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4"/>
  </p:notesMasterIdLst>
  <p:handoutMasterIdLst>
    <p:handoutMasterId r:id="rId25"/>
  </p:handoutMasterIdLst>
  <p:sldIdLst>
    <p:sldId id="407" r:id="rId2"/>
    <p:sldId id="697" r:id="rId3"/>
    <p:sldId id="699" r:id="rId4"/>
    <p:sldId id="700" r:id="rId5"/>
    <p:sldId id="731" r:id="rId6"/>
    <p:sldId id="729" r:id="rId7"/>
    <p:sldId id="711" r:id="rId8"/>
    <p:sldId id="702" r:id="rId9"/>
    <p:sldId id="704" r:id="rId10"/>
    <p:sldId id="713" r:id="rId11"/>
    <p:sldId id="730" r:id="rId12"/>
    <p:sldId id="714" r:id="rId13"/>
    <p:sldId id="716" r:id="rId14"/>
    <p:sldId id="691" r:id="rId15"/>
    <p:sldId id="698" r:id="rId16"/>
    <p:sldId id="706" r:id="rId17"/>
    <p:sldId id="692" r:id="rId18"/>
    <p:sldId id="726" r:id="rId19"/>
    <p:sldId id="723" r:id="rId20"/>
    <p:sldId id="365" r:id="rId21"/>
    <p:sldId id="574" r:id="rId22"/>
    <p:sldId id="72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D276D"/>
    <a:srgbClr val="CC0000"/>
    <a:srgbClr val="FF9933"/>
    <a:srgbClr val="000000"/>
    <a:srgbClr val="839B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11" autoAdjust="0"/>
    <p:restoredTop sz="65608" autoAdjust="0"/>
  </p:normalViewPr>
  <p:slideViewPr>
    <p:cSldViewPr snapToGrid="0">
      <p:cViewPr varScale="1">
        <p:scale>
          <a:sx n="61" d="100"/>
          <a:sy n="61" d="100"/>
        </p:scale>
        <p:origin x="1723"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DC9C54-7B01-43F5-BA72-91D21451F991}" type="doc">
      <dgm:prSet loTypeId="urn:microsoft.com/office/officeart/2005/8/layout/venn3" loCatId="relationship" qsTypeId="urn:microsoft.com/office/officeart/2005/8/quickstyle/simple1" qsCatId="simple" csTypeId="urn:microsoft.com/office/officeart/2005/8/colors/colorful2" csCatId="colorful" phldr="1"/>
      <dgm:spPr/>
      <dgm:t>
        <a:bodyPr/>
        <a:lstStyle/>
        <a:p>
          <a:endParaRPr lang="fr-BE"/>
        </a:p>
      </dgm:t>
    </dgm:pt>
    <dgm:pt modelId="{957DE237-822B-42A0-9928-3BBFFA46F02F}">
      <dgm:prSet phldrT="[Texte]" custT="1"/>
      <dgm:spPr/>
      <dgm:t>
        <a:bodyPr/>
        <a:lstStyle/>
        <a:p>
          <a:r>
            <a:rPr lang="fr-FR" sz="1400" dirty="0" err="1"/>
            <a:t>Depression</a:t>
          </a:r>
          <a:endParaRPr lang="fr-BE" sz="4900" dirty="0"/>
        </a:p>
      </dgm:t>
    </dgm:pt>
    <dgm:pt modelId="{FFF56B8A-3B8A-44BB-A5F5-38AA2B0AC04F}" type="parTrans" cxnId="{76F8146D-DFF3-4C0E-8226-B00FB39A9CE4}">
      <dgm:prSet/>
      <dgm:spPr/>
      <dgm:t>
        <a:bodyPr/>
        <a:lstStyle/>
        <a:p>
          <a:endParaRPr lang="fr-BE"/>
        </a:p>
      </dgm:t>
    </dgm:pt>
    <dgm:pt modelId="{10681672-0DD9-46F9-B9DC-9909DFABC2EB}" type="sibTrans" cxnId="{76F8146D-DFF3-4C0E-8226-B00FB39A9CE4}">
      <dgm:prSet/>
      <dgm:spPr/>
      <dgm:t>
        <a:bodyPr/>
        <a:lstStyle/>
        <a:p>
          <a:endParaRPr lang="fr-BE"/>
        </a:p>
      </dgm:t>
    </dgm:pt>
    <dgm:pt modelId="{BEDA11C6-AE13-4F1C-A3B1-F4EF439BBF01}">
      <dgm:prSet phldrT="[Texte]" custT="1"/>
      <dgm:spPr/>
      <dgm:t>
        <a:bodyPr/>
        <a:lstStyle/>
        <a:p>
          <a:r>
            <a:rPr lang="fr-FR" sz="1400" kern="1200" dirty="0" err="1">
              <a:solidFill>
                <a:srgbClr val="2E2B21"/>
              </a:solidFill>
              <a:latin typeface="Tw Cen MT" panose="020B0602020104020603"/>
              <a:ea typeface="+mn-ea"/>
              <a:cs typeface="+mn-cs"/>
            </a:rPr>
            <a:t>Insomnia</a:t>
          </a:r>
          <a:endParaRPr lang="fr-BE" sz="1400" kern="1200" dirty="0">
            <a:solidFill>
              <a:srgbClr val="2E2B21"/>
            </a:solidFill>
            <a:latin typeface="Tw Cen MT" panose="020B0602020104020603"/>
            <a:ea typeface="+mn-ea"/>
            <a:cs typeface="+mn-cs"/>
          </a:endParaRPr>
        </a:p>
      </dgm:t>
    </dgm:pt>
    <dgm:pt modelId="{E883DA08-EE3C-4632-9CE1-0828F25D496C}" type="parTrans" cxnId="{82A76632-58B7-4854-9CEF-13BAFA6ED492}">
      <dgm:prSet/>
      <dgm:spPr/>
      <dgm:t>
        <a:bodyPr/>
        <a:lstStyle/>
        <a:p>
          <a:endParaRPr lang="fr-BE"/>
        </a:p>
      </dgm:t>
    </dgm:pt>
    <dgm:pt modelId="{223D4F2E-B9B2-4F3E-86AA-86976616FEF0}" type="sibTrans" cxnId="{82A76632-58B7-4854-9CEF-13BAFA6ED492}">
      <dgm:prSet/>
      <dgm:spPr/>
      <dgm:t>
        <a:bodyPr/>
        <a:lstStyle/>
        <a:p>
          <a:endParaRPr lang="fr-BE"/>
        </a:p>
      </dgm:t>
    </dgm:pt>
    <dgm:pt modelId="{3A705B3D-E873-4AB8-AB0A-C52816DD8B43}" type="pres">
      <dgm:prSet presAssocID="{ACDC9C54-7B01-43F5-BA72-91D21451F991}" presName="Name0" presStyleCnt="0">
        <dgm:presLayoutVars>
          <dgm:dir/>
          <dgm:resizeHandles val="exact"/>
        </dgm:presLayoutVars>
      </dgm:prSet>
      <dgm:spPr/>
    </dgm:pt>
    <dgm:pt modelId="{EBA4C390-7321-4608-8BE0-0F16F83F4C19}" type="pres">
      <dgm:prSet presAssocID="{957DE237-822B-42A0-9928-3BBFFA46F02F}" presName="Name5" presStyleLbl="vennNode1" presStyleIdx="0" presStyleCnt="2" custLinFactNeighborX="-99707" custLinFactNeighborY="6102">
        <dgm:presLayoutVars>
          <dgm:bulletEnabled val="1"/>
        </dgm:presLayoutVars>
      </dgm:prSet>
      <dgm:spPr/>
    </dgm:pt>
    <dgm:pt modelId="{0DEF448A-5591-4955-9EFA-C485C9804135}" type="pres">
      <dgm:prSet presAssocID="{10681672-0DD9-46F9-B9DC-9909DFABC2EB}" presName="space" presStyleCnt="0"/>
      <dgm:spPr/>
    </dgm:pt>
    <dgm:pt modelId="{50D06586-6E6B-47E2-B3D7-3CCAF2CEDE89}" type="pres">
      <dgm:prSet presAssocID="{BEDA11C6-AE13-4F1C-A3B1-F4EF439BBF01}" presName="Name5" presStyleLbl="vennNode1" presStyleIdx="1" presStyleCnt="2" custLinFactNeighborX="-90580" custLinFactNeighborY="6102">
        <dgm:presLayoutVars>
          <dgm:bulletEnabled val="1"/>
        </dgm:presLayoutVars>
      </dgm:prSet>
      <dgm:spPr/>
    </dgm:pt>
  </dgm:ptLst>
  <dgm:cxnLst>
    <dgm:cxn modelId="{82A76632-58B7-4854-9CEF-13BAFA6ED492}" srcId="{ACDC9C54-7B01-43F5-BA72-91D21451F991}" destId="{BEDA11C6-AE13-4F1C-A3B1-F4EF439BBF01}" srcOrd="1" destOrd="0" parTransId="{E883DA08-EE3C-4632-9CE1-0828F25D496C}" sibTransId="{223D4F2E-B9B2-4F3E-86AA-86976616FEF0}"/>
    <dgm:cxn modelId="{76F8146D-DFF3-4C0E-8226-B00FB39A9CE4}" srcId="{ACDC9C54-7B01-43F5-BA72-91D21451F991}" destId="{957DE237-822B-42A0-9928-3BBFFA46F02F}" srcOrd="0" destOrd="0" parTransId="{FFF56B8A-3B8A-44BB-A5F5-38AA2B0AC04F}" sibTransId="{10681672-0DD9-46F9-B9DC-9909DFABC2EB}"/>
    <dgm:cxn modelId="{1D0A7B73-09B2-4FD9-93EE-3251BB5E3006}" type="presOf" srcId="{957DE237-822B-42A0-9928-3BBFFA46F02F}" destId="{EBA4C390-7321-4608-8BE0-0F16F83F4C19}" srcOrd="0" destOrd="0" presId="urn:microsoft.com/office/officeart/2005/8/layout/venn3"/>
    <dgm:cxn modelId="{6D3A27DA-2080-4925-820D-A8BCAE231EEA}" type="presOf" srcId="{BEDA11C6-AE13-4F1C-A3B1-F4EF439BBF01}" destId="{50D06586-6E6B-47E2-B3D7-3CCAF2CEDE89}" srcOrd="0" destOrd="0" presId="urn:microsoft.com/office/officeart/2005/8/layout/venn3"/>
    <dgm:cxn modelId="{A8299DDA-44C1-4878-967A-8017011B86E9}" type="presOf" srcId="{ACDC9C54-7B01-43F5-BA72-91D21451F991}" destId="{3A705B3D-E873-4AB8-AB0A-C52816DD8B43}" srcOrd="0" destOrd="0" presId="urn:microsoft.com/office/officeart/2005/8/layout/venn3"/>
    <dgm:cxn modelId="{721B1346-4958-483E-8C5F-F6ECDBB7FFDB}" type="presParOf" srcId="{3A705B3D-E873-4AB8-AB0A-C52816DD8B43}" destId="{EBA4C390-7321-4608-8BE0-0F16F83F4C19}" srcOrd="0" destOrd="0" presId="urn:microsoft.com/office/officeart/2005/8/layout/venn3"/>
    <dgm:cxn modelId="{1A46D7A6-4E9B-4591-9D48-D26140FABC52}" type="presParOf" srcId="{3A705B3D-E873-4AB8-AB0A-C52816DD8B43}" destId="{0DEF448A-5591-4955-9EFA-C485C9804135}" srcOrd="1" destOrd="0" presId="urn:microsoft.com/office/officeart/2005/8/layout/venn3"/>
    <dgm:cxn modelId="{603DA3E1-8BE0-4CE9-A854-68CFC0C68878}" type="presParOf" srcId="{3A705B3D-E873-4AB8-AB0A-C52816DD8B43}" destId="{50D06586-6E6B-47E2-B3D7-3CCAF2CEDE89}" srcOrd="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DC9C54-7B01-43F5-BA72-91D21451F991}" type="doc">
      <dgm:prSet loTypeId="urn:microsoft.com/office/officeart/2005/8/layout/venn3" loCatId="relationship" qsTypeId="urn:microsoft.com/office/officeart/2005/8/quickstyle/simple1" qsCatId="simple" csTypeId="urn:microsoft.com/office/officeart/2005/8/colors/colorful2" csCatId="colorful" phldr="1"/>
      <dgm:spPr/>
      <dgm:t>
        <a:bodyPr/>
        <a:lstStyle/>
        <a:p>
          <a:endParaRPr lang="fr-BE"/>
        </a:p>
      </dgm:t>
    </dgm:pt>
    <dgm:pt modelId="{957DE237-822B-42A0-9928-3BBFFA46F02F}">
      <dgm:prSet phldrT="[Texte]" custT="1"/>
      <dgm:spPr/>
      <dgm:t>
        <a:bodyPr/>
        <a:lstStyle/>
        <a:p>
          <a:r>
            <a:rPr lang="fr-FR" sz="1400" dirty="0" err="1"/>
            <a:t>Depression</a:t>
          </a:r>
          <a:endParaRPr lang="fr-BE" sz="4900" dirty="0"/>
        </a:p>
      </dgm:t>
    </dgm:pt>
    <dgm:pt modelId="{FFF56B8A-3B8A-44BB-A5F5-38AA2B0AC04F}" type="parTrans" cxnId="{76F8146D-DFF3-4C0E-8226-B00FB39A9CE4}">
      <dgm:prSet/>
      <dgm:spPr/>
      <dgm:t>
        <a:bodyPr/>
        <a:lstStyle/>
        <a:p>
          <a:endParaRPr lang="fr-BE"/>
        </a:p>
      </dgm:t>
    </dgm:pt>
    <dgm:pt modelId="{10681672-0DD9-46F9-B9DC-9909DFABC2EB}" type="sibTrans" cxnId="{76F8146D-DFF3-4C0E-8226-B00FB39A9CE4}">
      <dgm:prSet/>
      <dgm:spPr/>
      <dgm:t>
        <a:bodyPr/>
        <a:lstStyle/>
        <a:p>
          <a:endParaRPr lang="fr-BE"/>
        </a:p>
      </dgm:t>
    </dgm:pt>
    <dgm:pt modelId="{BEDA11C6-AE13-4F1C-A3B1-F4EF439BBF01}">
      <dgm:prSet phldrT="[Texte]" custT="1"/>
      <dgm:spPr/>
      <dgm:t>
        <a:bodyPr/>
        <a:lstStyle/>
        <a:p>
          <a:r>
            <a:rPr lang="fr-FR" sz="1400" kern="1200" dirty="0" err="1">
              <a:solidFill>
                <a:srgbClr val="2E2B21"/>
              </a:solidFill>
              <a:latin typeface="Tw Cen MT" panose="020B0602020104020603"/>
              <a:ea typeface="+mn-ea"/>
              <a:cs typeface="+mn-cs"/>
            </a:rPr>
            <a:t>Insomnia</a:t>
          </a:r>
          <a:endParaRPr lang="fr-BE" sz="1400" kern="1200" dirty="0">
            <a:solidFill>
              <a:srgbClr val="2E2B21"/>
            </a:solidFill>
            <a:latin typeface="Tw Cen MT" panose="020B0602020104020603"/>
            <a:ea typeface="+mn-ea"/>
            <a:cs typeface="+mn-cs"/>
          </a:endParaRPr>
        </a:p>
      </dgm:t>
    </dgm:pt>
    <dgm:pt modelId="{E883DA08-EE3C-4632-9CE1-0828F25D496C}" type="parTrans" cxnId="{82A76632-58B7-4854-9CEF-13BAFA6ED492}">
      <dgm:prSet/>
      <dgm:spPr/>
      <dgm:t>
        <a:bodyPr/>
        <a:lstStyle/>
        <a:p>
          <a:endParaRPr lang="fr-BE"/>
        </a:p>
      </dgm:t>
    </dgm:pt>
    <dgm:pt modelId="{223D4F2E-B9B2-4F3E-86AA-86976616FEF0}" type="sibTrans" cxnId="{82A76632-58B7-4854-9CEF-13BAFA6ED492}">
      <dgm:prSet/>
      <dgm:spPr/>
      <dgm:t>
        <a:bodyPr/>
        <a:lstStyle/>
        <a:p>
          <a:endParaRPr lang="fr-BE"/>
        </a:p>
      </dgm:t>
    </dgm:pt>
    <dgm:pt modelId="{3A705B3D-E873-4AB8-AB0A-C52816DD8B43}" type="pres">
      <dgm:prSet presAssocID="{ACDC9C54-7B01-43F5-BA72-91D21451F991}" presName="Name0" presStyleCnt="0">
        <dgm:presLayoutVars>
          <dgm:dir/>
          <dgm:resizeHandles val="exact"/>
        </dgm:presLayoutVars>
      </dgm:prSet>
      <dgm:spPr/>
    </dgm:pt>
    <dgm:pt modelId="{EBA4C390-7321-4608-8BE0-0F16F83F4C19}" type="pres">
      <dgm:prSet presAssocID="{957DE237-822B-42A0-9928-3BBFFA46F02F}" presName="Name5" presStyleLbl="vennNode1" presStyleIdx="0" presStyleCnt="2" custLinFactNeighborX="-99707" custLinFactNeighborY="6102">
        <dgm:presLayoutVars>
          <dgm:bulletEnabled val="1"/>
        </dgm:presLayoutVars>
      </dgm:prSet>
      <dgm:spPr/>
    </dgm:pt>
    <dgm:pt modelId="{0DEF448A-5591-4955-9EFA-C485C9804135}" type="pres">
      <dgm:prSet presAssocID="{10681672-0DD9-46F9-B9DC-9909DFABC2EB}" presName="space" presStyleCnt="0"/>
      <dgm:spPr/>
    </dgm:pt>
    <dgm:pt modelId="{50D06586-6E6B-47E2-B3D7-3CCAF2CEDE89}" type="pres">
      <dgm:prSet presAssocID="{BEDA11C6-AE13-4F1C-A3B1-F4EF439BBF01}" presName="Name5" presStyleLbl="vennNode1" presStyleIdx="1" presStyleCnt="2" custLinFactNeighborX="-90580" custLinFactNeighborY="6102">
        <dgm:presLayoutVars>
          <dgm:bulletEnabled val="1"/>
        </dgm:presLayoutVars>
      </dgm:prSet>
      <dgm:spPr/>
    </dgm:pt>
  </dgm:ptLst>
  <dgm:cxnLst>
    <dgm:cxn modelId="{82A76632-58B7-4854-9CEF-13BAFA6ED492}" srcId="{ACDC9C54-7B01-43F5-BA72-91D21451F991}" destId="{BEDA11C6-AE13-4F1C-A3B1-F4EF439BBF01}" srcOrd="1" destOrd="0" parTransId="{E883DA08-EE3C-4632-9CE1-0828F25D496C}" sibTransId="{223D4F2E-B9B2-4F3E-86AA-86976616FEF0}"/>
    <dgm:cxn modelId="{76F8146D-DFF3-4C0E-8226-B00FB39A9CE4}" srcId="{ACDC9C54-7B01-43F5-BA72-91D21451F991}" destId="{957DE237-822B-42A0-9928-3BBFFA46F02F}" srcOrd="0" destOrd="0" parTransId="{FFF56B8A-3B8A-44BB-A5F5-38AA2B0AC04F}" sibTransId="{10681672-0DD9-46F9-B9DC-9909DFABC2EB}"/>
    <dgm:cxn modelId="{1D0A7B73-09B2-4FD9-93EE-3251BB5E3006}" type="presOf" srcId="{957DE237-822B-42A0-9928-3BBFFA46F02F}" destId="{EBA4C390-7321-4608-8BE0-0F16F83F4C19}" srcOrd="0" destOrd="0" presId="urn:microsoft.com/office/officeart/2005/8/layout/venn3"/>
    <dgm:cxn modelId="{6D3A27DA-2080-4925-820D-A8BCAE231EEA}" type="presOf" srcId="{BEDA11C6-AE13-4F1C-A3B1-F4EF439BBF01}" destId="{50D06586-6E6B-47E2-B3D7-3CCAF2CEDE89}" srcOrd="0" destOrd="0" presId="urn:microsoft.com/office/officeart/2005/8/layout/venn3"/>
    <dgm:cxn modelId="{A8299DDA-44C1-4878-967A-8017011B86E9}" type="presOf" srcId="{ACDC9C54-7B01-43F5-BA72-91D21451F991}" destId="{3A705B3D-E873-4AB8-AB0A-C52816DD8B43}" srcOrd="0" destOrd="0" presId="urn:microsoft.com/office/officeart/2005/8/layout/venn3"/>
    <dgm:cxn modelId="{721B1346-4958-483E-8C5F-F6ECDBB7FFDB}" type="presParOf" srcId="{3A705B3D-E873-4AB8-AB0A-C52816DD8B43}" destId="{EBA4C390-7321-4608-8BE0-0F16F83F4C19}" srcOrd="0" destOrd="0" presId="urn:microsoft.com/office/officeart/2005/8/layout/venn3"/>
    <dgm:cxn modelId="{1A46D7A6-4E9B-4591-9D48-D26140FABC52}" type="presParOf" srcId="{3A705B3D-E873-4AB8-AB0A-C52816DD8B43}" destId="{0DEF448A-5591-4955-9EFA-C485C9804135}" srcOrd="1" destOrd="0" presId="urn:microsoft.com/office/officeart/2005/8/layout/venn3"/>
    <dgm:cxn modelId="{603DA3E1-8BE0-4CE9-A854-68CFC0C68878}" type="presParOf" srcId="{3A705B3D-E873-4AB8-AB0A-C52816DD8B43}" destId="{50D06586-6E6B-47E2-B3D7-3CCAF2CEDE89}" srcOrd="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4C390-7321-4608-8BE0-0F16F83F4C19}">
      <dsp:nvSpPr>
        <dsp:cNvPr id="0" name=""/>
        <dsp:cNvSpPr/>
      </dsp:nvSpPr>
      <dsp:spPr>
        <a:xfrm>
          <a:off x="0" y="557569"/>
          <a:ext cx="2452817" cy="2452817"/>
        </a:xfrm>
        <a:prstGeom prst="ellipse">
          <a:avLst/>
        </a:prstGeom>
        <a:solidFill>
          <a:schemeClr val="accent2">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4987" tIns="17780" rIns="134987" bIns="17780" numCol="1" spcCol="1270" anchor="ctr" anchorCtr="0">
          <a:noAutofit/>
        </a:bodyPr>
        <a:lstStyle/>
        <a:p>
          <a:pPr marL="0" lvl="0" indent="0" algn="ctr" defTabSz="622300">
            <a:lnSpc>
              <a:spcPct val="90000"/>
            </a:lnSpc>
            <a:spcBef>
              <a:spcPct val="0"/>
            </a:spcBef>
            <a:spcAft>
              <a:spcPct val="35000"/>
            </a:spcAft>
            <a:buNone/>
          </a:pPr>
          <a:r>
            <a:rPr lang="fr-FR" sz="1400" kern="1200" dirty="0" err="1"/>
            <a:t>Depression</a:t>
          </a:r>
          <a:endParaRPr lang="fr-BE" sz="4900" kern="1200" dirty="0"/>
        </a:p>
      </dsp:txBody>
      <dsp:txXfrm>
        <a:off x="359207" y="916776"/>
        <a:ext cx="1734403" cy="1734403"/>
      </dsp:txXfrm>
    </dsp:sp>
    <dsp:sp modelId="{50D06586-6E6B-47E2-B3D7-3CCAF2CEDE89}">
      <dsp:nvSpPr>
        <dsp:cNvPr id="0" name=""/>
        <dsp:cNvSpPr/>
      </dsp:nvSpPr>
      <dsp:spPr>
        <a:xfrm>
          <a:off x="1521355" y="557569"/>
          <a:ext cx="2452817" cy="2452817"/>
        </a:xfrm>
        <a:prstGeom prst="ellipse">
          <a:avLst/>
        </a:prstGeom>
        <a:solidFill>
          <a:schemeClr val="accent2">
            <a:alpha val="50000"/>
            <a:hueOff val="-7436902"/>
            <a:satOff val="32432"/>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4987" tIns="17780" rIns="134987" bIns="17780" numCol="1" spcCol="1270" anchor="ctr" anchorCtr="0">
          <a:noAutofit/>
        </a:bodyPr>
        <a:lstStyle/>
        <a:p>
          <a:pPr marL="0" lvl="0" indent="0" algn="ctr" defTabSz="622300">
            <a:lnSpc>
              <a:spcPct val="90000"/>
            </a:lnSpc>
            <a:spcBef>
              <a:spcPct val="0"/>
            </a:spcBef>
            <a:spcAft>
              <a:spcPct val="35000"/>
            </a:spcAft>
            <a:buNone/>
          </a:pPr>
          <a:r>
            <a:rPr lang="fr-FR" sz="1400" kern="1200" dirty="0" err="1">
              <a:solidFill>
                <a:srgbClr val="2E2B21"/>
              </a:solidFill>
              <a:latin typeface="Tw Cen MT" panose="020B0602020104020603"/>
              <a:ea typeface="+mn-ea"/>
              <a:cs typeface="+mn-cs"/>
            </a:rPr>
            <a:t>Insomnia</a:t>
          </a:r>
          <a:endParaRPr lang="fr-BE" sz="1400" kern="1200" dirty="0">
            <a:solidFill>
              <a:srgbClr val="2E2B21"/>
            </a:solidFill>
            <a:latin typeface="Tw Cen MT" panose="020B0602020104020603"/>
            <a:ea typeface="+mn-ea"/>
            <a:cs typeface="+mn-cs"/>
          </a:endParaRPr>
        </a:p>
      </dsp:txBody>
      <dsp:txXfrm>
        <a:off x="1880562" y="916776"/>
        <a:ext cx="1734403" cy="17344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A4C390-7321-4608-8BE0-0F16F83F4C19}">
      <dsp:nvSpPr>
        <dsp:cNvPr id="0" name=""/>
        <dsp:cNvSpPr/>
      </dsp:nvSpPr>
      <dsp:spPr>
        <a:xfrm>
          <a:off x="0" y="557569"/>
          <a:ext cx="2452817" cy="2452817"/>
        </a:xfrm>
        <a:prstGeom prst="ellipse">
          <a:avLst/>
        </a:prstGeom>
        <a:solidFill>
          <a:schemeClr val="accent2">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4987" tIns="17780" rIns="134987" bIns="17780" numCol="1" spcCol="1270" anchor="ctr" anchorCtr="0">
          <a:noAutofit/>
        </a:bodyPr>
        <a:lstStyle/>
        <a:p>
          <a:pPr marL="0" lvl="0" indent="0" algn="ctr" defTabSz="622300">
            <a:lnSpc>
              <a:spcPct val="90000"/>
            </a:lnSpc>
            <a:spcBef>
              <a:spcPct val="0"/>
            </a:spcBef>
            <a:spcAft>
              <a:spcPct val="35000"/>
            </a:spcAft>
            <a:buNone/>
          </a:pPr>
          <a:r>
            <a:rPr lang="fr-FR" sz="1400" kern="1200" dirty="0" err="1"/>
            <a:t>Depression</a:t>
          </a:r>
          <a:endParaRPr lang="fr-BE" sz="4900" kern="1200" dirty="0"/>
        </a:p>
      </dsp:txBody>
      <dsp:txXfrm>
        <a:off x="359207" y="916776"/>
        <a:ext cx="1734403" cy="1734403"/>
      </dsp:txXfrm>
    </dsp:sp>
    <dsp:sp modelId="{50D06586-6E6B-47E2-B3D7-3CCAF2CEDE89}">
      <dsp:nvSpPr>
        <dsp:cNvPr id="0" name=""/>
        <dsp:cNvSpPr/>
      </dsp:nvSpPr>
      <dsp:spPr>
        <a:xfrm>
          <a:off x="1521355" y="557569"/>
          <a:ext cx="2452817" cy="2452817"/>
        </a:xfrm>
        <a:prstGeom prst="ellipse">
          <a:avLst/>
        </a:prstGeom>
        <a:solidFill>
          <a:schemeClr val="accent2">
            <a:alpha val="50000"/>
            <a:hueOff val="-7436902"/>
            <a:satOff val="32432"/>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4987" tIns="17780" rIns="134987" bIns="17780" numCol="1" spcCol="1270" anchor="ctr" anchorCtr="0">
          <a:noAutofit/>
        </a:bodyPr>
        <a:lstStyle/>
        <a:p>
          <a:pPr marL="0" lvl="0" indent="0" algn="ctr" defTabSz="622300">
            <a:lnSpc>
              <a:spcPct val="90000"/>
            </a:lnSpc>
            <a:spcBef>
              <a:spcPct val="0"/>
            </a:spcBef>
            <a:spcAft>
              <a:spcPct val="35000"/>
            </a:spcAft>
            <a:buNone/>
          </a:pPr>
          <a:r>
            <a:rPr lang="fr-FR" sz="1400" kern="1200" dirty="0" err="1">
              <a:solidFill>
                <a:srgbClr val="2E2B21"/>
              </a:solidFill>
              <a:latin typeface="Tw Cen MT" panose="020B0602020104020603"/>
              <a:ea typeface="+mn-ea"/>
              <a:cs typeface="+mn-cs"/>
            </a:rPr>
            <a:t>Insomnia</a:t>
          </a:r>
          <a:endParaRPr lang="fr-BE" sz="1400" kern="1200" dirty="0">
            <a:solidFill>
              <a:srgbClr val="2E2B21"/>
            </a:solidFill>
            <a:latin typeface="Tw Cen MT" panose="020B0602020104020603"/>
            <a:ea typeface="+mn-ea"/>
            <a:cs typeface="+mn-cs"/>
          </a:endParaRPr>
        </a:p>
      </dsp:txBody>
      <dsp:txXfrm>
        <a:off x="1880562" y="916776"/>
        <a:ext cx="1734403" cy="1734403"/>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E2B393-A413-47BD-A2C8-5B1E2408C15A}" type="datetimeFigureOut">
              <a:rPr lang="fr-BE" smtClean="0"/>
              <a:t>15-09-26</a:t>
            </a:fld>
            <a:endParaRPr lang="fr-BE"/>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B16F3CA-879B-43D5-8C39-C8B0AB207D2B}" type="slidenum">
              <a:rPr lang="fr-BE" smtClean="0"/>
              <a:t>‹N°›</a:t>
            </a:fld>
            <a:endParaRPr lang="fr-BE"/>
          </a:p>
        </p:txBody>
      </p:sp>
    </p:spTree>
    <p:extLst>
      <p:ext uri="{BB962C8B-B14F-4D97-AF65-F5344CB8AC3E}">
        <p14:creationId xmlns:p14="http://schemas.microsoft.com/office/powerpoint/2010/main" val="205724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78398E-5848-4C07-98AA-85621DC52661}" type="datetimeFigureOut">
              <a:rPr lang="en-US" smtClean="0"/>
              <a:t>9/15/2026</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64A55D-4D43-471E-83BE-6CD3A11276E0}" type="slidenum">
              <a:rPr lang="en-US" smtClean="0"/>
              <a:t>‹N°›</a:t>
            </a:fld>
            <a:endParaRPr lang="en-US"/>
          </a:p>
        </p:txBody>
      </p:sp>
    </p:spTree>
    <p:extLst>
      <p:ext uri="{BB962C8B-B14F-4D97-AF65-F5344CB8AC3E}">
        <p14:creationId xmlns:p14="http://schemas.microsoft.com/office/powerpoint/2010/main" val="4245903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kern="1200" dirty="0">
                <a:solidFill>
                  <a:schemeClr val="tx1"/>
                </a:solidFill>
                <a:effectLst/>
                <a:latin typeface="+mn-lt"/>
                <a:ea typeface="+mn-ea"/>
                <a:cs typeface="+mn-cs"/>
              </a:rPr>
              <a:t> </a:t>
            </a:r>
          </a:p>
          <a:p>
            <a:endParaRPr lang="en-US" b="0" dirty="0">
              <a:latin typeface="+mn-lt"/>
            </a:endParaRPr>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a:t>
            </a:fld>
            <a:endParaRPr lang="en-US"/>
          </a:p>
        </p:txBody>
      </p:sp>
    </p:spTree>
    <p:extLst>
      <p:ext uri="{BB962C8B-B14F-4D97-AF65-F5344CB8AC3E}">
        <p14:creationId xmlns:p14="http://schemas.microsoft.com/office/powerpoint/2010/main" val="406611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Insomnia and depression frequently co-occur.</a:t>
            </a:r>
          </a:p>
          <a:p>
            <a:endParaRPr lang="en-US" dirty="0"/>
          </a:p>
          <a:p>
            <a:r>
              <a:rPr lang="en-US" b="1" dirty="0"/>
              <a:t>Importantly, their relationship appears to be bidirectional. Insomnia is not simply a symptom of depression: it is also a risk factor for its onset (Baglioni et al., 2011). And conversely, depression can also predict subsequent insomnia (Sivertsen et al., 2012; Wang et al., 2026).</a:t>
            </a:r>
            <a:endParaRPr lang="en-US" dirty="0"/>
          </a:p>
          <a:p>
            <a:endParaRPr lang="fr-FR" dirty="0"/>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2</a:t>
            </a:fld>
            <a:endParaRPr lang="en-US"/>
          </a:p>
        </p:txBody>
      </p:sp>
    </p:spTree>
    <p:extLst>
      <p:ext uri="{BB962C8B-B14F-4D97-AF65-F5344CB8AC3E}">
        <p14:creationId xmlns:p14="http://schemas.microsoft.com/office/powerpoint/2010/main" val="3830567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So the question is not only whether insomnia and depression co-occur — we already know that they do.</a:t>
            </a:r>
          </a:p>
          <a:p>
            <a:endParaRPr lang="en-US" dirty="0"/>
          </a:p>
          <a:p>
            <a:r>
              <a:rPr lang="en-US" b="1" dirty="0"/>
              <a:t>The more clinically relevant question is: how are they connected?</a:t>
            </a:r>
          </a:p>
          <a:p>
            <a:endParaRPr lang="en-US" dirty="0"/>
          </a:p>
          <a:p>
            <a:r>
              <a:rPr lang="en-US" b="1" dirty="0"/>
              <a:t>If we can identify the symptoms and psychological processes that connect the two, this may help us to identify potentially relevant treatment targets and ultimately inform more individualized treatment strategies.</a:t>
            </a:r>
            <a:endParaRPr lang="en-US" dirty="0"/>
          </a:p>
          <a:p>
            <a:endParaRPr lang="en-US" dirty="0"/>
          </a:p>
          <a:p>
            <a:pPr algn="l"/>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3</a:t>
            </a:fld>
            <a:endParaRPr lang="en-US"/>
          </a:p>
        </p:txBody>
      </p:sp>
    </p:spTree>
    <p:extLst>
      <p:ext uri="{BB962C8B-B14F-4D97-AF65-F5344CB8AC3E}">
        <p14:creationId xmlns:p14="http://schemas.microsoft.com/office/powerpoint/2010/main" val="543351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One way to address this question is to move beyond diagnostic categories and look at individual symptoms, individual mechanisms. </a:t>
            </a:r>
          </a:p>
          <a:p>
            <a:endParaRPr lang="en-US" dirty="0"/>
          </a:p>
          <a:p>
            <a:r>
              <a:rPr lang="en-US" b="1" dirty="0"/>
              <a:t>Instead of considering insomnia and depression as two global entities, we can examine how insomnia symptoms are connected to depressive symptoms.</a:t>
            </a:r>
          </a:p>
          <a:p>
            <a:endParaRPr lang="en-US" dirty="0"/>
          </a:p>
          <a:p>
            <a:r>
              <a:rPr lang="en-US" b="1" dirty="0"/>
              <a:t>In recent years, a growing number of studies have used network analysis to examine insomnia and depression at the symptom level.</a:t>
            </a:r>
          </a:p>
          <a:p>
            <a:endParaRPr lang="en-US" b="1" dirty="0"/>
          </a:p>
          <a:p>
            <a:endParaRPr lang="en-US" dirty="0"/>
          </a:p>
          <a:p>
            <a:endParaRPr lang="en-US" b="1" dirty="0"/>
          </a:p>
          <a:p>
            <a:endParaRPr lang="fr-FR" b="1" dirty="0"/>
          </a:p>
          <a:p>
            <a:endParaRPr lang="en-US" dirty="0"/>
          </a:p>
          <a:p>
            <a:pPr algn="l"/>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4</a:t>
            </a:fld>
            <a:endParaRPr lang="en-US"/>
          </a:p>
        </p:txBody>
      </p:sp>
    </p:spTree>
    <p:extLst>
      <p:ext uri="{BB962C8B-B14F-4D97-AF65-F5344CB8AC3E}">
        <p14:creationId xmlns:p14="http://schemas.microsoft.com/office/powerpoint/2010/main" val="4029995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One way to address this question is to move beyond diagnostic categories and look at individual symptoms, individual mechanisms. </a:t>
            </a:r>
          </a:p>
          <a:p>
            <a:endParaRPr lang="en-US" dirty="0"/>
          </a:p>
          <a:p>
            <a:r>
              <a:rPr lang="en-US" b="1" dirty="0"/>
              <a:t>Instead of considering insomnia and depression as two global entities, we can examine how insomnia symptoms are connected to depressive symptoms.</a:t>
            </a:r>
          </a:p>
          <a:p>
            <a:endParaRPr lang="en-US" dirty="0"/>
          </a:p>
          <a:p>
            <a:r>
              <a:rPr lang="en-US" b="1" dirty="0"/>
              <a:t>In recent years, a growing number of studies have used network analysis to examine insomnia and depression at the symptom level.</a:t>
            </a:r>
          </a:p>
          <a:p>
            <a:endParaRPr lang="en-US" b="1" dirty="0"/>
          </a:p>
          <a:p>
            <a:endParaRPr lang="en-US" dirty="0"/>
          </a:p>
          <a:p>
            <a:endParaRPr lang="en-US" b="1" dirty="0"/>
          </a:p>
          <a:p>
            <a:endParaRPr lang="fr-FR" b="1" dirty="0"/>
          </a:p>
          <a:p>
            <a:endParaRPr lang="en-US" dirty="0"/>
          </a:p>
          <a:p>
            <a:pPr algn="l"/>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5</a:t>
            </a:fld>
            <a:endParaRPr lang="en-US"/>
          </a:p>
        </p:txBody>
      </p:sp>
    </p:spTree>
    <p:extLst>
      <p:ext uri="{BB962C8B-B14F-4D97-AF65-F5344CB8AC3E}">
        <p14:creationId xmlns:p14="http://schemas.microsoft.com/office/powerpoint/2010/main" val="3706562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Across these studies, some symptoms seem to emerge repeatedly as particularly important. Fatigue, or loss of energy, is one of the most consistent findings. </a:t>
            </a:r>
          </a:p>
          <a:p>
            <a:endParaRPr lang="en-US" dirty="0"/>
          </a:p>
          <a:p>
            <a:r>
              <a:rPr lang="en-US" b="1" dirty="0"/>
              <a:t>Other symptoms, such as depressed mood, loss of interest, interference with daytime functioning and sleep dissatisfaction, have also been identified as important in the depression and insomnia comorbidity although findings vary across studies. </a:t>
            </a:r>
          </a:p>
          <a:p>
            <a:endParaRPr lang="en-US" b="1" dirty="0"/>
          </a:p>
          <a:p>
            <a:r>
              <a:rPr lang="en-US" b="1" dirty="0"/>
              <a:t>So, overall, these studies are beginning to show us which symptoms may be particularly important in the relationship between insomnia and depression.</a:t>
            </a:r>
          </a:p>
          <a:p>
            <a:endParaRPr lang="en-US" b="1" dirty="0"/>
          </a:p>
          <a:p>
            <a:endParaRPr lang="en-US" dirty="0"/>
          </a:p>
          <a:p>
            <a:endParaRPr lang="en-US" b="1" dirty="0"/>
          </a:p>
          <a:p>
            <a:endParaRPr lang="fr-FR" b="1" dirty="0"/>
          </a:p>
          <a:p>
            <a:endParaRPr lang="en-US" dirty="0"/>
          </a:p>
          <a:p>
            <a:pPr algn="l"/>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6</a:t>
            </a:fld>
            <a:endParaRPr lang="en-US"/>
          </a:p>
        </p:txBody>
      </p:sp>
    </p:spTree>
    <p:extLst>
      <p:ext uri="{BB962C8B-B14F-4D97-AF65-F5344CB8AC3E}">
        <p14:creationId xmlns:p14="http://schemas.microsoft.com/office/powerpoint/2010/main" val="261416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However, there are still some important questions in the literature. </a:t>
            </a:r>
          </a:p>
          <a:p>
            <a:r>
              <a:rPr lang="en-US" b="1" dirty="0"/>
              <a:t>First, fewer studies have examined these connections specifically in people experiencing clinically significant symptoms of both insomnia and depression.</a:t>
            </a:r>
            <a:endParaRPr lang="en-US" dirty="0"/>
          </a:p>
          <a:p>
            <a:r>
              <a:rPr lang="en-US" b="1" dirty="0"/>
              <a:t>And second, most of the work so far has focused on symptoms. Much less is known about the psychological processes that may also be involved.</a:t>
            </a:r>
          </a:p>
          <a:p>
            <a:endParaRPr lang="en-US" dirty="0"/>
          </a:p>
          <a:p>
            <a:pPr algn="l"/>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7</a:t>
            </a:fld>
            <a:endParaRPr lang="en-US"/>
          </a:p>
        </p:txBody>
      </p:sp>
    </p:spTree>
    <p:extLst>
      <p:ext uri="{BB962C8B-B14F-4D97-AF65-F5344CB8AC3E}">
        <p14:creationId xmlns:p14="http://schemas.microsoft.com/office/powerpoint/2010/main" val="2850392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This led us to consider several transdiagnostic processes that could potentially contribute to these connections.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 focused on four processes, covering both cognitive and behavioral dimensions.</a:t>
            </a:r>
            <a:endParaRPr lang="en-US" dirty="0"/>
          </a:p>
          <a:p>
            <a:endParaRPr lang="en-US" b="1" dirty="0"/>
          </a:p>
          <a:p>
            <a:r>
              <a:rPr lang="en-US" b="1" dirty="0"/>
              <a:t>They are relevant to depression, but they have also been associated with sleep difficulties. </a:t>
            </a:r>
            <a:endParaRPr lang="en-US" dirty="0"/>
          </a:p>
          <a:p>
            <a:r>
              <a:rPr lang="en-US" b="1" dirty="0"/>
              <a:t>The first two are rumination and worry, two forms of repetitive negative thinking. </a:t>
            </a:r>
          </a:p>
          <a:p>
            <a:endParaRPr lang="en-US" dirty="0"/>
          </a:p>
          <a:p>
            <a:r>
              <a:rPr lang="en-US" b="1" dirty="0"/>
              <a:t>The other two are behavioral avoidance and behavioral inertia, which capture difficulties engaging in and sustaining meaningful or goal-directed activities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a:p>
            <a:endParaRPr lang="en-US" b="1" dirty="0"/>
          </a:p>
          <a:p>
            <a:endParaRPr lang="en-US" b="1" dirty="0"/>
          </a:p>
          <a:p>
            <a:endParaRPr lang="en-US" dirty="0"/>
          </a:p>
          <a:p>
            <a:endParaRPr lang="en-US" dirty="0"/>
          </a:p>
          <a:p>
            <a:endParaRPr lang="en-US" dirty="0"/>
          </a:p>
          <a:p>
            <a:pPr algn="l"/>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8</a:t>
            </a:fld>
            <a:endParaRPr lang="en-US"/>
          </a:p>
        </p:txBody>
      </p:sp>
    </p:spTree>
    <p:extLst>
      <p:ext uri="{BB962C8B-B14F-4D97-AF65-F5344CB8AC3E}">
        <p14:creationId xmlns:p14="http://schemas.microsoft.com/office/powerpoint/2010/main" val="2226212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So, based on these gaps in the literature, we brought together insomnia symptoms, depressive symptoms, and these four transdiagnostic processes.</a:t>
            </a:r>
          </a:p>
          <a:p>
            <a:endParaRPr lang="en-US" dirty="0"/>
          </a:p>
          <a:p>
            <a:r>
              <a:rPr lang="en-US" b="1" dirty="0"/>
              <a:t>Importantly, we examined them specifically in individuals with clinically significant symptoms of both insomnia and depression.</a:t>
            </a:r>
          </a:p>
          <a:p>
            <a:endParaRPr lang="en-US" dirty="0"/>
          </a:p>
          <a:p>
            <a:r>
              <a:rPr lang="en-US" b="1" dirty="0"/>
              <a:t>We had three main questions.</a:t>
            </a:r>
          </a:p>
          <a:p>
            <a:endParaRPr lang="en-US" dirty="0"/>
          </a:p>
          <a:p>
            <a:r>
              <a:rPr lang="en-US" b="1" dirty="0"/>
              <a:t>First, which symptoms may be particularly important in connecting insomnia and depression?</a:t>
            </a:r>
          </a:p>
          <a:p>
            <a:endParaRPr lang="en-US" dirty="0"/>
          </a:p>
          <a:p>
            <a:r>
              <a:rPr lang="en-US" b="1" dirty="0"/>
              <a:t>Second, what role do transdiagnostic processes play in the connections between symptoms? We expected them to play a particularly important role, with strong connections to both insomnia and depressive symptoms.</a:t>
            </a:r>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9</a:t>
            </a:fld>
            <a:endParaRPr lang="en-US"/>
          </a:p>
        </p:txBody>
      </p:sp>
    </p:spTree>
    <p:extLst>
      <p:ext uri="{BB962C8B-B14F-4D97-AF65-F5344CB8AC3E}">
        <p14:creationId xmlns:p14="http://schemas.microsoft.com/office/powerpoint/2010/main" val="3880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We recruited more than 2,600 Belgian adults through an online survey.</a:t>
            </a:r>
          </a:p>
          <a:p>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We excluded participants with other sleep problems, such as sleep apnea, restless legs syndrome, or parasomnias, as well as night-shift workers. We also applied some data-quality criteria. </a:t>
            </a:r>
          </a:p>
          <a:p>
            <a:endParaRPr lang="en-US" b="1" dirty="0"/>
          </a:p>
          <a:p>
            <a:r>
              <a:rPr lang="en-US" b="1" dirty="0"/>
              <a:t>After applying our exclusion and data-quality criteria, 2,025 participants remained.</a:t>
            </a:r>
          </a:p>
          <a:p>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the present study, we selected those with clinically significant symptoms of both insomnia and depression, resulting in a final sample of 702 participants.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Their mean age was about 35 years, and 83% were women.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1" dirty="0"/>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10</a:t>
            </a:fld>
            <a:endParaRPr lang="en-US"/>
          </a:p>
        </p:txBody>
      </p:sp>
    </p:spTree>
    <p:extLst>
      <p:ext uri="{BB962C8B-B14F-4D97-AF65-F5344CB8AC3E}">
        <p14:creationId xmlns:p14="http://schemas.microsoft.com/office/powerpoint/2010/main" val="3361238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We recruited more than 2,600 Belgian adults through an online survey.</a:t>
            </a:r>
          </a:p>
          <a:p>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We excluded participants with other sleep problems, such as sleep apnea, restless legs syndrome, or parasomnias, as well as night-shift workers. We also applied some data-quality criteria. </a:t>
            </a:r>
          </a:p>
          <a:p>
            <a:endParaRPr lang="en-US" b="1" dirty="0"/>
          </a:p>
          <a:p>
            <a:r>
              <a:rPr lang="en-US" b="1" dirty="0"/>
              <a:t>After applying our exclusion and data-quality criteria, 2,025 participants remained.</a:t>
            </a:r>
          </a:p>
          <a:p>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the present study, we selected those with clinically significant symptoms of both insomnia and depression, resulting in a final sample of 702 participants.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Their mean age was about 35 years, and 83% were women.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1" dirty="0"/>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11</a:t>
            </a:fld>
            <a:endParaRPr lang="en-US"/>
          </a:p>
        </p:txBody>
      </p:sp>
    </p:spTree>
    <p:extLst>
      <p:ext uri="{BB962C8B-B14F-4D97-AF65-F5344CB8AC3E}">
        <p14:creationId xmlns:p14="http://schemas.microsoft.com/office/powerpoint/2010/main" val="1523494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Regarding the measures, insomnia symptoms were assessed with the seven items of the Insomnia Severity Index.</a:t>
            </a:r>
            <a:endParaRPr lang="en-US" dirty="0"/>
          </a:p>
          <a:p>
            <a:endParaRPr lang="en-US" b="1" dirty="0"/>
          </a:p>
          <a:p>
            <a:r>
              <a:rPr lang="en-US" b="1" dirty="0"/>
              <a:t>Depressive symptoms were assessed with the PHQ-9. We excluded the sleep item to avoid overlap with the insomnia symptoms, so eight depressive symptoms were included in the network.</a:t>
            </a:r>
          </a:p>
          <a:p>
            <a:endParaRPr lang="en-US" dirty="0"/>
          </a:p>
          <a:p>
            <a:r>
              <a:rPr lang="en-US" b="1" dirty="0"/>
              <a:t>For the transdiagnostic processes, rumination, behavioral avoidance, and behavioral inertia were assessed with subscales of the BADS, and worry with the Penn State Worry Questionnaire.</a:t>
            </a:r>
          </a:p>
          <a:p>
            <a:endParaRPr lang="fr-FR" b="1" dirty="0"/>
          </a:p>
          <a:p>
            <a:endParaRPr lang="en-US" b="1"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12</a:t>
            </a:fld>
            <a:endParaRPr lang="en-US"/>
          </a:p>
        </p:txBody>
      </p:sp>
    </p:spTree>
    <p:extLst>
      <p:ext uri="{BB962C8B-B14F-4D97-AF65-F5344CB8AC3E}">
        <p14:creationId xmlns:p14="http://schemas.microsoft.com/office/powerpoint/2010/main" val="21349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We then estimated a regularized partial correlation network including all symptoms and processes.</a:t>
            </a:r>
          </a:p>
          <a:p>
            <a:endParaRPr lang="en-US" dirty="0"/>
          </a:p>
          <a:p>
            <a:r>
              <a:rPr lang="en-US" b="1" dirty="0"/>
              <a:t>In this network, each symptom or process is represented by a node, and the connections between them — the edges — represent their unique associations.</a:t>
            </a:r>
            <a:endParaRPr lang="en-US" dirty="0"/>
          </a:p>
          <a:p>
            <a:r>
              <a:rPr lang="en-US" b="1" dirty="0"/>
              <a:t>The thicker the edge, the stronger the association.</a:t>
            </a:r>
          </a:p>
          <a:p>
            <a:endParaRPr lang="en-US" dirty="0"/>
          </a:p>
          <a:p>
            <a:r>
              <a:rPr lang="en-US" b="1" dirty="0"/>
              <a:t>We computed two additional indices. </a:t>
            </a:r>
          </a:p>
          <a:p>
            <a:endParaRPr lang="en-US" dirty="0"/>
          </a:p>
          <a:p>
            <a:r>
              <a:rPr lang="en-US" b="1" dirty="0"/>
              <a:t>First, centrality, meaning which nodes are most strongly connected to the rest of the network.</a:t>
            </a:r>
          </a:p>
          <a:p>
            <a:endParaRPr lang="en-US" dirty="0"/>
          </a:p>
          <a:p>
            <a:r>
              <a:rPr lang="en-US" b="1" dirty="0"/>
              <a:t>And second, bridge centrality, meaning which nodes are most strongly connected to nodes from the other domains.</a:t>
            </a:r>
          </a:p>
          <a:p>
            <a:endParaRPr lang="fr-FR" b="1" dirty="0"/>
          </a:p>
          <a:p>
            <a:r>
              <a:rPr lang="en-US" b="1" dirty="0"/>
              <a:t>Clinically, what does this mean?”</a:t>
            </a:r>
            <a:endParaRPr lang="en-US" dirty="0"/>
          </a:p>
          <a:p>
            <a:r>
              <a:rPr lang="en-US" dirty="0"/>
              <a:t>A central node is a node that is strongly connected within the network, based on both the number and the strength of its connections. So, in theory, if we can change this node, this change may spread through the network and have a substantial influence on the network as a whole.</a:t>
            </a:r>
          </a:p>
          <a:p>
            <a:endParaRPr lang="en-US" dirty="0"/>
          </a:p>
          <a:p>
            <a:r>
              <a:rPr lang="en-US" b="1" dirty="0"/>
              <a:t>So, clinically, bridge nodes may be particularly interesting because they could represent potential pathways through which difficulties in one domain are connected to difficulties in another.</a:t>
            </a:r>
            <a:endParaRPr lang="en-US" dirty="0"/>
          </a:p>
          <a:p>
            <a:endParaRPr lang="en-US" dirty="0"/>
          </a:p>
          <a:p>
            <a:endParaRPr lang="en-US" dirty="0"/>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13</a:t>
            </a:fld>
            <a:endParaRPr lang="en-US"/>
          </a:p>
        </p:txBody>
      </p:sp>
    </p:spTree>
    <p:extLst>
      <p:ext uri="{BB962C8B-B14F-4D97-AF65-F5344CB8AC3E}">
        <p14:creationId xmlns:p14="http://schemas.microsoft.com/office/powerpoint/2010/main" val="2674526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So, this is the network we obtained. I LET YOU ONE MINUTE EXPLORE THE NETWORK AND LOOK WHAT YOU CAN SEE. </a:t>
            </a:r>
          </a:p>
          <a:p>
            <a:endParaRPr lang="en-US" dirty="0"/>
          </a:p>
          <a:p>
            <a:r>
              <a:rPr lang="en-US" b="1" dirty="0"/>
              <a:t>Based on this network, four main patterns can already be observed.</a:t>
            </a:r>
          </a:p>
          <a:p>
            <a:endParaRPr lang="en-US" dirty="0"/>
          </a:p>
          <a:p>
            <a:r>
              <a:rPr lang="en-US" b="1" dirty="0"/>
              <a:t>First, the strongest connections were mainly found within the same domains — between insomnia symptoms, between depressive symptoms, and between some of the transdiagnostic processes.</a:t>
            </a:r>
            <a:endParaRPr lang="en-US" dirty="0"/>
          </a:p>
          <a:p>
            <a:r>
              <a:rPr lang="en-US" b="1" dirty="0"/>
              <a:t>For example, depressed mood was strongly connected with loss of interest and suicidal ideation, while sleep dissatisfaction was strongly connected with distress caused by sleep difficulties.</a:t>
            </a:r>
          </a:p>
          <a:p>
            <a:endParaRPr lang="en-US" dirty="0"/>
          </a:p>
          <a:p>
            <a:r>
              <a:rPr lang="en-US" b="1" dirty="0"/>
              <a:t>Second, connections between insomnia and depression were less numerous, although we can already see some connections between the two domains, particularly around fatigue.</a:t>
            </a:r>
          </a:p>
          <a:p>
            <a:endParaRPr lang="en-US" dirty="0"/>
          </a:p>
          <a:p>
            <a:r>
              <a:rPr lang="en-US" b="1" dirty="0"/>
              <a:t>Third, contrary to what we might have expected, the transdiagnostic processes were not broadly connected across both symptom domains. Their connections appeared to be quite selective, and stronger with depressive symptoms than with insomnia symptoms.</a:t>
            </a:r>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14</a:t>
            </a:fld>
            <a:endParaRPr lang="en-US"/>
          </a:p>
        </p:txBody>
      </p:sp>
    </p:spTree>
    <p:extLst>
      <p:ext uri="{BB962C8B-B14F-4D97-AF65-F5344CB8AC3E}">
        <p14:creationId xmlns:p14="http://schemas.microsoft.com/office/powerpoint/2010/main" val="3323498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When we look at centrality, meaning which nodes are most strongly connected to the rest of the network, suicidal ideation was the most central node, followed by depressed mood and fatigue or loss of energy. Sleep dissatisfaction was also among the most central symptoms.</a:t>
            </a:r>
          </a:p>
          <a:p>
            <a:endParaRPr lang="en-US" dirty="0"/>
          </a:p>
          <a:p>
            <a:r>
              <a:rPr lang="en-US" b="1" dirty="0"/>
              <a:t>Interestingly, however, the transdiagnostic processes were not among the most central nodes overall. </a:t>
            </a:r>
          </a:p>
          <a:p>
            <a:endParaRPr lang="fr-FR" b="1" dirty="0"/>
          </a:p>
          <a:p>
            <a:r>
              <a:rPr lang="en-US" b="1" dirty="0"/>
              <a:t>Among the transdiagnostic processes, rumination showed the highest centrality, followed by behavioral avoidance.</a:t>
            </a:r>
          </a:p>
          <a:p>
            <a:endParaRPr lang="en-US" b="1" dirty="0"/>
          </a:p>
          <a:p>
            <a:endParaRPr lang="fr-FR" b="1" dirty="0"/>
          </a:p>
          <a:p>
            <a:r>
              <a:rPr lang="en-US" b="1" dirty="0"/>
              <a:t>PHQ9 - 1.079</a:t>
            </a:r>
          </a:p>
          <a:p>
            <a:r>
              <a:rPr lang="en-US" b="1" dirty="0"/>
              <a:t>PHQ2- 0.887</a:t>
            </a:r>
          </a:p>
          <a:p>
            <a:r>
              <a:rPr lang="en-US" b="1" dirty="0"/>
              <a:t>PHQ4- 0.855</a:t>
            </a:r>
          </a:p>
          <a:p>
            <a:r>
              <a:rPr lang="en-US" b="1" dirty="0"/>
              <a:t>ISI4- 0.804</a:t>
            </a:r>
          </a:p>
          <a:p>
            <a:r>
              <a:rPr lang="en-US" b="1" dirty="0"/>
              <a:t>PHQ6- 0.779</a:t>
            </a:r>
          </a:p>
          <a:p>
            <a:r>
              <a:rPr lang="en-US" b="1" dirty="0"/>
              <a:t>RUMINATION- 0.763</a:t>
            </a:r>
            <a:endParaRPr lang="en-US" dirty="0"/>
          </a:p>
          <a:p>
            <a:endParaRPr lang="en-US" dirty="0"/>
          </a:p>
          <a:p>
            <a:endParaRPr lang="en-US" b="0"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15</a:t>
            </a:fld>
            <a:endParaRPr lang="en-US"/>
          </a:p>
        </p:txBody>
      </p:sp>
    </p:spTree>
    <p:extLst>
      <p:ext uri="{BB962C8B-B14F-4D97-AF65-F5344CB8AC3E}">
        <p14:creationId xmlns:p14="http://schemas.microsoft.com/office/powerpoint/2010/main" val="735400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When we looked specifically at bridge expected influence, fatigue or low energy clearly emerged as the strongest bridge symptom, with a value of 0.472.</a:t>
            </a:r>
          </a:p>
          <a:p>
            <a:r>
              <a:rPr lang="en-US" b="1" dirty="0"/>
              <a:t>This was followed by the noticeability of sleep problems by others, at 0.254, and suicidal ideation, at 0.184.</a:t>
            </a:r>
          </a:p>
          <a:p>
            <a:r>
              <a:rPr lang="en-US" b="1" dirty="0"/>
              <a:t>Sleep dissatisfaction and sleep onset problems also showed positive bridge values, although these were somewhat lower, </a:t>
            </a:r>
          </a:p>
          <a:p>
            <a:endParaRPr lang="en-US" b="1" dirty="0"/>
          </a:p>
          <a:p>
            <a:r>
              <a:rPr lang="en-US" b="1" dirty="0"/>
              <a:t>Overall, fatigue clearly stood out as the symptom most strongly connecting the insomnia and depression communities.</a:t>
            </a:r>
          </a:p>
          <a:p>
            <a:endParaRPr lang="en-US" b="1" dirty="0"/>
          </a:p>
          <a:p>
            <a:r>
              <a:rPr lang="en-US" b="1" dirty="0"/>
              <a:t>PHQ4 – Fatigue / low energy- 0.472</a:t>
            </a:r>
          </a:p>
          <a:p>
            <a:r>
              <a:rPr lang="en-US" b="1" dirty="0"/>
              <a:t>ISI6 – </a:t>
            </a:r>
            <a:r>
              <a:rPr lang="en-US" sz="1200" b="1" kern="1200" dirty="0">
                <a:solidFill>
                  <a:schemeClr val="tx1"/>
                </a:solidFill>
                <a:effectLst/>
                <a:latin typeface="+mn-lt"/>
                <a:ea typeface="+mn-ea"/>
                <a:cs typeface="+mn-cs"/>
              </a:rPr>
              <a:t>Noticeability of sleep problems by others </a:t>
            </a:r>
            <a:r>
              <a:rPr lang="en-US" b="1" dirty="0"/>
              <a:t>0.254</a:t>
            </a:r>
          </a:p>
          <a:p>
            <a:r>
              <a:rPr lang="en-US" b="1" dirty="0"/>
              <a:t>PHQ9 – Suicidal ideation- 0.184</a:t>
            </a:r>
          </a:p>
          <a:p>
            <a:r>
              <a:rPr lang="en-US" b="1" dirty="0"/>
              <a:t>ISI4 – Sleep dissatisfaction - 0.142</a:t>
            </a:r>
          </a:p>
          <a:p>
            <a:r>
              <a:rPr lang="en-US" b="1" dirty="0"/>
              <a:t>ISI1 – Sleep onset problems 0.137</a:t>
            </a:r>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16</a:t>
            </a:fld>
            <a:endParaRPr lang="en-US"/>
          </a:p>
        </p:txBody>
      </p:sp>
    </p:spTree>
    <p:extLst>
      <p:ext uri="{BB962C8B-B14F-4D97-AF65-F5344CB8AC3E}">
        <p14:creationId xmlns:p14="http://schemas.microsoft.com/office/powerpoint/2010/main" val="1225106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50" b="1" dirty="0"/>
              <a:t>So, what can we take from these results clinically?</a:t>
            </a:r>
            <a:endParaRPr lang="en-US" sz="1050" dirty="0"/>
          </a:p>
          <a:p>
            <a:r>
              <a:rPr lang="en-US" sz="1050" dirty="0"/>
              <a:t>First, fatigue really stood out. It was both highly central in the network and the strongest bridge between insomnia and depression. So this suggests that fatigue may be a particularly relevant symptom to assess and address in patients presenting with both disorders.</a:t>
            </a:r>
          </a:p>
          <a:p>
            <a:r>
              <a:rPr lang="en-US" sz="1050" b="1" dirty="0"/>
              <a:t>At the same time, the connections between insomnia and depression were relatively limited.</a:t>
            </a:r>
            <a:r>
              <a:rPr lang="en-US" sz="1050" dirty="0"/>
              <a:t> The two symptom domains were not as strongly interconnected as we might perhaps have expected.</a:t>
            </a:r>
          </a:p>
          <a:p>
            <a:r>
              <a:rPr lang="en-US" sz="1050" dirty="0"/>
              <a:t>And clinically, </a:t>
            </a:r>
            <a:r>
              <a:rPr lang="en-US" sz="1050" b="1" dirty="0"/>
              <a:t>this actually fits quite well with what we already know from the literature.</a:t>
            </a:r>
            <a:r>
              <a:rPr lang="en-US" sz="1050" dirty="0"/>
              <a:t> Treating depression does not necessarily mean that insomnia will resolve, and residual sleep difficulties are common. So sleep may need to be addressed directly rather than simply expecting it to improve as depression improves.</a:t>
            </a:r>
          </a:p>
          <a:p>
            <a:endParaRPr lang="en-US" sz="1050" dirty="0"/>
          </a:p>
          <a:p>
            <a:r>
              <a:rPr lang="en-US" sz="1050" b="1" dirty="0"/>
              <a:t>So these are not entirely new clinical messages, but our network provides another way of seeing and supporting them at the symptom level.</a:t>
            </a:r>
            <a:endParaRPr lang="en-US" sz="1050" dirty="0"/>
          </a:p>
          <a:p>
            <a:endParaRPr lang="en-US" sz="1050" b="1" dirty="0"/>
          </a:p>
          <a:p>
            <a:endParaRPr lang="fr-FR" dirty="0"/>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17</a:t>
            </a:fld>
            <a:endParaRPr lang="en-US"/>
          </a:p>
        </p:txBody>
      </p:sp>
    </p:spTree>
    <p:extLst>
      <p:ext uri="{BB962C8B-B14F-4D97-AF65-F5344CB8AC3E}">
        <p14:creationId xmlns:p14="http://schemas.microsoft.com/office/powerpoint/2010/main" val="3187337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Now, what about psychological processes?</a:t>
            </a:r>
            <a:endParaRPr lang="en-US" dirty="0"/>
          </a:p>
          <a:p>
            <a:r>
              <a:rPr lang="en-US" dirty="0"/>
              <a:t>Contrary to what we might have expected, psychological processes were </a:t>
            </a:r>
            <a:r>
              <a:rPr lang="en-US" b="1" dirty="0"/>
              <a:t>not the most central nodes</a:t>
            </a:r>
            <a:r>
              <a:rPr lang="en-US" dirty="0"/>
              <a:t> in the network. Symptoms themselves tended to occupy more central positions.</a:t>
            </a:r>
          </a:p>
          <a:p>
            <a:r>
              <a:rPr lang="en-US" dirty="0"/>
              <a:t>We also found that these processes were </a:t>
            </a:r>
            <a:r>
              <a:rPr lang="en-US" b="1" dirty="0"/>
              <a:t>more closely related to depressive symptoms than to insomnia symptoms</a:t>
            </a:r>
            <a:r>
              <a:rPr lang="en-US" dirty="0"/>
              <a:t>.</a:t>
            </a:r>
          </a:p>
          <a:p>
            <a:r>
              <a:rPr lang="en-US" dirty="0"/>
              <a:t>Among them, </a:t>
            </a:r>
            <a:r>
              <a:rPr lang="en-US" b="1" dirty="0"/>
              <a:t>rumination and behavioral avoidance stood out</a:t>
            </a:r>
            <a:r>
              <a:rPr lang="en-US" dirty="0"/>
              <a:t>, particularly in relation to depressive symptoms.</a:t>
            </a:r>
          </a:p>
          <a:p>
            <a:r>
              <a:rPr lang="en-US" dirty="0"/>
              <a:t>And again, this is quite consistent with what we already know from the literature, as both are well-established processes in depression.</a:t>
            </a:r>
          </a:p>
          <a:p>
            <a:r>
              <a:rPr lang="en-US" b="1" dirty="0"/>
              <a:t>What is perhaps more interesting here is what we did not find:</a:t>
            </a:r>
            <a:r>
              <a:rPr lang="en-US" dirty="0"/>
              <a:t> these processes did not emerge as broad mechanisms connecting insomnia and depression.</a:t>
            </a:r>
          </a:p>
          <a:p>
            <a:r>
              <a:rPr lang="en-US" dirty="0"/>
              <a:t>So clinically, rumination and behavioral avoidance may be particularly worth considering when depressive symptoms are prominent. </a:t>
            </a:r>
            <a:r>
              <a:rPr lang="en-US" b="1" dirty="0"/>
              <a:t>But I would be cautious about systematically targeting the same processes in every patient.</a:t>
            </a:r>
            <a:endParaRPr lang="en-US" dirty="0"/>
          </a:p>
          <a:p>
            <a:r>
              <a:rPr lang="en-US" dirty="0"/>
              <a:t>Instead, </a:t>
            </a:r>
            <a:r>
              <a:rPr lang="en-US" b="1" dirty="0"/>
              <a:t>case formulation may help us identify which processes are actually relevant for a particular patient and therefore may be useful treatment targets.</a:t>
            </a:r>
            <a:endParaRPr lang="en-US" dirty="0"/>
          </a:p>
          <a:p>
            <a:endParaRPr lang="en-US" b="1"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18</a:t>
            </a:fld>
            <a:endParaRPr lang="en-US"/>
          </a:p>
        </p:txBody>
      </p:sp>
    </p:spTree>
    <p:extLst>
      <p:ext uri="{BB962C8B-B14F-4D97-AF65-F5344CB8AC3E}">
        <p14:creationId xmlns:p14="http://schemas.microsoft.com/office/powerpoint/2010/main" val="500011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50" b="1" dirty="0"/>
              <a:t>Of course, there are some limitations.</a:t>
            </a:r>
          </a:p>
          <a:p>
            <a:endParaRPr lang="en-US" sz="1050" dirty="0"/>
          </a:p>
          <a:p>
            <a:r>
              <a:rPr lang="en-US" sz="1050" b="1" dirty="0"/>
              <a:t>First, this is a cross-sectional study, so we cannot draw conclusions about directionality or causality. A particularly interesting next step would be to use longitudinal and person-specific networks, to better understand how symptoms and processes interact over time within the same individual.</a:t>
            </a:r>
          </a:p>
          <a:p>
            <a:endParaRPr lang="en-US" sz="1050" dirty="0"/>
          </a:p>
          <a:p>
            <a:r>
              <a:rPr lang="en-US" sz="1050" b="1" dirty="0"/>
              <a:t>Second, although participants met clinical cut-offs for both insomnia and depression, they were recruited from the community. These findings should therefore be replicated in treatment-seeking samples.</a:t>
            </a:r>
          </a:p>
          <a:p>
            <a:endParaRPr lang="en-US" sz="1050" dirty="0"/>
          </a:p>
          <a:p>
            <a:r>
              <a:rPr lang="en-US" sz="1050" b="1" dirty="0"/>
              <a:t>Our sample was also predominantly female, which may limit the generalizability of the findings across genders.</a:t>
            </a:r>
          </a:p>
          <a:p>
            <a:endParaRPr lang="en-US" sz="1050" dirty="0"/>
          </a:p>
          <a:p>
            <a:r>
              <a:rPr lang="en-US" sz="1050" b="1" dirty="0"/>
              <a:t>And finally, we included only four transdiagnostic processes. Future studies should examine other shared processes, but also more insomnia-specific processes.</a:t>
            </a:r>
            <a:endParaRPr lang="en-US" sz="1050" dirty="0"/>
          </a:p>
          <a:p>
            <a:r>
              <a:rPr lang="en-US" sz="1050" b="1" dirty="0"/>
              <a:t>Together, these future directions could bring us closer to a more individualized understanding of insomnia and depression.</a:t>
            </a:r>
            <a:endParaRPr lang="en-US" sz="1050" dirty="0"/>
          </a:p>
          <a:p>
            <a:endParaRPr lang="fr-BE" sz="1050" baseline="0" dirty="0">
              <a:latin typeface="Times New Roman" panose="02020603050405020304" pitchFamily="18" charset="0"/>
            </a:endParaRPr>
          </a:p>
          <a:p>
            <a:endParaRPr lang="fr-BE" baseline="0" dirty="0">
              <a:latin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19</a:t>
            </a:fld>
            <a:endParaRPr lang="en-US"/>
          </a:p>
        </p:txBody>
      </p:sp>
    </p:spTree>
    <p:extLst>
      <p:ext uri="{BB962C8B-B14F-4D97-AF65-F5344CB8AC3E}">
        <p14:creationId xmlns:p14="http://schemas.microsoft.com/office/powerpoint/2010/main" val="2200562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20</a:t>
            </a:fld>
            <a:endParaRPr lang="en-US"/>
          </a:p>
        </p:txBody>
      </p:sp>
    </p:spTree>
    <p:extLst>
      <p:ext uri="{BB962C8B-B14F-4D97-AF65-F5344CB8AC3E}">
        <p14:creationId xmlns:p14="http://schemas.microsoft.com/office/powerpoint/2010/main" val="2238680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We recruited more than </a:t>
            </a:r>
            <a:r>
              <a:rPr lang="en-US" i="1" dirty="0"/>
              <a:t>two thousand six hundred </a:t>
            </a:r>
            <a:r>
              <a:rPr lang="en-US" b="1" dirty="0"/>
              <a:t>Belgian adults through an online survey, using different channels such as social media, or university networks. </a:t>
            </a:r>
          </a:p>
          <a:p>
            <a:endParaRPr lang="en-US" dirty="0"/>
          </a:p>
          <a:p>
            <a:r>
              <a:rPr lang="en-US" b="1" dirty="0"/>
              <a:t>We excluded participants with other sleep problems, such as sleep apnea, restless legs syndrome, or parasomnias, as well as night-shift workers. We also applied some data-quality criteria. </a:t>
            </a:r>
            <a:endParaRPr lang="en-US" dirty="0"/>
          </a:p>
          <a:p>
            <a:r>
              <a:rPr lang="en-US" b="1" dirty="0"/>
              <a:t>After these exclusions, 2,025 participants remained.</a:t>
            </a:r>
          </a:p>
          <a:p>
            <a:endParaRPr lang="en-US" dirty="0"/>
          </a:p>
          <a:p>
            <a:r>
              <a:rPr lang="en-US" b="1" dirty="0"/>
              <a:t>For this study, we selected participants with significant symptoms of both insomnia and depression. This resulted in a final sample of 702 participants who met the clinical cut-offs on both the ISI and the PHQ-9.</a:t>
            </a:r>
          </a:p>
          <a:p>
            <a:endParaRPr lang="en-US" dirty="0"/>
          </a:p>
          <a:p>
            <a:r>
              <a:rPr lang="en-US" b="1" dirty="0"/>
              <a:t>They were around 35 years old on average, and 83% were women.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21</a:t>
            </a:fld>
            <a:endParaRPr lang="en-US"/>
          </a:p>
        </p:txBody>
      </p:sp>
    </p:spTree>
    <p:extLst>
      <p:ext uri="{BB962C8B-B14F-4D97-AF65-F5344CB8AC3E}">
        <p14:creationId xmlns:p14="http://schemas.microsoft.com/office/powerpoint/2010/main" val="1652034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dirty="0"/>
              <a:t>To explore this further, we looked separately at how strongly each transdiagnostic process was connected to insomnia versus depressive symptoms.</a:t>
            </a:r>
            <a:endParaRPr lang="en-US" dirty="0"/>
          </a:p>
          <a:p>
            <a:r>
              <a:rPr lang="en-US" b="1" dirty="0"/>
              <a:t>And the pattern is actually quite clear: all four processes were more strongly connected to depression than to insomnia. Worry showed the strongest connectivity with both domains, but even for worry, the connection with depression was about three times stronger.</a:t>
            </a:r>
            <a:endParaRPr lang="en-US" dirty="0"/>
          </a:p>
          <a:p>
            <a:r>
              <a:rPr lang="en-US" b="1" dirty="0"/>
              <a:t>So, rather than acting as broad bridges between insomnia and depression, these processes seem to be more strongly embedded within the depressive symptom domain.”</a:t>
            </a:r>
            <a:endParaRPr lang="en-US" dirty="0"/>
          </a:p>
          <a:p>
            <a:endParaRPr lang="en-US" dirty="0"/>
          </a:p>
        </p:txBody>
      </p:sp>
      <p:sp>
        <p:nvSpPr>
          <p:cNvPr id="4" name="Espace réservé du numéro de diapositive 3"/>
          <p:cNvSpPr>
            <a:spLocks noGrp="1"/>
          </p:cNvSpPr>
          <p:nvPr>
            <p:ph type="sldNum" sz="quarter" idx="10"/>
          </p:nvPr>
        </p:nvSpPr>
        <p:spPr/>
        <p:txBody>
          <a:bodyPr/>
          <a:lstStyle/>
          <a:p>
            <a:fld id="{C264A55D-4D43-471E-83BE-6CD3A11276E0}" type="slidenum">
              <a:rPr lang="en-US" smtClean="0"/>
              <a:t>22</a:t>
            </a:fld>
            <a:endParaRPr lang="en-US"/>
          </a:p>
        </p:txBody>
      </p:sp>
    </p:spTree>
    <p:extLst>
      <p:ext uri="{BB962C8B-B14F-4D97-AF65-F5344CB8AC3E}">
        <p14:creationId xmlns:p14="http://schemas.microsoft.com/office/powerpoint/2010/main" val="3237844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lvl1pPr algn="l">
              <a:defRPr/>
            </a:lvl1pPr>
          </a:lstStyle>
          <a:p>
            <a:fld id="{EEFB1EE2-84BA-4A46-A103-4FDB28072DEE}" type="datetime1">
              <a:rPr lang="en-US" smtClean="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785F90D-B05D-4E50-9BC4-2A69461E4FF3}" type="datetime1">
              <a:rPr lang="en-US" smtClean="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fr-FR"/>
              <a:t>Modifiez le style du titre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851FA881-CE30-4176-92AC-FCF9B17D4A80}" type="datetime1">
              <a:rPr lang="en-US" smtClean="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E671B50-DAC7-475E-962D-245E5AA302F7}" type="datetime1">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r-FR"/>
              <a:t>Modifier les styles du texte du masque</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939CB4F-65B3-4B0D-BAA2-2E0AB45F6F1F}" type="datetime1">
              <a:rPr lang="en-US" smtClean="0"/>
              <a:t>9/15/2026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EACC82B-5CA1-4743-BD05-9EAA6E6D6AB2}" type="datetime1">
              <a:rPr lang="en-US" smtClean="0"/>
              <a:t>9/15/2026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0DE256-FC94-4CA2-97FE-F68B490EE53D}" type="datetime1">
              <a:rPr lang="en-US" smtClean="0"/>
              <a:t>9/15/2026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fr-FR"/>
              <a:t>Modifiez le style du titre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9DA9AF26-1308-418C-AAE7-78716DD137E9}" type="datetime1">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ACC86017-C8A5-4DEA-BB5F-11C2778C0EDF}" type="datetime1">
              <a:rPr lang="en-US" smtClean="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‹N°›</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28276D8-5AFD-445F-A63D-61B58BF99A14}" type="datetime1">
              <a:rPr lang="en-US" smtClean="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fr-FR"/>
              <a:t>Modifiez le style du titre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52BDA48-84A9-4FCE-804A-033459703728}" type="datetime1">
              <a:rPr lang="en-US" smtClean="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C238843-E730-46ED-9266-FEA51F57CD06}" type="datetime1">
              <a:rPr lang="en-US" smtClean="0"/>
              <a:t>9/15/2026</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‹N°›</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8" r:id="rId10"/>
    <p:sldLayoutId id="2147483659"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4839" y="1998327"/>
            <a:ext cx="11342322" cy="2643437"/>
          </a:xfrm>
        </p:spPr>
        <p:txBody>
          <a:bodyPr>
            <a:noAutofit/>
          </a:bodyPr>
          <a:lstStyle/>
          <a:p>
            <a:pPr algn="ctr"/>
            <a:r>
              <a:rPr lang="en-US" sz="4000" b="1" dirty="0"/>
              <a:t>How Do Insomnia and Depression Interact?</a:t>
            </a:r>
            <a:br>
              <a:rPr lang="en-US" sz="4000" b="1" dirty="0"/>
            </a:br>
            <a:r>
              <a:rPr lang="en-US" sz="4000" b="1" dirty="0"/>
              <a:t>A Network Analysis of Symptoms and Transdiagnostic Processes</a:t>
            </a:r>
            <a:endParaRPr lang="en-US" sz="4000" dirty="0"/>
          </a:p>
        </p:txBody>
      </p:sp>
      <p:sp>
        <p:nvSpPr>
          <p:cNvPr id="3" name="Sous-titre 2"/>
          <p:cNvSpPr>
            <a:spLocks noGrp="1"/>
          </p:cNvSpPr>
          <p:nvPr>
            <p:ph type="subTitle" idx="1"/>
          </p:nvPr>
        </p:nvSpPr>
        <p:spPr>
          <a:xfrm>
            <a:off x="8674100" y="5010937"/>
            <a:ext cx="3200400" cy="1463040"/>
          </a:xfrm>
        </p:spPr>
        <p:txBody>
          <a:bodyPr>
            <a:normAutofit/>
          </a:bodyPr>
          <a:lstStyle/>
          <a:p>
            <a:r>
              <a:rPr lang="fr-BE" b="1" dirty="0"/>
              <a:t>Audrey Krings, Charles Morin &amp; Sylvie </a:t>
            </a:r>
            <a:r>
              <a:rPr lang="fr-BE" b="1" dirty="0" err="1"/>
              <a:t>Blairy</a:t>
            </a:r>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627" y="5074960"/>
            <a:ext cx="3343414" cy="1623285"/>
          </a:xfrm>
          <a:prstGeom prst="rect">
            <a:avLst/>
          </a:prstGeom>
        </p:spPr>
      </p:pic>
      <p:pic>
        <p:nvPicPr>
          <p:cNvPr id="7" name="Picture 1" descr="C:\Users\Acer-PC\Downloads\Logo de l'UR.png">
            <a:extLst>
              <a:ext uri="{FF2B5EF4-FFF2-40B4-BE49-F238E27FC236}">
                <a16:creationId xmlns:a16="http://schemas.microsoft.com/office/drawing/2014/main" id="{59E4787B-6967-0C03-7E00-240E2430A0B3}"/>
              </a:ext>
            </a:extLst>
          </p:cNvPr>
          <p:cNvPicPr>
            <a:picLocks noChangeAspect="1" noChangeArrowheads="1"/>
          </p:cNvPicPr>
          <p:nvPr/>
        </p:nvPicPr>
        <p:blipFill>
          <a:blip r:embed="rId4"/>
          <a:srcRect/>
          <a:stretch>
            <a:fillRect/>
          </a:stretch>
        </p:blipFill>
        <p:spPr bwMode="auto">
          <a:xfrm>
            <a:off x="3673523" y="5349033"/>
            <a:ext cx="4544763" cy="1075141"/>
          </a:xfrm>
          <a:prstGeom prst="rect">
            <a:avLst/>
          </a:prstGeom>
          <a:noFill/>
        </p:spPr>
      </p:pic>
      <p:sp>
        <p:nvSpPr>
          <p:cNvPr id="8" name="Rectangle 7">
            <a:extLst>
              <a:ext uri="{FF2B5EF4-FFF2-40B4-BE49-F238E27FC236}">
                <a16:creationId xmlns:a16="http://schemas.microsoft.com/office/drawing/2014/main" id="{16265757-2C44-41F3-B62E-ED51742D1F68}"/>
              </a:ext>
            </a:extLst>
          </p:cNvPr>
          <p:cNvSpPr>
            <a:spLocks noChangeArrowheads="1"/>
          </p:cNvSpPr>
          <p:nvPr/>
        </p:nvSpPr>
        <p:spPr bwMode="auto">
          <a:xfrm>
            <a:off x="173995" y="359476"/>
            <a:ext cx="74882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fontAlgn="base">
              <a:lnSpc>
                <a:spcPct val="100000"/>
              </a:lnSpc>
              <a:spcBef>
                <a:spcPct val="20000"/>
              </a:spcBef>
              <a:spcAft>
                <a:spcPct val="0"/>
              </a:spcAft>
              <a:buClr>
                <a:srgbClr val="EBEBEB"/>
              </a:buClr>
              <a:buSzPct val="75000"/>
              <a:buNone/>
              <a:defRPr/>
            </a:pPr>
            <a:r>
              <a:rPr lang="fr-BE" altLang="fr-FR" sz="2000" b="1" dirty="0">
                <a:solidFill>
                  <a:prstClr val="white"/>
                </a:solidFill>
                <a:latin typeface="+mn-lt"/>
              </a:rPr>
              <a:t>EABCT 2026</a:t>
            </a:r>
            <a:r>
              <a:rPr lang="fr-BE" altLang="fr-FR" sz="2000" b="1" baseline="0" dirty="0">
                <a:solidFill>
                  <a:prstClr val="white"/>
                </a:solidFill>
                <a:latin typeface="+mn-lt"/>
              </a:rPr>
              <a:t>-  16-19 Septembre - Bruxelles</a:t>
            </a:r>
          </a:p>
          <a:p>
            <a:pPr defTabSz="914400" fontAlgn="base">
              <a:lnSpc>
                <a:spcPct val="100000"/>
              </a:lnSpc>
              <a:spcBef>
                <a:spcPct val="20000"/>
              </a:spcBef>
              <a:spcAft>
                <a:spcPct val="0"/>
              </a:spcAft>
              <a:buClr>
                <a:srgbClr val="EBEBEB"/>
              </a:buClr>
              <a:buSzPct val="75000"/>
              <a:buNone/>
              <a:defRPr/>
            </a:pPr>
            <a:endParaRPr lang="fr-BE" altLang="fr-FR" sz="500" b="1" baseline="0" dirty="0">
              <a:solidFill>
                <a:prstClr val="white"/>
              </a:solidFill>
              <a:latin typeface="+mn-lt"/>
            </a:endParaRPr>
          </a:p>
        </p:txBody>
      </p:sp>
    </p:spTree>
    <p:extLst>
      <p:ext uri="{BB962C8B-B14F-4D97-AF65-F5344CB8AC3E}">
        <p14:creationId xmlns:p14="http://schemas.microsoft.com/office/powerpoint/2010/main" val="1651773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2</a:t>
            </a:fld>
            <a:endParaRPr lang="en-US" sz="1400" dirty="0"/>
          </a:p>
        </p:txBody>
      </p:sp>
      <p:sp>
        <p:nvSpPr>
          <p:cNvPr id="15" name="Titre 1"/>
          <p:cNvSpPr>
            <a:spLocks noGrp="1"/>
          </p:cNvSpPr>
          <p:nvPr>
            <p:ph type="title"/>
          </p:nvPr>
        </p:nvSpPr>
        <p:spPr>
          <a:xfrm>
            <a:off x="1024128" y="585216"/>
            <a:ext cx="9720072" cy="1499616"/>
          </a:xfrm>
        </p:spPr>
        <p:txBody>
          <a:bodyPr/>
          <a:lstStyle/>
          <a:p>
            <a:r>
              <a:rPr lang="fr-FR" sz="4000" dirty="0" err="1"/>
              <a:t>Theoretical</a:t>
            </a:r>
            <a:r>
              <a:rPr lang="fr-FR" sz="4000" dirty="0"/>
              <a:t> </a:t>
            </a:r>
            <a:r>
              <a:rPr lang="fr-FR" sz="4000" dirty="0" err="1"/>
              <a:t>framework</a:t>
            </a:r>
            <a:r>
              <a:rPr lang="fr-FR" sz="4000" dirty="0"/>
              <a:t> </a:t>
            </a:r>
            <a:endParaRPr lang="en-US" dirty="0"/>
          </a:p>
        </p:txBody>
      </p:sp>
      <p:sp>
        <p:nvSpPr>
          <p:cNvPr id="22" name="Forme libre : forme 21">
            <a:extLst>
              <a:ext uri="{FF2B5EF4-FFF2-40B4-BE49-F238E27FC236}">
                <a16:creationId xmlns:a16="http://schemas.microsoft.com/office/drawing/2014/main" id="{B14A4BA9-6327-4B0B-87DB-0AD0AFEC6042}"/>
              </a:ext>
            </a:extLst>
          </p:cNvPr>
          <p:cNvSpPr/>
          <p:nvPr/>
        </p:nvSpPr>
        <p:spPr>
          <a:xfrm>
            <a:off x="1315916" y="2417195"/>
            <a:ext cx="3460753" cy="3460753"/>
          </a:xfrm>
          <a:custGeom>
            <a:avLst/>
            <a:gdLst>
              <a:gd name="connsiteX0" fmla="*/ 0 w 3460753"/>
              <a:gd name="connsiteY0" fmla="*/ 1730377 h 3460753"/>
              <a:gd name="connsiteX1" fmla="*/ 1730377 w 3460753"/>
              <a:gd name="connsiteY1" fmla="*/ 0 h 3460753"/>
              <a:gd name="connsiteX2" fmla="*/ 3460754 w 3460753"/>
              <a:gd name="connsiteY2" fmla="*/ 1730377 h 3460753"/>
              <a:gd name="connsiteX3" fmla="*/ 1730377 w 3460753"/>
              <a:gd name="connsiteY3" fmla="*/ 3460754 h 3460753"/>
              <a:gd name="connsiteX4" fmla="*/ 0 w 3460753"/>
              <a:gd name="connsiteY4" fmla="*/ 1730377 h 3460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0753" h="3460753">
                <a:moveTo>
                  <a:pt x="0" y="1730377"/>
                </a:moveTo>
                <a:cubicBezTo>
                  <a:pt x="0" y="774716"/>
                  <a:pt x="774716" y="0"/>
                  <a:pt x="1730377" y="0"/>
                </a:cubicBezTo>
                <a:cubicBezTo>
                  <a:pt x="2686038" y="0"/>
                  <a:pt x="3460754" y="774716"/>
                  <a:pt x="3460754" y="1730377"/>
                </a:cubicBezTo>
                <a:cubicBezTo>
                  <a:pt x="3460754" y="2686038"/>
                  <a:pt x="2686038" y="3460754"/>
                  <a:pt x="1730377" y="3460754"/>
                </a:cubicBezTo>
                <a:cubicBezTo>
                  <a:pt x="774716" y="3460754"/>
                  <a:pt x="0" y="2686038"/>
                  <a:pt x="0" y="1730377"/>
                </a:cubicBezTo>
                <a:close/>
              </a:path>
            </a:pathLst>
          </a:custGeom>
          <a:solidFill>
            <a:schemeClr val="accent3">
              <a:lumMod val="75000"/>
              <a:alpha val="50000"/>
            </a:schemeClr>
          </a:solidFill>
          <a:ln>
            <a:no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697273" tIns="532216" rIns="697273" bIns="532216" numCol="1" spcCol="1270" anchor="ctr" anchorCtr="0">
            <a:noAutofit/>
          </a:bodyPr>
          <a:lstStyle/>
          <a:p>
            <a:pPr marL="0" lvl="0" indent="0" algn="ctr" defTabSz="889000">
              <a:lnSpc>
                <a:spcPct val="90000"/>
              </a:lnSpc>
              <a:spcBef>
                <a:spcPct val="0"/>
              </a:spcBef>
              <a:spcAft>
                <a:spcPct val="35000"/>
              </a:spcAft>
              <a:buNone/>
            </a:pPr>
            <a:r>
              <a:rPr lang="fr-FR" sz="2000" kern="1200" dirty="0" err="1">
                <a:solidFill>
                  <a:srgbClr val="2E2B21"/>
                </a:solidFill>
                <a:latin typeface="Tw Cen MT" panose="020B0602020104020603"/>
                <a:ea typeface="+mn-ea"/>
                <a:cs typeface="+mn-cs"/>
              </a:rPr>
              <a:t>Insomnia</a:t>
            </a:r>
            <a:endParaRPr lang="fr-BE" sz="4900" kern="1200" dirty="0"/>
          </a:p>
        </p:txBody>
      </p:sp>
      <p:sp>
        <p:nvSpPr>
          <p:cNvPr id="23" name="Forme libre : forme 22">
            <a:extLst>
              <a:ext uri="{FF2B5EF4-FFF2-40B4-BE49-F238E27FC236}">
                <a16:creationId xmlns:a16="http://schemas.microsoft.com/office/drawing/2014/main" id="{68CDE9C7-7ADA-4D65-BDFD-0450FA8FB036}"/>
              </a:ext>
            </a:extLst>
          </p:cNvPr>
          <p:cNvSpPr/>
          <p:nvPr/>
        </p:nvSpPr>
        <p:spPr>
          <a:xfrm>
            <a:off x="6681591" y="2417195"/>
            <a:ext cx="3460753" cy="3460753"/>
          </a:xfrm>
          <a:custGeom>
            <a:avLst/>
            <a:gdLst>
              <a:gd name="connsiteX0" fmla="*/ 0 w 3460753"/>
              <a:gd name="connsiteY0" fmla="*/ 1730377 h 3460753"/>
              <a:gd name="connsiteX1" fmla="*/ 1730377 w 3460753"/>
              <a:gd name="connsiteY1" fmla="*/ 0 h 3460753"/>
              <a:gd name="connsiteX2" fmla="*/ 3460754 w 3460753"/>
              <a:gd name="connsiteY2" fmla="*/ 1730377 h 3460753"/>
              <a:gd name="connsiteX3" fmla="*/ 1730377 w 3460753"/>
              <a:gd name="connsiteY3" fmla="*/ 3460754 h 3460753"/>
              <a:gd name="connsiteX4" fmla="*/ 0 w 3460753"/>
              <a:gd name="connsiteY4" fmla="*/ 1730377 h 3460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0753" h="3460753">
                <a:moveTo>
                  <a:pt x="0" y="1730377"/>
                </a:moveTo>
                <a:cubicBezTo>
                  <a:pt x="0" y="774716"/>
                  <a:pt x="774716" y="0"/>
                  <a:pt x="1730377" y="0"/>
                </a:cubicBezTo>
                <a:cubicBezTo>
                  <a:pt x="2686038" y="0"/>
                  <a:pt x="3460754" y="774716"/>
                  <a:pt x="3460754" y="1730377"/>
                </a:cubicBezTo>
                <a:cubicBezTo>
                  <a:pt x="3460754" y="2686038"/>
                  <a:pt x="2686038" y="3460754"/>
                  <a:pt x="1730377" y="3460754"/>
                </a:cubicBezTo>
                <a:cubicBezTo>
                  <a:pt x="774716" y="3460754"/>
                  <a:pt x="0" y="2686038"/>
                  <a:pt x="0" y="1730377"/>
                </a:cubicBezTo>
                <a:close/>
              </a:path>
            </a:pathLst>
          </a:custGeom>
          <a:solidFill>
            <a:schemeClr val="accent2">
              <a:lumMod val="75000"/>
              <a:alpha val="50000"/>
            </a:schemeClr>
          </a:solidFill>
          <a:ln>
            <a:noFill/>
          </a:ln>
        </p:spPr>
        <p:style>
          <a:lnRef idx="2">
            <a:schemeClr val="lt1">
              <a:hueOff val="0"/>
              <a:satOff val="0"/>
              <a:lumOff val="0"/>
              <a:alphaOff val="0"/>
            </a:schemeClr>
          </a:lnRef>
          <a:fillRef idx="1">
            <a:schemeClr val="accent2">
              <a:alpha val="50000"/>
              <a:hueOff val="-7436902"/>
              <a:satOff val="32432"/>
              <a:lumOff val="1177"/>
              <a:alphaOff val="0"/>
            </a:schemeClr>
          </a:fillRef>
          <a:effectRef idx="0">
            <a:schemeClr val="accent2">
              <a:alpha val="50000"/>
              <a:hueOff val="-7436902"/>
              <a:satOff val="32432"/>
              <a:lumOff val="1177"/>
              <a:alphaOff val="0"/>
            </a:schemeClr>
          </a:effectRef>
          <a:fontRef idx="minor">
            <a:schemeClr val="tx1"/>
          </a:fontRef>
        </p:style>
        <p:txBody>
          <a:bodyPr spcFirstLastPara="0" vert="horz" wrap="square" lIns="697273" tIns="532216" rIns="697273" bIns="532216" numCol="1" spcCol="1270" anchor="ctr" anchorCtr="0">
            <a:noAutofit/>
          </a:bodyPr>
          <a:lstStyle/>
          <a:p>
            <a:pPr marL="0" lvl="0" indent="0" algn="ctr" defTabSz="889000">
              <a:lnSpc>
                <a:spcPct val="90000"/>
              </a:lnSpc>
              <a:spcBef>
                <a:spcPct val="0"/>
              </a:spcBef>
              <a:spcAft>
                <a:spcPct val="35000"/>
              </a:spcAft>
              <a:buNone/>
            </a:pPr>
            <a:r>
              <a:rPr lang="fr-FR" sz="2000" kern="1200" dirty="0" err="1">
                <a:latin typeface="Tw Cen MT" panose="020B0602020104020603"/>
                <a:ea typeface="+mn-ea"/>
                <a:cs typeface="+mn-cs"/>
              </a:rPr>
              <a:t>Depression</a:t>
            </a:r>
            <a:endParaRPr lang="fr-BE" sz="2400" kern="1200" dirty="0">
              <a:latin typeface="Tw Cen MT" panose="020B0602020104020603"/>
              <a:ea typeface="+mn-ea"/>
              <a:cs typeface="+mn-cs"/>
            </a:endParaRPr>
          </a:p>
        </p:txBody>
      </p:sp>
      <p:grpSp>
        <p:nvGrpSpPr>
          <p:cNvPr id="17" name="Groupe 16">
            <a:extLst>
              <a:ext uri="{FF2B5EF4-FFF2-40B4-BE49-F238E27FC236}">
                <a16:creationId xmlns:a16="http://schemas.microsoft.com/office/drawing/2014/main" id="{F4C6BA85-BBA0-4CA8-B849-1B88D106A408}"/>
              </a:ext>
            </a:extLst>
          </p:cNvPr>
          <p:cNvGrpSpPr/>
          <p:nvPr/>
        </p:nvGrpSpPr>
        <p:grpSpPr>
          <a:xfrm>
            <a:off x="3798189" y="1863978"/>
            <a:ext cx="4142648" cy="1063921"/>
            <a:chOff x="3798189" y="1863978"/>
            <a:chExt cx="4142648" cy="1063921"/>
          </a:xfrm>
        </p:grpSpPr>
        <p:sp>
          <p:nvSpPr>
            <p:cNvPr id="11" name="ZoneTexte 10">
              <a:extLst>
                <a:ext uri="{FF2B5EF4-FFF2-40B4-BE49-F238E27FC236}">
                  <a16:creationId xmlns:a16="http://schemas.microsoft.com/office/drawing/2014/main" id="{C0D4B894-1CFF-4B18-99B9-65EAA70DB669}"/>
                </a:ext>
              </a:extLst>
            </p:cNvPr>
            <p:cNvSpPr txBox="1"/>
            <p:nvPr/>
          </p:nvSpPr>
          <p:spPr>
            <a:xfrm>
              <a:off x="5184385" y="1863978"/>
              <a:ext cx="2756452" cy="307777"/>
            </a:xfrm>
            <a:prstGeom prst="rect">
              <a:avLst/>
            </a:prstGeom>
            <a:noFill/>
            <a:ln>
              <a:noFill/>
            </a:ln>
          </p:spPr>
          <p:txBody>
            <a:bodyPr wrap="square" rtlCol="0">
              <a:spAutoFit/>
            </a:bodyPr>
            <a:lstStyle/>
            <a:p>
              <a:r>
                <a:rPr lang="en-US" sz="1400" i="1" dirty="0"/>
                <a:t>Baglioni et al., 2011</a:t>
              </a:r>
            </a:p>
          </p:txBody>
        </p:sp>
        <p:sp>
          <p:nvSpPr>
            <p:cNvPr id="16" name="Flèche : courbe vers le bas 15">
              <a:extLst>
                <a:ext uri="{FF2B5EF4-FFF2-40B4-BE49-F238E27FC236}">
                  <a16:creationId xmlns:a16="http://schemas.microsoft.com/office/drawing/2014/main" id="{F3110E99-3767-43F4-8CD8-381714AD676C}"/>
                </a:ext>
              </a:extLst>
            </p:cNvPr>
            <p:cNvSpPr/>
            <p:nvPr/>
          </p:nvSpPr>
          <p:spPr>
            <a:xfrm>
              <a:off x="3798189" y="2145840"/>
              <a:ext cx="4016918" cy="782059"/>
            </a:xfrm>
            <a:prstGeom prst="curvedDown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9" name="Groupe 18">
            <a:extLst>
              <a:ext uri="{FF2B5EF4-FFF2-40B4-BE49-F238E27FC236}">
                <a16:creationId xmlns:a16="http://schemas.microsoft.com/office/drawing/2014/main" id="{A5399E76-B39C-4D55-9F03-D6E446BBFD9E}"/>
              </a:ext>
            </a:extLst>
          </p:cNvPr>
          <p:cNvGrpSpPr/>
          <p:nvPr/>
        </p:nvGrpSpPr>
        <p:grpSpPr>
          <a:xfrm>
            <a:off x="3483137" y="4644402"/>
            <a:ext cx="4171950" cy="1526717"/>
            <a:chOff x="3483137" y="4644402"/>
            <a:chExt cx="4171950" cy="1526717"/>
          </a:xfrm>
        </p:grpSpPr>
        <p:sp>
          <p:nvSpPr>
            <p:cNvPr id="14" name="ZoneTexte 13">
              <a:extLst>
                <a:ext uri="{FF2B5EF4-FFF2-40B4-BE49-F238E27FC236}">
                  <a16:creationId xmlns:a16="http://schemas.microsoft.com/office/drawing/2014/main" id="{BA0270A1-002F-4E76-B4D4-DDB460594B1A}"/>
                </a:ext>
              </a:extLst>
            </p:cNvPr>
            <p:cNvSpPr txBox="1"/>
            <p:nvPr/>
          </p:nvSpPr>
          <p:spPr>
            <a:xfrm>
              <a:off x="4193315" y="5863342"/>
              <a:ext cx="3226666" cy="307777"/>
            </a:xfrm>
            <a:prstGeom prst="rect">
              <a:avLst/>
            </a:prstGeom>
            <a:noFill/>
          </p:spPr>
          <p:txBody>
            <a:bodyPr wrap="square" rtlCol="0">
              <a:spAutoFit/>
            </a:bodyPr>
            <a:lstStyle/>
            <a:p>
              <a:r>
                <a:rPr lang="en-US" sz="1400" i="1" dirty="0"/>
                <a:t>Sivertsen et al., 2012; Wang et al., 2026</a:t>
              </a:r>
            </a:p>
          </p:txBody>
        </p:sp>
        <p:sp>
          <p:nvSpPr>
            <p:cNvPr id="18" name="Flèche : courbe vers le bas 17">
              <a:extLst>
                <a:ext uri="{FF2B5EF4-FFF2-40B4-BE49-F238E27FC236}">
                  <a16:creationId xmlns:a16="http://schemas.microsoft.com/office/drawing/2014/main" id="{1429BFD5-9C9B-4595-9C86-06DEEB516EC2}"/>
                </a:ext>
              </a:extLst>
            </p:cNvPr>
            <p:cNvSpPr/>
            <p:nvPr/>
          </p:nvSpPr>
          <p:spPr>
            <a:xfrm rot="10800000">
              <a:off x="3483137" y="4644402"/>
              <a:ext cx="4171950" cy="1107925"/>
            </a:xfrm>
            <a:prstGeom prst="curvedDownArrow">
              <a:avLst/>
            </a:prstGeom>
            <a:solidFill>
              <a:schemeClr val="accent3">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aphicFrame>
        <p:nvGraphicFramePr>
          <p:cNvPr id="21" name="Diagramme 20">
            <a:extLst>
              <a:ext uri="{FF2B5EF4-FFF2-40B4-BE49-F238E27FC236}">
                <a16:creationId xmlns:a16="http://schemas.microsoft.com/office/drawing/2014/main" id="{5D918E1C-FDA7-4E79-9B36-4ED494D706C5}"/>
              </a:ext>
            </a:extLst>
          </p:cNvPr>
          <p:cNvGraphicFramePr/>
          <p:nvPr>
            <p:extLst>
              <p:ext uri="{D42A27DB-BD31-4B8C-83A1-F6EECF244321}">
                <p14:modId xmlns:p14="http://schemas.microsoft.com/office/powerpoint/2010/main" val="3092058500"/>
              </p:ext>
            </p:extLst>
          </p:nvPr>
        </p:nvGraphicFramePr>
        <p:xfrm>
          <a:off x="3798189" y="2084832"/>
          <a:ext cx="4421980" cy="32686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 name="Image 24">
            <a:extLst>
              <a:ext uri="{FF2B5EF4-FFF2-40B4-BE49-F238E27FC236}">
                <a16:creationId xmlns:a16="http://schemas.microsoft.com/office/drawing/2014/main" id="{29D2FCD8-29DC-4BB0-B979-36040C7C4A40}"/>
              </a:ext>
            </a:extLst>
          </p:cNvPr>
          <p:cNvPicPr>
            <a:picLocks noChangeAspect="1"/>
          </p:cNvPicPr>
          <p:nvPr/>
        </p:nvPicPr>
        <p:blipFill rotWithShape="1">
          <a:blip r:embed="rId8"/>
          <a:srcRect l="50000" r="7043"/>
          <a:stretch/>
        </p:blipFill>
        <p:spPr>
          <a:xfrm>
            <a:off x="9718432" y="585216"/>
            <a:ext cx="1576222" cy="1223108"/>
          </a:xfrm>
          <a:prstGeom prst="rect">
            <a:avLst/>
          </a:prstGeom>
        </p:spPr>
      </p:pic>
    </p:spTree>
    <p:extLst>
      <p:ext uri="{BB962C8B-B14F-4D97-AF65-F5344CB8AC3E}">
        <p14:creationId xmlns:p14="http://schemas.microsoft.com/office/powerpoint/2010/main" val="270958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Graphic spid="21"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3</a:t>
            </a:fld>
            <a:endParaRPr lang="en-US" sz="1400" dirty="0"/>
          </a:p>
        </p:txBody>
      </p:sp>
      <p:sp>
        <p:nvSpPr>
          <p:cNvPr id="11" name="ZoneTexte 10">
            <a:extLst>
              <a:ext uri="{FF2B5EF4-FFF2-40B4-BE49-F238E27FC236}">
                <a16:creationId xmlns:a16="http://schemas.microsoft.com/office/drawing/2014/main" id="{E75CEF26-72C3-4500-B8E9-332A54146E54}"/>
              </a:ext>
            </a:extLst>
          </p:cNvPr>
          <p:cNvSpPr txBox="1"/>
          <p:nvPr/>
        </p:nvSpPr>
        <p:spPr>
          <a:xfrm>
            <a:off x="7384653" y="3443787"/>
            <a:ext cx="2703849" cy="369332"/>
          </a:xfrm>
          <a:prstGeom prst="rect">
            <a:avLst/>
          </a:prstGeom>
          <a:noFill/>
          <a:ln>
            <a:solidFill>
              <a:schemeClr val="tx1"/>
            </a:solidFill>
          </a:ln>
        </p:spPr>
        <p:txBody>
          <a:bodyPr wrap="square" rtlCol="0">
            <a:spAutoFit/>
          </a:bodyPr>
          <a:lstStyle/>
          <a:p>
            <a:pPr algn="ctr"/>
            <a:r>
              <a:rPr lang="fr-FR" b="1" dirty="0"/>
              <a:t>How are </a:t>
            </a:r>
            <a:r>
              <a:rPr lang="fr-FR" b="1" dirty="0" err="1"/>
              <a:t>they</a:t>
            </a:r>
            <a:r>
              <a:rPr lang="fr-FR" b="1" dirty="0"/>
              <a:t> </a:t>
            </a:r>
            <a:r>
              <a:rPr lang="fr-FR" b="1" dirty="0" err="1"/>
              <a:t>connected</a:t>
            </a:r>
            <a:r>
              <a:rPr lang="fr-FR" b="1" dirty="0"/>
              <a:t> ? </a:t>
            </a:r>
            <a:endParaRPr lang="en-US" b="1" dirty="0"/>
          </a:p>
        </p:txBody>
      </p:sp>
      <p:graphicFrame>
        <p:nvGraphicFramePr>
          <p:cNvPr id="12" name="Diagramme 11">
            <a:extLst>
              <a:ext uri="{FF2B5EF4-FFF2-40B4-BE49-F238E27FC236}">
                <a16:creationId xmlns:a16="http://schemas.microsoft.com/office/drawing/2014/main" id="{B1EDAFEE-4220-4AFC-99B1-20C370F82DED}"/>
              </a:ext>
            </a:extLst>
          </p:cNvPr>
          <p:cNvGraphicFramePr/>
          <p:nvPr>
            <p:extLst>
              <p:ext uri="{D42A27DB-BD31-4B8C-83A1-F6EECF244321}">
                <p14:modId xmlns:p14="http://schemas.microsoft.com/office/powerpoint/2010/main" val="1127036866"/>
              </p:ext>
            </p:extLst>
          </p:nvPr>
        </p:nvGraphicFramePr>
        <p:xfrm>
          <a:off x="1342947" y="2489948"/>
          <a:ext cx="4421980" cy="32686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re 1">
            <a:extLst>
              <a:ext uri="{FF2B5EF4-FFF2-40B4-BE49-F238E27FC236}">
                <a16:creationId xmlns:a16="http://schemas.microsoft.com/office/drawing/2014/main" id="{D95868F2-4024-4B70-8B50-14D12D768D1F}"/>
              </a:ext>
            </a:extLst>
          </p:cNvPr>
          <p:cNvSpPr>
            <a:spLocks noGrp="1"/>
          </p:cNvSpPr>
          <p:nvPr>
            <p:ph type="title"/>
          </p:nvPr>
        </p:nvSpPr>
        <p:spPr>
          <a:xfrm>
            <a:off x="1024128" y="585216"/>
            <a:ext cx="9720072" cy="1499616"/>
          </a:xfrm>
        </p:spPr>
        <p:txBody>
          <a:bodyPr/>
          <a:lstStyle/>
          <a:p>
            <a:r>
              <a:rPr lang="fr-FR" sz="4000" dirty="0" err="1"/>
              <a:t>Theoretical</a:t>
            </a:r>
            <a:r>
              <a:rPr lang="fr-FR" sz="4000" dirty="0"/>
              <a:t> </a:t>
            </a:r>
            <a:r>
              <a:rPr lang="fr-FR" sz="4000" dirty="0" err="1"/>
              <a:t>framework</a:t>
            </a:r>
            <a:r>
              <a:rPr lang="fr-FR" sz="4000" dirty="0"/>
              <a:t> </a:t>
            </a:r>
            <a:endParaRPr lang="en-US" dirty="0"/>
          </a:p>
        </p:txBody>
      </p:sp>
      <p:sp>
        <p:nvSpPr>
          <p:cNvPr id="2" name="ZoneTexte 1">
            <a:extLst>
              <a:ext uri="{FF2B5EF4-FFF2-40B4-BE49-F238E27FC236}">
                <a16:creationId xmlns:a16="http://schemas.microsoft.com/office/drawing/2014/main" id="{97AE9CAE-C3D2-4A22-A725-9ABF130B964A}"/>
              </a:ext>
            </a:extLst>
          </p:cNvPr>
          <p:cNvSpPr txBox="1"/>
          <p:nvPr/>
        </p:nvSpPr>
        <p:spPr>
          <a:xfrm>
            <a:off x="6068371" y="4822562"/>
            <a:ext cx="2484000" cy="936000"/>
          </a:xfrm>
          <a:prstGeom prst="rect">
            <a:avLst/>
          </a:prstGeom>
          <a:noFill/>
        </p:spPr>
        <p:txBody>
          <a:bodyPr wrap="square" rtlCol="0">
            <a:spAutoFit/>
          </a:bodyPr>
          <a:lstStyle/>
          <a:p>
            <a:pPr algn="ctr"/>
            <a:r>
              <a:rPr lang="fr-FR" dirty="0" err="1"/>
              <a:t>Identify</a:t>
            </a:r>
            <a:r>
              <a:rPr lang="fr-FR" dirty="0"/>
              <a:t> </a:t>
            </a:r>
            <a:r>
              <a:rPr lang="fr-FR" dirty="0" err="1"/>
              <a:t>potentially</a:t>
            </a:r>
            <a:r>
              <a:rPr lang="fr-FR" dirty="0"/>
              <a:t> relevant </a:t>
            </a:r>
            <a:r>
              <a:rPr lang="fr-FR" dirty="0" err="1"/>
              <a:t>treatment</a:t>
            </a:r>
            <a:r>
              <a:rPr lang="fr-FR" dirty="0"/>
              <a:t> </a:t>
            </a:r>
            <a:r>
              <a:rPr lang="fr-FR" dirty="0" err="1"/>
              <a:t>targets</a:t>
            </a:r>
            <a:endParaRPr lang="en-US" dirty="0"/>
          </a:p>
        </p:txBody>
      </p:sp>
      <p:sp>
        <p:nvSpPr>
          <p:cNvPr id="9" name="ZoneTexte 8">
            <a:extLst>
              <a:ext uri="{FF2B5EF4-FFF2-40B4-BE49-F238E27FC236}">
                <a16:creationId xmlns:a16="http://schemas.microsoft.com/office/drawing/2014/main" id="{BC0532E9-8F56-4A90-9EA3-A8C141E711AD}"/>
              </a:ext>
            </a:extLst>
          </p:cNvPr>
          <p:cNvSpPr txBox="1"/>
          <p:nvPr/>
        </p:nvSpPr>
        <p:spPr>
          <a:xfrm>
            <a:off x="9022096" y="4822562"/>
            <a:ext cx="2484000" cy="923330"/>
          </a:xfrm>
          <a:prstGeom prst="rect">
            <a:avLst/>
          </a:prstGeom>
          <a:noFill/>
        </p:spPr>
        <p:txBody>
          <a:bodyPr wrap="square" rtlCol="0">
            <a:spAutoFit/>
          </a:bodyPr>
          <a:lstStyle/>
          <a:p>
            <a:pPr algn="ctr"/>
            <a:r>
              <a:rPr lang="fr-FR" dirty="0" err="1"/>
              <a:t>Inform</a:t>
            </a:r>
            <a:r>
              <a:rPr lang="fr-FR" dirty="0"/>
              <a:t> more </a:t>
            </a:r>
            <a:r>
              <a:rPr lang="fr-FR" dirty="0" err="1"/>
              <a:t>individualized</a:t>
            </a:r>
            <a:r>
              <a:rPr lang="fr-FR" dirty="0"/>
              <a:t> </a:t>
            </a:r>
            <a:r>
              <a:rPr lang="fr-FR" dirty="0" err="1"/>
              <a:t>treatment</a:t>
            </a:r>
            <a:r>
              <a:rPr lang="fr-FR" dirty="0"/>
              <a:t> </a:t>
            </a:r>
            <a:r>
              <a:rPr lang="fr-FR" dirty="0" err="1"/>
              <a:t>strategies</a:t>
            </a:r>
            <a:endParaRPr lang="en-US" dirty="0"/>
          </a:p>
        </p:txBody>
      </p:sp>
      <p:cxnSp>
        <p:nvCxnSpPr>
          <p:cNvPr id="4" name="Connecteur droit avec flèche 3">
            <a:extLst>
              <a:ext uri="{FF2B5EF4-FFF2-40B4-BE49-F238E27FC236}">
                <a16:creationId xmlns:a16="http://schemas.microsoft.com/office/drawing/2014/main" id="{722925E2-8E61-49D3-A82B-08D480FED37E}"/>
              </a:ext>
            </a:extLst>
          </p:cNvPr>
          <p:cNvCxnSpPr>
            <a:cxnSpLocks/>
            <a:stCxn id="11" idx="2"/>
            <a:endCxn id="2" idx="0"/>
          </p:cNvCxnSpPr>
          <p:nvPr/>
        </p:nvCxnSpPr>
        <p:spPr>
          <a:xfrm flipH="1">
            <a:off x="7310371" y="3813119"/>
            <a:ext cx="1426207" cy="10094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Connecteur droit avec flèche 6">
            <a:extLst>
              <a:ext uri="{FF2B5EF4-FFF2-40B4-BE49-F238E27FC236}">
                <a16:creationId xmlns:a16="http://schemas.microsoft.com/office/drawing/2014/main" id="{8C4088BB-4A30-4CAF-BBC6-D5183690C000}"/>
              </a:ext>
            </a:extLst>
          </p:cNvPr>
          <p:cNvCxnSpPr>
            <a:cxnSpLocks/>
            <a:stCxn id="11" idx="2"/>
            <a:endCxn id="9" idx="0"/>
          </p:cNvCxnSpPr>
          <p:nvPr/>
        </p:nvCxnSpPr>
        <p:spPr>
          <a:xfrm>
            <a:off x="8736578" y="3813119"/>
            <a:ext cx="1527518" cy="10094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3" name="Image 12">
            <a:extLst>
              <a:ext uri="{FF2B5EF4-FFF2-40B4-BE49-F238E27FC236}">
                <a16:creationId xmlns:a16="http://schemas.microsoft.com/office/drawing/2014/main" id="{FCA994D9-BB5C-467A-BE5F-FA1C0D5F24DA}"/>
              </a:ext>
            </a:extLst>
          </p:cNvPr>
          <p:cNvPicPr>
            <a:picLocks noChangeAspect="1"/>
          </p:cNvPicPr>
          <p:nvPr/>
        </p:nvPicPr>
        <p:blipFill rotWithShape="1">
          <a:blip r:embed="rId8"/>
          <a:srcRect l="50000" r="7043"/>
          <a:stretch/>
        </p:blipFill>
        <p:spPr>
          <a:xfrm>
            <a:off x="9718432" y="585216"/>
            <a:ext cx="1576222" cy="1223108"/>
          </a:xfrm>
          <a:prstGeom prst="rect">
            <a:avLst/>
          </a:prstGeom>
        </p:spPr>
      </p:pic>
    </p:spTree>
    <p:extLst>
      <p:ext uri="{BB962C8B-B14F-4D97-AF65-F5344CB8AC3E}">
        <p14:creationId xmlns:p14="http://schemas.microsoft.com/office/powerpoint/2010/main" val="172699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4</a:t>
            </a:fld>
            <a:endParaRPr lang="en-US" sz="1400" dirty="0"/>
          </a:p>
        </p:txBody>
      </p:sp>
      <p:sp>
        <p:nvSpPr>
          <p:cNvPr id="4" name="ZoneTexte 3">
            <a:extLst>
              <a:ext uri="{FF2B5EF4-FFF2-40B4-BE49-F238E27FC236}">
                <a16:creationId xmlns:a16="http://schemas.microsoft.com/office/drawing/2014/main" id="{E65B8C2C-924A-48CA-8477-EA044A4EF9AB}"/>
              </a:ext>
            </a:extLst>
          </p:cNvPr>
          <p:cNvSpPr txBox="1"/>
          <p:nvPr/>
        </p:nvSpPr>
        <p:spPr>
          <a:xfrm>
            <a:off x="809367" y="2103368"/>
            <a:ext cx="4836875" cy="369332"/>
          </a:xfrm>
          <a:prstGeom prst="rect">
            <a:avLst/>
          </a:prstGeom>
          <a:noFill/>
        </p:spPr>
        <p:txBody>
          <a:bodyPr wrap="square" rtlCol="0">
            <a:spAutoFit/>
          </a:bodyPr>
          <a:lstStyle/>
          <a:p>
            <a:r>
              <a:rPr lang="fr-FR" dirty="0" err="1"/>
              <a:t>Depression</a:t>
            </a:r>
            <a:r>
              <a:rPr lang="fr-FR" dirty="0"/>
              <a:t> and </a:t>
            </a:r>
            <a:r>
              <a:rPr lang="fr-FR" dirty="0" err="1"/>
              <a:t>Insomnia</a:t>
            </a:r>
            <a:r>
              <a:rPr lang="fr-FR" dirty="0"/>
              <a:t> </a:t>
            </a:r>
            <a:r>
              <a:rPr lang="fr-FR" dirty="0" err="1"/>
              <a:t>Symptoms</a:t>
            </a:r>
            <a:endParaRPr lang="en-US" dirty="0"/>
          </a:p>
        </p:txBody>
      </p:sp>
      <p:sp>
        <p:nvSpPr>
          <p:cNvPr id="11" name="Titre 1">
            <a:extLst>
              <a:ext uri="{FF2B5EF4-FFF2-40B4-BE49-F238E27FC236}">
                <a16:creationId xmlns:a16="http://schemas.microsoft.com/office/drawing/2014/main" id="{CD5AAE13-6C15-4106-9B49-B67F65122004}"/>
              </a:ext>
            </a:extLst>
          </p:cNvPr>
          <p:cNvSpPr>
            <a:spLocks noGrp="1"/>
          </p:cNvSpPr>
          <p:nvPr>
            <p:ph type="title"/>
          </p:nvPr>
        </p:nvSpPr>
        <p:spPr>
          <a:xfrm>
            <a:off x="1024128" y="585216"/>
            <a:ext cx="9720072" cy="1499616"/>
          </a:xfrm>
        </p:spPr>
        <p:txBody>
          <a:bodyPr/>
          <a:lstStyle/>
          <a:p>
            <a:r>
              <a:rPr lang="fr-FR" sz="4000" dirty="0" err="1"/>
              <a:t>Theoretical</a:t>
            </a:r>
            <a:r>
              <a:rPr lang="fr-FR" sz="4000" dirty="0"/>
              <a:t> </a:t>
            </a:r>
            <a:r>
              <a:rPr lang="fr-FR" sz="4000" dirty="0" err="1"/>
              <a:t>framework</a:t>
            </a:r>
            <a:r>
              <a:rPr lang="fr-FR" sz="4000" dirty="0"/>
              <a:t> </a:t>
            </a:r>
            <a:endParaRPr lang="en-US" dirty="0"/>
          </a:p>
        </p:txBody>
      </p:sp>
      <p:pic>
        <p:nvPicPr>
          <p:cNvPr id="14" name="Image 13">
            <a:extLst>
              <a:ext uri="{FF2B5EF4-FFF2-40B4-BE49-F238E27FC236}">
                <a16:creationId xmlns:a16="http://schemas.microsoft.com/office/drawing/2014/main" id="{7885A9E3-D179-457A-99B9-A4313D8D1CC2}"/>
              </a:ext>
            </a:extLst>
          </p:cNvPr>
          <p:cNvPicPr>
            <a:picLocks noChangeAspect="1"/>
          </p:cNvPicPr>
          <p:nvPr/>
        </p:nvPicPr>
        <p:blipFill rotWithShape="1">
          <a:blip r:embed="rId3"/>
          <a:srcRect t="10516" b="69182"/>
          <a:stretch/>
        </p:blipFill>
        <p:spPr>
          <a:xfrm>
            <a:off x="2303864" y="2612514"/>
            <a:ext cx="7812872" cy="892686"/>
          </a:xfrm>
          <a:prstGeom prst="rect">
            <a:avLst/>
          </a:prstGeom>
        </p:spPr>
      </p:pic>
      <p:pic>
        <p:nvPicPr>
          <p:cNvPr id="15" name="Image 14">
            <a:extLst>
              <a:ext uri="{FF2B5EF4-FFF2-40B4-BE49-F238E27FC236}">
                <a16:creationId xmlns:a16="http://schemas.microsoft.com/office/drawing/2014/main" id="{F2DC92D0-5A73-4872-AAD9-54849183649F}"/>
              </a:ext>
            </a:extLst>
          </p:cNvPr>
          <p:cNvPicPr>
            <a:picLocks noChangeAspect="1"/>
          </p:cNvPicPr>
          <p:nvPr/>
        </p:nvPicPr>
        <p:blipFill rotWithShape="1">
          <a:blip r:embed="rId4"/>
          <a:srcRect l="50000" r="7043"/>
          <a:stretch/>
        </p:blipFill>
        <p:spPr>
          <a:xfrm>
            <a:off x="9718432" y="585216"/>
            <a:ext cx="1576222" cy="1223108"/>
          </a:xfrm>
          <a:prstGeom prst="rect">
            <a:avLst/>
          </a:prstGeom>
        </p:spPr>
      </p:pic>
    </p:spTree>
    <p:extLst>
      <p:ext uri="{BB962C8B-B14F-4D97-AF65-F5344CB8AC3E}">
        <p14:creationId xmlns:p14="http://schemas.microsoft.com/office/powerpoint/2010/main" val="329034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5</a:t>
            </a:fld>
            <a:endParaRPr lang="en-US" sz="1400" dirty="0"/>
          </a:p>
        </p:txBody>
      </p:sp>
      <p:sp>
        <p:nvSpPr>
          <p:cNvPr id="4" name="ZoneTexte 3">
            <a:extLst>
              <a:ext uri="{FF2B5EF4-FFF2-40B4-BE49-F238E27FC236}">
                <a16:creationId xmlns:a16="http://schemas.microsoft.com/office/drawing/2014/main" id="{E65B8C2C-924A-48CA-8477-EA044A4EF9AB}"/>
              </a:ext>
            </a:extLst>
          </p:cNvPr>
          <p:cNvSpPr txBox="1"/>
          <p:nvPr/>
        </p:nvSpPr>
        <p:spPr>
          <a:xfrm>
            <a:off x="809367" y="2103368"/>
            <a:ext cx="4836875" cy="369332"/>
          </a:xfrm>
          <a:prstGeom prst="rect">
            <a:avLst/>
          </a:prstGeom>
          <a:noFill/>
        </p:spPr>
        <p:txBody>
          <a:bodyPr wrap="square" rtlCol="0">
            <a:spAutoFit/>
          </a:bodyPr>
          <a:lstStyle/>
          <a:p>
            <a:r>
              <a:rPr lang="fr-FR" dirty="0" err="1"/>
              <a:t>Depression</a:t>
            </a:r>
            <a:r>
              <a:rPr lang="fr-FR" dirty="0"/>
              <a:t> and </a:t>
            </a:r>
            <a:r>
              <a:rPr lang="fr-FR" dirty="0" err="1"/>
              <a:t>Insomnia</a:t>
            </a:r>
            <a:r>
              <a:rPr lang="fr-FR" dirty="0"/>
              <a:t> </a:t>
            </a:r>
            <a:r>
              <a:rPr lang="fr-FR" dirty="0" err="1"/>
              <a:t>Symptoms</a:t>
            </a:r>
            <a:endParaRPr lang="en-US" dirty="0"/>
          </a:p>
        </p:txBody>
      </p:sp>
      <p:sp>
        <p:nvSpPr>
          <p:cNvPr id="11" name="Titre 1">
            <a:extLst>
              <a:ext uri="{FF2B5EF4-FFF2-40B4-BE49-F238E27FC236}">
                <a16:creationId xmlns:a16="http://schemas.microsoft.com/office/drawing/2014/main" id="{CD5AAE13-6C15-4106-9B49-B67F65122004}"/>
              </a:ext>
            </a:extLst>
          </p:cNvPr>
          <p:cNvSpPr>
            <a:spLocks noGrp="1"/>
          </p:cNvSpPr>
          <p:nvPr>
            <p:ph type="title"/>
          </p:nvPr>
        </p:nvSpPr>
        <p:spPr>
          <a:xfrm>
            <a:off x="1024128" y="585216"/>
            <a:ext cx="9720072" cy="1499616"/>
          </a:xfrm>
        </p:spPr>
        <p:txBody>
          <a:bodyPr/>
          <a:lstStyle/>
          <a:p>
            <a:r>
              <a:rPr lang="fr-FR" sz="4000" dirty="0" err="1"/>
              <a:t>Theoretical</a:t>
            </a:r>
            <a:r>
              <a:rPr lang="fr-FR" sz="4000" dirty="0"/>
              <a:t> </a:t>
            </a:r>
            <a:r>
              <a:rPr lang="fr-FR" sz="4000" dirty="0" err="1"/>
              <a:t>framework</a:t>
            </a:r>
            <a:r>
              <a:rPr lang="fr-FR" sz="4000" dirty="0"/>
              <a:t> </a:t>
            </a:r>
            <a:endParaRPr lang="en-US" dirty="0"/>
          </a:p>
        </p:txBody>
      </p:sp>
      <p:pic>
        <p:nvPicPr>
          <p:cNvPr id="14" name="Image 13">
            <a:extLst>
              <a:ext uri="{FF2B5EF4-FFF2-40B4-BE49-F238E27FC236}">
                <a16:creationId xmlns:a16="http://schemas.microsoft.com/office/drawing/2014/main" id="{7885A9E3-D179-457A-99B9-A4313D8D1CC2}"/>
              </a:ext>
            </a:extLst>
          </p:cNvPr>
          <p:cNvPicPr>
            <a:picLocks noChangeAspect="1"/>
          </p:cNvPicPr>
          <p:nvPr/>
        </p:nvPicPr>
        <p:blipFill rotWithShape="1">
          <a:blip r:embed="rId3"/>
          <a:srcRect t="10516"/>
          <a:stretch/>
        </p:blipFill>
        <p:spPr>
          <a:xfrm>
            <a:off x="2303864" y="2612512"/>
            <a:ext cx="7812872" cy="3934689"/>
          </a:xfrm>
          <a:prstGeom prst="rect">
            <a:avLst/>
          </a:prstGeom>
        </p:spPr>
      </p:pic>
      <p:pic>
        <p:nvPicPr>
          <p:cNvPr id="15" name="Image 14">
            <a:extLst>
              <a:ext uri="{FF2B5EF4-FFF2-40B4-BE49-F238E27FC236}">
                <a16:creationId xmlns:a16="http://schemas.microsoft.com/office/drawing/2014/main" id="{F2DC92D0-5A73-4872-AAD9-54849183649F}"/>
              </a:ext>
            </a:extLst>
          </p:cNvPr>
          <p:cNvPicPr>
            <a:picLocks noChangeAspect="1"/>
          </p:cNvPicPr>
          <p:nvPr/>
        </p:nvPicPr>
        <p:blipFill rotWithShape="1">
          <a:blip r:embed="rId4"/>
          <a:srcRect l="50000" r="7043"/>
          <a:stretch/>
        </p:blipFill>
        <p:spPr>
          <a:xfrm>
            <a:off x="9718432" y="585216"/>
            <a:ext cx="1576222" cy="1223108"/>
          </a:xfrm>
          <a:prstGeom prst="rect">
            <a:avLst/>
          </a:prstGeom>
        </p:spPr>
      </p:pic>
      <p:pic>
        <p:nvPicPr>
          <p:cNvPr id="2" name="Image 1">
            <a:extLst>
              <a:ext uri="{FF2B5EF4-FFF2-40B4-BE49-F238E27FC236}">
                <a16:creationId xmlns:a16="http://schemas.microsoft.com/office/drawing/2014/main" id="{0FB0F434-E903-49C9-BEC0-C5F200EC60B4}"/>
              </a:ext>
            </a:extLst>
          </p:cNvPr>
          <p:cNvPicPr>
            <a:picLocks noChangeAspect="1"/>
          </p:cNvPicPr>
          <p:nvPr/>
        </p:nvPicPr>
        <p:blipFill>
          <a:blip r:embed="rId5"/>
          <a:stretch>
            <a:fillRect/>
          </a:stretch>
        </p:blipFill>
        <p:spPr>
          <a:xfrm>
            <a:off x="9557103" y="2313252"/>
            <a:ext cx="1926685" cy="1930031"/>
          </a:xfrm>
          <a:prstGeom prst="rect">
            <a:avLst/>
          </a:prstGeom>
        </p:spPr>
      </p:pic>
      <p:pic>
        <p:nvPicPr>
          <p:cNvPr id="3" name="Image 2">
            <a:extLst>
              <a:ext uri="{FF2B5EF4-FFF2-40B4-BE49-F238E27FC236}">
                <a16:creationId xmlns:a16="http://schemas.microsoft.com/office/drawing/2014/main" id="{6DFCBC8A-F8FC-464C-BD86-B5775704A93C}"/>
              </a:ext>
            </a:extLst>
          </p:cNvPr>
          <p:cNvPicPr>
            <a:picLocks noChangeAspect="1"/>
          </p:cNvPicPr>
          <p:nvPr/>
        </p:nvPicPr>
        <p:blipFill>
          <a:blip r:embed="rId6"/>
          <a:stretch>
            <a:fillRect/>
          </a:stretch>
        </p:blipFill>
        <p:spPr>
          <a:xfrm>
            <a:off x="9557103" y="4531224"/>
            <a:ext cx="2313119" cy="1728036"/>
          </a:xfrm>
          <a:prstGeom prst="rect">
            <a:avLst/>
          </a:prstGeom>
        </p:spPr>
      </p:pic>
    </p:spTree>
    <p:extLst>
      <p:ext uri="{BB962C8B-B14F-4D97-AF65-F5344CB8AC3E}">
        <p14:creationId xmlns:p14="http://schemas.microsoft.com/office/powerpoint/2010/main" val="200598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6</a:t>
            </a:fld>
            <a:endParaRPr lang="en-US" sz="1400" dirty="0"/>
          </a:p>
        </p:txBody>
      </p:sp>
      <p:sp>
        <p:nvSpPr>
          <p:cNvPr id="4" name="ZoneTexte 3">
            <a:extLst>
              <a:ext uri="{FF2B5EF4-FFF2-40B4-BE49-F238E27FC236}">
                <a16:creationId xmlns:a16="http://schemas.microsoft.com/office/drawing/2014/main" id="{E65B8C2C-924A-48CA-8477-EA044A4EF9AB}"/>
              </a:ext>
            </a:extLst>
          </p:cNvPr>
          <p:cNvSpPr txBox="1"/>
          <p:nvPr/>
        </p:nvSpPr>
        <p:spPr>
          <a:xfrm>
            <a:off x="809367" y="2103368"/>
            <a:ext cx="4836875" cy="369332"/>
          </a:xfrm>
          <a:prstGeom prst="rect">
            <a:avLst/>
          </a:prstGeom>
          <a:noFill/>
        </p:spPr>
        <p:txBody>
          <a:bodyPr wrap="square" rtlCol="0">
            <a:spAutoFit/>
          </a:bodyPr>
          <a:lstStyle/>
          <a:p>
            <a:r>
              <a:rPr lang="fr-FR" dirty="0" err="1"/>
              <a:t>Depression</a:t>
            </a:r>
            <a:r>
              <a:rPr lang="fr-FR" dirty="0"/>
              <a:t> and </a:t>
            </a:r>
            <a:r>
              <a:rPr lang="fr-FR" dirty="0" err="1"/>
              <a:t>Insomnia</a:t>
            </a:r>
            <a:r>
              <a:rPr lang="fr-FR" dirty="0"/>
              <a:t> </a:t>
            </a:r>
            <a:r>
              <a:rPr lang="fr-FR" dirty="0" err="1"/>
              <a:t>Symptoms</a:t>
            </a:r>
            <a:endParaRPr lang="en-US" dirty="0"/>
          </a:p>
        </p:txBody>
      </p:sp>
      <p:sp>
        <p:nvSpPr>
          <p:cNvPr id="11" name="Titre 1">
            <a:extLst>
              <a:ext uri="{FF2B5EF4-FFF2-40B4-BE49-F238E27FC236}">
                <a16:creationId xmlns:a16="http://schemas.microsoft.com/office/drawing/2014/main" id="{CD5AAE13-6C15-4106-9B49-B67F65122004}"/>
              </a:ext>
            </a:extLst>
          </p:cNvPr>
          <p:cNvSpPr>
            <a:spLocks noGrp="1"/>
          </p:cNvSpPr>
          <p:nvPr>
            <p:ph type="title"/>
          </p:nvPr>
        </p:nvSpPr>
        <p:spPr>
          <a:xfrm>
            <a:off x="1024128" y="585216"/>
            <a:ext cx="9720072" cy="1499616"/>
          </a:xfrm>
        </p:spPr>
        <p:txBody>
          <a:bodyPr/>
          <a:lstStyle/>
          <a:p>
            <a:r>
              <a:rPr lang="fr-FR" sz="4000" dirty="0" err="1"/>
              <a:t>Theoretical</a:t>
            </a:r>
            <a:r>
              <a:rPr lang="fr-FR" sz="4000" dirty="0"/>
              <a:t> </a:t>
            </a:r>
            <a:r>
              <a:rPr lang="fr-FR" sz="4000" dirty="0" err="1"/>
              <a:t>framework</a:t>
            </a:r>
            <a:r>
              <a:rPr lang="fr-FR" sz="4000" dirty="0"/>
              <a:t> </a:t>
            </a:r>
            <a:endParaRPr lang="en-US" dirty="0"/>
          </a:p>
        </p:txBody>
      </p:sp>
      <p:sp>
        <p:nvSpPr>
          <p:cNvPr id="13" name="ZoneTexte 12">
            <a:extLst>
              <a:ext uri="{FF2B5EF4-FFF2-40B4-BE49-F238E27FC236}">
                <a16:creationId xmlns:a16="http://schemas.microsoft.com/office/drawing/2014/main" id="{2FE94130-CE9A-4BA5-8A12-A5EF003D1EA0}"/>
              </a:ext>
            </a:extLst>
          </p:cNvPr>
          <p:cNvSpPr txBox="1"/>
          <p:nvPr/>
        </p:nvSpPr>
        <p:spPr>
          <a:xfrm>
            <a:off x="473868" y="6486903"/>
            <a:ext cx="11472863" cy="276999"/>
          </a:xfrm>
          <a:prstGeom prst="rect">
            <a:avLst/>
          </a:prstGeom>
          <a:noFill/>
        </p:spPr>
        <p:txBody>
          <a:bodyPr wrap="square" rtlCol="0">
            <a:spAutoFit/>
          </a:bodyPr>
          <a:lstStyle/>
          <a:p>
            <a:r>
              <a:rPr lang="fr-FR" sz="1200" dirty="0"/>
              <a:t>Bai et al., 2022; X. Jiang et al., 2025; J. Li et al., 2024; Sun et al., 2025; Tao et al., 2024; Zhao et al., 2023).</a:t>
            </a:r>
            <a:endParaRPr lang="en-US" sz="1200" dirty="0"/>
          </a:p>
        </p:txBody>
      </p:sp>
      <p:pic>
        <p:nvPicPr>
          <p:cNvPr id="20" name="Image 19">
            <a:extLst>
              <a:ext uri="{FF2B5EF4-FFF2-40B4-BE49-F238E27FC236}">
                <a16:creationId xmlns:a16="http://schemas.microsoft.com/office/drawing/2014/main" id="{B5BDDCD1-DD0F-472F-A655-AE5D0FCB8320}"/>
              </a:ext>
            </a:extLst>
          </p:cNvPr>
          <p:cNvPicPr>
            <a:picLocks noChangeAspect="1"/>
          </p:cNvPicPr>
          <p:nvPr/>
        </p:nvPicPr>
        <p:blipFill rotWithShape="1">
          <a:blip r:embed="rId3"/>
          <a:srcRect t="10516"/>
          <a:stretch/>
        </p:blipFill>
        <p:spPr>
          <a:xfrm>
            <a:off x="2303864" y="2612512"/>
            <a:ext cx="7812872" cy="3934689"/>
          </a:xfrm>
          <a:prstGeom prst="rect">
            <a:avLst/>
          </a:prstGeom>
        </p:spPr>
      </p:pic>
      <p:sp>
        <p:nvSpPr>
          <p:cNvPr id="21" name="Ellipse 20">
            <a:extLst>
              <a:ext uri="{FF2B5EF4-FFF2-40B4-BE49-F238E27FC236}">
                <a16:creationId xmlns:a16="http://schemas.microsoft.com/office/drawing/2014/main" id="{A1DAB2EF-0EE1-46BB-8639-2624C07C6755}"/>
              </a:ext>
            </a:extLst>
          </p:cNvPr>
          <p:cNvSpPr/>
          <p:nvPr/>
        </p:nvSpPr>
        <p:spPr>
          <a:xfrm>
            <a:off x="3543274" y="4582701"/>
            <a:ext cx="2016309" cy="414317"/>
          </a:xfrm>
          <a:prstGeom prst="ellipse">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llipse 21">
            <a:extLst>
              <a:ext uri="{FF2B5EF4-FFF2-40B4-BE49-F238E27FC236}">
                <a16:creationId xmlns:a16="http://schemas.microsoft.com/office/drawing/2014/main" id="{B58CF537-7567-4583-A207-F71B5C96CDFF}"/>
              </a:ext>
            </a:extLst>
          </p:cNvPr>
          <p:cNvSpPr/>
          <p:nvPr/>
        </p:nvSpPr>
        <p:spPr>
          <a:xfrm>
            <a:off x="3543273" y="4978240"/>
            <a:ext cx="2016309" cy="414317"/>
          </a:xfrm>
          <a:prstGeom prst="ellipse">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Ellipse 22">
            <a:extLst>
              <a:ext uri="{FF2B5EF4-FFF2-40B4-BE49-F238E27FC236}">
                <a16:creationId xmlns:a16="http://schemas.microsoft.com/office/drawing/2014/main" id="{77D02551-DB08-408E-9ADB-96D94310C347}"/>
              </a:ext>
            </a:extLst>
          </p:cNvPr>
          <p:cNvSpPr/>
          <p:nvPr/>
        </p:nvSpPr>
        <p:spPr>
          <a:xfrm>
            <a:off x="6963887" y="4129989"/>
            <a:ext cx="2076845" cy="386725"/>
          </a:xfrm>
          <a:prstGeom prst="ellipse">
            <a:avLst/>
          </a:prstGeom>
          <a:noFill/>
          <a:ln w="7620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Ellipse 23">
            <a:extLst>
              <a:ext uri="{FF2B5EF4-FFF2-40B4-BE49-F238E27FC236}">
                <a16:creationId xmlns:a16="http://schemas.microsoft.com/office/drawing/2014/main" id="{29997E57-79A0-45A9-A945-0ED9AC27A25C}"/>
              </a:ext>
            </a:extLst>
          </p:cNvPr>
          <p:cNvSpPr/>
          <p:nvPr/>
        </p:nvSpPr>
        <p:spPr>
          <a:xfrm>
            <a:off x="6963888" y="3866721"/>
            <a:ext cx="1997232" cy="386725"/>
          </a:xfrm>
          <a:prstGeom prst="ellipse">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llipse 24">
            <a:extLst>
              <a:ext uri="{FF2B5EF4-FFF2-40B4-BE49-F238E27FC236}">
                <a16:creationId xmlns:a16="http://schemas.microsoft.com/office/drawing/2014/main" id="{80BD60ED-BE76-4699-B145-EC261F97663D}"/>
              </a:ext>
            </a:extLst>
          </p:cNvPr>
          <p:cNvSpPr/>
          <p:nvPr/>
        </p:nvSpPr>
        <p:spPr>
          <a:xfrm>
            <a:off x="6963888" y="3497781"/>
            <a:ext cx="1997232" cy="386725"/>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Image 25">
            <a:extLst>
              <a:ext uri="{FF2B5EF4-FFF2-40B4-BE49-F238E27FC236}">
                <a16:creationId xmlns:a16="http://schemas.microsoft.com/office/drawing/2014/main" id="{E886AA12-1EE1-41F8-86B5-93D599653909}"/>
              </a:ext>
            </a:extLst>
          </p:cNvPr>
          <p:cNvPicPr>
            <a:picLocks noChangeAspect="1"/>
          </p:cNvPicPr>
          <p:nvPr/>
        </p:nvPicPr>
        <p:blipFill rotWithShape="1">
          <a:blip r:embed="rId4"/>
          <a:srcRect l="50000" r="7043"/>
          <a:stretch/>
        </p:blipFill>
        <p:spPr>
          <a:xfrm>
            <a:off x="9718432" y="585216"/>
            <a:ext cx="1576222" cy="1223108"/>
          </a:xfrm>
          <a:prstGeom prst="rect">
            <a:avLst/>
          </a:prstGeom>
        </p:spPr>
      </p:pic>
    </p:spTree>
    <p:extLst>
      <p:ext uri="{BB962C8B-B14F-4D97-AF65-F5344CB8AC3E}">
        <p14:creationId xmlns:p14="http://schemas.microsoft.com/office/powerpoint/2010/main" val="237621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animBg="1"/>
      <p:bldP spid="22" grpId="0" animBg="1"/>
      <p:bldP spid="23" grpId="0" animBg="1"/>
      <p:bldP spid="24"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7</a:t>
            </a:fld>
            <a:endParaRPr lang="en-US" sz="1400" dirty="0"/>
          </a:p>
        </p:txBody>
      </p:sp>
      <p:sp>
        <p:nvSpPr>
          <p:cNvPr id="10" name="Titre 1">
            <a:extLst>
              <a:ext uri="{FF2B5EF4-FFF2-40B4-BE49-F238E27FC236}">
                <a16:creationId xmlns:a16="http://schemas.microsoft.com/office/drawing/2014/main" id="{0ABF5163-1489-46C5-9F6D-F4054BE54B7E}"/>
              </a:ext>
            </a:extLst>
          </p:cNvPr>
          <p:cNvSpPr>
            <a:spLocks noGrp="1"/>
          </p:cNvSpPr>
          <p:nvPr>
            <p:ph type="title"/>
          </p:nvPr>
        </p:nvSpPr>
        <p:spPr>
          <a:xfrm>
            <a:off x="1024128" y="585216"/>
            <a:ext cx="9720072" cy="1499616"/>
          </a:xfrm>
        </p:spPr>
        <p:txBody>
          <a:bodyPr/>
          <a:lstStyle/>
          <a:p>
            <a:r>
              <a:rPr lang="fr-FR" sz="4000" dirty="0" err="1"/>
              <a:t>Theoretical</a:t>
            </a:r>
            <a:r>
              <a:rPr lang="fr-FR" sz="4000" dirty="0"/>
              <a:t> </a:t>
            </a:r>
            <a:r>
              <a:rPr lang="fr-FR" sz="4000" dirty="0" err="1"/>
              <a:t>framework</a:t>
            </a:r>
            <a:r>
              <a:rPr lang="fr-FR" sz="4000" dirty="0"/>
              <a:t> </a:t>
            </a:r>
            <a:endParaRPr lang="en-US" dirty="0"/>
          </a:p>
        </p:txBody>
      </p:sp>
      <p:sp>
        <p:nvSpPr>
          <p:cNvPr id="4" name="ZoneTexte 3">
            <a:extLst>
              <a:ext uri="{FF2B5EF4-FFF2-40B4-BE49-F238E27FC236}">
                <a16:creationId xmlns:a16="http://schemas.microsoft.com/office/drawing/2014/main" id="{E65B8C2C-924A-48CA-8477-EA044A4EF9AB}"/>
              </a:ext>
            </a:extLst>
          </p:cNvPr>
          <p:cNvSpPr txBox="1"/>
          <p:nvPr/>
        </p:nvSpPr>
        <p:spPr>
          <a:xfrm>
            <a:off x="809367" y="2103368"/>
            <a:ext cx="4836875" cy="369332"/>
          </a:xfrm>
          <a:prstGeom prst="rect">
            <a:avLst/>
          </a:prstGeom>
          <a:noFill/>
        </p:spPr>
        <p:txBody>
          <a:bodyPr wrap="square" rtlCol="0">
            <a:spAutoFit/>
          </a:bodyPr>
          <a:lstStyle/>
          <a:p>
            <a:r>
              <a:rPr lang="fr-FR" dirty="0" err="1"/>
              <a:t>Depression</a:t>
            </a:r>
            <a:r>
              <a:rPr lang="fr-FR" dirty="0"/>
              <a:t> and </a:t>
            </a:r>
            <a:r>
              <a:rPr lang="fr-FR" dirty="0" err="1"/>
              <a:t>Insomnia</a:t>
            </a:r>
            <a:r>
              <a:rPr lang="fr-FR" dirty="0"/>
              <a:t> </a:t>
            </a:r>
            <a:r>
              <a:rPr lang="fr-FR" dirty="0" err="1"/>
              <a:t>Symptoms</a:t>
            </a:r>
            <a:endParaRPr lang="en-US" dirty="0"/>
          </a:p>
        </p:txBody>
      </p:sp>
      <p:sp>
        <p:nvSpPr>
          <p:cNvPr id="9" name="Rectangle 8">
            <a:extLst>
              <a:ext uri="{FF2B5EF4-FFF2-40B4-BE49-F238E27FC236}">
                <a16:creationId xmlns:a16="http://schemas.microsoft.com/office/drawing/2014/main" id="{3311274B-4604-4A89-B3C1-B28335DCAA22}"/>
              </a:ext>
            </a:extLst>
          </p:cNvPr>
          <p:cNvSpPr/>
          <p:nvPr/>
        </p:nvSpPr>
        <p:spPr>
          <a:xfrm>
            <a:off x="7031173" y="3311148"/>
            <a:ext cx="4722221" cy="2031325"/>
          </a:xfrm>
          <a:prstGeom prst="rect">
            <a:avLst/>
          </a:prstGeom>
        </p:spPr>
        <p:txBody>
          <a:bodyPr wrap="square">
            <a:spAutoFit/>
          </a:bodyPr>
          <a:lstStyle/>
          <a:p>
            <a:pPr algn="ctr"/>
            <a:r>
              <a:rPr lang="en-US" b="1" dirty="0">
                <a:solidFill>
                  <a:srgbClr val="C00000"/>
                </a:solidFill>
              </a:rPr>
              <a:t>Two remaining gaps: </a:t>
            </a:r>
          </a:p>
          <a:p>
            <a:endParaRPr lang="en-US" b="1" dirty="0">
              <a:solidFill>
                <a:srgbClr val="C00000"/>
              </a:solidFill>
            </a:endParaRPr>
          </a:p>
          <a:p>
            <a:r>
              <a:rPr lang="en-US" b="1" dirty="0">
                <a:solidFill>
                  <a:srgbClr val="C00000"/>
                </a:solidFill>
              </a:rPr>
              <a:t>Clinically significant comorbidity</a:t>
            </a:r>
            <a:br>
              <a:rPr lang="en-US" dirty="0">
                <a:solidFill>
                  <a:srgbClr val="C00000"/>
                </a:solidFill>
              </a:rPr>
            </a:br>
            <a:r>
              <a:rPr lang="en-US" dirty="0">
                <a:solidFill>
                  <a:srgbClr val="C00000"/>
                </a:solidFill>
              </a:rPr>
              <a:t>→ Still understudied</a:t>
            </a:r>
          </a:p>
          <a:p>
            <a:endParaRPr lang="en-US" dirty="0">
              <a:solidFill>
                <a:srgbClr val="C00000"/>
              </a:solidFill>
            </a:endParaRPr>
          </a:p>
          <a:p>
            <a:r>
              <a:rPr lang="en-US" b="1" dirty="0">
                <a:solidFill>
                  <a:srgbClr val="C00000"/>
                </a:solidFill>
              </a:rPr>
              <a:t>Beyond symptoms: psychological processes</a:t>
            </a:r>
            <a:br>
              <a:rPr lang="en-US" dirty="0">
                <a:solidFill>
                  <a:srgbClr val="C00000"/>
                </a:solidFill>
              </a:rPr>
            </a:br>
            <a:r>
              <a:rPr lang="en-US" dirty="0">
                <a:solidFill>
                  <a:srgbClr val="C00000"/>
                </a:solidFill>
              </a:rPr>
              <a:t>→ Still largely unexplored</a:t>
            </a:r>
          </a:p>
        </p:txBody>
      </p:sp>
      <p:pic>
        <p:nvPicPr>
          <p:cNvPr id="18" name="Image 17">
            <a:extLst>
              <a:ext uri="{FF2B5EF4-FFF2-40B4-BE49-F238E27FC236}">
                <a16:creationId xmlns:a16="http://schemas.microsoft.com/office/drawing/2014/main" id="{89E70BB5-7DBD-4C17-8F21-9606FA4DEC61}"/>
              </a:ext>
            </a:extLst>
          </p:cNvPr>
          <p:cNvPicPr>
            <a:picLocks noChangeAspect="1"/>
          </p:cNvPicPr>
          <p:nvPr/>
        </p:nvPicPr>
        <p:blipFill rotWithShape="1">
          <a:blip r:embed="rId3"/>
          <a:srcRect t="10516"/>
          <a:stretch/>
        </p:blipFill>
        <p:spPr>
          <a:xfrm>
            <a:off x="475064" y="3001133"/>
            <a:ext cx="6296596" cy="3171068"/>
          </a:xfrm>
          <a:prstGeom prst="rect">
            <a:avLst/>
          </a:prstGeom>
        </p:spPr>
      </p:pic>
      <p:pic>
        <p:nvPicPr>
          <p:cNvPr id="19" name="Image 18">
            <a:extLst>
              <a:ext uri="{FF2B5EF4-FFF2-40B4-BE49-F238E27FC236}">
                <a16:creationId xmlns:a16="http://schemas.microsoft.com/office/drawing/2014/main" id="{A040D712-803D-4CEA-9C68-B6D186A0E965}"/>
              </a:ext>
            </a:extLst>
          </p:cNvPr>
          <p:cNvPicPr>
            <a:picLocks noChangeAspect="1"/>
          </p:cNvPicPr>
          <p:nvPr/>
        </p:nvPicPr>
        <p:blipFill rotWithShape="1">
          <a:blip r:embed="rId4"/>
          <a:srcRect l="50000" r="7043"/>
          <a:stretch/>
        </p:blipFill>
        <p:spPr>
          <a:xfrm>
            <a:off x="9718432" y="585216"/>
            <a:ext cx="1576222" cy="1223108"/>
          </a:xfrm>
          <a:prstGeom prst="rect">
            <a:avLst/>
          </a:prstGeom>
        </p:spPr>
      </p:pic>
    </p:spTree>
    <p:extLst>
      <p:ext uri="{BB962C8B-B14F-4D97-AF65-F5344CB8AC3E}">
        <p14:creationId xmlns:p14="http://schemas.microsoft.com/office/powerpoint/2010/main" val="388256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8</a:t>
            </a:fld>
            <a:endParaRPr lang="en-US" sz="1400" dirty="0"/>
          </a:p>
        </p:txBody>
      </p:sp>
      <p:sp>
        <p:nvSpPr>
          <p:cNvPr id="10" name="Titre 1">
            <a:extLst>
              <a:ext uri="{FF2B5EF4-FFF2-40B4-BE49-F238E27FC236}">
                <a16:creationId xmlns:a16="http://schemas.microsoft.com/office/drawing/2014/main" id="{0ABF5163-1489-46C5-9F6D-F4054BE54B7E}"/>
              </a:ext>
            </a:extLst>
          </p:cNvPr>
          <p:cNvSpPr>
            <a:spLocks noGrp="1"/>
          </p:cNvSpPr>
          <p:nvPr>
            <p:ph type="title"/>
          </p:nvPr>
        </p:nvSpPr>
        <p:spPr>
          <a:xfrm>
            <a:off x="1024128" y="585216"/>
            <a:ext cx="9720072" cy="1499616"/>
          </a:xfrm>
        </p:spPr>
        <p:txBody>
          <a:bodyPr/>
          <a:lstStyle/>
          <a:p>
            <a:r>
              <a:rPr lang="fr-FR" sz="4000" dirty="0" err="1"/>
              <a:t>Theoretical</a:t>
            </a:r>
            <a:r>
              <a:rPr lang="fr-FR" sz="4000" dirty="0"/>
              <a:t> </a:t>
            </a:r>
            <a:r>
              <a:rPr lang="fr-FR" sz="4000" dirty="0" err="1"/>
              <a:t>framework</a:t>
            </a:r>
            <a:r>
              <a:rPr lang="fr-FR" sz="4000" dirty="0"/>
              <a:t> </a:t>
            </a:r>
            <a:endParaRPr lang="en-US" dirty="0"/>
          </a:p>
        </p:txBody>
      </p:sp>
      <p:sp>
        <p:nvSpPr>
          <p:cNvPr id="4" name="ZoneTexte 3">
            <a:extLst>
              <a:ext uri="{FF2B5EF4-FFF2-40B4-BE49-F238E27FC236}">
                <a16:creationId xmlns:a16="http://schemas.microsoft.com/office/drawing/2014/main" id="{E65B8C2C-924A-48CA-8477-EA044A4EF9AB}"/>
              </a:ext>
            </a:extLst>
          </p:cNvPr>
          <p:cNvSpPr txBox="1"/>
          <p:nvPr/>
        </p:nvSpPr>
        <p:spPr>
          <a:xfrm>
            <a:off x="809367" y="2103368"/>
            <a:ext cx="4836875" cy="369332"/>
          </a:xfrm>
          <a:prstGeom prst="rect">
            <a:avLst/>
          </a:prstGeom>
          <a:noFill/>
        </p:spPr>
        <p:txBody>
          <a:bodyPr wrap="square" rtlCol="0">
            <a:spAutoFit/>
          </a:bodyPr>
          <a:lstStyle/>
          <a:p>
            <a:r>
              <a:rPr lang="fr-FR" dirty="0"/>
              <a:t>Four </a:t>
            </a:r>
            <a:r>
              <a:rPr lang="fr-FR" dirty="0" err="1"/>
              <a:t>Transdiagnostic</a:t>
            </a:r>
            <a:r>
              <a:rPr lang="fr-FR" dirty="0"/>
              <a:t> </a:t>
            </a:r>
            <a:r>
              <a:rPr lang="fr-FR" dirty="0" err="1"/>
              <a:t>Processes</a:t>
            </a:r>
            <a:endParaRPr lang="en-US" dirty="0"/>
          </a:p>
        </p:txBody>
      </p:sp>
      <p:pic>
        <p:nvPicPr>
          <p:cNvPr id="3" name="Image 2">
            <a:extLst>
              <a:ext uri="{FF2B5EF4-FFF2-40B4-BE49-F238E27FC236}">
                <a16:creationId xmlns:a16="http://schemas.microsoft.com/office/drawing/2014/main" id="{C0DEF935-FFCE-4553-8617-B769EE0EDB69}"/>
              </a:ext>
            </a:extLst>
          </p:cNvPr>
          <p:cNvPicPr>
            <a:picLocks noChangeAspect="1"/>
          </p:cNvPicPr>
          <p:nvPr/>
        </p:nvPicPr>
        <p:blipFill rotWithShape="1">
          <a:blip r:embed="rId3"/>
          <a:srcRect r="74204"/>
          <a:stretch/>
        </p:blipFill>
        <p:spPr>
          <a:xfrm>
            <a:off x="614917" y="2641439"/>
            <a:ext cx="2373019" cy="3066388"/>
          </a:xfrm>
          <a:prstGeom prst="rect">
            <a:avLst/>
          </a:prstGeom>
        </p:spPr>
      </p:pic>
      <p:pic>
        <p:nvPicPr>
          <p:cNvPr id="12" name="Image 11">
            <a:extLst>
              <a:ext uri="{FF2B5EF4-FFF2-40B4-BE49-F238E27FC236}">
                <a16:creationId xmlns:a16="http://schemas.microsoft.com/office/drawing/2014/main" id="{AEF8BC2B-769C-4004-9187-A6EBFA803645}"/>
              </a:ext>
            </a:extLst>
          </p:cNvPr>
          <p:cNvPicPr>
            <a:picLocks noChangeAspect="1"/>
          </p:cNvPicPr>
          <p:nvPr/>
        </p:nvPicPr>
        <p:blipFill rotWithShape="1">
          <a:blip r:embed="rId3"/>
          <a:srcRect l="72887"/>
          <a:stretch/>
        </p:blipFill>
        <p:spPr>
          <a:xfrm>
            <a:off x="8432058" y="3679995"/>
            <a:ext cx="2494176" cy="3066388"/>
          </a:xfrm>
          <a:prstGeom prst="rect">
            <a:avLst/>
          </a:prstGeom>
        </p:spPr>
      </p:pic>
      <p:pic>
        <p:nvPicPr>
          <p:cNvPr id="13" name="Image 12">
            <a:extLst>
              <a:ext uri="{FF2B5EF4-FFF2-40B4-BE49-F238E27FC236}">
                <a16:creationId xmlns:a16="http://schemas.microsoft.com/office/drawing/2014/main" id="{EAFB1933-3DF9-4505-8956-4F4E0D200B75}"/>
              </a:ext>
            </a:extLst>
          </p:cNvPr>
          <p:cNvPicPr>
            <a:picLocks noChangeAspect="1"/>
          </p:cNvPicPr>
          <p:nvPr/>
        </p:nvPicPr>
        <p:blipFill rotWithShape="1">
          <a:blip r:embed="rId3"/>
          <a:srcRect l="26489" r="50649"/>
          <a:stretch/>
        </p:blipFill>
        <p:spPr>
          <a:xfrm>
            <a:off x="3384490" y="3791612"/>
            <a:ext cx="2103120" cy="3066388"/>
          </a:xfrm>
          <a:prstGeom prst="rect">
            <a:avLst/>
          </a:prstGeom>
        </p:spPr>
      </p:pic>
      <p:pic>
        <p:nvPicPr>
          <p:cNvPr id="14" name="Image 13">
            <a:extLst>
              <a:ext uri="{FF2B5EF4-FFF2-40B4-BE49-F238E27FC236}">
                <a16:creationId xmlns:a16="http://schemas.microsoft.com/office/drawing/2014/main" id="{7DFD2366-416C-4368-BC95-F24C699C5159}"/>
              </a:ext>
            </a:extLst>
          </p:cNvPr>
          <p:cNvPicPr>
            <a:picLocks noChangeAspect="1"/>
          </p:cNvPicPr>
          <p:nvPr/>
        </p:nvPicPr>
        <p:blipFill rotWithShape="1">
          <a:blip r:embed="rId3"/>
          <a:srcRect l="49421" r="27253"/>
          <a:stretch/>
        </p:blipFill>
        <p:spPr>
          <a:xfrm>
            <a:off x="5884164" y="2472700"/>
            <a:ext cx="2145842" cy="3066388"/>
          </a:xfrm>
          <a:prstGeom prst="rect">
            <a:avLst/>
          </a:prstGeom>
        </p:spPr>
      </p:pic>
      <p:pic>
        <p:nvPicPr>
          <p:cNvPr id="15" name="Image 14">
            <a:extLst>
              <a:ext uri="{FF2B5EF4-FFF2-40B4-BE49-F238E27FC236}">
                <a16:creationId xmlns:a16="http://schemas.microsoft.com/office/drawing/2014/main" id="{C1DB9507-8731-4A35-9238-B3926DAA1680}"/>
              </a:ext>
            </a:extLst>
          </p:cNvPr>
          <p:cNvPicPr>
            <a:picLocks noChangeAspect="1"/>
          </p:cNvPicPr>
          <p:nvPr/>
        </p:nvPicPr>
        <p:blipFill rotWithShape="1">
          <a:blip r:embed="rId4"/>
          <a:srcRect l="50000" r="7043"/>
          <a:stretch/>
        </p:blipFill>
        <p:spPr>
          <a:xfrm>
            <a:off x="9718432" y="585216"/>
            <a:ext cx="1576222" cy="1223108"/>
          </a:xfrm>
          <a:prstGeom prst="rect">
            <a:avLst/>
          </a:prstGeom>
        </p:spPr>
      </p:pic>
      <p:sp>
        <p:nvSpPr>
          <p:cNvPr id="11" name="ZoneTexte 10">
            <a:extLst>
              <a:ext uri="{FF2B5EF4-FFF2-40B4-BE49-F238E27FC236}">
                <a16:creationId xmlns:a16="http://schemas.microsoft.com/office/drawing/2014/main" id="{40E948CF-514C-412B-93A9-73C6CA3632C7}"/>
              </a:ext>
            </a:extLst>
          </p:cNvPr>
          <p:cNvSpPr txBox="1"/>
          <p:nvPr/>
        </p:nvSpPr>
        <p:spPr>
          <a:xfrm>
            <a:off x="371475" y="6388348"/>
            <a:ext cx="11563349" cy="369332"/>
          </a:xfrm>
          <a:prstGeom prst="rect">
            <a:avLst/>
          </a:prstGeom>
          <a:noFill/>
        </p:spPr>
        <p:txBody>
          <a:bodyPr wrap="square" rtlCol="0">
            <a:spAutoFit/>
          </a:bodyPr>
          <a:lstStyle/>
          <a:p>
            <a:pPr algn="ctr"/>
            <a:r>
              <a:rPr lang="fr-FR" b="1" dirty="0">
                <a:solidFill>
                  <a:srgbClr val="FFC000"/>
                </a:solidFill>
              </a:rPr>
              <a:t>Cognitive and </a:t>
            </a:r>
            <a:r>
              <a:rPr lang="fr-FR" b="1" dirty="0" err="1">
                <a:solidFill>
                  <a:srgbClr val="FFC000"/>
                </a:solidFill>
              </a:rPr>
              <a:t>Behavioral</a:t>
            </a:r>
            <a:r>
              <a:rPr lang="fr-FR" b="1" dirty="0">
                <a:solidFill>
                  <a:srgbClr val="FFC000"/>
                </a:solidFill>
              </a:rPr>
              <a:t> Dimensions</a:t>
            </a:r>
            <a:endParaRPr lang="en-US" b="1" dirty="0">
              <a:solidFill>
                <a:srgbClr val="FFC000"/>
              </a:solidFill>
            </a:endParaRPr>
          </a:p>
        </p:txBody>
      </p:sp>
    </p:spTree>
    <p:extLst>
      <p:ext uri="{BB962C8B-B14F-4D97-AF65-F5344CB8AC3E}">
        <p14:creationId xmlns:p14="http://schemas.microsoft.com/office/powerpoint/2010/main" val="47640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 name="Connecteur droit 79"/>
          <p:cNvCxnSpPr/>
          <p:nvPr/>
        </p:nvCxnSpPr>
        <p:spPr>
          <a:xfrm>
            <a:off x="7384653" y="6029325"/>
            <a:ext cx="397"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9</a:t>
            </a:fld>
            <a:endParaRPr lang="en-US" sz="1400" dirty="0"/>
          </a:p>
        </p:txBody>
      </p:sp>
      <p:sp>
        <p:nvSpPr>
          <p:cNvPr id="10" name="Titre 1">
            <a:extLst>
              <a:ext uri="{FF2B5EF4-FFF2-40B4-BE49-F238E27FC236}">
                <a16:creationId xmlns:a16="http://schemas.microsoft.com/office/drawing/2014/main" id="{0ABF5163-1489-46C5-9F6D-F4054BE54B7E}"/>
              </a:ext>
            </a:extLst>
          </p:cNvPr>
          <p:cNvSpPr>
            <a:spLocks noGrp="1"/>
          </p:cNvSpPr>
          <p:nvPr>
            <p:ph type="title"/>
          </p:nvPr>
        </p:nvSpPr>
        <p:spPr>
          <a:xfrm>
            <a:off x="1024128" y="585216"/>
            <a:ext cx="9720072" cy="1499616"/>
          </a:xfrm>
        </p:spPr>
        <p:txBody>
          <a:bodyPr/>
          <a:lstStyle/>
          <a:p>
            <a:r>
              <a:rPr lang="fr-FR" sz="4000" dirty="0"/>
              <a:t>Objectives</a:t>
            </a:r>
            <a:endParaRPr lang="en-US" dirty="0"/>
          </a:p>
        </p:txBody>
      </p:sp>
      <p:sp>
        <p:nvSpPr>
          <p:cNvPr id="9" name="ZoneTexte 8">
            <a:extLst>
              <a:ext uri="{FF2B5EF4-FFF2-40B4-BE49-F238E27FC236}">
                <a16:creationId xmlns:a16="http://schemas.microsoft.com/office/drawing/2014/main" id="{BD6829EA-01B7-4B94-B568-1FB60A948831}"/>
              </a:ext>
            </a:extLst>
          </p:cNvPr>
          <p:cNvSpPr txBox="1"/>
          <p:nvPr/>
        </p:nvSpPr>
        <p:spPr>
          <a:xfrm>
            <a:off x="8035076" y="2710738"/>
            <a:ext cx="2891158" cy="3139321"/>
          </a:xfrm>
          <a:prstGeom prst="rect">
            <a:avLst/>
          </a:prstGeom>
          <a:noFill/>
          <a:ln>
            <a:noFill/>
          </a:ln>
        </p:spPr>
        <p:txBody>
          <a:bodyPr wrap="square" rtlCol="0">
            <a:spAutoFit/>
          </a:bodyPr>
          <a:lstStyle/>
          <a:p>
            <a:pPr marL="342900" indent="-342900">
              <a:buAutoNum type="arabicPeriod"/>
            </a:pPr>
            <a:endParaRPr lang="en-US" b="1" dirty="0">
              <a:solidFill>
                <a:schemeClr val="accent2">
                  <a:lumMod val="50000"/>
                </a:schemeClr>
              </a:solidFill>
            </a:endParaRPr>
          </a:p>
          <a:p>
            <a:pPr marL="342900" indent="-342900" algn="ctr">
              <a:buAutoNum type="arabicPeriod"/>
            </a:pPr>
            <a:r>
              <a:rPr lang="en-US" b="1" dirty="0">
                <a:solidFill>
                  <a:schemeClr val="accent2">
                    <a:lumMod val="75000"/>
                  </a:schemeClr>
                </a:solidFill>
              </a:rPr>
              <a:t>Which symptoms may be particularly important in connecting insomnia and depression?</a:t>
            </a:r>
          </a:p>
          <a:p>
            <a:pPr marL="342900" indent="-342900" algn="ctr">
              <a:buAutoNum type="arabicPeriod"/>
            </a:pPr>
            <a:endParaRPr lang="fr-FR" b="1" dirty="0">
              <a:solidFill>
                <a:schemeClr val="accent2">
                  <a:lumMod val="75000"/>
                </a:schemeClr>
              </a:solidFill>
            </a:endParaRPr>
          </a:p>
          <a:p>
            <a:pPr marL="342900" indent="-342900" algn="ctr">
              <a:buAutoNum type="arabicPeriod"/>
            </a:pPr>
            <a:r>
              <a:rPr lang="en-US" b="1" dirty="0">
                <a:solidFill>
                  <a:schemeClr val="accent2">
                    <a:lumMod val="75000"/>
                  </a:schemeClr>
                </a:solidFill>
              </a:rPr>
              <a:t>What role do transdiagnostic processes play in the connections between symptoms?</a:t>
            </a:r>
          </a:p>
        </p:txBody>
      </p:sp>
      <p:pic>
        <p:nvPicPr>
          <p:cNvPr id="13" name="Image 12">
            <a:extLst>
              <a:ext uri="{FF2B5EF4-FFF2-40B4-BE49-F238E27FC236}">
                <a16:creationId xmlns:a16="http://schemas.microsoft.com/office/drawing/2014/main" id="{684A5339-4DC7-43B3-AF73-60EF7366C9DD}"/>
              </a:ext>
            </a:extLst>
          </p:cNvPr>
          <p:cNvPicPr>
            <a:picLocks noChangeAspect="1"/>
          </p:cNvPicPr>
          <p:nvPr/>
        </p:nvPicPr>
        <p:blipFill>
          <a:blip r:embed="rId3"/>
          <a:stretch>
            <a:fillRect/>
          </a:stretch>
        </p:blipFill>
        <p:spPr>
          <a:xfrm>
            <a:off x="691360" y="1742676"/>
            <a:ext cx="6692896" cy="5075446"/>
          </a:xfrm>
          <a:prstGeom prst="rect">
            <a:avLst/>
          </a:prstGeom>
        </p:spPr>
      </p:pic>
      <p:pic>
        <p:nvPicPr>
          <p:cNvPr id="15" name="Image 14">
            <a:extLst>
              <a:ext uri="{FF2B5EF4-FFF2-40B4-BE49-F238E27FC236}">
                <a16:creationId xmlns:a16="http://schemas.microsoft.com/office/drawing/2014/main" id="{CADD30B3-7E74-4BE7-BC3C-EAF0DAB8E858}"/>
              </a:ext>
            </a:extLst>
          </p:cNvPr>
          <p:cNvPicPr>
            <a:picLocks noChangeAspect="1"/>
          </p:cNvPicPr>
          <p:nvPr/>
        </p:nvPicPr>
        <p:blipFill rotWithShape="1">
          <a:blip r:embed="rId4"/>
          <a:srcRect l="5667" r="50000"/>
          <a:stretch/>
        </p:blipFill>
        <p:spPr>
          <a:xfrm>
            <a:off x="9728854" y="585216"/>
            <a:ext cx="1620000" cy="1218063"/>
          </a:xfrm>
          <a:prstGeom prst="rect">
            <a:avLst/>
          </a:prstGeom>
        </p:spPr>
      </p:pic>
    </p:spTree>
    <p:extLst>
      <p:ext uri="{BB962C8B-B14F-4D97-AF65-F5344CB8AC3E}">
        <p14:creationId xmlns:p14="http://schemas.microsoft.com/office/powerpoint/2010/main" val="2821362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p:cNvSpPr txBox="1"/>
          <p:nvPr/>
        </p:nvSpPr>
        <p:spPr>
          <a:xfrm>
            <a:off x="4862010" y="5923537"/>
            <a:ext cx="2455817" cy="574765"/>
          </a:xfrm>
          <a:prstGeom prst="rect">
            <a:avLst/>
          </a:prstGeom>
          <a:noFill/>
        </p:spPr>
        <p:txBody>
          <a:bodyPr wrap="square" rtlCol="0">
            <a:spAutoFit/>
          </a:bodyPr>
          <a:lstStyle/>
          <a:p>
            <a:endParaRPr lang="en-US" dirty="0"/>
          </a:p>
        </p:txBody>
      </p:sp>
      <p:sp>
        <p:nvSpPr>
          <p:cNvPr id="28"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10</a:t>
            </a:fld>
            <a:endParaRPr lang="en-US" sz="1400" dirty="0"/>
          </a:p>
        </p:txBody>
      </p:sp>
      <p:sp>
        <p:nvSpPr>
          <p:cNvPr id="22" name="Titre 1"/>
          <p:cNvSpPr>
            <a:spLocks noGrp="1"/>
          </p:cNvSpPr>
          <p:nvPr>
            <p:ph type="title"/>
          </p:nvPr>
        </p:nvSpPr>
        <p:spPr>
          <a:xfrm>
            <a:off x="850139" y="701371"/>
            <a:ext cx="8182650" cy="1155875"/>
          </a:xfrm>
        </p:spPr>
        <p:txBody>
          <a:bodyPr>
            <a:noAutofit/>
          </a:bodyPr>
          <a:lstStyle/>
          <a:p>
            <a:pPr algn="just"/>
            <a:r>
              <a:rPr lang="en-US" sz="4000" dirty="0"/>
              <a:t>Participants &amp; Procedure</a:t>
            </a:r>
          </a:p>
        </p:txBody>
      </p:sp>
      <p:sp>
        <p:nvSpPr>
          <p:cNvPr id="2" name="Rectangle 1">
            <a:extLst>
              <a:ext uri="{FF2B5EF4-FFF2-40B4-BE49-F238E27FC236}">
                <a16:creationId xmlns:a16="http://schemas.microsoft.com/office/drawing/2014/main" id="{C370D3C2-202E-4BFC-914A-0CB313D20257}"/>
              </a:ext>
            </a:extLst>
          </p:cNvPr>
          <p:cNvSpPr/>
          <p:nvPr/>
        </p:nvSpPr>
        <p:spPr>
          <a:xfrm>
            <a:off x="3317383" y="2355512"/>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D75C4B-819D-414A-8A93-FA718B183E42}"/>
              </a:ext>
            </a:extLst>
          </p:cNvPr>
          <p:cNvSpPr/>
          <p:nvPr/>
        </p:nvSpPr>
        <p:spPr>
          <a:xfrm>
            <a:off x="4862010" y="2375210"/>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73BB81-5A49-4D7C-81AF-3D415C9BD1A3}"/>
              </a:ext>
            </a:extLst>
          </p:cNvPr>
          <p:cNvSpPr/>
          <p:nvPr/>
        </p:nvSpPr>
        <p:spPr>
          <a:xfrm>
            <a:off x="6362750" y="2335814"/>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F7FCC8A-D159-40A4-B608-A4D04714CFBB}"/>
              </a:ext>
            </a:extLst>
          </p:cNvPr>
          <p:cNvSpPr/>
          <p:nvPr/>
        </p:nvSpPr>
        <p:spPr>
          <a:xfrm>
            <a:off x="7763497" y="2414607"/>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4C9BAEF-7AD1-4ED3-92EB-3C79DCBCC66A}"/>
              </a:ext>
            </a:extLst>
          </p:cNvPr>
          <p:cNvSpPr/>
          <p:nvPr/>
        </p:nvSpPr>
        <p:spPr>
          <a:xfrm>
            <a:off x="9111637" y="2345536"/>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36F5CA1A-9844-4D7F-8E60-7C9DE20F321F}"/>
              </a:ext>
            </a:extLst>
          </p:cNvPr>
          <p:cNvPicPr>
            <a:picLocks noChangeAspect="1"/>
          </p:cNvPicPr>
          <p:nvPr/>
        </p:nvPicPr>
        <p:blipFill rotWithShape="1">
          <a:blip r:embed="rId3"/>
          <a:srcRect r="40613"/>
          <a:stretch/>
        </p:blipFill>
        <p:spPr>
          <a:xfrm>
            <a:off x="1043949" y="1994755"/>
            <a:ext cx="5993345" cy="4388029"/>
          </a:xfrm>
          <a:prstGeom prst="rect">
            <a:avLst/>
          </a:prstGeom>
        </p:spPr>
      </p:pic>
      <p:pic>
        <p:nvPicPr>
          <p:cNvPr id="6" name="Image 5">
            <a:extLst>
              <a:ext uri="{FF2B5EF4-FFF2-40B4-BE49-F238E27FC236}">
                <a16:creationId xmlns:a16="http://schemas.microsoft.com/office/drawing/2014/main" id="{789D79DF-F374-4561-A025-72B853BF5142}"/>
              </a:ext>
            </a:extLst>
          </p:cNvPr>
          <p:cNvPicPr>
            <a:picLocks noChangeAspect="1"/>
          </p:cNvPicPr>
          <p:nvPr/>
        </p:nvPicPr>
        <p:blipFill>
          <a:blip r:embed="rId4"/>
          <a:stretch>
            <a:fillRect/>
          </a:stretch>
        </p:blipFill>
        <p:spPr>
          <a:xfrm>
            <a:off x="9647436" y="801038"/>
            <a:ext cx="1701418" cy="956539"/>
          </a:xfrm>
          <a:prstGeom prst="rect">
            <a:avLst/>
          </a:prstGeom>
        </p:spPr>
      </p:pic>
    </p:spTree>
    <p:extLst>
      <p:ext uri="{BB962C8B-B14F-4D97-AF65-F5344CB8AC3E}">
        <p14:creationId xmlns:p14="http://schemas.microsoft.com/office/powerpoint/2010/main" val="344580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p:cNvSpPr txBox="1"/>
          <p:nvPr/>
        </p:nvSpPr>
        <p:spPr>
          <a:xfrm>
            <a:off x="4862010" y="5923537"/>
            <a:ext cx="2455817" cy="574765"/>
          </a:xfrm>
          <a:prstGeom prst="rect">
            <a:avLst/>
          </a:prstGeom>
          <a:noFill/>
        </p:spPr>
        <p:txBody>
          <a:bodyPr wrap="square" rtlCol="0">
            <a:spAutoFit/>
          </a:bodyPr>
          <a:lstStyle/>
          <a:p>
            <a:endParaRPr lang="en-US" dirty="0"/>
          </a:p>
        </p:txBody>
      </p:sp>
      <p:sp>
        <p:nvSpPr>
          <p:cNvPr id="28"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11</a:t>
            </a:fld>
            <a:endParaRPr lang="en-US" sz="1400" dirty="0"/>
          </a:p>
        </p:txBody>
      </p:sp>
      <p:sp>
        <p:nvSpPr>
          <p:cNvPr id="22" name="Titre 1"/>
          <p:cNvSpPr>
            <a:spLocks noGrp="1"/>
          </p:cNvSpPr>
          <p:nvPr>
            <p:ph type="title"/>
          </p:nvPr>
        </p:nvSpPr>
        <p:spPr>
          <a:xfrm>
            <a:off x="850139" y="701371"/>
            <a:ext cx="8182650" cy="1155875"/>
          </a:xfrm>
        </p:spPr>
        <p:txBody>
          <a:bodyPr>
            <a:noAutofit/>
          </a:bodyPr>
          <a:lstStyle/>
          <a:p>
            <a:pPr algn="just"/>
            <a:r>
              <a:rPr lang="en-US" sz="4000" dirty="0"/>
              <a:t>Participants &amp; Procedure</a:t>
            </a:r>
          </a:p>
        </p:txBody>
      </p:sp>
      <p:sp>
        <p:nvSpPr>
          <p:cNvPr id="2" name="Rectangle 1">
            <a:extLst>
              <a:ext uri="{FF2B5EF4-FFF2-40B4-BE49-F238E27FC236}">
                <a16:creationId xmlns:a16="http://schemas.microsoft.com/office/drawing/2014/main" id="{C370D3C2-202E-4BFC-914A-0CB313D20257}"/>
              </a:ext>
            </a:extLst>
          </p:cNvPr>
          <p:cNvSpPr/>
          <p:nvPr/>
        </p:nvSpPr>
        <p:spPr>
          <a:xfrm>
            <a:off x="3317383" y="2355512"/>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D75C4B-819D-414A-8A93-FA718B183E42}"/>
              </a:ext>
            </a:extLst>
          </p:cNvPr>
          <p:cNvSpPr/>
          <p:nvPr/>
        </p:nvSpPr>
        <p:spPr>
          <a:xfrm>
            <a:off x="4862010" y="2375210"/>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73BB81-5A49-4D7C-81AF-3D415C9BD1A3}"/>
              </a:ext>
            </a:extLst>
          </p:cNvPr>
          <p:cNvSpPr/>
          <p:nvPr/>
        </p:nvSpPr>
        <p:spPr>
          <a:xfrm>
            <a:off x="6362750" y="2335814"/>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F7FCC8A-D159-40A4-B608-A4D04714CFBB}"/>
              </a:ext>
            </a:extLst>
          </p:cNvPr>
          <p:cNvSpPr/>
          <p:nvPr/>
        </p:nvSpPr>
        <p:spPr>
          <a:xfrm>
            <a:off x="7763497" y="2414607"/>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4C9BAEF-7AD1-4ED3-92EB-3C79DCBCC66A}"/>
              </a:ext>
            </a:extLst>
          </p:cNvPr>
          <p:cNvSpPr/>
          <p:nvPr/>
        </p:nvSpPr>
        <p:spPr>
          <a:xfrm>
            <a:off x="9111637" y="2345536"/>
            <a:ext cx="1594624" cy="3548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36F5CA1A-9844-4D7F-8E60-7C9DE20F321F}"/>
              </a:ext>
            </a:extLst>
          </p:cNvPr>
          <p:cNvPicPr>
            <a:picLocks noChangeAspect="1"/>
          </p:cNvPicPr>
          <p:nvPr/>
        </p:nvPicPr>
        <p:blipFill>
          <a:blip r:embed="rId3"/>
          <a:stretch>
            <a:fillRect/>
          </a:stretch>
        </p:blipFill>
        <p:spPr>
          <a:xfrm>
            <a:off x="1043949" y="1994755"/>
            <a:ext cx="10091938" cy="4388029"/>
          </a:xfrm>
          <a:prstGeom prst="rect">
            <a:avLst/>
          </a:prstGeom>
        </p:spPr>
      </p:pic>
      <p:pic>
        <p:nvPicPr>
          <p:cNvPr id="6" name="Image 5">
            <a:extLst>
              <a:ext uri="{FF2B5EF4-FFF2-40B4-BE49-F238E27FC236}">
                <a16:creationId xmlns:a16="http://schemas.microsoft.com/office/drawing/2014/main" id="{789D79DF-F374-4561-A025-72B853BF5142}"/>
              </a:ext>
            </a:extLst>
          </p:cNvPr>
          <p:cNvPicPr>
            <a:picLocks noChangeAspect="1"/>
          </p:cNvPicPr>
          <p:nvPr/>
        </p:nvPicPr>
        <p:blipFill>
          <a:blip r:embed="rId4"/>
          <a:stretch>
            <a:fillRect/>
          </a:stretch>
        </p:blipFill>
        <p:spPr>
          <a:xfrm>
            <a:off x="9647436" y="801038"/>
            <a:ext cx="1701418" cy="956539"/>
          </a:xfrm>
          <a:prstGeom prst="rect">
            <a:avLst/>
          </a:prstGeom>
        </p:spPr>
      </p:pic>
    </p:spTree>
    <p:extLst>
      <p:ext uri="{BB962C8B-B14F-4D97-AF65-F5344CB8AC3E}">
        <p14:creationId xmlns:p14="http://schemas.microsoft.com/office/powerpoint/2010/main" val="427561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p:cNvSpPr txBox="1"/>
          <p:nvPr/>
        </p:nvSpPr>
        <p:spPr>
          <a:xfrm>
            <a:off x="4862010" y="5923537"/>
            <a:ext cx="2455817" cy="574765"/>
          </a:xfrm>
          <a:prstGeom prst="rect">
            <a:avLst/>
          </a:prstGeom>
          <a:noFill/>
        </p:spPr>
        <p:txBody>
          <a:bodyPr wrap="square" rtlCol="0">
            <a:spAutoFit/>
          </a:bodyPr>
          <a:lstStyle/>
          <a:p>
            <a:endParaRPr lang="en-US" dirty="0"/>
          </a:p>
        </p:txBody>
      </p:sp>
      <p:sp>
        <p:nvSpPr>
          <p:cNvPr id="22" name="Titre 1"/>
          <p:cNvSpPr>
            <a:spLocks noGrp="1"/>
          </p:cNvSpPr>
          <p:nvPr>
            <p:ph type="title"/>
          </p:nvPr>
        </p:nvSpPr>
        <p:spPr>
          <a:xfrm>
            <a:off x="850139" y="701371"/>
            <a:ext cx="6467688" cy="1155875"/>
          </a:xfrm>
        </p:spPr>
        <p:txBody>
          <a:bodyPr>
            <a:noAutofit/>
          </a:bodyPr>
          <a:lstStyle/>
          <a:p>
            <a:pPr algn="just"/>
            <a:r>
              <a:rPr lang="en-US" sz="4000" dirty="0"/>
              <a:t>Measures</a:t>
            </a:r>
          </a:p>
        </p:txBody>
      </p:sp>
      <p:sp>
        <p:nvSpPr>
          <p:cNvPr id="3" name="Flèche : droite 2">
            <a:extLst>
              <a:ext uri="{FF2B5EF4-FFF2-40B4-BE49-F238E27FC236}">
                <a16:creationId xmlns:a16="http://schemas.microsoft.com/office/drawing/2014/main" id="{3F22E023-0E4A-439F-94B5-886893C6C983}"/>
              </a:ext>
            </a:extLst>
          </p:cNvPr>
          <p:cNvSpPr/>
          <p:nvPr/>
        </p:nvSpPr>
        <p:spPr>
          <a:xfrm>
            <a:off x="874570" y="4435227"/>
            <a:ext cx="6010076" cy="2412613"/>
          </a:xfrm>
          <a:prstGeom prst="rightArrow">
            <a:avLst/>
          </a:prstGeom>
          <a:noFill/>
          <a:ln>
            <a:noFill/>
          </a:ln>
        </p:spPr>
        <p:style>
          <a:lnRef idx="0">
            <a:scrgbClr r="0" g="0" b="0"/>
          </a:lnRef>
          <a:fillRef idx="1">
            <a:scrgbClr r="0" g="0" b="0"/>
          </a:fillRef>
          <a:effectRef idx="1">
            <a:schemeClr val="accent1">
              <a:tint val="40000"/>
              <a:hueOff val="0"/>
              <a:satOff val="0"/>
              <a:lumOff val="0"/>
              <a:alphaOff val="0"/>
            </a:schemeClr>
          </a:effectRef>
          <a:fontRef idx="minor">
            <a:schemeClr val="dk1">
              <a:hueOff val="0"/>
              <a:satOff val="0"/>
              <a:lumOff val="0"/>
              <a:alphaOff val="0"/>
            </a:schemeClr>
          </a:fontRef>
        </p:style>
      </p:sp>
      <p:pic>
        <p:nvPicPr>
          <p:cNvPr id="4" name="Image 3">
            <a:extLst>
              <a:ext uri="{FF2B5EF4-FFF2-40B4-BE49-F238E27FC236}">
                <a16:creationId xmlns:a16="http://schemas.microsoft.com/office/drawing/2014/main" id="{DBD22611-102F-4C33-9B4B-822BBE85C809}"/>
              </a:ext>
            </a:extLst>
          </p:cNvPr>
          <p:cNvPicPr>
            <a:picLocks noChangeAspect="1"/>
          </p:cNvPicPr>
          <p:nvPr/>
        </p:nvPicPr>
        <p:blipFill rotWithShape="1">
          <a:blip r:embed="rId3"/>
          <a:srcRect b="73716"/>
          <a:stretch/>
        </p:blipFill>
        <p:spPr>
          <a:xfrm>
            <a:off x="1476502" y="2724486"/>
            <a:ext cx="4261358" cy="1328151"/>
          </a:xfrm>
          <a:prstGeom prst="rect">
            <a:avLst/>
          </a:prstGeom>
        </p:spPr>
      </p:pic>
      <p:pic>
        <p:nvPicPr>
          <p:cNvPr id="10" name="Image 9">
            <a:extLst>
              <a:ext uri="{FF2B5EF4-FFF2-40B4-BE49-F238E27FC236}">
                <a16:creationId xmlns:a16="http://schemas.microsoft.com/office/drawing/2014/main" id="{457D6C3F-E2DA-4E05-9F53-13311D827F6B}"/>
              </a:ext>
            </a:extLst>
          </p:cNvPr>
          <p:cNvPicPr>
            <a:picLocks noChangeAspect="1"/>
          </p:cNvPicPr>
          <p:nvPr/>
        </p:nvPicPr>
        <p:blipFill rotWithShape="1">
          <a:blip r:embed="rId3"/>
          <a:srcRect t="26006" b="49405"/>
          <a:stretch/>
        </p:blipFill>
        <p:spPr>
          <a:xfrm>
            <a:off x="1476502" y="4028726"/>
            <a:ext cx="4261358" cy="1242522"/>
          </a:xfrm>
          <a:prstGeom prst="rect">
            <a:avLst/>
          </a:prstGeom>
        </p:spPr>
      </p:pic>
      <p:pic>
        <p:nvPicPr>
          <p:cNvPr id="11" name="Image 10">
            <a:extLst>
              <a:ext uri="{FF2B5EF4-FFF2-40B4-BE49-F238E27FC236}">
                <a16:creationId xmlns:a16="http://schemas.microsoft.com/office/drawing/2014/main" id="{6B1AC5E3-BC35-4AD9-87C1-19E8413FCE8A}"/>
              </a:ext>
            </a:extLst>
          </p:cNvPr>
          <p:cNvPicPr>
            <a:picLocks noChangeAspect="1"/>
          </p:cNvPicPr>
          <p:nvPr/>
        </p:nvPicPr>
        <p:blipFill rotWithShape="1">
          <a:blip r:embed="rId3"/>
          <a:srcRect t="50593"/>
          <a:stretch/>
        </p:blipFill>
        <p:spPr>
          <a:xfrm>
            <a:off x="5947043" y="2804375"/>
            <a:ext cx="4261358" cy="2496524"/>
          </a:xfrm>
          <a:prstGeom prst="rect">
            <a:avLst/>
          </a:prstGeom>
        </p:spPr>
      </p:pic>
      <p:pic>
        <p:nvPicPr>
          <p:cNvPr id="7" name="Image 6">
            <a:extLst>
              <a:ext uri="{FF2B5EF4-FFF2-40B4-BE49-F238E27FC236}">
                <a16:creationId xmlns:a16="http://schemas.microsoft.com/office/drawing/2014/main" id="{4590E168-A164-4D48-8285-9E50D0EB52FA}"/>
              </a:ext>
            </a:extLst>
          </p:cNvPr>
          <p:cNvPicPr>
            <a:picLocks noChangeAspect="1"/>
          </p:cNvPicPr>
          <p:nvPr/>
        </p:nvPicPr>
        <p:blipFill rotWithShape="1">
          <a:blip r:embed="rId4"/>
          <a:srcRect l="2019" t="15601" r="66467" b="17332"/>
          <a:stretch/>
        </p:blipFill>
        <p:spPr>
          <a:xfrm>
            <a:off x="9552973" y="604844"/>
            <a:ext cx="1538374" cy="1091295"/>
          </a:xfrm>
          <a:prstGeom prst="rect">
            <a:avLst/>
          </a:prstGeom>
        </p:spPr>
      </p:pic>
    </p:spTree>
    <p:extLst>
      <p:ext uri="{BB962C8B-B14F-4D97-AF65-F5344CB8AC3E}">
        <p14:creationId xmlns:p14="http://schemas.microsoft.com/office/powerpoint/2010/main" val="268747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p:cNvSpPr txBox="1"/>
          <p:nvPr/>
        </p:nvSpPr>
        <p:spPr>
          <a:xfrm>
            <a:off x="4862010" y="5923537"/>
            <a:ext cx="2455817" cy="574765"/>
          </a:xfrm>
          <a:prstGeom prst="rect">
            <a:avLst/>
          </a:prstGeom>
          <a:noFill/>
        </p:spPr>
        <p:txBody>
          <a:bodyPr wrap="square" rtlCol="0">
            <a:spAutoFit/>
          </a:bodyPr>
          <a:lstStyle/>
          <a:p>
            <a:endParaRPr lang="en-US" dirty="0"/>
          </a:p>
        </p:txBody>
      </p:sp>
      <p:sp>
        <p:nvSpPr>
          <p:cNvPr id="22" name="Titre 1"/>
          <p:cNvSpPr>
            <a:spLocks noGrp="1"/>
          </p:cNvSpPr>
          <p:nvPr>
            <p:ph type="title"/>
          </p:nvPr>
        </p:nvSpPr>
        <p:spPr>
          <a:xfrm>
            <a:off x="850139" y="701371"/>
            <a:ext cx="6467688" cy="1155875"/>
          </a:xfrm>
        </p:spPr>
        <p:txBody>
          <a:bodyPr>
            <a:noAutofit/>
          </a:bodyPr>
          <a:lstStyle/>
          <a:p>
            <a:pPr algn="just"/>
            <a:r>
              <a:rPr lang="en-US" sz="4000" dirty="0"/>
              <a:t>Network Analysis</a:t>
            </a:r>
          </a:p>
        </p:txBody>
      </p:sp>
      <p:sp>
        <p:nvSpPr>
          <p:cNvPr id="3" name="Flèche : droite 2">
            <a:extLst>
              <a:ext uri="{FF2B5EF4-FFF2-40B4-BE49-F238E27FC236}">
                <a16:creationId xmlns:a16="http://schemas.microsoft.com/office/drawing/2014/main" id="{3F22E023-0E4A-439F-94B5-886893C6C983}"/>
              </a:ext>
            </a:extLst>
          </p:cNvPr>
          <p:cNvSpPr/>
          <p:nvPr/>
        </p:nvSpPr>
        <p:spPr>
          <a:xfrm>
            <a:off x="874570" y="4435227"/>
            <a:ext cx="6010076" cy="2412613"/>
          </a:xfrm>
          <a:prstGeom prst="rightArrow">
            <a:avLst/>
          </a:prstGeom>
          <a:noFill/>
          <a:ln>
            <a:noFill/>
          </a:ln>
        </p:spPr>
        <p:style>
          <a:lnRef idx="0">
            <a:scrgbClr r="0" g="0" b="0"/>
          </a:lnRef>
          <a:fillRef idx="1">
            <a:scrgbClr r="0" g="0" b="0"/>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2" name="ZoneTexte 1">
            <a:extLst>
              <a:ext uri="{FF2B5EF4-FFF2-40B4-BE49-F238E27FC236}">
                <a16:creationId xmlns:a16="http://schemas.microsoft.com/office/drawing/2014/main" id="{099EB0AC-A6D4-485F-B42B-88A7D7A2591D}"/>
              </a:ext>
            </a:extLst>
          </p:cNvPr>
          <p:cNvSpPr txBox="1"/>
          <p:nvPr/>
        </p:nvSpPr>
        <p:spPr>
          <a:xfrm>
            <a:off x="822083" y="1955343"/>
            <a:ext cx="6115050" cy="369332"/>
          </a:xfrm>
          <a:prstGeom prst="rect">
            <a:avLst/>
          </a:prstGeom>
          <a:noFill/>
        </p:spPr>
        <p:txBody>
          <a:bodyPr wrap="square" rtlCol="0">
            <a:spAutoFit/>
          </a:bodyPr>
          <a:lstStyle/>
          <a:p>
            <a:r>
              <a:rPr lang="en-US" b="1" dirty="0"/>
              <a:t>Regularized partial correlation network </a:t>
            </a:r>
            <a:endParaRPr lang="en-US" dirty="0"/>
          </a:p>
        </p:txBody>
      </p:sp>
      <p:grpSp>
        <p:nvGrpSpPr>
          <p:cNvPr id="14" name="Groupe 13">
            <a:extLst>
              <a:ext uri="{FF2B5EF4-FFF2-40B4-BE49-F238E27FC236}">
                <a16:creationId xmlns:a16="http://schemas.microsoft.com/office/drawing/2014/main" id="{40235FD6-F36B-4755-BA09-A299DDE13AED}"/>
              </a:ext>
            </a:extLst>
          </p:cNvPr>
          <p:cNvGrpSpPr/>
          <p:nvPr/>
        </p:nvGrpSpPr>
        <p:grpSpPr>
          <a:xfrm>
            <a:off x="1283918" y="2506216"/>
            <a:ext cx="4855566" cy="3818586"/>
            <a:chOff x="1283918" y="2506216"/>
            <a:chExt cx="4855566" cy="3818586"/>
          </a:xfrm>
        </p:grpSpPr>
        <p:pic>
          <p:nvPicPr>
            <p:cNvPr id="4" name="Image 3">
              <a:extLst>
                <a:ext uri="{FF2B5EF4-FFF2-40B4-BE49-F238E27FC236}">
                  <a16:creationId xmlns:a16="http://schemas.microsoft.com/office/drawing/2014/main" id="{E9BA6E30-6FC2-4EC4-8636-2F875E8A5DE1}"/>
                </a:ext>
              </a:extLst>
            </p:cNvPr>
            <p:cNvPicPr>
              <a:picLocks noChangeAspect="1"/>
            </p:cNvPicPr>
            <p:nvPr/>
          </p:nvPicPr>
          <p:blipFill rotWithShape="1">
            <a:blip r:embed="rId3"/>
            <a:srcRect l="46401" t="19833" r="1605" b="18723"/>
            <a:stretch/>
          </p:blipFill>
          <p:spPr>
            <a:xfrm>
              <a:off x="1283918" y="2509697"/>
              <a:ext cx="4842562" cy="3815105"/>
            </a:xfrm>
            <a:prstGeom prst="rect">
              <a:avLst/>
            </a:prstGeom>
          </p:spPr>
        </p:pic>
        <p:sp>
          <p:nvSpPr>
            <p:cNvPr id="5" name="Rectangle 4">
              <a:extLst>
                <a:ext uri="{FF2B5EF4-FFF2-40B4-BE49-F238E27FC236}">
                  <a16:creationId xmlns:a16="http://schemas.microsoft.com/office/drawing/2014/main" id="{E9EFDE44-30F6-4977-9BF8-903055D0C4E5}"/>
                </a:ext>
              </a:extLst>
            </p:cNvPr>
            <p:cNvSpPr/>
            <p:nvPr/>
          </p:nvSpPr>
          <p:spPr>
            <a:xfrm>
              <a:off x="4211922" y="2506216"/>
              <a:ext cx="1927562" cy="9227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Image 12">
            <a:extLst>
              <a:ext uri="{FF2B5EF4-FFF2-40B4-BE49-F238E27FC236}">
                <a16:creationId xmlns:a16="http://schemas.microsoft.com/office/drawing/2014/main" id="{A56BD81B-8C08-4F36-9CBA-61B225DC6AEB}"/>
              </a:ext>
            </a:extLst>
          </p:cNvPr>
          <p:cNvPicPr>
            <a:picLocks noChangeAspect="1"/>
          </p:cNvPicPr>
          <p:nvPr/>
        </p:nvPicPr>
        <p:blipFill rotWithShape="1">
          <a:blip r:embed="rId4"/>
          <a:srcRect l="10031" t="49333" r="9531"/>
          <a:stretch/>
        </p:blipFill>
        <p:spPr>
          <a:xfrm>
            <a:off x="6240780" y="4329341"/>
            <a:ext cx="5220000" cy="1233008"/>
          </a:xfrm>
          <a:prstGeom prst="rect">
            <a:avLst/>
          </a:prstGeom>
        </p:spPr>
      </p:pic>
      <p:pic>
        <p:nvPicPr>
          <p:cNvPr id="16" name="Image 15">
            <a:extLst>
              <a:ext uri="{FF2B5EF4-FFF2-40B4-BE49-F238E27FC236}">
                <a16:creationId xmlns:a16="http://schemas.microsoft.com/office/drawing/2014/main" id="{4713D640-93BE-4200-A2AF-61488D288CE2}"/>
              </a:ext>
            </a:extLst>
          </p:cNvPr>
          <p:cNvPicPr>
            <a:picLocks noChangeAspect="1"/>
          </p:cNvPicPr>
          <p:nvPr/>
        </p:nvPicPr>
        <p:blipFill rotWithShape="1">
          <a:blip r:embed="rId4"/>
          <a:srcRect l="10081" r="9481" b="49333"/>
          <a:stretch/>
        </p:blipFill>
        <p:spPr>
          <a:xfrm>
            <a:off x="6240780" y="2479843"/>
            <a:ext cx="5220000" cy="1233008"/>
          </a:xfrm>
          <a:prstGeom prst="rect">
            <a:avLst/>
          </a:prstGeom>
        </p:spPr>
      </p:pic>
      <p:pic>
        <p:nvPicPr>
          <p:cNvPr id="18" name="Image 17">
            <a:extLst>
              <a:ext uri="{FF2B5EF4-FFF2-40B4-BE49-F238E27FC236}">
                <a16:creationId xmlns:a16="http://schemas.microsoft.com/office/drawing/2014/main" id="{E988F09A-3274-4A08-8119-859E16F84208}"/>
              </a:ext>
            </a:extLst>
          </p:cNvPr>
          <p:cNvPicPr>
            <a:picLocks noChangeAspect="1"/>
          </p:cNvPicPr>
          <p:nvPr/>
        </p:nvPicPr>
        <p:blipFill rotWithShape="1">
          <a:blip r:embed="rId5"/>
          <a:srcRect l="34546" t="20213" r="34303" b="17548"/>
          <a:stretch/>
        </p:blipFill>
        <p:spPr>
          <a:xfrm>
            <a:off x="9552973" y="636142"/>
            <a:ext cx="1638563" cy="1091296"/>
          </a:xfrm>
          <a:prstGeom prst="rect">
            <a:avLst/>
          </a:prstGeom>
        </p:spPr>
      </p:pic>
    </p:spTree>
    <p:extLst>
      <p:ext uri="{BB962C8B-B14F-4D97-AF65-F5344CB8AC3E}">
        <p14:creationId xmlns:p14="http://schemas.microsoft.com/office/powerpoint/2010/main" val="186995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
          <p:cNvSpPr>
            <a:spLocks noGrp="1"/>
          </p:cNvSpPr>
          <p:nvPr>
            <p:ph type="title"/>
          </p:nvPr>
        </p:nvSpPr>
        <p:spPr>
          <a:xfrm>
            <a:off x="850139" y="701371"/>
            <a:ext cx="10609780" cy="1155875"/>
          </a:xfrm>
        </p:spPr>
        <p:txBody>
          <a:bodyPr>
            <a:noAutofit/>
          </a:bodyPr>
          <a:lstStyle/>
          <a:p>
            <a:pPr algn="just"/>
            <a:r>
              <a:rPr lang="fr-BE" altLang="fr-FR" sz="4000" dirty="0" err="1"/>
              <a:t>Results</a:t>
            </a:r>
            <a:endParaRPr lang="en-US" sz="4000" dirty="0"/>
          </a:p>
        </p:txBody>
      </p:sp>
      <p:sp>
        <p:nvSpPr>
          <p:cNvPr id="20"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14</a:t>
            </a:fld>
            <a:endParaRPr lang="en-US" sz="1400" dirty="0"/>
          </a:p>
        </p:txBody>
      </p:sp>
      <p:pic>
        <p:nvPicPr>
          <p:cNvPr id="9" name="Image 8">
            <a:extLst>
              <a:ext uri="{FF2B5EF4-FFF2-40B4-BE49-F238E27FC236}">
                <a16:creationId xmlns:a16="http://schemas.microsoft.com/office/drawing/2014/main" id="{A08C50F7-3805-4B28-B2D1-E506E3A85B2E}"/>
              </a:ext>
            </a:extLst>
          </p:cNvPr>
          <p:cNvPicPr>
            <a:picLocks noChangeAspect="1"/>
          </p:cNvPicPr>
          <p:nvPr/>
        </p:nvPicPr>
        <p:blipFill>
          <a:blip r:embed="rId3"/>
          <a:stretch>
            <a:fillRect/>
          </a:stretch>
        </p:blipFill>
        <p:spPr>
          <a:xfrm>
            <a:off x="4549107" y="0"/>
            <a:ext cx="5115161" cy="6858000"/>
          </a:xfrm>
          <a:prstGeom prst="rect">
            <a:avLst/>
          </a:prstGeom>
        </p:spPr>
      </p:pic>
      <p:pic>
        <p:nvPicPr>
          <p:cNvPr id="12" name="Image 11">
            <a:extLst>
              <a:ext uri="{FF2B5EF4-FFF2-40B4-BE49-F238E27FC236}">
                <a16:creationId xmlns:a16="http://schemas.microsoft.com/office/drawing/2014/main" id="{14D1A8D9-450A-4DE6-ADA8-403347C74E25}"/>
              </a:ext>
            </a:extLst>
          </p:cNvPr>
          <p:cNvPicPr>
            <a:picLocks noChangeAspect="1"/>
          </p:cNvPicPr>
          <p:nvPr/>
        </p:nvPicPr>
        <p:blipFill rotWithShape="1">
          <a:blip r:embed="rId4"/>
          <a:srcRect l="65481" t="15385" r="1995" b="18197"/>
          <a:stretch/>
        </p:blipFill>
        <p:spPr>
          <a:xfrm>
            <a:off x="9615866" y="734060"/>
            <a:ext cx="1650024" cy="1123186"/>
          </a:xfrm>
          <a:prstGeom prst="rect">
            <a:avLst/>
          </a:prstGeom>
        </p:spPr>
      </p:pic>
      <p:sp>
        <p:nvSpPr>
          <p:cNvPr id="7" name="ZoneTexte 6">
            <a:extLst>
              <a:ext uri="{FF2B5EF4-FFF2-40B4-BE49-F238E27FC236}">
                <a16:creationId xmlns:a16="http://schemas.microsoft.com/office/drawing/2014/main" id="{6A088A96-4917-48E6-BFF8-EE245C62FB05}"/>
              </a:ext>
            </a:extLst>
          </p:cNvPr>
          <p:cNvSpPr txBox="1"/>
          <p:nvPr/>
        </p:nvSpPr>
        <p:spPr>
          <a:xfrm>
            <a:off x="822083" y="1955343"/>
            <a:ext cx="6115050" cy="369332"/>
          </a:xfrm>
          <a:prstGeom prst="rect">
            <a:avLst/>
          </a:prstGeom>
          <a:noFill/>
        </p:spPr>
        <p:txBody>
          <a:bodyPr wrap="square" rtlCol="0">
            <a:spAutoFit/>
          </a:bodyPr>
          <a:lstStyle/>
          <a:p>
            <a:r>
              <a:rPr lang="en-US" b="1" dirty="0"/>
              <a:t>Regularized partial correlation network </a:t>
            </a:r>
            <a:endParaRPr lang="en-US" dirty="0"/>
          </a:p>
        </p:txBody>
      </p:sp>
    </p:spTree>
    <p:extLst>
      <p:ext uri="{BB962C8B-B14F-4D97-AF65-F5344CB8AC3E}">
        <p14:creationId xmlns:p14="http://schemas.microsoft.com/office/powerpoint/2010/main" val="128648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15</a:t>
            </a:fld>
            <a:endParaRPr lang="en-US" sz="1400" dirty="0"/>
          </a:p>
        </p:txBody>
      </p:sp>
      <p:sp>
        <p:nvSpPr>
          <p:cNvPr id="27" name="Titre 1"/>
          <p:cNvSpPr>
            <a:spLocks noGrp="1"/>
          </p:cNvSpPr>
          <p:nvPr>
            <p:ph type="title"/>
          </p:nvPr>
        </p:nvSpPr>
        <p:spPr>
          <a:xfrm>
            <a:off x="850139" y="701371"/>
            <a:ext cx="10609780" cy="1155875"/>
          </a:xfrm>
        </p:spPr>
        <p:txBody>
          <a:bodyPr>
            <a:noAutofit/>
          </a:bodyPr>
          <a:lstStyle/>
          <a:p>
            <a:pPr algn="just"/>
            <a:r>
              <a:rPr lang="fr-BE" altLang="fr-FR" sz="4000" dirty="0" err="1"/>
              <a:t>Results</a:t>
            </a:r>
            <a:endParaRPr lang="en-US" sz="4000" dirty="0"/>
          </a:p>
        </p:txBody>
      </p:sp>
      <p:grpSp>
        <p:nvGrpSpPr>
          <p:cNvPr id="33" name="Groupe 32"/>
          <p:cNvGrpSpPr/>
          <p:nvPr/>
        </p:nvGrpSpPr>
        <p:grpSpPr>
          <a:xfrm>
            <a:off x="1848821" y="3597579"/>
            <a:ext cx="8478058" cy="422446"/>
            <a:chOff x="692449" y="3752654"/>
            <a:chExt cx="3456554" cy="534209"/>
          </a:xfrm>
        </p:grpSpPr>
        <p:grpSp>
          <p:nvGrpSpPr>
            <p:cNvPr id="40" name="Groupe 39"/>
            <p:cNvGrpSpPr/>
            <p:nvPr/>
          </p:nvGrpSpPr>
          <p:grpSpPr>
            <a:xfrm>
              <a:off x="692449" y="3752654"/>
              <a:ext cx="2214415" cy="511809"/>
              <a:chOff x="4086257" y="2749045"/>
              <a:chExt cx="3793104" cy="686723"/>
            </a:xfrm>
          </p:grpSpPr>
          <p:sp>
            <p:nvSpPr>
              <p:cNvPr id="43" name="Forme libre 42"/>
              <p:cNvSpPr/>
              <p:nvPr/>
            </p:nvSpPr>
            <p:spPr>
              <a:xfrm>
                <a:off x="4086257" y="2749045"/>
                <a:ext cx="1849949" cy="663165"/>
              </a:xfrm>
              <a:custGeom>
                <a:avLst/>
                <a:gdLst>
                  <a:gd name="connsiteX0" fmla="*/ 0 w 3697105"/>
                  <a:gd name="connsiteY0" fmla="*/ 0 h 2679120"/>
                  <a:gd name="connsiteX1" fmla="*/ 3697105 w 3697105"/>
                  <a:gd name="connsiteY1" fmla="*/ 0 h 2679120"/>
                  <a:gd name="connsiteX2" fmla="*/ 3697105 w 3697105"/>
                  <a:gd name="connsiteY2" fmla="*/ 2679120 h 2679120"/>
                  <a:gd name="connsiteX3" fmla="*/ 0 w 3697105"/>
                  <a:gd name="connsiteY3" fmla="*/ 2679120 h 2679120"/>
                  <a:gd name="connsiteX4" fmla="*/ 0 w 3697105"/>
                  <a:gd name="connsiteY4" fmla="*/ 0 h 267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105" h="2679120">
                    <a:moveTo>
                      <a:pt x="0" y="0"/>
                    </a:moveTo>
                    <a:lnTo>
                      <a:pt x="3697105" y="0"/>
                    </a:lnTo>
                    <a:lnTo>
                      <a:pt x="3697105" y="2679120"/>
                    </a:lnTo>
                    <a:lnTo>
                      <a:pt x="0" y="2679120"/>
                    </a:lnTo>
                    <a:lnTo>
                      <a:pt x="0" y="0"/>
                    </a:lnTo>
                    <a:close/>
                  </a:path>
                </a:pathLst>
              </a:custGeom>
              <a:noFill/>
              <a:ln w="9525" cap="flat" cmpd="sng" algn="ctr">
                <a:noFill/>
                <a:prstDash val="solid"/>
              </a:ln>
              <a:effectLst/>
            </p:spPr>
            <p:txBody>
              <a:bodyPr spcFirstLastPara="0" vert="horz" wrap="square" lIns="96012" tIns="96012" rIns="128016" bIns="144018" numCol="1" spcCol="1270" anchor="t" anchorCtr="0">
                <a:noAutofit/>
              </a:bodyPr>
              <a:lstStyle/>
              <a:p>
                <a:pPr marL="171450" marR="0" lvl="1" indent="-171450" algn="just" defTabSz="800100" eaLnBrk="1" fontAlgn="auto" latinLnBrk="0" hangingPunct="1">
                  <a:lnSpc>
                    <a:spcPct val="90000"/>
                  </a:lnSpc>
                  <a:spcBef>
                    <a:spcPct val="0"/>
                  </a:spcBef>
                  <a:spcAft>
                    <a:spcPct val="15000"/>
                  </a:spcAft>
                  <a:buClrTx/>
                  <a:buSzTx/>
                  <a:buFontTx/>
                  <a:buChar char="••"/>
                  <a:tabLst/>
                  <a:defRPr/>
                </a:pPr>
                <a:endParaRPr kumimoji="0" lang="fr-BE" sz="4000" b="0" i="0" u="none" strike="noStrike" kern="0" cap="none" spc="0" normalizeH="0" baseline="0" noProof="0" dirty="0">
                  <a:ln>
                    <a:noFill/>
                  </a:ln>
                  <a:solidFill>
                    <a:srgbClr val="2E2B21">
                      <a:hueOff val="0"/>
                      <a:satOff val="0"/>
                      <a:lumOff val="0"/>
                      <a:alphaOff val="0"/>
                    </a:srgbClr>
                  </a:solidFill>
                  <a:effectLst/>
                  <a:uLnTx/>
                  <a:uFillTx/>
                  <a:latin typeface="Tw Cen MT" panose="020B0602020104020603"/>
                  <a:ea typeface="+mn-ea"/>
                  <a:cs typeface="+mn-cs"/>
                </a:endParaRPr>
              </a:p>
            </p:txBody>
          </p:sp>
          <p:sp>
            <p:nvSpPr>
              <p:cNvPr id="45" name="Forme libre 44"/>
              <p:cNvSpPr/>
              <p:nvPr/>
            </p:nvSpPr>
            <p:spPr>
              <a:xfrm>
                <a:off x="6029412" y="2759522"/>
                <a:ext cx="1849949" cy="676246"/>
              </a:xfrm>
              <a:custGeom>
                <a:avLst/>
                <a:gdLst>
                  <a:gd name="connsiteX0" fmla="*/ 0 w 3697105"/>
                  <a:gd name="connsiteY0" fmla="*/ 0 h 2679120"/>
                  <a:gd name="connsiteX1" fmla="*/ 3697105 w 3697105"/>
                  <a:gd name="connsiteY1" fmla="*/ 0 h 2679120"/>
                  <a:gd name="connsiteX2" fmla="*/ 3697105 w 3697105"/>
                  <a:gd name="connsiteY2" fmla="*/ 2679120 h 2679120"/>
                  <a:gd name="connsiteX3" fmla="*/ 0 w 3697105"/>
                  <a:gd name="connsiteY3" fmla="*/ 2679120 h 2679120"/>
                  <a:gd name="connsiteX4" fmla="*/ 0 w 3697105"/>
                  <a:gd name="connsiteY4" fmla="*/ 0 h 267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105" h="2679120">
                    <a:moveTo>
                      <a:pt x="0" y="0"/>
                    </a:moveTo>
                    <a:lnTo>
                      <a:pt x="3697105" y="0"/>
                    </a:lnTo>
                    <a:lnTo>
                      <a:pt x="3697105" y="2679120"/>
                    </a:lnTo>
                    <a:lnTo>
                      <a:pt x="0" y="2679120"/>
                    </a:lnTo>
                    <a:lnTo>
                      <a:pt x="0" y="0"/>
                    </a:lnTo>
                    <a:close/>
                  </a:path>
                </a:pathLst>
              </a:custGeom>
              <a:noFill/>
              <a:ln w="9525" cap="flat" cmpd="sng" algn="ctr">
                <a:noFill/>
                <a:prstDash val="solid"/>
              </a:ln>
              <a:effectLst/>
            </p:spPr>
            <p:txBody>
              <a:bodyPr spcFirstLastPara="0" vert="horz" wrap="square" lIns="96012" tIns="96012" rIns="128016" bIns="144018" numCol="1" spcCol="1270" anchor="t" anchorCtr="0">
                <a:noAutofit/>
              </a:bodyPr>
              <a:lstStyle/>
              <a:p>
                <a:pPr marL="171450" marR="0" lvl="1" indent="-171450" algn="just" defTabSz="800100" eaLnBrk="1" fontAlgn="auto" latinLnBrk="0" hangingPunct="1">
                  <a:lnSpc>
                    <a:spcPct val="90000"/>
                  </a:lnSpc>
                  <a:spcBef>
                    <a:spcPct val="0"/>
                  </a:spcBef>
                  <a:spcAft>
                    <a:spcPct val="15000"/>
                  </a:spcAft>
                  <a:buClrTx/>
                  <a:buSzTx/>
                  <a:buFontTx/>
                  <a:buChar char="••"/>
                  <a:tabLst/>
                  <a:defRPr/>
                </a:pPr>
                <a:endParaRPr kumimoji="0" lang="fr-BE" sz="4000" b="0" i="0" u="none" strike="noStrike" kern="0" cap="none" spc="0" normalizeH="0" baseline="0" noProof="0" dirty="0">
                  <a:ln>
                    <a:noFill/>
                  </a:ln>
                  <a:solidFill>
                    <a:srgbClr val="2E2B21">
                      <a:hueOff val="0"/>
                      <a:satOff val="0"/>
                      <a:lumOff val="0"/>
                      <a:alphaOff val="0"/>
                    </a:srgbClr>
                  </a:solidFill>
                  <a:effectLst/>
                  <a:uLnTx/>
                  <a:uFillTx/>
                  <a:latin typeface="Tw Cen MT" panose="020B0602020104020603"/>
                  <a:ea typeface="+mn-ea"/>
                  <a:cs typeface="+mn-cs"/>
                </a:endParaRPr>
              </a:p>
            </p:txBody>
          </p:sp>
        </p:grpSp>
        <p:sp>
          <p:nvSpPr>
            <p:cNvPr id="38" name="Forme libre 37"/>
            <p:cNvSpPr/>
            <p:nvPr/>
          </p:nvSpPr>
          <p:spPr>
            <a:xfrm>
              <a:off x="2955553" y="3782864"/>
              <a:ext cx="1193450" cy="503999"/>
            </a:xfrm>
            <a:custGeom>
              <a:avLst/>
              <a:gdLst>
                <a:gd name="connsiteX0" fmla="*/ 0 w 3697105"/>
                <a:gd name="connsiteY0" fmla="*/ 0 h 2679120"/>
                <a:gd name="connsiteX1" fmla="*/ 3697105 w 3697105"/>
                <a:gd name="connsiteY1" fmla="*/ 0 h 2679120"/>
                <a:gd name="connsiteX2" fmla="*/ 3697105 w 3697105"/>
                <a:gd name="connsiteY2" fmla="*/ 2679120 h 2679120"/>
                <a:gd name="connsiteX3" fmla="*/ 0 w 3697105"/>
                <a:gd name="connsiteY3" fmla="*/ 2679120 h 2679120"/>
                <a:gd name="connsiteX4" fmla="*/ 0 w 3697105"/>
                <a:gd name="connsiteY4" fmla="*/ 0 h 267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105" h="2679120">
                  <a:moveTo>
                    <a:pt x="0" y="0"/>
                  </a:moveTo>
                  <a:lnTo>
                    <a:pt x="3697105" y="0"/>
                  </a:lnTo>
                  <a:lnTo>
                    <a:pt x="3697105" y="2679120"/>
                  </a:lnTo>
                  <a:lnTo>
                    <a:pt x="0" y="2679120"/>
                  </a:lnTo>
                  <a:lnTo>
                    <a:pt x="0" y="0"/>
                  </a:lnTo>
                  <a:close/>
                </a:path>
              </a:pathLst>
            </a:custGeom>
            <a:noFill/>
            <a:ln w="9525" cap="flat" cmpd="sng" algn="ctr">
              <a:noFill/>
              <a:prstDash val="solid"/>
            </a:ln>
            <a:effectLst/>
          </p:spPr>
          <p:txBody>
            <a:bodyPr spcFirstLastPara="0" vert="horz" wrap="square" lIns="96012" tIns="96012" rIns="128016" bIns="144018" numCol="1" spcCol="1270" anchor="t"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BE" sz="4000" b="0" i="0" u="none" strike="noStrike" kern="0" cap="none" spc="0" normalizeH="0" baseline="0" noProof="0" dirty="0">
                <a:ln>
                  <a:noFill/>
                </a:ln>
                <a:solidFill>
                  <a:srgbClr val="2E2B21">
                    <a:hueOff val="0"/>
                    <a:satOff val="0"/>
                    <a:lumOff val="0"/>
                    <a:alphaOff val="0"/>
                  </a:srgbClr>
                </a:solidFill>
                <a:effectLst/>
                <a:uLnTx/>
                <a:uFillTx/>
                <a:latin typeface="Tw Cen MT" panose="020B0602020104020603"/>
                <a:ea typeface="+mn-ea"/>
                <a:cs typeface="+mn-cs"/>
              </a:endParaRPr>
            </a:p>
          </p:txBody>
        </p:sp>
      </p:grpSp>
      <p:sp>
        <p:nvSpPr>
          <p:cNvPr id="2" name="Rectangle 1">
            <a:extLst>
              <a:ext uri="{FF2B5EF4-FFF2-40B4-BE49-F238E27FC236}">
                <a16:creationId xmlns:a16="http://schemas.microsoft.com/office/drawing/2014/main" id="{946707B2-D153-42D6-8C00-66BA08E0C852}"/>
              </a:ext>
            </a:extLst>
          </p:cNvPr>
          <p:cNvSpPr/>
          <p:nvPr/>
        </p:nvSpPr>
        <p:spPr>
          <a:xfrm>
            <a:off x="683603" y="1990845"/>
            <a:ext cx="2076209" cy="369332"/>
          </a:xfrm>
          <a:prstGeom prst="rect">
            <a:avLst/>
          </a:prstGeom>
        </p:spPr>
        <p:txBody>
          <a:bodyPr wrap="none">
            <a:spAutoFit/>
          </a:bodyPr>
          <a:lstStyle/>
          <a:p>
            <a:pPr algn="just"/>
            <a:r>
              <a:rPr lang="en-US" b="1" dirty="0"/>
              <a:t>Centrality analyses</a:t>
            </a:r>
          </a:p>
        </p:txBody>
      </p:sp>
      <p:pic>
        <p:nvPicPr>
          <p:cNvPr id="13" name="Image 12">
            <a:extLst>
              <a:ext uri="{FF2B5EF4-FFF2-40B4-BE49-F238E27FC236}">
                <a16:creationId xmlns:a16="http://schemas.microsoft.com/office/drawing/2014/main" id="{855BE5F4-1EC8-45E4-AD85-D574F238078C}"/>
              </a:ext>
            </a:extLst>
          </p:cNvPr>
          <p:cNvPicPr>
            <a:picLocks noChangeAspect="1"/>
          </p:cNvPicPr>
          <p:nvPr/>
        </p:nvPicPr>
        <p:blipFill rotWithShape="1">
          <a:blip r:embed="rId3"/>
          <a:srcRect l="65481" t="15385" r="1995" b="18197"/>
          <a:stretch/>
        </p:blipFill>
        <p:spPr>
          <a:xfrm>
            <a:off x="9615866" y="734060"/>
            <a:ext cx="1650024" cy="1123186"/>
          </a:xfrm>
          <a:prstGeom prst="rect">
            <a:avLst/>
          </a:prstGeom>
        </p:spPr>
      </p:pic>
      <p:pic>
        <p:nvPicPr>
          <p:cNvPr id="9" name="Image 8">
            <a:extLst>
              <a:ext uri="{FF2B5EF4-FFF2-40B4-BE49-F238E27FC236}">
                <a16:creationId xmlns:a16="http://schemas.microsoft.com/office/drawing/2014/main" id="{9FDAD9F9-8F5B-41FC-981E-1F342D06823F}"/>
              </a:ext>
            </a:extLst>
          </p:cNvPr>
          <p:cNvPicPr>
            <a:picLocks noChangeAspect="1"/>
          </p:cNvPicPr>
          <p:nvPr/>
        </p:nvPicPr>
        <p:blipFill>
          <a:blip r:embed="rId4"/>
          <a:stretch>
            <a:fillRect/>
          </a:stretch>
        </p:blipFill>
        <p:spPr>
          <a:xfrm>
            <a:off x="1350393" y="2458483"/>
            <a:ext cx="6294795" cy="4223570"/>
          </a:xfrm>
          <a:prstGeom prst="rect">
            <a:avLst/>
          </a:prstGeom>
        </p:spPr>
      </p:pic>
      <p:pic>
        <p:nvPicPr>
          <p:cNvPr id="12" name="Image 11">
            <a:extLst>
              <a:ext uri="{FF2B5EF4-FFF2-40B4-BE49-F238E27FC236}">
                <a16:creationId xmlns:a16="http://schemas.microsoft.com/office/drawing/2014/main" id="{C2970FFC-D11A-47D0-A19D-C9C12705D9EE}"/>
              </a:ext>
            </a:extLst>
          </p:cNvPr>
          <p:cNvPicPr>
            <a:picLocks noChangeAspect="1"/>
          </p:cNvPicPr>
          <p:nvPr/>
        </p:nvPicPr>
        <p:blipFill>
          <a:blip r:embed="rId5"/>
          <a:stretch>
            <a:fillRect/>
          </a:stretch>
        </p:blipFill>
        <p:spPr>
          <a:xfrm>
            <a:off x="7949049" y="2175511"/>
            <a:ext cx="3333633" cy="4469470"/>
          </a:xfrm>
          <a:prstGeom prst="rect">
            <a:avLst/>
          </a:prstGeom>
        </p:spPr>
      </p:pic>
    </p:spTree>
    <p:extLst>
      <p:ext uri="{BB962C8B-B14F-4D97-AF65-F5344CB8AC3E}">
        <p14:creationId xmlns:p14="http://schemas.microsoft.com/office/powerpoint/2010/main" val="308710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p:cNvSpPr txBox="1"/>
          <p:nvPr/>
        </p:nvSpPr>
        <p:spPr>
          <a:xfrm>
            <a:off x="4859942" y="5892288"/>
            <a:ext cx="2455817" cy="574765"/>
          </a:xfrm>
          <a:prstGeom prst="rect">
            <a:avLst/>
          </a:prstGeom>
          <a:noFill/>
        </p:spPr>
        <p:txBody>
          <a:bodyPr wrap="square" rtlCol="0">
            <a:spAutoFit/>
          </a:bodyPr>
          <a:lstStyle/>
          <a:p>
            <a:endParaRPr lang="en-US" dirty="0"/>
          </a:p>
        </p:txBody>
      </p:sp>
      <p:sp>
        <p:nvSpPr>
          <p:cNvPr id="32"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16</a:t>
            </a:fld>
            <a:endParaRPr lang="en-US" sz="1400" dirty="0"/>
          </a:p>
        </p:txBody>
      </p:sp>
      <p:sp>
        <p:nvSpPr>
          <p:cNvPr id="27" name="Titre 1"/>
          <p:cNvSpPr>
            <a:spLocks noGrp="1"/>
          </p:cNvSpPr>
          <p:nvPr>
            <p:ph type="title"/>
          </p:nvPr>
        </p:nvSpPr>
        <p:spPr>
          <a:xfrm>
            <a:off x="850139" y="701371"/>
            <a:ext cx="10609780" cy="1155875"/>
          </a:xfrm>
        </p:spPr>
        <p:txBody>
          <a:bodyPr>
            <a:noAutofit/>
          </a:bodyPr>
          <a:lstStyle/>
          <a:p>
            <a:pPr algn="just"/>
            <a:r>
              <a:rPr lang="fr-BE" altLang="fr-FR" sz="4000" dirty="0" err="1"/>
              <a:t>Results</a:t>
            </a:r>
            <a:endParaRPr lang="en-US" sz="4000" dirty="0"/>
          </a:p>
        </p:txBody>
      </p:sp>
      <p:grpSp>
        <p:nvGrpSpPr>
          <p:cNvPr id="33" name="Groupe 32"/>
          <p:cNvGrpSpPr/>
          <p:nvPr/>
        </p:nvGrpSpPr>
        <p:grpSpPr>
          <a:xfrm>
            <a:off x="1848821" y="3597579"/>
            <a:ext cx="8478058" cy="422446"/>
            <a:chOff x="692449" y="3752654"/>
            <a:chExt cx="3456554" cy="534209"/>
          </a:xfrm>
        </p:grpSpPr>
        <p:grpSp>
          <p:nvGrpSpPr>
            <p:cNvPr id="40" name="Groupe 39"/>
            <p:cNvGrpSpPr/>
            <p:nvPr/>
          </p:nvGrpSpPr>
          <p:grpSpPr>
            <a:xfrm>
              <a:off x="692449" y="3752654"/>
              <a:ext cx="2214415" cy="511809"/>
              <a:chOff x="4086257" y="2749045"/>
              <a:chExt cx="3793104" cy="686723"/>
            </a:xfrm>
          </p:grpSpPr>
          <p:sp>
            <p:nvSpPr>
              <p:cNvPr id="43" name="Forme libre 42"/>
              <p:cNvSpPr/>
              <p:nvPr/>
            </p:nvSpPr>
            <p:spPr>
              <a:xfrm>
                <a:off x="4086257" y="2749045"/>
                <a:ext cx="1849949" cy="663165"/>
              </a:xfrm>
              <a:custGeom>
                <a:avLst/>
                <a:gdLst>
                  <a:gd name="connsiteX0" fmla="*/ 0 w 3697105"/>
                  <a:gd name="connsiteY0" fmla="*/ 0 h 2679120"/>
                  <a:gd name="connsiteX1" fmla="*/ 3697105 w 3697105"/>
                  <a:gd name="connsiteY1" fmla="*/ 0 h 2679120"/>
                  <a:gd name="connsiteX2" fmla="*/ 3697105 w 3697105"/>
                  <a:gd name="connsiteY2" fmla="*/ 2679120 h 2679120"/>
                  <a:gd name="connsiteX3" fmla="*/ 0 w 3697105"/>
                  <a:gd name="connsiteY3" fmla="*/ 2679120 h 2679120"/>
                  <a:gd name="connsiteX4" fmla="*/ 0 w 3697105"/>
                  <a:gd name="connsiteY4" fmla="*/ 0 h 267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105" h="2679120">
                    <a:moveTo>
                      <a:pt x="0" y="0"/>
                    </a:moveTo>
                    <a:lnTo>
                      <a:pt x="3697105" y="0"/>
                    </a:lnTo>
                    <a:lnTo>
                      <a:pt x="3697105" y="2679120"/>
                    </a:lnTo>
                    <a:lnTo>
                      <a:pt x="0" y="2679120"/>
                    </a:lnTo>
                    <a:lnTo>
                      <a:pt x="0" y="0"/>
                    </a:lnTo>
                    <a:close/>
                  </a:path>
                </a:pathLst>
              </a:custGeom>
              <a:noFill/>
              <a:ln w="9525" cap="flat" cmpd="sng" algn="ctr">
                <a:noFill/>
                <a:prstDash val="solid"/>
              </a:ln>
              <a:effectLst/>
            </p:spPr>
            <p:txBody>
              <a:bodyPr spcFirstLastPara="0" vert="horz" wrap="square" lIns="96012" tIns="96012" rIns="128016" bIns="144018" numCol="1" spcCol="1270" anchor="t" anchorCtr="0">
                <a:noAutofit/>
              </a:bodyPr>
              <a:lstStyle/>
              <a:p>
                <a:pPr marL="171450" marR="0" lvl="1" indent="-171450" algn="just" defTabSz="800100" eaLnBrk="1" fontAlgn="auto" latinLnBrk="0" hangingPunct="1">
                  <a:lnSpc>
                    <a:spcPct val="90000"/>
                  </a:lnSpc>
                  <a:spcBef>
                    <a:spcPct val="0"/>
                  </a:spcBef>
                  <a:spcAft>
                    <a:spcPct val="15000"/>
                  </a:spcAft>
                  <a:buClrTx/>
                  <a:buSzTx/>
                  <a:buFontTx/>
                  <a:buChar char="••"/>
                  <a:tabLst/>
                  <a:defRPr/>
                </a:pPr>
                <a:endParaRPr kumimoji="0" lang="fr-BE" sz="4000" b="0" i="0" u="none" strike="noStrike" kern="0" cap="none" spc="0" normalizeH="0" baseline="0" noProof="0" dirty="0">
                  <a:ln>
                    <a:noFill/>
                  </a:ln>
                  <a:solidFill>
                    <a:srgbClr val="2E2B21">
                      <a:hueOff val="0"/>
                      <a:satOff val="0"/>
                      <a:lumOff val="0"/>
                      <a:alphaOff val="0"/>
                    </a:srgbClr>
                  </a:solidFill>
                  <a:effectLst/>
                  <a:uLnTx/>
                  <a:uFillTx/>
                  <a:latin typeface="Tw Cen MT" panose="020B0602020104020603"/>
                  <a:ea typeface="+mn-ea"/>
                  <a:cs typeface="+mn-cs"/>
                </a:endParaRPr>
              </a:p>
            </p:txBody>
          </p:sp>
          <p:sp>
            <p:nvSpPr>
              <p:cNvPr id="45" name="Forme libre 44"/>
              <p:cNvSpPr/>
              <p:nvPr/>
            </p:nvSpPr>
            <p:spPr>
              <a:xfrm>
                <a:off x="6029412" y="2759522"/>
                <a:ext cx="1849949" cy="676246"/>
              </a:xfrm>
              <a:custGeom>
                <a:avLst/>
                <a:gdLst>
                  <a:gd name="connsiteX0" fmla="*/ 0 w 3697105"/>
                  <a:gd name="connsiteY0" fmla="*/ 0 h 2679120"/>
                  <a:gd name="connsiteX1" fmla="*/ 3697105 w 3697105"/>
                  <a:gd name="connsiteY1" fmla="*/ 0 h 2679120"/>
                  <a:gd name="connsiteX2" fmla="*/ 3697105 w 3697105"/>
                  <a:gd name="connsiteY2" fmla="*/ 2679120 h 2679120"/>
                  <a:gd name="connsiteX3" fmla="*/ 0 w 3697105"/>
                  <a:gd name="connsiteY3" fmla="*/ 2679120 h 2679120"/>
                  <a:gd name="connsiteX4" fmla="*/ 0 w 3697105"/>
                  <a:gd name="connsiteY4" fmla="*/ 0 h 267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105" h="2679120">
                    <a:moveTo>
                      <a:pt x="0" y="0"/>
                    </a:moveTo>
                    <a:lnTo>
                      <a:pt x="3697105" y="0"/>
                    </a:lnTo>
                    <a:lnTo>
                      <a:pt x="3697105" y="2679120"/>
                    </a:lnTo>
                    <a:lnTo>
                      <a:pt x="0" y="2679120"/>
                    </a:lnTo>
                    <a:lnTo>
                      <a:pt x="0" y="0"/>
                    </a:lnTo>
                    <a:close/>
                  </a:path>
                </a:pathLst>
              </a:custGeom>
              <a:noFill/>
              <a:ln w="9525" cap="flat" cmpd="sng" algn="ctr">
                <a:noFill/>
                <a:prstDash val="solid"/>
              </a:ln>
              <a:effectLst/>
            </p:spPr>
            <p:txBody>
              <a:bodyPr spcFirstLastPara="0" vert="horz" wrap="square" lIns="96012" tIns="96012" rIns="128016" bIns="144018" numCol="1" spcCol="1270" anchor="t" anchorCtr="0">
                <a:noAutofit/>
              </a:bodyPr>
              <a:lstStyle/>
              <a:p>
                <a:pPr marL="171450" marR="0" lvl="1" indent="-171450" algn="just" defTabSz="800100" eaLnBrk="1" fontAlgn="auto" latinLnBrk="0" hangingPunct="1">
                  <a:lnSpc>
                    <a:spcPct val="90000"/>
                  </a:lnSpc>
                  <a:spcBef>
                    <a:spcPct val="0"/>
                  </a:spcBef>
                  <a:spcAft>
                    <a:spcPct val="15000"/>
                  </a:spcAft>
                  <a:buClrTx/>
                  <a:buSzTx/>
                  <a:buFontTx/>
                  <a:buChar char="••"/>
                  <a:tabLst/>
                  <a:defRPr/>
                </a:pPr>
                <a:endParaRPr kumimoji="0" lang="fr-BE" sz="4000" b="0" i="0" u="none" strike="noStrike" kern="0" cap="none" spc="0" normalizeH="0" baseline="0" noProof="0" dirty="0">
                  <a:ln>
                    <a:noFill/>
                  </a:ln>
                  <a:solidFill>
                    <a:srgbClr val="2E2B21">
                      <a:hueOff val="0"/>
                      <a:satOff val="0"/>
                      <a:lumOff val="0"/>
                      <a:alphaOff val="0"/>
                    </a:srgbClr>
                  </a:solidFill>
                  <a:effectLst/>
                  <a:uLnTx/>
                  <a:uFillTx/>
                  <a:latin typeface="Tw Cen MT" panose="020B0602020104020603"/>
                  <a:ea typeface="+mn-ea"/>
                  <a:cs typeface="+mn-cs"/>
                </a:endParaRPr>
              </a:p>
            </p:txBody>
          </p:sp>
        </p:grpSp>
        <p:sp>
          <p:nvSpPr>
            <p:cNvPr id="38" name="Forme libre 37"/>
            <p:cNvSpPr/>
            <p:nvPr/>
          </p:nvSpPr>
          <p:spPr>
            <a:xfrm>
              <a:off x="2955553" y="3782864"/>
              <a:ext cx="1193450" cy="503999"/>
            </a:xfrm>
            <a:custGeom>
              <a:avLst/>
              <a:gdLst>
                <a:gd name="connsiteX0" fmla="*/ 0 w 3697105"/>
                <a:gd name="connsiteY0" fmla="*/ 0 h 2679120"/>
                <a:gd name="connsiteX1" fmla="*/ 3697105 w 3697105"/>
                <a:gd name="connsiteY1" fmla="*/ 0 h 2679120"/>
                <a:gd name="connsiteX2" fmla="*/ 3697105 w 3697105"/>
                <a:gd name="connsiteY2" fmla="*/ 2679120 h 2679120"/>
                <a:gd name="connsiteX3" fmla="*/ 0 w 3697105"/>
                <a:gd name="connsiteY3" fmla="*/ 2679120 h 2679120"/>
                <a:gd name="connsiteX4" fmla="*/ 0 w 3697105"/>
                <a:gd name="connsiteY4" fmla="*/ 0 h 2679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105" h="2679120">
                  <a:moveTo>
                    <a:pt x="0" y="0"/>
                  </a:moveTo>
                  <a:lnTo>
                    <a:pt x="3697105" y="0"/>
                  </a:lnTo>
                  <a:lnTo>
                    <a:pt x="3697105" y="2679120"/>
                  </a:lnTo>
                  <a:lnTo>
                    <a:pt x="0" y="2679120"/>
                  </a:lnTo>
                  <a:lnTo>
                    <a:pt x="0" y="0"/>
                  </a:lnTo>
                  <a:close/>
                </a:path>
              </a:pathLst>
            </a:custGeom>
            <a:noFill/>
            <a:ln w="9525" cap="flat" cmpd="sng" algn="ctr">
              <a:noFill/>
              <a:prstDash val="solid"/>
            </a:ln>
            <a:effectLst/>
          </p:spPr>
          <p:txBody>
            <a:bodyPr spcFirstLastPara="0" vert="horz" wrap="square" lIns="96012" tIns="96012" rIns="128016" bIns="144018" numCol="1" spcCol="1270" anchor="t"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BE" sz="4000" b="0" i="0" u="none" strike="noStrike" kern="0" cap="none" spc="0" normalizeH="0" baseline="0" noProof="0" dirty="0">
                <a:ln>
                  <a:noFill/>
                </a:ln>
                <a:solidFill>
                  <a:srgbClr val="2E2B21">
                    <a:hueOff val="0"/>
                    <a:satOff val="0"/>
                    <a:lumOff val="0"/>
                    <a:alphaOff val="0"/>
                  </a:srgbClr>
                </a:solidFill>
                <a:effectLst/>
                <a:uLnTx/>
                <a:uFillTx/>
                <a:latin typeface="Tw Cen MT" panose="020B0602020104020603"/>
                <a:ea typeface="+mn-ea"/>
                <a:cs typeface="+mn-cs"/>
              </a:endParaRPr>
            </a:p>
          </p:txBody>
        </p:sp>
      </p:grpSp>
      <p:sp>
        <p:nvSpPr>
          <p:cNvPr id="3" name="Rectangle 2">
            <a:extLst>
              <a:ext uri="{FF2B5EF4-FFF2-40B4-BE49-F238E27FC236}">
                <a16:creationId xmlns:a16="http://schemas.microsoft.com/office/drawing/2014/main" id="{AA504F4A-8EDD-436A-B84C-F374156F83D9}"/>
              </a:ext>
            </a:extLst>
          </p:cNvPr>
          <p:cNvSpPr/>
          <p:nvPr/>
        </p:nvSpPr>
        <p:spPr>
          <a:xfrm>
            <a:off x="774078" y="1988776"/>
            <a:ext cx="1742785" cy="369332"/>
          </a:xfrm>
          <a:prstGeom prst="rect">
            <a:avLst/>
          </a:prstGeom>
        </p:spPr>
        <p:txBody>
          <a:bodyPr wrap="none">
            <a:spAutoFit/>
          </a:bodyPr>
          <a:lstStyle/>
          <a:p>
            <a:pPr algn="just">
              <a:spcAft>
                <a:spcPts val="0"/>
              </a:spcAft>
            </a:pPr>
            <a:r>
              <a:rPr lang="en-US" b="1" dirty="0"/>
              <a:t>Bridge Analyses</a:t>
            </a:r>
          </a:p>
        </p:txBody>
      </p:sp>
      <p:pic>
        <p:nvPicPr>
          <p:cNvPr id="13" name="Image 12">
            <a:extLst>
              <a:ext uri="{FF2B5EF4-FFF2-40B4-BE49-F238E27FC236}">
                <a16:creationId xmlns:a16="http://schemas.microsoft.com/office/drawing/2014/main" id="{42EB7607-0737-4760-925D-5A65B2CC2CC8}"/>
              </a:ext>
            </a:extLst>
          </p:cNvPr>
          <p:cNvPicPr>
            <a:picLocks noChangeAspect="1"/>
          </p:cNvPicPr>
          <p:nvPr/>
        </p:nvPicPr>
        <p:blipFill rotWithShape="1">
          <a:blip r:embed="rId3"/>
          <a:srcRect l="65481" t="15385" r="1995" b="18197"/>
          <a:stretch/>
        </p:blipFill>
        <p:spPr>
          <a:xfrm>
            <a:off x="9615866" y="734060"/>
            <a:ext cx="1650024" cy="1123186"/>
          </a:xfrm>
          <a:prstGeom prst="rect">
            <a:avLst/>
          </a:prstGeom>
        </p:spPr>
      </p:pic>
      <p:pic>
        <p:nvPicPr>
          <p:cNvPr id="29" name="Image 28">
            <a:extLst>
              <a:ext uri="{FF2B5EF4-FFF2-40B4-BE49-F238E27FC236}">
                <a16:creationId xmlns:a16="http://schemas.microsoft.com/office/drawing/2014/main" id="{6E98B955-9AFE-4577-A04E-8AE1B20263B4}"/>
              </a:ext>
            </a:extLst>
          </p:cNvPr>
          <p:cNvPicPr>
            <a:picLocks noChangeAspect="1"/>
          </p:cNvPicPr>
          <p:nvPr/>
        </p:nvPicPr>
        <p:blipFill>
          <a:blip r:embed="rId4"/>
          <a:stretch>
            <a:fillRect/>
          </a:stretch>
        </p:blipFill>
        <p:spPr>
          <a:xfrm>
            <a:off x="896182" y="2902100"/>
            <a:ext cx="6693540" cy="3564953"/>
          </a:xfrm>
          <a:prstGeom prst="rect">
            <a:avLst/>
          </a:prstGeom>
        </p:spPr>
      </p:pic>
      <p:sp>
        <p:nvSpPr>
          <p:cNvPr id="2" name="Rectangle 1">
            <a:extLst>
              <a:ext uri="{FF2B5EF4-FFF2-40B4-BE49-F238E27FC236}">
                <a16:creationId xmlns:a16="http://schemas.microsoft.com/office/drawing/2014/main" id="{851439B4-F264-42B2-92CB-59FEEDCA3253}"/>
              </a:ext>
            </a:extLst>
          </p:cNvPr>
          <p:cNvSpPr/>
          <p:nvPr/>
        </p:nvSpPr>
        <p:spPr>
          <a:xfrm>
            <a:off x="8023412" y="5244353"/>
            <a:ext cx="839850" cy="398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 13">
            <a:extLst>
              <a:ext uri="{FF2B5EF4-FFF2-40B4-BE49-F238E27FC236}">
                <a16:creationId xmlns:a16="http://schemas.microsoft.com/office/drawing/2014/main" id="{A2FEE28A-169F-4DCC-8FFC-AB16533CFCB6}"/>
              </a:ext>
            </a:extLst>
          </p:cNvPr>
          <p:cNvPicPr>
            <a:picLocks noChangeAspect="1"/>
          </p:cNvPicPr>
          <p:nvPr/>
        </p:nvPicPr>
        <p:blipFill>
          <a:blip r:embed="rId5"/>
          <a:stretch>
            <a:fillRect/>
          </a:stretch>
        </p:blipFill>
        <p:spPr>
          <a:xfrm>
            <a:off x="8084289" y="1884128"/>
            <a:ext cx="3333633" cy="4469470"/>
          </a:xfrm>
          <a:prstGeom prst="rect">
            <a:avLst/>
          </a:prstGeom>
        </p:spPr>
      </p:pic>
      <p:sp>
        <p:nvSpPr>
          <p:cNvPr id="4" name="Rectangle 3">
            <a:extLst>
              <a:ext uri="{FF2B5EF4-FFF2-40B4-BE49-F238E27FC236}">
                <a16:creationId xmlns:a16="http://schemas.microsoft.com/office/drawing/2014/main" id="{5A02E41D-71CA-4FCE-919D-3E880B01BF46}"/>
              </a:ext>
            </a:extLst>
          </p:cNvPr>
          <p:cNvSpPr/>
          <p:nvPr/>
        </p:nvSpPr>
        <p:spPr>
          <a:xfrm>
            <a:off x="6810703" y="5642909"/>
            <a:ext cx="779019" cy="398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064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
          <p:cNvSpPr>
            <a:spLocks noGrp="1"/>
          </p:cNvSpPr>
          <p:nvPr>
            <p:ph type="title"/>
          </p:nvPr>
        </p:nvSpPr>
        <p:spPr>
          <a:xfrm>
            <a:off x="850139" y="701371"/>
            <a:ext cx="10609780" cy="1155875"/>
          </a:xfrm>
        </p:spPr>
        <p:txBody>
          <a:bodyPr>
            <a:noAutofit/>
          </a:bodyPr>
          <a:lstStyle/>
          <a:p>
            <a:pPr algn="just"/>
            <a:r>
              <a:rPr lang="fr-BE" sz="4000" dirty="0"/>
              <a:t>Conclusion  </a:t>
            </a:r>
            <a:endParaRPr lang="en-US" sz="4000" dirty="0"/>
          </a:p>
        </p:txBody>
      </p:sp>
      <p:sp>
        <p:nvSpPr>
          <p:cNvPr id="20"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17</a:t>
            </a:fld>
            <a:endParaRPr lang="en-US" sz="1400" dirty="0"/>
          </a:p>
        </p:txBody>
      </p:sp>
      <p:sp>
        <p:nvSpPr>
          <p:cNvPr id="10" name="ZoneTexte 9">
            <a:extLst>
              <a:ext uri="{FF2B5EF4-FFF2-40B4-BE49-F238E27FC236}">
                <a16:creationId xmlns:a16="http://schemas.microsoft.com/office/drawing/2014/main" id="{C15B1945-1A1E-4586-8E48-9A1ED6F94987}"/>
              </a:ext>
            </a:extLst>
          </p:cNvPr>
          <p:cNvSpPr txBox="1"/>
          <p:nvPr/>
        </p:nvSpPr>
        <p:spPr>
          <a:xfrm>
            <a:off x="3068504" y="1113763"/>
            <a:ext cx="6232296" cy="523220"/>
          </a:xfrm>
          <a:prstGeom prst="rect">
            <a:avLst/>
          </a:prstGeom>
          <a:noFill/>
          <a:ln>
            <a:noFill/>
          </a:ln>
        </p:spPr>
        <p:txBody>
          <a:bodyPr wrap="square" rtlCol="0">
            <a:spAutoFit/>
          </a:bodyPr>
          <a:lstStyle/>
          <a:p>
            <a:pPr marL="342900" indent="-342900" algn="ctr">
              <a:buAutoNum type="arabicPeriod"/>
            </a:pPr>
            <a:r>
              <a:rPr lang="en-US" sz="1400" b="1" i="1" dirty="0">
                <a:solidFill>
                  <a:schemeClr val="accent2">
                    <a:lumMod val="75000"/>
                  </a:schemeClr>
                </a:solidFill>
              </a:rPr>
              <a:t>Which symptoms may be particularly important in connecting insomnia and depression?</a:t>
            </a:r>
          </a:p>
        </p:txBody>
      </p:sp>
      <p:sp>
        <p:nvSpPr>
          <p:cNvPr id="16" name="ZoneTexte 15">
            <a:extLst>
              <a:ext uri="{FF2B5EF4-FFF2-40B4-BE49-F238E27FC236}">
                <a16:creationId xmlns:a16="http://schemas.microsoft.com/office/drawing/2014/main" id="{4AFBBB30-148E-43E0-9D7A-07362AD4BA8D}"/>
              </a:ext>
            </a:extLst>
          </p:cNvPr>
          <p:cNvSpPr txBox="1"/>
          <p:nvPr/>
        </p:nvSpPr>
        <p:spPr>
          <a:xfrm>
            <a:off x="2361151" y="4580154"/>
            <a:ext cx="4669988" cy="646331"/>
          </a:xfrm>
          <a:prstGeom prst="rect">
            <a:avLst/>
          </a:prstGeom>
          <a:noFill/>
        </p:spPr>
        <p:txBody>
          <a:bodyPr wrap="square" rtlCol="0">
            <a:spAutoFit/>
          </a:bodyPr>
          <a:lstStyle/>
          <a:p>
            <a:pPr algn="ctr"/>
            <a:r>
              <a:rPr lang="en-US" b="1" dirty="0">
                <a:solidFill>
                  <a:srgbClr val="AD276D"/>
                </a:solidFill>
              </a:rPr>
              <a:t>Assess and address key symptoms, </a:t>
            </a:r>
            <a:r>
              <a:rPr lang="en-US" b="1" dirty="0">
                <a:solidFill>
                  <a:srgbClr val="AD276D"/>
                </a:solidFill>
                <a:effectLst>
                  <a:outerShdw blurRad="38100" dist="38100" dir="2700000" algn="tl">
                    <a:srgbClr val="000000">
                      <a:alpha val="43137"/>
                    </a:srgbClr>
                  </a:outerShdw>
                </a:effectLst>
              </a:rPr>
              <a:t>particularly fatigue </a:t>
            </a:r>
          </a:p>
        </p:txBody>
      </p:sp>
      <p:sp>
        <p:nvSpPr>
          <p:cNvPr id="5" name="Rectangle 4">
            <a:extLst>
              <a:ext uri="{FF2B5EF4-FFF2-40B4-BE49-F238E27FC236}">
                <a16:creationId xmlns:a16="http://schemas.microsoft.com/office/drawing/2014/main" id="{FD9BEC68-E6E7-4713-804A-75687AC64342}"/>
              </a:ext>
            </a:extLst>
          </p:cNvPr>
          <p:cNvSpPr/>
          <p:nvPr/>
        </p:nvSpPr>
        <p:spPr>
          <a:xfrm>
            <a:off x="883387" y="2417505"/>
            <a:ext cx="6300105" cy="584775"/>
          </a:xfrm>
          <a:prstGeom prst="rect">
            <a:avLst/>
          </a:prstGeom>
        </p:spPr>
        <p:txBody>
          <a:bodyPr wrap="square">
            <a:spAutoFit/>
          </a:bodyPr>
          <a:lstStyle/>
          <a:p>
            <a:r>
              <a:rPr lang="en-US" b="1" dirty="0"/>
              <a:t>Fatigue stood out as a key symptom</a:t>
            </a:r>
          </a:p>
          <a:p>
            <a:r>
              <a:rPr lang="fr-FR" sz="1400" dirty="0" err="1"/>
              <a:t>Highly</a:t>
            </a:r>
            <a:r>
              <a:rPr lang="fr-FR" sz="1400" dirty="0"/>
              <a:t> central and the </a:t>
            </a:r>
            <a:r>
              <a:rPr lang="fr-FR" sz="1400" dirty="0" err="1"/>
              <a:t>strongest</a:t>
            </a:r>
            <a:r>
              <a:rPr lang="fr-FR" sz="1400" dirty="0"/>
              <a:t> bridge </a:t>
            </a:r>
            <a:r>
              <a:rPr lang="fr-FR" sz="1400" dirty="0" err="1"/>
              <a:t>between</a:t>
            </a:r>
            <a:r>
              <a:rPr lang="fr-FR" sz="1400" dirty="0"/>
              <a:t> </a:t>
            </a:r>
            <a:r>
              <a:rPr lang="fr-FR" sz="1400" dirty="0" err="1"/>
              <a:t>insomnia</a:t>
            </a:r>
            <a:r>
              <a:rPr lang="fr-FR" sz="1400" dirty="0"/>
              <a:t> and </a:t>
            </a:r>
            <a:r>
              <a:rPr lang="fr-FR" sz="1400" dirty="0" err="1"/>
              <a:t>depression</a:t>
            </a:r>
            <a:endParaRPr lang="en-US" sz="1400" dirty="0"/>
          </a:p>
        </p:txBody>
      </p:sp>
      <p:sp>
        <p:nvSpPr>
          <p:cNvPr id="7" name="Rectangle 6">
            <a:extLst>
              <a:ext uri="{FF2B5EF4-FFF2-40B4-BE49-F238E27FC236}">
                <a16:creationId xmlns:a16="http://schemas.microsoft.com/office/drawing/2014/main" id="{86F5EB78-7A7B-4379-A96F-27F53C9B0193}"/>
              </a:ext>
            </a:extLst>
          </p:cNvPr>
          <p:cNvSpPr/>
          <p:nvPr/>
        </p:nvSpPr>
        <p:spPr>
          <a:xfrm>
            <a:off x="883387" y="3355182"/>
            <a:ext cx="6365702" cy="369332"/>
          </a:xfrm>
          <a:prstGeom prst="rect">
            <a:avLst/>
          </a:prstGeom>
        </p:spPr>
        <p:txBody>
          <a:bodyPr wrap="square">
            <a:spAutoFit/>
          </a:bodyPr>
          <a:lstStyle/>
          <a:p>
            <a:r>
              <a:rPr lang="en-US" b="1" dirty="0"/>
              <a:t>Connections between the two disorders were relatively limited</a:t>
            </a:r>
          </a:p>
        </p:txBody>
      </p:sp>
      <p:pic>
        <p:nvPicPr>
          <p:cNvPr id="15" name="Image 14">
            <a:extLst>
              <a:ext uri="{FF2B5EF4-FFF2-40B4-BE49-F238E27FC236}">
                <a16:creationId xmlns:a16="http://schemas.microsoft.com/office/drawing/2014/main" id="{FE3F0FC5-9B4B-479E-B3FC-8C7A20CA5180}"/>
              </a:ext>
            </a:extLst>
          </p:cNvPr>
          <p:cNvPicPr>
            <a:picLocks noChangeAspect="1"/>
          </p:cNvPicPr>
          <p:nvPr/>
        </p:nvPicPr>
        <p:blipFill>
          <a:blip r:embed="rId3"/>
          <a:stretch>
            <a:fillRect/>
          </a:stretch>
        </p:blipFill>
        <p:spPr>
          <a:xfrm>
            <a:off x="7420845" y="2132496"/>
            <a:ext cx="3333633" cy="4469470"/>
          </a:xfrm>
          <a:prstGeom prst="rect">
            <a:avLst/>
          </a:prstGeom>
        </p:spPr>
      </p:pic>
      <p:sp>
        <p:nvSpPr>
          <p:cNvPr id="2" name="ZoneTexte 1">
            <a:extLst>
              <a:ext uri="{FF2B5EF4-FFF2-40B4-BE49-F238E27FC236}">
                <a16:creationId xmlns:a16="http://schemas.microsoft.com/office/drawing/2014/main" id="{2639B9F9-27BF-44D4-B5B5-BE4390EDE5B4}"/>
              </a:ext>
            </a:extLst>
          </p:cNvPr>
          <p:cNvSpPr txBox="1"/>
          <p:nvPr/>
        </p:nvSpPr>
        <p:spPr>
          <a:xfrm>
            <a:off x="2306964" y="5342055"/>
            <a:ext cx="4778362" cy="923330"/>
          </a:xfrm>
          <a:prstGeom prst="rect">
            <a:avLst/>
          </a:prstGeom>
          <a:noFill/>
        </p:spPr>
        <p:txBody>
          <a:bodyPr wrap="square" rtlCol="0">
            <a:spAutoFit/>
          </a:bodyPr>
          <a:lstStyle/>
          <a:p>
            <a:pPr algn="ctr"/>
            <a:r>
              <a:rPr lang="en-US" b="1" dirty="0">
                <a:solidFill>
                  <a:srgbClr val="AD276D"/>
                </a:solidFill>
              </a:rPr>
              <a:t>Consider addressing sleep directly when treating patients with comorbid insomnia and depression.</a:t>
            </a:r>
          </a:p>
        </p:txBody>
      </p:sp>
      <p:grpSp>
        <p:nvGrpSpPr>
          <p:cNvPr id="6" name="Groupe 5">
            <a:extLst>
              <a:ext uri="{FF2B5EF4-FFF2-40B4-BE49-F238E27FC236}">
                <a16:creationId xmlns:a16="http://schemas.microsoft.com/office/drawing/2014/main" id="{7EC668FD-A5C2-4277-9591-0141D99BF307}"/>
              </a:ext>
            </a:extLst>
          </p:cNvPr>
          <p:cNvGrpSpPr/>
          <p:nvPr/>
        </p:nvGrpSpPr>
        <p:grpSpPr>
          <a:xfrm>
            <a:off x="513567" y="4367231"/>
            <a:ext cx="6735522" cy="2013249"/>
            <a:chOff x="850139" y="4367231"/>
            <a:chExt cx="6096000" cy="2013249"/>
          </a:xfrm>
        </p:grpSpPr>
        <p:pic>
          <p:nvPicPr>
            <p:cNvPr id="3" name="Image 2">
              <a:extLst>
                <a:ext uri="{FF2B5EF4-FFF2-40B4-BE49-F238E27FC236}">
                  <a16:creationId xmlns:a16="http://schemas.microsoft.com/office/drawing/2014/main" id="{F2828553-A796-4BCF-ADB0-00B78765CD73}"/>
                </a:ext>
              </a:extLst>
            </p:cNvPr>
            <p:cNvPicPr>
              <a:picLocks noChangeAspect="1"/>
            </p:cNvPicPr>
            <p:nvPr/>
          </p:nvPicPr>
          <p:blipFill>
            <a:blip r:embed="rId4"/>
            <a:stretch>
              <a:fillRect/>
            </a:stretch>
          </p:blipFill>
          <p:spPr>
            <a:xfrm>
              <a:off x="1118212" y="4546473"/>
              <a:ext cx="1566455" cy="1655967"/>
            </a:xfrm>
            <a:prstGeom prst="rect">
              <a:avLst/>
            </a:prstGeom>
          </p:spPr>
        </p:pic>
        <p:sp>
          <p:nvSpPr>
            <p:cNvPr id="4" name="Rectangle : coins arrondis 3">
              <a:extLst>
                <a:ext uri="{FF2B5EF4-FFF2-40B4-BE49-F238E27FC236}">
                  <a16:creationId xmlns:a16="http://schemas.microsoft.com/office/drawing/2014/main" id="{A1EDC56D-ABEC-4F63-82B5-FE26DBF5D308}"/>
                </a:ext>
              </a:extLst>
            </p:cNvPr>
            <p:cNvSpPr/>
            <p:nvPr/>
          </p:nvSpPr>
          <p:spPr>
            <a:xfrm>
              <a:off x="850139" y="4367231"/>
              <a:ext cx="6096000" cy="2013249"/>
            </a:xfrm>
            <a:prstGeom prst="roundRect">
              <a:avLst/>
            </a:prstGeom>
            <a:noFill/>
            <a:ln w="57150">
              <a:solidFill>
                <a:srgbClr val="AD27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Image 12">
            <a:extLst>
              <a:ext uri="{FF2B5EF4-FFF2-40B4-BE49-F238E27FC236}">
                <a16:creationId xmlns:a16="http://schemas.microsoft.com/office/drawing/2014/main" id="{46CBDE7D-ACA3-44DB-8DA5-E26B2D5AD641}"/>
              </a:ext>
            </a:extLst>
          </p:cNvPr>
          <p:cNvPicPr>
            <a:picLocks noChangeAspect="1"/>
          </p:cNvPicPr>
          <p:nvPr/>
        </p:nvPicPr>
        <p:blipFill>
          <a:blip r:embed="rId4"/>
          <a:stretch>
            <a:fillRect/>
          </a:stretch>
        </p:blipFill>
        <p:spPr>
          <a:xfrm>
            <a:off x="9834485" y="824611"/>
            <a:ext cx="1091749" cy="1154135"/>
          </a:xfrm>
          <a:prstGeom prst="rect">
            <a:avLst/>
          </a:prstGeom>
        </p:spPr>
      </p:pic>
    </p:spTree>
    <p:extLst>
      <p:ext uri="{BB962C8B-B14F-4D97-AF65-F5344CB8AC3E}">
        <p14:creationId xmlns:p14="http://schemas.microsoft.com/office/powerpoint/2010/main" val="94122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p:bldP spid="7"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
          <p:cNvSpPr>
            <a:spLocks noGrp="1"/>
          </p:cNvSpPr>
          <p:nvPr>
            <p:ph type="title"/>
          </p:nvPr>
        </p:nvSpPr>
        <p:spPr>
          <a:xfrm>
            <a:off x="850139" y="701371"/>
            <a:ext cx="10609780" cy="1155875"/>
          </a:xfrm>
        </p:spPr>
        <p:txBody>
          <a:bodyPr>
            <a:noAutofit/>
          </a:bodyPr>
          <a:lstStyle/>
          <a:p>
            <a:pPr algn="just"/>
            <a:r>
              <a:rPr lang="fr-BE" sz="4000" dirty="0"/>
              <a:t>Conclusion  </a:t>
            </a:r>
            <a:endParaRPr lang="en-US" sz="4000" dirty="0"/>
          </a:p>
        </p:txBody>
      </p:sp>
      <p:sp>
        <p:nvSpPr>
          <p:cNvPr id="20"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18</a:t>
            </a:fld>
            <a:endParaRPr lang="en-US" sz="1400" dirty="0"/>
          </a:p>
        </p:txBody>
      </p:sp>
      <p:sp>
        <p:nvSpPr>
          <p:cNvPr id="5" name="ZoneTexte 4">
            <a:extLst>
              <a:ext uri="{FF2B5EF4-FFF2-40B4-BE49-F238E27FC236}">
                <a16:creationId xmlns:a16="http://schemas.microsoft.com/office/drawing/2014/main" id="{EDDA99E4-A97E-449A-89E3-2F907E9D122C}"/>
              </a:ext>
            </a:extLst>
          </p:cNvPr>
          <p:cNvSpPr txBox="1"/>
          <p:nvPr/>
        </p:nvSpPr>
        <p:spPr>
          <a:xfrm>
            <a:off x="2541309" y="4733003"/>
            <a:ext cx="4077128" cy="1754326"/>
          </a:xfrm>
          <a:prstGeom prst="rect">
            <a:avLst/>
          </a:prstGeom>
          <a:noFill/>
        </p:spPr>
        <p:txBody>
          <a:bodyPr wrap="square" rtlCol="0">
            <a:spAutoFit/>
          </a:bodyPr>
          <a:lstStyle/>
          <a:p>
            <a:pPr algn="ctr"/>
            <a:r>
              <a:rPr lang="en-US" b="1" dirty="0">
                <a:solidFill>
                  <a:srgbClr val="AD276D"/>
                </a:solidFill>
              </a:rPr>
              <a:t>Psychological processes may be relevant, but not uniformly across patients</a:t>
            </a:r>
          </a:p>
          <a:p>
            <a:pPr algn="ctr"/>
            <a:endParaRPr lang="en-US" sz="1400" b="1" dirty="0">
              <a:solidFill>
                <a:srgbClr val="AD276D"/>
              </a:solidFill>
            </a:endParaRPr>
          </a:p>
          <a:p>
            <a:pPr algn="ctr"/>
            <a:r>
              <a:rPr lang="en-US" b="1" dirty="0">
                <a:solidFill>
                  <a:srgbClr val="AD276D"/>
                </a:solidFill>
              </a:rPr>
              <a:t>Use case formulation to identify</a:t>
            </a:r>
            <a:br>
              <a:rPr lang="en-US" b="1" dirty="0">
                <a:solidFill>
                  <a:srgbClr val="AD276D"/>
                </a:solidFill>
              </a:rPr>
            </a:br>
            <a:r>
              <a:rPr lang="en-US" b="1" dirty="0">
                <a:solidFill>
                  <a:srgbClr val="AD276D"/>
                </a:solidFill>
              </a:rPr>
              <a:t>the most relevant processes</a:t>
            </a:r>
          </a:p>
        </p:txBody>
      </p:sp>
      <p:sp>
        <p:nvSpPr>
          <p:cNvPr id="8" name="ZoneTexte 7">
            <a:extLst>
              <a:ext uri="{FF2B5EF4-FFF2-40B4-BE49-F238E27FC236}">
                <a16:creationId xmlns:a16="http://schemas.microsoft.com/office/drawing/2014/main" id="{BBD2B755-13FD-4138-ABFD-CE06B6C52EAD}"/>
              </a:ext>
            </a:extLst>
          </p:cNvPr>
          <p:cNvSpPr txBox="1"/>
          <p:nvPr/>
        </p:nvSpPr>
        <p:spPr>
          <a:xfrm>
            <a:off x="3064999" y="1105437"/>
            <a:ext cx="5919892" cy="523220"/>
          </a:xfrm>
          <a:prstGeom prst="rect">
            <a:avLst/>
          </a:prstGeom>
          <a:noFill/>
          <a:ln>
            <a:noFill/>
          </a:ln>
        </p:spPr>
        <p:txBody>
          <a:bodyPr wrap="square" rtlCol="0">
            <a:spAutoFit/>
          </a:bodyPr>
          <a:lstStyle/>
          <a:p>
            <a:pPr algn="ctr"/>
            <a:r>
              <a:rPr lang="en-US" sz="1400" b="1" i="1" dirty="0">
                <a:solidFill>
                  <a:schemeClr val="accent2">
                    <a:lumMod val="75000"/>
                  </a:schemeClr>
                </a:solidFill>
              </a:rPr>
              <a:t>2. What role do transdiagnostic processes play in the connections between symptoms?</a:t>
            </a:r>
          </a:p>
        </p:txBody>
      </p:sp>
      <p:sp>
        <p:nvSpPr>
          <p:cNvPr id="10" name="Rectangle 9">
            <a:extLst>
              <a:ext uri="{FF2B5EF4-FFF2-40B4-BE49-F238E27FC236}">
                <a16:creationId xmlns:a16="http://schemas.microsoft.com/office/drawing/2014/main" id="{0070982F-A2C7-40E9-A25D-817CEEE451A4}"/>
              </a:ext>
            </a:extLst>
          </p:cNvPr>
          <p:cNvSpPr/>
          <p:nvPr/>
        </p:nvSpPr>
        <p:spPr>
          <a:xfrm>
            <a:off x="915887" y="2014202"/>
            <a:ext cx="6096000" cy="369332"/>
          </a:xfrm>
          <a:prstGeom prst="rect">
            <a:avLst/>
          </a:prstGeom>
        </p:spPr>
        <p:txBody>
          <a:bodyPr>
            <a:spAutoFit/>
          </a:bodyPr>
          <a:lstStyle/>
          <a:p>
            <a:r>
              <a:rPr lang="en-US" b="1" dirty="0"/>
              <a:t>Psychological processes were not the most central nodes</a:t>
            </a:r>
          </a:p>
        </p:txBody>
      </p:sp>
      <p:pic>
        <p:nvPicPr>
          <p:cNvPr id="16" name="Image 15">
            <a:extLst>
              <a:ext uri="{FF2B5EF4-FFF2-40B4-BE49-F238E27FC236}">
                <a16:creationId xmlns:a16="http://schemas.microsoft.com/office/drawing/2014/main" id="{FCB376DC-3EC1-427C-A91D-7662366E96B2}"/>
              </a:ext>
            </a:extLst>
          </p:cNvPr>
          <p:cNvPicPr>
            <a:picLocks noChangeAspect="1"/>
          </p:cNvPicPr>
          <p:nvPr/>
        </p:nvPicPr>
        <p:blipFill>
          <a:blip r:embed="rId3"/>
          <a:stretch>
            <a:fillRect/>
          </a:stretch>
        </p:blipFill>
        <p:spPr>
          <a:xfrm>
            <a:off x="9834485" y="824611"/>
            <a:ext cx="1091749" cy="1154135"/>
          </a:xfrm>
          <a:prstGeom prst="rect">
            <a:avLst/>
          </a:prstGeom>
        </p:spPr>
      </p:pic>
      <p:pic>
        <p:nvPicPr>
          <p:cNvPr id="17" name="Image 16">
            <a:extLst>
              <a:ext uri="{FF2B5EF4-FFF2-40B4-BE49-F238E27FC236}">
                <a16:creationId xmlns:a16="http://schemas.microsoft.com/office/drawing/2014/main" id="{4DE49C93-CA55-42F7-AA51-75153DBB15F8}"/>
              </a:ext>
            </a:extLst>
          </p:cNvPr>
          <p:cNvPicPr>
            <a:picLocks noChangeAspect="1"/>
          </p:cNvPicPr>
          <p:nvPr/>
        </p:nvPicPr>
        <p:blipFill>
          <a:blip r:embed="rId4"/>
          <a:stretch>
            <a:fillRect/>
          </a:stretch>
        </p:blipFill>
        <p:spPr>
          <a:xfrm>
            <a:off x="7370259" y="2132496"/>
            <a:ext cx="3333633" cy="4469470"/>
          </a:xfrm>
          <a:prstGeom prst="rect">
            <a:avLst/>
          </a:prstGeom>
        </p:spPr>
      </p:pic>
      <p:grpSp>
        <p:nvGrpSpPr>
          <p:cNvPr id="6" name="Groupe 5">
            <a:extLst>
              <a:ext uri="{FF2B5EF4-FFF2-40B4-BE49-F238E27FC236}">
                <a16:creationId xmlns:a16="http://schemas.microsoft.com/office/drawing/2014/main" id="{3C37A3A8-9299-4FE8-9118-9A1C90117BD6}"/>
              </a:ext>
            </a:extLst>
          </p:cNvPr>
          <p:cNvGrpSpPr/>
          <p:nvPr/>
        </p:nvGrpSpPr>
        <p:grpSpPr>
          <a:xfrm>
            <a:off x="850139" y="4553761"/>
            <a:ext cx="6096000" cy="2013249"/>
            <a:chOff x="1095073" y="3048494"/>
            <a:chExt cx="6096000" cy="2013249"/>
          </a:xfrm>
        </p:grpSpPr>
        <p:pic>
          <p:nvPicPr>
            <p:cNvPr id="21" name="Image 20">
              <a:extLst>
                <a:ext uri="{FF2B5EF4-FFF2-40B4-BE49-F238E27FC236}">
                  <a16:creationId xmlns:a16="http://schemas.microsoft.com/office/drawing/2014/main" id="{A992D664-9E64-4D26-9E82-47563A09BE55}"/>
                </a:ext>
              </a:extLst>
            </p:cNvPr>
            <p:cNvPicPr>
              <a:picLocks noChangeAspect="1"/>
            </p:cNvPicPr>
            <p:nvPr/>
          </p:nvPicPr>
          <p:blipFill>
            <a:blip r:embed="rId3"/>
            <a:stretch>
              <a:fillRect/>
            </a:stretch>
          </p:blipFill>
          <p:spPr>
            <a:xfrm>
              <a:off x="1363146" y="3227736"/>
              <a:ext cx="1566455" cy="1655967"/>
            </a:xfrm>
            <a:prstGeom prst="rect">
              <a:avLst/>
            </a:prstGeom>
          </p:spPr>
        </p:pic>
        <p:sp>
          <p:nvSpPr>
            <p:cNvPr id="22" name="Rectangle : coins arrondis 21">
              <a:extLst>
                <a:ext uri="{FF2B5EF4-FFF2-40B4-BE49-F238E27FC236}">
                  <a16:creationId xmlns:a16="http://schemas.microsoft.com/office/drawing/2014/main" id="{08B2F400-11C4-4413-BA9E-FF7E30960D2D}"/>
                </a:ext>
              </a:extLst>
            </p:cNvPr>
            <p:cNvSpPr/>
            <p:nvPr/>
          </p:nvSpPr>
          <p:spPr>
            <a:xfrm>
              <a:off x="1095073" y="3048494"/>
              <a:ext cx="6096000" cy="2013249"/>
            </a:xfrm>
            <a:prstGeom prst="roundRect">
              <a:avLst/>
            </a:prstGeom>
            <a:noFill/>
            <a:ln w="57150">
              <a:solidFill>
                <a:srgbClr val="AD27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0C82A746-DEAD-4118-83E5-0EDC3F7C91A5}"/>
              </a:ext>
            </a:extLst>
          </p:cNvPr>
          <p:cNvSpPr/>
          <p:nvPr/>
        </p:nvSpPr>
        <p:spPr>
          <a:xfrm>
            <a:off x="915887" y="3617700"/>
            <a:ext cx="6232030" cy="646331"/>
          </a:xfrm>
          <a:prstGeom prst="rect">
            <a:avLst/>
          </a:prstGeom>
        </p:spPr>
        <p:txBody>
          <a:bodyPr wrap="square">
            <a:spAutoFit/>
          </a:bodyPr>
          <a:lstStyle/>
          <a:p>
            <a:pPr algn="just"/>
            <a:r>
              <a:rPr lang="en-US" b="1" dirty="0"/>
              <a:t>Rumination and behavioral avoidance stood out among the processes, mainly in relation to depressive symptoms</a:t>
            </a:r>
          </a:p>
        </p:txBody>
      </p:sp>
      <p:sp>
        <p:nvSpPr>
          <p:cNvPr id="13" name="Rectangle 12">
            <a:extLst>
              <a:ext uri="{FF2B5EF4-FFF2-40B4-BE49-F238E27FC236}">
                <a16:creationId xmlns:a16="http://schemas.microsoft.com/office/drawing/2014/main" id="{64AE542C-3A48-40DA-A486-DF7090074776}"/>
              </a:ext>
            </a:extLst>
          </p:cNvPr>
          <p:cNvSpPr/>
          <p:nvPr/>
        </p:nvSpPr>
        <p:spPr>
          <a:xfrm>
            <a:off x="915887" y="2681639"/>
            <a:ext cx="6414106" cy="646331"/>
          </a:xfrm>
          <a:prstGeom prst="rect">
            <a:avLst/>
          </a:prstGeom>
        </p:spPr>
        <p:txBody>
          <a:bodyPr wrap="square">
            <a:spAutoFit/>
          </a:bodyPr>
          <a:lstStyle/>
          <a:p>
            <a:r>
              <a:rPr lang="en-US" b="1" dirty="0"/>
              <a:t>Psychological processes were most closely related to depressive symptoms than insomnia symptoms </a:t>
            </a:r>
          </a:p>
        </p:txBody>
      </p:sp>
    </p:spTree>
    <p:extLst>
      <p:ext uri="{BB962C8B-B14F-4D97-AF65-F5344CB8AC3E}">
        <p14:creationId xmlns:p14="http://schemas.microsoft.com/office/powerpoint/2010/main" val="423476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
          <p:cNvSpPr>
            <a:spLocks noGrp="1"/>
          </p:cNvSpPr>
          <p:nvPr>
            <p:ph type="title"/>
          </p:nvPr>
        </p:nvSpPr>
        <p:spPr>
          <a:xfrm>
            <a:off x="850139" y="701371"/>
            <a:ext cx="10609780" cy="1155875"/>
          </a:xfrm>
        </p:spPr>
        <p:txBody>
          <a:bodyPr>
            <a:noAutofit/>
          </a:bodyPr>
          <a:lstStyle/>
          <a:p>
            <a:pPr algn="just"/>
            <a:r>
              <a:rPr lang="fr-BE" sz="4000" dirty="0"/>
              <a:t>Limitations &amp; </a:t>
            </a:r>
            <a:r>
              <a:rPr lang="fr-BE" sz="4000" dirty="0" err="1"/>
              <a:t>next</a:t>
            </a:r>
            <a:r>
              <a:rPr lang="fr-BE" sz="4000" dirty="0"/>
              <a:t> </a:t>
            </a:r>
            <a:r>
              <a:rPr lang="fr-BE" sz="4000" dirty="0" err="1"/>
              <a:t>steps</a:t>
            </a:r>
            <a:endParaRPr lang="en-US" sz="4000" dirty="0"/>
          </a:p>
        </p:txBody>
      </p:sp>
      <p:sp>
        <p:nvSpPr>
          <p:cNvPr id="20"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19</a:t>
            </a:fld>
            <a:endParaRPr lang="en-US" sz="1400" dirty="0"/>
          </a:p>
        </p:txBody>
      </p:sp>
      <p:sp>
        <p:nvSpPr>
          <p:cNvPr id="23" name="Rectangle 22"/>
          <p:cNvSpPr/>
          <p:nvPr/>
        </p:nvSpPr>
        <p:spPr>
          <a:xfrm>
            <a:off x="896813" y="2302981"/>
            <a:ext cx="10662304" cy="3631763"/>
          </a:xfrm>
          <a:prstGeom prst="rect">
            <a:avLst/>
          </a:prstGeom>
        </p:spPr>
        <p:txBody>
          <a:bodyPr wrap="square">
            <a:spAutoFit/>
          </a:bodyPr>
          <a:lstStyle/>
          <a:p>
            <a:r>
              <a:rPr lang="en-US" sz="2000" b="1" dirty="0"/>
              <a:t>Cross-sectional design</a:t>
            </a:r>
          </a:p>
          <a:p>
            <a:r>
              <a:rPr lang="en-US" sz="2000" dirty="0"/>
              <a:t>→ </a:t>
            </a:r>
            <a:r>
              <a:rPr lang="en-US" dirty="0"/>
              <a:t>No directionality or causality</a:t>
            </a:r>
            <a:br>
              <a:rPr lang="en-US" dirty="0"/>
            </a:br>
            <a:r>
              <a:rPr lang="en-US" dirty="0"/>
              <a:t>→ Longitudinal and person-specific networks needed</a:t>
            </a:r>
          </a:p>
          <a:p>
            <a:br>
              <a:rPr lang="en-US" dirty="0"/>
            </a:br>
            <a:r>
              <a:rPr lang="en-US" sz="2000" b="1" dirty="0"/>
              <a:t>Community sample</a:t>
            </a:r>
          </a:p>
          <a:p>
            <a:r>
              <a:rPr lang="en-US" dirty="0"/>
              <a:t>→ Replication in treatment-seeking samples</a:t>
            </a:r>
            <a:br>
              <a:rPr lang="en-US" dirty="0"/>
            </a:br>
            <a:endParaRPr lang="en-US" dirty="0"/>
          </a:p>
          <a:p>
            <a:r>
              <a:rPr lang="en-US" sz="2000" b="1" dirty="0"/>
              <a:t>Predominantly female sample</a:t>
            </a:r>
          </a:p>
          <a:p>
            <a:r>
              <a:rPr lang="en-US" sz="2000" dirty="0"/>
              <a:t>→ </a:t>
            </a:r>
            <a:r>
              <a:rPr lang="en-US" dirty="0"/>
              <a:t>Limited generalizability across genders</a:t>
            </a:r>
            <a:endParaRPr lang="fr-FR" dirty="0"/>
          </a:p>
          <a:p>
            <a:r>
              <a:rPr lang="fr-FR" dirty="0"/>
              <a:t> </a:t>
            </a:r>
            <a:endParaRPr lang="en-US" dirty="0"/>
          </a:p>
          <a:p>
            <a:r>
              <a:rPr lang="en-US" sz="2000" b="1" dirty="0"/>
              <a:t>Selected transdiagnostic processes</a:t>
            </a:r>
          </a:p>
          <a:p>
            <a:r>
              <a:rPr lang="en-US" dirty="0"/>
              <a:t>→ Other shared and insomnia-specific processes should be examined</a:t>
            </a:r>
          </a:p>
        </p:txBody>
      </p:sp>
      <p:pic>
        <p:nvPicPr>
          <p:cNvPr id="3" name="Image 2">
            <a:extLst>
              <a:ext uri="{FF2B5EF4-FFF2-40B4-BE49-F238E27FC236}">
                <a16:creationId xmlns:a16="http://schemas.microsoft.com/office/drawing/2014/main" id="{AECA2077-4762-4C03-B4D0-EFD93DEC94E1}"/>
              </a:ext>
            </a:extLst>
          </p:cNvPr>
          <p:cNvPicPr>
            <a:picLocks noChangeAspect="1"/>
          </p:cNvPicPr>
          <p:nvPr/>
        </p:nvPicPr>
        <p:blipFill>
          <a:blip r:embed="rId3"/>
          <a:stretch>
            <a:fillRect/>
          </a:stretch>
        </p:blipFill>
        <p:spPr>
          <a:xfrm>
            <a:off x="9585649" y="944297"/>
            <a:ext cx="1680241" cy="945638"/>
          </a:xfrm>
          <a:prstGeom prst="rect">
            <a:avLst/>
          </a:prstGeom>
        </p:spPr>
      </p:pic>
    </p:spTree>
    <p:extLst>
      <p:ext uri="{BB962C8B-B14F-4D97-AF65-F5344CB8AC3E}">
        <p14:creationId xmlns:p14="http://schemas.microsoft.com/office/powerpoint/2010/main" val="1372788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1009" y="5123452"/>
            <a:ext cx="2637594" cy="1280597"/>
          </a:xfrm>
          <a:prstGeom prst="rect">
            <a:avLst/>
          </a:prstGeom>
        </p:spPr>
      </p:pic>
      <p:sp>
        <p:nvSpPr>
          <p:cNvPr id="8" name="Espace réservé du contenu 2"/>
          <p:cNvSpPr txBox="1">
            <a:spLocks/>
          </p:cNvSpPr>
          <p:nvPr/>
        </p:nvSpPr>
        <p:spPr>
          <a:xfrm>
            <a:off x="2676284" y="3054928"/>
            <a:ext cx="6592408" cy="779318"/>
          </a:xfrm>
          <a:prstGeom prst="rect">
            <a:avLst/>
          </a:prstGeom>
        </p:spPr>
        <p:txBody>
          <a:bodyPr>
            <a:normAutofit fontScale="925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lgn="ctr"/>
            <a:r>
              <a:rPr lang="fr-FR" sz="4500" dirty="0" err="1"/>
              <a:t>Thank</a:t>
            </a:r>
            <a:r>
              <a:rPr lang="fr-FR" sz="4500" dirty="0"/>
              <a:t> </a:t>
            </a:r>
            <a:r>
              <a:rPr lang="fr-FR" sz="4500" dirty="0" err="1"/>
              <a:t>you</a:t>
            </a:r>
            <a:r>
              <a:rPr lang="fr-FR" sz="4500" dirty="0"/>
              <a:t> for </a:t>
            </a:r>
            <a:r>
              <a:rPr lang="fr-FR" sz="4500" dirty="0" err="1"/>
              <a:t>your</a:t>
            </a:r>
            <a:r>
              <a:rPr lang="fr-FR" sz="4500" dirty="0"/>
              <a:t> attention</a:t>
            </a:r>
            <a:endParaRPr lang="en-US" sz="4500" dirty="0"/>
          </a:p>
        </p:txBody>
      </p:sp>
    </p:spTree>
    <p:extLst>
      <p:ext uri="{BB962C8B-B14F-4D97-AF65-F5344CB8AC3E}">
        <p14:creationId xmlns:p14="http://schemas.microsoft.com/office/powerpoint/2010/main" val="1451098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p:cNvSpPr txBox="1"/>
          <p:nvPr/>
        </p:nvSpPr>
        <p:spPr>
          <a:xfrm>
            <a:off x="4862010" y="5923537"/>
            <a:ext cx="2455817" cy="574765"/>
          </a:xfrm>
          <a:prstGeom prst="rect">
            <a:avLst/>
          </a:prstGeom>
          <a:noFill/>
        </p:spPr>
        <p:txBody>
          <a:bodyPr wrap="square" rtlCol="0">
            <a:spAutoFit/>
          </a:bodyPr>
          <a:lstStyle/>
          <a:p>
            <a:endParaRPr lang="en-US" dirty="0"/>
          </a:p>
        </p:txBody>
      </p:sp>
      <p:sp>
        <p:nvSpPr>
          <p:cNvPr id="28"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21</a:t>
            </a:fld>
            <a:endParaRPr lang="en-US" sz="1400" dirty="0"/>
          </a:p>
        </p:txBody>
      </p:sp>
      <p:sp>
        <p:nvSpPr>
          <p:cNvPr id="22" name="Titre 1"/>
          <p:cNvSpPr>
            <a:spLocks noGrp="1"/>
          </p:cNvSpPr>
          <p:nvPr>
            <p:ph type="title"/>
          </p:nvPr>
        </p:nvSpPr>
        <p:spPr>
          <a:xfrm>
            <a:off x="850139" y="701371"/>
            <a:ext cx="8182650" cy="1155875"/>
          </a:xfrm>
        </p:spPr>
        <p:txBody>
          <a:bodyPr>
            <a:noAutofit/>
          </a:bodyPr>
          <a:lstStyle/>
          <a:p>
            <a:pPr algn="just"/>
            <a:r>
              <a:rPr lang="en-US" sz="4000" dirty="0"/>
              <a:t>Participants &amp; Procedure</a:t>
            </a:r>
          </a:p>
        </p:txBody>
      </p:sp>
      <p:pic>
        <p:nvPicPr>
          <p:cNvPr id="25" name="Image 24">
            <a:extLst>
              <a:ext uri="{FF2B5EF4-FFF2-40B4-BE49-F238E27FC236}">
                <a16:creationId xmlns:a16="http://schemas.microsoft.com/office/drawing/2014/main" id="{AE711513-B8A3-49C9-B9FB-A0C9B4DB0257}"/>
              </a:ext>
            </a:extLst>
          </p:cNvPr>
          <p:cNvPicPr>
            <a:picLocks noChangeAspect="1"/>
          </p:cNvPicPr>
          <p:nvPr/>
        </p:nvPicPr>
        <p:blipFill rotWithShape="1">
          <a:blip r:embed="rId3">
            <a:extLst>
              <a:ext uri="{28A0092B-C50C-407E-A947-70E740481C1C}">
                <a14:useLocalDpi xmlns:a14="http://schemas.microsoft.com/office/drawing/2010/main" val="0"/>
              </a:ext>
            </a:extLst>
          </a:blip>
          <a:srcRect b="21291"/>
          <a:stretch/>
        </p:blipFill>
        <p:spPr>
          <a:xfrm>
            <a:off x="9726824" y="567898"/>
            <a:ext cx="1638109" cy="1289348"/>
          </a:xfrm>
          <a:prstGeom prst="rect">
            <a:avLst/>
          </a:prstGeom>
        </p:spPr>
      </p:pic>
      <p:pic>
        <p:nvPicPr>
          <p:cNvPr id="7" name="Image 6">
            <a:extLst>
              <a:ext uri="{FF2B5EF4-FFF2-40B4-BE49-F238E27FC236}">
                <a16:creationId xmlns:a16="http://schemas.microsoft.com/office/drawing/2014/main" id="{365438CA-8351-44BD-9756-2D2C6076ED4A}"/>
              </a:ext>
            </a:extLst>
          </p:cNvPr>
          <p:cNvPicPr>
            <a:picLocks noChangeAspect="1"/>
          </p:cNvPicPr>
          <p:nvPr/>
        </p:nvPicPr>
        <p:blipFill rotWithShape="1">
          <a:blip r:embed="rId4"/>
          <a:srcRect t="11143"/>
          <a:stretch/>
        </p:blipFill>
        <p:spPr>
          <a:xfrm>
            <a:off x="4450143" y="2867404"/>
            <a:ext cx="6956587" cy="2574224"/>
          </a:xfrm>
          <a:prstGeom prst="rect">
            <a:avLst/>
          </a:prstGeom>
        </p:spPr>
      </p:pic>
      <p:sp>
        <p:nvSpPr>
          <p:cNvPr id="3" name="Rectangle 2">
            <a:extLst>
              <a:ext uri="{FF2B5EF4-FFF2-40B4-BE49-F238E27FC236}">
                <a16:creationId xmlns:a16="http://schemas.microsoft.com/office/drawing/2014/main" id="{FD46F844-7BC3-4B79-BF02-918DF7E99647}"/>
              </a:ext>
            </a:extLst>
          </p:cNvPr>
          <p:cNvSpPr/>
          <p:nvPr/>
        </p:nvSpPr>
        <p:spPr>
          <a:xfrm>
            <a:off x="1013786" y="5612797"/>
            <a:ext cx="6096000" cy="923330"/>
          </a:xfrm>
          <a:prstGeom prst="rect">
            <a:avLst/>
          </a:prstGeom>
        </p:spPr>
        <p:txBody>
          <a:bodyPr>
            <a:spAutoFit/>
          </a:bodyPr>
          <a:lstStyle/>
          <a:p>
            <a:r>
              <a:rPr lang="en-US" dirty="0"/>
              <a:t>Mean age: 34.6 years</a:t>
            </a:r>
          </a:p>
          <a:p>
            <a:br>
              <a:rPr lang="en-US" dirty="0"/>
            </a:br>
            <a:r>
              <a:rPr lang="en-US" dirty="0"/>
              <a:t>82.8% women</a:t>
            </a:r>
          </a:p>
        </p:txBody>
      </p:sp>
      <p:sp>
        <p:nvSpPr>
          <p:cNvPr id="4" name="Rectangle 3">
            <a:extLst>
              <a:ext uri="{FF2B5EF4-FFF2-40B4-BE49-F238E27FC236}">
                <a16:creationId xmlns:a16="http://schemas.microsoft.com/office/drawing/2014/main" id="{34F327D0-A13B-45D5-9B6E-A77559CAEB10}"/>
              </a:ext>
            </a:extLst>
          </p:cNvPr>
          <p:cNvSpPr/>
          <p:nvPr/>
        </p:nvSpPr>
        <p:spPr>
          <a:xfrm>
            <a:off x="1013786" y="2250907"/>
            <a:ext cx="3724609" cy="369332"/>
          </a:xfrm>
          <a:prstGeom prst="rect">
            <a:avLst/>
          </a:prstGeom>
        </p:spPr>
        <p:txBody>
          <a:bodyPr wrap="none">
            <a:spAutoFit/>
          </a:bodyPr>
          <a:lstStyle/>
          <a:p>
            <a:r>
              <a:rPr lang="en-US" dirty="0"/>
              <a:t>Online survey · France-speaking adults</a:t>
            </a:r>
          </a:p>
        </p:txBody>
      </p:sp>
    </p:spTree>
    <p:extLst>
      <p:ext uri="{BB962C8B-B14F-4D97-AF65-F5344CB8AC3E}">
        <p14:creationId xmlns:p14="http://schemas.microsoft.com/office/powerpoint/2010/main" val="297239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
          <p:cNvSpPr>
            <a:spLocks noGrp="1"/>
          </p:cNvSpPr>
          <p:nvPr>
            <p:ph type="title"/>
          </p:nvPr>
        </p:nvSpPr>
        <p:spPr>
          <a:xfrm>
            <a:off x="850139" y="701371"/>
            <a:ext cx="10609780" cy="1155875"/>
          </a:xfrm>
        </p:spPr>
        <p:txBody>
          <a:bodyPr>
            <a:noAutofit/>
          </a:bodyPr>
          <a:lstStyle/>
          <a:p>
            <a:pPr algn="just"/>
            <a:r>
              <a:rPr lang="fr-BE" altLang="fr-FR" sz="4000" dirty="0" err="1"/>
              <a:t>Results</a:t>
            </a:r>
            <a:endParaRPr lang="en-US" sz="4000" dirty="0"/>
          </a:p>
        </p:txBody>
      </p:sp>
      <p:sp>
        <p:nvSpPr>
          <p:cNvPr id="20" name="Espace réservé du numéro de diapositive 4"/>
          <p:cNvSpPr>
            <a:spLocks noGrp="1"/>
          </p:cNvSpPr>
          <p:nvPr>
            <p:ph type="sldNum" sz="quarter" idx="12"/>
          </p:nvPr>
        </p:nvSpPr>
        <p:spPr>
          <a:xfrm>
            <a:off x="10926234" y="6380480"/>
            <a:ext cx="1265766" cy="477520"/>
          </a:xfrm>
        </p:spPr>
        <p:txBody>
          <a:bodyPr/>
          <a:lstStyle/>
          <a:p>
            <a:pPr algn="ctr"/>
            <a:fld id="{4FAB73BC-B049-4115-A692-8D63A059BFB8}" type="slidenum">
              <a:rPr lang="en-US" sz="1400" smtClean="0"/>
              <a:pPr algn="ctr"/>
              <a:t>22</a:t>
            </a:fld>
            <a:endParaRPr lang="en-US" sz="1400" dirty="0"/>
          </a:p>
        </p:txBody>
      </p:sp>
      <p:sp>
        <p:nvSpPr>
          <p:cNvPr id="2" name="Rectangle 1"/>
          <p:cNvSpPr/>
          <p:nvPr/>
        </p:nvSpPr>
        <p:spPr>
          <a:xfrm>
            <a:off x="635850" y="2151314"/>
            <a:ext cx="10026733" cy="369332"/>
          </a:xfrm>
          <a:prstGeom prst="rect">
            <a:avLst/>
          </a:prstGeom>
          <a:noFill/>
        </p:spPr>
        <p:txBody>
          <a:bodyPr wrap="square">
            <a:spAutoFit/>
          </a:bodyPr>
          <a:lstStyle/>
          <a:p>
            <a:r>
              <a:rPr lang="en-US" b="1" dirty="0"/>
              <a:t>The EBIC GLASSO Network </a:t>
            </a:r>
            <a:endParaRPr lang="en-US"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8551" y="649626"/>
            <a:ext cx="2514600" cy="1819275"/>
          </a:xfrm>
          <a:prstGeom prst="rect">
            <a:avLst/>
          </a:prstGeom>
        </p:spPr>
      </p:pic>
      <p:pic>
        <p:nvPicPr>
          <p:cNvPr id="7" name="Image 6">
            <a:extLst>
              <a:ext uri="{FF2B5EF4-FFF2-40B4-BE49-F238E27FC236}">
                <a16:creationId xmlns:a16="http://schemas.microsoft.com/office/drawing/2014/main" id="{3C9FD4F2-06B9-4655-9544-385E71635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0998" y="584548"/>
            <a:ext cx="1695236" cy="1226478"/>
          </a:xfrm>
          <a:prstGeom prst="rect">
            <a:avLst/>
          </a:prstGeom>
        </p:spPr>
      </p:pic>
      <p:pic>
        <p:nvPicPr>
          <p:cNvPr id="8" name="Image 7">
            <a:extLst>
              <a:ext uri="{FF2B5EF4-FFF2-40B4-BE49-F238E27FC236}">
                <a16:creationId xmlns:a16="http://schemas.microsoft.com/office/drawing/2014/main" id="{715FCF8A-76DF-4A93-AABF-978B29F24A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3398" y="736948"/>
            <a:ext cx="1695236" cy="1226478"/>
          </a:xfrm>
          <a:prstGeom prst="rect">
            <a:avLst/>
          </a:prstGeom>
        </p:spPr>
      </p:pic>
      <p:graphicFrame>
        <p:nvGraphicFramePr>
          <p:cNvPr id="4" name="Tableau 3">
            <a:extLst>
              <a:ext uri="{FF2B5EF4-FFF2-40B4-BE49-F238E27FC236}">
                <a16:creationId xmlns:a16="http://schemas.microsoft.com/office/drawing/2014/main" id="{96E85537-70E9-49B7-A3F9-4CA464BA0B39}"/>
              </a:ext>
            </a:extLst>
          </p:cNvPr>
          <p:cNvGraphicFramePr>
            <a:graphicFrameLocks noGrp="1"/>
          </p:cNvGraphicFramePr>
          <p:nvPr/>
        </p:nvGraphicFramePr>
        <p:xfrm>
          <a:off x="1023938" y="3382962"/>
          <a:ext cx="9720261" cy="1828800"/>
        </p:xfrm>
        <a:graphic>
          <a:graphicData uri="http://schemas.openxmlformats.org/drawingml/2006/table">
            <a:tbl>
              <a:tblPr/>
              <a:tblGrid>
                <a:gridCol w="3240087">
                  <a:extLst>
                    <a:ext uri="{9D8B030D-6E8A-4147-A177-3AD203B41FA5}">
                      <a16:colId xmlns:a16="http://schemas.microsoft.com/office/drawing/2014/main" val="2182226840"/>
                    </a:ext>
                  </a:extLst>
                </a:gridCol>
                <a:gridCol w="3240087">
                  <a:extLst>
                    <a:ext uri="{9D8B030D-6E8A-4147-A177-3AD203B41FA5}">
                      <a16:colId xmlns:a16="http://schemas.microsoft.com/office/drawing/2014/main" val="3832198011"/>
                    </a:ext>
                  </a:extLst>
                </a:gridCol>
                <a:gridCol w="3240087">
                  <a:extLst>
                    <a:ext uri="{9D8B030D-6E8A-4147-A177-3AD203B41FA5}">
                      <a16:colId xmlns:a16="http://schemas.microsoft.com/office/drawing/2014/main" val="917767692"/>
                    </a:ext>
                  </a:extLst>
                </a:gridCol>
              </a:tblGrid>
              <a:tr h="0">
                <a:tc>
                  <a:txBody>
                    <a:bodyPr/>
                    <a:lstStyle/>
                    <a:p>
                      <a:r>
                        <a:rPr lang="en-US"/>
                        <a:t>Processus</a:t>
                      </a:r>
                    </a:p>
                  </a:txBody>
                  <a:tcPr anchor="ctr">
                    <a:lnL>
                      <a:noFill/>
                    </a:lnL>
                    <a:lnR>
                      <a:noFill/>
                    </a:lnR>
                    <a:lnT>
                      <a:noFill/>
                    </a:lnT>
                    <a:lnB>
                      <a:noFill/>
                    </a:lnB>
                  </a:tcPr>
                </a:tc>
                <a:tc>
                  <a:txBody>
                    <a:bodyPr/>
                    <a:lstStyle/>
                    <a:p>
                      <a:pPr algn="r"/>
                      <a:r>
                        <a:rPr lang="el-GR"/>
                        <a:t>Σ </a:t>
                      </a:r>
                      <a:r>
                        <a:rPr lang="en-US"/>
                        <a:t>connexions Insomnia</a:t>
                      </a:r>
                    </a:p>
                  </a:txBody>
                  <a:tcPr anchor="ctr">
                    <a:lnL>
                      <a:noFill/>
                    </a:lnL>
                    <a:lnR>
                      <a:noFill/>
                    </a:lnR>
                    <a:lnT>
                      <a:noFill/>
                    </a:lnT>
                    <a:lnB>
                      <a:noFill/>
                    </a:lnB>
                  </a:tcPr>
                </a:tc>
                <a:tc>
                  <a:txBody>
                    <a:bodyPr/>
                    <a:lstStyle/>
                    <a:p>
                      <a:pPr algn="r"/>
                      <a:r>
                        <a:rPr lang="el-GR"/>
                        <a:t>Σ </a:t>
                      </a:r>
                      <a:r>
                        <a:rPr lang="en-US"/>
                        <a:t>connexions Depression</a:t>
                      </a:r>
                    </a:p>
                  </a:txBody>
                  <a:tcPr anchor="ctr">
                    <a:lnL>
                      <a:noFill/>
                    </a:lnL>
                    <a:lnR>
                      <a:noFill/>
                    </a:lnR>
                    <a:lnT>
                      <a:noFill/>
                    </a:lnT>
                    <a:lnB>
                      <a:noFill/>
                    </a:lnB>
                  </a:tcPr>
                </a:tc>
                <a:extLst>
                  <a:ext uri="{0D108BD9-81ED-4DB2-BD59-A6C34878D82A}">
                    <a16:rowId xmlns:a16="http://schemas.microsoft.com/office/drawing/2014/main" val="2591600443"/>
                  </a:ext>
                </a:extLst>
              </a:tr>
              <a:tr h="0">
                <a:tc>
                  <a:txBody>
                    <a:bodyPr/>
                    <a:lstStyle/>
                    <a:p>
                      <a:r>
                        <a:rPr lang="en-US" b="1"/>
                        <a:t>Worry</a:t>
                      </a:r>
                      <a:endParaRPr lang="en-US"/>
                    </a:p>
                  </a:txBody>
                  <a:tcPr anchor="ctr">
                    <a:lnL>
                      <a:noFill/>
                    </a:lnL>
                    <a:lnR>
                      <a:noFill/>
                    </a:lnR>
                    <a:lnT>
                      <a:noFill/>
                    </a:lnT>
                    <a:lnB>
                      <a:noFill/>
                    </a:lnB>
                  </a:tcPr>
                </a:tc>
                <a:tc>
                  <a:txBody>
                    <a:bodyPr/>
                    <a:lstStyle/>
                    <a:p>
                      <a:pPr algn="r"/>
                      <a:r>
                        <a:rPr lang="en-US" b="1"/>
                        <a:t>0.09267819</a:t>
                      </a:r>
                      <a:endParaRPr lang="en-US"/>
                    </a:p>
                  </a:txBody>
                  <a:tcPr anchor="ctr">
                    <a:lnL>
                      <a:noFill/>
                    </a:lnL>
                    <a:lnR>
                      <a:noFill/>
                    </a:lnR>
                    <a:lnT>
                      <a:noFill/>
                    </a:lnT>
                    <a:lnB>
                      <a:noFill/>
                    </a:lnB>
                  </a:tcPr>
                </a:tc>
                <a:tc>
                  <a:txBody>
                    <a:bodyPr/>
                    <a:lstStyle/>
                    <a:p>
                      <a:pPr algn="r"/>
                      <a:r>
                        <a:rPr lang="en-US" b="1"/>
                        <a:t>0.2807440</a:t>
                      </a:r>
                      <a:endParaRPr lang="en-US"/>
                    </a:p>
                  </a:txBody>
                  <a:tcPr anchor="ctr">
                    <a:lnL>
                      <a:noFill/>
                    </a:lnL>
                    <a:lnR>
                      <a:noFill/>
                    </a:lnR>
                    <a:lnT>
                      <a:noFill/>
                    </a:lnT>
                    <a:lnB>
                      <a:noFill/>
                    </a:lnB>
                  </a:tcPr>
                </a:tc>
                <a:extLst>
                  <a:ext uri="{0D108BD9-81ED-4DB2-BD59-A6C34878D82A}">
                    <a16:rowId xmlns:a16="http://schemas.microsoft.com/office/drawing/2014/main" val="2959119623"/>
                  </a:ext>
                </a:extLst>
              </a:tr>
              <a:tr h="0">
                <a:tc>
                  <a:txBody>
                    <a:bodyPr/>
                    <a:lstStyle/>
                    <a:p>
                      <a:r>
                        <a:rPr lang="en-US" b="1"/>
                        <a:t>Avoidance</a:t>
                      </a:r>
                      <a:endParaRPr lang="en-US"/>
                    </a:p>
                  </a:txBody>
                  <a:tcPr anchor="ctr">
                    <a:lnL>
                      <a:noFill/>
                    </a:lnL>
                    <a:lnR>
                      <a:noFill/>
                    </a:lnR>
                    <a:lnT>
                      <a:noFill/>
                    </a:lnT>
                    <a:lnB>
                      <a:noFill/>
                    </a:lnB>
                  </a:tcPr>
                </a:tc>
                <a:tc>
                  <a:txBody>
                    <a:bodyPr/>
                    <a:lstStyle/>
                    <a:p>
                      <a:pPr algn="r"/>
                      <a:r>
                        <a:rPr lang="en-US" b="1"/>
                        <a:t>0.04492562</a:t>
                      </a:r>
                      <a:endParaRPr lang="en-US"/>
                    </a:p>
                  </a:txBody>
                  <a:tcPr anchor="ctr">
                    <a:lnL>
                      <a:noFill/>
                    </a:lnL>
                    <a:lnR>
                      <a:noFill/>
                    </a:lnR>
                    <a:lnT>
                      <a:noFill/>
                    </a:lnT>
                    <a:lnB>
                      <a:noFill/>
                    </a:lnB>
                  </a:tcPr>
                </a:tc>
                <a:tc>
                  <a:txBody>
                    <a:bodyPr/>
                    <a:lstStyle/>
                    <a:p>
                      <a:pPr algn="r"/>
                      <a:r>
                        <a:rPr lang="en-US" b="1"/>
                        <a:t>0.1701079</a:t>
                      </a:r>
                      <a:endParaRPr lang="en-US"/>
                    </a:p>
                  </a:txBody>
                  <a:tcPr anchor="ctr">
                    <a:lnL>
                      <a:noFill/>
                    </a:lnL>
                    <a:lnR>
                      <a:noFill/>
                    </a:lnR>
                    <a:lnT>
                      <a:noFill/>
                    </a:lnT>
                    <a:lnB>
                      <a:noFill/>
                    </a:lnB>
                  </a:tcPr>
                </a:tc>
                <a:extLst>
                  <a:ext uri="{0D108BD9-81ED-4DB2-BD59-A6C34878D82A}">
                    <a16:rowId xmlns:a16="http://schemas.microsoft.com/office/drawing/2014/main" val="3341287813"/>
                  </a:ext>
                </a:extLst>
              </a:tr>
              <a:tr h="0">
                <a:tc>
                  <a:txBody>
                    <a:bodyPr/>
                    <a:lstStyle/>
                    <a:p>
                      <a:r>
                        <a:rPr lang="en-US" b="1"/>
                        <a:t>Inertia</a:t>
                      </a:r>
                      <a:endParaRPr lang="en-US"/>
                    </a:p>
                  </a:txBody>
                  <a:tcPr anchor="ctr">
                    <a:lnL>
                      <a:noFill/>
                    </a:lnL>
                    <a:lnR>
                      <a:noFill/>
                    </a:lnR>
                    <a:lnT>
                      <a:noFill/>
                    </a:lnT>
                    <a:lnB>
                      <a:noFill/>
                    </a:lnB>
                  </a:tcPr>
                </a:tc>
                <a:tc>
                  <a:txBody>
                    <a:bodyPr/>
                    <a:lstStyle/>
                    <a:p>
                      <a:pPr algn="r"/>
                      <a:r>
                        <a:rPr lang="en-US" b="1"/>
                        <a:t>0.01052840</a:t>
                      </a:r>
                      <a:endParaRPr lang="en-US"/>
                    </a:p>
                  </a:txBody>
                  <a:tcPr anchor="ctr">
                    <a:lnL>
                      <a:noFill/>
                    </a:lnL>
                    <a:lnR>
                      <a:noFill/>
                    </a:lnR>
                    <a:lnT>
                      <a:noFill/>
                    </a:lnT>
                    <a:lnB>
                      <a:noFill/>
                    </a:lnB>
                  </a:tcPr>
                </a:tc>
                <a:tc>
                  <a:txBody>
                    <a:bodyPr/>
                    <a:lstStyle/>
                    <a:p>
                      <a:pPr algn="r"/>
                      <a:r>
                        <a:rPr lang="en-US" b="1"/>
                        <a:t>0.1439140</a:t>
                      </a:r>
                      <a:endParaRPr lang="en-US"/>
                    </a:p>
                  </a:txBody>
                  <a:tcPr anchor="ctr">
                    <a:lnL>
                      <a:noFill/>
                    </a:lnL>
                    <a:lnR>
                      <a:noFill/>
                    </a:lnR>
                    <a:lnT>
                      <a:noFill/>
                    </a:lnT>
                    <a:lnB>
                      <a:noFill/>
                    </a:lnB>
                  </a:tcPr>
                </a:tc>
                <a:extLst>
                  <a:ext uri="{0D108BD9-81ED-4DB2-BD59-A6C34878D82A}">
                    <a16:rowId xmlns:a16="http://schemas.microsoft.com/office/drawing/2014/main" val="87101166"/>
                  </a:ext>
                </a:extLst>
              </a:tr>
              <a:tr h="0">
                <a:tc>
                  <a:txBody>
                    <a:bodyPr/>
                    <a:lstStyle/>
                    <a:p>
                      <a:r>
                        <a:rPr lang="en-US" b="1"/>
                        <a:t>Rumination</a:t>
                      </a:r>
                      <a:endParaRPr lang="en-US"/>
                    </a:p>
                  </a:txBody>
                  <a:tcPr anchor="ctr">
                    <a:lnL>
                      <a:noFill/>
                    </a:lnL>
                    <a:lnR>
                      <a:noFill/>
                    </a:lnR>
                    <a:lnT>
                      <a:noFill/>
                    </a:lnT>
                    <a:lnB>
                      <a:noFill/>
                    </a:lnB>
                  </a:tcPr>
                </a:tc>
                <a:tc>
                  <a:txBody>
                    <a:bodyPr/>
                    <a:lstStyle/>
                    <a:p>
                      <a:pPr algn="r"/>
                      <a:r>
                        <a:rPr lang="en-US" b="1"/>
                        <a:t>0.03883882</a:t>
                      </a:r>
                      <a:endParaRPr lang="en-US"/>
                    </a:p>
                  </a:txBody>
                  <a:tcPr anchor="ctr">
                    <a:lnL>
                      <a:noFill/>
                    </a:lnL>
                    <a:lnR>
                      <a:noFill/>
                    </a:lnR>
                    <a:lnT>
                      <a:noFill/>
                    </a:lnT>
                    <a:lnB>
                      <a:noFill/>
                    </a:lnB>
                  </a:tcPr>
                </a:tc>
                <a:tc>
                  <a:txBody>
                    <a:bodyPr/>
                    <a:lstStyle/>
                    <a:p>
                      <a:pPr algn="r"/>
                      <a:r>
                        <a:rPr lang="en-US" b="1" dirty="0"/>
                        <a:t>0.2323090</a:t>
                      </a:r>
                      <a:endParaRPr lang="en-US" dirty="0"/>
                    </a:p>
                  </a:txBody>
                  <a:tcPr anchor="ctr">
                    <a:lnL>
                      <a:noFill/>
                    </a:lnL>
                    <a:lnR>
                      <a:noFill/>
                    </a:lnR>
                    <a:lnT>
                      <a:noFill/>
                    </a:lnT>
                    <a:lnB>
                      <a:noFill/>
                    </a:lnB>
                  </a:tcPr>
                </a:tc>
                <a:extLst>
                  <a:ext uri="{0D108BD9-81ED-4DB2-BD59-A6C34878D82A}">
                    <a16:rowId xmlns:a16="http://schemas.microsoft.com/office/drawing/2014/main" val="3398215525"/>
                  </a:ext>
                </a:extLst>
              </a:tr>
            </a:tbl>
          </a:graphicData>
        </a:graphic>
      </p:graphicFrame>
    </p:spTree>
    <p:extLst>
      <p:ext uri="{BB962C8B-B14F-4D97-AF65-F5344CB8AC3E}">
        <p14:creationId xmlns:p14="http://schemas.microsoft.com/office/powerpoint/2010/main" val="101659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égral">
  <a:themeElements>
    <a:clrScheme name="Personnalisé 9">
      <a:dk1>
        <a:srgbClr val="2E2B21"/>
      </a:dk1>
      <a:lt1>
        <a:srgbClr val="FFFFFF"/>
      </a:lt1>
      <a:dk2>
        <a:srgbClr val="605B4F"/>
      </a:dk2>
      <a:lt2>
        <a:srgbClr val="D8D6BE"/>
      </a:lt2>
      <a:accent1>
        <a:srgbClr val="A9A57C"/>
      </a:accent1>
      <a:accent2>
        <a:srgbClr val="9CBEBD"/>
      </a:accent2>
      <a:accent3>
        <a:srgbClr val="DAD286"/>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33818</TotalTime>
  <Words>2615</Words>
  <Application>Microsoft Office PowerPoint</Application>
  <PresentationFormat>Grand écran</PresentationFormat>
  <Paragraphs>313</Paragraphs>
  <Slides>22</Slides>
  <Notes>22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22</vt:i4>
      </vt:variant>
    </vt:vector>
  </HeadingPairs>
  <TitlesOfParts>
    <vt:vector size="29" baseType="lpstr">
      <vt:lpstr>Arial</vt:lpstr>
      <vt:lpstr>Calibri</vt:lpstr>
      <vt:lpstr>Times New Roman</vt:lpstr>
      <vt:lpstr>Tw Cen MT</vt:lpstr>
      <vt:lpstr>Tw Cen MT Condensed</vt:lpstr>
      <vt:lpstr>Wingdings 3</vt:lpstr>
      <vt:lpstr>Intégral</vt:lpstr>
      <vt:lpstr>How Do Insomnia and Depression Interact? A Network Analysis of Symptoms and Transdiagnostic Processes</vt:lpstr>
      <vt:lpstr>Theoretical framework </vt:lpstr>
      <vt:lpstr>Theoretical framework </vt:lpstr>
      <vt:lpstr>Theoretical framework </vt:lpstr>
      <vt:lpstr>Theoretical framework </vt:lpstr>
      <vt:lpstr>Theoretical framework </vt:lpstr>
      <vt:lpstr>Theoretical framework </vt:lpstr>
      <vt:lpstr>Theoretical framework </vt:lpstr>
      <vt:lpstr>Objectives</vt:lpstr>
      <vt:lpstr>Participants &amp; Procedure</vt:lpstr>
      <vt:lpstr>Participants &amp; Procedure</vt:lpstr>
      <vt:lpstr>Measures</vt:lpstr>
      <vt:lpstr>Network Analysis</vt:lpstr>
      <vt:lpstr>Results</vt:lpstr>
      <vt:lpstr>Results</vt:lpstr>
      <vt:lpstr>Results</vt:lpstr>
      <vt:lpstr>Conclusion  </vt:lpstr>
      <vt:lpstr>Conclusion  </vt:lpstr>
      <vt:lpstr>Limitations &amp; next steps</vt:lpstr>
      <vt:lpstr>Présentation PowerPoint</vt:lpstr>
      <vt:lpstr>Participants &amp; Procedure</vt:lpstr>
      <vt:lpstr>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Candidature FRESH 2019</dc:title>
  <dc:creator>Maelle Neveu</dc:creator>
  <cp:lastModifiedBy>Krings Audrey</cp:lastModifiedBy>
  <cp:revision>1023</cp:revision>
  <dcterms:created xsi:type="dcterms:W3CDTF">2019-10-25T13:29:20Z</dcterms:created>
  <dcterms:modified xsi:type="dcterms:W3CDTF">2026-09-15T20:37:10Z</dcterms:modified>
</cp:coreProperties>
</file>