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6" r:id="rId7"/>
    <p:sldId id="267" r:id="rId8"/>
    <p:sldId id="260" r:id="rId9"/>
    <p:sldId id="262" r:id="rId10"/>
    <p:sldId id="269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6782"/>
    <a:srgbClr val="F7F0D9"/>
    <a:srgbClr val="2A9D8F"/>
    <a:srgbClr val="5F6B76"/>
    <a:srgbClr val="E5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3699"/>
  </p:normalViewPr>
  <p:slideViewPr>
    <p:cSldViewPr snapToGrid="0">
      <p:cViewPr varScale="1">
        <p:scale>
          <a:sx n="87" d="100"/>
          <a:sy n="87" d="100"/>
        </p:scale>
        <p:origin x="19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Standardised coefficient</c:v>
                </c:pt>
              </c:strCache>
            </c:strRef>
          </c:tx>
          <c:spPr>
            <a:solidFill>
              <a:srgbClr val="2D8EAB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rgbClr val="126782"/>
              </a:solidFill>
            </c:spPr>
            <c:extLst>
              <c:ext xmlns:c16="http://schemas.microsoft.com/office/drawing/2014/chart" uri="{C3380CC4-5D6E-409C-BE32-E72D297353CC}">
                <c16:uniqueId val="{00000001-D695-B24F-952A-8D2B57EDCB89}"/>
              </c:ext>
            </c:extLst>
          </c:dPt>
          <c:dPt>
            <c:idx val="1"/>
            <c:invertIfNegative val="1"/>
            <c:bubble3D val="0"/>
            <c:spPr>
              <a:solidFill>
                <a:srgbClr val="2A9D8F"/>
              </a:solidFill>
            </c:spPr>
            <c:extLst>
              <c:ext xmlns:c16="http://schemas.microsoft.com/office/drawing/2014/chart" uri="{C3380CC4-5D6E-409C-BE32-E72D297353CC}">
                <c16:uniqueId val="{00000003-D695-B24F-952A-8D2B57EDCB89}"/>
              </c:ext>
            </c:extLst>
          </c:dPt>
          <c:dPt>
            <c:idx val="2"/>
            <c:invertIfNegative val="1"/>
            <c:bubble3D val="0"/>
            <c:spPr>
              <a:solidFill>
                <a:srgbClr val="DDE4E7"/>
              </a:solidFill>
            </c:spPr>
            <c:extLst>
              <c:ext xmlns:c16="http://schemas.microsoft.com/office/drawing/2014/chart" uri="{C3380CC4-5D6E-409C-BE32-E72D297353CC}">
                <c16:uniqueId val="{00000005-D695-B24F-952A-8D2B57EDCB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4CF97C34-7EB0-9A45-8A97-7CB09A3C4901}" type="VALUE">
                      <a:rPr lang="en-US" smtClean="0"/>
                      <a:pPr/>
                      <a:t>[VALEUR]</a:t>
                    </a:fld>
                    <a:r>
                      <a:rPr lang="en-US"/>
                      <a:t> 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695-B24F-952A-8D2B57EDCB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26EE3D1-0ABA-6249-922A-7E03C1FA2F71}" type="VALUE">
                      <a:rPr lang="en-US" smtClean="0"/>
                      <a:pPr/>
                      <a:t>[VALEUR]</a:t>
                    </a:fld>
                    <a:r>
                      <a:rPr lang="en-US"/>
                      <a:t> 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695-B24F-952A-8D2B57EDCB89}"/>
                </c:ext>
              </c:extLst>
            </c:dLbl>
            <c:dLbl>
              <c:idx val="2"/>
              <c:layout>
                <c:manualLayout>
                  <c:x val="1.7660044150110375E-3"/>
                  <c:y val="3.1007751937984496E-3"/>
                </c:manualLayout>
              </c:layout>
              <c:tx>
                <c:rich>
                  <a:bodyPr/>
                  <a:lstStyle/>
                  <a:p>
                    <a:fld id="{95B44C63-A4C3-3F46-8290-956C59CB1D54}" type="VALUE">
                      <a:rPr lang="en-US" smtClean="0"/>
                      <a:pPr/>
                      <a:t>[VALEUR]</a:t>
                    </a:fld>
                    <a:r>
                      <a:rPr lang="en-US"/>
                      <a:t> 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695-B24F-952A-8D2B57EDCB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125" b="1">
                    <a:solidFill>
                      <a:srgbClr val="111827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Feuil1!$A$2:$A$4</c:f>
              <c:strCache>
                <c:ptCount val="3"/>
                <c:pt idx="0">
                  <c:v>Subjective norm</c:v>
                </c:pt>
                <c:pt idx="1">
                  <c:v>Attitude</c:v>
                </c:pt>
                <c:pt idx="2">
                  <c:v>Perceived control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0.495</c:v>
                </c:pt>
                <c:pt idx="1">
                  <c:v>0.47499999999999998</c:v>
                </c:pt>
                <c:pt idx="2">
                  <c:v>0.253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D695-B24F-952A-8D2B57EDCB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DDE4E7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F6B76"/>
                </a:solidFill>
              </a:defRPr>
            </a:pPr>
            <a:endParaRPr lang="fr-FR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#,##0.000" sourceLinked="0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1200" b="1">
                <a:solidFill>
                  <a:srgbClr val="111827"/>
                </a:solidFill>
              </a:defRPr>
            </a:pPr>
            <a:endParaRPr lang="fr-FR"/>
          </a:p>
        </c:txPr>
        <c:crossAx val="48650112"/>
        <c:crosses val="autoZero"/>
        <c:crossBetween val="between"/>
        <c:majorUnit val="0.1"/>
      </c:valAx>
      <c:spPr>
        <a:noFill/>
        <a:ln w="0">
          <a:solidFill>
            <a:srgbClr val="F7F7F5"/>
          </a:solidFill>
          <a:prstDash val="solid"/>
        </a:ln>
      </c:spPr>
    </c:plotArea>
    <c:plotVisOnly val="1"/>
    <c:dispBlanksAs val="zero"/>
    <c:showDLblsOverMax val="1"/>
  </c:chart>
  <c:spPr>
    <a:solidFill>
      <a:srgbClr val="F7F7F5"/>
    </a:solidFill>
    <a:ln w="0">
      <a:solidFill>
        <a:srgbClr val="F7F7F5"/>
      </a:solidFill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Standardised coefficient</c:v>
          </c:tx>
          <c:spPr>
            <a:solidFill>
              <a:srgbClr val="2D8EAB"/>
            </a:solidFill>
          </c:spPr>
          <c:invertIfNegative val="0"/>
          <c:dPt>
            <c:idx val="0"/>
            <c:invertIfNegative val="1"/>
            <c:bubble3D val="0"/>
            <c:spPr>
              <a:solidFill>
                <a:srgbClr val="126782"/>
              </a:solidFill>
            </c:spPr>
            <c:extLst>
              <c:ext xmlns:c16="http://schemas.microsoft.com/office/drawing/2014/chart" uri="{C3380CC4-5D6E-409C-BE32-E72D297353CC}">
                <c16:uniqueId val="{00000001-159A-C749-B3D0-571CE6C817C3}"/>
              </c:ext>
            </c:extLst>
          </c:dPt>
          <c:dPt>
            <c:idx val="1"/>
            <c:invertIfNegative val="1"/>
            <c:bubble3D val="0"/>
            <c:spPr>
              <a:solidFill>
                <a:srgbClr val="2A9D8F"/>
              </a:solidFill>
            </c:spPr>
            <c:extLst>
              <c:ext xmlns:c16="http://schemas.microsoft.com/office/drawing/2014/chart" uri="{C3380CC4-5D6E-409C-BE32-E72D297353CC}">
                <c16:uniqueId val="{00000003-159A-C749-B3D0-571CE6C817C3}"/>
              </c:ext>
            </c:extLst>
          </c:dPt>
          <c:dPt>
            <c:idx val="2"/>
            <c:invertIfNegative val="1"/>
            <c:bubble3D val="0"/>
            <c:spPr>
              <a:solidFill>
                <a:srgbClr val="DDE4E7"/>
              </a:solidFill>
            </c:spPr>
            <c:extLst>
              <c:ext xmlns:c16="http://schemas.microsoft.com/office/drawing/2014/chart" uri="{C3380CC4-5D6E-409C-BE32-E72D297353CC}">
                <c16:uniqueId val="{00000005-159A-C749-B3D0-571CE6C817C3}"/>
              </c:ext>
            </c:extLst>
          </c:dPt>
          <c:dPt>
            <c:idx val="3"/>
            <c:invertIfNegative val="1"/>
            <c:bubble3D val="0"/>
            <c:spPr>
              <a:solidFill>
                <a:srgbClr val="E76F51"/>
              </a:solidFill>
            </c:spPr>
            <c:extLst>
              <c:ext xmlns:c16="http://schemas.microsoft.com/office/drawing/2014/chart" uri="{C3380CC4-5D6E-409C-BE32-E72D297353CC}">
                <c16:uniqueId val="{00000007-159A-C749-B3D0-571CE6C817C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B3E6102-782F-5F40-B2E2-389A3579AE45}" type="VALUE">
                      <a:rPr lang="en-US" smtClean="0"/>
                      <a:pPr/>
                      <a:t>[VALEUR]</a:t>
                    </a:fld>
                    <a:r>
                      <a:rPr lang="en-US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9A-C749-B3D0-571CE6C817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7E4E2A4-4B07-CB45-B4A7-2A08AA642365}" type="VALUE">
                      <a:rPr lang="en-US" smtClean="0"/>
                      <a:pPr/>
                      <a:t>[VALEUR]</a:t>
                    </a:fld>
                    <a:r>
                      <a:rPr lang="en-US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9A-C749-B3D0-571CE6C817C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B189A7C-6FFF-9B4D-A911-A0C04E7B0E88}" type="VALUE">
                      <a:rPr lang="en-US" smtClean="0"/>
                      <a:pPr/>
                      <a:t>[VALEUR]</a:t>
                    </a:fld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59A-C749-B3D0-571CE6C817C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D1DEED6-6AFF-0443-B001-493166480A95}" type="VALUE">
                      <a:rPr lang="en-US" smtClean="0"/>
                      <a:pPr/>
                      <a:t>[VALEUR]</a:t>
                    </a:fld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59A-C749-B3D0-571CE6C817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11827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 </c:v>
              </c:pt>
              <c:pt idx="1">
                <c:v>  </c:v>
              </c:pt>
              <c:pt idx="2">
                <c:v>   </c:v>
              </c:pt>
              <c:pt idx="3">
                <c:v>    </c:v>
              </c:pt>
            </c:strLit>
          </c:cat>
          <c:val>
            <c:numLit>
              <c:formatCode>0.000</c:formatCode>
              <c:ptCount val="4"/>
              <c:pt idx="0">
                <c:v>0.76600000000000001</c:v>
              </c:pt>
              <c:pt idx="1">
                <c:v>0.32100000000000001</c:v>
              </c:pt>
              <c:pt idx="2">
                <c:v>0.182</c:v>
              </c:pt>
              <c:pt idx="3">
                <c:v>-0.13100000000000001</c:v>
              </c:pt>
            </c:numLit>
          </c:val>
          <c:extLst>
            <c:ext xmlns:c16="http://schemas.microsoft.com/office/drawing/2014/chart" uri="{C3380CC4-5D6E-409C-BE32-E72D297353CC}">
              <c16:uniqueId val="{00000008-159A-C749-B3D0-571CE6C817C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8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DDE4E7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F6B76"/>
                </a:solidFill>
              </a:defRPr>
            </a:pPr>
            <a:endParaRPr lang="fr-FR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1050" b="1">
                <a:solidFill>
                  <a:schemeClr val="tx1"/>
                </a:solidFill>
              </a:defRPr>
            </a:pPr>
            <a:endParaRPr lang="fr-FR"/>
          </a:p>
        </c:txPr>
        <c:crossAx val="48650112"/>
        <c:crosses val="autoZero"/>
        <c:crossBetween val="between"/>
      </c:valAx>
      <c:spPr>
        <a:noFill/>
        <a:ln w="0">
          <a:solidFill>
            <a:srgbClr val="F7F7F5"/>
          </a:solidFill>
          <a:prstDash val="solid"/>
        </a:ln>
      </c:spPr>
    </c:plotArea>
    <c:plotVisOnly val="1"/>
    <c:dispBlanksAs val="zero"/>
    <c:showDLblsOverMax val="1"/>
  </c:chart>
  <c:spPr>
    <a:noFill/>
    <a:ln w="0">
      <a:solidFill>
        <a:srgbClr val="F7F7F5"/>
      </a:solidFill>
      <a:prstDash val="solid"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v>Standardised coefficient</c:v>
          </c:tx>
          <c:spPr>
            <a:solidFill>
              <a:srgbClr val="2D8EAB"/>
            </a:solidFill>
          </c:spPr>
          <c:invertIfNegative val="0"/>
          <c:dPt>
            <c:idx val="0"/>
            <c:invertIfNegative val="1"/>
            <c:bubble3D val="0"/>
            <c:spPr>
              <a:solidFill>
                <a:srgbClr val="126782"/>
              </a:solidFill>
            </c:spPr>
            <c:extLst>
              <c:ext xmlns:c16="http://schemas.microsoft.com/office/drawing/2014/chart" uri="{C3380CC4-5D6E-409C-BE32-E72D297353CC}">
                <c16:uniqueId val="{00000001-8B04-6943-8B4E-7805ADBC50ED}"/>
              </c:ext>
            </c:extLst>
          </c:dPt>
          <c:dPt>
            <c:idx val="1"/>
            <c:invertIfNegative val="1"/>
            <c:bubble3D val="0"/>
            <c:spPr>
              <a:solidFill>
                <a:srgbClr val="D6A12D"/>
              </a:solidFill>
            </c:spPr>
            <c:extLst>
              <c:ext xmlns:c16="http://schemas.microsoft.com/office/drawing/2014/chart" uri="{C3380CC4-5D6E-409C-BE32-E72D297353CC}">
                <c16:uniqueId val="{00000003-8B04-6943-8B4E-7805ADBC50ED}"/>
              </c:ext>
            </c:extLst>
          </c:dPt>
          <c:dPt>
            <c:idx val="2"/>
            <c:invertIfNegative val="1"/>
            <c:bubble3D val="0"/>
            <c:spPr>
              <a:solidFill>
                <a:srgbClr val="2A9D8F"/>
              </a:solidFill>
            </c:spPr>
            <c:extLst>
              <c:ext xmlns:c16="http://schemas.microsoft.com/office/drawing/2014/chart" uri="{C3380CC4-5D6E-409C-BE32-E72D297353CC}">
                <c16:uniqueId val="{00000005-8B04-6943-8B4E-7805ADBC50ED}"/>
              </c:ext>
            </c:extLst>
          </c:dPt>
          <c:dPt>
            <c:idx val="3"/>
            <c:invertIfNegative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7-8B04-6943-8B4E-7805ADBC50ED}"/>
              </c:ext>
            </c:extLst>
          </c:dPt>
          <c:dPt>
            <c:idx val="4"/>
            <c:invertIfNegative val="1"/>
            <c:bubble3D val="0"/>
            <c:spPr>
              <a:solidFill>
                <a:srgbClr val="DDE4E7"/>
              </a:solidFill>
            </c:spPr>
            <c:extLst>
              <c:ext xmlns:c16="http://schemas.microsoft.com/office/drawing/2014/chart" uri="{C3380CC4-5D6E-409C-BE32-E72D297353CC}">
                <c16:uniqueId val="{00000009-8B04-6943-8B4E-7805ADBC50ED}"/>
              </c:ext>
            </c:extLst>
          </c:dPt>
          <c:dPt>
            <c:idx val="5"/>
            <c:invertIfNegative val="1"/>
            <c:bubble3D val="0"/>
            <c:spPr>
              <a:solidFill>
                <a:srgbClr val="DDE4E7"/>
              </a:solidFill>
            </c:spPr>
            <c:extLst>
              <c:ext xmlns:c16="http://schemas.microsoft.com/office/drawing/2014/chart" uri="{C3380CC4-5D6E-409C-BE32-E72D297353CC}">
                <c16:uniqueId val="{0000000B-8B04-6943-8B4E-7805ADBC50ED}"/>
              </c:ext>
            </c:extLst>
          </c:dPt>
          <c:cat>
            <c:strLit>
              <c:ptCount val="6"/>
              <c:pt idx="0">
                <c:v> </c:v>
              </c:pt>
              <c:pt idx="1">
                <c:v>  </c:v>
              </c:pt>
              <c:pt idx="2">
                <c:v>   </c:v>
              </c:pt>
              <c:pt idx="3">
                <c:v>    </c:v>
              </c:pt>
              <c:pt idx="4">
                <c:v>     </c:v>
              </c:pt>
              <c:pt idx="5">
                <c:v>      </c:v>
              </c:pt>
            </c:strLit>
          </c:cat>
          <c:val>
            <c:numLit>
              <c:formatCode>0.000</c:formatCode>
              <c:ptCount val="6"/>
              <c:pt idx="0">
                <c:v>0.71099999999999997</c:v>
              </c:pt>
              <c:pt idx="1">
                <c:v>0.24199999999999999</c:v>
              </c:pt>
              <c:pt idx="2">
                <c:v>0.14899999999999999</c:v>
              </c:pt>
              <c:pt idx="3">
                <c:v>-9.0999999999999998E-2</c:v>
              </c:pt>
              <c:pt idx="4">
                <c:v>0.111</c:v>
              </c:pt>
              <c:pt idx="5">
                <c:v>-6.2E-2</c:v>
              </c:pt>
            </c:numLit>
          </c:val>
          <c:extLst>
            <c:ext xmlns:c16="http://schemas.microsoft.com/office/drawing/2014/chart" uri="{C3380CC4-5D6E-409C-BE32-E72D297353CC}">
              <c16:uniqueId val="{0000000C-8B04-6943-8B4E-7805ADBC5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DDE4E7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F6B76"/>
                </a:solidFill>
              </a:defRPr>
            </a:pPr>
            <a:endParaRPr lang="fr-FR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1050" b="1">
                <a:solidFill>
                  <a:schemeClr val="tx1"/>
                </a:solidFill>
              </a:defRPr>
            </a:pPr>
            <a:endParaRPr lang="fr-FR"/>
          </a:p>
        </c:txPr>
        <c:crossAx val="48650112"/>
        <c:crosses val="autoZero"/>
        <c:crossBetween val="between"/>
      </c:valAx>
      <c:spPr>
        <a:noFill/>
        <a:ln w="0">
          <a:solidFill>
            <a:srgbClr val="F7F7F5"/>
          </a:solidFill>
          <a:prstDash val="solid"/>
        </a:ln>
      </c:spPr>
    </c:plotArea>
    <c:plotVisOnly val="1"/>
    <c:dispBlanksAs val="zero"/>
    <c:showDLblsOverMax val="1"/>
  </c:chart>
  <c:spPr>
    <a:noFill/>
    <a:ln w="0">
      <a:solidFill>
        <a:srgbClr val="F7F7F5"/>
      </a:solidFill>
      <a:prstDash val="solid"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Explained variance</c:v>
          </c:tx>
          <c:spPr>
            <a:solidFill>
              <a:srgbClr val="2D8EAB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rgbClr val="DDE4E7"/>
              </a:solidFill>
            </c:spPr>
            <c:extLst>
              <c:ext xmlns:c16="http://schemas.microsoft.com/office/drawing/2014/chart" uri="{C3380CC4-5D6E-409C-BE32-E72D297353CC}">
                <c16:uniqueId val="{00000001-C814-6F4F-90E1-9BF239181291}"/>
              </c:ext>
            </c:extLst>
          </c:dPt>
          <c:dPt>
            <c:idx val="1"/>
            <c:invertIfNegative val="1"/>
            <c:bubble3D val="0"/>
            <c:spPr>
              <a:solidFill>
                <a:srgbClr val="2A9D8F"/>
              </a:solidFill>
            </c:spPr>
            <c:extLst>
              <c:ext xmlns:c16="http://schemas.microsoft.com/office/drawing/2014/chart" uri="{C3380CC4-5D6E-409C-BE32-E72D297353CC}">
                <c16:uniqueId val="{00000003-C814-6F4F-90E1-9BF239181291}"/>
              </c:ext>
            </c:extLst>
          </c:dPt>
          <c:dPt>
            <c:idx val="2"/>
            <c:invertIfNegative val="1"/>
            <c:bubble3D val="0"/>
            <c:spPr>
              <a:solidFill>
                <a:srgbClr val="126782"/>
              </a:solidFill>
            </c:spPr>
            <c:extLst>
              <c:ext xmlns:c16="http://schemas.microsoft.com/office/drawing/2014/chart" uri="{C3380CC4-5D6E-409C-BE32-E72D297353CC}">
                <c16:uniqueId val="{00000005-C814-6F4F-90E1-9BF239181291}"/>
              </c:ext>
            </c:extLst>
          </c:dPt>
          <c:cat>
            <c:strLit>
              <c:ptCount val="3"/>
              <c:pt idx="0">
                <c:v>TAM</c:v>
              </c:pt>
              <c:pt idx="1">
                <c:v>TPB</c:v>
              </c:pt>
              <c:pt idx="2">
                <c:v>UTAUT2</c:v>
              </c:pt>
            </c:strLit>
          </c:cat>
          <c:val>
            <c:numLit>
              <c:formatCode>0.0"%"</c:formatCode>
              <c:ptCount val="3"/>
              <c:pt idx="0">
                <c:v>62</c:v>
              </c:pt>
              <c:pt idx="1">
                <c:v>66.8</c:v>
              </c:pt>
              <c:pt idx="2">
                <c:v>72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C814-6F4F-90E1-9BF239181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1275" b="1">
                <a:solidFill>
                  <a:srgbClr val="111827"/>
                </a:solidFill>
              </a:defRPr>
            </a:pPr>
            <a:endParaRPr lang="fr-FR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w="9525">
              <a:solidFill>
                <a:srgbClr val="DDE4E7"/>
              </a:solidFill>
              <a:prstDash val="solid"/>
            </a:ln>
          </c:spPr>
        </c:majorGridlines>
        <c:numFmt formatCode="0.0&quot;%&quot;" sourceLinked="1"/>
        <c:majorTickMark val="none"/>
        <c:minorTickMark val="none"/>
        <c:tickLblPos val="nextTo"/>
        <c:spPr>
          <a:ln w="9525">
            <a:solidFill>
              <a:srgbClr val="DDE4E7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F6B76"/>
                </a:solidFill>
              </a:defRPr>
            </a:pPr>
            <a:endParaRPr lang="fr-FR"/>
          </a:p>
        </c:txPr>
        <c:crossAx val="48650112"/>
        <c:crosses val="autoZero"/>
        <c:crossBetween val="between"/>
        <c:majorUnit val="20"/>
      </c:valAx>
      <c:spPr>
        <a:noFill/>
        <a:ln w="0">
          <a:solidFill>
            <a:srgbClr val="F7F7F5"/>
          </a:solidFill>
          <a:prstDash val="solid"/>
        </a:ln>
      </c:spPr>
    </c:plotArea>
    <c:plotVisOnly val="1"/>
    <c:dispBlanksAs val="zero"/>
    <c:showDLblsOverMax val="1"/>
  </c:chart>
  <c:spPr>
    <a:solidFill>
      <a:srgbClr val="F7F7F5"/>
    </a:solidFill>
    <a:ln w="0">
      <a:solidFill>
        <a:srgbClr val="F7F7F5"/>
      </a:solidFill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9A9D41A4-6E94-39C4-8B8D-E8FD274BA2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BE"/>
              <a:t>Tanguy Baiwir</a:t>
            </a:r>
            <a:endParaRPr lang="fr-B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CBDB2B9-6DB0-2FBB-9562-65007B665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r-BE" dirty="0"/>
              <a:t>Tanguy Baiwir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-accent-rule">
            <a:extLst>
              <a:ext uri="{FF2B5EF4-FFF2-40B4-BE49-F238E27FC236}">
                <a16:creationId xmlns:a16="http://schemas.microsoft.com/office/drawing/2014/main" id="{8B792BA0-0E9E-4E64-AD97-016DFC3DDD3F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-supertitle">
            <a:extLst>
              <a:ext uri="{FF2B5EF4-FFF2-40B4-BE49-F238E27FC236}">
                <a16:creationId xmlns:a16="http://schemas.microsoft.com/office/drawing/2014/main" id="{740D0879-367D-400F-84B7-EEE89C248B77}"/>
              </a:ext>
            </a:extLst>
          </p:cNvPr>
          <p:cNvSpPr>
            <a:spLocks noGrp="1"/>
          </p:cNvSpPr>
          <p:nvPr/>
        </p:nvSpPr>
        <p:spPr>
          <a:xfrm>
            <a:off x="322280" y="501782"/>
            <a:ext cx="5028477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75" b="1">
                <a:solidFill>
                  <a:srgbClr val="126782"/>
                </a:solidFill>
              </a:defRPr>
            </a:pPr>
            <a:r>
              <a:rPr lang="en-US" sz="1275" b="1" dirty="0">
                <a:solidFill>
                  <a:srgbClr val="126782"/>
                </a:solidFill>
              </a:rPr>
              <a:t>URBAN, REGIONAL PLANNING AND TRANSPORTATION •  SYDNEY 2026</a:t>
            </a:r>
          </a:p>
        </p:txBody>
      </p:sp>
      <p:sp>
        <p:nvSpPr>
          <p:cNvPr id="4" name="presentation-subtitle">
            <a:extLst>
              <a:ext uri="{FF2B5EF4-FFF2-40B4-BE49-F238E27FC236}">
                <a16:creationId xmlns:a16="http://schemas.microsoft.com/office/drawing/2014/main" id="{F9FE5193-2DDC-4224-AE30-B84D5E9F2619}"/>
              </a:ext>
            </a:extLst>
          </p:cNvPr>
          <p:cNvSpPr>
            <a:spLocks noGrp="1"/>
          </p:cNvSpPr>
          <p:nvPr/>
        </p:nvSpPr>
        <p:spPr>
          <a:xfrm>
            <a:off x="400050" y="3921919"/>
            <a:ext cx="6858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100">
                <a:solidFill>
                  <a:srgbClr val="126782"/>
                </a:solidFill>
              </a:defRPr>
            </a:pPr>
            <a:r>
              <a:rPr lang="en-US" sz="2800" dirty="0">
                <a:solidFill>
                  <a:srgbClr val="126782"/>
                </a:solidFill>
              </a:rPr>
              <a:t>A multi-theoretical analysis</a:t>
            </a:r>
          </a:p>
        </p:txBody>
      </p:sp>
      <p:sp>
        <p:nvSpPr>
          <p:cNvPr id="5" name="presentation-author">
            <a:extLst>
              <a:ext uri="{FF2B5EF4-FFF2-40B4-BE49-F238E27FC236}">
                <a16:creationId xmlns:a16="http://schemas.microsoft.com/office/drawing/2014/main" id="{980694F2-8275-4A86-B0A6-6F770FBB1076}"/>
              </a:ext>
            </a:extLst>
          </p:cNvPr>
          <p:cNvSpPr>
            <a:spLocks noGrp="1"/>
          </p:cNvSpPr>
          <p:nvPr/>
        </p:nvSpPr>
        <p:spPr>
          <a:xfrm>
            <a:off x="7654965" y="5952511"/>
            <a:ext cx="5524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75">
                <a:solidFill>
                  <a:srgbClr val="5F6B76"/>
                </a:solidFill>
              </a:defRPr>
            </a:pPr>
            <a:r>
              <a:rPr lang="en-US" sz="1575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pPr>
              <a:defRPr sz="1575">
                <a:solidFill>
                  <a:srgbClr val="5F6B76"/>
                </a:solidFill>
              </a:defRPr>
            </a:pPr>
            <a:r>
              <a:rPr lang="en-US" sz="1575" dirty="0">
                <a:solidFill>
                  <a:srgbClr val="5F6B76"/>
                </a:solidFill>
              </a:rPr>
              <a:t>HEC Liège – University of Liège</a:t>
            </a:r>
          </a:p>
          <a:p>
            <a:pPr>
              <a:defRPr sz="1575">
                <a:solidFill>
                  <a:srgbClr val="5F6B76"/>
                </a:solidFill>
              </a:defRPr>
            </a:pPr>
            <a:r>
              <a:rPr lang="fr-BE" sz="1575" dirty="0" err="1"/>
              <a:t>Faculty</a:t>
            </a:r>
            <a:r>
              <a:rPr lang="fr-BE" sz="1575" dirty="0"/>
              <a:t> of </a:t>
            </a:r>
            <a:r>
              <a:rPr lang="fr-BE" sz="1575" dirty="0" err="1"/>
              <a:t>Applied</a:t>
            </a:r>
            <a:r>
              <a:rPr lang="fr-BE" sz="1575" dirty="0"/>
              <a:t> Sciences - </a:t>
            </a:r>
            <a:r>
              <a:rPr lang="fr-BE" sz="1575" dirty="0" err="1"/>
              <a:t>University</a:t>
            </a:r>
            <a:r>
              <a:rPr lang="fr-BE" sz="1575" dirty="0"/>
              <a:t> of Liège</a:t>
            </a:r>
            <a:endParaRPr lang="en-US" sz="1575" dirty="0">
              <a:solidFill>
                <a:srgbClr val="5F6B76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59E827F-22F2-43D5-7F38-2136A1A2F80C}"/>
              </a:ext>
            </a:extLst>
          </p:cNvPr>
          <p:cNvSpPr txBox="1"/>
          <p:nvPr/>
        </p:nvSpPr>
        <p:spPr>
          <a:xfrm>
            <a:off x="400050" y="2376086"/>
            <a:ext cx="10017165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350" b="1" dirty="0" err="1"/>
              <a:t>Behavioural</a:t>
            </a:r>
            <a:r>
              <a:rPr lang="en-US" sz="4350" b="1" dirty="0"/>
              <a:t> Determinants of Parcel Locker Use in Urban Last-Mile Deliveries</a:t>
            </a:r>
          </a:p>
          <a:p>
            <a:endParaRPr lang="en-US" dirty="0"/>
          </a:p>
        </p:txBody>
      </p:sp>
      <p:pic>
        <p:nvPicPr>
          <p:cNvPr id="10" name="Image 9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86469FAA-EEDC-3F93-94B2-C5EF8FE24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5819775"/>
            <a:ext cx="1709167" cy="69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-2-title">
            <a:extLst>
              <a:ext uri="{FF2B5EF4-FFF2-40B4-BE49-F238E27FC236}">
                <a16:creationId xmlns:a16="http://schemas.microsoft.com/office/drawing/2014/main" id="{26CCCF3C-8EB1-45E9-8E98-7F66D0882B3F}"/>
              </a:ext>
            </a:extLst>
          </p:cNvPr>
          <p:cNvSpPr>
            <a:spLocks noGrp="1"/>
          </p:cNvSpPr>
          <p:nvPr/>
        </p:nvSpPr>
        <p:spPr>
          <a:xfrm>
            <a:off x="334037" y="514350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Why Parcel Lockers ?</a:t>
            </a:r>
          </a:p>
        </p:txBody>
      </p:sp>
      <p:sp>
        <p:nvSpPr>
          <p:cNvPr id="3" name="slide-2-number">
            <a:extLst>
              <a:ext uri="{FF2B5EF4-FFF2-40B4-BE49-F238E27FC236}">
                <a16:creationId xmlns:a16="http://schemas.microsoft.com/office/drawing/2014/main" id="{18AF3069-D817-4922-9ED1-5542480F345C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2</a:t>
            </a:r>
          </a:p>
        </p:txBody>
      </p:sp>
      <p:sp>
        <p:nvSpPr>
          <p:cNvPr id="4" name="context-stat-1">
            <a:extLst>
              <a:ext uri="{FF2B5EF4-FFF2-40B4-BE49-F238E27FC236}">
                <a16:creationId xmlns:a16="http://schemas.microsoft.com/office/drawing/2014/main" id="{13531EE3-AF67-46E8-B7EC-9193239B450D}"/>
              </a:ext>
            </a:extLst>
          </p:cNvPr>
          <p:cNvSpPr>
            <a:spLocks noGrp="1"/>
          </p:cNvSpPr>
          <p:nvPr/>
        </p:nvSpPr>
        <p:spPr>
          <a:xfrm>
            <a:off x="400050" y="1676400"/>
            <a:ext cx="233362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4650" b="1">
                <a:solidFill>
                  <a:srgbClr val="126782"/>
                </a:solidFill>
              </a:defRPr>
            </a:pPr>
            <a:r>
              <a:rPr lang="en-US" sz="4650" b="1" dirty="0">
                <a:solidFill>
                  <a:srgbClr val="126782"/>
                </a:solidFill>
              </a:rPr>
              <a:t>179M</a:t>
            </a:r>
          </a:p>
        </p:txBody>
      </p:sp>
      <p:sp>
        <p:nvSpPr>
          <p:cNvPr id="5" name="context-stat-1-label">
            <a:extLst>
              <a:ext uri="{FF2B5EF4-FFF2-40B4-BE49-F238E27FC236}">
                <a16:creationId xmlns:a16="http://schemas.microsoft.com/office/drawing/2014/main" id="{8C9E9F6B-E3D6-4592-867B-197571B041FF}"/>
              </a:ext>
            </a:extLst>
          </p:cNvPr>
          <p:cNvSpPr>
            <a:spLocks noGrp="1"/>
          </p:cNvSpPr>
          <p:nvPr/>
        </p:nvSpPr>
        <p:spPr>
          <a:xfrm>
            <a:off x="400050" y="2590800"/>
            <a:ext cx="285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online purchases in Belgium in 2024</a:t>
            </a:r>
          </a:p>
        </p:txBody>
      </p:sp>
      <p:sp>
        <p:nvSpPr>
          <p:cNvPr id="6" name="context-stat-2">
            <a:extLst>
              <a:ext uri="{FF2B5EF4-FFF2-40B4-BE49-F238E27FC236}">
                <a16:creationId xmlns:a16="http://schemas.microsoft.com/office/drawing/2014/main" id="{19CE2190-578B-48D8-BE89-B3694AEA0F7F}"/>
              </a:ext>
            </a:extLst>
          </p:cNvPr>
          <p:cNvSpPr>
            <a:spLocks noGrp="1"/>
          </p:cNvSpPr>
          <p:nvPr/>
        </p:nvSpPr>
        <p:spPr>
          <a:xfrm>
            <a:off x="3429000" y="1676400"/>
            <a:ext cx="1905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4650" b="1">
                <a:solidFill>
                  <a:srgbClr val="2A9D8F"/>
                </a:solidFill>
              </a:defRPr>
            </a:pPr>
            <a:r>
              <a:rPr lang="en-US" sz="4650" b="1" dirty="0">
                <a:solidFill>
                  <a:srgbClr val="2A9D8F"/>
                </a:solidFill>
              </a:rPr>
              <a:t>+5%</a:t>
            </a:r>
          </a:p>
        </p:txBody>
      </p:sp>
      <p:sp>
        <p:nvSpPr>
          <p:cNvPr id="7" name="context-stat-2-label">
            <a:extLst>
              <a:ext uri="{FF2B5EF4-FFF2-40B4-BE49-F238E27FC236}">
                <a16:creationId xmlns:a16="http://schemas.microsoft.com/office/drawing/2014/main" id="{647F96D3-7655-4EC1-8A36-7176F7029B3A}"/>
              </a:ext>
            </a:extLst>
          </p:cNvPr>
          <p:cNvSpPr>
            <a:spLocks noGrp="1"/>
          </p:cNvSpPr>
          <p:nvPr/>
        </p:nvSpPr>
        <p:spPr>
          <a:xfrm>
            <a:off x="3429000" y="2590800"/>
            <a:ext cx="2095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year-on-year growth</a:t>
            </a:r>
          </a:p>
        </p:txBody>
      </p:sp>
      <p:sp>
        <p:nvSpPr>
          <p:cNvPr id="8" name="context-rule">
            <a:extLst>
              <a:ext uri="{FF2B5EF4-FFF2-40B4-BE49-F238E27FC236}">
                <a16:creationId xmlns:a16="http://schemas.microsoft.com/office/drawing/2014/main" id="{5C5031EE-5A8F-4532-855B-960509F36B1E}"/>
              </a:ext>
            </a:extLst>
          </p:cNvPr>
          <p:cNvSpPr>
            <a:spLocks noGrp="1"/>
          </p:cNvSpPr>
          <p:nvPr/>
        </p:nvSpPr>
        <p:spPr>
          <a:xfrm>
            <a:off x="400050" y="3343275"/>
            <a:ext cx="5048250" cy="19050"/>
          </a:xfrm>
          <a:prstGeom prst="rect">
            <a:avLst/>
          </a:prstGeom>
          <a:solidFill>
            <a:srgbClr val="DDE4E7"/>
          </a:solidFill>
          <a:ln w="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context-body">
            <a:extLst>
              <a:ext uri="{FF2B5EF4-FFF2-40B4-BE49-F238E27FC236}">
                <a16:creationId xmlns:a16="http://schemas.microsoft.com/office/drawing/2014/main" id="{D2F512C8-731B-4975-9181-1A7CB6DC3BBE}"/>
              </a:ext>
            </a:extLst>
          </p:cNvPr>
          <p:cNvSpPr>
            <a:spLocks noGrp="1"/>
          </p:cNvSpPr>
          <p:nvPr/>
        </p:nvSpPr>
        <p:spPr>
          <a:xfrm>
            <a:off x="400050" y="3619500"/>
            <a:ext cx="514350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725">
                <a:solidFill>
                  <a:srgbClr val="111827"/>
                </a:solidFill>
              </a:defRPr>
            </a:pPr>
            <a:r>
              <a:rPr lang="en-US" sz="1725" dirty="0">
                <a:solidFill>
                  <a:srgbClr val="111827"/>
                </a:solidFill>
              </a:rPr>
              <a:t>Consolidation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725">
                <a:solidFill>
                  <a:srgbClr val="111827"/>
                </a:solidFill>
              </a:defRPr>
            </a:pPr>
            <a:r>
              <a:rPr lang="en-US" sz="1725" dirty="0"/>
              <a:t>Reduced congestion</a:t>
            </a:r>
            <a:endParaRPr lang="en-US" sz="1725" dirty="0">
              <a:solidFill>
                <a:srgbClr val="111827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725">
                <a:solidFill>
                  <a:srgbClr val="111827"/>
                </a:solidFill>
              </a:defRPr>
            </a:pPr>
            <a:r>
              <a:rPr lang="en-US" sz="1725" dirty="0"/>
              <a:t>24/7 accessibility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725">
                <a:solidFill>
                  <a:srgbClr val="111827"/>
                </a:solidFill>
              </a:defRPr>
            </a:pPr>
            <a:r>
              <a:rPr lang="en-US" sz="1725" dirty="0"/>
              <a:t>Reduced failed deliveries</a:t>
            </a:r>
            <a:endParaRPr lang="en-US" sz="1725" dirty="0">
              <a:solidFill>
                <a:srgbClr val="111827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rcRect l="16563" r="16563"/>
          <a:stretch>
            <a:fillRect/>
          </a:stretch>
        </p:blipFill>
        <p:spPr>
          <a:xfrm>
            <a:off x="6019800" y="1257300"/>
            <a:ext cx="5772150" cy="4857750"/>
          </a:xfrm>
          <a:prstGeom prst="roundRect">
            <a:avLst>
              <a:gd name="adj" fmla="val 2353"/>
            </a:avLst>
          </a:prstGeom>
        </p:spPr>
      </p:pic>
      <p:sp>
        <p:nvSpPr>
          <p:cNvPr id="11" name="title-accent-rule">
            <a:extLst>
              <a:ext uri="{FF2B5EF4-FFF2-40B4-BE49-F238E27FC236}">
                <a16:creationId xmlns:a16="http://schemas.microsoft.com/office/drawing/2014/main" id="{439F3850-9314-59CC-EB58-0E030C2DE15A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2" name="Image 11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2F536547-65FF-9CB5-924B-EA1D2E91A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8CDD810-BB58-D6DF-4A60-0D9416434526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140759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-3-title">
            <a:extLst>
              <a:ext uri="{FF2B5EF4-FFF2-40B4-BE49-F238E27FC236}">
                <a16:creationId xmlns:a16="http://schemas.microsoft.com/office/drawing/2014/main" id="{447EE4BE-0620-43A9-8DDC-C0CB090FFA45}"/>
              </a:ext>
            </a:extLst>
          </p:cNvPr>
          <p:cNvSpPr>
            <a:spLocks noGrp="1"/>
          </p:cNvSpPr>
          <p:nvPr/>
        </p:nvSpPr>
        <p:spPr>
          <a:xfrm>
            <a:off x="322462" y="571500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Multi-theoretical analysis</a:t>
            </a:r>
          </a:p>
        </p:txBody>
      </p:sp>
      <p:sp>
        <p:nvSpPr>
          <p:cNvPr id="3" name="slide-3-number">
            <a:extLst>
              <a:ext uri="{FF2B5EF4-FFF2-40B4-BE49-F238E27FC236}">
                <a16:creationId xmlns:a16="http://schemas.microsoft.com/office/drawing/2014/main" id="{482CD3EE-2C9E-4D8F-9F39-6F95DF8FFF80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3</a:t>
            </a:r>
          </a:p>
        </p:txBody>
      </p:sp>
      <p:sp>
        <p:nvSpPr>
          <p:cNvPr id="4" name="framework-intro">
            <a:extLst>
              <a:ext uri="{FF2B5EF4-FFF2-40B4-BE49-F238E27FC236}">
                <a16:creationId xmlns:a16="http://schemas.microsoft.com/office/drawing/2014/main" id="{DEB7EB77-00B6-45A9-9549-BE282AF7193B}"/>
              </a:ext>
            </a:extLst>
          </p:cNvPr>
          <p:cNvSpPr>
            <a:spLocks noGrp="1"/>
          </p:cNvSpPr>
          <p:nvPr/>
        </p:nvSpPr>
        <p:spPr>
          <a:xfrm>
            <a:off x="400050" y="1200150"/>
            <a:ext cx="1057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00">
                <a:solidFill>
                  <a:srgbClr val="5F6B76"/>
                </a:solidFill>
              </a:defRPr>
            </a:pPr>
            <a:r>
              <a:rPr lang="en-US" sz="1500" dirty="0">
                <a:solidFill>
                  <a:srgbClr val="5F6B76"/>
                </a:solidFill>
              </a:rPr>
              <a:t>The study compares complementary </a:t>
            </a:r>
            <a:r>
              <a:rPr lang="en-US" sz="1500" dirty="0" err="1">
                <a:solidFill>
                  <a:srgbClr val="5F6B76"/>
                </a:solidFill>
              </a:rPr>
              <a:t>behavioural</a:t>
            </a:r>
            <a:r>
              <a:rPr lang="en-US" sz="1500" dirty="0">
                <a:solidFill>
                  <a:srgbClr val="5F6B76"/>
                </a:solidFill>
              </a:rPr>
              <a:t>, technological and consumer-context explanations of intention.</a:t>
            </a:r>
          </a:p>
        </p:txBody>
      </p:sp>
      <p:cxnSp>
        <p:nvCxnSpPr>
          <p:cNvPr id="26" name="model-arrow-220"/>
          <p:cNvCxnSpPr>
            <a:cxnSpLocks/>
            <a:endCxn id="20" idx="1"/>
          </p:cNvCxnSpPr>
          <p:nvPr/>
        </p:nvCxnSpPr>
        <p:spPr>
          <a:xfrm>
            <a:off x="2095500" y="4524375"/>
            <a:ext cx="1181100" cy="1104900"/>
          </a:xfrm>
          <a:prstGeom prst="straightConnector1">
            <a:avLst/>
          </a:prstGeom>
          <a:ln w="28575">
            <a:solidFill>
              <a:srgbClr val="DDE4E7"/>
            </a:solidFill>
            <a:prstDash val="solid"/>
          </a:ln>
        </p:spPr>
      </p:cxnSp>
      <p:cxnSp>
        <p:nvCxnSpPr>
          <p:cNvPr id="27" name="model-arrow-635"/>
          <p:cNvCxnSpPr/>
          <p:nvPr/>
        </p:nvCxnSpPr>
        <p:spPr>
          <a:xfrm>
            <a:off x="6048375" y="4524375"/>
            <a:ext cx="0" cy="781050"/>
          </a:xfrm>
          <a:prstGeom prst="straightConnector1">
            <a:avLst/>
          </a:prstGeom>
          <a:ln w="28575">
            <a:solidFill>
              <a:srgbClr val="E5F3F0"/>
            </a:solidFill>
            <a:prstDash val="solid"/>
          </a:ln>
        </p:spPr>
      </p:cxnSp>
      <p:cxnSp>
        <p:nvCxnSpPr>
          <p:cNvPr id="28" name="model-arrow-1048"/>
          <p:cNvCxnSpPr>
            <a:cxnSpLocks/>
            <a:endCxn id="20" idx="3"/>
          </p:cNvCxnSpPr>
          <p:nvPr/>
        </p:nvCxnSpPr>
        <p:spPr>
          <a:xfrm flipH="1">
            <a:off x="8915400" y="4524375"/>
            <a:ext cx="1066800" cy="1104900"/>
          </a:xfrm>
          <a:prstGeom prst="straightConnector1">
            <a:avLst/>
          </a:prstGeom>
          <a:ln w="28575">
            <a:solidFill>
              <a:srgbClr val="F7F0D9"/>
            </a:solidFill>
            <a:prstDash val="solid"/>
          </a:ln>
        </p:spPr>
      </p:cxnSp>
      <p:sp>
        <p:nvSpPr>
          <p:cNvPr id="8" name="TPB-card">
            <a:extLst>
              <a:ext uri="{FF2B5EF4-FFF2-40B4-BE49-F238E27FC236}">
                <a16:creationId xmlns:a16="http://schemas.microsoft.com/office/drawing/2014/main" id="{9FFB8B80-CB4F-4150-99E5-4B6B789EC824}"/>
              </a:ext>
            </a:extLst>
          </p:cNvPr>
          <p:cNvSpPr>
            <a:spLocks noGrp="1"/>
          </p:cNvSpPr>
          <p:nvPr/>
        </p:nvSpPr>
        <p:spPr>
          <a:xfrm>
            <a:off x="400050" y="1952625"/>
            <a:ext cx="3390900" cy="2571750"/>
          </a:xfrm>
          <a:prstGeom prst="roundRect">
            <a:avLst>
              <a:gd name="adj" fmla="val 4444"/>
            </a:avLst>
          </a:prstGeom>
          <a:solidFill>
            <a:srgbClr val="E7F2F5"/>
          </a:solidFill>
          <a:ln w="9525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PB-label">
            <a:extLst>
              <a:ext uri="{FF2B5EF4-FFF2-40B4-BE49-F238E27FC236}">
                <a16:creationId xmlns:a16="http://schemas.microsoft.com/office/drawing/2014/main" id="{9A3D4FF8-D1B1-4826-BC9B-2D462668C044}"/>
              </a:ext>
            </a:extLst>
          </p:cNvPr>
          <p:cNvSpPr>
            <a:spLocks noGrp="1"/>
          </p:cNvSpPr>
          <p:nvPr/>
        </p:nvSpPr>
        <p:spPr>
          <a:xfrm>
            <a:off x="628650" y="2171700"/>
            <a:ext cx="114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126782"/>
                </a:solidFill>
              </a:defRPr>
            </a:pPr>
            <a:r>
              <a:rPr lang="en-US" sz="1200" b="1" dirty="0">
                <a:solidFill>
                  <a:srgbClr val="126782"/>
                </a:solidFill>
              </a:rPr>
              <a:t>TPB</a:t>
            </a:r>
          </a:p>
        </p:txBody>
      </p:sp>
      <p:sp>
        <p:nvSpPr>
          <p:cNvPr id="10" name="TPB-title">
            <a:extLst>
              <a:ext uri="{FF2B5EF4-FFF2-40B4-BE49-F238E27FC236}">
                <a16:creationId xmlns:a16="http://schemas.microsoft.com/office/drawing/2014/main" id="{D49DF795-DBA6-4543-BB34-ACBB8398CB84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950" b="1">
                <a:solidFill>
                  <a:srgbClr val="111827"/>
                </a:solidFill>
              </a:defRPr>
            </a:pPr>
            <a:r>
              <a:rPr lang="en-US" sz="1950" b="1" dirty="0">
                <a:solidFill>
                  <a:srgbClr val="111827"/>
                </a:solidFill>
              </a:rPr>
              <a:t>Planned </a:t>
            </a:r>
            <a:r>
              <a:rPr lang="en-US" sz="1950" b="1" dirty="0" err="1">
                <a:solidFill>
                  <a:srgbClr val="111827"/>
                </a:solidFill>
              </a:rPr>
              <a:t>behaviour</a:t>
            </a:r>
            <a:endParaRPr lang="en-US" sz="1950" b="1" dirty="0">
              <a:solidFill>
                <a:srgbClr val="111827"/>
              </a:solidFill>
            </a:endParaRPr>
          </a:p>
        </p:txBody>
      </p:sp>
      <p:sp>
        <p:nvSpPr>
          <p:cNvPr id="11" name="TPB-body">
            <a:extLst>
              <a:ext uri="{FF2B5EF4-FFF2-40B4-BE49-F238E27FC236}">
                <a16:creationId xmlns:a16="http://schemas.microsoft.com/office/drawing/2014/main" id="{5D3519BE-49AA-4DB4-AE90-8E1CD401FA58}"/>
              </a:ext>
            </a:extLst>
          </p:cNvPr>
          <p:cNvSpPr>
            <a:spLocks noGrp="1"/>
          </p:cNvSpPr>
          <p:nvPr/>
        </p:nvSpPr>
        <p:spPr>
          <a:xfrm>
            <a:off x="628650" y="3095625"/>
            <a:ext cx="29337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Attitude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Subjective norm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Perceived </a:t>
            </a:r>
            <a:r>
              <a:rPr lang="en-US" sz="1350" dirty="0" err="1">
                <a:solidFill>
                  <a:srgbClr val="5F6B76"/>
                </a:solidFill>
              </a:rPr>
              <a:t>behavioural</a:t>
            </a:r>
            <a:r>
              <a:rPr lang="en-US" sz="1350" dirty="0">
                <a:solidFill>
                  <a:srgbClr val="5F6B76"/>
                </a:solidFill>
              </a:rPr>
              <a:t> control</a:t>
            </a:r>
          </a:p>
        </p:txBody>
      </p:sp>
      <p:sp>
        <p:nvSpPr>
          <p:cNvPr id="12" name="TAM-card">
            <a:extLst>
              <a:ext uri="{FF2B5EF4-FFF2-40B4-BE49-F238E27FC236}">
                <a16:creationId xmlns:a16="http://schemas.microsoft.com/office/drawing/2014/main" id="{D68210CD-680F-4FEC-8BB8-DC1BFE961600}"/>
              </a:ext>
            </a:extLst>
          </p:cNvPr>
          <p:cNvSpPr>
            <a:spLocks noGrp="1"/>
          </p:cNvSpPr>
          <p:nvPr/>
        </p:nvSpPr>
        <p:spPr>
          <a:xfrm>
            <a:off x="4400550" y="1952625"/>
            <a:ext cx="3390900" cy="2571750"/>
          </a:xfrm>
          <a:prstGeom prst="roundRect">
            <a:avLst>
              <a:gd name="adj" fmla="val 4444"/>
            </a:avLst>
          </a:prstGeom>
          <a:solidFill>
            <a:srgbClr val="E5F3F0"/>
          </a:solidFill>
          <a:ln w="9525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AM-label">
            <a:extLst>
              <a:ext uri="{FF2B5EF4-FFF2-40B4-BE49-F238E27FC236}">
                <a16:creationId xmlns:a16="http://schemas.microsoft.com/office/drawing/2014/main" id="{7553EA8E-A13B-454E-9941-D80C0728CAB0}"/>
              </a:ext>
            </a:extLst>
          </p:cNvPr>
          <p:cNvSpPr>
            <a:spLocks noGrp="1"/>
          </p:cNvSpPr>
          <p:nvPr/>
        </p:nvSpPr>
        <p:spPr>
          <a:xfrm>
            <a:off x="4629150" y="2171700"/>
            <a:ext cx="114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2A9D8F"/>
                </a:solidFill>
              </a:defRPr>
            </a:pPr>
            <a:r>
              <a:rPr lang="en-US" sz="1200" b="1" dirty="0">
                <a:solidFill>
                  <a:srgbClr val="2A9D8F"/>
                </a:solidFill>
              </a:rPr>
              <a:t>TAM</a:t>
            </a:r>
          </a:p>
        </p:txBody>
      </p:sp>
      <p:sp>
        <p:nvSpPr>
          <p:cNvPr id="14" name="TAM-title">
            <a:extLst>
              <a:ext uri="{FF2B5EF4-FFF2-40B4-BE49-F238E27FC236}">
                <a16:creationId xmlns:a16="http://schemas.microsoft.com/office/drawing/2014/main" id="{A439D12A-E4BA-41D4-8E05-2B93F8E2A120}"/>
              </a:ext>
            </a:extLst>
          </p:cNvPr>
          <p:cNvSpPr>
            <a:spLocks noGrp="1"/>
          </p:cNvSpPr>
          <p:nvPr/>
        </p:nvSpPr>
        <p:spPr>
          <a:xfrm>
            <a:off x="4629150" y="2571750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950" b="1">
                <a:solidFill>
                  <a:srgbClr val="111827"/>
                </a:solidFill>
              </a:defRPr>
            </a:pPr>
            <a:r>
              <a:rPr lang="en-US" sz="1950" b="1" dirty="0">
                <a:solidFill>
                  <a:srgbClr val="111827"/>
                </a:solidFill>
              </a:rPr>
              <a:t>Technology acceptance</a:t>
            </a:r>
          </a:p>
        </p:txBody>
      </p:sp>
      <p:sp>
        <p:nvSpPr>
          <p:cNvPr id="15" name="TAM-body">
            <a:extLst>
              <a:ext uri="{FF2B5EF4-FFF2-40B4-BE49-F238E27FC236}">
                <a16:creationId xmlns:a16="http://schemas.microsoft.com/office/drawing/2014/main" id="{DE9B8765-7981-40A9-A62B-87DF9C1C2881}"/>
              </a:ext>
            </a:extLst>
          </p:cNvPr>
          <p:cNvSpPr>
            <a:spLocks noGrp="1"/>
          </p:cNvSpPr>
          <p:nvPr/>
        </p:nvSpPr>
        <p:spPr>
          <a:xfrm>
            <a:off x="4629150" y="3069402"/>
            <a:ext cx="29337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Perceived ease of use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Perceived usefulness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Attitude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Trust</a:t>
            </a:r>
          </a:p>
        </p:txBody>
      </p:sp>
      <p:sp>
        <p:nvSpPr>
          <p:cNvPr id="16" name="UTAUT2-card">
            <a:extLst>
              <a:ext uri="{FF2B5EF4-FFF2-40B4-BE49-F238E27FC236}">
                <a16:creationId xmlns:a16="http://schemas.microsoft.com/office/drawing/2014/main" id="{F1CFADB0-8F38-40E4-AE1E-B3557DFFA696}"/>
              </a:ext>
            </a:extLst>
          </p:cNvPr>
          <p:cNvSpPr>
            <a:spLocks noGrp="1"/>
          </p:cNvSpPr>
          <p:nvPr/>
        </p:nvSpPr>
        <p:spPr>
          <a:xfrm>
            <a:off x="8401050" y="1952625"/>
            <a:ext cx="3390900" cy="2571750"/>
          </a:xfrm>
          <a:prstGeom prst="roundRect">
            <a:avLst>
              <a:gd name="adj" fmla="val 4444"/>
            </a:avLst>
          </a:prstGeom>
          <a:solidFill>
            <a:srgbClr val="F6EFD9"/>
          </a:solidFill>
          <a:ln w="9525">
            <a:solidFill>
              <a:srgbClr val="D6A12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UTAUT2-label">
            <a:extLst>
              <a:ext uri="{FF2B5EF4-FFF2-40B4-BE49-F238E27FC236}">
                <a16:creationId xmlns:a16="http://schemas.microsoft.com/office/drawing/2014/main" id="{3693B5D9-04A7-4279-9A97-0BE6EAA3AB53}"/>
              </a:ext>
            </a:extLst>
          </p:cNvPr>
          <p:cNvSpPr>
            <a:spLocks noGrp="1"/>
          </p:cNvSpPr>
          <p:nvPr/>
        </p:nvSpPr>
        <p:spPr>
          <a:xfrm>
            <a:off x="8629650" y="2171700"/>
            <a:ext cx="114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D6A12D"/>
                </a:solidFill>
              </a:defRPr>
            </a:pPr>
            <a:r>
              <a:rPr lang="en-US" sz="1200" b="1" dirty="0">
                <a:solidFill>
                  <a:srgbClr val="D6A12D"/>
                </a:solidFill>
              </a:rPr>
              <a:t>UTAUT2</a:t>
            </a:r>
          </a:p>
        </p:txBody>
      </p:sp>
      <p:sp>
        <p:nvSpPr>
          <p:cNvPr id="18" name="UTAUT2-title">
            <a:extLst>
              <a:ext uri="{FF2B5EF4-FFF2-40B4-BE49-F238E27FC236}">
                <a16:creationId xmlns:a16="http://schemas.microsoft.com/office/drawing/2014/main" id="{CF414741-7445-4C25-9F4F-91DB385A1393}"/>
              </a:ext>
            </a:extLst>
          </p:cNvPr>
          <p:cNvSpPr>
            <a:spLocks noGrp="1"/>
          </p:cNvSpPr>
          <p:nvPr/>
        </p:nvSpPr>
        <p:spPr>
          <a:xfrm>
            <a:off x="8629650" y="2571750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950" b="1">
                <a:solidFill>
                  <a:srgbClr val="111827"/>
                </a:solidFill>
              </a:defRPr>
            </a:pPr>
            <a:r>
              <a:rPr lang="en-US" sz="1950" b="1" dirty="0">
                <a:solidFill>
                  <a:srgbClr val="111827"/>
                </a:solidFill>
              </a:rPr>
              <a:t>Acceptance &amp; Use</a:t>
            </a:r>
          </a:p>
        </p:txBody>
      </p:sp>
      <p:sp>
        <p:nvSpPr>
          <p:cNvPr id="19" name="UTAUT2-body">
            <a:extLst>
              <a:ext uri="{FF2B5EF4-FFF2-40B4-BE49-F238E27FC236}">
                <a16:creationId xmlns:a16="http://schemas.microsoft.com/office/drawing/2014/main" id="{6B8CECE9-59C0-4122-8A95-7CE81A3F07CB}"/>
              </a:ext>
            </a:extLst>
          </p:cNvPr>
          <p:cNvSpPr>
            <a:spLocks noGrp="1"/>
          </p:cNvSpPr>
          <p:nvPr/>
        </p:nvSpPr>
        <p:spPr>
          <a:xfrm>
            <a:off x="8629650" y="3071813"/>
            <a:ext cx="29337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Performance Expectancy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Effort Expectancy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Trust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Price Value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Facilitating Conditions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Social Influence</a:t>
            </a:r>
          </a:p>
        </p:txBody>
      </p:sp>
      <p:sp>
        <p:nvSpPr>
          <p:cNvPr id="20" name="intention-outcome">
            <a:extLst>
              <a:ext uri="{FF2B5EF4-FFF2-40B4-BE49-F238E27FC236}">
                <a16:creationId xmlns:a16="http://schemas.microsoft.com/office/drawing/2014/main" id="{0CAF733E-9E64-4E2D-A02C-6899076C5C52}"/>
              </a:ext>
            </a:extLst>
          </p:cNvPr>
          <p:cNvSpPr>
            <a:spLocks noGrp="1"/>
          </p:cNvSpPr>
          <p:nvPr/>
        </p:nvSpPr>
        <p:spPr>
          <a:xfrm>
            <a:off x="3276600" y="5286375"/>
            <a:ext cx="5638800" cy="6858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solidFill>
              <a:schemeClr val="bg2">
                <a:lumMod val="50000"/>
              </a:scheme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 dirty="0"/>
              <a:t>BEHAVIOURAL INTENTION TO USE PARCEL LOCKERS</a:t>
            </a:r>
          </a:p>
        </p:txBody>
      </p:sp>
      <p:sp>
        <p:nvSpPr>
          <p:cNvPr id="6" name="title-accent-rule">
            <a:extLst>
              <a:ext uri="{FF2B5EF4-FFF2-40B4-BE49-F238E27FC236}">
                <a16:creationId xmlns:a16="http://schemas.microsoft.com/office/drawing/2014/main" id="{DBF00E55-F694-703E-1A36-09A9AFD20157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9" name="Image 28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14806E39-23B6-7B0F-BE05-F5CB7037E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BFC8397-871C-B98E-2DC3-654C2DF45E09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2009127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4-number">
            <a:extLst>
              <a:ext uri="{FF2B5EF4-FFF2-40B4-BE49-F238E27FC236}">
                <a16:creationId xmlns:a16="http://schemas.microsoft.com/office/drawing/2014/main" id="{8B14F521-7F91-43C8-8BD6-E5BC3E569C55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4</a:t>
            </a:r>
          </a:p>
        </p:txBody>
      </p:sp>
      <p:sp>
        <p:nvSpPr>
          <p:cNvPr id="4" name="method-stat">
            <a:extLst>
              <a:ext uri="{FF2B5EF4-FFF2-40B4-BE49-F238E27FC236}">
                <a16:creationId xmlns:a16="http://schemas.microsoft.com/office/drawing/2014/main" id="{3E26473E-AA98-4874-B9A8-D1BF34937007}"/>
              </a:ext>
            </a:extLst>
          </p:cNvPr>
          <p:cNvSpPr>
            <a:spLocks noGrp="1"/>
          </p:cNvSpPr>
          <p:nvPr/>
        </p:nvSpPr>
        <p:spPr>
          <a:xfrm>
            <a:off x="400050" y="1716153"/>
            <a:ext cx="4095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4200" b="1">
                <a:solidFill>
                  <a:srgbClr val="126782"/>
                </a:solidFill>
              </a:defRPr>
            </a:pPr>
            <a:r>
              <a:rPr lang="en-US" sz="4200" b="1" dirty="0">
                <a:solidFill>
                  <a:srgbClr val="126782"/>
                </a:solidFill>
              </a:rPr>
              <a:t>327  →  306</a:t>
            </a:r>
          </a:p>
        </p:txBody>
      </p:sp>
      <p:sp>
        <p:nvSpPr>
          <p:cNvPr id="5" name="method-stat-label">
            <a:extLst>
              <a:ext uri="{FF2B5EF4-FFF2-40B4-BE49-F238E27FC236}">
                <a16:creationId xmlns:a16="http://schemas.microsoft.com/office/drawing/2014/main" id="{C3BD6B64-0FED-44EC-8D57-1E68941C6A11}"/>
              </a:ext>
            </a:extLst>
          </p:cNvPr>
          <p:cNvSpPr>
            <a:spLocks noGrp="1"/>
          </p:cNvSpPr>
          <p:nvPr/>
        </p:nvSpPr>
        <p:spPr>
          <a:xfrm>
            <a:off x="400050" y="2430528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75">
                <a:solidFill>
                  <a:srgbClr val="5F6B76"/>
                </a:solidFill>
              </a:defRPr>
            </a:pPr>
            <a:r>
              <a:rPr lang="en-US" sz="1275" dirty="0">
                <a:solidFill>
                  <a:srgbClr val="5F6B76"/>
                </a:solidFill>
              </a:rPr>
              <a:t>initial responses                    valid questionnaires</a:t>
            </a:r>
          </a:p>
        </p:txBody>
      </p:sp>
      <p:sp>
        <p:nvSpPr>
          <p:cNvPr id="7" name="method-timeline">
            <a:extLst>
              <a:ext uri="{FF2B5EF4-FFF2-40B4-BE49-F238E27FC236}">
                <a16:creationId xmlns:a16="http://schemas.microsoft.com/office/drawing/2014/main" id="{D0F0491F-220F-43F6-A30A-ED767BC328CF}"/>
              </a:ext>
            </a:extLst>
          </p:cNvPr>
          <p:cNvSpPr>
            <a:spLocks noGrp="1"/>
          </p:cNvSpPr>
          <p:nvPr/>
        </p:nvSpPr>
        <p:spPr>
          <a:xfrm>
            <a:off x="400050" y="3791312"/>
            <a:ext cx="10839450" cy="28575"/>
          </a:xfrm>
          <a:prstGeom prst="rect">
            <a:avLst/>
          </a:prstGeom>
          <a:solidFill>
            <a:srgbClr val="DDE4E7"/>
          </a:solidFill>
          <a:ln w="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milestone-1-dot">
            <a:extLst>
              <a:ext uri="{FF2B5EF4-FFF2-40B4-BE49-F238E27FC236}">
                <a16:creationId xmlns:a16="http://schemas.microsoft.com/office/drawing/2014/main" id="{76C45C2B-1A37-4CFD-9470-00E0A9B62280}"/>
              </a:ext>
            </a:extLst>
          </p:cNvPr>
          <p:cNvSpPr>
            <a:spLocks noGrp="1"/>
          </p:cNvSpPr>
          <p:nvPr/>
        </p:nvSpPr>
        <p:spPr>
          <a:xfrm>
            <a:off x="400050" y="3705587"/>
            <a:ext cx="171450" cy="171450"/>
          </a:xfrm>
          <a:prstGeom prst="ellipse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milestone-1-title">
            <a:extLst>
              <a:ext uri="{FF2B5EF4-FFF2-40B4-BE49-F238E27FC236}">
                <a16:creationId xmlns:a16="http://schemas.microsoft.com/office/drawing/2014/main" id="{895C5FBC-7B1C-4CE3-9F9F-691A9617FB73}"/>
              </a:ext>
            </a:extLst>
          </p:cNvPr>
          <p:cNvSpPr>
            <a:spLocks noGrp="1"/>
          </p:cNvSpPr>
          <p:nvPr/>
        </p:nvSpPr>
        <p:spPr>
          <a:xfrm>
            <a:off x="400050" y="4200887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725" b="1">
                <a:solidFill>
                  <a:srgbClr val="111827"/>
                </a:solidFill>
              </a:defRPr>
            </a:pPr>
            <a:r>
              <a:rPr lang="en-US" sz="1725" b="1" dirty="0">
                <a:solidFill>
                  <a:srgbClr val="111827"/>
                </a:solidFill>
              </a:rPr>
              <a:t>Survey</a:t>
            </a:r>
          </a:p>
        </p:txBody>
      </p:sp>
      <p:sp>
        <p:nvSpPr>
          <p:cNvPr id="12" name="milestone-2-dot">
            <a:extLst>
              <a:ext uri="{FF2B5EF4-FFF2-40B4-BE49-F238E27FC236}">
                <a16:creationId xmlns:a16="http://schemas.microsoft.com/office/drawing/2014/main" id="{8695A44E-AD7E-451D-B697-978C97825517}"/>
              </a:ext>
            </a:extLst>
          </p:cNvPr>
          <p:cNvSpPr>
            <a:spLocks noGrp="1"/>
          </p:cNvSpPr>
          <p:nvPr/>
        </p:nvSpPr>
        <p:spPr>
          <a:xfrm>
            <a:off x="4305300" y="3705587"/>
            <a:ext cx="171450" cy="171450"/>
          </a:xfrm>
          <a:prstGeom prst="ellipse">
            <a:avLst/>
          </a:prstGeom>
          <a:solidFill>
            <a:srgbClr val="2A9D8F"/>
          </a:solidFill>
          <a:ln w="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milestone-2-title">
            <a:extLst>
              <a:ext uri="{FF2B5EF4-FFF2-40B4-BE49-F238E27FC236}">
                <a16:creationId xmlns:a16="http://schemas.microsoft.com/office/drawing/2014/main" id="{3E369914-F1C7-48EA-BB9A-035CCD898EC5}"/>
              </a:ext>
            </a:extLst>
          </p:cNvPr>
          <p:cNvSpPr>
            <a:spLocks noGrp="1"/>
          </p:cNvSpPr>
          <p:nvPr/>
        </p:nvSpPr>
        <p:spPr>
          <a:xfrm>
            <a:off x="4305300" y="4200887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725" b="1">
                <a:solidFill>
                  <a:srgbClr val="111827"/>
                </a:solidFill>
              </a:defRPr>
            </a:pPr>
            <a:r>
              <a:rPr lang="en-US" sz="1725" b="1" dirty="0">
                <a:solidFill>
                  <a:srgbClr val="111827"/>
                </a:solidFill>
              </a:rPr>
              <a:t>Reliability and Validity</a:t>
            </a:r>
          </a:p>
        </p:txBody>
      </p:sp>
      <p:sp>
        <p:nvSpPr>
          <p:cNvPr id="15" name="milestone-2-body">
            <a:extLst>
              <a:ext uri="{FF2B5EF4-FFF2-40B4-BE49-F238E27FC236}">
                <a16:creationId xmlns:a16="http://schemas.microsoft.com/office/drawing/2014/main" id="{9EC566E2-0DAC-42E1-B98B-76D90F0B4408}"/>
              </a:ext>
            </a:extLst>
          </p:cNvPr>
          <p:cNvSpPr>
            <a:spLocks noGrp="1"/>
          </p:cNvSpPr>
          <p:nvPr/>
        </p:nvSpPr>
        <p:spPr>
          <a:xfrm>
            <a:off x="4305300" y="42576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75">
                <a:solidFill>
                  <a:srgbClr val="5F6B76"/>
                </a:solidFill>
              </a:defRPr>
            </a:pPr>
            <a:endParaRPr lang="en-US" sz="1275" dirty="0">
              <a:solidFill>
                <a:srgbClr val="5F6B76"/>
              </a:solidFill>
            </a:endParaRPr>
          </a:p>
        </p:txBody>
      </p:sp>
      <p:sp>
        <p:nvSpPr>
          <p:cNvPr id="16" name="milestone-3-dot">
            <a:extLst>
              <a:ext uri="{FF2B5EF4-FFF2-40B4-BE49-F238E27FC236}">
                <a16:creationId xmlns:a16="http://schemas.microsoft.com/office/drawing/2014/main" id="{735715FE-99FE-485C-8502-AD67E4C4B09E}"/>
              </a:ext>
            </a:extLst>
          </p:cNvPr>
          <p:cNvSpPr>
            <a:spLocks noGrp="1"/>
          </p:cNvSpPr>
          <p:nvPr/>
        </p:nvSpPr>
        <p:spPr>
          <a:xfrm>
            <a:off x="8210550" y="3705587"/>
            <a:ext cx="171450" cy="171450"/>
          </a:xfrm>
          <a:prstGeom prst="ellipse">
            <a:avLst/>
          </a:prstGeom>
          <a:solidFill>
            <a:srgbClr val="D6A12D"/>
          </a:solidFill>
          <a:ln w="0">
            <a:solidFill>
              <a:srgbClr val="D6A12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milestone-3-title">
            <a:extLst>
              <a:ext uri="{FF2B5EF4-FFF2-40B4-BE49-F238E27FC236}">
                <a16:creationId xmlns:a16="http://schemas.microsoft.com/office/drawing/2014/main" id="{26E89732-801D-4796-9501-0B63EB35C198}"/>
              </a:ext>
            </a:extLst>
          </p:cNvPr>
          <p:cNvSpPr>
            <a:spLocks noGrp="1"/>
          </p:cNvSpPr>
          <p:nvPr/>
        </p:nvSpPr>
        <p:spPr>
          <a:xfrm>
            <a:off x="8210550" y="4200887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725" b="1">
                <a:solidFill>
                  <a:srgbClr val="111827"/>
                </a:solidFill>
              </a:defRPr>
            </a:pPr>
            <a:r>
              <a:rPr lang="en-US" sz="1725" b="1" dirty="0">
                <a:solidFill>
                  <a:srgbClr val="111827"/>
                </a:solidFill>
              </a:rPr>
              <a:t>Data Analysis</a:t>
            </a:r>
          </a:p>
        </p:txBody>
      </p:sp>
      <p:sp>
        <p:nvSpPr>
          <p:cNvPr id="21" name="title-accent-rule">
            <a:extLst>
              <a:ext uri="{FF2B5EF4-FFF2-40B4-BE49-F238E27FC236}">
                <a16:creationId xmlns:a16="http://schemas.microsoft.com/office/drawing/2014/main" id="{83D1839E-A7CB-FA30-7BD2-54A8CB672E29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slide-3-title">
            <a:extLst>
              <a:ext uri="{FF2B5EF4-FFF2-40B4-BE49-F238E27FC236}">
                <a16:creationId xmlns:a16="http://schemas.microsoft.com/office/drawing/2014/main" id="{568C9B6A-E2DF-ED8D-70D7-BB7DFD87BC5D}"/>
              </a:ext>
            </a:extLst>
          </p:cNvPr>
          <p:cNvSpPr>
            <a:spLocks noGrp="1"/>
          </p:cNvSpPr>
          <p:nvPr/>
        </p:nvSpPr>
        <p:spPr>
          <a:xfrm>
            <a:off x="322462" y="571500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Methodology</a:t>
            </a:r>
          </a:p>
        </p:txBody>
      </p:sp>
      <p:pic>
        <p:nvPicPr>
          <p:cNvPr id="25" name="Image 24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53AFDF72-0D36-7679-76AE-EC45CD7F9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7B0743-5D13-18C1-0240-3BB224E4DB5B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602232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pb-stat-1">
            <a:extLst>
              <a:ext uri="{FF2B5EF4-FFF2-40B4-BE49-F238E27FC236}">
                <a16:creationId xmlns:a16="http://schemas.microsoft.com/office/drawing/2014/main" id="{35C9B365-93EC-B5DD-12B8-D36B54170340}"/>
              </a:ext>
            </a:extLst>
          </p:cNvPr>
          <p:cNvSpPr>
            <a:spLocks noGrp="1"/>
          </p:cNvSpPr>
          <p:nvPr/>
        </p:nvSpPr>
        <p:spPr>
          <a:xfrm>
            <a:off x="7810499" y="3603162"/>
            <a:ext cx="3809999" cy="1571625"/>
          </a:xfrm>
          <a:prstGeom prst="roundRect">
            <a:avLst>
              <a:gd name="adj" fmla="val 7273"/>
            </a:avLst>
          </a:prstGeom>
          <a:solidFill>
            <a:srgbClr val="126782">
              <a:alpha val="32115"/>
            </a:srgbClr>
          </a:solidFill>
          <a:ln w="9525">
            <a:noFill/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lide-6-title">
            <a:extLst>
              <a:ext uri="{FF2B5EF4-FFF2-40B4-BE49-F238E27FC236}">
                <a16:creationId xmlns:a16="http://schemas.microsoft.com/office/drawing/2014/main" id="{FA08ABBF-F94C-4802-87FB-32688933AC74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Theory of Planned Behavior (TPB)</a:t>
            </a:r>
          </a:p>
        </p:txBody>
      </p:sp>
      <p:sp>
        <p:nvSpPr>
          <p:cNvPr id="3" name="slide-6-number">
            <a:extLst>
              <a:ext uri="{FF2B5EF4-FFF2-40B4-BE49-F238E27FC236}">
                <a16:creationId xmlns:a16="http://schemas.microsoft.com/office/drawing/2014/main" id="{8EC1A80D-52D1-4558-BB38-42C785F063BD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6</a:t>
            </a:r>
          </a:p>
        </p:txBody>
      </p:sp>
      <p:graphicFrame>
        <p:nvGraphicFramePr>
          <p:cNvPr id="17" name="Chart"/>
          <p:cNvGraphicFramePr/>
          <p:nvPr>
            <p:extLst>
              <p:ext uri="{D42A27DB-BD31-4B8C-83A1-F6EECF244321}">
                <p14:modId xmlns:p14="http://schemas.microsoft.com/office/powerpoint/2010/main" val="351789736"/>
              </p:ext>
            </p:extLst>
          </p:nvPr>
        </p:nvGraphicFramePr>
        <p:xfrm>
          <a:off x="476249" y="1524000"/>
          <a:ext cx="7191375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pb-axis-mask">
            <a:extLst>
              <a:ext uri="{FF2B5EF4-FFF2-40B4-BE49-F238E27FC236}">
                <a16:creationId xmlns:a16="http://schemas.microsoft.com/office/drawing/2014/main" id="{392A2B4F-863D-4F94-A179-C49DD0BCF995}"/>
              </a:ext>
            </a:extLst>
          </p:cNvPr>
          <p:cNvSpPr>
            <a:spLocks noGrp="1"/>
          </p:cNvSpPr>
          <p:nvPr/>
        </p:nvSpPr>
        <p:spPr>
          <a:xfrm>
            <a:off x="476250" y="5522279"/>
            <a:ext cx="6905625" cy="476250"/>
          </a:xfrm>
          <a:prstGeom prst="rect">
            <a:avLst/>
          </a:prstGeom>
          <a:solidFill>
            <a:srgbClr val="F7F7F5"/>
          </a:solidFill>
          <a:ln w="0">
            <a:solidFill>
              <a:srgbClr val="F7F7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pb-axis-caption">
            <a:extLst>
              <a:ext uri="{FF2B5EF4-FFF2-40B4-BE49-F238E27FC236}">
                <a16:creationId xmlns:a16="http://schemas.microsoft.com/office/drawing/2014/main" id="{BDC62B8D-C546-46E1-AA60-6E0EB8F1D88D}"/>
              </a:ext>
            </a:extLst>
          </p:cNvPr>
          <p:cNvSpPr>
            <a:spLocks noGrp="1"/>
          </p:cNvSpPr>
          <p:nvPr/>
        </p:nvSpPr>
        <p:spPr>
          <a:xfrm>
            <a:off x="3462519" y="5646104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>
                <a:solidFill>
                  <a:srgbClr val="5F6B76"/>
                </a:solidFill>
              </a:defRPr>
            </a:pPr>
            <a:r>
              <a:rPr lang="en-US" sz="1050" dirty="0" err="1">
                <a:solidFill>
                  <a:srgbClr val="5F6B76"/>
                </a:solidFill>
              </a:rPr>
              <a:t>Standardised</a:t>
            </a:r>
            <a:r>
              <a:rPr lang="en-US" sz="1050" dirty="0">
                <a:solidFill>
                  <a:srgbClr val="5F6B76"/>
                </a:solidFill>
              </a:rPr>
              <a:t> coefficients (β)</a:t>
            </a:r>
          </a:p>
        </p:txBody>
      </p:sp>
      <p:sp>
        <p:nvSpPr>
          <p:cNvPr id="7" name="tpb-stat-1">
            <a:extLst>
              <a:ext uri="{FF2B5EF4-FFF2-40B4-BE49-F238E27FC236}">
                <a16:creationId xmlns:a16="http://schemas.microsoft.com/office/drawing/2014/main" id="{3C85DE11-7E04-43AB-BA70-E40CCD7B23A0}"/>
              </a:ext>
            </a:extLst>
          </p:cNvPr>
          <p:cNvSpPr>
            <a:spLocks noGrp="1"/>
          </p:cNvSpPr>
          <p:nvPr/>
        </p:nvSpPr>
        <p:spPr>
          <a:xfrm>
            <a:off x="7810500" y="1619250"/>
            <a:ext cx="1714500" cy="1571625"/>
          </a:xfrm>
          <a:prstGeom prst="roundRect">
            <a:avLst>
              <a:gd name="adj" fmla="val 7273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pb-stat-1-value">
            <a:extLst>
              <a:ext uri="{FF2B5EF4-FFF2-40B4-BE49-F238E27FC236}">
                <a16:creationId xmlns:a16="http://schemas.microsoft.com/office/drawing/2014/main" id="{960E746D-CA97-4DF2-B7A9-10EA5CCA6417}"/>
              </a:ext>
            </a:extLst>
          </p:cNvPr>
          <p:cNvSpPr>
            <a:spLocks noGrp="1"/>
          </p:cNvSpPr>
          <p:nvPr/>
        </p:nvSpPr>
        <p:spPr>
          <a:xfrm>
            <a:off x="7905750" y="1952625"/>
            <a:ext cx="152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126782"/>
                </a:solidFill>
              </a:defRPr>
            </a:pPr>
            <a:r>
              <a:rPr lang="en-US" sz="2550" b="1" dirty="0">
                <a:solidFill>
                  <a:srgbClr val="126782"/>
                </a:solidFill>
              </a:rPr>
              <a:t>66.5%</a:t>
            </a:r>
          </a:p>
        </p:txBody>
      </p:sp>
      <p:sp>
        <p:nvSpPr>
          <p:cNvPr id="9" name="tpb-stat-1-label">
            <a:extLst>
              <a:ext uri="{FF2B5EF4-FFF2-40B4-BE49-F238E27FC236}">
                <a16:creationId xmlns:a16="http://schemas.microsoft.com/office/drawing/2014/main" id="{F2161B87-3F75-46A7-A59B-B19A5A750814}"/>
              </a:ext>
            </a:extLst>
          </p:cNvPr>
          <p:cNvSpPr>
            <a:spLocks noGrp="1"/>
          </p:cNvSpPr>
          <p:nvPr/>
        </p:nvSpPr>
        <p:spPr>
          <a:xfrm>
            <a:off x="8001000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lang="en-US" sz="1200" dirty="0">
                <a:solidFill>
                  <a:srgbClr val="5F6B76"/>
                </a:solidFill>
              </a:rPr>
              <a:t>variance explained</a:t>
            </a:r>
          </a:p>
        </p:txBody>
      </p:sp>
      <p:sp>
        <p:nvSpPr>
          <p:cNvPr id="10" name="tpb-stat-2">
            <a:extLst>
              <a:ext uri="{FF2B5EF4-FFF2-40B4-BE49-F238E27FC236}">
                <a16:creationId xmlns:a16="http://schemas.microsoft.com/office/drawing/2014/main" id="{C0113E37-33AE-45C1-92CA-A36294066B8D}"/>
              </a:ext>
            </a:extLst>
          </p:cNvPr>
          <p:cNvSpPr>
            <a:spLocks noGrp="1"/>
          </p:cNvSpPr>
          <p:nvPr/>
        </p:nvSpPr>
        <p:spPr>
          <a:xfrm>
            <a:off x="9810750" y="1619250"/>
            <a:ext cx="1809750" cy="1571625"/>
          </a:xfrm>
          <a:prstGeom prst="roundRect">
            <a:avLst>
              <a:gd name="adj" fmla="val 7273"/>
            </a:avLst>
          </a:prstGeom>
          <a:solidFill>
            <a:srgbClr val="E5F3F0"/>
          </a:solidFill>
          <a:ln w="9525">
            <a:solidFill>
              <a:srgbClr val="E5F3F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pb-stat-2-value">
            <a:extLst>
              <a:ext uri="{FF2B5EF4-FFF2-40B4-BE49-F238E27FC236}">
                <a16:creationId xmlns:a16="http://schemas.microsoft.com/office/drawing/2014/main" id="{D2CF4F28-B118-4BE0-8785-7D6DA8E8D440}"/>
              </a:ext>
            </a:extLst>
          </p:cNvPr>
          <p:cNvSpPr>
            <a:spLocks noGrp="1"/>
          </p:cNvSpPr>
          <p:nvPr/>
        </p:nvSpPr>
        <p:spPr>
          <a:xfrm>
            <a:off x="10048875" y="1905000"/>
            <a:ext cx="1333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3000" b="1">
                <a:solidFill>
                  <a:srgbClr val="2A9D8F"/>
                </a:solidFill>
              </a:defRPr>
            </a:pPr>
            <a:r>
              <a:rPr lang="en-US" sz="3000" b="1" dirty="0">
                <a:solidFill>
                  <a:srgbClr val="2A9D8F"/>
                </a:solidFill>
              </a:rPr>
              <a:t>3 / 3</a:t>
            </a:r>
          </a:p>
        </p:txBody>
      </p:sp>
      <p:sp>
        <p:nvSpPr>
          <p:cNvPr id="12" name="tpb-stat-2-label">
            <a:extLst>
              <a:ext uri="{FF2B5EF4-FFF2-40B4-BE49-F238E27FC236}">
                <a16:creationId xmlns:a16="http://schemas.microsoft.com/office/drawing/2014/main" id="{67A81700-B718-43CE-AB38-A3A24CA886C9}"/>
              </a:ext>
            </a:extLst>
          </p:cNvPr>
          <p:cNvSpPr>
            <a:spLocks noGrp="1"/>
          </p:cNvSpPr>
          <p:nvPr/>
        </p:nvSpPr>
        <p:spPr>
          <a:xfrm>
            <a:off x="10048875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lang="en-US" sz="1200" dirty="0">
                <a:solidFill>
                  <a:srgbClr val="5F6B76"/>
                </a:solidFill>
              </a:rPr>
              <a:t>predictors significant</a:t>
            </a:r>
          </a:p>
        </p:txBody>
      </p:sp>
      <p:sp>
        <p:nvSpPr>
          <p:cNvPr id="13" name="tpb-explanation">
            <a:extLst>
              <a:ext uri="{FF2B5EF4-FFF2-40B4-BE49-F238E27FC236}">
                <a16:creationId xmlns:a16="http://schemas.microsoft.com/office/drawing/2014/main" id="{A498FBE4-0284-4181-B036-BDE9165FD3DA}"/>
              </a:ext>
            </a:extLst>
          </p:cNvPr>
          <p:cNvSpPr>
            <a:spLocks noGrp="1"/>
          </p:cNvSpPr>
          <p:nvPr/>
        </p:nvSpPr>
        <p:spPr>
          <a:xfrm>
            <a:off x="7810500" y="3899944"/>
            <a:ext cx="3810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650">
                <a:solidFill>
                  <a:srgbClr val="111827"/>
                </a:solidFill>
              </a:defRPr>
            </a:pPr>
            <a:r>
              <a:rPr lang="en-US" sz="1650" b="1" dirty="0">
                <a:solidFill>
                  <a:srgbClr val="126782"/>
                </a:solidFill>
              </a:rPr>
              <a:t>Intention rises when the service is evaluated positively, </a:t>
            </a:r>
            <a:r>
              <a:rPr lang="en-US" sz="1650" b="1">
                <a:solidFill>
                  <a:srgbClr val="126782"/>
                </a:solidFill>
              </a:rPr>
              <a:t>feels ready-to-use, </a:t>
            </a:r>
            <a:r>
              <a:rPr lang="en-US" sz="1650" b="1" dirty="0">
                <a:solidFill>
                  <a:srgbClr val="126782"/>
                </a:solidFill>
              </a:rPr>
              <a:t>and is socially endorsed.</a:t>
            </a:r>
          </a:p>
          <a:p>
            <a:endParaRPr lang="en-US" sz="1650" dirty="0">
              <a:solidFill>
                <a:srgbClr val="111827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AED9BF7-18F2-9E18-F2B5-F0EA427341B1}"/>
              </a:ext>
            </a:extLst>
          </p:cNvPr>
          <p:cNvSpPr txBox="1"/>
          <p:nvPr/>
        </p:nvSpPr>
        <p:spPr>
          <a:xfrm>
            <a:off x="1254633" y="5897925"/>
            <a:ext cx="60998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1050" dirty="0" err="1">
                <a:solidFill>
                  <a:srgbClr val="5F6B76"/>
                </a:solidFill>
              </a:rPr>
              <a:t>Signif</a:t>
            </a:r>
            <a:r>
              <a:rPr lang="fr-BE" sz="1050" dirty="0">
                <a:solidFill>
                  <a:srgbClr val="5F6B76"/>
                </a:solidFill>
              </a:rPr>
              <a:t>. codes: * p&lt;0.05 ; ** p&lt;0.01 ; *** p&lt;0.001</a:t>
            </a:r>
          </a:p>
        </p:txBody>
      </p:sp>
      <p:sp>
        <p:nvSpPr>
          <p:cNvPr id="21" name="title-accent-rule">
            <a:extLst>
              <a:ext uri="{FF2B5EF4-FFF2-40B4-BE49-F238E27FC236}">
                <a16:creationId xmlns:a16="http://schemas.microsoft.com/office/drawing/2014/main" id="{D182A4E6-F780-8CF9-403F-A757D28AA47C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3" name="Image 22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AD00C38C-DE1E-9423-DD71-5198179DE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13BCE7-78ED-2CE5-CFD7-4172095BDAA6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178308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7-number">
            <a:extLst>
              <a:ext uri="{FF2B5EF4-FFF2-40B4-BE49-F238E27FC236}">
                <a16:creationId xmlns:a16="http://schemas.microsoft.com/office/drawing/2014/main" id="{F3ADDFF6-99F6-46FA-9503-A36FDCBA3837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7</a:t>
            </a:r>
          </a:p>
        </p:txBody>
      </p:sp>
      <p:graphicFrame>
        <p:nvGraphicFramePr>
          <p:cNvPr id="21" name="Chart"/>
          <p:cNvGraphicFramePr/>
          <p:nvPr>
            <p:extLst>
              <p:ext uri="{D42A27DB-BD31-4B8C-83A1-F6EECF244321}">
                <p14:modId xmlns:p14="http://schemas.microsoft.com/office/powerpoint/2010/main" val="1961705380"/>
              </p:ext>
            </p:extLst>
          </p:nvPr>
        </p:nvGraphicFramePr>
        <p:xfrm>
          <a:off x="1364342" y="1524000"/>
          <a:ext cx="5969907" cy="4147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am-label-pu">
            <a:extLst>
              <a:ext uri="{FF2B5EF4-FFF2-40B4-BE49-F238E27FC236}">
                <a16:creationId xmlns:a16="http://schemas.microsoft.com/office/drawing/2014/main" id="{79AB464C-3BF2-4508-B019-B2819D0EFD7B}"/>
              </a:ext>
            </a:extLst>
          </p:cNvPr>
          <p:cNvSpPr>
            <a:spLocks noGrp="1"/>
          </p:cNvSpPr>
          <p:nvPr/>
        </p:nvSpPr>
        <p:spPr>
          <a:xfrm>
            <a:off x="90276" y="2050878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 dirty="0">
                <a:solidFill>
                  <a:srgbClr val="5F6B76"/>
                </a:solidFill>
              </a:rPr>
              <a:t>Perceived usefulness</a:t>
            </a:r>
          </a:p>
        </p:txBody>
      </p:sp>
      <p:sp>
        <p:nvSpPr>
          <p:cNvPr id="7" name="tam-label-trust">
            <a:extLst>
              <a:ext uri="{FF2B5EF4-FFF2-40B4-BE49-F238E27FC236}">
                <a16:creationId xmlns:a16="http://schemas.microsoft.com/office/drawing/2014/main" id="{A2230FE7-A971-4C24-8605-DA5883CDE706}"/>
              </a:ext>
            </a:extLst>
          </p:cNvPr>
          <p:cNvSpPr>
            <a:spLocks noGrp="1"/>
          </p:cNvSpPr>
          <p:nvPr/>
        </p:nvSpPr>
        <p:spPr>
          <a:xfrm>
            <a:off x="90276" y="2969418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 dirty="0">
                <a:solidFill>
                  <a:srgbClr val="5F6B76"/>
                </a:solidFill>
              </a:rPr>
              <a:t>Trust</a:t>
            </a:r>
          </a:p>
        </p:txBody>
      </p:sp>
      <p:sp>
        <p:nvSpPr>
          <p:cNvPr id="8" name="tam-label-peou">
            <a:extLst>
              <a:ext uri="{FF2B5EF4-FFF2-40B4-BE49-F238E27FC236}">
                <a16:creationId xmlns:a16="http://schemas.microsoft.com/office/drawing/2014/main" id="{0EDAF946-2B39-4B49-972D-5438ABB8033B}"/>
              </a:ext>
            </a:extLst>
          </p:cNvPr>
          <p:cNvSpPr>
            <a:spLocks noGrp="1"/>
          </p:cNvSpPr>
          <p:nvPr/>
        </p:nvSpPr>
        <p:spPr>
          <a:xfrm>
            <a:off x="90276" y="3861236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lang="fr-FR" sz="975" dirty="0" err="1">
                <a:solidFill>
                  <a:srgbClr val="5F6B76"/>
                </a:solidFill>
              </a:rPr>
              <a:t>Perceived</a:t>
            </a:r>
            <a:r>
              <a:rPr lang="fr-FR" sz="975" dirty="0">
                <a:solidFill>
                  <a:srgbClr val="5F6B76"/>
                </a:solidFill>
              </a:rPr>
              <a:t> </a:t>
            </a:r>
            <a:r>
              <a:rPr sz="975" dirty="0">
                <a:solidFill>
                  <a:srgbClr val="5F6B76"/>
                </a:solidFill>
              </a:rPr>
              <a:t>Ease of use</a:t>
            </a:r>
          </a:p>
        </p:txBody>
      </p:sp>
      <p:sp>
        <p:nvSpPr>
          <p:cNvPr id="9" name="tam-label-att">
            <a:extLst>
              <a:ext uri="{FF2B5EF4-FFF2-40B4-BE49-F238E27FC236}">
                <a16:creationId xmlns:a16="http://schemas.microsoft.com/office/drawing/2014/main" id="{EE7D35A1-37DA-4954-B973-3DCFE654DAD7}"/>
              </a:ext>
            </a:extLst>
          </p:cNvPr>
          <p:cNvSpPr>
            <a:spLocks noGrp="1"/>
          </p:cNvSpPr>
          <p:nvPr/>
        </p:nvSpPr>
        <p:spPr>
          <a:xfrm>
            <a:off x="90276" y="4753055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 dirty="0">
                <a:solidFill>
                  <a:srgbClr val="5F6B76"/>
                </a:solidFill>
              </a:rPr>
              <a:t>Attitude</a:t>
            </a:r>
          </a:p>
        </p:txBody>
      </p:sp>
      <p:sp>
        <p:nvSpPr>
          <p:cNvPr id="11" name="tam-stat-1">
            <a:extLst>
              <a:ext uri="{FF2B5EF4-FFF2-40B4-BE49-F238E27FC236}">
                <a16:creationId xmlns:a16="http://schemas.microsoft.com/office/drawing/2014/main" id="{8461BA60-B0C2-412D-9557-7E97BFD2718A}"/>
              </a:ext>
            </a:extLst>
          </p:cNvPr>
          <p:cNvSpPr>
            <a:spLocks noGrp="1"/>
          </p:cNvSpPr>
          <p:nvPr/>
        </p:nvSpPr>
        <p:spPr>
          <a:xfrm>
            <a:off x="7810500" y="1619250"/>
            <a:ext cx="1714500" cy="1571625"/>
          </a:xfrm>
          <a:prstGeom prst="roundRect">
            <a:avLst>
              <a:gd name="adj" fmla="val 7273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2" name="tam-stat-1-value">
            <a:extLst>
              <a:ext uri="{FF2B5EF4-FFF2-40B4-BE49-F238E27FC236}">
                <a16:creationId xmlns:a16="http://schemas.microsoft.com/office/drawing/2014/main" id="{7F12D03D-1585-4CE4-9528-86BD575CB264}"/>
              </a:ext>
            </a:extLst>
          </p:cNvPr>
          <p:cNvSpPr>
            <a:spLocks noGrp="1"/>
          </p:cNvSpPr>
          <p:nvPr/>
        </p:nvSpPr>
        <p:spPr>
          <a:xfrm>
            <a:off x="7905750" y="1952625"/>
            <a:ext cx="152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126782"/>
                </a:solidFill>
              </a:defRPr>
            </a:pPr>
            <a:r>
              <a:rPr sz="2550" b="1" dirty="0">
                <a:solidFill>
                  <a:srgbClr val="126782"/>
                </a:solidFill>
              </a:rPr>
              <a:t>6</a:t>
            </a:r>
            <a:r>
              <a:rPr lang="fr-FR" sz="2550" b="1" dirty="0">
                <a:solidFill>
                  <a:srgbClr val="126782"/>
                </a:solidFill>
              </a:rPr>
              <a:t>2</a:t>
            </a:r>
            <a:r>
              <a:rPr sz="2550" b="1" dirty="0">
                <a:solidFill>
                  <a:srgbClr val="126782"/>
                </a:solidFill>
              </a:rPr>
              <a:t>.</a:t>
            </a:r>
            <a:r>
              <a:rPr lang="fr-FR" sz="2550" b="1" dirty="0">
                <a:solidFill>
                  <a:srgbClr val="126782"/>
                </a:solidFill>
              </a:rPr>
              <a:t>7</a:t>
            </a:r>
            <a:r>
              <a:rPr sz="2550" b="1" dirty="0">
                <a:solidFill>
                  <a:srgbClr val="126782"/>
                </a:solidFill>
              </a:rPr>
              <a:t>%</a:t>
            </a:r>
          </a:p>
        </p:txBody>
      </p:sp>
      <p:sp>
        <p:nvSpPr>
          <p:cNvPr id="13" name="tam-stat-1-label">
            <a:extLst>
              <a:ext uri="{FF2B5EF4-FFF2-40B4-BE49-F238E27FC236}">
                <a16:creationId xmlns:a16="http://schemas.microsoft.com/office/drawing/2014/main" id="{07F5D808-EB69-48A2-A4ED-ECC844C7589D}"/>
              </a:ext>
            </a:extLst>
          </p:cNvPr>
          <p:cNvSpPr>
            <a:spLocks noGrp="1"/>
          </p:cNvSpPr>
          <p:nvPr/>
        </p:nvSpPr>
        <p:spPr>
          <a:xfrm>
            <a:off x="8001000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sz="1200">
                <a:solidFill>
                  <a:srgbClr val="5F6B76"/>
                </a:solidFill>
              </a:rPr>
              <a:t>variance explained</a:t>
            </a:r>
          </a:p>
        </p:txBody>
      </p:sp>
      <p:sp>
        <p:nvSpPr>
          <p:cNvPr id="14" name="tam-stat-2">
            <a:extLst>
              <a:ext uri="{FF2B5EF4-FFF2-40B4-BE49-F238E27FC236}">
                <a16:creationId xmlns:a16="http://schemas.microsoft.com/office/drawing/2014/main" id="{9E32D4E6-B445-42ED-8100-DA82B768EA96}"/>
              </a:ext>
            </a:extLst>
          </p:cNvPr>
          <p:cNvSpPr>
            <a:spLocks noGrp="1"/>
          </p:cNvSpPr>
          <p:nvPr/>
        </p:nvSpPr>
        <p:spPr>
          <a:xfrm>
            <a:off x="9810750" y="1619250"/>
            <a:ext cx="1809750" cy="1571625"/>
          </a:xfrm>
          <a:prstGeom prst="roundRect">
            <a:avLst>
              <a:gd name="adj" fmla="val 7273"/>
            </a:avLst>
          </a:prstGeom>
          <a:solidFill>
            <a:srgbClr val="E5F3F0"/>
          </a:solidFill>
          <a:ln w="9525">
            <a:solidFill>
              <a:srgbClr val="E5F3F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5" name="tam-stat-2-value">
            <a:extLst>
              <a:ext uri="{FF2B5EF4-FFF2-40B4-BE49-F238E27FC236}">
                <a16:creationId xmlns:a16="http://schemas.microsoft.com/office/drawing/2014/main" id="{321D14BD-F8B0-48CC-B3A9-B8E9EB4E7D45}"/>
              </a:ext>
            </a:extLst>
          </p:cNvPr>
          <p:cNvSpPr>
            <a:spLocks noGrp="1"/>
          </p:cNvSpPr>
          <p:nvPr/>
        </p:nvSpPr>
        <p:spPr>
          <a:xfrm>
            <a:off x="10048875" y="1905000"/>
            <a:ext cx="1333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3000" b="1">
                <a:solidFill>
                  <a:srgbClr val="2A9D8F"/>
                </a:solidFill>
              </a:defRPr>
            </a:pPr>
            <a:r>
              <a:rPr sz="3000" b="1">
                <a:solidFill>
                  <a:srgbClr val="2A9D8F"/>
                </a:solidFill>
              </a:rPr>
              <a:t>4 / 4</a:t>
            </a:r>
          </a:p>
        </p:txBody>
      </p:sp>
      <p:sp>
        <p:nvSpPr>
          <p:cNvPr id="16" name="tam-stat-2-label">
            <a:extLst>
              <a:ext uri="{FF2B5EF4-FFF2-40B4-BE49-F238E27FC236}">
                <a16:creationId xmlns:a16="http://schemas.microsoft.com/office/drawing/2014/main" id="{6059CD72-C27C-4CF2-8D21-A5CC6AA17D41}"/>
              </a:ext>
            </a:extLst>
          </p:cNvPr>
          <p:cNvSpPr>
            <a:spLocks noGrp="1"/>
          </p:cNvSpPr>
          <p:nvPr/>
        </p:nvSpPr>
        <p:spPr>
          <a:xfrm>
            <a:off x="10048875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sz="1200">
                <a:solidFill>
                  <a:srgbClr val="5F6B76"/>
                </a:solidFill>
              </a:rPr>
              <a:t>predictors significant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F1F78D-00C7-6737-E4BD-1F4794BDE228}"/>
              </a:ext>
            </a:extLst>
          </p:cNvPr>
          <p:cNvSpPr txBox="1"/>
          <p:nvPr/>
        </p:nvSpPr>
        <p:spPr>
          <a:xfrm>
            <a:off x="1234392" y="6025154"/>
            <a:ext cx="60998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1050" dirty="0" err="1">
                <a:solidFill>
                  <a:srgbClr val="5F6B76"/>
                </a:solidFill>
              </a:rPr>
              <a:t>Signif</a:t>
            </a:r>
            <a:r>
              <a:rPr lang="fr-BE" sz="1050" dirty="0">
                <a:solidFill>
                  <a:srgbClr val="5F6B76"/>
                </a:solidFill>
              </a:rPr>
              <a:t>. codes: * p&lt;0.05 ; ** p&lt;0.01 ; *** p&lt;0.001</a:t>
            </a:r>
          </a:p>
        </p:txBody>
      </p:sp>
      <p:sp>
        <p:nvSpPr>
          <p:cNvPr id="20" name="tpb-axis-caption">
            <a:extLst>
              <a:ext uri="{FF2B5EF4-FFF2-40B4-BE49-F238E27FC236}">
                <a16:creationId xmlns:a16="http://schemas.microsoft.com/office/drawing/2014/main" id="{7F50E482-E046-10D7-0E47-26D256A1CE2B}"/>
              </a:ext>
            </a:extLst>
          </p:cNvPr>
          <p:cNvSpPr>
            <a:spLocks noGrp="1"/>
          </p:cNvSpPr>
          <p:nvPr/>
        </p:nvSpPr>
        <p:spPr>
          <a:xfrm>
            <a:off x="3450945" y="5796554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>
                <a:solidFill>
                  <a:srgbClr val="5F6B76"/>
                </a:solidFill>
              </a:defRPr>
            </a:pPr>
            <a:r>
              <a:rPr lang="en-US" sz="1050" dirty="0" err="1">
                <a:solidFill>
                  <a:srgbClr val="5F6B76"/>
                </a:solidFill>
              </a:rPr>
              <a:t>Standardised</a:t>
            </a:r>
            <a:r>
              <a:rPr lang="en-US" sz="1050" dirty="0">
                <a:solidFill>
                  <a:srgbClr val="5F6B76"/>
                </a:solidFill>
              </a:rPr>
              <a:t> coefficients (β)</a:t>
            </a:r>
          </a:p>
        </p:txBody>
      </p:sp>
      <p:sp>
        <p:nvSpPr>
          <p:cNvPr id="23" name="tpb-stat-1">
            <a:extLst>
              <a:ext uri="{FF2B5EF4-FFF2-40B4-BE49-F238E27FC236}">
                <a16:creationId xmlns:a16="http://schemas.microsoft.com/office/drawing/2014/main" id="{E1E422FD-83A6-A05B-1873-04A8ABBF8822}"/>
              </a:ext>
            </a:extLst>
          </p:cNvPr>
          <p:cNvSpPr>
            <a:spLocks noGrp="1"/>
          </p:cNvSpPr>
          <p:nvPr/>
        </p:nvSpPr>
        <p:spPr>
          <a:xfrm>
            <a:off x="7810501" y="3524250"/>
            <a:ext cx="3809999" cy="2020207"/>
          </a:xfrm>
          <a:prstGeom prst="roundRect">
            <a:avLst>
              <a:gd name="adj" fmla="val 7273"/>
            </a:avLst>
          </a:prstGeom>
          <a:solidFill>
            <a:srgbClr val="126782">
              <a:alpha val="32115"/>
            </a:srgbClr>
          </a:solidFill>
          <a:ln w="9525">
            <a:noFill/>
            <a:prstDash val="solid"/>
          </a:ln>
        </p:spPr>
        <p:txBody>
          <a:bodyPr anchor="ctr"/>
          <a:lstStyle/>
          <a:p>
            <a:pPr algn="ctr"/>
            <a:r>
              <a:rPr lang="fr-BE" b="1" dirty="0">
                <a:solidFill>
                  <a:srgbClr val="126782"/>
                </a:solidFill>
              </a:rPr>
              <a:t>Intention </a:t>
            </a:r>
            <a:r>
              <a:rPr lang="fr-BE" b="1" dirty="0" err="1">
                <a:solidFill>
                  <a:srgbClr val="126782"/>
                </a:solidFill>
              </a:rPr>
              <a:t>rises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when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parcel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lockers</a:t>
            </a:r>
            <a:r>
              <a:rPr lang="fr-BE" b="1" dirty="0">
                <a:solidFill>
                  <a:srgbClr val="126782"/>
                </a:solidFill>
              </a:rPr>
              <a:t> are </a:t>
            </a:r>
            <a:r>
              <a:rPr lang="fr-BE" b="1" dirty="0" err="1">
                <a:solidFill>
                  <a:srgbClr val="126782"/>
                </a:solidFill>
              </a:rPr>
              <a:t>evaluated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positively</a:t>
            </a:r>
            <a:r>
              <a:rPr lang="fr-BE" b="1" dirty="0">
                <a:solidFill>
                  <a:srgbClr val="126782"/>
                </a:solidFill>
              </a:rPr>
              <a:t>, </a:t>
            </a:r>
            <a:r>
              <a:rPr lang="fr-BE" b="1" dirty="0" err="1">
                <a:solidFill>
                  <a:srgbClr val="126782"/>
                </a:solidFill>
              </a:rPr>
              <a:t>feel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easy</a:t>
            </a:r>
            <a:r>
              <a:rPr lang="fr-BE" b="1" dirty="0">
                <a:solidFill>
                  <a:srgbClr val="126782"/>
                </a:solidFill>
              </a:rPr>
              <a:t> to use and </a:t>
            </a:r>
            <a:r>
              <a:rPr lang="fr-BE" b="1" dirty="0" err="1">
                <a:solidFill>
                  <a:srgbClr val="126782"/>
                </a:solidFill>
              </a:rPr>
              <a:t>trustworthy</a:t>
            </a:r>
            <a:r>
              <a:rPr lang="fr-BE" b="1" dirty="0">
                <a:solidFill>
                  <a:srgbClr val="126782"/>
                </a:solidFill>
              </a:rPr>
              <a:t>, </a:t>
            </a:r>
            <a:r>
              <a:rPr lang="fr-BE" b="1" dirty="0" err="1">
                <a:solidFill>
                  <a:srgbClr val="126782"/>
                </a:solidFill>
              </a:rPr>
              <a:t>even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though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perceived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usefulness</a:t>
            </a:r>
            <a:r>
              <a:rPr lang="fr-BE" b="1" dirty="0">
                <a:solidFill>
                  <a:srgbClr val="126782"/>
                </a:solidFill>
              </a:rPr>
              <a:t> has a </a:t>
            </a:r>
            <a:r>
              <a:rPr lang="fr-BE" b="1" dirty="0" err="1">
                <a:solidFill>
                  <a:srgbClr val="126782"/>
                </a:solidFill>
              </a:rPr>
              <a:t>small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negative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effect</a:t>
            </a:r>
            <a:r>
              <a:rPr lang="fr-BE" b="1" dirty="0">
                <a:solidFill>
                  <a:srgbClr val="126782"/>
                </a:solidFill>
              </a:rPr>
              <a:t>.</a:t>
            </a:r>
            <a:endParaRPr lang="en-US" b="1" dirty="0">
              <a:solidFill>
                <a:srgbClr val="126782"/>
              </a:solidFill>
            </a:endParaRPr>
          </a:p>
        </p:txBody>
      </p:sp>
      <p:sp>
        <p:nvSpPr>
          <p:cNvPr id="24" name="slide-6-title">
            <a:extLst>
              <a:ext uri="{FF2B5EF4-FFF2-40B4-BE49-F238E27FC236}">
                <a16:creationId xmlns:a16="http://schemas.microsoft.com/office/drawing/2014/main" id="{F884851A-CC42-1FD7-0322-E253817B5EB9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Technology Acceptance Model (TAM)</a:t>
            </a:r>
          </a:p>
        </p:txBody>
      </p:sp>
      <p:sp>
        <p:nvSpPr>
          <p:cNvPr id="25" name="title-accent-rule">
            <a:extLst>
              <a:ext uri="{FF2B5EF4-FFF2-40B4-BE49-F238E27FC236}">
                <a16:creationId xmlns:a16="http://schemas.microsoft.com/office/drawing/2014/main" id="{DCBD8262-26B5-3EBC-6435-E04A7E3357B0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6" name="Image 25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81ADC589-930A-55E8-0CBD-EF4440A0D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73999C1-DE41-21E6-D7C6-C02592E63041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53512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8-number">
            <a:extLst>
              <a:ext uri="{FF2B5EF4-FFF2-40B4-BE49-F238E27FC236}">
                <a16:creationId xmlns:a16="http://schemas.microsoft.com/office/drawing/2014/main" id="{746795C3-DE2F-4559-A063-00CB544A9C86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8</a:t>
            </a:r>
          </a:p>
        </p:txBody>
      </p:sp>
      <p:graphicFrame>
        <p:nvGraphicFramePr>
          <p:cNvPr id="30" name="Chart"/>
          <p:cNvGraphicFramePr/>
          <p:nvPr>
            <p:extLst>
              <p:ext uri="{D42A27DB-BD31-4B8C-83A1-F6EECF244321}">
                <p14:modId xmlns:p14="http://schemas.microsoft.com/office/powerpoint/2010/main" val="92291913"/>
              </p:ext>
            </p:extLst>
          </p:nvPr>
        </p:nvGraphicFramePr>
        <p:xfrm>
          <a:off x="1582057" y="1524000"/>
          <a:ext cx="5752193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utaut2-label-fc">
            <a:extLst>
              <a:ext uri="{FF2B5EF4-FFF2-40B4-BE49-F238E27FC236}">
                <a16:creationId xmlns:a16="http://schemas.microsoft.com/office/drawing/2014/main" id="{6BEF2098-E95D-4E14-8B6B-A090E73A7CB1}"/>
              </a:ext>
            </a:extLst>
          </p:cNvPr>
          <p:cNvSpPr>
            <a:spLocks noGrp="1"/>
          </p:cNvSpPr>
          <p:nvPr/>
        </p:nvSpPr>
        <p:spPr>
          <a:xfrm>
            <a:off x="95250" y="196215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 dirty="0">
                <a:solidFill>
                  <a:srgbClr val="5F6B76"/>
                </a:solidFill>
              </a:rPr>
              <a:t>Facilitating conditions</a:t>
            </a:r>
          </a:p>
        </p:txBody>
      </p:sp>
      <p:sp>
        <p:nvSpPr>
          <p:cNvPr id="8" name="utaut2-label-ee">
            <a:extLst>
              <a:ext uri="{FF2B5EF4-FFF2-40B4-BE49-F238E27FC236}">
                <a16:creationId xmlns:a16="http://schemas.microsoft.com/office/drawing/2014/main" id="{46146BA4-63B5-40AD-805C-D2906047A62B}"/>
              </a:ext>
            </a:extLst>
          </p:cNvPr>
          <p:cNvSpPr>
            <a:spLocks noGrp="1"/>
          </p:cNvSpPr>
          <p:nvPr/>
        </p:nvSpPr>
        <p:spPr>
          <a:xfrm>
            <a:off x="95250" y="255270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 dirty="0">
                <a:solidFill>
                  <a:srgbClr val="5F6B76"/>
                </a:solidFill>
              </a:rPr>
              <a:t>Effort expectancy</a:t>
            </a:r>
          </a:p>
        </p:txBody>
      </p:sp>
      <p:sp>
        <p:nvSpPr>
          <p:cNvPr id="9" name="utaut2-label-pe">
            <a:extLst>
              <a:ext uri="{FF2B5EF4-FFF2-40B4-BE49-F238E27FC236}">
                <a16:creationId xmlns:a16="http://schemas.microsoft.com/office/drawing/2014/main" id="{B8FF8CD3-98D1-43C6-B014-BF6DD5EBF384}"/>
              </a:ext>
            </a:extLst>
          </p:cNvPr>
          <p:cNvSpPr>
            <a:spLocks noGrp="1"/>
          </p:cNvSpPr>
          <p:nvPr/>
        </p:nvSpPr>
        <p:spPr>
          <a:xfrm>
            <a:off x="95250" y="314325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Performance expectancy</a:t>
            </a:r>
          </a:p>
        </p:txBody>
      </p:sp>
      <p:sp>
        <p:nvSpPr>
          <p:cNvPr id="10" name="utaut2-label-trust">
            <a:extLst>
              <a:ext uri="{FF2B5EF4-FFF2-40B4-BE49-F238E27FC236}">
                <a16:creationId xmlns:a16="http://schemas.microsoft.com/office/drawing/2014/main" id="{0D04B14A-2467-40A8-9027-8DC54FB811E1}"/>
              </a:ext>
            </a:extLst>
          </p:cNvPr>
          <p:cNvSpPr>
            <a:spLocks noGrp="1"/>
          </p:cNvSpPr>
          <p:nvPr/>
        </p:nvSpPr>
        <p:spPr>
          <a:xfrm>
            <a:off x="95250" y="373380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Trust</a:t>
            </a:r>
          </a:p>
        </p:txBody>
      </p:sp>
      <p:sp>
        <p:nvSpPr>
          <p:cNvPr id="11" name="utaut2-label-price">
            <a:extLst>
              <a:ext uri="{FF2B5EF4-FFF2-40B4-BE49-F238E27FC236}">
                <a16:creationId xmlns:a16="http://schemas.microsoft.com/office/drawing/2014/main" id="{224AE5ED-F57F-46FA-A035-D3F5798BEBA7}"/>
              </a:ext>
            </a:extLst>
          </p:cNvPr>
          <p:cNvSpPr>
            <a:spLocks noGrp="1"/>
          </p:cNvSpPr>
          <p:nvPr/>
        </p:nvSpPr>
        <p:spPr>
          <a:xfrm>
            <a:off x="95250" y="432435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Price value</a:t>
            </a:r>
          </a:p>
        </p:txBody>
      </p:sp>
      <p:sp>
        <p:nvSpPr>
          <p:cNvPr id="12" name="utaut2-label-social">
            <a:extLst>
              <a:ext uri="{FF2B5EF4-FFF2-40B4-BE49-F238E27FC236}">
                <a16:creationId xmlns:a16="http://schemas.microsoft.com/office/drawing/2014/main" id="{CB8282BE-05A1-43E3-98C2-336D04A7F343}"/>
              </a:ext>
            </a:extLst>
          </p:cNvPr>
          <p:cNvSpPr>
            <a:spLocks noGrp="1"/>
          </p:cNvSpPr>
          <p:nvPr/>
        </p:nvSpPr>
        <p:spPr>
          <a:xfrm>
            <a:off x="95250" y="4914900"/>
            <a:ext cx="2333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Social influence</a:t>
            </a:r>
          </a:p>
        </p:txBody>
      </p:sp>
      <p:sp>
        <p:nvSpPr>
          <p:cNvPr id="13" name="utaut2-value-fc">
            <a:extLst>
              <a:ext uri="{FF2B5EF4-FFF2-40B4-BE49-F238E27FC236}">
                <a16:creationId xmlns:a16="http://schemas.microsoft.com/office/drawing/2014/main" id="{9469CBCE-F9DE-42E0-9D52-408726DBB735}"/>
              </a:ext>
            </a:extLst>
          </p:cNvPr>
          <p:cNvSpPr>
            <a:spLocks noGrp="1"/>
          </p:cNvSpPr>
          <p:nvPr/>
        </p:nvSpPr>
        <p:spPr>
          <a:xfrm>
            <a:off x="2667000" y="1962150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5F6B76"/>
                </a:solidFill>
              </a:defRPr>
            </a:pPr>
            <a:r>
              <a:rPr sz="1050" b="1">
                <a:solidFill>
                  <a:srgbClr val="5F6B76"/>
                </a:solidFill>
              </a:rPr>
              <a:t>-0.062</a:t>
            </a:r>
          </a:p>
        </p:txBody>
      </p:sp>
      <p:sp>
        <p:nvSpPr>
          <p:cNvPr id="14" name="utaut2-value-ee">
            <a:extLst>
              <a:ext uri="{FF2B5EF4-FFF2-40B4-BE49-F238E27FC236}">
                <a16:creationId xmlns:a16="http://schemas.microsoft.com/office/drawing/2014/main" id="{47330A7E-D893-4312-A41F-809810A18B0E}"/>
              </a:ext>
            </a:extLst>
          </p:cNvPr>
          <p:cNvSpPr>
            <a:spLocks noGrp="1"/>
          </p:cNvSpPr>
          <p:nvPr/>
        </p:nvSpPr>
        <p:spPr>
          <a:xfrm>
            <a:off x="3712821" y="2438400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1">
                <a:solidFill>
                  <a:srgbClr val="111827"/>
                </a:solidFill>
              </a:defRPr>
            </a:pPr>
            <a:r>
              <a:rPr sz="1050" b="1" dirty="0">
                <a:solidFill>
                  <a:srgbClr val="111827"/>
                </a:solidFill>
              </a:rPr>
              <a:t>0.111</a:t>
            </a:r>
          </a:p>
        </p:txBody>
      </p:sp>
      <p:sp>
        <p:nvSpPr>
          <p:cNvPr id="15" name="utaut2-value-pe">
            <a:extLst>
              <a:ext uri="{FF2B5EF4-FFF2-40B4-BE49-F238E27FC236}">
                <a16:creationId xmlns:a16="http://schemas.microsoft.com/office/drawing/2014/main" id="{6E40C290-21E8-4C34-A581-860EB9D8B6AF}"/>
              </a:ext>
            </a:extLst>
          </p:cNvPr>
          <p:cNvSpPr>
            <a:spLocks noGrp="1"/>
          </p:cNvSpPr>
          <p:nvPr/>
        </p:nvSpPr>
        <p:spPr>
          <a:xfrm>
            <a:off x="2667000" y="3143250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5F6B76"/>
                </a:solidFill>
              </a:defRPr>
            </a:pPr>
            <a:r>
              <a:rPr sz="1050" b="1">
                <a:solidFill>
                  <a:srgbClr val="5F6B76"/>
                </a:solidFill>
              </a:rPr>
              <a:t>-0.091</a:t>
            </a:r>
          </a:p>
        </p:txBody>
      </p:sp>
      <p:sp>
        <p:nvSpPr>
          <p:cNvPr id="16" name="utaut2-value-trust">
            <a:extLst>
              <a:ext uri="{FF2B5EF4-FFF2-40B4-BE49-F238E27FC236}">
                <a16:creationId xmlns:a16="http://schemas.microsoft.com/office/drawing/2014/main" id="{5008961B-9694-4EDE-9850-5C7B746F5FE7}"/>
              </a:ext>
            </a:extLst>
          </p:cNvPr>
          <p:cNvSpPr>
            <a:spLocks noGrp="1"/>
          </p:cNvSpPr>
          <p:nvPr/>
        </p:nvSpPr>
        <p:spPr>
          <a:xfrm>
            <a:off x="3744744" y="3652157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1">
                <a:solidFill>
                  <a:srgbClr val="111827"/>
                </a:solidFill>
              </a:defRPr>
            </a:pPr>
            <a:r>
              <a:rPr sz="1050" b="1" dirty="0">
                <a:solidFill>
                  <a:srgbClr val="111827"/>
                </a:solidFill>
              </a:rPr>
              <a:t>0.149</a:t>
            </a:r>
            <a:r>
              <a:rPr lang="fr-FR" sz="1050" b="1" dirty="0">
                <a:solidFill>
                  <a:srgbClr val="111827"/>
                </a:solidFill>
              </a:rPr>
              <a:t>*</a:t>
            </a:r>
          </a:p>
          <a:p>
            <a:pPr>
              <a:defRPr sz="1050" b="1">
                <a:solidFill>
                  <a:srgbClr val="111827"/>
                </a:solidFill>
              </a:defRPr>
            </a:pPr>
            <a:endParaRPr sz="1050" b="1" dirty="0">
              <a:solidFill>
                <a:srgbClr val="111827"/>
              </a:solidFill>
            </a:endParaRPr>
          </a:p>
        </p:txBody>
      </p:sp>
      <p:sp>
        <p:nvSpPr>
          <p:cNvPr id="17" name="utaut2-value-price">
            <a:extLst>
              <a:ext uri="{FF2B5EF4-FFF2-40B4-BE49-F238E27FC236}">
                <a16:creationId xmlns:a16="http://schemas.microsoft.com/office/drawing/2014/main" id="{BD97D594-E09F-4832-AA54-BC2223907140}"/>
              </a:ext>
            </a:extLst>
          </p:cNvPr>
          <p:cNvSpPr>
            <a:spLocks noGrp="1"/>
          </p:cNvSpPr>
          <p:nvPr/>
        </p:nvSpPr>
        <p:spPr>
          <a:xfrm>
            <a:off x="4243674" y="4281714"/>
            <a:ext cx="79567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1">
                <a:solidFill>
                  <a:srgbClr val="111827"/>
                </a:solidFill>
              </a:defRPr>
            </a:pPr>
            <a:r>
              <a:rPr sz="1050" b="1" dirty="0">
                <a:solidFill>
                  <a:srgbClr val="111827"/>
                </a:solidFill>
              </a:rPr>
              <a:t>0.242</a:t>
            </a:r>
            <a:r>
              <a:rPr lang="fr-FR" sz="1050" b="1" dirty="0">
                <a:solidFill>
                  <a:srgbClr val="111827"/>
                </a:solidFill>
              </a:rPr>
              <a:t>***</a:t>
            </a:r>
            <a:endParaRPr sz="1050" b="1" dirty="0">
              <a:solidFill>
                <a:srgbClr val="111827"/>
              </a:solidFill>
            </a:endParaRPr>
          </a:p>
        </p:txBody>
      </p:sp>
      <p:sp>
        <p:nvSpPr>
          <p:cNvPr id="18" name="utaut2-value-social">
            <a:extLst>
              <a:ext uri="{FF2B5EF4-FFF2-40B4-BE49-F238E27FC236}">
                <a16:creationId xmlns:a16="http://schemas.microsoft.com/office/drawing/2014/main" id="{0F350175-BE07-4B68-A2F2-38A425D720A7}"/>
              </a:ext>
            </a:extLst>
          </p:cNvPr>
          <p:cNvSpPr>
            <a:spLocks noGrp="1"/>
          </p:cNvSpPr>
          <p:nvPr/>
        </p:nvSpPr>
        <p:spPr>
          <a:xfrm>
            <a:off x="6602640" y="4914900"/>
            <a:ext cx="73161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1">
                <a:solidFill>
                  <a:srgbClr val="111827"/>
                </a:solidFill>
              </a:defRPr>
            </a:pPr>
            <a:r>
              <a:rPr sz="1050" b="1" dirty="0">
                <a:solidFill>
                  <a:srgbClr val="111827"/>
                </a:solidFill>
              </a:rPr>
              <a:t>0.711</a:t>
            </a:r>
            <a:r>
              <a:rPr lang="fr-FR" sz="1050" b="1" dirty="0">
                <a:solidFill>
                  <a:srgbClr val="111827"/>
                </a:solidFill>
              </a:rPr>
              <a:t>***</a:t>
            </a:r>
            <a:endParaRPr sz="1050" b="1" dirty="0">
              <a:solidFill>
                <a:srgbClr val="111827"/>
              </a:solidFill>
            </a:endParaRPr>
          </a:p>
        </p:txBody>
      </p:sp>
      <p:sp>
        <p:nvSpPr>
          <p:cNvPr id="20" name="utaut2-stat-1">
            <a:extLst>
              <a:ext uri="{FF2B5EF4-FFF2-40B4-BE49-F238E27FC236}">
                <a16:creationId xmlns:a16="http://schemas.microsoft.com/office/drawing/2014/main" id="{D2F3EF76-98DB-44B7-A0BD-512032338CB4}"/>
              </a:ext>
            </a:extLst>
          </p:cNvPr>
          <p:cNvSpPr>
            <a:spLocks noGrp="1"/>
          </p:cNvSpPr>
          <p:nvPr/>
        </p:nvSpPr>
        <p:spPr>
          <a:xfrm>
            <a:off x="7810500" y="1619250"/>
            <a:ext cx="1714500" cy="1571625"/>
          </a:xfrm>
          <a:prstGeom prst="roundRect">
            <a:avLst>
              <a:gd name="adj" fmla="val 7273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1" name="utaut2-stat-1-value">
            <a:extLst>
              <a:ext uri="{FF2B5EF4-FFF2-40B4-BE49-F238E27FC236}">
                <a16:creationId xmlns:a16="http://schemas.microsoft.com/office/drawing/2014/main" id="{1BD87D78-74C5-4394-A519-029EFBD873D8}"/>
              </a:ext>
            </a:extLst>
          </p:cNvPr>
          <p:cNvSpPr>
            <a:spLocks noGrp="1"/>
          </p:cNvSpPr>
          <p:nvPr/>
        </p:nvSpPr>
        <p:spPr>
          <a:xfrm>
            <a:off x="7905750" y="1952625"/>
            <a:ext cx="1524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550" b="1">
                <a:solidFill>
                  <a:srgbClr val="126782"/>
                </a:solidFill>
              </a:defRPr>
            </a:pPr>
            <a:r>
              <a:rPr sz="2550" b="1" dirty="0">
                <a:solidFill>
                  <a:srgbClr val="126782"/>
                </a:solidFill>
              </a:rPr>
              <a:t>72%</a:t>
            </a:r>
          </a:p>
        </p:txBody>
      </p:sp>
      <p:sp>
        <p:nvSpPr>
          <p:cNvPr id="22" name="utaut2-stat-1-label">
            <a:extLst>
              <a:ext uri="{FF2B5EF4-FFF2-40B4-BE49-F238E27FC236}">
                <a16:creationId xmlns:a16="http://schemas.microsoft.com/office/drawing/2014/main" id="{B8BB2576-9462-4EA8-9594-F172DDE37421}"/>
              </a:ext>
            </a:extLst>
          </p:cNvPr>
          <p:cNvSpPr>
            <a:spLocks noGrp="1"/>
          </p:cNvSpPr>
          <p:nvPr/>
        </p:nvSpPr>
        <p:spPr>
          <a:xfrm>
            <a:off x="8001000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sz="1200">
                <a:solidFill>
                  <a:srgbClr val="5F6B76"/>
                </a:solidFill>
              </a:rPr>
              <a:t>variance explained</a:t>
            </a:r>
          </a:p>
        </p:txBody>
      </p:sp>
      <p:sp>
        <p:nvSpPr>
          <p:cNvPr id="23" name="utaut2-stat-2">
            <a:extLst>
              <a:ext uri="{FF2B5EF4-FFF2-40B4-BE49-F238E27FC236}">
                <a16:creationId xmlns:a16="http://schemas.microsoft.com/office/drawing/2014/main" id="{325CD03C-CF51-4C20-8749-EB2EB48E4407}"/>
              </a:ext>
            </a:extLst>
          </p:cNvPr>
          <p:cNvSpPr>
            <a:spLocks noGrp="1"/>
          </p:cNvSpPr>
          <p:nvPr/>
        </p:nvSpPr>
        <p:spPr>
          <a:xfrm>
            <a:off x="9810750" y="1619250"/>
            <a:ext cx="1809750" cy="1571625"/>
          </a:xfrm>
          <a:prstGeom prst="roundRect">
            <a:avLst>
              <a:gd name="adj" fmla="val 7273"/>
            </a:avLst>
          </a:prstGeom>
          <a:solidFill>
            <a:srgbClr val="F6EFD9"/>
          </a:solidFill>
          <a:ln w="9525">
            <a:solidFill>
              <a:srgbClr val="F6EFD9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4" name="utaut2-stat-2-value">
            <a:extLst>
              <a:ext uri="{FF2B5EF4-FFF2-40B4-BE49-F238E27FC236}">
                <a16:creationId xmlns:a16="http://schemas.microsoft.com/office/drawing/2014/main" id="{AB57DFC6-FD1B-4191-B2FB-ACF2B2E401D3}"/>
              </a:ext>
            </a:extLst>
          </p:cNvPr>
          <p:cNvSpPr>
            <a:spLocks noGrp="1"/>
          </p:cNvSpPr>
          <p:nvPr/>
        </p:nvSpPr>
        <p:spPr>
          <a:xfrm>
            <a:off x="10048875" y="1905000"/>
            <a:ext cx="1333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3000" b="1">
                <a:solidFill>
                  <a:srgbClr val="D6A12D"/>
                </a:solidFill>
              </a:defRPr>
            </a:pPr>
            <a:r>
              <a:rPr sz="3000" b="1">
                <a:solidFill>
                  <a:srgbClr val="D6A12D"/>
                </a:solidFill>
              </a:rPr>
              <a:t>3 / 6</a:t>
            </a:r>
          </a:p>
        </p:txBody>
      </p:sp>
      <p:sp>
        <p:nvSpPr>
          <p:cNvPr id="25" name="utaut2-stat-2-label">
            <a:extLst>
              <a:ext uri="{FF2B5EF4-FFF2-40B4-BE49-F238E27FC236}">
                <a16:creationId xmlns:a16="http://schemas.microsoft.com/office/drawing/2014/main" id="{FEA2B279-8149-43C9-8F14-839F09641FE7}"/>
              </a:ext>
            </a:extLst>
          </p:cNvPr>
          <p:cNvSpPr>
            <a:spLocks noGrp="1"/>
          </p:cNvSpPr>
          <p:nvPr/>
        </p:nvSpPr>
        <p:spPr>
          <a:xfrm>
            <a:off x="10048875" y="2571750"/>
            <a:ext cx="133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5F6B76"/>
                </a:solidFill>
              </a:defRPr>
            </a:pPr>
            <a:r>
              <a:rPr sz="1200">
                <a:solidFill>
                  <a:srgbClr val="5F6B76"/>
                </a:solidFill>
              </a:rPr>
              <a:t>predictors significant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8920025-B0FC-14BB-081C-8A8D4F0BE8AE}"/>
              </a:ext>
            </a:extLst>
          </p:cNvPr>
          <p:cNvSpPr txBox="1"/>
          <p:nvPr/>
        </p:nvSpPr>
        <p:spPr>
          <a:xfrm>
            <a:off x="1234392" y="6025154"/>
            <a:ext cx="609985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1050" dirty="0" err="1">
                <a:solidFill>
                  <a:srgbClr val="5F6B76"/>
                </a:solidFill>
              </a:rPr>
              <a:t>Signif</a:t>
            </a:r>
            <a:r>
              <a:rPr lang="fr-BE" sz="1050" dirty="0">
                <a:solidFill>
                  <a:srgbClr val="5F6B76"/>
                </a:solidFill>
              </a:rPr>
              <a:t>. codes: * p&lt;0.05 ; ** p&lt;0.01 ; *** p&lt;0.001</a:t>
            </a:r>
          </a:p>
        </p:txBody>
      </p:sp>
      <p:sp>
        <p:nvSpPr>
          <p:cNvPr id="29" name="tpb-axis-caption">
            <a:extLst>
              <a:ext uri="{FF2B5EF4-FFF2-40B4-BE49-F238E27FC236}">
                <a16:creationId xmlns:a16="http://schemas.microsoft.com/office/drawing/2014/main" id="{468D4C12-3EC2-1CE0-3D58-C286C3005D1A}"/>
              </a:ext>
            </a:extLst>
          </p:cNvPr>
          <p:cNvSpPr>
            <a:spLocks noGrp="1"/>
          </p:cNvSpPr>
          <p:nvPr/>
        </p:nvSpPr>
        <p:spPr>
          <a:xfrm>
            <a:off x="3450945" y="5796554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>
                <a:solidFill>
                  <a:srgbClr val="5F6B76"/>
                </a:solidFill>
              </a:defRPr>
            </a:pPr>
            <a:r>
              <a:rPr lang="en-US" sz="1050" dirty="0" err="1">
                <a:solidFill>
                  <a:srgbClr val="5F6B76"/>
                </a:solidFill>
              </a:rPr>
              <a:t>Standardised</a:t>
            </a:r>
            <a:r>
              <a:rPr lang="en-US" sz="1050" dirty="0">
                <a:solidFill>
                  <a:srgbClr val="5F6B76"/>
                </a:solidFill>
              </a:rPr>
              <a:t> coefficients (β)</a:t>
            </a:r>
          </a:p>
        </p:txBody>
      </p:sp>
      <p:sp>
        <p:nvSpPr>
          <p:cNvPr id="32" name="tpb-stat-1">
            <a:extLst>
              <a:ext uri="{FF2B5EF4-FFF2-40B4-BE49-F238E27FC236}">
                <a16:creationId xmlns:a16="http://schemas.microsoft.com/office/drawing/2014/main" id="{548C59E2-E606-042A-EB93-B80E22694376}"/>
              </a:ext>
            </a:extLst>
          </p:cNvPr>
          <p:cNvSpPr>
            <a:spLocks noGrp="1"/>
          </p:cNvSpPr>
          <p:nvPr/>
        </p:nvSpPr>
        <p:spPr>
          <a:xfrm>
            <a:off x="7700970" y="3428546"/>
            <a:ext cx="3809999" cy="2020207"/>
          </a:xfrm>
          <a:prstGeom prst="roundRect">
            <a:avLst>
              <a:gd name="adj" fmla="val 7273"/>
            </a:avLst>
          </a:prstGeom>
          <a:solidFill>
            <a:srgbClr val="126782">
              <a:alpha val="32115"/>
            </a:srgbClr>
          </a:solidFill>
          <a:ln w="9525">
            <a:noFill/>
            <a:prstDash val="solid"/>
          </a:ln>
        </p:spPr>
        <p:txBody>
          <a:bodyPr anchor="ctr"/>
          <a:lstStyle/>
          <a:p>
            <a:pPr algn="ctr"/>
            <a:r>
              <a:rPr lang="fr-BE" b="1" dirty="0">
                <a:solidFill>
                  <a:srgbClr val="126782"/>
                </a:solidFill>
              </a:rPr>
              <a:t>Intention </a:t>
            </a:r>
            <a:r>
              <a:rPr lang="fr-BE" b="1" dirty="0" err="1">
                <a:solidFill>
                  <a:srgbClr val="126782"/>
                </a:solidFill>
              </a:rPr>
              <a:t>rises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when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parcel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lockers</a:t>
            </a:r>
            <a:r>
              <a:rPr lang="fr-BE" b="1" dirty="0">
                <a:solidFill>
                  <a:srgbClr val="126782"/>
                </a:solidFill>
              </a:rPr>
              <a:t> are </a:t>
            </a:r>
            <a:r>
              <a:rPr lang="fr-BE" b="1" dirty="0" err="1">
                <a:solidFill>
                  <a:srgbClr val="126782"/>
                </a:solidFill>
              </a:rPr>
              <a:t>socially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endorsed</a:t>
            </a:r>
            <a:r>
              <a:rPr lang="fr-BE" b="1" dirty="0">
                <a:solidFill>
                  <a:srgbClr val="126782"/>
                </a:solidFill>
              </a:rPr>
              <a:t>, </a:t>
            </a:r>
            <a:r>
              <a:rPr lang="fr-BE" b="1" dirty="0" err="1">
                <a:solidFill>
                  <a:srgbClr val="126782"/>
                </a:solidFill>
              </a:rPr>
              <a:t>offer</a:t>
            </a:r>
            <a:r>
              <a:rPr lang="fr-BE" b="1" dirty="0">
                <a:solidFill>
                  <a:srgbClr val="126782"/>
                </a:solidFill>
              </a:rPr>
              <a:t> good value and </a:t>
            </a:r>
            <a:r>
              <a:rPr lang="fr-BE" b="1" dirty="0" err="1">
                <a:solidFill>
                  <a:srgbClr val="126782"/>
                </a:solidFill>
              </a:rPr>
              <a:t>feel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trustworthy</a:t>
            </a:r>
            <a:r>
              <a:rPr lang="fr-BE" b="1" dirty="0">
                <a:solidFill>
                  <a:srgbClr val="126782"/>
                </a:solidFill>
              </a:rPr>
              <a:t>, </a:t>
            </a:r>
            <a:r>
              <a:rPr lang="fr-BE" b="1" dirty="0" err="1">
                <a:solidFill>
                  <a:srgbClr val="126782"/>
                </a:solidFill>
              </a:rPr>
              <a:t>while</a:t>
            </a:r>
            <a:r>
              <a:rPr lang="fr-BE" b="1" dirty="0">
                <a:solidFill>
                  <a:srgbClr val="126782"/>
                </a:solidFill>
              </a:rPr>
              <a:t> performance, effort and </a:t>
            </a:r>
            <a:r>
              <a:rPr lang="fr-BE" b="1" dirty="0" err="1">
                <a:solidFill>
                  <a:srgbClr val="126782"/>
                </a:solidFill>
              </a:rPr>
              <a:t>facilitating</a:t>
            </a:r>
            <a:r>
              <a:rPr lang="fr-BE" b="1" dirty="0">
                <a:solidFill>
                  <a:srgbClr val="126782"/>
                </a:solidFill>
              </a:rPr>
              <a:t> conditions </a:t>
            </a:r>
            <a:r>
              <a:rPr lang="fr-BE" b="1" dirty="0" err="1">
                <a:solidFill>
                  <a:srgbClr val="126782"/>
                </a:solidFill>
              </a:rPr>
              <a:t>play</a:t>
            </a:r>
            <a:r>
              <a:rPr lang="fr-BE" b="1" dirty="0">
                <a:solidFill>
                  <a:srgbClr val="126782"/>
                </a:solidFill>
              </a:rPr>
              <a:t> a </a:t>
            </a:r>
            <a:r>
              <a:rPr lang="fr-BE" b="1" dirty="0" err="1">
                <a:solidFill>
                  <a:srgbClr val="126782"/>
                </a:solidFill>
              </a:rPr>
              <a:t>limited</a:t>
            </a:r>
            <a:r>
              <a:rPr lang="fr-BE" b="1" dirty="0">
                <a:solidFill>
                  <a:srgbClr val="126782"/>
                </a:solidFill>
              </a:rPr>
              <a:t> </a:t>
            </a:r>
            <a:r>
              <a:rPr lang="fr-BE" b="1" dirty="0" err="1">
                <a:solidFill>
                  <a:srgbClr val="126782"/>
                </a:solidFill>
              </a:rPr>
              <a:t>role</a:t>
            </a:r>
            <a:r>
              <a:rPr lang="fr-BE" b="1" dirty="0">
                <a:solidFill>
                  <a:srgbClr val="126782"/>
                </a:solidFill>
              </a:rPr>
              <a:t>.</a:t>
            </a:r>
            <a:endParaRPr lang="en-US" b="1" dirty="0">
              <a:solidFill>
                <a:srgbClr val="126782"/>
              </a:solidFill>
            </a:endParaRPr>
          </a:p>
        </p:txBody>
      </p:sp>
      <p:sp>
        <p:nvSpPr>
          <p:cNvPr id="33" name="slide-6-title">
            <a:extLst>
              <a:ext uri="{FF2B5EF4-FFF2-40B4-BE49-F238E27FC236}">
                <a16:creationId xmlns:a16="http://schemas.microsoft.com/office/drawing/2014/main" id="{5EF1F54F-4F14-FE3A-4A07-B0DC352AF4CB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Unified Theory of Acceptance and Use of Technology (UTAUT2)</a:t>
            </a:r>
          </a:p>
        </p:txBody>
      </p:sp>
      <p:sp>
        <p:nvSpPr>
          <p:cNvPr id="34" name="title-accent-rule">
            <a:extLst>
              <a:ext uri="{FF2B5EF4-FFF2-40B4-BE49-F238E27FC236}">
                <a16:creationId xmlns:a16="http://schemas.microsoft.com/office/drawing/2014/main" id="{F8E61F37-3B99-B074-B737-331041F5D366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5" name="Image 34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7167C563-37BA-7D2C-B9BC-6C18AE759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F97371-A8FC-45D9-1A27-646BFF3A86ED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53815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5-number">
            <a:extLst>
              <a:ext uri="{FF2B5EF4-FFF2-40B4-BE49-F238E27FC236}">
                <a16:creationId xmlns:a16="http://schemas.microsoft.com/office/drawing/2014/main" id="{2ACADB8B-3043-4638-B1D0-E06D5ACC3188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5</a:t>
            </a:r>
          </a:p>
        </p:txBody>
      </p:sp>
      <p:graphicFrame>
        <p:nvGraphicFramePr>
          <p:cNvPr id="16" name="Chart"/>
          <p:cNvGraphicFramePr/>
          <p:nvPr>
            <p:extLst>
              <p:ext uri="{D42A27DB-BD31-4B8C-83A1-F6EECF244321}">
                <p14:modId xmlns:p14="http://schemas.microsoft.com/office/powerpoint/2010/main" val="3614176918"/>
              </p:ext>
            </p:extLst>
          </p:nvPr>
        </p:nvGraphicFramePr>
        <p:xfrm>
          <a:off x="476250" y="1215390"/>
          <a:ext cx="657225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am-r2-label">
            <a:extLst>
              <a:ext uri="{FF2B5EF4-FFF2-40B4-BE49-F238E27FC236}">
                <a16:creationId xmlns:a16="http://schemas.microsoft.com/office/drawing/2014/main" id="{A6DE416E-ABF0-4C67-8A06-7A16C5078A0E}"/>
              </a:ext>
            </a:extLst>
          </p:cNvPr>
          <p:cNvSpPr>
            <a:spLocks noGrp="1"/>
          </p:cNvSpPr>
          <p:nvPr/>
        </p:nvSpPr>
        <p:spPr>
          <a:xfrm>
            <a:off x="1428750" y="1836329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1">
                <a:solidFill>
                  <a:srgbClr val="111827"/>
                </a:solidFill>
              </a:defRPr>
            </a:pPr>
            <a:r>
              <a:rPr lang="en-US" sz="1275" b="1" dirty="0">
                <a:solidFill>
                  <a:srgbClr val="111827"/>
                </a:solidFill>
              </a:rPr>
              <a:t>62.7%</a:t>
            </a:r>
          </a:p>
        </p:txBody>
      </p:sp>
      <p:sp>
        <p:nvSpPr>
          <p:cNvPr id="6" name="tpb-r2-label">
            <a:extLst>
              <a:ext uri="{FF2B5EF4-FFF2-40B4-BE49-F238E27FC236}">
                <a16:creationId xmlns:a16="http://schemas.microsoft.com/office/drawing/2014/main" id="{88CA84B3-78DC-4076-8834-93521C015442}"/>
              </a:ext>
            </a:extLst>
          </p:cNvPr>
          <p:cNvSpPr>
            <a:spLocks noGrp="1"/>
          </p:cNvSpPr>
          <p:nvPr/>
        </p:nvSpPr>
        <p:spPr>
          <a:xfrm>
            <a:off x="3429000" y="1615440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1">
                <a:solidFill>
                  <a:srgbClr val="111827"/>
                </a:solidFill>
              </a:defRPr>
            </a:pPr>
            <a:r>
              <a:rPr lang="en-US" sz="1275" b="1" dirty="0">
                <a:solidFill>
                  <a:srgbClr val="111827"/>
                </a:solidFill>
              </a:rPr>
              <a:t>66.5%</a:t>
            </a:r>
          </a:p>
        </p:txBody>
      </p:sp>
      <p:sp>
        <p:nvSpPr>
          <p:cNvPr id="8" name="model-callout">
            <a:extLst>
              <a:ext uri="{FF2B5EF4-FFF2-40B4-BE49-F238E27FC236}">
                <a16:creationId xmlns:a16="http://schemas.microsoft.com/office/drawing/2014/main" id="{6ED11E26-9C6A-45E5-A954-6656762AD224}"/>
              </a:ext>
            </a:extLst>
          </p:cNvPr>
          <p:cNvSpPr>
            <a:spLocks noGrp="1"/>
          </p:cNvSpPr>
          <p:nvPr/>
        </p:nvSpPr>
        <p:spPr>
          <a:xfrm>
            <a:off x="7405687" y="1901190"/>
            <a:ext cx="4095750" cy="1847850"/>
          </a:xfrm>
          <a:prstGeom prst="roundRect">
            <a:avLst>
              <a:gd name="adj" fmla="val 6186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model-callout-title">
            <a:extLst>
              <a:ext uri="{FF2B5EF4-FFF2-40B4-BE49-F238E27FC236}">
                <a16:creationId xmlns:a16="http://schemas.microsoft.com/office/drawing/2014/main" id="{52554D47-0CE5-405C-9397-CDEF273C673A}"/>
              </a:ext>
            </a:extLst>
          </p:cNvPr>
          <p:cNvSpPr>
            <a:spLocks noGrp="1"/>
          </p:cNvSpPr>
          <p:nvPr/>
        </p:nvSpPr>
        <p:spPr>
          <a:xfrm>
            <a:off x="7786687" y="2143330"/>
            <a:ext cx="3476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875" b="1">
                <a:solidFill>
                  <a:srgbClr val="126782"/>
                </a:solidFill>
              </a:defRPr>
            </a:pPr>
            <a:r>
              <a:rPr lang="en-US" sz="1875" b="1" dirty="0">
                <a:solidFill>
                  <a:srgbClr val="126782"/>
                </a:solidFill>
              </a:rPr>
              <a:t>Broadest lens, strongest fit</a:t>
            </a:r>
          </a:p>
        </p:txBody>
      </p:sp>
      <p:sp>
        <p:nvSpPr>
          <p:cNvPr id="10" name="model-callout-body">
            <a:extLst>
              <a:ext uri="{FF2B5EF4-FFF2-40B4-BE49-F238E27FC236}">
                <a16:creationId xmlns:a16="http://schemas.microsoft.com/office/drawing/2014/main" id="{B9E9CEB7-A887-4E44-9468-FA125B4752C1}"/>
              </a:ext>
            </a:extLst>
          </p:cNvPr>
          <p:cNvSpPr>
            <a:spLocks noGrp="1"/>
          </p:cNvSpPr>
          <p:nvPr/>
        </p:nvSpPr>
        <p:spPr>
          <a:xfrm>
            <a:off x="7786687" y="2713083"/>
            <a:ext cx="347662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111827"/>
                </a:solidFill>
              </a:defRPr>
            </a:pPr>
            <a:r>
              <a:rPr lang="en-US" sz="1350" dirty="0">
                <a:solidFill>
                  <a:srgbClr val="111827"/>
                </a:solidFill>
              </a:rPr>
              <a:t>UTAUT2 adds explicit social and price-value mechanisms to technological and effort-related beliefs.</a:t>
            </a:r>
          </a:p>
        </p:txBody>
      </p:sp>
      <p:sp>
        <p:nvSpPr>
          <p:cNvPr id="12" name="model-comparison-takeaway">
            <a:extLst>
              <a:ext uri="{FF2B5EF4-FFF2-40B4-BE49-F238E27FC236}">
                <a16:creationId xmlns:a16="http://schemas.microsoft.com/office/drawing/2014/main" id="{BEA24963-80BD-44A5-AA9C-BE5DB7A95F81}"/>
              </a:ext>
            </a:extLst>
          </p:cNvPr>
          <p:cNvSpPr>
            <a:spLocks noGrp="1"/>
          </p:cNvSpPr>
          <p:nvPr/>
        </p:nvSpPr>
        <p:spPr>
          <a:xfrm>
            <a:off x="7405687" y="4127977"/>
            <a:ext cx="4000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650" b="1">
                <a:solidFill>
                  <a:srgbClr val="111827"/>
                </a:solidFill>
              </a:defRPr>
            </a:pPr>
            <a:r>
              <a:rPr lang="en-US" sz="1650" b="1" dirty="0">
                <a:solidFill>
                  <a:srgbClr val="111827"/>
                </a:solidFill>
              </a:rPr>
              <a:t>Model choice changes emphasis—not the conclusion that intention is highly structured.</a:t>
            </a:r>
          </a:p>
        </p:txBody>
      </p:sp>
      <p:sp>
        <p:nvSpPr>
          <p:cNvPr id="14" name="tpb-r2-label">
            <a:extLst>
              <a:ext uri="{FF2B5EF4-FFF2-40B4-BE49-F238E27FC236}">
                <a16:creationId xmlns:a16="http://schemas.microsoft.com/office/drawing/2014/main" id="{9808F9DE-F08B-DFF1-B264-B3858A9AE729}"/>
              </a:ext>
            </a:extLst>
          </p:cNvPr>
          <p:cNvSpPr>
            <a:spLocks noGrp="1"/>
          </p:cNvSpPr>
          <p:nvPr/>
        </p:nvSpPr>
        <p:spPr>
          <a:xfrm>
            <a:off x="5429250" y="1421765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1">
                <a:solidFill>
                  <a:srgbClr val="111827"/>
                </a:solidFill>
              </a:defRPr>
            </a:pPr>
            <a:r>
              <a:rPr lang="en-US" sz="1275" b="1" dirty="0">
                <a:solidFill>
                  <a:srgbClr val="111827"/>
                </a:solidFill>
              </a:rPr>
              <a:t>72,0%</a:t>
            </a:r>
          </a:p>
        </p:txBody>
      </p:sp>
      <p:sp>
        <p:nvSpPr>
          <p:cNvPr id="15" name="slide-6-title">
            <a:extLst>
              <a:ext uri="{FF2B5EF4-FFF2-40B4-BE49-F238E27FC236}">
                <a16:creationId xmlns:a16="http://schemas.microsoft.com/office/drawing/2014/main" id="{B76BE79A-6E3D-D630-343E-FF55DD85004D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Results</a:t>
            </a:r>
          </a:p>
        </p:txBody>
      </p:sp>
      <p:sp>
        <p:nvSpPr>
          <p:cNvPr id="17" name="title-accent-rule">
            <a:extLst>
              <a:ext uri="{FF2B5EF4-FFF2-40B4-BE49-F238E27FC236}">
                <a16:creationId xmlns:a16="http://schemas.microsoft.com/office/drawing/2014/main" id="{38A88C93-51D0-04AF-AE2A-66CDDF48FE5A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8" name="Image 17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14FF7A69-5BFB-DC58-3AAE-80A42A5BD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46290A-E8E3-969D-8DC7-9037DCF09156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131499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7-number">
            <a:extLst>
              <a:ext uri="{FF2B5EF4-FFF2-40B4-BE49-F238E27FC236}">
                <a16:creationId xmlns:a16="http://schemas.microsoft.com/office/drawing/2014/main" id="{92FEB392-CC7E-4C6D-A71A-EE904B63BB28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7</a:t>
            </a:r>
          </a:p>
        </p:txBody>
      </p:sp>
      <p:sp>
        <p:nvSpPr>
          <p:cNvPr id="4" name="TPB-synthesis-card">
            <a:extLst>
              <a:ext uri="{FF2B5EF4-FFF2-40B4-BE49-F238E27FC236}">
                <a16:creationId xmlns:a16="http://schemas.microsoft.com/office/drawing/2014/main" id="{9B20A089-622A-4BD1-906C-B69A92FA7B16}"/>
              </a:ext>
            </a:extLst>
          </p:cNvPr>
          <p:cNvSpPr>
            <a:spLocks noGrp="1"/>
          </p:cNvSpPr>
          <p:nvPr/>
        </p:nvSpPr>
        <p:spPr>
          <a:xfrm>
            <a:off x="400050" y="2226945"/>
            <a:ext cx="3390900" cy="3619500"/>
          </a:xfrm>
          <a:prstGeom prst="roundRect">
            <a:avLst>
              <a:gd name="adj" fmla="val 3371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PB-synthesis-label">
            <a:extLst>
              <a:ext uri="{FF2B5EF4-FFF2-40B4-BE49-F238E27FC236}">
                <a16:creationId xmlns:a16="http://schemas.microsoft.com/office/drawing/2014/main" id="{E2BC177C-7166-4A1E-8B2B-36438925E366}"/>
              </a:ext>
            </a:extLst>
          </p:cNvPr>
          <p:cNvSpPr>
            <a:spLocks noGrp="1"/>
          </p:cNvSpPr>
          <p:nvPr/>
        </p:nvSpPr>
        <p:spPr>
          <a:xfrm>
            <a:off x="628650" y="246507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126782"/>
                </a:solidFill>
              </a:defRPr>
            </a:pPr>
            <a:r>
              <a:rPr lang="en-US" sz="1200" b="1" dirty="0">
                <a:solidFill>
                  <a:srgbClr val="126782"/>
                </a:solidFill>
              </a:rPr>
              <a:t>TPB</a:t>
            </a:r>
          </a:p>
        </p:txBody>
      </p:sp>
      <p:sp>
        <p:nvSpPr>
          <p:cNvPr id="6" name="TPB-synthesis-stat">
            <a:extLst>
              <a:ext uri="{FF2B5EF4-FFF2-40B4-BE49-F238E27FC236}">
                <a16:creationId xmlns:a16="http://schemas.microsoft.com/office/drawing/2014/main" id="{69CB6CDE-7AC5-416C-92F0-CC703C8B09DD}"/>
              </a:ext>
            </a:extLst>
          </p:cNvPr>
          <p:cNvSpPr>
            <a:spLocks noGrp="1"/>
          </p:cNvSpPr>
          <p:nvPr/>
        </p:nvSpPr>
        <p:spPr>
          <a:xfrm>
            <a:off x="628650" y="2941320"/>
            <a:ext cx="2905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700" b="1">
                <a:solidFill>
                  <a:srgbClr val="111827"/>
                </a:solidFill>
              </a:defRPr>
            </a:pPr>
            <a:r>
              <a:rPr lang="en-US" sz="2700" b="1" dirty="0">
                <a:solidFill>
                  <a:srgbClr val="111827"/>
                </a:solidFill>
              </a:rPr>
              <a:t>β = 0.495</a:t>
            </a:r>
          </a:p>
        </p:txBody>
      </p:sp>
      <p:sp>
        <p:nvSpPr>
          <p:cNvPr id="7" name="TPB-synthesis-stat-label">
            <a:extLst>
              <a:ext uri="{FF2B5EF4-FFF2-40B4-BE49-F238E27FC236}">
                <a16:creationId xmlns:a16="http://schemas.microsoft.com/office/drawing/2014/main" id="{9102B9CE-F7B1-4E64-A828-36971B07D435}"/>
              </a:ext>
            </a:extLst>
          </p:cNvPr>
          <p:cNvSpPr>
            <a:spLocks noGrp="1"/>
          </p:cNvSpPr>
          <p:nvPr/>
        </p:nvSpPr>
        <p:spPr>
          <a:xfrm>
            <a:off x="628650" y="360807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75" b="1">
                <a:solidFill>
                  <a:srgbClr val="126782"/>
                </a:solidFill>
              </a:defRPr>
            </a:pPr>
            <a:r>
              <a:rPr lang="en-US" sz="1575" b="1" dirty="0">
                <a:solidFill>
                  <a:srgbClr val="126782"/>
                </a:solidFill>
              </a:rPr>
              <a:t>Subjective norm</a:t>
            </a:r>
          </a:p>
        </p:txBody>
      </p:sp>
      <p:sp>
        <p:nvSpPr>
          <p:cNvPr id="8" name="TPB-synthesis-rule">
            <a:extLst>
              <a:ext uri="{FF2B5EF4-FFF2-40B4-BE49-F238E27FC236}">
                <a16:creationId xmlns:a16="http://schemas.microsoft.com/office/drawing/2014/main" id="{0D780E5E-DBB8-4F2E-8BB7-F6C838DAEA4B}"/>
              </a:ext>
            </a:extLst>
          </p:cNvPr>
          <p:cNvSpPr>
            <a:spLocks noGrp="1"/>
          </p:cNvSpPr>
          <p:nvPr/>
        </p:nvSpPr>
        <p:spPr>
          <a:xfrm>
            <a:off x="628650" y="4179570"/>
            <a:ext cx="2905125" cy="2857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PB-synthesis-body">
            <a:extLst>
              <a:ext uri="{FF2B5EF4-FFF2-40B4-BE49-F238E27FC236}">
                <a16:creationId xmlns:a16="http://schemas.microsoft.com/office/drawing/2014/main" id="{AC42347E-4A8E-4281-8263-590935FE8E6E}"/>
              </a:ext>
            </a:extLst>
          </p:cNvPr>
          <p:cNvSpPr>
            <a:spLocks noGrp="1"/>
          </p:cNvSpPr>
          <p:nvPr/>
        </p:nvSpPr>
        <p:spPr>
          <a:xfrm>
            <a:off x="628650" y="4427220"/>
            <a:ext cx="29051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Attitude  0.475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Perceived control  0.253</a:t>
            </a:r>
          </a:p>
        </p:txBody>
      </p:sp>
      <p:sp>
        <p:nvSpPr>
          <p:cNvPr id="10" name="TAM-synthesis-card">
            <a:extLst>
              <a:ext uri="{FF2B5EF4-FFF2-40B4-BE49-F238E27FC236}">
                <a16:creationId xmlns:a16="http://schemas.microsoft.com/office/drawing/2014/main" id="{B27F57B2-8068-4A0D-A49F-62D6C891F3B0}"/>
              </a:ext>
            </a:extLst>
          </p:cNvPr>
          <p:cNvSpPr>
            <a:spLocks noGrp="1"/>
          </p:cNvSpPr>
          <p:nvPr/>
        </p:nvSpPr>
        <p:spPr>
          <a:xfrm>
            <a:off x="4400550" y="2226945"/>
            <a:ext cx="3390900" cy="3619500"/>
          </a:xfrm>
          <a:prstGeom prst="roundRect">
            <a:avLst>
              <a:gd name="adj" fmla="val 3371"/>
            </a:avLst>
          </a:prstGeom>
          <a:solidFill>
            <a:srgbClr val="E5F3F0"/>
          </a:solidFill>
          <a:ln w="9525">
            <a:solidFill>
              <a:srgbClr val="E5F3F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AM-synthesis-label">
            <a:extLst>
              <a:ext uri="{FF2B5EF4-FFF2-40B4-BE49-F238E27FC236}">
                <a16:creationId xmlns:a16="http://schemas.microsoft.com/office/drawing/2014/main" id="{7632240E-D6B2-4435-AC84-395A346D0E62}"/>
              </a:ext>
            </a:extLst>
          </p:cNvPr>
          <p:cNvSpPr>
            <a:spLocks noGrp="1"/>
          </p:cNvSpPr>
          <p:nvPr/>
        </p:nvSpPr>
        <p:spPr>
          <a:xfrm>
            <a:off x="4629150" y="246507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2A9D8F"/>
                </a:solidFill>
              </a:defRPr>
            </a:pPr>
            <a:r>
              <a:rPr lang="en-US" sz="1200" b="1" dirty="0">
                <a:solidFill>
                  <a:srgbClr val="2A9D8F"/>
                </a:solidFill>
              </a:rPr>
              <a:t>TAM</a:t>
            </a:r>
          </a:p>
        </p:txBody>
      </p:sp>
      <p:sp>
        <p:nvSpPr>
          <p:cNvPr id="12" name="TAM-synthesis-stat">
            <a:extLst>
              <a:ext uri="{FF2B5EF4-FFF2-40B4-BE49-F238E27FC236}">
                <a16:creationId xmlns:a16="http://schemas.microsoft.com/office/drawing/2014/main" id="{5CAF155A-4ACA-45F2-8B2C-99FDD315F554}"/>
              </a:ext>
            </a:extLst>
          </p:cNvPr>
          <p:cNvSpPr>
            <a:spLocks noGrp="1"/>
          </p:cNvSpPr>
          <p:nvPr/>
        </p:nvSpPr>
        <p:spPr>
          <a:xfrm>
            <a:off x="4629150" y="2941320"/>
            <a:ext cx="2905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700" b="1">
                <a:solidFill>
                  <a:srgbClr val="111827"/>
                </a:solidFill>
              </a:defRPr>
            </a:pPr>
            <a:r>
              <a:rPr lang="en-US" sz="2700" b="1" dirty="0">
                <a:solidFill>
                  <a:srgbClr val="111827"/>
                </a:solidFill>
              </a:rPr>
              <a:t>β = 0.766</a:t>
            </a:r>
          </a:p>
        </p:txBody>
      </p:sp>
      <p:sp>
        <p:nvSpPr>
          <p:cNvPr id="13" name="TAM-synthesis-stat-label">
            <a:extLst>
              <a:ext uri="{FF2B5EF4-FFF2-40B4-BE49-F238E27FC236}">
                <a16:creationId xmlns:a16="http://schemas.microsoft.com/office/drawing/2014/main" id="{CC1FBA16-D7B5-4F5D-8D24-517E1942FCDB}"/>
              </a:ext>
            </a:extLst>
          </p:cNvPr>
          <p:cNvSpPr>
            <a:spLocks noGrp="1"/>
          </p:cNvSpPr>
          <p:nvPr/>
        </p:nvSpPr>
        <p:spPr>
          <a:xfrm>
            <a:off x="4629150" y="360807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75" b="1">
                <a:solidFill>
                  <a:srgbClr val="2A9D8F"/>
                </a:solidFill>
              </a:defRPr>
            </a:pPr>
            <a:r>
              <a:rPr lang="en-US" sz="1575" b="1" dirty="0">
                <a:solidFill>
                  <a:srgbClr val="2A9D8F"/>
                </a:solidFill>
              </a:rPr>
              <a:t>Attitude</a:t>
            </a:r>
          </a:p>
        </p:txBody>
      </p:sp>
      <p:sp>
        <p:nvSpPr>
          <p:cNvPr id="14" name="TAM-synthesis-rule">
            <a:extLst>
              <a:ext uri="{FF2B5EF4-FFF2-40B4-BE49-F238E27FC236}">
                <a16:creationId xmlns:a16="http://schemas.microsoft.com/office/drawing/2014/main" id="{06A3B11F-D674-4A99-964E-88A80CA75342}"/>
              </a:ext>
            </a:extLst>
          </p:cNvPr>
          <p:cNvSpPr>
            <a:spLocks noGrp="1"/>
          </p:cNvSpPr>
          <p:nvPr/>
        </p:nvSpPr>
        <p:spPr>
          <a:xfrm>
            <a:off x="4629150" y="4179570"/>
            <a:ext cx="2905125" cy="28575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AM-synthesis-body">
            <a:extLst>
              <a:ext uri="{FF2B5EF4-FFF2-40B4-BE49-F238E27FC236}">
                <a16:creationId xmlns:a16="http://schemas.microsoft.com/office/drawing/2014/main" id="{F4DDB376-96A7-4E84-A1C6-79025BB40BFF}"/>
              </a:ext>
            </a:extLst>
          </p:cNvPr>
          <p:cNvSpPr>
            <a:spLocks noGrp="1"/>
          </p:cNvSpPr>
          <p:nvPr/>
        </p:nvSpPr>
        <p:spPr>
          <a:xfrm>
            <a:off x="4629150" y="4427220"/>
            <a:ext cx="29051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Ease of use  0.321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Trust  0.182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Usefulness  −0.131</a:t>
            </a:r>
          </a:p>
        </p:txBody>
      </p:sp>
      <p:sp>
        <p:nvSpPr>
          <p:cNvPr id="16" name="UTAUT2-synthesis-card">
            <a:extLst>
              <a:ext uri="{FF2B5EF4-FFF2-40B4-BE49-F238E27FC236}">
                <a16:creationId xmlns:a16="http://schemas.microsoft.com/office/drawing/2014/main" id="{D476FC25-64B3-4DFF-A472-E8ACC2A4AA6B}"/>
              </a:ext>
            </a:extLst>
          </p:cNvPr>
          <p:cNvSpPr>
            <a:spLocks noGrp="1"/>
          </p:cNvSpPr>
          <p:nvPr/>
        </p:nvSpPr>
        <p:spPr>
          <a:xfrm>
            <a:off x="8401050" y="2226945"/>
            <a:ext cx="3390900" cy="3619500"/>
          </a:xfrm>
          <a:prstGeom prst="roundRect">
            <a:avLst>
              <a:gd name="adj" fmla="val 3371"/>
            </a:avLst>
          </a:prstGeom>
          <a:solidFill>
            <a:srgbClr val="F6EFD9"/>
          </a:solidFill>
          <a:ln w="9525">
            <a:solidFill>
              <a:srgbClr val="F6EFD9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UTAUT2-synthesis-label">
            <a:extLst>
              <a:ext uri="{FF2B5EF4-FFF2-40B4-BE49-F238E27FC236}">
                <a16:creationId xmlns:a16="http://schemas.microsoft.com/office/drawing/2014/main" id="{73C76BCB-2E38-423D-A47D-68E55246B236}"/>
              </a:ext>
            </a:extLst>
          </p:cNvPr>
          <p:cNvSpPr>
            <a:spLocks noGrp="1"/>
          </p:cNvSpPr>
          <p:nvPr/>
        </p:nvSpPr>
        <p:spPr>
          <a:xfrm>
            <a:off x="8629650" y="246507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200" b="1">
                <a:solidFill>
                  <a:srgbClr val="D6A12D"/>
                </a:solidFill>
              </a:defRPr>
            </a:pPr>
            <a:r>
              <a:rPr lang="en-US" sz="1200" b="1" dirty="0">
                <a:solidFill>
                  <a:srgbClr val="D6A12D"/>
                </a:solidFill>
              </a:rPr>
              <a:t>UTAUT2</a:t>
            </a:r>
          </a:p>
        </p:txBody>
      </p:sp>
      <p:sp>
        <p:nvSpPr>
          <p:cNvPr id="18" name="UTAUT2-synthesis-stat">
            <a:extLst>
              <a:ext uri="{FF2B5EF4-FFF2-40B4-BE49-F238E27FC236}">
                <a16:creationId xmlns:a16="http://schemas.microsoft.com/office/drawing/2014/main" id="{D33FA1C2-280E-4AC2-9A78-0ACEC3AFEC4D}"/>
              </a:ext>
            </a:extLst>
          </p:cNvPr>
          <p:cNvSpPr>
            <a:spLocks noGrp="1"/>
          </p:cNvSpPr>
          <p:nvPr/>
        </p:nvSpPr>
        <p:spPr>
          <a:xfrm>
            <a:off x="8629650" y="2941320"/>
            <a:ext cx="2905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700" b="1">
                <a:solidFill>
                  <a:srgbClr val="111827"/>
                </a:solidFill>
              </a:defRPr>
            </a:pPr>
            <a:r>
              <a:rPr lang="en-US" sz="2700" b="1" dirty="0">
                <a:solidFill>
                  <a:srgbClr val="111827"/>
                </a:solidFill>
              </a:rPr>
              <a:t>β = 0.711</a:t>
            </a:r>
          </a:p>
        </p:txBody>
      </p:sp>
      <p:sp>
        <p:nvSpPr>
          <p:cNvPr id="19" name="UTAUT2-synthesis-stat-label">
            <a:extLst>
              <a:ext uri="{FF2B5EF4-FFF2-40B4-BE49-F238E27FC236}">
                <a16:creationId xmlns:a16="http://schemas.microsoft.com/office/drawing/2014/main" id="{9EC9E429-D58C-4E4F-9BC3-408E91BACC31}"/>
              </a:ext>
            </a:extLst>
          </p:cNvPr>
          <p:cNvSpPr>
            <a:spLocks noGrp="1"/>
          </p:cNvSpPr>
          <p:nvPr/>
        </p:nvSpPr>
        <p:spPr>
          <a:xfrm>
            <a:off x="8629650" y="360807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75" b="1">
                <a:solidFill>
                  <a:srgbClr val="D6A12D"/>
                </a:solidFill>
              </a:defRPr>
            </a:pPr>
            <a:r>
              <a:rPr lang="en-US" sz="1575" b="1" dirty="0">
                <a:solidFill>
                  <a:srgbClr val="D6A12D"/>
                </a:solidFill>
              </a:rPr>
              <a:t>Social influence</a:t>
            </a:r>
          </a:p>
        </p:txBody>
      </p:sp>
      <p:sp>
        <p:nvSpPr>
          <p:cNvPr id="20" name="UTAUT2-synthesis-rule">
            <a:extLst>
              <a:ext uri="{FF2B5EF4-FFF2-40B4-BE49-F238E27FC236}">
                <a16:creationId xmlns:a16="http://schemas.microsoft.com/office/drawing/2014/main" id="{68E42242-8AA1-4DE8-8EA7-64244A5790E6}"/>
              </a:ext>
            </a:extLst>
          </p:cNvPr>
          <p:cNvSpPr>
            <a:spLocks noGrp="1"/>
          </p:cNvSpPr>
          <p:nvPr/>
        </p:nvSpPr>
        <p:spPr>
          <a:xfrm>
            <a:off x="8629650" y="4179570"/>
            <a:ext cx="2905125" cy="28575"/>
          </a:xfrm>
          <a:prstGeom prst="rect">
            <a:avLst/>
          </a:prstGeom>
          <a:solidFill>
            <a:srgbClr val="D6A12D"/>
          </a:solidFill>
          <a:ln w="0">
            <a:solidFill>
              <a:srgbClr val="D6A12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UTAUT2-synthesis-body">
            <a:extLst>
              <a:ext uri="{FF2B5EF4-FFF2-40B4-BE49-F238E27FC236}">
                <a16:creationId xmlns:a16="http://schemas.microsoft.com/office/drawing/2014/main" id="{6EE868EF-5962-4813-BD56-D6A53FAD376F}"/>
              </a:ext>
            </a:extLst>
          </p:cNvPr>
          <p:cNvSpPr>
            <a:spLocks noGrp="1"/>
          </p:cNvSpPr>
          <p:nvPr/>
        </p:nvSpPr>
        <p:spPr>
          <a:xfrm>
            <a:off x="8629650" y="4427220"/>
            <a:ext cx="29051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Price value  0.242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Trust  0.149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PE, EE and FC  </a:t>
            </a:r>
            <a:r>
              <a:rPr lang="en-US" sz="1350" dirty="0" err="1">
                <a:solidFill>
                  <a:srgbClr val="5F6B76"/>
                </a:solidFill>
              </a:rPr>
              <a:t>n.s</a:t>
            </a:r>
            <a:r>
              <a:rPr lang="en-US" sz="1350" dirty="0">
                <a:solidFill>
                  <a:srgbClr val="5F6B76"/>
                </a:solidFill>
              </a:rPr>
              <a:t>.</a:t>
            </a:r>
          </a:p>
        </p:txBody>
      </p:sp>
      <p:sp>
        <p:nvSpPr>
          <p:cNvPr id="26" name="title-accent-rule">
            <a:extLst>
              <a:ext uri="{FF2B5EF4-FFF2-40B4-BE49-F238E27FC236}">
                <a16:creationId xmlns:a16="http://schemas.microsoft.com/office/drawing/2014/main" id="{81A05386-5FD5-C8FE-3E7B-8B086FC1B1A8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slide-6-title">
            <a:extLst>
              <a:ext uri="{FF2B5EF4-FFF2-40B4-BE49-F238E27FC236}">
                <a16:creationId xmlns:a16="http://schemas.microsoft.com/office/drawing/2014/main" id="{C2B20CD1-57B4-5DD0-AA3C-F8AB82100FC9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Discussion : </a:t>
            </a:r>
            <a:r>
              <a:rPr lang="en-US" sz="2625" b="1" dirty="0" err="1">
                <a:solidFill>
                  <a:srgbClr val="111827"/>
                </a:solidFill>
              </a:rPr>
              <a:t>Behavioural</a:t>
            </a:r>
            <a:r>
              <a:rPr lang="en-US" sz="2625" b="1" dirty="0">
                <a:solidFill>
                  <a:srgbClr val="111827"/>
                </a:solidFill>
              </a:rPr>
              <a:t> Intention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AED6443-A1E9-D9B8-4CEB-EBE74F1B2BD7}"/>
              </a:ext>
            </a:extLst>
          </p:cNvPr>
          <p:cNvSpPr txBox="1"/>
          <p:nvPr/>
        </p:nvSpPr>
        <p:spPr>
          <a:xfrm>
            <a:off x="2195988" y="1350657"/>
            <a:ext cx="7466648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2625" i="1" dirty="0">
                <a:solidFill>
                  <a:srgbClr val="111827"/>
                </a:solidFill>
              </a:rPr>
              <a:t>Intention </a:t>
            </a:r>
            <a:r>
              <a:rPr lang="fr-BE" sz="2625" i="1" dirty="0" err="1">
                <a:solidFill>
                  <a:srgbClr val="111827"/>
                </a:solidFill>
              </a:rPr>
              <a:t>is</a:t>
            </a:r>
            <a:r>
              <a:rPr lang="fr-BE" sz="2625" i="1" dirty="0">
                <a:solidFill>
                  <a:srgbClr val="111827"/>
                </a:solidFill>
              </a:rPr>
              <a:t> social, </a:t>
            </a:r>
            <a:r>
              <a:rPr lang="fr-BE" sz="2625" i="1" dirty="0" err="1">
                <a:solidFill>
                  <a:srgbClr val="111827"/>
                </a:solidFill>
              </a:rPr>
              <a:t>evaluative</a:t>
            </a:r>
            <a:r>
              <a:rPr lang="fr-BE" sz="2625" i="1" dirty="0">
                <a:solidFill>
                  <a:srgbClr val="111827"/>
                </a:solidFill>
              </a:rPr>
              <a:t> and </a:t>
            </a:r>
            <a:r>
              <a:rPr lang="fr-BE" sz="2625" i="1" dirty="0" err="1">
                <a:solidFill>
                  <a:srgbClr val="111827"/>
                </a:solidFill>
              </a:rPr>
              <a:t>experiential</a:t>
            </a:r>
            <a:endParaRPr lang="fr-BE" i="1" dirty="0"/>
          </a:p>
        </p:txBody>
      </p:sp>
      <p:pic>
        <p:nvPicPr>
          <p:cNvPr id="31" name="Image 30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A865C4A8-4123-5413-D429-C6C886459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8DF7D1-B033-B5C0-95E7-A1DA154198B9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1670288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10-number">
            <a:extLst>
              <a:ext uri="{FF2B5EF4-FFF2-40B4-BE49-F238E27FC236}">
                <a16:creationId xmlns:a16="http://schemas.microsoft.com/office/drawing/2014/main" id="{C47301A5-D11E-402B-9C74-E7ADF4572136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sz="975">
                <a:solidFill>
                  <a:srgbClr val="5F6B76"/>
                </a:solidFill>
              </a:rPr>
              <a:t>10</a:t>
            </a:r>
          </a:p>
        </p:txBody>
      </p:sp>
      <p:sp>
        <p:nvSpPr>
          <p:cNvPr id="4" name="pillar-1-number">
            <a:extLst>
              <a:ext uri="{FF2B5EF4-FFF2-40B4-BE49-F238E27FC236}">
                <a16:creationId xmlns:a16="http://schemas.microsoft.com/office/drawing/2014/main" id="{A09DECCD-1A94-4880-9E10-A7D2496F895C}"/>
              </a:ext>
            </a:extLst>
          </p:cNvPr>
          <p:cNvSpPr>
            <a:spLocks noGrp="1"/>
          </p:cNvSpPr>
          <p:nvPr/>
        </p:nvSpPr>
        <p:spPr>
          <a:xfrm>
            <a:off x="400050" y="1571625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126782"/>
                </a:solidFill>
              </a:defRPr>
            </a:pPr>
            <a:r>
              <a:rPr sz="1350" b="1">
                <a:solidFill>
                  <a:srgbClr val="126782"/>
                </a:solidFill>
              </a:rPr>
              <a:t>01</a:t>
            </a:r>
          </a:p>
        </p:txBody>
      </p:sp>
      <p:sp>
        <p:nvSpPr>
          <p:cNvPr id="5" name="pillar-1-rule">
            <a:extLst>
              <a:ext uri="{FF2B5EF4-FFF2-40B4-BE49-F238E27FC236}">
                <a16:creationId xmlns:a16="http://schemas.microsoft.com/office/drawing/2014/main" id="{BF52C2E9-7A8B-4D6F-9971-90C5C4CD3A0D}"/>
              </a:ext>
            </a:extLst>
          </p:cNvPr>
          <p:cNvSpPr>
            <a:spLocks noGrp="1"/>
          </p:cNvSpPr>
          <p:nvPr/>
        </p:nvSpPr>
        <p:spPr>
          <a:xfrm>
            <a:off x="400050" y="1971675"/>
            <a:ext cx="4762500" cy="38100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6" name="pillar-1-verb">
            <a:extLst>
              <a:ext uri="{FF2B5EF4-FFF2-40B4-BE49-F238E27FC236}">
                <a16:creationId xmlns:a16="http://schemas.microsoft.com/office/drawing/2014/main" id="{80D4B706-FCB1-4155-8006-A5788A98F28F}"/>
              </a:ext>
            </a:extLst>
          </p:cNvPr>
          <p:cNvSpPr>
            <a:spLocks noGrp="1"/>
          </p:cNvSpPr>
          <p:nvPr/>
        </p:nvSpPr>
        <p:spPr>
          <a:xfrm>
            <a:off x="400050" y="2143125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175" b="1">
                <a:solidFill>
                  <a:srgbClr val="111827"/>
                </a:solidFill>
              </a:defRPr>
            </a:pPr>
            <a:r>
              <a:rPr sz="2175" b="1">
                <a:solidFill>
                  <a:srgbClr val="111827"/>
                </a:solidFill>
              </a:rPr>
              <a:t>Normalise</a:t>
            </a:r>
          </a:p>
        </p:txBody>
      </p:sp>
      <p:sp>
        <p:nvSpPr>
          <p:cNvPr id="7" name="pillar-1-body">
            <a:extLst>
              <a:ext uri="{FF2B5EF4-FFF2-40B4-BE49-F238E27FC236}">
                <a16:creationId xmlns:a16="http://schemas.microsoft.com/office/drawing/2014/main" id="{4C80E8FC-D1D1-47DB-8EE4-0523FB120F6E}"/>
              </a:ext>
            </a:extLst>
          </p:cNvPr>
          <p:cNvSpPr>
            <a:spLocks noGrp="1"/>
          </p:cNvSpPr>
          <p:nvPr/>
        </p:nvSpPr>
        <p:spPr>
          <a:xfrm>
            <a:off x="400050" y="2638425"/>
            <a:ext cx="476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sz="1350">
                <a:solidFill>
                  <a:srgbClr val="5F6B76"/>
                </a:solidFill>
              </a:rPr>
              <a:t>Treat adoption as social diffusion through visible lockers, usage statistics and social proof.</a:t>
            </a:r>
          </a:p>
        </p:txBody>
      </p:sp>
      <p:sp>
        <p:nvSpPr>
          <p:cNvPr id="8" name="pillar-2-number">
            <a:extLst>
              <a:ext uri="{FF2B5EF4-FFF2-40B4-BE49-F238E27FC236}">
                <a16:creationId xmlns:a16="http://schemas.microsoft.com/office/drawing/2014/main" id="{20A54531-8447-44B5-88CE-FC9F2719C50C}"/>
              </a:ext>
            </a:extLst>
          </p:cNvPr>
          <p:cNvSpPr>
            <a:spLocks noGrp="1"/>
          </p:cNvSpPr>
          <p:nvPr/>
        </p:nvSpPr>
        <p:spPr>
          <a:xfrm>
            <a:off x="6457950" y="1571625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2A9D8F"/>
                </a:solidFill>
              </a:defRPr>
            </a:pPr>
            <a:r>
              <a:rPr sz="1350" b="1">
                <a:solidFill>
                  <a:srgbClr val="2A9D8F"/>
                </a:solidFill>
              </a:rPr>
              <a:t>02</a:t>
            </a:r>
          </a:p>
        </p:txBody>
      </p:sp>
      <p:sp>
        <p:nvSpPr>
          <p:cNvPr id="9" name="pillar-2-rule">
            <a:extLst>
              <a:ext uri="{FF2B5EF4-FFF2-40B4-BE49-F238E27FC236}">
                <a16:creationId xmlns:a16="http://schemas.microsoft.com/office/drawing/2014/main" id="{87B74E53-8CF5-4239-8161-E502036281AA}"/>
              </a:ext>
            </a:extLst>
          </p:cNvPr>
          <p:cNvSpPr>
            <a:spLocks noGrp="1"/>
          </p:cNvSpPr>
          <p:nvPr/>
        </p:nvSpPr>
        <p:spPr>
          <a:xfrm>
            <a:off x="6457950" y="1971675"/>
            <a:ext cx="4762500" cy="3810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0" name="pillar-2-verb">
            <a:extLst>
              <a:ext uri="{FF2B5EF4-FFF2-40B4-BE49-F238E27FC236}">
                <a16:creationId xmlns:a16="http://schemas.microsoft.com/office/drawing/2014/main" id="{B3172F31-3E37-4778-A231-6DE361E67089}"/>
              </a:ext>
            </a:extLst>
          </p:cNvPr>
          <p:cNvSpPr>
            <a:spLocks noGrp="1"/>
          </p:cNvSpPr>
          <p:nvPr/>
        </p:nvSpPr>
        <p:spPr>
          <a:xfrm>
            <a:off x="6457950" y="2143125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175" b="1">
                <a:solidFill>
                  <a:srgbClr val="111827"/>
                </a:solidFill>
              </a:defRPr>
            </a:pPr>
            <a:r>
              <a:rPr sz="2175" b="1">
                <a:solidFill>
                  <a:srgbClr val="111827"/>
                </a:solidFill>
              </a:rPr>
              <a:t>Simplify</a:t>
            </a:r>
          </a:p>
        </p:txBody>
      </p:sp>
      <p:sp>
        <p:nvSpPr>
          <p:cNvPr id="11" name="pillar-2-body">
            <a:extLst>
              <a:ext uri="{FF2B5EF4-FFF2-40B4-BE49-F238E27FC236}">
                <a16:creationId xmlns:a16="http://schemas.microsoft.com/office/drawing/2014/main" id="{26F0962C-1B2D-4208-B734-92FC96D22638}"/>
              </a:ext>
            </a:extLst>
          </p:cNvPr>
          <p:cNvSpPr>
            <a:spLocks noGrp="1"/>
          </p:cNvSpPr>
          <p:nvPr/>
        </p:nvSpPr>
        <p:spPr>
          <a:xfrm>
            <a:off x="6457950" y="2638425"/>
            <a:ext cx="476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sz="1350">
                <a:solidFill>
                  <a:srgbClr val="5F6B76"/>
                </a:solidFill>
              </a:rPr>
              <a:t>Reduce cognitive load with intuitive interfaces, clear pickup steps and consistent locker networks.</a:t>
            </a:r>
          </a:p>
        </p:txBody>
      </p:sp>
      <p:sp>
        <p:nvSpPr>
          <p:cNvPr id="12" name="pillar-3-number">
            <a:extLst>
              <a:ext uri="{FF2B5EF4-FFF2-40B4-BE49-F238E27FC236}">
                <a16:creationId xmlns:a16="http://schemas.microsoft.com/office/drawing/2014/main" id="{32B162DC-EE88-431A-A92D-26C09213C266}"/>
              </a:ext>
            </a:extLst>
          </p:cNvPr>
          <p:cNvSpPr>
            <a:spLocks noGrp="1"/>
          </p:cNvSpPr>
          <p:nvPr/>
        </p:nvSpPr>
        <p:spPr>
          <a:xfrm>
            <a:off x="400050" y="3667125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E76F51"/>
                </a:solidFill>
              </a:defRPr>
            </a:pPr>
            <a:r>
              <a:rPr sz="1350" b="1">
                <a:solidFill>
                  <a:srgbClr val="E76F51"/>
                </a:solidFill>
              </a:rPr>
              <a:t>03</a:t>
            </a:r>
          </a:p>
        </p:txBody>
      </p:sp>
      <p:sp>
        <p:nvSpPr>
          <p:cNvPr id="13" name="pillar-3-rule">
            <a:extLst>
              <a:ext uri="{FF2B5EF4-FFF2-40B4-BE49-F238E27FC236}">
                <a16:creationId xmlns:a16="http://schemas.microsoft.com/office/drawing/2014/main" id="{F2F5F190-1561-4D5D-831E-1D20D65B5EBB}"/>
              </a:ext>
            </a:extLst>
          </p:cNvPr>
          <p:cNvSpPr>
            <a:spLocks noGrp="1"/>
          </p:cNvSpPr>
          <p:nvPr/>
        </p:nvSpPr>
        <p:spPr>
          <a:xfrm>
            <a:off x="400050" y="4067175"/>
            <a:ext cx="4762500" cy="38100"/>
          </a:xfrm>
          <a:prstGeom prst="rect">
            <a:avLst/>
          </a:prstGeom>
          <a:solidFill>
            <a:srgbClr val="E76F51"/>
          </a:solidFill>
          <a:ln w="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4" name="pillar-3-verb">
            <a:extLst>
              <a:ext uri="{FF2B5EF4-FFF2-40B4-BE49-F238E27FC236}">
                <a16:creationId xmlns:a16="http://schemas.microsoft.com/office/drawing/2014/main" id="{35869C24-55CA-43EB-9BE9-3383DC70507D}"/>
              </a:ext>
            </a:extLst>
          </p:cNvPr>
          <p:cNvSpPr>
            <a:spLocks noGrp="1"/>
          </p:cNvSpPr>
          <p:nvPr/>
        </p:nvSpPr>
        <p:spPr>
          <a:xfrm>
            <a:off x="400050" y="4238625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175" b="1">
                <a:solidFill>
                  <a:srgbClr val="111827"/>
                </a:solidFill>
              </a:defRPr>
            </a:pPr>
            <a:r>
              <a:rPr sz="2175" b="1">
                <a:solidFill>
                  <a:srgbClr val="111827"/>
                </a:solidFill>
              </a:rPr>
              <a:t>Support</a:t>
            </a:r>
          </a:p>
        </p:txBody>
      </p:sp>
      <p:sp>
        <p:nvSpPr>
          <p:cNvPr id="15" name="pillar-3-body">
            <a:extLst>
              <a:ext uri="{FF2B5EF4-FFF2-40B4-BE49-F238E27FC236}">
                <a16:creationId xmlns:a16="http://schemas.microsoft.com/office/drawing/2014/main" id="{E250CAA3-CB3F-44A7-AEFE-2F1182DBB682}"/>
              </a:ext>
            </a:extLst>
          </p:cNvPr>
          <p:cNvSpPr>
            <a:spLocks noGrp="1"/>
          </p:cNvSpPr>
          <p:nvPr/>
        </p:nvSpPr>
        <p:spPr>
          <a:xfrm>
            <a:off x="400050" y="4733925"/>
            <a:ext cx="476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sz="1350">
                <a:solidFill>
                  <a:srgbClr val="5F6B76"/>
                </a:solidFill>
              </a:rPr>
              <a:t>Use assisted onboarding, clearer instructions and human support to reduce perceived barriers.</a:t>
            </a:r>
          </a:p>
        </p:txBody>
      </p:sp>
      <p:sp>
        <p:nvSpPr>
          <p:cNvPr id="16" name="pillar-4-number">
            <a:extLst>
              <a:ext uri="{FF2B5EF4-FFF2-40B4-BE49-F238E27FC236}">
                <a16:creationId xmlns:a16="http://schemas.microsoft.com/office/drawing/2014/main" id="{12837C5C-0D96-4E37-BC8B-507E3B03B4B4}"/>
              </a:ext>
            </a:extLst>
          </p:cNvPr>
          <p:cNvSpPr>
            <a:spLocks noGrp="1"/>
          </p:cNvSpPr>
          <p:nvPr/>
        </p:nvSpPr>
        <p:spPr>
          <a:xfrm>
            <a:off x="6457950" y="3667125"/>
            <a:ext cx="666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D6A12D"/>
                </a:solidFill>
              </a:defRPr>
            </a:pPr>
            <a:r>
              <a:rPr sz="1350" b="1">
                <a:solidFill>
                  <a:srgbClr val="D6A12D"/>
                </a:solidFill>
              </a:rPr>
              <a:t>04</a:t>
            </a:r>
          </a:p>
        </p:txBody>
      </p:sp>
      <p:sp>
        <p:nvSpPr>
          <p:cNvPr id="17" name="pillar-4-rule">
            <a:extLst>
              <a:ext uri="{FF2B5EF4-FFF2-40B4-BE49-F238E27FC236}">
                <a16:creationId xmlns:a16="http://schemas.microsoft.com/office/drawing/2014/main" id="{C58C624E-CD0D-4399-8A85-956FFD405DAB}"/>
              </a:ext>
            </a:extLst>
          </p:cNvPr>
          <p:cNvSpPr>
            <a:spLocks noGrp="1"/>
          </p:cNvSpPr>
          <p:nvPr/>
        </p:nvSpPr>
        <p:spPr>
          <a:xfrm>
            <a:off x="6457950" y="4067175"/>
            <a:ext cx="4762500" cy="38100"/>
          </a:xfrm>
          <a:prstGeom prst="rect">
            <a:avLst/>
          </a:prstGeom>
          <a:solidFill>
            <a:srgbClr val="D6A12D"/>
          </a:solidFill>
          <a:ln w="0">
            <a:solidFill>
              <a:srgbClr val="D6A12D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8" name="pillar-4-verb">
            <a:extLst>
              <a:ext uri="{FF2B5EF4-FFF2-40B4-BE49-F238E27FC236}">
                <a16:creationId xmlns:a16="http://schemas.microsoft.com/office/drawing/2014/main" id="{345C7F0B-4082-4570-9416-51777B5A368F}"/>
              </a:ext>
            </a:extLst>
          </p:cNvPr>
          <p:cNvSpPr>
            <a:spLocks noGrp="1"/>
          </p:cNvSpPr>
          <p:nvPr/>
        </p:nvSpPr>
        <p:spPr>
          <a:xfrm>
            <a:off x="6457950" y="4238625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175" b="1">
                <a:solidFill>
                  <a:srgbClr val="111827"/>
                </a:solidFill>
              </a:defRPr>
            </a:pPr>
            <a:r>
              <a:rPr sz="2175" b="1">
                <a:solidFill>
                  <a:srgbClr val="111827"/>
                </a:solidFill>
              </a:rPr>
              <a:t>Embed</a:t>
            </a:r>
          </a:p>
        </p:txBody>
      </p:sp>
      <p:sp>
        <p:nvSpPr>
          <p:cNvPr id="19" name="pillar-4-body">
            <a:extLst>
              <a:ext uri="{FF2B5EF4-FFF2-40B4-BE49-F238E27FC236}">
                <a16:creationId xmlns:a16="http://schemas.microsoft.com/office/drawing/2014/main" id="{34FE3DA2-AE4F-4589-96D8-CA76231A10BE}"/>
              </a:ext>
            </a:extLst>
          </p:cNvPr>
          <p:cNvSpPr>
            <a:spLocks noGrp="1"/>
          </p:cNvSpPr>
          <p:nvPr/>
        </p:nvSpPr>
        <p:spPr>
          <a:xfrm>
            <a:off x="6457950" y="4733925"/>
            <a:ext cx="4762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sz="1350">
                <a:solidFill>
                  <a:srgbClr val="5F6B76"/>
                </a:solidFill>
              </a:rPr>
              <a:t>Place lockers in shopping centres, supermarkets and mobility hubs that already structure daily routines.</a:t>
            </a:r>
          </a:p>
        </p:txBody>
      </p:sp>
      <p:sp>
        <p:nvSpPr>
          <p:cNvPr id="22" name="slide-6-title">
            <a:extLst>
              <a:ext uri="{FF2B5EF4-FFF2-40B4-BE49-F238E27FC236}">
                <a16:creationId xmlns:a16="http://schemas.microsoft.com/office/drawing/2014/main" id="{D7F78EA8-FA7D-64A8-8FB5-277200AC539B}"/>
              </a:ext>
            </a:extLst>
          </p:cNvPr>
          <p:cNvSpPr>
            <a:spLocks noGrp="1"/>
          </p:cNvSpPr>
          <p:nvPr/>
        </p:nvSpPr>
        <p:spPr>
          <a:xfrm>
            <a:off x="357187" y="519434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Discussion : Managerial Insights</a:t>
            </a:r>
          </a:p>
        </p:txBody>
      </p:sp>
      <p:sp>
        <p:nvSpPr>
          <p:cNvPr id="23" name="title-accent-rule">
            <a:extLst>
              <a:ext uri="{FF2B5EF4-FFF2-40B4-BE49-F238E27FC236}">
                <a16:creationId xmlns:a16="http://schemas.microsoft.com/office/drawing/2014/main" id="{93ABB4F4-3DA0-7FD1-9240-7D97EF6C4890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5" name="Image 24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AEF016C3-BC93-EF7F-A896-BD6EE2767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A94C9C5-9915-B5F9-EF93-0862761E0C45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32249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9-number">
            <a:extLst>
              <a:ext uri="{FF2B5EF4-FFF2-40B4-BE49-F238E27FC236}">
                <a16:creationId xmlns:a16="http://schemas.microsoft.com/office/drawing/2014/main" id="{10433B2C-61E0-4461-BD49-4AD8586102C7}"/>
              </a:ext>
            </a:extLst>
          </p:cNvPr>
          <p:cNvSpPr>
            <a:spLocks noGrp="1"/>
          </p:cNvSpPr>
          <p:nvPr/>
        </p:nvSpPr>
        <p:spPr>
          <a:xfrm>
            <a:off x="11239500" y="639127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75">
                <a:solidFill>
                  <a:srgbClr val="5F6B76"/>
                </a:solidFill>
              </a:defRPr>
            </a:pPr>
            <a:r>
              <a:rPr lang="en-US" sz="975" dirty="0">
                <a:solidFill>
                  <a:srgbClr val="5F6B76"/>
                </a:solidFill>
              </a:rPr>
              <a:t>9</a:t>
            </a:r>
          </a:p>
        </p:txBody>
      </p:sp>
      <p:cxnSp>
        <p:nvCxnSpPr>
          <p:cNvPr id="25" name="agenda-arrow-1"/>
          <p:cNvCxnSpPr/>
          <p:nvPr/>
        </p:nvCxnSpPr>
        <p:spPr>
          <a:xfrm>
            <a:off x="3562350" y="2952750"/>
            <a:ext cx="1047750" cy="0"/>
          </a:xfrm>
          <a:prstGeom prst="straightConnector1">
            <a:avLst/>
          </a:prstGeom>
          <a:ln w="38100">
            <a:solidFill>
              <a:srgbClr val="DDE4E7"/>
            </a:solidFill>
            <a:prstDash val="solid"/>
          </a:ln>
        </p:spPr>
      </p:cxnSp>
      <p:cxnSp>
        <p:nvCxnSpPr>
          <p:cNvPr id="26" name="agenda-arrow-2"/>
          <p:cNvCxnSpPr/>
          <p:nvPr/>
        </p:nvCxnSpPr>
        <p:spPr>
          <a:xfrm>
            <a:off x="7562850" y="2952750"/>
            <a:ext cx="1047750" cy="0"/>
          </a:xfrm>
          <a:prstGeom prst="straightConnector1">
            <a:avLst/>
          </a:prstGeom>
          <a:ln w="38100">
            <a:solidFill>
              <a:srgbClr val="DDE4E7"/>
            </a:solidFill>
            <a:prstDash val="solid"/>
          </a:ln>
        </p:spPr>
      </p:cxnSp>
      <p:sp>
        <p:nvSpPr>
          <p:cNvPr id="7" name="agenda-01-card">
            <a:extLst>
              <a:ext uri="{FF2B5EF4-FFF2-40B4-BE49-F238E27FC236}">
                <a16:creationId xmlns:a16="http://schemas.microsoft.com/office/drawing/2014/main" id="{AA188CAA-CDAE-46CD-B000-C26C7CA08A79}"/>
              </a:ext>
            </a:extLst>
          </p:cNvPr>
          <p:cNvSpPr>
            <a:spLocks noGrp="1"/>
          </p:cNvSpPr>
          <p:nvPr/>
        </p:nvSpPr>
        <p:spPr>
          <a:xfrm>
            <a:off x="400050" y="1809750"/>
            <a:ext cx="3390900" cy="3286125"/>
          </a:xfrm>
          <a:prstGeom prst="roundRect">
            <a:avLst>
              <a:gd name="adj" fmla="val 3478"/>
            </a:avLst>
          </a:prstGeom>
          <a:solidFill>
            <a:srgbClr val="F8E9E4"/>
          </a:solidFill>
          <a:ln w="9525">
            <a:solidFill>
              <a:srgbClr val="F8E9E4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agenda-01-number">
            <a:extLst>
              <a:ext uri="{FF2B5EF4-FFF2-40B4-BE49-F238E27FC236}">
                <a16:creationId xmlns:a16="http://schemas.microsoft.com/office/drawing/2014/main" id="{52833AE5-3C62-4EF1-B85A-C94C190C76AB}"/>
              </a:ext>
            </a:extLst>
          </p:cNvPr>
          <p:cNvSpPr>
            <a:spLocks noGrp="1"/>
          </p:cNvSpPr>
          <p:nvPr/>
        </p:nvSpPr>
        <p:spPr>
          <a:xfrm>
            <a:off x="628650" y="2076450"/>
            <a:ext cx="609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E76F51"/>
                </a:solidFill>
              </a:defRPr>
            </a:pPr>
            <a:r>
              <a:rPr lang="en-US" sz="1350" b="1" dirty="0">
                <a:solidFill>
                  <a:srgbClr val="E76F51"/>
                </a:solidFill>
              </a:rPr>
              <a:t>01</a:t>
            </a:r>
          </a:p>
        </p:txBody>
      </p:sp>
      <p:sp>
        <p:nvSpPr>
          <p:cNvPr id="9" name="agenda-01-title">
            <a:extLst>
              <a:ext uri="{FF2B5EF4-FFF2-40B4-BE49-F238E27FC236}">
                <a16:creationId xmlns:a16="http://schemas.microsoft.com/office/drawing/2014/main" id="{F6C85AB8-FD41-4274-B131-96FB7445CD44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285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025" b="1">
                <a:solidFill>
                  <a:srgbClr val="111827"/>
                </a:solidFill>
              </a:defRPr>
            </a:pPr>
            <a:r>
              <a:rPr lang="en-US" sz="2025" b="1" dirty="0">
                <a:solidFill>
                  <a:srgbClr val="111827"/>
                </a:solidFill>
              </a:rPr>
              <a:t>Measure better</a:t>
            </a:r>
          </a:p>
        </p:txBody>
      </p:sp>
      <p:sp>
        <p:nvSpPr>
          <p:cNvPr id="10" name="agenda-01-body">
            <a:extLst>
              <a:ext uri="{FF2B5EF4-FFF2-40B4-BE49-F238E27FC236}">
                <a16:creationId xmlns:a16="http://schemas.microsoft.com/office/drawing/2014/main" id="{9DEB1C3C-5BB5-4136-B89F-84E18D690E48}"/>
              </a:ext>
            </a:extLst>
          </p:cNvPr>
          <p:cNvSpPr>
            <a:spLocks noGrp="1"/>
          </p:cNvSpPr>
          <p:nvPr/>
        </p:nvSpPr>
        <p:spPr>
          <a:xfrm>
            <a:off x="628650" y="3333750"/>
            <a:ext cx="28575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Validated multi-item scales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Price value α = 0.55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Reduce construct overlap</a:t>
            </a:r>
          </a:p>
        </p:txBody>
      </p:sp>
      <p:sp>
        <p:nvSpPr>
          <p:cNvPr id="11" name="agenda-02-card">
            <a:extLst>
              <a:ext uri="{FF2B5EF4-FFF2-40B4-BE49-F238E27FC236}">
                <a16:creationId xmlns:a16="http://schemas.microsoft.com/office/drawing/2014/main" id="{CEE61F49-ACE3-498B-982D-D7315B168CAB}"/>
              </a:ext>
            </a:extLst>
          </p:cNvPr>
          <p:cNvSpPr>
            <a:spLocks noGrp="1"/>
          </p:cNvSpPr>
          <p:nvPr/>
        </p:nvSpPr>
        <p:spPr>
          <a:xfrm>
            <a:off x="4400550" y="1809750"/>
            <a:ext cx="3390900" cy="3286125"/>
          </a:xfrm>
          <a:prstGeom prst="roundRect">
            <a:avLst>
              <a:gd name="adj" fmla="val 3478"/>
            </a:avLst>
          </a:prstGeom>
          <a:solidFill>
            <a:srgbClr val="E5F3F0"/>
          </a:solidFill>
          <a:ln w="9525">
            <a:solidFill>
              <a:srgbClr val="E5F3F0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agenda-02-number">
            <a:extLst>
              <a:ext uri="{FF2B5EF4-FFF2-40B4-BE49-F238E27FC236}">
                <a16:creationId xmlns:a16="http://schemas.microsoft.com/office/drawing/2014/main" id="{EE257547-0671-45F8-AD75-EFEF0EEB6B4C}"/>
              </a:ext>
            </a:extLst>
          </p:cNvPr>
          <p:cNvSpPr>
            <a:spLocks noGrp="1"/>
          </p:cNvSpPr>
          <p:nvPr/>
        </p:nvSpPr>
        <p:spPr>
          <a:xfrm>
            <a:off x="4629150" y="2076450"/>
            <a:ext cx="609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2A9D8F"/>
                </a:solidFill>
              </a:defRPr>
            </a:pPr>
            <a:r>
              <a:rPr lang="en-US" sz="1350" b="1" dirty="0">
                <a:solidFill>
                  <a:srgbClr val="2A9D8F"/>
                </a:solidFill>
              </a:rPr>
              <a:t>02</a:t>
            </a:r>
          </a:p>
        </p:txBody>
      </p:sp>
      <p:sp>
        <p:nvSpPr>
          <p:cNvPr id="13" name="agenda-02-title">
            <a:extLst>
              <a:ext uri="{FF2B5EF4-FFF2-40B4-BE49-F238E27FC236}">
                <a16:creationId xmlns:a16="http://schemas.microsoft.com/office/drawing/2014/main" id="{4BCE1EFB-8327-465A-8C06-A54EF81E1326}"/>
              </a:ext>
            </a:extLst>
          </p:cNvPr>
          <p:cNvSpPr>
            <a:spLocks noGrp="1"/>
          </p:cNvSpPr>
          <p:nvPr/>
        </p:nvSpPr>
        <p:spPr>
          <a:xfrm>
            <a:off x="4629150" y="2571750"/>
            <a:ext cx="285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025" b="1">
                <a:solidFill>
                  <a:srgbClr val="111827"/>
                </a:solidFill>
              </a:defRPr>
            </a:pPr>
            <a:r>
              <a:rPr lang="en-US" sz="2025" b="1" dirty="0">
                <a:solidFill>
                  <a:srgbClr val="111827"/>
                </a:solidFill>
              </a:rPr>
              <a:t>Observe </a:t>
            </a:r>
            <a:r>
              <a:rPr lang="en-US" sz="2025" b="1" dirty="0" err="1">
                <a:solidFill>
                  <a:srgbClr val="111827"/>
                </a:solidFill>
              </a:rPr>
              <a:t>behaviour</a:t>
            </a:r>
            <a:endParaRPr lang="en-US" sz="2025" b="1" dirty="0">
              <a:solidFill>
                <a:srgbClr val="111827"/>
              </a:solidFill>
            </a:endParaRPr>
          </a:p>
        </p:txBody>
      </p:sp>
      <p:sp>
        <p:nvSpPr>
          <p:cNvPr id="14" name="agenda-02-body">
            <a:extLst>
              <a:ext uri="{FF2B5EF4-FFF2-40B4-BE49-F238E27FC236}">
                <a16:creationId xmlns:a16="http://schemas.microsoft.com/office/drawing/2014/main" id="{7C87BE53-9B56-4E0F-BAA9-C1DC180F5A43}"/>
              </a:ext>
            </a:extLst>
          </p:cNvPr>
          <p:cNvSpPr>
            <a:spLocks noGrp="1"/>
          </p:cNvSpPr>
          <p:nvPr/>
        </p:nvSpPr>
        <p:spPr>
          <a:xfrm>
            <a:off x="4629150" y="3333750"/>
            <a:ext cx="28575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Longitudinal data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Actual and repeated use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Intention–</a:t>
            </a:r>
            <a:r>
              <a:rPr lang="en-US" sz="1350" dirty="0" err="1">
                <a:solidFill>
                  <a:srgbClr val="5F6B76"/>
                </a:solidFill>
              </a:rPr>
              <a:t>behaviour</a:t>
            </a:r>
            <a:r>
              <a:rPr lang="en-US" sz="1350" dirty="0">
                <a:solidFill>
                  <a:srgbClr val="5F6B76"/>
                </a:solidFill>
              </a:rPr>
              <a:t> transition</a:t>
            </a:r>
          </a:p>
        </p:txBody>
      </p:sp>
      <p:sp>
        <p:nvSpPr>
          <p:cNvPr id="15" name="agenda-03-card">
            <a:extLst>
              <a:ext uri="{FF2B5EF4-FFF2-40B4-BE49-F238E27FC236}">
                <a16:creationId xmlns:a16="http://schemas.microsoft.com/office/drawing/2014/main" id="{B7DFFC14-4E51-4F79-930C-81BDB6DDAA4B}"/>
              </a:ext>
            </a:extLst>
          </p:cNvPr>
          <p:cNvSpPr>
            <a:spLocks noGrp="1"/>
          </p:cNvSpPr>
          <p:nvPr/>
        </p:nvSpPr>
        <p:spPr>
          <a:xfrm>
            <a:off x="8401050" y="1809750"/>
            <a:ext cx="3390900" cy="3286125"/>
          </a:xfrm>
          <a:prstGeom prst="roundRect">
            <a:avLst>
              <a:gd name="adj" fmla="val 3478"/>
            </a:avLst>
          </a:prstGeom>
          <a:solidFill>
            <a:srgbClr val="E7F2F5"/>
          </a:solidFill>
          <a:ln w="9525">
            <a:solidFill>
              <a:srgbClr val="E7F2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agenda-03-number">
            <a:extLst>
              <a:ext uri="{FF2B5EF4-FFF2-40B4-BE49-F238E27FC236}">
                <a16:creationId xmlns:a16="http://schemas.microsoft.com/office/drawing/2014/main" id="{CD995161-C32F-44D4-9ADE-4123EB2D4769}"/>
              </a:ext>
            </a:extLst>
          </p:cNvPr>
          <p:cNvSpPr>
            <a:spLocks noGrp="1"/>
          </p:cNvSpPr>
          <p:nvPr/>
        </p:nvSpPr>
        <p:spPr>
          <a:xfrm>
            <a:off x="8629650" y="2076450"/>
            <a:ext cx="609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126782"/>
                </a:solidFill>
              </a:defRPr>
            </a:pPr>
            <a:r>
              <a:rPr lang="en-US" sz="1350" b="1" dirty="0">
                <a:solidFill>
                  <a:srgbClr val="126782"/>
                </a:solidFill>
              </a:rPr>
              <a:t>03</a:t>
            </a:r>
          </a:p>
        </p:txBody>
      </p:sp>
      <p:sp>
        <p:nvSpPr>
          <p:cNvPr id="17" name="agenda-03-title">
            <a:extLst>
              <a:ext uri="{FF2B5EF4-FFF2-40B4-BE49-F238E27FC236}">
                <a16:creationId xmlns:a16="http://schemas.microsoft.com/office/drawing/2014/main" id="{0DADE68D-09D1-4F8C-885F-98DFBE407CCA}"/>
              </a:ext>
            </a:extLst>
          </p:cNvPr>
          <p:cNvSpPr>
            <a:spLocks noGrp="1"/>
          </p:cNvSpPr>
          <p:nvPr/>
        </p:nvSpPr>
        <p:spPr>
          <a:xfrm>
            <a:off x="8629650" y="2571750"/>
            <a:ext cx="285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025" b="1">
                <a:solidFill>
                  <a:srgbClr val="111827"/>
                </a:solidFill>
              </a:defRPr>
            </a:pPr>
            <a:r>
              <a:rPr lang="en-US" sz="2025" b="1" dirty="0">
                <a:solidFill>
                  <a:srgbClr val="111827"/>
                </a:solidFill>
              </a:rPr>
              <a:t>Add spatial context</a:t>
            </a:r>
          </a:p>
        </p:txBody>
      </p:sp>
      <p:sp>
        <p:nvSpPr>
          <p:cNvPr id="18" name="agenda-03-body">
            <a:extLst>
              <a:ext uri="{FF2B5EF4-FFF2-40B4-BE49-F238E27FC236}">
                <a16:creationId xmlns:a16="http://schemas.microsoft.com/office/drawing/2014/main" id="{78E4CBAD-4F86-45F0-88DA-4261FA8A4BC0}"/>
              </a:ext>
            </a:extLst>
          </p:cNvPr>
          <p:cNvSpPr>
            <a:spLocks noGrp="1"/>
          </p:cNvSpPr>
          <p:nvPr/>
        </p:nvSpPr>
        <p:spPr>
          <a:xfrm>
            <a:off x="8629650" y="3333750"/>
            <a:ext cx="28575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Distance and local density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Travel mode constraints</a:t>
            </a:r>
          </a:p>
          <a:p>
            <a:pPr>
              <a:defRPr sz="1350">
                <a:solidFill>
                  <a:srgbClr val="5F6B76"/>
                </a:solidFill>
              </a:defRPr>
            </a:pPr>
            <a:r>
              <a:rPr lang="en-US" sz="1350" dirty="0">
                <a:solidFill>
                  <a:srgbClr val="5F6B76"/>
                </a:solidFill>
              </a:rPr>
              <a:t>Mobility and routing data</a:t>
            </a:r>
          </a:p>
        </p:txBody>
      </p:sp>
      <p:sp>
        <p:nvSpPr>
          <p:cNvPr id="21" name="slide-6-title">
            <a:extLst>
              <a:ext uri="{FF2B5EF4-FFF2-40B4-BE49-F238E27FC236}">
                <a16:creationId xmlns:a16="http://schemas.microsoft.com/office/drawing/2014/main" id="{478F1DFF-4FE6-3279-C627-9945851AD765}"/>
              </a:ext>
            </a:extLst>
          </p:cNvPr>
          <p:cNvSpPr>
            <a:spLocks noGrp="1"/>
          </p:cNvSpPr>
          <p:nvPr/>
        </p:nvSpPr>
        <p:spPr>
          <a:xfrm>
            <a:off x="342900" y="643890"/>
            <a:ext cx="11144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2625" b="1">
                <a:solidFill>
                  <a:srgbClr val="111827"/>
                </a:solidFill>
              </a:defRPr>
            </a:pPr>
            <a:r>
              <a:rPr lang="en-US" sz="2625" b="1" dirty="0">
                <a:solidFill>
                  <a:srgbClr val="111827"/>
                </a:solidFill>
              </a:rPr>
              <a:t>Limits &amp; Future Research</a:t>
            </a:r>
          </a:p>
        </p:txBody>
      </p:sp>
      <p:sp>
        <p:nvSpPr>
          <p:cNvPr id="22" name="title-accent-rule">
            <a:extLst>
              <a:ext uri="{FF2B5EF4-FFF2-40B4-BE49-F238E27FC236}">
                <a16:creationId xmlns:a16="http://schemas.microsoft.com/office/drawing/2014/main" id="{502E7780-527E-361E-D243-B3CF82ED4295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3" name="Image 22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63591E35-ADF8-8C79-0C41-B4EC1E600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6115050"/>
            <a:ext cx="1709167" cy="69024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270E513-2C4B-7B6E-6762-6137F0B53AAF}"/>
              </a:ext>
            </a:extLst>
          </p:cNvPr>
          <p:cNvSpPr txBox="1"/>
          <p:nvPr/>
        </p:nvSpPr>
        <p:spPr>
          <a:xfrm>
            <a:off x="4040074" y="6282071"/>
            <a:ext cx="373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endParaRPr lang="fr-BE" sz="1400" i="1" dirty="0"/>
          </a:p>
        </p:txBody>
      </p:sp>
    </p:spTree>
    <p:extLst>
      <p:ext uri="{BB962C8B-B14F-4D97-AF65-F5344CB8AC3E}">
        <p14:creationId xmlns:p14="http://schemas.microsoft.com/office/powerpoint/2010/main" val="454251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sing-accent-rule">
            <a:extLst>
              <a:ext uri="{FF2B5EF4-FFF2-40B4-BE49-F238E27FC236}">
                <a16:creationId xmlns:a16="http://schemas.microsoft.com/office/drawing/2014/main" id="{53FC0E0F-B3E7-4D2E-80E6-E2E914F011AF}"/>
              </a:ext>
            </a:extLst>
          </p:cNvPr>
          <p:cNvSpPr>
            <a:spLocks noGrp="1"/>
          </p:cNvSpPr>
          <p:nvPr/>
        </p:nvSpPr>
        <p:spPr>
          <a:xfrm>
            <a:off x="400050" y="381000"/>
            <a:ext cx="1952625" cy="47625"/>
          </a:xfrm>
          <a:prstGeom prst="rect">
            <a:avLst/>
          </a:prstGeom>
          <a:solidFill>
            <a:srgbClr val="126782"/>
          </a:solidFill>
          <a:ln w="0">
            <a:solidFill>
              <a:srgbClr val="12678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closing-title">
            <a:extLst>
              <a:ext uri="{FF2B5EF4-FFF2-40B4-BE49-F238E27FC236}">
                <a16:creationId xmlns:a16="http://schemas.microsoft.com/office/drawing/2014/main" id="{F42E4A15-DDBF-42ED-9CB2-2889C6A029BA}"/>
              </a:ext>
            </a:extLst>
          </p:cNvPr>
          <p:cNvSpPr>
            <a:spLocks noGrp="1"/>
          </p:cNvSpPr>
          <p:nvPr/>
        </p:nvSpPr>
        <p:spPr>
          <a:xfrm>
            <a:off x="1954530" y="2667000"/>
            <a:ext cx="100012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4500" b="1">
                <a:solidFill>
                  <a:srgbClr val="111827"/>
                </a:solidFill>
              </a:defRPr>
            </a:pPr>
            <a:r>
              <a:rPr lang="en-US" sz="4500" b="1" dirty="0">
                <a:solidFill>
                  <a:srgbClr val="111827"/>
                </a:solidFill>
              </a:rPr>
              <a:t>Thank you for your attention !  </a:t>
            </a:r>
          </a:p>
        </p:txBody>
      </p:sp>
      <p:pic>
        <p:nvPicPr>
          <p:cNvPr id="8" name="Image 7" descr="Une image contenant Graphique, texte, graphisme, capture d’écran&#10;&#10;Description générée automatiquement">
            <a:extLst>
              <a:ext uri="{FF2B5EF4-FFF2-40B4-BE49-F238E27FC236}">
                <a16:creationId xmlns:a16="http://schemas.microsoft.com/office/drawing/2014/main" id="{F57E4327-C3E4-2E4F-1C70-B22C277AD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5998529"/>
            <a:ext cx="1709167" cy="690241"/>
          </a:xfrm>
          <a:prstGeom prst="rect">
            <a:avLst/>
          </a:prstGeom>
        </p:spPr>
      </p:pic>
      <p:sp>
        <p:nvSpPr>
          <p:cNvPr id="10" name="presentation-subtitle">
            <a:extLst>
              <a:ext uri="{FF2B5EF4-FFF2-40B4-BE49-F238E27FC236}">
                <a16:creationId xmlns:a16="http://schemas.microsoft.com/office/drawing/2014/main" id="{4E58B085-C4AB-A07A-5426-3415B99A55B4}"/>
              </a:ext>
            </a:extLst>
          </p:cNvPr>
          <p:cNvSpPr>
            <a:spLocks noGrp="1"/>
          </p:cNvSpPr>
          <p:nvPr/>
        </p:nvSpPr>
        <p:spPr>
          <a:xfrm>
            <a:off x="5097780" y="3792855"/>
            <a:ext cx="6858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2100">
                <a:solidFill>
                  <a:srgbClr val="126782"/>
                </a:solidFill>
              </a:defRPr>
            </a:pPr>
            <a:r>
              <a:rPr lang="en-US" sz="3600" b="1" dirty="0">
                <a:solidFill>
                  <a:srgbClr val="126782"/>
                </a:solidFill>
              </a:rPr>
              <a:t>Questions ?</a:t>
            </a:r>
          </a:p>
        </p:txBody>
      </p:sp>
      <p:sp>
        <p:nvSpPr>
          <p:cNvPr id="5" name="presentation-author">
            <a:extLst>
              <a:ext uri="{FF2B5EF4-FFF2-40B4-BE49-F238E27FC236}">
                <a16:creationId xmlns:a16="http://schemas.microsoft.com/office/drawing/2014/main" id="{96C778B2-4AAC-1E88-BF20-E4F9CF550D97}"/>
              </a:ext>
            </a:extLst>
          </p:cNvPr>
          <p:cNvSpPr>
            <a:spLocks noGrp="1"/>
          </p:cNvSpPr>
          <p:nvPr/>
        </p:nvSpPr>
        <p:spPr>
          <a:xfrm>
            <a:off x="7654965" y="5952511"/>
            <a:ext cx="5524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575">
                <a:solidFill>
                  <a:srgbClr val="5F6B76"/>
                </a:solidFill>
              </a:defRPr>
            </a:pPr>
            <a:r>
              <a:rPr lang="en-US" sz="1575" dirty="0">
                <a:solidFill>
                  <a:srgbClr val="5F6B76"/>
                </a:solidFill>
              </a:rPr>
              <a:t>Tanguy Baiwir, Mario Cools and Sabine Limbourg</a:t>
            </a:r>
          </a:p>
          <a:p>
            <a:pPr>
              <a:defRPr sz="1575">
                <a:solidFill>
                  <a:srgbClr val="5F6B76"/>
                </a:solidFill>
              </a:defRPr>
            </a:pPr>
            <a:r>
              <a:rPr lang="en-US" sz="1575" dirty="0">
                <a:solidFill>
                  <a:srgbClr val="5F6B76"/>
                </a:solidFill>
              </a:rPr>
              <a:t>HEC Liège – University of Liège</a:t>
            </a:r>
          </a:p>
          <a:p>
            <a:pPr>
              <a:defRPr sz="1575">
                <a:solidFill>
                  <a:srgbClr val="5F6B76"/>
                </a:solidFill>
              </a:defRPr>
            </a:pPr>
            <a:r>
              <a:rPr lang="fr-BE" sz="1575" dirty="0" err="1"/>
              <a:t>Faculty</a:t>
            </a:r>
            <a:r>
              <a:rPr lang="fr-BE" sz="1575" dirty="0"/>
              <a:t> of </a:t>
            </a:r>
            <a:r>
              <a:rPr lang="fr-BE" sz="1575" dirty="0" err="1"/>
              <a:t>Applied</a:t>
            </a:r>
            <a:r>
              <a:rPr lang="fr-BE" sz="1575" dirty="0"/>
              <a:t> Sciences - </a:t>
            </a:r>
            <a:r>
              <a:rPr lang="fr-BE" sz="1575" dirty="0" err="1"/>
              <a:t>University</a:t>
            </a:r>
            <a:r>
              <a:rPr lang="fr-BE" sz="1575" dirty="0"/>
              <a:t> of Liège</a:t>
            </a:r>
            <a:endParaRPr lang="en-US" sz="1575" dirty="0">
              <a:solidFill>
                <a:srgbClr val="5F6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7936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709</Words>
  <Application>Microsoft Macintosh PowerPoint</Application>
  <DocSecurity>0</DocSecurity>
  <PresentationFormat>Grand écran</PresentationFormat>
  <Paragraphs>170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Arial</vt:lpstr>
      <vt:lpstr>Calibri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Tanguy BAIWIR</cp:lastModifiedBy>
  <cp:revision>9</cp:revision>
  <dcterms:created xsi:type="dcterms:W3CDTF">2026-07-27T07:18:39Z</dcterms:created>
  <dcterms:modified xsi:type="dcterms:W3CDTF">2026-07-29T12:09:22Z</dcterms:modified>
</cp:coreProperties>
</file>