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3"/>
  </p:notesMasterIdLst>
  <p:sldIdLst>
    <p:sldId id="256" r:id="rId2"/>
    <p:sldId id="257" r:id="rId3"/>
    <p:sldId id="258" r:id="rId4"/>
    <p:sldId id="259" r:id="rId5"/>
    <p:sldId id="27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80" r:id="rId21"/>
    <p:sldId id="281" r:id="rId22"/>
  </p:sldIdLst>
  <p:sldSz cx="18288000" cy="10287000"/>
  <p:notesSz cx="6858000" cy="9144000"/>
  <p:embeddedFontLst>
    <p:embeddedFont>
      <p:font typeface="Bebas Neue" panose="020B0606020202050201" pitchFamily="34" charset="0"/>
      <p:regular r:id="rId24"/>
    </p:embeddedFont>
    <p:embeddedFont>
      <p:font typeface="Open Sans" panose="020B0606030504020204" pitchFamily="34" charset="0"/>
      <p:regular r:id="rId25"/>
    </p:embeddedFont>
    <p:embeddedFont>
      <p:font typeface="Open Sans Bold" panose="020B0806030504020204" charset="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84595" autoAdjust="0"/>
  </p:normalViewPr>
  <p:slideViewPr>
    <p:cSldViewPr>
      <p:cViewPr varScale="1">
        <p:scale>
          <a:sx n="47" d="100"/>
          <a:sy n="47" d="100"/>
        </p:scale>
        <p:origin x="1138"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‹N°›</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These events are not necessarily captured in the graphs shown here, which consider only final yield and climate data.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 go beyond these field observations, we developed a digital twin — a calibrated simulation model that mirrors real field conditions. At its core is STICS, a mechanistic soil-crop model developed by INRAE. </a:t>
            </a:r>
          </a:p>
          <a:p>
            <a:endParaRPr lang="en-US"/>
          </a:p>
          <a:p>
            <a:r>
              <a:rPr lang="en-US"/>
              <a:t>The dynamic measurements from the Wal'Prot project, together with the historical database (2003–2025) from CePiCOP — a partner of the project — were used to calibrate this digital twin algorithm, coupling STICS with soil databases and climate time series for future scenarios. The model produces spatialised output variables, making it possible to map the results across Wallonia.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Here, for example, is a graph showing two of the model's output variables — LAI (leaf area index) and MASEC (above-ground dry biomass) — before and after calibration against field data, for 2024 and 2025.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 this second graph, we see another output variable from the model, fruit load, along with the observed and simulated values, before and after calibration. Calibration has improved the model's predictions, which now more closely match field data — as shown both graphically and by the evaluation metrics: RMSE, MAE and R², different measures of how well the model's predictions match reality.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output data from the digital twin make it possible to calculate several indicators, taking into account soil and climate variability across Wallonia. One example is the median grain yield, shown in these two maps, where colour shows yield level across Wallonia — darker/lighter zones indicate higher/lower yields, so you can compare the same region between the two maps. The top map shows current yields, based on the ERA5 climate reanalysis, while the bottom map shows yields under the CMCC future climate scenario. It reveals contrasting responses across the different agricultural regions of Wallonia — some zones change colour markedly between the two maps, others barely at all. The results highlight the vulnerability of yields at different spatial scales.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output data from the digital twin make it possible to calculate several indicators, taking into account soil and climate variability across Wallonia. One example is the median grain yield, shown in these two maps, where colour shows yield level across Wallonia — darker/lighter zones indicate higher/lower yields, so you can compare the same region between the two maps. The top map shows current yields, based on the ERA5 climate reanalysis, while the bottom map shows yields under the CMCC future climate scenario. It reveals contrasting responses across the different agricultural regions of Wallonia — some zones change colour markedly between the two maps, others barely at all. The results highlight the vulnerability of yields at different spatial scales.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Limits :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 we have seen, fava beans and peas have shown contrasting responses to climatic conditions. But what would happen if we used these contrasting responses to develop an agronomic strategy aimed at ensuring yield regardless of annual climatic conditions? This is known as species mixing. For the past two years, we have been studying the potential of mixing fava beans and peas to produce satisfactory yields, even if the year is not favorable for one of the two crops. </a:t>
            </a:r>
          </a:p>
          <a:p>
            <a:r>
              <a:rPr lang="en-US"/>
              <a:t>In 2025, the winter-sown mixture yielded slightly more than pure peas (which was itself an exceptional year for pure pea yields) and significantly more than pure fava beans. For spring sowing, the mixture’s yield fell between those of the two species (LER slightly below 1 = the mixture was less productive than growing the two species separately). To build on our results across different growing years, we repeated the experiment this year. During the growing season, we observed that the pea-field pea mixture showed better resistance to lodging than the pure crops. This was reflected in the yields: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 we have seen, fava beans and peas have shown contrasting responses to climatic conditions. But what would happen if we used these contrasting responses to develop an agronomic strategy aimed at ensuring yield regardless of annual climatic conditions? This is known as species mixing. For the past two years, we have been studying the potential of mixing fava beans and peas to produce satisfactory yields, even if the year is not favorable for one of the two crops. </a:t>
            </a:r>
          </a:p>
          <a:p>
            <a:r>
              <a:rPr lang="en-US"/>
              <a:t>In 2025, the winter-sown mixture yielded slightly more than pure peas (which was itself an exceptional year for pure pea yields) and significantly more than pure fava beans. For spring sowing, the mixture’s yield fell between those of the two species (LER slightly below 1 = the mixture was less productive than growing the two species separately). To build on our results across different growing years, we repeated the experiment this year. During the growing season, we observed that the pea-field pea mixture showed better resistance to lodging than the pure crops. This was reflected in the yields: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F3221-3019-192C-EE0F-C719620CFD7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5C74FCE4-6115-9C3D-F5FF-AE2C15AE902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0EB2CB88-8291-8AF0-1A19-4AC7EF82F35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6DA8F8CD-820A-924F-CAC9-80DE8834885E}"/>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0B409DFA-EE33-C8F6-6164-2CC7DD7AEE9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fr-BE" dirty="0"/>
              <a:t>CMCC-CM2-SR5</a:t>
            </a:r>
            <a:endParaRPr lang="en-US" dirty="0"/>
          </a:p>
        </p:txBody>
      </p:sp>
      <p:sp>
        <p:nvSpPr>
          <p:cNvPr id="6" name="Footer Placeholder 5">
            <a:extLst>
              <a:ext uri="{FF2B5EF4-FFF2-40B4-BE49-F238E27FC236}">
                <a16:creationId xmlns:a16="http://schemas.microsoft.com/office/drawing/2014/main" id="{5E0B1DBE-457E-5B62-D732-B488A245858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E149D3F1-AF73-27D4-06A6-A47F7E94384F}"/>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226230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CC0F5-D2E0-103C-B706-DE97BF82D63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D7DD57D2-802F-E6CE-2A92-7F3339937108}"/>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EC860AF7-6814-DDDD-1347-4ACD5B534DE1}"/>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6C5FF370-6CB7-635C-6E70-8FBFF10D4F65}"/>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3ECEA22C-1C93-43F1-E3D5-0DFFB975DFE9}"/>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C01BF2F7-A528-0846-1169-CC28FCA5862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6AD63FFB-225C-DA78-621E-DB0F0D9F7295}"/>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566956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jpeg"/><Relationship Id="rId10" Type="http://schemas.openxmlformats.org/officeDocument/2006/relationships/image" Target="../media/image14.png"/><Relationship Id="rId4" Type="http://schemas.openxmlformats.org/officeDocument/2006/relationships/image" Target="../media/image8.sv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2.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17.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7.png"/><Relationship Id="rId7" Type="http://schemas.openxmlformats.org/officeDocument/2006/relationships/image" Target="../media/image13.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18.pn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7.sv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1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18.png"/><Relationship Id="rId9" Type="http://schemas.openxmlformats.org/officeDocument/2006/relationships/image" Target="../media/image28.sv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17.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18.pn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28.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41.pn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8.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34.png"/><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45.png"/><Relationship Id="rId7" Type="http://schemas.openxmlformats.org/officeDocument/2006/relationships/image" Target="../media/image4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34.png"/><Relationship Id="rId4" Type="http://schemas.openxmlformats.org/officeDocument/2006/relationships/image" Target="../media/image46.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8.svg"/></Relationships>
</file>

<file path=ppt/slides/_rels/slide17.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17.png"/><Relationship Id="rId7" Type="http://schemas.openxmlformats.org/officeDocument/2006/relationships/image" Target="../media/image34.png"/><Relationship Id="rId12"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0.png"/><Relationship Id="rId11" Type="http://schemas.openxmlformats.org/officeDocument/2006/relationships/image" Target="../media/image51.png"/><Relationship Id="rId5" Type="http://schemas.openxmlformats.org/officeDocument/2006/relationships/image" Target="../media/image28.svg"/><Relationship Id="rId10" Type="http://schemas.openxmlformats.org/officeDocument/2006/relationships/image" Target="../media/image50.svg"/><Relationship Id="rId4" Type="http://schemas.openxmlformats.org/officeDocument/2006/relationships/image" Target="../media/image18.png"/><Relationship Id="rId9" Type="http://schemas.openxmlformats.org/officeDocument/2006/relationships/image" Target="../media/image24.sv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9193" t="-9596" b="-9596"/>
            </a:stretch>
          </a:blipFill>
        </p:spPr>
        <p:txBody>
          <a:bodyPr/>
          <a:lstStyle/>
          <a:p>
            <a:endParaRPr lang="fr-BE"/>
          </a:p>
        </p:txBody>
      </p:sp>
      <p:grpSp>
        <p:nvGrpSpPr>
          <p:cNvPr id="3" name="Group 3"/>
          <p:cNvGrpSpPr/>
          <p:nvPr/>
        </p:nvGrpSpPr>
        <p:grpSpPr>
          <a:xfrm>
            <a:off x="1028700" y="4216913"/>
            <a:ext cx="16230600" cy="1853175"/>
            <a:chOff x="0" y="0"/>
            <a:chExt cx="2514545" cy="287105"/>
          </a:xfrm>
        </p:grpSpPr>
        <p:sp>
          <p:nvSpPr>
            <p:cNvPr id="4" name="Freeform 4"/>
            <p:cNvSpPr/>
            <p:nvPr/>
          </p:nvSpPr>
          <p:spPr>
            <a:xfrm>
              <a:off x="0" y="0"/>
              <a:ext cx="2514545" cy="287105"/>
            </a:xfrm>
            <a:custGeom>
              <a:avLst/>
              <a:gdLst/>
              <a:ahLst/>
              <a:cxnLst/>
              <a:rect l="l" t="t" r="r" b="b"/>
              <a:pathLst>
                <a:path w="2514545" h="287105">
                  <a:moveTo>
                    <a:pt x="10971" y="0"/>
                  </a:moveTo>
                  <a:lnTo>
                    <a:pt x="2503574" y="0"/>
                  </a:lnTo>
                  <a:cubicBezTo>
                    <a:pt x="2509633" y="0"/>
                    <a:pt x="2514545" y="4912"/>
                    <a:pt x="2514545" y="10971"/>
                  </a:cubicBezTo>
                  <a:lnTo>
                    <a:pt x="2514545" y="276134"/>
                  </a:lnTo>
                  <a:cubicBezTo>
                    <a:pt x="2514545" y="282193"/>
                    <a:pt x="2509633" y="287105"/>
                    <a:pt x="2503574" y="287105"/>
                  </a:cubicBezTo>
                  <a:lnTo>
                    <a:pt x="10971" y="287105"/>
                  </a:lnTo>
                  <a:cubicBezTo>
                    <a:pt x="4912" y="287105"/>
                    <a:pt x="0" y="282193"/>
                    <a:pt x="0" y="276134"/>
                  </a:cubicBezTo>
                  <a:lnTo>
                    <a:pt x="0" y="10971"/>
                  </a:lnTo>
                  <a:cubicBezTo>
                    <a:pt x="0" y="4912"/>
                    <a:pt x="4912" y="0"/>
                    <a:pt x="10971" y="0"/>
                  </a:cubicBezTo>
                  <a:close/>
                </a:path>
              </a:pathLst>
            </a:custGeom>
            <a:solidFill>
              <a:srgbClr val="8EC669"/>
            </a:solidFill>
          </p:spPr>
          <p:txBody>
            <a:bodyPr/>
            <a:lstStyle/>
            <a:p>
              <a:endParaRPr lang="fr-BE"/>
            </a:p>
          </p:txBody>
        </p:sp>
      </p:grpSp>
      <p:sp>
        <p:nvSpPr>
          <p:cNvPr id="5" name="Freeform 5"/>
          <p:cNvSpPr/>
          <p:nvPr/>
        </p:nvSpPr>
        <p:spPr>
          <a:xfrm>
            <a:off x="342758" y="312844"/>
            <a:ext cx="2095763" cy="2038082"/>
          </a:xfrm>
          <a:custGeom>
            <a:avLst/>
            <a:gdLst/>
            <a:ahLst/>
            <a:cxnLst/>
            <a:rect l="l" t="t" r="r" b="b"/>
            <a:pathLst>
              <a:path w="2095763" h="2038082">
                <a:moveTo>
                  <a:pt x="0" y="0"/>
                </a:moveTo>
                <a:lnTo>
                  <a:pt x="2095763" y="0"/>
                </a:lnTo>
                <a:lnTo>
                  <a:pt x="2095763" y="2038082"/>
                </a:lnTo>
                <a:lnTo>
                  <a:pt x="0" y="2038082"/>
                </a:lnTo>
                <a:lnTo>
                  <a:pt x="0" y="0"/>
                </a:lnTo>
                <a:close/>
              </a:path>
            </a:pathLst>
          </a:custGeom>
          <a:blipFill>
            <a:blip r:embed="rId3"/>
            <a:stretch>
              <a:fillRect/>
            </a:stretch>
          </a:blipFill>
        </p:spPr>
        <p:txBody>
          <a:bodyPr/>
          <a:lstStyle/>
          <a:p>
            <a:endParaRPr lang="fr-BE"/>
          </a:p>
        </p:txBody>
      </p:sp>
      <p:grpSp>
        <p:nvGrpSpPr>
          <p:cNvPr id="6" name="Group 6"/>
          <p:cNvGrpSpPr/>
          <p:nvPr/>
        </p:nvGrpSpPr>
        <p:grpSpPr>
          <a:xfrm>
            <a:off x="10444387" y="277814"/>
            <a:ext cx="7469105" cy="1501771"/>
            <a:chOff x="0" y="0"/>
            <a:chExt cx="1157160" cy="232664"/>
          </a:xfrm>
        </p:grpSpPr>
        <p:sp>
          <p:nvSpPr>
            <p:cNvPr id="7" name="Freeform 7"/>
            <p:cNvSpPr/>
            <p:nvPr/>
          </p:nvSpPr>
          <p:spPr>
            <a:xfrm>
              <a:off x="0" y="0"/>
              <a:ext cx="1157160" cy="232664"/>
            </a:xfrm>
            <a:custGeom>
              <a:avLst/>
              <a:gdLst/>
              <a:ahLst/>
              <a:cxnLst/>
              <a:rect l="l" t="t" r="r" b="b"/>
              <a:pathLst>
                <a:path w="1157160" h="232664">
                  <a:moveTo>
                    <a:pt x="23840" y="0"/>
                  </a:moveTo>
                  <a:lnTo>
                    <a:pt x="1133320" y="0"/>
                  </a:lnTo>
                  <a:cubicBezTo>
                    <a:pt x="1139642" y="0"/>
                    <a:pt x="1145706" y="2512"/>
                    <a:pt x="1150177" y="6983"/>
                  </a:cubicBezTo>
                  <a:cubicBezTo>
                    <a:pt x="1154648" y="11453"/>
                    <a:pt x="1157160" y="17517"/>
                    <a:pt x="1157160" y="23840"/>
                  </a:cubicBezTo>
                  <a:lnTo>
                    <a:pt x="1157160" y="208824"/>
                  </a:lnTo>
                  <a:cubicBezTo>
                    <a:pt x="1157160" y="215146"/>
                    <a:pt x="1154648" y="221210"/>
                    <a:pt x="1150177" y="225681"/>
                  </a:cubicBezTo>
                  <a:cubicBezTo>
                    <a:pt x="1145706" y="230152"/>
                    <a:pt x="1139642" y="232664"/>
                    <a:pt x="1133320" y="232664"/>
                  </a:cubicBezTo>
                  <a:lnTo>
                    <a:pt x="23840" y="232664"/>
                  </a:lnTo>
                  <a:cubicBezTo>
                    <a:pt x="17517" y="232664"/>
                    <a:pt x="11453" y="230152"/>
                    <a:pt x="6983" y="225681"/>
                  </a:cubicBezTo>
                  <a:cubicBezTo>
                    <a:pt x="2512" y="221210"/>
                    <a:pt x="0" y="215146"/>
                    <a:pt x="0" y="208824"/>
                  </a:cubicBezTo>
                  <a:lnTo>
                    <a:pt x="0" y="23840"/>
                  </a:lnTo>
                  <a:cubicBezTo>
                    <a:pt x="0" y="17517"/>
                    <a:pt x="2512" y="11453"/>
                    <a:pt x="6983" y="6983"/>
                  </a:cubicBezTo>
                  <a:cubicBezTo>
                    <a:pt x="11453" y="2512"/>
                    <a:pt x="17517" y="0"/>
                    <a:pt x="23840" y="0"/>
                  </a:cubicBezTo>
                  <a:close/>
                </a:path>
              </a:pathLst>
            </a:custGeom>
            <a:solidFill>
              <a:srgbClr val="D1E9C2"/>
            </a:solidFill>
          </p:spPr>
          <p:txBody>
            <a:bodyPr/>
            <a:lstStyle/>
            <a:p>
              <a:endParaRPr lang="fr-BE"/>
            </a:p>
          </p:txBody>
        </p:sp>
      </p:grpSp>
      <p:sp>
        <p:nvSpPr>
          <p:cNvPr id="8" name="Freeform 8"/>
          <p:cNvSpPr/>
          <p:nvPr/>
        </p:nvSpPr>
        <p:spPr>
          <a:xfrm>
            <a:off x="10444387" y="277814"/>
            <a:ext cx="3614608" cy="1501771"/>
          </a:xfrm>
          <a:custGeom>
            <a:avLst/>
            <a:gdLst/>
            <a:ahLst/>
            <a:cxnLst/>
            <a:rect l="l" t="t" r="r" b="b"/>
            <a:pathLst>
              <a:path w="3614608" h="1501771">
                <a:moveTo>
                  <a:pt x="0" y="0"/>
                </a:moveTo>
                <a:lnTo>
                  <a:pt x="3614607" y="0"/>
                </a:lnTo>
                <a:lnTo>
                  <a:pt x="3614607" y="1501772"/>
                </a:lnTo>
                <a:lnTo>
                  <a:pt x="0" y="1501772"/>
                </a:lnTo>
                <a:lnTo>
                  <a:pt x="0" y="0"/>
                </a:lnTo>
                <a:close/>
              </a:path>
            </a:pathLst>
          </a:custGeom>
          <a:blipFill>
            <a:blip r:embed="rId4"/>
            <a:stretch>
              <a:fillRect/>
            </a:stretch>
          </a:blipFill>
        </p:spPr>
        <p:txBody>
          <a:bodyPr/>
          <a:lstStyle/>
          <a:p>
            <a:endParaRPr lang="fr-BE"/>
          </a:p>
        </p:txBody>
      </p:sp>
      <p:sp>
        <p:nvSpPr>
          <p:cNvPr id="9" name="Freeform 9"/>
          <p:cNvSpPr/>
          <p:nvPr/>
        </p:nvSpPr>
        <p:spPr>
          <a:xfrm>
            <a:off x="14058994" y="657394"/>
            <a:ext cx="2099704" cy="559921"/>
          </a:xfrm>
          <a:custGeom>
            <a:avLst/>
            <a:gdLst/>
            <a:ahLst/>
            <a:cxnLst/>
            <a:rect l="l" t="t" r="r" b="b"/>
            <a:pathLst>
              <a:path w="2099704" h="559921">
                <a:moveTo>
                  <a:pt x="0" y="0"/>
                </a:moveTo>
                <a:lnTo>
                  <a:pt x="2099705" y="0"/>
                </a:lnTo>
                <a:lnTo>
                  <a:pt x="2099705" y="559921"/>
                </a:lnTo>
                <a:lnTo>
                  <a:pt x="0" y="559921"/>
                </a:lnTo>
                <a:lnTo>
                  <a:pt x="0" y="0"/>
                </a:lnTo>
                <a:close/>
              </a:path>
            </a:pathLst>
          </a:custGeom>
          <a:blipFill>
            <a:blip r:embed="rId5"/>
            <a:stretch>
              <a:fillRect/>
            </a:stretch>
          </a:blipFill>
        </p:spPr>
        <p:txBody>
          <a:bodyPr/>
          <a:lstStyle/>
          <a:p>
            <a:endParaRPr lang="fr-BE"/>
          </a:p>
        </p:txBody>
      </p:sp>
      <p:sp>
        <p:nvSpPr>
          <p:cNvPr id="10" name="Freeform 10"/>
          <p:cNvSpPr/>
          <p:nvPr/>
        </p:nvSpPr>
        <p:spPr>
          <a:xfrm>
            <a:off x="16158699" y="392385"/>
            <a:ext cx="1666736" cy="1272631"/>
          </a:xfrm>
          <a:custGeom>
            <a:avLst/>
            <a:gdLst/>
            <a:ahLst/>
            <a:cxnLst/>
            <a:rect l="l" t="t" r="r" b="b"/>
            <a:pathLst>
              <a:path w="1666736" h="1272631">
                <a:moveTo>
                  <a:pt x="0" y="0"/>
                </a:moveTo>
                <a:lnTo>
                  <a:pt x="1666736" y="0"/>
                </a:lnTo>
                <a:lnTo>
                  <a:pt x="1666736" y="1272630"/>
                </a:lnTo>
                <a:lnTo>
                  <a:pt x="0" y="1272630"/>
                </a:lnTo>
                <a:lnTo>
                  <a:pt x="0" y="0"/>
                </a:lnTo>
                <a:close/>
              </a:path>
            </a:pathLst>
          </a:custGeom>
          <a:blipFill>
            <a:blip r:embed="rId6"/>
            <a:stretch>
              <a:fillRect/>
            </a:stretch>
          </a:blipFill>
        </p:spPr>
        <p:txBody>
          <a:bodyPr/>
          <a:lstStyle/>
          <a:p>
            <a:endParaRPr lang="fr-BE"/>
          </a:p>
        </p:txBody>
      </p:sp>
      <p:sp>
        <p:nvSpPr>
          <p:cNvPr id="11" name="TextBox 11"/>
          <p:cNvSpPr txBox="1"/>
          <p:nvPr/>
        </p:nvSpPr>
        <p:spPr>
          <a:xfrm>
            <a:off x="1913675" y="4519930"/>
            <a:ext cx="14725055" cy="1180465"/>
          </a:xfrm>
          <a:prstGeom prst="rect">
            <a:avLst/>
          </a:prstGeom>
        </p:spPr>
        <p:txBody>
          <a:bodyPr lIns="0" tIns="0" rIns="0" bIns="0" rtlCol="0" anchor="t">
            <a:spAutoFit/>
          </a:bodyPr>
          <a:lstStyle/>
          <a:p>
            <a:pPr algn="ctr">
              <a:lnSpc>
                <a:spcPts val="4759"/>
              </a:lnSpc>
              <a:spcBef>
                <a:spcPct val="0"/>
              </a:spcBef>
            </a:pPr>
            <a:r>
              <a:rPr lang="en-US" sz="3399" b="1">
                <a:solidFill>
                  <a:srgbClr val="FFFFFF"/>
                </a:solidFill>
                <a:latin typeface="Open Sans Bold"/>
                <a:ea typeface="Open Sans Bold"/>
                <a:cs typeface="Open Sans Bold"/>
                <a:sym typeface="Open Sans Bold"/>
              </a:rPr>
              <a:t>Legume crops as a protein source under current and future climate: </a:t>
            </a:r>
          </a:p>
          <a:p>
            <a:pPr algn="ctr">
              <a:lnSpc>
                <a:spcPts val="4759"/>
              </a:lnSpc>
              <a:spcBef>
                <a:spcPct val="0"/>
              </a:spcBef>
            </a:pPr>
            <a:r>
              <a:rPr lang="en-US" sz="3399" b="1">
                <a:solidFill>
                  <a:srgbClr val="FFFFFF"/>
                </a:solidFill>
                <a:latin typeface="Open Sans Bold"/>
                <a:ea typeface="Open Sans Bold"/>
                <a:cs typeface="Open Sans Bold"/>
                <a:sym typeface="Open Sans Bold"/>
              </a:rPr>
              <a:t>prospects for Southern Belgium</a:t>
            </a:r>
          </a:p>
        </p:txBody>
      </p:sp>
      <p:grpSp>
        <p:nvGrpSpPr>
          <p:cNvPr id="12" name="Group 12"/>
          <p:cNvGrpSpPr/>
          <p:nvPr/>
        </p:nvGrpSpPr>
        <p:grpSpPr>
          <a:xfrm>
            <a:off x="1028700" y="6158926"/>
            <a:ext cx="16230600" cy="1407456"/>
            <a:chOff x="0" y="0"/>
            <a:chExt cx="2514545" cy="131421"/>
          </a:xfrm>
        </p:grpSpPr>
        <p:sp>
          <p:nvSpPr>
            <p:cNvPr id="13" name="Freeform 13"/>
            <p:cNvSpPr/>
            <p:nvPr/>
          </p:nvSpPr>
          <p:spPr>
            <a:xfrm>
              <a:off x="0" y="0"/>
              <a:ext cx="2514545" cy="131421"/>
            </a:xfrm>
            <a:custGeom>
              <a:avLst/>
              <a:gdLst/>
              <a:ahLst/>
              <a:cxnLst/>
              <a:rect l="l" t="t" r="r" b="b"/>
              <a:pathLst>
                <a:path w="2514545" h="131421">
                  <a:moveTo>
                    <a:pt x="10971" y="0"/>
                  </a:moveTo>
                  <a:lnTo>
                    <a:pt x="2503574" y="0"/>
                  </a:lnTo>
                  <a:cubicBezTo>
                    <a:pt x="2509633" y="0"/>
                    <a:pt x="2514545" y="4912"/>
                    <a:pt x="2514545" y="10971"/>
                  </a:cubicBezTo>
                  <a:lnTo>
                    <a:pt x="2514545" y="120450"/>
                  </a:lnTo>
                  <a:cubicBezTo>
                    <a:pt x="2514545" y="126509"/>
                    <a:pt x="2509633" y="131421"/>
                    <a:pt x="2503574" y="131421"/>
                  </a:cubicBezTo>
                  <a:lnTo>
                    <a:pt x="10971" y="131421"/>
                  </a:lnTo>
                  <a:cubicBezTo>
                    <a:pt x="4912" y="131421"/>
                    <a:pt x="0" y="126509"/>
                    <a:pt x="0" y="120450"/>
                  </a:cubicBezTo>
                  <a:lnTo>
                    <a:pt x="0" y="10971"/>
                  </a:lnTo>
                  <a:cubicBezTo>
                    <a:pt x="0" y="4912"/>
                    <a:pt x="4912" y="0"/>
                    <a:pt x="10971" y="0"/>
                  </a:cubicBezTo>
                  <a:close/>
                </a:path>
              </a:pathLst>
            </a:custGeom>
            <a:solidFill>
              <a:srgbClr val="6D8E62"/>
            </a:solidFill>
          </p:spPr>
          <p:txBody>
            <a:bodyPr/>
            <a:lstStyle/>
            <a:p>
              <a:endParaRPr lang="fr-BE"/>
            </a:p>
          </p:txBody>
        </p:sp>
      </p:grpSp>
      <p:sp>
        <p:nvSpPr>
          <p:cNvPr id="14" name="TextBox 14"/>
          <p:cNvSpPr txBox="1"/>
          <p:nvPr/>
        </p:nvSpPr>
        <p:spPr>
          <a:xfrm>
            <a:off x="3564671" y="6235743"/>
            <a:ext cx="11158657" cy="1015086"/>
          </a:xfrm>
          <a:prstGeom prst="rect">
            <a:avLst/>
          </a:prstGeom>
        </p:spPr>
        <p:txBody>
          <a:bodyPr lIns="0" tIns="0" rIns="0" bIns="0" rtlCol="0" anchor="t">
            <a:spAutoFit/>
          </a:bodyPr>
          <a:lstStyle/>
          <a:p>
            <a:pPr algn="ctr">
              <a:lnSpc>
                <a:spcPts val="2660"/>
              </a:lnSpc>
              <a:spcBef>
                <a:spcPct val="0"/>
              </a:spcBef>
            </a:pPr>
            <a:r>
              <a:rPr lang="en-US" sz="1900" dirty="0">
                <a:solidFill>
                  <a:srgbClr val="FFFFFF"/>
                </a:solidFill>
                <a:latin typeface="Open Sans Bold"/>
                <a:ea typeface="Open Sans Bold"/>
                <a:cs typeface="Open Sans Bold"/>
                <a:sym typeface="Open Sans Bold"/>
              </a:rPr>
              <a:t>Justine Van Merhaeghe1, Lacroix Christophe1, Audrey Dejonckheere1 and Benjamin Dumont1  </a:t>
            </a:r>
          </a:p>
          <a:p>
            <a:pPr algn="ctr">
              <a:lnSpc>
                <a:spcPts val="2660"/>
              </a:lnSpc>
              <a:spcBef>
                <a:spcPct val="0"/>
              </a:spcBef>
            </a:pPr>
            <a:r>
              <a:rPr lang="en-US" sz="1900" dirty="0">
                <a:solidFill>
                  <a:srgbClr val="FFFFFF"/>
                </a:solidFill>
                <a:latin typeface="Open Sans Bold"/>
                <a:ea typeface="Open Sans Bold"/>
                <a:cs typeface="Open Sans Bold"/>
                <a:sym typeface="Open Sans Bold"/>
              </a:rPr>
              <a:t>1 </a:t>
            </a:r>
            <a:r>
              <a:rPr lang="en-US" sz="1900" dirty="0" err="1">
                <a:solidFill>
                  <a:srgbClr val="FFFFFF"/>
                </a:solidFill>
                <a:latin typeface="Open Sans Bold"/>
                <a:ea typeface="Open Sans Bold"/>
                <a:cs typeface="Open Sans Bold"/>
                <a:sym typeface="Open Sans Bold"/>
              </a:rPr>
              <a:t>ULiège</a:t>
            </a:r>
            <a:r>
              <a:rPr lang="en-US" sz="1900" dirty="0">
                <a:solidFill>
                  <a:srgbClr val="FFFFFF"/>
                </a:solidFill>
                <a:latin typeface="Open Sans Bold"/>
                <a:ea typeface="Open Sans Bold"/>
                <a:cs typeface="Open Sans Bold"/>
                <a:sym typeface="Open Sans Bold"/>
              </a:rPr>
              <a:t>–</a:t>
            </a:r>
            <a:r>
              <a:rPr lang="en-US" sz="1900" dirty="0" err="1">
                <a:solidFill>
                  <a:srgbClr val="FFFFFF"/>
                </a:solidFill>
                <a:latin typeface="Open Sans Bold"/>
                <a:ea typeface="Open Sans Bold"/>
                <a:cs typeface="Open Sans Bold"/>
                <a:sym typeface="Open Sans Bold"/>
              </a:rPr>
              <a:t>GxABT</a:t>
            </a:r>
            <a:r>
              <a:rPr lang="en-US" sz="1900" dirty="0">
                <a:solidFill>
                  <a:srgbClr val="FFFFFF"/>
                </a:solidFill>
                <a:latin typeface="Open Sans Bold"/>
                <a:ea typeface="Open Sans Bold"/>
                <a:cs typeface="Open Sans Bold"/>
                <a:sym typeface="Open Sans Bold"/>
              </a:rPr>
              <a:t> – Plant Sciences Axis–Crop Science, Gembloux (Belgium)</a:t>
            </a:r>
          </a:p>
        </p:txBody>
      </p:sp>
      <p:grpSp>
        <p:nvGrpSpPr>
          <p:cNvPr id="15" name="Group 15"/>
          <p:cNvGrpSpPr/>
          <p:nvPr/>
        </p:nvGrpSpPr>
        <p:grpSpPr>
          <a:xfrm>
            <a:off x="1028700" y="7655220"/>
            <a:ext cx="16230600" cy="633500"/>
            <a:chOff x="0" y="0"/>
            <a:chExt cx="2514545" cy="98146"/>
          </a:xfrm>
        </p:grpSpPr>
        <p:sp>
          <p:nvSpPr>
            <p:cNvPr id="16" name="Freeform 16"/>
            <p:cNvSpPr/>
            <p:nvPr/>
          </p:nvSpPr>
          <p:spPr>
            <a:xfrm>
              <a:off x="0" y="0"/>
              <a:ext cx="2514545" cy="98146"/>
            </a:xfrm>
            <a:custGeom>
              <a:avLst/>
              <a:gdLst/>
              <a:ahLst/>
              <a:cxnLst/>
              <a:rect l="l" t="t" r="r" b="b"/>
              <a:pathLst>
                <a:path w="2514545" h="98146">
                  <a:moveTo>
                    <a:pt x="10971" y="0"/>
                  </a:moveTo>
                  <a:lnTo>
                    <a:pt x="2503574" y="0"/>
                  </a:lnTo>
                  <a:cubicBezTo>
                    <a:pt x="2509633" y="0"/>
                    <a:pt x="2514545" y="4912"/>
                    <a:pt x="2514545" y="10971"/>
                  </a:cubicBezTo>
                  <a:lnTo>
                    <a:pt x="2514545" y="87175"/>
                  </a:lnTo>
                  <a:cubicBezTo>
                    <a:pt x="2514545" y="93234"/>
                    <a:pt x="2509633" y="98146"/>
                    <a:pt x="2503574" y="98146"/>
                  </a:cubicBezTo>
                  <a:lnTo>
                    <a:pt x="10971" y="98146"/>
                  </a:lnTo>
                  <a:cubicBezTo>
                    <a:pt x="4912" y="98146"/>
                    <a:pt x="0" y="93234"/>
                    <a:pt x="0" y="87175"/>
                  </a:cubicBezTo>
                  <a:lnTo>
                    <a:pt x="0" y="10971"/>
                  </a:lnTo>
                  <a:cubicBezTo>
                    <a:pt x="0" y="4912"/>
                    <a:pt x="4912" y="0"/>
                    <a:pt x="10971" y="0"/>
                  </a:cubicBezTo>
                  <a:close/>
                </a:path>
              </a:pathLst>
            </a:custGeom>
            <a:solidFill>
              <a:srgbClr val="4B6842"/>
            </a:solidFill>
          </p:spPr>
          <p:txBody>
            <a:bodyPr/>
            <a:lstStyle/>
            <a:p>
              <a:endParaRPr lang="fr-BE"/>
            </a:p>
          </p:txBody>
        </p:sp>
      </p:grpSp>
      <p:sp>
        <p:nvSpPr>
          <p:cNvPr id="17" name="TextBox 17"/>
          <p:cNvSpPr txBox="1"/>
          <p:nvPr/>
        </p:nvSpPr>
        <p:spPr>
          <a:xfrm>
            <a:off x="5140209" y="7791313"/>
            <a:ext cx="8271986" cy="323214"/>
          </a:xfrm>
          <a:prstGeom prst="rect">
            <a:avLst/>
          </a:prstGeom>
        </p:spPr>
        <p:txBody>
          <a:bodyPr lIns="0" tIns="0" rIns="0" bIns="0" rtlCol="0" anchor="t">
            <a:spAutoFit/>
          </a:bodyPr>
          <a:lstStyle/>
          <a:p>
            <a:pPr algn="ctr">
              <a:lnSpc>
                <a:spcPts val="2660"/>
              </a:lnSpc>
              <a:spcBef>
                <a:spcPct val="0"/>
              </a:spcBef>
            </a:pPr>
            <a:r>
              <a:rPr lang="en-US" sz="1900" b="1">
                <a:solidFill>
                  <a:srgbClr val="FFFFFF"/>
                </a:solidFill>
                <a:latin typeface="Open Sans Bold"/>
                <a:ea typeface="Open Sans Bold"/>
                <a:cs typeface="Open Sans Bold"/>
                <a:sym typeface="Open Sans Bold"/>
              </a:rPr>
              <a:t>19th Congress of the European Society for Agronomy - Tartu, Estonia </a:t>
            </a:r>
          </a:p>
        </p:txBody>
      </p:sp>
    </p:spTree>
  </p:cSld>
  <p:clrMapOvr>
    <a:masterClrMapping/>
  </p:clrMapOvr>
  <mc:AlternateContent xmlns:mc="http://schemas.openxmlformats.org/markup-compatibility/2006" xmlns:p14="http://schemas.microsoft.com/office/powerpoint/2010/main">
    <mc:Choice Requires="p14">
      <p:transition spd="slow" p14:dur="2000" advTm="3765"/>
    </mc:Choice>
    <mc:Fallback xmlns="">
      <p:transition spd="slow" advTm="376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0" y="0"/>
            <a:ext cx="4584010" cy="676942"/>
          </a:xfrm>
          <a:custGeom>
            <a:avLst/>
            <a:gdLst/>
            <a:ahLst/>
            <a:cxnLst/>
            <a:rect l="l" t="t" r="r" b="b"/>
            <a:pathLst>
              <a:path w="715444" h="105653">
                <a:moveTo>
                  <a:pt x="0" y="0"/>
                </a:moveTo>
                <a:lnTo>
                  <a:pt x="715444" y="0"/>
                </a:lnTo>
                <a:lnTo>
                  <a:pt x="715444" y="105653"/>
                </a:lnTo>
                <a:lnTo>
                  <a:pt x="0" y="105653"/>
                </a:lnTo>
                <a:close/>
              </a:path>
            </a:pathLst>
          </a:custGeom>
          <a:solidFill>
            <a:srgbClr val="568200"/>
          </a:solidFill>
        </p:spPr>
        <p:txBody>
          <a:bodyPr/>
          <a:lstStyle/>
          <a:p>
            <a:endParaRPr lang="fr-BE"/>
          </a:p>
        </p:txBody>
      </p:sp>
      <p:sp>
        <p:nvSpPr>
          <p:cNvPr id="4" name="TextBox 4"/>
          <p:cNvSpPr txBox="1"/>
          <p:nvPr/>
        </p:nvSpPr>
        <p:spPr>
          <a:xfrm>
            <a:off x="-12010" y="-203019"/>
            <a:ext cx="4584010" cy="1043115"/>
          </a:xfrm>
          <a:prstGeom prst="rect">
            <a:avLst/>
          </a:prstGeom>
        </p:spPr>
        <p:txBody>
          <a:bodyPr lIns="50800" tIns="50800" rIns="50800" bIns="50800" rtlCol="0" anchor="ctr"/>
          <a:lstStyle/>
          <a:p>
            <a:pPr algn="ctr">
              <a:lnSpc>
                <a:spcPts val="3779"/>
              </a:lnSpc>
              <a:spcBef>
                <a:spcPct val="0"/>
              </a:spcBef>
            </a:pPr>
            <a:r>
              <a:rPr lang="en-US" sz="2699" dirty="0">
                <a:solidFill>
                  <a:srgbClr val="FFFFFF"/>
                </a:solidFill>
                <a:latin typeface="Open Sans"/>
                <a:ea typeface="Open Sans"/>
                <a:cs typeface="Open Sans"/>
                <a:sym typeface="Open Sans"/>
              </a:rPr>
              <a:t>Introduction</a:t>
            </a:r>
          </a:p>
        </p:txBody>
      </p:sp>
      <p:sp>
        <p:nvSpPr>
          <p:cNvPr id="6" name="Freeform 6"/>
          <p:cNvSpPr/>
          <p:nvPr/>
        </p:nvSpPr>
        <p:spPr>
          <a:xfrm>
            <a:off x="4584010" y="0"/>
            <a:ext cx="4559990"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sp>
        <p:nvSpPr>
          <p:cNvPr id="7" name="TextBox 7"/>
          <p:cNvSpPr txBox="1"/>
          <p:nvPr/>
        </p:nvSpPr>
        <p:spPr>
          <a:xfrm>
            <a:off x="4584009" y="-203020"/>
            <a:ext cx="4559990" cy="1043115"/>
          </a:xfrm>
          <a:prstGeom prst="rect">
            <a:avLst/>
          </a:prstGeom>
        </p:spPr>
        <p:txBody>
          <a:bodyPr lIns="50800" tIns="50800" rIns="50800" bIns="50800" rtlCol="0" anchor="ctr"/>
          <a:lstStyle/>
          <a:p>
            <a:pPr algn="ctr">
              <a:lnSpc>
                <a:spcPts val="3779"/>
              </a:lnSpc>
              <a:spcBef>
                <a:spcPct val="0"/>
              </a:spcBef>
            </a:pPr>
            <a:r>
              <a:rPr lang="en-US" sz="2699" dirty="0">
                <a:solidFill>
                  <a:srgbClr val="000000"/>
                </a:solidFill>
                <a:latin typeface="Open Sans"/>
                <a:ea typeface="Open Sans"/>
                <a:cs typeface="Open Sans"/>
                <a:sym typeface="Open Sans"/>
              </a:rPr>
              <a:t>Methods</a:t>
            </a:r>
          </a:p>
        </p:txBody>
      </p:sp>
      <p:sp>
        <p:nvSpPr>
          <p:cNvPr id="9" name="Freeform 9"/>
          <p:cNvSpPr/>
          <p:nvPr/>
        </p:nvSpPr>
        <p:spPr>
          <a:xfrm>
            <a:off x="9144000" y="0"/>
            <a:ext cx="4559990"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sp>
        <p:nvSpPr>
          <p:cNvPr id="10" name="TextBox 10"/>
          <p:cNvSpPr txBox="1"/>
          <p:nvPr/>
        </p:nvSpPr>
        <p:spPr>
          <a:xfrm>
            <a:off x="9121523" y="-204504"/>
            <a:ext cx="4559990" cy="1043115"/>
          </a:xfrm>
          <a:prstGeom prst="rect">
            <a:avLst/>
          </a:prstGeom>
        </p:spPr>
        <p:txBody>
          <a:bodyPr lIns="50800" tIns="50800" rIns="50800" bIns="50800" rtlCol="0" anchor="ctr"/>
          <a:lstStyle/>
          <a:p>
            <a:pPr algn="ctr">
              <a:lnSpc>
                <a:spcPts val="3779"/>
              </a:lnSpc>
              <a:spcBef>
                <a:spcPct val="0"/>
              </a:spcBef>
            </a:pPr>
            <a:r>
              <a:rPr lang="en-US" sz="2699" dirty="0">
                <a:solidFill>
                  <a:srgbClr val="000000"/>
                </a:solidFill>
                <a:latin typeface="Open Sans"/>
                <a:ea typeface="Open Sans"/>
                <a:cs typeface="Open Sans"/>
                <a:sym typeface="Open Sans"/>
              </a:rPr>
              <a:t>Results</a:t>
            </a:r>
          </a:p>
        </p:txBody>
      </p:sp>
      <p:sp>
        <p:nvSpPr>
          <p:cNvPr id="12" name="Freeform 12"/>
          <p:cNvSpPr/>
          <p:nvPr/>
        </p:nvSpPr>
        <p:spPr>
          <a:xfrm>
            <a:off x="13703990" y="0"/>
            <a:ext cx="4584010" cy="676942"/>
          </a:xfrm>
          <a:custGeom>
            <a:avLst/>
            <a:gdLst/>
            <a:ahLst/>
            <a:cxnLst/>
            <a:rect l="l" t="t" r="r" b="b"/>
            <a:pathLst>
              <a:path w="715444" h="105653">
                <a:moveTo>
                  <a:pt x="0" y="0"/>
                </a:moveTo>
                <a:lnTo>
                  <a:pt x="715444" y="0"/>
                </a:lnTo>
                <a:lnTo>
                  <a:pt x="715444" y="105653"/>
                </a:lnTo>
                <a:lnTo>
                  <a:pt x="0" y="105653"/>
                </a:lnTo>
                <a:close/>
              </a:path>
            </a:pathLst>
          </a:custGeom>
          <a:solidFill>
            <a:srgbClr val="D1E9C2"/>
          </a:solidFill>
        </p:spPr>
        <p:txBody>
          <a:bodyPr/>
          <a:lstStyle/>
          <a:p>
            <a:endParaRPr lang="fr-BE"/>
          </a:p>
        </p:txBody>
      </p:sp>
      <p:sp>
        <p:nvSpPr>
          <p:cNvPr id="13" name="TextBox 13"/>
          <p:cNvSpPr txBox="1"/>
          <p:nvPr/>
        </p:nvSpPr>
        <p:spPr>
          <a:xfrm>
            <a:off x="13703990" y="-204504"/>
            <a:ext cx="4584010" cy="1043115"/>
          </a:xfrm>
          <a:prstGeom prst="rect">
            <a:avLst/>
          </a:prstGeom>
        </p:spPr>
        <p:txBody>
          <a:bodyPr lIns="50800" tIns="50800" rIns="50800" bIns="50800" rtlCol="0" anchor="ctr"/>
          <a:lstStyle/>
          <a:p>
            <a:pPr algn="ctr">
              <a:lnSpc>
                <a:spcPts val="3779"/>
              </a:lnSpc>
              <a:spcBef>
                <a:spcPct val="0"/>
              </a:spcBef>
            </a:pPr>
            <a:r>
              <a:rPr lang="en-US" sz="2699" dirty="0">
                <a:solidFill>
                  <a:srgbClr val="000000"/>
                </a:solidFill>
                <a:latin typeface="Open Sans"/>
                <a:ea typeface="Open Sans"/>
                <a:cs typeface="Open Sans"/>
                <a:sym typeface="Open Sans"/>
              </a:rPr>
              <a:t>Conclusion</a:t>
            </a:r>
          </a:p>
        </p:txBody>
      </p:sp>
      <p:grpSp>
        <p:nvGrpSpPr>
          <p:cNvPr id="14" name="Group 14"/>
          <p:cNvGrpSpPr/>
          <p:nvPr/>
        </p:nvGrpSpPr>
        <p:grpSpPr>
          <a:xfrm>
            <a:off x="10740532" y="1109444"/>
            <a:ext cx="5926916" cy="8911577"/>
            <a:chOff x="0" y="0"/>
            <a:chExt cx="918234" cy="1380636"/>
          </a:xfrm>
        </p:grpSpPr>
        <p:sp>
          <p:nvSpPr>
            <p:cNvPr id="15" name="Freeform 15"/>
            <p:cNvSpPr/>
            <p:nvPr/>
          </p:nvSpPr>
          <p:spPr>
            <a:xfrm>
              <a:off x="0" y="0"/>
              <a:ext cx="918234" cy="1380636"/>
            </a:xfrm>
            <a:custGeom>
              <a:avLst/>
              <a:gdLst/>
              <a:ahLst/>
              <a:cxnLst/>
              <a:rect l="l" t="t" r="r" b="b"/>
              <a:pathLst>
                <a:path w="918234" h="1380636">
                  <a:moveTo>
                    <a:pt x="30043" y="0"/>
                  </a:moveTo>
                  <a:lnTo>
                    <a:pt x="888191" y="0"/>
                  </a:lnTo>
                  <a:cubicBezTo>
                    <a:pt x="904784" y="0"/>
                    <a:pt x="918234" y="13451"/>
                    <a:pt x="918234" y="30043"/>
                  </a:cubicBezTo>
                  <a:lnTo>
                    <a:pt x="918234" y="1350593"/>
                  </a:lnTo>
                  <a:cubicBezTo>
                    <a:pt x="918234" y="1367186"/>
                    <a:pt x="904784" y="1380636"/>
                    <a:pt x="888191" y="1380636"/>
                  </a:cubicBezTo>
                  <a:lnTo>
                    <a:pt x="30043" y="1380636"/>
                  </a:lnTo>
                  <a:cubicBezTo>
                    <a:pt x="22075" y="1380636"/>
                    <a:pt x="14434" y="1377471"/>
                    <a:pt x="8799" y="1371837"/>
                  </a:cubicBezTo>
                  <a:cubicBezTo>
                    <a:pt x="3165" y="1366203"/>
                    <a:pt x="0" y="1358561"/>
                    <a:pt x="0" y="1350593"/>
                  </a:cubicBezTo>
                  <a:lnTo>
                    <a:pt x="0" y="30043"/>
                  </a:lnTo>
                  <a:cubicBezTo>
                    <a:pt x="0" y="13451"/>
                    <a:pt x="13451" y="0"/>
                    <a:pt x="30043" y="0"/>
                  </a:cubicBezTo>
                  <a:close/>
                </a:path>
              </a:pathLst>
            </a:custGeom>
            <a:solidFill>
              <a:srgbClr val="E1E1E1"/>
            </a:solidFill>
          </p:spPr>
          <p:txBody>
            <a:bodyPr/>
            <a:lstStyle/>
            <a:p>
              <a:endParaRPr lang="fr-BE"/>
            </a:p>
          </p:txBody>
        </p:sp>
      </p:grpSp>
      <p:sp>
        <p:nvSpPr>
          <p:cNvPr id="16" name="Freeform 16"/>
          <p:cNvSpPr/>
          <p:nvPr/>
        </p:nvSpPr>
        <p:spPr>
          <a:xfrm>
            <a:off x="12306556" y="5937858"/>
            <a:ext cx="3038549" cy="3638981"/>
          </a:xfrm>
          <a:custGeom>
            <a:avLst/>
            <a:gdLst/>
            <a:ahLst/>
            <a:cxnLst/>
            <a:rect l="l" t="t" r="r" b="b"/>
            <a:pathLst>
              <a:path w="3038549" h="3638981">
                <a:moveTo>
                  <a:pt x="0" y="0"/>
                </a:moveTo>
                <a:lnTo>
                  <a:pt x="3038549" y="0"/>
                </a:lnTo>
                <a:lnTo>
                  <a:pt x="3038549" y="3638981"/>
                </a:lnTo>
                <a:lnTo>
                  <a:pt x="0" y="3638981"/>
                </a:lnTo>
                <a:lnTo>
                  <a:pt x="0" y="0"/>
                </a:lnTo>
                <a:close/>
              </a:path>
            </a:pathLst>
          </a:custGeom>
          <a:blipFill>
            <a:blip r:embed="rId2"/>
            <a:stretch>
              <a:fillRect/>
            </a:stretch>
          </a:blipFill>
        </p:spPr>
        <p:txBody>
          <a:bodyPr/>
          <a:lstStyle/>
          <a:p>
            <a:endParaRPr lang="fr-BE"/>
          </a:p>
        </p:txBody>
      </p:sp>
      <p:sp>
        <p:nvSpPr>
          <p:cNvPr id="17" name="Freeform 17"/>
          <p:cNvSpPr/>
          <p:nvPr/>
        </p:nvSpPr>
        <p:spPr>
          <a:xfrm>
            <a:off x="13379388" y="6596226"/>
            <a:ext cx="989856" cy="1293930"/>
          </a:xfrm>
          <a:custGeom>
            <a:avLst/>
            <a:gdLst/>
            <a:ahLst/>
            <a:cxnLst/>
            <a:rect l="l" t="t" r="r" b="b"/>
            <a:pathLst>
              <a:path w="989856" h="1293930">
                <a:moveTo>
                  <a:pt x="0" y="0"/>
                </a:moveTo>
                <a:lnTo>
                  <a:pt x="989856" y="0"/>
                </a:lnTo>
                <a:lnTo>
                  <a:pt x="989856" y="1293929"/>
                </a:lnTo>
                <a:lnTo>
                  <a:pt x="0" y="1293929"/>
                </a:lnTo>
                <a:lnTo>
                  <a:pt x="0" y="0"/>
                </a:lnTo>
                <a:close/>
              </a:path>
            </a:pathLst>
          </a:custGeom>
          <a:blipFill>
            <a:blip r:embed="rId3"/>
            <a:stretch>
              <a:fillRect/>
            </a:stretch>
          </a:blipFill>
        </p:spPr>
        <p:txBody>
          <a:bodyPr/>
          <a:lstStyle/>
          <a:p>
            <a:endParaRPr lang="fr-BE"/>
          </a:p>
        </p:txBody>
      </p:sp>
      <p:sp>
        <p:nvSpPr>
          <p:cNvPr id="18" name="Freeform 18"/>
          <p:cNvSpPr/>
          <p:nvPr/>
        </p:nvSpPr>
        <p:spPr>
          <a:xfrm>
            <a:off x="13312631" y="8001721"/>
            <a:ext cx="1123370" cy="859378"/>
          </a:xfrm>
          <a:custGeom>
            <a:avLst/>
            <a:gdLst/>
            <a:ahLst/>
            <a:cxnLst/>
            <a:rect l="l" t="t" r="r" b="b"/>
            <a:pathLst>
              <a:path w="1123370" h="859378">
                <a:moveTo>
                  <a:pt x="0" y="0"/>
                </a:moveTo>
                <a:lnTo>
                  <a:pt x="1123370" y="0"/>
                </a:lnTo>
                <a:lnTo>
                  <a:pt x="1123370" y="859378"/>
                </a:lnTo>
                <a:lnTo>
                  <a:pt x="0" y="85937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BE"/>
          </a:p>
        </p:txBody>
      </p:sp>
      <p:grpSp>
        <p:nvGrpSpPr>
          <p:cNvPr id="19" name="Group 19"/>
          <p:cNvGrpSpPr/>
          <p:nvPr/>
        </p:nvGrpSpPr>
        <p:grpSpPr>
          <a:xfrm>
            <a:off x="1563385" y="1109444"/>
            <a:ext cx="5926916" cy="8911577"/>
            <a:chOff x="0" y="0"/>
            <a:chExt cx="918234" cy="1380636"/>
          </a:xfrm>
        </p:grpSpPr>
        <p:sp>
          <p:nvSpPr>
            <p:cNvPr id="20" name="Freeform 20"/>
            <p:cNvSpPr/>
            <p:nvPr/>
          </p:nvSpPr>
          <p:spPr>
            <a:xfrm>
              <a:off x="0" y="0"/>
              <a:ext cx="918234" cy="1380636"/>
            </a:xfrm>
            <a:custGeom>
              <a:avLst/>
              <a:gdLst/>
              <a:ahLst/>
              <a:cxnLst/>
              <a:rect l="l" t="t" r="r" b="b"/>
              <a:pathLst>
                <a:path w="918234" h="1380636">
                  <a:moveTo>
                    <a:pt x="30043" y="0"/>
                  </a:moveTo>
                  <a:lnTo>
                    <a:pt x="888191" y="0"/>
                  </a:lnTo>
                  <a:cubicBezTo>
                    <a:pt x="904784" y="0"/>
                    <a:pt x="918234" y="13451"/>
                    <a:pt x="918234" y="30043"/>
                  </a:cubicBezTo>
                  <a:lnTo>
                    <a:pt x="918234" y="1350593"/>
                  </a:lnTo>
                  <a:cubicBezTo>
                    <a:pt x="918234" y="1367186"/>
                    <a:pt x="904784" y="1380636"/>
                    <a:pt x="888191" y="1380636"/>
                  </a:cubicBezTo>
                  <a:lnTo>
                    <a:pt x="30043" y="1380636"/>
                  </a:lnTo>
                  <a:cubicBezTo>
                    <a:pt x="22075" y="1380636"/>
                    <a:pt x="14434" y="1377471"/>
                    <a:pt x="8799" y="1371837"/>
                  </a:cubicBezTo>
                  <a:cubicBezTo>
                    <a:pt x="3165" y="1366203"/>
                    <a:pt x="0" y="1358561"/>
                    <a:pt x="0" y="1350593"/>
                  </a:cubicBezTo>
                  <a:lnTo>
                    <a:pt x="0" y="30043"/>
                  </a:lnTo>
                  <a:cubicBezTo>
                    <a:pt x="0" y="13451"/>
                    <a:pt x="13451" y="0"/>
                    <a:pt x="30043" y="0"/>
                  </a:cubicBezTo>
                  <a:close/>
                </a:path>
              </a:pathLst>
            </a:custGeom>
            <a:solidFill>
              <a:srgbClr val="E1E1E1"/>
            </a:solidFill>
          </p:spPr>
          <p:txBody>
            <a:bodyPr/>
            <a:lstStyle/>
            <a:p>
              <a:endParaRPr lang="fr-BE"/>
            </a:p>
          </p:txBody>
        </p:sp>
      </p:grpSp>
      <p:sp>
        <p:nvSpPr>
          <p:cNvPr id="21" name="Freeform 21"/>
          <p:cNvSpPr/>
          <p:nvPr/>
        </p:nvSpPr>
        <p:spPr>
          <a:xfrm>
            <a:off x="3152608" y="6390057"/>
            <a:ext cx="3089124" cy="3089124"/>
          </a:xfrm>
          <a:custGeom>
            <a:avLst/>
            <a:gdLst/>
            <a:ahLst/>
            <a:cxnLst/>
            <a:rect l="l" t="t" r="r" b="b"/>
            <a:pathLst>
              <a:path w="3089124" h="3089124">
                <a:moveTo>
                  <a:pt x="0" y="0"/>
                </a:moveTo>
                <a:lnTo>
                  <a:pt x="3089124" y="0"/>
                </a:lnTo>
                <a:lnTo>
                  <a:pt x="3089124" y="3089123"/>
                </a:lnTo>
                <a:lnTo>
                  <a:pt x="0" y="3089123"/>
                </a:lnTo>
                <a:lnTo>
                  <a:pt x="0" y="0"/>
                </a:lnTo>
                <a:close/>
              </a:path>
            </a:pathLst>
          </a:custGeom>
          <a:blipFill>
            <a:blip r:embed="rId5"/>
            <a:stretch>
              <a:fillRect/>
            </a:stretch>
          </a:blipFill>
        </p:spPr>
        <p:txBody>
          <a:bodyPr/>
          <a:lstStyle/>
          <a:p>
            <a:endParaRPr lang="fr-BE"/>
          </a:p>
        </p:txBody>
      </p:sp>
      <p:sp>
        <p:nvSpPr>
          <p:cNvPr id="22" name="Freeform 22"/>
          <p:cNvSpPr/>
          <p:nvPr/>
        </p:nvSpPr>
        <p:spPr>
          <a:xfrm rot="5400000">
            <a:off x="4088862" y="2309724"/>
            <a:ext cx="1216616" cy="340653"/>
          </a:xfrm>
          <a:custGeom>
            <a:avLst/>
            <a:gdLst/>
            <a:ahLst/>
            <a:cxnLst/>
            <a:rect l="l" t="t" r="r" b="b"/>
            <a:pathLst>
              <a:path w="1216616" h="340653">
                <a:moveTo>
                  <a:pt x="0" y="0"/>
                </a:moveTo>
                <a:lnTo>
                  <a:pt x="1216616" y="0"/>
                </a:lnTo>
                <a:lnTo>
                  <a:pt x="1216616" y="340653"/>
                </a:lnTo>
                <a:lnTo>
                  <a:pt x="0" y="3406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BE"/>
          </a:p>
        </p:txBody>
      </p:sp>
      <p:sp>
        <p:nvSpPr>
          <p:cNvPr id="23" name="Freeform 23"/>
          <p:cNvSpPr/>
          <p:nvPr/>
        </p:nvSpPr>
        <p:spPr>
          <a:xfrm rot="5400000">
            <a:off x="13266008" y="2390468"/>
            <a:ext cx="1216616" cy="340653"/>
          </a:xfrm>
          <a:custGeom>
            <a:avLst/>
            <a:gdLst/>
            <a:ahLst/>
            <a:cxnLst/>
            <a:rect l="l" t="t" r="r" b="b"/>
            <a:pathLst>
              <a:path w="1216616" h="340653">
                <a:moveTo>
                  <a:pt x="0" y="0"/>
                </a:moveTo>
                <a:lnTo>
                  <a:pt x="1216616" y="0"/>
                </a:lnTo>
                <a:lnTo>
                  <a:pt x="1216616" y="340652"/>
                </a:lnTo>
                <a:lnTo>
                  <a:pt x="0" y="34065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BE"/>
          </a:p>
        </p:txBody>
      </p:sp>
      <p:sp>
        <p:nvSpPr>
          <p:cNvPr id="24" name="Freeform 24"/>
          <p:cNvSpPr/>
          <p:nvPr/>
        </p:nvSpPr>
        <p:spPr>
          <a:xfrm>
            <a:off x="11921350" y="3181204"/>
            <a:ext cx="1723292" cy="1012778"/>
          </a:xfrm>
          <a:custGeom>
            <a:avLst/>
            <a:gdLst/>
            <a:ahLst/>
            <a:cxnLst/>
            <a:rect l="l" t="t" r="r" b="b"/>
            <a:pathLst>
              <a:path w="1723292" h="1012778">
                <a:moveTo>
                  <a:pt x="0" y="0"/>
                </a:moveTo>
                <a:lnTo>
                  <a:pt x="1723293" y="0"/>
                </a:lnTo>
                <a:lnTo>
                  <a:pt x="1723293" y="1012778"/>
                </a:lnTo>
                <a:lnTo>
                  <a:pt x="0" y="1012778"/>
                </a:lnTo>
                <a:lnTo>
                  <a:pt x="0" y="0"/>
                </a:lnTo>
                <a:close/>
              </a:path>
            </a:pathLst>
          </a:custGeom>
          <a:blipFill>
            <a:blip r:embed="rId7"/>
            <a:stretch>
              <a:fillRect/>
            </a:stretch>
          </a:blipFill>
        </p:spPr>
        <p:txBody>
          <a:bodyPr/>
          <a:lstStyle/>
          <a:p>
            <a:endParaRPr lang="fr-BE"/>
          </a:p>
        </p:txBody>
      </p:sp>
      <p:sp>
        <p:nvSpPr>
          <p:cNvPr id="25" name="Freeform 25"/>
          <p:cNvSpPr/>
          <p:nvPr/>
        </p:nvSpPr>
        <p:spPr>
          <a:xfrm rot="5400000">
            <a:off x="13266008" y="4691784"/>
            <a:ext cx="1216616" cy="340653"/>
          </a:xfrm>
          <a:custGeom>
            <a:avLst/>
            <a:gdLst/>
            <a:ahLst/>
            <a:cxnLst/>
            <a:rect l="l" t="t" r="r" b="b"/>
            <a:pathLst>
              <a:path w="1216616" h="340653">
                <a:moveTo>
                  <a:pt x="0" y="0"/>
                </a:moveTo>
                <a:lnTo>
                  <a:pt x="1216616" y="0"/>
                </a:lnTo>
                <a:lnTo>
                  <a:pt x="1216616" y="340652"/>
                </a:lnTo>
                <a:lnTo>
                  <a:pt x="0" y="34065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BE"/>
          </a:p>
        </p:txBody>
      </p:sp>
      <p:sp>
        <p:nvSpPr>
          <p:cNvPr id="26" name="Freeform 26"/>
          <p:cNvSpPr/>
          <p:nvPr/>
        </p:nvSpPr>
        <p:spPr>
          <a:xfrm rot="5400000">
            <a:off x="4146029" y="4611040"/>
            <a:ext cx="1216616" cy="340653"/>
          </a:xfrm>
          <a:custGeom>
            <a:avLst/>
            <a:gdLst/>
            <a:ahLst/>
            <a:cxnLst/>
            <a:rect l="l" t="t" r="r" b="b"/>
            <a:pathLst>
              <a:path w="1216616" h="340653">
                <a:moveTo>
                  <a:pt x="0" y="0"/>
                </a:moveTo>
                <a:lnTo>
                  <a:pt x="1216616" y="0"/>
                </a:lnTo>
                <a:lnTo>
                  <a:pt x="1216616" y="340653"/>
                </a:lnTo>
                <a:lnTo>
                  <a:pt x="0" y="3406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BE"/>
          </a:p>
        </p:txBody>
      </p:sp>
      <p:sp>
        <p:nvSpPr>
          <p:cNvPr id="27" name="Freeform 27"/>
          <p:cNvSpPr/>
          <p:nvPr/>
        </p:nvSpPr>
        <p:spPr>
          <a:xfrm>
            <a:off x="2377692" y="3197675"/>
            <a:ext cx="626037" cy="818349"/>
          </a:xfrm>
          <a:custGeom>
            <a:avLst/>
            <a:gdLst/>
            <a:ahLst/>
            <a:cxnLst/>
            <a:rect l="l" t="t" r="r" b="b"/>
            <a:pathLst>
              <a:path w="626037" h="818349">
                <a:moveTo>
                  <a:pt x="0" y="0"/>
                </a:moveTo>
                <a:lnTo>
                  <a:pt x="626037" y="0"/>
                </a:lnTo>
                <a:lnTo>
                  <a:pt x="626037" y="818349"/>
                </a:lnTo>
                <a:lnTo>
                  <a:pt x="0" y="818349"/>
                </a:lnTo>
                <a:lnTo>
                  <a:pt x="0" y="0"/>
                </a:lnTo>
                <a:close/>
              </a:path>
            </a:pathLst>
          </a:custGeom>
          <a:blipFill>
            <a:blip r:embed="rId3"/>
            <a:stretch>
              <a:fillRect/>
            </a:stretch>
          </a:blipFill>
        </p:spPr>
        <p:txBody>
          <a:bodyPr/>
          <a:lstStyle/>
          <a:p>
            <a:endParaRPr lang="fr-BE"/>
          </a:p>
        </p:txBody>
      </p:sp>
      <p:sp>
        <p:nvSpPr>
          <p:cNvPr id="28" name="Freeform 28"/>
          <p:cNvSpPr/>
          <p:nvPr/>
        </p:nvSpPr>
        <p:spPr>
          <a:xfrm>
            <a:off x="2059559" y="5287322"/>
            <a:ext cx="920784" cy="1102735"/>
          </a:xfrm>
          <a:custGeom>
            <a:avLst/>
            <a:gdLst/>
            <a:ahLst/>
            <a:cxnLst/>
            <a:rect l="l" t="t" r="r" b="b"/>
            <a:pathLst>
              <a:path w="920784" h="1102735">
                <a:moveTo>
                  <a:pt x="0" y="0"/>
                </a:moveTo>
                <a:lnTo>
                  <a:pt x="920784" y="0"/>
                </a:lnTo>
                <a:lnTo>
                  <a:pt x="920784" y="1102735"/>
                </a:lnTo>
                <a:lnTo>
                  <a:pt x="0" y="1102735"/>
                </a:lnTo>
                <a:lnTo>
                  <a:pt x="0" y="0"/>
                </a:lnTo>
                <a:close/>
              </a:path>
            </a:pathLst>
          </a:custGeom>
          <a:blipFill>
            <a:blip r:embed="rId8"/>
            <a:stretch>
              <a:fillRect/>
            </a:stretch>
          </a:blipFill>
        </p:spPr>
        <p:txBody>
          <a:bodyPr/>
          <a:lstStyle/>
          <a:p>
            <a:endParaRPr lang="fr-BE"/>
          </a:p>
        </p:txBody>
      </p:sp>
      <p:sp>
        <p:nvSpPr>
          <p:cNvPr id="29" name="Freeform 29"/>
          <p:cNvSpPr/>
          <p:nvPr/>
        </p:nvSpPr>
        <p:spPr>
          <a:xfrm>
            <a:off x="12778663" y="1376843"/>
            <a:ext cx="533968" cy="523071"/>
          </a:xfrm>
          <a:custGeom>
            <a:avLst/>
            <a:gdLst/>
            <a:ahLst/>
            <a:cxnLst/>
            <a:rect l="l" t="t" r="r" b="b"/>
            <a:pathLst>
              <a:path w="533968" h="523071">
                <a:moveTo>
                  <a:pt x="0" y="0"/>
                </a:moveTo>
                <a:lnTo>
                  <a:pt x="533968" y="0"/>
                </a:lnTo>
                <a:lnTo>
                  <a:pt x="533968" y="523071"/>
                </a:lnTo>
                <a:lnTo>
                  <a:pt x="0" y="523071"/>
                </a:lnTo>
                <a:lnTo>
                  <a:pt x="0" y="0"/>
                </a:lnTo>
                <a:close/>
              </a:path>
            </a:pathLst>
          </a:custGeom>
          <a:blipFill>
            <a:blip r:embed="rId9"/>
            <a:stretch>
              <a:fillRect/>
            </a:stretch>
          </a:blipFill>
        </p:spPr>
        <p:txBody>
          <a:bodyPr/>
          <a:lstStyle/>
          <a:p>
            <a:endParaRPr lang="fr-BE"/>
          </a:p>
        </p:txBody>
      </p:sp>
      <p:sp>
        <p:nvSpPr>
          <p:cNvPr id="30" name="Freeform 30"/>
          <p:cNvSpPr/>
          <p:nvPr/>
        </p:nvSpPr>
        <p:spPr>
          <a:xfrm>
            <a:off x="6521838" y="1557635"/>
            <a:ext cx="5477578" cy="5441482"/>
          </a:xfrm>
          <a:custGeom>
            <a:avLst/>
            <a:gdLst/>
            <a:ahLst/>
            <a:cxnLst/>
            <a:rect l="l" t="t" r="r" b="b"/>
            <a:pathLst>
              <a:path w="5477578" h="5441482">
                <a:moveTo>
                  <a:pt x="0" y="0"/>
                </a:moveTo>
                <a:lnTo>
                  <a:pt x="5477578" y="0"/>
                </a:lnTo>
                <a:lnTo>
                  <a:pt x="5477578" y="5441482"/>
                </a:lnTo>
                <a:lnTo>
                  <a:pt x="0" y="5441482"/>
                </a:lnTo>
                <a:lnTo>
                  <a:pt x="0" y="0"/>
                </a:lnTo>
                <a:close/>
              </a:path>
            </a:pathLst>
          </a:custGeom>
          <a:blipFill>
            <a:blip r:embed="rId10"/>
            <a:stretch>
              <a:fillRect/>
            </a:stretch>
          </a:blipFill>
        </p:spPr>
        <p:txBody>
          <a:bodyPr/>
          <a:lstStyle/>
          <a:p>
            <a:endParaRPr lang="fr-BE"/>
          </a:p>
        </p:txBody>
      </p:sp>
      <p:sp>
        <p:nvSpPr>
          <p:cNvPr id="31" name="TextBox 31"/>
          <p:cNvSpPr txBox="1"/>
          <p:nvPr/>
        </p:nvSpPr>
        <p:spPr>
          <a:xfrm>
            <a:off x="9139238" y="4274503"/>
            <a:ext cx="9525" cy="1566544"/>
          </a:xfrm>
          <a:prstGeom prst="rect">
            <a:avLst/>
          </a:prstGeom>
        </p:spPr>
        <p:txBody>
          <a:bodyPr lIns="0" tIns="0" rIns="0" bIns="0" rtlCol="0" anchor="t">
            <a:spAutoFit/>
          </a:bodyPr>
          <a:lstStyle/>
          <a:p>
            <a:pPr algn="ctr">
              <a:lnSpc>
                <a:spcPts val="12880"/>
              </a:lnSpc>
            </a:pPr>
            <a:endParaRPr/>
          </a:p>
        </p:txBody>
      </p:sp>
      <p:sp>
        <p:nvSpPr>
          <p:cNvPr id="32" name="TextBox 32"/>
          <p:cNvSpPr txBox="1"/>
          <p:nvPr/>
        </p:nvSpPr>
        <p:spPr>
          <a:xfrm>
            <a:off x="13562874" y="8241883"/>
            <a:ext cx="686526" cy="346441"/>
          </a:xfrm>
          <a:prstGeom prst="rect">
            <a:avLst/>
          </a:prstGeom>
        </p:spPr>
        <p:txBody>
          <a:bodyPr wrap="square" lIns="0" tIns="0" rIns="0" bIns="0" rtlCol="0" anchor="t">
            <a:spAutoFit/>
          </a:bodyPr>
          <a:lstStyle/>
          <a:p>
            <a:pPr algn="ctr">
              <a:lnSpc>
                <a:spcPts val="2806"/>
              </a:lnSpc>
            </a:pPr>
            <a:r>
              <a:rPr lang="en-US" sz="2004" dirty="0">
                <a:solidFill>
                  <a:srgbClr val="000000"/>
                </a:solidFill>
                <a:latin typeface="Bebas Neue"/>
                <a:ea typeface="Bebas Neue"/>
                <a:cs typeface="Bebas Neue"/>
                <a:sym typeface="Bebas Neue"/>
              </a:rPr>
              <a:t>PROTEIN</a:t>
            </a:r>
          </a:p>
        </p:txBody>
      </p:sp>
      <p:sp>
        <p:nvSpPr>
          <p:cNvPr id="33" name="TextBox 33"/>
          <p:cNvSpPr txBox="1"/>
          <p:nvPr/>
        </p:nvSpPr>
        <p:spPr>
          <a:xfrm>
            <a:off x="17860582" y="9671772"/>
            <a:ext cx="145256"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1</a:t>
            </a:r>
          </a:p>
        </p:txBody>
      </p:sp>
      <p:sp>
        <p:nvSpPr>
          <p:cNvPr id="34" name="TextBox 34"/>
          <p:cNvSpPr txBox="1"/>
          <p:nvPr/>
        </p:nvSpPr>
        <p:spPr>
          <a:xfrm>
            <a:off x="4131242" y="9466250"/>
            <a:ext cx="1259562" cy="323215"/>
          </a:xfrm>
          <a:prstGeom prst="rect">
            <a:avLst/>
          </a:prstGeom>
        </p:spPr>
        <p:txBody>
          <a:bodyPr lIns="0" tIns="0" rIns="0" bIns="0" rtlCol="0" anchor="t">
            <a:spAutoFit/>
          </a:bodyPr>
          <a:lstStyle/>
          <a:p>
            <a:pPr algn="ctr">
              <a:lnSpc>
                <a:spcPts val="2659"/>
              </a:lnSpc>
              <a:spcBef>
                <a:spcPct val="0"/>
              </a:spcBef>
            </a:pPr>
            <a:r>
              <a:rPr lang="en-US" sz="1899">
                <a:solidFill>
                  <a:srgbClr val="8B8B8B"/>
                </a:solidFill>
                <a:latin typeface="Open Sans"/>
                <a:ea typeface="Open Sans"/>
                <a:cs typeface="Open Sans"/>
                <a:sym typeface="Open Sans"/>
              </a:rPr>
              <a:t>(BEA, 2020)</a:t>
            </a:r>
          </a:p>
        </p:txBody>
      </p:sp>
      <p:sp>
        <p:nvSpPr>
          <p:cNvPr id="35" name="TextBox 35"/>
          <p:cNvSpPr txBox="1"/>
          <p:nvPr/>
        </p:nvSpPr>
        <p:spPr>
          <a:xfrm>
            <a:off x="2389229" y="1304905"/>
            <a:ext cx="4389561" cy="432797"/>
          </a:xfrm>
          <a:prstGeom prst="rect">
            <a:avLst/>
          </a:prstGeom>
        </p:spPr>
        <p:txBody>
          <a:bodyPr wrap="square" lIns="0" tIns="0" rIns="0" bIns="0" rtlCol="0" anchor="t">
            <a:spAutoFit/>
          </a:bodyPr>
          <a:lstStyle/>
          <a:p>
            <a:pPr algn="ctr">
              <a:lnSpc>
                <a:spcPts val="3639"/>
              </a:lnSpc>
              <a:spcBef>
                <a:spcPct val="0"/>
              </a:spcBef>
            </a:pPr>
            <a:r>
              <a:rPr lang="en-US" sz="2599" dirty="0">
                <a:solidFill>
                  <a:srgbClr val="000000"/>
                </a:solidFill>
                <a:latin typeface="Open Sans"/>
                <a:ea typeface="Open Sans"/>
                <a:cs typeface="Open Sans"/>
                <a:sym typeface="Open Sans"/>
              </a:rPr>
              <a:t>Food System transitions</a:t>
            </a:r>
          </a:p>
        </p:txBody>
      </p:sp>
      <p:sp>
        <p:nvSpPr>
          <p:cNvPr id="36" name="TextBox 36"/>
          <p:cNvSpPr txBox="1"/>
          <p:nvPr/>
        </p:nvSpPr>
        <p:spPr>
          <a:xfrm>
            <a:off x="13379388" y="1376844"/>
            <a:ext cx="1723292" cy="432298"/>
          </a:xfrm>
          <a:prstGeom prst="rect">
            <a:avLst/>
          </a:prstGeom>
        </p:spPr>
        <p:txBody>
          <a:bodyPr wrap="square" lIns="0" tIns="0" rIns="0" bIns="0" rtlCol="0" anchor="t">
            <a:spAutoFit/>
          </a:bodyPr>
          <a:lstStyle/>
          <a:p>
            <a:pPr algn="ctr">
              <a:lnSpc>
                <a:spcPts val="3639"/>
              </a:lnSpc>
              <a:spcBef>
                <a:spcPct val="0"/>
              </a:spcBef>
            </a:pPr>
            <a:r>
              <a:rPr lang="en-US" sz="2599" dirty="0">
                <a:solidFill>
                  <a:srgbClr val="000000"/>
                </a:solidFill>
                <a:latin typeface="Open Sans"/>
                <a:ea typeface="Open Sans"/>
                <a:cs typeface="Open Sans"/>
                <a:sym typeface="Open Sans"/>
              </a:rPr>
              <a:t>Concerns</a:t>
            </a:r>
          </a:p>
        </p:txBody>
      </p:sp>
      <p:sp>
        <p:nvSpPr>
          <p:cNvPr id="37" name="TextBox 37"/>
          <p:cNvSpPr txBox="1"/>
          <p:nvPr/>
        </p:nvSpPr>
        <p:spPr>
          <a:xfrm>
            <a:off x="13825831" y="3445697"/>
            <a:ext cx="1519274" cy="437477"/>
          </a:xfrm>
          <a:prstGeom prst="rect">
            <a:avLst/>
          </a:prstGeom>
        </p:spPr>
        <p:txBody>
          <a:bodyPr wrap="square" lIns="0" tIns="0" rIns="0" bIns="0" rtlCol="0" anchor="t">
            <a:spAutoFit/>
          </a:bodyPr>
          <a:lstStyle/>
          <a:p>
            <a:pPr algn="ctr">
              <a:lnSpc>
                <a:spcPts val="3639"/>
              </a:lnSpc>
              <a:spcBef>
                <a:spcPct val="0"/>
              </a:spcBef>
            </a:pPr>
            <a:r>
              <a:rPr lang="en-US" sz="2599" dirty="0">
                <a:solidFill>
                  <a:srgbClr val="000000"/>
                </a:solidFill>
                <a:latin typeface="Open Sans"/>
                <a:ea typeface="Open Sans"/>
                <a:cs typeface="Open Sans"/>
                <a:sym typeface="Open Sans"/>
              </a:rPr>
              <a:t>security</a:t>
            </a:r>
          </a:p>
        </p:txBody>
      </p:sp>
      <p:sp>
        <p:nvSpPr>
          <p:cNvPr id="38" name="TextBox 38"/>
          <p:cNvSpPr txBox="1"/>
          <p:nvPr/>
        </p:nvSpPr>
        <p:spPr>
          <a:xfrm>
            <a:off x="3003729" y="3475193"/>
            <a:ext cx="936405" cy="381964"/>
          </a:xfrm>
          <a:prstGeom prst="rect">
            <a:avLst/>
          </a:prstGeom>
        </p:spPr>
        <p:txBody>
          <a:bodyPr wrap="square" lIns="0" tIns="0" rIns="0" bIns="0" rtlCol="0" anchor="t">
            <a:spAutoFit/>
          </a:bodyPr>
          <a:lstStyle/>
          <a:p>
            <a:pPr algn="ctr">
              <a:lnSpc>
                <a:spcPts val="3403"/>
              </a:lnSpc>
            </a:pPr>
            <a:r>
              <a:rPr lang="en-US" sz="2430" dirty="0">
                <a:solidFill>
                  <a:srgbClr val="000000"/>
                </a:solidFill>
                <a:latin typeface="Bebas Neue"/>
                <a:ea typeface="Bebas Neue"/>
                <a:cs typeface="Bebas Neue"/>
                <a:sym typeface="Bebas Neue"/>
              </a:rPr>
              <a:t>PROTEIN</a:t>
            </a:r>
          </a:p>
        </p:txBody>
      </p:sp>
      <p:sp>
        <p:nvSpPr>
          <p:cNvPr id="39" name="TextBox 39"/>
          <p:cNvSpPr txBox="1"/>
          <p:nvPr/>
        </p:nvSpPr>
        <p:spPr>
          <a:xfrm>
            <a:off x="3940134" y="3450592"/>
            <a:ext cx="2838656" cy="432298"/>
          </a:xfrm>
          <a:prstGeom prst="rect">
            <a:avLst/>
          </a:prstGeom>
        </p:spPr>
        <p:txBody>
          <a:bodyPr wrap="square" lIns="0" tIns="0" rIns="0" bIns="0" rtlCol="0" anchor="t">
            <a:spAutoFit/>
          </a:bodyPr>
          <a:lstStyle/>
          <a:p>
            <a:pPr algn="ctr">
              <a:lnSpc>
                <a:spcPts val="3639"/>
              </a:lnSpc>
              <a:spcBef>
                <a:spcPct val="0"/>
              </a:spcBef>
            </a:pPr>
            <a:r>
              <a:rPr lang="en-US" sz="2599" dirty="0">
                <a:solidFill>
                  <a:srgbClr val="000000"/>
                </a:solidFill>
                <a:latin typeface="Open Sans"/>
                <a:ea typeface="Open Sans"/>
                <a:cs typeface="Open Sans"/>
                <a:sym typeface="Open Sans"/>
              </a:rPr>
              <a:t>in human diets</a:t>
            </a:r>
          </a:p>
        </p:txBody>
      </p:sp>
      <p:sp>
        <p:nvSpPr>
          <p:cNvPr id="40" name="TextBox 40"/>
          <p:cNvSpPr txBox="1"/>
          <p:nvPr/>
        </p:nvSpPr>
        <p:spPr>
          <a:xfrm>
            <a:off x="3017214" y="5621717"/>
            <a:ext cx="3626182" cy="432298"/>
          </a:xfrm>
          <a:prstGeom prst="rect">
            <a:avLst/>
          </a:prstGeom>
        </p:spPr>
        <p:txBody>
          <a:bodyPr wrap="square" lIns="0" tIns="0" rIns="0" bIns="0" rtlCol="0" anchor="t">
            <a:spAutoFit/>
          </a:bodyPr>
          <a:lstStyle/>
          <a:p>
            <a:pPr algn="ctr">
              <a:lnSpc>
                <a:spcPts val="3639"/>
              </a:lnSpc>
              <a:spcBef>
                <a:spcPct val="0"/>
              </a:spcBef>
            </a:pPr>
            <a:r>
              <a:rPr lang="en-US" sz="2599" dirty="0">
                <a:solidFill>
                  <a:srgbClr val="000000"/>
                </a:solidFill>
                <a:latin typeface="Open Sans"/>
                <a:ea typeface="Open Sans"/>
                <a:cs typeface="Open Sans"/>
                <a:sym typeface="Open Sans"/>
              </a:rPr>
              <a:t>grown plants protein</a:t>
            </a:r>
          </a:p>
        </p:txBody>
      </p:sp>
    </p:spTree>
  </p:cSld>
  <p:clrMapOvr>
    <a:masterClrMapping/>
  </p:clrMapOvr>
  <mc:AlternateContent xmlns:mc="http://schemas.openxmlformats.org/markup-compatibility/2006" xmlns:p14="http://schemas.microsoft.com/office/powerpoint/2010/main">
    <mc:Choice Requires="p14">
      <p:transition spd="slow" p14:dur="2000" advTm="171"/>
    </mc:Choice>
    <mc:Fallback xmlns="">
      <p:transition spd="slow" advTm="17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9">
            <a:extLst>
              <a:ext uri="{FF2B5EF4-FFF2-40B4-BE49-F238E27FC236}">
                <a16:creationId xmlns:a16="http://schemas.microsoft.com/office/drawing/2014/main" id="{07FD7CA0-F7AF-7306-63D4-E301E12F3C9A}"/>
              </a:ext>
            </a:extLst>
          </p:cNvPr>
          <p:cNvSpPr/>
          <p:nvPr/>
        </p:nvSpPr>
        <p:spPr>
          <a:xfrm>
            <a:off x="-12012" y="0"/>
            <a:ext cx="4596019"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grpSp>
        <p:nvGrpSpPr>
          <p:cNvPr id="49" name="Group 11">
            <a:extLst>
              <a:ext uri="{FF2B5EF4-FFF2-40B4-BE49-F238E27FC236}">
                <a16:creationId xmlns:a16="http://schemas.microsoft.com/office/drawing/2014/main" id="{931CF9C6-B728-457D-A97A-956718F929A8}"/>
              </a:ext>
            </a:extLst>
          </p:cNvPr>
          <p:cNvGrpSpPr/>
          <p:nvPr/>
        </p:nvGrpSpPr>
        <p:grpSpPr>
          <a:xfrm>
            <a:off x="4584009" y="0"/>
            <a:ext cx="4559990" cy="676942"/>
            <a:chOff x="0" y="0"/>
            <a:chExt cx="711695" cy="105653"/>
          </a:xfrm>
        </p:grpSpPr>
        <p:sp>
          <p:nvSpPr>
            <p:cNvPr id="50" name="Freeform 12">
              <a:extLst>
                <a:ext uri="{FF2B5EF4-FFF2-40B4-BE49-F238E27FC236}">
                  <a16:creationId xmlns:a16="http://schemas.microsoft.com/office/drawing/2014/main" id="{C99140BA-F47D-0525-FFA0-8F73C016066A}"/>
                </a:ext>
              </a:extLst>
            </p:cNvPr>
            <p:cNvSpPr/>
            <p:nvPr/>
          </p:nvSpPr>
          <p:spPr>
            <a:xfrm>
              <a:off x="0" y="0"/>
              <a:ext cx="711695" cy="105653"/>
            </a:xfrm>
            <a:custGeom>
              <a:avLst/>
              <a:gdLst/>
              <a:ahLst/>
              <a:cxnLst/>
              <a:rect l="l" t="t" r="r" b="b"/>
              <a:pathLst>
                <a:path w="711695" h="105653">
                  <a:moveTo>
                    <a:pt x="0" y="0"/>
                  </a:moveTo>
                  <a:lnTo>
                    <a:pt x="711695" y="0"/>
                  </a:lnTo>
                  <a:lnTo>
                    <a:pt x="711695" y="105653"/>
                  </a:lnTo>
                  <a:lnTo>
                    <a:pt x="0" y="105653"/>
                  </a:lnTo>
                  <a:close/>
                </a:path>
              </a:pathLst>
            </a:custGeom>
            <a:solidFill>
              <a:srgbClr val="568200"/>
            </a:solidFill>
          </p:spPr>
          <p:txBody>
            <a:bodyPr/>
            <a:lstStyle/>
            <a:p>
              <a:endParaRPr lang="fr-BE"/>
            </a:p>
          </p:txBody>
        </p:sp>
        <p:sp>
          <p:nvSpPr>
            <p:cNvPr id="51" name="TextBox 13">
              <a:extLst>
                <a:ext uri="{FF2B5EF4-FFF2-40B4-BE49-F238E27FC236}">
                  <a16:creationId xmlns:a16="http://schemas.microsoft.com/office/drawing/2014/main" id="{CD83C8DF-14B4-F48D-6BD1-ABC9D2D3E7BE}"/>
                </a:ext>
              </a:extLst>
            </p:cNvPr>
            <p:cNvSpPr txBox="1"/>
            <p:nvPr/>
          </p:nvSpPr>
          <p:spPr>
            <a:xfrm>
              <a:off x="0" y="-57150"/>
              <a:ext cx="711695" cy="162803"/>
            </a:xfrm>
            <a:prstGeom prst="rect">
              <a:avLst/>
            </a:prstGeom>
          </p:spPr>
          <p:txBody>
            <a:bodyPr lIns="50800" tIns="50800" rIns="50800" bIns="50800" rtlCol="0" anchor="ctr"/>
            <a:lstStyle/>
            <a:p>
              <a:pPr algn="ctr">
                <a:lnSpc>
                  <a:spcPts val="3779"/>
                </a:lnSpc>
                <a:spcBef>
                  <a:spcPct val="0"/>
                </a:spcBef>
              </a:pPr>
              <a:endParaRPr lang="en-US" sz="2699" dirty="0">
                <a:solidFill>
                  <a:srgbClr val="FFFFFF"/>
                </a:solidFill>
                <a:latin typeface="Open Sans"/>
                <a:ea typeface="Open Sans"/>
                <a:cs typeface="Open Sans"/>
                <a:sym typeface="Open Sans"/>
              </a:endParaRPr>
            </a:p>
          </p:txBody>
        </p:sp>
      </p:grpSp>
      <p:sp>
        <p:nvSpPr>
          <p:cNvPr id="2" name="Freeform 2"/>
          <p:cNvSpPr/>
          <p:nvPr/>
        </p:nvSpPr>
        <p:spPr>
          <a:xfrm>
            <a:off x="320871" y="4140548"/>
            <a:ext cx="6028603" cy="3391089"/>
          </a:xfrm>
          <a:custGeom>
            <a:avLst/>
            <a:gdLst/>
            <a:ahLst/>
            <a:cxnLst/>
            <a:rect l="l" t="t" r="r" b="b"/>
            <a:pathLst>
              <a:path w="6028603" h="3391089">
                <a:moveTo>
                  <a:pt x="0" y="0"/>
                </a:moveTo>
                <a:lnTo>
                  <a:pt x="6028603" y="0"/>
                </a:lnTo>
                <a:lnTo>
                  <a:pt x="6028603" y="3391089"/>
                </a:lnTo>
                <a:lnTo>
                  <a:pt x="0" y="3391089"/>
                </a:lnTo>
                <a:lnTo>
                  <a:pt x="0" y="0"/>
                </a:lnTo>
                <a:close/>
              </a:path>
            </a:pathLst>
          </a:custGeom>
          <a:blipFill>
            <a:blip r:embed="rId2"/>
            <a:stretch>
              <a:fillRect/>
            </a:stretch>
          </a:blipFill>
        </p:spPr>
        <p:txBody>
          <a:bodyPr/>
          <a:lstStyle/>
          <a:p>
            <a:endParaRPr lang="fr-BE"/>
          </a:p>
        </p:txBody>
      </p:sp>
      <p:sp>
        <p:nvSpPr>
          <p:cNvPr id="3" name="Freeform 3"/>
          <p:cNvSpPr/>
          <p:nvPr/>
        </p:nvSpPr>
        <p:spPr>
          <a:xfrm>
            <a:off x="6864005" y="1118156"/>
            <a:ext cx="2497675" cy="3586406"/>
          </a:xfrm>
          <a:custGeom>
            <a:avLst/>
            <a:gdLst/>
            <a:ahLst/>
            <a:cxnLst/>
            <a:rect l="l" t="t" r="r" b="b"/>
            <a:pathLst>
              <a:path w="2497675" h="3586406">
                <a:moveTo>
                  <a:pt x="0" y="0"/>
                </a:moveTo>
                <a:lnTo>
                  <a:pt x="2497676" y="0"/>
                </a:lnTo>
                <a:lnTo>
                  <a:pt x="2497676" y="3586406"/>
                </a:lnTo>
                <a:lnTo>
                  <a:pt x="0" y="3586406"/>
                </a:lnTo>
                <a:lnTo>
                  <a:pt x="0" y="0"/>
                </a:lnTo>
                <a:close/>
              </a:path>
            </a:pathLst>
          </a:custGeom>
          <a:blipFill>
            <a:blip r:embed="rId3"/>
            <a:stretch>
              <a:fillRect l="-34535" t="-36441" r="-33758" b="-19831"/>
            </a:stretch>
          </a:blipFill>
        </p:spPr>
        <p:txBody>
          <a:bodyPr/>
          <a:lstStyle/>
          <a:p>
            <a:endParaRPr lang="fr-BE"/>
          </a:p>
        </p:txBody>
      </p:sp>
      <p:sp>
        <p:nvSpPr>
          <p:cNvPr id="4" name="Freeform 4"/>
          <p:cNvSpPr/>
          <p:nvPr/>
        </p:nvSpPr>
        <p:spPr>
          <a:xfrm>
            <a:off x="6864005" y="6033032"/>
            <a:ext cx="2497675" cy="2997210"/>
          </a:xfrm>
          <a:custGeom>
            <a:avLst/>
            <a:gdLst/>
            <a:ahLst/>
            <a:cxnLst/>
            <a:rect l="l" t="t" r="r" b="b"/>
            <a:pathLst>
              <a:path w="2497675" h="2997210">
                <a:moveTo>
                  <a:pt x="0" y="0"/>
                </a:moveTo>
                <a:lnTo>
                  <a:pt x="2497676" y="0"/>
                </a:lnTo>
                <a:lnTo>
                  <a:pt x="2497676" y="2997211"/>
                </a:lnTo>
                <a:lnTo>
                  <a:pt x="0" y="2997211"/>
                </a:lnTo>
                <a:lnTo>
                  <a:pt x="0" y="0"/>
                </a:lnTo>
                <a:close/>
              </a:path>
            </a:pathLst>
          </a:custGeom>
          <a:blipFill>
            <a:blip r:embed="rId4"/>
            <a:stretch>
              <a:fillRect l="-31304" t="-54283" r="-43720" b="-40189"/>
            </a:stretch>
          </a:blipFill>
        </p:spPr>
        <p:txBody>
          <a:bodyPr/>
          <a:lstStyle/>
          <a:p>
            <a:endParaRPr lang="fr-BE"/>
          </a:p>
        </p:txBody>
      </p:sp>
      <p:sp>
        <p:nvSpPr>
          <p:cNvPr id="5" name="Freeform 5"/>
          <p:cNvSpPr/>
          <p:nvPr/>
        </p:nvSpPr>
        <p:spPr>
          <a:xfrm>
            <a:off x="9544955" y="6469131"/>
            <a:ext cx="1558610" cy="2125012"/>
          </a:xfrm>
          <a:custGeom>
            <a:avLst/>
            <a:gdLst/>
            <a:ahLst/>
            <a:cxnLst/>
            <a:rect l="l" t="t" r="r" b="b"/>
            <a:pathLst>
              <a:path w="1558610" h="2125012">
                <a:moveTo>
                  <a:pt x="0" y="0"/>
                </a:moveTo>
                <a:lnTo>
                  <a:pt x="1558610" y="0"/>
                </a:lnTo>
                <a:lnTo>
                  <a:pt x="1558610" y="2125012"/>
                </a:lnTo>
                <a:lnTo>
                  <a:pt x="0" y="2125012"/>
                </a:lnTo>
                <a:lnTo>
                  <a:pt x="0" y="0"/>
                </a:lnTo>
                <a:close/>
              </a:path>
            </a:pathLst>
          </a:custGeom>
          <a:blipFill>
            <a:blip r:embed="rId5"/>
            <a:stretch>
              <a:fillRect/>
            </a:stretch>
          </a:blipFill>
        </p:spPr>
        <p:txBody>
          <a:bodyPr/>
          <a:lstStyle/>
          <a:p>
            <a:endParaRPr lang="fr-BE"/>
          </a:p>
        </p:txBody>
      </p:sp>
      <p:sp>
        <p:nvSpPr>
          <p:cNvPr id="6" name="Freeform 6"/>
          <p:cNvSpPr/>
          <p:nvPr/>
        </p:nvSpPr>
        <p:spPr>
          <a:xfrm>
            <a:off x="9544955" y="1785952"/>
            <a:ext cx="1438477" cy="1737098"/>
          </a:xfrm>
          <a:custGeom>
            <a:avLst/>
            <a:gdLst/>
            <a:ahLst/>
            <a:cxnLst/>
            <a:rect l="l" t="t" r="r" b="b"/>
            <a:pathLst>
              <a:path w="1438477" h="1737098">
                <a:moveTo>
                  <a:pt x="0" y="0"/>
                </a:moveTo>
                <a:lnTo>
                  <a:pt x="1438478" y="0"/>
                </a:lnTo>
                <a:lnTo>
                  <a:pt x="1438478" y="1737098"/>
                </a:lnTo>
                <a:lnTo>
                  <a:pt x="0" y="1737098"/>
                </a:lnTo>
                <a:lnTo>
                  <a:pt x="0" y="0"/>
                </a:lnTo>
                <a:close/>
              </a:path>
            </a:pathLst>
          </a:custGeom>
          <a:blipFill>
            <a:blip r:embed="rId6"/>
            <a:stretch>
              <a:fillRect/>
            </a:stretch>
          </a:blipFill>
        </p:spPr>
        <p:txBody>
          <a:bodyPr/>
          <a:lstStyle/>
          <a:p>
            <a:endParaRPr lang="fr-BE"/>
          </a:p>
        </p:txBody>
      </p:sp>
      <p:sp>
        <p:nvSpPr>
          <p:cNvPr id="7" name="TextBox 7"/>
          <p:cNvSpPr txBox="1"/>
          <p:nvPr/>
        </p:nvSpPr>
        <p:spPr>
          <a:xfrm>
            <a:off x="7741666" y="4819967"/>
            <a:ext cx="1021334" cy="580390"/>
          </a:xfrm>
          <a:prstGeom prst="rect">
            <a:avLst/>
          </a:prstGeom>
        </p:spPr>
        <p:txBody>
          <a:bodyPr wrap="square" lIns="0" tIns="0" rIns="0" bIns="0" rtlCol="0" anchor="t">
            <a:spAutoFit/>
          </a:bodyPr>
          <a:lstStyle/>
          <a:p>
            <a:pPr algn="ctr">
              <a:lnSpc>
                <a:spcPts val="4759"/>
              </a:lnSpc>
            </a:pPr>
            <a:r>
              <a:rPr lang="en-US" sz="3399" dirty="0">
                <a:solidFill>
                  <a:srgbClr val="000000"/>
                </a:solidFill>
                <a:latin typeface="Open Sans"/>
                <a:ea typeface="Open Sans"/>
                <a:cs typeface="Open Sans"/>
                <a:sym typeface="Open Sans"/>
              </a:rPr>
              <a:t>Pea</a:t>
            </a:r>
          </a:p>
        </p:txBody>
      </p:sp>
      <p:sp>
        <p:nvSpPr>
          <p:cNvPr id="8" name="TextBox 8"/>
          <p:cNvSpPr txBox="1"/>
          <p:nvPr/>
        </p:nvSpPr>
        <p:spPr>
          <a:xfrm>
            <a:off x="6864062" y="9144542"/>
            <a:ext cx="2497618" cy="580390"/>
          </a:xfrm>
          <a:prstGeom prst="rect">
            <a:avLst/>
          </a:prstGeom>
        </p:spPr>
        <p:txBody>
          <a:bodyPr wrap="square" lIns="0" tIns="0" rIns="0" bIns="0" rtlCol="0" anchor="t">
            <a:spAutoFit/>
          </a:bodyPr>
          <a:lstStyle/>
          <a:p>
            <a:pPr algn="ctr">
              <a:lnSpc>
                <a:spcPts val="4759"/>
              </a:lnSpc>
            </a:pPr>
            <a:r>
              <a:rPr lang="en-US" sz="3399" dirty="0">
                <a:solidFill>
                  <a:srgbClr val="000000"/>
                </a:solidFill>
                <a:latin typeface="Open Sans"/>
                <a:ea typeface="Open Sans"/>
                <a:cs typeface="Open Sans"/>
                <a:sym typeface="Open Sans"/>
              </a:rPr>
              <a:t>Faba bean</a:t>
            </a:r>
          </a:p>
        </p:txBody>
      </p:sp>
      <p:sp>
        <p:nvSpPr>
          <p:cNvPr id="9" name="TextBox 9"/>
          <p:cNvSpPr txBox="1"/>
          <p:nvPr/>
        </p:nvSpPr>
        <p:spPr>
          <a:xfrm>
            <a:off x="2085136" y="3057720"/>
            <a:ext cx="2500074" cy="580390"/>
          </a:xfrm>
          <a:prstGeom prst="rect">
            <a:avLst/>
          </a:prstGeom>
        </p:spPr>
        <p:txBody>
          <a:bodyPr lIns="0" tIns="0" rIns="0" bIns="0" rtlCol="0" anchor="t">
            <a:spAutoFit/>
          </a:bodyPr>
          <a:lstStyle/>
          <a:p>
            <a:pPr algn="ctr">
              <a:lnSpc>
                <a:spcPts val="4759"/>
              </a:lnSpc>
            </a:pPr>
            <a:r>
              <a:rPr lang="en-US" sz="3399">
                <a:solidFill>
                  <a:srgbClr val="000000"/>
                </a:solidFill>
                <a:latin typeface="Open Sans"/>
                <a:ea typeface="Open Sans"/>
                <a:cs typeface="Open Sans"/>
                <a:sym typeface="Open Sans"/>
              </a:rPr>
              <a:t>Variety trials</a:t>
            </a:r>
          </a:p>
        </p:txBody>
      </p:sp>
      <p:sp>
        <p:nvSpPr>
          <p:cNvPr id="10" name="TextBox 10"/>
          <p:cNvSpPr txBox="1"/>
          <p:nvPr/>
        </p:nvSpPr>
        <p:spPr>
          <a:xfrm>
            <a:off x="640907" y="7969787"/>
            <a:ext cx="5388531" cy="580390"/>
          </a:xfrm>
          <a:prstGeom prst="rect">
            <a:avLst/>
          </a:prstGeom>
        </p:spPr>
        <p:txBody>
          <a:bodyPr lIns="0" tIns="0" rIns="0" bIns="0" rtlCol="0" anchor="t">
            <a:spAutoFit/>
          </a:bodyPr>
          <a:lstStyle/>
          <a:p>
            <a:pPr algn="ctr">
              <a:lnSpc>
                <a:spcPts val="4759"/>
              </a:lnSpc>
            </a:pPr>
            <a:r>
              <a:rPr lang="en-US" sz="3399">
                <a:solidFill>
                  <a:srgbClr val="000000"/>
                </a:solidFill>
                <a:latin typeface="Open Sans"/>
                <a:ea typeface="Open Sans"/>
                <a:cs typeface="Open Sans"/>
                <a:sym typeface="Open Sans"/>
              </a:rPr>
              <a:t>Winter and spring cultivars</a:t>
            </a:r>
          </a:p>
        </p:txBody>
      </p:sp>
      <p:sp>
        <p:nvSpPr>
          <p:cNvPr id="11" name="TextBox 11"/>
          <p:cNvSpPr txBox="1"/>
          <p:nvPr/>
        </p:nvSpPr>
        <p:spPr>
          <a:xfrm>
            <a:off x="17860582" y="9671772"/>
            <a:ext cx="145256"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2</a:t>
            </a:r>
          </a:p>
        </p:txBody>
      </p:sp>
      <p:sp>
        <p:nvSpPr>
          <p:cNvPr id="12" name="TextBox 12"/>
          <p:cNvSpPr txBox="1"/>
          <p:nvPr/>
        </p:nvSpPr>
        <p:spPr>
          <a:xfrm>
            <a:off x="188827" y="973394"/>
            <a:ext cx="3792617" cy="580390"/>
          </a:xfrm>
          <a:prstGeom prst="rect">
            <a:avLst/>
          </a:prstGeom>
        </p:spPr>
        <p:txBody>
          <a:bodyPr lIns="0" tIns="0" rIns="0" bIns="0" rtlCol="0" anchor="t">
            <a:spAutoFit/>
          </a:bodyPr>
          <a:lstStyle/>
          <a:p>
            <a:pPr algn="ctr">
              <a:lnSpc>
                <a:spcPts val="4759"/>
              </a:lnSpc>
            </a:pPr>
            <a:r>
              <a:rPr lang="en-US" sz="3399" b="1" dirty="0" err="1">
                <a:solidFill>
                  <a:srgbClr val="000000"/>
                </a:solidFill>
                <a:latin typeface="Open Sans Bold"/>
                <a:ea typeface="Open Sans Bold"/>
                <a:cs typeface="Open Sans Bold"/>
                <a:sym typeface="Open Sans Bold"/>
              </a:rPr>
              <a:t>Anxillary</a:t>
            </a:r>
            <a:r>
              <a:rPr lang="en-US" sz="3399" b="1" dirty="0">
                <a:solidFill>
                  <a:srgbClr val="000000"/>
                </a:solidFill>
                <a:latin typeface="Open Sans Bold"/>
                <a:ea typeface="Open Sans Bold"/>
                <a:cs typeface="Open Sans Bold"/>
                <a:sym typeface="Open Sans Bold"/>
              </a:rPr>
              <a:t> data set</a:t>
            </a:r>
          </a:p>
        </p:txBody>
      </p:sp>
      <p:grpSp>
        <p:nvGrpSpPr>
          <p:cNvPr id="13" name="Group 13"/>
          <p:cNvGrpSpPr/>
          <p:nvPr/>
        </p:nvGrpSpPr>
        <p:grpSpPr>
          <a:xfrm>
            <a:off x="11627659" y="1118156"/>
            <a:ext cx="5926916" cy="6169076"/>
            <a:chOff x="0" y="0"/>
            <a:chExt cx="918234" cy="955751"/>
          </a:xfrm>
        </p:grpSpPr>
        <p:sp>
          <p:nvSpPr>
            <p:cNvPr id="14" name="Freeform 14"/>
            <p:cNvSpPr/>
            <p:nvPr/>
          </p:nvSpPr>
          <p:spPr>
            <a:xfrm>
              <a:off x="0" y="0"/>
              <a:ext cx="918234" cy="955751"/>
            </a:xfrm>
            <a:custGeom>
              <a:avLst/>
              <a:gdLst/>
              <a:ahLst/>
              <a:cxnLst/>
              <a:rect l="l" t="t" r="r" b="b"/>
              <a:pathLst>
                <a:path w="918234" h="955751">
                  <a:moveTo>
                    <a:pt x="30043" y="0"/>
                  </a:moveTo>
                  <a:lnTo>
                    <a:pt x="888191" y="0"/>
                  </a:lnTo>
                  <a:cubicBezTo>
                    <a:pt x="904784" y="0"/>
                    <a:pt x="918234" y="13451"/>
                    <a:pt x="918234" y="30043"/>
                  </a:cubicBezTo>
                  <a:lnTo>
                    <a:pt x="918234" y="925708"/>
                  </a:lnTo>
                  <a:cubicBezTo>
                    <a:pt x="918234" y="942301"/>
                    <a:pt x="904784" y="955751"/>
                    <a:pt x="888191" y="955751"/>
                  </a:cubicBezTo>
                  <a:lnTo>
                    <a:pt x="30043" y="955751"/>
                  </a:lnTo>
                  <a:cubicBezTo>
                    <a:pt x="22075" y="955751"/>
                    <a:pt x="14434" y="952586"/>
                    <a:pt x="8799" y="946952"/>
                  </a:cubicBezTo>
                  <a:cubicBezTo>
                    <a:pt x="3165" y="941318"/>
                    <a:pt x="0" y="933676"/>
                    <a:pt x="0" y="925708"/>
                  </a:cubicBezTo>
                  <a:lnTo>
                    <a:pt x="0" y="30043"/>
                  </a:lnTo>
                  <a:cubicBezTo>
                    <a:pt x="0" y="13451"/>
                    <a:pt x="13451" y="0"/>
                    <a:pt x="30043" y="0"/>
                  </a:cubicBezTo>
                  <a:close/>
                </a:path>
              </a:pathLst>
            </a:custGeom>
            <a:solidFill>
              <a:srgbClr val="C4530D"/>
            </a:solidFill>
          </p:spPr>
          <p:txBody>
            <a:bodyPr/>
            <a:lstStyle/>
            <a:p>
              <a:endParaRPr lang="fr-BE"/>
            </a:p>
          </p:txBody>
        </p:sp>
      </p:grpSp>
      <p:sp>
        <p:nvSpPr>
          <p:cNvPr id="15" name="TextBox 15"/>
          <p:cNvSpPr txBox="1"/>
          <p:nvPr/>
        </p:nvSpPr>
        <p:spPr>
          <a:xfrm>
            <a:off x="11966307" y="1761654"/>
            <a:ext cx="5249620" cy="5314950"/>
          </a:xfrm>
          <a:prstGeom prst="rect">
            <a:avLst/>
          </a:prstGeom>
        </p:spPr>
        <p:txBody>
          <a:bodyPr lIns="0" tIns="0" rIns="0" bIns="0" rtlCol="0" anchor="t">
            <a:spAutoFit/>
          </a:bodyPr>
          <a:lstStyle/>
          <a:p>
            <a:pPr marL="647702" lvl="1" indent="-323851" algn="l">
              <a:lnSpc>
                <a:spcPts val="4200"/>
              </a:lnSpc>
              <a:buFont typeface="Arial"/>
              <a:buChar char="•"/>
            </a:pPr>
            <a:r>
              <a:rPr lang="en-US" sz="3000">
                <a:solidFill>
                  <a:srgbClr val="FFFFFF"/>
                </a:solidFill>
                <a:latin typeface="Open Sans"/>
                <a:ea typeface="Open Sans"/>
                <a:cs typeface="Open Sans"/>
                <a:sym typeface="Open Sans"/>
              </a:rPr>
              <a:t>Belgium, Hesbaye</a:t>
            </a:r>
          </a:p>
          <a:p>
            <a:pPr marL="647702" lvl="1" indent="-323851" algn="l">
              <a:lnSpc>
                <a:spcPts val="4200"/>
              </a:lnSpc>
              <a:buFont typeface="Arial"/>
              <a:buChar char="•"/>
            </a:pPr>
            <a:r>
              <a:rPr lang="en-US" sz="3000">
                <a:solidFill>
                  <a:srgbClr val="FFFFFF"/>
                </a:solidFill>
                <a:latin typeface="Open Sans"/>
                <a:ea typeface="Open Sans"/>
                <a:cs typeface="Open Sans"/>
                <a:sym typeface="Open Sans"/>
              </a:rPr>
              <a:t>Temperate climate</a:t>
            </a:r>
          </a:p>
          <a:p>
            <a:pPr marL="647702" lvl="1" indent="-323851" algn="l">
              <a:lnSpc>
                <a:spcPts val="4200"/>
              </a:lnSpc>
              <a:buFont typeface="Arial"/>
              <a:buChar char="•"/>
            </a:pPr>
            <a:r>
              <a:rPr lang="en-US" sz="3000">
                <a:solidFill>
                  <a:srgbClr val="FFFFFF"/>
                </a:solidFill>
                <a:latin typeface="Open Sans"/>
                <a:ea typeface="Open Sans"/>
                <a:cs typeface="Open Sans"/>
                <a:sym typeface="Open Sans"/>
              </a:rPr>
              <a:t>Deep fertile loamy soils</a:t>
            </a:r>
          </a:p>
          <a:p>
            <a:pPr marL="647702" lvl="1" indent="-323851" algn="l">
              <a:lnSpc>
                <a:spcPts val="4200"/>
              </a:lnSpc>
              <a:buFont typeface="Arial"/>
              <a:buChar char="•"/>
            </a:pPr>
            <a:r>
              <a:rPr lang="en-US" sz="3000">
                <a:solidFill>
                  <a:srgbClr val="FFFFFF"/>
                </a:solidFill>
                <a:latin typeface="Open Sans"/>
                <a:ea typeface="Open Sans"/>
                <a:cs typeface="Open Sans"/>
                <a:sym typeface="Open Sans"/>
              </a:rPr>
              <a:t>Field trial : 2024 - 2025 - 2026</a:t>
            </a:r>
          </a:p>
          <a:p>
            <a:pPr marL="1295403" lvl="2" indent="-431801" algn="l">
              <a:lnSpc>
                <a:spcPts val="4200"/>
              </a:lnSpc>
              <a:buFont typeface="Arial"/>
              <a:buChar char="⚬"/>
            </a:pPr>
            <a:r>
              <a:rPr lang="en-US" sz="3000">
                <a:solidFill>
                  <a:srgbClr val="FFFFFF"/>
                </a:solidFill>
                <a:latin typeface="Open Sans"/>
                <a:ea typeface="Open Sans"/>
                <a:cs typeface="Open Sans"/>
                <a:sym typeface="Open Sans"/>
              </a:rPr>
              <a:t>6 varieties </a:t>
            </a:r>
          </a:p>
          <a:p>
            <a:pPr marL="1295403" lvl="2" indent="-431801" algn="l">
              <a:lnSpc>
                <a:spcPts val="4200"/>
              </a:lnSpc>
              <a:buFont typeface="Arial"/>
              <a:buChar char="⚬"/>
            </a:pPr>
            <a:r>
              <a:rPr lang="en-US" sz="3000">
                <a:solidFill>
                  <a:srgbClr val="FFFFFF"/>
                </a:solidFill>
                <a:latin typeface="Open Sans"/>
                <a:ea typeface="Open Sans"/>
                <a:cs typeface="Open Sans"/>
                <a:sym typeface="Open Sans"/>
              </a:rPr>
              <a:t>4 replicates</a:t>
            </a:r>
          </a:p>
          <a:p>
            <a:pPr marL="1295403" lvl="2" indent="-431801" algn="l">
              <a:lnSpc>
                <a:spcPts val="4200"/>
              </a:lnSpc>
              <a:buFont typeface="Arial"/>
              <a:buChar char="⚬"/>
            </a:pPr>
            <a:r>
              <a:rPr lang="en-US" sz="3000">
                <a:solidFill>
                  <a:srgbClr val="FFFFFF"/>
                </a:solidFill>
                <a:latin typeface="Open Sans"/>
                <a:ea typeface="Open Sans"/>
                <a:cs typeface="Open Sans"/>
                <a:sym typeface="Open Sans"/>
              </a:rPr>
              <a:t>Randomized complete block design</a:t>
            </a:r>
          </a:p>
        </p:txBody>
      </p:sp>
      <p:grpSp>
        <p:nvGrpSpPr>
          <p:cNvPr id="16" name="Group 16"/>
          <p:cNvGrpSpPr/>
          <p:nvPr/>
        </p:nvGrpSpPr>
        <p:grpSpPr>
          <a:xfrm>
            <a:off x="11627659" y="7725382"/>
            <a:ext cx="5926916" cy="1999550"/>
            <a:chOff x="0" y="0"/>
            <a:chExt cx="918234" cy="309783"/>
          </a:xfrm>
        </p:grpSpPr>
        <p:sp>
          <p:nvSpPr>
            <p:cNvPr id="17" name="Freeform 17"/>
            <p:cNvSpPr/>
            <p:nvPr/>
          </p:nvSpPr>
          <p:spPr>
            <a:xfrm>
              <a:off x="0" y="0"/>
              <a:ext cx="918234" cy="309783"/>
            </a:xfrm>
            <a:custGeom>
              <a:avLst/>
              <a:gdLst/>
              <a:ahLst/>
              <a:cxnLst/>
              <a:rect l="l" t="t" r="r" b="b"/>
              <a:pathLst>
                <a:path w="918234" h="309783">
                  <a:moveTo>
                    <a:pt x="30043" y="0"/>
                  </a:moveTo>
                  <a:lnTo>
                    <a:pt x="888191" y="0"/>
                  </a:lnTo>
                  <a:cubicBezTo>
                    <a:pt x="904784" y="0"/>
                    <a:pt x="918234" y="13451"/>
                    <a:pt x="918234" y="30043"/>
                  </a:cubicBezTo>
                  <a:lnTo>
                    <a:pt x="918234" y="279739"/>
                  </a:lnTo>
                  <a:cubicBezTo>
                    <a:pt x="918234" y="296332"/>
                    <a:pt x="904784" y="309783"/>
                    <a:pt x="888191" y="309783"/>
                  </a:cubicBezTo>
                  <a:lnTo>
                    <a:pt x="30043" y="309783"/>
                  </a:lnTo>
                  <a:cubicBezTo>
                    <a:pt x="22075" y="309783"/>
                    <a:pt x="14434" y="306617"/>
                    <a:pt x="8799" y="300983"/>
                  </a:cubicBezTo>
                  <a:cubicBezTo>
                    <a:pt x="3165" y="295349"/>
                    <a:pt x="0" y="287707"/>
                    <a:pt x="0" y="279739"/>
                  </a:cubicBezTo>
                  <a:lnTo>
                    <a:pt x="0" y="30043"/>
                  </a:lnTo>
                  <a:cubicBezTo>
                    <a:pt x="0" y="13451"/>
                    <a:pt x="13451" y="0"/>
                    <a:pt x="30043" y="0"/>
                  </a:cubicBezTo>
                  <a:close/>
                </a:path>
              </a:pathLst>
            </a:custGeom>
            <a:solidFill>
              <a:srgbClr val="8EC669"/>
            </a:solidFill>
          </p:spPr>
          <p:txBody>
            <a:bodyPr/>
            <a:lstStyle/>
            <a:p>
              <a:endParaRPr lang="fr-BE"/>
            </a:p>
          </p:txBody>
        </p:sp>
      </p:grpSp>
      <p:sp>
        <p:nvSpPr>
          <p:cNvPr id="18" name="TextBox 18"/>
          <p:cNvSpPr txBox="1"/>
          <p:nvPr/>
        </p:nvSpPr>
        <p:spPr>
          <a:xfrm>
            <a:off x="11941765" y="8417462"/>
            <a:ext cx="5249620" cy="1047750"/>
          </a:xfrm>
          <a:prstGeom prst="rect">
            <a:avLst/>
          </a:prstGeom>
        </p:spPr>
        <p:txBody>
          <a:bodyPr lIns="0" tIns="0" rIns="0" bIns="0" rtlCol="0" anchor="t">
            <a:spAutoFit/>
          </a:bodyPr>
          <a:lstStyle/>
          <a:p>
            <a:pPr marL="647702" lvl="1" indent="-323851" algn="l">
              <a:lnSpc>
                <a:spcPts val="4200"/>
              </a:lnSpc>
              <a:buFont typeface="Arial"/>
              <a:buChar char="•"/>
            </a:pPr>
            <a:r>
              <a:rPr lang="en-US" sz="3000">
                <a:solidFill>
                  <a:srgbClr val="000000"/>
                </a:solidFill>
                <a:latin typeface="Open Sans"/>
                <a:ea typeface="Open Sans"/>
                <a:cs typeface="Open Sans"/>
                <a:sym typeface="Open Sans"/>
              </a:rPr>
              <a:t>Yield components</a:t>
            </a:r>
          </a:p>
          <a:p>
            <a:pPr marL="647702" lvl="1" indent="-323851" algn="l">
              <a:lnSpc>
                <a:spcPts val="4200"/>
              </a:lnSpc>
              <a:buFont typeface="Arial"/>
              <a:buChar char="•"/>
            </a:pPr>
            <a:r>
              <a:rPr lang="en-US" sz="3000">
                <a:solidFill>
                  <a:srgbClr val="000000"/>
                </a:solidFill>
                <a:latin typeface="Open Sans"/>
                <a:ea typeface="Open Sans"/>
                <a:cs typeface="Open Sans"/>
                <a:sym typeface="Open Sans"/>
              </a:rPr>
              <a:t>Protein</a:t>
            </a:r>
          </a:p>
        </p:txBody>
      </p:sp>
      <p:sp>
        <p:nvSpPr>
          <p:cNvPr id="19" name="TextBox 19"/>
          <p:cNvSpPr txBox="1"/>
          <p:nvPr/>
        </p:nvSpPr>
        <p:spPr>
          <a:xfrm>
            <a:off x="13838463" y="1129805"/>
            <a:ext cx="1858737" cy="514350"/>
          </a:xfrm>
          <a:prstGeom prst="rect">
            <a:avLst/>
          </a:prstGeom>
        </p:spPr>
        <p:txBody>
          <a:bodyPr wrap="square" lIns="0" tIns="0" rIns="0" bIns="0" rtlCol="0" anchor="t">
            <a:spAutoFit/>
          </a:bodyPr>
          <a:lstStyle/>
          <a:p>
            <a:pPr algn="ctr">
              <a:lnSpc>
                <a:spcPts val="4200"/>
              </a:lnSpc>
            </a:pPr>
            <a:r>
              <a:rPr lang="en-US" sz="3000" b="1" dirty="0">
                <a:solidFill>
                  <a:srgbClr val="FFFFFF"/>
                </a:solidFill>
                <a:latin typeface="Open Sans Bold"/>
                <a:ea typeface="Open Sans Bold"/>
                <a:cs typeface="Open Sans Bold"/>
                <a:sym typeface="Open Sans Bold"/>
              </a:rPr>
              <a:t>Context</a:t>
            </a:r>
          </a:p>
        </p:txBody>
      </p:sp>
      <p:sp>
        <p:nvSpPr>
          <p:cNvPr id="20" name="TextBox 20"/>
          <p:cNvSpPr txBox="1"/>
          <p:nvPr/>
        </p:nvSpPr>
        <p:spPr>
          <a:xfrm>
            <a:off x="13253256" y="7778970"/>
            <a:ext cx="3129744" cy="503279"/>
          </a:xfrm>
          <a:prstGeom prst="rect">
            <a:avLst/>
          </a:prstGeom>
        </p:spPr>
        <p:txBody>
          <a:bodyPr wrap="square" lIns="0" tIns="0" rIns="0" bIns="0" rtlCol="0" anchor="t">
            <a:spAutoFit/>
          </a:bodyPr>
          <a:lstStyle/>
          <a:p>
            <a:pPr algn="ctr">
              <a:lnSpc>
                <a:spcPts val="4200"/>
              </a:lnSpc>
            </a:pPr>
            <a:r>
              <a:rPr lang="en-US" sz="3000" b="1" dirty="0">
                <a:solidFill>
                  <a:srgbClr val="000000"/>
                </a:solidFill>
                <a:latin typeface="Open Sans Bold"/>
                <a:ea typeface="Open Sans Bold"/>
                <a:cs typeface="Open Sans Bold"/>
                <a:sym typeface="Open Sans Bold"/>
              </a:rPr>
              <a:t>Measurements</a:t>
            </a:r>
          </a:p>
        </p:txBody>
      </p:sp>
      <p:sp>
        <p:nvSpPr>
          <p:cNvPr id="36" name="TextBox 4">
            <a:extLst>
              <a:ext uri="{FF2B5EF4-FFF2-40B4-BE49-F238E27FC236}">
                <a16:creationId xmlns:a16="http://schemas.microsoft.com/office/drawing/2014/main" id="{5FD3E7BD-4757-64BB-26BE-7A065BF41872}"/>
              </a:ext>
            </a:extLst>
          </p:cNvPr>
          <p:cNvSpPr txBox="1"/>
          <p:nvPr/>
        </p:nvSpPr>
        <p:spPr>
          <a:xfrm>
            <a:off x="-12010" y="-203019"/>
            <a:ext cx="458401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Introduction</a:t>
            </a:r>
          </a:p>
        </p:txBody>
      </p:sp>
      <p:sp>
        <p:nvSpPr>
          <p:cNvPr id="40" name="TextBox 7">
            <a:extLst>
              <a:ext uri="{FF2B5EF4-FFF2-40B4-BE49-F238E27FC236}">
                <a16:creationId xmlns:a16="http://schemas.microsoft.com/office/drawing/2014/main" id="{5977436F-6862-C28D-D3DD-C0667F04E654}"/>
              </a:ext>
            </a:extLst>
          </p:cNvPr>
          <p:cNvSpPr txBox="1"/>
          <p:nvPr/>
        </p:nvSpPr>
        <p:spPr>
          <a:xfrm>
            <a:off x="4584009" y="-203020"/>
            <a:ext cx="4559990" cy="1043115"/>
          </a:xfrm>
          <a:prstGeom prst="rect">
            <a:avLst/>
          </a:prstGeom>
        </p:spPr>
        <p:txBody>
          <a:bodyPr lIns="50800" tIns="50800" rIns="50800" bIns="50800" rtlCol="0" anchor="ctr"/>
          <a:lstStyle/>
          <a:p>
            <a:pPr algn="ctr">
              <a:lnSpc>
                <a:spcPts val="3779"/>
              </a:lnSpc>
              <a:spcBef>
                <a:spcPct val="0"/>
              </a:spcBef>
            </a:pPr>
            <a:r>
              <a:rPr lang="en-US" sz="2699" dirty="0">
                <a:solidFill>
                  <a:schemeClr val="bg1"/>
                </a:solidFill>
                <a:latin typeface="Open Sans"/>
                <a:ea typeface="Open Sans"/>
                <a:cs typeface="Open Sans"/>
                <a:sym typeface="Open Sans"/>
              </a:rPr>
              <a:t>Methods</a:t>
            </a:r>
          </a:p>
        </p:txBody>
      </p:sp>
      <p:sp>
        <p:nvSpPr>
          <p:cNvPr id="42" name="Freeform 9">
            <a:extLst>
              <a:ext uri="{FF2B5EF4-FFF2-40B4-BE49-F238E27FC236}">
                <a16:creationId xmlns:a16="http://schemas.microsoft.com/office/drawing/2014/main" id="{6F05BAE1-F49B-F8EB-35BE-7801F0760417}"/>
              </a:ext>
            </a:extLst>
          </p:cNvPr>
          <p:cNvSpPr/>
          <p:nvPr/>
        </p:nvSpPr>
        <p:spPr>
          <a:xfrm>
            <a:off x="9144000" y="0"/>
            <a:ext cx="4559990"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sp>
        <p:nvSpPr>
          <p:cNvPr id="44" name="TextBox 10">
            <a:extLst>
              <a:ext uri="{FF2B5EF4-FFF2-40B4-BE49-F238E27FC236}">
                <a16:creationId xmlns:a16="http://schemas.microsoft.com/office/drawing/2014/main" id="{26C3761D-8A05-DCB9-338A-F4803AB3BF76}"/>
              </a:ext>
            </a:extLst>
          </p:cNvPr>
          <p:cNvSpPr txBox="1"/>
          <p:nvPr/>
        </p:nvSpPr>
        <p:spPr>
          <a:xfrm>
            <a:off x="9121523" y="-204504"/>
            <a:ext cx="4559990" cy="1043115"/>
          </a:xfrm>
          <a:prstGeom prst="rect">
            <a:avLst/>
          </a:prstGeom>
        </p:spPr>
        <p:txBody>
          <a:bodyPr lIns="50800" tIns="50800" rIns="50800" bIns="50800" rtlCol="0" anchor="ctr"/>
          <a:lstStyle/>
          <a:p>
            <a:pPr algn="ctr">
              <a:lnSpc>
                <a:spcPts val="3779"/>
              </a:lnSpc>
              <a:spcBef>
                <a:spcPct val="0"/>
              </a:spcBef>
            </a:pPr>
            <a:r>
              <a:rPr lang="en-US" sz="2699" dirty="0">
                <a:solidFill>
                  <a:srgbClr val="000000"/>
                </a:solidFill>
                <a:latin typeface="Open Sans"/>
                <a:ea typeface="Open Sans"/>
                <a:cs typeface="Open Sans"/>
                <a:sym typeface="Open Sans"/>
              </a:rPr>
              <a:t>Results</a:t>
            </a:r>
          </a:p>
        </p:txBody>
      </p:sp>
      <p:sp>
        <p:nvSpPr>
          <p:cNvPr id="46" name="Freeform 12">
            <a:extLst>
              <a:ext uri="{FF2B5EF4-FFF2-40B4-BE49-F238E27FC236}">
                <a16:creationId xmlns:a16="http://schemas.microsoft.com/office/drawing/2014/main" id="{07BC3AD1-5F53-8F8C-B468-33BC98D26C73}"/>
              </a:ext>
            </a:extLst>
          </p:cNvPr>
          <p:cNvSpPr/>
          <p:nvPr/>
        </p:nvSpPr>
        <p:spPr>
          <a:xfrm>
            <a:off x="13703990" y="0"/>
            <a:ext cx="4584010" cy="676942"/>
          </a:xfrm>
          <a:custGeom>
            <a:avLst/>
            <a:gdLst/>
            <a:ahLst/>
            <a:cxnLst/>
            <a:rect l="l" t="t" r="r" b="b"/>
            <a:pathLst>
              <a:path w="715444" h="105653">
                <a:moveTo>
                  <a:pt x="0" y="0"/>
                </a:moveTo>
                <a:lnTo>
                  <a:pt x="715444" y="0"/>
                </a:lnTo>
                <a:lnTo>
                  <a:pt x="715444" y="105653"/>
                </a:lnTo>
                <a:lnTo>
                  <a:pt x="0" y="105653"/>
                </a:lnTo>
                <a:close/>
              </a:path>
            </a:pathLst>
          </a:custGeom>
          <a:solidFill>
            <a:srgbClr val="D1E9C2"/>
          </a:solidFill>
        </p:spPr>
        <p:txBody>
          <a:bodyPr/>
          <a:lstStyle/>
          <a:p>
            <a:endParaRPr lang="fr-BE"/>
          </a:p>
        </p:txBody>
      </p:sp>
      <p:sp>
        <p:nvSpPr>
          <p:cNvPr id="48" name="TextBox 13">
            <a:extLst>
              <a:ext uri="{FF2B5EF4-FFF2-40B4-BE49-F238E27FC236}">
                <a16:creationId xmlns:a16="http://schemas.microsoft.com/office/drawing/2014/main" id="{83DDDDBA-28A6-7A55-8789-3434856F8654}"/>
              </a:ext>
            </a:extLst>
          </p:cNvPr>
          <p:cNvSpPr txBox="1"/>
          <p:nvPr/>
        </p:nvSpPr>
        <p:spPr>
          <a:xfrm>
            <a:off x="13703990" y="-204504"/>
            <a:ext cx="4584010" cy="1043115"/>
          </a:xfrm>
          <a:prstGeom prst="rect">
            <a:avLst/>
          </a:prstGeom>
        </p:spPr>
        <p:txBody>
          <a:bodyPr lIns="50800" tIns="50800" rIns="50800" bIns="50800" rtlCol="0" anchor="ctr"/>
          <a:lstStyle/>
          <a:p>
            <a:pPr algn="ctr">
              <a:lnSpc>
                <a:spcPts val="3779"/>
              </a:lnSpc>
              <a:spcBef>
                <a:spcPct val="0"/>
              </a:spcBef>
            </a:pPr>
            <a:r>
              <a:rPr lang="en-US" sz="2699" dirty="0">
                <a:solidFill>
                  <a:srgbClr val="000000"/>
                </a:solidFill>
                <a:latin typeface="Open Sans"/>
                <a:ea typeface="Open Sans"/>
                <a:cs typeface="Open Sans"/>
                <a:sym typeface="Open Sans"/>
              </a:rPr>
              <a:t>Conclusion</a:t>
            </a:r>
          </a:p>
        </p:txBody>
      </p:sp>
    </p:spTree>
  </p:cSld>
  <p:clrMapOvr>
    <a:masterClrMapping/>
  </p:clrMapOvr>
  <mc:AlternateContent xmlns:mc="http://schemas.openxmlformats.org/markup-compatibility/2006" xmlns:p14="http://schemas.microsoft.com/office/powerpoint/2010/main">
    <mc:Choice Requires="p14">
      <p:transition spd="slow" p14:dur="2000" advTm="132"/>
    </mc:Choice>
    <mc:Fallback xmlns="">
      <p:transition spd="slow" advTm="132"/>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18792" y="6372068"/>
            <a:ext cx="507443" cy="629061"/>
          </a:xfrm>
          <a:custGeom>
            <a:avLst/>
            <a:gdLst/>
            <a:ahLst/>
            <a:cxnLst/>
            <a:rect l="l" t="t" r="r" b="b"/>
            <a:pathLst>
              <a:path w="507443" h="629061">
                <a:moveTo>
                  <a:pt x="0" y="0"/>
                </a:moveTo>
                <a:lnTo>
                  <a:pt x="507443" y="0"/>
                </a:lnTo>
                <a:lnTo>
                  <a:pt x="507443" y="629061"/>
                </a:lnTo>
                <a:lnTo>
                  <a:pt x="0" y="629061"/>
                </a:lnTo>
                <a:lnTo>
                  <a:pt x="0" y="0"/>
                </a:lnTo>
                <a:close/>
              </a:path>
            </a:pathLst>
          </a:custGeom>
          <a:blipFill>
            <a:blip r:embed="rId2"/>
            <a:stretch>
              <a:fillRect/>
            </a:stretch>
          </a:blipFill>
        </p:spPr>
        <p:txBody>
          <a:bodyPr/>
          <a:lstStyle/>
          <a:p>
            <a:endParaRPr lang="fr-BE"/>
          </a:p>
        </p:txBody>
      </p:sp>
      <p:sp>
        <p:nvSpPr>
          <p:cNvPr id="3" name="Freeform 3"/>
          <p:cNvSpPr/>
          <p:nvPr/>
        </p:nvSpPr>
        <p:spPr>
          <a:xfrm>
            <a:off x="418792" y="7098230"/>
            <a:ext cx="507443" cy="550842"/>
          </a:xfrm>
          <a:custGeom>
            <a:avLst/>
            <a:gdLst/>
            <a:ahLst/>
            <a:cxnLst/>
            <a:rect l="l" t="t" r="r" b="b"/>
            <a:pathLst>
              <a:path w="507443" h="550842">
                <a:moveTo>
                  <a:pt x="0" y="0"/>
                </a:moveTo>
                <a:lnTo>
                  <a:pt x="507443" y="0"/>
                </a:lnTo>
                <a:lnTo>
                  <a:pt x="507443" y="550843"/>
                </a:lnTo>
                <a:lnTo>
                  <a:pt x="0" y="550843"/>
                </a:lnTo>
                <a:lnTo>
                  <a:pt x="0" y="0"/>
                </a:lnTo>
                <a:close/>
              </a:path>
            </a:pathLst>
          </a:custGeom>
          <a:blipFill>
            <a:blip r:embed="rId3"/>
            <a:stretch>
              <a:fillRect/>
            </a:stretch>
          </a:blipFill>
        </p:spPr>
        <p:txBody>
          <a:bodyPr/>
          <a:lstStyle/>
          <a:p>
            <a:endParaRPr lang="fr-BE"/>
          </a:p>
        </p:txBody>
      </p:sp>
      <p:sp>
        <p:nvSpPr>
          <p:cNvPr id="4" name="Freeform 4"/>
          <p:cNvSpPr/>
          <p:nvPr/>
        </p:nvSpPr>
        <p:spPr>
          <a:xfrm>
            <a:off x="418792" y="7730830"/>
            <a:ext cx="652449" cy="787894"/>
          </a:xfrm>
          <a:custGeom>
            <a:avLst/>
            <a:gdLst/>
            <a:ahLst/>
            <a:cxnLst/>
            <a:rect l="l" t="t" r="r" b="b"/>
            <a:pathLst>
              <a:path w="652449" h="787894">
                <a:moveTo>
                  <a:pt x="0" y="0"/>
                </a:moveTo>
                <a:lnTo>
                  <a:pt x="652449" y="0"/>
                </a:lnTo>
                <a:lnTo>
                  <a:pt x="652449" y="787895"/>
                </a:lnTo>
                <a:lnTo>
                  <a:pt x="0" y="787895"/>
                </a:lnTo>
                <a:lnTo>
                  <a:pt x="0" y="0"/>
                </a:lnTo>
                <a:close/>
              </a:path>
            </a:pathLst>
          </a:custGeom>
          <a:blipFill>
            <a:blip r:embed="rId4"/>
            <a:stretch>
              <a:fillRect/>
            </a:stretch>
          </a:blipFill>
        </p:spPr>
        <p:txBody>
          <a:bodyPr/>
          <a:lstStyle/>
          <a:p>
            <a:endParaRPr lang="fr-BE"/>
          </a:p>
        </p:txBody>
      </p:sp>
      <p:sp>
        <p:nvSpPr>
          <p:cNvPr id="5" name="Freeform 5"/>
          <p:cNvSpPr/>
          <p:nvPr/>
        </p:nvSpPr>
        <p:spPr>
          <a:xfrm>
            <a:off x="482161" y="8670676"/>
            <a:ext cx="525711" cy="716755"/>
          </a:xfrm>
          <a:custGeom>
            <a:avLst/>
            <a:gdLst/>
            <a:ahLst/>
            <a:cxnLst/>
            <a:rect l="l" t="t" r="r" b="b"/>
            <a:pathLst>
              <a:path w="525711" h="716755">
                <a:moveTo>
                  <a:pt x="0" y="0"/>
                </a:moveTo>
                <a:lnTo>
                  <a:pt x="525711" y="0"/>
                </a:lnTo>
                <a:lnTo>
                  <a:pt x="525711" y="716755"/>
                </a:lnTo>
                <a:lnTo>
                  <a:pt x="0" y="716755"/>
                </a:lnTo>
                <a:lnTo>
                  <a:pt x="0" y="0"/>
                </a:lnTo>
                <a:close/>
              </a:path>
            </a:pathLst>
          </a:custGeom>
          <a:blipFill>
            <a:blip r:embed="rId5"/>
            <a:stretch>
              <a:fillRect/>
            </a:stretch>
          </a:blipFill>
        </p:spPr>
        <p:txBody>
          <a:bodyPr/>
          <a:lstStyle/>
          <a:p>
            <a:endParaRPr lang="fr-BE"/>
          </a:p>
        </p:txBody>
      </p:sp>
      <p:sp>
        <p:nvSpPr>
          <p:cNvPr id="6" name="TextBox 6"/>
          <p:cNvSpPr txBox="1"/>
          <p:nvPr/>
        </p:nvSpPr>
        <p:spPr>
          <a:xfrm>
            <a:off x="613223" y="3971133"/>
            <a:ext cx="934522" cy="372744"/>
          </a:xfrm>
          <a:prstGeom prst="rect">
            <a:avLst/>
          </a:prstGeom>
        </p:spPr>
        <p:txBody>
          <a:bodyPr lIns="0" tIns="0" rIns="0" bIns="0" rtlCol="0" anchor="t">
            <a:spAutoFit/>
          </a:bodyPr>
          <a:lstStyle/>
          <a:p>
            <a:pPr algn="ctr">
              <a:lnSpc>
                <a:spcPts val="3080"/>
              </a:lnSpc>
            </a:pPr>
            <a:r>
              <a:rPr lang="en-US" sz="2200">
                <a:solidFill>
                  <a:srgbClr val="000000"/>
                </a:solidFill>
                <a:latin typeface="Open Sans"/>
                <a:ea typeface="Open Sans"/>
                <a:cs typeface="Open Sans"/>
                <a:sym typeface="Open Sans"/>
              </a:rPr>
              <a:t>Sowing</a:t>
            </a:r>
          </a:p>
        </p:txBody>
      </p:sp>
      <p:sp>
        <p:nvSpPr>
          <p:cNvPr id="7" name="Freeform 7"/>
          <p:cNvSpPr/>
          <p:nvPr/>
        </p:nvSpPr>
        <p:spPr>
          <a:xfrm>
            <a:off x="457919" y="4348326"/>
            <a:ext cx="507443" cy="550842"/>
          </a:xfrm>
          <a:custGeom>
            <a:avLst/>
            <a:gdLst/>
            <a:ahLst/>
            <a:cxnLst/>
            <a:rect l="l" t="t" r="r" b="b"/>
            <a:pathLst>
              <a:path w="507443" h="550842">
                <a:moveTo>
                  <a:pt x="0" y="0"/>
                </a:moveTo>
                <a:lnTo>
                  <a:pt x="507442" y="0"/>
                </a:lnTo>
                <a:lnTo>
                  <a:pt x="507442" y="550842"/>
                </a:lnTo>
                <a:lnTo>
                  <a:pt x="0" y="550842"/>
                </a:lnTo>
                <a:lnTo>
                  <a:pt x="0" y="0"/>
                </a:lnTo>
                <a:close/>
              </a:path>
            </a:pathLst>
          </a:custGeom>
          <a:blipFill>
            <a:blip r:embed="rId3"/>
            <a:stretch>
              <a:fillRect/>
            </a:stretch>
          </a:blipFill>
        </p:spPr>
        <p:txBody>
          <a:bodyPr/>
          <a:lstStyle/>
          <a:p>
            <a:endParaRPr lang="fr-BE"/>
          </a:p>
        </p:txBody>
      </p:sp>
      <p:sp>
        <p:nvSpPr>
          <p:cNvPr id="8" name="Freeform 8"/>
          <p:cNvSpPr/>
          <p:nvPr/>
        </p:nvSpPr>
        <p:spPr>
          <a:xfrm>
            <a:off x="965361" y="4314818"/>
            <a:ext cx="483896" cy="584350"/>
          </a:xfrm>
          <a:custGeom>
            <a:avLst/>
            <a:gdLst/>
            <a:ahLst/>
            <a:cxnLst/>
            <a:rect l="l" t="t" r="r" b="b"/>
            <a:pathLst>
              <a:path w="483896" h="584350">
                <a:moveTo>
                  <a:pt x="0" y="0"/>
                </a:moveTo>
                <a:lnTo>
                  <a:pt x="483896" y="0"/>
                </a:lnTo>
                <a:lnTo>
                  <a:pt x="483896" y="584350"/>
                </a:lnTo>
                <a:lnTo>
                  <a:pt x="0" y="584350"/>
                </a:lnTo>
                <a:lnTo>
                  <a:pt x="0" y="0"/>
                </a:lnTo>
                <a:close/>
              </a:path>
            </a:pathLst>
          </a:custGeom>
          <a:blipFill>
            <a:blip r:embed="rId4"/>
            <a:stretch>
              <a:fillRect/>
            </a:stretch>
          </a:blipFill>
        </p:spPr>
        <p:txBody>
          <a:bodyPr/>
          <a:lstStyle/>
          <a:p>
            <a:endParaRPr lang="fr-BE"/>
          </a:p>
        </p:txBody>
      </p:sp>
      <p:sp>
        <p:nvSpPr>
          <p:cNvPr id="9" name="Freeform 9"/>
          <p:cNvSpPr/>
          <p:nvPr/>
        </p:nvSpPr>
        <p:spPr>
          <a:xfrm>
            <a:off x="1449257" y="4350388"/>
            <a:ext cx="402508" cy="548780"/>
          </a:xfrm>
          <a:custGeom>
            <a:avLst/>
            <a:gdLst/>
            <a:ahLst/>
            <a:cxnLst/>
            <a:rect l="l" t="t" r="r" b="b"/>
            <a:pathLst>
              <a:path w="402508" h="548780">
                <a:moveTo>
                  <a:pt x="0" y="0"/>
                </a:moveTo>
                <a:lnTo>
                  <a:pt x="402508" y="0"/>
                </a:lnTo>
                <a:lnTo>
                  <a:pt x="402508" y="548780"/>
                </a:lnTo>
                <a:lnTo>
                  <a:pt x="0" y="548780"/>
                </a:lnTo>
                <a:lnTo>
                  <a:pt x="0" y="0"/>
                </a:lnTo>
                <a:close/>
              </a:path>
            </a:pathLst>
          </a:custGeom>
          <a:blipFill>
            <a:blip r:embed="rId5"/>
            <a:stretch>
              <a:fillRect/>
            </a:stretch>
          </a:blipFill>
        </p:spPr>
        <p:txBody>
          <a:bodyPr/>
          <a:lstStyle/>
          <a:p>
            <a:endParaRPr lang="fr-BE"/>
          </a:p>
        </p:txBody>
      </p:sp>
      <p:sp>
        <p:nvSpPr>
          <p:cNvPr id="10" name="AutoShape 10"/>
          <p:cNvSpPr/>
          <p:nvPr/>
        </p:nvSpPr>
        <p:spPr>
          <a:xfrm>
            <a:off x="2839354" y="3167441"/>
            <a:ext cx="15018656" cy="0"/>
          </a:xfrm>
          <a:prstGeom prst="line">
            <a:avLst/>
          </a:prstGeom>
          <a:ln w="76200" cap="flat">
            <a:solidFill>
              <a:srgbClr val="000000"/>
            </a:solidFill>
            <a:prstDash val="solid"/>
            <a:headEnd type="none" w="sm" len="sm"/>
            <a:tailEnd type="arrow" w="med" len="sm"/>
          </a:ln>
        </p:spPr>
        <p:txBody>
          <a:bodyPr/>
          <a:lstStyle/>
          <a:p>
            <a:endParaRPr lang="fr-BE"/>
          </a:p>
        </p:txBody>
      </p:sp>
      <p:sp>
        <p:nvSpPr>
          <p:cNvPr id="11" name="AutoShape 11"/>
          <p:cNvSpPr/>
          <p:nvPr/>
        </p:nvSpPr>
        <p:spPr>
          <a:xfrm>
            <a:off x="1154842" y="3195822"/>
            <a:ext cx="0" cy="699111"/>
          </a:xfrm>
          <a:prstGeom prst="line">
            <a:avLst/>
          </a:prstGeom>
          <a:ln w="38100" cap="flat">
            <a:solidFill>
              <a:srgbClr val="000000"/>
            </a:solidFill>
            <a:prstDash val="sysDot"/>
            <a:headEnd type="none" w="sm" len="sm"/>
            <a:tailEnd type="arrow" w="med" len="sm"/>
          </a:ln>
        </p:spPr>
        <p:txBody>
          <a:bodyPr/>
          <a:lstStyle/>
          <a:p>
            <a:endParaRPr lang="fr-BE"/>
          </a:p>
        </p:txBody>
      </p:sp>
      <p:sp>
        <p:nvSpPr>
          <p:cNvPr id="12" name="AutoShape 12"/>
          <p:cNvSpPr/>
          <p:nvPr/>
        </p:nvSpPr>
        <p:spPr>
          <a:xfrm>
            <a:off x="3040658" y="3167441"/>
            <a:ext cx="0" cy="699111"/>
          </a:xfrm>
          <a:prstGeom prst="line">
            <a:avLst/>
          </a:prstGeom>
          <a:ln w="38100" cap="flat">
            <a:solidFill>
              <a:srgbClr val="000000"/>
            </a:solidFill>
            <a:prstDash val="sysDot"/>
            <a:headEnd type="none" w="sm" len="sm"/>
            <a:tailEnd type="arrow" w="med" len="sm"/>
          </a:ln>
        </p:spPr>
        <p:txBody>
          <a:bodyPr/>
          <a:lstStyle/>
          <a:p>
            <a:endParaRPr lang="fr-BE"/>
          </a:p>
        </p:txBody>
      </p:sp>
      <p:sp>
        <p:nvSpPr>
          <p:cNvPr id="13" name="AutoShape 13"/>
          <p:cNvSpPr/>
          <p:nvPr/>
        </p:nvSpPr>
        <p:spPr>
          <a:xfrm>
            <a:off x="6812558" y="3195822"/>
            <a:ext cx="0" cy="699111"/>
          </a:xfrm>
          <a:prstGeom prst="line">
            <a:avLst/>
          </a:prstGeom>
          <a:ln w="38100" cap="flat">
            <a:solidFill>
              <a:srgbClr val="000000"/>
            </a:solidFill>
            <a:prstDash val="sysDot"/>
            <a:headEnd type="none" w="sm" len="sm"/>
            <a:tailEnd type="arrow" w="med" len="sm"/>
          </a:ln>
        </p:spPr>
        <p:txBody>
          <a:bodyPr/>
          <a:lstStyle/>
          <a:p>
            <a:endParaRPr lang="fr-BE"/>
          </a:p>
        </p:txBody>
      </p:sp>
      <p:sp>
        <p:nvSpPr>
          <p:cNvPr id="14" name="AutoShape 14"/>
          <p:cNvSpPr/>
          <p:nvPr/>
        </p:nvSpPr>
        <p:spPr>
          <a:xfrm>
            <a:off x="10634704" y="3195822"/>
            <a:ext cx="0" cy="699111"/>
          </a:xfrm>
          <a:prstGeom prst="line">
            <a:avLst/>
          </a:prstGeom>
          <a:ln w="38100" cap="flat">
            <a:solidFill>
              <a:srgbClr val="000000"/>
            </a:solidFill>
            <a:prstDash val="sysDot"/>
            <a:headEnd type="none" w="sm" len="sm"/>
            <a:tailEnd type="arrow" w="med" len="sm"/>
          </a:ln>
        </p:spPr>
        <p:txBody>
          <a:bodyPr/>
          <a:lstStyle/>
          <a:p>
            <a:endParaRPr lang="fr-BE"/>
          </a:p>
        </p:txBody>
      </p:sp>
      <p:sp>
        <p:nvSpPr>
          <p:cNvPr id="15" name="AutoShape 15"/>
          <p:cNvSpPr/>
          <p:nvPr/>
        </p:nvSpPr>
        <p:spPr>
          <a:xfrm>
            <a:off x="14406604" y="3167311"/>
            <a:ext cx="0" cy="699111"/>
          </a:xfrm>
          <a:prstGeom prst="line">
            <a:avLst/>
          </a:prstGeom>
          <a:ln w="38100" cap="flat">
            <a:solidFill>
              <a:srgbClr val="000000"/>
            </a:solidFill>
            <a:prstDash val="sysDot"/>
            <a:headEnd type="none" w="sm" len="sm"/>
            <a:tailEnd type="arrow" w="med" len="sm"/>
          </a:ln>
        </p:spPr>
        <p:txBody>
          <a:bodyPr/>
          <a:lstStyle/>
          <a:p>
            <a:endParaRPr lang="fr-BE"/>
          </a:p>
        </p:txBody>
      </p:sp>
      <p:sp>
        <p:nvSpPr>
          <p:cNvPr id="16" name="TextBox 16"/>
          <p:cNvSpPr txBox="1"/>
          <p:nvPr/>
        </p:nvSpPr>
        <p:spPr>
          <a:xfrm>
            <a:off x="2567202" y="3926421"/>
            <a:ext cx="934522" cy="372744"/>
          </a:xfrm>
          <a:prstGeom prst="rect">
            <a:avLst/>
          </a:prstGeom>
        </p:spPr>
        <p:txBody>
          <a:bodyPr lIns="0" tIns="0" rIns="0" bIns="0" rtlCol="0" anchor="t">
            <a:spAutoFit/>
          </a:bodyPr>
          <a:lstStyle/>
          <a:p>
            <a:pPr algn="ctr">
              <a:lnSpc>
                <a:spcPts val="3080"/>
              </a:lnSpc>
            </a:pPr>
            <a:r>
              <a:rPr lang="en-US" sz="2200">
                <a:solidFill>
                  <a:srgbClr val="000000"/>
                </a:solidFill>
                <a:latin typeface="Open Sans"/>
                <a:ea typeface="Open Sans"/>
                <a:cs typeface="Open Sans"/>
                <a:sym typeface="Open Sans"/>
              </a:rPr>
              <a:t>Sowing</a:t>
            </a:r>
          </a:p>
        </p:txBody>
      </p:sp>
      <p:sp>
        <p:nvSpPr>
          <p:cNvPr id="17" name="Freeform 17"/>
          <p:cNvSpPr/>
          <p:nvPr/>
        </p:nvSpPr>
        <p:spPr>
          <a:xfrm>
            <a:off x="2844982" y="4299166"/>
            <a:ext cx="483896" cy="584350"/>
          </a:xfrm>
          <a:custGeom>
            <a:avLst/>
            <a:gdLst/>
            <a:ahLst/>
            <a:cxnLst/>
            <a:rect l="l" t="t" r="r" b="b"/>
            <a:pathLst>
              <a:path w="483896" h="584350">
                <a:moveTo>
                  <a:pt x="0" y="0"/>
                </a:moveTo>
                <a:lnTo>
                  <a:pt x="483896" y="0"/>
                </a:lnTo>
                <a:lnTo>
                  <a:pt x="483896" y="584350"/>
                </a:lnTo>
                <a:lnTo>
                  <a:pt x="0" y="584350"/>
                </a:lnTo>
                <a:lnTo>
                  <a:pt x="0" y="0"/>
                </a:lnTo>
                <a:close/>
              </a:path>
            </a:pathLst>
          </a:custGeom>
          <a:blipFill>
            <a:blip r:embed="rId4"/>
            <a:stretch>
              <a:fillRect/>
            </a:stretch>
          </a:blipFill>
        </p:spPr>
        <p:txBody>
          <a:bodyPr/>
          <a:lstStyle/>
          <a:p>
            <a:endParaRPr lang="fr-BE"/>
          </a:p>
        </p:txBody>
      </p:sp>
      <p:sp>
        <p:nvSpPr>
          <p:cNvPr id="18" name="Freeform 18"/>
          <p:cNvSpPr/>
          <p:nvPr/>
        </p:nvSpPr>
        <p:spPr>
          <a:xfrm>
            <a:off x="3328878" y="4334735"/>
            <a:ext cx="402508" cy="548780"/>
          </a:xfrm>
          <a:custGeom>
            <a:avLst/>
            <a:gdLst/>
            <a:ahLst/>
            <a:cxnLst/>
            <a:rect l="l" t="t" r="r" b="b"/>
            <a:pathLst>
              <a:path w="402508" h="548780">
                <a:moveTo>
                  <a:pt x="0" y="0"/>
                </a:moveTo>
                <a:lnTo>
                  <a:pt x="402508" y="0"/>
                </a:lnTo>
                <a:lnTo>
                  <a:pt x="402508" y="548781"/>
                </a:lnTo>
                <a:lnTo>
                  <a:pt x="0" y="548781"/>
                </a:lnTo>
                <a:lnTo>
                  <a:pt x="0" y="0"/>
                </a:lnTo>
                <a:close/>
              </a:path>
            </a:pathLst>
          </a:custGeom>
          <a:blipFill>
            <a:blip r:embed="rId5"/>
            <a:stretch>
              <a:fillRect/>
            </a:stretch>
          </a:blipFill>
        </p:spPr>
        <p:txBody>
          <a:bodyPr/>
          <a:lstStyle/>
          <a:p>
            <a:endParaRPr lang="fr-BE"/>
          </a:p>
        </p:txBody>
      </p:sp>
      <p:sp>
        <p:nvSpPr>
          <p:cNvPr id="19" name="Freeform 19"/>
          <p:cNvSpPr/>
          <p:nvPr/>
        </p:nvSpPr>
        <p:spPr>
          <a:xfrm>
            <a:off x="2337540" y="4270107"/>
            <a:ext cx="507443" cy="629061"/>
          </a:xfrm>
          <a:custGeom>
            <a:avLst/>
            <a:gdLst/>
            <a:ahLst/>
            <a:cxnLst/>
            <a:rect l="l" t="t" r="r" b="b"/>
            <a:pathLst>
              <a:path w="507443" h="629061">
                <a:moveTo>
                  <a:pt x="0" y="0"/>
                </a:moveTo>
                <a:lnTo>
                  <a:pt x="507442" y="0"/>
                </a:lnTo>
                <a:lnTo>
                  <a:pt x="507442" y="629061"/>
                </a:lnTo>
                <a:lnTo>
                  <a:pt x="0" y="629061"/>
                </a:lnTo>
                <a:lnTo>
                  <a:pt x="0" y="0"/>
                </a:lnTo>
                <a:close/>
              </a:path>
            </a:pathLst>
          </a:custGeom>
          <a:blipFill>
            <a:blip r:embed="rId2"/>
            <a:stretch>
              <a:fillRect/>
            </a:stretch>
          </a:blipFill>
        </p:spPr>
        <p:txBody>
          <a:bodyPr/>
          <a:lstStyle/>
          <a:p>
            <a:endParaRPr lang="fr-BE"/>
          </a:p>
        </p:txBody>
      </p:sp>
      <p:sp>
        <p:nvSpPr>
          <p:cNvPr id="20" name="AutoShape 20"/>
          <p:cNvSpPr/>
          <p:nvPr/>
        </p:nvSpPr>
        <p:spPr>
          <a:xfrm>
            <a:off x="337858" y="3167311"/>
            <a:ext cx="1679754" cy="0"/>
          </a:xfrm>
          <a:prstGeom prst="line">
            <a:avLst/>
          </a:prstGeom>
          <a:ln w="76200" cap="flat">
            <a:solidFill>
              <a:srgbClr val="000000"/>
            </a:solidFill>
            <a:prstDash val="solid"/>
            <a:headEnd type="none" w="sm" len="sm"/>
            <a:tailEnd type="arrow" w="med" len="sm"/>
          </a:ln>
        </p:spPr>
        <p:txBody>
          <a:bodyPr/>
          <a:lstStyle/>
          <a:p>
            <a:endParaRPr lang="fr-BE"/>
          </a:p>
        </p:txBody>
      </p:sp>
      <p:sp>
        <p:nvSpPr>
          <p:cNvPr id="21" name="AutoShape 21"/>
          <p:cNvSpPr/>
          <p:nvPr/>
        </p:nvSpPr>
        <p:spPr>
          <a:xfrm>
            <a:off x="2151934" y="3167311"/>
            <a:ext cx="495102" cy="0"/>
          </a:xfrm>
          <a:prstGeom prst="line">
            <a:avLst/>
          </a:prstGeom>
          <a:ln w="76200" cap="flat">
            <a:solidFill>
              <a:srgbClr val="000000"/>
            </a:solidFill>
            <a:prstDash val="sysDot"/>
            <a:headEnd type="none" w="sm" len="sm"/>
            <a:tailEnd type="none" w="sm" len="sm"/>
          </a:ln>
        </p:spPr>
        <p:txBody>
          <a:bodyPr/>
          <a:lstStyle/>
          <a:p>
            <a:endParaRPr lang="fr-BE"/>
          </a:p>
        </p:txBody>
      </p:sp>
      <p:sp>
        <p:nvSpPr>
          <p:cNvPr id="22" name="AutoShape 22"/>
          <p:cNvSpPr/>
          <p:nvPr/>
        </p:nvSpPr>
        <p:spPr>
          <a:xfrm>
            <a:off x="16952315" y="3195822"/>
            <a:ext cx="0" cy="699111"/>
          </a:xfrm>
          <a:prstGeom prst="line">
            <a:avLst/>
          </a:prstGeom>
          <a:ln w="38100" cap="flat">
            <a:solidFill>
              <a:srgbClr val="000000"/>
            </a:solidFill>
            <a:prstDash val="sysDot"/>
            <a:headEnd type="none" w="sm" len="sm"/>
            <a:tailEnd type="arrow" w="med" len="sm"/>
          </a:ln>
        </p:spPr>
        <p:txBody>
          <a:bodyPr/>
          <a:lstStyle/>
          <a:p>
            <a:endParaRPr lang="fr-BE"/>
          </a:p>
        </p:txBody>
      </p:sp>
      <p:sp>
        <p:nvSpPr>
          <p:cNvPr id="35" name="Freeform 35"/>
          <p:cNvSpPr/>
          <p:nvPr/>
        </p:nvSpPr>
        <p:spPr>
          <a:xfrm>
            <a:off x="13910935" y="4368243"/>
            <a:ext cx="507443" cy="550842"/>
          </a:xfrm>
          <a:custGeom>
            <a:avLst/>
            <a:gdLst/>
            <a:ahLst/>
            <a:cxnLst/>
            <a:rect l="l" t="t" r="r" b="b"/>
            <a:pathLst>
              <a:path w="507443" h="550842">
                <a:moveTo>
                  <a:pt x="0" y="0"/>
                </a:moveTo>
                <a:lnTo>
                  <a:pt x="507443" y="0"/>
                </a:lnTo>
                <a:lnTo>
                  <a:pt x="507443" y="550842"/>
                </a:lnTo>
                <a:lnTo>
                  <a:pt x="0" y="550842"/>
                </a:lnTo>
                <a:lnTo>
                  <a:pt x="0" y="0"/>
                </a:lnTo>
                <a:close/>
              </a:path>
            </a:pathLst>
          </a:custGeom>
          <a:blipFill>
            <a:blip r:embed="rId3"/>
            <a:stretch>
              <a:fillRect/>
            </a:stretch>
          </a:blipFill>
        </p:spPr>
        <p:txBody>
          <a:bodyPr/>
          <a:lstStyle/>
          <a:p>
            <a:endParaRPr lang="fr-BE"/>
          </a:p>
        </p:txBody>
      </p:sp>
      <p:sp>
        <p:nvSpPr>
          <p:cNvPr id="36" name="Freeform 36"/>
          <p:cNvSpPr/>
          <p:nvPr/>
        </p:nvSpPr>
        <p:spPr>
          <a:xfrm>
            <a:off x="14418378" y="4334735"/>
            <a:ext cx="483896" cy="584350"/>
          </a:xfrm>
          <a:custGeom>
            <a:avLst/>
            <a:gdLst/>
            <a:ahLst/>
            <a:cxnLst/>
            <a:rect l="l" t="t" r="r" b="b"/>
            <a:pathLst>
              <a:path w="483896" h="584350">
                <a:moveTo>
                  <a:pt x="0" y="0"/>
                </a:moveTo>
                <a:lnTo>
                  <a:pt x="483895" y="0"/>
                </a:lnTo>
                <a:lnTo>
                  <a:pt x="483895" y="584350"/>
                </a:lnTo>
                <a:lnTo>
                  <a:pt x="0" y="584350"/>
                </a:lnTo>
                <a:lnTo>
                  <a:pt x="0" y="0"/>
                </a:lnTo>
                <a:close/>
              </a:path>
            </a:pathLst>
          </a:custGeom>
          <a:blipFill>
            <a:blip r:embed="rId4"/>
            <a:stretch>
              <a:fillRect/>
            </a:stretch>
          </a:blipFill>
        </p:spPr>
        <p:txBody>
          <a:bodyPr/>
          <a:lstStyle/>
          <a:p>
            <a:endParaRPr lang="fr-BE"/>
          </a:p>
        </p:txBody>
      </p:sp>
      <p:sp>
        <p:nvSpPr>
          <p:cNvPr id="37" name="TextBox 37"/>
          <p:cNvSpPr txBox="1"/>
          <p:nvPr/>
        </p:nvSpPr>
        <p:spPr>
          <a:xfrm>
            <a:off x="16490981" y="4049394"/>
            <a:ext cx="1036833" cy="372744"/>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Harvest</a:t>
            </a:r>
          </a:p>
        </p:txBody>
      </p:sp>
      <p:sp>
        <p:nvSpPr>
          <p:cNvPr id="38" name="Freeform 38"/>
          <p:cNvSpPr/>
          <p:nvPr/>
        </p:nvSpPr>
        <p:spPr>
          <a:xfrm>
            <a:off x="16952315" y="4536794"/>
            <a:ext cx="483896" cy="584350"/>
          </a:xfrm>
          <a:custGeom>
            <a:avLst/>
            <a:gdLst/>
            <a:ahLst/>
            <a:cxnLst/>
            <a:rect l="l" t="t" r="r" b="b"/>
            <a:pathLst>
              <a:path w="483896" h="584350">
                <a:moveTo>
                  <a:pt x="0" y="0"/>
                </a:moveTo>
                <a:lnTo>
                  <a:pt x="483896" y="0"/>
                </a:lnTo>
                <a:lnTo>
                  <a:pt x="483896" y="584350"/>
                </a:lnTo>
                <a:lnTo>
                  <a:pt x="0" y="584350"/>
                </a:lnTo>
                <a:lnTo>
                  <a:pt x="0" y="0"/>
                </a:lnTo>
                <a:close/>
              </a:path>
            </a:pathLst>
          </a:custGeom>
          <a:blipFill>
            <a:blip r:embed="rId4"/>
            <a:stretch>
              <a:fillRect/>
            </a:stretch>
          </a:blipFill>
        </p:spPr>
        <p:txBody>
          <a:bodyPr/>
          <a:lstStyle/>
          <a:p>
            <a:endParaRPr lang="fr-BE"/>
          </a:p>
        </p:txBody>
      </p:sp>
      <p:sp>
        <p:nvSpPr>
          <p:cNvPr id="39" name="Freeform 39"/>
          <p:cNvSpPr/>
          <p:nvPr/>
        </p:nvSpPr>
        <p:spPr>
          <a:xfrm>
            <a:off x="16993009" y="5143500"/>
            <a:ext cx="402508" cy="548780"/>
          </a:xfrm>
          <a:custGeom>
            <a:avLst/>
            <a:gdLst/>
            <a:ahLst/>
            <a:cxnLst/>
            <a:rect l="l" t="t" r="r" b="b"/>
            <a:pathLst>
              <a:path w="402508" h="548780">
                <a:moveTo>
                  <a:pt x="0" y="0"/>
                </a:moveTo>
                <a:lnTo>
                  <a:pt x="402508" y="0"/>
                </a:lnTo>
                <a:lnTo>
                  <a:pt x="402508" y="548780"/>
                </a:lnTo>
                <a:lnTo>
                  <a:pt x="0" y="548780"/>
                </a:lnTo>
                <a:lnTo>
                  <a:pt x="0" y="0"/>
                </a:lnTo>
                <a:close/>
              </a:path>
            </a:pathLst>
          </a:custGeom>
          <a:blipFill>
            <a:blip r:embed="rId5"/>
            <a:stretch>
              <a:fillRect/>
            </a:stretch>
          </a:blipFill>
        </p:spPr>
        <p:txBody>
          <a:bodyPr/>
          <a:lstStyle/>
          <a:p>
            <a:endParaRPr lang="fr-BE"/>
          </a:p>
        </p:txBody>
      </p:sp>
      <p:sp>
        <p:nvSpPr>
          <p:cNvPr id="40" name="Freeform 40"/>
          <p:cNvSpPr/>
          <p:nvPr/>
        </p:nvSpPr>
        <p:spPr>
          <a:xfrm>
            <a:off x="16409862" y="4514439"/>
            <a:ext cx="507443" cy="629061"/>
          </a:xfrm>
          <a:custGeom>
            <a:avLst/>
            <a:gdLst/>
            <a:ahLst/>
            <a:cxnLst/>
            <a:rect l="l" t="t" r="r" b="b"/>
            <a:pathLst>
              <a:path w="507443" h="629061">
                <a:moveTo>
                  <a:pt x="0" y="0"/>
                </a:moveTo>
                <a:lnTo>
                  <a:pt x="507443" y="0"/>
                </a:lnTo>
                <a:lnTo>
                  <a:pt x="507443" y="629061"/>
                </a:lnTo>
                <a:lnTo>
                  <a:pt x="0" y="629061"/>
                </a:lnTo>
                <a:lnTo>
                  <a:pt x="0" y="0"/>
                </a:lnTo>
                <a:close/>
              </a:path>
            </a:pathLst>
          </a:custGeom>
          <a:blipFill>
            <a:blip r:embed="rId2"/>
            <a:stretch>
              <a:fillRect/>
            </a:stretch>
          </a:blipFill>
        </p:spPr>
        <p:txBody>
          <a:bodyPr/>
          <a:lstStyle/>
          <a:p>
            <a:endParaRPr lang="fr-BE"/>
          </a:p>
        </p:txBody>
      </p:sp>
      <p:sp>
        <p:nvSpPr>
          <p:cNvPr id="41" name="Freeform 41"/>
          <p:cNvSpPr/>
          <p:nvPr/>
        </p:nvSpPr>
        <p:spPr>
          <a:xfrm>
            <a:off x="16409862" y="5143500"/>
            <a:ext cx="507443" cy="550842"/>
          </a:xfrm>
          <a:custGeom>
            <a:avLst/>
            <a:gdLst/>
            <a:ahLst/>
            <a:cxnLst/>
            <a:rect l="l" t="t" r="r" b="b"/>
            <a:pathLst>
              <a:path w="507443" h="550842">
                <a:moveTo>
                  <a:pt x="0" y="0"/>
                </a:moveTo>
                <a:lnTo>
                  <a:pt x="507443" y="0"/>
                </a:lnTo>
                <a:lnTo>
                  <a:pt x="507443" y="550842"/>
                </a:lnTo>
                <a:lnTo>
                  <a:pt x="0" y="550842"/>
                </a:lnTo>
                <a:lnTo>
                  <a:pt x="0" y="0"/>
                </a:lnTo>
                <a:close/>
              </a:path>
            </a:pathLst>
          </a:custGeom>
          <a:blipFill>
            <a:blip r:embed="rId3"/>
            <a:stretch>
              <a:fillRect/>
            </a:stretch>
          </a:blipFill>
        </p:spPr>
        <p:txBody>
          <a:bodyPr/>
          <a:lstStyle/>
          <a:p>
            <a:endParaRPr lang="fr-BE"/>
          </a:p>
        </p:txBody>
      </p:sp>
      <p:sp>
        <p:nvSpPr>
          <p:cNvPr id="42" name="AutoShape 42"/>
          <p:cNvSpPr/>
          <p:nvPr/>
        </p:nvSpPr>
        <p:spPr>
          <a:xfrm flipH="1">
            <a:off x="17495036" y="3195822"/>
            <a:ext cx="19050" cy="2752916"/>
          </a:xfrm>
          <a:prstGeom prst="line">
            <a:avLst/>
          </a:prstGeom>
          <a:ln w="38100" cap="flat">
            <a:solidFill>
              <a:srgbClr val="000000"/>
            </a:solidFill>
            <a:prstDash val="sysDot"/>
            <a:headEnd type="none" w="sm" len="sm"/>
            <a:tailEnd type="arrow" w="med" len="sm"/>
          </a:ln>
        </p:spPr>
        <p:txBody>
          <a:bodyPr/>
          <a:lstStyle/>
          <a:p>
            <a:endParaRPr lang="fr-BE"/>
          </a:p>
        </p:txBody>
      </p:sp>
      <p:sp>
        <p:nvSpPr>
          <p:cNvPr id="43" name="Freeform 43"/>
          <p:cNvSpPr/>
          <p:nvPr/>
        </p:nvSpPr>
        <p:spPr>
          <a:xfrm>
            <a:off x="17553861" y="6512115"/>
            <a:ext cx="402508" cy="548780"/>
          </a:xfrm>
          <a:custGeom>
            <a:avLst/>
            <a:gdLst/>
            <a:ahLst/>
            <a:cxnLst/>
            <a:rect l="l" t="t" r="r" b="b"/>
            <a:pathLst>
              <a:path w="402508" h="548780">
                <a:moveTo>
                  <a:pt x="0" y="0"/>
                </a:moveTo>
                <a:lnTo>
                  <a:pt x="402508" y="0"/>
                </a:lnTo>
                <a:lnTo>
                  <a:pt x="402508" y="548780"/>
                </a:lnTo>
                <a:lnTo>
                  <a:pt x="0" y="548780"/>
                </a:lnTo>
                <a:lnTo>
                  <a:pt x="0" y="0"/>
                </a:lnTo>
                <a:close/>
              </a:path>
            </a:pathLst>
          </a:custGeom>
          <a:blipFill>
            <a:blip r:embed="rId5"/>
            <a:stretch>
              <a:fillRect/>
            </a:stretch>
          </a:blipFill>
        </p:spPr>
        <p:txBody>
          <a:bodyPr/>
          <a:lstStyle/>
          <a:p>
            <a:endParaRPr lang="fr-BE"/>
          </a:p>
        </p:txBody>
      </p:sp>
      <p:sp>
        <p:nvSpPr>
          <p:cNvPr id="44" name="Freeform 44"/>
          <p:cNvSpPr/>
          <p:nvPr/>
        </p:nvSpPr>
        <p:spPr>
          <a:xfrm>
            <a:off x="17020373" y="6431834"/>
            <a:ext cx="507443" cy="629061"/>
          </a:xfrm>
          <a:custGeom>
            <a:avLst/>
            <a:gdLst/>
            <a:ahLst/>
            <a:cxnLst/>
            <a:rect l="l" t="t" r="r" b="b"/>
            <a:pathLst>
              <a:path w="507443" h="629061">
                <a:moveTo>
                  <a:pt x="0" y="0"/>
                </a:moveTo>
                <a:lnTo>
                  <a:pt x="507442" y="0"/>
                </a:lnTo>
                <a:lnTo>
                  <a:pt x="507442" y="629061"/>
                </a:lnTo>
                <a:lnTo>
                  <a:pt x="0" y="629061"/>
                </a:lnTo>
                <a:lnTo>
                  <a:pt x="0" y="0"/>
                </a:lnTo>
                <a:close/>
              </a:path>
            </a:pathLst>
          </a:custGeom>
          <a:blipFill>
            <a:blip r:embed="rId2"/>
            <a:stretch>
              <a:fillRect/>
            </a:stretch>
          </a:blipFill>
        </p:spPr>
        <p:txBody>
          <a:bodyPr/>
          <a:lstStyle/>
          <a:p>
            <a:endParaRPr lang="fr-BE"/>
          </a:p>
        </p:txBody>
      </p:sp>
      <p:sp>
        <p:nvSpPr>
          <p:cNvPr id="45" name="TextBox 45"/>
          <p:cNvSpPr txBox="1"/>
          <p:nvPr/>
        </p:nvSpPr>
        <p:spPr>
          <a:xfrm>
            <a:off x="17860582" y="9671772"/>
            <a:ext cx="145256"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3</a:t>
            </a:r>
          </a:p>
        </p:txBody>
      </p:sp>
      <p:sp>
        <p:nvSpPr>
          <p:cNvPr id="46" name="TextBox 46"/>
          <p:cNvSpPr txBox="1"/>
          <p:nvPr/>
        </p:nvSpPr>
        <p:spPr>
          <a:xfrm>
            <a:off x="0" y="1054031"/>
            <a:ext cx="6043216" cy="580390"/>
          </a:xfrm>
          <a:prstGeom prst="rect">
            <a:avLst/>
          </a:prstGeom>
        </p:spPr>
        <p:txBody>
          <a:bodyPr lIns="0" tIns="0" rIns="0" bIns="0" rtlCol="0" anchor="t">
            <a:spAutoFit/>
          </a:bodyPr>
          <a:lstStyle/>
          <a:p>
            <a:pPr algn="ctr">
              <a:lnSpc>
                <a:spcPts val="4759"/>
              </a:lnSpc>
            </a:pPr>
            <a:r>
              <a:rPr lang="en-US" sz="3399" b="1" dirty="0">
                <a:solidFill>
                  <a:srgbClr val="000000"/>
                </a:solidFill>
                <a:latin typeface="Open Sans Bold"/>
                <a:ea typeface="Open Sans Bold"/>
                <a:cs typeface="Open Sans Bold"/>
                <a:sym typeface="Open Sans Bold"/>
              </a:rPr>
              <a:t>Dynamic detailed data set</a:t>
            </a:r>
          </a:p>
        </p:txBody>
      </p:sp>
      <p:sp>
        <p:nvSpPr>
          <p:cNvPr id="47" name="TextBox 47"/>
          <p:cNvSpPr txBox="1"/>
          <p:nvPr/>
        </p:nvSpPr>
        <p:spPr>
          <a:xfrm>
            <a:off x="1102458" y="6470158"/>
            <a:ext cx="2226419" cy="383763"/>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Spring cultivars</a:t>
            </a:r>
          </a:p>
        </p:txBody>
      </p:sp>
      <p:sp>
        <p:nvSpPr>
          <p:cNvPr id="48" name="TextBox 48"/>
          <p:cNvSpPr txBox="1"/>
          <p:nvPr/>
        </p:nvSpPr>
        <p:spPr>
          <a:xfrm>
            <a:off x="1102459" y="7197779"/>
            <a:ext cx="2226418" cy="370999"/>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Winter cultivars</a:t>
            </a:r>
          </a:p>
        </p:txBody>
      </p:sp>
      <p:sp>
        <p:nvSpPr>
          <p:cNvPr id="49" name="TextBox 49"/>
          <p:cNvSpPr txBox="1"/>
          <p:nvPr/>
        </p:nvSpPr>
        <p:spPr>
          <a:xfrm>
            <a:off x="1102459" y="7919355"/>
            <a:ext cx="652448" cy="372744"/>
          </a:xfrm>
          <a:prstGeom prst="rect">
            <a:avLst/>
          </a:prstGeom>
        </p:spPr>
        <p:txBody>
          <a:bodyPr wrap="square" lIns="0" tIns="0" rIns="0" bIns="0" rtlCol="0" anchor="t">
            <a:spAutoFit/>
          </a:bodyPr>
          <a:lstStyle/>
          <a:p>
            <a:pPr algn="ctr">
              <a:lnSpc>
                <a:spcPts val="3080"/>
              </a:lnSpc>
            </a:pPr>
            <a:r>
              <a:rPr lang="en-US" sz="2200">
                <a:solidFill>
                  <a:srgbClr val="000000"/>
                </a:solidFill>
                <a:latin typeface="Open Sans"/>
                <a:ea typeface="Open Sans"/>
                <a:cs typeface="Open Sans"/>
                <a:sym typeface="Open Sans"/>
              </a:rPr>
              <a:t>Pea</a:t>
            </a:r>
          </a:p>
        </p:txBody>
      </p:sp>
      <p:sp>
        <p:nvSpPr>
          <p:cNvPr id="50" name="TextBox 50"/>
          <p:cNvSpPr txBox="1"/>
          <p:nvPr/>
        </p:nvSpPr>
        <p:spPr>
          <a:xfrm>
            <a:off x="1102458" y="8804578"/>
            <a:ext cx="1544577" cy="370999"/>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Faba bean</a:t>
            </a:r>
          </a:p>
        </p:txBody>
      </p:sp>
      <p:sp>
        <p:nvSpPr>
          <p:cNvPr id="51" name="TextBox 51"/>
          <p:cNvSpPr txBox="1"/>
          <p:nvPr/>
        </p:nvSpPr>
        <p:spPr>
          <a:xfrm>
            <a:off x="534228" y="2632394"/>
            <a:ext cx="1317537" cy="382517"/>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1 to15/11</a:t>
            </a:r>
          </a:p>
        </p:txBody>
      </p:sp>
      <p:sp>
        <p:nvSpPr>
          <p:cNvPr id="52" name="TextBox 52"/>
          <p:cNvSpPr txBox="1"/>
          <p:nvPr/>
        </p:nvSpPr>
        <p:spPr>
          <a:xfrm>
            <a:off x="2378029" y="2632394"/>
            <a:ext cx="1349990" cy="370999"/>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1 to15/04</a:t>
            </a:r>
          </a:p>
        </p:txBody>
      </p:sp>
      <p:sp>
        <p:nvSpPr>
          <p:cNvPr id="53" name="TextBox 53"/>
          <p:cNvSpPr txBox="1"/>
          <p:nvPr/>
        </p:nvSpPr>
        <p:spPr>
          <a:xfrm>
            <a:off x="6521629" y="2604197"/>
            <a:ext cx="673318" cy="370999"/>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1/05</a:t>
            </a:r>
          </a:p>
        </p:txBody>
      </p:sp>
      <p:sp>
        <p:nvSpPr>
          <p:cNvPr id="54" name="TextBox 54"/>
          <p:cNvSpPr txBox="1"/>
          <p:nvPr/>
        </p:nvSpPr>
        <p:spPr>
          <a:xfrm>
            <a:off x="10343775" y="2631039"/>
            <a:ext cx="673318" cy="370999"/>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1/06</a:t>
            </a:r>
          </a:p>
        </p:txBody>
      </p:sp>
      <p:sp>
        <p:nvSpPr>
          <p:cNvPr id="55" name="TextBox 55"/>
          <p:cNvSpPr txBox="1"/>
          <p:nvPr/>
        </p:nvSpPr>
        <p:spPr>
          <a:xfrm>
            <a:off x="14074460" y="2596551"/>
            <a:ext cx="741519" cy="380390"/>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1/07</a:t>
            </a:r>
          </a:p>
        </p:txBody>
      </p:sp>
      <p:sp>
        <p:nvSpPr>
          <p:cNvPr id="56" name="TextBox 56"/>
          <p:cNvSpPr txBox="1"/>
          <p:nvPr/>
        </p:nvSpPr>
        <p:spPr>
          <a:xfrm>
            <a:off x="13876168" y="4030469"/>
            <a:ext cx="1082505" cy="370999"/>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Harvest</a:t>
            </a:r>
          </a:p>
        </p:txBody>
      </p:sp>
      <p:sp>
        <p:nvSpPr>
          <p:cNvPr id="57" name="TextBox 57"/>
          <p:cNvSpPr txBox="1"/>
          <p:nvPr/>
        </p:nvSpPr>
        <p:spPr>
          <a:xfrm>
            <a:off x="16532573" y="2631039"/>
            <a:ext cx="903638" cy="383872"/>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22/07</a:t>
            </a:r>
          </a:p>
        </p:txBody>
      </p:sp>
      <p:sp>
        <p:nvSpPr>
          <p:cNvPr id="58" name="TextBox 58"/>
          <p:cNvSpPr txBox="1"/>
          <p:nvPr/>
        </p:nvSpPr>
        <p:spPr>
          <a:xfrm>
            <a:off x="16952314" y="6063394"/>
            <a:ext cx="1335685" cy="370999"/>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Harvest</a:t>
            </a:r>
          </a:p>
        </p:txBody>
      </p:sp>
      <p:sp>
        <p:nvSpPr>
          <p:cNvPr id="59" name="TextBox 59"/>
          <p:cNvSpPr txBox="1"/>
          <p:nvPr/>
        </p:nvSpPr>
        <p:spPr>
          <a:xfrm rot="-5400000">
            <a:off x="17096516" y="2249350"/>
            <a:ext cx="869405" cy="370999"/>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03/08</a:t>
            </a:r>
          </a:p>
        </p:txBody>
      </p:sp>
      <p:sp>
        <p:nvSpPr>
          <p:cNvPr id="76" name="Freeform 9">
            <a:extLst>
              <a:ext uri="{FF2B5EF4-FFF2-40B4-BE49-F238E27FC236}">
                <a16:creationId xmlns:a16="http://schemas.microsoft.com/office/drawing/2014/main" id="{DB23F47B-72BB-AA99-D52A-050B40D71FAE}"/>
              </a:ext>
            </a:extLst>
          </p:cNvPr>
          <p:cNvSpPr/>
          <p:nvPr/>
        </p:nvSpPr>
        <p:spPr>
          <a:xfrm>
            <a:off x="-12012" y="0"/>
            <a:ext cx="4596019"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grpSp>
        <p:nvGrpSpPr>
          <p:cNvPr id="77" name="Group 11">
            <a:extLst>
              <a:ext uri="{FF2B5EF4-FFF2-40B4-BE49-F238E27FC236}">
                <a16:creationId xmlns:a16="http://schemas.microsoft.com/office/drawing/2014/main" id="{5B886562-5FC8-5F29-70E0-7BB776A6265C}"/>
              </a:ext>
            </a:extLst>
          </p:cNvPr>
          <p:cNvGrpSpPr/>
          <p:nvPr/>
        </p:nvGrpSpPr>
        <p:grpSpPr>
          <a:xfrm>
            <a:off x="4584009" y="0"/>
            <a:ext cx="4559990" cy="676942"/>
            <a:chOff x="0" y="0"/>
            <a:chExt cx="711695" cy="105653"/>
          </a:xfrm>
        </p:grpSpPr>
        <p:sp>
          <p:nvSpPr>
            <p:cNvPr id="78" name="Freeform 12">
              <a:extLst>
                <a:ext uri="{FF2B5EF4-FFF2-40B4-BE49-F238E27FC236}">
                  <a16:creationId xmlns:a16="http://schemas.microsoft.com/office/drawing/2014/main" id="{7E8AC00C-8AEB-37DC-561A-9219AEA9824F}"/>
                </a:ext>
              </a:extLst>
            </p:cNvPr>
            <p:cNvSpPr/>
            <p:nvPr/>
          </p:nvSpPr>
          <p:spPr>
            <a:xfrm>
              <a:off x="0" y="0"/>
              <a:ext cx="711695" cy="105653"/>
            </a:xfrm>
            <a:custGeom>
              <a:avLst/>
              <a:gdLst/>
              <a:ahLst/>
              <a:cxnLst/>
              <a:rect l="l" t="t" r="r" b="b"/>
              <a:pathLst>
                <a:path w="711695" h="105653">
                  <a:moveTo>
                    <a:pt x="0" y="0"/>
                  </a:moveTo>
                  <a:lnTo>
                    <a:pt x="711695" y="0"/>
                  </a:lnTo>
                  <a:lnTo>
                    <a:pt x="711695" y="105653"/>
                  </a:lnTo>
                  <a:lnTo>
                    <a:pt x="0" y="105653"/>
                  </a:lnTo>
                  <a:close/>
                </a:path>
              </a:pathLst>
            </a:custGeom>
            <a:solidFill>
              <a:srgbClr val="568200"/>
            </a:solidFill>
          </p:spPr>
          <p:txBody>
            <a:bodyPr/>
            <a:lstStyle/>
            <a:p>
              <a:endParaRPr lang="fr-BE"/>
            </a:p>
          </p:txBody>
        </p:sp>
        <p:sp>
          <p:nvSpPr>
            <p:cNvPr id="79" name="TextBox 13">
              <a:extLst>
                <a:ext uri="{FF2B5EF4-FFF2-40B4-BE49-F238E27FC236}">
                  <a16:creationId xmlns:a16="http://schemas.microsoft.com/office/drawing/2014/main" id="{B9C09D90-68D8-B75C-4392-654029FC750A}"/>
                </a:ext>
              </a:extLst>
            </p:cNvPr>
            <p:cNvSpPr txBox="1"/>
            <p:nvPr/>
          </p:nvSpPr>
          <p:spPr>
            <a:xfrm>
              <a:off x="0" y="-57150"/>
              <a:ext cx="711695" cy="162803"/>
            </a:xfrm>
            <a:prstGeom prst="rect">
              <a:avLst/>
            </a:prstGeom>
          </p:spPr>
          <p:txBody>
            <a:bodyPr lIns="50800" tIns="50800" rIns="50800" bIns="50800" rtlCol="0" anchor="ctr"/>
            <a:lstStyle/>
            <a:p>
              <a:pPr algn="ctr">
                <a:lnSpc>
                  <a:spcPts val="3779"/>
                </a:lnSpc>
                <a:spcBef>
                  <a:spcPct val="0"/>
                </a:spcBef>
              </a:pPr>
              <a:endParaRPr lang="en-US" sz="2699" dirty="0">
                <a:solidFill>
                  <a:srgbClr val="FFFFFF"/>
                </a:solidFill>
                <a:latin typeface="Open Sans"/>
                <a:ea typeface="Open Sans"/>
                <a:cs typeface="Open Sans"/>
                <a:sym typeface="Open Sans"/>
              </a:endParaRPr>
            </a:p>
          </p:txBody>
        </p:sp>
      </p:grpSp>
      <p:sp>
        <p:nvSpPr>
          <p:cNvPr id="80" name="TextBox 4">
            <a:extLst>
              <a:ext uri="{FF2B5EF4-FFF2-40B4-BE49-F238E27FC236}">
                <a16:creationId xmlns:a16="http://schemas.microsoft.com/office/drawing/2014/main" id="{0B77C4F1-894C-BD2B-8C99-F9E30C3C0F3E}"/>
              </a:ext>
            </a:extLst>
          </p:cNvPr>
          <p:cNvSpPr txBox="1"/>
          <p:nvPr/>
        </p:nvSpPr>
        <p:spPr>
          <a:xfrm>
            <a:off x="-12010" y="-203019"/>
            <a:ext cx="458401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Introduction</a:t>
            </a:r>
          </a:p>
        </p:txBody>
      </p:sp>
      <p:sp>
        <p:nvSpPr>
          <p:cNvPr id="81" name="TextBox 7">
            <a:extLst>
              <a:ext uri="{FF2B5EF4-FFF2-40B4-BE49-F238E27FC236}">
                <a16:creationId xmlns:a16="http://schemas.microsoft.com/office/drawing/2014/main" id="{964DD2A3-F449-4629-1C1D-9449C67A77E5}"/>
              </a:ext>
            </a:extLst>
          </p:cNvPr>
          <p:cNvSpPr txBox="1"/>
          <p:nvPr/>
        </p:nvSpPr>
        <p:spPr>
          <a:xfrm>
            <a:off x="4584009" y="-203020"/>
            <a:ext cx="4559990" cy="1043115"/>
          </a:xfrm>
          <a:prstGeom prst="rect">
            <a:avLst/>
          </a:prstGeom>
        </p:spPr>
        <p:txBody>
          <a:bodyPr lIns="50800" tIns="50800" rIns="50800" bIns="50800" rtlCol="0" anchor="ctr"/>
          <a:lstStyle/>
          <a:p>
            <a:pPr algn="ctr">
              <a:lnSpc>
                <a:spcPts val="3779"/>
              </a:lnSpc>
              <a:spcBef>
                <a:spcPct val="0"/>
              </a:spcBef>
            </a:pPr>
            <a:r>
              <a:rPr lang="en-US" sz="2699" dirty="0">
                <a:solidFill>
                  <a:schemeClr val="bg1"/>
                </a:solidFill>
                <a:latin typeface="Open Sans"/>
                <a:ea typeface="Open Sans"/>
                <a:cs typeface="Open Sans"/>
                <a:sym typeface="Open Sans"/>
              </a:rPr>
              <a:t>Methods</a:t>
            </a:r>
          </a:p>
        </p:txBody>
      </p:sp>
      <p:sp>
        <p:nvSpPr>
          <p:cNvPr id="82" name="Freeform 9">
            <a:extLst>
              <a:ext uri="{FF2B5EF4-FFF2-40B4-BE49-F238E27FC236}">
                <a16:creationId xmlns:a16="http://schemas.microsoft.com/office/drawing/2014/main" id="{EE0E14BE-974C-CBD2-6C9B-CFE7AFCC8055}"/>
              </a:ext>
            </a:extLst>
          </p:cNvPr>
          <p:cNvSpPr/>
          <p:nvPr/>
        </p:nvSpPr>
        <p:spPr>
          <a:xfrm>
            <a:off x="9144000" y="0"/>
            <a:ext cx="4559990"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sp>
        <p:nvSpPr>
          <p:cNvPr id="83" name="TextBox 10">
            <a:extLst>
              <a:ext uri="{FF2B5EF4-FFF2-40B4-BE49-F238E27FC236}">
                <a16:creationId xmlns:a16="http://schemas.microsoft.com/office/drawing/2014/main" id="{EDA89954-4E7A-27C5-9270-71B34E40C7EE}"/>
              </a:ext>
            </a:extLst>
          </p:cNvPr>
          <p:cNvSpPr txBox="1"/>
          <p:nvPr/>
        </p:nvSpPr>
        <p:spPr>
          <a:xfrm>
            <a:off x="9121523" y="-204504"/>
            <a:ext cx="4559990" cy="1043115"/>
          </a:xfrm>
          <a:prstGeom prst="rect">
            <a:avLst/>
          </a:prstGeom>
        </p:spPr>
        <p:txBody>
          <a:bodyPr lIns="50800" tIns="50800" rIns="50800" bIns="50800" rtlCol="0" anchor="ctr"/>
          <a:lstStyle/>
          <a:p>
            <a:pPr algn="ctr">
              <a:lnSpc>
                <a:spcPts val="3779"/>
              </a:lnSpc>
              <a:spcBef>
                <a:spcPct val="0"/>
              </a:spcBef>
            </a:pPr>
            <a:r>
              <a:rPr lang="en-US" sz="2699" dirty="0">
                <a:solidFill>
                  <a:srgbClr val="000000"/>
                </a:solidFill>
                <a:latin typeface="Open Sans"/>
                <a:ea typeface="Open Sans"/>
                <a:cs typeface="Open Sans"/>
                <a:sym typeface="Open Sans"/>
              </a:rPr>
              <a:t>Results</a:t>
            </a:r>
          </a:p>
        </p:txBody>
      </p:sp>
      <p:sp>
        <p:nvSpPr>
          <p:cNvPr id="84" name="Freeform 12">
            <a:extLst>
              <a:ext uri="{FF2B5EF4-FFF2-40B4-BE49-F238E27FC236}">
                <a16:creationId xmlns:a16="http://schemas.microsoft.com/office/drawing/2014/main" id="{EF26C2BD-5197-F22E-55FF-BDB4E386B28A}"/>
              </a:ext>
            </a:extLst>
          </p:cNvPr>
          <p:cNvSpPr/>
          <p:nvPr/>
        </p:nvSpPr>
        <p:spPr>
          <a:xfrm>
            <a:off x="13703990" y="0"/>
            <a:ext cx="4584010" cy="676942"/>
          </a:xfrm>
          <a:custGeom>
            <a:avLst/>
            <a:gdLst/>
            <a:ahLst/>
            <a:cxnLst/>
            <a:rect l="l" t="t" r="r" b="b"/>
            <a:pathLst>
              <a:path w="715444" h="105653">
                <a:moveTo>
                  <a:pt x="0" y="0"/>
                </a:moveTo>
                <a:lnTo>
                  <a:pt x="715444" y="0"/>
                </a:lnTo>
                <a:lnTo>
                  <a:pt x="715444" y="105653"/>
                </a:lnTo>
                <a:lnTo>
                  <a:pt x="0" y="105653"/>
                </a:lnTo>
                <a:close/>
              </a:path>
            </a:pathLst>
          </a:custGeom>
          <a:solidFill>
            <a:srgbClr val="D1E9C2"/>
          </a:solidFill>
        </p:spPr>
        <p:txBody>
          <a:bodyPr/>
          <a:lstStyle/>
          <a:p>
            <a:endParaRPr lang="fr-BE"/>
          </a:p>
        </p:txBody>
      </p:sp>
      <p:sp>
        <p:nvSpPr>
          <p:cNvPr id="85" name="TextBox 13">
            <a:extLst>
              <a:ext uri="{FF2B5EF4-FFF2-40B4-BE49-F238E27FC236}">
                <a16:creationId xmlns:a16="http://schemas.microsoft.com/office/drawing/2014/main" id="{9E9C3594-5703-69A9-D420-7E6B0160B58F}"/>
              </a:ext>
            </a:extLst>
          </p:cNvPr>
          <p:cNvSpPr txBox="1"/>
          <p:nvPr/>
        </p:nvSpPr>
        <p:spPr>
          <a:xfrm>
            <a:off x="13703990" y="-204504"/>
            <a:ext cx="4584010" cy="1043115"/>
          </a:xfrm>
          <a:prstGeom prst="rect">
            <a:avLst/>
          </a:prstGeom>
        </p:spPr>
        <p:txBody>
          <a:bodyPr lIns="50800" tIns="50800" rIns="50800" bIns="50800" rtlCol="0" anchor="ctr"/>
          <a:lstStyle/>
          <a:p>
            <a:pPr algn="ctr">
              <a:lnSpc>
                <a:spcPts val="3779"/>
              </a:lnSpc>
              <a:spcBef>
                <a:spcPct val="0"/>
              </a:spcBef>
            </a:pPr>
            <a:r>
              <a:rPr lang="en-US" sz="2699" dirty="0">
                <a:solidFill>
                  <a:srgbClr val="000000"/>
                </a:solidFill>
                <a:latin typeface="Open Sans"/>
                <a:ea typeface="Open Sans"/>
                <a:cs typeface="Open Sans"/>
                <a:sym typeface="Open Sans"/>
              </a:rPr>
              <a:t>Conclusion</a:t>
            </a:r>
          </a:p>
        </p:txBody>
      </p:sp>
    </p:spTree>
  </p:cSld>
  <p:clrMapOvr>
    <a:masterClrMapping/>
  </p:clrMapOvr>
  <mc:AlternateContent xmlns:mc="http://schemas.openxmlformats.org/markup-compatibility/2006" xmlns:p14="http://schemas.microsoft.com/office/powerpoint/2010/main">
    <mc:Choice Requires="p14">
      <p:transition spd="slow" p14:dur="2000" advTm="141"/>
    </mc:Choice>
    <mc:Fallback xmlns="">
      <p:transition spd="slow" advTm="141"/>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DAA6D-7C28-BF13-98E5-0CD161512FE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FB76E59-8BE1-5208-E3C9-5E01BE17A134}"/>
              </a:ext>
            </a:extLst>
          </p:cNvPr>
          <p:cNvSpPr/>
          <p:nvPr/>
        </p:nvSpPr>
        <p:spPr>
          <a:xfrm>
            <a:off x="418792" y="6372068"/>
            <a:ext cx="507443" cy="629061"/>
          </a:xfrm>
          <a:custGeom>
            <a:avLst/>
            <a:gdLst/>
            <a:ahLst/>
            <a:cxnLst/>
            <a:rect l="l" t="t" r="r" b="b"/>
            <a:pathLst>
              <a:path w="507443" h="629061">
                <a:moveTo>
                  <a:pt x="0" y="0"/>
                </a:moveTo>
                <a:lnTo>
                  <a:pt x="507443" y="0"/>
                </a:lnTo>
                <a:lnTo>
                  <a:pt x="507443" y="629061"/>
                </a:lnTo>
                <a:lnTo>
                  <a:pt x="0" y="629061"/>
                </a:lnTo>
                <a:lnTo>
                  <a:pt x="0" y="0"/>
                </a:lnTo>
                <a:close/>
              </a:path>
            </a:pathLst>
          </a:custGeom>
          <a:blipFill>
            <a:blip r:embed="rId2"/>
            <a:stretch>
              <a:fillRect/>
            </a:stretch>
          </a:blipFill>
        </p:spPr>
        <p:txBody>
          <a:bodyPr/>
          <a:lstStyle/>
          <a:p>
            <a:endParaRPr lang="fr-BE"/>
          </a:p>
        </p:txBody>
      </p:sp>
      <p:sp>
        <p:nvSpPr>
          <p:cNvPr id="3" name="Freeform 3">
            <a:extLst>
              <a:ext uri="{FF2B5EF4-FFF2-40B4-BE49-F238E27FC236}">
                <a16:creationId xmlns:a16="http://schemas.microsoft.com/office/drawing/2014/main" id="{EA3F0E12-4019-050A-32A4-2B58664CD319}"/>
              </a:ext>
            </a:extLst>
          </p:cNvPr>
          <p:cNvSpPr/>
          <p:nvPr/>
        </p:nvSpPr>
        <p:spPr>
          <a:xfrm>
            <a:off x="418792" y="7098230"/>
            <a:ext cx="507443" cy="550842"/>
          </a:xfrm>
          <a:custGeom>
            <a:avLst/>
            <a:gdLst/>
            <a:ahLst/>
            <a:cxnLst/>
            <a:rect l="l" t="t" r="r" b="b"/>
            <a:pathLst>
              <a:path w="507443" h="550842">
                <a:moveTo>
                  <a:pt x="0" y="0"/>
                </a:moveTo>
                <a:lnTo>
                  <a:pt x="507443" y="0"/>
                </a:lnTo>
                <a:lnTo>
                  <a:pt x="507443" y="550843"/>
                </a:lnTo>
                <a:lnTo>
                  <a:pt x="0" y="550843"/>
                </a:lnTo>
                <a:lnTo>
                  <a:pt x="0" y="0"/>
                </a:lnTo>
                <a:close/>
              </a:path>
            </a:pathLst>
          </a:custGeom>
          <a:blipFill>
            <a:blip r:embed="rId3"/>
            <a:stretch>
              <a:fillRect/>
            </a:stretch>
          </a:blipFill>
        </p:spPr>
        <p:txBody>
          <a:bodyPr/>
          <a:lstStyle/>
          <a:p>
            <a:endParaRPr lang="fr-BE"/>
          </a:p>
        </p:txBody>
      </p:sp>
      <p:sp>
        <p:nvSpPr>
          <p:cNvPr id="4" name="Freeform 4">
            <a:extLst>
              <a:ext uri="{FF2B5EF4-FFF2-40B4-BE49-F238E27FC236}">
                <a16:creationId xmlns:a16="http://schemas.microsoft.com/office/drawing/2014/main" id="{12A0300B-88EB-992D-A9CB-F47334E1E0E6}"/>
              </a:ext>
            </a:extLst>
          </p:cNvPr>
          <p:cNvSpPr/>
          <p:nvPr/>
        </p:nvSpPr>
        <p:spPr>
          <a:xfrm>
            <a:off x="418792" y="7730830"/>
            <a:ext cx="652449" cy="787894"/>
          </a:xfrm>
          <a:custGeom>
            <a:avLst/>
            <a:gdLst/>
            <a:ahLst/>
            <a:cxnLst/>
            <a:rect l="l" t="t" r="r" b="b"/>
            <a:pathLst>
              <a:path w="652449" h="787894">
                <a:moveTo>
                  <a:pt x="0" y="0"/>
                </a:moveTo>
                <a:lnTo>
                  <a:pt x="652449" y="0"/>
                </a:lnTo>
                <a:lnTo>
                  <a:pt x="652449" y="787895"/>
                </a:lnTo>
                <a:lnTo>
                  <a:pt x="0" y="787895"/>
                </a:lnTo>
                <a:lnTo>
                  <a:pt x="0" y="0"/>
                </a:lnTo>
                <a:close/>
              </a:path>
            </a:pathLst>
          </a:custGeom>
          <a:blipFill>
            <a:blip r:embed="rId4"/>
            <a:stretch>
              <a:fillRect/>
            </a:stretch>
          </a:blipFill>
        </p:spPr>
        <p:txBody>
          <a:bodyPr/>
          <a:lstStyle/>
          <a:p>
            <a:endParaRPr lang="fr-BE"/>
          </a:p>
        </p:txBody>
      </p:sp>
      <p:sp>
        <p:nvSpPr>
          <p:cNvPr id="5" name="Freeform 5">
            <a:extLst>
              <a:ext uri="{FF2B5EF4-FFF2-40B4-BE49-F238E27FC236}">
                <a16:creationId xmlns:a16="http://schemas.microsoft.com/office/drawing/2014/main" id="{8381D4A5-70E7-0B5B-9013-60174B4BE897}"/>
              </a:ext>
            </a:extLst>
          </p:cNvPr>
          <p:cNvSpPr/>
          <p:nvPr/>
        </p:nvSpPr>
        <p:spPr>
          <a:xfrm>
            <a:off x="482161" y="8670676"/>
            <a:ext cx="525711" cy="716755"/>
          </a:xfrm>
          <a:custGeom>
            <a:avLst/>
            <a:gdLst/>
            <a:ahLst/>
            <a:cxnLst/>
            <a:rect l="l" t="t" r="r" b="b"/>
            <a:pathLst>
              <a:path w="525711" h="716755">
                <a:moveTo>
                  <a:pt x="0" y="0"/>
                </a:moveTo>
                <a:lnTo>
                  <a:pt x="525711" y="0"/>
                </a:lnTo>
                <a:lnTo>
                  <a:pt x="525711" y="716755"/>
                </a:lnTo>
                <a:lnTo>
                  <a:pt x="0" y="716755"/>
                </a:lnTo>
                <a:lnTo>
                  <a:pt x="0" y="0"/>
                </a:lnTo>
                <a:close/>
              </a:path>
            </a:pathLst>
          </a:custGeom>
          <a:blipFill>
            <a:blip r:embed="rId5"/>
            <a:stretch>
              <a:fillRect/>
            </a:stretch>
          </a:blipFill>
        </p:spPr>
        <p:txBody>
          <a:bodyPr/>
          <a:lstStyle/>
          <a:p>
            <a:endParaRPr lang="fr-BE"/>
          </a:p>
        </p:txBody>
      </p:sp>
      <p:sp>
        <p:nvSpPr>
          <p:cNvPr id="6" name="TextBox 6">
            <a:extLst>
              <a:ext uri="{FF2B5EF4-FFF2-40B4-BE49-F238E27FC236}">
                <a16:creationId xmlns:a16="http://schemas.microsoft.com/office/drawing/2014/main" id="{3B80EC93-7B7D-AA41-DF3A-E35B53FFA9D3}"/>
              </a:ext>
            </a:extLst>
          </p:cNvPr>
          <p:cNvSpPr txBox="1"/>
          <p:nvPr/>
        </p:nvSpPr>
        <p:spPr>
          <a:xfrm>
            <a:off x="613223" y="3971133"/>
            <a:ext cx="934522" cy="372744"/>
          </a:xfrm>
          <a:prstGeom prst="rect">
            <a:avLst/>
          </a:prstGeom>
        </p:spPr>
        <p:txBody>
          <a:bodyPr lIns="0" tIns="0" rIns="0" bIns="0" rtlCol="0" anchor="t">
            <a:spAutoFit/>
          </a:bodyPr>
          <a:lstStyle/>
          <a:p>
            <a:pPr algn="ctr">
              <a:lnSpc>
                <a:spcPts val="3080"/>
              </a:lnSpc>
            </a:pPr>
            <a:r>
              <a:rPr lang="en-US" sz="2200">
                <a:solidFill>
                  <a:srgbClr val="000000"/>
                </a:solidFill>
                <a:latin typeface="Open Sans"/>
                <a:ea typeface="Open Sans"/>
                <a:cs typeface="Open Sans"/>
                <a:sym typeface="Open Sans"/>
              </a:rPr>
              <a:t>Sowing</a:t>
            </a:r>
          </a:p>
        </p:txBody>
      </p:sp>
      <p:sp>
        <p:nvSpPr>
          <p:cNvPr id="7" name="Freeform 7">
            <a:extLst>
              <a:ext uri="{FF2B5EF4-FFF2-40B4-BE49-F238E27FC236}">
                <a16:creationId xmlns:a16="http://schemas.microsoft.com/office/drawing/2014/main" id="{E5B65EAE-4192-6A64-DD3E-7DAA84E7681A}"/>
              </a:ext>
            </a:extLst>
          </p:cNvPr>
          <p:cNvSpPr/>
          <p:nvPr/>
        </p:nvSpPr>
        <p:spPr>
          <a:xfrm>
            <a:off x="457919" y="4348326"/>
            <a:ext cx="507443" cy="550842"/>
          </a:xfrm>
          <a:custGeom>
            <a:avLst/>
            <a:gdLst/>
            <a:ahLst/>
            <a:cxnLst/>
            <a:rect l="l" t="t" r="r" b="b"/>
            <a:pathLst>
              <a:path w="507443" h="550842">
                <a:moveTo>
                  <a:pt x="0" y="0"/>
                </a:moveTo>
                <a:lnTo>
                  <a:pt x="507442" y="0"/>
                </a:lnTo>
                <a:lnTo>
                  <a:pt x="507442" y="550842"/>
                </a:lnTo>
                <a:lnTo>
                  <a:pt x="0" y="550842"/>
                </a:lnTo>
                <a:lnTo>
                  <a:pt x="0" y="0"/>
                </a:lnTo>
                <a:close/>
              </a:path>
            </a:pathLst>
          </a:custGeom>
          <a:blipFill>
            <a:blip r:embed="rId3"/>
            <a:stretch>
              <a:fillRect/>
            </a:stretch>
          </a:blipFill>
        </p:spPr>
        <p:txBody>
          <a:bodyPr/>
          <a:lstStyle/>
          <a:p>
            <a:endParaRPr lang="fr-BE"/>
          </a:p>
        </p:txBody>
      </p:sp>
      <p:sp>
        <p:nvSpPr>
          <p:cNvPr id="8" name="Freeform 8">
            <a:extLst>
              <a:ext uri="{FF2B5EF4-FFF2-40B4-BE49-F238E27FC236}">
                <a16:creationId xmlns:a16="http://schemas.microsoft.com/office/drawing/2014/main" id="{13545D72-1F24-0BA6-A515-B2A5DA23EA18}"/>
              </a:ext>
            </a:extLst>
          </p:cNvPr>
          <p:cNvSpPr/>
          <p:nvPr/>
        </p:nvSpPr>
        <p:spPr>
          <a:xfrm>
            <a:off x="965361" y="4314818"/>
            <a:ext cx="483896" cy="584350"/>
          </a:xfrm>
          <a:custGeom>
            <a:avLst/>
            <a:gdLst/>
            <a:ahLst/>
            <a:cxnLst/>
            <a:rect l="l" t="t" r="r" b="b"/>
            <a:pathLst>
              <a:path w="483896" h="584350">
                <a:moveTo>
                  <a:pt x="0" y="0"/>
                </a:moveTo>
                <a:lnTo>
                  <a:pt x="483896" y="0"/>
                </a:lnTo>
                <a:lnTo>
                  <a:pt x="483896" y="584350"/>
                </a:lnTo>
                <a:lnTo>
                  <a:pt x="0" y="584350"/>
                </a:lnTo>
                <a:lnTo>
                  <a:pt x="0" y="0"/>
                </a:lnTo>
                <a:close/>
              </a:path>
            </a:pathLst>
          </a:custGeom>
          <a:blipFill>
            <a:blip r:embed="rId4"/>
            <a:stretch>
              <a:fillRect/>
            </a:stretch>
          </a:blipFill>
        </p:spPr>
        <p:txBody>
          <a:bodyPr/>
          <a:lstStyle/>
          <a:p>
            <a:endParaRPr lang="fr-BE"/>
          </a:p>
        </p:txBody>
      </p:sp>
      <p:sp>
        <p:nvSpPr>
          <p:cNvPr id="9" name="Freeform 9">
            <a:extLst>
              <a:ext uri="{FF2B5EF4-FFF2-40B4-BE49-F238E27FC236}">
                <a16:creationId xmlns:a16="http://schemas.microsoft.com/office/drawing/2014/main" id="{A336A7AC-E083-2288-8825-C0FB94EFCE24}"/>
              </a:ext>
            </a:extLst>
          </p:cNvPr>
          <p:cNvSpPr/>
          <p:nvPr/>
        </p:nvSpPr>
        <p:spPr>
          <a:xfrm>
            <a:off x="1449257" y="4350388"/>
            <a:ext cx="402508" cy="548780"/>
          </a:xfrm>
          <a:custGeom>
            <a:avLst/>
            <a:gdLst/>
            <a:ahLst/>
            <a:cxnLst/>
            <a:rect l="l" t="t" r="r" b="b"/>
            <a:pathLst>
              <a:path w="402508" h="548780">
                <a:moveTo>
                  <a:pt x="0" y="0"/>
                </a:moveTo>
                <a:lnTo>
                  <a:pt x="402508" y="0"/>
                </a:lnTo>
                <a:lnTo>
                  <a:pt x="402508" y="548780"/>
                </a:lnTo>
                <a:lnTo>
                  <a:pt x="0" y="548780"/>
                </a:lnTo>
                <a:lnTo>
                  <a:pt x="0" y="0"/>
                </a:lnTo>
                <a:close/>
              </a:path>
            </a:pathLst>
          </a:custGeom>
          <a:blipFill>
            <a:blip r:embed="rId5"/>
            <a:stretch>
              <a:fillRect/>
            </a:stretch>
          </a:blipFill>
        </p:spPr>
        <p:txBody>
          <a:bodyPr/>
          <a:lstStyle/>
          <a:p>
            <a:endParaRPr lang="fr-BE"/>
          </a:p>
        </p:txBody>
      </p:sp>
      <p:sp>
        <p:nvSpPr>
          <p:cNvPr id="10" name="AutoShape 10">
            <a:extLst>
              <a:ext uri="{FF2B5EF4-FFF2-40B4-BE49-F238E27FC236}">
                <a16:creationId xmlns:a16="http://schemas.microsoft.com/office/drawing/2014/main" id="{29A81550-3CC2-42AA-C475-F910DAA4741E}"/>
              </a:ext>
            </a:extLst>
          </p:cNvPr>
          <p:cNvSpPr/>
          <p:nvPr/>
        </p:nvSpPr>
        <p:spPr>
          <a:xfrm>
            <a:off x="2839354" y="3167441"/>
            <a:ext cx="15018656" cy="0"/>
          </a:xfrm>
          <a:prstGeom prst="line">
            <a:avLst/>
          </a:prstGeom>
          <a:ln w="76200" cap="flat">
            <a:solidFill>
              <a:srgbClr val="000000"/>
            </a:solidFill>
            <a:prstDash val="solid"/>
            <a:headEnd type="none" w="sm" len="sm"/>
            <a:tailEnd type="arrow" w="med" len="sm"/>
          </a:ln>
        </p:spPr>
        <p:txBody>
          <a:bodyPr/>
          <a:lstStyle/>
          <a:p>
            <a:endParaRPr lang="fr-BE"/>
          </a:p>
        </p:txBody>
      </p:sp>
      <p:sp>
        <p:nvSpPr>
          <p:cNvPr id="11" name="AutoShape 11">
            <a:extLst>
              <a:ext uri="{FF2B5EF4-FFF2-40B4-BE49-F238E27FC236}">
                <a16:creationId xmlns:a16="http://schemas.microsoft.com/office/drawing/2014/main" id="{6484F004-FC2E-C461-A8E6-D61BAD665910}"/>
              </a:ext>
            </a:extLst>
          </p:cNvPr>
          <p:cNvSpPr/>
          <p:nvPr/>
        </p:nvSpPr>
        <p:spPr>
          <a:xfrm>
            <a:off x="1154842" y="3195822"/>
            <a:ext cx="0" cy="699111"/>
          </a:xfrm>
          <a:prstGeom prst="line">
            <a:avLst/>
          </a:prstGeom>
          <a:ln w="38100" cap="flat">
            <a:solidFill>
              <a:srgbClr val="000000"/>
            </a:solidFill>
            <a:prstDash val="sysDot"/>
            <a:headEnd type="none" w="sm" len="sm"/>
            <a:tailEnd type="arrow" w="med" len="sm"/>
          </a:ln>
        </p:spPr>
        <p:txBody>
          <a:bodyPr/>
          <a:lstStyle/>
          <a:p>
            <a:endParaRPr lang="fr-BE"/>
          </a:p>
        </p:txBody>
      </p:sp>
      <p:sp>
        <p:nvSpPr>
          <p:cNvPr id="12" name="AutoShape 12">
            <a:extLst>
              <a:ext uri="{FF2B5EF4-FFF2-40B4-BE49-F238E27FC236}">
                <a16:creationId xmlns:a16="http://schemas.microsoft.com/office/drawing/2014/main" id="{D1CBBB26-4871-725F-9943-9C79D31FA8FD}"/>
              </a:ext>
            </a:extLst>
          </p:cNvPr>
          <p:cNvSpPr/>
          <p:nvPr/>
        </p:nvSpPr>
        <p:spPr>
          <a:xfrm>
            <a:off x="3040658" y="3167441"/>
            <a:ext cx="0" cy="699111"/>
          </a:xfrm>
          <a:prstGeom prst="line">
            <a:avLst/>
          </a:prstGeom>
          <a:ln w="38100" cap="flat">
            <a:solidFill>
              <a:srgbClr val="000000"/>
            </a:solidFill>
            <a:prstDash val="sysDot"/>
            <a:headEnd type="none" w="sm" len="sm"/>
            <a:tailEnd type="arrow" w="med" len="sm"/>
          </a:ln>
        </p:spPr>
        <p:txBody>
          <a:bodyPr/>
          <a:lstStyle/>
          <a:p>
            <a:endParaRPr lang="fr-BE"/>
          </a:p>
        </p:txBody>
      </p:sp>
      <p:sp>
        <p:nvSpPr>
          <p:cNvPr id="13" name="AutoShape 13">
            <a:extLst>
              <a:ext uri="{FF2B5EF4-FFF2-40B4-BE49-F238E27FC236}">
                <a16:creationId xmlns:a16="http://schemas.microsoft.com/office/drawing/2014/main" id="{165197DA-E338-6E16-BF69-EE05BF1535CE}"/>
              </a:ext>
            </a:extLst>
          </p:cNvPr>
          <p:cNvSpPr/>
          <p:nvPr/>
        </p:nvSpPr>
        <p:spPr>
          <a:xfrm>
            <a:off x="6812558" y="3195822"/>
            <a:ext cx="0" cy="699111"/>
          </a:xfrm>
          <a:prstGeom prst="line">
            <a:avLst/>
          </a:prstGeom>
          <a:ln w="38100" cap="flat">
            <a:solidFill>
              <a:srgbClr val="000000"/>
            </a:solidFill>
            <a:prstDash val="sysDot"/>
            <a:headEnd type="none" w="sm" len="sm"/>
            <a:tailEnd type="arrow" w="med" len="sm"/>
          </a:ln>
        </p:spPr>
        <p:txBody>
          <a:bodyPr/>
          <a:lstStyle/>
          <a:p>
            <a:endParaRPr lang="fr-BE"/>
          </a:p>
        </p:txBody>
      </p:sp>
      <p:sp>
        <p:nvSpPr>
          <p:cNvPr id="14" name="AutoShape 14">
            <a:extLst>
              <a:ext uri="{FF2B5EF4-FFF2-40B4-BE49-F238E27FC236}">
                <a16:creationId xmlns:a16="http://schemas.microsoft.com/office/drawing/2014/main" id="{F9AA2E5E-5373-2F18-96EE-9008FDAEE389}"/>
              </a:ext>
            </a:extLst>
          </p:cNvPr>
          <p:cNvSpPr/>
          <p:nvPr/>
        </p:nvSpPr>
        <p:spPr>
          <a:xfrm>
            <a:off x="10634704" y="3195822"/>
            <a:ext cx="0" cy="699111"/>
          </a:xfrm>
          <a:prstGeom prst="line">
            <a:avLst/>
          </a:prstGeom>
          <a:ln w="38100" cap="flat">
            <a:solidFill>
              <a:srgbClr val="000000"/>
            </a:solidFill>
            <a:prstDash val="sysDot"/>
            <a:headEnd type="none" w="sm" len="sm"/>
            <a:tailEnd type="arrow" w="med" len="sm"/>
          </a:ln>
        </p:spPr>
        <p:txBody>
          <a:bodyPr/>
          <a:lstStyle/>
          <a:p>
            <a:endParaRPr lang="fr-BE"/>
          </a:p>
        </p:txBody>
      </p:sp>
      <p:sp>
        <p:nvSpPr>
          <p:cNvPr id="15" name="AutoShape 15">
            <a:extLst>
              <a:ext uri="{FF2B5EF4-FFF2-40B4-BE49-F238E27FC236}">
                <a16:creationId xmlns:a16="http://schemas.microsoft.com/office/drawing/2014/main" id="{41BEAFE0-B989-6E96-6BFA-CBCCB7C6B6ED}"/>
              </a:ext>
            </a:extLst>
          </p:cNvPr>
          <p:cNvSpPr/>
          <p:nvPr/>
        </p:nvSpPr>
        <p:spPr>
          <a:xfrm>
            <a:off x="14406604" y="3167311"/>
            <a:ext cx="0" cy="699111"/>
          </a:xfrm>
          <a:prstGeom prst="line">
            <a:avLst/>
          </a:prstGeom>
          <a:ln w="38100" cap="flat">
            <a:solidFill>
              <a:srgbClr val="000000"/>
            </a:solidFill>
            <a:prstDash val="sysDot"/>
            <a:headEnd type="none" w="sm" len="sm"/>
            <a:tailEnd type="arrow" w="med" len="sm"/>
          </a:ln>
        </p:spPr>
        <p:txBody>
          <a:bodyPr/>
          <a:lstStyle/>
          <a:p>
            <a:endParaRPr lang="fr-BE"/>
          </a:p>
        </p:txBody>
      </p:sp>
      <p:sp>
        <p:nvSpPr>
          <p:cNvPr id="16" name="TextBox 16">
            <a:extLst>
              <a:ext uri="{FF2B5EF4-FFF2-40B4-BE49-F238E27FC236}">
                <a16:creationId xmlns:a16="http://schemas.microsoft.com/office/drawing/2014/main" id="{958AFA26-AF0E-BAEA-3883-904903D6708C}"/>
              </a:ext>
            </a:extLst>
          </p:cNvPr>
          <p:cNvSpPr txBox="1"/>
          <p:nvPr/>
        </p:nvSpPr>
        <p:spPr>
          <a:xfrm>
            <a:off x="2567202" y="3926421"/>
            <a:ext cx="934522" cy="372744"/>
          </a:xfrm>
          <a:prstGeom prst="rect">
            <a:avLst/>
          </a:prstGeom>
        </p:spPr>
        <p:txBody>
          <a:bodyPr lIns="0" tIns="0" rIns="0" bIns="0" rtlCol="0" anchor="t">
            <a:spAutoFit/>
          </a:bodyPr>
          <a:lstStyle/>
          <a:p>
            <a:pPr algn="ctr">
              <a:lnSpc>
                <a:spcPts val="3080"/>
              </a:lnSpc>
            </a:pPr>
            <a:r>
              <a:rPr lang="en-US" sz="2200">
                <a:solidFill>
                  <a:srgbClr val="000000"/>
                </a:solidFill>
                <a:latin typeface="Open Sans"/>
                <a:ea typeface="Open Sans"/>
                <a:cs typeface="Open Sans"/>
                <a:sym typeface="Open Sans"/>
              </a:rPr>
              <a:t>Sowing</a:t>
            </a:r>
          </a:p>
        </p:txBody>
      </p:sp>
      <p:sp>
        <p:nvSpPr>
          <p:cNvPr id="17" name="Freeform 17">
            <a:extLst>
              <a:ext uri="{FF2B5EF4-FFF2-40B4-BE49-F238E27FC236}">
                <a16:creationId xmlns:a16="http://schemas.microsoft.com/office/drawing/2014/main" id="{50C57F3A-4947-1DA8-A09E-C9001F7AAF0D}"/>
              </a:ext>
            </a:extLst>
          </p:cNvPr>
          <p:cNvSpPr/>
          <p:nvPr/>
        </p:nvSpPr>
        <p:spPr>
          <a:xfrm>
            <a:off x="2844982" y="4299166"/>
            <a:ext cx="483896" cy="584350"/>
          </a:xfrm>
          <a:custGeom>
            <a:avLst/>
            <a:gdLst/>
            <a:ahLst/>
            <a:cxnLst/>
            <a:rect l="l" t="t" r="r" b="b"/>
            <a:pathLst>
              <a:path w="483896" h="584350">
                <a:moveTo>
                  <a:pt x="0" y="0"/>
                </a:moveTo>
                <a:lnTo>
                  <a:pt x="483896" y="0"/>
                </a:lnTo>
                <a:lnTo>
                  <a:pt x="483896" y="584350"/>
                </a:lnTo>
                <a:lnTo>
                  <a:pt x="0" y="584350"/>
                </a:lnTo>
                <a:lnTo>
                  <a:pt x="0" y="0"/>
                </a:lnTo>
                <a:close/>
              </a:path>
            </a:pathLst>
          </a:custGeom>
          <a:blipFill>
            <a:blip r:embed="rId4"/>
            <a:stretch>
              <a:fillRect/>
            </a:stretch>
          </a:blipFill>
        </p:spPr>
        <p:txBody>
          <a:bodyPr/>
          <a:lstStyle/>
          <a:p>
            <a:endParaRPr lang="fr-BE"/>
          </a:p>
        </p:txBody>
      </p:sp>
      <p:sp>
        <p:nvSpPr>
          <p:cNvPr id="18" name="Freeform 18">
            <a:extLst>
              <a:ext uri="{FF2B5EF4-FFF2-40B4-BE49-F238E27FC236}">
                <a16:creationId xmlns:a16="http://schemas.microsoft.com/office/drawing/2014/main" id="{40562EDC-9347-75CA-F1F9-413B53396CEE}"/>
              </a:ext>
            </a:extLst>
          </p:cNvPr>
          <p:cNvSpPr/>
          <p:nvPr/>
        </p:nvSpPr>
        <p:spPr>
          <a:xfrm>
            <a:off x="3328878" y="4334735"/>
            <a:ext cx="402508" cy="548780"/>
          </a:xfrm>
          <a:custGeom>
            <a:avLst/>
            <a:gdLst/>
            <a:ahLst/>
            <a:cxnLst/>
            <a:rect l="l" t="t" r="r" b="b"/>
            <a:pathLst>
              <a:path w="402508" h="548780">
                <a:moveTo>
                  <a:pt x="0" y="0"/>
                </a:moveTo>
                <a:lnTo>
                  <a:pt x="402508" y="0"/>
                </a:lnTo>
                <a:lnTo>
                  <a:pt x="402508" y="548781"/>
                </a:lnTo>
                <a:lnTo>
                  <a:pt x="0" y="548781"/>
                </a:lnTo>
                <a:lnTo>
                  <a:pt x="0" y="0"/>
                </a:lnTo>
                <a:close/>
              </a:path>
            </a:pathLst>
          </a:custGeom>
          <a:blipFill>
            <a:blip r:embed="rId5"/>
            <a:stretch>
              <a:fillRect/>
            </a:stretch>
          </a:blipFill>
        </p:spPr>
        <p:txBody>
          <a:bodyPr/>
          <a:lstStyle/>
          <a:p>
            <a:endParaRPr lang="fr-BE"/>
          </a:p>
        </p:txBody>
      </p:sp>
      <p:sp>
        <p:nvSpPr>
          <p:cNvPr id="19" name="Freeform 19">
            <a:extLst>
              <a:ext uri="{FF2B5EF4-FFF2-40B4-BE49-F238E27FC236}">
                <a16:creationId xmlns:a16="http://schemas.microsoft.com/office/drawing/2014/main" id="{F12D93F3-DC86-9CBE-4FF8-BF6DF26C81DA}"/>
              </a:ext>
            </a:extLst>
          </p:cNvPr>
          <p:cNvSpPr/>
          <p:nvPr/>
        </p:nvSpPr>
        <p:spPr>
          <a:xfrm>
            <a:off x="2337540" y="4270107"/>
            <a:ext cx="507443" cy="629061"/>
          </a:xfrm>
          <a:custGeom>
            <a:avLst/>
            <a:gdLst/>
            <a:ahLst/>
            <a:cxnLst/>
            <a:rect l="l" t="t" r="r" b="b"/>
            <a:pathLst>
              <a:path w="507443" h="629061">
                <a:moveTo>
                  <a:pt x="0" y="0"/>
                </a:moveTo>
                <a:lnTo>
                  <a:pt x="507442" y="0"/>
                </a:lnTo>
                <a:lnTo>
                  <a:pt x="507442" y="629061"/>
                </a:lnTo>
                <a:lnTo>
                  <a:pt x="0" y="629061"/>
                </a:lnTo>
                <a:lnTo>
                  <a:pt x="0" y="0"/>
                </a:lnTo>
                <a:close/>
              </a:path>
            </a:pathLst>
          </a:custGeom>
          <a:blipFill>
            <a:blip r:embed="rId2"/>
            <a:stretch>
              <a:fillRect/>
            </a:stretch>
          </a:blipFill>
        </p:spPr>
        <p:txBody>
          <a:bodyPr/>
          <a:lstStyle/>
          <a:p>
            <a:endParaRPr lang="fr-BE"/>
          </a:p>
        </p:txBody>
      </p:sp>
      <p:sp>
        <p:nvSpPr>
          <p:cNvPr id="20" name="AutoShape 20">
            <a:extLst>
              <a:ext uri="{FF2B5EF4-FFF2-40B4-BE49-F238E27FC236}">
                <a16:creationId xmlns:a16="http://schemas.microsoft.com/office/drawing/2014/main" id="{E63797E2-4E62-A979-0587-4BEF827E8E0D}"/>
              </a:ext>
            </a:extLst>
          </p:cNvPr>
          <p:cNvSpPr/>
          <p:nvPr/>
        </p:nvSpPr>
        <p:spPr>
          <a:xfrm>
            <a:off x="337858" y="3167311"/>
            <a:ext cx="1679754" cy="0"/>
          </a:xfrm>
          <a:prstGeom prst="line">
            <a:avLst/>
          </a:prstGeom>
          <a:ln w="76200" cap="flat">
            <a:solidFill>
              <a:srgbClr val="000000"/>
            </a:solidFill>
            <a:prstDash val="solid"/>
            <a:headEnd type="none" w="sm" len="sm"/>
            <a:tailEnd type="arrow" w="med" len="sm"/>
          </a:ln>
        </p:spPr>
        <p:txBody>
          <a:bodyPr/>
          <a:lstStyle/>
          <a:p>
            <a:endParaRPr lang="fr-BE"/>
          </a:p>
        </p:txBody>
      </p:sp>
      <p:sp>
        <p:nvSpPr>
          <p:cNvPr id="21" name="AutoShape 21">
            <a:extLst>
              <a:ext uri="{FF2B5EF4-FFF2-40B4-BE49-F238E27FC236}">
                <a16:creationId xmlns:a16="http://schemas.microsoft.com/office/drawing/2014/main" id="{C3B56DA2-A26F-FD19-8DBF-3D9831FD7981}"/>
              </a:ext>
            </a:extLst>
          </p:cNvPr>
          <p:cNvSpPr/>
          <p:nvPr/>
        </p:nvSpPr>
        <p:spPr>
          <a:xfrm>
            <a:off x="2151934" y="3167311"/>
            <a:ext cx="495102" cy="0"/>
          </a:xfrm>
          <a:prstGeom prst="line">
            <a:avLst/>
          </a:prstGeom>
          <a:ln w="76200" cap="flat">
            <a:solidFill>
              <a:srgbClr val="000000"/>
            </a:solidFill>
            <a:prstDash val="sysDot"/>
            <a:headEnd type="none" w="sm" len="sm"/>
            <a:tailEnd type="none" w="sm" len="sm"/>
          </a:ln>
        </p:spPr>
        <p:txBody>
          <a:bodyPr/>
          <a:lstStyle/>
          <a:p>
            <a:endParaRPr lang="fr-BE"/>
          </a:p>
        </p:txBody>
      </p:sp>
      <p:sp>
        <p:nvSpPr>
          <p:cNvPr id="22" name="AutoShape 22">
            <a:extLst>
              <a:ext uri="{FF2B5EF4-FFF2-40B4-BE49-F238E27FC236}">
                <a16:creationId xmlns:a16="http://schemas.microsoft.com/office/drawing/2014/main" id="{6EA80445-6997-340F-9907-AF43B07695C6}"/>
              </a:ext>
            </a:extLst>
          </p:cNvPr>
          <p:cNvSpPr/>
          <p:nvPr/>
        </p:nvSpPr>
        <p:spPr>
          <a:xfrm>
            <a:off x="16952315" y="3195822"/>
            <a:ext cx="0" cy="699111"/>
          </a:xfrm>
          <a:prstGeom prst="line">
            <a:avLst/>
          </a:prstGeom>
          <a:ln w="38100" cap="flat">
            <a:solidFill>
              <a:srgbClr val="000000"/>
            </a:solidFill>
            <a:prstDash val="sysDot"/>
            <a:headEnd type="none" w="sm" len="sm"/>
            <a:tailEnd type="arrow" w="med" len="sm"/>
          </a:ln>
        </p:spPr>
        <p:txBody>
          <a:bodyPr/>
          <a:lstStyle/>
          <a:p>
            <a:endParaRPr lang="fr-BE"/>
          </a:p>
        </p:txBody>
      </p:sp>
      <p:sp>
        <p:nvSpPr>
          <p:cNvPr id="35" name="Freeform 35">
            <a:extLst>
              <a:ext uri="{FF2B5EF4-FFF2-40B4-BE49-F238E27FC236}">
                <a16:creationId xmlns:a16="http://schemas.microsoft.com/office/drawing/2014/main" id="{5115ABC8-6D12-68BF-CFF7-2CFAAF7A5A53}"/>
              </a:ext>
            </a:extLst>
          </p:cNvPr>
          <p:cNvSpPr/>
          <p:nvPr/>
        </p:nvSpPr>
        <p:spPr>
          <a:xfrm>
            <a:off x="13910935" y="4368243"/>
            <a:ext cx="507443" cy="550842"/>
          </a:xfrm>
          <a:custGeom>
            <a:avLst/>
            <a:gdLst/>
            <a:ahLst/>
            <a:cxnLst/>
            <a:rect l="l" t="t" r="r" b="b"/>
            <a:pathLst>
              <a:path w="507443" h="550842">
                <a:moveTo>
                  <a:pt x="0" y="0"/>
                </a:moveTo>
                <a:lnTo>
                  <a:pt x="507443" y="0"/>
                </a:lnTo>
                <a:lnTo>
                  <a:pt x="507443" y="550842"/>
                </a:lnTo>
                <a:lnTo>
                  <a:pt x="0" y="550842"/>
                </a:lnTo>
                <a:lnTo>
                  <a:pt x="0" y="0"/>
                </a:lnTo>
                <a:close/>
              </a:path>
            </a:pathLst>
          </a:custGeom>
          <a:blipFill>
            <a:blip r:embed="rId3"/>
            <a:stretch>
              <a:fillRect/>
            </a:stretch>
          </a:blipFill>
        </p:spPr>
        <p:txBody>
          <a:bodyPr/>
          <a:lstStyle/>
          <a:p>
            <a:endParaRPr lang="fr-BE"/>
          </a:p>
        </p:txBody>
      </p:sp>
      <p:sp>
        <p:nvSpPr>
          <p:cNvPr id="36" name="Freeform 36">
            <a:extLst>
              <a:ext uri="{FF2B5EF4-FFF2-40B4-BE49-F238E27FC236}">
                <a16:creationId xmlns:a16="http://schemas.microsoft.com/office/drawing/2014/main" id="{EE7CE594-E2F9-FF3D-F5E1-EF1C22AB8521}"/>
              </a:ext>
            </a:extLst>
          </p:cNvPr>
          <p:cNvSpPr/>
          <p:nvPr/>
        </p:nvSpPr>
        <p:spPr>
          <a:xfrm>
            <a:off x="14418378" y="4334735"/>
            <a:ext cx="483896" cy="584350"/>
          </a:xfrm>
          <a:custGeom>
            <a:avLst/>
            <a:gdLst/>
            <a:ahLst/>
            <a:cxnLst/>
            <a:rect l="l" t="t" r="r" b="b"/>
            <a:pathLst>
              <a:path w="483896" h="584350">
                <a:moveTo>
                  <a:pt x="0" y="0"/>
                </a:moveTo>
                <a:lnTo>
                  <a:pt x="483895" y="0"/>
                </a:lnTo>
                <a:lnTo>
                  <a:pt x="483895" y="584350"/>
                </a:lnTo>
                <a:lnTo>
                  <a:pt x="0" y="584350"/>
                </a:lnTo>
                <a:lnTo>
                  <a:pt x="0" y="0"/>
                </a:lnTo>
                <a:close/>
              </a:path>
            </a:pathLst>
          </a:custGeom>
          <a:blipFill>
            <a:blip r:embed="rId4"/>
            <a:stretch>
              <a:fillRect/>
            </a:stretch>
          </a:blipFill>
        </p:spPr>
        <p:txBody>
          <a:bodyPr/>
          <a:lstStyle/>
          <a:p>
            <a:endParaRPr lang="fr-BE"/>
          </a:p>
        </p:txBody>
      </p:sp>
      <p:sp>
        <p:nvSpPr>
          <p:cNvPr id="37" name="TextBox 37">
            <a:extLst>
              <a:ext uri="{FF2B5EF4-FFF2-40B4-BE49-F238E27FC236}">
                <a16:creationId xmlns:a16="http://schemas.microsoft.com/office/drawing/2014/main" id="{1F8248F9-3357-03DA-CE8E-8C30E541868F}"/>
              </a:ext>
            </a:extLst>
          </p:cNvPr>
          <p:cNvSpPr txBox="1"/>
          <p:nvPr/>
        </p:nvSpPr>
        <p:spPr>
          <a:xfrm>
            <a:off x="16490981" y="4049394"/>
            <a:ext cx="1036833" cy="372744"/>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Harvest</a:t>
            </a:r>
          </a:p>
        </p:txBody>
      </p:sp>
      <p:sp>
        <p:nvSpPr>
          <p:cNvPr id="38" name="Freeform 38">
            <a:extLst>
              <a:ext uri="{FF2B5EF4-FFF2-40B4-BE49-F238E27FC236}">
                <a16:creationId xmlns:a16="http://schemas.microsoft.com/office/drawing/2014/main" id="{811421B1-7E56-62F5-08A6-E3E0411FFF74}"/>
              </a:ext>
            </a:extLst>
          </p:cNvPr>
          <p:cNvSpPr/>
          <p:nvPr/>
        </p:nvSpPr>
        <p:spPr>
          <a:xfrm>
            <a:off x="16952315" y="4536794"/>
            <a:ext cx="483896" cy="584350"/>
          </a:xfrm>
          <a:custGeom>
            <a:avLst/>
            <a:gdLst/>
            <a:ahLst/>
            <a:cxnLst/>
            <a:rect l="l" t="t" r="r" b="b"/>
            <a:pathLst>
              <a:path w="483896" h="584350">
                <a:moveTo>
                  <a:pt x="0" y="0"/>
                </a:moveTo>
                <a:lnTo>
                  <a:pt x="483896" y="0"/>
                </a:lnTo>
                <a:lnTo>
                  <a:pt x="483896" y="584350"/>
                </a:lnTo>
                <a:lnTo>
                  <a:pt x="0" y="584350"/>
                </a:lnTo>
                <a:lnTo>
                  <a:pt x="0" y="0"/>
                </a:lnTo>
                <a:close/>
              </a:path>
            </a:pathLst>
          </a:custGeom>
          <a:blipFill>
            <a:blip r:embed="rId4"/>
            <a:stretch>
              <a:fillRect/>
            </a:stretch>
          </a:blipFill>
        </p:spPr>
        <p:txBody>
          <a:bodyPr/>
          <a:lstStyle/>
          <a:p>
            <a:endParaRPr lang="fr-BE"/>
          </a:p>
        </p:txBody>
      </p:sp>
      <p:sp>
        <p:nvSpPr>
          <p:cNvPr id="39" name="Freeform 39">
            <a:extLst>
              <a:ext uri="{FF2B5EF4-FFF2-40B4-BE49-F238E27FC236}">
                <a16:creationId xmlns:a16="http://schemas.microsoft.com/office/drawing/2014/main" id="{7D15A1A2-3111-95C4-7135-C1C9CA09DF5D}"/>
              </a:ext>
            </a:extLst>
          </p:cNvPr>
          <p:cNvSpPr/>
          <p:nvPr/>
        </p:nvSpPr>
        <p:spPr>
          <a:xfrm>
            <a:off x="16993009" y="5143500"/>
            <a:ext cx="402508" cy="548780"/>
          </a:xfrm>
          <a:custGeom>
            <a:avLst/>
            <a:gdLst/>
            <a:ahLst/>
            <a:cxnLst/>
            <a:rect l="l" t="t" r="r" b="b"/>
            <a:pathLst>
              <a:path w="402508" h="548780">
                <a:moveTo>
                  <a:pt x="0" y="0"/>
                </a:moveTo>
                <a:lnTo>
                  <a:pt x="402508" y="0"/>
                </a:lnTo>
                <a:lnTo>
                  <a:pt x="402508" y="548780"/>
                </a:lnTo>
                <a:lnTo>
                  <a:pt x="0" y="548780"/>
                </a:lnTo>
                <a:lnTo>
                  <a:pt x="0" y="0"/>
                </a:lnTo>
                <a:close/>
              </a:path>
            </a:pathLst>
          </a:custGeom>
          <a:blipFill>
            <a:blip r:embed="rId5"/>
            <a:stretch>
              <a:fillRect/>
            </a:stretch>
          </a:blipFill>
        </p:spPr>
        <p:txBody>
          <a:bodyPr/>
          <a:lstStyle/>
          <a:p>
            <a:endParaRPr lang="fr-BE"/>
          </a:p>
        </p:txBody>
      </p:sp>
      <p:sp>
        <p:nvSpPr>
          <p:cNvPr id="40" name="Freeform 40">
            <a:extLst>
              <a:ext uri="{FF2B5EF4-FFF2-40B4-BE49-F238E27FC236}">
                <a16:creationId xmlns:a16="http://schemas.microsoft.com/office/drawing/2014/main" id="{9E7E7C98-5771-8D70-0D65-CBBE86B58075}"/>
              </a:ext>
            </a:extLst>
          </p:cNvPr>
          <p:cNvSpPr/>
          <p:nvPr/>
        </p:nvSpPr>
        <p:spPr>
          <a:xfrm>
            <a:off x="16409862" y="4514439"/>
            <a:ext cx="507443" cy="629061"/>
          </a:xfrm>
          <a:custGeom>
            <a:avLst/>
            <a:gdLst/>
            <a:ahLst/>
            <a:cxnLst/>
            <a:rect l="l" t="t" r="r" b="b"/>
            <a:pathLst>
              <a:path w="507443" h="629061">
                <a:moveTo>
                  <a:pt x="0" y="0"/>
                </a:moveTo>
                <a:lnTo>
                  <a:pt x="507443" y="0"/>
                </a:lnTo>
                <a:lnTo>
                  <a:pt x="507443" y="629061"/>
                </a:lnTo>
                <a:lnTo>
                  <a:pt x="0" y="629061"/>
                </a:lnTo>
                <a:lnTo>
                  <a:pt x="0" y="0"/>
                </a:lnTo>
                <a:close/>
              </a:path>
            </a:pathLst>
          </a:custGeom>
          <a:blipFill>
            <a:blip r:embed="rId2"/>
            <a:stretch>
              <a:fillRect/>
            </a:stretch>
          </a:blipFill>
        </p:spPr>
        <p:txBody>
          <a:bodyPr/>
          <a:lstStyle/>
          <a:p>
            <a:endParaRPr lang="fr-BE"/>
          </a:p>
        </p:txBody>
      </p:sp>
      <p:sp>
        <p:nvSpPr>
          <p:cNvPr id="41" name="Freeform 41">
            <a:extLst>
              <a:ext uri="{FF2B5EF4-FFF2-40B4-BE49-F238E27FC236}">
                <a16:creationId xmlns:a16="http://schemas.microsoft.com/office/drawing/2014/main" id="{4CE0A7B2-2275-BACE-B21F-650C2938FD88}"/>
              </a:ext>
            </a:extLst>
          </p:cNvPr>
          <p:cNvSpPr/>
          <p:nvPr/>
        </p:nvSpPr>
        <p:spPr>
          <a:xfrm>
            <a:off x="16409862" y="5143500"/>
            <a:ext cx="507443" cy="550842"/>
          </a:xfrm>
          <a:custGeom>
            <a:avLst/>
            <a:gdLst/>
            <a:ahLst/>
            <a:cxnLst/>
            <a:rect l="l" t="t" r="r" b="b"/>
            <a:pathLst>
              <a:path w="507443" h="550842">
                <a:moveTo>
                  <a:pt x="0" y="0"/>
                </a:moveTo>
                <a:lnTo>
                  <a:pt x="507443" y="0"/>
                </a:lnTo>
                <a:lnTo>
                  <a:pt x="507443" y="550842"/>
                </a:lnTo>
                <a:lnTo>
                  <a:pt x="0" y="550842"/>
                </a:lnTo>
                <a:lnTo>
                  <a:pt x="0" y="0"/>
                </a:lnTo>
                <a:close/>
              </a:path>
            </a:pathLst>
          </a:custGeom>
          <a:blipFill>
            <a:blip r:embed="rId3"/>
            <a:stretch>
              <a:fillRect/>
            </a:stretch>
          </a:blipFill>
        </p:spPr>
        <p:txBody>
          <a:bodyPr/>
          <a:lstStyle/>
          <a:p>
            <a:endParaRPr lang="fr-BE"/>
          </a:p>
        </p:txBody>
      </p:sp>
      <p:sp>
        <p:nvSpPr>
          <p:cNvPr id="42" name="AutoShape 42">
            <a:extLst>
              <a:ext uri="{FF2B5EF4-FFF2-40B4-BE49-F238E27FC236}">
                <a16:creationId xmlns:a16="http://schemas.microsoft.com/office/drawing/2014/main" id="{7434AF1C-B3D7-2F84-46D5-E79FE168006D}"/>
              </a:ext>
            </a:extLst>
          </p:cNvPr>
          <p:cNvSpPr/>
          <p:nvPr/>
        </p:nvSpPr>
        <p:spPr>
          <a:xfrm flipH="1">
            <a:off x="17495036" y="3195822"/>
            <a:ext cx="19050" cy="2752916"/>
          </a:xfrm>
          <a:prstGeom prst="line">
            <a:avLst/>
          </a:prstGeom>
          <a:ln w="38100" cap="flat">
            <a:solidFill>
              <a:srgbClr val="000000"/>
            </a:solidFill>
            <a:prstDash val="sysDot"/>
            <a:headEnd type="none" w="sm" len="sm"/>
            <a:tailEnd type="arrow" w="med" len="sm"/>
          </a:ln>
        </p:spPr>
        <p:txBody>
          <a:bodyPr/>
          <a:lstStyle/>
          <a:p>
            <a:endParaRPr lang="fr-BE"/>
          </a:p>
        </p:txBody>
      </p:sp>
      <p:sp>
        <p:nvSpPr>
          <p:cNvPr id="43" name="Freeform 43">
            <a:extLst>
              <a:ext uri="{FF2B5EF4-FFF2-40B4-BE49-F238E27FC236}">
                <a16:creationId xmlns:a16="http://schemas.microsoft.com/office/drawing/2014/main" id="{10EF0A98-FA87-1C3A-713E-012F3051BA94}"/>
              </a:ext>
            </a:extLst>
          </p:cNvPr>
          <p:cNvSpPr/>
          <p:nvPr/>
        </p:nvSpPr>
        <p:spPr>
          <a:xfrm>
            <a:off x="17553861" y="6512115"/>
            <a:ext cx="402508" cy="548780"/>
          </a:xfrm>
          <a:custGeom>
            <a:avLst/>
            <a:gdLst/>
            <a:ahLst/>
            <a:cxnLst/>
            <a:rect l="l" t="t" r="r" b="b"/>
            <a:pathLst>
              <a:path w="402508" h="548780">
                <a:moveTo>
                  <a:pt x="0" y="0"/>
                </a:moveTo>
                <a:lnTo>
                  <a:pt x="402508" y="0"/>
                </a:lnTo>
                <a:lnTo>
                  <a:pt x="402508" y="548780"/>
                </a:lnTo>
                <a:lnTo>
                  <a:pt x="0" y="548780"/>
                </a:lnTo>
                <a:lnTo>
                  <a:pt x="0" y="0"/>
                </a:lnTo>
                <a:close/>
              </a:path>
            </a:pathLst>
          </a:custGeom>
          <a:blipFill>
            <a:blip r:embed="rId5"/>
            <a:stretch>
              <a:fillRect/>
            </a:stretch>
          </a:blipFill>
        </p:spPr>
        <p:txBody>
          <a:bodyPr/>
          <a:lstStyle/>
          <a:p>
            <a:endParaRPr lang="fr-BE"/>
          </a:p>
        </p:txBody>
      </p:sp>
      <p:sp>
        <p:nvSpPr>
          <p:cNvPr id="44" name="Freeform 44">
            <a:extLst>
              <a:ext uri="{FF2B5EF4-FFF2-40B4-BE49-F238E27FC236}">
                <a16:creationId xmlns:a16="http://schemas.microsoft.com/office/drawing/2014/main" id="{02A6A966-1309-B4DC-4224-3AE6DAB4CBA3}"/>
              </a:ext>
            </a:extLst>
          </p:cNvPr>
          <p:cNvSpPr/>
          <p:nvPr/>
        </p:nvSpPr>
        <p:spPr>
          <a:xfrm>
            <a:off x="17020373" y="6431834"/>
            <a:ext cx="507443" cy="629061"/>
          </a:xfrm>
          <a:custGeom>
            <a:avLst/>
            <a:gdLst/>
            <a:ahLst/>
            <a:cxnLst/>
            <a:rect l="l" t="t" r="r" b="b"/>
            <a:pathLst>
              <a:path w="507443" h="629061">
                <a:moveTo>
                  <a:pt x="0" y="0"/>
                </a:moveTo>
                <a:lnTo>
                  <a:pt x="507442" y="0"/>
                </a:lnTo>
                <a:lnTo>
                  <a:pt x="507442" y="629061"/>
                </a:lnTo>
                <a:lnTo>
                  <a:pt x="0" y="629061"/>
                </a:lnTo>
                <a:lnTo>
                  <a:pt x="0" y="0"/>
                </a:lnTo>
                <a:close/>
              </a:path>
            </a:pathLst>
          </a:custGeom>
          <a:blipFill>
            <a:blip r:embed="rId2"/>
            <a:stretch>
              <a:fillRect/>
            </a:stretch>
          </a:blipFill>
        </p:spPr>
        <p:txBody>
          <a:bodyPr/>
          <a:lstStyle/>
          <a:p>
            <a:endParaRPr lang="fr-BE"/>
          </a:p>
        </p:txBody>
      </p:sp>
      <p:sp>
        <p:nvSpPr>
          <p:cNvPr id="45" name="TextBox 45">
            <a:extLst>
              <a:ext uri="{FF2B5EF4-FFF2-40B4-BE49-F238E27FC236}">
                <a16:creationId xmlns:a16="http://schemas.microsoft.com/office/drawing/2014/main" id="{B9B92C6F-BC70-6DC9-5A26-D18467DFC174}"/>
              </a:ext>
            </a:extLst>
          </p:cNvPr>
          <p:cNvSpPr txBox="1"/>
          <p:nvPr/>
        </p:nvSpPr>
        <p:spPr>
          <a:xfrm>
            <a:off x="17860582" y="9671772"/>
            <a:ext cx="145256"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3</a:t>
            </a:r>
          </a:p>
        </p:txBody>
      </p:sp>
      <p:sp>
        <p:nvSpPr>
          <p:cNvPr id="47" name="TextBox 47">
            <a:extLst>
              <a:ext uri="{FF2B5EF4-FFF2-40B4-BE49-F238E27FC236}">
                <a16:creationId xmlns:a16="http://schemas.microsoft.com/office/drawing/2014/main" id="{64277918-4939-ABE1-D92E-E12A9FBFED0F}"/>
              </a:ext>
            </a:extLst>
          </p:cNvPr>
          <p:cNvSpPr txBox="1"/>
          <p:nvPr/>
        </p:nvSpPr>
        <p:spPr>
          <a:xfrm>
            <a:off x="1102458" y="6470158"/>
            <a:ext cx="2226419" cy="383763"/>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Spring cultivars</a:t>
            </a:r>
          </a:p>
        </p:txBody>
      </p:sp>
      <p:sp>
        <p:nvSpPr>
          <p:cNvPr id="48" name="TextBox 48">
            <a:extLst>
              <a:ext uri="{FF2B5EF4-FFF2-40B4-BE49-F238E27FC236}">
                <a16:creationId xmlns:a16="http://schemas.microsoft.com/office/drawing/2014/main" id="{224F5A73-818B-7922-4F7E-9BB9222632FD}"/>
              </a:ext>
            </a:extLst>
          </p:cNvPr>
          <p:cNvSpPr txBox="1"/>
          <p:nvPr/>
        </p:nvSpPr>
        <p:spPr>
          <a:xfrm>
            <a:off x="1102459" y="7197779"/>
            <a:ext cx="2226418" cy="370999"/>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Winter cultivars</a:t>
            </a:r>
          </a:p>
        </p:txBody>
      </p:sp>
      <p:sp>
        <p:nvSpPr>
          <p:cNvPr id="49" name="TextBox 49">
            <a:extLst>
              <a:ext uri="{FF2B5EF4-FFF2-40B4-BE49-F238E27FC236}">
                <a16:creationId xmlns:a16="http://schemas.microsoft.com/office/drawing/2014/main" id="{8C7E117A-4E70-8F34-5C52-4741A30F1C18}"/>
              </a:ext>
            </a:extLst>
          </p:cNvPr>
          <p:cNvSpPr txBox="1"/>
          <p:nvPr/>
        </p:nvSpPr>
        <p:spPr>
          <a:xfrm>
            <a:off x="1102459" y="7919355"/>
            <a:ext cx="652448" cy="372744"/>
          </a:xfrm>
          <a:prstGeom prst="rect">
            <a:avLst/>
          </a:prstGeom>
        </p:spPr>
        <p:txBody>
          <a:bodyPr wrap="square" lIns="0" tIns="0" rIns="0" bIns="0" rtlCol="0" anchor="t">
            <a:spAutoFit/>
          </a:bodyPr>
          <a:lstStyle/>
          <a:p>
            <a:pPr algn="ctr">
              <a:lnSpc>
                <a:spcPts val="3080"/>
              </a:lnSpc>
            </a:pPr>
            <a:r>
              <a:rPr lang="en-US" sz="2200">
                <a:solidFill>
                  <a:srgbClr val="000000"/>
                </a:solidFill>
                <a:latin typeface="Open Sans"/>
                <a:ea typeface="Open Sans"/>
                <a:cs typeface="Open Sans"/>
                <a:sym typeface="Open Sans"/>
              </a:rPr>
              <a:t>Pea</a:t>
            </a:r>
          </a:p>
        </p:txBody>
      </p:sp>
      <p:sp>
        <p:nvSpPr>
          <p:cNvPr id="50" name="TextBox 50">
            <a:extLst>
              <a:ext uri="{FF2B5EF4-FFF2-40B4-BE49-F238E27FC236}">
                <a16:creationId xmlns:a16="http://schemas.microsoft.com/office/drawing/2014/main" id="{61A4C26E-CD68-D329-BD8B-CD2357E7DE2D}"/>
              </a:ext>
            </a:extLst>
          </p:cNvPr>
          <p:cNvSpPr txBox="1"/>
          <p:nvPr/>
        </p:nvSpPr>
        <p:spPr>
          <a:xfrm>
            <a:off x="1102458" y="8804578"/>
            <a:ext cx="1544577" cy="370999"/>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Faba bean</a:t>
            </a:r>
          </a:p>
        </p:txBody>
      </p:sp>
      <p:sp>
        <p:nvSpPr>
          <p:cNvPr id="51" name="TextBox 51">
            <a:extLst>
              <a:ext uri="{FF2B5EF4-FFF2-40B4-BE49-F238E27FC236}">
                <a16:creationId xmlns:a16="http://schemas.microsoft.com/office/drawing/2014/main" id="{0D0ECA8A-FF72-7716-EC9B-5DF8D8A5FF34}"/>
              </a:ext>
            </a:extLst>
          </p:cNvPr>
          <p:cNvSpPr txBox="1"/>
          <p:nvPr/>
        </p:nvSpPr>
        <p:spPr>
          <a:xfrm>
            <a:off x="534228" y="2632394"/>
            <a:ext cx="1317537" cy="382517"/>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1 to15/11</a:t>
            </a:r>
          </a:p>
        </p:txBody>
      </p:sp>
      <p:sp>
        <p:nvSpPr>
          <p:cNvPr id="52" name="TextBox 52">
            <a:extLst>
              <a:ext uri="{FF2B5EF4-FFF2-40B4-BE49-F238E27FC236}">
                <a16:creationId xmlns:a16="http://schemas.microsoft.com/office/drawing/2014/main" id="{0448252F-DEC5-E68D-1CCE-5654AA14C185}"/>
              </a:ext>
            </a:extLst>
          </p:cNvPr>
          <p:cNvSpPr txBox="1"/>
          <p:nvPr/>
        </p:nvSpPr>
        <p:spPr>
          <a:xfrm>
            <a:off x="2378029" y="2632394"/>
            <a:ext cx="1349990" cy="370999"/>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1 to15/04</a:t>
            </a:r>
          </a:p>
        </p:txBody>
      </p:sp>
      <p:sp>
        <p:nvSpPr>
          <p:cNvPr id="53" name="TextBox 53">
            <a:extLst>
              <a:ext uri="{FF2B5EF4-FFF2-40B4-BE49-F238E27FC236}">
                <a16:creationId xmlns:a16="http://schemas.microsoft.com/office/drawing/2014/main" id="{F085B7F4-FE72-123D-0275-367261D9109B}"/>
              </a:ext>
            </a:extLst>
          </p:cNvPr>
          <p:cNvSpPr txBox="1"/>
          <p:nvPr/>
        </p:nvSpPr>
        <p:spPr>
          <a:xfrm>
            <a:off x="6521629" y="2604197"/>
            <a:ext cx="673318" cy="370999"/>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1/05</a:t>
            </a:r>
          </a:p>
        </p:txBody>
      </p:sp>
      <p:sp>
        <p:nvSpPr>
          <p:cNvPr id="54" name="TextBox 54">
            <a:extLst>
              <a:ext uri="{FF2B5EF4-FFF2-40B4-BE49-F238E27FC236}">
                <a16:creationId xmlns:a16="http://schemas.microsoft.com/office/drawing/2014/main" id="{C9A538E3-A5F5-94B9-0FD8-3A947CF33939}"/>
              </a:ext>
            </a:extLst>
          </p:cNvPr>
          <p:cNvSpPr txBox="1"/>
          <p:nvPr/>
        </p:nvSpPr>
        <p:spPr>
          <a:xfrm>
            <a:off x="10343775" y="2631039"/>
            <a:ext cx="673318" cy="370999"/>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1/06</a:t>
            </a:r>
          </a:p>
        </p:txBody>
      </p:sp>
      <p:sp>
        <p:nvSpPr>
          <p:cNvPr id="55" name="TextBox 55">
            <a:extLst>
              <a:ext uri="{FF2B5EF4-FFF2-40B4-BE49-F238E27FC236}">
                <a16:creationId xmlns:a16="http://schemas.microsoft.com/office/drawing/2014/main" id="{5459B149-3901-A606-A851-ABF55B32979F}"/>
              </a:ext>
            </a:extLst>
          </p:cNvPr>
          <p:cNvSpPr txBox="1"/>
          <p:nvPr/>
        </p:nvSpPr>
        <p:spPr>
          <a:xfrm>
            <a:off x="14074460" y="2596551"/>
            <a:ext cx="741519" cy="380390"/>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1/07</a:t>
            </a:r>
          </a:p>
        </p:txBody>
      </p:sp>
      <p:sp>
        <p:nvSpPr>
          <p:cNvPr id="56" name="TextBox 56">
            <a:extLst>
              <a:ext uri="{FF2B5EF4-FFF2-40B4-BE49-F238E27FC236}">
                <a16:creationId xmlns:a16="http://schemas.microsoft.com/office/drawing/2014/main" id="{1F6F93AF-231E-6AEA-2D07-552D6A794B95}"/>
              </a:ext>
            </a:extLst>
          </p:cNvPr>
          <p:cNvSpPr txBox="1"/>
          <p:nvPr/>
        </p:nvSpPr>
        <p:spPr>
          <a:xfrm>
            <a:off x="13876168" y="3971133"/>
            <a:ext cx="1137697" cy="377192"/>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Harvest</a:t>
            </a:r>
          </a:p>
        </p:txBody>
      </p:sp>
      <p:sp>
        <p:nvSpPr>
          <p:cNvPr id="57" name="TextBox 57">
            <a:extLst>
              <a:ext uri="{FF2B5EF4-FFF2-40B4-BE49-F238E27FC236}">
                <a16:creationId xmlns:a16="http://schemas.microsoft.com/office/drawing/2014/main" id="{E40A589A-C89F-066F-6976-D45CA07EAFDB}"/>
              </a:ext>
            </a:extLst>
          </p:cNvPr>
          <p:cNvSpPr txBox="1"/>
          <p:nvPr/>
        </p:nvSpPr>
        <p:spPr>
          <a:xfrm>
            <a:off x="16532573" y="2596551"/>
            <a:ext cx="813146" cy="370999"/>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22/07</a:t>
            </a:r>
          </a:p>
        </p:txBody>
      </p:sp>
      <p:sp>
        <p:nvSpPr>
          <p:cNvPr id="58" name="TextBox 58">
            <a:extLst>
              <a:ext uri="{FF2B5EF4-FFF2-40B4-BE49-F238E27FC236}">
                <a16:creationId xmlns:a16="http://schemas.microsoft.com/office/drawing/2014/main" id="{9333F7C6-3689-57E2-CA40-EFBAE9C9C378}"/>
              </a:ext>
            </a:extLst>
          </p:cNvPr>
          <p:cNvSpPr txBox="1"/>
          <p:nvPr/>
        </p:nvSpPr>
        <p:spPr>
          <a:xfrm>
            <a:off x="16952314" y="6063394"/>
            <a:ext cx="1335685" cy="370999"/>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Harvest</a:t>
            </a:r>
          </a:p>
        </p:txBody>
      </p:sp>
      <p:sp>
        <p:nvSpPr>
          <p:cNvPr id="59" name="TextBox 59">
            <a:extLst>
              <a:ext uri="{FF2B5EF4-FFF2-40B4-BE49-F238E27FC236}">
                <a16:creationId xmlns:a16="http://schemas.microsoft.com/office/drawing/2014/main" id="{64540351-0B3D-5A54-4AA3-91B79AD1DDE5}"/>
              </a:ext>
            </a:extLst>
          </p:cNvPr>
          <p:cNvSpPr txBox="1"/>
          <p:nvPr/>
        </p:nvSpPr>
        <p:spPr>
          <a:xfrm rot="-5400000">
            <a:off x="17096516" y="2249350"/>
            <a:ext cx="869405" cy="370999"/>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03/08</a:t>
            </a:r>
          </a:p>
        </p:txBody>
      </p:sp>
      <p:sp>
        <p:nvSpPr>
          <p:cNvPr id="125" name="Freeform 97">
            <a:extLst>
              <a:ext uri="{FF2B5EF4-FFF2-40B4-BE49-F238E27FC236}">
                <a16:creationId xmlns:a16="http://schemas.microsoft.com/office/drawing/2014/main" id="{538700F3-6E81-C7C1-09C5-87E21296BC51}"/>
              </a:ext>
            </a:extLst>
          </p:cNvPr>
          <p:cNvSpPr/>
          <p:nvPr/>
        </p:nvSpPr>
        <p:spPr>
          <a:xfrm>
            <a:off x="5509389" y="3484664"/>
            <a:ext cx="533827" cy="450787"/>
          </a:xfrm>
          <a:custGeom>
            <a:avLst/>
            <a:gdLst/>
            <a:ahLst/>
            <a:cxnLst/>
            <a:rect l="l" t="t" r="r" b="b"/>
            <a:pathLst>
              <a:path w="533827" h="450787">
                <a:moveTo>
                  <a:pt x="0" y="0"/>
                </a:moveTo>
                <a:lnTo>
                  <a:pt x="533827" y="0"/>
                </a:lnTo>
                <a:lnTo>
                  <a:pt x="533827" y="450787"/>
                </a:lnTo>
                <a:lnTo>
                  <a:pt x="0" y="450787"/>
                </a:lnTo>
                <a:lnTo>
                  <a:pt x="0" y="0"/>
                </a:lnTo>
                <a:close/>
              </a:path>
            </a:pathLst>
          </a:custGeom>
          <a:blipFill>
            <a:blip r:embed="rId6"/>
            <a:stretch>
              <a:fillRect/>
            </a:stretch>
          </a:blipFill>
        </p:spPr>
        <p:txBody>
          <a:bodyPr/>
          <a:lstStyle/>
          <a:p>
            <a:endParaRPr lang="fr-BE"/>
          </a:p>
        </p:txBody>
      </p:sp>
      <p:sp>
        <p:nvSpPr>
          <p:cNvPr id="127" name="Freeform 98">
            <a:extLst>
              <a:ext uri="{FF2B5EF4-FFF2-40B4-BE49-F238E27FC236}">
                <a16:creationId xmlns:a16="http://schemas.microsoft.com/office/drawing/2014/main" id="{1B068914-B8BA-360C-C9CC-9D74B17E4DDF}"/>
              </a:ext>
            </a:extLst>
          </p:cNvPr>
          <p:cNvSpPr/>
          <p:nvPr/>
        </p:nvSpPr>
        <p:spPr>
          <a:xfrm>
            <a:off x="7711526" y="3484664"/>
            <a:ext cx="533827" cy="450787"/>
          </a:xfrm>
          <a:custGeom>
            <a:avLst/>
            <a:gdLst/>
            <a:ahLst/>
            <a:cxnLst/>
            <a:rect l="l" t="t" r="r" b="b"/>
            <a:pathLst>
              <a:path w="533827" h="450787">
                <a:moveTo>
                  <a:pt x="0" y="0"/>
                </a:moveTo>
                <a:lnTo>
                  <a:pt x="533827" y="0"/>
                </a:lnTo>
                <a:lnTo>
                  <a:pt x="533827" y="450787"/>
                </a:lnTo>
                <a:lnTo>
                  <a:pt x="0" y="450787"/>
                </a:lnTo>
                <a:lnTo>
                  <a:pt x="0" y="0"/>
                </a:lnTo>
                <a:close/>
              </a:path>
            </a:pathLst>
          </a:custGeom>
          <a:blipFill>
            <a:blip r:embed="rId6"/>
            <a:stretch>
              <a:fillRect/>
            </a:stretch>
          </a:blipFill>
        </p:spPr>
        <p:txBody>
          <a:bodyPr/>
          <a:lstStyle/>
          <a:p>
            <a:endParaRPr lang="fr-BE"/>
          </a:p>
        </p:txBody>
      </p:sp>
      <p:sp>
        <p:nvSpPr>
          <p:cNvPr id="129" name="Freeform 99">
            <a:extLst>
              <a:ext uri="{FF2B5EF4-FFF2-40B4-BE49-F238E27FC236}">
                <a16:creationId xmlns:a16="http://schemas.microsoft.com/office/drawing/2014/main" id="{60881E9C-3C0A-7166-D35D-7D188FAEA21B}"/>
              </a:ext>
            </a:extLst>
          </p:cNvPr>
          <p:cNvSpPr/>
          <p:nvPr/>
        </p:nvSpPr>
        <p:spPr>
          <a:xfrm>
            <a:off x="10890168" y="3484664"/>
            <a:ext cx="533827" cy="450787"/>
          </a:xfrm>
          <a:custGeom>
            <a:avLst/>
            <a:gdLst/>
            <a:ahLst/>
            <a:cxnLst/>
            <a:rect l="l" t="t" r="r" b="b"/>
            <a:pathLst>
              <a:path w="533827" h="450787">
                <a:moveTo>
                  <a:pt x="0" y="0"/>
                </a:moveTo>
                <a:lnTo>
                  <a:pt x="533827" y="0"/>
                </a:lnTo>
                <a:lnTo>
                  <a:pt x="533827" y="450787"/>
                </a:lnTo>
                <a:lnTo>
                  <a:pt x="0" y="450787"/>
                </a:lnTo>
                <a:lnTo>
                  <a:pt x="0" y="0"/>
                </a:lnTo>
                <a:close/>
              </a:path>
            </a:pathLst>
          </a:custGeom>
          <a:blipFill>
            <a:blip r:embed="rId6"/>
            <a:stretch>
              <a:fillRect/>
            </a:stretch>
          </a:blipFill>
        </p:spPr>
        <p:txBody>
          <a:bodyPr/>
          <a:lstStyle/>
          <a:p>
            <a:endParaRPr lang="fr-BE"/>
          </a:p>
        </p:txBody>
      </p:sp>
      <p:sp>
        <p:nvSpPr>
          <p:cNvPr id="131" name="Freeform 100">
            <a:extLst>
              <a:ext uri="{FF2B5EF4-FFF2-40B4-BE49-F238E27FC236}">
                <a16:creationId xmlns:a16="http://schemas.microsoft.com/office/drawing/2014/main" id="{BA6CA08C-8A5D-116D-81D1-224C5340D72A}"/>
              </a:ext>
            </a:extLst>
          </p:cNvPr>
          <p:cNvSpPr/>
          <p:nvPr/>
        </p:nvSpPr>
        <p:spPr>
          <a:xfrm>
            <a:off x="13271845" y="3484664"/>
            <a:ext cx="533827" cy="450787"/>
          </a:xfrm>
          <a:custGeom>
            <a:avLst/>
            <a:gdLst/>
            <a:ahLst/>
            <a:cxnLst/>
            <a:rect l="l" t="t" r="r" b="b"/>
            <a:pathLst>
              <a:path w="533827" h="450787">
                <a:moveTo>
                  <a:pt x="0" y="0"/>
                </a:moveTo>
                <a:lnTo>
                  <a:pt x="533827" y="0"/>
                </a:lnTo>
                <a:lnTo>
                  <a:pt x="533827" y="450787"/>
                </a:lnTo>
                <a:lnTo>
                  <a:pt x="0" y="450787"/>
                </a:lnTo>
                <a:lnTo>
                  <a:pt x="0" y="0"/>
                </a:lnTo>
                <a:close/>
              </a:path>
            </a:pathLst>
          </a:custGeom>
          <a:blipFill>
            <a:blip r:embed="rId6"/>
            <a:stretch>
              <a:fillRect/>
            </a:stretch>
          </a:blipFill>
        </p:spPr>
        <p:txBody>
          <a:bodyPr/>
          <a:lstStyle/>
          <a:p>
            <a:endParaRPr lang="fr-BE"/>
          </a:p>
        </p:txBody>
      </p:sp>
      <p:sp>
        <p:nvSpPr>
          <p:cNvPr id="141" name="Freeform 70">
            <a:extLst>
              <a:ext uri="{FF2B5EF4-FFF2-40B4-BE49-F238E27FC236}">
                <a16:creationId xmlns:a16="http://schemas.microsoft.com/office/drawing/2014/main" id="{32D9D2AF-BA39-6482-789F-858C4FC82745}"/>
              </a:ext>
            </a:extLst>
          </p:cNvPr>
          <p:cNvSpPr/>
          <p:nvPr/>
        </p:nvSpPr>
        <p:spPr>
          <a:xfrm>
            <a:off x="444726" y="9539831"/>
            <a:ext cx="533827" cy="450787"/>
          </a:xfrm>
          <a:custGeom>
            <a:avLst/>
            <a:gdLst/>
            <a:ahLst/>
            <a:cxnLst/>
            <a:rect l="l" t="t" r="r" b="b"/>
            <a:pathLst>
              <a:path w="533827" h="450787">
                <a:moveTo>
                  <a:pt x="0" y="0"/>
                </a:moveTo>
                <a:lnTo>
                  <a:pt x="533827" y="0"/>
                </a:lnTo>
                <a:lnTo>
                  <a:pt x="533827" y="450787"/>
                </a:lnTo>
                <a:lnTo>
                  <a:pt x="0" y="450787"/>
                </a:lnTo>
                <a:lnTo>
                  <a:pt x="0" y="0"/>
                </a:lnTo>
                <a:close/>
              </a:path>
            </a:pathLst>
          </a:custGeom>
          <a:blipFill>
            <a:blip r:embed="rId6"/>
            <a:stretch>
              <a:fillRect/>
            </a:stretch>
          </a:blipFill>
        </p:spPr>
        <p:txBody>
          <a:bodyPr/>
          <a:lstStyle/>
          <a:p>
            <a:endParaRPr lang="fr-BE"/>
          </a:p>
        </p:txBody>
      </p:sp>
      <p:sp>
        <p:nvSpPr>
          <p:cNvPr id="143" name="TextBox 101">
            <a:extLst>
              <a:ext uri="{FF2B5EF4-FFF2-40B4-BE49-F238E27FC236}">
                <a16:creationId xmlns:a16="http://schemas.microsoft.com/office/drawing/2014/main" id="{AAB7A980-C64B-90D6-D55A-1EFF142CE3FA}"/>
              </a:ext>
            </a:extLst>
          </p:cNvPr>
          <p:cNvSpPr txBox="1"/>
          <p:nvPr/>
        </p:nvSpPr>
        <p:spPr>
          <a:xfrm>
            <a:off x="1071240" y="9613438"/>
            <a:ext cx="1969403" cy="372744"/>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BBCH stages</a:t>
            </a:r>
          </a:p>
        </p:txBody>
      </p:sp>
      <p:sp>
        <p:nvSpPr>
          <p:cNvPr id="146" name="Freeform 45">
            <a:extLst>
              <a:ext uri="{FF2B5EF4-FFF2-40B4-BE49-F238E27FC236}">
                <a16:creationId xmlns:a16="http://schemas.microsoft.com/office/drawing/2014/main" id="{642D67E3-D005-6D46-4E78-47F4BDA17C5B}"/>
              </a:ext>
            </a:extLst>
          </p:cNvPr>
          <p:cNvSpPr/>
          <p:nvPr/>
        </p:nvSpPr>
        <p:spPr>
          <a:xfrm>
            <a:off x="8649083" y="6063170"/>
            <a:ext cx="276435" cy="368581"/>
          </a:xfrm>
          <a:custGeom>
            <a:avLst/>
            <a:gdLst/>
            <a:ahLst/>
            <a:cxnLst/>
            <a:rect l="l" t="t" r="r" b="b"/>
            <a:pathLst>
              <a:path w="276435" h="368581">
                <a:moveTo>
                  <a:pt x="0" y="0"/>
                </a:moveTo>
                <a:lnTo>
                  <a:pt x="276436" y="0"/>
                </a:lnTo>
                <a:lnTo>
                  <a:pt x="276436" y="368581"/>
                </a:lnTo>
                <a:lnTo>
                  <a:pt x="0" y="36858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BE"/>
          </a:p>
        </p:txBody>
      </p:sp>
      <p:sp>
        <p:nvSpPr>
          <p:cNvPr id="148" name="Freeform 46">
            <a:extLst>
              <a:ext uri="{FF2B5EF4-FFF2-40B4-BE49-F238E27FC236}">
                <a16:creationId xmlns:a16="http://schemas.microsoft.com/office/drawing/2014/main" id="{81E40F75-F312-D1D7-6DD3-5636417DF2D3}"/>
              </a:ext>
            </a:extLst>
          </p:cNvPr>
          <p:cNvSpPr/>
          <p:nvPr/>
        </p:nvSpPr>
        <p:spPr>
          <a:xfrm>
            <a:off x="10426074" y="6063170"/>
            <a:ext cx="276435" cy="368581"/>
          </a:xfrm>
          <a:custGeom>
            <a:avLst/>
            <a:gdLst/>
            <a:ahLst/>
            <a:cxnLst/>
            <a:rect l="l" t="t" r="r" b="b"/>
            <a:pathLst>
              <a:path w="276435" h="368581">
                <a:moveTo>
                  <a:pt x="0" y="0"/>
                </a:moveTo>
                <a:lnTo>
                  <a:pt x="276436" y="0"/>
                </a:lnTo>
                <a:lnTo>
                  <a:pt x="276436" y="368581"/>
                </a:lnTo>
                <a:lnTo>
                  <a:pt x="0" y="36858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BE"/>
          </a:p>
        </p:txBody>
      </p:sp>
      <p:sp>
        <p:nvSpPr>
          <p:cNvPr id="150" name="Freeform 47">
            <a:extLst>
              <a:ext uri="{FF2B5EF4-FFF2-40B4-BE49-F238E27FC236}">
                <a16:creationId xmlns:a16="http://schemas.microsoft.com/office/drawing/2014/main" id="{9F78E8A4-4A11-E240-859D-0C3511D93355}"/>
              </a:ext>
            </a:extLst>
          </p:cNvPr>
          <p:cNvSpPr/>
          <p:nvPr/>
        </p:nvSpPr>
        <p:spPr>
          <a:xfrm>
            <a:off x="12200701" y="6063170"/>
            <a:ext cx="276435" cy="368581"/>
          </a:xfrm>
          <a:custGeom>
            <a:avLst/>
            <a:gdLst/>
            <a:ahLst/>
            <a:cxnLst/>
            <a:rect l="l" t="t" r="r" b="b"/>
            <a:pathLst>
              <a:path w="276435" h="368581">
                <a:moveTo>
                  <a:pt x="0" y="0"/>
                </a:moveTo>
                <a:lnTo>
                  <a:pt x="276435" y="0"/>
                </a:lnTo>
                <a:lnTo>
                  <a:pt x="276435" y="368581"/>
                </a:lnTo>
                <a:lnTo>
                  <a:pt x="0" y="36858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BE"/>
          </a:p>
        </p:txBody>
      </p:sp>
      <p:sp>
        <p:nvSpPr>
          <p:cNvPr id="152" name="Freeform 48">
            <a:extLst>
              <a:ext uri="{FF2B5EF4-FFF2-40B4-BE49-F238E27FC236}">
                <a16:creationId xmlns:a16="http://schemas.microsoft.com/office/drawing/2014/main" id="{BA39D748-C14A-869E-50A7-B6502DD59E01}"/>
              </a:ext>
            </a:extLst>
          </p:cNvPr>
          <p:cNvSpPr/>
          <p:nvPr/>
        </p:nvSpPr>
        <p:spPr>
          <a:xfrm>
            <a:off x="14000161" y="6045102"/>
            <a:ext cx="289987" cy="386649"/>
          </a:xfrm>
          <a:custGeom>
            <a:avLst/>
            <a:gdLst/>
            <a:ahLst/>
            <a:cxnLst/>
            <a:rect l="l" t="t" r="r" b="b"/>
            <a:pathLst>
              <a:path w="289987" h="386649">
                <a:moveTo>
                  <a:pt x="0" y="0"/>
                </a:moveTo>
                <a:lnTo>
                  <a:pt x="289987" y="0"/>
                </a:lnTo>
                <a:lnTo>
                  <a:pt x="289987" y="386649"/>
                </a:lnTo>
                <a:lnTo>
                  <a:pt x="0" y="38664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BE"/>
          </a:p>
        </p:txBody>
      </p:sp>
      <p:sp>
        <p:nvSpPr>
          <p:cNvPr id="154" name="Freeform 49">
            <a:extLst>
              <a:ext uri="{FF2B5EF4-FFF2-40B4-BE49-F238E27FC236}">
                <a16:creationId xmlns:a16="http://schemas.microsoft.com/office/drawing/2014/main" id="{06A2A9B1-8AFC-0660-528A-88B3586DA5AC}"/>
              </a:ext>
            </a:extLst>
          </p:cNvPr>
          <p:cNvSpPr/>
          <p:nvPr/>
        </p:nvSpPr>
        <p:spPr>
          <a:xfrm>
            <a:off x="8649083" y="6632549"/>
            <a:ext cx="276435" cy="368581"/>
          </a:xfrm>
          <a:custGeom>
            <a:avLst/>
            <a:gdLst/>
            <a:ahLst/>
            <a:cxnLst/>
            <a:rect l="l" t="t" r="r" b="b"/>
            <a:pathLst>
              <a:path w="276435" h="368581">
                <a:moveTo>
                  <a:pt x="0" y="0"/>
                </a:moveTo>
                <a:lnTo>
                  <a:pt x="276436" y="0"/>
                </a:lnTo>
                <a:lnTo>
                  <a:pt x="276436" y="368580"/>
                </a:lnTo>
                <a:lnTo>
                  <a:pt x="0" y="36858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BE"/>
          </a:p>
        </p:txBody>
      </p:sp>
      <p:sp>
        <p:nvSpPr>
          <p:cNvPr id="156" name="Freeform 50">
            <a:extLst>
              <a:ext uri="{FF2B5EF4-FFF2-40B4-BE49-F238E27FC236}">
                <a16:creationId xmlns:a16="http://schemas.microsoft.com/office/drawing/2014/main" id="{FDB5D7A1-105D-C1B3-E8BB-9D3F2F45EDE2}"/>
              </a:ext>
            </a:extLst>
          </p:cNvPr>
          <p:cNvSpPr/>
          <p:nvPr/>
        </p:nvSpPr>
        <p:spPr>
          <a:xfrm>
            <a:off x="10426074" y="6632549"/>
            <a:ext cx="276435" cy="368581"/>
          </a:xfrm>
          <a:custGeom>
            <a:avLst/>
            <a:gdLst/>
            <a:ahLst/>
            <a:cxnLst/>
            <a:rect l="l" t="t" r="r" b="b"/>
            <a:pathLst>
              <a:path w="276435" h="368581">
                <a:moveTo>
                  <a:pt x="0" y="0"/>
                </a:moveTo>
                <a:lnTo>
                  <a:pt x="276436" y="0"/>
                </a:lnTo>
                <a:lnTo>
                  <a:pt x="276436" y="368580"/>
                </a:lnTo>
                <a:lnTo>
                  <a:pt x="0" y="36858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BE"/>
          </a:p>
        </p:txBody>
      </p:sp>
      <p:sp>
        <p:nvSpPr>
          <p:cNvPr id="158" name="Freeform 51">
            <a:extLst>
              <a:ext uri="{FF2B5EF4-FFF2-40B4-BE49-F238E27FC236}">
                <a16:creationId xmlns:a16="http://schemas.microsoft.com/office/drawing/2014/main" id="{E0D60769-39C8-6E31-3FA3-16AE960CB69B}"/>
              </a:ext>
            </a:extLst>
          </p:cNvPr>
          <p:cNvSpPr/>
          <p:nvPr/>
        </p:nvSpPr>
        <p:spPr>
          <a:xfrm>
            <a:off x="12200701" y="6632549"/>
            <a:ext cx="276435" cy="368581"/>
          </a:xfrm>
          <a:custGeom>
            <a:avLst/>
            <a:gdLst/>
            <a:ahLst/>
            <a:cxnLst/>
            <a:rect l="l" t="t" r="r" b="b"/>
            <a:pathLst>
              <a:path w="276435" h="368581">
                <a:moveTo>
                  <a:pt x="0" y="0"/>
                </a:moveTo>
                <a:lnTo>
                  <a:pt x="276435" y="0"/>
                </a:lnTo>
                <a:lnTo>
                  <a:pt x="276435" y="368580"/>
                </a:lnTo>
                <a:lnTo>
                  <a:pt x="0" y="36858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BE"/>
          </a:p>
        </p:txBody>
      </p:sp>
      <p:sp>
        <p:nvSpPr>
          <p:cNvPr id="160" name="Freeform 52">
            <a:extLst>
              <a:ext uri="{FF2B5EF4-FFF2-40B4-BE49-F238E27FC236}">
                <a16:creationId xmlns:a16="http://schemas.microsoft.com/office/drawing/2014/main" id="{66725B54-5629-986D-67EA-2AEB6351ECE0}"/>
              </a:ext>
            </a:extLst>
          </p:cNvPr>
          <p:cNvSpPr/>
          <p:nvPr/>
        </p:nvSpPr>
        <p:spPr>
          <a:xfrm>
            <a:off x="14000161" y="6614480"/>
            <a:ext cx="289987" cy="386649"/>
          </a:xfrm>
          <a:custGeom>
            <a:avLst/>
            <a:gdLst/>
            <a:ahLst/>
            <a:cxnLst/>
            <a:rect l="l" t="t" r="r" b="b"/>
            <a:pathLst>
              <a:path w="289987" h="386649">
                <a:moveTo>
                  <a:pt x="0" y="0"/>
                </a:moveTo>
                <a:lnTo>
                  <a:pt x="289987" y="0"/>
                </a:lnTo>
                <a:lnTo>
                  <a:pt x="289987" y="386649"/>
                </a:lnTo>
                <a:lnTo>
                  <a:pt x="0" y="38664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BE"/>
          </a:p>
        </p:txBody>
      </p:sp>
      <p:sp>
        <p:nvSpPr>
          <p:cNvPr id="162" name="Freeform 53">
            <a:extLst>
              <a:ext uri="{FF2B5EF4-FFF2-40B4-BE49-F238E27FC236}">
                <a16:creationId xmlns:a16="http://schemas.microsoft.com/office/drawing/2014/main" id="{019F8E66-ED2F-0666-3E9F-04DF6FE4D772}"/>
              </a:ext>
            </a:extLst>
          </p:cNvPr>
          <p:cNvSpPr/>
          <p:nvPr/>
        </p:nvSpPr>
        <p:spPr>
          <a:xfrm>
            <a:off x="8649083" y="7200173"/>
            <a:ext cx="276435" cy="368581"/>
          </a:xfrm>
          <a:custGeom>
            <a:avLst/>
            <a:gdLst/>
            <a:ahLst/>
            <a:cxnLst/>
            <a:rect l="l" t="t" r="r" b="b"/>
            <a:pathLst>
              <a:path w="276435" h="368581">
                <a:moveTo>
                  <a:pt x="0" y="0"/>
                </a:moveTo>
                <a:lnTo>
                  <a:pt x="276436" y="0"/>
                </a:lnTo>
                <a:lnTo>
                  <a:pt x="276436" y="368580"/>
                </a:lnTo>
                <a:lnTo>
                  <a:pt x="0" y="36858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BE"/>
          </a:p>
        </p:txBody>
      </p:sp>
      <p:sp>
        <p:nvSpPr>
          <p:cNvPr id="164" name="Freeform 54">
            <a:extLst>
              <a:ext uri="{FF2B5EF4-FFF2-40B4-BE49-F238E27FC236}">
                <a16:creationId xmlns:a16="http://schemas.microsoft.com/office/drawing/2014/main" id="{BDBC68E8-6EBB-7698-28F7-13B56209ACF5}"/>
              </a:ext>
            </a:extLst>
          </p:cNvPr>
          <p:cNvSpPr/>
          <p:nvPr/>
        </p:nvSpPr>
        <p:spPr>
          <a:xfrm>
            <a:off x="10426074" y="7200173"/>
            <a:ext cx="276435" cy="368581"/>
          </a:xfrm>
          <a:custGeom>
            <a:avLst/>
            <a:gdLst/>
            <a:ahLst/>
            <a:cxnLst/>
            <a:rect l="l" t="t" r="r" b="b"/>
            <a:pathLst>
              <a:path w="276435" h="368581">
                <a:moveTo>
                  <a:pt x="0" y="0"/>
                </a:moveTo>
                <a:lnTo>
                  <a:pt x="276436" y="0"/>
                </a:lnTo>
                <a:lnTo>
                  <a:pt x="276436" y="368580"/>
                </a:lnTo>
                <a:lnTo>
                  <a:pt x="0" y="36858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BE"/>
          </a:p>
        </p:txBody>
      </p:sp>
      <p:sp>
        <p:nvSpPr>
          <p:cNvPr id="166" name="Freeform 55">
            <a:extLst>
              <a:ext uri="{FF2B5EF4-FFF2-40B4-BE49-F238E27FC236}">
                <a16:creationId xmlns:a16="http://schemas.microsoft.com/office/drawing/2014/main" id="{EDEFBE4E-80D5-0410-CE9B-36E46F0B3D3F}"/>
              </a:ext>
            </a:extLst>
          </p:cNvPr>
          <p:cNvSpPr/>
          <p:nvPr/>
        </p:nvSpPr>
        <p:spPr>
          <a:xfrm>
            <a:off x="12200701" y="7200173"/>
            <a:ext cx="276435" cy="368581"/>
          </a:xfrm>
          <a:custGeom>
            <a:avLst/>
            <a:gdLst/>
            <a:ahLst/>
            <a:cxnLst/>
            <a:rect l="l" t="t" r="r" b="b"/>
            <a:pathLst>
              <a:path w="276435" h="368581">
                <a:moveTo>
                  <a:pt x="0" y="0"/>
                </a:moveTo>
                <a:lnTo>
                  <a:pt x="276435" y="0"/>
                </a:lnTo>
                <a:lnTo>
                  <a:pt x="276435" y="368580"/>
                </a:lnTo>
                <a:lnTo>
                  <a:pt x="0" y="36858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BE"/>
          </a:p>
        </p:txBody>
      </p:sp>
      <p:sp>
        <p:nvSpPr>
          <p:cNvPr id="168" name="Freeform 56">
            <a:extLst>
              <a:ext uri="{FF2B5EF4-FFF2-40B4-BE49-F238E27FC236}">
                <a16:creationId xmlns:a16="http://schemas.microsoft.com/office/drawing/2014/main" id="{AC7AB9CE-CAFF-220D-E9CD-0EBAB7909051}"/>
              </a:ext>
            </a:extLst>
          </p:cNvPr>
          <p:cNvSpPr/>
          <p:nvPr/>
        </p:nvSpPr>
        <p:spPr>
          <a:xfrm>
            <a:off x="14000161" y="7182104"/>
            <a:ext cx="289987" cy="386649"/>
          </a:xfrm>
          <a:custGeom>
            <a:avLst/>
            <a:gdLst/>
            <a:ahLst/>
            <a:cxnLst/>
            <a:rect l="l" t="t" r="r" b="b"/>
            <a:pathLst>
              <a:path w="289987" h="386649">
                <a:moveTo>
                  <a:pt x="0" y="0"/>
                </a:moveTo>
                <a:lnTo>
                  <a:pt x="289987" y="0"/>
                </a:lnTo>
                <a:lnTo>
                  <a:pt x="289987" y="386649"/>
                </a:lnTo>
                <a:lnTo>
                  <a:pt x="0" y="38664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BE"/>
          </a:p>
        </p:txBody>
      </p:sp>
      <p:sp>
        <p:nvSpPr>
          <p:cNvPr id="170" name="Freeform 57">
            <a:extLst>
              <a:ext uri="{FF2B5EF4-FFF2-40B4-BE49-F238E27FC236}">
                <a16:creationId xmlns:a16="http://schemas.microsoft.com/office/drawing/2014/main" id="{FF766676-CB34-86E2-44A0-0FB95C524E99}"/>
              </a:ext>
            </a:extLst>
          </p:cNvPr>
          <p:cNvSpPr/>
          <p:nvPr/>
        </p:nvSpPr>
        <p:spPr>
          <a:xfrm>
            <a:off x="8649083" y="7812552"/>
            <a:ext cx="276435" cy="368581"/>
          </a:xfrm>
          <a:custGeom>
            <a:avLst/>
            <a:gdLst/>
            <a:ahLst/>
            <a:cxnLst/>
            <a:rect l="l" t="t" r="r" b="b"/>
            <a:pathLst>
              <a:path w="276435" h="368581">
                <a:moveTo>
                  <a:pt x="0" y="0"/>
                </a:moveTo>
                <a:lnTo>
                  <a:pt x="276436" y="0"/>
                </a:lnTo>
                <a:lnTo>
                  <a:pt x="276436" y="368580"/>
                </a:lnTo>
                <a:lnTo>
                  <a:pt x="0" y="36858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BE"/>
          </a:p>
        </p:txBody>
      </p:sp>
      <p:sp>
        <p:nvSpPr>
          <p:cNvPr id="172" name="Freeform 58">
            <a:extLst>
              <a:ext uri="{FF2B5EF4-FFF2-40B4-BE49-F238E27FC236}">
                <a16:creationId xmlns:a16="http://schemas.microsoft.com/office/drawing/2014/main" id="{6B6DAE2F-D7E6-F224-5AF4-560FDC031F5B}"/>
              </a:ext>
            </a:extLst>
          </p:cNvPr>
          <p:cNvSpPr/>
          <p:nvPr/>
        </p:nvSpPr>
        <p:spPr>
          <a:xfrm>
            <a:off x="10426074" y="7812552"/>
            <a:ext cx="276435" cy="368581"/>
          </a:xfrm>
          <a:custGeom>
            <a:avLst/>
            <a:gdLst/>
            <a:ahLst/>
            <a:cxnLst/>
            <a:rect l="l" t="t" r="r" b="b"/>
            <a:pathLst>
              <a:path w="276435" h="368581">
                <a:moveTo>
                  <a:pt x="0" y="0"/>
                </a:moveTo>
                <a:lnTo>
                  <a:pt x="276436" y="0"/>
                </a:lnTo>
                <a:lnTo>
                  <a:pt x="276436" y="368580"/>
                </a:lnTo>
                <a:lnTo>
                  <a:pt x="0" y="36858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BE"/>
          </a:p>
        </p:txBody>
      </p:sp>
      <p:sp>
        <p:nvSpPr>
          <p:cNvPr id="174" name="Freeform 59">
            <a:extLst>
              <a:ext uri="{FF2B5EF4-FFF2-40B4-BE49-F238E27FC236}">
                <a16:creationId xmlns:a16="http://schemas.microsoft.com/office/drawing/2014/main" id="{1348C02B-B738-19EA-7A99-F141F01EA584}"/>
              </a:ext>
            </a:extLst>
          </p:cNvPr>
          <p:cNvSpPr/>
          <p:nvPr/>
        </p:nvSpPr>
        <p:spPr>
          <a:xfrm>
            <a:off x="12200701" y="7812552"/>
            <a:ext cx="276435" cy="368581"/>
          </a:xfrm>
          <a:custGeom>
            <a:avLst/>
            <a:gdLst/>
            <a:ahLst/>
            <a:cxnLst/>
            <a:rect l="l" t="t" r="r" b="b"/>
            <a:pathLst>
              <a:path w="276435" h="368581">
                <a:moveTo>
                  <a:pt x="0" y="0"/>
                </a:moveTo>
                <a:lnTo>
                  <a:pt x="276435" y="0"/>
                </a:lnTo>
                <a:lnTo>
                  <a:pt x="276435" y="368580"/>
                </a:lnTo>
                <a:lnTo>
                  <a:pt x="0" y="36858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BE"/>
          </a:p>
        </p:txBody>
      </p:sp>
      <p:sp>
        <p:nvSpPr>
          <p:cNvPr id="176" name="Freeform 60">
            <a:extLst>
              <a:ext uri="{FF2B5EF4-FFF2-40B4-BE49-F238E27FC236}">
                <a16:creationId xmlns:a16="http://schemas.microsoft.com/office/drawing/2014/main" id="{569D2150-AEBE-770A-DC13-2D0A28C8F3A8}"/>
              </a:ext>
            </a:extLst>
          </p:cNvPr>
          <p:cNvSpPr/>
          <p:nvPr/>
        </p:nvSpPr>
        <p:spPr>
          <a:xfrm>
            <a:off x="14000161" y="7794483"/>
            <a:ext cx="289987" cy="386649"/>
          </a:xfrm>
          <a:custGeom>
            <a:avLst/>
            <a:gdLst/>
            <a:ahLst/>
            <a:cxnLst/>
            <a:rect l="l" t="t" r="r" b="b"/>
            <a:pathLst>
              <a:path w="289987" h="386649">
                <a:moveTo>
                  <a:pt x="0" y="0"/>
                </a:moveTo>
                <a:lnTo>
                  <a:pt x="289987" y="0"/>
                </a:lnTo>
                <a:lnTo>
                  <a:pt x="289987" y="386649"/>
                </a:lnTo>
                <a:lnTo>
                  <a:pt x="0" y="38664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BE"/>
          </a:p>
        </p:txBody>
      </p:sp>
      <p:sp>
        <p:nvSpPr>
          <p:cNvPr id="178" name="Freeform 61">
            <a:extLst>
              <a:ext uri="{FF2B5EF4-FFF2-40B4-BE49-F238E27FC236}">
                <a16:creationId xmlns:a16="http://schemas.microsoft.com/office/drawing/2014/main" id="{06674EFD-29A1-1E17-5CAA-A1760042BDD1}"/>
              </a:ext>
            </a:extLst>
          </p:cNvPr>
          <p:cNvSpPr/>
          <p:nvPr/>
        </p:nvSpPr>
        <p:spPr>
          <a:xfrm>
            <a:off x="10426074" y="8399226"/>
            <a:ext cx="276435" cy="368581"/>
          </a:xfrm>
          <a:custGeom>
            <a:avLst/>
            <a:gdLst/>
            <a:ahLst/>
            <a:cxnLst/>
            <a:rect l="l" t="t" r="r" b="b"/>
            <a:pathLst>
              <a:path w="276435" h="368581">
                <a:moveTo>
                  <a:pt x="0" y="0"/>
                </a:moveTo>
                <a:lnTo>
                  <a:pt x="276436" y="0"/>
                </a:lnTo>
                <a:lnTo>
                  <a:pt x="276436" y="368580"/>
                </a:lnTo>
                <a:lnTo>
                  <a:pt x="0" y="36858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BE"/>
          </a:p>
        </p:txBody>
      </p:sp>
      <p:sp>
        <p:nvSpPr>
          <p:cNvPr id="180" name="Freeform 62">
            <a:extLst>
              <a:ext uri="{FF2B5EF4-FFF2-40B4-BE49-F238E27FC236}">
                <a16:creationId xmlns:a16="http://schemas.microsoft.com/office/drawing/2014/main" id="{7EABC295-7116-12B2-A935-F6A20F821EED}"/>
              </a:ext>
            </a:extLst>
          </p:cNvPr>
          <p:cNvSpPr/>
          <p:nvPr/>
        </p:nvSpPr>
        <p:spPr>
          <a:xfrm>
            <a:off x="12200701" y="8399226"/>
            <a:ext cx="276435" cy="368581"/>
          </a:xfrm>
          <a:custGeom>
            <a:avLst/>
            <a:gdLst/>
            <a:ahLst/>
            <a:cxnLst/>
            <a:rect l="l" t="t" r="r" b="b"/>
            <a:pathLst>
              <a:path w="276435" h="368581">
                <a:moveTo>
                  <a:pt x="0" y="0"/>
                </a:moveTo>
                <a:lnTo>
                  <a:pt x="276435" y="0"/>
                </a:lnTo>
                <a:lnTo>
                  <a:pt x="276435" y="368580"/>
                </a:lnTo>
                <a:lnTo>
                  <a:pt x="0" y="36858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BE"/>
          </a:p>
        </p:txBody>
      </p:sp>
      <p:sp>
        <p:nvSpPr>
          <p:cNvPr id="182" name="Freeform 63">
            <a:extLst>
              <a:ext uri="{FF2B5EF4-FFF2-40B4-BE49-F238E27FC236}">
                <a16:creationId xmlns:a16="http://schemas.microsoft.com/office/drawing/2014/main" id="{CD01DC84-7CF4-5BE2-6961-68884CD081CF}"/>
              </a:ext>
            </a:extLst>
          </p:cNvPr>
          <p:cNvSpPr/>
          <p:nvPr/>
        </p:nvSpPr>
        <p:spPr>
          <a:xfrm>
            <a:off x="14000161" y="8381157"/>
            <a:ext cx="289987" cy="386649"/>
          </a:xfrm>
          <a:custGeom>
            <a:avLst/>
            <a:gdLst/>
            <a:ahLst/>
            <a:cxnLst/>
            <a:rect l="l" t="t" r="r" b="b"/>
            <a:pathLst>
              <a:path w="289987" h="386649">
                <a:moveTo>
                  <a:pt x="0" y="0"/>
                </a:moveTo>
                <a:lnTo>
                  <a:pt x="289987" y="0"/>
                </a:lnTo>
                <a:lnTo>
                  <a:pt x="289987" y="386649"/>
                </a:lnTo>
                <a:lnTo>
                  <a:pt x="0" y="38664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BE"/>
          </a:p>
        </p:txBody>
      </p:sp>
      <p:sp>
        <p:nvSpPr>
          <p:cNvPr id="184" name="Freeform 64">
            <a:extLst>
              <a:ext uri="{FF2B5EF4-FFF2-40B4-BE49-F238E27FC236}">
                <a16:creationId xmlns:a16="http://schemas.microsoft.com/office/drawing/2014/main" id="{41DE6C26-B71A-2FDA-8BCB-E9C1D47B2A9C}"/>
              </a:ext>
            </a:extLst>
          </p:cNvPr>
          <p:cNvSpPr/>
          <p:nvPr/>
        </p:nvSpPr>
        <p:spPr>
          <a:xfrm>
            <a:off x="12200701" y="8986665"/>
            <a:ext cx="276435" cy="368581"/>
          </a:xfrm>
          <a:custGeom>
            <a:avLst/>
            <a:gdLst/>
            <a:ahLst/>
            <a:cxnLst/>
            <a:rect l="l" t="t" r="r" b="b"/>
            <a:pathLst>
              <a:path w="276435" h="368581">
                <a:moveTo>
                  <a:pt x="0" y="0"/>
                </a:moveTo>
                <a:lnTo>
                  <a:pt x="276435" y="0"/>
                </a:lnTo>
                <a:lnTo>
                  <a:pt x="276435" y="368581"/>
                </a:lnTo>
                <a:lnTo>
                  <a:pt x="0" y="36858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BE"/>
          </a:p>
        </p:txBody>
      </p:sp>
      <p:sp>
        <p:nvSpPr>
          <p:cNvPr id="186" name="Freeform 65">
            <a:extLst>
              <a:ext uri="{FF2B5EF4-FFF2-40B4-BE49-F238E27FC236}">
                <a16:creationId xmlns:a16="http://schemas.microsoft.com/office/drawing/2014/main" id="{0581B80A-CF46-6608-85C8-C91F7B2D3E25}"/>
              </a:ext>
            </a:extLst>
          </p:cNvPr>
          <p:cNvSpPr/>
          <p:nvPr/>
        </p:nvSpPr>
        <p:spPr>
          <a:xfrm>
            <a:off x="14000161" y="8968597"/>
            <a:ext cx="289987" cy="386649"/>
          </a:xfrm>
          <a:custGeom>
            <a:avLst/>
            <a:gdLst/>
            <a:ahLst/>
            <a:cxnLst/>
            <a:rect l="l" t="t" r="r" b="b"/>
            <a:pathLst>
              <a:path w="289987" h="386649">
                <a:moveTo>
                  <a:pt x="0" y="0"/>
                </a:moveTo>
                <a:lnTo>
                  <a:pt x="289987" y="0"/>
                </a:lnTo>
                <a:lnTo>
                  <a:pt x="289987" y="386649"/>
                </a:lnTo>
                <a:lnTo>
                  <a:pt x="0" y="38664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BE"/>
          </a:p>
        </p:txBody>
      </p:sp>
      <p:sp>
        <p:nvSpPr>
          <p:cNvPr id="188" name="Freeform 66">
            <a:extLst>
              <a:ext uri="{FF2B5EF4-FFF2-40B4-BE49-F238E27FC236}">
                <a16:creationId xmlns:a16="http://schemas.microsoft.com/office/drawing/2014/main" id="{A6E7B641-BF1E-FD69-E1D5-9D69BD6A0009}"/>
              </a:ext>
            </a:extLst>
          </p:cNvPr>
          <p:cNvSpPr/>
          <p:nvPr/>
        </p:nvSpPr>
        <p:spPr>
          <a:xfrm>
            <a:off x="8649083" y="9476282"/>
            <a:ext cx="276435" cy="368581"/>
          </a:xfrm>
          <a:custGeom>
            <a:avLst/>
            <a:gdLst/>
            <a:ahLst/>
            <a:cxnLst/>
            <a:rect l="l" t="t" r="r" b="b"/>
            <a:pathLst>
              <a:path w="276435" h="368581">
                <a:moveTo>
                  <a:pt x="0" y="0"/>
                </a:moveTo>
                <a:lnTo>
                  <a:pt x="276436" y="0"/>
                </a:lnTo>
                <a:lnTo>
                  <a:pt x="276436" y="368581"/>
                </a:lnTo>
                <a:lnTo>
                  <a:pt x="0" y="36858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BE"/>
          </a:p>
        </p:txBody>
      </p:sp>
      <p:sp>
        <p:nvSpPr>
          <p:cNvPr id="190" name="Freeform 67">
            <a:extLst>
              <a:ext uri="{FF2B5EF4-FFF2-40B4-BE49-F238E27FC236}">
                <a16:creationId xmlns:a16="http://schemas.microsoft.com/office/drawing/2014/main" id="{3D4051C5-1119-CB61-89D6-28044C9877C9}"/>
              </a:ext>
            </a:extLst>
          </p:cNvPr>
          <p:cNvSpPr/>
          <p:nvPr/>
        </p:nvSpPr>
        <p:spPr>
          <a:xfrm>
            <a:off x="10426074" y="9476282"/>
            <a:ext cx="276435" cy="368581"/>
          </a:xfrm>
          <a:custGeom>
            <a:avLst/>
            <a:gdLst/>
            <a:ahLst/>
            <a:cxnLst/>
            <a:rect l="l" t="t" r="r" b="b"/>
            <a:pathLst>
              <a:path w="276435" h="368581">
                <a:moveTo>
                  <a:pt x="0" y="0"/>
                </a:moveTo>
                <a:lnTo>
                  <a:pt x="276436" y="0"/>
                </a:lnTo>
                <a:lnTo>
                  <a:pt x="276436" y="368581"/>
                </a:lnTo>
                <a:lnTo>
                  <a:pt x="0" y="36858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BE"/>
          </a:p>
        </p:txBody>
      </p:sp>
      <p:sp>
        <p:nvSpPr>
          <p:cNvPr id="192" name="TextBox 82">
            <a:extLst>
              <a:ext uri="{FF2B5EF4-FFF2-40B4-BE49-F238E27FC236}">
                <a16:creationId xmlns:a16="http://schemas.microsoft.com/office/drawing/2014/main" id="{5713CBB5-7008-7917-1FB5-6EFD2D6BE306}"/>
              </a:ext>
            </a:extLst>
          </p:cNvPr>
          <p:cNvSpPr txBox="1"/>
          <p:nvPr/>
        </p:nvSpPr>
        <p:spPr>
          <a:xfrm>
            <a:off x="4867609" y="5960968"/>
            <a:ext cx="1885517" cy="370999"/>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Plant height</a:t>
            </a:r>
          </a:p>
        </p:txBody>
      </p:sp>
      <p:sp>
        <p:nvSpPr>
          <p:cNvPr id="194" name="TextBox 87">
            <a:extLst>
              <a:ext uri="{FF2B5EF4-FFF2-40B4-BE49-F238E27FC236}">
                <a16:creationId xmlns:a16="http://schemas.microsoft.com/office/drawing/2014/main" id="{E413DA91-6CD3-CE84-FB70-21FF0C12B66F}"/>
              </a:ext>
            </a:extLst>
          </p:cNvPr>
          <p:cNvSpPr txBox="1"/>
          <p:nvPr/>
        </p:nvSpPr>
        <p:spPr>
          <a:xfrm>
            <a:off x="4500597" y="6531992"/>
            <a:ext cx="2361571" cy="370999"/>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Number of plants</a:t>
            </a:r>
          </a:p>
        </p:txBody>
      </p:sp>
      <p:sp>
        <p:nvSpPr>
          <p:cNvPr id="196" name="TextBox 88">
            <a:extLst>
              <a:ext uri="{FF2B5EF4-FFF2-40B4-BE49-F238E27FC236}">
                <a16:creationId xmlns:a16="http://schemas.microsoft.com/office/drawing/2014/main" id="{C083593A-DA20-9D0F-0EB2-0EF18E921F89}"/>
              </a:ext>
            </a:extLst>
          </p:cNvPr>
          <p:cNvSpPr txBox="1"/>
          <p:nvPr/>
        </p:nvSpPr>
        <p:spPr>
          <a:xfrm>
            <a:off x="4479032" y="7098230"/>
            <a:ext cx="2361569" cy="370999"/>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Number of stems</a:t>
            </a:r>
          </a:p>
        </p:txBody>
      </p:sp>
      <p:sp>
        <p:nvSpPr>
          <p:cNvPr id="198" name="TextBox 89">
            <a:extLst>
              <a:ext uri="{FF2B5EF4-FFF2-40B4-BE49-F238E27FC236}">
                <a16:creationId xmlns:a16="http://schemas.microsoft.com/office/drawing/2014/main" id="{AC6A1689-A2F7-3C45-3075-508F7564E91C}"/>
              </a:ext>
            </a:extLst>
          </p:cNvPr>
          <p:cNvSpPr txBox="1"/>
          <p:nvPr/>
        </p:nvSpPr>
        <p:spPr>
          <a:xfrm>
            <a:off x="4215801" y="7794482"/>
            <a:ext cx="2954912" cy="370999"/>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Number of leaf nodes</a:t>
            </a:r>
          </a:p>
        </p:txBody>
      </p:sp>
      <p:sp>
        <p:nvSpPr>
          <p:cNvPr id="200" name="TextBox 91">
            <a:extLst>
              <a:ext uri="{FF2B5EF4-FFF2-40B4-BE49-F238E27FC236}">
                <a16:creationId xmlns:a16="http://schemas.microsoft.com/office/drawing/2014/main" id="{CE3F0D9A-9BC8-969E-6A49-AF2756E8B14B}"/>
              </a:ext>
            </a:extLst>
          </p:cNvPr>
          <p:cNvSpPr txBox="1"/>
          <p:nvPr/>
        </p:nvSpPr>
        <p:spPr>
          <a:xfrm>
            <a:off x="4218419" y="8953926"/>
            <a:ext cx="3116587" cy="375317"/>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Number of seeds/pod</a:t>
            </a:r>
          </a:p>
        </p:txBody>
      </p:sp>
      <p:sp>
        <p:nvSpPr>
          <p:cNvPr id="202" name="TextBox 92">
            <a:extLst>
              <a:ext uri="{FF2B5EF4-FFF2-40B4-BE49-F238E27FC236}">
                <a16:creationId xmlns:a16="http://schemas.microsoft.com/office/drawing/2014/main" id="{B3F0C823-B854-149D-AE0C-1CFB40A0292B}"/>
              </a:ext>
            </a:extLst>
          </p:cNvPr>
          <p:cNvSpPr txBox="1"/>
          <p:nvPr/>
        </p:nvSpPr>
        <p:spPr>
          <a:xfrm>
            <a:off x="4803077" y="9469545"/>
            <a:ext cx="1718551" cy="375317"/>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Dry biomass</a:t>
            </a:r>
          </a:p>
        </p:txBody>
      </p:sp>
      <p:sp>
        <p:nvSpPr>
          <p:cNvPr id="204" name="TextBox 93">
            <a:extLst>
              <a:ext uri="{FF2B5EF4-FFF2-40B4-BE49-F238E27FC236}">
                <a16:creationId xmlns:a16="http://schemas.microsoft.com/office/drawing/2014/main" id="{441336AF-CA11-CCC0-8F7A-2CAA1D6441DA}"/>
              </a:ext>
            </a:extLst>
          </p:cNvPr>
          <p:cNvSpPr txBox="1"/>
          <p:nvPr/>
        </p:nvSpPr>
        <p:spPr>
          <a:xfrm>
            <a:off x="8245352" y="5181601"/>
            <a:ext cx="1172133" cy="370999"/>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BBCH 55</a:t>
            </a:r>
          </a:p>
        </p:txBody>
      </p:sp>
      <p:sp>
        <p:nvSpPr>
          <p:cNvPr id="206" name="TextBox 94">
            <a:extLst>
              <a:ext uri="{FF2B5EF4-FFF2-40B4-BE49-F238E27FC236}">
                <a16:creationId xmlns:a16="http://schemas.microsoft.com/office/drawing/2014/main" id="{794BE350-F3C5-7329-7AB8-0D27E25F98F5}"/>
              </a:ext>
            </a:extLst>
          </p:cNvPr>
          <p:cNvSpPr txBox="1"/>
          <p:nvPr/>
        </p:nvSpPr>
        <p:spPr>
          <a:xfrm>
            <a:off x="10022342" y="5143500"/>
            <a:ext cx="1331431" cy="370999"/>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BBCH 65</a:t>
            </a:r>
          </a:p>
        </p:txBody>
      </p:sp>
      <p:sp>
        <p:nvSpPr>
          <p:cNvPr id="208" name="TextBox 95">
            <a:extLst>
              <a:ext uri="{FF2B5EF4-FFF2-40B4-BE49-F238E27FC236}">
                <a16:creationId xmlns:a16="http://schemas.microsoft.com/office/drawing/2014/main" id="{FC42B01C-58FC-2CF7-3446-E2BCE999D2BA}"/>
              </a:ext>
            </a:extLst>
          </p:cNvPr>
          <p:cNvSpPr txBox="1"/>
          <p:nvPr/>
        </p:nvSpPr>
        <p:spPr>
          <a:xfrm>
            <a:off x="11796969" y="5143500"/>
            <a:ext cx="1233217" cy="370999"/>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BBCH 75</a:t>
            </a:r>
          </a:p>
        </p:txBody>
      </p:sp>
      <p:sp>
        <p:nvSpPr>
          <p:cNvPr id="210" name="TextBox 96">
            <a:extLst>
              <a:ext uri="{FF2B5EF4-FFF2-40B4-BE49-F238E27FC236}">
                <a16:creationId xmlns:a16="http://schemas.microsoft.com/office/drawing/2014/main" id="{81B36ED5-E7F4-8D9C-6878-32730FA0DE81}"/>
              </a:ext>
            </a:extLst>
          </p:cNvPr>
          <p:cNvSpPr txBox="1"/>
          <p:nvPr/>
        </p:nvSpPr>
        <p:spPr>
          <a:xfrm>
            <a:off x="13571596" y="5143500"/>
            <a:ext cx="1240303" cy="370999"/>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BBCH 89</a:t>
            </a:r>
          </a:p>
        </p:txBody>
      </p:sp>
      <p:sp>
        <p:nvSpPr>
          <p:cNvPr id="212" name="AutoShape 20">
            <a:extLst>
              <a:ext uri="{FF2B5EF4-FFF2-40B4-BE49-F238E27FC236}">
                <a16:creationId xmlns:a16="http://schemas.microsoft.com/office/drawing/2014/main" id="{4BB614DA-434B-0FE2-6B2B-A98E438C9CF0}"/>
              </a:ext>
            </a:extLst>
          </p:cNvPr>
          <p:cNvSpPr/>
          <p:nvPr/>
        </p:nvSpPr>
        <p:spPr>
          <a:xfrm flipV="1">
            <a:off x="4143528" y="5694342"/>
            <a:ext cx="11345364" cy="38100"/>
          </a:xfrm>
          <a:prstGeom prst="line">
            <a:avLst/>
          </a:prstGeom>
          <a:ln w="38100" cap="flat">
            <a:solidFill>
              <a:srgbClr val="000000"/>
            </a:solidFill>
            <a:prstDash val="solid"/>
            <a:headEnd type="none" w="sm" len="sm"/>
            <a:tailEnd type="none" w="sm" len="sm"/>
          </a:ln>
        </p:spPr>
        <p:txBody>
          <a:bodyPr/>
          <a:lstStyle/>
          <a:p>
            <a:endParaRPr lang="fr-BE"/>
          </a:p>
        </p:txBody>
      </p:sp>
      <p:sp>
        <p:nvSpPr>
          <p:cNvPr id="214" name="AutoShape 21">
            <a:extLst>
              <a:ext uri="{FF2B5EF4-FFF2-40B4-BE49-F238E27FC236}">
                <a16:creationId xmlns:a16="http://schemas.microsoft.com/office/drawing/2014/main" id="{52516CF6-F618-E00E-DDAB-C00F8858CD29}"/>
              </a:ext>
            </a:extLst>
          </p:cNvPr>
          <p:cNvSpPr/>
          <p:nvPr/>
        </p:nvSpPr>
        <p:spPr>
          <a:xfrm>
            <a:off x="7909898" y="5143500"/>
            <a:ext cx="0" cy="4877521"/>
          </a:xfrm>
          <a:prstGeom prst="line">
            <a:avLst/>
          </a:prstGeom>
          <a:ln w="38100" cap="flat">
            <a:solidFill>
              <a:srgbClr val="000000"/>
            </a:solidFill>
            <a:prstDash val="solid"/>
            <a:headEnd type="none" w="sm" len="sm"/>
            <a:tailEnd type="none" w="sm" len="sm"/>
          </a:ln>
        </p:spPr>
        <p:txBody>
          <a:bodyPr/>
          <a:lstStyle/>
          <a:p>
            <a:endParaRPr lang="fr-BE"/>
          </a:p>
        </p:txBody>
      </p:sp>
      <p:sp>
        <p:nvSpPr>
          <p:cNvPr id="216" name="TextBox 90">
            <a:extLst>
              <a:ext uri="{FF2B5EF4-FFF2-40B4-BE49-F238E27FC236}">
                <a16:creationId xmlns:a16="http://schemas.microsoft.com/office/drawing/2014/main" id="{E60F552A-7B38-1597-13AD-DE93994F0AA8}"/>
              </a:ext>
            </a:extLst>
          </p:cNvPr>
          <p:cNvSpPr txBox="1"/>
          <p:nvPr/>
        </p:nvSpPr>
        <p:spPr>
          <a:xfrm>
            <a:off x="3501724" y="8381157"/>
            <a:ext cx="4437493" cy="375317"/>
          </a:xfrm>
          <a:prstGeom prst="rect">
            <a:avLst/>
          </a:prstGeom>
        </p:spPr>
        <p:txBody>
          <a:bodyPr wrap="square" lIns="0" tIns="0" rIns="0" bIns="0" rtlCol="0" anchor="t">
            <a:spAutoFit/>
          </a:bodyPr>
          <a:lstStyle/>
          <a:p>
            <a:pPr algn="ctr">
              <a:lnSpc>
                <a:spcPts val="3080"/>
              </a:lnSpc>
            </a:pPr>
            <a:r>
              <a:rPr lang="en-US" sz="2200" dirty="0">
                <a:solidFill>
                  <a:srgbClr val="000000"/>
                </a:solidFill>
                <a:latin typeface="Open Sans"/>
                <a:ea typeface="Open Sans"/>
                <a:cs typeface="Open Sans"/>
                <a:sym typeface="Open Sans"/>
              </a:rPr>
              <a:t>Number of flowers or pod/nodes</a:t>
            </a:r>
          </a:p>
        </p:txBody>
      </p:sp>
      <p:sp>
        <p:nvSpPr>
          <p:cNvPr id="218" name="Freeform 68">
            <a:extLst>
              <a:ext uri="{FF2B5EF4-FFF2-40B4-BE49-F238E27FC236}">
                <a16:creationId xmlns:a16="http://schemas.microsoft.com/office/drawing/2014/main" id="{B0D74587-D9C6-588E-6A33-B141FC0A0A1C}"/>
              </a:ext>
            </a:extLst>
          </p:cNvPr>
          <p:cNvSpPr/>
          <p:nvPr/>
        </p:nvSpPr>
        <p:spPr>
          <a:xfrm>
            <a:off x="12200701" y="9476282"/>
            <a:ext cx="276435" cy="368581"/>
          </a:xfrm>
          <a:custGeom>
            <a:avLst/>
            <a:gdLst/>
            <a:ahLst/>
            <a:cxnLst/>
            <a:rect l="l" t="t" r="r" b="b"/>
            <a:pathLst>
              <a:path w="276435" h="368581">
                <a:moveTo>
                  <a:pt x="0" y="0"/>
                </a:moveTo>
                <a:lnTo>
                  <a:pt x="276435" y="0"/>
                </a:lnTo>
                <a:lnTo>
                  <a:pt x="276435" y="368581"/>
                </a:lnTo>
                <a:lnTo>
                  <a:pt x="0" y="36858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BE"/>
          </a:p>
        </p:txBody>
      </p:sp>
      <p:sp>
        <p:nvSpPr>
          <p:cNvPr id="220" name="Freeform 69">
            <a:extLst>
              <a:ext uri="{FF2B5EF4-FFF2-40B4-BE49-F238E27FC236}">
                <a16:creationId xmlns:a16="http://schemas.microsoft.com/office/drawing/2014/main" id="{F035FA7B-45FD-02E5-A380-F7C0097D9DDF}"/>
              </a:ext>
            </a:extLst>
          </p:cNvPr>
          <p:cNvSpPr/>
          <p:nvPr/>
        </p:nvSpPr>
        <p:spPr>
          <a:xfrm>
            <a:off x="14000161" y="9458214"/>
            <a:ext cx="289987" cy="386649"/>
          </a:xfrm>
          <a:custGeom>
            <a:avLst/>
            <a:gdLst/>
            <a:ahLst/>
            <a:cxnLst/>
            <a:rect l="l" t="t" r="r" b="b"/>
            <a:pathLst>
              <a:path w="289987" h="386649">
                <a:moveTo>
                  <a:pt x="0" y="0"/>
                </a:moveTo>
                <a:lnTo>
                  <a:pt x="289987" y="0"/>
                </a:lnTo>
                <a:lnTo>
                  <a:pt x="289987" y="386649"/>
                </a:lnTo>
                <a:lnTo>
                  <a:pt x="0" y="38664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BE"/>
          </a:p>
        </p:txBody>
      </p:sp>
      <p:sp>
        <p:nvSpPr>
          <p:cNvPr id="221" name="Freeform 9">
            <a:extLst>
              <a:ext uri="{FF2B5EF4-FFF2-40B4-BE49-F238E27FC236}">
                <a16:creationId xmlns:a16="http://schemas.microsoft.com/office/drawing/2014/main" id="{82E13724-2EA0-FE0A-BBB6-3838C81FCC76}"/>
              </a:ext>
            </a:extLst>
          </p:cNvPr>
          <p:cNvSpPr/>
          <p:nvPr/>
        </p:nvSpPr>
        <p:spPr>
          <a:xfrm>
            <a:off x="-12012" y="0"/>
            <a:ext cx="4596019"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grpSp>
        <p:nvGrpSpPr>
          <p:cNvPr id="222" name="Group 11">
            <a:extLst>
              <a:ext uri="{FF2B5EF4-FFF2-40B4-BE49-F238E27FC236}">
                <a16:creationId xmlns:a16="http://schemas.microsoft.com/office/drawing/2014/main" id="{8F9573A8-AA64-3551-0D6D-18549285F421}"/>
              </a:ext>
            </a:extLst>
          </p:cNvPr>
          <p:cNvGrpSpPr/>
          <p:nvPr/>
        </p:nvGrpSpPr>
        <p:grpSpPr>
          <a:xfrm>
            <a:off x="4584009" y="0"/>
            <a:ext cx="4559990" cy="676942"/>
            <a:chOff x="0" y="0"/>
            <a:chExt cx="711695" cy="105653"/>
          </a:xfrm>
        </p:grpSpPr>
        <p:sp>
          <p:nvSpPr>
            <p:cNvPr id="223" name="Freeform 12">
              <a:extLst>
                <a:ext uri="{FF2B5EF4-FFF2-40B4-BE49-F238E27FC236}">
                  <a16:creationId xmlns:a16="http://schemas.microsoft.com/office/drawing/2014/main" id="{9A2341CE-C714-1CF9-70AC-2B436B7B04B4}"/>
                </a:ext>
              </a:extLst>
            </p:cNvPr>
            <p:cNvSpPr/>
            <p:nvPr/>
          </p:nvSpPr>
          <p:spPr>
            <a:xfrm>
              <a:off x="0" y="0"/>
              <a:ext cx="711695" cy="105653"/>
            </a:xfrm>
            <a:custGeom>
              <a:avLst/>
              <a:gdLst/>
              <a:ahLst/>
              <a:cxnLst/>
              <a:rect l="l" t="t" r="r" b="b"/>
              <a:pathLst>
                <a:path w="711695" h="105653">
                  <a:moveTo>
                    <a:pt x="0" y="0"/>
                  </a:moveTo>
                  <a:lnTo>
                    <a:pt x="711695" y="0"/>
                  </a:lnTo>
                  <a:lnTo>
                    <a:pt x="711695" y="105653"/>
                  </a:lnTo>
                  <a:lnTo>
                    <a:pt x="0" y="105653"/>
                  </a:lnTo>
                  <a:close/>
                </a:path>
              </a:pathLst>
            </a:custGeom>
            <a:solidFill>
              <a:srgbClr val="568200"/>
            </a:solidFill>
          </p:spPr>
          <p:txBody>
            <a:bodyPr/>
            <a:lstStyle/>
            <a:p>
              <a:endParaRPr lang="fr-BE"/>
            </a:p>
          </p:txBody>
        </p:sp>
        <p:sp>
          <p:nvSpPr>
            <p:cNvPr id="224" name="TextBox 13">
              <a:extLst>
                <a:ext uri="{FF2B5EF4-FFF2-40B4-BE49-F238E27FC236}">
                  <a16:creationId xmlns:a16="http://schemas.microsoft.com/office/drawing/2014/main" id="{B8A987AF-D2E2-9773-6E01-F71096E5E4E7}"/>
                </a:ext>
              </a:extLst>
            </p:cNvPr>
            <p:cNvSpPr txBox="1"/>
            <p:nvPr/>
          </p:nvSpPr>
          <p:spPr>
            <a:xfrm>
              <a:off x="0" y="-57150"/>
              <a:ext cx="711695" cy="162803"/>
            </a:xfrm>
            <a:prstGeom prst="rect">
              <a:avLst/>
            </a:prstGeom>
          </p:spPr>
          <p:txBody>
            <a:bodyPr lIns="50800" tIns="50800" rIns="50800" bIns="50800" rtlCol="0" anchor="ctr"/>
            <a:lstStyle/>
            <a:p>
              <a:pPr algn="ctr">
                <a:lnSpc>
                  <a:spcPts val="3779"/>
                </a:lnSpc>
                <a:spcBef>
                  <a:spcPct val="0"/>
                </a:spcBef>
              </a:pPr>
              <a:endParaRPr lang="en-US" sz="2699" dirty="0">
                <a:solidFill>
                  <a:srgbClr val="FFFFFF"/>
                </a:solidFill>
                <a:latin typeface="Open Sans"/>
                <a:ea typeface="Open Sans"/>
                <a:cs typeface="Open Sans"/>
                <a:sym typeface="Open Sans"/>
              </a:endParaRPr>
            </a:p>
          </p:txBody>
        </p:sp>
      </p:grpSp>
      <p:sp>
        <p:nvSpPr>
          <p:cNvPr id="225" name="TextBox 4">
            <a:extLst>
              <a:ext uri="{FF2B5EF4-FFF2-40B4-BE49-F238E27FC236}">
                <a16:creationId xmlns:a16="http://schemas.microsoft.com/office/drawing/2014/main" id="{8204A716-95F7-C1F0-DA0B-E99B66520A75}"/>
              </a:ext>
            </a:extLst>
          </p:cNvPr>
          <p:cNvSpPr txBox="1"/>
          <p:nvPr/>
        </p:nvSpPr>
        <p:spPr>
          <a:xfrm>
            <a:off x="-12010" y="-203019"/>
            <a:ext cx="458401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Introduction</a:t>
            </a:r>
          </a:p>
        </p:txBody>
      </p:sp>
      <p:sp>
        <p:nvSpPr>
          <p:cNvPr id="226" name="TextBox 7">
            <a:extLst>
              <a:ext uri="{FF2B5EF4-FFF2-40B4-BE49-F238E27FC236}">
                <a16:creationId xmlns:a16="http://schemas.microsoft.com/office/drawing/2014/main" id="{4EA2929B-2808-1617-4348-A1B8467575CA}"/>
              </a:ext>
            </a:extLst>
          </p:cNvPr>
          <p:cNvSpPr txBox="1"/>
          <p:nvPr/>
        </p:nvSpPr>
        <p:spPr>
          <a:xfrm>
            <a:off x="4584009" y="-203020"/>
            <a:ext cx="4559990" cy="1043115"/>
          </a:xfrm>
          <a:prstGeom prst="rect">
            <a:avLst/>
          </a:prstGeom>
        </p:spPr>
        <p:txBody>
          <a:bodyPr lIns="50800" tIns="50800" rIns="50800" bIns="50800" rtlCol="0" anchor="ctr"/>
          <a:lstStyle/>
          <a:p>
            <a:pPr algn="ctr">
              <a:lnSpc>
                <a:spcPts val="3779"/>
              </a:lnSpc>
              <a:spcBef>
                <a:spcPct val="0"/>
              </a:spcBef>
            </a:pPr>
            <a:r>
              <a:rPr lang="en-US" sz="2699" dirty="0">
                <a:solidFill>
                  <a:schemeClr val="bg1"/>
                </a:solidFill>
                <a:latin typeface="Open Sans"/>
                <a:ea typeface="Open Sans"/>
                <a:cs typeface="Open Sans"/>
                <a:sym typeface="Open Sans"/>
              </a:rPr>
              <a:t>Methods</a:t>
            </a:r>
          </a:p>
        </p:txBody>
      </p:sp>
      <p:sp>
        <p:nvSpPr>
          <p:cNvPr id="227" name="Freeform 9">
            <a:extLst>
              <a:ext uri="{FF2B5EF4-FFF2-40B4-BE49-F238E27FC236}">
                <a16:creationId xmlns:a16="http://schemas.microsoft.com/office/drawing/2014/main" id="{664BA538-5FA6-84DF-9F81-CEDEC57D360B}"/>
              </a:ext>
            </a:extLst>
          </p:cNvPr>
          <p:cNvSpPr/>
          <p:nvPr/>
        </p:nvSpPr>
        <p:spPr>
          <a:xfrm>
            <a:off x="9144000" y="0"/>
            <a:ext cx="4559990"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sp>
        <p:nvSpPr>
          <p:cNvPr id="228" name="TextBox 10">
            <a:extLst>
              <a:ext uri="{FF2B5EF4-FFF2-40B4-BE49-F238E27FC236}">
                <a16:creationId xmlns:a16="http://schemas.microsoft.com/office/drawing/2014/main" id="{3117F7CE-384C-C028-06DE-385AF4D14521}"/>
              </a:ext>
            </a:extLst>
          </p:cNvPr>
          <p:cNvSpPr txBox="1"/>
          <p:nvPr/>
        </p:nvSpPr>
        <p:spPr>
          <a:xfrm>
            <a:off x="9121523" y="-204504"/>
            <a:ext cx="4559990" cy="1043115"/>
          </a:xfrm>
          <a:prstGeom prst="rect">
            <a:avLst/>
          </a:prstGeom>
        </p:spPr>
        <p:txBody>
          <a:bodyPr lIns="50800" tIns="50800" rIns="50800" bIns="50800" rtlCol="0" anchor="ctr"/>
          <a:lstStyle/>
          <a:p>
            <a:pPr algn="ctr">
              <a:lnSpc>
                <a:spcPts val="3779"/>
              </a:lnSpc>
              <a:spcBef>
                <a:spcPct val="0"/>
              </a:spcBef>
            </a:pPr>
            <a:r>
              <a:rPr lang="en-US" sz="2699" dirty="0">
                <a:solidFill>
                  <a:srgbClr val="000000"/>
                </a:solidFill>
                <a:latin typeface="Open Sans"/>
                <a:ea typeface="Open Sans"/>
                <a:cs typeface="Open Sans"/>
                <a:sym typeface="Open Sans"/>
              </a:rPr>
              <a:t>Results</a:t>
            </a:r>
          </a:p>
        </p:txBody>
      </p:sp>
      <p:sp>
        <p:nvSpPr>
          <p:cNvPr id="229" name="Freeform 12">
            <a:extLst>
              <a:ext uri="{FF2B5EF4-FFF2-40B4-BE49-F238E27FC236}">
                <a16:creationId xmlns:a16="http://schemas.microsoft.com/office/drawing/2014/main" id="{8A4F66FB-2A20-F68E-5EB4-8E15900A06AA}"/>
              </a:ext>
            </a:extLst>
          </p:cNvPr>
          <p:cNvSpPr/>
          <p:nvPr/>
        </p:nvSpPr>
        <p:spPr>
          <a:xfrm>
            <a:off x="13703990" y="0"/>
            <a:ext cx="4584010" cy="676942"/>
          </a:xfrm>
          <a:custGeom>
            <a:avLst/>
            <a:gdLst/>
            <a:ahLst/>
            <a:cxnLst/>
            <a:rect l="l" t="t" r="r" b="b"/>
            <a:pathLst>
              <a:path w="715444" h="105653">
                <a:moveTo>
                  <a:pt x="0" y="0"/>
                </a:moveTo>
                <a:lnTo>
                  <a:pt x="715444" y="0"/>
                </a:lnTo>
                <a:lnTo>
                  <a:pt x="715444" y="105653"/>
                </a:lnTo>
                <a:lnTo>
                  <a:pt x="0" y="105653"/>
                </a:lnTo>
                <a:close/>
              </a:path>
            </a:pathLst>
          </a:custGeom>
          <a:solidFill>
            <a:srgbClr val="D1E9C2"/>
          </a:solidFill>
        </p:spPr>
        <p:txBody>
          <a:bodyPr/>
          <a:lstStyle/>
          <a:p>
            <a:endParaRPr lang="fr-BE"/>
          </a:p>
        </p:txBody>
      </p:sp>
      <p:sp>
        <p:nvSpPr>
          <p:cNvPr id="230" name="TextBox 13">
            <a:extLst>
              <a:ext uri="{FF2B5EF4-FFF2-40B4-BE49-F238E27FC236}">
                <a16:creationId xmlns:a16="http://schemas.microsoft.com/office/drawing/2014/main" id="{3D0FB128-2B91-43AE-CAF9-0FC9CA2C8603}"/>
              </a:ext>
            </a:extLst>
          </p:cNvPr>
          <p:cNvSpPr txBox="1"/>
          <p:nvPr/>
        </p:nvSpPr>
        <p:spPr>
          <a:xfrm>
            <a:off x="13703990" y="-204504"/>
            <a:ext cx="4584010" cy="1043115"/>
          </a:xfrm>
          <a:prstGeom prst="rect">
            <a:avLst/>
          </a:prstGeom>
        </p:spPr>
        <p:txBody>
          <a:bodyPr lIns="50800" tIns="50800" rIns="50800" bIns="50800" rtlCol="0" anchor="ctr"/>
          <a:lstStyle/>
          <a:p>
            <a:pPr algn="ctr">
              <a:lnSpc>
                <a:spcPts val="3779"/>
              </a:lnSpc>
              <a:spcBef>
                <a:spcPct val="0"/>
              </a:spcBef>
            </a:pPr>
            <a:r>
              <a:rPr lang="en-US" sz="2699" dirty="0">
                <a:solidFill>
                  <a:srgbClr val="000000"/>
                </a:solidFill>
                <a:latin typeface="Open Sans"/>
                <a:ea typeface="Open Sans"/>
                <a:cs typeface="Open Sans"/>
                <a:sym typeface="Open Sans"/>
              </a:rPr>
              <a:t>Conclusion</a:t>
            </a:r>
          </a:p>
        </p:txBody>
      </p:sp>
      <p:sp>
        <p:nvSpPr>
          <p:cNvPr id="232" name="TextBox 46">
            <a:extLst>
              <a:ext uri="{FF2B5EF4-FFF2-40B4-BE49-F238E27FC236}">
                <a16:creationId xmlns:a16="http://schemas.microsoft.com/office/drawing/2014/main" id="{30604B60-2EB3-B348-2CCE-ED9CF15D46B1}"/>
              </a:ext>
            </a:extLst>
          </p:cNvPr>
          <p:cNvSpPr txBox="1"/>
          <p:nvPr/>
        </p:nvSpPr>
        <p:spPr>
          <a:xfrm>
            <a:off x="0" y="1054031"/>
            <a:ext cx="6043216" cy="580390"/>
          </a:xfrm>
          <a:prstGeom prst="rect">
            <a:avLst/>
          </a:prstGeom>
        </p:spPr>
        <p:txBody>
          <a:bodyPr lIns="0" tIns="0" rIns="0" bIns="0" rtlCol="0" anchor="t">
            <a:spAutoFit/>
          </a:bodyPr>
          <a:lstStyle/>
          <a:p>
            <a:pPr algn="ctr">
              <a:lnSpc>
                <a:spcPts val="4759"/>
              </a:lnSpc>
            </a:pPr>
            <a:r>
              <a:rPr lang="en-US" sz="3399" b="1" dirty="0">
                <a:solidFill>
                  <a:srgbClr val="000000"/>
                </a:solidFill>
                <a:latin typeface="Open Sans Bold"/>
                <a:ea typeface="Open Sans Bold"/>
                <a:cs typeface="Open Sans Bold"/>
                <a:sym typeface="Open Sans Bold"/>
              </a:rPr>
              <a:t>Dynamic detailed data set</a:t>
            </a:r>
          </a:p>
        </p:txBody>
      </p:sp>
    </p:spTree>
    <p:extLst>
      <p:ext uri="{BB962C8B-B14F-4D97-AF65-F5344CB8AC3E}">
        <p14:creationId xmlns:p14="http://schemas.microsoft.com/office/powerpoint/2010/main" val="1058038715"/>
      </p:ext>
    </p:extLst>
  </p:cSld>
  <p:clrMapOvr>
    <a:masterClrMapping/>
  </p:clrMapOvr>
  <mc:AlternateContent xmlns:mc="http://schemas.openxmlformats.org/markup-compatibility/2006" xmlns:p14="http://schemas.microsoft.com/office/powerpoint/2010/main">
    <mc:Choice Requires="p14">
      <p:transition spd="slow" p14:dur="2000" advTm="163"/>
    </mc:Choice>
    <mc:Fallback xmlns="">
      <p:transition spd="slow" advTm="163"/>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reeform 9">
            <a:extLst>
              <a:ext uri="{FF2B5EF4-FFF2-40B4-BE49-F238E27FC236}">
                <a16:creationId xmlns:a16="http://schemas.microsoft.com/office/drawing/2014/main" id="{3CD8C082-BE3F-B65B-6186-6A7730399712}"/>
              </a:ext>
            </a:extLst>
          </p:cNvPr>
          <p:cNvSpPr/>
          <p:nvPr/>
        </p:nvSpPr>
        <p:spPr>
          <a:xfrm>
            <a:off x="4572770" y="0"/>
            <a:ext cx="4583235"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sp>
        <p:nvSpPr>
          <p:cNvPr id="2" name="Freeform 2"/>
          <p:cNvSpPr/>
          <p:nvPr/>
        </p:nvSpPr>
        <p:spPr>
          <a:xfrm>
            <a:off x="2333833" y="4309974"/>
            <a:ext cx="998050" cy="1237252"/>
          </a:xfrm>
          <a:custGeom>
            <a:avLst/>
            <a:gdLst/>
            <a:ahLst/>
            <a:cxnLst/>
            <a:rect l="l" t="t" r="r" b="b"/>
            <a:pathLst>
              <a:path w="998050" h="1237252">
                <a:moveTo>
                  <a:pt x="0" y="0"/>
                </a:moveTo>
                <a:lnTo>
                  <a:pt x="998050" y="0"/>
                </a:lnTo>
                <a:lnTo>
                  <a:pt x="998050" y="1237252"/>
                </a:lnTo>
                <a:lnTo>
                  <a:pt x="0" y="1237252"/>
                </a:lnTo>
                <a:lnTo>
                  <a:pt x="0" y="0"/>
                </a:lnTo>
                <a:close/>
              </a:path>
            </a:pathLst>
          </a:custGeom>
          <a:blipFill>
            <a:blip r:embed="rId2"/>
            <a:stretch>
              <a:fillRect/>
            </a:stretch>
          </a:blipFill>
        </p:spPr>
        <p:txBody>
          <a:bodyPr/>
          <a:lstStyle/>
          <a:p>
            <a:endParaRPr lang="fr-BE"/>
          </a:p>
        </p:txBody>
      </p:sp>
      <p:sp>
        <p:nvSpPr>
          <p:cNvPr id="3" name="Freeform 3"/>
          <p:cNvSpPr/>
          <p:nvPr/>
        </p:nvSpPr>
        <p:spPr>
          <a:xfrm>
            <a:off x="3331883" y="4541370"/>
            <a:ext cx="737754" cy="1005856"/>
          </a:xfrm>
          <a:custGeom>
            <a:avLst/>
            <a:gdLst/>
            <a:ahLst/>
            <a:cxnLst/>
            <a:rect l="l" t="t" r="r" b="b"/>
            <a:pathLst>
              <a:path w="737754" h="1005856">
                <a:moveTo>
                  <a:pt x="0" y="0"/>
                </a:moveTo>
                <a:lnTo>
                  <a:pt x="737754" y="0"/>
                </a:lnTo>
                <a:lnTo>
                  <a:pt x="737754" y="1005856"/>
                </a:lnTo>
                <a:lnTo>
                  <a:pt x="0" y="1005856"/>
                </a:lnTo>
                <a:lnTo>
                  <a:pt x="0" y="0"/>
                </a:lnTo>
                <a:close/>
              </a:path>
            </a:pathLst>
          </a:custGeom>
          <a:blipFill>
            <a:blip r:embed="rId3"/>
            <a:stretch>
              <a:fillRect/>
            </a:stretch>
          </a:blipFill>
        </p:spPr>
        <p:txBody>
          <a:bodyPr/>
          <a:lstStyle/>
          <a:p>
            <a:endParaRPr lang="fr-BE"/>
          </a:p>
        </p:txBody>
      </p:sp>
      <p:sp>
        <p:nvSpPr>
          <p:cNvPr id="4" name="Freeform 4"/>
          <p:cNvSpPr/>
          <p:nvPr/>
        </p:nvSpPr>
        <p:spPr>
          <a:xfrm>
            <a:off x="4069637" y="4541370"/>
            <a:ext cx="832942" cy="1005856"/>
          </a:xfrm>
          <a:custGeom>
            <a:avLst/>
            <a:gdLst/>
            <a:ahLst/>
            <a:cxnLst/>
            <a:rect l="l" t="t" r="r" b="b"/>
            <a:pathLst>
              <a:path w="832942" h="1005856">
                <a:moveTo>
                  <a:pt x="0" y="0"/>
                </a:moveTo>
                <a:lnTo>
                  <a:pt x="832942" y="0"/>
                </a:lnTo>
                <a:lnTo>
                  <a:pt x="832942" y="1005856"/>
                </a:lnTo>
                <a:lnTo>
                  <a:pt x="0" y="1005856"/>
                </a:lnTo>
                <a:lnTo>
                  <a:pt x="0" y="0"/>
                </a:lnTo>
                <a:close/>
              </a:path>
            </a:pathLst>
          </a:custGeom>
          <a:blipFill>
            <a:blip r:embed="rId4"/>
            <a:stretch>
              <a:fillRect/>
            </a:stretch>
          </a:blipFill>
        </p:spPr>
        <p:txBody>
          <a:bodyPr/>
          <a:lstStyle/>
          <a:p>
            <a:endParaRPr lang="fr-BE"/>
          </a:p>
        </p:txBody>
      </p:sp>
      <p:graphicFrame>
        <p:nvGraphicFramePr>
          <p:cNvPr id="17" name="Table 17"/>
          <p:cNvGraphicFramePr>
            <a:graphicFrameLocks noGrp="1"/>
          </p:cNvGraphicFramePr>
          <p:nvPr/>
        </p:nvGraphicFramePr>
        <p:xfrm>
          <a:off x="10437747" y="829777"/>
          <a:ext cx="7568091" cy="6137014"/>
        </p:xfrm>
        <a:graphic>
          <a:graphicData uri="http://schemas.openxmlformats.org/drawingml/2006/table">
            <a:tbl>
              <a:tblPr/>
              <a:tblGrid>
                <a:gridCol w="1667741">
                  <a:extLst>
                    <a:ext uri="{9D8B030D-6E8A-4147-A177-3AD203B41FA5}">
                      <a16:colId xmlns:a16="http://schemas.microsoft.com/office/drawing/2014/main" val="20000"/>
                    </a:ext>
                  </a:extLst>
                </a:gridCol>
                <a:gridCol w="1113483">
                  <a:extLst>
                    <a:ext uri="{9D8B030D-6E8A-4147-A177-3AD203B41FA5}">
                      <a16:colId xmlns:a16="http://schemas.microsoft.com/office/drawing/2014/main" val="20001"/>
                    </a:ext>
                  </a:extLst>
                </a:gridCol>
                <a:gridCol w="1411079">
                  <a:extLst>
                    <a:ext uri="{9D8B030D-6E8A-4147-A177-3AD203B41FA5}">
                      <a16:colId xmlns:a16="http://schemas.microsoft.com/office/drawing/2014/main" val="20002"/>
                    </a:ext>
                  </a:extLst>
                </a:gridCol>
                <a:gridCol w="1382033">
                  <a:extLst>
                    <a:ext uri="{9D8B030D-6E8A-4147-A177-3AD203B41FA5}">
                      <a16:colId xmlns:a16="http://schemas.microsoft.com/office/drawing/2014/main" val="20003"/>
                    </a:ext>
                  </a:extLst>
                </a:gridCol>
                <a:gridCol w="1993755">
                  <a:extLst>
                    <a:ext uri="{9D8B030D-6E8A-4147-A177-3AD203B41FA5}">
                      <a16:colId xmlns:a16="http://schemas.microsoft.com/office/drawing/2014/main" val="20004"/>
                    </a:ext>
                  </a:extLst>
                </a:gridCol>
              </a:tblGrid>
              <a:tr h="1495182">
                <a:tc>
                  <a:txBody>
                    <a:bodyPr/>
                    <a:lstStyle/>
                    <a:p>
                      <a:pPr algn="ctr">
                        <a:lnSpc>
                          <a:spcPts val="2659"/>
                        </a:lnSpc>
                        <a:defRPr/>
                      </a:pPr>
                      <a:r>
                        <a:rPr lang="en-US" sz="1899" b="1">
                          <a:solidFill>
                            <a:srgbClr val="000000"/>
                          </a:solidFill>
                          <a:latin typeface="Open Sans Bold"/>
                          <a:ea typeface="Open Sans Bold"/>
                          <a:cs typeface="Open Sans Bold"/>
                          <a:sym typeface="Open Sans Bold"/>
                        </a:rPr>
                        <a:t>Species</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b="1">
                          <a:solidFill>
                            <a:srgbClr val="000000"/>
                          </a:solidFill>
                          <a:latin typeface="Open Sans Bold"/>
                          <a:ea typeface="Open Sans Bold"/>
                          <a:cs typeface="Open Sans Bold"/>
                          <a:sym typeface="Open Sans Bold"/>
                        </a:rPr>
                        <a:t>Nb years</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b="1">
                          <a:solidFill>
                            <a:srgbClr val="000000"/>
                          </a:solidFill>
                          <a:latin typeface="Open Sans Bold"/>
                          <a:ea typeface="Open Sans Bold"/>
                          <a:cs typeface="Open Sans Bold"/>
                          <a:sym typeface="Open Sans Bold"/>
                        </a:rPr>
                        <a:t>Mean yield (kg/ha)</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b="1">
                          <a:solidFill>
                            <a:srgbClr val="000000"/>
                          </a:solidFill>
                          <a:latin typeface="Open Sans Bold"/>
                          <a:ea typeface="Open Sans Bold"/>
                          <a:cs typeface="Open Sans Bold"/>
                          <a:sym typeface="Open Sans Bold"/>
                        </a:rPr>
                        <a:t>Median yield (kg/ha)</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b="1">
                          <a:solidFill>
                            <a:srgbClr val="000000"/>
                          </a:solidFill>
                          <a:latin typeface="Open Sans Bold"/>
                          <a:ea typeface="Open Sans Bold"/>
                          <a:cs typeface="Open Sans Bold"/>
                          <a:sym typeface="Open Sans Bold"/>
                        </a:rPr>
                        <a:t>Coefficient of variation (%)</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159725">
                <a:tc>
                  <a:txBody>
                    <a:bodyPr/>
                    <a:lstStyle/>
                    <a:p>
                      <a:pPr algn="ctr">
                        <a:lnSpc>
                          <a:spcPts val="2659"/>
                        </a:lnSpc>
                        <a:defRPr/>
                      </a:pPr>
                      <a:r>
                        <a:rPr lang="en-US" sz="1899">
                          <a:solidFill>
                            <a:srgbClr val="000000"/>
                          </a:solidFill>
                          <a:latin typeface="Open Sans"/>
                          <a:ea typeface="Open Sans"/>
                          <a:cs typeface="Open Sans"/>
                          <a:sym typeface="Open Sans"/>
                        </a:rPr>
                        <a:t>Winter faba bean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a:solidFill>
                            <a:srgbClr val="000000"/>
                          </a:solidFill>
                          <a:latin typeface="Open Sans"/>
                          <a:ea typeface="Open Sans"/>
                          <a:cs typeface="Open Sans"/>
                          <a:sym typeface="Open Sans"/>
                        </a:rPr>
                        <a:t>11</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b="1">
                          <a:solidFill>
                            <a:srgbClr val="000000"/>
                          </a:solidFill>
                          <a:latin typeface="Open Sans Bold"/>
                          <a:ea typeface="Open Sans Bold"/>
                          <a:cs typeface="Open Sans Bold"/>
                          <a:sym typeface="Open Sans Bold"/>
                        </a:rPr>
                        <a:t>4187</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A5C561"/>
                    </a:solidFill>
                  </a:tcPr>
                </a:tc>
                <a:tc>
                  <a:txBody>
                    <a:bodyPr/>
                    <a:lstStyle/>
                    <a:p>
                      <a:pPr algn="ctr">
                        <a:lnSpc>
                          <a:spcPts val="2659"/>
                        </a:lnSpc>
                        <a:defRPr/>
                      </a:pPr>
                      <a:r>
                        <a:rPr lang="en-US" sz="1899">
                          <a:solidFill>
                            <a:srgbClr val="000000"/>
                          </a:solidFill>
                          <a:latin typeface="Open Sans"/>
                          <a:ea typeface="Open Sans"/>
                          <a:cs typeface="Open Sans"/>
                          <a:sym typeface="Open Sans"/>
                        </a:rPr>
                        <a:t>3832</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a:lnSpc>
                          <a:spcPts val="2659"/>
                        </a:lnSpc>
                        <a:defRPr/>
                      </a:pPr>
                      <a:r>
                        <a:rPr lang="en-US" sz="1899">
                          <a:solidFill>
                            <a:srgbClr val="000000"/>
                          </a:solidFill>
                          <a:latin typeface="Open Sans"/>
                          <a:ea typeface="Open Sans"/>
                          <a:cs typeface="Open Sans"/>
                          <a:sym typeface="Open Sans"/>
                        </a:rPr>
                        <a:t>23</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159725">
                <a:tc>
                  <a:txBody>
                    <a:bodyPr/>
                    <a:lstStyle/>
                    <a:p>
                      <a:pPr algn="ctr">
                        <a:lnSpc>
                          <a:spcPts val="2659"/>
                        </a:lnSpc>
                        <a:defRPr/>
                      </a:pPr>
                      <a:r>
                        <a:rPr lang="en-US" sz="1899">
                          <a:solidFill>
                            <a:srgbClr val="000000"/>
                          </a:solidFill>
                          <a:latin typeface="Open Sans"/>
                          <a:ea typeface="Open Sans"/>
                          <a:cs typeface="Open Sans"/>
                          <a:sym typeface="Open Sans"/>
                        </a:rPr>
                        <a:t>Spring faba bean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a:solidFill>
                            <a:srgbClr val="000000"/>
                          </a:solidFill>
                          <a:latin typeface="Open Sans"/>
                          <a:ea typeface="Open Sans"/>
                          <a:cs typeface="Open Sans"/>
                          <a:sym typeface="Open Sans"/>
                        </a:rPr>
                        <a:t>11</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b="1">
                          <a:solidFill>
                            <a:srgbClr val="000000"/>
                          </a:solidFill>
                          <a:latin typeface="Open Sans Bold"/>
                          <a:ea typeface="Open Sans Bold"/>
                          <a:cs typeface="Open Sans Bold"/>
                          <a:sym typeface="Open Sans Bold"/>
                        </a:rPr>
                        <a:t>3656</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E58F58"/>
                    </a:solidFill>
                  </a:tcPr>
                </a:tc>
                <a:tc>
                  <a:txBody>
                    <a:bodyPr/>
                    <a:lstStyle/>
                    <a:p>
                      <a:pPr algn="ctr">
                        <a:lnSpc>
                          <a:spcPts val="2659"/>
                        </a:lnSpc>
                        <a:defRPr/>
                      </a:pPr>
                      <a:r>
                        <a:rPr lang="en-US" sz="1899">
                          <a:solidFill>
                            <a:srgbClr val="000000"/>
                          </a:solidFill>
                          <a:latin typeface="Open Sans"/>
                          <a:ea typeface="Open Sans"/>
                          <a:cs typeface="Open Sans"/>
                          <a:sym typeface="Open Sans"/>
                        </a:rPr>
                        <a:t>3676</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a:lnSpc>
                          <a:spcPts val="2659"/>
                        </a:lnSpc>
                        <a:defRPr/>
                      </a:pPr>
                      <a:r>
                        <a:rPr lang="en-US" sz="1899">
                          <a:solidFill>
                            <a:srgbClr val="000000"/>
                          </a:solidFill>
                          <a:latin typeface="Open Sans"/>
                          <a:ea typeface="Open Sans"/>
                          <a:cs typeface="Open Sans"/>
                          <a:sym typeface="Open Sans"/>
                        </a:rPr>
                        <a:t>35</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143373">
                <a:tc>
                  <a:txBody>
                    <a:bodyPr/>
                    <a:lstStyle/>
                    <a:p>
                      <a:pPr algn="ctr">
                        <a:lnSpc>
                          <a:spcPts val="2659"/>
                        </a:lnSpc>
                        <a:defRPr/>
                      </a:pPr>
                      <a:r>
                        <a:rPr lang="en-US" sz="1899">
                          <a:solidFill>
                            <a:srgbClr val="000000"/>
                          </a:solidFill>
                          <a:latin typeface="Open Sans"/>
                          <a:ea typeface="Open Sans"/>
                          <a:cs typeface="Open Sans"/>
                          <a:sym typeface="Open Sans"/>
                        </a:rPr>
                        <a:t>Winter pea</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a:solidFill>
                            <a:srgbClr val="000000"/>
                          </a:solidFill>
                          <a:latin typeface="Open Sans"/>
                          <a:ea typeface="Open Sans"/>
                          <a:cs typeface="Open Sans"/>
                          <a:sym typeface="Open Sans"/>
                        </a:rPr>
                        <a:t>23</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b="1">
                          <a:solidFill>
                            <a:srgbClr val="000000"/>
                          </a:solidFill>
                          <a:latin typeface="Open Sans Bold"/>
                          <a:ea typeface="Open Sans Bold"/>
                          <a:cs typeface="Open Sans Bold"/>
                          <a:sym typeface="Open Sans Bold"/>
                        </a:rPr>
                        <a:t>4169</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A5C561"/>
                    </a:solidFill>
                  </a:tcPr>
                </a:tc>
                <a:tc>
                  <a:txBody>
                    <a:bodyPr/>
                    <a:lstStyle/>
                    <a:p>
                      <a:pPr algn="ctr">
                        <a:lnSpc>
                          <a:spcPts val="2659"/>
                        </a:lnSpc>
                        <a:defRPr/>
                      </a:pPr>
                      <a:r>
                        <a:rPr lang="en-US" sz="1899">
                          <a:solidFill>
                            <a:srgbClr val="000000"/>
                          </a:solidFill>
                          <a:latin typeface="Open Sans"/>
                          <a:ea typeface="Open Sans"/>
                          <a:cs typeface="Open Sans"/>
                          <a:sym typeface="Open Sans"/>
                        </a:rPr>
                        <a:t>4588</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a:lnSpc>
                          <a:spcPts val="2659"/>
                        </a:lnSpc>
                        <a:defRPr/>
                      </a:pPr>
                      <a:r>
                        <a:rPr lang="en-US" sz="1899">
                          <a:solidFill>
                            <a:srgbClr val="000000"/>
                          </a:solidFill>
                          <a:latin typeface="Open Sans"/>
                          <a:ea typeface="Open Sans"/>
                          <a:cs typeface="Open Sans"/>
                          <a:sym typeface="Open Sans"/>
                        </a:rPr>
                        <a:t>56</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179009">
                <a:tc>
                  <a:txBody>
                    <a:bodyPr/>
                    <a:lstStyle/>
                    <a:p>
                      <a:pPr algn="ctr">
                        <a:lnSpc>
                          <a:spcPts val="2659"/>
                        </a:lnSpc>
                        <a:defRPr/>
                      </a:pPr>
                      <a:r>
                        <a:rPr lang="en-US" sz="1899">
                          <a:solidFill>
                            <a:srgbClr val="000000"/>
                          </a:solidFill>
                          <a:latin typeface="Open Sans"/>
                          <a:ea typeface="Open Sans"/>
                          <a:cs typeface="Open Sans"/>
                          <a:sym typeface="Open Sans"/>
                        </a:rPr>
                        <a:t>Spring pea</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a:solidFill>
                            <a:srgbClr val="000000"/>
                          </a:solidFill>
                          <a:latin typeface="Open Sans"/>
                          <a:ea typeface="Open Sans"/>
                          <a:cs typeface="Open Sans"/>
                          <a:sym typeface="Open Sans"/>
                        </a:rPr>
                        <a:t>23</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b="1">
                          <a:solidFill>
                            <a:srgbClr val="000000"/>
                          </a:solidFill>
                          <a:latin typeface="Open Sans Bold"/>
                          <a:ea typeface="Open Sans Bold"/>
                          <a:cs typeface="Open Sans Bold"/>
                          <a:sym typeface="Open Sans Bold"/>
                        </a:rPr>
                        <a:t>3834</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E58F58"/>
                    </a:solidFill>
                  </a:tcPr>
                </a:tc>
                <a:tc>
                  <a:txBody>
                    <a:bodyPr/>
                    <a:lstStyle/>
                    <a:p>
                      <a:pPr algn="ctr">
                        <a:lnSpc>
                          <a:spcPts val="2659"/>
                        </a:lnSpc>
                        <a:defRPr/>
                      </a:pPr>
                      <a:r>
                        <a:rPr lang="en-US" sz="1899">
                          <a:solidFill>
                            <a:srgbClr val="000000"/>
                          </a:solidFill>
                          <a:latin typeface="Open Sans"/>
                          <a:ea typeface="Open Sans"/>
                          <a:cs typeface="Open Sans"/>
                          <a:sym typeface="Open Sans"/>
                        </a:rPr>
                        <a:t>3668</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tc>
                  <a:txBody>
                    <a:bodyPr/>
                    <a:lstStyle/>
                    <a:p>
                      <a:pPr algn="ctr">
                        <a:lnSpc>
                          <a:spcPts val="2659"/>
                        </a:lnSpc>
                        <a:defRPr/>
                      </a:pPr>
                      <a:r>
                        <a:rPr lang="en-US" sz="1899">
                          <a:solidFill>
                            <a:srgbClr val="000000"/>
                          </a:solidFill>
                          <a:latin typeface="Open Sans"/>
                          <a:ea typeface="Open Sans"/>
                          <a:cs typeface="Open Sans"/>
                          <a:sym typeface="Open Sans"/>
                        </a:rPr>
                        <a:t>56</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18" name="Freeform 18"/>
          <p:cNvSpPr/>
          <p:nvPr/>
        </p:nvSpPr>
        <p:spPr>
          <a:xfrm>
            <a:off x="9883510" y="3079978"/>
            <a:ext cx="490900" cy="669293"/>
          </a:xfrm>
          <a:custGeom>
            <a:avLst/>
            <a:gdLst/>
            <a:ahLst/>
            <a:cxnLst/>
            <a:rect l="l" t="t" r="r" b="b"/>
            <a:pathLst>
              <a:path w="490900" h="669293">
                <a:moveTo>
                  <a:pt x="0" y="0"/>
                </a:moveTo>
                <a:lnTo>
                  <a:pt x="490900" y="0"/>
                </a:lnTo>
                <a:lnTo>
                  <a:pt x="490900" y="669293"/>
                </a:lnTo>
                <a:lnTo>
                  <a:pt x="0" y="669293"/>
                </a:lnTo>
                <a:lnTo>
                  <a:pt x="0" y="0"/>
                </a:lnTo>
                <a:close/>
              </a:path>
            </a:pathLst>
          </a:custGeom>
          <a:blipFill>
            <a:blip r:embed="rId3"/>
            <a:stretch>
              <a:fillRect/>
            </a:stretch>
          </a:blipFill>
        </p:spPr>
        <p:txBody>
          <a:bodyPr/>
          <a:lstStyle/>
          <a:p>
            <a:endParaRPr lang="fr-BE"/>
          </a:p>
        </p:txBody>
      </p:sp>
      <p:sp>
        <p:nvSpPr>
          <p:cNvPr id="19" name="Freeform 19"/>
          <p:cNvSpPr/>
          <p:nvPr/>
        </p:nvSpPr>
        <p:spPr>
          <a:xfrm>
            <a:off x="9883510" y="5437587"/>
            <a:ext cx="554237" cy="669293"/>
          </a:xfrm>
          <a:custGeom>
            <a:avLst/>
            <a:gdLst/>
            <a:ahLst/>
            <a:cxnLst/>
            <a:rect l="l" t="t" r="r" b="b"/>
            <a:pathLst>
              <a:path w="554237" h="669293">
                <a:moveTo>
                  <a:pt x="0" y="0"/>
                </a:moveTo>
                <a:lnTo>
                  <a:pt x="554237" y="0"/>
                </a:lnTo>
                <a:lnTo>
                  <a:pt x="554237" y="669294"/>
                </a:lnTo>
                <a:lnTo>
                  <a:pt x="0" y="669294"/>
                </a:lnTo>
                <a:lnTo>
                  <a:pt x="0" y="0"/>
                </a:lnTo>
                <a:close/>
              </a:path>
            </a:pathLst>
          </a:custGeom>
          <a:blipFill>
            <a:blip r:embed="rId4"/>
            <a:stretch>
              <a:fillRect/>
            </a:stretch>
          </a:blipFill>
        </p:spPr>
        <p:txBody>
          <a:bodyPr/>
          <a:lstStyle/>
          <a:p>
            <a:endParaRPr lang="fr-BE"/>
          </a:p>
        </p:txBody>
      </p:sp>
      <p:sp>
        <p:nvSpPr>
          <p:cNvPr id="20" name="Freeform 20"/>
          <p:cNvSpPr/>
          <p:nvPr/>
        </p:nvSpPr>
        <p:spPr>
          <a:xfrm rot="2482476">
            <a:off x="3476978" y="6882248"/>
            <a:ext cx="1027242" cy="292764"/>
          </a:xfrm>
          <a:custGeom>
            <a:avLst/>
            <a:gdLst/>
            <a:ahLst/>
            <a:cxnLst/>
            <a:rect l="l" t="t" r="r" b="b"/>
            <a:pathLst>
              <a:path w="1027242" h="292764">
                <a:moveTo>
                  <a:pt x="0" y="0"/>
                </a:moveTo>
                <a:lnTo>
                  <a:pt x="1027242" y="0"/>
                </a:lnTo>
                <a:lnTo>
                  <a:pt x="1027242" y="292763"/>
                </a:lnTo>
                <a:lnTo>
                  <a:pt x="0" y="29276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BE"/>
          </a:p>
        </p:txBody>
      </p:sp>
      <p:sp>
        <p:nvSpPr>
          <p:cNvPr id="21" name="Freeform 21"/>
          <p:cNvSpPr/>
          <p:nvPr/>
        </p:nvSpPr>
        <p:spPr>
          <a:xfrm rot="2482476">
            <a:off x="3476978" y="8703093"/>
            <a:ext cx="1027242" cy="292764"/>
          </a:xfrm>
          <a:custGeom>
            <a:avLst/>
            <a:gdLst/>
            <a:ahLst/>
            <a:cxnLst/>
            <a:rect l="l" t="t" r="r" b="b"/>
            <a:pathLst>
              <a:path w="1027242" h="292764">
                <a:moveTo>
                  <a:pt x="0" y="0"/>
                </a:moveTo>
                <a:lnTo>
                  <a:pt x="1027242" y="0"/>
                </a:lnTo>
                <a:lnTo>
                  <a:pt x="1027242" y="292764"/>
                </a:lnTo>
                <a:lnTo>
                  <a:pt x="0" y="29276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BE"/>
          </a:p>
        </p:txBody>
      </p:sp>
      <p:sp>
        <p:nvSpPr>
          <p:cNvPr id="22" name="Freeform 22"/>
          <p:cNvSpPr/>
          <p:nvPr/>
        </p:nvSpPr>
        <p:spPr>
          <a:xfrm>
            <a:off x="6013270" y="6896538"/>
            <a:ext cx="497378" cy="663171"/>
          </a:xfrm>
          <a:custGeom>
            <a:avLst/>
            <a:gdLst/>
            <a:ahLst/>
            <a:cxnLst/>
            <a:rect l="l" t="t" r="r" b="b"/>
            <a:pathLst>
              <a:path w="497378" h="663171">
                <a:moveTo>
                  <a:pt x="0" y="0"/>
                </a:moveTo>
                <a:lnTo>
                  <a:pt x="497378" y="0"/>
                </a:lnTo>
                <a:lnTo>
                  <a:pt x="497378" y="663171"/>
                </a:lnTo>
                <a:lnTo>
                  <a:pt x="0" y="66317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BE"/>
          </a:p>
        </p:txBody>
      </p:sp>
      <p:sp>
        <p:nvSpPr>
          <p:cNvPr id="23" name="Freeform 23"/>
          <p:cNvSpPr/>
          <p:nvPr/>
        </p:nvSpPr>
        <p:spPr>
          <a:xfrm>
            <a:off x="4732390" y="8809711"/>
            <a:ext cx="533968" cy="523071"/>
          </a:xfrm>
          <a:custGeom>
            <a:avLst/>
            <a:gdLst/>
            <a:ahLst/>
            <a:cxnLst/>
            <a:rect l="l" t="t" r="r" b="b"/>
            <a:pathLst>
              <a:path w="533968" h="523071">
                <a:moveTo>
                  <a:pt x="0" y="0"/>
                </a:moveTo>
                <a:lnTo>
                  <a:pt x="533968" y="0"/>
                </a:lnTo>
                <a:lnTo>
                  <a:pt x="533968" y="523071"/>
                </a:lnTo>
                <a:lnTo>
                  <a:pt x="0" y="523071"/>
                </a:lnTo>
                <a:lnTo>
                  <a:pt x="0" y="0"/>
                </a:lnTo>
                <a:close/>
              </a:path>
            </a:pathLst>
          </a:custGeom>
          <a:blipFill>
            <a:blip r:embed="rId7"/>
            <a:stretch>
              <a:fillRect/>
            </a:stretch>
          </a:blipFill>
        </p:spPr>
        <p:txBody>
          <a:bodyPr/>
          <a:lstStyle/>
          <a:p>
            <a:endParaRPr lang="fr-BE"/>
          </a:p>
        </p:txBody>
      </p:sp>
      <p:sp>
        <p:nvSpPr>
          <p:cNvPr id="24" name="Freeform 24"/>
          <p:cNvSpPr/>
          <p:nvPr/>
        </p:nvSpPr>
        <p:spPr>
          <a:xfrm>
            <a:off x="5448181" y="8449252"/>
            <a:ext cx="719182" cy="1243990"/>
          </a:xfrm>
          <a:custGeom>
            <a:avLst/>
            <a:gdLst/>
            <a:ahLst/>
            <a:cxnLst/>
            <a:rect l="l" t="t" r="r" b="b"/>
            <a:pathLst>
              <a:path w="719182" h="1243990">
                <a:moveTo>
                  <a:pt x="0" y="0"/>
                </a:moveTo>
                <a:lnTo>
                  <a:pt x="719182" y="0"/>
                </a:lnTo>
                <a:lnTo>
                  <a:pt x="719182" y="1243990"/>
                </a:lnTo>
                <a:lnTo>
                  <a:pt x="0" y="1243990"/>
                </a:lnTo>
                <a:lnTo>
                  <a:pt x="0" y="0"/>
                </a:lnTo>
                <a:close/>
              </a:path>
            </a:pathLst>
          </a:custGeom>
          <a:blipFill>
            <a:blip r:embed="rId8"/>
            <a:stretch>
              <a:fillRect/>
            </a:stretch>
          </a:blipFill>
        </p:spPr>
        <p:txBody>
          <a:bodyPr/>
          <a:lstStyle/>
          <a:p>
            <a:endParaRPr lang="fr-BE"/>
          </a:p>
        </p:txBody>
      </p:sp>
      <p:sp>
        <p:nvSpPr>
          <p:cNvPr id="25" name="TextBox 25"/>
          <p:cNvSpPr txBox="1"/>
          <p:nvPr/>
        </p:nvSpPr>
        <p:spPr>
          <a:xfrm>
            <a:off x="17860582" y="9671772"/>
            <a:ext cx="145256"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4</a:t>
            </a:r>
          </a:p>
        </p:txBody>
      </p:sp>
      <p:sp>
        <p:nvSpPr>
          <p:cNvPr id="26" name="TextBox 26"/>
          <p:cNvSpPr txBox="1"/>
          <p:nvPr/>
        </p:nvSpPr>
        <p:spPr>
          <a:xfrm>
            <a:off x="2827344" y="6040270"/>
            <a:ext cx="3510439" cy="431799"/>
          </a:xfrm>
          <a:prstGeom prst="rect">
            <a:avLst/>
          </a:prstGeom>
        </p:spPr>
        <p:txBody>
          <a:bodyPr lIns="0" tIns="0" rIns="0" bIns="0" rtlCol="0" anchor="t">
            <a:spAutoFit/>
          </a:bodyPr>
          <a:lstStyle/>
          <a:p>
            <a:pPr algn="ctr">
              <a:lnSpc>
                <a:spcPts val="3500"/>
              </a:lnSpc>
            </a:pPr>
            <a:r>
              <a:rPr lang="en-US" sz="2500">
                <a:solidFill>
                  <a:srgbClr val="000000"/>
                </a:solidFill>
                <a:latin typeface="Open Sans"/>
                <a:ea typeface="Open Sans"/>
                <a:cs typeface="Open Sans"/>
                <a:sym typeface="Open Sans"/>
              </a:rPr>
              <a:t>Shorter growing season</a:t>
            </a:r>
          </a:p>
        </p:txBody>
      </p:sp>
      <p:sp>
        <p:nvSpPr>
          <p:cNvPr id="27" name="TextBox 27"/>
          <p:cNvSpPr txBox="1"/>
          <p:nvPr/>
        </p:nvSpPr>
        <p:spPr>
          <a:xfrm>
            <a:off x="2877186" y="7863562"/>
            <a:ext cx="2226826" cy="431799"/>
          </a:xfrm>
          <a:prstGeom prst="rect">
            <a:avLst/>
          </a:prstGeom>
        </p:spPr>
        <p:txBody>
          <a:bodyPr lIns="0" tIns="0" rIns="0" bIns="0" rtlCol="0" anchor="t">
            <a:spAutoFit/>
          </a:bodyPr>
          <a:lstStyle/>
          <a:p>
            <a:pPr algn="ctr">
              <a:lnSpc>
                <a:spcPts val="3500"/>
              </a:lnSpc>
            </a:pPr>
            <a:r>
              <a:rPr lang="en-US" sz="2500">
                <a:solidFill>
                  <a:srgbClr val="000000"/>
                </a:solidFill>
                <a:latin typeface="Open Sans"/>
                <a:ea typeface="Open Sans"/>
                <a:cs typeface="Open Sans"/>
                <a:sym typeface="Open Sans"/>
              </a:rPr>
              <a:t>Later flowering</a:t>
            </a:r>
          </a:p>
        </p:txBody>
      </p:sp>
      <p:sp>
        <p:nvSpPr>
          <p:cNvPr id="28" name="TextBox 28"/>
          <p:cNvSpPr txBox="1"/>
          <p:nvPr/>
        </p:nvSpPr>
        <p:spPr>
          <a:xfrm>
            <a:off x="829092" y="1660753"/>
            <a:ext cx="4818697" cy="514350"/>
          </a:xfrm>
          <a:prstGeom prst="rect">
            <a:avLst/>
          </a:prstGeom>
        </p:spPr>
        <p:txBody>
          <a:bodyPr lIns="0" tIns="0" rIns="0" bIns="0" rtlCol="0" anchor="t">
            <a:spAutoFit/>
          </a:bodyPr>
          <a:lstStyle/>
          <a:p>
            <a:pPr algn="ctr">
              <a:lnSpc>
                <a:spcPts val="4200"/>
              </a:lnSpc>
            </a:pPr>
            <a:r>
              <a:rPr lang="en-US" sz="3000" b="1">
                <a:solidFill>
                  <a:srgbClr val="000000"/>
                </a:solidFill>
                <a:latin typeface="Open Sans Bold"/>
                <a:ea typeface="Open Sans Bold"/>
                <a:cs typeface="Open Sans Bold"/>
                <a:sym typeface="Open Sans Bold"/>
              </a:rPr>
              <a:t>Spring vs winter cultivars</a:t>
            </a:r>
          </a:p>
        </p:txBody>
      </p:sp>
      <p:sp>
        <p:nvSpPr>
          <p:cNvPr id="29" name="TextBox 29"/>
          <p:cNvSpPr txBox="1"/>
          <p:nvPr/>
        </p:nvSpPr>
        <p:spPr>
          <a:xfrm>
            <a:off x="4732390" y="6896538"/>
            <a:ext cx="3840352" cy="419410"/>
          </a:xfrm>
          <a:prstGeom prst="rect">
            <a:avLst/>
          </a:prstGeom>
        </p:spPr>
        <p:txBody>
          <a:bodyPr wrap="square" lIns="0" tIns="0" rIns="0" bIns="0" rtlCol="0" anchor="t">
            <a:spAutoFit/>
          </a:bodyPr>
          <a:lstStyle/>
          <a:p>
            <a:pPr algn="ctr">
              <a:lnSpc>
                <a:spcPts val="3500"/>
              </a:lnSpc>
            </a:pPr>
            <a:r>
              <a:rPr lang="en-US" sz="2500" dirty="0">
                <a:solidFill>
                  <a:srgbClr val="000000"/>
                </a:solidFill>
                <a:latin typeface="Open Sans"/>
                <a:ea typeface="Open Sans"/>
                <a:cs typeface="Open Sans"/>
                <a:sym typeface="Open Sans"/>
              </a:rPr>
              <a:t>Winter vegetative phase</a:t>
            </a:r>
          </a:p>
        </p:txBody>
      </p:sp>
      <p:sp>
        <p:nvSpPr>
          <p:cNvPr id="30" name="TextBox 30"/>
          <p:cNvSpPr txBox="1"/>
          <p:nvPr/>
        </p:nvSpPr>
        <p:spPr>
          <a:xfrm>
            <a:off x="1674581" y="2913141"/>
            <a:ext cx="1152763" cy="514350"/>
          </a:xfrm>
          <a:prstGeom prst="rect">
            <a:avLst/>
          </a:prstGeom>
        </p:spPr>
        <p:txBody>
          <a:bodyPr lIns="0" tIns="0" rIns="0" bIns="0" rtlCol="0" anchor="t">
            <a:spAutoFit/>
          </a:bodyPr>
          <a:lstStyle/>
          <a:p>
            <a:pPr algn="ctr">
              <a:lnSpc>
                <a:spcPts val="4200"/>
              </a:lnSpc>
            </a:pPr>
            <a:r>
              <a:rPr lang="en-US" sz="3000">
                <a:solidFill>
                  <a:srgbClr val="000000"/>
                </a:solidFill>
                <a:latin typeface="Open Sans"/>
                <a:ea typeface="Open Sans"/>
                <a:cs typeface="Open Sans"/>
                <a:sym typeface="Open Sans"/>
              </a:rPr>
              <a:t>Yield : </a:t>
            </a:r>
          </a:p>
        </p:txBody>
      </p:sp>
      <p:sp>
        <p:nvSpPr>
          <p:cNvPr id="31" name="Freeform 31"/>
          <p:cNvSpPr/>
          <p:nvPr/>
        </p:nvSpPr>
        <p:spPr>
          <a:xfrm>
            <a:off x="3242235" y="2701150"/>
            <a:ext cx="917049" cy="995481"/>
          </a:xfrm>
          <a:custGeom>
            <a:avLst/>
            <a:gdLst/>
            <a:ahLst/>
            <a:cxnLst/>
            <a:rect l="l" t="t" r="r" b="b"/>
            <a:pathLst>
              <a:path w="917049" h="995481">
                <a:moveTo>
                  <a:pt x="0" y="0"/>
                </a:moveTo>
                <a:lnTo>
                  <a:pt x="917049" y="0"/>
                </a:lnTo>
                <a:lnTo>
                  <a:pt x="917049" y="995481"/>
                </a:lnTo>
                <a:lnTo>
                  <a:pt x="0" y="995481"/>
                </a:lnTo>
                <a:lnTo>
                  <a:pt x="0" y="0"/>
                </a:lnTo>
                <a:close/>
              </a:path>
            </a:pathLst>
          </a:custGeom>
          <a:blipFill>
            <a:blip r:embed="rId9"/>
            <a:stretch>
              <a:fillRect/>
            </a:stretch>
          </a:blipFill>
        </p:spPr>
        <p:txBody>
          <a:bodyPr/>
          <a:lstStyle/>
          <a:p>
            <a:endParaRPr lang="fr-BE"/>
          </a:p>
        </p:txBody>
      </p:sp>
      <p:sp>
        <p:nvSpPr>
          <p:cNvPr id="32" name="Freeform 32"/>
          <p:cNvSpPr/>
          <p:nvPr/>
        </p:nvSpPr>
        <p:spPr>
          <a:xfrm>
            <a:off x="4981518" y="2701150"/>
            <a:ext cx="803021" cy="995481"/>
          </a:xfrm>
          <a:custGeom>
            <a:avLst/>
            <a:gdLst/>
            <a:ahLst/>
            <a:cxnLst/>
            <a:rect l="l" t="t" r="r" b="b"/>
            <a:pathLst>
              <a:path w="803021" h="995481">
                <a:moveTo>
                  <a:pt x="0" y="0"/>
                </a:moveTo>
                <a:lnTo>
                  <a:pt x="803021" y="0"/>
                </a:lnTo>
                <a:lnTo>
                  <a:pt x="803021" y="995481"/>
                </a:lnTo>
                <a:lnTo>
                  <a:pt x="0" y="995481"/>
                </a:lnTo>
                <a:lnTo>
                  <a:pt x="0" y="0"/>
                </a:lnTo>
                <a:close/>
              </a:path>
            </a:pathLst>
          </a:custGeom>
          <a:blipFill>
            <a:blip r:embed="rId2"/>
            <a:stretch>
              <a:fillRect/>
            </a:stretch>
          </a:blipFill>
        </p:spPr>
        <p:txBody>
          <a:bodyPr/>
          <a:lstStyle/>
          <a:p>
            <a:endParaRPr lang="fr-BE"/>
          </a:p>
        </p:txBody>
      </p:sp>
      <p:sp>
        <p:nvSpPr>
          <p:cNvPr id="33" name="TextBox 33"/>
          <p:cNvSpPr txBox="1"/>
          <p:nvPr/>
        </p:nvSpPr>
        <p:spPr>
          <a:xfrm>
            <a:off x="4473621" y="2913141"/>
            <a:ext cx="217884" cy="514350"/>
          </a:xfrm>
          <a:prstGeom prst="rect">
            <a:avLst/>
          </a:prstGeom>
        </p:spPr>
        <p:txBody>
          <a:bodyPr lIns="0" tIns="0" rIns="0" bIns="0" rtlCol="0" anchor="t">
            <a:spAutoFit/>
          </a:bodyPr>
          <a:lstStyle/>
          <a:p>
            <a:pPr algn="ctr">
              <a:lnSpc>
                <a:spcPts val="4200"/>
              </a:lnSpc>
            </a:pPr>
            <a:r>
              <a:rPr lang="en-US" sz="3000">
                <a:solidFill>
                  <a:srgbClr val="000000"/>
                </a:solidFill>
                <a:latin typeface="Open Sans"/>
                <a:ea typeface="Open Sans"/>
                <a:cs typeface="Open Sans"/>
                <a:sym typeface="Open Sans"/>
              </a:rPr>
              <a:t>&gt;</a:t>
            </a:r>
          </a:p>
        </p:txBody>
      </p:sp>
      <p:sp>
        <p:nvSpPr>
          <p:cNvPr id="34" name="Freeform 9">
            <a:extLst>
              <a:ext uri="{FF2B5EF4-FFF2-40B4-BE49-F238E27FC236}">
                <a16:creationId xmlns:a16="http://schemas.microsoft.com/office/drawing/2014/main" id="{9372DF07-AA3B-FD15-8DE7-1C01BC7097E1}"/>
              </a:ext>
            </a:extLst>
          </p:cNvPr>
          <p:cNvSpPr/>
          <p:nvPr/>
        </p:nvSpPr>
        <p:spPr>
          <a:xfrm>
            <a:off x="-12012" y="0"/>
            <a:ext cx="4596019"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grpSp>
        <p:nvGrpSpPr>
          <p:cNvPr id="35" name="Group 11">
            <a:extLst>
              <a:ext uri="{FF2B5EF4-FFF2-40B4-BE49-F238E27FC236}">
                <a16:creationId xmlns:a16="http://schemas.microsoft.com/office/drawing/2014/main" id="{A7EE6371-A4C2-D32B-832A-3F938FD0EEC2}"/>
              </a:ext>
            </a:extLst>
          </p:cNvPr>
          <p:cNvGrpSpPr/>
          <p:nvPr/>
        </p:nvGrpSpPr>
        <p:grpSpPr>
          <a:xfrm>
            <a:off x="9143999" y="0"/>
            <a:ext cx="4559990" cy="676942"/>
            <a:chOff x="0" y="0"/>
            <a:chExt cx="711695" cy="105653"/>
          </a:xfrm>
        </p:grpSpPr>
        <p:sp>
          <p:nvSpPr>
            <p:cNvPr id="36" name="Freeform 12">
              <a:extLst>
                <a:ext uri="{FF2B5EF4-FFF2-40B4-BE49-F238E27FC236}">
                  <a16:creationId xmlns:a16="http://schemas.microsoft.com/office/drawing/2014/main" id="{6E727D53-022E-FCDD-FD30-A1CA9F1CFBF5}"/>
                </a:ext>
              </a:extLst>
            </p:cNvPr>
            <p:cNvSpPr/>
            <p:nvPr/>
          </p:nvSpPr>
          <p:spPr>
            <a:xfrm>
              <a:off x="0" y="0"/>
              <a:ext cx="711695" cy="105653"/>
            </a:xfrm>
            <a:custGeom>
              <a:avLst/>
              <a:gdLst/>
              <a:ahLst/>
              <a:cxnLst/>
              <a:rect l="l" t="t" r="r" b="b"/>
              <a:pathLst>
                <a:path w="711695" h="105653">
                  <a:moveTo>
                    <a:pt x="0" y="0"/>
                  </a:moveTo>
                  <a:lnTo>
                    <a:pt x="711695" y="0"/>
                  </a:lnTo>
                  <a:lnTo>
                    <a:pt x="711695" y="105653"/>
                  </a:lnTo>
                  <a:lnTo>
                    <a:pt x="0" y="105653"/>
                  </a:lnTo>
                  <a:close/>
                </a:path>
              </a:pathLst>
            </a:custGeom>
            <a:solidFill>
              <a:srgbClr val="568200"/>
            </a:solidFill>
          </p:spPr>
          <p:txBody>
            <a:bodyPr/>
            <a:lstStyle/>
            <a:p>
              <a:endParaRPr lang="fr-BE"/>
            </a:p>
          </p:txBody>
        </p:sp>
        <p:sp>
          <p:nvSpPr>
            <p:cNvPr id="37" name="TextBox 13">
              <a:extLst>
                <a:ext uri="{FF2B5EF4-FFF2-40B4-BE49-F238E27FC236}">
                  <a16:creationId xmlns:a16="http://schemas.microsoft.com/office/drawing/2014/main" id="{C30DA115-6333-A0DD-F689-0E2E6162E498}"/>
                </a:ext>
              </a:extLst>
            </p:cNvPr>
            <p:cNvSpPr txBox="1"/>
            <p:nvPr/>
          </p:nvSpPr>
          <p:spPr>
            <a:xfrm>
              <a:off x="0" y="-57150"/>
              <a:ext cx="711695" cy="162803"/>
            </a:xfrm>
            <a:prstGeom prst="rect">
              <a:avLst/>
            </a:prstGeom>
          </p:spPr>
          <p:txBody>
            <a:bodyPr lIns="50800" tIns="50800" rIns="50800" bIns="50800" rtlCol="0" anchor="ctr"/>
            <a:lstStyle/>
            <a:p>
              <a:pPr algn="ctr">
                <a:lnSpc>
                  <a:spcPts val="3779"/>
                </a:lnSpc>
                <a:spcBef>
                  <a:spcPct val="0"/>
                </a:spcBef>
              </a:pPr>
              <a:endParaRPr lang="en-US" sz="2699" dirty="0">
                <a:solidFill>
                  <a:srgbClr val="FFFFFF"/>
                </a:solidFill>
                <a:latin typeface="Open Sans"/>
                <a:ea typeface="Open Sans"/>
                <a:cs typeface="Open Sans"/>
                <a:sym typeface="Open Sans"/>
              </a:endParaRPr>
            </a:p>
          </p:txBody>
        </p:sp>
      </p:grpSp>
      <p:sp>
        <p:nvSpPr>
          <p:cNvPr id="38" name="TextBox 4">
            <a:extLst>
              <a:ext uri="{FF2B5EF4-FFF2-40B4-BE49-F238E27FC236}">
                <a16:creationId xmlns:a16="http://schemas.microsoft.com/office/drawing/2014/main" id="{670A1869-B4EE-7C8D-B9F2-80E8668208F3}"/>
              </a:ext>
            </a:extLst>
          </p:cNvPr>
          <p:cNvSpPr txBox="1"/>
          <p:nvPr/>
        </p:nvSpPr>
        <p:spPr>
          <a:xfrm>
            <a:off x="-12010" y="-203019"/>
            <a:ext cx="458401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Introduction</a:t>
            </a:r>
          </a:p>
        </p:txBody>
      </p:sp>
      <p:sp>
        <p:nvSpPr>
          <p:cNvPr id="39" name="TextBox 7">
            <a:extLst>
              <a:ext uri="{FF2B5EF4-FFF2-40B4-BE49-F238E27FC236}">
                <a16:creationId xmlns:a16="http://schemas.microsoft.com/office/drawing/2014/main" id="{F3ED40C0-583A-5207-8A88-605F4C1BE1B2}"/>
              </a:ext>
            </a:extLst>
          </p:cNvPr>
          <p:cNvSpPr txBox="1"/>
          <p:nvPr/>
        </p:nvSpPr>
        <p:spPr>
          <a:xfrm>
            <a:off x="4584009" y="-203020"/>
            <a:ext cx="455999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Methods</a:t>
            </a:r>
          </a:p>
        </p:txBody>
      </p:sp>
      <p:sp>
        <p:nvSpPr>
          <p:cNvPr id="41" name="TextBox 10">
            <a:extLst>
              <a:ext uri="{FF2B5EF4-FFF2-40B4-BE49-F238E27FC236}">
                <a16:creationId xmlns:a16="http://schemas.microsoft.com/office/drawing/2014/main" id="{67F922C5-B973-83A3-C844-3B4E49678593}"/>
              </a:ext>
            </a:extLst>
          </p:cNvPr>
          <p:cNvSpPr txBox="1"/>
          <p:nvPr/>
        </p:nvSpPr>
        <p:spPr>
          <a:xfrm>
            <a:off x="9121523" y="-204504"/>
            <a:ext cx="4559990" cy="1043115"/>
          </a:xfrm>
          <a:prstGeom prst="rect">
            <a:avLst/>
          </a:prstGeom>
        </p:spPr>
        <p:txBody>
          <a:bodyPr lIns="50800" tIns="50800" rIns="50800" bIns="50800" rtlCol="0" anchor="ctr"/>
          <a:lstStyle/>
          <a:p>
            <a:pPr algn="ctr">
              <a:lnSpc>
                <a:spcPts val="3779"/>
              </a:lnSpc>
              <a:spcBef>
                <a:spcPct val="0"/>
              </a:spcBef>
            </a:pPr>
            <a:r>
              <a:rPr lang="en-US" sz="2699" dirty="0">
                <a:solidFill>
                  <a:schemeClr val="bg1"/>
                </a:solidFill>
                <a:latin typeface="Open Sans"/>
                <a:ea typeface="Open Sans"/>
                <a:cs typeface="Open Sans"/>
                <a:sym typeface="Open Sans"/>
              </a:rPr>
              <a:t>Results</a:t>
            </a:r>
          </a:p>
        </p:txBody>
      </p:sp>
      <p:sp>
        <p:nvSpPr>
          <p:cNvPr id="42" name="Freeform 12">
            <a:extLst>
              <a:ext uri="{FF2B5EF4-FFF2-40B4-BE49-F238E27FC236}">
                <a16:creationId xmlns:a16="http://schemas.microsoft.com/office/drawing/2014/main" id="{C9A5A669-C965-1ED2-DC04-F2BEED90FDC4}"/>
              </a:ext>
            </a:extLst>
          </p:cNvPr>
          <p:cNvSpPr/>
          <p:nvPr/>
        </p:nvSpPr>
        <p:spPr>
          <a:xfrm>
            <a:off x="13703990" y="0"/>
            <a:ext cx="4584010" cy="676942"/>
          </a:xfrm>
          <a:custGeom>
            <a:avLst/>
            <a:gdLst/>
            <a:ahLst/>
            <a:cxnLst/>
            <a:rect l="l" t="t" r="r" b="b"/>
            <a:pathLst>
              <a:path w="715444" h="105653">
                <a:moveTo>
                  <a:pt x="0" y="0"/>
                </a:moveTo>
                <a:lnTo>
                  <a:pt x="715444" y="0"/>
                </a:lnTo>
                <a:lnTo>
                  <a:pt x="715444" y="105653"/>
                </a:lnTo>
                <a:lnTo>
                  <a:pt x="0" y="105653"/>
                </a:lnTo>
                <a:close/>
              </a:path>
            </a:pathLst>
          </a:custGeom>
          <a:solidFill>
            <a:srgbClr val="D1E9C2"/>
          </a:solidFill>
        </p:spPr>
        <p:txBody>
          <a:bodyPr/>
          <a:lstStyle/>
          <a:p>
            <a:endParaRPr lang="fr-BE"/>
          </a:p>
        </p:txBody>
      </p:sp>
      <p:sp>
        <p:nvSpPr>
          <p:cNvPr id="43" name="TextBox 13">
            <a:extLst>
              <a:ext uri="{FF2B5EF4-FFF2-40B4-BE49-F238E27FC236}">
                <a16:creationId xmlns:a16="http://schemas.microsoft.com/office/drawing/2014/main" id="{B68221D1-5020-BEDB-2251-732177E66647}"/>
              </a:ext>
            </a:extLst>
          </p:cNvPr>
          <p:cNvSpPr txBox="1"/>
          <p:nvPr/>
        </p:nvSpPr>
        <p:spPr>
          <a:xfrm>
            <a:off x="13703990" y="-204504"/>
            <a:ext cx="4584010" cy="1043115"/>
          </a:xfrm>
          <a:prstGeom prst="rect">
            <a:avLst/>
          </a:prstGeom>
        </p:spPr>
        <p:txBody>
          <a:bodyPr lIns="50800" tIns="50800" rIns="50800" bIns="50800" rtlCol="0" anchor="ctr"/>
          <a:lstStyle/>
          <a:p>
            <a:pPr algn="ctr">
              <a:lnSpc>
                <a:spcPts val="3779"/>
              </a:lnSpc>
              <a:spcBef>
                <a:spcPct val="0"/>
              </a:spcBef>
            </a:pPr>
            <a:r>
              <a:rPr lang="en-US" sz="2699" dirty="0">
                <a:solidFill>
                  <a:srgbClr val="000000"/>
                </a:solidFill>
                <a:latin typeface="Open Sans"/>
                <a:ea typeface="Open Sans"/>
                <a:cs typeface="Open Sans"/>
                <a:sym typeface="Open Sans"/>
              </a:rPr>
              <a:t>Conclusion</a:t>
            </a:r>
          </a:p>
        </p:txBody>
      </p:sp>
    </p:spTree>
  </p:cSld>
  <p:clrMapOvr>
    <a:masterClrMapping/>
  </p:clrMapOvr>
  <mc:AlternateContent xmlns:mc="http://schemas.openxmlformats.org/markup-compatibility/2006" xmlns:p14="http://schemas.microsoft.com/office/powerpoint/2010/main">
    <mc:Choice Requires="p14">
      <p:transition spd="slow" p14:dur="2000" advTm="345"/>
    </mc:Choice>
    <mc:Fallback xmlns="">
      <p:transition spd="slow" advTm="345"/>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10437747" y="829777"/>
          <a:ext cx="7568091" cy="6137014"/>
        </p:xfrm>
        <a:graphic>
          <a:graphicData uri="http://schemas.openxmlformats.org/drawingml/2006/table">
            <a:tbl>
              <a:tblPr/>
              <a:tblGrid>
                <a:gridCol w="1667741">
                  <a:extLst>
                    <a:ext uri="{9D8B030D-6E8A-4147-A177-3AD203B41FA5}">
                      <a16:colId xmlns:a16="http://schemas.microsoft.com/office/drawing/2014/main" val="20000"/>
                    </a:ext>
                  </a:extLst>
                </a:gridCol>
                <a:gridCol w="1113483">
                  <a:extLst>
                    <a:ext uri="{9D8B030D-6E8A-4147-A177-3AD203B41FA5}">
                      <a16:colId xmlns:a16="http://schemas.microsoft.com/office/drawing/2014/main" val="20001"/>
                    </a:ext>
                  </a:extLst>
                </a:gridCol>
                <a:gridCol w="1411079">
                  <a:extLst>
                    <a:ext uri="{9D8B030D-6E8A-4147-A177-3AD203B41FA5}">
                      <a16:colId xmlns:a16="http://schemas.microsoft.com/office/drawing/2014/main" val="20002"/>
                    </a:ext>
                  </a:extLst>
                </a:gridCol>
                <a:gridCol w="1382033">
                  <a:extLst>
                    <a:ext uri="{9D8B030D-6E8A-4147-A177-3AD203B41FA5}">
                      <a16:colId xmlns:a16="http://schemas.microsoft.com/office/drawing/2014/main" val="20003"/>
                    </a:ext>
                  </a:extLst>
                </a:gridCol>
                <a:gridCol w="1993755">
                  <a:extLst>
                    <a:ext uri="{9D8B030D-6E8A-4147-A177-3AD203B41FA5}">
                      <a16:colId xmlns:a16="http://schemas.microsoft.com/office/drawing/2014/main" val="20004"/>
                    </a:ext>
                  </a:extLst>
                </a:gridCol>
              </a:tblGrid>
              <a:tr h="1495182">
                <a:tc>
                  <a:txBody>
                    <a:bodyPr/>
                    <a:lstStyle/>
                    <a:p>
                      <a:pPr algn="ctr">
                        <a:lnSpc>
                          <a:spcPts val="2659"/>
                        </a:lnSpc>
                        <a:defRPr/>
                      </a:pPr>
                      <a:r>
                        <a:rPr lang="en-US" sz="1899" b="1">
                          <a:solidFill>
                            <a:srgbClr val="000000"/>
                          </a:solidFill>
                          <a:latin typeface="Open Sans Bold"/>
                          <a:ea typeface="Open Sans Bold"/>
                          <a:cs typeface="Open Sans Bold"/>
                          <a:sym typeface="Open Sans Bold"/>
                        </a:rPr>
                        <a:t>Species</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b="1">
                          <a:solidFill>
                            <a:srgbClr val="000000"/>
                          </a:solidFill>
                          <a:latin typeface="Open Sans Bold"/>
                          <a:ea typeface="Open Sans Bold"/>
                          <a:cs typeface="Open Sans Bold"/>
                          <a:sym typeface="Open Sans Bold"/>
                        </a:rPr>
                        <a:t>Nb years</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b="1">
                          <a:solidFill>
                            <a:srgbClr val="000000"/>
                          </a:solidFill>
                          <a:latin typeface="Open Sans Bold"/>
                          <a:ea typeface="Open Sans Bold"/>
                          <a:cs typeface="Open Sans Bold"/>
                          <a:sym typeface="Open Sans Bold"/>
                        </a:rPr>
                        <a:t>Mean yield (kg/ha)</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b="1">
                          <a:solidFill>
                            <a:srgbClr val="000000"/>
                          </a:solidFill>
                          <a:latin typeface="Open Sans Bold"/>
                          <a:ea typeface="Open Sans Bold"/>
                          <a:cs typeface="Open Sans Bold"/>
                          <a:sym typeface="Open Sans Bold"/>
                        </a:rPr>
                        <a:t>Median yield (kg/ha)</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b="1">
                          <a:solidFill>
                            <a:srgbClr val="000000"/>
                          </a:solidFill>
                          <a:latin typeface="Open Sans Bold"/>
                          <a:ea typeface="Open Sans Bold"/>
                          <a:cs typeface="Open Sans Bold"/>
                          <a:sym typeface="Open Sans Bold"/>
                        </a:rPr>
                        <a:t>Coefficient of variation (%)</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159725">
                <a:tc>
                  <a:txBody>
                    <a:bodyPr/>
                    <a:lstStyle/>
                    <a:p>
                      <a:pPr algn="ctr">
                        <a:lnSpc>
                          <a:spcPts val="2659"/>
                        </a:lnSpc>
                        <a:defRPr/>
                      </a:pPr>
                      <a:r>
                        <a:rPr lang="en-US" sz="1899">
                          <a:solidFill>
                            <a:srgbClr val="000000"/>
                          </a:solidFill>
                          <a:latin typeface="Open Sans"/>
                          <a:ea typeface="Open Sans"/>
                          <a:cs typeface="Open Sans"/>
                          <a:sym typeface="Open Sans"/>
                        </a:rPr>
                        <a:t>Winter faba bean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a:solidFill>
                            <a:srgbClr val="000000"/>
                          </a:solidFill>
                          <a:latin typeface="Open Sans"/>
                          <a:ea typeface="Open Sans"/>
                          <a:cs typeface="Open Sans"/>
                          <a:sym typeface="Open Sans"/>
                        </a:rPr>
                        <a:t>11</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a:solidFill>
                            <a:srgbClr val="000000"/>
                          </a:solidFill>
                          <a:latin typeface="Open Sans"/>
                          <a:ea typeface="Open Sans"/>
                          <a:cs typeface="Open Sans"/>
                          <a:sym typeface="Open Sans"/>
                        </a:rPr>
                        <a:t>4187</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b="1">
                          <a:solidFill>
                            <a:srgbClr val="000000"/>
                          </a:solidFill>
                          <a:latin typeface="Open Sans Bold"/>
                          <a:ea typeface="Open Sans Bold"/>
                          <a:cs typeface="Open Sans Bold"/>
                          <a:sym typeface="Open Sans Bold"/>
                        </a:rPr>
                        <a:t>3832</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E5C46A"/>
                    </a:solidFill>
                  </a:tcPr>
                </a:tc>
                <a:tc>
                  <a:txBody>
                    <a:bodyPr/>
                    <a:lstStyle/>
                    <a:p>
                      <a:pPr algn="ctr">
                        <a:lnSpc>
                          <a:spcPts val="2659"/>
                        </a:lnSpc>
                        <a:defRPr/>
                      </a:pPr>
                      <a:r>
                        <a:rPr lang="en-US" sz="1899">
                          <a:solidFill>
                            <a:srgbClr val="000000"/>
                          </a:solidFill>
                          <a:latin typeface="Open Sans"/>
                          <a:ea typeface="Open Sans"/>
                          <a:cs typeface="Open Sans"/>
                          <a:sym typeface="Open Sans"/>
                        </a:rPr>
                        <a:t>23</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A5C561"/>
                    </a:solidFill>
                  </a:tcPr>
                </a:tc>
                <a:extLst>
                  <a:ext uri="{0D108BD9-81ED-4DB2-BD59-A6C34878D82A}">
                    <a16:rowId xmlns:a16="http://schemas.microsoft.com/office/drawing/2014/main" val="10001"/>
                  </a:ext>
                </a:extLst>
              </a:tr>
              <a:tr h="1159725">
                <a:tc>
                  <a:txBody>
                    <a:bodyPr/>
                    <a:lstStyle/>
                    <a:p>
                      <a:pPr algn="ctr">
                        <a:lnSpc>
                          <a:spcPts val="2659"/>
                        </a:lnSpc>
                        <a:defRPr/>
                      </a:pPr>
                      <a:r>
                        <a:rPr lang="en-US" sz="1899">
                          <a:solidFill>
                            <a:srgbClr val="000000"/>
                          </a:solidFill>
                          <a:latin typeface="Open Sans"/>
                          <a:ea typeface="Open Sans"/>
                          <a:cs typeface="Open Sans"/>
                          <a:sym typeface="Open Sans"/>
                        </a:rPr>
                        <a:t>Spring faba bean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a:solidFill>
                            <a:srgbClr val="000000"/>
                          </a:solidFill>
                          <a:latin typeface="Open Sans"/>
                          <a:ea typeface="Open Sans"/>
                          <a:cs typeface="Open Sans"/>
                          <a:sym typeface="Open Sans"/>
                        </a:rPr>
                        <a:t>11</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a:solidFill>
                            <a:srgbClr val="000000"/>
                          </a:solidFill>
                          <a:latin typeface="Open Sans"/>
                          <a:ea typeface="Open Sans"/>
                          <a:cs typeface="Open Sans"/>
                          <a:sym typeface="Open Sans"/>
                        </a:rPr>
                        <a:t>3656</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b="1">
                          <a:solidFill>
                            <a:srgbClr val="000000"/>
                          </a:solidFill>
                          <a:latin typeface="Open Sans Bold"/>
                          <a:ea typeface="Open Sans Bold"/>
                          <a:cs typeface="Open Sans Bold"/>
                          <a:sym typeface="Open Sans Bold"/>
                        </a:rPr>
                        <a:t>3676</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E58F58"/>
                    </a:solidFill>
                  </a:tcPr>
                </a:tc>
                <a:tc>
                  <a:txBody>
                    <a:bodyPr/>
                    <a:lstStyle/>
                    <a:p>
                      <a:pPr algn="ctr">
                        <a:lnSpc>
                          <a:spcPts val="2659"/>
                        </a:lnSpc>
                        <a:defRPr/>
                      </a:pPr>
                      <a:r>
                        <a:rPr lang="en-US" sz="1899">
                          <a:solidFill>
                            <a:srgbClr val="000000"/>
                          </a:solidFill>
                          <a:latin typeface="Open Sans"/>
                          <a:ea typeface="Open Sans"/>
                          <a:cs typeface="Open Sans"/>
                          <a:sym typeface="Open Sans"/>
                        </a:rPr>
                        <a:t>35</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E5C46A"/>
                    </a:solidFill>
                  </a:tcPr>
                </a:tc>
                <a:extLst>
                  <a:ext uri="{0D108BD9-81ED-4DB2-BD59-A6C34878D82A}">
                    <a16:rowId xmlns:a16="http://schemas.microsoft.com/office/drawing/2014/main" val="10002"/>
                  </a:ext>
                </a:extLst>
              </a:tr>
              <a:tr h="1143373">
                <a:tc>
                  <a:txBody>
                    <a:bodyPr/>
                    <a:lstStyle/>
                    <a:p>
                      <a:pPr algn="ctr">
                        <a:lnSpc>
                          <a:spcPts val="2659"/>
                        </a:lnSpc>
                        <a:defRPr/>
                      </a:pPr>
                      <a:r>
                        <a:rPr lang="en-US" sz="1899">
                          <a:solidFill>
                            <a:srgbClr val="000000"/>
                          </a:solidFill>
                          <a:latin typeface="Open Sans"/>
                          <a:ea typeface="Open Sans"/>
                          <a:cs typeface="Open Sans"/>
                          <a:sym typeface="Open Sans"/>
                        </a:rPr>
                        <a:t>Winter pea</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a:solidFill>
                            <a:srgbClr val="000000"/>
                          </a:solidFill>
                          <a:latin typeface="Open Sans"/>
                          <a:ea typeface="Open Sans"/>
                          <a:cs typeface="Open Sans"/>
                          <a:sym typeface="Open Sans"/>
                        </a:rPr>
                        <a:t>23</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a:solidFill>
                            <a:srgbClr val="000000"/>
                          </a:solidFill>
                          <a:latin typeface="Open Sans"/>
                          <a:ea typeface="Open Sans"/>
                          <a:cs typeface="Open Sans"/>
                          <a:sym typeface="Open Sans"/>
                        </a:rPr>
                        <a:t>4169</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b="1">
                          <a:solidFill>
                            <a:srgbClr val="000000"/>
                          </a:solidFill>
                          <a:latin typeface="Open Sans Bold"/>
                          <a:ea typeface="Open Sans Bold"/>
                          <a:cs typeface="Open Sans Bold"/>
                          <a:sym typeface="Open Sans Bold"/>
                        </a:rPr>
                        <a:t>4588</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A5C561"/>
                    </a:solidFill>
                  </a:tcPr>
                </a:tc>
                <a:tc>
                  <a:txBody>
                    <a:bodyPr/>
                    <a:lstStyle/>
                    <a:p>
                      <a:pPr algn="ctr">
                        <a:lnSpc>
                          <a:spcPts val="2659"/>
                        </a:lnSpc>
                        <a:defRPr/>
                      </a:pPr>
                      <a:r>
                        <a:rPr lang="en-US" sz="1899">
                          <a:solidFill>
                            <a:srgbClr val="000000"/>
                          </a:solidFill>
                          <a:latin typeface="Open Sans"/>
                          <a:ea typeface="Open Sans"/>
                          <a:cs typeface="Open Sans"/>
                          <a:sym typeface="Open Sans"/>
                        </a:rPr>
                        <a:t>56</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E58F58"/>
                    </a:solidFill>
                  </a:tcPr>
                </a:tc>
                <a:extLst>
                  <a:ext uri="{0D108BD9-81ED-4DB2-BD59-A6C34878D82A}">
                    <a16:rowId xmlns:a16="http://schemas.microsoft.com/office/drawing/2014/main" val="10003"/>
                  </a:ext>
                </a:extLst>
              </a:tr>
              <a:tr h="1179009">
                <a:tc>
                  <a:txBody>
                    <a:bodyPr/>
                    <a:lstStyle/>
                    <a:p>
                      <a:pPr algn="ctr">
                        <a:lnSpc>
                          <a:spcPts val="2659"/>
                        </a:lnSpc>
                        <a:defRPr/>
                      </a:pPr>
                      <a:r>
                        <a:rPr lang="en-US" sz="1899">
                          <a:solidFill>
                            <a:srgbClr val="000000"/>
                          </a:solidFill>
                          <a:latin typeface="Open Sans"/>
                          <a:ea typeface="Open Sans"/>
                          <a:cs typeface="Open Sans"/>
                          <a:sym typeface="Open Sans"/>
                        </a:rPr>
                        <a:t>Spring pea</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a:solidFill>
                            <a:srgbClr val="000000"/>
                          </a:solidFill>
                          <a:latin typeface="Open Sans"/>
                          <a:ea typeface="Open Sans"/>
                          <a:cs typeface="Open Sans"/>
                          <a:sym typeface="Open Sans"/>
                        </a:rPr>
                        <a:t>23</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a:solidFill>
                            <a:srgbClr val="000000"/>
                          </a:solidFill>
                          <a:latin typeface="Open Sans"/>
                          <a:ea typeface="Open Sans"/>
                          <a:cs typeface="Open Sans"/>
                          <a:sym typeface="Open Sans"/>
                        </a:rPr>
                        <a:t>3834</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b="1">
                          <a:solidFill>
                            <a:srgbClr val="000000"/>
                          </a:solidFill>
                          <a:latin typeface="Open Sans Bold"/>
                          <a:ea typeface="Open Sans Bold"/>
                          <a:cs typeface="Open Sans Bold"/>
                          <a:sym typeface="Open Sans Bold"/>
                        </a:rPr>
                        <a:t>3668</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E58F58"/>
                    </a:solidFill>
                  </a:tcPr>
                </a:tc>
                <a:tc>
                  <a:txBody>
                    <a:bodyPr/>
                    <a:lstStyle/>
                    <a:p>
                      <a:pPr algn="ctr">
                        <a:lnSpc>
                          <a:spcPts val="2659"/>
                        </a:lnSpc>
                        <a:defRPr/>
                      </a:pPr>
                      <a:r>
                        <a:rPr lang="en-US" sz="1899">
                          <a:solidFill>
                            <a:srgbClr val="000000"/>
                          </a:solidFill>
                          <a:latin typeface="Open Sans"/>
                          <a:ea typeface="Open Sans"/>
                          <a:cs typeface="Open Sans"/>
                          <a:sym typeface="Open Sans"/>
                        </a:rPr>
                        <a:t>56</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E58F58"/>
                    </a:solidFill>
                  </a:tcPr>
                </a:tc>
                <a:extLst>
                  <a:ext uri="{0D108BD9-81ED-4DB2-BD59-A6C34878D82A}">
                    <a16:rowId xmlns:a16="http://schemas.microsoft.com/office/drawing/2014/main" val="10004"/>
                  </a:ext>
                </a:extLst>
              </a:tr>
            </a:tbl>
          </a:graphicData>
        </a:graphic>
      </p:graphicFrame>
      <p:sp>
        <p:nvSpPr>
          <p:cNvPr id="3" name="Freeform 3"/>
          <p:cNvSpPr/>
          <p:nvPr/>
        </p:nvSpPr>
        <p:spPr>
          <a:xfrm>
            <a:off x="9883510" y="3079978"/>
            <a:ext cx="490900" cy="669293"/>
          </a:xfrm>
          <a:custGeom>
            <a:avLst/>
            <a:gdLst/>
            <a:ahLst/>
            <a:cxnLst/>
            <a:rect l="l" t="t" r="r" b="b"/>
            <a:pathLst>
              <a:path w="490900" h="669293">
                <a:moveTo>
                  <a:pt x="0" y="0"/>
                </a:moveTo>
                <a:lnTo>
                  <a:pt x="490900" y="0"/>
                </a:lnTo>
                <a:lnTo>
                  <a:pt x="490900" y="669293"/>
                </a:lnTo>
                <a:lnTo>
                  <a:pt x="0" y="669293"/>
                </a:lnTo>
                <a:lnTo>
                  <a:pt x="0" y="0"/>
                </a:lnTo>
                <a:close/>
              </a:path>
            </a:pathLst>
          </a:custGeom>
          <a:blipFill>
            <a:blip r:embed="rId2"/>
            <a:stretch>
              <a:fillRect/>
            </a:stretch>
          </a:blipFill>
        </p:spPr>
        <p:txBody>
          <a:bodyPr/>
          <a:lstStyle/>
          <a:p>
            <a:endParaRPr lang="fr-BE"/>
          </a:p>
        </p:txBody>
      </p:sp>
      <p:sp>
        <p:nvSpPr>
          <p:cNvPr id="4" name="Freeform 4"/>
          <p:cNvSpPr/>
          <p:nvPr/>
        </p:nvSpPr>
        <p:spPr>
          <a:xfrm>
            <a:off x="165646" y="4867242"/>
            <a:ext cx="10159398" cy="5002967"/>
          </a:xfrm>
          <a:custGeom>
            <a:avLst/>
            <a:gdLst/>
            <a:ahLst/>
            <a:cxnLst/>
            <a:rect l="l" t="t" r="r" b="b"/>
            <a:pathLst>
              <a:path w="10159398" h="5002967">
                <a:moveTo>
                  <a:pt x="0" y="0"/>
                </a:moveTo>
                <a:lnTo>
                  <a:pt x="10159398" y="0"/>
                </a:lnTo>
                <a:lnTo>
                  <a:pt x="10159398" y="5002967"/>
                </a:lnTo>
                <a:lnTo>
                  <a:pt x="0" y="5002967"/>
                </a:lnTo>
                <a:lnTo>
                  <a:pt x="0" y="0"/>
                </a:lnTo>
                <a:close/>
              </a:path>
            </a:pathLst>
          </a:custGeom>
          <a:blipFill>
            <a:blip r:embed="rId3"/>
            <a:stretch>
              <a:fillRect/>
            </a:stretch>
          </a:blipFill>
        </p:spPr>
        <p:txBody>
          <a:bodyPr/>
          <a:lstStyle/>
          <a:p>
            <a:endParaRPr lang="fr-BE"/>
          </a:p>
        </p:txBody>
      </p:sp>
      <p:sp>
        <p:nvSpPr>
          <p:cNvPr id="5" name="Freeform 5"/>
          <p:cNvSpPr/>
          <p:nvPr/>
        </p:nvSpPr>
        <p:spPr>
          <a:xfrm>
            <a:off x="9883510" y="5437587"/>
            <a:ext cx="554237" cy="669293"/>
          </a:xfrm>
          <a:custGeom>
            <a:avLst/>
            <a:gdLst/>
            <a:ahLst/>
            <a:cxnLst/>
            <a:rect l="l" t="t" r="r" b="b"/>
            <a:pathLst>
              <a:path w="554237" h="669293">
                <a:moveTo>
                  <a:pt x="0" y="0"/>
                </a:moveTo>
                <a:lnTo>
                  <a:pt x="554237" y="0"/>
                </a:lnTo>
                <a:lnTo>
                  <a:pt x="554237" y="669294"/>
                </a:lnTo>
                <a:lnTo>
                  <a:pt x="0" y="669294"/>
                </a:lnTo>
                <a:lnTo>
                  <a:pt x="0" y="0"/>
                </a:lnTo>
                <a:close/>
              </a:path>
            </a:pathLst>
          </a:custGeom>
          <a:blipFill>
            <a:blip r:embed="rId4"/>
            <a:stretch>
              <a:fillRect/>
            </a:stretch>
          </a:blipFill>
        </p:spPr>
        <p:txBody>
          <a:bodyPr/>
          <a:lstStyle/>
          <a:p>
            <a:endParaRPr lang="fr-BE"/>
          </a:p>
        </p:txBody>
      </p:sp>
      <p:sp>
        <p:nvSpPr>
          <p:cNvPr id="6" name="AutoShape 6"/>
          <p:cNvSpPr/>
          <p:nvPr/>
        </p:nvSpPr>
        <p:spPr>
          <a:xfrm>
            <a:off x="954587" y="7079707"/>
            <a:ext cx="6946279" cy="0"/>
          </a:xfrm>
          <a:prstGeom prst="line">
            <a:avLst/>
          </a:prstGeom>
          <a:ln w="38100" cap="flat">
            <a:solidFill>
              <a:srgbClr val="ED1B24"/>
            </a:solidFill>
            <a:prstDash val="sysDot"/>
            <a:headEnd type="none" w="sm" len="sm"/>
            <a:tailEnd type="none" w="sm" len="sm"/>
          </a:ln>
        </p:spPr>
        <p:txBody>
          <a:bodyPr/>
          <a:lstStyle/>
          <a:p>
            <a:endParaRPr lang="fr-BE"/>
          </a:p>
        </p:txBody>
      </p:sp>
      <p:sp>
        <p:nvSpPr>
          <p:cNvPr id="7" name="AutoShape 7"/>
          <p:cNvSpPr/>
          <p:nvPr/>
        </p:nvSpPr>
        <p:spPr>
          <a:xfrm>
            <a:off x="4584010" y="7079707"/>
            <a:ext cx="0" cy="2178593"/>
          </a:xfrm>
          <a:prstGeom prst="line">
            <a:avLst/>
          </a:prstGeom>
          <a:ln w="38100" cap="flat">
            <a:solidFill>
              <a:srgbClr val="ED1B24"/>
            </a:solidFill>
            <a:prstDash val="sysDot"/>
            <a:headEnd type="none" w="sm" len="sm"/>
            <a:tailEnd type="none" w="sm" len="sm"/>
          </a:ln>
        </p:spPr>
        <p:txBody>
          <a:bodyPr/>
          <a:lstStyle/>
          <a:p>
            <a:endParaRPr lang="fr-BE"/>
          </a:p>
        </p:txBody>
      </p:sp>
      <p:sp>
        <p:nvSpPr>
          <p:cNvPr id="8" name="AutoShape 8"/>
          <p:cNvSpPr/>
          <p:nvPr/>
        </p:nvSpPr>
        <p:spPr>
          <a:xfrm>
            <a:off x="5245345" y="7079707"/>
            <a:ext cx="0" cy="2178593"/>
          </a:xfrm>
          <a:prstGeom prst="line">
            <a:avLst/>
          </a:prstGeom>
          <a:ln w="38100" cap="flat">
            <a:solidFill>
              <a:srgbClr val="ED1B24"/>
            </a:solidFill>
            <a:prstDash val="sysDot"/>
            <a:headEnd type="none" w="sm" len="sm"/>
            <a:tailEnd type="none" w="sm" len="sm"/>
          </a:ln>
        </p:spPr>
        <p:txBody>
          <a:bodyPr/>
          <a:lstStyle/>
          <a:p>
            <a:endParaRPr lang="fr-BE"/>
          </a:p>
        </p:txBody>
      </p:sp>
      <p:grpSp>
        <p:nvGrpSpPr>
          <p:cNvPr id="21" name="Group 21"/>
          <p:cNvGrpSpPr/>
          <p:nvPr/>
        </p:nvGrpSpPr>
        <p:grpSpPr>
          <a:xfrm>
            <a:off x="8574508" y="6535323"/>
            <a:ext cx="1666805" cy="1666805"/>
            <a:chOff x="0" y="0"/>
            <a:chExt cx="812800" cy="812800"/>
          </a:xfrm>
        </p:grpSpPr>
        <p:sp>
          <p:nvSpPr>
            <p:cNvPr id="22" name="Freeform 22"/>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FFFFF"/>
            </a:solidFill>
          </p:spPr>
          <p:txBody>
            <a:bodyPr/>
            <a:lstStyle/>
            <a:p>
              <a:endParaRPr lang="fr-BE"/>
            </a:p>
          </p:txBody>
        </p:sp>
      </p:grpSp>
      <p:sp>
        <p:nvSpPr>
          <p:cNvPr id="23" name="TextBox 23"/>
          <p:cNvSpPr txBox="1"/>
          <p:nvPr/>
        </p:nvSpPr>
        <p:spPr>
          <a:xfrm>
            <a:off x="17860582" y="9671772"/>
            <a:ext cx="145256"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5</a:t>
            </a:r>
          </a:p>
        </p:txBody>
      </p:sp>
      <p:sp>
        <p:nvSpPr>
          <p:cNvPr id="24" name="TextBox 24"/>
          <p:cNvSpPr txBox="1"/>
          <p:nvPr/>
        </p:nvSpPr>
        <p:spPr>
          <a:xfrm>
            <a:off x="8574508" y="6595689"/>
            <a:ext cx="4728710" cy="1240154"/>
          </a:xfrm>
          <a:prstGeom prst="rect">
            <a:avLst/>
          </a:prstGeom>
        </p:spPr>
        <p:txBody>
          <a:bodyPr lIns="0" tIns="0" rIns="0" bIns="0" rtlCol="0" anchor="t">
            <a:spAutoFit/>
          </a:bodyPr>
          <a:lstStyle/>
          <a:p>
            <a:pPr algn="l">
              <a:lnSpc>
                <a:spcPts val="2520"/>
              </a:lnSpc>
            </a:pPr>
            <a:r>
              <a:rPr lang="en-US" sz="1800">
                <a:solidFill>
                  <a:srgbClr val="000000"/>
                </a:solidFill>
                <a:latin typeface="Open Sans"/>
                <a:ea typeface="Open Sans"/>
                <a:cs typeface="Open Sans"/>
                <a:sym typeface="Open Sans"/>
              </a:rPr>
              <a:t>Winter faba bean</a:t>
            </a:r>
          </a:p>
          <a:p>
            <a:pPr algn="l">
              <a:lnSpc>
                <a:spcPts val="2520"/>
              </a:lnSpc>
            </a:pPr>
            <a:r>
              <a:rPr lang="en-US" sz="1800">
                <a:solidFill>
                  <a:srgbClr val="000000"/>
                </a:solidFill>
                <a:latin typeface="Open Sans"/>
                <a:ea typeface="Open Sans"/>
                <a:cs typeface="Open Sans"/>
                <a:sym typeface="Open Sans"/>
              </a:rPr>
              <a:t>Spring faba bean</a:t>
            </a:r>
          </a:p>
          <a:p>
            <a:pPr algn="l">
              <a:lnSpc>
                <a:spcPts val="2520"/>
              </a:lnSpc>
            </a:pPr>
            <a:r>
              <a:rPr lang="en-US" sz="1800">
                <a:solidFill>
                  <a:srgbClr val="000000"/>
                </a:solidFill>
                <a:latin typeface="Open Sans"/>
                <a:ea typeface="Open Sans"/>
                <a:cs typeface="Open Sans"/>
                <a:sym typeface="Open Sans"/>
              </a:rPr>
              <a:t>Winter pea</a:t>
            </a:r>
          </a:p>
          <a:p>
            <a:pPr algn="l">
              <a:lnSpc>
                <a:spcPts val="2520"/>
              </a:lnSpc>
            </a:pPr>
            <a:r>
              <a:rPr lang="en-US" sz="1800">
                <a:solidFill>
                  <a:srgbClr val="000000"/>
                </a:solidFill>
                <a:latin typeface="Open Sans"/>
                <a:ea typeface="Open Sans"/>
                <a:cs typeface="Open Sans"/>
                <a:sym typeface="Open Sans"/>
              </a:rPr>
              <a:t>Spring pea</a:t>
            </a:r>
          </a:p>
        </p:txBody>
      </p:sp>
      <p:sp>
        <p:nvSpPr>
          <p:cNvPr id="25" name="Freeform 25"/>
          <p:cNvSpPr/>
          <p:nvPr/>
        </p:nvSpPr>
        <p:spPr>
          <a:xfrm>
            <a:off x="5437802" y="2685741"/>
            <a:ext cx="502192" cy="502192"/>
          </a:xfrm>
          <a:custGeom>
            <a:avLst/>
            <a:gdLst/>
            <a:ahLst/>
            <a:cxnLst/>
            <a:rect l="l" t="t" r="r" b="b"/>
            <a:pathLst>
              <a:path w="502192" h="502192">
                <a:moveTo>
                  <a:pt x="0" y="0"/>
                </a:moveTo>
                <a:lnTo>
                  <a:pt x="502193" y="0"/>
                </a:lnTo>
                <a:lnTo>
                  <a:pt x="502193" y="502192"/>
                </a:lnTo>
                <a:lnTo>
                  <a:pt x="0" y="50219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BE"/>
          </a:p>
        </p:txBody>
      </p:sp>
      <p:sp>
        <p:nvSpPr>
          <p:cNvPr id="26" name="Freeform 26"/>
          <p:cNvSpPr/>
          <p:nvPr/>
        </p:nvSpPr>
        <p:spPr>
          <a:xfrm rot="-3452613">
            <a:off x="2526797" y="2215869"/>
            <a:ext cx="450032" cy="803628"/>
          </a:xfrm>
          <a:custGeom>
            <a:avLst/>
            <a:gdLst/>
            <a:ahLst/>
            <a:cxnLst/>
            <a:rect l="l" t="t" r="r" b="b"/>
            <a:pathLst>
              <a:path w="450032" h="803628">
                <a:moveTo>
                  <a:pt x="0" y="0"/>
                </a:moveTo>
                <a:lnTo>
                  <a:pt x="450032" y="0"/>
                </a:lnTo>
                <a:lnTo>
                  <a:pt x="450032" y="803628"/>
                </a:lnTo>
                <a:lnTo>
                  <a:pt x="0" y="80362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BE"/>
          </a:p>
        </p:txBody>
      </p:sp>
      <p:sp>
        <p:nvSpPr>
          <p:cNvPr id="27" name="TextBox 27"/>
          <p:cNvSpPr txBox="1"/>
          <p:nvPr/>
        </p:nvSpPr>
        <p:spPr>
          <a:xfrm>
            <a:off x="3358343" y="2628591"/>
            <a:ext cx="1987391" cy="431799"/>
          </a:xfrm>
          <a:prstGeom prst="rect">
            <a:avLst/>
          </a:prstGeom>
        </p:spPr>
        <p:txBody>
          <a:bodyPr lIns="0" tIns="0" rIns="0" bIns="0" rtlCol="0" anchor="t">
            <a:spAutoFit/>
          </a:bodyPr>
          <a:lstStyle/>
          <a:p>
            <a:pPr algn="ctr">
              <a:lnSpc>
                <a:spcPts val="3500"/>
              </a:lnSpc>
            </a:pPr>
            <a:r>
              <a:rPr lang="en-US" sz="2500">
                <a:solidFill>
                  <a:srgbClr val="000000"/>
                </a:solidFill>
                <a:latin typeface="Open Sans"/>
                <a:ea typeface="Open Sans"/>
                <a:cs typeface="Open Sans"/>
                <a:sym typeface="Open Sans"/>
              </a:rPr>
              <a:t>Distributions </a:t>
            </a:r>
          </a:p>
        </p:txBody>
      </p:sp>
      <p:sp>
        <p:nvSpPr>
          <p:cNvPr id="28" name="TextBox 28"/>
          <p:cNvSpPr txBox="1"/>
          <p:nvPr/>
        </p:nvSpPr>
        <p:spPr>
          <a:xfrm>
            <a:off x="954587" y="1361133"/>
            <a:ext cx="8301677" cy="763270"/>
          </a:xfrm>
          <a:prstGeom prst="rect">
            <a:avLst/>
          </a:prstGeom>
        </p:spPr>
        <p:txBody>
          <a:bodyPr lIns="0" tIns="0" rIns="0" bIns="0" rtlCol="0" anchor="t">
            <a:spAutoFit/>
          </a:bodyPr>
          <a:lstStyle/>
          <a:p>
            <a:pPr algn="ctr">
              <a:lnSpc>
                <a:spcPts val="3079"/>
              </a:lnSpc>
              <a:spcBef>
                <a:spcPct val="0"/>
              </a:spcBef>
            </a:pPr>
            <a:r>
              <a:rPr lang="en-US" sz="2199" b="1">
                <a:solidFill>
                  <a:srgbClr val="000000"/>
                </a:solidFill>
                <a:latin typeface="Open Sans Bold"/>
                <a:ea typeface="Open Sans Bold"/>
                <a:cs typeface="Open Sans Bold"/>
                <a:sym typeface="Open Sans Bold"/>
              </a:rPr>
              <a:t>Cumulative distribution curve</a:t>
            </a:r>
            <a:r>
              <a:rPr lang="en-US" sz="2199">
                <a:solidFill>
                  <a:srgbClr val="000000"/>
                </a:solidFill>
                <a:latin typeface="Open Sans"/>
                <a:ea typeface="Open Sans"/>
                <a:cs typeface="Open Sans"/>
                <a:sym typeface="Open Sans"/>
              </a:rPr>
              <a:t> = probabilities that a random variable is less than or equal to a specific value</a:t>
            </a:r>
          </a:p>
        </p:txBody>
      </p:sp>
      <p:sp>
        <p:nvSpPr>
          <p:cNvPr id="29" name="Freeform 9">
            <a:extLst>
              <a:ext uri="{FF2B5EF4-FFF2-40B4-BE49-F238E27FC236}">
                <a16:creationId xmlns:a16="http://schemas.microsoft.com/office/drawing/2014/main" id="{47C5EE5D-F92C-DFF0-2162-CEF5C8D82B15}"/>
              </a:ext>
            </a:extLst>
          </p:cNvPr>
          <p:cNvSpPr/>
          <p:nvPr/>
        </p:nvSpPr>
        <p:spPr>
          <a:xfrm>
            <a:off x="4572770" y="0"/>
            <a:ext cx="4583235"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sp>
        <p:nvSpPr>
          <p:cNvPr id="30" name="Freeform 9">
            <a:extLst>
              <a:ext uri="{FF2B5EF4-FFF2-40B4-BE49-F238E27FC236}">
                <a16:creationId xmlns:a16="http://schemas.microsoft.com/office/drawing/2014/main" id="{BC054125-A620-8D43-9D9F-EB32C6B7599C}"/>
              </a:ext>
            </a:extLst>
          </p:cNvPr>
          <p:cNvSpPr/>
          <p:nvPr/>
        </p:nvSpPr>
        <p:spPr>
          <a:xfrm>
            <a:off x="-12012" y="0"/>
            <a:ext cx="4596019"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grpSp>
        <p:nvGrpSpPr>
          <p:cNvPr id="31" name="Group 11">
            <a:extLst>
              <a:ext uri="{FF2B5EF4-FFF2-40B4-BE49-F238E27FC236}">
                <a16:creationId xmlns:a16="http://schemas.microsoft.com/office/drawing/2014/main" id="{D6F6AF0F-279F-180C-BEE2-B755705A8D5E}"/>
              </a:ext>
            </a:extLst>
          </p:cNvPr>
          <p:cNvGrpSpPr/>
          <p:nvPr/>
        </p:nvGrpSpPr>
        <p:grpSpPr>
          <a:xfrm>
            <a:off x="9143999" y="0"/>
            <a:ext cx="4559990" cy="676942"/>
            <a:chOff x="0" y="0"/>
            <a:chExt cx="711695" cy="105653"/>
          </a:xfrm>
        </p:grpSpPr>
        <p:sp>
          <p:nvSpPr>
            <p:cNvPr id="32" name="Freeform 12">
              <a:extLst>
                <a:ext uri="{FF2B5EF4-FFF2-40B4-BE49-F238E27FC236}">
                  <a16:creationId xmlns:a16="http://schemas.microsoft.com/office/drawing/2014/main" id="{261EE571-9024-AA10-DD77-FE19812AA6F4}"/>
                </a:ext>
              </a:extLst>
            </p:cNvPr>
            <p:cNvSpPr/>
            <p:nvPr/>
          </p:nvSpPr>
          <p:spPr>
            <a:xfrm>
              <a:off x="0" y="0"/>
              <a:ext cx="711695" cy="105653"/>
            </a:xfrm>
            <a:custGeom>
              <a:avLst/>
              <a:gdLst/>
              <a:ahLst/>
              <a:cxnLst/>
              <a:rect l="l" t="t" r="r" b="b"/>
              <a:pathLst>
                <a:path w="711695" h="105653">
                  <a:moveTo>
                    <a:pt x="0" y="0"/>
                  </a:moveTo>
                  <a:lnTo>
                    <a:pt x="711695" y="0"/>
                  </a:lnTo>
                  <a:lnTo>
                    <a:pt x="711695" y="105653"/>
                  </a:lnTo>
                  <a:lnTo>
                    <a:pt x="0" y="105653"/>
                  </a:lnTo>
                  <a:close/>
                </a:path>
              </a:pathLst>
            </a:custGeom>
            <a:solidFill>
              <a:srgbClr val="568200"/>
            </a:solidFill>
          </p:spPr>
          <p:txBody>
            <a:bodyPr/>
            <a:lstStyle/>
            <a:p>
              <a:endParaRPr lang="fr-BE"/>
            </a:p>
          </p:txBody>
        </p:sp>
        <p:sp>
          <p:nvSpPr>
            <p:cNvPr id="33" name="TextBox 13">
              <a:extLst>
                <a:ext uri="{FF2B5EF4-FFF2-40B4-BE49-F238E27FC236}">
                  <a16:creationId xmlns:a16="http://schemas.microsoft.com/office/drawing/2014/main" id="{56CBF957-A319-535C-E342-2CF146D35D50}"/>
                </a:ext>
              </a:extLst>
            </p:cNvPr>
            <p:cNvSpPr txBox="1"/>
            <p:nvPr/>
          </p:nvSpPr>
          <p:spPr>
            <a:xfrm>
              <a:off x="0" y="-57150"/>
              <a:ext cx="711695" cy="162803"/>
            </a:xfrm>
            <a:prstGeom prst="rect">
              <a:avLst/>
            </a:prstGeom>
          </p:spPr>
          <p:txBody>
            <a:bodyPr lIns="50800" tIns="50800" rIns="50800" bIns="50800" rtlCol="0" anchor="ctr"/>
            <a:lstStyle/>
            <a:p>
              <a:pPr algn="ctr">
                <a:lnSpc>
                  <a:spcPts val="3779"/>
                </a:lnSpc>
                <a:spcBef>
                  <a:spcPct val="0"/>
                </a:spcBef>
              </a:pPr>
              <a:endParaRPr lang="en-US" sz="2699" dirty="0">
                <a:solidFill>
                  <a:srgbClr val="FFFFFF"/>
                </a:solidFill>
                <a:latin typeface="Open Sans"/>
                <a:ea typeface="Open Sans"/>
                <a:cs typeface="Open Sans"/>
                <a:sym typeface="Open Sans"/>
              </a:endParaRPr>
            </a:p>
          </p:txBody>
        </p:sp>
      </p:grpSp>
      <p:sp>
        <p:nvSpPr>
          <p:cNvPr id="34" name="TextBox 4">
            <a:extLst>
              <a:ext uri="{FF2B5EF4-FFF2-40B4-BE49-F238E27FC236}">
                <a16:creationId xmlns:a16="http://schemas.microsoft.com/office/drawing/2014/main" id="{AB327795-8469-A25E-21A2-0AAA7DE7C881}"/>
              </a:ext>
            </a:extLst>
          </p:cNvPr>
          <p:cNvSpPr txBox="1"/>
          <p:nvPr/>
        </p:nvSpPr>
        <p:spPr>
          <a:xfrm>
            <a:off x="-12010" y="-203019"/>
            <a:ext cx="458401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Introduction</a:t>
            </a:r>
          </a:p>
        </p:txBody>
      </p:sp>
      <p:sp>
        <p:nvSpPr>
          <p:cNvPr id="35" name="TextBox 7">
            <a:extLst>
              <a:ext uri="{FF2B5EF4-FFF2-40B4-BE49-F238E27FC236}">
                <a16:creationId xmlns:a16="http://schemas.microsoft.com/office/drawing/2014/main" id="{CCE87CD5-BEDC-18D4-5A93-A63DB690A0DF}"/>
              </a:ext>
            </a:extLst>
          </p:cNvPr>
          <p:cNvSpPr txBox="1"/>
          <p:nvPr/>
        </p:nvSpPr>
        <p:spPr>
          <a:xfrm>
            <a:off x="4584009" y="-203020"/>
            <a:ext cx="455999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Methods</a:t>
            </a:r>
          </a:p>
        </p:txBody>
      </p:sp>
      <p:sp>
        <p:nvSpPr>
          <p:cNvPr id="36" name="TextBox 10">
            <a:extLst>
              <a:ext uri="{FF2B5EF4-FFF2-40B4-BE49-F238E27FC236}">
                <a16:creationId xmlns:a16="http://schemas.microsoft.com/office/drawing/2014/main" id="{0DEFAC3F-B686-D53B-B961-52234555CFCF}"/>
              </a:ext>
            </a:extLst>
          </p:cNvPr>
          <p:cNvSpPr txBox="1"/>
          <p:nvPr/>
        </p:nvSpPr>
        <p:spPr>
          <a:xfrm>
            <a:off x="9121523" y="-204504"/>
            <a:ext cx="4559990" cy="1043115"/>
          </a:xfrm>
          <a:prstGeom prst="rect">
            <a:avLst/>
          </a:prstGeom>
        </p:spPr>
        <p:txBody>
          <a:bodyPr lIns="50800" tIns="50800" rIns="50800" bIns="50800" rtlCol="0" anchor="ctr"/>
          <a:lstStyle/>
          <a:p>
            <a:pPr algn="ctr">
              <a:lnSpc>
                <a:spcPts val="3779"/>
              </a:lnSpc>
              <a:spcBef>
                <a:spcPct val="0"/>
              </a:spcBef>
            </a:pPr>
            <a:r>
              <a:rPr lang="en-US" sz="2699" dirty="0">
                <a:solidFill>
                  <a:schemeClr val="bg1"/>
                </a:solidFill>
                <a:latin typeface="Open Sans"/>
                <a:ea typeface="Open Sans"/>
                <a:cs typeface="Open Sans"/>
                <a:sym typeface="Open Sans"/>
              </a:rPr>
              <a:t>Results</a:t>
            </a:r>
          </a:p>
        </p:txBody>
      </p:sp>
      <p:sp>
        <p:nvSpPr>
          <p:cNvPr id="37" name="Freeform 12">
            <a:extLst>
              <a:ext uri="{FF2B5EF4-FFF2-40B4-BE49-F238E27FC236}">
                <a16:creationId xmlns:a16="http://schemas.microsoft.com/office/drawing/2014/main" id="{77A0D2ED-FED6-719C-ED22-8512C11C1D81}"/>
              </a:ext>
            </a:extLst>
          </p:cNvPr>
          <p:cNvSpPr/>
          <p:nvPr/>
        </p:nvSpPr>
        <p:spPr>
          <a:xfrm>
            <a:off x="13703990" y="0"/>
            <a:ext cx="4584010" cy="676942"/>
          </a:xfrm>
          <a:custGeom>
            <a:avLst/>
            <a:gdLst/>
            <a:ahLst/>
            <a:cxnLst/>
            <a:rect l="l" t="t" r="r" b="b"/>
            <a:pathLst>
              <a:path w="715444" h="105653">
                <a:moveTo>
                  <a:pt x="0" y="0"/>
                </a:moveTo>
                <a:lnTo>
                  <a:pt x="715444" y="0"/>
                </a:lnTo>
                <a:lnTo>
                  <a:pt x="715444" y="105653"/>
                </a:lnTo>
                <a:lnTo>
                  <a:pt x="0" y="105653"/>
                </a:lnTo>
                <a:close/>
              </a:path>
            </a:pathLst>
          </a:custGeom>
          <a:solidFill>
            <a:srgbClr val="D1E9C2"/>
          </a:solidFill>
        </p:spPr>
        <p:txBody>
          <a:bodyPr/>
          <a:lstStyle/>
          <a:p>
            <a:endParaRPr lang="fr-BE"/>
          </a:p>
        </p:txBody>
      </p:sp>
      <p:sp>
        <p:nvSpPr>
          <p:cNvPr id="38" name="TextBox 13">
            <a:extLst>
              <a:ext uri="{FF2B5EF4-FFF2-40B4-BE49-F238E27FC236}">
                <a16:creationId xmlns:a16="http://schemas.microsoft.com/office/drawing/2014/main" id="{B40DBB43-63A1-6510-B93F-2E0AC2B3DF15}"/>
              </a:ext>
            </a:extLst>
          </p:cNvPr>
          <p:cNvSpPr txBox="1"/>
          <p:nvPr/>
        </p:nvSpPr>
        <p:spPr>
          <a:xfrm>
            <a:off x="13703990" y="-204504"/>
            <a:ext cx="4584010" cy="1043115"/>
          </a:xfrm>
          <a:prstGeom prst="rect">
            <a:avLst/>
          </a:prstGeom>
        </p:spPr>
        <p:txBody>
          <a:bodyPr lIns="50800" tIns="50800" rIns="50800" bIns="50800" rtlCol="0" anchor="ctr"/>
          <a:lstStyle/>
          <a:p>
            <a:pPr algn="ctr">
              <a:lnSpc>
                <a:spcPts val="3779"/>
              </a:lnSpc>
              <a:spcBef>
                <a:spcPct val="0"/>
              </a:spcBef>
            </a:pPr>
            <a:r>
              <a:rPr lang="en-US" sz="2699" dirty="0">
                <a:solidFill>
                  <a:srgbClr val="000000"/>
                </a:solidFill>
                <a:latin typeface="Open Sans"/>
                <a:ea typeface="Open Sans"/>
                <a:cs typeface="Open Sans"/>
                <a:sym typeface="Open Sans"/>
              </a:rPr>
              <a:t>Conclusion</a:t>
            </a:r>
          </a:p>
        </p:txBody>
      </p:sp>
      <p:sp>
        <p:nvSpPr>
          <p:cNvPr id="40" name="Freeform 29">
            <a:extLst>
              <a:ext uri="{FF2B5EF4-FFF2-40B4-BE49-F238E27FC236}">
                <a16:creationId xmlns:a16="http://schemas.microsoft.com/office/drawing/2014/main" id="{2523BB64-8A93-EAAE-17A3-0A7D9C691AE0}"/>
              </a:ext>
            </a:extLst>
          </p:cNvPr>
          <p:cNvSpPr/>
          <p:nvPr/>
        </p:nvSpPr>
        <p:spPr>
          <a:xfrm>
            <a:off x="5657182" y="3612813"/>
            <a:ext cx="483896" cy="584350"/>
          </a:xfrm>
          <a:custGeom>
            <a:avLst/>
            <a:gdLst/>
            <a:ahLst/>
            <a:cxnLst/>
            <a:rect l="l" t="t" r="r" b="b"/>
            <a:pathLst>
              <a:path w="483896" h="584350">
                <a:moveTo>
                  <a:pt x="0" y="0"/>
                </a:moveTo>
                <a:lnTo>
                  <a:pt x="483895" y="0"/>
                </a:lnTo>
                <a:lnTo>
                  <a:pt x="483895" y="584350"/>
                </a:lnTo>
                <a:lnTo>
                  <a:pt x="0" y="584350"/>
                </a:lnTo>
                <a:lnTo>
                  <a:pt x="0" y="0"/>
                </a:lnTo>
                <a:close/>
              </a:path>
            </a:pathLst>
          </a:custGeom>
          <a:blipFill>
            <a:blip r:embed="rId4"/>
            <a:stretch>
              <a:fillRect/>
            </a:stretch>
          </a:blipFill>
        </p:spPr>
        <p:txBody>
          <a:bodyPr/>
          <a:lstStyle/>
          <a:p>
            <a:endParaRPr lang="fr-BE"/>
          </a:p>
        </p:txBody>
      </p:sp>
      <p:sp>
        <p:nvSpPr>
          <p:cNvPr id="42" name="Freeform 30">
            <a:extLst>
              <a:ext uri="{FF2B5EF4-FFF2-40B4-BE49-F238E27FC236}">
                <a16:creationId xmlns:a16="http://schemas.microsoft.com/office/drawing/2014/main" id="{E975EDC3-564E-9707-4FFC-19A7B5D092FF}"/>
              </a:ext>
            </a:extLst>
          </p:cNvPr>
          <p:cNvSpPr/>
          <p:nvPr/>
        </p:nvSpPr>
        <p:spPr>
          <a:xfrm>
            <a:off x="6141077" y="3648382"/>
            <a:ext cx="402508" cy="548780"/>
          </a:xfrm>
          <a:custGeom>
            <a:avLst/>
            <a:gdLst/>
            <a:ahLst/>
            <a:cxnLst/>
            <a:rect l="l" t="t" r="r" b="b"/>
            <a:pathLst>
              <a:path w="402508" h="548780">
                <a:moveTo>
                  <a:pt x="0" y="0"/>
                </a:moveTo>
                <a:lnTo>
                  <a:pt x="402508" y="0"/>
                </a:lnTo>
                <a:lnTo>
                  <a:pt x="402508" y="548781"/>
                </a:lnTo>
                <a:lnTo>
                  <a:pt x="0" y="548781"/>
                </a:lnTo>
                <a:lnTo>
                  <a:pt x="0" y="0"/>
                </a:lnTo>
                <a:close/>
              </a:path>
            </a:pathLst>
          </a:custGeom>
          <a:blipFill>
            <a:blip r:embed="rId2"/>
            <a:stretch>
              <a:fillRect/>
            </a:stretch>
          </a:blipFill>
        </p:spPr>
        <p:txBody>
          <a:bodyPr/>
          <a:lstStyle/>
          <a:p>
            <a:endParaRPr lang="fr-BE"/>
          </a:p>
        </p:txBody>
      </p:sp>
      <p:sp>
        <p:nvSpPr>
          <p:cNvPr id="44" name="Freeform 31">
            <a:extLst>
              <a:ext uri="{FF2B5EF4-FFF2-40B4-BE49-F238E27FC236}">
                <a16:creationId xmlns:a16="http://schemas.microsoft.com/office/drawing/2014/main" id="{DC6A961F-4212-E97B-1B48-770A3B310546}"/>
              </a:ext>
            </a:extLst>
          </p:cNvPr>
          <p:cNvSpPr/>
          <p:nvPr/>
        </p:nvSpPr>
        <p:spPr>
          <a:xfrm>
            <a:off x="5149739" y="3583754"/>
            <a:ext cx="507443" cy="629061"/>
          </a:xfrm>
          <a:custGeom>
            <a:avLst/>
            <a:gdLst/>
            <a:ahLst/>
            <a:cxnLst/>
            <a:rect l="l" t="t" r="r" b="b"/>
            <a:pathLst>
              <a:path w="507443" h="629061">
                <a:moveTo>
                  <a:pt x="0" y="0"/>
                </a:moveTo>
                <a:lnTo>
                  <a:pt x="507443" y="0"/>
                </a:lnTo>
                <a:lnTo>
                  <a:pt x="507443" y="629061"/>
                </a:lnTo>
                <a:lnTo>
                  <a:pt x="0" y="629061"/>
                </a:lnTo>
                <a:lnTo>
                  <a:pt x="0" y="0"/>
                </a:lnTo>
                <a:close/>
              </a:path>
            </a:pathLst>
          </a:custGeom>
          <a:blipFill>
            <a:blip r:embed="rId7"/>
            <a:stretch>
              <a:fillRect/>
            </a:stretch>
          </a:blipFill>
        </p:spPr>
        <p:txBody>
          <a:bodyPr/>
          <a:lstStyle/>
          <a:p>
            <a:endParaRPr lang="fr-BE"/>
          </a:p>
        </p:txBody>
      </p:sp>
      <p:sp>
        <p:nvSpPr>
          <p:cNvPr id="46" name="TextBox 37">
            <a:extLst>
              <a:ext uri="{FF2B5EF4-FFF2-40B4-BE49-F238E27FC236}">
                <a16:creationId xmlns:a16="http://schemas.microsoft.com/office/drawing/2014/main" id="{072D9893-FEE4-E94B-D494-AA67546F70DC}"/>
              </a:ext>
            </a:extLst>
          </p:cNvPr>
          <p:cNvSpPr txBox="1"/>
          <p:nvPr/>
        </p:nvSpPr>
        <p:spPr>
          <a:xfrm>
            <a:off x="3013127" y="3685142"/>
            <a:ext cx="2073950" cy="389254"/>
          </a:xfrm>
          <a:prstGeom prst="rect">
            <a:avLst/>
          </a:prstGeom>
        </p:spPr>
        <p:txBody>
          <a:bodyPr lIns="0" tIns="0" rIns="0" bIns="0" rtlCol="0" anchor="t">
            <a:spAutoFit/>
          </a:bodyPr>
          <a:lstStyle/>
          <a:p>
            <a:pPr algn="ctr">
              <a:lnSpc>
                <a:spcPts val="3220"/>
              </a:lnSpc>
            </a:pPr>
            <a:r>
              <a:rPr lang="en-US" sz="2300" dirty="0">
                <a:solidFill>
                  <a:srgbClr val="000000"/>
                </a:solidFill>
                <a:latin typeface="Open Sans"/>
                <a:ea typeface="Open Sans"/>
                <a:cs typeface="Open Sans"/>
                <a:sym typeface="Open Sans"/>
              </a:rPr>
              <a:t>Medians lower </a:t>
            </a:r>
          </a:p>
        </p:txBody>
      </p:sp>
    </p:spTree>
  </p:cSld>
  <p:clrMapOvr>
    <a:masterClrMapping/>
  </p:clrMapOvr>
  <mc:AlternateContent xmlns:mc="http://schemas.openxmlformats.org/markup-compatibility/2006" xmlns:p14="http://schemas.microsoft.com/office/powerpoint/2010/main">
    <mc:Choice Requires="p14">
      <p:transition spd="slow" p14:dur="2000" advTm="437"/>
    </mc:Choice>
    <mc:Fallback xmlns="">
      <p:transition spd="slow" advTm="437"/>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5646" y="4867242"/>
            <a:ext cx="10159398" cy="5002967"/>
          </a:xfrm>
          <a:custGeom>
            <a:avLst/>
            <a:gdLst/>
            <a:ahLst/>
            <a:cxnLst/>
            <a:rect l="l" t="t" r="r" b="b"/>
            <a:pathLst>
              <a:path w="10159398" h="5002967">
                <a:moveTo>
                  <a:pt x="0" y="0"/>
                </a:moveTo>
                <a:lnTo>
                  <a:pt x="10159398" y="0"/>
                </a:lnTo>
                <a:lnTo>
                  <a:pt x="10159398" y="5002967"/>
                </a:lnTo>
                <a:lnTo>
                  <a:pt x="0" y="5002967"/>
                </a:lnTo>
                <a:lnTo>
                  <a:pt x="0" y="0"/>
                </a:lnTo>
                <a:close/>
              </a:path>
            </a:pathLst>
          </a:custGeom>
          <a:blipFill>
            <a:blip r:embed="rId2"/>
            <a:stretch>
              <a:fillRect/>
            </a:stretch>
          </a:blipFill>
        </p:spPr>
        <p:txBody>
          <a:bodyPr/>
          <a:lstStyle/>
          <a:p>
            <a:endParaRPr lang="fr-BE"/>
          </a:p>
        </p:txBody>
      </p:sp>
      <p:grpSp>
        <p:nvGrpSpPr>
          <p:cNvPr id="3" name="Group 3"/>
          <p:cNvGrpSpPr/>
          <p:nvPr/>
        </p:nvGrpSpPr>
        <p:grpSpPr>
          <a:xfrm>
            <a:off x="8574508" y="6535323"/>
            <a:ext cx="1666805" cy="1666805"/>
            <a:chOff x="0" y="0"/>
            <a:chExt cx="812800" cy="812800"/>
          </a:xfrm>
        </p:grpSpPr>
        <p:sp>
          <p:nvSpPr>
            <p:cNvPr id="4" name="Freeform 4"/>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FFFFF"/>
            </a:solidFill>
          </p:spPr>
          <p:txBody>
            <a:bodyPr/>
            <a:lstStyle/>
            <a:p>
              <a:endParaRPr lang="fr-BE"/>
            </a:p>
          </p:txBody>
        </p:sp>
      </p:grpSp>
      <p:sp>
        <p:nvSpPr>
          <p:cNvPr id="5" name="TextBox 5"/>
          <p:cNvSpPr txBox="1"/>
          <p:nvPr/>
        </p:nvSpPr>
        <p:spPr>
          <a:xfrm>
            <a:off x="8574508" y="6595689"/>
            <a:ext cx="4728710" cy="1240154"/>
          </a:xfrm>
          <a:prstGeom prst="rect">
            <a:avLst/>
          </a:prstGeom>
        </p:spPr>
        <p:txBody>
          <a:bodyPr lIns="0" tIns="0" rIns="0" bIns="0" rtlCol="0" anchor="t">
            <a:spAutoFit/>
          </a:bodyPr>
          <a:lstStyle/>
          <a:p>
            <a:pPr algn="l">
              <a:lnSpc>
                <a:spcPts val="2520"/>
              </a:lnSpc>
            </a:pPr>
            <a:r>
              <a:rPr lang="en-US" sz="1800">
                <a:solidFill>
                  <a:srgbClr val="000000"/>
                </a:solidFill>
                <a:latin typeface="Open Sans"/>
                <a:ea typeface="Open Sans"/>
                <a:cs typeface="Open Sans"/>
                <a:sym typeface="Open Sans"/>
              </a:rPr>
              <a:t>Winter faba bean</a:t>
            </a:r>
          </a:p>
          <a:p>
            <a:pPr algn="l">
              <a:lnSpc>
                <a:spcPts val="2520"/>
              </a:lnSpc>
            </a:pPr>
            <a:r>
              <a:rPr lang="en-US" sz="1800">
                <a:solidFill>
                  <a:srgbClr val="000000"/>
                </a:solidFill>
                <a:latin typeface="Open Sans"/>
                <a:ea typeface="Open Sans"/>
                <a:cs typeface="Open Sans"/>
                <a:sym typeface="Open Sans"/>
              </a:rPr>
              <a:t>Spring faba bean</a:t>
            </a:r>
          </a:p>
          <a:p>
            <a:pPr algn="l">
              <a:lnSpc>
                <a:spcPts val="2520"/>
              </a:lnSpc>
            </a:pPr>
            <a:r>
              <a:rPr lang="en-US" sz="1800">
                <a:solidFill>
                  <a:srgbClr val="000000"/>
                </a:solidFill>
                <a:latin typeface="Open Sans"/>
                <a:ea typeface="Open Sans"/>
                <a:cs typeface="Open Sans"/>
                <a:sym typeface="Open Sans"/>
              </a:rPr>
              <a:t>Winter pea</a:t>
            </a:r>
          </a:p>
          <a:p>
            <a:pPr algn="l">
              <a:lnSpc>
                <a:spcPts val="2520"/>
              </a:lnSpc>
            </a:pPr>
            <a:r>
              <a:rPr lang="en-US" sz="1800">
                <a:solidFill>
                  <a:srgbClr val="000000"/>
                </a:solidFill>
                <a:latin typeface="Open Sans"/>
                <a:ea typeface="Open Sans"/>
                <a:cs typeface="Open Sans"/>
                <a:sym typeface="Open Sans"/>
              </a:rPr>
              <a:t>Spring pea</a:t>
            </a:r>
          </a:p>
        </p:txBody>
      </p:sp>
      <p:graphicFrame>
        <p:nvGraphicFramePr>
          <p:cNvPr id="6" name="Table 6"/>
          <p:cNvGraphicFramePr>
            <a:graphicFrameLocks noGrp="1"/>
          </p:cNvGraphicFramePr>
          <p:nvPr/>
        </p:nvGraphicFramePr>
        <p:xfrm>
          <a:off x="10437747" y="829777"/>
          <a:ext cx="7568091" cy="6137014"/>
        </p:xfrm>
        <a:graphic>
          <a:graphicData uri="http://schemas.openxmlformats.org/drawingml/2006/table">
            <a:tbl>
              <a:tblPr/>
              <a:tblGrid>
                <a:gridCol w="1667741">
                  <a:extLst>
                    <a:ext uri="{9D8B030D-6E8A-4147-A177-3AD203B41FA5}">
                      <a16:colId xmlns:a16="http://schemas.microsoft.com/office/drawing/2014/main" val="20000"/>
                    </a:ext>
                  </a:extLst>
                </a:gridCol>
                <a:gridCol w="1113483">
                  <a:extLst>
                    <a:ext uri="{9D8B030D-6E8A-4147-A177-3AD203B41FA5}">
                      <a16:colId xmlns:a16="http://schemas.microsoft.com/office/drawing/2014/main" val="20001"/>
                    </a:ext>
                  </a:extLst>
                </a:gridCol>
                <a:gridCol w="1411079">
                  <a:extLst>
                    <a:ext uri="{9D8B030D-6E8A-4147-A177-3AD203B41FA5}">
                      <a16:colId xmlns:a16="http://schemas.microsoft.com/office/drawing/2014/main" val="20002"/>
                    </a:ext>
                  </a:extLst>
                </a:gridCol>
                <a:gridCol w="1382033">
                  <a:extLst>
                    <a:ext uri="{9D8B030D-6E8A-4147-A177-3AD203B41FA5}">
                      <a16:colId xmlns:a16="http://schemas.microsoft.com/office/drawing/2014/main" val="20003"/>
                    </a:ext>
                  </a:extLst>
                </a:gridCol>
                <a:gridCol w="1993755">
                  <a:extLst>
                    <a:ext uri="{9D8B030D-6E8A-4147-A177-3AD203B41FA5}">
                      <a16:colId xmlns:a16="http://schemas.microsoft.com/office/drawing/2014/main" val="20004"/>
                    </a:ext>
                  </a:extLst>
                </a:gridCol>
              </a:tblGrid>
              <a:tr h="1495182">
                <a:tc>
                  <a:txBody>
                    <a:bodyPr/>
                    <a:lstStyle/>
                    <a:p>
                      <a:pPr algn="ctr">
                        <a:lnSpc>
                          <a:spcPts val="2659"/>
                        </a:lnSpc>
                        <a:defRPr/>
                      </a:pPr>
                      <a:r>
                        <a:rPr lang="en-US" sz="1899" b="1">
                          <a:solidFill>
                            <a:srgbClr val="000000"/>
                          </a:solidFill>
                          <a:latin typeface="Open Sans Bold"/>
                          <a:ea typeface="Open Sans Bold"/>
                          <a:cs typeface="Open Sans Bold"/>
                          <a:sym typeface="Open Sans Bold"/>
                        </a:rPr>
                        <a:t>Species</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b="1">
                          <a:solidFill>
                            <a:srgbClr val="000000"/>
                          </a:solidFill>
                          <a:latin typeface="Open Sans Bold"/>
                          <a:ea typeface="Open Sans Bold"/>
                          <a:cs typeface="Open Sans Bold"/>
                          <a:sym typeface="Open Sans Bold"/>
                        </a:rPr>
                        <a:t>Nb years</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b="1">
                          <a:solidFill>
                            <a:srgbClr val="000000"/>
                          </a:solidFill>
                          <a:latin typeface="Open Sans Bold"/>
                          <a:ea typeface="Open Sans Bold"/>
                          <a:cs typeface="Open Sans Bold"/>
                          <a:sym typeface="Open Sans Bold"/>
                        </a:rPr>
                        <a:t>Mean yield (kg/ha)</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b="1">
                          <a:solidFill>
                            <a:srgbClr val="000000"/>
                          </a:solidFill>
                          <a:latin typeface="Open Sans Bold"/>
                          <a:ea typeface="Open Sans Bold"/>
                          <a:cs typeface="Open Sans Bold"/>
                          <a:sym typeface="Open Sans Bold"/>
                        </a:rPr>
                        <a:t>Median yield (kg/ha)</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b="1">
                          <a:solidFill>
                            <a:srgbClr val="000000"/>
                          </a:solidFill>
                          <a:latin typeface="Open Sans Bold"/>
                          <a:ea typeface="Open Sans Bold"/>
                          <a:cs typeface="Open Sans Bold"/>
                          <a:sym typeface="Open Sans Bold"/>
                        </a:rPr>
                        <a:t>Coefficient of variation (%)</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159725">
                <a:tc>
                  <a:txBody>
                    <a:bodyPr/>
                    <a:lstStyle/>
                    <a:p>
                      <a:pPr algn="ctr">
                        <a:lnSpc>
                          <a:spcPts val="2659"/>
                        </a:lnSpc>
                        <a:defRPr/>
                      </a:pPr>
                      <a:r>
                        <a:rPr lang="en-US" sz="1899">
                          <a:solidFill>
                            <a:srgbClr val="000000"/>
                          </a:solidFill>
                          <a:latin typeface="Open Sans"/>
                          <a:ea typeface="Open Sans"/>
                          <a:cs typeface="Open Sans"/>
                          <a:sym typeface="Open Sans"/>
                        </a:rPr>
                        <a:t>Winter faba bean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a:solidFill>
                            <a:srgbClr val="000000"/>
                          </a:solidFill>
                          <a:latin typeface="Open Sans"/>
                          <a:ea typeface="Open Sans"/>
                          <a:cs typeface="Open Sans"/>
                          <a:sym typeface="Open Sans"/>
                        </a:rPr>
                        <a:t>11</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a:solidFill>
                            <a:srgbClr val="000000"/>
                          </a:solidFill>
                          <a:latin typeface="Open Sans"/>
                          <a:ea typeface="Open Sans"/>
                          <a:cs typeface="Open Sans"/>
                          <a:sym typeface="Open Sans"/>
                        </a:rPr>
                        <a:t>4187</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b="1">
                          <a:solidFill>
                            <a:srgbClr val="000000"/>
                          </a:solidFill>
                          <a:latin typeface="Open Sans Bold"/>
                          <a:ea typeface="Open Sans Bold"/>
                          <a:cs typeface="Open Sans Bold"/>
                          <a:sym typeface="Open Sans Bold"/>
                        </a:rPr>
                        <a:t>3832</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E5C46A"/>
                    </a:solidFill>
                  </a:tcPr>
                </a:tc>
                <a:tc>
                  <a:txBody>
                    <a:bodyPr/>
                    <a:lstStyle/>
                    <a:p>
                      <a:pPr algn="ctr">
                        <a:lnSpc>
                          <a:spcPts val="2659"/>
                        </a:lnSpc>
                        <a:defRPr/>
                      </a:pPr>
                      <a:r>
                        <a:rPr lang="en-US" sz="1899">
                          <a:solidFill>
                            <a:srgbClr val="000000"/>
                          </a:solidFill>
                          <a:latin typeface="Open Sans"/>
                          <a:ea typeface="Open Sans"/>
                          <a:cs typeface="Open Sans"/>
                          <a:sym typeface="Open Sans"/>
                        </a:rPr>
                        <a:t>23</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A5C561"/>
                    </a:solidFill>
                  </a:tcPr>
                </a:tc>
                <a:extLst>
                  <a:ext uri="{0D108BD9-81ED-4DB2-BD59-A6C34878D82A}">
                    <a16:rowId xmlns:a16="http://schemas.microsoft.com/office/drawing/2014/main" val="10001"/>
                  </a:ext>
                </a:extLst>
              </a:tr>
              <a:tr h="1159725">
                <a:tc>
                  <a:txBody>
                    <a:bodyPr/>
                    <a:lstStyle/>
                    <a:p>
                      <a:pPr algn="ctr">
                        <a:lnSpc>
                          <a:spcPts val="2659"/>
                        </a:lnSpc>
                        <a:defRPr/>
                      </a:pPr>
                      <a:r>
                        <a:rPr lang="en-US" sz="1899">
                          <a:solidFill>
                            <a:srgbClr val="000000"/>
                          </a:solidFill>
                          <a:latin typeface="Open Sans"/>
                          <a:ea typeface="Open Sans"/>
                          <a:cs typeface="Open Sans"/>
                          <a:sym typeface="Open Sans"/>
                        </a:rPr>
                        <a:t>Spring faba bean</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a:solidFill>
                            <a:srgbClr val="000000"/>
                          </a:solidFill>
                          <a:latin typeface="Open Sans"/>
                          <a:ea typeface="Open Sans"/>
                          <a:cs typeface="Open Sans"/>
                          <a:sym typeface="Open Sans"/>
                        </a:rPr>
                        <a:t>11</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a:solidFill>
                            <a:srgbClr val="000000"/>
                          </a:solidFill>
                          <a:latin typeface="Open Sans"/>
                          <a:ea typeface="Open Sans"/>
                          <a:cs typeface="Open Sans"/>
                          <a:sym typeface="Open Sans"/>
                        </a:rPr>
                        <a:t>3656</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b="1">
                          <a:solidFill>
                            <a:srgbClr val="000000"/>
                          </a:solidFill>
                          <a:latin typeface="Open Sans Bold"/>
                          <a:ea typeface="Open Sans Bold"/>
                          <a:cs typeface="Open Sans Bold"/>
                          <a:sym typeface="Open Sans Bold"/>
                        </a:rPr>
                        <a:t>3676</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E58F58"/>
                    </a:solidFill>
                  </a:tcPr>
                </a:tc>
                <a:tc>
                  <a:txBody>
                    <a:bodyPr/>
                    <a:lstStyle/>
                    <a:p>
                      <a:pPr algn="ctr">
                        <a:lnSpc>
                          <a:spcPts val="2659"/>
                        </a:lnSpc>
                        <a:defRPr/>
                      </a:pPr>
                      <a:r>
                        <a:rPr lang="en-US" sz="1899">
                          <a:solidFill>
                            <a:srgbClr val="000000"/>
                          </a:solidFill>
                          <a:latin typeface="Open Sans"/>
                          <a:ea typeface="Open Sans"/>
                          <a:cs typeface="Open Sans"/>
                          <a:sym typeface="Open Sans"/>
                        </a:rPr>
                        <a:t>35</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E5C46A"/>
                    </a:solidFill>
                  </a:tcPr>
                </a:tc>
                <a:extLst>
                  <a:ext uri="{0D108BD9-81ED-4DB2-BD59-A6C34878D82A}">
                    <a16:rowId xmlns:a16="http://schemas.microsoft.com/office/drawing/2014/main" val="10002"/>
                  </a:ext>
                </a:extLst>
              </a:tr>
              <a:tr h="1143373">
                <a:tc>
                  <a:txBody>
                    <a:bodyPr/>
                    <a:lstStyle/>
                    <a:p>
                      <a:pPr algn="ctr">
                        <a:lnSpc>
                          <a:spcPts val="2659"/>
                        </a:lnSpc>
                        <a:defRPr/>
                      </a:pPr>
                      <a:r>
                        <a:rPr lang="en-US" sz="1899">
                          <a:solidFill>
                            <a:srgbClr val="000000"/>
                          </a:solidFill>
                          <a:latin typeface="Open Sans"/>
                          <a:ea typeface="Open Sans"/>
                          <a:cs typeface="Open Sans"/>
                          <a:sym typeface="Open Sans"/>
                        </a:rPr>
                        <a:t>Winter pea</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a:solidFill>
                            <a:srgbClr val="000000"/>
                          </a:solidFill>
                          <a:latin typeface="Open Sans"/>
                          <a:ea typeface="Open Sans"/>
                          <a:cs typeface="Open Sans"/>
                          <a:sym typeface="Open Sans"/>
                        </a:rPr>
                        <a:t>23</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a:solidFill>
                            <a:srgbClr val="000000"/>
                          </a:solidFill>
                          <a:latin typeface="Open Sans"/>
                          <a:ea typeface="Open Sans"/>
                          <a:cs typeface="Open Sans"/>
                          <a:sym typeface="Open Sans"/>
                        </a:rPr>
                        <a:t>4169</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b="1">
                          <a:solidFill>
                            <a:srgbClr val="000000"/>
                          </a:solidFill>
                          <a:latin typeface="Open Sans Bold"/>
                          <a:ea typeface="Open Sans Bold"/>
                          <a:cs typeface="Open Sans Bold"/>
                          <a:sym typeface="Open Sans Bold"/>
                        </a:rPr>
                        <a:t>4588</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A5C561"/>
                    </a:solidFill>
                  </a:tcPr>
                </a:tc>
                <a:tc>
                  <a:txBody>
                    <a:bodyPr/>
                    <a:lstStyle/>
                    <a:p>
                      <a:pPr algn="ctr">
                        <a:lnSpc>
                          <a:spcPts val="2659"/>
                        </a:lnSpc>
                        <a:defRPr/>
                      </a:pPr>
                      <a:r>
                        <a:rPr lang="en-US" sz="1899">
                          <a:solidFill>
                            <a:srgbClr val="000000"/>
                          </a:solidFill>
                          <a:latin typeface="Open Sans"/>
                          <a:ea typeface="Open Sans"/>
                          <a:cs typeface="Open Sans"/>
                          <a:sym typeface="Open Sans"/>
                        </a:rPr>
                        <a:t>56</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E58F58"/>
                    </a:solidFill>
                  </a:tcPr>
                </a:tc>
                <a:extLst>
                  <a:ext uri="{0D108BD9-81ED-4DB2-BD59-A6C34878D82A}">
                    <a16:rowId xmlns:a16="http://schemas.microsoft.com/office/drawing/2014/main" val="10003"/>
                  </a:ext>
                </a:extLst>
              </a:tr>
              <a:tr h="1179009">
                <a:tc>
                  <a:txBody>
                    <a:bodyPr/>
                    <a:lstStyle/>
                    <a:p>
                      <a:pPr algn="ctr">
                        <a:lnSpc>
                          <a:spcPts val="2659"/>
                        </a:lnSpc>
                        <a:defRPr/>
                      </a:pPr>
                      <a:r>
                        <a:rPr lang="en-US" sz="1899">
                          <a:solidFill>
                            <a:srgbClr val="000000"/>
                          </a:solidFill>
                          <a:latin typeface="Open Sans"/>
                          <a:ea typeface="Open Sans"/>
                          <a:cs typeface="Open Sans"/>
                          <a:sym typeface="Open Sans"/>
                        </a:rPr>
                        <a:t>Spring pea</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a:solidFill>
                            <a:srgbClr val="000000"/>
                          </a:solidFill>
                          <a:latin typeface="Open Sans"/>
                          <a:ea typeface="Open Sans"/>
                          <a:cs typeface="Open Sans"/>
                          <a:sym typeface="Open Sans"/>
                        </a:rPr>
                        <a:t>23</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a:solidFill>
                            <a:srgbClr val="000000"/>
                          </a:solidFill>
                          <a:latin typeface="Open Sans"/>
                          <a:ea typeface="Open Sans"/>
                          <a:cs typeface="Open Sans"/>
                          <a:sym typeface="Open Sans"/>
                        </a:rPr>
                        <a:t>3834</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99" b="1">
                          <a:solidFill>
                            <a:srgbClr val="000000"/>
                          </a:solidFill>
                          <a:latin typeface="Open Sans Bold"/>
                          <a:ea typeface="Open Sans Bold"/>
                          <a:cs typeface="Open Sans Bold"/>
                          <a:sym typeface="Open Sans Bold"/>
                        </a:rPr>
                        <a:t>3668</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E58F58"/>
                    </a:solidFill>
                  </a:tcPr>
                </a:tc>
                <a:tc>
                  <a:txBody>
                    <a:bodyPr/>
                    <a:lstStyle/>
                    <a:p>
                      <a:pPr algn="ctr">
                        <a:lnSpc>
                          <a:spcPts val="2659"/>
                        </a:lnSpc>
                        <a:defRPr/>
                      </a:pPr>
                      <a:r>
                        <a:rPr lang="en-US" sz="1899">
                          <a:solidFill>
                            <a:srgbClr val="000000"/>
                          </a:solidFill>
                          <a:latin typeface="Open Sans"/>
                          <a:ea typeface="Open Sans"/>
                          <a:cs typeface="Open Sans"/>
                          <a:sym typeface="Open Sans"/>
                        </a:rPr>
                        <a:t>56</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E58F58"/>
                    </a:solidFill>
                  </a:tcPr>
                </a:tc>
                <a:extLst>
                  <a:ext uri="{0D108BD9-81ED-4DB2-BD59-A6C34878D82A}">
                    <a16:rowId xmlns:a16="http://schemas.microsoft.com/office/drawing/2014/main" val="10004"/>
                  </a:ext>
                </a:extLst>
              </a:tr>
            </a:tbl>
          </a:graphicData>
        </a:graphic>
      </p:graphicFrame>
      <p:sp>
        <p:nvSpPr>
          <p:cNvPr id="7" name="Freeform 7"/>
          <p:cNvSpPr/>
          <p:nvPr/>
        </p:nvSpPr>
        <p:spPr>
          <a:xfrm>
            <a:off x="9883510" y="3079978"/>
            <a:ext cx="490900" cy="669293"/>
          </a:xfrm>
          <a:custGeom>
            <a:avLst/>
            <a:gdLst/>
            <a:ahLst/>
            <a:cxnLst/>
            <a:rect l="l" t="t" r="r" b="b"/>
            <a:pathLst>
              <a:path w="490900" h="669293">
                <a:moveTo>
                  <a:pt x="0" y="0"/>
                </a:moveTo>
                <a:lnTo>
                  <a:pt x="490900" y="0"/>
                </a:lnTo>
                <a:lnTo>
                  <a:pt x="490900" y="669293"/>
                </a:lnTo>
                <a:lnTo>
                  <a:pt x="0" y="669293"/>
                </a:lnTo>
                <a:lnTo>
                  <a:pt x="0" y="0"/>
                </a:lnTo>
                <a:close/>
              </a:path>
            </a:pathLst>
          </a:custGeom>
          <a:blipFill>
            <a:blip r:embed="rId3"/>
            <a:stretch>
              <a:fillRect/>
            </a:stretch>
          </a:blipFill>
        </p:spPr>
        <p:txBody>
          <a:bodyPr/>
          <a:lstStyle/>
          <a:p>
            <a:endParaRPr lang="fr-BE"/>
          </a:p>
        </p:txBody>
      </p:sp>
      <p:sp>
        <p:nvSpPr>
          <p:cNvPr id="8" name="Freeform 8"/>
          <p:cNvSpPr/>
          <p:nvPr/>
        </p:nvSpPr>
        <p:spPr>
          <a:xfrm>
            <a:off x="9883510" y="5437587"/>
            <a:ext cx="554237" cy="669293"/>
          </a:xfrm>
          <a:custGeom>
            <a:avLst/>
            <a:gdLst/>
            <a:ahLst/>
            <a:cxnLst/>
            <a:rect l="l" t="t" r="r" b="b"/>
            <a:pathLst>
              <a:path w="554237" h="669293">
                <a:moveTo>
                  <a:pt x="0" y="0"/>
                </a:moveTo>
                <a:lnTo>
                  <a:pt x="554237" y="0"/>
                </a:lnTo>
                <a:lnTo>
                  <a:pt x="554237" y="669294"/>
                </a:lnTo>
                <a:lnTo>
                  <a:pt x="0" y="669294"/>
                </a:lnTo>
                <a:lnTo>
                  <a:pt x="0" y="0"/>
                </a:lnTo>
                <a:close/>
              </a:path>
            </a:pathLst>
          </a:custGeom>
          <a:blipFill>
            <a:blip r:embed="rId4"/>
            <a:stretch>
              <a:fillRect/>
            </a:stretch>
          </a:blipFill>
        </p:spPr>
        <p:txBody>
          <a:bodyPr/>
          <a:lstStyle/>
          <a:p>
            <a:endParaRPr lang="fr-BE"/>
          </a:p>
        </p:txBody>
      </p:sp>
      <p:sp>
        <p:nvSpPr>
          <p:cNvPr id="9" name="AutoShape 9"/>
          <p:cNvSpPr/>
          <p:nvPr/>
        </p:nvSpPr>
        <p:spPr>
          <a:xfrm>
            <a:off x="954587" y="7079707"/>
            <a:ext cx="6946279" cy="0"/>
          </a:xfrm>
          <a:prstGeom prst="line">
            <a:avLst/>
          </a:prstGeom>
          <a:ln w="38100" cap="flat">
            <a:solidFill>
              <a:srgbClr val="ED1B24"/>
            </a:solidFill>
            <a:prstDash val="sysDot"/>
            <a:headEnd type="none" w="sm" len="sm"/>
            <a:tailEnd type="none" w="sm" len="sm"/>
          </a:ln>
        </p:spPr>
        <p:txBody>
          <a:bodyPr/>
          <a:lstStyle/>
          <a:p>
            <a:endParaRPr lang="fr-BE"/>
          </a:p>
        </p:txBody>
      </p:sp>
      <p:sp>
        <p:nvSpPr>
          <p:cNvPr id="10" name="AutoShape 10"/>
          <p:cNvSpPr/>
          <p:nvPr/>
        </p:nvSpPr>
        <p:spPr>
          <a:xfrm>
            <a:off x="4584010" y="7079707"/>
            <a:ext cx="0" cy="2178593"/>
          </a:xfrm>
          <a:prstGeom prst="line">
            <a:avLst/>
          </a:prstGeom>
          <a:ln w="38100" cap="flat">
            <a:solidFill>
              <a:srgbClr val="ED1B24"/>
            </a:solidFill>
            <a:prstDash val="sysDot"/>
            <a:headEnd type="none" w="sm" len="sm"/>
            <a:tailEnd type="none" w="sm" len="sm"/>
          </a:ln>
        </p:spPr>
        <p:txBody>
          <a:bodyPr/>
          <a:lstStyle/>
          <a:p>
            <a:endParaRPr lang="fr-BE"/>
          </a:p>
        </p:txBody>
      </p:sp>
      <p:sp>
        <p:nvSpPr>
          <p:cNvPr id="11" name="AutoShape 11"/>
          <p:cNvSpPr/>
          <p:nvPr/>
        </p:nvSpPr>
        <p:spPr>
          <a:xfrm>
            <a:off x="5245345" y="7079707"/>
            <a:ext cx="0" cy="2178593"/>
          </a:xfrm>
          <a:prstGeom prst="line">
            <a:avLst/>
          </a:prstGeom>
          <a:ln w="38100" cap="flat">
            <a:solidFill>
              <a:srgbClr val="ED1B24"/>
            </a:solidFill>
            <a:prstDash val="sysDot"/>
            <a:headEnd type="none" w="sm" len="sm"/>
            <a:tailEnd type="none" w="sm" len="sm"/>
          </a:ln>
        </p:spPr>
        <p:txBody>
          <a:bodyPr/>
          <a:lstStyle/>
          <a:p>
            <a:endParaRPr lang="fr-BE"/>
          </a:p>
        </p:txBody>
      </p:sp>
      <p:sp>
        <p:nvSpPr>
          <p:cNvPr id="12" name="Freeform 12"/>
          <p:cNvSpPr/>
          <p:nvPr/>
        </p:nvSpPr>
        <p:spPr>
          <a:xfrm>
            <a:off x="10740662" y="8034740"/>
            <a:ext cx="1366666" cy="1223560"/>
          </a:xfrm>
          <a:custGeom>
            <a:avLst/>
            <a:gdLst/>
            <a:ahLst/>
            <a:cxnLst/>
            <a:rect l="l" t="t" r="r" b="b"/>
            <a:pathLst>
              <a:path w="1366666" h="1223560">
                <a:moveTo>
                  <a:pt x="0" y="0"/>
                </a:moveTo>
                <a:lnTo>
                  <a:pt x="1366666" y="0"/>
                </a:lnTo>
                <a:lnTo>
                  <a:pt x="1366666" y="1223560"/>
                </a:lnTo>
                <a:lnTo>
                  <a:pt x="0" y="1223560"/>
                </a:lnTo>
                <a:lnTo>
                  <a:pt x="0" y="0"/>
                </a:lnTo>
                <a:close/>
              </a:path>
            </a:pathLst>
          </a:custGeom>
          <a:blipFill>
            <a:blip r:embed="rId5"/>
            <a:stretch>
              <a:fillRect/>
            </a:stretch>
          </a:blipFill>
        </p:spPr>
        <p:txBody>
          <a:bodyPr/>
          <a:lstStyle/>
          <a:p>
            <a:endParaRPr lang="fr-BE"/>
          </a:p>
        </p:txBody>
      </p:sp>
      <p:sp>
        <p:nvSpPr>
          <p:cNvPr id="13" name="Freeform 13"/>
          <p:cNvSpPr/>
          <p:nvPr/>
        </p:nvSpPr>
        <p:spPr>
          <a:xfrm>
            <a:off x="13193229" y="8479617"/>
            <a:ext cx="1021520" cy="544156"/>
          </a:xfrm>
          <a:custGeom>
            <a:avLst/>
            <a:gdLst/>
            <a:ahLst/>
            <a:cxnLst/>
            <a:rect l="l" t="t" r="r" b="b"/>
            <a:pathLst>
              <a:path w="1021520" h="544156">
                <a:moveTo>
                  <a:pt x="0" y="0"/>
                </a:moveTo>
                <a:lnTo>
                  <a:pt x="1021521" y="0"/>
                </a:lnTo>
                <a:lnTo>
                  <a:pt x="1021521" y="544156"/>
                </a:lnTo>
                <a:lnTo>
                  <a:pt x="0" y="544156"/>
                </a:lnTo>
                <a:lnTo>
                  <a:pt x="0" y="0"/>
                </a:lnTo>
                <a:close/>
              </a:path>
            </a:pathLst>
          </a:custGeom>
          <a:blipFill>
            <a:blip r:embed="rId6"/>
            <a:stretch>
              <a:fillRect/>
            </a:stretch>
          </a:blipFill>
        </p:spPr>
        <p:txBody>
          <a:bodyPr/>
          <a:lstStyle/>
          <a:p>
            <a:endParaRPr lang="fr-BE"/>
          </a:p>
        </p:txBody>
      </p:sp>
      <p:sp>
        <p:nvSpPr>
          <p:cNvPr id="26" name="Freeform 26"/>
          <p:cNvSpPr/>
          <p:nvPr/>
        </p:nvSpPr>
        <p:spPr>
          <a:xfrm>
            <a:off x="797412" y="7900407"/>
            <a:ext cx="1494593" cy="1427336"/>
          </a:xfrm>
          <a:custGeom>
            <a:avLst/>
            <a:gdLst/>
            <a:ahLst/>
            <a:cxnLst/>
            <a:rect l="l" t="t" r="r" b="b"/>
            <a:pathLst>
              <a:path w="1494593" h="1427336">
                <a:moveTo>
                  <a:pt x="0" y="0"/>
                </a:moveTo>
                <a:lnTo>
                  <a:pt x="1494593" y="0"/>
                </a:lnTo>
                <a:lnTo>
                  <a:pt x="1494593" y="1427337"/>
                </a:lnTo>
                <a:lnTo>
                  <a:pt x="0" y="1427337"/>
                </a:lnTo>
                <a:lnTo>
                  <a:pt x="0" y="0"/>
                </a:lnTo>
                <a:close/>
              </a:path>
            </a:pathLst>
          </a:custGeom>
          <a:blipFill>
            <a:blip r:embed="rId7"/>
            <a:stretch>
              <a:fillRect/>
            </a:stretch>
          </a:blipFill>
        </p:spPr>
        <p:txBody>
          <a:bodyPr/>
          <a:lstStyle/>
          <a:p>
            <a:endParaRPr lang="fr-BE"/>
          </a:p>
        </p:txBody>
      </p:sp>
      <p:sp>
        <p:nvSpPr>
          <p:cNvPr id="27" name="AutoShape 27"/>
          <p:cNvSpPr/>
          <p:nvPr/>
        </p:nvSpPr>
        <p:spPr>
          <a:xfrm>
            <a:off x="2240644" y="8614076"/>
            <a:ext cx="8443490" cy="0"/>
          </a:xfrm>
          <a:prstGeom prst="line">
            <a:avLst/>
          </a:prstGeom>
          <a:ln w="57150" cap="flat">
            <a:solidFill>
              <a:srgbClr val="ED1B24"/>
            </a:solidFill>
            <a:prstDash val="solid"/>
            <a:headEnd type="none" w="sm" len="sm"/>
            <a:tailEnd type="arrow" w="med" len="sm"/>
          </a:ln>
        </p:spPr>
        <p:txBody>
          <a:bodyPr/>
          <a:lstStyle/>
          <a:p>
            <a:endParaRPr lang="fr-BE"/>
          </a:p>
        </p:txBody>
      </p:sp>
      <p:sp>
        <p:nvSpPr>
          <p:cNvPr id="28" name="Freeform 28"/>
          <p:cNvSpPr/>
          <p:nvPr/>
        </p:nvSpPr>
        <p:spPr>
          <a:xfrm>
            <a:off x="5437802" y="2685741"/>
            <a:ext cx="502192" cy="502192"/>
          </a:xfrm>
          <a:custGeom>
            <a:avLst/>
            <a:gdLst/>
            <a:ahLst/>
            <a:cxnLst/>
            <a:rect l="l" t="t" r="r" b="b"/>
            <a:pathLst>
              <a:path w="502192" h="502192">
                <a:moveTo>
                  <a:pt x="0" y="0"/>
                </a:moveTo>
                <a:lnTo>
                  <a:pt x="502193" y="0"/>
                </a:lnTo>
                <a:lnTo>
                  <a:pt x="502193" y="502192"/>
                </a:lnTo>
                <a:lnTo>
                  <a:pt x="0" y="50219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BE"/>
          </a:p>
        </p:txBody>
      </p:sp>
      <p:sp>
        <p:nvSpPr>
          <p:cNvPr id="32" name="Freeform 32"/>
          <p:cNvSpPr/>
          <p:nvPr/>
        </p:nvSpPr>
        <p:spPr>
          <a:xfrm rot="-3452613">
            <a:off x="2526797" y="2215869"/>
            <a:ext cx="450032" cy="803628"/>
          </a:xfrm>
          <a:custGeom>
            <a:avLst/>
            <a:gdLst/>
            <a:ahLst/>
            <a:cxnLst/>
            <a:rect l="l" t="t" r="r" b="b"/>
            <a:pathLst>
              <a:path w="450032" h="803628">
                <a:moveTo>
                  <a:pt x="0" y="0"/>
                </a:moveTo>
                <a:lnTo>
                  <a:pt x="450032" y="0"/>
                </a:lnTo>
                <a:lnTo>
                  <a:pt x="450032" y="803628"/>
                </a:lnTo>
                <a:lnTo>
                  <a:pt x="0" y="803628"/>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BE"/>
          </a:p>
        </p:txBody>
      </p:sp>
      <p:sp>
        <p:nvSpPr>
          <p:cNvPr id="33" name="TextBox 33"/>
          <p:cNvSpPr txBox="1"/>
          <p:nvPr/>
        </p:nvSpPr>
        <p:spPr>
          <a:xfrm>
            <a:off x="17860582" y="9671772"/>
            <a:ext cx="145256"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5</a:t>
            </a:r>
          </a:p>
        </p:txBody>
      </p:sp>
      <p:sp>
        <p:nvSpPr>
          <p:cNvPr id="34" name="TextBox 34"/>
          <p:cNvSpPr txBox="1"/>
          <p:nvPr/>
        </p:nvSpPr>
        <p:spPr>
          <a:xfrm>
            <a:off x="14048138" y="8546273"/>
            <a:ext cx="3020016" cy="372744"/>
          </a:xfrm>
          <a:prstGeom prst="rect">
            <a:avLst/>
          </a:prstGeom>
        </p:spPr>
        <p:txBody>
          <a:bodyPr lIns="0" tIns="0" rIns="0" bIns="0" rtlCol="0" anchor="t">
            <a:spAutoFit/>
          </a:bodyPr>
          <a:lstStyle/>
          <a:p>
            <a:pPr algn="ctr">
              <a:lnSpc>
                <a:spcPts val="3080"/>
              </a:lnSpc>
            </a:pPr>
            <a:r>
              <a:rPr lang="en-US" sz="2200" b="1">
                <a:solidFill>
                  <a:srgbClr val="ED1B24"/>
                </a:solidFill>
                <a:latin typeface="Open Sans Bold"/>
                <a:ea typeface="Open Sans Bold"/>
                <a:cs typeface="Open Sans Bold"/>
                <a:sym typeface="Open Sans Bold"/>
              </a:rPr>
              <a:t>4 years out of 5 </a:t>
            </a:r>
          </a:p>
        </p:txBody>
      </p:sp>
      <p:sp>
        <p:nvSpPr>
          <p:cNvPr id="35" name="TextBox 35"/>
          <p:cNvSpPr txBox="1"/>
          <p:nvPr/>
        </p:nvSpPr>
        <p:spPr>
          <a:xfrm>
            <a:off x="3358343" y="2628591"/>
            <a:ext cx="1987391" cy="431799"/>
          </a:xfrm>
          <a:prstGeom prst="rect">
            <a:avLst/>
          </a:prstGeom>
        </p:spPr>
        <p:txBody>
          <a:bodyPr lIns="0" tIns="0" rIns="0" bIns="0" rtlCol="0" anchor="t">
            <a:spAutoFit/>
          </a:bodyPr>
          <a:lstStyle/>
          <a:p>
            <a:pPr algn="ctr">
              <a:lnSpc>
                <a:spcPts val="3500"/>
              </a:lnSpc>
            </a:pPr>
            <a:r>
              <a:rPr lang="en-US" sz="2500">
                <a:solidFill>
                  <a:srgbClr val="000000"/>
                </a:solidFill>
                <a:latin typeface="Open Sans"/>
                <a:ea typeface="Open Sans"/>
                <a:cs typeface="Open Sans"/>
                <a:sym typeface="Open Sans"/>
              </a:rPr>
              <a:t>Distributions </a:t>
            </a:r>
          </a:p>
        </p:txBody>
      </p:sp>
      <p:sp>
        <p:nvSpPr>
          <p:cNvPr id="36" name="TextBox 36"/>
          <p:cNvSpPr txBox="1"/>
          <p:nvPr/>
        </p:nvSpPr>
        <p:spPr>
          <a:xfrm>
            <a:off x="954587" y="1361133"/>
            <a:ext cx="8301677" cy="763270"/>
          </a:xfrm>
          <a:prstGeom prst="rect">
            <a:avLst/>
          </a:prstGeom>
        </p:spPr>
        <p:txBody>
          <a:bodyPr lIns="0" tIns="0" rIns="0" bIns="0" rtlCol="0" anchor="t">
            <a:spAutoFit/>
          </a:bodyPr>
          <a:lstStyle/>
          <a:p>
            <a:pPr algn="ctr">
              <a:lnSpc>
                <a:spcPts val="3079"/>
              </a:lnSpc>
              <a:spcBef>
                <a:spcPct val="0"/>
              </a:spcBef>
            </a:pPr>
            <a:r>
              <a:rPr lang="en-US" sz="2199" b="1">
                <a:solidFill>
                  <a:srgbClr val="000000"/>
                </a:solidFill>
                <a:latin typeface="Open Sans Bold"/>
                <a:ea typeface="Open Sans Bold"/>
                <a:cs typeface="Open Sans Bold"/>
                <a:sym typeface="Open Sans Bold"/>
              </a:rPr>
              <a:t>Cumulative distribution curve</a:t>
            </a:r>
            <a:r>
              <a:rPr lang="en-US" sz="2199">
                <a:solidFill>
                  <a:srgbClr val="000000"/>
                </a:solidFill>
                <a:latin typeface="Open Sans"/>
                <a:ea typeface="Open Sans"/>
                <a:cs typeface="Open Sans"/>
                <a:sym typeface="Open Sans"/>
              </a:rPr>
              <a:t> = probabilities that a random variable is less than or equal to a specific value</a:t>
            </a:r>
          </a:p>
        </p:txBody>
      </p:sp>
      <p:sp>
        <p:nvSpPr>
          <p:cNvPr id="38" name="TextBox 38"/>
          <p:cNvSpPr txBox="1"/>
          <p:nvPr/>
        </p:nvSpPr>
        <p:spPr>
          <a:xfrm>
            <a:off x="12744721" y="7788218"/>
            <a:ext cx="3309223" cy="389254"/>
          </a:xfrm>
          <a:prstGeom prst="rect">
            <a:avLst/>
          </a:prstGeom>
        </p:spPr>
        <p:txBody>
          <a:bodyPr lIns="0" tIns="0" rIns="0" bIns="0" rtlCol="0" anchor="t">
            <a:spAutoFit/>
          </a:bodyPr>
          <a:lstStyle/>
          <a:p>
            <a:pPr algn="ctr">
              <a:lnSpc>
                <a:spcPts val="3220"/>
              </a:lnSpc>
            </a:pPr>
            <a:r>
              <a:rPr lang="en-US" sz="2300">
                <a:solidFill>
                  <a:srgbClr val="000000"/>
                </a:solidFill>
                <a:latin typeface="Open Sans"/>
                <a:ea typeface="Open Sans"/>
                <a:cs typeface="Open Sans"/>
                <a:sym typeface="Open Sans"/>
              </a:rPr>
              <a:t>Coefficient of variation : </a:t>
            </a:r>
          </a:p>
        </p:txBody>
      </p:sp>
      <p:sp>
        <p:nvSpPr>
          <p:cNvPr id="39" name="Freeform 39"/>
          <p:cNvSpPr/>
          <p:nvPr/>
        </p:nvSpPr>
        <p:spPr>
          <a:xfrm>
            <a:off x="12449334" y="8417049"/>
            <a:ext cx="554237" cy="669293"/>
          </a:xfrm>
          <a:custGeom>
            <a:avLst/>
            <a:gdLst/>
            <a:ahLst/>
            <a:cxnLst/>
            <a:rect l="l" t="t" r="r" b="b"/>
            <a:pathLst>
              <a:path w="554237" h="669293">
                <a:moveTo>
                  <a:pt x="0" y="0"/>
                </a:moveTo>
                <a:lnTo>
                  <a:pt x="554237" y="0"/>
                </a:lnTo>
                <a:lnTo>
                  <a:pt x="554237" y="669293"/>
                </a:lnTo>
                <a:lnTo>
                  <a:pt x="0" y="669293"/>
                </a:lnTo>
                <a:lnTo>
                  <a:pt x="0" y="0"/>
                </a:lnTo>
                <a:close/>
              </a:path>
            </a:pathLst>
          </a:custGeom>
          <a:blipFill>
            <a:blip r:embed="rId4"/>
            <a:stretch>
              <a:fillRect/>
            </a:stretch>
          </a:blipFill>
        </p:spPr>
        <p:txBody>
          <a:bodyPr/>
          <a:lstStyle/>
          <a:p>
            <a:endParaRPr lang="fr-BE"/>
          </a:p>
        </p:txBody>
      </p:sp>
      <p:sp>
        <p:nvSpPr>
          <p:cNvPr id="40" name="Freeform 9">
            <a:extLst>
              <a:ext uri="{FF2B5EF4-FFF2-40B4-BE49-F238E27FC236}">
                <a16:creationId xmlns:a16="http://schemas.microsoft.com/office/drawing/2014/main" id="{24117342-EE75-7DF1-0A9A-D3C01A488E50}"/>
              </a:ext>
            </a:extLst>
          </p:cNvPr>
          <p:cNvSpPr/>
          <p:nvPr/>
        </p:nvSpPr>
        <p:spPr>
          <a:xfrm>
            <a:off x="4572770" y="0"/>
            <a:ext cx="4583235"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sp>
        <p:nvSpPr>
          <p:cNvPr id="41" name="Freeform 9">
            <a:extLst>
              <a:ext uri="{FF2B5EF4-FFF2-40B4-BE49-F238E27FC236}">
                <a16:creationId xmlns:a16="http://schemas.microsoft.com/office/drawing/2014/main" id="{237CC3BA-9D9C-7019-8DD9-51362415D239}"/>
              </a:ext>
            </a:extLst>
          </p:cNvPr>
          <p:cNvSpPr/>
          <p:nvPr/>
        </p:nvSpPr>
        <p:spPr>
          <a:xfrm>
            <a:off x="-12012" y="0"/>
            <a:ext cx="4596019"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grpSp>
        <p:nvGrpSpPr>
          <p:cNvPr id="42" name="Group 11">
            <a:extLst>
              <a:ext uri="{FF2B5EF4-FFF2-40B4-BE49-F238E27FC236}">
                <a16:creationId xmlns:a16="http://schemas.microsoft.com/office/drawing/2014/main" id="{C8DADC37-46C1-3C36-E3FE-D21BC6C99A96}"/>
              </a:ext>
            </a:extLst>
          </p:cNvPr>
          <p:cNvGrpSpPr/>
          <p:nvPr/>
        </p:nvGrpSpPr>
        <p:grpSpPr>
          <a:xfrm>
            <a:off x="9143999" y="0"/>
            <a:ext cx="4559990" cy="676942"/>
            <a:chOff x="0" y="0"/>
            <a:chExt cx="711695" cy="105653"/>
          </a:xfrm>
        </p:grpSpPr>
        <p:sp>
          <p:nvSpPr>
            <p:cNvPr id="43" name="Freeform 12">
              <a:extLst>
                <a:ext uri="{FF2B5EF4-FFF2-40B4-BE49-F238E27FC236}">
                  <a16:creationId xmlns:a16="http://schemas.microsoft.com/office/drawing/2014/main" id="{F2AA2FF7-771D-1380-9469-2401E05CAE92}"/>
                </a:ext>
              </a:extLst>
            </p:cNvPr>
            <p:cNvSpPr/>
            <p:nvPr/>
          </p:nvSpPr>
          <p:spPr>
            <a:xfrm>
              <a:off x="0" y="0"/>
              <a:ext cx="711695" cy="105653"/>
            </a:xfrm>
            <a:custGeom>
              <a:avLst/>
              <a:gdLst/>
              <a:ahLst/>
              <a:cxnLst/>
              <a:rect l="l" t="t" r="r" b="b"/>
              <a:pathLst>
                <a:path w="711695" h="105653">
                  <a:moveTo>
                    <a:pt x="0" y="0"/>
                  </a:moveTo>
                  <a:lnTo>
                    <a:pt x="711695" y="0"/>
                  </a:lnTo>
                  <a:lnTo>
                    <a:pt x="711695" y="105653"/>
                  </a:lnTo>
                  <a:lnTo>
                    <a:pt x="0" y="105653"/>
                  </a:lnTo>
                  <a:close/>
                </a:path>
              </a:pathLst>
            </a:custGeom>
            <a:solidFill>
              <a:srgbClr val="568200"/>
            </a:solidFill>
          </p:spPr>
          <p:txBody>
            <a:bodyPr/>
            <a:lstStyle/>
            <a:p>
              <a:endParaRPr lang="fr-BE"/>
            </a:p>
          </p:txBody>
        </p:sp>
        <p:sp>
          <p:nvSpPr>
            <p:cNvPr id="44" name="TextBox 13">
              <a:extLst>
                <a:ext uri="{FF2B5EF4-FFF2-40B4-BE49-F238E27FC236}">
                  <a16:creationId xmlns:a16="http://schemas.microsoft.com/office/drawing/2014/main" id="{6188B5CD-CFAF-6853-99D0-74D14B792296}"/>
                </a:ext>
              </a:extLst>
            </p:cNvPr>
            <p:cNvSpPr txBox="1"/>
            <p:nvPr/>
          </p:nvSpPr>
          <p:spPr>
            <a:xfrm>
              <a:off x="0" y="-57150"/>
              <a:ext cx="711695" cy="162803"/>
            </a:xfrm>
            <a:prstGeom prst="rect">
              <a:avLst/>
            </a:prstGeom>
          </p:spPr>
          <p:txBody>
            <a:bodyPr lIns="50800" tIns="50800" rIns="50800" bIns="50800" rtlCol="0" anchor="ctr"/>
            <a:lstStyle/>
            <a:p>
              <a:pPr algn="ctr">
                <a:lnSpc>
                  <a:spcPts val="3779"/>
                </a:lnSpc>
                <a:spcBef>
                  <a:spcPct val="0"/>
                </a:spcBef>
              </a:pPr>
              <a:endParaRPr lang="en-US" sz="2699" dirty="0">
                <a:solidFill>
                  <a:srgbClr val="FFFFFF"/>
                </a:solidFill>
                <a:latin typeface="Open Sans"/>
                <a:ea typeface="Open Sans"/>
                <a:cs typeface="Open Sans"/>
                <a:sym typeface="Open Sans"/>
              </a:endParaRPr>
            </a:p>
          </p:txBody>
        </p:sp>
      </p:grpSp>
      <p:sp>
        <p:nvSpPr>
          <p:cNvPr id="45" name="TextBox 4">
            <a:extLst>
              <a:ext uri="{FF2B5EF4-FFF2-40B4-BE49-F238E27FC236}">
                <a16:creationId xmlns:a16="http://schemas.microsoft.com/office/drawing/2014/main" id="{402B37B0-67BE-AAD0-D14E-755C61E175CC}"/>
              </a:ext>
            </a:extLst>
          </p:cNvPr>
          <p:cNvSpPr txBox="1"/>
          <p:nvPr/>
        </p:nvSpPr>
        <p:spPr>
          <a:xfrm>
            <a:off x="-12010" y="-203019"/>
            <a:ext cx="458401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Introduction</a:t>
            </a:r>
          </a:p>
        </p:txBody>
      </p:sp>
      <p:sp>
        <p:nvSpPr>
          <p:cNvPr id="46" name="TextBox 7">
            <a:extLst>
              <a:ext uri="{FF2B5EF4-FFF2-40B4-BE49-F238E27FC236}">
                <a16:creationId xmlns:a16="http://schemas.microsoft.com/office/drawing/2014/main" id="{62285F50-CB4E-EF59-CD26-70F1924DF242}"/>
              </a:ext>
            </a:extLst>
          </p:cNvPr>
          <p:cNvSpPr txBox="1"/>
          <p:nvPr/>
        </p:nvSpPr>
        <p:spPr>
          <a:xfrm>
            <a:off x="4584009" y="-203020"/>
            <a:ext cx="455999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Methods</a:t>
            </a:r>
          </a:p>
        </p:txBody>
      </p:sp>
      <p:sp>
        <p:nvSpPr>
          <p:cNvPr id="47" name="TextBox 10">
            <a:extLst>
              <a:ext uri="{FF2B5EF4-FFF2-40B4-BE49-F238E27FC236}">
                <a16:creationId xmlns:a16="http://schemas.microsoft.com/office/drawing/2014/main" id="{5278105F-89F2-4E43-6908-102652CDFF37}"/>
              </a:ext>
            </a:extLst>
          </p:cNvPr>
          <p:cNvSpPr txBox="1"/>
          <p:nvPr/>
        </p:nvSpPr>
        <p:spPr>
          <a:xfrm>
            <a:off x="9121523" y="-204504"/>
            <a:ext cx="4559990" cy="1043115"/>
          </a:xfrm>
          <a:prstGeom prst="rect">
            <a:avLst/>
          </a:prstGeom>
        </p:spPr>
        <p:txBody>
          <a:bodyPr lIns="50800" tIns="50800" rIns="50800" bIns="50800" rtlCol="0" anchor="ctr"/>
          <a:lstStyle/>
          <a:p>
            <a:pPr algn="ctr">
              <a:lnSpc>
                <a:spcPts val="3779"/>
              </a:lnSpc>
              <a:spcBef>
                <a:spcPct val="0"/>
              </a:spcBef>
            </a:pPr>
            <a:r>
              <a:rPr lang="en-US" sz="2699" dirty="0">
                <a:solidFill>
                  <a:schemeClr val="bg1"/>
                </a:solidFill>
                <a:latin typeface="Open Sans"/>
                <a:ea typeface="Open Sans"/>
                <a:cs typeface="Open Sans"/>
                <a:sym typeface="Open Sans"/>
              </a:rPr>
              <a:t>Results</a:t>
            </a:r>
          </a:p>
        </p:txBody>
      </p:sp>
      <p:sp>
        <p:nvSpPr>
          <p:cNvPr id="48" name="Freeform 12">
            <a:extLst>
              <a:ext uri="{FF2B5EF4-FFF2-40B4-BE49-F238E27FC236}">
                <a16:creationId xmlns:a16="http://schemas.microsoft.com/office/drawing/2014/main" id="{6529B694-A3AA-A9BA-2DBE-69187B355FC2}"/>
              </a:ext>
            </a:extLst>
          </p:cNvPr>
          <p:cNvSpPr/>
          <p:nvPr/>
        </p:nvSpPr>
        <p:spPr>
          <a:xfrm>
            <a:off x="13703990" y="0"/>
            <a:ext cx="4584010" cy="676942"/>
          </a:xfrm>
          <a:custGeom>
            <a:avLst/>
            <a:gdLst/>
            <a:ahLst/>
            <a:cxnLst/>
            <a:rect l="l" t="t" r="r" b="b"/>
            <a:pathLst>
              <a:path w="715444" h="105653">
                <a:moveTo>
                  <a:pt x="0" y="0"/>
                </a:moveTo>
                <a:lnTo>
                  <a:pt x="715444" y="0"/>
                </a:lnTo>
                <a:lnTo>
                  <a:pt x="715444" y="105653"/>
                </a:lnTo>
                <a:lnTo>
                  <a:pt x="0" y="105653"/>
                </a:lnTo>
                <a:close/>
              </a:path>
            </a:pathLst>
          </a:custGeom>
          <a:solidFill>
            <a:srgbClr val="D1E9C2"/>
          </a:solidFill>
        </p:spPr>
        <p:txBody>
          <a:bodyPr/>
          <a:lstStyle/>
          <a:p>
            <a:endParaRPr lang="fr-BE"/>
          </a:p>
        </p:txBody>
      </p:sp>
      <p:sp>
        <p:nvSpPr>
          <p:cNvPr id="49" name="TextBox 13">
            <a:extLst>
              <a:ext uri="{FF2B5EF4-FFF2-40B4-BE49-F238E27FC236}">
                <a16:creationId xmlns:a16="http://schemas.microsoft.com/office/drawing/2014/main" id="{43594A91-4171-57BE-D222-53F6268BCFF6}"/>
              </a:ext>
            </a:extLst>
          </p:cNvPr>
          <p:cNvSpPr txBox="1"/>
          <p:nvPr/>
        </p:nvSpPr>
        <p:spPr>
          <a:xfrm>
            <a:off x="13703990" y="-204504"/>
            <a:ext cx="4584010" cy="1043115"/>
          </a:xfrm>
          <a:prstGeom prst="rect">
            <a:avLst/>
          </a:prstGeom>
        </p:spPr>
        <p:txBody>
          <a:bodyPr lIns="50800" tIns="50800" rIns="50800" bIns="50800" rtlCol="0" anchor="ctr"/>
          <a:lstStyle/>
          <a:p>
            <a:pPr algn="ctr">
              <a:lnSpc>
                <a:spcPts val="3779"/>
              </a:lnSpc>
              <a:spcBef>
                <a:spcPct val="0"/>
              </a:spcBef>
            </a:pPr>
            <a:r>
              <a:rPr lang="en-US" sz="2699" dirty="0">
                <a:solidFill>
                  <a:srgbClr val="000000"/>
                </a:solidFill>
                <a:latin typeface="Open Sans"/>
                <a:ea typeface="Open Sans"/>
                <a:cs typeface="Open Sans"/>
                <a:sym typeface="Open Sans"/>
              </a:rPr>
              <a:t>Conclusion</a:t>
            </a:r>
          </a:p>
        </p:txBody>
      </p:sp>
    </p:spTree>
  </p:cSld>
  <p:clrMapOvr>
    <a:masterClrMapping/>
  </p:clrMapOvr>
  <mc:AlternateContent xmlns:mc="http://schemas.openxmlformats.org/markup-compatibility/2006" xmlns:p14="http://schemas.microsoft.com/office/powerpoint/2010/main">
    <mc:Choice Requires="p14">
      <p:transition spd="slow" p14:dur="2000" advTm="396"/>
    </mc:Choice>
    <mc:Fallback xmlns="">
      <p:transition spd="slow" advTm="396"/>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4"/>
          <p:cNvSpPr/>
          <p:nvPr/>
        </p:nvSpPr>
        <p:spPr>
          <a:xfrm>
            <a:off x="370695" y="1028700"/>
            <a:ext cx="8509620" cy="7165996"/>
          </a:xfrm>
          <a:custGeom>
            <a:avLst/>
            <a:gdLst/>
            <a:ahLst/>
            <a:cxnLst/>
            <a:rect l="l" t="t" r="r" b="b"/>
            <a:pathLst>
              <a:path w="8509620" h="7165996">
                <a:moveTo>
                  <a:pt x="0" y="0"/>
                </a:moveTo>
                <a:lnTo>
                  <a:pt x="8509620" y="0"/>
                </a:lnTo>
                <a:lnTo>
                  <a:pt x="8509620" y="7165996"/>
                </a:lnTo>
                <a:lnTo>
                  <a:pt x="0" y="7165996"/>
                </a:lnTo>
                <a:lnTo>
                  <a:pt x="0" y="0"/>
                </a:lnTo>
                <a:close/>
              </a:path>
            </a:pathLst>
          </a:custGeom>
          <a:blipFill>
            <a:blip r:embed="rId2"/>
            <a:stretch>
              <a:fillRect/>
            </a:stretch>
          </a:blipFill>
        </p:spPr>
        <p:txBody>
          <a:bodyPr/>
          <a:lstStyle/>
          <a:p>
            <a:endParaRPr lang="fr-BE"/>
          </a:p>
        </p:txBody>
      </p:sp>
      <p:sp>
        <p:nvSpPr>
          <p:cNvPr id="15" name="Freeform 15"/>
          <p:cNvSpPr/>
          <p:nvPr/>
        </p:nvSpPr>
        <p:spPr>
          <a:xfrm>
            <a:off x="9380364" y="1139065"/>
            <a:ext cx="8378562" cy="7055631"/>
          </a:xfrm>
          <a:custGeom>
            <a:avLst/>
            <a:gdLst/>
            <a:ahLst/>
            <a:cxnLst/>
            <a:rect l="l" t="t" r="r" b="b"/>
            <a:pathLst>
              <a:path w="8378562" h="7055631">
                <a:moveTo>
                  <a:pt x="0" y="0"/>
                </a:moveTo>
                <a:lnTo>
                  <a:pt x="8378562" y="0"/>
                </a:lnTo>
                <a:lnTo>
                  <a:pt x="8378562" y="7055631"/>
                </a:lnTo>
                <a:lnTo>
                  <a:pt x="0" y="7055631"/>
                </a:lnTo>
                <a:lnTo>
                  <a:pt x="0" y="0"/>
                </a:lnTo>
                <a:close/>
              </a:path>
            </a:pathLst>
          </a:custGeom>
          <a:blipFill>
            <a:blip r:embed="rId3"/>
            <a:stretch>
              <a:fillRect/>
            </a:stretch>
          </a:blipFill>
        </p:spPr>
        <p:txBody>
          <a:bodyPr/>
          <a:lstStyle/>
          <a:p>
            <a:endParaRPr lang="fr-BE"/>
          </a:p>
        </p:txBody>
      </p:sp>
      <p:sp>
        <p:nvSpPr>
          <p:cNvPr id="16" name="Freeform 16"/>
          <p:cNvSpPr/>
          <p:nvPr/>
        </p:nvSpPr>
        <p:spPr>
          <a:xfrm>
            <a:off x="6396274" y="8415680"/>
            <a:ext cx="467731" cy="809048"/>
          </a:xfrm>
          <a:custGeom>
            <a:avLst/>
            <a:gdLst/>
            <a:ahLst/>
            <a:cxnLst/>
            <a:rect l="l" t="t" r="r" b="b"/>
            <a:pathLst>
              <a:path w="467731" h="809048">
                <a:moveTo>
                  <a:pt x="0" y="0"/>
                </a:moveTo>
                <a:lnTo>
                  <a:pt x="467731" y="0"/>
                </a:lnTo>
                <a:lnTo>
                  <a:pt x="467731" y="809048"/>
                </a:lnTo>
                <a:lnTo>
                  <a:pt x="0" y="809048"/>
                </a:lnTo>
                <a:lnTo>
                  <a:pt x="0" y="0"/>
                </a:lnTo>
                <a:close/>
              </a:path>
            </a:pathLst>
          </a:custGeom>
          <a:blipFill>
            <a:blip r:embed="rId4"/>
            <a:stretch>
              <a:fillRect/>
            </a:stretch>
          </a:blipFill>
        </p:spPr>
        <p:txBody>
          <a:bodyPr/>
          <a:lstStyle/>
          <a:p>
            <a:endParaRPr lang="fr-BE"/>
          </a:p>
        </p:txBody>
      </p:sp>
      <p:sp>
        <p:nvSpPr>
          <p:cNvPr id="17" name="Freeform 17"/>
          <p:cNvSpPr/>
          <p:nvPr/>
        </p:nvSpPr>
        <p:spPr>
          <a:xfrm>
            <a:off x="7151969" y="8629633"/>
            <a:ext cx="714640" cy="381141"/>
          </a:xfrm>
          <a:custGeom>
            <a:avLst/>
            <a:gdLst/>
            <a:ahLst/>
            <a:cxnLst/>
            <a:rect l="l" t="t" r="r" b="b"/>
            <a:pathLst>
              <a:path w="714640" h="381141">
                <a:moveTo>
                  <a:pt x="0" y="0"/>
                </a:moveTo>
                <a:lnTo>
                  <a:pt x="714641" y="0"/>
                </a:lnTo>
                <a:lnTo>
                  <a:pt x="714641" y="381142"/>
                </a:lnTo>
                <a:lnTo>
                  <a:pt x="0" y="381142"/>
                </a:lnTo>
                <a:lnTo>
                  <a:pt x="0" y="0"/>
                </a:lnTo>
                <a:close/>
              </a:path>
            </a:pathLst>
          </a:custGeom>
          <a:blipFill>
            <a:blip r:embed="rId5"/>
            <a:stretch>
              <a:fillRect/>
            </a:stretch>
          </a:blipFill>
        </p:spPr>
        <p:txBody>
          <a:bodyPr/>
          <a:lstStyle/>
          <a:p>
            <a:endParaRPr lang="fr-BE"/>
          </a:p>
        </p:txBody>
      </p:sp>
      <p:sp>
        <p:nvSpPr>
          <p:cNvPr id="18" name="Freeform 18"/>
          <p:cNvSpPr/>
          <p:nvPr/>
        </p:nvSpPr>
        <p:spPr>
          <a:xfrm rot="1631643">
            <a:off x="8190164" y="8665948"/>
            <a:ext cx="594842" cy="309318"/>
          </a:xfrm>
          <a:custGeom>
            <a:avLst/>
            <a:gdLst/>
            <a:ahLst/>
            <a:cxnLst/>
            <a:rect l="l" t="t" r="r" b="b"/>
            <a:pathLst>
              <a:path w="594842" h="309318">
                <a:moveTo>
                  <a:pt x="0" y="0"/>
                </a:moveTo>
                <a:lnTo>
                  <a:pt x="594842" y="0"/>
                </a:lnTo>
                <a:lnTo>
                  <a:pt x="594842" y="309318"/>
                </a:lnTo>
                <a:lnTo>
                  <a:pt x="0" y="30931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BE"/>
          </a:p>
        </p:txBody>
      </p:sp>
      <p:sp>
        <p:nvSpPr>
          <p:cNvPr id="19" name="TextBox 19"/>
          <p:cNvSpPr txBox="1"/>
          <p:nvPr/>
        </p:nvSpPr>
        <p:spPr>
          <a:xfrm>
            <a:off x="17860582" y="9671772"/>
            <a:ext cx="145256"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6</a:t>
            </a:r>
          </a:p>
        </p:txBody>
      </p:sp>
      <p:sp>
        <p:nvSpPr>
          <p:cNvPr id="20" name="TextBox 20"/>
          <p:cNvSpPr txBox="1"/>
          <p:nvPr/>
        </p:nvSpPr>
        <p:spPr>
          <a:xfrm>
            <a:off x="3192104" y="9417137"/>
            <a:ext cx="11376422" cy="575944"/>
          </a:xfrm>
          <a:prstGeom prst="rect">
            <a:avLst/>
          </a:prstGeom>
        </p:spPr>
        <p:txBody>
          <a:bodyPr lIns="0" tIns="0" rIns="0" bIns="0" rtlCol="0" anchor="t">
            <a:spAutoFit/>
          </a:bodyPr>
          <a:lstStyle/>
          <a:p>
            <a:pPr algn="ctr">
              <a:lnSpc>
                <a:spcPts val="2380"/>
              </a:lnSpc>
            </a:pPr>
            <a:r>
              <a:rPr lang="en-US" sz="1700">
                <a:solidFill>
                  <a:srgbClr val="000000"/>
                </a:solidFill>
                <a:latin typeface="Open Sans"/>
                <a:ea typeface="Open Sans"/>
                <a:cs typeface="Open Sans"/>
                <a:sym typeface="Open Sans"/>
              </a:rPr>
              <a:t>Normal temperature = the average of the annual average temperatures for January–June between 1993 and 2025</a:t>
            </a:r>
          </a:p>
          <a:p>
            <a:pPr algn="ctr">
              <a:lnSpc>
                <a:spcPts val="2380"/>
              </a:lnSpc>
            </a:pPr>
            <a:r>
              <a:rPr lang="en-US" sz="1700">
                <a:solidFill>
                  <a:srgbClr val="000000"/>
                </a:solidFill>
                <a:latin typeface="Open Sans"/>
                <a:ea typeface="Open Sans"/>
                <a:cs typeface="Open Sans"/>
                <a:sym typeface="Open Sans"/>
              </a:rPr>
              <a:t>Normal precipitaion = the average of the cumulative precipitation totals for January–June between 1993 and 2025</a:t>
            </a:r>
          </a:p>
        </p:txBody>
      </p:sp>
      <p:sp>
        <p:nvSpPr>
          <p:cNvPr id="21" name="Freeform 21"/>
          <p:cNvSpPr/>
          <p:nvPr/>
        </p:nvSpPr>
        <p:spPr>
          <a:xfrm>
            <a:off x="8898550" y="8485960"/>
            <a:ext cx="490900" cy="669293"/>
          </a:xfrm>
          <a:custGeom>
            <a:avLst/>
            <a:gdLst/>
            <a:ahLst/>
            <a:cxnLst/>
            <a:rect l="l" t="t" r="r" b="b"/>
            <a:pathLst>
              <a:path w="490900" h="669293">
                <a:moveTo>
                  <a:pt x="0" y="0"/>
                </a:moveTo>
                <a:lnTo>
                  <a:pt x="490900" y="0"/>
                </a:lnTo>
                <a:lnTo>
                  <a:pt x="490900" y="669294"/>
                </a:lnTo>
                <a:lnTo>
                  <a:pt x="0" y="669294"/>
                </a:lnTo>
                <a:lnTo>
                  <a:pt x="0" y="0"/>
                </a:lnTo>
                <a:close/>
              </a:path>
            </a:pathLst>
          </a:custGeom>
          <a:blipFill>
            <a:blip r:embed="rId7"/>
            <a:stretch>
              <a:fillRect/>
            </a:stretch>
          </a:blipFill>
        </p:spPr>
        <p:txBody>
          <a:bodyPr/>
          <a:lstStyle/>
          <a:p>
            <a:endParaRPr lang="fr-BE"/>
          </a:p>
        </p:txBody>
      </p:sp>
      <p:sp>
        <p:nvSpPr>
          <p:cNvPr id="22" name="TextBox 22"/>
          <p:cNvSpPr txBox="1"/>
          <p:nvPr/>
        </p:nvSpPr>
        <p:spPr>
          <a:xfrm>
            <a:off x="9465650" y="8601059"/>
            <a:ext cx="973750" cy="419410"/>
          </a:xfrm>
          <a:prstGeom prst="rect">
            <a:avLst/>
          </a:prstGeom>
        </p:spPr>
        <p:txBody>
          <a:bodyPr wrap="square" lIns="0" tIns="0" rIns="0" bIns="0" rtlCol="0" anchor="t">
            <a:spAutoFit/>
          </a:bodyPr>
          <a:lstStyle/>
          <a:p>
            <a:pPr algn="ctr">
              <a:lnSpc>
                <a:spcPts val="3500"/>
              </a:lnSpc>
            </a:pPr>
            <a:r>
              <a:rPr lang="en-US" sz="2500" dirty="0">
                <a:solidFill>
                  <a:srgbClr val="000000"/>
                </a:solidFill>
                <a:latin typeface="Open Sans"/>
                <a:ea typeface="Open Sans"/>
                <a:cs typeface="Open Sans"/>
                <a:sym typeface="Open Sans"/>
              </a:rPr>
              <a:t>yield</a:t>
            </a:r>
          </a:p>
        </p:txBody>
      </p:sp>
      <p:sp>
        <p:nvSpPr>
          <p:cNvPr id="23" name="Freeform 9">
            <a:extLst>
              <a:ext uri="{FF2B5EF4-FFF2-40B4-BE49-F238E27FC236}">
                <a16:creationId xmlns:a16="http://schemas.microsoft.com/office/drawing/2014/main" id="{167D7998-EA7D-A8DF-ACBA-DA36F2CE20E9}"/>
              </a:ext>
            </a:extLst>
          </p:cNvPr>
          <p:cNvSpPr/>
          <p:nvPr/>
        </p:nvSpPr>
        <p:spPr>
          <a:xfrm>
            <a:off x="4572770" y="0"/>
            <a:ext cx="4583235"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sp>
        <p:nvSpPr>
          <p:cNvPr id="24" name="Freeform 9">
            <a:extLst>
              <a:ext uri="{FF2B5EF4-FFF2-40B4-BE49-F238E27FC236}">
                <a16:creationId xmlns:a16="http://schemas.microsoft.com/office/drawing/2014/main" id="{C069545C-871B-0689-9A37-FC9DD7793404}"/>
              </a:ext>
            </a:extLst>
          </p:cNvPr>
          <p:cNvSpPr/>
          <p:nvPr/>
        </p:nvSpPr>
        <p:spPr>
          <a:xfrm>
            <a:off x="-12012" y="0"/>
            <a:ext cx="4596019"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grpSp>
        <p:nvGrpSpPr>
          <p:cNvPr id="25" name="Group 11">
            <a:extLst>
              <a:ext uri="{FF2B5EF4-FFF2-40B4-BE49-F238E27FC236}">
                <a16:creationId xmlns:a16="http://schemas.microsoft.com/office/drawing/2014/main" id="{2CBE9204-4FEB-39C4-0423-E820E7108334}"/>
              </a:ext>
            </a:extLst>
          </p:cNvPr>
          <p:cNvGrpSpPr/>
          <p:nvPr/>
        </p:nvGrpSpPr>
        <p:grpSpPr>
          <a:xfrm>
            <a:off x="9143999" y="0"/>
            <a:ext cx="4559990" cy="676942"/>
            <a:chOff x="0" y="0"/>
            <a:chExt cx="711695" cy="105653"/>
          </a:xfrm>
        </p:grpSpPr>
        <p:sp>
          <p:nvSpPr>
            <p:cNvPr id="26" name="Freeform 12">
              <a:extLst>
                <a:ext uri="{FF2B5EF4-FFF2-40B4-BE49-F238E27FC236}">
                  <a16:creationId xmlns:a16="http://schemas.microsoft.com/office/drawing/2014/main" id="{2499A379-BB28-00A4-108D-C64B62FD0A2E}"/>
                </a:ext>
              </a:extLst>
            </p:cNvPr>
            <p:cNvSpPr/>
            <p:nvPr/>
          </p:nvSpPr>
          <p:spPr>
            <a:xfrm>
              <a:off x="0" y="0"/>
              <a:ext cx="711695" cy="105653"/>
            </a:xfrm>
            <a:custGeom>
              <a:avLst/>
              <a:gdLst/>
              <a:ahLst/>
              <a:cxnLst/>
              <a:rect l="l" t="t" r="r" b="b"/>
              <a:pathLst>
                <a:path w="711695" h="105653">
                  <a:moveTo>
                    <a:pt x="0" y="0"/>
                  </a:moveTo>
                  <a:lnTo>
                    <a:pt x="711695" y="0"/>
                  </a:lnTo>
                  <a:lnTo>
                    <a:pt x="711695" y="105653"/>
                  </a:lnTo>
                  <a:lnTo>
                    <a:pt x="0" y="105653"/>
                  </a:lnTo>
                  <a:close/>
                </a:path>
              </a:pathLst>
            </a:custGeom>
            <a:solidFill>
              <a:srgbClr val="568200"/>
            </a:solidFill>
          </p:spPr>
          <p:txBody>
            <a:bodyPr/>
            <a:lstStyle/>
            <a:p>
              <a:endParaRPr lang="fr-BE"/>
            </a:p>
          </p:txBody>
        </p:sp>
        <p:sp>
          <p:nvSpPr>
            <p:cNvPr id="27" name="TextBox 13">
              <a:extLst>
                <a:ext uri="{FF2B5EF4-FFF2-40B4-BE49-F238E27FC236}">
                  <a16:creationId xmlns:a16="http://schemas.microsoft.com/office/drawing/2014/main" id="{2828E678-BE20-11EE-D274-84D7E27DAB54}"/>
                </a:ext>
              </a:extLst>
            </p:cNvPr>
            <p:cNvSpPr txBox="1"/>
            <p:nvPr/>
          </p:nvSpPr>
          <p:spPr>
            <a:xfrm>
              <a:off x="0" y="-57150"/>
              <a:ext cx="711695" cy="162803"/>
            </a:xfrm>
            <a:prstGeom prst="rect">
              <a:avLst/>
            </a:prstGeom>
          </p:spPr>
          <p:txBody>
            <a:bodyPr lIns="50800" tIns="50800" rIns="50800" bIns="50800" rtlCol="0" anchor="ctr"/>
            <a:lstStyle/>
            <a:p>
              <a:pPr algn="ctr">
                <a:lnSpc>
                  <a:spcPts val="3779"/>
                </a:lnSpc>
                <a:spcBef>
                  <a:spcPct val="0"/>
                </a:spcBef>
              </a:pPr>
              <a:endParaRPr lang="en-US" sz="2699" dirty="0">
                <a:solidFill>
                  <a:srgbClr val="FFFFFF"/>
                </a:solidFill>
                <a:latin typeface="Open Sans"/>
                <a:ea typeface="Open Sans"/>
                <a:cs typeface="Open Sans"/>
                <a:sym typeface="Open Sans"/>
              </a:endParaRPr>
            </a:p>
          </p:txBody>
        </p:sp>
      </p:grpSp>
      <p:sp>
        <p:nvSpPr>
          <p:cNvPr id="28" name="TextBox 4">
            <a:extLst>
              <a:ext uri="{FF2B5EF4-FFF2-40B4-BE49-F238E27FC236}">
                <a16:creationId xmlns:a16="http://schemas.microsoft.com/office/drawing/2014/main" id="{90BB6FF7-1235-A48C-9532-EE9143C19E6B}"/>
              </a:ext>
            </a:extLst>
          </p:cNvPr>
          <p:cNvSpPr txBox="1"/>
          <p:nvPr/>
        </p:nvSpPr>
        <p:spPr>
          <a:xfrm>
            <a:off x="-12010" y="-203019"/>
            <a:ext cx="458401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Introduction</a:t>
            </a:r>
          </a:p>
        </p:txBody>
      </p:sp>
      <p:sp>
        <p:nvSpPr>
          <p:cNvPr id="29" name="TextBox 7">
            <a:extLst>
              <a:ext uri="{FF2B5EF4-FFF2-40B4-BE49-F238E27FC236}">
                <a16:creationId xmlns:a16="http://schemas.microsoft.com/office/drawing/2014/main" id="{A0D99054-1614-8299-ED38-345CC55CB504}"/>
              </a:ext>
            </a:extLst>
          </p:cNvPr>
          <p:cNvSpPr txBox="1"/>
          <p:nvPr/>
        </p:nvSpPr>
        <p:spPr>
          <a:xfrm>
            <a:off x="4584009" y="-203020"/>
            <a:ext cx="455999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Methods</a:t>
            </a:r>
          </a:p>
        </p:txBody>
      </p:sp>
      <p:sp>
        <p:nvSpPr>
          <p:cNvPr id="30" name="TextBox 10">
            <a:extLst>
              <a:ext uri="{FF2B5EF4-FFF2-40B4-BE49-F238E27FC236}">
                <a16:creationId xmlns:a16="http://schemas.microsoft.com/office/drawing/2014/main" id="{00057525-5C78-A534-2082-945F221EA543}"/>
              </a:ext>
            </a:extLst>
          </p:cNvPr>
          <p:cNvSpPr txBox="1"/>
          <p:nvPr/>
        </p:nvSpPr>
        <p:spPr>
          <a:xfrm>
            <a:off x="9121523" y="-204504"/>
            <a:ext cx="4559990" cy="1043115"/>
          </a:xfrm>
          <a:prstGeom prst="rect">
            <a:avLst/>
          </a:prstGeom>
        </p:spPr>
        <p:txBody>
          <a:bodyPr lIns="50800" tIns="50800" rIns="50800" bIns="50800" rtlCol="0" anchor="ctr"/>
          <a:lstStyle/>
          <a:p>
            <a:pPr algn="ctr">
              <a:lnSpc>
                <a:spcPts val="3779"/>
              </a:lnSpc>
              <a:spcBef>
                <a:spcPct val="0"/>
              </a:spcBef>
            </a:pPr>
            <a:r>
              <a:rPr lang="en-US" sz="2699" dirty="0">
                <a:solidFill>
                  <a:schemeClr val="bg1"/>
                </a:solidFill>
                <a:latin typeface="Open Sans"/>
                <a:ea typeface="Open Sans"/>
                <a:cs typeface="Open Sans"/>
                <a:sym typeface="Open Sans"/>
              </a:rPr>
              <a:t>Results</a:t>
            </a:r>
          </a:p>
        </p:txBody>
      </p:sp>
      <p:sp>
        <p:nvSpPr>
          <p:cNvPr id="31" name="Freeform 12">
            <a:extLst>
              <a:ext uri="{FF2B5EF4-FFF2-40B4-BE49-F238E27FC236}">
                <a16:creationId xmlns:a16="http://schemas.microsoft.com/office/drawing/2014/main" id="{19282AA9-B20C-376D-12B8-76D4D6DD74D4}"/>
              </a:ext>
            </a:extLst>
          </p:cNvPr>
          <p:cNvSpPr/>
          <p:nvPr/>
        </p:nvSpPr>
        <p:spPr>
          <a:xfrm>
            <a:off x="13703990" y="0"/>
            <a:ext cx="4584010" cy="676942"/>
          </a:xfrm>
          <a:custGeom>
            <a:avLst/>
            <a:gdLst/>
            <a:ahLst/>
            <a:cxnLst/>
            <a:rect l="l" t="t" r="r" b="b"/>
            <a:pathLst>
              <a:path w="715444" h="105653">
                <a:moveTo>
                  <a:pt x="0" y="0"/>
                </a:moveTo>
                <a:lnTo>
                  <a:pt x="715444" y="0"/>
                </a:lnTo>
                <a:lnTo>
                  <a:pt x="715444" y="105653"/>
                </a:lnTo>
                <a:lnTo>
                  <a:pt x="0" y="105653"/>
                </a:lnTo>
                <a:close/>
              </a:path>
            </a:pathLst>
          </a:custGeom>
          <a:solidFill>
            <a:srgbClr val="D1E9C2"/>
          </a:solidFill>
        </p:spPr>
        <p:txBody>
          <a:bodyPr/>
          <a:lstStyle/>
          <a:p>
            <a:endParaRPr lang="fr-BE"/>
          </a:p>
        </p:txBody>
      </p:sp>
      <p:sp>
        <p:nvSpPr>
          <p:cNvPr id="32" name="TextBox 13">
            <a:extLst>
              <a:ext uri="{FF2B5EF4-FFF2-40B4-BE49-F238E27FC236}">
                <a16:creationId xmlns:a16="http://schemas.microsoft.com/office/drawing/2014/main" id="{EF14EB44-3945-8275-3CBA-839B2BB742FB}"/>
              </a:ext>
            </a:extLst>
          </p:cNvPr>
          <p:cNvSpPr txBox="1"/>
          <p:nvPr/>
        </p:nvSpPr>
        <p:spPr>
          <a:xfrm>
            <a:off x="13703990" y="-204504"/>
            <a:ext cx="4584010" cy="1043115"/>
          </a:xfrm>
          <a:prstGeom prst="rect">
            <a:avLst/>
          </a:prstGeom>
        </p:spPr>
        <p:txBody>
          <a:bodyPr lIns="50800" tIns="50800" rIns="50800" bIns="50800" rtlCol="0" anchor="ctr"/>
          <a:lstStyle/>
          <a:p>
            <a:pPr algn="ctr">
              <a:lnSpc>
                <a:spcPts val="3779"/>
              </a:lnSpc>
              <a:spcBef>
                <a:spcPct val="0"/>
              </a:spcBef>
            </a:pPr>
            <a:r>
              <a:rPr lang="en-US" sz="2699" dirty="0">
                <a:solidFill>
                  <a:srgbClr val="000000"/>
                </a:solidFill>
                <a:latin typeface="Open Sans"/>
                <a:ea typeface="Open Sans"/>
                <a:cs typeface="Open Sans"/>
                <a:sym typeface="Open Sans"/>
              </a:rPr>
              <a:t>Conclusion</a:t>
            </a:r>
          </a:p>
        </p:txBody>
      </p:sp>
    </p:spTree>
  </p:cSld>
  <p:clrMapOvr>
    <a:masterClrMapping/>
  </p:clrMapOvr>
  <mc:AlternateContent xmlns:mc="http://schemas.openxmlformats.org/markup-compatibility/2006" xmlns:p14="http://schemas.microsoft.com/office/powerpoint/2010/main">
    <mc:Choice Requires="p14">
      <p:transition spd="slow" p14:dur="2000" advTm="376"/>
    </mc:Choice>
    <mc:Fallback xmlns="">
      <p:transition spd="slow" advTm="376"/>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460492" y="1139065"/>
            <a:ext cx="8400090" cy="7055631"/>
          </a:xfrm>
          <a:custGeom>
            <a:avLst/>
            <a:gdLst/>
            <a:ahLst/>
            <a:cxnLst/>
            <a:rect l="l" t="t" r="r" b="b"/>
            <a:pathLst>
              <a:path w="8400090" h="7055631">
                <a:moveTo>
                  <a:pt x="0" y="0"/>
                </a:moveTo>
                <a:lnTo>
                  <a:pt x="8400090" y="0"/>
                </a:lnTo>
                <a:lnTo>
                  <a:pt x="8400090" y="7055631"/>
                </a:lnTo>
                <a:lnTo>
                  <a:pt x="0" y="7055631"/>
                </a:lnTo>
                <a:lnTo>
                  <a:pt x="0" y="0"/>
                </a:lnTo>
                <a:close/>
              </a:path>
            </a:pathLst>
          </a:custGeom>
          <a:blipFill>
            <a:blip r:embed="rId3"/>
            <a:stretch>
              <a:fillRect/>
            </a:stretch>
          </a:blipFill>
        </p:spPr>
        <p:txBody>
          <a:bodyPr/>
          <a:lstStyle/>
          <a:p>
            <a:endParaRPr lang="fr-BE"/>
          </a:p>
        </p:txBody>
      </p:sp>
      <p:sp>
        <p:nvSpPr>
          <p:cNvPr id="3" name="Freeform 3"/>
          <p:cNvSpPr/>
          <p:nvPr/>
        </p:nvSpPr>
        <p:spPr>
          <a:xfrm>
            <a:off x="370695" y="1139065"/>
            <a:ext cx="8466757" cy="7055631"/>
          </a:xfrm>
          <a:custGeom>
            <a:avLst/>
            <a:gdLst/>
            <a:ahLst/>
            <a:cxnLst/>
            <a:rect l="l" t="t" r="r" b="b"/>
            <a:pathLst>
              <a:path w="8466757" h="7055631">
                <a:moveTo>
                  <a:pt x="0" y="0"/>
                </a:moveTo>
                <a:lnTo>
                  <a:pt x="8466757" y="0"/>
                </a:lnTo>
                <a:lnTo>
                  <a:pt x="8466757" y="7055631"/>
                </a:lnTo>
                <a:lnTo>
                  <a:pt x="0" y="7055631"/>
                </a:lnTo>
                <a:lnTo>
                  <a:pt x="0" y="0"/>
                </a:lnTo>
                <a:close/>
              </a:path>
            </a:pathLst>
          </a:custGeom>
          <a:blipFill>
            <a:blip r:embed="rId4"/>
            <a:stretch>
              <a:fillRect/>
            </a:stretch>
          </a:blipFill>
        </p:spPr>
        <p:txBody>
          <a:bodyPr/>
          <a:lstStyle/>
          <a:p>
            <a:endParaRPr lang="fr-BE"/>
          </a:p>
        </p:txBody>
      </p:sp>
      <p:sp>
        <p:nvSpPr>
          <p:cNvPr id="16" name="Freeform 16"/>
          <p:cNvSpPr/>
          <p:nvPr/>
        </p:nvSpPr>
        <p:spPr>
          <a:xfrm>
            <a:off x="4398998" y="8510831"/>
            <a:ext cx="554237" cy="669293"/>
          </a:xfrm>
          <a:custGeom>
            <a:avLst/>
            <a:gdLst/>
            <a:ahLst/>
            <a:cxnLst/>
            <a:rect l="l" t="t" r="r" b="b"/>
            <a:pathLst>
              <a:path w="554237" h="669293">
                <a:moveTo>
                  <a:pt x="0" y="0"/>
                </a:moveTo>
                <a:lnTo>
                  <a:pt x="554237" y="0"/>
                </a:lnTo>
                <a:lnTo>
                  <a:pt x="554237" y="669294"/>
                </a:lnTo>
                <a:lnTo>
                  <a:pt x="0" y="669294"/>
                </a:lnTo>
                <a:lnTo>
                  <a:pt x="0" y="0"/>
                </a:lnTo>
                <a:close/>
              </a:path>
            </a:pathLst>
          </a:custGeom>
          <a:blipFill>
            <a:blip r:embed="rId5"/>
            <a:stretch>
              <a:fillRect/>
            </a:stretch>
          </a:blipFill>
        </p:spPr>
        <p:txBody>
          <a:bodyPr/>
          <a:lstStyle/>
          <a:p>
            <a:endParaRPr lang="fr-BE"/>
          </a:p>
        </p:txBody>
      </p:sp>
      <p:sp>
        <p:nvSpPr>
          <p:cNvPr id="17" name="Freeform 17"/>
          <p:cNvSpPr/>
          <p:nvPr/>
        </p:nvSpPr>
        <p:spPr>
          <a:xfrm>
            <a:off x="5147413" y="8654907"/>
            <a:ext cx="714640" cy="381141"/>
          </a:xfrm>
          <a:custGeom>
            <a:avLst/>
            <a:gdLst/>
            <a:ahLst/>
            <a:cxnLst/>
            <a:rect l="l" t="t" r="r" b="b"/>
            <a:pathLst>
              <a:path w="714640" h="381141">
                <a:moveTo>
                  <a:pt x="0" y="0"/>
                </a:moveTo>
                <a:lnTo>
                  <a:pt x="714640" y="0"/>
                </a:lnTo>
                <a:lnTo>
                  <a:pt x="714640" y="381142"/>
                </a:lnTo>
                <a:lnTo>
                  <a:pt x="0" y="381142"/>
                </a:lnTo>
                <a:lnTo>
                  <a:pt x="0" y="0"/>
                </a:lnTo>
                <a:close/>
              </a:path>
            </a:pathLst>
          </a:custGeom>
          <a:blipFill>
            <a:blip r:embed="rId6"/>
            <a:stretch>
              <a:fillRect/>
            </a:stretch>
          </a:blipFill>
        </p:spPr>
        <p:txBody>
          <a:bodyPr/>
          <a:lstStyle/>
          <a:p>
            <a:endParaRPr lang="fr-BE"/>
          </a:p>
        </p:txBody>
      </p:sp>
      <p:sp>
        <p:nvSpPr>
          <p:cNvPr id="18" name="Freeform 18"/>
          <p:cNvSpPr/>
          <p:nvPr/>
        </p:nvSpPr>
        <p:spPr>
          <a:xfrm>
            <a:off x="9198786" y="8697167"/>
            <a:ext cx="714640" cy="381141"/>
          </a:xfrm>
          <a:custGeom>
            <a:avLst/>
            <a:gdLst/>
            <a:ahLst/>
            <a:cxnLst/>
            <a:rect l="l" t="t" r="r" b="b"/>
            <a:pathLst>
              <a:path w="714640" h="381141">
                <a:moveTo>
                  <a:pt x="0" y="0"/>
                </a:moveTo>
                <a:lnTo>
                  <a:pt x="714640" y="0"/>
                </a:lnTo>
                <a:lnTo>
                  <a:pt x="714640" y="381141"/>
                </a:lnTo>
                <a:lnTo>
                  <a:pt x="0" y="381141"/>
                </a:lnTo>
                <a:lnTo>
                  <a:pt x="0" y="0"/>
                </a:lnTo>
                <a:close/>
              </a:path>
            </a:pathLst>
          </a:custGeom>
          <a:blipFill>
            <a:blip r:embed="rId6"/>
            <a:stretch>
              <a:fillRect/>
            </a:stretch>
          </a:blipFill>
        </p:spPr>
        <p:txBody>
          <a:bodyPr/>
          <a:lstStyle/>
          <a:p>
            <a:endParaRPr lang="fr-BE"/>
          </a:p>
        </p:txBody>
      </p:sp>
      <p:sp>
        <p:nvSpPr>
          <p:cNvPr id="19" name="Freeform 19"/>
          <p:cNvSpPr/>
          <p:nvPr/>
        </p:nvSpPr>
        <p:spPr>
          <a:xfrm>
            <a:off x="10452744" y="8475630"/>
            <a:ext cx="758661" cy="739695"/>
          </a:xfrm>
          <a:custGeom>
            <a:avLst/>
            <a:gdLst/>
            <a:ahLst/>
            <a:cxnLst/>
            <a:rect l="l" t="t" r="r" b="b"/>
            <a:pathLst>
              <a:path w="758661" h="739695">
                <a:moveTo>
                  <a:pt x="0" y="0"/>
                </a:moveTo>
                <a:lnTo>
                  <a:pt x="758662" y="0"/>
                </a:lnTo>
                <a:lnTo>
                  <a:pt x="758662" y="739695"/>
                </a:lnTo>
                <a:lnTo>
                  <a:pt x="0" y="739695"/>
                </a:lnTo>
                <a:lnTo>
                  <a:pt x="0" y="0"/>
                </a:lnTo>
                <a:close/>
              </a:path>
            </a:pathLst>
          </a:custGeom>
          <a:blipFill>
            <a:blip r:embed="rId7"/>
            <a:stretch>
              <a:fillRect/>
            </a:stretch>
          </a:blipFill>
        </p:spPr>
        <p:txBody>
          <a:bodyPr/>
          <a:lstStyle/>
          <a:p>
            <a:endParaRPr lang="fr-BE"/>
          </a:p>
        </p:txBody>
      </p:sp>
      <p:sp>
        <p:nvSpPr>
          <p:cNvPr id="20" name="TextBox 20"/>
          <p:cNvSpPr txBox="1"/>
          <p:nvPr/>
        </p:nvSpPr>
        <p:spPr>
          <a:xfrm>
            <a:off x="17860582" y="9671772"/>
            <a:ext cx="145256"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7</a:t>
            </a:r>
          </a:p>
        </p:txBody>
      </p:sp>
      <p:sp>
        <p:nvSpPr>
          <p:cNvPr id="21" name="TextBox 21"/>
          <p:cNvSpPr txBox="1"/>
          <p:nvPr/>
        </p:nvSpPr>
        <p:spPr>
          <a:xfrm>
            <a:off x="3192104" y="9417137"/>
            <a:ext cx="11376422" cy="575944"/>
          </a:xfrm>
          <a:prstGeom prst="rect">
            <a:avLst/>
          </a:prstGeom>
        </p:spPr>
        <p:txBody>
          <a:bodyPr lIns="0" tIns="0" rIns="0" bIns="0" rtlCol="0" anchor="t">
            <a:spAutoFit/>
          </a:bodyPr>
          <a:lstStyle/>
          <a:p>
            <a:pPr algn="ctr">
              <a:lnSpc>
                <a:spcPts val="2380"/>
              </a:lnSpc>
            </a:pPr>
            <a:r>
              <a:rPr lang="en-US" sz="1700">
                <a:solidFill>
                  <a:srgbClr val="000000"/>
                </a:solidFill>
                <a:latin typeface="Open Sans"/>
                <a:ea typeface="Open Sans"/>
                <a:cs typeface="Open Sans"/>
                <a:sym typeface="Open Sans"/>
              </a:rPr>
              <a:t>Normal temperature = the average of the annual average temperatures for January–June between 1993 and 2025</a:t>
            </a:r>
          </a:p>
          <a:p>
            <a:pPr algn="ctr">
              <a:lnSpc>
                <a:spcPts val="2380"/>
              </a:lnSpc>
            </a:pPr>
            <a:r>
              <a:rPr lang="en-US" sz="1700">
                <a:solidFill>
                  <a:srgbClr val="000000"/>
                </a:solidFill>
                <a:latin typeface="Open Sans"/>
                <a:ea typeface="Open Sans"/>
                <a:cs typeface="Open Sans"/>
                <a:sym typeface="Open Sans"/>
              </a:rPr>
              <a:t>Normal precipitaion = the average of the cumulative precipitation totals for January–June between 1993 and 2025</a:t>
            </a:r>
          </a:p>
        </p:txBody>
      </p:sp>
      <p:sp>
        <p:nvSpPr>
          <p:cNvPr id="22" name="TextBox 22"/>
          <p:cNvSpPr txBox="1"/>
          <p:nvPr/>
        </p:nvSpPr>
        <p:spPr>
          <a:xfrm>
            <a:off x="6052553" y="8604249"/>
            <a:ext cx="2801303" cy="431799"/>
          </a:xfrm>
          <a:prstGeom prst="rect">
            <a:avLst/>
          </a:prstGeom>
        </p:spPr>
        <p:txBody>
          <a:bodyPr lIns="0" tIns="0" rIns="0" bIns="0" rtlCol="0" anchor="t">
            <a:spAutoFit/>
          </a:bodyPr>
          <a:lstStyle/>
          <a:p>
            <a:pPr algn="ctr">
              <a:lnSpc>
                <a:spcPts val="3500"/>
              </a:lnSpc>
            </a:pPr>
            <a:r>
              <a:rPr lang="en-US" sz="2500">
                <a:solidFill>
                  <a:srgbClr val="000000"/>
                </a:solidFill>
                <a:latin typeface="Open Sans"/>
                <a:ea typeface="Open Sans"/>
                <a:cs typeface="Open Sans"/>
                <a:sym typeface="Open Sans"/>
              </a:rPr>
              <a:t>variable tolerances</a:t>
            </a:r>
          </a:p>
        </p:txBody>
      </p:sp>
      <p:sp>
        <p:nvSpPr>
          <p:cNvPr id="23" name="TextBox 23"/>
          <p:cNvSpPr txBox="1"/>
          <p:nvPr/>
        </p:nvSpPr>
        <p:spPr>
          <a:xfrm>
            <a:off x="11754331" y="8601003"/>
            <a:ext cx="181570" cy="431799"/>
          </a:xfrm>
          <a:prstGeom prst="rect">
            <a:avLst/>
          </a:prstGeom>
        </p:spPr>
        <p:txBody>
          <a:bodyPr lIns="0" tIns="0" rIns="0" bIns="0" rtlCol="0" anchor="t">
            <a:spAutoFit/>
          </a:bodyPr>
          <a:lstStyle/>
          <a:p>
            <a:pPr algn="ctr">
              <a:lnSpc>
                <a:spcPts val="3500"/>
              </a:lnSpc>
            </a:pPr>
            <a:r>
              <a:rPr lang="en-US" sz="2500">
                <a:solidFill>
                  <a:srgbClr val="000000"/>
                </a:solidFill>
                <a:latin typeface="Open Sans"/>
                <a:ea typeface="Open Sans"/>
                <a:cs typeface="Open Sans"/>
                <a:sym typeface="Open Sans"/>
              </a:rPr>
              <a:t>+</a:t>
            </a:r>
          </a:p>
        </p:txBody>
      </p:sp>
      <p:sp>
        <p:nvSpPr>
          <p:cNvPr id="24" name="Freeform 24"/>
          <p:cNvSpPr/>
          <p:nvPr/>
        </p:nvSpPr>
        <p:spPr>
          <a:xfrm>
            <a:off x="12514298" y="8444200"/>
            <a:ext cx="467731" cy="809048"/>
          </a:xfrm>
          <a:custGeom>
            <a:avLst/>
            <a:gdLst/>
            <a:ahLst/>
            <a:cxnLst/>
            <a:rect l="l" t="t" r="r" b="b"/>
            <a:pathLst>
              <a:path w="467731" h="809048">
                <a:moveTo>
                  <a:pt x="0" y="0"/>
                </a:moveTo>
                <a:lnTo>
                  <a:pt x="467732" y="0"/>
                </a:lnTo>
                <a:lnTo>
                  <a:pt x="467732" y="809048"/>
                </a:lnTo>
                <a:lnTo>
                  <a:pt x="0" y="809048"/>
                </a:lnTo>
                <a:lnTo>
                  <a:pt x="0" y="0"/>
                </a:lnTo>
                <a:close/>
              </a:path>
            </a:pathLst>
          </a:custGeom>
          <a:blipFill>
            <a:blip r:embed="rId8"/>
            <a:stretch>
              <a:fillRect/>
            </a:stretch>
          </a:blipFill>
        </p:spPr>
        <p:txBody>
          <a:bodyPr/>
          <a:lstStyle/>
          <a:p>
            <a:endParaRPr lang="fr-BE"/>
          </a:p>
        </p:txBody>
      </p:sp>
      <p:sp>
        <p:nvSpPr>
          <p:cNvPr id="25" name="Freeform 9">
            <a:extLst>
              <a:ext uri="{FF2B5EF4-FFF2-40B4-BE49-F238E27FC236}">
                <a16:creationId xmlns:a16="http://schemas.microsoft.com/office/drawing/2014/main" id="{6B6773A0-1EAE-E92A-547E-19A228F325BA}"/>
              </a:ext>
            </a:extLst>
          </p:cNvPr>
          <p:cNvSpPr/>
          <p:nvPr/>
        </p:nvSpPr>
        <p:spPr>
          <a:xfrm>
            <a:off x="4572770" y="0"/>
            <a:ext cx="4583235"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sp>
        <p:nvSpPr>
          <p:cNvPr id="26" name="Freeform 9">
            <a:extLst>
              <a:ext uri="{FF2B5EF4-FFF2-40B4-BE49-F238E27FC236}">
                <a16:creationId xmlns:a16="http://schemas.microsoft.com/office/drawing/2014/main" id="{220B10BA-B6B8-B7B7-D7AE-65FE5D67BC39}"/>
              </a:ext>
            </a:extLst>
          </p:cNvPr>
          <p:cNvSpPr/>
          <p:nvPr/>
        </p:nvSpPr>
        <p:spPr>
          <a:xfrm>
            <a:off x="-12012" y="0"/>
            <a:ext cx="4596019"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grpSp>
        <p:nvGrpSpPr>
          <p:cNvPr id="27" name="Group 11">
            <a:extLst>
              <a:ext uri="{FF2B5EF4-FFF2-40B4-BE49-F238E27FC236}">
                <a16:creationId xmlns:a16="http://schemas.microsoft.com/office/drawing/2014/main" id="{047B3DB0-3409-E8AD-D5BC-B46DAFB2A7D0}"/>
              </a:ext>
            </a:extLst>
          </p:cNvPr>
          <p:cNvGrpSpPr/>
          <p:nvPr/>
        </p:nvGrpSpPr>
        <p:grpSpPr>
          <a:xfrm>
            <a:off x="9143999" y="0"/>
            <a:ext cx="4559990" cy="676942"/>
            <a:chOff x="0" y="0"/>
            <a:chExt cx="711695" cy="105653"/>
          </a:xfrm>
        </p:grpSpPr>
        <p:sp>
          <p:nvSpPr>
            <p:cNvPr id="28" name="Freeform 12">
              <a:extLst>
                <a:ext uri="{FF2B5EF4-FFF2-40B4-BE49-F238E27FC236}">
                  <a16:creationId xmlns:a16="http://schemas.microsoft.com/office/drawing/2014/main" id="{612E3537-773E-CDB9-9AC7-1B8A06D03602}"/>
                </a:ext>
              </a:extLst>
            </p:cNvPr>
            <p:cNvSpPr/>
            <p:nvPr/>
          </p:nvSpPr>
          <p:spPr>
            <a:xfrm>
              <a:off x="0" y="0"/>
              <a:ext cx="711695" cy="105653"/>
            </a:xfrm>
            <a:custGeom>
              <a:avLst/>
              <a:gdLst/>
              <a:ahLst/>
              <a:cxnLst/>
              <a:rect l="l" t="t" r="r" b="b"/>
              <a:pathLst>
                <a:path w="711695" h="105653">
                  <a:moveTo>
                    <a:pt x="0" y="0"/>
                  </a:moveTo>
                  <a:lnTo>
                    <a:pt x="711695" y="0"/>
                  </a:lnTo>
                  <a:lnTo>
                    <a:pt x="711695" y="105653"/>
                  </a:lnTo>
                  <a:lnTo>
                    <a:pt x="0" y="105653"/>
                  </a:lnTo>
                  <a:close/>
                </a:path>
              </a:pathLst>
            </a:custGeom>
            <a:solidFill>
              <a:srgbClr val="568200"/>
            </a:solidFill>
          </p:spPr>
          <p:txBody>
            <a:bodyPr/>
            <a:lstStyle/>
            <a:p>
              <a:endParaRPr lang="fr-BE"/>
            </a:p>
          </p:txBody>
        </p:sp>
        <p:sp>
          <p:nvSpPr>
            <p:cNvPr id="29" name="TextBox 13">
              <a:extLst>
                <a:ext uri="{FF2B5EF4-FFF2-40B4-BE49-F238E27FC236}">
                  <a16:creationId xmlns:a16="http://schemas.microsoft.com/office/drawing/2014/main" id="{87F7DEED-34B9-76F2-A708-C2A0213DC43F}"/>
                </a:ext>
              </a:extLst>
            </p:cNvPr>
            <p:cNvSpPr txBox="1"/>
            <p:nvPr/>
          </p:nvSpPr>
          <p:spPr>
            <a:xfrm>
              <a:off x="0" y="-57150"/>
              <a:ext cx="711695" cy="162803"/>
            </a:xfrm>
            <a:prstGeom prst="rect">
              <a:avLst/>
            </a:prstGeom>
          </p:spPr>
          <p:txBody>
            <a:bodyPr lIns="50800" tIns="50800" rIns="50800" bIns="50800" rtlCol="0" anchor="ctr"/>
            <a:lstStyle/>
            <a:p>
              <a:pPr algn="ctr">
                <a:lnSpc>
                  <a:spcPts val="3779"/>
                </a:lnSpc>
                <a:spcBef>
                  <a:spcPct val="0"/>
                </a:spcBef>
              </a:pPr>
              <a:endParaRPr lang="en-US" sz="2699" dirty="0">
                <a:solidFill>
                  <a:srgbClr val="FFFFFF"/>
                </a:solidFill>
                <a:latin typeface="Open Sans"/>
                <a:ea typeface="Open Sans"/>
                <a:cs typeface="Open Sans"/>
                <a:sym typeface="Open Sans"/>
              </a:endParaRPr>
            </a:p>
          </p:txBody>
        </p:sp>
      </p:grpSp>
      <p:sp>
        <p:nvSpPr>
          <p:cNvPr id="30" name="TextBox 4">
            <a:extLst>
              <a:ext uri="{FF2B5EF4-FFF2-40B4-BE49-F238E27FC236}">
                <a16:creationId xmlns:a16="http://schemas.microsoft.com/office/drawing/2014/main" id="{95424AB9-7953-0FB0-8B21-C847A2C00AA0}"/>
              </a:ext>
            </a:extLst>
          </p:cNvPr>
          <p:cNvSpPr txBox="1"/>
          <p:nvPr/>
        </p:nvSpPr>
        <p:spPr>
          <a:xfrm>
            <a:off x="-12010" y="-203019"/>
            <a:ext cx="458401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Introduction</a:t>
            </a:r>
          </a:p>
        </p:txBody>
      </p:sp>
      <p:sp>
        <p:nvSpPr>
          <p:cNvPr id="31" name="TextBox 7">
            <a:extLst>
              <a:ext uri="{FF2B5EF4-FFF2-40B4-BE49-F238E27FC236}">
                <a16:creationId xmlns:a16="http://schemas.microsoft.com/office/drawing/2014/main" id="{2FEF0E03-E022-C3CB-B44D-68D657F62DC1}"/>
              </a:ext>
            </a:extLst>
          </p:cNvPr>
          <p:cNvSpPr txBox="1"/>
          <p:nvPr/>
        </p:nvSpPr>
        <p:spPr>
          <a:xfrm>
            <a:off x="4584009" y="-203020"/>
            <a:ext cx="455999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Methods</a:t>
            </a:r>
          </a:p>
        </p:txBody>
      </p:sp>
      <p:sp>
        <p:nvSpPr>
          <p:cNvPr id="32" name="TextBox 10">
            <a:extLst>
              <a:ext uri="{FF2B5EF4-FFF2-40B4-BE49-F238E27FC236}">
                <a16:creationId xmlns:a16="http://schemas.microsoft.com/office/drawing/2014/main" id="{0DFA149A-4935-1E89-6540-2AE82F3D8F21}"/>
              </a:ext>
            </a:extLst>
          </p:cNvPr>
          <p:cNvSpPr txBox="1"/>
          <p:nvPr/>
        </p:nvSpPr>
        <p:spPr>
          <a:xfrm>
            <a:off x="9121523" y="-204504"/>
            <a:ext cx="4559990" cy="1043115"/>
          </a:xfrm>
          <a:prstGeom prst="rect">
            <a:avLst/>
          </a:prstGeom>
        </p:spPr>
        <p:txBody>
          <a:bodyPr lIns="50800" tIns="50800" rIns="50800" bIns="50800" rtlCol="0" anchor="ctr"/>
          <a:lstStyle/>
          <a:p>
            <a:pPr algn="ctr">
              <a:lnSpc>
                <a:spcPts val="3779"/>
              </a:lnSpc>
              <a:spcBef>
                <a:spcPct val="0"/>
              </a:spcBef>
            </a:pPr>
            <a:r>
              <a:rPr lang="en-US" sz="2699" dirty="0">
                <a:solidFill>
                  <a:schemeClr val="bg1"/>
                </a:solidFill>
                <a:latin typeface="Open Sans"/>
                <a:ea typeface="Open Sans"/>
                <a:cs typeface="Open Sans"/>
                <a:sym typeface="Open Sans"/>
              </a:rPr>
              <a:t>Results</a:t>
            </a:r>
          </a:p>
        </p:txBody>
      </p:sp>
      <p:sp>
        <p:nvSpPr>
          <p:cNvPr id="33" name="Freeform 12">
            <a:extLst>
              <a:ext uri="{FF2B5EF4-FFF2-40B4-BE49-F238E27FC236}">
                <a16:creationId xmlns:a16="http://schemas.microsoft.com/office/drawing/2014/main" id="{D9834B87-8262-D3A1-AC72-69D89E8EED37}"/>
              </a:ext>
            </a:extLst>
          </p:cNvPr>
          <p:cNvSpPr/>
          <p:nvPr/>
        </p:nvSpPr>
        <p:spPr>
          <a:xfrm>
            <a:off x="13703990" y="0"/>
            <a:ext cx="4584010" cy="676942"/>
          </a:xfrm>
          <a:custGeom>
            <a:avLst/>
            <a:gdLst/>
            <a:ahLst/>
            <a:cxnLst/>
            <a:rect l="l" t="t" r="r" b="b"/>
            <a:pathLst>
              <a:path w="715444" h="105653">
                <a:moveTo>
                  <a:pt x="0" y="0"/>
                </a:moveTo>
                <a:lnTo>
                  <a:pt x="715444" y="0"/>
                </a:lnTo>
                <a:lnTo>
                  <a:pt x="715444" y="105653"/>
                </a:lnTo>
                <a:lnTo>
                  <a:pt x="0" y="105653"/>
                </a:lnTo>
                <a:close/>
              </a:path>
            </a:pathLst>
          </a:custGeom>
          <a:solidFill>
            <a:srgbClr val="D1E9C2"/>
          </a:solidFill>
        </p:spPr>
        <p:txBody>
          <a:bodyPr/>
          <a:lstStyle/>
          <a:p>
            <a:endParaRPr lang="fr-BE"/>
          </a:p>
        </p:txBody>
      </p:sp>
      <p:sp>
        <p:nvSpPr>
          <p:cNvPr id="34" name="TextBox 13">
            <a:extLst>
              <a:ext uri="{FF2B5EF4-FFF2-40B4-BE49-F238E27FC236}">
                <a16:creationId xmlns:a16="http://schemas.microsoft.com/office/drawing/2014/main" id="{3A13FA08-9330-53BF-9E10-CA1CB43EBC6A}"/>
              </a:ext>
            </a:extLst>
          </p:cNvPr>
          <p:cNvSpPr txBox="1"/>
          <p:nvPr/>
        </p:nvSpPr>
        <p:spPr>
          <a:xfrm>
            <a:off x="13703990" y="-204504"/>
            <a:ext cx="4584010" cy="1043115"/>
          </a:xfrm>
          <a:prstGeom prst="rect">
            <a:avLst/>
          </a:prstGeom>
        </p:spPr>
        <p:txBody>
          <a:bodyPr lIns="50800" tIns="50800" rIns="50800" bIns="50800" rtlCol="0" anchor="ctr"/>
          <a:lstStyle/>
          <a:p>
            <a:pPr algn="ctr">
              <a:lnSpc>
                <a:spcPts val="3779"/>
              </a:lnSpc>
              <a:spcBef>
                <a:spcPct val="0"/>
              </a:spcBef>
            </a:pPr>
            <a:r>
              <a:rPr lang="en-US" sz="2699" dirty="0">
                <a:solidFill>
                  <a:srgbClr val="000000"/>
                </a:solidFill>
                <a:latin typeface="Open Sans"/>
                <a:ea typeface="Open Sans"/>
                <a:cs typeface="Open Sans"/>
                <a:sym typeface="Open Sans"/>
              </a:rPr>
              <a:t>Conclusion</a:t>
            </a:r>
          </a:p>
        </p:txBody>
      </p:sp>
    </p:spTree>
  </p:cSld>
  <p:clrMapOvr>
    <a:masterClrMapping/>
  </p:clrMapOvr>
  <mc:AlternateContent xmlns:mc="http://schemas.openxmlformats.org/markup-compatibility/2006" xmlns:p14="http://schemas.microsoft.com/office/powerpoint/2010/main">
    <mc:Choice Requires="p14">
      <p:transition spd="slow" p14:dur="2000" advTm="591"/>
    </mc:Choice>
    <mc:Fallback xmlns="">
      <p:transition spd="slow" advTm="591"/>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7860582" y="9671772"/>
            <a:ext cx="145256"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8</a:t>
            </a:r>
          </a:p>
        </p:txBody>
      </p:sp>
      <p:grpSp>
        <p:nvGrpSpPr>
          <p:cNvPr id="3" name="Group 3"/>
          <p:cNvGrpSpPr/>
          <p:nvPr/>
        </p:nvGrpSpPr>
        <p:grpSpPr>
          <a:xfrm>
            <a:off x="2292005" y="1788796"/>
            <a:ext cx="13703990" cy="6646237"/>
            <a:chOff x="0" y="0"/>
            <a:chExt cx="18271986" cy="8861649"/>
          </a:xfrm>
        </p:grpSpPr>
        <p:sp>
          <p:nvSpPr>
            <p:cNvPr id="4" name="AutoShape 4"/>
            <p:cNvSpPr/>
            <p:nvPr/>
          </p:nvSpPr>
          <p:spPr>
            <a:xfrm flipV="1">
              <a:off x="36554" y="8788543"/>
              <a:ext cx="3559946" cy="36554"/>
            </a:xfrm>
            <a:prstGeom prst="line">
              <a:avLst/>
            </a:prstGeom>
            <a:ln w="73109" cap="flat">
              <a:solidFill>
                <a:srgbClr val="000000"/>
              </a:solidFill>
              <a:prstDash val="sysDot"/>
              <a:headEnd type="none" w="sm" len="sm"/>
              <a:tailEnd type="none" w="sm" len="sm"/>
            </a:ln>
          </p:spPr>
          <p:txBody>
            <a:bodyPr/>
            <a:lstStyle/>
            <a:p>
              <a:endParaRPr lang="fr-BE"/>
            </a:p>
          </p:txBody>
        </p:sp>
        <p:sp>
          <p:nvSpPr>
            <p:cNvPr id="5" name="AutoShape 5"/>
            <p:cNvSpPr/>
            <p:nvPr/>
          </p:nvSpPr>
          <p:spPr>
            <a:xfrm flipV="1">
              <a:off x="13905609" y="8788542"/>
              <a:ext cx="4366377" cy="2"/>
            </a:xfrm>
            <a:prstGeom prst="line">
              <a:avLst/>
            </a:prstGeom>
            <a:ln w="73109" cap="flat">
              <a:solidFill>
                <a:srgbClr val="000000"/>
              </a:solidFill>
              <a:prstDash val="sysDot"/>
              <a:headEnd type="none" w="sm" len="sm"/>
              <a:tailEnd type="none" w="sm" len="sm"/>
            </a:ln>
          </p:spPr>
          <p:txBody>
            <a:bodyPr/>
            <a:lstStyle/>
            <a:p>
              <a:endParaRPr lang="fr-BE"/>
            </a:p>
          </p:txBody>
        </p:sp>
        <p:sp>
          <p:nvSpPr>
            <p:cNvPr id="6" name="AutoShape 6"/>
            <p:cNvSpPr/>
            <p:nvPr/>
          </p:nvSpPr>
          <p:spPr>
            <a:xfrm>
              <a:off x="4108635" y="8733080"/>
              <a:ext cx="9212106" cy="36554"/>
            </a:xfrm>
            <a:prstGeom prst="line">
              <a:avLst/>
            </a:prstGeom>
            <a:ln w="73109" cap="flat">
              <a:solidFill>
                <a:srgbClr val="000000"/>
              </a:solidFill>
              <a:prstDash val="sysDot"/>
              <a:headEnd type="none" w="sm" len="sm"/>
              <a:tailEnd type="none" w="sm" len="sm"/>
            </a:ln>
          </p:spPr>
          <p:txBody>
            <a:bodyPr/>
            <a:lstStyle/>
            <a:p>
              <a:endParaRPr lang="fr-BE"/>
            </a:p>
          </p:txBody>
        </p:sp>
        <p:sp>
          <p:nvSpPr>
            <p:cNvPr id="7" name="Freeform 7"/>
            <p:cNvSpPr/>
            <p:nvPr/>
          </p:nvSpPr>
          <p:spPr>
            <a:xfrm>
              <a:off x="479968" y="1907986"/>
              <a:ext cx="2636564" cy="6524585"/>
            </a:xfrm>
            <a:custGeom>
              <a:avLst/>
              <a:gdLst/>
              <a:ahLst/>
              <a:cxnLst/>
              <a:rect l="l" t="t" r="r" b="b"/>
              <a:pathLst>
                <a:path w="2636564" h="6524585">
                  <a:moveTo>
                    <a:pt x="0" y="0"/>
                  </a:moveTo>
                  <a:lnTo>
                    <a:pt x="2636564" y="0"/>
                  </a:lnTo>
                  <a:lnTo>
                    <a:pt x="2636564" y="6524585"/>
                  </a:lnTo>
                  <a:lnTo>
                    <a:pt x="0" y="6524585"/>
                  </a:lnTo>
                  <a:lnTo>
                    <a:pt x="0" y="0"/>
                  </a:lnTo>
                  <a:close/>
                </a:path>
              </a:pathLst>
            </a:custGeom>
            <a:blipFill>
              <a:blip r:embed="rId3"/>
              <a:stretch>
                <a:fillRect/>
              </a:stretch>
            </a:blipFill>
          </p:spPr>
          <p:txBody>
            <a:bodyPr/>
            <a:lstStyle/>
            <a:p>
              <a:endParaRPr lang="fr-BE"/>
            </a:p>
          </p:txBody>
        </p:sp>
        <p:sp>
          <p:nvSpPr>
            <p:cNvPr id="8" name="Freeform 8"/>
            <p:cNvSpPr/>
            <p:nvPr/>
          </p:nvSpPr>
          <p:spPr>
            <a:xfrm>
              <a:off x="5229996" y="1974570"/>
              <a:ext cx="7159161" cy="5746976"/>
            </a:xfrm>
            <a:custGeom>
              <a:avLst/>
              <a:gdLst/>
              <a:ahLst/>
              <a:cxnLst/>
              <a:rect l="l" t="t" r="r" b="b"/>
              <a:pathLst>
                <a:path w="7159161" h="5746976">
                  <a:moveTo>
                    <a:pt x="0" y="0"/>
                  </a:moveTo>
                  <a:lnTo>
                    <a:pt x="7159161" y="0"/>
                  </a:lnTo>
                  <a:lnTo>
                    <a:pt x="7159161" y="5746977"/>
                  </a:lnTo>
                  <a:lnTo>
                    <a:pt x="0" y="5746977"/>
                  </a:lnTo>
                  <a:lnTo>
                    <a:pt x="0" y="0"/>
                  </a:lnTo>
                  <a:close/>
                </a:path>
              </a:pathLst>
            </a:custGeom>
            <a:blipFill>
              <a:blip r:embed="rId4"/>
              <a:stretch>
                <a:fillRect/>
              </a:stretch>
            </a:blipFill>
          </p:spPr>
          <p:txBody>
            <a:bodyPr/>
            <a:lstStyle/>
            <a:p>
              <a:endParaRPr lang="fr-BE"/>
            </a:p>
          </p:txBody>
        </p:sp>
        <p:sp>
          <p:nvSpPr>
            <p:cNvPr id="9" name="Freeform 9"/>
            <p:cNvSpPr/>
            <p:nvPr/>
          </p:nvSpPr>
          <p:spPr>
            <a:xfrm>
              <a:off x="14344260" y="2690855"/>
              <a:ext cx="3444660" cy="5675218"/>
            </a:xfrm>
            <a:custGeom>
              <a:avLst/>
              <a:gdLst/>
              <a:ahLst/>
              <a:cxnLst/>
              <a:rect l="l" t="t" r="r" b="b"/>
              <a:pathLst>
                <a:path w="3444660" h="5675218">
                  <a:moveTo>
                    <a:pt x="0" y="0"/>
                  </a:moveTo>
                  <a:lnTo>
                    <a:pt x="3444660" y="0"/>
                  </a:lnTo>
                  <a:lnTo>
                    <a:pt x="3444660" y="5675218"/>
                  </a:lnTo>
                  <a:lnTo>
                    <a:pt x="0" y="5675218"/>
                  </a:lnTo>
                  <a:lnTo>
                    <a:pt x="0" y="0"/>
                  </a:lnTo>
                  <a:close/>
                </a:path>
              </a:pathLst>
            </a:custGeom>
            <a:blipFill>
              <a:blip r:embed="rId5"/>
              <a:stretch>
                <a:fillRect/>
              </a:stretch>
            </a:blipFill>
          </p:spPr>
          <p:txBody>
            <a:bodyPr/>
            <a:lstStyle/>
            <a:p>
              <a:endParaRPr lang="fr-BE"/>
            </a:p>
          </p:txBody>
        </p:sp>
        <p:sp>
          <p:nvSpPr>
            <p:cNvPr id="10" name="Freeform 10"/>
            <p:cNvSpPr/>
            <p:nvPr/>
          </p:nvSpPr>
          <p:spPr>
            <a:xfrm>
              <a:off x="4277143" y="4629844"/>
              <a:ext cx="952854" cy="508189"/>
            </a:xfrm>
            <a:custGeom>
              <a:avLst/>
              <a:gdLst/>
              <a:ahLst/>
              <a:cxnLst/>
              <a:rect l="l" t="t" r="r" b="b"/>
              <a:pathLst>
                <a:path w="952854" h="508189">
                  <a:moveTo>
                    <a:pt x="0" y="0"/>
                  </a:moveTo>
                  <a:lnTo>
                    <a:pt x="952853" y="0"/>
                  </a:lnTo>
                  <a:lnTo>
                    <a:pt x="952853" y="508188"/>
                  </a:lnTo>
                  <a:lnTo>
                    <a:pt x="0" y="508188"/>
                  </a:lnTo>
                  <a:lnTo>
                    <a:pt x="0" y="0"/>
                  </a:lnTo>
                  <a:close/>
                </a:path>
              </a:pathLst>
            </a:custGeom>
            <a:blipFill>
              <a:blip r:embed="rId6"/>
              <a:stretch>
                <a:fillRect/>
              </a:stretch>
            </a:blipFill>
          </p:spPr>
          <p:txBody>
            <a:bodyPr/>
            <a:lstStyle/>
            <a:p>
              <a:endParaRPr lang="fr-BE"/>
            </a:p>
          </p:txBody>
        </p:sp>
        <p:sp>
          <p:nvSpPr>
            <p:cNvPr id="11" name="Freeform 11"/>
            <p:cNvSpPr/>
            <p:nvPr/>
          </p:nvSpPr>
          <p:spPr>
            <a:xfrm>
              <a:off x="12203393" y="4629844"/>
              <a:ext cx="952854" cy="508189"/>
            </a:xfrm>
            <a:custGeom>
              <a:avLst/>
              <a:gdLst/>
              <a:ahLst/>
              <a:cxnLst/>
              <a:rect l="l" t="t" r="r" b="b"/>
              <a:pathLst>
                <a:path w="952854" h="508189">
                  <a:moveTo>
                    <a:pt x="0" y="0"/>
                  </a:moveTo>
                  <a:lnTo>
                    <a:pt x="952854" y="0"/>
                  </a:lnTo>
                  <a:lnTo>
                    <a:pt x="952854" y="508188"/>
                  </a:lnTo>
                  <a:lnTo>
                    <a:pt x="0" y="508188"/>
                  </a:lnTo>
                  <a:lnTo>
                    <a:pt x="0" y="0"/>
                  </a:lnTo>
                  <a:close/>
                </a:path>
              </a:pathLst>
            </a:custGeom>
            <a:blipFill>
              <a:blip r:embed="rId6"/>
              <a:stretch>
                <a:fillRect/>
              </a:stretch>
            </a:blipFill>
          </p:spPr>
          <p:txBody>
            <a:bodyPr/>
            <a:lstStyle/>
            <a:p>
              <a:endParaRPr lang="fr-BE"/>
            </a:p>
          </p:txBody>
        </p:sp>
        <p:sp>
          <p:nvSpPr>
            <p:cNvPr id="12" name="AutoShape 12"/>
            <p:cNvSpPr/>
            <p:nvPr/>
          </p:nvSpPr>
          <p:spPr>
            <a:xfrm flipV="1">
              <a:off x="36554" y="981946"/>
              <a:ext cx="3559946" cy="0"/>
            </a:xfrm>
            <a:prstGeom prst="line">
              <a:avLst/>
            </a:prstGeom>
            <a:ln w="73109" cap="flat">
              <a:solidFill>
                <a:srgbClr val="000000"/>
              </a:solidFill>
              <a:prstDash val="sysDot"/>
              <a:headEnd type="none" w="sm" len="sm"/>
              <a:tailEnd type="none" w="sm" len="sm"/>
            </a:ln>
          </p:spPr>
          <p:txBody>
            <a:bodyPr/>
            <a:lstStyle/>
            <a:p>
              <a:endParaRPr lang="fr-BE"/>
            </a:p>
          </p:txBody>
        </p:sp>
        <p:sp>
          <p:nvSpPr>
            <p:cNvPr id="13" name="AutoShape 13"/>
            <p:cNvSpPr/>
            <p:nvPr/>
          </p:nvSpPr>
          <p:spPr>
            <a:xfrm>
              <a:off x="36554" y="981946"/>
              <a:ext cx="0" cy="7843151"/>
            </a:xfrm>
            <a:prstGeom prst="line">
              <a:avLst/>
            </a:prstGeom>
            <a:ln w="73109" cap="flat">
              <a:solidFill>
                <a:srgbClr val="000000"/>
              </a:solidFill>
              <a:prstDash val="sysDot"/>
              <a:headEnd type="none" w="sm" len="sm"/>
              <a:tailEnd type="none" w="sm" len="sm"/>
            </a:ln>
          </p:spPr>
          <p:txBody>
            <a:bodyPr/>
            <a:lstStyle/>
            <a:p>
              <a:endParaRPr lang="fr-BE"/>
            </a:p>
          </p:txBody>
        </p:sp>
        <p:sp>
          <p:nvSpPr>
            <p:cNvPr id="14" name="AutoShape 14"/>
            <p:cNvSpPr/>
            <p:nvPr/>
          </p:nvSpPr>
          <p:spPr>
            <a:xfrm>
              <a:off x="3559946" y="981946"/>
              <a:ext cx="0" cy="7843151"/>
            </a:xfrm>
            <a:prstGeom prst="line">
              <a:avLst/>
            </a:prstGeom>
            <a:ln w="73109" cap="flat">
              <a:solidFill>
                <a:srgbClr val="000000"/>
              </a:solidFill>
              <a:prstDash val="sysDot"/>
              <a:headEnd type="none" w="sm" len="sm"/>
              <a:tailEnd type="none" w="sm" len="sm"/>
            </a:ln>
          </p:spPr>
          <p:txBody>
            <a:bodyPr/>
            <a:lstStyle/>
            <a:p>
              <a:endParaRPr lang="fr-BE"/>
            </a:p>
          </p:txBody>
        </p:sp>
        <p:sp>
          <p:nvSpPr>
            <p:cNvPr id="15" name="AutoShape 15"/>
            <p:cNvSpPr/>
            <p:nvPr/>
          </p:nvSpPr>
          <p:spPr>
            <a:xfrm>
              <a:off x="13869055" y="981946"/>
              <a:ext cx="4366752" cy="0"/>
            </a:xfrm>
            <a:prstGeom prst="line">
              <a:avLst/>
            </a:prstGeom>
            <a:ln w="73109" cap="flat">
              <a:solidFill>
                <a:srgbClr val="000000"/>
              </a:solidFill>
              <a:prstDash val="sysDot"/>
              <a:headEnd type="none" w="sm" len="sm"/>
              <a:tailEnd type="none" w="sm" len="sm"/>
            </a:ln>
          </p:spPr>
          <p:txBody>
            <a:bodyPr/>
            <a:lstStyle/>
            <a:p>
              <a:endParaRPr lang="fr-BE"/>
            </a:p>
          </p:txBody>
        </p:sp>
        <p:sp>
          <p:nvSpPr>
            <p:cNvPr id="16" name="AutoShape 16"/>
            <p:cNvSpPr/>
            <p:nvPr/>
          </p:nvSpPr>
          <p:spPr>
            <a:xfrm>
              <a:off x="13905609" y="962363"/>
              <a:ext cx="0" cy="7843151"/>
            </a:xfrm>
            <a:prstGeom prst="line">
              <a:avLst/>
            </a:prstGeom>
            <a:ln w="73109" cap="flat">
              <a:solidFill>
                <a:srgbClr val="000000"/>
              </a:solidFill>
              <a:prstDash val="sysDot"/>
              <a:headEnd type="none" w="sm" len="sm"/>
              <a:tailEnd type="none" w="sm" len="sm"/>
            </a:ln>
          </p:spPr>
          <p:txBody>
            <a:bodyPr/>
            <a:lstStyle/>
            <a:p>
              <a:endParaRPr lang="fr-BE"/>
            </a:p>
          </p:txBody>
        </p:sp>
        <p:sp>
          <p:nvSpPr>
            <p:cNvPr id="17" name="AutoShape 17"/>
            <p:cNvSpPr/>
            <p:nvPr/>
          </p:nvSpPr>
          <p:spPr>
            <a:xfrm>
              <a:off x="18180976" y="981946"/>
              <a:ext cx="0" cy="7843151"/>
            </a:xfrm>
            <a:prstGeom prst="line">
              <a:avLst/>
            </a:prstGeom>
            <a:ln w="73109" cap="flat">
              <a:solidFill>
                <a:srgbClr val="000000"/>
              </a:solidFill>
              <a:prstDash val="sysDot"/>
              <a:headEnd type="none" w="sm" len="sm"/>
              <a:tailEnd type="none" w="sm" len="sm"/>
            </a:ln>
          </p:spPr>
          <p:txBody>
            <a:bodyPr/>
            <a:lstStyle/>
            <a:p>
              <a:endParaRPr lang="fr-BE"/>
            </a:p>
          </p:txBody>
        </p:sp>
        <p:sp>
          <p:nvSpPr>
            <p:cNvPr id="18" name="AutoShape 18"/>
            <p:cNvSpPr/>
            <p:nvPr/>
          </p:nvSpPr>
          <p:spPr>
            <a:xfrm>
              <a:off x="4108635" y="926483"/>
              <a:ext cx="0" cy="7843151"/>
            </a:xfrm>
            <a:prstGeom prst="line">
              <a:avLst/>
            </a:prstGeom>
            <a:ln w="73109" cap="flat">
              <a:solidFill>
                <a:srgbClr val="000000"/>
              </a:solidFill>
              <a:prstDash val="sysDot"/>
              <a:headEnd type="none" w="sm" len="sm"/>
              <a:tailEnd type="none" w="sm" len="sm"/>
            </a:ln>
          </p:spPr>
          <p:txBody>
            <a:bodyPr/>
            <a:lstStyle/>
            <a:p>
              <a:endParaRPr lang="fr-BE"/>
            </a:p>
          </p:txBody>
        </p:sp>
        <p:sp>
          <p:nvSpPr>
            <p:cNvPr id="19" name="AutoShape 19"/>
            <p:cNvSpPr/>
            <p:nvPr/>
          </p:nvSpPr>
          <p:spPr>
            <a:xfrm>
              <a:off x="13320741" y="981946"/>
              <a:ext cx="0" cy="7843151"/>
            </a:xfrm>
            <a:prstGeom prst="line">
              <a:avLst/>
            </a:prstGeom>
            <a:ln w="73109" cap="flat">
              <a:solidFill>
                <a:srgbClr val="000000"/>
              </a:solidFill>
              <a:prstDash val="sysDot"/>
              <a:headEnd type="none" w="sm" len="sm"/>
              <a:tailEnd type="none" w="sm" len="sm"/>
            </a:ln>
          </p:spPr>
          <p:txBody>
            <a:bodyPr/>
            <a:lstStyle/>
            <a:p>
              <a:endParaRPr lang="fr-BE"/>
            </a:p>
          </p:txBody>
        </p:sp>
        <p:sp>
          <p:nvSpPr>
            <p:cNvPr id="20" name="AutoShape 20"/>
            <p:cNvSpPr/>
            <p:nvPr/>
          </p:nvSpPr>
          <p:spPr>
            <a:xfrm>
              <a:off x="4108635" y="981946"/>
              <a:ext cx="9212106" cy="0"/>
            </a:xfrm>
            <a:prstGeom prst="line">
              <a:avLst/>
            </a:prstGeom>
            <a:ln w="73109" cap="flat">
              <a:solidFill>
                <a:srgbClr val="000000"/>
              </a:solidFill>
              <a:prstDash val="sysDot"/>
              <a:headEnd type="none" w="sm" len="sm"/>
              <a:tailEnd type="none" w="sm" len="sm"/>
            </a:ln>
          </p:spPr>
          <p:txBody>
            <a:bodyPr/>
            <a:lstStyle/>
            <a:p>
              <a:endParaRPr lang="fr-BE"/>
            </a:p>
          </p:txBody>
        </p:sp>
        <p:sp>
          <p:nvSpPr>
            <p:cNvPr id="21" name="TextBox 21"/>
            <p:cNvSpPr txBox="1"/>
            <p:nvPr/>
          </p:nvSpPr>
          <p:spPr>
            <a:xfrm>
              <a:off x="419065" y="-66675"/>
              <a:ext cx="2626881" cy="708810"/>
            </a:xfrm>
            <a:prstGeom prst="rect">
              <a:avLst/>
            </a:prstGeom>
          </p:spPr>
          <p:txBody>
            <a:bodyPr lIns="0" tIns="0" rIns="0" bIns="0" rtlCol="0" anchor="t">
              <a:spAutoFit/>
            </a:bodyPr>
            <a:lstStyle/>
            <a:p>
              <a:pPr algn="ctr">
                <a:lnSpc>
                  <a:spcPts val="4432"/>
                </a:lnSpc>
              </a:pPr>
              <a:r>
                <a:rPr lang="en-US" sz="3166">
                  <a:solidFill>
                    <a:srgbClr val="000000"/>
                  </a:solidFill>
                  <a:latin typeface="Open Sans"/>
                  <a:ea typeface="Open Sans"/>
                  <a:cs typeface="Open Sans"/>
                  <a:sym typeface="Open Sans"/>
                </a:rPr>
                <a:t>Data input</a:t>
              </a:r>
            </a:p>
          </p:txBody>
        </p:sp>
        <p:sp>
          <p:nvSpPr>
            <p:cNvPr id="22" name="AutoShape 22"/>
            <p:cNvSpPr/>
            <p:nvPr/>
          </p:nvSpPr>
          <p:spPr>
            <a:xfrm>
              <a:off x="4108635" y="981946"/>
              <a:ext cx="9047612" cy="0"/>
            </a:xfrm>
            <a:prstGeom prst="line">
              <a:avLst/>
            </a:prstGeom>
            <a:ln w="73109" cap="flat">
              <a:solidFill>
                <a:srgbClr val="000000"/>
              </a:solidFill>
              <a:prstDash val="sysDot"/>
              <a:headEnd type="none" w="sm" len="sm"/>
              <a:tailEnd type="none" w="sm" len="sm"/>
            </a:ln>
          </p:spPr>
          <p:txBody>
            <a:bodyPr/>
            <a:lstStyle/>
            <a:p>
              <a:endParaRPr lang="fr-BE"/>
            </a:p>
          </p:txBody>
        </p:sp>
        <p:sp>
          <p:nvSpPr>
            <p:cNvPr id="23" name="TextBox 23"/>
            <p:cNvSpPr txBox="1"/>
            <p:nvPr/>
          </p:nvSpPr>
          <p:spPr>
            <a:xfrm>
              <a:off x="14541141" y="-66675"/>
              <a:ext cx="3004303" cy="708810"/>
            </a:xfrm>
            <a:prstGeom prst="rect">
              <a:avLst/>
            </a:prstGeom>
          </p:spPr>
          <p:txBody>
            <a:bodyPr lIns="0" tIns="0" rIns="0" bIns="0" rtlCol="0" anchor="t">
              <a:spAutoFit/>
            </a:bodyPr>
            <a:lstStyle/>
            <a:p>
              <a:pPr algn="ctr">
                <a:lnSpc>
                  <a:spcPts val="4432"/>
                </a:lnSpc>
              </a:pPr>
              <a:r>
                <a:rPr lang="en-US" sz="3166">
                  <a:solidFill>
                    <a:srgbClr val="000000"/>
                  </a:solidFill>
                  <a:latin typeface="Open Sans"/>
                  <a:ea typeface="Open Sans"/>
                  <a:cs typeface="Open Sans"/>
                  <a:sym typeface="Open Sans"/>
                </a:rPr>
                <a:t>Data output</a:t>
              </a:r>
            </a:p>
          </p:txBody>
        </p:sp>
        <p:sp>
          <p:nvSpPr>
            <p:cNvPr id="24" name="TextBox 24"/>
            <p:cNvSpPr txBox="1"/>
            <p:nvPr/>
          </p:nvSpPr>
          <p:spPr>
            <a:xfrm>
              <a:off x="7170625" y="-66675"/>
              <a:ext cx="2788633" cy="708810"/>
            </a:xfrm>
            <a:prstGeom prst="rect">
              <a:avLst/>
            </a:prstGeom>
          </p:spPr>
          <p:txBody>
            <a:bodyPr lIns="0" tIns="0" rIns="0" bIns="0" rtlCol="0" anchor="t">
              <a:spAutoFit/>
            </a:bodyPr>
            <a:lstStyle/>
            <a:p>
              <a:pPr algn="ctr">
                <a:lnSpc>
                  <a:spcPts val="4432"/>
                </a:lnSpc>
              </a:pPr>
              <a:r>
                <a:rPr lang="en-US" sz="3166">
                  <a:solidFill>
                    <a:srgbClr val="000000"/>
                  </a:solidFill>
                  <a:latin typeface="Open Sans"/>
                  <a:ea typeface="Open Sans"/>
                  <a:cs typeface="Open Sans"/>
                  <a:sym typeface="Open Sans"/>
                </a:rPr>
                <a:t>Digital twin</a:t>
              </a:r>
            </a:p>
          </p:txBody>
        </p:sp>
        <p:sp>
          <p:nvSpPr>
            <p:cNvPr id="25" name="TextBox 25"/>
            <p:cNvSpPr txBox="1"/>
            <p:nvPr/>
          </p:nvSpPr>
          <p:spPr>
            <a:xfrm>
              <a:off x="419065" y="1126231"/>
              <a:ext cx="2792289" cy="626399"/>
            </a:xfrm>
            <a:prstGeom prst="rect">
              <a:avLst/>
            </a:prstGeom>
          </p:spPr>
          <p:txBody>
            <a:bodyPr lIns="0" tIns="0" rIns="0" bIns="0" rtlCol="0" anchor="t">
              <a:spAutoFit/>
            </a:bodyPr>
            <a:lstStyle/>
            <a:p>
              <a:pPr algn="ctr">
                <a:lnSpc>
                  <a:spcPts val="4029"/>
                </a:lnSpc>
              </a:pPr>
              <a:r>
                <a:rPr lang="en-US" sz="2878">
                  <a:solidFill>
                    <a:srgbClr val="000000"/>
                  </a:solidFill>
                  <a:latin typeface="Aptos"/>
                  <a:ea typeface="Aptos"/>
                  <a:cs typeface="Aptos"/>
                  <a:sym typeface="Aptos"/>
                </a:rPr>
                <a:t>STICS entries</a:t>
              </a:r>
            </a:p>
          </p:txBody>
        </p:sp>
        <p:sp>
          <p:nvSpPr>
            <p:cNvPr id="26" name="TextBox 26"/>
            <p:cNvSpPr txBox="1"/>
            <p:nvPr/>
          </p:nvSpPr>
          <p:spPr>
            <a:xfrm>
              <a:off x="6364934" y="1159523"/>
              <a:ext cx="4699507" cy="626399"/>
            </a:xfrm>
            <a:prstGeom prst="rect">
              <a:avLst/>
            </a:prstGeom>
          </p:spPr>
          <p:txBody>
            <a:bodyPr lIns="0" tIns="0" rIns="0" bIns="0" rtlCol="0" anchor="t">
              <a:spAutoFit/>
            </a:bodyPr>
            <a:lstStyle/>
            <a:p>
              <a:pPr algn="ctr">
                <a:lnSpc>
                  <a:spcPts val="4029"/>
                </a:lnSpc>
              </a:pPr>
              <a:r>
                <a:rPr lang="en-US" sz="2878">
                  <a:solidFill>
                    <a:srgbClr val="000000"/>
                  </a:solidFill>
                  <a:latin typeface="Aptos"/>
                  <a:ea typeface="Aptos"/>
                  <a:cs typeface="Aptos"/>
                  <a:sym typeface="Aptos"/>
                </a:rPr>
                <a:t>Soil-crop model STICS</a:t>
              </a:r>
            </a:p>
          </p:txBody>
        </p:sp>
        <p:sp>
          <p:nvSpPr>
            <p:cNvPr id="27" name="TextBox 27"/>
            <p:cNvSpPr txBox="1"/>
            <p:nvPr/>
          </p:nvSpPr>
          <p:spPr>
            <a:xfrm>
              <a:off x="14860528" y="1077491"/>
              <a:ext cx="2412124" cy="1302653"/>
            </a:xfrm>
            <a:prstGeom prst="rect">
              <a:avLst/>
            </a:prstGeom>
          </p:spPr>
          <p:txBody>
            <a:bodyPr lIns="0" tIns="0" rIns="0" bIns="0" rtlCol="0" anchor="t">
              <a:spAutoFit/>
            </a:bodyPr>
            <a:lstStyle/>
            <a:p>
              <a:pPr algn="ctr">
                <a:lnSpc>
                  <a:spcPts val="4029"/>
                </a:lnSpc>
              </a:pPr>
              <a:r>
                <a:rPr lang="en-US" sz="2878">
                  <a:solidFill>
                    <a:srgbClr val="000000"/>
                  </a:solidFill>
                  <a:latin typeface="Aptos"/>
                  <a:ea typeface="Aptos"/>
                  <a:cs typeface="Aptos"/>
                  <a:sym typeface="Aptos"/>
                </a:rPr>
                <a:t>Spatialized </a:t>
              </a:r>
            </a:p>
            <a:p>
              <a:pPr algn="ctr">
                <a:lnSpc>
                  <a:spcPts val="4029"/>
                </a:lnSpc>
              </a:pPr>
              <a:r>
                <a:rPr lang="en-US" sz="2878">
                  <a:solidFill>
                    <a:srgbClr val="000000"/>
                  </a:solidFill>
                  <a:latin typeface="Aptos"/>
                  <a:ea typeface="Aptos"/>
                  <a:cs typeface="Aptos"/>
                  <a:sym typeface="Aptos"/>
                </a:rPr>
                <a:t>variables</a:t>
              </a:r>
            </a:p>
          </p:txBody>
        </p:sp>
      </p:grpSp>
      <p:sp>
        <p:nvSpPr>
          <p:cNvPr id="40" name="TextBox 40"/>
          <p:cNvSpPr txBox="1"/>
          <p:nvPr/>
        </p:nvSpPr>
        <p:spPr>
          <a:xfrm>
            <a:off x="2667565" y="971550"/>
            <a:ext cx="12071747" cy="464821"/>
          </a:xfrm>
          <a:prstGeom prst="rect">
            <a:avLst/>
          </a:prstGeom>
        </p:spPr>
        <p:txBody>
          <a:bodyPr lIns="0" tIns="0" rIns="0" bIns="0" rtlCol="0" anchor="t">
            <a:spAutoFit/>
          </a:bodyPr>
          <a:lstStyle/>
          <a:p>
            <a:pPr algn="ctr">
              <a:lnSpc>
                <a:spcPts val="3779"/>
              </a:lnSpc>
              <a:spcBef>
                <a:spcPct val="0"/>
              </a:spcBef>
            </a:pPr>
            <a:r>
              <a:rPr lang="en-US" sz="2699" b="1">
                <a:solidFill>
                  <a:srgbClr val="000000"/>
                </a:solidFill>
                <a:latin typeface="Open Sans Bold"/>
                <a:ea typeface="Open Sans Bold"/>
                <a:cs typeface="Open Sans Bold"/>
                <a:sym typeface="Open Sans Bold"/>
              </a:rPr>
              <a:t>Digital twin</a:t>
            </a:r>
            <a:r>
              <a:rPr lang="en-US" sz="2699">
                <a:solidFill>
                  <a:srgbClr val="000000"/>
                </a:solidFill>
                <a:latin typeface="Open Sans"/>
                <a:ea typeface="Open Sans"/>
                <a:cs typeface="Open Sans"/>
                <a:sym typeface="Open Sans"/>
              </a:rPr>
              <a:t> = calibrated simulation model that mirrors real field conditions</a:t>
            </a:r>
          </a:p>
        </p:txBody>
      </p:sp>
      <p:sp>
        <p:nvSpPr>
          <p:cNvPr id="41" name="Freeform 41"/>
          <p:cNvSpPr/>
          <p:nvPr/>
        </p:nvSpPr>
        <p:spPr>
          <a:xfrm rot="-3452613">
            <a:off x="5566838" y="7931869"/>
            <a:ext cx="739405" cy="1320367"/>
          </a:xfrm>
          <a:custGeom>
            <a:avLst/>
            <a:gdLst/>
            <a:ahLst/>
            <a:cxnLst/>
            <a:rect l="l" t="t" r="r" b="b"/>
            <a:pathLst>
              <a:path w="739405" h="1320367">
                <a:moveTo>
                  <a:pt x="0" y="0"/>
                </a:moveTo>
                <a:lnTo>
                  <a:pt x="739406" y="0"/>
                </a:lnTo>
                <a:lnTo>
                  <a:pt x="739406" y="1320366"/>
                </a:lnTo>
                <a:lnTo>
                  <a:pt x="0" y="132036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BE"/>
          </a:p>
        </p:txBody>
      </p:sp>
      <p:sp>
        <p:nvSpPr>
          <p:cNvPr id="42" name="TextBox 42"/>
          <p:cNvSpPr txBox="1"/>
          <p:nvPr/>
        </p:nvSpPr>
        <p:spPr>
          <a:xfrm>
            <a:off x="6089322" y="8730308"/>
            <a:ext cx="10669345" cy="941071"/>
          </a:xfrm>
          <a:prstGeom prst="rect">
            <a:avLst/>
          </a:prstGeom>
        </p:spPr>
        <p:txBody>
          <a:bodyPr lIns="0" tIns="0" rIns="0" bIns="0" rtlCol="0" anchor="t">
            <a:spAutoFit/>
          </a:bodyPr>
          <a:lstStyle/>
          <a:p>
            <a:pPr algn="ctr">
              <a:lnSpc>
                <a:spcPts val="3779"/>
              </a:lnSpc>
              <a:spcBef>
                <a:spcPct val="0"/>
              </a:spcBef>
            </a:pPr>
            <a:r>
              <a:rPr lang="en-US" sz="2699">
                <a:solidFill>
                  <a:srgbClr val="000000"/>
                </a:solidFill>
                <a:latin typeface="Open Sans"/>
                <a:ea typeface="Open Sans"/>
                <a:cs typeface="Open Sans"/>
                <a:sym typeface="Open Sans"/>
              </a:rPr>
              <a:t>Calibrated with measurements from the Wal'Prot project + historical database (2003–2025) from CePiCOP </a:t>
            </a:r>
          </a:p>
        </p:txBody>
      </p:sp>
      <p:sp>
        <p:nvSpPr>
          <p:cNvPr id="43" name="Freeform 9">
            <a:extLst>
              <a:ext uri="{FF2B5EF4-FFF2-40B4-BE49-F238E27FC236}">
                <a16:creationId xmlns:a16="http://schemas.microsoft.com/office/drawing/2014/main" id="{22D75092-805A-0A6C-375D-9DF41FBD1F5B}"/>
              </a:ext>
            </a:extLst>
          </p:cNvPr>
          <p:cNvSpPr/>
          <p:nvPr/>
        </p:nvSpPr>
        <p:spPr>
          <a:xfrm>
            <a:off x="-12012" y="0"/>
            <a:ext cx="4596019"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grpSp>
        <p:nvGrpSpPr>
          <p:cNvPr id="44" name="Group 11">
            <a:extLst>
              <a:ext uri="{FF2B5EF4-FFF2-40B4-BE49-F238E27FC236}">
                <a16:creationId xmlns:a16="http://schemas.microsoft.com/office/drawing/2014/main" id="{91F0903C-6B7D-AA0B-2311-CFF9F8951564}"/>
              </a:ext>
            </a:extLst>
          </p:cNvPr>
          <p:cNvGrpSpPr/>
          <p:nvPr/>
        </p:nvGrpSpPr>
        <p:grpSpPr>
          <a:xfrm>
            <a:off x="4584009" y="0"/>
            <a:ext cx="4559990" cy="676942"/>
            <a:chOff x="0" y="0"/>
            <a:chExt cx="711695" cy="105653"/>
          </a:xfrm>
        </p:grpSpPr>
        <p:sp>
          <p:nvSpPr>
            <p:cNvPr id="45" name="Freeform 12">
              <a:extLst>
                <a:ext uri="{FF2B5EF4-FFF2-40B4-BE49-F238E27FC236}">
                  <a16:creationId xmlns:a16="http://schemas.microsoft.com/office/drawing/2014/main" id="{DEEE6A85-A12A-2B7C-C7FE-B415C02F99DA}"/>
                </a:ext>
              </a:extLst>
            </p:cNvPr>
            <p:cNvSpPr/>
            <p:nvPr/>
          </p:nvSpPr>
          <p:spPr>
            <a:xfrm>
              <a:off x="0" y="0"/>
              <a:ext cx="711695" cy="105653"/>
            </a:xfrm>
            <a:custGeom>
              <a:avLst/>
              <a:gdLst/>
              <a:ahLst/>
              <a:cxnLst/>
              <a:rect l="l" t="t" r="r" b="b"/>
              <a:pathLst>
                <a:path w="711695" h="105653">
                  <a:moveTo>
                    <a:pt x="0" y="0"/>
                  </a:moveTo>
                  <a:lnTo>
                    <a:pt x="711695" y="0"/>
                  </a:lnTo>
                  <a:lnTo>
                    <a:pt x="711695" y="105653"/>
                  </a:lnTo>
                  <a:lnTo>
                    <a:pt x="0" y="105653"/>
                  </a:lnTo>
                  <a:close/>
                </a:path>
              </a:pathLst>
            </a:custGeom>
            <a:solidFill>
              <a:srgbClr val="568200"/>
            </a:solidFill>
          </p:spPr>
          <p:txBody>
            <a:bodyPr/>
            <a:lstStyle/>
            <a:p>
              <a:endParaRPr lang="fr-BE"/>
            </a:p>
          </p:txBody>
        </p:sp>
        <p:sp>
          <p:nvSpPr>
            <p:cNvPr id="46" name="TextBox 13">
              <a:extLst>
                <a:ext uri="{FF2B5EF4-FFF2-40B4-BE49-F238E27FC236}">
                  <a16:creationId xmlns:a16="http://schemas.microsoft.com/office/drawing/2014/main" id="{7E534E74-FC0D-2E42-0D8E-E655A9E58D77}"/>
                </a:ext>
              </a:extLst>
            </p:cNvPr>
            <p:cNvSpPr txBox="1"/>
            <p:nvPr/>
          </p:nvSpPr>
          <p:spPr>
            <a:xfrm>
              <a:off x="0" y="-57150"/>
              <a:ext cx="711695" cy="162803"/>
            </a:xfrm>
            <a:prstGeom prst="rect">
              <a:avLst/>
            </a:prstGeom>
          </p:spPr>
          <p:txBody>
            <a:bodyPr lIns="50800" tIns="50800" rIns="50800" bIns="50800" rtlCol="0" anchor="ctr"/>
            <a:lstStyle/>
            <a:p>
              <a:pPr algn="ctr">
                <a:lnSpc>
                  <a:spcPts val="3779"/>
                </a:lnSpc>
                <a:spcBef>
                  <a:spcPct val="0"/>
                </a:spcBef>
              </a:pPr>
              <a:endParaRPr lang="en-US" sz="2699" dirty="0">
                <a:solidFill>
                  <a:srgbClr val="FFFFFF"/>
                </a:solidFill>
                <a:latin typeface="Open Sans"/>
                <a:ea typeface="Open Sans"/>
                <a:cs typeface="Open Sans"/>
                <a:sym typeface="Open Sans"/>
              </a:endParaRPr>
            </a:p>
          </p:txBody>
        </p:sp>
      </p:grpSp>
      <p:sp>
        <p:nvSpPr>
          <p:cNvPr id="47" name="TextBox 4">
            <a:extLst>
              <a:ext uri="{FF2B5EF4-FFF2-40B4-BE49-F238E27FC236}">
                <a16:creationId xmlns:a16="http://schemas.microsoft.com/office/drawing/2014/main" id="{F40C8B14-AF8E-3EBE-EA63-06ADC2DC72AB}"/>
              </a:ext>
            </a:extLst>
          </p:cNvPr>
          <p:cNvSpPr txBox="1"/>
          <p:nvPr/>
        </p:nvSpPr>
        <p:spPr>
          <a:xfrm>
            <a:off x="-12010" y="-203019"/>
            <a:ext cx="458401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Introduction</a:t>
            </a:r>
          </a:p>
        </p:txBody>
      </p:sp>
      <p:sp>
        <p:nvSpPr>
          <p:cNvPr id="48" name="TextBox 7">
            <a:extLst>
              <a:ext uri="{FF2B5EF4-FFF2-40B4-BE49-F238E27FC236}">
                <a16:creationId xmlns:a16="http://schemas.microsoft.com/office/drawing/2014/main" id="{D4BF32BE-552E-F89C-404E-977E0CE82A18}"/>
              </a:ext>
            </a:extLst>
          </p:cNvPr>
          <p:cNvSpPr txBox="1"/>
          <p:nvPr/>
        </p:nvSpPr>
        <p:spPr>
          <a:xfrm>
            <a:off x="4584009" y="-203020"/>
            <a:ext cx="4559990" cy="1043115"/>
          </a:xfrm>
          <a:prstGeom prst="rect">
            <a:avLst/>
          </a:prstGeom>
        </p:spPr>
        <p:txBody>
          <a:bodyPr lIns="50800" tIns="50800" rIns="50800" bIns="50800" rtlCol="0" anchor="ctr"/>
          <a:lstStyle/>
          <a:p>
            <a:pPr algn="ctr">
              <a:lnSpc>
                <a:spcPts val="3779"/>
              </a:lnSpc>
              <a:spcBef>
                <a:spcPct val="0"/>
              </a:spcBef>
            </a:pPr>
            <a:r>
              <a:rPr lang="en-US" sz="2699" dirty="0">
                <a:solidFill>
                  <a:schemeClr val="bg1"/>
                </a:solidFill>
                <a:latin typeface="Open Sans"/>
                <a:ea typeface="Open Sans"/>
                <a:cs typeface="Open Sans"/>
                <a:sym typeface="Open Sans"/>
              </a:rPr>
              <a:t>Methods</a:t>
            </a:r>
          </a:p>
        </p:txBody>
      </p:sp>
      <p:sp>
        <p:nvSpPr>
          <p:cNvPr id="49" name="Freeform 9">
            <a:extLst>
              <a:ext uri="{FF2B5EF4-FFF2-40B4-BE49-F238E27FC236}">
                <a16:creationId xmlns:a16="http://schemas.microsoft.com/office/drawing/2014/main" id="{4D65FA37-4269-F2D7-FB2B-8DD341428E6A}"/>
              </a:ext>
            </a:extLst>
          </p:cNvPr>
          <p:cNvSpPr/>
          <p:nvPr/>
        </p:nvSpPr>
        <p:spPr>
          <a:xfrm>
            <a:off x="9144000" y="0"/>
            <a:ext cx="4559990"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sp>
        <p:nvSpPr>
          <p:cNvPr id="50" name="TextBox 10">
            <a:extLst>
              <a:ext uri="{FF2B5EF4-FFF2-40B4-BE49-F238E27FC236}">
                <a16:creationId xmlns:a16="http://schemas.microsoft.com/office/drawing/2014/main" id="{5762DFA0-51FF-AAB0-84C2-FB666F37032A}"/>
              </a:ext>
            </a:extLst>
          </p:cNvPr>
          <p:cNvSpPr txBox="1"/>
          <p:nvPr/>
        </p:nvSpPr>
        <p:spPr>
          <a:xfrm>
            <a:off x="9121523" y="-204504"/>
            <a:ext cx="4559990" cy="1043115"/>
          </a:xfrm>
          <a:prstGeom prst="rect">
            <a:avLst/>
          </a:prstGeom>
        </p:spPr>
        <p:txBody>
          <a:bodyPr lIns="50800" tIns="50800" rIns="50800" bIns="50800" rtlCol="0" anchor="ctr"/>
          <a:lstStyle/>
          <a:p>
            <a:pPr algn="ctr">
              <a:lnSpc>
                <a:spcPts val="3779"/>
              </a:lnSpc>
              <a:spcBef>
                <a:spcPct val="0"/>
              </a:spcBef>
            </a:pPr>
            <a:r>
              <a:rPr lang="en-US" sz="2699" dirty="0">
                <a:solidFill>
                  <a:srgbClr val="000000"/>
                </a:solidFill>
                <a:latin typeface="Open Sans"/>
                <a:ea typeface="Open Sans"/>
                <a:cs typeface="Open Sans"/>
                <a:sym typeface="Open Sans"/>
              </a:rPr>
              <a:t>Results</a:t>
            </a:r>
          </a:p>
        </p:txBody>
      </p:sp>
      <p:sp>
        <p:nvSpPr>
          <p:cNvPr id="51" name="Freeform 12">
            <a:extLst>
              <a:ext uri="{FF2B5EF4-FFF2-40B4-BE49-F238E27FC236}">
                <a16:creationId xmlns:a16="http://schemas.microsoft.com/office/drawing/2014/main" id="{F425D132-A405-89EE-8262-A926C142E03A}"/>
              </a:ext>
            </a:extLst>
          </p:cNvPr>
          <p:cNvSpPr/>
          <p:nvPr/>
        </p:nvSpPr>
        <p:spPr>
          <a:xfrm>
            <a:off x="13703990" y="0"/>
            <a:ext cx="4584010" cy="676942"/>
          </a:xfrm>
          <a:custGeom>
            <a:avLst/>
            <a:gdLst/>
            <a:ahLst/>
            <a:cxnLst/>
            <a:rect l="l" t="t" r="r" b="b"/>
            <a:pathLst>
              <a:path w="715444" h="105653">
                <a:moveTo>
                  <a:pt x="0" y="0"/>
                </a:moveTo>
                <a:lnTo>
                  <a:pt x="715444" y="0"/>
                </a:lnTo>
                <a:lnTo>
                  <a:pt x="715444" y="105653"/>
                </a:lnTo>
                <a:lnTo>
                  <a:pt x="0" y="105653"/>
                </a:lnTo>
                <a:close/>
              </a:path>
            </a:pathLst>
          </a:custGeom>
          <a:solidFill>
            <a:srgbClr val="D1E9C2"/>
          </a:solidFill>
        </p:spPr>
        <p:txBody>
          <a:bodyPr/>
          <a:lstStyle/>
          <a:p>
            <a:endParaRPr lang="fr-BE"/>
          </a:p>
        </p:txBody>
      </p:sp>
      <p:sp>
        <p:nvSpPr>
          <p:cNvPr id="52" name="TextBox 13">
            <a:extLst>
              <a:ext uri="{FF2B5EF4-FFF2-40B4-BE49-F238E27FC236}">
                <a16:creationId xmlns:a16="http://schemas.microsoft.com/office/drawing/2014/main" id="{28836C8E-E98F-AE9C-F16F-C0757B06E4D1}"/>
              </a:ext>
            </a:extLst>
          </p:cNvPr>
          <p:cNvSpPr txBox="1"/>
          <p:nvPr/>
        </p:nvSpPr>
        <p:spPr>
          <a:xfrm>
            <a:off x="13703990" y="-204504"/>
            <a:ext cx="4584010" cy="1043115"/>
          </a:xfrm>
          <a:prstGeom prst="rect">
            <a:avLst/>
          </a:prstGeom>
        </p:spPr>
        <p:txBody>
          <a:bodyPr lIns="50800" tIns="50800" rIns="50800" bIns="50800" rtlCol="0" anchor="ctr"/>
          <a:lstStyle/>
          <a:p>
            <a:pPr algn="ctr">
              <a:lnSpc>
                <a:spcPts val="3779"/>
              </a:lnSpc>
              <a:spcBef>
                <a:spcPct val="0"/>
              </a:spcBef>
            </a:pPr>
            <a:r>
              <a:rPr lang="en-US" sz="2699" dirty="0">
                <a:solidFill>
                  <a:srgbClr val="000000"/>
                </a:solidFill>
                <a:latin typeface="Open Sans"/>
                <a:ea typeface="Open Sans"/>
                <a:cs typeface="Open Sans"/>
                <a:sym typeface="Open Sans"/>
              </a:rPr>
              <a:t>Conclusion</a:t>
            </a:r>
          </a:p>
        </p:txBody>
      </p:sp>
    </p:spTree>
  </p:cSld>
  <p:clrMapOvr>
    <a:masterClrMapping/>
  </p:clrMapOvr>
  <mc:AlternateContent xmlns:mc="http://schemas.openxmlformats.org/markup-compatibility/2006" xmlns:p14="http://schemas.microsoft.com/office/powerpoint/2010/main">
    <mc:Choice Requires="p14">
      <p:transition spd="slow" p14:dur="2000" advTm="47740"/>
    </mc:Choice>
    <mc:Fallback xmlns="">
      <p:transition spd="slow" advTm="4774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4"/>
          <p:cNvSpPr txBox="1"/>
          <p:nvPr/>
        </p:nvSpPr>
        <p:spPr>
          <a:xfrm>
            <a:off x="17860582" y="9671772"/>
            <a:ext cx="145256"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9</a:t>
            </a:r>
          </a:p>
        </p:txBody>
      </p:sp>
      <p:sp>
        <p:nvSpPr>
          <p:cNvPr id="15" name="TextBox 15"/>
          <p:cNvSpPr txBox="1"/>
          <p:nvPr/>
        </p:nvSpPr>
        <p:spPr>
          <a:xfrm>
            <a:off x="1876953" y="1106176"/>
            <a:ext cx="4987052" cy="464821"/>
          </a:xfrm>
          <a:prstGeom prst="rect">
            <a:avLst/>
          </a:prstGeom>
        </p:spPr>
        <p:txBody>
          <a:bodyPr lIns="0" tIns="0" rIns="0" bIns="0" rtlCol="0" anchor="t">
            <a:spAutoFit/>
          </a:bodyPr>
          <a:lstStyle/>
          <a:p>
            <a:pPr algn="ctr">
              <a:lnSpc>
                <a:spcPts val="3779"/>
              </a:lnSpc>
              <a:spcBef>
                <a:spcPct val="0"/>
              </a:spcBef>
            </a:pPr>
            <a:r>
              <a:rPr lang="en-US" sz="2699" b="1">
                <a:solidFill>
                  <a:srgbClr val="000000"/>
                </a:solidFill>
                <a:latin typeface="Open Sans Bold"/>
                <a:ea typeface="Open Sans Bold"/>
                <a:cs typeface="Open Sans Bold"/>
                <a:sym typeface="Open Sans Bold"/>
              </a:rPr>
              <a:t>Digital twin output variables </a:t>
            </a:r>
          </a:p>
        </p:txBody>
      </p:sp>
      <p:sp>
        <p:nvSpPr>
          <p:cNvPr id="16" name="TextBox 16"/>
          <p:cNvSpPr txBox="1"/>
          <p:nvPr/>
        </p:nvSpPr>
        <p:spPr>
          <a:xfrm>
            <a:off x="1649551" y="7502708"/>
            <a:ext cx="3100030" cy="431799"/>
          </a:xfrm>
          <a:prstGeom prst="rect">
            <a:avLst/>
          </a:prstGeom>
        </p:spPr>
        <p:txBody>
          <a:bodyPr lIns="0" tIns="0" rIns="0" bIns="0" rtlCol="0" anchor="t">
            <a:spAutoFit/>
          </a:bodyPr>
          <a:lstStyle/>
          <a:p>
            <a:pPr algn="l">
              <a:lnSpc>
                <a:spcPts val="3500"/>
              </a:lnSpc>
            </a:pPr>
            <a:r>
              <a:rPr lang="en-US" sz="2500">
                <a:solidFill>
                  <a:srgbClr val="000000"/>
                </a:solidFill>
                <a:latin typeface="Open Sans"/>
                <a:ea typeface="Open Sans"/>
                <a:cs typeface="Open Sans"/>
                <a:sym typeface="Open Sans"/>
              </a:rPr>
              <a:t>LAI = Leaf Area Index</a:t>
            </a:r>
          </a:p>
        </p:txBody>
      </p:sp>
      <p:sp>
        <p:nvSpPr>
          <p:cNvPr id="17" name="TextBox 17"/>
          <p:cNvSpPr txBox="1"/>
          <p:nvPr/>
        </p:nvSpPr>
        <p:spPr>
          <a:xfrm>
            <a:off x="1649551" y="8099607"/>
            <a:ext cx="5439370" cy="431799"/>
          </a:xfrm>
          <a:prstGeom prst="rect">
            <a:avLst/>
          </a:prstGeom>
        </p:spPr>
        <p:txBody>
          <a:bodyPr lIns="0" tIns="0" rIns="0" bIns="0" rtlCol="0" anchor="t">
            <a:spAutoFit/>
          </a:bodyPr>
          <a:lstStyle/>
          <a:p>
            <a:pPr algn="l">
              <a:lnSpc>
                <a:spcPts val="3500"/>
              </a:lnSpc>
            </a:pPr>
            <a:r>
              <a:rPr lang="en-US" sz="2500">
                <a:solidFill>
                  <a:srgbClr val="000000"/>
                </a:solidFill>
                <a:latin typeface="Open Sans"/>
                <a:ea typeface="Open Sans"/>
                <a:cs typeface="Open Sans"/>
                <a:sym typeface="Open Sans"/>
              </a:rPr>
              <a:t>MASEC = above-ground dry biomass </a:t>
            </a:r>
          </a:p>
        </p:txBody>
      </p:sp>
      <p:sp>
        <p:nvSpPr>
          <p:cNvPr id="18" name="Freeform 18"/>
          <p:cNvSpPr/>
          <p:nvPr/>
        </p:nvSpPr>
        <p:spPr>
          <a:xfrm>
            <a:off x="0" y="2566743"/>
            <a:ext cx="9260506" cy="3723902"/>
          </a:xfrm>
          <a:custGeom>
            <a:avLst/>
            <a:gdLst/>
            <a:ahLst/>
            <a:cxnLst/>
            <a:rect l="l" t="t" r="r" b="b"/>
            <a:pathLst>
              <a:path w="9260506" h="3723902">
                <a:moveTo>
                  <a:pt x="0" y="0"/>
                </a:moveTo>
                <a:lnTo>
                  <a:pt x="9260506" y="0"/>
                </a:lnTo>
                <a:lnTo>
                  <a:pt x="9260506" y="3723902"/>
                </a:lnTo>
                <a:lnTo>
                  <a:pt x="0" y="3723902"/>
                </a:lnTo>
                <a:lnTo>
                  <a:pt x="0" y="0"/>
                </a:lnTo>
                <a:close/>
              </a:path>
            </a:pathLst>
          </a:custGeom>
          <a:blipFill>
            <a:blip r:embed="rId3"/>
            <a:stretch>
              <a:fillRect t="-15561"/>
            </a:stretch>
          </a:blipFill>
        </p:spPr>
        <p:txBody>
          <a:bodyPr/>
          <a:lstStyle/>
          <a:p>
            <a:endParaRPr lang="fr-BE"/>
          </a:p>
        </p:txBody>
      </p:sp>
      <p:grpSp>
        <p:nvGrpSpPr>
          <p:cNvPr id="19" name="Group 19"/>
          <p:cNvGrpSpPr/>
          <p:nvPr/>
        </p:nvGrpSpPr>
        <p:grpSpPr>
          <a:xfrm>
            <a:off x="108150" y="2814501"/>
            <a:ext cx="343190" cy="3085934"/>
            <a:chOff x="0" y="0"/>
            <a:chExt cx="90392" cy="812800"/>
          </a:xfrm>
        </p:grpSpPr>
        <p:sp>
          <p:nvSpPr>
            <p:cNvPr id="20" name="Freeform 20"/>
            <p:cNvSpPr/>
            <p:nvPr/>
          </p:nvSpPr>
          <p:spPr>
            <a:xfrm>
              <a:off x="0" y="0"/>
              <a:ext cx="90392" cy="812800"/>
            </a:xfrm>
            <a:custGeom>
              <a:avLst/>
              <a:gdLst/>
              <a:ahLst/>
              <a:cxnLst/>
              <a:rect l="l" t="t" r="r" b="b"/>
              <a:pathLst>
                <a:path w="90392" h="812800">
                  <a:moveTo>
                    <a:pt x="0" y="0"/>
                  </a:moveTo>
                  <a:lnTo>
                    <a:pt x="90392" y="0"/>
                  </a:lnTo>
                  <a:lnTo>
                    <a:pt x="90392" y="812800"/>
                  </a:lnTo>
                  <a:lnTo>
                    <a:pt x="0" y="812800"/>
                  </a:lnTo>
                  <a:close/>
                </a:path>
              </a:pathLst>
            </a:custGeom>
            <a:solidFill>
              <a:srgbClr val="FFFFFF"/>
            </a:solidFill>
          </p:spPr>
          <p:txBody>
            <a:bodyPr/>
            <a:lstStyle/>
            <a:p>
              <a:endParaRPr lang="fr-BE"/>
            </a:p>
          </p:txBody>
        </p:sp>
      </p:grpSp>
      <p:sp>
        <p:nvSpPr>
          <p:cNvPr id="21" name="TextBox 21"/>
          <p:cNvSpPr txBox="1"/>
          <p:nvPr/>
        </p:nvSpPr>
        <p:spPr>
          <a:xfrm rot="-5400000">
            <a:off x="-200541" y="3964314"/>
            <a:ext cx="655082"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Value</a:t>
            </a:r>
          </a:p>
        </p:txBody>
      </p:sp>
      <p:grpSp>
        <p:nvGrpSpPr>
          <p:cNvPr id="22" name="Group 22"/>
          <p:cNvGrpSpPr/>
          <p:nvPr/>
        </p:nvGrpSpPr>
        <p:grpSpPr>
          <a:xfrm>
            <a:off x="4630253" y="2814501"/>
            <a:ext cx="343190" cy="3085934"/>
            <a:chOff x="0" y="0"/>
            <a:chExt cx="90392" cy="812800"/>
          </a:xfrm>
        </p:grpSpPr>
        <p:sp>
          <p:nvSpPr>
            <p:cNvPr id="23" name="Freeform 23"/>
            <p:cNvSpPr/>
            <p:nvPr/>
          </p:nvSpPr>
          <p:spPr>
            <a:xfrm>
              <a:off x="0" y="0"/>
              <a:ext cx="90392" cy="812800"/>
            </a:xfrm>
            <a:custGeom>
              <a:avLst/>
              <a:gdLst/>
              <a:ahLst/>
              <a:cxnLst/>
              <a:rect l="l" t="t" r="r" b="b"/>
              <a:pathLst>
                <a:path w="90392" h="812800">
                  <a:moveTo>
                    <a:pt x="0" y="0"/>
                  </a:moveTo>
                  <a:lnTo>
                    <a:pt x="90392" y="0"/>
                  </a:lnTo>
                  <a:lnTo>
                    <a:pt x="90392" y="812800"/>
                  </a:lnTo>
                  <a:lnTo>
                    <a:pt x="0" y="812800"/>
                  </a:lnTo>
                  <a:close/>
                </a:path>
              </a:pathLst>
            </a:custGeom>
            <a:solidFill>
              <a:srgbClr val="FFFFFF"/>
            </a:solidFill>
          </p:spPr>
          <p:txBody>
            <a:bodyPr/>
            <a:lstStyle/>
            <a:p>
              <a:endParaRPr lang="fr-BE"/>
            </a:p>
          </p:txBody>
        </p:sp>
      </p:grpSp>
      <p:sp>
        <p:nvSpPr>
          <p:cNvPr id="24" name="TextBox 24"/>
          <p:cNvSpPr txBox="1"/>
          <p:nvPr/>
        </p:nvSpPr>
        <p:spPr>
          <a:xfrm rot="-5400000">
            <a:off x="4471278" y="3964314"/>
            <a:ext cx="655082"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Value</a:t>
            </a:r>
          </a:p>
        </p:txBody>
      </p:sp>
      <p:grpSp>
        <p:nvGrpSpPr>
          <p:cNvPr id="25" name="Group 25"/>
          <p:cNvGrpSpPr/>
          <p:nvPr/>
        </p:nvGrpSpPr>
        <p:grpSpPr>
          <a:xfrm rot="5400000">
            <a:off x="2393702" y="4654671"/>
            <a:ext cx="343190" cy="3085934"/>
            <a:chOff x="0" y="0"/>
            <a:chExt cx="90392" cy="812800"/>
          </a:xfrm>
        </p:grpSpPr>
        <p:sp>
          <p:nvSpPr>
            <p:cNvPr id="26" name="Freeform 26"/>
            <p:cNvSpPr/>
            <p:nvPr/>
          </p:nvSpPr>
          <p:spPr>
            <a:xfrm>
              <a:off x="0" y="0"/>
              <a:ext cx="90392" cy="812800"/>
            </a:xfrm>
            <a:custGeom>
              <a:avLst/>
              <a:gdLst/>
              <a:ahLst/>
              <a:cxnLst/>
              <a:rect l="l" t="t" r="r" b="b"/>
              <a:pathLst>
                <a:path w="90392" h="812800">
                  <a:moveTo>
                    <a:pt x="0" y="0"/>
                  </a:moveTo>
                  <a:lnTo>
                    <a:pt x="90392" y="0"/>
                  </a:lnTo>
                  <a:lnTo>
                    <a:pt x="90392" y="812800"/>
                  </a:lnTo>
                  <a:lnTo>
                    <a:pt x="0" y="812800"/>
                  </a:lnTo>
                  <a:close/>
                </a:path>
              </a:pathLst>
            </a:custGeom>
            <a:solidFill>
              <a:srgbClr val="FFFFFF"/>
            </a:solidFill>
          </p:spPr>
          <p:txBody>
            <a:bodyPr/>
            <a:lstStyle/>
            <a:p>
              <a:endParaRPr lang="fr-BE"/>
            </a:p>
          </p:txBody>
        </p:sp>
      </p:grpSp>
      <p:sp>
        <p:nvSpPr>
          <p:cNvPr id="27" name="TextBox 27"/>
          <p:cNvSpPr txBox="1"/>
          <p:nvPr/>
        </p:nvSpPr>
        <p:spPr>
          <a:xfrm>
            <a:off x="1175664" y="5941396"/>
            <a:ext cx="2536746"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Day of the year (DOY)</a:t>
            </a:r>
          </a:p>
        </p:txBody>
      </p:sp>
      <p:grpSp>
        <p:nvGrpSpPr>
          <p:cNvPr id="28" name="Group 28"/>
          <p:cNvGrpSpPr/>
          <p:nvPr/>
        </p:nvGrpSpPr>
        <p:grpSpPr>
          <a:xfrm rot="5400000">
            <a:off x="6868422" y="4654671"/>
            <a:ext cx="343190" cy="3085934"/>
            <a:chOff x="0" y="0"/>
            <a:chExt cx="90392" cy="812800"/>
          </a:xfrm>
        </p:grpSpPr>
        <p:sp>
          <p:nvSpPr>
            <p:cNvPr id="29" name="Freeform 29"/>
            <p:cNvSpPr/>
            <p:nvPr/>
          </p:nvSpPr>
          <p:spPr>
            <a:xfrm>
              <a:off x="0" y="0"/>
              <a:ext cx="90392" cy="812800"/>
            </a:xfrm>
            <a:custGeom>
              <a:avLst/>
              <a:gdLst/>
              <a:ahLst/>
              <a:cxnLst/>
              <a:rect l="l" t="t" r="r" b="b"/>
              <a:pathLst>
                <a:path w="90392" h="812800">
                  <a:moveTo>
                    <a:pt x="0" y="0"/>
                  </a:moveTo>
                  <a:lnTo>
                    <a:pt x="90392" y="0"/>
                  </a:lnTo>
                  <a:lnTo>
                    <a:pt x="90392" y="812800"/>
                  </a:lnTo>
                  <a:lnTo>
                    <a:pt x="0" y="812800"/>
                  </a:lnTo>
                  <a:close/>
                </a:path>
              </a:pathLst>
            </a:custGeom>
            <a:solidFill>
              <a:srgbClr val="FFFFFF"/>
            </a:solidFill>
          </p:spPr>
          <p:txBody>
            <a:bodyPr/>
            <a:lstStyle/>
            <a:p>
              <a:endParaRPr lang="fr-BE"/>
            </a:p>
          </p:txBody>
        </p:sp>
      </p:grpSp>
      <p:sp>
        <p:nvSpPr>
          <p:cNvPr id="30" name="TextBox 30"/>
          <p:cNvSpPr txBox="1"/>
          <p:nvPr/>
        </p:nvSpPr>
        <p:spPr>
          <a:xfrm>
            <a:off x="5771644" y="5978417"/>
            <a:ext cx="2536746"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Day of the year (DOY)</a:t>
            </a:r>
          </a:p>
        </p:txBody>
      </p:sp>
      <p:sp>
        <p:nvSpPr>
          <p:cNvPr id="31" name="TextBox 31"/>
          <p:cNvSpPr txBox="1"/>
          <p:nvPr/>
        </p:nvSpPr>
        <p:spPr>
          <a:xfrm>
            <a:off x="1022330" y="1818647"/>
            <a:ext cx="1254442" cy="701674"/>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Before </a:t>
            </a:r>
          </a:p>
          <a:p>
            <a:pPr algn="ctr">
              <a:lnSpc>
                <a:spcPts val="2800"/>
              </a:lnSpc>
            </a:pPr>
            <a:r>
              <a:rPr lang="en-US" sz="2000">
                <a:solidFill>
                  <a:srgbClr val="000000"/>
                </a:solidFill>
                <a:latin typeface="Open Sans"/>
                <a:ea typeface="Open Sans"/>
                <a:cs typeface="Open Sans"/>
                <a:sym typeface="Open Sans"/>
              </a:rPr>
              <a:t>calibration</a:t>
            </a:r>
          </a:p>
        </p:txBody>
      </p:sp>
      <p:sp>
        <p:nvSpPr>
          <p:cNvPr id="32" name="TextBox 32"/>
          <p:cNvSpPr txBox="1"/>
          <p:nvPr/>
        </p:nvSpPr>
        <p:spPr>
          <a:xfrm>
            <a:off x="7328542" y="1818647"/>
            <a:ext cx="1254442" cy="701674"/>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After</a:t>
            </a:r>
          </a:p>
          <a:p>
            <a:pPr algn="ctr">
              <a:lnSpc>
                <a:spcPts val="2800"/>
              </a:lnSpc>
            </a:pPr>
            <a:r>
              <a:rPr lang="en-US" sz="2000">
                <a:solidFill>
                  <a:srgbClr val="000000"/>
                </a:solidFill>
                <a:latin typeface="Open Sans"/>
                <a:ea typeface="Open Sans"/>
                <a:cs typeface="Open Sans"/>
                <a:sym typeface="Open Sans"/>
              </a:rPr>
              <a:t>calibration</a:t>
            </a:r>
          </a:p>
        </p:txBody>
      </p:sp>
      <p:sp>
        <p:nvSpPr>
          <p:cNvPr id="33" name="TextBox 33"/>
          <p:cNvSpPr txBox="1"/>
          <p:nvPr/>
        </p:nvSpPr>
        <p:spPr>
          <a:xfrm>
            <a:off x="2707943" y="1818647"/>
            <a:ext cx="1254442" cy="701674"/>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Before </a:t>
            </a:r>
          </a:p>
          <a:p>
            <a:pPr algn="ctr">
              <a:lnSpc>
                <a:spcPts val="2800"/>
              </a:lnSpc>
            </a:pPr>
            <a:r>
              <a:rPr lang="en-US" sz="2000">
                <a:solidFill>
                  <a:srgbClr val="000000"/>
                </a:solidFill>
                <a:latin typeface="Open Sans"/>
                <a:ea typeface="Open Sans"/>
                <a:cs typeface="Open Sans"/>
                <a:sym typeface="Open Sans"/>
              </a:rPr>
              <a:t>calibration</a:t>
            </a:r>
          </a:p>
        </p:txBody>
      </p:sp>
      <p:sp>
        <p:nvSpPr>
          <p:cNvPr id="34" name="TextBox 34"/>
          <p:cNvSpPr txBox="1"/>
          <p:nvPr/>
        </p:nvSpPr>
        <p:spPr>
          <a:xfrm>
            <a:off x="5609563" y="1818647"/>
            <a:ext cx="1254442" cy="701674"/>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After</a:t>
            </a:r>
          </a:p>
          <a:p>
            <a:pPr algn="ctr">
              <a:lnSpc>
                <a:spcPts val="2800"/>
              </a:lnSpc>
            </a:pPr>
            <a:r>
              <a:rPr lang="en-US" sz="2000">
                <a:solidFill>
                  <a:srgbClr val="000000"/>
                </a:solidFill>
                <a:latin typeface="Open Sans"/>
                <a:ea typeface="Open Sans"/>
                <a:cs typeface="Open Sans"/>
                <a:sym typeface="Open Sans"/>
              </a:rPr>
              <a:t>calibration</a:t>
            </a:r>
          </a:p>
        </p:txBody>
      </p:sp>
      <p:sp>
        <p:nvSpPr>
          <p:cNvPr id="35" name="Freeform 9">
            <a:extLst>
              <a:ext uri="{FF2B5EF4-FFF2-40B4-BE49-F238E27FC236}">
                <a16:creationId xmlns:a16="http://schemas.microsoft.com/office/drawing/2014/main" id="{5BBE8652-162B-5510-2287-5F13708FF40A}"/>
              </a:ext>
            </a:extLst>
          </p:cNvPr>
          <p:cNvSpPr/>
          <p:nvPr/>
        </p:nvSpPr>
        <p:spPr>
          <a:xfrm>
            <a:off x="4572770" y="0"/>
            <a:ext cx="4583235"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sp>
        <p:nvSpPr>
          <p:cNvPr id="36" name="Freeform 9">
            <a:extLst>
              <a:ext uri="{FF2B5EF4-FFF2-40B4-BE49-F238E27FC236}">
                <a16:creationId xmlns:a16="http://schemas.microsoft.com/office/drawing/2014/main" id="{CC6F1973-1064-3A91-6398-C2A8B89EBB0A}"/>
              </a:ext>
            </a:extLst>
          </p:cNvPr>
          <p:cNvSpPr/>
          <p:nvPr/>
        </p:nvSpPr>
        <p:spPr>
          <a:xfrm>
            <a:off x="-12012" y="0"/>
            <a:ext cx="4596019"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grpSp>
        <p:nvGrpSpPr>
          <p:cNvPr id="37" name="Group 11">
            <a:extLst>
              <a:ext uri="{FF2B5EF4-FFF2-40B4-BE49-F238E27FC236}">
                <a16:creationId xmlns:a16="http://schemas.microsoft.com/office/drawing/2014/main" id="{3E9AA479-DC29-B138-44C5-674288AFFA19}"/>
              </a:ext>
            </a:extLst>
          </p:cNvPr>
          <p:cNvGrpSpPr/>
          <p:nvPr/>
        </p:nvGrpSpPr>
        <p:grpSpPr>
          <a:xfrm>
            <a:off x="9143999" y="0"/>
            <a:ext cx="4559990" cy="676942"/>
            <a:chOff x="0" y="0"/>
            <a:chExt cx="711695" cy="105653"/>
          </a:xfrm>
        </p:grpSpPr>
        <p:sp>
          <p:nvSpPr>
            <p:cNvPr id="38" name="Freeform 12">
              <a:extLst>
                <a:ext uri="{FF2B5EF4-FFF2-40B4-BE49-F238E27FC236}">
                  <a16:creationId xmlns:a16="http://schemas.microsoft.com/office/drawing/2014/main" id="{941DA9D6-2C67-0764-3FA7-6C2C7E797C3A}"/>
                </a:ext>
              </a:extLst>
            </p:cNvPr>
            <p:cNvSpPr/>
            <p:nvPr/>
          </p:nvSpPr>
          <p:spPr>
            <a:xfrm>
              <a:off x="0" y="0"/>
              <a:ext cx="711695" cy="105653"/>
            </a:xfrm>
            <a:custGeom>
              <a:avLst/>
              <a:gdLst/>
              <a:ahLst/>
              <a:cxnLst/>
              <a:rect l="l" t="t" r="r" b="b"/>
              <a:pathLst>
                <a:path w="711695" h="105653">
                  <a:moveTo>
                    <a:pt x="0" y="0"/>
                  </a:moveTo>
                  <a:lnTo>
                    <a:pt x="711695" y="0"/>
                  </a:lnTo>
                  <a:lnTo>
                    <a:pt x="711695" y="105653"/>
                  </a:lnTo>
                  <a:lnTo>
                    <a:pt x="0" y="105653"/>
                  </a:lnTo>
                  <a:close/>
                </a:path>
              </a:pathLst>
            </a:custGeom>
            <a:solidFill>
              <a:srgbClr val="568200"/>
            </a:solidFill>
          </p:spPr>
          <p:txBody>
            <a:bodyPr/>
            <a:lstStyle/>
            <a:p>
              <a:endParaRPr lang="fr-BE"/>
            </a:p>
          </p:txBody>
        </p:sp>
        <p:sp>
          <p:nvSpPr>
            <p:cNvPr id="39" name="TextBox 13">
              <a:extLst>
                <a:ext uri="{FF2B5EF4-FFF2-40B4-BE49-F238E27FC236}">
                  <a16:creationId xmlns:a16="http://schemas.microsoft.com/office/drawing/2014/main" id="{A56F3825-4A58-D66C-BED9-B757E4400EF0}"/>
                </a:ext>
              </a:extLst>
            </p:cNvPr>
            <p:cNvSpPr txBox="1"/>
            <p:nvPr/>
          </p:nvSpPr>
          <p:spPr>
            <a:xfrm>
              <a:off x="0" y="-57150"/>
              <a:ext cx="711695" cy="162803"/>
            </a:xfrm>
            <a:prstGeom prst="rect">
              <a:avLst/>
            </a:prstGeom>
          </p:spPr>
          <p:txBody>
            <a:bodyPr lIns="50800" tIns="50800" rIns="50800" bIns="50800" rtlCol="0" anchor="ctr"/>
            <a:lstStyle/>
            <a:p>
              <a:pPr algn="ctr">
                <a:lnSpc>
                  <a:spcPts val="3779"/>
                </a:lnSpc>
                <a:spcBef>
                  <a:spcPct val="0"/>
                </a:spcBef>
              </a:pPr>
              <a:endParaRPr lang="en-US" sz="2699" dirty="0">
                <a:solidFill>
                  <a:srgbClr val="FFFFFF"/>
                </a:solidFill>
                <a:latin typeface="Open Sans"/>
                <a:ea typeface="Open Sans"/>
                <a:cs typeface="Open Sans"/>
                <a:sym typeface="Open Sans"/>
              </a:endParaRPr>
            </a:p>
          </p:txBody>
        </p:sp>
      </p:grpSp>
      <p:sp>
        <p:nvSpPr>
          <p:cNvPr id="40" name="TextBox 4">
            <a:extLst>
              <a:ext uri="{FF2B5EF4-FFF2-40B4-BE49-F238E27FC236}">
                <a16:creationId xmlns:a16="http://schemas.microsoft.com/office/drawing/2014/main" id="{17CC9B1E-DEF2-CD3D-ECF3-DA3757795381}"/>
              </a:ext>
            </a:extLst>
          </p:cNvPr>
          <p:cNvSpPr txBox="1"/>
          <p:nvPr/>
        </p:nvSpPr>
        <p:spPr>
          <a:xfrm>
            <a:off x="-12010" y="-203019"/>
            <a:ext cx="458401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Introduction</a:t>
            </a:r>
          </a:p>
        </p:txBody>
      </p:sp>
      <p:sp>
        <p:nvSpPr>
          <p:cNvPr id="41" name="TextBox 7">
            <a:extLst>
              <a:ext uri="{FF2B5EF4-FFF2-40B4-BE49-F238E27FC236}">
                <a16:creationId xmlns:a16="http://schemas.microsoft.com/office/drawing/2014/main" id="{1F1FF267-BD90-1347-5D7F-5A05E9D692B0}"/>
              </a:ext>
            </a:extLst>
          </p:cNvPr>
          <p:cNvSpPr txBox="1"/>
          <p:nvPr/>
        </p:nvSpPr>
        <p:spPr>
          <a:xfrm>
            <a:off x="4584009" y="-203020"/>
            <a:ext cx="455999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Methods</a:t>
            </a:r>
          </a:p>
        </p:txBody>
      </p:sp>
      <p:sp>
        <p:nvSpPr>
          <p:cNvPr id="42" name="TextBox 10">
            <a:extLst>
              <a:ext uri="{FF2B5EF4-FFF2-40B4-BE49-F238E27FC236}">
                <a16:creationId xmlns:a16="http://schemas.microsoft.com/office/drawing/2014/main" id="{06A76422-32F6-F305-E6DD-C96B32EF6191}"/>
              </a:ext>
            </a:extLst>
          </p:cNvPr>
          <p:cNvSpPr txBox="1"/>
          <p:nvPr/>
        </p:nvSpPr>
        <p:spPr>
          <a:xfrm>
            <a:off x="9121523" y="-204504"/>
            <a:ext cx="4559990" cy="1043115"/>
          </a:xfrm>
          <a:prstGeom prst="rect">
            <a:avLst/>
          </a:prstGeom>
        </p:spPr>
        <p:txBody>
          <a:bodyPr lIns="50800" tIns="50800" rIns="50800" bIns="50800" rtlCol="0" anchor="ctr"/>
          <a:lstStyle/>
          <a:p>
            <a:pPr algn="ctr">
              <a:lnSpc>
                <a:spcPts val="3779"/>
              </a:lnSpc>
              <a:spcBef>
                <a:spcPct val="0"/>
              </a:spcBef>
            </a:pPr>
            <a:r>
              <a:rPr lang="en-US" sz="2699" dirty="0">
                <a:solidFill>
                  <a:schemeClr val="bg1"/>
                </a:solidFill>
                <a:latin typeface="Open Sans"/>
                <a:ea typeface="Open Sans"/>
                <a:cs typeface="Open Sans"/>
                <a:sym typeface="Open Sans"/>
              </a:rPr>
              <a:t>Results</a:t>
            </a:r>
          </a:p>
        </p:txBody>
      </p:sp>
      <p:sp>
        <p:nvSpPr>
          <p:cNvPr id="43" name="Freeform 12">
            <a:extLst>
              <a:ext uri="{FF2B5EF4-FFF2-40B4-BE49-F238E27FC236}">
                <a16:creationId xmlns:a16="http://schemas.microsoft.com/office/drawing/2014/main" id="{BF37972B-968A-CAF7-EF38-EE565ED8CE21}"/>
              </a:ext>
            </a:extLst>
          </p:cNvPr>
          <p:cNvSpPr/>
          <p:nvPr/>
        </p:nvSpPr>
        <p:spPr>
          <a:xfrm>
            <a:off x="13703990" y="0"/>
            <a:ext cx="4584010" cy="676942"/>
          </a:xfrm>
          <a:custGeom>
            <a:avLst/>
            <a:gdLst/>
            <a:ahLst/>
            <a:cxnLst/>
            <a:rect l="l" t="t" r="r" b="b"/>
            <a:pathLst>
              <a:path w="715444" h="105653">
                <a:moveTo>
                  <a:pt x="0" y="0"/>
                </a:moveTo>
                <a:lnTo>
                  <a:pt x="715444" y="0"/>
                </a:lnTo>
                <a:lnTo>
                  <a:pt x="715444" y="105653"/>
                </a:lnTo>
                <a:lnTo>
                  <a:pt x="0" y="105653"/>
                </a:lnTo>
                <a:close/>
              </a:path>
            </a:pathLst>
          </a:custGeom>
          <a:solidFill>
            <a:srgbClr val="D1E9C2"/>
          </a:solidFill>
        </p:spPr>
        <p:txBody>
          <a:bodyPr/>
          <a:lstStyle/>
          <a:p>
            <a:endParaRPr lang="fr-BE"/>
          </a:p>
        </p:txBody>
      </p:sp>
      <p:sp>
        <p:nvSpPr>
          <p:cNvPr id="44" name="TextBox 13">
            <a:extLst>
              <a:ext uri="{FF2B5EF4-FFF2-40B4-BE49-F238E27FC236}">
                <a16:creationId xmlns:a16="http://schemas.microsoft.com/office/drawing/2014/main" id="{10AF353E-1219-8836-5EB1-F4000682A741}"/>
              </a:ext>
            </a:extLst>
          </p:cNvPr>
          <p:cNvSpPr txBox="1"/>
          <p:nvPr/>
        </p:nvSpPr>
        <p:spPr>
          <a:xfrm>
            <a:off x="13703990" y="-204504"/>
            <a:ext cx="4584010" cy="1043115"/>
          </a:xfrm>
          <a:prstGeom prst="rect">
            <a:avLst/>
          </a:prstGeom>
        </p:spPr>
        <p:txBody>
          <a:bodyPr lIns="50800" tIns="50800" rIns="50800" bIns="50800" rtlCol="0" anchor="ctr"/>
          <a:lstStyle/>
          <a:p>
            <a:pPr algn="ctr">
              <a:lnSpc>
                <a:spcPts val="3779"/>
              </a:lnSpc>
              <a:spcBef>
                <a:spcPct val="0"/>
              </a:spcBef>
            </a:pPr>
            <a:r>
              <a:rPr lang="en-US" sz="2699" dirty="0">
                <a:solidFill>
                  <a:srgbClr val="000000"/>
                </a:solidFill>
                <a:latin typeface="Open Sans"/>
                <a:ea typeface="Open Sans"/>
                <a:cs typeface="Open Sans"/>
                <a:sym typeface="Open Sans"/>
              </a:rPr>
              <a:t>Conclusion</a:t>
            </a:r>
          </a:p>
        </p:txBody>
      </p:sp>
    </p:spTree>
  </p:cSld>
  <p:clrMapOvr>
    <a:masterClrMapping/>
  </p:clrMapOvr>
  <mc:AlternateContent xmlns:mc="http://schemas.openxmlformats.org/markup-compatibility/2006" xmlns:p14="http://schemas.microsoft.com/office/powerpoint/2010/main">
    <mc:Choice Requires="p14">
      <p:transition spd="slow" p14:dur="2000" advTm="21993"/>
    </mc:Choice>
    <mc:Fallback xmlns="">
      <p:transition spd="slow" advTm="21993"/>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2566743"/>
            <a:ext cx="9260506" cy="3723902"/>
          </a:xfrm>
          <a:custGeom>
            <a:avLst/>
            <a:gdLst/>
            <a:ahLst/>
            <a:cxnLst/>
            <a:rect l="l" t="t" r="r" b="b"/>
            <a:pathLst>
              <a:path w="9260506" h="3723902">
                <a:moveTo>
                  <a:pt x="0" y="0"/>
                </a:moveTo>
                <a:lnTo>
                  <a:pt x="9260506" y="0"/>
                </a:lnTo>
                <a:lnTo>
                  <a:pt x="9260506" y="3723902"/>
                </a:lnTo>
                <a:lnTo>
                  <a:pt x="0" y="3723902"/>
                </a:lnTo>
                <a:lnTo>
                  <a:pt x="0" y="0"/>
                </a:lnTo>
                <a:close/>
              </a:path>
            </a:pathLst>
          </a:custGeom>
          <a:blipFill>
            <a:blip r:embed="rId3"/>
            <a:stretch>
              <a:fillRect t="-15561"/>
            </a:stretch>
          </a:blipFill>
        </p:spPr>
        <p:txBody>
          <a:bodyPr/>
          <a:lstStyle/>
          <a:p>
            <a:endParaRPr lang="fr-BE"/>
          </a:p>
        </p:txBody>
      </p:sp>
      <p:grpSp>
        <p:nvGrpSpPr>
          <p:cNvPr id="15" name="Group 15"/>
          <p:cNvGrpSpPr/>
          <p:nvPr/>
        </p:nvGrpSpPr>
        <p:grpSpPr>
          <a:xfrm>
            <a:off x="108150" y="2814501"/>
            <a:ext cx="343190" cy="3085934"/>
            <a:chOff x="0" y="0"/>
            <a:chExt cx="90392" cy="812800"/>
          </a:xfrm>
        </p:grpSpPr>
        <p:sp>
          <p:nvSpPr>
            <p:cNvPr id="16" name="Freeform 16"/>
            <p:cNvSpPr/>
            <p:nvPr/>
          </p:nvSpPr>
          <p:spPr>
            <a:xfrm>
              <a:off x="0" y="0"/>
              <a:ext cx="90392" cy="812800"/>
            </a:xfrm>
            <a:custGeom>
              <a:avLst/>
              <a:gdLst/>
              <a:ahLst/>
              <a:cxnLst/>
              <a:rect l="l" t="t" r="r" b="b"/>
              <a:pathLst>
                <a:path w="90392" h="812800">
                  <a:moveTo>
                    <a:pt x="0" y="0"/>
                  </a:moveTo>
                  <a:lnTo>
                    <a:pt x="90392" y="0"/>
                  </a:lnTo>
                  <a:lnTo>
                    <a:pt x="90392" y="812800"/>
                  </a:lnTo>
                  <a:lnTo>
                    <a:pt x="0" y="812800"/>
                  </a:lnTo>
                  <a:close/>
                </a:path>
              </a:pathLst>
            </a:custGeom>
            <a:solidFill>
              <a:srgbClr val="FFFFFF"/>
            </a:solidFill>
          </p:spPr>
          <p:txBody>
            <a:bodyPr/>
            <a:lstStyle/>
            <a:p>
              <a:endParaRPr lang="fr-BE"/>
            </a:p>
          </p:txBody>
        </p:sp>
      </p:grpSp>
      <p:sp>
        <p:nvSpPr>
          <p:cNvPr id="17" name="TextBox 17"/>
          <p:cNvSpPr txBox="1"/>
          <p:nvPr/>
        </p:nvSpPr>
        <p:spPr>
          <a:xfrm>
            <a:off x="17860582" y="9671772"/>
            <a:ext cx="145256"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9</a:t>
            </a:r>
          </a:p>
        </p:txBody>
      </p:sp>
      <p:sp>
        <p:nvSpPr>
          <p:cNvPr id="18" name="TextBox 18"/>
          <p:cNvSpPr txBox="1"/>
          <p:nvPr/>
        </p:nvSpPr>
        <p:spPr>
          <a:xfrm rot="-5400000">
            <a:off x="-200541" y="3964314"/>
            <a:ext cx="655082"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Value</a:t>
            </a:r>
          </a:p>
        </p:txBody>
      </p:sp>
      <p:grpSp>
        <p:nvGrpSpPr>
          <p:cNvPr id="19" name="Group 19"/>
          <p:cNvGrpSpPr/>
          <p:nvPr/>
        </p:nvGrpSpPr>
        <p:grpSpPr>
          <a:xfrm>
            <a:off x="4630253" y="2814501"/>
            <a:ext cx="343190" cy="3085934"/>
            <a:chOff x="0" y="0"/>
            <a:chExt cx="90392" cy="812800"/>
          </a:xfrm>
        </p:grpSpPr>
        <p:sp>
          <p:nvSpPr>
            <p:cNvPr id="20" name="Freeform 20"/>
            <p:cNvSpPr/>
            <p:nvPr/>
          </p:nvSpPr>
          <p:spPr>
            <a:xfrm>
              <a:off x="0" y="0"/>
              <a:ext cx="90392" cy="812800"/>
            </a:xfrm>
            <a:custGeom>
              <a:avLst/>
              <a:gdLst/>
              <a:ahLst/>
              <a:cxnLst/>
              <a:rect l="l" t="t" r="r" b="b"/>
              <a:pathLst>
                <a:path w="90392" h="812800">
                  <a:moveTo>
                    <a:pt x="0" y="0"/>
                  </a:moveTo>
                  <a:lnTo>
                    <a:pt x="90392" y="0"/>
                  </a:lnTo>
                  <a:lnTo>
                    <a:pt x="90392" y="812800"/>
                  </a:lnTo>
                  <a:lnTo>
                    <a:pt x="0" y="812800"/>
                  </a:lnTo>
                  <a:close/>
                </a:path>
              </a:pathLst>
            </a:custGeom>
            <a:solidFill>
              <a:srgbClr val="FFFFFF"/>
            </a:solidFill>
          </p:spPr>
          <p:txBody>
            <a:bodyPr/>
            <a:lstStyle/>
            <a:p>
              <a:endParaRPr lang="fr-BE"/>
            </a:p>
          </p:txBody>
        </p:sp>
      </p:grpSp>
      <p:sp>
        <p:nvSpPr>
          <p:cNvPr id="21" name="TextBox 21"/>
          <p:cNvSpPr txBox="1"/>
          <p:nvPr/>
        </p:nvSpPr>
        <p:spPr>
          <a:xfrm rot="-5400000">
            <a:off x="4471278" y="3964314"/>
            <a:ext cx="655082"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Value</a:t>
            </a:r>
          </a:p>
        </p:txBody>
      </p:sp>
      <p:grpSp>
        <p:nvGrpSpPr>
          <p:cNvPr id="22" name="Group 22"/>
          <p:cNvGrpSpPr/>
          <p:nvPr/>
        </p:nvGrpSpPr>
        <p:grpSpPr>
          <a:xfrm rot="5400000">
            <a:off x="2393702" y="4654671"/>
            <a:ext cx="343190" cy="3085934"/>
            <a:chOff x="0" y="0"/>
            <a:chExt cx="90392" cy="812800"/>
          </a:xfrm>
        </p:grpSpPr>
        <p:sp>
          <p:nvSpPr>
            <p:cNvPr id="23" name="Freeform 23"/>
            <p:cNvSpPr/>
            <p:nvPr/>
          </p:nvSpPr>
          <p:spPr>
            <a:xfrm>
              <a:off x="0" y="0"/>
              <a:ext cx="90392" cy="812800"/>
            </a:xfrm>
            <a:custGeom>
              <a:avLst/>
              <a:gdLst/>
              <a:ahLst/>
              <a:cxnLst/>
              <a:rect l="l" t="t" r="r" b="b"/>
              <a:pathLst>
                <a:path w="90392" h="812800">
                  <a:moveTo>
                    <a:pt x="0" y="0"/>
                  </a:moveTo>
                  <a:lnTo>
                    <a:pt x="90392" y="0"/>
                  </a:lnTo>
                  <a:lnTo>
                    <a:pt x="90392" y="812800"/>
                  </a:lnTo>
                  <a:lnTo>
                    <a:pt x="0" y="812800"/>
                  </a:lnTo>
                  <a:close/>
                </a:path>
              </a:pathLst>
            </a:custGeom>
            <a:solidFill>
              <a:srgbClr val="FFFFFF"/>
            </a:solidFill>
          </p:spPr>
          <p:txBody>
            <a:bodyPr/>
            <a:lstStyle/>
            <a:p>
              <a:endParaRPr lang="fr-BE"/>
            </a:p>
          </p:txBody>
        </p:sp>
      </p:grpSp>
      <p:sp>
        <p:nvSpPr>
          <p:cNvPr id="24" name="TextBox 24"/>
          <p:cNvSpPr txBox="1"/>
          <p:nvPr/>
        </p:nvSpPr>
        <p:spPr>
          <a:xfrm>
            <a:off x="1175664" y="5941396"/>
            <a:ext cx="2536746"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Day of the year (DOY)</a:t>
            </a:r>
          </a:p>
        </p:txBody>
      </p:sp>
      <p:grpSp>
        <p:nvGrpSpPr>
          <p:cNvPr id="25" name="Group 25"/>
          <p:cNvGrpSpPr/>
          <p:nvPr/>
        </p:nvGrpSpPr>
        <p:grpSpPr>
          <a:xfrm rot="5400000">
            <a:off x="6868422" y="4654671"/>
            <a:ext cx="343190" cy="3085934"/>
            <a:chOff x="0" y="0"/>
            <a:chExt cx="90392" cy="812800"/>
          </a:xfrm>
        </p:grpSpPr>
        <p:sp>
          <p:nvSpPr>
            <p:cNvPr id="26" name="Freeform 26"/>
            <p:cNvSpPr/>
            <p:nvPr/>
          </p:nvSpPr>
          <p:spPr>
            <a:xfrm>
              <a:off x="0" y="0"/>
              <a:ext cx="90392" cy="812800"/>
            </a:xfrm>
            <a:custGeom>
              <a:avLst/>
              <a:gdLst/>
              <a:ahLst/>
              <a:cxnLst/>
              <a:rect l="l" t="t" r="r" b="b"/>
              <a:pathLst>
                <a:path w="90392" h="812800">
                  <a:moveTo>
                    <a:pt x="0" y="0"/>
                  </a:moveTo>
                  <a:lnTo>
                    <a:pt x="90392" y="0"/>
                  </a:lnTo>
                  <a:lnTo>
                    <a:pt x="90392" y="812800"/>
                  </a:lnTo>
                  <a:lnTo>
                    <a:pt x="0" y="812800"/>
                  </a:lnTo>
                  <a:close/>
                </a:path>
              </a:pathLst>
            </a:custGeom>
            <a:solidFill>
              <a:srgbClr val="FFFFFF"/>
            </a:solidFill>
          </p:spPr>
          <p:txBody>
            <a:bodyPr/>
            <a:lstStyle/>
            <a:p>
              <a:endParaRPr lang="fr-BE"/>
            </a:p>
          </p:txBody>
        </p:sp>
      </p:grpSp>
      <p:sp>
        <p:nvSpPr>
          <p:cNvPr id="27" name="TextBox 27"/>
          <p:cNvSpPr txBox="1"/>
          <p:nvPr/>
        </p:nvSpPr>
        <p:spPr>
          <a:xfrm>
            <a:off x="5771644" y="5978417"/>
            <a:ext cx="2536746"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Day of the year (DOY)</a:t>
            </a:r>
          </a:p>
        </p:txBody>
      </p:sp>
      <p:sp>
        <p:nvSpPr>
          <p:cNvPr id="28" name="TextBox 28"/>
          <p:cNvSpPr txBox="1"/>
          <p:nvPr/>
        </p:nvSpPr>
        <p:spPr>
          <a:xfrm>
            <a:off x="1876953" y="1106176"/>
            <a:ext cx="4987052" cy="464821"/>
          </a:xfrm>
          <a:prstGeom prst="rect">
            <a:avLst/>
          </a:prstGeom>
        </p:spPr>
        <p:txBody>
          <a:bodyPr lIns="0" tIns="0" rIns="0" bIns="0" rtlCol="0" anchor="t">
            <a:spAutoFit/>
          </a:bodyPr>
          <a:lstStyle/>
          <a:p>
            <a:pPr algn="ctr">
              <a:lnSpc>
                <a:spcPts val="3779"/>
              </a:lnSpc>
              <a:spcBef>
                <a:spcPct val="0"/>
              </a:spcBef>
            </a:pPr>
            <a:r>
              <a:rPr lang="en-US" sz="2699" b="1">
                <a:solidFill>
                  <a:srgbClr val="000000"/>
                </a:solidFill>
                <a:latin typeface="Open Sans Bold"/>
                <a:ea typeface="Open Sans Bold"/>
                <a:cs typeface="Open Sans Bold"/>
                <a:sym typeface="Open Sans Bold"/>
              </a:rPr>
              <a:t>Digital twin output variables </a:t>
            </a:r>
          </a:p>
        </p:txBody>
      </p:sp>
      <p:sp>
        <p:nvSpPr>
          <p:cNvPr id="29" name="TextBox 29"/>
          <p:cNvSpPr txBox="1"/>
          <p:nvPr/>
        </p:nvSpPr>
        <p:spPr>
          <a:xfrm>
            <a:off x="1022330" y="1818647"/>
            <a:ext cx="1254442" cy="701674"/>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Before </a:t>
            </a:r>
          </a:p>
          <a:p>
            <a:pPr algn="ctr">
              <a:lnSpc>
                <a:spcPts val="2800"/>
              </a:lnSpc>
            </a:pPr>
            <a:r>
              <a:rPr lang="en-US" sz="2000">
                <a:solidFill>
                  <a:srgbClr val="000000"/>
                </a:solidFill>
                <a:latin typeface="Open Sans"/>
                <a:ea typeface="Open Sans"/>
                <a:cs typeface="Open Sans"/>
                <a:sym typeface="Open Sans"/>
              </a:rPr>
              <a:t>calibration</a:t>
            </a:r>
          </a:p>
        </p:txBody>
      </p:sp>
      <p:sp>
        <p:nvSpPr>
          <p:cNvPr id="30" name="TextBox 30"/>
          <p:cNvSpPr txBox="1"/>
          <p:nvPr/>
        </p:nvSpPr>
        <p:spPr>
          <a:xfrm>
            <a:off x="7328542" y="1818647"/>
            <a:ext cx="1254442" cy="701674"/>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After</a:t>
            </a:r>
          </a:p>
          <a:p>
            <a:pPr algn="ctr">
              <a:lnSpc>
                <a:spcPts val="2800"/>
              </a:lnSpc>
            </a:pPr>
            <a:r>
              <a:rPr lang="en-US" sz="2000">
                <a:solidFill>
                  <a:srgbClr val="000000"/>
                </a:solidFill>
                <a:latin typeface="Open Sans"/>
                <a:ea typeface="Open Sans"/>
                <a:cs typeface="Open Sans"/>
                <a:sym typeface="Open Sans"/>
              </a:rPr>
              <a:t>calibration</a:t>
            </a:r>
          </a:p>
        </p:txBody>
      </p:sp>
      <p:sp>
        <p:nvSpPr>
          <p:cNvPr id="31" name="Freeform 31"/>
          <p:cNvSpPr/>
          <p:nvPr/>
        </p:nvSpPr>
        <p:spPr>
          <a:xfrm>
            <a:off x="9236303" y="4871581"/>
            <a:ext cx="8769535" cy="5149440"/>
          </a:xfrm>
          <a:custGeom>
            <a:avLst/>
            <a:gdLst/>
            <a:ahLst/>
            <a:cxnLst/>
            <a:rect l="l" t="t" r="r" b="b"/>
            <a:pathLst>
              <a:path w="8769535" h="5149440">
                <a:moveTo>
                  <a:pt x="0" y="0"/>
                </a:moveTo>
                <a:lnTo>
                  <a:pt x="8769535" y="0"/>
                </a:lnTo>
                <a:lnTo>
                  <a:pt x="8769535" y="5149440"/>
                </a:lnTo>
                <a:lnTo>
                  <a:pt x="0" y="5149440"/>
                </a:lnTo>
                <a:lnTo>
                  <a:pt x="0" y="0"/>
                </a:lnTo>
                <a:close/>
              </a:path>
            </a:pathLst>
          </a:custGeom>
          <a:blipFill>
            <a:blip r:embed="rId4"/>
            <a:stretch>
              <a:fillRect/>
            </a:stretch>
          </a:blipFill>
        </p:spPr>
        <p:txBody>
          <a:bodyPr/>
          <a:lstStyle/>
          <a:p>
            <a:endParaRPr lang="fr-BE"/>
          </a:p>
        </p:txBody>
      </p:sp>
      <p:grpSp>
        <p:nvGrpSpPr>
          <p:cNvPr id="32" name="Group 32"/>
          <p:cNvGrpSpPr/>
          <p:nvPr/>
        </p:nvGrpSpPr>
        <p:grpSpPr>
          <a:xfrm rot="5400000">
            <a:off x="13212331" y="8348025"/>
            <a:ext cx="343190" cy="3085934"/>
            <a:chOff x="0" y="0"/>
            <a:chExt cx="90392" cy="812800"/>
          </a:xfrm>
        </p:grpSpPr>
        <p:sp>
          <p:nvSpPr>
            <p:cNvPr id="33" name="Freeform 33"/>
            <p:cNvSpPr/>
            <p:nvPr/>
          </p:nvSpPr>
          <p:spPr>
            <a:xfrm>
              <a:off x="0" y="0"/>
              <a:ext cx="90392" cy="812800"/>
            </a:xfrm>
            <a:custGeom>
              <a:avLst/>
              <a:gdLst/>
              <a:ahLst/>
              <a:cxnLst/>
              <a:rect l="l" t="t" r="r" b="b"/>
              <a:pathLst>
                <a:path w="90392" h="812800">
                  <a:moveTo>
                    <a:pt x="0" y="0"/>
                  </a:moveTo>
                  <a:lnTo>
                    <a:pt x="90392" y="0"/>
                  </a:lnTo>
                  <a:lnTo>
                    <a:pt x="90392" y="812800"/>
                  </a:lnTo>
                  <a:lnTo>
                    <a:pt x="0" y="812800"/>
                  </a:lnTo>
                  <a:close/>
                </a:path>
              </a:pathLst>
            </a:custGeom>
            <a:solidFill>
              <a:srgbClr val="FFFFFF"/>
            </a:solidFill>
          </p:spPr>
          <p:txBody>
            <a:bodyPr/>
            <a:lstStyle/>
            <a:p>
              <a:endParaRPr lang="fr-BE"/>
            </a:p>
          </p:txBody>
        </p:sp>
      </p:grpSp>
      <p:sp>
        <p:nvSpPr>
          <p:cNvPr id="34" name="TextBox 34"/>
          <p:cNvSpPr txBox="1"/>
          <p:nvPr/>
        </p:nvSpPr>
        <p:spPr>
          <a:xfrm>
            <a:off x="12810819" y="9713338"/>
            <a:ext cx="1146215"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Observed</a:t>
            </a:r>
          </a:p>
        </p:txBody>
      </p:sp>
      <p:grpSp>
        <p:nvGrpSpPr>
          <p:cNvPr id="35" name="Group 35"/>
          <p:cNvGrpSpPr/>
          <p:nvPr/>
        </p:nvGrpSpPr>
        <p:grpSpPr>
          <a:xfrm rot="-10800000">
            <a:off x="9236303" y="5945016"/>
            <a:ext cx="343190" cy="3085934"/>
            <a:chOff x="0" y="0"/>
            <a:chExt cx="90392" cy="812800"/>
          </a:xfrm>
        </p:grpSpPr>
        <p:sp>
          <p:nvSpPr>
            <p:cNvPr id="36" name="Freeform 36"/>
            <p:cNvSpPr/>
            <p:nvPr/>
          </p:nvSpPr>
          <p:spPr>
            <a:xfrm>
              <a:off x="0" y="0"/>
              <a:ext cx="90392" cy="812800"/>
            </a:xfrm>
            <a:custGeom>
              <a:avLst/>
              <a:gdLst/>
              <a:ahLst/>
              <a:cxnLst/>
              <a:rect l="l" t="t" r="r" b="b"/>
              <a:pathLst>
                <a:path w="90392" h="812800">
                  <a:moveTo>
                    <a:pt x="0" y="0"/>
                  </a:moveTo>
                  <a:lnTo>
                    <a:pt x="90392" y="0"/>
                  </a:lnTo>
                  <a:lnTo>
                    <a:pt x="90392" y="812800"/>
                  </a:lnTo>
                  <a:lnTo>
                    <a:pt x="0" y="812800"/>
                  </a:lnTo>
                  <a:close/>
                </a:path>
              </a:pathLst>
            </a:custGeom>
            <a:solidFill>
              <a:srgbClr val="FFFFFF"/>
            </a:solidFill>
          </p:spPr>
          <p:txBody>
            <a:bodyPr/>
            <a:lstStyle/>
            <a:p>
              <a:endParaRPr lang="fr-BE"/>
            </a:p>
          </p:txBody>
        </p:sp>
      </p:grpSp>
      <p:sp>
        <p:nvSpPr>
          <p:cNvPr id="37" name="TextBox 37"/>
          <p:cNvSpPr txBox="1"/>
          <p:nvPr/>
        </p:nvSpPr>
        <p:spPr>
          <a:xfrm rot="-5400000">
            <a:off x="8768764" y="7464170"/>
            <a:ext cx="1189077"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Simulated</a:t>
            </a:r>
          </a:p>
        </p:txBody>
      </p:sp>
      <p:grpSp>
        <p:nvGrpSpPr>
          <p:cNvPr id="38" name="Group 38"/>
          <p:cNvGrpSpPr/>
          <p:nvPr/>
        </p:nvGrpSpPr>
        <p:grpSpPr>
          <a:xfrm rot="5400000">
            <a:off x="17234191" y="5498618"/>
            <a:ext cx="343190" cy="1054848"/>
            <a:chOff x="0" y="0"/>
            <a:chExt cx="90392" cy="277835"/>
          </a:xfrm>
        </p:grpSpPr>
        <p:sp>
          <p:nvSpPr>
            <p:cNvPr id="39" name="Freeform 39"/>
            <p:cNvSpPr/>
            <p:nvPr/>
          </p:nvSpPr>
          <p:spPr>
            <a:xfrm>
              <a:off x="0" y="0"/>
              <a:ext cx="90392" cy="277835"/>
            </a:xfrm>
            <a:custGeom>
              <a:avLst/>
              <a:gdLst/>
              <a:ahLst/>
              <a:cxnLst/>
              <a:rect l="l" t="t" r="r" b="b"/>
              <a:pathLst>
                <a:path w="90392" h="277835">
                  <a:moveTo>
                    <a:pt x="0" y="0"/>
                  </a:moveTo>
                  <a:lnTo>
                    <a:pt x="90392" y="0"/>
                  </a:lnTo>
                  <a:lnTo>
                    <a:pt x="90392" y="277835"/>
                  </a:lnTo>
                  <a:lnTo>
                    <a:pt x="0" y="277835"/>
                  </a:lnTo>
                  <a:close/>
                </a:path>
              </a:pathLst>
            </a:custGeom>
            <a:solidFill>
              <a:srgbClr val="FFFFFF"/>
            </a:solidFill>
          </p:spPr>
          <p:txBody>
            <a:bodyPr/>
            <a:lstStyle/>
            <a:p>
              <a:endParaRPr lang="fr-BE"/>
            </a:p>
          </p:txBody>
        </p:sp>
      </p:grpSp>
      <p:sp>
        <p:nvSpPr>
          <p:cNvPr id="40" name="TextBox 40"/>
          <p:cNvSpPr txBox="1"/>
          <p:nvPr/>
        </p:nvSpPr>
        <p:spPr>
          <a:xfrm>
            <a:off x="17140931" y="5852810"/>
            <a:ext cx="529709"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Year</a:t>
            </a:r>
          </a:p>
        </p:txBody>
      </p:sp>
      <p:grpSp>
        <p:nvGrpSpPr>
          <p:cNvPr id="41" name="Group 41"/>
          <p:cNvGrpSpPr/>
          <p:nvPr/>
        </p:nvGrpSpPr>
        <p:grpSpPr>
          <a:xfrm rot="5400000">
            <a:off x="13045614" y="1872286"/>
            <a:ext cx="833452" cy="6832043"/>
            <a:chOff x="0" y="0"/>
            <a:chExt cx="219522" cy="1799483"/>
          </a:xfrm>
        </p:grpSpPr>
        <p:sp>
          <p:nvSpPr>
            <p:cNvPr id="42" name="Freeform 42"/>
            <p:cNvSpPr/>
            <p:nvPr/>
          </p:nvSpPr>
          <p:spPr>
            <a:xfrm>
              <a:off x="0" y="0"/>
              <a:ext cx="219522" cy="1799483"/>
            </a:xfrm>
            <a:custGeom>
              <a:avLst/>
              <a:gdLst/>
              <a:ahLst/>
              <a:cxnLst/>
              <a:rect l="l" t="t" r="r" b="b"/>
              <a:pathLst>
                <a:path w="219522" h="1799483">
                  <a:moveTo>
                    <a:pt x="0" y="0"/>
                  </a:moveTo>
                  <a:lnTo>
                    <a:pt x="219522" y="0"/>
                  </a:lnTo>
                  <a:lnTo>
                    <a:pt x="219522" y="1799483"/>
                  </a:lnTo>
                  <a:lnTo>
                    <a:pt x="0" y="1799483"/>
                  </a:lnTo>
                  <a:close/>
                </a:path>
              </a:pathLst>
            </a:custGeom>
            <a:solidFill>
              <a:srgbClr val="FFFFFF"/>
            </a:solidFill>
          </p:spPr>
          <p:txBody>
            <a:bodyPr/>
            <a:lstStyle/>
            <a:p>
              <a:endParaRPr lang="fr-BE"/>
            </a:p>
          </p:txBody>
        </p:sp>
      </p:grpSp>
      <p:sp>
        <p:nvSpPr>
          <p:cNvPr id="43" name="TextBox 43"/>
          <p:cNvSpPr txBox="1"/>
          <p:nvPr/>
        </p:nvSpPr>
        <p:spPr>
          <a:xfrm>
            <a:off x="10248237" y="4945063"/>
            <a:ext cx="6271379"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Comparison before and after simulation - chargefruit</a:t>
            </a:r>
          </a:p>
        </p:txBody>
      </p:sp>
      <p:grpSp>
        <p:nvGrpSpPr>
          <p:cNvPr id="44" name="Group 44"/>
          <p:cNvGrpSpPr/>
          <p:nvPr/>
        </p:nvGrpSpPr>
        <p:grpSpPr>
          <a:xfrm rot="5400000">
            <a:off x="11537133" y="3918799"/>
            <a:ext cx="343190" cy="3229278"/>
            <a:chOff x="0" y="0"/>
            <a:chExt cx="90392" cy="850555"/>
          </a:xfrm>
        </p:grpSpPr>
        <p:sp>
          <p:nvSpPr>
            <p:cNvPr id="45" name="Freeform 45"/>
            <p:cNvSpPr/>
            <p:nvPr/>
          </p:nvSpPr>
          <p:spPr>
            <a:xfrm>
              <a:off x="0" y="0"/>
              <a:ext cx="90392" cy="850555"/>
            </a:xfrm>
            <a:custGeom>
              <a:avLst/>
              <a:gdLst/>
              <a:ahLst/>
              <a:cxnLst/>
              <a:rect l="l" t="t" r="r" b="b"/>
              <a:pathLst>
                <a:path w="90392" h="850555">
                  <a:moveTo>
                    <a:pt x="0" y="0"/>
                  </a:moveTo>
                  <a:lnTo>
                    <a:pt x="90392" y="0"/>
                  </a:lnTo>
                  <a:lnTo>
                    <a:pt x="90392" y="850555"/>
                  </a:lnTo>
                  <a:lnTo>
                    <a:pt x="0" y="850555"/>
                  </a:lnTo>
                  <a:close/>
                </a:path>
              </a:pathLst>
            </a:custGeom>
            <a:solidFill>
              <a:srgbClr val="D5D5D5"/>
            </a:solidFill>
          </p:spPr>
          <p:txBody>
            <a:bodyPr/>
            <a:lstStyle/>
            <a:p>
              <a:endParaRPr lang="fr-BE"/>
            </a:p>
          </p:txBody>
        </p:sp>
      </p:grpSp>
      <p:sp>
        <p:nvSpPr>
          <p:cNvPr id="46" name="TextBox 46"/>
          <p:cNvSpPr txBox="1"/>
          <p:nvPr/>
        </p:nvSpPr>
        <p:spPr>
          <a:xfrm>
            <a:off x="11312369" y="5355784"/>
            <a:ext cx="792718"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Before</a:t>
            </a:r>
          </a:p>
        </p:txBody>
      </p:sp>
      <p:grpSp>
        <p:nvGrpSpPr>
          <p:cNvPr id="47" name="Group 47"/>
          <p:cNvGrpSpPr/>
          <p:nvPr/>
        </p:nvGrpSpPr>
        <p:grpSpPr>
          <a:xfrm rot="5400000">
            <a:off x="14879263" y="3916424"/>
            <a:ext cx="343190" cy="3234027"/>
            <a:chOff x="0" y="0"/>
            <a:chExt cx="90392" cy="851806"/>
          </a:xfrm>
        </p:grpSpPr>
        <p:sp>
          <p:nvSpPr>
            <p:cNvPr id="48" name="Freeform 48"/>
            <p:cNvSpPr/>
            <p:nvPr/>
          </p:nvSpPr>
          <p:spPr>
            <a:xfrm>
              <a:off x="0" y="0"/>
              <a:ext cx="90392" cy="851806"/>
            </a:xfrm>
            <a:custGeom>
              <a:avLst/>
              <a:gdLst/>
              <a:ahLst/>
              <a:cxnLst/>
              <a:rect l="l" t="t" r="r" b="b"/>
              <a:pathLst>
                <a:path w="90392" h="851806">
                  <a:moveTo>
                    <a:pt x="0" y="0"/>
                  </a:moveTo>
                  <a:lnTo>
                    <a:pt x="90392" y="0"/>
                  </a:lnTo>
                  <a:lnTo>
                    <a:pt x="90392" y="851806"/>
                  </a:lnTo>
                  <a:lnTo>
                    <a:pt x="0" y="851806"/>
                  </a:lnTo>
                  <a:close/>
                </a:path>
              </a:pathLst>
            </a:custGeom>
            <a:solidFill>
              <a:srgbClr val="D5D5D5"/>
            </a:solidFill>
          </p:spPr>
          <p:txBody>
            <a:bodyPr/>
            <a:lstStyle/>
            <a:p>
              <a:endParaRPr lang="fr-BE"/>
            </a:p>
          </p:txBody>
        </p:sp>
      </p:grpSp>
      <p:sp>
        <p:nvSpPr>
          <p:cNvPr id="49" name="TextBox 49"/>
          <p:cNvSpPr txBox="1"/>
          <p:nvPr/>
        </p:nvSpPr>
        <p:spPr>
          <a:xfrm>
            <a:off x="14822785" y="5335001"/>
            <a:ext cx="582692"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After</a:t>
            </a:r>
          </a:p>
        </p:txBody>
      </p:sp>
      <p:sp>
        <p:nvSpPr>
          <p:cNvPr id="50" name="TextBox 50"/>
          <p:cNvSpPr txBox="1"/>
          <p:nvPr/>
        </p:nvSpPr>
        <p:spPr>
          <a:xfrm>
            <a:off x="18012982" y="9824172"/>
            <a:ext cx="145256"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9</a:t>
            </a:r>
          </a:p>
        </p:txBody>
      </p:sp>
      <p:sp>
        <p:nvSpPr>
          <p:cNvPr id="51" name="TextBox 51"/>
          <p:cNvSpPr txBox="1"/>
          <p:nvPr/>
        </p:nvSpPr>
        <p:spPr>
          <a:xfrm>
            <a:off x="1649551" y="7502708"/>
            <a:ext cx="3100030" cy="431799"/>
          </a:xfrm>
          <a:prstGeom prst="rect">
            <a:avLst/>
          </a:prstGeom>
        </p:spPr>
        <p:txBody>
          <a:bodyPr lIns="0" tIns="0" rIns="0" bIns="0" rtlCol="0" anchor="t">
            <a:spAutoFit/>
          </a:bodyPr>
          <a:lstStyle/>
          <a:p>
            <a:pPr algn="l">
              <a:lnSpc>
                <a:spcPts val="3500"/>
              </a:lnSpc>
            </a:pPr>
            <a:r>
              <a:rPr lang="en-US" sz="2500">
                <a:solidFill>
                  <a:srgbClr val="000000"/>
                </a:solidFill>
                <a:latin typeface="Open Sans"/>
                <a:ea typeface="Open Sans"/>
                <a:cs typeface="Open Sans"/>
                <a:sym typeface="Open Sans"/>
              </a:rPr>
              <a:t>LAI = Leaf Area Index</a:t>
            </a:r>
          </a:p>
        </p:txBody>
      </p:sp>
      <p:sp>
        <p:nvSpPr>
          <p:cNvPr id="52" name="TextBox 52"/>
          <p:cNvSpPr txBox="1"/>
          <p:nvPr/>
        </p:nvSpPr>
        <p:spPr>
          <a:xfrm>
            <a:off x="1649551" y="8099607"/>
            <a:ext cx="5439370" cy="431799"/>
          </a:xfrm>
          <a:prstGeom prst="rect">
            <a:avLst/>
          </a:prstGeom>
        </p:spPr>
        <p:txBody>
          <a:bodyPr lIns="0" tIns="0" rIns="0" bIns="0" rtlCol="0" anchor="t">
            <a:spAutoFit/>
          </a:bodyPr>
          <a:lstStyle/>
          <a:p>
            <a:pPr algn="l">
              <a:lnSpc>
                <a:spcPts val="3500"/>
              </a:lnSpc>
            </a:pPr>
            <a:r>
              <a:rPr lang="en-US" sz="2500">
                <a:solidFill>
                  <a:srgbClr val="000000"/>
                </a:solidFill>
                <a:latin typeface="Open Sans"/>
                <a:ea typeface="Open Sans"/>
                <a:cs typeface="Open Sans"/>
                <a:sym typeface="Open Sans"/>
              </a:rPr>
              <a:t>MASEC = above-ground dry biomass </a:t>
            </a:r>
          </a:p>
        </p:txBody>
      </p:sp>
      <p:sp>
        <p:nvSpPr>
          <p:cNvPr id="53" name="TextBox 53"/>
          <p:cNvSpPr txBox="1"/>
          <p:nvPr/>
        </p:nvSpPr>
        <p:spPr>
          <a:xfrm>
            <a:off x="1649551" y="8672176"/>
            <a:ext cx="3456504" cy="431799"/>
          </a:xfrm>
          <a:prstGeom prst="rect">
            <a:avLst/>
          </a:prstGeom>
        </p:spPr>
        <p:txBody>
          <a:bodyPr lIns="0" tIns="0" rIns="0" bIns="0" rtlCol="0" anchor="t">
            <a:spAutoFit/>
          </a:bodyPr>
          <a:lstStyle/>
          <a:p>
            <a:pPr algn="l">
              <a:lnSpc>
                <a:spcPts val="3500"/>
              </a:lnSpc>
            </a:pPr>
            <a:r>
              <a:rPr lang="en-US" sz="2500">
                <a:solidFill>
                  <a:srgbClr val="000000"/>
                </a:solidFill>
                <a:latin typeface="Open Sans"/>
                <a:ea typeface="Open Sans"/>
                <a:cs typeface="Open Sans"/>
                <a:sym typeface="Open Sans"/>
              </a:rPr>
              <a:t>Chargefruit = fruit load </a:t>
            </a:r>
          </a:p>
        </p:txBody>
      </p:sp>
      <p:sp>
        <p:nvSpPr>
          <p:cNvPr id="54" name="TextBox 54"/>
          <p:cNvSpPr txBox="1"/>
          <p:nvPr/>
        </p:nvSpPr>
        <p:spPr>
          <a:xfrm>
            <a:off x="10358440" y="2259336"/>
            <a:ext cx="1746647" cy="464820"/>
          </a:xfrm>
          <a:prstGeom prst="rect">
            <a:avLst/>
          </a:prstGeom>
        </p:spPr>
        <p:txBody>
          <a:bodyPr lIns="0" tIns="0" rIns="0" bIns="0" rtlCol="0" anchor="t">
            <a:spAutoFit/>
          </a:bodyPr>
          <a:lstStyle/>
          <a:p>
            <a:pPr algn="l">
              <a:lnSpc>
                <a:spcPts val="3780"/>
              </a:lnSpc>
            </a:pPr>
            <a:r>
              <a:rPr lang="en-US" sz="2700">
                <a:solidFill>
                  <a:srgbClr val="000000"/>
                </a:solidFill>
                <a:latin typeface="Open Sans"/>
                <a:ea typeface="Open Sans"/>
                <a:cs typeface="Open Sans"/>
                <a:sym typeface="Open Sans"/>
              </a:rPr>
              <a:t>Calibration</a:t>
            </a:r>
          </a:p>
        </p:txBody>
      </p:sp>
      <p:sp>
        <p:nvSpPr>
          <p:cNvPr id="55" name="TextBox 55"/>
          <p:cNvSpPr txBox="1"/>
          <p:nvPr/>
        </p:nvSpPr>
        <p:spPr>
          <a:xfrm>
            <a:off x="13180246" y="2259336"/>
            <a:ext cx="3117771" cy="464820"/>
          </a:xfrm>
          <a:prstGeom prst="rect">
            <a:avLst/>
          </a:prstGeom>
        </p:spPr>
        <p:txBody>
          <a:bodyPr lIns="0" tIns="0" rIns="0" bIns="0" rtlCol="0" anchor="t">
            <a:spAutoFit/>
          </a:bodyPr>
          <a:lstStyle/>
          <a:p>
            <a:pPr algn="l">
              <a:lnSpc>
                <a:spcPts val="3780"/>
              </a:lnSpc>
            </a:pPr>
            <a:r>
              <a:rPr lang="en-US" sz="2700">
                <a:solidFill>
                  <a:srgbClr val="000000"/>
                </a:solidFill>
                <a:latin typeface="Open Sans"/>
                <a:ea typeface="Open Sans"/>
                <a:cs typeface="Open Sans"/>
                <a:sym typeface="Open Sans"/>
              </a:rPr>
              <a:t>model’s predictions</a:t>
            </a:r>
          </a:p>
        </p:txBody>
      </p:sp>
      <p:sp>
        <p:nvSpPr>
          <p:cNvPr id="56" name="Freeform 56"/>
          <p:cNvSpPr/>
          <p:nvPr/>
        </p:nvSpPr>
        <p:spPr>
          <a:xfrm>
            <a:off x="12479956" y="2305207"/>
            <a:ext cx="533968" cy="523071"/>
          </a:xfrm>
          <a:custGeom>
            <a:avLst/>
            <a:gdLst/>
            <a:ahLst/>
            <a:cxnLst/>
            <a:rect l="l" t="t" r="r" b="b"/>
            <a:pathLst>
              <a:path w="533968" h="523071">
                <a:moveTo>
                  <a:pt x="0" y="0"/>
                </a:moveTo>
                <a:lnTo>
                  <a:pt x="533968" y="0"/>
                </a:lnTo>
                <a:lnTo>
                  <a:pt x="533968" y="523071"/>
                </a:lnTo>
                <a:lnTo>
                  <a:pt x="0" y="523071"/>
                </a:lnTo>
                <a:lnTo>
                  <a:pt x="0" y="0"/>
                </a:lnTo>
                <a:close/>
              </a:path>
            </a:pathLst>
          </a:custGeom>
          <a:blipFill>
            <a:blip r:embed="rId5"/>
            <a:stretch>
              <a:fillRect/>
            </a:stretch>
          </a:blipFill>
        </p:spPr>
        <p:txBody>
          <a:bodyPr/>
          <a:lstStyle/>
          <a:p>
            <a:endParaRPr lang="fr-BE"/>
          </a:p>
        </p:txBody>
      </p:sp>
      <p:sp>
        <p:nvSpPr>
          <p:cNvPr id="57" name="TextBox 57"/>
          <p:cNvSpPr txBox="1"/>
          <p:nvPr/>
        </p:nvSpPr>
        <p:spPr>
          <a:xfrm>
            <a:off x="2707943" y="1818647"/>
            <a:ext cx="1254442" cy="701674"/>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Before </a:t>
            </a:r>
          </a:p>
          <a:p>
            <a:pPr algn="ctr">
              <a:lnSpc>
                <a:spcPts val="2800"/>
              </a:lnSpc>
            </a:pPr>
            <a:r>
              <a:rPr lang="en-US" sz="2000">
                <a:solidFill>
                  <a:srgbClr val="000000"/>
                </a:solidFill>
                <a:latin typeface="Open Sans"/>
                <a:ea typeface="Open Sans"/>
                <a:cs typeface="Open Sans"/>
                <a:sym typeface="Open Sans"/>
              </a:rPr>
              <a:t>calibration</a:t>
            </a:r>
          </a:p>
        </p:txBody>
      </p:sp>
      <p:sp>
        <p:nvSpPr>
          <p:cNvPr id="58" name="TextBox 58"/>
          <p:cNvSpPr txBox="1"/>
          <p:nvPr/>
        </p:nvSpPr>
        <p:spPr>
          <a:xfrm>
            <a:off x="5609563" y="1818647"/>
            <a:ext cx="1254442" cy="701674"/>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After</a:t>
            </a:r>
          </a:p>
          <a:p>
            <a:pPr algn="ctr">
              <a:lnSpc>
                <a:spcPts val="2800"/>
              </a:lnSpc>
            </a:pPr>
            <a:r>
              <a:rPr lang="en-US" sz="2000">
                <a:solidFill>
                  <a:srgbClr val="000000"/>
                </a:solidFill>
                <a:latin typeface="Open Sans"/>
                <a:ea typeface="Open Sans"/>
                <a:cs typeface="Open Sans"/>
                <a:sym typeface="Open Sans"/>
              </a:rPr>
              <a:t>calibration</a:t>
            </a:r>
          </a:p>
        </p:txBody>
      </p:sp>
      <p:sp>
        <p:nvSpPr>
          <p:cNvPr id="59" name="Freeform 9">
            <a:extLst>
              <a:ext uri="{FF2B5EF4-FFF2-40B4-BE49-F238E27FC236}">
                <a16:creationId xmlns:a16="http://schemas.microsoft.com/office/drawing/2014/main" id="{24417D86-A3D5-E41B-3AE0-7949777169FF}"/>
              </a:ext>
            </a:extLst>
          </p:cNvPr>
          <p:cNvSpPr/>
          <p:nvPr/>
        </p:nvSpPr>
        <p:spPr>
          <a:xfrm>
            <a:off x="4572770" y="0"/>
            <a:ext cx="4583235"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sp>
        <p:nvSpPr>
          <p:cNvPr id="60" name="Freeform 9">
            <a:extLst>
              <a:ext uri="{FF2B5EF4-FFF2-40B4-BE49-F238E27FC236}">
                <a16:creationId xmlns:a16="http://schemas.microsoft.com/office/drawing/2014/main" id="{A3E5BFAC-E1EF-B123-5B4D-0C8DFAB7FA27}"/>
              </a:ext>
            </a:extLst>
          </p:cNvPr>
          <p:cNvSpPr/>
          <p:nvPr/>
        </p:nvSpPr>
        <p:spPr>
          <a:xfrm>
            <a:off x="-12012" y="0"/>
            <a:ext cx="4596019"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grpSp>
        <p:nvGrpSpPr>
          <p:cNvPr id="61" name="Group 11">
            <a:extLst>
              <a:ext uri="{FF2B5EF4-FFF2-40B4-BE49-F238E27FC236}">
                <a16:creationId xmlns:a16="http://schemas.microsoft.com/office/drawing/2014/main" id="{B5BC5C6F-A993-F42B-66EA-C936B8BFF4CB}"/>
              </a:ext>
            </a:extLst>
          </p:cNvPr>
          <p:cNvGrpSpPr/>
          <p:nvPr/>
        </p:nvGrpSpPr>
        <p:grpSpPr>
          <a:xfrm>
            <a:off x="9143999" y="0"/>
            <a:ext cx="4559990" cy="676942"/>
            <a:chOff x="0" y="0"/>
            <a:chExt cx="711695" cy="105653"/>
          </a:xfrm>
        </p:grpSpPr>
        <p:sp>
          <p:nvSpPr>
            <p:cNvPr id="62" name="Freeform 12">
              <a:extLst>
                <a:ext uri="{FF2B5EF4-FFF2-40B4-BE49-F238E27FC236}">
                  <a16:creationId xmlns:a16="http://schemas.microsoft.com/office/drawing/2014/main" id="{AAAB2948-1027-1EAA-C3A8-CF79735EA408}"/>
                </a:ext>
              </a:extLst>
            </p:cNvPr>
            <p:cNvSpPr/>
            <p:nvPr/>
          </p:nvSpPr>
          <p:spPr>
            <a:xfrm>
              <a:off x="0" y="0"/>
              <a:ext cx="711695" cy="105653"/>
            </a:xfrm>
            <a:custGeom>
              <a:avLst/>
              <a:gdLst/>
              <a:ahLst/>
              <a:cxnLst/>
              <a:rect l="l" t="t" r="r" b="b"/>
              <a:pathLst>
                <a:path w="711695" h="105653">
                  <a:moveTo>
                    <a:pt x="0" y="0"/>
                  </a:moveTo>
                  <a:lnTo>
                    <a:pt x="711695" y="0"/>
                  </a:lnTo>
                  <a:lnTo>
                    <a:pt x="711695" y="105653"/>
                  </a:lnTo>
                  <a:lnTo>
                    <a:pt x="0" y="105653"/>
                  </a:lnTo>
                  <a:close/>
                </a:path>
              </a:pathLst>
            </a:custGeom>
            <a:solidFill>
              <a:srgbClr val="568200"/>
            </a:solidFill>
          </p:spPr>
          <p:txBody>
            <a:bodyPr/>
            <a:lstStyle/>
            <a:p>
              <a:endParaRPr lang="fr-BE"/>
            </a:p>
          </p:txBody>
        </p:sp>
        <p:sp>
          <p:nvSpPr>
            <p:cNvPr id="63" name="TextBox 13">
              <a:extLst>
                <a:ext uri="{FF2B5EF4-FFF2-40B4-BE49-F238E27FC236}">
                  <a16:creationId xmlns:a16="http://schemas.microsoft.com/office/drawing/2014/main" id="{68F7EBEC-734B-B2DC-AA39-503C973BB949}"/>
                </a:ext>
              </a:extLst>
            </p:cNvPr>
            <p:cNvSpPr txBox="1"/>
            <p:nvPr/>
          </p:nvSpPr>
          <p:spPr>
            <a:xfrm>
              <a:off x="0" y="-57150"/>
              <a:ext cx="711695" cy="162803"/>
            </a:xfrm>
            <a:prstGeom prst="rect">
              <a:avLst/>
            </a:prstGeom>
          </p:spPr>
          <p:txBody>
            <a:bodyPr lIns="50800" tIns="50800" rIns="50800" bIns="50800" rtlCol="0" anchor="ctr"/>
            <a:lstStyle/>
            <a:p>
              <a:pPr algn="ctr">
                <a:lnSpc>
                  <a:spcPts val="3779"/>
                </a:lnSpc>
                <a:spcBef>
                  <a:spcPct val="0"/>
                </a:spcBef>
              </a:pPr>
              <a:endParaRPr lang="en-US" sz="2699" dirty="0">
                <a:solidFill>
                  <a:srgbClr val="FFFFFF"/>
                </a:solidFill>
                <a:latin typeface="Open Sans"/>
                <a:ea typeface="Open Sans"/>
                <a:cs typeface="Open Sans"/>
                <a:sym typeface="Open Sans"/>
              </a:endParaRPr>
            </a:p>
          </p:txBody>
        </p:sp>
      </p:grpSp>
      <p:sp>
        <p:nvSpPr>
          <p:cNvPr id="64" name="TextBox 4">
            <a:extLst>
              <a:ext uri="{FF2B5EF4-FFF2-40B4-BE49-F238E27FC236}">
                <a16:creationId xmlns:a16="http://schemas.microsoft.com/office/drawing/2014/main" id="{E89EE265-C981-83D9-0A00-2F5B74915952}"/>
              </a:ext>
            </a:extLst>
          </p:cNvPr>
          <p:cNvSpPr txBox="1"/>
          <p:nvPr/>
        </p:nvSpPr>
        <p:spPr>
          <a:xfrm>
            <a:off x="-12010" y="-203019"/>
            <a:ext cx="458401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Introduction</a:t>
            </a:r>
          </a:p>
        </p:txBody>
      </p:sp>
      <p:sp>
        <p:nvSpPr>
          <p:cNvPr id="65" name="TextBox 7">
            <a:extLst>
              <a:ext uri="{FF2B5EF4-FFF2-40B4-BE49-F238E27FC236}">
                <a16:creationId xmlns:a16="http://schemas.microsoft.com/office/drawing/2014/main" id="{FBAD3B89-CA3C-468F-495F-13C6753435C8}"/>
              </a:ext>
            </a:extLst>
          </p:cNvPr>
          <p:cNvSpPr txBox="1"/>
          <p:nvPr/>
        </p:nvSpPr>
        <p:spPr>
          <a:xfrm>
            <a:off x="4584009" y="-203020"/>
            <a:ext cx="455999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Methods</a:t>
            </a:r>
          </a:p>
        </p:txBody>
      </p:sp>
      <p:sp>
        <p:nvSpPr>
          <p:cNvPr id="66" name="TextBox 10">
            <a:extLst>
              <a:ext uri="{FF2B5EF4-FFF2-40B4-BE49-F238E27FC236}">
                <a16:creationId xmlns:a16="http://schemas.microsoft.com/office/drawing/2014/main" id="{BF851F84-A42C-7E9C-A849-1770DA36FD67}"/>
              </a:ext>
            </a:extLst>
          </p:cNvPr>
          <p:cNvSpPr txBox="1"/>
          <p:nvPr/>
        </p:nvSpPr>
        <p:spPr>
          <a:xfrm>
            <a:off x="9121523" y="-204504"/>
            <a:ext cx="4559990" cy="1043115"/>
          </a:xfrm>
          <a:prstGeom prst="rect">
            <a:avLst/>
          </a:prstGeom>
        </p:spPr>
        <p:txBody>
          <a:bodyPr lIns="50800" tIns="50800" rIns="50800" bIns="50800" rtlCol="0" anchor="ctr"/>
          <a:lstStyle/>
          <a:p>
            <a:pPr algn="ctr">
              <a:lnSpc>
                <a:spcPts val="3779"/>
              </a:lnSpc>
              <a:spcBef>
                <a:spcPct val="0"/>
              </a:spcBef>
            </a:pPr>
            <a:r>
              <a:rPr lang="en-US" sz="2699" dirty="0">
                <a:solidFill>
                  <a:schemeClr val="bg1"/>
                </a:solidFill>
                <a:latin typeface="Open Sans"/>
                <a:ea typeface="Open Sans"/>
                <a:cs typeface="Open Sans"/>
                <a:sym typeface="Open Sans"/>
              </a:rPr>
              <a:t>Results</a:t>
            </a:r>
          </a:p>
        </p:txBody>
      </p:sp>
      <p:sp>
        <p:nvSpPr>
          <p:cNvPr id="67" name="Freeform 12">
            <a:extLst>
              <a:ext uri="{FF2B5EF4-FFF2-40B4-BE49-F238E27FC236}">
                <a16:creationId xmlns:a16="http://schemas.microsoft.com/office/drawing/2014/main" id="{94266418-E741-6508-4215-57B7EA5F1A9C}"/>
              </a:ext>
            </a:extLst>
          </p:cNvPr>
          <p:cNvSpPr/>
          <p:nvPr/>
        </p:nvSpPr>
        <p:spPr>
          <a:xfrm>
            <a:off x="13703990" y="0"/>
            <a:ext cx="4584010" cy="676942"/>
          </a:xfrm>
          <a:custGeom>
            <a:avLst/>
            <a:gdLst/>
            <a:ahLst/>
            <a:cxnLst/>
            <a:rect l="l" t="t" r="r" b="b"/>
            <a:pathLst>
              <a:path w="715444" h="105653">
                <a:moveTo>
                  <a:pt x="0" y="0"/>
                </a:moveTo>
                <a:lnTo>
                  <a:pt x="715444" y="0"/>
                </a:lnTo>
                <a:lnTo>
                  <a:pt x="715444" y="105653"/>
                </a:lnTo>
                <a:lnTo>
                  <a:pt x="0" y="105653"/>
                </a:lnTo>
                <a:close/>
              </a:path>
            </a:pathLst>
          </a:custGeom>
          <a:solidFill>
            <a:srgbClr val="D1E9C2"/>
          </a:solidFill>
        </p:spPr>
        <p:txBody>
          <a:bodyPr/>
          <a:lstStyle/>
          <a:p>
            <a:endParaRPr lang="fr-BE"/>
          </a:p>
        </p:txBody>
      </p:sp>
      <p:sp>
        <p:nvSpPr>
          <p:cNvPr id="68" name="TextBox 13">
            <a:extLst>
              <a:ext uri="{FF2B5EF4-FFF2-40B4-BE49-F238E27FC236}">
                <a16:creationId xmlns:a16="http://schemas.microsoft.com/office/drawing/2014/main" id="{7781E9B2-BE53-BC97-D2AB-99CF20C89C7A}"/>
              </a:ext>
            </a:extLst>
          </p:cNvPr>
          <p:cNvSpPr txBox="1"/>
          <p:nvPr/>
        </p:nvSpPr>
        <p:spPr>
          <a:xfrm>
            <a:off x="13703990" y="-204504"/>
            <a:ext cx="4584010" cy="1043115"/>
          </a:xfrm>
          <a:prstGeom prst="rect">
            <a:avLst/>
          </a:prstGeom>
        </p:spPr>
        <p:txBody>
          <a:bodyPr lIns="50800" tIns="50800" rIns="50800" bIns="50800" rtlCol="0" anchor="ctr"/>
          <a:lstStyle/>
          <a:p>
            <a:pPr algn="ctr">
              <a:lnSpc>
                <a:spcPts val="3779"/>
              </a:lnSpc>
              <a:spcBef>
                <a:spcPct val="0"/>
              </a:spcBef>
            </a:pPr>
            <a:r>
              <a:rPr lang="en-US" sz="2699" dirty="0">
                <a:solidFill>
                  <a:srgbClr val="000000"/>
                </a:solidFill>
                <a:latin typeface="Open Sans"/>
                <a:ea typeface="Open Sans"/>
                <a:cs typeface="Open Sans"/>
                <a:sym typeface="Open Sans"/>
              </a:rPr>
              <a:t>Conclusion</a:t>
            </a:r>
          </a:p>
        </p:txBody>
      </p:sp>
    </p:spTree>
  </p:cSld>
  <p:clrMapOvr>
    <a:masterClrMapping/>
  </p:clrMapOvr>
  <mc:AlternateContent xmlns:mc="http://schemas.openxmlformats.org/markup-compatibility/2006" xmlns:p14="http://schemas.microsoft.com/office/powerpoint/2010/main">
    <mc:Choice Requires="p14">
      <p:transition spd="slow" p14:dur="2000" advTm="19124"/>
    </mc:Choice>
    <mc:Fallback xmlns="">
      <p:transition spd="slow" advTm="19124"/>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4"/>
          <p:cNvSpPr/>
          <p:nvPr/>
        </p:nvSpPr>
        <p:spPr>
          <a:xfrm>
            <a:off x="569240" y="3650922"/>
            <a:ext cx="6987395" cy="4045117"/>
          </a:xfrm>
          <a:custGeom>
            <a:avLst/>
            <a:gdLst/>
            <a:ahLst/>
            <a:cxnLst/>
            <a:rect l="l" t="t" r="r" b="b"/>
            <a:pathLst>
              <a:path w="6987395" h="4045117">
                <a:moveTo>
                  <a:pt x="0" y="0"/>
                </a:moveTo>
                <a:lnTo>
                  <a:pt x="6987395" y="0"/>
                </a:lnTo>
                <a:lnTo>
                  <a:pt x="6987395" y="4045117"/>
                </a:lnTo>
                <a:lnTo>
                  <a:pt x="0" y="4045117"/>
                </a:lnTo>
                <a:lnTo>
                  <a:pt x="0" y="0"/>
                </a:lnTo>
                <a:close/>
              </a:path>
            </a:pathLst>
          </a:custGeom>
          <a:blipFill>
            <a:blip r:embed="rId3"/>
            <a:stretch>
              <a:fillRect r="-22848"/>
            </a:stretch>
          </a:blipFill>
        </p:spPr>
        <p:txBody>
          <a:bodyPr/>
          <a:lstStyle/>
          <a:p>
            <a:endParaRPr lang="fr-BE"/>
          </a:p>
        </p:txBody>
      </p:sp>
      <p:sp>
        <p:nvSpPr>
          <p:cNvPr id="15" name="Freeform 15"/>
          <p:cNvSpPr/>
          <p:nvPr/>
        </p:nvSpPr>
        <p:spPr>
          <a:xfrm>
            <a:off x="9536201" y="4106154"/>
            <a:ext cx="6871260" cy="3344662"/>
          </a:xfrm>
          <a:custGeom>
            <a:avLst/>
            <a:gdLst/>
            <a:ahLst/>
            <a:cxnLst/>
            <a:rect l="l" t="t" r="r" b="b"/>
            <a:pathLst>
              <a:path w="6871260" h="3344662">
                <a:moveTo>
                  <a:pt x="0" y="0"/>
                </a:moveTo>
                <a:lnTo>
                  <a:pt x="6871260" y="0"/>
                </a:lnTo>
                <a:lnTo>
                  <a:pt x="6871260" y="3344662"/>
                </a:lnTo>
                <a:lnTo>
                  <a:pt x="0" y="3344662"/>
                </a:lnTo>
                <a:lnTo>
                  <a:pt x="0" y="0"/>
                </a:lnTo>
                <a:close/>
              </a:path>
            </a:pathLst>
          </a:custGeom>
          <a:blipFill>
            <a:blip r:embed="rId4"/>
            <a:stretch>
              <a:fillRect t="-121017" r="-176776" b="-116908"/>
            </a:stretch>
          </a:blipFill>
        </p:spPr>
        <p:txBody>
          <a:bodyPr/>
          <a:lstStyle/>
          <a:p>
            <a:endParaRPr lang="fr-BE"/>
          </a:p>
        </p:txBody>
      </p:sp>
      <p:sp>
        <p:nvSpPr>
          <p:cNvPr id="16" name="Freeform 16"/>
          <p:cNvSpPr/>
          <p:nvPr/>
        </p:nvSpPr>
        <p:spPr>
          <a:xfrm>
            <a:off x="16234323" y="4468104"/>
            <a:ext cx="645240" cy="3378791"/>
          </a:xfrm>
          <a:custGeom>
            <a:avLst/>
            <a:gdLst/>
            <a:ahLst/>
            <a:cxnLst/>
            <a:rect l="l" t="t" r="r" b="b"/>
            <a:pathLst>
              <a:path w="645240" h="3378791">
                <a:moveTo>
                  <a:pt x="0" y="0"/>
                </a:moveTo>
                <a:lnTo>
                  <a:pt x="645240" y="0"/>
                </a:lnTo>
                <a:lnTo>
                  <a:pt x="645240" y="3378791"/>
                </a:lnTo>
                <a:lnTo>
                  <a:pt x="0" y="3378791"/>
                </a:lnTo>
                <a:lnTo>
                  <a:pt x="0" y="0"/>
                </a:lnTo>
                <a:close/>
              </a:path>
            </a:pathLst>
          </a:custGeom>
          <a:blipFill>
            <a:blip r:embed="rId4"/>
            <a:stretch>
              <a:fillRect l="-2847436" t="-119794" b="-114717"/>
            </a:stretch>
          </a:blipFill>
        </p:spPr>
        <p:txBody>
          <a:bodyPr/>
          <a:lstStyle/>
          <a:p>
            <a:endParaRPr lang="fr-BE"/>
          </a:p>
        </p:txBody>
      </p:sp>
      <p:sp>
        <p:nvSpPr>
          <p:cNvPr id="17" name="Freeform 17"/>
          <p:cNvSpPr/>
          <p:nvPr/>
        </p:nvSpPr>
        <p:spPr>
          <a:xfrm>
            <a:off x="10800373" y="7450816"/>
            <a:ext cx="5836094" cy="490447"/>
          </a:xfrm>
          <a:custGeom>
            <a:avLst/>
            <a:gdLst/>
            <a:ahLst/>
            <a:cxnLst/>
            <a:rect l="l" t="t" r="r" b="b"/>
            <a:pathLst>
              <a:path w="5836094" h="490447">
                <a:moveTo>
                  <a:pt x="0" y="0"/>
                </a:moveTo>
                <a:lnTo>
                  <a:pt x="5836094" y="0"/>
                </a:lnTo>
                <a:lnTo>
                  <a:pt x="5836094" y="490446"/>
                </a:lnTo>
                <a:lnTo>
                  <a:pt x="0" y="490446"/>
                </a:lnTo>
                <a:lnTo>
                  <a:pt x="0" y="0"/>
                </a:lnTo>
                <a:close/>
              </a:path>
            </a:pathLst>
          </a:custGeom>
          <a:blipFill>
            <a:blip r:embed="rId4"/>
            <a:stretch>
              <a:fillRect l="-21830" t="-2204526" r="-204038"/>
            </a:stretch>
          </a:blipFill>
        </p:spPr>
        <p:txBody>
          <a:bodyPr/>
          <a:lstStyle/>
          <a:p>
            <a:endParaRPr lang="fr-BE"/>
          </a:p>
        </p:txBody>
      </p:sp>
      <p:sp>
        <p:nvSpPr>
          <p:cNvPr id="18" name="Freeform 18"/>
          <p:cNvSpPr/>
          <p:nvPr/>
        </p:nvSpPr>
        <p:spPr>
          <a:xfrm>
            <a:off x="10782437" y="3446075"/>
            <a:ext cx="5625024" cy="660079"/>
          </a:xfrm>
          <a:custGeom>
            <a:avLst/>
            <a:gdLst/>
            <a:ahLst/>
            <a:cxnLst/>
            <a:rect l="l" t="t" r="r" b="b"/>
            <a:pathLst>
              <a:path w="5625024" h="660079">
                <a:moveTo>
                  <a:pt x="0" y="0"/>
                </a:moveTo>
                <a:lnTo>
                  <a:pt x="5625024" y="0"/>
                </a:lnTo>
                <a:lnTo>
                  <a:pt x="5625024" y="660079"/>
                </a:lnTo>
                <a:lnTo>
                  <a:pt x="0" y="660079"/>
                </a:lnTo>
                <a:lnTo>
                  <a:pt x="0" y="0"/>
                </a:lnTo>
                <a:close/>
              </a:path>
            </a:pathLst>
          </a:custGeom>
          <a:blipFill>
            <a:blip r:embed="rId4"/>
            <a:stretch>
              <a:fillRect l="-22068" t="-6272" r="-216028" b="-1606017"/>
            </a:stretch>
          </a:blipFill>
        </p:spPr>
        <p:txBody>
          <a:bodyPr/>
          <a:lstStyle/>
          <a:p>
            <a:endParaRPr lang="fr-BE"/>
          </a:p>
        </p:txBody>
      </p:sp>
      <p:sp>
        <p:nvSpPr>
          <p:cNvPr id="19" name="Freeform 19"/>
          <p:cNvSpPr/>
          <p:nvPr/>
        </p:nvSpPr>
        <p:spPr>
          <a:xfrm>
            <a:off x="7718680" y="4917446"/>
            <a:ext cx="1894147" cy="1680291"/>
          </a:xfrm>
          <a:custGeom>
            <a:avLst/>
            <a:gdLst/>
            <a:ahLst/>
            <a:cxnLst/>
            <a:rect l="l" t="t" r="r" b="b"/>
            <a:pathLst>
              <a:path w="1894147" h="1680291">
                <a:moveTo>
                  <a:pt x="0" y="0"/>
                </a:moveTo>
                <a:lnTo>
                  <a:pt x="1894147" y="0"/>
                </a:lnTo>
                <a:lnTo>
                  <a:pt x="1894147" y="1680291"/>
                </a:lnTo>
                <a:lnTo>
                  <a:pt x="0" y="1680291"/>
                </a:lnTo>
                <a:lnTo>
                  <a:pt x="0" y="0"/>
                </a:lnTo>
                <a:close/>
              </a:path>
            </a:pathLst>
          </a:custGeom>
          <a:blipFill>
            <a:blip r:embed="rId3"/>
            <a:stretch>
              <a:fillRect l="-441235" t="-94836" r="-816" b="-93112"/>
            </a:stretch>
          </a:blipFill>
        </p:spPr>
        <p:txBody>
          <a:bodyPr/>
          <a:lstStyle/>
          <a:p>
            <a:endParaRPr lang="fr-BE"/>
          </a:p>
        </p:txBody>
      </p:sp>
      <p:sp>
        <p:nvSpPr>
          <p:cNvPr id="20" name="Freeform 20"/>
          <p:cNvSpPr/>
          <p:nvPr/>
        </p:nvSpPr>
        <p:spPr>
          <a:xfrm>
            <a:off x="5059075" y="1606496"/>
            <a:ext cx="714640" cy="381141"/>
          </a:xfrm>
          <a:custGeom>
            <a:avLst/>
            <a:gdLst/>
            <a:ahLst/>
            <a:cxnLst/>
            <a:rect l="l" t="t" r="r" b="b"/>
            <a:pathLst>
              <a:path w="714640" h="381141">
                <a:moveTo>
                  <a:pt x="0" y="0"/>
                </a:moveTo>
                <a:lnTo>
                  <a:pt x="714641" y="0"/>
                </a:lnTo>
                <a:lnTo>
                  <a:pt x="714641" y="381142"/>
                </a:lnTo>
                <a:lnTo>
                  <a:pt x="0" y="381142"/>
                </a:lnTo>
                <a:lnTo>
                  <a:pt x="0" y="0"/>
                </a:lnTo>
                <a:close/>
              </a:path>
            </a:pathLst>
          </a:custGeom>
          <a:blipFill>
            <a:blip r:embed="rId5"/>
            <a:stretch>
              <a:fillRect/>
            </a:stretch>
          </a:blipFill>
        </p:spPr>
        <p:txBody>
          <a:bodyPr/>
          <a:lstStyle/>
          <a:p>
            <a:endParaRPr lang="fr-BE"/>
          </a:p>
        </p:txBody>
      </p:sp>
      <p:sp>
        <p:nvSpPr>
          <p:cNvPr id="21" name="Freeform 21"/>
          <p:cNvSpPr/>
          <p:nvPr/>
        </p:nvSpPr>
        <p:spPr>
          <a:xfrm>
            <a:off x="12638240" y="1249152"/>
            <a:ext cx="994033" cy="1095831"/>
          </a:xfrm>
          <a:custGeom>
            <a:avLst/>
            <a:gdLst/>
            <a:ahLst/>
            <a:cxnLst/>
            <a:rect l="l" t="t" r="r" b="b"/>
            <a:pathLst>
              <a:path w="994033" h="1095831">
                <a:moveTo>
                  <a:pt x="0" y="0"/>
                </a:moveTo>
                <a:lnTo>
                  <a:pt x="994032" y="0"/>
                </a:lnTo>
                <a:lnTo>
                  <a:pt x="994032" y="1095831"/>
                </a:lnTo>
                <a:lnTo>
                  <a:pt x="0" y="1095831"/>
                </a:lnTo>
                <a:lnTo>
                  <a:pt x="0" y="0"/>
                </a:lnTo>
                <a:close/>
              </a:path>
            </a:pathLst>
          </a:custGeom>
          <a:blipFill>
            <a:blip r:embed="rId6"/>
            <a:stretch>
              <a:fillRect/>
            </a:stretch>
          </a:blipFill>
        </p:spPr>
        <p:txBody>
          <a:bodyPr/>
          <a:lstStyle/>
          <a:p>
            <a:endParaRPr lang="fr-BE"/>
          </a:p>
        </p:txBody>
      </p:sp>
      <p:sp>
        <p:nvSpPr>
          <p:cNvPr id="22" name="Freeform 22"/>
          <p:cNvSpPr/>
          <p:nvPr/>
        </p:nvSpPr>
        <p:spPr>
          <a:xfrm>
            <a:off x="14576002" y="1347296"/>
            <a:ext cx="1128581" cy="893051"/>
          </a:xfrm>
          <a:custGeom>
            <a:avLst/>
            <a:gdLst/>
            <a:ahLst/>
            <a:cxnLst/>
            <a:rect l="l" t="t" r="r" b="b"/>
            <a:pathLst>
              <a:path w="1128581" h="893051">
                <a:moveTo>
                  <a:pt x="0" y="0"/>
                </a:moveTo>
                <a:lnTo>
                  <a:pt x="1128581" y="0"/>
                </a:lnTo>
                <a:lnTo>
                  <a:pt x="1128581" y="893051"/>
                </a:lnTo>
                <a:lnTo>
                  <a:pt x="0" y="893051"/>
                </a:lnTo>
                <a:lnTo>
                  <a:pt x="0" y="0"/>
                </a:lnTo>
                <a:close/>
              </a:path>
            </a:pathLst>
          </a:custGeom>
          <a:blipFill>
            <a:blip r:embed="rId7"/>
            <a:stretch>
              <a:fillRect/>
            </a:stretch>
          </a:blipFill>
        </p:spPr>
        <p:txBody>
          <a:bodyPr/>
          <a:lstStyle/>
          <a:p>
            <a:endParaRPr lang="fr-BE"/>
          </a:p>
        </p:txBody>
      </p:sp>
      <p:sp>
        <p:nvSpPr>
          <p:cNvPr id="23" name="TextBox 23"/>
          <p:cNvSpPr txBox="1"/>
          <p:nvPr/>
        </p:nvSpPr>
        <p:spPr>
          <a:xfrm>
            <a:off x="17787953" y="9671772"/>
            <a:ext cx="290512"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10</a:t>
            </a:r>
          </a:p>
        </p:txBody>
      </p:sp>
      <p:sp>
        <p:nvSpPr>
          <p:cNvPr id="24" name="TextBox 24"/>
          <p:cNvSpPr txBox="1"/>
          <p:nvPr/>
        </p:nvSpPr>
        <p:spPr>
          <a:xfrm>
            <a:off x="11701188" y="2859333"/>
            <a:ext cx="3716298" cy="431799"/>
          </a:xfrm>
          <a:prstGeom prst="rect">
            <a:avLst/>
          </a:prstGeom>
        </p:spPr>
        <p:txBody>
          <a:bodyPr lIns="0" tIns="0" rIns="0" bIns="0" rtlCol="0" anchor="t">
            <a:spAutoFit/>
          </a:bodyPr>
          <a:lstStyle/>
          <a:p>
            <a:pPr algn="ctr">
              <a:lnSpc>
                <a:spcPts val="3500"/>
              </a:lnSpc>
            </a:pPr>
            <a:r>
              <a:rPr lang="en-US" sz="2500">
                <a:solidFill>
                  <a:srgbClr val="000000"/>
                </a:solidFill>
                <a:latin typeface="Open Sans"/>
                <a:ea typeface="Open Sans"/>
                <a:cs typeface="Open Sans"/>
                <a:sym typeface="Open Sans"/>
              </a:rPr>
              <a:t>Future climate projection</a:t>
            </a:r>
          </a:p>
        </p:txBody>
      </p:sp>
      <p:sp>
        <p:nvSpPr>
          <p:cNvPr id="25" name="TextBox 25"/>
          <p:cNvSpPr txBox="1"/>
          <p:nvPr/>
        </p:nvSpPr>
        <p:spPr>
          <a:xfrm>
            <a:off x="3165638" y="2891591"/>
            <a:ext cx="2960502" cy="431799"/>
          </a:xfrm>
          <a:prstGeom prst="rect">
            <a:avLst/>
          </a:prstGeom>
        </p:spPr>
        <p:txBody>
          <a:bodyPr wrap="square" lIns="0" tIns="0" rIns="0" bIns="0" rtlCol="0" anchor="t">
            <a:spAutoFit/>
          </a:bodyPr>
          <a:lstStyle/>
          <a:p>
            <a:pPr algn="ctr">
              <a:lnSpc>
                <a:spcPts val="3500"/>
              </a:lnSpc>
            </a:pPr>
            <a:r>
              <a:rPr lang="en-US" sz="2500" dirty="0">
                <a:solidFill>
                  <a:srgbClr val="000000"/>
                </a:solidFill>
                <a:latin typeface="Open Sans"/>
                <a:ea typeface="Open Sans"/>
                <a:cs typeface="Open Sans"/>
                <a:sym typeface="Open Sans"/>
              </a:rPr>
              <a:t>Historical scenario</a:t>
            </a:r>
          </a:p>
        </p:txBody>
      </p:sp>
      <p:sp>
        <p:nvSpPr>
          <p:cNvPr id="26" name="TextBox 26"/>
          <p:cNvSpPr txBox="1"/>
          <p:nvPr/>
        </p:nvSpPr>
        <p:spPr>
          <a:xfrm>
            <a:off x="926942" y="1549346"/>
            <a:ext cx="3784402" cy="431799"/>
          </a:xfrm>
          <a:prstGeom prst="rect">
            <a:avLst/>
          </a:prstGeom>
        </p:spPr>
        <p:txBody>
          <a:bodyPr lIns="0" tIns="0" rIns="0" bIns="0" rtlCol="0" anchor="t">
            <a:spAutoFit/>
          </a:bodyPr>
          <a:lstStyle/>
          <a:p>
            <a:pPr algn="ctr">
              <a:lnSpc>
                <a:spcPts val="3500"/>
              </a:lnSpc>
            </a:pPr>
            <a:r>
              <a:rPr lang="en-US" sz="2500">
                <a:solidFill>
                  <a:srgbClr val="000000"/>
                </a:solidFill>
                <a:latin typeface="Open Sans"/>
                <a:ea typeface="Open Sans"/>
                <a:cs typeface="Open Sans"/>
                <a:sym typeface="Open Sans"/>
              </a:rPr>
              <a:t>Output of the digital twin </a:t>
            </a:r>
          </a:p>
        </p:txBody>
      </p:sp>
      <p:sp>
        <p:nvSpPr>
          <p:cNvPr id="27" name="TextBox 27"/>
          <p:cNvSpPr txBox="1"/>
          <p:nvPr/>
        </p:nvSpPr>
        <p:spPr>
          <a:xfrm>
            <a:off x="6126140" y="1549346"/>
            <a:ext cx="2332059" cy="431799"/>
          </a:xfrm>
          <a:prstGeom prst="rect">
            <a:avLst/>
          </a:prstGeom>
        </p:spPr>
        <p:txBody>
          <a:bodyPr wrap="square" lIns="0" tIns="0" rIns="0" bIns="0" rtlCol="0" anchor="t">
            <a:spAutoFit/>
          </a:bodyPr>
          <a:lstStyle/>
          <a:p>
            <a:pPr algn="l">
              <a:lnSpc>
                <a:spcPts val="3500"/>
              </a:lnSpc>
            </a:pPr>
            <a:r>
              <a:rPr lang="en-US" sz="2500" dirty="0">
                <a:solidFill>
                  <a:srgbClr val="000000"/>
                </a:solidFill>
                <a:latin typeface="Open Sans"/>
                <a:ea typeface="Open Sans"/>
                <a:cs typeface="Open Sans"/>
                <a:sym typeface="Open Sans"/>
              </a:rPr>
              <a:t>median yield</a:t>
            </a:r>
          </a:p>
        </p:txBody>
      </p:sp>
      <p:sp>
        <p:nvSpPr>
          <p:cNvPr id="28" name="TextBox 28"/>
          <p:cNvSpPr txBox="1"/>
          <p:nvPr/>
        </p:nvSpPr>
        <p:spPr>
          <a:xfrm>
            <a:off x="8602853" y="1549346"/>
            <a:ext cx="181570" cy="431799"/>
          </a:xfrm>
          <a:prstGeom prst="rect">
            <a:avLst/>
          </a:prstGeom>
        </p:spPr>
        <p:txBody>
          <a:bodyPr lIns="0" tIns="0" rIns="0" bIns="0" rtlCol="0" anchor="t">
            <a:spAutoFit/>
          </a:bodyPr>
          <a:lstStyle/>
          <a:p>
            <a:pPr algn="l">
              <a:lnSpc>
                <a:spcPts val="3500"/>
              </a:lnSpc>
            </a:pPr>
            <a:r>
              <a:rPr lang="en-US" sz="2500">
                <a:solidFill>
                  <a:srgbClr val="000000"/>
                </a:solidFill>
                <a:latin typeface="Open Sans"/>
                <a:ea typeface="Open Sans"/>
                <a:cs typeface="Open Sans"/>
                <a:sym typeface="Open Sans"/>
              </a:rPr>
              <a:t>+</a:t>
            </a:r>
          </a:p>
        </p:txBody>
      </p:sp>
      <p:sp>
        <p:nvSpPr>
          <p:cNvPr id="29" name="TextBox 29"/>
          <p:cNvSpPr txBox="1"/>
          <p:nvPr/>
        </p:nvSpPr>
        <p:spPr>
          <a:xfrm>
            <a:off x="9259008" y="1549346"/>
            <a:ext cx="2902982" cy="431799"/>
          </a:xfrm>
          <a:prstGeom prst="rect">
            <a:avLst/>
          </a:prstGeom>
        </p:spPr>
        <p:txBody>
          <a:bodyPr lIns="0" tIns="0" rIns="0" bIns="0" rtlCol="0" anchor="t">
            <a:spAutoFit/>
          </a:bodyPr>
          <a:lstStyle/>
          <a:p>
            <a:pPr algn="l">
              <a:lnSpc>
                <a:spcPts val="3500"/>
              </a:lnSpc>
            </a:pPr>
            <a:r>
              <a:rPr lang="en-US" sz="2500">
                <a:solidFill>
                  <a:srgbClr val="000000"/>
                </a:solidFill>
                <a:latin typeface="Open Sans"/>
                <a:ea typeface="Open Sans"/>
                <a:cs typeface="Open Sans"/>
                <a:sym typeface="Open Sans"/>
              </a:rPr>
              <a:t>taking into account </a:t>
            </a:r>
          </a:p>
        </p:txBody>
      </p:sp>
      <p:sp>
        <p:nvSpPr>
          <p:cNvPr id="30" name="TextBox 30"/>
          <p:cNvSpPr txBox="1"/>
          <p:nvPr/>
        </p:nvSpPr>
        <p:spPr>
          <a:xfrm>
            <a:off x="14108522" y="1549346"/>
            <a:ext cx="181570" cy="431799"/>
          </a:xfrm>
          <a:prstGeom prst="rect">
            <a:avLst/>
          </a:prstGeom>
        </p:spPr>
        <p:txBody>
          <a:bodyPr lIns="0" tIns="0" rIns="0" bIns="0" rtlCol="0" anchor="t">
            <a:spAutoFit/>
          </a:bodyPr>
          <a:lstStyle/>
          <a:p>
            <a:pPr algn="l">
              <a:lnSpc>
                <a:spcPts val="3500"/>
              </a:lnSpc>
            </a:pPr>
            <a:r>
              <a:rPr lang="en-US" sz="2500">
                <a:solidFill>
                  <a:srgbClr val="000000"/>
                </a:solidFill>
                <a:latin typeface="Open Sans"/>
                <a:ea typeface="Open Sans"/>
                <a:cs typeface="Open Sans"/>
                <a:sym typeface="Open Sans"/>
              </a:rPr>
              <a:t>+</a:t>
            </a:r>
          </a:p>
        </p:txBody>
      </p:sp>
      <p:sp>
        <p:nvSpPr>
          <p:cNvPr id="31" name="Freeform 9">
            <a:extLst>
              <a:ext uri="{FF2B5EF4-FFF2-40B4-BE49-F238E27FC236}">
                <a16:creationId xmlns:a16="http://schemas.microsoft.com/office/drawing/2014/main" id="{E8B99CFB-CB9E-378E-DEB5-0A1AABB898A1}"/>
              </a:ext>
            </a:extLst>
          </p:cNvPr>
          <p:cNvSpPr/>
          <p:nvPr/>
        </p:nvSpPr>
        <p:spPr>
          <a:xfrm>
            <a:off x="4572770" y="0"/>
            <a:ext cx="4583235"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sp>
        <p:nvSpPr>
          <p:cNvPr id="32" name="Freeform 9">
            <a:extLst>
              <a:ext uri="{FF2B5EF4-FFF2-40B4-BE49-F238E27FC236}">
                <a16:creationId xmlns:a16="http://schemas.microsoft.com/office/drawing/2014/main" id="{967E7D2C-4C6D-51FA-E5A7-C34967277C4F}"/>
              </a:ext>
            </a:extLst>
          </p:cNvPr>
          <p:cNvSpPr/>
          <p:nvPr/>
        </p:nvSpPr>
        <p:spPr>
          <a:xfrm>
            <a:off x="-12012" y="0"/>
            <a:ext cx="4596019"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grpSp>
        <p:nvGrpSpPr>
          <p:cNvPr id="33" name="Group 11">
            <a:extLst>
              <a:ext uri="{FF2B5EF4-FFF2-40B4-BE49-F238E27FC236}">
                <a16:creationId xmlns:a16="http://schemas.microsoft.com/office/drawing/2014/main" id="{30BD6939-A0F6-DB1A-70C1-21EA0CEE6D49}"/>
              </a:ext>
            </a:extLst>
          </p:cNvPr>
          <p:cNvGrpSpPr/>
          <p:nvPr/>
        </p:nvGrpSpPr>
        <p:grpSpPr>
          <a:xfrm>
            <a:off x="9143999" y="0"/>
            <a:ext cx="4559990" cy="676942"/>
            <a:chOff x="0" y="0"/>
            <a:chExt cx="711695" cy="105653"/>
          </a:xfrm>
        </p:grpSpPr>
        <p:sp>
          <p:nvSpPr>
            <p:cNvPr id="34" name="Freeform 12">
              <a:extLst>
                <a:ext uri="{FF2B5EF4-FFF2-40B4-BE49-F238E27FC236}">
                  <a16:creationId xmlns:a16="http://schemas.microsoft.com/office/drawing/2014/main" id="{54DF38D5-DF74-15D5-09F9-2D3B1E9D315B}"/>
                </a:ext>
              </a:extLst>
            </p:cNvPr>
            <p:cNvSpPr/>
            <p:nvPr/>
          </p:nvSpPr>
          <p:spPr>
            <a:xfrm>
              <a:off x="0" y="0"/>
              <a:ext cx="711695" cy="105653"/>
            </a:xfrm>
            <a:custGeom>
              <a:avLst/>
              <a:gdLst/>
              <a:ahLst/>
              <a:cxnLst/>
              <a:rect l="l" t="t" r="r" b="b"/>
              <a:pathLst>
                <a:path w="711695" h="105653">
                  <a:moveTo>
                    <a:pt x="0" y="0"/>
                  </a:moveTo>
                  <a:lnTo>
                    <a:pt x="711695" y="0"/>
                  </a:lnTo>
                  <a:lnTo>
                    <a:pt x="711695" y="105653"/>
                  </a:lnTo>
                  <a:lnTo>
                    <a:pt x="0" y="105653"/>
                  </a:lnTo>
                  <a:close/>
                </a:path>
              </a:pathLst>
            </a:custGeom>
            <a:solidFill>
              <a:srgbClr val="568200"/>
            </a:solidFill>
          </p:spPr>
          <p:txBody>
            <a:bodyPr/>
            <a:lstStyle/>
            <a:p>
              <a:endParaRPr lang="fr-BE"/>
            </a:p>
          </p:txBody>
        </p:sp>
        <p:sp>
          <p:nvSpPr>
            <p:cNvPr id="35" name="TextBox 13">
              <a:extLst>
                <a:ext uri="{FF2B5EF4-FFF2-40B4-BE49-F238E27FC236}">
                  <a16:creationId xmlns:a16="http://schemas.microsoft.com/office/drawing/2014/main" id="{588A11C7-DD66-B9C8-00B0-BE9807E30754}"/>
                </a:ext>
              </a:extLst>
            </p:cNvPr>
            <p:cNvSpPr txBox="1"/>
            <p:nvPr/>
          </p:nvSpPr>
          <p:spPr>
            <a:xfrm>
              <a:off x="0" y="-57150"/>
              <a:ext cx="711695" cy="162803"/>
            </a:xfrm>
            <a:prstGeom prst="rect">
              <a:avLst/>
            </a:prstGeom>
          </p:spPr>
          <p:txBody>
            <a:bodyPr lIns="50800" tIns="50800" rIns="50800" bIns="50800" rtlCol="0" anchor="ctr"/>
            <a:lstStyle/>
            <a:p>
              <a:pPr algn="ctr">
                <a:lnSpc>
                  <a:spcPts val="3779"/>
                </a:lnSpc>
                <a:spcBef>
                  <a:spcPct val="0"/>
                </a:spcBef>
              </a:pPr>
              <a:endParaRPr lang="en-US" sz="2699" dirty="0">
                <a:solidFill>
                  <a:srgbClr val="FFFFFF"/>
                </a:solidFill>
                <a:latin typeface="Open Sans"/>
                <a:ea typeface="Open Sans"/>
                <a:cs typeface="Open Sans"/>
                <a:sym typeface="Open Sans"/>
              </a:endParaRPr>
            </a:p>
          </p:txBody>
        </p:sp>
      </p:grpSp>
      <p:sp>
        <p:nvSpPr>
          <p:cNvPr id="36" name="TextBox 4">
            <a:extLst>
              <a:ext uri="{FF2B5EF4-FFF2-40B4-BE49-F238E27FC236}">
                <a16:creationId xmlns:a16="http://schemas.microsoft.com/office/drawing/2014/main" id="{97CDBA4C-6323-D188-29F6-B4211CDDC7EE}"/>
              </a:ext>
            </a:extLst>
          </p:cNvPr>
          <p:cNvSpPr txBox="1"/>
          <p:nvPr/>
        </p:nvSpPr>
        <p:spPr>
          <a:xfrm>
            <a:off x="-12010" y="-203019"/>
            <a:ext cx="458401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Introduction</a:t>
            </a:r>
          </a:p>
        </p:txBody>
      </p:sp>
      <p:sp>
        <p:nvSpPr>
          <p:cNvPr id="37" name="TextBox 7">
            <a:extLst>
              <a:ext uri="{FF2B5EF4-FFF2-40B4-BE49-F238E27FC236}">
                <a16:creationId xmlns:a16="http://schemas.microsoft.com/office/drawing/2014/main" id="{B3571139-906E-BCD2-5BD8-842EA4F9F6E4}"/>
              </a:ext>
            </a:extLst>
          </p:cNvPr>
          <p:cNvSpPr txBox="1"/>
          <p:nvPr/>
        </p:nvSpPr>
        <p:spPr>
          <a:xfrm>
            <a:off x="4584009" y="-203020"/>
            <a:ext cx="455999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Methods</a:t>
            </a:r>
          </a:p>
        </p:txBody>
      </p:sp>
      <p:sp>
        <p:nvSpPr>
          <p:cNvPr id="38" name="TextBox 10">
            <a:extLst>
              <a:ext uri="{FF2B5EF4-FFF2-40B4-BE49-F238E27FC236}">
                <a16:creationId xmlns:a16="http://schemas.microsoft.com/office/drawing/2014/main" id="{2631D9B7-1007-5D48-2595-6F2D4D888CE9}"/>
              </a:ext>
            </a:extLst>
          </p:cNvPr>
          <p:cNvSpPr txBox="1"/>
          <p:nvPr/>
        </p:nvSpPr>
        <p:spPr>
          <a:xfrm>
            <a:off x="9121523" y="-204504"/>
            <a:ext cx="4559990" cy="1043115"/>
          </a:xfrm>
          <a:prstGeom prst="rect">
            <a:avLst/>
          </a:prstGeom>
        </p:spPr>
        <p:txBody>
          <a:bodyPr lIns="50800" tIns="50800" rIns="50800" bIns="50800" rtlCol="0" anchor="ctr"/>
          <a:lstStyle/>
          <a:p>
            <a:pPr algn="ctr">
              <a:lnSpc>
                <a:spcPts val="3779"/>
              </a:lnSpc>
              <a:spcBef>
                <a:spcPct val="0"/>
              </a:spcBef>
            </a:pPr>
            <a:r>
              <a:rPr lang="en-US" sz="2699" dirty="0">
                <a:solidFill>
                  <a:schemeClr val="bg1"/>
                </a:solidFill>
                <a:latin typeface="Open Sans"/>
                <a:ea typeface="Open Sans"/>
                <a:cs typeface="Open Sans"/>
                <a:sym typeface="Open Sans"/>
              </a:rPr>
              <a:t>Results</a:t>
            </a:r>
          </a:p>
        </p:txBody>
      </p:sp>
      <p:sp>
        <p:nvSpPr>
          <p:cNvPr id="39" name="Freeform 12">
            <a:extLst>
              <a:ext uri="{FF2B5EF4-FFF2-40B4-BE49-F238E27FC236}">
                <a16:creationId xmlns:a16="http://schemas.microsoft.com/office/drawing/2014/main" id="{3B814352-6D85-9C40-F737-8098DCBAACCC}"/>
              </a:ext>
            </a:extLst>
          </p:cNvPr>
          <p:cNvSpPr/>
          <p:nvPr/>
        </p:nvSpPr>
        <p:spPr>
          <a:xfrm>
            <a:off x="13703990" y="0"/>
            <a:ext cx="4584010" cy="676942"/>
          </a:xfrm>
          <a:custGeom>
            <a:avLst/>
            <a:gdLst/>
            <a:ahLst/>
            <a:cxnLst/>
            <a:rect l="l" t="t" r="r" b="b"/>
            <a:pathLst>
              <a:path w="715444" h="105653">
                <a:moveTo>
                  <a:pt x="0" y="0"/>
                </a:moveTo>
                <a:lnTo>
                  <a:pt x="715444" y="0"/>
                </a:lnTo>
                <a:lnTo>
                  <a:pt x="715444" y="105653"/>
                </a:lnTo>
                <a:lnTo>
                  <a:pt x="0" y="105653"/>
                </a:lnTo>
                <a:close/>
              </a:path>
            </a:pathLst>
          </a:custGeom>
          <a:solidFill>
            <a:srgbClr val="D1E9C2"/>
          </a:solidFill>
        </p:spPr>
        <p:txBody>
          <a:bodyPr/>
          <a:lstStyle/>
          <a:p>
            <a:endParaRPr lang="fr-BE"/>
          </a:p>
        </p:txBody>
      </p:sp>
      <p:sp>
        <p:nvSpPr>
          <p:cNvPr id="40" name="TextBox 13">
            <a:extLst>
              <a:ext uri="{FF2B5EF4-FFF2-40B4-BE49-F238E27FC236}">
                <a16:creationId xmlns:a16="http://schemas.microsoft.com/office/drawing/2014/main" id="{33E12A90-1CF2-A24E-2F59-B4E9A37B6E04}"/>
              </a:ext>
            </a:extLst>
          </p:cNvPr>
          <p:cNvSpPr txBox="1"/>
          <p:nvPr/>
        </p:nvSpPr>
        <p:spPr>
          <a:xfrm>
            <a:off x="13703990" y="-204504"/>
            <a:ext cx="4584010" cy="1043115"/>
          </a:xfrm>
          <a:prstGeom prst="rect">
            <a:avLst/>
          </a:prstGeom>
        </p:spPr>
        <p:txBody>
          <a:bodyPr lIns="50800" tIns="50800" rIns="50800" bIns="50800" rtlCol="0" anchor="ctr"/>
          <a:lstStyle/>
          <a:p>
            <a:pPr algn="ctr">
              <a:lnSpc>
                <a:spcPts val="3779"/>
              </a:lnSpc>
              <a:spcBef>
                <a:spcPct val="0"/>
              </a:spcBef>
            </a:pPr>
            <a:r>
              <a:rPr lang="en-US" sz="2699" dirty="0">
                <a:solidFill>
                  <a:srgbClr val="000000"/>
                </a:solidFill>
                <a:latin typeface="Open Sans"/>
                <a:ea typeface="Open Sans"/>
                <a:cs typeface="Open Sans"/>
                <a:sym typeface="Open Sans"/>
              </a:rPr>
              <a:t>Conclusion</a:t>
            </a:r>
          </a:p>
        </p:txBody>
      </p:sp>
    </p:spTree>
  </p:cSld>
  <p:clrMapOvr>
    <a:masterClrMapping/>
  </p:clrMapOvr>
  <mc:AlternateContent xmlns:mc="http://schemas.openxmlformats.org/markup-compatibility/2006" xmlns:p14="http://schemas.microsoft.com/office/powerpoint/2010/main">
    <mc:Choice Requires="p14">
      <p:transition spd="slow" p14:dur="2000" advTm="45504"/>
    </mc:Choice>
    <mc:Fallback xmlns="">
      <p:transition spd="slow" advTm="45504"/>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4"/>
          <p:cNvSpPr/>
          <p:nvPr/>
        </p:nvSpPr>
        <p:spPr>
          <a:xfrm>
            <a:off x="569240" y="3650922"/>
            <a:ext cx="6987395" cy="4045117"/>
          </a:xfrm>
          <a:custGeom>
            <a:avLst/>
            <a:gdLst/>
            <a:ahLst/>
            <a:cxnLst/>
            <a:rect l="l" t="t" r="r" b="b"/>
            <a:pathLst>
              <a:path w="6987395" h="4045117">
                <a:moveTo>
                  <a:pt x="0" y="0"/>
                </a:moveTo>
                <a:lnTo>
                  <a:pt x="6987395" y="0"/>
                </a:lnTo>
                <a:lnTo>
                  <a:pt x="6987395" y="4045117"/>
                </a:lnTo>
                <a:lnTo>
                  <a:pt x="0" y="4045117"/>
                </a:lnTo>
                <a:lnTo>
                  <a:pt x="0" y="0"/>
                </a:lnTo>
                <a:close/>
              </a:path>
            </a:pathLst>
          </a:custGeom>
          <a:blipFill>
            <a:blip r:embed="rId3"/>
            <a:stretch>
              <a:fillRect r="-22848"/>
            </a:stretch>
          </a:blipFill>
        </p:spPr>
        <p:txBody>
          <a:bodyPr/>
          <a:lstStyle/>
          <a:p>
            <a:endParaRPr lang="fr-BE"/>
          </a:p>
        </p:txBody>
      </p:sp>
      <p:sp>
        <p:nvSpPr>
          <p:cNvPr id="15" name="Freeform 15"/>
          <p:cNvSpPr/>
          <p:nvPr/>
        </p:nvSpPr>
        <p:spPr>
          <a:xfrm>
            <a:off x="9536201" y="4106154"/>
            <a:ext cx="6871260" cy="3344662"/>
          </a:xfrm>
          <a:custGeom>
            <a:avLst/>
            <a:gdLst/>
            <a:ahLst/>
            <a:cxnLst/>
            <a:rect l="l" t="t" r="r" b="b"/>
            <a:pathLst>
              <a:path w="6871260" h="3344662">
                <a:moveTo>
                  <a:pt x="0" y="0"/>
                </a:moveTo>
                <a:lnTo>
                  <a:pt x="6871260" y="0"/>
                </a:lnTo>
                <a:lnTo>
                  <a:pt x="6871260" y="3344662"/>
                </a:lnTo>
                <a:lnTo>
                  <a:pt x="0" y="3344662"/>
                </a:lnTo>
                <a:lnTo>
                  <a:pt x="0" y="0"/>
                </a:lnTo>
                <a:close/>
              </a:path>
            </a:pathLst>
          </a:custGeom>
          <a:blipFill>
            <a:blip r:embed="rId4"/>
            <a:stretch>
              <a:fillRect t="-121017" r="-176776" b="-116908"/>
            </a:stretch>
          </a:blipFill>
        </p:spPr>
        <p:txBody>
          <a:bodyPr/>
          <a:lstStyle/>
          <a:p>
            <a:endParaRPr lang="fr-BE"/>
          </a:p>
        </p:txBody>
      </p:sp>
      <p:sp>
        <p:nvSpPr>
          <p:cNvPr id="16" name="Freeform 16"/>
          <p:cNvSpPr/>
          <p:nvPr/>
        </p:nvSpPr>
        <p:spPr>
          <a:xfrm>
            <a:off x="16234323" y="4468104"/>
            <a:ext cx="645240" cy="3378791"/>
          </a:xfrm>
          <a:custGeom>
            <a:avLst/>
            <a:gdLst/>
            <a:ahLst/>
            <a:cxnLst/>
            <a:rect l="l" t="t" r="r" b="b"/>
            <a:pathLst>
              <a:path w="645240" h="3378791">
                <a:moveTo>
                  <a:pt x="0" y="0"/>
                </a:moveTo>
                <a:lnTo>
                  <a:pt x="645240" y="0"/>
                </a:lnTo>
                <a:lnTo>
                  <a:pt x="645240" y="3378791"/>
                </a:lnTo>
                <a:lnTo>
                  <a:pt x="0" y="3378791"/>
                </a:lnTo>
                <a:lnTo>
                  <a:pt x="0" y="0"/>
                </a:lnTo>
                <a:close/>
              </a:path>
            </a:pathLst>
          </a:custGeom>
          <a:blipFill>
            <a:blip r:embed="rId4"/>
            <a:stretch>
              <a:fillRect l="-2847436" t="-119794" b="-114717"/>
            </a:stretch>
          </a:blipFill>
        </p:spPr>
        <p:txBody>
          <a:bodyPr/>
          <a:lstStyle/>
          <a:p>
            <a:endParaRPr lang="fr-BE"/>
          </a:p>
        </p:txBody>
      </p:sp>
      <p:sp>
        <p:nvSpPr>
          <p:cNvPr id="17" name="Freeform 17"/>
          <p:cNvSpPr/>
          <p:nvPr/>
        </p:nvSpPr>
        <p:spPr>
          <a:xfrm>
            <a:off x="10800373" y="7450816"/>
            <a:ext cx="5836094" cy="490447"/>
          </a:xfrm>
          <a:custGeom>
            <a:avLst/>
            <a:gdLst/>
            <a:ahLst/>
            <a:cxnLst/>
            <a:rect l="l" t="t" r="r" b="b"/>
            <a:pathLst>
              <a:path w="5836094" h="490447">
                <a:moveTo>
                  <a:pt x="0" y="0"/>
                </a:moveTo>
                <a:lnTo>
                  <a:pt x="5836094" y="0"/>
                </a:lnTo>
                <a:lnTo>
                  <a:pt x="5836094" y="490446"/>
                </a:lnTo>
                <a:lnTo>
                  <a:pt x="0" y="490446"/>
                </a:lnTo>
                <a:lnTo>
                  <a:pt x="0" y="0"/>
                </a:lnTo>
                <a:close/>
              </a:path>
            </a:pathLst>
          </a:custGeom>
          <a:blipFill>
            <a:blip r:embed="rId4"/>
            <a:stretch>
              <a:fillRect l="-21830" t="-2204526" r="-204038"/>
            </a:stretch>
          </a:blipFill>
        </p:spPr>
        <p:txBody>
          <a:bodyPr/>
          <a:lstStyle/>
          <a:p>
            <a:endParaRPr lang="fr-BE"/>
          </a:p>
        </p:txBody>
      </p:sp>
      <p:sp>
        <p:nvSpPr>
          <p:cNvPr id="18" name="Freeform 18"/>
          <p:cNvSpPr/>
          <p:nvPr/>
        </p:nvSpPr>
        <p:spPr>
          <a:xfrm>
            <a:off x="10782437" y="3446075"/>
            <a:ext cx="5625024" cy="660079"/>
          </a:xfrm>
          <a:custGeom>
            <a:avLst/>
            <a:gdLst/>
            <a:ahLst/>
            <a:cxnLst/>
            <a:rect l="l" t="t" r="r" b="b"/>
            <a:pathLst>
              <a:path w="5625024" h="660079">
                <a:moveTo>
                  <a:pt x="0" y="0"/>
                </a:moveTo>
                <a:lnTo>
                  <a:pt x="5625024" y="0"/>
                </a:lnTo>
                <a:lnTo>
                  <a:pt x="5625024" y="660079"/>
                </a:lnTo>
                <a:lnTo>
                  <a:pt x="0" y="660079"/>
                </a:lnTo>
                <a:lnTo>
                  <a:pt x="0" y="0"/>
                </a:lnTo>
                <a:close/>
              </a:path>
            </a:pathLst>
          </a:custGeom>
          <a:blipFill>
            <a:blip r:embed="rId4"/>
            <a:stretch>
              <a:fillRect l="-22068" t="-6272" r="-216028" b="-1606017"/>
            </a:stretch>
          </a:blipFill>
        </p:spPr>
        <p:txBody>
          <a:bodyPr/>
          <a:lstStyle/>
          <a:p>
            <a:endParaRPr lang="fr-BE"/>
          </a:p>
        </p:txBody>
      </p:sp>
      <p:sp>
        <p:nvSpPr>
          <p:cNvPr id="19" name="Freeform 19"/>
          <p:cNvSpPr/>
          <p:nvPr/>
        </p:nvSpPr>
        <p:spPr>
          <a:xfrm>
            <a:off x="7718680" y="4917446"/>
            <a:ext cx="1894147" cy="1680291"/>
          </a:xfrm>
          <a:custGeom>
            <a:avLst/>
            <a:gdLst/>
            <a:ahLst/>
            <a:cxnLst/>
            <a:rect l="l" t="t" r="r" b="b"/>
            <a:pathLst>
              <a:path w="1894147" h="1680291">
                <a:moveTo>
                  <a:pt x="0" y="0"/>
                </a:moveTo>
                <a:lnTo>
                  <a:pt x="1894147" y="0"/>
                </a:lnTo>
                <a:lnTo>
                  <a:pt x="1894147" y="1680291"/>
                </a:lnTo>
                <a:lnTo>
                  <a:pt x="0" y="1680291"/>
                </a:lnTo>
                <a:lnTo>
                  <a:pt x="0" y="0"/>
                </a:lnTo>
                <a:close/>
              </a:path>
            </a:pathLst>
          </a:custGeom>
          <a:blipFill>
            <a:blip r:embed="rId3"/>
            <a:stretch>
              <a:fillRect l="-441235" t="-94836" r="-816" b="-93112"/>
            </a:stretch>
          </a:blipFill>
        </p:spPr>
        <p:txBody>
          <a:bodyPr/>
          <a:lstStyle/>
          <a:p>
            <a:endParaRPr lang="fr-BE"/>
          </a:p>
        </p:txBody>
      </p:sp>
      <p:sp>
        <p:nvSpPr>
          <p:cNvPr id="20" name="Freeform 20"/>
          <p:cNvSpPr/>
          <p:nvPr/>
        </p:nvSpPr>
        <p:spPr>
          <a:xfrm>
            <a:off x="5059075" y="1606496"/>
            <a:ext cx="714640" cy="381141"/>
          </a:xfrm>
          <a:custGeom>
            <a:avLst/>
            <a:gdLst/>
            <a:ahLst/>
            <a:cxnLst/>
            <a:rect l="l" t="t" r="r" b="b"/>
            <a:pathLst>
              <a:path w="714640" h="381141">
                <a:moveTo>
                  <a:pt x="0" y="0"/>
                </a:moveTo>
                <a:lnTo>
                  <a:pt x="714641" y="0"/>
                </a:lnTo>
                <a:lnTo>
                  <a:pt x="714641" y="381142"/>
                </a:lnTo>
                <a:lnTo>
                  <a:pt x="0" y="381142"/>
                </a:lnTo>
                <a:lnTo>
                  <a:pt x="0" y="0"/>
                </a:lnTo>
                <a:close/>
              </a:path>
            </a:pathLst>
          </a:custGeom>
          <a:blipFill>
            <a:blip r:embed="rId5"/>
            <a:stretch>
              <a:fillRect/>
            </a:stretch>
          </a:blipFill>
        </p:spPr>
        <p:txBody>
          <a:bodyPr/>
          <a:lstStyle/>
          <a:p>
            <a:endParaRPr lang="fr-BE"/>
          </a:p>
        </p:txBody>
      </p:sp>
      <p:sp>
        <p:nvSpPr>
          <p:cNvPr id="21" name="Freeform 21"/>
          <p:cNvSpPr/>
          <p:nvPr/>
        </p:nvSpPr>
        <p:spPr>
          <a:xfrm>
            <a:off x="12638240" y="1249152"/>
            <a:ext cx="994033" cy="1095831"/>
          </a:xfrm>
          <a:custGeom>
            <a:avLst/>
            <a:gdLst/>
            <a:ahLst/>
            <a:cxnLst/>
            <a:rect l="l" t="t" r="r" b="b"/>
            <a:pathLst>
              <a:path w="994033" h="1095831">
                <a:moveTo>
                  <a:pt x="0" y="0"/>
                </a:moveTo>
                <a:lnTo>
                  <a:pt x="994032" y="0"/>
                </a:lnTo>
                <a:lnTo>
                  <a:pt x="994032" y="1095831"/>
                </a:lnTo>
                <a:lnTo>
                  <a:pt x="0" y="1095831"/>
                </a:lnTo>
                <a:lnTo>
                  <a:pt x="0" y="0"/>
                </a:lnTo>
                <a:close/>
              </a:path>
            </a:pathLst>
          </a:custGeom>
          <a:blipFill>
            <a:blip r:embed="rId6"/>
            <a:stretch>
              <a:fillRect/>
            </a:stretch>
          </a:blipFill>
        </p:spPr>
        <p:txBody>
          <a:bodyPr/>
          <a:lstStyle/>
          <a:p>
            <a:endParaRPr lang="fr-BE"/>
          </a:p>
        </p:txBody>
      </p:sp>
      <p:sp>
        <p:nvSpPr>
          <p:cNvPr id="22" name="Freeform 22"/>
          <p:cNvSpPr/>
          <p:nvPr/>
        </p:nvSpPr>
        <p:spPr>
          <a:xfrm>
            <a:off x="14576002" y="1347296"/>
            <a:ext cx="1128581" cy="893051"/>
          </a:xfrm>
          <a:custGeom>
            <a:avLst/>
            <a:gdLst/>
            <a:ahLst/>
            <a:cxnLst/>
            <a:rect l="l" t="t" r="r" b="b"/>
            <a:pathLst>
              <a:path w="1128581" h="893051">
                <a:moveTo>
                  <a:pt x="0" y="0"/>
                </a:moveTo>
                <a:lnTo>
                  <a:pt x="1128581" y="0"/>
                </a:lnTo>
                <a:lnTo>
                  <a:pt x="1128581" y="893051"/>
                </a:lnTo>
                <a:lnTo>
                  <a:pt x="0" y="893051"/>
                </a:lnTo>
                <a:lnTo>
                  <a:pt x="0" y="0"/>
                </a:lnTo>
                <a:close/>
              </a:path>
            </a:pathLst>
          </a:custGeom>
          <a:blipFill>
            <a:blip r:embed="rId7"/>
            <a:stretch>
              <a:fillRect/>
            </a:stretch>
          </a:blipFill>
        </p:spPr>
        <p:txBody>
          <a:bodyPr/>
          <a:lstStyle/>
          <a:p>
            <a:endParaRPr lang="fr-BE"/>
          </a:p>
        </p:txBody>
      </p:sp>
      <p:sp>
        <p:nvSpPr>
          <p:cNvPr id="23" name="TextBox 23"/>
          <p:cNvSpPr txBox="1"/>
          <p:nvPr/>
        </p:nvSpPr>
        <p:spPr>
          <a:xfrm>
            <a:off x="17787953" y="9671772"/>
            <a:ext cx="290512"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10</a:t>
            </a:r>
          </a:p>
        </p:txBody>
      </p:sp>
      <p:sp>
        <p:nvSpPr>
          <p:cNvPr id="24" name="TextBox 24"/>
          <p:cNvSpPr txBox="1"/>
          <p:nvPr/>
        </p:nvSpPr>
        <p:spPr>
          <a:xfrm>
            <a:off x="11701188" y="2859333"/>
            <a:ext cx="3716298" cy="431799"/>
          </a:xfrm>
          <a:prstGeom prst="rect">
            <a:avLst/>
          </a:prstGeom>
        </p:spPr>
        <p:txBody>
          <a:bodyPr lIns="0" tIns="0" rIns="0" bIns="0" rtlCol="0" anchor="t">
            <a:spAutoFit/>
          </a:bodyPr>
          <a:lstStyle/>
          <a:p>
            <a:pPr algn="ctr">
              <a:lnSpc>
                <a:spcPts val="3500"/>
              </a:lnSpc>
            </a:pPr>
            <a:r>
              <a:rPr lang="en-US" sz="2500">
                <a:solidFill>
                  <a:srgbClr val="000000"/>
                </a:solidFill>
                <a:latin typeface="Open Sans"/>
                <a:ea typeface="Open Sans"/>
                <a:cs typeface="Open Sans"/>
                <a:sym typeface="Open Sans"/>
              </a:rPr>
              <a:t>Future climate projection</a:t>
            </a:r>
          </a:p>
        </p:txBody>
      </p:sp>
      <p:sp>
        <p:nvSpPr>
          <p:cNvPr id="26" name="TextBox 26"/>
          <p:cNvSpPr txBox="1"/>
          <p:nvPr/>
        </p:nvSpPr>
        <p:spPr>
          <a:xfrm>
            <a:off x="926942" y="1549346"/>
            <a:ext cx="3784402" cy="431799"/>
          </a:xfrm>
          <a:prstGeom prst="rect">
            <a:avLst/>
          </a:prstGeom>
        </p:spPr>
        <p:txBody>
          <a:bodyPr lIns="0" tIns="0" rIns="0" bIns="0" rtlCol="0" anchor="t">
            <a:spAutoFit/>
          </a:bodyPr>
          <a:lstStyle/>
          <a:p>
            <a:pPr algn="ctr">
              <a:lnSpc>
                <a:spcPts val="3500"/>
              </a:lnSpc>
            </a:pPr>
            <a:r>
              <a:rPr lang="en-US" sz="2500">
                <a:solidFill>
                  <a:srgbClr val="000000"/>
                </a:solidFill>
                <a:latin typeface="Open Sans"/>
                <a:ea typeface="Open Sans"/>
                <a:cs typeface="Open Sans"/>
                <a:sym typeface="Open Sans"/>
              </a:rPr>
              <a:t>Output of the digital twin </a:t>
            </a:r>
          </a:p>
        </p:txBody>
      </p:sp>
      <p:sp>
        <p:nvSpPr>
          <p:cNvPr id="28" name="TextBox 28"/>
          <p:cNvSpPr txBox="1"/>
          <p:nvPr/>
        </p:nvSpPr>
        <p:spPr>
          <a:xfrm>
            <a:off x="8602853" y="1549346"/>
            <a:ext cx="181570" cy="431799"/>
          </a:xfrm>
          <a:prstGeom prst="rect">
            <a:avLst/>
          </a:prstGeom>
        </p:spPr>
        <p:txBody>
          <a:bodyPr lIns="0" tIns="0" rIns="0" bIns="0" rtlCol="0" anchor="t">
            <a:spAutoFit/>
          </a:bodyPr>
          <a:lstStyle/>
          <a:p>
            <a:pPr algn="l">
              <a:lnSpc>
                <a:spcPts val="3500"/>
              </a:lnSpc>
            </a:pPr>
            <a:r>
              <a:rPr lang="en-US" sz="2500">
                <a:solidFill>
                  <a:srgbClr val="000000"/>
                </a:solidFill>
                <a:latin typeface="Open Sans"/>
                <a:ea typeface="Open Sans"/>
                <a:cs typeface="Open Sans"/>
                <a:sym typeface="Open Sans"/>
              </a:rPr>
              <a:t>+</a:t>
            </a:r>
          </a:p>
        </p:txBody>
      </p:sp>
      <p:sp>
        <p:nvSpPr>
          <p:cNvPr id="29" name="TextBox 29"/>
          <p:cNvSpPr txBox="1"/>
          <p:nvPr/>
        </p:nvSpPr>
        <p:spPr>
          <a:xfrm>
            <a:off x="9259008" y="1549346"/>
            <a:ext cx="2902982" cy="431799"/>
          </a:xfrm>
          <a:prstGeom prst="rect">
            <a:avLst/>
          </a:prstGeom>
        </p:spPr>
        <p:txBody>
          <a:bodyPr lIns="0" tIns="0" rIns="0" bIns="0" rtlCol="0" anchor="t">
            <a:spAutoFit/>
          </a:bodyPr>
          <a:lstStyle/>
          <a:p>
            <a:pPr algn="l">
              <a:lnSpc>
                <a:spcPts val="3500"/>
              </a:lnSpc>
            </a:pPr>
            <a:r>
              <a:rPr lang="en-US" sz="2500">
                <a:solidFill>
                  <a:srgbClr val="000000"/>
                </a:solidFill>
                <a:latin typeface="Open Sans"/>
                <a:ea typeface="Open Sans"/>
                <a:cs typeface="Open Sans"/>
                <a:sym typeface="Open Sans"/>
              </a:rPr>
              <a:t>taking into account </a:t>
            </a:r>
          </a:p>
        </p:txBody>
      </p:sp>
      <p:sp>
        <p:nvSpPr>
          <p:cNvPr id="30" name="TextBox 30"/>
          <p:cNvSpPr txBox="1"/>
          <p:nvPr/>
        </p:nvSpPr>
        <p:spPr>
          <a:xfrm>
            <a:off x="14108522" y="1549346"/>
            <a:ext cx="181570" cy="431799"/>
          </a:xfrm>
          <a:prstGeom prst="rect">
            <a:avLst/>
          </a:prstGeom>
        </p:spPr>
        <p:txBody>
          <a:bodyPr lIns="0" tIns="0" rIns="0" bIns="0" rtlCol="0" anchor="t">
            <a:spAutoFit/>
          </a:bodyPr>
          <a:lstStyle/>
          <a:p>
            <a:pPr algn="l">
              <a:lnSpc>
                <a:spcPts val="3500"/>
              </a:lnSpc>
            </a:pPr>
            <a:r>
              <a:rPr lang="en-US" sz="2500">
                <a:solidFill>
                  <a:srgbClr val="000000"/>
                </a:solidFill>
                <a:latin typeface="Open Sans"/>
                <a:ea typeface="Open Sans"/>
                <a:cs typeface="Open Sans"/>
                <a:sym typeface="Open Sans"/>
              </a:rPr>
              <a:t>+</a:t>
            </a:r>
          </a:p>
        </p:txBody>
      </p:sp>
      <p:sp>
        <p:nvSpPr>
          <p:cNvPr id="31" name="Freeform 31"/>
          <p:cNvSpPr/>
          <p:nvPr/>
        </p:nvSpPr>
        <p:spPr>
          <a:xfrm rot="-3042720">
            <a:off x="3047605" y="8186626"/>
            <a:ext cx="450032" cy="803628"/>
          </a:xfrm>
          <a:custGeom>
            <a:avLst/>
            <a:gdLst/>
            <a:ahLst/>
            <a:cxnLst/>
            <a:rect l="l" t="t" r="r" b="b"/>
            <a:pathLst>
              <a:path w="450032" h="803628">
                <a:moveTo>
                  <a:pt x="0" y="0"/>
                </a:moveTo>
                <a:lnTo>
                  <a:pt x="450032" y="0"/>
                </a:lnTo>
                <a:lnTo>
                  <a:pt x="450032" y="803628"/>
                </a:lnTo>
                <a:lnTo>
                  <a:pt x="0" y="803628"/>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BE"/>
          </a:p>
        </p:txBody>
      </p:sp>
      <p:sp>
        <p:nvSpPr>
          <p:cNvPr id="32" name="TextBox 32"/>
          <p:cNvSpPr txBox="1"/>
          <p:nvPr/>
        </p:nvSpPr>
        <p:spPr>
          <a:xfrm>
            <a:off x="3726098" y="8585233"/>
            <a:ext cx="9038154" cy="431799"/>
          </a:xfrm>
          <a:prstGeom prst="rect">
            <a:avLst/>
          </a:prstGeom>
        </p:spPr>
        <p:txBody>
          <a:bodyPr lIns="0" tIns="0" rIns="0" bIns="0" rtlCol="0" anchor="t">
            <a:spAutoFit/>
          </a:bodyPr>
          <a:lstStyle/>
          <a:p>
            <a:pPr algn="ctr">
              <a:lnSpc>
                <a:spcPts val="3500"/>
              </a:lnSpc>
            </a:pPr>
            <a:r>
              <a:rPr lang="en-US" sz="2500">
                <a:solidFill>
                  <a:srgbClr val="000000"/>
                </a:solidFill>
                <a:latin typeface="Open Sans"/>
                <a:ea typeface="Open Sans"/>
                <a:cs typeface="Open Sans"/>
                <a:sym typeface="Open Sans"/>
              </a:rPr>
              <a:t>Contrasting responses across the different agricultral regions</a:t>
            </a:r>
          </a:p>
        </p:txBody>
      </p:sp>
      <p:sp>
        <p:nvSpPr>
          <p:cNvPr id="33" name="Freeform 33"/>
          <p:cNvSpPr/>
          <p:nvPr/>
        </p:nvSpPr>
        <p:spPr>
          <a:xfrm rot="-3042720">
            <a:off x="4291399" y="9043811"/>
            <a:ext cx="450032" cy="803628"/>
          </a:xfrm>
          <a:custGeom>
            <a:avLst/>
            <a:gdLst/>
            <a:ahLst/>
            <a:cxnLst/>
            <a:rect l="l" t="t" r="r" b="b"/>
            <a:pathLst>
              <a:path w="450032" h="803628">
                <a:moveTo>
                  <a:pt x="0" y="0"/>
                </a:moveTo>
                <a:lnTo>
                  <a:pt x="450032" y="0"/>
                </a:lnTo>
                <a:lnTo>
                  <a:pt x="450032" y="803628"/>
                </a:lnTo>
                <a:lnTo>
                  <a:pt x="0" y="803628"/>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BE"/>
          </a:p>
        </p:txBody>
      </p:sp>
      <p:sp>
        <p:nvSpPr>
          <p:cNvPr id="34" name="TextBox 34"/>
          <p:cNvSpPr txBox="1"/>
          <p:nvPr/>
        </p:nvSpPr>
        <p:spPr>
          <a:xfrm>
            <a:off x="5059075" y="9388475"/>
            <a:ext cx="6921341" cy="431799"/>
          </a:xfrm>
          <a:prstGeom prst="rect">
            <a:avLst/>
          </a:prstGeom>
        </p:spPr>
        <p:txBody>
          <a:bodyPr lIns="0" tIns="0" rIns="0" bIns="0" rtlCol="0" anchor="t">
            <a:spAutoFit/>
          </a:bodyPr>
          <a:lstStyle/>
          <a:p>
            <a:pPr algn="ctr">
              <a:lnSpc>
                <a:spcPts val="3500"/>
              </a:lnSpc>
            </a:pPr>
            <a:r>
              <a:rPr lang="en-US" sz="2500">
                <a:solidFill>
                  <a:srgbClr val="000000"/>
                </a:solidFill>
                <a:latin typeface="Open Sans"/>
                <a:ea typeface="Open Sans"/>
                <a:cs typeface="Open Sans"/>
                <a:sym typeface="Open Sans"/>
              </a:rPr>
              <a:t>Vulnerability of yields at different spatial scales</a:t>
            </a:r>
          </a:p>
        </p:txBody>
      </p:sp>
      <p:sp>
        <p:nvSpPr>
          <p:cNvPr id="36" name="TextBox 25">
            <a:extLst>
              <a:ext uri="{FF2B5EF4-FFF2-40B4-BE49-F238E27FC236}">
                <a16:creationId xmlns:a16="http://schemas.microsoft.com/office/drawing/2014/main" id="{ABF811D6-8696-E0CD-4B6E-4236AAF4FFEA}"/>
              </a:ext>
            </a:extLst>
          </p:cNvPr>
          <p:cNvSpPr txBox="1"/>
          <p:nvPr/>
        </p:nvSpPr>
        <p:spPr>
          <a:xfrm>
            <a:off x="3165638" y="2891591"/>
            <a:ext cx="2960502" cy="431799"/>
          </a:xfrm>
          <a:prstGeom prst="rect">
            <a:avLst/>
          </a:prstGeom>
        </p:spPr>
        <p:txBody>
          <a:bodyPr wrap="square" lIns="0" tIns="0" rIns="0" bIns="0" rtlCol="0" anchor="t">
            <a:spAutoFit/>
          </a:bodyPr>
          <a:lstStyle/>
          <a:p>
            <a:pPr algn="ctr">
              <a:lnSpc>
                <a:spcPts val="3500"/>
              </a:lnSpc>
            </a:pPr>
            <a:r>
              <a:rPr lang="en-US" sz="2500" dirty="0">
                <a:solidFill>
                  <a:srgbClr val="000000"/>
                </a:solidFill>
                <a:latin typeface="Open Sans"/>
                <a:ea typeface="Open Sans"/>
                <a:cs typeface="Open Sans"/>
                <a:sym typeface="Open Sans"/>
              </a:rPr>
              <a:t>Historical scenario</a:t>
            </a:r>
          </a:p>
        </p:txBody>
      </p:sp>
      <p:sp>
        <p:nvSpPr>
          <p:cNvPr id="38" name="TextBox 27">
            <a:extLst>
              <a:ext uri="{FF2B5EF4-FFF2-40B4-BE49-F238E27FC236}">
                <a16:creationId xmlns:a16="http://schemas.microsoft.com/office/drawing/2014/main" id="{BD924674-9FC3-E961-5D81-6B6D0E5F657F}"/>
              </a:ext>
            </a:extLst>
          </p:cNvPr>
          <p:cNvSpPr txBox="1"/>
          <p:nvPr/>
        </p:nvSpPr>
        <p:spPr>
          <a:xfrm>
            <a:off x="6126140" y="1549346"/>
            <a:ext cx="2332059" cy="431799"/>
          </a:xfrm>
          <a:prstGeom prst="rect">
            <a:avLst/>
          </a:prstGeom>
        </p:spPr>
        <p:txBody>
          <a:bodyPr wrap="square" lIns="0" tIns="0" rIns="0" bIns="0" rtlCol="0" anchor="t">
            <a:spAutoFit/>
          </a:bodyPr>
          <a:lstStyle/>
          <a:p>
            <a:pPr algn="l">
              <a:lnSpc>
                <a:spcPts val="3500"/>
              </a:lnSpc>
            </a:pPr>
            <a:r>
              <a:rPr lang="en-US" sz="2500" dirty="0">
                <a:solidFill>
                  <a:srgbClr val="000000"/>
                </a:solidFill>
                <a:latin typeface="Open Sans"/>
                <a:ea typeface="Open Sans"/>
                <a:cs typeface="Open Sans"/>
                <a:sym typeface="Open Sans"/>
              </a:rPr>
              <a:t>median yield</a:t>
            </a:r>
          </a:p>
        </p:txBody>
      </p:sp>
      <p:sp>
        <p:nvSpPr>
          <p:cNvPr id="39" name="Freeform 9">
            <a:extLst>
              <a:ext uri="{FF2B5EF4-FFF2-40B4-BE49-F238E27FC236}">
                <a16:creationId xmlns:a16="http://schemas.microsoft.com/office/drawing/2014/main" id="{62B08F6E-6F58-2326-F119-F180DC0AA08F}"/>
              </a:ext>
            </a:extLst>
          </p:cNvPr>
          <p:cNvSpPr/>
          <p:nvPr/>
        </p:nvSpPr>
        <p:spPr>
          <a:xfrm>
            <a:off x="4572770" y="0"/>
            <a:ext cx="4583235"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sp>
        <p:nvSpPr>
          <p:cNvPr id="40" name="Freeform 9">
            <a:extLst>
              <a:ext uri="{FF2B5EF4-FFF2-40B4-BE49-F238E27FC236}">
                <a16:creationId xmlns:a16="http://schemas.microsoft.com/office/drawing/2014/main" id="{B15DC7E3-7B66-8FAE-1CDD-C24636DDC971}"/>
              </a:ext>
            </a:extLst>
          </p:cNvPr>
          <p:cNvSpPr/>
          <p:nvPr/>
        </p:nvSpPr>
        <p:spPr>
          <a:xfrm>
            <a:off x="-12012" y="0"/>
            <a:ext cx="4596019"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grpSp>
        <p:nvGrpSpPr>
          <p:cNvPr id="41" name="Group 11">
            <a:extLst>
              <a:ext uri="{FF2B5EF4-FFF2-40B4-BE49-F238E27FC236}">
                <a16:creationId xmlns:a16="http://schemas.microsoft.com/office/drawing/2014/main" id="{D5C65682-ECA8-D627-17E1-647F2DF8B26C}"/>
              </a:ext>
            </a:extLst>
          </p:cNvPr>
          <p:cNvGrpSpPr/>
          <p:nvPr/>
        </p:nvGrpSpPr>
        <p:grpSpPr>
          <a:xfrm>
            <a:off x="9143999" y="0"/>
            <a:ext cx="4559990" cy="676942"/>
            <a:chOff x="0" y="0"/>
            <a:chExt cx="711695" cy="105653"/>
          </a:xfrm>
        </p:grpSpPr>
        <p:sp>
          <p:nvSpPr>
            <p:cNvPr id="42" name="Freeform 12">
              <a:extLst>
                <a:ext uri="{FF2B5EF4-FFF2-40B4-BE49-F238E27FC236}">
                  <a16:creationId xmlns:a16="http://schemas.microsoft.com/office/drawing/2014/main" id="{93ADACA8-4C44-69FD-A243-82C229F2ECB8}"/>
                </a:ext>
              </a:extLst>
            </p:cNvPr>
            <p:cNvSpPr/>
            <p:nvPr/>
          </p:nvSpPr>
          <p:spPr>
            <a:xfrm>
              <a:off x="0" y="0"/>
              <a:ext cx="711695" cy="105653"/>
            </a:xfrm>
            <a:custGeom>
              <a:avLst/>
              <a:gdLst/>
              <a:ahLst/>
              <a:cxnLst/>
              <a:rect l="l" t="t" r="r" b="b"/>
              <a:pathLst>
                <a:path w="711695" h="105653">
                  <a:moveTo>
                    <a:pt x="0" y="0"/>
                  </a:moveTo>
                  <a:lnTo>
                    <a:pt x="711695" y="0"/>
                  </a:lnTo>
                  <a:lnTo>
                    <a:pt x="711695" y="105653"/>
                  </a:lnTo>
                  <a:lnTo>
                    <a:pt x="0" y="105653"/>
                  </a:lnTo>
                  <a:close/>
                </a:path>
              </a:pathLst>
            </a:custGeom>
            <a:solidFill>
              <a:srgbClr val="568200"/>
            </a:solidFill>
          </p:spPr>
          <p:txBody>
            <a:bodyPr/>
            <a:lstStyle/>
            <a:p>
              <a:endParaRPr lang="fr-BE"/>
            </a:p>
          </p:txBody>
        </p:sp>
        <p:sp>
          <p:nvSpPr>
            <p:cNvPr id="43" name="TextBox 13">
              <a:extLst>
                <a:ext uri="{FF2B5EF4-FFF2-40B4-BE49-F238E27FC236}">
                  <a16:creationId xmlns:a16="http://schemas.microsoft.com/office/drawing/2014/main" id="{62A566BD-9B20-8F47-878A-26F413AB1351}"/>
                </a:ext>
              </a:extLst>
            </p:cNvPr>
            <p:cNvSpPr txBox="1"/>
            <p:nvPr/>
          </p:nvSpPr>
          <p:spPr>
            <a:xfrm>
              <a:off x="0" y="-57150"/>
              <a:ext cx="711695" cy="162803"/>
            </a:xfrm>
            <a:prstGeom prst="rect">
              <a:avLst/>
            </a:prstGeom>
          </p:spPr>
          <p:txBody>
            <a:bodyPr lIns="50800" tIns="50800" rIns="50800" bIns="50800" rtlCol="0" anchor="ctr"/>
            <a:lstStyle/>
            <a:p>
              <a:pPr algn="ctr">
                <a:lnSpc>
                  <a:spcPts val="3779"/>
                </a:lnSpc>
                <a:spcBef>
                  <a:spcPct val="0"/>
                </a:spcBef>
              </a:pPr>
              <a:endParaRPr lang="en-US" sz="2699" dirty="0">
                <a:solidFill>
                  <a:srgbClr val="FFFFFF"/>
                </a:solidFill>
                <a:latin typeface="Open Sans"/>
                <a:ea typeface="Open Sans"/>
                <a:cs typeface="Open Sans"/>
                <a:sym typeface="Open Sans"/>
              </a:endParaRPr>
            </a:p>
          </p:txBody>
        </p:sp>
      </p:grpSp>
      <p:sp>
        <p:nvSpPr>
          <p:cNvPr id="44" name="TextBox 4">
            <a:extLst>
              <a:ext uri="{FF2B5EF4-FFF2-40B4-BE49-F238E27FC236}">
                <a16:creationId xmlns:a16="http://schemas.microsoft.com/office/drawing/2014/main" id="{A81C48E2-2B95-1D43-9FAE-ACADBFF5F805}"/>
              </a:ext>
            </a:extLst>
          </p:cNvPr>
          <p:cNvSpPr txBox="1"/>
          <p:nvPr/>
        </p:nvSpPr>
        <p:spPr>
          <a:xfrm>
            <a:off x="-12010" y="-203019"/>
            <a:ext cx="458401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Introduction</a:t>
            </a:r>
          </a:p>
        </p:txBody>
      </p:sp>
      <p:sp>
        <p:nvSpPr>
          <p:cNvPr id="45" name="TextBox 7">
            <a:extLst>
              <a:ext uri="{FF2B5EF4-FFF2-40B4-BE49-F238E27FC236}">
                <a16:creationId xmlns:a16="http://schemas.microsoft.com/office/drawing/2014/main" id="{65D5467C-1D2B-96F8-8CCE-02E65608ACA9}"/>
              </a:ext>
            </a:extLst>
          </p:cNvPr>
          <p:cNvSpPr txBox="1"/>
          <p:nvPr/>
        </p:nvSpPr>
        <p:spPr>
          <a:xfrm>
            <a:off x="4584009" y="-203020"/>
            <a:ext cx="455999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Methods</a:t>
            </a:r>
          </a:p>
        </p:txBody>
      </p:sp>
      <p:sp>
        <p:nvSpPr>
          <p:cNvPr id="46" name="TextBox 10">
            <a:extLst>
              <a:ext uri="{FF2B5EF4-FFF2-40B4-BE49-F238E27FC236}">
                <a16:creationId xmlns:a16="http://schemas.microsoft.com/office/drawing/2014/main" id="{BE385F8A-EAAF-0735-B6AD-BF7C760F36CE}"/>
              </a:ext>
            </a:extLst>
          </p:cNvPr>
          <p:cNvSpPr txBox="1"/>
          <p:nvPr/>
        </p:nvSpPr>
        <p:spPr>
          <a:xfrm>
            <a:off x="9121523" y="-204504"/>
            <a:ext cx="4559990" cy="1043115"/>
          </a:xfrm>
          <a:prstGeom prst="rect">
            <a:avLst/>
          </a:prstGeom>
        </p:spPr>
        <p:txBody>
          <a:bodyPr lIns="50800" tIns="50800" rIns="50800" bIns="50800" rtlCol="0" anchor="ctr"/>
          <a:lstStyle/>
          <a:p>
            <a:pPr algn="ctr">
              <a:lnSpc>
                <a:spcPts val="3779"/>
              </a:lnSpc>
              <a:spcBef>
                <a:spcPct val="0"/>
              </a:spcBef>
            </a:pPr>
            <a:r>
              <a:rPr lang="en-US" sz="2699" dirty="0">
                <a:solidFill>
                  <a:schemeClr val="bg1"/>
                </a:solidFill>
                <a:latin typeface="Open Sans"/>
                <a:ea typeface="Open Sans"/>
                <a:cs typeface="Open Sans"/>
                <a:sym typeface="Open Sans"/>
              </a:rPr>
              <a:t>Results</a:t>
            </a:r>
          </a:p>
        </p:txBody>
      </p:sp>
      <p:sp>
        <p:nvSpPr>
          <p:cNvPr id="47" name="Freeform 12">
            <a:extLst>
              <a:ext uri="{FF2B5EF4-FFF2-40B4-BE49-F238E27FC236}">
                <a16:creationId xmlns:a16="http://schemas.microsoft.com/office/drawing/2014/main" id="{807ADFD6-56B3-4538-8188-7A8AC1F9EDD2}"/>
              </a:ext>
            </a:extLst>
          </p:cNvPr>
          <p:cNvSpPr/>
          <p:nvPr/>
        </p:nvSpPr>
        <p:spPr>
          <a:xfrm>
            <a:off x="13703990" y="0"/>
            <a:ext cx="4584010" cy="676942"/>
          </a:xfrm>
          <a:custGeom>
            <a:avLst/>
            <a:gdLst/>
            <a:ahLst/>
            <a:cxnLst/>
            <a:rect l="l" t="t" r="r" b="b"/>
            <a:pathLst>
              <a:path w="715444" h="105653">
                <a:moveTo>
                  <a:pt x="0" y="0"/>
                </a:moveTo>
                <a:lnTo>
                  <a:pt x="715444" y="0"/>
                </a:lnTo>
                <a:lnTo>
                  <a:pt x="715444" y="105653"/>
                </a:lnTo>
                <a:lnTo>
                  <a:pt x="0" y="105653"/>
                </a:lnTo>
                <a:close/>
              </a:path>
            </a:pathLst>
          </a:custGeom>
          <a:solidFill>
            <a:srgbClr val="D1E9C2"/>
          </a:solidFill>
        </p:spPr>
        <p:txBody>
          <a:bodyPr/>
          <a:lstStyle/>
          <a:p>
            <a:endParaRPr lang="fr-BE"/>
          </a:p>
        </p:txBody>
      </p:sp>
      <p:sp>
        <p:nvSpPr>
          <p:cNvPr id="48" name="TextBox 13">
            <a:extLst>
              <a:ext uri="{FF2B5EF4-FFF2-40B4-BE49-F238E27FC236}">
                <a16:creationId xmlns:a16="http://schemas.microsoft.com/office/drawing/2014/main" id="{62C89D13-2420-FDBA-294C-AE1E42ACAE4F}"/>
              </a:ext>
            </a:extLst>
          </p:cNvPr>
          <p:cNvSpPr txBox="1"/>
          <p:nvPr/>
        </p:nvSpPr>
        <p:spPr>
          <a:xfrm>
            <a:off x="13703990" y="-204504"/>
            <a:ext cx="4584010" cy="1043115"/>
          </a:xfrm>
          <a:prstGeom prst="rect">
            <a:avLst/>
          </a:prstGeom>
        </p:spPr>
        <p:txBody>
          <a:bodyPr lIns="50800" tIns="50800" rIns="50800" bIns="50800" rtlCol="0" anchor="ctr"/>
          <a:lstStyle/>
          <a:p>
            <a:pPr algn="ctr">
              <a:lnSpc>
                <a:spcPts val="3779"/>
              </a:lnSpc>
              <a:spcBef>
                <a:spcPct val="0"/>
              </a:spcBef>
            </a:pPr>
            <a:r>
              <a:rPr lang="en-US" sz="2699" dirty="0">
                <a:solidFill>
                  <a:srgbClr val="000000"/>
                </a:solidFill>
                <a:latin typeface="Open Sans"/>
                <a:ea typeface="Open Sans"/>
                <a:cs typeface="Open Sans"/>
                <a:sym typeface="Open Sans"/>
              </a:rPr>
              <a:t>Conclusion</a:t>
            </a:r>
          </a:p>
        </p:txBody>
      </p:sp>
    </p:spTree>
  </p:cSld>
  <p:clrMapOvr>
    <a:masterClrMapping/>
  </p:clrMapOvr>
  <mc:AlternateContent xmlns:mc="http://schemas.openxmlformats.org/markup-compatibility/2006" xmlns:p14="http://schemas.microsoft.com/office/powerpoint/2010/main">
    <mc:Choice Requires="p14">
      <p:transition spd="slow" p14:dur="2000" advTm="14775"/>
    </mc:Choice>
    <mc:Fallback xmlns="">
      <p:transition spd="slow" advTm="14775"/>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12">
            <a:extLst>
              <a:ext uri="{FF2B5EF4-FFF2-40B4-BE49-F238E27FC236}">
                <a16:creationId xmlns:a16="http://schemas.microsoft.com/office/drawing/2014/main" id="{C3BDDD9A-2882-2930-D3B3-F1F3E0988459}"/>
              </a:ext>
            </a:extLst>
          </p:cNvPr>
          <p:cNvSpPr/>
          <p:nvPr/>
        </p:nvSpPr>
        <p:spPr>
          <a:xfrm>
            <a:off x="4554932" y="0"/>
            <a:ext cx="4584010" cy="676942"/>
          </a:xfrm>
          <a:custGeom>
            <a:avLst/>
            <a:gdLst/>
            <a:ahLst/>
            <a:cxnLst/>
            <a:rect l="l" t="t" r="r" b="b"/>
            <a:pathLst>
              <a:path w="715444" h="105653">
                <a:moveTo>
                  <a:pt x="0" y="0"/>
                </a:moveTo>
                <a:lnTo>
                  <a:pt x="715444" y="0"/>
                </a:lnTo>
                <a:lnTo>
                  <a:pt x="715444" y="105653"/>
                </a:lnTo>
                <a:lnTo>
                  <a:pt x="0" y="105653"/>
                </a:lnTo>
                <a:close/>
              </a:path>
            </a:pathLst>
          </a:custGeom>
          <a:solidFill>
            <a:srgbClr val="D1E9C2"/>
          </a:solidFill>
        </p:spPr>
        <p:txBody>
          <a:bodyPr/>
          <a:lstStyle/>
          <a:p>
            <a:endParaRPr lang="fr-BE"/>
          </a:p>
        </p:txBody>
      </p:sp>
      <p:sp>
        <p:nvSpPr>
          <p:cNvPr id="14" name="Freeform 14"/>
          <p:cNvSpPr/>
          <p:nvPr/>
        </p:nvSpPr>
        <p:spPr>
          <a:xfrm>
            <a:off x="8362181" y="2099786"/>
            <a:ext cx="797465" cy="1087265"/>
          </a:xfrm>
          <a:custGeom>
            <a:avLst/>
            <a:gdLst/>
            <a:ahLst/>
            <a:cxnLst/>
            <a:rect l="l" t="t" r="r" b="b"/>
            <a:pathLst>
              <a:path w="797465" h="1087265">
                <a:moveTo>
                  <a:pt x="0" y="0"/>
                </a:moveTo>
                <a:lnTo>
                  <a:pt x="797465" y="0"/>
                </a:lnTo>
                <a:lnTo>
                  <a:pt x="797465" y="1087265"/>
                </a:lnTo>
                <a:lnTo>
                  <a:pt x="0" y="1087265"/>
                </a:lnTo>
                <a:lnTo>
                  <a:pt x="0" y="0"/>
                </a:lnTo>
                <a:close/>
              </a:path>
            </a:pathLst>
          </a:custGeom>
          <a:blipFill>
            <a:blip r:embed="rId2"/>
            <a:stretch>
              <a:fillRect/>
            </a:stretch>
          </a:blipFill>
        </p:spPr>
        <p:txBody>
          <a:bodyPr/>
          <a:lstStyle/>
          <a:p>
            <a:endParaRPr lang="fr-BE"/>
          </a:p>
        </p:txBody>
      </p:sp>
      <p:sp>
        <p:nvSpPr>
          <p:cNvPr id="15" name="Freeform 15"/>
          <p:cNvSpPr/>
          <p:nvPr/>
        </p:nvSpPr>
        <p:spPr>
          <a:xfrm>
            <a:off x="9159646" y="2099786"/>
            <a:ext cx="900356" cy="1087265"/>
          </a:xfrm>
          <a:custGeom>
            <a:avLst/>
            <a:gdLst/>
            <a:ahLst/>
            <a:cxnLst/>
            <a:rect l="l" t="t" r="r" b="b"/>
            <a:pathLst>
              <a:path w="900356" h="1087265">
                <a:moveTo>
                  <a:pt x="0" y="0"/>
                </a:moveTo>
                <a:lnTo>
                  <a:pt x="900356" y="0"/>
                </a:lnTo>
                <a:lnTo>
                  <a:pt x="900356" y="1087265"/>
                </a:lnTo>
                <a:lnTo>
                  <a:pt x="0" y="1087265"/>
                </a:lnTo>
                <a:lnTo>
                  <a:pt x="0" y="0"/>
                </a:lnTo>
                <a:close/>
              </a:path>
            </a:pathLst>
          </a:custGeom>
          <a:blipFill>
            <a:blip r:embed="rId3"/>
            <a:stretch>
              <a:fillRect/>
            </a:stretch>
          </a:blipFill>
        </p:spPr>
        <p:txBody>
          <a:bodyPr/>
          <a:lstStyle/>
          <a:p>
            <a:endParaRPr lang="fr-BE"/>
          </a:p>
        </p:txBody>
      </p:sp>
      <p:sp>
        <p:nvSpPr>
          <p:cNvPr id="16" name="Freeform 16"/>
          <p:cNvSpPr/>
          <p:nvPr/>
        </p:nvSpPr>
        <p:spPr>
          <a:xfrm rot="-3042720">
            <a:off x="4576096" y="3430934"/>
            <a:ext cx="486455" cy="868670"/>
          </a:xfrm>
          <a:custGeom>
            <a:avLst/>
            <a:gdLst/>
            <a:ahLst/>
            <a:cxnLst/>
            <a:rect l="l" t="t" r="r" b="b"/>
            <a:pathLst>
              <a:path w="486455" h="868670">
                <a:moveTo>
                  <a:pt x="0" y="0"/>
                </a:moveTo>
                <a:lnTo>
                  <a:pt x="486455" y="0"/>
                </a:lnTo>
                <a:lnTo>
                  <a:pt x="486455" y="868671"/>
                </a:lnTo>
                <a:lnTo>
                  <a:pt x="0" y="86867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BE"/>
          </a:p>
        </p:txBody>
      </p:sp>
      <p:sp>
        <p:nvSpPr>
          <p:cNvPr id="17" name="Freeform 17"/>
          <p:cNvSpPr/>
          <p:nvPr/>
        </p:nvSpPr>
        <p:spPr>
          <a:xfrm>
            <a:off x="6713420" y="3831966"/>
            <a:ext cx="1104197" cy="588197"/>
          </a:xfrm>
          <a:custGeom>
            <a:avLst/>
            <a:gdLst/>
            <a:ahLst/>
            <a:cxnLst/>
            <a:rect l="l" t="t" r="r" b="b"/>
            <a:pathLst>
              <a:path w="1104197" h="588197">
                <a:moveTo>
                  <a:pt x="0" y="0"/>
                </a:moveTo>
                <a:lnTo>
                  <a:pt x="1104197" y="0"/>
                </a:lnTo>
                <a:lnTo>
                  <a:pt x="1104197" y="588197"/>
                </a:lnTo>
                <a:lnTo>
                  <a:pt x="0" y="588197"/>
                </a:lnTo>
                <a:lnTo>
                  <a:pt x="0" y="0"/>
                </a:lnTo>
                <a:close/>
              </a:path>
            </a:pathLst>
          </a:custGeom>
          <a:blipFill>
            <a:blip r:embed="rId5"/>
            <a:stretch>
              <a:fillRect/>
            </a:stretch>
          </a:blipFill>
        </p:spPr>
        <p:txBody>
          <a:bodyPr/>
          <a:lstStyle/>
          <a:p>
            <a:endParaRPr lang="fr-BE"/>
          </a:p>
        </p:txBody>
      </p:sp>
      <p:sp>
        <p:nvSpPr>
          <p:cNvPr id="18" name="Freeform 18"/>
          <p:cNvSpPr/>
          <p:nvPr/>
        </p:nvSpPr>
        <p:spPr>
          <a:xfrm rot="-3042720">
            <a:off x="5768526" y="4782862"/>
            <a:ext cx="486455" cy="868670"/>
          </a:xfrm>
          <a:custGeom>
            <a:avLst/>
            <a:gdLst/>
            <a:ahLst/>
            <a:cxnLst/>
            <a:rect l="l" t="t" r="r" b="b"/>
            <a:pathLst>
              <a:path w="486455" h="868670">
                <a:moveTo>
                  <a:pt x="0" y="0"/>
                </a:moveTo>
                <a:lnTo>
                  <a:pt x="486456" y="0"/>
                </a:lnTo>
                <a:lnTo>
                  <a:pt x="486456" y="868670"/>
                </a:lnTo>
                <a:lnTo>
                  <a:pt x="0" y="86867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BE"/>
          </a:p>
        </p:txBody>
      </p:sp>
      <p:sp>
        <p:nvSpPr>
          <p:cNvPr id="19" name="TextBox 19"/>
          <p:cNvSpPr txBox="1"/>
          <p:nvPr/>
        </p:nvSpPr>
        <p:spPr>
          <a:xfrm>
            <a:off x="2628063" y="2383783"/>
            <a:ext cx="5362881" cy="462122"/>
          </a:xfrm>
          <a:prstGeom prst="rect">
            <a:avLst/>
          </a:prstGeom>
        </p:spPr>
        <p:txBody>
          <a:bodyPr lIns="0" tIns="0" rIns="0" bIns="0" rtlCol="0" anchor="t">
            <a:spAutoFit/>
          </a:bodyPr>
          <a:lstStyle/>
          <a:p>
            <a:pPr algn="l">
              <a:lnSpc>
                <a:spcPts val="3783"/>
              </a:lnSpc>
            </a:pPr>
            <a:r>
              <a:rPr lang="en-US" sz="2702">
                <a:solidFill>
                  <a:srgbClr val="000000"/>
                </a:solidFill>
                <a:latin typeface="Open Sans"/>
                <a:ea typeface="Open Sans"/>
                <a:cs typeface="Open Sans"/>
                <a:sym typeface="Open Sans"/>
              </a:rPr>
              <a:t>European Commission promotes </a:t>
            </a:r>
          </a:p>
        </p:txBody>
      </p:sp>
      <p:sp>
        <p:nvSpPr>
          <p:cNvPr id="20" name="TextBox 20"/>
          <p:cNvSpPr txBox="1"/>
          <p:nvPr/>
        </p:nvSpPr>
        <p:spPr>
          <a:xfrm>
            <a:off x="5680740" y="3866428"/>
            <a:ext cx="662027" cy="462122"/>
          </a:xfrm>
          <a:prstGeom prst="rect">
            <a:avLst/>
          </a:prstGeom>
        </p:spPr>
        <p:txBody>
          <a:bodyPr lIns="0" tIns="0" rIns="0" bIns="0" rtlCol="0" anchor="t">
            <a:spAutoFit/>
          </a:bodyPr>
          <a:lstStyle/>
          <a:p>
            <a:pPr algn="l">
              <a:lnSpc>
                <a:spcPts val="3783"/>
              </a:lnSpc>
            </a:pPr>
            <a:r>
              <a:rPr lang="en-US" sz="2702">
                <a:solidFill>
                  <a:srgbClr val="000000"/>
                </a:solidFill>
                <a:latin typeface="Open Sans"/>
                <a:ea typeface="Open Sans"/>
                <a:cs typeface="Open Sans"/>
                <a:sym typeface="Open Sans"/>
              </a:rPr>
              <a:t>BUT</a:t>
            </a:r>
          </a:p>
        </p:txBody>
      </p:sp>
      <p:sp>
        <p:nvSpPr>
          <p:cNvPr id="21" name="TextBox 21"/>
          <p:cNvSpPr txBox="1"/>
          <p:nvPr/>
        </p:nvSpPr>
        <p:spPr>
          <a:xfrm>
            <a:off x="8357906" y="3865508"/>
            <a:ext cx="1702095" cy="462122"/>
          </a:xfrm>
          <a:prstGeom prst="rect">
            <a:avLst/>
          </a:prstGeom>
        </p:spPr>
        <p:txBody>
          <a:bodyPr wrap="square" lIns="0" tIns="0" rIns="0" bIns="0" rtlCol="0" anchor="t">
            <a:spAutoFit/>
          </a:bodyPr>
          <a:lstStyle/>
          <a:p>
            <a:pPr algn="l">
              <a:lnSpc>
                <a:spcPts val="3783"/>
              </a:lnSpc>
            </a:pPr>
            <a:r>
              <a:rPr lang="en-US" sz="2702" dirty="0">
                <a:solidFill>
                  <a:srgbClr val="000000"/>
                </a:solidFill>
                <a:latin typeface="Open Sans"/>
                <a:ea typeface="Open Sans"/>
                <a:cs typeface="Open Sans"/>
                <a:sym typeface="Open Sans"/>
              </a:rPr>
              <a:t>uncertain</a:t>
            </a:r>
          </a:p>
        </p:txBody>
      </p:sp>
      <p:sp>
        <p:nvSpPr>
          <p:cNvPr id="22" name="TextBox 22"/>
          <p:cNvSpPr txBox="1"/>
          <p:nvPr/>
        </p:nvSpPr>
        <p:spPr>
          <a:xfrm>
            <a:off x="6713420" y="5218356"/>
            <a:ext cx="1874370" cy="462122"/>
          </a:xfrm>
          <a:prstGeom prst="rect">
            <a:avLst/>
          </a:prstGeom>
        </p:spPr>
        <p:txBody>
          <a:bodyPr lIns="0" tIns="0" rIns="0" bIns="0" rtlCol="0" anchor="t">
            <a:spAutoFit/>
          </a:bodyPr>
          <a:lstStyle/>
          <a:p>
            <a:pPr algn="l">
              <a:lnSpc>
                <a:spcPts val="3783"/>
              </a:lnSpc>
            </a:pPr>
            <a:r>
              <a:rPr lang="en-US" sz="2702">
                <a:solidFill>
                  <a:srgbClr val="000000"/>
                </a:solidFill>
                <a:latin typeface="Open Sans"/>
                <a:ea typeface="Open Sans"/>
                <a:cs typeface="Open Sans"/>
                <a:sym typeface="Open Sans"/>
              </a:rPr>
              <a:t>Digital twin </a:t>
            </a:r>
          </a:p>
        </p:txBody>
      </p:sp>
      <p:sp>
        <p:nvSpPr>
          <p:cNvPr id="23" name="TextBox 23"/>
          <p:cNvSpPr txBox="1"/>
          <p:nvPr/>
        </p:nvSpPr>
        <p:spPr>
          <a:xfrm>
            <a:off x="9402019" y="5218356"/>
            <a:ext cx="5198404" cy="462122"/>
          </a:xfrm>
          <a:prstGeom prst="rect">
            <a:avLst/>
          </a:prstGeom>
        </p:spPr>
        <p:txBody>
          <a:bodyPr lIns="0" tIns="0" rIns="0" bIns="0" rtlCol="0" anchor="t">
            <a:spAutoFit/>
          </a:bodyPr>
          <a:lstStyle/>
          <a:p>
            <a:pPr algn="l">
              <a:lnSpc>
                <a:spcPts val="3783"/>
              </a:lnSpc>
            </a:pPr>
            <a:r>
              <a:rPr lang="en-US" sz="2702">
                <a:solidFill>
                  <a:srgbClr val="000000"/>
                </a:solidFill>
                <a:latin typeface="Open Sans"/>
                <a:ea typeface="Open Sans"/>
                <a:cs typeface="Open Sans"/>
                <a:sym typeface="Open Sans"/>
              </a:rPr>
              <a:t>Tool to have a look at the future </a:t>
            </a:r>
          </a:p>
        </p:txBody>
      </p:sp>
      <p:sp>
        <p:nvSpPr>
          <p:cNvPr id="24" name="TextBox 24"/>
          <p:cNvSpPr txBox="1"/>
          <p:nvPr/>
        </p:nvSpPr>
        <p:spPr>
          <a:xfrm>
            <a:off x="17787953" y="9671772"/>
            <a:ext cx="290512"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11</a:t>
            </a:r>
          </a:p>
        </p:txBody>
      </p:sp>
      <p:sp>
        <p:nvSpPr>
          <p:cNvPr id="25" name="TextBox 25"/>
          <p:cNvSpPr txBox="1"/>
          <p:nvPr/>
        </p:nvSpPr>
        <p:spPr>
          <a:xfrm>
            <a:off x="10316277" y="6226101"/>
            <a:ext cx="6080635" cy="462122"/>
          </a:xfrm>
          <a:prstGeom prst="rect">
            <a:avLst/>
          </a:prstGeom>
        </p:spPr>
        <p:txBody>
          <a:bodyPr lIns="0" tIns="0" rIns="0" bIns="0" rtlCol="0" anchor="t">
            <a:spAutoFit/>
          </a:bodyPr>
          <a:lstStyle/>
          <a:p>
            <a:pPr algn="l">
              <a:lnSpc>
                <a:spcPts val="3783"/>
              </a:lnSpc>
            </a:pPr>
            <a:r>
              <a:rPr lang="en-US" sz="2702">
                <a:solidFill>
                  <a:srgbClr val="000000"/>
                </a:solidFill>
                <a:latin typeface="Open Sans"/>
                <a:ea typeface="Open Sans"/>
                <a:cs typeface="Open Sans"/>
                <a:sym typeface="Open Sans"/>
              </a:rPr>
              <a:t>Reproduces real conditions accurately</a:t>
            </a:r>
          </a:p>
        </p:txBody>
      </p:sp>
      <p:sp>
        <p:nvSpPr>
          <p:cNvPr id="26" name="Freeform 26"/>
          <p:cNvSpPr/>
          <p:nvPr/>
        </p:nvSpPr>
        <p:spPr>
          <a:xfrm rot="-3042720">
            <a:off x="9582870" y="5790607"/>
            <a:ext cx="486455" cy="868670"/>
          </a:xfrm>
          <a:custGeom>
            <a:avLst/>
            <a:gdLst/>
            <a:ahLst/>
            <a:cxnLst/>
            <a:rect l="l" t="t" r="r" b="b"/>
            <a:pathLst>
              <a:path w="486455" h="868670">
                <a:moveTo>
                  <a:pt x="0" y="0"/>
                </a:moveTo>
                <a:lnTo>
                  <a:pt x="486455" y="0"/>
                </a:lnTo>
                <a:lnTo>
                  <a:pt x="486455" y="868670"/>
                </a:lnTo>
                <a:lnTo>
                  <a:pt x="0" y="86867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BE"/>
          </a:p>
        </p:txBody>
      </p:sp>
      <p:sp>
        <p:nvSpPr>
          <p:cNvPr id="27" name="Freeform 9">
            <a:extLst>
              <a:ext uri="{FF2B5EF4-FFF2-40B4-BE49-F238E27FC236}">
                <a16:creationId xmlns:a16="http://schemas.microsoft.com/office/drawing/2014/main" id="{BCBCC31E-0AD2-AE4B-E87C-06FFC734C099}"/>
              </a:ext>
            </a:extLst>
          </p:cNvPr>
          <p:cNvSpPr/>
          <p:nvPr/>
        </p:nvSpPr>
        <p:spPr>
          <a:xfrm>
            <a:off x="-12012" y="0"/>
            <a:ext cx="4596019"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grpSp>
        <p:nvGrpSpPr>
          <p:cNvPr id="28" name="Group 11">
            <a:extLst>
              <a:ext uri="{FF2B5EF4-FFF2-40B4-BE49-F238E27FC236}">
                <a16:creationId xmlns:a16="http://schemas.microsoft.com/office/drawing/2014/main" id="{597D7D21-709E-163B-53C9-D72218A990AE}"/>
              </a:ext>
            </a:extLst>
          </p:cNvPr>
          <p:cNvGrpSpPr/>
          <p:nvPr/>
        </p:nvGrpSpPr>
        <p:grpSpPr>
          <a:xfrm>
            <a:off x="13728010" y="-11187"/>
            <a:ext cx="4559990" cy="676942"/>
            <a:chOff x="0" y="0"/>
            <a:chExt cx="711695" cy="105653"/>
          </a:xfrm>
        </p:grpSpPr>
        <p:sp>
          <p:nvSpPr>
            <p:cNvPr id="29" name="Freeform 12">
              <a:extLst>
                <a:ext uri="{FF2B5EF4-FFF2-40B4-BE49-F238E27FC236}">
                  <a16:creationId xmlns:a16="http://schemas.microsoft.com/office/drawing/2014/main" id="{01474F69-37BE-A305-1150-DD2095706659}"/>
                </a:ext>
              </a:extLst>
            </p:cNvPr>
            <p:cNvSpPr/>
            <p:nvPr/>
          </p:nvSpPr>
          <p:spPr>
            <a:xfrm>
              <a:off x="0" y="0"/>
              <a:ext cx="711695" cy="105653"/>
            </a:xfrm>
            <a:custGeom>
              <a:avLst/>
              <a:gdLst/>
              <a:ahLst/>
              <a:cxnLst/>
              <a:rect l="l" t="t" r="r" b="b"/>
              <a:pathLst>
                <a:path w="711695" h="105653">
                  <a:moveTo>
                    <a:pt x="0" y="0"/>
                  </a:moveTo>
                  <a:lnTo>
                    <a:pt x="711695" y="0"/>
                  </a:lnTo>
                  <a:lnTo>
                    <a:pt x="711695" y="105653"/>
                  </a:lnTo>
                  <a:lnTo>
                    <a:pt x="0" y="105653"/>
                  </a:lnTo>
                  <a:close/>
                </a:path>
              </a:pathLst>
            </a:custGeom>
            <a:solidFill>
              <a:srgbClr val="568200"/>
            </a:solidFill>
          </p:spPr>
          <p:txBody>
            <a:bodyPr/>
            <a:lstStyle/>
            <a:p>
              <a:endParaRPr lang="fr-BE"/>
            </a:p>
          </p:txBody>
        </p:sp>
        <p:sp>
          <p:nvSpPr>
            <p:cNvPr id="30" name="TextBox 13">
              <a:extLst>
                <a:ext uri="{FF2B5EF4-FFF2-40B4-BE49-F238E27FC236}">
                  <a16:creationId xmlns:a16="http://schemas.microsoft.com/office/drawing/2014/main" id="{FD3096F3-AF04-BA87-04D9-3158EB65EE33}"/>
                </a:ext>
              </a:extLst>
            </p:cNvPr>
            <p:cNvSpPr txBox="1"/>
            <p:nvPr/>
          </p:nvSpPr>
          <p:spPr>
            <a:xfrm>
              <a:off x="0" y="-57150"/>
              <a:ext cx="711695" cy="162803"/>
            </a:xfrm>
            <a:prstGeom prst="rect">
              <a:avLst/>
            </a:prstGeom>
          </p:spPr>
          <p:txBody>
            <a:bodyPr lIns="50800" tIns="50800" rIns="50800" bIns="50800" rtlCol="0" anchor="ctr"/>
            <a:lstStyle/>
            <a:p>
              <a:pPr algn="ctr">
                <a:lnSpc>
                  <a:spcPts val="3779"/>
                </a:lnSpc>
                <a:spcBef>
                  <a:spcPct val="0"/>
                </a:spcBef>
              </a:pPr>
              <a:endParaRPr lang="en-US" sz="2699" dirty="0">
                <a:solidFill>
                  <a:srgbClr val="FFFFFF"/>
                </a:solidFill>
                <a:latin typeface="Open Sans"/>
                <a:ea typeface="Open Sans"/>
                <a:cs typeface="Open Sans"/>
                <a:sym typeface="Open Sans"/>
              </a:endParaRPr>
            </a:p>
          </p:txBody>
        </p:sp>
      </p:grpSp>
      <p:sp>
        <p:nvSpPr>
          <p:cNvPr id="31" name="TextBox 4">
            <a:extLst>
              <a:ext uri="{FF2B5EF4-FFF2-40B4-BE49-F238E27FC236}">
                <a16:creationId xmlns:a16="http://schemas.microsoft.com/office/drawing/2014/main" id="{C95E2DFB-F295-FB98-D8B9-B6D3BFF4296B}"/>
              </a:ext>
            </a:extLst>
          </p:cNvPr>
          <p:cNvSpPr txBox="1"/>
          <p:nvPr/>
        </p:nvSpPr>
        <p:spPr>
          <a:xfrm>
            <a:off x="-12010" y="-203019"/>
            <a:ext cx="458401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Introduction</a:t>
            </a:r>
          </a:p>
        </p:txBody>
      </p:sp>
      <p:sp>
        <p:nvSpPr>
          <p:cNvPr id="32" name="TextBox 7">
            <a:extLst>
              <a:ext uri="{FF2B5EF4-FFF2-40B4-BE49-F238E27FC236}">
                <a16:creationId xmlns:a16="http://schemas.microsoft.com/office/drawing/2014/main" id="{1FA7E3CB-F8D2-8266-829A-D7B80D070CC9}"/>
              </a:ext>
            </a:extLst>
          </p:cNvPr>
          <p:cNvSpPr txBox="1"/>
          <p:nvPr/>
        </p:nvSpPr>
        <p:spPr>
          <a:xfrm>
            <a:off x="4584009" y="-203020"/>
            <a:ext cx="455999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Methods</a:t>
            </a:r>
          </a:p>
        </p:txBody>
      </p:sp>
      <p:sp>
        <p:nvSpPr>
          <p:cNvPr id="33" name="Freeform 9">
            <a:extLst>
              <a:ext uri="{FF2B5EF4-FFF2-40B4-BE49-F238E27FC236}">
                <a16:creationId xmlns:a16="http://schemas.microsoft.com/office/drawing/2014/main" id="{400FA5EC-FD50-B48B-6D02-5D72BAE65C56}"/>
              </a:ext>
            </a:extLst>
          </p:cNvPr>
          <p:cNvSpPr/>
          <p:nvPr/>
        </p:nvSpPr>
        <p:spPr>
          <a:xfrm>
            <a:off x="9143999" y="0"/>
            <a:ext cx="4584009" cy="665755"/>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sp>
        <p:nvSpPr>
          <p:cNvPr id="34" name="TextBox 10">
            <a:extLst>
              <a:ext uri="{FF2B5EF4-FFF2-40B4-BE49-F238E27FC236}">
                <a16:creationId xmlns:a16="http://schemas.microsoft.com/office/drawing/2014/main" id="{9675CC6F-3C48-C8BD-E269-9894EBFFBCBA}"/>
              </a:ext>
            </a:extLst>
          </p:cNvPr>
          <p:cNvSpPr txBox="1"/>
          <p:nvPr/>
        </p:nvSpPr>
        <p:spPr>
          <a:xfrm>
            <a:off x="9121523" y="-204504"/>
            <a:ext cx="4559990" cy="1043115"/>
          </a:xfrm>
          <a:prstGeom prst="rect">
            <a:avLst/>
          </a:prstGeom>
        </p:spPr>
        <p:txBody>
          <a:bodyPr lIns="50800" tIns="50800" rIns="50800" bIns="50800" rtlCol="0" anchor="ctr"/>
          <a:lstStyle/>
          <a:p>
            <a:pPr algn="ctr">
              <a:lnSpc>
                <a:spcPts val="3779"/>
              </a:lnSpc>
              <a:spcBef>
                <a:spcPct val="0"/>
              </a:spcBef>
            </a:pPr>
            <a:r>
              <a:rPr lang="en-US" sz="2699" dirty="0">
                <a:solidFill>
                  <a:srgbClr val="000000"/>
                </a:solidFill>
                <a:latin typeface="Open Sans"/>
                <a:ea typeface="Open Sans"/>
                <a:cs typeface="Open Sans"/>
                <a:sym typeface="Open Sans"/>
              </a:rPr>
              <a:t>Results</a:t>
            </a:r>
          </a:p>
        </p:txBody>
      </p:sp>
      <p:sp>
        <p:nvSpPr>
          <p:cNvPr id="36" name="TextBox 13">
            <a:extLst>
              <a:ext uri="{FF2B5EF4-FFF2-40B4-BE49-F238E27FC236}">
                <a16:creationId xmlns:a16="http://schemas.microsoft.com/office/drawing/2014/main" id="{95E6139F-F014-2B70-C309-1BD2AB19C0EC}"/>
              </a:ext>
            </a:extLst>
          </p:cNvPr>
          <p:cNvSpPr txBox="1"/>
          <p:nvPr/>
        </p:nvSpPr>
        <p:spPr>
          <a:xfrm>
            <a:off x="13703990" y="-204504"/>
            <a:ext cx="4584010" cy="1043115"/>
          </a:xfrm>
          <a:prstGeom prst="rect">
            <a:avLst/>
          </a:prstGeom>
        </p:spPr>
        <p:txBody>
          <a:bodyPr lIns="50800" tIns="50800" rIns="50800" bIns="50800" rtlCol="0" anchor="ctr"/>
          <a:lstStyle/>
          <a:p>
            <a:pPr algn="ctr">
              <a:lnSpc>
                <a:spcPts val="3779"/>
              </a:lnSpc>
              <a:spcBef>
                <a:spcPct val="0"/>
              </a:spcBef>
            </a:pPr>
            <a:r>
              <a:rPr lang="en-US" sz="2699" dirty="0">
                <a:solidFill>
                  <a:schemeClr val="bg1"/>
                </a:solidFill>
                <a:latin typeface="Open Sans"/>
                <a:ea typeface="Open Sans"/>
                <a:cs typeface="Open Sans"/>
                <a:sym typeface="Open Sans"/>
              </a:rPr>
              <a:t>Conclusion</a:t>
            </a:r>
          </a:p>
        </p:txBody>
      </p:sp>
      <p:cxnSp>
        <p:nvCxnSpPr>
          <p:cNvPr id="37" name="Connecteur droit avec flèche 36">
            <a:extLst>
              <a:ext uri="{FF2B5EF4-FFF2-40B4-BE49-F238E27FC236}">
                <a16:creationId xmlns:a16="http://schemas.microsoft.com/office/drawing/2014/main" id="{AE55C470-FF45-F498-4105-9230D3BBB2CC}"/>
              </a:ext>
            </a:extLst>
          </p:cNvPr>
          <p:cNvCxnSpPr/>
          <p:nvPr/>
        </p:nvCxnSpPr>
        <p:spPr>
          <a:xfrm>
            <a:off x="8686800" y="5448300"/>
            <a:ext cx="533400" cy="0"/>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advTm="20852"/>
    </mc:Choice>
    <mc:Fallback xmlns="">
      <p:transition spd="slow" advTm="20852"/>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4"/>
          <p:cNvSpPr/>
          <p:nvPr/>
        </p:nvSpPr>
        <p:spPr>
          <a:xfrm>
            <a:off x="8362181" y="2099786"/>
            <a:ext cx="797465" cy="1087265"/>
          </a:xfrm>
          <a:custGeom>
            <a:avLst/>
            <a:gdLst/>
            <a:ahLst/>
            <a:cxnLst/>
            <a:rect l="l" t="t" r="r" b="b"/>
            <a:pathLst>
              <a:path w="797465" h="1087265">
                <a:moveTo>
                  <a:pt x="0" y="0"/>
                </a:moveTo>
                <a:lnTo>
                  <a:pt x="797465" y="0"/>
                </a:lnTo>
                <a:lnTo>
                  <a:pt x="797465" y="1087265"/>
                </a:lnTo>
                <a:lnTo>
                  <a:pt x="0" y="1087265"/>
                </a:lnTo>
                <a:lnTo>
                  <a:pt x="0" y="0"/>
                </a:lnTo>
                <a:close/>
              </a:path>
            </a:pathLst>
          </a:custGeom>
          <a:blipFill>
            <a:blip r:embed="rId3"/>
            <a:stretch>
              <a:fillRect/>
            </a:stretch>
          </a:blipFill>
        </p:spPr>
        <p:txBody>
          <a:bodyPr/>
          <a:lstStyle/>
          <a:p>
            <a:endParaRPr lang="fr-BE"/>
          </a:p>
        </p:txBody>
      </p:sp>
      <p:sp>
        <p:nvSpPr>
          <p:cNvPr id="15" name="Freeform 15"/>
          <p:cNvSpPr/>
          <p:nvPr/>
        </p:nvSpPr>
        <p:spPr>
          <a:xfrm>
            <a:off x="9159646" y="2099786"/>
            <a:ext cx="900356" cy="1087265"/>
          </a:xfrm>
          <a:custGeom>
            <a:avLst/>
            <a:gdLst/>
            <a:ahLst/>
            <a:cxnLst/>
            <a:rect l="l" t="t" r="r" b="b"/>
            <a:pathLst>
              <a:path w="900356" h="1087265">
                <a:moveTo>
                  <a:pt x="0" y="0"/>
                </a:moveTo>
                <a:lnTo>
                  <a:pt x="900356" y="0"/>
                </a:lnTo>
                <a:lnTo>
                  <a:pt x="900356" y="1087265"/>
                </a:lnTo>
                <a:lnTo>
                  <a:pt x="0" y="1087265"/>
                </a:lnTo>
                <a:lnTo>
                  <a:pt x="0" y="0"/>
                </a:lnTo>
                <a:close/>
              </a:path>
            </a:pathLst>
          </a:custGeom>
          <a:blipFill>
            <a:blip r:embed="rId4"/>
            <a:stretch>
              <a:fillRect/>
            </a:stretch>
          </a:blipFill>
        </p:spPr>
        <p:txBody>
          <a:bodyPr/>
          <a:lstStyle/>
          <a:p>
            <a:endParaRPr lang="fr-BE"/>
          </a:p>
        </p:txBody>
      </p:sp>
      <p:sp>
        <p:nvSpPr>
          <p:cNvPr id="16" name="Freeform 16"/>
          <p:cNvSpPr/>
          <p:nvPr/>
        </p:nvSpPr>
        <p:spPr>
          <a:xfrm rot="-3042720">
            <a:off x="4576096" y="3430934"/>
            <a:ext cx="486455" cy="868670"/>
          </a:xfrm>
          <a:custGeom>
            <a:avLst/>
            <a:gdLst/>
            <a:ahLst/>
            <a:cxnLst/>
            <a:rect l="l" t="t" r="r" b="b"/>
            <a:pathLst>
              <a:path w="486455" h="868670">
                <a:moveTo>
                  <a:pt x="0" y="0"/>
                </a:moveTo>
                <a:lnTo>
                  <a:pt x="486455" y="0"/>
                </a:lnTo>
                <a:lnTo>
                  <a:pt x="486455" y="868671"/>
                </a:lnTo>
                <a:lnTo>
                  <a:pt x="0" y="86867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BE"/>
          </a:p>
        </p:txBody>
      </p:sp>
      <p:sp>
        <p:nvSpPr>
          <p:cNvPr id="17" name="Freeform 17"/>
          <p:cNvSpPr/>
          <p:nvPr/>
        </p:nvSpPr>
        <p:spPr>
          <a:xfrm>
            <a:off x="6713420" y="3831966"/>
            <a:ext cx="1104197" cy="588197"/>
          </a:xfrm>
          <a:custGeom>
            <a:avLst/>
            <a:gdLst/>
            <a:ahLst/>
            <a:cxnLst/>
            <a:rect l="l" t="t" r="r" b="b"/>
            <a:pathLst>
              <a:path w="1104197" h="588197">
                <a:moveTo>
                  <a:pt x="0" y="0"/>
                </a:moveTo>
                <a:lnTo>
                  <a:pt x="1104197" y="0"/>
                </a:lnTo>
                <a:lnTo>
                  <a:pt x="1104197" y="588197"/>
                </a:lnTo>
                <a:lnTo>
                  <a:pt x="0" y="588197"/>
                </a:lnTo>
                <a:lnTo>
                  <a:pt x="0" y="0"/>
                </a:lnTo>
                <a:close/>
              </a:path>
            </a:pathLst>
          </a:custGeom>
          <a:blipFill>
            <a:blip r:embed="rId6"/>
            <a:stretch>
              <a:fillRect/>
            </a:stretch>
          </a:blipFill>
        </p:spPr>
        <p:txBody>
          <a:bodyPr/>
          <a:lstStyle/>
          <a:p>
            <a:endParaRPr lang="fr-BE"/>
          </a:p>
        </p:txBody>
      </p:sp>
      <p:sp>
        <p:nvSpPr>
          <p:cNvPr id="18" name="Freeform 18"/>
          <p:cNvSpPr/>
          <p:nvPr/>
        </p:nvSpPr>
        <p:spPr>
          <a:xfrm rot="-3042720">
            <a:off x="5768526" y="4782862"/>
            <a:ext cx="486455" cy="868670"/>
          </a:xfrm>
          <a:custGeom>
            <a:avLst/>
            <a:gdLst/>
            <a:ahLst/>
            <a:cxnLst/>
            <a:rect l="l" t="t" r="r" b="b"/>
            <a:pathLst>
              <a:path w="486455" h="868670">
                <a:moveTo>
                  <a:pt x="0" y="0"/>
                </a:moveTo>
                <a:lnTo>
                  <a:pt x="486456" y="0"/>
                </a:lnTo>
                <a:lnTo>
                  <a:pt x="486456" y="868670"/>
                </a:lnTo>
                <a:lnTo>
                  <a:pt x="0" y="86867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BE"/>
          </a:p>
        </p:txBody>
      </p:sp>
      <p:sp>
        <p:nvSpPr>
          <p:cNvPr id="19" name="Freeform 19"/>
          <p:cNvSpPr/>
          <p:nvPr/>
        </p:nvSpPr>
        <p:spPr>
          <a:xfrm rot="5400000">
            <a:off x="7233138" y="7279948"/>
            <a:ext cx="772480" cy="411989"/>
          </a:xfrm>
          <a:custGeom>
            <a:avLst/>
            <a:gdLst/>
            <a:ahLst/>
            <a:cxnLst/>
            <a:rect l="l" t="t" r="r" b="b"/>
            <a:pathLst>
              <a:path w="772480" h="411989">
                <a:moveTo>
                  <a:pt x="0" y="0"/>
                </a:moveTo>
                <a:lnTo>
                  <a:pt x="772480" y="0"/>
                </a:lnTo>
                <a:lnTo>
                  <a:pt x="772480" y="411989"/>
                </a:lnTo>
                <a:lnTo>
                  <a:pt x="0" y="411989"/>
                </a:lnTo>
                <a:lnTo>
                  <a:pt x="0" y="0"/>
                </a:lnTo>
                <a:close/>
              </a:path>
            </a:pathLst>
          </a:custGeom>
          <a:blipFill>
            <a:blip r:embed="rId7"/>
            <a:stretch>
              <a:fillRect/>
            </a:stretch>
          </a:blipFill>
        </p:spPr>
        <p:txBody>
          <a:bodyPr/>
          <a:lstStyle/>
          <a:p>
            <a:endParaRPr lang="fr-BE"/>
          </a:p>
        </p:txBody>
      </p:sp>
      <p:sp>
        <p:nvSpPr>
          <p:cNvPr id="20" name="Freeform 20"/>
          <p:cNvSpPr/>
          <p:nvPr/>
        </p:nvSpPr>
        <p:spPr>
          <a:xfrm>
            <a:off x="7141776" y="8243814"/>
            <a:ext cx="955203" cy="682970"/>
          </a:xfrm>
          <a:custGeom>
            <a:avLst/>
            <a:gdLst/>
            <a:ahLst/>
            <a:cxnLst/>
            <a:rect l="l" t="t" r="r" b="b"/>
            <a:pathLst>
              <a:path w="955203" h="682970">
                <a:moveTo>
                  <a:pt x="0" y="0"/>
                </a:moveTo>
                <a:lnTo>
                  <a:pt x="955203" y="0"/>
                </a:lnTo>
                <a:lnTo>
                  <a:pt x="955203" y="682970"/>
                </a:lnTo>
                <a:lnTo>
                  <a:pt x="0" y="68297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BE"/>
          </a:p>
        </p:txBody>
      </p:sp>
      <p:sp>
        <p:nvSpPr>
          <p:cNvPr id="21" name="AutoShape 21"/>
          <p:cNvSpPr/>
          <p:nvPr/>
        </p:nvSpPr>
        <p:spPr>
          <a:xfrm>
            <a:off x="8505771" y="8626482"/>
            <a:ext cx="882423" cy="0"/>
          </a:xfrm>
          <a:prstGeom prst="line">
            <a:avLst/>
          </a:prstGeom>
          <a:ln w="85725" cap="flat">
            <a:solidFill>
              <a:srgbClr val="000000"/>
            </a:solidFill>
            <a:prstDash val="solid"/>
            <a:headEnd type="none" w="sm" len="sm"/>
            <a:tailEnd type="arrow" w="med" len="sm"/>
          </a:ln>
        </p:spPr>
        <p:txBody>
          <a:bodyPr/>
          <a:lstStyle/>
          <a:p>
            <a:endParaRPr lang="fr-BE"/>
          </a:p>
        </p:txBody>
      </p:sp>
      <p:sp>
        <p:nvSpPr>
          <p:cNvPr id="22" name="TextBox 22"/>
          <p:cNvSpPr txBox="1"/>
          <p:nvPr/>
        </p:nvSpPr>
        <p:spPr>
          <a:xfrm>
            <a:off x="9800030" y="8325663"/>
            <a:ext cx="1767936" cy="462122"/>
          </a:xfrm>
          <a:prstGeom prst="rect">
            <a:avLst/>
          </a:prstGeom>
        </p:spPr>
        <p:txBody>
          <a:bodyPr lIns="0" tIns="0" rIns="0" bIns="0" rtlCol="0" anchor="t">
            <a:spAutoFit/>
          </a:bodyPr>
          <a:lstStyle/>
          <a:p>
            <a:pPr algn="l">
              <a:lnSpc>
                <a:spcPts val="3783"/>
              </a:lnSpc>
            </a:pPr>
            <a:r>
              <a:rPr lang="en-US" sz="2702">
                <a:solidFill>
                  <a:srgbClr val="000000"/>
                </a:solidFill>
                <a:latin typeface="Open Sans"/>
                <a:ea typeface="Open Sans"/>
                <a:cs typeface="Open Sans"/>
                <a:sym typeface="Open Sans"/>
              </a:rPr>
              <a:t>Key factors</a:t>
            </a:r>
          </a:p>
        </p:txBody>
      </p:sp>
      <p:sp>
        <p:nvSpPr>
          <p:cNvPr id="23" name="Freeform 23"/>
          <p:cNvSpPr/>
          <p:nvPr/>
        </p:nvSpPr>
        <p:spPr>
          <a:xfrm>
            <a:off x="10316277" y="8243814"/>
            <a:ext cx="537634" cy="716845"/>
          </a:xfrm>
          <a:custGeom>
            <a:avLst/>
            <a:gdLst/>
            <a:ahLst/>
            <a:cxnLst/>
            <a:rect l="l" t="t" r="r" b="b"/>
            <a:pathLst>
              <a:path w="537634" h="716845">
                <a:moveTo>
                  <a:pt x="0" y="0"/>
                </a:moveTo>
                <a:lnTo>
                  <a:pt x="537634" y="0"/>
                </a:lnTo>
                <a:lnTo>
                  <a:pt x="537634" y="716845"/>
                </a:lnTo>
                <a:lnTo>
                  <a:pt x="0" y="71684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BE"/>
          </a:p>
        </p:txBody>
      </p:sp>
      <p:sp>
        <p:nvSpPr>
          <p:cNvPr id="24" name="TextBox 24"/>
          <p:cNvSpPr txBox="1"/>
          <p:nvPr/>
        </p:nvSpPr>
        <p:spPr>
          <a:xfrm>
            <a:off x="10316277" y="6226101"/>
            <a:ext cx="6080635" cy="462122"/>
          </a:xfrm>
          <a:prstGeom prst="rect">
            <a:avLst/>
          </a:prstGeom>
        </p:spPr>
        <p:txBody>
          <a:bodyPr lIns="0" tIns="0" rIns="0" bIns="0" rtlCol="0" anchor="t">
            <a:spAutoFit/>
          </a:bodyPr>
          <a:lstStyle/>
          <a:p>
            <a:pPr algn="l">
              <a:lnSpc>
                <a:spcPts val="3783"/>
              </a:lnSpc>
            </a:pPr>
            <a:r>
              <a:rPr lang="en-US" sz="2702">
                <a:solidFill>
                  <a:srgbClr val="000000"/>
                </a:solidFill>
                <a:latin typeface="Open Sans"/>
                <a:ea typeface="Open Sans"/>
                <a:cs typeface="Open Sans"/>
                <a:sym typeface="Open Sans"/>
              </a:rPr>
              <a:t>Reproduces real conditions accurately</a:t>
            </a:r>
          </a:p>
        </p:txBody>
      </p:sp>
      <p:sp>
        <p:nvSpPr>
          <p:cNvPr id="25" name="Freeform 25"/>
          <p:cNvSpPr/>
          <p:nvPr/>
        </p:nvSpPr>
        <p:spPr>
          <a:xfrm rot="-3042720">
            <a:off x="9582870" y="5790607"/>
            <a:ext cx="486455" cy="868670"/>
          </a:xfrm>
          <a:custGeom>
            <a:avLst/>
            <a:gdLst/>
            <a:ahLst/>
            <a:cxnLst/>
            <a:rect l="l" t="t" r="r" b="b"/>
            <a:pathLst>
              <a:path w="486455" h="868670">
                <a:moveTo>
                  <a:pt x="0" y="0"/>
                </a:moveTo>
                <a:lnTo>
                  <a:pt x="486455" y="0"/>
                </a:lnTo>
                <a:lnTo>
                  <a:pt x="486455" y="868670"/>
                </a:lnTo>
                <a:lnTo>
                  <a:pt x="0" y="86867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BE"/>
          </a:p>
        </p:txBody>
      </p:sp>
      <p:sp>
        <p:nvSpPr>
          <p:cNvPr id="26" name="AutoShape 26"/>
          <p:cNvSpPr/>
          <p:nvPr/>
        </p:nvSpPr>
        <p:spPr>
          <a:xfrm>
            <a:off x="12001221" y="8626482"/>
            <a:ext cx="882423" cy="0"/>
          </a:xfrm>
          <a:prstGeom prst="line">
            <a:avLst/>
          </a:prstGeom>
          <a:ln w="85725" cap="flat">
            <a:solidFill>
              <a:srgbClr val="000000"/>
            </a:solidFill>
            <a:prstDash val="solid"/>
            <a:headEnd type="none" w="sm" len="sm"/>
            <a:tailEnd type="arrow" w="med" len="sm"/>
          </a:ln>
        </p:spPr>
        <p:txBody>
          <a:bodyPr/>
          <a:lstStyle/>
          <a:p>
            <a:endParaRPr lang="fr-BE"/>
          </a:p>
        </p:txBody>
      </p:sp>
      <p:sp>
        <p:nvSpPr>
          <p:cNvPr id="27" name="Freeform 27"/>
          <p:cNvSpPr/>
          <p:nvPr/>
        </p:nvSpPr>
        <p:spPr>
          <a:xfrm>
            <a:off x="13293218" y="8267673"/>
            <a:ext cx="710443" cy="717620"/>
          </a:xfrm>
          <a:custGeom>
            <a:avLst/>
            <a:gdLst/>
            <a:ahLst/>
            <a:cxnLst/>
            <a:rect l="l" t="t" r="r" b="b"/>
            <a:pathLst>
              <a:path w="710443" h="717620">
                <a:moveTo>
                  <a:pt x="0" y="0"/>
                </a:moveTo>
                <a:lnTo>
                  <a:pt x="710444" y="0"/>
                </a:lnTo>
                <a:lnTo>
                  <a:pt x="710444" y="717619"/>
                </a:lnTo>
                <a:lnTo>
                  <a:pt x="0" y="717619"/>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fr-BE"/>
          </a:p>
        </p:txBody>
      </p:sp>
      <p:sp>
        <p:nvSpPr>
          <p:cNvPr id="28" name="Freeform 28"/>
          <p:cNvSpPr/>
          <p:nvPr/>
        </p:nvSpPr>
        <p:spPr>
          <a:xfrm>
            <a:off x="14875250" y="8335015"/>
            <a:ext cx="597882" cy="582935"/>
          </a:xfrm>
          <a:custGeom>
            <a:avLst/>
            <a:gdLst/>
            <a:ahLst/>
            <a:cxnLst/>
            <a:rect l="l" t="t" r="r" b="b"/>
            <a:pathLst>
              <a:path w="597882" h="582935">
                <a:moveTo>
                  <a:pt x="0" y="0"/>
                </a:moveTo>
                <a:lnTo>
                  <a:pt x="597882" y="0"/>
                </a:lnTo>
                <a:lnTo>
                  <a:pt x="597882" y="582935"/>
                </a:lnTo>
                <a:lnTo>
                  <a:pt x="0" y="582935"/>
                </a:lnTo>
                <a:lnTo>
                  <a:pt x="0" y="0"/>
                </a:lnTo>
                <a:close/>
              </a:path>
            </a:pathLst>
          </a:custGeom>
          <a:blipFill>
            <a:blip r:embed="rId11"/>
            <a:stretch>
              <a:fillRect/>
            </a:stretch>
          </a:blipFill>
        </p:spPr>
        <p:txBody>
          <a:bodyPr/>
          <a:lstStyle/>
          <a:p>
            <a:endParaRPr lang="fr-BE"/>
          </a:p>
        </p:txBody>
      </p:sp>
      <p:sp>
        <p:nvSpPr>
          <p:cNvPr id="29" name="TextBox 29"/>
          <p:cNvSpPr txBox="1"/>
          <p:nvPr/>
        </p:nvSpPr>
        <p:spPr>
          <a:xfrm>
            <a:off x="2628063" y="2383783"/>
            <a:ext cx="5362881" cy="462122"/>
          </a:xfrm>
          <a:prstGeom prst="rect">
            <a:avLst/>
          </a:prstGeom>
        </p:spPr>
        <p:txBody>
          <a:bodyPr lIns="0" tIns="0" rIns="0" bIns="0" rtlCol="0" anchor="t">
            <a:spAutoFit/>
          </a:bodyPr>
          <a:lstStyle/>
          <a:p>
            <a:pPr algn="l">
              <a:lnSpc>
                <a:spcPts val="3783"/>
              </a:lnSpc>
            </a:pPr>
            <a:r>
              <a:rPr lang="en-US" sz="2702" dirty="0">
                <a:solidFill>
                  <a:srgbClr val="000000"/>
                </a:solidFill>
                <a:latin typeface="Open Sans"/>
                <a:ea typeface="Open Sans"/>
                <a:cs typeface="Open Sans"/>
                <a:sym typeface="Open Sans"/>
              </a:rPr>
              <a:t>European Commission promotes </a:t>
            </a:r>
          </a:p>
        </p:txBody>
      </p:sp>
      <p:sp>
        <p:nvSpPr>
          <p:cNvPr id="30" name="TextBox 30"/>
          <p:cNvSpPr txBox="1"/>
          <p:nvPr/>
        </p:nvSpPr>
        <p:spPr>
          <a:xfrm>
            <a:off x="5680740" y="3866428"/>
            <a:ext cx="662027" cy="462122"/>
          </a:xfrm>
          <a:prstGeom prst="rect">
            <a:avLst/>
          </a:prstGeom>
        </p:spPr>
        <p:txBody>
          <a:bodyPr lIns="0" tIns="0" rIns="0" bIns="0" rtlCol="0" anchor="t">
            <a:spAutoFit/>
          </a:bodyPr>
          <a:lstStyle/>
          <a:p>
            <a:pPr algn="l">
              <a:lnSpc>
                <a:spcPts val="3783"/>
              </a:lnSpc>
            </a:pPr>
            <a:r>
              <a:rPr lang="en-US" sz="2702">
                <a:solidFill>
                  <a:srgbClr val="000000"/>
                </a:solidFill>
                <a:latin typeface="Open Sans"/>
                <a:ea typeface="Open Sans"/>
                <a:cs typeface="Open Sans"/>
                <a:sym typeface="Open Sans"/>
              </a:rPr>
              <a:t>BUT</a:t>
            </a:r>
          </a:p>
        </p:txBody>
      </p:sp>
      <p:sp>
        <p:nvSpPr>
          <p:cNvPr id="31" name="TextBox 31"/>
          <p:cNvSpPr txBox="1"/>
          <p:nvPr/>
        </p:nvSpPr>
        <p:spPr>
          <a:xfrm>
            <a:off x="8357906" y="3865508"/>
            <a:ext cx="1548093" cy="462122"/>
          </a:xfrm>
          <a:prstGeom prst="rect">
            <a:avLst/>
          </a:prstGeom>
        </p:spPr>
        <p:txBody>
          <a:bodyPr wrap="square" lIns="0" tIns="0" rIns="0" bIns="0" rtlCol="0" anchor="t">
            <a:spAutoFit/>
          </a:bodyPr>
          <a:lstStyle/>
          <a:p>
            <a:pPr algn="l">
              <a:lnSpc>
                <a:spcPts val="3783"/>
              </a:lnSpc>
            </a:pPr>
            <a:r>
              <a:rPr lang="en-US" sz="2702" dirty="0">
                <a:solidFill>
                  <a:srgbClr val="000000"/>
                </a:solidFill>
                <a:latin typeface="Open Sans"/>
                <a:ea typeface="Open Sans"/>
                <a:cs typeface="Open Sans"/>
                <a:sym typeface="Open Sans"/>
              </a:rPr>
              <a:t>uncertain</a:t>
            </a:r>
          </a:p>
        </p:txBody>
      </p:sp>
      <p:sp>
        <p:nvSpPr>
          <p:cNvPr id="32" name="TextBox 32"/>
          <p:cNvSpPr txBox="1"/>
          <p:nvPr/>
        </p:nvSpPr>
        <p:spPr>
          <a:xfrm>
            <a:off x="6713420" y="5218356"/>
            <a:ext cx="1874370" cy="462122"/>
          </a:xfrm>
          <a:prstGeom prst="rect">
            <a:avLst/>
          </a:prstGeom>
        </p:spPr>
        <p:txBody>
          <a:bodyPr lIns="0" tIns="0" rIns="0" bIns="0" rtlCol="0" anchor="t">
            <a:spAutoFit/>
          </a:bodyPr>
          <a:lstStyle/>
          <a:p>
            <a:pPr algn="l">
              <a:lnSpc>
                <a:spcPts val="3783"/>
              </a:lnSpc>
            </a:pPr>
            <a:r>
              <a:rPr lang="en-US" sz="2702">
                <a:solidFill>
                  <a:srgbClr val="000000"/>
                </a:solidFill>
                <a:latin typeface="Open Sans"/>
                <a:ea typeface="Open Sans"/>
                <a:cs typeface="Open Sans"/>
                <a:sym typeface="Open Sans"/>
              </a:rPr>
              <a:t>Digital twin </a:t>
            </a:r>
          </a:p>
        </p:txBody>
      </p:sp>
      <p:sp>
        <p:nvSpPr>
          <p:cNvPr id="33" name="TextBox 33"/>
          <p:cNvSpPr txBox="1"/>
          <p:nvPr/>
        </p:nvSpPr>
        <p:spPr>
          <a:xfrm>
            <a:off x="9402019" y="5218356"/>
            <a:ext cx="5198404" cy="462122"/>
          </a:xfrm>
          <a:prstGeom prst="rect">
            <a:avLst/>
          </a:prstGeom>
        </p:spPr>
        <p:txBody>
          <a:bodyPr lIns="0" tIns="0" rIns="0" bIns="0" rtlCol="0" anchor="t">
            <a:spAutoFit/>
          </a:bodyPr>
          <a:lstStyle/>
          <a:p>
            <a:pPr algn="l">
              <a:lnSpc>
                <a:spcPts val="3783"/>
              </a:lnSpc>
            </a:pPr>
            <a:r>
              <a:rPr lang="en-US" sz="2702">
                <a:solidFill>
                  <a:srgbClr val="000000"/>
                </a:solidFill>
                <a:latin typeface="Open Sans"/>
                <a:ea typeface="Open Sans"/>
                <a:cs typeface="Open Sans"/>
                <a:sym typeface="Open Sans"/>
              </a:rPr>
              <a:t>Tool to have a look at the future </a:t>
            </a:r>
          </a:p>
        </p:txBody>
      </p:sp>
      <p:sp>
        <p:nvSpPr>
          <p:cNvPr id="34" name="TextBox 34"/>
          <p:cNvSpPr txBox="1"/>
          <p:nvPr/>
        </p:nvSpPr>
        <p:spPr>
          <a:xfrm>
            <a:off x="17787953" y="9671772"/>
            <a:ext cx="290512" cy="349249"/>
          </a:xfrm>
          <a:prstGeom prst="rect">
            <a:avLst/>
          </a:prstGeom>
        </p:spPr>
        <p:txBody>
          <a:bodyPr lIns="0" tIns="0" rIns="0" bIns="0" rtlCol="0" anchor="t">
            <a:spAutoFit/>
          </a:bodyPr>
          <a:lstStyle/>
          <a:p>
            <a:pPr algn="ctr">
              <a:lnSpc>
                <a:spcPts val="2800"/>
              </a:lnSpc>
            </a:pPr>
            <a:r>
              <a:rPr lang="en-US" sz="2000">
                <a:solidFill>
                  <a:srgbClr val="000000"/>
                </a:solidFill>
                <a:latin typeface="Open Sans"/>
                <a:ea typeface="Open Sans"/>
                <a:cs typeface="Open Sans"/>
                <a:sym typeface="Open Sans"/>
              </a:rPr>
              <a:t>11</a:t>
            </a:r>
          </a:p>
        </p:txBody>
      </p:sp>
      <p:sp>
        <p:nvSpPr>
          <p:cNvPr id="35" name="TextBox 35"/>
          <p:cNvSpPr txBox="1"/>
          <p:nvPr/>
        </p:nvSpPr>
        <p:spPr>
          <a:xfrm>
            <a:off x="14269409" y="8366847"/>
            <a:ext cx="196266" cy="462122"/>
          </a:xfrm>
          <a:prstGeom prst="rect">
            <a:avLst/>
          </a:prstGeom>
        </p:spPr>
        <p:txBody>
          <a:bodyPr lIns="0" tIns="0" rIns="0" bIns="0" rtlCol="0" anchor="t">
            <a:spAutoFit/>
          </a:bodyPr>
          <a:lstStyle/>
          <a:p>
            <a:pPr algn="l">
              <a:lnSpc>
                <a:spcPts val="3783"/>
              </a:lnSpc>
            </a:pPr>
            <a:r>
              <a:rPr lang="en-US" sz="2702">
                <a:solidFill>
                  <a:srgbClr val="000000"/>
                </a:solidFill>
                <a:latin typeface="Open Sans"/>
                <a:ea typeface="Open Sans"/>
                <a:cs typeface="Open Sans"/>
                <a:sym typeface="Open Sans"/>
              </a:rPr>
              <a:t>+</a:t>
            </a:r>
          </a:p>
        </p:txBody>
      </p:sp>
      <p:sp>
        <p:nvSpPr>
          <p:cNvPr id="36" name="TextBox 36"/>
          <p:cNvSpPr txBox="1"/>
          <p:nvPr/>
        </p:nvSpPr>
        <p:spPr>
          <a:xfrm>
            <a:off x="15897862" y="8366847"/>
            <a:ext cx="196266" cy="462122"/>
          </a:xfrm>
          <a:prstGeom prst="rect">
            <a:avLst/>
          </a:prstGeom>
        </p:spPr>
        <p:txBody>
          <a:bodyPr lIns="0" tIns="0" rIns="0" bIns="0" rtlCol="0" anchor="t">
            <a:spAutoFit/>
          </a:bodyPr>
          <a:lstStyle/>
          <a:p>
            <a:pPr algn="l">
              <a:lnSpc>
                <a:spcPts val="3783"/>
              </a:lnSpc>
            </a:pPr>
            <a:r>
              <a:rPr lang="en-US" sz="2702">
                <a:solidFill>
                  <a:srgbClr val="000000"/>
                </a:solidFill>
                <a:latin typeface="Open Sans"/>
                <a:ea typeface="Open Sans"/>
                <a:cs typeface="Open Sans"/>
                <a:sym typeface="Open Sans"/>
              </a:rPr>
              <a:t>+</a:t>
            </a:r>
          </a:p>
        </p:txBody>
      </p:sp>
      <p:sp>
        <p:nvSpPr>
          <p:cNvPr id="37" name="Freeform 37"/>
          <p:cNvSpPr/>
          <p:nvPr/>
        </p:nvSpPr>
        <p:spPr>
          <a:xfrm>
            <a:off x="16522753" y="8296504"/>
            <a:ext cx="637380" cy="621446"/>
          </a:xfrm>
          <a:custGeom>
            <a:avLst/>
            <a:gdLst/>
            <a:ahLst/>
            <a:cxnLst/>
            <a:rect l="l" t="t" r="r" b="b"/>
            <a:pathLst>
              <a:path w="637380" h="621446">
                <a:moveTo>
                  <a:pt x="0" y="0"/>
                </a:moveTo>
                <a:lnTo>
                  <a:pt x="637380" y="0"/>
                </a:lnTo>
                <a:lnTo>
                  <a:pt x="637380" y="621446"/>
                </a:lnTo>
                <a:lnTo>
                  <a:pt x="0" y="621446"/>
                </a:lnTo>
                <a:lnTo>
                  <a:pt x="0" y="0"/>
                </a:lnTo>
                <a:close/>
              </a:path>
            </a:pathLst>
          </a:custGeom>
          <a:blipFill>
            <a:blip r:embed="rId12"/>
            <a:stretch>
              <a:fillRect/>
            </a:stretch>
          </a:blipFill>
        </p:spPr>
        <p:txBody>
          <a:bodyPr/>
          <a:lstStyle/>
          <a:p>
            <a:endParaRPr lang="fr-BE"/>
          </a:p>
        </p:txBody>
      </p:sp>
      <p:sp>
        <p:nvSpPr>
          <p:cNvPr id="38" name="Freeform 12">
            <a:extLst>
              <a:ext uri="{FF2B5EF4-FFF2-40B4-BE49-F238E27FC236}">
                <a16:creationId xmlns:a16="http://schemas.microsoft.com/office/drawing/2014/main" id="{FADA02E8-5D65-871B-D0D3-5570235D7F57}"/>
              </a:ext>
            </a:extLst>
          </p:cNvPr>
          <p:cNvSpPr/>
          <p:nvPr/>
        </p:nvSpPr>
        <p:spPr>
          <a:xfrm>
            <a:off x="4554932" y="0"/>
            <a:ext cx="4584010" cy="676942"/>
          </a:xfrm>
          <a:custGeom>
            <a:avLst/>
            <a:gdLst/>
            <a:ahLst/>
            <a:cxnLst/>
            <a:rect l="l" t="t" r="r" b="b"/>
            <a:pathLst>
              <a:path w="715444" h="105653">
                <a:moveTo>
                  <a:pt x="0" y="0"/>
                </a:moveTo>
                <a:lnTo>
                  <a:pt x="715444" y="0"/>
                </a:lnTo>
                <a:lnTo>
                  <a:pt x="715444" y="105653"/>
                </a:lnTo>
                <a:lnTo>
                  <a:pt x="0" y="105653"/>
                </a:lnTo>
                <a:close/>
              </a:path>
            </a:pathLst>
          </a:custGeom>
          <a:solidFill>
            <a:srgbClr val="D1E9C2"/>
          </a:solidFill>
        </p:spPr>
        <p:txBody>
          <a:bodyPr/>
          <a:lstStyle/>
          <a:p>
            <a:endParaRPr lang="fr-BE"/>
          </a:p>
        </p:txBody>
      </p:sp>
      <p:sp>
        <p:nvSpPr>
          <p:cNvPr id="39" name="Freeform 9">
            <a:extLst>
              <a:ext uri="{FF2B5EF4-FFF2-40B4-BE49-F238E27FC236}">
                <a16:creationId xmlns:a16="http://schemas.microsoft.com/office/drawing/2014/main" id="{65DDAB22-3A75-335C-A9E7-CCD23DDD0CAF}"/>
              </a:ext>
            </a:extLst>
          </p:cNvPr>
          <p:cNvSpPr/>
          <p:nvPr/>
        </p:nvSpPr>
        <p:spPr>
          <a:xfrm>
            <a:off x="-12012" y="0"/>
            <a:ext cx="4596019"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grpSp>
        <p:nvGrpSpPr>
          <p:cNvPr id="40" name="Group 11">
            <a:extLst>
              <a:ext uri="{FF2B5EF4-FFF2-40B4-BE49-F238E27FC236}">
                <a16:creationId xmlns:a16="http://schemas.microsoft.com/office/drawing/2014/main" id="{AB0DA429-091F-7248-A290-30FD8FF97F85}"/>
              </a:ext>
            </a:extLst>
          </p:cNvPr>
          <p:cNvGrpSpPr/>
          <p:nvPr/>
        </p:nvGrpSpPr>
        <p:grpSpPr>
          <a:xfrm>
            <a:off x="13728010" y="-11187"/>
            <a:ext cx="4559990" cy="676942"/>
            <a:chOff x="0" y="0"/>
            <a:chExt cx="711695" cy="105653"/>
          </a:xfrm>
        </p:grpSpPr>
        <p:sp>
          <p:nvSpPr>
            <p:cNvPr id="41" name="Freeform 12">
              <a:extLst>
                <a:ext uri="{FF2B5EF4-FFF2-40B4-BE49-F238E27FC236}">
                  <a16:creationId xmlns:a16="http://schemas.microsoft.com/office/drawing/2014/main" id="{036E089D-2A82-70A3-7F0E-4AB8C3A2F80C}"/>
                </a:ext>
              </a:extLst>
            </p:cNvPr>
            <p:cNvSpPr/>
            <p:nvPr/>
          </p:nvSpPr>
          <p:spPr>
            <a:xfrm>
              <a:off x="0" y="0"/>
              <a:ext cx="711695" cy="105653"/>
            </a:xfrm>
            <a:custGeom>
              <a:avLst/>
              <a:gdLst/>
              <a:ahLst/>
              <a:cxnLst/>
              <a:rect l="l" t="t" r="r" b="b"/>
              <a:pathLst>
                <a:path w="711695" h="105653">
                  <a:moveTo>
                    <a:pt x="0" y="0"/>
                  </a:moveTo>
                  <a:lnTo>
                    <a:pt x="711695" y="0"/>
                  </a:lnTo>
                  <a:lnTo>
                    <a:pt x="711695" y="105653"/>
                  </a:lnTo>
                  <a:lnTo>
                    <a:pt x="0" y="105653"/>
                  </a:lnTo>
                  <a:close/>
                </a:path>
              </a:pathLst>
            </a:custGeom>
            <a:solidFill>
              <a:srgbClr val="568200"/>
            </a:solidFill>
          </p:spPr>
          <p:txBody>
            <a:bodyPr/>
            <a:lstStyle/>
            <a:p>
              <a:endParaRPr lang="fr-BE"/>
            </a:p>
          </p:txBody>
        </p:sp>
        <p:sp>
          <p:nvSpPr>
            <p:cNvPr id="42" name="TextBox 13">
              <a:extLst>
                <a:ext uri="{FF2B5EF4-FFF2-40B4-BE49-F238E27FC236}">
                  <a16:creationId xmlns:a16="http://schemas.microsoft.com/office/drawing/2014/main" id="{F4CABC3B-6C88-CFBA-A647-B940202D3CD8}"/>
                </a:ext>
              </a:extLst>
            </p:cNvPr>
            <p:cNvSpPr txBox="1"/>
            <p:nvPr/>
          </p:nvSpPr>
          <p:spPr>
            <a:xfrm>
              <a:off x="0" y="-57150"/>
              <a:ext cx="711695" cy="162803"/>
            </a:xfrm>
            <a:prstGeom prst="rect">
              <a:avLst/>
            </a:prstGeom>
          </p:spPr>
          <p:txBody>
            <a:bodyPr lIns="50800" tIns="50800" rIns="50800" bIns="50800" rtlCol="0" anchor="ctr"/>
            <a:lstStyle/>
            <a:p>
              <a:pPr algn="ctr">
                <a:lnSpc>
                  <a:spcPts val="3779"/>
                </a:lnSpc>
                <a:spcBef>
                  <a:spcPct val="0"/>
                </a:spcBef>
              </a:pPr>
              <a:endParaRPr lang="en-US" sz="2699" dirty="0">
                <a:solidFill>
                  <a:srgbClr val="FFFFFF"/>
                </a:solidFill>
                <a:latin typeface="Open Sans"/>
                <a:ea typeface="Open Sans"/>
                <a:cs typeface="Open Sans"/>
                <a:sym typeface="Open Sans"/>
              </a:endParaRPr>
            </a:p>
          </p:txBody>
        </p:sp>
      </p:grpSp>
      <p:sp>
        <p:nvSpPr>
          <p:cNvPr id="43" name="TextBox 4">
            <a:extLst>
              <a:ext uri="{FF2B5EF4-FFF2-40B4-BE49-F238E27FC236}">
                <a16:creationId xmlns:a16="http://schemas.microsoft.com/office/drawing/2014/main" id="{CB24BF50-3C76-A9F3-5A87-852487A7F7CE}"/>
              </a:ext>
            </a:extLst>
          </p:cNvPr>
          <p:cNvSpPr txBox="1"/>
          <p:nvPr/>
        </p:nvSpPr>
        <p:spPr>
          <a:xfrm>
            <a:off x="-12010" y="-203019"/>
            <a:ext cx="458401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Introduction</a:t>
            </a:r>
          </a:p>
        </p:txBody>
      </p:sp>
      <p:sp>
        <p:nvSpPr>
          <p:cNvPr id="44" name="TextBox 7">
            <a:extLst>
              <a:ext uri="{FF2B5EF4-FFF2-40B4-BE49-F238E27FC236}">
                <a16:creationId xmlns:a16="http://schemas.microsoft.com/office/drawing/2014/main" id="{0DE28826-1C61-ABA2-AC36-6A2B1F786FB9}"/>
              </a:ext>
            </a:extLst>
          </p:cNvPr>
          <p:cNvSpPr txBox="1"/>
          <p:nvPr/>
        </p:nvSpPr>
        <p:spPr>
          <a:xfrm>
            <a:off x="4584009" y="-203020"/>
            <a:ext cx="455999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Methods</a:t>
            </a:r>
          </a:p>
        </p:txBody>
      </p:sp>
      <p:sp>
        <p:nvSpPr>
          <p:cNvPr id="45" name="Freeform 9">
            <a:extLst>
              <a:ext uri="{FF2B5EF4-FFF2-40B4-BE49-F238E27FC236}">
                <a16:creationId xmlns:a16="http://schemas.microsoft.com/office/drawing/2014/main" id="{99A1B7AC-1266-5A7F-E8B2-044EB3B94106}"/>
              </a:ext>
            </a:extLst>
          </p:cNvPr>
          <p:cNvSpPr/>
          <p:nvPr/>
        </p:nvSpPr>
        <p:spPr>
          <a:xfrm>
            <a:off x="9143999" y="0"/>
            <a:ext cx="4584009" cy="665755"/>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sp>
        <p:nvSpPr>
          <p:cNvPr id="46" name="TextBox 10">
            <a:extLst>
              <a:ext uri="{FF2B5EF4-FFF2-40B4-BE49-F238E27FC236}">
                <a16:creationId xmlns:a16="http://schemas.microsoft.com/office/drawing/2014/main" id="{392B0DCD-8830-5698-FDB5-C7487D699150}"/>
              </a:ext>
            </a:extLst>
          </p:cNvPr>
          <p:cNvSpPr txBox="1"/>
          <p:nvPr/>
        </p:nvSpPr>
        <p:spPr>
          <a:xfrm>
            <a:off x="9121523" y="-204504"/>
            <a:ext cx="4559990" cy="1043115"/>
          </a:xfrm>
          <a:prstGeom prst="rect">
            <a:avLst/>
          </a:prstGeom>
        </p:spPr>
        <p:txBody>
          <a:bodyPr lIns="50800" tIns="50800" rIns="50800" bIns="50800" rtlCol="0" anchor="ctr"/>
          <a:lstStyle/>
          <a:p>
            <a:pPr algn="ctr">
              <a:lnSpc>
                <a:spcPts val="3779"/>
              </a:lnSpc>
              <a:spcBef>
                <a:spcPct val="0"/>
              </a:spcBef>
            </a:pPr>
            <a:r>
              <a:rPr lang="en-US" sz="2699" dirty="0">
                <a:solidFill>
                  <a:srgbClr val="000000"/>
                </a:solidFill>
                <a:latin typeface="Open Sans"/>
                <a:ea typeface="Open Sans"/>
                <a:cs typeface="Open Sans"/>
                <a:sym typeface="Open Sans"/>
              </a:rPr>
              <a:t>Results</a:t>
            </a:r>
          </a:p>
        </p:txBody>
      </p:sp>
      <p:sp>
        <p:nvSpPr>
          <p:cNvPr id="47" name="TextBox 13">
            <a:extLst>
              <a:ext uri="{FF2B5EF4-FFF2-40B4-BE49-F238E27FC236}">
                <a16:creationId xmlns:a16="http://schemas.microsoft.com/office/drawing/2014/main" id="{A9F381C8-1BBC-54D8-D1F3-EC10D26C88E3}"/>
              </a:ext>
            </a:extLst>
          </p:cNvPr>
          <p:cNvSpPr txBox="1"/>
          <p:nvPr/>
        </p:nvSpPr>
        <p:spPr>
          <a:xfrm>
            <a:off x="13703990" y="-204504"/>
            <a:ext cx="4584010" cy="1043115"/>
          </a:xfrm>
          <a:prstGeom prst="rect">
            <a:avLst/>
          </a:prstGeom>
        </p:spPr>
        <p:txBody>
          <a:bodyPr lIns="50800" tIns="50800" rIns="50800" bIns="50800" rtlCol="0" anchor="ctr"/>
          <a:lstStyle/>
          <a:p>
            <a:pPr algn="ctr">
              <a:lnSpc>
                <a:spcPts val="3779"/>
              </a:lnSpc>
              <a:spcBef>
                <a:spcPct val="0"/>
              </a:spcBef>
            </a:pPr>
            <a:r>
              <a:rPr lang="en-US" sz="2699" dirty="0">
                <a:solidFill>
                  <a:schemeClr val="bg1"/>
                </a:solidFill>
                <a:latin typeface="Open Sans"/>
                <a:ea typeface="Open Sans"/>
                <a:cs typeface="Open Sans"/>
                <a:sym typeface="Open Sans"/>
              </a:rPr>
              <a:t>Conclusion</a:t>
            </a:r>
          </a:p>
        </p:txBody>
      </p:sp>
      <p:cxnSp>
        <p:nvCxnSpPr>
          <p:cNvPr id="51" name="Connecteur droit avec flèche 50">
            <a:extLst>
              <a:ext uri="{FF2B5EF4-FFF2-40B4-BE49-F238E27FC236}">
                <a16:creationId xmlns:a16="http://schemas.microsoft.com/office/drawing/2014/main" id="{E0AEC092-E3CD-F407-46F3-D7DA74BE48D4}"/>
              </a:ext>
            </a:extLst>
          </p:cNvPr>
          <p:cNvCxnSpPr/>
          <p:nvPr/>
        </p:nvCxnSpPr>
        <p:spPr>
          <a:xfrm>
            <a:off x="8686800" y="5448300"/>
            <a:ext cx="533400" cy="0"/>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advTm="15434"/>
    </mc:Choice>
    <mc:Fallback xmlns="">
      <p:transition spd="slow" advTm="15434"/>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9193" t="-9596" b="-9596"/>
            </a:stretch>
          </a:blipFill>
        </p:spPr>
        <p:txBody>
          <a:bodyPr/>
          <a:lstStyle/>
          <a:p>
            <a:endParaRPr lang="fr-BE"/>
          </a:p>
        </p:txBody>
      </p:sp>
      <p:grpSp>
        <p:nvGrpSpPr>
          <p:cNvPr id="3" name="Group 3"/>
          <p:cNvGrpSpPr/>
          <p:nvPr/>
        </p:nvGrpSpPr>
        <p:grpSpPr>
          <a:xfrm>
            <a:off x="2668586" y="2991875"/>
            <a:ext cx="12950828" cy="1475646"/>
            <a:chOff x="0" y="0"/>
            <a:chExt cx="2519745" cy="287105"/>
          </a:xfrm>
        </p:grpSpPr>
        <p:sp>
          <p:nvSpPr>
            <p:cNvPr id="4" name="Freeform 4"/>
            <p:cNvSpPr/>
            <p:nvPr/>
          </p:nvSpPr>
          <p:spPr>
            <a:xfrm>
              <a:off x="0" y="0"/>
              <a:ext cx="2519745" cy="287105"/>
            </a:xfrm>
            <a:custGeom>
              <a:avLst/>
              <a:gdLst/>
              <a:ahLst/>
              <a:cxnLst/>
              <a:rect l="l" t="t" r="r" b="b"/>
              <a:pathLst>
                <a:path w="2519745" h="287105">
                  <a:moveTo>
                    <a:pt x="13749" y="0"/>
                  </a:moveTo>
                  <a:lnTo>
                    <a:pt x="2505996" y="0"/>
                  </a:lnTo>
                  <a:cubicBezTo>
                    <a:pt x="2509643" y="0"/>
                    <a:pt x="2513140" y="1449"/>
                    <a:pt x="2515718" y="4027"/>
                  </a:cubicBezTo>
                  <a:cubicBezTo>
                    <a:pt x="2518297" y="6606"/>
                    <a:pt x="2519745" y="10103"/>
                    <a:pt x="2519745" y="13749"/>
                  </a:cubicBezTo>
                  <a:lnTo>
                    <a:pt x="2519745" y="273356"/>
                  </a:lnTo>
                  <a:cubicBezTo>
                    <a:pt x="2519745" y="280950"/>
                    <a:pt x="2513589" y="287105"/>
                    <a:pt x="2505996" y="287105"/>
                  </a:cubicBezTo>
                  <a:lnTo>
                    <a:pt x="13749" y="287105"/>
                  </a:lnTo>
                  <a:cubicBezTo>
                    <a:pt x="6156" y="287105"/>
                    <a:pt x="0" y="280950"/>
                    <a:pt x="0" y="273356"/>
                  </a:cubicBezTo>
                  <a:lnTo>
                    <a:pt x="0" y="13749"/>
                  </a:lnTo>
                  <a:cubicBezTo>
                    <a:pt x="0" y="10103"/>
                    <a:pt x="1449" y="6606"/>
                    <a:pt x="4027" y="4027"/>
                  </a:cubicBezTo>
                  <a:cubicBezTo>
                    <a:pt x="6606" y="1449"/>
                    <a:pt x="10103" y="0"/>
                    <a:pt x="13749" y="0"/>
                  </a:cubicBezTo>
                  <a:close/>
                </a:path>
              </a:pathLst>
            </a:custGeom>
            <a:solidFill>
              <a:srgbClr val="8EC669"/>
            </a:solidFill>
          </p:spPr>
          <p:txBody>
            <a:bodyPr/>
            <a:lstStyle/>
            <a:p>
              <a:endParaRPr lang="fr-BE"/>
            </a:p>
          </p:txBody>
        </p:sp>
      </p:grpSp>
      <p:sp>
        <p:nvSpPr>
          <p:cNvPr id="5" name="Freeform 5"/>
          <p:cNvSpPr/>
          <p:nvPr/>
        </p:nvSpPr>
        <p:spPr>
          <a:xfrm>
            <a:off x="6326540" y="277814"/>
            <a:ext cx="2095763" cy="2038082"/>
          </a:xfrm>
          <a:custGeom>
            <a:avLst/>
            <a:gdLst/>
            <a:ahLst/>
            <a:cxnLst/>
            <a:rect l="l" t="t" r="r" b="b"/>
            <a:pathLst>
              <a:path w="2095763" h="2038082">
                <a:moveTo>
                  <a:pt x="0" y="0"/>
                </a:moveTo>
                <a:lnTo>
                  <a:pt x="2095763" y="0"/>
                </a:lnTo>
                <a:lnTo>
                  <a:pt x="2095763" y="2038082"/>
                </a:lnTo>
                <a:lnTo>
                  <a:pt x="0" y="2038082"/>
                </a:lnTo>
                <a:lnTo>
                  <a:pt x="0" y="0"/>
                </a:lnTo>
                <a:close/>
              </a:path>
            </a:pathLst>
          </a:custGeom>
          <a:blipFill>
            <a:blip r:embed="rId4"/>
            <a:stretch>
              <a:fillRect/>
            </a:stretch>
          </a:blipFill>
        </p:spPr>
        <p:txBody>
          <a:bodyPr/>
          <a:lstStyle/>
          <a:p>
            <a:endParaRPr lang="fr-BE"/>
          </a:p>
        </p:txBody>
      </p:sp>
      <p:grpSp>
        <p:nvGrpSpPr>
          <p:cNvPr id="6" name="Group 6"/>
          <p:cNvGrpSpPr/>
          <p:nvPr/>
        </p:nvGrpSpPr>
        <p:grpSpPr>
          <a:xfrm>
            <a:off x="9144000" y="545970"/>
            <a:ext cx="3614608" cy="1501771"/>
            <a:chOff x="0" y="0"/>
            <a:chExt cx="559997" cy="232664"/>
          </a:xfrm>
        </p:grpSpPr>
        <p:sp>
          <p:nvSpPr>
            <p:cNvPr id="7" name="Freeform 7"/>
            <p:cNvSpPr/>
            <p:nvPr/>
          </p:nvSpPr>
          <p:spPr>
            <a:xfrm>
              <a:off x="0" y="0"/>
              <a:ext cx="559997" cy="232664"/>
            </a:xfrm>
            <a:custGeom>
              <a:avLst/>
              <a:gdLst/>
              <a:ahLst/>
              <a:cxnLst/>
              <a:rect l="l" t="t" r="r" b="b"/>
              <a:pathLst>
                <a:path w="559997" h="232664">
                  <a:moveTo>
                    <a:pt x="49262" y="0"/>
                  </a:moveTo>
                  <a:lnTo>
                    <a:pt x="510735" y="0"/>
                  </a:lnTo>
                  <a:cubicBezTo>
                    <a:pt x="537942" y="0"/>
                    <a:pt x="559997" y="22056"/>
                    <a:pt x="559997" y="49262"/>
                  </a:cubicBezTo>
                  <a:lnTo>
                    <a:pt x="559997" y="183401"/>
                  </a:lnTo>
                  <a:cubicBezTo>
                    <a:pt x="559997" y="210608"/>
                    <a:pt x="537942" y="232664"/>
                    <a:pt x="510735" y="232664"/>
                  </a:cubicBezTo>
                  <a:lnTo>
                    <a:pt x="49262" y="232664"/>
                  </a:lnTo>
                  <a:cubicBezTo>
                    <a:pt x="22056" y="232664"/>
                    <a:pt x="0" y="210608"/>
                    <a:pt x="0" y="183401"/>
                  </a:cubicBezTo>
                  <a:lnTo>
                    <a:pt x="0" y="49262"/>
                  </a:lnTo>
                  <a:cubicBezTo>
                    <a:pt x="0" y="22056"/>
                    <a:pt x="22056" y="0"/>
                    <a:pt x="49262" y="0"/>
                  </a:cubicBezTo>
                  <a:close/>
                </a:path>
              </a:pathLst>
            </a:custGeom>
            <a:solidFill>
              <a:srgbClr val="D1E9C2"/>
            </a:solidFill>
          </p:spPr>
          <p:txBody>
            <a:bodyPr/>
            <a:lstStyle/>
            <a:p>
              <a:endParaRPr lang="fr-BE"/>
            </a:p>
          </p:txBody>
        </p:sp>
      </p:grpSp>
      <p:sp>
        <p:nvSpPr>
          <p:cNvPr id="8" name="Freeform 8"/>
          <p:cNvSpPr/>
          <p:nvPr/>
        </p:nvSpPr>
        <p:spPr>
          <a:xfrm>
            <a:off x="9144000" y="545970"/>
            <a:ext cx="3614608" cy="1501771"/>
          </a:xfrm>
          <a:custGeom>
            <a:avLst/>
            <a:gdLst/>
            <a:ahLst/>
            <a:cxnLst/>
            <a:rect l="l" t="t" r="r" b="b"/>
            <a:pathLst>
              <a:path w="3614608" h="1501771">
                <a:moveTo>
                  <a:pt x="0" y="0"/>
                </a:moveTo>
                <a:lnTo>
                  <a:pt x="3614608" y="0"/>
                </a:lnTo>
                <a:lnTo>
                  <a:pt x="3614608" y="1501771"/>
                </a:lnTo>
                <a:lnTo>
                  <a:pt x="0" y="1501771"/>
                </a:lnTo>
                <a:lnTo>
                  <a:pt x="0" y="0"/>
                </a:lnTo>
                <a:close/>
              </a:path>
            </a:pathLst>
          </a:custGeom>
          <a:blipFill>
            <a:blip r:embed="rId5"/>
            <a:stretch>
              <a:fillRect/>
            </a:stretch>
          </a:blipFill>
        </p:spPr>
        <p:txBody>
          <a:bodyPr/>
          <a:lstStyle/>
          <a:p>
            <a:endParaRPr lang="fr-BE"/>
          </a:p>
        </p:txBody>
      </p:sp>
      <p:sp>
        <p:nvSpPr>
          <p:cNvPr id="9" name="Freeform 9"/>
          <p:cNvSpPr/>
          <p:nvPr/>
        </p:nvSpPr>
        <p:spPr>
          <a:xfrm>
            <a:off x="6961855" y="4662369"/>
            <a:ext cx="2920896" cy="2570388"/>
          </a:xfrm>
          <a:custGeom>
            <a:avLst/>
            <a:gdLst/>
            <a:ahLst/>
            <a:cxnLst/>
            <a:rect l="l" t="t" r="r" b="b"/>
            <a:pathLst>
              <a:path w="2920896" h="2570388">
                <a:moveTo>
                  <a:pt x="0" y="0"/>
                </a:moveTo>
                <a:lnTo>
                  <a:pt x="2920896" y="0"/>
                </a:lnTo>
                <a:lnTo>
                  <a:pt x="2920896" y="2570388"/>
                </a:lnTo>
                <a:lnTo>
                  <a:pt x="0" y="2570388"/>
                </a:lnTo>
                <a:lnTo>
                  <a:pt x="0" y="0"/>
                </a:lnTo>
                <a:close/>
              </a:path>
            </a:pathLst>
          </a:custGeom>
          <a:blipFill>
            <a:blip r:embed="rId6"/>
            <a:stretch>
              <a:fillRect/>
            </a:stretch>
          </a:blipFill>
        </p:spPr>
        <p:txBody>
          <a:bodyPr/>
          <a:lstStyle/>
          <a:p>
            <a:endParaRPr lang="fr-BE"/>
          </a:p>
        </p:txBody>
      </p:sp>
      <p:sp>
        <p:nvSpPr>
          <p:cNvPr id="10" name="TextBox 10"/>
          <p:cNvSpPr txBox="1"/>
          <p:nvPr/>
        </p:nvSpPr>
        <p:spPr>
          <a:xfrm>
            <a:off x="5305246" y="3315360"/>
            <a:ext cx="7677508" cy="752476"/>
          </a:xfrm>
          <a:prstGeom prst="rect">
            <a:avLst/>
          </a:prstGeom>
        </p:spPr>
        <p:txBody>
          <a:bodyPr lIns="0" tIns="0" rIns="0" bIns="0" rtlCol="0" anchor="t">
            <a:spAutoFit/>
          </a:bodyPr>
          <a:lstStyle/>
          <a:p>
            <a:pPr algn="ctr">
              <a:lnSpc>
                <a:spcPts val="6299"/>
              </a:lnSpc>
              <a:spcBef>
                <a:spcPct val="0"/>
              </a:spcBef>
            </a:pPr>
            <a:r>
              <a:rPr lang="en-US" sz="4499" b="1">
                <a:solidFill>
                  <a:srgbClr val="FFFFFF"/>
                </a:solidFill>
                <a:latin typeface="Open Sans Bold"/>
                <a:ea typeface="Open Sans Bold"/>
                <a:cs typeface="Open Sans Bold"/>
                <a:sym typeface="Open Sans Bold"/>
              </a:rPr>
              <a:t>Thanks for your attention !</a:t>
            </a:r>
          </a:p>
        </p:txBody>
      </p:sp>
      <p:grpSp>
        <p:nvGrpSpPr>
          <p:cNvPr id="11" name="Group 11"/>
          <p:cNvGrpSpPr/>
          <p:nvPr/>
        </p:nvGrpSpPr>
        <p:grpSpPr>
          <a:xfrm>
            <a:off x="2668586" y="8309082"/>
            <a:ext cx="12950828" cy="1475646"/>
            <a:chOff x="0" y="0"/>
            <a:chExt cx="2519745" cy="287105"/>
          </a:xfrm>
        </p:grpSpPr>
        <p:sp>
          <p:nvSpPr>
            <p:cNvPr id="12" name="Freeform 12"/>
            <p:cNvSpPr/>
            <p:nvPr/>
          </p:nvSpPr>
          <p:spPr>
            <a:xfrm>
              <a:off x="0" y="0"/>
              <a:ext cx="2519745" cy="287105"/>
            </a:xfrm>
            <a:custGeom>
              <a:avLst/>
              <a:gdLst/>
              <a:ahLst/>
              <a:cxnLst/>
              <a:rect l="l" t="t" r="r" b="b"/>
              <a:pathLst>
                <a:path w="2519745" h="287105">
                  <a:moveTo>
                    <a:pt x="13749" y="0"/>
                  </a:moveTo>
                  <a:lnTo>
                    <a:pt x="2505996" y="0"/>
                  </a:lnTo>
                  <a:cubicBezTo>
                    <a:pt x="2509643" y="0"/>
                    <a:pt x="2513140" y="1449"/>
                    <a:pt x="2515718" y="4027"/>
                  </a:cubicBezTo>
                  <a:cubicBezTo>
                    <a:pt x="2518297" y="6606"/>
                    <a:pt x="2519745" y="10103"/>
                    <a:pt x="2519745" y="13749"/>
                  </a:cubicBezTo>
                  <a:lnTo>
                    <a:pt x="2519745" y="273356"/>
                  </a:lnTo>
                  <a:cubicBezTo>
                    <a:pt x="2519745" y="280950"/>
                    <a:pt x="2513589" y="287105"/>
                    <a:pt x="2505996" y="287105"/>
                  </a:cubicBezTo>
                  <a:lnTo>
                    <a:pt x="13749" y="287105"/>
                  </a:lnTo>
                  <a:cubicBezTo>
                    <a:pt x="6156" y="287105"/>
                    <a:pt x="0" y="280950"/>
                    <a:pt x="0" y="273356"/>
                  </a:cubicBezTo>
                  <a:lnTo>
                    <a:pt x="0" y="13749"/>
                  </a:lnTo>
                  <a:cubicBezTo>
                    <a:pt x="0" y="10103"/>
                    <a:pt x="1449" y="6606"/>
                    <a:pt x="4027" y="4027"/>
                  </a:cubicBezTo>
                  <a:cubicBezTo>
                    <a:pt x="6606" y="1449"/>
                    <a:pt x="10103" y="0"/>
                    <a:pt x="13749" y="0"/>
                  </a:cubicBezTo>
                  <a:close/>
                </a:path>
              </a:pathLst>
            </a:custGeom>
            <a:solidFill>
              <a:srgbClr val="716A50"/>
            </a:solidFill>
          </p:spPr>
          <p:txBody>
            <a:bodyPr/>
            <a:lstStyle/>
            <a:p>
              <a:endParaRPr lang="fr-BE"/>
            </a:p>
          </p:txBody>
        </p:sp>
      </p:grpSp>
      <p:sp>
        <p:nvSpPr>
          <p:cNvPr id="13" name="TextBox 13"/>
          <p:cNvSpPr txBox="1"/>
          <p:nvPr/>
        </p:nvSpPr>
        <p:spPr>
          <a:xfrm>
            <a:off x="4047877" y="9229725"/>
            <a:ext cx="10137101" cy="280669"/>
          </a:xfrm>
          <a:prstGeom prst="rect">
            <a:avLst/>
          </a:prstGeom>
        </p:spPr>
        <p:txBody>
          <a:bodyPr lIns="0" tIns="0" rIns="0" bIns="0" rtlCol="0" anchor="t">
            <a:spAutoFit/>
          </a:bodyPr>
          <a:lstStyle/>
          <a:p>
            <a:pPr algn="ctr">
              <a:lnSpc>
                <a:spcPts val="2380"/>
              </a:lnSpc>
              <a:spcBef>
                <a:spcPct val="0"/>
              </a:spcBef>
            </a:pPr>
            <a:r>
              <a:rPr lang="en-US" sz="1700">
                <a:solidFill>
                  <a:srgbClr val="FFFFFF"/>
                </a:solidFill>
                <a:latin typeface="Open Sans"/>
                <a:ea typeface="Open Sans"/>
                <a:cs typeface="Open Sans"/>
                <a:sym typeface="Open Sans"/>
              </a:rPr>
              <a:t>The author wish to thank the European Regional Development Fund (FEDER) and the Wal’Prot Project</a:t>
            </a:r>
          </a:p>
        </p:txBody>
      </p:sp>
      <p:sp>
        <p:nvSpPr>
          <p:cNvPr id="14" name="TextBox 14"/>
          <p:cNvSpPr txBox="1"/>
          <p:nvPr/>
        </p:nvSpPr>
        <p:spPr>
          <a:xfrm>
            <a:off x="7615050" y="8270982"/>
            <a:ext cx="3002756" cy="372744"/>
          </a:xfrm>
          <a:prstGeom prst="rect">
            <a:avLst/>
          </a:prstGeom>
        </p:spPr>
        <p:txBody>
          <a:bodyPr lIns="0" tIns="0" rIns="0" bIns="0" rtlCol="0" anchor="t">
            <a:spAutoFit/>
          </a:bodyPr>
          <a:lstStyle/>
          <a:p>
            <a:pPr algn="ctr">
              <a:lnSpc>
                <a:spcPts val="3080"/>
              </a:lnSpc>
              <a:spcBef>
                <a:spcPct val="0"/>
              </a:spcBef>
            </a:pPr>
            <a:r>
              <a:rPr lang="en-US" sz="2200">
                <a:solidFill>
                  <a:srgbClr val="FFFFFF"/>
                </a:solidFill>
                <a:latin typeface="Open Sans"/>
                <a:ea typeface="Open Sans"/>
                <a:cs typeface="Open Sans"/>
                <a:sym typeface="Open Sans"/>
              </a:rPr>
              <a:t>Justine Van Merhaeghe</a:t>
            </a:r>
          </a:p>
        </p:txBody>
      </p:sp>
      <p:sp>
        <p:nvSpPr>
          <p:cNvPr id="15" name="TextBox 15"/>
          <p:cNvSpPr txBox="1"/>
          <p:nvPr/>
        </p:nvSpPr>
        <p:spPr>
          <a:xfrm>
            <a:off x="6805553" y="8745591"/>
            <a:ext cx="4676894" cy="372744"/>
          </a:xfrm>
          <a:prstGeom prst="rect">
            <a:avLst/>
          </a:prstGeom>
        </p:spPr>
        <p:txBody>
          <a:bodyPr lIns="0" tIns="0" rIns="0" bIns="0" rtlCol="0" anchor="t">
            <a:spAutoFit/>
          </a:bodyPr>
          <a:lstStyle/>
          <a:p>
            <a:pPr algn="ctr">
              <a:lnSpc>
                <a:spcPts val="3080"/>
              </a:lnSpc>
              <a:spcBef>
                <a:spcPct val="0"/>
              </a:spcBef>
            </a:pPr>
            <a:r>
              <a:rPr lang="en-US" sz="2200" b="1" u="sng">
                <a:solidFill>
                  <a:srgbClr val="FFFFFF"/>
                </a:solidFill>
                <a:latin typeface="Open Sans Bold"/>
                <a:ea typeface="Open Sans Bold"/>
                <a:cs typeface="Open Sans Bold"/>
                <a:sym typeface="Open Sans Bold"/>
              </a:rPr>
              <a:t>Justine.VanMerhaeghe@uliege.be</a:t>
            </a:r>
          </a:p>
        </p:txBody>
      </p:sp>
    </p:spTree>
  </p:cSld>
  <p:clrMapOvr>
    <a:masterClrMapping/>
  </p:clrMapOvr>
  <mc:AlternateContent xmlns:mc="http://schemas.openxmlformats.org/markup-compatibility/2006" xmlns:p14="http://schemas.microsoft.com/office/powerpoint/2010/main">
    <mc:Choice Requires="p14">
      <p:transition spd="slow" p14:dur="2000" advTm="7871"/>
    </mc:Choice>
    <mc:Fallback xmlns="">
      <p:transition spd="slow" advTm="7871"/>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9193" t="-9596" b="-9596"/>
            </a:stretch>
          </a:blipFill>
        </p:spPr>
        <p:txBody>
          <a:bodyPr/>
          <a:lstStyle/>
          <a:p>
            <a:endParaRPr lang="fr-BE"/>
          </a:p>
        </p:txBody>
      </p:sp>
      <p:grpSp>
        <p:nvGrpSpPr>
          <p:cNvPr id="3" name="Group 3"/>
          <p:cNvGrpSpPr/>
          <p:nvPr/>
        </p:nvGrpSpPr>
        <p:grpSpPr>
          <a:xfrm>
            <a:off x="2668586" y="2991875"/>
            <a:ext cx="12950828" cy="1475646"/>
            <a:chOff x="0" y="0"/>
            <a:chExt cx="2519745" cy="287105"/>
          </a:xfrm>
        </p:grpSpPr>
        <p:sp>
          <p:nvSpPr>
            <p:cNvPr id="4" name="Freeform 4"/>
            <p:cNvSpPr/>
            <p:nvPr/>
          </p:nvSpPr>
          <p:spPr>
            <a:xfrm>
              <a:off x="0" y="0"/>
              <a:ext cx="2519745" cy="287105"/>
            </a:xfrm>
            <a:custGeom>
              <a:avLst/>
              <a:gdLst/>
              <a:ahLst/>
              <a:cxnLst/>
              <a:rect l="l" t="t" r="r" b="b"/>
              <a:pathLst>
                <a:path w="2519745" h="287105">
                  <a:moveTo>
                    <a:pt x="13749" y="0"/>
                  </a:moveTo>
                  <a:lnTo>
                    <a:pt x="2505996" y="0"/>
                  </a:lnTo>
                  <a:cubicBezTo>
                    <a:pt x="2509643" y="0"/>
                    <a:pt x="2513140" y="1449"/>
                    <a:pt x="2515718" y="4027"/>
                  </a:cubicBezTo>
                  <a:cubicBezTo>
                    <a:pt x="2518297" y="6606"/>
                    <a:pt x="2519745" y="10103"/>
                    <a:pt x="2519745" y="13749"/>
                  </a:cubicBezTo>
                  <a:lnTo>
                    <a:pt x="2519745" y="273356"/>
                  </a:lnTo>
                  <a:cubicBezTo>
                    <a:pt x="2519745" y="280950"/>
                    <a:pt x="2513589" y="287105"/>
                    <a:pt x="2505996" y="287105"/>
                  </a:cubicBezTo>
                  <a:lnTo>
                    <a:pt x="13749" y="287105"/>
                  </a:lnTo>
                  <a:cubicBezTo>
                    <a:pt x="6156" y="287105"/>
                    <a:pt x="0" y="280950"/>
                    <a:pt x="0" y="273356"/>
                  </a:cubicBezTo>
                  <a:lnTo>
                    <a:pt x="0" y="13749"/>
                  </a:lnTo>
                  <a:cubicBezTo>
                    <a:pt x="0" y="10103"/>
                    <a:pt x="1449" y="6606"/>
                    <a:pt x="4027" y="4027"/>
                  </a:cubicBezTo>
                  <a:cubicBezTo>
                    <a:pt x="6606" y="1449"/>
                    <a:pt x="10103" y="0"/>
                    <a:pt x="13749" y="0"/>
                  </a:cubicBezTo>
                  <a:close/>
                </a:path>
              </a:pathLst>
            </a:custGeom>
            <a:solidFill>
              <a:srgbClr val="8EC669"/>
            </a:solidFill>
          </p:spPr>
          <p:txBody>
            <a:bodyPr/>
            <a:lstStyle/>
            <a:p>
              <a:endParaRPr lang="fr-BE"/>
            </a:p>
          </p:txBody>
        </p:sp>
      </p:grpSp>
      <p:sp>
        <p:nvSpPr>
          <p:cNvPr id="5" name="Freeform 5"/>
          <p:cNvSpPr/>
          <p:nvPr/>
        </p:nvSpPr>
        <p:spPr>
          <a:xfrm>
            <a:off x="6326540" y="277814"/>
            <a:ext cx="2095763" cy="2038082"/>
          </a:xfrm>
          <a:custGeom>
            <a:avLst/>
            <a:gdLst/>
            <a:ahLst/>
            <a:cxnLst/>
            <a:rect l="l" t="t" r="r" b="b"/>
            <a:pathLst>
              <a:path w="2095763" h="2038082">
                <a:moveTo>
                  <a:pt x="0" y="0"/>
                </a:moveTo>
                <a:lnTo>
                  <a:pt x="2095763" y="0"/>
                </a:lnTo>
                <a:lnTo>
                  <a:pt x="2095763" y="2038082"/>
                </a:lnTo>
                <a:lnTo>
                  <a:pt x="0" y="2038082"/>
                </a:lnTo>
                <a:lnTo>
                  <a:pt x="0" y="0"/>
                </a:lnTo>
                <a:close/>
              </a:path>
            </a:pathLst>
          </a:custGeom>
          <a:blipFill>
            <a:blip r:embed="rId4"/>
            <a:stretch>
              <a:fillRect/>
            </a:stretch>
          </a:blipFill>
        </p:spPr>
        <p:txBody>
          <a:bodyPr/>
          <a:lstStyle/>
          <a:p>
            <a:endParaRPr lang="fr-BE"/>
          </a:p>
        </p:txBody>
      </p:sp>
      <p:grpSp>
        <p:nvGrpSpPr>
          <p:cNvPr id="6" name="Group 6"/>
          <p:cNvGrpSpPr/>
          <p:nvPr/>
        </p:nvGrpSpPr>
        <p:grpSpPr>
          <a:xfrm>
            <a:off x="9144000" y="545970"/>
            <a:ext cx="3614608" cy="1501771"/>
            <a:chOff x="0" y="0"/>
            <a:chExt cx="559997" cy="232664"/>
          </a:xfrm>
        </p:grpSpPr>
        <p:sp>
          <p:nvSpPr>
            <p:cNvPr id="7" name="Freeform 7"/>
            <p:cNvSpPr/>
            <p:nvPr/>
          </p:nvSpPr>
          <p:spPr>
            <a:xfrm>
              <a:off x="0" y="0"/>
              <a:ext cx="559997" cy="232664"/>
            </a:xfrm>
            <a:custGeom>
              <a:avLst/>
              <a:gdLst/>
              <a:ahLst/>
              <a:cxnLst/>
              <a:rect l="l" t="t" r="r" b="b"/>
              <a:pathLst>
                <a:path w="559997" h="232664">
                  <a:moveTo>
                    <a:pt x="49262" y="0"/>
                  </a:moveTo>
                  <a:lnTo>
                    <a:pt x="510735" y="0"/>
                  </a:lnTo>
                  <a:cubicBezTo>
                    <a:pt x="537942" y="0"/>
                    <a:pt x="559997" y="22056"/>
                    <a:pt x="559997" y="49262"/>
                  </a:cubicBezTo>
                  <a:lnTo>
                    <a:pt x="559997" y="183401"/>
                  </a:lnTo>
                  <a:cubicBezTo>
                    <a:pt x="559997" y="210608"/>
                    <a:pt x="537942" y="232664"/>
                    <a:pt x="510735" y="232664"/>
                  </a:cubicBezTo>
                  <a:lnTo>
                    <a:pt x="49262" y="232664"/>
                  </a:lnTo>
                  <a:cubicBezTo>
                    <a:pt x="22056" y="232664"/>
                    <a:pt x="0" y="210608"/>
                    <a:pt x="0" y="183401"/>
                  </a:cubicBezTo>
                  <a:lnTo>
                    <a:pt x="0" y="49262"/>
                  </a:lnTo>
                  <a:cubicBezTo>
                    <a:pt x="0" y="22056"/>
                    <a:pt x="22056" y="0"/>
                    <a:pt x="49262" y="0"/>
                  </a:cubicBezTo>
                  <a:close/>
                </a:path>
              </a:pathLst>
            </a:custGeom>
            <a:solidFill>
              <a:srgbClr val="D1E9C2"/>
            </a:solidFill>
          </p:spPr>
          <p:txBody>
            <a:bodyPr/>
            <a:lstStyle/>
            <a:p>
              <a:endParaRPr lang="fr-BE"/>
            </a:p>
          </p:txBody>
        </p:sp>
      </p:grpSp>
      <p:sp>
        <p:nvSpPr>
          <p:cNvPr id="8" name="Freeform 8"/>
          <p:cNvSpPr/>
          <p:nvPr/>
        </p:nvSpPr>
        <p:spPr>
          <a:xfrm>
            <a:off x="9144000" y="545970"/>
            <a:ext cx="3614608" cy="1501771"/>
          </a:xfrm>
          <a:custGeom>
            <a:avLst/>
            <a:gdLst/>
            <a:ahLst/>
            <a:cxnLst/>
            <a:rect l="l" t="t" r="r" b="b"/>
            <a:pathLst>
              <a:path w="3614608" h="1501771">
                <a:moveTo>
                  <a:pt x="0" y="0"/>
                </a:moveTo>
                <a:lnTo>
                  <a:pt x="3614608" y="0"/>
                </a:lnTo>
                <a:lnTo>
                  <a:pt x="3614608" y="1501771"/>
                </a:lnTo>
                <a:lnTo>
                  <a:pt x="0" y="1501771"/>
                </a:lnTo>
                <a:lnTo>
                  <a:pt x="0" y="0"/>
                </a:lnTo>
                <a:close/>
              </a:path>
            </a:pathLst>
          </a:custGeom>
          <a:blipFill>
            <a:blip r:embed="rId5"/>
            <a:stretch>
              <a:fillRect/>
            </a:stretch>
          </a:blipFill>
        </p:spPr>
        <p:txBody>
          <a:bodyPr/>
          <a:lstStyle/>
          <a:p>
            <a:endParaRPr lang="fr-BE"/>
          </a:p>
        </p:txBody>
      </p:sp>
      <p:sp>
        <p:nvSpPr>
          <p:cNvPr id="9" name="Freeform 9"/>
          <p:cNvSpPr/>
          <p:nvPr/>
        </p:nvSpPr>
        <p:spPr>
          <a:xfrm>
            <a:off x="6961855" y="4662369"/>
            <a:ext cx="2920896" cy="2570388"/>
          </a:xfrm>
          <a:custGeom>
            <a:avLst/>
            <a:gdLst/>
            <a:ahLst/>
            <a:cxnLst/>
            <a:rect l="l" t="t" r="r" b="b"/>
            <a:pathLst>
              <a:path w="2920896" h="2570388">
                <a:moveTo>
                  <a:pt x="0" y="0"/>
                </a:moveTo>
                <a:lnTo>
                  <a:pt x="2920896" y="0"/>
                </a:lnTo>
                <a:lnTo>
                  <a:pt x="2920896" y="2570388"/>
                </a:lnTo>
                <a:lnTo>
                  <a:pt x="0" y="2570388"/>
                </a:lnTo>
                <a:lnTo>
                  <a:pt x="0" y="0"/>
                </a:lnTo>
                <a:close/>
              </a:path>
            </a:pathLst>
          </a:custGeom>
          <a:blipFill>
            <a:blip r:embed="rId6"/>
            <a:stretch>
              <a:fillRect/>
            </a:stretch>
          </a:blipFill>
        </p:spPr>
        <p:txBody>
          <a:bodyPr/>
          <a:lstStyle/>
          <a:p>
            <a:endParaRPr lang="fr-BE"/>
          </a:p>
        </p:txBody>
      </p:sp>
      <p:sp>
        <p:nvSpPr>
          <p:cNvPr id="10" name="TextBox 10"/>
          <p:cNvSpPr txBox="1"/>
          <p:nvPr/>
        </p:nvSpPr>
        <p:spPr>
          <a:xfrm>
            <a:off x="5305246" y="3315360"/>
            <a:ext cx="7677508" cy="752476"/>
          </a:xfrm>
          <a:prstGeom prst="rect">
            <a:avLst/>
          </a:prstGeom>
        </p:spPr>
        <p:txBody>
          <a:bodyPr lIns="0" tIns="0" rIns="0" bIns="0" rtlCol="0" anchor="t">
            <a:spAutoFit/>
          </a:bodyPr>
          <a:lstStyle/>
          <a:p>
            <a:pPr algn="ctr">
              <a:lnSpc>
                <a:spcPts val="6299"/>
              </a:lnSpc>
              <a:spcBef>
                <a:spcPct val="0"/>
              </a:spcBef>
            </a:pPr>
            <a:r>
              <a:rPr lang="en-US" sz="4499" b="1">
                <a:solidFill>
                  <a:srgbClr val="FFFFFF"/>
                </a:solidFill>
                <a:latin typeface="Open Sans Bold"/>
                <a:ea typeface="Open Sans Bold"/>
                <a:cs typeface="Open Sans Bold"/>
                <a:sym typeface="Open Sans Bold"/>
              </a:rPr>
              <a:t>Thanks for your attention !</a:t>
            </a:r>
          </a:p>
        </p:txBody>
      </p:sp>
      <p:grpSp>
        <p:nvGrpSpPr>
          <p:cNvPr id="11" name="Group 11"/>
          <p:cNvGrpSpPr/>
          <p:nvPr/>
        </p:nvGrpSpPr>
        <p:grpSpPr>
          <a:xfrm>
            <a:off x="457200" y="7962900"/>
            <a:ext cx="17373600" cy="1778130"/>
            <a:chOff x="0" y="0"/>
            <a:chExt cx="2519745" cy="287105"/>
          </a:xfrm>
        </p:grpSpPr>
        <p:sp>
          <p:nvSpPr>
            <p:cNvPr id="12" name="Freeform 12"/>
            <p:cNvSpPr/>
            <p:nvPr/>
          </p:nvSpPr>
          <p:spPr>
            <a:xfrm>
              <a:off x="0" y="0"/>
              <a:ext cx="2519745" cy="287105"/>
            </a:xfrm>
            <a:custGeom>
              <a:avLst/>
              <a:gdLst/>
              <a:ahLst/>
              <a:cxnLst/>
              <a:rect l="l" t="t" r="r" b="b"/>
              <a:pathLst>
                <a:path w="2519745" h="287105">
                  <a:moveTo>
                    <a:pt x="13749" y="0"/>
                  </a:moveTo>
                  <a:lnTo>
                    <a:pt x="2505996" y="0"/>
                  </a:lnTo>
                  <a:cubicBezTo>
                    <a:pt x="2509643" y="0"/>
                    <a:pt x="2513140" y="1449"/>
                    <a:pt x="2515718" y="4027"/>
                  </a:cubicBezTo>
                  <a:cubicBezTo>
                    <a:pt x="2518297" y="6606"/>
                    <a:pt x="2519745" y="10103"/>
                    <a:pt x="2519745" y="13749"/>
                  </a:cubicBezTo>
                  <a:lnTo>
                    <a:pt x="2519745" y="273356"/>
                  </a:lnTo>
                  <a:cubicBezTo>
                    <a:pt x="2519745" y="280950"/>
                    <a:pt x="2513589" y="287105"/>
                    <a:pt x="2505996" y="287105"/>
                  </a:cubicBezTo>
                  <a:lnTo>
                    <a:pt x="13749" y="287105"/>
                  </a:lnTo>
                  <a:cubicBezTo>
                    <a:pt x="6156" y="287105"/>
                    <a:pt x="0" y="280950"/>
                    <a:pt x="0" y="273356"/>
                  </a:cubicBezTo>
                  <a:lnTo>
                    <a:pt x="0" y="13749"/>
                  </a:lnTo>
                  <a:cubicBezTo>
                    <a:pt x="0" y="10103"/>
                    <a:pt x="1449" y="6606"/>
                    <a:pt x="4027" y="4027"/>
                  </a:cubicBezTo>
                  <a:cubicBezTo>
                    <a:pt x="6606" y="1449"/>
                    <a:pt x="10103" y="0"/>
                    <a:pt x="13749" y="0"/>
                  </a:cubicBezTo>
                  <a:close/>
                </a:path>
              </a:pathLst>
            </a:custGeom>
            <a:solidFill>
              <a:srgbClr val="716A50"/>
            </a:solidFill>
          </p:spPr>
          <p:txBody>
            <a:bodyPr/>
            <a:lstStyle/>
            <a:p>
              <a:endParaRPr lang="fr-BE"/>
            </a:p>
          </p:txBody>
        </p:sp>
      </p:grpSp>
      <p:sp>
        <p:nvSpPr>
          <p:cNvPr id="13" name="TextBox 13"/>
          <p:cNvSpPr txBox="1"/>
          <p:nvPr/>
        </p:nvSpPr>
        <p:spPr>
          <a:xfrm>
            <a:off x="1371600" y="8964495"/>
            <a:ext cx="16078200" cy="941155"/>
          </a:xfrm>
          <a:prstGeom prst="rect">
            <a:avLst/>
          </a:prstGeom>
        </p:spPr>
        <p:txBody>
          <a:bodyPr wrap="square" lIns="0" tIns="0" rIns="0" bIns="0" rtlCol="0" anchor="t">
            <a:spAutoFit/>
          </a:bodyPr>
          <a:lstStyle/>
          <a:p>
            <a:pPr algn="ctr">
              <a:lnSpc>
                <a:spcPts val="2380"/>
              </a:lnSpc>
              <a:spcBef>
                <a:spcPct val="0"/>
              </a:spcBef>
            </a:pPr>
            <a:r>
              <a:rPr lang="en-US" sz="1700" dirty="0">
                <a:solidFill>
                  <a:srgbClr val="FFFFFF"/>
                </a:solidFill>
                <a:latin typeface="Open Sans"/>
                <a:ea typeface="Open Sans"/>
                <a:cs typeface="Open Sans"/>
                <a:sym typeface="Open Sans"/>
              </a:rPr>
              <a:t>The author wish to thank the European Regional Development Fund (FEDER) and the </a:t>
            </a:r>
            <a:r>
              <a:rPr lang="en-US" sz="1700" dirty="0" err="1">
                <a:solidFill>
                  <a:srgbClr val="FFFFFF"/>
                </a:solidFill>
                <a:latin typeface="Open Sans"/>
                <a:ea typeface="Open Sans"/>
                <a:cs typeface="Open Sans"/>
                <a:sym typeface="Open Sans"/>
              </a:rPr>
              <a:t>Wal’Prot</a:t>
            </a:r>
            <a:r>
              <a:rPr lang="en-US" sz="1700" dirty="0">
                <a:solidFill>
                  <a:srgbClr val="FFFFFF"/>
                </a:solidFill>
                <a:latin typeface="Open Sans"/>
                <a:ea typeface="Open Sans"/>
                <a:cs typeface="Open Sans"/>
                <a:sym typeface="Open Sans"/>
              </a:rPr>
              <a:t> Project</a:t>
            </a:r>
          </a:p>
          <a:p>
            <a:pPr algn="ctr">
              <a:lnSpc>
                <a:spcPts val="2659"/>
              </a:lnSpc>
            </a:pPr>
            <a:r>
              <a:rPr lang="en-US" sz="1400" dirty="0">
                <a:solidFill>
                  <a:srgbClr val="000000"/>
                </a:solidFill>
                <a:latin typeface="Open Sans"/>
                <a:ea typeface="Open Sans"/>
                <a:cs typeface="Open Sans"/>
                <a:sym typeface="Open Sans"/>
              </a:rPr>
              <a:t>References: BEA, C. (2020, </a:t>
            </a:r>
            <a:r>
              <a:rPr lang="en-US" sz="1400" dirty="0" err="1">
                <a:solidFill>
                  <a:srgbClr val="000000"/>
                </a:solidFill>
                <a:latin typeface="Open Sans"/>
                <a:ea typeface="Open Sans"/>
                <a:cs typeface="Open Sans"/>
                <a:sym typeface="Open Sans"/>
              </a:rPr>
              <a:t>mai</a:t>
            </a:r>
            <a:r>
              <a:rPr lang="en-US" sz="1400" dirty="0">
                <a:solidFill>
                  <a:srgbClr val="000000"/>
                </a:solidFill>
                <a:latin typeface="Open Sans"/>
                <a:ea typeface="Open Sans"/>
                <a:cs typeface="Open Sans"/>
                <a:sym typeface="Open Sans"/>
              </a:rPr>
              <a:t> 20). CNR BEA | Farm to Fork Strategy – for a fair, healthy and environmentally-friendly food system. https://www.cnr-bea.fr/2020/05/20/farm-to-fork-strategy/</a:t>
            </a:r>
          </a:p>
          <a:p>
            <a:pPr algn="ctr">
              <a:lnSpc>
                <a:spcPts val="2380"/>
              </a:lnSpc>
              <a:spcBef>
                <a:spcPct val="0"/>
              </a:spcBef>
            </a:pPr>
            <a:endParaRPr lang="en-US" sz="1700" dirty="0">
              <a:solidFill>
                <a:srgbClr val="FFFFFF"/>
              </a:solidFill>
              <a:latin typeface="Open Sans"/>
              <a:ea typeface="Open Sans"/>
              <a:cs typeface="Open Sans"/>
              <a:sym typeface="Open Sans"/>
            </a:endParaRPr>
          </a:p>
        </p:txBody>
      </p:sp>
      <p:sp>
        <p:nvSpPr>
          <p:cNvPr id="14" name="TextBox 14"/>
          <p:cNvSpPr txBox="1"/>
          <p:nvPr/>
        </p:nvSpPr>
        <p:spPr>
          <a:xfrm>
            <a:off x="7615049" y="7981502"/>
            <a:ext cx="3002756" cy="372744"/>
          </a:xfrm>
          <a:prstGeom prst="rect">
            <a:avLst/>
          </a:prstGeom>
        </p:spPr>
        <p:txBody>
          <a:bodyPr lIns="0" tIns="0" rIns="0" bIns="0" rtlCol="0" anchor="t">
            <a:spAutoFit/>
          </a:bodyPr>
          <a:lstStyle/>
          <a:p>
            <a:pPr algn="ctr">
              <a:lnSpc>
                <a:spcPts val="3080"/>
              </a:lnSpc>
              <a:spcBef>
                <a:spcPct val="0"/>
              </a:spcBef>
            </a:pPr>
            <a:r>
              <a:rPr lang="en-US" sz="2200" dirty="0">
                <a:solidFill>
                  <a:srgbClr val="FFFFFF"/>
                </a:solidFill>
                <a:latin typeface="Open Sans"/>
                <a:ea typeface="Open Sans"/>
                <a:cs typeface="Open Sans"/>
                <a:sym typeface="Open Sans"/>
              </a:rPr>
              <a:t>Justine Van Merhaeghe</a:t>
            </a:r>
          </a:p>
        </p:txBody>
      </p:sp>
      <p:sp>
        <p:nvSpPr>
          <p:cNvPr id="15" name="TextBox 15"/>
          <p:cNvSpPr txBox="1"/>
          <p:nvPr/>
        </p:nvSpPr>
        <p:spPr>
          <a:xfrm>
            <a:off x="6805553" y="8419241"/>
            <a:ext cx="4676894" cy="372744"/>
          </a:xfrm>
          <a:prstGeom prst="rect">
            <a:avLst/>
          </a:prstGeom>
        </p:spPr>
        <p:txBody>
          <a:bodyPr lIns="0" tIns="0" rIns="0" bIns="0" rtlCol="0" anchor="t">
            <a:spAutoFit/>
          </a:bodyPr>
          <a:lstStyle/>
          <a:p>
            <a:pPr algn="ctr">
              <a:lnSpc>
                <a:spcPts val="3080"/>
              </a:lnSpc>
              <a:spcBef>
                <a:spcPct val="0"/>
              </a:spcBef>
            </a:pPr>
            <a:r>
              <a:rPr lang="en-US" sz="2200" b="1" u="sng" dirty="0">
                <a:solidFill>
                  <a:srgbClr val="FFFFFF"/>
                </a:solidFill>
                <a:latin typeface="Open Sans Bold"/>
                <a:ea typeface="Open Sans Bold"/>
                <a:cs typeface="Open Sans Bold"/>
                <a:sym typeface="Open Sans Bold"/>
              </a:rPr>
              <a:t>Justine.VanMerhaeghe@uliege.be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56888-C45A-571B-B631-A9B70AC06C68}"/>
            </a:ext>
          </a:extLst>
        </p:cNvPr>
        <p:cNvGrpSpPr/>
        <p:nvPr/>
      </p:nvGrpSpPr>
      <p:grpSpPr>
        <a:xfrm>
          <a:off x="0" y="0"/>
          <a:ext cx="0" cy="0"/>
          <a:chOff x="0" y="0"/>
          <a:chExt cx="0" cy="0"/>
        </a:xfrm>
      </p:grpSpPr>
      <p:sp>
        <p:nvSpPr>
          <p:cNvPr id="38" name="Freeform 12">
            <a:extLst>
              <a:ext uri="{FF2B5EF4-FFF2-40B4-BE49-F238E27FC236}">
                <a16:creationId xmlns:a16="http://schemas.microsoft.com/office/drawing/2014/main" id="{6079E005-A2E2-6DF0-103C-8EC0D0E5BD7E}"/>
              </a:ext>
            </a:extLst>
          </p:cNvPr>
          <p:cNvSpPr/>
          <p:nvPr/>
        </p:nvSpPr>
        <p:spPr>
          <a:xfrm>
            <a:off x="4554932" y="0"/>
            <a:ext cx="4584010" cy="676942"/>
          </a:xfrm>
          <a:custGeom>
            <a:avLst/>
            <a:gdLst/>
            <a:ahLst/>
            <a:cxnLst/>
            <a:rect l="l" t="t" r="r" b="b"/>
            <a:pathLst>
              <a:path w="715444" h="105653">
                <a:moveTo>
                  <a:pt x="0" y="0"/>
                </a:moveTo>
                <a:lnTo>
                  <a:pt x="715444" y="0"/>
                </a:lnTo>
                <a:lnTo>
                  <a:pt x="715444" y="105653"/>
                </a:lnTo>
                <a:lnTo>
                  <a:pt x="0" y="105653"/>
                </a:lnTo>
                <a:close/>
              </a:path>
            </a:pathLst>
          </a:custGeom>
          <a:solidFill>
            <a:srgbClr val="D1E9C2"/>
          </a:solidFill>
        </p:spPr>
        <p:txBody>
          <a:bodyPr/>
          <a:lstStyle/>
          <a:p>
            <a:endParaRPr lang="fr-BE"/>
          </a:p>
        </p:txBody>
      </p:sp>
      <p:sp>
        <p:nvSpPr>
          <p:cNvPr id="39" name="Freeform 9">
            <a:extLst>
              <a:ext uri="{FF2B5EF4-FFF2-40B4-BE49-F238E27FC236}">
                <a16:creationId xmlns:a16="http://schemas.microsoft.com/office/drawing/2014/main" id="{5AC068C5-3911-406A-315A-61D1B6FA3959}"/>
              </a:ext>
            </a:extLst>
          </p:cNvPr>
          <p:cNvSpPr/>
          <p:nvPr/>
        </p:nvSpPr>
        <p:spPr>
          <a:xfrm>
            <a:off x="-12012" y="0"/>
            <a:ext cx="4596019"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grpSp>
        <p:nvGrpSpPr>
          <p:cNvPr id="40" name="Group 11">
            <a:extLst>
              <a:ext uri="{FF2B5EF4-FFF2-40B4-BE49-F238E27FC236}">
                <a16:creationId xmlns:a16="http://schemas.microsoft.com/office/drawing/2014/main" id="{418ACFA2-01CE-A767-81EA-2EC580180DAC}"/>
              </a:ext>
            </a:extLst>
          </p:cNvPr>
          <p:cNvGrpSpPr/>
          <p:nvPr/>
        </p:nvGrpSpPr>
        <p:grpSpPr>
          <a:xfrm>
            <a:off x="13728010" y="-11187"/>
            <a:ext cx="4559990" cy="676942"/>
            <a:chOff x="0" y="0"/>
            <a:chExt cx="711695" cy="105653"/>
          </a:xfrm>
        </p:grpSpPr>
        <p:sp>
          <p:nvSpPr>
            <p:cNvPr id="41" name="Freeform 12">
              <a:extLst>
                <a:ext uri="{FF2B5EF4-FFF2-40B4-BE49-F238E27FC236}">
                  <a16:creationId xmlns:a16="http://schemas.microsoft.com/office/drawing/2014/main" id="{BABA1554-8520-ABEC-C3DC-C5047600F3EA}"/>
                </a:ext>
              </a:extLst>
            </p:cNvPr>
            <p:cNvSpPr/>
            <p:nvPr/>
          </p:nvSpPr>
          <p:spPr>
            <a:xfrm>
              <a:off x="0" y="0"/>
              <a:ext cx="711695" cy="105653"/>
            </a:xfrm>
            <a:custGeom>
              <a:avLst/>
              <a:gdLst/>
              <a:ahLst/>
              <a:cxnLst/>
              <a:rect l="l" t="t" r="r" b="b"/>
              <a:pathLst>
                <a:path w="711695" h="105653">
                  <a:moveTo>
                    <a:pt x="0" y="0"/>
                  </a:moveTo>
                  <a:lnTo>
                    <a:pt x="711695" y="0"/>
                  </a:lnTo>
                  <a:lnTo>
                    <a:pt x="711695" y="105653"/>
                  </a:lnTo>
                  <a:lnTo>
                    <a:pt x="0" y="105653"/>
                  </a:lnTo>
                  <a:close/>
                </a:path>
              </a:pathLst>
            </a:custGeom>
            <a:solidFill>
              <a:srgbClr val="568200"/>
            </a:solidFill>
          </p:spPr>
          <p:txBody>
            <a:bodyPr/>
            <a:lstStyle/>
            <a:p>
              <a:endParaRPr lang="fr-BE"/>
            </a:p>
          </p:txBody>
        </p:sp>
        <p:sp>
          <p:nvSpPr>
            <p:cNvPr id="42" name="TextBox 13">
              <a:extLst>
                <a:ext uri="{FF2B5EF4-FFF2-40B4-BE49-F238E27FC236}">
                  <a16:creationId xmlns:a16="http://schemas.microsoft.com/office/drawing/2014/main" id="{D70CA38B-5B47-4304-3E52-74BFFB4EDD5A}"/>
                </a:ext>
              </a:extLst>
            </p:cNvPr>
            <p:cNvSpPr txBox="1"/>
            <p:nvPr/>
          </p:nvSpPr>
          <p:spPr>
            <a:xfrm>
              <a:off x="0" y="-57150"/>
              <a:ext cx="711695" cy="162803"/>
            </a:xfrm>
            <a:prstGeom prst="rect">
              <a:avLst/>
            </a:prstGeom>
          </p:spPr>
          <p:txBody>
            <a:bodyPr lIns="50800" tIns="50800" rIns="50800" bIns="50800" rtlCol="0" anchor="ctr"/>
            <a:lstStyle/>
            <a:p>
              <a:pPr algn="ctr">
                <a:lnSpc>
                  <a:spcPts val="3779"/>
                </a:lnSpc>
                <a:spcBef>
                  <a:spcPct val="0"/>
                </a:spcBef>
              </a:pPr>
              <a:endParaRPr lang="en-US" sz="2699" dirty="0">
                <a:solidFill>
                  <a:srgbClr val="FFFFFF"/>
                </a:solidFill>
                <a:latin typeface="Open Sans"/>
                <a:ea typeface="Open Sans"/>
                <a:cs typeface="Open Sans"/>
                <a:sym typeface="Open Sans"/>
              </a:endParaRPr>
            </a:p>
          </p:txBody>
        </p:sp>
      </p:grpSp>
      <p:sp>
        <p:nvSpPr>
          <p:cNvPr id="43" name="TextBox 4">
            <a:extLst>
              <a:ext uri="{FF2B5EF4-FFF2-40B4-BE49-F238E27FC236}">
                <a16:creationId xmlns:a16="http://schemas.microsoft.com/office/drawing/2014/main" id="{B16C75FE-2F4D-9F9A-9F0F-E3A3F4D33636}"/>
              </a:ext>
            </a:extLst>
          </p:cNvPr>
          <p:cNvSpPr txBox="1"/>
          <p:nvPr/>
        </p:nvSpPr>
        <p:spPr>
          <a:xfrm>
            <a:off x="-12010" y="-203019"/>
            <a:ext cx="458401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Introduction</a:t>
            </a:r>
          </a:p>
        </p:txBody>
      </p:sp>
      <p:sp>
        <p:nvSpPr>
          <p:cNvPr id="44" name="TextBox 7">
            <a:extLst>
              <a:ext uri="{FF2B5EF4-FFF2-40B4-BE49-F238E27FC236}">
                <a16:creationId xmlns:a16="http://schemas.microsoft.com/office/drawing/2014/main" id="{2E7FE7A7-7599-30C1-96F5-B7B7DB855857}"/>
              </a:ext>
            </a:extLst>
          </p:cNvPr>
          <p:cNvSpPr txBox="1"/>
          <p:nvPr/>
        </p:nvSpPr>
        <p:spPr>
          <a:xfrm>
            <a:off x="4584009" y="-203020"/>
            <a:ext cx="455999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Methods</a:t>
            </a:r>
          </a:p>
        </p:txBody>
      </p:sp>
      <p:sp>
        <p:nvSpPr>
          <p:cNvPr id="45" name="Freeform 9">
            <a:extLst>
              <a:ext uri="{FF2B5EF4-FFF2-40B4-BE49-F238E27FC236}">
                <a16:creationId xmlns:a16="http://schemas.microsoft.com/office/drawing/2014/main" id="{5DBD3BB4-EE8A-5143-F172-D37915E33A1C}"/>
              </a:ext>
            </a:extLst>
          </p:cNvPr>
          <p:cNvSpPr/>
          <p:nvPr/>
        </p:nvSpPr>
        <p:spPr>
          <a:xfrm>
            <a:off x="9143999" y="0"/>
            <a:ext cx="4584009" cy="665755"/>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sp>
        <p:nvSpPr>
          <p:cNvPr id="46" name="TextBox 10">
            <a:extLst>
              <a:ext uri="{FF2B5EF4-FFF2-40B4-BE49-F238E27FC236}">
                <a16:creationId xmlns:a16="http://schemas.microsoft.com/office/drawing/2014/main" id="{92DACAB3-F317-43AB-7547-EC6DA05CFCBD}"/>
              </a:ext>
            </a:extLst>
          </p:cNvPr>
          <p:cNvSpPr txBox="1"/>
          <p:nvPr/>
        </p:nvSpPr>
        <p:spPr>
          <a:xfrm>
            <a:off x="9121523" y="-204504"/>
            <a:ext cx="4559990" cy="1043115"/>
          </a:xfrm>
          <a:prstGeom prst="rect">
            <a:avLst/>
          </a:prstGeom>
        </p:spPr>
        <p:txBody>
          <a:bodyPr lIns="50800" tIns="50800" rIns="50800" bIns="50800" rtlCol="0" anchor="ctr"/>
          <a:lstStyle/>
          <a:p>
            <a:pPr algn="ctr">
              <a:lnSpc>
                <a:spcPts val="3779"/>
              </a:lnSpc>
              <a:spcBef>
                <a:spcPct val="0"/>
              </a:spcBef>
            </a:pPr>
            <a:r>
              <a:rPr lang="en-US" sz="2699" dirty="0">
                <a:solidFill>
                  <a:srgbClr val="000000"/>
                </a:solidFill>
                <a:latin typeface="Open Sans"/>
                <a:ea typeface="Open Sans"/>
                <a:cs typeface="Open Sans"/>
                <a:sym typeface="Open Sans"/>
              </a:rPr>
              <a:t>Results</a:t>
            </a:r>
          </a:p>
        </p:txBody>
      </p:sp>
      <p:sp>
        <p:nvSpPr>
          <p:cNvPr id="47" name="TextBox 13">
            <a:extLst>
              <a:ext uri="{FF2B5EF4-FFF2-40B4-BE49-F238E27FC236}">
                <a16:creationId xmlns:a16="http://schemas.microsoft.com/office/drawing/2014/main" id="{FAA10FF6-DCC0-ADC8-FF3A-4348CB4163CC}"/>
              </a:ext>
            </a:extLst>
          </p:cNvPr>
          <p:cNvSpPr txBox="1"/>
          <p:nvPr/>
        </p:nvSpPr>
        <p:spPr>
          <a:xfrm>
            <a:off x="13703990" y="-204504"/>
            <a:ext cx="4584010" cy="1043115"/>
          </a:xfrm>
          <a:prstGeom prst="rect">
            <a:avLst/>
          </a:prstGeom>
        </p:spPr>
        <p:txBody>
          <a:bodyPr lIns="50800" tIns="50800" rIns="50800" bIns="50800" rtlCol="0" anchor="ctr"/>
          <a:lstStyle/>
          <a:p>
            <a:pPr algn="ctr">
              <a:lnSpc>
                <a:spcPts val="3779"/>
              </a:lnSpc>
              <a:spcBef>
                <a:spcPct val="0"/>
              </a:spcBef>
            </a:pPr>
            <a:r>
              <a:rPr lang="en-US" sz="2699" dirty="0">
                <a:solidFill>
                  <a:schemeClr val="bg1"/>
                </a:solidFill>
                <a:latin typeface="Open Sans"/>
                <a:ea typeface="Open Sans"/>
                <a:cs typeface="Open Sans"/>
                <a:sym typeface="Open Sans"/>
              </a:rPr>
              <a:t>Questions</a:t>
            </a:r>
          </a:p>
        </p:txBody>
      </p:sp>
      <p:pic>
        <p:nvPicPr>
          <p:cNvPr id="2" name="Image 1">
            <a:extLst>
              <a:ext uri="{FF2B5EF4-FFF2-40B4-BE49-F238E27FC236}">
                <a16:creationId xmlns:a16="http://schemas.microsoft.com/office/drawing/2014/main" id="{40B0503A-946D-D251-A88D-C65C85592319}"/>
              </a:ext>
            </a:extLst>
          </p:cNvPr>
          <p:cNvPicPr/>
          <p:nvPr/>
        </p:nvPicPr>
        <p:blipFill>
          <a:blip r:embed="rId3"/>
          <a:srcRect t="10956" b="9868"/>
          <a:stretch>
            <a:fillRect/>
          </a:stretch>
        </p:blipFill>
        <p:spPr>
          <a:xfrm>
            <a:off x="2331058" y="1310957"/>
            <a:ext cx="5363705" cy="3733800"/>
          </a:xfrm>
          <a:prstGeom prst="rect">
            <a:avLst/>
          </a:prstGeom>
          <a:noFill/>
          <a:ln>
            <a:noFill/>
            <a:prstDash/>
          </a:ln>
        </p:spPr>
      </p:pic>
      <p:sp>
        <p:nvSpPr>
          <p:cNvPr id="4" name="Freeform 15">
            <a:extLst>
              <a:ext uri="{FF2B5EF4-FFF2-40B4-BE49-F238E27FC236}">
                <a16:creationId xmlns:a16="http://schemas.microsoft.com/office/drawing/2014/main" id="{9C35A331-EB2A-4E9C-7CBC-F476BD0A3CDB}"/>
              </a:ext>
            </a:extLst>
          </p:cNvPr>
          <p:cNvSpPr/>
          <p:nvPr/>
        </p:nvSpPr>
        <p:spPr>
          <a:xfrm>
            <a:off x="10007041" y="5829300"/>
            <a:ext cx="6871260" cy="3344662"/>
          </a:xfrm>
          <a:custGeom>
            <a:avLst/>
            <a:gdLst/>
            <a:ahLst/>
            <a:cxnLst/>
            <a:rect l="l" t="t" r="r" b="b"/>
            <a:pathLst>
              <a:path w="6871260" h="3344662">
                <a:moveTo>
                  <a:pt x="0" y="0"/>
                </a:moveTo>
                <a:lnTo>
                  <a:pt x="6871260" y="0"/>
                </a:lnTo>
                <a:lnTo>
                  <a:pt x="6871260" y="3344662"/>
                </a:lnTo>
                <a:lnTo>
                  <a:pt x="0" y="3344662"/>
                </a:lnTo>
                <a:lnTo>
                  <a:pt x="0" y="0"/>
                </a:lnTo>
                <a:close/>
              </a:path>
            </a:pathLst>
          </a:custGeom>
          <a:blipFill>
            <a:blip r:embed="rId4"/>
            <a:stretch>
              <a:fillRect t="-121017" r="-176776" b="-116908"/>
            </a:stretch>
          </a:blipFill>
        </p:spPr>
        <p:txBody>
          <a:bodyPr/>
          <a:lstStyle/>
          <a:p>
            <a:endParaRPr lang="fr-BE"/>
          </a:p>
        </p:txBody>
      </p:sp>
      <p:sp>
        <p:nvSpPr>
          <p:cNvPr id="6" name="Freeform 16">
            <a:extLst>
              <a:ext uri="{FF2B5EF4-FFF2-40B4-BE49-F238E27FC236}">
                <a16:creationId xmlns:a16="http://schemas.microsoft.com/office/drawing/2014/main" id="{F7CBDF11-8C81-BC73-F0D6-0E8C11B0890B}"/>
              </a:ext>
            </a:extLst>
          </p:cNvPr>
          <p:cNvSpPr/>
          <p:nvPr/>
        </p:nvSpPr>
        <p:spPr>
          <a:xfrm>
            <a:off x="16705163" y="6191250"/>
            <a:ext cx="645240" cy="3378791"/>
          </a:xfrm>
          <a:custGeom>
            <a:avLst/>
            <a:gdLst/>
            <a:ahLst/>
            <a:cxnLst/>
            <a:rect l="l" t="t" r="r" b="b"/>
            <a:pathLst>
              <a:path w="645240" h="3378791">
                <a:moveTo>
                  <a:pt x="0" y="0"/>
                </a:moveTo>
                <a:lnTo>
                  <a:pt x="645240" y="0"/>
                </a:lnTo>
                <a:lnTo>
                  <a:pt x="645240" y="3378791"/>
                </a:lnTo>
                <a:lnTo>
                  <a:pt x="0" y="3378791"/>
                </a:lnTo>
                <a:lnTo>
                  <a:pt x="0" y="0"/>
                </a:lnTo>
                <a:close/>
              </a:path>
            </a:pathLst>
          </a:custGeom>
          <a:blipFill>
            <a:blip r:embed="rId4"/>
            <a:stretch>
              <a:fillRect l="-2847436" t="-119794" b="-114717"/>
            </a:stretch>
          </a:blipFill>
        </p:spPr>
        <p:txBody>
          <a:bodyPr/>
          <a:lstStyle/>
          <a:p>
            <a:endParaRPr lang="fr-BE"/>
          </a:p>
        </p:txBody>
      </p:sp>
      <p:sp>
        <p:nvSpPr>
          <p:cNvPr id="8" name="Freeform 17">
            <a:extLst>
              <a:ext uri="{FF2B5EF4-FFF2-40B4-BE49-F238E27FC236}">
                <a16:creationId xmlns:a16="http://schemas.microsoft.com/office/drawing/2014/main" id="{38D70C8E-64D8-68BB-F11B-346BEF00641C}"/>
              </a:ext>
            </a:extLst>
          </p:cNvPr>
          <p:cNvSpPr/>
          <p:nvPr/>
        </p:nvSpPr>
        <p:spPr>
          <a:xfrm>
            <a:off x="11271213" y="9173962"/>
            <a:ext cx="5836094" cy="490447"/>
          </a:xfrm>
          <a:custGeom>
            <a:avLst/>
            <a:gdLst/>
            <a:ahLst/>
            <a:cxnLst/>
            <a:rect l="l" t="t" r="r" b="b"/>
            <a:pathLst>
              <a:path w="5836094" h="490447">
                <a:moveTo>
                  <a:pt x="0" y="0"/>
                </a:moveTo>
                <a:lnTo>
                  <a:pt x="5836094" y="0"/>
                </a:lnTo>
                <a:lnTo>
                  <a:pt x="5836094" y="490446"/>
                </a:lnTo>
                <a:lnTo>
                  <a:pt x="0" y="490446"/>
                </a:lnTo>
                <a:lnTo>
                  <a:pt x="0" y="0"/>
                </a:lnTo>
                <a:close/>
              </a:path>
            </a:pathLst>
          </a:custGeom>
          <a:blipFill>
            <a:blip r:embed="rId4"/>
            <a:stretch>
              <a:fillRect l="-21830" t="-2204526" r="-204038"/>
            </a:stretch>
          </a:blipFill>
        </p:spPr>
        <p:txBody>
          <a:bodyPr/>
          <a:lstStyle/>
          <a:p>
            <a:endParaRPr lang="fr-BE"/>
          </a:p>
        </p:txBody>
      </p:sp>
      <p:sp>
        <p:nvSpPr>
          <p:cNvPr id="10" name="Freeform 18">
            <a:extLst>
              <a:ext uri="{FF2B5EF4-FFF2-40B4-BE49-F238E27FC236}">
                <a16:creationId xmlns:a16="http://schemas.microsoft.com/office/drawing/2014/main" id="{FE2BB17D-5BB8-B6B5-10AA-FE4F702801E6}"/>
              </a:ext>
            </a:extLst>
          </p:cNvPr>
          <p:cNvSpPr/>
          <p:nvPr/>
        </p:nvSpPr>
        <p:spPr>
          <a:xfrm>
            <a:off x="11253277" y="5169221"/>
            <a:ext cx="5625024" cy="660079"/>
          </a:xfrm>
          <a:custGeom>
            <a:avLst/>
            <a:gdLst/>
            <a:ahLst/>
            <a:cxnLst/>
            <a:rect l="l" t="t" r="r" b="b"/>
            <a:pathLst>
              <a:path w="5625024" h="660079">
                <a:moveTo>
                  <a:pt x="0" y="0"/>
                </a:moveTo>
                <a:lnTo>
                  <a:pt x="5625024" y="0"/>
                </a:lnTo>
                <a:lnTo>
                  <a:pt x="5625024" y="660079"/>
                </a:lnTo>
                <a:lnTo>
                  <a:pt x="0" y="660079"/>
                </a:lnTo>
                <a:lnTo>
                  <a:pt x="0" y="0"/>
                </a:lnTo>
                <a:close/>
              </a:path>
            </a:pathLst>
          </a:custGeom>
          <a:blipFill>
            <a:blip r:embed="rId4"/>
            <a:stretch>
              <a:fillRect l="-22068" t="-6272" r="-216028" b="-1606017"/>
            </a:stretch>
          </a:blipFill>
        </p:spPr>
        <p:txBody>
          <a:bodyPr/>
          <a:lstStyle/>
          <a:p>
            <a:endParaRPr lang="fr-BE"/>
          </a:p>
        </p:txBody>
      </p:sp>
      <p:sp>
        <p:nvSpPr>
          <p:cNvPr id="12" name="Freeform 19">
            <a:extLst>
              <a:ext uri="{FF2B5EF4-FFF2-40B4-BE49-F238E27FC236}">
                <a16:creationId xmlns:a16="http://schemas.microsoft.com/office/drawing/2014/main" id="{CBDE6525-8172-246D-6B41-907B66436072}"/>
              </a:ext>
            </a:extLst>
          </p:cNvPr>
          <p:cNvSpPr/>
          <p:nvPr/>
        </p:nvSpPr>
        <p:spPr>
          <a:xfrm>
            <a:off x="8441647" y="4149009"/>
            <a:ext cx="1894147" cy="1680291"/>
          </a:xfrm>
          <a:custGeom>
            <a:avLst/>
            <a:gdLst/>
            <a:ahLst/>
            <a:cxnLst/>
            <a:rect l="l" t="t" r="r" b="b"/>
            <a:pathLst>
              <a:path w="1894147" h="1680291">
                <a:moveTo>
                  <a:pt x="0" y="0"/>
                </a:moveTo>
                <a:lnTo>
                  <a:pt x="1894147" y="0"/>
                </a:lnTo>
                <a:lnTo>
                  <a:pt x="1894147" y="1680291"/>
                </a:lnTo>
                <a:lnTo>
                  <a:pt x="0" y="1680291"/>
                </a:lnTo>
                <a:lnTo>
                  <a:pt x="0" y="0"/>
                </a:lnTo>
                <a:close/>
              </a:path>
            </a:pathLst>
          </a:custGeom>
          <a:blipFill>
            <a:blip r:embed="rId5"/>
            <a:stretch>
              <a:fillRect l="-441235" t="-94836" r="-816" b="-93112"/>
            </a:stretch>
          </a:blipFill>
        </p:spPr>
        <p:txBody>
          <a:bodyPr/>
          <a:lstStyle/>
          <a:p>
            <a:endParaRPr lang="fr-BE"/>
          </a:p>
        </p:txBody>
      </p:sp>
      <p:sp>
        <p:nvSpPr>
          <p:cNvPr id="50" name="Freeform 14">
            <a:extLst>
              <a:ext uri="{FF2B5EF4-FFF2-40B4-BE49-F238E27FC236}">
                <a16:creationId xmlns:a16="http://schemas.microsoft.com/office/drawing/2014/main" id="{801EACA2-97E6-A706-0AB6-2CC759980E48}"/>
              </a:ext>
            </a:extLst>
          </p:cNvPr>
          <p:cNvSpPr/>
          <p:nvPr/>
        </p:nvSpPr>
        <p:spPr>
          <a:xfrm>
            <a:off x="10363008" y="1030745"/>
            <a:ext cx="6987395" cy="4045117"/>
          </a:xfrm>
          <a:custGeom>
            <a:avLst/>
            <a:gdLst/>
            <a:ahLst/>
            <a:cxnLst/>
            <a:rect l="l" t="t" r="r" b="b"/>
            <a:pathLst>
              <a:path w="6987395" h="4045117">
                <a:moveTo>
                  <a:pt x="0" y="0"/>
                </a:moveTo>
                <a:lnTo>
                  <a:pt x="6987395" y="0"/>
                </a:lnTo>
                <a:lnTo>
                  <a:pt x="6987395" y="4045117"/>
                </a:lnTo>
                <a:lnTo>
                  <a:pt x="0" y="4045117"/>
                </a:lnTo>
                <a:lnTo>
                  <a:pt x="0" y="0"/>
                </a:lnTo>
                <a:close/>
              </a:path>
            </a:pathLst>
          </a:custGeom>
          <a:blipFill>
            <a:blip r:embed="rId5"/>
            <a:stretch>
              <a:fillRect r="-22848"/>
            </a:stretch>
          </a:blipFill>
        </p:spPr>
        <p:txBody>
          <a:bodyPr/>
          <a:lstStyle/>
          <a:p>
            <a:endParaRPr lang="fr-BE"/>
          </a:p>
        </p:txBody>
      </p:sp>
      <p:sp>
        <p:nvSpPr>
          <p:cNvPr id="53" name="TextBox 29">
            <a:extLst>
              <a:ext uri="{FF2B5EF4-FFF2-40B4-BE49-F238E27FC236}">
                <a16:creationId xmlns:a16="http://schemas.microsoft.com/office/drawing/2014/main" id="{416051CD-BC40-037C-C3C1-325F5D1BFE42}"/>
              </a:ext>
            </a:extLst>
          </p:cNvPr>
          <p:cNvSpPr txBox="1"/>
          <p:nvPr/>
        </p:nvSpPr>
        <p:spPr>
          <a:xfrm>
            <a:off x="3717043" y="7102220"/>
            <a:ext cx="2591734" cy="369332"/>
          </a:xfrm>
          <a:prstGeom prst="rect">
            <a:avLst/>
          </a:prstGeom>
        </p:spPr>
        <p:txBody>
          <a:bodyPr wrap="square" lIns="0" tIns="0" rIns="0" bIns="0" rtlCol="0" anchor="t">
            <a:spAutoFit/>
          </a:bodyPr>
          <a:lstStyle/>
          <a:p>
            <a:r>
              <a:rPr lang="fr-BE" sz="2400" dirty="0"/>
              <a:t>CMCC-CM2-SR5</a:t>
            </a:r>
            <a:endParaRPr lang="en-US" sz="2400" dirty="0"/>
          </a:p>
        </p:txBody>
      </p:sp>
    </p:spTree>
    <p:extLst>
      <p:ext uri="{BB962C8B-B14F-4D97-AF65-F5344CB8AC3E}">
        <p14:creationId xmlns:p14="http://schemas.microsoft.com/office/powerpoint/2010/main" val="3868776958"/>
      </p:ext>
    </p:extLst>
  </p:cSld>
  <p:clrMapOvr>
    <a:masterClrMapping/>
  </p:clrMapOvr>
  <mc:AlternateContent xmlns:mc="http://schemas.openxmlformats.org/markup-compatibility/2006" xmlns:p14="http://schemas.microsoft.com/office/powerpoint/2010/main">
    <mc:Choice Requires="p14">
      <p:transition spd="slow" p14:dur="2000" advTm="15434"/>
    </mc:Choice>
    <mc:Fallback xmlns="">
      <p:transition spd="slow" advTm="15434"/>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F410D-BC48-A33A-1153-4EB2588E3A46}"/>
            </a:ext>
          </a:extLst>
        </p:cNvPr>
        <p:cNvGrpSpPr/>
        <p:nvPr/>
      </p:nvGrpSpPr>
      <p:grpSpPr>
        <a:xfrm>
          <a:off x="0" y="0"/>
          <a:ext cx="0" cy="0"/>
          <a:chOff x="0" y="0"/>
          <a:chExt cx="0" cy="0"/>
        </a:xfrm>
      </p:grpSpPr>
      <p:sp>
        <p:nvSpPr>
          <p:cNvPr id="38" name="Freeform 12">
            <a:extLst>
              <a:ext uri="{FF2B5EF4-FFF2-40B4-BE49-F238E27FC236}">
                <a16:creationId xmlns:a16="http://schemas.microsoft.com/office/drawing/2014/main" id="{5D7E89FB-844A-0EEA-557C-D4F393D28468}"/>
              </a:ext>
            </a:extLst>
          </p:cNvPr>
          <p:cNvSpPr/>
          <p:nvPr/>
        </p:nvSpPr>
        <p:spPr>
          <a:xfrm>
            <a:off x="4554932" y="0"/>
            <a:ext cx="4584010" cy="676942"/>
          </a:xfrm>
          <a:custGeom>
            <a:avLst/>
            <a:gdLst/>
            <a:ahLst/>
            <a:cxnLst/>
            <a:rect l="l" t="t" r="r" b="b"/>
            <a:pathLst>
              <a:path w="715444" h="105653">
                <a:moveTo>
                  <a:pt x="0" y="0"/>
                </a:moveTo>
                <a:lnTo>
                  <a:pt x="715444" y="0"/>
                </a:lnTo>
                <a:lnTo>
                  <a:pt x="715444" y="105653"/>
                </a:lnTo>
                <a:lnTo>
                  <a:pt x="0" y="105653"/>
                </a:lnTo>
                <a:close/>
              </a:path>
            </a:pathLst>
          </a:custGeom>
          <a:solidFill>
            <a:srgbClr val="D1E9C2"/>
          </a:solidFill>
        </p:spPr>
        <p:txBody>
          <a:bodyPr/>
          <a:lstStyle/>
          <a:p>
            <a:endParaRPr lang="fr-BE"/>
          </a:p>
        </p:txBody>
      </p:sp>
      <p:sp>
        <p:nvSpPr>
          <p:cNvPr id="39" name="Freeform 9">
            <a:extLst>
              <a:ext uri="{FF2B5EF4-FFF2-40B4-BE49-F238E27FC236}">
                <a16:creationId xmlns:a16="http://schemas.microsoft.com/office/drawing/2014/main" id="{C8ACF166-C225-D224-8A3C-F7CF5930CE20}"/>
              </a:ext>
            </a:extLst>
          </p:cNvPr>
          <p:cNvSpPr/>
          <p:nvPr/>
        </p:nvSpPr>
        <p:spPr>
          <a:xfrm>
            <a:off x="-12012" y="0"/>
            <a:ext cx="4596019" cy="676942"/>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grpSp>
        <p:nvGrpSpPr>
          <p:cNvPr id="40" name="Group 11">
            <a:extLst>
              <a:ext uri="{FF2B5EF4-FFF2-40B4-BE49-F238E27FC236}">
                <a16:creationId xmlns:a16="http://schemas.microsoft.com/office/drawing/2014/main" id="{BF90F210-3C8A-BDE3-5DD8-4FA4A011B4A1}"/>
              </a:ext>
            </a:extLst>
          </p:cNvPr>
          <p:cNvGrpSpPr/>
          <p:nvPr/>
        </p:nvGrpSpPr>
        <p:grpSpPr>
          <a:xfrm>
            <a:off x="13728010" y="-11187"/>
            <a:ext cx="4559990" cy="676942"/>
            <a:chOff x="0" y="0"/>
            <a:chExt cx="711695" cy="105653"/>
          </a:xfrm>
        </p:grpSpPr>
        <p:sp>
          <p:nvSpPr>
            <p:cNvPr id="41" name="Freeform 12">
              <a:extLst>
                <a:ext uri="{FF2B5EF4-FFF2-40B4-BE49-F238E27FC236}">
                  <a16:creationId xmlns:a16="http://schemas.microsoft.com/office/drawing/2014/main" id="{2951002E-6B1C-89F1-4215-8974F7EC145B}"/>
                </a:ext>
              </a:extLst>
            </p:cNvPr>
            <p:cNvSpPr/>
            <p:nvPr/>
          </p:nvSpPr>
          <p:spPr>
            <a:xfrm>
              <a:off x="0" y="0"/>
              <a:ext cx="711695" cy="105653"/>
            </a:xfrm>
            <a:custGeom>
              <a:avLst/>
              <a:gdLst/>
              <a:ahLst/>
              <a:cxnLst/>
              <a:rect l="l" t="t" r="r" b="b"/>
              <a:pathLst>
                <a:path w="711695" h="105653">
                  <a:moveTo>
                    <a:pt x="0" y="0"/>
                  </a:moveTo>
                  <a:lnTo>
                    <a:pt x="711695" y="0"/>
                  </a:lnTo>
                  <a:lnTo>
                    <a:pt x="711695" y="105653"/>
                  </a:lnTo>
                  <a:lnTo>
                    <a:pt x="0" y="105653"/>
                  </a:lnTo>
                  <a:close/>
                </a:path>
              </a:pathLst>
            </a:custGeom>
            <a:solidFill>
              <a:srgbClr val="568200"/>
            </a:solidFill>
          </p:spPr>
          <p:txBody>
            <a:bodyPr/>
            <a:lstStyle/>
            <a:p>
              <a:endParaRPr lang="fr-BE"/>
            </a:p>
          </p:txBody>
        </p:sp>
        <p:sp>
          <p:nvSpPr>
            <p:cNvPr id="42" name="TextBox 13">
              <a:extLst>
                <a:ext uri="{FF2B5EF4-FFF2-40B4-BE49-F238E27FC236}">
                  <a16:creationId xmlns:a16="http://schemas.microsoft.com/office/drawing/2014/main" id="{3669991B-B76F-4B35-4769-C7D6D916AAAD}"/>
                </a:ext>
              </a:extLst>
            </p:cNvPr>
            <p:cNvSpPr txBox="1"/>
            <p:nvPr/>
          </p:nvSpPr>
          <p:spPr>
            <a:xfrm>
              <a:off x="0" y="-57150"/>
              <a:ext cx="711695" cy="162803"/>
            </a:xfrm>
            <a:prstGeom prst="rect">
              <a:avLst/>
            </a:prstGeom>
          </p:spPr>
          <p:txBody>
            <a:bodyPr lIns="50800" tIns="50800" rIns="50800" bIns="50800" rtlCol="0" anchor="ctr"/>
            <a:lstStyle/>
            <a:p>
              <a:pPr algn="ctr">
                <a:lnSpc>
                  <a:spcPts val="3779"/>
                </a:lnSpc>
                <a:spcBef>
                  <a:spcPct val="0"/>
                </a:spcBef>
              </a:pPr>
              <a:endParaRPr lang="en-US" sz="2699" dirty="0">
                <a:solidFill>
                  <a:srgbClr val="FFFFFF"/>
                </a:solidFill>
                <a:latin typeface="Open Sans"/>
                <a:ea typeface="Open Sans"/>
                <a:cs typeface="Open Sans"/>
                <a:sym typeface="Open Sans"/>
              </a:endParaRPr>
            </a:p>
          </p:txBody>
        </p:sp>
      </p:grpSp>
      <p:sp>
        <p:nvSpPr>
          <p:cNvPr id="43" name="TextBox 4">
            <a:extLst>
              <a:ext uri="{FF2B5EF4-FFF2-40B4-BE49-F238E27FC236}">
                <a16:creationId xmlns:a16="http://schemas.microsoft.com/office/drawing/2014/main" id="{7EA54854-6BFF-015D-06D6-A164DF3D033A}"/>
              </a:ext>
            </a:extLst>
          </p:cNvPr>
          <p:cNvSpPr txBox="1"/>
          <p:nvPr/>
        </p:nvSpPr>
        <p:spPr>
          <a:xfrm>
            <a:off x="-12010" y="-203019"/>
            <a:ext cx="458401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Introduction</a:t>
            </a:r>
          </a:p>
        </p:txBody>
      </p:sp>
      <p:sp>
        <p:nvSpPr>
          <p:cNvPr id="44" name="TextBox 7">
            <a:extLst>
              <a:ext uri="{FF2B5EF4-FFF2-40B4-BE49-F238E27FC236}">
                <a16:creationId xmlns:a16="http://schemas.microsoft.com/office/drawing/2014/main" id="{C7E45AF0-A752-81ED-483D-34B42E817F45}"/>
              </a:ext>
            </a:extLst>
          </p:cNvPr>
          <p:cNvSpPr txBox="1"/>
          <p:nvPr/>
        </p:nvSpPr>
        <p:spPr>
          <a:xfrm>
            <a:off x="4584009" y="-203020"/>
            <a:ext cx="4559990" cy="1043115"/>
          </a:xfrm>
          <a:prstGeom prst="rect">
            <a:avLst/>
          </a:prstGeom>
        </p:spPr>
        <p:txBody>
          <a:bodyPr lIns="50800" tIns="50800" rIns="50800" bIns="50800" rtlCol="0" anchor="ctr"/>
          <a:lstStyle/>
          <a:p>
            <a:pPr algn="ctr">
              <a:lnSpc>
                <a:spcPts val="3779"/>
              </a:lnSpc>
              <a:spcBef>
                <a:spcPct val="0"/>
              </a:spcBef>
            </a:pPr>
            <a:r>
              <a:rPr lang="en-US" sz="2699" dirty="0">
                <a:latin typeface="Open Sans"/>
                <a:ea typeface="Open Sans"/>
                <a:cs typeface="Open Sans"/>
                <a:sym typeface="Open Sans"/>
              </a:rPr>
              <a:t>Methods</a:t>
            </a:r>
          </a:p>
        </p:txBody>
      </p:sp>
      <p:sp>
        <p:nvSpPr>
          <p:cNvPr id="45" name="Freeform 9">
            <a:extLst>
              <a:ext uri="{FF2B5EF4-FFF2-40B4-BE49-F238E27FC236}">
                <a16:creationId xmlns:a16="http://schemas.microsoft.com/office/drawing/2014/main" id="{79185375-AFDC-6A01-A05B-E85708EE278B}"/>
              </a:ext>
            </a:extLst>
          </p:cNvPr>
          <p:cNvSpPr/>
          <p:nvPr/>
        </p:nvSpPr>
        <p:spPr>
          <a:xfrm>
            <a:off x="9143999" y="0"/>
            <a:ext cx="4584009" cy="665755"/>
          </a:xfrm>
          <a:custGeom>
            <a:avLst/>
            <a:gdLst/>
            <a:ahLst/>
            <a:cxnLst/>
            <a:rect l="l" t="t" r="r" b="b"/>
            <a:pathLst>
              <a:path w="711695" h="105653">
                <a:moveTo>
                  <a:pt x="0" y="0"/>
                </a:moveTo>
                <a:lnTo>
                  <a:pt x="711695" y="0"/>
                </a:lnTo>
                <a:lnTo>
                  <a:pt x="711695" y="105653"/>
                </a:lnTo>
                <a:lnTo>
                  <a:pt x="0" y="105653"/>
                </a:lnTo>
                <a:close/>
              </a:path>
            </a:pathLst>
          </a:custGeom>
          <a:solidFill>
            <a:srgbClr val="D1E9C2"/>
          </a:solidFill>
        </p:spPr>
        <p:txBody>
          <a:bodyPr/>
          <a:lstStyle/>
          <a:p>
            <a:endParaRPr lang="fr-BE"/>
          </a:p>
        </p:txBody>
      </p:sp>
      <p:sp>
        <p:nvSpPr>
          <p:cNvPr id="46" name="TextBox 10">
            <a:extLst>
              <a:ext uri="{FF2B5EF4-FFF2-40B4-BE49-F238E27FC236}">
                <a16:creationId xmlns:a16="http://schemas.microsoft.com/office/drawing/2014/main" id="{C8CEEDB1-BF2E-F61C-877B-80EBFFA37AB2}"/>
              </a:ext>
            </a:extLst>
          </p:cNvPr>
          <p:cNvSpPr txBox="1"/>
          <p:nvPr/>
        </p:nvSpPr>
        <p:spPr>
          <a:xfrm>
            <a:off x="9121523" y="-204504"/>
            <a:ext cx="4559990" cy="1043115"/>
          </a:xfrm>
          <a:prstGeom prst="rect">
            <a:avLst/>
          </a:prstGeom>
        </p:spPr>
        <p:txBody>
          <a:bodyPr lIns="50800" tIns="50800" rIns="50800" bIns="50800" rtlCol="0" anchor="ctr"/>
          <a:lstStyle/>
          <a:p>
            <a:pPr algn="ctr">
              <a:lnSpc>
                <a:spcPts val="3779"/>
              </a:lnSpc>
              <a:spcBef>
                <a:spcPct val="0"/>
              </a:spcBef>
            </a:pPr>
            <a:r>
              <a:rPr lang="en-US" sz="2699" dirty="0">
                <a:solidFill>
                  <a:srgbClr val="000000"/>
                </a:solidFill>
                <a:latin typeface="Open Sans"/>
                <a:ea typeface="Open Sans"/>
                <a:cs typeface="Open Sans"/>
                <a:sym typeface="Open Sans"/>
              </a:rPr>
              <a:t>Results</a:t>
            </a:r>
          </a:p>
        </p:txBody>
      </p:sp>
      <p:sp>
        <p:nvSpPr>
          <p:cNvPr id="47" name="TextBox 13">
            <a:extLst>
              <a:ext uri="{FF2B5EF4-FFF2-40B4-BE49-F238E27FC236}">
                <a16:creationId xmlns:a16="http://schemas.microsoft.com/office/drawing/2014/main" id="{BF66B032-B367-19B8-194D-ACA23459C2DA}"/>
              </a:ext>
            </a:extLst>
          </p:cNvPr>
          <p:cNvSpPr txBox="1"/>
          <p:nvPr/>
        </p:nvSpPr>
        <p:spPr>
          <a:xfrm>
            <a:off x="13703990" y="-204504"/>
            <a:ext cx="4584010" cy="1043115"/>
          </a:xfrm>
          <a:prstGeom prst="rect">
            <a:avLst/>
          </a:prstGeom>
        </p:spPr>
        <p:txBody>
          <a:bodyPr lIns="50800" tIns="50800" rIns="50800" bIns="50800" rtlCol="0" anchor="ctr"/>
          <a:lstStyle/>
          <a:p>
            <a:pPr algn="ctr">
              <a:lnSpc>
                <a:spcPts val="3779"/>
              </a:lnSpc>
              <a:spcBef>
                <a:spcPct val="0"/>
              </a:spcBef>
            </a:pPr>
            <a:r>
              <a:rPr lang="en-US" sz="2699" dirty="0">
                <a:solidFill>
                  <a:schemeClr val="bg1"/>
                </a:solidFill>
                <a:latin typeface="Open Sans"/>
                <a:ea typeface="Open Sans"/>
                <a:cs typeface="Open Sans"/>
                <a:sym typeface="Open Sans"/>
              </a:rPr>
              <a:t>Questions</a:t>
            </a:r>
          </a:p>
        </p:txBody>
      </p:sp>
      <p:pic>
        <p:nvPicPr>
          <p:cNvPr id="3" name="Image 2" descr="Une image contenant texte, capture d’écran, ligne, Tracé&#10;&#10;Le contenu généré par l’IA peut être incorrect.">
            <a:extLst>
              <a:ext uri="{FF2B5EF4-FFF2-40B4-BE49-F238E27FC236}">
                <a16:creationId xmlns:a16="http://schemas.microsoft.com/office/drawing/2014/main" id="{82EB19A4-3DD3-241C-9E00-5F3E7DD99FCE}"/>
              </a:ext>
            </a:extLst>
          </p:cNvPr>
          <p:cNvPicPr/>
          <p:nvPr/>
        </p:nvPicPr>
        <p:blipFill>
          <a:blip r:embed="rId3"/>
          <a:srcRect/>
          <a:stretch>
            <a:fillRect/>
          </a:stretch>
        </p:blipFill>
        <p:spPr>
          <a:xfrm>
            <a:off x="720078" y="1409699"/>
            <a:ext cx="6705600" cy="4553559"/>
          </a:xfrm>
          <a:prstGeom prst="rect">
            <a:avLst/>
          </a:prstGeom>
          <a:noFill/>
          <a:ln>
            <a:noFill/>
            <a:prstDash/>
          </a:ln>
        </p:spPr>
      </p:pic>
      <p:sp>
        <p:nvSpPr>
          <p:cNvPr id="7" name="TextBox 29">
            <a:extLst>
              <a:ext uri="{FF2B5EF4-FFF2-40B4-BE49-F238E27FC236}">
                <a16:creationId xmlns:a16="http://schemas.microsoft.com/office/drawing/2014/main" id="{E7E27584-FE64-B154-8E6D-61A6C4D451ED}"/>
              </a:ext>
            </a:extLst>
          </p:cNvPr>
          <p:cNvSpPr txBox="1"/>
          <p:nvPr/>
        </p:nvSpPr>
        <p:spPr>
          <a:xfrm>
            <a:off x="736120" y="5800106"/>
            <a:ext cx="7341080" cy="454933"/>
          </a:xfrm>
          <a:prstGeom prst="rect">
            <a:avLst/>
          </a:prstGeom>
        </p:spPr>
        <p:txBody>
          <a:bodyPr wrap="square" lIns="0" tIns="0" rIns="0" bIns="0" rtlCol="0" anchor="t">
            <a:spAutoFit/>
          </a:bodyPr>
          <a:lstStyle/>
          <a:p>
            <a:pPr algn="l">
              <a:lnSpc>
                <a:spcPts val="3783"/>
              </a:lnSpc>
            </a:pPr>
            <a:r>
              <a:rPr lang="en-US" sz="2400" dirty="0">
                <a:solidFill>
                  <a:srgbClr val="000000"/>
                </a:solidFill>
                <a:latin typeface="Open Sans"/>
                <a:ea typeface="Open Sans"/>
                <a:cs typeface="Open Sans"/>
                <a:sym typeface="Open Sans"/>
              </a:rPr>
              <a:t>Development cycle : at an advanced stage</a:t>
            </a:r>
          </a:p>
        </p:txBody>
      </p:sp>
      <p:sp>
        <p:nvSpPr>
          <p:cNvPr id="14" name="TextBox 29">
            <a:extLst>
              <a:ext uri="{FF2B5EF4-FFF2-40B4-BE49-F238E27FC236}">
                <a16:creationId xmlns:a16="http://schemas.microsoft.com/office/drawing/2014/main" id="{6CDB2E31-4357-A90F-20E5-82F9F66BFEEA}"/>
              </a:ext>
            </a:extLst>
          </p:cNvPr>
          <p:cNvSpPr txBox="1"/>
          <p:nvPr/>
        </p:nvSpPr>
        <p:spPr>
          <a:xfrm>
            <a:off x="7724274" y="5800106"/>
            <a:ext cx="7341080" cy="2380973"/>
          </a:xfrm>
          <a:prstGeom prst="rect">
            <a:avLst/>
          </a:prstGeom>
        </p:spPr>
        <p:txBody>
          <a:bodyPr wrap="square" lIns="0" tIns="0" rIns="0" bIns="0" rtlCol="0" anchor="t">
            <a:spAutoFit/>
          </a:bodyPr>
          <a:lstStyle/>
          <a:p>
            <a:pPr>
              <a:lnSpc>
                <a:spcPts val="3783"/>
              </a:lnSpc>
            </a:pPr>
            <a:r>
              <a:rPr lang="en-US" sz="2000" dirty="0">
                <a:solidFill>
                  <a:srgbClr val="000000"/>
                </a:solidFill>
                <a:latin typeface="Open Sans"/>
                <a:ea typeface="Open Sans"/>
                <a:cs typeface="Open Sans"/>
                <a:sym typeface="Open Sans"/>
              </a:rPr>
              <a:t>During the reproductive phase, temperatures remain relatively close to those observed historically, with a downward trend below +3°C, which promotes a longer grain-filling period. In fact, unlike previous phases, this one will be significantly longer than in the historical scenario</a:t>
            </a:r>
          </a:p>
        </p:txBody>
      </p:sp>
      <p:pic>
        <p:nvPicPr>
          <p:cNvPr id="15" name="Image 14" descr="Une image contenant texte, capture d’écran, ligne, diagramme&#10;&#10;Le contenu généré par l’IA peut être incorrect.">
            <a:extLst>
              <a:ext uri="{FF2B5EF4-FFF2-40B4-BE49-F238E27FC236}">
                <a16:creationId xmlns:a16="http://schemas.microsoft.com/office/drawing/2014/main" id="{7698C7A2-3218-76EA-65CF-0B8ACF4A3CCE}"/>
              </a:ext>
            </a:extLst>
          </p:cNvPr>
          <p:cNvPicPr/>
          <p:nvPr/>
        </p:nvPicPr>
        <p:blipFill>
          <a:blip r:embed="rId4"/>
          <a:srcRect/>
          <a:stretch>
            <a:fillRect/>
          </a:stretch>
        </p:blipFill>
        <p:spPr>
          <a:xfrm>
            <a:off x="7708232" y="1411704"/>
            <a:ext cx="6705600" cy="4551554"/>
          </a:xfrm>
          <a:prstGeom prst="rect">
            <a:avLst/>
          </a:prstGeom>
          <a:noFill/>
          <a:ln>
            <a:noFill/>
            <a:prstDash/>
          </a:ln>
        </p:spPr>
      </p:pic>
      <p:sp>
        <p:nvSpPr>
          <p:cNvPr id="17" name="TextBox 29">
            <a:extLst>
              <a:ext uri="{FF2B5EF4-FFF2-40B4-BE49-F238E27FC236}">
                <a16:creationId xmlns:a16="http://schemas.microsoft.com/office/drawing/2014/main" id="{0463B5D2-2755-2E06-15CA-EB0BA6625363}"/>
              </a:ext>
            </a:extLst>
          </p:cNvPr>
          <p:cNvSpPr txBox="1"/>
          <p:nvPr/>
        </p:nvSpPr>
        <p:spPr>
          <a:xfrm>
            <a:off x="913466" y="8647829"/>
            <a:ext cx="8535333" cy="444930"/>
          </a:xfrm>
          <a:prstGeom prst="rect">
            <a:avLst/>
          </a:prstGeom>
        </p:spPr>
        <p:txBody>
          <a:bodyPr wrap="square" lIns="0" tIns="0" rIns="0" bIns="0" rtlCol="0" anchor="t">
            <a:spAutoFit/>
          </a:bodyPr>
          <a:lstStyle/>
          <a:p>
            <a:pPr>
              <a:lnSpc>
                <a:spcPts val="3783"/>
              </a:lnSpc>
            </a:pPr>
            <a:r>
              <a:rPr lang="en-US" sz="2400" dirty="0">
                <a:solidFill>
                  <a:srgbClr val="000000"/>
                </a:solidFill>
                <a:latin typeface="Open Sans"/>
                <a:ea typeface="Open Sans"/>
                <a:cs typeface="Open Sans"/>
                <a:sym typeface="Open Sans"/>
              </a:rPr>
              <a:t>+ Indicators related to crop stress + related to production</a:t>
            </a:r>
          </a:p>
        </p:txBody>
      </p:sp>
    </p:spTree>
    <p:extLst>
      <p:ext uri="{BB962C8B-B14F-4D97-AF65-F5344CB8AC3E}">
        <p14:creationId xmlns:p14="http://schemas.microsoft.com/office/powerpoint/2010/main" val="2649604108"/>
      </p:ext>
    </p:extLst>
  </p:cSld>
  <p:clrMapOvr>
    <a:masterClrMapping/>
  </p:clrMapOvr>
  <mc:AlternateContent xmlns:mc="http://schemas.openxmlformats.org/markup-compatibility/2006" xmlns:p14="http://schemas.microsoft.com/office/powerpoint/2010/main">
    <mc:Choice Requires="p14">
      <p:transition spd="slow" p14:dur="2000" advTm="15434"/>
    </mc:Choice>
    <mc:Fallback xmlns="">
      <p:transition spd="slow" advTm="15434"/>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333</TotalTime>
  <Words>1913</Words>
  <Application>Microsoft Office PowerPoint</Application>
  <PresentationFormat>Personnalisé</PresentationFormat>
  <Paragraphs>395</Paragraphs>
  <Slides>21</Slides>
  <Notes>11</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21</vt:i4>
      </vt:variant>
    </vt:vector>
  </HeadingPairs>
  <TitlesOfParts>
    <vt:vector size="28" baseType="lpstr">
      <vt:lpstr>Open Sans Bold</vt:lpstr>
      <vt:lpstr>Bebas Neue</vt:lpstr>
      <vt:lpstr>Arial</vt:lpstr>
      <vt:lpstr>Aptos</vt:lpstr>
      <vt:lpstr>Open Sans</vt:lpstr>
      <vt:lpstr>Calibri</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Legume crops as a protein source under current and future climate: prospects for Southern Belgium</dc:title>
  <dc:creator>Van Merhaeghe Justine</dc:creator>
  <cp:lastModifiedBy>Van Merhaeghe Justine</cp:lastModifiedBy>
  <cp:revision>7</cp:revision>
  <dcterms:created xsi:type="dcterms:W3CDTF">2006-08-16T00:00:00Z</dcterms:created>
  <dcterms:modified xsi:type="dcterms:W3CDTF">2026-09-17T08:26:50Z</dcterms:modified>
  <dc:identifier>DAHRaZyNbTw</dc:identifier>
</cp:coreProperties>
</file>