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8" r:id="rId3"/>
    <p:sldId id="282" r:id="rId4"/>
    <p:sldId id="340" r:id="rId5"/>
    <p:sldId id="341" r:id="rId6"/>
    <p:sldId id="289" r:id="rId7"/>
    <p:sldId id="291" r:id="rId8"/>
    <p:sldId id="342" r:id="rId9"/>
    <p:sldId id="344" r:id="rId10"/>
    <p:sldId id="343" r:id="rId11"/>
    <p:sldId id="349" r:id="rId12"/>
    <p:sldId id="346" r:id="rId13"/>
    <p:sldId id="299" r:id="rId14"/>
    <p:sldId id="347" r:id="rId15"/>
    <p:sldId id="348" r:id="rId16"/>
    <p:sldId id="345" r:id="rId17"/>
    <p:sldId id="350" r:id="rId18"/>
    <p:sldId id="351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627" autoAdjust="0"/>
  </p:normalViewPr>
  <p:slideViewPr>
    <p:cSldViewPr snapToGrid="0">
      <p:cViewPr varScale="1">
        <p:scale>
          <a:sx n="74" d="100"/>
          <a:sy n="74" d="100"/>
        </p:scale>
        <p:origin x="101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68548-454B-4C10-B35B-CFC1D11AAD88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A4143-9E5F-48F2-A913-CBBA76DA40A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39823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Hello </a:t>
            </a:r>
            <a:r>
              <a:rPr lang="fr-BE" dirty="0" err="1"/>
              <a:t>everyone</a:t>
            </a:r>
            <a:r>
              <a:rPr lang="fr-BE" dirty="0"/>
              <a:t>, </a:t>
            </a:r>
            <a:r>
              <a:rPr lang="fr-BE" dirty="0" err="1"/>
              <a:t>thank</a:t>
            </a:r>
            <a:r>
              <a:rPr lang="fr-BE" dirty="0"/>
              <a:t> </a:t>
            </a:r>
            <a:r>
              <a:rPr lang="fr-BE" dirty="0" err="1"/>
              <a:t>you</a:t>
            </a:r>
            <a:r>
              <a:rPr lang="fr-BE" dirty="0"/>
              <a:t> for </a:t>
            </a:r>
            <a:r>
              <a:rPr lang="fr-BE" dirty="0" err="1"/>
              <a:t>coming</a:t>
            </a:r>
            <a:r>
              <a:rPr lang="fr-BE" dirty="0"/>
              <a:t> to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presentation</a:t>
            </a:r>
            <a:r>
              <a:rPr lang="fr-BE" dirty="0"/>
              <a:t>.</a:t>
            </a:r>
          </a:p>
          <a:p>
            <a:r>
              <a:rPr lang="fr-BE" dirty="0" err="1"/>
              <a:t>My</a:t>
            </a:r>
            <a:r>
              <a:rPr lang="fr-BE" dirty="0"/>
              <a:t> </a:t>
            </a:r>
            <a:r>
              <a:rPr lang="fr-BE" dirty="0" err="1"/>
              <a:t>name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Tom, </a:t>
            </a:r>
            <a:r>
              <a:rPr lang="fr-BE" dirty="0" err="1"/>
              <a:t>I’m</a:t>
            </a:r>
            <a:r>
              <a:rPr lang="fr-BE" dirty="0"/>
              <a:t> a PhD </a:t>
            </a:r>
            <a:r>
              <a:rPr lang="fr-BE" dirty="0" err="1"/>
              <a:t>student</a:t>
            </a:r>
            <a:r>
              <a:rPr lang="fr-BE" dirty="0"/>
              <a:t> at Gembloux Agro-Bio Tech. </a:t>
            </a:r>
            <a:r>
              <a:rPr lang="fr-BE" dirty="0" err="1"/>
              <a:t>Today</a:t>
            </a:r>
            <a:r>
              <a:rPr lang="fr-BE" dirty="0"/>
              <a:t> </a:t>
            </a:r>
            <a:r>
              <a:rPr lang="fr-BE" dirty="0" err="1"/>
              <a:t>I’ll</a:t>
            </a:r>
            <a:r>
              <a:rPr lang="fr-BE" dirty="0"/>
              <a:t> talk about how </a:t>
            </a:r>
            <a:r>
              <a:rPr lang="fr-BE" dirty="0" err="1"/>
              <a:t>climate</a:t>
            </a:r>
            <a:r>
              <a:rPr lang="fr-BE" dirty="0"/>
              <a:t> change affects the </a:t>
            </a:r>
            <a:r>
              <a:rPr lang="fr-BE" dirty="0" err="1"/>
              <a:t>food</a:t>
            </a:r>
            <a:r>
              <a:rPr lang="fr-BE" dirty="0"/>
              <a:t> self-</a:t>
            </a:r>
            <a:r>
              <a:rPr lang="fr-BE" dirty="0" err="1"/>
              <a:t>sufficiency</a:t>
            </a:r>
            <a:r>
              <a:rPr lang="fr-BE" dirty="0"/>
              <a:t> of an agricultural </a:t>
            </a:r>
            <a:r>
              <a:rPr lang="fr-BE" dirty="0" err="1"/>
              <a:t>landscape</a:t>
            </a:r>
            <a:r>
              <a:rPr lang="fr-BE" dirty="0"/>
              <a:t> </a:t>
            </a:r>
            <a:r>
              <a:rPr lang="fr-BE" dirty="0" err="1"/>
              <a:t>designed</a:t>
            </a:r>
            <a:r>
              <a:rPr lang="fr-BE" dirty="0"/>
              <a:t> to </a:t>
            </a:r>
            <a:r>
              <a:rPr lang="fr-BE" dirty="0" err="1"/>
              <a:t>feed</a:t>
            </a:r>
            <a:r>
              <a:rPr lang="fr-BE" dirty="0"/>
              <a:t> </a:t>
            </a:r>
            <a:r>
              <a:rPr lang="fr-BE" dirty="0" err="1"/>
              <a:t>Wallonia</a:t>
            </a:r>
            <a:r>
              <a:rPr lang="fr-BE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510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3FDF6-3AD9-3B11-6490-3968235AA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FA1994C-C8E1-5C70-B2C4-DF848D091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A290EB7-3183-09CB-3BE6-8DB378108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Let me start </a:t>
            </a:r>
            <a:r>
              <a:rPr lang="fr-BE" dirty="0" err="1"/>
              <a:t>with</a:t>
            </a:r>
            <a:r>
              <a:rPr lang="fr-BE" dirty="0"/>
              <a:t> the </a:t>
            </a:r>
            <a:r>
              <a:rPr lang="fr-BE" dirty="0" err="1"/>
              <a:t>context</a:t>
            </a:r>
            <a:r>
              <a:rPr lang="fr-BE" dirty="0"/>
              <a:t>.</a:t>
            </a:r>
          </a:p>
          <a:p>
            <a:r>
              <a:rPr lang="fr-BE" dirty="0" err="1"/>
              <a:t>Wallonia</a:t>
            </a:r>
            <a:r>
              <a:rPr lang="fr-BE" dirty="0"/>
              <a:t> has a </a:t>
            </a:r>
            <a:r>
              <a:rPr lang="fr-BE" dirty="0" err="1"/>
              <a:t>strong</a:t>
            </a:r>
            <a:r>
              <a:rPr lang="fr-BE" dirty="0"/>
              <a:t> </a:t>
            </a:r>
            <a:r>
              <a:rPr lang="fr-BE" dirty="0" err="1"/>
              <a:t>mismatch</a:t>
            </a:r>
            <a:r>
              <a:rPr lang="fr-BE" dirty="0"/>
              <a:t> </a:t>
            </a:r>
            <a:r>
              <a:rPr lang="fr-BE" dirty="0" err="1"/>
              <a:t>between</a:t>
            </a:r>
            <a:r>
              <a:rPr lang="fr-BE" dirty="0"/>
              <a:t> agricultural production and the </a:t>
            </a:r>
            <a:r>
              <a:rPr lang="fr-BE" dirty="0" err="1"/>
              <a:t>consumption</a:t>
            </a:r>
            <a:r>
              <a:rPr lang="fr-BE" dirty="0"/>
              <a:t> of </a:t>
            </a:r>
            <a:r>
              <a:rPr lang="fr-BE" dirty="0" err="1"/>
              <a:t>its</a:t>
            </a:r>
            <a:r>
              <a:rPr lang="fr-BE" dirty="0"/>
              <a:t> </a:t>
            </a:r>
            <a:r>
              <a:rPr lang="fr-BE" dirty="0" err="1"/>
              <a:t>inhabitants</a:t>
            </a:r>
            <a:r>
              <a:rPr lang="fr-BE" dirty="0"/>
              <a:t>. Only about </a:t>
            </a:r>
            <a:r>
              <a:rPr lang="fr-BE" dirty="0" err="1"/>
              <a:t>ten</a:t>
            </a:r>
            <a:r>
              <a:rPr lang="fr-BE" dirty="0"/>
              <a:t> percent of the </a:t>
            </a:r>
            <a:r>
              <a:rPr lang="fr-BE" dirty="0" err="1"/>
              <a:t>food</a:t>
            </a:r>
            <a:r>
              <a:rPr lang="fr-BE" dirty="0"/>
              <a:t> </a:t>
            </a:r>
            <a:r>
              <a:rPr lang="fr-BE" dirty="0" err="1"/>
              <a:t>consumed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produced</a:t>
            </a:r>
            <a:r>
              <a:rPr lang="fr-BE" dirty="0"/>
              <a:t> </a:t>
            </a:r>
            <a:r>
              <a:rPr lang="fr-BE" dirty="0" err="1"/>
              <a:t>within</a:t>
            </a:r>
            <a:r>
              <a:rPr lang="fr-BE" dirty="0"/>
              <a:t> </a:t>
            </a:r>
            <a:r>
              <a:rPr lang="fr-BE" dirty="0" err="1"/>
              <a:t>Wallonia</a:t>
            </a:r>
            <a:r>
              <a:rPr lang="fr-BE" dirty="0"/>
              <a:t>, </a:t>
            </a:r>
            <a:r>
              <a:rPr lang="fr-BE" dirty="0" err="1"/>
              <a:t>while</a:t>
            </a:r>
            <a:r>
              <a:rPr lang="fr-BE" dirty="0"/>
              <a:t> </a:t>
            </a:r>
            <a:r>
              <a:rPr lang="fr-BE" dirty="0" err="1"/>
              <a:t>just</a:t>
            </a:r>
            <a:r>
              <a:rPr lang="fr-BE" dirty="0"/>
              <a:t> five cash </a:t>
            </a:r>
            <a:r>
              <a:rPr lang="fr-BE" dirty="0" err="1"/>
              <a:t>crops</a:t>
            </a:r>
            <a:r>
              <a:rPr lang="fr-BE" dirty="0"/>
              <a:t> </a:t>
            </a:r>
            <a:r>
              <a:rPr lang="fr-BE" dirty="0" err="1"/>
              <a:t>occupy</a:t>
            </a:r>
            <a:r>
              <a:rPr lang="fr-BE" dirty="0"/>
              <a:t> </a:t>
            </a:r>
            <a:r>
              <a:rPr lang="fr-BE" dirty="0" err="1"/>
              <a:t>around</a:t>
            </a:r>
            <a:r>
              <a:rPr lang="fr-BE" dirty="0"/>
              <a:t> </a:t>
            </a:r>
            <a:r>
              <a:rPr lang="fr-BE" dirty="0" err="1"/>
              <a:t>eighty-two</a:t>
            </a:r>
            <a:r>
              <a:rPr lang="fr-BE" dirty="0"/>
              <a:t> percent of the arable land.</a:t>
            </a:r>
          </a:p>
          <a:p>
            <a:r>
              <a:rPr lang="fr-BE" dirty="0"/>
              <a:t>So </a:t>
            </a:r>
            <a:r>
              <a:rPr lang="fr-BE" dirty="0" err="1"/>
              <a:t>our</a:t>
            </a:r>
            <a:r>
              <a:rPr lang="fr-BE" dirty="0"/>
              <a:t> initial question </a:t>
            </a:r>
            <a:r>
              <a:rPr lang="fr-BE" dirty="0" err="1"/>
              <a:t>was</a:t>
            </a:r>
            <a:r>
              <a:rPr lang="fr-BE" dirty="0"/>
              <a:t>: </a:t>
            </a:r>
            <a:r>
              <a:rPr lang="fr-BE" b="1" dirty="0" err="1"/>
              <a:t>could</a:t>
            </a:r>
            <a:r>
              <a:rPr lang="fr-BE" b="1" dirty="0"/>
              <a:t> </a:t>
            </a:r>
            <a:r>
              <a:rPr lang="fr-BE" b="1" dirty="0" err="1"/>
              <a:t>Wallonia</a:t>
            </a:r>
            <a:r>
              <a:rPr lang="fr-BE" b="1" dirty="0"/>
              <a:t> </a:t>
            </a:r>
            <a:r>
              <a:rPr lang="fr-BE" b="1" dirty="0" err="1"/>
              <a:t>reorganise</a:t>
            </a:r>
            <a:r>
              <a:rPr lang="fr-BE" b="1" dirty="0"/>
              <a:t> </a:t>
            </a:r>
            <a:r>
              <a:rPr lang="fr-BE" b="1" dirty="0" err="1"/>
              <a:t>its</a:t>
            </a:r>
            <a:r>
              <a:rPr lang="fr-BE" b="1" dirty="0"/>
              <a:t> agricultural land to </a:t>
            </a:r>
            <a:r>
              <a:rPr lang="fr-BE" b="1" dirty="0" err="1"/>
              <a:t>feed</a:t>
            </a:r>
            <a:r>
              <a:rPr lang="fr-BE" b="1" dirty="0"/>
              <a:t> </a:t>
            </a:r>
            <a:r>
              <a:rPr lang="fr-BE" b="1" dirty="0" err="1"/>
              <a:t>itself</a:t>
            </a:r>
            <a:r>
              <a:rPr lang="fr-BE" b="1" dirty="0"/>
              <a:t>?</a:t>
            </a:r>
            <a:endParaRPr lang="fr-BE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9B8952-34E5-C5CD-ADDB-A7D29B8EB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392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1E22F-2394-1D6C-5C5B-FB4B5D92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F55BB56-C069-FC27-61D1-5042F487F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02B615D-8A45-2D73-6456-FF90567B6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This question </a:t>
            </a:r>
            <a:r>
              <a:rPr lang="fr-BE" dirty="0" err="1"/>
              <a:t>led</a:t>
            </a:r>
            <a:r>
              <a:rPr lang="fr-BE" dirty="0"/>
              <a:t> to </a:t>
            </a:r>
            <a:r>
              <a:rPr lang="fr-BE" dirty="0" err="1"/>
              <a:t>two</a:t>
            </a:r>
            <a:r>
              <a:rPr lang="fr-BE" dirty="0"/>
              <a:t> </a:t>
            </a:r>
            <a:r>
              <a:rPr lang="fr-BE" dirty="0" err="1"/>
              <a:t>previous</a:t>
            </a:r>
            <a:r>
              <a:rPr lang="fr-BE" dirty="0"/>
              <a:t> </a:t>
            </a:r>
            <a:r>
              <a:rPr lang="fr-BE" dirty="0" err="1"/>
              <a:t>studies</a:t>
            </a:r>
            <a:r>
              <a:rPr lang="fr-BE" dirty="0"/>
              <a:t>, </a:t>
            </a:r>
            <a:r>
              <a:rPr lang="fr-BE" dirty="0" err="1"/>
              <a:t>which</a:t>
            </a:r>
            <a:r>
              <a:rPr lang="fr-BE" dirty="0"/>
              <a:t> are the </a:t>
            </a:r>
            <a:r>
              <a:rPr lang="fr-BE" dirty="0" err="1"/>
              <a:t>starting</a:t>
            </a:r>
            <a:r>
              <a:rPr lang="fr-BE" dirty="0"/>
              <a:t> point for </a:t>
            </a:r>
            <a:r>
              <a:rPr lang="fr-BE" dirty="0" err="1"/>
              <a:t>today’s</a:t>
            </a:r>
            <a:r>
              <a:rPr lang="fr-BE" dirty="0"/>
              <a:t> </a:t>
            </a:r>
            <a:r>
              <a:rPr lang="fr-BE" dirty="0" err="1"/>
              <a:t>work</a:t>
            </a:r>
            <a:r>
              <a:rPr lang="fr-BE" dirty="0"/>
              <a:t>.</a:t>
            </a:r>
          </a:p>
          <a:p>
            <a:r>
              <a:rPr lang="fr-BE" dirty="0"/>
              <a:t>First,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developed</a:t>
            </a:r>
            <a:r>
              <a:rPr lang="fr-BE" dirty="0"/>
              <a:t> an optimisation model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reallocates</a:t>
            </a:r>
            <a:r>
              <a:rPr lang="fr-BE" dirty="0"/>
              <a:t> </a:t>
            </a:r>
            <a:r>
              <a:rPr lang="fr-BE" dirty="0" err="1"/>
              <a:t>crops</a:t>
            </a:r>
            <a:r>
              <a:rPr lang="fr-BE" dirty="0"/>
              <a:t> </a:t>
            </a:r>
            <a:r>
              <a:rPr lang="fr-BE" dirty="0" err="1"/>
              <a:t>across</a:t>
            </a:r>
            <a:r>
              <a:rPr lang="fr-BE" dirty="0"/>
              <a:t> </a:t>
            </a:r>
            <a:r>
              <a:rPr lang="fr-BE" dirty="0" err="1"/>
              <a:t>Wallonia’s</a:t>
            </a:r>
            <a:r>
              <a:rPr lang="fr-BE" dirty="0"/>
              <a:t> agricultural </a:t>
            </a:r>
            <a:r>
              <a:rPr lang="fr-BE" dirty="0" err="1"/>
              <a:t>regions</a:t>
            </a:r>
            <a:r>
              <a:rPr lang="fr-BE" dirty="0"/>
              <a:t> to match production </a:t>
            </a:r>
            <a:r>
              <a:rPr lang="fr-BE" dirty="0" err="1"/>
              <a:t>with</a:t>
            </a:r>
            <a:r>
              <a:rPr lang="fr-BE" dirty="0"/>
              <a:t> the </a:t>
            </a:r>
            <a:r>
              <a:rPr lang="fr-BE" dirty="0" err="1"/>
              <a:t>population’s</a:t>
            </a:r>
            <a:r>
              <a:rPr lang="fr-BE" dirty="0"/>
              <a:t> </a:t>
            </a:r>
            <a:r>
              <a:rPr lang="fr-BE" dirty="0" err="1"/>
              <a:t>food</a:t>
            </a:r>
            <a:r>
              <a:rPr lang="fr-BE" dirty="0"/>
              <a:t> </a:t>
            </a:r>
            <a:r>
              <a:rPr lang="fr-BE" dirty="0" err="1"/>
              <a:t>needs</a:t>
            </a:r>
            <a:r>
              <a:rPr lang="fr-BE" dirty="0"/>
              <a:t>.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showed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moving</a:t>
            </a:r>
            <a:r>
              <a:rPr lang="fr-BE" dirty="0"/>
              <a:t> </a:t>
            </a:r>
            <a:r>
              <a:rPr lang="fr-BE" dirty="0" err="1"/>
              <a:t>toward</a:t>
            </a:r>
            <a:r>
              <a:rPr lang="fr-BE" dirty="0"/>
              <a:t> </a:t>
            </a:r>
            <a:r>
              <a:rPr lang="fr-BE" dirty="0" err="1"/>
              <a:t>healthier</a:t>
            </a:r>
            <a:r>
              <a:rPr lang="fr-BE" dirty="0"/>
              <a:t> and more </a:t>
            </a:r>
            <a:r>
              <a:rPr lang="fr-BE" dirty="0" err="1"/>
              <a:t>sustainable</a:t>
            </a:r>
            <a:r>
              <a:rPr lang="fr-BE" dirty="0"/>
              <a:t> </a:t>
            </a:r>
            <a:r>
              <a:rPr lang="fr-BE" dirty="0" err="1"/>
              <a:t>diets</a:t>
            </a:r>
            <a:r>
              <a:rPr lang="fr-BE" dirty="0"/>
              <a:t> </a:t>
            </a:r>
            <a:r>
              <a:rPr lang="fr-BE" dirty="0" err="1"/>
              <a:t>would</a:t>
            </a:r>
            <a:r>
              <a:rPr lang="fr-BE" dirty="0"/>
              <a:t> </a:t>
            </a:r>
            <a:r>
              <a:rPr lang="fr-BE" dirty="0" err="1"/>
              <a:t>allow</a:t>
            </a:r>
            <a:r>
              <a:rPr lang="fr-BE" dirty="0"/>
              <a:t> us to </a:t>
            </a:r>
            <a:r>
              <a:rPr lang="fr-BE" dirty="0" err="1"/>
              <a:t>be</a:t>
            </a:r>
            <a:r>
              <a:rPr lang="fr-BE" dirty="0"/>
              <a:t> self-</a:t>
            </a:r>
            <a:r>
              <a:rPr lang="fr-BE" dirty="0" err="1"/>
              <a:t>sufficient</a:t>
            </a:r>
            <a:r>
              <a:rPr lang="fr-BE" dirty="0"/>
              <a:t>, </a:t>
            </a:r>
            <a:r>
              <a:rPr lang="fr-BE" dirty="0" err="1"/>
              <a:t>even</a:t>
            </a:r>
            <a:r>
              <a:rPr lang="fr-BE" dirty="0"/>
              <a:t> in </a:t>
            </a:r>
            <a:r>
              <a:rPr lang="fr-BE" dirty="0" err="1"/>
              <a:t>organic</a:t>
            </a:r>
            <a:r>
              <a:rPr lang="fr-BE" dirty="0"/>
              <a:t> </a:t>
            </a:r>
            <a:r>
              <a:rPr lang="fr-BE" dirty="0" err="1"/>
              <a:t>farming</a:t>
            </a:r>
            <a:r>
              <a:rPr lang="fr-BE"/>
              <a:t>.</a:t>
            </a:r>
            <a:endParaRPr lang="fr-BE" dirty="0"/>
          </a:p>
          <a:p>
            <a:r>
              <a:rPr lang="fr-BE" dirty="0"/>
              <a:t>Then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added</a:t>
            </a:r>
            <a:r>
              <a:rPr lang="fr-BE" dirty="0"/>
              <a:t> </a:t>
            </a:r>
            <a:r>
              <a:rPr lang="fr-BE" dirty="0" err="1"/>
              <a:t>agronomic</a:t>
            </a:r>
            <a:r>
              <a:rPr lang="fr-BE" dirty="0"/>
              <a:t> </a:t>
            </a:r>
            <a:r>
              <a:rPr lang="fr-BE" dirty="0" err="1"/>
              <a:t>constraints</a:t>
            </a:r>
            <a:r>
              <a:rPr lang="fr-BE" dirty="0"/>
              <a:t>, </a:t>
            </a:r>
            <a:r>
              <a:rPr lang="fr-BE" dirty="0" err="1"/>
              <a:t>such</a:t>
            </a:r>
            <a:r>
              <a:rPr lang="fr-BE" dirty="0"/>
              <a:t> as </a:t>
            </a:r>
            <a:r>
              <a:rPr lang="fr-BE" dirty="0" err="1"/>
              <a:t>crop</a:t>
            </a:r>
            <a:r>
              <a:rPr lang="fr-BE" dirty="0"/>
              <a:t> return times and exclusion </a:t>
            </a:r>
            <a:r>
              <a:rPr lang="fr-BE" dirty="0" err="1"/>
              <a:t>rules</a:t>
            </a:r>
            <a:r>
              <a:rPr lang="fr-BE" dirty="0"/>
              <a:t>, to move </a:t>
            </a:r>
            <a:r>
              <a:rPr lang="fr-BE" dirty="0" err="1"/>
              <a:t>from</a:t>
            </a:r>
            <a:r>
              <a:rPr lang="fr-BE" dirty="0"/>
              <a:t> an optimal </a:t>
            </a:r>
            <a:r>
              <a:rPr lang="fr-BE" dirty="0" err="1"/>
              <a:t>crop</a:t>
            </a:r>
            <a:r>
              <a:rPr lang="fr-BE" dirty="0"/>
              <a:t> allocation to </a:t>
            </a:r>
            <a:r>
              <a:rPr lang="fr-BE" dirty="0" err="1"/>
              <a:t>realistic</a:t>
            </a:r>
            <a:r>
              <a:rPr lang="fr-BE" dirty="0"/>
              <a:t> </a:t>
            </a:r>
            <a:r>
              <a:rPr lang="fr-BE" dirty="0" err="1"/>
              <a:t>crop</a:t>
            </a:r>
            <a:r>
              <a:rPr lang="fr-BE" dirty="0"/>
              <a:t> rotations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could</a:t>
            </a:r>
            <a:r>
              <a:rPr lang="fr-BE" dirty="0"/>
              <a:t> </a:t>
            </a:r>
            <a:r>
              <a:rPr lang="fr-BE" dirty="0" err="1"/>
              <a:t>actually</a:t>
            </a:r>
            <a:r>
              <a:rPr lang="fr-BE" dirty="0"/>
              <a:t>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implemented</a:t>
            </a:r>
            <a:r>
              <a:rPr lang="fr-BE" dirty="0"/>
              <a:t> in the </a:t>
            </a:r>
            <a:r>
              <a:rPr lang="fr-BE" dirty="0" err="1"/>
              <a:t>field</a:t>
            </a:r>
            <a:r>
              <a:rPr lang="fr-BE" dirty="0"/>
              <a:t>. If </a:t>
            </a:r>
            <a:r>
              <a:rPr lang="fr-BE" dirty="0" err="1"/>
              <a:t>you</a:t>
            </a:r>
            <a:r>
              <a:rPr lang="fr-BE" dirty="0"/>
              <a:t> </a:t>
            </a:r>
            <a:r>
              <a:rPr lang="fr-BE" dirty="0" err="1"/>
              <a:t>want</a:t>
            </a:r>
            <a:r>
              <a:rPr lang="fr-BE" dirty="0"/>
              <a:t> more insights about the </a:t>
            </a:r>
            <a:r>
              <a:rPr lang="fr-BE" dirty="0" err="1"/>
              <a:t>methodology</a:t>
            </a:r>
            <a:r>
              <a:rPr lang="fr-BE" dirty="0"/>
              <a:t> do not </a:t>
            </a:r>
            <a:r>
              <a:rPr lang="fr-BE" dirty="0" err="1"/>
              <a:t>hesitate</a:t>
            </a:r>
            <a:r>
              <a:rPr lang="fr-BE" dirty="0"/>
              <a:t> to </a:t>
            </a:r>
            <a:r>
              <a:rPr lang="fr-BE" dirty="0" err="1"/>
              <a:t>read</a:t>
            </a:r>
            <a:r>
              <a:rPr lang="fr-BE" dirty="0"/>
              <a:t> </a:t>
            </a:r>
            <a:r>
              <a:rPr lang="fr-BE" dirty="0" err="1"/>
              <a:t>these</a:t>
            </a:r>
            <a:r>
              <a:rPr lang="fr-BE" dirty="0"/>
              <a:t> </a:t>
            </a:r>
            <a:r>
              <a:rPr lang="fr-BE" dirty="0" err="1"/>
              <a:t>two</a:t>
            </a:r>
            <a:r>
              <a:rPr lang="fr-BE" dirty="0"/>
              <a:t> </a:t>
            </a:r>
            <a:r>
              <a:rPr lang="fr-BE" dirty="0" err="1"/>
              <a:t>papers</a:t>
            </a:r>
            <a:endParaRPr lang="fr-BE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3150E06-564A-E3B8-27BF-0D690C459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60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8F13-E3F7-E081-5002-CA7B8F44B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533F295-412E-B8AE-3826-F7309052D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5049414-84D4-B9EB-09AC-DE8B51ABF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The </a:t>
            </a:r>
            <a:r>
              <a:rPr lang="fr-BE" dirty="0" err="1"/>
              <a:t>idea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to </a:t>
            </a:r>
            <a:r>
              <a:rPr lang="fr-BE" dirty="0" err="1"/>
              <a:t>redesign</a:t>
            </a:r>
            <a:r>
              <a:rPr lang="fr-BE" dirty="0"/>
              <a:t> the </a:t>
            </a:r>
            <a:r>
              <a:rPr lang="fr-BE" dirty="0" err="1"/>
              <a:t>landscape</a:t>
            </a:r>
            <a:r>
              <a:rPr lang="fr-BE" dirty="0"/>
              <a:t> </a:t>
            </a:r>
            <a:r>
              <a:rPr lang="fr-BE" dirty="0" err="1"/>
              <a:t>so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production matches local </a:t>
            </a:r>
            <a:r>
              <a:rPr lang="fr-BE" dirty="0" err="1"/>
              <a:t>consumption</a:t>
            </a:r>
            <a:r>
              <a:rPr lang="fr-BE" dirty="0"/>
              <a:t>, </a:t>
            </a:r>
            <a:r>
              <a:rPr lang="fr-BE" b="1" dirty="0" err="1"/>
              <a:t>food</a:t>
            </a:r>
            <a:r>
              <a:rPr lang="fr-BE" b="1" dirty="0"/>
              <a:t> </a:t>
            </a:r>
            <a:r>
              <a:rPr lang="fr-BE" b="1" dirty="0" err="1"/>
              <a:t>category</a:t>
            </a:r>
            <a:r>
              <a:rPr lang="fr-BE" b="1" dirty="0"/>
              <a:t> by </a:t>
            </a:r>
            <a:r>
              <a:rPr lang="fr-BE" b="1" dirty="0" err="1"/>
              <a:t>food</a:t>
            </a:r>
            <a:r>
              <a:rPr lang="fr-BE" b="1" dirty="0"/>
              <a:t> </a:t>
            </a:r>
            <a:r>
              <a:rPr lang="fr-BE" b="1" dirty="0" err="1"/>
              <a:t>category</a:t>
            </a:r>
            <a:r>
              <a:rPr lang="fr-BE" dirty="0"/>
              <a:t>. In </a:t>
            </a:r>
            <a:r>
              <a:rPr lang="fr-BE" dirty="0" err="1"/>
              <a:t>order</a:t>
            </a:r>
            <a:r>
              <a:rPr lang="fr-BE" dirty="0"/>
              <a:t> to </a:t>
            </a:r>
            <a:r>
              <a:rPr lang="fr-BE" dirty="0" err="1"/>
              <a:t>pass</a:t>
            </a:r>
            <a:r>
              <a:rPr lang="fr-BE" dirty="0"/>
              <a:t> </a:t>
            </a:r>
            <a:r>
              <a:rPr lang="fr-BE" dirty="0" err="1"/>
              <a:t>from</a:t>
            </a:r>
            <a:r>
              <a:rPr lang="fr-BE" dirty="0"/>
              <a:t>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unbalanced</a:t>
            </a:r>
            <a:r>
              <a:rPr lang="fr-BE" dirty="0"/>
              <a:t> situation on the </a:t>
            </a:r>
            <a:r>
              <a:rPr lang="fr-BE" dirty="0" err="1"/>
              <a:t>left</a:t>
            </a:r>
            <a:r>
              <a:rPr lang="fr-BE" dirty="0"/>
              <a:t> to </a:t>
            </a:r>
            <a:r>
              <a:rPr lang="fr-BE" dirty="0" err="1"/>
              <a:t>this</a:t>
            </a:r>
            <a:r>
              <a:rPr lang="fr-BE" dirty="0"/>
              <a:t> situation </a:t>
            </a:r>
            <a:r>
              <a:rPr lang="fr-BE" dirty="0" err="1"/>
              <a:t>where</a:t>
            </a:r>
            <a:r>
              <a:rPr lang="fr-BE" dirty="0"/>
              <a:t> the production </a:t>
            </a:r>
            <a:r>
              <a:rPr lang="fr-BE" dirty="0" err="1"/>
              <a:t>perfectly</a:t>
            </a:r>
            <a:r>
              <a:rPr lang="fr-BE" dirty="0"/>
              <a:t> match the </a:t>
            </a:r>
            <a:r>
              <a:rPr lang="fr-BE" dirty="0" err="1"/>
              <a:t>consumption</a:t>
            </a:r>
            <a:endParaRPr lang="fr-BE" dirty="0"/>
          </a:p>
          <a:p>
            <a:r>
              <a:rPr lang="fr-BE" dirty="0"/>
              <a:t>Food self-</a:t>
            </a:r>
            <a:r>
              <a:rPr lang="fr-BE" dirty="0" err="1"/>
              <a:t>sufficiency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the </a:t>
            </a:r>
            <a:r>
              <a:rPr lang="fr-BE" dirty="0" err="1"/>
              <a:t>average</a:t>
            </a:r>
            <a:r>
              <a:rPr lang="fr-BE" dirty="0"/>
              <a:t>, </a:t>
            </a:r>
            <a:r>
              <a:rPr lang="fr-BE" dirty="0" err="1"/>
              <a:t>across</a:t>
            </a:r>
            <a:r>
              <a:rPr lang="fr-BE" dirty="0"/>
              <a:t> </a:t>
            </a:r>
            <a:r>
              <a:rPr lang="fr-BE" dirty="0" err="1"/>
              <a:t>food</a:t>
            </a:r>
            <a:r>
              <a:rPr lang="fr-BE" dirty="0"/>
              <a:t> </a:t>
            </a:r>
            <a:r>
              <a:rPr lang="fr-BE" dirty="0" err="1"/>
              <a:t>categories</a:t>
            </a:r>
            <a:r>
              <a:rPr lang="fr-BE" dirty="0"/>
              <a:t>, of the production-to-</a:t>
            </a:r>
            <a:r>
              <a:rPr lang="fr-BE" dirty="0" err="1"/>
              <a:t>demand</a:t>
            </a:r>
            <a:r>
              <a:rPr lang="fr-BE" dirty="0"/>
              <a:t> ratio of </a:t>
            </a:r>
            <a:r>
              <a:rPr lang="fr-BE" dirty="0" err="1"/>
              <a:t>each</a:t>
            </a:r>
            <a:r>
              <a:rPr lang="fr-BE" dirty="0"/>
              <a:t> </a:t>
            </a:r>
            <a:r>
              <a:rPr lang="fr-BE" dirty="0" err="1"/>
              <a:t>category</a:t>
            </a:r>
            <a:r>
              <a:rPr lang="fr-BE" dirty="0"/>
              <a:t>, </a:t>
            </a:r>
            <a:r>
              <a:rPr lang="fr-BE" b="1" dirty="0" err="1"/>
              <a:t>each</a:t>
            </a:r>
            <a:r>
              <a:rPr lang="fr-BE" b="1" dirty="0"/>
              <a:t> ratio </a:t>
            </a:r>
            <a:r>
              <a:rPr lang="fr-BE" b="1" dirty="0" err="1"/>
              <a:t>capped</a:t>
            </a:r>
            <a:r>
              <a:rPr lang="fr-BE" b="1" dirty="0"/>
              <a:t> at one</a:t>
            </a:r>
            <a:r>
              <a:rPr lang="fr-BE" dirty="0"/>
              <a:t>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7EC12E1-364E-D98D-FB0D-C49DEC7C2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281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Using</a:t>
            </a:r>
            <a:r>
              <a:rPr lang="fr-BE" dirty="0"/>
              <a:t> the </a:t>
            </a:r>
            <a:r>
              <a:rPr lang="fr-BE" dirty="0" err="1"/>
              <a:t>healthy</a:t>
            </a:r>
            <a:r>
              <a:rPr lang="fr-BE" dirty="0"/>
              <a:t> </a:t>
            </a:r>
            <a:r>
              <a:rPr lang="fr-BE" dirty="0" err="1"/>
              <a:t>diet</a:t>
            </a:r>
            <a:r>
              <a:rPr lang="fr-BE" dirty="0"/>
              <a:t> scenario, the optimisation </a:t>
            </a:r>
            <a:r>
              <a:rPr lang="fr-BE" dirty="0" err="1"/>
              <a:t>generated</a:t>
            </a:r>
            <a:r>
              <a:rPr lang="fr-BE" dirty="0"/>
              <a:t> </a:t>
            </a:r>
            <a:r>
              <a:rPr lang="fr-BE" dirty="0" err="1"/>
              <a:t>crop</a:t>
            </a:r>
            <a:r>
              <a:rPr lang="fr-BE" dirty="0"/>
              <a:t> rotations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could</a:t>
            </a:r>
            <a:r>
              <a:rPr lang="fr-BE" dirty="0"/>
              <a:t> </a:t>
            </a:r>
            <a:r>
              <a:rPr lang="fr-BE" dirty="0" err="1"/>
              <a:t>make</a:t>
            </a:r>
            <a:r>
              <a:rPr lang="fr-BE" dirty="0"/>
              <a:t> </a:t>
            </a:r>
            <a:r>
              <a:rPr lang="fr-BE" dirty="0" err="1"/>
              <a:t>Wallonia</a:t>
            </a:r>
            <a:r>
              <a:rPr lang="fr-BE" dirty="0"/>
              <a:t> self-</a:t>
            </a:r>
            <a:r>
              <a:rPr lang="fr-BE" dirty="0" err="1"/>
              <a:t>sufficient</a:t>
            </a:r>
            <a:r>
              <a:rPr lang="fr-BE" dirty="0"/>
              <a:t> </a:t>
            </a:r>
            <a:r>
              <a:rPr lang="fr-BE" dirty="0" err="1"/>
              <a:t>while</a:t>
            </a:r>
            <a:r>
              <a:rPr lang="fr-BE" dirty="0"/>
              <a:t> </a:t>
            </a:r>
            <a:r>
              <a:rPr lang="fr-BE" dirty="0" err="1"/>
              <a:t>using</a:t>
            </a:r>
            <a:r>
              <a:rPr lang="fr-BE" dirty="0"/>
              <a:t> about </a:t>
            </a:r>
            <a:r>
              <a:rPr lang="fr-BE" dirty="0" err="1"/>
              <a:t>ninety</a:t>
            </a:r>
            <a:r>
              <a:rPr lang="fr-BE" dirty="0"/>
              <a:t> percent of the </a:t>
            </a:r>
            <a:r>
              <a:rPr lang="fr-BE" dirty="0" err="1"/>
              <a:t>available</a:t>
            </a:r>
            <a:r>
              <a:rPr lang="fr-BE" dirty="0"/>
              <a:t> arable land.</a:t>
            </a:r>
          </a:p>
          <a:p>
            <a:r>
              <a:rPr lang="fr-BE" dirty="0"/>
              <a:t>So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now</a:t>
            </a:r>
            <a:r>
              <a:rPr lang="fr-BE" dirty="0"/>
              <a:t> have a </a:t>
            </a:r>
            <a:r>
              <a:rPr lang="fr-BE" dirty="0" err="1"/>
              <a:t>concrete</a:t>
            </a:r>
            <a:r>
              <a:rPr lang="fr-BE" dirty="0"/>
              <a:t> agricultural </a:t>
            </a:r>
            <a:r>
              <a:rPr lang="fr-BE" dirty="0" err="1"/>
              <a:t>landscape</a:t>
            </a:r>
            <a:r>
              <a:rPr lang="fr-BE" dirty="0"/>
              <a:t>: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crops</a:t>
            </a:r>
            <a:r>
              <a:rPr lang="fr-BE" dirty="0"/>
              <a:t> are </a:t>
            </a:r>
            <a:r>
              <a:rPr lang="fr-BE" dirty="0" err="1"/>
              <a:t>grown</a:t>
            </a:r>
            <a:r>
              <a:rPr lang="fr-BE" dirty="0"/>
              <a:t>, in </a:t>
            </a:r>
            <a:r>
              <a:rPr lang="fr-BE" dirty="0" err="1"/>
              <a:t>which</a:t>
            </a:r>
            <a:r>
              <a:rPr lang="fr-BE" dirty="0"/>
              <a:t> rotations, and in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pedoclimatic</a:t>
            </a:r>
            <a:r>
              <a:rPr lang="fr-BE" dirty="0"/>
              <a:t> </a:t>
            </a:r>
            <a:r>
              <a:rPr lang="fr-BE" dirty="0" err="1"/>
              <a:t>context</a:t>
            </a:r>
            <a:r>
              <a:rPr lang="fr-BE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A4143-9E5F-48F2-A913-CBBA76DA40A8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59964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909C2-D645-32A8-ECEF-22DD3DC12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E255CC6-DEF6-15DD-42FC-7336EF8FA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C957BA1-7048-6E94-A4B4-7D949658D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But </a:t>
            </a:r>
            <a:r>
              <a:rPr lang="fr-BE" dirty="0" err="1"/>
              <a:t>this</a:t>
            </a:r>
            <a:r>
              <a:rPr lang="fr-BE" dirty="0"/>
              <a:t> design </a:t>
            </a:r>
            <a:r>
              <a:rPr lang="fr-BE" dirty="0" err="1"/>
              <a:t>was</a:t>
            </a:r>
            <a:r>
              <a:rPr lang="fr-BE" dirty="0"/>
              <a:t> </a:t>
            </a:r>
            <a:r>
              <a:rPr lang="fr-BE" dirty="0" err="1"/>
              <a:t>built</a:t>
            </a:r>
            <a:r>
              <a:rPr lang="fr-BE" dirty="0"/>
              <a:t> </a:t>
            </a:r>
            <a:r>
              <a:rPr lang="fr-BE" dirty="0" err="1"/>
              <a:t>under</a:t>
            </a:r>
            <a:r>
              <a:rPr lang="fr-BE" dirty="0"/>
              <a:t> </a:t>
            </a:r>
            <a:r>
              <a:rPr lang="fr-BE" dirty="0" err="1"/>
              <a:t>today's</a:t>
            </a:r>
            <a:r>
              <a:rPr lang="fr-BE" dirty="0"/>
              <a:t> </a:t>
            </a:r>
            <a:r>
              <a:rPr lang="fr-BE" dirty="0" err="1"/>
              <a:t>climate</a:t>
            </a:r>
            <a:r>
              <a:rPr lang="fr-BE" dirty="0"/>
              <a:t>.</a:t>
            </a:r>
          </a:p>
          <a:p>
            <a:r>
              <a:rPr lang="fr-BE" dirty="0"/>
              <a:t>And I </a:t>
            </a:r>
            <a:r>
              <a:rPr lang="fr-BE" dirty="0" err="1"/>
              <a:t>think</a:t>
            </a:r>
            <a:r>
              <a:rPr lang="fr-BE" dirty="0"/>
              <a:t>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year</a:t>
            </a:r>
            <a:r>
              <a:rPr lang="fr-BE" dirty="0"/>
              <a:t> has been a </a:t>
            </a:r>
            <a:r>
              <a:rPr lang="fr-BE" dirty="0" err="1"/>
              <a:t>pretty</a:t>
            </a:r>
            <a:r>
              <a:rPr lang="fr-BE" dirty="0"/>
              <a:t> good </a:t>
            </a:r>
            <a:r>
              <a:rPr lang="fr-BE" dirty="0" err="1"/>
              <a:t>reminder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climate</a:t>
            </a:r>
            <a:r>
              <a:rPr lang="fr-BE" dirty="0"/>
              <a:t> change </a:t>
            </a:r>
            <a:r>
              <a:rPr lang="fr-BE" dirty="0" err="1"/>
              <a:t>is</a:t>
            </a:r>
            <a:r>
              <a:rPr lang="fr-BE" dirty="0"/>
              <a:t> not </a:t>
            </a:r>
            <a:r>
              <a:rPr lang="fr-BE" dirty="0" err="1"/>
              <a:t>something</a:t>
            </a:r>
            <a:r>
              <a:rPr lang="fr-BE" dirty="0"/>
              <a:t> abstract or distant — </a:t>
            </a:r>
            <a:r>
              <a:rPr lang="fr-BE" dirty="0" err="1"/>
              <a:t>we</a:t>
            </a:r>
            <a:r>
              <a:rPr lang="fr-BE" dirty="0"/>
              <a:t> have </a:t>
            </a:r>
            <a:r>
              <a:rPr lang="fr-BE" dirty="0" err="1"/>
              <a:t>already</a:t>
            </a:r>
            <a:r>
              <a:rPr lang="fr-BE" dirty="0"/>
              <a:t> </a:t>
            </a:r>
            <a:r>
              <a:rPr lang="fr-BE" dirty="0" err="1"/>
              <a:t>experienced</a:t>
            </a:r>
            <a:r>
              <a:rPr lang="fr-BE" dirty="0"/>
              <a:t> </a:t>
            </a:r>
            <a:r>
              <a:rPr lang="fr-BE" dirty="0" err="1"/>
              <a:t>particularly</a:t>
            </a:r>
            <a:r>
              <a:rPr lang="fr-BE" dirty="0"/>
              <a:t> hot and dry conditions.</a:t>
            </a:r>
          </a:p>
          <a:p>
            <a:r>
              <a:rPr lang="fr-BE" dirty="0"/>
              <a:t>So the real question of </a:t>
            </a:r>
            <a:r>
              <a:rPr lang="fr-BE" dirty="0" err="1"/>
              <a:t>this</a:t>
            </a:r>
            <a:r>
              <a:rPr lang="fr-BE" dirty="0"/>
              <a:t> talk </a:t>
            </a:r>
            <a:r>
              <a:rPr lang="fr-BE" dirty="0" err="1"/>
              <a:t>is</a:t>
            </a:r>
            <a:r>
              <a:rPr lang="fr-BE" dirty="0"/>
              <a:t>:</a:t>
            </a:r>
          </a:p>
          <a:p>
            <a:r>
              <a:rPr lang="fr-BE" b="1" dirty="0"/>
              <a:t>if </a:t>
            </a:r>
            <a:r>
              <a:rPr lang="fr-BE" b="1" dirty="0" err="1"/>
              <a:t>we</a:t>
            </a:r>
            <a:r>
              <a:rPr lang="fr-BE" b="1" dirty="0"/>
              <a:t> </a:t>
            </a:r>
            <a:r>
              <a:rPr lang="fr-BE" b="1" dirty="0" err="1"/>
              <a:t>keep</a:t>
            </a:r>
            <a:r>
              <a:rPr lang="fr-BE" b="1" dirty="0"/>
              <a:t> </a:t>
            </a:r>
            <a:r>
              <a:rPr lang="fr-BE" b="1" dirty="0" err="1"/>
              <a:t>exactly</a:t>
            </a:r>
            <a:r>
              <a:rPr lang="fr-BE" b="1" dirty="0"/>
              <a:t> the </a:t>
            </a:r>
            <a:r>
              <a:rPr lang="fr-BE" b="1" dirty="0" err="1"/>
              <a:t>same</a:t>
            </a:r>
            <a:r>
              <a:rPr lang="fr-BE" b="1" dirty="0"/>
              <a:t> </a:t>
            </a:r>
            <a:r>
              <a:rPr lang="fr-BE" b="1" dirty="0" err="1"/>
              <a:t>crop</a:t>
            </a:r>
            <a:r>
              <a:rPr lang="fr-BE" b="1" dirty="0"/>
              <a:t>-rotation design, </a:t>
            </a:r>
            <a:r>
              <a:rPr lang="fr-BE" b="1" dirty="0" err="1"/>
              <a:t>will</a:t>
            </a:r>
            <a:r>
              <a:rPr lang="fr-BE" b="1" dirty="0"/>
              <a:t> </a:t>
            </a:r>
            <a:r>
              <a:rPr lang="fr-BE" b="1" dirty="0" err="1"/>
              <a:t>it</a:t>
            </a:r>
            <a:r>
              <a:rPr lang="fr-BE" b="1" dirty="0"/>
              <a:t> </a:t>
            </a:r>
            <a:r>
              <a:rPr lang="fr-BE" b="1" dirty="0" err="1"/>
              <a:t>still</a:t>
            </a:r>
            <a:r>
              <a:rPr lang="fr-BE" b="1" dirty="0"/>
              <a:t> </a:t>
            </a:r>
            <a:r>
              <a:rPr lang="fr-BE" b="1" dirty="0" err="1"/>
              <a:t>be</a:t>
            </a:r>
            <a:r>
              <a:rPr lang="fr-BE" b="1" dirty="0"/>
              <a:t> self-</a:t>
            </a:r>
            <a:r>
              <a:rPr lang="fr-BE" b="1" dirty="0" err="1"/>
              <a:t>sufficient</a:t>
            </a:r>
            <a:r>
              <a:rPr lang="fr-BE" b="1" dirty="0"/>
              <a:t> </a:t>
            </a:r>
            <a:r>
              <a:rPr lang="fr-BE" b="1" dirty="0" err="1"/>
              <a:t>under</a:t>
            </a:r>
            <a:r>
              <a:rPr lang="fr-BE" b="1" dirty="0"/>
              <a:t> future </a:t>
            </a:r>
            <a:r>
              <a:rPr lang="fr-BE" b="1" dirty="0" err="1"/>
              <a:t>climatic</a:t>
            </a:r>
            <a:r>
              <a:rPr lang="fr-BE" b="1" dirty="0"/>
              <a:t> conditions?</a:t>
            </a:r>
            <a:endParaRPr lang="fr-BE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593570C-9812-042A-215E-FCFEC3C62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7546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A7BFD-5108-93C9-4266-3C0B4E4DD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36CADAD-555D-59DA-15F9-26DC8FBBD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B4BFD86-D4AD-BADD-206B-160433634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To test </a:t>
            </a:r>
            <a:r>
              <a:rPr lang="fr-BE" dirty="0" err="1"/>
              <a:t>this</a:t>
            </a:r>
            <a:r>
              <a:rPr lang="fr-BE" dirty="0"/>
              <a:t>,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compared</a:t>
            </a:r>
            <a:r>
              <a:rPr lang="fr-BE" dirty="0"/>
              <a:t> the </a:t>
            </a:r>
            <a:r>
              <a:rPr lang="fr-BE" dirty="0" err="1"/>
              <a:t>historical</a:t>
            </a:r>
            <a:r>
              <a:rPr lang="fr-BE" dirty="0"/>
              <a:t> </a:t>
            </a:r>
            <a:r>
              <a:rPr lang="fr-BE" dirty="0" err="1"/>
              <a:t>climate</a:t>
            </a:r>
            <a:r>
              <a:rPr lang="fr-BE" dirty="0"/>
              <a:t>, </a:t>
            </a:r>
            <a:r>
              <a:rPr lang="fr-BE" dirty="0" err="1"/>
              <a:t>from</a:t>
            </a:r>
            <a:r>
              <a:rPr lang="fr-BE" dirty="0"/>
              <a:t> 1980 to 2010, </a:t>
            </a:r>
            <a:r>
              <a:rPr lang="fr-BE" dirty="0" err="1"/>
              <a:t>with</a:t>
            </a:r>
            <a:r>
              <a:rPr lang="fr-BE" dirty="0"/>
              <a:t> projections </a:t>
            </a:r>
            <a:r>
              <a:rPr lang="fr-BE" dirty="0" err="1"/>
              <a:t>from</a:t>
            </a:r>
            <a:r>
              <a:rPr lang="fr-BE" dirty="0"/>
              <a:t> </a:t>
            </a:r>
            <a:r>
              <a:rPr lang="fr-BE" dirty="0" err="1"/>
              <a:t>three</a:t>
            </a:r>
            <a:r>
              <a:rPr lang="fr-BE" dirty="0"/>
              <a:t> </a:t>
            </a:r>
            <a:r>
              <a:rPr lang="fr-BE" dirty="0" err="1"/>
              <a:t>climate</a:t>
            </a:r>
            <a:r>
              <a:rPr lang="fr-BE" dirty="0"/>
              <a:t> </a:t>
            </a:r>
            <a:r>
              <a:rPr lang="fr-BE" dirty="0" err="1"/>
              <a:t>models</a:t>
            </a:r>
            <a:r>
              <a:rPr lang="fr-BE" dirty="0"/>
              <a:t>: CMCC, MIROC and MPI.</a:t>
            </a:r>
          </a:p>
          <a:p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classified</a:t>
            </a:r>
            <a:r>
              <a:rPr lang="fr-BE" dirty="0"/>
              <a:t> the projections by </a:t>
            </a:r>
            <a:r>
              <a:rPr lang="fr-BE" dirty="0" err="1"/>
              <a:t>warming</a:t>
            </a:r>
            <a:r>
              <a:rPr lang="fr-BE" dirty="0"/>
              <a:t> </a:t>
            </a:r>
            <a:r>
              <a:rPr lang="fr-BE" dirty="0" err="1"/>
              <a:t>level</a:t>
            </a:r>
            <a:r>
              <a:rPr lang="fr-BE" dirty="0"/>
              <a:t>: plus </a:t>
            </a:r>
            <a:r>
              <a:rPr lang="fr-BE" dirty="0" err="1"/>
              <a:t>two</a:t>
            </a:r>
            <a:r>
              <a:rPr lang="fr-BE" dirty="0"/>
              <a:t>, plus </a:t>
            </a:r>
            <a:r>
              <a:rPr lang="fr-BE" dirty="0" err="1"/>
              <a:t>three</a:t>
            </a:r>
            <a:r>
              <a:rPr lang="fr-BE" dirty="0"/>
              <a:t> and plus four </a:t>
            </a:r>
            <a:r>
              <a:rPr lang="fr-BE" dirty="0" err="1"/>
              <a:t>degrees</a:t>
            </a:r>
            <a:r>
              <a:rPr lang="fr-BE" dirty="0"/>
              <a:t>.</a:t>
            </a:r>
          </a:p>
          <a:p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characterised</a:t>
            </a:r>
            <a:r>
              <a:rPr lang="fr-BE" dirty="0"/>
              <a:t> </a:t>
            </a:r>
            <a:r>
              <a:rPr lang="fr-BE" dirty="0" err="1"/>
              <a:t>drought</a:t>
            </a:r>
            <a:r>
              <a:rPr lang="fr-BE" dirty="0"/>
              <a:t> </a:t>
            </a:r>
            <a:r>
              <a:rPr lang="fr-BE" dirty="0" err="1"/>
              <a:t>using</a:t>
            </a:r>
            <a:r>
              <a:rPr lang="fr-BE" dirty="0"/>
              <a:t> the SPEI over the March-to-September </a:t>
            </a:r>
            <a:r>
              <a:rPr lang="fr-BE" dirty="0" err="1"/>
              <a:t>growing</a:t>
            </a:r>
            <a:r>
              <a:rPr lang="fr-BE" dirty="0"/>
              <a:t> </a:t>
            </a:r>
            <a:r>
              <a:rPr lang="fr-BE" dirty="0" err="1"/>
              <a:t>season</a:t>
            </a:r>
            <a:r>
              <a:rPr lang="fr-BE" dirty="0"/>
              <a:t>.</a:t>
            </a:r>
          </a:p>
          <a:p>
            <a:r>
              <a:rPr lang="fr-BE" dirty="0"/>
              <a:t>And the </a:t>
            </a:r>
            <a:r>
              <a:rPr lang="fr-BE" dirty="0" err="1"/>
              <a:t>climate</a:t>
            </a:r>
            <a:r>
              <a:rPr lang="fr-BE" dirty="0"/>
              <a:t> signal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very</a:t>
            </a:r>
            <a:r>
              <a:rPr lang="fr-BE" dirty="0"/>
              <a:t> </a:t>
            </a:r>
            <a:r>
              <a:rPr lang="fr-BE" dirty="0" err="1"/>
              <a:t>clear</a:t>
            </a:r>
            <a:r>
              <a:rPr lang="fr-BE" dirty="0"/>
              <a:t>.</a:t>
            </a:r>
          </a:p>
          <a:p>
            <a:r>
              <a:rPr lang="fr-BE" dirty="0" err="1"/>
              <a:t>Extreme</a:t>
            </a:r>
            <a:r>
              <a:rPr lang="fr-BE" dirty="0"/>
              <a:t>-dry </a:t>
            </a:r>
            <a:r>
              <a:rPr lang="fr-BE" dirty="0" err="1"/>
              <a:t>years</a:t>
            </a:r>
            <a:r>
              <a:rPr lang="fr-BE" dirty="0"/>
              <a:t> </a:t>
            </a:r>
            <a:r>
              <a:rPr lang="fr-BE" dirty="0" err="1"/>
              <a:t>represent</a:t>
            </a:r>
            <a:r>
              <a:rPr lang="fr-BE" dirty="0"/>
              <a:t> </a:t>
            </a:r>
            <a:r>
              <a:rPr lang="fr-BE" dirty="0" err="1"/>
              <a:t>only</a:t>
            </a:r>
            <a:r>
              <a:rPr lang="fr-BE" dirty="0"/>
              <a:t> about </a:t>
            </a:r>
            <a:r>
              <a:rPr lang="fr-BE" dirty="0" err="1"/>
              <a:t>ten</a:t>
            </a:r>
            <a:r>
              <a:rPr lang="fr-BE" dirty="0"/>
              <a:t> percent of the </a:t>
            </a:r>
            <a:r>
              <a:rPr lang="fr-BE" dirty="0" err="1"/>
              <a:t>historical</a:t>
            </a:r>
            <a:r>
              <a:rPr lang="fr-BE" dirty="0"/>
              <a:t> </a:t>
            </a:r>
            <a:r>
              <a:rPr lang="fr-BE" dirty="0" err="1"/>
              <a:t>period</a:t>
            </a:r>
            <a:r>
              <a:rPr lang="fr-BE" dirty="0"/>
              <a:t>, but </a:t>
            </a:r>
            <a:r>
              <a:rPr lang="fr-BE" dirty="0" err="1"/>
              <a:t>increase</a:t>
            </a:r>
            <a:r>
              <a:rPr lang="fr-BE" dirty="0"/>
              <a:t> to </a:t>
            </a:r>
            <a:r>
              <a:rPr lang="fr-BE" dirty="0" err="1"/>
              <a:t>fifty-three</a:t>
            </a:r>
            <a:r>
              <a:rPr lang="fr-BE" dirty="0"/>
              <a:t> percent at plus </a:t>
            </a:r>
            <a:r>
              <a:rPr lang="fr-BE" dirty="0" err="1"/>
              <a:t>two</a:t>
            </a:r>
            <a:r>
              <a:rPr lang="fr-BE" dirty="0"/>
              <a:t> </a:t>
            </a:r>
            <a:r>
              <a:rPr lang="fr-BE" dirty="0" err="1"/>
              <a:t>degrees</a:t>
            </a:r>
            <a:r>
              <a:rPr lang="fr-BE" dirty="0"/>
              <a:t>, </a:t>
            </a:r>
            <a:r>
              <a:rPr lang="fr-BE" dirty="0" err="1"/>
              <a:t>sixty-eight</a:t>
            </a:r>
            <a:r>
              <a:rPr lang="fr-BE" dirty="0"/>
              <a:t> percent at plus </a:t>
            </a:r>
            <a:r>
              <a:rPr lang="fr-BE" dirty="0" err="1"/>
              <a:t>three</a:t>
            </a:r>
            <a:r>
              <a:rPr lang="fr-BE" dirty="0"/>
              <a:t>, and </a:t>
            </a:r>
            <a:r>
              <a:rPr lang="fr-BE" dirty="0" err="1"/>
              <a:t>eighty</a:t>
            </a:r>
            <a:r>
              <a:rPr lang="fr-BE" dirty="0"/>
              <a:t> percent at plus four.</a:t>
            </a:r>
          </a:p>
          <a:p>
            <a:r>
              <a:rPr lang="fr-BE" dirty="0"/>
              <a:t>And </a:t>
            </a:r>
            <a:r>
              <a:rPr lang="fr-BE" dirty="0" err="1"/>
              <a:t>during</a:t>
            </a:r>
            <a:r>
              <a:rPr lang="fr-BE" dirty="0"/>
              <a:t> </a:t>
            </a:r>
            <a:r>
              <a:rPr lang="fr-BE" dirty="0" err="1"/>
              <a:t>these</a:t>
            </a:r>
            <a:r>
              <a:rPr lang="fr-BE" dirty="0"/>
              <a:t> dry </a:t>
            </a:r>
            <a:r>
              <a:rPr lang="fr-BE" dirty="0" err="1"/>
              <a:t>years</a:t>
            </a:r>
            <a:r>
              <a:rPr lang="fr-BE" dirty="0"/>
              <a:t>, </a:t>
            </a:r>
            <a:r>
              <a:rPr lang="fr-BE" dirty="0" err="1"/>
              <a:t>almost</a:t>
            </a:r>
            <a:r>
              <a:rPr lang="fr-BE" dirty="0"/>
              <a:t> the </a:t>
            </a:r>
            <a:r>
              <a:rPr lang="fr-BE" dirty="0" err="1"/>
              <a:t>whole</a:t>
            </a:r>
            <a:r>
              <a:rPr lang="fr-BE" dirty="0"/>
              <a:t> </a:t>
            </a:r>
            <a:r>
              <a:rPr lang="fr-BE" dirty="0" err="1"/>
              <a:t>Walloon</a:t>
            </a:r>
            <a:r>
              <a:rPr lang="fr-BE" dirty="0"/>
              <a:t> arable area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affected</a:t>
            </a:r>
            <a:r>
              <a:rPr lang="fr-BE" dirty="0"/>
              <a:t> at the </a:t>
            </a:r>
            <a:r>
              <a:rPr lang="fr-BE" dirty="0" err="1"/>
              <a:t>same</a:t>
            </a:r>
            <a:r>
              <a:rPr lang="fr-BE" dirty="0"/>
              <a:t> time.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A0A010-D92A-18E2-12A2-C14C27C4AD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4709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909C2-D645-32A8-ECEF-22DD3DC12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E255CC6-DEF6-15DD-42FC-7336EF8FA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C957BA1-7048-6E94-A4B4-7D949658D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To </a:t>
            </a:r>
            <a:r>
              <a:rPr lang="fr-BE" dirty="0" err="1"/>
              <a:t>assess</a:t>
            </a:r>
            <a:r>
              <a:rPr lang="fr-BE" dirty="0"/>
              <a:t> the impact of </a:t>
            </a:r>
            <a:r>
              <a:rPr lang="fr-BE" dirty="0" err="1"/>
              <a:t>climate</a:t>
            </a:r>
            <a:r>
              <a:rPr lang="fr-BE" dirty="0"/>
              <a:t> change on </a:t>
            </a:r>
            <a:r>
              <a:rPr lang="fr-BE" dirty="0" err="1"/>
              <a:t>our</a:t>
            </a:r>
            <a:r>
              <a:rPr lang="fr-BE" dirty="0"/>
              <a:t> </a:t>
            </a:r>
            <a:r>
              <a:rPr lang="fr-BE" dirty="0" err="1"/>
              <a:t>optimised</a:t>
            </a:r>
            <a:r>
              <a:rPr lang="fr-BE" dirty="0"/>
              <a:t> </a:t>
            </a:r>
            <a:r>
              <a:rPr lang="fr-BE" dirty="0" err="1"/>
              <a:t>crop</a:t>
            </a:r>
            <a:r>
              <a:rPr lang="fr-BE" dirty="0"/>
              <a:t> rotations,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used</a:t>
            </a:r>
            <a:r>
              <a:rPr lang="fr-BE" dirty="0"/>
              <a:t> the </a:t>
            </a:r>
            <a:r>
              <a:rPr lang="fr-BE" dirty="0" err="1"/>
              <a:t>soil</a:t>
            </a:r>
            <a:r>
              <a:rPr lang="fr-BE" dirty="0"/>
              <a:t>–</a:t>
            </a:r>
            <a:r>
              <a:rPr lang="fr-BE" dirty="0" err="1"/>
              <a:t>crop</a:t>
            </a:r>
            <a:r>
              <a:rPr lang="fr-BE" dirty="0"/>
              <a:t> model STICS</a:t>
            </a:r>
          </a:p>
          <a:p>
            <a:r>
              <a:rPr lang="fr-BE" dirty="0"/>
              <a:t>STICS </a:t>
            </a:r>
            <a:r>
              <a:rPr lang="fr-BE" dirty="0" err="1"/>
              <a:t>is</a:t>
            </a:r>
            <a:r>
              <a:rPr lang="fr-BE" dirty="0"/>
              <a:t> a </a:t>
            </a:r>
            <a:r>
              <a:rPr lang="fr-BE" dirty="0" err="1"/>
              <a:t>mechanistic</a:t>
            </a:r>
            <a:r>
              <a:rPr lang="fr-BE" dirty="0"/>
              <a:t> model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requires</a:t>
            </a:r>
            <a:r>
              <a:rPr lang="fr-BE" dirty="0"/>
              <a:t> </a:t>
            </a:r>
            <a:r>
              <a:rPr lang="fr-BE" dirty="0" err="1"/>
              <a:t>several</a:t>
            </a:r>
            <a:r>
              <a:rPr lang="fr-BE" dirty="0"/>
              <a:t> inputs, </a:t>
            </a:r>
            <a:r>
              <a:rPr lang="fr-BE" dirty="0" err="1"/>
              <a:t>including</a:t>
            </a:r>
            <a:r>
              <a:rPr lang="fr-BE" dirty="0"/>
              <a:t> local </a:t>
            </a:r>
            <a:r>
              <a:rPr lang="fr-BE" dirty="0" err="1"/>
              <a:t>climate</a:t>
            </a:r>
            <a:r>
              <a:rPr lang="fr-BE" dirty="0"/>
              <a:t> data, </a:t>
            </a:r>
            <a:r>
              <a:rPr lang="fr-BE" dirty="0" err="1"/>
              <a:t>soil</a:t>
            </a:r>
            <a:r>
              <a:rPr lang="fr-BE" dirty="0"/>
              <a:t> </a:t>
            </a:r>
            <a:r>
              <a:rPr lang="fr-BE" dirty="0" err="1"/>
              <a:t>characteristics</a:t>
            </a:r>
            <a:r>
              <a:rPr lang="fr-BE" dirty="0"/>
              <a:t>, </a:t>
            </a:r>
            <a:r>
              <a:rPr lang="fr-BE" dirty="0" err="1"/>
              <a:t>crop</a:t>
            </a:r>
            <a:r>
              <a:rPr lang="fr-BE" dirty="0"/>
              <a:t>-management practices, and information about the </a:t>
            </a:r>
            <a:r>
              <a:rPr lang="fr-BE" dirty="0" err="1"/>
              <a:t>different</a:t>
            </a:r>
            <a:r>
              <a:rPr lang="fr-BE" dirty="0"/>
              <a:t> </a:t>
            </a:r>
            <a:r>
              <a:rPr lang="fr-BE" dirty="0" err="1"/>
              <a:t>crops</a:t>
            </a:r>
            <a:r>
              <a:rPr lang="fr-BE" dirty="0"/>
              <a:t> </a:t>
            </a:r>
            <a:r>
              <a:rPr lang="fr-BE" dirty="0" err="1"/>
              <a:t>included</a:t>
            </a:r>
            <a:r>
              <a:rPr lang="fr-BE" dirty="0"/>
              <a:t> in the system.</a:t>
            </a:r>
          </a:p>
          <a:p>
            <a:r>
              <a:rPr lang="fr-BE" dirty="0"/>
              <a:t>So, in </a:t>
            </a:r>
            <a:r>
              <a:rPr lang="fr-BE" dirty="0" err="1"/>
              <a:t>our</a:t>
            </a:r>
            <a:r>
              <a:rPr lang="fr-BE" dirty="0"/>
              <a:t> case,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used</a:t>
            </a:r>
            <a:r>
              <a:rPr lang="fr-BE" dirty="0"/>
              <a:t> the </a:t>
            </a:r>
            <a:r>
              <a:rPr lang="fr-BE" dirty="0" err="1"/>
              <a:t>climate</a:t>
            </a:r>
            <a:r>
              <a:rPr lang="fr-BE" dirty="0"/>
              <a:t> scenarios </a:t>
            </a:r>
            <a:r>
              <a:rPr lang="fr-BE" dirty="0" err="1"/>
              <a:t>that</a:t>
            </a:r>
            <a:r>
              <a:rPr lang="fr-BE" dirty="0"/>
              <a:t> I </a:t>
            </a:r>
            <a:r>
              <a:rPr lang="fr-BE" dirty="0" err="1"/>
              <a:t>showed</a:t>
            </a:r>
            <a:r>
              <a:rPr lang="fr-BE" dirty="0"/>
              <a:t> </a:t>
            </a:r>
            <a:r>
              <a:rPr lang="fr-BE" dirty="0" err="1"/>
              <a:t>you</a:t>
            </a:r>
            <a:r>
              <a:rPr lang="fr-BE" dirty="0"/>
              <a:t> on the </a:t>
            </a:r>
            <a:r>
              <a:rPr lang="fr-BE" dirty="0" err="1"/>
              <a:t>previous</a:t>
            </a:r>
            <a:r>
              <a:rPr lang="fr-BE" dirty="0"/>
              <a:t> slide as inputs for the STICS </a:t>
            </a:r>
            <a:r>
              <a:rPr lang="fr-BE" dirty="0" err="1"/>
              <a:t>climate</a:t>
            </a:r>
            <a:r>
              <a:rPr lang="fr-BE" dirty="0"/>
              <a:t> files.</a:t>
            </a:r>
          </a:p>
          <a:p>
            <a:r>
              <a:rPr lang="fr-BE" dirty="0"/>
              <a:t>And the </a:t>
            </a:r>
            <a:r>
              <a:rPr lang="fr-BE" dirty="0" err="1"/>
              <a:t>crop</a:t>
            </a:r>
            <a:r>
              <a:rPr lang="fr-BE" dirty="0"/>
              <a:t> rotations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had</a:t>
            </a:r>
            <a:r>
              <a:rPr lang="fr-BE" dirty="0"/>
              <a:t> </a:t>
            </a:r>
            <a:r>
              <a:rPr lang="fr-BE" dirty="0" err="1"/>
              <a:t>previously</a:t>
            </a:r>
            <a:r>
              <a:rPr lang="fr-BE" dirty="0"/>
              <a:t> </a:t>
            </a:r>
            <a:r>
              <a:rPr lang="fr-BE" dirty="0" err="1"/>
              <a:t>designed</a:t>
            </a:r>
            <a:r>
              <a:rPr lang="fr-BE" dirty="0"/>
              <a:t> for </a:t>
            </a:r>
            <a:r>
              <a:rPr lang="fr-BE" dirty="0" err="1"/>
              <a:t>food</a:t>
            </a:r>
            <a:r>
              <a:rPr lang="fr-BE" dirty="0"/>
              <a:t> self-</a:t>
            </a:r>
            <a:r>
              <a:rPr lang="fr-BE" dirty="0" err="1"/>
              <a:t>sufficiency</a:t>
            </a:r>
            <a:r>
              <a:rPr lang="fr-BE" dirty="0"/>
              <a:t> in </a:t>
            </a:r>
            <a:r>
              <a:rPr lang="fr-BE" dirty="0" err="1"/>
              <a:t>Wallonia</a:t>
            </a:r>
            <a:r>
              <a:rPr lang="fr-BE" dirty="0"/>
              <a:t> </a:t>
            </a:r>
            <a:r>
              <a:rPr lang="fr-BE" dirty="0" err="1"/>
              <a:t>were</a:t>
            </a:r>
            <a:r>
              <a:rPr lang="fr-BE" dirty="0"/>
              <a:t> </a:t>
            </a:r>
            <a:r>
              <a:rPr lang="fr-BE" dirty="0" err="1"/>
              <a:t>used</a:t>
            </a:r>
            <a:r>
              <a:rPr lang="fr-BE" dirty="0"/>
              <a:t> as inputs for the </a:t>
            </a:r>
            <a:r>
              <a:rPr lang="fr-BE" dirty="0" err="1"/>
              <a:t>crop</a:t>
            </a:r>
            <a:r>
              <a:rPr lang="fr-BE" dirty="0"/>
              <a:t>-management and plant files.</a:t>
            </a:r>
          </a:p>
          <a:p>
            <a:r>
              <a:rPr lang="fr-BE" dirty="0"/>
              <a:t>So </a:t>
            </a:r>
            <a:r>
              <a:rPr lang="fr-BE" dirty="0" err="1"/>
              <a:t>basically</a:t>
            </a:r>
            <a:r>
              <a:rPr lang="fr-BE" dirty="0"/>
              <a:t>,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kept</a:t>
            </a:r>
            <a:r>
              <a:rPr lang="fr-BE" dirty="0"/>
              <a:t> </a:t>
            </a:r>
            <a:r>
              <a:rPr lang="fr-BE" dirty="0" err="1"/>
              <a:t>our</a:t>
            </a:r>
            <a:r>
              <a:rPr lang="fr-BE" dirty="0"/>
              <a:t> </a:t>
            </a:r>
            <a:r>
              <a:rPr lang="fr-BE" dirty="0" err="1"/>
              <a:t>optimised</a:t>
            </a:r>
            <a:r>
              <a:rPr lang="fr-BE" dirty="0"/>
              <a:t> agricultural </a:t>
            </a:r>
            <a:r>
              <a:rPr lang="fr-BE" dirty="0" err="1"/>
              <a:t>landscape</a:t>
            </a:r>
            <a:r>
              <a:rPr lang="fr-BE" dirty="0"/>
              <a:t> </a:t>
            </a:r>
            <a:r>
              <a:rPr lang="fr-BE" dirty="0" err="1"/>
              <a:t>unchanged</a:t>
            </a:r>
            <a:r>
              <a:rPr lang="fr-BE" dirty="0"/>
              <a:t>, and </a:t>
            </a:r>
            <a:r>
              <a:rPr lang="fr-BE" dirty="0" err="1"/>
              <a:t>exposed</a:t>
            </a:r>
            <a:r>
              <a:rPr lang="fr-BE" dirty="0"/>
              <a:t> </a:t>
            </a:r>
            <a:r>
              <a:rPr lang="fr-BE" dirty="0" err="1"/>
              <a:t>it</a:t>
            </a:r>
            <a:r>
              <a:rPr lang="fr-BE" dirty="0"/>
              <a:t> to </a:t>
            </a:r>
            <a:r>
              <a:rPr lang="fr-BE" dirty="0" err="1"/>
              <a:t>different</a:t>
            </a:r>
            <a:r>
              <a:rPr lang="fr-BE" dirty="0"/>
              <a:t> future </a:t>
            </a:r>
            <a:r>
              <a:rPr lang="fr-BE" dirty="0" err="1"/>
              <a:t>climates</a:t>
            </a:r>
            <a:r>
              <a:rPr lang="fr-BE" dirty="0"/>
              <a:t>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593570C-9812-042A-215E-FCFEC3C62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7546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So first, </a:t>
            </a:r>
            <a:r>
              <a:rPr lang="fr-BE" dirty="0" err="1"/>
              <a:t>let's</a:t>
            </a:r>
            <a:r>
              <a:rPr lang="fr-BE" dirty="0"/>
              <a:t> look at </a:t>
            </a:r>
            <a:r>
              <a:rPr lang="fr-BE" dirty="0" err="1"/>
              <a:t>what</a:t>
            </a:r>
            <a:r>
              <a:rPr lang="fr-BE" dirty="0"/>
              <a:t> </a:t>
            </a:r>
            <a:r>
              <a:rPr lang="fr-BE" dirty="0" err="1"/>
              <a:t>happens</a:t>
            </a:r>
            <a:r>
              <a:rPr lang="fr-BE" dirty="0"/>
              <a:t> to </a:t>
            </a:r>
            <a:r>
              <a:rPr lang="fr-BE" dirty="0" err="1"/>
              <a:t>crop</a:t>
            </a:r>
            <a:r>
              <a:rPr lang="fr-BE" dirty="0"/>
              <a:t> </a:t>
            </a:r>
            <a:r>
              <a:rPr lang="fr-BE" dirty="0" err="1"/>
              <a:t>yields</a:t>
            </a:r>
            <a:r>
              <a:rPr lang="fr-BE" dirty="0"/>
              <a:t>.</a:t>
            </a:r>
          </a:p>
          <a:p>
            <a:r>
              <a:rPr lang="fr-BE" dirty="0" err="1"/>
              <a:t>Perhaps</a:t>
            </a:r>
            <a:r>
              <a:rPr lang="fr-BE" dirty="0"/>
              <a:t> </a:t>
            </a:r>
            <a:r>
              <a:rPr lang="fr-BE" dirty="0" err="1"/>
              <a:t>surprisingly</a:t>
            </a:r>
            <a:r>
              <a:rPr lang="fr-BE" dirty="0"/>
              <a:t>, </a:t>
            </a:r>
            <a:r>
              <a:rPr lang="fr-BE" dirty="0" err="1"/>
              <a:t>simulated</a:t>
            </a:r>
            <a:r>
              <a:rPr lang="fr-BE" dirty="0"/>
              <a:t> </a:t>
            </a:r>
            <a:r>
              <a:rPr lang="fr-BE" dirty="0" err="1"/>
              <a:t>yields</a:t>
            </a:r>
            <a:r>
              <a:rPr lang="fr-BE" dirty="0"/>
              <a:t> </a:t>
            </a:r>
            <a:r>
              <a:rPr lang="fr-BE" dirty="0" err="1"/>
              <a:t>increase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warming</a:t>
            </a:r>
            <a:r>
              <a:rPr lang="fr-BE" dirty="0"/>
              <a:t> for </a:t>
            </a:r>
            <a:r>
              <a:rPr lang="fr-BE" dirty="0" err="1"/>
              <a:t>almost</a:t>
            </a:r>
            <a:r>
              <a:rPr lang="fr-BE" dirty="0"/>
              <a:t> all </a:t>
            </a:r>
            <a:r>
              <a:rPr lang="fr-BE" dirty="0" err="1"/>
              <a:t>crops</a:t>
            </a:r>
            <a:r>
              <a:rPr lang="fr-BE" dirty="0"/>
              <a:t>.</a:t>
            </a:r>
          </a:p>
          <a:p>
            <a:r>
              <a:rPr lang="fr-BE" dirty="0"/>
              <a:t>And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increase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mainly</a:t>
            </a:r>
            <a:r>
              <a:rPr lang="fr-BE" dirty="0"/>
              <a:t> </a:t>
            </a:r>
            <a:r>
              <a:rPr lang="fr-BE" dirty="0" err="1"/>
              <a:t>explained</a:t>
            </a:r>
            <a:r>
              <a:rPr lang="fr-BE" dirty="0"/>
              <a:t> by </a:t>
            </a:r>
            <a:r>
              <a:rPr lang="fr-BE" dirty="0" err="1"/>
              <a:t>two</a:t>
            </a:r>
            <a:r>
              <a:rPr lang="fr-BE" dirty="0"/>
              <a:t> </a:t>
            </a:r>
            <a:r>
              <a:rPr lang="fr-BE" dirty="0" err="1"/>
              <a:t>effects</a:t>
            </a:r>
            <a:r>
              <a:rPr lang="fr-BE" dirty="0"/>
              <a:t> in the model: </a:t>
            </a:r>
            <a:r>
              <a:rPr lang="fr-BE" dirty="0" err="1"/>
              <a:t>additional</a:t>
            </a:r>
            <a:r>
              <a:rPr lang="fr-BE" dirty="0"/>
              <a:t> thermal </a:t>
            </a:r>
            <a:r>
              <a:rPr lang="fr-BE" dirty="0" err="1"/>
              <a:t>resources</a:t>
            </a:r>
            <a:r>
              <a:rPr lang="fr-BE" dirty="0"/>
              <a:t>, and </a:t>
            </a:r>
            <a:r>
              <a:rPr lang="fr-BE" dirty="0" err="1"/>
              <a:t>especially</a:t>
            </a:r>
            <a:r>
              <a:rPr lang="fr-BE" dirty="0"/>
              <a:t> </a:t>
            </a:r>
            <a:r>
              <a:rPr lang="fr-BE" b="1" dirty="0"/>
              <a:t>CO₂ fertilisation</a:t>
            </a:r>
            <a:r>
              <a:rPr lang="fr-BE" dirty="0"/>
              <a:t>.</a:t>
            </a:r>
          </a:p>
          <a:p>
            <a:r>
              <a:rPr lang="fr-BE" dirty="0"/>
              <a:t>This CO₂ </a:t>
            </a:r>
            <a:r>
              <a:rPr lang="fr-BE" dirty="0" err="1"/>
              <a:t>effect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particularly</a:t>
            </a:r>
            <a:r>
              <a:rPr lang="fr-BE" dirty="0"/>
              <a:t> important </a:t>
            </a:r>
            <a:r>
              <a:rPr lang="fr-BE" dirty="0" err="1"/>
              <a:t>here</a:t>
            </a:r>
            <a:r>
              <a:rPr lang="fr-BE" dirty="0"/>
              <a:t> </a:t>
            </a:r>
            <a:r>
              <a:rPr lang="fr-BE" dirty="0" err="1"/>
              <a:t>because</a:t>
            </a:r>
            <a:r>
              <a:rPr lang="fr-BE" dirty="0"/>
              <a:t> </a:t>
            </a:r>
            <a:r>
              <a:rPr lang="fr-BE" dirty="0" err="1"/>
              <a:t>most</a:t>
            </a:r>
            <a:r>
              <a:rPr lang="fr-BE" dirty="0"/>
              <a:t> of the </a:t>
            </a:r>
            <a:r>
              <a:rPr lang="fr-BE" dirty="0" err="1"/>
              <a:t>crops</a:t>
            </a:r>
            <a:r>
              <a:rPr lang="fr-BE" dirty="0"/>
              <a:t> in </a:t>
            </a:r>
            <a:r>
              <a:rPr lang="fr-BE" dirty="0" err="1"/>
              <a:t>our</a:t>
            </a:r>
            <a:r>
              <a:rPr lang="fr-BE" dirty="0"/>
              <a:t> rotations are </a:t>
            </a:r>
            <a:r>
              <a:rPr lang="fr-BE" b="1" dirty="0"/>
              <a:t>C3 plants</a:t>
            </a:r>
            <a:r>
              <a:rPr lang="fr-BE" dirty="0"/>
              <a:t>,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respond</a:t>
            </a:r>
            <a:r>
              <a:rPr lang="fr-BE" dirty="0"/>
              <a:t> </a:t>
            </a:r>
            <a:r>
              <a:rPr lang="fr-BE" dirty="0" err="1"/>
              <a:t>positively</a:t>
            </a:r>
            <a:r>
              <a:rPr lang="fr-BE" dirty="0"/>
              <a:t> to </a:t>
            </a:r>
            <a:r>
              <a:rPr lang="fr-BE" dirty="0" err="1"/>
              <a:t>increasing</a:t>
            </a:r>
            <a:r>
              <a:rPr lang="fr-BE" dirty="0"/>
              <a:t> </a:t>
            </a:r>
            <a:r>
              <a:rPr lang="fr-BE" dirty="0" err="1"/>
              <a:t>atmospheric</a:t>
            </a:r>
            <a:r>
              <a:rPr lang="fr-BE" dirty="0"/>
              <a:t> CO₂ </a:t>
            </a:r>
            <a:r>
              <a:rPr lang="fr-BE" dirty="0" err="1"/>
              <a:t>through</a:t>
            </a:r>
            <a:r>
              <a:rPr lang="fr-BE" dirty="0"/>
              <a:t> </a:t>
            </a:r>
            <a:r>
              <a:rPr lang="fr-BE" dirty="0" err="1"/>
              <a:t>higher</a:t>
            </a:r>
            <a:r>
              <a:rPr lang="fr-BE" dirty="0"/>
              <a:t> </a:t>
            </a:r>
            <a:r>
              <a:rPr lang="fr-BE" dirty="0" err="1"/>
              <a:t>photosynthesis</a:t>
            </a:r>
            <a:r>
              <a:rPr lang="fr-BE" dirty="0"/>
              <a:t> and </a:t>
            </a:r>
            <a:r>
              <a:rPr lang="fr-BE" dirty="0" err="1"/>
              <a:t>improved</a:t>
            </a:r>
            <a:r>
              <a:rPr lang="fr-BE" dirty="0"/>
              <a:t> water-use </a:t>
            </a:r>
            <a:r>
              <a:rPr lang="fr-BE" dirty="0" err="1"/>
              <a:t>efficiency</a:t>
            </a:r>
            <a:r>
              <a:rPr lang="fr-BE" dirty="0"/>
              <a:t>.</a:t>
            </a:r>
          </a:p>
          <a:p>
            <a:r>
              <a:rPr lang="fr-BE" dirty="0"/>
              <a:t>So </a:t>
            </a:r>
            <a:r>
              <a:rPr lang="fr-BE" dirty="0" err="1"/>
              <a:t>even</a:t>
            </a:r>
            <a:r>
              <a:rPr lang="fr-BE" dirty="0"/>
              <a:t> </a:t>
            </a:r>
            <a:r>
              <a:rPr lang="fr-BE" dirty="0" err="1"/>
              <a:t>though</a:t>
            </a:r>
            <a:r>
              <a:rPr lang="fr-BE" dirty="0"/>
              <a:t> the </a:t>
            </a:r>
            <a:r>
              <a:rPr lang="fr-BE" dirty="0" err="1"/>
              <a:t>climate</a:t>
            </a:r>
            <a:r>
              <a:rPr lang="fr-BE" dirty="0"/>
              <a:t> </a:t>
            </a:r>
            <a:r>
              <a:rPr lang="fr-BE" dirty="0" err="1"/>
              <a:t>becomes</a:t>
            </a:r>
            <a:r>
              <a:rPr lang="fr-BE" dirty="0"/>
              <a:t> </a:t>
            </a:r>
            <a:r>
              <a:rPr lang="fr-BE" dirty="0" err="1"/>
              <a:t>much</a:t>
            </a:r>
            <a:r>
              <a:rPr lang="fr-BE" dirty="0"/>
              <a:t> </a:t>
            </a:r>
            <a:r>
              <a:rPr lang="fr-BE" dirty="0" err="1"/>
              <a:t>drier</a:t>
            </a:r>
            <a:r>
              <a:rPr lang="fr-BE" dirty="0"/>
              <a:t>, </a:t>
            </a:r>
            <a:r>
              <a:rPr lang="fr-BE" dirty="0" err="1"/>
              <a:t>these</a:t>
            </a:r>
            <a:r>
              <a:rPr lang="fr-BE" dirty="0"/>
              <a:t> </a:t>
            </a:r>
            <a:r>
              <a:rPr lang="fr-BE" dirty="0" err="1"/>
              <a:t>effects</a:t>
            </a:r>
            <a:r>
              <a:rPr lang="fr-BE" dirty="0"/>
              <a:t> more </a:t>
            </a:r>
            <a:r>
              <a:rPr lang="fr-BE" dirty="0" err="1"/>
              <a:t>than</a:t>
            </a:r>
            <a:r>
              <a:rPr lang="fr-BE" dirty="0"/>
              <a:t> </a:t>
            </a:r>
            <a:r>
              <a:rPr lang="fr-BE" dirty="0" err="1"/>
              <a:t>compensate</a:t>
            </a:r>
            <a:r>
              <a:rPr lang="fr-BE" dirty="0"/>
              <a:t> for the </a:t>
            </a:r>
            <a:r>
              <a:rPr lang="fr-BE" dirty="0" err="1"/>
              <a:t>negative</a:t>
            </a:r>
            <a:r>
              <a:rPr lang="fr-BE" dirty="0"/>
              <a:t> impact of water stress on </a:t>
            </a:r>
            <a:r>
              <a:rPr lang="fr-BE" dirty="0" err="1"/>
              <a:t>average</a:t>
            </a:r>
            <a:r>
              <a:rPr lang="fr-BE" dirty="0"/>
              <a:t> </a:t>
            </a:r>
            <a:r>
              <a:rPr lang="fr-BE" dirty="0" err="1"/>
              <a:t>yields</a:t>
            </a:r>
            <a:r>
              <a:rPr lang="fr-BE" dirty="0"/>
              <a:t>.</a:t>
            </a:r>
          </a:p>
          <a:p>
            <a:r>
              <a:rPr lang="fr-BE" dirty="0"/>
              <a:t>And </a:t>
            </a:r>
            <a:r>
              <a:rPr lang="fr-BE" dirty="0" err="1"/>
              <a:t>when</a:t>
            </a:r>
            <a:r>
              <a:rPr lang="fr-BE" dirty="0"/>
              <a:t>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scale</a:t>
            </a:r>
            <a:r>
              <a:rPr lang="fr-BE" dirty="0"/>
              <a:t> </a:t>
            </a:r>
            <a:r>
              <a:rPr lang="fr-BE" dirty="0" err="1"/>
              <a:t>these</a:t>
            </a:r>
            <a:r>
              <a:rPr lang="fr-BE" dirty="0"/>
              <a:t> </a:t>
            </a:r>
            <a:r>
              <a:rPr lang="fr-BE" dirty="0" err="1"/>
              <a:t>yield</a:t>
            </a:r>
            <a:r>
              <a:rPr lang="fr-BE" dirty="0"/>
              <a:t> changes up to the </a:t>
            </a:r>
            <a:r>
              <a:rPr lang="fr-BE" dirty="0" err="1"/>
              <a:t>whole</a:t>
            </a:r>
            <a:r>
              <a:rPr lang="fr-BE" dirty="0"/>
              <a:t> </a:t>
            </a:r>
            <a:r>
              <a:rPr lang="fr-BE" dirty="0" err="1"/>
              <a:t>Walloon</a:t>
            </a:r>
            <a:r>
              <a:rPr lang="fr-BE" dirty="0"/>
              <a:t> </a:t>
            </a:r>
            <a:r>
              <a:rPr lang="fr-BE" dirty="0" err="1"/>
              <a:t>landscape</a:t>
            </a:r>
            <a:r>
              <a:rPr lang="fr-BE" dirty="0"/>
              <a:t>, total production </a:t>
            </a:r>
            <a:r>
              <a:rPr lang="fr-BE" dirty="0" err="1"/>
              <a:t>increases</a:t>
            </a:r>
            <a:r>
              <a:rPr lang="fr-BE" dirty="0"/>
              <a:t> by up to</a:t>
            </a:r>
            <a:r>
              <a:rPr lang="fr-BE" b="1" dirty="0"/>
              <a:t> </a:t>
            </a:r>
            <a:r>
              <a:rPr lang="fr-BE" b="1" dirty="0" err="1"/>
              <a:t>thirty-three</a:t>
            </a:r>
            <a:r>
              <a:rPr lang="fr-BE" b="1" dirty="0"/>
              <a:t> percent at plus four </a:t>
            </a:r>
            <a:r>
              <a:rPr lang="fr-BE" b="1" dirty="0" err="1"/>
              <a:t>degrees</a:t>
            </a:r>
            <a:r>
              <a:rPr lang="fr-BE" dirty="0"/>
              <a:t>.</a:t>
            </a:r>
          </a:p>
          <a:p>
            <a:r>
              <a:rPr lang="fr-BE" dirty="0"/>
              <a:t>As a </a:t>
            </a:r>
            <a:r>
              <a:rPr lang="fr-BE" dirty="0" err="1"/>
              <a:t>consequence</a:t>
            </a:r>
            <a:r>
              <a:rPr lang="fr-BE" dirty="0"/>
              <a:t>, the </a:t>
            </a:r>
            <a:r>
              <a:rPr lang="fr-BE" dirty="0" err="1"/>
              <a:t>food</a:t>
            </a:r>
            <a:r>
              <a:rPr lang="fr-BE" dirty="0"/>
              <a:t> self-</a:t>
            </a:r>
            <a:r>
              <a:rPr lang="fr-BE" dirty="0" err="1"/>
              <a:t>sufficiency</a:t>
            </a:r>
            <a:r>
              <a:rPr lang="fr-BE" dirty="0"/>
              <a:t> score </a:t>
            </a:r>
            <a:r>
              <a:rPr lang="fr-BE" dirty="0" err="1"/>
              <a:t>remains</a:t>
            </a:r>
            <a:r>
              <a:rPr lang="fr-BE" dirty="0"/>
              <a:t> </a:t>
            </a:r>
            <a:r>
              <a:rPr lang="fr-BE" dirty="0" err="1"/>
              <a:t>essentially</a:t>
            </a:r>
            <a:r>
              <a:rPr lang="fr-BE" dirty="0"/>
              <a:t> at one </a:t>
            </a:r>
            <a:r>
              <a:rPr lang="fr-BE" dirty="0" err="1"/>
              <a:t>across</a:t>
            </a:r>
            <a:r>
              <a:rPr lang="fr-BE" dirty="0"/>
              <a:t> all </a:t>
            </a:r>
            <a:r>
              <a:rPr lang="fr-BE" dirty="0" err="1"/>
              <a:t>three</a:t>
            </a:r>
            <a:r>
              <a:rPr lang="fr-BE" dirty="0"/>
              <a:t> </a:t>
            </a:r>
            <a:r>
              <a:rPr lang="fr-BE" dirty="0" err="1"/>
              <a:t>warming</a:t>
            </a:r>
            <a:r>
              <a:rPr lang="fr-BE" dirty="0"/>
              <a:t> </a:t>
            </a:r>
            <a:r>
              <a:rPr lang="fr-BE" dirty="0" err="1"/>
              <a:t>levels</a:t>
            </a:r>
            <a:r>
              <a:rPr lang="fr-BE" dirty="0"/>
              <a:t>.</a:t>
            </a:r>
          </a:p>
          <a:p>
            <a:r>
              <a:rPr lang="fr-BE" dirty="0"/>
              <a:t>So at first </a:t>
            </a:r>
            <a:r>
              <a:rPr lang="fr-BE" dirty="0" err="1"/>
              <a:t>sight</a:t>
            </a:r>
            <a:r>
              <a:rPr lang="fr-BE" dirty="0"/>
              <a:t>, the system looks </a:t>
            </a:r>
            <a:r>
              <a:rPr lang="fr-BE" dirty="0" err="1"/>
              <a:t>surprisingly</a:t>
            </a:r>
            <a:r>
              <a:rPr lang="fr-BE" dirty="0"/>
              <a:t> </a:t>
            </a:r>
            <a:r>
              <a:rPr lang="fr-BE" dirty="0" err="1"/>
              <a:t>robust</a:t>
            </a:r>
            <a:r>
              <a:rPr lang="fr-BE" dirty="0"/>
              <a:t> to </a:t>
            </a:r>
            <a:r>
              <a:rPr lang="fr-BE" dirty="0" err="1"/>
              <a:t>climate</a:t>
            </a:r>
            <a:r>
              <a:rPr lang="fr-BE" dirty="0"/>
              <a:t> change.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A4143-9E5F-48F2-A913-CBBA76DA40A8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6210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Now,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doesn't</a:t>
            </a:r>
            <a:r>
              <a:rPr lang="fr-BE" dirty="0"/>
              <a:t> </a:t>
            </a:r>
            <a:r>
              <a:rPr lang="fr-BE" dirty="0" err="1"/>
              <a:t>mean</a:t>
            </a:r>
            <a:r>
              <a:rPr lang="fr-BE" dirty="0"/>
              <a:t> </a:t>
            </a:r>
            <a:r>
              <a:rPr lang="fr-BE" dirty="0" err="1"/>
              <a:t>drought</a:t>
            </a:r>
            <a:r>
              <a:rPr lang="fr-BE" dirty="0"/>
              <a:t> stops </a:t>
            </a:r>
            <a:r>
              <a:rPr lang="fr-BE" dirty="0" err="1"/>
              <a:t>mattering</a:t>
            </a:r>
            <a:r>
              <a:rPr lang="fr-BE" dirty="0"/>
              <a:t>. If I </a:t>
            </a:r>
            <a:r>
              <a:rPr lang="fr-BE" dirty="0" err="1"/>
              <a:t>hold</a:t>
            </a:r>
            <a:r>
              <a:rPr lang="fr-BE" dirty="0"/>
              <a:t> the </a:t>
            </a:r>
            <a:r>
              <a:rPr lang="fr-BE" dirty="0" err="1"/>
              <a:t>warming</a:t>
            </a:r>
            <a:r>
              <a:rPr lang="fr-BE" dirty="0"/>
              <a:t> </a:t>
            </a:r>
            <a:r>
              <a:rPr lang="fr-BE" dirty="0" err="1"/>
              <a:t>level</a:t>
            </a:r>
            <a:r>
              <a:rPr lang="fr-BE" dirty="0"/>
              <a:t> </a:t>
            </a:r>
            <a:r>
              <a:rPr lang="fr-BE" dirty="0" err="1"/>
              <a:t>fixed</a:t>
            </a:r>
            <a:r>
              <a:rPr lang="fr-BE" dirty="0"/>
              <a:t> and compare dry </a:t>
            </a:r>
            <a:r>
              <a:rPr lang="fr-BE" dirty="0" err="1"/>
              <a:t>years</a:t>
            </a:r>
            <a:r>
              <a:rPr lang="fr-BE" dirty="0"/>
              <a:t> to normal </a:t>
            </a:r>
            <a:r>
              <a:rPr lang="fr-BE" dirty="0" err="1"/>
              <a:t>years</a:t>
            </a:r>
            <a:r>
              <a:rPr lang="fr-BE" dirty="0"/>
              <a:t>, production </a:t>
            </a:r>
            <a:r>
              <a:rPr lang="fr-BE" dirty="0" err="1"/>
              <a:t>still</a:t>
            </a:r>
            <a:r>
              <a:rPr lang="fr-BE" dirty="0"/>
              <a:t> drops — </a:t>
            </a:r>
            <a:r>
              <a:rPr lang="fr-BE" dirty="0" err="1"/>
              <a:t>around</a:t>
            </a:r>
            <a:r>
              <a:rPr lang="fr-BE" dirty="0"/>
              <a:t> 10% at plus 2, 8% at plus 3. And </a:t>
            </a:r>
            <a:r>
              <a:rPr lang="fr-BE" dirty="0" err="1"/>
              <a:t>it's</a:t>
            </a:r>
            <a:r>
              <a:rPr lang="fr-BE" dirty="0"/>
              <a:t> not spread </a:t>
            </a:r>
            <a:r>
              <a:rPr lang="fr-BE" dirty="0" err="1"/>
              <a:t>evenly</a:t>
            </a:r>
            <a:r>
              <a:rPr lang="fr-BE" dirty="0"/>
              <a:t>: </a:t>
            </a:r>
            <a:r>
              <a:rPr lang="fr-BE" dirty="0" err="1"/>
              <a:t>it's</a:t>
            </a:r>
            <a:r>
              <a:rPr lang="fr-BE" dirty="0"/>
              <a:t> </a:t>
            </a:r>
            <a:r>
              <a:rPr lang="fr-BE" dirty="0" err="1"/>
              <a:t>concentrated</a:t>
            </a:r>
            <a:r>
              <a:rPr lang="fr-BE" dirty="0"/>
              <a:t> in the </a:t>
            </a:r>
            <a:r>
              <a:rPr lang="fr-BE" dirty="0" err="1"/>
              <a:t>spring-sown</a:t>
            </a:r>
            <a:r>
              <a:rPr lang="fr-BE" dirty="0"/>
              <a:t>, water-</a:t>
            </a:r>
            <a:r>
              <a:rPr lang="fr-BE" dirty="0" err="1"/>
              <a:t>demanding</a:t>
            </a:r>
            <a:r>
              <a:rPr lang="fr-BE" dirty="0"/>
              <a:t> </a:t>
            </a:r>
            <a:r>
              <a:rPr lang="fr-BE" dirty="0" err="1"/>
              <a:t>crops</a:t>
            </a:r>
            <a:r>
              <a:rPr lang="fr-BE" dirty="0"/>
              <a:t> — </a:t>
            </a:r>
            <a:r>
              <a:rPr lang="fr-BE" dirty="0" err="1"/>
              <a:t>potato</a:t>
            </a:r>
            <a:r>
              <a:rPr lang="fr-BE" dirty="0"/>
              <a:t>, </a:t>
            </a:r>
            <a:r>
              <a:rPr lang="fr-BE" dirty="0" err="1"/>
              <a:t>sugar</a:t>
            </a:r>
            <a:r>
              <a:rPr lang="fr-BE" dirty="0"/>
              <a:t> </a:t>
            </a:r>
            <a:r>
              <a:rPr lang="fr-BE" dirty="0" err="1"/>
              <a:t>beet</a:t>
            </a:r>
            <a:r>
              <a:rPr lang="fr-BE" dirty="0"/>
              <a:t>, </a:t>
            </a:r>
            <a:r>
              <a:rPr lang="fr-BE" dirty="0" err="1"/>
              <a:t>legumes</a:t>
            </a:r>
            <a:r>
              <a:rPr lang="fr-BE" dirty="0"/>
              <a:t>, </a:t>
            </a:r>
            <a:r>
              <a:rPr lang="fr-BE" dirty="0" err="1"/>
              <a:t>vegetables</a:t>
            </a:r>
            <a:r>
              <a:rPr lang="fr-BE" dirty="0"/>
              <a:t>. The </a:t>
            </a:r>
            <a:r>
              <a:rPr lang="fr-BE" dirty="0" err="1"/>
              <a:t>winter</a:t>
            </a:r>
            <a:r>
              <a:rPr lang="fr-BE" dirty="0"/>
              <a:t> </a:t>
            </a:r>
            <a:r>
              <a:rPr lang="fr-BE" dirty="0" err="1"/>
              <a:t>crops</a:t>
            </a:r>
            <a:r>
              <a:rPr lang="fr-BE" dirty="0"/>
              <a:t>, </a:t>
            </a:r>
            <a:r>
              <a:rPr lang="fr-BE" dirty="0" err="1"/>
              <a:t>cereals</a:t>
            </a:r>
            <a:r>
              <a:rPr lang="fr-BE" dirty="0"/>
              <a:t> and </a:t>
            </a:r>
            <a:r>
              <a:rPr lang="fr-BE" dirty="0" err="1"/>
              <a:t>rapeseed</a:t>
            </a:r>
            <a:r>
              <a:rPr lang="fr-BE" dirty="0"/>
              <a:t>, are </a:t>
            </a:r>
            <a:r>
              <a:rPr lang="fr-BE" dirty="0" err="1"/>
              <a:t>basically</a:t>
            </a:r>
            <a:r>
              <a:rPr lang="fr-BE" dirty="0"/>
              <a:t> </a:t>
            </a:r>
            <a:r>
              <a:rPr lang="fr-BE" dirty="0" err="1"/>
              <a:t>spared</a:t>
            </a:r>
            <a:r>
              <a:rPr lang="fr-BE" dirty="0"/>
              <a:t>, </a:t>
            </a:r>
            <a:r>
              <a:rPr lang="fr-BE" dirty="0" err="1"/>
              <a:t>because</a:t>
            </a:r>
            <a:r>
              <a:rPr lang="fr-BE" dirty="0"/>
              <a:t> </a:t>
            </a:r>
            <a:r>
              <a:rPr lang="fr-BE" dirty="0" err="1"/>
              <a:t>they</a:t>
            </a:r>
            <a:r>
              <a:rPr lang="fr-BE" dirty="0"/>
              <a:t> finish </a:t>
            </a:r>
            <a:r>
              <a:rPr lang="fr-BE" dirty="0" err="1"/>
              <a:t>growing</a:t>
            </a:r>
            <a:r>
              <a:rPr lang="fr-BE" dirty="0"/>
              <a:t> </a:t>
            </a:r>
            <a:r>
              <a:rPr lang="fr-BE" dirty="0" err="1"/>
              <a:t>before</a:t>
            </a:r>
            <a:r>
              <a:rPr lang="fr-BE" dirty="0"/>
              <a:t> the </a:t>
            </a:r>
            <a:r>
              <a:rPr lang="fr-BE" dirty="0" err="1"/>
              <a:t>summer</a:t>
            </a:r>
            <a:r>
              <a:rPr lang="fr-BE" dirty="0"/>
              <a:t> </a:t>
            </a:r>
            <a:r>
              <a:rPr lang="fr-BE" dirty="0" err="1"/>
              <a:t>deficit</a:t>
            </a:r>
            <a:r>
              <a:rPr lang="fr-BE" dirty="0"/>
              <a:t> hits and </a:t>
            </a:r>
            <a:r>
              <a:rPr lang="fr-BE" dirty="0" err="1"/>
              <a:t>because</a:t>
            </a:r>
            <a:r>
              <a:rPr lang="fr-BE" dirty="0"/>
              <a:t> </a:t>
            </a:r>
            <a:r>
              <a:rPr lang="fr-BE" dirty="0" err="1"/>
              <a:t>they</a:t>
            </a:r>
            <a:r>
              <a:rPr lang="fr-BE" dirty="0"/>
              <a:t> have a </a:t>
            </a:r>
            <a:r>
              <a:rPr lang="fr-BE" dirty="0" err="1"/>
              <a:t>deeper</a:t>
            </a:r>
            <a:r>
              <a:rPr lang="fr-BE" dirty="0"/>
              <a:t> root system.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A4143-9E5F-48F2-A913-CBBA76DA40A8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61608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24213-4F5E-AE5C-6FA6-F4A26CC73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42E8E4-83F9-A66B-8662-710A229B2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D0CF69E-B702-43E7-78A1-17599F16C7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And </a:t>
            </a:r>
            <a:r>
              <a:rPr lang="fr-BE" dirty="0" err="1"/>
              <a:t>here's</a:t>
            </a:r>
            <a:r>
              <a:rPr lang="fr-BE" dirty="0"/>
              <a:t> </a:t>
            </a:r>
            <a:r>
              <a:rPr lang="fr-BE" dirty="0" err="1"/>
              <a:t>where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penalty </a:t>
            </a:r>
            <a:r>
              <a:rPr lang="fr-BE" dirty="0" err="1"/>
              <a:t>actually</a:t>
            </a:r>
            <a:r>
              <a:rPr lang="fr-BE" dirty="0"/>
              <a:t> </a:t>
            </a:r>
            <a:r>
              <a:rPr lang="fr-BE" dirty="0" err="1"/>
              <a:t>reaches</a:t>
            </a:r>
            <a:r>
              <a:rPr lang="fr-BE" dirty="0"/>
              <a:t> self-</a:t>
            </a:r>
            <a:r>
              <a:rPr lang="fr-BE" dirty="0" err="1"/>
              <a:t>sufficiency</a:t>
            </a:r>
            <a:r>
              <a:rPr lang="fr-BE" dirty="0"/>
              <a:t>. This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coverage</a:t>
            </a:r>
            <a:r>
              <a:rPr lang="fr-BE" dirty="0"/>
              <a:t> of </a:t>
            </a:r>
            <a:r>
              <a:rPr lang="fr-BE" dirty="0" err="1"/>
              <a:t>each</a:t>
            </a:r>
            <a:r>
              <a:rPr lang="fr-BE" dirty="0"/>
              <a:t> </a:t>
            </a:r>
            <a:r>
              <a:rPr lang="fr-BE" dirty="0" err="1"/>
              <a:t>crop's</a:t>
            </a:r>
            <a:r>
              <a:rPr lang="fr-BE" dirty="0"/>
              <a:t> </a:t>
            </a:r>
            <a:r>
              <a:rPr lang="fr-BE" dirty="0" err="1"/>
              <a:t>demand</a:t>
            </a:r>
            <a:r>
              <a:rPr lang="fr-BE" dirty="0"/>
              <a:t>, </a:t>
            </a:r>
            <a:r>
              <a:rPr lang="fr-BE" dirty="0" err="1"/>
              <a:t>even</a:t>
            </a:r>
            <a:r>
              <a:rPr lang="fr-BE" dirty="0"/>
              <a:t> in the </a:t>
            </a:r>
            <a:r>
              <a:rPr lang="fr-BE" dirty="0" err="1"/>
              <a:t>driest</a:t>
            </a:r>
            <a:r>
              <a:rPr lang="fr-BE" dirty="0"/>
              <a:t> state. </a:t>
            </a:r>
            <a:r>
              <a:rPr lang="fr-BE" dirty="0" err="1"/>
              <a:t>Almost</a:t>
            </a:r>
            <a:r>
              <a:rPr lang="fr-BE" dirty="0"/>
              <a:t> </a:t>
            </a:r>
            <a:r>
              <a:rPr lang="fr-BE" dirty="0" err="1"/>
              <a:t>everything</a:t>
            </a:r>
            <a:r>
              <a:rPr lang="fr-BE" dirty="0"/>
              <a:t> </a:t>
            </a:r>
            <a:r>
              <a:rPr lang="fr-BE" dirty="0" err="1"/>
              <a:t>stays</a:t>
            </a:r>
            <a:r>
              <a:rPr lang="fr-BE" dirty="0"/>
              <a:t> </a:t>
            </a:r>
            <a:r>
              <a:rPr lang="fr-BE" dirty="0" err="1"/>
              <a:t>above</a:t>
            </a:r>
            <a:r>
              <a:rPr lang="fr-BE" dirty="0"/>
              <a:t> 100%. Only </a:t>
            </a:r>
            <a:r>
              <a:rPr lang="fr-BE" dirty="0" err="1"/>
              <a:t>two</a:t>
            </a:r>
            <a:r>
              <a:rPr lang="fr-BE" dirty="0"/>
              <a:t> </a:t>
            </a:r>
            <a:r>
              <a:rPr lang="fr-BE" dirty="0" err="1"/>
              <a:t>categories</a:t>
            </a:r>
            <a:r>
              <a:rPr lang="fr-BE" dirty="0"/>
              <a:t> </a:t>
            </a:r>
            <a:r>
              <a:rPr lang="fr-BE" dirty="0" err="1"/>
              <a:t>dip</a:t>
            </a:r>
            <a:r>
              <a:rPr lang="fr-BE" dirty="0"/>
              <a:t> </a:t>
            </a:r>
            <a:r>
              <a:rPr lang="fr-BE" dirty="0" err="1"/>
              <a:t>below</a:t>
            </a:r>
            <a:r>
              <a:rPr lang="fr-BE" dirty="0"/>
              <a:t> — </a:t>
            </a:r>
            <a:r>
              <a:rPr lang="fr-BE" dirty="0" err="1"/>
              <a:t>legumes</a:t>
            </a:r>
            <a:r>
              <a:rPr lang="fr-BE" dirty="0"/>
              <a:t> at 90%, </a:t>
            </a:r>
            <a:r>
              <a:rPr lang="fr-BE" dirty="0" err="1"/>
              <a:t>vegetables</a:t>
            </a:r>
            <a:r>
              <a:rPr lang="fr-BE" dirty="0"/>
              <a:t> at 92% — and </a:t>
            </a:r>
            <a:r>
              <a:rPr lang="fr-BE" dirty="0" err="1"/>
              <a:t>only</a:t>
            </a:r>
            <a:r>
              <a:rPr lang="fr-BE" dirty="0"/>
              <a:t> at plus 2 </a:t>
            </a:r>
            <a:r>
              <a:rPr lang="fr-BE" dirty="0" err="1"/>
              <a:t>degrees</a:t>
            </a:r>
            <a:r>
              <a:rPr lang="fr-BE" dirty="0"/>
              <a:t>. Beyond </a:t>
            </a:r>
            <a:r>
              <a:rPr lang="fr-BE" dirty="0" err="1"/>
              <a:t>that</a:t>
            </a:r>
            <a:r>
              <a:rPr lang="fr-BE" dirty="0"/>
              <a:t>, the </a:t>
            </a:r>
            <a:r>
              <a:rPr lang="fr-BE" dirty="0" err="1"/>
              <a:t>rising</a:t>
            </a:r>
            <a:r>
              <a:rPr lang="fr-BE" dirty="0"/>
              <a:t> </a:t>
            </a:r>
            <a:r>
              <a:rPr lang="fr-BE" dirty="0" err="1"/>
              <a:t>yields</a:t>
            </a:r>
            <a:r>
              <a:rPr lang="fr-BE" dirty="0"/>
              <a:t> pull </a:t>
            </a:r>
            <a:r>
              <a:rPr lang="fr-BE" dirty="0" err="1"/>
              <a:t>every</a:t>
            </a:r>
            <a:r>
              <a:rPr lang="fr-BE" dirty="0"/>
              <a:t> </a:t>
            </a:r>
            <a:r>
              <a:rPr lang="fr-BE" dirty="0" err="1"/>
              <a:t>crop</a:t>
            </a:r>
            <a:r>
              <a:rPr lang="fr-BE" dirty="0"/>
              <a:t> back </a:t>
            </a:r>
            <a:r>
              <a:rPr lang="fr-BE" dirty="0" err="1"/>
              <a:t>above</a:t>
            </a:r>
            <a:r>
              <a:rPr lang="fr-BE" dirty="0"/>
              <a:t> full </a:t>
            </a:r>
            <a:r>
              <a:rPr lang="fr-BE" dirty="0" err="1"/>
              <a:t>coverage</a:t>
            </a:r>
            <a:r>
              <a:rPr lang="fr-BE" dirty="0"/>
              <a:t>, </a:t>
            </a:r>
            <a:r>
              <a:rPr lang="fr-BE" dirty="0" err="1"/>
              <a:t>so</a:t>
            </a:r>
            <a:r>
              <a:rPr lang="fr-BE" dirty="0"/>
              <a:t> the </a:t>
            </a:r>
            <a:r>
              <a:rPr lang="fr-BE" dirty="0" err="1"/>
              <a:t>deficit</a:t>
            </a:r>
            <a:r>
              <a:rPr lang="fr-BE" dirty="0"/>
              <a:t> closes on </a:t>
            </a:r>
            <a:r>
              <a:rPr lang="fr-BE" dirty="0" err="1"/>
              <a:t>its</a:t>
            </a:r>
            <a:r>
              <a:rPr lang="fr-BE" dirty="0"/>
              <a:t> </a:t>
            </a:r>
            <a:r>
              <a:rPr lang="fr-BE" dirty="0" err="1"/>
              <a:t>own</a:t>
            </a:r>
            <a:r>
              <a:rPr lang="fr-BE" dirty="0"/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AF35F6-8C31-FDC0-7E72-FA106BEF3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9A4143-9E5F-48F2-A913-CBBA76DA40A8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348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7E24A-E1C0-B9AE-75BB-1C81FF637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D722092-4FB6-FE30-9AD9-20FC1CAFD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7C4F8DB-6770-E620-1F7F-0057C5274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fr-BE" dirty="0"/>
              <a:t>So, four </a:t>
            </a:r>
            <a:r>
              <a:rPr lang="fr-BE" dirty="0" err="1"/>
              <a:t>things</a:t>
            </a:r>
            <a:r>
              <a:rPr lang="fr-BE" dirty="0"/>
              <a:t> to </a:t>
            </a:r>
            <a:r>
              <a:rPr lang="fr-BE" dirty="0" err="1"/>
              <a:t>take</a:t>
            </a:r>
            <a:r>
              <a:rPr lang="fr-BE" dirty="0"/>
              <a:t> </a:t>
            </a:r>
            <a:r>
              <a:rPr lang="fr-BE" dirty="0" err="1"/>
              <a:t>away</a:t>
            </a:r>
            <a:r>
              <a:rPr lang="fr-BE" dirty="0"/>
              <a:t>.</a:t>
            </a:r>
          </a:p>
          <a:p>
            <a:pPr rtl="0"/>
            <a:r>
              <a:rPr lang="fr-BE" dirty="0"/>
              <a:t>First: on </a:t>
            </a:r>
            <a:r>
              <a:rPr lang="fr-BE" dirty="0" err="1"/>
              <a:t>paper</a:t>
            </a:r>
            <a:r>
              <a:rPr lang="fr-BE" dirty="0"/>
              <a:t>,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frozen</a:t>
            </a:r>
            <a:r>
              <a:rPr lang="fr-BE" dirty="0"/>
              <a:t> </a:t>
            </a:r>
            <a:r>
              <a:rPr lang="fr-BE" dirty="0" err="1"/>
              <a:t>landscape</a:t>
            </a:r>
            <a:r>
              <a:rPr lang="fr-BE" dirty="0"/>
              <a:t> </a:t>
            </a:r>
            <a:r>
              <a:rPr lang="fr-BE" dirty="0" err="1"/>
              <a:t>stays</a:t>
            </a:r>
            <a:r>
              <a:rPr lang="fr-BE" dirty="0"/>
              <a:t> </a:t>
            </a:r>
            <a:r>
              <a:rPr lang="fr-BE" dirty="0" err="1"/>
              <a:t>food</a:t>
            </a:r>
            <a:r>
              <a:rPr lang="fr-BE" dirty="0"/>
              <a:t> self-</a:t>
            </a:r>
            <a:r>
              <a:rPr lang="fr-BE" dirty="0" err="1"/>
              <a:t>sufficient</a:t>
            </a:r>
            <a:r>
              <a:rPr lang="fr-BE" dirty="0"/>
              <a:t> all the </a:t>
            </a:r>
            <a:r>
              <a:rPr lang="fr-BE" dirty="0" err="1"/>
              <a:t>way</a:t>
            </a:r>
            <a:r>
              <a:rPr lang="fr-BE" dirty="0"/>
              <a:t> to plus 4 </a:t>
            </a:r>
            <a:r>
              <a:rPr lang="fr-BE" dirty="0" err="1"/>
              <a:t>degrees</a:t>
            </a:r>
            <a:r>
              <a:rPr lang="fr-BE" dirty="0"/>
              <a:t>.</a:t>
            </a:r>
          </a:p>
          <a:p>
            <a:pPr rtl="0"/>
            <a:r>
              <a:rPr lang="fr-BE" dirty="0"/>
              <a:t>Second — and </a:t>
            </a:r>
            <a:r>
              <a:rPr lang="fr-BE" dirty="0" err="1"/>
              <a:t>it's</a:t>
            </a:r>
            <a:r>
              <a:rPr lang="fr-BE" dirty="0"/>
              <a:t> important to notice </a:t>
            </a:r>
            <a:r>
              <a:rPr lang="fr-BE" dirty="0" err="1"/>
              <a:t>this</a:t>
            </a:r>
            <a:r>
              <a:rPr lang="fr-BE" dirty="0"/>
              <a:t> — the </a:t>
            </a:r>
            <a:r>
              <a:rPr lang="fr-BE" dirty="0" err="1"/>
              <a:t>increased</a:t>
            </a:r>
            <a:r>
              <a:rPr lang="fr-BE" dirty="0"/>
              <a:t> </a:t>
            </a:r>
            <a:r>
              <a:rPr lang="fr-BE" dirty="0" err="1"/>
              <a:t>yields</a:t>
            </a:r>
            <a:r>
              <a:rPr lang="fr-BE" dirty="0"/>
              <a:t> are </a:t>
            </a:r>
            <a:r>
              <a:rPr lang="fr-BE" dirty="0" err="1"/>
              <a:t>driven</a:t>
            </a:r>
            <a:r>
              <a:rPr lang="fr-BE" dirty="0"/>
              <a:t> by the CO₂ fertilisation </a:t>
            </a:r>
            <a:r>
              <a:rPr lang="fr-BE" dirty="0" err="1"/>
              <a:t>effect</a:t>
            </a:r>
            <a:r>
              <a:rPr lang="fr-BE" dirty="0"/>
              <a:t>. And STICS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already</a:t>
            </a:r>
            <a:r>
              <a:rPr lang="fr-BE" dirty="0"/>
              <a:t> </a:t>
            </a:r>
            <a:r>
              <a:rPr lang="fr-BE" dirty="0" err="1"/>
              <a:t>known</a:t>
            </a:r>
            <a:r>
              <a:rPr lang="fr-BE" dirty="0"/>
              <a:t> to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rather</a:t>
            </a:r>
            <a:r>
              <a:rPr lang="fr-BE" dirty="0"/>
              <a:t> </a:t>
            </a:r>
            <a:r>
              <a:rPr lang="fr-BE" dirty="0" err="1"/>
              <a:t>optimistic</a:t>
            </a:r>
            <a:r>
              <a:rPr lang="fr-BE" dirty="0"/>
              <a:t> about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effect</a:t>
            </a:r>
            <a:r>
              <a:rPr lang="fr-BE" dirty="0"/>
              <a:t>. So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likely</a:t>
            </a:r>
            <a:r>
              <a:rPr lang="fr-BE" dirty="0"/>
              <a:t> an </a:t>
            </a:r>
            <a:r>
              <a:rPr lang="fr-BE" dirty="0" err="1"/>
              <a:t>upper</a:t>
            </a:r>
            <a:r>
              <a:rPr lang="fr-BE" dirty="0"/>
              <a:t> </a:t>
            </a:r>
            <a:r>
              <a:rPr lang="fr-BE" dirty="0" err="1"/>
              <a:t>bound</a:t>
            </a:r>
            <a:r>
              <a:rPr lang="fr-BE" dirty="0"/>
              <a:t>, not a </a:t>
            </a:r>
            <a:r>
              <a:rPr lang="fr-BE" dirty="0" err="1"/>
              <a:t>forecast</a:t>
            </a:r>
            <a:r>
              <a:rPr lang="fr-BE" dirty="0"/>
              <a:t>: </a:t>
            </a:r>
            <a:r>
              <a:rPr lang="fr-BE" dirty="0" err="1"/>
              <a:t>weaken</a:t>
            </a:r>
            <a:r>
              <a:rPr lang="fr-BE" dirty="0"/>
              <a:t> the CO₂ </a:t>
            </a:r>
            <a:r>
              <a:rPr lang="fr-BE" dirty="0" err="1"/>
              <a:t>response</a:t>
            </a:r>
            <a:r>
              <a:rPr lang="fr-BE" dirty="0"/>
              <a:t>, and the </a:t>
            </a:r>
            <a:r>
              <a:rPr lang="fr-BE" dirty="0" err="1"/>
              <a:t>margin</a:t>
            </a:r>
            <a:r>
              <a:rPr lang="fr-BE" dirty="0"/>
              <a:t> collapses.</a:t>
            </a:r>
          </a:p>
          <a:p>
            <a:pPr rtl="0"/>
            <a:r>
              <a:rPr lang="fr-BE" dirty="0"/>
              <a:t>Third: </a:t>
            </a:r>
            <a:r>
              <a:rPr lang="fr-BE" dirty="0" err="1"/>
              <a:t>drought</a:t>
            </a:r>
            <a:r>
              <a:rPr lang="fr-BE" dirty="0"/>
              <a:t> </a:t>
            </a:r>
            <a:r>
              <a:rPr lang="fr-BE" dirty="0" err="1"/>
              <a:t>doesn't</a:t>
            </a:r>
            <a:r>
              <a:rPr lang="fr-BE" dirty="0"/>
              <a:t> </a:t>
            </a:r>
            <a:r>
              <a:rPr lang="fr-BE" dirty="0" err="1"/>
              <a:t>retreat</a:t>
            </a:r>
            <a:r>
              <a:rPr lang="fr-BE" dirty="0"/>
              <a:t>, </a:t>
            </a:r>
            <a:r>
              <a:rPr lang="fr-BE" dirty="0" err="1"/>
              <a:t>it</a:t>
            </a:r>
            <a:r>
              <a:rPr lang="fr-BE" dirty="0"/>
              <a:t> spreads. Dry </a:t>
            </a:r>
            <a:r>
              <a:rPr lang="fr-BE" dirty="0" err="1"/>
              <a:t>years</a:t>
            </a:r>
            <a:r>
              <a:rPr lang="fr-BE" dirty="0"/>
              <a:t> </a:t>
            </a:r>
            <a:r>
              <a:rPr lang="fr-BE" dirty="0" err="1"/>
              <a:t>become</a:t>
            </a:r>
            <a:r>
              <a:rPr lang="fr-BE" dirty="0"/>
              <a:t> the </a:t>
            </a:r>
            <a:r>
              <a:rPr lang="fr-BE" dirty="0" err="1"/>
              <a:t>norm</a:t>
            </a:r>
            <a:r>
              <a:rPr lang="fr-BE" dirty="0"/>
              <a:t> and hit the </a:t>
            </a:r>
            <a:r>
              <a:rPr lang="fr-BE" dirty="0" err="1"/>
              <a:t>whole</a:t>
            </a:r>
            <a:r>
              <a:rPr lang="fr-BE" dirty="0"/>
              <a:t> </a:t>
            </a:r>
            <a:r>
              <a:rPr lang="fr-BE" dirty="0" err="1"/>
              <a:t>territory</a:t>
            </a:r>
            <a:r>
              <a:rPr lang="fr-BE" dirty="0"/>
              <a:t> at once, </a:t>
            </a:r>
            <a:r>
              <a:rPr lang="fr-BE" dirty="0" err="1"/>
              <a:t>with</a:t>
            </a:r>
            <a:r>
              <a:rPr lang="fr-BE" dirty="0"/>
              <a:t> a </a:t>
            </a:r>
            <a:r>
              <a:rPr lang="fr-BE" dirty="0" err="1"/>
              <a:t>strong</a:t>
            </a:r>
            <a:r>
              <a:rPr lang="fr-BE" dirty="0"/>
              <a:t> impact on </a:t>
            </a:r>
            <a:r>
              <a:rPr lang="fr-BE" dirty="0" err="1"/>
              <a:t>crop</a:t>
            </a:r>
            <a:r>
              <a:rPr lang="fr-BE" dirty="0"/>
              <a:t> production.</a:t>
            </a:r>
          </a:p>
          <a:p>
            <a:pPr rtl="0"/>
            <a:r>
              <a:rPr lang="fr-BE" dirty="0"/>
              <a:t>So </a:t>
            </a:r>
            <a:r>
              <a:rPr lang="fr-BE" dirty="0" err="1"/>
              <a:t>this</a:t>
            </a:r>
            <a:r>
              <a:rPr lang="fr-BE" dirty="0"/>
              <a:t> </a:t>
            </a:r>
            <a:r>
              <a:rPr lang="fr-BE" dirty="0" err="1"/>
              <a:t>becomes</a:t>
            </a:r>
            <a:r>
              <a:rPr lang="fr-BE" dirty="0"/>
              <a:t> a question of </a:t>
            </a:r>
            <a:r>
              <a:rPr lang="fr-BE" dirty="0" err="1"/>
              <a:t>scale</a:t>
            </a:r>
            <a:r>
              <a:rPr lang="fr-BE" dirty="0"/>
              <a:t>, not </a:t>
            </a:r>
            <a:r>
              <a:rPr lang="fr-BE" dirty="0" err="1"/>
              <a:t>only</a:t>
            </a:r>
            <a:r>
              <a:rPr lang="fr-BE" dirty="0"/>
              <a:t>  allocation. </a:t>
            </a:r>
            <a:r>
              <a:rPr lang="fr-BE" dirty="0" err="1"/>
              <a:t>Wallonia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simply</a:t>
            </a:r>
            <a:r>
              <a:rPr lang="fr-BE" dirty="0"/>
              <a:t> </a:t>
            </a:r>
            <a:r>
              <a:rPr lang="fr-BE" dirty="0" err="1"/>
              <a:t>too</a:t>
            </a:r>
            <a:r>
              <a:rPr lang="fr-BE" dirty="0"/>
              <a:t> </a:t>
            </a:r>
            <a:r>
              <a:rPr lang="fr-BE" dirty="0" err="1"/>
              <a:t>small</a:t>
            </a:r>
            <a:r>
              <a:rPr lang="fr-BE" dirty="0"/>
              <a:t> to </a:t>
            </a:r>
            <a:r>
              <a:rPr lang="fr-BE" dirty="0" err="1"/>
              <a:t>insure</a:t>
            </a:r>
            <a:r>
              <a:rPr lang="fr-BE" dirty="0"/>
              <a:t> the </a:t>
            </a:r>
            <a:r>
              <a:rPr lang="fr-BE" dirty="0" err="1"/>
              <a:t>food</a:t>
            </a:r>
            <a:r>
              <a:rPr lang="fr-BE" dirty="0"/>
              <a:t> self-</a:t>
            </a:r>
            <a:r>
              <a:rPr lang="fr-BE" dirty="0" err="1"/>
              <a:t>sufficiency</a:t>
            </a:r>
            <a:r>
              <a:rPr lang="fr-BE" dirty="0"/>
              <a:t> of </a:t>
            </a:r>
            <a:r>
              <a:rPr lang="fr-BE" dirty="0" err="1"/>
              <a:t>its</a:t>
            </a:r>
            <a:r>
              <a:rPr lang="fr-BE" dirty="0"/>
              <a:t> population. </a:t>
            </a:r>
            <a:r>
              <a:rPr lang="fr-BE" dirty="0" err="1"/>
              <a:t>Resilience</a:t>
            </a:r>
            <a:r>
              <a:rPr lang="fr-BE" dirty="0"/>
              <a:t> </a:t>
            </a:r>
            <a:r>
              <a:rPr lang="fr-BE" dirty="0" err="1"/>
              <a:t>means</a:t>
            </a:r>
            <a:r>
              <a:rPr lang="fr-BE" dirty="0"/>
              <a:t> production </a:t>
            </a:r>
            <a:r>
              <a:rPr lang="fr-BE" dirty="0" err="1"/>
              <a:t>margins</a:t>
            </a:r>
            <a:r>
              <a:rPr lang="fr-BE" dirty="0"/>
              <a:t> — or </a:t>
            </a:r>
            <a:r>
              <a:rPr lang="fr-BE" dirty="0" err="1"/>
              <a:t>thinking</a:t>
            </a:r>
            <a:r>
              <a:rPr lang="fr-BE" dirty="0"/>
              <a:t> </a:t>
            </a:r>
            <a:r>
              <a:rPr lang="fr-BE" dirty="0" err="1"/>
              <a:t>beyond</a:t>
            </a:r>
            <a:r>
              <a:rPr lang="fr-BE" dirty="0"/>
              <a:t> a single </a:t>
            </a:r>
            <a:r>
              <a:rPr lang="fr-BE" dirty="0" err="1"/>
              <a:t>region's</a:t>
            </a:r>
            <a:r>
              <a:rPr lang="fr-BE" dirty="0"/>
              <a:t> </a:t>
            </a:r>
            <a:r>
              <a:rPr lang="fr-BE" dirty="0" err="1"/>
              <a:t>borders</a:t>
            </a:r>
            <a:r>
              <a:rPr lang="fr-BE" dirty="0"/>
              <a:t>.</a:t>
            </a:r>
          </a:p>
          <a:p>
            <a:pPr rtl="0"/>
            <a:r>
              <a:rPr lang="fr-BE" dirty="0"/>
              <a:t>And </a:t>
            </a:r>
            <a:r>
              <a:rPr lang="fr-BE" dirty="0" err="1"/>
              <a:t>that's</a:t>
            </a:r>
            <a:r>
              <a:rPr lang="fr-BE" dirty="0"/>
              <a:t> </a:t>
            </a:r>
            <a:r>
              <a:rPr lang="fr-BE" dirty="0" err="1"/>
              <a:t>exactly</a:t>
            </a:r>
            <a:r>
              <a:rPr lang="fr-BE" dirty="0"/>
              <a:t> </a:t>
            </a:r>
            <a:r>
              <a:rPr lang="fr-BE" dirty="0" err="1"/>
              <a:t>why</a:t>
            </a:r>
            <a:r>
              <a:rPr lang="fr-BE" dirty="0"/>
              <a:t> </a:t>
            </a:r>
            <a:r>
              <a:rPr lang="fr-BE" dirty="0" err="1"/>
              <a:t>our</a:t>
            </a:r>
            <a:r>
              <a:rPr lang="fr-BE" dirty="0"/>
              <a:t> </a:t>
            </a:r>
            <a:r>
              <a:rPr lang="fr-BE" dirty="0" err="1"/>
              <a:t>current</a:t>
            </a:r>
            <a:r>
              <a:rPr lang="fr-BE" dirty="0"/>
              <a:t> </a:t>
            </a:r>
            <a:r>
              <a:rPr lang="fr-BE" dirty="0" err="1"/>
              <a:t>work</a:t>
            </a:r>
            <a:r>
              <a:rPr lang="fr-BE" dirty="0"/>
              <a:t> moves up a </a:t>
            </a:r>
            <a:r>
              <a:rPr lang="fr-BE" dirty="0" err="1"/>
              <a:t>level</a:t>
            </a:r>
            <a:r>
              <a:rPr lang="fr-BE" dirty="0"/>
              <a:t> — testing </a:t>
            </a:r>
            <a:r>
              <a:rPr lang="fr-BE" dirty="0" err="1"/>
              <a:t>food</a:t>
            </a:r>
            <a:r>
              <a:rPr lang="fr-BE" dirty="0"/>
              <a:t> self-</a:t>
            </a:r>
            <a:r>
              <a:rPr lang="fr-BE" dirty="0" err="1"/>
              <a:t>sufficiency</a:t>
            </a:r>
            <a:r>
              <a:rPr lang="fr-BE" dirty="0"/>
              <a:t> at the </a:t>
            </a:r>
            <a:r>
              <a:rPr lang="fr-BE" dirty="0" err="1"/>
              <a:t>European</a:t>
            </a:r>
            <a:r>
              <a:rPr lang="fr-BE" dirty="0"/>
              <a:t> </a:t>
            </a:r>
            <a:r>
              <a:rPr lang="fr-BE" dirty="0" err="1"/>
              <a:t>scale</a:t>
            </a:r>
            <a:r>
              <a:rPr lang="fr-BE" dirty="0"/>
              <a:t>, </a:t>
            </a:r>
            <a:r>
              <a:rPr lang="fr-BE" dirty="0" err="1"/>
              <a:t>where</a:t>
            </a:r>
            <a:r>
              <a:rPr lang="fr-BE" dirty="0"/>
              <a:t> a </a:t>
            </a:r>
            <a:r>
              <a:rPr lang="fr-BE" dirty="0" err="1"/>
              <a:t>drought</a:t>
            </a:r>
            <a:r>
              <a:rPr lang="fr-BE" dirty="0"/>
              <a:t> in one basin can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balanced</a:t>
            </a:r>
            <a:r>
              <a:rPr lang="fr-BE" dirty="0"/>
              <a:t> by </a:t>
            </a:r>
            <a:r>
              <a:rPr lang="fr-BE" dirty="0" err="1"/>
              <a:t>another</a:t>
            </a:r>
            <a:r>
              <a:rPr lang="fr-BE" dirty="0"/>
              <a:t>. And </a:t>
            </a:r>
            <a:r>
              <a:rPr lang="fr-BE" dirty="0" err="1"/>
              <a:t>where</a:t>
            </a:r>
            <a:r>
              <a:rPr lang="fr-BE" dirty="0"/>
              <a:t> </a:t>
            </a:r>
            <a:r>
              <a:rPr lang="fr-BE" dirty="0" err="1"/>
              <a:t>you</a:t>
            </a:r>
            <a:r>
              <a:rPr lang="fr-BE" dirty="0"/>
              <a:t> have </a:t>
            </a:r>
            <a:r>
              <a:rPr lang="fr-BE" dirty="0" err="1"/>
              <a:t>also</a:t>
            </a:r>
            <a:r>
              <a:rPr lang="fr-BE" dirty="0"/>
              <a:t> more </a:t>
            </a:r>
            <a:r>
              <a:rPr lang="fr-BE" dirty="0" err="1"/>
              <a:t>complementarity</a:t>
            </a:r>
            <a:r>
              <a:rPr lang="fr-BE" dirty="0"/>
              <a:t> in </a:t>
            </a:r>
            <a:r>
              <a:rPr lang="fr-BE" dirty="0" err="1"/>
              <a:t>crop</a:t>
            </a:r>
            <a:r>
              <a:rPr lang="fr-BE" dirty="0"/>
              <a:t> production </a:t>
            </a:r>
            <a:r>
              <a:rPr lang="fr-BE" dirty="0" err="1"/>
              <a:t>across</a:t>
            </a:r>
            <a:r>
              <a:rPr lang="fr-BE" dirty="0"/>
              <a:t> Europe.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D6DDD7-E921-8563-D481-3448BCF11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446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EDB2C-2EB9-C86E-089E-43CFCFB7A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957AB0E-90DB-E40B-D81B-8D7E78EB0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92A1AF8-E37B-EAB7-92FB-3D6491623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That's</a:t>
            </a:r>
            <a:r>
              <a:rPr lang="fr-BE" dirty="0"/>
              <a:t> the end of </a:t>
            </a:r>
            <a:r>
              <a:rPr lang="fr-BE" dirty="0" err="1"/>
              <a:t>my</a:t>
            </a:r>
            <a:r>
              <a:rPr lang="fr-BE" dirty="0"/>
              <a:t> talk — </a:t>
            </a:r>
            <a:r>
              <a:rPr lang="fr-BE" dirty="0" err="1"/>
              <a:t>thank</a:t>
            </a:r>
            <a:r>
              <a:rPr lang="fr-BE" dirty="0"/>
              <a:t> </a:t>
            </a:r>
            <a:r>
              <a:rPr lang="fr-BE" dirty="0" err="1"/>
              <a:t>you</a:t>
            </a:r>
            <a:r>
              <a:rPr lang="fr-BE" dirty="0"/>
              <a:t> </a:t>
            </a:r>
            <a:r>
              <a:rPr lang="fr-BE" dirty="0" err="1"/>
              <a:t>very</a:t>
            </a:r>
            <a:r>
              <a:rPr lang="fr-BE" dirty="0"/>
              <a:t> </a:t>
            </a:r>
            <a:r>
              <a:rPr lang="fr-BE" dirty="0" err="1"/>
              <a:t>much</a:t>
            </a:r>
            <a:r>
              <a:rPr lang="fr-BE" dirty="0"/>
              <a:t> for </a:t>
            </a:r>
            <a:r>
              <a:rPr lang="fr-BE" dirty="0" err="1"/>
              <a:t>your</a:t>
            </a:r>
            <a:r>
              <a:rPr lang="fr-BE" dirty="0"/>
              <a:t> attention, and </a:t>
            </a:r>
            <a:r>
              <a:rPr lang="fr-BE" dirty="0" err="1"/>
              <a:t>I'll</a:t>
            </a:r>
            <a:r>
              <a:rPr lang="fr-BE" dirty="0"/>
              <a:t> </a:t>
            </a:r>
            <a:r>
              <a:rPr lang="fr-BE" dirty="0" err="1"/>
              <a:t>be</a:t>
            </a:r>
            <a:r>
              <a:rPr lang="fr-BE" dirty="0"/>
              <a:t> happy to </a:t>
            </a:r>
            <a:r>
              <a:rPr lang="fr-BE" dirty="0" err="1"/>
              <a:t>take</a:t>
            </a:r>
            <a:r>
              <a:rPr lang="fr-BE" dirty="0"/>
              <a:t> </a:t>
            </a:r>
            <a:r>
              <a:rPr lang="fr-BE" dirty="0" err="1"/>
              <a:t>any</a:t>
            </a:r>
            <a:r>
              <a:rPr lang="fr-BE" dirty="0"/>
              <a:t> questions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B6253A3-8991-ACC8-EE7C-F09BDF313D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36C6A-78FA-424A-A2BD-7521BC87CCC9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1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EABCD8-8585-E9E8-EBD6-23ADBA421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F6DAB7-384E-62D8-41DA-7D724DC1B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C94B1A-B78A-E67A-824F-D6A03B06F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41C3EB-42A2-684E-DE61-9E450A208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C7250C-022E-41DE-3D92-4D1F780C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9721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9E07B-F910-0B06-1419-A0C5962DA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0E98CF-B284-A482-271E-1E44FA69F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90F2E6-56B7-E97C-4995-62B4867D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CD2187-A2CA-C0B2-ACA7-EB1080881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596842-DE95-C9A6-B429-CF16EAB2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37708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0F180-B68C-B603-41AD-23490FA2E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1AB830-3927-7ABE-BD98-CC760DE26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3B8E8F-39D7-3D10-8909-C572B1D7D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42FB87-FF4B-ED8B-976A-C0C078D7F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0E8189-B3ED-A53B-CD93-BCF0E66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77109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8D389-241C-1E06-F9C8-10E94B39A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F49960-C182-49AC-1BB7-BE1D08A672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1DAB5E-0782-FD04-B947-D86C84EFA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86C5B8-5E73-DEDD-5DA7-B2998F5D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FA8489-E9F6-F329-3FE0-83A392189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C81890-8B48-0510-10B5-97F5BF009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748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3F245-E3BB-E6D6-E7DE-0A084227E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69458A-C8E9-D996-F7D9-55669FDD8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37F116-70DF-03C1-52A1-919370D4B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0F5169-4F2A-5CC1-DF9C-E13B81098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F136A13-7FCC-F334-726E-917DE872A3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D642651-71EA-30BD-9ECB-8189B21F6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10CE3D4-F85C-ECA3-B7C7-93ECF8F0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FD69F07-30DC-B2AA-A5D4-6395570B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7471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9EEA5-E2D5-5282-BA53-3C5D9B968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1B2892-92C4-EE01-9086-2C0582573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3411C3-3011-1B3F-67B4-530137E97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51DCB-F014-0CDF-9B1C-EAE5AEA1E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448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AE27D3D-7111-88DB-9B86-984E87EF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2A37755-5313-3793-930C-36161D1EA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E16980-98E6-822E-667F-705A0F7A0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558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31DBBE-438E-60A4-950C-244ADD201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1E738E-53C1-D738-091A-CAC73106C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72BDEE-8CB1-8329-1AA0-276025FF7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EBB7AD-DFE5-6592-8310-73954ADB6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B216DE-FB99-5E41-A965-FBFFE678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14EDB8-38EB-1C0E-C656-42A45E86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4089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934F9-4FAA-FD8B-3251-EED26E64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0E813A7-C904-4400-F9C2-B2442C7A48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465C1E-E52F-461B-9AB5-96DE6377A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180D37-A4B2-AEBC-8E0D-7E18B5988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661985-1DDF-C82C-673F-268546E7E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D04B84-EF80-62B5-EB71-C7D07FF6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861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AAE5E0-1A99-E6E9-F3DC-EA7EAB103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F16920-5A38-D919-C0BB-1A7C4180E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14D44-5FAA-035C-A8C4-F4A796243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42040B-D95D-6727-C440-42E3CFA7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61B5D1-F1B1-822B-045D-92565DA49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993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4DCEA77-C065-1760-9473-6B6A6F9A7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C9E02D-F6A8-2F3E-8E5A-206B821AD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BFAFE6-EEBF-59EE-404A-0ED57794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BE674C-7CA9-77FA-B2F7-EAC283B27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A00CAE-6028-7887-051D-B23651EF1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72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00D256E-FCA9-CB42-7309-A9C4BA5C63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2400" y="987425"/>
            <a:ext cx="358298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1755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BC73ED-7EDD-42EC-0370-073E13D8C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CA8DBA-2AC3-B770-499B-D01264993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F98AF7-45E9-D317-C006-20879A4E8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6B5E8-E8A0-45F0-A682-F85FAB7C4C41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BA1504-3A14-2641-26B6-58113BF92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2BAB44-79F6-CDF8-DF1E-B97B8668C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49036E-533B-48D4-B7C6-249EF9F46A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903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32;p55">
            <a:extLst>
              <a:ext uri="{FF2B5EF4-FFF2-40B4-BE49-F238E27FC236}">
                <a16:creationId xmlns:a16="http://schemas.microsoft.com/office/drawing/2014/main" id="{DB437DFE-FC9D-CBC5-DD9B-8488C93E46B9}"/>
              </a:ext>
            </a:extLst>
          </p:cNvPr>
          <p:cNvSpPr txBox="1">
            <a:spLocks/>
          </p:cNvSpPr>
          <p:nvPr/>
        </p:nvSpPr>
        <p:spPr>
          <a:xfrm>
            <a:off x="109728" y="2071154"/>
            <a:ext cx="12265001" cy="135285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Climate change impacts on the food self-sufficiency of a diet-aligned agricultural landscape in Wallonia </a:t>
            </a:r>
          </a:p>
        </p:txBody>
      </p:sp>
      <p:pic>
        <p:nvPicPr>
          <p:cNvPr id="5" name="Image 4" descr="Une image contenant Graphique, texte, graphisme, Caractère coloré&#10;&#10;Description générée automatiquement">
            <a:extLst>
              <a:ext uri="{FF2B5EF4-FFF2-40B4-BE49-F238E27FC236}">
                <a16:creationId xmlns:a16="http://schemas.microsoft.com/office/drawing/2014/main" id="{28A09F1F-A13C-086D-D09E-A254743CF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960" y="0"/>
            <a:ext cx="2469714" cy="1197864"/>
          </a:xfrm>
          <a:prstGeom prst="rect">
            <a:avLst/>
          </a:prstGeom>
        </p:spPr>
      </p:pic>
      <p:pic>
        <p:nvPicPr>
          <p:cNvPr id="6" name="Image 5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5A3715ED-8772-48E1-124F-33E5B905EF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01" y="-154994"/>
            <a:ext cx="3251941" cy="1352858"/>
          </a:xfrm>
          <a:prstGeom prst="rect">
            <a:avLst/>
          </a:prstGeom>
        </p:spPr>
      </p:pic>
      <p:sp>
        <p:nvSpPr>
          <p:cNvPr id="11" name="Google Shape;933;p55">
            <a:extLst>
              <a:ext uri="{FF2B5EF4-FFF2-40B4-BE49-F238E27FC236}">
                <a16:creationId xmlns:a16="http://schemas.microsoft.com/office/drawing/2014/main" id="{6959A453-B55A-A0F3-76FF-906F33311BEB}"/>
              </a:ext>
            </a:extLst>
          </p:cNvPr>
          <p:cNvSpPr txBox="1">
            <a:spLocks/>
          </p:cNvSpPr>
          <p:nvPr/>
        </p:nvSpPr>
        <p:spPr>
          <a:xfrm>
            <a:off x="221448" y="3740697"/>
            <a:ext cx="11749103" cy="228198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BE" sz="1800" dirty="0">
                <a:latin typeface="Poppins" panose="00000500000000000000" pitchFamily="2" charset="0"/>
                <a:cs typeface="Poppins" panose="00000500000000000000" pitchFamily="2" charset="0"/>
              </a:rPr>
              <a:t>Tom Desmarez </a:t>
            </a:r>
            <a:r>
              <a:rPr lang="fr-BE" sz="1800" baseline="30000" dirty="0"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r>
              <a:rPr lang="fr-BE" sz="1800" dirty="0">
                <a:latin typeface="Poppins" panose="00000500000000000000" pitchFamily="2" charset="0"/>
                <a:cs typeface="Poppins" panose="00000500000000000000" pitchFamily="2" charset="0"/>
              </a:rPr>
              <a:t>, Mathieu </a:t>
            </a:r>
            <a:r>
              <a:rPr lang="fr-BE" sz="1800" dirty="0" err="1">
                <a:latin typeface="Poppins" panose="00000500000000000000" pitchFamily="2" charset="0"/>
                <a:cs typeface="Poppins" panose="00000500000000000000" pitchFamily="2" charset="0"/>
              </a:rPr>
              <a:t>Delandmeter</a:t>
            </a:r>
            <a:r>
              <a:rPr lang="fr-BE" sz="1800" dirty="0">
                <a:latin typeface="Poppins" panose="00000500000000000000" pitchFamily="2" charset="0"/>
                <a:cs typeface="Poppins" panose="00000500000000000000" pitchFamily="2" charset="0"/>
              </a:rPr>
              <a:t> ², Jérôme </a:t>
            </a:r>
            <a:r>
              <a:rPr lang="fr-BE" sz="1800" dirty="0" err="1">
                <a:latin typeface="Poppins" panose="00000500000000000000" pitchFamily="2" charset="0"/>
                <a:cs typeface="Poppins" panose="00000500000000000000" pitchFamily="2" charset="0"/>
              </a:rPr>
              <a:t>Bindelle</a:t>
            </a:r>
            <a:r>
              <a:rPr lang="fr-BE" sz="1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BE" sz="1800" baseline="30000" dirty="0"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r>
              <a:rPr lang="fr-BE" sz="1800" dirty="0">
                <a:latin typeface="Poppins" panose="00000500000000000000" pitchFamily="2" charset="0"/>
                <a:cs typeface="Poppins" panose="00000500000000000000" pitchFamily="2" charset="0"/>
              </a:rPr>
              <a:t>, Benjamin Dumont </a:t>
            </a:r>
            <a:r>
              <a:rPr lang="fr-BE" sz="1800" baseline="30000" dirty="0"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  <a:p>
            <a:endParaRPr lang="fr-BE"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b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baseline="30000" dirty="0"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 Liege University, Gembloux </a:t>
            </a:r>
            <a:r>
              <a:rPr lang="en-GB" dirty="0" err="1">
                <a:latin typeface="Poppins" panose="00000500000000000000" pitchFamily="2" charset="0"/>
                <a:cs typeface="Poppins" panose="00000500000000000000" pitchFamily="2" charset="0"/>
              </a:rPr>
              <a:t>Agro</a:t>
            </a:r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-Bio Tech, TERRA Teaching and Research Centre, Plant sciences axis. 5030 Gembloux, Belgium</a:t>
            </a:r>
          </a:p>
          <a:p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²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Department of Earth and Environmental Sciences, Michigan State University, East Lansing, Michigan, USA</a:t>
            </a:r>
            <a:b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baseline="30000" dirty="0"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 Liege University, Gembloux </a:t>
            </a:r>
            <a:r>
              <a:rPr lang="en-GB" dirty="0" err="1">
                <a:latin typeface="Poppins" panose="00000500000000000000" pitchFamily="2" charset="0"/>
                <a:cs typeface="Poppins" panose="00000500000000000000" pitchFamily="2" charset="0"/>
              </a:rPr>
              <a:t>Agro</a:t>
            </a:r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-Bio Tech, TERRA Teaching and Research Centre, Animal sciences axis. 5030 Gembloux, Belgium</a:t>
            </a:r>
            <a:b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fr-BE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fr-FR" sz="1867" noProof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70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DFA84-A631-C285-CCA1-DEB84214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9E3107D-55CA-4DE8-D2C0-E8C05C81B928}"/>
              </a:ext>
            </a:extLst>
          </p:cNvPr>
          <p:cNvSpPr txBox="1"/>
          <p:nvPr/>
        </p:nvSpPr>
        <p:spPr>
          <a:xfrm>
            <a:off x="4329463" y="1417355"/>
            <a:ext cx="73294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Wallonia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produces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only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10 %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of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what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it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eats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(44 %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from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Flanders + Brussels, 46 %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imported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fr-BE" sz="2800" b="1" dirty="0">
              <a:solidFill>
                <a:schemeClr val="accent6">
                  <a:lumMod val="50000"/>
                </a:schemeClr>
              </a:solidFill>
              <a:latin typeface="Alwyn New Rounded Rg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DAAD0D-9A63-8698-8626-E7698EFB0D12}"/>
              </a:ext>
            </a:extLst>
          </p:cNvPr>
          <p:cNvSpPr txBox="1"/>
          <p:nvPr/>
        </p:nvSpPr>
        <p:spPr>
          <a:xfrm>
            <a:off x="4578532" y="3359100"/>
            <a:ext cx="67665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noProof="0" dirty="0">
                <a:solidFill>
                  <a:schemeClr val="accent6">
                    <a:lumMod val="50000"/>
                  </a:schemeClr>
                </a:solidFill>
                <a:latin typeface="Alwyn New Rounded Rg"/>
              </a:rPr>
              <a:t>5 cash crops = 82 % of arable land</a:t>
            </a:r>
            <a:endParaRPr lang="en-US" sz="2000" noProof="0" dirty="0">
              <a:solidFill>
                <a:schemeClr val="accent6">
                  <a:lumMod val="50000"/>
                </a:schemeClr>
              </a:solidFill>
              <a:latin typeface="Alwyn New Rounded Rg"/>
            </a:endParaRPr>
          </a:p>
        </p:txBody>
      </p:sp>
      <p:sp>
        <p:nvSpPr>
          <p:cNvPr id="4" name="Google Shape;932;p55">
            <a:extLst>
              <a:ext uri="{FF2B5EF4-FFF2-40B4-BE49-F238E27FC236}">
                <a16:creationId xmlns:a16="http://schemas.microsoft.com/office/drawing/2014/main" id="{BCB1E078-2156-3563-138E-B5C01F0EB805}"/>
              </a:ext>
            </a:extLst>
          </p:cNvPr>
          <p:cNvSpPr txBox="1">
            <a:spLocks/>
          </p:cNvSpPr>
          <p:nvPr/>
        </p:nvSpPr>
        <p:spPr>
          <a:xfrm>
            <a:off x="4578532" y="0"/>
            <a:ext cx="2394856" cy="86060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noProof="0" dirty="0">
                <a:solidFill>
                  <a:schemeClr val="accent6">
                    <a:lumMod val="50000"/>
                  </a:schemeClr>
                </a:solidFill>
                <a:latin typeface="Alwyn New Rounded Rg" panose="02000503040000020004"/>
                <a:cs typeface="Poppins" panose="00000500000000000000" pitchFamily="2" charset="0"/>
              </a:rPr>
              <a:t>CONTEXT</a:t>
            </a:r>
            <a:endParaRPr lang="en-US" sz="4400" b="1" noProof="0" dirty="0">
              <a:solidFill>
                <a:schemeClr val="accent6">
                  <a:lumMod val="50000"/>
                </a:schemeClr>
              </a:solidFill>
              <a:latin typeface="Alwyn New Rounded Rg" panose="02000503040000020004"/>
              <a:cs typeface="Poppins" panose="00000500000000000000" pitchFamily="2" charset="0"/>
            </a:endParaRPr>
          </a:p>
        </p:txBody>
      </p:sp>
      <p:pic>
        <p:nvPicPr>
          <p:cNvPr id="8" name="Image 7" descr="Fichier:Flag-map of Belgium.svg — Wikipédia">
            <a:extLst>
              <a:ext uri="{FF2B5EF4-FFF2-40B4-BE49-F238E27FC236}">
                <a16:creationId xmlns:a16="http://schemas.microsoft.com/office/drawing/2014/main" id="{6827FB97-42F7-4DEA-8AC4-6DC18B950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1330941"/>
            <a:ext cx="3138678" cy="25730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B622FF-F0F9-B2B6-DC8B-B0FA5635F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87" y="2214506"/>
            <a:ext cx="2998783" cy="182232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6C8438A-FDBA-E31D-B51B-948556B261D5}"/>
              </a:ext>
            </a:extLst>
          </p:cNvPr>
          <p:cNvSpPr txBox="1"/>
          <p:nvPr/>
        </p:nvSpPr>
        <p:spPr>
          <a:xfrm>
            <a:off x="4578532" y="4837012"/>
            <a:ext cx="7753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800" b="1" dirty="0">
                <a:solidFill>
                  <a:schemeClr val="accent6">
                    <a:lumMod val="50000"/>
                  </a:schemeClr>
                </a:solidFill>
                <a:latin typeface="Alwyn New Rounded Rg"/>
                <a:sym typeface="Wingdings" panose="05000000000000000000" pitchFamily="2" charset="2"/>
              </a:rPr>
              <a:t> 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Can </a:t>
            </a:r>
            <a:r>
              <a:rPr lang="fr-BE" sz="2800" b="1" dirty="0" err="1">
                <a:solidFill>
                  <a:schemeClr val="accent6">
                    <a:lumMod val="50000"/>
                  </a:schemeClr>
                </a:solidFill>
              </a:rPr>
              <a:t>Wallonia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b="1" dirty="0" err="1">
                <a:solidFill>
                  <a:schemeClr val="accent6">
                    <a:lumMod val="50000"/>
                  </a:schemeClr>
                </a:solidFill>
              </a:rPr>
              <a:t>feed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b="1" dirty="0" err="1">
                <a:solidFill>
                  <a:schemeClr val="accent6">
                    <a:lumMod val="50000"/>
                  </a:schemeClr>
                </a:solidFill>
              </a:rPr>
              <a:t>itself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 ?</a:t>
            </a:r>
            <a:endParaRPr lang="fr-BE" sz="2800" b="1" dirty="0">
              <a:solidFill>
                <a:schemeClr val="accent6">
                  <a:lumMod val="50000"/>
                </a:schemeClr>
              </a:solidFill>
              <a:latin typeface="Alwyn New Rounded Rg"/>
            </a:endParaRPr>
          </a:p>
        </p:txBody>
      </p:sp>
    </p:spTree>
    <p:extLst>
      <p:ext uri="{BB962C8B-B14F-4D97-AF65-F5344CB8AC3E}">
        <p14:creationId xmlns:p14="http://schemas.microsoft.com/office/powerpoint/2010/main" val="266010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B2D4E-C839-6025-0C35-78FB1CAAB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3EBB3D13-BA73-887B-506A-1181F93B82E9}"/>
              </a:ext>
            </a:extLst>
          </p:cNvPr>
          <p:cNvSpPr txBox="1"/>
          <p:nvPr/>
        </p:nvSpPr>
        <p:spPr>
          <a:xfrm>
            <a:off x="0" y="101229"/>
            <a:ext cx="12191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solidFill>
                  <a:schemeClr val="accent6">
                    <a:lumMod val="50000"/>
                  </a:schemeClr>
                </a:solidFill>
                <a:latin typeface="Alwyn New Rounded Rg"/>
                <a:cs typeface="Poppins" panose="00000500000000000000" pitchFamily="2" charset="0"/>
                <a:sym typeface="Wingdings" panose="05000000000000000000" pitchFamily="2" charset="2"/>
              </a:rPr>
              <a:t> </a:t>
            </a:r>
            <a:r>
              <a:rPr lang="en-US" sz="2800" b="1" noProof="0" dirty="0" err="1">
                <a:solidFill>
                  <a:schemeClr val="accent6">
                    <a:lumMod val="50000"/>
                  </a:schemeClr>
                </a:solidFill>
                <a:latin typeface="Alwyn New Rounded Rg"/>
              </a:rPr>
              <a:t>Optimisation</a:t>
            </a:r>
            <a:r>
              <a:rPr lang="en-US" sz="2800" b="1" noProof="0" dirty="0">
                <a:solidFill>
                  <a:schemeClr val="accent6">
                    <a:lumMod val="50000"/>
                  </a:schemeClr>
                </a:solidFill>
                <a:latin typeface="Alwyn New Rounded Rg"/>
              </a:rPr>
              <a:t> algorithm for crop allocation in Wallonia’s agricultural regions to achieve full food self-sufficiency</a:t>
            </a:r>
            <a:endParaRPr lang="en-US" sz="2800" b="1" noProof="0" dirty="0">
              <a:solidFill>
                <a:schemeClr val="accent6">
                  <a:lumMod val="50000"/>
                </a:schemeClr>
              </a:solidFill>
              <a:latin typeface="Alwyn New Rounded Rg"/>
              <a:ea typeface="Cambria Math" panose="02040503050406030204" pitchFamily="18" charset="0"/>
              <a:cs typeface="Poppins" panose="00000500000000000000" pitchFamily="2" charset="0"/>
              <a:sym typeface="Wingdings" panose="05000000000000000000" pitchFamily="2" charset="2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12330C7-6A43-0F72-27F0-3580594D4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24" y="1232992"/>
            <a:ext cx="5723454" cy="3204896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BCB6D62-88F2-655D-338A-5F581766E787}"/>
              </a:ext>
            </a:extLst>
          </p:cNvPr>
          <p:cNvCxnSpPr>
            <a:cxnSpLocks/>
          </p:cNvCxnSpPr>
          <p:nvPr/>
        </p:nvCxnSpPr>
        <p:spPr>
          <a:xfrm>
            <a:off x="5857882" y="2552411"/>
            <a:ext cx="1579238" cy="28302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Image 21" descr="Une image contenant texte, cercle, disque compact, capture d’écran&#10;&#10;Description générée automatiquement">
            <a:extLst>
              <a:ext uri="{FF2B5EF4-FFF2-40B4-BE49-F238E27FC236}">
                <a16:creationId xmlns:a16="http://schemas.microsoft.com/office/drawing/2014/main" id="{49C34293-EF16-16B1-DFF2-EA3C58CC0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668" y="2066832"/>
            <a:ext cx="2556576" cy="245686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D65F4B-BA75-0E27-7C06-24969FC9F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542" y="4791168"/>
            <a:ext cx="4786510" cy="19656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706A3A-F4BC-7B9A-0EEE-36CD9D4525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543" y="4615544"/>
            <a:ext cx="4530676" cy="224245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9AEF0-B1DE-4782-4E4C-6F6D7A96541F}"/>
              </a:ext>
            </a:extLst>
          </p:cNvPr>
          <p:cNvSpPr txBox="1"/>
          <p:nvPr/>
        </p:nvSpPr>
        <p:spPr>
          <a:xfrm>
            <a:off x="6368716" y="1419098"/>
            <a:ext cx="5523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chemeClr val="accent6">
                    <a:lumMod val="50000"/>
                  </a:schemeClr>
                </a:solidFill>
                <a:latin typeface="Alwyn New Rounded Rg"/>
              </a:rPr>
              <a:t>+ Agronomic constraints </a:t>
            </a:r>
            <a:r>
              <a:rPr lang="fr-BE" sz="2400" dirty="0">
                <a:solidFill>
                  <a:schemeClr val="accent6">
                    <a:lumMod val="50000"/>
                  </a:schemeClr>
                </a:solidFill>
              </a:rPr>
              <a:t>→ </a:t>
            </a:r>
            <a:r>
              <a:rPr lang="fr-BE" sz="2400" dirty="0" err="1">
                <a:solidFill>
                  <a:schemeClr val="accent6">
                    <a:lumMod val="50000"/>
                  </a:schemeClr>
                </a:solidFill>
              </a:rPr>
              <a:t>realistic</a:t>
            </a:r>
            <a:r>
              <a:rPr lang="fr-BE" sz="24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fr-BE" sz="2400" dirty="0" err="1">
                <a:solidFill>
                  <a:schemeClr val="accent6">
                    <a:lumMod val="50000"/>
                  </a:schemeClr>
                </a:solidFill>
              </a:rPr>
              <a:t>field-ready</a:t>
            </a:r>
            <a:r>
              <a:rPr lang="fr-BE" sz="2400" dirty="0">
                <a:solidFill>
                  <a:schemeClr val="accent6">
                    <a:lumMod val="50000"/>
                  </a:schemeClr>
                </a:solidFill>
              </a:rPr>
              <a:t> rotations</a:t>
            </a:r>
            <a:endParaRPr lang="en-US" sz="2400" b="1" noProof="0" dirty="0">
              <a:solidFill>
                <a:schemeClr val="accent6">
                  <a:lumMod val="50000"/>
                </a:schemeClr>
              </a:solidFill>
              <a:latin typeface="Alwyn New Rounded Rg"/>
            </a:endParaRPr>
          </a:p>
        </p:txBody>
      </p:sp>
    </p:spTree>
    <p:extLst>
      <p:ext uri="{BB962C8B-B14F-4D97-AF65-F5344CB8AC3E}">
        <p14:creationId xmlns:p14="http://schemas.microsoft.com/office/powerpoint/2010/main" val="425110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C1AFB-81EA-B788-D379-E54462606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64912C89-AC2C-488E-12B2-637BEDC84F05}"/>
              </a:ext>
            </a:extLst>
          </p:cNvPr>
          <p:cNvSpPr txBox="1"/>
          <p:nvPr/>
        </p:nvSpPr>
        <p:spPr>
          <a:xfrm>
            <a:off x="0" y="215361"/>
            <a:ext cx="12191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Goal: shift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from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imports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to 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production </a:t>
            </a:r>
            <a:r>
              <a:rPr lang="fr-BE" sz="2800" b="1" dirty="0" err="1">
                <a:solidFill>
                  <a:schemeClr val="accent6">
                    <a:lumMod val="50000"/>
                  </a:schemeClr>
                </a:solidFill>
              </a:rPr>
              <a:t>matching</a:t>
            </a:r>
            <a:r>
              <a:rPr lang="fr-BE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800" b="1" dirty="0" err="1">
                <a:solidFill>
                  <a:schemeClr val="accent6">
                    <a:lumMod val="50000"/>
                  </a:schemeClr>
                </a:solidFill>
              </a:rPr>
              <a:t>consumption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category</a:t>
            </a:r>
            <a:r>
              <a:rPr lang="fr-BE" sz="2800" dirty="0">
                <a:solidFill>
                  <a:schemeClr val="accent6">
                    <a:lumMod val="50000"/>
                  </a:schemeClr>
                </a:solidFill>
              </a:rPr>
              <a:t> by </a:t>
            </a:r>
            <a:r>
              <a:rPr lang="fr-BE" sz="2800" dirty="0" err="1">
                <a:solidFill>
                  <a:schemeClr val="accent6">
                    <a:lumMod val="50000"/>
                  </a:schemeClr>
                </a:solidFill>
              </a:rPr>
              <a:t>category</a:t>
            </a:r>
            <a:endParaRPr lang="en-US" sz="2800" b="1" noProof="0" dirty="0">
              <a:solidFill>
                <a:schemeClr val="accent6">
                  <a:lumMod val="50000"/>
                </a:schemeClr>
              </a:solidFill>
              <a:ea typeface="Cambria Math" panose="02040503050406030204" pitchFamily="18" charset="0"/>
              <a:cs typeface="Poppins" panose="00000500000000000000" pitchFamily="2" charset="0"/>
              <a:sym typeface="Wingdings" panose="05000000000000000000" pitchFamily="2" charset="2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56803B0-EAB4-92E1-B30E-0B9EB4446C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64"/>
          <a:stretch>
            <a:fillRect/>
          </a:stretch>
        </p:blipFill>
        <p:spPr>
          <a:xfrm>
            <a:off x="114581" y="1740544"/>
            <a:ext cx="5513736" cy="3204896"/>
          </a:xfrm>
          <a:prstGeom prst="rect">
            <a:avLst/>
          </a:prstGeom>
        </p:spPr>
      </p:pic>
      <p:pic>
        <p:nvPicPr>
          <p:cNvPr id="3" name="Image 2" descr="Une image contenant texte, capture d’écran, diagramme, ligne&#10;&#10;Description générée automatiquement">
            <a:extLst>
              <a:ext uri="{FF2B5EF4-FFF2-40B4-BE49-F238E27FC236}">
                <a16:creationId xmlns:a16="http://schemas.microsoft.com/office/drawing/2014/main" id="{14770554-FB5B-0CDD-CD92-E3DECECBA2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03"/>
          <a:stretch>
            <a:fillRect/>
          </a:stretch>
        </p:blipFill>
        <p:spPr>
          <a:xfrm>
            <a:off x="6142460" y="1783080"/>
            <a:ext cx="6049540" cy="30447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CF5D54-C1AA-E904-251B-C740BF64D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5761" y="4490329"/>
            <a:ext cx="533358" cy="486019"/>
          </a:xfrm>
          <a:prstGeom prst="rect">
            <a:avLst/>
          </a:prstGeom>
        </p:spPr>
      </p:pic>
      <p:pic>
        <p:nvPicPr>
          <p:cNvPr id="5" name="Image 4" descr="Une image contenant légume, pois, Pois croquant, produits&#10;&#10;Description générée automatiquement">
            <a:extLst>
              <a:ext uri="{FF2B5EF4-FFF2-40B4-BE49-F238E27FC236}">
                <a16:creationId xmlns:a16="http://schemas.microsoft.com/office/drawing/2014/main" id="{AC9BFE3E-CE16-3F4B-BA10-B8BC7592A6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474" y="4530956"/>
            <a:ext cx="425840" cy="425840"/>
          </a:xfrm>
          <a:prstGeom prst="rect">
            <a:avLst/>
          </a:prstGeom>
        </p:spPr>
      </p:pic>
      <p:pic>
        <p:nvPicPr>
          <p:cNvPr id="6" name="Image 5" descr="Une image contenant fleur, jaune, plante&#10;&#10;Description générée automatiquement">
            <a:extLst>
              <a:ext uri="{FF2B5EF4-FFF2-40B4-BE49-F238E27FC236}">
                <a16:creationId xmlns:a16="http://schemas.microsoft.com/office/drawing/2014/main" id="{E57DBED9-320A-6B68-7309-7077BF2A8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28773" y="4343063"/>
            <a:ext cx="733046" cy="743651"/>
          </a:xfrm>
          <a:prstGeom prst="rect">
            <a:avLst/>
          </a:prstGeom>
        </p:spPr>
      </p:pic>
      <p:pic>
        <p:nvPicPr>
          <p:cNvPr id="7" name="Image 6" descr="Une image contenant dessin humoristique, clipart, créativité&#10;&#10;Description générée automatiquement">
            <a:extLst>
              <a:ext uri="{FF2B5EF4-FFF2-40B4-BE49-F238E27FC236}">
                <a16:creationId xmlns:a16="http://schemas.microsoft.com/office/drawing/2014/main" id="{02D3E7B0-6D94-8999-7A26-84264A2870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1" y="4401849"/>
            <a:ext cx="391106" cy="554947"/>
          </a:xfrm>
          <a:prstGeom prst="rect">
            <a:avLst/>
          </a:prstGeom>
        </p:spPr>
      </p:pic>
      <p:pic>
        <p:nvPicPr>
          <p:cNvPr id="8" name="Image 7" descr="Une image contenant art, dessin, Graphique, jaune&#10;&#10;Description générée automatiquement">
            <a:extLst>
              <a:ext uri="{FF2B5EF4-FFF2-40B4-BE49-F238E27FC236}">
                <a16:creationId xmlns:a16="http://schemas.microsoft.com/office/drawing/2014/main" id="{360E6B4C-A50E-EF2B-8E65-0A29FDFD64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3794" flipH="1">
            <a:off x="2133256" y="4498000"/>
            <a:ext cx="386114" cy="412633"/>
          </a:xfrm>
          <a:prstGeom prst="rect">
            <a:avLst/>
          </a:prstGeom>
        </p:spPr>
      </p:pic>
      <p:pic>
        <p:nvPicPr>
          <p:cNvPr id="9" name="Image 8" descr="Une image contenant cœur, créativité&#10;&#10;Description générée automatiquement">
            <a:extLst>
              <a:ext uri="{FF2B5EF4-FFF2-40B4-BE49-F238E27FC236}">
                <a16:creationId xmlns:a16="http://schemas.microsoft.com/office/drawing/2014/main" id="{DFBF4CB7-592F-4581-2C18-100930F501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46" y="4455864"/>
            <a:ext cx="407991" cy="554947"/>
          </a:xfrm>
          <a:prstGeom prst="rect">
            <a:avLst/>
          </a:prstGeom>
        </p:spPr>
      </p:pic>
      <p:pic>
        <p:nvPicPr>
          <p:cNvPr id="10" name="Image 9" descr="Une image contenant art&#10;&#10;Description générée automatiquement">
            <a:extLst>
              <a:ext uri="{FF2B5EF4-FFF2-40B4-BE49-F238E27FC236}">
                <a16:creationId xmlns:a16="http://schemas.microsoft.com/office/drawing/2014/main" id="{D1742FEF-D7A1-2A43-9DFE-93D85603B5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75" y="4435993"/>
            <a:ext cx="571263" cy="5712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B3C465-360F-A046-AFEF-02185993D2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5852" y="4506902"/>
            <a:ext cx="533358" cy="486019"/>
          </a:xfrm>
          <a:prstGeom prst="rect">
            <a:avLst/>
          </a:prstGeom>
        </p:spPr>
      </p:pic>
      <p:pic>
        <p:nvPicPr>
          <p:cNvPr id="15" name="Image 14" descr="Une image contenant légume, pois, Pois croquant, produits&#10;&#10;Description générée automatiquement">
            <a:extLst>
              <a:ext uri="{FF2B5EF4-FFF2-40B4-BE49-F238E27FC236}">
                <a16:creationId xmlns:a16="http://schemas.microsoft.com/office/drawing/2014/main" id="{DD62A083-E100-357F-5DAA-6B1E305DC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289" y="4413050"/>
            <a:ext cx="425840" cy="425840"/>
          </a:xfrm>
          <a:prstGeom prst="rect">
            <a:avLst/>
          </a:prstGeom>
        </p:spPr>
      </p:pic>
      <p:pic>
        <p:nvPicPr>
          <p:cNvPr id="16" name="Image 15" descr="Une image contenant fleur, jaune, plante&#10;&#10;Description générée automatiquement">
            <a:extLst>
              <a:ext uri="{FF2B5EF4-FFF2-40B4-BE49-F238E27FC236}">
                <a16:creationId xmlns:a16="http://schemas.microsoft.com/office/drawing/2014/main" id="{C4EB1D05-A5A3-6E51-7C6A-56D642D07B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47229" y="4148467"/>
            <a:ext cx="733046" cy="743651"/>
          </a:xfrm>
          <a:prstGeom prst="rect">
            <a:avLst/>
          </a:prstGeom>
        </p:spPr>
      </p:pic>
      <p:pic>
        <p:nvPicPr>
          <p:cNvPr id="18" name="Image 17" descr="Une image contenant dessin humoristique, clipart, créativité&#10;&#10;Description générée automatiquement">
            <a:extLst>
              <a:ext uri="{FF2B5EF4-FFF2-40B4-BE49-F238E27FC236}">
                <a16:creationId xmlns:a16="http://schemas.microsoft.com/office/drawing/2014/main" id="{1461898F-F6BA-F732-FE64-836BE9592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93" y="4302739"/>
            <a:ext cx="391106" cy="554947"/>
          </a:xfrm>
          <a:prstGeom prst="rect">
            <a:avLst/>
          </a:prstGeom>
        </p:spPr>
      </p:pic>
      <p:pic>
        <p:nvPicPr>
          <p:cNvPr id="19" name="Image 18" descr="Une image contenant art, dessin, Graphique, jaune&#10;&#10;Description générée automatiquement">
            <a:extLst>
              <a:ext uri="{FF2B5EF4-FFF2-40B4-BE49-F238E27FC236}">
                <a16:creationId xmlns:a16="http://schemas.microsoft.com/office/drawing/2014/main" id="{CF8A2166-5E89-656F-4FEA-46F774805A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3794" flipH="1">
            <a:off x="8364483" y="4437786"/>
            <a:ext cx="386114" cy="412633"/>
          </a:xfrm>
          <a:prstGeom prst="rect">
            <a:avLst/>
          </a:prstGeom>
        </p:spPr>
      </p:pic>
      <p:pic>
        <p:nvPicPr>
          <p:cNvPr id="21" name="Image 20" descr="Une image contenant cœur, créativité&#10;&#10;Description générée automatiquement">
            <a:extLst>
              <a:ext uri="{FF2B5EF4-FFF2-40B4-BE49-F238E27FC236}">
                <a16:creationId xmlns:a16="http://schemas.microsoft.com/office/drawing/2014/main" id="{38BF5752-AB1E-51EA-89EC-BB2BF9EA27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175" y="4413050"/>
            <a:ext cx="407991" cy="554947"/>
          </a:xfrm>
          <a:prstGeom prst="rect">
            <a:avLst/>
          </a:prstGeom>
        </p:spPr>
      </p:pic>
      <p:pic>
        <p:nvPicPr>
          <p:cNvPr id="23" name="Image 22" descr="Une image contenant art&#10;&#10;Description générée automatiquement">
            <a:extLst>
              <a:ext uri="{FF2B5EF4-FFF2-40B4-BE49-F238E27FC236}">
                <a16:creationId xmlns:a16="http://schemas.microsoft.com/office/drawing/2014/main" id="{CFA2CE01-3D7E-0351-9D0B-1760B68134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44" y="4365576"/>
            <a:ext cx="571263" cy="571263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F3DC3CED-0316-2021-1BB2-18F4FB83A8BE}"/>
              </a:ext>
            </a:extLst>
          </p:cNvPr>
          <p:cNvCxnSpPr>
            <a:cxnSpLocks/>
          </p:cNvCxnSpPr>
          <p:nvPr/>
        </p:nvCxnSpPr>
        <p:spPr>
          <a:xfrm>
            <a:off x="4758842" y="2749432"/>
            <a:ext cx="1636582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6" name="Image 25">
            <a:extLst>
              <a:ext uri="{FF2B5EF4-FFF2-40B4-BE49-F238E27FC236}">
                <a16:creationId xmlns:a16="http://schemas.microsoft.com/office/drawing/2014/main" id="{220A59BC-159B-43BC-8686-883AF4DA76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23123" y="4436630"/>
            <a:ext cx="601564" cy="601564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FE3A5FE-2AE1-EE89-60C3-99AA67B2E5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19914" y="4403534"/>
            <a:ext cx="601564" cy="60156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71AE4B9-E1F1-1921-C0AE-1F5D354062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4801" y="5287577"/>
            <a:ext cx="9910685" cy="1117833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986029D-CF09-95C9-4CF5-B84F28BAA88D}"/>
              </a:ext>
            </a:extLst>
          </p:cNvPr>
          <p:cNvSpPr txBox="1"/>
          <p:nvPr/>
        </p:nvSpPr>
        <p:spPr>
          <a:xfrm>
            <a:off x="1495907" y="1227438"/>
            <a:ext cx="6116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800" b="1" dirty="0"/>
              <a:t>Current</a:t>
            </a:r>
            <a:endParaRPr lang="fr-BE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8416BD4-9AAE-66AE-4F35-C6470B9DCD92}"/>
              </a:ext>
            </a:extLst>
          </p:cNvPr>
          <p:cNvSpPr txBox="1"/>
          <p:nvPr/>
        </p:nvSpPr>
        <p:spPr>
          <a:xfrm>
            <a:off x="8126370" y="1297265"/>
            <a:ext cx="3364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800" b="1" dirty="0" err="1"/>
              <a:t>Optimised</a:t>
            </a:r>
            <a:endParaRPr lang="fr-BE" b="1" dirty="0"/>
          </a:p>
        </p:txBody>
      </p:sp>
    </p:spTree>
    <p:extLst>
      <p:ext uri="{BB962C8B-B14F-4D97-AF65-F5344CB8AC3E}">
        <p14:creationId xmlns:p14="http://schemas.microsoft.com/office/powerpoint/2010/main" val="338251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DA2EFD-D77D-C511-BB53-8976EA792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85" y="755312"/>
            <a:ext cx="9058014" cy="50951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4A495E-D175-3544-58C3-D1DDB730E3C7}"/>
              </a:ext>
            </a:extLst>
          </p:cNvPr>
          <p:cNvSpPr txBox="1"/>
          <p:nvPr/>
        </p:nvSpPr>
        <p:spPr>
          <a:xfrm>
            <a:off x="4245672" y="5850446"/>
            <a:ext cx="40873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Food self-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sufficiency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: 106%</a:t>
            </a:r>
          </a:p>
          <a:p>
            <a:pPr algn="ctr"/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Land use : 90%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EFC953-847F-8FB3-E46C-B6A5968A3927}"/>
              </a:ext>
            </a:extLst>
          </p:cNvPr>
          <p:cNvSpPr txBox="1"/>
          <p:nvPr/>
        </p:nvSpPr>
        <p:spPr>
          <a:xfrm>
            <a:off x="2447637" y="0"/>
            <a:ext cx="76834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noProof="0" dirty="0">
                <a:solidFill>
                  <a:schemeClr val="accent6">
                    <a:lumMod val="50000"/>
                  </a:schemeClr>
                </a:solidFill>
              </a:rPr>
              <a:t>Designed crop rotations to be self-sufficient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92184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F10FC-01D3-D17C-D904-39C1CEB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5E18B10-3B1B-ED6E-A887-A708B94D8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708" y="934142"/>
            <a:ext cx="6450925" cy="362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91872A1-828E-C4A1-D53B-336AB9F48ED7}"/>
              </a:ext>
            </a:extLst>
          </p:cNvPr>
          <p:cNvSpPr txBox="1"/>
          <p:nvPr/>
        </p:nvSpPr>
        <p:spPr>
          <a:xfrm>
            <a:off x="3048762" y="5134468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150" dirty="0">
                <a:solidFill>
                  <a:schemeClr val="accent6">
                    <a:lumMod val="50000"/>
                  </a:schemeClr>
                </a:solidFill>
                <a:latin typeface="Alwyn New Rounded Rg"/>
                <a:cs typeface="Poppins" panose="00000500000000000000" pitchFamily="2" charset="0"/>
              </a:rPr>
              <a:t>Are we still self-sufficient in the future ?</a:t>
            </a:r>
            <a:endParaRPr lang="fr-BE" sz="2800" dirty="0">
              <a:solidFill>
                <a:schemeClr val="accent6">
                  <a:lumMod val="50000"/>
                </a:schemeClr>
              </a:solidFill>
              <a:latin typeface="Alwyn New Rounded Rg"/>
            </a:endParaRPr>
          </a:p>
        </p:txBody>
      </p:sp>
    </p:spTree>
    <p:extLst>
      <p:ext uri="{BB962C8B-B14F-4D97-AF65-F5344CB8AC3E}">
        <p14:creationId xmlns:p14="http://schemas.microsoft.com/office/powerpoint/2010/main" val="1474773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331B-E894-1156-6ACD-91E579F6E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B8B6EA7-5B70-0907-41F1-103436159EE0}"/>
              </a:ext>
            </a:extLst>
          </p:cNvPr>
          <p:cNvSpPr txBox="1"/>
          <p:nvPr/>
        </p:nvSpPr>
        <p:spPr>
          <a:xfrm>
            <a:off x="1099189" y="906798"/>
            <a:ext cx="104333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noProof="0" dirty="0">
                <a:solidFill>
                  <a:schemeClr val="accent6">
                    <a:lumMod val="50000"/>
                  </a:schemeClr>
                </a:solidFill>
              </a:rPr>
              <a:t>Global Climate Models (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CMIP6</a:t>
            </a:r>
            <a:r>
              <a:rPr lang="en-US" sz="2400" b="1" noProof="0" dirty="0">
                <a:solidFill>
                  <a:schemeClr val="accent6">
                    <a:lumMod val="50000"/>
                  </a:schemeClr>
                </a:solidFill>
              </a:rPr>
              <a:t>) : </a:t>
            </a:r>
            <a:r>
              <a:rPr lang="en-US" sz="2400" noProof="0" dirty="0">
                <a:solidFill>
                  <a:schemeClr val="accent6">
                    <a:lumMod val="50000"/>
                  </a:schemeClr>
                </a:solidFill>
              </a:rPr>
              <a:t>CMCC, MIROC, MPI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Image 6" descr="Une image contenant Graphique, dessin humoristique, clipart, illustration&#10;&#10;Le contenu généré par l’IA peut être incorrect.">
            <a:extLst>
              <a:ext uri="{FF2B5EF4-FFF2-40B4-BE49-F238E27FC236}">
                <a16:creationId xmlns:a16="http://schemas.microsoft.com/office/drawing/2014/main" id="{411234D8-AE8B-B6C0-B1AA-386124E4D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251" y="0"/>
            <a:ext cx="1375493" cy="129182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2822BC0-A6E2-1792-AD8B-6818EFC03881}"/>
              </a:ext>
            </a:extLst>
          </p:cNvPr>
          <p:cNvSpPr txBox="1"/>
          <p:nvPr/>
        </p:nvSpPr>
        <p:spPr>
          <a:xfrm>
            <a:off x="1099189" y="184248"/>
            <a:ext cx="92899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noProof="0" dirty="0">
                <a:solidFill>
                  <a:schemeClr val="accent6">
                    <a:lumMod val="50000"/>
                  </a:schemeClr>
                </a:solidFill>
              </a:rPr>
              <a:t>Historical climate data (1980-2010) vs future climatic conditions</a:t>
            </a:r>
            <a:endParaRPr lang="fr-BE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743CFA-F68C-5091-F50B-5EEC587CA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2" y="1757548"/>
            <a:ext cx="7204371" cy="50910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457111E-DEFD-540D-7D86-8CD244F2B161}"/>
              </a:ext>
            </a:extLst>
          </p:cNvPr>
          <p:cNvSpPr txBox="1"/>
          <p:nvPr/>
        </p:nvSpPr>
        <p:spPr>
          <a:xfrm>
            <a:off x="1099189" y="1488699"/>
            <a:ext cx="103321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noProof="0" dirty="0">
                <a:solidFill>
                  <a:schemeClr val="accent6">
                    <a:lumMod val="50000"/>
                  </a:schemeClr>
                </a:solidFill>
              </a:rPr>
              <a:t>Climate classified by </a:t>
            </a:r>
            <a:r>
              <a:rPr lang="en-US" sz="2400" b="1" noProof="0" dirty="0">
                <a:solidFill>
                  <a:schemeClr val="accent6">
                    <a:lumMod val="50000"/>
                  </a:schemeClr>
                </a:solidFill>
              </a:rPr>
              <a:t>warming levels</a:t>
            </a:r>
            <a:r>
              <a:rPr lang="en-US" sz="2400" noProof="0" dirty="0">
                <a:solidFill>
                  <a:schemeClr val="accent6">
                    <a:lumMod val="50000"/>
                  </a:schemeClr>
                </a:solidFill>
              </a:rPr>
              <a:t> (+2, +3, +4 °C) rather than fixed years</a:t>
            </a:r>
          </a:p>
        </p:txBody>
      </p:sp>
    </p:spTree>
    <p:extLst>
      <p:ext uri="{BB962C8B-B14F-4D97-AF65-F5344CB8AC3E}">
        <p14:creationId xmlns:p14="http://schemas.microsoft.com/office/powerpoint/2010/main" val="10800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F10FC-01D3-D17C-D904-39C1CEBB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C85DE46-4738-BE28-327B-9A1004EC8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781" y="1499905"/>
            <a:ext cx="9538438" cy="51368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1E2816-9200-D3C0-F5EF-36CDDBF30050}"/>
              </a:ext>
            </a:extLst>
          </p:cNvPr>
          <p:cNvSpPr/>
          <p:nvPr/>
        </p:nvSpPr>
        <p:spPr>
          <a:xfrm>
            <a:off x="1139952" y="4289791"/>
            <a:ext cx="2173224" cy="12009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B47EB6-FC8B-89D4-4965-4E58018E5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432" y="0"/>
            <a:ext cx="3538728" cy="19905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BF68C8-E07C-1258-CB10-5ADFD73CB3F9}"/>
              </a:ext>
            </a:extLst>
          </p:cNvPr>
          <p:cNvSpPr/>
          <p:nvPr/>
        </p:nvSpPr>
        <p:spPr>
          <a:xfrm>
            <a:off x="1139952" y="5490703"/>
            <a:ext cx="2173224" cy="12009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00C3D20-91CE-5541-8055-74D684720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165789"/>
            <a:ext cx="2372382" cy="133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39EDCA-2BEE-8276-0E6B-E09A9A5505A3}"/>
              </a:ext>
            </a:extLst>
          </p:cNvPr>
          <p:cNvSpPr/>
          <p:nvPr/>
        </p:nvSpPr>
        <p:spPr>
          <a:xfrm>
            <a:off x="993405" y="1887967"/>
            <a:ext cx="2173224" cy="12009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0108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8381AB6-D67E-D754-FD75-7FC1CF655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26" y="1247209"/>
            <a:ext cx="10233059" cy="438559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17AF66D-56AF-24FF-B6A7-D1CA91FBD251}"/>
              </a:ext>
            </a:extLst>
          </p:cNvPr>
          <p:cNvSpPr txBox="1"/>
          <p:nvPr/>
        </p:nvSpPr>
        <p:spPr>
          <a:xfrm>
            <a:off x="733806" y="0"/>
            <a:ext cx="83085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Self-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sufficiency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holds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—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with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a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growing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margin</a:t>
            </a:r>
            <a:endParaRPr lang="fr-BE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1E664A-28E3-E0B6-A6CB-D5FA78092C1F}"/>
              </a:ext>
            </a:extLst>
          </p:cNvPr>
          <p:cNvSpPr txBox="1"/>
          <p:nvPr/>
        </p:nvSpPr>
        <p:spPr>
          <a:xfrm>
            <a:off x="1546606" y="714158"/>
            <a:ext cx="6094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000" b="1" dirty="0" err="1"/>
              <a:t>Yields</a:t>
            </a:r>
            <a:r>
              <a:rPr lang="fr-BE" sz="2000" b="1" dirty="0"/>
              <a:t> </a:t>
            </a:r>
            <a:r>
              <a:rPr lang="fr-BE" sz="2000" b="1" dirty="0" err="1"/>
              <a:t>rise</a:t>
            </a:r>
            <a:r>
              <a:rPr lang="fr-BE" sz="2000" b="1" dirty="0"/>
              <a:t> for all </a:t>
            </a:r>
            <a:r>
              <a:rPr lang="fr-BE" sz="2000" b="1" dirty="0" err="1"/>
              <a:t>crops</a:t>
            </a:r>
            <a:endParaRPr lang="fr-BE" sz="20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552106-8088-EC3B-A07B-1E24651FB5F6}"/>
              </a:ext>
            </a:extLst>
          </p:cNvPr>
          <p:cNvSpPr txBox="1"/>
          <p:nvPr/>
        </p:nvSpPr>
        <p:spPr>
          <a:xfrm>
            <a:off x="1546606" y="5815443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/>
              <a:t>Total production </a:t>
            </a:r>
            <a:r>
              <a:rPr lang="fr-BE" b="1" dirty="0"/>
              <a:t>+5.8 / +16.4 / +33 %</a:t>
            </a:r>
            <a:r>
              <a:rPr lang="fr-BE" dirty="0"/>
              <a:t> vs </a:t>
            </a:r>
            <a:r>
              <a:rPr lang="fr-BE" dirty="0" err="1"/>
              <a:t>today</a:t>
            </a:r>
            <a:r>
              <a:rPr lang="fr-BE" dirty="0"/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C4237F6-921E-5B6B-C602-A6562794EABD}"/>
              </a:ext>
            </a:extLst>
          </p:cNvPr>
          <p:cNvSpPr txBox="1"/>
          <p:nvPr/>
        </p:nvSpPr>
        <p:spPr>
          <a:xfrm>
            <a:off x="1546606" y="6317716"/>
            <a:ext cx="470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b="1" dirty="0"/>
              <a:t>Food self-</a:t>
            </a:r>
            <a:r>
              <a:rPr lang="fr-BE" b="1" dirty="0" err="1"/>
              <a:t>sufficiency</a:t>
            </a:r>
            <a:r>
              <a:rPr lang="fr-BE" b="1" dirty="0"/>
              <a:t> ≈ 1.00</a:t>
            </a:r>
            <a:r>
              <a:rPr lang="fr-BE" dirty="0"/>
              <a:t> at +2 / +3 / +4 °C</a:t>
            </a:r>
          </a:p>
        </p:txBody>
      </p:sp>
    </p:spTree>
    <p:extLst>
      <p:ext uri="{BB962C8B-B14F-4D97-AF65-F5344CB8AC3E}">
        <p14:creationId xmlns:p14="http://schemas.microsoft.com/office/powerpoint/2010/main" val="42012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E65C0E1-81C0-8AFB-5F21-3BA28DD39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3" t="13684"/>
          <a:stretch>
            <a:fillRect/>
          </a:stretch>
        </p:blipFill>
        <p:spPr>
          <a:xfrm>
            <a:off x="2390261" y="1393253"/>
            <a:ext cx="7118870" cy="546474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55E3235-51F9-FC2E-4CBA-C078D066BFFA}"/>
              </a:ext>
            </a:extLst>
          </p:cNvPr>
          <p:cNvSpPr txBox="1"/>
          <p:nvPr/>
        </p:nvSpPr>
        <p:spPr>
          <a:xfrm>
            <a:off x="321733" y="117086"/>
            <a:ext cx="85639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drought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penalty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persists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—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it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is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offset, not gone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13C5CF-EF60-C9E2-129C-057F7F421F38}"/>
              </a:ext>
            </a:extLst>
          </p:cNvPr>
          <p:cNvSpPr txBox="1"/>
          <p:nvPr/>
        </p:nvSpPr>
        <p:spPr>
          <a:xfrm>
            <a:off x="3048762" y="724058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/>
              <a:t>System </a:t>
            </a:r>
            <a:r>
              <a:rPr lang="fr-BE" dirty="0" err="1"/>
              <a:t>still</a:t>
            </a:r>
            <a:r>
              <a:rPr lang="fr-BE" dirty="0"/>
              <a:t> loses </a:t>
            </a:r>
            <a:r>
              <a:rPr lang="fr-BE" b="1" dirty="0"/>
              <a:t>~10 % (+2 °C) / ~8 % (+3 °C)</a:t>
            </a:r>
            <a:r>
              <a:rPr lang="fr-BE" dirty="0"/>
              <a:t> in dry </a:t>
            </a:r>
            <a:r>
              <a:rPr lang="fr-BE" dirty="0" err="1"/>
              <a:t>years</a:t>
            </a:r>
            <a:endParaRPr lang="fr-BE" dirty="0"/>
          </a:p>
          <a:p>
            <a:r>
              <a:rPr lang="fr-BE" dirty="0"/>
              <a:t>Overall: </a:t>
            </a:r>
            <a:r>
              <a:rPr lang="fr-BE" b="1" dirty="0"/>
              <a:t>FSS ≈ 1.0 up to +4 °C</a:t>
            </a:r>
            <a:r>
              <a:rPr lang="fr-BE" dirty="0"/>
              <a:t> (production </a:t>
            </a:r>
            <a:r>
              <a:rPr lang="fr-BE" b="1" dirty="0"/>
              <a:t>+1 to +30 %</a:t>
            </a:r>
            <a:r>
              <a:rPr lang="fr-B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99669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7E742-4827-D57B-9A0A-8E489905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F2ECB3D-B070-8D6D-C834-E34C07512ADF}"/>
              </a:ext>
            </a:extLst>
          </p:cNvPr>
          <p:cNvSpPr txBox="1"/>
          <p:nvPr/>
        </p:nvSpPr>
        <p:spPr>
          <a:xfrm>
            <a:off x="321733" y="117086"/>
            <a:ext cx="85639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drought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penalty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persists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—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it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BE" sz="2400" b="1" dirty="0" err="1">
                <a:solidFill>
                  <a:schemeClr val="accent6">
                    <a:lumMod val="50000"/>
                  </a:schemeClr>
                </a:solidFill>
              </a:rPr>
              <a:t>is</a:t>
            </a:r>
            <a:r>
              <a:rPr lang="fr-BE" sz="2400" b="1" dirty="0">
                <a:solidFill>
                  <a:schemeClr val="accent6">
                    <a:lumMod val="50000"/>
                  </a:schemeClr>
                </a:solidFill>
              </a:rPr>
              <a:t> offset, not gone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C86D60-2F8C-E323-0CD3-991B07A5B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635" y="606972"/>
            <a:ext cx="9200914" cy="613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86FC1-A444-5421-07FC-A22D94C70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E92CF6A-55EC-2407-BF9D-3E3B0B1EA572}"/>
              </a:ext>
            </a:extLst>
          </p:cNvPr>
          <p:cNvSpPr txBox="1"/>
          <p:nvPr/>
        </p:nvSpPr>
        <p:spPr>
          <a:xfrm>
            <a:off x="2939320" y="37286"/>
            <a:ext cx="62279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3200" b="1" dirty="0">
                <a:solidFill>
                  <a:schemeClr val="accent6">
                    <a:lumMod val="50000"/>
                  </a:schemeClr>
                </a:solidFill>
              </a:rPr>
              <a:t>Take-home messages</a:t>
            </a:r>
            <a:endParaRPr lang="en-US" sz="2800" b="1" noProof="0" dirty="0">
              <a:solidFill>
                <a:schemeClr val="accent6">
                  <a:lumMod val="50000"/>
                </a:schemeClr>
              </a:solidFill>
              <a:latin typeface="Alwyn New Rounded Rg"/>
              <a:ea typeface="Cambria Math" panose="02040503050406030204" pitchFamily="18" charset="0"/>
              <a:cs typeface="Poppins" panose="00000500000000000000" pitchFamily="2" charset="0"/>
              <a:sym typeface="Wingdings" panose="05000000000000000000" pitchFamily="2" charset="2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ECB022-2756-5694-1205-D2EDEA4F6784}"/>
              </a:ext>
            </a:extLst>
          </p:cNvPr>
          <p:cNvSpPr txBox="1"/>
          <p:nvPr/>
        </p:nvSpPr>
        <p:spPr>
          <a:xfrm>
            <a:off x="121920" y="1720840"/>
            <a:ext cx="121919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BE" sz="2400" b="1" dirty="0"/>
              <a:t>On </a:t>
            </a:r>
            <a:r>
              <a:rPr lang="fr-BE" sz="2400" b="1" dirty="0" err="1"/>
              <a:t>paper</a:t>
            </a:r>
            <a:r>
              <a:rPr lang="fr-BE" sz="2400" b="1" dirty="0"/>
              <a:t>, </a:t>
            </a:r>
            <a:r>
              <a:rPr lang="fr-BE" sz="2400" b="1" dirty="0" err="1"/>
              <a:t>this</a:t>
            </a:r>
            <a:r>
              <a:rPr lang="fr-BE" sz="2400" b="1" dirty="0"/>
              <a:t> </a:t>
            </a:r>
            <a:r>
              <a:rPr lang="fr-BE" sz="2400" b="1" dirty="0" err="1"/>
              <a:t>frozen</a:t>
            </a:r>
            <a:r>
              <a:rPr lang="fr-BE" sz="2400" b="1" dirty="0"/>
              <a:t> </a:t>
            </a:r>
            <a:r>
              <a:rPr lang="fr-BE" sz="2400" b="1" dirty="0" err="1"/>
              <a:t>landscape</a:t>
            </a:r>
            <a:r>
              <a:rPr lang="fr-BE" sz="2400" b="1" dirty="0"/>
              <a:t> </a:t>
            </a:r>
            <a:r>
              <a:rPr lang="fr-BE" sz="2400" b="1" dirty="0" err="1"/>
              <a:t>stays</a:t>
            </a:r>
            <a:r>
              <a:rPr lang="fr-BE" sz="2400" b="1" dirty="0"/>
              <a:t> </a:t>
            </a:r>
            <a:r>
              <a:rPr lang="fr-BE" sz="2400" b="1" dirty="0" err="1"/>
              <a:t>food</a:t>
            </a:r>
            <a:r>
              <a:rPr lang="fr-BE" sz="2400" b="1" dirty="0"/>
              <a:t> self-</a:t>
            </a:r>
            <a:r>
              <a:rPr lang="fr-BE" sz="2400" b="1" dirty="0" err="1"/>
              <a:t>sufficient</a:t>
            </a:r>
            <a:r>
              <a:rPr lang="fr-BE" sz="2400" b="1" dirty="0"/>
              <a:t> up to +4 °C.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fr-BE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BE" sz="2400" b="1" dirty="0"/>
              <a:t>But the gains come </a:t>
            </a:r>
            <a:r>
              <a:rPr lang="fr-BE" sz="2400" b="1" dirty="0" err="1"/>
              <a:t>from</a:t>
            </a:r>
            <a:r>
              <a:rPr lang="fr-BE" sz="2400" b="1" dirty="0"/>
              <a:t> CO₂ fertilisation — an </a:t>
            </a:r>
            <a:r>
              <a:rPr lang="fr-BE" sz="2400" b="1" dirty="0" err="1"/>
              <a:t>optimistic</a:t>
            </a:r>
            <a:r>
              <a:rPr lang="fr-BE" sz="2400" b="1" dirty="0"/>
              <a:t> </a:t>
            </a:r>
            <a:r>
              <a:rPr lang="fr-BE" sz="2400" b="1" dirty="0" err="1"/>
              <a:t>effect</a:t>
            </a:r>
            <a:r>
              <a:rPr lang="fr-BE" sz="2400" b="1" dirty="0"/>
              <a:t> ? Likely an </a:t>
            </a:r>
            <a:r>
              <a:rPr lang="fr-BE" sz="2400" b="1" dirty="0" err="1"/>
              <a:t>upper</a:t>
            </a:r>
            <a:r>
              <a:rPr lang="fr-BE" sz="2400" b="1" dirty="0"/>
              <a:t> </a:t>
            </a:r>
            <a:r>
              <a:rPr lang="fr-BE" sz="2400" b="1" dirty="0" err="1"/>
              <a:t>bound</a:t>
            </a:r>
            <a:r>
              <a:rPr lang="fr-BE" sz="2400" b="1" dirty="0"/>
              <a:t>, not a </a:t>
            </a:r>
            <a:r>
              <a:rPr lang="fr-BE" sz="2400" b="1" dirty="0" err="1"/>
              <a:t>forecast</a:t>
            </a:r>
            <a:r>
              <a:rPr lang="fr-BE" sz="2400" b="1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fr-BE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BE" sz="2400" b="1" dirty="0"/>
              <a:t>Drought </a:t>
            </a:r>
            <a:r>
              <a:rPr lang="fr-BE" sz="2400" b="1" dirty="0" err="1"/>
              <a:t>doesn't</a:t>
            </a:r>
            <a:r>
              <a:rPr lang="fr-BE" sz="2400" b="1" dirty="0"/>
              <a:t> </a:t>
            </a:r>
            <a:r>
              <a:rPr lang="fr-BE" sz="2400" b="1" dirty="0" err="1"/>
              <a:t>retreat</a:t>
            </a:r>
            <a:r>
              <a:rPr lang="fr-BE" sz="2400" b="1" dirty="0"/>
              <a:t> — </a:t>
            </a:r>
            <a:r>
              <a:rPr lang="fr-BE" sz="2400" b="1" dirty="0" err="1"/>
              <a:t>it</a:t>
            </a:r>
            <a:r>
              <a:rPr lang="fr-BE" sz="2400" b="1" dirty="0"/>
              <a:t> spreads to the </a:t>
            </a:r>
            <a:r>
              <a:rPr lang="fr-BE" sz="2400" b="1" dirty="0" err="1"/>
              <a:t>whole</a:t>
            </a:r>
            <a:r>
              <a:rPr lang="fr-BE" sz="2400" b="1" dirty="0"/>
              <a:t> </a:t>
            </a:r>
            <a:r>
              <a:rPr lang="fr-BE" sz="2400" b="1" dirty="0" err="1"/>
              <a:t>territory</a:t>
            </a:r>
            <a:r>
              <a:rPr lang="fr-BE" sz="2400" b="1" dirty="0"/>
              <a:t> at once, </a:t>
            </a:r>
            <a:r>
              <a:rPr lang="fr-BE" sz="2400" b="1" dirty="0" err="1"/>
              <a:t>hitting</a:t>
            </a:r>
            <a:r>
              <a:rPr lang="fr-BE" sz="2400" b="1" dirty="0"/>
              <a:t> </a:t>
            </a:r>
            <a:r>
              <a:rPr lang="fr-BE" sz="2400" b="1" dirty="0" err="1"/>
              <a:t>crop</a:t>
            </a:r>
            <a:r>
              <a:rPr lang="fr-BE" sz="2400" b="1" dirty="0"/>
              <a:t> production hard.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fr-BE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BE" sz="2400" b="1" dirty="0" err="1"/>
              <a:t>Wallonia</a:t>
            </a:r>
            <a:r>
              <a:rPr lang="fr-BE" sz="2400" b="1" dirty="0"/>
              <a:t> </a:t>
            </a:r>
            <a:r>
              <a:rPr lang="fr-BE" sz="2400" b="1" dirty="0" err="1"/>
              <a:t>is</a:t>
            </a:r>
            <a:r>
              <a:rPr lang="fr-BE" sz="2400" b="1" dirty="0"/>
              <a:t> </a:t>
            </a:r>
            <a:r>
              <a:rPr lang="fr-BE" sz="2400" b="1" dirty="0" err="1"/>
              <a:t>too</a:t>
            </a:r>
            <a:r>
              <a:rPr lang="fr-BE" sz="2400" b="1" dirty="0"/>
              <a:t> </a:t>
            </a:r>
            <a:r>
              <a:rPr lang="fr-BE" sz="2400" b="1" dirty="0" err="1"/>
              <a:t>small</a:t>
            </a:r>
            <a:r>
              <a:rPr lang="fr-BE" sz="2400" b="1" dirty="0"/>
              <a:t> to self-</a:t>
            </a:r>
            <a:r>
              <a:rPr lang="fr-BE" sz="2400" b="1" dirty="0" err="1"/>
              <a:t>insure</a:t>
            </a:r>
            <a:r>
              <a:rPr lang="fr-BE" sz="2400" b="1" dirty="0"/>
              <a:t>: </a:t>
            </a:r>
            <a:r>
              <a:rPr lang="fr-BE" sz="2400" b="1" dirty="0" err="1"/>
              <a:t>resilience</a:t>
            </a:r>
            <a:r>
              <a:rPr lang="fr-BE" sz="2400" b="1" dirty="0"/>
              <a:t> </a:t>
            </a:r>
            <a:r>
              <a:rPr lang="fr-BE" sz="2400" b="1" dirty="0" err="1"/>
              <a:t>is</a:t>
            </a:r>
            <a:r>
              <a:rPr lang="fr-BE" sz="2400" b="1" dirty="0"/>
              <a:t> </a:t>
            </a:r>
            <a:r>
              <a:rPr lang="fr-BE" sz="2400" b="1" dirty="0" err="1"/>
              <a:t>also</a:t>
            </a:r>
            <a:r>
              <a:rPr lang="fr-BE" sz="2400" b="1" dirty="0"/>
              <a:t> a question of </a:t>
            </a:r>
            <a:r>
              <a:rPr lang="fr-BE" sz="2400" b="1" dirty="0" err="1"/>
              <a:t>scale</a:t>
            </a:r>
            <a:endParaRPr lang="fr-BE" sz="2400" dirty="0"/>
          </a:p>
        </p:txBody>
      </p:sp>
    </p:spTree>
    <p:extLst>
      <p:ext uri="{BB962C8B-B14F-4D97-AF65-F5344CB8AC3E}">
        <p14:creationId xmlns:p14="http://schemas.microsoft.com/office/powerpoint/2010/main" val="93597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A993-7087-F2EB-F5AE-43AA3937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2;p55">
            <a:extLst>
              <a:ext uri="{FF2B5EF4-FFF2-40B4-BE49-F238E27FC236}">
                <a16:creationId xmlns:a16="http://schemas.microsoft.com/office/drawing/2014/main" id="{E15D4CD2-7C14-8476-2FD1-286E0DCD63B1}"/>
              </a:ext>
            </a:extLst>
          </p:cNvPr>
          <p:cNvSpPr txBox="1">
            <a:spLocks/>
          </p:cNvSpPr>
          <p:nvPr/>
        </p:nvSpPr>
        <p:spPr>
          <a:xfrm>
            <a:off x="-36501" y="2315760"/>
            <a:ext cx="12265001" cy="148050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kern="100" noProof="0" dirty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Aptos" panose="020B0004020202020204" pitchFamily="34" charset="0"/>
                <a:cs typeface="Poppins" panose="00000500000000000000" pitchFamily="2" charset="0"/>
              </a:rPr>
              <a:t>Thank you for your attention !!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kern="100" noProof="0" dirty="0">
                <a:solidFill>
                  <a:schemeClr val="accent6">
                    <a:lumMod val="50000"/>
                  </a:schemeClr>
                </a:solidFill>
                <a:latin typeface="+mn-lt"/>
                <a:cs typeface="Poppins" panose="00000500000000000000" pitchFamily="2" charset="0"/>
              </a:rPr>
              <a:t>Do you have any question ?</a:t>
            </a:r>
            <a:endParaRPr lang="en-US" sz="4400" noProof="0" dirty="0">
              <a:solidFill>
                <a:schemeClr val="accent6">
                  <a:lumMod val="50000"/>
                </a:schemeClr>
              </a:solidFill>
              <a:latin typeface="+mn-lt"/>
              <a:cs typeface="Poppins" panose="00000500000000000000" pitchFamily="2" charset="0"/>
            </a:endParaRPr>
          </a:p>
        </p:txBody>
      </p:sp>
      <p:sp>
        <p:nvSpPr>
          <p:cNvPr id="6" name="Google Shape;933;p55">
            <a:extLst>
              <a:ext uri="{FF2B5EF4-FFF2-40B4-BE49-F238E27FC236}">
                <a16:creationId xmlns:a16="http://schemas.microsoft.com/office/drawing/2014/main" id="{9A9CB73A-D2F0-0B8C-8E74-74DA7887D30B}"/>
              </a:ext>
            </a:extLst>
          </p:cNvPr>
          <p:cNvSpPr txBox="1">
            <a:spLocks/>
          </p:cNvSpPr>
          <p:nvPr/>
        </p:nvSpPr>
        <p:spPr>
          <a:xfrm>
            <a:off x="2235128" y="4102716"/>
            <a:ext cx="7055444" cy="132926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noProof="0" dirty="0">
                <a:solidFill>
                  <a:schemeClr val="accent6">
                    <a:lumMod val="50000"/>
                  </a:schemeClr>
                </a:solidFill>
                <a:latin typeface="+mn-lt"/>
                <a:cs typeface="Poppins" panose="00000500000000000000" pitchFamily="2" charset="0"/>
              </a:rPr>
              <a:t>tom.desmarez@uliege.be</a:t>
            </a:r>
          </a:p>
          <a:p>
            <a:pPr algn="ctr"/>
            <a:endParaRPr lang="en-US" sz="2000" b="1" noProof="0" dirty="0">
              <a:solidFill>
                <a:schemeClr val="accent6">
                  <a:lumMod val="50000"/>
                </a:schemeClr>
              </a:solidFill>
              <a:latin typeface="+mn-lt"/>
              <a:cs typeface="Poppins" panose="00000500000000000000" pitchFamily="2" charset="0"/>
            </a:endParaRPr>
          </a:p>
          <a:p>
            <a:pPr algn="ctr"/>
            <a:endParaRPr lang="en-US" sz="2000" noProof="0" dirty="0">
              <a:solidFill>
                <a:schemeClr val="accent6">
                  <a:lumMod val="50000"/>
                </a:schemeClr>
              </a:solidFill>
              <a:latin typeface="+mn-lt"/>
              <a:cs typeface="Poppins" panose="00000500000000000000" pitchFamily="2" charset="0"/>
            </a:endParaRPr>
          </a:p>
        </p:txBody>
      </p:sp>
      <p:pic>
        <p:nvPicPr>
          <p:cNvPr id="4" name="Image 3" descr="Une image contenant Graphique, texte, graphisme, Caractère coloré&#10;&#10;Description générée automatiquement">
            <a:extLst>
              <a:ext uri="{FF2B5EF4-FFF2-40B4-BE49-F238E27FC236}">
                <a16:creationId xmlns:a16="http://schemas.microsoft.com/office/drawing/2014/main" id="{FB0FD3B1-8B4A-E496-508D-EDC683C94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960" y="0"/>
            <a:ext cx="2469714" cy="1197864"/>
          </a:xfrm>
          <a:prstGeom prst="rect">
            <a:avLst/>
          </a:prstGeom>
        </p:spPr>
      </p:pic>
      <p:pic>
        <p:nvPicPr>
          <p:cNvPr id="9" name="Image 8" descr="Une image contenant Graphique, Police, graphisme, capture d’écran&#10;&#10;Description générée automatiquement">
            <a:extLst>
              <a:ext uri="{FF2B5EF4-FFF2-40B4-BE49-F238E27FC236}">
                <a16:creationId xmlns:a16="http://schemas.microsoft.com/office/drawing/2014/main" id="{2E821C1F-7561-40FF-E34E-D2A465742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01" y="-154994"/>
            <a:ext cx="3251941" cy="135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281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AFF98C6-0A63-0B0D-EBD0-ECC78E899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0" y="228593"/>
            <a:ext cx="10058420" cy="64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16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D6A0B5-9D39-D7F1-500D-46CE7A793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12192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14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1FCB5B-56D3-B4C6-B456-69C763D07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08" y="336877"/>
            <a:ext cx="10972822" cy="64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06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F4C232D-236F-5869-2822-C4869AC49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6428"/>
            <a:ext cx="12192000" cy="52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6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305B43-E1ED-3ABC-BF49-8FA080114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79" y="1235679"/>
            <a:ext cx="11154845" cy="415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605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1651</Words>
  <Application>Microsoft Office PowerPoint</Application>
  <PresentationFormat>Grand écran</PresentationFormat>
  <Paragraphs>97</Paragraphs>
  <Slides>18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Alwyn New Rounded Rg</vt:lpstr>
      <vt:lpstr>Aptos</vt:lpstr>
      <vt:lpstr>Aptos Display</vt:lpstr>
      <vt:lpstr>Arial</vt:lpstr>
      <vt:lpstr>Cambria Math</vt:lpstr>
      <vt:lpstr>Poppins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Desmarez Tom</dc:creator>
  <cp:lastModifiedBy>Desmarez Tom</cp:lastModifiedBy>
  <cp:revision>15</cp:revision>
  <dcterms:created xsi:type="dcterms:W3CDTF">2026-08-19T07:49:38Z</dcterms:created>
  <dcterms:modified xsi:type="dcterms:W3CDTF">2026-08-27T10:15:32Z</dcterms:modified>
</cp:coreProperties>
</file>