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4_0.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32.svg" ContentType="image/svg+xml"/>
  <Override PartName="/ppt/media/image37.svg" ContentType="image/svg+xml"/>
  <Override PartName="/ppt/media/image39.svg" ContentType="image/sv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15"/>
  </p:notesMasterIdLst>
  <p:sldIdLst>
    <p:sldId id="286" r:id="rId2"/>
    <p:sldId id="287" r:id="rId3"/>
    <p:sldId id="288" r:id="rId4"/>
    <p:sldId id="289" r:id="rId5"/>
    <p:sldId id="290" r:id="rId6"/>
    <p:sldId id="260" r:id="rId7"/>
    <p:sldId id="283" r:id="rId8"/>
    <p:sldId id="284" r:id="rId9"/>
    <p:sldId id="285" r:id="rId10"/>
    <p:sldId id="282" r:id="rId11"/>
    <p:sldId id="280" r:id="rId12"/>
    <p:sldId id="281" r:id="rId13"/>
    <p:sldId id="279" r:id="rId14"/>
  </p:sldIdLst>
  <p:sldSz cx="9144000" cy="5143500" type="screen16x9"/>
  <p:notesSz cx="6858000" cy="9144000"/>
  <p:embeddedFontLst>
    <p:embeddedFont>
      <p:font typeface="Inter" panose="02000503000000020004"/>
      <p:regular r:id="rId16"/>
      <p:bold r:id="rId17"/>
      <p:italic r:id="rId18"/>
      <p:boldItalic r:id="rId19"/>
    </p:embeddedFont>
    <p:embeddedFont>
      <p:font typeface="JetBrains Mono" panose="0200000900000000000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549B38-1B0A-A6EC-5285-4E815D2D18A2}" name="Louette Arthur" initials="LA" userId="S::arthur.louette@uliege.be::8a9ff250-31c0-4b85-807f-82b42af73604" providerId="AD"/>
  <p188:author id="{002368BC-B33E-619B-5C06-0C2B8FFA8CDF}" name="Leroy Pascal" initials="LP" userId="S::pleroy@uliege.be::b76cb11d-392e-4299-9933-e20d1775978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85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BF32C6-2C47-895A-33D0-D33B4EBD8943}" v="20" dt="2026-09-15T14:48:08.844"/>
    <p1510:client id="{347FB857-BD75-928D-4F80-FA37D3698E38}" v="40" dt="2026-09-15T07:30:22.698"/>
    <p1510:client id="{5553A53F-4427-70C8-7D37-3E2D66A2CBC2}" v="95" dt="2026-09-16T10:29:39.451"/>
    <p1510:client id="{560C8946-D151-794E-818E-DA63970D87B8}" v="300" dt="2026-09-15T14:49:46.555"/>
    <p1510:client id="{C6B436C0-AFA2-4F2F-5FAE-9F53E681FABE}" v="138" dt="2026-09-15T13:38:38.0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p:restoredTop sz="94688"/>
  </p:normalViewPr>
  <p:slideViewPr>
    <p:cSldViewPr snapToGrid="0">
      <p:cViewPr varScale="1">
        <p:scale>
          <a:sx n="127" d="100"/>
          <a:sy n="127" d="100"/>
        </p:scale>
        <p:origin x="184" y="62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comments/modernComment_104_0.xml><?xml version="1.0" encoding="utf-8"?>
<p188:cmLst xmlns:a="http://schemas.openxmlformats.org/drawingml/2006/main" xmlns:r="http://schemas.openxmlformats.org/officeDocument/2006/relationships" xmlns:p188="http://schemas.microsoft.com/office/powerpoint/2018/8/main">
  <p188:cm id="{4490BE8E-0AE9-438E-9CF2-AD5E28277637}" authorId="{9E549B38-1B0A-A6EC-5285-4E815D2D18A2}" created="2026-09-10T11:48:39.859">
    <pc:sldMkLst xmlns:pc="http://schemas.microsoft.com/office/powerpoint/2013/main/command">
      <pc:docMk/>
      <pc:sldMk cId="0" sldId="260"/>
    </pc:sldMkLst>
    <p188:txBody>
      <a:bodyPr/>
      <a:lstStyle/>
      <a:p>
        <a:r>
          <a:rPr lang="fr-FR"/>
          <a:t>Le lien vers le RL est pas encore direct</a:t>
        </a:r>
      </a:p>
    </p188:txBody>
  </p188:cm>
  <p188:cm id="{DAAC10B1-E657-4877-80F7-64D1CA607F02}" authorId="{9E549B38-1B0A-A6EC-5285-4E815D2D18A2}" status="resolved" created="2026-09-10T11:57:18.393" complete="100000">
    <ac:deMkLst xmlns:ac="http://schemas.microsoft.com/office/drawing/2013/main/command">
      <pc:docMk xmlns:pc="http://schemas.microsoft.com/office/powerpoint/2013/main/command"/>
      <pc:sldMk xmlns:pc="http://schemas.microsoft.com/office/powerpoint/2013/main/command" cId="0" sldId="260"/>
      <ac:picMk id="11" creationId="{F0308A77-16CA-2CD8-363F-6FABFF3642A1}"/>
    </ac:deMkLst>
    <p188:txBody>
      <a:bodyPr/>
      <a:lstStyle/>
      <a:p>
        <a:r>
          <a:rPr lang="fr-FR"/>
          <a:t>ajouter une photo de notre drone</a:t>
        </a:r>
      </a:p>
    </p188:txBody>
  </p188:cm>
  <p188:cm id="{81A5D272-656F-4967-ABDC-E599E6F819B8}" authorId="{002368BC-B33E-619B-5C06-0C2B8FFA8CDF}" status="resolved" created="2026-09-14T08:56:32.237" complete="100000">
    <ac:deMkLst xmlns:ac="http://schemas.microsoft.com/office/drawing/2013/main/command">
      <pc:docMk xmlns:pc="http://schemas.microsoft.com/office/powerpoint/2013/main/command"/>
      <pc:sldMk xmlns:pc="http://schemas.microsoft.com/office/powerpoint/2013/main/command" cId="0" sldId="260"/>
      <ac:picMk id="8" creationId="{00000000-0000-0000-0000-000000000000}"/>
    </ac:deMkLst>
    <p188:txBody>
      <a:bodyPr/>
      <a:lstStyle/>
      <a:p>
        <a:r>
          <a:rPr lang="fr-FR"/>
          <a:t>Y'a une tourelle plus grande que l'autre :D </a:t>
        </a:r>
      </a:p>
    </p188:txBody>
  </p188:cm>
  <p188:cm id="{32166517-6F83-43B7-B8DC-9313B1021325}" authorId="{9E549B38-1B0A-A6EC-5285-4E815D2D18A2}" created="2026-09-15T10:58:43.116">
    <pc:sldMkLst xmlns:pc="http://schemas.microsoft.com/office/powerpoint/2013/main/command">
      <pc:docMk/>
      <pc:sldMk cId="0" sldId="260"/>
    </pc:sldMkLst>
    <p188:txBody>
      <a:bodyPr/>
      <a:lstStyle/>
      <a:p>
        <a:r>
          <a:rPr lang="fr-FR"/>
          <a:t>damien aimerait qu'on mette la specialité de chaque effecteur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PlaceHolder 1"/>
          <p:cNvSpPr>
            <a:spLocks noGrp="1" noRot="1" noChangeAspect="1"/>
          </p:cNvSpPr>
          <p:nvPr>
            <p:ph type="sldImg"/>
          </p:nvPr>
        </p:nvSpPr>
        <p:spPr>
          <a:xfrm>
            <a:off x="914400" y="571500"/>
            <a:ext cx="2743200" cy="1543050"/>
          </a:xfrm>
          <a:prstGeom prst="rect">
            <a:avLst/>
          </a:prstGeom>
          <a:ln w="0">
            <a:noFill/>
          </a:ln>
        </p:spPr>
      </p:sp>
      <p:sp>
        <p:nvSpPr>
          <p:cNvPr id="174" name="PlaceHolder 2"/>
          <p:cNvSpPr>
            <a:spLocks noGrp="1"/>
          </p:cNvSpPr>
          <p:nvPr>
            <p:ph type="body"/>
          </p:nvPr>
        </p:nvSpPr>
        <p:spPr>
          <a:xfrm>
            <a:off x="457200" y="2200320"/>
            <a:ext cx="3657240" cy="1800000"/>
          </a:xfrm>
          <a:prstGeom prst="rect">
            <a:avLst/>
          </a:prstGeom>
          <a:noFill/>
          <a:ln w="0">
            <a:noFill/>
          </a:ln>
        </p:spPr>
        <p:txBody>
          <a:bodyPr lIns="55800" tIns="28080" rIns="55800" bIns="28080" anchor="t">
            <a:noAutofit/>
          </a:bodyPr>
          <a:lstStyle/>
          <a:p>
            <a:pPr indent="0" algn="l">
              <a:buNone/>
            </a:pPr>
            <a:endParaRPr lang="en-US" sz="1100" b="0" u="none" strike="noStrike">
              <a:solidFill>
                <a:srgbClr val="000000"/>
              </a:solidFill>
              <a:effectLst/>
              <a:uFillTx/>
              <a:latin typeface="Arial"/>
            </a:endParaRPr>
          </a:p>
        </p:txBody>
      </p:sp>
      <p:sp>
        <p:nvSpPr>
          <p:cNvPr id="175" name="PlaceHolder 3"/>
          <p:cNvSpPr>
            <a:spLocks noGrp="1"/>
          </p:cNvSpPr>
          <p:nvPr>
            <p:ph type="sldNum" idx="7"/>
          </p:nvPr>
        </p:nvSpPr>
        <p:spPr>
          <a:xfrm>
            <a:off x="2589840" y="4342680"/>
            <a:ext cx="1980720" cy="228960"/>
          </a:xfrm>
          <a:prstGeom prst="rect">
            <a:avLst/>
          </a:prstGeom>
          <a:noFill/>
          <a:ln w="0">
            <a:noFill/>
          </a:ln>
        </p:spPr>
        <p:txBody>
          <a:bodyPr lIns="55800" tIns="28080" rIns="55800" bIns="28080" anchor="b">
            <a:noAutofit/>
          </a:bodyPr>
          <a:lstStyle>
            <a:lvl1pPr indent="0" algn="r">
              <a:lnSpc>
                <a:spcPct val="100000"/>
              </a:lnSpc>
              <a:buNone/>
              <a:tabLst>
                <a:tab pos="0" algn="l"/>
              </a:tabLst>
              <a:defRPr lang="fr" sz="900" b="0" u="none" strike="noStrike">
                <a:solidFill>
                  <a:srgbClr val="000000"/>
                </a:solidFill>
                <a:effectLst/>
                <a:uFillTx/>
                <a:latin typeface="Arial"/>
                <a:ea typeface="Arial"/>
              </a:defRPr>
            </a:lvl1pPr>
          </a:lstStyle>
          <a:p>
            <a:pPr indent="0" algn="r">
              <a:lnSpc>
                <a:spcPct val="100000"/>
              </a:lnSpc>
              <a:buNone/>
              <a:tabLst>
                <a:tab pos="0" algn="l"/>
              </a:tabLst>
            </a:pPr>
            <a:fld id="{9B4F1823-76C7-4EA4-B9D9-62F31F143C86}" type="slidenum">
              <a:rPr lang="fr" sz="900" b="0" u="none" strike="noStrike">
                <a:solidFill>
                  <a:srgbClr val="000000"/>
                </a:solidFill>
                <a:effectLst/>
                <a:uFillTx/>
                <a:latin typeface="Arial"/>
                <a:ea typeface="Arial"/>
              </a:rPr>
              <a:t>1</a:t>
            </a:fld>
            <a:endParaRPr lang="en-US" sz="9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PlaceHolder 1"/>
          <p:cNvSpPr>
            <a:spLocks noGrp="1" noRot="1" noChangeAspect="1"/>
          </p:cNvSpPr>
          <p:nvPr>
            <p:ph type="sldImg"/>
          </p:nvPr>
        </p:nvSpPr>
        <p:spPr>
          <a:xfrm>
            <a:off x="381000" y="685800"/>
            <a:ext cx="6096000" cy="3429000"/>
          </a:xfrm>
          <a:prstGeom prst="rect">
            <a:avLst/>
          </a:prstGeom>
          <a:ln w="0">
            <a:noFill/>
          </a:ln>
        </p:spPr>
      </p:sp>
      <p:sp>
        <p:nvSpPr>
          <p:cNvPr id="177"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indent="0" algn="l">
              <a:buNone/>
            </a:pPr>
            <a:endParaRPr lang="en-US" sz="1100" b="0" u="none" strike="noStrike">
              <a:solidFill>
                <a:srgbClr val="000000"/>
              </a:solidFill>
              <a:effectLst/>
              <a:uFillTx/>
              <a:latin typeface="Arial"/>
            </a:endParaRPr>
          </a:p>
        </p:txBody>
      </p:sp>
      <p:sp>
        <p:nvSpPr>
          <p:cNvPr id="178" name="PlaceHolder 3"/>
          <p:cNvSpPr>
            <a:spLocks noGrp="1"/>
          </p:cNvSpPr>
          <p:nvPr>
            <p:ph type="sldNum" idx="8"/>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laceHolder 1"/>
          <p:cNvSpPr>
            <a:spLocks noGrp="1" noRot="1" noChangeAspect="1"/>
          </p:cNvSpPr>
          <p:nvPr>
            <p:ph type="sldImg"/>
          </p:nvPr>
        </p:nvSpPr>
        <p:spPr>
          <a:xfrm>
            <a:off x="381000" y="685800"/>
            <a:ext cx="6096000" cy="3429000"/>
          </a:xfrm>
          <a:prstGeom prst="rect">
            <a:avLst/>
          </a:prstGeom>
          <a:ln w="0">
            <a:noFill/>
          </a:ln>
        </p:spPr>
      </p:sp>
      <p:sp>
        <p:nvSpPr>
          <p:cNvPr id="180"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indent="0" algn="l">
              <a:buNone/>
            </a:pPr>
            <a:endParaRPr lang="en-US" sz="1100" b="0" u="none" strike="noStrike">
              <a:solidFill>
                <a:srgbClr val="000000"/>
              </a:solidFill>
              <a:effectLst/>
              <a:uFillTx/>
              <a:latin typeface="Arial"/>
            </a:endParaRPr>
          </a:p>
        </p:txBody>
      </p:sp>
      <p:sp>
        <p:nvSpPr>
          <p:cNvPr id="181" name="PlaceHolder 3"/>
          <p:cNvSpPr>
            <a:spLocks noGrp="1"/>
          </p:cNvSpPr>
          <p:nvPr>
            <p:ph type="sldNum" idx="9"/>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Ordre repris de votre pitch : les deux effecteurs qui existent d'abord, les roquettes présentées comme étape suivante. Devant des industriels, annoncer un produit roquette qui n'existe pas encore coûterait plus cher que de le situer sur la feuille de route.\n0,1 mrad = 10 cm à 1 000 m : c'est le chiffre à faire retenir. Validé en simulation, validation sur tourelle réelle en cours, démonstration en direct visée fin 2026.</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laceHolder 1"/>
          <p:cNvSpPr>
            <a:spLocks noGrp="1" noRot="1" noChangeAspect="1"/>
          </p:cNvSpPr>
          <p:nvPr>
            <p:ph type="sldImg"/>
          </p:nvPr>
        </p:nvSpPr>
        <p:spPr>
          <a:xfrm>
            <a:off x="381000" y="685800"/>
            <a:ext cx="6096000" cy="3429000"/>
          </a:xfrm>
          <a:prstGeom prst="rect">
            <a:avLst/>
          </a:prstGeom>
          <a:ln w="0">
            <a:noFill/>
          </a:ln>
        </p:spPr>
      </p:sp>
      <p:sp>
        <p:nvSpPr>
          <p:cNvPr id="183"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marL="457200" indent="-298440" algn="l">
              <a:lnSpc>
                <a:spcPct val="100000"/>
              </a:lnSpc>
              <a:buClr>
                <a:srgbClr val="000000"/>
              </a:buClr>
              <a:buFont typeface="Wingdings" charset="2"/>
              <a:buChar char=""/>
            </a:pPr>
            <a:r>
              <a:rPr lang="en-US" sz="1100" b="0" u="none" strike="noStrike">
                <a:solidFill>
                  <a:srgbClr val="000000"/>
                </a:solidFill>
                <a:effectLst/>
                <a:uFillTx/>
                <a:latin typeface="Arial"/>
              </a:rPr>
              <a:t>• 30 s, vidéos en boucle</a:t>
            </a:r>
          </a:p>
          <a:p>
            <a:pPr marL="457200" indent="-298440" algn="l">
              <a:lnSpc>
                <a:spcPct val="100000"/>
              </a:lnSpc>
              <a:buClr>
                <a:srgbClr val="000000"/>
              </a:buClr>
              <a:buFont typeface="Wingdings" charset="2"/>
              <a:buChar char=""/>
            </a:pPr>
            <a:r>
              <a:rPr lang="en-US" sz="1100" b="0" u="none" strike="noStrike">
                <a:solidFill>
                  <a:srgbClr val="000000"/>
                </a:solidFill>
                <a:effectLst/>
                <a:uFillTx/>
                <a:latin typeface="Arial"/>
              </a:rPr>
              <a:t>• TU Delft 2025 bat les champions FPV, caméra seule</a:t>
            </a:r>
          </a:p>
          <a:p>
            <a:pPr marL="457200" indent="-298440" algn="l">
              <a:lnSpc>
                <a:spcPct val="100000"/>
              </a:lnSpc>
              <a:buClr>
                <a:srgbClr val="000000"/>
              </a:buClr>
              <a:buFont typeface="Wingdings" charset="2"/>
              <a:buChar char=""/>
            </a:pPr>
            <a:r>
              <a:rPr lang="en-US" sz="1100" b="0" u="none" strike="noStrike">
                <a:solidFill>
                  <a:srgbClr val="000000"/>
                </a:solidFill>
                <a:effectLst/>
                <a:uFillTx/>
                <a:latin typeface="Arial"/>
              </a:rPr>
              <a:t>• Nous : 0,1 mrad = 10 cm à 1 000 m, simu validée, tourelle réelle en cours, démo fin 2026</a:t>
            </a:r>
          </a:p>
          <a:p>
            <a:pPr marL="457200" indent="-298440" algn="l">
              <a:lnSpc>
                <a:spcPct val="100000"/>
              </a:lnSpc>
              <a:buClr>
                <a:srgbClr val="000000"/>
              </a:buClr>
              <a:buFont typeface="Wingdings" charset="2"/>
              <a:buChar char=""/>
            </a:pPr>
            <a:r>
              <a:rPr lang="en-US" sz="1100" b="0" u="none" strike="noStrike">
                <a:solidFill>
                  <a:srgbClr val="000000"/>
                </a:solidFill>
                <a:effectLst/>
                <a:uFillTx/>
                <a:latin typeface="Arial"/>
              </a:rPr>
              <a:t>• Le chiffre à retenir</a:t>
            </a:r>
          </a:p>
          <a:p>
            <a:pPr marL="457200" indent="-298440" algn="l">
              <a:lnSpc>
                <a:spcPct val="100000"/>
              </a:lnSpc>
              <a:buClr>
                <a:srgbClr val="000000"/>
              </a:buClr>
              <a:buFont typeface="Wingdings" charset="2"/>
              <a:buChar char=""/>
            </a:pPr>
            <a:r>
              <a:rPr lang="en-US" sz="1100" b="0" u="none" strike="noStrike">
                <a:solidFill>
                  <a:srgbClr val="000000"/>
                </a:solidFill>
                <a:effectLst/>
                <a:uFillTx/>
                <a:latin typeface="Arial"/>
              </a:rPr>
              <a:t>• Si challenge : UZH Swift 2023 premier</a:t>
            </a:r>
          </a:p>
          <a:p>
            <a:pPr marL="457200" indent="-298440" algn="l">
              <a:lnSpc>
                <a:spcPct val="100000"/>
              </a:lnSpc>
              <a:buClr>
                <a:srgbClr val="000000"/>
              </a:buClr>
              <a:buFont typeface="Wingdings" charset="2"/>
              <a:buChar char=""/>
            </a:pPr>
            <a:r>
              <a:rPr lang="en-US" sz="1100" b="0" u="none" strike="noStrike">
                <a:solidFill>
                  <a:srgbClr val="000000"/>
                </a:solidFill>
                <a:effectLst/>
                <a:uFillTx/>
                <a:latin typeface="Arial"/>
              </a:rPr>
              <a:t>• DEUX VIDÉOS À INSÉRER</a:t>
            </a:r>
          </a:p>
        </p:txBody>
      </p:sp>
      <p:sp>
        <p:nvSpPr>
          <p:cNvPr id="184" name="PlaceHolder 3"/>
          <p:cNvSpPr>
            <a:spLocks noGrp="1"/>
          </p:cNvSpPr>
          <p:nvPr>
            <p:ph type="sldNum" idx="10"/>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PlaceHolder 1"/>
          <p:cNvSpPr>
            <a:spLocks noGrp="1" noRot="1" noChangeAspect="1"/>
          </p:cNvSpPr>
          <p:nvPr>
            <p:ph type="sldImg"/>
          </p:nvPr>
        </p:nvSpPr>
        <p:spPr>
          <a:xfrm>
            <a:off x="381000" y="685800"/>
            <a:ext cx="6096000" cy="3429000"/>
          </a:xfrm>
          <a:prstGeom prst="rect">
            <a:avLst/>
          </a:prstGeom>
          <a:ln w="0">
            <a:noFill/>
          </a:ln>
        </p:spPr>
      </p:sp>
      <p:sp>
        <p:nvSpPr>
          <p:cNvPr id="186" name="PlaceHolder 2"/>
          <p:cNvSpPr>
            <a:spLocks noGrp="1"/>
          </p:cNvSpPr>
          <p:nvPr>
            <p:ph type="body"/>
          </p:nvPr>
        </p:nvSpPr>
        <p:spPr>
          <a:xfrm>
            <a:off x="685800" y="4343400"/>
            <a:ext cx="5486040" cy="4114440"/>
          </a:xfrm>
          <a:prstGeom prst="rect">
            <a:avLst/>
          </a:prstGeom>
          <a:noFill/>
          <a:ln w="0">
            <a:noFill/>
          </a:ln>
        </p:spPr>
        <p:txBody>
          <a:bodyPr lIns="91440" tIns="91440" rIns="91440" bIns="91440" anchor="t">
            <a:noAutofit/>
          </a:bodyPr>
          <a:lstStyle/>
          <a:p>
            <a:pPr indent="0" algn="l">
              <a:buNone/>
            </a:pPr>
            <a:endParaRPr lang="en-US" sz="1100" b="0" u="none" strike="noStrike">
              <a:solidFill>
                <a:srgbClr val="000000"/>
              </a:solidFill>
              <a:effectLst/>
              <a:uFillTx/>
              <a:latin typeface="Arial"/>
            </a:endParaRPr>
          </a:p>
        </p:txBody>
      </p:sp>
      <p:sp>
        <p:nvSpPr>
          <p:cNvPr id="187" name="PlaceHolder 3"/>
          <p:cNvSpPr>
            <a:spLocks noGrp="1"/>
          </p:cNvSpPr>
          <p:nvPr>
            <p:ph type="sldNum" idx="11"/>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5387A-5B22-45F2-56CE-6D2A7541D8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8AAC8C-E008-35A5-4C52-B4C0B9B3BD06}"/>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9773B1C1-833D-8B4A-589D-C929E697DD70}"/>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2005252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5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21231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DEFAULT">
    <p:bg>
      <p:bgPr>
        <a:solidFill>
          <a:schemeClr val="lt1"/>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lvl1pPr indent="0" algn="l">
              <a:buNone/>
              <a:defRPr lang="en-US" sz="1400" b="0" u="none" strike="noStrike">
                <a:solidFill>
                  <a:srgbClr val="000000"/>
                </a:solidFill>
                <a:effectLst/>
                <a:uFillTx/>
                <a:latin typeface="Arial"/>
              </a:defRPr>
            </a:lvl1pPr>
          </a:lstStyle>
          <a:p>
            <a:pPr indent="0" algn="l">
              <a:buNone/>
            </a:pPr>
            <a:r>
              <a:rPr lang="en-US" sz="1400" b="0" u="none" strike="noStrike">
                <a:solidFill>
                  <a:srgbClr val="000000"/>
                </a:solidFill>
                <a:effectLst/>
                <a:uFillTx/>
                <a:latin typeface="Arial"/>
              </a:rPr>
              <a:t>Click to edit the title text format</a:t>
            </a:r>
          </a:p>
        </p:txBody>
      </p:sp>
      <p:sp>
        <p:nvSpPr>
          <p:cNvPr id="3"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lvl1pPr algn="l">
              <a:spcBef>
                <a:spcPts val="1417"/>
              </a:spcBef>
              <a:buClr>
                <a:srgbClr val="000000"/>
              </a:buClr>
              <a:buSzPct val="45000"/>
              <a:buFont typeface="Wingdings" charset="2"/>
              <a:buChar char=""/>
              <a:defRPr lang="en-US" sz="14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US" sz="14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US" sz="14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US" sz="14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US" sz="20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US" sz="20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US" sz="2000" b="0" u="none" strike="noStrike">
                <a:solidFill>
                  <a:srgbClr val="000000"/>
                </a:solidFill>
                <a:effectLst/>
                <a:uFillTx/>
                <a:latin typeface="Arial"/>
              </a:defRPr>
            </a:lvl7pPr>
          </a:lstStyle>
          <a:p>
            <a:pPr marL="432000" indent="-324000" algn="l">
              <a:spcBef>
                <a:spcPts val="1417"/>
              </a:spcBef>
              <a:buClr>
                <a:srgbClr val="000000"/>
              </a:buClr>
              <a:buSzPct val="45000"/>
              <a:buFont typeface="Wingdings" charset="2"/>
              <a:buChar char=""/>
            </a:pPr>
            <a:r>
              <a:rPr lang="en-US" sz="1400" b="0" u="none" strike="noStrike">
                <a:solidFill>
                  <a:srgbClr val="000000"/>
                </a:solidFill>
                <a:effectLst/>
                <a:uFillTx/>
                <a:latin typeface="Arial"/>
              </a:rPr>
              <a:t>Click to edit the outline text format</a:t>
            </a:r>
          </a:p>
          <a:p>
            <a:pPr marL="864000" lvl="1" indent="-324000" algn="l">
              <a:spcBef>
                <a:spcPts val="1134"/>
              </a:spcBef>
              <a:buClr>
                <a:srgbClr val="000000"/>
              </a:buClr>
              <a:buSzPct val="75000"/>
              <a:buFont typeface="Symbol" charset="2"/>
              <a:buChar char=""/>
            </a:pPr>
            <a:r>
              <a:rPr lang="en-US" sz="1400" b="0" u="none" strike="noStrike">
                <a:solidFill>
                  <a:srgbClr val="000000"/>
                </a:solidFill>
                <a:effectLst/>
                <a:uFillTx/>
                <a:latin typeface="Arial"/>
              </a:rPr>
              <a:t>Second Outline Level</a:t>
            </a:r>
          </a:p>
          <a:p>
            <a:pPr marL="1296000" lvl="2" indent="-288000" algn="l">
              <a:spcBef>
                <a:spcPts val="850"/>
              </a:spcBef>
              <a:buClr>
                <a:srgbClr val="000000"/>
              </a:buClr>
              <a:buSzPct val="45000"/>
              <a:buFont typeface="Wingdings" charset="2"/>
              <a:buChar char=""/>
            </a:pPr>
            <a:r>
              <a:rPr lang="en-US" sz="1400" b="0" u="none" strike="noStrike">
                <a:solidFill>
                  <a:srgbClr val="000000"/>
                </a:solidFill>
                <a:effectLst/>
                <a:uFillTx/>
                <a:latin typeface="Arial"/>
              </a:rPr>
              <a:t>Third Outline Level</a:t>
            </a:r>
          </a:p>
          <a:p>
            <a:pPr marL="1728000" lvl="3" indent="-216000" algn="l">
              <a:spcBef>
                <a:spcPts val="567"/>
              </a:spcBef>
              <a:buClr>
                <a:srgbClr val="000000"/>
              </a:buClr>
              <a:buSzPct val="75000"/>
              <a:buFont typeface="Symbol" charset="2"/>
              <a:buChar char=""/>
            </a:pPr>
            <a:r>
              <a:rPr lang="en-US" sz="1400" b="0" u="none" strike="noStrike">
                <a:solidFill>
                  <a:srgbClr val="000000"/>
                </a:solidFill>
                <a:effectLst/>
                <a:uFillTx/>
                <a:latin typeface="Arial"/>
              </a:rPr>
              <a:t>Fourth Outline Level</a:t>
            </a:r>
          </a:p>
          <a:p>
            <a:pPr marL="2160000" lvl="4" indent="-216000" algn="l">
              <a:spcBef>
                <a:spcPts val="283"/>
              </a:spcBef>
              <a:buClr>
                <a:srgbClr val="000000"/>
              </a:buClr>
              <a:buSzPct val="45000"/>
              <a:buFont typeface="Wingdings" charset="2"/>
              <a:buChar char=""/>
            </a:pPr>
            <a:r>
              <a:rPr lang="en-US" sz="2000" b="0" u="none" strike="noStrike">
                <a:solidFill>
                  <a:srgbClr val="000000"/>
                </a:solidFill>
                <a:effectLst/>
                <a:uFillTx/>
                <a:latin typeface="Arial"/>
              </a:rPr>
              <a:t>Fifth Outline Level</a:t>
            </a:r>
          </a:p>
          <a:p>
            <a:pPr marL="2592000" lvl="5" indent="-216000" algn="l">
              <a:spcBef>
                <a:spcPts val="283"/>
              </a:spcBef>
              <a:buClr>
                <a:srgbClr val="000000"/>
              </a:buClr>
              <a:buSzPct val="45000"/>
              <a:buFont typeface="Wingdings" charset="2"/>
              <a:buChar char=""/>
            </a:pPr>
            <a:r>
              <a:rPr lang="en-US" sz="2000" b="0" u="none" strike="noStrike">
                <a:solidFill>
                  <a:srgbClr val="000000"/>
                </a:solidFill>
                <a:effectLst/>
                <a:uFillTx/>
                <a:latin typeface="Arial"/>
              </a:rPr>
              <a:t>Sixth Outline Level</a:t>
            </a:r>
          </a:p>
          <a:p>
            <a:pPr marL="3024000" lvl="6" indent="-216000" algn="l">
              <a:spcBef>
                <a:spcPts val="283"/>
              </a:spcBef>
              <a:buClr>
                <a:srgbClr val="000000"/>
              </a:buClr>
              <a:buSzPct val="45000"/>
              <a:buFont typeface="Wingdings" charset="2"/>
              <a:buChar char=""/>
            </a:pPr>
            <a:r>
              <a:rPr lang="en-US" sz="2000" b="0" u="none" strike="noStrike">
                <a:solidFill>
                  <a:srgbClr val="000000"/>
                </a:solidFill>
                <a:effectLst/>
                <a:uFillTx/>
                <a:latin typeface="Arial"/>
              </a:rPr>
              <a:t>Seventh Outline Level</a:t>
            </a:r>
          </a:p>
        </p:txBody>
      </p:sp>
    </p:spTree>
    <p:extLst>
      <p:ext uri="{BB962C8B-B14F-4D97-AF65-F5344CB8AC3E}">
        <p14:creationId xmlns:p14="http://schemas.microsoft.com/office/powerpoint/2010/main" val="33952164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2" r:id="rId2"/>
    <p:sldLayoutId id="214748366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18/10/relationships/comments" Target="../comments/modernComment_104_0.xml"/><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2.png"/><Relationship Id="rId5" Type="http://schemas.openxmlformats.org/officeDocument/2006/relationships/image" Target="../media/image10.png"/><Relationship Id="rId10" Type="http://schemas.openxmlformats.org/officeDocument/2006/relationships/image" Target="../media/image1.png"/><Relationship Id="rId4" Type="http://schemas.openxmlformats.org/officeDocument/2006/relationships/image" Target="../media/image9.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7.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5.mp4"/><Relationship Id="rId7" Type="http://schemas.openxmlformats.org/officeDocument/2006/relationships/image" Target="../media/image20.jpe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9.jpeg"/><Relationship Id="rId5" Type="http://schemas.openxmlformats.org/officeDocument/2006/relationships/slideLayout" Target="../slideLayouts/slideLayout3.xml"/><Relationship Id="rId4" Type="http://schemas.openxmlformats.org/officeDocument/2006/relationships/video" Target="../media/media5.mp4"/><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2.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1.svg"/><Relationship Id="rId5" Type="http://schemas.openxmlformats.org/officeDocument/2006/relationships/image" Target="../media/image2.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10.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7.xml"/><Relationship Id="rId16" Type="http://schemas.openxmlformats.org/officeDocument/2006/relationships/image" Target="../media/image39.sv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12.png"/><Relationship Id="rId1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image" Target="../media/image11.png"/><Relationship Id="rId9" Type="http://schemas.openxmlformats.org/officeDocument/2006/relationships/image" Target="../media/image32.svg"/><Relationship Id="rId14"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 name="Google Shape;57;p15"/>
          <p:cNvSpPr/>
          <p:nvPr/>
        </p:nvSpPr>
        <p:spPr>
          <a:xfrm>
            <a:off x="360" y="18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lIns="45720" rIns="45720" anchor="ctr">
            <a:noAutofit/>
          </a:bodyPr>
          <a:lstStyle/>
          <a:p>
            <a:endParaRPr lang="fr-FR" sz="1400" b="0" u="none" strike="noStrike">
              <a:solidFill>
                <a:srgbClr val="000000"/>
              </a:solidFill>
              <a:effectLst/>
              <a:uFillTx/>
              <a:latin typeface="Inter"/>
            </a:endParaRPr>
          </a:p>
        </p:txBody>
      </p:sp>
      <p:sp>
        <p:nvSpPr>
          <p:cNvPr id="16" name="Google Shape;58;p15"/>
          <p:cNvSpPr/>
          <p:nvPr/>
        </p:nvSpPr>
        <p:spPr>
          <a:xfrm>
            <a:off x="523800" y="285840"/>
            <a:ext cx="1162440" cy="166320"/>
          </a:xfrm>
          <a:prstGeom prst="rect">
            <a:avLst/>
          </a:prstGeom>
          <a:noFill/>
          <a:ln w="0">
            <a:noFill/>
          </a:ln>
        </p:spPr>
        <p:style>
          <a:lnRef idx="0">
            <a:scrgbClr r="0" g="0" b="0"/>
          </a:lnRef>
          <a:fillRef idx="0">
            <a:scrgbClr r="0" g="0" b="0"/>
          </a:fillRef>
          <a:effectRef idx="0">
            <a:scrgbClr r="0" g="0" b="0"/>
          </a:effectRef>
          <a:fontRef idx="minor"/>
        </p:style>
        <p:txBody>
          <a:bodyPr lIns="12600" tIns="12600" rIns="12600" bIns="12600" anchor="t">
            <a:noAutofit/>
          </a:bodyPr>
          <a:lstStyle/>
          <a:p>
            <a:pPr>
              <a:lnSpc>
                <a:spcPct val="100000"/>
              </a:lnSpc>
              <a:tabLst>
                <a:tab pos="0" algn="l"/>
              </a:tabLst>
            </a:pPr>
            <a:r>
              <a:rPr lang="fr" sz="900" b="0" u="none" strike="noStrike">
                <a:solidFill>
                  <a:srgbClr val="E85A1A"/>
                </a:solidFill>
                <a:effectLst/>
                <a:uFillTx/>
                <a:latin typeface="JetBrains Mono"/>
                <a:ea typeface="JetBrains Mono"/>
              </a:rPr>
              <a:t>17 · 09 · 2026</a:t>
            </a:r>
            <a:endParaRPr lang="en-US" sz="900" b="0" u="none" strike="noStrike">
              <a:solidFill>
                <a:srgbClr val="FFFFFF"/>
              </a:solidFill>
              <a:effectLst/>
              <a:uFillTx/>
              <a:latin typeface="Arial"/>
            </a:endParaRPr>
          </a:p>
        </p:txBody>
      </p:sp>
      <p:sp>
        <p:nvSpPr>
          <p:cNvPr id="17" name="Google Shape;59;p15"/>
          <p:cNvSpPr/>
          <p:nvPr/>
        </p:nvSpPr>
        <p:spPr>
          <a:xfrm>
            <a:off x="3910320" y="4625640"/>
            <a:ext cx="1640880" cy="166320"/>
          </a:xfrm>
          <a:prstGeom prst="rect">
            <a:avLst/>
          </a:prstGeom>
          <a:noFill/>
          <a:ln w="0">
            <a:noFill/>
          </a:ln>
        </p:spPr>
        <p:style>
          <a:lnRef idx="0">
            <a:scrgbClr r="0" g="0" b="0"/>
          </a:lnRef>
          <a:fillRef idx="0">
            <a:scrgbClr r="0" g="0" b="0"/>
          </a:fillRef>
          <a:effectRef idx="0">
            <a:scrgbClr r="0" g="0" b="0"/>
          </a:effectRef>
          <a:fontRef idx="minor"/>
        </p:style>
        <p:txBody>
          <a:bodyPr lIns="12600" tIns="12600" rIns="12600" bIns="12600" anchor="t">
            <a:noAutofit/>
          </a:bodyPr>
          <a:lstStyle/>
          <a:p>
            <a:pPr>
              <a:lnSpc>
                <a:spcPct val="100000"/>
              </a:lnSpc>
            </a:pPr>
            <a:r>
              <a:rPr lang="fr" sz="900" b="0" u="none" strike="noStrike">
                <a:solidFill>
                  <a:schemeClr val="tx1"/>
                </a:solidFill>
                <a:effectLst/>
                <a:uFillTx/>
                <a:latin typeface="JetBrains Mono"/>
                <a:ea typeface="JetBrains Mono"/>
              </a:rPr>
              <a:t>Prof. Damien Ernst</a:t>
            </a:r>
            <a:endParaRPr lang="en-US" sz="900" b="0" u="none" strike="noStrike">
              <a:solidFill>
                <a:schemeClr val="tx1"/>
              </a:solidFill>
              <a:effectLst/>
              <a:uFillTx/>
              <a:latin typeface="Arial"/>
            </a:endParaRPr>
          </a:p>
        </p:txBody>
      </p:sp>
      <p:sp>
        <p:nvSpPr>
          <p:cNvPr id="18" name="Google Shape;60;p15"/>
          <p:cNvSpPr/>
          <p:nvPr/>
        </p:nvSpPr>
        <p:spPr>
          <a:xfrm>
            <a:off x="8610480" y="1333440"/>
            <a:ext cx="9000" cy="2476080"/>
          </a:xfrm>
          <a:prstGeom prst="rect">
            <a:avLst/>
          </a:prstGeom>
          <a:solidFill>
            <a:srgbClr val="E85A1A"/>
          </a:solidFill>
          <a:ln w="0">
            <a:noFill/>
          </a:ln>
        </p:spPr>
        <p:style>
          <a:lnRef idx="0">
            <a:scrgbClr r="0" g="0" b="0"/>
          </a:lnRef>
          <a:fillRef idx="0">
            <a:scrgbClr r="0" g="0" b="0"/>
          </a:fillRef>
          <a:effectRef idx="0">
            <a:scrgbClr r="0" g="0" b="0"/>
          </a:effectRef>
          <a:fontRef idx="minor"/>
        </p:style>
        <p:txBody>
          <a:bodyPr lIns="4680" rIns="4680" anchor="ctr">
            <a:noAutofit/>
          </a:bodyPr>
          <a:lstStyle/>
          <a:p>
            <a:endParaRPr lang="en-US" sz="1400" b="0" u="none" strike="noStrike">
              <a:solidFill>
                <a:srgbClr val="000000"/>
              </a:solidFill>
              <a:effectLst/>
              <a:uFillTx/>
              <a:latin typeface="Inter"/>
            </a:endParaRPr>
          </a:p>
        </p:txBody>
      </p:sp>
      <p:sp>
        <p:nvSpPr>
          <p:cNvPr id="19" name="Google Shape;61;p15"/>
          <p:cNvSpPr/>
          <p:nvPr/>
        </p:nvSpPr>
        <p:spPr>
          <a:xfrm>
            <a:off x="523800" y="2210760"/>
            <a:ext cx="6376680" cy="498600"/>
          </a:xfrm>
          <a:prstGeom prst="rect">
            <a:avLst/>
          </a:prstGeom>
          <a:noFill/>
          <a:ln w="0">
            <a:noFill/>
          </a:ln>
        </p:spPr>
        <p:style>
          <a:lnRef idx="0">
            <a:scrgbClr r="0" g="0" b="0"/>
          </a:lnRef>
          <a:fillRef idx="0">
            <a:scrgbClr r="0" g="0" b="0"/>
          </a:fillRef>
          <a:effectRef idx="0">
            <a:scrgbClr r="0" g="0" b="0"/>
          </a:effectRef>
          <a:fontRef idx="minor"/>
        </p:style>
        <p:txBody>
          <a:bodyPr lIns="12600" tIns="12600" rIns="12600" bIns="12600" anchor="t">
            <a:noAutofit/>
          </a:bodyPr>
          <a:lstStyle/>
          <a:p>
            <a:pPr>
              <a:lnSpc>
                <a:spcPct val="105000"/>
              </a:lnSpc>
              <a:tabLst>
                <a:tab pos="0" algn="l"/>
              </a:tabLst>
            </a:pPr>
            <a:r>
              <a:rPr lang="fr" sz="3600" b="1" u="none" strike="noStrike">
                <a:solidFill>
                  <a:schemeClr val="dk1"/>
                </a:solidFill>
                <a:effectLst/>
                <a:uFillTx/>
                <a:latin typeface="Inter"/>
                <a:ea typeface="Inter"/>
              </a:rPr>
              <a:t>L’intelligence artificielle</a:t>
            </a:r>
            <a:endParaRPr lang="en-US" sz="3600" b="0" u="none" strike="noStrike">
              <a:solidFill>
                <a:srgbClr val="FFFFFF"/>
              </a:solidFill>
              <a:effectLst/>
              <a:uFillTx/>
              <a:latin typeface="Arial"/>
            </a:endParaRPr>
          </a:p>
        </p:txBody>
      </p:sp>
      <p:sp>
        <p:nvSpPr>
          <p:cNvPr id="20" name="Google Shape;62;p15"/>
          <p:cNvSpPr/>
          <p:nvPr/>
        </p:nvSpPr>
        <p:spPr>
          <a:xfrm>
            <a:off x="523800" y="2690640"/>
            <a:ext cx="6376680" cy="498600"/>
          </a:xfrm>
          <a:prstGeom prst="rect">
            <a:avLst/>
          </a:prstGeom>
          <a:noFill/>
          <a:ln w="0">
            <a:noFill/>
          </a:ln>
        </p:spPr>
        <p:style>
          <a:lnRef idx="0">
            <a:scrgbClr r="0" g="0" b="0"/>
          </a:lnRef>
          <a:fillRef idx="0">
            <a:scrgbClr r="0" g="0" b="0"/>
          </a:fillRef>
          <a:effectRef idx="0">
            <a:scrgbClr r="0" g="0" b="0"/>
          </a:effectRef>
          <a:fontRef idx="minor"/>
        </p:style>
        <p:txBody>
          <a:bodyPr lIns="12600" tIns="12600" rIns="12600" bIns="12600" anchor="t">
            <a:noAutofit/>
          </a:bodyPr>
          <a:lstStyle/>
          <a:p>
            <a:pPr>
              <a:lnSpc>
                <a:spcPct val="105000"/>
              </a:lnSpc>
              <a:tabLst>
                <a:tab pos="0" algn="l"/>
              </a:tabLst>
            </a:pPr>
            <a:r>
              <a:rPr lang="fr" sz="3600" b="1">
                <a:solidFill>
                  <a:srgbClr val="E85A1A"/>
                </a:solidFill>
                <a:latin typeface="Inter"/>
                <a:ea typeface="Inter"/>
              </a:rPr>
              <a:t>au</a:t>
            </a:r>
            <a:r>
              <a:rPr lang="fr" sz="3600" b="1" u="none" strike="noStrike">
                <a:solidFill>
                  <a:srgbClr val="E85A1A"/>
                </a:solidFill>
                <a:effectLst/>
                <a:uFillTx/>
                <a:latin typeface="Inter"/>
                <a:ea typeface="Inter"/>
              </a:rPr>
              <a:t> service de la défense</a:t>
            </a:r>
            <a:endParaRPr lang="en-US" sz="3600" b="0" u="none" strike="noStrike">
              <a:solidFill>
                <a:srgbClr val="FFFFFF"/>
              </a:solidFill>
              <a:effectLst/>
              <a:uFillTx/>
              <a:latin typeface="Arial"/>
            </a:endParaRPr>
          </a:p>
        </p:txBody>
      </p:sp>
      <p:sp>
        <p:nvSpPr>
          <p:cNvPr id="21" name="Google Shape;63;p15"/>
          <p:cNvSpPr/>
          <p:nvPr/>
        </p:nvSpPr>
        <p:spPr>
          <a:xfrm>
            <a:off x="523800" y="3434760"/>
            <a:ext cx="6736320" cy="374040"/>
          </a:xfrm>
          <a:prstGeom prst="rect">
            <a:avLst/>
          </a:prstGeom>
          <a:noFill/>
          <a:ln w="0">
            <a:noFill/>
          </a:ln>
        </p:spPr>
        <p:style>
          <a:lnRef idx="0">
            <a:scrgbClr r="0" g="0" b="0"/>
          </a:lnRef>
          <a:fillRef idx="0">
            <a:scrgbClr r="0" g="0" b="0"/>
          </a:fillRef>
          <a:effectRef idx="0">
            <a:scrgbClr r="0" g="0" b="0"/>
          </a:effectRef>
          <a:fontRef idx="minor"/>
        </p:style>
        <p:txBody>
          <a:bodyPr lIns="12600" tIns="12600" rIns="12600" bIns="12600" anchor="t">
            <a:noAutofit/>
          </a:bodyPr>
          <a:lstStyle/>
          <a:p>
            <a:endParaRPr lang="fr" sz="1100" b="1" u="none" strike="noStrike">
              <a:solidFill>
                <a:srgbClr val="8A8F99"/>
              </a:solidFill>
              <a:effectLst/>
              <a:uFillTx/>
              <a:latin typeface="JetBrains Mono"/>
            </a:endParaRPr>
          </a:p>
        </p:txBody>
      </p:sp>
      <p:sp>
        <p:nvSpPr>
          <p:cNvPr id="22" name="Google Shape;64;p15"/>
          <p:cNvSpPr/>
          <p:nvPr/>
        </p:nvSpPr>
        <p:spPr>
          <a:xfrm>
            <a:off x="523800" y="4710240"/>
            <a:ext cx="2478960" cy="166320"/>
          </a:xfrm>
          <a:prstGeom prst="rect">
            <a:avLst/>
          </a:prstGeom>
          <a:noFill/>
          <a:ln w="0">
            <a:noFill/>
          </a:ln>
        </p:spPr>
        <p:style>
          <a:lnRef idx="0">
            <a:scrgbClr r="0" g="0" b="0"/>
          </a:lnRef>
          <a:fillRef idx="0">
            <a:scrgbClr r="0" g="0" b="0"/>
          </a:fillRef>
          <a:effectRef idx="0">
            <a:scrgbClr r="0" g="0" b="0"/>
          </a:effectRef>
          <a:fontRef idx="minor"/>
        </p:style>
        <p:txBody>
          <a:bodyPr lIns="12600" tIns="12600" rIns="12600" bIns="12600" anchor="t">
            <a:noAutofit/>
          </a:bodyPr>
          <a:lstStyle/>
          <a:p>
            <a:endParaRPr lang="en-US" sz="900" b="0" u="none" strike="noStrike">
              <a:solidFill>
                <a:schemeClr val="dk1"/>
              </a:solidFill>
              <a:effectLst/>
              <a:uFillTx/>
              <a:latin typeface="Inter"/>
            </a:endParaRPr>
          </a:p>
        </p:txBody>
      </p:sp>
      <p:sp>
        <p:nvSpPr>
          <p:cNvPr id="23" name="Google Shape;65;p15"/>
          <p:cNvSpPr/>
          <p:nvPr/>
        </p:nvSpPr>
        <p:spPr>
          <a:xfrm>
            <a:off x="7639560" y="4710240"/>
            <a:ext cx="1018440" cy="166320"/>
          </a:xfrm>
          <a:prstGeom prst="rect">
            <a:avLst/>
          </a:prstGeom>
          <a:noFill/>
          <a:ln w="0">
            <a:noFill/>
          </a:ln>
        </p:spPr>
        <p:style>
          <a:lnRef idx="0">
            <a:scrgbClr r="0" g="0" b="0"/>
          </a:lnRef>
          <a:fillRef idx="0">
            <a:scrgbClr r="0" g="0" b="0"/>
          </a:fillRef>
          <a:effectRef idx="0">
            <a:scrgbClr r="0" g="0" b="0"/>
          </a:effectRef>
          <a:fontRef idx="minor"/>
        </p:style>
        <p:txBody>
          <a:bodyPr lIns="12600" tIns="12600" rIns="12600" bIns="12600" anchor="t">
            <a:noAutofit/>
          </a:bodyPr>
          <a:lstStyle/>
          <a:p>
            <a:endParaRPr lang="en-US" sz="900" b="0" u="none" strike="noStrike">
              <a:solidFill>
                <a:schemeClr val="dk1"/>
              </a:solidFill>
              <a:effectLst/>
              <a:uFillTx/>
              <a:latin typeface="Inter"/>
            </a:endParaRPr>
          </a:p>
        </p:txBody>
      </p:sp>
      <p:pic>
        <p:nvPicPr>
          <p:cNvPr id="24" name="Google Shape;66;p15"/>
          <p:cNvPicPr/>
          <p:nvPr/>
        </p:nvPicPr>
        <p:blipFill>
          <a:blip r:embed="rId3"/>
          <a:stretch/>
        </p:blipFill>
        <p:spPr>
          <a:xfrm>
            <a:off x="3825360" y="3434760"/>
            <a:ext cx="1804680" cy="791640"/>
          </a:xfrm>
          <a:prstGeom prst="rect">
            <a:avLst/>
          </a:prstGeom>
          <a:noFill/>
          <a:ln w="0">
            <a:noFill/>
          </a:ln>
        </p:spPr>
      </p:pic>
      <p:sp>
        <p:nvSpPr>
          <p:cNvPr id="25" name="Google Shape;67;p15"/>
          <p:cNvSpPr/>
          <p:nvPr/>
        </p:nvSpPr>
        <p:spPr>
          <a:xfrm>
            <a:off x="1957680" y="4097880"/>
            <a:ext cx="868680" cy="868680"/>
          </a:xfrm>
          <a:prstGeom prst="rect">
            <a:avLst/>
          </a:prstGeom>
          <a:noFill/>
          <a:ln w="0">
            <a:noFill/>
          </a:ln>
        </p:spPr>
        <p:style>
          <a:lnRef idx="0">
            <a:scrgbClr r="0" g="0" b="0"/>
          </a:lnRef>
          <a:fillRef idx="0">
            <a:scrgbClr r="0" g="0" b="0"/>
          </a:fillRef>
          <a:effectRef idx="0">
            <a:scrgbClr r="0" g="0" b="0"/>
          </a:effectRef>
          <a:fontRef idx="minor"/>
        </p:style>
        <p:txBody>
          <a:bodyPr lIns="26640" tIns="26640" rIns="26640" bIns="26640" anchor="ctr">
            <a:noAutofit/>
          </a:bodyPr>
          <a:lstStyle/>
          <a:p>
            <a:pPr>
              <a:lnSpc>
                <a:spcPct val="100000"/>
              </a:lnSpc>
              <a:tabLst>
                <a:tab pos="0" algn="l"/>
              </a:tabLst>
            </a:pPr>
            <a:r>
              <a:rPr lang="fr" sz="410" b="0" u="none" strike="noStrike">
                <a:solidFill>
                  <a:srgbClr val="000000"/>
                </a:solidFill>
                <a:effectLst/>
                <a:uFillTx/>
                <a:latin typeface="Inter"/>
                <a:ea typeface="Arial"/>
              </a:rPr>
              <a:t> </a:t>
            </a:r>
            <a:endParaRPr lang="en-US" sz="410" b="0" u="none" strike="noStrike">
              <a:solidFill>
                <a:srgbClr val="FFFFFF"/>
              </a:solidFill>
              <a:effectLst/>
              <a:uFillTx/>
              <a:latin typeface="Arial"/>
            </a:endParaRPr>
          </a:p>
        </p:txBody>
      </p:sp>
      <p:pic>
        <p:nvPicPr>
          <p:cNvPr id="26" name="Google Shape;68;p15" descr="preencoded.png"/>
          <p:cNvPicPr/>
          <p:nvPr/>
        </p:nvPicPr>
        <p:blipFill>
          <a:blip r:embed="rId4"/>
          <a:stretch/>
        </p:blipFill>
        <p:spPr>
          <a:xfrm>
            <a:off x="6010560" y="3434760"/>
            <a:ext cx="2547360" cy="707040"/>
          </a:xfrm>
          <a:prstGeom prst="rect">
            <a:avLst/>
          </a:prstGeom>
          <a:noFill/>
          <a:ln w="0">
            <a:noFill/>
          </a:ln>
        </p:spPr>
      </p:pic>
    </p:spTree>
    <p:extLst>
      <p:ext uri="{BB962C8B-B14F-4D97-AF65-F5344CB8AC3E}">
        <p14:creationId xmlns:p14="http://schemas.microsoft.com/office/powerpoint/2010/main" val="3078713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
          <p:cNvSpPr/>
          <p:nvPr/>
        </p:nvSpPr>
        <p:spPr>
          <a:xfrm>
            <a:off x="-9360" y="288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endParaRPr lang="en-US" sz="1400" b="0" u="none" strike="noStrike">
              <a:solidFill>
                <a:srgbClr val="000000"/>
              </a:solidFill>
              <a:effectLst/>
              <a:uFillTx/>
              <a:latin typeface="Inter"/>
            </a:endParaRPr>
          </a:p>
        </p:txBody>
      </p:sp>
      <p:sp>
        <p:nvSpPr>
          <p:cNvPr id="28" name="TextBox 16"/>
          <p:cNvSpPr/>
          <p:nvPr/>
        </p:nvSpPr>
        <p:spPr>
          <a:xfrm>
            <a:off x="520560" y="279360"/>
            <a:ext cx="8102160" cy="415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12000"/>
              </a:lnSpc>
            </a:pPr>
            <a:r>
              <a:rPr lang="nl-BE" sz="2600" b="1" u="none" strike="noStrike">
                <a:solidFill>
                  <a:srgbClr val="0A0E14"/>
                </a:solidFill>
                <a:effectLst/>
                <a:uFillTx/>
                <a:latin typeface="Inter"/>
                <a:ea typeface="Arial"/>
              </a:rPr>
              <a:t>Le </a:t>
            </a:r>
            <a:r>
              <a:rPr lang="nl-BE" sz="2600" b="1" u="none" strike="noStrike">
                <a:solidFill>
                  <a:srgbClr val="E85A1A"/>
                </a:solidFill>
                <a:effectLst/>
                <a:uFillTx/>
                <a:latin typeface="Inter"/>
                <a:ea typeface="Arial"/>
              </a:rPr>
              <a:t>drone</a:t>
            </a:r>
            <a:r>
              <a:rPr lang="nl-BE" sz="2600" b="1" u="none" strike="noStrike">
                <a:solidFill>
                  <a:srgbClr val="0A0E14"/>
                </a:solidFill>
                <a:effectLst/>
                <a:uFillTx/>
                <a:latin typeface="Inter"/>
                <a:ea typeface="Arial"/>
              </a:rPr>
              <a:t> domine les champs de bataille </a:t>
            </a:r>
            <a:endParaRPr lang="en-US" sz="2600" b="0" u="none" strike="noStrike">
              <a:solidFill>
                <a:srgbClr val="000000"/>
              </a:solidFill>
              <a:effectLst/>
              <a:uFillTx/>
              <a:latin typeface="Arial"/>
            </a:endParaRPr>
          </a:p>
        </p:txBody>
      </p:sp>
      <p:sp>
        <p:nvSpPr>
          <p:cNvPr id="29" name="TextBox 24"/>
          <p:cNvSpPr/>
          <p:nvPr/>
        </p:nvSpPr>
        <p:spPr>
          <a:xfrm>
            <a:off x="4690800" y="2514600"/>
            <a:ext cx="39315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25000"/>
              </a:lnSpc>
            </a:pPr>
            <a:r>
              <a:rPr lang="en-US" sz="900" b="0" u="none" strike="noStrike">
                <a:solidFill>
                  <a:srgbClr val="3D434D"/>
                </a:solidFill>
                <a:effectLst/>
                <a:uFillTx/>
                <a:latin typeface="JetBrains Mono"/>
                <a:ea typeface="Arial"/>
              </a:rPr>
              <a:t>FPV KAMIKAZE · 10 POUCES</a:t>
            </a:r>
            <a:endParaRPr lang="en-US" sz="900" b="0" u="none" strike="noStrike">
              <a:solidFill>
                <a:srgbClr val="000000"/>
              </a:solidFill>
              <a:effectLst/>
              <a:uFillTx/>
              <a:latin typeface="Arial"/>
            </a:endParaRPr>
          </a:p>
        </p:txBody>
      </p:sp>
      <p:sp>
        <p:nvSpPr>
          <p:cNvPr id="30" name="TextBox 25"/>
          <p:cNvSpPr/>
          <p:nvPr/>
        </p:nvSpPr>
        <p:spPr>
          <a:xfrm>
            <a:off x="4690800" y="2734200"/>
            <a:ext cx="39315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25000"/>
              </a:lnSpc>
            </a:pPr>
            <a:r>
              <a:rPr lang="en-US" sz="900" b="0" u="none" strike="noStrike">
                <a:solidFill>
                  <a:srgbClr val="3D434D"/>
                </a:solidFill>
                <a:effectLst/>
                <a:uFillTx/>
                <a:latin typeface="Inter"/>
                <a:ea typeface="Arial"/>
              </a:rPr>
              <a:t>à insérer</a:t>
            </a:r>
            <a:endParaRPr lang="en-US" sz="900" b="0" u="none" strike="noStrike">
              <a:solidFill>
                <a:srgbClr val="000000"/>
              </a:solidFill>
              <a:effectLst/>
              <a:uFillTx/>
              <a:latin typeface="Arial"/>
            </a:endParaRPr>
          </a:p>
        </p:txBody>
      </p:sp>
      <p:pic>
        <p:nvPicPr>
          <p:cNvPr id="31" name="Picture 30">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1019880" y="856440"/>
            <a:ext cx="7083360" cy="3984840"/>
          </a:xfrm>
          <a:prstGeom prst="rect">
            <a:avLst/>
          </a:prstGeom>
          <a:ln w="0">
            <a:noFill/>
          </a:ln>
        </p:spPr>
      </p:pic>
    </p:spTree>
    <p:extLst>
      <p:ext uri="{BB962C8B-B14F-4D97-AF65-F5344CB8AC3E}">
        <p14:creationId xmlns:p14="http://schemas.microsoft.com/office/powerpoint/2010/main" val="3826371381"/>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withEffect">
                                  <p:stCondLst>
                                    <p:cond delay="0"/>
                                  </p:stCondLst>
                                  <p:childTnLst>
                                    <p:cmd type="call" cmd="playFrom(0.0)">
                                      <p:cBhvr>
                                        <p:cTn id="6" dur="indefinite"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p:stCondLst>
                    <p:cond delay="indefinite"/>
                  </p:stCondLst>
                  <p:endCondLst>
                    <p:cond evt="onStopAudio" delay="0"/>
                  </p:endCondLst>
                </p:cTn>
                <p:tgtEl>
                  <p:spTgt spid="31"/>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1"/>
          <p:cNvSpPr/>
          <p:nvPr/>
        </p:nvSpPr>
        <p:spPr>
          <a:xfrm>
            <a:off x="-9360" y="288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endParaRPr lang="en-US" sz="1400" b="0" u="none" strike="noStrike">
              <a:solidFill>
                <a:srgbClr val="000000"/>
              </a:solidFill>
              <a:effectLst/>
              <a:uFillTx/>
              <a:latin typeface="Inter"/>
            </a:endParaRPr>
          </a:p>
        </p:txBody>
      </p:sp>
      <p:sp>
        <p:nvSpPr>
          <p:cNvPr id="33" name="TextBox 16"/>
          <p:cNvSpPr/>
          <p:nvPr/>
        </p:nvSpPr>
        <p:spPr>
          <a:xfrm>
            <a:off x="520560" y="279360"/>
            <a:ext cx="8102160" cy="786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12000"/>
              </a:lnSpc>
            </a:pPr>
            <a:r>
              <a:rPr lang="nl-BE" sz="2600" b="1" u="none" strike="noStrike">
                <a:solidFill>
                  <a:schemeClr val="dk1"/>
                </a:solidFill>
                <a:effectLst/>
                <a:uFillTx/>
                <a:latin typeface="Inter"/>
                <a:ea typeface="Arial"/>
              </a:rPr>
              <a:t>Une</a:t>
            </a:r>
            <a:r>
              <a:rPr lang="nl-BE" sz="2600" b="1" u="none" strike="noStrike">
                <a:solidFill>
                  <a:srgbClr val="E85A1A"/>
                </a:solidFill>
                <a:effectLst/>
                <a:uFillTx/>
                <a:latin typeface="Inter"/>
                <a:ea typeface="Arial"/>
              </a:rPr>
              <a:t> vitesse d'évolution </a:t>
            </a:r>
            <a:r>
              <a:rPr lang="nl-BE" sz="2600" b="1" u="none" strike="noStrike">
                <a:solidFill>
                  <a:schemeClr val="dk1"/>
                </a:solidFill>
                <a:effectLst/>
                <a:uFillTx/>
                <a:latin typeface="Inter"/>
                <a:ea typeface="Arial"/>
              </a:rPr>
              <a:t>impressionante des technos</a:t>
            </a:r>
            <a:endParaRPr lang="en-US" sz="2600" b="0" u="none" strike="noStrike">
              <a:solidFill>
                <a:srgbClr val="000000"/>
              </a:solidFill>
              <a:effectLst/>
              <a:uFillTx/>
              <a:latin typeface="Arial"/>
            </a:endParaRPr>
          </a:p>
        </p:txBody>
      </p:sp>
      <p:pic>
        <p:nvPicPr>
          <p:cNvPr id="34" name="Image 3" descr="Une image contenant ciel, avion, plein air, transport&#10;&#10;Le contenu généré par l’IA peut être incorrect."/>
          <p:cNvPicPr/>
          <p:nvPr/>
        </p:nvPicPr>
        <p:blipFill>
          <a:blip r:embed="rId3"/>
          <a:stretch/>
        </p:blipFill>
        <p:spPr>
          <a:xfrm>
            <a:off x="520560" y="1625760"/>
            <a:ext cx="3873240" cy="2184120"/>
          </a:xfrm>
          <a:prstGeom prst="rect">
            <a:avLst/>
          </a:prstGeom>
          <a:noFill/>
          <a:ln w="0">
            <a:noFill/>
          </a:ln>
        </p:spPr>
      </p:pic>
      <p:sp>
        <p:nvSpPr>
          <p:cNvPr id="35" name="ZoneTexte 6"/>
          <p:cNvSpPr/>
          <p:nvPr/>
        </p:nvSpPr>
        <p:spPr>
          <a:xfrm>
            <a:off x="520560" y="3936960"/>
            <a:ext cx="3873240" cy="456840"/>
          </a:xfrm>
          <a:prstGeom prst="rect">
            <a:avLst/>
          </a:prstGeom>
          <a:noFill/>
          <a:ln w="0">
            <a:noFill/>
          </a:ln>
        </p:spPr>
        <p:style>
          <a:lnRef idx="0">
            <a:scrgbClr r="0" g="0" b="0"/>
          </a:lnRef>
          <a:fillRef idx="0">
            <a:scrgbClr r="0" g="0" b="0"/>
          </a:fillRef>
          <a:effectRef idx="0">
            <a:scrgbClr r="0" g="0" b="0"/>
          </a:effectRef>
          <a:fontRef idx="minor"/>
        </p:style>
        <p:txBody>
          <a:bodyPr horzOverflow="overflow" numCol="1" spcCol="0" anchor="t">
            <a:spAutoFit/>
          </a:bodyPr>
          <a:lstStyle/>
          <a:p>
            <a:pPr>
              <a:lnSpc>
                <a:spcPct val="100000"/>
              </a:lnSpc>
            </a:pPr>
            <a:r>
              <a:rPr lang="fr-FR" sz="1200" b="0" u="none" strike="noStrike">
                <a:solidFill>
                  <a:srgbClr val="000000"/>
                </a:solidFill>
                <a:effectLst/>
                <a:uFillTx/>
                <a:latin typeface="Inter"/>
                <a:ea typeface="Arial"/>
              </a:rPr>
              <a:t>Shahed 136 à propulsion 180km/h</a:t>
            </a:r>
            <a:endParaRPr lang="en-US" sz="1200" b="0" u="none" strike="noStrike">
              <a:solidFill>
                <a:srgbClr val="000000"/>
              </a:solidFill>
              <a:effectLst/>
              <a:uFillTx/>
              <a:latin typeface="Arial"/>
            </a:endParaRPr>
          </a:p>
          <a:p>
            <a:pPr>
              <a:lnSpc>
                <a:spcPct val="100000"/>
              </a:lnSpc>
            </a:pPr>
            <a:r>
              <a:rPr lang="fr-FR" sz="1200" b="0" u="none" strike="noStrike">
                <a:solidFill>
                  <a:srgbClr val="000000"/>
                </a:solidFill>
                <a:effectLst/>
                <a:uFillTx/>
                <a:latin typeface="Inter"/>
                <a:ea typeface="Arial"/>
              </a:rPr>
              <a:t>(conception iranienne; 2023)</a:t>
            </a:r>
            <a:endParaRPr lang="en-US" sz="1200" b="0" u="none" strike="noStrike">
              <a:solidFill>
                <a:srgbClr val="000000"/>
              </a:solidFill>
              <a:effectLst/>
              <a:uFillTx/>
              <a:latin typeface="Arial"/>
            </a:endParaRPr>
          </a:p>
        </p:txBody>
      </p:sp>
      <p:sp>
        <p:nvSpPr>
          <p:cNvPr id="36" name="ZoneTexte 7"/>
          <p:cNvSpPr/>
          <p:nvPr/>
        </p:nvSpPr>
        <p:spPr>
          <a:xfrm>
            <a:off x="4749840" y="3936960"/>
            <a:ext cx="3873240" cy="456840"/>
          </a:xfrm>
          <a:prstGeom prst="rect">
            <a:avLst/>
          </a:prstGeom>
          <a:noFill/>
          <a:ln w="0">
            <a:noFill/>
          </a:ln>
        </p:spPr>
        <p:style>
          <a:lnRef idx="0">
            <a:scrgbClr r="0" g="0" b="0"/>
          </a:lnRef>
          <a:fillRef idx="0">
            <a:scrgbClr r="0" g="0" b="0"/>
          </a:fillRef>
          <a:effectRef idx="0">
            <a:scrgbClr r="0" g="0" b="0"/>
          </a:effectRef>
          <a:fontRef idx="minor"/>
        </p:style>
        <p:txBody>
          <a:bodyPr horzOverflow="overflow" numCol="1" spcCol="0" anchor="t">
            <a:spAutoFit/>
          </a:bodyPr>
          <a:lstStyle/>
          <a:p>
            <a:pPr>
              <a:lnSpc>
                <a:spcPct val="100000"/>
              </a:lnSpc>
            </a:pPr>
            <a:r>
              <a:rPr lang="fr-FR" sz="1200" b="0" u="none" strike="noStrike">
                <a:solidFill>
                  <a:srgbClr val="000000"/>
                </a:solidFill>
                <a:effectLst/>
                <a:uFillTx/>
                <a:latin typeface="Inter"/>
                <a:ea typeface="Arial"/>
              </a:rPr>
              <a:t>Geran-4 et Geran-5 à réaction 700 km/h </a:t>
            </a:r>
            <a:endParaRPr lang="en-US" sz="1200" b="0" u="none" strike="noStrike">
              <a:solidFill>
                <a:srgbClr val="000000"/>
              </a:solidFill>
              <a:effectLst/>
              <a:uFillTx/>
              <a:latin typeface="Arial"/>
            </a:endParaRPr>
          </a:p>
          <a:p>
            <a:pPr>
              <a:lnSpc>
                <a:spcPct val="100000"/>
              </a:lnSpc>
            </a:pPr>
            <a:r>
              <a:rPr lang="fr-FR" sz="1200" b="0" u="none" strike="noStrike">
                <a:solidFill>
                  <a:srgbClr val="000000"/>
                </a:solidFill>
                <a:effectLst/>
                <a:uFillTx/>
                <a:latin typeface="Inter"/>
                <a:ea typeface="Arial"/>
              </a:rPr>
              <a:t>(adaptation Shahed russie; 2026)</a:t>
            </a:r>
            <a:endParaRPr lang="en-US" sz="1200" b="0" u="none" strike="noStrike">
              <a:solidFill>
                <a:srgbClr val="000000"/>
              </a:solidFill>
              <a:effectLst/>
              <a:uFillTx/>
              <a:latin typeface="Arial"/>
            </a:endParaRPr>
          </a:p>
        </p:txBody>
      </p:sp>
      <p:pic>
        <p:nvPicPr>
          <p:cNvPr id="37" name="Image 2"/>
          <p:cNvPicPr/>
          <p:nvPr/>
        </p:nvPicPr>
        <p:blipFill>
          <a:blip r:embed="rId4"/>
          <a:stretch/>
        </p:blipFill>
        <p:spPr>
          <a:xfrm>
            <a:off x="4749840" y="1625760"/>
            <a:ext cx="3873240" cy="2184120"/>
          </a:xfrm>
          <a:prstGeom prst="rect">
            <a:avLst/>
          </a:prstGeom>
          <a:noFill/>
          <a:ln w="0">
            <a:noFill/>
          </a:ln>
        </p:spPr>
      </p:pic>
    </p:spTree>
    <p:extLst>
      <p:ext uri="{BB962C8B-B14F-4D97-AF65-F5344CB8AC3E}">
        <p14:creationId xmlns:p14="http://schemas.microsoft.com/office/powerpoint/2010/main" val="2839203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1"/>
          <p:cNvSpPr/>
          <p:nvPr/>
        </p:nvSpPr>
        <p:spPr>
          <a:xfrm>
            <a:off x="0" y="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40" name="TextBox 5"/>
          <p:cNvSpPr/>
          <p:nvPr/>
        </p:nvSpPr>
        <p:spPr>
          <a:xfrm>
            <a:off x="523800" y="349695"/>
            <a:ext cx="4639974" cy="397096"/>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ct val="106000"/>
              </a:lnSpc>
            </a:pPr>
            <a:r>
              <a:rPr lang="en-US" sz="2600" b="1" u="none" strike="noStrike" err="1">
                <a:solidFill>
                  <a:srgbClr val="0A0E14"/>
                </a:solidFill>
                <a:effectLst/>
                <a:uFillTx/>
                <a:latin typeface="Inter"/>
                <a:ea typeface="Arial"/>
              </a:rPr>
              <a:t>Protéger</a:t>
            </a:r>
            <a:r>
              <a:rPr lang="en-US" sz="2600" b="1" u="none" strike="noStrike">
                <a:solidFill>
                  <a:srgbClr val="0A0E14"/>
                </a:solidFill>
                <a:effectLst/>
                <a:uFillTx/>
                <a:latin typeface="Inter"/>
                <a:ea typeface="Arial"/>
              </a:rPr>
              <a:t> </a:t>
            </a:r>
            <a:r>
              <a:rPr lang="en-US" sz="2600" b="1" u="none" strike="noStrike" err="1">
                <a:solidFill>
                  <a:srgbClr val="0A0E14"/>
                </a:solidFill>
                <a:effectLst/>
                <a:uFillTx/>
                <a:latin typeface="Inter"/>
                <a:ea typeface="Arial"/>
              </a:rPr>
              <a:t>nos</a:t>
            </a:r>
            <a:r>
              <a:rPr lang="en-US" sz="2600" b="1" u="none" strike="noStrike">
                <a:solidFill>
                  <a:srgbClr val="0A0E14"/>
                </a:solidFill>
                <a:effectLst/>
                <a:uFillTx/>
                <a:latin typeface="Inter"/>
                <a:ea typeface="Arial"/>
              </a:rPr>
              <a:t> </a:t>
            </a:r>
            <a:r>
              <a:rPr lang="en-US" sz="2600" b="1" u="none" strike="noStrike" err="1">
                <a:solidFill>
                  <a:srgbClr val="0A0E14"/>
                </a:solidFill>
                <a:effectLst/>
                <a:uFillTx/>
                <a:latin typeface="Inter"/>
                <a:ea typeface="Arial"/>
              </a:rPr>
              <a:t>démocraties</a:t>
            </a:r>
            <a:endParaRPr lang="en-US" sz="2600" b="0" u="none" strike="noStrike">
              <a:solidFill>
                <a:srgbClr val="000000"/>
              </a:solidFill>
              <a:effectLst/>
              <a:uFillTx/>
              <a:latin typeface="Arial"/>
            </a:endParaRPr>
          </a:p>
        </p:txBody>
      </p:sp>
      <p:sp>
        <p:nvSpPr>
          <p:cNvPr id="41" name="Rectangle 6"/>
          <p:cNvSpPr/>
          <p:nvPr/>
        </p:nvSpPr>
        <p:spPr>
          <a:xfrm>
            <a:off x="523800" y="1920240"/>
            <a:ext cx="31680" cy="804240"/>
          </a:xfrm>
          <a:prstGeom prst="rect">
            <a:avLst/>
          </a:prstGeom>
          <a:solidFill>
            <a:srgbClr val="E85A1A"/>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42" name="TextBox 7"/>
          <p:cNvSpPr/>
          <p:nvPr/>
        </p:nvSpPr>
        <p:spPr>
          <a:xfrm>
            <a:off x="713160" y="1874520"/>
            <a:ext cx="3840120" cy="321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20000"/>
              </a:lnSpc>
            </a:pPr>
            <a:r>
              <a:rPr lang="en-US" sz="1900" b="0" i="1" u="none" strike="noStrike">
                <a:solidFill>
                  <a:srgbClr val="0A0E14"/>
                </a:solidFill>
                <a:effectLst/>
                <a:uFillTx/>
                <a:latin typeface="Inter"/>
                <a:ea typeface="Arial"/>
              </a:rPr>
              <a:t>« I need weapons, not a </a:t>
            </a:r>
            <a:r>
              <a:rPr lang="fr-FR" sz="1900" b="0" i="1" u="none" strike="noStrike">
                <a:solidFill>
                  <a:srgbClr val="0A0E14"/>
                </a:solidFill>
                <a:effectLst/>
                <a:uFillTx/>
                <a:latin typeface="Inter"/>
                <a:ea typeface="Arial"/>
              </a:rPr>
              <a:t>ride. »</a:t>
            </a:r>
            <a:endParaRPr lang="en-US" sz="1900" b="0" u="none" strike="noStrike">
              <a:solidFill>
                <a:srgbClr val="000000"/>
              </a:solidFill>
              <a:effectLst/>
              <a:uFillTx/>
              <a:latin typeface="Arial"/>
            </a:endParaRPr>
          </a:p>
        </p:txBody>
      </p:sp>
      <p:sp>
        <p:nvSpPr>
          <p:cNvPr id="43" name="TextBox 8"/>
          <p:cNvSpPr/>
          <p:nvPr/>
        </p:nvSpPr>
        <p:spPr>
          <a:xfrm>
            <a:off x="713160" y="2553120"/>
            <a:ext cx="3931560" cy="137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00000"/>
              </a:lnSpc>
            </a:pPr>
            <a:r>
              <a:rPr lang="en-US" sz="900" b="0" u="none" strike="noStrike">
                <a:solidFill>
                  <a:srgbClr val="8A8F99"/>
                </a:solidFill>
                <a:effectLst/>
                <a:uFillTx/>
                <a:latin typeface="JetBrains Mono"/>
                <a:ea typeface="Arial"/>
              </a:rPr>
              <a:t>Volodymyr Zelensky · </a:t>
            </a:r>
            <a:r>
              <a:rPr lang="en-US" sz="900" b="0" u="none" strike="noStrike" err="1">
                <a:solidFill>
                  <a:srgbClr val="8A8F99"/>
                </a:solidFill>
                <a:effectLst/>
                <a:uFillTx/>
                <a:latin typeface="JetBrains Mono"/>
                <a:ea typeface="Arial"/>
              </a:rPr>
              <a:t>février</a:t>
            </a:r>
            <a:r>
              <a:rPr lang="en-US" sz="900" b="0" u="none" strike="noStrike">
                <a:solidFill>
                  <a:srgbClr val="8A8F99"/>
                </a:solidFill>
                <a:effectLst/>
                <a:uFillTx/>
                <a:latin typeface="JetBrains Mono"/>
                <a:ea typeface="Arial"/>
              </a:rPr>
              <a:t> 2022</a:t>
            </a:r>
            <a:endParaRPr lang="en-US" sz="900" b="0" u="none" strike="noStrike">
              <a:solidFill>
                <a:srgbClr val="000000"/>
              </a:solidFill>
              <a:effectLst/>
              <a:uFillTx/>
              <a:latin typeface="Arial"/>
            </a:endParaRPr>
          </a:p>
        </p:txBody>
      </p:sp>
      <p:sp>
        <p:nvSpPr>
          <p:cNvPr id="44" name="TextBox 9"/>
          <p:cNvSpPr/>
          <p:nvPr/>
        </p:nvSpPr>
        <p:spPr>
          <a:xfrm>
            <a:off x="523800" y="3703320"/>
            <a:ext cx="4114440" cy="565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20000"/>
              </a:lnSpc>
            </a:pPr>
            <a:r>
              <a:rPr lang="fr-FR" sz="1600" b="1" u="none" strike="noStrike">
                <a:solidFill>
                  <a:srgbClr val="E85A1A"/>
                </a:solidFill>
                <a:effectLst/>
                <a:uFillTx/>
                <a:latin typeface="Inter"/>
                <a:ea typeface="Arial"/>
              </a:rPr>
              <a:t>L'Europe a besoin de nouvelles technologies pour se protéger.</a:t>
            </a:r>
            <a:endParaRPr lang="en-US" sz="1600" b="0" u="none" strike="noStrike">
              <a:solidFill>
                <a:srgbClr val="000000"/>
              </a:solidFill>
              <a:effectLst/>
              <a:uFillTx/>
              <a:latin typeface="Arial"/>
            </a:endParaRPr>
          </a:p>
        </p:txBody>
      </p:sp>
      <p:pic>
        <p:nvPicPr>
          <p:cNvPr id="45" name="Picture 10" descr="zelensky.png"/>
          <p:cNvPicPr/>
          <p:nvPr/>
        </p:nvPicPr>
        <p:blipFill>
          <a:blip r:embed="rId2"/>
          <a:stretch/>
        </p:blipFill>
        <p:spPr>
          <a:xfrm>
            <a:off x="4474080" y="1082160"/>
            <a:ext cx="4378680" cy="2479680"/>
          </a:xfrm>
          <a:prstGeom prst="rect">
            <a:avLst/>
          </a:prstGeom>
          <a:noFill/>
          <a:ln w="0">
            <a:noFill/>
          </a:ln>
        </p:spPr>
      </p:pic>
      <p:sp>
        <p:nvSpPr>
          <p:cNvPr id="46" name="TextBox 12"/>
          <p:cNvSpPr/>
          <p:nvPr/>
        </p:nvSpPr>
        <p:spPr>
          <a:xfrm>
            <a:off x="523800" y="4626720"/>
            <a:ext cx="411444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25000"/>
              </a:lnSpc>
            </a:pPr>
            <a:r>
              <a:rPr lang="en-US" sz="800" b="0" u="none" strike="noStrike">
                <a:solidFill>
                  <a:srgbClr val="8A8F99"/>
                </a:solidFill>
                <a:effectLst/>
                <a:uFillTx/>
                <a:latin typeface="JetBrains Mono"/>
                <a:ea typeface="Arial"/>
              </a:rPr>
              <a:t>Citation rapportée par l'Associated Press, 26 février 2022.</a:t>
            </a:r>
            <a:endParaRPr lang="en-US" sz="800" b="0" u="none" strike="noStrike">
              <a:solidFill>
                <a:srgbClr val="000000"/>
              </a:solidFill>
              <a:effectLst/>
              <a:uFillTx/>
              <a:latin typeface="Arial"/>
            </a:endParaRPr>
          </a:p>
        </p:txBody>
      </p:sp>
    </p:spTree>
    <p:extLst>
      <p:ext uri="{BB962C8B-B14F-4D97-AF65-F5344CB8AC3E}">
        <p14:creationId xmlns:p14="http://schemas.microsoft.com/office/powerpoint/2010/main" val="458763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1"/>
          <p:cNvSpPr/>
          <p:nvPr/>
        </p:nvSpPr>
        <p:spPr>
          <a:xfrm>
            <a:off x="0" y="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48" name="TextBox 5"/>
          <p:cNvSpPr/>
          <p:nvPr/>
        </p:nvSpPr>
        <p:spPr>
          <a:xfrm>
            <a:off x="520560" y="279360"/>
            <a:ext cx="5486040" cy="3970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06000"/>
              </a:lnSpc>
            </a:pPr>
            <a:r>
              <a:rPr lang="en-US" sz="2600" b="1" u="none" strike="noStrike" err="1">
                <a:solidFill>
                  <a:srgbClr val="0A0E14"/>
                </a:solidFill>
                <a:effectLst/>
                <a:uFillTx/>
                <a:latin typeface="Inter"/>
                <a:ea typeface="Arial"/>
              </a:rPr>
              <a:t>L’autonomie</a:t>
            </a:r>
            <a:r>
              <a:rPr lang="en-US" sz="2600" b="1" u="none" strike="noStrike">
                <a:solidFill>
                  <a:srgbClr val="0A0E14"/>
                </a:solidFill>
                <a:effectLst/>
                <a:uFillTx/>
                <a:latin typeface="Inter"/>
                <a:ea typeface="Arial"/>
              </a:rPr>
              <a:t> </a:t>
            </a:r>
            <a:r>
              <a:rPr lang="en-US" sz="2600" b="1">
                <a:solidFill>
                  <a:srgbClr val="0A0E14"/>
                </a:solidFill>
                <a:latin typeface="Inter"/>
                <a:ea typeface="Arial"/>
              </a:rPr>
              <a:t>dans le </a:t>
            </a:r>
            <a:r>
              <a:rPr lang="en-US" sz="2600" b="1" u="none" strike="noStrike">
                <a:solidFill>
                  <a:srgbClr val="E85A1A"/>
                </a:solidFill>
                <a:effectLst/>
                <a:uFillTx/>
                <a:latin typeface="Inter"/>
                <a:ea typeface="Arial"/>
              </a:rPr>
              <a:t>software</a:t>
            </a:r>
            <a:endParaRPr lang="en-US" sz="2600" b="0" u="none" strike="noStrike">
              <a:solidFill>
                <a:srgbClr val="000000"/>
              </a:solidFill>
              <a:effectLst/>
              <a:uFillTx/>
              <a:latin typeface="Arial"/>
            </a:endParaRPr>
          </a:p>
        </p:txBody>
      </p:sp>
      <p:pic>
        <p:nvPicPr>
          <p:cNvPr id="49" name="Picture 6" descr="jet.png"/>
          <p:cNvPicPr/>
          <p:nvPr/>
        </p:nvPicPr>
        <p:blipFill>
          <a:blip r:embed="rId2"/>
          <a:stretch/>
        </p:blipFill>
        <p:spPr>
          <a:xfrm>
            <a:off x="523800" y="1480320"/>
            <a:ext cx="3931560" cy="2185920"/>
          </a:xfrm>
          <a:prstGeom prst="rect">
            <a:avLst/>
          </a:prstGeom>
          <a:noFill/>
          <a:ln w="0">
            <a:noFill/>
          </a:ln>
        </p:spPr>
      </p:pic>
      <p:pic>
        <p:nvPicPr>
          <p:cNvPr id="50" name="Picture 7" descr="reil.png"/>
          <p:cNvPicPr/>
          <p:nvPr/>
        </p:nvPicPr>
        <p:blipFill>
          <a:blip r:embed="rId3"/>
          <a:stretch/>
        </p:blipFill>
        <p:spPr>
          <a:xfrm>
            <a:off x="4892040" y="1554480"/>
            <a:ext cx="1142640" cy="1142640"/>
          </a:xfrm>
          <a:prstGeom prst="rect">
            <a:avLst/>
          </a:prstGeom>
          <a:noFill/>
          <a:ln w="0">
            <a:noFill/>
          </a:ln>
        </p:spPr>
      </p:pic>
      <p:sp>
        <p:nvSpPr>
          <p:cNvPr id="51" name="TextBox 8"/>
          <p:cNvSpPr/>
          <p:nvPr/>
        </p:nvSpPr>
        <p:spPr>
          <a:xfrm>
            <a:off x="4892040" y="2880360"/>
            <a:ext cx="3657240" cy="822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25000"/>
              </a:lnSpc>
            </a:pPr>
            <a:r>
              <a:rPr lang="en-US" sz="1500" b="0" i="1" u="none" strike="noStrike">
                <a:solidFill>
                  <a:srgbClr val="0A0E14"/>
                </a:solidFill>
                <a:effectLst/>
                <a:uFillTx/>
                <a:latin typeface="Inter"/>
                <a:ea typeface="Arial"/>
              </a:rPr>
              <a:t>« There is a big wave coming towards us and it is autonomy in software. »</a:t>
            </a:r>
            <a:endParaRPr lang="en-US" sz="1500" b="0" u="none" strike="noStrike">
              <a:solidFill>
                <a:srgbClr val="000000"/>
              </a:solidFill>
              <a:effectLst/>
              <a:uFillTx/>
              <a:latin typeface="Arial"/>
            </a:endParaRPr>
          </a:p>
        </p:txBody>
      </p:sp>
      <p:sp>
        <p:nvSpPr>
          <p:cNvPr id="52" name="TextBox 9"/>
          <p:cNvSpPr/>
          <p:nvPr/>
        </p:nvSpPr>
        <p:spPr>
          <a:xfrm>
            <a:off x="4892040" y="3581640"/>
            <a:ext cx="3657240" cy="160172"/>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25000"/>
              </a:lnSpc>
            </a:pPr>
            <a:r>
              <a:rPr lang="en-US" sz="900" b="0" u="none" strike="noStrike">
                <a:solidFill>
                  <a:srgbClr val="8A8F99"/>
                </a:solidFill>
                <a:effectLst/>
                <a:uFillTx/>
                <a:latin typeface="JetBrains Mono"/>
                <a:ea typeface="Arial"/>
              </a:rPr>
              <a:t>Torsten Reil </a:t>
            </a:r>
            <a:r>
              <a:rPr lang="en-US" sz="900">
                <a:solidFill>
                  <a:srgbClr val="8A8F99"/>
                </a:solidFill>
                <a:latin typeface="JetBrains Mono"/>
                <a:ea typeface="Arial"/>
              </a:rPr>
              <a:t>· </a:t>
            </a:r>
            <a:r>
              <a:rPr lang="en-US" sz="900" b="0" u="none" strike="noStrike">
                <a:solidFill>
                  <a:srgbClr val="8A8F99"/>
                </a:solidFill>
                <a:effectLst/>
                <a:uFillTx/>
                <a:latin typeface="JetBrains Mono"/>
                <a:ea typeface="Arial"/>
              </a:rPr>
              <a:t>Co-CEO, Helsing</a:t>
            </a:r>
            <a:endParaRPr lang="en-US" sz="900" b="0" u="none" strike="noStrike">
              <a:solidFill>
                <a:srgbClr val="000000"/>
              </a:solidFill>
              <a:effectLst/>
              <a:uFillTx/>
              <a:latin typeface="Arial"/>
            </a:endParaRPr>
          </a:p>
        </p:txBody>
      </p:sp>
      <p:sp>
        <p:nvSpPr>
          <p:cNvPr id="53" name="TextBox 10"/>
          <p:cNvSpPr/>
          <p:nvPr/>
        </p:nvSpPr>
        <p:spPr>
          <a:xfrm>
            <a:off x="523800" y="4206600"/>
            <a:ext cx="8327880" cy="311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20000"/>
              </a:lnSpc>
            </a:pPr>
            <a:r>
              <a:rPr lang="fr-FR" sz="1400" b="0" u="none" strike="noStrike">
                <a:solidFill>
                  <a:srgbClr val="E85A1A"/>
                </a:solidFill>
                <a:effectLst/>
                <a:uFillTx/>
                <a:latin typeface="Inter"/>
                <a:ea typeface="Arial"/>
              </a:rPr>
              <a:t>CENTAUR, l’IA d’Helsing s’envole à bord du Gripen E de Saab.</a:t>
            </a:r>
            <a:endParaRPr lang="en-US" sz="1400" b="0" u="none" strike="noStrike">
              <a:solidFill>
                <a:srgbClr val="000000"/>
              </a:solidFill>
              <a:effectLst/>
              <a:uFillTx/>
              <a:latin typeface="Arial"/>
            </a:endParaRPr>
          </a:p>
        </p:txBody>
      </p:sp>
      <p:sp>
        <p:nvSpPr>
          <p:cNvPr id="2" name="Rectangle 6">
            <a:extLst>
              <a:ext uri="{FF2B5EF4-FFF2-40B4-BE49-F238E27FC236}">
                <a16:creationId xmlns:a16="http://schemas.microsoft.com/office/drawing/2014/main" id="{1C2C1CAE-A873-629B-E528-6124191B477F}"/>
              </a:ext>
            </a:extLst>
          </p:cNvPr>
          <p:cNvSpPr/>
          <p:nvPr/>
        </p:nvSpPr>
        <p:spPr>
          <a:xfrm>
            <a:off x="4736700" y="2931300"/>
            <a:ext cx="31680" cy="804240"/>
          </a:xfrm>
          <a:prstGeom prst="rect">
            <a:avLst/>
          </a:prstGeom>
          <a:solidFill>
            <a:srgbClr val="E85A1A"/>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Tree>
    <p:extLst>
      <p:ext uri="{BB962C8B-B14F-4D97-AF65-F5344CB8AC3E}">
        <p14:creationId xmlns:p14="http://schemas.microsoft.com/office/powerpoint/2010/main" val="2043330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143500"/>
          </a:xfrm>
          <a:prstGeom prst="rect">
            <a:avLst/>
          </a:prstGeom>
          <a:solidFill>
            <a:srgbClr val="F4F1EA"/>
          </a:solidFill>
          <a:ln>
            <a:noFill/>
          </a:ln>
          <a:effectLst/>
        </p:spPr>
        <p:txBody>
          <a:bodyPr wrap="square" rtlCol="0" anchor="ctr"/>
          <a:lstStyle/>
          <a:p>
            <a:pPr algn="ctr"/>
            <a:endParaRPr/>
          </a:p>
        </p:txBody>
      </p:sp>
      <p:sp>
        <p:nvSpPr>
          <p:cNvPr id="12" name="Rounded Rectangle 11"/>
          <p:cNvSpPr/>
          <p:nvPr/>
        </p:nvSpPr>
        <p:spPr>
          <a:xfrm>
            <a:off x="3268065" y="1572768"/>
            <a:ext cx="2606954" cy="2816352"/>
          </a:xfrm>
          <a:prstGeom prst="roundRect">
            <a:avLst>
              <a:gd name="adj" fmla="val 4500"/>
            </a:avLst>
          </a:prstGeom>
          <a:solidFill>
            <a:srgbClr val="FFFFFF"/>
          </a:solidFill>
          <a:ln w="9525">
            <a:solidFill>
              <a:srgbClr val="D0CDC4"/>
            </a:solidFill>
          </a:ln>
          <a:effectLst/>
        </p:spPr>
        <p:txBody>
          <a:bodyPr wrap="square" rtlCol="0" anchor="ctr"/>
          <a:lstStyle/>
          <a:p>
            <a:pPr algn="ctr"/>
            <a:endParaRPr/>
          </a:p>
        </p:txBody>
      </p:sp>
      <p:sp>
        <p:nvSpPr>
          <p:cNvPr id="6" name="TextBox 5"/>
          <p:cNvSpPr txBox="1"/>
          <p:nvPr/>
        </p:nvSpPr>
        <p:spPr>
          <a:xfrm>
            <a:off x="523951" y="325078"/>
            <a:ext cx="8096097" cy="958532"/>
          </a:xfrm>
          <a:prstGeom prst="rect">
            <a:avLst/>
          </a:prstGeom>
          <a:noFill/>
        </p:spPr>
        <p:txBody>
          <a:bodyPr wrap="square" lIns="0" tIns="0" rIns="0" bIns="0" anchor="t">
            <a:spAutoFit/>
          </a:bodyPr>
          <a:lstStyle/>
          <a:p>
            <a:pPr>
              <a:lnSpc>
                <a:spcPct val="106000"/>
              </a:lnSpc>
            </a:pPr>
            <a:r>
              <a:rPr lang="fr-FR" sz="2000" b="1">
                <a:solidFill>
                  <a:srgbClr val="0A0E14"/>
                </a:solidFill>
                <a:latin typeface="Inter"/>
                <a:ea typeface="Inter"/>
                <a:cs typeface="JetBrains Mono"/>
              </a:rPr>
              <a:t>Notre objectif : construire</a:t>
            </a:r>
            <a:r>
              <a:rPr lang="fr-FR">
                <a:latin typeface="Inter"/>
                <a:ea typeface="Inter"/>
                <a:cs typeface="JetBrains Mono"/>
              </a:rPr>
              <a:t> </a:t>
            </a:r>
            <a:r>
              <a:rPr lang="fr-FR" sz="2000" b="1">
                <a:solidFill>
                  <a:srgbClr val="0A0E14"/>
                </a:solidFill>
                <a:latin typeface="Inter"/>
                <a:ea typeface="Inter"/>
                <a:cs typeface="JetBrains Mono"/>
              </a:rPr>
              <a:t>une </a:t>
            </a:r>
            <a:r>
              <a:rPr lang="fr-FR" sz="2000" b="1" i="0">
                <a:solidFill>
                  <a:srgbClr val="E85A1A"/>
                </a:solidFill>
                <a:latin typeface="Inter"/>
                <a:ea typeface="Inter"/>
                <a:cs typeface="JetBrains Mono"/>
              </a:rPr>
              <a:t>couche </a:t>
            </a:r>
            <a:r>
              <a:rPr lang="fr-FR" sz="2000" b="1">
                <a:solidFill>
                  <a:srgbClr val="E85A1A"/>
                </a:solidFill>
                <a:latin typeface="Inter"/>
                <a:ea typeface="Inter"/>
                <a:cs typeface="JetBrains Mono"/>
              </a:rPr>
              <a:t>d'intelligence artificielle </a:t>
            </a:r>
            <a:r>
              <a:rPr lang="fr-FR" sz="2000" b="1">
                <a:solidFill>
                  <a:srgbClr val="0A0E14"/>
                </a:solidFill>
                <a:latin typeface="Inter"/>
                <a:ea typeface="Inter"/>
                <a:cs typeface="JetBrains Mono"/>
              </a:rPr>
              <a:t>pour contrôler différents types d'effecteurs capables de contrecarrer des drones</a:t>
            </a:r>
            <a:endParaRPr lang="fr-FR">
              <a:latin typeface="Inter"/>
              <a:ea typeface="Inter"/>
              <a:cs typeface="JetBrains Mono"/>
            </a:endParaRPr>
          </a:p>
        </p:txBody>
      </p:sp>
      <p:sp>
        <p:nvSpPr>
          <p:cNvPr id="7" name="Rounded Rectangle 6"/>
          <p:cNvSpPr/>
          <p:nvPr/>
        </p:nvSpPr>
        <p:spPr>
          <a:xfrm>
            <a:off x="523951" y="1572768"/>
            <a:ext cx="2606954" cy="2816352"/>
          </a:xfrm>
          <a:prstGeom prst="roundRect">
            <a:avLst>
              <a:gd name="adj" fmla="val 4500"/>
            </a:avLst>
          </a:prstGeom>
          <a:solidFill>
            <a:srgbClr val="FFFFFF"/>
          </a:solidFill>
          <a:ln w="9525">
            <a:solidFill>
              <a:srgbClr val="D0CDC4"/>
            </a:solidFill>
          </a:ln>
          <a:effectLst/>
        </p:spPr>
        <p:txBody>
          <a:bodyPr wrap="square" rtlCol="0" anchor="ctr"/>
          <a:lstStyle/>
          <a:p>
            <a:pPr algn="ctr"/>
            <a:endParaRPr/>
          </a:p>
        </p:txBody>
      </p:sp>
      <p:pic>
        <p:nvPicPr>
          <p:cNvPr id="8" name="Picture 7"/>
          <p:cNvPicPr>
            <a:picLocks noChangeAspect="1"/>
          </p:cNvPicPr>
          <p:nvPr/>
        </p:nvPicPr>
        <p:blipFill>
          <a:blip r:embed="rId4"/>
          <a:stretch>
            <a:fillRect/>
          </a:stretch>
        </p:blipFill>
        <p:spPr>
          <a:xfrm>
            <a:off x="3529171" y="1702027"/>
            <a:ext cx="2248130" cy="1266760"/>
          </a:xfrm>
          <a:prstGeom prst="rect">
            <a:avLst/>
          </a:prstGeom>
        </p:spPr>
      </p:pic>
      <p:sp>
        <p:nvSpPr>
          <p:cNvPr id="9" name="TextBox 8"/>
          <p:cNvSpPr txBox="1"/>
          <p:nvPr/>
        </p:nvSpPr>
        <p:spPr>
          <a:xfrm>
            <a:off x="688543" y="3145536"/>
            <a:ext cx="2277770" cy="146194"/>
          </a:xfrm>
          <a:prstGeom prst="rect">
            <a:avLst/>
          </a:prstGeom>
          <a:noFill/>
        </p:spPr>
        <p:txBody>
          <a:bodyPr wrap="square" lIns="0" tIns="0" rIns="0" bIns="0" anchor="t">
            <a:spAutoFit/>
          </a:bodyPr>
          <a:lstStyle/>
          <a:p>
            <a:pPr algn="l"/>
            <a:r>
              <a:rPr lang="fr-FR" sz="950" b="1" spc="40">
                <a:solidFill>
                  <a:srgbClr val="E85A1A"/>
                </a:solidFill>
                <a:latin typeface="JetBrains Mono"/>
              </a:rPr>
              <a:t>01</a:t>
            </a:r>
            <a:endParaRPr sz="950" b="1" i="0" spc="40">
              <a:solidFill>
                <a:srgbClr val="E85A1A"/>
              </a:solidFill>
              <a:latin typeface="JetBrains Mono"/>
            </a:endParaRPr>
          </a:p>
        </p:txBody>
      </p:sp>
      <p:sp>
        <p:nvSpPr>
          <p:cNvPr id="10" name="TextBox 9"/>
          <p:cNvSpPr txBox="1"/>
          <p:nvPr/>
        </p:nvSpPr>
        <p:spPr>
          <a:xfrm>
            <a:off x="688543" y="3383280"/>
            <a:ext cx="2277770" cy="200055"/>
          </a:xfrm>
          <a:prstGeom prst="rect">
            <a:avLst/>
          </a:prstGeom>
          <a:noFill/>
        </p:spPr>
        <p:txBody>
          <a:bodyPr wrap="square" lIns="0" tIns="0" rIns="0" bIns="0" anchor="t">
            <a:spAutoFit/>
          </a:bodyPr>
          <a:lstStyle/>
          <a:p>
            <a:r>
              <a:rPr lang="en-US" sz="1300" b="1">
                <a:solidFill>
                  <a:srgbClr val="0A0E14"/>
                </a:solidFill>
                <a:latin typeface="Inter"/>
                <a:ea typeface="Inter"/>
              </a:rPr>
              <a:t>Drone </a:t>
            </a:r>
            <a:r>
              <a:rPr lang="en-US" sz="1300" b="1" err="1">
                <a:solidFill>
                  <a:srgbClr val="0A0E14"/>
                </a:solidFill>
                <a:latin typeface="Inter"/>
                <a:ea typeface="Inter"/>
              </a:rPr>
              <a:t>intercepteur</a:t>
            </a:r>
            <a:endParaRPr sz="1300" b="1" i="0">
              <a:solidFill>
                <a:srgbClr val="0A0E14"/>
              </a:solidFill>
              <a:latin typeface="Inter"/>
            </a:endParaRPr>
          </a:p>
        </p:txBody>
      </p:sp>
      <p:sp>
        <p:nvSpPr>
          <p:cNvPr id="14" name="TextBox 13"/>
          <p:cNvSpPr txBox="1"/>
          <p:nvPr/>
        </p:nvSpPr>
        <p:spPr>
          <a:xfrm>
            <a:off x="3432657" y="3145536"/>
            <a:ext cx="2277770" cy="182880"/>
          </a:xfrm>
          <a:prstGeom prst="rect">
            <a:avLst/>
          </a:prstGeom>
          <a:noFill/>
        </p:spPr>
        <p:txBody>
          <a:bodyPr wrap="square" lIns="0" tIns="0" rIns="0" bIns="0" anchor="t">
            <a:spAutoFit/>
          </a:bodyPr>
          <a:lstStyle/>
          <a:p>
            <a:pPr algn="l"/>
            <a:r>
              <a:rPr sz="950" b="1" i="0" spc="40">
                <a:solidFill>
                  <a:srgbClr val="E85A1A"/>
                </a:solidFill>
                <a:latin typeface="JetBrains Mono"/>
              </a:rPr>
              <a:t>02</a:t>
            </a:r>
          </a:p>
        </p:txBody>
      </p:sp>
      <p:sp>
        <p:nvSpPr>
          <p:cNvPr id="15" name="TextBox 14"/>
          <p:cNvSpPr txBox="1"/>
          <p:nvPr/>
        </p:nvSpPr>
        <p:spPr>
          <a:xfrm>
            <a:off x="3432657" y="3383280"/>
            <a:ext cx="2277770" cy="200055"/>
          </a:xfrm>
          <a:prstGeom prst="rect">
            <a:avLst/>
          </a:prstGeom>
          <a:noFill/>
        </p:spPr>
        <p:txBody>
          <a:bodyPr wrap="square" lIns="0" tIns="0" rIns="0" bIns="0" anchor="t">
            <a:spAutoFit/>
          </a:bodyPr>
          <a:lstStyle/>
          <a:p>
            <a:r>
              <a:rPr lang="en-US" sz="1300" b="1">
                <a:solidFill>
                  <a:srgbClr val="0A0E14"/>
                </a:solidFill>
                <a:latin typeface="Inter"/>
                <a:ea typeface="Inter"/>
              </a:rPr>
              <a:t>Station </a:t>
            </a:r>
            <a:r>
              <a:rPr lang="en-US" sz="1300" b="1" err="1">
                <a:solidFill>
                  <a:srgbClr val="0A0E14"/>
                </a:solidFill>
                <a:latin typeface="Inter"/>
                <a:ea typeface="Inter"/>
              </a:rPr>
              <a:t>téléopérée</a:t>
            </a:r>
            <a:endParaRPr lang="en-US" sz="1300">
              <a:latin typeface="Inter"/>
              <a:ea typeface="Inter"/>
            </a:endParaRPr>
          </a:p>
        </p:txBody>
      </p:sp>
      <p:sp>
        <p:nvSpPr>
          <p:cNvPr id="17" name="Rounded Rectangle 16"/>
          <p:cNvSpPr/>
          <p:nvPr/>
        </p:nvSpPr>
        <p:spPr>
          <a:xfrm>
            <a:off x="6012179" y="1572768"/>
            <a:ext cx="2606954" cy="2816352"/>
          </a:xfrm>
          <a:prstGeom prst="roundRect">
            <a:avLst>
              <a:gd name="adj" fmla="val 4500"/>
            </a:avLst>
          </a:prstGeom>
          <a:solidFill>
            <a:srgbClr val="FFFFFF"/>
          </a:solidFill>
          <a:ln w="9525">
            <a:solidFill>
              <a:srgbClr val="D0CDC4"/>
            </a:solidFill>
          </a:ln>
          <a:effectLst/>
        </p:spPr>
        <p:txBody>
          <a:bodyPr wrap="square" rtlCol="0" anchor="ctr"/>
          <a:lstStyle/>
          <a:p>
            <a:pPr algn="ctr"/>
            <a:endParaRPr/>
          </a:p>
        </p:txBody>
      </p:sp>
      <p:sp>
        <p:nvSpPr>
          <p:cNvPr id="19" name="TextBox 18"/>
          <p:cNvSpPr txBox="1"/>
          <p:nvPr/>
        </p:nvSpPr>
        <p:spPr>
          <a:xfrm>
            <a:off x="6176771" y="3145536"/>
            <a:ext cx="2277770" cy="182880"/>
          </a:xfrm>
          <a:prstGeom prst="rect">
            <a:avLst/>
          </a:prstGeom>
          <a:noFill/>
        </p:spPr>
        <p:txBody>
          <a:bodyPr wrap="square" lIns="0" tIns="0" rIns="0" bIns="0" anchor="t">
            <a:spAutoFit/>
          </a:bodyPr>
          <a:lstStyle/>
          <a:p>
            <a:pPr algn="l"/>
            <a:r>
              <a:rPr sz="950" b="1" i="0" spc="40">
                <a:solidFill>
                  <a:srgbClr val="E85A1A"/>
                </a:solidFill>
                <a:latin typeface="JetBrains Mono"/>
              </a:rPr>
              <a:t>03</a:t>
            </a:r>
          </a:p>
        </p:txBody>
      </p:sp>
      <p:sp>
        <p:nvSpPr>
          <p:cNvPr id="20" name="TextBox 19"/>
          <p:cNvSpPr txBox="1"/>
          <p:nvPr/>
        </p:nvSpPr>
        <p:spPr>
          <a:xfrm>
            <a:off x="6176771" y="3383280"/>
            <a:ext cx="2277770" cy="237744"/>
          </a:xfrm>
          <a:prstGeom prst="rect">
            <a:avLst/>
          </a:prstGeom>
          <a:noFill/>
        </p:spPr>
        <p:txBody>
          <a:bodyPr wrap="square" lIns="0" tIns="0" rIns="0" bIns="0" anchor="t">
            <a:spAutoFit/>
          </a:bodyPr>
          <a:lstStyle/>
          <a:p>
            <a:pPr algn="l"/>
            <a:r>
              <a:rPr sz="1300" b="1" i="0">
                <a:solidFill>
                  <a:srgbClr val="0A0E14"/>
                </a:solidFill>
                <a:latin typeface="Inter"/>
              </a:rPr>
              <a:t>Roquettes guidées</a:t>
            </a:r>
          </a:p>
        </p:txBody>
      </p:sp>
      <p:pic>
        <p:nvPicPr>
          <p:cNvPr id="18" name="Picture 9" descr="p_fn.png">
            <a:extLst>
              <a:ext uri="{FF2B5EF4-FFF2-40B4-BE49-F238E27FC236}">
                <a16:creationId xmlns:a16="http://schemas.microsoft.com/office/drawing/2014/main" id="{82EEFCAC-B03A-0A8A-E54E-B49CA42F9F83}"/>
              </a:ext>
            </a:extLst>
          </p:cNvPr>
          <p:cNvPicPr>
            <a:picLocks noChangeAspect="1"/>
          </p:cNvPicPr>
          <p:nvPr/>
        </p:nvPicPr>
        <p:blipFill>
          <a:blip r:embed="rId5"/>
          <a:stretch>
            <a:fillRect/>
          </a:stretch>
        </p:blipFill>
        <p:spPr>
          <a:xfrm>
            <a:off x="3495678" y="3842361"/>
            <a:ext cx="1050762" cy="381329"/>
          </a:xfrm>
          <a:prstGeom prst="rect">
            <a:avLst/>
          </a:prstGeom>
        </p:spPr>
      </p:pic>
      <p:pic>
        <p:nvPicPr>
          <p:cNvPr id="22" name="Picture 11" descr="p_jc.png">
            <a:extLst>
              <a:ext uri="{FF2B5EF4-FFF2-40B4-BE49-F238E27FC236}">
                <a16:creationId xmlns:a16="http://schemas.microsoft.com/office/drawing/2014/main" id="{3E4CE373-E8D8-D2A1-1CE5-24B38F0C533A}"/>
              </a:ext>
            </a:extLst>
          </p:cNvPr>
          <p:cNvPicPr>
            <a:picLocks noChangeAspect="1"/>
          </p:cNvPicPr>
          <p:nvPr/>
        </p:nvPicPr>
        <p:blipFill>
          <a:blip r:embed="rId6"/>
          <a:stretch>
            <a:fillRect/>
          </a:stretch>
        </p:blipFill>
        <p:spPr>
          <a:xfrm>
            <a:off x="4681054" y="3842360"/>
            <a:ext cx="1097968" cy="437359"/>
          </a:xfrm>
          <a:prstGeom prst="rect">
            <a:avLst/>
          </a:prstGeom>
        </p:spPr>
      </p:pic>
      <p:pic>
        <p:nvPicPr>
          <p:cNvPr id="24" name="Picture 13" descr="p_thales.png">
            <a:extLst>
              <a:ext uri="{FF2B5EF4-FFF2-40B4-BE49-F238E27FC236}">
                <a16:creationId xmlns:a16="http://schemas.microsoft.com/office/drawing/2014/main" id="{54D923BD-4887-F4C8-785A-28A64FB3D539}"/>
              </a:ext>
            </a:extLst>
          </p:cNvPr>
          <p:cNvPicPr>
            <a:picLocks noChangeAspect="1"/>
          </p:cNvPicPr>
          <p:nvPr/>
        </p:nvPicPr>
        <p:blipFill>
          <a:blip r:embed="rId7"/>
          <a:stretch>
            <a:fillRect/>
          </a:stretch>
        </p:blipFill>
        <p:spPr>
          <a:xfrm>
            <a:off x="6479421" y="3941365"/>
            <a:ext cx="1517904" cy="336468"/>
          </a:xfrm>
          <a:prstGeom prst="rect">
            <a:avLst/>
          </a:prstGeom>
        </p:spPr>
      </p:pic>
      <p:pic>
        <p:nvPicPr>
          <p:cNvPr id="16" name="Image 15">
            <a:extLst>
              <a:ext uri="{FF2B5EF4-FFF2-40B4-BE49-F238E27FC236}">
                <a16:creationId xmlns:a16="http://schemas.microsoft.com/office/drawing/2014/main" id="{2E749522-DDEA-73B7-882E-75197F20F4A0}"/>
              </a:ext>
            </a:extLst>
          </p:cNvPr>
          <p:cNvPicPr>
            <a:picLocks noChangeAspect="1"/>
          </p:cNvPicPr>
          <p:nvPr/>
        </p:nvPicPr>
        <p:blipFill>
          <a:blip r:embed="rId8"/>
          <a:stretch>
            <a:fillRect/>
          </a:stretch>
        </p:blipFill>
        <p:spPr>
          <a:xfrm>
            <a:off x="616148" y="1410891"/>
            <a:ext cx="2424411" cy="1839516"/>
          </a:xfrm>
          <a:prstGeom prst="rect">
            <a:avLst/>
          </a:prstGeom>
        </p:spPr>
      </p:pic>
      <p:pic>
        <p:nvPicPr>
          <p:cNvPr id="21" name="Image 20">
            <a:extLst>
              <a:ext uri="{FF2B5EF4-FFF2-40B4-BE49-F238E27FC236}">
                <a16:creationId xmlns:a16="http://schemas.microsoft.com/office/drawing/2014/main" id="{B50F11F9-9701-1BB2-D32B-D9CCA0E6FF35}"/>
              </a:ext>
            </a:extLst>
          </p:cNvPr>
          <p:cNvPicPr>
            <a:picLocks noChangeAspect="1"/>
          </p:cNvPicPr>
          <p:nvPr/>
        </p:nvPicPr>
        <p:blipFill>
          <a:blip r:embed="rId9"/>
          <a:stretch>
            <a:fillRect/>
          </a:stretch>
        </p:blipFill>
        <p:spPr>
          <a:xfrm>
            <a:off x="6174764" y="1571624"/>
            <a:ext cx="2304092" cy="1321595"/>
          </a:xfrm>
          <a:prstGeom prst="rect">
            <a:avLst/>
          </a:prstGeom>
        </p:spPr>
      </p:pic>
      <p:pic>
        <p:nvPicPr>
          <p:cNvPr id="13" name="Google Shape;66;p15" descr="Une image contenant Graphique, Caractère coloré, graphisme, capture d’écran&#10;&#10;Le contenu généré par l’IA peut être incorrect.">
            <a:extLst>
              <a:ext uri="{FF2B5EF4-FFF2-40B4-BE49-F238E27FC236}">
                <a16:creationId xmlns:a16="http://schemas.microsoft.com/office/drawing/2014/main" id="{749D7236-42A7-FB10-5022-DCE7F35046A3}"/>
              </a:ext>
            </a:extLst>
          </p:cNvPr>
          <p:cNvPicPr preferRelativeResize="0"/>
          <p:nvPr/>
        </p:nvPicPr>
        <p:blipFill>
          <a:blip r:embed="rId10">
            <a:alphaModFix/>
          </a:blip>
          <a:stretch>
            <a:fillRect/>
          </a:stretch>
        </p:blipFill>
        <p:spPr>
          <a:xfrm>
            <a:off x="615302" y="3814189"/>
            <a:ext cx="1121772" cy="488447"/>
          </a:xfrm>
          <a:prstGeom prst="rect">
            <a:avLst/>
          </a:prstGeom>
          <a:noFill/>
          <a:ln>
            <a:noFill/>
          </a:ln>
        </p:spPr>
      </p:pic>
      <p:pic>
        <p:nvPicPr>
          <p:cNvPr id="25" name="Google Shape;68;p15" descr="preencoded.png">
            <a:extLst>
              <a:ext uri="{FF2B5EF4-FFF2-40B4-BE49-F238E27FC236}">
                <a16:creationId xmlns:a16="http://schemas.microsoft.com/office/drawing/2014/main" id="{6EE0C4A4-64E7-BF0C-FC49-BBE9F2C03EDC}"/>
              </a:ext>
            </a:extLst>
          </p:cNvPr>
          <p:cNvPicPr preferRelativeResize="0"/>
          <p:nvPr/>
        </p:nvPicPr>
        <p:blipFill rotWithShape="1">
          <a:blip r:embed="rId11">
            <a:alphaModFix/>
          </a:blip>
          <a:srcRect/>
          <a:stretch/>
        </p:blipFill>
        <p:spPr>
          <a:xfrm>
            <a:off x="1702079" y="3849912"/>
            <a:ext cx="1426902" cy="368249"/>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1"/>
          <p:cNvSpPr/>
          <p:nvPr/>
        </p:nvSpPr>
        <p:spPr>
          <a:xfrm>
            <a:off x="360" y="18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endParaRPr lang="en-US" sz="1400" b="0" u="none" strike="noStrike">
              <a:solidFill>
                <a:srgbClr val="000000"/>
              </a:solidFill>
              <a:effectLst/>
              <a:uFillTx/>
              <a:latin typeface="Inter"/>
            </a:endParaRPr>
          </a:p>
        </p:txBody>
      </p:sp>
      <p:sp>
        <p:nvSpPr>
          <p:cNvPr id="77" name="Rectangle 14"/>
          <p:cNvSpPr/>
          <p:nvPr/>
        </p:nvSpPr>
        <p:spPr>
          <a:xfrm>
            <a:off x="521280" y="4901040"/>
            <a:ext cx="8092080" cy="10440"/>
          </a:xfrm>
          <a:prstGeom prst="rect">
            <a:avLst/>
          </a:prstGeom>
          <a:solidFill>
            <a:srgbClr val="D5CFC2"/>
          </a:solidFill>
          <a:ln w="0">
            <a:noFill/>
          </a:ln>
        </p:spPr>
        <p:style>
          <a:lnRef idx="0">
            <a:scrgbClr r="0" g="0" b="0"/>
          </a:lnRef>
          <a:fillRef idx="0">
            <a:scrgbClr r="0" g="0" b="0"/>
          </a:fillRef>
          <a:effectRef idx="0">
            <a:scrgbClr r="0" g="0" b="0"/>
          </a:effectRef>
          <a:fontRef idx="minor"/>
        </p:style>
        <p:txBody>
          <a:bodyPr wrap="none" lIns="90000" tIns="-34200" rIns="90000" bIns="-34200" anchor="ctr">
            <a:noAutofit/>
          </a:bodyPr>
          <a:lstStyle/>
          <a:p>
            <a:endParaRPr lang="en-US" sz="1400" b="0" u="none" strike="noStrike">
              <a:solidFill>
                <a:srgbClr val="000000"/>
              </a:solidFill>
              <a:effectLst/>
              <a:uFillTx/>
              <a:latin typeface="Inter"/>
            </a:endParaRPr>
          </a:p>
        </p:txBody>
      </p:sp>
      <p:sp>
        <p:nvSpPr>
          <p:cNvPr id="78" name="TextBox 16"/>
          <p:cNvSpPr/>
          <p:nvPr/>
        </p:nvSpPr>
        <p:spPr>
          <a:xfrm>
            <a:off x="520560" y="254160"/>
            <a:ext cx="8102160" cy="874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12000"/>
              </a:lnSpc>
            </a:pPr>
            <a:r>
              <a:rPr lang="en-US" sz="2600" b="1" u="none" strike="noStrike" err="1">
                <a:solidFill>
                  <a:schemeClr val="dk1"/>
                </a:solidFill>
                <a:effectLst/>
                <a:uFillTx/>
                <a:latin typeface="Inter"/>
                <a:ea typeface="Inter"/>
              </a:rPr>
              <a:t>Paradigme</a:t>
            </a:r>
            <a:r>
              <a:rPr lang="en-US" sz="2600" b="1" u="none" strike="noStrike">
                <a:solidFill>
                  <a:schemeClr val="dk1"/>
                </a:solidFill>
                <a:effectLst/>
                <a:uFillTx/>
                <a:latin typeface="Inter"/>
                <a:ea typeface="Inter"/>
              </a:rPr>
              <a:t> IA à la base de </a:t>
            </a:r>
            <a:r>
              <a:rPr lang="en-US" sz="2600" b="1" u="none" strike="noStrike" err="1">
                <a:solidFill>
                  <a:schemeClr val="dk1"/>
                </a:solidFill>
                <a:effectLst/>
                <a:uFillTx/>
                <a:latin typeface="Inter"/>
                <a:ea typeface="Inter"/>
              </a:rPr>
              <a:t>nos</a:t>
            </a:r>
            <a:r>
              <a:rPr lang="en-US" sz="2600" b="1" u="none" strike="noStrike">
                <a:solidFill>
                  <a:schemeClr val="dk1"/>
                </a:solidFill>
                <a:effectLst/>
                <a:uFillTx/>
                <a:latin typeface="Inter"/>
                <a:ea typeface="Inter"/>
              </a:rPr>
              <a:t> </a:t>
            </a:r>
            <a:r>
              <a:rPr lang="en-US" sz="2600" b="1" u="none" strike="noStrike" err="1">
                <a:solidFill>
                  <a:schemeClr val="dk1"/>
                </a:solidFill>
                <a:effectLst/>
                <a:uFillTx/>
                <a:latin typeface="Inter"/>
                <a:ea typeface="Inter"/>
              </a:rPr>
              <a:t>technos</a:t>
            </a:r>
            <a:endParaRPr lang="en-US" sz="2600" b="0" u="none" strike="noStrike">
              <a:solidFill>
                <a:srgbClr val="000000"/>
              </a:solidFill>
              <a:effectLst/>
              <a:uFillTx/>
              <a:latin typeface="Arial"/>
            </a:endParaRPr>
          </a:p>
          <a:p>
            <a:pPr>
              <a:lnSpc>
                <a:spcPct val="112000"/>
              </a:lnSpc>
            </a:pPr>
            <a:r>
              <a:rPr lang="en-US" sz="2600" b="1" u="none" strike="noStrike">
                <a:solidFill>
                  <a:srgbClr val="E85A1A"/>
                </a:solidFill>
                <a:effectLst/>
                <a:uFillTx/>
                <a:latin typeface="Inter"/>
                <a:ea typeface="Inter"/>
              </a:rPr>
              <a:t>Apprentissage par</a:t>
            </a:r>
            <a:r>
              <a:rPr lang="en-US" sz="2600" b="1" u="none" strike="noStrike">
                <a:solidFill>
                  <a:schemeClr val="accent2"/>
                </a:solidFill>
                <a:effectLst/>
                <a:uFillTx/>
                <a:latin typeface="Inter"/>
                <a:ea typeface="Inter"/>
              </a:rPr>
              <a:t> </a:t>
            </a:r>
            <a:r>
              <a:rPr lang="en-US" sz="2600" b="1" u="none" strike="noStrike" err="1">
                <a:solidFill>
                  <a:srgbClr val="E85A1A"/>
                </a:solidFill>
                <a:effectLst/>
                <a:uFillTx/>
                <a:latin typeface="Inter"/>
                <a:ea typeface="Inter"/>
              </a:rPr>
              <a:t>renforcement</a:t>
            </a:r>
            <a:endParaRPr lang="en-US" sz="2600" b="0" u="none" strike="noStrike">
              <a:solidFill>
                <a:srgbClr val="000000"/>
              </a:solidFill>
              <a:effectLst/>
              <a:uFillTx/>
              <a:latin typeface="Arial"/>
            </a:endParaRPr>
          </a:p>
        </p:txBody>
      </p:sp>
      <p:sp>
        <p:nvSpPr>
          <p:cNvPr id="79" name="Card 201"/>
          <p:cNvSpPr/>
          <p:nvPr/>
        </p:nvSpPr>
        <p:spPr>
          <a:xfrm>
            <a:off x="762120" y="1727280"/>
            <a:ext cx="2412720" cy="1650600"/>
          </a:xfrm>
          <a:prstGeom prst="roundRect">
            <a:avLst>
              <a:gd name="adj" fmla="val 8000"/>
            </a:avLst>
          </a:prstGeom>
          <a:solidFill>
            <a:srgbClr val="FFFFFF"/>
          </a:solidFill>
          <a:ln w="9525">
            <a:solidFill>
              <a:srgbClr val="E3DCD1"/>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fr-FR" sz="1000" b="0" u="none" strike="noStrike">
              <a:solidFill>
                <a:srgbClr val="000000"/>
              </a:solidFill>
              <a:effectLst/>
              <a:uFillTx/>
              <a:latin typeface="Inter"/>
            </a:endParaRPr>
          </a:p>
        </p:txBody>
      </p:sp>
      <p:sp>
        <p:nvSpPr>
          <p:cNvPr id="80" name="Card 202"/>
          <p:cNvSpPr/>
          <p:nvPr/>
        </p:nvSpPr>
        <p:spPr>
          <a:xfrm>
            <a:off x="5969160" y="1727280"/>
            <a:ext cx="2412720" cy="1650600"/>
          </a:xfrm>
          <a:prstGeom prst="roundRect">
            <a:avLst>
              <a:gd name="adj" fmla="val 8000"/>
            </a:avLst>
          </a:prstGeom>
          <a:solidFill>
            <a:srgbClr val="FFFFFF"/>
          </a:solidFill>
          <a:ln w="9525">
            <a:solidFill>
              <a:srgbClr val="E3DCD1"/>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fr-FR" sz="1000" b="0" u="none" strike="noStrike">
              <a:solidFill>
                <a:srgbClr val="000000"/>
              </a:solidFill>
              <a:effectLst/>
              <a:uFillTx/>
              <a:latin typeface="Inter"/>
            </a:endParaRPr>
          </a:p>
        </p:txBody>
      </p:sp>
      <p:sp>
        <p:nvSpPr>
          <p:cNvPr id="81" name="Arrow 203"/>
          <p:cNvSpPr/>
          <p:nvPr/>
        </p:nvSpPr>
        <p:spPr>
          <a:xfrm>
            <a:off x="3174840" y="2184120"/>
            <a:ext cx="2793960" cy="360"/>
          </a:xfrm>
          <a:prstGeom prst="line">
            <a:avLst/>
          </a:prstGeom>
          <a:ln w="22225" cap="rnd">
            <a:solidFill>
              <a:srgbClr val="E85A1A"/>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fr-FR" sz="1000" b="0" u="none" strike="noStrike">
              <a:solidFill>
                <a:srgbClr val="000000"/>
              </a:solidFill>
              <a:effectLst/>
              <a:uFillTx/>
              <a:latin typeface="Inter"/>
            </a:endParaRPr>
          </a:p>
        </p:txBody>
      </p:sp>
      <p:sp>
        <p:nvSpPr>
          <p:cNvPr id="82" name="Arrow 204"/>
          <p:cNvSpPr/>
          <p:nvPr/>
        </p:nvSpPr>
        <p:spPr>
          <a:xfrm flipH="1">
            <a:off x="3174840" y="2946240"/>
            <a:ext cx="2793960" cy="360"/>
          </a:xfrm>
          <a:prstGeom prst="line">
            <a:avLst/>
          </a:prstGeom>
          <a:ln w="22225" cap="rnd">
            <a:solidFill>
              <a:srgbClr val="E85A1A"/>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fr-FR" sz="1000" b="0" u="none" strike="noStrike">
              <a:solidFill>
                <a:srgbClr val="000000"/>
              </a:solidFill>
              <a:effectLst/>
              <a:uFillTx/>
              <a:latin typeface="Inter"/>
            </a:endParaRPr>
          </a:p>
        </p:txBody>
      </p:sp>
      <p:sp>
        <p:nvSpPr>
          <p:cNvPr id="83" name="Txt 205"/>
          <p:cNvSpPr/>
          <p:nvPr/>
        </p:nvSpPr>
        <p:spPr>
          <a:xfrm>
            <a:off x="965160" y="2514600"/>
            <a:ext cx="2031480" cy="786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fr-FR" sz="900" b="1" u="none" strike="noStrike">
                <a:solidFill>
                  <a:srgbClr val="E85A1A"/>
                </a:solidFill>
                <a:effectLst/>
                <a:uFillTx/>
                <a:latin typeface="JetBrains Mono"/>
                <a:ea typeface="Arial"/>
              </a:rPr>
              <a:t>AGENT</a:t>
            </a:r>
            <a:endParaRPr lang="en-US" sz="900" b="0" u="none" strike="noStrike">
              <a:solidFill>
                <a:srgbClr val="000000"/>
              </a:solidFill>
              <a:effectLst/>
              <a:uFillTx/>
              <a:latin typeface="Arial"/>
            </a:endParaRPr>
          </a:p>
          <a:p>
            <a:pPr>
              <a:lnSpc>
                <a:spcPct val="100000"/>
              </a:lnSpc>
              <a:spcBef>
                <a:spcPts val="201"/>
              </a:spcBef>
            </a:pPr>
            <a:r>
              <a:rPr lang="fr-FR" sz="1400" b="1" u="none" strike="noStrike">
                <a:solidFill>
                  <a:srgbClr val="0A0E14"/>
                </a:solidFill>
                <a:effectLst/>
                <a:uFillTx/>
                <a:latin typeface="Inter"/>
                <a:ea typeface="Arial"/>
              </a:rPr>
              <a:t>Politique IA</a:t>
            </a:r>
            <a:endParaRPr lang="en-US" sz="1400" b="0" u="none" strike="noStrike">
              <a:solidFill>
                <a:srgbClr val="000000"/>
              </a:solidFill>
              <a:effectLst/>
              <a:uFillTx/>
              <a:latin typeface="Arial"/>
            </a:endParaRPr>
          </a:p>
          <a:p>
            <a:pPr>
              <a:lnSpc>
                <a:spcPct val="100000"/>
              </a:lnSpc>
              <a:spcBef>
                <a:spcPts val="99"/>
              </a:spcBef>
            </a:pPr>
            <a:r>
              <a:rPr lang="fr-FR" sz="1000">
                <a:solidFill>
                  <a:srgbClr val="3D434D"/>
                </a:solidFill>
                <a:latin typeface="Inter"/>
                <a:ea typeface="Arial"/>
              </a:rPr>
              <a:t>R</a:t>
            </a:r>
            <a:r>
              <a:rPr lang="fr-FR" sz="1000" b="0" u="none" strike="noStrike">
                <a:solidFill>
                  <a:srgbClr val="3D434D"/>
                </a:solidFill>
                <a:effectLst/>
                <a:uFillTx/>
                <a:latin typeface="Inter"/>
                <a:ea typeface="Arial"/>
              </a:rPr>
              <a:t>éseau de neurones embarqué</a:t>
            </a:r>
            <a:endParaRPr lang="en-US" sz="1000" b="0" u="none" strike="noStrike">
              <a:solidFill>
                <a:srgbClr val="000000"/>
              </a:solidFill>
              <a:effectLst/>
              <a:uFillTx/>
              <a:latin typeface="Arial"/>
            </a:endParaRPr>
          </a:p>
        </p:txBody>
      </p:sp>
      <p:sp>
        <p:nvSpPr>
          <p:cNvPr id="84" name="Txt 206"/>
          <p:cNvSpPr/>
          <p:nvPr/>
        </p:nvSpPr>
        <p:spPr>
          <a:xfrm>
            <a:off x="6172200" y="2514600"/>
            <a:ext cx="2031480" cy="786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fr-FR" sz="900" b="1" u="none" strike="noStrike">
                <a:solidFill>
                  <a:srgbClr val="E85A1A"/>
                </a:solidFill>
                <a:effectLst/>
                <a:uFillTx/>
                <a:latin typeface="JetBrains Mono"/>
                <a:ea typeface="Arial"/>
              </a:rPr>
              <a:t>ENVIRONNEMENT</a:t>
            </a:r>
            <a:endParaRPr lang="en-US" sz="900" b="0" u="none" strike="noStrike">
              <a:solidFill>
                <a:srgbClr val="000000"/>
              </a:solidFill>
              <a:effectLst/>
              <a:uFillTx/>
              <a:latin typeface="Arial"/>
            </a:endParaRPr>
          </a:p>
          <a:p>
            <a:pPr>
              <a:lnSpc>
                <a:spcPct val="100000"/>
              </a:lnSpc>
              <a:spcBef>
                <a:spcPts val="201"/>
              </a:spcBef>
            </a:pPr>
            <a:r>
              <a:rPr lang="fr-FR" sz="1400" b="1" u="none" strike="noStrike">
                <a:solidFill>
                  <a:srgbClr val="0A0E14"/>
                </a:solidFill>
                <a:effectLst/>
                <a:uFillTx/>
                <a:latin typeface="Inter"/>
                <a:ea typeface="Arial"/>
              </a:rPr>
              <a:t>Drone &amp; cible</a:t>
            </a:r>
            <a:endParaRPr lang="en-US" sz="1400" b="0" u="none" strike="noStrike">
              <a:solidFill>
                <a:srgbClr val="000000"/>
              </a:solidFill>
              <a:effectLst/>
              <a:uFillTx/>
              <a:latin typeface="Arial"/>
            </a:endParaRPr>
          </a:p>
          <a:p>
            <a:pPr>
              <a:lnSpc>
                <a:spcPct val="100000"/>
              </a:lnSpc>
              <a:spcBef>
                <a:spcPts val="99"/>
              </a:spcBef>
            </a:pPr>
            <a:r>
              <a:rPr lang="fr-FR" sz="1000" b="0" u="none" strike="noStrike">
                <a:solidFill>
                  <a:srgbClr val="3D434D"/>
                </a:solidFill>
                <a:effectLst/>
                <a:uFillTx/>
                <a:latin typeface="Inter"/>
                <a:ea typeface="Arial"/>
              </a:rPr>
              <a:t>Simulateur, puis monde réel</a:t>
            </a:r>
            <a:endParaRPr lang="en-US" sz="1000" b="0" u="none" strike="noStrike">
              <a:solidFill>
                <a:srgbClr val="000000"/>
              </a:solidFill>
              <a:effectLst/>
              <a:uFillTx/>
              <a:latin typeface="Arial"/>
            </a:endParaRPr>
          </a:p>
        </p:txBody>
      </p:sp>
      <p:sp>
        <p:nvSpPr>
          <p:cNvPr id="85" name="Txt 207"/>
          <p:cNvSpPr/>
          <p:nvPr/>
        </p:nvSpPr>
        <p:spPr>
          <a:xfrm>
            <a:off x="3238560" y="1752480"/>
            <a:ext cx="2666520" cy="4060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ctr">
              <a:lnSpc>
                <a:spcPct val="100000"/>
              </a:lnSpc>
            </a:pPr>
            <a:r>
              <a:rPr lang="fr-FR" sz="900" b="1" u="none" strike="noStrike">
                <a:solidFill>
                  <a:srgbClr val="E85A1A"/>
                </a:solidFill>
                <a:effectLst/>
                <a:uFillTx/>
                <a:latin typeface="JetBrains Mono"/>
                <a:ea typeface="Arial"/>
              </a:rPr>
              <a:t>ACTION</a:t>
            </a:r>
            <a:endParaRPr lang="en-US" sz="900" b="0" u="none" strike="noStrike">
              <a:solidFill>
                <a:srgbClr val="000000"/>
              </a:solidFill>
              <a:effectLst/>
              <a:uFillTx/>
              <a:latin typeface="Arial"/>
            </a:endParaRPr>
          </a:p>
          <a:p>
            <a:pPr algn="ctr">
              <a:lnSpc>
                <a:spcPct val="100000"/>
              </a:lnSpc>
              <a:spcBef>
                <a:spcPts val="99"/>
              </a:spcBef>
            </a:pPr>
            <a:r>
              <a:rPr lang="fr-FR" sz="1000" b="0" u="none" strike="noStrike">
                <a:solidFill>
                  <a:srgbClr val="3D434D"/>
                </a:solidFill>
                <a:effectLst/>
                <a:uFillTx/>
                <a:latin typeface="Inter"/>
                <a:ea typeface="Arial"/>
              </a:rPr>
              <a:t>Commandes moteurs</a:t>
            </a:r>
            <a:endParaRPr lang="en-US" sz="1000" b="0" u="none" strike="noStrike">
              <a:solidFill>
                <a:srgbClr val="000000"/>
              </a:solidFill>
              <a:effectLst/>
              <a:uFillTx/>
              <a:latin typeface="Arial"/>
            </a:endParaRPr>
          </a:p>
        </p:txBody>
      </p:sp>
      <p:sp>
        <p:nvSpPr>
          <p:cNvPr id="86" name="Txt 208"/>
          <p:cNvSpPr/>
          <p:nvPr/>
        </p:nvSpPr>
        <p:spPr>
          <a:xfrm>
            <a:off x="3238560" y="3048120"/>
            <a:ext cx="2666520" cy="431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ctr">
              <a:lnSpc>
                <a:spcPct val="100000"/>
              </a:lnSpc>
            </a:pPr>
            <a:r>
              <a:rPr lang="fr-FR" sz="900" b="1" u="none" strike="noStrike">
                <a:solidFill>
                  <a:srgbClr val="E85A1A"/>
                </a:solidFill>
                <a:effectLst/>
                <a:uFillTx/>
                <a:latin typeface="JetBrains Mono"/>
                <a:ea typeface="Arial"/>
              </a:rPr>
              <a:t>OBSERVATION · RÉCOMPENSE</a:t>
            </a:r>
            <a:endParaRPr lang="en-US" sz="900" b="0" u="none" strike="noStrike">
              <a:solidFill>
                <a:srgbClr val="000000"/>
              </a:solidFill>
              <a:effectLst/>
              <a:uFillTx/>
              <a:latin typeface="Arial"/>
            </a:endParaRPr>
          </a:p>
          <a:p>
            <a:pPr algn="ctr">
              <a:lnSpc>
                <a:spcPct val="100000"/>
              </a:lnSpc>
              <a:spcBef>
                <a:spcPts val="99"/>
              </a:spcBef>
            </a:pPr>
            <a:r>
              <a:rPr lang="fr-FR" sz="1000" b="0" u="none" strike="noStrike">
                <a:solidFill>
                  <a:srgbClr val="3D434D"/>
                </a:solidFill>
                <a:effectLst/>
                <a:uFillTx/>
                <a:latin typeface="Inter"/>
                <a:ea typeface="Arial"/>
              </a:rPr>
              <a:t> Capteurs + score de performance</a:t>
            </a:r>
            <a:endParaRPr lang="en-US" sz="1000" b="0" u="none" strike="noStrike">
              <a:solidFill>
                <a:srgbClr val="000000"/>
              </a:solidFill>
              <a:effectLst/>
              <a:uFillTx/>
              <a:latin typeface="Arial"/>
            </a:endParaRPr>
          </a:p>
        </p:txBody>
      </p:sp>
      <p:sp>
        <p:nvSpPr>
          <p:cNvPr id="87" name="Txt 209"/>
          <p:cNvSpPr/>
          <p:nvPr/>
        </p:nvSpPr>
        <p:spPr>
          <a:xfrm>
            <a:off x="762120" y="4013280"/>
            <a:ext cx="7619760" cy="507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ctr">
              <a:lnSpc>
                <a:spcPct val="100000"/>
              </a:lnSpc>
            </a:pPr>
            <a:r>
              <a:rPr lang="fr-FR" sz="1200" b="0" u="none" strike="noStrike">
                <a:solidFill>
                  <a:srgbClr val="2B313B"/>
                </a:solidFill>
                <a:effectLst/>
                <a:uFillTx/>
                <a:latin typeface="Inter"/>
                <a:ea typeface="Arial"/>
              </a:rPr>
              <a:t>À chaque itération, la politique apprend à maximiser sa récompense.</a:t>
            </a:r>
            <a:br>
              <a:rPr lang="fr-FR" sz="1200" b="0" u="none" strike="noStrike">
                <a:solidFill>
                  <a:srgbClr val="2B313B"/>
                </a:solidFill>
                <a:effectLst/>
                <a:uFillTx/>
                <a:latin typeface="Inter"/>
                <a:ea typeface="Arial"/>
              </a:rPr>
            </a:br>
            <a:r>
              <a:rPr lang="fr-FR" sz="1200">
                <a:solidFill>
                  <a:srgbClr val="2B313B"/>
                </a:solidFill>
                <a:latin typeface="Inter"/>
                <a:ea typeface="Arial"/>
              </a:rPr>
              <a:t>D</a:t>
            </a:r>
            <a:r>
              <a:rPr lang="fr-FR" sz="1200" b="0" u="none" strike="noStrike">
                <a:solidFill>
                  <a:srgbClr val="2B313B"/>
                </a:solidFill>
                <a:effectLst/>
                <a:uFillTx/>
                <a:latin typeface="Inter"/>
                <a:ea typeface="Arial"/>
              </a:rPr>
              <a:t>es millions d'essais en simulation, puis transfert sur le drone réel.</a:t>
            </a:r>
            <a:endParaRPr lang="en-US" sz="1200" b="0" u="none" strike="noStrike">
              <a:solidFill>
                <a:srgbClr val="000000"/>
              </a:solidFill>
              <a:effectLst/>
              <a:uFillTx/>
              <a:latin typeface="Arial"/>
            </a:endParaRPr>
          </a:p>
        </p:txBody>
      </p:sp>
      <p:pic>
        <p:nvPicPr>
          <p:cNvPr id="88" name="Graphic 209" descr="Agent IA"/>
          <p:cNvPicPr/>
          <p:nvPr/>
        </p:nvPicPr>
        <p:blipFill>
          <a:blip>
            <a:extLst>
              <a:ext uri="{96DAC541-7B7A-43D3-8B79-37D633B846F1}">
                <asvg:svgBlip xmlns:asvg="http://schemas.microsoft.com/office/drawing/2016/SVG/main" r:embed="rId3"/>
              </a:ext>
            </a:extLst>
          </a:blip>
          <a:stretch/>
        </p:blipFill>
        <p:spPr>
          <a:xfrm>
            <a:off x="965160" y="1955880"/>
            <a:ext cx="482400" cy="482400"/>
          </a:xfrm>
          <a:prstGeom prst="rect">
            <a:avLst/>
          </a:prstGeom>
          <a:noFill/>
          <a:ln w="0">
            <a:noFill/>
          </a:ln>
        </p:spPr>
      </p:pic>
      <p:pic>
        <p:nvPicPr>
          <p:cNvPr id="89" name="Graphic 210" descr="Drone et cible"/>
          <p:cNvPicPr/>
          <p:nvPr/>
        </p:nvPicPr>
        <p:blipFill>
          <a:blip>
            <a:extLst>
              <a:ext uri="{96DAC541-7B7A-43D3-8B79-37D633B846F1}">
                <asvg:svgBlip xmlns:asvg="http://schemas.microsoft.com/office/drawing/2016/SVG/main" r:embed="rId4"/>
              </a:ext>
            </a:extLst>
          </a:blip>
          <a:stretch/>
        </p:blipFill>
        <p:spPr>
          <a:xfrm>
            <a:off x="6172200" y="1955880"/>
            <a:ext cx="482400" cy="482400"/>
          </a:xfrm>
          <a:prstGeom prst="rect">
            <a:avLst/>
          </a:prstGeom>
          <a:noFill/>
          <a:ln w="0">
            <a:noFill/>
          </a:ln>
        </p:spPr>
      </p:pic>
    </p:spTree>
    <p:extLst>
      <p:ext uri="{BB962C8B-B14F-4D97-AF65-F5344CB8AC3E}">
        <p14:creationId xmlns:p14="http://schemas.microsoft.com/office/powerpoint/2010/main" val="451763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1"/>
          <p:cNvSpPr/>
          <p:nvPr/>
        </p:nvSpPr>
        <p:spPr>
          <a:xfrm>
            <a:off x="0" y="-108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endParaRPr lang="en-US" sz="1400" b="0" u="none" strike="noStrike">
              <a:solidFill>
                <a:srgbClr val="000000"/>
              </a:solidFill>
              <a:effectLst/>
              <a:uFillTx/>
              <a:latin typeface="Inter"/>
            </a:endParaRPr>
          </a:p>
        </p:txBody>
      </p:sp>
      <p:sp>
        <p:nvSpPr>
          <p:cNvPr id="91" name="Rectangle 6"/>
          <p:cNvSpPr/>
          <p:nvPr/>
        </p:nvSpPr>
        <p:spPr>
          <a:xfrm>
            <a:off x="301680" y="4745880"/>
            <a:ext cx="63720" cy="10440"/>
          </a:xfrm>
          <a:prstGeom prst="rect">
            <a:avLst/>
          </a:prstGeom>
          <a:solidFill>
            <a:srgbClr val="E85A1A"/>
          </a:solidFill>
          <a:ln w="0">
            <a:noFill/>
          </a:ln>
        </p:spPr>
        <p:style>
          <a:lnRef idx="0">
            <a:scrgbClr r="0" g="0" b="0"/>
          </a:lnRef>
          <a:fillRef idx="0">
            <a:scrgbClr r="0" g="0" b="0"/>
          </a:fillRef>
          <a:effectRef idx="0">
            <a:scrgbClr r="0" g="0" b="0"/>
          </a:effectRef>
          <a:fontRef idx="minor"/>
        </p:style>
        <p:txBody>
          <a:bodyPr wrap="none" lIns="90000" tIns="-34200" rIns="90000" bIns="-34200" anchor="ctr">
            <a:noAutofit/>
          </a:bodyPr>
          <a:lstStyle/>
          <a:p>
            <a:endParaRPr lang="en-US" sz="1400" b="0" u="none" strike="noStrike">
              <a:solidFill>
                <a:srgbClr val="000000"/>
              </a:solidFill>
              <a:effectLst/>
              <a:uFillTx/>
              <a:latin typeface="Inter"/>
            </a:endParaRPr>
          </a:p>
        </p:txBody>
      </p:sp>
      <p:sp>
        <p:nvSpPr>
          <p:cNvPr id="92" name="Rectangle 7"/>
          <p:cNvSpPr/>
          <p:nvPr/>
        </p:nvSpPr>
        <p:spPr>
          <a:xfrm>
            <a:off x="301680" y="4690800"/>
            <a:ext cx="10440" cy="63720"/>
          </a:xfrm>
          <a:prstGeom prst="rect">
            <a:avLst/>
          </a:prstGeom>
          <a:solidFill>
            <a:srgbClr val="E85A1A"/>
          </a:solidFill>
          <a:ln w="0">
            <a:noFill/>
          </a:ln>
        </p:spPr>
        <p:style>
          <a:lnRef idx="0">
            <a:scrgbClr r="0" g="0" b="0"/>
          </a:lnRef>
          <a:fillRef idx="0">
            <a:scrgbClr r="0" g="0" b="0"/>
          </a:fillRef>
          <a:effectRef idx="0">
            <a:scrgbClr r="0" g="0" b="0"/>
          </a:effectRef>
          <a:fontRef idx="minor"/>
        </p:style>
        <p:txBody>
          <a:bodyPr wrap="none" lIns="90000" tIns="19080" rIns="90000" bIns="19080" anchor="ctr">
            <a:noAutofit/>
          </a:bodyPr>
          <a:lstStyle/>
          <a:p>
            <a:endParaRPr lang="en-US" sz="1400" b="0" u="none" strike="noStrike">
              <a:solidFill>
                <a:srgbClr val="000000"/>
              </a:solidFill>
              <a:effectLst/>
              <a:uFillTx/>
              <a:latin typeface="Inter"/>
            </a:endParaRPr>
          </a:p>
        </p:txBody>
      </p:sp>
      <p:sp>
        <p:nvSpPr>
          <p:cNvPr id="93" name="Rectangle 8"/>
          <p:cNvSpPr/>
          <p:nvPr/>
        </p:nvSpPr>
        <p:spPr>
          <a:xfrm>
            <a:off x="8778240" y="4745880"/>
            <a:ext cx="63720" cy="10440"/>
          </a:xfrm>
          <a:prstGeom prst="rect">
            <a:avLst/>
          </a:prstGeom>
          <a:solidFill>
            <a:srgbClr val="E85A1A"/>
          </a:solidFill>
          <a:ln w="0">
            <a:noFill/>
          </a:ln>
        </p:spPr>
        <p:style>
          <a:lnRef idx="0">
            <a:scrgbClr r="0" g="0" b="0"/>
          </a:lnRef>
          <a:fillRef idx="0">
            <a:scrgbClr r="0" g="0" b="0"/>
          </a:fillRef>
          <a:effectRef idx="0">
            <a:scrgbClr r="0" g="0" b="0"/>
          </a:effectRef>
          <a:fontRef idx="minor"/>
        </p:style>
        <p:txBody>
          <a:bodyPr wrap="none" lIns="90000" tIns="-34200" rIns="90000" bIns="-34200" anchor="ctr">
            <a:noAutofit/>
          </a:bodyPr>
          <a:lstStyle/>
          <a:p>
            <a:endParaRPr lang="en-US" sz="1400" b="0" u="none" strike="noStrike">
              <a:solidFill>
                <a:srgbClr val="000000"/>
              </a:solidFill>
              <a:effectLst/>
              <a:uFillTx/>
              <a:latin typeface="Inter"/>
            </a:endParaRPr>
          </a:p>
        </p:txBody>
      </p:sp>
      <p:sp>
        <p:nvSpPr>
          <p:cNvPr id="94" name="Rectangle 9"/>
          <p:cNvSpPr/>
          <p:nvPr/>
        </p:nvSpPr>
        <p:spPr>
          <a:xfrm>
            <a:off x="8828640" y="4690800"/>
            <a:ext cx="10440" cy="63720"/>
          </a:xfrm>
          <a:prstGeom prst="rect">
            <a:avLst/>
          </a:prstGeom>
          <a:solidFill>
            <a:srgbClr val="E85A1A"/>
          </a:solidFill>
          <a:ln w="0">
            <a:noFill/>
          </a:ln>
        </p:spPr>
        <p:style>
          <a:lnRef idx="0">
            <a:scrgbClr r="0" g="0" b="0"/>
          </a:lnRef>
          <a:fillRef idx="0">
            <a:scrgbClr r="0" g="0" b="0"/>
          </a:fillRef>
          <a:effectRef idx="0">
            <a:scrgbClr r="0" g="0" b="0"/>
          </a:effectRef>
          <a:fontRef idx="minor"/>
        </p:style>
        <p:txBody>
          <a:bodyPr wrap="none" lIns="90000" tIns="19080" rIns="90000" bIns="19080" anchor="ctr">
            <a:noAutofit/>
          </a:bodyPr>
          <a:lstStyle/>
          <a:p>
            <a:endParaRPr lang="en-US" sz="1400" b="0" u="none" strike="noStrike">
              <a:solidFill>
                <a:srgbClr val="000000"/>
              </a:solidFill>
              <a:effectLst/>
              <a:uFillTx/>
              <a:latin typeface="Inter"/>
            </a:endParaRPr>
          </a:p>
        </p:txBody>
      </p:sp>
      <p:sp>
        <p:nvSpPr>
          <p:cNvPr id="95" name="Rectangle 14"/>
          <p:cNvSpPr/>
          <p:nvPr/>
        </p:nvSpPr>
        <p:spPr>
          <a:xfrm>
            <a:off x="521280" y="4901040"/>
            <a:ext cx="8092080" cy="10440"/>
          </a:xfrm>
          <a:prstGeom prst="rect">
            <a:avLst/>
          </a:prstGeom>
          <a:solidFill>
            <a:srgbClr val="D5CFC2"/>
          </a:solidFill>
          <a:ln w="0">
            <a:noFill/>
          </a:ln>
        </p:spPr>
        <p:style>
          <a:lnRef idx="0">
            <a:scrgbClr r="0" g="0" b="0"/>
          </a:lnRef>
          <a:fillRef idx="0">
            <a:scrgbClr r="0" g="0" b="0"/>
          </a:fillRef>
          <a:effectRef idx="0">
            <a:scrgbClr r="0" g="0" b="0"/>
          </a:effectRef>
          <a:fontRef idx="minor"/>
        </p:style>
        <p:txBody>
          <a:bodyPr wrap="none" lIns="90000" tIns="-34200" rIns="90000" bIns="-34200" anchor="ctr">
            <a:noAutofit/>
          </a:bodyPr>
          <a:lstStyle/>
          <a:p>
            <a:endParaRPr lang="en-US" sz="1400" b="0" u="none" strike="noStrike">
              <a:solidFill>
                <a:srgbClr val="000000"/>
              </a:solidFill>
              <a:effectLst/>
              <a:uFillTx/>
              <a:latin typeface="Inter"/>
            </a:endParaRPr>
          </a:p>
        </p:txBody>
      </p:sp>
      <p:sp>
        <p:nvSpPr>
          <p:cNvPr id="96" name="TextBox 16"/>
          <p:cNvSpPr/>
          <p:nvPr/>
        </p:nvSpPr>
        <p:spPr>
          <a:xfrm>
            <a:off x="520560" y="254160"/>
            <a:ext cx="8102160" cy="8632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12000"/>
              </a:lnSpc>
            </a:pPr>
            <a:r>
              <a:rPr lang="en-US" sz="2600" b="1" u="none" strike="noStrike" err="1">
                <a:solidFill>
                  <a:schemeClr val="dk1"/>
                </a:solidFill>
                <a:effectLst/>
                <a:uFillTx/>
                <a:latin typeface="Inter"/>
                <a:ea typeface="Inter"/>
              </a:rPr>
              <a:t>Pourquoi</a:t>
            </a:r>
            <a:r>
              <a:rPr lang="en-US" sz="2600" b="1" u="none" strike="noStrike">
                <a:solidFill>
                  <a:schemeClr val="dk1"/>
                </a:solidFill>
                <a:effectLst/>
                <a:uFillTx/>
                <a:latin typeface="Inter"/>
                <a:ea typeface="Inter"/>
              </a:rPr>
              <a:t> </a:t>
            </a:r>
            <a:r>
              <a:rPr lang="en-US" sz="2600" b="1" u="none" strike="noStrike" err="1">
                <a:solidFill>
                  <a:schemeClr val="dk1"/>
                </a:solidFill>
                <a:effectLst/>
                <a:uFillTx/>
                <a:latin typeface="Inter"/>
                <a:ea typeface="Inter"/>
              </a:rPr>
              <a:t>ce</a:t>
            </a:r>
            <a:r>
              <a:rPr lang="en-US" sz="2600" b="1" u="none" strike="noStrike">
                <a:solidFill>
                  <a:schemeClr val="dk1"/>
                </a:solidFill>
                <a:effectLst/>
                <a:uFillTx/>
                <a:latin typeface="Inter"/>
                <a:ea typeface="Inter"/>
              </a:rPr>
              <a:t> choix ?</a:t>
            </a:r>
            <a:r>
              <a:rPr lang="en-US" sz="2600" b="1" u="none" strike="noStrike">
                <a:solidFill>
                  <a:srgbClr val="E85A1A"/>
                </a:solidFill>
                <a:effectLst/>
                <a:uFillTx/>
                <a:latin typeface="Inter"/>
                <a:ea typeface="Inter"/>
              </a:rPr>
              <a:t> </a:t>
            </a:r>
            <a:r>
              <a:rPr lang="en-US" sz="2600" b="1" u="none" strike="noStrike">
                <a:solidFill>
                  <a:schemeClr val="tx1"/>
                </a:solidFill>
                <a:effectLst/>
                <a:uFillTx/>
                <a:latin typeface="Inter"/>
                <a:ea typeface="Inter"/>
              </a:rPr>
              <a:t>1.</a:t>
            </a:r>
            <a:r>
              <a:rPr lang="en-US" sz="2600" b="1" u="none" strike="noStrike">
                <a:solidFill>
                  <a:srgbClr val="E85A1A"/>
                </a:solidFill>
                <a:effectLst/>
                <a:uFillTx/>
                <a:latin typeface="Inter"/>
                <a:ea typeface="Inter"/>
              </a:rPr>
              <a:t> </a:t>
            </a:r>
            <a:r>
              <a:rPr lang="en-US" sz="2600" b="1" u="none" strike="noStrike" err="1">
                <a:solidFill>
                  <a:srgbClr val="E85A1A"/>
                </a:solidFill>
                <a:effectLst/>
                <a:uFillTx/>
                <a:latin typeface="Inter"/>
                <a:ea typeface="Inter"/>
              </a:rPr>
              <a:t>L'apprentissage</a:t>
            </a:r>
            <a:r>
              <a:rPr lang="en-US" sz="2600" b="1" u="none" strike="noStrike">
                <a:solidFill>
                  <a:srgbClr val="E85A1A"/>
                </a:solidFill>
                <a:effectLst/>
                <a:uFillTx/>
                <a:latin typeface="Inter"/>
                <a:ea typeface="Inter"/>
              </a:rPr>
              <a:t> par </a:t>
            </a:r>
            <a:r>
              <a:rPr lang="en-US" sz="2600" b="1" u="none" strike="noStrike" err="1">
                <a:solidFill>
                  <a:srgbClr val="E85A1A"/>
                </a:solidFill>
                <a:effectLst/>
                <a:uFillTx/>
                <a:latin typeface="Inter"/>
                <a:ea typeface="Inter"/>
              </a:rPr>
              <a:t>renforcement</a:t>
            </a:r>
            <a:r>
              <a:rPr lang="en-US" sz="2600" b="1" u="none" strike="noStrike">
                <a:solidFill>
                  <a:srgbClr val="E85A1A"/>
                </a:solidFill>
                <a:effectLst/>
                <a:uFillTx/>
                <a:latin typeface="Inter"/>
                <a:ea typeface="Inter"/>
              </a:rPr>
              <a:t> </a:t>
            </a:r>
            <a:r>
              <a:rPr lang="en-US" sz="2600" b="1" u="none" strike="noStrike" err="1">
                <a:solidFill>
                  <a:schemeClr val="dk1"/>
                </a:solidFill>
                <a:effectLst/>
                <a:uFillTx/>
                <a:latin typeface="Inter"/>
                <a:ea typeface="Inter"/>
              </a:rPr>
              <a:t>avait</a:t>
            </a:r>
            <a:r>
              <a:rPr lang="en-US" sz="2600" b="1" u="none" strike="noStrike">
                <a:solidFill>
                  <a:schemeClr val="dk1"/>
                </a:solidFill>
                <a:effectLst/>
                <a:uFillTx/>
                <a:latin typeface="Inter"/>
                <a:ea typeface="Inter"/>
              </a:rPr>
              <a:t> déjà fait </a:t>
            </a:r>
            <a:r>
              <a:rPr lang="en-US" sz="2600" b="1" u="none" strike="noStrike" err="1">
                <a:solidFill>
                  <a:schemeClr val="dk1"/>
                </a:solidFill>
                <a:effectLst/>
                <a:uFillTx/>
                <a:latin typeface="Inter"/>
                <a:ea typeface="Inter"/>
              </a:rPr>
              <a:t>ses</a:t>
            </a:r>
            <a:r>
              <a:rPr lang="en-US" sz="2600" b="1" u="none" strike="noStrike">
                <a:solidFill>
                  <a:schemeClr val="dk1"/>
                </a:solidFill>
                <a:effectLst/>
                <a:uFillTx/>
                <a:latin typeface="Inter"/>
                <a:ea typeface="Inter"/>
              </a:rPr>
              <a:t> </a:t>
            </a:r>
            <a:r>
              <a:rPr lang="en-US" sz="2600" b="1" u="none" strike="noStrike" err="1">
                <a:solidFill>
                  <a:schemeClr val="dk1"/>
                </a:solidFill>
                <a:effectLst/>
                <a:uFillTx/>
                <a:latin typeface="Inter"/>
                <a:ea typeface="Inter"/>
              </a:rPr>
              <a:t>preuves</a:t>
            </a:r>
            <a:endParaRPr lang="en-US" sz="2600" b="0" u="none" strike="noStrike">
              <a:solidFill>
                <a:schemeClr val="dk1"/>
              </a:solidFill>
              <a:effectLst/>
              <a:uFillTx/>
              <a:latin typeface="Arial"/>
            </a:endParaRPr>
          </a:p>
        </p:txBody>
      </p:sp>
      <p:sp>
        <p:nvSpPr>
          <p:cNvPr id="97" name="TextBox 19"/>
          <p:cNvSpPr/>
          <p:nvPr/>
        </p:nvSpPr>
        <p:spPr>
          <a:xfrm>
            <a:off x="521280" y="2656440"/>
            <a:ext cx="39315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25000"/>
              </a:lnSpc>
            </a:pPr>
            <a:r>
              <a:rPr lang="en-US" sz="900" b="0" u="none" strike="noStrike">
                <a:solidFill>
                  <a:srgbClr val="3D434D"/>
                </a:solidFill>
                <a:effectLst/>
                <a:uFillTx/>
                <a:latin typeface="JetBrains Mono"/>
                <a:ea typeface="Arial"/>
              </a:rPr>
              <a:t>VIDÉO · RÉEL</a:t>
            </a:r>
            <a:endParaRPr lang="en-US" sz="900" b="0" u="none" strike="noStrike">
              <a:solidFill>
                <a:srgbClr val="000000"/>
              </a:solidFill>
              <a:effectLst/>
              <a:uFillTx/>
              <a:latin typeface="Arial"/>
            </a:endParaRPr>
          </a:p>
        </p:txBody>
      </p:sp>
      <p:sp>
        <p:nvSpPr>
          <p:cNvPr id="98" name="TextBox 20"/>
          <p:cNvSpPr/>
          <p:nvPr/>
        </p:nvSpPr>
        <p:spPr>
          <a:xfrm>
            <a:off x="521280" y="2875680"/>
            <a:ext cx="39315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25000"/>
              </a:lnSpc>
            </a:pPr>
            <a:r>
              <a:rPr lang="en-US" sz="900" b="0" u="none" strike="noStrike">
                <a:solidFill>
                  <a:srgbClr val="3D434D"/>
                </a:solidFill>
                <a:effectLst/>
                <a:uFillTx/>
                <a:latin typeface="Inter"/>
                <a:ea typeface="Arial"/>
              </a:rPr>
              <a:t>à insérer</a:t>
            </a:r>
            <a:endParaRPr lang="en-US" sz="900" b="0" u="none" strike="noStrike">
              <a:solidFill>
                <a:srgbClr val="000000"/>
              </a:solidFill>
              <a:effectLst/>
              <a:uFillTx/>
              <a:latin typeface="Arial"/>
            </a:endParaRPr>
          </a:p>
        </p:txBody>
      </p:sp>
      <p:sp>
        <p:nvSpPr>
          <p:cNvPr id="99" name="TextBox 22"/>
          <p:cNvSpPr/>
          <p:nvPr/>
        </p:nvSpPr>
        <p:spPr>
          <a:xfrm>
            <a:off x="521280" y="4534920"/>
            <a:ext cx="7831080" cy="1893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30000"/>
              </a:lnSpc>
            </a:pPr>
            <a:r>
              <a:rPr lang="fr-FR" sz="1050" b="0" u="none" strike="noStrike">
                <a:solidFill>
                  <a:srgbClr val="2B313B"/>
                </a:solidFill>
                <a:effectLst/>
                <a:uFillTx/>
                <a:latin typeface="Inter"/>
                <a:ea typeface="Arial"/>
              </a:rPr>
              <a:t>L'apprentissage par renforcement a battu les champions du monde de course FPV. TU Delft, 2025.</a:t>
            </a:r>
            <a:endParaRPr lang="en-US" sz="1050" b="0" u="none" strike="noStrike">
              <a:solidFill>
                <a:srgbClr val="000000"/>
              </a:solidFill>
              <a:effectLst/>
              <a:uFillTx/>
              <a:latin typeface="Arial"/>
            </a:endParaRPr>
          </a:p>
        </p:txBody>
      </p:sp>
      <p:pic>
        <p:nvPicPr>
          <p:cNvPr id="2" name="fpv_drone_race">
            <a:hlinkClick r:id="" action="ppaction://media"/>
            <a:extLst>
              <a:ext uri="{FF2B5EF4-FFF2-40B4-BE49-F238E27FC236}">
                <a16:creationId xmlns:a16="http://schemas.microsoft.com/office/drawing/2014/main" id="{0FA49999-3AC7-C82B-4DB7-436B1F7BEA5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2258" y="1214230"/>
            <a:ext cx="5530299" cy="3116747"/>
          </a:xfrm>
          <a:prstGeom prst="rect">
            <a:avLst/>
          </a:prstGeom>
        </p:spPr>
      </p:pic>
    </p:spTree>
    <p:extLst>
      <p:ext uri="{BB962C8B-B14F-4D97-AF65-F5344CB8AC3E}">
        <p14:creationId xmlns:p14="http://schemas.microsoft.com/office/powerpoint/2010/main" val="3336804303"/>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5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
          <p:cNvSpPr/>
          <p:nvPr/>
        </p:nvSpPr>
        <p:spPr>
          <a:xfrm>
            <a:off x="0" y="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102" name="TextBox 5"/>
          <p:cNvSpPr/>
          <p:nvPr/>
        </p:nvSpPr>
        <p:spPr>
          <a:xfrm>
            <a:off x="520560" y="279360"/>
            <a:ext cx="8294400" cy="3970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06000"/>
              </a:lnSpc>
            </a:pPr>
            <a:r>
              <a:rPr lang="fr-FR" sz="2600" b="1" u="none" strike="noStrike">
                <a:solidFill>
                  <a:schemeClr val="tx1"/>
                </a:solidFill>
                <a:effectLst/>
                <a:uFillTx/>
                <a:latin typeface="Inter"/>
                <a:ea typeface="Inter"/>
              </a:rPr>
              <a:t>2.</a:t>
            </a:r>
            <a:r>
              <a:rPr lang="fr-FR" sz="2600" b="1" u="none" strike="noStrike">
                <a:solidFill>
                  <a:srgbClr val="E85A1A"/>
                </a:solidFill>
                <a:effectLst/>
                <a:uFillTx/>
                <a:latin typeface="Inter"/>
                <a:ea typeface="Inter"/>
              </a:rPr>
              <a:t> </a:t>
            </a:r>
            <a:r>
              <a:rPr lang="fr-FR" sz="2600" b="1" u="none" strike="noStrike">
                <a:solidFill>
                  <a:schemeClr val="tx1"/>
                </a:solidFill>
                <a:effectLst/>
                <a:uFillTx/>
                <a:latin typeface="Inter"/>
                <a:ea typeface="Inter"/>
              </a:rPr>
              <a:t>Capable d'apprendre</a:t>
            </a:r>
            <a:r>
              <a:rPr lang="fr-FR" sz="2600" b="1" u="none" strike="noStrike">
                <a:solidFill>
                  <a:srgbClr val="E85A1A"/>
                </a:solidFill>
                <a:effectLst/>
                <a:uFillTx/>
                <a:latin typeface="Inter"/>
                <a:ea typeface="Inter"/>
              </a:rPr>
              <a:t> </a:t>
            </a:r>
            <a:r>
              <a:rPr lang="fr-FR" sz="2600" b="1" u="none" strike="noStrike">
                <a:solidFill>
                  <a:schemeClr val="tx1"/>
                </a:solidFill>
                <a:effectLst/>
                <a:uFillTx/>
                <a:latin typeface="Inter"/>
                <a:ea typeface="Inter"/>
              </a:rPr>
              <a:t>de manière</a:t>
            </a:r>
            <a:r>
              <a:rPr lang="fr-FR" sz="2600" b="1" u="none" strike="noStrike">
                <a:solidFill>
                  <a:srgbClr val="E85A1A"/>
                </a:solidFill>
                <a:effectLst/>
                <a:uFillTx/>
                <a:latin typeface="Inter"/>
                <a:ea typeface="Inter"/>
              </a:rPr>
              <a:t> </a:t>
            </a:r>
            <a:r>
              <a:rPr lang="fr-FR" sz="2600" b="1" u="none" strike="noStrike" err="1">
                <a:solidFill>
                  <a:srgbClr val="E85A1A"/>
                </a:solidFill>
                <a:effectLst/>
                <a:uFillTx/>
                <a:latin typeface="Inter"/>
                <a:ea typeface="Inter"/>
              </a:rPr>
              <a:t>adversariale</a:t>
            </a:r>
            <a:r>
              <a:rPr lang="fr-FR" sz="2600" b="1" u="none" strike="noStrike">
                <a:solidFill>
                  <a:srgbClr val="E85A1A"/>
                </a:solidFill>
                <a:effectLst/>
                <a:uFillTx/>
                <a:latin typeface="Inter"/>
                <a:ea typeface="Inter"/>
              </a:rPr>
              <a:t> </a:t>
            </a:r>
            <a:endParaRPr lang="en-US" sz="2600" b="0" u="none" strike="noStrike">
              <a:solidFill>
                <a:srgbClr val="000000"/>
              </a:solidFill>
              <a:effectLst/>
              <a:uFillTx/>
              <a:latin typeface="Arial"/>
            </a:endParaRPr>
          </a:p>
        </p:txBody>
      </p:sp>
      <p:pic>
        <p:nvPicPr>
          <p:cNvPr id="103" name="Picture 102">
            <a:hlinkClick r:id="" action="ppaction://media"/>
          </p:cNvPr>
          <p:cNvPicPr/>
          <p:nvPr>
            <a:videoFile r:link="rId2"/>
            <p:extLst>
              <p:ext uri="{DAA4B4D4-6D71-4841-9C94-3DE7FCFB9230}">
                <p14:media xmlns:p14="http://schemas.microsoft.com/office/powerpoint/2010/main" r:embed="rId1"/>
              </p:ext>
            </p:extLst>
          </p:nvPr>
        </p:nvPicPr>
        <p:blipFill>
          <a:blip r:embed="rId4"/>
          <a:stretch>
            <a:fillRect/>
          </a:stretch>
        </p:blipFill>
        <p:spPr>
          <a:xfrm>
            <a:off x="523800" y="1847160"/>
            <a:ext cx="4068720" cy="2288520"/>
          </a:xfrm>
          <a:prstGeom prst="rect">
            <a:avLst/>
          </a:prstGeom>
          <a:ln w="0">
            <a:noFill/>
          </a:ln>
        </p:spPr>
      </p:pic>
      <p:sp>
        <p:nvSpPr>
          <p:cNvPr id="104" name="TextBox 7"/>
          <p:cNvSpPr/>
          <p:nvPr/>
        </p:nvSpPr>
        <p:spPr>
          <a:xfrm>
            <a:off x="523800" y="4206240"/>
            <a:ext cx="4068720" cy="5184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25000"/>
              </a:lnSpc>
            </a:pPr>
            <a:r>
              <a:rPr lang="fr-FR" sz="1400" b="0" u="none" strike="noStrike">
                <a:solidFill>
                  <a:schemeClr val="tx1"/>
                </a:solidFill>
                <a:effectLst/>
                <a:uFillTx/>
                <a:latin typeface="JetBrains Mono"/>
                <a:ea typeface="Arial"/>
              </a:rPr>
              <a:t>Quid si le drone en face cherche à esquiver ?</a:t>
            </a:r>
            <a:endParaRPr lang="en-US" sz="1400" b="0" u="none" strike="noStrike">
              <a:solidFill>
                <a:schemeClr val="tx1"/>
              </a:solidFill>
              <a:effectLst/>
              <a:uFillTx/>
              <a:latin typeface="Arial"/>
            </a:endParaRPr>
          </a:p>
        </p:txBody>
      </p:sp>
      <p:grpSp>
        <p:nvGrpSpPr>
          <p:cNvPr id="105" name="Groupe 4"/>
          <p:cNvGrpSpPr/>
          <p:nvPr/>
        </p:nvGrpSpPr>
        <p:grpSpPr>
          <a:xfrm>
            <a:off x="4790880" y="2386800"/>
            <a:ext cx="4143600" cy="1414080"/>
            <a:chOff x="4790880" y="2386800"/>
            <a:chExt cx="4143600" cy="1414080"/>
          </a:xfrm>
        </p:grpSpPr>
        <p:sp>
          <p:nvSpPr>
            <p:cNvPr id="106" name="Rounded Rectangle 8"/>
            <p:cNvSpPr/>
            <p:nvPr/>
          </p:nvSpPr>
          <p:spPr>
            <a:xfrm>
              <a:off x="4790880" y="2386800"/>
              <a:ext cx="4143600" cy="1414080"/>
            </a:xfrm>
            <a:prstGeom prst="roundRect">
              <a:avLst>
                <a:gd name="adj" fmla="val 4000"/>
              </a:avLst>
            </a:prstGeom>
            <a:solidFill>
              <a:srgbClr val="FFFFFF"/>
            </a:solidFill>
            <a:ln w="9525">
              <a:solidFill>
                <a:srgbClr val="D0CDC4"/>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107" name="TextBox 9"/>
            <p:cNvSpPr/>
            <p:nvPr/>
          </p:nvSpPr>
          <p:spPr>
            <a:xfrm>
              <a:off x="4790880" y="2512440"/>
              <a:ext cx="4143600" cy="313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25000"/>
                </a:lnSpc>
              </a:pPr>
              <a:r>
                <a:rPr lang="en-US" sz="850" b="0" u="none" strike="noStrike">
                  <a:solidFill>
                    <a:srgbClr val="8A8F99"/>
                  </a:solidFill>
                  <a:effectLst/>
                  <a:uFillTx/>
                  <a:latin typeface="JetBrains Mono"/>
                  <a:ea typeface="Arial"/>
                </a:rPr>
                <a:t>SELF-PLAY</a:t>
              </a:r>
              <a:endParaRPr lang="en-US" sz="850" b="0" u="none" strike="noStrike">
                <a:solidFill>
                  <a:srgbClr val="000000"/>
                </a:solidFill>
                <a:effectLst/>
                <a:uFillTx/>
                <a:latin typeface="Arial"/>
              </a:endParaRPr>
            </a:p>
          </p:txBody>
        </p:sp>
        <p:sp>
          <p:nvSpPr>
            <p:cNvPr id="108" name="Rounded Rectangle 10"/>
            <p:cNvSpPr/>
            <p:nvPr/>
          </p:nvSpPr>
          <p:spPr>
            <a:xfrm>
              <a:off x="4990680" y="2805840"/>
              <a:ext cx="1617480" cy="586440"/>
            </a:xfrm>
            <a:prstGeom prst="roundRect">
              <a:avLst>
                <a:gd name="adj" fmla="val 8000"/>
              </a:avLst>
            </a:prstGeom>
            <a:solidFill>
              <a:srgbClr val="E85A1A"/>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109" name="TextBox 11"/>
            <p:cNvSpPr/>
            <p:nvPr/>
          </p:nvSpPr>
          <p:spPr>
            <a:xfrm>
              <a:off x="4990680" y="2984040"/>
              <a:ext cx="1617480" cy="25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00000"/>
                </a:lnSpc>
              </a:pPr>
              <a:r>
                <a:rPr lang="en-US" sz="900" b="1" u="none" strike="noStrike">
                  <a:solidFill>
                    <a:srgbClr val="FFFFFF"/>
                  </a:solidFill>
                  <a:effectLst/>
                  <a:uFillTx/>
                  <a:latin typeface="Inter"/>
                  <a:ea typeface="Arial"/>
                </a:rPr>
                <a:t>IA ATTAQUANTE</a:t>
              </a:r>
              <a:endParaRPr lang="en-US" sz="900" b="0" u="none" strike="noStrike">
                <a:solidFill>
                  <a:srgbClr val="000000"/>
                </a:solidFill>
                <a:effectLst/>
                <a:uFillTx/>
                <a:latin typeface="Arial"/>
              </a:endParaRPr>
            </a:p>
          </p:txBody>
        </p:sp>
        <p:sp>
          <p:nvSpPr>
            <p:cNvPr id="110" name="Rounded Rectangle 12"/>
            <p:cNvSpPr/>
            <p:nvPr/>
          </p:nvSpPr>
          <p:spPr>
            <a:xfrm>
              <a:off x="7067520" y="2805840"/>
              <a:ext cx="1617480" cy="586440"/>
            </a:xfrm>
            <a:prstGeom prst="roundRect">
              <a:avLst>
                <a:gd name="adj" fmla="val 8000"/>
              </a:avLst>
            </a:prstGeom>
            <a:solidFill>
              <a:srgbClr val="0A0E14"/>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111" name="TextBox 13"/>
            <p:cNvSpPr/>
            <p:nvPr/>
          </p:nvSpPr>
          <p:spPr>
            <a:xfrm>
              <a:off x="7067520" y="2984040"/>
              <a:ext cx="1617480" cy="250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00000"/>
                </a:lnSpc>
              </a:pPr>
              <a:r>
                <a:rPr lang="en-US" sz="900" b="1" u="none" strike="noStrike">
                  <a:solidFill>
                    <a:srgbClr val="F4F1EA"/>
                  </a:solidFill>
                  <a:effectLst/>
                  <a:uFillTx/>
                  <a:latin typeface="Inter"/>
                  <a:ea typeface="Arial"/>
                </a:rPr>
                <a:t>IA DÉFENSIVE</a:t>
              </a:r>
              <a:endParaRPr lang="en-US" sz="900" b="0" u="none" strike="noStrike">
                <a:solidFill>
                  <a:srgbClr val="000000"/>
                </a:solidFill>
                <a:effectLst/>
                <a:uFillTx/>
                <a:latin typeface="Arial"/>
              </a:endParaRPr>
            </a:p>
          </p:txBody>
        </p:sp>
        <p:sp>
          <p:nvSpPr>
            <p:cNvPr id="112" name="Right Arrow 14"/>
            <p:cNvSpPr/>
            <p:nvPr/>
          </p:nvSpPr>
          <p:spPr>
            <a:xfrm>
              <a:off x="6688080" y="2910600"/>
              <a:ext cx="319320" cy="135720"/>
            </a:xfrm>
            <a:prstGeom prst="rightArrow">
              <a:avLst>
                <a:gd name="adj1" fmla="val 50000"/>
                <a:gd name="adj2" fmla="val 50000"/>
              </a:avLst>
            </a:prstGeom>
            <a:solidFill>
              <a:srgbClr val="8A8F99"/>
            </a:solidFill>
            <a:ln w="0">
              <a:noFill/>
            </a:ln>
          </p:spPr>
          <p:style>
            <a:lnRef idx="0">
              <a:scrgbClr r="0" g="0" b="0"/>
            </a:lnRef>
            <a:fillRef idx="0">
              <a:scrgbClr r="0" g="0" b="0"/>
            </a:fillRef>
            <a:effectRef idx="0">
              <a:scrgbClr r="0" g="0" b="0"/>
            </a:effectRef>
            <a:fontRef idx="minor"/>
          </p:style>
          <p:txBody>
            <a:bodyPr lIns="90000" tIns="23040" rIns="90000" bIns="23040" anchor="ctr">
              <a:noAutofit/>
            </a:bodyPr>
            <a:lstStyle/>
            <a:p>
              <a:endParaRPr lang="en-US" sz="1400" b="0" u="none" strike="noStrike">
                <a:solidFill>
                  <a:srgbClr val="000000"/>
                </a:solidFill>
                <a:effectLst/>
                <a:uFillTx/>
                <a:latin typeface="Inter"/>
              </a:endParaRPr>
            </a:p>
          </p:txBody>
        </p:sp>
        <p:sp>
          <p:nvSpPr>
            <p:cNvPr id="113" name="Left Arrow 15"/>
            <p:cNvSpPr/>
            <p:nvPr/>
          </p:nvSpPr>
          <p:spPr>
            <a:xfrm>
              <a:off x="6688080" y="3162240"/>
              <a:ext cx="319320" cy="135720"/>
            </a:xfrm>
            <a:prstGeom prst="leftArrow">
              <a:avLst>
                <a:gd name="adj1" fmla="val 50000"/>
                <a:gd name="adj2" fmla="val 50000"/>
              </a:avLst>
            </a:prstGeom>
            <a:solidFill>
              <a:srgbClr val="8A8F99"/>
            </a:solidFill>
            <a:ln w="0">
              <a:noFill/>
            </a:ln>
          </p:spPr>
          <p:style>
            <a:lnRef idx="0">
              <a:scrgbClr r="0" g="0" b="0"/>
            </a:lnRef>
            <a:fillRef idx="0">
              <a:scrgbClr r="0" g="0" b="0"/>
            </a:fillRef>
            <a:effectRef idx="0">
              <a:scrgbClr r="0" g="0" b="0"/>
            </a:effectRef>
            <a:fontRef idx="minor"/>
          </p:style>
          <p:txBody>
            <a:bodyPr lIns="90000" tIns="23040" rIns="90000" bIns="23040" anchor="ctr">
              <a:noAutofit/>
            </a:bodyPr>
            <a:lstStyle/>
            <a:p>
              <a:endParaRPr lang="en-US" sz="1400" b="0" u="none" strike="noStrike">
                <a:solidFill>
                  <a:srgbClr val="000000"/>
                </a:solidFill>
                <a:effectLst/>
                <a:uFillTx/>
                <a:latin typeface="Inter"/>
              </a:endParaRPr>
            </a:p>
          </p:txBody>
        </p:sp>
        <p:sp>
          <p:nvSpPr>
            <p:cNvPr id="114" name="TextBox 16"/>
            <p:cNvSpPr/>
            <p:nvPr/>
          </p:nvSpPr>
          <p:spPr>
            <a:xfrm>
              <a:off x="4790880" y="3476520"/>
              <a:ext cx="4143600" cy="151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25000"/>
                </a:lnSpc>
              </a:pPr>
              <a:r>
                <a:rPr lang="fr-FR" sz="850" b="0" u="none" strike="noStrike">
                  <a:solidFill>
                    <a:srgbClr val="8A8F99"/>
                  </a:solidFill>
                  <a:effectLst/>
                  <a:uFillTx/>
                  <a:latin typeface="JetBrains Mono"/>
                  <a:ea typeface="Arial"/>
                </a:rPr>
                <a:t>Les deux apprennent en même temps</a:t>
              </a:r>
              <a:endParaRPr lang="en-US" sz="850" b="0" u="none" strike="noStrike">
                <a:solidFill>
                  <a:srgbClr val="000000"/>
                </a:solidFill>
                <a:effectLst/>
                <a:uFillTx/>
                <a:latin typeface="Arial"/>
              </a:endParaRPr>
            </a:p>
          </p:txBody>
        </p:sp>
      </p:grpSp>
    </p:spTree>
    <p:extLst>
      <p:ext uri="{BB962C8B-B14F-4D97-AF65-F5344CB8AC3E}">
        <p14:creationId xmlns:p14="http://schemas.microsoft.com/office/powerpoint/2010/main" val="3664418788"/>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withEffect">
                                  <p:stCondLst>
                                    <p:cond delay="0"/>
                                  </p:stCondLst>
                                  <p:childTnLst>
                                    <p:cmd type="call" cmd="playFrom(0.0)">
                                      <p:cBhvr>
                                        <p:cTn id="6" dur="indefinite" fill="hold"/>
                                        <p:tgtEl>
                                          <p:spTgt spid="10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p:stCondLst>
                    <p:cond delay="indefinite"/>
                  </p:stCondLst>
                  <p:endCondLst>
                    <p:cond evt="onStopAudio" delay="0"/>
                  </p:endCondLst>
                </p:cTn>
                <p:tgtEl>
                  <p:spTgt spid="10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Rectangle 1"/>
          <p:cNvSpPr/>
          <p:nvPr/>
        </p:nvSpPr>
        <p:spPr>
          <a:xfrm>
            <a:off x="0" y="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116" name="TextBox 5"/>
          <p:cNvSpPr/>
          <p:nvPr/>
        </p:nvSpPr>
        <p:spPr>
          <a:xfrm>
            <a:off x="520560" y="279360"/>
            <a:ext cx="8095680" cy="69487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06000"/>
              </a:lnSpc>
            </a:pPr>
            <a:r>
              <a:rPr lang="fr-FR" sz="2200" b="1" u="none" strike="noStrike">
                <a:solidFill>
                  <a:srgbClr val="0A0E14"/>
                </a:solidFill>
                <a:effectLst/>
                <a:uFillTx/>
                <a:latin typeface="Inter"/>
                <a:ea typeface="Arial"/>
              </a:rPr>
              <a:t>Un des challenges techniques : </a:t>
            </a:r>
            <a:endParaRPr lang="en-US" sz="2200" b="0" u="none" strike="noStrike">
              <a:solidFill>
                <a:srgbClr val="000000"/>
              </a:solidFill>
              <a:effectLst/>
              <a:uFillTx/>
              <a:latin typeface="Arial"/>
            </a:endParaRPr>
          </a:p>
          <a:p>
            <a:pPr>
              <a:lnSpc>
                <a:spcPct val="106000"/>
              </a:lnSpc>
            </a:pPr>
            <a:r>
              <a:rPr lang="fr-FR" sz="2200" b="1" u="none" strike="noStrike">
                <a:solidFill>
                  <a:srgbClr val="0A0E14"/>
                </a:solidFill>
                <a:effectLst/>
                <a:uFillTx/>
                <a:latin typeface="Inter"/>
                <a:ea typeface="Arial"/>
              </a:rPr>
              <a:t>Le </a:t>
            </a:r>
            <a:r>
              <a:rPr lang="fr-FR" sz="2200" b="1" u="none" strike="noStrike" err="1">
                <a:solidFill>
                  <a:srgbClr val="E85A1A"/>
                </a:solidFill>
                <a:effectLst/>
                <a:uFillTx/>
                <a:latin typeface="Inter"/>
                <a:ea typeface="Arial"/>
              </a:rPr>
              <a:t>deploiement</a:t>
            </a:r>
            <a:r>
              <a:rPr lang="fr-FR" sz="2200" b="1" u="none" strike="noStrike">
                <a:solidFill>
                  <a:srgbClr val="E85A1A"/>
                </a:solidFill>
                <a:effectLst/>
                <a:uFillTx/>
                <a:latin typeface="Inter"/>
                <a:ea typeface="Arial"/>
              </a:rPr>
              <a:t> d'IA </a:t>
            </a:r>
            <a:r>
              <a:rPr lang="fr-FR" sz="2200" b="1" u="none" strike="noStrike">
                <a:solidFill>
                  <a:srgbClr val="0A0E14"/>
                </a:solidFill>
                <a:effectLst/>
                <a:uFillTx/>
                <a:latin typeface="Inter"/>
                <a:ea typeface="Arial"/>
              </a:rPr>
              <a:t>entrainées en simulation dans le réel</a:t>
            </a:r>
            <a:endParaRPr lang="en-US" sz="2200" b="0" u="none" strike="noStrike">
              <a:solidFill>
                <a:srgbClr val="000000"/>
              </a:solidFill>
              <a:effectLst/>
              <a:uFillTx/>
              <a:latin typeface="Arial"/>
            </a:endParaRPr>
          </a:p>
        </p:txBody>
      </p:sp>
      <p:pic>
        <p:nvPicPr>
          <p:cNvPr id="117" name="Picture 116">
            <a:hlinkClick r:id="" action="ppaction://media"/>
          </p:cNvPr>
          <p:cNvPicPr/>
          <p:nvPr>
            <a:videoFile r:link="rId2"/>
            <p:extLst>
              <p:ext uri="{DAA4B4D4-6D71-4841-9C94-3DE7FCFB9230}">
                <p14:media xmlns:p14="http://schemas.microsoft.com/office/powerpoint/2010/main" r:embed="rId1"/>
              </p:ext>
            </p:extLst>
          </p:nvPr>
        </p:nvPicPr>
        <p:blipFill>
          <a:blip r:embed="rId6"/>
          <a:stretch>
            <a:fillRect/>
          </a:stretch>
        </p:blipFill>
        <p:spPr>
          <a:xfrm>
            <a:off x="793800" y="1094400"/>
            <a:ext cx="3486240" cy="1947240"/>
          </a:xfrm>
          <a:prstGeom prst="rect">
            <a:avLst/>
          </a:prstGeom>
          <a:ln w="0">
            <a:noFill/>
          </a:ln>
        </p:spPr>
      </p:pic>
      <p:pic>
        <p:nvPicPr>
          <p:cNvPr id="118" name="Picture 117">
            <a:hlinkClick r:id="" action="ppaction://media"/>
          </p:cNvPr>
          <p:cNvPicPr/>
          <p:nvPr>
            <a:videoFile r:link="rId4"/>
            <p:extLst>
              <p:ext uri="{DAA4B4D4-6D71-4841-9C94-3DE7FCFB9230}">
                <p14:media xmlns:p14="http://schemas.microsoft.com/office/powerpoint/2010/main" r:embed="rId3"/>
              </p:ext>
            </p:extLst>
          </p:nvPr>
        </p:nvPicPr>
        <p:blipFill>
          <a:blip r:embed="rId7"/>
          <a:stretch>
            <a:fillRect/>
          </a:stretch>
        </p:blipFill>
        <p:spPr>
          <a:xfrm>
            <a:off x="793800" y="3039840"/>
            <a:ext cx="3486240" cy="1979280"/>
          </a:xfrm>
          <a:prstGeom prst="rect">
            <a:avLst/>
          </a:prstGeom>
          <a:ln w="0">
            <a:noFill/>
          </a:ln>
        </p:spPr>
      </p:pic>
      <p:pic>
        <p:nvPicPr>
          <p:cNvPr id="119" name="Image 25" descr="Une image contenant Jouet radiocommandé, jouet, Véhicule de jouet, véhicule&#10;&#10;Le contenu généré par l’IA peut être incorrect."/>
          <p:cNvPicPr/>
          <p:nvPr/>
        </p:nvPicPr>
        <p:blipFill>
          <a:blip r:embed="rId8"/>
          <a:stretch/>
        </p:blipFill>
        <p:spPr>
          <a:xfrm>
            <a:off x="5875920" y="3114720"/>
            <a:ext cx="2423880" cy="1839240"/>
          </a:xfrm>
          <a:prstGeom prst="rect">
            <a:avLst/>
          </a:prstGeom>
          <a:noFill/>
          <a:ln w="0">
            <a:noFill/>
          </a:ln>
        </p:spPr>
      </p:pic>
      <p:pic>
        <p:nvPicPr>
          <p:cNvPr id="120" name="Picture 7" descr="Une image contenant arme&#10;&#10;Le contenu généré par l’IA peut être incorrect."/>
          <p:cNvPicPr/>
          <p:nvPr/>
        </p:nvPicPr>
        <p:blipFill>
          <a:blip r:embed="rId9"/>
          <a:stretch/>
        </p:blipFill>
        <p:spPr>
          <a:xfrm>
            <a:off x="5423760" y="1172880"/>
            <a:ext cx="3337920" cy="1869480"/>
          </a:xfrm>
          <a:prstGeom prst="rect">
            <a:avLst/>
          </a:prstGeom>
          <a:noFill/>
          <a:ln w="0">
            <a:noFill/>
          </a:ln>
        </p:spPr>
      </p:pic>
      <p:grpSp>
        <p:nvGrpSpPr>
          <p:cNvPr id="121" name="Groupe 32"/>
          <p:cNvGrpSpPr/>
          <p:nvPr/>
        </p:nvGrpSpPr>
        <p:grpSpPr>
          <a:xfrm>
            <a:off x="4480560" y="3616560"/>
            <a:ext cx="943200" cy="835560"/>
            <a:chOff x="4480560" y="3616560"/>
            <a:chExt cx="943200" cy="835560"/>
          </a:xfrm>
        </p:grpSpPr>
        <p:sp>
          <p:nvSpPr>
            <p:cNvPr id="122" name="Right Arrow 14"/>
            <p:cNvSpPr/>
            <p:nvPr/>
          </p:nvSpPr>
          <p:spPr>
            <a:xfrm>
              <a:off x="4480560" y="3616560"/>
              <a:ext cx="943200" cy="293400"/>
            </a:xfrm>
            <a:prstGeom prst="rightArrow">
              <a:avLst>
                <a:gd name="adj1" fmla="val 50000"/>
                <a:gd name="adj2" fmla="val 50000"/>
              </a:avLst>
            </a:prstGeom>
            <a:solidFill>
              <a:srgbClr val="8A8F99"/>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123" name="Left Arrow 15"/>
            <p:cNvSpPr/>
            <p:nvPr/>
          </p:nvSpPr>
          <p:spPr>
            <a:xfrm>
              <a:off x="4480560" y="4158720"/>
              <a:ext cx="943200" cy="293400"/>
            </a:xfrm>
            <a:prstGeom prst="leftArrow">
              <a:avLst>
                <a:gd name="adj1" fmla="val 50000"/>
                <a:gd name="adj2" fmla="val 50000"/>
              </a:avLst>
            </a:prstGeom>
            <a:solidFill>
              <a:srgbClr val="8A8F99"/>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grpSp>
      <p:grpSp>
        <p:nvGrpSpPr>
          <p:cNvPr id="124" name="Groupe 37"/>
          <p:cNvGrpSpPr/>
          <p:nvPr/>
        </p:nvGrpSpPr>
        <p:grpSpPr>
          <a:xfrm>
            <a:off x="4480560" y="1791000"/>
            <a:ext cx="943200" cy="835560"/>
            <a:chOff x="4480560" y="1791000"/>
            <a:chExt cx="943200" cy="835560"/>
          </a:xfrm>
        </p:grpSpPr>
        <p:sp>
          <p:nvSpPr>
            <p:cNvPr id="125" name="Right Arrow 14"/>
            <p:cNvSpPr/>
            <p:nvPr/>
          </p:nvSpPr>
          <p:spPr>
            <a:xfrm>
              <a:off x="4480560" y="1791000"/>
              <a:ext cx="943200" cy="293400"/>
            </a:xfrm>
            <a:prstGeom prst="rightArrow">
              <a:avLst>
                <a:gd name="adj1" fmla="val 50000"/>
                <a:gd name="adj2" fmla="val 50000"/>
              </a:avLst>
            </a:prstGeom>
            <a:solidFill>
              <a:srgbClr val="8A8F99"/>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126" name="Left Arrow 15"/>
            <p:cNvSpPr/>
            <p:nvPr/>
          </p:nvSpPr>
          <p:spPr>
            <a:xfrm>
              <a:off x="4480560" y="2333160"/>
              <a:ext cx="943200" cy="293400"/>
            </a:xfrm>
            <a:prstGeom prst="leftArrow">
              <a:avLst>
                <a:gd name="adj1" fmla="val 50000"/>
                <a:gd name="adj2" fmla="val 50000"/>
              </a:avLst>
            </a:prstGeom>
            <a:solidFill>
              <a:srgbClr val="8A8F99"/>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grpSp>
    </p:spTree>
    <p:extLst>
      <p:ext uri="{BB962C8B-B14F-4D97-AF65-F5344CB8AC3E}">
        <p14:creationId xmlns:p14="http://schemas.microsoft.com/office/powerpoint/2010/main" val="1096555447"/>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withEffect">
                                  <p:stCondLst>
                                    <p:cond delay="0"/>
                                  </p:stCondLst>
                                  <p:childTnLst>
                                    <p:cmd type="call" cmd="playFrom(0.0)">
                                      <p:cBhvr>
                                        <p:cTn id="6" dur="indefinite" fill="hold"/>
                                        <p:tgtEl>
                                          <p:spTgt spid="117"/>
                                        </p:tgtEl>
                                      </p:cBhvr>
                                    </p:cmd>
                                  </p:childTnLst>
                                </p:cTn>
                              </p:par>
                              <p:par>
                                <p:cTn id="7" presetClass="mediacall" fill="hold" nodeType="withEffect">
                                  <p:stCondLst>
                                    <p:cond delay="0"/>
                                  </p:stCondLst>
                                  <p:childTnLst>
                                    <p:cmd type="call" cmd="playFrom(0.0)">
                                      <p:cBhvr>
                                        <p:cTn id="8" dur="indefinite" fill="hold"/>
                                        <p:tgtEl>
                                          <p:spTgt spid="1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9">
                  <p:stCondLst>
                    <p:cond delay="indefinite"/>
                  </p:stCondLst>
                  <p:endCondLst>
                    <p:cond evt="onStopAudio" delay="0"/>
                  </p:endCondLst>
                </p:cTn>
                <p:tgtEl>
                  <p:spTgt spid="117"/>
                </p:tgtEl>
              </p:cMediaNode>
            </p:video>
            <p:video>
              <p:cMediaNode mute="1">
                <p:cTn id="10">
                  <p:stCondLst>
                    <p:cond delay="indefinite"/>
                  </p:stCondLst>
                  <p:endCondLst>
                    <p:cond evt="onStopAudio" delay="0"/>
                  </p:endCondLst>
                </p:cTn>
                <p:tgtEl>
                  <p:spTgt spid="11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Rectangle 1"/>
          <p:cNvSpPr/>
          <p:nvPr/>
        </p:nvSpPr>
        <p:spPr>
          <a:xfrm>
            <a:off x="-10440" y="-1044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pic>
        <p:nvPicPr>
          <p:cNvPr id="129" name="Image 6" descr="Une image contenant Jouet radiocommandé, jouet, Véhicule de jouet, véhicule&#10;&#10;Le contenu généré par l’IA peut être incorrect."/>
          <p:cNvPicPr/>
          <p:nvPr/>
        </p:nvPicPr>
        <p:blipFill>
          <a:blip r:embed="rId4"/>
          <a:stretch/>
        </p:blipFill>
        <p:spPr>
          <a:xfrm>
            <a:off x="7315200" y="279360"/>
            <a:ext cx="1307880" cy="964800"/>
          </a:xfrm>
          <a:prstGeom prst="rect">
            <a:avLst/>
          </a:prstGeom>
          <a:noFill/>
          <a:ln w="0">
            <a:noFill/>
          </a:ln>
        </p:spPr>
      </p:pic>
      <p:pic>
        <p:nvPicPr>
          <p:cNvPr id="130" name="Google Shape;68;p15" descr="preencoded.png"/>
          <p:cNvPicPr/>
          <p:nvPr/>
        </p:nvPicPr>
        <p:blipFill>
          <a:blip r:embed="rId5"/>
          <a:stretch/>
        </p:blipFill>
        <p:spPr>
          <a:xfrm>
            <a:off x="7327800" y="4724280"/>
            <a:ext cx="1294920" cy="355320"/>
          </a:xfrm>
          <a:prstGeom prst="rect">
            <a:avLst/>
          </a:prstGeom>
          <a:noFill/>
          <a:ln w="0">
            <a:noFill/>
          </a:ln>
        </p:spPr>
      </p:pic>
      <p:sp>
        <p:nvSpPr>
          <p:cNvPr id="131" name="ZoneTexte 9"/>
          <p:cNvSpPr/>
          <p:nvPr/>
        </p:nvSpPr>
        <p:spPr>
          <a:xfrm>
            <a:off x="520560" y="279360"/>
            <a:ext cx="7111800" cy="461665"/>
          </a:xfrm>
          <a:prstGeom prst="rect">
            <a:avLst/>
          </a:prstGeom>
          <a:noFill/>
          <a:ln w="0">
            <a:noFill/>
          </a:ln>
        </p:spPr>
        <p:style>
          <a:lnRef idx="0">
            <a:scrgbClr r="0" g="0" b="0"/>
          </a:lnRef>
          <a:fillRef idx="0">
            <a:scrgbClr r="0" g="0" b="0"/>
          </a:fillRef>
          <a:effectRef idx="0">
            <a:scrgbClr r="0" g="0" b="0"/>
          </a:effectRef>
          <a:fontRef idx="minor"/>
        </p:style>
        <p:txBody>
          <a:bodyPr horzOverflow="overflow" lIns="91440" tIns="45720" rIns="91440" bIns="45720" numCol="1" spcCol="0" anchor="t">
            <a:spAutoFit/>
          </a:bodyPr>
          <a:lstStyle/>
          <a:p>
            <a:r>
              <a:rPr lang="fr-FR" sz="2400" b="1" u="none" strike="noStrike">
                <a:solidFill>
                  <a:srgbClr val="000000"/>
                </a:solidFill>
                <a:effectLst/>
                <a:uFillTx/>
                <a:latin typeface="Inter"/>
                <a:ea typeface="Inter"/>
              </a:rPr>
              <a:t>Notre premier produit</a:t>
            </a:r>
            <a:r>
              <a:rPr lang="fr-FR" sz="2400" b="1">
                <a:latin typeface="Inter"/>
                <a:ea typeface="Inter"/>
              </a:rPr>
              <a:t> </a:t>
            </a:r>
            <a:r>
              <a:rPr lang="fr-FR" sz="2400" b="1" u="none" strike="noStrike">
                <a:solidFill>
                  <a:srgbClr val="000000"/>
                </a:solidFill>
                <a:effectLst/>
                <a:uFillTx/>
                <a:latin typeface="Inter"/>
                <a:ea typeface="Inter"/>
              </a:rPr>
              <a:t>: un </a:t>
            </a:r>
            <a:r>
              <a:rPr lang="fr-FR" sz="2400" b="1" u="none" strike="noStrike">
                <a:solidFill>
                  <a:srgbClr val="E85A1A"/>
                </a:solidFill>
                <a:effectLst/>
                <a:uFillTx/>
                <a:latin typeface="Inter"/>
                <a:ea typeface="Inter"/>
              </a:rPr>
              <a:t>drone intercepteur</a:t>
            </a:r>
            <a:endParaRPr lang="en-US" sz="2400" b="0" u="none" strike="noStrike">
              <a:solidFill>
                <a:srgbClr val="000000"/>
              </a:solidFill>
              <a:effectLst/>
              <a:uFillTx/>
              <a:latin typeface="Arial"/>
            </a:endParaRPr>
          </a:p>
        </p:txBody>
      </p:sp>
      <p:sp>
        <p:nvSpPr>
          <p:cNvPr id="132" name="ZoneTexte 11"/>
          <p:cNvSpPr/>
          <p:nvPr/>
        </p:nvSpPr>
        <p:spPr>
          <a:xfrm>
            <a:off x="520560" y="787320"/>
            <a:ext cx="7111800" cy="253800"/>
          </a:xfrm>
          <a:prstGeom prst="rect">
            <a:avLst/>
          </a:prstGeom>
          <a:noFill/>
          <a:ln w="0">
            <a:noFill/>
          </a:ln>
        </p:spPr>
        <p:style>
          <a:lnRef idx="0">
            <a:scrgbClr r="0" g="0" b="0"/>
          </a:lnRef>
          <a:fillRef idx="0">
            <a:scrgbClr r="0" g="0" b="0"/>
          </a:fillRef>
          <a:effectRef idx="0">
            <a:scrgbClr r="0" g="0" b="0"/>
          </a:effectRef>
          <a:fontRef idx="minor"/>
        </p:style>
        <p:txBody>
          <a:bodyPr horzOverflow="overflow" numCol="1" spcCol="0" anchor="t">
            <a:spAutoFit/>
          </a:bodyPr>
          <a:lstStyle/>
          <a:p>
            <a:pPr>
              <a:lnSpc>
                <a:spcPct val="100000"/>
              </a:lnSpc>
            </a:pPr>
            <a:r>
              <a:rPr lang="fr-FR" sz="1400" b="0" u="none" strike="noStrike">
                <a:solidFill>
                  <a:srgbClr val="000000"/>
                </a:solidFill>
                <a:effectLst/>
                <a:uFillTx/>
                <a:latin typeface="Inter"/>
                <a:ea typeface="Arial"/>
              </a:rPr>
              <a:t>De la détection, reconnaissance et identification à la neutralisation.</a:t>
            </a:r>
            <a:endParaRPr lang="en-US" sz="1400" b="0" u="none" strike="noStrike">
              <a:solidFill>
                <a:srgbClr val="000000"/>
              </a:solidFill>
              <a:effectLst/>
              <a:uFillTx/>
              <a:latin typeface="Arial"/>
            </a:endParaRPr>
          </a:p>
          <a:p>
            <a:pPr>
              <a:lnSpc>
                <a:spcPct val="100000"/>
              </a:lnSpc>
            </a:pPr>
            <a:endParaRPr lang="en-US" sz="1400" b="0" u="none" strike="noStrike">
              <a:solidFill>
                <a:srgbClr val="000000"/>
              </a:solidFill>
              <a:effectLst/>
              <a:uFillTx/>
              <a:latin typeface="Arial"/>
            </a:endParaRPr>
          </a:p>
        </p:txBody>
      </p:sp>
      <p:sp>
        <p:nvSpPr>
          <p:cNvPr id="133" name="Mode 300"/>
          <p:cNvSpPr/>
          <p:nvPr/>
        </p:nvSpPr>
        <p:spPr>
          <a:xfrm>
            <a:off x="5130720" y="1270080"/>
            <a:ext cx="3492000" cy="3429000"/>
          </a:xfrm>
          <a:prstGeom prst="roundRect">
            <a:avLst>
              <a:gd name="adj" fmla="val 7000"/>
            </a:avLst>
          </a:prstGeom>
          <a:solidFill>
            <a:srgbClr val="FFFFFF"/>
          </a:solidFill>
          <a:ln w="9525">
            <a:solidFill>
              <a:srgbClr val="E6E0D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400" b="0" u="none" strike="noStrike">
              <a:solidFill>
                <a:srgbClr val="000000"/>
              </a:solidFill>
              <a:effectLst/>
              <a:uFillTx/>
              <a:latin typeface="Arial"/>
            </a:endParaRPr>
          </a:p>
        </p:txBody>
      </p:sp>
      <p:sp>
        <p:nvSpPr>
          <p:cNvPr id="135" name="Txt 302"/>
          <p:cNvSpPr/>
          <p:nvPr/>
        </p:nvSpPr>
        <p:spPr>
          <a:xfrm>
            <a:off x="5334000" y="1879600"/>
            <a:ext cx="3086100" cy="1985159"/>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r>
              <a:rPr lang="fr-FR" b="1" u="none" strike="noStrike">
                <a:solidFill>
                  <a:srgbClr val="0A0E14"/>
                </a:solidFill>
                <a:effectLst/>
                <a:uFillTx/>
                <a:latin typeface="Inter"/>
                <a:ea typeface="Inter"/>
                <a:cs typeface="JetBrains Mono"/>
              </a:rPr>
              <a:t>Détection, validation, frappe</a:t>
            </a:r>
            <a:r>
              <a:rPr lang="fr-FR" sz="1150" u="none" strike="noStrike">
                <a:solidFill>
                  <a:srgbClr val="3D434D"/>
                </a:solidFill>
                <a:effectLst/>
                <a:uFillTx/>
                <a:latin typeface="Inter"/>
                <a:ea typeface="Inter"/>
                <a:cs typeface="JetBrains Mono"/>
              </a:rPr>
              <a:t>
1 · L'opérateur fait voler le drone
2 · Détection automatique des cibles
3 · Validation de la cible par l'opérateur
4 · Suivi autonome et choc cinétique
5 · Arrêt possible à tout moment</a:t>
            </a:r>
            <a:endParaRPr lang="en-US" sz="1150" u="none" strike="noStrike">
              <a:solidFill>
                <a:srgbClr val="3D434D"/>
              </a:solidFill>
              <a:effectLst/>
              <a:uFillTx/>
              <a:latin typeface="Inter"/>
              <a:ea typeface="Inter"/>
            </a:endParaRPr>
          </a:p>
        </p:txBody>
      </p:sp>
      <p:pic>
        <p:nvPicPr>
          <p:cNvPr id="137" name="Graphic 304" descr="Cible verrouillée"/>
          <p:cNvPicPr/>
          <p:nvPr/>
        </p:nvPicPr>
        <p:blipFill>
          <a:blip>
            <a:extLst>
              <a:ext uri="{96DAC541-7B7A-43D3-8B79-37D633B846F1}">
                <asvg:svgBlip xmlns:asvg="http://schemas.microsoft.com/office/drawing/2016/SVG/main" r:embed="rId6"/>
              </a:ext>
            </a:extLst>
          </a:blip>
          <a:stretch/>
        </p:blipFill>
        <p:spPr>
          <a:xfrm>
            <a:off x="5334120" y="1473120"/>
            <a:ext cx="329760" cy="329760"/>
          </a:xfrm>
          <a:prstGeom prst="rect">
            <a:avLst/>
          </a:prstGeom>
          <a:noFill/>
          <a:ln w="0">
            <a:noFill/>
          </a:ln>
        </p:spPr>
      </p:pic>
      <p:pic>
        <p:nvPicPr>
          <p:cNvPr id="4" name="pixel_lock.mp4">
            <a:hlinkClick r:id="" action="ppaction://media"/>
            <a:extLst>
              <a:ext uri="{FF2B5EF4-FFF2-40B4-BE49-F238E27FC236}">
                <a16:creationId xmlns:a16="http://schemas.microsoft.com/office/drawing/2014/main" id="{10F19971-9B20-6A3B-98DC-F116C8DAA376}"/>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20560" y="1295280"/>
            <a:ext cx="4286250" cy="3429000"/>
          </a:xfrm>
          <a:prstGeom prst="rect">
            <a:avLst/>
          </a:prstGeom>
        </p:spPr>
      </p:pic>
    </p:spTree>
    <p:extLst>
      <p:ext uri="{BB962C8B-B14F-4D97-AF65-F5344CB8AC3E}">
        <p14:creationId xmlns:p14="http://schemas.microsoft.com/office/powerpoint/2010/main" val="1038430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24"/>
          <p:cNvSpPr/>
          <p:nvPr/>
        </p:nvSpPr>
        <p:spPr>
          <a:xfrm>
            <a:off x="0" y="0"/>
            <a:ext cx="9143640" cy="5143320"/>
          </a:xfrm>
          <a:prstGeom prst="rect">
            <a:avLst/>
          </a:prstGeom>
          <a:solidFill>
            <a:srgbClr val="F4F1EA"/>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400" b="0" u="none" strike="noStrike">
              <a:solidFill>
                <a:srgbClr val="000000"/>
              </a:solidFill>
              <a:effectLst/>
              <a:uFillTx/>
              <a:latin typeface="Inter"/>
            </a:endParaRPr>
          </a:p>
        </p:txBody>
      </p:sp>
      <p:sp>
        <p:nvSpPr>
          <p:cNvPr id="141" name="TextBox 4"/>
          <p:cNvSpPr/>
          <p:nvPr/>
        </p:nvSpPr>
        <p:spPr>
          <a:xfrm>
            <a:off x="520560" y="279360"/>
            <a:ext cx="5004811" cy="1324722"/>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ct val="110000"/>
              </a:lnSpc>
              <a:spcAft>
                <a:spcPts val="300"/>
              </a:spcAft>
            </a:pPr>
            <a:r>
              <a:rPr lang="fr-FR" sz="2600" b="1" u="none" strike="noStrike">
                <a:solidFill>
                  <a:schemeClr val="dk1"/>
                </a:solidFill>
                <a:effectLst/>
                <a:uFillTx/>
                <a:ea typeface="+mn-lt"/>
                <a:cs typeface="+mn-lt"/>
              </a:rPr>
              <a:t>Un produit </a:t>
            </a:r>
            <a:r>
              <a:rPr lang="fr-FR" sz="2600" b="1">
                <a:solidFill>
                  <a:schemeClr val="dk1"/>
                </a:solidFill>
                <a:ea typeface="+mn-lt"/>
                <a:cs typeface="+mn-lt"/>
              </a:rPr>
              <a:t>important </a:t>
            </a:r>
            <a:endParaRPr lang="fr-FR" b="1">
              <a:solidFill>
                <a:schemeClr val="dk1"/>
              </a:solidFill>
              <a:ea typeface="+mn-lt"/>
              <a:cs typeface="+mn-lt"/>
            </a:endParaRPr>
          </a:p>
          <a:p>
            <a:pPr>
              <a:lnSpc>
                <a:spcPct val="110000"/>
              </a:lnSpc>
              <a:spcAft>
                <a:spcPts val="300"/>
              </a:spcAft>
            </a:pPr>
            <a:r>
              <a:rPr lang="fr-FR" sz="2600" b="1" u="none" strike="noStrike">
                <a:solidFill>
                  <a:schemeClr val="dk1"/>
                </a:solidFill>
                <a:effectLst/>
                <a:uFillTx/>
                <a:ea typeface="+mn-lt"/>
                <a:cs typeface="+mn-lt"/>
              </a:rPr>
              <a:t>pour </a:t>
            </a:r>
            <a:r>
              <a:rPr lang="fr-FR" sz="2600" b="1">
                <a:solidFill>
                  <a:schemeClr val="dk1"/>
                </a:solidFill>
                <a:ea typeface="+mn-lt"/>
                <a:cs typeface="+mn-lt"/>
              </a:rPr>
              <a:t>protéger les installations civiles</a:t>
            </a:r>
            <a:endParaRPr lang="fr-FR" b="1">
              <a:solidFill>
                <a:schemeClr val="dk1"/>
              </a:solidFill>
              <a:cs typeface="Arial"/>
            </a:endParaRPr>
          </a:p>
        </p:txBody>
      </p:sp>
      <p:pic>
        <p:nvPicPr>
          <p:cNvPr id="142" name="Image 25"/>
          <p:cNvPicPr/>
          <p:nvPr/>
        </p:nvPicPr>
        <p:blipFill>
          <a:blip r:embed="rId2"/>
          <a:stretch/>
        </p:blipFill>
        <p:spPr>
          <a:xfrm>
            <a:off x="4052520" y="1705680"/>
            <a:ext cx="3692160" cy="1424520"/>
          </a:xfrm>
          <a:prstGeom prst="rect">
            <a:avLst/>
          </a:prstGeom>
          <a:noFill/>
          <a:ln w="0">
            <a:noFill/>
          </a:ln>
        </p:spPr>
      </p:pic>
      <p:pic>
        <p:nvPicPr>
          <p:cNvPr id="143" name="Image 26"/>
          <p:cNvPicPr/>
          <p:nvPr/>
        </p:nvPicPr>
        <p:blipFill>
          <a:blip r:embed="rId3"/>
          <a:stretch/>
        </p:blipFill>
        <p:spPr>
          <a:xfrm>
            <a:off x="520560" y="2963520"/>
            <a:ext cx="2609640" cy="1995480"/>
          </a:xfrm>
          <a:prstGeom prst="rect">
            <a:avLst/>
          </a:prstGeom>
          <a:noFill/>
          <a:ln w="0">
            <a:noFill/>
          </a:ln>
        </p:spPr>
      </p:pic>
      <p:pic>
        <p:nvPicPr>
          <p:cNvPr id="144" name="Image 27"/>
          <p:cNvPicPr/>
          <p:nvPr/>
        </p:nvPicPr>
        <p:blipFill>
          <a:blip r:embed="rId4"/>
          <a:stretch/>
        </p:blipFill>
        <p:spPr>
          <a:xfrm>
            <a:off x="520560" y="1703520"/>
            <a:ext cx="3111480" cy="1173240"/>
          </a:xfrm>
          <a:prstGeom prst="rect">
            <a:avLst/>
          </a:prstGeom>
          <a:noFill/>
          <a:ln w="0">
            <a:noFill/>
          </a:ln>
        </p:spPr>
      </p:pic>
      <p:pic>
        <p:nvPicPr>
          <p:cNvPr id="145" name="Image 34"/>
          <p:cNvPicPr/>
          <p:nvPr/>
        </p:nvPicPr>
        <p:blipFill>
          <a:blip r:embed="rId5"/>
          <a:stretch/>
        </p:blipFill>
        <p:spPr>
          <a:xfrm>
            <a:off x="5567760" y="70920"/>
            <a:ext cx="2857320" cy="1478160"/>
          </a:xfrm>
          <a:prstGeom prst="rect">
            <a:avLst/>
          </a:prstGeom>
          <a:noFill/>
          <a:ln w="0">
            <a:noFill/>
          </a:ln>
        </p:spPr>
      </p:pic>
      <p:pic>
        <p:nvPicPr>
          <p:cNvPr id="146" name="Image 35"/>
          <p:cNvPicPr/>
          <p:nvPr/>
        </p:nvPicPr>
        <p:blipFill>
          <a:blip r:embed="rId6"/>
          <a:stretch/>
        </p:blipFill>
        <p:spPr>
          <a:xfrm>
            <a:off x="3146400" y="3190320"/>
            <a:ext cx="2407680" cy="1767600"/>
          </a:xfrm>
          <a:prstGeom prst="rect">
            <a:avLst/>
          </a:prstGeom>
          <a:noFill/>
          <a:ln w="0">
            <a:noFill/>
          </a:ln>
        </p:spPr>
      </p:pic>
      <p:pic>
        <p:nvPicPr>
          <p:cNvPr id="147" name="Image 36"/>
          <p:cNvPicPr/>
          <p:nvPr/>
        </p:nvPicPr>
        <p:blipFill>
          <a:blip r:embed="rId7"/>
          <a:stretch/>
        </p:blipFill>
        <p:spPr>
          <a:xfrm>
            <a:off x="6033600" y="3183480"/>
            <a:ext cx="2389680" cy="1865880"/>
          </a:xfrm>
          <a:prstGeom prst="rect">
            <a:avLst/>
          </a:prstGeom>
          <a:noFill/>
          <a:ln w="0">
            <a:noFill/>
          </a:ln>
        </p:spPr>
      </p:pic>
    </p:spTree>
    <p:extLst>
      <p:ext uri="{BB962C8B-B14F-4D97-AF65-F5344CB8AC3E}">
        <p14:creationId xmlns:p14="http://schemas.microsoft.com/office/powerpoint/2010/main" val="38343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4E52B-0051-94CC-D485-31B1678A273D}"/>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4321834B-9526-DEE8-CAFA-A1D5344F27BA}"/>
              </a:ext>
            </a:extLst>
          </p:cNvPr>
          <p:cNvSpPr/>
          <p:nvPr/>
        </p:nvSpPr>
        <p:spPr>
          <a:xfrm>
            <a:off x="0" y="12752"/>
            <a:ext cx="9144000" cy="5143500"/>
          </a:xfrm>
          <a:prstGeom prst="rect">
            <a:avLst/>
          </a:prstGeom>
          <a:solidFill>
            <a:srgbClr val="F4F1EA"/>
          </a:solidFill>
          <a:ln>
            <a:noFill/>
          </a:ln>
          <a:effectLst/>
        </p:spPr>
        <p:txBody>
          <a:bodyPr wrap="square" rtlCol="0" anchor="ctr"/>
          <a:lstStyle/>
          <a:p>
            <a:pPr algn="ctr"/>
            <a:endParaRPr/>
          </a:p>
        </p:txBody>
      </p:sp>
      <p:sp>
        <p:nvSpPr>
          <p:cNvPr id="9" name="Rounded Rectangle 8">
            <a:extLst>
              <a:ext uri="{FF2B5EF4-FFF2-40B4-BE49-F238E27FC236}">
                <a16:creationId xmlns:a16="http://schemas.microsoft.com/office/drawing/2014/main" id="{A10917EF-1226-7100-07C2-C7D19B32D349}"/>
              </a:ext>
            </a:extLst>
          </p:cNvPr>
          <p:cNvSpPr/>
          <p:nvPr/>
        </p:nvSpPr>
        <p:spPr>
          <a:xfrm>
            <a:off x="524637" y="1396675"/>
            <a:ext cx="1828800" cy="713232"/>
          </a:xfrm>
          <a:prstGeom prst="roundRect">
            <a:avLst>
              <a:gd name="adj" fmla="val 6000"/>
            </a:avLst>
          </a:prstGeom>
          <a:solidFill>
            <a:srgbClr val="FFFFFF"/>
          </a:solidFill>
          <a:ln>
            <a:noFill/>
          </a:ln>
          <a:effectLst/>
        </p:spPr>
        <p:txBody>
          <a:bodyPr wrap="square" rtlCol="0" anchor="ctr"/>
          <a:lstStyle/>
          <a:p>
            <a:pPr algn="ctr"/>
            <a:endParaRPr/>
          </a:p>
        </p:txBody>
      </p:sp>
      <p:sp>
        <p:nvSpPr>
          <p:cNvPr id="5" name="TextBox 4">
            <a:extLst>
              <a:ext uri="{FF2B5EF4-FFF2-40B4-BE49-F238E27FC236}">
                <a16:creationId xmlns:a16="http://schemas.microsoft.com/office/drawing/2014/main" id="{A58FB9CF-69A5-1FF9-FF58-3776A4DACB6F}"/>
              </a:ext>
            </a:extLst>
          </p:cNvPr>
          <p:cNvSpPr txBox="1"/>
          <p:nvPr/>
        </p:nvSpPr>
        <p:spPr>
          <a:xfrm>
            <a:off x="523950" y="246817"/>
            <a:ext cx="5980175" cy="437236"/>
          </a:xfrm>
          <a:prstGeom prst="rect">
            <a:avLst/>
          </a:prstGeom>
          <a:noFill/>
        </p:spPr>
        <p:txBody>
          <a:bodyPr wrap="square" lIns="0" tIns="0" rIns="0" bIns="0" anchor="t">
            <a:spAutoFit/>
          </a:bodyPr>
          <a:lstStyle/>
          <a:p>
            <a:pPr algn="l">
              <a:lnSpc>
                <a:spcPct val="110000"/>
              </a:lnSpc>
            </a:pPr>
            <a:r>
              <a:rPr lang="en-US" sz="2800" b="1">
                <a:solidFill>
                  <a:srgbClr val="E85A1A"/>
                </a:solidFill>
              </a:rPr>
              <a:t>MERCI À NOS PARTENAIRES </a:t>
            </a:r>
            <a:endParaRPr lang="fr-FR" b="1"/>
          </a:p>
        </p:txBody>
      </p:sp>
      <p:sp>
        <p:nvSpPr>
          <p:cNvPr id="11" name="Rounded Rectangle 10">
            <a:extLst>
              <a:ext uri="{FF2B5EF4-FFF2-40B4-BE49-F238E27FC236}">
                <a16:creationId xmlns:a16="http://schemas.microsoft.com/office/drawing/2014/main" id="{6DA2D798-9274-F393-C3AF-3A69BC623403}"/>
              </a:ext>
            </a:extLst>
          </p:cNvPr>
          <p:cNvSpPr/>
          <p:nvPr/>
        </p:nvSpPr>
        <p:spPr>
          <a:xfrm>
            <a:off x="2518029" y="1396675"/>
            <a:ext cx="1828800" cy="713232"/>
          </a:xfrm>
          <a:prstGeom prst="roundRect">
            <a:avLst>
              <a:gd name="adj" fmla="val 6000"/>
            </a:avLst>
          </a:prstGeom>
          <a:solidFill>
            <a:srgbClr val="FFFFFF"/>
          </a:solidFill>
          <a:ln>
            <a:noFill/>
          </a:ln>
          <a:effectLst/>
        </p:spPr>
        <p:txBody>
          <a:bodyPr wrap="square" rtlCol="0" anchor="ctr"/>
          <a:lstStyle/>
          <a:p>
            <a:pPr algn="ctr"/>
            <a:endParaRPr/>
          </a:p>
        </p:txBody>
      </p:sp>
      <p:pic>
        <p:nvPicPr>
          <p:cNvPr id="10" name="Picture 9" descr="p_fn.png">
            <a:extLst>
              <a:ext uri="{FF2B5EF4-FFF2-40B4-BE49-F238E27FC236}">
                <a16:creationId xmlns:a16="http://schemas.microsoft.com/office/drawing/2014/main" id="{0987F68E-1635-9997-7423-F97A512B8DAA}"/>
              </a:ext>
            </a:extLst>
          </p:cNvPr>
          <p:cNvPicPr>
            <a:picLocks noChangeAspect="1"/>
          </p:cNvPicPr>
          <p:nvPr/>
        </p:nvPicPr>
        <p:blipFill>
          <a:blip r:embed="rId3"/>
          <a:stretch>
            <a:fillRect/>
          </a:stretch>
        </p:blipFill>
        <p:spPr>
          <a:xfrm>
            <a:off x="736600" y="1498600"/>
            <a:ext cx="1409700" cy="508000"/>
          </a:xfrm>
          <a:prstGeom prst="rect">
            <a:avLst/>
          </a:prstGeom>
        </p:spPr>
      </p:pic>
      <p:sp>
        <p:nvSpPr>
          <p:cNvPr id="13" name="Rounded Rectangle 12">
            <a:extLst>
              <a:ext uri="{FF2B5EF4-FFF2-40B4-BE49-F238E27FC236}">
                <a16:creationId xmlns:a16="http://schemas.microsoft.com/office/drawing/2014/main" id="{1608B08C-0720-3668-854D-6A7E22FC9ADE}"/>
              </a:ext>
            </a:extLst>
          </p:cNvPr>
          <p:cNvSpPr/>
          <p:nvPr/>
        </p:nvSpPr>
        <p:spPr>
          <a:xfrm>
            <a:off x="4511421" y="1396675"/>
            <a:ext cx="1828800" cy="713232"/>
          </a:xfrm>
          <a:prstGeom prst="roundRect">
            <a:avLst>
              <a:gd name="adj" fmla="val 6000"/>
            </a:avLst>
          </a:prstGeom>
          <a:solidFill>
            <a:srgbClr val="FFFFFF"/>
          </a:solidFill>
          <a:ln>
            <a:noFill/>
          </a:ln>
          <a:effectLst/>
        </p:spPr>
        <p:txBody>
          <a:bodyPr wrap="square" rtlCol="0" anchor="ctr"/>
          <a:lstStyle/>
          <a:p>
            <a:pPr algn="ctr"/>
            <a:endParaRPr/>
          </a:p>
        </p:txBody>
      </p:sp>
      <p:pic>
        <p:nvPicPr>
          <p:cNvPr id="12" name="Picture 11" descr="p_jc.png">
            <a:extLst>
              <a:ext uri="{FF2B5EF4-FFF2-40B4-BE49-F238E27FC236}">
                <a16:creationId xmlns:a16="http://schemas.microsoft.com/office/drawing/2014/main" id="{1A81EFB6-188E-9B71-3BA0-2DA1F57CED0B}"/>
              </a:ext>
            </a:extLst>
          </p:cNvPr>
          <p:cNvPicPr>
            <a:picLocks noChangeAspect="1"/>
          </p:cNvPicPr>
          <p:nvPr/>
        </p:nvPicPr>
        <p:blipFill>
          <a:blip r:embed="rId4"/>
          <a:stretch>
            <a:fillRect/>
          </a:stretch>
        </p:blipFill>
        <p:spPr>
          <a:xfrm>
            <a:off x="2768600" y="1498600"/>
            <a:ext cx="1320800" cy="508000"/>
          </a:xfrm>
          <a:prstGeom prst="rect">
            <a:avLst/>
          </a:prstGeom>
        </p:spPr>
      </p:pic>
      <p:sp>
        <p:nvSpPr>
          <p:cNvPr id="15" name="Rounded Rectangle 14">
            <a:extLst>
              <a:ext uri="{FF2B5EF4-FFF2-40B4-BE49-F238E27FC236}">
                <a16:creationId xmlns:a16="http://schemas.microsoft.com/office/drawing/2014/main" id="{D4A678E3-15C7-C36C-AD33-25434998D6B5}"/>
              </a:ext>
            </a:extLst>
          </p:cNvPr>
          <p:cNvSpPr/>
          <p:nvPr/>
        </p:nvSpPr>
        <p:spPr>
          <a:xfrm>
            <a:off x="6504813" y="1396675"/>
            <a:ext cx="1828800" cy="713232"/>
          </a:xfrm>
          <a:prstGeom prst="roundRect">
            <a:avLst>
              <a:gd name="adj" fmla="val 6000"/>
            </a:avLst>
          </a:prstGeom>
          <a:solidFill>
            <a:srgbClr val="FFFFFF"/>
          </a:solidFill>
          <a:ln>
            <a:noFill/>
          </a:ln>
          <a:effectLst/>
        </p:spPr>
        <p:txBody>
          <a:bodyPr wrap="square" rtlCol="0" anchor="ctr"/>
          <a:lstStyle/>
          <a:p>
            <a:pPr algn="ctr"/>
            <a:endParaRPr/>
          </a:p>
        </p:txBody>
      </p:sp>
      <p:sp>
        <p:nvSpPr>
          <p:cNvPr id="17" name="Rounded Rectangle 16">
            <a:extLst>
              <a:ext uri="{FF2B5EF4-FFF2-40B4-BE49-F238E27FC236}">
                <a16:creationId xmlns:a16="http://schemas.microsoft.com/office/drawing/2014/main" id="{CBAE477A-B11C-7F94-2556-9E3C45677AD5}"/>
              </a:ext>
            </a:extLst>
          </p:cNvPr>
          <p:cNvSpPr/>
          <p:nvPr/>
        </p:nvSpPr>
        <p:spPr>
          <a:xfrm>
            <a:off x="524637" y="2194235"/>
            <a:ext cx="1828800" cy="713232"/>
          </a:xfrm>
          <a:prstGeom prst="roundRect">
            <a:avLst>
              <a:gd name="adj" fmla="val 6000"/>
            </a:avLst>
          </a:prstGeom>
          <a:solidFill>
            <a:srgbClr val="FFFFFF"/>
          </a:solidFill>
          <a:ln>
            <a:noFill/>
          </a:ln>
          <a:effectLst/>
        </p:spPr>
        <p:txBody>
          <a:bodyPr wrap="square" rtlCol="0" anchor="ctr"/>
          <a:lstStyle/>
          <a:p>
            <a:pPr algn="ctr"/>
            <a:endParaRPr/>
          </a:p>
        </p:txBody>
      </p:sp>
      <p:pic>
        <p:nvPicPr>
          <p:cNvPr id="14" name="Picture 13" descr="p_thales.png">
            <a:extLst>
              <a:ext uri="{FF2B5EF4-FFF2-40B4-BE49-F238E27FC236}">
                <a16:creationId xmlns:a16="http://schemas.microsoft.com/office/drawing/2014/main" id="{3255147F-2422-3797-9B62-A7BAC41755D2}"/>
              </a:ext>
            </a:extLst>
          </p:cNvPr>
          <p:cNvPicPr>
            <a:picLocks noChangeAspect="1"/>
          </p:cNvPicPr>
          <p:nvPr/>
        </p:nvPicPr>
        <p:blipFill>
          <a:blip r:embed="rId5"/>
          <a:stretch>
            <a:fillRect/>
          </a:stretch>
        </p:blipFill>
        <p:spPr>
          <a:xfrm>
            <a:off x="4660900" y="1587500"/>
            <a:ext cx="1524000" cy="330200"/>
          </a:xfrm>
          <a:prstGeom prst="rect">
            <a:avLst/>
          </a:prstGeom>
        </p:spPr>
      </p:pic>
      <p:sp>
        <p:nvSpPr>
          <p:cNvPr id="19" name="Rounded Rectangle 18">
            <a:extLst>
              <a:ext uri="{FF2B5EF4-FFF2-40B4-BE49-F238E27FC236}">
                <a16:creationId xmlns:a16="http://schemas.microsoft.com/office/drawing/2014/main" id="{927B1BF9-76F3-A286-A178-627E0FEB264C}"/>
              </a:ext>
            </a:extLst>
          </p:cNvPr>
          <p:cNvSpPr/>
          <p:nvPr/>
        </p:nvSpPr>
        <p:spPr>
          <a:xfrm>
            <a:off x="2518029" y="2194235"/>
            <a:ext cx="1828800" cy="713232"/>
          </a:xfrm>
          <a:prstGeom prst="roundRect">
            <a:avLst>
              <a:gd name="adj" fmla="val 6000"/>
            </a:avLst>
          </a:prstGeom>
          <a:solidFill>
            <a:srgbClr val="FFFFFF"/>
          </a:solidFill>
          <a:ln>
            <a:noFill/>
          </a:ln>
          <a:effectLst/>
        </p:spPr>
        <p:txBody>
          <a:bodyPr wrap="square" rtlCol="0" anchor="ctr"/>
          <a:lstStyle/>
          <a:p>
            <a:pPr algn="ctr"/>
            <a:endParaRPr/>
          </a:p>
        </p:txBody>
      </p:sp>
      <p:sp>
        <p:nvSpPr>
          <p:cNvPr id="23" name="Rounded Rectangle 22">
            <a:extLst>
              <a:ext uri="{FF2B5EF4-FFF2-40B4-BE49-F238E27FC236}">
                <a16:creationId xmlns:a16="http://schemas.microsoft.com/office/drawing/2014/main" id="{93F954EB-610B-5E8C-4021-5DC8EE732220}"/>
              </a:ext>
            </a:extLst>
          </p:cNvPr>
          <p:cNvSpPr/>
          <p:nvPr/>
        </p:nvSpPr>
        <p:spPr>
          <a:xfrm>
            <a:off x="6504813" y="2194235"/>
            <a:ext cx="1828800" cy="713232"/>
          </a:xfrm>
          <a:prstGeom prst="roundRect">
            <a:avLst>
              <a:gd name="adj" fmla="val 6000"/>
            </a:avLst>
          </a:prstGeom>
          <a:solidFill>
            <a:srgbClr val="FFFFFF"/>
          </a:solidFill>
          <a:ln>
            <a:noFill/>
          </a:ln>
          <a:effectLst/>
        </p:spPr>
        <p:txBody>
          <a:bodyPr wrap="square" rtlCol="0" anchor="ctr"/>
          <a:lstStyle/>
          <a:p>
            <a:pPr algn="ctr"/>
            <a:endParaRPr/>
          </a:p>
        </p:txBody>
      </p:sp>
      <p:pic>
        <p:nvPicPr>
          <p:cNvPr id="18" name="Picture 17" descr="p_rma.png">
            <a:extLst>
              <a:ext uri="{FF2B5EF4-FFF2-40B4-BE49-F238E27FC236}">
                <a16:creationId xmlns:a16="http://schemas.microsoft.com/office/drawing/2014/main" id="{0928C3EC-2724-40CC-B174-D6955B9CF14E}"/>
              </a:ext>
            </a:extLst>
          </p:cNvPr>
          <p:cNvPicPr>
            <a:picLocks noChangeAspect="1"/>
          </p:cNvPicPr>
          <p:nvPr/>
        </p:nvPicPr>
        <p:blipFill>
          <a:blip r:embed="rId6"/>
          <a:stretch>
            <a:fillRect/>
          </a:stretch>
        </p:blipFill>
        <p:spPr>
          <a:xfrm>
            <a:off x="6852318" y="1422042"/>
            <a:ext cx="1132415" cy="656473"/>
          </a:xfrm>
          <a:prstGeom prst="rect">
            <a:avLst/>
          </a:prstGeom>
        </p:spPr>
      </p:pic>
      <p:sp>
        <p:nvSpPr>
          <p:cNvPr id="30" name="Rounded Rectangle 8">
            <a:extLst>
              <a:ext uri="{FF2B5EF4-FFF2-40B4-BE49-F238E27FC236}">
                <a16:creationId xmlns:a16="http://schemas.microsoft.com/office/drawing/2014/main" id="{491F96E1-8EE6-1AFC-8EC4-11D69200B864}"/>
              </a:ext>
            </a:extLst>
          </p:cNvPr>
          <p:cNvSpPr/>
          <p:nvPr/>
        </p:nvSpPr>
        <p:spPr>
          <a:xfrm>
            <a:off x="524637" y="2990891"/>
            <a:ext cx="1828800" cy="713232"/>
          </a:xfrm>
          <a:prstGeom prst="roundRect">
            <a:avLst>
              <a:gd name="adj" fmla="val 6000"/>
            </a:avLst>
          </a:prstGeom>
          <a:solidFill>
            <a:srgbClr val="FFFFFF"/>
          </a:solidFill>
          <a:ln>
            <a:noFill/>
          </a:ln>
          <a:effectLst/>
        </p:spPr>
        <p:txBody>
          <a:bodyPr wrap="square" rtlCol="0" anchor="ctr"/>
          <a:lstStyle/>
          <a:p>
            <a:pPr algn="ctr"/>
            <a:endParaRPr/>
          </a:p>
        </p:txBody>
      </p:sp>
      <p:sp>
        <p:nvSpPr>
          <p:cNvPr id="31" name="Rounded Rectangle 10">
            <a:extLst>
              <a:ext uri="{FF2B5EF4-FFF2-40B4-BE49-F238E27FC236}">
                <a16:creationId xmlns:a16="http://schemas.microsoft.com/office/drawing/2014/main" id="{126786EE-6AFC-2506-B518-7940883FAA59}"/>
              </a:ext>
            </a:extLst>
          </p:cNvPr>
          <p:cNvSpPr/>
          <p:nvPr/>
        </p:nvSpPr>
        <p:spPr>
          <a:xfrm>
            <a:off x="2516574" y="2990891"/>
            <a:ext cx="1828800" cy="713232"/>
          </a:xfrm>
          <a:prstGeom prst="roundRect">
            <a:avLst>
              <a:gd name="adj" fmla="val 6000"/>
            </a:avLst>
          </a:prstGeom>
          <a:solidFill>
            <a:srgbClr val="FFFFFF"/>
          </a:solidFill>
          <a:ln>
            <a:noFill/>
          </a:ln>
          <a:effectLst/>
        </p:spPr>
        <p:txBody>
          <a:bodyPr wrap="square" rtlCol="0" anchor="ctr"/>
          <a:lstStyle/>
          <a:p>
            <a:pPr algn="ctr"/>
            <a:endParaRPr/>
          </a:p>
        </p:txBody>
      </p:sp>
      <p:sp>
        <p:nvSpPr>
          <p:cNvPr id="32" name="Rounded Rectangle 12">
            <a:extLst>
              <a:ext uri="{FF2B5EF4-FFF2-40B4-BE49-F238E27FC236}">
                <a16:creationId xmlns:a16="http://schemas.microsoft.com/office/drawing/2014/main" id="{648B35B3-BD59-9B1E-A2D1-F34C478384CB}"/>
              </a:ext>
            </a:extLst>
          </p:cNvPr>
          <p:cNvSpPr/>
          <p:nvPr/>
        </p:nvSpPr>
        <p:spPr>
          <a:xfrm>
            <a:off x="4511421" y="2990891"/>
            <a:ext cx="1828800" cy="713232"/>
          </a:xfrm>
          <a:prstGeom prst="roundRect">
            <a:avLst>
              <a:gd name="adj" fmla="val 6000"/>
            </a:avLst>
          </a:prstGeom>
          <a:solidFill>
            <a:srgbClr val="FFFFFF"/>
          </a:solidFill>
          <a:ln>
            <a:noFill/>
          </a:ln>
          <a:effectLst/>
        </p:spPr>
        <p:txBody>
          <a:bodyPr wrap="square" rtlCol="0" anchor="ctr"/>
          <a:lstStyle/>
          <a:p>
            <a:pPr algn="ctr"/>
            <a:endParaRPr/>
          </a:p>
        </p:txBody>
      </p:sp>
      <p:sp>
        <p:nvSpPr>
          <p:cNvPr id="33" name="Rounded Rectangle 14">
            <a:extLst>
              <a:ext uri="{FF2B5EF4-FFF2-40B4-BE49-F238E27FC236}">
                <a16:creationId xmlns:a16="http://schemas.microsoft.com/office/drawing/2014/main" id="{269B1819-0F54-44C9-ED30-177E94402228}"/>
              </a:ext>
            </a:extLst>
          </p:cNvPr>
          <p:cNvSpPr/>
          <p:nvPr/>
        </p:nvSpPr>
        <p:spPr>
          <a:xfrm>
            <a:off x="6504812" y="2990891"/>
            <a:ext cx="1828800" cy="713232"/>
          </a:xfrm>
          <a:prstGeom prst="roundRect">
            <a:avLst>
              <a:gd name="adj" fmla="val 6000"/>
            </a:avLst>
          </a:prstGeom>
          <a:solidFill>
            <a:srgbClr val="FFFFFF"/>
          </a:solidFill>
          <a:ln>
            <a:noFill/>
          </a:ln>
          <a:effectLst/>
        </p:spPr>
        <p:txBody>
          <a:bodyPr wrap="square" rtlCol="0" anchor="ctr"/>
          <a:lstStyle/>
          <a:p>
            <a:pPr algn="ctr"/>
            <a:endParaRPr/>
          </a:p>
        </p:txBody>
      </p:sp>
      <p:pic>
        <p:nvPicPr>
          <p:cNvPr id="20" name="Picture 19" descr="p_nspa.png">
            <a:extLst>
              <a:ext uri="{FF2B5EF4-FFF2-40B4-BE49-F238E27FC236}">
                <a16:creationId xmlns:a16="http://schemas.microsoft.com/office/drawing/2014/main" id="{22A1B170-925F-90ED-DADD-AF2C73B86478}"/>
              </a:ext>
            </a:extLst>
          </p:cNvPr>
          <p:cNvPicPr>
            <a:picLocks noChangeAspect="1"/>
          </p:cNvPicPr>
          <p:nvPr/>
        </p:nvPicPr>
        <p:blipFill>
          <a:blip r:embed="rId7"/>
          <a:stretch>
            <a:fillRect/>
          </a:stretch>
        </p:blipFill>
        <p:spPr>
          <a:xfrm>
            <a:off x="3040856" y="3020516"/>
            <a:ext cx="787400" cy="660400"/>
          </a:xfrm>
          <a:prstGeom prst="rect">
            <a:avLst/>
          </a:prstGeom>
        </p:spPr>
      </p:pic>
      <p:sp>
        <p:nvSpPr>
          <p:cNvPr id="35" name="Rounded Rectangle 8">
            <a:extLst>
              <a:ext uri="{FF2B5EF4-FFF2-40B4-BE49-F238E27FC236}">
                <a16:creationId xmlns:a16="http://schemas.microsoft.com/office/drawing/2014/main" id="{BF80A62D-3346-259B-D00C-5235C65D5A6A}"/>
              </a:ext>
            </a:extLst>
          </p:cNvPr>
          <p:cNvSpPr/>
          <p:nvPr/>
        </p:nvSpPr>
        <p:spPr>
          <a:xfrm>
            <a:off x="523951" y="3795380"/>
            <a:ext cx="1828800" cy="713232"/>
          </a:xfrm>
          <a:prstGeom prst="roundRect">
            <a:avLst>
              <a:gd name="adj" fmla="val 6000"/>
            </a:avLst>
          </a:prstGeom>
          <a:solidFill>
            <a:srgbClr val="FFFFFF"/>
          </a:solidFill>
          <a:ln>
            <a:noFill/>
          </a:ln>
          <a:effectLst/>
        </p:spPr>
        <p:txBody>
          <a:bodyPr wrap="square" rtlCol="0" anchor="ctr"/>
          <a:lstStyle/>
          <a:p>
            <a:pPr algn="ctr"/>
            <a:endParaRPr/>
          </a:p>
        </p:txBody>
      </p:sp>
      <p:sp>
        <p:nvSpPr>
          <p:cNvPr id="36" name="Rounded Rectangle 10">
            <a:extLst>
              <a:ext uri="{FF2B5EF4-FFF2-40B4-BE49-F238E27FC236}">
                <a16:creationId xmlns:a16="http://schemas.microsoft.com/office/drawing/2014/main" id="{A1587C71-6B3B-4FED-5909-CDEBE6A6B83A}"/>
              </a:ext>
            </a:extLst>
          </p:cNvPr>
          <p:cNvSpPr/>
          <p:nvPr/>
        </p:nvSpPr>
        <p:spPr>
          <a:xfrm>
            <a:off x="2515888" y="3795380"/>
            <a:ext cx="1828800" cy="713232"/>
          </a:xfrm>
          <a:prstGeom prst="roundRect">
            <a:avLst>
              <a:gd name="adj" fmla="val 6000"/>
            </a:avLst>
          </a:prstGeom>
          <a:solidFill>
            <a:srgbClr val="FFFFFF"/>
          </a:solidFill>
          <a:ln>
            <a:noFill/>
          </a:ln>
          <a:effectLst/>
        </p:spPr>
        <p:txBody>
          <a:bodyPr wrap="square" rtlCol="0" anchor="ctr"/>
          <a:lstStyle/>
          <a:p>
            <a:pPr algn="ctr"/>
            <a:endParaRPr/>
          </a:p>
        </p:txBody>
      </p:sp>
      <p:sp>
        <p:nvSpPr>
          <p:cNvPr id="37" name="Rounded Rectangle 12">
            <a:extLst>
              <a:ext uri="{FF2B5EF4-FFF2-40B4-BE49-F238E27FC236}">
                <a16:creationId xmlns:a16="http://schemas.microsoft.com/office/drawing/2014/main" id="{26EF550D-95E3-1471-B25E-71D65DC8DF07}"/>
              </a:ext>
            </a:extLst>
          </p:cNvPr>
          <p:cNvSpPr/>
          <p:nvPr/>
        </p:nvSpPr>
        <p:spPr>
          <a:xfrm>
            <a:off x="4510735" y="3795380"/>
            <a:ext cx="1828800" cy="713232"/>
          </a:xfrm>
          <a:prstGeom prst="roundRect">
            <a:avLst>
              <a:gd name="adj" fmla="val 6000"/>
            </a:avLst>
          </a:prstGeom>
          <a:solidFill>
            <a:srgbClr val="FFFFFF"/>
          </a:solidFill>
          <a:ln>
            <a:noFill/>
          </a:ln>
          <a:effectLst/>
        </p:spPr>
        <p:txBody>
          <a:bodyPr wrap="square" rtlCol="0" anchor="ctr"/>
          <a:lstStyle/>
          <a:p>
            <a:pPr algn="ctr"/>
            <a:r>
              <a:rPr lang="nl-BE"/>
              <a:t>STRIKE Solutions</a:t>
            </a:r>
          </a:p>
        </p:txBody>
      </p:sp>
      <p:sp>
        <p:nvSpPr>
          <p:cNvPr id="38" name="Rounded Rectangle 14">
            <a:extLst>
              <a:ext uri="{FF2B5EF4-FFF2-40B4-BE49-F238E27FC236}">
                <a16:creationId xmlns:a16="http://schemas.microsoft.com/office/drawing/2014/main" id="{A2C3F629-D7CC-0391-7629-6F041228CF34}"/>
              </a:ext>
            </a:extLst>
          </p:cNvPr>
          <p:cNvSpPr/>
          <p:nvPr/>
        </p:nvSpPr>
        <p:spPr>
          <a:xfrm>
            <a:off x="6504126" y="3795380"/>
            <a:ext cx="1828800" cy="713232"/>
          </a:xfrm>
          <a:prstGeom prst="roundRect">
            <a:avLst>
              <a:gd name="adj" fmla="val 6000"/>
            </a:avLst>
          </a:prstGeom>
          <a:solidFill>
            <a:srgbClr val="FFFFFF"/>
          </a:solidFill>
          <a:ln>
            <a:noFill/>
          </a:ln>
          <a:effectLst/>
        </p:spPr>
        <p:txBody>
          <a:bodyPr wrap="square" rtlCol="0" anchor="ctr"/>
          <a:lstStyle/>
          <a:p>
            <a:pPr algn="ctr"/>
            <a:r>
              <a:rPr lang="nl-BE"/>
              <a:t>HMX</a:t>
            </a:r>
            <a:endParaRPr/>
          </a:p>
        </p:txBody>
      </p:sp>
      <p:pic>
        <p:nvPicPr>
          <p:cNvPr id="24" name="Picture 23" descr="p_spw.png">
            <a:extLst>
              <a:ext uri="{FF2B5EF4-FFF2-40B4-BE49-F238E27FC236}">
                <a16:creationId xmlns:a16="http://schemas.microsoft.com/office/drawing/2014/main" id="{2C510AB6-C104-0E78-440E-E3346BFD288E}"/>
              </a:ext>
            </a:extLst>
          </p:cNvPr>
          <p:cNvPicPr>
            <a:picLocks noChangeAspect="1"/>
          </p:cNvPicPr>
          <p:nvPr/>
        </p:nvPicPr>
        <p:blipFill>
          <a:blip r:embed="rId8"/>
          <a:stretch>
            <a:fillRect/>
          </a:stretch>
        </p:blipFill>
        <p:spPr>
          <a:xfrm>
            <a:off x="848221" y="3098105"/>
            <a:ext cx="1181100" cy="508000"/>
          </a:xfrm>
          <a:prstGeom prst="rect">
            <a:avLst/>
          </a:prstGeom>
        </p:spPr>
      </p:pic>
      <p:pic>
        <p:nvPicPr>
          <p:cNvPr id="54" name="Graphique 53">
            <a:extLst>
              <a:ext uri="{FF2B5EF4-FFF2-40B4-BE49-F238E27FC236}">
                <a16:creationId xmlns:a16="http://schemas.microsoft.com/office/drawing/2014/main" id="{B7062A24-1AF6-C676-9B84-ABB42D5168A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838983" y="2966118"/>
            <a:ext cx="1320516" cy="642169"/>
          </a:xfrm>
          <a:prstGeom prst="rect">
            <a:avLst/>
          </a:prstGeom>
        </p:spPr>
      </p:pic>
      <p:pic>
        <p:nvPicPr>
          <p:cNvPr id="56" name="Image 55">
            <a:extLst>
              <a:ext uri="{FF2B5EF4-FFF2-40B4-BE49-F238E27FC236}">
                <a16:creationId xmlns:a16="http://schemas.microsoft.com/office/drawing/2014/main" id="{EC98A11C-870A-8F0D-56FD-62298EC48FE9}"/>
              </a:ext>
            </a:extLst>
          </p:cNvPr>
          <p:cNvPicPr>
            <a:picLocks noChangeAspect="1"/>
          </p:cNvPicPr>
          <p:nvPr/>
        </p:nvPicPr>
        <p:blipFill>
          <a:blip r:embed="rId10"/>
          <a:srcRect t="29284" b="34129"/>
          <a:stretch>
            <a:fillRect/>
          </a:stretch>
        </p:blipFill>
        <p:spPr>
          <a:xfrm>
            <a:off x="4707559" y="3081959"/>
            <a:ext cx="1435100" cy="520700"/>
          </a:xfrm>
          <a:prstGeom prst="rect">
            <a:avLst/>
          </a:prstGeom>
        </p:spPr>
      </p:pic>
      <p:pic>
        <p:nvPicPr>
          <p:cNvPr id="7" name="Image 6">
            <a:extLst>
              <a:ext uri="{FF2B5EF4-FFF2-40B4-BE49-F238E27FC236}">
                <a16:creationId xmlns:a16="http://schemas.microsoft.com/office/drawing/2014/main" id="{C40AD57E-096A-A6EE-B803-10D75EA3CC86}"/>
              </a:ext>
            </a:extLst>
          </p:cNvPr>
          <p:cNvPicPr>
            <a:picLocks noChangeAspect="1"/>
          </p:cNvPicPr>
          <p:nvPr/>
        </p:nvPicPr>
        <p:blipFill>
          <a:blip r:embed="rId11"/>
          <a:stretch>
            <a:fillRect/>
          </a:stretch>
        </p:blipFill>
        <p:spPr>
          <a:xfrm>
            <a:off x="688578" y="3756819"/>
            <a:ext cx="1498600" cy="787400"/>
          </a:xfrm>
          <a:prstGeom prst="rect">
            <a:avLst/>
          </a:prstGeom>
        </p:spPr>
      </p:pic>
      <p:pic>
        <p:nvPicPr>
          <p:cNvPr id="29" name="Image 28">
            <a:extLst>
              <a:ext uri="{FF2B5EF4-FFF2-40B4-BE49-F238E27FC236}">
                <a16:creationId xmlns:a16="http://schemas.microsoft.com/office/drawing/2014/main" id="{AC83C46A-E2B1-7413-F2CD-71EBE509054D}"/>
              </a:ext>
            </a:extLst>
          </p:cNvPr>
          <p:cNvPicPr>
            <a:picLocks noChangeAspect="1"/>
          </p:cNvPicPr>
          <p:nvPr/>
        </p:nvPicPr>
        <p:blipFill>
          <a:blip r:embed="rId12"/>
          <a:stretch>
            <a:fillRect/>
          </a:stretch>
        </p:blipFill>
        <p:spPr>
          <a:xfrm>
            <a:off x="2667000" y="3937000"/>
            <a:ext cx="1524000" cy="355600"/>
          </a:xfrm>
          <a:prstGeom prst="rect">
            <a:avLst/>
          </a:prstGeom>
        </p:spPr>
      </p:pic>
      <p:sp>
        <p:nvSpPr>
          <p:cNvPr id="3" name="Rounded Rectangle 22">
            <a:extLst>
              <a:ext uri="{FF2B5EF4-FFF2-40B4-BE49-F238E27FC236}">
                <a16:creationId xmlns:a16="http://schemas.microsoft.com/office/drawing/2014/main" id="{C386C068-4F76-2180-CA43-2238217F06B3}"/>
              </a:ext>
            </a:extLst>
          </p:cNvPr>
          <p:cNvSpPr/>
          <p:nvPr/>
        </p:nvSpPr>
        <p:spPr>
          <a:xfrm>
            <a:off x="4510735" y="2194235"/>
            <a:ext cx="1828800" cy="713232"/>
          </a:xfrm>
          <a:prstGeom prst="roundRect">
            <a:avLst>
              <a:gd name="adj" fmla="val 6000"/>
            </a:avLst>
          </a:prstGeom>
          <a:solidFill>
            <a:srgbClr val="FFFFFF"/>
          </a:solidFill>
          <a:ln>
            <a:noFill/>
          </a:ln>
          <a:effectLst/>
        </p:spPr>
        <p:txBody>
          <a:bodyPr wrap="square" rtlCol="0" anchor="ctr"/>
          <a:lstStyle/>
          <a:p>
            <a:pPr algn="ctr"/>
            <a:endParaRPr/>
          </a:p>
        </p:txBody>
      </p:sp>
      <p:pic>
        <p:nvPicPr>
          <p:cNvPr id="6" name="Image 5">
            <a:extLst>
              <a:ext uri="{FF2B5EF4-FFF2-40B4-BE49-F238E27FC236}">
                <a16:creationId xmlns:a16="http://schemas.microsoft.com/office/drawing/2014/main" id="{B342C2FD-75B5-2B1A-31CD-DCF87CD4EA44}"/>
              </a:ext>
            </a:extLst>
          </p:cNvPr>
          <p:cNvPicPr>
            <a:picLocks noChangeAspect="1"/>
          </p:cNvPicPr>
          <p:nvPr/>
        </p:nvPicPr>
        <p:blipFill>
          <a:blip r:embed="rId13"/>
          <a:stretch>
            <a:fillRect/>
          </a:stretch>
        </p:blipFill>
        <p:spPr>
          <a:xfrm>
            <a:off x="688578" y="2435280"/>
            <a:ext cx="1444737" cy="387249"/>
          </a:xfrm>
          <a:prstGeom prst="rect">
            <a:avLst/>
          </a:prstGeom>
        </p:spPr>
      </p:pic>
      <p:pic>
        <p:nvPicPr>
          <p:cNvPr id="41" name="Graphique 40">
            <a:extLst>
              <a:ext uri="{FF2B5EF4-FFF2-40B4-BE49-F238E27FC236}">
                <a16:creationId xmlns:a16="http://schemas.microsoft.com/office/drawing/2014/main" id="{46BD4640-AA53-17FE-80D0-A027AD80EECC}"/>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711700" y="2336800"/>
            <a:ext cx="1422400" cy="431800"/>
          </a:xfrm>
          <a:prstGeom prst="rect">
            <a:avLst/>
          </a:prstGeom>
        </p:spPr>
      </p:pic>
      <p:pic>
        <p:nvPicPr>
          <p:cNvPr id="47" name="Image 46">
            <a:extLst>
              <a:ext uri="{FF2B5EF4-FFF2-40B4-BE49-F238E27FC236}">
                <a16:creationId xmlns:a16="http://schemas.microsoft.com/office/drawing/2014/main" id="{0B500A97-9D29-A107-9ECA-45229BF4887B}"/>
              </a:ext>
            </a:extLst>
          </p:cNvPr>
          <p:cNvPicPr>
            <a:picLocks noChangeAspect="1"/>
          </p:cNvPicPr>
          <p:nvPr/>
        </p:nvPicPr>
        <p:blipFill>
          <a:blip r:embed="rId15"/>
          <a:srcRect l="22213" t="28733" r="22260" b="34652"/>
          <a:stretch>
            <a:fillRect/>
          </a:stretch>
        </p:blipFill>
        <p:spPr>
          <a:xfrm>
            <a:off x="6674000" y="2209800"/>
            <a:ext cx="1489052" cy="679759"/>
          </a:xfrm>
          <a:prstGeom prst="rect">
            <a:avLst/>
          </a:prstGeom>
        </p:spPr>
      </p:pic>
      <p:pic>
        <p:nvPicPr>
          <p:cNvPr id="4" name="Graphique 3">
            <a:extLst>
              <a:ext uri="{FF2B5EF4-FFF2-40B4-BE49-F238E27FC236}">
                <a16:creationId xmlns:a16="http://schemas.microsoft.com/office/drawing/2014/main" id="{407D46F2-5E48-638A-DD82-0C8F85CE99CC}"/>
              </a:ext>
            </a:extLst>
          </p:cNvPr>
          <p:cNvPicPr>
            <a:picLocks noChangeAspect="1"/>
          </p:cNvPicPr>
          <p:nvPr/>
        </p:nvPicPr>
        <p:blipFill>
          <a:blip>
            <a:extLst>
              <a:ext uri="{96DAC541-7B7A-43D3-8B79-37D633B846F1}">
                <asvg:svgBlip xmlns:asvg="http://schemas.microsoft.com/office/drawing/2016/SVG/main" r:embed="rId16"/>
              </a:ext>
            </a:extLst>
          </a:blip>
          <a:srcRect r="46577"/>
          <a:stretch>
            <a:fillRect/>
          </a:stretch>
        </p:blipFill>
        <p:spPr>
          <a:xfrm>
            <a:off x="2727635" y="2335519"/>
            <a:ext cx="1349592" cy="494213"/>
          </a:xfrm>
          <a:prstGeom prst="rect">
            <a:avLst/>
          </a:prstGeom>
        </p:spPr>
      </p:pic>
    </p:spTree>
    <p:extLst>
      <p:ext uri="{BB962C8B-B14F-4D97-AF65-F5344CB8AC3E}">
        <p14:creationId xmlns:p14="http://schemas.microsoft.com/office/powerpoint/2010/main" val="369853759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4C1AFBA-5DB0-D048-8F15-006D8167E058}">
  <we:reference id="WA200010001" version="1.0.0.1" store="Omex" storeType="OMEX"/>
  <we:alternateReferences>
    <we:reference id="WA200010001" version="1.0.0.1" store="WA200010001" storeType="OMEX"/>
  </we:alternateReferences>
  <we:properties>
    <we:property name="claude.fileId" value="&quot;63869898-078e-41db-9a8c-c8825347059a&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539</Words>
  <Application>Microsoft Macintosh PowerPoint</Application>
  <PresentationFormat>On-screen Show (16:9)</PresentationFormat>
  <Paragraphs>70</Paragraphs>
  <Slides>13</Slides>
  <Notes>7</Notes>
  <HiddenSlides>0</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Wingdings</vt:lpstr>
      <vt:lpstr>Inter</vt:lpstr>
      <vt:lpstr>JetBrains Mono</vt:lpstr>
      <vt:lpstr>Times New Roman</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Louette Arthur</cp:lastModifiedBy>
  <cp:revision>14</cp:revision>
  <dcterms:modified xsi:type="dcterms:W3CDTF">2026-09-16T10:35:41Z</dcterms:modified>
</cp:coreProperties>
</file>