
<file path=[Content_Types].xml><?xml version="1.0" encoding="utf-8"?>
<Types xmlns="http://schemas.openxmlformats.org/package/2006/content-types">
  <Default Extension="7a6198eb-67f2-4e83-99de-8ac8f185f01b"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4.jp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7"/>
  </p:notesMasterIdLst>
  <p:sldIdLst>
    <p:sldId id="256" r:id="rId2"/>
    <p:sldId id="257" r:id="rId3"/>
    <p:sldId id="262" r:id="rId4"/>
    <p:sldId id="267" r:id="rId5"/>
    <p:sldId id="307" r:id="rId6"/>
    <p:sldId id="268" r:id="rId7"/>
    <p:sldId id="269" r:id="rId8"/>
    <p:sldId id="310" r:id="rId9"/>
    <p:sldId id="271" r:id="rId10"/>
    <p:sldId id="272" r:id="rId11"/>
    <p:sldId id="273" r:id="rId12"/>
    <p:sldId id="274" r:id="rId13"/>
    <p:sldId id="275" r:id="rId14"/>
    <p:sldId id="276" r:id="rId15"/>
    <p:sldId id="277" r:id="rId16"/>
    <p:sldId id="278" r:id="rId17"/>
    <p:sldId id="279" r:id="rId18"/>
    <p:sldId id="309" r:id="rId19"/>
    <p:sldId id="280" r:id="rId20"/>
    <p:sldId id="281" r:id="rId21"/>
    <p:sldId id="308" r:id="rId22"/>
    <p:sldId id="282" r:id="rId23"/>
    <p:sldId id="311" r:id="rId24"/>
    <p:sldId id="284" r:id="rId25"/>
    <p:sldId id="270" r:id="rId26"/>
    <p:sldId id="283" r:id="rId27"/>
    <p:sldId id="265" r:id="rId28"/>
    <p:sldId id="264" r:id="rId29"/>
    <p:sldId id="285" r:id="rId30"/>
    <p:sldId id="286" r:id="rId31"/>
    <p:sldId id="287" r:id="rId32"/>
    <p:sldId id="293" r:id="rId33"/>
    <p:sldId id="294" r:id="rId34"/>
    <p:sldId id="288" r:id="rId35"/>
    <p:sldId id="289" r:id="rId36"/>
    <p:sldId id="290" r:id="rId37"/>
    <p:sldId id="297" r:id="rId38"/>
    <p:sldId id="298" r:id="rId39"/>
    <p:sldId id="291" r:id="rId40"/>
    <p:sldId id="292" r:id="rId41"/>
    <p:sldId id="305" r:id="rId42"/>
    <p:sldId id="261" r:id="rId43"/>
    <p:sldId id="258" r:id="rId44"/>
    <p:sldId id="259" r:id="rId45"/>
    <p:sldId id="260" r:id="rId46"/>
    <p:sldId id="300" r:id="rId47"/>
    <p:sldId id="303" r:id="rId48"/>
    <p:sldId id="304" r:id="rId49"/>
    <p:sldId id="296" r:id="rId50"/>
    <p:sldId id="302" r:id="rId51"/>
    <p:sldId id="301" r:id="rId52"/>
    <p:sldId id="306" r:id="rId53"/>
    <p:sldId id="299" r:id="rId54"/>
    <p:sldId id="312" r:id="rId55"/>
    <p:sldId id="266" r:id="rId5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819" autoAdjust="0"/>
  </p:normalViewPr>
  <p:slideViewPr>
    <p:cSldViewPr snapToGrid="0">
      <p:cViewPr varScale="1">
        <p:scale>
          <a:sx n="72" d="100"/>
          <a:sy n="72" d="100"/>
        </p:scale>
        <p:origin x="110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E806EF-1290-4080-8974-A605AEAD6CC0}" type="doc">
      <dgm:prSet loTypeId="urn:microsoft.com/office/officeart/2005/8/layout/venn1" loCatId="relationship" qsTypeId="urn:microsoft.com/office/officeart/2005/8/quickstyle/simple1" qsCatId="simple" csTypeId="urn:microsoft.com/office/officeart/2005/8/colors/accent0_1" csCatId="mainScheme" phldr="1"/>
      <dgm:spPr/>
      <dgm:t>
        <a:bodyPr/>
        <a:lstStyle/>
        <a:p>
          <a:endParaRPr lang="en-GB"/>
        </a:p>
      </dgm:t>
    </dgm:pt>
    <dgm:pt modelId="{0FF018E4-848B-4D5C-9E28-31578A6F3FBF}">
      <dgm:prSet phldrT="[Text]" phldr="0"/>
      <dgm:spPr/>
      <dgm:t>
        <a:bodyPr/>
        <a:lstStyle/>
        <a:p>
          <a:pPr algn="just"/>
          <a:r>
            <a:rPr lang="fr-BE" noProof="0" dirty="0"/>
            <a:t>Apprentissage	</a:t>
          </a:r>
        </a:p>
      </dgm:t>
    </dgm:pt>
    <dgm:pt modelId="{600C5226-BDA3-4C9B-A24A-105D0DB2AA47}" type="parTrans" cxnId="{81A14B8D-8ADD-480E-AFF0-838221B45A7D}">
      <dgm:prSet/>
      <dgm:spPr/>
      <dgm:t>
        <a:bodyPr/>
        <a:lstStyle/>
        <a:p>
          <a:endParaRPr lang="en-GB"/>
        </a:p>
      </dgm:t>
    </dgm:pt>
    <dgm:pt modelId="{19DCC388-643E-4DCC-AD08-5AA45EA82815}" type="sibTrans" cxnId="{81A14B8D-8ADD-480E-AFF0-838221B45A7D}">
      <dgm:prSet/>
      <dgm:spPr/>
      <dgm:t>
        <a:bodyPr/>
        <a:lstStyle/>
        <a:p>
          <a:endParaRPr lang="en-GB"/>
        </a:p>
      </dgm:t>
    </dgm:pt>
    <dgm:pt modelId="{6DF2A8A8-2450-408E-89EA-78E146D1C671}">
      <dgm:prSet phldrT="[Text]" phldr="0"/>
      <dgm:spPr/>
      <dgm:t>
        <a:bodyPr/>
        <a:lstStyle/>
        <a:p>
          <a:r>
            <a:rPr lang="fr-BE" noProof="0" dirty="0"/>
            <a:t>Jeux</a:t>
          </a:r>
        </a:p>
      </dgm:t>
    </dgm:pt>
    <dgm:pt modelId="{4DE584F3-6CF1-4DC5-B4F4-EE04EA7B818C}" type="parTrans" cxnId="{977A9BBC-A2C5-40C0-AE7D-8D006D0EA016}">
      <dgm:prSet/>
      <dgm:spPr/>
      <dgm:t>
        <a:bodyPr/>
        <a:lstStyle/>
        <a:p>
          <a:endParaRPr lang="en-GB"/>
        </a:p>
      </dgm:t>
    </dgm:pt>
    <dgm:pt modelId="{AAB34038-FCA7-4787-BE4E-97147D732309}" type="sibTrans" cxnId="{977A9BBC-A2C5-40C0-AE7D-8D006D0EA016}">
      <dgm:prSet/>
      <dgm:spPr/>
      <dgm:t>
        <a:bodyPr/>
        <a:lstStyle/>
        <a:p>
          <a:endParaRPr lang="en-GB"/>
        </a:p>
      </dgm:t>
    </dgm:pt>
    <dgm:pt modelId="{384BC659-5CFF-4B76-B6EE-5C77BB54236D}">
      <dgm:prSet phldrT="[Text]" phldr="0"/>
      <dgm:spPr/>
      <dgm:t>
        <a:bodyPr/>
        <a:lstStyle/>
        <a:p>
          <a:r>
            <a:rPr lang="fr-BE" noProof="0" dirty="0"/>
            <a:t>Simulation</a:t>
          </a:r>
        </a:p>
      </dgm:t>
    </dgm:pt>
    <dgm:pt modelId="{B6AB5997-3004-471A-AF7C-2B26210B1F5F}" type="parTrans" cxnId="{B767B4D1-3E67-4627-8DDB-8CC27CB187CB}">
      <dgm:prSet/>
      <dgm:spPr/>
      <dgm:t>
        <a:bodyPr/>
        <a:lstStyle/>
        <a:p>
          <a:endParaRPr lang="en-GB"/>
        </a:p>
      </dgm:t>
    </dgm:pt>
    <dgm:pt modelId="{0563E5E5-C453-414B-A679-13EE27EF0EBE}" type="sibTrans" cxnId="{B767B4D1-3E67-4627-8DDB-8CC27CB187CB}">
      <dgm:prSet/>
      <dgm:spPr/>
      <dgm:t>
        <a:bodyPr/>
        <a:lstStyle/>
        <a:p>
          <a:endParaRPr lang="en-GB"/>
        </a:p>
      </dgm:t>
    </dgm:pt>
    <dgm:pt modelId="{021478EB-6345-40E8-B581-99B3C5103B9A}" type="pres">
      <dgm:prSet presAssocID="{8BE806EF-1290-4080-8974-A605AEAD6CC0}" presName="compositeShape" presStyleCnt="0">
        <dgm:presLayoutVars>
          <dgm:chMax val="7"/>
          <dgm:dir/>
          <dgm:resizeHandles val="exact"/>
        </dgm:presLayoutVars>
      </dgm:prSet>
      <dgm:spPr/>
    </dgm:pt>
    <dgm:pt modelId="{1D4FBEDA-10E0-43D9-A3CC-E1D3768D26FB}" type="pres">
      <dgm:prSet presAssocID="{0FF018E4-848B-4D5C-9E28-31578A6F3FBF}" presName="circ1" presStyleLbl="vennNode1" presStyleIdx="0" presStyleCnt="3"/>
      <dgm:spPr/>
    </dgm:pt>
    <dgm:pt modelId="{601B14E9-8FEB-45B7-BAD8-BF7E597D9DE3}" type="pres">
      <dgm:prSet presAssocID="{0FF018E4-848B-4D5C-9E28-31578A6F3FBF}" presName="circ1Tx" presStyleLbl="revTx" presStyleIdx="0" presStyleCnt="0">
        <dgm:presLayoutVars>
          <dgm:chMax val="0"/>
          <dgm:chPref val="0"/>
          <dgm:bulletEnabled val="1"/>
        </dgm:presLayoutVars>
      </dgm:prSet>
      <dgm:spPr/>
    </dgm:pt>
    <dgm:pt modelId="{95C17F04-1F9E-4FD0-9BE5-12C5F004AC16}" type="pres">
      <dgm:prSet presAssocID="{6DF2A8A8-2450-408E-89EA-78E146D1C671}" presName="circ2" presStyleLbl="vennNode1" presStyleIdx="1" presStyleCnt="3"/>
      <dgm:spPr/>
    </dgm:pt>
    <dgm:pt modelId="{D586F103-1BC7-42F7-A189-EF34045EFDCA}" type="pres">
      <dgm:prSet presAssocID="{6DF2A8A8-2450-408E-89EA-78E146D1C671}" presName="circ2Tx" presStyleLbl="revTx" presStyleIdx="0" presStyleCnt="0">
        <dgm:presLayoutVars>
          <dgm:chMax val="0"/>
          <dgm:chPref val="0"/>
          <dgm:bulletEnabled val="1"/>
        </dgm:presLayoutVars>
      </dgm:prSet>
      <dgm:spPr/>
    </dgm:pt>
    <dgm:pt modelId="{232D13BC-A852-4F21-A73B-0C35BB86A052}" type="pres">
      <dgm:prSet presAssocID="{384BC659-5CFF-4B76-B6EE-5C77BB54236D}" presName="circ3" presStyleLbl="vennNode1" presStyleIdx="2" presStyleCnt="3"/>
      <dgm:spPr/>
    </dgm:pt>
    <dgm:pt modelId="{4B1B01FB-D50D-45A9-A88D-7537A7482D54}" type="pres">
      <dgm:prSet presAssocID="{384BC659-5CFF-4B76-B6EE-5C77BB54236D}" presName="circ3Tx" presStyleLbl="revTx" presStyleIdx="0" presStyleCnt="0">
        <dgm:presLayoutVars>
          <dgm:chMax val="0"/>
          <dgm:chPref val="0"/>
          <dgm:bulletEnabled val="1"/>
        </dgm:presLayoutVars>
      </dgm:prSet>
      <dgm:spPr/>
    </dgm:pt>
  </dgm:ptLst>
  <dgm:cxnLst>
    <dgm:cxn modelId="{3207EA62-B299-488F-950A-07398CAA60B3}" type="presOf" srcId="{8BE806EF-1290-4080-8974-A605AEAD6CC0}" destId="{021478EB-6345-40E8-B581-99B3C5103B9A}" srcOrd="0" destOrd="0" presId="urn:microsoft.com/office/officeart/2005/8/layout/venn1"/>
    <dgm:cxn modelId="{81A14B8D-8ADD-480E-AFF0-838221B45A7D}" srcId="{8BE806EF-1290-4080-8974-A605AEAD6CC0}" destId="{0FF018E4-848B-4D5C-9E28-31578A6F3FBF}" srcOrd="0" destOrd="0" parTransId="{600C5226-BDA3-4C9B-A24A-105D0DB2AA47}" sibTransId="{19DCC388-643E-4DCC-AD08-5AA45EA82815}"/>
    <dgm:cxn modelId="{19EFEC90-3D48-47C4-9DA0-A27A756781F1}" type="presOf" srcId="{6DF2A8A8-2450-408E-89EA-78E146D1C671}" destId="{D586F103-1BC7-42F7-A189-EF34045EFDCA}" srcOrd="1" destOrd="0" presId="urn:microsoft.com/office/officeart/2005/8/layout/venn1"/>
    <dgm:cxn modelId="{50412D95-1806-4668-809C-45C03AABF10E}" type="presOf" srcId="{0FF018E4-848B-4D5C-9E28-31578A6F3FBF}" destId="{1D4FBEDA-10E0-43D9-A3CC-E1D3768D26FB}" srcOrd="0" destOrd="0" presId="urn:microsoft.com/office/officeart/2005/8/layout/venn1"/>
    <dgm:cxn modelId="{9DE4F2AC-7ECE-4788-8EBE-1EB4A3FE987F}" type="presOf" srcId="{384BC659-5CFF-4B76-B6EE-5C77BB54236D}" destId="{4B1B01FB-D50D-45A9-A88D-7537A7482D54}" srcOrd="1" destOrd="0" presId="urn:microsoft.com/office/officeart/2005/8/layout/venn1"/>
    <dgm:cxn modelId="{977A9BBC-A2C5-40C0-AE7D-8D006D0EA016}" srcId="{8BE806EF-1290-4080-8974-A605AEAD6CC0}" destId="{6DF2A8A8-2450-408E-89EA-78E146D1C671}" srcOrd="1" destOrd="0" parTransId="{4DE584F3-6CF1-4DC5-B4F4-EE04EA7B818C}" sibTransId="{AAB34038-FCA7-4787-BE4E-97147D732309}"/>
    <dgm:cxn modelId="{D9CC99CB-5221-4B07-8979-0D1A9D23DF8F}" type="presOf" srcId="{6DF2A8A8-2450-408E-89EA-78E146D1C671}" destId="{95C17F04-1F9E-4FD0-9BE5-12C5F004AC16}" srcOrd="0" destOrd="0" presId="urn:microsoft.com/office/officeart/2005/8/layout/venn1"/>
    <dgm:cxn modelId="{2D2108D0-498F-423B-964F-2323F5E0E21D}" type="presOf" srcId="{384BC659-5CFF-4B76-B6EE-5C77BB54236D}" destId="{232D13BC-A852-4F21-A73B-0C35BB86A052}" srcOrd="0" destOrd="0" presId="urn:microsoft.com/office/officeart/2005/8/layout/venn1"/>
    <dgm:cxn modelId="{B767B4D1-3E67-4627-8DDB-8CC27CB187CB}" srcId="{8BE806EF-1290-4080-8974-A605AEAD6CC0}" destId="{384BC659-5CFF-4B76-B6EE-5C77BB54236D}" srcOrd="2" destOrd="0" parTransId="{B6AB5997-3004-471A-AF7C-2B26210B1F5F}" sibTransId="{0563E5E5-C453-414B-A679-13EE27EF0EBE}"/>
    <dgm:cxn modelId="{C3A44CD8-E2BA-4E59-9CA8-AE74D353651C}" type="presOf" srcId="{0FF018E4-848B-4D5C-9E28-31578A6F3FBF}" destId="{601B14E9-8FEB-45B7-BAD8-BF7E597D9DE3}" srcOrd="1" destOrd="0" presId="urn:microsoft.com/office/officeart/2005/8/layout/venn1"/>
    <dgm:cxn modelId="{156363D2-EFEF-4688-8030-EB1B9E1A759B}" type="presParOf" srcId="{021478EB-6345-40E8-B581-99B3C5103B9A}" destId="{1D4FBEDA-10E0-43D9-A3CC-E1D3768D26FB}" srcOrd="0" destOrd="0" presId="urn:microsoft.com/office/officeart/2005/8/layout/venn1"/>
    <dgm:cxn modelId="{B4B8DA88-A6D7-454F-8775-05C5EF02E376}" type="presParOf" srcId="{021478EB-6345-40E8-B581-99B3C5103B9A}" destId="{601B14E9-8FEB-45B7-BAD8-BF7E597D9DE3}" srcOrd="1" destOrd="0" presId="urn:microsoft.com/office/officeart/2005/8/layout/venn1"/>
    <dgm:cxn modelId="{DBA67217-2F68-44CA-8FB9-7B0A885EAF20}" type="presParOf" srcId="{021478EB-6345-40E8-B581-99B3C5103B9A}" destId="{95C17F04-1F9E-4FD0-9BE5-12C5F004AC16}" srcOrd="2" destOrd="0" presId="urn:microsoft.com/office/officeart/2005/8/layout/venn1"/>
    <dgm:cxn modelId="{7D6D3EB5-0CAC-4F73-8621-235B3D1B01F4}" type="presParOf" srcId="{021478EB-6345-40E8-B581-99B3C5103B9A}" destId="{D586F103-1BC7-42F7-A189-EF34045EFDCA}" srcOrd="3" destOrd="0" presId="urn:microsoft.com/office/officeart/2005/8/layout/venn1"/>
    <dgm:cxn modelId="{368491AC-4EE7-4E88-AA1D-202D3125F06C}" type="presParOf" srcId="{021478EB-6345-40E8-B581-99B3C5103B9A}" destId="{232D13BC-A852-4F21-A73B-0C35BB86A052}" srcOrd="4" destOrd="0" presId="urn:microsoft.com/office/officeart/2005/8/layout/venn1"/>
    <dgm:cxn modelId="{5D7FDA17-BD0E-4FD1-8B09-148F0F5A22BC}" type="presParOf" srcId="{021478EB-6345-40E8-B581-99B3C5103B9A}" destId="{4B1B01FB-D50D-45A9-A88D-7537A7482D5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FBEDA-10E0-43D9-A3CC-E1D3768D26FB}">
      <dsp:nvSpPr>
        <dsp:cNvPr id="0" name=""/>
        <dsp:cNvSpPr/>
      </dsp:nvSpPr>
      <dsp:spPr>
        <a:xfrm>
          <a:off x="4367326" y="44626"/>
          <a:ext cx="2142087" cy="2142087"/>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just" defTabSz="933450">
            <a:lnSpc>
              <a:spcPct val="90000"/>
            </a:lnSpc>
            <a:spcBef>
              <a:spcPct val="0"/>
            </a:spcBef>
            <a:spcAft>
              <a:spcPct val="35000"/>
            </a:spcAft>
            <a:buNone/>
          </a:pPr>
          <a:r>
            <a:rPr lang="fr-BE" sz="2100" kern="1200" noProof="0" dirty="0"/>
            <a:t>Apprentissage	</a:t>
          </a:r>
        </a:p>
      </dsp:txBody>
      <dsp:txXfrm>
        <a:off x="4652938" y="419492"/>
        <a:ext cx="1570863" cy="963939"/>
      </dsp:txXfrm>
    </dsp:sp>
    <dsp:sp modelId="{95C17F04-1F9E-4FD0-9BE5-12C5F004AC16}">
      <dsp:nvSpPr>
        <dsp:cNvPr id="0" name=""/>
        <dsp:cNvSpPr/>
      </dsp:nvSpPr>
      <dsp:spPr>
        <a:xfrm>
          <a:off x="5140262" y="1383431"/>
          <a:ext cx="2142087" cy="2142087"/>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fr-BE" sz="2100" kern="1200" noProof="0" dirty="0"/>
            <a:t>Jeux</a:t>
          </a:r>
        </a:p>
      </dsp:txBody>
      <dsp:txXfrm>
        <a:off x="5795384" y="1936803"/>
        <a:ext cx="1285252" cy="1178147"/>
      </dsp:txXfrm>
    </dsp:sp>
    <dsp:sp modelId="{232D13BC-A852-4F21-A73B-0C35BB86A052}">
      <dsp:nvSpPr>
        <dsp:cNvPr id="0" name=""/>
        <dsp:cNvSpPr/>
      </dsp:nvSpPr>
      <dsp:spPr>
        <a:xfrm>
          <a:off x="3594390" y="1383431"/>
          <a:ext cx="2142087" cy="2142087"/>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r>
            <a:rPr lang="fr-BE" sz="2100" kern="1200" noProof="0" dirty="0"/>
            <a:t>Simulation</a:t>
          </a:r>
        </a:p>
      </dsp:txBody>
      <dsp:txXfrm>
        <a:off x="3796103" y="1936803"/>
        <a:ext cx="1285252" cy="117814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575B3-9E9F-4247-81DB-A0982FE6F4BD}" type="datetimeFigureOut">
              <a:rPr lang="fr-BE" smtClean="0"/>
              <a:t>19-08-26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1C5456-52E8-4C1F-89A0-B291E02377BC}" type="slidenum">
              <a:rPr lang="fr-BE" smtClean="0"/>
              <a:t>‹N°›</a:t>
            </a:fld>
            <a:endParaRPr lang="fr-BE"/>
          </a:p>
        </p:txBody>
      </p:sp>
    </p:spTree>
    <p:extLst>
      <p:ext uri="{BB962C8B-B14F-4D97-AF65-F5344CB8AC3E}">
        <p14:creationId xmlns:p14="http://schemas.microsoft.com/office/powerpoint/2010/main" val="3037702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Ce </a:t>
            </a:r>
            <a:r>
              <a:rPr lang="en-GB" dirty="0" err="1"/>
              <a:t>que</a:t>
            </a:r>
            <a:r>
              <a:rPr lang="en-GB" dirty="0"/>
              <a:t> </a:t>
            </a:r>
            <a:r>
              <a:rPr lang="en-GB" dirty="0" err="1"/>
              <a:t>cet</a:t>
            </a:r>
            <a:r>
              <a:rPr lang="en-GB" dirty="0"/>
              <a:t> atelier </a:t>
            </a:r>
            <a:r>
              <a:rPr lang="en-GB" dirty="0" err="1"/>
              <a:t>n’est</a:t>
            </a:r>
            <a:r>
              <a:rPr lang="en-GB" dirty="0"/>
              <a:t> pas : </a:t>
            </a:r>
          </a:p>
          <a:p>
            <a:pPr marL="171450" indent="-171450">
              <a:buFont typeface="Arial" panose="020B0604020202020204" pitchFamily="34" charset="0"/>
              <a:buChar char="•"/>
            </a:pPr>
            <a:r>
              <a:rPr lang="en-GB" dirty="0"/>
              <a:t>Une </a:t>
            </a:r>
            <a:r>
              <a:rPr lang="en-GB" dirty="0" err="1"/>
              <a:t>liste</a:t>
            </a:r>
            <a:r>
              <a:rPr lang="en-GB" dirty="0"/>
              <a:t> exhaustive de </a:t>
            </a:r>
            <a:r>
              <a:rPr lang="en-GB" dirty="0" err="1"/>
              <a:t>tous</a:t>
            </a:r>
            <a:r>
              <a:rPr lang="en-GB" dirty="0"/>
              <a:t> les jeux et de </a:t>
            </a:r>
            <a:r>
              <a:rPr lang="en-GB" dirty="0" err="1"/>
              <a:t>tous</a:t>
            </a:r>
            <a:r>
              <a:rPr lang="en-GB" dirty="0"/>
              <a:t> les </a:t>
            </a:r>
            <a:r>
              <a:rPr lang="en-GB" dirty="0" err="1"/>
              <a:t>outils</a:t>
            </a:r>
            <a:r>
              <a:rPr lang="en-GB" dirty="0"/>
              <a:t> de simulations de </a:t>
            </a:r>
            <a:r>
              <a:rPr lang="en-GB" dirty="0" err="1"/>
              <a:t>chimie</a:t>
            </a:r>
            <a:endParaRPr lang="en-GB" dirty="0"/>
          </a:p>
          <a:p>
            <a:pPr marL="171450" indent="-171450">
              <a:buFont typeface="Arial" panose="020B0604020202020204" pitchFamily="34" charset="0"/>
              <a:buChar char="•"/>
            </a:pPr>
            <a:r>
              <a:rPr lang="en-GB" dirty="0"/>
              <a:t>Une solution </a:t>
            </a:r>
            <a:r>
              <a:rPr lang="en-GB" dirty="0" err="1"/>
              <a:t>magique</a:t>
            </a:r>
            <a:r>
              <a:rPr lang="en-GB" dirty="0"/>
              <a:t> pour </a:t>
            </a:r>
            <a:r>
              <a:rPr lang="en-GB" dirty="0" err="1"/>
              <a:t>améliorer</a:t>
            </a:r>
            <a:r>
              <a:rPr lang="en-GB" dirty="0"/>
              <a:t> </a:t>
            </a:r>
            <a:r>
              <a:rPr lang="en-GB" dirty="0" err="1"/>
              <a:t>l’apprentissage</a:t>
            </a:r>
            <a:r>
              <a:rPr lang="en-GB" dirty="0"/>
              <a:t> de </a:t>
            </a:r>
            <a:r>
              <a:rPr lang="en-GB" dirty="0" err="1"/>
              <a:t>cette</a:t>
            </a:r>
            <a:r>
              <a:rPr lang="en-GB" dirty="0"/>
              <a:t> matière</a:t>
            </a:r>
          </a:p>
          <a:p>
            <a:pPr marL="171450" indent="-171450">
              <a:buFont typeface="Arial" panose="020B0604020202020204" pitchFamily="34" charset="0"/>
              <a:buChar char="•"/>
            </a:pPr>
            <a:r>
              <a:rPr lang="en-GB" dirty="0"/>
              <a:t>Un travail </a:t>
            </a:r>
            <a:r>
              <a:rPr lang="en-GB" dirty="0" err="1"/>
              <a:t>terminé</a:t>
            </a:r>
            <a:r>
              <a:rPr lang="en-GB" dirty="0"/>
              <a:t> et </a:t>
            </a:r>
            <a:r>
              <a:rPr lang="en-GB" dirty="0" err="1"/>
              <a:t>abouti</a:t>
            </a:r>
            <a:endParaRPr lang="en-GB" dirty="0"/>
          </a:p>
        </p:txBody>
      </p:sp>
      <p:sp>
        <p:nvSpPr>
          <p:cNvPr id="4" name="Slide Number Placeholder 3"/>
          <p:cNvSpPr>
            <a:spLocks noGrp="1"/>
          </p:cNvSpPr>
          <p:nvPr>
            <p:ph type="sldNum" sz="quarter" idx="5"/>
          </p:nvPr>
        </p:nvSpPr>
        <p:spPr/>
        <p:txBody>
          <a:bodyPr/>
          <a:lstStyle/>
          <a:p>
            <a:fld id="{4D1C5456-52E8-4C1F-89A0-B291E02377BC}" type="slidenum">
              <a:rPr lang="fr-BE" smtClean="0"/>
              <a:t>1</a:t>
            </a:fld>
            <a:endParaRPr lang="fr-BE"/>
          </a:p>
        </p:txBody>
      </p:sp>
    </p:spTree>
    <p:extLst>
      <p:ext uri="{BB962C8B-B14F-4D97-AF65-F5344CB8AC3E}">
        <p14:creationId xmlns:p14="http://schemas.microsoft.com/office/powerpoint/2010/main" val="3841091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Facteurs qui affectent le plus la motivation : la contrôlabilité </a:t>
            </a:r>
            <a:r>
              <a:rPr lang="fr-BE" i="1" dirty="0"/>
              <a:t>(</a:t>
            </a:r>
            <a:r>
              <a:rPr lang="fr-BE" i="1" dirty="0" err="1"/>
              <a:t>autonomy</a:t>
            </a:r>
            <a:r>
              <a:rPr lang="fr-BE" i="1" dirty="0"/>
              <a:t>), </a:t>
            </a:r>
            <a:r>
              <a:rPr lang="fr-BE" dirty="0"/>
              <a:t>sentiment de réussite </a:t>
            </a:r>
            <a:r>
              <a:rPr lang="fr-BE" i="1" dirty="0"/>
              <a:t>(</a:t>
            </a:r>
            <a:r>
              <a:rPr lang="fr-BE" i="1" dirty="0" err="1"/>
              <a:t>competence</a:t>
            </a:r>
            <a:r>
              <a:rPr lang="fr-BE" i="1" dirty="0"/>
              <a:t>)</a:t>
            </a:r>
            <a:r>
              <a:rPr lang="fr-BE" i="0" dirty="0"/>
              <a:t> et l’appartenance </a:t>
            </a:r>
            <a:r>
              <a:rPr lang="fr-BE" i="1" dirty="0"/>
              <a:t>(</a:t>
            </a:r>
            <a:r>
              <a:rPr lang="fr-BE" i="1" dirty="0" err="1"/>
              <a:t>relatedness</a:t>
            </a:r>
            <a:r>
              <a:rPr lang="fr-BE" i="1" dirty="0"/>
              <a:t>)</a:t>
            </a:r>
          </a:p>
          <a:p>
            <a:r>
              <a:rPr lang="fr-BE" i="0" dirty="0"/>
              <a:t>Le choix de s’arrêter au numérique est purement personnel. Il existe également de nombreux jeux analogiques disponibles, mais ceux-ci sont plus contraignant dans le cadre de cette présentation</a:t>
            </a:r>
          </a:p>
          <a:p>
            <a:endParaRPr lang="fr-BE" dirty="0"/>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2</a:t>
            </a:fld>
            <a:endParaRPr lang="fr-BE"/>
          </a:p>
        </p:txBody>
      </p:sp>
    </p:spTree>
    <p:extLst>
      <p:ext uri="{BB962C8B-B14F-4D97-AF65-F5344CB8AC3E}">
        <p14:creationId xmlns:p14="http://schemas.microsoft.com/office/powerpoint/2010/main" val="1783024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 question de définir le jeu (d’un point de vue de recherche) devient importe dans un contexte de recherche, surtout pour avoir une typologie</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3</a:t>
            </a:fld>
            <a:endParaRPr lang="fr-BE"/>
          </a:p>
        </p:txBody>
      </p:sp>
    </p:spTree>
    <p:extLst>
      <p:ext uri="{BB962C8B-B14F-4D97-AF65-F5344CB8AC3E}">
        <p14:creationId xmlns:p14="http://schemas.microsoft.com/office/powerpoint/2010/main" val="163298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Il est important de noter qu’une définition précise du jeu n’existe pas ! Le jeu peut prendre énormément de forme, s’utiliser aux travers de pleins de supports ou ne pas faire commune définition entre différentes personnes. Il faut garder cette idée en tête lorsque l’on cherche à utiliser des jeux et que l’on va en montrer à d’autres personnes. Si certains jeux peuvent directement être associés à l’idée du jeu, d’autres feront plutôt débat.</a:t>
            </a:r>
          </a:p>
          <a:p>
            <a:endParaRPr lang="fr-BE" dirty="0"/>
          </a:p>
          <a:p>
            <a:r>
              <a:rPr lang="fr-BE" dirty="0"/>
              <a:t>Plutôt que de définir le jeu, on peut alors chercher à le classer selon les pratiques que l’on rencontre dans le cas de l’apprentissage. Cette classification prendre très souvent la forme de spectre, il ne faut donc pas chercher absolument à classer les jeux dans l’une ou l’autre catégorie. Cependant, cette classification générale permet d’avoir une idée du type de jeu que l’on va utiliser, des interactions que l’on va favoriser et des points sur lesquels on peut jouer si on veut les utiliser en classe</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26</a:t>
            </a:fld>
            <a:endParaRPr lang="fr-BE"/>
          </a:p>
        </p:txBody>
      </p:sp>
    </p:spTree>
    <p:extLst>
      <p:ext uri="{BB962C8B-B14F-4D97-AF65-F5344CB8AC3E}">
        <p14:creationId xmlns:p14="http://schemas.microsoft.com/office/powerpoint/2010/main" val="1426330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La littérature scientifique sur le thème des objets « jeux » dans l’apprentissage utilise souvent deux classifications que sont le courant de la </a:t>
            </a:r>
            <a:r>
              <a:rPr lang="fr-BE" i="1" dirty="0"/>
              <a:t>gamification </a:t>
            </a:r>
            <a:r>
              <a:rPr lang="fr-BE" i="0" dirty="0"/>
              <a:t>et du </a:t>
            </a:r>
            <a:r>
              <a:rPr lang="fr-BE" i="1" dirty="0" err="1"/>
              <a:t>game-based</a:t>
            </a:r>
            <a:r>
              <a:rPr lang="fr-BE" i="1" dirty="0"/>
              <a:t> </a:t>
            </a:r>
            <a:r>
              <a:rPr lang="fr-BE" i="1" dirty="0" err="1"/>
              <a:t>learning</a:t>
            </a:r>
            <a:r>
              <a:rPr lang="fr-BE" i="1" dirty="0"/>
              <a:t> (GBL)</a:t>
            </a:r>
            <a:r>
              <a:rPr lang="fr-BE" i="0" dirty="0"/>
              <a:t>. Ces deux concepts, qui s’intéresse aux jeux comme objets (et pas à une attitude de jeu) peuvent être vus comme des opposés sur un spectre et ce qui va les différencier est la forme que va prendre le jeu. </a:t>
            </a:r>
          </a:p>
          <a:p>
            <a:endParaRPr lang="fr-BE" i="0" dirty="0"/>
          </a:p>
          <a:p>
            <a:r>
              <a:rPr lang="fr-BE" i="0" dirty="0"/>
              <a:t>Dans le cas du GBL, on peut avoir des objets bien définis (des jeux complets si on veut), avec différentes mécaniques et l’apprentissage se base SUR ce jeux. On va donc articuler la séquence et l’apprentissage autour du jeu, avec une volonté de créer de « bons jeux » (Plass et al., 2020)</a:t>
            </a:r>
          </a:p>
          <a:p>
            <a:endParaRPr lang="fr-BE" i="0" dirty="0"/>
          </a:p>
          <a:p>
            <a:r>
              <a:rPr lang="fr-BE" i="0" dirty="0"/>
              <a:t>Dans le cas de la </a:t>
            </a:r>
            <a:r>
              <a:rPr lang="fr-BE" i="1" dirty="0"/>
              <a:t>gamification</a:t>
            </a:r>
            <a:r>
              <a:rPr lang="fr-BE" i="0" dirty="0"/>
              <a:t>, on vient ajouter à des situations sans rapport avec le jeu des mécaniques que l’on rencontre dans les jeux (comme des points, des badges, …). La séquence ne s’articule pas autour du jeu, mais on ajoute ces mécaniques pour rendre plus attrayant l’apprentissage et chercher à jouer sur une émotion ou une motivation. </a:t>
            </a:r>
          </a:p>
          <a:p>
            <a:endParaRPr lang="fr-BE" i="0" dirty="0"/>
          </a:p>
          <a:p>
            <a:endParaRPr lang="fr-BE" dirty="0"/>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27</a:t>
            </a:fld>
            <a:endParaRPr lang="fr-BE"/>
          </a:p>
        </p:txBody>
      </p:sp>
    </p:spTree>
    <p:extLst>
      <p:ext uri="{BB962C8B-B14F-4D97-AF65-F5344CB8AC3E}">
        <p14:creationId xmlns:p14="http://schemas.microsoft.com/office/powerpoint/2010/main" val="1189193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Mettre exemples</a:t>
            </a:r>
          </a:p>
          <a:p>
            <a:endParaRPr lang="fr-BE" dirty="0"/>
          </a:p>
          <a:p>
            <a:r>
              <a:rPr lang="fr-BE" dirty="0"/>
              <a:t>Si on souhaite ajouter la composante simulation, on peut se questionner sur la manière dont vont se confronter le jeux et l’apprentissage</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28</a:t>
            </a:fld>
            <a:endParaRPr lang="fr-BE"/>
          </a:p>
        </p:txBody>
      </p:sp>
    </p:spTree>
    <p:extLst>
      <p:ext uri="{BB962C8B-B14F-4D97-AF65-F5344CB8AC3E}">
        <p14:creationId xmlns:p14="http://schemas.microsoft.com/office/powerpoint/2010/main" val="4021534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Fiche OK</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32</a:t>
            </a:fld>
            <a:endParaRPr lang="fr-BE"/>
          </a:p>
        </p:txBody>
      </p:sp>
    </p:spTree>
    <p:extLst>
      <p:ext uri="{BB962C8B-B14F-4D97-AF65-F5344CB8AC3E}">
        <p14:creationId xmlns:p14="http://schemas.microsoft.com/office/powerpoint/2010/main" val="647843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Fiche OK</a:t>
            </a:r>
          </a:p>
        </p:txBody>
      </p:sp>
      <p:sp>
        <p:nvSpPr>
          <p:cNvPr id="4" name="Slide Number Placeholder 3"/>
          <p:cNvSpPr>
            <a:spLocks noGrp="1"/>
          </p:cNvSpPr>
          <p:nvPr>
            <p:ph type="sldNum" sz="quarter" idx="5"/>
          </p:nvPr>
        </p:nvSpPr>
        <p:spPr/>
        <p:txBody>
          <a:bodyPr/>
          <a:lstStyle/>
          <a:p>
            <a:fld id="{4D1C5456-52E8-4C1F-89A0-B291E02377BC}" type="slidenum">
              <a:rPr lang="fr-BE" smtClean="0"/>
              <a:t>35</a:t>
            </a:fld>
            <a:endParaRPr lang="fr-BE"/>
          </a:p>
        </p:txBody>
      </p:sp>
    </p:spTree>
    <p:extLst>
      <p:ext uri="{BB962C8B-B14F-4D97-AF65-F5344CB8AC3E}">
        <p14:creationId xmlns:p14="http://schemas.microsoft.com/office/powerpoint/2010/main" val="3457727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44</a:t>
            </a:fld>
            <a:endParaRPr lang="fr-BE"/>
          </a:p>
        </p:txBody>
      </p:sp>
    </p:spTree>
    <p:extLst>
      <p:ext uri="{BB962C8B-B14F-4D97-AF65-F5344CB8AC3E}">
        <p14:creationId xmlns:p14="http://schemas.microsoft.com/office/powerpoint/2010/main" val="3494417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BA883-9A53-FDEA-D1C8-8958EE3FD38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A3A570-EC75-AAE7-F809-CF32DFD58D6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E9A8AE-B30C-5583-3C10-E27F28308ED2}"/>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AB9B0F7A-2474-E6F1-C394-B05DA54FF276}"/>
              </a:ext>
            </a:extLst>
          </p:cNvPr>
          <p:cNvSpPr>
            <a:spLocks noGrp="1"/>
          </p:cNvSpPr>
          <p:nvPr>
            <p:ph type="sldNum" sz="quarter" idx="5"/>
          </p:nvPr>
        </p:nvSpPr>
        <p:spPr/>
        <p:txBody>
          <a:bodyPr/>
          <a:lstStyle/>
          <a:p>
            <a:fld id="{4D1C5456-52E8-4C1F-89A0-B291E02377BC}" type="slidenum">
              <a:rPr lang="fr-BE" smtClean="0"/>
              <a:t>46</a:t>
            </a:fld>
            <a:endParaRPr lang="fr-BE"/>
          </a:p>
        </p:txBody>
      </p:sp>
    </p:spTree>
    <p:extLst>
      <p:ext uri="{BB962C8B-B14F-4D97-AF65-F5344CB8AC3E}">
        <p14:creationId xmlns:p14="http://schemas.microsoft.com/office/powerpoint/2010/main" val="2716497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30A85-55F1-2509-1009-AAF88E154FB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A7161E8-CE34-8EBB-FFC8-F132515C74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A2B1355-7D1A-C5AA-789D-15D61899900A}"/>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238A860E-D6C4-7502-670E-E775CBB1F3F8}"/>
              </a:ext>
            </a:extLst>
          </p:cNvPr>
          <p:cNvSpPr>
            <a:spLocks noGrp="1"/>
          </p:cNvSpPr>
          <p:nvPr>
            <p:ph type="sldNum" sz="quarter" idx="5"/>
          </p:nvPr>
        </p:nvSpPr>
        <p:spPr/>
        <p:txBody>
          <a:bodyPr/>
          <a:lstStyle/>
          <a:p>
            <a:fld id="{4D1C5456-52E8-4C1F-89A0-B291E02377BC}" type="slidenum">
              <a:rPr lang="fr-BE" smtClean="0"/>
              <a:t>48</a:t>
            </a:fld>
            <a:endParaRPr lang="fr-BE"/>
          </a:p>
        </p:txBody>
      </p:sp>
    </p:spTree>
    <p:extLst>
      <p:ext uri="{BB962C8B-B14F-4D97-AF65-F5344CB8AC3E}">
        <p14:creationId xmlns:p14="http://schemas.microsoft.com/office/powerpoint/2010/main" val="4269166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Mémoire de </a:t>
            </a:r>
            <a:r>
              <a:rPr lang="fr-BE"/>
              <a:t>Vicky Borguet</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49</a:t>
            </a:fld>
            <a:endParaRPr lang="fr-BE"/>
          </a:p>
        </p:txBody>
      </p:sp>
    </p:spTree>
    <p:extLst>
      <p:ext uri="{BB962C8B-B14F-4D97-AF65-F5344CB8AC3E}">
        <p14:creationId xmlns:p14="http://schemas.microsoft.com/office/powerpoint/2010/main" val="3494995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CAF1-50CC-4AF4-0CCA-01B7CD3AED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AB9E15-B209-A659-81F8-4BC1B1CFD42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EFD44E-A61F-FFE6-AE1D-78F409EC9509}"/>
              </a:ext>
            </a:extLst>
          </p:cNvPr>
          <p:cNvSpPr>
            <a:spLocks noGrp="1"/>
          </p:cNvSpPr>
          <p:nvPr>
            <p:ph type="body" idx="1"/>
          </p:nvPr>
        </p:nvSpPr>
        <p:spPr/>
        <p:txBody>
          <a:bodyPr/>
          <a:lstStyle/>
          <a:p>
            <a:r>
              <a:rPr lang="fr-BE" dirty="0"/>
              <a:t>Mémoire de </a:t>
            </a:r>
            <a:r>
              <a:rPr lang="fr-BE"/>
              <a:t>Vicky Borguet</a:t>
            </a:r>
          </a:p>
        </p:txBody>
      </p:sp>
      <p:sp>
        <p:nvSpPr>
          <p:cNvPr id="4" name="Espace réservé du numéro de diapositive 3">
            <a:extLst>
              <a:ext uri="{FF2B5EF4-FFF2-40B4-BE49-F238E27FC236}">
                <a16:creationId xmlns:a16="http://schemas.microsoft.com/office/drawing/2014/main" id="{A5B0986D-9A75-DCBE-2E2C-C165A396EAEA}"/>
              </a:ext>
            </a:extLst>
          </p:cNvPr>
          <p:cNvSpPr>
            <a:spLocks noGrp="1"/>
          </p:cNvSpPr>
          <p:nvPr>
            <p:ph type="sldNum" sz="quarter" idx="5"/>
          </p:nvPr>
        </p:nvSpPr>
        <p:spPr/>
        <p:txBody>
          <a:bodyPr/>
          <a:lstStyle/>
          <a:p>
            <a:fld id="{4D1C5456-52E8-4C1F-89A0-B291E02377BC}" type="slidenum">
              <a:rPr lang="fr-BE" smtClean="0"/>
              <a:t>53</a:t>
            </a:fld>
            <a:endParaRPr lang="fr-BE"/>
          </a:p>
        </p:txBody>
      </p:sp>
    </p:spTree>
    <p:extLst>
      <p:ext uri="{BB962C8B-B14F-4D97-AF65-F5344CB8AC3E}">
        <p14:creationId xmlns:p14="http://schemas.microsoft.com/office/powerpoint/2010/main" val="2904269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Découverte</a:t>
            </a:r>
            <a:r>
              <a:rPr lang="en-GB" dirty="0"/>
              <a:t> </a:t>
            </a:r>
            <a:r>
              <a:rPr lang="en-GB" dirty="0" err="1"/>
              <a:t>d’une</a:t>
            </a:r>
            <a:r>
              <a:rPr lang="en-GB" dirty="0"/>
              <a:t> matière (introduction) </a:t>
            </a:r>
            <a:r>
              <a:rPr lang="en-GB" dirty="0" err="1"/>
              <a:t>ou</a:t>
            </a:r>
            <a:r>
              <a:rPr lang="en-GB" dirty="0"/>
              <a:t> conclusion</a:t>
            </a:r>
          </a:p>
          <a:p>
            <a:r>
              <a:rPr lang="en-GB" dirty="0" err="1"/>
              <a:t>Autonomisé</a:t>
            </a:r>
            <a:r>
              <a:rPr lang="en-GB" dirty="0"/>
              <a:t> </a:t>
            </a:r>
            <a:r>
              <a:rPr lang="en-GB" dirty="0" err="1"/>
              <a:t>l’apprentissage</a:t>
            </a:r>
            <a:endParaRPr lang="en-GB" dirty="0"/>
          </a:p>
          <a:p>
            <a:r>
              <a:rPr lang="en-GB" dirty="0" err="1"/>
              <a:t>Métadonnées</a:t>
            </a:r>
            <a:r>
              <a:rPr lang="en-GB" dirty="0"/>
              <a:t> sur les points </a:t>
            </a:r>
            <a:r>
              <a:rPr lang="en-GB" dirty="0" err="1"/>
              <a:t>ou</a:t>
            </a:r>
            <a:r>
              <a:rPr lang="en-GB" dirty="0"/>
              <a:t> il y </a:t>
            </a:r>
            <a:r>
              <a:rPr lang="en-GB" dirty="0" err="1"/>
              <a:t>aurait</a:t>
            </a:r>
            <a:r>
              <a:rPr lang="en-GB" dirty="0"/>
              <a:t> un </a:t>
            </a:r>
            <a:r>
              <a:rPr lang="en-GB" dirty="0" err="1"/>
              <a:t>blocage</a:t>
            </a:r>
            <a:r>
              <a:rPr lang="en-GB" dirty="0"/>
              <a:t> dans un </a:t>
            </a:r>
            <a:r>
              <a:rPr lang="en-GB" dirty="0" err="1"/>
              <a:t>exercice</a:t>
            </a:r>
            <a:r>
              <a:rPr lang="en-GB" dirty="0"/>
              <a:t>/jeu</a:t>
            </a:r>
          </a:p>
          <a:p>
            <a:r>
              <a:rPr lang="en-GB" dirty="0" err="1"/>
              <a:t>Principalement</a:t>
            </a:r>
            <a:r>
              <a:rPr lang="en-GB" dirty="0"/>
              <a:t> </a:t>
            </a:r>
            <a:r>
              <a:rPr lang="en-GB" dirty="0" err="1"/>
              <a:t>que</a:t>
            </a:r>
            <a:r>
              <a:rPr lang="en-GB" dirty="0"/>
              <a:t> </a:t>
            </a:r>
            <a:r>
              <a:rPr lang="en-GB" dirty="0" err="1"/>
              <a:t>ils</a:t>
            </a:r>
            <a:r>
              <a:rPr lang="en-GB" dirty="0"/>
              <a:t> </a:t>
            </a:r>
            <a:r>
              <a:rPr lang="en-GB" dirty="0" err="1"/>
              <a:t>s’amusent</a:t>
            </a:r>
            <a:r>
              <a:rPr lang="en-GB" dirty="0"/>
              <a:t> </a:t>
            </a:r>
          </a:p>
          <a:p>
            <a:r>
              <a:rPr lang="en-GB" dirty="0"/>
              <a:t>Feedback </a:t>
            </a:r>
            <a:r>
              <a:rPr lang="en-GB"/>
              <a:t>immédiat</a:t>
            </a:r>
            <a:endParaRPr lang="en-GB" dirty="0"/>
          </a:p>
        </p:txBody>
      </p:sp>
      <p:sp>
        <p:nvSpPr>
          <p:cNvPr id="4" name="Slide Number Placeholder 3"/>
          <p:cNvSpPr>
            <a:spLocks noGrp="1"/>
          </p:cNvSpPr>
          <p:nvPr>
            <p:ph type="sldNum" sz="quarter" idx="5"/>
          </p:nvPr>
        </p:nvSpPr>
        <p:spPr/>
        <p:txBody>
          <a:bodyPr/>
          <a:lstStyle/>
          <a:p>
            <a:fld id="{4D1C5456-52E8-4C1F-89A0-B291E02377BC}" type="slidenum">
              <a:rPr lang="fr-BE" smtClean="0"/>
              <a:t>54</a:t>
            </a:fld>
            <a:endParaRPr lang="fr-BE"/>
          </a:p>
        </p:txBody>
      </p:sp>
    </p:spTree>
    <p:extLst>
      <p:ext uri="{BB962C8B-B14F-4D97-AF65-F5344CB8AC3E}">
        <p14:creationId xmlns:p14="http://schemas.microsoft.com/office/powerpoint/2010/main" val="3658009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Mise en commun à la fin (10 minutes) + demander qu’est-ce qu’ils attendent d’un jeux ? </a:t>
            </a:r>
          </a:p>
        </p:txBody>
      </p:sp>
      <p:sp>
        <p:nvSpPr>
          <p:cNvPr id="4" name="Espace réservé du numéro de diapositive 3"/>
          <p:cNvSpPr>
            <a:spLocks noGrp="1"/>
          </p:cNvSpPr>
          <p:nvPr>
            <p:ph type="sldNum" sz="quarter" idx="5"/>
          </p:nvPr>
        </p:nvSpPr>
        <p:spPr/>
        <p:txBody>
          <a:bodyPr/>
          <a:lstStyle/>
          <a:p>
            <a:fld id="{4D1C5456-52E8-4C1F-89A0-B291E02377BC}" type="slidenum">
              <a:rPr lang="fr-BE" smtClean="0"/>
              <a:t>55</a:t>
            </a:fld>
            <a:endParaRPr lang="fr-BE"/>
          </a:p>
        </p:txBody>
      </p:sp>
    </p:spTree>
    <p:extLst>
      <p:ext uri="{BB962C8B-B14F-4D97-AF65-F5344CB8AC3E}">
        <p14:creationId xmlns:p14="http://schemas.microsoft.com/office/powerpoint/2010/main" val="1643205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B2E98938-10DC-4550-9F63-4EF72CC86075}" type="datetime1">
              <a:rPr lang="en-US" smtClean="0"/>
              <a:t>8/19/2026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a:xfrm>
            <a:off x="704088" y="6356350"/>
            <a:ext cx="4539727" cy="365125"/>
          </a:xfrm>
          <a:prstGeom prst="rect">
            <a:avLst/>
          </a:prstGeom>
        </p:spPr>
        <p:txBody>
          <a:bodyPr/>
          <a:lstStyle>
            <a:lvl1pPr>
              <a:defRPr sz="1200"/>
            </a:lvl1pPr>
          </a:lstStyle>
          <a:p>
            <a:r>
              <a:rPr lang="fr-BE" dirty="0"/>
              <a:t>Congrès des Sciences 2026</a:t>
            </a:r>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428249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a:xfrm>
            <a:off x="700635" y="914400"/>
            <a:ext cx="10691265" cy="9131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a:xfrm>
            <a:off x="700635" y="1827530"/>
            <a:ext cx="10691265" cy="413435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555075D3-9053-408B-B7A7-BECCEDA3FF65}" type="datetime1">
              <a:rPr lang="en-US" smtClean="0"/>
              <a:t>8/19/2026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942602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2D813E6D-CBD2-4C13-B2D3-455E463D46F9}" type="datetime1">
              <a:rPr lang="en-US" smtClean="0"/>
              <a:t>8/19/2026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520367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1899920"/>
            <a:ext cx="5212080" cy="4061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1899920"/>
            <a:ext cx="5212080" cy="40619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668F1F10-FCA8-46B7-B344-6DC609B845D4}" type="datetime1">
              <a:rPr lang="en-US" smtClean="0"/>
              <a:t>8/19/2026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a:t>
            </a:fld>
            <a:endParaRPr lang="en-US"/>
          </a:p>
        </p:txBody>
      </p:sp>
      <p:sp>
        <p:nvSpPr>
          <p:cNvPr id="8" name="Title 1">
            <a:extLst>
              <a:ext uri="{FF2B5EF4-FFF2-40B4-BE49-F238E27FC236}">
                <a16:creationId xmlns:a16="http://schemas.microsoft.com/office/drawing/2014/main" id="{EE74922D-54B3-E776-7938-5BC1B615E01D}"/>
              </a:ext>
            </a:extLst>
          </p:cNvPr>
          <p:cNvSpPr>
            <a:spLocks noGrp="1"/>
          </p:cNvSpPr>
          <p:nvPr>
            <p:ph type="title"/>
          </p:nvPr>
        </p:nvSpPr>
        <p:spPr>
          <a:xfrm>
            <a:off x="700635" y="914400"/>
            <a:ext cx="10691265" cy="913130"/>
          </a:xfrm>
        </p:spPr>
        <p:txBody>
          <a:bodyPr/>
          <a:lstStyle/>
          <a:p>
            <a:r>
              <a:rPr lang="en-US"/>
              <a:t>Click to edit Master title style</a:t>
            </a:r>
            <a:endParaRPr lang="en-US" dirty="0"/>
          </a:p>
        </p:txBody>
      </p:sp>
    </p:spTree>
    <p:extLst>
      <p:ext uri="{BB962C8B-B14F-4D97-AF65-F5344CB8AC3E}">
        <p14:creationId xmlns:p14="http://schemas.microsoft.com/office/powerpoint/2010/main" val="3868720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0FDDDDAC-0CB0-4E7D-9D24-292D3F235A14}" type="datetime1">
              <a:rPr lang="en-US" smtClean="0"/>
              <a:t>8/19/2026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073282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B4FEAFAF-2067-4F45-98AD-A1D9C199C328}" type="datetime1">
              <a:rPr lang="en-US" smtClean="0"/>
              <a:t>8/19/2026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a:t>
            </a:fld>
            <a:endParaRPr lang="en-US"/>
          </a:p>
        </p:txBody>
      </p:sp>
      <p:sp>
        <p:nvSpPr>
          <p:cNvPr id="6" name="Title 1">
            <a:extLst>
              <a:ext uri="{FF2B5EF4-FFF2-40B4-BE49-F238E27FC236}">
                <a16:creationId xmlns:a16="http://schemas.microsoft.com/office/drawing/2014/main" id="{F19854A2-3AC4-50BE-6A60-E3F260EAE268}"/>
              </a:ext>
            </a:extLst>
          </p:cNvPr>
          <p:cNvSpPr>
            <a:spLocks noGrp="1"/>
          </p:cNvSpPr>
          <p:nvPr>
            <p:ph type="title"/>
          </p:nvPr>
        </p:nvSpPr>
        <p:spPr>
          <a:xfrm>
            <a:off x="700635" y="914400"/>
            <a:ext cx="10691265" cy="913130"/>
          </a:xfrm>
        </p:spPr>
        <p:txBody>
          <a:bodyPr/>
          <a:lstStyle/>
          <a:p>
            <a:r>
              <a:rPr lang="en-US"/>
              <a:t>Click to edit Master title style</a:t>
            </a:r>
            <a:endParaRPr lang="en-US" dirty="0"/>
          </a:p>
        </p:txBody>
      </p:sp>
    </p:spTree>
    <p:extLst>
      <p:ext uri="{BB962C8B-B14F-4D97-AF65-F5344CB8AC3E}">
        <p14:creationId xmlns:p14="http://schemas.microsoft.com/office/powerpoint/2010/main" val="309305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762BF192-E619-406B-A721-5C2881780F00}" type="datetime1">
              <a:rPr lang="en-US" smtClean="0"/>
              <a:t>8/19/2026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98372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D312C68E-ABD5-470B-8431-6197DE4D7C9E}" type="datetime1">
              <a:rPr lang="en-US" smtClean="0"/>
              <a:t>8/19/2026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64964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DB7AB0ED-DA30-4289-A3F6-C4599008A7F7}" type="datetime1">
              <a:rPr lang="en-US" smtClean="0"/>
              <a:t>8/19/2026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95861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3BCE5F3E-C7ED-4C98-ADD5-F7D0F3263DAF}" type="datetime1">
              <a:rPr lang="en-US" smtClean="0"/>
              <a:t>8/19/2026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688594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366F266F-0451-4A86-B583-E774138DB1F6}" type="datetime1">
              <a:rPr lang="en-US" smtClean="0"/>
              <a:t>8/19/2026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a:xfrm>
            <a:off x="704088" y="6356350"/>
            <a:ext cx="4539727" cy="365125"/>
          </a:xfrm>
          <a:prstGeom prst="rect">
            <a:avLst/>
          </a:prstGeom>
        </p:spPr>
        <p:txBody>
          <a:bodyPr/>
          <a:lstStyle/>
          <a:p>
            <a:r>
              <a:rPr lang="fr-BE" dirty="0"/>
              <a:t>Congrès des Sciences 2026</a:t>
            </a:r>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508340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BAF745F9-F763-4EA1-9AA6-E5C921D4F6B1}" type="datetime1">
              <a:rPr lang="en-US" smtClean="0"/>
              <a:t>8/19/2026</a:t>
            </a:fld>
            <a:endParaRPr lang="en-US"/>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3F4A7A9-6CAE-7742-4FCA-CCD750610553}"/>
              </a:ext>
            </a:extLst>
          </p:cNvPr>
          <p:cNvSpPr>
            <a:spLocks noGrp="1"/>
          </p:cNvSpPr>
          <p:nvPr>
            <p:ph type="ftr" sz="quarter" idx="3"/>
          </p:nvPr>
        </p:nvSpPr>
        <p:spPr>
          <a:xfrm>
            <a:off x="704088" y="6356350"/>
            <a:ext cx="4539727" cy="365125"/>
          </a:xfrm>
          <a:prstGeom prst="rect">
            <a:avLst/>
          </a:prstGeom>
        </p:spPr>
        <p:txBody>
          <a:bodyPr/>
          <a:lstStyle>
            <a:lvl1pPr>
              <a:defRPr sz="1200"/>
            </a:lvl1pPr>
          </a:lstStyle>
          <a:p>
            <a:r>
              <a:rPr lang="fr-BE" dirty="0"/>
              <a:t>Congrès des Sciences 2026</a:t>
            </a:r>
            <a:endParaRPr lang="fr-BE" sz="1200" dirty="0"/>
          </a:p>
        </p:txBody>
      </p:sp>
    </p:spTree>
    <p:extLst>
      <p:ext uri="{BB962C8B-B14F-4D97-AF65-F5344CB8AC3E}">
        <p14:creationId xmlns:p14="http://schemas.microsoft.com/office/powerpoint/2010/main" val="375343765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hf hd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uliege.be/cms/c_9054334/fr?uid=u17686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33.jpg"/><Relationship Id="rId5" Type="http://schemas.openxmlformats.org/officeDocument/2006/relationships/diagramQuickStyle" Target="../diagrams/quickStyle1.xml"/><Relationship Id="rId10" Type="http://schemas.openxmlformats.org/officeDocument/2006/relationships/image" Target="../media/image32.7a6198eb-67f2-4e83-99de-8ac8f185f01b"/><Relationship Id="rId4" Type="http://schemas.openxmlformats.org/officeDocument/2006/relationships/diagramLayout" Target="../diagrams/layout1.xml"/><Relationship Id="rId9" Type="http://schemas.openxmlformats.org/officeDocument/2006/relationships/image" Target="../media/image31.jpeg"/><Relationship Id="rId14"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play.kahoot.it/v2/?quizId=5ab6caf1-bb5d-477e-a10e-9dca4933e8c8&amp;hostId=24318dbd-6666-4040-a32c-d7083f78e8dd" TargetMode="External"/><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kahoot.com/fr/"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ikigai.games/games/gamesList" TargetMode="External"/><Relationship Id="rId4" Type="http://schemas.openxmlformats.org/officeDocument/2006/relationships/hyperlink" Target="https://ikigai.games/games/gameDetails/quiz"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ikigai.games/games/gameDetails/quiz"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interactivechemistry.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2" Type="http://schemas.openxmlformats.org/officeDocument/2006/relationships/hyperlink" Target="https://interactivechemistry.org/IntroPageCombustion2026/"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testtubegames.com/games.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testtubegames.com/bondbreaker3.html" TargetMode="External"/><Relationship Id="rId2" Type="http://schemas.openxmlformats.org/officeDocument/2006/relationships/hyperlink" Target="https://testtubegames.com/bondbreaker.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nawikonzepte.uni-muenster.de/chemicalescape"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nawikonzepte.uni-muenster.de/chemicalescape"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scape.enepe.fr/-les-tresors-.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hypothese.b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hypothese.be/projet/science-nu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hyperlink" Target="https://www.sokobond.com/"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sokobond.co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zachtronics.com/"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zachtronics.com/spaceche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phet.colorado.edu/fr/simulations/filter?type=ht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pp.molview.co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chagunda.github.io/moleculAR/"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cosphilog.fr/"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periodictable.com/index.html" TargetMode="External"/><Relationship Id="rId5" Type="http://schemas.openxmlformats.org/officeDocument/2006/relationships/hyperlink" Target="https://store.steampowered.com/app/1270620/Project_Chemistry/" TargetMode="External"/><Relationship Id="rId4" Type="http://schemas.openxmlformats.org/officeDocument/2006/relationships/hyperlink" Target="https://neal.fun/sandboxels/"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hyperlink" Target="https://doi.org/10.1016/j.cedpsych.2020.101860" TargetMode="External"/><Relationship Id="rId3" Type="http://schemas.openxmlformats.org/officeDocument/2006/relationships/hyperlink" Target="https://doi.org/10.4000/books.pulg.24751" TargetMode="External"/><Relationship Id="rId7" Type="http://schemas.openxmlformats.org/officeDocument/2006/relationships/hyperlink" Target="https://doi.org/10.1080/00461520.2015.1122533"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doi.org/10.4000/books.pulg.26419" TargetMode="External"/><Relationship Id="rId5" Type="http://schemas.openxmlformats.org/officeDocument/2006/relationships/hyperlink" Target="https://doi.org/10.1021/acs.jchemed.3c01045" TargetMode="External"/><Relationship Id="rId4" Type="http://schemas.openxmlformats.org/officeDocument/2006/relationships/hyperlink" Target="https://doi.org/10.1021/acs.jchemed.5c00761" TargetMode="External"/><Relationship Id="rId9" Type="http://schemas.openxmlformats.org/officeDocument/2006/relationships/hyperlink" Target="https://doi.org/10.1021/acs.jchemed.4c013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8FD1EF-158F-5878-8A4B-47CD94DB3372}"/>
              </a:ext>
            </a:extLst>
          </p:cNvPr>
          <p:cNvSpPr>
            <a:spLocks noGrp="1"/>
          </p:cNvSpPr>
          <p:nvPr>
            <p:ph type="ctrTitle"/>
          </p:nvPr>
        </p:nvSpPr>
        <p:spPr>
          <a:xfrm>
            <a:off x="704088" y="4244674"/>
            <a:ext cx="3794760" cy="2110444"/>
          </a:xfrm>
        </p:spPr>
        <p:txBody>
          <a:bodyPr vert="horz" lIns="91440" tIns="45720" rIns="91440" bIns="45720" rtlCol="0" anchor="t">
            <a:normAutofit/>
          </a:bodyPr>
          <a:lstStyle/>
          <a:p>
            <a:pPr>
              <a:lnSpc>
                <a:spcPct val="90000"/>
              </a:lnSpc>
            </a:pPr>
            <a:r>
              <a:rPr lang="en-US" sz="2200" noProof="0"/>
              <a:t>Tour d'horizon des jeux &amp; simulations numériques pour l'enseignement de la chimie :</a:t>
            </a:r>
            <a:br>
              <a:rPr lang="en-US" sz="2200" noProof="0"/>
            </a:br>
            <a:r>
              <a:rPr lang="en-US" sz="2200" noProof="0"/>
              <a:t>outillage pratique et résultats de recherche</a:t>
            </a:r>
            <a:endParaRPr lang="en-US" sz="2200" noProof="0" dirty="0"/>
          </a:p>
        </p:txBody>
      </p:sp>
      <p:cxnSp>
        <p:nvCxnSpPr>
          <p:cNvPr id="24" name="Straight Connector 23">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876800" y="4114590"/>
            <a:ext cx="9818" cy="20195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92408B20-D7CB-FA0C-DFE8-1F1BA18C60AE}"/>
              </a:ext>
            </a:extLst>
          </p:cNvPr>
          <p:cNvSpPr>
            <a:spLocks noGrp="1"/>
          </p:cNvSpPr>
          <p:nvPr>
            <p:ph type="subTitle" idx="1"/>
          </p:nvPr>
        </p:nvSpPr>
        <p:spPr>
          <a:xfrm>
            <a:off x="5350933" y="3901931"/>
            <a:ext cx="6135924" cy="2093976"/>
          </a:xfrm>
        </p:spPr>
        <p:txBody>
          <a:bodyPr vert="horz" lIns="91440" tIns="45720" rIns="91440" bIns="45720" rtlCol="0">
            <a:normAutofit/>
          </a:bodyPr>
          <a:lstStyle/>
          <a:p>
            <a:pPr>
              <a:lnSpc>
                <a:spcPct val="100000"/>
              </a:lnSpc>
            </a:pPr>
            <a:r>
              <a:rPr lang="en-US"/>
              <a:t>Maxime Hansen &amp; </a:t>
            </a:r>
            <a:r>
              <a:rPr lang="en-US" noProof="0"/>
              <a:t>Vincent Natalis </a:t>
            </a:r>
          </a:p>
          <a:p>
            <a:pPr>
              <a:lnSpc>
                <a:spcPct val="100000"/>
              </a:lnSpc>
            </a:pPr>
            <a:r>
              <a:rPr lang="en-US" noProof="0"/>
              <a:t>Centre de Recherche en Didactique des Sciences et des Mathématiques (CRDSM)</a:t>
            </a:r>
          </a:p>
          <a:p>
            <a:pPr>
              <a:lnSpc>
                <a:spcPct val="100000"/>
              </a:lnSpc>
            </a:pPr>
            <a:r>
              <a:rPr lang="en-US" noProof="0"/>
              <a:t>DIDACTifen</a:t>
            </a:r>
          </a:p>
          <a:p>
            <a:pPr>
              <a:lnSpc>
                <a:spcPct val="100000"/>
              </a:lnSpc>
            </a:pPr>
            <a:r>
              <a:rPr lang="en-US" noProof="0"/>
              <a:t>Université de Liège – Didactique de la chimie</a:t>
            </a:r>
            <a:endParaRPr lang="en-US" noProof="0" dirty="0"/>
          </a:p>
        </p:txBody>
      </p:sp>
      <p:sp>
        <p:nvSpPr>
          <p:cNvPr id="6" name="Footer Placeholder 5">
            <a:extLst>
              <a:ext uri="{FF2B5EF4-FFF2-40B4-BE49-F238E27FC236}">
                <a16:creationId xmlns:a16="http://schemas.microsoft.com/office/drawing/2014/main" id="{A0AE45FB-CF10-F2A8-66E6-B6CB9424B9C3}"/>
              </a:ext>
            </a:extLst>
          </p:cNvPr>
          <p:cNvSpPr>
            <a:spLocks noGrp="1"/>
          </p:cNvSpPr>
          <p:nvPr>
            <p:ph type="ftr" sz="quarter" idx="11"/>
          </p:nvPr>
        </p:nvSpPr>
        <p:spPr>
          <a:xfrm>
            <a:off x="704088" y="6356350"/>
            <a:ext cx="4539727" cy="365125"/>
          </a:xfrm>
        </p:spPr>
        <p:txBody>
          <a:bodyPr vert="horz" lIns="91440" tIns="45720" rIns="91440" bIns="45720" rtlCol="0" anchor="ctr">
            <a:normAutofit/>
          </a:bodyPr>
          <a:lstStyle/>
          <a:p>
            <a:pPr>
              <a:spcAft>
                <a:spcPts val="600"/>
              </a:spcAft>
            </a:pPr>
            <a:r>
              <a:rPr lang="en-US" sz="1050" kern="1200" noProof="0">
                <a:solidFill>
                  <a:schemeClr val="tx1"/>
                </a:solidFill>
                <a:latin typeface="+mj-lt"/>
                <a:ea typeface="+mn-ea"/>
                <a:cs typeface="+mn-cs"/>
              </a:rPr>
              <a:t>Congrès des Sciences 2026</a:t>
            </a:r>
            <a:endParaRPr lang="en-US" sz="1050" kern="1200" noProof="0" dirty="0">
              <a:solidFill>
                <a:schemeClr val="tx1"/>
              </a:solidFill>
              <a:latin typeface="+mj-lt"/>
              <a:ea typeface="+mn-ea"/>
              <a:cs typeface="+mn-cs"/>
            </a:endParaRPr>
          </a:p>
        </p:txBody>
      </p:sp>
      <p:sp>
        <p:nvSpPr>
          <p:cNvPr id="7" name="Slide Number Placeholder 6">
            <a:extLst>
              <a:ext uri="{FF2B5EF4-FFF2-40B4-BE49-F238E27FC236}">
                <a16:creationId xmlns:a16="http://schemas.microsoft.com/office/drawing/2014/main" id="{02F16F31-B05F-524E-4C3B-D4962CF5FFF6}"/>
              </a:ext>
            </a:extLst>
          </p:cNvPr>
          <p:cNvSpPr>
            <a:spLocks noGrp="1"/>
          </p:cNvSpPr>
          <p:nvPr>
            <p:ph type="sldNum" sz="quarter" idx="12"/>
          </p:nvPr>
        </p:nvSpPr>
        <p:spPr>
          <a:xfrm>
            <a:off x="10919012" y="6356350"/>
            <a:ext cx="672354" cy="365125"/>
          </a:xfrm>
        </p:spPr>
        <p:txBody>
          <a:bodyPr vert="horz" lIns="91440" tIns="45720" rIns="91440" bIns="45720" rtlCol="0" anchor="ctr">
            <a:normAutofit/>
          </a:bodyPr>
          <a:lstStyle/>
          <a:p>
            <a:pPr>
              <a:lnSpc>
                <a:spcPct val="90000"/>
              </a:lnSpc>
              <a:spcAft>
                <a:spcPts val="600"/>
              </a:spcAft>
            </a:pPr>
            <a:fld id="{87E7843D-FF13-4365-9478-9625B70A2705}" type="slidenum">
              <a:rPr lang="en-US" noProof="0" smtClean="0"/>
              <a:pPr>
                <a:lnSpc>
                  <a:spcPct val="90000"/>
                </a:lnSpc>
                <a:spcAft>
                  <a:spcPts val="600"/>
                </a:spcAft>
              </a:pPr>
              <a:t>1</a:t>
            </a:fld>
            <a:endParaRPr lang="en-US" noProof="0"/>
          </a:p>
        </p:txBody>
      </p:sp>
      <p:pic>
        <p:nvPicPr>
          <p:cNvPr id="8" name="Picture 7">
            <a:extLst>
              <a:ext uri="{FF2B5EF4-FFF2-40B4-BE49-F238E27FC236}">
                <a16:creationId xmlns:a16="http://schemas.microsoft.com/office/drawing/2014/main" id="{AB12A11E-B5AE-8A61-153A-C39291E05F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570" y="5924250"/>
            <a:ext cx="1779882" cy="864199"/>
          </a:xfrm>
          <a:prstGeom prst="rect">
            <a:avLst/>
          </a:prstGeom>
        </p:spPr>
      </p:pic>
      <p:pic>
        <p:nvPicPr>
          <p:cNvPr id="12" name="Picture 11">
            <a:extLst>
              <a:ext uri="{FF2B5EF4-FFF2-40B4-BE49-F238E27FC236}">
                <a16:creationId xmlns:a16="http://schemas.microsoft.com/office/drawing/2014/main" id="{FBA1ECF3-7539-7EBD-6553-E743C47CD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3816" y="5959225"/>
            <a:ext cx="2166164" cy="828000"/>
          </a:xfrm>
          <a:prstGeom prst="rect">
            <a:avLst/>
          </a:prstGeom>
        </p:spPr>
      </p:pic>
      <p:pic>
        <p:nvPicPr>
          <p:cNvPr id="11" name="Picture 10">
            <a:extLst>
              <a:ext uri="{FF2B5EF4-FFF2-40B4-BE49-F238E27FC236}">
                <a16:creationId xmlns:a16="http://schemas.microsoft.com/office/drawing/2014/main" id="{8DD16AA0-3C71-414A-8829-D86DBE6926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1609" y="242104"/>
            <a:ext cx="4277180" cy="2403548"/>
          </a:xfrm>
          <a:prstGeom prst="rect">
            <a:avLst/>
          </a:prstGeom>
        </p:spPr>
      </p:pic>
      <p:pic>
        <p:nvPicPr>
          <p:cNvPr id="9" name="Picture 8">
            <a:extLst>
              <a:ext uri="{FF2B5EF4-FFF2-40B4-BE49-F238E27FC236}">
                <a16:creationId xmlns:a16="http://schemas.microsoft.com/office/drawing/2014/main" id="{9D7A93CC-873E-3EA9-F440-DB61BAFF45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197" y="630641"/>
            <a:ext cx="5546803" cy="3124416"/>
          </a:xfrm>
          <a:prstGeom prst="rect">
            <a:avLst/>
          </a:prstGeom>
        </p:spPr>
      </p:pic>
      <p:pic>
        <p:nvPicPr>
          <p:cNvPr id="14" name="Picture 13">
            <a:extLst>
              <a:ext uri="{FF2B5EF4-FFF2-40B4-BE49-F238E27FC236}">
                <a16:creationId xmlns:a16="http://schemas.microsoft.com/office/drawing/2014/main" id="{A942CCE5-AEC3-C142-1C12-63DEFBD8CA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7487" y="1635389"/>
            <a:ext cx="4182604" cy="2091302"/>
          </a:xfrm>
          <a:prstGeom prst="rect">
            <a:avLst/>
          </a:prstGeom>
        </p:spPr>
      </p:pic>
    </p:spTree>
    <p:extLst>
      <p:ext uri="{BB962C8B-B14F-4D97-AF65-F5344CB8AC3E}">
        <p14:creationId xmlns:p14="http://schemas.microsoft.com/office/powerpoint/2010/main" val="4149074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89862-7FA9-FD7A-094E-CEAF47843B96}"/>
              </a:ext>
            </a:extLst>
          </p:cNvPr>
          <p:cNvSpPr>
            <a:spLocks noGrp="1"/>
          </p:cNvSpPr>
          <p:nvPr>
            <p:ph type="title"/>
          </p:nvPr>
        </p:nvSpPr>
        <p:spPr/>
        <p:txBody>
          <a:bodyPr/>
          <a:lstStyle/>
          <a:p>
            <a:r>
              <a:rPr lang="fr-BE" noProof="0" dirty="0"/>
              <a:t>Jouer en chimie ? Pourquoi ? </a:t>
            </a:r>
            <a:br>
              <a:rPr lang="fr-BE" noProof="0" dirty="0"/>
            </a:br>
            <a:r>
              <a:rPr lang="fr-BE" sz="1100" noProof="0" dirty="0"/>
              <a:t>(HU et al., 2022) (Xu et al., 2025) (</a:t>
            </a:r>
            <a:r>
              <a:rPr lang="fr-BE" sz="1100" dirty="0"/>
              <a:t>Plass, J. L., Homer, B. D., &amp; Kinzer, C. K.</a:t>
            </a:r>
            <a:r>
              <a:rPr lang="fr-BE" sz="1100" noProof="0" dirty="0"/>
              <a:t>) </a:t>
            </a:r>
          </a:p>
        </p:txBody>
      </p:sp>
      <p:sp>
        <p:nvSpPr>
          <p:cNvPr id="3" name="Content Placeholder 2">
            <a:extLst>
              <a:ext uri="{FF2B5EF4-FFF2-40B4-BE49-F238E27FC236}">
                <a16:creationId xmlns:a16="http://schemas.microsoft.com/office/drawing/2014/main" id="{3D50654F-0D79-9C2C-534E-276F4041E42E}"/>
              </a:ext>
            </a:extLst>
          </p:cNvPr>
          <p:cNvSpPr>
            <a:spLocks noGrp="1"/>
          </p:cNvSpPr>
          <p:nvPr>
            <p:ph idx="1"/>
          </p:nvPr>
        </p:nvSpPr>
        <p:spPr/>
        <p:txBody>
          <a:bodyPr>
            <a:normAutofit/>
          </a:bodyPr>
          <a:lstStyle/>
          <a:p>
            <a:pPr>
              <a:buFont typeface="Wingdings" panose="05000000000000000000" pitchFamily="2" charset="2"/>
              <a:buChar char="Ø"/>
            </a:pPr>
            <a:r>
              <a:rPr lang="fr-BE" sz="2800" noProof="0" dirty="0"/>
              <a:t> Large domaine de recherche interdisciplinaire</a:t>
            </a:r>
          </a:p>
          <a:p>
            <a:pPr>
              <a:buFont typeface="Wingdings" panose="05000000000000000000" pitchFamily="2" charset="2"/>
              <a:buChar char="Ø"/>
            </a:pPr>
            <a:r>
              <a:rPr lang="fr-BE" sz="2800" noProof="0" dirty="0"/>
              <a:t> Beaucoup de jeux, de qualité ≠</a:t>
            </a:r>
          </a:p>
          <a:p>
            <a:pPr>
              <a:buFont typeface="Wingdings" panose="05000000000000000000" pitchFamily="2" charset="2"/>
              <a:buChar char="Ø"/>
            </a:pPr>
            <a:r>
              <a:rPr lang="fr-BE" sz="2800" noProof="0" dirty="0"/>
              <a:t> Décloisonner la chimie</a:t>
            </a:r>
          </a:p>
          <a:p>
            <a:pPr>
              <a:buFont typeface="Wingdings" panose="05000000000000000000" pitchFamily="2" charset="2"/>
              <a:buChar char="Ø"/>
            </a:pPr>
            <a:r>
              <a:rPr lang="fr-BE" sz="2800" dirty="0"/>
              <a:t> Support de discussion</a:t>
            </a:r>
            <a:endParaRPr lang="fr-BE" sz="2800" noProof="0" dirty="0"/>
          </a:p>
          <a:p>
            <a:pPr>
              <a:buFont typeface="Wingdings" panose="05000000000000000000" pitchFamily="2" charset="2"/>
              <a:buChar char="Ø"/>
            </a:pPr>
            <a:r>
              <a:rPr lang="fr-BE" sz="2800" dirty="0"/>
              <a:t> En accord avec des cadres théoriques des sciences de l’éducation (ex: </a:t>
            </a:r>
            <a:r>
              <a:rPr lang="fr-BE" sz="2800" i="1" dirty="0"/>
              <a:t>Self </a:t>
            </a:r>
            <a:r>
              <a:rPr lang="fr-BE" sz="2800" i="1" dirty="0" err="1"/>
              <a:t>Determination</a:t>
            </a:r>
            <a:r>
              <a:rPr lang="fr-BE" sz="2800" i="1" dirty="0"/>
              <a:t> Theory) </a:t>
            </a:r>
            <a:r>
              <a:rPr lang="fr-BE" sz="2800" dirty="0"/>
              <a:t>(Ryan &amp; </a:t>
            </a:r>
            <a:r>
              <a:rPr lang="fr-BE" sz="2800" dirty="0" err="1"/>
              <a:t>Deci</a:t>
            </a:r>
            <a:r>
              <a:rPr lang="fr-BE" sz="2800" dirty="0"/>
              <a:t>, 2020)</a:t>
            </a:r>
            <a:endParaRPr lang="fr-BE" sz="2800" noProof="0" dirty="0"/>
          </a:p>
          <a:p>
            <a:pPr>
              <a:buFont typeface="Wingdings" panose="05000000000000000000" pitchFamily="2" charset="2"/>
              <a:buChar char="Ø"/>
            </a:pPr>
            <a:r>
              <a:rPr lang="fr-BE" sz="2800" noProof="0" dirty="0"/>
              <a:t> Effets sur la motivation et l’apprentissage </a:t>
            </a:r>
          </a:p>
        </p:txBody>
      </p:sp>
      <p:sp>
        <p:nvSpPr>
          <p:cNvPr id="7" name="Footer Placeholder 6">
            <a:extLst>
              <a:ext uri="{FF2B5EF4-FFF2-40B4-BE49-F238E27FC236}">
                <a16:creationId xmlns:a16="http://schemas.microsoft.com/office/drawing/2014/main" id="{851B4D15-6A0F-A85B-E577-458F8AA7EBDF}"/>
              </a:ext>
            </a:extLst>
          </p:cNvPr>
          <p:cNvSpPr>
            <a:spLocks noGrp="1"/>
          </p:cNvSpPr>
          <p:nvPr>
            <p:ph type="ftr" sz="quarter" idx="11"/>
          </p:nvPr>
        </p:nvSpPr>
        <p:spPr/>
        <p:txBody>
          <a:bodyPr/>
          <a:lstStyle/>
          <a:p>
            <a:r>
              <a:rPr lang="fr-BE" noProof="0" dirty="0"/>
              <a:t>Congrès des Sciences 2026</a:t>
            </a:r>
          </a:p>
        </p:txBody>
      </p:sp>
      <p:sp>
        <p:nvSpPr>
          <p:cNvPr id="4" name="Slide Number Placeholder 3">
            <a:extLst>
              <a:ext uri="{FF2B5EF4-FFF2-40B4-BE49-F238E27FC236}">
                <a16:creationId xmlns:a16="http://schemas.microsoft.com/office/drawing/2014/main" id="{EB17D770-B1F6-EDAA-5CE8-7A6976A8E231}"/>
              </a:ext>
            </a:extLst>
          </p:cNvPr>
          <p:cNvSpPr>
            <a:spLocks noGrp="1"/>
          </p:cNvSpPr>
          <p:nvPr>
            <p:ph type="sldNum" sz="quarter" idx="12"/>
          </p:nvPr>
        </p:nvSpPr>
        <p:spPr/>
        <p:txBody>
          <a:bodyPr/>
          <a:lstStyle/>
          <a:p>
            <a:fld id="{87E7843D-FF13-4365-9478-9625B70A2705}" type="slidenum">
              <a:rPr lang="fr-BE" noProof="0" smtClean="0"/>
              <a:t>2</a:t>
            </a:fld>
            <a:endParaRPr lang="fr-BE" noProof="0" dirty="0"/>
          </a:p>
        </p:txBody>
      </p:sp>
      <p:pic>
        <p:nvPicPr>
          <p:cNvPr id="5" name="Graphic 4" descr="Warning with solid fill">
            <a:extLst>
              <a:ext uri="{FF2B5EF4-FFF2-40B4-BE49-F238E27FC236}">
                <a16:creationId xmlns:a16="http://schemas.microsoft.com/office/drawing/2014/main" id="{49CEC28E-62E0-5DA5-2D2B-503E9E6906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57706" y="5131903"/>
            <a:ext cx="914400" cy="914400"/>
          </a:xfrm>
          <a:prstGeom prst="rect">
            <a:avLst/>
          </a:prstGeom>
        </p:spPr>
      </p:pic>
    </p:spTree>
    <p:extLst>
      <p:ext uri="{BB962C8B-B14F-4D97-AF65-F5344CB8AC3E}">
        <p14:creationId xmlns:p14="http://schemas.microsoft.com/office/powerpoint/2010/main" val="45148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94D41-9E8B-0685-81A0-F254BEFE9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5AAFF3-F3A7-E756-298C-4F5A315555ED}"/>
              </a:ext>
            </a:extLst>
          </p:cNvPr>
          <p:cNvSpPr>
            <a:spLocks noGrp="1"/>
          </p:cNvSpPr>
          <p:nvPr>
            <p:ph type="title"/>
          </p:nvPr>
        </p:nvSpPr>
        <p:spPr/>
        <p:txBody>
          <a:bodyPr/>
          <a:lstStyle/>
          <a:p>
            <a:r>
              <a:rPr lang="fr-BE" noProof="0" dirty="0"/>
              <a:t>Définir le jeu ?</a:t>
            </a:r>
          </a:p>
        </p:txBody>
      </p:sp>
      <p:sp>
        <p:nvSpPr>
          <p:cNvPr id="10" name="TextBox 5">
            <a:extLst>
              <a:ext uri="{FF2B5EF4-FFF2-40B4-BE49-F238E27FC236}">
                <a16:creationId xmlns:a16="http://schemas.microsoft.com/office/drawing/2014/main" id="{201D3A29-F717-C25A-51E2-0E48C41F16A3}"/>
              </a:ext>
            </a:extLst>
          </p:cNvPr>
          <p:cNvSpPr txBox="1"/>
          <p:nvPr/>
        </p:nvSpPr>
        <p:spPr>
          <a:xfrm>
            <a:off x="1590336" y="2895600"/>
            <a:ext cx="3677327" cy="1569660"/>
          </a:xfrm>
          <a:prstGeom prst="rect">
            <a:avLst/>
          </a:prstGeom>
          <a:noFill/>
        </p:spPr>
        <p:txBody>
          <a:bodyPr wrap="square" rtlCol="0">
            <a:spAutoFit/>
          </a:bodyPr>
          <a:lstStyle/>
          <a:p>
            <a:pPr algn="ctr"/>
            <a:r>
              <a:rPr lang="fr-BE" sz="4800" noProof="0" dirty="0"/>
              <a:t>Activité</a:t>
            </a:r>
          </a:p>
          <a:p>
            <a:pPr algn="ctr"/>
            <a:r>
              <a:rPr lang="fr-BE" sz="4800" noProof="0" dirty="0"/>
              <a:t>JEU/PAS JEU</a:t>
            </a:r>
          </a:p>
        </p:txBody>
      </p:sp>
      <p:sp>
        <p:nvSpPr>
          <p:cNvPr id="11" name="TextBox 5">
            <a:extLst>
              <a:ext uri="{FF2B5EF4-FFF2-40B4-BE49-F238E27FC236}">
                <a16:creationId xmlns:a16="http://schemas.microsoft.com/office/drawing/2014/main" id="{89610069-5F61-614D-B9BE-5DFB0FBCAE3E}"/>
              </a:ext>
            </a:extLst>
          </p:cNvPr>
          <p:cNvSpPr txBox="1"/>
          <p:nvPr/>
        </p:nvSpPr>
        <p:spPr>
          <a:xfrm>
            <a:off x="7304616" y="989136"/>
            <a:ext cx="3677327" cy="1569660"/>
          </a:xfrm>
          <a:prstGeom prst="rect">
            <a:avLst/>
          </a:prstGeom>
          <a:noFill/>
        </p:spPr>
        <p:txBody>
          <a:bodyPr wrap="square" rtlCol="0">
            <a:spAutoFit/>
          </a:bodyPr>
          <a:lstStyle/>
          <a:p>
            <a:pPr algn="ctr"/>
            <a:r>
              <a:rPr lang="fr-BE" sz="2400" noProof="0" dirty="0"/>
              <a:t>Activité proposée par Alexis Messina dans le cours « Histoire et analyse des pratiques du jeu vidéo »</a:t>
            </a:r>
          </a:p>
        </p:txBody>
      </p:sp>
      <p:pic>
        <p:nvPicPr>
          <p:cNvPr id="13" name="Image 12">
            <a:extLst>
              <a:ext uri="{FF2B5EF4-FFF2-40B4-BE49-F238E27FC236}">
                <a16:creationId xmlns:a16="http://schemas.microsoft.com/office/drawing/2014/main" id="{5EAF4D30-5D73-98DA-29DF-52D979BC8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5029" y="2633532"/>
            <a:ext cx="2476500" cy="3190875"/>
          </a:xfrm>
          <a:prstGeom prst="rect">
            <a:avLst/>
          </a:prstGeom>
        </p:spPr>
      </p:pic>
      <p:sp>
        <p:nvSpPr>
          <p:cNvPr id="15" name="ZoneTexte 14">
            <a:extLst>
              <a:ext uri="{FF2B5EF4-FFF2-40B4-BE49-F238E27FC236}">
                <a16:creationId xmlns:a16="http://schemas.microsoft.com/office/drawing/2014/main" id="{41E250E2-66B9-E232-B877-0F4C09E13317}"/>
              </a:ext>
            </a:extLst>
          </p:cNvPr>
          <p:cNvSpPr txBox="1"/>
          <p:nvPr/>
        </p:nvSpPr>
        <p:spPr>
          <a:xfrm>
            <a:off x="7428779" y="5868864"/>
            <a:ext cx="3428999" cy="261610"/>
          </a:xfrm>
          <a:prstGeom prst="rect">
            <a:avLst/>
          </a:prstGeom>
          <a:noFill/>
        </p:spPr>
        <p:txBody>
          <a:bodyPr wrap="square">
            <a:spAutoFit/>
          </a:bodyPr>
          <a:lstStyle/>
          <a:p>
            <a:r>
              <a:rPr lang="fr-BE" sz="1100" noProof="0" dirty="0">
                <a:hlinkClick r:id="rId4"/>
              </a:rPr>
              <a:t>https://www.uliege.be/cms/c_9054334/fr?uid=u176869</a:t>
            </a:r>
            <a:r>
              <a:rPr lang="fr-BE" sz="1100" noProof="0" dirty="0"/>
              <a:t> </a:t>
            </a:r>
          </a:p>
        </p:txBody>
      </p:sp>
      <p:sp>
        <p:nvSpPr>
          <p:cNvPr id="3" name="Slide Number Placeholder 2">
            <a:extLst>
              <a:ext uri="{FF2B5EF4-FFF2-40B4-BE49-F238E27FC236}">
                <a16:creationId xmlns:a16="http://schemas.microsoft.com/office/drawing/2014/main" id="{26533C81-FFF7-BDC1-52AA-C2355CC03D88}"/>
              </a:ext>
            </a:extLst>
          </p:cNvPr>
          <p:cNvSpPr>
            <a:spLocks noGrp="1"/>
          </p:cNvSpPr>
          <p:nvPr>
            <p:ph type="sldNum" sz="quarter" idx="12"/>
          </p:nvPr>
        </p:nvSpPr>
        <p:spPr/>
        <p:txBody>
          <a:bodyPr/>
          <a:lstStyle/>
          <a:p>
            <a:fld id="{87E7843D-FF13-4365-9478-9625B70A2705}" type="slidenum">
              <a:rPr lang="fr-BE" noProof="0" smtClean="0"/>
              <a:t>3</a:t>
            </a:fld>
            <a:endParaRPr lang="fr-BE" noProof="0" dirty="0"/>
          </a:p>
        </p:txBody>
      </p:sp>
      <p:sp>
        <p:nvSpPr>
          <p:cNvPr id="4" name="Footer Placeholder 3">
            <a:extLst>
              <a:ext uri="{FF2B5EF4-FFF2-40B4-BE49-F238E27FC236}">
                <a16:creationId xmlns:a16="http://schemas.microsoft.com/office/drawing/2014/main" id="{A431F46B-AD05-3D5D-86E6-28F112944890}"/>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188736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8ECF-C60F-D51F-97A2-164F58F1A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E0694-A4B8-BB54-5A15-3990BB9D68AD}"/>
              </a:ext>
            </a:extLst>
          </p:cNvPr>
          <p:cNvSpPr>
            <a:spLocks noGrp="1"/>
          </p:cNvSpPr>
          <p:nvPr>
            <p:ph type="title"/>
          </p:nvPr>
        </p:nvSpPr>
        <p:spPr/>
        <p:txBody>
          <a:bodyPr/>
          <a:lstStyle/>
          <a:p>
            <a:r>
              <a:rPr lang="fr-BE" noProof="0" dirty="0"/>
              <a:t>Définir le jeu ?</a:t>
            </a:r>
          </a:p>
        </p:txBody>
      </p:sp>
      <p:sp>
        <p:nvSpPr>
          <p:cNvPr id="10" name="TextBox 5">
            <a:extLst>
              <a:ext uri="{FF2B5EF4-FFF2-40B4-BE49-F238E27FC236}">
                <a16:creationId xmlns:a16="http://schemas.microsoft.com/office/drawing/2014/main" id="{7B174503-E740-F546-0122-139DC1ED846A}"/>
              </a:ext>
            </a:extLst>
          </p:cNvPr>
          <p:cNvSpPr txBox="1"/>
          <p:nvPr/>
        </p:nvSpPr>
        <p:spPr>
          <a:xfrm>
            <a:off x="4207603" y="2362200"/>
            <a:ext cx="3677327" cy="1569660"/>
          </a:xfrm>
          <a:prstGeom prst="rect">
            <a:avLst/>
          </a:prstGeom>
          <a:noFill/>
        </p:spPr>
        <p:txBody>
          <a:bodyPr wrap="square" rtlCol="0">
            <a:spAutoFit/>
          </a:bodyPr>
          <a:lstStyle/>
          <a:p>
            <a:pPr algn="ctr"/>
            <a:r>
              <a:rPr lang="fr-BE" sz="4800" noProof="0" dirty="0"/>
              <a:t>Activité</a:t>
            </a:r>
          </a:p>
          <a:p>
            <a:pPr algn="ctr"/>
            <a:r>
              <a:rPr lang="fr-BE" sz="4800" noProof="0" dirty="0">
                <a:solidFill>
                  <a:srgbClr val="FF0000"/>
                </a:solidFill>
              </a:rPr>
              <a:t>JEU</a:t>
            </a:r>
            <a:r>
              <a:rPr lang="fr-BE" sz="4800" noProof="0" dirty="0"/>
              <a:t>/</a:t>
            </a:r>
            <a:r>
              <a:rPr lang="fr-BE" sz="4800" noProof="0" dirty="0">
                <a:solidFill>
                  <a:schemeClr val="tx2">
                    <a:lumMod val="50000"/>
                    <a:lumOff val="50000"/>
                  </a:schemeClr>
                </a:solidFill>
              </a:rPr>
              <a:t>PAS JEU</a:t>
            </a:r>
          </a:p>
        </p:txBody>
      </p:sp>
      <p:sp>
        <p:nvSpPr>
          <p:cNvPr id="5" name="Flèche : angle droit 4">
            <a:extLst>
              <a:ext uri="{FF2B5EF4-FFF2-40B4-BE49-F238E27FC236}">
                <a16:creationId xmlns:a16="http://schemas.microsoft.com/office/drawing/2014/main" id="{150BCCAC-243C-6308-8D83-79574287B8CE}"/>
              </a:ext>
            </a:extLst>
          </p:cNvPr>
          <p:cNvSpPr/>
          <p:nvPr/>
        </p:nvSpPr>
        <p:spPr>
          <a:xfrm rot="5400000">
            <a:off x="6608233" y="4105427"/>
            <a:ext cx="1337734" cy="990600"/>
          </a:xfrm>
          <a:prstGeom prst="bentUpArrow">
            <a:avLst>
              <a:gd name="adj1" fmla="val 15777"/>
              <a:gd name="adj2" fmla="val 25000"/>
              <a:gd name="adj3" fmla="val 36325"/>
            </a:avLst>
          </a:prstGeom>
          <a:solidFill>
            <a:schemeClr val="tx2">
              <a:lumMod val="50000"/>
              <a:lumOff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6" name="Flèche : angle droit 5">
            <a:extLst>
              <a:ext uri="{FF2B5EF4-FFF2-40B4-BE49-F238E27FC236}">
                <a16:creationId xmlns:a16="http://schemas.microsoft.com/office/drawing/2014/main" id="{83A1978E-FC65-B59F-BAF0-FDAE2E5C6A5C}"/>
              </a:ext>
            </a:extLst>
          </p:cNvPr>
          <p:cNvSpPr/>
          <p:nvPr/>
        </p:nvSpPr>
        <p:spPr>
          <a:xfrm rot="16200000" flipH="1">
            <a:off x="3908433" y="4105427"/>
            <a:ext cx="1337734" cy="990600"/>
          </a:xfrm>
          <a:prstGeom prst="bentUpArrow">
            <a:avLst>
              <a:gd name="adj1" fmla="val 15777"/>
              <a:gd name="adj2" fmla="val 25000"/>
              <a:gd name="adj3" fmla="val 36325"/>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8" name="TextBox 5">
            <a:extLst>
              <a:ext uri="{FF2B5EF4-FFF2-40B4-BE49-F238E27FC236}">
                <a16:creationId xmlns:a16="http://schemas.microsoft.com/office/drawing/2014/main" id="{797B8280-AF41-1452-3942-00D8846B2ABD}"/>
              </a:ext>
            </a:extLst>
          </p:cNvPr>
          <p:cNvSpPr txBox="1"/>
          <p:nvPr/>
        </p:nvSpPr>
        <p:spPr>
          <a:xfrm>
            <a:off x="1486312" y="4544787"/>
            <a:ext cx="2483158" cy="830997"/>
          </a:xfrm>
          <a:prstGeom prst="rect">
            <a:avLst/>
          </a:prstGeom>
          <a:noFill/>
        </p:spPr>
        <p:txBody>
          <a:bodyPr wrap="square" rtlCol="0">
            <a:spAutoFit/>
          </a:bodyPr>
          <a:lstStyle/>
          <a:p>
            <a:pPr algn="ctr"/>
            <a:r>
              <a:rPr lang="fr-BE" sz="4800" noProof="0" dirty="0">
                <a:solidFill>
                  <a:srgbClr val="FF0000"/>
                </a:solidFill>
              </a:rPr>
              <a:t>Assis !</a:t>
            </a:r>
            <a:endParaRPr lang="fr-BE" sz="4800" noProof="0" dirty="0">
              <a:solidFill>
                <a:schemeClr val="tx2">
                  <a:lumMod val="50000"/>
                  <a:lumOff val="50000"/>
                </a:schemeClr>
              </a:solidFill>
            </a:endParaRPr>
          </a:p>
        </p:txBody>
      </p:sp>
      <p:sp>
        <p:nvSpPr>
          <p:cNvPr id="9" name="TextBox 5">
            <a:extLst>
              <a:ext uri="{FF2B5EF4-FFF2-40B4-BE49-F238E27FC236}">
                <a16:creationId xmlns:a16="http://schemas.microsoft.com/office/drawing/2014/main" id="{E435B912-5A5A-C2C5-CD6E-0E5C12E07954}"/>
              </a:ext>
            </a:extLst>
          </p:cNvPr>
          <p:cNvSpPr txBox="1"/>
          <p:nvPr/>
        </p:nvSpPr>
        <p:spPr>
          <a:xfrm>
            <a:off x="7884930" y="4544787"/>
            <a:ext cx="2483158" cy="830997"/>
          </a:xfrm>
          <a:prstGeom prst="rect">
            <a:avLst/>
          </a:prstGeom>
          <a:noFill/>
        </p:spPr>
        <p:txBody>
          <a:bodyPr wrap="square" rtlCol="0">
            <a:spAutoFit/>
          </a:bodyPr>
          <a:lstStyle/>
          <a:p>
            <a:pPr algn="ctr"/>
            <a:r>
              <a:rPr lang="fr-BE" sz="4800" noProof="0" dirty="0">
                <a:solidFill>
                  <a:schemeClr val="tx2">
                    <a:lumMod val="50000"/>
                    <a:lumOff val="50000"/>
                  </a:schemeClr>
                </a:solidFill>
              </a:rPr>
              <a:t>Debout !</a:t>
            </a:r>
          </a:p>
        </p:txBody>
      </p:sp>
      <p:sp>
        <p:nvSpPr>
          <p:cNvPr id="3" name="Slide Number Placeholder 2">
            <a:extLst>
              <a:ext uri="{FF2B5EF4-FFF2-40B4-BE49-F238E27FC236}">
                <a16:creationId xmlns:a16="http://schemas.microsoft.com/office/drawing/2014/main" id="{715D9370-D463-8874-FDBA-B26A0BE1EDCF}"/>
              </a:ext>
            </a:extLst>
          </p:cNvPr>
          <p:cNvSpPr>
            <a:spLocks noGrp="1"/>
          </p:cNvSpPr>
          <p:nvPr>
            <p:ph type="sldNum" sz="quarter" idx="12"/>
          </p:nvPr>
        </p:nvSpPr>
        <p:spPr/>
        <p:txBody>
          <a:bodyPr/>
          <a:lstStyle/>
          <a:p>
            <a:fld id="{87E7843D-FF13-4365-9478-9625B70A2705}" type="slidenum">
              <a:rPr lang="fr-BE" noProof="0" smtClean="0"/>
              <a:t>4</a:t>
            </a:fld>
            <a:endParaRPr lang="fr-BE" noProof="0" dirty="0"/>
          </a:p>
        </p:txBody>
      </p:sp>
      <p:sp>
        <p:nvSpPr>
          <p:cNvPr id="4" name="Footer Placeholder 3">
            <a:extLst>
              <a:ext uri="{FF2B5EF4-FFF2-40B4-BE49-F238E27FC236}">
                <a16:creationId xmlns:a16="http://schemas.microsoft.com/office/drawing/2014/main" id="{B5306428-C693-11A0-545D-FD2FDA1AE366}"/>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528162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3D2E5A0-4538-B2F9-64C9-40CAFE27C0ED}"/>
              </a:ext>
            </a:extLst>
          </p:cNvPr>
          <p:cNvSpPr>
            <a:spLocks noGrp="1"/>
          </p:cNvSpPr>
          <p:nvPr>
            <p:ph type="ftr" sz="quarter" idx="11"/>
          </p:nvPr>
        </p:nvSpPr>
        <p:spPr/>
        <p:txBody>
          <a:bodyPr/>
          <a:lstStyle/>
          <a:p>
            <a:r>
              <a:rPr lang="fr-BE"/>
              <a:t>Congrès des Sciences 2026</a:t>
            </a:r>
            <a:endParaRPr lang="fr-BE" dirty="0"/>
          </a:p>
        </p:txBody>
      </p:sp>
      <p:sp>
        <p:nvSpPr>
          <p:cNvPr id="5" name="Slide Number Placeholder 4">
            <a:extLst>
              <a:ext uri="{FF2B5EF4-FFF2-40B4-BE49-F238E27FC236}">
                <a16:creationId xmlns:a16="http://schemas.microsoft.com/office/drawing/2014/main" id="{225C5ABA-0615-F5AD-AEEC-93C28666F4F9}"/>
              </a:ext>
            </a:extLst>
          </p:cNvPr>
          <p:cNvSpPr>
            <a:spLocks noGrp="1"/>
          </p:cNvSpPr>
          <p:nvPr>
            <p:ph type="sldNum" sz="quarter" idx="12"/>
          </p:nvPr>
        </p:nvSpPr>
        <p:spPr/>
        <p:txBody>
          <a:bodyPr/>
          <a:lstStyle/>
          <a:p>
            <a:fld id="{87E7843D-FF13-4365-9478-9625B70A2705}" type="slidenum">
              <a:rPr lang="en-US" smtClean="0"/>
              <a:t>5</a:t>
            </a:fld>
            <a:endParaRPr lang="en-US"/>
          </a:p>
        </p:txBody>
      </p:sp>
      <p:sp>
        <p:nvSpPr>
          <p:cNvPr id="2" name="Title 1">
            <a:extLst>
              <a:ext uri="{FF2B5EF4-FFF2-40B4-BE49-F238E27FC236}">
                <a16:creationId xmlns:a16="http://schemas.microsoft.com/office/drawing/2014/main" id="{97CA1359-C253-F447-6598-C8AEF5CEA42D}"/>
              </a:ext>
            </a:extLst>
          </p:cNvPr>
          <p:cNvSpPr>
            <a:spLocks noGrp="1"/>
          </p:cNvSpPr>
          <p:nvPr>
            <p:ph type="title"/>
          </p:nvPr>
        </p:nvSpPr>
        <p:spPr/>
        <p:txBody>
          <a:bodyPr/>
          <a:lstStyle/>
          <a:p>
            <a:r>
              <a:rPr lang="en-GB" dirty="0"/>
              <a:t>Petit test</a:t>
            </a:r>
          </a:p>
        </p:txBody>
      </p:sp>
      <p:pic>
        <p:nvPicPr>
          <p:cNvPr id="7" name="Picture 6">
            <a:extLst>
              <a:ext uri="{FF2B5EF4-FFF2-40B4-BE49-F238E27FC236}">
                <a16:creationId xmlns:a16="http://schemas.microsoft.com/office/drawing/2014/main" id="{C2A53413-1BB6-311B-438C-F057DEC876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9601" y="1370965"/>
            <a:ext cx="5860473" cy="4395355"/>
          </a:xfrm>
          <a:prstGeom prst="rect">
            <a:avLst/>
          </a:prstGeom>
        </p:spPr>
      </p:pic>
      <p:grpSp>
        <p:nvGrpSpPr>
          <p:cNvPr id="8" name="Groupe 11">
            <a:extLst>
              <a:ext uri="{FF2B5EF4-FFF2-40B4-BE49-F238E27FC236}">
                <a16:creationId xmlns:a16="http://schemas.microsoft.com/office/drawing/2014/main" id="{9EC1103C-195B-3B89-2096-26BB964A99A3}"/>
              </a:ext>
            </a:extLst>
          </p:cNvPr>
          <p:cNvGrpSpPr/>
          <p:nvPr/>
        </p:nvGrpSpPr>
        <p:grpSpPr>
          <a:xfrm>
            <a:off x="166707" y="2344312"/>
            <a:ext cx="6147928" cy="2169373"/>
            <a:chOff x="862471" y="2540000"/>
            <a:chExt cx="6147928" cy="2169373"/>
          </a:xfrm>
        </p:grpSpPr>
        <p:sp>
          <p:nvSpPr>
            <p:cNvPr id="9" name="TextBox 5">
              <a:extLst>
                <a:ext uri="{FF2B5EF4-FFF2-40B4-BE49-F238E27FC236}">
                  <a16:creationId xmlns:a16="http://schemas.microsoft.com/office/drawing/2014/main" id="{E6884BB0-AB60-80EA-4302-63E8FC0D1616}"/>
                </a:ext>
              </a:extLst>
            </p:cNvPr>
            <p:cNvSpPr txBox="1"/>
            <p:nvPr/>
          </p:nvSpPr>
          <p:spPr>
            <a:xfrm>
              <a:off x="2443624" y="2540000"/>
              <a:ext cx="3089891" cy="1077218"/>
            </a:xfrm>
            <a:prstGeom prst="rect">
              <a:avLst/>
            </a:prstGeom>
            <a:noFill/>
          </p:spPr>
          <p:txBody>
            <a:bodyPr wrap="square" rtlCol="0">
              <a:spAutoFit/>
            </a:bodyPr>
            <a:lstStyle/>
            <a:p>
              <a:pPr algn="ctr"/>
              <a:r>
                <a:rPr lang="fr-BE" sz="3200" noProof="0" dirty="0"/>
                <a:t>Activité</a:t>
              </a:r>
            </a:p>
            <a:p>
              <a:pPr algn="ctr"/>
              <a:r>
                <a:rPr lang="fr-BE" sz="3200" noProof="0" dirty="0">
                  <a:solidFill>
                    <a:srgbClr val="FF0000"/>
                  </a:solidFill>
                </a:rPr>
                <a:t>JEU</a:t>
              </a:r>
              <a:r>
                <a:rPr lang="fr-BE" sz="3200" noProof="0" dirty="0"/>
                <a:t>/</a:t>
              </a:r>
              <a:r>
                <a:rPr lang="fr-BE" sz="3200" noProof="0" dirty="0">
                  <a:solidFill>
                    <a:schemeClr val="tx2">
                      <a:lumMod val="50000"/>
                      <a:lumOff val="50000"/>
                    </a:schemeClr>
                  </a:solidFill>
                </a:rPr>
                <a:t>PAS JEU</a:t>
              </a:r>
            </a:p>
          </p:txBody>
        </p:sp>
        <p:sp>
          <p:nvSpPr>
            <p:cNvPr id="10" name="Flèche : angle droit 4">
              <a:extLst>
                <a:ext uri="{FF2B5EF4-FFF2-40B4-BE49-F238E27FC236}">
                  <a16:creationId xmlns:a16="http://schemas.microsoft.com/office/drawing/2014/main" id="{03BD8328-A98C-6367-EA62-CB547748D886}"/>
                </a:ext>
              </a:extLst>
            </p:cNvPr>
            <p:cNvSpPr/>
            <p:nvPr/>
          </p:nvSpPr>
          <p:spPr>
            <a:xfrm rot="5400000">
              <a:off x="4124540" y="3708421"/>
              <a:ext cx="1014759" cy="832356"/>
            </a:xfrm>
            <a:prstGeom prst="bentUpArrow">
              <a:avLst>
                <a:gd name="adj1" fmla="val 15777"/>
                <a:gd name="adj2" fmla="val 25000"/>
                <a:gd name="adj3" fmla="val 36325"/>
              </a:avLst>
            </a:prstGeom>
            <a:solidFill>
              <a:schemeClr val="tx2">
                <a:lumMod val="50000"/>
                <a:lumOff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11" name="Flèche : angle droit 5">
              <a:extLst>
                <a:ext uri="{FF2B5EF4-FFF2-40B4-BE49-F238E27FC236}">
                  <a16:creationId xmlns:a16="http://schemas.microsoft.com/office/drawing/2014/main" id="{E984E89A-6D40-CFD2-994F-113C09E7B807}"/>
                </a:ext>
              </a:extLst>
            </p:cNvPr>
            <p:cNvSpPr/>
            <p:nvPr/>
          </p:nvSpPr>
          <p:spPr>
            <a:xfrm rot="16200000" flipH="1">
              <a:off x="2454234" y="3708420"/>
              <a:ext cx="1014759" cy="832356"/>
            </a:xfrm>
            <a:prstGeom prst="bentUpArrow">
              <a:avLst>
                <a:gd name="adj1" fmla="val 15777"/>
                <a:gd name="adj2" fmla="val 25000"/>
                <a:gd name="adj3" fmla="val 36325"/>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12" name="TextBox 5">
              <a:extLst>
                <a:ext uri="{FF2B5EF4-FFF2-40B4-BE49-F238E27FC236}">
                  <a16:creationId xmlns:a16="http://schemas.microsoft.com/office/drawing/2014/main" id="{3858E1E1-65E3-34BC-DD03-3999EF5DC8C3}"/>
                </a:ext>
              </a:extLst>
            </p:cNvPr>
            <p:cNvSpPr txBox="1"/>
            <p:nvPr/>
          </p:nvSpPr>
          <p:spPr>
            <a:xfrm>
              <a:off x="862471" y="4109661"/>
              <a:ext cx="2086484" cy="584775"/>
            </a:xfrm>
            <a:prstGeom prst="rect">
              <a:avLst/>
            </a:prstGeom>
            <a:noFill/>
          </p:spPr>
          <p:txBody>
            <a:bodyPr wrap="square" rtlCol="0">
              <a:spAutoFit/>
            </a:bodyPr>
            <a:lstStyle/>
            <a:p>
              <a:pPr algn="ctr"/>
              <a:r>
                <a:rPr lang="fr-BE" sz="3200" noProof="0" dirty="0">
                  <a:solidFill>
                    <a:srgbClr val="FF0000"/>
                  </a:solidFill>
                </a:rPr>
                <a:t>Assis !</a:t>
              </a:r>
              <a:endParaRPr lang="fr-BE" sz="3200" noProof="0" dirty="0">
                <a:solidFill>
                  <a:schemeClr val="tx2">
                    <a:lumMod val="50000"/>
                    <a:lumOff val="50000"/>
                  </a:schemeClr>
                </a:solidFill>
              </a:endParaRPr>
            </a:p>
          </p:txBody>
        </p:sp>
        <p:sp>
          <p:nvSpPr>
            <p:cNvPr id="13" name="TextBox 5">
              <a:extLst>
                <a:ext uri="{FF2B5EF4-FFF2-40B4-BE49-F238E27FC236}">
                  <a16:creationId xmlns:a16="http://schemas.microsoft.com/office/drawing/2014/main" id="{2C23D12A-D92E-5EED-7F73-F33E1D8A7156}"/>
                </a:ext>
              </a:extLst>
            </p:cNvPr>
            <p:cNvSpPr txBox="1"/>
            <p:nvPr/>
          </p:nvSpPr>
          <p:spPr>
            <a:xfrm>
              <a:off x="4923915" y="4124598"/>
              <a:ext cx="2086484" cy="584775"/>
            </a:xfrm>
            <a:prstGeom prst="rect">
              <a:avLst/>
            </a:prstGeom>
            <a:noFill/>
          </p:spPr>
          <p:txBody>
            <a:bodyPr wrap="square" rtlCol="0">
              <a:spAutoFit/>
            </a:bodyPr>
            <a:lstStyle/>
            <a:p>
              <a:pPr algn="ctr"/>
              <a:r>
                <a:rPr lang="fr-BE" sz="3200" noProof="0" dirty="0">
                  <a:solidFill>
                    <a:schemeClr val="tx2">
                      <a:lumMod val="50000"/>
                      <a:lumOff val="50000"/>
                    </a:schemeClr>
                  </a:solidFill>
                </a:rPr>
                <a:t>Debout !</a:t>
              </a:r>
            </a:p>
          </p:txBody>
        </p:sp>
      </p:grpSp>
    </p:spTree>
    <p:extLst>
      <p:ext uri="{BB962C8B-B14F-4D97-AF65-F5344CB8AC3E}">
        <p14:creationId xmlns:p14="http://schemas.microsoft.com/office/powerpoint/2010/main" val="1614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BD99EDA-053C-90CE-F60E-7EFA169632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6690" y="1333541"/>
            <a:ext cx="7538619" cy="4190918"/>
          </a:xfrm>
          <a:prstGeom prst="rect">
            <a:avLst/>
          </a:prstGeom>
        </p:spPr>
      </p:pic>
      <p:sp>
        <p:nvSpPr>
          <p:cNvPr id="2" name="Slide Number Placeholder 1">
            <a:extLst>
              <a:ext uri="{FF2B5EF4-FFF2-40B4-BE49-F238E27FC236}">
                <a16:creationId xmlns:a16="http://schemas.microsoft.com/office/drawing/2014/main" id="{E24E7436-FE45-CD64-28E4-F8DF9F5CFDF2}"/>
              </a:ext>
            </a:extLst>
          </p:cNvPr>
          <p:cNvSpPr>
            <a:spLocks noGrp="1"/>
          </p:cNvSpPr>
          <p:nvPr>
            <p:ph type="sldNum" sz="quarter" idx="12"/>
          </p:nvPr>
        </p:nvSpPr>
        <p:spPr/>
        <p:txBody>
          <a:bodyPr/>
          <a:lstStyle/>
          <a:p>
            <a:fld id="{87E7843D-FF13-4365-9478-9625B70A2705}" type="slidenum">
              <a:rPr lang="fr-BE" noProof="0" smtClean="0"/>
              <a:t>6</a:t>
            </a:fld>
            <a:endParaRPr lang="fr-BE" noProof="0" dirty="0"/>
          </a:p>
        </p:txBody>
      </p:sp>
      <p:sp>
        <p:nvSpPr>
          <p:cNvPr id="3" name="Footer Placeholder 2">
            <a:extLst>
              <a:ext uri="{FF2B5EF4-FFF2-40B4-BE49-F238E27FC236}">
                <a16:creationId xmlns:a16="http://schemas.microsoft.com/office/drawing/2014/main" id="{6AD1BE19-3F8A-CF96-7DB7-FE51782E1549}"/>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848685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29067-C34D-E422-0A55-6960EEF13A8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02C4426-16B1-4B97-0EFE-5B65E72E0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6215" y="908275"/>
            <a:ext cx="7559569" cy="5041450"/>
          </a:xfrm>
          <a:prstGeom prst="rect">
            <a:avLst/>
          </a:prstGeom>
        </p:spPr>
      </p:pic>
      <p:sp>
        <p:nvSpPr>
          <p:cNvPr id="2" name="Slide Number Placeholder 1">
            <a:extLst>
              <a:ext uri="{FF2B5EF4-FFF2-40B4-BE49-F238E27FC236}">
                <a16:creationId xmlns:a16="http://schemas.microsoft.com/office/drawing/2014/main" id="{E58571D7-20A0-F30F-35AE-4D16301F5606}"/>
              </a:ext>
            </a:extLst>
          </p:cNvPr>
          <p:cNvSpPr>
            <a:spLocks noGrp="1"/>
          </p:cNvSpPr>
          <p:nvPr>
            <p:ph type="sldNum" sz="quarter" idx="12"/>
          </p:nvPr>
        </p:nvSpPr>
        <p:spPr/>
        <p:txBody>
          <a:bodyPr/>
          <a:lstStyle/>
          <a:p>
            <a:fld id="{87E7843D-FF13-4365-9478-9625B70A2705}" type="slidenum">
              <a:rPr lang="fr-BE" noProof="0" smtClean="0"/>
              <a:t>7</a:t>
            </a:fld>
            <a:endParaRPr lang="fr-BE" noProof="0" dirty="0"/>
          </a:p>
        </p:txBody>
      </p:sp>
      <p:sp>
        <p:nvSpPr>
          <p:cNvPr id="4" name="Footer Placeholder 3">
            <a:extLst>
              <a:ext uri="{FF2B5EF4-FFF2-40B4-BE49-F238E27FC236}">
                <a16:creationId xmlns:a16="http://schemas.microsoft.com/office/drawing/2014/main" id="{9C3CC382-64F8-0B5F-F308-821F7AF1DB8A}"/>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617212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99FC12-B4DB-9BE5-5D9F-4CB68E78670C}"/>
              </a:ext>
            </a:extLst>
          </p:cNvPr>
          <p:cNvSpPr>
            <a:spLocks noGrp="1"/>
          </p:cNvSpPr>
          <p:nvPr>
            <p:ph type="ftr" sz="quarter" idx="11"/>
          </p:nvPr>
        </p:nvSpPr>
        <p:spPr/>
        <p:txBody>
          <a:bodyPr/>
          <a:lstStyle/>
          <a:p>
            <a:r>
              <a:rPr lang="fr-BE"/>
              <a:t>Congrès des Sciences 2026</a:t>
            </a:r>
            <a:endParaRPr lang="fr-BE" dirty="0"/>
          </a:p>
        </p:txBody>
      </p:sp>
      <p:sp>
        <p:nvSpPr>
          <p:cNvPr id="3" name="Slide Number Placeholder 2">
            <a:extLst>
              <a:ext uri="{FF2B5EF4-FFF2-40B4-BE49-F238E27FC236}">
                <a16:creationId xmlns:a16="http://schemas.microsoft.com/office/drawing/2014/main" id="{A189E79C-43B8-5AD8-C7F3-73F5E70C8E07}"/>
              </a:ext>
            </a:extLst>
          </p:cNvPr>
          <p:cNvSpPr>
            <a:spLocks noGrp="1"/>
          </p:cNvSpPr>
          <p:nvPr>
            <p:ph type="sldNum" sz="quarter" idx="12"/>
          </p:nvPr>
        </p:nvSpPr>
        <p:spPr/>
        <p:txBody>
          <a:bodyPr/>
          <a:lstStyle/>
          <a:p>
            <a:fld id="{87E7843D-FF13-4365-9478-9625B70A2705}" type="slidenum">
              <a:rPr lang="en-US" smtClean="0"/>
              <a:t>8</a:t>
            </a:fld>
            <a:endParaRPr lang="en-US"/>
          </a:p>
        </p:txBody>
      </p:sp>
      <p:pic>
        <p:nvPicPr>
          <p:cNvPr id="5" name="Picture 4">
            <a:extLst>
              <a:ext uri="{FF2B5EF4-FFF2-40B4-BE49-F238E27FC236}">
                <a16:creationId xmlns:a16="http://schemas.microsoft.com/office/drawing/2014/main" id="{3EB4FB9F-FC6E-621A-2F19-57008B337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4313" y="1102735"/>
            <a:ext cx="6203373" cy="4652530"/>
          </a:xfrm>
          <a:prstGeom prst="rect">
            <a:avLst/>
          </a:prstGeom>
        </p:spPr>
      </p:pic>
    </p:spTree>
    <p:extLst>
      <p:ext uri="{BB962C8B-B14F-4D97-AF65-F5344CB8AC3E}">
        <p14:creationId xmlns:p14="http://schemas.microsoft.com/office/powerpoint/2010/main" val="237461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8EB03-8CAC-9C3D-CD64-C7E635437C9A}"/>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669C7ECB-A6ED-62A6-8D81-81A0D3C59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93890" y="899327"/>
            <a:ext cx="5804220" cy="5059345"/>
          </a:xfrm>
          <a:prstGeom prst="rect">
            <a:avLst/>
          </a:prstGeom>
        </p:spPr>
      </p:pic>
      <p:sp>
        <p:nvSpPr>
          <p:cNvPr id="2" name="Slide Number Placeholder 1">
            <a:extLst>
              <a:ext uri="{FF2B5EF4-FFF2-40B4-BE49-F238E27FC236}">
                <a16:creationId xmlns:a16="http://schemas.microsoft.com/office/drawing/2014/main" id="{43924974-88C1-D24B-7AAD-5B5628CF2FE2}"/>
              </a:ext>
            </a:extLst>
          </p:cNvPr>
          <p:cNvSpPr>
            <a:spLocks noGrp="1"/>
          </p:cNvSpPr>
          <p:nvPr>
            <p:ph type="sldNum" sz="quarter" idx="12"/>
          </p:nvPr>
        </p:nvSpPr>
        <p:spPr/>
        <p:txBody>
          <a:bodyPr/>
          <a:lstStyle/>
          <a:p>
            <a:fld id="{87E7843D-FF13-4365-9478-9625B70A2705}" type="slidenum">
              <a:rPr lang="fr-BE" noProof="0" smtClean="0"/>
              <a:t>9</a:t>
            </a:fld>
            <a:endParaRPr lang="fr-BE" noProof="0" dirty="0"/>
          </a:p>
        </p:txBody>
      </p:sp>
      <p:sp>
        <p:nvSpPr>
          <p:cNvPr id="3" name="Footer Placeholder 2">
            <a:extLst>
              <a:ext uri="{FF2B5EF4-FFF2-40B4-BE49-F238E27FC236}">
                <a16:creationId xmlns:a16="http://schemas.microsoft.com/office/drawing/2014/main" id="{D69E084F-988F-9321-11A0-CE50B4020FC5}"/>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401848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69654-A842-0DFE-F1BE-69CA5EB37D75}"/>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F4B97AF9-008A-89A2-17AB-AB9EAAC0A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0614" y="839037"/>
            <a:ext cx="6270771" cy="5179925"/>
          </a:xfrm>
          <a:prstGeom prst="rect">
            <a:avLst/>
          </a:prstGeom>
        </p:spPr>
      </p:pic>
      <p:sp>
        <p:nvSpPr>
          <p:cNvPr id="2" name="Slide Number Placeholder 1">
            <a:extLst>
              <a:ext uri="{FF2B5EF4-FFF2-40B4-BE49-F238E27FC236}">
                <a16:creationId xmlns:a16="http://schemas.microsoft.com/office/drawing/2014/main" id="{410B330A-CBF0-31A5-F7E1-20375F114206}"/>
              </a:ext>
            </a:extLst>
          </p:cNvPr>
          <p:cNvSpPr>
            <a:spLocks noGrp="1"/>
          </p:cNvSpPr>
          <p:nvPr>
            <p:ph type="sldNum" sz="quarter" idx="12"/>
          </p:nvPr>
        </p:nvSpPr>
        <p:spPr/>
        <p:txBody>
          <a:bodyPr/>
          <a:lstStyle/>
          <a:p>
            <a:fld id="{87E7843D-FF13-4365-9478-9625B70A2705}" type="slidenum">
              <a:rPr lang="fr-BE" noProof="0" smtClean="0"/>
              <a:t>10</a:t>
            </a:fld>
            <a:endParaRPr lang="fr-BE" noProof="0" dirty="0"/>
          </a:p>
        </p:txBody>
      </p:sp>
      <p:sp>
        <p:nvSpPr>
          <p:cNvPr id="3" name="Footer Placeholder 2">
            <a:extLst>
              <a:ext uri="{FF2B5EF4-FFF2-40B4-BE49-F238E27FC236}">
                <a16:creationId xmlns:a16="http://schemas.microsoft.com/office/drawing/2014/main" id="{A55F5CA4-F04B-0894-FDE3-288322CC980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591104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6E3FE-6CF5-807D-349E-A8DAA9957F6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18EECAB-ACD8-91E1-7004-2A2017D9B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0245" y="1117766"/>
            <a:ext cx="7511510" cy="4622468"/>
          </a:xfrm>
          <a:prstGeom prst="rect">
            <a:avLst/>
          </a:prstGeom>
        </p:spPr>
      </p:pic>
      <p:sp>
        <p:nvSpPr>
          <p:cNvPr id="2" name="Slide Number Placeholder 1">
            <a:extLst>
              <a:ext uri="{FF2B5EF4-FFF2-40B4-BE49-F238E27FC236}">
                <a16:creationId xmlns:a16="http://schemas.microsoft.com/office/drawing/2014/main" id="{B3015ADD-F444-465D-1420-567C097348B5}"/>
              </a:ext>
            </a:extLst>
          </p:cNvPr>
          <p:cNvSpPr>
            <a:spLocks noGrp="1"/>
          </p:cNvSpPr>
          <p:nvPr>
            <p:ph type="sldNum" sz="quarter" idx="12"/>
          </p:nvPr>
        </p:nvSpPr>
        <p:spPr/>
        <p:txBody>
          <a:bodyPr/>
          <a:lstStyle/>
          <a:p>
            <a:fld id="{87E7843D-FF13-4365-9478-9625B70A2705}" type="slidenum">
              <a:rPr lang="fr-BE" noProof="0" smtClean="0"/>
              <a:t>11</a:t>
            </a:fld>
            <a:endParaRPr lang="fr-BE" noProof="0" dirty="0"/>
          </a:p>
        </p:txBody>
      </p:sp>
      <p:sp>
        <p:nvSpPr>
          <p:cNvPr id="4" name="Footer Placeholder 3">
            <a:extLst>
              <a:ext uri="{FF2B5EF4-FFF2-40B4-BE49-F238E27FC236}">
                <a16:creationId xmlns:a16="http://schemas.microsoft.com/office/drawing/2014/main" id="{884F36A8-99DB-4024-0DD8-8CE2C6312CFD}"/>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953899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F5874-AB2F-166E-A1C2-8B8F3743F18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CAB76A8-F1D6-CAC6-A3FC-962CDC2B9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3209" y="1284305"/>
            <a:ext cx="7625582" cy="4289390"/>
          </a:xfrm>
          <a:prstGeom prst="rect">
            <a:avLst/>
          </a:prstGeom>
        </p:spPr>
      </p:pic>
      <p:sp>
        <p:nvSpPr>
          <p:cNvPr id="2" name="Slide Number Placeholder 1">
            <a:extLst>
              <a:ext uri="{FF2B5EF4-FFF2-40B4-BE49-F238E27FC236}">
                <a16:creationId xmlns:a16="http://schemas.microsoft.com/office/drawing/2014/main" id="{06F2E892-DD31-093B-BC36-341E97D4CEC9}"/>
              </a:ext>
            </a:extLst>
          </p:cNvPr>
          <p:cNvSpPr>
            <a:spLocks noGrp="1"/>
          </p:cNvSpPr>
          <p:nvPr>
            <p:ph type="sldNum" sz="quarter" idx="12"/>
          </p:nvPr>
        </p:nvSpPr>
        <p:spPr/>
        <p:txBody>
          <a:bodyPr/>
          <a:lstStyle/>
          <a:p>
            <a:fld id="{87E7843D-FF13-4365-9478-9625B70A2705}" type="slidenum">
              <a:rPr lang="fr-BE" noProof="0" smtClean="0"/>
              <a:t>12</a:t>
            </a:fld>
            <a:endParaRPr lang="fr-BE" noProof="0" dirty="0"/>
          </a:p>
        </p:txBody>
      </p:sp>
      <p:sp>
        <p:nvSpPr>
          <p:cNvPr id="4" name="Footer Placeholder 3">
            <a:extLst>
              <a:ext uri="{FF2B5EF4-FFF2-40B4-BE49-F238E27FC236}">
                <a16:creationId xmlns:a16="http://schemas.microsoft.com/office/drawing/2014/main" id="{BB1CDC4E-E880-B837-8BD4-813CE31B1F71}"/>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92476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95139-71C3-AE35-93B6-BFB57D9C14C7}"/>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745C172-835D-59D7-EB7A-565135B2B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35" y="1730969"/>
            <a:ext cx="10791930" cy="3396062"/>
          </a:xfrm>
          <a:prstGeom prst="rect">
            <a:avLst/>
          </a:prstGeom>
        </p:spPr>
      </p:pic>
      <p:sp>
        <p:nvSpPr>
          <p:cNvPr id="2" name="Slide Number Placeholder 1">
            <a:extLst>
              <a:ext uri="{FF2B5EF4-FFF2-40B4-BE49-F238E27FC236}">
                <a16:creationId xmlns:a16="http://schemas.microsoft.com/office/drawing/2014/main" id="{E3628C75-F289-ECEA-6C2C-8BE18C8DAD40}"/>
              </a:ext>
            </a:extLst>
          </p:cNvPr>
          <p:cNvSpPr>
            <a:spLocks noGrp="1"/>
          </p:cNvSpPr>
          <p:nvPr>
            <p:ph type="sldNum" sz="quarter" idx="12"/>
          </p:nvPr>
        </p:nvSpPr>
        <p:spPr/>
        <p:txBody>
          <a:bodyPr/>
          <a:lstStyle/>
          <a:p>
            <a:fld id="{87E7843D-FF13-4365-9478-9625B70A2705}" type="slidenum">
              <a:rPr lang="fr-BE" noProof="0" smtClean="0"/>
              <a:t>13</a:t>
            </a:fld>
            <a:endParaRPr lang="fr-BE" noProof="0" dirty="0"/>
          </a:p>
        </p:txBody>
      </p:sp>
      <p:sp>
        <p:nvSpPr>
          <p:cNvPr id="3" name="Footer Placeholder 2">
            <a:extLst>
              <a:ext uri="{FF2B5EF4-FFF2-40B4-BE49-F238E27FC236}">
                <a16:creationId xmlns:a16="http://schemas.microsoft.com/office/drawing/2014/main" id="{EFB0FC7B-9920-3F85-21DF-6836AB73FB18}"/>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2628655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A6BAB-FDE4-0D93-CFF3-59B7DA3A271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4E383B6-1A42-C0A7-01CD-3876271BA4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7246" y="816428"/>
            <a:ext cx="5377507" cy="5225144"/>
          </a:xfrm>
          <a:prstGeom prst="rect">
            <a:avLst/>
          </a:prstGeom>
        </p:spPr>
      </p:pic>
      <p:sp>
        <p:nvSpPr>
          <p:cNvPr id="2" name="Slide Number Placeholder 1">
            <a:extLst>
              <a:ext uri="{FF2B5EF4-FFF2-40B4-BE49-F238E27FC236}">
                <a16:creationId xmlns:a16="http://schemas.microsoft.com/office/drawing/2014/main" id="{8DE31A3D-CB74-3643-2465-322AEC88B6CE}"/>
              </a:ext>
            </a:extLst>
          </p:cNvPr>
          <p:cNvSpPr>
            <a:spLocks noGrp="1"/>
          </p:cNvSpPr>
          <p:nvPr>
            <p:ph type="sldNum" sz="quarter" idx="12"/>
          </p:nvPr>
        </p:nvSpPr>
        <p:spPr/>
        <p:txBody>
          <a:bodyPr/>
          <a:lstStyle/>
          <a:p>
            <a:fld id="{87E7843D-FF13-4365-9478-9625B70A2705}" type="slidenum">
              <a:rPr lang="fr-BE" noProof="0" smtClean="0"/>
              <a:t>14</a:t>
            </a:fld>
            <a:endParaRPr lang="fr-BE" noProof="0" dirty="0"/>
          </a:p>
        </p:txBody>
      </p:sp>
      <p:sp>
        <p:nvSpPr>
          <p:cNvPr id="4" name="Footer Placeholder 3">
            <a:extLst>
              <a:ext uri="{FF2B5EF4-FFF2-40B4-BE49-F238E27FC236}">
                <a16:creationId xmlns:a16="http://schemas.microsoft.com/office/drawing/2014/main" id="{D2DADCC4-4BEE-9569-7819-E8DA6CCEC7BA}"/>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30061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05C6A-F81E-C1C1-6868-1C11F7137FAA}"/>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FA5382A-4CEB-52E9-C9FE-5FDA679AC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8461" y="799878"/>
            <a:ext cx="7895077" cy="5258244"/>
          </a:xfrm>
          <a:prstGeom prst="rect">
            <a:avLst/>
          </a:prstGeom>
        </p:spPr>
      </p:pic>
      <p:sp>
        <p:nvSpPr>
          <p:cNvPr id="2" name="Slide Number Placeholder 1">
            <a:extLst>
              <a:ext uri="{FF2B5EF4-FFF2-40B4-BE49-F238E27FC236}">
                <a16:creationId xmlns:a16="http://schemas.microsoft.com/office/drawing/2014/main" id="{C5EBAE4F-96C9-D01A-4256-B6AE3E7FA9EA}"/>
              </a:ext>
            </a:extLst>
          </p:cNvPr>
          <p:cNvSpPr>
            <a:spLocks noGrp="1"/>
          </p:cNvSpPr>
          <p:nvPr>
            <p:ph type="sldNum" sz="quarter" idx="12"/>
          </p:nvPr>
        </p:nvSpPr>
        <p:spPr/>
        <p:txBody>
          <a:bodyPr/>
          <a:lstStyle/>
          <a:p>
            <a:fld id="{87E7843D-FF13-4365-9478-9625B70A2705}" type="slidenum">
              <a:rPr lang="fr-BE" noProof="0" smtClean="0"/>
              <a:t>15</a:t>
            </a:fld>
            <a:endParaRPr lang="fr-BE" noProof="0" dirty="0"/>
          </a:p>
        </p:txBody>
      </p:sp>
      <p:sp>
        <p:nvSpPr>
          <p:cNvPr id="3" name="Footer Placeholder 2">
            <a:extLst>
              <a:ext uri="{FF2B5EF4-FFF2-40B4-BE49-F238E27FC236}">
                <a16:creationId xmlns:a16="http://schemas.microsoft.com/office/drawing/2014/main" id="{D172117A-F92D-D1A1-9A5B-25374D60D542}"/>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86678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72DF3-A9C2-033A-1964-5E0F1274490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8032A3C-B855-CD7C-9201-1B9FCAEC32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9285" y="824204"/>
            <a:ext cx="7293429" cy="5209592"/>
          </a:xfrm>
          <a:prstGeom prst="rect">
            <a:avLst/>
          </a:prstGeom>
        </p:spPr>
      </p:pic>
      <p:sp>
        <p:nvSpPr>
          <p:cNvPr id="2" name="Slide Number Placeholder 1">
            <a:extLst>
              <a:ext uri="{FF2B5EF4-FFF2-40B4-BE49-F238E27FC236}">
                <a16:creationId xmlns:a16="http://schemas.microsoft.com/office/drawing/2014/main" id="{ADFA0214-7F85-5C2B-2467-B9EAF0E7B664}"/>
              </a:ext>
            </a:extLst>
          </p:cNvPr>
          <p:cNvSpPr>
            <a:spLocks noGrp="1"/>
          </p:cNvSpPr>
          <p:nvPr>
            <p:ph type="sldNum" sz="quarter" idx="12"/>
          </p:nvPr>
        </p:nvSpPr>
        <p:spPr/>
        <p:txBody>
          <a:bodyPr/>
          <a:lstStyle/>
          <a:p>
            <a:fld id="{87E7843D-FF13-4365-9478-9625B70A2705}" type="slidenum">
              <a:rPr lang="fr-BE" noProof="0" smtClean="0"/>
              <a:t>16</a:t>
            </a:fld>
            <a:endParaRPr lang="fr-BE" noProof="0" dirty="0"/>
          </a:p>
        </p:txBody>
      </p:sp>
      <p:sp>
        <p:nvSpPr>
          <p:cNvPr id="4" name="Footer Placeholder 3">
            <a:extLst>
              <a:ext uri="{FF2B5EF4-FFF2-40B4-BE49-F238E27FC236}">
                <a16:creationId xmlns:a16="http://schemas.microsoft.com/office/drawing/2014/main" id="{AE08FC7A-B4B5-A139-E083-5FF4E9510767}"/>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55379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2031E-8BBD-0DBD-5021-4074648D700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FF6315A5-4835-86E1-D5F1-06C44AF46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4628" y="930728"/>
            <a:ext cx="8882743" cy="4996543"/>
          </a:xfrm>
          <a:prstGeom prst="rect">
            <a:avLst/>
          </a:prstGeom>
        </p:spPr>
      </p:pic>
      <p:sp>
        <p:nvSpPr>
          <p:cNvPr id="2" name="Slide Number Placeholder 1">
            <a:extLst>
              <a:ext uri="{FF2B5EF4-FFF2-40B4-BE49-F238E27FC236}">
                <a16:creationId xmlns:a16="http://schemas.microsoft.com/office/drawing/2014/main" id="{69701542-352E-3147-432F-ABFFC5905AED}"/>
              </a:ext>
            </a:extLst>
          </p:cNvPr>
          <p:cNvSpPr>
            <a:spLocks noGrp="1"/>
          </p:cNvSpPr>
          <p:nvPr>
            <p:ph type="sldNum" sz="quarter" idx="12"/>
          </p:nvPr>
        </p:nvSpPr>
        <p:spPr/>
        <p:txBody>
          <a:bodyPr/>
          <a:lstStyle/>
          <a:p>
            <a:fld id="{87E7843D-FF13-4365-9478-9625B70A2705}" type="slidenum">
              <a:rPr lang="fr-BE" noProof="0" smtClean="0"/>
              <a:t>17</a:t>
            </a:fld>
            <a:endParaRPr lang="fr-BE" noProof="0" dirty="0"/>
          </a:p>
        </p:txBody>
      </p:sp>
      <p:sp>
        <p:nvSpPr>
          <p:cNvPr id="3" name="Footer Placeholder 2">
            <a:extLst>
              <a:ext uri="{FF2B5EF4-FFF2-40B4-BE49-F238E27FC236}">
                <a16:creationId xmlns:a16="http://schemas.microsoft.com/office/drawing/2014/main" id="{6BAD38DD-5550-FD53-3471-E359991CBBEA}"/>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316761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D4572B0-5834-E5C1-F86A-89EA2CD75F91}"/>
              </a:ext>
            </a:extLst>
          </p:cNvPr>
          <p:cNvSpPr>
            <a:spLocks noGrp="1"/>
          </p:cNvSpPr>
          <p:nvPr>
            <p:ph type="ftr" sz="quarter" idx="11"/>
          </p:nvPr>
        </p:nvSpPr>
        <p:spPr/>
        <p:txBody>
          <a:bodyPr/>
          <a:lstStyle/>
          <a:p>
            <a:r>
              <a:rPr lang="fr-BE"/>
              <a:t>Congrès des Sciences 2026</a:t>
            </a:r>
            <a:endParaRPr lang="fr-BE" dirty="0"/>
          </a:p>
        </p:txBody>
      </p:sp>
      <p:sp>
        <p:nvSpPr>
          <p:cNvPr id="3" name="Slide Number Placeholder 2">
            <a:extLst>
              <a:ext uri="{FF2B5EF4-FFF2-40B4-BE49-F238E27FC236}">
                <a16:creationId xmlns:a16="http://schemas.microsoft.com/office/drawing/2014/main" id="{6872F345-CC72-796A-FB08-C9B3E06497D5}"/>
              </a:ext>
            </a:extLst>
          </p:cNvPr>
          <p:cNvSpPr>
            <a:spLocks noGrp="1"/>
          </p:cNvSpPr>
          <p:nvPr>
            <p:ph type="sldNum" sz="quarter" idx="12"/>
          </p:nvPr>
        </p:nvSpPr>
        <p:spPr/>
        <p:txBody>
          <a:bodyPr/>
          <a:lstStyle/>
          <a:p>
            <a:fld id="{87E7843D-FF13-4365-9478-9625B70A2705}" type="slidenum">
              <a:rPr lang="en-US" smtClean="0"/>
              <a:t>18</a:t>
            </a:fld>
            <a:endParaRPr lang="en-US"/>
          </a:p>
        </p:txBody>
      </p:sp>
      <p:pic>
        <p:nvPicPr>
          <p:cNvPr id="7" name="Picture 6">
            <a:extLst>
              <a:ext uri="{FF2B5EF4-FFF2-40B4-BE49-F238E27FC236}">
                <a16:creationId xmlns:a16="http://schemas.microsoft.com/office/drawing/2014/main" id="{A690597D-3E2A-6A5E-F864-B7F09E0A16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2793" y="1006433"/>
            <a:ext cx="6606413" cy="4845133"/>
          </a:xfrm>
          <a:prstGeom prst="rect">
            <a:avLst/>
          </a:prstGeom>
        </p:spPr>
      </p:pic>
    </p:spTree>
    <p:extLst>
      <p:ext uri="{BB962C8B-B14F-4D97-AF65-F5344CB8AC3E}">
        <p14:creationId xmlns:p14="http://schemas.microsoft.com/office/powerpoint/2010/main" val="408341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4A14D-8C5B-15CC-A33C-E5738097D6AF}"/>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2421492B-6E6E-E16D-6130-31A16CC36A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2992" y="1040328"/>
            <a:ext cx="7166015" cy="4777344"/>
          </a:xfrm>
          <a:prstGeom prst="rect">
            <a:avLst/>
          </a:prstGeom>
        </p:spPr>
      </p:pic>
      <p:sp>
        <p:nvSpPr>
          <p:cNvPr id="2" name="Slide Number Placeholder 1">
            <a:extLst>
              <a:ext uri="{FF2B5EF4-FFF2-40B4-BE49-F238E27FC236}">
                <a16:creationId xmlns:a16="http://schemas.microsoft.com/office/drawing/2014/main" id="{376FB395-A7BC-8D12-0C29-A692CB056738}"/>
              </a:ext>
            </a:extLst>
          </p:cNvPr>
          <p:cNvSpPr>
            <a:spLocks noGrp="1"/>
          </p:cNvSpPr>
          <p:nvPr>
            <p:ph type="sldNum" sz="quarter" idx="12"/>
          </p:nvPr>
        </p:nvSpPr>
        <p:spPr/>
        <p:txBody>
          <a:bodyPr/>
          <a:lstStyle/>
          <a:p>
            <a:fld id="{87E7843D-FF13-4365-9478-9625B70A2705}" type="slidenum">
              <a:rPr lang="fr-BE" noProof="0" smtClean="0"/>
              <a:t>19</a:t>
            </a:fld>
            <a:endParaRPr lang="fr-BE" noProof="0" dirty="0"/>
          </a:p>
        </p:txBody>
      </p:sp>
      <p:sp>
        <p:nvSpPr>
          <p:cNvPr id="3" name="Footer Placeholder 2">
            <a:extLst>
              <a:ext uri="{FF2B5EF4-FFF2-40B4-BE49-F238E27FC236}">
                <a16:creationId xmlns:a16="http://schemas.microsoft.com/office/drawing/2014/main" id="{C9279550-35AD-8A18-58FA-4B6E1EE0F1E7}"/>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153929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07B85-D5B6-570B-FC1A-E81463E788D9}"/>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2BF7252F-60D1-755C-DEF8-CB29C124A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862" y="1564471"/>
            <a:ext cx="7590012" cy="3729058"/>
          </a:xfrm>
          <a:prstGeom prst="rect">
            <a:avLst/>
          </a:prstGeom>
        </p:spPr>
      </p:pic>
      <p:pic>
        <p:nvPicPr>
          <p:cNvPr id="6" name="Image 5">
            <a:extLst>
              <a:ext uri="{FF2B5EF4-FFF2-40B4-BE49-F238E27FC236}">
                <a16:creationId xmlns:a16="http://schemas.microsoft.com/office/drawing/2014/main" id="{F47C9A59-DFC9-1F2B-5D36-4CE3FB41F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515" y="1331406"/>
            <a:ext cx="6292781" cy="4195187"/>
          </a:xfrm>
          <a:prstGeom prst="rect">
            <a:avLst/>
          </a:prstGeom>
        </p:spPr>
      </p:pic>
      <p:sp>
        <p:nvSpPr>
          <p:cNvPr id="2" name="Slide Number Placeholder 1">
            <a:extLst>
              <a:ext uri="{FF2B5EF4-FFF2-40B4-BE49-F238E27FC236}">
                <a16:creationId xmlns:a16="http://schemas.microsoft.com/office/drawing/2014/main" id="{4314D7BC-6105-ECA2-2F5B-549FE2BDCDDF}"/>
              </a:ext>
            </a:extLst>
          </p:cNvPr>
          <p:cNvSpPr>
            <a:spLocks noGrp="1"/>
          </p:cNvSpPr>
          <p:nvPr>
            <p:ph type="sldNum" sz="quarter" idx="12"/>
          </p:nvPr>
        </p:nvSpPr>
        <p:spPr/>
        <p:txBody>
          <a:bodyPr/>
          <a:lstStyle/>
          <a:p>
            <a:fld id="{87E7843D-FF13-4365-9478-9625B70A2705}" type="slidenum">
              <a:rPr lang="fr-BE" noProof="0" smtClean="0"/>
              <a:t>20</a:t>
            </a:fld>
            <a:endParaRPr lang="fr-BE" noProof="0" dirty="0"/>
          </a:p>
        </p:txBody>
      </p:sp>
      <p:sp>
        <p:nvSpPr>
          <p:cNvPr id="3" name="Footer Placeholder 2">
            <a:extLst>
              <a:ext uri="{FF2B5EF4-FFF2-40B4-BE49-F238E27FC236}">
                <a16:creationId xmlns:a16="http://schemas.microsoft.com/office/drawing/2014/main" id="{ECE089D7-8A55-7131-9095-AB25570964A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67839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B7A6F7-3CDC-2279-3618-39C59DD12267}"/>
              </a:ext>
            </a:extLst>
          </p:cNvPr>
          <p:cNvSpPr>
            <a:spLocks noGrp="1"/>
          </p:cNvSpPr>
          <p:nvPr>
            <p:ph type="ftr" sz="quarter" idx="11"/>
          </p:nvPr>
        </p:nvSpPr>
        <p:spPr/>
        <p:txBody>
          <a:bodyPr/>
          <a:lstStyle/>
          <a:p>
            <a:r>
              <a:rPr lang="fr-BE"/>
              <a:t>Congrès des Sciences 2026</a:t>
            </a:r>
            <a:endParaRPr lang="fr-BE" dirty="0"/>
          </a:p>
        </p:txBody>
      </p:sp>
      <p:sp>
        <p:nvSpPr>
          <p:cNvPr id="3" name="Slide Number Placeholder 2">
            <a:extLst>
              <a:ext uri="{FF2B5EF4-FFF2-40B4-BE49-F238E27FC236}">
                <a16:creationId xmlns:a16="http://schemas.microsoft.com/office/drawing/2014/main" id="{265FDE33-E21C-C6E2-A60D-FEFC074CC9BF}"/>
              </a:ext>
            </a:extLst>
          </p:cNvPr>
          <p:cNvSpPr>
            <a:spLocks noGrp="1"/>
          </p:cNvSpPr>
          <p:nvPr>
            <p:ph type="sldNum" sz="quarter" idx="12"/>
          </p:nvPr>
        </p:nvSpPr>
        <p:spPr/>
        <p:txBody>
          <a:bodyPr/>
          <a:lstStyle/>
          <a:p>
            <a:fld id="{87E7843D-FF13-4365-9478-9625B70A2705}" type="slidenum">
              <a:rPr lang="en-US" smtClean="0"/>
              <a:t>21</a:t>
            </a:fld>
            <a:endParaRPr lang="en-US"/>
          </a:p>
        </p:txBody>
      </p:sp>
      <p:pic>
        <p:nvPicPr>
          <p:cNvPr id="5" name="Picture 4">
            <a:extLst>
              <a:ext uri="{FF2B5EF4-FFF2-40B4-BE49-F238E27FC236}">
                <a16:creationId xmlns:a16="http://schemas.microsoft.com/office/drawing/2014/main" id="{94423779-130C-18FA-DC08-CB1109D1F2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1348" y="1049812"/>
            <a:ext cx="7129303" cy="4758376"/>
          </a:xfrm>
          <a:prstGeom prst="rect">
            <a:avLst/>
          </a:prstGeom>
        </p:spPr>
      </p:pic>
    </p:spTree>
    <p:extLst>
      <p:ext uri="{BB962C8B-B14F-4D97-AF65-F5344CB8AC3E}">
        <p14:creationId xmlns:p14="http://schemas.microsoft.com/office/powerpoint/2010/main" val="2196695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69FAC-83B3-E2B9-0A59-441D0B76A42A}"/>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B27B890C-4CA6-D134-6A6B-1CC86FA27149}"/>
              </a:ext>
            </a:extLst>
          </p:cNvPr>
          <p:cNvPicPr>
            <a:picLocks noChangeAspect="1"/>
          </p:cNvPicPr>
          <p:nvPr/>
        </p:nvPicPr>
        <p:blipFill>
          <a:blip r:embed="rId2"/>
          <a:stretch>
            <a:fillRect/>
          </a:stretch>
        </p:blipFill>
        <p:spPr>
          <a:xfrm>
            <a:off x="6222420" y="-5024"/>
            <a:ext cx="5969580" cy="5812971"/>
          </a:xfrm>
          <a:prstGeom prst="rect">
            <a:avLst/>
          </a:prstGeom>
        </p:spPr>
      </p:pic>
      <p:pic>
        <p:nvPicPr>
          <p:cNvPr id="3" name="Image 2">
            <a:extLst>
              <a:ext uri="{FF2B5EF4-FFF2-40B4-BE49-F238E27FC236}">
                <a16:creationId xmlns:a16="http://schemas.microsoft.com/office/drawing/2014/main" id="{63219C71-B5EE-CDDA-0902-26DA276EE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257" y="1914211"/>
            <a:ext cx="6835391" cy="4556927"/>
          </a:xfrm>
          <a:prstGeom prst="rect">
            <a:avLst/>
          </a:prstGeom>
        </p:spPr>
      </p:pic>
      <p:sp>
        <p:nvSpPr>
          <p:cNvPr id="2" name="Slide Number Placeholder 1">
            <a:extLst>
              <a:ext uri="{FF2B5EF4-FFF2-40B4-BE49-F238E27FC236}">
                <a16:creationId xmlns:a16="http://schemas.microsoft.com/office/drawing/2014/main" id="{21592142-9D83-0726-5C65-D4053008DEAB}"/>
              </a:ext>
            </a:extLst>
          </p:cNvPr>
          <p:cNvSpPr>
            <a:spLocks noGrp="1"/>
          </p:cNvSpPr>
          <p:nvPr>
            <p:ph type="sldNum" sz="quarter" idx="12"/>
          </p:nvPr>
        </p:nvSpPr>
        <p:spPr/>
        <p:txBody>
          <a:bodyPr/>
          <a:lstStyle/>
          <a:p>
            <a:fld id="{87E7843D-FF13-4365-9478-9625B70A2705}" type="slidenum">
              <a:rPr lang="fr-BE" noProof="0" smtClean="0"/>
              <a:t>22</a:t>
            </a:fld>
            <a:endParaRPr lang="fr-BE" noProof="0" dirty="0"/>
          </a:p>
        </p:txBody>
      </p:sp>
      <p:sp>
        <p:nvSpPr>
          <p:cNvPr id="4" name="Footer Placeholder 3">
            <a:extLst>
              <a:ext uri="{FF2B5EF4-FFF2-40B4-BE49-F238E27FC236}">
                <a16:creationId xmlns:a16="http://schemas.microsoft.com/office/drawing/2014/main" id="{CADC4D98-6D9F-CAF3-9A38-EAFAED56198B}"/>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4397283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E662530-5253-9C54-EB20-CB98D7658C37}"/>
              </a:ext>
            </a:extLst>
          </p:cNvPr>
          <p:cNvSpPr>
            <a:spLocks noGrp="1"/>
          </p:cNvSpPr>
          <p:nvPr>
            <p:ph type="ftr" sz="quarter" idx="11"/>
          </p:nvPr>
        </p:nvSpPr>
        <p:spPr/>
        <p:txBody>
          <a:bodyPr/>
          <a:lstStyle/>
          <a:p>
            <a:r>
              <a:rPr lang="fr-BE"/>
              <a:t>Congrès des Sciences 2026</a:t>
            </a:r>
            <a:endParaRPr lang="fr-BE" dirty="0"/>
          </a:p>
        </p:txBody>
      </p:sp>
      <p:sp>
        <p:nvSpPr>
          <p:cNvPr id="3" name="Slide Number Placeholder 2">
            <a:extLst>
              <a:ext uri="{FF2B5EF4-FFF2-40B4-BE49-F238E27FC236}">
                <a16:creationId xmlns:a16="http://schemas.microsoft.com/office/drawing/2014/main" id="{7F750BD5-F29B-C997-31D4-201A890B979F}"/>
              </a:ext>
            </a:extLst>
          </p:cNvPr>
          <p:cNvSpPr>
            <a:spLocks noGrp="1"/>
          </p:cNvSpPr>
          <p:nvPr>
            <p:ph type="sldNum" sz="quarter" idx="12"/>
          </p:nvPr>
        </p:nvSpPr>
        <p:spPr/>
        <p:txBody>
          <a:bodyPr/>
          <a:lstStyle/>
          <a:p>
            <a:fld id="{87E7843D-FF13-4365-9478-9625B70A2705}" type="slidenum">
              <a:rPr lang="en-US" smtClean="0"/>
              <a:t>23</a:t>
            </a:fld>
            <a:endParaRPr lang="en-US"/>
          </a:p>
        </p:txBody>
      </p:sp>
      <p:pic>
        <p:nvPicPr>
          <p:cNvPr id="5" name="Picture 4">
            <a:extLst>
              <a:ext uri="{FF2B5EF4-FFF2-40B4-BE49-F238E27FC236}">
                <a16:creationId xmlns:a16="http://schemas.microsoft.com/office/drawing/2014/main" id="{52F261FC-48D0-4C74-0B78-BE6419EF1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658" y="771180"/>
            <a:ext cx="7048683" cy="5315639"/>
          </a:xfrm>
          <a:prstGeom prst="rect">
            <a:avLst/>
          </a:prstGeom>
        </p:spPr>
      </p:pic>
    </p:spTree>
    <p:extLst>
      <p:ext uri="{BB962C8B-B14F-4D97-AF65-F5344CB8AC3E}">
        <p14:creationId xmlns:p14="http://schemas.microsoft.com/office/powerpoint/2010/main" val="1846393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B6ABE-B791-B104-E92E-17F254D4C422}"/>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065842CC-920B-A5BB-8992-A6463E07A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920" y="969079"/>
            <a:ext cx="7376160" cy="4919841"/>
          </a:xfrm>
          <a:prstGeom prst="rect">
            <a:avLst/>
          </a:prstGeom>
        </p:spPr>
      </p:pic>
      <p:sp>
        <p:nvSpPr>
          <p:cNvPr id="2" name="Slide Number Placeholder 1">
            <a:extLst>
              <a:ext uri="{FF2B5EF4-FFF2-40B4-BE49-F238E27FC236}">
                <a16:creationId xmlns:a16="http://schemas.microsoft.com/office/drawing/2014/main" id="{2DB6A1B3-052E-6203-7860-DCC6BEE29D5A}"/>
              </a:ext>
            </a:extLst>
          </p:cNvPr>
          <p:cNvSpPr>
            <a:spLocks noGrp="1"/>
          </p:cNvSpPr>
          <p:nvPr>
            <p:ph type="sldNum" sz="quarter" idx="12"/>
          </p:nvPr>
        </p:nvSpPr>
        <p:spPr/>
        <p:txBody>
          <a:bodyPr/>
          <a:lstStyle/>
          <a:p>
            <a:fld id="{87E7843D-FF13-4365-9478-9625B70A2705}" type="slidenum">
              <a:rPr lang="fr-BE" noProof="0" smtClean="0"/>
              <a:t>24</a:t>
            </a:fld>
            <a:endParaRPr lang="fr-BE" noProof="0" dirty="0"/>
          </a:p>
        </p:txBody>
      </p:sp>
      <p:sp>
        <p:nvSpPr>
          <p:cNvPr id="3" name="Footer Placeholder 2">
            <a:extLst>
              <a:ext uri="{FF2B5EF4-FFF2-40B4-BE49-F238E27FC236}">
                <a16:creationId xmlns:a16="http://schemas.microsoft.com/office/drawing/2014/main" id="{8E8E5CCD-6DAF-ABEE-F43A-749E4E1C2179}"/>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38690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636C2-25AF-8C67-7D68-18D8A9840BC5}"/>
            </a:ext>
          </a:extLst>
        </p:cNvPr>
        <p:cNvGrpSpPr/>
        <p:nvPr/>
      </p:nvGrpSpPr>
      <p:grpSpPr>
        <a:xfrm>
          <a:off x="0" y="0"/>
          <a:ext cx="0" cy="0"/>
          <a:chOff x="0" y="0"/>
          <a:chExt cx="0" cy="0"/>
        </a:xfrm>
      </p:grpSpPr>
      <p:grpSp>
        <p:nvGrpSpPr>
          <p:cNvPr id="12" name="Groupe 11">
            <a:extLst>
              <a:ext uri="{FF2B5EF4-FFF2-40B4-BE49-F238E27FC236}">
                <a16:creationId xmlns:a16="http://schemas.microsoft.com/office/drawing/2014/main" id="{B1466B7F-C765-F956-3775-D1FD582F8B00}"/>
              </a:ext>
            </a:extLst>
          </p:cNvPr>
          <p:cNvGrpSpPr/>
          <p:nvPr/>
        </p:nvGrpSpPr>
        <p:grpSpPr>
          <a:xfrm>
            <a:off x="862471" y="2244059"/>
            <a:ext cx="6147928" cy="2169373"/>
            <a:chOff x="862471" y="2540000"/>
            <a:chExt cx="6147928" cy="2169373"/>
          </a:xfrm>
        </p:grpSpPr>
        <p:sp>
          <p:nvSpPr>
            <p:cNvPr id="10" name="TextBox 5">
              <a:extLst>
                <a:ext uri="{FF2B5EF4-FFF2-40B4-BE49-F238E27FC236}">
                  <a16:creationId xmlns:a16="http://schemas.microsoft.com/office/drawing/2014/main" id="{90093100-15D8-656F-C2F9-5A3D914D1EAB}"/>
                </a:ext>
              </a:extLst>
            </p:cNvPr>
            <p:cNvSpPr txBox="1"/>
            <p:nvPr/>
          </p:nvSpPr>
          <p:spPr>
            <a:xfrm>
              <a:off x="2443624" y="2540000"/>
              <a:ext cx="3089891" cy="1077218"/>
            </a:xfrm>
            <a:prstGeom prst="rect">
              <a:avLst/>
            </a:prstGeom>
            <a:noFill/>
          </p:spPr>
          <p:txBody>
            <a:bodyPr wrap="square" rtlCol="0">
              <a:spAutoFit/>
            </a:bodyPr>
            <a:lstStyle/>
            <a:p>
              <a:pPr algn="ctr"/>
              <a:r>
                <a:rPr lang="fr-BE" sz="3200" noProof="0" dirty="0"/>
                <a:t>Activité</a:t>
              </a:r>
            </a:p>
            <a:p>
              <a:pPr algn="ctr"/>
              <a:r>
                <a:rPr lang="fr-BE" sz="3200" noProof="0" dirty="0">
                  <a:solidFill>
                    <a:srgbClr val="FF0000"/>
                  </a:solidFill>
                </a:rPr>
                <a:t>JEU</a:t>
              </a:r>
              <a:r>
                <a:rPr lang="fr-BE" sz="3200" noProof="0" dirty="0"/>
                <a:t>/</a:t>
              </a:r>
              <a:r>
                <a:rPr lang="fr-BE" sz="3200" noProof="0" dirty="0">
                  <a:solidFill>
                    <a:schemeClr val="tx2">
                      <a:lumMod val="50000"/>
                      <a:lumOff val="50000"/>
                    </a:schemeClr>
                  </a:solidFill>
                </a:rPr>
                <a:t>PAS JEU</a:t>
              </a:r>
            </a:p>
          </p:txBody>
        </p:sp>
        <p:sp>
          <p:nvSpPr>
            <p:cNvPr id="5" name="Flèche : angle droit 4">
              <a:extLst>
                <a:ext uri="{FF2B5EF4-FFF2-40B4-BE49-F238E27FC236}">
                  <a16:creationId xmlns:a16="http://schemas.microsoft.com/office/drawing/2014/main" id="{7EF8A8E3-4BE5-4AC5-81A3-8C503C4B4CB6}"/>
                </a:ext>
              </a:extLst>
            </p:cNvPr>
            <p:cNvSpPr/>
            <p:nvPr/>
          </p:nvSpPr>
          <p:spPr>
            <a:xfrm rot="5400000">
              <a:off x="4124540" y="3708421"/>
              <a:ext cx="1014759" cy="832356"/>
            </a:xfrm>
            <a:prstGeom prst="bentUpArrow">
              <a:avLst>
                <a:gd name="adj1" fmla="val 15777"/>
                <a:gd name="adj2" fmla="val 25000"/>
                <a:gd name="adj3" fmla="val 36325"/>
              </a:avLst>
            </a:prstGeom>
            <a:solidFill>
              <a:schemeClr val="tx2">
                <a:lumMod val="50000"/>
                <a:lumOff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6" name="Flèche : angle droit 5">
              <a:extLst>
                <a:ext uri="{FF2B5EF4-FFF2-40B4-BE49-F238E27FC236}">
                  <a16:creationId xmlns:a16="http://schemas.microsoft.com/office/drawing/2014/main" id="{6ABFB5B5-05B8-FB93-83FF-D5BE97B0E907}"/>
                </a:ext>
              </a:extLst>
            </p:cNvPr>
            <p:cNvSpPr/>
            <p:nvPr/>
          </p:nvSpPr>
          <p:spPr>
            <a:xfrm rot="16200000" flipH="1">
              <a:off x="2454234" y="3708420"/>
              <a:ext cx="1014759" cy="832356"/>
            </a:xfrm>
            <a:prstGeom prst="bentUpArrow">
              <a:avLst>
                <a:gd name="adj1" fmla="val 15777"/>
                <a:gd name="adj2" fmla="val 25000"/>
                <a:gd name="adj3" fmla="val 36325"/>
              </a:avLst>
            </a:prstGeom>
            <a:solidFill>
              <a:srgbClr val="FF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8" name="TextBox 5">
              <a:extLst>
                <a:ext uri="{FF2B5EF4-FFF2-40B4-BE49-F238E27FC236}">
                  <a16:creationId xmlns:a16="http://schemas.microsoft.com/office/drawing/2014/main" id="{CAA24F20-AA70-5B20-D14A-D13CEE0F0D2E}"/>
                </a:ext>
              </a:extLst>
            </p:cNvPr>
            <p:cNvSpPr txBox="1"/>
            <p:nvPr/>
          </p:nvSpPr>
          <p:spPr>
            <a:xfrm>
              <a:off x="862471" y="4109661"/>
              <a:ext cx="2086484" cy="584775"/>
            </a:xfrm>
            <a:prstGeom prst="rect">
              <a:avLst/>
            </a:prstGeom>
            <a:noFill/>
          </p:spPr>
          <p:txBody>
            <a:bodyPr wrap="square" rtlCol="0">
              <a:spAutoFit/>
            </a:bodyPr>
            <a:lstStyle/>
            <a:p>
              <a:pPr algn="ctr"/>
              <a:r>
                <a:rPr lang="fr-BE" sz="3200" noProof="0" dirty="0">
                  <a:solidFill>
                    <a:srgbClr val="FF0000"/>
                  </a:solidFill>
                </a:rPr>
                <a:t>Assis !</a:t>
              </a:r>
              <a:endParaRPr lang="fr-BE" sz="3200" noProof="0" dirty="0">
                <a:solidFill>
                  <a:schemeClr val="tx2">
                    <a:lumMod val="50000"/>
                    <a:lumOff val="50000"/>
                  </a:schemeClr>
                </a:solidFill>
              </a:endParaRPr>
            </a:p>
          </p:txBody>
        </p:sp>
        <p:sp>
          <p:nvSpPr>
            <p:cNvPr id="9" name="TextBox 5">
              <a:extLst>
                <a:ext uri="{FF2B5EF4-FFF2-40B4-BE49-F238E27FC236}">
                  <a16:creationId xmlns:a16="http://schemas.microsoft.com/office/drawing/2014/main" id="{D9FD066D-BC2C-0BEF-8DE3-3C395C79F076}"/>
                </a:ext>
              </a:extLst>
            </p:cNvPr>
            <p:cNvSpPr txBox="1"/>
            <p:nvPr/>
          </p:nvSpPr>
          <p:spPr>
            <a:xfrm>
              <a:off x="4923915" y="4124598"/>
              <a:ext cx="2086484" cy="584775"/>
            </a:xfrm>
            <a:prstGeom prst="rect">
              <a:avLst/>
            </a:prstGeom>
            <a:noFill/>
          </p:spPr>
          <p:txBody>
            <a:bodyPr wrap="square" rtlCol="0">
              <a:spAutoFit/>
            </a:bodyPr>
            <a:lstStyle/>
            <a:p>
              <a:pPr algn="ctr"/>
              <a:r>
                <a:rPr lang="fr-BE" sz="3200" noProof="0" dirty="0">
                  <a:solidFill>
                    <a:schemeClr val="tx2">
                      <a:lumMod val="50000"/>
                      <a:lumOff val="50000"/>
                    </a:schemeClr>
                  </a:solidFill>
                </a:rPr>
                <a:t>Debout !</a:t>
              </a:r>
            </a:p>
          </p:txBody>
        </p:sp>
      </p:grpSp>
      <p:sp>
        <p:nvSpPr>
          <p:cNvPr id="11" name="TextBox 5">
            <a:extLst>
              <a:ext uri="{FF2B5EF4-FFF2-40B4-BE49-F238E27FC236}">
                <a16:creationId xmlns:a16="http://schemas.microsoft.com/office/drawing/2014/main" id="{A3CBEB3D-CB47-1A3B-4BCD-2D2944DF6FEA}"/>
              </a:ext>
            </a:extLst>
          </p:cNvPr>
          <p:cNvSpPr txBox="1"/>
          <p:nvPr/>
        </p:nvSpPr>
        <p:spPr>
          <a:xfrm>
            <a:off x="7532091" y="3044279"/>
            <a:ext cx="3670438" cy="769441"/>
          </a:xfrm>
          <a:prstGeom prst="rect">
            <a:avLst/>
          </a:prstGeom>
          <a:noFill/>
        </p:spPr>
        <p:txBody>
          <a:bodyPr wrap="square" rtlCol="0">
            <a:spAutoFit/>
          </a:bodyPr>
          <a:lstStyle/>
          <a:p>
            <a:pPr algn="ctr"/>
            <a:r>
              <a:rPr lang="fr-BE" sz="4400" noProof="0" dirty="0"/>
              <a:t>Cette activité ?</a:t>
            </a:r>
            <a:endParaRPr lang="fr-BE" sz="4400" noProof="0" dirty="0">
              <a:solidFill>
                <a:schemeClr val="tx2">
                  <a:lumMod val="50000"/>
                  <a:lumOff val="50000"/>
                </a:schemeClr>
              </a:solidFill>
            </a:endParaRPr>
          </a:p>
        </p:txBody>
      </p:sp>
      <p:sp>
        <p:nvSpPr>
          <p:cNvPr id="2" name="Slide Number Placeholder 1">
            <a:extLst>
              <a:ext uri="{FF2B5EF4-FFF2-40B4-BE49-F238E27FC236}">
                <a16:creationId xmlns:a16="http://schemas.microsoft.com/office/drawing/2014/main" id="{CC26469B-0310-B882-FABF-0C77CC6D610E}"/>
              </a:ext>
            </a:extLst>
          </p:cNvPr>
          <p:cNvSpPr>
            <a:spLocks noGrp="1"/>
          </p:cNvSpPr>
          <p:nvPr>
            <p:ph type="sldNum" sz="quarter" idx="12"/>
          </p:nvPr>
        </p:nvSpPr>
        <p:spPr/>
        <p:txBody>
          <a:bodyPr/>
          <a:lstStyle/>
          <a:p>
            <a:fld id="{87E7843D-FF13-4365-9478-9625B70A2705}" type="slidenum">
              <a:rPr lang="fr-BE" noProof="0" smtClean="0"/>
              <a:t>25</a:t>
            </a:fld>
            <a:endParaRPr lang="fr-BE" noProof="0" dirty="0"/>
          </a:p>
        </p:txBody>
      </p:sp>
      <p:sp>
        <p:nvSpPr>
          <p:cNvPr id="3" name="Footer Placeholder 2">
            <a:extLst>
              <a:ext uri="{FF2B5EF4-FFF2-40B4-BE49-F238E27FC236}">
                <a16:creationId xmlns:a16="http://schemas.microsoft.com/office/drawing/2014/main" id="{C4514718-D63F-25D7-9816-0918160C5D92}"/>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212430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B6CB5-20F3-5C66-A4B8-3D5969E95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DC4AF-7E26-16F6-8E0E-A404B1472818}"/>
              </a:ext>
            </a:extLst>
          </p:cNvPr>
          <p:cNvSpPr>
            <a:spLocks noGrp="1"/>
          </p:cNvSpPr>
          <p:nvPr>
            <p:ph type="title"/>
          </p:nvPr>
        </p:nvSpPr>
        <p:spPr/>
        <p:txBody>
          <a:bodyPr/>
          <a:lstStyle/>
          <a:p>
            <a:r>
              <a:rPr lang="fr-BE" noProof="0" dirty="0"/>
              <a:t>Définir le jeu ?</a:t>
            </a:r>
          </a:p>
        </p:txBody>
      </p:sp>
      <p:sp>
        <p:nvSpPr>
          <p:cNvPr id="3" name="Espace réservé du contenu 2">
            <a:extLst>
              <a:ext uri="{FF2B5EF4-FFF2-40B4-BE49-F238E27FC236}">
                <a16:creationId xmlns:a16="http://schemas.microsoft.com/office/drawing/2014/main" id="{76C646E2-74E2-4956-FD1C-6C546C49A09E}"/>
              </a:ext>
            </a:extLst>
          </p:cNvPr>
          <p:cNvSpPr>
            <a:spLocks noGrp="1"/>
          </p:cNvSpPr>
          <p:nvPr>
            <p:ph idx="1"/>
          </p:nvPr>
        </p:nvSpPr>
        <p:spPr/>
        <p:txBody>
          <a:bodyPr>
            <a:normAutofit/>
          </a:bodyPr>
          <a:lstStyle/>
          <a:p>
            <a:r>
              <a:rPr lang="fr-BE" sz="2800" strike="sngStrike" noProof="0" dirty="0"/>
              <a:t>Définition précise</a:t>
            </a:r>
          </a:p>
          <a:p>
            <a:pPr marL="0" indent="0">
              <a:buNone/>
            </a:pPr>
            <a:endParaRPr lang="fr-BE" sz="2800" strike="sngStrike" noProof="0" dirty="0"/>
          </a:p>
          <a:p>
            <a:r>
              <a:rPr lang="fr-BE" sz="2800" noProof="0" dirty="0"/>
              <a:t>Classer selon les pratiques</a:t>
            </a:r>
          </a:p>
          <a:p>
            <a:endParaRPr lang="fr-BE" sz="2800" noProof="0" dirty="0"/>
          </a:p>
          <a:p>
            <a:r>
              <a:rPr lang="fr-BE" sz="2800" noProof="0" dirty="0"/>
              <a:t>Spectres, en fonction des différentes utilisations</a:t>
            </a:r>
          </a:p>
        </p:txBody>
      </p:sp>
      <p:sp>
        <p:nvSpPr>
          <p:cNvPr id="4" name="Ellipse 3">
            <a:extLst>
              <a:ext uri="{FF2B5EF4-FFF2-40B4-BE49-F238E27FC236}">
                <a16:creationId xmlns:a16="http://schemas.microsoft.com/office/drawing/2014/main" id="{22703C1D-1D10-3CD0-B320-693DA45EBD7B}"/>
              </a:ext>
            </a:extLst>
          </p:cNvPr>
          <p:cNvSpPr/>
          <p:nvPr/>
        </p:nvSpPr>
        <p:spPr>
          <a:xfrm>
            <a:off x="8927130" y="3570368"/>
            <a:ext cx="2052084" cy="2187330"/>
          </a:xfrm>
          <a:prstGeom prst="ellipse">
            <a:avLst/>
          </a:prstGeom>
          <a:gradFill flip="none" rotWithShape="1">
            <a:gsLst>
              <a:gs pos="0">
                <a:schemeClr val="accent1">
                  <a:tint val="66000"/>
                  <a:satMod val="160000"/>
                </a:schemeClr>
              </a:gs>
              <a:gs pos="46000">
                <a:srgbClr val="D8CED4"/>
              </a:gs>
              <a:gs pos="23000">
                <a:schemeClr val="accent1">
                  <a:tint val="44500"/>
                  <a:satMod val="160000"/>
                </a:schemeClr>
              </a:gs>
              <a:gs pos="66000">
                <a:schemeClr val="bg1"/>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5" name="Slide Number Placeholder 4">
            <a:extLst>
              <a:ext uri="{FF2B5EF4-FFF2-40B4-BE49-F238E27FC236}">
                <a16:creationId xmlns:a16="http://schemas.microsoft.com/office/drawing/2014/main" id="{2DD610B8-103E-BA18-7319-C03FA279FDB9}"/>
              </a:ext>
            </a:extLst>
          </p:cNvPr>
          <p:cNvSpPr>
            <a:spLocks noGrp="1"/>
          </p:cNvSpPr>
          <p:nvPr>
            <p:ph type="sldNum" sz="quarter" idx="12"/>
          </p:nvPr>
        </p:nvSpPr>
        <p:spPr/>
        <p:txBody>
          <a:bodyPr/>
          <a:lstStyle/>
          <a:p>
            <a:fld id="{87E7843D-FF13-4365-9478-9625B70A2705}" type="slidenum">
              <a:rPr lang="fr-BE" noProof="0" smtClean="0"/>
              <a:t>26</a:t>
            </a:fld>
            <a:endParaRPr lang="fr-BE" noProof="0" dirty="0"/>
          </a:p>
        </p:txBody>
      </p:sp>
      <p:sp>
        <p:nvSpPr>
          <p:cNvPr id="6" name="Footer Placeholder 5">
            <a:extLst>
              <a:ext uri="{FF2B5EF4-FFF2-40B4-BE49-F238E27FC236}">
                <a16:creationId xmlns:a16="http://schemas.microsoft.com/office/drawing/2014/main" id="{F0AF44C3-F7A9-22EF-3173-278285376F5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83264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73DD-712D-DC56-9DE5-441DDA5B6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A3EA6-D780-538C-A632-E9EBE4672408}"/>
              </a:ext>
            </a:extLst>
          </p:cNvPr>
          <p:cNvSpPr>
            <a:spLocks noGrp="1"/>
          </p:cNvSpPr>
          <p:nvPr>
            <p:ph type="title"/>
          </p:nvPr>
        </p:nvSpPr>
        <p:spPr/>
        <p:txBody>
          <a:bodyPr>
            <a:normAutofit fontScale="90000"/>
          </a:bodyPr>
          <a:lstStyle/>
          <a:p>
            <a:r>
              <a:rPr lang="fr-BE" noProof="0" dirty="0"/>
              <a:t>Le jeu et l’apprentissage </a:t>
            </a:r>
            <a:br>
              <a:rPr lang="fr-BE" noProof="0" dirty="0"/>
            </a:br>
            <a:r>
              <a:rPr lang="fr-BE" sz="1200" noProof="0" dirty="0"/>
              <a:t>(Becker, 2021), (Bonenfant, 2023), (</a:t>
            </a:r>
            <a:r>
              <a:rPr lang="fr-BE" sz="1200" noProof="0" dirty="0" err="1"/>
              <a:t>Philippette</a:t>
            </a:r>
            <a:r>
              <a:rPr lang="fr-BE" sz="1200" noProof="0" dirty="0"/>
              <a:t>, T., &amp; </a:t>
            </a:r>
            <a:r>
              <a:rPr lang="fr-BE" sz="1200" noProof="0" dirty="0" err="1"/>
              <a:t>Preat</a:t>
            </a:r>
            <a:r>
              <a:rPr lang="fr-BE" sz="1200" noProof="0" dirty="0"/>
              <a:t>, C., 2023), (Plass, J. L., Mayer, R. E., &amp; Homer, B. D., 2020) </a:t>
            </a:r>
            <a:br>
              <a:rPr lang="fr-BE" sz="1800" noProof="0" dirty="0"/>
            </a:br>
            <a:endParaRPr lang="fr-BE" noProof="0" dirty="0"/>
          </a:p>
        </p:txBody>
      </p:sp>
      <p:sp>
        <p:nvSpPr>
          <p:cNvPr id="4" name="Arrow: Left-Right 3">
            <a:extLst>
              <a:ext uri="{FF2B5EF4-FFF2-40B4-BE49-F238E27FC236}">
                <a16:creationId xmlns:a16="http://schemas.microsoft.com/office/drawing/2014/main" id="{5ED8256B-8C7E-C35D-6816-5C81891E93A4}"/>
              </a:ext>
            </a:extLst>
          </p:cNvPr>
          <p:cNvSpPr/>
          <p:nvPr/>
        </p:nvSpPr>
        <p:spPr>
          <a:xfrm>
            <a:off x="2957735" y="2335037"/>
            <a:ext cx="6177064" cy="632298"/>
          </a:xfrm>
          <a:prstGeom prst="leftRightArrow">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dirty="0"/>
          </a:p>
        </p:txBody>
      </p:sp>
      <p:sp>
        <p:nvSpPr>
          <p:cNvPr id="6" name="TextBox 5">
            <a:extLst>
              <a:ext uri="{FF2B5EF4-FFF2-40B4-BE49-F238E27FC236}">
                <a16:creationId xmlns:a16="http://schemas.microsoft.com/office/drawing/2014/main" id="{2D458F3C-0464-0966-4AB3-29BF94AC9A0E}"/>
              </a:ext>
            </a:extLst>
          </p:cNvPr>
          <p:cNvSpPr txBox="1"/>
          <p:nvPr/>
        </p:nvSpPr>
        <p:spPr>
          <a:xfrm>
            <a:off x="118753" y="2335037"/>
            <a:ext cx="2838983" cy="646331"/>
          </a:xfrm>
          <a:prstGeom prst="rect">
            <a:avLst/>
          </a:prstGeom>
          <a:noFill/>
        </p:spPr>
        <p:txBody>
          <a:bodyPr wrap="square" rtlCol="0">
            <a:spAutoFit/>
          </a:bodyPr>
          <a:lstStyle/>
          <a:p>
            <a:pPr algn="r"/>
            <a:r>
              <a:rPr lang="fr-BE" i="1" noProof="0" dirty="0"/>
              <a:t>Gamification </a:t>
            </a:r>
            <a:r>
              <a:rPr lang="fr-BE" noProof="0" dirty="0"/>
              <a:t>(en)</a:t>
            </a:r>
          </a:p>
          <a:p>
            <a:pPr algn="r"/>
            <a:r>
              <a:rPr lang="fr-BE" noProof="0" dirty="0"/>
              <a:t>Ludification </a:t>
            </a:r>
            <a:r>
              <a:rPr lang="fr-BE" noProof="0" dirty="0" err="1"/>
              <a:t>behavoriale</a:t>
            </a:r>
            <a:r>
              <a:rPr lang="fr-BE" noProof="0" dirty="0"/>
              <a:t> (</a:t>
            </a:r>
            <a:r>
              <a:rPr lang="fr-BE" noProof="0" dirty="0" err="1"/>
              <a:t>fr</a:t>
            </a:r>
            <a:r>
              <a:rPr lang="fr-BE" noProof="0" dirty="0"/>
              <a:t>)</a:t>
            </a:r>
          </a:p>
        </p:txBody>
      </p:sp>
      <p:sp>
        <p:nvSpPr>
          <p:cNvPr id="7" name="TextBox 6">
            <a:extLst>
              <a:ext uri="{FF2B5EF4-FFF2-40B4-BE49-F238E27FC236}">
                <a16:creationId xmlns:a16="http://schemas.microsoft.com/office/drawing/2014/main" id="{6482276A-893E-A403-C2C6-9806A2D258A5}"/>
              </a:ext>
            </a:extLst>
          </p:cNvPr>
          <p:cNvSpPr txBox="1"/>
          <p:nvPr/>
        </p:nvSpPr>
        <p:spPr>
          <a:xfrm>
            <a:off x="9234264" y="2339149"/>
            <a:ext cx="2652935" cy="646331"/>
          </a:xfrm>
          <a:prstGeom prst="rect">
            <a:avLst/>
          </a:prstGeom>
          <a:noFill/>
        </p:spPr>
        <p:txBody>
          <a:bodyPr wrap="square" rtlCol="0">
            <a:spAutoFit/>
          </a:bodyPr>
          <a:lstStyle/>
          <a:p>
            <a:r>
              <a:rPr lang="fr-BE" i="1" noProof="0" dirty="0"/>
              <a:t>Game-</a:t>
            </a:r>
            <a:r>
              <a:rPr lang="fr-BE" i="1" noProof="0" dirty="0" err="1"/>
              <a:t>based</a:t>
            </a:r>
            <a:r>
              <a:rPr lang="fr-BE" i="1" noProof="0" dirty="0"/>
              <a:t> </a:t>
            </a:r>
            <a:r>
              <a:rPr lang="fr-BE" i="1" noProof="0" dirty="0" err="1"/>
              <a:t>learning</a:t>
            </a:r>
            <a:r>
              <a:rPr lang="fr-BE" i="1" noProof="0" dirty="0"/>
              <a:t> </a:t>
            </a:r>
            <a:r>
              <a:rPr lang="fr-BE" noProof="0" dirty="0"/>
              <a:t>(en)</a:t>
            </a:r>
          </a:p>
          <a:p>
            <a:r>
              <a:rPr lang="fr-BE" noProof="0" dirty="0"/>
              <a:t>Ludification humaniste (</a:t>
            </a:r>
            <a:r>
              <a:rPr lang="fr-BE" noProof="0" dirty="0" err="1"/>
              <a:t>fr</a:t>
            </a:r>
            <a:r>
              <a:rPr lang="fr-BE" noProof="0" dirty="0"/>
              <a:t>)</a:t>
            </a:r>
          </a:p>
        </p:txBody>
      </p:sp>
      <p:sp>
        <p:nvSpPr>
          <p:cNvPr id="5" name="TextBox 5">
            <a:extLst>
              <a:ext uri="{FF2B5EF4-FFF2-40B4-BE49-F238E27FC236}">
                <a16:creationId xmlns:a16="http://schemas.microsoft.com/office/drawing/2014/main" id="{C5814C8E-C42D-328D-0C80-6E2B76C32511}"/>
              </a:ext>
            </a:extLst>
          </p:cNvPr>
          <p:cNvSpPr txBox="1"/>
          <p:nvPr/>
        </p:nvSpPr>
        <p:spPr>
          <a:xfrm>
            <a:off x="4512040" y="2967335"/>
            <a:ext cx="3068454" cy="1200329"/>
          </a:xfrm>
          <a:prstGeom prst="rect">
            <a:avLst/>
          </a:prstGeom>
          <a:noFill/>
        </p:spPr>
        <p:txBody>
          <a:bodyPr wrap="square" rtlCol="0">
            <a:spAutoFit/>
          </a:bodyPr>
          <a:lstStyle/>
          <a:p>
            <a:pPr algn="ctr"/>
            <a:r>
              <a:rPr lang="fr-BE" noProof="0" dirty="0"/>
              <a:t>Mécaniques de jeux</a:t>
            </a:r>
          </a:p>
          <a:p>
            <a:pPr algn="ctr"/>
            <a:r>
              <a:rPr lang="fr-BE" noProof="0" dirty="0"/>
              <a:t>Construction de la séquence</a:t>
            </a:r>
          </a:p>
          <a:p>
            <a:pPr algn="ctr"/>
            <a:r>
              <a:rPr lang="fr-BE" noProof="0" dirty="0"/>
              <a:t>« Objet » jeu</a:t>
            </a:r>
          </a:p>
          <a:p>
            <a:pPr algn="ctr"/>
            <a:r>
              <a:rPr lang="fr-BE" dirty="0"/>
              <a:t>Compétences transversales</a:t>
            </a:r>
            <a:endParaRPr lang="fr-BE" noProof="0" dirty="0"/>
          </a:p>
        </p:txBody>
      </p:sp>
      <p:sp>
        <p:nvSpPr>
          <p:cNvPr id="8" name="TextBox 5">
            <a:extLst>
              <a:ext uri="{FF2B5EF4-FFF2-40B4-BE49-F238E27FC236}">
                <a16:creationId xmlns:a16="http://schemas.microsoft.com/office/drawing/2014/main" id="{CD8375A8-C445-6405-ACB6-9708BF4B13AA}"/>
              </a:ext>
            </a:extLst>
          </p:cNvPr>
          <p:cNvSpPr txBox="1"/>
          <p:nvPr/>
        </p:nvSpPr>
        <p:spPr>
          <a:xfrm>
            <a:off x="9026504" y="4430306"/>
            <a:ext cx="3068454" cy="1200329"/>
          </a:xfrm>
          <a:prstGeom prst="rect">
            <a:avLst/>
          </a:prstGeom>
          <a:noFill/>
          <a:ln>
            <a:solidFill>
              <a:schemeClr val="tx1"/>
            </a:solidFill>
          </a:ln>
        </p:spPr>
        <p:txBody>
          <a:bodyPr wrap="square" rtlCol="0">
            <a:spAutoFit/>
          </a:bodyPr>
          <a:lstStyle/>
          <a:p>
            <a:pPr algn="ctr"/>
            <a:r>
              <a:rPr lang="fr-BE" noProof="0" dirty="0"/>
              <a:t>Serious </a:t>
            </a:r>
            <a:r>
              <a:rPr lang="fr-BE" noProof="0" dirty="0" err="1"/>
              <a:t>games</a:t>
            </a:r>
            <a:r>
              <a:rPr lang="fr-BE" noProof="0" dirty="0"/>
              <a:t>/Jeux sérieux (Adibou)</a:t>
            </a:r>
          </a:p>
          <a:p>
            <a:pPr algn="ctr"/>
            <a:r>
              <a:rPr lang="fr-BE" noProof="0" dirty="0"/>
              <a:t>Jeux commerciaux  (Fortnite)</a:t>
            </a:r>
          </a:p>
          <a:p>
            <a:pPr algn="ctr"/>
            <a:r>
              <a:rPr lang="fr-BE" noProof="0" dirty="0"/>
              <a:t>Jeux de plateaux (</a:t>
            </a:r>
            <a:r>
              <a:rPr lang="fr-BE" noProof="0" dirty="0" err="1"/>
              <a:t>Periodic</a:t>
            </a:r>
            <a:r>
              <a:rPr lang="fr-BE" noProof="0" dirty="0"/>
              <a:t>)</a:t>
            </a:r>
          </a:p>
        </p:txBody>
      </p:sp>
      <p:sp>
        <p:nvSpPr>
          <p:cNvPr id="9" name="TextBox 5">
            <a:extLst>
              <a:ext uri="{FF2B5EF4-FFF2-40B4-BE49-F238E27FC236}">
                <a16:creationId xmlns:a16="http://schemas.microsoft.com/office/drawing/2014/main" id="{0DFFAD39-3864-3410-D395-C015A172D334}"/>
              </a:ext>
            </a:extLst>
          </p:cNvPr>
          <p:cNvSpPr txBox="1"/>
          <p:nvPr/>
        </p:nvSpPr>
        <p:spPr>
          <a:xfrm>
            <a:off x="471340" y="4568806"/>
            <a:ext cx="3068454" cy="923330"/>
          </a:xfrm>
          <a:prstGeom prst="rect">
            <a:avLst/>
          </a:prstGeom>
          <a:noFill/>
          <a:ln>
            <a:solidFill>
              <a:schemeClr val="tx1"/>
            </a:solidFill>
          </a:ln>
        </p:spPr>
        <p:txBody>
          <a:bodyPr wrap="square" rtlCol="0">
            <a:spAutoFit/>
          </a:bodyPr>
          <a:lstStyle/>
          <a:p>
            <a:pPr algn="ctr"/>
            <a:r>
              <a:rPr lang="fr-BE" noProof="0" dirty="0" err="1"/>
              <a:t>Genially</a:t>
            </a:r>
            <a:endParaRPr lang="fr-BE" noProof="0" dirty="0"/>
          </a:p>
          <a:p>
            <a:pPr algn="ctr"/>
            <a:r>
              <a:rPr lang="fr-BE" noProof="0" dirty="0" err="1"/>
              <a:t>Duolingo</a:t>
            </a:r>
            <a:endParaRPr lang="fr-BE" noProof="0" dirty="0"/>
          </a:p>
          <a:p>
            <a:pPr algn="ctr"/>
            <a:r>
              <a:rPr lang="fr-BE" noProof="0" dirty="0" err="1"/>
              <a:t>SuperPlus</a:t>
            </a:r>
            <a:r>
              <a:rPr lang="fr-BE" noProof="0" dirty="0"/>
              <a:t> (Delhaize)</a:t>
            </a:r>
          </a:p>
        </p:txBody>
      </p:sp>
      <p:sp>
        <p:nvSpPr>
          <p:cNvPr id="11" name="TextBox 5">
            <a:extLst>
              <a:ext uri="{FF2B5EF4-FFF2-40B4-BE49-F238E27FC236}">
                <a16:creationId xmlns:a16="http://schemas.microsoft.com/office/drawing/2014/main" id="{79E0BA0B-10D3-E219-1926-B7E83BD32EA7}"/>
              </a:ext>
            </a:extLst>
          </p:cNvPr>
          <p:cNvSpPr txBox="1"/>
          <p:nvPr/>
        </p:nvSpPr>
        <p:spPr>
          <a:xfrm>
            <a:off x="4512040" y="4568806"/>
            <a:ext cx="3068454" cy="923330"/>
          </a:xfrm>
          <a:prstGeom prst="rect">
            <a:avLst/>
          </a:prstGeom>
          <a:noFill/>
          <a:ln>
            <a:solidFill>
              <a:schemeClr val="tx1"/>
            </a:solidFill>
          </a:ln>
        </p:spPr>
        <p:txBody>
          <a:bodyPr wrap="square" rtlCol="0">
            <a:spAutoFit/>
          </a:bodyPr>
          <a:lstStyle/>
          <a:p>
            <a:pPr algn="ctr"/>
            <a:r>
              <a:rPr lang="fr-BE" noProof="0" dirty="0" err="1"/>
              <a:t>Kahoot</a:t>
            </a:r>
            <a:r>
              <a:rPr lang="fr-BE" noProof="0" dirty="0"/>
              <a:t>!</a:t>
            </a:r>
          </a:p>
          <a:p>
            <a:pPr algn="ctr"/>
            <a:r>
              <a:rPr lang="fr-BE" noProof="0" dirty="0" err="1"/>
              <a:t>Wooclap</a:t>
            </a:r>
            <a:endParaRPr lang="fr-BE" noProof="0" dirty="0"/>
          </a:p>
          <a:p>
            <a:pPr algn="ctr"/>
            <a:r>
              <a:rPr lang="fr-BE" noProof="0" dirty="0"/>
              <a:t>Escape </a:t>
            </a:r>
            <a:r>
              <a:rPr lang="fr-BE" noProof="0" dirty="0" err="1"/>
              <a:t>game</a:t>
            </a:r>
            <a:endParaRPr lang="fr-BE" noProof="0" dirty="0"/>
          </a:p>
        </p:txBody>
      </p:sp>
      <p:sp>
        <p:nvSpPr>
          <p:cNvPr id="3" name="Slide Number Placeholder 2">
            <a:extLst>
              <a:ext uri="{FF2B5EF4-FFF2-40B4-BE49-F238E27FC236}">
                <a16:creationId xmlns:a16="http://schemas.microsoft.com/office/drawing/2014/main" id="{37541D97-E7FC-1BA4-8985-D42E9590D247}"/>
              </a:ext>
            </a:extLst>
          </p:cNvPr>
          <p:cNvSpPr>
            <a:spLocks noGrp="1"/>
          </p:cNvSpPr>
          <p:nvPr>
            <p:ph type="sldNum" sz="quarter" idx="12"/>
          </p:nvPr>
        </p:nvSpPr>
        <p:spPr/>
        <p:txBody>
          <a:bodyPr/>
          <a:lstStyle/>
          <a:p>
            <a:fld id="{87E7843D-FF13-4365-9478-9625B70A2705}" type="slidenum">
              <a:rPr lang="fr-BE" noProof="0" smtClean="0"/>
              <a:t>27</a:t>
            </a:fld>
            <a:endParaRPr lang="fr-BE" noProof="0" dirty="0"/>
          </a:p>
        </p:txBody>
      </p:sp>
      <p:sp>
        <p:nvSpPr>
          <p:cNvPr id="10" name="Footer Placeholder 9">
            <a:extLst>
              <a:ext uri="{FF2B5EF4-FFF2-40B4-BE49-F238E27FC236}">
                <a16:creationId xmlns:a16="http://schemas.microsoft.com/office/drawing/2014/main" id="{F225106D-A9E8-C89A-A919-D4776521B66D}"/>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95424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8" grpId="0" animBg="1"/>
      <p:bldP spid="9"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2E171-1150-736B-273E-F2985591A5A3}"/>
            </a:ext>
          </a:extLst>
        </p:cNvPr>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39C23B2-C4A6-4601-C6FE-000056B1044D}"/>
              </a:ext>
            </a:extLst>
          </p:cNvPr>
          <p:cNvGraphicFramePr/>
          <p:nvPr>
            <p:extLst>
              <p:ext uri="{D42A27DB-BD31-4B8C-83A1-F6EECF244321}">
                <p14:modId xmlns:p14="http://schemas.microsoft.com/office/powerpoint/2010/main" val="875657616"/>
              </p:ext>
            </p:extLst>
          </p:nvPr>
        </p:nvGraphicFramePr>
        <p:xfrm>
          <a:off x="657630" y="1922575"/>
          <a:ext cx="10876740" cy="3570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2E31D9D1-2CF8-7BC7-E5DB-C1D629355E1A}"/>
              </a:ext>
            </a:extLst>
          </p:cNvPr>
          <p:cNvSpPr>
            <a:spLocks noGrp="1"/>
          </p:cNvSpPr>
          <p:nvPr>
            <p:ph type="sldNum" sz="quarter" idx="12"/>
          </p:nvPr>
        </p:nvSpPr>
        <p:spPr/>
        <p:txBody>
          <a:bodyPr/>
          <a:lstStyle/>
          <a:p>
            <a:fld id="{87E7843D-FF13-4365-9478-9625B70A2705}" type="slidenum">
              <a:rPr lang="fr-BE" noProof="0" smtClean="0"/>
              <a:t>28</a:t>
            </a:fld>
            <a:endParaRPr lang="fr-BE" noProof="0" dirty="0"/>
          </a:p>
        </p:txBody>
      </p:sp>
      <p:sp>
        <p:nvSpPr>
          <p:cNvPr id="5" name="Footer Placeholder 4">
            <a:extLst>
              <a:ext uri="{FF2B5EF4-FFF2-40B4-BE49-F238E27FC236}">
                <a16:creationId xmlns:a16="http://schemas.microsoft.com/office/drawing/2014/main" id="{ED8D68AA-A1E3-1746-F85C-8279FEE546D4}"/>
              </a:ext>
            </a:extLst>
          </p:cNvPr>
          <p:cNvSpPr>
            <a:spLocks noGrp="1"/>
          </p:cNvSpPr>
          <p:nvPr>
            <p:ph type="ftr" sz="quarter" idx="11"/>
          </p:nvPr>
        </p:nvSpPr>
        <p:spPr/>
        <p:txBody>
          <a:bodyPr/>
          <a:lstStyle/>
          <a:p>
            <a:r>
              <a:rPr lang="fr-BE" noProof="0" dirty="0"/>
              <a:t>Congrès des Sciences 2026</a:t>
            </a:r>
          </a:p>
        </p:txBody>
      </p:sp>
      <p:sp>
        <p:nvSpPr>
          <p:cNvPr id="10" name="TextBox 9">
            <a:extLst>
              <a:ext uri="{FF2B5EF4-FFF2-40B4-BE49-F238E27FC236}">
                <a16:creationId xmlns:a16="http://schemas.microsoft.com/office/drawing/2014/main" id="{F4D16310-B7F6-5B8A-310F-3C7B3B8B6D72}"/>
              </a:ext>
            </a:extLst>
          </p:cNvPr>
          <p:cNvSpPr txBox="1"/>
          <p:nvPr/>
        </p:nvSpPr>
        <p:spPr>
          <a:xfrm>
            <a:off x="3131289" y="2698521"/>
            <a:ext cx="1164486" cy="338554"/>
          </a:xfrm>
          <a:prstGeom prst="rect">
            <a:avLst/>
          </a:prstGeom>
          <a:noFill/>
        </p:spPr>
        <p:txBody>
          <a:bodyPr wrap="none" rtlCol="0">
            <a:spAutoFit/>
          </a:bodyPr>
          <a:lstStyle/>
          <a:p>
            <a:r>
              <a:rPr lang="fr-BE" sz="1600" noProof="0" dirty="0"/>
              <a:t>Simulateurs</a:t>
            </a:r>
          </a:p>
        </p:txBody>
      </p:sp>
      <p:sp>
        <p:nvSpPr>
          <p:cNvPr id="11" name="TextBox 10">
            <a:extLst>
              <a:ext uri="{FF2B5EF4-FFF2-40B4-BE49-F238E27FC236}">
                <a16:creationId xmlns:a16="http://schemas.microsoft.com/office/drawing/2014/main" id="{7F0F36E4-ADAE-D01A-DA3D-4364FD8E8B9A}"/>
              </a:ext>
            </a:extLst>
          </p:cNvPr>
          <p:cNvSpPr txBox="1"/>
          <p:nvPr/>
        </p:nvSpPr>
        <p:spPr>
          <a:xfrm>
            <a:off x="8031066" y="2739452"/>
            <a:ext cx="1208279" cy="307777"/>
          </a:xfrm>
          <a:prstGeom prst="rect">
            <a:avLst/>
          </a:prstGeom>
          <a:noFill/>
        </p:spPr>
        <p:txBody>
          <a:bodyPr wrap="none" rtlCol="0">
            <a:spAutoFit/>
          </a:bodyPr>
          <a:lstStyle/>
          <a:p>
            <a:r>
              <a:rPr lang="fr-BE" sz="1400" noProof="0" dirty="0"/>
              <a:t>Jeux éducatifs</a:t>
            </a:r>
          </a:p>
        </p:txBody>
      </p:sp>
      <p:cxnSp>
        <p:nvCxnSpPr>
          <p:cNvPr id="14" name="Straight Arrow Connector 13">
            <a:extLst>
              <a:ext uri="{FF2B5EF4-FFF2-40B4-BE49-F238E27FC236}">
                <a16:creationId xmlns:a16="http://schemas.microsoft.com/office/drawing/2014/main" id="{662A8836-0B14-F2A4-7A16-6F6E60F0A084}"/>
              </a:ext>
            </a:extLst>
          </p:cNvPr>
          <p:cNvCxnSpPr>
            <a:cxnSpLocks/>
            <a:endCxn id="11" idx="1"/>
          </p:cNvCxnSpPr>
          <p:nvPr/>
        </p:nvCxnSpPr>
        <p:spPr>
          <a:xfrm flipV="1">
            <a:off x="6601182" y="2893341"/>
            <a:ext cx="1429884" cy="68306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CF8E380-95C7-3D3B-F9E1-CD36E22BC246}"/>
              </a:ext>
            </a:extLst>
          </p:cNvPr>
          <p:cNvCxnSpPr>
            <a:cxnSpLocks/>
            <a:endCxn id="10" idx="3"/>
          </p:cNvCxnSpPr>
          <p:nvPr/>
        </p:nvCxnSpPr>
        <p:spPr>
          <a:xfrm flipH="1" flipV="1">
            <a:off x="4295775" y="2867798"/>
            <a:ext cx="1120776" cy="6660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C948F8F-F26C-062B-FE08-54F016BDFBC9}"/>
              </a:ext>
            </a:extLst>
          </p:cNvPr>
          <p:cNvCxnSpPr>
            <a:cxnSpLocks/>
            <a:endCxn id="25" idx="0"/>
          </p:cNvCxnSpPr>
          <p:nvPr/>
        </p:nvCxnSpPr>
        <p:spPr>
          <a:xfrm>
            <a:off x="6096000" y="4782905"/>
            <a:ext cx="0" cy="5321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EA6716A-F663-38E8-E619-E8FDAA0DFB8B}"/>
              </a:ext>
            </a:extLst>
          </p:cNvPr>
          <p:cNvSpPr txBox="1"/>
          <p:nvPr/>
        </p:nvSpPr>
        <p:spPr>
          <a:xfrm>
            <a:off x="5619780" y="5315045"/>
            <a:ext cx="952440" cy="523220"/>
          </a:xfrm>
          <a:prstGeom prst="rect">
            <a:avLst/>
          </a:prstGeom>
          <a:noFill/>
        </p:spPr>
        <p:txBody>
          <a:bodyPr wrap="none" rtlCol="0">
            <a:spAutoFit/>
          </a:bodyPr>
          <a:lstStyle/>
          <a:p>
            <a:pPr algn="ctr"/>
            <a:r>
              <a:rPr lang="fr-BE" sz="1400" noProof="0" dirty="0"/>
              <a:t>Jeux de </a:t>
            </a:r>
          </a:p>
          <a:p>
            <a:pPr algn="ctr"/>
            <a:r>
              <a:rPr lang="fr-BE" sz="1400" noProof="0" dirty="0"/>
              <a:t>simulation</a:t>
            </a:r>
          </a:p>
        </p:txBody>
      </p:sp>
      <p:sp>
        <p:nvSpPr>
          <p:cNvPr id="2" name="Title 1">
            <a:extLst>
              <a:ext uri="{FF2B5EF4-FFF2-40B4-BE49-F238E27FC236}">
                <a16:creationId xmlns:a16="http://schemas.microsoft.com/office/drawing/2014/main" id="{AF0D9397-49A1-3DAF-A820-AAD3B3DDF9A9}"/>
              </a:ext>
            </a:extLst>
          </p:cNvPr>
          <p:cNvSpPr>
            <a:spLocks noGrp="1"/>
          </p:cNvSpPr>
          <p:nvPr>
            <p:ph type="title"/>
          </p:nvPr>
        </p:nvSpPr>
        <p:spPr>
          <a:xfrm>
            <a:off x="700635" y="914400"/>
            <a:ext cx="10691265" cy="1486254"/>
          </a:xfrm>
        </p:spPr>
        <p:txBody>
          <a:bodyPr>
            <a:normAutofit/>
          </a:bodyPr>
          <a:lstStyle/>
          <a:p>
            <a:r>
              <a:rPr lang="fr-BE" noProof="0" dirty="0"/>
              <a:t>Le jeu, la simulation et l’apprentissage</a:t>
            </a:r>
            <a:br>
              <a:rPr lang="fr-BE" noProof="0" dirty="0"/>
            </a:br>
            <a:r>
              <a:rPr lang="fr-BE" sz="1100" dirty="0"/>
              <a:t>Traduit de Martens, A, Diener, H, and Malo, S (2008)</a:t>
            </a:r>
            <a:br>
              <a:rPr lang="en-GB" sz="1100" dirty="0"/>
            </a:br>
            <a:endParaRPr lang="fr-BE" noProof="0" dirty="0"/>
          </a:p>
        </p:txBody>
      </p:sp>
      <p:pic>
        <p:nvPicPr>
          <p:cNvPr id="6" name="Picture 5">
            <a:extLst>
              <a:ext uri="{FF2B5EF4-FFF2-40B4-BE49-F238E27FC236}">
                <a16:creationId xmlns:a16="http://schemas.microsoft.com/office/drawing/2014/main" id="{1E8E9CEF-7A5D-519B-31D8-4BA5D57741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49217" y="996064"/>
            <a:ext cx="2293566" cy="1164500"/>
          </a:xfrm>
          <a:prstGeom prst="rect">
            <a:avLst/>
          </a:prstGeom>
        </p:spPr>
      </p:pic>
      <p:pic>
        <p:nvPicPr>
          <p:cNvPr id="9" name="Picture 8">
            <a:extLst>
              <a:ext uri="{FF2B5EF4-FFF2-40B4-BE49-F238E27FC236}">
                <a16:creationId xmlns:a16="http://schemas.microsoft.com/office/drawing/2014/main" id="{19800235-19F0-0CF9-9E62-5D2D5FA11B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76075" y="4301673"/>
            <a:ext cx="2496461" cy="1248231"/>
          </a:xfrm>
          <a:prstGeom prst="rect">
            <a:avLst/>
          </a:prstGeom>
        </p:spPr>
      </p:pic>
      <p:pic>
        <p:nvPicPr>
          <p:cNvPr id="13" name="Picture 12">
            <a:extLst>
              <a:ext uri="{FF2B5EF4-FFF2-40B4-BE49-F238E27FC236}">
                <a16:creationId xmlns:a16="http://schemas.microsoft.com/office/drawing/2014/main" id="{39ADB26D-B6BA-E300-F1CC-4B95F1546CA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45920" y="4039702"/>
            <a:ext cx="1269265" cy="1903898"/>
          </a:xfrm>
          <a:prstGeom prst="rect">
            <a:avLst/>
          </a:prstGeom>
        </p:spPr>
      </p:pic>
      <p:pic>
        <p:nvPicPr>
          <p:cNvPr id="17" name="Picture 16">
            <a:extLst>
              <a:ext uri="{FF2B5EF4-FFF2-40B4-BE49-F238E27FC236}">
                <a16:creationId xmlns:a16="http://schemas.microsoft.com/office/drawing/2014/main" id="{1EC730E5-24AB-ED72-0BB7-DC800CEA64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39345" y="1643093"/>
            <a:ext cx="1425670" cy="2059302"/>
          </a:xfrm>
          <a:prstGeom prst="rect">
            <a:avLst/>
          </a:prstGeom>
        </p:spPr>
      </p:pic>
      <p:pic>
        <p:nvPicPr>
          <p:cNvPr id="19" name="Picture 18">
            <a:extLst>
              <a:ext uri="{FF2B5EF4-FFF2-40B4-BE49-F238E27FC236}">
                <a16:creationId xmlns:a16="http://schemas.microsoft.com/office/drawing/2014/main" id="{C13D9225-6316-2C24-79CD-831B92FF065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30169" y="2258572"/>
            <a:ext cx="2180975" cy="1031419"/>
          </a:xfrm>
          <a:prstGeom prst="rect">
            <a:avLst/>
          </a:prstGeom>
        </p:spPr>
      </p:pic>
      <p:pic>
        <p:nvPicPr>
          <p:cNvPr id="21" name="Picture 20">
            <a:extLst>
              <a:ext uri="{FF2B5EF4-FFF2-40B4-BE49-F238E27FC236}">
                <a16:creationId xmlns:a16="http://schemas.microsoft.com/office/drawing/2014/main" id="{A59F8E74-A5F0-FC5E-4329-A78ABFC2508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90292" y="5831136"/>
            <a:ext cx="2142041" cy="1001171"/>
          </a:xfrm>
          <a:prstGeom prst="rect">
            <a:avLst/>
          </a:prstGeom>
        </p:spPr>
      </p:pic>
      <p:pic>
        <p:nvPicPr>
          <p:cNvPr id="24" name="Picture 23">
            <a:extLst>
              <a:ext uri="{FF2B5EF4-FFF2-40B4-BE49-F238E27FC236}">
                <a16:creationId xmlns:a16="http://schemas.microsoft.com/office/drawing/2014/main" id="{6D157F18-C347-D919-7EFA-E1A6877646F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63884" y="2434705"/>
            <a:ext cx="4277180" cy="2403548"/>
          </a:xfrm>
          <a:prstGeom prst="rect">
            <a:avLst/>
          </a:prstGeom>
        </p:spPr>
      </p:pic>
    </p:spTree>
    <p:extLst>
      <p:ext uri="{BB962C8B-B14F-4D97-AF65-F5344CB8AC3E}">
        <p14:creationId xmlns:p14="http://schemas.microsoft.com/office/powerpoint/2010/main" val="52288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36F0E-0425-9F5B-816C-4B2ECA221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AB3EE97-950B-4806-0046-5E38ADBFFD08}"/>
              </a:ext>
            </a:extLst>
          </p:cNvPr>
          <p:cNvSpPr>
            <a:spLocks noGrp="1"/>
          </p:cNvSpPr>
          <p:nvPr>
            <p:ph type="title"/>
          </p:nvPr>
        </p:nvSpPr>
        <p:spPr/>
        <p:txBody>
          <a:bodyPr/>
          <a:lstStyle/>
          <a:p>
            <a:r>
              <a:rPr lang="fr-BE" noProof="0" dirty="0"/>
              <a:t>Gamification</a:t>
            </a:r>
          </a:p>
        </p:txBody>
      </p:sp>
      <p:sp>
        <p:nvSpPr>
          <p:cNvPr id="5" name="Text Placeholder 4">
            <a:extLst>
              <a:ext uri="{FF2B5EF4-FFF2-40B4-BE49-F238E27FC236}">
                <a16:creationId xmlns:a16="http://schemas.microsoft.com/office/drawing/2014/main" id="{11E52DD1-6BD1-6939-FB37-48CA219E32B7}"/>
              </a:ext>
            </a:extLst>
          </p:cNvPr>
          <p:cNvSpPr>
            <a:spLocks noGrp="1"/>
          </p:cNvSpPr>
          <p:nvPr>
            <p:ph type="body" idx="1"/>
          </p:nvPr>
        </p:nvSpPr>
        <p:spPr/>
        <p:txBody>
          <a:bodyPr/>
          <a:lstStyle/>
          <a:p>
            <a:endParaRPr lang="fr-BE" noProof="0" dirty="0"/>
          </a:p>
        </p:txBody>
      </p:sp>
      <p:sp>
        <p:nvSpPr>
          <p:cNvPr id="2" name="Slide Number Placeholder 1">
            <a:extLst>
              <a:ext uri="{FF2B5EF4-FFF2-40B4-BE49-F238E27FC236}">
                <a16:creationId xmlns:a16="http://schemas.microsoft.com/office/drawing/2014/main" id="{B9701655-4571-A4B2-B59A-44AB18F2B173}"/>
              </a:ext>
            </a:extLst>
          </p:cNvPr>
          <p:cNvSpPr>
            <a:spLocks noGrp="1"/>
          </p:cNvSpPr>
          <p:nvPr>
            <p:ph type="sldNum" sz="quarter" idx="12"/>
          </p:nvPr>
        </p:nvSpPr>
        <p:spPr/>
        <p:txBody>
          <a:bodyPr/>
          <a:lstStyle/>
          <a:p>
            <a:fld id="{87E7843D-FF13-4365-9478-9625B70A2705}" type="slidenum">
              <a:rPr lang="fr-BE" noProof="0" smtClean="0"/>
              <a:t>29</a:t>
            </a:fld>
            <a:endParaRPr lang="fr-BE" noProof="0" dirty="0"/>
          </a:p>
        </p:txBody>
      </p:sp>
      <p:sp>
        <p:nvSpPr>
          <p:cNvPr id="3" name="Footer Placeholder 2">
            <a:extLst>
              <a:ext uri="{FF2B5EF4-FFF2-40B4-BE49-F238E27FC236}">
                <a16:creationId xmlns:a16="http://schemas.microsoft.com/office/drawing/2014/main" id="{2590B43F-3B80-4315-CC7C-36F513724B6B}"/>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173835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E05849-640D-3772-8A57-60731CFF7E4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987DB4CF-70EF-F857-20F7-22C850538E7F}"/>
              </a:ext>
            </a:extLst>
          </p:cNvPr>
          <p:cNvSpPr>
            <a:spLocks noGrp="1"/>
          </p:cNvSpPr>
          <p:nvPr>
            <p:ph type="title"/>
          </p:nvPr>
        </p:nvSpPr>
        <p:spPr>
          <a:xfrm>
            <a:off x="8652507" y="1358671"/>
            <a:ext cx="2843711" cy="1493327"/>
          </a:xfrm>
        </p:spPr>
        <p:txBody>
          <a:bodyPr anchor="ctr">
            <a:normAutofit/>
          </a:bodyPr>
          <a:lstStyle/>
          <a:p>
            <a:r>
              <a:rPr lang="fr-BE" sz="3600" noProof="0"/>
              <a:t>Kahoot!</a:t>
            </a:r>
          </a:p>
        </p:txBody>
      </p:sp>
      <p:pic>
        <p:nvPicPr>
          <p:cNvPr id="5" name="Content Placeholder 4">
            <a:extLst>
              <a:ext uri="{FF2B5EF4-FFF2-40B4-BE49-F238E27FC236}">
                <a16:creationId xmlns:a16="http://schemas.microsoft.com/office/drawing/2014/main" id="{311077A0-EE3E-85A5-63D7-D24925C7E212}"/>
              </a:ext>
            </a:extLst>
          </p:cNvPr>
          <p:cNvPicPr>
            <a:picLocks noChangeAspect="1"/>
          </p:cNvPicPr>
          <p:nvPr/>
        </p:nvPicPr>
        <p:blipFill>
          <a:blip r:embed="rId2">
            <a:extLst>
              <a:ext uri="{28A0092B-C50C-407E-A947-70E740481C1C}">
                <a14:useLocalDpi xmlns:a14="http://schemas.microsoft.com/office/drawing/2010/main" val="0"/>
              </a:ext>
            </a:extLst>
          </a:blip>
          <a:srcRect t="4007" r="1" b="10868"/>
          <a:stretch>
            <a:fillRect/>
          </a:stretch>
        </p:blipFill>
        <p:spPr>
          <a:xfrm>
            <a:off x="-1" y="10"/>
            <a:ext cx="8056345" cy="6857990"/>
          </a:xfrm>
          <a:prstGeom prst="rect">
            <a:avLst/>
          </a:prstGeom>
        </p:spPr>
      </p:pic>
      <p:cxnSp>
        <p:nvCxnSpPr>
          <p:cNvPr id="16" name="Straight Connector 15">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FC7780E1-6ABE-E9D3-BF78-5BD2CCCA340A}"/>
              </a:ext>
            </a:extLst>
          </p:cNvPr>
          <p:cNvSpPr>
            <a:spLocks noGrp="1"/>
          </p:cNvSpPr>
          <p:nvPr>
            <p:ph idx="1"/>
          </p:nvPr>
        </p:nvSpPr>
        <p:spPr>
          <a:xfrm>
            <a:off x="8652509" y="3359338"/>
            <a:ext cx="2843711" cy="2862072"/>
          </a:xfrm>
        </p:spPr>
        <p:txBody>
          <a:bodyPr>
            <a:normAutofit/>
          </a:bodyPr>
          <a:lstStyle/>
          <a:p>
            <a:pPr marL="0" indent="0">
              <a:lnSpc>
                <a:spcPct val="100000"/>
              </a:lnSpc>
              <a:buNone/>
            </a:pPr>
            <a:endParaRPr lang="fr-BE" sz="1700" noProof="0" dirty="0"/>
          </a:p>
          <a:p>
            <a:pPr marL="0" indent="0">
              <a:lnSpc>
                <a:spcPct val="100000"/>
              </a:lnSpc>
              <a:buNone/>
            </a:pPr>
            <a:r>
              <a:rPr lang="fr-BE" sz="1700" dirty="0">
                <a:hlinkClick r:id="rId3"/>
              </a:rPr>
              <a:t>https://play.kahoot.it/v2/?quizId=5ab6caf1-bb5d-477e-a10e-9dca4933e8c8&amp;hostId=24318dbd-6666-4040-a32c-d7083f78e8dd</a:t>
            </a:r>
            <a:r>
              <a:rPr lang="fr-BE" sz="1700" dirty="0"/>
              <a:t> </a:t>
            </a:r>
            <a:endParaRPr lang="fr-BE" sz="1700" noProof="0" dirty="0"/>
          </a:p>
        </p:txBody>
      </p:sp>
      <p:sp>
        <p:nvSpPr>
          <p:cNvPr id="4" name="Footer Placeholder 3">
            <a:extLst>
              <a:ext uri="{FF2B5EF4-FFF2-40B4-BE49-F238E27FC236}">
                <a16:creationId xmlns:a16="http://schemas.microsoft.com/office/drawing/2014/main" id="{BDCE97A7-4C05-730F-9421-0FE83E93DA45}"/>
              </a:ext>
            </a:extLst>
          </p:cNvPr>
          <p:cNvSpPr>
            <a:spLocks noGrp="1"/>
          </p:cNvSpPr>
          <p:nvPr>
            <p:ph type="ftr" sz="quarter" idx="11"/>
          </p:nvPr>
        </p:nvSpPr>
        <p:spPr>
          <a:xfrm>
            <a:off x="704088" y="6356350"/>
            <a:ext cx="4539727" cy="365125"/>
          </a:xfrm>
        </p:spPr>
        <p:txBody>
          <a:bodyPr>
            <a:normAutofit/>
          </a:bodyPr>
          <a:lstStyle/>
          <a:p>
            <a:pPr>
              <a:spcAft>
                <a:spcPts val="600"/>
              </a:spcAft>
            </a:pPr>
            <a:r>
              <a:rPr lang="fr-BE" sz="1050" noProof="0">
                <a:solidFill>
                  <a:srgbClr val="FFFFFF"/>
                </a:solidFill>
              </a:rPr>
              <a:t>Congrès des Sciences 2026</a:t>
            </a:r>
          </a:p>
        </p:txBody>
      </p:sp>
      <p:sp>
        <p:nvSpPr>
          <p:cNvPr id="3" name="Slide Number Placeholder 2">
            <a:extLst>
              <a:ext uri="{FF2B5EF4-FFF2-40B4-BE49-F238E27FC236}">
                <a16:creationId xmlns:a16="http://schemas.microsoft.com/office/drawing/2014/main" id="{1D2988EC-0FF4-A117-29C1-8FA7678AAB2C}"/>
              </a:ext>
            </a:extLst>
          </p:cNvPr>
          <p:cNvSpPr>
            <a:spLocks noGrp="1"/>
          </p:cNvSpPr>
          <p:nvPr>
            <p:ph type="sldNum" sz="quarter" idx="12"/>
          </p:nvPr>
        </p:nvSpPr>
        <p:spPr>
          <a:xfrm>
            <a:off x="10919012" y="6356350"/>
            <a:ext cx="672354" cy="365125"/>
          </a:xfrm>
        </p:spPr>
        <p:txBody>
          <a:bodyPr>
            <a:normAutofit/>
          </a:bodyPr>
          <a:lstStyle/>
          <a:p>
            <a:pPr>
              <a:lnSpc>
                <a:spcPct val="90000"/>
              </a:lnSpc>
              <a:spcAft>
                <a:spcPts val="600"/>
              </a:spcAft>
            </a:pPr>
            <a:fld id="{87E7843D-FF13-4365-9478-9625B70A2705}" type="slidenum">
              <a:rPr lang="fr-BE" noProof="0" smtClean="0">
                <a:solidFill>
                  <a:srgbClr val="000000"/>
                </a:solidFill>
              </a:rPr>
              <a:pPr>
                <a:lnSpc>
                  <a:spcPct val="90000"/>
                </a:lnSpc>
                <a:spcAft>
                  <a:spcPts val="600"/>
                </a:spcAft>
              </a:pPr>
              <a:t>30</a:t>
            </a:fld>
            <a:endParaRPr lang="fr-BE" noProof="0">
              <a:solidFill>
                <a:srgbClr val="000000"/>
              </a:solidFill>
            </a:endParaRPr>
          </a:p>
        </p:txBody>
      </p:sp>
    </p:spTree>
    <p:extLst>
      <p:ext uri="{BB962C8B-B14F-4D97-AF65-F5344CB8AC3E}">
        <p14:creationId xmlns:p14="http://schemas.microsoft.com/office/powerpoint/2010/main" val="24882007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322FC-7EF0-817F-1807-BBAB3F85B7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4476D7-54F1-776E-8BFF-59849A18CC74}"/>
              </a:ext>
            </a:extLst>
          </p:cNvPr>
          <p:cNvSpPr>
            <a:spLocks noGrp="1"/>
          </p:cNvSpPr>
          <p:nvPr>
            <p:ph type="title"/>
          </p:nvPr>
        </p:nvSpPr>
        <p:spPr/>
        <p:txBody>
          <a:bodyPr/>
          <a:lstStyle/>
          <a:p>
            <a:r>
              <a:rPr lang="fr-BE" noProof="0" dirty="0" err="1"/>
              <a:t>Kahoot</a:t>
            </a:r>
            <a:r>
              <a:rPr lang="fr-BE" noProof="0" dirty="0"/>
              <a:t>!</a:t>
            </a:r>
          </a:p>
        </p:txBody>
      </p:sp>
      <p:sp>
        <p:nvSpPr>
          <p:cNvPr id="3" name="Content Placeholder 2">
            <a:extLst>
              <a:ext uri="{FF2B5EF4-FFF2-40B4-BE49-F238E27FC236}">
                <a16:creationId xmlns:a16="http://schemas.microsoft.com/office/drawing/2014/main" id="{A8CAB303-F7D4-DCF4-2E2F-6B26A709ADC6}"/>
              </a:ext>
            </a:extLst>
          </p:cNvPr>
          <p:cNvSpPr>
            <a:spLocks noGrp="1"/>
          </p:cNvSpPr>
          <p:nvPr>
            <p:ph idx="1"/>
          </p:nvPr>
        </p:nvSpPr>
        <p:spPr/>
        <p:txBody>
          <a:bodyPr/>
          <a:lstStyle/>
          <a:p>
            <a:r>
              <a:rPr lang="fr-BE" noProof="0" dirty="0"/>
              <a:t>Jeux : </a:t>
            </a:r>
            <a:r>
              <a:rPr lang="fr-BE" noProof="0" dirty="0" err="1"/>
              <a:t>Kahoot</a:t>
            </a:r>
            <a:r>
              <a:rPr lang="fr-BE" noProof="0" dirty="0"/>
              <a:t>!</a:t>
            </a:r>
          </a:p>
          <a:p>
            <a:r>
              <a:rPr lang="fr-BE" noProof="0" dirty="0"/>
              <a:t>Prix : Payant, de 44€/an à 276€/an</a:t>
            </a:r>
          </a:p>
          <a:p>
            <a:r>
              <a:rPr lang="fr-BE" noProof="0" dirty="0"/>
              <a:t>Disponibilité : PC et mobile</a:t>
            </a:r>
            <a:endParaRPr lang="fr-BE" u="sng" noProof="0" dirty="0"/>
          </a:p>
          <a:p>
            <a:r>
              <a:rPr lang="fr-BE" noProof="0" dirty="0"/>
              <a:t>URL : </a:t>
            </a:r>
            <a:r>
              <a:rPr lang="fr-BE" dirty="0">
                <a:hlinkClick r:id="rId2"/>
              </a:rPr>
              <a:t>https://kahoot.com/fr/</a:t>
            </a:r>
            <a:r>
              <a:rPr lang="fr-BE" dirty="0"/>
              <a:t> </a:t>
            </a:r>
            <a:endParaRPr lang="fr-BE" noProof="0" dirty="0"/>
          </a:p>
          <a:p>
            <a:pPr marL="0" indent="0">
              <a:buNone/>
            </a:pPr>
            <a:endParaRPr lang="fr-BE" noProof="0" dirty="0"/>
          </a:p>
        </p:txBody>
      </p:sp>
      <p:graphicFrame>
        <p:nvGraphicFramePr>
          <p:cNvPr id="4" name="Table 3">
            <a:extLst>
              <a:ext uri="{FF2B5EF4-FFF2-40B4-BE49-F238E27FC236}">
                <a16:creationId xmlns:a16="http://schemas.microsoft.com/office/drawing/2014/main" id="{05DA2B66-EF07-6FE3-42E8-6F5C0F52BE06}"/>
              </a:ext>
            </a:extLst>
          </p:cNvPr>
          <p:cNvGraphicFramePr>
            <a:graphicFrameLocks noGrp="1"/>
          </p:cNvGraphicFramePr>
          <p:nvPr>
            <p:extLst>
              <p:ext uri="{D42A27DB-BD31-4B8C-83A1-F6EECF244321}">
                <p14:modId xmlns:p14="http://schemas.microsoft.com/office/powerpoint/2010/main" val="1456148911"/>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Personnalisation</a:t>
                      </a:r>
                    </a:p>
                    <a:p>
                      <a:pPr algn="ctr"/>
                      <a:r>
                        <a:rPr lang="fr-BE" noProof="0" dirty="0"/>
                        <a:t>Engagement</a:t>
                      </a:r>
                    </a:p>
                    <a:p>
                      <a:pPr algn="ctr"/>
                      <a:r>
                        <a:rPr lang="fr-BE" noProof="0" dirty="0"/>
                        <a:t>Visuels</a:t>
                      </a:r>
                    </a:p>
                    <a:p>
                      <a:pPr algn="ctr"/>
                      <a:r>
                        <a:rPr lang="fr-BE" noProof="0" dirty="0"/>
                        <a:t>Simplicité</a:t>
                      </a:r>
                    </a:p>
                    <a:p>
                      <a:pPr algn="ctr"/>
                      <a:r>
                        <a:rPr lang="fr-BE" noProof="0" dirty="0"/>
                        <a:t>Français</a:t>
                      </a:r>
                    </a:p>
                  </a:txBody>
                  <a:tcPr anchor="ctr"/>
                </a:tc>
                <a:tc>
                  <a:txBody>
                    <a:bodyPr/>
                    <a:lstStyle/>
                    <a:p>
                      <a:pPr algn="ctr"/>
                      <a:r>
                        <a:rPr lang="fr-BE" noProof="0" dirty="0"/>
                        <a:t>Coût</a:t>
                      </a:r>
                    </a:p>
                    <a:p>
                      <a:pPr algn="ctr"/>
                      <a:r>
                        <a:rPr lang="fr-BE" noProof="0" dirty="0"/>
                        <a:t>Motivation &gt; apprentissage</a:t>
                      </a:r>
                    </a:p>
                    <a:p>
                      <a:pPr algn="ctr"/>
                      <a:r>
                        <a:rPr lang="fr-BE" noProof="0" dirty="0"/>
                        <a:t>Uniquement en classe</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569FC758-CD6D-5986-9894-AAA1945B1415}"/>
              </a:ext>
            </a:extLst>
          </p:cNvPr>
          <p:cNvSpPr>
            <a:spLocks noGrp="1"/>
          </p:cNvSpPr>
          <p:nvPr>
            <p:ph type="sldNum" sz="quarter" idx="12"/>
          </p:nvPr>
        </p:nvSpPr>
        <p:spPr/>
        <p:txBody>
          <a:bodyPr/>
          <a:lstStyle/>
          <a:p>
            <a:fld id="{87E7843D-FF13-4365-9478-9625B70A2705}" type="slidenum">
              <a:rPr lang="fr-BE" noProof="0" smtClean="0"/>
              <a:t>31</a:t>
            </a:fld>
            <a:endParaRPr lang="fr-BE" noProof="0" dirty="0"/>
          </a:p>
        </p:txBody>
      </p:sp>
      <p:sp>
        <p:nvSpPr>
          <p:cNvPr id="6" name="Footer Placeholder 5">
            <a:extLst>
              <a:ext uri="{FF2B5EF4-FFF2-40B4-BE49-F238E27FC236}">
                <a16:creationId xmlns:a16="http://schemas.microsoft.com/office/drawing/2014/main" id="{C43B44B3-E546-C69C-A28A-FC3A993389F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577342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6A146-31BF-8061-2ACB-8492B8E78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3E805-A84A-49E8-4742-9AD82AA67CBF}"/>
              </a:ext>
            </a:extLst>
          </p:cNvPr>
          <p:cNvSpPr>
            <a:spLocks noGrp="1"/>
          </p:cNvSpPr>
          <p:nvPr>
            <p:ph type="title"/>
          </p:nvPr>
        </p:nvSpPr>
        <p:spPr>
          <a:xfrm>
            <a:off x="8652507" y="1358671"/>
            <a:ext cx="2843711" cy="1493327"/>
          </a:xfrm>
        </p:spPr>
        <p:txBody>
          <a:bodyPr anchor="ctr">
            <a:normAutofit/>
          </a:bodyPr>
          <a:lstStyle/>
          <a:p>
            <a:r>
              <a:rPr lang="fr-BE" sz="3600" dirty="0"/>
              <a:t>Masters QUIZ!</a:t>
            </a:r>
            <a:endParaRPr lang="fr-BE" sz="3600" noProof="0" dirty="0"/>
          </a:p>
        </p:txBody>
      </p:sp>
      <p:pic>
        <p:nvPicPr>
          <p:cNvPr id="5" name="Content Placeholder 4">
            <a:extLst>
              <a:ext uri="{FF2B5EF4-FFF2-40B4-BE49-F238E27FC236}">
                <a16:creationId xmlns:a16="http://schemas.microsoft.com/office/drawing/2014/main" id="{3FABD83F-513F-6B49-056F-5159E096FF3A}"/>
              </a:ext>
            </a:extLst>
          </p:cNvPr>
          <p:cNvPicPr>
            <a:picLocks noChangeAspect="1"/>
          </p:cNvPicPr>
          <p:nvPr/>
        </p:nvPicPr>
        <p:blipFill>
          <a:blip r:embed="rId3">
            <a:extLst>
              <a:ext uri="{28A0092B-C50C-407E-A947-70E740481C1C}">
                <a14:useLocalDpi xmlns:a14="http://schemas.microsoft.com/office/drawing/2010/main" val="0"/>
              </a:ext>
            </a:extLst>
          </a:blip>
          <a:srcRect l="14092" r="14092"/>
          <a:stretch/>
        </p:blipFill>
        <p:spPr>
          <a:xfrm>
            <a:off x="-1" y="10"/>
            <a:ext cx="8056345" cy="6857990"/>
          </a:xfrm>
          <a:prstGeom prst="rect">
            <a:avLst/>
          </a:prstGeom>
        </p:spPr>
      </p:pic>
      <p:sp>
        <p:nvSpPr>
          <p:cNvPr id="9" name="Content Placeholder 8">
            <a:extLst>
              <a:ext uri="{FF2B5EF4-FFF2-40B4-BE49-F238E27FC236}">
                <a16:creationId xmlns:a16="http://schemas.microsoft.com/office/drawing/2014/main" id="{1603F73D-8FD4-06A0-6D4A-209B5DAE38A0}"/>
              </a:ext>
            </a:extLst>
          </p:cNvPr>
          <p:cNvSpPr>
            <a:spLocks noGrp="1"/>
          </p:cNvSpPr>
          <p:nvPr>
            <p:ph idx="1"/>
          </p:nvPr>
        </p:nvSpPr>
        <p:spPr>
          <a:xfrm>
            <a:off x="8652509" y="3359338"/>
            <a:ext cx="2843711" cy="2862072"/>
          </a:xfrm>
        </p:spPr>
        <p:txBody>
          <a:bodyPr>
            <a:normAutofit/>
          </a:bodyPr>
          <a:lstStyle/>
          <a:p>
            <a:pPr marL="0" indent="0">
              <a:buNone/>
            </a:pPr>
            <a:r>
              <a:rPr lang="fr-BE" sz="1800" dirty="0" err="1"/>
              <a:t>Ikigai</a:t>
            </a:r>
            <a:r>
              <a:rPr lang="fr-BE" sz="1800" dirty="0"/>
              <a:t> </a:t>
            </a:r>
            <a:r>
              <a:rPr lang="fr-BE" sz="1800" dirty="0" err="1"/>
              <a:t>games</a:t>
            </a:r>
            <a:endParaRPr lang="fr-BE" sz="1700" dirty="0">
              <a:hlinkClick r:id="rId4"/>
            </a:endParaRPr>
          </a:p>
          <a:p>
            <a:pPr marL="0" indent="0">
              <a:lnSpc>
                <a:spcPct val="100000"/>
              </a:lnSpc>
              <a:buNone/>
            </a:pPr>
            <a:endParaRPr lang="fr-BE" sz="1700" dirty="0">
              <a:hlinkClick r:id="rId4"/>
            </a:endParaRPr>
          </a:p>
          <a:p>
            <a:pPr marL="0" indent="0">
              <a:lnSpc>
                <a:spcPct val="100000"/>
              </a:lnSpc>
              <a:buNone/>
            </a:pPr>
            <a:r>
              <a:rPr lang="fr-BE" sz="1700" dirty="0">
                <a:hlinkClick r:id="rId5"/>
              </a:rPr>
              <a:t>https://ikigai.games/games/gamesList</a:t>
            </a:r>
            <a:r>
              <a:rPr lang="fr-BE" sz="1700" dirty="0"/>
              <a:t> </a:t>
            </a:r>
            <a:endParaRPr lang="fr-BE" sz="1700" noProof="0" dirty="0"/>
          </a:p>
        </p:txBody>
      </p:sp>
      <p:sp>
        <p:nvSpPr>
          <p:cNvPr id="4" name="Footer Placeholder 3">
            <a:extLst>
              <a:ext uri="{FF2B5EF4-FFF2-40B4-BE49-F238E27FC236}">
                <a16:creationId xmlns:a16="http://schemas.microsoft.com/office/drawing/2014/main" id="{DB4789B9-C5D1-30C5-5393-E88ACCE5E891}"/>
              </a:ext>
            </a:extLst>
          </p:cNvPr>
          <p:cNvSpPr>
            <a:spLocks noGrp="1"/>
          </p:cNvSpPr>
          <p:nvPr>
            <p:ph type="ftr" sz="quarter" idx="11"/>
          </p:nvPr>
        </p:nvSpPr>
        <p:spPr>
          <a:xfrm>
            <a:off x="704088" y="6356350"/>
            <a:ext cx="4539727" cy="365125"/>
          </a:xfrm>
        </p:spPr>
        <p:txBody>
          <a:bodyPr>
            <a:normAutofit/>
          </a:bodyPr>
          <a:lstStyle/>
          <a:p>
            <a:pPr>
              <a:spcAft>
                <a:spcPts val="600"/>
              </a:spcAft>
            </a:pPr>
            <a:r>
              <a:rPr lang="fr-BE" sz="1050" noProof="0">
                <a:solidFill>
                  <a:srgbClr val="FFFFFF"/>
                </a:solidFill>
              </a:rPr>
              <a:t>Congrès des Sciences 2026</a:t>
            </a:r>
          </a:p>
        </p:txBody>
      </p:sp>
      <p:sp>
        <p:nvSpPr>
          <p:cNvPr id="3" name="Slide Number Placeholder 2">
            <a:extLst>
              <a:ext uri="{FF2B5EF4-FFF2-40B4-BE49-F238E27FC236}">
                <a16:creationId xmlns:a16="http://schemas.microsoft.com/office/drawing/2014/main" id="{B46BAC3D-2D7B-CF0F-7297-C1AD769F8DB3}"/>
              </a:ext>
            </a:extLst>
          </p:cNvPr>
          <p:cNvSpPr>
            <a:spLocks noGrp="1"/>
          </p:cNvSpPr>
          <p:nvPr>
            <p:ph type="sldNum" sz="quarter" idx="12"/>
          </p:nvPr>
        </p:nvSpPr>
        <p:spPr>
          <a:xfrm>
            <a:off x="10919012" y="6356350"/>
            <a:ext cx="672354" cy="365125"/>
          </a:xfrm>
        </p:spPr>
        <p:txBody>
          <a:bodyPr>
            <a:normAutofit/>
          </a:bodyPr>
          <a:lstStyle/>
          <a:p>
            <a:pPr>
              <a:lnSpc>
                <a:spcPct val="90000"/>
              </a:lnSpc>
              <a:spcAft>
                <a:spcPts val="600"/>
              </a:spcAft>
            </a:pPr>
            <a:fld id="{87E7843D-FF13-4365-9478-9625B70A2705}" type="slidenum">
              <a:rPr lang="fr-BE" noProof="0" smtClean="0">
                <a:solidFill>
                  <a:srgbClr val="000000"/>
                </a:solidFill>
              </a:rPr>
              <a:pPr>
                <a:lnSpc>
                  <a:spcPct val="90000"/>
                </a:lnSpc>
                <a:spcAft>
                  <a:spcPts val="600"/>
                </a:spcAft>
              </a:pPr>
              <a:t>32</a:t>
            </a:fld>
            <a:endParaRPr lang="fr-BE" noProof="0">
              <a:solidFill>
                <a:srgbClr val="000000"/>
              </a:solidFill>
            </a:endParaRPr>
          </a:p>
        </p:txBody>
      </p:sp>
    </p:spTree>
    <p:extLst>
      <p:ext uri="{BB962C8B-B14F-4D97-AF65-F5344CB8AC3E}">
        <p14:creationId xmlns:p14="http://schemas.microsoft.com/office/powerpoint/2010/main" val="172274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57F5-E29A-671D-9909-AD28554F8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410E0-3718-D91D-2E90-FEE6F01778D3}"/>
              </a:ext>
            </a:extLst>
          </p:cNvPr>
          <p:cNvSpPr>
            <a:spLocks noGrp="1"/>
          </p:cNvSpPr>
          <p:nvPr>
            <p:ph type="title"/>
          </p:nvPr>
        </p:nvSpPr>
        <p:spPr/>
        <p:txBody>
          <a:bodyPr/>
          <a:lstStyle/>
          <a:p>
            <a:r>
              <a:rPr lang="fr-BE" noProof="0" dirty="0"/>
              <a:t>Master Quiz!</a:t>
            </a:r>
          </a:p>
        </p:txBody>
      </p:sp>
      <p:sp>
        <p:nvSpPr>
          <p:cNvPr id="3" name="Content Placeholder 2">
            <a:extLst>
              <a:ext uri="{FF2B5EF4-FFF2-40B4-BE49-F238E27FC236}">
                <a16:creationId xmlns:a16="http://schemas.microsoft.com/office/drawing/2014/main" id="{BA7B36CB-73F7-7CB9-E8DB-04031EF106BA}"/>
              </a:ext>
            </a:extLst>
          </p:cNvPr>
          <p:cNvSpPr>
            <a:spLocks noGrp="1"/>
          </p:cNvSpPr>
          <p:nvPr>
            <p:ph idx="1"/>
          </p:nvPr>
        </p:nvSpPr>
        <p:spPr/>
        <p:txBody>
          <a:bodyPr/>
          <a:lstStyle/>
          <a:p>
            <a:r>
              <a:rPr lang="fr-BE" noProof="0" dirty="0"/>
              <a:t>Jeux : Quiz</a:t>
            </a:r>
          </a:p>
          <a:p>
            <a:r>
              <a:rPr lang="fr-BE" noProof="0" dirty="0"/>
              <a:t>Prix : </a:t>
            </a:r>
            <a:r>
              <a:rPr lang="fr-BE" dirty="0"/>
              <a:t>g</a:t>
            </a:r>
            <a:r>
              <a:rPr lang="fr-BE" noProof="0" dirty="0" err="1"/>
              <a:t>ratuit</a:t>
            </a:r>
            <a:endParaRPr lang="fr-BE" dirty="0"/>
          </a:p>
          <a:p>
            <a:r>
              <a:rPr lang="fr-BE" noProof="0" dirty="0"/>
              <a:t>Disponibilité : PC et mobile </a:t>
            </a:r>
            <a:r>
              <a:rPr lang="fr-BE" dirty="0"/>
              <a:t>(Android et IOS)</a:t>
            </a:r>
            <a:endParaRPr lang="fr-BE" u="sng" noProof="0" dirty="0"/>
          </a:p>
          <a:p>
            <a:r>
              <a:rPr lang="fr-BE" noProof="0" dirty="0"/>
              <a:t>URL : </a:t>
            </a:r>
            <a:r>
              <a:rPr lang="fr-BE" dirty="0">
                <a:hlinkClick r:id="rId2"/>
              </a:rPr>
              <a:t>https://ikigai.games/games/gameDetails/quiz</a:t>
            </a:r>
            <a:r>
              <a:rPr lang="fr-BE" dirty="0"/>
              <a:t> </a:t>
            </a:r>
            <a:endParaRPr lang="fr-BE" noProof="0" dirty="0"/>
          </a:p>
        </p:txBody>
      </p:sp>
      <p:sp>
        <p:nvSpPr>
          <p:cNvPr id="6" name="Footer Placeholder 5">
            <a:extLst>
              <a:ext uri="{FF2B5EF4-FFF2-40B4-BE49-F238E27FC236}">
                <a16:creationId xmlns:a16="http://schemas.microsoft.com/office/drawing/2014/main" id="{812F6558-2B9B-D05F-8DE8-367EAAD950FA}"/>
              </a:ext>
            </a:extLst>
          </p:cNvPr>
          <p:cNvSpPr>
            <a:spLocks noGrp="1"/>
          </p:cNvSpPr>
          <p:nvPr>
            <p:ph type="ftr" sz="quarter" idx="11"/>
          </p:nvPr>
        </p:nvSpPr>
        <p:spPr/>
        <p:txBody>
          <a:bodyPr/>
          <a:lstStyle/>
          <a:p>
            <a:r>
              <a:rPr lang="fr-BE" noProof="0" dirty="0"/>
              <a:t>Congrès des Sciences 2026</a:t>
            </a:r>
          </a:p>
        </p:txBody>
      </p:sp>
      <p:sp>
        <p:nvSpPr>
          <p:cNvPr id="5" name="Slide Number Placeholder 4">
            <a:extLst>
              <a:ext uri="{FF2B5EF4-FFF2-40B4-BE49-F238E27FC236}">
                <a16:creationId xmlns:a16="http://schemas.microsoft.com/office/drawing/2014/main" id="{B95805A1-251F-6413-223E-2CAFD6A9D83B}"/>
              </a:ext>
            </a:extLst>
          </p:cNvPr>
          <p:cNvSpPr>
            <a:spLocks noGrp="1"/>
          </p:cNvSpPr>
          <p:nvPr>
            <p:ph type="sldNum" sz="quarter" idx="12"/>
          </p:nvPr>
        </p:nvSpPr>
        <p:spPr/>
        <p:txBody>
          <a:bodyPr/>
          <a:lstStyle/>
          <a:p>
            <a:fld id="{87E7843D-FF13-4365-9478-9625B70A2705}" type="slidenum">
              <a:rPr lang="fr-BE" noProof="0" smtClean="0"/>
              <a:t>33</a:t>
            </a:fld>
            <a:endParaRPr lang="fr-BE" noProof="0" dirty="0"/>
          </a:p>
        </p:txBody>
      </p:sp>
      <p:graphicFrame>
        <p:nvGraphicFramePr>
          <p:cNvPr id="4" name="Table 3">
            <a:extLst>
              <a:ext uri="{FF2B5EF4-FFF2-40B4-BE49-F238E27FC236}">
                <a16:creationId xmlns:a16="http://schemas.microsoft.com/office/drawing/2014/main" id="{6F9A6D59-1135-979F-F464-EF98D3B70D2E}"/>
              </a:ext>
            </a:extLst>
          </p:cNvPr>
          <p:cNvGraphicFramePr>
            <a:graphicFrameLocks noGrp="1"/>
          </p:cNvGraphicFramePr>
          <p:nvPr>
            <p:extLst>
              <p:ext uri="{D42A27DB-BD31-4B8C-83A1-F6EECF244321}">
                <p14:modId xmlns:p14="http://schemas.microsoft.com/office/powerpoint/2010/main" val="814043952"/>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Visuels</a:t>
                      </a:r>
                    </a:p>
                    <a:p>
                      <a:pPr algn="ctr"/>
                      <a:r>
                        <a:rPr lang="fr-BE" noProof="0" dirty="0"/>
                        <a:t>Variété</a:t>
                      </a:r>
                    </a:p>
                    <a:p>
                      <a:pPr algn="ctr"/>
                      <a:r>
                        <a:rPr lang="fr-BE" noProof="0" dirty="0"/>
                        <a:t>Simplicité</a:t>
                      </a:r>
                    </a:p>
                    <a:p>
                      <a:pPr algn="ctr"/>
                      <a:r>
                        <a:rPr lang="fr-BE" noProof="0" dirty="0"/>
                        <a:t>Français</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noProof="0" dirty="0"/>
                        <a:t>Niveau</a:t>
                      </a:r>
                    </a:p>
                  </a:txBody>
                  <a:tcPr anchor="ctr"/>
                </a:tc>
                <a:tc>
                  <a:txBody>
                    <a:bodyPr/>
                    <a:lstStyle/>
                    <a:p>
                      <a:pPr algn="ctr"/>
                      <a:r>
                        <a:rPr lang="fr-BE" noProof="0" dirty="0"/>
                        <a:t>Personnalisation</a:t>
                      </a:r>
                    </a:p>
                    <a:p>
                      <a:pPr algn="ctr"/>
                      <a:r>
                        <a:rPr lang="fr-BE" noProof="0" dirty="0"/>
                        <a:t>Système français</a:t>
                      </a:r>
                    </a:p>
                    <a:p>
                      <a:pPr algn="ctr"/>
                      <a:r>
                        <a:rPr lang="fr-BE" noProof="0" dirty="0"/>
                        <a:t>Téléchargement</a:t>
                      </a:r>
                    </a:p>
                    <a:p>
                      <a:pPr algn="ctr"/>
                      <a:r>
                        <a:rPr lang="fr-BE" noProof="0" dirty="0"/>
                        <a:t>Pas encore terminé</a:t>
                      </a:r>
                    </a:p>
                  </a:txBody>
                  <a:tcPr anchor="ctr"/>
                </a:tc>
                <a:extLst>
                  <a:ext uri="{0D108BD9-81ED-4DB2-BD59-A6C34878D82A}">
                    <a16:rowId xmlns:a16="http://schemas.microsoft.com/office/drawing/2014/main" val="2974636495"/>
                  </a:ext>
                </a:extLst>
              </a:tr>
            </a:tbl>
          </a:graphicData>
        </a:graphic>
      </p:graphicFrame>
    </p:spTree>
    <p:extLst>
      <p:ext uri="{BB962C8B-B14F-4D97-AF65-F5344CB8AC3E}">
        <p14:creationId xmlns:p14="http://schemas.microsoft.com/office/powerpoint/2010/main" val="1946320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5D86B-61BD-0D73-76B3-E9B0BDCE8B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BF34DB-FD4C-5207-D270-30DDF997BBCF}"/>
              </a:ext>
            </a:extLst>
          </p:cNvPr>
          <p:cNvSpPr>
            <a:spLocks noGrp="1"/>
          </p:cNvSpPr>
          <p:nvPr>
            <p:ph type="title"/>
          </p:nvPr>
        </p:nvSpPr>
        <p:spPr/>
        <p:txBody>
          <a:bodyPr/>
          <a:lstStyle/>
          <a:p>
            <a:r>
              <a:rPr lang="fr-BE" noProof="0" dirty="0"/>
              <a:t>Jeux sérieux</a:t>
            </a:r>
          </a:p>
        </p:txBody>
      </p:sp>
      <p:sp>
        <p:nvSpPr>
          <p:cNvPr id="5" name="Text Placeholder 4">
            <a:extLst>
              <a:ext uri="{FF2B5EF4-FFF2-40B4-BE49-F238E27FC236}">
                <a16:creationId xmlns:a16="http://schemas.microsoft.com/office/drawing/2014/main" id="{CE9C8073-1312-67FF-6D41-8DD209C76CAE}"/>
              </a:ext>
            </a:extLst>
          </p:cNvPr>
          <p:cNvSpPr>
            <a:spLocks noGrp="1"/>
          </p:cNvSpPr>
          <p:nvPr>
            <p:ph type="body" idx="1"/>
          </p:nvPr>
        </p:nvSpPr>
        <p:spPr/>
        <p:txBody>
          <a:bodyPr/>
          <a:lstStyle/>
          <a:p>
            <a:endParaRPr lang="fr-BE" noProof="0" dirty="0"/>
          </a:p>
        </p:txBody>
      </p:sp>
      <p:sp>
        <p:nvSpPr>
          <p:cNvPr id="2" name="Slide Number Placeholder 1">
            <a:extLst>
              <a:ext uri="{FF2B5EF4-FFF2-40B4-BE49-F238E27FC236}">
                <a16:creationId xmlns:a16="http://schemas.microsoft.com/office/drawing/2014/main" id="{9C1F5028-06D4-3BF0-EF2D-B4A3038C8EE3}"/>
              </a:ext>
            </a:extLst>
          </p:cNvPr>
          <p:cNvSpPr>
            <a:spLocks noGrp="1"/>
          </p:cNvSpPr>
          <p:nvPr>
            <p:ph type="sldNum" sz="quarter" idx="12"/>
          </p:nvPr>
        </p:nvSpPr>
        <p:spPr/>
        <p:txBody>
          <a:bodyPr/>
          <a:lstStyle/>
          <a:p>
            <a:fld id="{87E7843D-FF13-4365-9478-9625B70A2705}" type="slidenum">
              <a:rPr lang="fr-BE" noProof="0" smtClean="0"/>
              <a:t>34</a:t>
            </a:fld>
            <a:endParaRPr lang="fr-BE" noProof="0" dirty="0"/>
          </a:p>
        </p:txBody>
      </p:sp>
      <p:sp>
        <p:nvSpPr>
          <p:cNvPr id="3" name="Footer Placeholder 2">
            <a:extLst>
              <a:ext uri="{FF2B5EF4-FFF2-40B4-BE49-F238E27FC236}">
                <a16:creationId xmlns:a16="http://schemas.microsoft.com/office/drawing/2014/main" id="{2CF17D7C-1957-BA64-89A7-6A1A7AC53BD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091094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68091-A037-D5C4-1667-795CF2407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7E8614-971C-8DEE-890E-1338841ED213}"/>
              </a:ext>
            </a:extLst>
          </p:cNvPr>
          <p:cNvSpPr>
            <a:spLocks noGrp="1"/>
          </p:cNvSpPr>
          <p:nvPr>
            <p:ph type="title"/>
          </p:nvPr>
        </p:nvSpPr>
        <p:spPr>
          <a:xfrm>
            <a:off x="8652507" y="1358671"/>
            <a:ext cx="2843711" cy="1493327"/>
          </a:xfrm>
        </p:spPr>
        <p:txBody>
          <a:bodyPr anchor="ctr">
            <a:normAutofit fontScale="90000"/>
          </a:bodyPr>
          <a:lstStyle/>
          <a:p>
            <a:pPr>
              <a:lnSpc>
                <a:spcPct val="90000"/>
              </a:lnSpc>
            </a:pPr>
            <a:r>
              <a:rPr lang="fr-BE" sz="3600" dirty="0"/>
              <a:t>Combustion </a:t>
            </a:r>
            <a:r>
              <a:rPr lang="fr-BE" sz="3600" dirty="0" err="1"/>
              <a:t>reaction</a:t>
            </a:r>
            <a:r>
              <a:rPr lang="fr-BE" sz="3600" dirty="0"/>
              <a:t> (2026)</a:t>
            </a:r>
            <a:endParaRPr lang="fr-BE" sz="3300" noProof="0" dirty="0"/>
          </a:p>
        </p:txBody>
      </p:sp>
      <p:sp>
        <p:nvSpPr>
          <p:cNvPr id="9" name="Content Placeholder 8">
            <a:extLst>
              <a:ext uri="{FF2B5EF4-FFF2-40B4-BE49-F238E27FC236}">
                <a16:creationId xmlns:a16="http://schemas.microsoft.com/office/drawing/2014/main" id="{65CEB067-A2EA-BAE2-A68C-9E0DD609699F}"/>
              </a:ext>
            </a:extLst>
          </p:cNvPr>
          <p:cNvSpPr>
            <a:spLocks noGrp="1"/>
          </p:cNvSpPr>
          <p:nvPr>
            <p:ph idx="1"/>
          </p:nvPr>
        </p:nvSpPr>
        <p:spPr>
          <a:xfrm>
            <a:off x="8652509" y="3359338"/>
            <a:ext cx="3234691" cy="2862072"/>
          </a:xfrm>
        </p:spPr>
        <p:txBody>
          <a:bodyPr>
            <a:normAutofit/>
          </a:bodyPr>
          <a:lstStyle/>
          <a:p>
            <a:pPr marL="0" indent="0">
              <a:buNone/>
            </a:pPr>
            <a:r>
              <a:rPr lang="fr-BE" noProof="0" dirty="0"/>
              <a:t>Interactive Chemistry</a:t>
            </a:r>
          </a:p>
          <a:p>
            <a:pPr marL="0" indent="0">
              <a:buNone/>
            </a:pPr>
            <a:r>
              <a:rPr lang="fr-BE" noProof="0" dirty="0"/>
              <a:t>IC2020 </a:t>
            </a:r>
            <a:r>
              <a:rPr lang="fr-BE" noProof="0" dirty="0" err="1"/>
              <a:t>games</a:t>
            </a:r>
            <a:r>
              <a:rPr lang="fr-BE" dirty="0"/>
              <a:t> -Laguna 	Beach High School</a:t>
            </a:r>
            <a:endParaRPr lang="fr-BE" noProof="0" dirty="0"/>
          </a:p>
          <a:p>
            <a:pPr marL="0" indent="0">
              <a:buNone/>
            </a:pPr>
            <a:endParaRPr lang="fr-BE" noProof="0" dirty="0"/>
          </a:p>
          <a:p>
            <a:pPr marL="0" indent="0">
              <a:buNone/>
            </a:pPr>
            <a:r>
              <a:rPr lang="fr-BE" dirty="0">
                <a:hlinkClick r:id="rId3"/>
              </a:rPr>
              <a:t>https://interactivechemistry.org/</a:t>
            </a:r>
            <a:r>
              <a:rPr lang="fr-BE" dirty="0"/>
              <a:t> </a:t>
            </a:r>
            <a:endParaRPr lang="fr-BE" noProof="0" dirty="0"/>
          </a:p>
        </p:txBody>
      </p:sp>
      <p:sp>
        <p:nvSpPr>
          <p:cNvPr id="3" name="Slide Number Placeholder 2">
            <a:extLst>
              <a:ext uri="{FF2B5EF4-FFF2-40B4-BE49-F238E27FC236}">
                <a16:creationId xmlns:a16="http://schemas.microsoft.com/office/drawing/2014/main" id="{C5919218-8204-FBED-6DEF-F5A814FCB5FB}"/>
              </a:ext>
            </a:extLst>
          </p:cNvPr>
          <p:cNvSpPr>
            <a:spLocks noGrp="1"/>
          </p:cNvSpPr>
          <p:nvPr>
            <p:ph type="sldNum" sz="quarter" idx="12"/>
          </p:nvPr>
        </p:nvSpPr>
        <p:spPr/>
        <p:txBody>
          <a:bodyPr/>
          <a:lstStyle/>
          <a:p>
            <a:fld id="{87E7843D-FF13-4365-9478-9625B70A2705}" type="slidenum">
              <a:rPr lang="fr-BE" noProof="0" smtClean="0"/>
              <a:t>35</a:t>
            </a:fld>
            <a:endParaRPr lang="fr-BE" noProof="0" dirty="0"/>
          </a:p>
        </p:txBody>
      </p:sp>
      <p:sp>
        <p:nvSpPr>
          <p:cNvPr id="4" name="Footer Placeholder 3">
            <a:extLst>
              <a:ext uri="{FF2B5EF4-FFF2-40B4-BE49-F238E27FC236}">
                <a16:creationId xmlns:a16="http://schemas.microsoft.com/office/drawing/2014/main" id="{CC4AF8C8-3A04-200A-AEA9-0D428CC66292}"/>
              </a:ext>
            </a:extLst>
          </p:cNvPr>
          <p:cNvSpPr>
            <a:spLocks noGrp="1"/>
          </p:cNvSpPr>
          <p:nvPr>
            <p:ph type="ftr" sz="quarter" idx="11"/>
          </p:nvPr>
        </p:nvSpPr>
        <p:spPr/>
        <p:txBody>
          <a:bodyPr/>
          <a:lstStyle/>
          <a:p>
            <a:r>
              <a:rPr lang="fr-BE" noProof="0" dirty="0"/>
              <a:t>Congrès des Sciences 2026</a:t>
            </a:r>
          </a:p>
        </p:txBody>
      </p:sp>
      <p:pic>
        <p:nvPicPr>
          <p:cNvPr id="7" name="Image 6">
            <a:extLst>
              <a:ext uri="{FF2B5EF4-FFF2-40B4-BE49-F238E27FC236}">
                <a16:creationId xmlns:a16="http://schemas.microsoft.com/office/drawing/2014/main" id="{37B284B4-9E07-5C65-BD7A-A7B58CF0DDEC}"/>
              </a:ext>
            </a:extLst>
          </p:cNvPr>
          <p:cNvPicPr>
            <a:picLocks noChangeAspect="1"/>
          </p:cNvPicPr>
          <p:nvPr/>
        </p:nvPicPr>
        <p:blipFill>
          <a:blip r:embed="rId4"/>
          <a:stretch>
            <a:fillRect/>
          </a:stretch>
        </p:blipFill>
        <p:spPr>
          <a:xfrm>
            <a:off x="199687" y="1275887"/>
            <a:ext cx="7974254" cy="4482383"/>
          </a:xfrm>
          <a:prstGeom prst="rect">
            <a:avLst/>
          </a:prstGeom>
        </p:spPr>
      </p:pic>
    </p:spTree>
    <p:extLst>
      <p:ext uri="{BB962C8B-B14F-4D97-AF65-F5344CB8AC3E}">
        <p14:creationId xmlns:p14="http://schemas.microsoft.com/office/powerpoint/2010/main" val="4228143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DC8BA-AA34-C6AA-A7E7-258B77AE0C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9FCE4-426D-BB8E-37C7-BADD49AAE6A2}"/>
              </a:ext>
            </a:extLst>
          </p:cNvPr>
          <p:cNvSpPr>
            <a:spLocks noGrp="1"/>
          </p:cNvSpPr>
          <p:nvPr>
            <p:ph type="title"/>
          </p:nvPr>
        </p:nvSpPr>
        <p:spPr/>
        <p:txBody>
          <a:bodyPr/>
          <a:lstStyle/>
          <a:p>
            <a:r>
              <a:rPr lang="fr-BE" noProof="0" dirty="0"/>
              <a:t>Interactive </a:t>
            </a:r>
            <a:r>
              <a:rPr lang="fr-BE" noProof="0" dirty="0" err="1"/>
              <a:t>chemistry</a:t>
            </a:r>
            <a:endParaRPr lang="fr-BE" noProof="0" dirty="0"/>
          </a:p>
        </p:txBody>
      </p:sp>
      <p:sp>
        <p:nvSpPr>
          <p:cNvPr id="3" name="Content Placeholder 2">
            <a:extLst>
              <a:ext uri="{FF2B5EF4-FFF2-40B4-BE49-F238E27FC236}">
                <a16:creationId xmlns:a16="http://schemas.microsoft.com/office/drawing/2014/main" id="{3F7B26A1-750E-D844-BFDE-C44D4671E6D3}"/>
              </a:ext>
            </a:extLst>
          </p:cNvPr>
          <p:cNvSpPr>
            <a:spLocks noGrp="1"/>
          </p:cNvSpPr>
          <p:nvPr>
            <p:ph idx="1"/>
          </p:nvPr>
        </p:nvSpPr>
        <p:spPr/>
        <p:txBody>
          <a:bodyPr/>
          <a:lstStyle/>
          <a:p>
            <a:r>
              <a:rPr lang="fr-BE" noProof="0" dirty="0"/>
              <a:t>Jeux : </a:t>
            </a:r>
            <a:r>
              <a:rPr lang="fr-BE" dirty="0"/>
              <a:t>Combustion </a:t>
            </a:r>
            <a:r>
              <a:rPr lang="fr-BE" dirty="0" err="1"/>
              <a:t>reaction</a:t>
            </a:r>
            <a:r>
              <a:rPr lang="fr-BE" dirty="0"/>
              <a:t> (2026)</a:t>
            </a:r>
          </a:p>
          <a:p>
            <a:r>
              <a:rPr lang="fr-BE" noProof="0" dirty="0"/>
              <a:t>Prix : gratuit</a:t>
            </a:r>
          </a:p>
          <a:p>
            <a:r>
              <a:rPr lang="fr-BE" noProof="0" dirty="0"/>
              <a:t>Disponibilité : PC </a:t>
            </a:r>
            <a:r>
              <a:rPr lang="fr-BE" dirty="0"/>
              <a:t>et mobile</a:t>
            </a:r>
            <a:endParaRPr lang="fr-BE" noProof="0" dirty="0"/>
          </a:p>
          <a:p>
            <a:r>
              <a:rPr lang="fr-BE" noProof="0" dirty="0"/>
              <a:t>URL : </a:t>
            </a:r>
            <a:r>
              <a:rPr lang="fr-BE" dirty="0">
                <a:hlinkClick r:id="rId2"/>
              </a:rPr>
              <a:t>https://interactivechemistry.org/IntroPageCombustion2026/</a:t>
            </a:r>
            <a:r>
              <a:rPr lang="fr-BE" dirty="0"/>
              <a:t> </a:t>
            </a:r>
            <a:endParaRPr lang="fr-BE" noProof="0" dirty="0"/>
          </a:p>
        </p:txBody>
      </p:sp>
      <p:graphicFrame>
        <p:nvGraphicFramePr>
          <p:cNvPr id="4" name="Table 3">
            <a:extLst>
              <a:ext uri="{FF2B5EF4-FFF2-40B4-BE49-F238E27FC236}">
                <a16:creationId xmlns:a16="http://schemas.microsoft.com/office/drawing/2014/main" id="{80B1E763-1CF8-CA3F-1CB4-50F8798D203D}"/>
              </a:ext>
            </a:extLst>
          </p:cNvPr>
          <p:cNvGraphicFramePr>
            <a:graphicFrameLocks noGrp="1"/>
          </p:cNvGraphicFramePr>
          <p:nvPr>
            <p:extLst>
              <p:ext uri="{D42A27DB-BD31-4B8C-83A1-F6EECF244321}">
                <p14:modId xmlns:p14="http://schemas.microsoft.com/office/powerpoint/2010/main" val="376892297"/>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Gratuité</a:t>
                      </a:r>
                    </a:p>
                    <a:p>
                      <a:pPr algn="ctr"/>
                      <a:r>
                        <a:rPr lang="fr-BE" noProof="0" dirty="0"/>
                        <a:t>Simple</a:t>
                      </a:r>
                    </a:p>
                    <a:p>
                      <a:pPr algn="ctr"/>
                      <a:r>
                        <a:rPr lang="fr-BE" noProof="0" dirty="0"/>
                        <a:t>Accessibilité</a:t>
                      </a:r>
                    </a:p>
                    <a:p>
                      <a:pPr algn="ctr"/>
                      <a:r>
                        <a:rPr lang="fr-BE" noProof="0" dirty="0"/>
                        <a:t>Conception alternative</a:t>
                      </a:r>
                    </a:p>
                    <a:p>
                      <a:pPr algn="ctr"/>
                      <a:r>
                        <a:rPr lang="fr-BE" noProof="0" dirty="0"/>
                        <a:t>Leçon préparée</a:t>
                      </a:r>
                    </a:p>
                  </a:txBody>
                  <a:tcPr anchor="ctr"/>
                </a:tc>
                <a:tc>
                  <a:txBody>
                    <a:bodyPr/>
                    <a:lstStyle/>
                    <a:p>
                      <a:pPr algn="ctr"/>
                      <a:r>
                        <a:rPr lang="fr-BE" noProof="0" dirty="0"/>
                        <a:t>Anglais</a:t>
                      </a:r>
                    </a:p>
                    <a:p>
                      <a:pPr algn="ctr"/>
                      <a:r>
                        <a:rPr lang="fr-BE" noProof="0" dirty="0"/>
                        <a:t>Représentation</a:t>
                      </a:r>
                    </a:p>
                    <a:p>
                      <a:pPr algn="ctr"/>
                      <a:r>
                        <a:rPr lang="fr-BE" noProof="0" dirty="0"/>
                        <a:t>2 réactions</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80A5E740-7D45-C33F-5A11-591EA739491F}"/>
              </a:ext>
            </a:extLst>
          </p:cNvPr>
          <p:cNvSpPr>
            <a:spLocks noGrp="1"/>
          </p:cNvSpPr>
          <p:nvPr>
            <p:ph type="sldNum" sz="quarter" idx="12"/>
          </p:nvPr>
        </p:nvSpPr>
        <p:spPr/>
        <p:txBody>
          <a:bodyPr/>
          <a:lstStyle/>
          <a:p>
            <a:fld id="{87E7843D-FF13-4365-9478-9625B70A2705}" type="slidenum">
              <a:rPr lang="fr-BE" noProof="0" smtClean="0"/>
              <a:t>36</a:t>
            </a:fld>
            <a:endParaRPr lang="fr-BE" noProof="0" dirty="0"/>
          </a:p>
        </p:txBody>
      </p:sp>
      <p:sp>
        <p:nvSpPr>
          <p:cNvPr id="6" name="Footer Placeholder 5">
            <a:extLst>
              <a:ext uri="{FF2B5EF4-FFF2-40B4-BE49-F238E27FC236}">
                <a16:creationId xmlns:a16="http://schemas.microsoft.com/office/drawing/2014/main" id="{D1957C73-B0FA-34F7-55A5-AF9AAB9C535F}"/>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9741200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CE0A-0310-5225-83F8-CFDD1A784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51B44-34D9-0A1D-FD6F-A8F1DDCD26DB}"/>
              </a:ext>
            </a:extLst>
          </p:cNvPr>
          <p:cNvSpPr>
            <a:spLocks noGrp="1"/>
          </p:cNvSpPr>
          <p:nvPr>
            <p:ph type="title"/>
          </p:nvPr>
        </p:nvSpPr>
        <p:spPr>
          <a:xfrm>
            <a:off x="8652509" y="1358671"/>
            <a:ext cx="3424696" cy="1493327"/>
          </a:xfrm>
        </p:spPr>
        <p:txBody>
          <a:bodyPr anchor="ctr">
            <a:normAutofit fontScale="90000"/>
          </a:bodyPr>
          <a:lstStyle/>
          <a:p>
            <a:pPr>
              <a:lnSpc>
                <a:spcPct val="90000"/>
              </a:lnSpc>
            </a:pPr>
            <a:r>
              <a:rPr lang="fr-BE" sz="3300" noProof="0" dirty="0"/>
              <a:t>Bond Breaker 2</a:t>
            </a:r>
            <a:br>
              <a:rPr lang="fr-BE" sz="3300" noProof="0" dirty="0"/>
            </a:br>
            <a:br>
              <a:rPr lang="fr-BE" sz="3300" noProof="0" dirty="0"/>
            </a:br>
            <a:r>
              <a:rPr lang="fr-BE" sz="3300" noProof="0" dirty="0"/>
              <a:t>Bond Breaker: Classroom </a:t>
            </a:r>
            <a:r>
              <a:rPr lang="fr-BE" sz="3300" noProof="0" dirty="0" err="1"/>
              <a:t>edition</a:t>
            </a:r>
            <a:endParaRPr lang="fr-BE" sz="3300" noProof="0" dirty="0"/>
          </a:p>
        </p:txBody>
      </p:sp>
      <p:sp>
        <p:nvSpPr>
          <p:cNvPr id="9" name="Content Placeholder 8">
            <a:extLst>
              <a:ext uri="{FF2B5EF4-FFF2-40B4-BE49-F238E27FC236}">
                <a16:creationId xmlns:a16="http://schemas.microsoft.com/office/drawing/2014/main" id="{7987C70E-EACE-AB21-4D38-2AC3DB8553BB}"/>
              </a:ext>
            </a:extLst>
          </p:cNvPr>
          <p:cNvSpPr>
            <a:spLocks noGrp="1"/>
          </p:cNvSpPr>
          <p:nvPr>
            <p:ph idx="1"/>
          </p:nvPr>
        </p:nvSpPr>
        <p:spPr>
          <a:xfrm>
            <a:off x="8652509" y="3359338"/>
            <a:ext cx="3330107" cy="2862072"/>
          </a:xfrm>
        </p:spPr>
        <p:txBody>
          <a:bodyPr>
            <a:normAutofit/>
          </a:bodyPr>
          <a:lstStyle/>
          <a:p>
            <a:pPr marL="0" indent="0">
              <a:buNone/>
            </a:pPr>
            <a:r>
              <a:rPr lang="fr-BE" noProof="0" dirty="0"/>
              <a:t>Andy Hall (</a:t>
            </a:r>
            <a:r>
              <a:rPr lang="fr-BE" dirty="0" err="1"/>
              <a:t>TestTubeGames</a:t>
            </a:r>
            <a:r>
              <a:rPr lang="fr-BE" noProof="0" dirty="0"/>
              <a:t>)</a:t>
            </a:r>
          </a:p>
          <a:p>
            <a:pPr marL="0" indent="0">
              <a:buNone/>
            </a:pPr>
            <a:r>
              <a:rPr lang="fr-BE" noProof="0" dirty="0" err="1"/>
              <a:t>CaSTL</a:t>
            </a:r>
            <a:endParaRPr lang="fr-BE" noProof="0" dirty="0"/>
          </a:p>
          <a:p>
            <a:pPr marL="0" indent="0">
              <a:buNone/>
            </a:pPr>
            <a:endParaRPr lang="fr-BE" noProof="0" dirty="0"/>
          </a:p>
          <a:p>
            <a:pPr marL="0" indent="0">
              <a:buNone/>
            </a:pPr>
            <a:r>
              <a:rPr lang="fr-BE" dirty="0">
                <a:hlinkClick r:id="rId2"/>
              </a:rPr>
              <a:t>https://www.testtubegames.com/games.html</a:t>
            </a:r>
            <a:endParaRPr lang="fr-BE" dirty="0"/>
          </a:p>
          <a:p>
            <a:pPr marL="0" indent="0">
              <a:buNone/>
            </a:pPr>
            <a:endParaRPr lang="fr-BE" dirty="0"/>
          </a:p>
        </p:txBody>
      </p:sp>
      <p:sp>
        <p:nvSpPr>
          <p:cNvPr id="3" name="Slide Number Placeholder 2">
            <a:extLst>
              <a:ext uri="{FF2B5EF4-FFF2-40B4-BE49-F238E27FC236}">
                <a16:creationId xmlns:a16="http://schemas.microsoft.com/office/drawing/2014/main" id="{E48A8D03-0510-A26F-894A-BFA5E283DC39}"/>
              </a:ext>
            </a:extLst>
          </p:cNvPr>
          <p:cNvSpPr>
            <a:spLocks noGrp="1"/>
          </p:cNvSpPr>
          <p:nvPr>
            <p:ph type="sldNum" sz="quarter" idx="12"/>
          </p:nvPr>
        </p:nvSpPr>
        <p:spPr/>
        <p:txBody>
          <a:bodyPr/>
          <a:lstStyle/>
          <a:p>
            <a:fld id="{87E7843D-FF13-4365-9478-9625B70A2705}" type="slidenum">
              <a:rPr lang="fr-BE" noProof="0" smtClean="0"/>
              <a:t>37</a:t>
            </a:fld>
            <a:endParaRPr lang="fr-BE" noProof="0" dirty="0"/>
          </a:p>
        </p:txBody>
      </p:sp>
      <p:sp>
        <p:nvSpPr>
          <p:cNvPr id="4" name="Footer Placeholder 3">
            <a:extLst>
              <a:ext uri="{FF2B5EF4-FFF2-40B4-BE49-F238E27FC236}">
                <a16:creationId xmlns:a16="http://schemas.microsoft.com/office/drawing/2014/main" id="{6BEC0FA6-C7A4-05F3-7F2B-9CE4D0653F1F}"/>
              </a:ext>
            </a:extLst>
          </p:cNvPr>
          <p:cNvSpPr>
            <a:spLocks noGrp="1"/>
          </p:cNvSpPr>
          <p:nvPr>
            <p:ph type="ftr" sz="quarter" idx="11"/>
          </p:nvPr>
        </p:nvSpPr>
        <p:spPr/>
        <p:txBody>
          <a:bodyPr/>
          <a:lstStyle/>
          <a:p>
            <a:r>
              <a:rPr lang="fr-BE" noProof="0" dirty="0"/>
              <a:t>Congrès des Sciences 2026</a:t>
            </a:r>
          </a:p>
        </p:txBody>
      </p:sp>
      <p:pic>
        <p:nvPicPr>
          <p:cNvPr id="7" name="Picture 6">
            <a:extLst>
              <a:ext uri="{FF2B5EF4-FFF2-40B4-BE49-F238E27FC236}">
                <a16:creationId xmlns:a16="http://schemas.microsoft.com/office/drawing/2014/main" id="{C4A24C31-0452-F786-6FEB-1718E9E9A7F2}"/>
              </a:ext>
            </a:extLst>
          </p:cNvPr>
          <p:cNvPicPr>
            <a:picLocks noChangeAspect="1"/>
          </p:cNvPicPr>
          <p:nvPr/>
        </p:nvPicPr>
        <p:blipFill>
          <a:blip r:embed="rId3"/>
          <a:stretch>
            <a:fillRect/>
          </a:stretch>
        </p:blipFill>
        <p:spPr>
          <a:xfrm>
            <a:off x="285008" y="1477099"/>
            <a:ext cx="7941031" cy="3764478"/>
          </a:xfrm>
          <a:prstGeom prst="rect">
            <a:avLst/>
          </a:prstGeom>
        </p:spPr>
      </p:pic>
    </p:spTree>
    <p:extLst>
      <p:ext uri="{BB962C8B-B14F-4D97-AF65-F5344CB8AC3E}">
        <p14:creationId xmlns:p14="http://schemas.microsoft.com/office/powerpoint/2010/main" val="2011193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B1F51-E4A2-A71E-AF65-896510663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DA720-9657-1177-A350-DF2EE491C8F5}"/>
              </a:ext>
            </a:extLst>
          </p:cNvPr>
          <p:cNvSpPr>
            <a:spLocks noGrp="1"/>
          </p:cNvSpPr>
          <p:nvPr>
            <p:ph type="title"/>
          </p:nvPr>
        </p:nvSpPr>
        <p:spPr/>
        <p:txBody>
          <a:bodyPr/>
          <a:lstStyle/>
          <a:p>
            <a:r>
              <a:rPr lang="fr-BE" noProof="0" dirty="0"/>
              <a:t>Bond Breaker</a:t>
            </a:r>
          </a:p>
        </p:txBody>
      </p:sp>
      <p:sp>
        <p:nvSpPr>
          <p:cNvPr id="3" name="Content Placeholder 2">
            <a:extLst>
              <a:ext uri="{FF2B5EF4-FFF2-40B4-BE49-F238E27FC236}">
                <a16:creationId xmlns:a16="http://schemas.microsoft.com/office/drawing/2014/main" id="{503478AF-B91E-7CA3-94C0-C031D13FC3FA}"/>
              </a:ext>
            </a:extLst>
          </p:cNvPr>
          <p:cNvSpPr>
            <a:spLocks noGrp="1"/>
          </p:cNvSpPr>
          <p:nvPr>
            <p:ph idx="1"/>
          </p:nvPr>
        </p:nvSpPr>
        <p:spPr>
          <a:xfrm>
            <a:off x="700635" y="1735582"/>
            <a:ext cx="10691265" cy="2478129"/>
          </a:xfrm>
        </p:spPr>
        <p:txBody>
          <a:bodyPr/>
          <a:lstStyle/>
          <a:p>
            <a:r>
              <a:rPr lang="fr-BE" noProof="0" dirty="0"/>
              <a:t>Jeux : </a:t>
            </a:r>
            <a:r>
              <a:rPr lang="fr-BE" dirty="0"/>
              <a:t>Bond breaker 2 et Bond Breaker: Classroom Edition</a:t>
            </a:r>
          </a:p>
          <a:p>
            <a:r>
              <a:rPr lang="fr-BE" noProof="0" dirty="0"/>
              <a:t>Prix : gratuit</a:t>
            </a:r>
          </a:p>
          <a:p>
            <a:r>
              <a:rPr lang="fr-BE" noProof="0" dirty="0"/>
              <a:t>Disponibilité : PC </a:t>
            </a:r>
            <a:r>
              <a:rPr lang="fr-BE" dirty="0"/>
              <a:t>et mobile (Android et IOS)</a:t>
            </a:r>
            <a:endParaRPr lang="fr-BE" noProof="0" dirty="0"/>
          </a:p>
          <a:p>
            <a:r>
              <a:rPr lang="fr-BE" noProof="0" dirty="0"/>
              <a:t>URL :   </a:t>
            </a:r>
            <a:r>
              <a:rPr lang="fr-BE" dirty="0">
                <a:hlinkClick r:id="rId2"/>
              </a:rPr>
              <a:t>https://testtubegames.com/bondbreaker.html</a:t>
            </a:r>
            <a:endParaRPr lang="fr-BE" dirty="0"/>
          </a:p>
          <a:p>
            <a:pPr marL="0" indent="0">
              <a:buNone/>
            </a:pPr>
            <a:r>
              <a:rPr lang="fr-BE" dirty="0"/>
              <a:t>	</a:t>
            </a:r>
            <a:r>
              <a:rPr lang="fr-BE" dirty="0">
                <a:hlinkClick r:id="rId3"/>
              </a:rPr>
              <a:t>https://testtubegames.com/bondbreaker3.html</a:t>
            </a:r>
            <a:r>
              <a:rPr lang="fr-BE" dirty="0"/>
              <a:t> </a:t>
            </a:r>
          </a:p>
          <a:p>
            <a:endParaRPr lang="fr-BE" noProof="0" dirty="0"/>
          </a:p>
        </p:txBody>
      </p:sp>
      <p:graphicFrame>
        <p:nvGraphicFramePr>
          <p:cNvPr id="4" name="Table 3">
            <a:extLst>
              <a:ext uri="{FF2B5EF4-FFF2-40B4-BE49-F238E27FC236}">
                <a16:creationId xmlns:a16="http://schemas.microsoft.com/office/drawing/2014/main" id="{0CB83418-2C56-686B-487E-86234B657D25}"/>
              </a:ext>
            </a:extLst>
          </p:cNvPr>
          <p:cNvGraphicFramePr>
            <a:graphicFrameLocks noGrp="1"/>
          </p:cNvGraphicFramePr>
          <p:nvPr>
            <p:extLst>
              <p:ext uri="{D42A27DB-BD31-4B8C-83A1-F6EECF244321}">
                <p14:modId xmlns:p14="http://schemas.microsoft.com/office/powerpoint/2010/main" val="1038103879"/>
              </p:ext>
            </p:extLst>
          </p:nvPr>
        </p:nvGraphicFramePr>
        <p:xfrm>
          <a:off x="1614133" y="4213711"/>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Gratuité</a:t>
                      </a:r>
                    </a:p>
                    <a:p>
                      <a:pPr algn="ctr"/>
                      <a:r>
                        <a:rPr lang="fr-BE" noProof="0" dirty="0"/>
                        <a:t>Progression</a:t>
                      </a:r>
                    </a:p>
                    <a:p>
                      <a:pPr algn="ctr"/>
                      <a:r>
                        <a:rPr lang="fr-BE" noProof="0" dirty="0"/>
                        <a:t>Accessibilité</a:t>
                      </a:r>
                    </a:p>
                    <a:p>
                      <a:pPr algn="ctr"/>
                      <a:r>
                        <a:rPr lang="fr-BE" noProof="0" dirty="0"/>
                        <a:t>Conception alternative</a:t>
                      </a:r>
                    </a:p>
                    <a:p>
                      <a:pPr algn="ctr"/>
                      <a:r>
                        <a:rPr lang="fr-BE" noProof="0" dirty="0"/>
                        <a:t>Scénario pédagogique (US)</a:t>
                      </a:r>
                    </a:p>
                  </a:txBody>
                  <a:tcPr anchor="ctr"/>
                </a:tc>
                <a:tc>
                  <a:txBody>
                    <a:bodyPr/>
                    <a:lstStyle/>
                    <a:p>
                      <a:pPr algn="ctr"/>
                      <a:r>
                        <a:rPr lang="fr-BE" noProof="0" dirty="0"/>
                        <a:t>Anglais</a:t>
                      </a:r>
                    </a:p>
                    <a:p>
                      <a:pPr algn="ctr"/>
                      <a:r>
                        <a:rPr lang="fr-BE" noProof="0" dirty="0"/>
                        <a:t>Représentations</a:t>
                      </a:r>
                    </a:p>
                    <a:p>
                      <a:pPr algn="ctr"/>
                      <a:r>
                        <a:rPr lang="fr-BE" noProof="0" dirty="0"/>
                        <a:t>Système américain</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E7D36F47-0C31-7FB8-183B-0A0C701D2F0C}"/>
              </a:ext>
            </a:extLst>
          </p:cNvPr>
          <p:cNvSpPr>
            <a:spLocks noGrp="1"/>
          </p:cNvSpPr>
          <p:nvPr>
            <p:ph type="sldNum" sz="quarter" idx="12"/>
          </p:nvPr>
        </p:nvSpPr>
        <p:spPr/>
        <p:txBody>
          <a:bodyPr/>
          <a:lstStyle/>
          <a:p>
            <a:fld id="{87E7843D-FF13-4365-9478-9625B70A2705}" type="slidenum">
              <a:rPr lang="fr-BE" noProof="0" smtClean="0"/>
              <a:t>38</a:t>
            </a:fld>
            <a:endParaRPr lang="fr-BE" noProof="0" dirty="0"/>
          </a:p>
        </p:txBody>
      </p:sp>
      <p:sp>
        <p:nvSpPr>
          <p:cNvPr id="6" name="Footer Placeholder 5">
            <a:extLst>
              <a:ext uri="{FF2B5EF4-FFF2-40B4-BE49-F238E27FC236}">
                <a16:creationId xmlns:a16="http://schemas.microsoft.com/office/drawing/2014/main" id="{7255410C-6068-4343-B862-F30307F6653F}"/>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266071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708E0-B0B3-41B3-79C2-4234669F1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8E6309-DA8C-3359-8D68-AEAF62447AC2}"/>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a:t>Chemical Escape</a:t>
            </a:r>
            <a:br>
              <a:rPr lang="fr-BE" sz="3300" noProof="0" dirty="0"/>
            </a:br>
            <a:r>
              <a:rPr lang="fr-BE" sz="1100" noProof="0" dirty="0"/>
              <a:t>(Engstler, V., Marohn, A., 2025) </a:t>
            </a:r>
          </a:p>
        </p:txBody>
      </p:sp>
      <p:pic>
        <p:nvPicPr>
          <p:cNvPr id="5" name="Content Placeholder 4">
            <a:extLst>
              <a:ext uri="{FF2B5EF4-FFF2-40B4-BE49-F238E27FC236}">
                <a16:creationId xmlns:a16="http://schemas.microsoft.com/office/drawing/2014/main" id="{018B3600-E4A2-24EA-9822-0A3BD5E32C6F}"/>
              </a:ext>
            </a:extLst>
          </p:cNvPr>
          <p:cNvPicPr>
            <a:picLocks noChangeAspect="1"/>
          </p:cNvPicPr>
          <p:nvPr/>
        </p:nvPicPr>
        <p:blipFill>
          <a:blip r:embed="rId2">
            <a:extLst>
              <a:ext uri="{28A0092B-C50C-407E-A947-70E740481C1C}">
                <a14:useLocalDpi xmlns:a14="http://schemas.microsoft.com/office/drawing/2010/main" val="0"/>
              </a:ext>
            </a:extLst>
          </a:blip>
          <a:srcRect l="5766" r="5766"/>
          <a:stretch/>
        </p:blipFill>
        <p:spPr>
          <a:xfrm>
            <a:off x="0" y="10"/>
            <a:ext cx="8056345" cy="6857990"/>
          </a:xfrm>
          <a:prstGeom prst="rect">
            <a:avLst/>
          </a:prstGeom>
        </p:spPr>
      </p:pic>
      <p:sp>
        <p:nvSpPr>
          <p:cNvPr id="9" name="Content Placeholder 8">
            <a:extLst>
              <a:ext uri="{FF2B5EF4-FFF2-40B4-BE49-F238E27FC236}">
                <a16:creationId xmlns:a16="http://schemas.microsoft.com/office/drawing/2014/main" id="{BC33294B-6B83-016C-41AC-3FC8E7BDDB23}"/>
              </a:ext>
            </a:extLst>
          </p:cNvPr>
          <p:cNvSpPr>
            <a:spLocks noGrp="1"/>
          </p:cNvSpPr>
          <p:nvPr>
            <p:ph idx="1"/>
          </p:nvPr>
        </p:nvSpPr>
        <p:spPr>
          <a:xfrm>
            <a:off x="8652509" y="3359338"/>
            <a:ext cx="2938857" cy="2862072"/>
          </a:xfrm>
        </p:spPr>
        <p:txBody>
          <a:bodyPr>
            <a:normAutofit lnSpcReduction="10000"/>
          </a:bodyPr>
          <a:lstStyle/>
          <a:p>
            <a:pPr marL="0" indent="0">
              <a:buNone/>
            </a:pPr>
            <a:r>
              <a:rPr lang="fr-BE" noProof="0" dirty="0"/>
              <a:t>Valentin Engstler</a:t>
            </a:r>
          </a:p>
          <a:p>
            <a:pPr marL="0" indent="0">
              <a:buNone/>
            </a:pPr>
            <a:r>
              <a:rPr lang="fr-BE" dirty="0"/>
              <a:t>Annette </a:t>
            </a:r>
            <a:r>
              <a:rPr lang="fr-BE" dirty="0" err="1"/>
              <a:t>Marogn</a:t>
            </a:r>
            <a:endParaRPr lang="fr-BE" dirty="0"/>
          </a:p>
          <a:p>
            <a:pPr marL="0" indent="0">
              <a:buNone/>
            </a:pPr>
            <a:r>
              <a:rPr lang="fr-BE" noProof="0" dirty="0" err="1"/>
              <a:t>Cubidoo</a:t>
            </a:r>
            <a:r>
              <a:rPr lang="fr-BE" noProof="0" dirty="0"/>
              <a:t> Entertainment</a:t>
            </a:r>
          </a:p>
          <a:p>
            <a:pPr marL="0" indent="0">
              <a:buNone/>
            </a:pPr>
            <a:endParaRPr lang="fr-BE" noProof="0" dirty="0"/>
          </a:p>
          <a:p>
            <a:pPr marL="0" indent="0">
              <a:buNone/>
            </a:pPr>
            <a:r>
              <a:rPr lang="fr-BE" dirty="0">
                <a:hlinkClick r:id="rId3"/>
              </a:rPr>
              <a:t>https://nawikonzepte.uni-muenster.de/chemicalescape</a:t>
            </a:r>
            <a:r>
              <a:rPr lang="fr-BE" dirty="0"/>
              <a:t> </a:t>
            </a:r>
            <a:endParaRPr lang="fr-BE" noProof="0" dirty="0"/>
          </a:p>
        </p:txBody>
      </p:sp>
      <p:sp>
        <p:nvSpPr>
          <p:cNvPr id="3" name="Slide Number Placeholder 2">
            <a:extLst>
              <a:ext uri="{FF2B5EF4-FFF2-40B4-BE49-F238E27FC236}">
                <a16:creationId xmlns:a16="http://schemas.microsoft.com/office/drawing/2014/main" id="{C1CDF7EE-E92A-2A3E-57F3-178D4B5D845D}"/>
              </a:ext>
            </a:extLst>
          </p:cNvPr>
          <p:cNvSpPr>
            <a:spLocks noGrp="1"/>
          </p:cNvSpPr>
          <p:nvPr>
            <p:ph type="sldNum" sz="quarter" idx="12"/>
          </p:nvPr>
        </p:nvSpPr>
        <p:spPr/>
        <p:txBody>
          <a:bodyPr/>
          <a:lstStyle/>
          <a:p>
            <a:fld id="{87E7843D-FF13-4365-9478-9625B70A2705}" type="slidenum">
              <a:rPr lang="fr-BE" noProof="0" smtClean="0"/>
              <a:t>39</a:t>
            </a:fld>
            <a:endParaRPr lang="fr-BE" noProof="0" dirty="0"/>
          </a:p>
        </p:txBody>
      </p:sp>
      <p:sp>
        <p:nvSpPr>
          <p:cNvPr id="4" name="Footer Placeholder 3">
            <a:extLst>
              <a:ext uri="{FF2B5EF4-FFF2-40B4-BE49-F238E27FC236}">
                <a16:creationId xmlns:a16="http://schemas.microsoft.com/office/drawing/2014/main" id="{B05CF14E-3C9A-24AC-D1BE-0E4E9BE708C8}"/>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823023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FAFFD-8E2A-FA06-A46A-CC3019241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6D42D0-8EFF-B6D6-3FAF-196D90CE5A0E}"/>
              </a:ext>
            </a:extLst>
          </p:cNvPr>
          <p:cNvSpPr>
            <a:spLocks noGrp="1"/>
          </p:cNvSpPr>
          <p:nvPr>
            <p:ph type="title"/>
          </p:nvPr>
        </p:nvSpPr>
        <p:spPr/>
        <p:txBody>
          <a:bodyPr/>
          <a:lstStyle/>
          <a:p>
            <a:r>
              <a:rPr lang="fr-BE" dirty="0"/>
              <a:t>Chemical Escape</a:t>
            </a:r>
            <a:endParaRPr lang="fr-BE" noProof="0" dirty="0"/>
          </a:p>
        </p:txBody>
      </p:sp>
      <p:sp>
        <p:nvSpPr>
          <p:cNvPr id="3" name="Content Placeholder 2">
            <a:extLst>
              <a:ext uri="{FF2B5EF4-FFF2-40B4-BE49-F238E27FC236}">
                <a16:creationId xmlns:a16="http://schemas.microsoft.com/office/drawing/2014/main" id="{6257CD5A-6059-128E-25FC-93754292EFD9}"/>
              </a:ext>
            </a:extLst>
          </p:cNvPr>
          <p:cNvSpPr>
            <a:spLocks noGrp="1"/>
          </p:cNvSpPr>
          <p:nvPr>
            <p:ph idx="1"/>
          </p:nvPr>
        </p:nvSpPr>
        <p:spPr/>
        <p:txBody>
          <a:bodyPr/>
          <a:lstStyle/>
          <a:p>
            <a:r>
              <a:rPr lang="fr-BE" noProof="0" dirty="0"/>
              <a:t>Jeux : </a:t>
            </a:r>
            <a:r>
              <a:rPr lang="fr-BE" dirty="0"/>
              <a:t>Escape room digital</a:t>
            </a:r>
          </a:p>
          <a:p>
            <a:r>
              <a:rPr lang="fr-BE" noProof="0" dirty="0"/>
              <a:t>Prix : gratuit</a:t>
            </a:r>
          </a:p>
          <a:p>
            <a:r>
              <a:rPr lang="fr-BE" noProof="0" dirty="0"/>
              <a:t>Disponibilité : PC </a:t>
            </a:r>
            <a:r>
              <a:rPr lang="fr-BE" u="sng" noProof="0" dirty="0"/>
              <a:t>uniquement</a:t>
            </a:r>
            <a:endParaRPr lang="fr-BE" noProof="0" dirty="0"/>
          </a:p>
          <a:p>
            <a:r>
              <a:rPr lang="fr-BE" noProof="0" dirty="0"/>
              <a:t>URL : </a:t>
            </a:r>
            <a:r>
              <a:rPr lang="fr-BE" dirty="0">
                <a:hlinkClick r:id="rId2"/>
              </a:rPr>
              <a:t>https://nawikonzepte.uni-muenster.de/chemicalescape</a:t>
            </a:r>
            <a:r>
              <a:rPr lang="fr-BE" dirty="0"/>
              <a:t> </a:t>
            </a:r>
            <a:endParaRPr lang="fr-BE" noProof="0" dirty="0"/>
          </a:p>
        </p:txBody>
      </p:sp>
      <p:graphicFrame>
        <p:nvGraphicFramePr>
          <p:cNvPr id="4" name="Table 3">
            <a:extLst>
              <a:ext uri="{FF2B5EF4-FFF2-40B4-BE49-F238E27FC236}">
                <a16:creationId xmlns:a16="http://schemas.microsoft.com/office/drawing/2014/main" id="{04F7D09C-DF9E-A1AF-2689-AC7119C05C8B}"/>
              </a:ext>
            </a:extLst>
          </p:cNvPr>
          <p:cNvGraphicFramePr>
            <a:graphicFrameLocks noGrp="1"/>
          </p:cNvGraphicFramePr>
          <p:nvPr>
            <p:extLst>
              <p:ext uri="{D42A27DB-BD31-4B8C-83A1-F6EECF244321}">
                <p14:modId xmlns:p14="http://schemas.microsoft.com/office/powerpoint/2010/main" val="2933503649"/>
              </p:ext>
            </p:extLst>
          </p:nvPr>
        </p:nvGraphicFramePr>
        <p:xfrm>
          <a:off x="1982267" y="3894709"/>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Gratuité</a:t>
                      </a:r>
                    </a:p>
                    <a:p>
                      <a:pPr algn="ctr"/>
                      <a:r>
                        <a:rPr lang="fr-BE" noProof="0" dirty="0"/>
                        <a:t>Séquence oxydoréduction</a:t>
                      </a:r>
                    </a:p>
                    <a:p>
                      <a:pPr algn="ctr"/>
                      <a:r>
                        <a:rPr lang="fr-BE" noProof="0" dirty="0"/>
                        <a:t>Design réfléchi</a:t>
                      </a:r>
                    </a:p>
                    <a:p>
                      <a:pPr algn="ctr"/>
                      <a:r>
                        <a:rPr lang="fr-BE" noProof="0" dirty="0"/>
                        <a:t>Scénario pédagogique</a:t>
                      </a:r>
                    </a:p>
                    <a:p>
                      <a:pPr algn="ctr"/>
                      <a:r>
                        <a:rPr lang="fr-BE" noProof="0" dirty="0"/>
                        <a:t>Recherche scientifique</a:t>
                      </a:r>
                    </a:p>
                  </a:txBody>
                  <a:tcPr anchor="ctr"/>
                </a:tc>
                <a:tc>
                  <a:txBody>
                    <a:bodyPr/>
                    <a:lstStyle/>
                    <a:p>
                      <a:pPr algn="ctr"/>
                      <a:r>
                        <a:rPr lang="fr-BE" noProof="0" dirty="0"/>
                        <a:t>Anglais</a:t>
                      </a:r>
                    </a:p>
                    <a:p>
                      <a:pPr algn="ctr"/>
                      <a:r>
                        <a:rPr lang="fr-BE" noProof="0" dirty="0"/>
                        <a:t>Demande du matériel</a:t>
                      </a:r>
                    </a:p>
                    <a:p>
                      <a:pPr algn="ctr"/>
                      <a:r>
                        <a:rPr lang="fr-BE" noProof="0" dirty="0"/>
                        <a:t>Thème unique</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EA7A923D-AA1E-DA1E-7550-7D9AEEC8E4B9}"/>
              </a:ext>
            </a:extLst>
          </p:cNvPr>
          <p:cNvSpPr>
            <a:spLocks noGrp="1"/>
          </p:cNvSpPr>
          <p:nvPr>
            <p:ph type="sldNum" sz="quarter" idx="12"/>
          </p:nvPr>
        </p:nvSpPr>
        <p:spPr/>
        <p:txBody>
          <a:bodyPr/>
          <a:lstStyle/>
          <a:p>
            <a:fld id="{87E7843D-FF13-4365-9478-9625B70A2705}" type="slidenum">
              <a:rPr lang="fr-BE" noProof="0" smtClean="0"/>
              <a:t>40</a:t>
            </a:fld>
            <a:endParaRPr lang="fr-BE" noProof="0" dirty="0"/>
          </a:p>
        </p:txBody>
      </p:sp>
      <p:sp>
        <p:nvSpPr>
          <p:cNvPr id="6" name="Footer Placeholder 5">
            <a:extLst>
              <a:ext uri="{FF2B5EF4-FFF2-40B4-BE49-F238E27FC236}">
                <a16:creationId xmlns:a16="http://schemas.microsoft.com/office/drawing/2014/main" id="{3A8040BE-9AF5-2052-1797-43318C886222}"/>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495932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C0EA2-F19C-F122-624F-0A5FAABC4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A1AE3-BE2A-5767-C69D-489C25E5C907}"/>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a:t>S’cape</a:t>
            </a:r>
            <a:endParaRPr lang="fr-BE" sz="1100" noProof="0" dirty="0"/>
          </a:p>
        </p:txBody>
      </p:sp>
      <p:sp>
        <p:nvSpPr>
          <p:cNvPr id="9" name="Content Placeholder 8">
            <a:extLst>
              <a:ext uri="{FF2B5EF4-FFF2-40B4-BE49-F238E27FC236}">
                <a16:creationId xmlns:a16="http://schemas.microsoft.com/office/drawing/2014/main" id="{3571D485-C300-A538-E6A3-FFAB469601D6}"/>
              </a:ext>
            </a:extLst>
          </p:cNvPr>
          <p:cNvSpPr>
            <a:spLocks noGrp="1"/>
          </p:cNvSpPr>
          <p:nvPr>
            <p:ph idx="1"/>
          </p:nvPr>
        </p:nvSpPr>
        <p:spPr>
          <a:xfrm>
            <a:off x="8652509" y="3359338"/>
            <a:ext cx="2938857" cy="2862072"/>
          </a:xfrm>
        </p:spPr>
        <p:txBody>
          <a:bodyPr>
            <a:normAutofit/>
          </a:bodyPr>
          <a:lstStyle/>
          <a:p>
            <a:pPr marL="0" indent="0">
              <a:buNone/>
            </a:pPr>
            <a:endParaRPr lang="fr-BE" noProof="0" dirty="0"/>
          </a:p>
          <a:p>
            <a:pPr marL="0" indent="0">
              <a:buNone/>
            </a:pPr>
            <a:r>
              <a:rPr lang="fr-BE" dirty="0">
                <a:hlinkClick r:id="rId2"/>
              </a:rPr>
              <a:t>https://scape.enepe.fr/-les-tresors-.html</a:t>
            </a:r>
            <a:r>
              <a:rPr lang="fr-BE" dirty="0"/>
              <a:t> </a:t>
            </a:r>
            <a:endParaRPr lang="fr-BE" noProof="0" dirty="0"/>
          </a:p>
        </p:txBody>
      </p:sp>
      <p:sp>
        <p:nvSpPr>
          <p:cNvPr id="3" name="Slide Number Placeholder 2">
            <a:extLst>
              <a:ext uri="{FF2B5EF4-FFF2-40B4-BE49-F238E27FC236}">
                <a16:creationId xmlns:a16="http://schemas.microsoft.com/office/drawing/2014/main" id="{224BA102-335F-2FF5-D916-A583BBE0556E}"/>
              </a:ext>
            </a:extLst>
          </p:cNvPr>
          <p:cNvSpPr>
            <a:spLocks noGrp="1"/>
          </p:cNvSpPr>
          <p:nvPr>
            <p:ph type="sldNum" sz="quarter" idx="12"/>
          </p:nvPr>
        </p:nvSpPr>
        <p:spPr/>
        <p:txBody>
          <a:bodyPr/>
          <a:lstStyle/>
          <a:p>
            <a:fld id="{87E7843D-FF13-4365-9478-9625B70A2705}" type="slidenum">
              <a:rPr lang="fr-BE" noProof="0" smtClean="0"/>
              <a:t>41</a:t>
            </a:fld>
            <a:endParaRPr lang="fr-BE" noProof="0" dirty="0"/>
          </a:p>
        </p:txBody>
      </p:sp>
      <p:sp>
        <p:nvSpPr>
          <p:cNvPr id="4" name="Footer Placeholder 3">
            <a:extLst>
              <a:ext uri="{FF2B5EF4-FFF2-40B4-BE49-F238E27FC236}">
                <a16:creationId xmlns:a16="http://schemas.microsoft.com/office/drawing/2014/main" id="{D1E7FBF2-1C99-C269-DDB1-354C35DA82A3}"/>
              </a:ext>
            </a:extLst>
          </p:cNvPr>
          <p:cNvSpPr>
            <a:spLocks noGrp="1"/>
          </p:cNvSpPr>
          <p:nvPr>
            <p:ph type="ftr" sz="quarter" idx="11"/>
          </p:nvPr>
        </p:nvSpPr>
        <p:spPr/>
        <p:txBody>
          <a:bodyPr/>
          <a:lstStyle/>
          <a:p>
            <a:r>
              <a:rPr lang="fr-BE" noProof="0" dirty="0"/>
              <a:t>Congrès des Sciences 2026</a:t>
            </a:r>
          </a:p>
        </p:txBody>
      </p:sp>
      <p:pic>
        <p:nvPicPr>
          <p:cNvPr id="7" name="Image 6">
            <a:extLst>
              <a:ext uri="{FF2B5EF4-FFF2-40B4-BE49-F238E27FC236}">
                <a16:creationId xmlns:a16="http://schemas.microsoft.com/office/drawing/2014/main" id="{552BD5CE-892C-6C82-7523-D548D5A141C0}"/>
              </a:ext>
            </a:extLst>
          </p:cNvPr>
          <p:cNvPicPr>
            <a:picLocks noChangeAspect="1"/>
          </p:cNvPicPr>
          <p:nvPr/>
        </p:nvPicPr>
        <p:blipFill>
          <a:blip r:embed="rId3"/>
          <a:stretch>
            <a:fillRect/>
          </a:stretch>
        </p:blipFill>
        <p:spPr>
          <a:xfrm>
            <a:off x="193040" y="1304758"/>
            <a:ext cx="8272305" cy="4248484"/>
          </a:xfrm>
          <a:prstGeom prst="rect">
            <a:avLst/>
          </a:prstGeom>
        </p:spPr>
      </p:pic>
    </p:spTree>
    <p:extLst>
      <p:ext uri="{BB962C8B-B14F-4D97-AF65-F5344CB8AC3E}">
        <p14:creationId xmlns:p14="http://schemas.microsoft.com/office/powerpoint/2010/main" val="3733128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EE1D7F-CEAD-27F5-4AED-8E5C061E99D8}"/>
              </a:ext>
            </a:extLst>
          </p:cNvPr>
          <p:cNvSpPr>
            <a:spLocks noGrp="1"/>
          </p:cNvSpPr>
          <p:nvPr>
            <p:ph type="title"/>
          </p:nvPr>
        </p:nvSpPr>
        <p:spPr/>
        <p:txBody>
          <a:bodyPr/>
          <a:lstStyle/>
          <a:p>
            <a:r>
              <a:rPr lang="fr-BE" noProof="0" dirty="0"/>
              <a:t>Jeux commerciaux</a:t>
            </a:r>
          </a:p>
        </p:txBody>
      </p:sp>
      <p:sp>
        <p:nvSpPr>
          <p:cNvPr id="5" name="Text Placeholder 4">
            <a:extLst>
              <a:ext uri="{FF2B5EF4-FFF2-40B4-BE49-F238E27FC236}">
                <a16:creationId xmlns:a16="http://schemas.microsoft.com/office/drawing/2014/main" id="{7DB87C71-3F7F-7111-65F7-31E0F605EF8D}"/>
              </a:ext>
            </a:extLst>
          </p:cNvPr>
          <p:cNvSpPr>
            <a:spLocks noGrp="1"/>
          </p:cNvSpPr>
          <p:nvPr>
            <p:ph type="body" idx="1"/>
          </p:nvPr>
        </p:nvSpPr>
        <p:spPr/>
        <p:txBody>
          <a:bodyPr/>
          <a:lstStyle/>
          <a:p>
            <a:endParaRPr lang="fr-BE" noProof="0" dirty="0"/>
          </a:p>
        </p:txBody>
      </p:sp>
      <p:sp>
        <p:nvSpPr>
          <p:cNvPr id="2" name="Slide Number Placeholder 1">
            <a:extLst>
              <a:ext uri="{FF2B5EF4-FFF2-40B4-BE49-F238E27FC236}">
                <a16:creationId xmlns:a16="http://schemas.microsoft.com/office/drawing/2014/main" id="{6391E920-CF90-82B9-16D7-4A11863B72B5}"/>
              </a:ext>
            </a:extLst>
          </p:cNvPr>
          <p:cNvSpPr>
            <a:spLocks noGrp="1"/>
          </p:cNvSpPr>
          <p:nvPr>
            <p:ph type="sldNum" sz="quarter" idx="12"/>
          </p:nvPr>
        </p:nvSpPr>
        <p:spPr/>
        <p:txBody>
          <a:bodyPr/>
          <a:lstStyle/>
          <a:p>
            <a:fld id="{87E7843D-FF13-4365-9478-9625B70A2705}" type="slidenum">
              <a:rPr lang="fr-BE" noProof="0" smtClean="0"/>
              <a:t>42</a:t>
            </a:fld>
            <a:endParaRPr lang="fr-BE" noProof="0" dirty="0"/>
          </a:p>
        </p:txBody>
      </p:sp>
      <p:sp>
        <p:nvSpPr>
          <p:cNvPr id="3" name="Footer Placeholder 2">
            <a:extLst>
              <a:ext uri="{FF2B5EF4-FFF2-40B4-BE49-F238E27FC236}">
                <a16:creationId xmlns:a16="http://schemas.microsoft.com/office/drawing/2014/main" id="{6225CB27-94CB-A74B-C081-64A5A04C835A}"/>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789736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dirty="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F6BBCBE6-FDAD-E653-F304-B2ADB38D49C5}"/>
              </a:ext>
            </a:extLst>
          </p:cNvPr>
          <p:cNvSpPr>
            <a:spLocks noGrp="1"/>
          </p:cNvSpPr>
          <p:nvPr>
            <p:ph type="title"/>
          </p:nvPr>
        </p:nvSpPr>
        <p:spPr>
          <a:xfrm>
            <a:off x="8652507" y="1358671"/>
            <a:ext cx="2843711" cy="1493327"/>
          </a:xfrm>
        </p:spPr>
        <p:txBody>
          <a:bodyPr anchor="ctr">
            <a:normAutofit fontScale="90000"/>
          </a:bodyPr>
          <a:lstStyle/>
          <a:p>
            <a:pPr>
              <a:lnSpc>
                <a:spcPct val="90000"/>
              </a:lnSpc>
            </a:pPr>
            <a:r>
              <a:rPr lang="fr-BE" sz="3300" noProof="0" dirty="0"/>
              <a:t>Minecraft Education – </a:t>
            </a:r>
            <a:br>
              <a:rPr lang="fr-BE" sz="3300" noProof="0" dirty="0"/>
            </a:br>
            <a:r>
              <a:rPr lang="fr-BE" sz="3300" noProof="0" dirty="0"/>
              <a:t>Séquence Atome</a:t>
            </a:r>
          </a:p>
        </p:txBody>
      </p:sp>
      <p:cxnSp>
        <p:nvCxnSpPr>
          <p:cNvPr id="14" name="Straight Connector 13">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1172935"/>
            <a:ext cx="265331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41170" y="3105667"/>
            <a:ext cx="265331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DFD41E39-17C8-9A86-157C-84030B14C355}"/>
              </a:ext>
            </a:extLst>
          </p:cNvPr>
          <p:cNvSpPr>
            <a:spLocks noGrp="1"/>
          </p:cNvSpPr>
          <p:nvPr>
            <p:ph idx="1"/>
          </p:nvPr>
        </p:nvSpPr>
        <p:spPr>
          <a:xfrm>
            <a:off x="8652509" y="3359338"/>
            <a:ext cx="2843711" cy="2862072"/>
          </a:xfrm>
        </p:spPr>
        <p:txBody>
          <a:bodyPr>
            <a:normAutofit/>
          </a:bodyPr>
          <a:lstStyle/>
          <a:p>
            <a:pPr marL="0" indent="0">
              <a:buNone/>
            </a:pPr>
            <a:r>
              <a:rPr lang="fr-BE" dirty="0"/>
              <a:t>ASBL </a:t>
            </a:r>
            <a:r>
              <a:rPr lang="fr-BE" dirty="0" err="1"/>
              <a:t>Hypothese</a:t>
            </a:r>
            <a:endParaRPr lang="fr-BE" noProof="0" dirty="0"/>
          </a:p>
          <a:p>
            <a:pPr marL="0" indent="0">
              <a:buNone/>
            </a:pPr>
            <a:r>
              <a:rPr lang="fr-BE" noProof="0" dirty="0" err="1"/>
              <a:t>ScienceNum</a:t>
            </a:r>
            <a:endParaRPr lang="fr-BE" noProof="0" dirty="0"/>
          </a:p>
          <a:p>
            <a:pPr marL="0" indent="0">
              <a:buNone/>
            </a:pPr>
            <a:endParaRPr lang="fr-BE" noProof="0" dirty="0"/>
          </a:p>
          <a:p>
            <a:pPr marL="0" indent="0">
              <a:buNone/>
            </a:pPr>
            <a:r>
              <a:rPr lang="fr-BE" dirty="0">
                <a:hlinkClick r:id="rId2"/>
              </a:rPr>
              <a:t>https://hypothese.be/</a:t>
            </a:r>
            <a:r>
              <a:rPr lang="fr-BE" dirty="0"/>
              <a:t> </a:t>
            </a:r>
            <a:endParaRPr lang="fr-BE" noProof="0" dirty="0"/>
          </a:p>
          <a:p>
            <a:pPr marL="0" indent="0">
              <a:buNone/>
            </a:pPr>
            <a:r>
              <a:rPr lang="fr-BE" noProof="0" dirty="0">
                <a:hlinkClick r:id="rId2"/>
              </a:rPr>
              <a:t>https://uclouvain.be/fr/scinfuse/sciencenum</a:t>
            </a:r>
          </a:p>
          <a:p>
            <a:pPr marL="0" indent="0">
              <a:buNone/>
            </a:pPr>
            <a:endParaRPr lang="fr-BE" noProof="0" dirty="0"/>
          </a:p>
        </p:txBody>
      </p:sp>
      <p:sp>
        <p:nvSpPr>
          <p:cNvPr id="3" name="Slide Number Placeholder 2">
            <a:extLst>
              <a:ext uri="{FF2B5EF4-FFF2-40B4-BE49-F238E27FC236}">
                <a16:creationId xmlns:a16="http://schemas.microsoft.com/office/drawing/2014/main" id="{1D749F88-CEB5-07EB-8050-998852BB9859}"/>
              </a:ext>
            </a:extLst>
          </p:cNvPr>
          <p:cNvSpPr>
            <a:spLocks noGrp="1"/>
          </p:cNvSpPr>
          <p:nvPr>
            <p:ph type="sldNum" sz="quarter" idx="12"/>
          </p:nvPr>
        </p:nvSpPr>
        <p:spPr/>
        <p:txBody>
          <a:bodyPr/>
          <a:lstStyle/>
          <a:p>
            <a:fld id="{87E7843D-FF13-4365-9478-9625B70A2705}" type="slidenum">
              <a:rPr lang="fr-BE" noProof="0" smtClean="0"/>
              <a:t>43</a:t>
            </a:fld>
            <a:endParaRPr lang="fr-BE" noProof="0" dirty="0"/>
          </a:p>
        </p:txBody>
      </p:sp>
      <p:sp>
        <p:nvSpPr>
          <p:cNvPr id="4" name="Footer Placeholder 3">
            <a:extLst>
              <a:ext uri="{FF2B5EF4-FFF2-40B4-BE49-F238E27FC236}">
                <a16:creationId xmlns:a16="http://schemas.microsoft.com/office/drawing/2014/main" id="{CFF28539-9116-8724-4EC2-BD62B14BE86B}"/>
              </a:ext>
            </a:extLst>
          </p:cNvPr>
          <p:cNvSpPr>
            <a:spLocks noGrp="1"/>
          </p:cNvSpPr>
          <p:nvPr>
            <p:ph type="ftr" sz="quarter" idx="11"/>
          </p:nvPr>
        </p:nvSpPr>
        <p:spPr/>
        <p:txBody>
          <a:bodyPr/>
          <a:lstStyle/>
          <a:p>
            <a:r>
              <a:rPr lang="fr-BE" noProof="0" dirty="0"/>
              <a:t>Congrès des Sciences 2026</a:t>
            </a:r>
          </a:p>
        </p:txBody>
      </p:sp>
      <p:pic>
        <p:nvPicPr>
          <p:cNvPr id="5" name="Content Placeholder 4">
            <a:extLst>
              <a:ext uri="{FF2B5EF4-FFF2-40B4-BE49-F238E27FC236}">
                <a16:creationId xmlns:a16="http://schemas.microsoft.com/office/drawing/2014/main" id="{037C5BF1-56AF-F96E-D8BA-4E2D0A9EC6ED}"/>
              </a:ext>
            </a:extLst>
          </p:cNvPr>
          <p:cNvPicPr>
            <a:picLocks noChangeAspect="1"/>
          </p:cNvPicPr>
          <p:nvPr/>
        </p:nvPicPr>
        <p:blipFill>
          <a:blip r:embed="rId3"/>
          <a:srcRect l="18760" r="18979"/>
          <a:stretch>
            <a:fillRect/>
          </a:stretch>
        </p:blipFill>
        <p:spPr>
          <a:xfrm>
            <a:off x="-1" y="10"/>
            <a:ext cx="8056345" cy="6857990"/>
          </a:xfrm>
          <a:prstGeom prst="rect">
            <a:avLst/>
          </a:prstGeom>
        </p:spPr>
      </p:pic>
    </p:spTree>
    <p:extLst>
      <p:ext uri="{BB962C8B-B14F-4D97-AF65-F5344CB8AC3E}">
        <p14:creationId xmlns:p14="http://schemas.microsoft.com/office/powerpoint/2010/main" val="1436019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242AE-3A54-420D-47A7-291BE74EF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21A3C-9A82-0A2A-F0BE-8D7D3651597C}"/>
              </a:ext>
            </a:extLst>
          </p:cNvPr>
          <p:cNvSpPr>
            <a:spLocks noGrp="1"/>
          </p:cNvSpPr>
          <p:nvPr>
            <p:ph type="title"/>
          </p:nvPr>
        </p:nvSpPr>
        <p:spPr/>
        <p:txBody>
          <a:bodyPr/>
          <a:lstStyle/>
          <a:p>
            <a:r>
              <a:rPr lang="fr-BE" noProof="0" dirty="0"/>
              <a:t>Minecraft Education - Séquence Atome</a:t>
            </a:r>
          </a:p>
        </p:txBody>
      </p:sp>
      <p:sp>
        <p:nvSpPr>
          <p:cNvPr id="3" name="Content Placeholder 2">
            <a:extLst>
              <a:ext uri="{FF2B5EF4-FFF2-40B4-BE49-F238E27FC236}">
                <a16:creationId xmlns:a16="http://schemas.microsoft.com/office/drawing/2014/main" id="{DC1489A0-339E-053A-E61A-32DF5AABD497}"/>
              </a:ext>
            </a:extLst>
          </p:cNvPr>
          <p:cNvSpPr>
            <a:spLocks noGrp="1"/>
          </p:cNvSpPr>
          <p:nvPr>
            <p:ph idx="1"/>
          </p:nvPr>
        </p:nvSpPr>
        <p:spPr/>
        <p:txBody>
          <a:bodyPr/>
          <a:lstStyle/>
          <a:p>
            <a:r>
              <a:rPr lang="fr-BE" noProof="0" dirty="0"/>
              <a:t>Jeux : Minecraft Education</a:t>
            </a:r>
          </a:p>
          <a:p>
            <a:r>
              <a:rPr lang="fr-BE" noProof="0" dirty="0"/>
              <a:t>Prix : Payant, dépendant des licences Microsoft 365 (5€/p/an à 65€/an)</a:t>
            </a:r>
          </a:p>
          <a:p>
            <a:r>
              <a:rPr lang="fr-BE" noProof="0" dirty="0"/>
              <a:t>Disponibilité : PC </a:t>
            </a:r>
            <a:r>
              <a:rPr lang="fr-BE" u="sng" noProof="0" dirty="0"/>
              <a:t>uniquement</a:t>
            </a:r>
          </a:p>
          <a:p>
            <a:r>
              <a:rPr lang="fr-BE" noProof="0" dirty="0"/>
              <a:t>URL : </a:t>
            </a:r>
            <a:r>
              <a:rPr lang="fr-BE" noProof="0" dirty="0">
                <a:hlinkClick r:id="rId3"/>
              </a:rPr>
              <a:t>https://hypothese.be/projet/science-num/</a:t>
            </a:r>
            <a:r>
              <a:rPr lang="fr-BE" noProof="0" dirty="0"/>
              <a:t> </a:t>
            </a:r>
          </a:p>
          <a:p>
            <a:pPr marL="0" indent="0">
              <a:buNone/>
            </a:pPr>
            <a:endParaRPr lang="fr-BE" noProof="0" dirty="0"/>
          </a:p>
          <a:p>
            <a:pPr marL="0" indent="0">
              <a:buNone/>
            </a:pPr>
            <a:endParaRPr lang="fr-BE" noProof="0" dirty="0"/>
          </a:p>
        </p:txBody>
      </p:sp>
      <p:graphicFrame>
        <p:nvGraphicFramePr>
          <p:cNvPr id="4" name="Table 3">
            <a:extLst>
              <a:ext uri="{FF2B5EF4-FFF2-40B4-BE49-F238E27FC236}">
                <a16:creationId xmlns:a16="http://schemas.microsoft.com/office/drawing/2014/main" id="{B9E19E9E-9A1C-DA0D-4A6F-66A8560A932A}"/>
              </a:ext>
            </a:extLst>
          </p:cNvPr>
          <p:cNvGraphicFramePr>
            <a:graphicFrameLocks noGrp="1"/>
          </p:cNvGraphicFramePr>
          <p:nvPr>
            <p:extLst>
              <p:ext uri="{D42A27DB-BD31-4B8C-83A1-F6EECF244321}">
                <p14:modId xmlns:p14="http://schemas.microsoft.com/office/powerpoint/2010/main" val="287178627"/>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Serious </a:t>
                      </a:r>
                      <a:r>
                        <a:rPr lang="fr-BE" noProof="0" dirty="0" err="1"/>
                        <a:t>game</a:t>
                      </a:r>
                      <a:endParaRPr lang="fr-BE" noProof="0" dirty="0"/>
                    </a:p>
                    <a:p>
                      <a:pPr algn="ctr"/>
                      <a:r>
                        <a:rPr lang="fr-BE" noProof="0" dirty="0"/>
                        <a:t>Modélisation</a:t>
                      </a:r>
                    </a:p>
                    <a:p>
                      <a:pPr algn="ctr"/>
                      <a:r>
                        <a:rPr lang="fr-BE" noProof="0" dirty="0"/>
                        <a:t>Collaboration</a:t>
                      </a:r>
                    </a:p>
                    <a:p>
                      <a:pPr algn="ctr"/>
                      <a:r>
                        <a:rPr lang="fr-BE" noProof="0" dirty="0"/>
                        <a:t>Français</a:t>
                      </a:r>
                    </a:p>
                    <a:p>
                      <a:pPr algn="ctr"/>
                      <a:r>
                        <a:rPr lang="fr-BE" noProof="0" dirty="0"/>
                        <a:t>Cours préparé</a:t>
                      </a:r>
                    </a:p>
                  </a:txBody>
                  <a:tcPr anchor="ctr"/>
                </a:tc>
                <a:tc>
                  <a:txBody>
                    <a:bodyPr/>
                    <a:lstStyle/>
                    <a:p>
                      <a:pPr algn="ctr"/>
                      <a:r>
                        <a:rPr lang="fr-BE" noProof="0" dirty="0"/>
                        <a:t>Prise en main</a:t>
                      </a:r>
                    </a:p>
                    <a:p>
                      <a:pPr algn="ctr"/>
                      <a:r>
                        <a:rPr lang="fr-BE" noProof="0" dirty="0"/>
                        <a:t>Contraintes techniques</a:t>
                      </a:r>
                    </a:p>
                    <a:p>
                      <a:pPr algn="ctr"/>
                      <a:r>
                        <a:rPr lang="fr-BE" noProof="0" dirty="0"/>
                        <a:t>Coût</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0963A8B5-2EEA-26A5-1A77-4ADDB0D70EE2}"/>
              </a:ext>
            </a:extLst>
          </p:cNvPr>
          <p:cNvSpPr>
            <a:spLocks noGrp="1"/>
          </p:cNvSpPr>
          <p:nvPr>
            <p:ph type="sldNum" sz="quarter" idx="12"/>
          </p:nvPr>
        </p:nvSpPr>
        <p:spPr/>
        <p:txBody>
          <a:bodyPr/>
          <a:lstStyle/>
          <a:p>
            <a:fld id="{87E7843D-FF13-4365-9478-9625B70A2705}" type="slidenum">
              <a:rPr lang="fr-BE" noProof="0" smtClean="0"/>
              <a:t>44</a:t>
            </a:fld>
            <a:endParaRPr lang="fr-BE" noProof="0" dirty="0"/>
          </a:p>
        </p:txBody>
      </p:sp>
      <p:sp>
        <p:nvSpPr>
          <p:cNvPr id="6" name="Footer Placeholder 5">
            <a:extLst>
              <a:ext uri="{FF2B5EF4-FFF2-40B4-BE49-F238E27FC236}">
                <a16:creationId xmlns:a16="http://schemas.microsoft.com/office/drawing/2014/main" id="{BCC93D17-0D7F-11CC-0701-CD33EDEBB009}"/>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2459096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8A302-0AB6-5061-EFD2-E82ADBE02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E48CC9-E258-58D4-1C74-871DA72C7F1A}"/>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err="1"/>
              <a:t>Sokobond</a:t>
            </a:r>
            <a:endParaRPr lang="fr-BE" sz="3300" noProof="0" dirty="0"/>
          </a:p>
        </p:txBody>
      </p:sp>
      <p:sp>
        <p:nvSpPr>
          <p:cNvPr id="9" name="Content Placeholder 8">
            <a:extLst>
              <a:ext uri="{FF2B5EF4-FFF2-40B4-BE49-F238E27FC236}">
                <a16:creationId xmlns:a16="http://schemas.microsoft.com/office/drawing/2014/main" id="{01B3C4F1-9B69-FE7E-B017-A701E088E29E}"/>
              </a:ext>
            </a:extLst>
          </p:cNvPr>
          <p:cNvSpPr>
            <a:spLocks noGrp="1"/>
          </p:cNvSpPr>
          <p:nvPr>
            <p:ph idx="1"/>
          </p:nvPr>
        </p:nvSpPr>
        <p:spPr>
          <a:xfrm>
            <a:off x="8652509" y="3359338"/>
            <a:ext cx="2843711" cy="2862072"/>
          </a:xfrm>
        </p:spPr>
        <p:txBody>
          <a:bodyPr>
            <a:normAutofit/>
          </a:bodyPr>
          <a:lstStyle/>
          <a:p>
            <a:pPr marL="0" indent="0">
              <a:buNone/>
            </a:pPr>
            <a:r>
              <a:rPr lang="fr-BE" noProof="0" dirty="0"/>
              <a:t>Alan </a:t>
            </a:r>
            <a:r>
              <a:rPr lang="fr-BE" noProof="0" dirty="0" err="1"/>
              <a:t>Hazelden</a:t>
            </a:r>
            <a:endParaRPr lang="fr-BE" noProof="0" dirty="0"/>
          </a:p>
          <a:p>
            <a:pPr marL="0" indent="0">
              <a:buNone/>
            </a:pPr>
            <a:r>
              <a:rPr lang="fr-BE" dirty="0"/>
              <a:t>Lee Shang Lun</a:t>
            </a:r>
          </a:p>
          <a:p>
            <a:pPr marL="0" indent="0">
              <a:buNone/>
            </a:pPr>
            <a:r>
              <a:rPr lang="fr-BE" noProof="0" dirty="0"/>
              <a:t>Allison Walker</a:t>
            </a:r>
          </a:p>
          <a:p>
            <a:pPr marL="0" indent="0">
              <a:buNone/>
            </a:pPr>
            <a:r>
              <a:rPr lang="fr-BE" noProof="0" dirty="0">
                <a:hlinkClick r:id="rId2"/>
              </a:rPr>
              <a:t>https://www.sokobond.com/</a:t>
            </a:r>
            <a:r>
              <a:rPr lang="fr-BE" noProof="0" dirty="0"/>
              <a:t> </a:t>
            </a:r>
          </a:p>
        </p:txBody>
      </p:sp>
      <p:pic>
        <p:nvPicPr>
          <p:cNvPr id="4" name="Picture 3">
            <a:extLst>
              <a:ext uri="{FF2B5EF4-FFF2-40B4-BE49-F238E27FC236}">
                <a16:creationId xmlns:a16="http://schemas.microsoft.com/office/drawing/2014/main" id="{0C44D577-97E6-FFBA-2DFD-1DF9D913C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42014"/>
            <a:ext cx="8594928" cy="4834647"/>
          </a:xfrm>
          <a:prstGeom prst="rect">
            <a:avLst/>
          </a:prstGeom>
        </p:spPr>
      </p:pic>
      <p:sp>
        <p:nvSpPr>
          <p:cNvPr id="3" name="Slide Number Placeholder 2">
            <a:extLst>
              <a:ext uri="{FF2B5EF4-FFF2-40B4-BE49-F238E27FC236}">
                <a16:creationId xmlns:a16="http://schemas.microsoft.com/office/drawing/2014/main" id="{8D2F336B-3A06-E1F6-4CE0-7EA48B75C7A5}"/>
              </a:ext>
            </a:extLst>
          </p:cNvPr>
          <p:cNvSpPr>
            <a:spLocks noGrp="1"/>
          </p:cNvSpPr>
          <p:nvPr>
            <p:ph type="sldNum" sz="quarter" idx="12"/>
          </p:nvPr>
        </p:nvSpPr>
        <p:spPr/>
        <p:txBody>
          <a:bodyPr/>
          <a:lstStyle/>
          <a:p>
            <a:fld id="{87E7843D-FF13-4365-9478-9625B70A2705}" type="slidenum">
              <a:rPr lang="fr-BE" noProof="0" smtClean="0"/>
              <a:t>45</a:t>
            </a:fld>
            <a:endParaRPr lang="fr-BE" noProof="0" dirty="0"/>
          </a:p>
        </p:txBody>
      </p:sp>
      <p:sp>
        <p:nvSpPr>
          <p:cNvPr id="5" name="Footer Placeholder 4">
            <a:extLst>
              <a:ext uri="{FF2B5EF4-FFF2-40B4-BE49-F238E27FC236}">
                <a16:creationId xmlns:a16="http://schemas.microsoft.com/office/drawing/2014/main" id="{A36C56A9-6AEC-CB99-08FD-5FBFCD153B46}"/>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736290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840C8-9C3E-E59A-C0D4-58974CC93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968FC-1814-FE87-DBBD-1DC6568F8528}"/>
              </a:ext>
            </a:extLst>
          </p:cNvPr>
          <p:cNvSpPr>
            <a:spLocks noGrp="1"/>
          </p:cNvSpPr>
          <p:nvPr>
            <p:ph type="title"/>
          </p:nvPr>
        </p:nvSpPr>
        <p:spPr/>
        <p:txBody>
          <a:bodyPr/>
          <a:lstStyle/>
          <a:p>
            <a:r>
              <a:rPr lang="fr-BE" noProof="0" dirty="0" err="1"/>
              <a:t>Sokobond</a:t>
            </a:r>
            <a:endParaRPr lang="fr-BE" noProof="0" dirty="0"/>
          </a:p>
        </p:txBody>
      </p:sp>
      <p:sp>
        <p:nvSpPr>
          <p:cNvPr id="3" name="Content Placeholder 2">
            <a:extLst>
              <a:ext uri="{FF2B5EF4-FFF2-40B4-BE49-F238E27FC236}">
                <a16:creationId xmlns:a16="http://schemas.microsoft.com/office/drawing/2014/main" id="{089B9C07-4453-17A9-8F86-573A17A7065C}"/>
              </a:ext>
            </a:extLst>
          </p:cNvPr>
          <p:cNvSpPr>
            <a:spLocks noGrp="1"/>
          </p:cNvSpPr>
          <p:nvPr>
            <p:ph idx="1"/>
          </p:nvPr>
        </p:nvSpPr>
        <p:spPr/>
        <p:txBody>
          <a:bodyPr/>
          <a:lstStyle/>
          <a:p>
            <a:r>
              <a:rPr lang="fr-BE" noProof="0" dirty="0"/>
              <a:t>Jeux : </a:t>
            </a:r>
            <a:r>
              <a:rPr lang="fr-BE" noProof="0" dirty="0" err="1"/>
              <a:t>Sokobond</a:t>
            </a:r>
            <a:r>
              <a:rPr lang="fr-BE" noProof="0" dirty="0"/>
              <a:t>/</a:t>
            </a:r>
            <a:r>
              <a:rPr lang="fr-BE" noProof="0" dirty="0" err="1"/>
              <a:t>Sokobond</a:t>
            </a:r>
            <a:r>
              <a:rPr lang="fr-BE" noProof="0" dirty="0"/>
              <a:t> express</a:t>
            </a:r>
          </a:p>
          <a:p>
            <a:r>
              <a:rPr lang="fr-BE" noProof="0" dirty="0"/>
              <a:t>Prix : Payant, 14,79€ (PC), 6,99€ (mobile)</a:t>
            </a:r>
          </a:p>
          <a:p>
            <a:r>
              <a:rPr lang="fr-BE" noProof="0" dirty="0"/>
              <a:t>Disponibilité : PC</a:t>
            </a:r>
            <a:r>
              <a:rPr lang="fr-BE" dirty="0"/>
              <a:t> et mobile</a:t>
            </a:r>
            <a:endParaRPr lang="fr-BE" u="sng" noProof="0" dirty="0"/>
          </a:p>
          <a:p>
            <a:r>
              <a:rPr lang="fr-BE" noProof="0" dirty="0"/>
              <a:t>URL </a:t>
            </a:r>
            <a:r>
              <a:rPr lang="fr-BE" dirty="0"/>
              <a:t>: </a:t>
            </a:r>
            <a:r>
              <a:rPr lang="fr-BE" dirty="0">
                <a:hlinkClick r:id="rId3"/>
              </a:rPr>
              <a:t>https://www.sokobond.com</a:t>
            </a:r>
            <a:r>
              <a:rPr lang="fr-BE" dirty="0"/>
              <a:t> </a:t>
            </a:r>
            <a:endParaRPr lang="fr-BE" noProof="0" dirty="0"/>
          </a:p>
        </p:txBody>
      </p:sp>
      <p:graphicFrame>
        <p:nvGraphicFramePr>
          <p:cNvPr id="4" name="Table 3">
            <a:extLst>
              <a:ext uri="{FF2B5EF4-FFF2-40B4-BE49-F238E27FC236}">
                <a16:creationId xmlns:a16="http://schemas.microsoft.com/office/drawing/2014/main" id="{E9D1A235-9257-B243-B772-FFAFC03FB027}"/>
              </a:ext>
            </a:extLst>
          </p:cNvPr>
          <p:cNvGraphicFramePr>
            <a:graphicFrameLocks noGrp="1"/>
          </p:cNvGraphicFramePr>
          <p:nvPr>
            <p:extLst>
              <p:ext uri="{D42A27DB-BD31-4B8C-83A1-F6EECF244321}">
                <p14:modId xmlns:p14="http://schemas.microsoft.com/office/powerpoint/2010/main" val="2564231902"/>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370840">
                <a:tc>
                  <a:txBody>
                    <a:bodyPr/>
                    <a:lstStyle/>
                    <a:p>
                      <a:pPr algn="ctr"/>
                      <a:r>
                        <a:rPr lang="fr-BE" noProof="0" dirty="0"/>
                        <a:t>Mécaniques simples</a:t>
                      </a:r>
                    </a:p>
                    <a:p>
                      <a:pPr algn="ctr"/>
                      <a:r>
                        <a:rPr lang="fr-BE" noProof="0" dirty="0"/>
                        <a:t>Progression</a:t>
                      </a:r>
                    </a:p>
                    <a:p>
                      <a:pPr algn="ctr"/>
                      <a:r>
                        <a:rPr lang="fr-BE" noProof="0" dirty="0"/>
                        <a:t>Visuels</a:t>
                      </a:r>
                    </a:p>
                    <a:p>
                      <a:pPr algn="ctr"/>
                      <a:r>
                        <a:rPr lang="fr-BE" noProof="0" dirty="0"/>
                        <a:t>Contextualisation</a:t>
                      </a:r>
                    </a:p>
                  </a:txBody>
                  <a:tcPr anchor="ctr"/>
                </a:tc>
                <a:tc>
                  <a:txBody>
                    <a:bodyPr/>
                    <a:lstStyle/>
                    <a:p>
                      <a:pPr algn="ctr"/>
                      <a:r>
                        <a:rPr lang="fr-BE" noProof="0" dirty="0"/>
                        <a:t>Prix</a:t>
                      </a:r>
                    </a:p>
                    <a:p>
                      <a:pPr algn="ctr"/>
                      <a:r>
                        <a:rPr lang="fr-BE" noProof="0" dirty="0"/>
                        <a:t>Prise en main</a:t>
                      </a:r>
                    </a:p>
                    <a:p>
                      <a:pPr algn="ctr"/>
                      <a:r>
                        <a:rPr lang="fr-BE" noProof="0" dirty="0"/>
                        <a:t>License unique</a:t>
                      </a:r>
                    </a:p>
                    <a:p>
                      <a:pPr algn="ctr"/>
                      <a:r>
                        <a:rPr lang="fr-BE" noProof="0" dirty="0"/>
                        <a:t>Difficulté</a:t>
                      </a:r>
                    </a:p>
                    <a:p>
                      <a:pPr algn="ctr"/>
                      <a:r>
                        <a:rPr lang="fr-BE" noProof="0" dirty="0"/>
                        <a:t>Divertissement &gt; apprentissage</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F9039D0E-DC43-6BF1-2DC8-83A52338B53C}"/>
              </a:ext>
            </a:extLst>
          </p:cNvPr>
          <p:cNvSpPr>
            <a:spLocks noGrp="1"/>
          </p:cNvSpPr>
          <p:nvPr>
            <p:ph type="sldNum" sz="quarter" idx="12"/>
          </p:nvPr>
        </p:nvSpPr>
        <p:spPr/>
        <p:txBody>
          <a:bodyPr/>
          <a:lstStyle/>
          <a:p>
            <a:fld id="{87E7843D-FF13-4365-9478-9625B70A2705}" type="slidenum">
              <a:rPr lang="fr-BE" noProof="0" smtClean="0"/>
              <a:t>46</a:t>
            </a:fld>
            <a:endParaRPr lang="fr-BE" noProof="0" dirty="0"/>
          </a:p>
        </p:txBody>
      </p:sp>
      <p:sp>
        <p:nvSpPr>
          <p:cNvPr id="6" name="Footer Placeholder 5">
            <a:extLst>
              <a:ext uri="{FF2B5EF4-FFF2-40B4-BE49-F238E27FC236}">
                <a16:creationId xmlns:a16="http://schemas.microsoft.com/office/drawing/2014/main" id="{3A595B88-E4A4-AA2B-745C-26D746DA1E21}"/>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388708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1F6AE-0B9D-8092-7C3D-92F27F8A47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DC389-55D8-AFA9-D6B9-F0B5196FBAF5}"/>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err="1"/>
              <a:t>Spacechem</a:t>
            </a:r>
            <a:endParaRPr lang="fr-BE" sz="3300" noProof="0" dirty="0"/>
          </a:p>
        </p:txBody>
      </p:sp>
      <p:sp>
        <p:nvSpPr>
          <p:cNvPr id="9" name="Content Placeholder 8">
            <a:extLst>
              <a:ext uri="{FF2B5EF4-FFF2-40B4-BE49-F238E27FC236}">
                <a16:creationId xmlns:a16="http://schemas.microsoft.com/office/drawing/2014/main" id="{7256235B-0210-8E90-ABAA-691B75BEFA37}"/>
              </a:ext>
            </a:extLst>
          </p:cNvPr>
          <p:cNvSpPr>
            <a:spLocks noGrp="1"/>
          </p:cNvSpPr>
          <p:nvPr>
            <p:ph idx="1"/>
          </p:nvPr>
        </p:nvSpPr>
        <p:spPr>
          <a:xfrm>
            <a:off x="8652509" y="3359338"/>
            <a:ext cx="2843711" cy="2862072"/>
          </a:xfrm>
        </p:spPr>
        <p:txBody>
          <a:bodyPr>
            <a:normAutofit/>
          </a:bodyPr>
          <a:lstStyle/>
          <a:p>
            <a:pPr marL="0" indent="0">
              <a:buNone/>
            </a:pPr>
            <a:r>
              <a:rPr lang="fr-BE" noProof="0" dirty="0" err="1"/>
              <a:t>Zachtronics</a:t>
            </a:r>
            <a:endParaRPr lang="fr-BE" noProof="0" dirty="0"/>
          </a:p>
          <a:p>
            <a:pPr marL="0" indent="0">
              <a:buNone/>
            </a:pPr>
            <a:endParaRPr lang="fr-BE" noProof="0" dirty="0"/>
          </a:p>
          <a:p>
            <a:pPr marL="0" indent="0">
              <a:buNone/>
            </a:pPr>
            <a:r>
              <a:rPr lang="fr-BE" dirty="0">
                <a:hlinkClick r:id="rId2"/>
              </a:rPr>
              <a:t>https://www.zachtronics.com</a:t>
            </a:r>
            <a:r>
              <a:rPr lang="fr-BE" dirty="0"/>
              <a:t> </a:t>
            </a:r>
            <a:endParaRPr lang="fr-BE" noProof="0" dirty="0"/>
          </a:p>
        </p:txBody>
      </p:sp>
      <p:pic>
        <p:nvPicPr>
          <p:cNvPr id="4" name="Picture 3">
            <a:extLst>
              <a:ext uri="{FF2B5EF4-FFF2-40B4-BE49-F238E27FC236}">
                <a16:creationId xmlns:a16="http://schemas.microsoft.com/office/drawing/2014/main" id="{92B6AA60-8D38-6155-6D5A-394CF768B3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0229" y="824954"/>
            <a:ext cx="6939841" cy="5208091"/>
          </a:xfrm>
          <a:prstGeom prst="rect">
            <a:avLst/>
          </a:prstGeom>
        </p:spPr>
      </p:pic>
      <p:sp>
        <p:nvSpPr>
          <p:cNvPr id="3" name="Slide Number Placeholder 2">
            <a:extLst>
              <a:ext uri="{FF2B5EF4-FFF2-40B4-BE49-F238E27FC236}">
                <a16:creationId xmlns:a16="http://schemas.microsoft.com/office/drawing/2014/main" id="{6F9D2183-43AC-3730-0776-A6EDB848E3C3}"/>
              </a:ext>
            </a:extLst>
          </p:cNvPr>
          <p:cNvSpPr>
            <a:spLocks noGrp="1"/>
          </p:cNvSpPr>
          <p:nvPr>
            <p:ph type="sldNum" sz="quarter" idx="12"/>
          </p:nvPr>
        </p:nvSpPr>
        <p:spPr/>
        <p:txBody>
          <a:bodyPr/>
          <a:lstStyle/>
          <a:p>
            <a:fld id="{87E7843D-FF13-4365-9478-9625B70A2705}" type="slidenum">
              <a:rPr lang="fr-BE" noProof="0" smtClean="0"/>
              <a:t>47</a:t>
            </a:fld>
            <a:endParaRPr lang="fr-BE" noProof="0" dirty="0"/>
          </a:p>
        </p:txBody>
      </p:sp>
      <p:sp>
        <p:nvSpPr>
          <p:cNvPr id="5" name="Footer Placeholder 4">
            <a:extLst>
              <a:ext uri="{FF2B5EF4-FFF2-40B4-BE49-F238E27FC236}">
                <a16:creationId xmlns:a16="http://schemas.microsoft.com/office/drawing/2014/main" id="{5FF6AE7E-57B8-654E-97D6-F8F2124B61DC}"/>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35703482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74EFB-C8E2-91E1-7C5D-1203A0E8F9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15B6E7-2417-C595-D66C-5F0B27D6E030}"/>
              </a:ext>
            </a:extLst>
          </p:cNvPr>
          <p:cNvSpPr>
            <a:spLocks noGrp="1"/>
          </p:cNvSpPr>
          <p:nvPr>
            <p:ph type="title"/>
          </p:nvPr>
        </p:nvSpPr>
        <p:spPr/>
        <p:txBody>
          <a:bodyPr/>
          <a:lstStyle/>
          <a:p>
            <a:r>
              <a:rPr lang="fr-BE" noProof="0" dirty="0" err="1"/>
              <a:t>Spacechem</a:t>
            </a:r>
            <a:endParaRPr lang="fr-BE" noProof="0" dirty="0"/>
          </a:p>
        </p:txBody>
      </p:sp>
      <p:sp>
        <p:nvSpPr>
          <p:cNvPr id="3" name="Content Placeholder 2">
            <a:extLst>
              <a:ext uri="{FF2B5EF4-FFF2-40B4-BE49-F238E27FC236}">
                <a16:creationId xmlns:a16="http://schemas.microsoft.com/office/drawing/2014/main" id="{E01F7CC9-D83E-B9C4-5663-360BD2D10481}"/>
              </a:ext>
            </a:extLst>
          </p:cNvPr>
          <p:cNvSpPr>
            <a:spLocks noGrp="1"/>
          </p:cNvSpPr>
          <p:nvPr>
            <p:ph idx="1"/>
          </p:nvPr>
        </p:nvSpPr>
        <p:spPr/>
        <p:txBody>
          <a:bodyPr/>
          <a:lstStyle/>
          <a:p>
            <a:r>
              <a:rPr lang="fr-BE" noProof="0" dirty="0"/>
              <a:t>Jeux : </a:t>
            </a:r>
            <a:r>
              <a:rPr lang="fr-BE" noProof="0" dirty="0" err="1"/>
              <a:t>Spacechem</a:t>
            </a:r>
            <a:endParaRPr lang="fr-BE" noProof="0" dirty="0"/>
          </a:p>
          <a:p>
            <a:r>
              <a:rPr lang="fr-BE" noProof="0" dirty="0"/>
              <a:t>Prix : Payant, 9,75€ (PC)</a:t>
            </a:r>
          </a:p>
          <a:p>
            <a:r>
              <a:rPr lang="fr-BE" noProof="0" dirty="0"/>
              <a:t>Disponibilité : PC</a:t>
            </a:r>
            <a:r>
              <a:rPr lang="fr-BE" dirty="0"/>
              <a:t> </a:t>
            </a:r>
          </a:p>
          <a:p>
            <a:r>
              <a:rPr lang="fr-BE" noProof="0" dirty="0"/>
              <a:t>URL </a:t>
            </a:r>
            <a:r>
              <a:rPr lang="fr-BE" dirty="0"/>
              <a:t>: </a:t>
            </a:r>
            <a:r>
              <a:rPr lang="fr-BE" dirty="0">
                <a:hlinkClick r:id="rId3"/>
              </a:rPr>
              <a:t>https://www.zachtronics.com/spacechem/</a:t>
            </a:r>
            <a:r>
              <a:rPr lang="fr-BE" dirty="0"/>
              <a:t> </a:t>
            </a:r>
            <a:endParaRPr lang="fr-BE" noProof="0" dirty="0"/>
          </a:p>
        </p:txBody>
      </p:sp>
      <p:graphicFrame>
        <p:nvGraphicFramePr>
          <p:cNvPr id="4" name="Table 3">
            <a:extLst>
              <a:ext uri="{FF2B5EF4-FFF2-40B4-BE49-F238E27FC236}">
                <a16:creationId xmlns:a16="http://schemas.microsoft.com/office/drawing/2014/main" id="{475163DA-EB1D-01DD-6C7B-27BBE1803B7E}"/>
              </a:ext>
            </a:extLst>
          </p:cNvPr>
          <p:cNvGraphicFramePr>
            <a:graphicFrameLocks noGrp="1"/>
          </p:cNvGraphicFramePr>
          <p:nvPr>
            <p:extLst>
              <p:ext uri="{D42A27DB-BD31-4B8C-83A1-F6EECF244321}">
                <p14:modId xmlns:p14="http://schemas.microsoft.com/office/powerpoint/2010/main" val="2609860987"/>
              </p:ext>
            </p:extLst>
          </p:nvPr>
        </p:nvGraphicFramePr>
        <p:xfrm>
          <a:off x="1982267" y="4128008"/>
          <a:ext cx="8128000" cy="18338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4148930957"/>
                    </a:ext>
                  </a:extLst>
                </a:gridCol>
                <a:gridCol w="4064000">
                  <a:extLst>
                    <a:ext uri="{9D8B030D-6E8A-4147-A177-3AD203B41FA5}">
                      <a16:colId xmlns:a16="http://schemas.microsoft.com/office/drawing/2014/main" val="1283082317"/>
                    </a:ext>
                  </a:extLst>
                </a:gridCol>
              </a:tblGrid>
              <a:tr h="370840">
                <a:tc>
                  <a:txBody>
                    <a:bodyPr/>
                    <a:lstStyle/>
                    <a:p>
                      <a:pPr algn="ctr"/>
                      <a:r>
                        <a:rPr lang="fr-BE" noProof="0" dirty="0"/>
                        <a:t>Avantages</a:t>
                      </a:r>
                    </a:p>
                  </a:txBody>
                  <a:tcPr anchor="ctr">
                    <a:solidFill>
                      <a:srgbClr val="339933">
                        <a:alpha val="50196"/>
                      </a:srgbClr>
                    </a:solidFill>
                  </a:tcPr>
                </a:tc>
                <a:tc>
                  <a:txBody>
                    <a:bodyPr/>
                    <a:lstStyle/>
                    <a:p>
                      <a:pPr algn="ctr"/>
                      <a:r>
                        <a:rPr lang="fr-BE" noProof="0" dirty="0"/>
                        <a:t>Inconvénients</a:t>
                      </a:r>
                    </a:p>
                  </a:txBody>
                  <a:tcPr anchor="ctr">
                    <a:solidFill>
                      <a:srgbClr val="FF0000">
                        <a:alpha val="50196"/>
                      </a:srgbClr>
                    </a:solidFill>
                  </a:tcPr>
                </a:tc>
                <a:extLst>
                  <a:ext uri="{0D108BD9-81ED-4DB2-BD59-A6C34878D82A}">
                    <a16:rowId xmlns:a16="http://schemas.microsoft.com/office/drawing/2014/main" val="501922018"/>
                  </a:ext>
                </a:extLst>
              </a:tr>
              <a:tr h="296994">
                <a:tc>
                  <a:txBody>
                    <a:bodyPr/>
                    <a:lstStyle/>
                    <a:p>
                      <a:pPr algn="ctr"/>
                      <a:r>
                        <a:rPr lang="fr-BE" noProof="0" dirty="0"/>
                        <a:t>Modélisation</a:t>
                      </a:r>
                    </a:p>
                    <a:p>
                      <a:pPr algn="ctr"/>
                      <a:r>
                        <a:rPr lang="fr-BE" noProof="0" dirty="0"/>
                        <a:t>Complexité</a:t>
                      </a:r>
                    </a:p>
                    <a:p>
                      <a:pPr algn="ctr"/>
                      <a:r>
                        <a:rPr lang="fr-BE" noProof="0" dirty="0"/>
                        <a:t>Français</a:t>
                      </a:r>
                    </a:p>
                    <a:p>
                      <a:pPr algn="ctr"/>
                      <a:endParaRPr lang="fr-BE" noProof="0" dirty="0"/>
                    </a:p>
                  </a:txBody>
                  <a:tcPr anchor="ctr"/>
                </a:tc>
                <a:tc>
                  <a:txBody>
                    <a:bodyPr/>
                    <a:lstStyle/>
                    <a:p>
                      <a:pPr algn="ctr"/>
                      <a:r>
                        <a:rPr lang="fr-BE" noProof="0" dirty="0"/>
                        <a:t>Prix</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noProof="0" dirty="0"/>
                        <a:t>Jeu commercial</a:t>
                      </a:r>
                    </a:p>
                    <a:p>
                      <a:pPr algn="ctr"/>
                      <a:r>
                        <a:rPr lang="fr-BE" noProof="0" dirty="0"/>
                        <a:t>Génie chimique</a:t>
                      </a:r>
                    </a:p>
                    <a:p>
                      <a:pPr algn="ctr"/>
                      <a:r>
                        <a:rPr lang="fr-BE" noProof="0" dirty="0"/>
                        <a:t>Prise en main</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noProof="0" dirty="0"/>
                        <a:t>Complexité</a:t>
                      </a:r>
                    </a:p>
                  </a:txBody>
                  <a:tcPr anchor="ctr"/>
                </a:tc>
                <a:extLst>
                  <a:ext uri="{0D108BD9-81ED-4DB2-BD59-A6C34878D82A}">
                    <a16:rowId xmlns:a16="http://schemas.microsoft.com/office/drawing/2014/main" val="2974636495"/>
                  </a:ext>
                </a:extLst>
              </a:tr>
            </a:tbl>
          </a:graphicData>
        </a:graphic>
      </p:graphicFrame>
      <p:sp>
        <p:nvSpPr>
          <p:cNvPr id="5" name="Slide Number Placeholder 4">
            <a:extLst>
              <a:ext uri="{FF2B5EF4-FFF2-40B4-BE49-F238E27FC236}">
                <a16:creationId xmlns:a16="http://schemas.microsoft.com/office/drawing/2014/main" id="{0E689646-0EF4-EE2D-8423-B5D8853E478D}"/>
              </a:ext>
            </a:extLst>
          </p:cNvPr>
          <p:cNvSpPr>
            <a:spLocks noGrp="1"/>
          </p:cNvSpPr>
          <p:nvPr>
            <p:ph type="sldNum" sz="quarter" idx="12"/>
          </p:nvPr>
        </p:nvSpPr>
        <p:spPr/>
        <p:txBody>
          <a:bodyPr/>
          <a:lstStyle/>
          <a:p>
            <a:fld id="{87E7843D-FF13-4365-9478-9625B70A2705}" type="slidenum">
              <a:rPr lang="fr-BE" noProof="0" smtClean="0"/>
              <a:t>48</a:t>
            </a:fld>
            <a:endParaRPr lang="fr-BE" noProof="0" dirty="0"/>
          </a:p>
        </p:txBody>
      </p:sp>
      <p:sp>
        <p:nvSpPr>
          <p:cNvPr id="6" name="Footer Placeholder 5">
            <a:extLst>
              <a:ext uri="{FF2B5EF4-FFF2-40B4-BE49-F238E27FC236}">
                <a16:creationId xmlns:a16="http://schemas.microsoft.com/office/drawing/2014/main" id="{A6039A1F-D1ED-EB3E-C6AB-B3DDA62EA168}"/>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378499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01E65-08B0-A2FB-EF08-7B63049D0E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BB24D0-7A16-0F78-9535-5D82AB220085}"/>
              </a:ext>
            </a:extLst>
          </p:cNvPr>
          <p:cNvSpPr>
            <a:spLocks noGrp="1"/>
          </p:cNvSpPr>
          <p:nvPr>
            <p:ph type="title"/>
          </p:nvPr>
        </p:nvSpPr>
        <p:spPr/>
        <p:txBody>
          <a:bodyPr/>
          <a:lstStyle/>
          <a:p>
            <a:r>
              <a:rPr lang="fr-BE" noProof="0" dirty="0"/>
              <a:t>Simulations</a:t>
            </a:r>
          </a:p>
        </p:txBody>
      </p:sp>
      <p:sp>
        <p:nvSpPr>
          <p:cNvPr id="5" name="Text Placeholder 4">
            <a:extLst>
              <a:ext uri="{FF2B5EF4-FFF2-40B4-BE49-F238E27FC236}">
                <a16:creationId xmlns:a16="http://schemas.microsoft.com/office/drawing/2014/main" id="{5A5E0A17-1DF8-25D2-80EA-57AEEAA04F3A}"/>
              </a:ext>
            </a:extLst>
          </p:cNvPr>
          <p:cNvSpPr>
            <a:spLocks noGrp="1"/>
          </p:cNvSpPr>
          <p:nvPr>
            <p:ph type="body" idx="1"/>
          </p:nvPr>
        </p:nvSpPr>
        <p:spPr/>
        <p:txBody>
          <a:bodyPr/>
          <a:lstStyle/>
          <a:p>
            <a:endParaRPr lang="fr-BE" noProof="0" dirty="0"/>
          </a:p>
        </p:txBody>
      </p:sp>
      <p:sp>
        <p:nvSpPr>
          <p:cNvPr id="2" name="Slide Number Placeholder 1">
            <a:extLst>
              <a:ext uri="{FF2B5EF4-FFF2-40B4-BE49-F238E27FC236}">
                <a16:creationId xmlns:a16="http://schemas.microsoft.com/office/drawing/2014/main" id="{BB4C5ADA-C4CC-4596-250B-803AD11389AD}"/>
              </a:ext>
            </a:extLst>
          </p:cNvPr>
          <p:cNvSpPr>
            <a:spLocks noGrp="1"/>
          </p:cNvSpPr>
          <p:nvPr>
            <p:ph type="sldNum" sz="quarter" idx="12"/>
          </p:nvPr>
        </p:nvSpPr>
        <p:spPr/>
        <p:txBody>
          <a:bodyPr/>
          <a:lstStyle/>
          <a:p>
            <a:fld id="{87E7843D-FF13-4365-9478-9625B70A2705}" type="slidenum">
              <a:rPr lang="fr-BE" noProof="0" smtClean="0"/>
              <a:t>49</a:t>
            </a:fld>
            <a:endParaRPr lang="fr-BE" noProof="0" dirty="0"/>
          </a:p>
        </p:txBody>
      </p:sp>
      <p:sp>
        <p:nvSpPr>
          <p:cNvPr id="3" name="Footer Placeholder 2">
            <a:extLst>
              <a:ext uri="{FF2B5EF4-FFF2-40B4-BE49-F238E27FC236}">
                <a16:creationId xmlns:a16="http://schemas.microsoft.com/office/drawing/2014/main" id="{45D0C70E-72CF-605F-8E1D-2DF51CE7E9A2}"/>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5414870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BB77C-6202-4A44-8636-A1844D5389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E8990-6088-106D-2853-3FCB21FB8371}"/>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a:t>PHET</a:t>
            </a:r>
          </a:p>
        </p:txBody>
      </p:sp>
      <p:sp>
        <p:nvSpPr>
          <p:cNvPr id="9" name="Content Placeholder 8">
            <a:extLst>
              <a:ext uri="{FF2B5EF4-FFF2-40B4-BE49-F238E27FC236}">
                <a16:creationId xmlns:a16="http://schemas.microsoft.com/office/drawing/2014/main" id="{7B4E01B9-7348-A193-0952-AE9270459139}"/>
              </a:ext>
            </a:extLst>
          </p:cNvPr>
          <p:cNvSpPr>
            <a:spLocks noGrp="1"/>
          </p:cNvSpPr>
          <p:nvPr>
            <p:ph idx="1"/>
          </p:nvPr>
        </p:nvSpPr>
        <p:spPr>
          <a:xfrm>
            <a:off x="8652509" y="3359338"/>
            <a:ext cx="3287854" cy="2862072"/>
          </a:xfrm>
        </p:spPr>
        <p:txBody>
          <a:bodyPr>
            <a:normAutofit/>
          </a:bodyPr>
          <a:lstStyle/>
          <a:p>
            <a:pPr marL="0" indent="0">
              <a:buNone/>
            </a:pPr>
            <a:r>
              <a:rPr lang="fr-BE" dirty="0" err="1"/>
              <a:t>University</a:t>
            </a:r>
            <a:r>
              <a:rPr lang="fr-BE" dirty="0"/>
              <a:t> of Colorado Boulder</a:t>
            </a:r>
          </a:p>
          <a:p>
            <a:pPr marL="0" indent="0">
              <a:buNone/>
            </a:pPr>
            <a:endParaRPr lang="fr-BE" dirty="0"/>
          </a:p>
          <a:p>
            <a:pPr marL="0" indent="0">
              <a:buNone/>
            </a:pPr>
            <a:r>
              <a:rPr lang="fr-BE" dirty="0">
                <a:hlinkClick r:id="rId2"/>
              </a:rPr>
              <a:t>https://phet.colorado.edu/fr/simulations/filter?type=html</a:t>
            </a:r>
            <a:r>
              <a:rPr lang="fr-BE" dirty="0"/>
              <a:t> </a:t>
            </a:r>
            <a:endParaRPr lang="fr-BE" noProof="0" dirty="0"/>
          </a:p>
        </p:txBody>
      </p:sp>
      <p:sp>
        <p:nvSpPr>
          <p:cNvPr id="3" name="Slide Number Placeholder 2">
            <a:extLst>
              <a:ext uri="{FF2B5EF4-FFF2-40B4-BE49-F238E27FC236}">
                <a16:creationId xmlns:a16="http://schemas.microsoft.com/office/drawing/2014/main" id="{547E6255-20A9-7F1A-CBFC-6D2E840C9052}"/>
              </a:ext>
            </a:extLst>
          </p:cNvPr>
          <p:cNvSpPr>
            <a:spLocks noGrp="1"/>
          </p:cNvSpPr>
          <p:nvPr>
            <p:ph type="sldNum" sz="quarter" idx="12"/>
          </p:nvPr>
        </p:nvSpPr>
        <p:spPr/>
        <p:txBody>
          <a:bodyPr/>
          <a:lstStyle/>
          <a:p>
            <a:fld id="{87E7843D-FF13-4365-9478-9625B70A2705}" type="slidenum">
              <a:rPr lang="fr-BE" noProof="0" smtClean="0"/>
              <a:t>50</a:t>
            </a:fld>
            <a:endParaRPr lang="fr-BE" noProof="0" dirty="0"/>
          </a:p>
        </p:txBody>
      </p:sp>
      <p:sp>
        <p:nvSpPr>
          <p:cNvPr id="5" name="Footer Placeholder 4">
            <a:extLst>
              <a:ext uri="{FF2B5EF4-FFF2-40B4-BE49-F238E27FC236}">
                <a16:creationId xmlns:a16="http://schemas.microsoft.com/office/drawing/2014/main" id="{85DB9D15-3E10-D493-9BDB-B1E51D2443C4}"/>
              </a:ext>
            </a:extLst>
          </p:cNvPr>
          <p:cNvSpPr>
            <a:spLocks noGrp="1"/>
          </p:cNvSpPr>
          <p:nvPr>
            <p:ph type="ftr" sz="quarter" idx="11"/>
          </p:nvPr>
        </p:nvSpPr>
        <p:spPr/>
        <p:txBody>
          <a:bodyPr/>
          <a:lstStyle/>
          <a:p>
            <a:r>
              <a:rPr lang="fr-BE" noProof="0" dirty="0"/>
              <a:t>Congrès des Sciences 2026</a:t>
            </a:r>
          </a:p>
        </p:txBody>
      </p:sp>
      <p:pic>
        <p:nvPicPr>
          <p:cNvPr id="7" name="Image 6">
            <a:extLst>
              <a:ext uri="{FF2B5EF4-FFF2-40B4-BE49-F238E27FC236}">
                <a16:creationId xmlns:a16="http://schemas.microsoft.com/office/drawing/2014/main" id="{F6984DFA-DE64-D5D9-11F7-AC6DD7E58B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876" y="1633356"/>
            <a:ext cx="7319460" cy="3451964"/>
          </a:xfrm>
          <a:prstGeom prst="rect">
            <a:avLst/>
          </a:prstGeom>
        </p:spPr>
      </p:pic>
    </p:spTree>
    <p:extLst>
      <p:ext uri="{BB962C8B-B14F-4D97-AF65-F5344CB8AC3E}">
        <p14:creationId xmlns:p14="http://schemas.microsoft.com/office/powerpoint/2010/main" val="2865078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2FE66-FF64-9F26-6598-AD01DD8A2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7135B1-355F-66ED-70C4-2E27E4E37170}"/>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a:t>MOLVIEW</a:t>
            </a:r>
          </a:p>
        </p:txBody>
      </p:sp>
      <p:sp>
        <p:nvSpPr>
          <p:cNvPr id="9" name="Content Placeholder 8">
            <a:extLst>
              <a:ext uri="{FF2B5EF4-FFF2-40B4-BE49-F238E27FC236}">
                <a16:creationId xmlns:a16="http://schemas.microsoft.com/office/drawing/2014/main" id="{11C9A28E-0BAD-912E-538A-300E7BC84374}"/>
              </a:ext>
            </a:extLst>
          </p:cNvPr>
          <p:cNvSpPr>
            <a:spLocks noGrp="1"/>
          </p:cNvSpPr>
          <p:nvPr>
            <p:ph idx="1"/>
          </p:nvPr>
        </p:nvSpPr>
        <p:spPr>
          <a:xfrm>
            <a:off x="8652509" y="3359338"/>
            <a:ext cx="3287854" cy="2862072"/>
          </a:xfrm>
        </p:spPr>
        <p:txBody>
          <a:bodyPr>
            <a:normAutofit/>
          </a:bodyPr>
          <a:lstStyle/>
          <a:p>
            <a:pPr marL="0" indent="0">
              <a:buNone/>
            </a:pPr>
            <a:r>
              <a:rPr lang="fr-BE" dirty="0" err="1"/>
              <a:t>Bergwerf</a:t>
            </a:r>
            <a:r>
              <a:rPr lang="fr-BE" dirty="0"/>
              <a:t> </a:t>
            </a:r>
            <a:r>
              <a:rPr lang="fr-BE" dirty="0" err="1"/>
              <a:t>Labs</a:t>
            </a:r>
            <a:endParaRPr lang="fr-BE" dirty="0"/>
          </a:p>
          <a:p>
            <a:pPr marL="0" indent="0">
              <a:buNone/>
            </a:pPr>
            <a:endParaRPr lang="fr-BE" dirty="0"/>
          </a:p>
          <a:p>
            <a:pPr marL="0" indent="0">
              <a:buNone/>
            </a:pPr>
            <a:r>
              <a:rPr lang="fr-BE" dirty="0">
                <a:hlinkClick r:id="rId2"/>
              </a:rPr>
              <a:t>https://app.molview.com</a:t>
            </a:r>
            <a:r>
              <a:rPr lang="fr-BE" dirty="0"/>
              <a:t> </a:t>
            </a:r>
            <a:endParaRPr lang="fr-BE" noProof="0" dirty="0"/>
          </a:p>
        </p:txBody>
      </p:sp>
      <p:pic>
        <p:nvPicPr>
          <p:cNvPr id="4" name="Picture 3">
            <a:extLst>
              <a:ext uri="{FF2B5EF4-FFF2-40B4-BE49-F238E27FC236}">
                <a16:creationId xmlns:a16="http://schemas.microsoft.com/office/drawing/2014/main" id="{F65252B0-F2A1-620B-1BA2-7C977E9FED5A}"/>
              </a:ext>
            </a:extLst>
          </p:cNvPr>
          <p:cNvPicPr>
            <a:picLocks noChangeAspect="1"/>
          </p:cNvPicPr>
          <p:nvPr/>
        </p:nvPicPr>
        <p:blipFill>
          <a:blip r:embed="rId3">
            <a:extLst>
              <a:ext uri="{28A0092B-C50C-407E-A947-70E740481C1C}">
                <a14:useLocalDpi xmlns:a14="http://schemas.microsoft.com/office/drawing/2010/main" val="0"/>
              </a:ext>
            </a:extLst>
          </a:blip>
          <a:srcRect l="11010" t="6803" b="6803"/>
          <a:stretch>
            <a:fillRect/>
          </a:stretch>
        </p:blipFill>
        <p:spPr>
          <a:xfrm>
            <a:off x="499730" y="1011676"/>
            <a:ext cx="7648630" cy="4834647"/>
          </a:xfrm>
          <a:prstGeom prst="rect">
            <a:avLst/>
          </a:prstGeom>
        </p:spPr>
      </p:pic>
      <p:sp>
        <p:nvSpPr>
          <p:cNvPr id="3" name="Slide Number Placeholder 2">
            <a:extLst>
              <a:ext uri="{FF2B5EF4-FFF2-40B4-BE49-F238E27FC236}">
                <a16:creationId xmlns:a16="http://schemas.microsoft.com/office/drawing/2014/main" id="{3BAD8162-D7B6-D074-FD33-4284FFFC0C8D}"/>
              </a:ext>
            </a:extLst>
          </p:cNvPr>
          <p:cNvSpPr>
            <a:spLocks noGrp="1"/>
          </p:cNvSpPr>
          <p:nvPr>
            <p:ph type="sldNum" sz="quarter" idx="12"/>
          </p:nvPr>
        </p:nvSpPr>
        <p:spPr/>
        <p:txBody>
          <a:bodyPr/>
          <a:lstStyle/>
          <a:p>
            <a:fld id="{87E7843D-FF13-4365-9478-9625B70A2705}" type="slidenum">
              <a:rPr lang="fr-BE" noProof="0" smtClean="0"/>
              <a:t>51</a:t>
            </a:fld>
            <a:endParaRPr lang="fr-BE" noProof="0" dirty="0"/>
          </a:p>
        </p:txBody>
      </p:sp>
      <p:sp>
        <p:nvSpPr>
          <p:cNvPr id="5" name="Footer Placeholder 4">
            <a:extLst>
              <a:ext uri="{FF2B5EF4-FFF2-40B4-BE49-F238E27FC236}">
                <a16:creationId xmlns:a16="http://schemas.microsoft.com/office/drawing/2014/main" id="{B2085DC3-F465-5898-9BC0-3829C801612C}"/>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1664639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4A3B8-3041-412E-D6DD-14834FF74D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A66E5-9F85-4BAA-C046-2A88F22DD568}"/>
              </a:ext>
            </a:extLst>
          </p:cNvPr>
          <p:cNvSpPr>
            <a:spLocks noGrp="1"/>
          </p:cNvSpPr>
          <p:nvPr>
            <p:ph type="title"/>
          </p:nvPr>
        </p:nvSpPr>
        <p:spPr>
          <a:xfrm>
            <a:off x="8652507" y="1358671"/>
            <a:ext cx="2843711" cy="1493327"/>
          </a:xfrm>
        </p:spPr>
        <p:txBody>
          <a:bodyPr anchor="ctr">
            <a:normAutofit/>
          </a:bodyPr>
          <a:lstStyle/>
          <a:p>
            <a:pPr>
              <a:lnSpc>
                <a:spcPct val="90000"/>
              </a:lnSpc>
            </a:pPr>
            <a:r>
              <a:rPr lang="fr-BE" sz="3300" noProof="0" dirty="0" err="1"/>
              <a:t>Molecular</a:t>
            </a:r>
            <a:endParaRPr lang="fr-BE" sz="3300" noProof="0" dirty="0"/>
          </a:p>
        </p:txBody>
      </p:sp>
      <p:sp>
        <p:nvSpPr>
          <p:cNvPr id="9" name="Content Placeholder 8">
            <a:extLst>
              <a:ext uri="{FF2B5EF4-FFF2-40B4-BE49-F238E27FC236}">
                <a16:creationId xmlns:a16="http://schemas.microsoft.com/office/drawing/2014/main" id="{BEE63BC7-67BE-CA3B-9BE3-E02AB67C2B44}"/>
              </a:ext>
            </a:extLst>
          </p:cNvPr>
          <p:cNvSpPr>
            <a:spLocks noGrp="1"/>
          </p:cNvSpPr>
          <p:nvPr>
            <p:ph idx="1"/>
          </p:nvPr>
        </p:nvSpPr>
        <p:spPr>
          <a:xfrm>
            <a:off x="8652509" y="3359338"/>
            <a:ext cx="3287854" cy="2862072"/>
          </a:xfrm>
        </p:spPr>
        <p:txBody>
          <a:bodyPr>
            <a:normAutofit/>
          </a:bodyPr>
          <a:lstStyle/>
          <a:p>
            <a:pPr marL="0" indent="0">
              <a:buNone/>
            </a:pPr>
            <a:r>
              <a:rPr lang="fr-BE" dirty="0"/>
              <a:t>Julia Levy</a:t>
            </a:r>
          </a:p>
          <a:p>
            <a:pPr marL="0" indent="0">
              <a:buNone/>
            </a:pPr>
            <a:r>
              <a:rPr lang="fr-BE" dirty="0"/>
              <a:t>Ian C. </a:t>
            </a:r>
            <a:r>
              <a:rPr lang="fr-BE" dirty="0" err="1"/>
              <a:t>Chagunda</a:t>
            </a:r>
            <a:endParaRPr lang="fr-BE" dirty="0"/>
          </a:p>
          <a:p>
            <a:pPr marL="0" indent="0">
              <a:buNone/>
            </a:pPr>
            <a:endParaRPr lang="fr-BE" dirty="0"/>
          </a:p>
          <a:p>
            <a:pPr marL="0" indent="0">
              <a:buNone/>
            </a:pPr>
            <a:r>
              <a:rPr lang="fr-BE" dirty="0">
                <a:hlinkClick r:id="rId2"/>
              </a:rPr>
              <a:t>https://chagunda.github.io/moleculAR/</a:t>
            </a:r>
            <a:r>
              <a:rPr lang="fr-BE" dirty="0"/>
              <a:t> </a:t>
            </a:r>
            <a:endParaRPr lang="fr-BE" noProof="0" dirty="0"/>
          </a:p>
        </p:txBody>
      </p:sp>
      <p:sp>
        <p:nvSpPr>
          <p:cNvPr id="3" name="Slide Number Placeholder 2">
            <a:extLst>
              <a:ext uri="{FF2B5EF4-FFF2-40B4-BE49-F238E27FC236}">
                <a16:creationId xmlns:a16="http://schemas.microsoft.com/office/drawing/2014/main" id="{0B310626-D60C-1501-8E22-8D94373EBDAA}"/>
              </a:ext>
            </a:extLst>
          </p:cNvPr>
          <p:cNvSpPr>
            <a:spLocks noGrp="1"/>
          </p:cNvSpPr>
          <p:nvPr>
            <p:ph type="sldNum" sz="quarter" idx="12"/>
          </p:nvPr>
        </p:nvSpPr>
        <p:spPr/>
        <p:txBody>
          <a:bodyPr/>
          <a:lstStyle/>
          <a:p>
            <a:fld id="{87E7843D-FF13-4365-9478-9625B70A2705}" type="slidenum">
              <a:rPr lang="fr-BE" noProof="0" smtClean="0"/>
              <a:t>52</a:t>
            </a:fld>
            <a:endParaRPr lang="fr-BE" noProof="0" dirty="0"/>
          </a:p>
        </p:txBody>
      </p:sp>
      <p:sp>
        <p:nvSpPr>
          <p:cNvPr id="5" name="Footer Placeholder 4">
            <a:extLst>
              <a:ext uri="{FF2B5EF4-FFF2-40B4-BE49-F238E27FC236}">
                <a16:creationId xmlns:a16="http://schemas.microsoft.com/office/drawing/2014/main" id="{6FAAE075-9A7B-37F0-5F76-44597177B74E}"/>
              </a:ext>
            </a:extLst>
          </p:cNvPr>
          <p:cNvSpPr>
            <a:spLocks noGrp="1"/>
          </p:cNvSpPr>
          <p:nvPr>
            <p:ph type="ftr" sz="quarter" idx="11"/>
          </p:nvPr>
        </p:nvSpPr>
        <p:spPr/>
        <p:txBody>
          <a:bodyPr/>
          <a:lstStyle/>
          <a:p>
            <a:r>
              <a:rPr lang="fr-BE" noProof="0" dirty="0"/>
              <a:t>Congrès des Sciences 2026</a:t>
            </a:r>
          </a:p>
        </p:txBody>
      </p:sp>
      <p:pic>
        <p:nvPicPr>
          <p:cNvPr id="7" name="Picture 6">
            <a:extLst>
              <a:ext uri="{FF2B5EF4-FFF2-40B4-BE49-F238E27FC236}">
                <a16:creationId xmlns:a16="http://schemas.microsoft.com/office/drawing/2014/main" id="{7B72F5F0-365F-32DB-EBB1-EEFCEC3147A6}"/>
              </a:ext>
            </a:extLst>
          </p:cNvPr>
          <p:cNvPicPr>
            <a:picLocks noChangeAspect="1"/>
          </p:cNvPicPr>
          <p:nvPr/>
        </p:nvPicPr>
        <p:blipFill>
          <a:blip r:embed="rId3">
            <a:extLst>
              <a:ext uri="{28A0092B-C50C-407E-A947-70E740481C1C}">
                <a14:useLocalDpi xmlns:a14="http://schemas.microsoft.com/office/drawing/2010/main" val="0"/>
              </a:ext>
            </a:extLst>
          </a:blip>
          <a:srcRect l="17240" r="21006"/>
          <a:stretch>
            <a:fillRect/>
          </a:stretch>
        </p:blipFill>
        <p:spPr>
          <a:xfrm>
            <a:off x="498763" y="1100403"/>
            <a:ext cx="7528956" cy="4657193"/>
          </a:xfrm>
          <a:prstGeom prst="rect">
            <a:avLst/>
          </a:prstGeom>
        </p:spPr>
      </p:pic>
    </p:spTree>
    <p:extLst>
      <p:ext uri="{BB962C8B-B14F-4D97-AF65-F5344CB8AC3E}">
        <p14:creationId xmlns:p14="http://schemas.microsoft.com/office/powerpoint/2010/main" val="1311310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691C-5600-9FB6-8537-972A0E4FDB9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2A055C-D6AF-27E5-655E-CEBFE7A59774}"/>
              </a:ext>
            </a:extLst>
          </p:cNvPr>
          <p:cNvSpPr>
            <a:spLocks noGrp="1"/>
          </p:cNvSpPr>
          <p:nvPr>
            <p:ph type="title"/>
          </p:nvPr>
        </p:nvSpPr>
        <p:spPr>
          <a:xfrm>
            <a:off x="700635" y="914400"/>
            <a:ext cx="10691265" cy="1307592"/>
          </a:xfrm>
        </p:spPr>
        <p:txBody>
          <a:bodyPr/>
          <a:lstStyle/>
          <a:p>
            <a:r>
              <a:rPr lang="fr-BE" dirty="0"/>
              <a:t>Autres/inclassables</a:t>
            </a:r>
            <a:endParaRPr lang="en-GB" dirty="0"/>
          </a:p>
        </p:txBody>
      </p:sp>
      <p:sp>
        <p:nvSpPr>
          <p:cNvPr id="7" name="Content Placeholder 6">
            <a:extLst>
              <a:ext uri="{FF2B5EF4-FFF2-40B4-BE49-F238E27FC236}">
                <a16:creationId xmlns:a16="http://schemas.microsoft.com/office/drawing/2014/main" id="{60D760B2-351C-FBDC-2DCE-267FEAB3D0CD}"/>
              </a:ext>
            </a:extLst>
          </p:cNvPr>
          <p:cNvSpPr>
            <a:spLocks noGrp="1"/>
          </p:cNvSpPr>
          <p:nvPr>
            <p:ph sz="half" idx="1"/>
          </p:nvPr>
        </p:nvSpPr>
        <p:spPr/>
        <p:txBody>
          <a:bodyPr/>
          <a:lstStyle/>
          <a:p>
            <a:r>
              <a:rPr lang="en-GB" dirty="0"/>
              <a:t>Les jeux de Philippe Cosentino : </a:t>
            </a:r>
            <a:r>
              <a:rPr lang="fr-BE" dirty="0">
                <a:hlinkClick r:id="rId3"/>
              </a:rPr>
              <a:t>https://cosphilog.fr</a:t>
            </a:r>
            <a:r>
              <a:rPr lang="fr-BE" dirty="0"/>
              <a:t> </a:t>
            </a:r>
          </a:p>
          <a:p>
            <a:r>
              <a:rPr lang="en-GB" dirty="0" err="1"/>
              <a:t>Sandboxels</a:t>
            </a:r>
            <a:r>
              <a:rPr lang="en-GB" dirty="0"/>
              <a:t> : </a:t>
            </a:r>
            <a:r>
              <a:rPr lang="fr-BE" dirty="0">
                <a:hlinkClick r:id="rId4"/>
              </a:rPr>
              <a:t>https://neal.fun/sandboxels/</a:t>
            </a:r>
            <a:r>
              <a:rPr lang="fr-BE" dirty="0"/>
              <a:t> </a:t>
            </a:r>
          </a:p>
          <a:p>
            <a:endParaRPr lang="fr-BE" dirty="0"/>
          </a:p>
          <a:p>
            <a:endParaRPr lang="en-GB" u="sng" dirty="0"/>
          </a:p>
        </p:txBody>
      </p:sp>
      <p:sp>
        <p:nvSpPr>
          <p:cNvPr id="8" name="Content Placeholder 7">
            <a:extLst>
              <a:ext uri="{FF2B5EF4-FFF2-40B4-BE49-F238E27FC236}">
                <a16:creationId xmlns:a16="http://schemas.microsoft.com/office/drawing/2014/main" id="{0A95D441-F81F-42C4-30A9-5148964C2217}"/>
              </a:ext>
            </a:extLst>
          </p:cNvPr>
          <p:cNvSpPr>
            <a:spLocks noGrp="1"/>
          </p:cNvSpPr>
          <p:nvPr>
            <p:ph sz="half" idx="2"/>
          </p:nvPr>
        </p:nvSpPr>
        <p:spPr/>
        <p:txBody>
          <a:bodyPr/>
          <a:lstStyle/>
          <a:p>
            <a:r>
              <a:rPr lang="en-GB" dirty="0"/>
              <a:t>Project Chemistry : </a:t>
            </a:r>
            <a:r>
              <a:rPr lang="en-GB" u="sng" dirty="0">
                <a:solidFill>
                  <a:srgbClr val="778BA2"/>
                </a:solidFill>
                <a:hlinkClick r:id="rId5">
                  <a:extLst>
                    <a:ext uri="{A12FA001-AC4F-418D-AE19-62706E023703}">
                      <ahyp:hlinkClr xmlns:ahyp="http://schemas.microsoft.com/office/drawing/2018/hyperlinkcolor" val="tx"/>
                    </a:ext>
                  </a:extLst>
                </a:hlinkClick>
              </a:rPr>
              <a:t>https://store.steampowered.com/app/1270620/Project_Chemistry/</a:t>
            </a:r>
            <a:endParaRPr lang="en-GB" u="sng" dirty="0"/>
          </a:p>
          <a:p>
            <a:r>
              <a:rPr lang="en-GB" dirty="0"/>
              <a:t>Periodic table : </a:t>
            </a:r>
            <a:r>
              <a:rPr lang="en-GB" u="sng" dirty="0">
                <a:hlinkClick r:id="rId6"/>
              </a:rPr>
              <a:t>https://periodictable.com/index.html</a:t>
            </a:r>
            <a:r>
              <a:rPr lang="en-GB" u="sng" dirty="0"/>
              <a:t> </a:t>
            </a:r>
          </a:p>
        </p:txBody>
      </p:sp>
      <p:sp>
        <p:nvSpPr>
          <p:cNvPr id="3" name="Footer Placeholder 2">
            <a:extLst>
              <a:ext uri="{FF2B5EF4-FFF2-40B4-BE49-F238E27FC236}">
                <a16:creationId xmlns:a16="http://schemas.microsoft.com/office/drawing/2014/main" id="{8A03927E-056B-ED2D-B604-59593E5BDE80}"/>
              </a:ext>
            </a:extLst>
          </p:cNvPr>
          <p:cNvSpPr>
            <a:spLocks noGrp="1"/>
          </p:cNvSpPr>
          <p:nvPr>
            <p:ph type="ftr" sz="quarter" idx="11"/>
          </p:nvPr>
        </p:nvSpPr>
        <p:spPr/>
        <p:txBody>
          <a:bodyPr/>
          <a:lstStyle/>
          <a:p>
            <a:r>
              <a:rPr lang="fr-BE" noProof="0" dirty="0"/>
              <a:t>Congrès des Sciences 2026</a:t>
            </a:r>
          </a:p>
        </p:txBody>
      </p:sp>
      <p:sp>
        <p:nvSpPr>
          <p:cNvPr id="2" name="Slide Number Placeholder 1">
            <a:extLst>
              <a:ext uri="{FF2B5EF4-FFF2-40B4-BE49-F238E27FC236}">
                <a16:creationId xmlns:a16="http://schemas.microsoft.com/office/drawing/2014/main" id="{DC319BC1-A922-4F41-CD1E-40EE84FEF243}"/>
              </a:ext>
            </a:extLst>
          </p:cNvPr>
          <p:cNvSpPr>
            <a:spLocks noGrp="1"/>
          </p:cNvSpPr>
          <p:nvPr>
            <p:ph type="sldNum" sz="quarter" idx="12"/>
          </p:nvPr>
        </p:nvSpPr>
        <p:spPr/>
        <p:txBody>
          <a:bodyPr/>
          <a:lstStyle/>
          <a:p>
            <a:fld id="{87E7843D-FF13-4365-9478-9625B70A2705}" type="slidenum">
              <a:rPr lang="fr-BE" noProof="0" smtClean="0"/>
              <a:t>53</a:t>
            </a:fld>
            <a:endParaRPr lang="fr-BE" noProof="0" dirty="0"/>
          </a:p>
        </p:txBody>
      </p:sp>
    </p:spTree>
    <p:extLst>
      <p:ext uri="{BB962C8B-B14F-4D97-AF65-F5344CB8AC3E}">
        <p14:creationId xmlns:p14="http://schemas.microsoft.com/office/powerpoint/2010/main" val="41608991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53D03C-5A64-BABC-DF6E-A5F5EC7F8D65}"/>
              </a:ext>
            </a:extLst>
          </p:cNvPr>
          <p:cNvSpPr>
            <a:spLocks noGrp="1"/>
          </p:cNvSpPr>
          <p:nvPr>
            <p:ph type="title"/>
          </p:nvPr>
        </p:nvSpPr>
        <p:spPr/>
        <p:txBody>
          <a:bodyPr/>
          <a:lstStyle/>
          <a:p>
            <a:r>
              <a:rPr lang="en-GB" dirty="0" err="1"/>
              <a:t>Qu’attendez</a:t>
            </a:r>
            <a:r>
              <a:rPr lang="en-GB" dirty="0"/>
              <a:t>-vous d’un jeu ?</a:t>
            </a:r>
          </a:p>
        </p:txBody>
      </p:sp>
      <p:sp>
        <p:nvSpPr>
          <p:cNvPr id="8" name="Text Placeholder 7">
            <a:extLst>
              <a:ext uri="{FF2B5EF4-FFF2-40B4-BE49-F238E27FC236}">
                <a16:creationId xmlns:a16="http://schemas.microsoft.com/office/drawing/2014/main" id="{F5645357-E776-CC6C-CBC4-DA0F87BEFD10}"/>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BA272C4F-BE59-5FBC-0CF8-DB15FB34A7CF}"/>
              </a:ext>
            </a:extLst>
          </p:cNvPr>
          <p:cNvSpPr>
            <a:spLocks noGrp="1"/>
          </p:cNvSpPr>
          <p:nvPr>
            <p:ph type="ftr" sz="quarter" idx="11"/>
          </p:nvPr>
        </p:nvSpPr>
        <p:spPr/>
        <p:txBody>
          <a:bodyPr/>
          <a:lstStyle/>
          <a:p>
            <a:r>
              <a:rPr lang="fr-BE"/>
              <a:t>Congrès des Sciences 2026</a:t>
            </a:r>
            <a:endParaRPr lang="fr-BE" dirty="0"/>
          </a:p>
        </p:txBody>
      </p:sp>
      <p:sp>
        <p:nvSpPr>
          <p:cNvPr id="5" name="Slide Number Placeholder 4">
            <a:extLst>
              <a:ext uri="{FF2B5EF4-FFF2-40B4-BE49-F238E27FC236}">
                <a16:creationId xmlns:a16="http://schemas.microsoft.com/office/drawing/2014/main" id="{40881593-51CC-BE86-CB86-16994E0898AF}"/>
              </a:ext>
            </a:extLst>
          </p:cNvPr>
          <p:cNvSpPr>
            <a:spLocks noGrp="1"/>
          </p:cNvSpPr>
          <p:nvPr>
            <p:ph type="sldNum" sz="quarter" idx="12"/>
          </p:nvPr>
        </p:nvSpPr>
        <p:spPr/>
        <p:txBody>
          <a:bodyPr/>
          <a:lstStyle/>
          <a:p>
            <a:fld id="{87E7843D-FF13-4365-9478-9625B70A2705}" type="slidenum">
              <a:rPr lang="en-US" smtClean="0"/>
              <a:t>54</a:t>
            </a:fld>
            <a:endParaRPr lang="en-US"/>
          </a:p>
        </p:txBody>
      </p:sp>
    </p:spTree>
    <p:extLst>
      <p:ext uri="{BB962C8B-B14F-4D97-AF65-F5344CB8AC3E}">
        <p14:creationId xmlns:p14="http://schemas.microsoft.com/office/powerpoint/2010/main" val="41124973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48D93-D1D6-6D5D-0482-33320A7B8382}"/>
              </a:ext>
            </a:extLst>
          </p:cNvPr>
          <p:cNvSpPr>
            <a:spLocks noGrp="1"/>
          </p:cNvSpPr>
          <p:nvPr>
            <p:ph type="title"/>
          </p:nvPr>
        </p:nvSpPr>
        <p:spPr/>
        <p:txBody>
          <a:bodyPr/>
          <a:lstStyle/>
          <a:p>
            <a:r>
              <a:rPr lang="fr-BE" noProof="0" dirty="0" err="1"/>
              <a:t>References</a:t>
            </a:r>
            <a:endParaRPr lang="fr-BE" noProof="0" dirty="0"/>
          </a:p>
        </p:txBody>
      </p:sp>
      <p:sp>
        <p:nvSpPr>
          <p:cNvPr id="3" name="Espace réservé du contenu 2">
            <a:extLst>
              <a:ext uri="{FF2B5EF4-FFF2-40B4-BE49-F238E27FC236}">
                <a16:creationId xmlns:a16="http://schemas.microsoft.com/office/drawing/2014/main" id="{23F139A6-62AF-2B57-91B3-FF96EDBDB09B}"/>
              </a:ext>
            </a:extLst>
          </p:cNvPr>
          <p:cNvSpPr>
            <a:spLocks noGrp="1"/>
          </p:cNvSpPr>
          <p:nvPr>
            <p:ph idx="1"/>
          </p:nvPr>
        </p:nvSpPr>
        <p:spPr>
          <a:xfrm>
            <a:off x="700635" y="1678329"/>
            <a:ext cx="10691265" cy="4283559"/>
          </a:xfrm>
        </p:spPr>
        <p:txBody>
          <a:bodyPr>
            <a:normAutofit fontScale="47500" lnSpcReduction="20000"/>
          </a:bodyPr>
          <a:lstStyle/>
          <a:p>
            <a:pPr marL="457200" indent="-457200">
              <a:buFont typeface="+mj-lt"/>
              <a:buAutoNum type="arabicPeriod"/>
            </a:pPr>
            <a:r>
              <a:rPr lang="fr-BE" noProof="0" dirty="0"/>
              <a:t>Becker, K. (2021). </a:t>
            </a:r>
            <a:r>
              <a:rPr lang="fr-BE" noProof="0" dirty="0" err="1"/>
              <a:t>What’s</a:t>
            </a:r>
            <a:r>
              <a:rPr lang="fr-BE" noProof="0" dirty="0"/>
              <a:t> the </a:t>
            </a:r>
            <a:r>
              <a:rPr lang="fr-BE" noProof="0" dirty="0" err="1"/>
              <a:t>difference</a:t>
            </a:r>
            <a:r>
              <a:rPr lang="fr-BE" noProof="0" dirty="0"/>
              <a:t> </a:t>
            </a:r>
            <a:r>
              <a:rPr lang="fr-BE" noProof="0" dirty="0" err="1"/>
              <a:t>between</a:t>
            </a:r>
            <a:r>
              <a:rPr lang="fr-BE" noProof="0" dirty="0"/>
              <a:t> gamification, </a:t>
            </a:r>
            <a:r>
              <a:rPr lang="fr-BE" noProof="0" dirty="0" err="1"/>
              <a:t>serious</a:t>
            </a:r>
            <a:r>
              <a:rPr lang="fr-BE" noProof="0" dirty="0"/>
              <a:t> </a:t>
            </a:r>
            <a:r>
              <a:rPr lang="fr-BE" noProof="0" dirty="0" err="1"/>
              <a:t>games</a:t>
            </a:r>
            <a:r>
              <a:rPr lang="fr-BE" noProof="0" dirty="0"/>
              <a:t>, </a:t>
            </a:r>
            <a:r>
              <a:rPr lang="fr-BE" noProof="0" dirty="0" err="1"/>
              <a:t>educational</a:t>
            </a:r>
            <a:r>
              <a:rPr lang="fr-BE" noProof="0" dirty="0"/>
              <a:t> </a:t>
            </a:r>
            <a:r>
              <a:rPr lang="fr-BE" noProof="0" dirty="0" err="1"/>
              <a:t>games</a:t>
            </a:r>
            <a:r>
              <a:rPr lang="fr-BE" noProof="0" dirty="0"/>
              <a:t>, and </a:t>
            </a:r>
            <a:r>
              <a:rPr lang="fr-BE" noProof="0" dirty="0" err="1"/>
              <a:t>game-based</a:t>
            </a:r>
            <a:r>
              <a:rPr lang="fr-BE" noProof="0" dirty="0"/>
              <a:t> </a:t>
            </a:r>
            <a:r>
              <a:rPr lang="fr-BE" noProof="0" dirty="0" err="1"/>
              <a:t>learning</a:t>
            </a:r>
            <a:r>
              <a:rPr lang="fr-BE" noProof="0" dirty="0"/>
              <a:t>? Academia Letters, Article 209. https://doi.org/10.20935/AL209</a:t>
            </a:r>
            <a:endParaRPr lang="fr-BE" sz="800" noProof="0" dirty="0"/>
          </a:p>
          <a:p>
            <a:pPr marL="457200" indent="-457200">
              <a:buFont typeface="+mj-lt"/>
              <a:buAutoNum type="arabicPeriod"/>
            </a:pPr>
            <a:r>
              <a:rPr lang="fr-BE" noProof="0" dirty="0"/>
              <a:t>Bonenfant, M. (2023). De la ludification béhaviorale à la ludification humaniste : le « tiers symbolisant » comme médiation dans l’acte communicationnel. In LIÈGE GAME LAB (éd.), </a:t>
            </a:r>
            <a:r>
              <a:rPr lang="fr-BE" i="1" noProof="0" dirty="0"/>
              <a:t>Entre le jeu et le joueur</a:t>
            </a:r>
            <a:r>
              <a:rPr lang="fr-BE" noProof="0" dirty="0"/>
              <a:t>. Liège: Presses universitaires de Liège. </a:t>
            </a:r>
            <a:r>
              <a:rPr lang="fr-BE" noProof="0" dirty="0">
                <a:hlinkClick r:id="rId3"/>
              </a:rPr>
              <a:t>https://doi.org/10.4000/books.pulg.24751</a:t>
            </a:r>
            <a:endParaRPr lang="fr-BE" noProof="0" dirty="0"/>
          </a:p>
          <a:p>
            <a:pPr marL="457200" indent="-457200">
              <a:buFont typeface="+mj-lt"/>
              <a:buAutoNum type="arabicPeriod"/>
            </a:pPr>
            <a:r>
              <a:rPr lang="fr-BE" dirty="0"/>
              <a:t>Engstler, V. L., &amp; Marohn, A. (2025). </a:t>
            </a:r>
            <a:r>
              <a:rPr lang="fr-BE" dirty="0" err="1"/>
              <a:t>Designing</a:t>
            </a:r>
            <a:r>
              <a:rPr lang="fr-BE" dirty="0"/>
              <a:t> Effective </a:t>
            </a:r>
            <a:r>
              <a:rPr lang="fr-BE" dirty="0" err="1"/>
              <a:t>Educational</a:t>
            </a:r>
            <a:r>
              <a:rPr lang="fr-BE" dirty="0"/>
              <a:t> Escape Games: </a:t>
            </a:r>
            <a:r>
              <a:rPr lang="fr-BE" dirty="0" err="1"/>
              <a:t>Results</a:t>
            </a:r>
            <a:r>
              <a:rPr lang="fr-BE" dirty="0"/>
              <a:t> </a:t>
            </a:r>
            <a:r>
              <a:rPr lang="fr-BE" dirty="0" err="1"/>
              <a:t>from</a:t>
            </a:r>
            <a:r>
              <a:rPr lang="fr-BE" dirty="0"/>
              <a:t> the Design-Based </a:t>
            </a:r>
            <a:r>
              <a:rPr lang="fr-BE" dirty="0" err="1"/>
              <a:t>Research</a:t>
            </a:r>
            <a:r>
              <a:rPr lang="fr-BE" dirty="0"/>
              <a:t> Project </a:t>
            </a:r>
            <a:r>
              <a:rPr lang="fr-BE" dirty="0" err="1"/>
              <a:t>chemical</a:t>
            </a:r>
            <a:r>
              <a:rPr lang="fr-BE" dirty="0"/>
              <a:t> [esc]ape. </a:t>
            </a:r>
            <a:r>
              <a:rPr lang="fr-BE" i="1" dirty="0"/>
              <a:t>Journal of Chemical Education</a:t>
            </a:r>
            <a:r>
              <a:rPr lang="fr-BE" dirty="0"/>
              <a:t>, </a:t>
            </a:r>
            <a:r>
              <a:rPr lang="fr-BE" i="1" dirty="0"/>
              <a:t>102</a:t>
            </a:r>
            <a:r>
              <a:rPr lang="fr-BE" dirty="0"/>
              <a:t>(10), 4498–4507. </a:t>
            </a:r>
            <a:r>
              <a:rPr lang="fr-BE" dirty="0">
                <a:hlinkClick r:id="rId4"/>
              </a:rPr>
              <a:t>https://doi.org/10.1021/acs.jchemed.5c00761</a:t>
            </a:r>
            <a:endParaRPr lang="fr-BE" noProof="0" dirty="0"/>
          </a:p>
          <a:p>
            <a:pPr marL="457200" indent="-457200">
              <a:buFont typeface="+mj-lt"/>
              <a:buAutoNum type="arabicPeriod"/>
            </a:pPr>
            <a:r>
              <a:rPr lang="fr-BE" dirty="0"/>
              <a:t>Hu, Y. </a:t>
            </a:r>
            <a:r>
              <a:rPr lang="fr-BE" i="1" dirty="0"/>
              <a:t>et al.</a:t>
            </a:r>
            <a:r>
              <a:rPr lang="fr-BE" dirty="0"/>
              <a:t> (2022) ‘Game‐</a:t>
            </a:r>
            <a:r>
              <a:rPr lang="fr-BE" dirty="0" err="1"/>
              <a:t>based</a:t>
            </a:r>
            <a:r>
              <a:rPr lang="fr-BE" dirty="0"/>
              <a:t> </a:t>
            </a:r>
            <a:r>
              <a:rPr lang="fr-BE" dirty="0" err="1"/>
              <a:t>learning</a:t>
            </a:r>
            <a:r>
              <a:rPr lang="fr-BE" dirty="0"/>
              <a:t> has good </a:t>
            </a:r>
            <a:r>
              <a:rPr lang="fr-BE" dirty="0" err="1"/>
              <a:t>chemistry</a:t>
            </a:r>
            <a:r>
              <a:rPr lang="fr-BE" dirty="0"/>
              <a:t> </a:t>
            </a:r>
            <a:r>
              <a:rPr lang="fr-BE" dirty="0" err="1"/>
              <a:t>with</a:t>
            </a:r>
            <a:r>
              <a:rPr lang="fr-BE" dirty="0"/>
              <a:t> Chemistry Education: A </a:t>
            </a:r>
            <a:r>
              <a:rPr lang="fr-BE" dirty="0" err="1"/>
              <a:t>three‐level</a:t>
            </a:r>
            <a:r>
              <a:rPr lang="fr-BE" dirty="0"/>
              <a:t> </a:t>
            </a:r>
            <a:r>
              <a:rPr lang="fr-BE" dirty="0" err="1"/>
              <a:t>meta‐analysis</a:t>
            </a:r>
            <a:r>
              <a:rPr lang="fr-BE" dirty="0"/>
              <a:t>’, </a:t>
            </a:r>
            <a:r>
              <a:rPr lang="fr-BE" i="1" dirty="0"/>
              <a:t>Journal of </a:t>
            </a:r>
            <a:r>
              <a:rPr lang="fr-BE" i="1" dirty="0" err="1"/>
              <a:t>Research</a:t>
            </a:r>
            <a:r>
              <a:rPr lang="fr-BE" i="1" dirty="0"/>
              <a:t> in Science </a:t>
            </a:r>
            <a:r>
              <a:rPr lang="fr-BE" i="1" dirty="0" err="1"/>
              <a:t>Teaching</a:t>
            </a:r>
            <a:r>
              <a:rPr lang="fr-BE" dirty="0"/>
              <a:t>, 59(9), pp. 1499–1543. doi:10.1002/tea.21765</a:t>
            </a:r>
          </a:p>
          <a:p>
            <a:pPr marL="457200" indent="-457200">
              <a:buFont typeface="+mj-lt"/>
              <a:buAutoNum type="arabicPeriod"/>
            </a:pPr>
            <a:r>
              <a:rPr lang="fr-BE" dirty="0"/>
              <a:t>Julia Levy, Ian C. </a:t>
            </a:r>
            <a:r>
              <a:rPr lang="fr-BE" dirty="0" err="1"/>
              <a:t>Chagunda</a:t>
            </a:r>
            <a:r>
              <a:rPr lang="fr-BE" dirty="0"/>
              <a:t>, Violeta Iosub, David C. Leitch, J. Scott McIndoe; </a:t>
            </a:r>
            <a:r>
              <a:rPr lang="fr-BE" dirty="0" err="1"/>
              <a:t>MoleculAR</a:t>
            </a:r>
            <a:r>
              <a:rPr lang="fr-BE" dirty="0"/>
              <a:t>: An </a:t>
            </a:r>
            <a:r>
              <a:rPr lang="fr-BE" dirty="0" err="1"/>
              <a:t>Augmented</a:t>
            </a:r>
            <a:r>
              <a:rPr lang="fr-BE" dirty="0"/>
              <a:t> Reality Application for </a:t>
            </a:r>
            <a:r>
              <a:rPr lang="fr-BE" dirty="0" err="1"/>
              <a:t>Understanding</a:t>
            </a:r>
            <a:r>
              <a:rPr lang="fr-BE" dirty="0"/>
              <a:t> 3D </a:t>
            </a:r>
            <a:r>
              <a:rPr lang="fr-BE" dirty="0" err="1"/>
              <a:t>Geometry</a:t>
            </a:r>
            <a:r>
              <a:rPr lang="fr-BE" dirty="0"/>
              <a:t>. </a:t>
            </a:r>
            <a:r>
              <a:rPr lang="fr-BE" i="1" dirty="0"/>
              <a:t>J. Chem. Educ.</a:t>
            </a:r>
            <a:r>
              <a:rPr lang="fr-BE" dirty="0"/>
              <a:t> 11 June 2024; 101 (6): 2533–2539. </a:t>
            </a:r>
            <a:r>
              <a:rPr lang="fr-BE" dirty="0">
                <a:hlinkClick r:id="rId5"/>
              </a:rPr>
              <a:t>https://doi.org/10.1021/acs.jchemed.3c01045</a:t>
            </a:r>
            <a:endParaRPr lang="fr-BE" dirty="0"/>
          </a:p>
          <a:p>
            <a:pPr marL="457200" indent="-457200">
              <a:buFont typeface="+mj-lt"/>
              <a:buAutoNum type="arabicPeriod"/>
            </a:pPr>
            <a:r>
              <a:rPr lang="fr-BE" dirty="0"/>
              <a:t>Martens, A., Diener, H., &amp; Malo, S. (2008). Game-</a:t>
            </a:r>
            <a:r>
              <a:rPr lang="fr-BE" dirty="0" err="1"/>
              <a:t>based</a:t>
            </a:r>
            <a:r>
              <a:rPr lang="fr-BE" dirty="0"/>
              <a:t> </a:t>
            </a:r>
            <a:r>
              <a:rPr lang="fr-BE" dirty="0" err="1"/>
              <a:t>learning</a:t>
            </a:r>
            <a:r>
              <a:rPr lang="fr-BE" dirty="0"/>
              <a:t> </a:t>
            </a:r>
            <a:r>
              <a:rPr lang="fr-BE" dirty="0" err="1"/>
              <a:t>with</a:t>
            </a:r>
            <a:r>
              <a:rPr lang="fr-BE" dirty="0"/>
              <a:t> computers – </a:t>
            </a:r>
            <a:r>
              <a:rPr lang="fr-BE" dirty="0" err="1"/>
              <a:t>learning</a:t>
            </a:r>
            <a:r>
              <a:rPr lang="fr-BE" dirty="0"/>
              <a:t>, simulations, and Games. </a:t>
            </a:r>
            <a:r>
              <a:rPr lang="fr-BE" i="1" dirty="0"/>
              <a:t>Lecture Notes in Computer Science</a:t>
            </a:r>
            <a:r>
              <a:rPr lang="fr-BE" dirty="0"/>
              <a:t>, 172–190. https://doi.org/10.1007/978-3-540-69744-2_15 </a:t>
            </a:r>
          </a:p>
          <a:p>
            <a:pPr marL="457200" indent="-457200">
              <a:buFont typeface="+mj-lt"/>
              <a:buAutoNum type="arabicPeriod"/>
            </a:pPr>
            <a:r>
              <a:rPr lang="fr-BE" noProof="0" dirty="0" err="1"/>
              <a:t>Philippette</a:t>
            </a:r>
            <a:r>
              <a:rPr lang="fr-BE" noProof="0" dirty="0"/>
              <a:t>, T., &amp; </a:t>
            </a:r>
            <a:r>
              <a:rPr lang="fr-BE" noProof="0" dirty="0" err="1"/>
              <a:t>Preat</a:t>
            </a:r>
            <a:r>
              <a:rPr lang="fr-BE" noProof="0" dirty="0"/>
              <a:t>, C. (2023). Jeux vidéo et apprentissage(s). In S. </a:t>
            </a:r>
            <a:r>
              <a:rPr lang="fr-BE" noProof="0" dirty="0" err="1"/>
              <a:t>Genvo</a:t>
            </a:r>
            <a:r>
              <a:rPr lang="fr-BE" noProof="0" dirty="0"/>
              <a:t> &amp; T. </a:t>
            </a:r>
            <a:r>
              <a:rPr lang="fr-BE" noProof="0" dirty="0" err="1"/>
              <a:t>Philippette</a:t>
            </a:r>
            <a:r>
              <a:rPr lang="fr-BE" noProof="0" dirty="0"/>
              <a:t> (</a:t>
            </a:r>
            <a:r>
              <a:rPr lang="fr-BE" noProof="0" dirty="0" err="1"/>
              <a:t>éds</a:t>
            </a:r>
            <a:r>
              <a:rPr lang="fr-BE" noProof="0" dirty="0"/>
              <a:t>.), </a:t>
            </a:r>
            <a:r>
              <a:rPr lang="fr-BE" i="1" noProof="0" dirty="0"/>
              <a:t>Introduction aux théories des jeux vidéo</a:t>
            </a:r>
            <a:r>
              <a:rPr lang="fr-BE" noProof="0" dirty="0"/>
              <a:t>. Liège: Presses universitaires de Liège. </a:t>
            </a:r>
            <a:r>
              <a:rPr lang="fr-BE" noProof="0" dirty="0">
                <a:hlinkClick r:id="rId6"/>
              </a:rPr>
              <a:t>https://doi.org/10.4000/books.pulg.26419</a:t>
            </a:r>
            <a:endParaRPr lang="fr-BE" noProof="0" dirty="0"/>
          </a:p>
          <a:p>
            <a:pPr marL="457200" indent="-457200">
              <a:buFont typeface="+mj-lt"/>
              <a:buAutoNum type="arabicPeriod"/>
            </a:pPr>
            <a:r>
              <a:rPr lang="fr-BE" dirty="0"/>
              <a:t>Plass, J. L., Homer, B. D., &amp; Kinzer, C. K. (2015). </a:t>
            </a:r>
            <a:r>
              <a:rPr lang="fr-BE" dirty="0" err="1"/>
              <a:t>Foundations</a:t>
            </a:r>
            <a:r>
              <a:rPr lang="fr-BE" dirty="0"/>
              <a:t> of Game-Based Learning. </a:t>
            </a:r>
            <a:r>
              <a:rPr lang="fr-BE" i="1" dirty="0" err="1"/>
              <a:t>Educational</a:t>
            </a:r>
            <a:r>
              <a:rPr lang="fr-BE" i="1" dirty="0"/>
              <a:t> </a:t>
            </a:r>
            <a:r>
              <a:rPr lang="fr-BE" i="1" dirty="0" err="1"/>
              <a:t>Psychologist</a:t>
            </a:r>
            <a:r>
              <a:rPr lang="fr-BE" dirty="0"/>
              <a:t>, </a:t>
            </a:r>
            <a:r>
              <a:rPr lang="fr-BE" i="1" dirty="0"/>
              <a:t>50</a:t>
            </a:r>
            <a:r>
              <a:rPr lang="fr-BE" dirty="0"/>
              <a:t>(4), 258–283. </a:t>
            </a:r>
            <a:r>
              <a:rPr lang="fr-BE" dirty="0">
                <a:hlinkClick r:id="rId7"/>
              </a:rPr>
              <a:t>https://doi.org/10.1080/00461520.2015.1122533</a:t>
            </a:r>
            <a:endParaRPr lang="fr-BE" noProof="0" dirty="0"/>
          </a:p>
          <a:p>
            <a:pPr marL="457200" indent="-457200">
              <a:buFont typeface="+mj-lt"/>
              <a:buAutoNum type="arabicPeriod"/>
            </a:pPr>
            <a:r>
              <a:rPr lang="fr-BE" noProof="0" dirty="0"/>
              <a:t>Plass, J. L., Mayer, R. E., &amp; Homer, B. D. (</a:t>
            </a:r>
            <a:r>
              <a:rPr lang="fr-BE" noProof="0" dirty="0" err="1"/>
              <a:t>Eds</a:t>
            </a:r>
            <a:r>
              <a:rPr lang="fr-BE" noProof="0" dirty="0"/>
              <a:t>.). (2020). </a:t>
            </a:r>
            <a:r>
              <a:rPr lang="fr-BE" i="1" noProof="0" dirty="0" err="1"/>
              <a:t>Handbook</a:t>
            </a:r>
            <a:r>
              <a:rPr lang="fr-BE" i="1" noProof="0" dirty="0"/>
              <a:t> of </a:t>
            </a:r>
            <a:r>
              <a:rPr lang="fr-BE" i="1" noProof="0" dirty="0" err="1"/>
              <a:t>game-based</a:t>
            </a:r>
            <a:r>
              <a:rPr lang="fr-BE" i="1" noProof="0" dirty="0"/>
              <a:t> </a:t>
            </a:r>
            <a:r>
              <a:rPr lang="fr-BE" i="1" noProof="0" dirty="0" err="1"/>
              <a:t>learning</a:t>
            </a:r>
            <a:r>
              <a:rPr lang="fr-BE" i="1" noProof="0" dirty="0"/>
              <a:t>.</a:t>
            </a:r>
            <a:r>
              <a:rPr lang="fr-BE" noProof="0" dirty="0"/>
              <a:t> The MIT </a:t>
            </a:r>
            <a:r>
              <a:rPr lang="fr-BE" noProof="0" dirty="0" err="1"/>
              <a:t>Press</a:t>
            </a:r>
            <a:endParaRPr lang="fr-BE" noProof="0" dirty="0"/>
          </a:p>
          <a:p>
            <a:pPr marL="457200" indent="-457200">
              <a:buFont typeface="+mj-lt"/>
              <a:buAutoNum type="arabicPeriod"/>
            </a:pPr>
            <a:r>
              <a:rPr lang="fr-BE" dirty="0"/>
              <a:t>Ryan, R. M., &amp; </a:t>
            </a:r>
            <a:r>
              <a:rPr lang="fr-BE" dirty="0" err="1"/>
              <a:t>Deci</a:t>
            </a:r>
            <a:r>
              <a:rPr lang="fr-BE" dirty="0"/>
              <a:t>, E. L. (2020). </a:t>
            </a:r>
            <a:r>
              <a:rPr lang="fr-BE" dirty="0" err="1"/>
              <a:t>Intrinsic</a:t>
            </a:r>
            <a:r>
              <a:rPr lang="fr-BE" dirty="0"/>
              <a:t> and </a:t>
            </a:r>
            <a:r>
              <a:rPr lang="fr-BE" dirty="0" err="1"/>
              <a:t>extrinsic</a:t>
            </a:r>
            <a:r>
              <a:rPr lang="fr-BE" dirty="0"/>
              <a:t> motivation </a:t>
            </a:r>
            <a:r>
              <a:rPr lang="fr-BE" dirty="0" err="1"/>
              <a:t>from</a:t>
            </a:r>
            <a:r>
              <a:rPr lang="fr-BE" dirty="0"/>
              <a:t> a self-</a:t>
            </a:r>
            <a:r>
              <a:rPr lang="fr-BE" dirty="0" err="1"/>
              <a:t>determination</a:t>
            </a:r>
            <a:r>
              <a:rPr lang="fr-BE" dirty="0"/>
              <a:t> </a:t>
            </a:r>
            <a:r>
              <a:rPr lang="fr-BE" dirty="0" err="1"/>
              <a:t>theory</a:t>
            </a:r>
            <a:r>
              <a:rPr lang="fr-BE" dirty="0"/>
              <a:t> perspective: </a:t>
            </a:r>
            <a:r>
              <a:rPr lang="fr-BE" dirty="0" err="1"/>
              <a:t>Definitions</a:t>
            </a:r>
            <a:r>
              <a:rPr lang="fr-BE" dirty="0"/>
              <a:t>, </a:t>
            </a:r>
            <a:r>
              <a:rPr lang="fr-BE" dirty="0" err="1"/>
              <a:t>theory</a:t>
            </a:r>
            <a:r>
              <a:rPr lang="fr-BE" dirty="0"/>
              <a:t>, practices, and future directions. </a:t>
            </a:r>
            <a:r>
              <a:rPr lang="fr-BE" i="1" dirty="0" err="1"/>
              <a:t>Contemporary</a:t>
            </a:r>
            <a:r>
              <a:rPr lang="fr-BE" i="1" dirty="0"/>
              <a:t> </a:t>
            </a:r>
            <a:r>
              <a:rPr lang="fr-BE" i="1" dirty="0" err="1"/>
              <a:t>Educational</a:t>
            </a:r>
            <a:r>
              <a:rPr lang="fr-BE" i="1" dirty="0"/>
              <a:t> Psychology</a:t>
            </a:r>
            <a:r>
              <a:rPr lang="fr-BE" dirty="0"/>
              <a:t>, </a:t>
            </a:r>
            <a:r>
              <a:rPr lang="fr-BE" i="1" dirty="0"/>
              <a:t>61</a:t>
            </a:r>
            <a:r>
              <a:rPr lang="fr-BE" dirty="0"/>
              <a:t>, 101860. </a:t>
            </a:r>
            <a:r>
              <a:rPr lang="fr-BE" dirty="0">
                <a:hlinkClick r:id="rId8"/>
              </a:rPr>
              <a:t>https://doi.org/10.1016/j.cedpsych.2020.101860</a:t>
            </a:r>
            <a:endParaRPr lang="fr-BE" noProof="0" dirty="0"/>
          </a:p>
          <a:p>
            <a:pPr marL="457200" indent="-457200">
              <a:buFont typeface="+mj-lt"/>
              <a:buAutoNum type="arabicPeriod"/>
            </a:pPr>
            <a:r>
              <a:rPr lang="fr-BE" dirty="0"/>
              <a:t>Xu, J.J. </a:t>
            </a:r>
            <a:r>
              <a:rPr lang="fr-BE" i="1" dirty="0"/>
              <a:t>et al.</a:t>
            </a:r>
            <a:r>
              <a:rPr lang="fr-BE" dirty="0"/>
              <a:t> (2025) ‘</a:t>
            </a:r>
            <a:r>
              <a:rPr lang="fr-BE" dirty="0" err="1"/>
              <a:t>Effects</a:t>
            </a:r>
            <a:r>
              <a:rPr lang="fr-BE" dirty="0"/>
              <a:t> of </a:t>
            </a:r>
            <a:r>
              <a:rPr lang="fr-BE" dirty="0" err="1"/>
              <a:t>game-based</a:t>
            </a:r>
            <a:r>
              <a:rPr lang="fr-BE" dirty="0"/>
              <a:t> </a:t>
            </a:r>
            <a:r>
              <a:rPr lang="fr-BE" dirty="0" err="1"/>
              <a:t>learning</a:t>
            </a:r>
            <a:r>
              <a:rPr lang="fr-BE" dirty="0"/>
              <a:t> on </a:t>
            </a:r>
            <a:r>
              <a:rPr lang="fr-BE" dirty="0" err="1"/>
              <a:t>students’motivation</a:t>
            </a:r>
            <a:r>
              <a:rPr lang="fr-BE" dirty="0"/>
              <a:t> in Chemistry: A mea-</a:t>
            </a:r>
            <a:r>
              <a:rPr lang="fr-BE" dirty="0" err="1"/>
              <a:t>analysis</a:t>
            </a:r>
            <a:r>
              <a:rPr lang="fr-BE" dirty="0"/>
              <a:t>’, </a:t>
            </a:r>
            <a:r>
              <a:rPr lang="fr-BE" i="1" dirty="0"/>
              <a:t>Journal of Chemical Education</a:t>
            </a:r>
            <a:r>
              <a:rPr lang="fr-BE" dirty="0"/>
              <a:t>, 102(3), pp. 1117–1128. doi:</a:t>
            </a:r>
            <a:r>
              <a:rPr lang="fr-BE" u="sng" dirty="0">
                <a:hlinkClick r:id="rId9"/>
              </a:rPr>
              <a:t>10.1021/acs.jchemed.4c01304</a:t>
            </a:r>
            <a:endParaRPr lang="fr-BE" u="sng" dirty="0"/>
          </a:p>
        </p:txBody>
      </p:sp>
      <p:sp>
        <p:nvSpPr>
          <p:cNvPr id="4" name="Slide Number Placeholder 3">
            <a:extLst>
              <a:ext uri="{FF2B5EF4-FFF2-40B4-BE49-F238E27FC236}">
                <a16:creationId xmlns:a16="http://schemas.microsoft.com/office/drawing/2014/main" id="{06784195-C5AE-BBFE-5443-0B1D2C137F89}"/>
              </a:ext>
            </a:extLst>
          </p:cNvPr>
          <p:cNvSpPr>
            <a:spLocks noGrp="1"/>
          </p:cNvSpPr>
          <p:nvPr>
            <p:ph type="sldNum" sz="quarter" idx="12"/>
          </p:nvPr>
        </p:nvSpPr>
        <p:spPr/>
        <p:txBody>
          <a:bodyPr/>
          <a:lstStyle/>
          <a:p>
            <a:fld id="{87E7843D-FF13-4365-9478-9625B70A2705}" type="slidenum">
              <a:rPr lang="fr-BE" noProof="0" smtClean="0"/>
              <a:t>55</a:t>
            </a:fld>
            <a:endParaRPr lang="fr-BE" noProof="0" dirty="0"/>
          </a:p>
        </p:txBody>
      </p:sp>
      <p:sp>
        <p:nvSpPr>
          <p:cNvPr id="5" name="Footer Placeholder 4">
            <a:extLst>
              <a:ext uri="{FF2B5EF4-FFF2-40B4-BE49-F238E27FC236}">
                <a16:creationId xmlns:a16="http://schemas.microsoft.com/office/drawing/2014/main" id="{3448615C-E4D8-1850-AE85-BFA16BC73CCE}"/>
              </a:ext>
            </a:extLst>
          </p:cNvPr>
          <p:cNvSpPr>
            <a:spLocks noGrp="1"/>
          </p:cNvSpPr>
          <p:nvPr>
            <p:ph type="ftr" sz="quarter" idx="11"/>
          </p:nvPr>
        </p:nvSpPr>
        <p:spPr/>
        <p:txBody>
          <a:bodyPr/>
          <a:lstStyle/>
          <a:p>
            <a:r>
              <a:rPr lang="fr-BE" noProof="0" dirty="0"/>
              <a:t>Congrès des Sciences 2026</a:t>
            </a:r>
          </a:p>
        </p:txBody>
      </p:sp>
    </p:spTree>
    <p:extLst>
      <p:ext uri="{BB962C8B-B14F-4D97-AF65-F5344CB8AC3E}">
        <p14:creationId xmlns:p14="http://schemas.microsoft.com/office/powerpoint/2010/main" val="4186562719"/>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2752</TotalTime>
  <Words>2478</Words>
  <Application>Microsoft Office PowerPoint</Application>
  <PresentationFormat>Grand écran</PresentationFormat>
  <Paragraphs>416</Paragraphs>
  <Slides>55</Slides>
  <Notes>15</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55</vt:i4>
      </vt:variant>
    </vt:vector>
  </HeadingPairs>
  <TitlesOfParts>
    <vt:vector size="61" baseType="lpstr">
      <vt:lpstr>Aptos</vt:lpstr>
      <vt:lpstr>Arial</vt:lpstr>
      <vt:lpstr>Calibri</vt:lpstr>
      <vt:lpstr>Calisto MT</vt:lpstr>
      <vt:lpstr>Wingdings</vt:lpstr>
      <vt:lpstr>ChronicleVTI</vt:lpstr>
      <vt:lpstr>Tour d'horizon des jeux &amp; simulations numériques pour l'enseignement de la chimie : outillage pratique et résultats de recherche</vt:lpstr>
      <vt:lpstr>Jouer en chimie ? Pourquoi ?  (HU et al., 2022) (Xu et al., 2025) (Plass, J. L., Homer, B. D., &amp; Kinzer, C. K.) </vt:lpstr>
      <vt:lpstr>Définir le jeu ?</vt:lpstr>
      <vt:lpstr>Définir le jeu ?</vt:lpstr>
      <vt:lpstr>Petit test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Définir le jeu ?</vt:lpstr>
      <vt:lpstr>Le jeu et l’apprentissage  (Becker, 2021), (Bonenfant, 2023), (Philippette, T., &amp; Preat, C., 2023), (Plass, J. L., Mayer, R. E., &amp; Homer, B. D., 2020)  </vt:lpstr>
      <vt:lpstr>Le jeu, la simulation et l’apprentissage Traduit de Martens, A, Diener, H, and Malo, S (2008) </vt:lpstr>
      <vt:lpstr>Gamification</vt:lpstr>
      <vt:lpstr>Kahoot!</vt:lpstr>
      <vt:lpstr>Kahoot!</vt:lpstr>
      <vt:lpstr>Masters QUIZ!</vt:lpstr>
      <vt:lpstr>Master Quiz!</vt:lpstr>
      <vt:lpstr>Jeux sérieux</vt:lpstr>
      <vt:lpstr>Combustion reaction (2026)</vt:lpstr>
      <vt:lpstr>Interactive chemistry</vt:lpstr>
      <vt:lpstr>Bond Breaker 2  Bond Breaker: Classroom edition</vt:lpstr>
      <vt:lpstr>Bond Breaker</vt:lpstr>
      <vt:lpstr>Chemical Escape (Engstler, V., Marohn, A., 2025) </vt:lpstr>
      <vt:lpstr>Chemical Escape</vt:lpstr>
      <vt:lpstr>S’cape</vt:lpstr>
      <vt:lpstr>Jeux commerciaux</vt:lpstr>
      <vt:lpstr>Minecraft Education –  Séquence Atome</vt:lpstr>
      <vt:lpstr>Minecraft Education - Séquence Atome</vt:lpstr>
      <vt:lpstr>Sokobond</vt:lpstr>
      <vt:lpstr>Sokobond</vt:lpstr>
      <vt:lpstr>Spacechem</vt:lpstr>
      <vt:lpstr>Spacechem</vt:lpstr>
      <vt:lpstr>Simulations</vt:lpstr>
      <vt:lpstr>PHET</vt:lpstr>
      <vt:lpstr>MOLVIEW</vt:lpstr>
      <vt:lpstr>Molecular</vt:lpstr>
      <vt:lpstr>Autres/inclassables</vt:lpstr>
      <vt:lpstr>Qu’attendez-vous d’un jeu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Hansen Maxime</dc:creator>
  <cp:lastModifiedBy>Hansen Maxime</cp:lastModifiedBy>
  <cp:revision>22</cp:revision>
  <dcterms:created xsi:type="dcterms:W3CDTF">2026-08-04T07:19:56Z</dcterms:created>
  <dcterms:modified xsi:type="dcterms:W3CDTF">2026-08-19T13:07:43Z</dcterms:modified>
</cp:coreProperties>
</file>