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21378863" cy="30238700"/>
  <p:notesSz cx="6858000" cy="9144000"/>
  <p:custDataLst>
    <p:tags r:id="rId3"/>
  </p:custDataLst>
  <p:defaultTextStyle>
    <a:defPPr>
      <a:defRPr lang="en-US"/>
    </a:defPPr>
    <a:lvl1pPr marL="0" algn="l" defTabSz="2949489" rtl="0" eaLnBrk="1" latinLnBrk="0" hangingPunct="1">
      <a:defRPr sz="5800" kern="1200">
        <a:solidFill>
          <a:schemeClr val="tx1"/>
        </a:solidFill>
        <a:latin typeface="+mn-lt"/>
        <a:ea typeface="+mn-ea"/>
        <a:cs typeface="+mn-cs"/>
      </a:defRPr>
    </a:lvl1pPr>
    <a:lvl2pPr marL="1474744" algn="l" defTabSz="2949489" rtl="0" eaLnBrk="1" latinLnBrk="0" hangingPunct="1">
      <a:defRPr sz="5800" kern="1200">
        <a:solidFill>
          <a:schemeClr val="tx1"/>
        </a:solidFill>
        <a:latin typeface="+mn-lt"/>
        <a:ea typeface="+mn-ea"/>
        <a:cs typeface="+mn-cs"/>
      </a:defRPr>
    </a:lvl2pPr>
    <a:lvl3pPr marL="2949489" algn="l" defTabSz="2949489" rtl="0" eaLnBrk="1" latinLnBrk="0" hangingPunct="1">
      <a:defRPr sz="5800" kern="1200">
        <a:solidFill>
          <a:schemeClr val="tx1"/>
        </a:solidFill>
        <a:latin typeface="+mn-lt"/>
        <a:ea typeface="+mn-ea"/>
        <a:cs typeface="+mn-cs"/>
      </a:defRPr>
    </a:lvl3pPr>
    <a:lvl4pPr marL="4424233" algn="l" defTabSz="2949489" rtl="0" eaLnBrk="1" latinLnBrk="0" hangingPunct="1">
      <a:defRPr sz="5800" kern="1200">
        <a:solidFill>
          <a:schemeClr val="tx1"/>
        </a:solidFill>
        <a:latin typeface="+mn-lt"/>
        <a:ea typeface="+mn-ea"/>
        <a:cs typeface="+mn-cs"/>
      </a:defRPr>
    </a:lvl4pPr>
    <a:lvl5pPr marL="5898977" algn="l" defTabSz="2949489" rtl="0" eaLnBrk="1" latinLnBrk="0" hangingPunct="1">
      <a:defRPr sz="5800" kern="1200">
        <a:solidFill>
          <a:schemeClr val="tx1"/>
        </a:solidFill>
        <a:latin typeface="+mn-lt"/>
        <a:ea typeface="+mn-ea"/>
        <a:cs typeface="+mn-cs"/>
      </a:defRPr>
    </a:lvl5pPr>
    <a:lvl6pPr marL="7373722" algn="l" defTabSz="2949489" rtl="0" eaLnBrk="1" latinLnBrk="0" hangingPunct="1">
      <a:defRPr sz="5800" kern="1200">
        <a:solidFill>
          <a:schemeClr val="tx1"/>
        </a:solidFill>
        <a:latin typeface="+mn-lt"/>
        <a:ea typeface="+mn-ea"/>
        <a:cs typeface="+mn-cs"/>
      </a:defRPr>
    </a:lvl6pPr>
    <a:lvl7pPr marL="8848466" algn="l" defTabSz="2949489" rtl="0" eaLnBrk="1" latinLnBrk="0" hangingPunct="1">
      <a:defRPr sz="5800" kern="1200">
        <a:solidFill>
          <a:schemeClr val="tx1"/>
        </a:solidFill>
        <a:latin typeface="+mn-lt"/>
        <a:ea typeface="+mn-ea"/>
        <a:cs typeface="+mn-cs"/>
      </a:defRPr>
    </a:lvl7pPr>
    <a:lvl8pPr marL="10323210" algn="l" defTabSz="2949489" rtl="0" eaLnBrk="1" latinLnBrk="0" hangingPunct="1">
      <a:defRPr sz="5800" kern="1200">
        <a:solidFill>
          <a:schemeClr val="tx1"/>
        </a:solidFill>
        <a:latin typeface="+mn-lt"/>
        <a:ea typeface="+mn-ea"/>
        <a:cs typeface="+mn-cs"/>
      </a:defRPr>
    </a:lvl8pPr>
    <a:lvl9pPr marL="11797955" algn="l" defTabSz="2949489"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636">
          <p15:clr>
            <a:srgbClr val="A4A3A4"/>
          </p15:clr>
        </p15:guide>
        <p15:guide id="2" pos="67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6E3"/>
    <a:srgbClr val="FFFFFF"/>
    <a:srgbClr val="33A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33" d="100"/>
          <a:sy n="33" d="100"/>
        </p:scale>
        <p:origin x="1637" y="-1070"/>
      </p:cViewPr>
      <p:guideLst>
        <p:guide orient="horz" pos="17636"/>
        <p:guide pos="67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1316038" y="869950"/>
            <a:ext cx="2514600" cy="3429000"/>
          </a:xfrm>
          <a:prstGeom prst="rect">
            <a:avLst/>
          </a:prstGeom>
        </p:spPr>
        <p:txBody>
          <a:bodyPr anchor="ctr"/>
          <a:lstStyle>
            <a:lvl1pPr marL="0" indent="0" algn="ctr">
              <a:buNone/>
              <a:defRPr sz="4800">
                <a:latin typeface="Arial" panose="020B0604020202020204" pitchFamily="34" charset="0"/>
                <a:cs typeface="Arial" panose="020B0604020202020204" pitchFamily="34" charset="0"/>
              </a:defRPr>
            </a:lvl1pPr>
          </a:lstStyle>
          <a:p>
            <a:endParaRPr lang="en-US" dirty="0"/>
          </a:p>
        </p:txBody>
      </p:sp>
      <p:sp>
        <p:nvSpPr>
          <p:cNvPr id="10" name="Text Placeholder 9"/>
          <p:cNvSpPr>
            <a:spLocks noGrp="1"/>
          </p:cNvSpPr>
          <p:nvPr>
            <p:ph type="body" sz="quarter" idx="14" hasCustomPrompt="1"/>
          </p:nvPr>
        </p:nvSpPr>
        <p:spPr>
          <a:xfrm>
            <a:off x="16784638" y="946150"/>
            <a:ext cx="3962400" cy="762000"/>
          </a:xfrm>
          <a:prstGeom prst="rect">
            <a:avLst/>
          </a:prstGeom>
        </p:spPr>
        <p:txBody>
          <a:bodyPr/>
          <a:lstStyle>
            <a:lvl1pPr marL="0" indent="0">
              <a:buNone/>
              <a:defRPr sz="1800" baseline="0">
                <a:solidFill>
                  <a:schemeClr val="accent1">
                    <a:lumMod val="75000"/>
                  </a:schemeClr>
                </a:solidFill>
                <a:latin typeface="Arial" panose="020B0604020202020204" pitchFamily="34" charset="0"/>
                <a:cs typeface="Arial" panose="020B0604020202020204" pitchFamily="34" charset="0"/>
              </a:defRPr>
            </a:lvl1pPr>
          </a:lstStyle>
          <a:p>
            <a:pPr lvl="0"/>
            <a:r>
              <a:rPr lang="en-US" dirty="0"/>
              <a:t>Author (1)</a:t>
            </a:r>
          </a:p>
          <a:p>
            <a:pPr lvl="0"/>
            <a:r>
              <a:rPr lang="en-US" dirty="0"/>
              <a:t>Author (2) </a:t>
            </a:r>
          </a:p>
        </p:txBody>
      </p:sp>
      <p:sp>
        <p:nvSpPr>
          <p:cNvPr id="11" name="Text Placeholder 9"/>
          <p:cNvSpPr>
            <a:spLocks noGrp="1"/>
          </p:cNvSpPr>
          <p:nvPr>
            <p:ph type="body" sz="quarter" idx="15" hasCustomPrompt="1"/>
          </p:nvPr>
        </p:nvSpPr>
        <p:spPr>
          <a:xfrm>
            <a:off x="16733520" y="2103120"/>
            <a:ext cx="3962400" cy="381000"/>
          </a:xfrm>
          <a:prstGeom prst="rect">
            <a:avLst/>
          </a:prstGeom>
        </p:spPr>
        <p:txBody>
          <a:bodyPr/>
          <a:lstStyle>
            <a:lvl1pPr marL="0" indent="0">
              <a:buNone/>
              <a:defRPr sz="1800" baseline="0">
                <a:solidFill>
                  <a:schemeClr val="accent1">
                    <a:lumMod val="75000"/>
                  </a:schemeClr>
                </a:solidFill>
                <a:latin typeface="Arial" panose="020B0604020202020204" pitchFamily="34" charset="0"/>
                <a:cs typeface="Arial" panose="020B0604020202020204" pitchFamily="34" charset="0"/>
              </a:defRPr>
            </a:lvl1pPr>
          </a:lstStyle>
          <a:p>
            <a:pPr lvl="0"/>
            <a:r>
              <a:rPr lang="en-US" dirty="0"/>
              <a:t>Author (1) E-mail</a:t>
            </a:r>
          </a:p>
        </p:txBody>
      </p:sp>
      <p:sp>
        <p:nvSpPr>
          <p:cNvPr id="13" name="Text Placeholder 12"/>
          <p:cNvSpPr>
            <a:spLocks noGrp="1"/>
          </p:cNvSpPr>
          <p:nvPr>
            <p:ph type="body" sz="quarter" idx="16" hasCustomPrompt="1"/>
          </p:nvPr>
        </p:nvSpPr>
        <p:spPr>
          <a:xfrm>
            <a:off x="3906838" y="869950"/>
            <a:ext cx="10744200" cy="3429000"/>
          </a:xfrm>
          <a:prstGeom prst="rect">
            <a:avLst/>
          </a:prstGeom>
        </p:spPr>
        <p:txBody>
          <a:bodyPr/>
          <a:lstStyle>
            <a:lvl1pPr marL="0" indent="0">
              <a:buNone/>
              <a:defRPr sz="6000" b="1">
                <a:solidFill>
                  <a:schemeClr val="bg1"/>
                </a:solidFill>
                <a:latin typeface="Arial" panose="020B0604020202020204" pitchFamily="34" charset="0"/>
                <a:cs typeface="Arial" panose="020B0604020202020204" pitchFamily="34" charset="0"/>
              </a:defRPr>
            </a:lvl1pPr>
          </a:lstStyle>
          <a:p>
            <a:pPr lvl="0"/>
            <a:r>
              <a:rPr lang="en-US" dirty="0"/>
              <a:t>Research Tile</a:t>
            </a:r>
          </a:p>
        </p:txBody>
      </p:sp>
      <p:sp>
        <p:nvSpPr>
          <p:cNvPr id="14" name="Text Placeholder 12"/>
          <p:cNvSpPr>
            <a:spLocks noGrp="1"/>
          </p:cNvSpPr>
          <p:nvPr>
            <p:ph type="body" sz="quarter" idx="17" hasCustomPrompt="1"/>
          </p:nvPr>
        </p:nvSpPr>
        <p:spPr>
          <a:xfrm>
            <a:off x="1088231" y="4984750"/>
            <a:ext cx="2743200" cy="7620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ABSTRACT</a:t>
            </a:r>
          </a:p>
        </p:txBody>
      </p:sp>
      <p:sp>
        <p:nvSpPr>
          <p:cNvPr id="16" name="Text Placeholder 12"/>
          <p:cNvSpPr>
            <a:spLocks noGrp="1"/>
          </p:cNvSpPr>
          <p:nvPr>
            <p:ph type="body" sz="quarter" idx="18" hasCustomPrompt="1"/>
          </p:nvPr>
        </p:nvSpPr>
        <p:spPr>
          <a:xfrm>
            <a:off x="1088231" y="8413750"/>
            <a:ext cx="32004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KEYWORDS</a:t>
            </a:r>
          </a:p>
        </p:txBody>
      </p:sp>
      <p:sp>
        <p:nvSpPr>
          <p:cNvPr id="17" name="Text Placeholder 12"/>
          <p:cNvSpPr>
            <a:spLocks noGrp="1"/>
          </p:cNvSpPr>
          <p:nvPr>
            <p:ph type="body" sz="quarter" idx="19" hasCustomPrompt="1"/>
          </p:nvPr>
        </p:nvSpPr>
        <p:spPr>
          <a:xfrm>
            <a:off x="1088231" y="10242550"/>
            <a:ext cx="32004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PROBLEM</a:t>
            </a:r>
          </a:p>
        </p:txBody>
      </p:sp>
      <p:sp>
        <p:nvSpPr>
          <p:cNvPr id="18" name="Text Placeholder 12"/>
          <p:cNvSpPr>
            <a:spLocks noGrp="1"/>
          </p:cNvSpPr>
          <p:nvPr>
            <p:ph type="body" sz="quarter" idx="20" hasCustomPrompt="1"/>
          </p:nvPr>
        </p:nvSpPr>
        <p:spPr>
          <a:xfrm>
            <a:off x="1088231" y="14738350"/>
            <a:ext cx="71628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OBJECTIVE / HYPOTHESIS</a:t>
            </a:r>
          </a:p>
        </p:txBody>
      </p:sp>
      <p:sp>
        <p:nvSpPr>
          <p:cNvPr id="19" name="Text Placeholder 12"/>
          <p:cNvSpPr>
            <a:spLocks noGrp="1"/>
          </p:cNvSpPr>
          <p:nvPr>
            <p:ph type="body" sz="quarter" idx="21" hasCustomPrompt="1"/>
          </p:nvPr>
        </p:nvSpPr>
        <p:spPr>
          <a:xfrm>
            <a:off x="1088231" y="17633950"/>
            <a:ext cx="26670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AUDIENCE</a:t>
            </a:r>
          </a:p>
        </p:txBody>
      </p:sp>
      <p:sp>
        <p:nvSpPr>
          <p:cNvPr id="20" name="Text Placeholder 12"/>
          <p:cNvSpPr>
            <a:spLocks noGrp="1"/>
          </p:cNvSpPr>
          <p:nvPr>
            <p:ph type="body" sz="quarter" idx="22" hasCustomPrompt="1"/>
          </p:nvPr>
        </p:nvSpPr>
        <p:spPr>
          <a:xfrm>
            <a:off x="1088231" y="21824950"/>
            <a:ext cx="5943600" cy="6096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ORIGINALITY</a:t>
            </a:r>
          </a:p>
        </p:txBody>
      </p:sp>
      <p:sp>
        <p:nvSpPr>
          <p:cNvPr id="21" name="Text Placeholder 12"/>
          <p:cNvSpPr>
            <a:spLocks noGrp="1"/>
          </p:cNvSpPr>
          <p:nvPr>
            <p:ph type="body" sz="quarter" idx="23" hasCustomPrompt="1"/>
          </p:nvPr>
        </p:nvSpPr>
        <p:spPr>
          <a:xfrm>
            <a:off x="1088231" y="19386550"/>
            <a:ext cx="5943600" cy="6096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RESEARCH QUESTION</a:t>
            </a:r>
          </a:p>
        </p:txBody>
      </p:sp>
      <p:sp>
        <p:nvSpPr>
          <p:cNvPr id="22" name="Text Placeholder 12"/>
          <p:cNvSpPr>
            <a:spLocks noGrp="1"/>
          </p:cNvSpPr>
          <p:nvPr>
            <p:ph type="body" sz="quarter" idx="24" hasCustomPrompt="1"/>
          </p:nvPr>
        </p:nvSpPr>
        <p:spPr>
          <a:xfrm>
            <a:off x="10689431" y="5060950"/>
            <a:ext cx="5791200" cy="6858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METHODOLOGY</a:t>
            </a:r>
          </a:p>
        </p:txBody>
      </p:sp>
      <p:sp>
        <p:nvSpPr>
          <p:cNvPr id="23" name="Text Placeholder 12"/>
          <p:cNvSpPr>
            <a:spLocks noGrp="1"/>
          </p:cNvSpPr>
          <p:nvPr>
            <p:ph type="body" sz="quarter" idx="25" hasCustomPrompt="1"/>
          </p:nvPr>
        </p:nvSpPr>
        <p:spPr>
          <a:xfrm>
            <a:off x="10689431" y="8413750"/>
            <a:ext cx="5791200" cy="7620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RESULTS</a:t>
            </a:r>
          </a:p>
        </p:txBody>
      </p:sp>
      <p:sp>
        <p:nvSpPr>
          <p:cNvPr id="24" name="Text Placeholder 12"/>
          <p:cNvSpPr>
            <a:spLocks noGrp="1"/>
          </p:cNvSpPr>
          <p:nvPr>
            <p:ph type="body" sz="quarter" idx="26" hasCustomPrompt="1"/>
          </p:nvPr>
        </p:nvSpPr>
        <p:spPr>
          <a:xfrm>
            <a:off x="10689431" y="19310350"/>
            <a:ext cx="5791200" cy="6858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CONCLUSION</a:t>
            </a:r>
          </a:p>
        </p:txBody>
      </p:sp>
      <p:sp>
        <p:nvSpPr>
          <p:cNvPr id="25" name="Text Placeholder 12"/>
          <p:cNvSpPr>
            <a:spLocks noGrp="1"/>
          </p:cNvSpPr>
          <p:nvPr>
            <p:ph type="body" sz="quarter" idx="27" hasCustomPrompt="1"/>
          </p:nvPr>
        </p:nvSpPr>
        <p:spPr>
          <a:xfrm>
            <a:off x="10689431" y="24568150"/>
            <a:ext cx="5791200" cy="6858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Resources</a:t>
            </a:r>
          </a:p>
        </p:txBody>
      </p:sp>
      <p:sp>
        <p:nvSpPr>
          <p:cNvPr id="27" name="Text Placeholder 26"/>
          <p:cNvSpPr>
            <a:spLocks noGrp="1"/>
          </p:cNvSpPr>
          <p:nvPr>
            <p:ph type="body" sz="quarter" idx="28" hasCustomPrompt="1"/>
          </p:nvPr>
        </p:nvSpPr>
        <p:spPr>
          <a:xfrm>
            <a:off x="1087438" y="5746750"/>
            <a:ext cx="9372600" cy="2514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28" name="Text Placeholder 26"/>
          <p:cNvSpPr>
            <a:spLocks noGrp="1"/>
          </p:cNvSpPr>
          <p:nvPr>
            <p:ph type="body" sz="quarter" idx="29" hasCustomPrompt="1"/>
          </p:nvPr>
        </p:nvSpPr>
        <p:spPr>
          <a:xfrm>
            <a:off x="1088231" y="11004550"/>
            <a:ext cx="9372600" cy="3581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29" name="Text Placeholder 26"/>
          <p:cNvSpPr>
            <a:spLocks noGrp="1"/>
          </p:cNvSpPr>
          <p:nvPr>
            <p:ph type="body" sz="quarter" idx="30" hasCustomPrompt="1"/>
          </p:nvPr>
        </p:nvSpPr>
        <p:spPr>
          <a:xfrm>
            <a:off x="1088231" y="9175750"/>
            <a:ext cx="9372600" cy="914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0" name="Text Placeholder 26"/>
          <p:cNvSpPr>
            <a:spLocks noGrp="1"/>
          </p:cNvSpPr>
          <p:nvPr>
            <p:ph type="body" sz="quarter" idx="31" hasCustomPrompt="1"/>
          </p:nvPr>
        </p:nvSpPr>
        <p:spPr>
          <a:xfrm>
            <a:off x="1088231" y="15500350"/>
            <a:ext cx="9372600" cy="19812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1" name="Text Placeholder 26"/>
          <p:cNvSpPr>
            <a:spLocks noGrp="1"/>
          </p:cNvSpPr>
          <p:nvPr>
            <p:ph type="body" sz="quarter" idx="32" hasCustomPrompt="1"/>
          </p:nvPr>
        </p:nvSpPr>
        <p:spPr>
          <a:xfrm>
            <a:off x="1088231" y="18395950"/>
            <a:ext cx="9372600" cy="8382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2" name="Text Placeholder 26"/>
          <p:cNvSpPr>
            <a:spLocks noGrp="1"/>
          </p:cNvSpPr>
          <p:nvPr>
            <p:ph type="body" sz="quarter" idx="33" hasCustomPrompt="1"/>
          </p:nvPr>
        </p:nvSpPr>
        <p:spPr>
          <a:xfrm>
            <a:off x="1088231" y="19996150"/>
            <a:ext cx="9372600" cy="1676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3" name="Text Placeholder 26"/>
          <p:cNvSpPr>
            <a:spLocks noGrp="1"/>
          </p:cNvSpPr>
          <p:nvPr>
            <p:ph type="body" sz="quarter" idx="34" hasCustomPrompt="1"/>
          </p:nvPr>
        </p:nvSpPr>
        <p:spPr>
          <a:xfrm>
            <a:off x="1088231" y="22434550"/>
            <a:ext cx="9372600" cy="4038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4" name="Text Placeholder 26"/>
          <p:cNvSpPr>
            <a:spLocks noGrp="1"/>
          </p:cNvSpPr>
          <p:nvPr>
            <p:ph type="body" sz="quarter" idx="35" hasCustomPrompt="1"/>
          </p:nvPr>
        </p:nvSpPr>
        <p:spPr>
          <a:xfrm>
            <a:off x="10689431" y="5746750"/>
            <a:ext cx="9372600" cy="2514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5" name="Text Placeholder 26"/>
          <p:cNvSpPr>
            <a:spLocks noGrp="1"/>
          </p:cNvSpPr>
          <p:nvPr>
            <p:ph type="body" sz="quarter" idx="36" hasCustomPrompt="1"/>
          </p:nvPr>
        </p:nvSpPr>
        <p:spPr>
          <a:xfrm>
            <a:off x="10690225" y="9175750"/>
            <a:ext cx="9372600" cy="10058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6" name="Text Placeholder 26"/>
          <p:cNvSpPr>
            <a:spLocks noGrp="1"/>
          </p:cNvSpPr>
          <p:nvPr>
            <p:ph type="body" sz="quarter" idx="37" hasCustomPrompt="1"/>
          </p:nvPr>
        </p:nvSpPr>
        <p:spPr>
          <a:xfrm>
            <a:off x="10690225" y="25253950"/>
            <a:ext cx="9372600" cy="1219200"/>
          </a:xfrm>
          <a:prstGeom prst="rect">
            <a:avLst/>
          </a:prstGeom>
        </p:spPr>
        <p:txBody>
          <a:bodyPr/>
          <a:lstStyle>
            <a:lvl1pPr marL="0" indent="0">
              <a:buNone/>
              <a:defRPr sz="14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7" name="Text Placeholder 26"/>
          <p:cNvSpPr>
            <a:spLocks noGrp="1"/>
          </p:cNvSpPr>
          <p:nvPr>
            <p:ph type="body" sz="quarter" idx="38" hasCustomPrompt="1"/>
          </p:nvPr>
        </p:nvSpPr>
        <p:spPr>
          <a:xfrm>
            <a:off x="10690225" y="19996150"/>
            <a:ext cx="9372600" cy="4419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Tree>
    <p:extLst>
      <p:ext uri="{BB962C8B-B14F-4D97-AF65-F5344CB8AC3E}">
        <p14:creationId xmlns:p14="http://schemas.microsoft.com/office/powerpoint/2010/main" val="2144414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F:\Amer\SBD_Lab\10_Symposiums\2016_05_Rencontres Universitaires du Génie Civil‏\Feedback_1\logo_coul_texte_blason_cadre_300.gi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233231" y="28133675"/>
            <a:ext cx="2514600" cy="1833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402431" y="28456884"/>
            <a:ext cx="3985146" cy="11870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userDrawn="1"/>
        </p:nvSpPr>
        <p:spPr>
          <a:xfrm>
            <a:off x="402431" y="26701750"/>
            <a:ext cx="20345400" cy="1295400"/>
          </a:xfrm>
          <a:prstGeom prst="rect">
            <a:avLst/>
          </a:prstGeom>
          <a:solidFill>
            <a:srgbClr val="33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088231" y="641350"/>
            <a:ext cx="14706600" cy="3962400"/>
          </a:xfrm>
          <a:custGeom>
            <a:avLst/>
            <a:gdLst>
              <a:gd name="connsiteX0" fmla="*/ 0 w 14706600"/>
              <a:gd name="connsiteY0" fmla="*/ 0 h 3962400"/>
              <a:gd name="connsiteX1" fmla="*/ 14706600 w 14706600"/>
              <a:gd name="connsiteY1" fmla="*/ 0 h 3962400"/>
              <a:gd name="connsiteX2" fmla="*/ 14706600 w 14706600"/>
              <a:gd name="connsiteY2" fmla="*/ 3962400 h 3962400"/>
              <a:gd name="connsiteX3" fmla="*/ 0 w 14706600"/>
              <a:gd name="connsiteY3" fmla="*/ 3962400 h 3962400"/>
              <a:gd name="connsiteX4" fmla="*/ 0 w 14706600"/>
              <a:gd name="connsiteY4" fmla="*/ 0 h 3962400"/>
              <a:gd name="connsiteX0" fmla="*/ 0 w 14706600"/>
              <a:gd name="connsiteY0" fmla="*/ 0 h 3990975"/>
              <a:gd name="connsiteX1" fmla="*/ 14706600 w 14706600"/>
              <a:gd name="connsiteY1" fmla="*/ 0 h 3990975"/>
              <a:gd name="connsiteX2" fmla="*/ 12192000 w 14706600"/>
              <a:gd name="connsiteY2" fmla="*/ 3990975 h 3990975"/>
              <a:gd name="connsiteX3" fmla="*/ 0 w 14706600"/>
              <a:gd name="connsiteY3" fmla="*/ 3962400 h 3990975"/>
              <a:gd name="connsiteX4" fmla="*/ 0 w 14706600"/>
              <a:gd name="connsiteY4" fmla="*/ 0 h 3990975"/>
              <a:gd name="connsiteX0" fmla="*/ 0 w 14706600"/>
              <a:gd name="connsiteY0" fmla="*/ 0 h 3962400"/>
              <a:gd name="connsiteX1" fmla="*/ 14706600 w 14706600"/>
              <a:gd name="connsiteY1" fmla="*/ 0 h 3962400"/>
              <a:gd name="connsiteX2" fmla="*/ 13592175 w 14706600"/>
              <a:gd name="connsiteY2" fmla="*/ 3962400 h 3962400"/>
              <a:gd name="connsiteX3" fmla="*/ 0 w 14706600"/>
              <a:gd name="connsiteY3" fmla="*/ 3962400 h 3962400"/>
              <a:gd name="connsiteX4" fmla="*/ 0 w 14706600"/>
              <a:gd name="connsiteY4" fmla="*/ 0 h 39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06600" h="3962400">
                <a:moveTo>
                  <a:pt x="0" y="0"/>
                </a:moveTo>
                <a:lnTo>
                  <a:pt x="14706600" y="0"/>
                </a:lnTo>
                <a:lnTo>
                  <a:pt x="13592175" y="3962400"/>
                </a:lnTo>
                <a:lnTo>
                  <a:pt x="0" y="3962400"/>
                </a:lnTo>
                <a:lnTo>
                  <a:pt x="0" y="0"/>
                </a:lnTo>
                <a:close/>
              </a:path>
            </a:pathLst>
          </a:custGeom>
          <a:solidFill>
            <a:srgbClr val="33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 action="ppaction://hlinkshowjump?jump=nextslide"/>
          </p:cNvPr>
          <p:cNvSpPr/>
          <p:nvPr userDrawn="1"/>
        </p:nvSpPr>
        <p:spPr>
          <a:xfrm>
            <a:off x="1316831" y="869950"/>
            <a:ext cx="2514600" cy="3429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userDrawn="1"/>
        </p:nvSpPr>
        <p:spPr>
          <a:xfrm>
            <a:off x="15413831" y="941685"/>
            <a:ext cx="1447800" cy="400110"/>
          </a:xfrm>
          <a:prstGeom prst="rect">
            <a:avLst/>
          </a:prstGeom>
          <a:noFill/>
        </p:spPr>
        <p:txBody>
          <a:bodyPr wrap="square" rtlCol="0">
            <a:spAutoFit/>
          </a:bodyPr>
          <a:lstStyle/>
          <a:p>
            <a:pPr algn="r"/>
            <a:r>
              <a:rPr lang="en-US" sz="2000" b="0" dirty="0">
                <a:solidFill>
                  <a:schemeClr val="accent1">
                    <a:lumMod val="75000"/>
                  </a:schemeClr>
                </a:solidFill>
                <a:latin typeface="Arial" panose="020B0604020202020204" pitchFamily="34" charset="0"/>
                <a:cs typeface="Arial" panose="020B0604020202020204" pitchFamily="34" charset="0"/>
              </a:rPr>
              <a:t>Authors:</a:t>
            </a:r>
          </a:p>
        </p:txBody>
      </p:sp>
      <p:sp>
        <p:nvSpPr>
          <p:cNvPr id="20" name="TextBox 19"/>
          <p:cNvSpPr txBox="1"/>
          <p:nvPr userDrawn="1"/>
        </p:nvSpPr>
        <p:spPr>
          <a:xfrm>
            <a:off x="15413831" y="2509381"/>
            <a:ext cx="1447800" cy="400110"/>
          </a:xfrm>
          <a:prstGeom prst="rect">
            <a:avLst/>
          </a:prstGeom>
          <a:noFill/>
        </p:spPr>
        <p:txBody>
          <a:bodyPr wrap="square" rtlCol="0">
            <a:spAutoFit/>
          </a:bodyPr>
          <a:lstStyle/>
          <a:p>
            <a:pPr algn="r"/>
            <a:r>
              <a:rPr lang="en-US" sz="2000" b="0" dirty="0">
                <a:solidFill>
                  <a:schemeClr val="accent1">
                    <a:lumMod val="75000"/>
                  </a:schemeClr>
                </a:solidFill>
                <a:latin typeface="Arial" panose="020B0604020202020204" pitchFamily="34" charset="0"/>
                <a:cs typeface="Arial" panose="020B0604020202020204" pitchFamily="34" charset="0"/>
              </a:rPr>
              <a:t>Address: </a:t>
            </a:r>
          </a:p>
        </p:txBody>
      </p:sp>
      <p:sp>
        <p:nvSpPr>
          <p:cNvPr id="21" name="TextBox 20"/>
          <p:cNvSpPr txBox="1"/>
          <p:nvPr userDrawn="1"/>
        </p:nvSpPr>
        <p:spPr>
          <a:xfrm>
            <a:off x="16785431" y="2509381"/>
            <a:ext cx="4495800" cy="2246769"/>
          </a:xfrm>
          <a:prstGeom prst="rect">
            <a:avLst/>
          </a:prstGeom>
          <a:noFill/>
        </p:spPr>
        <p:txBody>
          <a:bodyPr wrap="square" rtlCol="0">
            <a:spAutoFit/>
          </a:bodyPr>
          <a:lstStyle/>
          <a:p>
            <a:pPr>
              <a:lnSpc>
                <a:spcPct val="100000"/>
              </a:lnSpc>
            </a:pPr>
            <a:r>
              <a:rPr lang="en-US" sz="2000" b="0" dirty="0">
                <a:solidFill>
                  <a:schemeClr val="accent1">
                    <a:lumMod val="75000"/>
                  </a:schemeClr>
                </a:solidFill>
                <a:latin typeface="Arial" panose="020B0604020202020204" pitchFamily="34" charset="0"/>
                <a:cs typeface="Arial" panose="020B0604020202020204" pitchFamily="34" charset="0"/>
              </a:rPr>
              <a:t>Sustainable Building Design Lab</a:t>
            </a:r>
          </a:p>
          <a:p>
            <a:pPr>
              <a:lnSpc>
                <a:spcPct val="100000"/>
              </a:lnSpc>
            </a:pPr>
            <a:r>
              <a:rPr lang="en-US" sz="2000" b="0" dirty="0">
                <a:solidFill>
                  <a:schemeClr val="accent1">
                    <a:lumMod val="75000"/>
                  </a:schemeClr>
                </a:solidFill>
                <a:latin typeface="Arial" panose="020B0604020202020204" pitchFamily="34" charset="0"/>
                <a:cs typeface="Arial" panose="020B0604020202020204" pitchFamily="34" charset="0"/>
              </a:rPr>
              <a:t>Quartier</a:t>
            </a:r>
            <a:r>
              <a:rPr lang="en-US" sz="2000" b="0" baseline="0" dirty="0">
                <a:solidFill>
                  <a:schemeClr val="accent1">
                    <a:lumMod val="75000"/>
                  </a:schemeClr>
                </a:solidFill>
                <a:latin typeface="Arial" panose="020B0604020202020204" pitchFamily="34" charset="0"/>
                <a:cs typeface="Arial" panose="020B0604020202020204" pitchFamily="34" charset="0"/>
              </a:rPr>
              <a:t> </a:t>
            </a:r>
            <a:r>
              <a:rPr lang="en-US" sz="2000" b="0" baseline="0" dirty="0" err="1">
                <a:solidFill>
                  <a:schemeClr val="accent1">
                    <a:lumMod val="75000"/>
                  </a:schemeClr>
                </a:solidFill>
                <a:latin typeface="Arial" panose="020B0604020202020204" pitchFamily="34" charset="0"/>
                <a:cs typeface="Arial" panose="020B0604020202020204" pitchFamily="34" charset="0"/>
              </a:rPr>
              <a:t>Polytech</a:t>
            </a:r>
            <a:r>
              <a:rPr lang="en-US" sz="2000" b="0" baseline="0" dirty="0">
                <a:solidFill>
                  <a:schemeClr val="accent1">
                    <a:lumMod val="75000"/>
                  </a:schemeClr>
                </a:solidFill>
                <a:latin typeface="Arial" panose="020B0604020202020204" pitchFamily="34" charset="0"/>
                <a:cs typeface="Arial" panose="020B0604020202020204" pitchFamily="34" charset="0"/>
              </a:rPr>
              <a:t> 1</a:t>
            </a:r>
          </a:p>
          <a:p>
            <a:pPr>
              <a:lnSpc>
                <a:spcPct val="100000"/>
              </a:lnSpc>
            </a:pPr>
            <a:r>
              <a:rPr lang="en-US" sz="2000" b="0" baseline="0" dirty="0" err="1">
                <a:solidFill>
                  <a:schemeClr val="accent1">
                    <a:lumMod val="75000"/>
                  </a:schemeClr>
                </a:solidFill>
                <a:latin typeface="Arial" panose="020B0604020202020204" pitchFamily="34" charset="0"/>
                <a:cs typeface="Arial" panose="020B0604020202020204" pitchFamily="34" charset="0"/>
              </a:rPr>
              <a:t>Allee</a:t>
            </a:r>
            <a:r>
              <a:rPr lang="en-US" sz="2000" b="0" baseline="0" dirty="0">
                <a:solidFill>
                  <a:schemeClr val="accent1">
                    <a:lumMod val="75000"/>
                  </a:schemeClr>
                </a:solidFill>
                <a:latin typeface="Arial" panose="020B0604020202020204" pitchFamily="34" charset="0"/>
                <a:cs typeface="Arial" panose="020B0604020202020204" pitchFamily="34" charset="0"/>
              </a:rPr>
              <a:t> de la </a:t>
            </a:r>
            <a:r>
              <a:rPr lang="en-US" sz="2000" b="0" baseline="0" dirty="0" err="1">
                <a:solidFill>
                  <a:schemeClr val="accent1">
                    <a:lumMod val="75000"/>
                  </a:schemeClr>
                </a:solidFill>
                <a:latin typeface="Arial" panose="020B0604020202020204" pitchFamily="34" charset="0"/>
                <a:cs typeface="Arial" panose="020B0604020202020204" pitchFamily="34" charset="0"/>
              </a:rPr>
              <a:t>Decouverte</a:t>
            </a:r>
            <a:r>
              <a:rPr lang="en-US" sz="2000" b="0" baseline="0" dirty="0">
                <a:solidFill>
                  <a:schemeClr val="accent1">
                    <a:lumMod val="75000"/>
                  </a:schemeClr>
                </a:solidFill>
                <a:latin typeface="Arial" panose="020B0604020202020204" pitchFamily="34" charset="0"/>
                <a:cs typeface="Arial" panose="020B0604020202020204" pitchFamily="34" charset="0"/>
              </a:rPr>
              <a:t> 9</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4000 Liege, Belgium</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www.sbd.ulg.ac.be</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Tel: +32 43.66.91.55</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Fax: +32 43.66.29.09</a:t>
            </a:r>
            <a:endParaRPr lang="en-US" sz="2000" b="0" dirty="0">
              <a:solidFill>
                <a:schemeClr val="accent1">
                  <a:lumMod val="75000"/>
                </a:schemeClr>
              </a:solidFill>
              <a:latin typeface="Arial" panose="020B0604020202020204" pitchFamily="34" charset="0"/>
              <a:cs typeface="Arial" panose="020B0604020202020204" pitchFamily="34" charset="0"/>
            </a:endParaRPr>
          </a:p>
        </p:txBody>
      </p:sp>
      <p:sp>
        <p:nvSpPr>
          <p:cNvPr id="23" name="TextBox 22"/>
          <p:cNvSpPr txBox="1"/>
          <p:nvPr userDrawn="1"/>
        </p:nvSpPr>
        <p:spPr>
          <a:xfrm>
            <a:off x="15413831" y="2102326"/>
            <a:ext cx="1447800" cy="400110"/>
          </a:xfrm>
          <a:prstGeom prst="rect">
            <a:avLst/>
          </a:prstGeom>
          <a:noFill/>
        </p:spPr>
        <p:txBody>
          <a:bodyPr wrap="square" rtlCol="0">
            <a:spAutoFit/>
          </a:bodyPr>
          <a:lstStyle/>
          <a:p>
            <a:pPr algn="r"/>
            <a:r>
              <a:rPr lang="en-US" sz="2000" b="0" dirty="0">
                <a:solidFill>
                  <a:schemeClr val="accent1">
                    <a:lumMod val="75000"/>
                  </a:schemeClr>
                </a:solidFill>
                <a:latin typeface="Arial" panose="020B0604020202020204" pitchFamily="34" charset="0"/>
                <a:cs typeface="Arial" panose="020B0604020202020204" pitchFamily="34" charset="0"/>
              </a:rPr>
              <a:t>E-mail:</a:t>
            </a:r>
          </a:p>
        </p:txBody>
      </p:sp>
    </p:spTree>
    <p:extLst>
      <p:ext uri="{BB962C8B-B14F-4D97-AF65-F5344CB8AC3E}">
        <p14:creationId xmlns:p14="http://schemas.microsoft.com/office/powerpoint/2010/main" val="4292004135"/>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2949489" rtl="0" eaLnBrk="1" latinLnBrk="0" hangingPunct="1">
        <a:spcBef>
          <a:spcPct val="0"/>
        </a:spcBef>
        <a:buNone/>
        <a:defRPr sz="14200" kern="1200">
          <a:solidFill>
            <a:schemeClr val="tx1"/>
          </a:solidFill>
          <a:latin typeface="+mj-lt"/>
          <a:ea typeface="+mj-ea"/>
          <a:cs typeface="+mj-cs"/>
        </a:defRPr>
      </a:lvl1pPr>
    </p:titleStyle>
    <p:bodyStyle>
      <a:lvl1pPr marL="1106058" indent="-1106058" algn="l" defTabSz="2949489"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6460" indent="-921715" algn="l" defTabSz="2949489"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86861" indent="-737372" algn="l" defTabSz="2949489"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1605"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36349"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1094"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85838"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60582"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35327"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49489" rtl="0" eaLnBrk="1" latinLnBrk="0" hangingPunct="1">
        <a:defRPr sz="5800" kern="1200">
          <a:solidFill>
            <a:schemeClr val="tx1"/>
          </a:solidFill>
          <a:latin typeface="+mn-lt"/>
          <a:ea typeface="+mn-ea"/>
          <a:cs typeface="+mn-cs"/>
        </a:defRPr>
      </a:lvl1pPr>
      <a:lvl2pPr marL="1474744" algn="l" defTabSz="2949489" rtl="0" eaLnBrk="1" latinLnBrk="0" hangingPunct="1">
        <a:defRPr sz="5800" kern="1200">
          <a:solidFill>
            <a:schemeClr val="tx1"/>
          </a:solidFill>
          <a:latin typeface="+mn-lt"/>
          <a:ea typeface="+mn-ea"/>
          <a:cs typeface="+mn-cs"/>
        </a:defRPr>
      </a:lvl2pPr>
      <a:lvl3pPr marL="2949489" algn="l" defTabSz="2949489" rtl="0" eaLnBrk="1" latinLnBrk="0" hangingPunct="1">
        <a:defRPr sz="5800" kern="1200">
          <a:solidFill>
            <a:schemeClr val="tx1"/>
          </a:solidFill>
          <a:latin typeface="+mn-lt"/>
          <a:ea typeface="+mn-ea"/>
          <a:cs typeface="+mn-cs"/>
        </a:defRPr>
      </a:lvl3pPr>
      <a:lvl4pPr marL="4424233" algn="l" defTabSz="2949489" rtl="0" eaLnBrk="1" latinLnBrk="0" hangingPunct="1">
        <a:defRPr sz="5800" kern="1200">
          <a:solidFill>
            <a:schemeClr val="tx1"/>
          </a:solidFill>
          <a:latin typeface="+mn-lt"/>
          <a:ea typeface="+mn-ea"/>
          <a:cs typeface="+mn-cs"/>
        </a:defRPr>
      </a:lvl4pPr>
      <a:lvl5pPr marL="5898977" algn="l" defTabSz="2949489" rtl="0" eaLnBrk="1" latinLnBrk="0" hangingPunct="1">
        <a:defRPr sz="5800" kern="1200">
          <a:solidFill>
            <a:schemeClr val="tx1"/>
          </a:solidFill>
          <a:latin typeface="+mn-lt"/>
          <a:ea typeface="+mn-ea"/>
          <a:cs typeface="+mn-cs"/>
        </a:defRPr>
      </a:lvl5pPr>
      <a:lvl6pPr marL="7373722" algn="l" defTabSz="2949489" rtl="0" eaLnBrk="1" latinLnBrk="0" hangingPunct="1">
        <a:defRPr sz="5800" kern="1200">
          <a:solidFill>
            <a:schemeClr val="tx1"/>
          </a:solidFill>
          <a:latin typeface="+mn-lt"/>
          <a:ea typeface="+mn-ea"/>
          <a:cs typeface="+mn-cs"/>
        </a:defRPr>
      </a:lvl6pPr>
      <a:lvl7pPr marL="8848466" algn="l" defTabSz="2949489" rtl="0" eaLnBrk="1" latinLnBrk="0" hangingPunct="1">
        <a:defRPr sz="5800" kern="1200">
          <a:solidFill>
            <a:schemeClr val="tx1"/>
          </a:solidFill>
          <a:latin typeface="+mn-lt"/>
          <a:ea typeface="+mn-ea"/>
          <a:cs typeface="+mn-cs"/>
        </a:defRPr>
      </a:lvl7pPr>
      <a:lvl8pPr marL="10323210" algn="l" defTabSz="2949489" rtl="0" eaLnBrk="1" latinLnBrk="0" hangingPunct="1">
        <a:defRPr sz="5800" kern="1200">
          <a:solidFill>
            <a:schemeClr val="tx1"/>
          </a:solidFill>
          <a:latin typeface="+mn-lt"/>
          <a:ea typeface="+mn-ea"/>
          <a:cs typeface="+mn-cs"/>
        </a:defRPr>
      </a:lvl8pPr>
      <a:lvl9pPr marL="11797955" algn="l" defTabSz="2949489"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p:cNvSpPr>
            <a:spLocks noGrp="1"/>
          </p:cNvSpPr>
          <p:nvPr>
            <p:ph type="body" sz="quarter" idx="33"/>
          </p:nvPr>
        </p:nvSpPr>
        <p:spPr>
          <a:xfrm>
            <a:off x="1087438" y="20300951"/>
            <a:ext cx="9372600" cy="1981199"/>
          </a:xfrm>
        </p:spPr>
        <p:txBody>
          <a:bodyPr/>
          <a:lstStyle/>
          <a:p>
            <a:pPr algn="just"/>
            <a:r>
              <a:rPr lang="en-GB" dirty="0"/>
              <a:t>What is the optimal renovation scenario for residential buildings, considering its economic, and life cycle environmental impacts? How to choose the most appropriate refurbishment strategy according to the location and the building type?</a:t>
            </a:r>
          </a:p>
          <a:p>
            <a:pPr algn="just"/>
            <a:endParaRPr lang="en-US" dirty="0"/>
          </a:p>
        </p:txBody>
      </p:sp>
      <p:pic>
        <p:nvPicPr>
          <p:cNvPr id="38" name="Picture Placeholder 37" descr="A person smiling at the camera&#10;&#10;Description automatically generated">
            <a:extLst>
              <a:ext uri="{FF2B5EF4-FFF2-40B4-BE49-F238E27FC236}">
                <a16:creationId xmlns:a16="http://schemas.microsoft.com/office/drawing/2014/main" id="{4AE6E37D-F666-413D-8403-C7C97F2DB86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055" r="12055"/>
          <a:stretch>
            <a:fillRect/>
          </a:stretch>
        </p:blipFill>
        <p:spPr/>
      </p:pic>
      <p:sp>
        <p:nvSpPr>
          <p:cNvPr id="3" name="Text Placeholder 2"/>
          <p:cNvSpPr>
            <a:spLocks noGrp="1"/>
          </p:cNvSpPr>
          <p:nvPr>
            <p:ph type="body" sz="quarter" idx="14"/>
          </p:nvPr>
        </p:nvSpPr>
        <p:spPr/>
        <p:txBody>
          <a:bodyPr/>
          <a:lstStyle/>
          <a:p>
            <a:r>
              <a:rPr lang="en-US" dirty="0"/>
              <a:t>Aurora BERTINI</a:t>
            </a:r>
          </a:p>
        </p:txBody>
      </p:sp>
      <p:sp>
        <p:nvSpPr>
          <p:cNvPr id="4" name="Text Placeholder 3"/>
          <p:cNvSpPr>
            <a:spLocks noGrp="1"/>
          </p:cNvSpPr>
          <p:nvPr>
            <p:ph type="body" sz="quarter" idx="15"/>
          </p:nvPr>
        </p:nvSpPr>
        <p:spPr/>
        <p:txBody>
          <a:bodyPr/>
          <a:lstStyle/>
          <a:p>
            <a:r>
              <a:rPr lang="en-US" dirty="0"/>
              <a:t>Aurora.Bertini@uliege.be</a:t>
            </a:r>
          </a:p>
        </p:txBody>
      </p:sp>
      <p:sp>
        <p:nvSpPr>
          <p:cNvPr id="5" name="Text Placeholder 4"/>
          <p:cNvSpPr>
            <a:spLocks noGrp="1"/>
          </p:cNvSpPr>
          <p:nvPr>
            <p:ph type="body" sz="quarter" idx="16"/>
          </p:nvPr>
        </p:nvSpPr>
        <p:spPr/>
        <p:txBody>
          <a:bodyPr/>
          <a:lstStyle/>
          <a:p>
            <a:r>
              <a:rPr lang="en-GB" dirty="0"/>
              <a:t>Dynamic whole-life cycle </a:t>
            </a:r>
            <a:r>
              <a:rPr lang="en-GB"/>
              <a:t>assessment of </a:t>
            </a:r>
            <a:r>
              <a:rPr lang="en-GB" dirty="0"/>
              <a:t>building renovation strategies </a:t>
            </a:r>
            <a:endParaRPr lang="en-US" dirty="0"/>
          </a:p>
        </p:txBody>
      </p:sp>
      <p:sp>
        <p:nvSpPr>
          <p:cNvPr id="6" name="Text Placeholder 5"/>
          <p:cNvSpPr>
            <a:spLocks noGrp="1"/>
          </p:cNvSpPr>
          <p:nvPr>
            <p:ph type="body" sz="quarter" idx="17"/>
          </p:nvPr>
        </p:nvSpPr>
        <p:spPr>
          <a:xfrm>
            <a:off x="1087438" y="4984750"/>
            <a:ext cx="2743200" cy="612000"/>
          </a:xfrm>
        </p:spPr>
        <p:txBody>
          <a:bodyPr/>
          <a:lstStyle/>
          <a:p>
            <a:r>
              <a:rPr lang="en-US" dirty="0"/>
              <a:t>ABSTRACT</a:t>
            </a:r>
          </a:p>
        </p:txBody>
      </p:sp>
      <p:sp>
        <p:nvSpPr>
          <p:cNvPr id="7" name="Text Placeholder 6"/>
          <p:cNvSpPr>
            <a:spLocks noGrp="1"/>
          </p:cNvSpPr>
          <p:nvPr>
            <p:ph type="body" sz="quarter" idx="18"/>
          </p:nvPr>
        </p:nvSpPr>
        <p:spPr>
          <a:xfrm>
            <a:off x="1087438" y="7811228"/>
            <a:ext cx="3200400" cy="612000"/>
          </a:xfrm>
        </p:spPr>
        <p:txBody>
          <a:bodyPr/>
          <a:lstStyle/>
          <a:p>
            <a:r>
              <a:rPr lang="en-US" dirty="0"/>
              <a:t>KEYWORDS</a:t>
            </a:r>
          </a:p>
        </p:txBody>
      </p:sp>
      <p:sp>
        <p:nvSpPr>
          <p:cNvPr id="8" name="Text Placeholder 7"/>
          <p:cNvSpPr>
            <a:spLocks noGrp="1"/>
          </p:cNvSpPr>
          <p:nvPr>
            <p:ph type="body" sz="quarter" idx="19"/>
          </p:nvPr>
        </p:nvSpPr>
        <p:spPr>
          <a:xfrm>
            <a:off x="1087438" y="9709150"/>
            <a:ext cx="3200400" cy="612000"/>
          </a:xfrm>
        </p:spPr>
        <p:txBody>
          <a:bodyPr/>
          <a:lstStyle/>
          <a:p>
            <a:r>
              <a:rPr lang="en-US" dirty="0"/>
              <a:t>PROBLEM</a:t>
            </a:r>
          </a:p>
        </p:txBody>
      </p:sp>
      <p:sp>
        <p:nvSpPr>
          <p:cNvPr id="9" name="Text Placeholder 8"/>
          <p:cNvSpPr>
            <a:spLocks noGrp="1"/>
          </p:cNvSpPr>
          <p:nvPr>
            <p:ph type="body" sz="quarter" idx="20"/>
          </p:nvPr>
        </p:nvSpPr>
        <p:spPr>
          <a:xfrm>
            <a:off x="1087438" y="13829424"/>
            <a:ext cx="7162800" cy="612000"/>
          </a:xfrm>
        </p:spPr>
        <p:txBody>
          <a:bodyPr/>
          <a:lstStyle/>
          <a:p>
            <a:r>
              <a:rPr lang="en-US" dirty="0"/>
              <a:t>OBJECTIVE/HYPOTHESIS</a:t>
            </a:r>
          </a:p>
        </p:txBody>
      </p:sp>
      <p:sp>
        <p:nvSpPr>
          <p:cNvPr id="10" name="Text Placeholder 9"/>
          <p:cNvSpPr>
            <a:spLocks noGrp="1"/>
          </p:cNvSpPr>
          <p:nvPr>
            <p:ph type="body" sz="quarter" idx="21"/>
          </p:nvPr>
        </p:nvSpPr>
        <p:spPr>
          <a:xfrm>
            <a:off x="1087438" y="17386304"/>
            <a:ext cx="2667000" cy="612000"/>
          </a:xfrm>
        </p:spPr>
        <p:txBody>
          <a:bodyPr/>
          <a:lstStyle/>
          <a:p>
            <a:r>
              <a:rPr lang="en-US" dirty="0"/>
              <a:t>AUDIENCE</a:t>
            </a:r>
          </a:p>
        </p:txBody>
      </p:sp>
      <p:sp>
        <p:nvSpPr>
          <p:cNvPr id="11" name="Text Placeholder 10"/>
          <p:cNvSpPr>
            <a:spLocks noGrp="1"/>
          </p:cNvSpPr>
          <p:nvPr>
            <p:ph type="body" sz="quarter" idx="22"/>
          </p:nvPr>
        </p:nvSpPr>
        <p:spPr>
          <a:xfrm>
            <a:off x="1087438" y="22205541"/>
            <a:ext cx="5943600" cy="609600"/>
          </a:xfrm>
        </p:spPr>
        <p:txBody>
          <a:bodyPr/>
          <a:lstStyle/>
          <a:p>
            <a:r>
              <a:rPr lang="en-US" dirty="0"/>
              <a:t>ORIGINALITY</a:t>
            </a:r>
          </a:p>
        </p:txBody>
      </p:sp>
      <p:sp>
        <p:nvSpPr>
          <p:cNvPr id="12" name="Text Placeholder 11"/>
          <p:cNvSpPr>
            <a:spLocks noGrp="1"/>
          </p:cNvSpPr>
          <p:nvPr>
            <p:ph type="body" sz="quarter" idx="23"/>
          </p:nvPr>
        </p:nvSpPr>
        <p:spPr>
          <a:xfrm>
            <a:off x="1087438" y="19633402"/>
            <a:ext cx="5943600" cy="612000"/>
          </a:xfrm>
        </p:spPr>
        <p:txBody>
          <a:bodyPr/>
          <a:lstStyle/>
          <a:p>
            <a:r>
              <a:rPr lang="en-US" dirty="0"/>
              <a:t>RESEARCH QUESTION</a:t>
            </a:r>
          </a:p>
        </p:txBody>
      </p:sp>
      <p:sp>
        <p:nvSpPr>
          <p:cNvPr id="13" name="Text Placeholder 12"/>
          <p:cNvSpPr>
            <a:spLocks noGrp="1"/>
          </p:cNvSpPr>
          <p:nvPr>
            <p:ph type="body" sz="quarter" idx="24"/>
          </p:nvPr>
        </p:nvSpPr>
        <p:spPr>
          <a:xfrm>
            <a:off x="10608363" y="4988558"/>
            <a:ext cx="5791200" cy="685800"/>
          </a:xfrm>
        </p:spPr>
        <p:txBody>
          <a:bodyPr/>
          <a:lstStyle/>
          <a:p>
            <a:r>
              <a:rPr lang="en-US" dirty="0"/>
              <a:t>METHODOLOGY</a:t>
            </a:r>
          </a:p>
        </p:txBody>
      </p:sp>
      <p:sp>
        <p:nvSpPr>
          <p:cNvPr id="14" name="Text Placeholder 13"/>
          <p:cNvSpPr>
            <a:spLocks noGrp="1"/>
          </p:cNvSpPr>
          <p:nvPr>
            <p:ph type="body" sz="quarter" idx="25"/>
          </p:nvPr>
        </p:nvSpPr>
        <p:spPr>
          <a:xfrm>
            <a:off x="10693399" y="12800605"/>
            <a:ext cx="5791200" cy="762000"/>
          </a:xfrm>
        </p:spPr>
        <p:txBody>
          <a:bodyPr/>
          <a:lstStyle/>
          <a:p>
            <a:r>
              <a:rPr lang="en-US" dirty="0"/>
              <a:t>RESULTS</a:t>
            </a:r>
          </a:p>
        </p:txBody>
      </p:sp>
      <p:sp>
        <p:nvSpPr>
          <p:cNvPr id="15" name="Text Placeholder 14"/>
          <p:cNvSpPr>
            <a:spLocks noGrp="1"/>
          </p:cNvSpPr>
          <p:nvPr>
            <p:ph type="body" sz="quarter" idx="26"/>
          </p:nvPr>
        </p:nvSpPr>
        <p:spPr>
          <a:xfrm>
            <a:off x="10710862" y="22358350"/>
            <a:ext cx="5791200" cy="685800"/>
          </a:xfrm>
        </p:spPr>
        <p:txBody>
          <a:bodyPr/>
          <a:lstStyle/>
          <a:p>
            <a:r>
              <a:rPr lang="en-US" dirty="0"/>
              <a:t>CONCLUSION</a:t>
            </a:r>
          </a:p>
        </p:txBody>
      </p:sp>
      <p:sp>
        <p:nvSpPr>
          <p:cNvPr id="16" name="Text Placeholder 15"/>
          <p:cNvSpPr>
            <a:spLocks noGrp="1"/>
          </p:cNvSpPr>
          <p:nvPr>
            <p:ph type="body" sz="quarter" idx="27"/>
          </p:nvPr>
        </p:nvSpPr>
        <p:spPr>
          <a:xfrm>
            <a:off x="10689431" y="24339550"/>
            <a:ext cx="5791200" cy="685800"/>
          </a:xfrm>
        </p:spPr>
        <p:txBody>
          <a:bodyPr/>
          <a:lstStyle/>
          <a:p>
            <a:r>
              <a:rPr lang="en-US" dirty="0"/>
              <a:t>Resources</a:t>
            </a:r>
          </a:p>
        </p:txBody>
      </p:sp>
      <p:sp>
        <p:nvSpPr>
          <p:cNvPr id="17" name="Text Placeholder 16"/>
          <p:cNvSpPr>
            <a:spLocks noGrp="1"/>
          </p:cNvSpPr>
          <p:nvPr>
            <p:ph type="body" sz="quarter" idx="28"/>
          </p:nvPr>
        </p:nvSpPr>
        <p:spPr>
          <a:xfrm>
            <a:off x="1087438" y="5518150"/>
            <a:ext cx="9372600" cy="2085129"/>
          </a:xfrm>
        </p:spPr>
        <p:txBody>
          <a:bodyPr/>
          <a:lstStyle/>
          <a:p>
            <a:r>
              <a:rPr lang="en-GB" dirty="0"/>
              <a:t>The project aims to develop a parametric and dynamic life cycle assessment model for residential building renovation, that will couple the evaluation of operational and embodied GHG emissions, in order to rank the possible renovation strategies according to whole-life environmental performance. </a:t>
            </a:r>
            <a:endParaRPr lang="en-US" dirty="0"/>
          </a:p>
        </p:txBody>
      </p:sp>
      <p:sp>
        <p:nvSpPr>
          <p:cNvPr id="18" name="Text Placeholder 17"/>
          <p:cNvSpPr>
            <a:spLocks noGrp="1"/>
          </p:cNvSpPr>
          <p:nvPr>
            <p:ph type="body" sz="quarter" idx="29"/>
          </p:nvPr>
        </p:nvSpPr>
        <p:spPr>
          <a:xfrm>
            <a:off x="1087438" y="10376699"/>
            <a:ext cx="9372600" cy="3048000"/>
          </a:xfrm>
        </p:spPr>
        <p:txBody>
          <a:bodyPr/>
          <a:lstStyle/>
          <a:p>
            <a:pPr algn="just"/>
            <a:r>
              <a:rPr lang="en-GB" dirty="0"/>
              <a:t>During the renovation process, the focus is mainly on decarbonizing heating and cooling energy, without addressing the GHG emissions intensity of buildings. This approach often increases life cycle GHG emissions and the environmental impact of renovations. A </a:t>
            </a:r>
            <a:r>
              <a:rPr lang="en-GB" b="1" dirty="0"/>
              <a:t>life-cycle approach </a:t>
            </a:r>
            <a:r>
              <a:rPr lang="en-GB" dirty="0"/>
              <a:t>is needed, to consider the </a:t>
            </a:r>
            <a:r>
              <a:rPr lang="en-GB" b="1" dirty="0"/>
              <a:t>GHG emissions spike </a:t>
            </a:r>
            <a:r>
              <a:rPr lang="en-GB" dirty="0"/>
              <a:t>(i.e., </a:t>
            </a:r>
            <a:r>
              <a:rPr lang="en-US" dirty="0"/>
              <a:t>GHG emissions generated in the construction phase) and the </a:t>
            </a:r>
            <a:r>
              <a:rPr lang="en-US" b="1" dirty="0">
                <a:solidFill>
                  <a:srgbClr val="000000"/>
                </a:solidFill>
                <a:latin typeface="Arial" panose="020B0604020202020204" pitchFamily="34" charset="0"/>
                <a:cs typeface="Arial" panose="020B0604020202020204" pitchFamily="34" charset="0"/>
              </a:rPr>
              <a:t>high uncertainty </a:t>
            </a:r>
            <a:r>
              <a:rPr lang="en-US" dirty="0">
                <a:solidFill>
                  <a:srgbClr val="000000"/>
                </a:solidFill>
                <a:latin typeface="Arial" panose="020B0604020202020204" pitchFamily="34" charset="0"/>
                <a:cs typeface="Arial" panose="020B0604020202020204" pitchFamily="34" charset="0"/>
              </a:rPr>
              <a:t>of renovation scenarios.</a:t>
            </a:r>
          </a:p>
          <a:p>
            <a:endParaRPr lang="en-GB" dirty="0"/>
          </a:p>
        </p:txBody>
      </p:sp>
      <p:sp>
        <p:nvSpPr>
          <p:cNvPr id="19" name="Text Placeholder 18"/>
          <p:cNvSpPr>
            <a:spLocks noGrp="1"/>
          </p:cNvSpPr>
          <p:nvPr>
            <p:ph type="body" sz="quarter" idx="30"/>
          </p:nvPr>
        </p:nvSpPr>
        <p:spPr>
          <a:xfrm>
            <a:off x="1087438" y="8478777"/>
            <a:ext cx="9372600" cy="1219200"/>
          </a:xfrm>
        </p:spPr>
        <p:txBody>
          <a:bodyPr/>
          <a:lstStyle/>
          <a:p>
            <a:r>
              <a:rPr lang="en-GB" dirty="0"/>
              <a:t>Residential building renovation, embodied emissions, operational emissions, dynamic whole-life cycle assessment</a:t>
            </a:r>
            <a:endParaRPr lang="en-US" dirty="0"/>
          </a:p>
        </p:txBody>
      </p:sp>
      <p:sp>
        <p:nvSpPr>
          <p:cNvPr id="20" name="Text Placeholder 19"/>
          <p:cNvSpPr>
            <a:spLocks noGrp="1"/>
          </p:cNvSpPr>
          <p:nvPr>
            <p:ph type="body" sz="quarter" idx="31"/>
          </p:nvPr>
        </p:nvSpPr>
        <p:spPr>
          <a:xfrm>
            <a:off x="1087438" y="14496973"/>
            <a:ext cx="9372600" cy="2551233"/>
          </a:xfrm>
        </p:spPr>
        <p:txBody>
          <a:bodyPr/>
          <a:lstStyle/>
          <a:p>
            <a:pPr marL="457200" indent="-457200" algn="just">
              <a:buAutoNum type="arabicPeriod"/>
            </a:pPr>
            <a:r>
              <a:rPr lang="en-US" dirty="0"/>
              <a:t>Develop a </a:t>
            </a:r>
            <a:r>
              <a:rPr lang="en-US" b="1" dirty="0"/>
              <a:t>parametric</a:t>
            </a:r>
            <a:r>
              <a:rPr lang="en-US" dirty="0"/>
              <a:t> and </a:t>
            </a:r>
            <a:r>
              <a:rPr lang="en-US" b="1" dirty="0"/>
              <a:t>dynamic</a:t>
            </a:r>
            <a:r>
              <a:rPr lang="en-US" dirty="0"/>
              <a:t> life cycle assessment </a:t>
            </a:r>
            <a:r>
              <a:rPr lang="en-US" b="1" dirty="0"/>
              <a:t>model</a:t>
            </a:r>
            <a:r>
              <a:rPr lang="en-US" dirty="0"/>
              <a:t> for retrofitting residential buildings</a:t>
            </a:r>
          </a:p>
          <a:p>
            <a:pPr marL="457200" indent="-457200" algn="just">
              <a:buAutoNum type="arabicPeriod"/>
            </a:pPr>
            <a:r>
              <a:rPr lang="en-GB" b="1" dirty="0"/>
              <a:t>Data-driven</a:t>
            </a:r>
            <a:r>
              <a:rPr lang="en-GB" dirty="0"/>
              <a:t> parametrisation and simulation of </a:t>
            </a:r>
            <a:r>
              <a:rPr lang="en-GB" b="1" dirty="0"/>
              <a:t>renovation scenarios</a:t>
            </a:r>
          </a:p>
          <a:p>
            <a:pPr algn="just"/>
            <a:r>
              <a:rPr lang="en-GB" dirty="0"/>
              <a:t>to contribute to the European Renovation Wave Strategy effective application</a:t>
            </a:r>
          </a:p>
        </p:txBody>
      </p:sp>
      <p:sp>
        <p:nvSpPr>
          <p:cNvPr id="21" name="Text Placeholder 20"/>
          <p:cNvSpPr>
            <a:spLocks noGrp="1"/>
          </p:cNvSpPr>
          <p:nvPr>
            <p:ph type="body" sz="quarter" idx="32"/>
          </p:nvPr>
        </p:nvSpPr>
        <p:spPr>
          <a:xfrm>
            <a:off x="1087438" y="18053853"/>
            <a:ext cx="9372600" cy="1219200"/>
          </a:xfrm>
        </p:spPr>
        <p:txBody>
          <a:bodyPr/>
          <a:lstStyle/>
          <a:p>
            <a:pPr algn="just"/>
            <a:r>
              <a:rPr lang="en-US" dirty="0"/>
              <a:t>Researchers (e.g., IEA 89); Government, municipalities and regulatory bodies; Future professionals; Homeowners and House tenants.</a:t>
            </a:r>
          </a:p>
        </p:txBody>
      </p:sp>
      <p:sp>
        <p:nvSpPr>
          <p:cNvPr id="23" name="Text Placeholder 22"/>
          <p:cNvSpPr>
            <a:spLocks noGrp="1"/>
          </p:cNvSpPr>
          <p:nvPr>
            <p:ph type="body" sz="quarter" idx="34"/>
          </p:nvPr>
        </p:nvSpPr>
        <p:spPr>
          <a:xfrm>
            <a:off x="1087438" y="22872700"/>
            <a:ext cx="9372600" cy="4038600"/>
          </a:xfrm>
        </p:spPr>
        <p:txBody>
          <a:bodyPr/>
          <a:lstStyle/>
          <a:p>
            <a:pPr marL="457200" indent="-457200" algn="just">
              <a:buAutoNum type="arabicPeriod"/>
            </a:pPr>
            <a:r>
              <a:rPr lang="en-US" dirty="0"/>
              <a:t>Including </a:t>
            </a:r>
            <a:r>
              <a:rPr lang="en-US" b="1" dirty="0"/>
              <a:t>time </a:t>
            </a:r>
            <a:r>
              <a:rPr lang="en-US" dirty="0"/>
              <a:t>in the model: a long-term approach is adopted, that allows to consider the whole building lifespan, and to develop dynamic modelling scenarios.</a:t>
            </a:r>
          </a:p>
          <a:p>
            <a:pPr marL="457200" indent="-457200" algn="just">
              <a:buAutoNum type="arabicPeriod"/>
            </a:pPr>
            <a:r>
              <a:rPr lang="en-US" dirty="0"/>
              <a:t>Coupling Life Cycle Assessment (LCA) and Building Performance Simulation (BPS) : embodied and operational GHG emissions will be included in the same model.</a:t>
            </a:r>
          </a:p>
          <a:p>
            <a:pPr marL="457200" indent="-457200" algn="just">
              <a:buAutoNum type="arabicPeriod"/>
            </a:pPr>
            <a:r>
              <a:rPr lang="en-US" dirty="0"/>
              <a:t>Including </a:t>
            </a:r>
            <a:r>
              <a:rPr lang="en-US" b="1" dirty="0"/>
              <a:t>multiple parameters</a:t>
            </a:r>
            <a:r>
              <a:rPr lang="en-US" dirty="0"/>
              <a:t> in the model: climatic conditions (including future projections), building geometry, materials, services and energy mix.</a:t>
            </a:r>
          </a:p>
        </p:txBody>
      </p:sp>
      <p:sp>
        <p:nvSpPr>
          <p:cNvPr id="25" name="Text Placeholder 24"/>
          <p:cNvSpPr>
            <a:spLocks noGrp="1"/>
          </p:cNvSpPr>
          <p:nvPr>
            <p:ph type="body" sz="quarter" idx="36"/>
          </p:nvPr>
        </p:nvSpPr>
        <p:spPr>
          <a:xfrm>
            <a:off x="10691812" y="13519150"/>
            <a:ext cx="9372600" cy="3048273"/>
          </a:xfrm>
        </p:spPr>
        <p:txBody>
          <a:bodyPr/>
          <a:lstStyle/>
          <a:p>
            <a:pPr marL="457200" indent="-457200" algn="just">
              <a:buAutoNum type="arabicPeriod"/>
            </a:pPr>
            <a:r>
              <a:rPr lang="en-US" dirty="0"/>
              <a:t>A </a:t>
            </a:r>
            <a:r>
              <a:rPr lang="en-US" b="1" dirty="0"/>
              <a:t>model</a:t>
            </a:r>
            <a:r>
              <a:rPr lang="en-US" dirty="0"/>
              <a:t> that couples embodied and operational GHG emissions</a:t>
            </a:r>
          </a:p>
          <a:p>
            <a:pPr marL="457200" indent="-457200" algn="just">
              <a:buAutoNum type="arabicPeriod"/>
            </a:pPr>
            <a:r>
              <a:rPr lang="en-US" dirty="0"/>
              <a:t>A </a:t>
            </a:r>
            <a:r>
              <a:rPr lang="en-US" b="1" dirty="0"/>
              <a:t>dataset</a:t>
            </a:r>
            <a:r>
              <a:rPr lang="en-US" dirty="0"/>
              <a:t> of different renovation scenarios for residential buildings</a:t>
            </a:r>
          </a:p>
          <a:p>
            <a:pPr marL="457200" indent="-457200" algn="just">
              <a:buAutoNum type="arabicPeriod"/>
            </a:pPr>
            <a:r>
              <a:rPr lang="en-US" dirty="0"/>
              <a:t>A series of </a:t>
            </a:r>
            <a:r>
              <a:rPr lang="en-US" b="1" dirty="0"/>
              <a:t>case studies </a:t>
            </a:r>
            <a:r>
              <a:rPr lang="en-US" dirty="0"/>
              <a:t>to validate the model</a:t>
            </a:r>
          </a:p>
          <a:p>
            <a:pPr marL="457200" indent="-457200" algn="just">
              <a:buAutoNum type="arabicPeriod"/>
            </a:pPr>
            <a:r>
              <a:rPr lang="en-US" dirty="0"/>
              <a:t>A dynamic and user-friendly </a:t>
            </a:r>
            <a:r>
              <a:rPr lang="en-US" b="1" dirty="0"/>
              <a:t>dashboard</a:t>
            </a:r>
            <a:r>
              <a:rPr lang="en-US" dirty="0"/>
              <a:t>, to support designers in the choice of the most appropriate renovation strategy</a:t>
            </a:r>
          </a:p>
        </p:txBody>
      </p:sp>
      <p:sp>
        <p:nvSpPr>
          <p:cNvPr id="26" name="Text Placeholder 25"/>
          <p:cNvSpPr>
            <a:spLocks noGrp="1"/>
          </p:cNvSpPr>
          <p:nvPr>
            <p:ph type="body" sz="quarter" idx="37"/>
          </p:nvPr>
        </p:nvSpPr>
        <p:spPr>
          <a:xfrm>
            <a:off x="10710862" y="24977497"/>
            <a:ext cx="10056813" cy="1219200"/>
          </a:xfrm>
        </p:spPr>
        <p:txBody>
          <a:bodyPr/>
          <a:lstStyle/>
          <a:p>
            <a:r>
              <a:rPr lang="en-GB" dirty="0"/>
              <a:t>Sharif, S. A., &amp; Hammad, A. (2019). Simulation-based multi-objective optimization of institutional building renovation considering energy consumption, life-cycle cost and life-cycle assessment. Journal of Building Engineering, 21, 429-445.</a:t>
            </a:r>
          </a:p>
          <a:p>
            <a:r>
              <a:rPr lang="en-GB" dirty="0"/>
              <a:t>Ahmed, A., Ge, T., Peng, J., Yan, W.-C., Tee, B. T., &amp; You, S. (2022). Assessment of the renewable energy generation towards net-zero energy buildings: A review. Energy and Buildings, 256, 111755. https://doi.org/10.1016/j.enbuild.2021.111755 </a:t>
            </a:r>
          </a:p>
          <a:p>
            <a:r>
              <a:rPr lang="en-GB" dirty="0"/>
              <a:t>Fahlstedt, O., </a:t>
            </a:r>
            <a:r>
              <a:rPr lang="en-GB" dirty="0" err="1"/>
              <a:t>Temeljotov</a:t>
            </a:r>
            <a:r>
              <a:rPr lang="en-GB" dirty="0"/>
              <a:t>-Salaj, A., Lohne, J., &amp; Bohne, R. A. (2022). Holistic assessment of carbon abatement strategies in building refurbishment literature—A scoping review. Renewable and Sustainable Energy Reviews, 167, 112636. https://doi.org/10.1016/j.rser.2022.112636</a:t>
            </a:r>
          </a:p>
          <a:p>
            <a:endParaRPr lang="en-GB" dirty="0"/>
          </a:p>
          <a:p>
            <a:endParaRPr lang="en-US" dirty="0"/>
          </a:p>
        </p:txBody>
      </p:sp>
      <p:sp>
        <p:nvSpPr>
          <p:cNvPr id="27" name="Text Placeholder 26"/>
          <p:cNvSpPr>
            <a:spLocks noGrp="1"/>
          </p:cNvSpPr>
          <p:nvPr>
            <p:ph type="body" sz="quarter" idx="38"/>
          </p:nvPr>
        </p:nvSpPr>
        <p:spPr>
          <a:xfrm>
            <a:off x="10710862" y="23006459"/>
            <a:ext cx="9372600" cy="1390650"/>
          </a:xfrm>
        </p:spPr>
        <p:txBody>
          <a:bodyPr/>
          <a:lstStyle/>
          <a:p>
            <a:pPr marL="342900" indent="-342900">
              <a:buFont typeface="Arial" panose="020B0604020202020204" pitchFamily="34" charset="0"/>
              <a:buChar char="•"/>
            </a:pPr>
            <a:r>
              <a:rPr lang="en-US" dirty="0"/>
              <a:t>Importance of integrating BPS and LCA in a single model</a:t>
            </a:r>
          </a:p>
          <a:p>
            <a:pPr marL="342900" indent="-342900" algn="just">
              <a:buFont typeface="Arial" panose="020B0604020202020204" pitchFamily="34" charset="0"/>
              <a:buChar char="•"/>
            </a:pPr>
            <a:r>
              <a:rPr lang="en-US" dirty="0"/>
              <a:t>Importance of adopting a dynamic life cycle assessment model in the achievement of zero-carbon buildings</a:t>
            </a:r>
          </a:p>
        </p:txBody>
      </p:sp>
      <p:pic>
        <p:nvPicPr>
          <p:cNvPr id="28" name="Image 27">
            <a:extLst>
              <a:ext uri="{FF2B5EF4-FFF2-40B4-BE49-F238E27FC236}">
                <a16:creationId xmlns:a16="http://schemas.microsoft.com/office/drawing/2014/main" id="{BB1B1861-0BC2-45D8-8E11-0AACA47A5C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99563" y="28028900"/>
            <a:ext cx="4979300" cy="2209800"/>
          </a:xfrm>
          <a:prstGeom prst="rect">
            <a:avLst/>
          </a:prstGeom>
        </p:spPr>
      </p:pic>
      <p:pic>
        <p:nvPicPr>
          <p:cNvPr id="53" name="Immagine 52">
            <a:extLst>
              <a:ext uri="{FF2B5EF4-FFF2-40B4-BE49-F238E27FC236}">
                <a16:creationId xmlns:a16="http://schemas.microsoft.com/office/drawing/2014/main" id="{D14683CA-B312-164E-8390-F394E908ACD2}"/>
              </a:ext>
            </a:extLst>
          </p:cNvPr>
          <p:cNvPicPr>
            <a:picLocks noChangeAspect="1"/>
          </p:cNvPicPr>
          <p:nvPr/>
        </p:nvPicPr>
        <p:blipFill>
          <a:blip r:embed="rId4"/>
          <a:stretch>
            <a:fillRect/>
          </a:stretch>
        </p:blipFill>
        <p:spPr>
          <a:xfrm>
            <a:off x="10710862" y="5571350"/>
            <a:ext cx="9369426" cy="6984865"/>
          </a:xfrm>
          <a:prstGeom prst="rect">
            <a:avLst/>
          </a:prstGeom>
        </p:spPr>
      </p:pic>
      <p:pic>
        <p:nvPicPr>
          <p:cNvPr id="30" name="Immagine 29">
            <a:extLst>
              <a:ext uri="{FF2B5EF4-FFF2-40B4-BE49-F238E27FC236}">
                <a16:creationId xmlns:a16="http://schemas.microsoft.com/office/drawing/2014/main" id="{DE42C152-A62A-83D9-4780-4638A174472F}"/>
              </a:ext>
            </a:extLst>
          </p:cNvPr>
          <p:cNvPicPr>
            <a:picLocks noChangeAspect="1"/>
          </p:cNvPicPr>
          <p:nvPr/>
        </p:nvPicPr>
        <p:blipFill>
          <a:blip r:embed="rId5"/>
          <a:srcRect l="-1" r="-18366"/>
          <a:stretch>
            <a:fillRect/>
          </a:stretch>
        </p:blipFill>
        <p:spPr>
          <a:xfrm>
            <a:off x="10940258" y="16818884"/>
            <a:ext cx="10438605" cy="4472666"/>
          </a:xfrm>
          <a:prstGeom prst="rect">
            <a:avLst/>
          </a:prstGeom>
        </p:spPr>
      </p:pic>
      <p:sp>
        <p:nvSpPr>
          <p:cNvPr id="24" name="CasellaDiTesto 23">
            <a:extLst>
              <a:ext uri="{FF2B5EF4-FFF2-40B4-BE49-F238E27FC236}">
                <a16:creationId xmlns:a16="http://schemas.microsoft.com/office/drawing/2014/main" id="{0B1AAF4A-A3AC-DCC6-FB9B-7A4F27834B5E}"/>
              </a:ext>
            </a:extLst>
          </p:cNvPr>
          <p:cNvSpPr txBox="1"/>
          <p:nvPr/>
        </p:nvSpPr>
        <p:spPr>
          <a:xfrm>
            <a:off x="10716860" y="21520150"/>
            <a:ext cx="9979060" cy="523220"/>
          </a:xfrm>
          <a:prstGeom prst="rect">
            <a:avLst/>
          </a:prstGeom>
        </p:spPr>
        <p:txBody>
          <a:bodyPr/>
          <a:lstStyle>
            <a:lvl1pPr indent="0">
              <a:spcBef>
                <a:spcPct val="20000"/>
              </a:spcBef>
              <a:buFont typeface="Arial" panose="020B0604020202020204" pitchFamily="34" charset="0"/>
              <a:buNone/>
              <a:defRPr sz="1400">
                <a:latin typeface="Arial" panose="020B0604020202020204" pitchFamily="34" charset="0"/>
                <a:cs typeface="Arial" panose="020B0604020202020204" pitchFamily="34" charset="0"/>
              </a:defRPr>
            </a:lvl1pPr>
            <a:lvl2pPr marL="2396460" indent="-921715">
              <a:spcBef>
                <a:spcPct val="20000"/>
              </a:spcBef>
              <a:buFont typeface="Arial" panose="020B0604020202020204" pitchFamily="34" charset="0"/>
              <a:buChar char="–"/>
              <a:defRPr sz="9000"/>
            </a:lvl2pPr>
            <a:lvl3pPr marL="3686861" indent="-737372">
              <a:spcBef>
                <a:spcPct val="20000"/>
              </a:spcBef>
              <a:buFont typeface="Arial" panose="020B0604020202020204" pitchFamily="34" charset="0"/>
              <a:buChar char="•"/>
              <a:defRPr sz="7700"/>
            </a:lvl3pPr>
            <a:lvl4pPr marL="5161605" indent="-737372">
              <a:spcBef>
                <a:spcPct val="20000"/>
              </a:spcBef>
              <a:buFont typeface="Arial" panose="020B0604020202020204" pitchFamily="34" charset="0"/>
              <a:buChar char="–"/>
              <a:defRPr sz="6500"/>
            </a:lvl4pPr>
            <a:lvl5pPr marL="6636349" indent="-737372">
              <a:spcBef>
                <a:spcPct val="20000"/>
              </a:spcBef>
              <a:buFont typeface="Arial" panose="020B0604020202020204" pitchFamily="34" charset="0"/>
              <a:buChar char="»"/>
              <a:defRPr sz="6500"/>
            </a:lvl5pPr>
            <a:lvl6pPr marL="8111094" indent="-737372">
              <a:spcBef>
                <a:spcPct val="20000"/>
              </a:spcBef>
              <a:buFont typeface="Arial" panose="020B0604020202020204" pitchFamily="34" charset="0"/>
              <a:buChar char="•"/>
              <a:defRPr sz="6500"/>
            </a:lvl6pPr>
            <a:lvl7pPr marL="9585838" indent="-737372">
              <a:spcBef>
                <a:spcPct val="20000"/>
              </a:spcBef>
              <a:buFont typeface="Arial" panose="020B0604020202020204" pitchFamily="34" charset="0"/>
              <a:buChar char="•"/>
              <a:defRPr sz="6500"/>
            </a:lvl7pPr>
            <a:lvl8pPr marL="11060582" indent="-737372">
              <a:spcBef>
                <a:spcPct val="20000"/>
              </a:spcBef>
              <a:buFont typeface="Arial" panose="020B0604020202020204" pitchFamily="34" charset="0"/>
              <a:buChar char="•"/>
              <a:defRPr sz="6500"/>
            </a:lvl8pPr>
            <a:lvl9pPr marL="12535327" indent="-737372">
              <a:spcBef>
                <a:spcPct val="20000"/>
              </a:spcBef>
              <a:buFont typeface="Arial" panose="020B0604020202020204" pitchFamily="34" charset="0"/>
              <a:buChar char="•"/>
              <a:defRPr sz="6500"/>
            </a:lvl9pPr>
          </a:lstStyle>
          <a:p>
            <a:r>
              <a:rPr lang="it-IT" dirty="0"/>
              <a:t>Bertini, A., </a:t>
            </a:r>
            <a:r>
              <a:rPr lang="it-IT" dirty="0" err="1"/>
              <a:t>Amaripadath</a:t>
            </a:r>
            <a:r>
              <a:rPr lang="it-IT" dirty="0"/>
              <a:t>, D., Gobbo, E., &amp; Attia, S. (2026). </a:t>
            </a:r>
            <a:r>
              <a:rPr lang="it-IT" dirty="0" err="1"/>
              <a:t>Uncertainty</a:t>
            </a:r>
            <a:r>
              <a:rPr lang="it-IT" dirty="0"/>
              <a:t> </a:t>
            </a:r>
            <a:r>
              <a:rPr lang="it-IT" dirty="0" err="1"/>
              <a:t>analysis</a:t>
            </a:r>
            <a:r>
              <a:rPr lang="it-IT" dirty="0"/>
              <a:t> for </a:t>
            </a:r>
            <a:r>
              <a:rPr lang="it-IT" dirty="0" err="1"/>
              <a:t>variables</a:t>
            </a:r>
            <a:r>
              <a:rPr lang="it-IT" dirty="0"/>
              <a:t> </a:t>
            </a:r>
            <a:r>
              <a:rPr lang="it-IT" dirty="0" err="1"/>
              <a:t>affecting</a:t>
            </a:r>
            <a:r>
              <a:rPr lang="it-IT" dirty="0"/>
              <a:t> the </a:t>
            </a:r>
            <a:r>
              <a:rPr lang="it-IT" dirty="0" err="1"/>
              <a:t>whole</a:t>
            </a:r>
            <a:r>
              <a:rPr lang="it-IT" dirty="0"/>
              <a:t> life carbon performance of </a:t>
            </a:r>
            <a:r>
              <a:rPr lang="it-IT" dirty="0" err="1"/>
              <a:t>nearly</a:t>
            </a:r>
            <a:r>
              <a:rPr lang="it-IT" dirty="0"/>
              <a:t> zero energy </a:t>
            </a:r>
            <a:r>
              <a:rPr lang="it-IT" dirty="0" err="1"/>
              <a:t>residential</a:t>
            </a:r>
            <a:r>
              <a:rPr lang="it-IT" dirty="0"/>
              <a:t> building </a:t>
            </a:r>
            <a:r>
              <a:rPr lang="it-IT" dirty="0" err="1"/>
              <a:t>renovation</a:t>
            </a:r>
            <a:r>
              <a:rPr lang="it-IT" dirty="0"/>
              <a:t>. Energy and Buildings, 117496.</a:t>
            </a:r>
            <a:endParaRPr lang="en-GB" dirty="0"/>
          </a:p>
        </p:txBody>
      </p:sp>
    </p:spTree>
    <p:extLst>
      <p:ext uri="{BB962C8B-B14F-4D97-AF65-F5344CB8AC3E}">
        <p14:creationId xmlns:p14="http://schemas.microsoft.com/office/powerpoint/2010/main" val="7080267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649db933711a916411fab9edbb03e6f72096a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614</Words>
  <Application>Microsoft Office PowerPoint</Application>
  <PresentationFormat>Personalizzato</PresentationFormat>
  <Paragraphs>35</Paragraphs>
  <Slides>1</Slides>
  <Notes>0</Notes>
  <HiddenSlides>0</HiddenSlides>
  <MMClips>0</MMClips>
  <ScaleCrop>false</ScaleCrop>
  <HeadingPairs>
    <vt:vector size="6" baseType="variant">
      <vt:variant>
        <vt:lpstr>Caratteri utilizzati</vt:lpstr>
      </vt:variant>
      <vt:variant>
        <vt:i4>1</vt:i4>
      </vt:variant>
      <vt:variant>
        <vt:lpstr>Tema</vt:lpstr>
      </vt:variant>
      <vt:variant>
        <vt:i4>1</vt:i4>
      </vt:variant>
      <vt:variant>
        <vt:lpstr>Titoli diapositive</vt:lpstr>
      </vt:variant>
      <vt:variant>
        <vt:i4>1</vt:i4>
      </vt:variant>
    </vt:vector>
  </HeadingPairs>
  <TitlesOfParts>
    <vt:vector size="3" baseType="lpstr">
      <vt:lpstr>Arial</vt:lpstr>
      <vt:lpstr>Office Theme</vt:lpstr>
      <vt:lpstr>Presentazione standard di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Amer</dc:creator>
  <cp:lastModifiedBy>Bertini Aurora</cp:lastModifiedBy>
  <cp:revision>29</cp:revision>
  <dcterms:created xsi:type="dcterms:W3CDTF">2016-03-15T10:41:14Z</dcterms:created>
  <dcterms:modified xsi:type="dcterms:W3CDTF">2026-08-31T10:35:09Z</dcterms:modified>
</cp:coreProperties>
</file>