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9535">
          <p15:clr>
            <a:srgbClr val="A4A3A4"/>
          </p15:clr>
        </p15:guide>
        <p15:guide id="2" orient="horz" pos="134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6" autoAdjust="0"/>
    <p:restoredTop sz="94660"/>
  </p:normalViewPr>
  <p:slideViewPr>
    <p:cSldViewPr>
      <p:cViewPr varScale="1">
        <p:scale>
          <a:sx n="14" d="100"/>
          <a:sy n="14" d="100"/>
        </p:scale>
        <p:origin x="2352" y="158"/>
      </p:cViewPr>
      <p:guideLst>
        <p:guide pos="9535"/>
        <p:guide orient="horz" pos="134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A10BD8E-F5FF-4EB7-AC65-737E6F741CA1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6136093" name="PlaceHolder 1"/>
          <p:cNvSpPr>
            <a:spLocks noGrp="1"/>
          </p:cNvSpPr>
          <p:nvPr>
            <p:ph type="dt" idx="1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21312409" name="PlaceHolder 2"/>
          <p:cNvSpPr>
            <a:spLocks noGrp="1"/>
          </p:cNvSpPr>
          <p:nvPr>
            <p:ph type="ftr" idx="2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012549713" name="PlaceHolder 3"/>
          <p:cNvSpPr>
            <a:spLocks noGrp="1"/>
          </p:cNvSpPr>
          <p:nvPr>
            <p:ph type="sldNum" idx="3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A880816A-CDC8-443D-A830-3C206D95999C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ntenu avec légende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0488506" name="PlaceHolder 1"/>
          <p:cNvSpPr>
            <a:spLocks noGrp="1"/>
          </p:cNvSpPr>
          <p:nvPr>
            <p:ph type="title"/>
          </p:nvPr>
        </p:nvSpPr>
        <p:spPr bwMode="auto">
          <a:xfrm>
            <a:off x="2085480" y="2853720"/>
            <a:ext cx="9762480" cy="9985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060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060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321573873" name="PlaceHolder 2"/>
          <p:cNvSpPr>
            <a:spLocks noGrp="1"/>
          </p:cNvSpPr>
          <p:nvPr>
            <p:ph type="body"/>
          </p:nvPr>
        </p:nvSpPr>
        <p:spPr bwMode="auto">
          <a:xfrm>
            <a:off x="12871079" y="6162840"/>
            <a:ext cx="15324840" cy="30416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1060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1060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1207763726" name="PlaceHolder 3"/>
          <p:cNvSpPr>
            <a:spLocks noGrp="1"/>
          </p:cNvSpPr>
          <p:nvPr>
            <p:ph type="body"/>
          </p:nvPr>
        </p:nvSpPr>
        <p:spPr bwMode="auto">
          <a:xfrm>
            <a:off x="2085480" y="12841200"/>
            <a:ext cx="9762480" cy="23787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 lang="fr-FR" sz="5300" b="0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/>
            </a:pPr>
            <a:r>
              <a:rPr lang="fr-FR" sz="530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</p:txBody>
      </p:sp>
      <p:sp>
        <p:nvSpPr>
          <p:cNvPr id="1864689351" name="PlaceHolder 4"/>
          <p:cNvSpPr>
            <a:spLocks noGrp="1"/>
          </p:cNvSpPr>
          <p:nvPr>
            <p:ph type="dt" idx="4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2942265" name="PlaceHolder 5"/>
          <p:cNvSpPr>
            <a:spLocks noGrp="1"/>
          </p:cNvSpPr>
          <p:nvPr>
            <p:ph type="ftr" idx="5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806425330" name="PlaceHolder 6"/>
          <p:cNvSpPr>
            <a:spLocks noGrp="1"/>
          </p:cNvSpPr>
          <p:nvPr>
            <p:ph type="sldNum" idx="6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6CA2A6F8-D55A-418E-AE08-6165B7813CE5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Image avec légende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4897790" name="PlaceHolder 1"/>
          <p:cNvSpPr>
            <a:spLocks noGrp="1"/>
          </p:cNvSpPr>
          <p:nvPr>
            <p:ph type="title"/>
          </p:nvPr>
        </p:nvSpPr>
        <p:spPr bwMode="auto">
          <a:xfrm>
            <a:off x="2085480" y="2853720"/>
            <a:ext cx="9762480" cy="9985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060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060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2105902658" name="PlaceHolder 2"/>
          <p:cNvSpPr>
            <a:spLocks noGrp="1"/>
          </p:cNvSpPr>
          <p:nvPr>
            <p:ph type="body"/>
          </p:nvPr>
        </p:nvSpPr>
        <p:spPr bwMode="auto">
          <a:xfrm>
            <a:off x="12871079" y="6162840"/>
            <a:ext cx="15324840" cy="30416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228600"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fr-FR" sz="10600" b="0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/>
            </a:pPr>
            <a:r>
              <a:rPr lang="fr-FR" sz="10600" b="0" u="none" strike="noStrike">
                <a:solidFill>
                  <a:schemeClr val="lt1"/>
                </a:solidFill>
                <a:latin typeface="Calibri"/>
              </a:rPr>
              <a:t>Cliquez sur l'icône pour ajouter une image</a:t>
            </a:r>
          </a:p>
        </p:txBody>
      </p:sp>
      <p:sp>
        <p:nvSpPr>
          <p:cNvPr id="1848433244" name="PlaceHolder 3"/>
          <p:cNvSpPr>
            <a:spLocks noGrp="1"/>
          </p:cNvSpPr>
          <p:nvPr>
            <p:ph type="body"/>
          </p:nvPr>
        </p:nvSpPr>
        <p:spPr bwMode="auto">
          <a:xfrm>
            <a:off x="2085480" y="12841200"/>
            <a:ext cx="9762480" cy="23787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 lang="fr-FR" sz="5300" b="0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/>
            </a:pPr>
            <a:r>
              <a:rPr lang="fr-FR" sz="530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</p:txBody>
      </p:sp>
      <p:sp>
        <p:nvSpPr>
          <p:cNvPr id="1156162732" name="PlaceHolder 4"/>
          <p:cNvSpPr>
            <a:spLocks noGrp="1"/>
          </p:cNvSpPr>
          <p:nvPr>
            <p:ph type="dt" idx="7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0926677" name="PlaceHolder 5"/>
          <p:cNvSpPr>
            <a:spLocks noGrp="1"/>
          </p:cNvSpPr>
          <p:nvPr>
            <p:ph type="ftr" idx="8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878520371" name="PlaceHolder 6"/>
          <p:cNvSpPr>
            <a:spLocks noGrp="1"/>
          </p:cNvSpPr>
          <p:nvPr>
            <p:ph type="sldNum" idx="9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742B943A-0D93-4476-9456-B6462B2D59B0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7264420" name="PlaceHolder 1"/>
          <p:cNvSpPr>
            <a:spLocks noGrp="1"/>
          </p:cNvSpPr>
          <p:nvPr>
            <p:ph type="title"/>
          </p:nvPr>
        </p:nvSpPr>
        <p:spPr bwMode="auto">
          <a:xfrm>
            <a:off x="21665880" y="2278800"/>
            <a:ext cx="6526080" cy="362721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974735220" name="PlaceHolder 2"/>
          <p:cNvSpPr>
            <a:spLocks noGrp="1"/>
          </p:cNvSpPr>
          <p:nvPr>
            <p:ph type="body"/>
          </p:nvPr>
        </p:nvSpPr>
        <p:spPr bwMode="auto">
          <a:xfrm>
            <a:off x="2081520" y="2278800"/>
            <a:ext cx="19203840" cy="362721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2040374932" name="PlaceHolder 3"/>
          <p:cNvSpPr>
            <a:spLocks noGrp="1"/>
          </p:cNvSpPr>
          <p:nvPr>
            <p:ph type="dt" idx="10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43189866" name="PlaceHolder 4"/>
          <p:cNvSpPr>
            <a:spLocks noGrp="1"/>
          </p:cNvSpPr>
          <p:nvPr>
            <p:ph type="ftr" idx="11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47662699" name="PlaceHolder 5"/>
          <p:cNvSpPr>
            <a:spLocks noGrp="1"/>
          </p:cNvSpPr>
          <p:nvPr>
            <p:ph type="sldNum" idx="12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550BB5BA-81FD-40EA-9783-BB52D0F9D08F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002213" name="PlaceHolder 1"/>
          <p:cNvSpPr>
            <a:spLocks noGrp="1"/>
          </p:cNvSpPr>
          <p:nvPr>
            <p:ph type="title"/>
          </p:nvPr>
        </p:nvSpPr>
        <p:spPr bwMode="auto">
          <a:xfrm>
            <a:off x="2270520" y="7005240"/>
            <a:ext cx="25731720" cy="149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3027600">
              <a:lnSpc>
                <a:spcPct val="90000"/>
              </a:lnSpc>
              <a:buNone/>
              <a:tabLst>
                <a:tab pos="0" algn="l"/>
              </a:tabLst>
              <a:defRPr lang="fr-FR" sz="198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ctr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98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64540699" name="PlaceHolder 2"/>
          <p:cNvSpPr>
            <a:spLocks noGrp="1"/>
          </p:cNvSpPr>
          <p:nvPr>
            <p:ph type="dt" idx="13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6809122" name="PlaceHolder 3"/>
          <p:cNvSpPr>
            <a:spLocks noGrp="1"/>
          </p:cNvSpPr>
          <p:nvPr>
            <p:ph type="ftr" idx="14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897644509" name="PlaceHolder 4"/>
          <p:cNvSpPr>
            <a:spLocks noGrp="1"/>
          </p:cNvSpPr>
          <p:nvPr>
            <p:ph type="sldNum" idx="15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2D1971C0-92FF-4B29-8784-5EC8B4DD3917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800286" name="PlaceHolder 1"/>
          <p:cNvSpPr>
            <a:spLocks noGrp="1"/>
          </p:cNvSpPr>
          <p:nvPr>
            <p:ph type="title"/>
          </p:nvPr>
        </p:nvSpPr>
        <p:spPr bwMode="auto">
          <a:xfrm>
            <a:off x="2081520" y="2278800"/>
            <a:ext cx="26110080" cy="827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358330951" name="PlaceHolder 2"/>
          <p:cNvSpPr>
            <a:spLocks noGrp="1"/>
          </p:cNvSpPr>
          <p:nvPr>
            <p:ph type="body"/>
          </p:nvPr>
        </p:nvSpPr>
        <p:spPr bwMode="auto">
          <a:xfrm>
            <a:off x="2081520" y="11394360"/>
            <a:ext cx="26110080" cy="2715660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138310190" name="PlaceHolder 3"/>
          <p:cNvSpPr>
            <a:spLocks noGrp="1"/>
          </p:cNvSpPr>
          <p:nvPr>
            <p:ph type="dt" idx="16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31081067" name="PlaceHolder 4"/>
          <p:cNvSpPr>
            <a:spLocks noGrp="1"/>
          </p:cNvSpPr>
          <p:nvPr>
            <p:ph type="ftr" idx="17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992525618" name="PlaceHolder 5"/>
          <p:cNvSpPr>
            <a:spLocks noGrp="1"/>
          </p:cNvSpPr>
          <p:nvPr>
            <p:ph type="sldNum" idx="18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C2D585E1-80DD-4FB5-824F-88BE1807C5CE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9421624" name="PlaceHolder 1"/>
          <p:cNvSpPr>
            <a:spLocks noGrp="1"/>
          </p:cNvSpPr>
          <p:nvPr>
            <p:ph type="title"/>
          </p:nvPr>
        </p:nvSpPr>
        <p:spPr bwMode="auto">
          <a:xfrm>
            <a:off x="2081520" y="2278800"/>
            <a:ext cx="26110080" cy="827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713102965" name="PlaceHolder 2"/>
          <p:cNvSpPr>
            <a:spLocks noGrp="1"/>
          </p:cNvSpPr>
          <p:nvPr>
            <p:ph type="body"/>
          </p:nvPr>
        </p:nvSpPr>
        <p:spPr bwMode="auto">
          <a:xfrm>
            <a:off x="2081520" y="11394360"/>
            <a:ext cx="26110080" cy="2715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141230079" name="PlaceHolder 3"/>
          <p:cNvSpPr>
            <a:spLocks noGrp="1"/>
          </p:cNvSpPr>
          <p:nvPr>
            <p:ph type="dt" idx="19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4905772" name="PlaceHolder 4"/>
          <p:cNvSpPr>
            <a:spLocks noGrp="1"/>
          </p:cNvSpPr>
          <p:nvPr>
            <p:ph type="ftr" idx="20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039211939" name="PlaceHolder 5"/>
          <p:cNvSpPr>
            <a:spLocks noGrp="1"/>
          </p:cNvSpPr>
          <p:nvPr>
            <p:ph type="sldNum" idx="21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9A450D33-6C50-4018-966F-CFF8776017EF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re de section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2501280" name="PlaceHolder 1"/>
          <p:cNvSpPr>
            <a:spLocks noGrp="1"/>
          </p:cNvSpPr>
          <p:nvPr>
            <p:ph type="title"/>
          </p:nvPr>
        </p:nvSpPr>
        <p:spPr bwMode="auto">
          <a:xfrm>
            <a:off x="2065680" y="10671120"/>
            <a:ext cx="26110080" cy="17803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98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98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150525598" name="PlaceHolder 2"/>
          <p:cNvSpPr>
            <a:spLocks noGrp="1"/>
          </p:cNvSpPr>
          <p:nvPr>
            <p:ph type="body"/>
          </p:nvPr>
        </p:nvSpPr>
        <p:spPr bwMode="auto">
          <a:xfrm>
            <a:off x="2065680" y="28644840"/>
            <a:ext cx="26110080" cy="936107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 lang="fr-FR" sz="7950" b="0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</p:txBody>
      </p:sp>
      <p:sp>
        <p:nvSpPr>
          <p:cNvPr id="1830757550" name="PlaceHolder 3"/>
          <p:cNvSpPr>
            <a:spLocks noGrp="1"/>
          </p:cNvSpPr>
          <p:nvPr>
            <p:ph type="dt" idx="22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942708" name="PlaceHolder 4"/>
          <p:cNvSpPr>
            <a:spLocks noGrp="1"/>
          </p:cNvSpPr>
          <p:nvPr>
            <p:ph type="ftr" idx="23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858740322" name="PlaceHolder 5"/>
          <p:cNvSpPr>
            <a:spLocks noGrp="1"/>
          </p:cNvSpPr>
          <p:nvPr>
            <p:ph type="sldNum" idx="24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918EBD09-772A-47BC-A12D-224C2359F1B9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8767974" name="PlaceHolder 1"/>
          <p:cNvSpPr>
            <a:spLocks noGrp="1"/>
          </p:cNvSpPr>
          <p:nvPr>
            <p:ph type="title"/>
          </p:nvPr>
        </p:nvSpPr>
        <p:spPr bwMode="auto">
          <a:xfrm>
            <a:off x="2081520" y="2278800"/>
            <a:ext cx="26110080" cy="827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226808633" name="PlaceHolder 2"/>
          <p:cNvSpPr>
            <a:spLocks noGrp="1"/>
          </p:cNvSpPr>
          <p:nvPr>
            <p:ph type="body"/>
          </p:nvPr>
        </p:nvSpPr>
        <p:spPr bwMode="auto">
          <a:xfrm>
            <a:off x="2081520" y="11394360"/>
            <a:ext cx="12864960" cy="2715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1556037594" name="PlaceHolder 3"/>
          <p:cNvSpPr>
            <a:spLocks noGrp="1"/>
          </p:cNvSpPr>
          <p:nvPr>
            <p:ph type="body"/>
          </p:nvPr>
        </p:nvSpPr>
        <p:spPr bwMode="auto">
          <a:xfrm>
            <a:off x="15327000" y="11394360"/>
            <a:ext cx="12864960" cy="2715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502944883" name="PlaceHolder 4"/>
          <p:cNvSpPr>
            <a:spLocks noGrp="1"/>
          </p:cNvSpPr>
          <p:nvPr>
            <p:ph type="dt" idx="25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50586298" name="PlaceHolder 5"/>
          <p:cNvSpPr>
            <a:spLocks noGrp="1"/>
          </p:cNvSpPr>
          <p:nvPr>
            <p:ph type="ftr" idx="26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852242451" name="PlaceHolder 6"/>
          <p:cNvSpPr>
            <a:spLocks noGrp="1"/>
          </p:cNvSpPr>
          <p:nvPr>
            <p:ph type="sldNum" idx="27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6AAF6387-779A-40BE-B369-09AAEDEFD105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mparaison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6752729" name="PlaceHolder 1"/>
          <p:cNvSpPr>
            <a:spLocks noGrp="1"/>
          </p:cNvSpPr>
          <p:nvPr>
            <p:ph type="title"/>
          </p:nvPr>
        </p:nvSpPr>
        <p:spPr bwMode="auto">
          <a:xfrm>
            <a:off x="2085480" y="2278800"/>
            <a:ext cx="26110080" cy="827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765284957" name="PlaceHolder 2"/>
          <p:cNvSpPr>
            <a:spLocks noGrp="1"/>
          </p:cNvSpPr>
          <p:nvPr>
            <p:ph type="body"/>
          </p:nvPr>
        </p:nvSpPr>
        <p:spPr bwMode="auto">
          <a:xfrm>
            <a:off x="2085480" y="10492920"/>
            <a:ext cx="12805560" cy="5140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 lang="fr-FR" sz="7950" b="1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/>
            </a:pPr>
            <a:r>
              <a:rPr lang="fr-FR" sz="7950" b="1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  <a:endParaRPr lang="fr-FR" sz="795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2822222" name="PlaceHolder 3"/>
          <p:cNvSpPr>
            <a:spLocks noGrp="1"/>
          </p:cNvSpPr>
          <p:nvPr>
            <p:ph type="body"/>
          </p:nvPr>
        </p:nvSpPr>
        <p:spPr bwMode="auto">
          <a:xfrm>
            <a:off x="2085480" y="15635160"/>
            <a:ext cx="12805560" cy="2299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2065685764" name="PlaceHolder 4"/>
          <p:cNvSpPr>
            <a:spLocks noGrp="1"/>
          </p:cNvSpPr>
          <p:nvPr>
            <p:ph type="body"/>
          </p:nvPr>
        </p:nvSpPr>
        <p:spPr bwMode="auto">
          <a:xfrm>
            <a:off x="15327000" y="10492920"/>
            <a:ext cx="12868920" cy="5140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 lang="fr-FR" sz="7950" b="1" u="none" strike="noStrike">
                <a:solidFill>
                  <a:schemeClr val="lt1"/>
                </a:solidFill>
                <a:latin typeface="Calibri"/>
              </a:defRPr>
            </a:lvl1pPr>
          </a:lstStyle>
          <a:p>
            <a:pPr marL="228600" indent="0" algn="l" defTabSz="3027600">
              <a:lnSpc>
                <a:spcPct val="90000"/>
              </a:lnSpc>
              <a:spcBef>
                <a:spcPts val="3310"/>
              </a:spcBef>
              <a:buNone/>
              <a:tabLst>
                <a:tab pos="0" algn="l"/>
              </a:tabLst>
              <a:defRPr/>
            </a:pPr>
            <a:r>
              <a:rPr lang="fr-FR" sz="7950" b="1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  <a:endParaRPr lang="fr-FR" sz="795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14237197" name="PlaceHolder 5"/>
          <p:cNvSpPr>
            <a:spLocks noGrp="1"/>
          </p:cNvSpPr>
          <p:nvPr>
            <p:ph type="body"/>
          </p:nvPr>
        </p:nvSpPr>
        <p:spPr bwMode="auto">
          <a:xfrm>
            <a:off x="15327000" y="15635160"/>
            <a:ext cx="12868920" cy="2299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9250" b="0" u="none" strike="noStrike">
                <a:solidFill>
                  <a:schemeClr val="lt1"/>
                </a:solidFill>
                <a:latin typeface="Calibri"/>
              </a:defRPr>
            </a:lvl1pPr>
            <a:lvl2pPr lvl="1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7950" b="0" u="none" strike="noStrike">
                <a:solidFill>
                  <a:schemeClr val="lt1"/>
                </a:solidFill>
                <a:latin typeface="Calibri"/>
              </a:defRPr>
            </a:lvl2pPr>
            <a:lvl3pPr lvl="2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6600" b="0" u="none" strike="noStrike">
                <a:solidFill>
                  <a:schemeClr val="lt1"/>
                </a:solidFill>
                <a:latin typeface="Calibri"/>
              </a:defRPr>
            </a:lvl3pPr>
            <a:lvl4pPr lvl="3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5950" b="0" u="none" strike="noStrike">
                <a:solidFill>
                  <a:schemeClr val="lt1"/>
                </a:solidFill>
                <a:latin typeface="Calibri"/>
              </a:defRPr>
            </a:lvl4pPr>
            <a:lvl5pPr lvl="4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fr-FR" sz="5950" b="0" u="none" strike="noStrike">
                <a:solidFill>
                  <a:schemeClr val="lt1"/>
                </a:solidFill>
                <a:latin typeface="Calibri"/>
              </a:defRPr>
            </a:lvl5pPr>
          </a:lstStyle>
          <a:p>
            <a:pPr marL="756720" indent="-756720" algn="l" defTabSz="3027600">
              <a:lnSpc>
                <a:spcPct val="90000"/>
              </a:lnSpc>
              <a:spcBef>
                <a:spcPts val="3310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9250" b="0" u="none" strike="noStrike">
                <a:solidFill>
                  <a:schemeClr val="lt1"/>
                </a:solidFill>
                <a:latin typeface="Calibri"/>
              </a:rPr>
              <a:t>Cliquez pour modifier les styles du texte du masque</a:t>
            </a:r>
          </a:p>
          <a:p>
            <a:pPr marL="2270520" lvl="1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7950" b="0" u="none" strike="noStrike">
                <a:solidFill>
                  <a:schemeClr val="lt1"/>
                </a:solidFill>
                <a:latin typeface="Calibri"/>
              </a:rPr>
              <a:t>Deuxième niveau</a:t>
            </a:r>
          </a:p>
          <a:p>
            <a:pPr marL="3784320" lvl="2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6600" b="0" u="none" strike="noStrike">
                <a:solidFill>
                  <a:schemeClr val="lt1"/>
                </a:solidFill>
                <a:latin typeface="Calibri"/>
              </a:rPr>
              <a:t>Troisième niveau</a:t>
            </a:r>
          </a:p>
          <a:p>
            <a:pPr marL="5298120" lvl="3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Quatrième niveau</a:t>
            </a:r>
          </a:p>
          <a:p>
            <a:pPr marL="6811920" lvl="4" indent="-756720" algn="l" defTabSz="3027600">
              <a:lnSpc>
                <a:spcPct val="90000"/>
              </a:lnSpc>
              <a:spcBef>
                <a:spcPts val="1655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/>
            </a:pPr>
            <a:r>
              <a:rPr lang="fr-FR" sz="5950" b="0" u="none" strike="noStrike">
                <a:solidFill>
                  <a:schemeClr val="lt1"/>
                </a:solidFill>
                <a:latin typeface="Calibri"/>
              </a:rPr>
              <a:t>Cinquième niveau</a:t>
            </a:r>
          </a:p>
        </p:txBody>
      </p:sp>
      <p:sp>
        <p:nvSpPr>
          <p:cNvPr id="518725989" name="PlaceHolder 6"/>
          <p:cNvSpPr>
            <a:spLocks noGrp="1"/>
          </p:cNvSpPr>
          <p:nvPr>
            <p:ph type="dt" idx="28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94534381" name="PlaceHolder 7"/>
          <p:cNvSpPr>
            <a:spLocks noGrp="1"/>
          </p:cNvSpPr>
          <p:nvPr>
            <p:ph type="ftr" idx="29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509891470" name="PlaceHolder 8"/>
          <p:cNvSpPr>
            <a:spLocks noGrp="1"/>
          </p:cNvSpPr>
          <p:nvPr>
            <p:ph type="sldNum" idx="30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3E0103CB-281B-4050-9C89-F7CF77759D88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bg>
      <p:bgPr>
        <a:solidFill>
          <a:srgbClr val="CDD5D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9882923" name="PlaceHolder 1"/>
          <p:cNvSpPr>
            <a:spLocks noGrp="1"/>
          </p:cNvSpPr>
          <p:nvPr>
            <p:ph type="title"/>
          </p:nvPr>
        </p:nvSpPr>
        <p:spPr bwMode="auto">
          <a:xfrm>
            <a:off x="2081520" y="2278800"/>
            <a:ext cx="26110080" cy="827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3027600">
              <a:lnSpc>
                <a:spcPct val="90000"/>
              </a:lnSpc>
              <a:buNone/>
              <a:tabLst>
                <a:tab pos="0" algn="l"/>
              </a:tabLst>
              <a:defRPr lang="fr-FR" sz="14550" b="0" u="none" strike="noStrike">
                <a:solidFill>
                  <a:schemeClr val="lt1"/>
                </a:solidFill>
                <a:latin typeface="Calibri Light"/>
              </a:defRPr>
            </a:lvl1pPr>
          </a:lstStyle>
          <a:p>
            <a:pPr indent="0" algn="l" defTabSz="3027600">
              <a:lnSpc>
                <a:spcPct val="90000"/>
              </a:lnSpc>
              <a:buNone/>
              <a:tabLst>
                <a:tab pos="0" algn="l"/>
              </a:tabLst>
              <a:defRPr/>
            </a:pPr>
            <a:r>
              <a:rPr lang="fr-FR" sz="14550" b="0" u="none" strike="noStrike">
                <a:solidFill>
                  <a:schemeClr val="lt1"/>
                </a:solidFill>
                <a:latin typeface="Calibri Light"/>
              </a:rPr>
              <a:t>Modifiez le style du titre</a:t>
            </a:r>
          </a:p>
        </p:txBody>
      </p:sp>
      <p:sp>
        <p:nvSpPr>
          <p:cNvPr id="1517042149" name="PlaceHolder 2"/>
          <p:cNvSpPr>
            <a:spLocks noGrp="1"/>
          </p:cNvSpPr>
          <p:nvPr>
            <p:ph type="dt" idx="31"/>
          </p:nvPr>
        </p:nvSpPr>
        <p:spPr bwMode="auto">
          <a:xfrm>
            <a:off x="208152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&lt;date/time&gt;</a:t>
            </a:r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7351400" name="PlaceHolder 3"/>
          <p:cNvSpPr>
            <a:spLocks noGrp="1"/>
          </p:cNvSpPr>
          <p:nvPr>
            <p:ph type="ftr" idx="32"/>
          </p:nvPr>
        </p:nvSpPr>
        <p:spPr bwMode="auto">
          <a:xfrm>
            <a:off x="10028520" y="39672720"/>
            <a:ext cx="1021572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400" b="0" u="none" strike="noStrike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446851954" name="PlaceHolder 4"/>
          <p:cNvSpPr>
            <a:spLocks noGrp="1"/>
          </p:cNvSpPr>
          <p:nvPr>
            <p:ph type="sldNum" idx="33"/>
          </p:nvPr>
        </p:nvSpPr>
        <p:spPr bwMode="auto">
          <a:xfrm>
            <a:off x="21381840" y="39672720"/>
            <a:ext cx="6809760" cy="227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94969933-353B-47E9-B28B-2AE8AF47AF5A}" type="slidenum">
              <a:rPr lang="fr-BE" sz="3950" b="0" u="none" strike="noStrike">
                <a:solidFill>
                  <a:schemeClr val="lt1">
                    <a:tint val="75000"/>
                  </a:schemeClr>
                </a:solidFill>
                <a:latin typeface="Calibri"/>
              </a:rPr>
              <a:t>‹N°›</a:t>
            </a:fld>
            <a:endParaRPr lang="en-US" sz="395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tiff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39" y="22955047"/>
            <a:ext cx="13096079" cy="363141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6720" y="21401881"/>
            <a:ext cx="15650280" cy="9748268"/>
          </a:xfrm>
          <a:prstGeom prst="rect">
            <a:avLst/>
          </a:prstGeom>
        </p:spPr>
      </p:pic>
      <p:pic>
        <p:nvPicPr>
          <p:cNvPr id="67101823" name="Image 2"/>
          <p:cNvPicPr/>
          <p:nvPr/>
        </p:nvPicPr>
        <p:blipFill rotWithShape="1">
          <a:blip r:embed="rId5"/>
          <a:stretch/>
        </p:blipFill>
        <p:spPr bwMode="auto">
          <a:xfrm>
            <a:off x="14346720" y="7629480"/>
            <a:ext cx="15650280" cy="11445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09377941" name="Rectangle : coins arrondis 7"/>
          <p:cNvSpPr/>
          <p:nvPr/>
        </p:nvSpPr>
        <p:spPr bwMode="auto">
          <a:xfrm>
            <a:off x="0" y="0"/>
            <a:ext cx="30273120" cy="5230080"/>
          </a:xfrm>
          <a:prstGeom prst="roundRect">
            <a:avLst>
              <a:gd name="adj" fmla="val 16667"/>
            </a:avLst>
          </a:prstGeom>
          <a:solidFill>
            <a:srgbClr val="FFD2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defRPr/>
            </a:pPr>
            <a:endParaRPr lang="fr-BE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739026821" name="Rectangle à coins arrondis 4"/>
          <p:cNvSpPr/>
          <p:nvPr/>
        </p:nvSpPr>
        <p:spPr bwMode="auto">
          <a:xfrm>
            <a:off x="23761440" y="563760"/>
            <a:ext cx="5860080" cy="260568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defRPr/>
            </a:pPr>
            <a:endParaRPr lang="en-US" sz="1800" b="0" u="none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52569917" name="ZoneTexte 12"/>
          <p:cNvSpPr/>
          <p:nvPr/>
        </p:nvSpPr>
        <p:spPr bwMode="auto">
          <a:xfrm>
            <a:off x="7081200" y="1409400"/>
            <a:ext cx="16110720" cy="119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7200" b="0" u="none" strike="noStrike" dirty="0">
                <a:solidFill>
                  <a:srgbClr val="000000"/>
                </a:solidFill>
                <a:latin typeface="Arial"/>
              </a:rPr>
              <a:t>Rethinking the </a:t>
            </a:r>
            <a:r>
              <a:rPr lang="en-US" sz="7200" b="0" u="none" strike="noStrike" dirty="0" err="1">
                <a:solidFill>
                  <a:srgbClr val="000000"/>
                </a:solidFill>
                <a:latin typeface="Arial"/>
              </a:rPr>
              <a:t>Ranschburg</a:t>
            </a:r>
            <a:r>
              <a:rPr lang="en-US" sz="7200" b="0" u="none" strike="noStrike" dirty="0">
                <a:solidFill>
                  <a:srgbClr val="000000"/>
                </a:solidFill>
                <a:latin typeface="Arial"/>
              </a:rPr>
              <a:t> effect</a:t>
            </a:r>
          </a:p>
        </p:txBody>
      </p:sp>
      <p:sp>
        <p:nvSpPr>
          <p:cNvPr id="350490011" name="ZoneTexte 13"/>
          <p:cNvSpPr/>
          <p:nvPr/>
        </p:nvSpPr>
        <p:spPr bwMode="auto">
          <a:xfrm>
            <a:off x="8517240" y="2867400"/>
            <a:ext cx="13245119" cy="194963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GB" sz="4200" b="0" u="none" strike="noStrike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R. REMOUCHAMPS </a:t>
            </a:r>
            <a:r>
              <a:rPr lang="fr-BE" sz="4200" b="0" u="none" strike="noStrike" baseline="3000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a</a:t>
            </a:r>
            <a:r>
              <a:rPr lang="en-GB" sz="4200" b="0" u="none" strike="noStrike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, S. MAJERUS</a:t>
            </a:r>
            <a:r>
              <a:rPr lang="fr-BE" sz="4200" b="0" u="none" strike="noStrike" baseline="3000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 a</a:t>
            </a:r>
            <a:r>
              <a:rPr lang="en-GB" sz="4200" b="0" u="none" strike="noStrike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, B.KOWIALIEWSKI</a:t>
            </a:r>
            <a:r>
              <a:rPr lang="fr-BE" sz="4200" b="0" u="none" strike="noStrike" baseline="3000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 a,b</a:t>
            </a:r>
            <a:r>
              <a:rPr lang="en-GB" sz="4200" b="0" u="none" strike="noStrike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 </a:t>
            </a:r>
            <a:endParaRPr lang="en-US" sz="42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  <a:defRPr/>
            </a:pPr>
            <a:r>
              <a:rPr lang="fr-BE" sz="4000" b="0" u="none" strike="noStrike" baseline="3000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a </a:t>
            </a:r>
            <a:r>
              <a:rPr lang="en-GB" sz="4000" b="0" u="none" strike="noStrike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University of Liège, Belgium</a:t>
            </a:r>
            <a:endParaRPr lang="en-US" sz="40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  <a:defRPr/>
            </a:pPr>
            <a:r>
              <a:rPr lang="fr-BE" sz="4000" b="0" u="none" strike="noStrike" baseline="30000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b  </a:t>
            </a:r>
            <a:r>
              <a:rPr lang="en-US" sz="4000" b="0" u="none" strike="noStrike">
                <a:solidFill>
                  <a:schemeClr val="dk1">
                    <a:lumMod val="10000"/>
                  </a:schemeClr>
                </a:solidFill>
                <a:latin typeface="Calibri"/>
                <a:ea typeface="Calibri"/>
              </a:rPr>
              <a:t>Fund for Scientific Research – FNRS, Belgium</a:t>
            </a:r>
            <a:endParaRPr lang="en-US" sz="4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2529089" name="Rectangle 22"/>
          <p:cNvSpPr/>
          <p:nvPr/>
        </p:nvSpPr>
        <p:spPr bwMode="auto">
          <a:xfrm>
            <a:off x="263160" y="5229360"/>
            <a:ext cx="12990240" cy="1327680"/>
          </a:xfrm>
          <a:prstGeom prst="rect">
            <a:avLst/>
          </a:prstGeom>
          <a:solidFill>
            <a:srgbClr val="D09E00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fr-BE" sz="5400" b="0" u="none" strike="noStrike">
                <a:solidFill>
                  <a:schemeClr val="lt2">
                    <a:lumMod val="10000"/>
                  </a:schemeClr>
                </a:solidFill>
                <a:latin typeface="Calibri"/>
              </a:rPr>
              <a:t>Introduction</a:t>
            </a:r>
            <a:endParaRPr lang="en-US" sz="5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5570647" name="Rectangle 22"/>
          <p:cNvSpPr/>
          <p:nvPr/>
        </p:nvSpPr>
        <p:spPr bwMode="auto">
          <a:xfrm>
            <a:off x="271440" y="21692520"/>
            <a:ext cx="13116600" cy="1272960"/>
          </a:xfrm>
          <a:prstGeom prst="rect">
            <a:avLst/>
          </a:prstGeom>
          <a:solidFill>
            <a:srgbClr val="D09E00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400" b="0" u="none" strike="noStrike" dirty="0">
                <a:solidFill>
                  <a:schemeClr val="dk1">
                    <a:lumMod val="10000"/>
                  </a:schemeClr>
                </a:solidFill>
                <a:latin typeface="Myriad Pro"/>
              </a:rPr>
              <a:t>Methods</a:t>
            </a:r>
            <a:endParaRPr lang="en-US" sz="5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3157219" name="Rectangle 22"/>
          <p:cNvSpPr/>
          <p:nvPr/>
        </p:nvSpPr>
        <p:spPr bwMode="auto">
          <a:xfrm>
            <a:off x="14346720" y="31915049"/>
            <a:ext cx="15663960" cy="1272960"/>
          </a:xfrm>
          <a:prstGeom prst="rect">
            <a:avLst/>
          </a:prstGeom>
          <a:solidFill>
            <a:srgbClr val="D09E00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fr-FR" sz="5400" b="0" u="none" strike="noStrike">
                <a:solidFill>
                  <a:schemeClr val="dk1">
                    <a:lumMod val="10000"/>
                  </a:schemeClr>
                </a:solidFill>
                <a:latin typeface="Myriad Pro"/>
              </a:rPr>
              <a:t>Discussion</a:t>
            </a:r>
            <a:endParaRPr lang="en-US" sz="5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536937" name="ZoneTexte 51"/>
          <p:cNvSpPr/>
          <p:nvPr/>
        </p:nvSpPr>
        <p:spPr bwMode="auto">
          <a:xfrm>
            <a:off x="14346720" y="33129689"/>
            <a:ext cx="15690239" cy="34431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457200">
              <a:lnSpc>
                <a:spcPct val="100000"/>
              </a:lnSpc>
              <a:defRPr/>
            </a:pP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We failed to consistently replicate the inhibitory </a:t>
            </a:r>
            <a:r>
              <a:rPr lang="en-US" sz="4400" b="0" u="none" strike="noStrike" dirty="0" err="1">
                <a:solidFill>
                  <a:schemeClr val="lt2">
                    <a:lumMod val="10000"/>
                  </a:schemeClr>
                </a:solidFill>
                <a:latin typeface="Calibri"/>
              </a:rPr>
              <a:t>Ranschburg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effect. These findings </a:t>
            </a:r>
            <a:r>
              <a:rPr lang="en-US" sz="4400" b="1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call into question the importance of the </a:t>
            </a:r>
            <a:r>
              <a:rPr lang="en-US" sz="4400" b="1" u="none" strike="noStrike" dirty="0" err="1">
                <a:solidFill>
                  <a:schemeClr val="lt2">
                    <a:lumMod val="10000"/>
                  </a:schemeClr>
                </a:solidFill>
                <a:latin typeface="Calibri"/>
              </a:rPr>
              <a:t>Ranschburg</a:t>
            </a:r>
            <a:r>
              <a:rPr lang="en-US" sz="4400" b="1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effect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as a benchmark phenomenon for working memory models. They also question the very existence of response suppression as a plausible WM mechanism (</a:t>
            </a:r>
            <a:r>
              <a:rPr lang="en-US" sz="4400" b="0" u="none" strike="noStrike" dirty="0" err="1">
                <a:solidFill>
                  <a:schemeClr val="lt2">
                    <a:lumMod val="10000"/>
                  </a:schemeClr>
                </a:solidFill>
                <a:latin typeface="Calibri"/>
              </a:rPr>
              <a:t>Kowialiewski</a:t>
            </a:r>
            <a:r>
              <a:rPr lang="en-US" sz="4400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&amp; </a:t>
            </a:r>
            <a:r>
              <a:rPr lang="en-US" sz="4400" dirty="0" err="1">
                <a:solidFill>
                  <a:schemeClr val="lt2">
                    <a:lumMod val="10000"/>
                  </a:schemeClr>
                </a:solidFill>
                <a:latin typeface="Calibri"/>
              </a:rPr>
              <a:t>Oberauer</a:t>
            </a:r>
            <a:r>
              <a:rPr lang="en-US" sz="4400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, 2025).</a:t>
            </a:r>
            <a:endParaRPr lang="en-US" sz="4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4925514" name="Rectangle 22"/>
          <p:cNvSpPr/>
          <p:nvPr/>
        </p:nvSpPr>
        <p:spPr bwMode="auto">
          <a:xfrm>
            <a:off x="14346720" y="36726633"/>
            <a:ext cx="15672960" cy="1272960"/>
          </a:xfrm>
          <a:prstGeom prst="rect">
            <a:avLst/>
          </a:prstGeom>
          <a:solidFill>
            <a:srgbClr val="D09E00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400" b="0" u="none" strike="noStrike">
                <a:solidFill>
                  <a:srgbClr val="000000"/>
                </a:solidFill>
                <a:latin typeface="Arial"/>
              </a:rPr>
              <a:t>References</a:t>
            </a:r>
          </a:p>
        </p:txBody>
      </p:sp>
      <p:sp>
        <p:nvSpPr>
          <p:cNvPr id="403450384" name="Rectangle 1"/>
          <p:cNvSpPr/>
          <p:nvPr/>
        </p:nvSpPr>
        <p:spPr bwMode="auto">
          <a:xfrm>
            <a:off x="14346720" y="37990593"/>
            <a:ext cx="1565028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30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Henson, R. N. (1998). Item repetition in short term memory: </a:t>
            </a:r>
            <a:r>
              <a:rPr lang="en-US" sz="3000" b="0" u="none" strike="noStrike" dirty="0" err="1">
                <a:solidFill>
                  <a:schemeClr val="lt2">
                    <a:lumMod val="10000"/>
                  </a:schemeClr>
                </a:solidFill>
                <a:latin typeface="Calibri"/>
              </a:rPr>
              <a:t>Ranschburg</a:t>
            </a:r>
            <a:r>
              <a:rPr lang="en-US" sz="30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repeated. Journal of</a:t>
            </a:r>
            <a:endParaRPr lang="en-US" sz="3000" b="0" u="none" strike="noStrike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en-US" sz="30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Experimental Psychology: Learning, Memory, and Cognition , 24 (5), Lewandowsky, S. (1999).</a:t>
            </a:r>
            <a:endParaRPr lang="en-US" sz="3000" b="0" u="none" strike="noStrike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en-US" sz="3000" b="0" u="none" strike="noStrike" dirty="0" err="1">
                <a:solidFill>
                  <a:schemeClr val="lt2">
                    <a:lumMod val="10000"/>
                  </a:schemeClr>
                </a:solidFill>
                <a:latin typeface="Calibri"/>
              </a:rPr>
              <a:t>Redintegration</a:t>
            </a:r>
            <a:r>
              <a:rPr lang="en-US" sz="30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and response suppression in serial recall: A dynamic network model. International Journal of Psychology, 34(5 6), 434 446.</a:t>
            </a:r>
          </a:p>
          <a:p>
            <a:pPr>
              <a:defRPr/>
            </a:pPr>
            <a:r>
              <a:rPr lang="en-US" sz="3000" dirty="0" err="1">
                <a:solidFill>
                  <a:srgbClr val="000000"/>
                </a:solidFill>
              </a:rPr>
              <a:t>Kowialiewski</a:t>
            </a:r>
            <a:r>
              <a:rPr lang="en-US" sz="3000" dirty="0">
                <a:solidFill>
                  <a:srgbClr val="000000"/>
                </a:solidFill>
              </a:rPr>
              <a:t>, B., &amp; </a:t>
            </a:r>
            <a:r>
              <a:rPr lang="en-US" sz="3000" dirty="0" err="1">
                <a:solidFill>
                  <a:srgbClr val="000000"/>
                </a:solidFill>
              </a:rPr>
              <a:t>Oberauer</a:t>
            </a:r>
            <a:r>
              <a:rPr lang="en-US" sz="3000" dirty="0">
                <a:solidFill>
                  <a:srgbClr val="000000"/>
                </a:solidFill>
              </a:rPr>
              <a:t>, K. (2025). Testing the response suppression mechanism of working memory. Journal of Experimental Psychology: Learning, Memory, and Cognition, 51(2), 190.</a:t>
            </a:r>
            <a:endParaRPr lang="en-US" sz="3000" b="0" u="none" strike="noStrike" dirty="0">
              <a:solidFill>
                <a:srgbClr val="000000"/>
              </a:solidFill>
            </a:endParaRPr>
          </a:p>
        </p:txBody>
      </p:sp>
      <p:sp>
        <p:nvSpPr>
          <p:cNvPr id="275611465" name="ZoneTexte 3"/>
          <p:cNvSpPr/>
          <p:nvPr/>
        </p:nvSpPr>
        <p:spPr bwMode="auto">
          <a:xfrm>
            <a:off x="271440" y="6573960"/>
            <a:ext cx="12981960" cy="550774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571680" indent="-571680" defTabSz="914400">
              <a:lnSpc>
                <a:spcPct val="100000"/>
              </a:lnSpc>
              <a:buClr>
                <a:srgbClr val="181717"/>
              </a:buClr>
              <a:buFont typeface="Arial"/>
              <a:buChar char="•"/>
              <a:defRPr/>
            </a:pPr>
            <a:r>
              <a:rPr lang="en-US" sz="4400" b="1" u="none" strike="noStrike" dirty="0" err="1">
                <a:solidFill>
                  <a:schemeClr val="lt2">
                    <a:lumMod val="10000"/>
                  </a:schemeClr>
                </a:solidFill>
                <a:latin typeface="Calibri"/>
              </a:rPr>
              <a:t>Ranschburg</a:t>
            </a:r>
            <a:r>
              <a:rPr lang="en-US" sz="4400" b="1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effect: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difficulty of recalling the second occurrence of a repeated item.</a:t>
            </a:r>
            <a:endParaRPr lang="en-US" sz="4400" b="0" u="none" strike="noStrike" dirty="0">
              <a:solidFill>
                <a:srgbClr val="000000"/>
              </a:solidFill>
              <a:latin typeface="Arial"/>
            </a:endParaRPr>
          </a:p>
          <a:p>
            <a:pPr marL="571680" indent="-571680" defTabSz="914400">
              <a:lnSpc>
                <a:spcPct val="100000"/>
              </a:lnSpc>
              <a:buClr>
                <a:srgbClr val="181717"/>
              </a:buClr>
              <a:buFont typeface="Arial"/>
              <a:buChar char="•"/>
              <a:defRPr/>
            </a:pP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Commonly explained by </a:t>
            </a:r>
            <a:r>
              <a:rPr lang="en-US" sz="4400" b="1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response suppression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(Henson, 1998a; Lewandowsky, 1999). </a:t>
            </a:r>
            <a:endParaRPr lang="en-US" sz="4400" b="0" u="none" strike="noStrike" dirty="0">
              <a:solidFill>
                <a:srgbClr val="000000"/>
              </a:solidFill>
              <a:latin typeface="Arial"/>
            </a:endParaRPr>
          </a:p>
          <a:p>
            <a:pPr marL="571680" indent="-571680" defTabSz="914400">
              <a:lnSpc>
                <a:spcPct val="100000"/>
              </a:lnSpc>
              <a:buClr>
                <a:srgbClr val="181717"/>
              </a:buClr>
              <a:buFont typeface="Arial"/>
              <a:buChar char="•"/>
              <a:defRPr/>
            </a:pP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To </a:t>
            </a:r>
            <a:r>
              <a:rPr lang="en-US" sz="4400" b="1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test the </a:t>
            </a:r>
            <a:r>
              <a:rPr lang="en-US" sz="4400" b="1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response suppression mechanism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, participants encoded lists of seven letters and recalled them either in forward or backward order across trials.</a:t>
            </a:r>
            <a:endParaRPr lang="en-US" sz="4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3990001" name="Rectangle 22"/>
          <p:cNvSpPr/>
          <p:nvPr/>
        </p:nvSpPr>
        <p:spPr bwMode="auto">
          <a:xfrm>
            <a:off x="14346720" y="5235840"/>
            <a:ext cx="15672960" cy="1327680"/>
          </a:xfrm>
          <a:prstGeom prst="rect">
            <a:avLst/>
          </a:prstGeom>
          <a:solidFill>
            <a:srgbClr val="D09E00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400" b="0" u="none" strike="noStrike" dirty="0">
                <a:solidFill>
                  <a:srgbClr val="000000"/>
                </a:solidFill>
                <a:latin typeface="Calibri"/>
              </a:rPr>
              <a:t>Results</a:t>
            </a:r>
            <a:endParaRPr lang="en-US" sz="5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3874565" name="Rectangle 22"/>
          <p:cNvSpPr/>
          <p:nvPr/>
        </p:nvSpPr>
        <p:spPr bwMode="auto">
          <a:xfrm>
            <a:off x="271440" y="12040841"/>
            <a:ext cx="13115880" cy="1146960"/>
          </a:xfrm>
          <a:prstGeom prst="rect">
            <a:avLst/>
          </a:prstGeom>
          <a:solidFill>
            <a:srgbClr val="D09E00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400" b="0" u="none" strike="noStrike">
                <a:solidFill>
                  <a:srgbClr val="000000"/>
                </a:solidFill>
                <a:latin typeface="Calibri"/>
              </a:rPr>
              <a:t>Hypotheses</a:t>
            </a:r>
            <a:endParaRPr lang="en-US" sz="5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4524140" name="Rectangle 9"/>
          <p:cNvSpPr/>
          <p:nvPr/>
        </p:nvSpPr>
        <p:spPr bwMode="auto">
          <a:xfrm>
            <a:off x="271441" y="13210481"/>
            <a:ext cx="13115880" cy="81546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If the </a:t>
            </a:r>
            <a:r>
              <a:rPr lang="en-US" sz="4400" b="1" u="none" strike="noStrike" dirty="0" err="1">
                <a:solidFill>
                  <a:schemeClr val="lt2">
                    <a:lumMod val="10000"/>
                  </a:schemeClr>
                </a:solidFill>
                <a:latin typeface="Calibri"/>
              </a:rPr>
              <a:t>Ranschburg</a:t>
            </a:r>
            <a:r>
              <a:rPr lang="en-US" sz="4400" b="1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effect is explained by response</a:t>
            </a:r>
            <a:endParaRPr lang="en-US" sz="4400" b="1" u="none" strike="noStrike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en-US" sz="4400" b="1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suppression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, it should depend on recall direction rather than</a:t>
            </a:r>
            <a:r>
              <a:rPr lang="en-US" sz="4400" b="0" u="none" strike="noStrike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item’s order of encoding.</a:t>
            </a:r>
          </a:p>
          <a:p>
            <a:pPr defTabSz="914400">
              <a:lnSpc>
                <a:spcPct val="100000"/>
              </a:lnSpc>
              <a:defRPr/>
            </a:pPr>
            <a:endParaRPr lang="en-US" sz="2000" b="0" u="none" strike="noStrike" dirty="0">
              <a:solidFill>
                <a:schemeClr val="lt2">
                  <a:lumMod val="10000"/>
                </a:schemeClr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en-US" sz="4400" b="1" u="sng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Predictions:</a:t>
            </a:r>
            <a:endParaRPr lang="en-US" sz="4400" b="1" dirty="0">
              <a:solidFill>
                <a:schemeClr val="lt2">
                  <a:lumMod val="10000"/>
                </a:schemeClr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en-US" sz="4400" b="1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Encoded sequence: </a:t>
            </a:r>
            <a:r>
              <a:rPr lang="en-US" sz="4400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b </a:t>
            </a:r>
            <a:r>
              <a:rPr lang="en-US" sz="4400" b="1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r</a:t>
            </a:r>
            <a:r>
              <a:rPr lang="en-US" sz="4400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k </a:t>
            </a:r>
            <a:r>
              <a:rPr lang="en-US" sz="4400" b="1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r</a:t>
            </a:r>
            <a:r>
              <a:rPr lang="en-US" sz="4400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x n t</a:t>
            </a:r>
            <a:endParaRPr lang="en-US" sz="4400" b="1" strike="noStrike" dirty="0">
              <a:solidFill>
                <a:schemeClr val="lt2">
                  <a:lumMod val="10000"/>
                </a:schemeClr>
              </a:solidFill>
              <a:latin typeface="Calibri"/>
            </a:endParaRPr>
          </a:p>
          <a:p>
            <a:pPr>
              <a:defRPr/>
            </a:pPr>
            <a:r>
              <a:rPr lang="en-US" sz="4400" b="1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Forward recall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: </a:t>
            </a:r>
            <a:r>
              <a:rPr lang="en-US" sz="4400" dirty="0">
                <a:solidFill>
                  <a:schemeClr val="lt2">
                    <a:lumMod val="10000"/>
                  </a:schemeClr>
                </a:solidFill>
              </a:rPr>
              <a:t>b </a:t>
            </a:r>
            <a:r>
              <a:rPr lang="en-US" sz="4400" b="1" dirty="0">
                <a:solidFill>
                  <a:schemeClr val="lt2">
                    <a:lumMod val="10000"/>
                  </a:schemeClr>
                </a:solidFill>
              </a:rPr>
              <a:t>r</a:t>
            </a:r>
            <a:r>
              <a:rPr lang="en-US" sz="4400" dirty="0">
                <a:solidFill>
                  <a:schemeClr val="lt2">
                    <a:lumMod val="10000"/>
                  </a:schemeClr>
                </a:solidFill>
              </a:rPr>
              <a:t> k </a:t>
            </a:r>
            <a:r>
              <a:rPr lang="en-US" sz="4400" b="1" dirty="0">
                <a:solidFill>
                  <a:srgbClr val="FF0000"/>
                </a:solidFill>
              </a:rPr>
              <a:t>r</a:t>
            </a:r>
            <a:r>
              <a:rPr lang="en-US" sz="4400" dirty="0">
                <a:solidFill>
                  <a:schemeClr val="lt2">
                    <a:lumMod val="10000"/>
                  </a:schemeClr>
                </a:solidFill>
              </a:rPr>
              <a:t> x n t</a:t>
            </a:r>
            <a:endParaRPr lang="en-US" sz="4400" b="1" dirty="0">
              <a:solidFill>
                <a:schemeClr val="lt2">
                  <a:lumMod val="10000"/>
                </a:schemeClr>
              </a:solidFill>
            </a:endParaRPr>
          </a:p>
          <a:p>
            <a:pPr defTabSz="914400">
              <a:lnSpc>
                <a:spcPct val="100000"/>
              </a:lnSpc>
              <a:defRPr/>
            </a:pPr>
            <a:r>
              <a:rPr lang="en-US" sz="4400" b="1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Backward recall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: t n x </a:t>
            </a:r>
            <a:r>
              <a:rPr lang="en-US" sz="4400" b="1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r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k </a:t>
            </a:r>
            <a:r>
              <a:rPr lang="en-US" sz="4400" b="1" u="none" strike="noStrike" dirty="0">
                <a:solidFill>
                  <a:srgbClr val="FF0000"/>
                </a:solidFill>
                <a:latin typeface="Calibri"/>
              </a:rPr>
              <a:t>r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b</a:t>
            </a:r>
          </a:p>
          <a:p>
            <a:pPr defTabSz="914400">
              <a:lnSpc>
                <a:spcPct val="100000"/>
              </a:lnSpc>
              <a:defRPr/>
            </a:pPr>
            <a:r>
              <a:rPr lang="en-US" sz="20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 </a:t>
            </a:r>
          </a:p>
          <a:p>
            <a:pPr defTabSz="914400">
              <a:lnSpc>
                <a:spcPct val="100000"/>
              </a:lnSpc>
              <a:defRPr/>
            </a:pPr>
            <a:r>
              <a:rPr lang="en-US" sz="4400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I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n </a:t>
            </a:r>
            <a:r>
              <a:rPr lang="en-US" sz="4400" b="1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backward recall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, recall of the first occurrence of the repeated item should be impaired since it will be recalled second, reversing the typical</a:t>
            </a:r>
            <a:r>
              <a:rPr lang="en-US" sz="44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4400" b="0" u="none" strike="noStrike" dirty="0">
                <a:solidFill>
                  <a:schemeClr val="lt2">
                    <a:lumMod val="10000"/>
                  </a:schemeClr>
                </a:solidFill>
                <a:latin typeface="Calibri"/>
              </a:rPr>
              <a:t>pattern observed in forward recall.</a:t>
            </a:r>
            <a:endParaRPr lang="en-US" sz="4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438945" name="Rectangle 22"/>
          <p:cNvSpPr/>
          <p:nvPr/>
        </p:nvSpPr>
        <p:spPr bwMode="auto">
          <a:xfrm>
            <a:off x="272160" y="34483320"/>
            <a:ext cx="13115880" cy="1272960"/>
          </a:xfrm>
          <a:prstGeom prst="rect">
            <a:avLst/>
          </a:prstGeom>
          <a:solidFill>
            <a:srgbClr val="FFD243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000" b="1" u="none" strike="noStrike" dirty="0">
                <a:solidFill>
                  <a:srgbClr val="000000"/>
                </a:solidFill>
              </a:rPr>
              <a:t>Experiment 2 and 3: Serial recall</a:t>
            </a:r>
            <a:endParaRPr lang="en-US" sz="5000" b="0" u="none" strike="noStrike" dirty="0">
              <a:solidFill>
                <a:srgbClr val="000000"/>
              </a:solidFill>
            </a:endParaRPr>
          </a:p>
        </p:txBody>
      </p:sp>
      <p:sp>
        <p:nvSpPr>
          <p:cNvPr id="2064559253" name="Rectangle 22"/>
          <p:cNvSpPr/>
          <p:nvPr/>
        </p:nvSpPr>
        <p:spPr bwMode="auto">
          <a:xfrm>
            <a:off x="14346720" y="6547680"/>
            <a:ext cx="15672960" cy="1272960"/>
          </a:xfrm>
          <a:prstGeom prst="rect">
            <a:avLst/>
          </a:prstGeom>
          <a:solidFill>
            <a:srgbClr val="FFD243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000" b="1" u="none" strike="noStrike" dirty="0">
                <a:solidFill>
                  <a:srgbClr val="000000"/>
                </a:solidFill>
              </a:rPr>
              <a:t>Experiment 1 and 2: spaced repetitions only</a:t>
            </a:r>
            <a:endParaRPr lang="en-US" sz="5000" b="0" u="none" strike="noStrike" dirty="0">
              <a:solidFill>
                <a:srgbClr val="000000"/>
              </a:solidFill>
            </a:endParaRPr>
          </a:p>
        </p:txBody>
      </p:sp>
      <p:pic>
        <p:nvPicPr>
          <p:cNvPr id="721671145" name="Image 31"/>
          <p:cNvPicPr/>
          <p:nvPr/>
        </p:nvPicPr>
        <p:blipFill rotWithShape="1">
          <a:blip r:embed="rId6"/>
          <a:stretch/>
        </p:blipFill>
        <p:spPr bwMode="auto">
          <a:xfrm>
            <a:off x="23852880" y="563760"/>
            <a:ext cx="6162120" cy="2332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5770228" name="Rectangle à coins arrondis 33"/>
          <p:cNvSpPr/>
          <p:nvPr/>
        </p:nvSpPr>
        <p:spPr bwMode="auto">
          <a:xfrm>
            <a:off x="899280" y="593280"/>
            <a:ext cx="4799880" cy="21726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defRPr/>
            </a:pPr>
            <a:endParaRPr lang="en-US" sz="1800" b="0" u="none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70208828" name="Image 9"/>
          <p:cNvPicPr/>
          <p:nvPr/>
        </p:nvPicPr>
        <p:blipFill rotWithShape="1">
          <a:blip r:embed="rId7"/>
          <a:stretch/>
        </p:blipFill>
        <p:spPr bwMode="auto">
          <a:xfrm>
            <a:off x="1011600" y="763920"/>
            <a:ext cx="4425840" cy="1936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937564" name="Image 35"/>
          <p:cNvPicPr/>
          <p:nvPr/>
        </p:nvPicPr>
        <p:blipFill rotWithShape="1">
          <a:blip r:embed="rId8"/>
          <a:stretch/>
        </p:blipFill>
        <p:spPr bwMode="auto">
          <a:xfrm>
            <a:off x="271440" y="27892800"/>
            <a:ext cx="13096079" cy="6403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26155083" name="Image 6"/>
          <p:cNvPicPr/>
          <p:nvPr/>
        </p:nvPicPr>
        <p:blipFill rotWithShape="1">
          <a:blip r:embed="rId9"/>
          <a:stretch/>
        </p:blipFill>
        <p:spPr bwMode="auto">
          <a:xfrm>
            <a:off x="271440" y="35757000"/>
            <a:ext cx="13115880" cy="6642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8701989" name="Rectangle 14"/>
          <p:cNvSpPr/>
          <p:nvPr/>
        </p:nvSpPr>
        <p:spPr bwMode="auto">
          <a:xfrm>
            <a:off x="14346720" y="19115640"/>
            <a:ext cx="15134400" cy="101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3000" b="0" u="none" strike="noStrike">
                <a:solidFill>
                  <a:srgbClr val="171616"/>
                </a:solidFill>
                <a:latin typeface="Calibri"/>
              </a:rPr>
              <a:t>Note. Each Bayes factor results from a Bayesian one-sample t-test of the difference scores against a null distribution centered at zero, conducted for each condition</a:t>
            </a:r>
            <a:r>
              <a:rPr lang="en-US" sz="1800" b="0" u="none" strike="noStrike">
                <a:solidFill>
                  <a:srgbClr val="171616"/>
                </a:solidFill>
                <a:latin typeface="Calibri"/>
              </a:rPr>
              <a:t>.</a:t>
            </a:r>
            <a:endParaRPr lang="en-US" sz="1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0360179" name="Rectangle 46"/>
          <p:cNvSpPr/>
          <p:nvPr/>
        </p:nvSpPr>
        <p:spPr bwMode="auto">
          <a:xfrm>
            <a:off x="14346720" y="31231545"/>
            <a:ext cx="15134400" cy="5525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3000" b="0" u="none" strike="noStrike" dirty="0">
                <a:solidFill>
                  <a:srgbClr val="171616"/>
                </a:solidFill>
                <a:latin typeface="Calibri"/>
              </a:rPr>
              <a:t>Note. Bayes factor was computed in the same manner as </a:t>
            </a:r>
            <a:r>
              <a:rPr lang="en-US" sz="3000" b="0" u="none" strike="noStrike" dirty="0" err="1">
                <a:solidFill>
                  <a:srgbClr val="171616"/>
                </a:solidFill>
                <a:latin typeface="Calibri"/>
              </a:rPr>
              <a:t>Exp</a:t>
            </a:r>
            <a:r>
              <a:rPr lang="en-US" sz="3000" b="0" u="none" strike="noStrike" dirty="0">
                <a:solidFill>
                  <a:srgbClr val="171616"/>
                </a:solidFill>
                <a:latin typeface="Calibri"/>
              </a:rPr>
              <a:t> 2 and 3.</a:t>
            </a:r>
            <a:endParaRPr lang="en-US" sz="30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5397337" name="Rectangle 22"/>
          <p:cNvSpPr/>
          <p:nvPr/>
        </p:nvSpPr>
        <p:spPr bwMode="auto">
          <a:xfrm>
            <a:off x="271440" y="26472240"/>
            <a:ext cx="13115880" cy="1272960"/>
          </a:xfrm>
          <a:prstGeom prst="rect">
            <a:avLst/>
          </a:prstGeom>
          <a:solidFill>
            <a:srgbClr val="FFD243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000" b="1" u="none" strike="noStrike" dirty="0">
                <a:solidFill>
                  <a:srgbClr val="000000"/>
                </a:solidFill>
              </a:rPr>
              <a:t>Experiment 1: serial reconstruction task</a:t>
            </a:r>
            <a:endParaRPr lang="en-US" sz="5000" b="0" u="none" strike="noStrike" dirty="0">
              <a:solidFill>
                <a:srgbClr val="000000"/>
              </a:solidFill>
            </a:endParaRPr>
          </a:p>
        </p:txBody>
      </p:sp>
      <p:sp>
        <p:nvSpPr>
          <p:cNvPr id="1308252349" name="ZoneTexte 25"/>
          <p:cNvSpPr/>
          <p:nvPr/>
        </p:nvSpPr>
        <p:spPr bwMode="auto">
          <a:xfrm>
            <a:off x="15731640" y="24684305"/>
            <a:ext cx="223416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10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1,964.106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705381" name="Rectangle 26"/>
          <p:cNvSpPr/>
          <p:nvPr/>
        </p:nvSpPr>
        <p:spPr bwMode="auto">
          <a:xfrm>
            <a:off x="17888400" y="24321425"/>
            <a:ext cx="223416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10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1,084.533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4030399" name="Rectangle 64"/>
          <p:cNvSpPr/>
          <p:nvPr/>
        </p:nvSpPr>
        <p:spPr bwMode="auto">
          <a:xfrm>
            <a:off x="20874600" y="24416825"/>
            <a:ext cx="200160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10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489.526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5797435" name="Rectangle 65"/>
          <p:cNvSpPr/>
          <p:nvPr/>
        </p:nvSpPr>
        <p:spPr bwMode="auto">
          <a:xfrm>
            <a:off x="23036760" y="24416825"/>
            <a:ext cx="223416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10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1,134.613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8837991" name="ZoneTexte 66"/>
          <p:cNvSpPr/>
          <p:nvPr/>
        </p:nvSpPr>
        <p:spPr bwMode="auto">
          <a:xfrm>
            <a:off x="16745040" y="26771225"/>
            <a:ext cx="171648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 dirty="0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 dirty="0">
                <a:solidFill>
                  <a:schemeClr val="dk1">
                    <a:lumMod val="10000"/>
                  </a:schemeClr>
                </a:solidFill>
                <a:latin typeface="Calibri"/>
              </a:rPr>
              <a:t>01</a:t>
            </a:r>
            <a:r>
              <a:rPr lang="en-US" sz="2400" b="0" u="none" strike="noStrike" dirty="0">
                <a:solidFill>
                  <a:schemeClr val="dk1">
                    <a:lumMod val="10000"/>
                  </a:schemeClr>
                </a:solidFill>
                <a:latin typeface="Calibri"/>
              </a:rPr>
              <a:t> = 4.892</a:t>
            </a:r>
            <a:endParaRPr lang="en-US" sz="2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7333292" name="ZoneTexte 67"/>
          <p:cNvSpPr/>
          <p:nvPr/>
        </p:nvSpPr>
        <p:spPr bwMode="auto">
          <a:xfrm>
            <a:off x="19061640" y="26773745"/>
            <a:ext cx="171648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01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7.883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9647908" name="Rectangle 27"/>
          <p:cNvSpPr/>
          <p:nvPr/>
        </p:nvSpPr>
        <p:spPr bwMode="auto">
          <a:xfrm>
            <a:off x="22040280" y="26917745"/>
            <a:ext cx="171648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01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4.378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186685" name="Rectangle 68"/>
          <p:cNvSpPr/>
          <p:nvPr/>
        </p:nvSpPr>
        <p:spPr bwMode="auto">
          <a:xfrm>
            <a:off x="24262560" y="26917745"/>
            <a:ext cx="171648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01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5.032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8120981" name="ZoneTexte 69"/>
          <p:cNvSpPr/>
          <p:nvPr/>
        </p:nvSpPr>
        <p:spPr bwMode="auto">
          <a:xfrm>
            <a:off x="16353720" y="13100400"/>
            <a:ext cx="169092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01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3.938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8001545" name="ZoneTexte 70"/>
          <p:cNvSpPr/>
          <p:nvPr/>
        </p:nvSpPr>
        <p:spPr bwMode="auto">
          <a:xfrm>
            <a:off x="19429920" y="13100400"/>
            <a:ext cx="169092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01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2.436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765274" name="ZoneTexte 71"/>
          <p:cNvSpPr/>
          <p:nvPr/>
        </p:nvSpPr>
        <p:spPr bwMode="auto">
          <a:xfrm>
            <a:off x="17738640" y="11427840"/>
            <a:ext cx="169092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01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2.797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0868721" name="ZoneTexte 73"/>
          <p:cNvSpPr/>
          <p:nvPr/>
        </p:nvSpPr>
        <p:spPr bwMode="auto">
          <a:xfrm>
            <a:off x="20810520" y="11427840"/>
            <a:ext cx="169092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01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2.457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784903" name="ZoneTexte 74"/>
          <p:cNvSpPr/>
          <p:nvPr/>
        </p:nvSpPr>
        <p:spPr bwMode="auto">
          <a:xfrm>
            <a:off x="23308560" y="13100400"/>
            <a:ext cx="169092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10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1.641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3367897" name="ZoneTexte 76"/>
          <p:cNvSpPr/>
          <p:nvPr/>
        </p:nvSpPr>
        <p:spPr bwMode="auto">
          <a:xfrm>
            <a:off x="26341200" y="13100400"/>
            <a:ext cx="169092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01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4.641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213158" name="ZoneTexte 78"/>
          <p:cNvSpPr/>
          <p:nvPr/>
        </p:nvSpPr>
        <p:spPr bwMode="auto">
          <a:xfrm>
            <a:off x="24710760" y="11427840"/>
            <a:ext cx="169092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01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2.349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7317086" name="ZoneTexte 79"/>
          <p:cNvSpPr/>
          <p:nvPr/>
        </p:nvSpPr>
        <p:spPr bwMode="auto">
          <a:xfrm>
            <a:off x="27747720" y="11427120"/>
            <a:ext cx="1690920" cy="46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defRPr/>
            </a:pP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BF</a:t>
            </a:r>
            <a:r>
              <a:rPr lang="en-US" sz="16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01</a:t>
            </a:r>
            <a:r>
              <a:rPr lang="en-US" sz="2400" b="0" u="none" strike="noStrike">
                <a:solidFill>
                  <a:schemeClr val="dk1">
                    <a:lumMod val="10000"/>
                  </a:schemeClr>
                </a:solidFill>
                <a:latin typeface="Calibri"/>
              </a:rPr>
              <a:t> = 2.549</a:t>
            </a:r>
            <a:endParaRPr lang="en-US" sz="2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255565" name="Rectangle 22"/>
          <p:cNvSpPr/>
          <p:nvPr/>
        </p:nvSpPr>
        <p:spPr bwMode="auto">
          <a:xfrm>
            <a:off x="14346720" y="20343600"/>
            <a:ext cx="15672960" cy="1272960"/>
          </a:xfrm>
          <a:prstGeom prst="rect">
            <a:avLst/>
          </a:prstGeom>
          <a:solidFill>
            <a:srgbClr val="FFD243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 defTabSz="457200">
              <a:lnSpc>
                <a:spcPct val="100000"/>
              </a:lnSpc>
              <a:defRPr/>
            </a:pPr>
            <a:r>
              <a:rPr lang="en-US" sz="5000" b="1" u="none" strike="noStrike" dirty="0">
                <a:solidFill>
                  <a:srgbClr val="000000"/>
                </a:solidFill>
              </a:rPr>
              <a:t>Experiment 3: adjacent and spaced repetitions</a:t>
            </a:r>
            <a:endParaRPr lang="en-US" sz="5000" b="0" u="none" strike="noStrike" dirty="0">
              <a:solidFill>
                <a:srgbClr val="00000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5669" y="41010793"/>
            <a:ext cx="1627782" cy="162778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292441" y="41011921"/>
            <a:ext cx="6325100" cy="162665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>
                    <a:lumMod val="10000"/>
                  </a:schemeClr>
                </a:solidFill>
              </a:rPr>
              <a:t>Full article PDF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nalisé 3">
      <a:dk1>
        <a:srgbClr val="CDD5D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Personnalisé 3">
      <a:dk1>
        <a:srgbClr val="CDD5D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456</Words>
  <Application>Microsoft Office PowerPoint</Application>
  <PresentationFormat>Personnalisé</PresentationFormat>
  <Paragraphs>51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Myriad Pro</vt:lpstr>
      <vt:lpstr>Times New Roman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Robin</dc:creator>
  <dc:description/>
  <cp:lastModifiedBy>Robin Remouchamps</cp:lastModifiedBy>
  <cp:revision>195</cp:revision>
  <dcterms:created xsi:type="dcterms:W3CDTF">2022-05-05T19:38:54Z</dcterms:created>
  <dcterms:modified xsi:type="dcterms:W3CDTF">2026-08-30T12:57:08Z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Personnalisé</vt:lpwstr>
  </property>
  <property fmtid="{D5CDD505-2E9C-101B-9397-08002B2CF9AE}" pid="3" name="Slides">
    <vt:i4>1</vt:i4>
  </property>
</Properties>
</file>