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Lst>
  <p:sldSz cx="21378863" cy="30238700"/>
  <p:notesSz cx="6858000" cy="9144000"/>
  <p:custDataLst>
    <p:tags r:id="rId3"/>
  </p:custDataLst>
  <p:defaultTextStyle>
    <a:defPPr>
      <a:defRPr lang="en-US"/>
    </a:defPPr>
    <a:lvl1pPr marL="0" algn="l" defTabSz="2949489" rtl="0" eaLnBrk="1" latinLnBrk="0" hangingPunct="1">
      <a:defRPr sz="5800" kern="1200">
        <a:solidFill>
          <a:schemeClr val="tx1"/>
        </a:solidFill>
        <a:latin typeface="+mn-lt"/>
        <a:ea typeface="+mn-ea"/>
        <a:cs typeface="+mn-cs"/>
      </a:defRPr>
    </a:lvl1pPr>
    <a:lvl2pPr marL="1474744" algn="l" defTabSz="2949489" rtl="0" eaLnBrk="1" latinLnBrk="0" hangingPunct="1">
      <a:defRPr sz="5800" kern="1200">
        <a:solidFill>
          <a:schemeClr val="tx1"/>
        </a:solidFill>
        <a:latin typeface="+mn-lt"/>
        <a:ea typeface="+mn-ea"/>
        <a:cs typeface="+mn-cs"/>
      </a:defRPr>
    </a:lvl2pPr>
    <a:lvl3pPr marL="2949489" algn="l" defTabSz="2949489" rtl="0" eaLnBrk="1" latinLnBrk="0" hangingPunct="1">
      <a:defRPr sz="5800" kern="1200">
        <a:solidFill>
          <a:schemeClr val="tx1"/>
        </a:solidFill>
        <a:latin typeface="+mn-lt"/>
        <a:ea typeface="+mn-ea"/>
        <a:cs typeface="+mn-cs"/>
      </a:defRPr>
    </a:lvl3pPr>
    <a:lvl4pPr marL="4424233" algn="l" defTabSz="2949489" rtl="0" eaLnBrk="1" latinLnBrk="0" hangingPunct="1">
      <a:defRPr sz="5800" kern="1200">
        <a:solidFill>
          <a:schemeClr val="tx1"/>
        </a:solidFill>
        <a:latin typeface="+mn-lt"/>
        <a:ea typeface="+mn-ea"/>
        <a:cs typeface="+mn-cs"/>
      </a:defRPr>
    </a:lvl4pPr>
    <a:lvl5pPr marL="5898977" algn="l" defTabSz="2949489" rtl="0" eaLnBrk="1" latinLnBrk="0" hangingPunct="1">
      <a:defRPr sz="5800" kern="1200">
        <a:solidFill>
          <a:schemeClr val="tx1"/>
        </a:solidFill>
        <a:latin typeface="+mn-lt"/>
        <a:ea typeface="+mn-ea"/>
        <a:cs typeface="+mn-cs"/>
      </a:defRPr>
    </a:lvl5pPr>
    <a:lvl6pPr marL="7373722" algn="l" defTabSz="2949489" rtl="0" eaLnBrk="1" latinLnBrk="0" hangingPunct="1">
      <a:defRPr sz="5800" kern="1200">
        <a:solidFill>
          <a:schemeClr val="tx1"/>
        </a:solidFill>
        <a:latin typeface="+mn-lt"/>
        <a:ea typeface="+mn-ea"/>
        <a:cs typeface="+mn-cs"/>
      </a:defRPr>
    </a:lvl6pPr>
    <a:lvl7pPr marL="8848466" algn="l" defTabSz="2949489" rtl="0" eaLnBrk="1" latinLnBrk="0" hangingPunct="1">
      <a:defRPr sz="5800" kern="1200">
        <a:solidFill>
          <a:schemeClr val="tx1"/>
        </a:solidFill>
        <a:latin typeface="+mn-lt"/>
        <a:ea typeface="+mn-ea"/>
        <a:cs typeface="+mn-cs"/>
      </a:defRPr>
    </a:lvl7pPr>
    <a:lvl8pPr marL="10323210" algn="l" defTabSz="2949489" rtl="0" eaLnBrk="1" latinLnBrk="0" hangingPunct="1">
      <a:defRPr sz="5800" kern="1200">
        <a:solidFill>
          <a:schemeClr val="tx1"/>
        </a:solidFill>
        <a:latin typeface="+mn-lt"/>
        <a:ea typeface="+mn-ea"/>
        <a:cs typeface="+mn-cs"/>
      </a:defRPr>
    </a:lvl8pPr>
    <a:lvl9pPr marL="11797955" algn="l" defTabSz="2949489" rtl="0" eaLnBrk="1" latinLnBrk="0" hangingPunct="1">
      <a:defRPr sz="5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7636">
          <p15:clr>
            <a:srgbClr val="A4A3A4"/>
          </p15:clr>
        </p15:guide>
        <p15:guide id="2" pos="673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A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varScale="1">
        <p:scale>
          <a:sx n="24" d="100"/>
          <a:sy n="24" d="100"/>
        </p:scale>
        <p:origin x="3180" y="114"/>
      </p:cViewPr>
      <p:guideLst>
        <p:guide orient="horz" pos="17636"/>
        <p:guide pos="673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tags" Target="tags/tag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1316038" y="869950"/>
            <a:ext cx="2514600" cy="3429000"/>
          </a:xfrm>
          <a:prstGeom prst="rect">
            <a:avLst/>
          </a:prstGeom>
        </p:spPr>
        <p:txBody>
          <a:bodyPr anchor="ctr"/>
          <a:lstStyle>
            <a:lvl1pPr marL="0" indent="0" algn="ctr">
              <a:buNone/>
              <a:defRPr sz="4800">
                <a:latin typeface="Arial" panose="020B0604020202020204" pitchFamily="34" charset="0"/>
                <a:cs typeface="Arial" panose="020B0604020202020204" pitchFamily="34" charset="0"/>
              </a:defRPr>
            </a:lvl1pPr>
          </a:lstStyle>
          <a:p>
            <a:endParaRPr lang="en-US" dirty="0"/>
          </a:p>
        </p:txBody>
      </p:sp>
      <p:sp>
        <p:nvSpPr>
          <p:cNvPr id="10" name="Text Placeholder 9"/>
          <p:cNvSpPr>
            <a:spLocks noGrp="1"/>
          </p:cNvSpPr>
          <p:nvPr>
            <p:ph type="body" sz="quarter" idx="14" hasCustomPrompt="1"/>
          </p:nvPr>
        </p:nvSpPr>
        <p:spPr>
          <a:xfrm>
            <a:off x="16784638" y="946150"/>
            <a:ext cx="3962400" cy="762000"/>
          </a:xfrm>
          <a:prstGeom prst="rect">
            <a:avLst/>
          </a:prstGeom>
        </p:spPr>
        <p:txBody>
          <a:bodyPr/>
          <a:lstStyle>
            <a:lvl1pPr marL="0" indent="0">
              <a:buNone/>
              <a:defRPr sz="1800" baseline="0">
                <a:solidFill>
                  <a:schemeClr val="accent1">
                    <a:lumMod val="75000"/>
                  </a:schemeClr>
                </a:solidFill>
                <a:latin typeface="Arial" panose="020B0604020202020204" pitchFamily="34" charset="0"/>
                <a:cs typeface="Arial" panose="020B0604020202020204" pitchFamily="34" charset="0"/>
              </a:defRPr>
            </a:lvl1pPr>
          </a:lstStyle>
          <a:p>
            <a:pPr lvl="0"/>
            <a:r>
              <a:rPr lang="en-US" dirty="0"/>
              <a:t>Author (1)</a:t>
            </a:r>
          </a:p>
          <a:p>
            <a:pPr lvl="0"/>
            <a:r>
              <a:rPr lang="en-US" dirty="0"/>
              <a:t>Author (2) </a:t>
            </a:r>
          </a:p>
        </p:txBody>
      </p:sp>
      <p:sp>
        <p:nvSpPr>
          <p:cNvPr id="11" name="Text Placeholder 9"/>
          <p:cNvSpPr>
            <a:spLocks noGrp="1"/>
          </p:cNvSpPr>
          <p:nvPr>
            <p:ph type="body" sz="quarter" idx="15" hasCustomPrompt="1"/>
          </p:nvPr>
        </p:nvSpPr>
        <p:spPr>
          <a:xfrm>
            <a:off x="16733520" y="2103120"/>
            <a:ext cx="3962400" cy="381000"/>
          </a:xfrm>
          <a:prstGeom prst="rect">
            <a:avLst/>
          </a:prstGeom>
        </p:spPr>
        <p:txBody>
          <a:bodyPr/>
          <a:lstStyle>
            <a:lvl1pPr marL="0" indent="0">
              <a:buNone/>
              <a:defRPr sz="1800" baseline="0">
                <a:solidFill>
                  <a:schemeClr val="accent1">
                    <a:lumMod val="75000"/>
                  </a:schemeClr>
                </a:solidFill>
                <a:latin typeface="Arial" panose="020B0604020202020204" pitchFamily="34" charset="0"/>
                <a:cs typeface="Arial" panose="020B0604020202020204" pitchFamily="34" charset="0"/>
              </a:defRPr>
            </a:lvl1pPr>
          </a:lstStyle>
          <a:p>
            <a:pPr lvl="0"/>
            <a:r>
              <a:rPr lang="en-US" dirty="0"/>
              <a:t>Author (1) E-mail</a:t>
            </a:r>
          </a:p>
        </p:txBody>
      </p:sp>
      <p:sp>
        <p:nvSpPr>
          <p:cNvPr id="13" name="Text Placeholder 12"/>
          <p:cNvSpPr>
            <a:spLocks noGrp="1"/>
          </p:cNvSpPr>
          <p:nvPr>
            <p:ph type="body" sz="quarter" idx="16" hasCustomPrompt="1"/>
          </p:nvPr>
        </p:nvSpPr>
        <p:spPr>
          <a:xfrm>
            <a:off x="3906838" y="869950"/>
            <a:ext cx="10744200" cy="3429000"/>
          </a:xfrm>
          <a:prstGeom prst="rect">
            <a:avLst/>
          </a:prstGeom>
        </p:spPr>
        <p:txBody>
          <a:bodyPr/>
          <a:lstStyle>
            <a:lvl1pPr marL="0" indent="0">
              <a:buNone/>
              <a:defRPr sz="6000" b="1">
                <a:solidFill>
                  <a:schemeClr val="bg1"/>
                </a:solidFill>
                <a:latin typeface="Arial" panose="020B0604020202020204" pitchFamily="34" charset="0"/>
                <a:cs typeface="Arial" panose="020B0604020202020204" pitchFamily="34" charset="0"/>
              </a:defRPr>
            </a:lvl1pPr>
          </a:lstStyle>
          <a:p>
            <a:pPr lvl="0"/>
            <a:r>
              <a:rPr lang="en-US" dirty="0"/>
              <a:t>Research Tile</a:t>
            </a:r>
          </a:p>
        </p:txBody>
      </p:sp>
      <p:sp>
        <p:nvSpPr>
          <p:cNvPr id="14" name="Text Placeholder 12"/>
          <p:cNvSpPr>
            <a:spLocks noGrp="1"/>
          </p:cNvSpPr>
          <p:nvPr>
            <p:ph type="body" sz="quarter" idx="17" hasCustomPrompt="1"/>
          </p:nvPr>
        </p:nvSpPr>
        <p:spPr>
          <a:xfrm>
            <a:off x="1088231" y="4984750"/>
            <a:ext cx="2743200" cy="762000"/>
          </a:xfrm>
          <a:prstGeom prst="rect">
            <a:avLst/>
          </a:prstGeom>
        </p:spPr>
        <p:txBody>
          <a:bodyPr/>
          <a:lstStyle>
            <a:lvl1pPr marL="0" indent="0">
              <a:buNone/>
              <a:defRPr sz="3600" b="1">
                <a:solidFill>
                  <a:srgbClr val="33A3FF"/>
                </a:solidFill>
                <a:latin typeface="Arial" panose="020B0604020202020204" pitchFamily="34" charset="0"/>
                <a:cs typeface="Arial" panose="020B0604020202020204" pitchFamily="34" charset="0"/>
              </a:defRPr>
            </a:lvl1pPr>
          </a:lstStyle>
          <a:p>
            <a:pPr lvl="0"/>
            <a:r>
              <a:rPr lang="en-US" dirty="0"/>
              <a:t>ABSTRACT</a:t>
            </a:r>
          </a:p>
        </p:txBody>
      </p:sp>
      <p:sp>
        <p:nvSpPr>
          <p:cNvPr id="16" name="Text Placeholder 12"/>
          <p:cNvSpPr>
            <a:spLocks noGrp="1"/>
          </p:cNvSpPr>
          <p:nvPr>
            <p:ph type="body" sz="quarter" idx="18" hasCustomPrompt="1"/>
          </p:nvPr>
        </p:nvSpPr>
        <p:spPr>
          <a:xfrm>
            <a:off x="1088231" y="8413750"/>
            <a:ext cx="3200400" cy="762000"/>
          </a:xfrm>
          <a:prstGeom prst="rect">
            <a:avLst/>
          </a:prstGeom>
        </p:spPr>
        <p:txBody>
          <a:bodyPr/>
          <a:lstStyle>
            <a:lvl1pPr marL="0" indent="0">
              <a:buNone/>
              <a:defRPr sz="3600" b="1" baseline="0">
                <a:solidFill>
                  <a:srgbClr val="33A3FF"/>
                </a:solidFill>
                <a:latin typeface="Arial" panose="020B0604020202020204" pitchFamily="34" charset="0"/>
                <a:cs typeface="Arial" panose="020B0604020202020204" pitchFamily="34" charset="0"/>
              </a:defRPr>
            </a:lvl1pPr>
          </a:lstStyle>
          <a:p>
            <a:pPr lvl="0"/>
            <a:r>
              <a:rPr lang="en-US" dirty="0"/>
              <a:t>KEYWORDS</a:t>
            </a:r>
          </a:p>
        </p:txBody>
      </p:sp>
      <p:sp>
        <p:nvSpPr>
          <p:cNvPr id="17" name="Text Placeholder 12"/>
          <p:cNvSpPr>
            <a:spLocks noGrp="1"/>
          </p:cNvSpPr>
          <p:nvPr>
            <p:ph type="body" sz="quarter" idx="19" hasCustomPrompt="1"/>
          </p:nvPr>
        </p:nvSpPr>
        <p:spPr>
          <a:xfrm>
            <a:off x="1088231" y="10242550"/>
            <a:ext cx="3200400" cy="762000"/>
          </a:xfrm>
          <a:prstGeom prst="rect">
            <a:avLst/>
          </a:prstGeom>
        </p:spPr>
        <p:txBody>
          <a:bodyPr/>
          <a:lstStyle>
            <a:lvl1pPr marL="0" indent="0">
              <a:buNone/>
              <a:defRPr sz="3600" b="1" baseline="0">
                <a:solidFill>
                  <a:srgbClr val="33A3FF"/>
                </a:solidFill>
                <a:latin typeface="Arial" panose="020B0604020202020204" pitchFamily="34" charset="0"/>
                <a:cs typeface="Arial" panose="020B0604020202020204" pitchFamily="34" charset="0"/>
              </a:defRPr>
            </a:lvl1pPr>
          </a:lstStyle>
          <a:p>
            <a:pPr lvl="0"/>
            <a:r>
              <a:rPr lang="en-US" dirty="0"/>
              <a:t>PROBLEM</a:t>
            </a:r>
          </a:p>
        </p:txBody>
      </p:sp>
      <p:sp>
        <p:nvSpPr>
          <p:cNvPr id="18" name="Text Placeholder 12"/>
          <p:cNvSpPr>
            <a:spLocks noGrp="1"/>
          </p:cNvSpPr>
          <p:nvPr>
            <p:ph type="body" sz="quarter" idx="20" hasCustomPrompt="1"/>
          </p:nvPr>
        </p:nvSpPr>
        <p:spPr>
          <a:xfrm>
            <a:off x="1088231" y="14738350"/>
            <a:ext cx="7162800" cy="762000"/>
          </a:xfrm>
          <a:prstGeom prst="rect">
            <a:avLst/>
          </a:prstGeom>
        </p:spPr>
        <p:txBody>
          <a:bodyPr/>
          <a:lstStyle>
            <a:lvl1pPr marL="0" indent="0">
              <a:buNone/>
              <a:defRPr sz="3600" b="1" baseline="0">
                <a:solidFill>
                  <a:srgbClr val="33A3FF"/>
                </a:solidFill>
                <a:latin typeface="Arial" panose="020B0604020202020204" pitchFamily="34" charset="0"/>
                <a:cs typeface="Arial" panose="020B0604020202020204" pitchFamily="34" charset="0"/>
              </a:defRPr>
            </a:lvl1pPr>
          </a:lstStyle>
          <a:p>
            <a:pPr lvl="0"/>
            <a:r>
              <a:rPr lang="en-US" dirty="0"/>
              <a:t>OBJECTIVE / HYPOTHESIS</a:t>
            </a:r>
          </a:p>
        </p:txBody>
      </p:sp>
      <p:sp>
        <p:nvSpPr>
          <p:cNvPr id="19" name="Text Placeholder 12"/>
          <p:cNvSpPr>
            <a:spLocks noGrp="1"/>
          </p:cNvSpPr>
          <p:nvPr>
            <p:ph type="body" sz="quarter" idx="21" hasCustomPrompt="1"/>
          </p:nvPr>
        </p:nvSpPr>
        <p:spPr>
          <a:xfrm>
            <a:off x="1088231" y="17633950"/>
            <a:ext cx="2667000" cy="762000"/>
          </a:xfrm>
          <a:prstGeom prst="rect">
            <a:avLst/>
          </a:prstGeom>
        </p:spPr>
        <p:txBody>
          <a:bodyPr/>
          <a:lstStyle>
            <a:lvl1pPr marL="0" indent="0">
              <a:buNone/>
              <a:defRPr sz="3600" b="1" baseline="0">
                <a:solidFill>
                  <a:srgbClr val="33A3FF"/>
                </a:solidFill>
                <a:latin typeface="Arial" panose="020B0604020202020204" pitchFamily="34" charset="0"/>
                <a:cs typeface="Arial" panose="020B0604020202020204" pitchFamily="34" charset="0"/>
              </a:defRPr>
            </a:lvl1pPr>
          </a:lstStyle>
          <a:p>
            <a:pPr lvl="0"/>
            <a:r>
              <a:rPr lang="en-US" dirty="0"/>
              <a:t>AUDIENCE</a:t>
            </a:r>
          </a:p>
        </p:txBody>
      </p:sp>
      <p:sp>
        <p:nvSpPr>
          <p:cNvPr id="20" name="Text Placeholder 12"/>
          <p:cNvSpPr>
            <a:spLocks noGrp="1"/>
          </p:cNvSpPr>
          <p:nvPr>
            <p:ph type="body" sz="quarter" idx="22" hasCustomPrompt="1"/>
          </p:nvPr>
        </p:nvSpPr>
        <p:spPr>
          <a:xfrm>
            <a:off x="1088231" y="21824950"/>
            <a:ext cx="5943600" cy="609600"/>
          </a:xfrm>
          <a:prstGeom prst="rect">
            <a:avLst/>
          </a:prstGeom>
        </p:spPr>
        <p:txBody>
          <a:bodyPr/>
          <a:lstStyle>
            <a:lvl1pPr marL="0" indent="0">
              <a:buNone/>
              <a:defRPr sz="3600" b="1" baseline="0">
                <a:solidFill>
                  <a:srgbClr val="33A3FF"/>
                </a:solidFill>
                <a:latin typeface="Arial" panose="020B0604020202020204" pitchFamily="34" charset="0"/>
                <a:cs typeface="Arial" panose="020B0604020202020204" pitchFamily="34" charset="0"/>
              </a:defRPr>
            </a:lvl1pPr>
          </a:lstStyle>
          <a:p>
            <a:pPr lvl="0"/>
            <a:r>
              <a:rPr lang="en-US" dirty="0"/>
              <a:t>ORIGINALITY</a:t>
            </a:r>
          </a:p>
        </p:txBody>
      </p:sp>
      <p:sp>
        <p:nvSpPr>
          <p:cNvPr id="21" name="Text Placeholder 12"/>
          <p:cNvSpPr>
            <a:spLocks noGrp="1"/>
          </p:cNvSpPr>
          <p:nvPr>
            <p:ph type="body" sz="quarter" idx="23" hasCustomPrompt="1"/>
          </p:nvPr>
        </p:nvSpPr>
        <p:spPr>
          <a:xfrm>
            <a:off x="1088231" y="19386550"/>
            <a:ext cx="5943600" cy="609600"/>
          </a:xfrm>
          <a:prstGeom prst="rect">
            <a:avLst/>
          </a:prstGeom>
        </p:spPr>
        <p:txBody>
          <a:bodyPr/>
          <a:lstStyle>
            <a:lvl1pPr marL="0" indent="0">
              <a:buNone/>
              <a:defRPr sz="3600" b="1" baseline="0">
                <a:solidFill>
                  <a:srgbClr val="33A3FF"/>
                </a:solidFill>
                <a:latin typeface="Arial" panose="020B0604020202020204" pitchFamily="34" charset="0"/>
                <a:cs typeface="Arial" panose="020B0604020202020204" pitchFamily="34" charset="0"/>
              </a:defRPr>
            </a:lvl1pPr>
          </a:lstStyle>
          <a:p>
            <a:pPr lvl="0"/>
            <a:r>
              <a:rPr lang="en-US" dirty="0"/>
              <a:t>RESEARCH QUESTION</a:t>
            </a:r>
          </a:p>
        </p:txBody>
      </p:sp>
      <p:sp>
        <p:nvSpPr>
          <p:cNvPr id="22" name="Text Placeholder 12"/>
          <p:cNvSpPr>
            <a:spLocks noGrp="1"/>
          </p:cNvSpPr>
          <p:nvPr>
            <p:ph type="body" sz="quarter" idx="24" hasCustomPrompt="1"/>
          </p:nvPr>
        </p:nvSpPr>
        <p:spPr>
          <a:xfrm>
            <a:off x="10689431" y="5060950"/>
            <a:ext cx="5791200" cy="685800"/>
          </a:xfrm>
          <a:prstGeom prst="rect">
            <a:avLst/>
          </a:prstGeom>
        </p:spPr>
        <p:txBody>
          <a:bodyPr/>
          <a:lstStyle>
            <a:lvl1pPr marL="0" indent="0">
              <a:buNone/>
              <a:defRPr sz="3600" b="1">
                <a:solidFill>
                  <a:srgbClr val="33A3FF"/>
                </a:solidFill>
                <a:latin typeface="Arial" panose="020B0604020202020204" pitchFamily="34" charset="0"/>
                <a:cs typeface="Arial" panose="020B0604020202020204" pitchFamily="34" charset="0"/>
              </a:defRPr>
            </a:lvl1pPr>
          </a:lstStyle>
          <a:p>
            <a:pPr lvl="0"/>
            <a:r>
              <a:rPr lang="en-US" dirty="0"/>
              <a:t>METHODOLOGY</a:t>
            </a:r>
          </a:p>
        </p:txBody>
      </p:sp>
      <p:sp>
        <p:nvSpPr>
          <p:cNvPr id="23" name="Text Placeholder 12"/>
          <p:cNvSpPr>
            <a:spLocks noGrp="1"/>
          </p:cNvSpPr>
          <p:nvPr>
            <p:ph type="body" sz="quarter" idx="25" hasCustomPrompt="1"/>
          </p:nvPr>
        </p:nvSpPr>
        <p:spPr>
          <a:xfrm>
            <a:off x="10689431" y="8413750"/>
            <a:ext cx="5791200" cy="762000"/>
          </a:xfrm>
          <a:prstGeom prst="rect">
            <a:avLst/>
          </a:prstGeom>
        </p:spPr>
        <p:txBody>
          <a:bodyPr/>
          <a:lstStyle>
            <a:lvl1pPr marL="0" indent="0">
              <a:buNone/>
              <a:defRPr sz="3600" b="1">
                <a:solidFill>
                  <a:srgbClr val="33A3FF"/>
                </a:solidFill>
                <a:latin typeface="Arial" panose="020B0604020202020204" pitchFamily="34" charset="0"/>
                <a:cs typeface="Arial" panose="020B0604020202020204" pitchFamily="34" charset="0"/>
              </a:defRPr>
            </a:lvl1pPr>
          </a:lstStyle>
          <a:p>
            <a:pPr lvl="0"/>
            <a:r>
              <a:rPr lang="en-US" dirty="0"/>
              <a:t>RESULTS</a:t>
            </a:r>
          </a:p>
        </p:txBody>
      </p:sp>
      <p:sp>
        <p:nvSpPr>
          <p:cNvPr id="24" name="Text Placeholder 12"/>
          <p:cNvSpPr>
            <a:spLocks noGrp="1"/>
          </p:cNvSpPr>
          <p:nvPr>
            <p:ph type="body" sz="quarter" idx="26" hasCustomPrompt="1"/>
          </p:nvPr>
        </p:nvSpPr>
        <p:spPr>
          <a:xfrm>
            <a:off x="10689431" y="19310350"/>
            <a:ext cx="5791200" cy="685800"/>
          </a:xfrm>
          <a:prstGeom prst="rect">
            <a:avLst/>
          </a:prstGeom>
        </p:spPr>
        <p:txBody>
          <a:bodyPr/>
          <a:lstStyle>
            <a:lvl1pPr marL="0" indent="0">
              <a:buNone/>
              <a:defRPr sz="3600" b="1">
                <a:solidFill>
                  <a:srgbClr val="33A3FF"/>
                </a:solidFill>
                <a:latin typeface="Arial" panose="020B0604020202020204" pitchFamily="34" charset="0"/>
                <a:cs typeface="Arial" panose="020B0604020202020204" pitchFamily="34" charset="0"/>
              </a:defRPr>
            </a:lvl1pPr>
          </a:lstStyle>
          <a:p>
            <a:pPr lvl="0"/>
            <a:r>
              <a:rPr lang="en-US" dirty="0"/>
              <a:t>CONCLUSION</a:t>
            </a:r>
          </a:p>
        </p:txBody>
      </p:sp>
      <p:sp>
        <p:nvSpPr>
          <p:cNvPr id="25" name="Text Placeholder 12"/>
          <p:cNvSpPr>
            <a:spLocks noGrp="1"/>
          </p:cNvSpPr>
          <p:nvPr>
            <p:ph type="body" sz="quarter" idx="27" hasCustomPrompt="1"/>
          </p:nvPr>
        </p:nvSpPr>
        <p:spPr>
          <a:xfrm>
            <a:off x="10689431" y="24568150"/>
            <a:ext cx="5791200" cy="685800"/>
          </a:xfrm>
          <a:prstGeom prst="rect">
            <a:avLst/>
          </a:prstGeom>
        </p:spPr>
        <p:txBody>
          <a:bodyPr/>
          <a:lstStyle>
            <a:lvl1pPr marL="0" indent="0">
              <a:buNone/>
              <a:defRPr sz="3600" b="1">
                <a:solidFill>
                  <a:srgbClr val="33A3FF"/>
                </a:solidFill>
                <a:latin typeface="Arial" panose="020B0604020202020204" pitchFamily="34" charset="0"/>
                <a:cs typeface="Arial" panose="020B0604020202020204" pitchFamily="34" charset="0"/>
              </a:defRPr>
            </a:lvl1pPr>
          </a:lstStyle>
          <a:p>
            <a:pPr lvl="0"/>
            <a:r>
              <a:rPr lang="en-US" dirty="0"/>
              <a:t>Resources</a:t>
            </a:r>
          </a:p>
        </p:txBody>
      </p:sp>
      <p:sp>
        <p:nvSpPr>
          <p:cNvPr id="27" name="Text Placeholder 26"/>
          <p:cNvSpPr>
            <a:spLocks noGrp="1"/>
          </p:cNvSpPr>
          <p:nvPr>
            <p:ph type="body" sz="quarter" idx="28" hasCustomPrompt="1"/>
          </p:nvPr>
        </p:nvSpPr>
        <p:spPr>
          <a:xfrm>
            <a:off x="1087438" y="5746750"/>
            <a:ext cx="9372600" cy="2514600"/>
          </a:xfrm>
          <a:prstGeom prst="rect">
            <a:avLst/>
          </a:prstGeom>
        </p:spPr>
        <p:txBody>
          <a:bodyPr/>
          <a:lstStyle>
            <a:lvl1pPr marL="0" indent="0">
              <a:buNone/>
              <a:defRPr sz="2500">
                <a:solidFill>
                  <a:schemeClr val="tx1"/>
                </a:solidFill>
                <a:latin typeface="Arial" panose="020B0604020202020204" pitchFamily="34" charset="0"/>
                <a:cs typeface="Arial" panose="020B0604020202020204" pitchFamily="34" charset="0"/>
              </a:defRPr>
            </a:lvl1pPr>
          </a:lstStyle>
          <a:p>
            <a:pPr lvl="0"/>
            <a:r>
              <a:rPr lang="en-US" dirty="0"/>
              <a:t>Text</a:t>
            </a:r>
          </a:p>
        </p:txBody>
      </p:sp>
      <p:sp>
        <p:nvSpPr>
          <p:cNvPr id="28" name="Text Placeholder 26"/>
          <p:cNvSpPr>
            <a:spLocks noGrp="1"/>
          </p:cNvSpPr>
          <p:nvPr>
            <p:ph type="body" sz="quarter" idx="29" hasCustomPrompt="1"/>
          </p:nvPr>
        </p:nvSpPr>
        <p:spPr>
          <a:xfrm>
            <a:off x="1088231" y="11004550"/>
            <a:ext cx="9372600" cy="3581400"/>
          </a:xfrm>
          <a:prstGeom prst="rect">
            <a:avLst/>
          </a:prstGeom>
        </p:spPr>
        <p:txBody>
          <a:bodyPr/>
          <a:lstStyle>
            <a:lvl1pPr marL="0" indent="0">
              <a:buNone/>
              <a:defRPr sz="2500">
                <a:solidFill>
                  <a:schemeClr val="tx1"/>
                </a:solidFill>
                <a:latin typeface="Arial" panose="020B0604020202020204" pitchFamily="34" charset="0"/>
                <a:cs typeface="Arial" panose="020B0604020202020204" pitchFamily="34" charset="0"/>
              </a:defRPr>
            </a:lvl1pPr>
          </a:lstStyle>
          <a:p>
            <a:pPr lvl="0"/>
            <a:r>
              <a:rPr lang="en-US" dirty="0"/>
              <a:t>Text</a:t>
            </a:r>
          </a:p>
        </p:txBody>
      </p:sp>
      <p:sp>
        <p:nvSpPr>
          <p:cNvPr id="29" name="Text Placeholder 26"/>
          <p:cNvSpPr>
            <a:spLocks noGrp="1"/>
          </p:cNvSpPr>
          <p:nvPr>
            <p:ph type="body" sz="quarter" idx="30" hasCustomPrompt="1"/>
          </p:nvPr>
        </p:nvSpPr>
        <p:spPr>
          <a:xfrm>
            <a:off x="1088231" y="9175750"/>
            <a:ext cx="9372600" cy="914400"/>
          </a:xfrm>
          <a:prstGeom prst="rect">
            <a:avLst/>
          </a:prstGeom>
        </p:spPr>
        <p:txBody>
          <a:bodyPr/>
          <a:lstStyle>
            <a:lvl1pPr marL="0" indent="0">
              <a:buNone/>
              <a:defRPr sz="2500">
                <a:solidFill>
                  <a:schemeClr val="tx1"/>
                </a:solidFill>
                <a:latin typeface="Arial" panose="020B0604020202020204" pitchFamily="34" charset="0"/>
                <a:cs typeface="Arial" panose="020B0604020202020204" pitchFamily="34" charset="0"/>
              </a:defRPr>
            </a:lvl1pPr>
          </a:lstStyle>
          <a:p>
            <a:pPr lvl="0"/>
            <a:r>
              <a:rPr lang="en-US" dirty="0"/>
              <a:t>Text</a:t>
            </a:r>
          </a:p>
        </p:txBody>
      </p:sp>
      <p:sp>
        <p:nvSpPr>
          <p:cNvPr id="30" name="Text Placeholder 26"/>
          <p:cNvSpPr>
            <a:spLocks noGrp="1"/>
          </p:cNvSpPr>
          <p:nvPr>
            <p:ph type="body" sz="quarter" idx="31" hasCustomPrompt="1"/>
          </p:nvPr>
        </p:nvSpPr>
        <p:spPr>
          <a:xfrm>
            <a:off x="1088231" y="15500350"/>
            <a:ext cx="9372600" cy="1981200"/>
          </a:xfrm>
          <a:prstGeom prst="rect">
            <a:avLst/>
          </a:prstGeom>
        </p:spPr>
        <p:txBody>
          <a:bodyPr/>
          <a:lstStyle>
            <a:lvl1pPr marL="0" indent="0">
              <a:buNone/>
              <a:defRPr sz="2500">
                <a:solidFill>
                  <a:schemeClr val="tx1"/>
                </a:solidFill>
                <a:latin typeface="Arial" panose="020B0604020202020204" pitchFamily="34" charset="0"/>
                <a:cs typeface="Arial" panose="020B0604020202020204" pitchFamily="34" charset="0"/>
              </a:defRPr>
            </a:lvl1pPr>
          </a:lstStyle>
          <a:p>
            <a:pPr lvl="0"/>
            <a:r>
              <a:rPr lang="en-US" dirty="0"/>
              <a:t>Text</a:t>
            </a:r>
          </a:p>
        </p:txBody>
      </p:sp>
      <p:sp>
        <p:nvSpPr>
          <p:cNvPr id="31" name="Text Placeholder 26"/>
          <p:cNvSpPr>
            <a:spLocks noGrp="1"/>
          </p:cNvSpPr>
          <p:nvPr>
            <p:ph type="body" sz="quarter" idx="32" hasCustomPrompt="1"/>
          </p:nvPr>
        </p:nvSpPr>
        <p:spPr>
          <a:xfrm>
            <a:off x="1088231" y="18395950"/>
            <a:ext cx="9372600" cy="838200"/>
          </a:xfrm>
          <a:prstGeom prst="rect">
            <a:avLst/>
          </a:prstGeom>
        </p:spPr>
        <p:txBody>
          <a:bodyPr/>
          <a:lstStyle>
            <a:lvl1pPr marL="0" indent="0">
              <a:buNone/>
              <a:defRPr sz="2500">
                <a:solidFill>
                  <a:schemeClr val="tx1"/>
                </a:solidFill>
                <a:latin typeface="Arial" panose="020B0604020202020204" pitchFamily="34" charset="0"/>
                <a:cs typeface="Arial" panose="020B0604020202020204" pitchFamily="34" charset="0"/>
              </a:defRPr>
            </a:lvl1pPr>
          </a:lstStyle>
          <a:p>
            <a:pPr lvl="0"/>
            <a:r>
              <a:rPr lang="en-US" dirty="0"/>
              <a:t>Text</a:t>
            </a:r>
          </a:p>
        </p:txBody>
      </p:sp>
      <p:sp>
        <p:nvSpPr>
          <p:cNvPr id="32" name="Text Placeholder 26"/>
          <p:cNvSpPr>
            <a:spLocks noGrp="1"/>
          </p:cNvSpPr>
          <p:nvPr>
            <p:ph type="body" sz="quarter" idx="33" hasCustomPrompt="1"/>
          </p:nvPr>
        </p:nvSpPr>
        <p:spPr>
          <a:xfrm>
            <a:off x="1088231" y="19996150"/>
            <a:ext cx="9372600" cy="1676400"/>
          </a:xfrm>
          <a:prstGeom prst="rect">
            <a:avLst/>
          </a:prstGeom>
        </p:spPr>
        <p:txBody>
          <a:bodyPr/>
          <a:lstStyle>
            <a:lvl1pPr marL="0" indent="0">
              <a:buNone/>
              <a:defRPr sz="2500">
                <a:solidFill>
                  <a:schemeClr val="tx1"/>
                </a:solidFill>
                <a:latin typeface="Arial" panose="020B0604020202020204" pitchFamily="34" charset="0"/>
                <a:cs typeface="Arial" panose="020B0604020202020204" pitchFamily="34" charset="0"/>
              </a:defRPr>
            </a:lvl1pPr>
          </a:lstStyle>
          <a:p>
            <a:pPr lvl="0"/>
            <a:r>
              <a:rPr lang="en-US" dirty="0"/>
              <a:t>Text</a:t>
            </a:r>
          </a:p>
        </p:txBody>
      </p:sp>
      <p:sp>
        <p:nvSpPr>
          <p:cNvPr id="33" name="Text Placeholder 26"/>
          <p:cNvSpPr>
            <a:spLocks noGrp="1"/>
          </p:cNvSpPr>
          <p:nvPr>
            <p:ph type="body" sz="quarter" idx="34" hasCustomPrompt="1"/>
          </p:nvPr>
        </p:nvSpPr>
        <p:spPr>
          <a:xfrm>
            <a:off x="1088231" y="22434550"/>
            <a:ext cx="9372600" cy="4038600"/>
          </a:xfrm>
          <a:prstGeom prst="rect">
            <a:avLst/>
          </a:prstGeom>
        </p:spPr>
        <p:txBody>
          <a:bodyPr/>
          <a:lstStyle>
            <a:lvl1pPr marL="0" indent="0">
              <a:buNone/>
              <a:defRPr sz="2500">
                <a:solidFill>
                  <a:schemeClr val="tx1"/>
                </a:solidFill>
                <a:latin typeface="Arial" panose="020B0604020202020204" pitchFamily="34" charset="0"/>
                <a:cs typeface="Arial" panose="020B0604020202020204" pitchFamily="34" charset="0"/>
              </a:defRPr>
            </a:lvl1pPr>
          </a:lstStyle>
          <a:p>
            <a:pPr lvl="0"/>
            <a:r>
              <a:rPr lang="en-US" dirty="0"/>
              <a:t>Text</a:t>
            </a:r>
          </a:p>
        </p:txBody>
      </p:sp>
      <p:sp>
        <p:nvSpPr>
          <p:cNvPr id="34" name="Text Placeholder 26"/>
          <p:cNvSpPr>
            <a:spLocks noGrp="1"/>
          </p:cNvSpPr>
          <p:nvPr>
            <p:ph type="body" sz="quarter" idx="35" hasCustomPrompt="1"/>
          </p:nvPr>
        </p:nvSpPr>
        <p:spPr>
          <a:xfrm>
            <a:off x="10689431" y="5746750"/>
            <a:ext cx="9372600" cy="2514600"/>
          </a:xfrm>
          <a:prstGeom prst="rect">
            <a:avLst/>
          </a:prstGeom>
        </p:spPr>
        <p:txBody>
          <a:bodyPr/>
          <a:lstStyle>
            <a:lvl1pPr marL="0" indent="0">
              <a:buNone/>
              <a:defRPr sz="2500">
                <a:solidFill>
                  <a:schemeClr val="tx1"/>
                </a:solidFill>
                <a:latin typeface="Arial" panose="020B0604020202020204" pitchFamily="34" charset="0"/>
                <a:cs typeface="Arial" panose="020B0604020202020204" pitchFamily="34" charset="0"/>
              </a:defRPr>
            </a:lvl1pPr>
          </a:lstStyle>
          <a:p>
            <a:pPr lvl="0"/>
            <a:r>
              <a:rPr lang="en-US" dirty="0"/>
              <a:t>Text</a:t>
            </a:r>
          </a:p>
        </p:txBody>
      </p:sp>
      <p:sp>
        <p:nvSpPr>
          <p:cNvPr id="35" name="Text Placeholder 26"/>
          <p:cNvSpPr>
            <a:spLocks noGrp="1"/>
          </p:cNvSpPr>
          <p:nvPr>
            <p:ph type="body" sz="quarter" idx="36" hasCustomPrompt="1"/>
          </p:nvPr>
        </p:nvSpPr>
        <p:spPr>
          <a:xfrm>
            <a:off x="10690225" y="9175750"/>
            <a:ext cx="9372600" cy="10058400"/>
          </a:xfrm>
          <a:prstGeom prst="rect">
            <a:avLst/>
          </a:prstGeom>
        </p:spPr>
        <p:txBody>
          <a:bodyPr/>
          <a:lstStyle>
            <a:lvl1pPr marL="0" indent="0">
              <a:buNone/>
              <a:defRPr sz="2500">
                <a:solidFill>
                  <a:schemeClr val="tx1"/>
                </a:solidFill>
                <a:latin typeface="Arial" panose="020B0604020202020204" pitchFamily="34" charset="0"/>
                <a:cs typeface="Arial" panose="020B0604020202020204" pitchFamily="34" charset="0"/>
              </a:defRPr>
            </a:lvl1pPr>
          </a:lstStyle>
          <a:p>
            <a:pPr lvl="0"/>
            <a:r>
              <a:rPr lang="en-US" dirty="0"/>
              <a:t>Text</a:t>
            </a:r>
          </a:p>
        </p:txBody>
      </p:sp>
      <p:sp>
        <p:nvSpPr>
          <p:cNvPr id="36" name="Text Placeholder 26"/>
          <p:cNvSpPr>
            <a:spLocks noGrp="1"/>
          </p:cNvSpPr>
          <p:nvPr>
            <p:ph type="body" sz="quarter" idx="37" hasCustomPrompt="1"/>
          </p:nvPr>
        </p:nvSpPr>
        <p:spPr>
          <a:xfrm>
            <a:off x="10690225" y="25253950"/>
            <a:ext cx="9372600" cy="1219200"/>
          </a:xfrm>
          <a:prstGeom prst="rect">
            <a:avLst/>
          </a:prstGeom>
        </p:spPr>
        <p:txBody>
          <a:bodyPr/>
          <a:lstStyle>
            <a:lvl1pPr marL="0" indent="0">
              <a:buNone/>
              <a:defRPr sz="1400">
                <a:solidFill>
                  <a:schemeClr val="tx1"/>
                </a:solidFill>
                <a:latin typeface="Arial" panose="020B0604020202020204" pitchFamily="34" charset="0"/>
                <a:cs typeface="Arial" panose="020B0604020202020204" pitchFamily="34" charset="0"/>
              </a:defRPr>
            </a:lvl1pPr>
          </a:lstStyle>
          <a:p>
            <a:pPr lvl="0"/>
            <a:r>
              <a:rPr lang="en-US" dirty="0"/>
              <a:t>Text</a:t>
            </a:r>
          </a:p>
        </p:txBody>
      </p:sp>
      <p:sp>
        <p:nvSpPr>
          <p:cNvPr id="37" name="Text Placeholder 26"/>
          <p:cNvSpPr>
            <a:spLocks noGrp="1"/>
          </p:cNvSpPr>
          <p:nvPr>
            <p:ph type="body" sz="quarter" idx="38" hasCustomPrompt="1"/>
          </p:nvPr>
        </p:nvSpPr>
        <p:spPr>
          <a:xfrm>
            <a:off x="10690225" y="19996150"/>
            <a:ext cx="9372600" cy="4419600"/>
          </a:xfrm>
          <a:prstGeom prst="rect">
            <a:avLst/>
          </a:prstGeom>
        </p:spPr>
        <p:txBody>
          <a:bodyPr/>
          <a:lstStyle>
            <a:lvl1pPr marL="0" indent="0">
              <a:buNone/>
              <a:defRPr sz="2500">
                <a:solidFill>
                  <a:schemeClr val="tx1"/>
                </a:solidFill>
                <a:latin typeface="Arial" panose="020B0604020202020204" pitchFamily="34" charset="0"/>
                <a:cs typeface="Arial" panose="020B0604020202020204" pitchFamily="34" charset="0"/>
              </a:defRPr>
            </a:lvl1pPr>
          </a:lstStyle>
          <a:p>
            <a:pPr lvl="0"/>
            <a:r>
              <a:rPr lang="en-US" dirty="0"/>
              <a:t>Text</a:t>
            </a:r>
          </a:p>
        </p:txBody>
      </p:sp>
    </p:spTree>
    <p:extLst>
      <p:ext uri="{BB962C8B-B14F-4D97-AF65-F5344CB8AC3E}">
        <p14:creationId xmlns:p14="http://schemas.microsoft.com/office/powerpoint/2010/main" val="21444146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7" name="Picture 3" descr="F:\Amer\SBD_Lab\10_Symposiums\2016_05_Rencontres Universitaires du Génie Civil‏\Feedback_1\logo_coul_texte_blason_cadre_300.gif"/>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8233231" y="28133675"/>
            <a:ext cx="2514600" cy="183348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p:cNvPicPr>
            <a:picLocks noChangeAspect="1" noChangeArrowheads="1"/>
          </p:cNvPicPr>
          <p:nvPr userDrawn="1"/>
        </p:nvPicPr>
        <p:blipFill>
          <a:blip r:embed="rId4">
            <a:extLst>
              <a:ext uri="{28A0092B-C50C-407E-A947-70E740481C1C}">
                <a14:useLocalDpi xmlns:a14="http://schemas.microsoft.com/office/drawing/2010/main" val="0"/>
              </a:ext>
            </a:extLst>
          </a:blip>
          <a:stretch>
            <a:fillRect/>
          </a:stretch>
        </p:blipFill>
        <p:spPr bwMode="auto">
          <a:xfrm>
            <a:off x="402431" y="28456884"/>
            <a:ext cx="3985146" cy="118706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userDrawn="1"/>
        </p:nvSpPr>
        <p:spPr>
          <a:xfrm>
            <a:off x="402431" y="26701750"/>
            <a:ext cx="20345400" cy="1295400"/>
          </a:xfrm>
          <a:prstGeom prst="rect">
            <a:avLst/>
          </a:prstGeom>
          <a:solidFill>
            <a:srgbClr val="33A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userDrawn="1"/>
        </p:nvSpPr>
        <p:spPr>
          <a:xfrm>
            <a:off x="1088231" y="641350"/>
            <a:ext cx="14706600" cy="3962400"/>
          </a:xfrm>
          <a:custGeom>
            <a:avLst/>
            <a:gdLst>
              <a:gd name="connsiteX0" fmla="*/ 0 w 14706600"/>
              <a:gd name="connsiteY0" fmla="*/ 0 h 3962400"/>
              <a:gd name="connsiteX1" fmla="*/ 14706600 w 14706600"/>
              <a:gd name="connsiteY1" fmla="*/ 0 h 3962400"/>
              <a:gd name="connsiteX2" fmla="*/ 14706600 w 14706600"/>
              <a:gd name="connsiteY2" fmla="*/ 3962400 h 3962400"/>
              <a:gd name="connsiteX3" fmla="*/ 0 w 14706600"/>
              <a:gd name="connsiteY3" fmla="*/ 3962400 h 3962400"/>
              <a:gd name="connsiteX4" fmla="*/ 0 w 14706600"/>
              <a:gd name="connsiteY4" fmla="*/ 0 h 3962400"/>
              <a:gd name="connsiteX0" fmla="*/ 0 w 14706600"/>
              <a:gd name="connsiteY0" fmla="*/ 0 h 3990975"/>
              <a:gd name="connsiteX1" fmla="*/ 14706600 w 14706600"/>
              <a:gd name="connsiteY1" fmla="*/ 0 h 3990975"/>
              <a:gd name="connsiteX2" fmla="*/ 12192000 w 14706600"/>
              <a:gd name="connsiteY2" fmla="*/ 3990975 h 3990975"/>
              <a:gd name="connsiteX3" fmla="*/ 0 w 14706600"/>
              <a:gd name="connsiteY3" fmla="*/ 3962400 h 3990975"/>
              <a:gd name="connsiteX4" fmla="*/ 0 w 14706600"/>
              <a:gd name="connsiteY4" fmla="*/ 0 h 3990975"/>
              <a:gd name="connsiteX0" fmla="*/ 0 w 14706600"/>
              <a:gd name="connsiteY0" fmla="*/ 0 h 3962400"/>
              <a:gd name="connsiteX1" fmla="*/ 14706600 w 14706600"/>
              <a:gd name="connsiteY1" fmla="*/ 0 h 3962400"/>
              <a:gd name="connsiteX2" fmla="*/ 13592175 w 14706600"/>
              <a:gd name="connsiteY2" fmla="*/ 3962400 h 3962400"/>
              <a:gd name="connsiteX3" fmla="*/ 0 w 14706600"/>
              <a:gd name="connsiteY3" fmla="*/ 3962400 h 3962400"/>
              <a:gd name="connsiteX4" fmla="*/ 0 w 14706600"/>
              <a:gd name="connsiteY4" fmla="*/ 0 h 3962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06600" h="3962400">
                <a:moveTo>
                  <a:pt x="0" y="0"/>
                </a:moveTo>
                <a:lnTo>
                  <a:pt x="14706600" y="0"/>
                </a:lnTo>
                <a:lnTo>
                  <a:pt x="13592175" y="3962400"/>
                </a:lnTo>
                <a:lnTo>
                  <a:pt x="0" y="3962400"/>
                </a:lnTo>
                <a:lnTo>
                  <a:pt x="0" y="0"/>
                </a:lnTo>
                <a:close/>
              </a:path>
            </a:pathLst>
          </a:custGeom>
          <a:solidFill>
            <a:srgbClr val="33A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hlinkClick r:id="" action="ppaction://hlinkshowjump?jump=nextslide"/>
          </p:cNvPr>
          <p:cNvSpPr/>
          <p:nvPr userDrawn="1"/>
        </p:nvSpPr>
        <p:spPr>
          <a:xfrm>
            <a:off x="1316831" y="869950"/>
            <a:ext cx="2514600" cy="3429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Box 14"/>
          <p:cNvSpPr txBox="1"/>
          <p:nvPr userDrawn="1"/>
        </p:nvSpPr>
        <p:spPr>
          <a:xfrm>
            <a:off x="15413831" y="941685"/>
            <a:ext cx="1447800" cy="400110"/>
          </a:xfrm>
          <a:prstGeom prst="rect">
            <a:avLst/>
          </a:prstGeom>
          <a:noFill/>
        </p:spPr>
        <p:txBody>
          <a:bodyPr wrap="square" rtlCol="0">
            <a:spAutoFit/>
          </a:bodyPr>
          <a:lstStyle/>
          <a:p>
            <a:pPr algn="r"/>
            <a:r>
              <a:rPr lang="en-US" sz="2000" b="0" dirty="0">
                <a:solidFill>
                  <a:schemeClr val="accent1">
                    <a:lumMod val="75000"/>
                  </a:schemeClr>
                </a:solidFill>
                <a:latin typeface="Arial" panose="020B0604020202020204" pitchFamily="34" charset="0"/>
                <a:cs typeface="Arial" panose="020B0604020202020204" pitchFamily="34" charset="0"/>
              </a:rPr>
              <a:t>Authors:</a:t>
            </a:r>
          </a:p>
        </p:txBody>
      </p:sp>
      <p:sp>
        <p:nvSpPr>
          <p:cNvPr id="20" name="TextBox 19"/>
          <p:cNvSpPr txBox="1"/>
          <p:nvPr userDrawn="1"/>
        </p:nvSpPr>
        <p:spPr>
          <a:xfrm>
            <a:off x="15413831" y="2509381"/>
            <a:ext cx="1447800" cy="400110"/>
          </a:xfrm>
          <a:prstGeom prst="rect">
            <a:avLst/>
          </a:prstGeom>
          <a:noFill/>
        </p:spPr>
        <p:txBody>
          <a:bodyPr wrap="square" rtlCol="0">
            <a:spAutoFit/>
          </a:bodyPr>
          <a:lstStyle/>
          <a:p>
            <a:pPr algn="r"/>
            <a:r>
              <a:rPr lang="en-US" sz="2000" b="0" dirty="0">
                <a:solidFill>
                  <a:schemeClr val="accent1">
                    <a:lumMod val="75000"/>
                  </a:schemeClr>
                </a:solidFill>
                <a:latin typeface="Arial" panose="020B0604020202020204" pitchFamily="34" charset="0"/>
                <a:cs typeface="Arial" panose="020B0604020202020204" pitchFamily="34" charset="0"/>
              </a:rPr>
              <a:t>Address: </a:t>
            </a:r>
          </a:p>
        </p:txBody>
      </p:sp>
      <p:sp>
        <p:nvSpPr>
          <p:cNvPr id="21" name="TextBox 20"/>
          <p:cNvSpPr txBox="1"/>
          <p:nvPr userDrawn="1"/>
        </p:nvSpPr>
        <p:spPr>
          <a:xfrm>
            <a:off x="16785431" y="2509381"/>
            <a:ext cx="4495800" cy="2246769"/>
          </a:xfrm>
          <a:prstGeom prst="rect">
            <a:avLst/>
          </a:prstGeom>
          <a:noFill/>
        </p:spPr>
        <p:txBody>
          <a:bodyPr wrap="square" rtlCol="0">
            <a:spAutoFit/>
          </a:bodyPr>
          <a:lstStyle/>
          <a:p>
            <a:pPr>
              <a:lnSpc>
                <a:spcPct val="100000"/>
              </a:lnSpc>
            </a:pPr>
            <a:r>
              <a:rPr lang="en-US" sz="2000" b="0" dirty="0">
                <a:solidFill>
                  <a:schemeClr val="accent1">
                    <a:lumMod val="75000"/>
                  </a:schemeClr>
                </a:solidFill>
                <a:latin typeface="Arial" panose="020B0604020202020204" pitchFamily="34" charset="0"/>
                <a:cs typeface="Arial" panose="020B0604020202020204" pitchFamily="34" charset="0"/>
              </a:rPr>
              <a:t>Sustainable Building Design Lab</a:t>
            </a:r>
          </a:p>
          <a:p>
            <a:pPr>
              <a:lnSpc>
                <a:spcPct val="100000"/>
              </a:lnSpc>
            </a:pPr>
            <a:r>
              <a:rPr lang="en-US" sz="2000" b="0" dirty="0">
                <a:solidFill>
                  <a:schemeClr val="accent1">
                    <a:lumMod val="75000"/>
                  </a:schemeClr>
                </a:solidFill>
                <a:latin typeface="Arial" panose="020B0604020202020204" pitchFamily="34" charset="0"/>
                <a:cs typeface="Arial" panose="020B0604020202020204" pitchFamily="34" charset="0"/>
              </a:rPr>
              <a:t>Quartier</a:t>
            </a:r>
            <a:r>
              <a:rPr lang="en-US" sz="2000" b="0" baseline="0" dirty="0">
                <a:solidFill>
                  <a:schemeClr val="accent1">
                    <a:lumMod val="75000"/>
                  </a:schemeClr>
                </a:solidFill>
                <a:latin typeface="Arial" panose="020B0604020202020204" pitchFamily="34" charset="0"/>
                <a:cs typeface="Arial" panose="020B0604020202020204" pitchFamily="34" charset="0"/>
              </a:rPr>
              <a:t> Polytech 1</a:t>
            </a:r>
          </a:p>
          <a:p>
            <a:pPr>
              <a:lnSpc>
                <a:spcPct val="100000"/>
              </a:lnSpc>
            </a:pPr>
            <a:r>
              <a:rPr lang="en-US" sz="2000" b="0" baseline="0" dirty="0">
                <a:solidFill>
                  <a:schemeClr val="accent1">
                    <a:lumMod val="75000"/>
                  </a:schemeClr>
                </a:solidFill>
                <a:latin typeface="Arial" panose="020B0604020202020204" pitchFamily="34" charset="0"/>
                <a:cs typeface="Arial" panose="020B0604020202020204" pitchFamily="34" charset="0"/>
              </a:rPr>
              <a:t>Allee de la </a:t>
            </a:r>
            <a:r>
              <a:rPr lang="en-US" sz="2000" b="0" baseline="0" dirty="0" err="1">
                <a:solidFill>
                  <a:schemeClr val="accent1">
                    <a:lumMod val="75000"/>
                  </a:schemeClr>
                </a:solidFill>
                <a:latin typeface="Arial" panose="020B0604020202020204" pitchFamily="34" charset="0"/>
                <a:cs typeface="Arial" panose="020B0604020202020204" pitchFamily="34" charset="0"/>
              </a:rPr>
              <a:t>Decouverte</a:t>
            </a:r>
            <a:r>
              <a:rPr lang="en-US" sz="2000" b="0" baseline="0" dirty="0">
                <a:solidFill>
                  <a:schemeClr val="accent1">
                    <a:lumMod val="75000"/>
                  </a:schemeClr>
                </a:solidFill>
                <a:latin typeface="Arial" panose="020B0604020202020204" pitchFamily="34" charset="0"/>
                <a:cs typeface="Arial" panose="020B0604020202020204" pitchFamily="34" charset="0"/>
              </a:rPr>
              <a:t> 9</a:t>
            </a:r>
          </a:p>
          <a:p>
            <a:pPr>
              <a:lnSpc>
                <a:spcPct val="100000"/>
              </a:lnSpc>
            </a:pPr>
            <a:r>
              <a:rPr lang="en-US" sz="2000" b="0" baseline="0" dirty="0">
                <a:solidFill>
                  <a:schemeClr val="accent1">
                    <a:lumMod val="75000"/>
                  </a:schemeClr>
                </a:solidFill>
                <a:latin typeface="Arial" panose="020B0604020202020204" pitchFamily="34" charset="0"/>
                <a:cs typeface="Arial" panose="020B0604020202020204" pitchFamily="34" charset="0"/>
              </a:rPr>
              <a:t>4000 Liege, Belgium</a:t>
            </a:r>
          </a:p>
          <a:p>
            <a:pPr>
              <a:lnSpc>
                <a:spcPct val="100000"/>
              </a:lnSpc>
            </a:pPr>
            <a:r>
              <a:rPr lang="en-US" sz="2000" b="0" baseline="0" dirty="0">
                <a:solidFill>
                  <a:schemeClr val="accent1">
                    <a:lumMod val="75000"/>
                  </a:schemeClr>
                </a:solidFill>
                <a:latin typeface="Arial" panose="020B0604020202020204" pitchFamily="34" charset="0"/>
                <a:cs typeface="Arial" panose="020B0604020202020204" pitchFamily="34" charset="0"/>
              </a:rPr>
              <a:t>www.sbd.ulg.ac.be</a:t>
            </a:r>
          </a:p>
          <a:p>
            <a:pPr>
              <a:lnSpc>
                <a:spcPct val="100000"/>
              </a:lnSpc>
            </a:pPr>
            <a:r>
              <a:rPr lang="en-US" sz="2000" b="0" baseline="0" dirty="0">
                <a:solidFill>
                  <a:schemeClr val="accent1">
                    <a:lumMod val="75000"/>
                  </a:schemeClr>
                </a:solidFill>
                <a:latin typeface="Arial" panose="020B0604020202020204" pitchFamily="34" charset="0"/>
                <a:cs typeface="Arial" panose="020B0604020202020204" pitchFamily="34" charset="0"/>
              </a:rPr>
              <a:t>Tel: +32 43.66.91.55</a:t>
            </a:r>
          </a:p>
          <a:p>
            <a:pPr>
              <a:lnSpc>
                <a:spcPct val="100000"/>
              </a:lnSpc>
            </a:pPr>
            <a:r>
              <a:rPr lang="en-US" sz="2000" b="0" baseline="0" dirty="0">
                <a:solidFill>
                  <a:schemeClr val="accent1">
                    <a:lumMod val="75000"/>
                  </a:schemeClr>
                </a:solidFill>
                <a:latin typeface="Arial" panose="020B0604020202020204" pitchFamily="34" charset="0"/>
                <a:cs typeface="Arial" panose="020B0604020202020204" pitchFamily="34" charset="0"/>
              </a:rPr>
              <a:t>Fax: +32 43.66.29.09</a:t>
            </a:r>
            <a:endParaRPr lang="en-US" sz="2000" b="0" dirty="0">
              <a:solidFill>
                <a:schemeClr val="accent1">
                  <a:lumMod val="75000"/>
                </a:schemeClr>
              </a:solidFill>
              <a:latin typeface="Arial" panose="020B0604020202020204" pitchFamily="34" charset="0"/>
              <a:cs typeface="Arial" panose="020B0604020202020204" pitchFamily="34" charset="0"/>
            </a:endParaRPr>
          </a:p>
        </p:txBody>
      </p:sp>
      <p:sp>
        <p:nvSpPr>
          <p:cNvPr id="23" name="TextBox 22"/>
          <p:cNvSpPr txBox="1"/>
          <p:nvPr userDrawn="1"/>
        </p:nvSpPr>
        <p:spPr>
          <a:xfrm>
            <a:off x="15413831" y="2102326"/>
            <a:ext cx="1447800" cy="400110"/>
          </a:xfrm>
          <a:prstGeom prst="rect">
            <a:avLst/>
          </a:prstGeom>
          <a:noFill/>
        </p:spPr>
        <p:txBody>
          <a:bodyPr wrap="square" rtlCol="0">
            <a:spAutoFit/>
          </a:bodyPr>
          <a:lstStyle/>
          <a:p>
            <a:pPr algn="r"/>
            <a:r>
              <a:rPr lang="en-US" sz="2000" b="0" dirty="0">
                <a:solidFill>
                  <a:schemeClr val="accent1">
                    <a:lumMod val="75000"/>
                  </a:schemeClr>
                </a:solidFill>
                <a:latin typeface="Arial" panose="020B0604020202020204" pitchFamily="34" charset="0"/>
                <a:cs typeface="Arial" panose="020B0604020202020204" pitchFamily="34" charset="0"/>
              </a:rPr>
              <a:t>E-mail:</a:t>
            </a:r>
          </a:p>
        </p:txBody>
      </p:sp>
    </p:spTree>
    <p:extLst>
      <p:ext uri="{BB962C8B-B14F-4D97-AF65-F5344CB8AC3E}">
        <p14:creationId xmlns:p14="http://schemas.microsoft.com/office/powerpoint/2010/main" val="4292004135"/>
      </p:ext>
    </p:extLst>
  </p:cSld>
  <p:clrMap bg1="lt1" tx1="dk1" bg2="lt2" tx2="dk2" accent1="accent1" accent2="accent2" accent3="accent3" accent4="accent4" accent5="accent5" accent6="accent6" hlink="hlink" folHlink="folHlink"/>
  <p:sldLayoutIdLst>
    <p:sldLayoutId id="2147483655" r:id="rId1"/>
  </p:sldLayoutIdLst>
  <p:txStyles>
    <p:titleStyle>
      <a:lvl1pPr algn="ctr" defTabSz="2949489" rtl="0" eaLnBrk="1" latinLnBrk="0" hangingPunct="1">
        <a:spcBef>
          <a:spcPct val="0"/>
        </a:spcBef>
        <a:buNone/>
        <a:defRPr sz="14200" kern="1200">
          <a:solidFill>
            <a:schemeClr val="tx1"/>
          </a:solidFill>
          <a:latin typeface="+mj-lt"/>
          <a:ea typeface="+mj-ea"/>
          <a:cs typeface="+mj-cs"/>
        </a:defRPr>
      </a:lvl1pPr>
    </p:titleStyle>
    <p:bodyStyle>
      <a:lvl1pPr marL="1106058" indent="-1106058" algn="l" defTabSz="2949489" rtl="0" eaLnBrk="1" latinLnBrk="0" hangingPunct="1">
        <a:spcBef>
          <a:spcPct val="20000"/>
        </a:spcBef>
        <a:buFont typeface="Arial" panose="020B0604020202020204" pitchFamily="34" charset="0"/>
        <a:buChar char="•"/>
        <a:defRPr sz="10300" kern="1200">
          <a:solidFill>
            <a:schemeClr val="tx1"/>
          </a:solidFill>
          <a:latin typeface="+mn-lt"/>
          <a:ea typeface="+mn-ea"/>
          <a:cs typeface="+mn-cs"/>
        </a:defRPr>
      </a:lvl1pPr>
      <a:lvl2pPr marL="2396460" indent="-921715" algn="l" defTabSz="2949489" rtl="0" eaLnBrk="1" latinLnBrk="0" hangingPunct="1">
        <a:spcBef>
          <a:spcPct val="20000"/>
        </a:spcBef>
        <a:buFont typeface="Arial" panose="020B0604020202020204" pitchFamily="34" charset="0"/>
        <a:buChar char="–"/>
        <a:defRPr sz="9000" kern="1200">
          <a:solidFill>
            <a:schemeClr val="tx1"/>
          </a:solidFill>
          <a:latin typeface="+mn-lt"/>
          <a:ea typeface="+mn-ea"/>
          <a:cs typeface="+mn-cs"/>
        </a:defRPr>
      </a:lvl2pPr>
      <a:lvl3pPr marL="3686861" indent="-737372" algn="l" defTabSz="2949489" rtl="0" eaLnBrk="1" latinLnBrk="0" hangingPunct="1">
        <a:spcBef>
          <a:spcPct val="20000"/>
        </a:spcBef>
        <a:buFont typeface="Arial" panose="020B0604020202020204" pitchFamily="34" charset="0"/>
        <a:buChar char="•"/>
        <a:defRPr sz="7700" kern="1200">
          <a:solidFill>
            <a:schemeClr val="tx1"/>
          </a:solidFill>
          <a:latin typeface="+mn-lt"/>
          <a:ea typeface="+mn-ea"/>
          <a:cs typeface="+mn-cs"/>
        </a:defRPr>
      </a:lvl3pPr>
      <a:lvl4pPr marL="5161605" indent="-737372" algn="l" defTabSz="2949489" rtl="0" eaLnBrk="1" latinLnBrk="0" hangingPunct="1">
        <a:spcBef>
          <a:spcPct val="20000"/>
        </a:spcBef>
        <a:buFont typeface="Arial" panose="020B0604020202020204" pitchFamily="34" charset="0"/>
        <a:buChar char="–"/>
        <a:defRPr sz="6500" kern="1200">
          <a:solidFill>
            <a:schemeClr val="tx1"/>
          </a:solidFill>
          <a:latin typeface="+mn-lt"/>
          <a:ea typeface="+mn-ea"/>
          <a:cs typeface="+mn-cs"/>
        </a:defRPr>
      </a:lvl4pPr>
      <a:lvl5pPr marL="6636349" indent="-737372" algn="l" defTabSz="2949489" rtl="0" eaLnBrk="1" latinLnBrk="0" hangingPunct="1">
        <a:spcBef>
          <a:spcPct val="20000"/>
        </a:spcBef>
        <a:buFont typeface="Arial" panose="020B0604020202020204" pitchFamily="34" charset="0"/>
        <a:buChar char="»"/>
        <a:defRPr sz="6500" kern="1200">
          <a:solidFill>
            <a:schemeClr val="tx1"/>
          </a:solidFill>
          <a:latin typeface="+mn-lt"/>
          <a:ea typeface="+mn-ea"/>
          <a:cs typeface="+mn-cs"/>
        </a:defRPr>
      </a:lvl5pPr>
      <a:lvl6pPr marL="8111094" indent="-737372" algn="l" defTabSz="2949489" rtl="0" eaLnBrk="1" latinLnBrk="0" hangingPunct="1">
        <a:spcBef>
          <a:spcPct val="20000"/>
        </a:spcBef>
        <a:buFont typeface="Arial" panose="020B0604020202020204" pitchFamily="34" charset="0"/>
        <a:buChar char="•"/>
        <a:defRPr sz="6500" kern="1200">
          <a:solidFill>
            <a:schemeClr val="tx1"/>
          </a:solidFill>
          <a:latin typeface="+mn-lt"/>
          <a:ea typeface="+mn-ea"/>
          <a:cs typeface="+mn-cs"/>
        </a:defRPr>
      </a:lvl6pPr>
      <a:lvl7pPr marL="9585838" indent="-737372" algn="l" defTabSz="2949489" rtl="0" eaLnBrk="1" latinLnBrk="0" hangingPunct="1">
        <a:spcBef>
          <a:spcPct val="20000"/>
        </a:spcBef>
        <a:buFont typeface="Arial" panose="020B0604020202020204" pitchFamily="34" charset="0"/>
        <a:buChar char="•"/>
        <a:defRPr sz="6500" kern="1200">
          <a:solidFill>
            <a:schemeClr val="tx1"/>
          </a:solidFill>
          <a:latin typeface="+mn-lt"/>
          <a:ea typeface="+mn-ea"/>
          <a:cs typeface="+mn-cs"/>
        </a:defRPr>
      </a:lvl7pPr>
      <a:lvl8pPr marL="11060582" indent="-737372" algn="l" defTabSz="2949489" rtl="0" eaLnBrk="1" latinLnBrk="0" hangingPunct="1">
        <a:spcBef>
          <a:spcPct val="20000"/>
        </a:spcBef>
        <a:buFont typeface="Arial" panose="020B0604020202020204" pitchFamily="34" charset="0"/>
        <a:buChar char="•"/>
        <a:defRPr sz="6500" kern="1200">
          <a:solidFill>
            <a:schemeClr val="tx1"/>
          </a:solidFill>
          <a:latin typeface="+mn-lt"/>
          <a:ea typeface="+mn-ea"/>
          <a:cs typeface="+mn-cs"/>
        </a:defRPr>
      </a:lvl8pPr>
      <a:lvl9pPr marL="12535327" indent="-737372" algn="l" defTabSz="2949489" rtl="0" eaLnBrk="1" latinLnBrk="0" hangingPunct="1">
        <a:spcBef>
          <a:spcPct val="20000"/>
        </a:spcBef>
        <a:buFont typeface="Arial" panose="020B0604020202020204" pitchFamily="34" charset="0"/>
        <a:buChar char="•"/>
        <a:defRPr sz="6500" kern="1200">
          <a:solidFill>
            <a:schemeClr val="tx1"/>
          </a:solidFill>
          <a:latin typeface="+mn-lt"/>
          <a:ea typeface="+mn-ea"/>
          <a:cs typeface="+mn-cs"/>
        </a:defRPr>
      </a:lvl9pPr>
    </p:bodyStyle>
    <p:otherStyle>
      <a:defPPr>
        <a:defRPr lang="en-US"/>
      </a:defPPr>
      <a:lvl1pPr marL="0" algn="l" defTabSz="2949489" rtl="0" eaLnBrk="1" latinLnBrk="0" hangingPunct="1">
        <a:defRPr sz="5800" kern="1200">
          <a:solidFill>
            <a:schemeClr val="tx1"/>
          </a:solidFill>
          <a:latin typeface="+mn-lt"/>
          <a:ea typeface="+mn-ea"/>
          <a:cs typeface="+mn-cs"/>
        </a:defRPr>
      </a:lvl1pPr>
      <a:lvl2pPr marL="1474744" algn="l" defTabSz="2949489" rtl="0" eaLnBrk="1" latinLnBrk="0" hangingPunct="1">
        <a:defRPr sz="5800" kern="1200">
          <a:solidFill>
            <a:schemeClr val="tx1"/>
          </a:solidFill>
          <a:latin typeface="+mn-lt"/>
          <a:ea typeface="+mn-ea"/>
          <a:cs typeface="+mn-cs"/>
        </a:defRPr>
      </a:lvl2pPr>
      <a:lvl3pPr marL="2949489" algn="l" defTabSz="2949489" rtl="0" eaLnBrk="1" latinLnBrk="0" hangingPunct="1">
        <a:defRPr sz="5800" kern="1200">
          <a:solidFill>
            <a:schemeClr val="tx1"/>
          </a:solidFill>
          <a:latin typeface="+mn-lt"/>
          <a:ea typeface="+mn-ea"/>
          <a:cs typeface="+mn-cs"/>
        </a:defRPr>
      </a:lvl3pPr>
      <a:lvl4pPr marL="4424233" algn="l" defTabSz="2949489" rtl="0" eaLnBrk="1" latinLnBrk="0" hangingPunct="1">
        <a:defRPr sz="5800" kern="1200">
          <a:solidFill>
            <a:schemeClr val="tx1"/>
          </a:solidFill>
          <a:latin typeface="+mn-lt"/>
          <a:ea typeface="+mn-ea"/>
          <a:cs typeface="+mn-cs"/>
        </a:defRPr>
      </a:lvl4pPr>
      <a:lvl5pPr marL="5898977" algn="l" defTabSz="2949489" rtl="0" eaLnBrk="1" latinLnBrk="0" hangingPunct="1">
        <a:defRPr sz="5800" kern="1200">
          <a:solidFill>
            <a:schemeClr val="tx1"/>
          </a:solidFill>
          <a:latin typeface="+mn-lt"/>
          <a:ea typeface="+mn-ea"/>
          <a:cs typeface="+mn-cs"/>
        </a:defRPr>
      </a:lvl5pPr>
      <a:lvl6pPr marL="7373722" algn="l" defTabSz="2949489" rtl="0" eaLnBrk="1" latinLnBrk="0" hangingPunct="1">
        <a:defRPr sz="5800" kern="1200">
          <a:solidFill>
            <a:schemeClr val="tx1"/>
          </a:solidFill>
          <a:latin typeface="+mn-lt"/>
          <a:ea typeface="+mn-ea"/>
          <a:cs typeface="+mn-cs"/>
        </a:defRPr>
      </a:lvl6pPr>
      <a:lvl7pPr marL="8848466" algn="l" defTabSz="2949489" rtl="0" eaLnBrk="1" latinLnBrk="0" hangingPunct="1">
        <a:defRPr sz="5800" kern="1200">
          <a:solidFill>
            <a:schemeClr val="tx1"/>
          </a:solidFill>
          <a:latin typeface="+mn-lt"/>
          <a:ea typeface="+mn-ea"/>
          <a:cs typeface="+mn-cs"/>
        </a:defRPr>
      </a:lvl7pPr>
      <a:lvl8pPr marL="10323210" algn="l" defTabSz="2949489" rtl="0" eaLnBrk="1" latinLnBrk="0" hangingPunct="1">
        <a:defRPr sz="5800" kern="1200">
          <a:solidFill>
            <a:schemeClr val="tx1"/>
          </a:solidFill>
          <a:latin typeface="+mn-lt"/>
          <a:ea typeface="+mn-ea"/>
          <a:cs typeface="+mn-cs"/>
        </a:defRPr>
      </a:lvl8pPr>
      <a:lvl9pPr marL="11797955" algn="l" defTabSz="2949489" rtl="0" eaLnBrk="1" latinLnBrk="0" hangingPunct="1">
        <a:defRPr sz="5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projectstasio.com/competition/2022-spring-challenge/" TargetMode="External"/><Relationship Id="rId2" Type="http://schemas.openxmlformats.org/officeDocument/2006/relationships/image" Target="../media/image3.jp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Espace réservé pour une image  29">
            <a:extLst>
              <a:ext uri="{FF2B5EF4-FFF2-40B4-BE49-F238E27FC236}">
                <a16:creationId xmlns:a16="http://schemas.microsoft.com/office/drawing/2014/main" id="{190F33AB-B321-4E7D-A2CC-3F6B24A3E99D}"/>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11648" b="11648"/>
          <a:stretch>
            <a:fillRect/>
          </a:stretch>
        </p:blipFill>
        <p:spPr/>
      </p:pic>
      <p:sp>
        <p:nvSpPr>
          <p:cNvPr id="3" name="Text Placeholder 2"/>
          <p:cNvSpPr>
            <a:spLocks noGrp="1"/>
          </p:cNvSpPr>
          <p:nvPr>
            <p:ph type="body" sz="quarter" idx="14"/>
          </p:nvPr>
        </p:nvSpPr>
        <p:spPr/>
        <p:txBody>
          <a:bodyPr/>
          <a:lstStyle/>
          <a:p>
            <a:r>
              <a:rPr lang="en-US" dirty="0"/>
              <a:t>Asmaa Tellache</a:t>
            </a:r>
          </a:p>
        </p:txBody>
      </p:sp>
      <p:sp>
        <p:nvSpPr>
          <p:cNvPr id="4" name="Text Placeholder 3"/>
          <p:cNvSpPr>
            <a:spLocks noGrp="1"/>
          </p:cNvSpPr>
          <p:nvPr>
            <p:ph type="body" sz="quarter" idx="15"/>
          </p:nvPr>
        </p:nvSpPr>
        <p:spPr/>
        <p:txBody>
          <a:bodyPr/>
          <a:lstStyle/>
          <a:p>
            <a:r>
              <a:rPr lang="en-US" dirty="0" err="1"/>
              <a:t>Asmaa,Tellache@student,uliege,be</a:t>
            </a:r>
            <a:r>
              <a:rPr lang="en-US" dirty="0"/>
              <a:t> </a:t>
            </a:r>
          </a:p>
        </p:txBody>
      </p:sp>
      <p:sp>
        <p:nvSpPr>
          <p:cNvPr id="5" name="Text Placeholder 4"/>
          <p:cNvSpPr>
            <a:spLocks noGrp="1"/>
          </p:cNvSpPr>
          <p:nvPr>
            <p:ph type="body" sz="quarter" idx="16"/>
          </p:nvPr>
        </p:nvSpPr>
        <p:spPr>
          <a:xfrm>
            <a:off x="3906837" y="869950"/>
            <a:ext cx="11964194" cy="3429000"/>
          </a:xfrm>
        </p:spPr>
        <p:txBody>
          <a:bodyPr/>
          <a:lstStyle/>
          <a:p>
            <a:r>
              <a:rPr lang="en-US" sz="5200" dirty="0"/>
              <a:t>Contribution of mixed-mode ventilation to the energy consumption of residential buildings in a Mediterranean </a:t>
            </a:r>
            <a:r>
              <a:rPr lang="en-US" dirty="0"/>
              <a:t>climate </a:t>
            </a:r>
          </a:p>
        </p:txBody>
      </p:sp>
      <p:sp>
        <p:nvSpPr>
          <p:cNvPr id="6" name="Text Placeholder 5"/>
          <p:cNvSpPr>
            <a:spLocks noGrp="1"/>
          </p:cNvSpPr>
          <p:nvPr>
            <p:ph type="body" sz="quarter" idx="17"/>
          </p:nvPr>
        </p:nvSpPr>
        <p:spPr/>
        <p:txBody>
          <a:bodyPr/>
          <a:lstStyle/>
          <a:p>
            <a:endParaRPr lang="en-US" dirty="0"/>
          </a:p>
        </p:txBody>
      </p:sp>
      <p:sp>
        <p:nvSpPr>
          <p:cNvPr id="7" name="Text Placeholder 6"/>
          <p:cNvSpPr>
            <a:spLocks noGrp="1"/>
          </p:cNvSpPr>
          <p:nvPr>
            <p:ph type="body" sz="quarter" idx="18"/>
          </p:nvPr>
        </p:nvSpPr>
        <p:spPr>
          <a:xfrm>
            <a:off x="1088231" y="8489950"/>
            <a:ext cx="3200400" cy="762000"/>
          </a:xfrm>
        </p:spPr>
        <p:txBody>
          <a:bodyPr/>
          <a:lstStyle/>
          <a:p>
            <a:endParaRPr lang="en-US" dirty="0"/>
          </a:p>
        </p:txBody>
      </p:sp>
      <p:sp>
        <p:nvSpPr>
          <p:cNvPr id="8" name="Text Placeholder 7"/>
          <p:cNvSpPr>
            <a:spLocks noGrp="1"/>
          </p:cNvSpPr>
          <p:nvPr>
            <p:ph type="body" sz="quarter" idx="19"/>
          </p:nvPr>
        </p:nvSpPr>
        <p:spPr/>
        <p:txBody>
          <a:bodyPr/>
          <a:lstStyle/>
          <a:p>
            <a:endParaRPr lang="en-US"/>
          </a:p>
        </p:txBody>
      </p:sp>
      <p:sp>
        <p:nvSpPr>
          <p:cNvPr id="9" name="Text Placeholder 8"/>
          <p:cNvSpPr>
            <a:spLocks noGrp="1"/>
          </p:cNvSpPr>
          <p:nvPr>
            <p:ph type="body" sz="quarter" idx="20"/>
          </p:nvPr>
        </p:nvSpPr>
        <p:spPr>
          <a:xfrm>
            <a:off x="1088231" y="14509750"/>
            <a:ext cx="7162800" cy="762000"/>
          </a:xfrm>
        </p:spPr>
        <p:txBody>
          <a:bodyPr/>
          <a:lstStyle/>
          <a:p>
            <a:endParaRPr lang="en-US" dirty="0"/>
          </a:p>
        </p:txBody>
      </p:sp>
      <p:sp>
        <p:nvSpPr>
          <p:cNvPr id="10" name="Text Placeholder 9"/>
          <p:cNvSpPr>
            <a:spLocks noGrp="1"/>
          </p:cNvSpPr>
          <p:nvPr>
            <p:ph type="body" sz="quarter" idx="21"/>
          </p:nvPr>
        </p:nvSpPr>
        <p:spPr/>
        <p:txBody>
          <a:bodyPr/>
          <a:lstStyle/>
          <a:p>
            <a:endParaRPr lang="en-US" dirty="0"/>
          </a:p>
        </p:txBody>
      </p:sp>
      <p:sp>
        <p:nvSpPr>
          <p:cNvPr id="11" name="Text Placeholder 10"/>
          <p:cNvSpPr>
            <a:spLocks noGrp="1"/>
          </p:cNvSpPr>
          <p:nvPr>
            <p:ph type="body" sz="quarter" idx="22"/>
          </p:nvPr>
        </p:nvSpPr>
        <p:spPr>
          <a:xfrm>
            <a:off x="1088231" y="23358594"/>
            <a:ext cx="5943600" cy="523756"/>
          </a:xfrm>
        </p:spPr>
        <p:txBody>
          <a:bodyPr/>
          <a:lstStyle/>
          <a:p>
            <a:endParaRPr lang="en-US" dirty="0"/>
          </a:p>
        </p:txBody>
      </p:sp>
      <p:sp>
        <p:nvSpPr>
          <p:cNvPr id="12" name="Text Placeholder 11"/>
          <p:cNvSpPr>
            <a:spLocks noGrp="1"/>
          </p:cNvSpPr>
          <p:nvPr>
            <p:ph type="body" sz="quarter" idx="23"/>
          </p:nvPr>
        </p:nvSpPr>
        <p:spPr>
          <a:xfrm>
            <a:off x="1088231" y="20148550"/>
            <a:ext cx="5943600" cy="609600"/>
          </a:xfrm>
        </p:spPr>
        <p:txBody>
          <a:bodyPr/>
          <a:lstStyle/>
          <a:p>
            <a:endParaRPr lang="en-US" dirty="0"/>
          </a:p>
        </p:txBody>
      </p:sp>
      <p:sp>
        <p:nvSpPr>
          <p:cNvPr id="13" name="Text Placeholder 12"/>
          <p:cNvSpPr>
            <a:spLocks noGrp="1"/>
          </p:cNvSpPr>
          <p:nvPr>
            <p:ph type="body" sz="quarter" idx="24"/>
          </p:nvPr>
        </p:nvSpPr>
        <p:spPr/>
        <p:txBody>
          <a:bodyPr/>
          <a:lstStyle/>
          <a:p>
            <a:endParaRPr lang="en-US" dirty="0"/>
          </a:p>
        </p:txBody>
      </p:sp>
      <p:sp>
        <p:nvSpPr>
          <p:cNvPr id="14" name="Text Placeholder 13"/>
          <p:cNvSpPr>
            <a:spLocks noGrp="1"/>
          </p:cNvSpPr>
          <p:nvPr>
            <p:ph type="body" sz="quarter" idx="25"/>
          </p:nvPr>
        </p:nvSpPr>
        <p:spPr/>
        <p:txBody>
          <a:bodyPr/>
          <a:lstStyle/>
          <a:p>
            <a:endParaRPr lang="en-US" dirty="0"/>
          </a:p>
        </p:txBody>
      </p:sp>
      <p:sp>
        <p:nvSpPr>
          <p:cNvPr id="15" name="Text Placeholder 14"/>
          <p:cNvSpPr>
            <a:spLocks noGrp="1"/>
          </p:cNvSpPr>
          <p:nvPr>
            <p:ph type="body" sz="quarter" idx="26"/>
          </p:nvPr>
        </p:nvSpPr>
        <p:spPr>
          <a:xfrm>
            <a:off x="10689431" y="17024350"/>
            <a:ext cx="5791200" cy="685800"/>
          </a:xfrm>
        </p:spPr>
        <p:txBody>
          <a:bodyPr/>
          <a:lstStyle/>
          <a:p>
            <a:endParaRPr lang="en-US" dirty="0"/>
          </a:p>
        </p:txBody>
      </p:sp>
      <p:sp>
        <p:nvSpPr>
          <p:cNvPr id="16" name="Text Placeholder 15"/>
          <p:cNvSpPr>
            <a:spLocks noGrp="1"/>
          </p:cNvSpPr>
          <p:nvPr>
            <p:ph type="body" sz="quarter" idx="27"/>
          </p:nvPr>
        </p:nvSpPr>
        <p:spPr>
          <a:xfrm>
            <a:off x="10689431" y="22434550"/>
            <a:ext cx="5791200" cy="685800"/>
          </a:xfrm>
        </p:spPr>
        <p:txBody>
          <a:bodyPr/>
          <a:lstStyle/>
          <a:p>
            <a:endParaRPr lang="en-US" dirty="0"/>
          </a:p>
        </p:txBody>
      </p:sp>
      <p:sp>
        <p:nvSpPr>
          <p:cNvPr id="17" name="Text Placeholder 16"/>
          <p:cNvSpPr>
            <a:spLocks noGrp="1"/>
          </p:cNvSpPr>
          <p:nvPr>
            <p:ph type="body" sz="quarter" idx="28"/>
          </p:nvPr>
        </p:nvSpPr>
        <p:spPr/>
        <p:txBody>
          <a:bodyPr/>
          <a:lstStyle/>
          <a:p>
            <a:pPr algn="just"/>
            <a:r>
              <a:rPr lang="en-US" sz="2200" dirty="0"/>
              <a:t>This work will address the issue of mixed-mode ventilation and its effect on thermal comfort and building energy consumption in a Mediterranean climate by studying a residential building located in Algiers. At the end of this research, we can deduce a design method for residential housing based on hybrid thermal comfort models for Mediterranean climates, so that we can draw up a list of recommendations and guidelines for future </a:t>
            </a:r>
            <a:r>
              <a:rPr lang="en-US" sz="2200" dirty="0" err="1"/>
              <a:t>future</a:t>
            </a:r>
            <a:r>
              <a:rPr lang="en-US" sz="2200" dirty="0"/>
              <a:t> designers that can help them design efficient buildings based on mixed-mode ventilation.</a:t>
            </a:r>
          </a:p>
        </p:txBody>
      </p:sp>
      <p:sp>
        <p:nvSpPr>
          <p:cNvPr id="18" name="Text Placeholder 17"/>
          <p:cNvSpPr>
            <a:spLocks noGrp="1"/>
          </p:cNvSpPr>
          <p:nvPr>
            <p:ph type="body" sz="quarter" idx="29"/>
          </p:nvPr>
        </p:nvSpPr>
        <p:spPr>
          <a:xfrm>
            <a:off x="1088231" y="11080750"/>
            <a:ext cx="9372600" cy="3581400"/>
          </a:xfrm>
        </p:spPr>
        <p:txBody>
          <a:bodyPr/>
          <a:lstStyle/>
          <a:p>
            <a:pPr algn="just"/>
            <a:r>
              <a:rPr lang="en-US" sz="2400" dirty="0"/>
              <a:t>The residential sector consumes 36% of global energy production. In Algeria, the building sector is the largest consumer of fossil energy, accounting for 46% of the total national energy bill, with residential buildings comprising the largest share at 37%.</a:t>
            </a:r>
          </a:p>
          <a:p>
            <a:pPr algn="just"/>
            <a:r>
              <a:rPr lang="en-US" sz="2400" dirty="0"/>
              <a:t>Static comfort models work well in air-conditioned spaces, while adaptive comfort models are suggested for those with natural ventilation. For buildings in Algiers, a combination of both models should be used simultaneously with fixed rules and specific conditions.</a:t>
            </a:r>
          </a:p>
          <a:p>
            <a:endParaRPr lang="en-US" dirty="0"/>
          </a:p>
        </p:txBody>
      </p:sp>
      <p:sp>
        <p:nvSpPr>
          <p:cNvPr id="19" name="Text Placeholder 18"/>
          <p:cNvSpPr>
            <a:spLocks noGrp="1"/>
          </p:cNvSpPr>
          <p:nvPr>
            <p:ph type="body" sz="quarter" idx="30"/>
          </p:nvPr>
        </p:nvSpPr>
        <p:spPr/>
        <p:txBody>
          <a:bodyPr/>
          <a:lstStyle/>
          <a:p>
            <a:r>
              <a:rPr lang="en-US" dirty="0"/>
              <a:t>Energy consumption, energy efficiency, high-performance building, thermal comfort, Algiers.</a:t>
            </a:r>
          </a:p>
        </p:txBody>
      </p:sp>
      <p:sp>
        <p:nvSpPr>
          <p:cNvPr id="20" name="Text Placeholder 19"/>
          <p:cNvSpPr>
            <a:spLocks noGrp="1"/>
          </p:cNvSpPr>
          <p:nvPr>
            <p:ph type="body" sz="quarter" idx="31"/>
          </p:nvPr>
        </p:nvSpPr>
        <p:spPr>
          <a:xfrm>
            <a:off x="1088231" y="15424150"/>
            <a:ext cx="9372600" cy="1981200"/>
          </a:xfrm>
        </p:spPr>
        <p:txBody>
          <a:bodyPr/>
          <a:lstStyle/>
          <a:p>
            <a:pPr algn="just"/>
            <a:r>
              <a:rPr lang="en-US" sz="2200" dirty="0"/>
              <a:t>Objective: Reducing buildings' dependence on fossil fuels through ventilation.</a:t>
            </a:r>
          </a:p>
          <a:p>
            <a:pPr algn="just"/>
            <a:r>
              <a:rPr lang="en-US" sz="2200" dirty="0"/>
              <a:t>Hypothesis: The use of both static and adaptive thermal comfort models in the same building contributes to the sustainable development of housing and significantly reduces greenhouse gas emissions, diminishing our reliance on traditional fossil fuel energy sources.</a:t>
            </a:r>
          </a:p>
          <a:p>
            <a:endParaRPr lang="en-US" dirty="0"/>
          </a:p>
        </p:txBody>
      </p:sp>
      <p:sp>
        <p:nvSpPr>
          <p:cNvPr id="21" name="Text Placeholder 20"/>
          <p:cNvSpPr>
            <a:spLocks noGrp="1"/>
          </p:cNvSpPr>
          <p:nvPr>
            <p:ph type="body" sz="quarter" idx="32"/>
          </p:nvPr>
        </p:nvSpPr>
        <p:spPr>
          <a:xfrm>
            <a:off x="1088231" y="18477628"/>
            <a:ext cx="9372600" cy="1518522"/>
          </a:xfrm>
        </p:spPr>
        <p:txBody>
          <a:bodyPr/>
          <a:lstStyle/>
          <a:p>
            <a:pPr algn="just"/>
            <a:r>
              <a:rPr lang="en-US" sz="2400" dirty="0"/>
              <a:t>The key stakeholders in this study are home builders and researchers associated with the housing and construction sector. Builders include architects, developers, contractors, civil engineers, building supervisors, HVAC engineers, and others.</a:t>
            </a:r>
          </a:p>
          <a:p>
            <a:endParaRPr lang="en-US" dirty="0"/>
          </a:p>
        </p:txBody>
      </p:sp>
      <p:sp>
        <p:nvSpPr>
          <p:cNvPr id="22" name="Text Placeholder 21"/>
          <p:cNvSpPr>
            <a:spLocks noGrp="1"/>
          </p:cNvSpPr>
          <p:nvPr>
            <p:ph type="body" sz="quarter" idx="33"/>
          </p:nvPr>
        </p:nvSpPr>
        <p:spPr>
          <a:xfrm>
            <a:off x="1088231" y="20849472"/>
            <a:ext cx="9372600" cy="2575678"/>
          </a:xfrm>
        </p:spPr>
        <p:txBody>
          <a:bodyPr/>
          <a:lstStyle/>
          <a:p>
            <a:pPr algn="just"/>
            <a:r>
              <a:rPr lang="en-US" sz="2400" dirty="0"/>
              <a:t>What is the impact of natural ventilation on electricity consumption for cooling and thermal comfort?</a:t>
            </a:r>
            <a:endParaRPr lang="fr-FR" sz="2400" dirty="0"/>
          </a:p>
          <a:p>
            <a:pPr algn="just"/>
            <a:r>
              <a:rPr lang="en-US" sz="2400" dirty="0"/>
              <a:t>Can we really consider ventilation as a passive cooling strategy for buildings in a Mediterranean climate?</a:t>
            </a:r>
            <a:endParaRPr lang="fr-FR" sz="2400" dirty="0"/>
          </a:p>
          <a:p>
            <a:pPr algn="just"/>
            <a:r>
              <a:rPr lang="en-US" sz="2400" dirty="0"/>
              <a:t>What are the guidelines to be applied or the architectural measures to be used for ventilation to have a better thermal comfort?</a:t>
            </a:r>
            <a:r>
              <a:rPr lang="fr-FR" sz="2400" dirty="0"/>
              <a:t> </a:t>
            </a:r>
          </a:p>
          <a:p>
            <a:endParaRPr lang="en-US" dirty="0"/>
          </a:p>
        </p:txBody>
      </p:sp>
      <p:sp>
        <p:nvSpPr>
          <p:cNvPr id="23" name="Text Placeholder 22"/>
          <p:cNvSpPr>
            <a:spLocks noGrp="1"/>
          </p:cNvSpPr>
          <p:nvPr>
            <p:ph type="body" sz="quarter" idx="34"/>
          </p:nvPr>
        </p:nvSpPr>
        <p:spPr>
          <a:xfrm>
            <a:off x="1088231" y="23958550"/>
            <a:ext cx="9372600" cy="1905000"/>
          </a:xfrm>
        </p:spPr>
        <p:txBody>
          <a:bodyPr/>
          <a:lstStyle/>
          <a:p>
            <a:pPr algn="just"/>
            <a:r>
              <a:rPr lang="en-US" dirty="0"/>
              <a:t>The work will align with global energy efficiency policies (EU, UN). It will introduce an innovative solution contributing to energy security, energy independence, and energy resilience at the local (Algeria), as well as Mediterranean and global levels in the building sector.</a:t>
            </a:r>
          </a:p>
        </p:txBody>
      </p:sp>
      <p:sp>
        <p:nvSpPr>
          <p:cNvPr id="24" name="Text Placeholder 23"/>
          <p:cNvSpPr>
            <a:spLocks noGrp="1"/>
          </p:cNvSpPr>
          <p:nvPr>
            <p:ph type="body" sz="quarter" idx="35"/>
          </p:nvPr>
        </p:nvSpPr>
        <p:spPr/>
        <p:txBody>
          <a:bodyPr/>
          <a:lstStyle/>
          <a:p>
            <a:endParaRPr lang="en-US" dirty="0"/>
          </a:p>
        </p:txBody>
      </p:sp>
      <p:sp>
        <p:nvSpPr>
          <p:cNvPr id="25" name="Text Placeholder 24"/>
          <p:cNvSpPr>
            <a:spLocks noGrp="1"/>
          </p:cNvSpPr>
          <p:nvPr>
            <p:ph type="body" sz="quarter" idx="36"/>
          </p:nvPr>
        </p:nvSpPr>
        <p:spPr>
          <a:xfrm>
            <a:off x="10690225" y="9175750"/>
            <a:ext cx="9372600" cy="8001000"/>
          </a:xfrm>
        </p:spPr>
        <p:txBody>
          <a:bodyPr/>
          <a:lstStyle/>
          <a:p>
            <a:pPr algn="just"/>
            <a:r>
              <a:rPr lang="en-US" dirty="0"/>
              <a:t>The simultaneous use of static and adaptive thermal comfort models in the same building contributes to the sustainable development of housing, significantly reducing greenhouse gas emissions and our reliance on traditional fossil fuels. Various issues can be addressed by employing appropriate design strategies, techniques, and passive measures, as demonstrated in global initiatives such as the Project </a:t>
            </a:r>
            <a:r>
              <a:rPr lang="en-US" dirty="0" err="1"/>
              <a:t>Stasio</a:t>
            </a:r>
            <a:r>
              <a:rPr lang="en-US" dirty="0"/>
              <a:t> Spring Challenge 2022 (</a:t>
            </a:r>
            <a:r>
              <a:rPr lang="en-US" dirty="0">
                <a:hlinkClick r:id="rId3"/>
              </a:rPr>
              <a:t>https://projectstasio.com/competition/2022-spring-challenge/</a:t>
            </a:r>
            <a:r>
              <a:rPr lang="en-US" dirty="0"/>
              <a:t>, n.d.). The final results of this research will be presented in graphs illustrating the benefits of natural ventilation in terms of annual energy savings and thermal comfort or in tables showing adaptive comfort conditions and energy consumption for each hour throughout the year.</a:t>
            </a:r>
          </a:p>
          <a:p>
            <a:pPr algn="just"/>
            <a:r>
              <a:rPr lang="en-US" dirty="0"/>
              <a:t>The appropriate and practical use of natural ventilation contributes to reducing energy consumption in residential buildings in a Mediterranean climate but requires consideration of certain conditions.</a:t>
            </a:r>
          </a:p>
          <a:p>
            <a:pPr algn="just"/>
            <a:r>
              <a:rPr lang="en-US" dirty="0"/>
              <a:t>Mixed-mode ventilation significantly enhances the building's performance in terms of energy consumption and indoor air quality in residential buildings.</a:t>
            </a:r>
          </a:p>
        </p:txBody>
      </p:sp>
      <p:sp>
        <p:nvSpPr>
          <p:cNvPr id="26" name="Text Placeholder 25"/>
          <p:cNvSpPr>
            <a:spLocks noGrp="1"/>
          </p:cNvSpPr>
          <p:nvPr>
            <p:ph type="body" sz="quarter" idx="37"/>
          </p:nvPr>
        </p:nvSpPr>
        <p:spPr>
          <a:xfrm>
            <a:off x="10688639" y="23272749"/>
            <a:ext cx="9372600" cy="3139321"/>
          </a:xfrm>
        </p:spPr>
        <p:txBody>
          <a:bodyPr/>
          <a:lstStyle/>
          <a:p>
            <a:pPr algn="just"/>
            <a:r>
              <a:rPr lang="en-US" dirty="0" err="1"/>
              <a:t>Ezzeldin</a:t>
            </a:r>
            <a:r>
              <a:rPr lang="en-US" dirty="0"/>
              <a:t>, </a:t>
            </a:r>
            <a:r>
              <a:rPr lang="en-US" dirty="0" err="1"/>
              <a:t>Sherif</a:t>
            </a:r>
            <a:r>
              <a:rPr lang="en-US" dirty="0"/>
              <a:t>,  and S. J. R. (2013). The potential for office buildings with mixed-mode ventilation and low energy cooling systems in arid climates. Energy and Buildings 65, 368–38. </a:t>
            </a:r>
          </a:p>
          <a:p>
            <a:pPr algn="just"/>
            <a:r>
              <a:rPr lang="en-US" dirty="0" err="1"/>
              <a:t>Heracleous</a:t>
            </a:r>
            <a:r>
              <a:rPr lang="en-US" dirty="0"/>
              <a:t>, C., &amp; Michael, A. (2018). Assessment of overheating risk and the impact of natural ventilation in educational buildings of Southern Europe under current and future climatic conditions. Energy, 165, 1228–1239. </a:t>
            </a:r>
          </a:p>
          <a:p>
            <a:pPr algn="just"/>
            <a:r>
              <a:rPr lang="en-US" dirty="0" err="1"/>
              <a:t>Semahi</a:t>
            </a:r>
            <a:r>
              <a:rPr lang="en-US" dirty="0"/>
              <a:t>, Samir, Noureddine </a:t>
            </a:r>
            <a:r>
              <a:rPr lang="en-US" dirty="0" err="1"/>
              <a:t>Zemmouri</a:t>
            </a:r>
            <a:r>
              <a:rPr lang="en-US" dirty="0"/>
              <a:t>, </a:t>
            </a:r>
            <a:r>
              <a:rPr lang="en-US" dirty="0" err="1"/>
              <a:t>Manoj</a:t>
            </a:r>
            <a:r>
              <a:rPr lang="en-US" dirty="0"/>
              <a:t> Kumar Singh,  and S. A. (2019). </a:t>
            </a:r>
            <a:r>
              <a:rPr lang="en-US" dirty="0" err="1"/>
              <a:t>omparative</a:t>
            </a:r>
            <a:r>
              <a:rPr lang="en-US" dirty="0"/>
              <a:t> bioclimatic approach for comfort and passive heating and cooling strategies in Algeria. Building and Environment, 161, 106271. </a:t>
            </a:r>
          </a:p>
          <a:p>
            <a:pPr algn="just"/>
            <a:r>
              <a:rPr lang="en-US" dirty="0"/>
              <a:t>ASHRAE. (2020). Chapter 14, Climatic Design Information, from the 2021 ASHRAE Handbook—Fundamentals. </a:t>
            </a:r>
          </a:p>
          <a:p>
            <a:pPr algn="just"/>
            <a:r>
              <a:rPr lang="fr-FR" dirty="0"/>
              <a:t>Centre National d’Etude et de Recherches Intégrées du </a:t>
            </a:r>
            <a:r>
              <a:rPr lang="fr-FR" dirty="0" err="1"/>
              <a:t>Batiment</a:t>
            </a:r>
            <a:r>
              <a:rPr lang="fr-FR" dirty="0"/>
              <a:t>. (2016). DTR Réglementation thermique du </a:t>
            </a:r>
            <a:r>
              <a:rPr lang="fr-FR" dirty="0" err="1"/>
              <a:t>batiment</a:t>
            </a:r>
            <a:r>
              <a:rPr lang="fr-FR" dirty="0"/>
              <a:t>. </a:t>
            </a:r>
            <a:endParaRPr lang="en-US" dirty="0"/>
          </a:p>
          <a:p>
            <a:pPr algn="just"/>
            <a:r>
              <a:rPr lang="en-US" dirty="0" err="1"/>
              <a:t>Rahif</a:t>
            </a:r>
            <a:r>
              <a:rPr lang="en-US" dirty="0"/>
              <a:t>, R., </a:t>
            </a:r>
            <a:r>
              <a:rPr lang="en-US" dirty="0" err="1"/>
              <a:t>Amaripadath</a:t>
            </a:r>
            <a:r>
              <a:rPr lang="en-US" dirty="0"/>
              <a:t>, D., &amp; Attia, S. (2021). Review on time-integrated overheating evaluation methods for </a:t>
            </a:r>
            <a:r>
              <a:rPr lang="en-US" dirty="0" err="1"/>
              <a:t>residen</a:t>
            </a:r>
            <a:endParaRPr lang="en-US" dirty="0"/>
          </a:p>
          <a:p>
            <a:pPr algn="just"/>
            <a:r>
              <a:rPr lang="en-US" dirty="0" err="1"/>
              <a:t>tial</a:t>
            </a:r>
            <a:r>
              <a:rPr lang="en-US" dirty="0"/>
              <a:t> buildings in temperate climates of Europe. Energy and Buildings, 252, 111463. </a:t>
            </a:r>
          </a:p>
          <a:p>
            <a:pPr algn="just"/>
            <a:r>
              <a:rPr lang="fr-FR" dirty="0" err="1"/>
              <a:t>Stambouli</a:t>
            </a:r>
            <a:r>
              <a:rPr lang="fr-FR" dirty="0"/>
              <a:t>, N. (2014). L’</a:t>
            </a:r>
            <a:r>
              <a:rPr lang="fr-FR" dirty="0" err="1"/>
              <a:t>Aéro</a:t>
            </a:r>
            <a:r>
              <a:rPr lang="fr-FR" dirty="0"/>
              <a:t>-habitat, avatar d’un monument classé? Livraisons de l’histoire de l’architecture, 27, 117–127. </a:t>
            </a:r>
            <a:endParaRPr lang="en-US" dirty="0"/>
          </a:p>
        </p:txBody>
      </p:sp>
      <p:sp>
        <p:nvSpPr>
          <p:cNvPr id="27" name="Text Placeholder 26"/>
          <p:cNvSpPr>
            <a:spLocks noGrp="1"/>
          </p:cNvSpPr>
          <p:nvPr>
            <p:ph type="body" sz="quarter" idx="38"/>
          </p:nvPr>
        </p:nvSpPr>
        <p:spPr>
          <a:xfrm>
            <a:off x="10690225" y="17862550"/>
            <a:ext cx="9372600" cy="4419600"/>
          </a:xfrm>
        </p:spPr>
        <p:txBody>
          <a:bodyPr/>
          <a:lstStyle/>
          <a:p>
            <a:r>
              <a:rPr lang="en-US" dirty="0"/>
              <a:t>The work will be structured as follows:</a:t>
            </a:r>
          </a:p>
          <a:p>
            <a:endParaRPr lang="en-US" dirty="0"/>
          </a:p>
        </p:txBody>
      </p:sp>
      <p:pic>
        <p:nvPicPr>
          <p:cNvPr id="28" name="Image 27">
            <a:extLst>
              <a:ext uri="{FF2B5EF4-FFF2-40B4-BE49-F238E27FC236}">
                <a16:creationId xmlns:a16="http://schemas.microsoft.com/office/drawing/2014/main" id="{BB1B1861-0BC2-45D8-8E11-0AACA47A5C8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399563" y="28028900"/>
            <a:ext cx="4979300" cy="2209800"/>
          </a:xfrm>
          <a:prstGeom prst="rect">
            <a:avLst/>
          </a:prstGeom>
        </p:spPr>
      </p:pic>
      <p:pic>
        <p:nvPicPr>
          <p:cNvPr id="29" name="Image 28">
            <a:extLst>
              <a:ext uri="{FF2B5EF4-FFF2-40B4-BE49-F238E27FC236}">
                <a16:creationId xmlns:a16="http://schemas.microsoft.com/office/drawing/2014/main" id="{2C2BEF70-D94D-451F-88AA-45765F51E97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096177" y="5745437"/>
            <a:ext cx="5999317" cy="2973113"/>
          </a:xfrm>
          <a:prstGeom prst="rect">
            <a:avLst/>
          </a:prstGeom>
        </p:spPr>
      </p:pic>
      <p:sp>
        <p:nvSpPr>
          <p:cNvPr id="31" name="ZoneTexte 30">
            <a:extLst>
              <a:ext uri="{FF2B5EF4-FFF2-40B4-BE49-F238E27FC236}">
                <a16:creationId xmlns:a16="http://schemas.microsoft.com/office/drawing/2014/main" id="{1AB7D182-9951-40AB-9E07-D853449BCE86}"/>
              </a:ext>
            </a:extLst>
          </p:cNvPr>
          <p:cNvSpPr txBox="1"/>
          <p:nvPr/>
        </p:nvSpPr>
        <p:spPr>
          <a:xfrm>
            <a:off x="10688639" y="5770479"/>
            <a:ext cx="3407538" cy="3139321"/>
          </a:xfrm>
          <a:prstGeom prst="rect">
            <a:avLst/>
          </a:prstGeom>
          <a:noFill/>
        </p:spPr>
        <p:txBody>
          <a:bodyPr wrap="square" rtlCol="0">
            <a:spAutoFit/>
          </a:bodyPr>
          <a:lstStyle/>
          <a:p>
            <a:pPr algn="just"/>
            <a:r>
              <a:rPr lang="fr-FR" sz="2200" b="1" dirty="0">
                <a:latin typeface="Times New Roman" panose="02020603050405020304" pitchFamily="18" charset="0"/>
                <a:ea typeface="Calibri" panose="020F0502020204030204" pitchFamily="34" charset="0"/>
                <a:cs typeface="Arial" panose="020B0604020202020204" pitchFamily="34" charset="0"/>
              </a:rPr>
              <a:t>Recherche appliquée</a:t>
            </a:r>
            <a:r>
              <a:rPr lang="fr-FR" sz="2200" dirty="0">
                <a:latin typeface="Times New Roman" panose="02020603050405020304" pitchFamily="18" charset="0"/>
                <a:ea typeface="Calibri" panose="020F0502020204030204" pitchFamily="34" charset="0"/>
                <a:cs typeface="Arial" panose="020B0604020202020204" pitchFamily="34" charset="0"/>
              </a:rPr>
              <a:t> basée essentiellement sur l'étude des cas (les 04 bâtiments résidentiels de l’Aero habitat ) avec différents emplacements et critères afin de toucher tous les aspects possibles</a:t>
            </a:r>
            <a:endParaRPr lang="fr-FR" sz="2200" dirty="0"/>
          </a:p>
          <a:p>
            <a:pPr algn="just"/>
            <a:endParaRPr lang="fr-FR" sz="2200" dirty="0">
              <a:latin typeface="Arial" panose="020B0604020202020204" pitchFamily="34" charset="0"/>
              <a:cs typeface="Arial" panose="020B0604020202020204" pitchFamily="34" charset="0"/>
            </a:endParaRPr>
          </a:p>
        </p:txBody>
      </p:sp>
      <p:pic>
        <p:nvPicPr>
          <p:cNvPr id="33" name="Image 32">
            <a:extLst>
              <a:ext uri="{FF2B5EF4-FFF2-40B4-BE49-F238E27FC236}">
                <a16:creationId xmlns:a16="http://schemas.microsoft.com/office/drawing/2014/main" id="{F1619581-6CAE-4D5F-BAA6-4059009DB89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908631" y="18328700"/>
            <a:ext cx="6244009" cy="4029649"/>
          </a:xfrm>
          <a:prstGeom prst="rect">
            <a:avLst/>
          </a:prstGeom>
        </p:spPr>
      </p:pic>
    </p:spTree>
    <p:extLst>
      <p:ext uri="{BB962C8B-B14F-4D97-AF65-F5344CB8AC3E}">
        <p14:creationId xmlns:p14="http://schemas.microsoft.com/office/powerpoint/2010/main" val="70802677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7649db933711a916411fab9edbb03e6f72096aa"/>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327</TotalTime>
  <Words>840</Words>
  <Application>Microsoft Office PowerPoint</Application>
  <PresentationFormat>Personnalisé</PresentationFormat>
  <Paragraphs>27</Paragraphs>
  <Slides>1</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vt:i4>
      </vt:variant>
    </vt:vector>
  </HeadingPairs>
  <TitlesOfParts>
    <vt:vector size="5" baseType="lpstr">
      <vt:lpstr>Arial</vt:lpstr>
      <vt:lpstr>Calibri</vt:lpstr>
      <vt:lpstr>Times New Roman</vt:lpstr>
      <vt:lpstr>Office Theme</vt:lpstr>
      <vt:lpstr>Présentation PowerPoint</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Amer</dc:creator>
  <cp:lastModifiedBy>asma.tellache@gmail.com</cp:lastModifiedBy>
  <cp:revision>33</cp:revision>
  <dcterms:created xsi:type="dcterms:W3CDTF">2016-03-15T10:41:14Z</dcterms:created>
  <dcterms:modified xsi:type="dcterms:W3CDTF">2026-08-29T17:18:20Z</dcterms:modified>
</cp:coreProperties>
</file>