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slideshow.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60"/>
  </p:notesMasterIdLst>
  <p:sldIdLst>
    <p:sldId id="256" r:id="rId2"/>
    <p:sldId id="272" r:id="rId3"/>
    <p:sldId id="267" r:id="rId4"/>
    <p:sldId id="289" r:id="rId5"/>
    <p:sldId id="270" r:id="rId6"/>
    <p:sldId id="274" r:id="rId7"/>
    <p:sldId id="278" r:id="rId8"/>
    <p:sldId id="294" r:id="rId9"/>
    <p:sldId id="296" r:id="rId10"/>
    <p:sldId id="317" r:id="rId11"/>
    <p:sldId id="281" r:id="rId12"/>
    <p:sldId id="313" r:id="rId13"/>
    <p:sldId id="297" r:id="rId14"/>
    <p:sldId id="295" r:id="rId15"/>
    <p:sldId id="298" r:id="rId16"/>
    <p:sldId id="340" r:id="rId17"/>
    <p:sldId id="299" r:id="rId18"/>
    <p:sldId id="300" r:id="rId19"/>
    <p:sldId id="268" r:id="rId20"/>
    <p:sldId id="301" r:id="rId21"/>
    <p:sldId id="302" r:id="rId22"/>
    <p:sldId id="303" r:id="rId23"/>
    <p:sldId id="304" r:id="rId24"/>
    <p:sldId id="305" r:id="rId25"/>
    <p:sldId id="307" r:id="rId26"/>
    <p:sldId id="306" r:id="rId27"/>
    <p:sldId id="310" r:id="rId28"/>
    <p:sldId id="315" r:id="rId29"/>
    <p:sldId id="337" r:id="rId30"/>
    <p:sldId id="339" r:id="rId31"/>
    <p:sldId id="338" r:id="rId32"/>
    <p:sldId id="318" r:id="rId33"/>
    <p:sldId id="319" r:id="rId34"/>
    <p:sldId id="321" r:id="rId35"/>
    <p:sldId id="320" r:id="rId36"/>
    <p:sldId id="322" r:id="rId37"/>
    <p:sldId id="323" r:id="rId38"/>
    <p:sldId id="324" r:id="rId39"/>
    <p:sldId id="325" r:id="rId40"/>
    <p:sldId id="326" r:id="rId41"/>
    <p:sldId id="273" r:id="rId42"/>
    <p:sldId id="314" r:id="rId43"/>
    <p:sldId id="327" r:id="rId44"/>
    <p:sldId id="336" r:id="rId45"/>
    <p:sldId id="308" r:id="rId46"/>
    <p:sldId id="258" r:id="rId47"/>
    <p:sldId id="312" r:id="rId48"/>
    <p:sldId id="329" r:id="rId49"/>
    <p:sldId id="328" r:id="rId50"/>
    <p:sldId id="330" r:id="rId51"/>
    <p:sldId id="331" r:id="rId52"/>
    <p:sldId id="266" r:id="rId53"/>
    <p:sldId id="333" r:id="rId54"/>
    <p:sldId id="334" r:id="rId55"/>
    <p:sldId id="332" r:id="rId56"/>
    <p:sldId id="263" r:id="rId57"/>
    <p:sldId id="271" r:id="rId58"/>
    <p:sldId id="335" r:id="rId59"/>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4B48"/>
    <a:srgbClr val="98B954"/>
    <a:srgbClr val="4A7EBB"/>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714" autoAdjust="0"/>
  </p:normalViewPr>
  <p:slideViewPr>
    <p:cSldViewPr>
      <p:cViewPr>
        <p:scale>
          <a:sx n="80" d="100"/>
          <a:sy n="80" d="100"/>
        </p:scale>
        <p:origin x="-780" y="-3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T.%20Van%20Hees\Documents\Conf&#233;rences\sspf2009\relation%20dose-eff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BE"/>
  <c:chart>
    <c:plotArea>
      <c:layout/>
      <c:scatterChart>
        <c:scatterStyle val="smoothMarker"/>
        <c:ser>
          <c:idx val="0"/>
          <c:order val="0"/>
          <c:tx>
            <c:strRef>
              <c:f>Feuil1!$E$1</c:f>
              <c:strCache>
                <c:ptCount val="1"/>
                <c:pt idx="0">
                  <c:v>Effet</c:v>
                </c:pt>
              </c:strCache>
            </c:strRef>
          </c:tx>
          <c:spPr>
            <a:ln w="50800">
              <a:solidFill>
                <a:srgbClr val="4A7EBB"/>
              </a:solidFill>
            </a:ln>
          </c:spPr>
          <c:marker>
            <c:symbol val="none"/>
          </c:marker>
          <c:xVal>
            <c:numRef>
              <c:f>Feuil1!$D$2:$D$100</c:f>
              <c:numCache>
                <c:formatCode>General</c:formatCode>
                <c:ptCount val="9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numCache>
            </c:numRef>
          </c:xVal>
          <c:yVal>
            <c:numRef>
              <c:f>Feuil1!$E$2:$E$100</c:f>
              <c:numCache>
                <c:formatCode>General</c:formatCode>
                <c:ptCount val="99"/>
                <c:pt idx="0">
                  <c:v>4.5341803266947565E-8</c:v>
                </c:pt>
                <c:pt idx="1">
                  <c:v>9.8658764503752716E-8</c:v>
                </c:pt>
                <c:pt idx="2">
                  <c:v>2.1142167424402533E-7</c:v>
                </c:pt>
                <c:pt idx="3">
                  <c:v>4.4621724538996565E-7</c:v>
                </c:pt>
                <c:pt idx="4">
                  <c:v>9.2753987345543111E-7</c:v>
                </c:pt>
                <c:pt idx="5">
                  <c:v>1.8989562465866496E-6</c:v>
                </c:pt>
                <c:pt idx="6">
                  <c:v>3.8291341061175709E-6</c:v>
                </c:pt>
                <c:pt idx="7">
                  <c:v>7.6049605164667494E-6</c:v>
                </c:pt>
                <c:pt idx="8">
                  <c:v>1.487688731870723E-5</c:v>
                </c:pt>
                <c:pt idx="9">
                  <c:v>2.866515718770159E-5</c:v>
                </c:pt>
                <c:pt idx="10">
                  <c:v>5.440422660152381E-5</c:v>
                </c:pt>
                <c:pt idx="11">
                  <c:v>1.0170834273681752E-4</c:v>
                </c:pt>
                <c:pt idx="12">
                  <c:v>1.8729920683302619E-4</c:v>
                </c:pt>
                <c:pt idx="13">
                  <c:v>3.3976731337315212E-4</c:v>
                </c:pt>
                <c:pt idx="14">
                  <c:v>6.0716239357328731E-4</c:v>
                </c:pt>
                <c:pt idx="15">
                  <c:v>1.0688525784230516E-3</c:v>
                </c:pt>
                <c:pt idx="16">
                  <c:v>1.8536737851793121E-3</c:v>
                </c:pt>
                <c:pt idx="17">
                  <c:v>3.1671241836783949E-3</c:v>
                </c:pt>
                <c:pt idx="18">
                  <c:v>5.3312349754808565E-3</c:v>
                </c:pt>
                <c:pt idx="19">
                  <c:v>8.8417285201369822E-3</c:v>
                </c:pt>
                <c:pt idx="20">
                  <c:v>1.4448072588235661E-2</c:v>
                </c:pt>
                <c:pt idx="21">
                  <c:v>2.3262907903420865E-2</c:v>
                </c:pt>
                <c:pt idx="22">
                  <c:v>3.6907845427492057E-2</c:v>
                </c:pt>
                <c:pt idx="23">
                  <c:v>5.7702504239077072E-2</c:v>
                </c:pt>
                <c:pt idx="24">
                  <c:v>8.8902529910795045E-2</c:v>
                </c:pt>
                <c:pt idx="25">
                  <c:v>0.1349898031630104</c:v>
                </c:pt>
                <c:pt idx="26">
                  <c:v>0.20201374899460056</c:v>
                </c:pt>
                <c:pt idx="27">
                  <c:v>0.29797632350545789</c:v>
                </c:pt>
                <c:pt idx="28">
                  <c:v>0.43324483630124982</c:v>
                </c:pt>
                <c:pt idx="29">
                  <c:v>0.62096653257759671</c:v>
                </c:pt>
                <c:pt idx="30">
                  <c:v>0.87744750957382811</c:v>
                </c:pt>
                <c:pt idx="31">
                  <c:v>1.2224472655044658</c:v>
                </c:pt>
                <c:pt idx="32">
                  <c:v>1.6793306448448897</c:v>
                </c:pt>
                <c:pt idx="33">
                  <c:v>2.2750131948179342</c:v>
                </c:pt>
                <c:pt idx="34">
                  <c:v>3.0396361765261504</c:v>
                </c:pt>
                <c:pt idx="35">
                  <c:v>4.0059156863816945</c:v>
                </c:pt>
                <c:pt idx="36">
                  <c:v>5.2081279415219566</c:v>
                </c:pt>
                <c:pt idx="37">
                  <c:v>6.6807201268858085</c:v>
                </c:pt>
                <c:pt idx="38">
                  <c:v>8.4565722351335708</c:v>
                </c:pt>
                <c:pt idx="39">
                  <c:v>10.564977366685531</c:v>
                </c:pt>
                <c:pt idx="40">
                  <c:v>13.029451713680885</c:v>
                </c:pt>
                <c:pt idx="41">
                  <c:v>15.865525393145768</c:v>
                </c:pt>
                <c:pt idx="42">
                  <c:v>19.078695285251069</c:v>
                </c:pt>
                <c:pt idx="43">
                  <c:v>22.662735237686789</c:v>
                </c:pt>
                <c:pt idx="44">
                  <c:v>26.598552904870029</c:v>
                </c:pt>
                <c:pt idx="45">
                  <c:v>30.853753872598688</c:v>
                </c:pt>
                <c:pt idx="46">
                  <c:v>35.383023332727625</c:v>
                </c:pt>
                <c:pt idx="47">
                  <c:v>40.129367431707479</c:v>
                </c:pt>
                <c:pt idx="48">
                  <c:v>45.026177516988916</c:v>
                </c:pt>
                <c:pt idx="49">
                  <c:v>50</c:v>
                </c:pt>
                <c:pt idx="50">
                  <c:v>54.973822483011084</c:v>
                </c:pt>
                <c:pt idx="51">
                  <c:v>59.870632568292095</c:v>
                </c:pt>
                <c:pt idx="52">
                  <c:v>64.616976667272397</c:v>
                </c:pt>
                <c:pt idx="53">
                  <c:v>69.146246127401</c:v>
                </c:pt>
                <c:pt idx="54">
                  <c:v>73.401447095129953</c:v>
                </c:pt>
                <c:pt idx="55">
                  <c:v>77.33726476231368</c:v>
                </c:pt>
                <c:pt idx="56">
                  <c:v>80.921304714748928</c:v>
                </c:pt>
                <c:pt idx="57">
                  <c:v>84.134474606853942</c:v>
                </c:pt>
                <c:pt idx="58">
                  <c:v>86.970548286319115</c:v>
                </c:pt>
                <c:pt idx="59">
                  <c:v>89.43502263331446</c:v>
                </c:pt>
                <c:pt idx="60">
                  <c:v>91.543427764866436</c:v>
                </c:pt>
                <c:pt idx="61">
                  <c:v>93.319279873114198</c:v>
                </c:pt>
                <c:pt idx="62">
                  <c:v>94.791872058478049</c:v>
                </c:pt>
                <c:pt idx="63">
                  <c:v>95.994084313618302</c:v>
                </c:pt>
                <c:pt idx="64">
                  <c:v>96.960363823473855</c:v>
                </c:pt>
                <c:pt idx="65">
                  <c:v>97.72498680518207</c:v>
                </c:pt>
                <c:pt idx="66">
                  <c:v>98.320669355155104</c:v>
                </c:pt>
                <c:pt idx="67">
                  <c:v>98.777552734495458</c:v>
                </c:pt>
                <c:pt idx="68">
                  <c:v>99.122552490425647</c:v>
                </c:pt>
                <c:pt idx="69">
                  <c:v>99.379033467422389</c:v>
                </c:pt>
                <c:pt idx="70">
                  <c:v>99.566755163698659</c:v>
                </c:pt>
                <c:pt idx="71">
                  <c:v>99.702023676494548</c:v>
                </c:pt>
                <c:pt idx="72">
                  <c:v>99.797986251005426</c:v>
                </c:pt>
                <c:pt idx="73">
                  <c:v>99.865010196836465</c:v>
                </c:pt>
                <c:pt idx="74">
                  <c:v>99.911097470089203</c:v>
                </c:pt>
                <c:pt idx="75">
                  <c:v>99.942297495760926</c:v>
                </c:pt>
                <c:pt idx="76">
                  <c:v>99.963092154572479</c:v>
                </c:pt>
                <c:pt idx="77">
                  <c:v>99.976737092096016</c:v>
                </c:pt>
                <c:pt idx="78">
                  <c:v>99.985551927411748</c:v>
                </c:pt>
                <c:pt idx="79">
                  <c:v>99.991158271479861</c:v>
                </c:pt>
                <c:pt idx="80">
                  <c:v>99.994668765024727</c:v>
                </c:pt>
                <c:pt idx="81">
                  <c:v>99.99683287581631</c:v>
                </c:pt>
                <c:pt idx="82">
                  <c:v>99.998146326214808</c:v>
                </c:pt>
                <c:pt idx="83">
                  <c:v>99.998931147421047</c:v>
                </c:pt>
                <c:pt idx="84">
                  <c:v>99.999392837605896</c:v>
                </c:pt>
                <c:pt idx="85">
                  <c:v>99.999660232686608</c:v>
                </c:pt>
                <c:pt idx="86">
                  <c:v>99.999812700793171</c:v>
                </c:pt>
                <c:pt idx="87">
                  <c:v>99.99989829165726</c:v>
                </c:pt>
                <c:pt idx="88">
                  <c:v>99.999945595773397</c:v>
                </c:pt>
                <c:pt idx="89">
                  <c:v>99.999971334842812</c:v>
                </c:pt>
                <c:pt idx="90">
                  <c:v>99.999985123112694</c:v>
                </c:pt>
                <c:pt idx="91">
                  <c:v>99.999992395039484</c:v>
                </c:pt>
                <c:pt idx="92">
                  <c:v>99.999996170865884</c:v>
                </c:pt>
                <c:pt idx="93">
                  <c:v>99.999998101043772</c:v>
                </c:pt>
                <c:pt idx="94">
                  <c:v>99.999999072460128</c:v>
                </c:pt>
                <c:pt idx="95">
                  <c:v>99.999999553782757</c:v>
                </c:pt>
                <c:pt idx="96">
                  <c:v>99.99999978857872</c:v>
                </c:pt>
                <c:pt idx="97">
                  <c:v>99.999999901341738</c:v>
                </c:pt>
                <c:pt idx="98">
                  <c:v>99.999999954658193</c:v>
                </c:pt>
              </c:numCache>
            </c:numRef>
          </c:yVal>
          <c:smooth val="1"/>
        </c:ser>
        <c:ser>
          <c:idx val="1"/>
          <c:order val="1"/>
          <c:tx>
            <c:strRef>
              <c:f>Feuil1!$F$1</c:f>
              <c:strCache>
                <c:ptCount val="1"/>
                <c:pt idx="0">
                  <c:v>Toxicité</c:v>
                </c:pt>
              </c:strCache>
            </c:strRef>
          </c:tx>
          <c:spPr>
            <a:ln w="50800">
              <a:solidFill>
                <a:srgbClr val="BE4B48"/>
              </a:solidFill>
            </a:ln>
          </c:spPr>
          <c:marker>
            <c:symbol val="none"/>
          </c:marker>
          <c:xVal>
            <c:numRef>
              <c:f>Feuil1!$D$2:$D$100</c:f>
              <c:numCache>
                <c:formatCode>General</c:formatCode>
                <c:ptCount val="9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numCache>
            </c:numRef>
          </c:xVal>
          <c:yVal>
            <c:numRef>
              <c:f>Feuil1!$F$2:$F$100</c:f>
              <c:numCache>
                <c:formatCode>General</c:formatCode>
                <c:ptCount val="99"/>
                <c:pt idx="0">
                  <c:v>0.18644752094874928</c:v>
                </c:pt>
                <c:pt idx="1">
                  <c:v>0.22596691022244025</c:v>
                </c:pt>
                <c:pt idx="2">
                  <c:v>0.27275449080704678</c:v>
                </c:pt>
                <c:pt idx="3">
                  <c:v>0.32790143698384411</c:v>
                </c:pt>
                <c:pt idx="4">
                  <c:v>0.39261314514581414</c:v>
                </c:pt>
                <c:pt idx="5">
                  <c:v>0.46821192322233696</c:v>
                </c:pt>
                <c:pt idx="6">
                  <c:v>0.5561379005399435</c:v>
                </c:pt>
                <c:pt idx="7">
                  <c:v>0.65794783290981029</c:v>
                </c:pt>
                <c:pt idx="8">
                  <c:v>0.77531148355273849</c:v>
                </c:pt>
                <c:pt idx="9">
                  <c:v>0.91000527792717534</c:v>
                </c:pt>
                <c:pt idx="10">
                  <c:v>1.063902960840384</c:v>
                </c:pt>
                <c:pt idx="11">
                  <c:v>1.2389630282696278</c:v>
                </c:pt>
                <c:pt idx="12">
                  <c:v>1.4372127645170361</c:v>
                </c:pt>
                <c:pt idx="13">
                  <c:v>1.6607287875511638</c:v>
                </c:pt>
                <c:pt idx="14">
                  <c:v>1.9116140909125843</c:v>
                </c:pt>
                <c:pt idx="15">
                  <c:v>2.191971667982338</c:v>
                </c:pt>
                <c:pt idx="16">
                  <c:v>2.5038749116362702</c:v>
                </c:pt>
                <c:pt idx="17">
                  <c:v>2.8493350965594466</c:v>
                </c:pt>
                <c:pt idx="18">
                  <c:v>3.2302663693508467</c:v>
                </c:pt>
                <c:pt idx="19">
                  <c:v>3.6484487890347137</c:v>
                </c:pt>
                <c:pt idx="20">
                  <c:v>4.1054900732854245</c:v>
                </c:pt>
                <c:pt idx="21">
                  <c:v>4.6027868088683039</c:v>
                </c:pt>
                <c:pt idx="22">
                  <c:v>5.1414859736965752</c:v>
                </c:pt>
                <c:pt idx="23">
                  <c:v>5.7224476878203623</c:v>
                </c:pt>
                <c:pt idx="24">
                  <c:v>6.3462101572582785</c:v>
                </c:pt>
                <c:pt idx="25">
                  <c:v>7.0129577940891794</c:v>
                </c:pt>
                <c:pt idx="26">
                  <c:v>7.7224934856762824</c:v>
                </c:pt>
                <c:pt idx="27">
                  <c:v>8.4742159433358619</c:v>
                </c:pt>
                <c:pt idx="28">
                  <c:v>9.2671029853919329</c:v>
                </c:pt>
                <c:pt idx="29">
                  <c:v>10.09970150187692</c:v>
                </c:pt>
                <c:pt idx="30">
                  <c:v>10.970124710002954</c:v>
                </c:pt>
                <c:pt idx="31">
                  <c:v>11.876057144154046</c:v>
                </c:pt>
                <c:pt idx="32">
                  <c:v>12.814767636050814</c:v>
                </c:pt>
                <c:pt idx="33">
                  <c:v>13.783130335587073</c:v>
                </c:pt>
                <c:pt idx="34">
                  <c:v>14.777653607270548</c:v>
                </c:pt>
                <c:pt idx="35">
                  <c:v>15.794516418561004</c:v>
                </c:pt>
                <c:pt idx="36">
                  <c:v>16.82961162243588</c:v>
                </c:pt>
                <c:pt idx="37">
                  <c:v>17.878595335055437</c:v>
                </c:pt>
                <c:pt idx="38">
                  <c:v>18.936941427985396</c:v>
                </c:pt>
                <c:pt idx="39">
                  <c:v>20</c:v>
                </c:pt>
                <c:pt idx="40">
                  <c:v>21.063058572014604</c:v>
                </c:pt>
                <c:pt idx="41">
                  <c:v>22.121404664944595</c:v>
                </c:pt>
                <c:pt idx="42">
                  <c:v>23.17038837756412</c:v>
                </c:pt>
                <c:pt idx="43">
                  <c:v>24.205483581438891</c:v>
                </c:pt>
                <c:pt idx="44">
                  <c:v>25.222346392729253</c:v>
                </c:pt>
                <c:pt idx="45">
                  <c:v>26.216869664413057</c:v>
                </c:pt>
                <c:pt idx="46">
                  <c:v>27.185232363949076</c:v>
                </c:pt>
                <c:pt idx="47">
                  <c:v>28.123942855845929</c:v>
                </c:pt>
                <c:pt idx="48">
                  <c:v>29.029875289997054</c:v>
                </c:pt>
                <c:pt idx="49">
                  <c:v>29.900298498123082</c:v>
                </c:pt>
                <c:pt idx="50">
                  <c:v>30.732897014608131</c:v>
                </c:pt>
                <c:pt idx="51">
                  <c:v>31.525784056664129</c:v>
                </c:pt>
                <c:pt idx="52">
                  <c:v>32.277506514323733</c:v>
                </c:pt>
                <c:pt idx="53">
                  <c:v>32.987042205910825</c:v>
                </c:pt>
                <c:pt idx="54">
                  <c:v>33.653789842741716</c:v>
                </c:pt>
                <c:pt idx="55">
                  <c:v>34.277552312180035</c:v>
                </c:pt>
                <c:pt idx="56">
                  <c:v>34.858514026303396</c:v>
                </c:pt>
                <c:pt idx="57">
                  <c:v>35.397213191131655</c:v>
                </c:pt>
                <c:pt idx="58">
                  <c:v>35.894509926714555</c:v>
                </c:pt>
                <c:pt idx="59">
                  <c:v>36.351551210965276</c:v>
                </c:pt>
                <c:pt idx="60">
                  <c:v>36.769733630649213</c:v>
                </c:pt>
                <c:pt idx="61">
                  <c:v>37.150664903440273</c:v>
                </c:pt>
                <c:pt idx="62">
                  <c:v>37.496125088363733</c:v>
                </c:pt>
                <c:pt idx="63">
                  <c:v>37.808028332017678</c:v>
                </c:pt>
                <c:pt idx="64">
                  <c:v>38.088385909087414</c:v>
                </c:pt>
                <c:pt idx="65">
                  <c:v>38.339271212448836</c:v>
                </c:pt>
                <c:pt idx="66">
                  <c:v>38.562787235482965</c:v>
                </c:pt>
                <c:pt idx="67">
                  <c:v>38.76103697173037</c:v>
                </c:pt>
                <c:pt idx="68">
                  <c:v>38.93609703915962</c:v>
                </c:pt>
                <c:pt idx="69">
                  <c:v>39.089994722072831</c:v>
                </c:pt>
                <c:pt idx="70">
                  <c:v>39.224688516447245</c:v>
                </c:pt>
                <c:pt idx="71">
                  <c:v>39.342052167090195</c:v>
                </c:pt>
                <c:pt idx="72">
                  <c:v>39.443862099459999</c:v>
                </c:pt>
                <c:pt idx="73">
                  <c:v>39.531788076777644</c:v>
                </c:pt>
                <c:pt idx="74">
                  <c:v>39.607386854854184</c:v>
                </c:pt>
                <c:pt idx="75">
                  <c:v>39.672098563016007</c:v>
                </c:pt>
                <c:pt idx="76">
                  <c:v>39.727245509192954</c:v>
                </c:pt>
                <c:pt idx="77">
                  <c:v>39.774033089777554</c:v>
                </c:pt>
                <c:pt idx="78">
                  <c:v>39.813552479051246</c:v>
                </c:pt>
                <c:pt idx="79">
                  <c:v>39.846784777295973</c:v>
                </c:pt>
                <c:pt idx="80">
                  <c:v>39.874606309571789</c:v>
                </c:pt>
                <c:pt idx="81">
                  <c:v>39.897794786782875</c:v>
                </c:pt>
                <c:pt idx="82">
                  <c:v>39.917036065455989</c:v>
                </c:pt>
                <c:pt idx="83">
                  <c:v>39.932931270901221</c:v>
                </c:pt>
                <c:pt idx="84">
                  <c:v>39.946004078734795</c:v>
                </c:pt>
                <c:pt idx="85">
                  <c:v>39.956707980744092</c:v>
                </c:pt>
                <c:pt idx="86">
                  <c:v>39.96543339163609</c:v>
                </c:pt>
                <c:pt idx="87">
                  <c:v>39.972514482483355</c:v>
                </c:pt>
                <c:pt idx="88">
                  <c:v>39.978235653901308</c:v>
                </c:pt>
                <c:pt idx="89">
                  <c:v>39.982837586671998</c:v>
                </c:pt>
                <c:pt idx="90">
                  <c:v>39.986522829372937</c:v>
                </c:pt>
                <c:pt idx="91">
                  <c:v>39.989460901376049</c:v>
                </c:pt>
                <c:pt idx="92">
                  <c:v>39.991792905372009</c:v>
                </c:pt>
                <c:pt idx="93">
                  <c:v>39.993635656393543</c:v>
                </c:pt>
                <c:pt idx="94">
                  <c:v>39.995085344401637</c:v>
                </c:pt>
                <c:pt idx="95">
                  <c:v>39.996220755007855</c:v>
                </c:pt>
                <c:pt idx="96">
                  <c:v>39.997106078242894</c:v>
                </c:pt>
                <c:pt idx="97">
                  <c:v>39.997793338599074</c:v>
                </c:pt>
                <c:pt idx="98">
                  <c:v>39.998324481324374</c:v>
                </c:pt>
              </c:numCache>
            </c:numRef>
          </c:yVal>
          <c:smooth val="1"/>
        </c:ser>
        <c:ser>
          <c:idx val="2"/>
          <c:order val="2"/>
          <c:tx>
            <c:strRef>
              <c:f>Feuil1!$G$1</c:f>
              <c:strCache>
                <c:ptCount val="1"/>
                <c:pt idx="0">
                  <c:v>Allergie</c:v>
                </c:pt>
              </c:strCache>
            </c:strRef>
          </c:tx>
          <c:spPr>
            <a:ln w="25400" cap="flat" cmpd="sng" algn="ctr">
              <a:solidFill>
                <a:schemeClr val="dk1"/>
              </a:solidFill>
              <a:prstDash val="solid"/>
            </a:ln>
            <a:effectLst/>
          </c:spPr>
          <c:marker>
            <c:symbol val="none"/>
          </c:marker>
          <c:xVal>
            <c:numRef>
              <c:f>Feuil1!$D$2:$D$100</c:f>
              <c:numCache>
                <c:formatCode>General</c:formatCode>
                <c:ptCount val="9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numCache>
            </c:numRef>
          </c:xVal>
          <c:yVal>
            <c:numRef>
              <c:f>Feuil1!$G$2:$G$100</c:f>
              <c:numCache>
                <c:formatCode>General</c:formatCode>
                <c:ptCount val="99"/>
                <c:pt idx="0">
                  <c:v>1.5865525393145778</c:v>
                </c:pt>
                <c:pt idx="1">
                  <c:v>5</c:v>
                </c:pt>
                <c:pt idx="2">
                  <c:v>8.413447460685429</c:v>
                </c:pt>
                <c:pt idx="3">
                  <c:v>9.7724986805182077</c:v>
                </c:pt>
                <c:pt idx="4">
                  <c:v>9.9865010196837449</c:v>
                </c:pt>
                <c:pt idx="5">
                  <c:v>9.9996832875816768</c:v>
                </c:pt>
                <c:pt idx="6">
                  <c:v>9.9999971334843067</c:v>
                </c:pt>
                <c:pt idx="7">
                  <c:v>9.999999990134123</c:v>
                </c:pt>
                <c:pt idx="8">
                  <c:v>9.9999999999872689</c:v>
                </c:pt>
                <c:pt idx="9">
                  <c:v>10.000000000000002</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numCache>
            </c:numRef>
          </c:yVal>
          <c:smooth val="1"/>
        </c:ser>
        <c:axId val="150650880"/>
        <c:axId val="150653184"/>
      </c:scatterChart>
      <c:valAx>
        <c:axId val="150650880"/>
        <c:scaling>
          <c:orientation val="minMax"/>
          <c:max val="100"/>
        </c:scaling>
        <c:axPos val="b"/>
        <c:title>
          <c:tx>
            <c:rich>
              <a:bodyPr/>
              <a:lstStyle/>
              <a:p>
                <a:pPr>
                  <a:defRPr sz="1600"/>
                </a:pPr>
                <a:r>
                  <a:rPr lang="en-US" sz="1600"/>
                  <a:t>CONCENTRATION (mg/l)</a:t>
                </a:r>
              </a:p>
            </c:rich>
          </c:tx>
          <c:layout/>
        </c:title>
        <c:numFmt formatCode="General" sourceLinked="1"/>
        <c:tickLblPos val="nextTo"/>
        <c:crossAx val="150653184"/>
        <c:crosses val="autoZero"/>
        <c:crossBetween val="midCat"/>
      </c:valAx>
      <c:valAx>
        <c:axId val="150653184"/>
        <c:scaling>
          <c:orientation val="minMax"/>
          <c:max val="118"/>
          <c:min val="0"/>
        </c:scaling>
        <c:axPos val="l"/>
        <c:title>
          <c:tx>
            <c:rich>
              <a:bodyPr rot="-5400000" vert="horz"/>
              <a:lstStyle/>
              <a:p>
                <a:pPr>
                  <a:defRPr>
                    <a:solidFill>
                      <a:schemeClr val="dk1"/>
                    </a:solidFill>
                    <a:latin typeface="+mn-lt"/>
                    <a:ea typeface="+mn-ea"/>
                    <a:cs typeface="+mn-cs"/>
                  </a:defRPr>
                </a:pPr>
                <a:r>
                  <a:rPr lang="en-US" sz="1600">
                    <a:solidFill>
                      <a:schemeClr val="dk1"/>
                    </a:solidFill>
                    <a:latin typeface="+mn-lt"/>
                    <a:ea typeface="+mn-ea"/>
                    <a:cs typeface="+mn-cs"/>
                  </a:rPr>
                  <a:t>% DE REPONDEURS</a:t>
                </a:r>
              </a:p>
            </c:rich>
          </c:tx>
          <c:layout/>
          <c:spPr>
            <a:solidFill>
              <a:schemeClr val="lt1"/>
            </a:solidFill>
            <a:ln w="25400" cap="flat" cmpd="sng" algn="ctr">
              <a:solidFill>
                <a:schemeClr val="accent4"/>
              </a:solidFill>
              <a:prstDash val="solid"/>
            </a:ln>
            <a:effectLst/>
          </c:spPr>
        </c:title>
        <c:numFmt formatCode="General" sourceLinked="1"/>
        <c:tickLblPos val="nextTo"/>
        <c:crossAx val="150650880"/>
        <c:crosses val="autoZero"/>
        <c:crossBetween val="midCat"/>
        <c:majorUnit val="20"/>
      </c:valAx>
    </c:plotArea>
    <c:legend>
      <c:legendPos val="r"/>
      <c:layout/>
      <c:txPr>
        <a:bodyPr/>
        <a:lstStyle/>
        <a:p>
          <a:pPr>
            <a:defRPr sz="1400"/>
          </a:pPr>
          <a:endParaRPr lang="fr-FR"/>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BE"/>
  <c:chart>
    <c:plotArea>
      <c:layout/>
      <c:scatterChart>
        <c:scatterStyle val="smoothMarker"/>
        <c:ser>
          <c:idx val="3"/>
          <c:order val="0"/>
          <c:tx>
            <c:strRef>
              <c:f>Feuil1!$H$1</c:f>
              <c:strCache>
                <c:ptCount val="1"/>
                <c:pt idx="0">
                  <c:v>Med1</c:v>
                </c:pt>
              </c:strCache>
            </c:strRef>
          </c:tx>
          <c:spPr>
            <a:ln w="50800">
              <a:solidFill>
                <a:srgbClr val="4A7EBB"/>
              </a:solidFill>
            </a:ln>
          </c:spPr>
          <c:marker>
            <c:symbol val="none"/>
          </c:marker>
          <c:xVal>
            <c:numRef>
              <c:f>Feuil1!$D$2:$D$200</c:f>
              <c:numCache>
                <c:formatCode>General</c:formatCode>
                <c:ptCount val="19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numCache>
            </c:numRef>
          </c:xVal>
          <c:yVal>
            <c:numRef>
              <c:f>Feuil1!$H$2:$H$200</c:f>
              <c:numCache>
                <c:formatCode>General</c:formatCode>
                <c:ptCount val="199"/>
                <c:pt idx="0">
                  <c:v>4.7918323797802113E-5</c:v>
                </c:pt>
                <c:pt idx="1">
                  <c:v>7.933282355487907E-5</c:v>
                </c:pt>
                <c:pt idx="2">
                  <c:v>1.3008075325782298E-4</c:v>
                </c:pt>
                <c:pt idx="3">
                  <c:v>2.1124547034956386E-4</c:v>
                </c:pt>
                <c:pt idx="4">
                  <c:v>3.3976731337315185E-4</c:v>
                </c:pt>
                <c:pt idx="5">
                  <c:v>5.41254390795667E-4</c:v>
                </c:pt>
                <c:pt idx="6">
                  <c:v>8.5399054763346527E-4</c:v>
                </c:pt>
                <c:pt idx="7">
                  <c:v>1.3345749011239901E-3</c:v>
                </c:pt>
                <c:pt idx="8">
                  <c:v>2.0657506919818992E-3</c:v>
                </c:pt>
                <c:pt idx="9">
                  <c:v>3.1671241836783897E-3</c:v>
                </c:pt>
                <c:pt idx="10">
                  <c:v>4.8096344014481257E-3</c:v>
                </c:pt>
                <c:pt idx="11">
                  <c:v>7.2348043924419514E-3</c:v>
                </c:pt>
                <c:pt idx="12">
                  <c:v>1.0779973347807581E-2</c:v>
                </c:pt>
                <c:pt idx="13">
                  <c:v>1.5910859015777608E-2</c:v>
                </c:pt>
                <c:pt idx="14">
                  <c:v>2.3262907903420792E-2</c:v>
                </c:pt>
                <c:pt idx="15">
                  <c:v>3.3692926567652215E-2</c:v>
                </c:pt>
                <c:pt idx="16">
                  <c:v>4.8342414238422851E-2</c:v>
                </c:pt>
                <c:pt idx="17">
                  <c:v>6.871379379158632E-2</c:v>
                </c:pt>
                <c:pt idx="18">
                  <c:v>9.6760321321820955E-2</c:v>
                </c:pt>
                <c:pt idx="19">
                  <c:v>0.1349898031630104</c:v>
                </c:pt>
                <c:pt idx="20">
                  <c:v>0.18658133003837202</c:v>
                </c:pt>
                <c:pt idx="21">
                  <c:v>0.25551303304278683</c:v>
                </c:pt>
                <c:pt idx="22">
                  <c:v>0.34669738030406289</c:v>
                </c:pt>
                <c:pt idx="23">
                  <c:v>0.46611880237187475</c:v>
                </c:pt>
                <c:pt idx="24">
                  <c:v>0.62096653257759626</c:v>
                </c:pt>
                <c:pt idx="25">
                  <c:v>0.81975359245960655</c:v>
                </c:pt>
                <c:pt idx="26">
                  <c:v>1.0724110021675948</c:v>
                </c:pt>
                <c:pt idx="27">
                  <c:v>1.390344751349859</c:v>
                </c:pt>
                <c:pt idx="28">
                  <c:v>1.7864420562816461</c:v>
                </c:pt>
                <c:pt idx="29">
                  <c:v>2.2750131948179342</c:v>
                </c:pt>
                <c:pt idx="30">
                  <c:v>2.871655981600179</c:v>
                </c:pt>
                <c:pt idx="31">
                  <c:v>3.5930319112925977</c:v>
                </c:pt>
                <c:pt idx="32">
                  <c:v>4.4565462758543113</c:v>
                </c:pt>
                <c:pt idx="33">
                  <c:v>5.479929169955799</c:v>
                </c:pt>
                <c:pt idx="34">
                  <c:v>6.6807201268858085</c:v>
                </c:pt>
                <c:pt idx="35">
                  <c:v>8.0756659233771177</c:v>
                </c:pt>
                <c:pt idx="36">
                  <c:v>9.6800484585610302</c:v>
                </c:pt>
                <c:pt idx="37">
                  <c:v>11.506967022170818</c:v>
                </c:pt>
                <c:pt idx="38">
                  <c:v>13.566606094638326</c:v>
                </c:pt>
                <c:pt idx="39">
                  <c:v>15.865525393145761</c:v>
                </c:pt>
                <c:pt idx="40">
                  <c:v>18.406012534675803</c:v>
                </c:pt>
                <c:pt idx="41">
                  <c:v>21.185539858339524</c:v>
                </c:pt>
                <c:pt idx="42">
                  <c:v>24.196365222307303</c:v>
                </c:pt>
                <c:pt idx="43">
                  <c:v>27.425311775007273</c:v>
                </c:pt>
                <c:pt idx="44">
                  <c:v>30.853753872598688</c:v>
                </c:pt>
                <c:pt idx="45">
                  <c:v>34.457825838967544</c:v>
                </c:pt>
                <c:pt idx="46">
                  <c:v>38.208857781104761</c:v>
                </c:pt>
                <c:pt idx="47">
                  <c:v>42.074029056089564</c:v>
                </c:pt>
                <c:pt idx="48">
                  <c:v>46.017216272296942</c:v>
                </c:pt>
                <c:pt idx="49">
                  <c:v>50</c:v>
                </c:pt>
                <c:pt idx="50">
                  <c:v>53.982783727702895</c:v>
                </c:pt>
                <c:pt idx="51">
                  <c:v>57.925970943910436</c:v>
                </c:pt>
                <c:pt idx="52">
                  <c:v>61.791142218895438</c:v>
                </c:pt>
                <c:pt idx="53">
                  <c:v>65.54217416103242</c:v>
                </c:pt>
                <c:pt idx="54">
                  <c:v>69.146246127401028</c:v>
                </c:pt>
                <c:pt idx="55">
                  <c:v>72.574688224992613</c:v>
                </c:pt>
                <c:pt idx="56">
                  <c:v>75.803634777692679</c:v>
                </c:pt>
                <c:pt idx="57">
                  <c:v>78.814460141660334</c:v>
                </c:pt>
                <c:pt idx="58">
                  <c:v>81.593987465324062</c:v>
                </c:pt>
                <c:pt idx="59">
                  <c:v>84.134474606853971</c:v>
                </c:pt>
                <c:pt idx="60">
                  <c:v>86.433393905361726</c:v>
                </c:pt>
                <c:pt idx="61">
                  <c:v>88.493032977829159</c:v>
                </c:pt>
                <c:pt idx="62">
                  <c:v>90.319951541438968</c:v>
                </c:pt>
                <c:pt idx="63">
                  <c:v>91.9243340766226</c:v>
                </c:pt>
                <c:pt idx="64">
                  <c:v>93.319279873114198</c:v>
                </c:pt>
                <c:pt idx="65">
                  <c:v>94.520070830043736</c:v>
                </c:pt>
                <c:pt idx="66">
                  <c:v>95.543453724146019</c:v>
                </c:pt>
                <c:pt idx="67">
                  <c:v>96.406968088707714</c:v>
                </c:pt>
                <c:pt idx="68">
                  <c:v>97.128344018399318</c:v>
                </c:pt>
                <c:pt idx="69">
                  <c:v>97.72498680518207</c:v>
                </c:pt>
                <c:pt idx="70">
                  <c:v>98.213557943718527</c:v>
                </c:pt>
                <c:pt idx="71">
                  <c:v>98.609655248650142</c:v>
                </c:pt>
                <c:pt idx="72">
                  <c:v>98.927588997832402</c:v>
                </c:pt>
                <c:pt idx="73">
                  <c:v>99.18024640754038</c:v>
                </c:pt>
                <c:pt idx="74">
                  <c:v>99.379033467422389</c:v>
                </c:pt>
                <c:pt idx="75">
                  <c:v>99.533881197627665</c:v>
                </c:pt>
                <c:pt idx="76">
                  <c:v>99.653302619695467</c:v>
                </c:pt>
                <c:pt idx="77">
                  <c:v>99.744486966957226</c:v>
                </c:pt>
                <c:pt idx="78">
                  <c:v>99.813418669961635</c:v>
                </c:pt>
                <c:pt idx="79">
                  <c:v>99.865010196836508</c:v>
                </c:pt>
                <c:pt idx="80">
                  <c:v>99.903239678678517</c:v>
                </c:pt>
                <c:pt idx="81">
                  <c:v>99.931286206208426</c:v>
                </c:pt>
                <c:pt idx="82">
                  <c:v>99.951657585761595</c:v>
                </c:pt>
                <c:pt idx="83">
                  <c:v>99.966307073432318</c:v>
                </c:pt>
                <c:pt idx="84">
                  <c:v>99.976737092096059</c:v>
                </c:pt>
                <c:pt idx="85">
                  <c:v>99.98408914098421</c:v>
                </c:pt>
                <c:pt idx="86">
                  <c:v>99.989220026652191</c:v>
                </c:pt>
                <c:pt idx="87">
                  <c:v>99.992765195607561</c:v>
                </c:pt>
                <c:pt idx="88">
                  <c:v>99.995190365598546</c:v>
                </c:pt>
                <c:pt idx="89">
                  <c:v>99.99683287581631</c:v>
                </c:pt>
                <c:pt idx="90">
                  <c:v>99.997934249308599</c:v>
                </c:pt>
                <c:pt idx="91">
                  <c:v>99.998665425099219</c:v>
                </c:pt>
                <c:pt idx="92">
                  <c:v>99.99914600945236</c:v>
                </c:pt>
                <c:pt idx="93">
                  <c:v>99.999458745609203</c:v>
                </c:pt>
                <c:pt idx="94">
                  <c:v>99.999660232686608</c:v>
                </c:pt>
                <c:pt idx="95">
                  <c:v>99.999788754529177</c:v>
                </c:pt>
                <c:pt idx="96">
                  <c:v>99.999869919247161</c:v>
                </c:pt>
                <c:pt idx="97">
                  <c:v>99.999920667176909</c:v>
                </c:pt>
                <c:pt idx="98">
                  <c:v>99.999952081676227</c:v>
                </c:pt>
                <c:pt idx="99">
                  <c:v>99.999971334842812</c:v>
                </c:pt>
                <c:pt idx="100">
                  <c:v>99.999983017325931</c:v>
                </c:pt>
                <c:pt idx="101">
                  <c:v>99.999990035573703</c:v>
                </c:pt>
                <c:pt idx="102">
                  <c:v>99.999994209866301</c:v>
                </c:pt>
                <c:pt idx="103">
                  <c:v>99.999996667955457</c:v>
                </c:pt>
                <c:pt idx="104">
                  <c:v>99.999998101043772</c:v>
                </c:pt>
                <c:pt idx="105">
                  <c:v>99.999998928241027</c:v>
                </c:pt>
                <c:pt idx="106">
                  <c:v>99.999999400963205</c:v>
                </c:pt>
                <c:pt idx="107">
                  <c:v>99.99999966842573</c:v>
                </c:pt>
                <c:pt idx="108">
                  <c:v>99.999999818249222</c:v>
                </c:pt>
                <c:pt idx="109">
                  <c:v>99.999999901341681</c:v>
                </c:pt>
                <c:pt idx="110">
                  <c:v>99.999999946966057</c:v>
                </c:pt>
                <c:pt idx="111">
                  <c:v>99.999999971768759</c:v>
                </c:pt>
                <c:pt idx="112">
                  <c:v>99.99999998511835</c:v>
                </c:pt>
                <c:pt idx="113">
                  <c:v>99.999999992231167</c:v>
                </c:pt>
                <c:pt idx="114">
                  <c:v>99.999999995984027</c:v>
                </c:pt>
                <c:pt idx="115">
                  <c:v>99.999999997944499</c:v>
                </c:pt>
                <c:pt idx="116">
                  <c:v>99.999999998958231</c:v>
                </c:pt>
                <c:pt idx="117">
                  <c:v>99.999999999476927</c:v>
                </c:pt>
                <c:pt idx="118">
                  <c:v>99.999999999740439</c:v>
                </c:pt>
                <c:pt idx="119">
                  <c:v>99.999999999872614</c:v>
                </c:pt>
                <c:pt idx="120">
                  <c:v>99.999999999938126</c:v>
                </c:pt>
                <c:pt idx="121">
                  <c:v>99.999999999970356</c:v>
                </c:pt>
                <c:pt idx="122">
                  <c:v>99.99999999998596</c:v>
                </c:pt>
                <c:pt idx="123">
                  <c:v>99.999999999993534</c:v>
                </c:pt>
                <c:pt idx="124">
                  <c:v>99.999999999997286</c:v>
                </c:pt>
                <c:pt idx="125">
                  <c:v>99.999999999998892</c:v>
                </c:pt>
                <c:pt idx="126">
                  <c:v>99.999999999999659</c:v>
                </c:pt>
                <c:pt idx="127">
                  <c:v>99.999999999999986</c:v>
                </c:pt>
                <c:pt idx="128">
                  <c:v>100</c:v>
                </c:pt>
                <c:pt idx="129">
                  <c:v>100</c:v>
                </c:pt>
                <c:pt idx="130">
                  <c:v>100</c:v>
                </c:pt>
                <c:pt idx="131">
                  <c:v>100</c:v>
                </c:pt>
                <c:pt idx="132">
                  <c:v>100</c:v>
                </c:pt>
                <c:pt idx="133">
                  <c:v>100</c:v>
                </c:pt>
                <c:pt idx="134">
                  <c:v>100</c:v>
                </c:pt>
                <c:pt idx="135">
                  <c:v>100</c:v>
                </c:pt>
                <c:pt idx="136">
                  <c:v>100</c:v>
                </c:pt>
                <c:pt idx="137">
                  <c:v>100</c:v>
                </c:pt>
                <c:pt idx="138">
                  <c:v>100</c:v>
                </c:pt>
                <c:pt idx="139">
                  <c:v>100</c:v>
                </c:pt>
                <c:pt idx="140">
                  <c:v>100</c:v>
                </c:pt>
                <c:pt idx="141">
                  <c:v>100</c:v>
                </c:pt>
                <c:pt idx="142">
                  <c:v>100</c:v>
                </c:pt>
                <c:pt idx="143">
                  <c:v>100</c:v>
                </c:pt>
                <c:pt idx="144">
                  <c:v>100</c:v>
                </c:pt>
                <c:pt idx="145">
                  <c:v>100</c:v>
                </c:pt>
                <c:pt idx="146">
                  <c:v>100</c:v>
                </c:pt>
                <c:pt idx="147">
                  <c:v>100</c:v>
                </c:pt>
                <c:pt idx="148">
                  <c:v>100</c:v>
                </c:pt>
                <c:pt idx="149">
                  <c:v>100</c:v>
                </c:pt>
                <c:pt idx="150">
                  <c:v>100</c:v>
                </c:pt>
                <c:pt idx="151">
                  <c:v>100</c:v>
                </c:pt>
                <c:pt idx="152">
                  <c:v>100</c:v>
                </c:pt>
                <c:pt idx="153">
                  <c:v>100</c:v>
                </c:pt>
                <c:pt idx="154">
                  <c:v>100</c:v>
                </c:pt>
                <c:pt idx="155">
                  <c:v>100</c:v>
                </c:pt>
                <c:pt idx="156">
                  <c:v>100</c:v>
                </c:pt>
                <c:pt idx="157">
                  <c:v>100</c:v>
                </c:pt>
                <c:pt idx="158">
                  <c:v>100</c:v>
                </c:pt>
                <c:pt idx="159">
                  <c:v>100</c:v>
                </c:pt>
                <c:pt idx="160">
                  <c:v>100</c:v>
                </c:pt>
                <c:pt idx="161">
                  <c:v>100</c:v>
                </c:pt>
                <c:pt idx="162">
                  <c:v>100</c:v>
                </c:pt>
                <c:pt idx="163">
                  <c:v>100</c:v>
                </c:pt>
                <c:pt idx="164">
                  <c:v>100</c:v>
                </c:pt>
                <c:pt idx="165">
                  <c:v>100</c:v>
                </c:pt>
                <c:pt idx="166">
                  <c:v>100</c:v>
                </c:pt>
                <c:pt idx="167">
                  <c:v>100</c:v>
                </c:pt>
                <c:pt idx="168">
                  <c:v>100</c:v>
                </c:pt>
                <c:pt idx="169">
                  <c:v>100</c:v>
                </c:pt>
                <c:pt idx="170">
                  <c:v>100</c:v>
                </c:pt>
                <c:pt idx="171">
                  <c:v>100</c:v>
                </c:pt>
                <c:pt idx="172">
                  <c:v>100</c:v>
                </c:pt>
                <c:pt idx="173">
                  <c:v>100</c:v>
                </c:pt>
                <c:pt idx="174">
                  <c:v>100</c:v>
                </c:pt>
                <c:pt idx="175">
                  <c:v>100</c:v>
                </c:pt>
                <c:pt idx="176">
                  <c:v>100</c:v>
                </c:pt>
                <c:pt idx="177">
                  <c:v>100</c:v>
                </c:pt>
                <c:pt idx="178">
                  <c:v>100</c:v>
                </c:pt>
                <c:pt idx="179">
                  <c:v>100</c:v>
                </c:pt>
                <c:pt idx="180">
                  <c:v>100</c:v>
                </c:pt>
                <c:pt idx="181">
                  <c:v>100</c:v>
                </c:pt>
                <c:pt idx="182">
                  <c:v>100</c:v>
                </c:pt>
                <c:pt idx="183">
                  <c:v>100</c:v>
                </c:pt>
                <c:pt idx="184">
                  <c:v>100</c:v>
                </c:pt>
                <c:pt idx="185">
                  <c:v>100</c:v>
                </c:pt>
                <c:pt idx="186">
                  <c:v>100</c:v>
                </c:pt>
                <c:pt idx="187">
                  <c:v>100</c:v>
                </c:pt>
                <c:pt idx="188">
                  <c:v>100</c:v>
                </c:pt>
                <c:pt idx="189">
                  <c:v>100</c:v>
                </c:pt>
                <c:pt idx="190">
                  <c:v>100</c:v>
                </c:pt>
                <c:pt idx="191">
                  <c:v>100</c:v>
                </c:pt>
                <c:pt idx="192">
                  <c:v>100</c:v>
                </c:pt>
                <c:pt idx="193">
                  <c:v>100</c:v>
                </c:pt>
                <c:pt idx="194">
                  <c:v>100</c:v>
                </c:pt>
                <c:pt idx="195">
                  <c:v>100</c:v>
                </c:pt>
                <c:pt idx="196">
                  <c:v>100</c:v>
                </c:pt>
                <c:pt idx="197">
                  <c:v>100</c:v>
                </c:pt>
                <c:pt idx="198">
                  <c:v>100</c:v>
                </c:pt>
              </c:numCache>
            </c:numRef>
          </c:yVal>
          <c:smooth val="1"/>
        </c:ser>
        <c:ser>
          <c:idx val="4"/>
          <c:order val="1"/>
          <c:tx>
            <c:strRef>
              <c:f>Feuil1!$I$1</c:f>
              <c:strCache>
                <c:ptCount val="1"/>
                <c:pt idx="0">
                  <c:v>Med2</c:v>
                </c:pt>
              </c:strCache>
            </c:strRef>
          </c:tx>
          <c:spPr>
            <a:ln w="50800">
              <a:solidFill>
                <a:srgbClr val="7030A0"/>
              </a:solidFill>
            </a:ln>
          </c:spPr>
          <c:marker>
            <c:symbol val="none"/>
          </c:marker>
          <c:xVal>
            <c:numRef>
              <c:f>Feuil1!$D$2:$D$200</c:f>
              <c:numCache>
                <c:formatCode>General</c:formatCode>
                <c:ptCount val="19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numCache>
            </c:numRef>
          </c:xVal>
          <c:yVal>
            <c:numRef>
              <c:f>Feuil1!$I$2:$I$200</c:f>
              <c:numCache>
                <c:formatCode>General</c:formatCode>
                <c:ptCount val="199"/>
                <c:pt idx="0">
                  <c:v>4.3126491418022194E-5</c:v>
                </c:pt>
                <c:pt idx="1">
                  <c:v>7.1399541199390924E-5</c:v>
                </c:pt>
                <c:pt idx="2">
                  <c:v>1.1707267793204003E-4</c:v>
                </c:pt>
                <c:pt idx="3">
                  <c:v>1.9012092331460804E-4</c:v>
                </c:pt>
                <c:pt idx="4">
                  <c:v>3.0579058203583642E-4</c:v>
                </c:pt>
                <c:pt idx="5">
                  <c:v>4.8712895171609913E-4</c:v>
                </c:pt>
                <c:pt idx="6">
                  <c:v>7.6859149287011874E-4</c:v>
                </c:pt>
                <c:pt idx="7">
                  <c:v>1.2011174110115926E-3</c:v>
                </c:pt>
                <c:pt idx="8">
                  <c:v>1.8591756227837142E-3</c:v>
                </c:pt>
                <c:pt idx="9">
                  <c:v>2.8504117653105412E-3</c:v>
                </c:pt>
                <c:pt idx="10">
                  <c:v>4.3286709613032937E-3</c:v>
                </c:pt>
                <c:pt idx="11">
                  <c:v>6.5113239531977831E-3</c:v>
                </c:pt>
                <c:pt idx="12">
                  <c:v>9.7019760130268046E-3</c:v>
                </c:pt>
                <c:pt idx="13">
                  <c:v>1.4319773114199736E-2</c:v>
                </c:pt>
                <c:pt idx="14">
                  <c:v>2.0936617113078811E-2</c:v>
                </c:pt>
                <c:pt idx="15">
                  <c:v>3.0323633910886993E-2</c:v>
                </c:pt>
                <c:pt idx="16">
                  <c:v>4.3508172814580297E-2</c:v>
                </c:pt>
                <c:pt idx="17">
                  <c:v>6.1842414412427514E-2</c:v>
                </c:pt>
                <c:pt idx="18">
                  <c:v>8.7084289189638384E-2</c:v>
                </c:pt>
                <c:pt idx="19">
                  <c:v>0.12149082284670971</c:v>
                </c:pt>
                <c:pt idx="20">
                  <c:v>0.16792319703453409</c:v>
                </c:pt>
                <c:pt idx="21">
                  <c:v>0.22996172973850815</c:v>
                </c:pt>
                <c:pt idx="22">
                  <c:v>0.31202764227365737</c:v>
                </c:pt>
                <c:pt idx="23">
                  <c:v>0.41950692213468777</c:v>
                </c:pt>
                <c:pt idx="24">
                  <c:v>0.55886987931983678</c:v>
                </c:pt>
                <c:pt idx="25">
                  <c:v>0.73777823321364822</c:v>
                </c:pt>
                <c:pt idx="26">
                  <c:v>0.9651699019508353</c:v>
                </c:pt>
                <c:pt idx="27">
                  <c:v>1.2513102762148718</c:v>
                </c:pt>
                <c:pt idx="28">
                  <c:v>1.6077978506534798</c:v>
                </c:pt>
                <c:pt idx="29">
                  <c:v>2.047511875336149</c:v>
                </c:pt>
                <c:pt idx="30">
                  <c:v>2.5844903834401771</c:v>
                </c:pt>
                <c:pt idx="31">
                  <c:v>3.2337287201633291</c:v>
                </c:pt>
                <c:pt idx="32">
                  <c:v>4.0108916482688795</c:v>
                </c:pt>
                <c:pt idx="33">
                  <c:v>4.9319362529602175</c:v>
                </c:pt>
                <c:pt idx="34">
                  <c:v>6.0126481141972334</c:v>
                </c:pt>
                <c:pt idx="35">
                  <c:v>7.268099331039406</c:v>
                </c:pt>
                <c:pt idx="36">
                  <c:v>8.7120436127049548</c:v>
                </c:pt>
                <c:pt idx="37">
                  <c:v>10.356270319953754</c:v>
                </c:pt>
                <c:pt idx="38">
                  <c:v>12.209945485174405</c:v>
                </c:pt>
                <c:pt idx="39">
                  <c:v>14.278972853831101</c:v>
                </c:pt>
                <c:pt idx="40">
                  <c:v>16.565411281208274</c:v>
                </c:pt>
                <c:pt idx="41">
                  <c:v>19.066985872505686</c:v>
                </c:pt>
                <c:pt idx="42">
                  <c:v>21.776728700076575</c:v>
                </c:pt>
                <c:pt idx="43">
                  <c:v>24.682780597506589</c:v>
                </c:pt>
                <c:pt idx="44">
                  <c:v>27.768378485338786</c:v>
                </c:pt>
                <c:pt idx="45">
                  <c:v>31.012043255070822</c:v>
                </c:pt>
                <c:pt idx="46">
                  <c:v>34.387972002994246</c:v>
                </c:pt>
                <c:pt idx="47">
                  <c:v>37.866626150480734</c:v>
                </c:pt>
                <c:pt idx="48">
                  <c:v>41.415494645067227</c:v>
                </c:pt>
                <c:pt idx="49">
                  <c:v>45</c:v>
                </c:pt>
                <c:pt idx="50">
                  <c:v>48.584505354932595</c:v>
                </c:pt>
                <c:pt idx="51">
                  <c:v>52.133373849519423</c:v>
                </c:pt>
                <c:pt idx="52">
                  <c:v>55.612027997005733</c:v>
                </c:pt>
                <c:pt idx="53">
                  <c:v>58.987956744929313</c:v>
                </c:pt>
                <c:pt idx="54">
                  <c:v>62.231621514661043</c:v>
                </c:pt>
                <c:pt idx="55">
                  <c:v>65.317219402493365</c:v>
                </c:pt>
                <c:pt idx="56">
                  <c:v>68.223271299923411</c:v>
                </c:pt>
                <c:pt idx="57">
                  <c:v>70.933014127494289</c:v>
                </c:pt>
                <c:pt idx="58">
                  <c:v>73.434588718791588</c:v>
                </c:pt>
                <c:pt idx="59">
                  <c:v>75.721027146168851</c:v>
                </c:pt>
                <c:pt idx="60">
                  <c:v>77.790054514825556</c:v>
                </c:pt>
                <c:pt idx="61">
                  <c:v>79.643729680046604</c:v>
                </c:pt>
                <c:pt idx="62">
                  <c:v>81.287956387295097</c:v>
                </c:pt>
                <c:pt idx="63">
                  <c:v>82.731900668960918</c:v>
                </c:pt>
                <c:pt idx="64">
                  <c:v>83.987351885802767</c:v>
                </c:pt>
                <c:pt idx="65">
                  <c:v>85.068063747039787</c:v>
                </c:pt>
                <c:pt idx="66">
                  <c:v>85.989108351731119</c:v>
                </c:pt>
                <c:pt idx="67">
                  <c:v>86.766271279836673</c:v>
                </c:pt>
                <c:pt idx="68">
                  <c:v>87.415509616559788</c:v>
                </c:pt>
                <c:pt idx="69">
                  <c:v>87.952488124663404</c:v>
                </c:pt>
                <c:pt idx="70">
                  <c:v>88.392202149346517</c:v>
                </c:pt>
                <c:pt idx="71">
                  <c:v>88.748689723785134</c:v>
                </c:pt>
                <c:pt idx="72">
                  <c:v>89.03483009804917</c:v>
                </c:pt>
                <c:pt idx="73">
                  <c:v>89.262221766786354</c:v>
                </c:pt>
                <c:pt idx="74">
                  <c:v>89.441130120680171</c:v>
                </c:pt>
                <c:pt idx="75">
                  <c:v>89.580493077865313</c:v>
                </c:pt>
                <c:pt idx="76">
                  <c:v>89.687972357725727</c:v>
                </c:pt>
                <c:pt idx="77">
                  <c:v>89.770038270261054</c:v>
                </c:pt>
                <c:pt idx="78">
                  <c:v>89.832076802964977</c:v>
                </c:pt>
                <c:pt idx="79">
                  <c:v>89.878509177152807</c:v>
                </c:pt>
                <c:pt idx="80">
                  <c:v>89.912915710810367</c:v>
                </c:pt>
                <c:pt idx="81">
                  <c:v>89.938157585587575</c:v>
                </c:pt>
                <c:pt idx="82">
                  <c:v>89.956491827185388</c:v>
                </c:pt>
                <c:pt idx="83">
                  <c:v>89.969676366089118</c:v>
                </c:pt>
                <c:pt idx="84">
                  <c:v>89.979063382886878</c:v>
                </c:pt>
                <c:pt idx="85">
                  <c:v>89.985680226885748</c:v>
                </c:pt>
                <c:pt idx="86">
                  <c:v>89.990298023986952</c:v>
                </c:pt>
                <c:pt idx="87">
                  <c:v>89.993488676046809</c:v>
                </c:pt>
                <c:pt idx="88">
                  <c:v>89.9956713290387</c:v>
                </c:pt>
                <c:pt idx="89">
                  <c:v>89.997149588235033</c:v>
                </c:pt>
                <c:pt idx="90">
                  <c:v>89.998140824377543</c:v>
                </c:pt>
                <c:pt idx="91">
                  <c:v>89.998798882588488</c:v>
                </c:pt>
                <c:pt idx="92">
                  <c:v>89.999231408507399</c:v>
                </c:pt>
                <c:pt idx="93">
                  <c:v>89.999512871048296</c:v>
                </c:pt>
                <c:pt idx="94">
                  <c:v>89.999694209418436</c:v>
                </c:pt>
                <c:pt idx="95">
                  <c:v>89.999809879076693</c:v>
                </c:pt>
                <c:pt idx="96">
                  <c:v>89.999882927322062</c:v>
                </c:pt>
                <c:pt idx="97">
                  <c:v>89.999928600458801</c:v>
                </c:pt>
                <c:pt idx="98">
                  <c:v>89.99995687350858</c:v>
                </c:pt>
                <c:pt idx="99">
                  <c:v>89.999974201358526</c:v>
                </c:pt>
                <c:pt idx="100">
                  <c:v>89.999984715593342</c:v>
                </c:pt>
                <c:pt idx="101">
                  <c:v>89.999991032016311</c:v>
                </c:pt>
                <c:pt idx="102">
                  <c:v>89.99999478887969</c:v>
                </c:pt>
                <c:pt idx="103">
                  <c:v>89.999997001159628</c:v>
                </c:pt>
                <c:pt idx="104">
                  <c:v>89.999998290939374</c:v>
                </c:pt>
                <c:pt idx="105">
                  <c:v>89.999999035416877</c:v>
                </c:pt>
                <c:pt idx="106">
                  <c:v>89.999999460866889</c:v>
                </c:pt>
                <c:pt idx="107">
                  <c:v>89.999999701582865</c:v>
                </c:pt>
                <c:pt idx="108">
                  <c:v>89.999999836423839</c:v>
                </c:pt>
                <c:pt idx="109">
                  <c:v>89.999999911207581</c:v>
                </c:pt>
                <c:pt idx="110">
                  <c:v>89.999999952269192</c:v>
                </c:pt>
                <c:pt idx="111">
                  <c:v>89.999999974591574</c:v>
                </c:pt>
                <c:pt idx="112">
                  <c:v>89.999999986606127</c:v>
                </c:pt>
                <c:pt idx="113">
                  <c:v>89.999999993008359</c:v>
                </c:pt>
                <c:pt idx="114">
                  <c:v>89.999999996385597</c:v>
                </c:pt>
                <c:pt idx="115">
                  <c:v>89.999999998150145</c:v>
                </c:pt>
                <c:pt idx="116">
                  <c:v>89.999999999062581</c:v>
                </c:pt>
                <c:pt idx="117">
                  <c:v>89.999999999529223</c:v>
                </c:pt>
                <c:pt idx="118">
                  <c:v>89.999999999766331</c:v>
                </c:pt>
                <c:pt idx="119">
                  <c:v>89.999999999884807</c:v>
                </c:pt>
                <c:pt idx="120">
                  <c:v>89.999999999944336</c:v>
                </c:pt>
                <c:pt idx="121">
                  <c:v>89.999999999973397</c:v>
                </c:pt>
                <c:pt idx="122">
                  <c:v>89.999999999987537</c:v>
                </c:pt>
                <c:pt idx="123">
                  <c:v>89.99999999999423</c:v>
                </c:pt>
                <c:pt idx="124">
                  <c:v>89.999999999997669</c:v>
                </c:pt>
                <c:pt idx="125">
                  <c:v>89.999999999999005</c:v>
                </c:pt>
                <c:pt idx="126">
                  <c:v>89.99999999999973</c:v>
                </c:pt>
                <c:pt idx="127">
                  <c:v>90</c:v>
                </c:pt>
                <c:pt idx="128">
                  <c:v>90</c:v>
                </c:pt>
                <c:pt idx="129">
                  <c:v>90</c:v>
                </c:pt>
                <c:pt idx="130">
                  <c:v>90</c:v>
                </c:pt>
                <c:pt idx="131">
                  <c:v>90</c:v>
                </c:pt>
                <c:pt idx="132">
                  <c:v>90</c:v>
                </c:pt>
                <c:pt idx="133">
                  <c:v>90</c:v>
                </c:pt>
                <c:pt idx="134">
                  <c:v>90</c:v>
                </c:pt>
                <c:pt idx="135">
                  <c:v>90</c:v>
                </c:pt>
                <c:pt idx="136">
                  <c:v>90</c:v>
                </c:pt>
                <c:pt idx="137">
                  <c:v>90</c:v>
                </c:pt>
                <c:pt idx="138">
                  <c:v>90</c:v>
                </c:pt>
                <c:pt idx="139">
                  <c:v>90</c:v>
                </c:pt>
                <c:pt idx="140">
                  <c:v>90</c:v>
                </c:pt>
                <c:pt idx="141">
                  <c:v>90</c:v>
                </c:pt>
                <c:pt idx="142">
                  <c:v>90</c:v>
                </c:pt>
                <c:pt idx="143">
                  <c:v>90</c:v>
                </c:pt>
                <c:pt idx="144">
                  <c:v>90</c:v>
                </c:pt>
                <c:pt idx="145">
                  <c:v>90</c:v>
                </c:pt>
                <c:pt idx="146">
                  <c:v>90</c:v>
                </c:pt>
                <c:pt idx="147">
                  <c:v>90</c:v>
                </c:pt>
                <c:pt idx="148">
                  <c:v>90</c:v>
                </c:pt>
                <c:pt idx="149">
                  <c:v>90</c:v>
                </c:pt>
                <c:pt idx="150">
                  <c:v>90</c:v>
                </c:pt>
                <c:pt idx="151">
                  <c:v>90</c:v>
                </c:pt>
                <c:pt idx="152">
                  <c:v>90</c:v>
                </c:pt>
                <c:pt idx="153">
                  <c:v>90</c:v>
                </c:pt>
                <c:pt idx="154">
                  <c:v>90</c:v>
                </c:pt>
                <c:pt idx="155">
                  <c:v>90</c:v>
                </c:pt>
                <c:pt idx="156">
                  <c:v>90</c:v>
                </c:pt>
                <c:pt idx="157">
                  <c:v>90</c:v>
                </c:pt>
                <c:pt idx="158">
                  <c:v>90</c:v>
                </c:pt>
                <c:pt idx="159">
                  <c:v>90</c:v>
                </c:pt>
                <c:pt idx="160">
                  <c:v>90</c:v>
                </c:pt>
                <c:pt idx="161">
                  <c:v>90</c:v>
                </c:pt>
                <c:pt idx="162">
                  <c:v>90</c:v>
                </c:pt>
                <c:pt idx="163">
                  <c:v>90</c:v>
                </c:pt>
                <c:pt idx="164">
                  <c:v>90</c:v>
                </c:pt>
                <c:pt idx="165">
                  <c:v>90</c:v>
                </c:pt>
                <c:pt idx="166">
                  <c:v>90</c:v>
                </c:pt>
                <c:pt idx="167">
                  <c:v>90</c:v>
                </c:pt>
                <c:pt idx="168">
                  <c:v>90</c:v>
                </c:pt>
                <c:pt idx="169">
                  <c:v>90.000002866515658</c:v>
                </c:pt>
                <c:pt idx="170">
                  <c:v>90.000316712418027</c:v>
                </c:pt>
                <c:pt idx="171">
                  <c:v>90.013498980316427</c:v>
                </c:pt>
                <c:pt idx="172">
                  <c:v>90.227501319481334</c:v>
                </c:pt>
                <c:pt idx="173">
                  <c:v>91.586552539314553</c:v>
                </c:pt>
                <c:pt idx="174">
                  <c:v>95</c:v>
                </c:pt>
                <c:pt idx="175">
                  <c:v>98.413447460685433</c:v>
                </c:pt>
                <c:pt idx="176">
                  <c:v>99.772498680518211</c:v>
                </c:pt>
                <c:pt idx="177">
                  <c:v>99.986501019683658</c:v>
                </c:pt>
                <c:pt idx="178">
                  <c:v>99.999683287581632</c:v>
                </c:pt>
                <c:pt idx="179">
                  <c:v>99.999997133483788</c:v>
                </c:pt>
                <c:pt idx="180">
                  <c:v>99.999999990134327</c:v>
                </c:pt>
                <c:pt idx="181">
                  <c:v>99.999999999987651</c:v>
                </c:pt>
                <c:pt idx="182">
                  <c:v>100</c:v>
                </c:pt>
                <c:pt idx="183">
                  <c:v>100</c:v>
                </c:pt>
                <c:pt idx="184">
                  <c:v>100</c:v>
                </c:pt>
                <c:pt idx="185">
                  <c:v>100</c:v>
                </c:pt>
                <c:pt idx="186">
                  <c:v>100</c:v>
                </c:pt>
                <c:pt idx="187">
                  <c:v>100</c:v>
                </c:pt>
                <c:pt idx="188">
                  <c:v>100</c:v>
                </c:pt>
                <c:pt idx="189">
                  <c:v>100</c:v>
                </c:pt>
                <c:pt idx="190">
                  <c:v>100</c:v>
                </c:pt>
                <c:pt idx="191">
                  <c:v>100</c:v>
                </c:pt>
                <c:pt idx="192">
                  <c:v>100</c:v>
                </c:pt>
                <c:pt idx="193">
                  <c:v>100</c:v>
                </c:pt>
                <c:pt idx="194">
                  <c:v>100</c:v>
                </c:pt>
                <c:pt idx="195">
                  <c:v>100</c:v>
                </c:pt>
                <c:pt idx="196">
                  <c:v>100</c:v>
                </c:pt>
                <c:pt idx="197">
                  <c:v>100</c:v>
                </c:pt>
                <c:pt idx="198">
                  <c:v>100</c:v>
                </c:pt>
              </c:numCache>
            </c:numRef>
          </c:yVal>
          <c:smooth val="1"/>
        </c:ser>
        <c:ser>
          <c:idx val="0"/>
          <c:order val="2"/>
          <c:tx>
            <c:strRef>
              <c:f>Feuil1!$J$1</c:f>
              <c:strCache>
                <c:ptCount val="1"/>
                <c:pt idx="0">
                  <c:v>Toxicité</c:v>
                </c:pt>
              </c:strCache>
            </c:strRef>
          </c:tx>
          <c:spPr>
            <a:ln w="50800">
              <a:solidFill>
                <a:srgbClr val="BE4B48"/>
              </a:solidFill>
            </a:ln>
          </c:spPr>
          <c:marker>
            <c:symbol val="none"/>
          </c:marker>
          <c:xVal>
            <c:numRef>
              <c:f>Feuil1!$D$2:$D$200</c:f>
              <c:numCache>
                <c:formatCode>General</c:formatCode>
                <c:ptCount val="19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numCache>
            </c:numRef>
          </c:xVal>
          <c:yVal>
            <c:numRef>
              <c:f>Feuil1!$J$2:$J$200</c:f>
              <c:numCache>
                <c:formatCode>General</c:formatCode>
                <c:ptCount val="199"/>
                <c:pt idx="0">
                  <c:v>5.9173577163061672E-31</c:v>
                </c:pt>
                <c:pt idx="1">
                  <c:v>1.9515572931695957E-30</c:v>
                </c:pt>
                <c:pt idx="2">
                  <c:v>6.3726749156863511E-30</c:v>
                </c:pt>
                <c:pt idx="3">
                  <c:v>2.0603912361588483E-29</c:v>
                </c:pt>
                <c:pt idx="4">
                  <c:v>6.5957714461138791E-29</c:v>
                </c:pt>
                <c:pt idx="5">
                  <c:v>2.090595421738606E-28</c:v>
                </c:pt>
                <c:pt idx="6">
                  <c:v>6.5608999409042732E-28</c:v>
                </c:pt>
                <c:pt idx="7">
                  <c:v>2.0386675035449134E-27</c:v>
                </c:pt>
                <c:pt idx="8">
                  <c:v>6.2721943932171369E-27</c:v>
                </c:pt>
                <c:pt idx="9">
                  <c:v>1.9106595744987233E-26</c:v>
                </c:pt>
                <c:pt idx="10">
                  <c:v>5.7628644138356792E-26</c:v>
                </c:pt>
                <c:pt idx="11">
                  <c:v>1.7210178394798129E-25</c:v>
                </c:pt>
                <c:pt idx="12">
                  <c:v>5.0889108550273676E-25</c:v>
                </c:pt>
                <c:pt idx="13">
                  <c:v>1.4899011272964998E-24</c:v>
                </c:pt>
                <c:pt idx="14">
                  <c:v>4.3190063178092976E-24</c:v>
                </c:pt>
                <c:pt idx="15">
                  <c:v>1.2396659795840314E-23</c:v>
                </c:pt>
                <c:pt idx="16">
                  <c:v>3.5230650789265032E-23</c:v>
                </c:pt>
                <c:pt idx="17">
                  <c:v>9.9136251225601908E-23</c:v>
                </c:pt>
                <c:pt idx="18">
                  <c:v>2.762109471764567E-22</c:v>
                </c:pt>
                <c:pt idx="19">
                  <c:v>7.6198530241606568E-22</c:v>
                </c:pt>
                <c:pt idx="20">
                  <c:v>2.0813752194932199E-21</c:v>
                </c:pt>
                <c:pt idx="21">
                  <c:v>5.6292823113765912E-21</c:v>
                </c:pt>
                <c:pt idx="22">
                  <c:v>1.507493168810237E-20</c:v>
                </c:pt>
                <c:pt idx="23">
                  <c:v>3.9972212057263281E-20</c:v>
                </c:pt>
                <c:pt idx="24">
                  <c:v>1.0494515075362689E-19</c:v>
                </c:pt>
                <c:pt idx="25">
                  <c:v>2.7281535713461533E-19</c:v>
                </c:pt>
                <c:pt idx="26">
                  <c:v>7.0222842404416582E-19</c:v>
                </c:pt>
                <c:pt idx="27">
                  <c:v>1.789748812014057E-18</c:v>
                </c:pt>
                <c:pt idx="28">
                  <c:v>4.5165914914354934E-18</c:v>
                </c:pt>
                <c:pt idx="29">
                  <c:v>1.1285884059538581E-17</c:v>
                </c:pt>
                <c:pt idx="30">
                  <c:v>2.7923343749396806E-17</c:v>
                </c:pt>
                <c:pt idx="31">
                  <c:v>6.8408076859356223E-17</c:v>
                </c:pt>
                <c:pt idx="32">
                  <c:v>1.6594208699647954E-16</c:v>
                </c:pt>
                <c:pt idx="33">
                  <c:v>3.9858049628482182E-16</c:v>
                </c:pt>
                <c:pt idx="34">
                  <c:v>9.4795348222034813E-16</c:v>
                </c:pt>
                <c:pt idx="35">
                  <c:v>2.2323931972880664E-15</c:v>
                </c:pt>
                <c:pt idx="36">
                  <c:v>5.2055697448903459E-15</c:v>
                </c:pt>
                <c:pt idx="37">
                  <c:v>1.2019351542735888E-14</c:v>
                </c:pt>
                <c:pt idx="38">
                  <c:v>2.7479593923982625E-14</c:v>
                </c:pt>
                <c:pt idx="39">
                  <c:v>6.2209605742718155E-14</c:v>
                </c:pt>
                <c:pt idx="40">
                  <c:v>1.3945171466592854E-13</c:v>
                </c:pt>
                <c:pt idx="41">
                  <c:v>3.0953587719587049E-13</c:v>
                </c:pt>
                <c:pt idx="42">
                  <c:v>6.8033115407739755E-13</c:v>
                </c:pt>
                <c:pt idx="43">
                  <c:v>1.4806537490048229E-12</c:v>
                </c:pt>
                <c:pt idx="44">
                  <c:v>3.190891672910928E-12</c:v>
                </c:pt>
                <c:pt idx="45">
                  <c:v>6.8092248906201002E-12</c:v>
                </c:pt>
                <c:pt idx="46">
                  <c:v>1.4388386381575897E-11</c:v>
                </c:pt>
                <c:pt idx="47">
                  <c:v>3.0106279811174497E-11</c:v>
                </c:pt>
                <c:pt idx="48">
                  <c:v>6.2378444633316401E-11</c:v>
                </c:pt>
                <c:pt idx="49">
                  <c:v>1.2798125438858442E-10</c:v>
                </c:pt>
                <c:pt idx="50">
                  <c:v>2.6001269656381537E-10</c:v>
                </c:pt>
                <c:pt idx="51">
                  <c:v>5.2309575441445797E-10</c:v>
                </c:pt>
                <c:pt idx="52">
                  <c:v>1.0420976987965085E-9</c:v>
                </c:pt>
                <c:pt idx="53">
                  <c:v>2.0557889093994692E-9</c:v>
                </c:pt>
                <c:pt idx="54">
                  <c:v>4.0160005838589943E-9</c:v>
                </c:pt>
                <c:pt idx="55">
                  <c:v>7.7688475817094859E-9</c:v>
                </c:pt>
                <c:pt idx="56">
                  <c:v>1.4882282217622247E-8</c:v>
                </c:pt>
                <c:pt idx="57">
                  <c:v>2.8231580370430284E-8</c:v>
                </c:pt>
                <c:pt idx="58">
                  <c:v>5.3034232629481751E-8</c:v>
                </c:pt>
                <c:pt idx="59">
                  <c:v>9.8658764503752478E-8</c:v>
                </c:pt>
                <c:pt idx="60">
                  <c:v>1.8175078630989636E-7</c:v>
                </c:pt>
                <c:pt idx="61">
                  <c:v>3.3157459783249346E-7</c:v>
                </c:pt>
                <c:pt idx="62">
                  <c:v>5.9903714010603703E-7</c:v>
                </c:pt>
                <c:pt idx="63">
                  <c:v>1.0717590258302659E-6</c:v>
                </c:pt>
                <c:pt idx="64">
                  <c:v>1.898956246586647E-6</c:v>
                </c:pt>
                <c:pt idx="65">
                  <c:v>3.3320448485374226E-6</c:v>
                </c:pt>
                <c:pt idx="66">
                  <c:v>5.7901340399507574E-6</c:v>
                </c:pt>
                <c:pt idx="67">
                  <c:v>9.9644263168987325E-6</c:v>
                </c:pt>
                <c:pt idx="68">
                  <c:v>1.6982674071388694E-5</c:v>
                </c:pt>
                <c:pt idx="69">
                  <c:v>2.8665157187701529E-5</c:v>
                </c:pt>
                <c:pt idx="70">
                  <c:v>4.7918323797802113E-5</c:v>
                </c:pt>
                <c:pt idx="71">
                  <c:v>7.933282355487907E-5</c:v>
                </c:pt>
                <c:pt idx="72">
                  <c:v>1.3008075325782298E-4</c:v>
                </c:pt>
                <c:pt idx="73">
                  <c:v>2.1124547034956386E-4</c:v>
                </c:pt>
                <c:pt idx="74">
                  <c:v>3.3976731337315185E-4</c:v>
                </c:pt>
                <c:pt idx="75">
                  <c:v>5.41254390795667E-4</c:v>
                </c:pt>
                <c:pt idx="76">
                  <c:v>8.5399054763346527E-4</c:v>
                </c:pt>
                <c:pt idx="77">
                  <c:v>1.3345749011239901E-3</c:v>
                </c:pt>
                <c:pt idx="78">
                  <c:v>2.0657506919818992E-3</c:v>
                </c:pt>
                <c:pt idx="79">
                  <c:v>3.1671241836783897E-3</c:v>
                </c:pt>
                <c:pt idx="80">
                  <c:v>4.8096344014481257E-3</c:v>
                </c:pt>
                <c:pt idx="81">
                  <c:v>7.2348043924419514E-3</c:v>
                </c:pt>
                <c:pt idx="82">
                  <c:v>1.0779973347807581E-2</c:v>
                </c:pt>
                <c:pt idx="83">
                  <c:v>1.5910859015777608E-2</c:v>
                </c:pt>
                <c:pt idx="84">
                  <c:v>2.3262907903420792E-2</c:v>
                </c:pt>
                <c:pt idx="85">
                  <c:v>3.3692926567652215E-2</c:v>
                </c:pt>
                <c:pt idx="86">
                  <c:v>4.8342414238422851E-2</c:v>
                </c:pt>
                <c:pt idx="87">
                  <c:v>6.871379379158632E-2</c:v>
                </c:pt>
                <c:pt idx="88">
                  <c:v>9.6760321321820955E-2</c:v>
                </c:pt>
                <c:pt idx="89">
                  <c:v>0.1349898031630104</c:v>
                </c:pt>
                <c:pt idx="90">
                  <c:v>0.18658133003837202</c:v>
                </c:pt>
                <c:pt idx="91">
                  <c:v>0.25551303304278683</c:v>
                </c:pt>
                <c:pt idx="92">
                  <c:v>0.34669738030406289</c:v>
                </c:pt>
                <c:pt idx="93">
                  <c:v>0.46611880237187475</c:v>
                </c:pt>
                <c:pt idx="94">
                  <c:v>0.62096653257759626</c:v>
                </c:pt>
                <c:pt idx="95">
                  <c:v>0.81975359245960655</c:v>
                </c:pt>
                <c:pt idx="96">
                  <c:v>1.0724110021675948</c:v>
                </c:pt>
                <c:pt idx="97">
                  <c:v>1.390344751349859</c:v>
                </c:pt>
                <c:pt idx="98">
                  <c:v>1.7864420562816461</c:v>
                </c:pt>
                <c:pt idx="99">
                  <c:v>2.2750131948179342</c:v>
                </c:pt>
                <c:pt idx="100">
                  <c:v>2.871655981600179</c:v>
                </c:pt>
                <c:pt idx="101">
                  <c:v>3.5930319112925977</c:v>
                </c:pt>
                <c:pt idx="102">
                  <c:v>4.4565462758543113</c:v>
                </c:pt>
                <c:pt idx="103">
                  <c:v>5.479929169955799</c:v>
                </c:pt>
                <c:pt idx="104">
                  <c:v>6.6807201268858085</c:v>
                </c:pt>
                <c:pt idx="105">
                  <c:v>8.0756659233771177</c:v>
                </c:pt>
                <c:pt idx="106">
                  <c:v>9.6800484585610302</c:v>
                </c:pt>
                <c:pt idx="107">
                  <c:v>11.506967022170818</c:v>
                </c:pt>
                <c:pt idx="108">
                  <c:v>13.566606094638326</c:v>
                </c:pt>
                <c:pt idx="109">
                  <c:v>15.865525393145761</c:v>
                </c:pt>
                <c:pt idx="110">
                  <c:v>18.406012534675803</c:v>
                </c:pt>
                <c:pt idx="111">
                  <c:v>21.185539858339524</c:v>
                </c:pt>
                <c:pt idx="112">
                  <c:v>24.196365222307303</c:v>
                </c:pt>
                <c:pt idx="113">
                  <c:v>27.425311775007273</c:v>
                </c:pt>
                <c:pt idx="114">
                  <c:v>30.853753872598688</c:v>
                </c:pt>
                <c:pt idx="115">
                  <c:v>34.457825838967544</c:v>
                </c:pt>
                <c:pt idx="116">
                  <c:v>38.208857781104761</c:v>
                </c:pt>
                <c:pt idx="117">
                  <c:v>42.074029056089564</c:v>
                </c:pt>
                <c:pt idx="118">
                  <c:v>46.017216272296942</c:v>
                </c:pt>
                <c:pt idx="119">
                  <c:v>50</c:v>
                </c:pt>
                <c:pt idx="120">
                  <c:v>53.982783727702895</c:v>
                </c:pt>
                <c:pt idx="121">
                  <c:v>57.925970943910436</c:v>
                </c:pt>
                <c:pt idx="122">
                  <c:v>61.791142218895438</c:v>
                </c:pt>
                <c:pt idx="123">
                  <c:v>65.54217416103242</c:v>
                </c:pt>
                <c:pt idx="124">
                  <c:v>69.146246127401028</c:v>
                </c:pt>
                <c:pt idx="125">
                  <c:v>72.574688224992613</c:v>
                </c:pt>
                <c:pt idx="126">
                  <c:v>75.803634777692679</c:v>
                </c:pt>
                <c:pt idx="127">
                  <c:v>78.814460141660334</c:v>
                </c:pt>
                <c:pt idx="128">
                  <c:v>81.593987465324062</c:v>
                </c:pt>
                <c:pt idx="129">
                  <c:v>84.134474606853971</c:v>
                </c:pt>
                <c:pt idx="130">
                  <c:v>86.433393905361726</c:v>
                </c:pt>
                <c:pt idx="131">
                  <c:v>88.493032977829159</c:v>
                </c:pt>
                <c:pt idx="132">
                  <c:v>90.319951541438968</c:v>
                </c:pt>
                <c:pt idx="133">
                  <c:v>91.9243340766226</c:v>
                </c:pt>
                <c:pt idx="134">
                  <c:v>93.319279873114198</c:v>
                </c:pt>
                <c:pt idx="135">
                  <c:v>94.520070830043736</c:v>
                </c:pt>
                <c:pt idx="136">
                  <c:v>95.543453724146019</c:v>
                </c:pt>
                <c:pt idx="137">
                  <c:v>96.406968088707714</c:v>
                </c:pt>
                <c:pt idx="138">
                  <c:v>97.128344018399318</c:v>
                </c:pt>
                <c:pt idx="139">
                  <c:v>97.72498680518207</c:v>
                </c:pt>
                <c:pt idx="140">
                  <c:v>98.213557943718527</c:v>
                </c:pt>
                <c:pt idx="141">
                  <c:v>98.609655248650142</c:v>
                </c:pt>
                <c:pt idx="142">
                  <c:v>98.927588997832402</c:v>
                </c:pt>
                <c:pt idx="143">
                  <c:v>99.18024640754038</c:v>
                </c:pt>
                <c:pt idx="144">
                  <c:v>99.379033467422389</c:v>
                </c:pt>
                <c:pt idx="145">
                  <c:v>99.533881197627665</c:v>
                </c:pt>
                <c:pt idx="146">
                  <c:v>99.653302619695467</c:v>
                </c:pt>
                <c:pt idx="147">
                  <c:v>99.744486966957226</c:v>
                </c:pt>
                <c:pt idx="148">
                  <c:v>99.813418669961635</c:v>
                </c:pt>
                <c:pt idx="149">
                  <c:v>99.865010196836508</c:v>
                </c:pt>
                <c:pt idx="150">
                  <c:v>99.903239678678517</c:v>
                </c:pt>
                <c:pt idx="151">
                  <c:v>99.931286206208426</c:v>
                </c:pt>
                <c:pt idx="152">
                  <c:v>99.951657585761595</c:v>
                </c:pt>
                <c:pt idx="153">
                  <c:v>99.966307073432318</c:v>
                </c:pt>
                <c:pt idx="154">
                  <c:v>99.976737092096059</c:v>
                </c:pt>
                <c:pt idx="155">
                  <c:v>99.98408914098421</c:v>
                </c:pt>
                <c:pt idx="156">
                  <c:v>99.989220026652191</c:v>
                </c:pt>
                <c:pt idx="157">
                  <c:v>99.992765195607561</c:v>
                </c:pt>
                <c:pt idx="158">
                  <c:v>99.995190365598546</c:v>
                </c:pt>
                <c:pt idx="159">
                  <c:v>99.99683287581631</c:v>
                </c:pt>
                <c:pt idx="160">
                  <c:v>99.997934249308599</c:v>
                </c:pt>
                <c:pt idx="161">
                  <c:v>99.998665425099219</c:v>
                </c:pt>
                <c:pt idx="162">
                  <c:v>99.99914600945236</c:v>
                </c:pt>
                <c:pt idx="163">
                  <c:v>99.999458745609203</c:v>
                </c:pt>
                <c:pt idx="164">
                  <c:v>99.999660232686608</c:v>
                </c:pt>
                <c:pt idx="165">
                  <c:v>99.999788754529177</c:v>
                </c:pt>
                <c:pt idx="166">
                  <c:v>99.999869919247161</c:v>
                </c:pt>
                <c:pt idx="167">
                  <c:v>99.999920667176909</c:v>
                </c:pt>
                <c:pt idx="168">
                  <c:v>99.999952081676227</c:v>
                </c:pt>
                <c:pt idx="169">
                  <c:v>99.999971334842812</c:v>
                </c:pt>
                <c:pt idx="170">
                  <c:v>99.999983017325931</c:v>
                </c:pt>
                <c:pt idx="171">
                  <c:v>99.999990035573703</c:v>
                </c:pt>
                <c:pt idx="172">
                  <c:v>99.999994209866301</c:v>
                </c:pt>
                <c:pt idx="173">
                  <c:v>99.999996667955457</c:v>
                </c:pt>
                <c:pt idx="174">
                  <c:v>99.999998101043772</c:v>
                </c:pt>
                <c:pt idx="175">
                  <c:v>99.999998928241027</c:v>
                </c:pt>
                <c:pt idx="176">
                  <c:v>99.999999400963205</c:v>
                </c:pt>
                <c:pt idx="177">
                  <c:v>99.99999966842573</c:v>
                </c:pt>
                <c:pt idx="178">
                  <c:v>99.999999818249222</c:v>
                </c:pt>
                <c:pt idx="179">
                  <c:v>99.999999901341681</c:v>
                </c:pt>
                <c:pt idx="180">
                  <c:v>99.999999946966057</c:v>
                </c:pt>
                <c:pt idx="181">
                  <c:v>99.999999971768759</c:v>
                </c:pt>
                <c:pt idx="182">
                  <c:v>99.99999998511835</c:v>
                </c:pt>
                <c:pt idx="183">
                  <c:v>99.999999992231167</c:v>
                </c:pt>
                <c:pt idx="184">
                  <c:v>99.999999995984027</c:v>
                </c:pt>
                <c:pt idx="185">
                  <c:v>99.999999997944499</c:v>
                </c:pt>
                <c:pt idx="186">
                  <c:v>99.999999998958231</c:v>
                </c:pt>
                <c:pt idx="187">
                  <c:v>99.999999999476927</c:v>
                </c:pt>
                <c:pt idx="188">
                  <c:v>99.999999999740439</c:v>
                </c:pt>
                <c:pt idx="189">
                  <c:v>99.999999999872614</c:v>
                </c:pt>
                <c:pt idx="190">
                  <c:v>99.999999999938126</c:v>
                </c:pt>
                <c:pt idx="191">
                  <c:v>99.999999999970356</c:v>
                </c:pt>
                <c:pt idx="192">
                  <c:v>99.99999999998596</c:v>
                </c:pt>
                <c:pt idx="193">
                  <c:v>99.999999999993534</c:v>
                </c:pt>
                <c:pt idx="194">
                  <c:v>99.999999999997286</c:v>
                </c:pt>
                <c:pt idx="195">
                  <c:v>99.999999999998892</c:v>
                </c:pt>
                <c:pt idx="196">
                  <c:v>99.999999999999659</c:v>
                </c:pt>
                <c:pt idx="197">
                  <c:v>99.999999999999986</c:v>
                </c:pt>
                <c:pt idx="198">
                  <c:v>100</c:v>
                </c:pt>
              </c:numCache>
            </c:numRef>
          </c:yVal>
          <c:smooth val="1"/>
        </c:ser>
        <c:axId val="114144000"/>
        <c:axId val="114145920"/>
      </c:scatterChart>
      <c:valAx>
        <c:axId val="114144000"/>
        <c:scaling>
          <c:orientation val="minMax"/>
          <c:max val="200"/>
        </c:scaling>
        <c:axPos val="b"/>
        <c:title>
          <c:tx>
            <c:rich>
              <a:bodyPr/>
              <a:lstStyle/>
              <a:p>
                <a:pPr>
                  <a:defRPr sz="1600"/>
                </a:pPr>
                <a:r>
                  <a:rPr lang="en-US" sz="1600"/>
                  <a:t>CONCENTRATION (mg/l)</a:t>
                </a:r>
              </a:p>
            </c:rich>
          </c:tx>
        </c:title>
        <c:numFmt formatCode="General" sourceLinked="1"/>
        <c:tickLblPos val="nextTo"/>
        <c:crossAx val="114145920"/>
        <c:crosses val="autoZero"/>
        <c:crossBetween val="midCat"/>
      </c:valAx>
      <c:valAx>
        <c:axId val="114145920"/>
        <c:scaling>
          <c:orientation val="minMax"/>
          <c:max val="118"/>
          <c:min val="0"/>
        </c:scaling>
        <c:axPos val="l"/>
        <c:title>
          <c:tx>
            <c:rich>
              <a:bodyPr rot="-5400000" vert="horz"/>
              <a:lstStyle/>
              <a:p>
                <a:pPr>
                  <a:defRPr sz="1600"/>
                </a:pPr>
                <a:r>
                  <a:rPr lang="en-US" sz="1600"/>
                  <a:t>% DE REPONDEURS</a:t>
                </a:r>
              </a:p>
            </c:rich>
          </c:tx>
        </c:title>
        <c:numFmt formatCode="General" sourceLinked="1"/>
        <c:tickLblPos val="nextTo"/>
        <c:crossAx val="114144000"/>
        <c:crosses val="autoZero"/>
        <c:crossBetween val="midCat"/>
        <c:majorUnit val="20"/>
      </c:valAx>
    </c:plotArea>
    <c:legend>
      <c:legendPos val="r"/>
      <c:txPr>
        <a:bodyPr/>
        <a:lstStyle/>
        <a:p>
          <a:pPr>
            <a:defRPr sz="1400"/>
          </a:pPr>
          <a:endParaRPr lang="fr-FR"/>
        </a:p>
      </c:txP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fr-FR"/>
          </a:p>
        </p:txBody>
      </p:sp>
      <p:sp>
        <p:nvSpPr>
          <p:cNvPr id="78851"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fr-FR"/>
          </a:p>
        </p:txBody>
      </p:sp>
      <p:sp>
        <p:nvSpPr>
          <p:cNvPr id="62468"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p:spPr>
      </p:sp>
      <p:sp>
        <p:nvSpPr>
          <p:cNvPr id="78853"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78854"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fr-FR"/>
          </a:p>
        </p:txBody>
      </p:sp>
      <p:sp>
        <p:nvSpPr>
          <p:cNvPr id="78855"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660E3FAA-4FEA-44AE-A898-B41DBD5184A6}"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oncoprof.net/Generale2000/g11_AutresTraitements/Complements/g11_comp18.html"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pharmacomedicale.org/htm/base/paragraphe.asp?rubrique=10&amp;sous_rubrique=17&amp;fiche=137"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87DF3442-C24D-4736-B999-3B5683C1CFCF}" type="slidenum">
              <a:rPr lang="fr-FR" smtClean="0"/>
              <a:pPr>
                <a:defRPr/>
              </a:pPr>
              <a:t>1</a:t>
            </a:fld>
            <a:endParaRPr lang="fr-FR" smtClean="0"/>
          </a:p>
        </p:txBody>
      </p:sp>
      <p:sp>
        <p:nvSpPr>
          <p:cNvPr id="63491" name="Rectangle 2"/>
          <p:cNvSpPr>
            <a:spLocks noGrp="1" noRot="1" noChangeAspect="1" noChangeArrowheads="1" noTextEdit="1"/>
          </p:cNvSpPr>
          <p:nvPr>
            <p:ph type="sldImg"/>
          </p:nvPr>
        </p:nvSpPr>
        <p:spPr>
          <a:xfrm>
            <a:off x="917575" y="744538"/>
            <a:ext cx="4962525" cy="3722687"/>
          </a:xfrm>
          <a:ln/>
        </p:spPr>
      </p:sp>
      <p:sp>
        <p:nvSpPr>
          <p:cNvPr id="63492" name="Rectangle 3"/>
          <p:cNvSpPr>
            <a:spLocks noGrp="1" noChangeArrowheads="1"/>
          </p:cNvSpPr>
          <p:nvPr>
            <p:ph type="body" idx="1"/>
          </p:nvPr>
        </p:nvSpPr>
        <p:spPr>
          <a:noFill/>
          <a:ln/>
        </p:spPr>
        <p:txBody>
          <a:bodyPr/>
          <a:lstStyle/>
          <a:p>
            <a:pPr eaLnBrk="1" hangingPunct="1"/>
            <a:r>
              <a:rPr lang="fr-FR" smtClean="0"/>
              <a:t>Bonjour Mesdames et Messieurs, je voudrais tout d’abord remercier le cercle et la sspf  de m’avoir invité à vous parler du devenir du médicament dans l’organisme et de son incidence thérapeutique.  Rassurez-vous, je ne vais pas vous parler des effets secondaires des médicaments, mais plutôt vous proposer quelques exemples pour lesquels le médicament fait plus ou autrement que ce qu’on aimerait …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p:txBody>
          <a:bodyPr/>
          <a:lstStyle/>
          <a:p>
            <a:pPr>
              <a:defRPr/>
            </a:pPr>
            <a:fld id="{A1BB4B3F-E9E9-4A6F-8202-FC027F99B355}" type="slidenum">
              <a:rPr lang="fr-FR" smtClean="0"/>
              <a:pPr>
                <a:defRPr/>
              </a:pPr>
              <a:t>11</a:t>
            </a:fld>
            <a:endParaRPr lang="fr-FR" smtClean="0"/>
          </a:p>
        </p:txBody>
      </p:sp>
      <p:sp>
        <p:nvSpPr>
          <p:cNvPr id="72707" name="Rectangle 2"/>
          <p:cNvSpPr>
            <a:spLocks noGrp="1" noRot="1" noChangeAspect="1" noChangeArrowheads="1" noTextEdit="1"/>
          </p:cNvSpPr>
          <p:nvPr>
            <p:ph type="sldImg"/>
          </p:nvPr>
        </p:nvSpPr>
        <p:spPr>
          <a:xfrm>
            <a:off x="917575" y="744538"/>
            <a:ext cx="4962525" cy="3722687"/>
          </a:xfrm>
          <a:ln/>
        </p:spPr>
      </p:sp>
      <p:sp>
        <p:nvSpPr>
          <p:cNvPr id="72708" name="Rectangle 3"/>
          <p:cNvSpPr>
            <a:spLocks noGrp="1" noChangeArrowheads="1"/>
          </p:cNvSpPr>
          <p:nvPr>
            <p:ph type="body" idx="1"/>
          </p:nvPr>
        </p:nvSpPr>
        <p:spPr>
          <a:noFill/>
          <a:ln/>
        </p:spPr>
        <p:txBody>
          <a:bodyPr/>
          <a:lstStyle/>
          <a:p>
            <a:pPr eaLnBrk="1" hangingPunct="1"/>
            <a:r>
              <a:rPr lang="fr-FR" smtClean="0"/>
              <a:t>On a vu l’influence des paramètres PK sur la concentration en médicament, et l’influence des paramètres génétiques sur la réponse du patient</a:t>
            </a:r>
          </a:p>
          <a:p>
            <a:pPr eaLnBrk="1" hangingPunct="1"/>
            <a:r>
              <a:rPr lang="fr-FR" smtClean="0"/>
              <a:t>La question que je me suis posée est : pourquoi dans certains cas observe-t-on une réponse thérapeutique alors que le médicament est absent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p>
            <a:pPr>
              <a:defRPr/>
            </a:pPr>
            <a:fld id="{9CD3E389-6D61-4581-AB44-56B93B29E07D}" type="slidenum">
              <a:rPr lang="fr-FR" smtClean="0"/>
              <a:pPr>
                <a:defRPr/>
              </a:pPr>
              <a:t>12</a:t>
            </a:fld>
            <a:endParaRPr lang="fr-FR" smtClean="0"/>
          </a:p>
        </p:txBody>
      </p:sp>
      <p:sp>
        <p:nvSpPr>
          <p:cNvPr id="73731" name="Rectangle 2"/>
          <p:cNvSpPr>
            <a:spLocks noGrp="1" noRot="1" noChangeAspect="1" noChangeArrowheads="1" noTextEdit="1"/>
          </p:cNvSpPr>
          <p:nvPr>
            <p:ph type="sldImg"/>
          </p:nvPr>
        </p:nvSpPr>
        <p:spPr>
          <a:xfrm>
            <a:off x="917575" y="744538"/>
            <a:ext cx="4962525" cy="3722687"/>
          </a:xfrm>
          <a:ln/>
        </p:spPr>
      </p:sp>
      <p:sp>
        <p:nvSpPr>
          <p:cNvPr id="73732" name="Rectangle 3"/>
          <p:cNvSpPr>
            <a:spLocks noGrp="1" noChangeArrowheads="1"/>
          </p:cNvSpPr>
          <p:nvPr>
            <p:ph type="body" idx="1"/>
          </p:nvPr>
        </p:nvSpPr>
        <p:spPr>
          <a:noFill/>
          <a:ln/>
        </p:spPr>
        <p:txBody>
          <a:bodyPr/>
          <a:lstStyle/>
          <a:p>
            <a:pPr eaLnBrk="1" hangingPunct="1"/>
            <a:r>
              <a:rPr lang="fr-FR" smtClean="0"/>
              <a:t>La question que je me suis posée est : pourquoi dans certains cas observe-t-on une réponse thérapeutique alors que le médicament est absent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e l'image des diapositives 1"/>
          <p:cNvSpPr>
            <a:spLocks noGrp="1" noRot="1" noChangeAspect="1" noTextEdit="1"/>
          </p:cNvSpPr>
          <p:nvPr>
            <p:ph type="sldImg"/>
          </p:nvPr>
        </p:nvSpPr>
        <p:spPr>
          <a:xfrm>
            <a:off x="917575" y="744538"/>
            <a:ext cx="4962525" cy="3722687"/>
          </a:xfrm>
          <a:ln/>
        </p:spPr>
      </p:sp>
      <p:sp>
        <p:nvSpPr>
          <p:cNvPr id="74755" name="Espace réservé des commentaires 2"/>
          <p:cNvSpPr>
            <a:spLocks noGrp="1"/>
          </p:cNvSpPr>
          <p:nvPr>
            <p:ph type="body" idx="1"/>
          </p:nvPr>
        </p:nvSpPr>
        <p:spPr>
          <a:noFill/>
          <a:ln/>
        </p:spPr>
        <p:txBody>
          <a:bodyPr/>
          <a:lstStyle/>
          <a:p>
            <a:r>
              <a:rPr lang="fr-BE" smtClean="0"/>
              <a:t>La variabilité touche toutes les étapes du devenir du médicament</a:t>
            </a:r>
          </a:p>
        </p:txBody>
      </p:sp>
      <p:sp>
        <p:nvSpPr>
          <p:cNvPr id="74756" name="Espace réservé du numéro de diapositive 3"/>
          <p:cNvSpPr>
            <a:spLocks noGrp="1"/>
          </p:cNvSpPr>
          <p:nvPr>
            <p:ph type="sldNum" sz="quarter" idx="5"/>
          </p:nvPr>
        </p:nvSpPr>
        <p:spPr/>
        <p:txBody>
          <a:bodyPr/>
          <a:lstStyle/>
          <a:p>
            <a:pPr>
              <a:defRPr/>
            </a:pPr>
            <a:fld id="{34293406-ABC1-48EC-BEDF-40CFB9B6DDA5}" type="slidenum">
              <a:rPr lang="fr-FR" smtClean="0"/>
              <a:pPr>
                <a:defRPr/>
              </a:pPr>
              <a:t>13</a:t>
            </a:fld>
            <a:endParaRPr 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e l'image des diapositives 1"/>
          <p:cNvSpPr>
            <a:spLocks noGrp="1" noRot="1" noChangeAspect="1" noTextEdit="1"/>
          </p:cNvSpPr>
          <p:nvPr>
            <p:ph type="sldImg"/>
          </p:nvPr>
        </p:nvSpPr>
        <p:spPr>
          <a:xfrm>
            <a:off x="917575" y="744538"/>
            <a:ext cx="4962525" cy="3722687"/>
          </a:xfrm>
          <a:ln/>
        </p:spPr>
      </p:sp>
      <p:sp>
        <p:nvSpPr>
          <p:cNvPr id="75779" name="Espace réservé des commentaires 2"/>
          <p:cNvSpPr>
            <a:spLocks noGrp="1"/>
          </p:cNvSpPr>
          <p:nvPr>
            <p:ph type="body" idx="1"/>
          </p:nvPr>
        </p:nvSpPr>
        <p:spPr>
          <a:noFill/>
          <a:ln/>
        </p:spPr>
        <p:txBody>
          <a:bodyPr/>
          <a:lstStyle/>
          <a:p>
            <a:r>
              <a:rPr lang="fr-BE" smtClean="0"/>
              <a:t>Certains patients sont champions … Hawthorne effect : le simple fait d’observer un phénomène le modifie.  Distinction entre situation en étude clinique et situation réelle.  </a:t>
            </a:r>
          </a:p>
          <a:p>
            <a:r>
              <a:rPr lang="fr-BE" smtClean="0"/>
              <a:t>Pourquoi a-t-on inventé la mesure de l’HbA1c ? </a:t>
            </a:r>
          </a:p>
        </p:txBody>
      </p:sp>
      <p:sp>
        <p:nvSpPr>
          <p:cNvPr id="75780" name="Espace réservé du numéro de diapositive 3"/>
          <p:cNvSpPr>
            <a:spLocks noGrp="1"/>
          </p:cNvSpPr>
          <p:nvPr>
            <p:ph type="sldNum" sz="quarter" idx="5"/>
          </p:nvPr>
        </p:nvSpPr>
        <p:spPr/>
        <p:txBody>
          <a:bodyPr/>
          <a:lstStyle/>
          <a:p>
            <a:pPr>
              <a:defRPr/>
            </a:pPr>
            <a:fld id="{6976C3F7-22DF-4696-A355-9D1169787627}" type="slidenum">
              <a:rPr lang="fr-FR" smtClean="0"/>
              <a:pPr>
                <a:defRPr/>
              </a:pPr>
              <a:t>17</a:t>
            </a:fld>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ce réservé de l'image des diapositives 1"/>
          <p:cNvSpPr>
            <a:spLocks noGrp="1" noRot="1" noChangeAspect="1" noTextEdit="1"/>
          </p:cNvSpPr>
          <p:nvPr>
            <p:ph type="sldImg"/>
          </p:nvPr>
        </p:nvSpPr>
        <p:spPr>
          <a:xfrm>
            <a:off x="917575" y="744538"/>
            <a:ext cx="4962525" cy="3722687"/>
          </a:xfrm>
          <a:ln/>
        </p:spPr>
      </p:sp>
      <p:sp>
        <p:nvSpPr>
          <p:cNvPr id="76803" name="Espace réservé des commentaires 2"/>
          <p:cNvSpPr>
            <a:spLocks noGrp="1"/>
          </p:cNvSpPr>
          <p:nvPr>
            <p:ph type="body" idx="1"/>
          </p:nvPr>
        </p:nvSpPr>
        <p:spPr>
          <a:noFill/>
          <a:ln/>
        </p:spPr>
        <p:txBody>
          <a:bodyPr/>
          <a:lstStyle/>
          <a:p>
            <a:r>
              <a:rPr lang="fr-BE" smtClean="0"/>
              <a:t>La variabilité touche toutes les étapes du devenir du médicament</a:t>
            </a:r>
          </a:p>
        </p:txBody>
      </p:sp>
      <p:sp>
        <p:nvSpPr>
          <p:cNvPr id="76804" name="Espace réservé du numéro de diapositive 3"/>
          <p:cNvSpPr>
            <a:spLocks noGrp="1"/>
          </p:cNvSpPr>
          <p:nvPr>
            <p:ph type="sldNum" sz="quarter" idx="5"/>
          </p:nvPr>
        </p:nvSpPr>
        <p:spPr/>
        <p:txBody>
          <a:bodyPr/>
          <a:lstStyle/>
          <a:p>
            <a:pPr>
              <a:defRPr/>
            </a:pPr>
            <a:fld id="{DC7A9DF9-68CE-4A9A-99E3-E541156C630E}" type="slidenum">
              <a:rPr lang="fr-FR" smtClean="0"/>
              <a:pPr>
                <a:defRPr/>
              </a:pPr>
              <a:t>18</a:t>
            </a:fld>
            <a:endParaRPr 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e l'image des diapositives 1"/>
          <p:cNvSpPr>
            <a:spLocks noGrp="1" noRot="1" noChangeAspect="1" noTextEdit="1"/>
          </p:cNvSpPr>
          <p:nvPr>
            <p:ph type="sldImg"/>
          </p:nvPr>
        </p:nvSpPr>
        <p:spPr>
          <a:xfrm>
            <a:off x="917575" y="744538"/>
            <a:ext cx="4962525" cy="3722687"/>
          </a:xfrm>
          <a:ln/>
        </p:spPr>
      </p:sp>
      <p:sp>
        <p:nvSpPr>
          <p:cNvPr id="77827" name="Espace réservé des commentaires 2"/>
          <p:cNvSpPr>
            <a:spLocks noGrp="1"/>
          </p:cNvSpPr>
          <p:nvPr>
            <p:ph type="body" idx="1"/>
          </p:nvPr>
        </p:nvSpPr>
        <p:spPr>
          <a:noFill/>
          <a:ln/>
        </p:spPr>
        <p:txBody>
          <a:bodyPr/>
          <a:lstStyle/>
          <a:p>
            <a:r>
              <a:rPr lang="en-US" smtClean="0"/>
              <a:t>Fig. 1. Mean ± SEM serum concentrations of lovastatin (left) and lovastatin acid (right) in 10 healthy volunteers after a single oral dose of 80 mg lovastatin, after ingestion of 200 ml double-strength grapefruit juice(solid circles) or water (open circles) three times a day for 2 days and on day 3 with lovastatin and ½ hour and 1½ hours </a:t>
            </a:r>
            <a:r>
              <a:rPr lang="fr-BE" smtClean="0"/>
              <a:t>after lovastatin intake</a:t>
            </a:r>
            <a:r>
              <a:rPr lang="en-US" smtClean="0"/>
              <a:t>. </a:t>
            </a:r>
            <a:endParaRPr lang="fr-BE" smtClean="0"/>
          </a:p>
        </p:txBody>
      </p:sp>
      <p:sp>
        <p:nvSpPr>
          <p:cNvPr id="77828" name="Espace réservé du numéro de diapositive 3"/>
          <p:cNvSpPr>
            <a:spLocks noGrp="1"/>
          </p:cNvSpPr>
          <p:nvPr>
            <p:ph type="sldNum" sz="quarter" idx="5"/>
          </p:nvPr>
        </p:nvSpPr>
        <p:spPr/>
        <p:txBody>
          <a:bodyPr/>
          <a:lstStyle/>
          <a:p>
            <a:pPr>
              <a:defRPr/>
            </a:pPr>
            <a:fld id="{3961639A-EB37-49D8-87DB-7BE8E725D665}" type="slidenum">
              <a:rPr lang="fr-FR" smtClean="0"/>
              <a:pPr>
                <a:defRPr/>
              </a:pPr>
              <a:t>19</a:t>
            </a:fld>
            <a:endParaRPr 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a:xfrm>
            <a:off x="917575" y="744538"/>
            <a:ext cx="4962525" cy="3722687"/>
          </a:xfrm>
          <a:ln/>
        </p:spPr>
      </p:sp>
      <p:sp>
        <p:nvSpPr>
          <p:cNvPr id="78851" name="Espace réservé des commentaires 2"/>
          <p:cNvSpPr>
            <a:spLocks noGrp="1"/>
          </p:cNvSpPr>
          <p:nvPr>
            <p:ph type="body" idx="1"/>
          </p:nvPr>
        </p:nvSpPr>
        <p:spPr>
          <a:noFill/>
          <a:ln/>
        </p:spPr>
        <p:txBody>
          <a:bodyPr/>
          <a:lstStyle/>
          <a:p>
            <a:r>
              <a:rPr lang="fr-BE" smtClean="0"/>
              <a:t>Dégradation après 1 seul verre.  Probablement plus par une dégradation des CYP que par une diminution de la synthèse</a:t>
            </a:r>
          </a:p>
          <a:p>
            <a:r>
              <a:rPr lang="fr-BE" smtClean="0"/>
              <a:t>Effet dure jusqu’à trois jours.  Particulièrement problématique si biodisponibilité est faible, et plus problématique que les inducteurs.  </a:t>
            </a:r>
          </a:p>
        </p:txBody>
      </p:sp>
      <p:sp>
        <p:nvSpPr>
          <p:cNvPr id="78852" name="Espace réservé du numéro de diapositive 3"/>
          <p:cNvSpPr>
            <a:spLocks noGrp="1"/>
          </p:cNvSpPr>
          <p:nvPr>
            <p:ph type="sldNum" sz="quarter" idx="5"/>
          </p:nvPr>
        </p:nvSpPr>
        <p:spPr/>
        <p:txBody>
          <a:bodyPr/>
          <a:lstStyle/>
          <a:p>
            <a:pPr>
              <a:defRPr/>
            </a:pPr>
            <a:fld id="{FB069655-85F5-48DB-A8CC-9074DCA30202}" type="slidenum">
              <a:rPr lang="fr-FR" smtClean="0"/>
              <a:pPr>
                <a:defRPr/>
              </a:pPr>
              <a:t>20</a:t>
            </a:fld>
            <a:endParaRPr 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ce réservé de l'image des diapositives 1"/>
          <p:cNvSpPr>
            <a:spLocks noGrp="1" noRot="1" noChangeAspect="1" noTextEdit="1"/>
          </p:cNvSpPr>
          <p:nvPr>
            <p:ph type="sldImg"/>
          </p:nvPr>
        </p:nvSpPr>
        <p:spPr>
          <a:xfrm>
            <a:off x="917575" y="744538"/>
            <a:ext cx="4962525" cy="3722687"/>
          </a:xfrm>
          <a:ln/>
        </p:spPr>
      </p:sp>
      <p:sp>
        <p:nvSpPr>
          <p:cNvPr id="79875" name="Espace réservé des commentaires 2"/>
          <p:cNvSpPr>
            <a:spLocks noGrp="1"/>
          </p:cNvSpPr>
          <p:nvPr>
            <p:ph type="body" idx="1"/>
          </p:nvPr>
        </p:nvSpPr>
        <p:spPr>
          <a:noFill/>
          <a:ln/>
        </p:spPr>
        <p:txBody>
          <a:bodyPr/>
          <a:lstStyle/>
          <a:p>
            <a:r>
              <a:rPr lang="fr-BE" smtClean="0"/>
              <a:t>Biodisp simvastatine = 4%, </a:t>
            </a:r>
          </a:p>
          <a:p>
            <a:r>
              <a:rPr lang="fr-BE" smtClean="0"/>
              <a:t>Effet bénéfique ? Mais c’est vrai qu’on a ajouté du ritonavir (inhibiteur CYP3A4) avec le lopinavir dans le kaletra pour booster les concentrations plasmatiques</a:t>
            </a:r>
          </a:p>
        </p:txBody>
      </p:sp>
      <p:sp>
        <p:nvSpPr>
          <p:cNvPr id="79876" name="Espace réservé du numéro de diapositive 3"/>
          <p:cNvSpPr>
            <a:spLocks noGrp="1"/>
          </p:cNvSpPr>
          <p:nvPr>
            <p:ph type="sldNum" sz="quarter" idx="5"/>
          </p:nvPr>
        </p:nvSpPr>
        <p:spPr/>
        <p:txBody>
          <a:bodyPr/>
          <a:lstStyle/>
          <a:p>
            <a:pPr>
              <a:defRPr/>
            </a:pPr>
            <a:fld id="{49280662-2270-4655-8ED6-CC771C27DFBD}" type="slidenum">
              <a:rPr lang="fr-FR" smtClean="0"/>
              <a:pPr>
                <a:defRPr/>
              </a:pPr>
              <a:t>21</a:t>
            </a:fld>
            <a:endParaRPr 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e l'image des diapositives 1"/>
          <p:cNvSpPr>
            <a:spLocks noGrp="1" noRot="1" noChangeAspect="1" noTextEdit="1"/>
          </p:cNvSpPr>
          <p:nvPr>
            <p:ph type="sldImg"/>
          </p:nvPr>
        </p:nvSpPr>
        <p:spPr>
          <a:xfrm>
            <a:off x="917575" y="744538"/>
            <a:ext cx="4962525" cy="3722687"/>
          </a:xfrm>
          <a:ln/>
        </p:spPr>
      </p:sp>
      <p:sp>
        <p:nvSpPr>
          <p:cNvPr id="80899" name="Espace réservé des commentaires 2"/>
          <p:cNvSpPr>
            <a:spLocks noGrp="1"/>
          </p:cNvSpPr>
          <p:nvPr>
            <p:ph type="body" idx="1"/>
          </p:nvPr>
        </p:nvSpPr>
        <p:spPr>
          <a:noFill/>
          <a:ln/>
        </p:spPr>
        <p:txBody>
          <a:bodyPr/>
          <a:lstStyle/>
          <a:p>
            <a:r>
              <a:rPr lang="fr-BE" smtClean="0"/>
              <a:t>La substance responsable serait la naragénine.  </a:t>
            </a:r>
          </a:p>
        </p:txBody>
      </p:sp>
      <p:sp>
        <p:nvSpPr>
          <p:cNvPr id="80900" name="Espace réservé du numéro de diapositive 3"/>
          <p:cNvSpPr>
            <a:spLocks noGrp="1"/>
          </p:cNvSpPr>
          <p:nvPr>
            <p:ph type="sldNum" sz="quarter" idx="5"/>
          </p:nvPr>
        </p:nvSpPr>
        <p:spPr/>
        <p:txBody>
          <a:bodyPr/>
          <a:lstStyle/>
          <a:p>
            <a:pPr>
              <a:defRPr/>
            </a:pPr>
            <a:fld id="{A764CB5E-DB5A-4D86-A11B-37025A5979F3}" type="slidenum">
              <a:rPr lang="fr-FR" smtClean="0"/>
              <a:pPr>
                <a:defRPr/>
              </a:pPr>
              <a:t>24</a:t>
            </a:fld>
            <a:endParaRPr lang="fr-F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ce réservé de l'image des diapositives 1"/>
          <p:cNvSpPr>
            <a:spLocks noGrp="1" noRot="1" noChangeAspect="1" noTextEdit="1"/>
          </p:cNvSpPr>
          <p:nvPr>
            <p:ph type="sldImg"/>
          </p:nvPr>
        </p:nvSpPr>
        <p:spPr>
          <a:xfrm>
            <a:off x="917575" y="744538"/>
            <a:ext cx="4962525" cy="3722687"/>
          </a:xfrm>
          <a:ln/>
        </p:spPr>
      </p:sp>
      <p:sp>
        <p:nvSpPr>
          <p:cNvPr id="81923" name="Espace réservé des commentaires 2"/>
          <p:cNvSpPr>
            <a:spLocks noGrp="1"/>
          </p:cNvSpPr>
          <p:nvPr>
            <p:ph type="body" idx="1"/>
          </p:nvPr>
        </p:nvSpPr>
        <p:spPr>
          <a:noFill/>
          <a:ln/>
        </p:spPr>
        <p:txBody>
          <a:bodyPr/>
          <a:lstStyle/>
          <a:p>
            <a:r>
              <a:rPr lang="fr-BE" smtClean="0"/>
              <a:t>La vectorisation des médicaments correspond au transport des molécules biologiquement actives jusqu'à leur cible biologique. </a:t>
            </a:r>
          </a:p>
        </p:txBody>
      </p:sp>
      <p:sp>
        <p:nvSpPr>
          <p:cNvPr id="81924" name="Espace réservé du numéro de diapositive 3"/>
          <p:cNvSpPr>
            <a:spLocks noGrp="1"/>
          </p:cNvSpPr>
          <p:nvPr>
            <p:ph type="sldNum" sz="quarter" idx="5"/>
          </p:nvPr>
        </p:nvSpPr>
        <p:spPr/>
        <p:txBody>
          <a:bodyPr/>
          <a:lstStyle/>
          <a:p>
            <a:pPr>
              <a:defRPr/>
            </a:pPr>
            <a:fld id="{05F83599-B8D5-45EB-BEA5-E95896F8915D}" type="slidenum">
              <a:rPr lang="fr-FR" smtClean="0"/>
              <a:pPr>
                <a:defRPr/>
              </a:pPr>
              <a:t>25</a:t>
            </a:fld>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p:cNvSpPr>
            <a:spLocks noGrp="1" noRot="1" noChangeAspect="1" noTextEdit="1"/>
          </p:cNvSpPr>
          <p:nvPr>
            <p:ph type="sldImg"/>
          </p:nvPr>
        </p:nvSpPr>
        <p:spPr>
          <a:xfrm>
            <a:off x="917575" y="744538"/>
            <a:ext cx="4962525" cy="3722687"/>
          </a:xfrm>
          <a:ln/>
        </p:spPr>
      </p:sp>
      <p:sp>
        <p:nvSpPr>
          <p:cNvPr id="64515" name="Espace réservé des commentaires 2"/>
          <p:cNvSpPr>
            <a:spLocks noGrp="1"/>
          </p:cNvSpPr>
          <p:nvPr>
            <p:ph type="body" idx="1"/>
          </p:nvPr>
        </p:nvSpPr>
        <p:spPr>
          <a:noFill/>
          <a:ln/>
        </p:spPr>
        <p:txBody>
          <a:bodyPr/>
          <a:lstStyle/>
          <a:p>
            <a:r>
              <a:rPr lang="fr-BE" smtClean="0"/>
              <a:t>Le devenir du médicament dans l’organisme est généralement définit en 4 étapes, … </a:t>
            </a:r>
          </a:p>
        </p:txBody>
      </p:sp>
      <p:sp>
        <p:nvSpPr>
          <p:cNvPr id="64516" name="Espace réservé du numéro de diapositive 3"/>
          <p:cNvSpPr>
            <a:spLocks noGrp="1"/>
          </p:cNvSpPr>
          <p:nvPr>
            <p:ph type="sldNum" sz="quarter" idx="5"/>
          </p:nvPr>
        </p:nvSpPr>
        <p:spPr/>
        <p:txBody>
          <a:bodyPr/>
          <a:lstStyle/>
          <a:p>
            <a:pPr>
              <a:defRPr/>
            </a:pPr>
            <a:fld id="{5E8A5EF6-CB3F-462C-A32A-90E4D9BD2C64}" type="slidenum">
              <a:rPr lang="fr-FR" smtClean="0"/>
              <a:pPr>
                <a:defRPr/>
              </a:pPr>
              <a:t>2</a:t>
            </a:fld>
            <a:endParaRPr lang="fr-F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Espace réservé de l'image des diapositives 1"/>
          <p:cNvSpPr>
            <a:spLocks noGrp="1" noRot="1" noChangeAspect="1" noTextEdit="1"/>
          </p:cNvSpPr>
          <p:nvPr>
            <p:ph type="sldImg"/>
          </p:nvPr>
        </p:nvSpPr>
        <p:spPr>
          <a:xfrm>
            <a:off x="917575" y="744538"/>
            <a:ext cx="4962525" cy="3722687"/>
          </a:xfrm>
          <a:ln/>
        </p:spPr>
      </p:sp>
      <p:sp>
        <p:nvSpPr>
          <p:cNvPr id="82947" name="Espace réservé des commentaires 2"/>
          <p:cNvSpPr>
            <a:spLocks noGrp="1"/>
          </p:cNvSpPr>
          <p:nvPr>
            <p:ph type="body" idx="1"/>
          </p:nvPr>
        </p:nvSpPr>
        <p:spPr>
          <a:noFill/>
          <a:ln/>
        </p:spPr>
        <p:txBody>
          <a:bodyPr/>
          <a:lstStyle/>
          <a:p>
            <a:r>
              <a:rPr lang="fr-BE" smtClean="0"/>
              <a:t>Le Zevalin est aussi un anticorps anti-CD20 mais il comporte une molécule radioactive, l'Yttrium. Cet anticorps va donc permettre l'irradiation spécifique des cellules du lymphome qui portent l'antigène CD20.   </a:t>
            </a:r>
            <a:r>
              <a:rPr lang="fr-CA" smtClean="0"/>
              <a:t>Produit pharmaco-radioactif dirigé contre les cellules CD20</a:t>
            </a:r>
            <a:r>
              <a:rPr lang="fr-CA" baseline="-25000" smtClean="0"/>
              <a:t>+</a:t>
            </a:r>
            <a:r>
              <a:rPr lang="fr-CA" smtClean="0"/>
              <a:t>La partie « ibritumomab » se fixe aux cellules CD20</a:t>
            </a:r>
            <a:r>
              <a:rPr lang="fr-CA" baseline="-25000" smtClean="0"/>
              <a:t>+ </a:t>
            </a:r>
            <a:r>
              <a:rPr lang="fr-CA" smtClean="0"/>
              <a:t>tandis que la partie « tiuxetan » fixe le radio-isotope et permet d’exposer la tumeur à une  radioactivité « sélective »</a:t>
            </a:r>
            <a:endParaRPr lang="fr-BE" smtClean="0"/>
          </a:p>
          <a:p>
            <a:r>
              <a:rPr lang="fr-BE" smtClean="0"/>
              <a:t/>
            </a:r>
            <a:br>
              <a:rPr lang="fr-BE" smtClean="0"/>
            </a:br>
            <a:r>
              <a:rPr lang="fr-BE" smtClean="0"/>
              <a:t>Ce médicament est autorisé en France pour le traitement des rechutes de lymphomes folliculaires auparavant traités par rituximab. </a:t>
            </a:r>
            <a:br>
              <a:rPr lang="fr-BE" smtClean="0"/>
            </a:br>
            <a:endParaRPr lang="fr-BE" smtClean="0"/>
          </a:p>
        </p:txBody>
      </p:sp>
      <p:sp>
        <p:nvSpPr>
          <p:cNvPr id="82948" name="Espace réservé du numéro de diapositive 3"/>
          <p:cNvSpPr>
            <a:spLocks noGrp="1"/>
          </p:cNvSpPr>
          <p:nvPr>
            <p:ph type="sldNum" sz="quarter" idx="5"/>
          </p:nvPr>
        </p:nvSpPr>
        <p:spPr/>
        <p:txBody>
          <a:bodyPr/>
          <a:lstStyle/>
          <a:p>
            <a:pPr>
              <a:defRPr/>
            </a:pPr>
            <a:fld id="{18E2BC43-E6A1-435F-BA18-040794E6A2D6}" type="slidenum">
              <a:rPr lang="fr-FR" smtClean="0"/>
              <a:pPr>
                <a:defRPr/>
              </a:pPr>
              <a:t>26</a:t>
            </a:fld>
            <a:endParaRPr lang="fr-F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ce réservé de l'image des diapositives 1"/>
          <p:cNvSpPr>
            <a:spLocks noGrp="1" noRot="1" noChangeAspect="1" noTextEdit="1"/>
          </p:cNvSpPr>
          <p:nvPr>
            <p:ph type="sldImg"/>
          </p:nvPr>
        </p:nvSpPr>
        <p:spPr>
          <a:xfrm>
            <a:off x="917575" y="744538"/>
            <a:ext cx="4962525" cy="3722687"/>
          </a:xfrm>
          <a:ln/>
        </p:spPr>
      </p:sp>
      <p:sp>
        <p:nvSpPr>
          <p:cNvPr id="83971" name="Espace réservé des commentaires 2"/>
          <p:cNvSpPr>
            <a:spLocks noGrp="1"/>
          </p:cNvSpPr>
          <p:nvPr>
            <p:ph type="body" idx="1"/>
          </p:nvPr>
        </p:nvSpPr>
        <p:spPr>
          <a:noFill/>
          <a:ln/>
        </p:spPr>
        <p:txBody>
          <a:bodyPr/>
          <a:lstStyle/>
          <a:p>
            <a:r>
              <a:rPr lang="fr-CA" smtClean="0"/>
              <a:t>Le rituximab est administré avant le Zevalin afin d’éliminer le plus de cellules CD20</a:t>
            </a:r>
            <a:r>
              <a:rPr lang="fr-CA" baseline="-25000" smtClean="0"/>
              <a:t>+ </a:t>
            </a:r>
            <a:r>
              <a:rPr lang="fr-CA" smtClean="0"/>
              <a:t>normales</a:t>
            </a:r>
            <a:endParaRPr lang="fr-BE" smtClean="0"/>
          </a:p>
          <a:p>
            <a:r>
              <a:rPr lang="fr-CA" smtClean="0"/>
              <a:t>Ne pas utiliser si distribution anormale du In-111 Zevalin</a:t>
            </a:r>
          </a:p>
          <a:p>
            <a:r>
              <a:rPr lang="fr-CA" smtClean="0"/>
              <a:t>Administration en deux étapes (voir schéma d’administration)</a:t>
            </a:r>
          </a:p>
          <a:p>
            <a:r>
              <a:rPr lang="fr-CA" smtClean="0"/>
              <a:t>Jour #1 :Rituximab </a:t>
            </a:r>
            <a:r>
              <a:rPr lang="fr-CA" b="1" smtClean="0"/>
              <a:t>250 mg/m</a:t>
            </a:r>
            <a:r>
              <a:rPr lang="fr-CA" b="1" baseline="30000" smtClean="0"/>
              <a:t>2</a:t>
            </a:r>
            <a:r>
              <a:rPr lang="fr-CA" baseline="30000" smtClean="0"/>
              <a:t> </a:t>
            </a:r>
            <a:r>
              <a:rPr lang="fr-CA" smtClean="0"/>
              <a:t>suivi de  In-111 Zevalin 5 mCi (dose fixe); la dose « test » de Zevalin n’est pas toujours administrée mais on procède quand même à l’administration du Rituximab au jour 1</a:t>
            </a:r>
            <a:endParaRPr lang="fr-BE" smtClean="0"/>
          </a:p>
          <a:p>
            <a:r>
              <a:rPr lang="fr-CA" smtClean="0"/>
              <a:t>7 à 9 jours plus tard : Rituximab </a:t>
            </a:r>
            <a:r>
              <a:rPr lang="fr-CA" b="1" smtClean="0"/>
              <a:t>250 mg/m</a:t>
            </a:r>
            <a:r>
              <a:rPr lang="fr-CA" b="1" baseline="30000" smtClean="0"/>
              <a:t>2</a:t>
            </a:r>
            <a:r>
              <a:rPr lang="fr-CA" baseline="30000" smtClean="0"/>
              <a:t> </a:t>
            </a:r>
            <a:r>
              <a:rPr lang="fr-CA" smtClean="0"/>
              <a:t>suivi de  Y-90 Zevalin 0.4 mCi/kg (0.3 mCi/kg si plaquettes entre 100 et 149)</a:t>
            </a:r>
            <a:endParaRPr lang="fr-BE" smtClean="0"/>
          </a:p>
          <a:p>
            <a:r>
              <a:rPr lang="fr-BE" b="1" smtClean="0"/>
              <a:t>Y-90 = emission beta, Indium-111 = emission gamma</a:t>
            </a:r>
          </a:p>
          <a:p>
            <a:r>
              <a:rPr lang="fr-BE" b="1" smtClean="0"/>
              <a:t>FIGURE 2.</a:t>
            </a:r>
            <a:r>
              <a:rPr lang="fr-BE" smtClean="0"/>
              <a:t> Treatment schema used in phase I/II trial with </a:t>
            </a:r>
            <a:r>
              <a:rPr lang="fr-BE" baseline="30000" smtClean="0"/>
              <a:t>90</a:t>
            </a:r>
            <a:r>
              <a:rPr lang="fr-BE" smtClean="0"/>
              <a:t>Y-ibritumomab tiuxetan (</a:t>
            </a:r>
            <a:r>
              <a:rPr lang="fr-BE" baseline="30000" smtClean="0"/>
              <a:t>90</a:t>
            </a:r>
            <a:r>
              <a:rPr lang="fr-BE" smtClean="0"/>
              <a:t>Y-Zevalin). Similar scheme is used in clinical practice except that already determined MTD of </a:t>
            </a:r>
            <a:r>
              <a:rPr lang="fr-BE" baseline="30000" smtClean="0"/>
              <a:t>90</a:t>
            </a:r>
            <a:r>
              <a:rPr lang="fr-BE" smtClean="0"/>
              <a:t>Y-ibritumomab tiuxetan is now given for therapy and only 2 or 3 whole-body images are required to ascertain acceptable (i.e., unaltered) radiolabeled ibritumomab tiuxetan biodistribution (see Fig. 3).</a:t>
            </a:r>
          </a:p>
          <a:p>
            <a:r>
              <a:rPr lang="fr-BE" b="1" smtClean="0"/>
              <a:t>FIGURE 3.</a:t>
            </a:r>
            <a:r>
              <a:rPr lang="fr-BE" smtClean="0"/>
              <a:t> Anterior whole-body images obtained at 4 (A), 63 (B), and 140 (C) h after injection of 185 MBq (5 mCi; 1.6 mg) </a:t>
            </a:r>
            <a:r>
              <a:rPr lang="fr-BE" baseline="30000" smtClean="0"/>
              <a:t>111</a:t>
            </a:r>
            <a:r>
              <a:rPr lang="fr-BE" smtClean="0"/>
              <a:t>In-ibritumomab tiuxetan. Scan shows expected acceptable biodistribution of mAb at various time points and targeting of axillary, paraaortic, bilateral iliac, and femoral lymphadenopathy (courtesy of Gregory Wiseman from the Mayo Clinic Foundation, Rochester, MN).</a:t>
            </a:r>
          </a:p>
        </p:txBody>
      </p:sp>
      <p:sp>
        <p:nvSpPr>
          <p:cNvPr id="83972" name="Espace réservé du numéro de diapositive 3"/>
          <p:cNvSpPr>
            <a:spLocks noGrp="1"/>
          </p:cNvSpPr>
          <p:nvPr>
            <p:ph type="sldNum" sz="quarter" idx="5"/>
          </p:nvPr>
        </p:nvSpPr>
        <p:spPr/>
        <p:txBody>
          <a:bodyPr/>
          <a:lstStyle/>
          <a:p>
            <a:pPr>
              <a:defRPr/>
            </a:pPr>
            <a:fld id="{F59DF0CF-D39E-4220-B5B2-320C1F589C73}" type="slidenum">
              <a:rPr lang="fr-FR" smtClean="0"/>
              <a:pPr>
                <a:defRPr/>
              </a:pPr>
              <a:t>27</a:t>
            </a:fld>
            <a:endParaRPr lang="fr-F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ce réservé de l'image des diapositives 1"/>
          <p:cNvSpPr>
            <a:spLocks noGrp="1" noRot="1" noChangeAspect="1" noTextEdit="1"/>
          </p:cNvSpPr>
          <p:nvPr>
            <p:ph type="sldImg"/>
          </p:nvPr>
        </p:nvSpPr>
        <p:spPr>
          <a:xfrm>
            <a:off x="917575" y="744538"/>
            <a:ext cx="4962525" cy="3722687"/>
          </a:xfrm>
          <a:ln/>
        </p:spPr>
      </p:sp>
      <p:sp>
        <p:nvSpPr>
          <p:cNvPr id="84995" name="Espace réservé des commentaires 2"/>
          <p:cNvSpPr>
            <a:spLocks noGrp="1"/>
          </p:cNvSpPr>
          <p:nvPr>
            <p:ph type="body" idx="1"/>
          </p:nvPr>
        </p:nvSpPr>
        <p:spPr>
          <a:noFill/>
          <a:ln/>
        </p:spPr>
        <p:txBody>
          <a:bodyPr/>
          <a:lstStyle/>
          <a:p>
            <a:endParaRPr lang="fr-BE" smtClean="0"/>
          </a:p>
        </p:txBody>
      </p:sp>
      <p:sp>
        <p:nvSpPr>
          <p:cNvPr id="84996" name="Espace réservé du numéro de diapositive 3"/>
          <p:cNvSpPr>
            <a:spLocks noGrp="1"/>
          </p:cNvSpPr>
          <p:nvPr>
            <p:ph type="sldNum" sz="quarter" idx="5"/>
          </p:nvPr>
        </p:nvSpPr>
        <p:spPr/>
        <p:txBody>
          <a:bodyPr/>
          <a:lstStyle/>
          <a:p>
            <a:pPr>
              <a:defRPr/>
            </a:pPr>
            <a:fld id="{C17C2040-F7B5-4248-84DA-49391AE88F83}" type="slidenum">
              <a:rPr lang="fr-FR" smtClean="0"/>
              <a:pPr>
                <a:defRPr/>
              </a:pPr>
              <a:t>28</a:t>
            </a:fld>
            <a:endParaRPr lang="fr-F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ce réservé de l'image des diapositives 1"/>
          <p:cNvSpPr>
            <a:spLocks noGrp="1" noRot="1" noChangeAspect="1" noTextEdit="1"/>
          </p:cNvSpPr>
          <p:nvPr>
            <p:ph type="sldImg"/>
          </p:nvPr>
        </p:nvSpPr>
        <p:spPr>
          <a:xfrm>
            <a:off x="917575" y="744538"/>
            <a:ext cx="4962525" cy="3722687"/>
          </a:xfrm>
          <a:ln/>
        </p:spPr>
      </p:sp>
      <p:sp>
        <p:nvSpPr>
          <p:cNvPr id="86019" name="Espace réservé des commentaires 2"/>
          <p:cNvSpPr>
            <a:spLocks noGrp="1"/>
          </p:cNvSpPr>
          <p:nvPr>
            <p:ph type="body" idx="1"/>
          </p:nvPr>
        </p:nvSpPr>
        <p:spPr>
          <a:noFill/>
          <a:ln/>
        </p:spPr>
        <p:txBody>
          <a:bodyPr/>
          <a:lstStyle/>
          <a:p>
            <a:r>
              <a:rPr lang="fr-BE" smtClean="0"/>
              <a:t>Le trastuzumab est un anticorps monoclonal humanisé recombinant de classe IgG1 dirigé contre le récepteur 2 du facteur de croissance épidermique humain (HER2). Une surexpression de HER2 s'observe dans 20 à 30 % des cancers primitifs du sein. Des études montrent que la survie sans maladie est plus courte chez les patients dont les tumeurs surexpriment HER2 que chez les patients dont les tumeurs ne présentent pas cette surexpression.  </a:t>
            </a:r>
          </a:p>
          <a:p>
            <a:r>
              <a:rPr lang="fr-BE" smtClean="0"/>
              <a:t>Des études </a:t>
            </a:r>
            <a:r>
              <a:rPr lang="fr-BE" i="1" smtClean="0"/>
              <a:t>in vitro</a:t>
            </a:r>
            <a:r>
              <a:rPr lang="fr-BE" smtClean="0"/>
              <a:t> et chez l'animal ont montré que le trastuzumab inhibe la prolifération des cellules tumorales humaines qui surexpriment HER2. </a:t>
            </a:r>
          </a:p>
        </p:txBody>
      </p:sp>
      <p:sp>
        <p:nvSpPr>
          <p:cNvPr id="86020" name="Espace réservé du numéro de diapositive 3"/>
          <p:cNvSpPr>
            <a:spLocks noGrp="1"/>
          </p:cNvSpPr>
          <p:nvPr>
            <p:ph type="sldNum" sz="quarter" idx="5"/>
          </p:nvPr>
        </p:nvSpPr>
        <p:spPr/>
        <p:txBody>
          <a:bodyPr/>
          <a:lstStyle/>
          <a:p>
            <a:pPr>
              <a:defRPr/>
            </a:pPr>
            <a:fld id="{4E5E665B-03E8-402E-AF98-28AD1AD0D7D2}" type="slidenum">
              <a:rPr lang="fr-FR" smtClean="0"/>
              <a:pPr>
                <a:defRPr/>
              </a:pPr>
              <a:t>33</a:t>
            </a:fld>
            <a:endParaRPr lang="fr-F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ce réservé de l'image des diapositives 1"/>
          <p:cNvSpPr>
            <a:spLocks noGrp="1" noRot="1" noChangeAspect="1" noTextEdit="1"/>
          </p:cNvSpPr>
          <p:nvPr>
            <p:ph type="sldImg"/>
          </p:nvPr>
        </p:nvSpPr>
        <p:spPr>
          <a:xfrm>
            <a:off x="917575" y="744538"/>
            <a:ext cx="4962525" cy="3722687"/>
          </a:xfrm>
          <a:ln/>
        </p:spPr>
      </p:sp>
      <p:sp>
        <p:nvSpPr>
          <p:cNvPr id="87043" name="Espace réservé des commentaires 2"/>
          <p:cNvSpPr>
            <a:spLocks noGrp="1"/>
          </p:cNvSpPr>
          <p:nvPr>
            <p:ph type="body" idx="1"/>
          </p:nvPr>
        </p:nvSpPr>
        <p:spPr>
          <a:noFill/>
          <a:ln/>
        </p:spPr>
        <p:txBody>
          <a:bodyPr/>
          <a:lstStyle/>
          <a:p>
            <a:r>
              <a:rPr lang="fr-BE" smtClean="0"/>
              <a:t>Vectibix est indiqué en monothérapie pour le traitement des patients atteints de cancer colorectal métastatique exprimant l’EGFR et présentant le gène KRAS non muté (type sauvage), après échec des protocoles de chimiothérapie à base de fluoropyrimidine, oxaliplatine et irinotécan.  </a:t>
            </a:r>
          </a:p>
          <a:p>
            <a:r>
              <a:rPr lang="fr-BE" smtClean="0"/>
              <a:t>Il se lie spécifiquement avec le récepteur de l'EGFR qui est présent à la fois sur les cellules normales (notamment les cellules cutanées) et tumorales (cf. </a:t>
            </a:r>
            <a:r>
              <a:rPr lang="fr-BE" smtClean="0">
                <a:hlinkClick r:id="rId3"/>
              </a:rPr>
              <a:t>schéma animé sur la feuille jointe</a:t>
            </a:r>
            <a:r>
              <a:rPr lang="fr-BE" smtClean="0"/>
              <a:t>). Il inhibe la liaison du facteur de croissance EGF, empêchant l'activation des kinases associées au récepteur. La liaison du panitumumab avec le récepteur entraîne l'internalisation. du récepteur, et secondairement une inhibition de la croissance cellulaire, une induction de l'apoptose, une diminution des métallo-protéinases de la matrice extra-cellulaire et une diminution de la vascularisation.  </a:t>
            </a:r>
          </a:p>
          <a:p>
            <a:r>
              <a:rPr lang="fr-BE" smtClean="0"/>
              <a:t>Cependant, environ 30% à 60% des tumeurs présentent aussi des mutations de K-Ras qui est une des protéines majeures dans la transmission du signal. On a montré, cliniquement, que les tumeur coliques présentant une mutation de K-Ras ne répondaient pas au panitumumab, alors que les tumeurs n'ayant pas cette mutation répondent le plus souvent. Cette différence se traduit par une survie différente.</a:t>
            </a:r>
          </a:p>
          <a:p>
            <a:endParaRPr lang="fr-BE" smtClean="0"/>
          </a:p>
          <a:p>
            <a:r>
              <a:rPr lang="fr-BE" smtClean="0"/>
              <a:t>La même relation a été établie pour le cetuximab. </a:t>
            </a:r>
          </a:p>
        </p:txBody>
      </p:sp>
      <p:sp>
        <p:nvSpPr>
          <p:cNvPr id="87044" name="Espace réservé du numéro de diapositive 3"/>
          <p:cNvSpPr>
            <a:spLocks noGrp="1"/>
          </p:cNvSpPr>
          <p:nvPr>
            <p:ph type="sldNum" sz="quarter" idx="5"/>
          </p:nvPr>
        </p:nvSpPr>
        <p:spPr/>
        <p:txBody>
          <a:bodyPr/>
          <a:lstStyle/>
          <a:p>
            <a:pPr>
              <a:defRPr/>
            </a:pPr>
            <a:fld id="{8ED34A6A-A9DF-4303-BDB6-25042CBB41B7}" type="slidenum">
              <a:rPr lang="fr-FR" smtClean="0"/>
              <a:pPr>
                <a:defRPr/>
              </a:pPr>
              <a:t>34</a:t>
            </a:fld>
            <a:endParaRPr lang="fr-F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Espace réservé de l'image des diapositives 1"/>
          <p:cNvSpPr>
            <a:spLocks noGrp="1" noRot="1" noChangeAspect="1" noTextEdit="1"/>
          </p:cNvSpPr>
          <p:nvPr>
            <p:ph type="sldImg"/>
          </p:nvPr>
        </p:nvSpPr>
        <p:spPr>
          <a:xfrm>
            <a:off x="917575" y="744538"/>
            <a:ext cx="4962525" cy="3722687"/>
          </a:xfrm>
          <a:ln/>
        </p:spPr>
      </p:sp>
      <p:sp>
        <p:nvSpPr>
          <p:cNvPr id="88067" name="Espace réservé des commentaires 2"/>
          <p:cNvSpPr>
            <a:spLocks noGrp="1"/>
          </p:cNvSpPr>
          <p:nvPr>
            <p:ph type="body" idx="1"/>
          </p:nvPr>
        </p:nvSpPr>
        <p:spPr>
          <a:noFill/>
          <a:ln/>
        </p:spPr>
        <p:txBody>
          <a:bodyPr/>
          <a:lstStyle/>
          <a:p>
            <a:endParaRPr lang="fr-BE" smtClean="0"/>
          </a:p>
        </p:txBody>
      </p:sp>
      <p:sp>
        <p:nvSpPr>
          <p:cNvPr id="88068" name="Espace réservé du numéro de diapositive 3"/>
          <p:cNvSpPr>
            <a:spLocks noGrp="1"/>
          </p:cNvSpPr>
          <p:nvPr>
            <p:ph type="sldNum" sz="quarter" idx="5"/>
          </p:nvPr>
        </p:nvSpPr>
        <p:spPr/>
        <p:txBody>
          <a:bodyPr/>
          <a:lstStyle/>
          <a:p>
            <a:pPr>
              <a:defRPr/>
            </a:pPr>
            <a:fld id="{8C9560CD-94B1-4486-9912-F23C56F216FA}" type="slidenum">
              <a:rPr lang="fr-FR" smtClean="0"/>
              <a:pPr>
                <a:defRPr/>
              </a:pPr>
              <a:t>36</a:t>
            </a:fld>
            <a:endParaRPr lang="fr-F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Espace réservé de l'image des diapositives 1"/>
          <p:cNvSpPr>
            <a:spLocks noGrp="1" noRot="1" noChangeAspect="1" noTextEdit="1"/>
          </p:cNvSpPr>
          <p:nvPr>
            <p:ph type="sldImg"/>
          </p:nvPr>
        </p:nvSpPr>
        <p:spPr>
          <a:xfrm>
            <a:off x="917575" y="744538"/>
            <a:ext cx="4962525" cy="3722687"/>
          </a:xfrm>
          <a:ln/>
        </p:spPr>
      </p:sp>
      <p:sp>
        <p:nvSpPr>
          <p:cNvPr id="89091" name="Espace réservé des commentaires 2"/>
          <p:cNvSpPr>
            <a:spLocks noGrp="1"/>
          </p:cNvSpPr>
          <p:nvPr>
            <p:ph type="body" idx="1"/>
          </p:nvPr>
        </p:nvSpPr>
        <p:spPr>
          <a:noFill/>
          <a:ln/>
        </p:spPr>
        <p:txBody>
          <a:bodyPr/>
          <a:lstStyle/>
          <a:p>
            <a:endParaRPr lang="fr-BE" smtClean="0"/>
          </a:p>
        </p:txBody>
      </p:sp>
      <p:sp>
        <p:nvSpPr>
          <p:cNvPr id="89092" name="Espace réservé du numéro de diapositive 3"/>
          <p:cNvSpPr>
            <a:spLocks noGrp="1"/>
          </p:cNvSpPr>
          <p:nvPr>
            <p:ph type="sldNum" sz="quarter" idx="5"/>
          </p:nvPr>
        </p:nvSpPr>
        <p:spPr/>
        <p:txBody>
          <a:bodyPr/>
          <a:lstStyle/>
          <a:p>
            <a:pPr>
              <a:defRPr/>
            </a:pPr>
            <a:fld id="{B0946EC4-9E2D-4AE0-8170-1E774BDB4115}" type="slidenum">
              <a:rPr lang="fr-FR" smtClean="0"/>
              <a:pPr>
                <a:defRPr/>
              </a:pPr>
              <a:t>37</a:t>
            </a:fld>
            <a:endParaRPr lang="fr-F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Espace réservé de l'image des diapositives 1"/>
          <p:cNvSpPr>
            <a:spLocks noGrp="1" noRot="1" noChangeAspect="1" noTextEdit="1"/>
          </p:cNvSpPr>
          <p:nvPr>
            <p:ph type="sldImg"/>
          </p:nvPr>
        </p:nvSpPr>
        <p:spPr>
          <a:xfrm>
            <a:off x="917575" y="744538"/>
            <a:ext cx="4962525" cy="3722687"/>
          </a:xfrm>
          <a:ln/>
        </p:spPr>
      </p:sp>
      <p:sp>
        <p:nvSpPr>
          <p:cNvPr id="90115" name="Espace réservé des commentaires 2"/>
          <p:cNvSpPr>
            <a:spLocks noGrp="1"/>
          </p:cNvSpPr>
          <p:nvPr>
            <p:ph type="body" idx="1"/>
          </p:nvPr>
        </p:nvSpPr>
        <p:spPr>
          <a:noFill/>
          <a:ln/>
        </p:spPr>
        <p:txBody>
          <a:bodyPr/>
          <a:lstStyle/>
          <a:p>
            <a:r>
              <a:rPr lang="fr-BE" smtClean="0"/>
              <a:t>Demi-vie plasmatique = 40 à 60 minutes, demi-vie de la pompe à proton = 18 à 24h</a:t>
            </a:r>
          </a:p>
          <a:p>
            <a:r>
              <a:rPr lang="fr-BE" smtClean="0"/>
              <a:t>Pfs administration en continu</a:t>
            </a:r>
          </a:p>
        </p:txBody>
      </p:sp>
      <p:sp>
        <p:nvSpPr>
          <p:cNvPr id="4" name="Espace réservé du numéro de diapositive 3"/>
          <p:cNvSpPr>
            <a:spLocks noGrp="1"/>
          </p:cNvSpPr>
          <p:nvPr>
            <p:ph type="sldNum" sz="quarter" idx="5"/>
          </p:nvPr>
        </p:nvSpPr>
        <p:spPr/>
        <p:txBody>
          <a:bodyPr/>
          <a:lstStyle/>
          <a:p>
            <a:pPr>
              <a:defRPr/>
            </a:pPr>
            <a:fld id="{BF2558E5-445D-40AA-B167-31F35A8D5CCE}" type="slidenum">
              <a:rPr lang="fr-FR" smtClean="0"/>
              <a:pPr>
                <a:defRPr/>
              </a:pPr>
              <a:t>38</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Espace réservé de l'image des diapositives 1"/>
          <p:cNvSpPr>
            <a:spLocks noGrp="1" noRot="1" noChangeAspect="1" noTextEdit="1"/>
          </p:cNvSpPr>
          <p:nvPr>
            <p:ph type="sldImg"/>
          </p:nvPr>
        </p:nvSpPr>
        <p:spPr>
          <a:xfrm>
            <a:off x="917575" y="744538"/>
            <a:ext cx="4962525" cy="3722687"/>
          </a:xfrm>
          <a:ln/>
        </p:spPr>
      </p:sp>
      <p:sp>
        <p:nvSpPr>
          <p:cNvPr id="91139" name="Espace réservé des commentaires 2"/>
          <p:cNvSpPr>
            <a:spLocks noGrp="1"/>
          </p:cNvSpPr>
          <p:nvPr>
            <p:ph type="body" idx="1"/>
          </p:nvPr>
        </p:nvSpPr>
        <p:spPr>
          <a:noFill/>
          <a:ln/>
        </p:spPr>
        <p:txBody>
          <a:bodyPr/>
          <a:lstStyle/>
          <a:p>
            <a:r>
              <a:rPr lang="fr-BE" smtClean="0"/>
              <a:t>Bases puriques</a:t>
            </a:r>
          </a:p>
        </p:txBody>
      </p:sp>
      <p:sp>
        <p:nvSpPr>
          <p:cNvPr id="4" name="Espace réservé du numéro de diapositive 3"/>
          <p:cNvSpPr>
            <a:spLocks noGrp="1"/>
          </p:cNvSpPr>
          <p:nvPr>
            <p:ph type="sldNum" sz="quarter" idx="5"/>
          </p:nvPr>
        </p:nvSpPr>
        <p:spPr/>
        <p:txBody>
          <a:bodyPr/>
          <a:lstStyle/>
          <a:p>
            <a:pPr>
              <a:defRPr/>
            </a:pPr>
            <a:fld id="{2F734914-5AC9-4B89-9833-0284D89BDE0B}" type="slidenum">
              <a:rPr lang="fr-FR" smtClean="0"/>
              <a:pPr>
                <a:defRPr/>
              </a:pPr>
              <a:t>39</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Espace réservé de l'image des diapositives 1"/>
          <p:cNvSpPr>
            <a:spLocks noGrp="1" noRot="1" noChangeAspect="1" noTextEdit="1"/>
          </p:cNvSpPr>
          <p:nvPr>
            <p:ph type="sldImg"/>
          </p:nvPr>
        </p:nvSpPr>
        <p:spPr>
          <a:xfrm>
            <a:off x="917575" y="744538"/>
            <a:ext cx="4962525" cy="3722687"/>
          </a:xfrm>
          <a:ln/>
        </p:spPr>
      </p:sp>
      <p:sp>
        <p:nvSpPr>
          <p:cNvPr id="92163" name="Espace réservé des commentaires 2"/>
          <p:cNvSpPr>
            <a:spLocks noGrp="1"/>
          </p:cNvSpPr>
          <p:nvPr>
            <p:ph type="body" idx="1"/>
          </p:nvPr>
        </p:nvSpPr>
        <p:spPr>
          <a:noFill/>
          <a:ln/>
        </p:spPr>
        <p:txBody>
          <a:bodyPr/>
          <a:lstStyle/>
          <a:p>
            <a:r>
              <a:rPr lang="fr-BE" smtClean="0"/>
              <a:t>Convertie en 5FU par une déaminase fongique à l’intérieur des cellules, analogue bases pyrimidiques</a:t>
            </a:r>
          </a:p>
          <a:p>
            <a:r>
              <a:rPr lang="fr-BE" smtClean="0"/>
              <a:t>Apparition de résistances par mutation enzymatique</a:t>
            </a:r>
          </a:p>
          <a:p>
            <a:endParaRPr lang="fr-BE" smtClean="0"/>
          </a:p>
        </p:txBody>
      </p:sp>
      <p:sp>
        <p:nvSpPr>
          <p:cNvPr id="90116" name="Espace réservé du numéro de diapositive 3"/>
          <p:cNvSpPr>
            <a:spLocks noGrp="1"/>
          </p:cNvSpPr>
          <p:nvPr>
            <p:ph type="sldNum" sz="quarter" idx="5"/>
          </p:nvPr>
        </p:nvSpPr>
        <p:spPr/>
        <p:txBody>
          <a:bodyPr/>
          <a:lstStyle/>
          <a:p>
            <a:pPr>
              <a:defRPr/>
            </a:pPr>
            <a:fld id="{FD443C13-79B8-4F34-8DD4-F1C0CD4E630F}" type="slidenum">
              <a:rPr lang="fr-FR" smtClean="0"/>
              <a:pPr>
                <a:defRPr/>
              </a:pPr>
              <a:t>40</a:t>
            </a:fld>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p:cNvSpPr>
            <a:spLocks noGrp="1" noRot="1" noChangeAspect="1" noTextEdit="1"/>
          </p:cNvSpPr>
          <p:nvPr>
            <p:ph type="sldImg"/>
          </p:nvPr>
        </p:nvSpPr>
        <p:spPr>
          <a:xfrm>
            <a:off x="917575" y="744538"/>
            <a:ext cx="4962525" cy="3722687"/>
          </a:xfrm>
          <a:ln/>
        </p:spPr>
      </p:sp>
      <p:sp>
        <p:nvSpPr>
          <p:cNvPr id="65539" name="Espace réservé des commentaires 2"/>
          <p:cNvSpPr>
            <a:spLocks noGrp="1"/>
          </p:cNvSpPr>
          <p:nvPr>
            <p:ph type="body" idx="1"/>
          </p:nvPr>
        </p:nvSpPr>
        <p:spPr>
          <a:noFill/>
          <a:ln/>
        </p:spPr>
        <p:txBody>
          <a:bodyPr/>
          <a:lstStyle/>
          <a:p>
            <a:r>
              <a:rPr lang="fr-BE" smtClean="0"/>
              <a:t>Les concentrations plasmatiques observées après administration orale</a:t>
            </a:r>
          </a:p>
        </p:txBody>
      </p:sp>
      <p:sp>
        <p:nvSpPr>
          <p:cNvPr id="65540" name="Espace réservé du numéro de diapositive 3"/>
          <p:cNvSpPr>
            <a:spLocks noGrp="1"/>
          </p:cNvSpPr>
          <p:nvPr>
            <p:ph type="sldNum" sz="quarter" idx="5"/>
          </p:nvPr>
        </p:nvSpPr>
        <p:spPr/>
        <p:txBody>
          <a:bodyPr/>
          <a:lstStyle/>
          <a:p>
            <a:pPr>
              <a:defRPr/>
            </a:pPr>
            <a:fld id="{34F4CBA7-65E0-4D72-B8C5-66BF31DC042E}" type="slidenum">
              <a:rPr lang="fr-FR" smtClean="0"/>
              <a:pPr>
                <a:defRPr/>
              </a:pPr>
              <a:t>3</a:t>
            </a:fld>
            <a:endParaRPr lang="fr-F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Espace réservé de l'image des diapositives 1"/>
          <p:cNvSpPr>
            <a:spLocks noGrp="1" noRot="1" noChangeAspect="1" noTextEdit="1"/>
          </p:cNvSpPr>
          <p:nvPr>
            <p:ph type="sldImg"/>
          </p:nvPr>
        </p:nvSpPr>
        <p:spPr>
          <a:xfrm>
            <a:off x="917575" y="744538"/>
            <a:ext cx="4962525" cy="3722687"/>
          </a:xfrm>
          <a:ln/>
        </p:spPr>
      </p:sp>
      <p:sp>
        <p:nvSpPr>
          <p:cNvPr id="93187" name="Espace réservé des commentaires 2"/>
          <p:cNvSpPr>
            <a:spLocks noGrp="1"/>
          </p:cNvSpPr>
          <p:nvPr>
            <p:ph type="body" idx="1"/>
          </p:nvPr>
        </p:nvSpPr>
        <p:spPr>
          <a:noFill/>
          <a:ln/>
        </p:spPr>
        <p:txBody>
          <a:bodyPr/>
          <a:lstStyle/>
          <a:p>
            <a:r>
              <a:rPr lang="fr-BE" smtClean="0"/>
              <a:t>Ex : codéine, périndopril </a:t>
            </a:r>
            <a:r>
              <a:rPr lang="fr-BE" smtClean="0">
                <a:sym typeface="Wingdings" pitchFamily="2" charset="2"/>
              </a:rPr>
              <a:t> périndoprilate, … </a:t>
            </a:r>
          </a:p>
          <a:p>
            <a:r>
              <a:rPr lang="fr-BE" smtClean="0"/>
              <a:t>About </a:t>
            </a:r>
            <a:r>
              <a:rPr lang="en-US" smtClean="0"/>
              <a:t>7 to 10 percent of whites have poor CYP2D6 metabolism, whereas 1 to 7 percent of whites and more than 25 percent of Ethiopians have gene duplications and are classified </a:t>
            </a:r>
            <a:r>
              <a:rPr lang="fr-BE" smtClean="0"/>
              <a:t>as having ultrarapid metabolism.  </a:t>
            </a:r>
          </a:p>
          <a:p>
            <a:endParaRPr lang="fr-BE" smtClean="0"/>
          </a:p>
        </p:txBody>
      </p:sp>
      <p:sp>
        <p:nvSpPr>
          <p:cNvPr id="91140" name="Espace réservé du numéro de diapositive 3"/>
          <p:cNvSpPr>
            <a:spLocks noGrp="1"/>
          </p:cNvSpPr>
          <p:nvPr>
            <p:ph type="sldNum" sz="quarter" idx="5"/>
          </p:nvPr>
        </p:nvSpPr>
        <p:spPr/>
        <p:txBody>
          <a:bodyPr/>
          <a:lstStyle/>
          <a:p>
            <a:pPr>
              <a:defRPr/>
            </a:pPr>
            <a:fld id="{7C344DE6-8586-478B-9155-FDF75CCF942E}" type="slidenum">
              <a:rPr lang="fr-FR" smtClean="0"/>
              <a:pPr>
                <a:defRPr/>
              </a:pPr>
              <a:t>41</a:t>
            </a:fld>
            <a:endParaRPr lang="fr-F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Espace réservé de l'image des diapositives 1"/>
          <p:cNvSpPr>
            <a:spLocks noGrp="1" noRot="1" noChangeAspect="1" noTextEdit="1"/>
          </p:cNvSpPr>
          <p:nvPr>
            <p:ph type="sldImg"/>
          </p:nvPr>
        </p:nvSpPr>
        <p:spPr>
          <a:xfrm>
            <a:off x="917575" y="744538"/>
            <a:ext cx="4962525" cy="3722687"/>
          </a:xfrm>
          <a:ln/>
        </p:spPr>
      </p:sp>
      <p:sp>
        <p:nvSpPr>
          <p:cNvPr id="94211" name="Espace réservé des commentaires 2"/>
          <p:cNvSpPr>
            <a:spLocks noGrp="1"/>
          </p:cNvSpPr>
          <p:nvPr>
            <p:ph type="body" idx="1"/>
          </p:nvPr>
        </p:nvSpPr>
        <p:spPr>
          <a:noFill/>
          <a:ln/>
        </p:spPr>
        <p:txBody>
          <a:bodyPr/>
          <a:lstStyle/>
          <a:p>
            <a:r>
              <a:rPr lang="fr-BE" i="1" smtClean="0"/>
              <a:t>O</a:t>
            </a:r>
            <a:r>
              <a:rPr lang="en-US" smtClean="0"/>
              <a:t>-demethylation of codeine into morphine by CYP2D6 represents a minor pathway of codeine metabolism (accounting for less than 10 percent of codeine clearance) </a:t>
            </a:r>
            <a:r>
              <a:rPr lang="fr-BE" smtClean="0"/>
              <a:t>but </a:t>
            </a:r>
            <a:r>
              <a:rPr lang="en-US" smtClean="0"/>
              <a:t>is essential for its opioid activity.  </a:t>
            </a:r>
            <a:r>
              <a:rPr lang="fr-BE" i="1" smtClean="0"/>
              <a:t>N</a:t>
            </a:r>
            <a:r>
              <a:rPr lang="en-US" smtClean="0"/>
              <a:t>-demethylation of codeine into norcodeine by CYP3A4 and the glucuronidation of codeine are the main pathways (accounting for more than 80 percent of codeine clearance) for converting the molecule into inactive </a:t>
            </a:r>
            <a:r>
              <a:rPr lang="fr-BE" smtClean="0"/>
              <a:t>compounds.  </a:t>
            </a:r>
          </a:p>
          <a:p>
            <a:r>
              <a:rPr lang="fr-BE" b="1" smtClean="0"/>
              <a:t>Patient en dépression respiratoire après avoir reçu 25mg 3x/jour de codéine contre la toux.  La dose de morphine correspondait à 75% de la dose de codéine (normalement = 10%)</a:t>
            </a:r>
          </a:p>
          <a:p>
            <a:r>
              <a:rPr lang="en-US" b="1" smtClean="0"/>
              <a:t>Figure 1. </a:t>
            </a:r>
            <a:r>
              <a:rPr lang="en-US" smtClean="0"/>
              <a:t>Metabolic Pathways of Codeine Biotransformation.</a:t>
            </a:r>
          </a:p>
          <a:p>
            <a:r>
              <a:rPr lang="en-US" smtClean="0"/>
              <a:t>The conversion of codeine into norcodeine by CYP3A4 and into codeine-6-glucuronide by glucuronidation usually represents 80 percent of codeine clearance, and conversion of codeine into morphine by CYP2D6 represents only 10 percent of codeine clearance (blue arrows). Morphine is further metabolized into morphine-6-glucuronide and into morphine-3-glucuronide. Morphine and morphine-6-glucuronide have opioid activity (green arrows). Glucuronides are eliminated by the kidney and are thus susceptible to accumulation in cases of acute renal failure. The patient (red arrows) had ultrarapid CYP2D6 metabolism, inhibition of CYP3A4 as a result of treatment with clarithromycin and voriconazole, and glucuronide accumulation due to acute renal failure. Red arrows with dotted lines indicate low levels of drug conversion or elimination, green arrows with dotted lines indicate low levels of brain penetration, and thick arrows indicate high levels.</a:t>
            </a:r>
          </a:p>
          <a:p>
            <a:endParaRPr lang="fr-BE" smtClean="0"/>
          </a:p>
        </p:txBody>
      </p:sp>
      <p:sp>
        <p:nvSpPr>
          <p:cNvPr id="92164" name="Espace réservé du numéro de diapositive 3"/>
          <p:cNvSpPr>
            <a:spLocks noGrp="1"/>
          </p:cNvSpPr>
          <p:nvPr>
            <p:ph type="sldNum" sz="quarter" idx="5"/>
          </p:nvPr>
        </p:nvSpPr>
        <p:spPr/>
        <p:txBody>
          <a:bodyPr/>
          <a:lstStyle/>
          <a:p>
            <a:pPr>
              <a:defRPr/>
            </a:pPr>
            <a:fld id="{82D5603F-21A7-442E-90BB-5FB1A05E043A}" type="slidenum">
              <a:rPr lang="fr-FR" smtClean="0"/>
              <a:pPr>
                <a:defRPr/>
              </a:pPr>
              <a:t>42</a:t>
            </a:fld>
            <a:endParaRPr lang="fr-F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Espace réservé de l'image des diapositives 1"/>
          <p:cNvSpPr>
            <a:spLocks noGrp="1" noRot="1" noChangeAspect="1" noTextEdit="1"/>
          </p:cNvSpPr>
          <p:nvPr>
            <p:ph type="sldImg"/>
          </p:nvPr>
        </p:nvSpPr>
        <p:spPr>
          <a:xfrm>
            <a:off x="917575" y="744538"/>
            <a:ext cx="4962525" cy="3722687"/>
          </a:xfrm>
          <a:ln/>
        </p:spPr>
      </p:sp>
      <p:sp>
        <p:nvSpPr>
          <p:cNvPr id="95235" name="Espace réservé des commentaires 2"/>
          <p:cNvSpPr>
            <a:spLocks noGrp="1"/>
          </p:cNvSpPr>
          <p:nvPr>
            <p:ph type="body" idx="1"/>
          </p:nvPr>
        </p:nvSpPr>
        <p:spPr>
          <a:noFill/>
          <a:ln/>
        </p:spPr>
        <p:txBody>
          <a:bodyPr/>
          <a:lstStyle/>
          <a:p>
            <a:endParaRPr lang="fr-BE" smtClean="0"/>
          </a:p>
        </p:txBody>
      </p:sp>
      <p:sp>
        <p:nvSpPr>
          <p:cNvPr id="89092" name="Espace réservé du numéro de diapositive 3"/>
          <p:cNvSpPr>
            <a:spLocks noGrp="1"/>
          </p:cNvSpPr>
          <p:nvPr>
            <p:ph type="sldNum" sz="quarter" idx="5"/>
          </p:nvPr>
        </p:nvSpPr>
        <p:spPr/>
        <p:txBody>
          <a:bodyPr/>
          <a:lstStyle/>
          <a:p>
            <a:pPr>
              <a:defRPr/>
            </a:pPr>
            <a:fld id="{BA035CC2-13CF-4786-90AB-A86D5F6CB0B2}" type="slidenum">
              <a:rPr lang="fr-FR" smtClean="0"/>
              <a:pPr>
                <a:defRPr/>
              </a:pPr>
              <a:t>43</a:t>
            </a:fld>
            <a:endParaRPr lang="fr-F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p:txBody>
          <a:bodyPr/>
          <a:lstStyle/>
          <a:p>
            <a:pPr>
              <a:defRPr/>
            </a:pPr>
            <a:fld id="{64773AF3-E501-4C53-9CDF-1076F009866C}" type="slidenum">
              <a:rPr lang="fr-FR" smtClean="0"/>
              <a:pPr>
                <a:defRPr/>
              </a:pPr>
              <a:t>47</a:t>
            </a:fld>
            <a:endParaRPr lang="fr-FR" smtClean="0"/>
          </a:p>
        </p:txBody>
      </p:sp>
      <p:sp>
        <p:nvSpPr>
          <p:cNvPr id="96259" name="Rectangle 2"/>
          <p:cNvSpPr>
            <a:spLocks noGrp="1" noRot="1" noChangeAspect="1" noChangeArrowheads="1" noTextEdit="1"/>
          </p:cNvSpPr>
          <p:nvPr>
            <p:ph type="sldImg"/>
          </p:nvPr>
        </p:nvSpPr>
        <p:spPr>
          <a:xfrm>
            <a:off x="917575" y="744538"/>
            <a:ext cx="4962525" cy="3722687"/>
          </a:xfrm>
          <a:ln/>
        </p:spPr>
      </p:sp>
      <p:sp>
        <p:nvSpPr>
          <p:cNvPr id="9626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p:cNvSpPr>
            <a:spLocks noGrp="1" noRot="1" noChangeAspect="1" noTextEdit="1"/>
          </p:cNvSpPr>
          <p:nvPr>
            <p:ph type="sldImg"/>
          </p:nvPr>
        </p:nvSpPr>
        <p:spPr>
          <a:xfrm>
            <a:off x="917575" y="744538"/>
            <a:ext cx="4962525" cy="3722687"/>
          </a:xfrm>
          <a:ln/>
        </p:spPr>
      </p:sp>
      <p:sp>
        <p:nvSpPr>
          <p:cNvPr id="97283" name="Espace réservé des commentaires 2"/>
          <p:cNvSpPr>
            <a:spLocks noGrp="1"/>
          </p:cNvSpPr>
          <p:nvPr>
            <p:ph type="body" idx="1"/>
          </p:nvPr>
        </p:nvSpPr>
        <p:spPr>
          <a:noFill/>
          <a:ln/>
        </p:spPr>
        <p:txBody>
          <a:bodyPr/>
          <a:lstStyle/>
          <a:p>
            <a:r>
              <a:rPr lang="fr-BE" smtClean="0"/>
              <a:t>Les bactéries ont développé différents mécanismes pour contrecarrer l'action des antibiotiques: </a:t>
            </a:r>
          </a:p>
          <a:p>
            <a:r>
              <a:rPr lang="fr-BE" smtClean="0"/>
              <a:t>Des enzymes hydrolysant les composés ß-lactamines (ß-lactamase) ou modifiant les aminoglycosides (par transfert de divers groupes chimiques) </a:t>
            </a:r>
          </a:p>
        </p:txBody>
      </p:sp>
      <p:sp>
        <p:nvSpPr>
          <p:cNvPr id="4" name="Espace réservé du numéro de diapositive 3"/>
          <p:cNvSpPr>
            <a:spLocks noGrp="1"/>
          </p:cNvSpPr>
          <p:nvPr>
            <p:ph type="sldNum" sz="quarter" idx="5"/>
          </p:nvPr>
        </p:nvSpPr>
        <p:spPr/>
        <p:txBody>
          <a:bodyPr/>
          <a:lstStyle/>
          <a:p>
            <a:pPr>
              <a:defRPr/>
            </a:pPr>
            <a:fld id="{4AE1AA96-19AA-49D2-9EB3-71703EDEE44A}" type="slidenum">
              <a:rPr lang="fr-FR" smtClean="0"/>
              <a:pPr>
                <a:defRPr/>
              </a:pPr>
              <a:t>48</a:t>
            </a:fld>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Espace réservé de l'image des diapositives 1"/>
          <p:cNvSpPr>
            <a:spLocks noGrp="1" noRot="1" noChangeAspect="1" noTextEdit="1"/>
          </p:cNvSpPr>
          <p:nvPr>
            <p:ph type="sldImg"/>
          </p:nvPr>
        </p:nvSpPr>
        <p:spPr>
          <a:xfrm>
            <a:off x="917575" y="744538"/>
            <a:ext cx="4962525" cy="3722687"/>
          </a:xfrm>
          <a:ln/>
        </p:spPr>
      </p:sp>
      <p:sp>
        <p:nvSpPr>
          <p:cNvPr id="98307" name="Espace réservé des commentaires 2"/>
          <p:cNvSpPr>
            <a:spLocks noGrp="1"/>
          </p:cNvSpPr>
          <p:nvPr>
            <p:ph type="body" idx="1"/>
          </p:nvPr>
        </p:nvSpPr>
        <p:spPr>
          <a:noFill/>
          <a:ln/>
        </p:spPr>
        <p:txBody>
          <a:bodyPr/>
          <a:lstStyle/>
          <a:p>
            <a:r>
              <a:rPr lang="fr-BE" smtClean="0"/>
              <a:t>Un changement de perméabilité bloquant l'influx des antimicrobiens (changement des pores dans la membrane externe des Gram</a:t>
            </a:r>
            <a:r>
              <a:rPr lang="fr-BE" baseline="30000" smtClean="0"/>
              <a:t>-</a:t>
            </a:r>
            <a:r>
              <a:rPr lang="fr-BE" smtClean="0"/>
              <a:t>). </a:t>
            </a:r>
          </a:p>
          <a:p>
            <a:r>
              <a:rPr lang="fr-BE" smtClean="0"/>
              <a:t>Une augmentation de l'efflux des antibiotiques (ac. fusidique, streptomycine, tétracyclines, </a:t>
            </a:r>
            <a:r>
              <a:rPr lang="fr-BE" b="1" smtClean="0"/>
              <a:t>fluoroquinolones</a:t>
            </a:r>
            <a:r>
              <a:rPr lang="fr-BE" smtClean="0"/>
              <a:t>, etc.) ou antiseptiques (ammoniums quaternaires, etc.). </a:t>
            </a:r>
          </a:p>
        </p:txBody>
      </p:sp>
      <p:sp>
        <p:nvSpPr>
          <p:cNvPr id="4" name="Espace réservé du numéro de diapositive 3"/>
          <p:cNvSpPr>
            <a:spLocks noGrp="1"/>
          </p:cNvSpPr>
          <p:nvPr>
            <p:ph type="sldNum" sz="quarter" idx="5"/>
          </p:nvPr>
        </p:nvSpPr>
        <p:spPr/>
        <p:txBody>
          <a:bodyPr/>
          <a:lstStyle/>
          <a:p>
            <a:pPr>
              <a:defRPr/>
            </a:pPr>
            <a:fld id="{5C8B8BFE-428F-4E7A-B83C-AAE6538A1B82}" type="slidenum">
              <a:rPr lang="fr-FR" smtClean="0"/>
              <a:pPr>
                <a:defRPr/>
              </a:pPr>
              <a:t>49</a:t>
            </a:fld>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Espace réservé de l'image des diapositives 1"/>
          <p:cNvSpPr>
            <a:spLocks noGrp="1" noRot="1" noChangeAspect="1" noTextEdit="1"/>
          </p:cNvSpPr>
          <p:nvPr>
            <p:ph type="sldImg"/>
          </p:nvPr>
        </p:nvSpPr>
        <p:spPr>
          <a:xfrm>
            <a:off x="917575" y="744538"/>
            <a:ext cx="4962525" cy="3722687"/>
          </a:xfrm>
          <a:ln/>
        </p:spPr>
      </p:sp>
      <p:sp>
        <p:nvSpPr>
          <p:cNvPr id="99331" name="Espace réservé des commentaires 2"/>
          <p:cNvSpPr>
            <a:spLocks noGrp="1"/>
          </p:cNvSpPr>
          <p:nvPr>
            <p:ph type="body" idx="1"/>
          </p:nvPr>
        </p:nvSpPr>
        <p:spPr>
          <a:noFill/>
          <a:ln/>
        </p:spPr>
        <p:txBody>
          <a:bodyPr/>
          <a:lstStyle/>
          <a:p>
            <a:r>
              <a:rPr lang="fr-BE" smtClean="0"/>
              <a:t>Une modification ou une substitution des cibles des antibiotiques (cf. </a:t>
            </a:r>
            <a:r>
              <a:rPr lang="fr-BE" b="1" smtClean="0"/>
              <a:t>fluoroquinolones</a:t>
            </a:r>
            <a:r>
              <a:rPr lang="fr-BE" smtClean="0"/>
              <a:t>, Fig 15 C ; méticilline, Fig. 15 D). </a:t>
            </a:r>
          </a:p>
        </p:txBody>
      </p:sp>
      <p:sp>
        <p:nvSpPr>
          <p:cNvPr id="4" name="Espace réservé du numéro de diapositive 3"/>
          <p:cNvSpPr>
            <a:spLocks noGrp="1"/>
          </p:cNvSpPr>
          <p:nvPr>
            <p:ph type="sldNum" sz="quarter" idx="5"/>
          </p:nvPr>
        </p:nvSpPr>
        <p:spPr/>
        <p:txBody>
          <a:bodyPr/>
          <a:lstStyle/>
          <a:p>
            <a:pPr>
              <a:defRPr/>
            </a:pPr>
            <a:fld id="{495A1A35-F220-4593-BC3A-651C8BAD4686}" type="slidenum">
              <a:rPr lang="fr-FR" smtClean="0"/>
              <a:pPr>
                <a:defRPr/>
              </a:pPr>
              <a:t>50</a:t>
            </a:fld>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Espace réservé de l'image des diapositives 1"/>
          <p:cNvSpPr>
            <a:spLocks noGrp="1" noRot="1" noChangeAspect="1" noTextEdit="1"/>
          </p:cNvSpPr>
          <p:nvPr>
            <p:ph type="sldImg"/>
          </p:nvPr>
        </p:nvSpPr>
        <p:spPr>
          <a:xfrm>
            <a:off x="917575" y="744538"/>
            <a:ext cx="4962525" cy="3722687"/>
          </a:xfrm>
          <a:ln/>
        </p:spPr>
      </p:sp>
      <p:sp>
        <p:nvSpPr>
          <p:cNvPr id="100355" name="Espace réservé des commentaires 2"/>
          <p:cNvSpPr>
            <a:spLocks noGrp="1"/>
          </p:cNvSpPr>
          <p:nvPr>
            <p:ph type="body" idx="1"/>
          </p:nvPr>
        </p:nvSpPr>
        <p:spPr>
          <a:noFill/>
          <a:ln/>
        </p:spPr>
        <p:txBody>
          <a:bodyPr/>
          <a:lstStyle/>
          <a:p>
            <a:endParaRPr lang="fr-BE" smtClean="0"/>
          </a:p>
        </p:txBody>
      </p:sp>
      <p:sp>
        <p:nvSpPr>
          <p:cNvPr id="4" name="Espace réservé du numéro de diapositive 3"/>
          <p:cNvSpPr>
            <a:spLocks noGrp="1"/>
          </p:cNvSpPr>
          <p:nvPr>
            <p:ph type="sldNum" sz="quarter" idx="5"/>
          </p:nvPr>
        </p:nvSpPr>
        <p:spPr/>
        <p:txBody>
          <a:bodyPr/>
          <a:lstStyle/>
          <a:p>
            <a:pPr>
              <a:defRPr/>
            </a:pPr>
            <a:fld id="{09ABAD18-1B85-4FE7-B3B0-8752377FDF76}" type="slidenum">
              <a:rPr lang="fr-FR" smtClean="0"/>
              <a:pPr>
                <a:defRPr/>
              </a:pPr>
              <a:t>51</a:t>
            </a:fld>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Espace réservé de l'image des diapositives 1"/>
          <p:cNvSpPr>
            <a:spLocks noGrp="1" noRot="1" noChangeAspect="1" noTextEdit="1"/>
          </p:cNvSpPr>
          <p:nvPr>
            <p:ph type="sldImg"/>
          </p:nvPr>
        </p:nvSpPr>
        <p:spPr>
          <a:xfrm>
            <a:off x="917575" y="744538"/>
            <a:ext cx="4962525" cy="3722687"/>
          </a:xfrm>
          <a:ln/>
        </p:spPr>
      </p:sp>
      <p:sp>
        <p:nvSpPr>
          <p:cNvPr id="101379" name="Espace réservé des commentaires 2"/>
          <p:cNvSpPr>
            <a:spLocks noGrp="1"/>
          </p:cNvSpPr>
          <p:nvPr>
            <p:ph type="body" idx="1"/>
          </p:nvPr>
        </p:nvSpPr>
        <p:spPr>
          <a:noFill/>
          <a:ln/>
        </p:spPr>
        <p:txBody>
          <a:bodyPr/>
          <a:lstStyle/>
          <a:p>
            <a:r>
              <a:rPr lang="fr-BE" smtClean="0"/>
              <a:t>Figure 3.3. La prévalence de la résistance à la fluoroquinolone de Streptococcus pneumoniae au Canada et son association avec l'utilisation de la fluoroquinolone chez les humains (données provenant du Réseau canadien de surveillance des bactéries)</a:t>
            </a:r>
          </a:p>
          <a:p>
            <a:r>
              <a:rPr lang="fr-BE" smtClean="0"/>
              <a:t>D. Chen, A. McGeer, J. C. de Azavedo, D. E. Low, «The Canadian bacterial surveillance network, 1999, decreased susceptibility of Streptococcus pneumoniae to fluoroquinolones in Canada», </a:t>
            </a:r>
          </a:p>
          <a:p>
            <a:endParaRPr lang="fr-BE" smtClean="0"/>
          </a:p>
        </p:txBody>
      </p:sp>
      <p:sp>
        <p:nvSpPr>
          <p:cNvPr id="4" name="Espace réservé du numéro de diapositive 3"/>
          <p:cNvSpPr>
            <a:spLocks noGrp="1"/>
          </p:cNvSpPr>
          <p:nvPr>
            <p:ph type="sldNum" sz="quarter" idx="5"/>
          </p:nvPr>
        </p:nvSpPr>
        <p:spPr/>
        <p:txBody>
          <a:bodyPr/>
          <a:lstStyle/>
          <a:p>
            <a:pPr>
              <a:defRPr/>
            </a:pPr>
            <a:fld id="{97B98619-5189-47A4-83A5-C6E2E8A8E00E}" type="slidenum">
              <a:rPr lang="fr-FR" smtClean="0"/>
              <a:pPr>
                <a:defRPr/>
              </a:pPr>
              <a:t>52</a:t>
            </a:fld>
            <a:endParaRPr 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Espace réservé de l'image des diapositives 1"/>
          <p:cNvSpPr>
            <a:spLocks noGrp="1" noRot="1" noChangeAspect="1" noTextEdit="1"/>
          </p:cNvSpPr>
          <p:nvPr>
            <p:ph type="sldImg"/>
          </p:nvPr>
        </p:nvSpPr>
        <p:spPr>
          <a:xfrm>
            <a:off x="917575" y="744538"/>
            <a:ext cx="4962525" cy="3722687"/>
          </a:xfrm>
          <a:ln/>
        </p:spPr>
      </p:sp>
      <p:sp>
        <p:nvSpPr>
          <p:cNvPr id="102403" name="Espace réservé des commentaires 2"/>
          <p:cNvSpPr>
            <a:spLocks noGrp="1"/>
          </p:cNvSpPr>
          <p:nvPr>
            <p:ph type="body" idx="1"/>
          </p:nvPr>
        </p:nvSpPr>
        <p:spPr>
          <a:noFill/>
          <a:ln/>
        </p:spPr>
        <p:txBody>
          <a:bodyPr/>
          <a:lstStyle/>
          <a:p>
            <a:endParaRPr lang="fr-BE" smtClean="0"/>
          </a:p>
        </p:txBody>
      </p:sp>
      <p:sp>
        <p:nvSpPr>
          <p:cNvPr id="4" name="Espace réservé du numéro de diapositive 3"/>
          <p:cNvSpPr>
            <a:spLocks noGrp="1"/>
          </p:cNvSpPr>
          <p:nvPr>
            <p:ph type="sldNum" sz="quarter" idx="5"/>
          </p:nvPr>
        </p:nvSpPr>
        <p:spPr/>
        <p:txBody>
          <a:bodyPr/>
          <a:lstStyle/>
          <a:p>
            <a:pPr>
              <a:defRPr/>
            </a:pPr>
            <a:fld id="{0EB2F17E-5934-4F62-980C-79D87804DE7E}" type="slidenum">
              <a:rPr lang="fr-FR" smtClean="0"/>
              <a:pPr>
                <a:defRPr/>
              </a:pPr>
              <a:t>53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e l'image des diapositives 1"/>
          <p:cNvSpPr>
            <a:spLocks noGrp="1" noRot="1" noChangeAspect="1" noTextEdit="1"/>
          </p:cNvSpPr>
          <p:nvPr>
            <p:ph type="sldImg"/>
          </p:nvPr>
        </p:nvSpPr>
        <p:spPr>
          <a:xfrm>
            <a:off x="917575" y="744538"/>
            <a:ext cx="4962525" cy="3722687"/>
          </a:xfrm>
          <a:ln/>
        </p:spPr>
      </p:sp>
      <p:sp>
        <p:nvSpPr>
          <p:cNvPr id="66563" name="Espace réservé des commentaires 2"/>
          <p:cNvSpPr>
            <a:spLocks noGrp="1"/>
          </p:cNvSpPr>
          <p:nvPr>
            <p:ph type="body" idx="1"/>
          </p:nvPr>
        </p:nvSpPr>
        <p:spPr>
          <a:noFill/>
          <a:ln/>
        </p:spPr>
        <p:txBody>
          <a:bodyPr/>
          <a:lstStyle/>
          <a:p>
            <a:r>
              <a:rPr lang="fr-BE" smtClean="0"/>
              <a:t>La demi-vie d’un médicament influence la posologie et l’intervalle entre deux prises.  </a:t>
            </a:r>
          </a:p>
          <a:p>
            <a:r>
              <a:rPr lang="fr-BE" smtClean="0"/>
              <a:t>La demi-vie d’un médicament peut varier considérablement d’un sujet à l’autre sous l’influence de facteurs affectant la clairance ou le volume de distribution. Ainsi, si la clairance d’un médicament diminue en relation avec un processus physio-pathologique, la demi-vie augmentera. A l’inverse, une augmentation du volume de distribution s’accompagnera d’une augmentation de la demi-vie du médicament. </a:t>
            </a:r>
          </a:p>
          <a:p>
            <a:r>
              <a:rPr lang="fr-BE" smtClean="0"/>
              <a:t>Les causes d’altération de ces paramètres sont très nombreuses (</a:t>
            </a:r>
            <a:r>
              <a:rPr lang="fr-BE" smtClean="0">
                <a:hlinkClick r:id="rId3"/>
              </a:rPr>
              <a:t>modifications liées à des facteurs physio-pathologiques ou environnementaux</a:t>
            </a:r>
            <a:r>
              <a:rPr lang="fr-BE" smtClean="0"/>
              <a:t>). A l’échelle individuelle, la modification de demi-vie aura des conséquences directes sur le délai d’obtention de l’état d’équilibre, l’intervalle d’administration entre deux prises ou le temps nécessaire à l’élimination totale du médicament. Elle doit être prise en compte pour l’adaptation de posologie, particulièrement si l’intervalle thérapeutique est étroit.</a:t>
            </a:r>
          </a:p>
          <a:p>
            <a:r>
              <a:rPr lang="fr-BE" smtClean="0"/>
              <a:t/>
            </a:r>
            <a:br>
              <a:rPr lang="fr-BE" smtClean="0"/>
            </a:br>
            <a:r>
              <a:rPr lang="fr-BE" smtClean="0"/>
              <a:t/>
            </a:r>
            <a:br>
              <a:rPr lang="fr-BE" smtClean="0"/>
            </a:br>
            <a:endParaRPr lang="fr-BE" smtClean="0"/>
          </a:p>
        </p:txBody>
      </p:sp>
      <p:sp>
        <p:nvSpPr>
          <p:cNvPr id="67588" name="Espace réservé du numéro de diapositive 3"/>
          <p:cNvSpPr>
            <a:spLocks noGrp="1"/>
          </p:cNvSpPr>
          <p:nvPr>
            <p:ph type="sldNum" sz="quarter" idx="5"/>
          </p:nvPr>
        </p:nvSpPr>
        <p:spPr/>
        <p:txBody>
          <a:bodyPr/>
          <a:lstStyle/>
          <a:p>
            <a:pPr>
              <a:defRPr/>
            </a:pPr>
            <a:fld id="{7F555201-435A-4184-AA11-0FC9F995FC42}" type="slidenum">
              <a:rPr lang="fr-FR" smtClean="0"/>
              <a:pPr>
                <a:defRPr/>
              </a:pPr>
              <a:t>4</a:t>
            </a:fld>
            <a:endParaRPr lang="fr-FR"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Espace réservé de l'image des diapositives 1"/>
          <p:cNvSpPr>
            <a:spLocks noGrp="1" noRot="1" noChangeAspect="1" noTextEdit="1"/>
          </p:cNvSpPr>
          <p:nvPr>
            <p:ph type="sldImg"/>
          </p:nvPr>
        </p:nvSpPr>
        <p:spPr>
          <a:xfrm>
            <a:off x="917575" y="744538"/>
            <a:ext cx="4962525" cy="3722687"/>
          </a:xfrm>
          <a:ln/>
        </p:spPr>
      </p:sp>
      <p:sp>
        <p:nvSpPr>
          <p:cNvPr id="103427" name="Espace réservé des commentaires 2"/>
          <p:cNvSpPr>
            <a:spLocks noGrp="1"/>
          </p:cNvSpPr>
          <p:nvPr>
            <p:ph type="body" idx="1"/>
          </p:nvPr>
        </p:nvSpPr>
        <p:spPr>
          <a:noFill/>
          <a:ln/>
        </p:spPr>
        <p:txBody>
          <a:bodyPr/>
          <a:lstStyle/>
          <a:p>
            <a:r>
              <a:rPr lang="fr-BE" smtClean="0"/>
              <a:t>Figure2. Resistance rates in study pathogens at individual hospitals, expressed as the percentage of isolates with drug resistance, versus hospital fluoroquinolone use, expressed in defined daily doses (DDD) per 1000 patient‐days, for methicillin‐resistant </a:t>
            </a:r>
            <a:r>
              <a:rPr lang="fr-BE" i="1" smtClean="0"/>
              <a:t>Staphylococcus aureus</a:t>
            </a:r>
            <a:r>
              <a:rPr lang="fr-BE" smtClean="0"/>
              <a:t> (MRSA) ( ; ) and fluoroquinolone‐resistant </a:t>
            </a:r>
            <a:r>
              <a:rPr lang="fr-BE" i="1" smtClean="0"/>
              <a:t>Escherichia coli</a:t>
            </a:r>
            <a:r>
              <a:rPr lang="fr-BE" smtClean="0"/>
              <a:t> (FQ‐R </a:t>
            </a:r>
            <a:r>
              <a:rPr lang="fr-BE" i="1" smtClean="0"/>
              <a:t>E. coli</a:t>
            </a:r>
            <a:r>
              <a:rPr lang="fr-BE" smtClean="0"/>
              <a:t>) ( ; ).</a:t>
            </a:r>
          </a:p>
        </p:txBody>
      </p:sp>
      <p:sp>
        <p:nvSpPr>
          <p:cNvPr id="4" name="Espace réservé du numéro de diapositive 3"/>
          <p:cNvSpPr>
            <a:spLocks noGrp="1"/>
          </p:cNvSpPr>
          <p:nvPr>
            <p:ph type="sldNum" sz="quarter" idx="5"/>
          </p:nvPr>
        </p:nvSpPr>
        <p:spPr/>
        <p:txBody>
          <a:bodyPr/>
          <a:lstStyle/>
          <a:p>
            <a:pPr>
              <a:defRPr/>
            </a:pPr>
            <a:fld id="{BC68C5B6-971A-4A6E-96A0-DD4CC423E670}" type="slidenum">
              <a:rPr lang="fr-FR" smtClean="0"/>
              <a:pPr>
                <a:defRPr/>
              </a:pPr>
              <a:t>54</a:t>
            </a:fld>
            <a:endParaRPr lang="fr-F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Espace réservé de l'image des diapositives 1"/>
          <p:cNvSpPr>
            <a:spLocks noGrp="1" noRot="1" noChangeAspect="1" noTextEdit="1"/>
          </p:cNvSpPr>
          <p:nvPr>
            <p:ph type="sldImg"/>
          </p:nvPr>
        </p:nvSpPr>
        <p:spPr>
          <a:xfrm>
            <a:off x="917575" y="744538"/>
            <a:ext cx="4962525" cy="3722687"/>
          </a:xfrm>
          <a:ln/>
        </p:spPr>
      </p:sp>
      <p:sp>
        <p:nvSpPr>
          <p:cNvPr id="104451" name="Espace réservé des commentaires 2"/>
          <p:cNvSpPr>
            <a:spLocks noGrp="1"/>
          </p:cNvSpPr>
          <p:nvPr>
            <p:ph type="body" idx="1"/>
          </p:nvPr>
        </p:nvSpPr>
        <p:spPr>
          <a:noFill/>
          <a:ln/>
        </p:spPr>
        <p:txBody>
          <a:bodyPr/>
          <a:lstStyle/>
          <a:p>
            <a:endParaRPr lang="fr-BE" smtClean="0"/>
          </a:p>
        </p:txBody>
      </p:sp>
      <p:sp>
        <p:nvSpPr>
          <p:cNvPr id="4" name="Espace réservé du numéro de diapositive 3"/>
          <p:cNvSpPr>
            <a:spLocks noGrp="1"/>
          </p:cNvSpPr>
          <p:nvPr>
            <p:ph type="sldNum" sz="quarter" idx="5"/>
          </p:nvPr>
        </p:nvSpPr>
        <p:spPr/>
        <p:txBody>
          <a:bodyPr/>
          <a:lstStyle/>
          <a:p>
            <a:pPr>
              <a:defRPr/>
            </a:pPr>
            <a:fld id="{F107E188-ABA5-4F51-A6AB-BB6E8C9974F5}" type="slidenum">
              <a:rPr lang="fr-FR" smtClean="0"/>
              <a:pPr>
                <a:defRPr/>
              </a:pPr>
              <a:t>55</a:t>
            </a:fld>
            <a:endParaRPr lang="fr-F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1"/>
          <p:cNvSpPr>
            <a:spLocks noGrp="1" noRot="1" noChangeAspect="1" noChangeArrowheads="1" noTextEdit="1"/>
          </p:cNvSpPr>
          <p:nvPr>
            <p:ph type="sldImg"/>
          </p:nvPr>
        </p:nvSpPr>
        <p:spPr>
          <a:xfrm>
            <a:off x="1131888" y="993775"/>
            <a:ext cx="4533900" cy="3402013"/>
          </a:xfrm>
          <a:solidFill>
            <a:srgbClr val="FFFFFF"/>
          </a:solidFill>
          <a:ln/>
        </p:spPr>
      </p:sp>
      <p:sp>
        <p:nvSpPr>
          <p:cNvPr id="105475" name="Rectangle 2"/>
          <p:cNvSpPr>
            <a:spLocks noGrp="1" noChangeArrowheads="1"/>
          </p:cNvSpPr>
          <p:nvPr>
            <p:ph type="body" idx="1"/>
          </p:nvPr>
        </p:nvSpPr>
        <p:spPr>
          <a:xfrm>
            <a:off x="1036638" y="4724400"/>
            <a:ext cx="4729162" cy="3778250"/>
          </a:xfrm>
          <a:noFill/>
          <a:ln/>
        </p:spPr>
        <p:txBody>
          <a:bodyPr wrap="none" anchor="ctr"/>
          <a:lstStyle/>
          <a:p>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e l'image des diapositives 1"/>
          <p:cNvSpPr>
            <a:spLocks noGrp="1" noRot="1" noChangeAspect="1" noTextEdit="1"/>
          </p:cNvSpPr>
          <p:nvPr>
            <p:ph type="sldImg"/>
          </p:nvPr>
        </p:nvSpPr>
        <p:spPr>
          <a:xfrm>
            <a:off x="917575" y="744538"/>
            <a:ext cx="4962525" cy="3722687"/>
          </a:xfrm>
          <a:ln/>
        </p:spPr>
      </p:sp>
      <p:sp>
        <p:nvSpPr>
          <p:cNvPr id="3" name="Espace réservé des commentaires 2"/>
          <p:cNvSpPr>
            <a:spLocks noGrp="1"/>
          </p:cNvSpPr>
          <p:nvPr>
            <p:ph type="body" idx="1"/>
          </p:nvPr>
        </p:nvSpPr>
        <p:spPr/>
        <p:txBody>
          <a:bodyPr>
            <a:normAutofit lnSpcReduction="10000"/>
          </a:bodyPr>
          <a:lstStyle/>
          <a:p>
            <a:pPr>
              <a:defRPr/>
            </a:pPr>
            <a:r>
              <a:rPr lang="fr-BE" dirty="0" smtClean="0"/>
              <a:t>Après une administration répétée, on atteint un équilibre.  </a:t>
            </a:r>
          </a:p>
          <a:p>
            <a:pPr>
              <a:defRPr/>
            </a:pPr>
            <a:endParaRPr lang="fr-BE" dirty="0"/>
          </a:p>
        </p:txBody>
      </p:sp>
      <p:sp>
        <p:nvSpPr>
          <p:cNvPr id="66564" name="Espace réservé du numéro de diapositive 3"/>
          <p:cNvSpPr>
            <a:spLocks noGrp="1"/>
          </p:cNvSpPr>
          <p:nvPr>
            <p:ph type="sldNum" sz="quarter" idx="5"/>
          </p:nvPr>
        </p:nvSpPr>
        <p:spPr/>
        <p:txBody>
          <a:bodyPr/>
          <a:lstStyle/>
          <a:p>
            <a:pPr>
              <a:defRPr/>
            </a:pPr>
            <a:fld id="{1F61194E-0E5F-4F9C-B124-97977F5673B0}" type="slidenum">
              <a:rPr lang="fr-FR" smtClean="0"/>
              <a:pPr>
                <a:defRPr/>
              </a:pPr>
              <a:t>5</a:t>
            </a:fld>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p>
            <a:pPr>
              <a:defRPr/>
            </a:pPr>
            <a:fld id="{BA705F16-3061-4203-AF30-6FC85C945F5C}" type="slidenum">
              <a:rPr lang="fr-FR" smtClean="0"/>
              <a:pPr>
                <a:defRPr/>
              </a:pPr>
              <a:t>6</a:t>
            </a:fld>
            <a:endParaRPr lang="fr-FR" smtClean="0"/>
          </a:p>
        </p:txBody>
      </p:sp>
      <p:sp>
        <p:nvSpPr>
          <p:cNvPr id="68611" name="Rectangle 2"/>
          <p:cNvSpPr>
            <a:spLocks noGrp="1" noRot="1" noChangeAspect="1" noChangeArrowheads="1" noTextEdit="1"/>
          </p:cNvSpPr>
          <p:nvPr>
            <p:ph type="sldImg"/>
          </p:nvPr>
        </p:nvSpPr>
        <p:spPr>
          <a:xfrm>
            <a:off x="917575" y="744538"/>
            <a:ext cx="4962525" cy="3722687"/>
          </a:xfrm>
          <a:ln/>
        </p:spPr>
      </p:sp>
      <p:sp>
        <p:nvSpPr>
          <p:cNvPr id="68612" name="Rectangle 3"/>
          <p:cNvSpPr>
            <a:spLocks noGrp="1" noChangeArrowheads="1"/>
          </p:cNvSpPr>
          <p:nvPr>
            <p:ph type="body" idx="1"/>
          </p:nvPr>
        </p:nvSpPr>
        <p:spPr>
          <a:noFill/>
          <a:ln/>
        </p:spPr>
        <p:txBody>
          <a:bodyPr/>
          <a:lstStyle/>
          <a:p>
            <a:r>
              <a:rPr lang="fr-BE" smtClean="0"/>
              <a:t>On a cru un moment que la PK expliquerait tout, et on a inventé des modèles complexes à 2-3- x compartiments.  </a:t>
            </a:r>
          </a:p>
          <a:p>
            <a:r>
              <a:rPr lang="fr-BE" smtClean="0"/>
              <a:t>Ce serait trop facile si la concentration plasmatique permettait de prédire l’effet.  Relation dose-effet = pharmacodynamie</a:t>
            </a:r>
          </a:p>
          <a:p>
            <a:r>
              <a:rPr lang="fr-BE" smtClean="0"/>
              <a:t>Un médicament ne produit pas qu’un seul effet.  L’index thérapeutique varie en fonction de l’effet observé (ex codéine comme antitussif ou comme analgésique = dose différente)</a:t>
            </a:r>
          </a:p>
          <a:p>
            <a:r>
              <a:rPr lang="fr-BE" smtClean="0"/>
              <a:t>La plupart du temps, le médecin ajuste la dose d’un médicament en fonction de la réponse pharmacodynamique (ex : antihypertenseurs,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e l'image des diapositives 1"/>
          <p:cNvSpPr>
            <a:spLocks noGrp="1" noRot="1" noChangeAspect="1" noTextEdit="1"/>
          </p:cNvSpPr>
          <p:nvPr>
            <p:ph type="sldImg"/>
          </p:nvPr>
        </p:nvSpPr>
        <p:spPr>
          <a:xfrm>
            <a:off x="917575" y="744538"/>
            <a:ext cx="4962525" cy="3722687"/>
          </a:xfrm>
          <a:ln/>
        </p:spPr>
      </p:sp>
      <p:sp>
        <p:nvSpPr>
          <p:cNvPr id="69635" name="Espace réservé des commentaires 2"/>
          <p:cNvSpPr>
            <a:spLocks noGrp="1"/>
          </p:cNvSpPr>
          <p:nvPr>
            <p:ph type="body" idx="1"/>
          </p:nvPr>
        </p:nvSpPr>
        <p:spPr>
          <a:noFill/>
          <a:ln/>
        </p:spPr>
        <p:txBody>
          <a:bodyPr/>
          <a:lstStyle/>
          <a:p>
            <a:r>
              <a:rPr lang="fr-BE" smtClean="0"/>
              <a:t>Ex : toux sous IECA</a:t>
            </a:r>
          </a:p>
          <a:p>
            <a:r>
              <a:rPr lang="fr-BE" smtClean="0"/>
              <a:t>Ex : Allergies aux pénicillines, faible métaboliseurs en CYP2D6 (5-10% des causasiens, 0-1% des asiatiques), Ethanol (CYP2E1) </a:t>
            </a:r>
            <a:endParaRPr lang="fr-FR" smtClean="0"/>
          </a:p>
          <a:p>
            <a:endParaRPr lang="fr-BE" smtClean="0"/>
          </a:p>
        </p:txBody>
      </p:sp>
      <p:sp>
        <p:nvSpPr>
          <p:cNvPr id="69636" name="Espace réservé du numéro de diapositive 3"/>
          <p:cNvSpPr>
            <a:spLocks noGrp="1"/>
          </p:cNvSpPr>
          <p:nvPr>
            <p:ph type="sldNum" sz="quarter" idx="5"/>
          </p:nvPr>
        </p:nvSpPr>
        <p:spPr/>
        <p:txBody>
          <a:bodyPr/>
          <a:lstStyle/>
          <a:p>
            <a:pPr>
              <a:defRPr/>
            </a:pPr>
            <a:fld id="{C0FF1713-C868-4A25-A629-CF640282850D}" type="slidenum">
              <a:rPr lang="fr-FR" smtClean="0"/>
              <a:pPr>
                <a:defRPr/>
              </a:pPr>
              <a:t>7</a:t>
            </a:fld>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p:cNvSpPr>
            <a:spLocks noGrp="1" noRot="1" noChangeAspect="1" noTextEdit="1"/>
          </p:cNvSpPr>
          <p:nvPr>
            <p:ph type="sldImg"/>
          </p:nvPr>
        </p:nvSpPr>
        <p:spPr>
          <a:xfrm>
            <a:off x="917575" y="744538"/>
            <a:ext cx="4962525" cy="3722687"/>
          </a:xfrm>
          <a:ln/>
        </p:spPr>
      </p:sp>
      <p:sp>
        <p:nvSpPr>
          <p:cNvPr id="70659" name="Espace réservé des commentaires 2"/>
          <p:cNvSpPr>
            <a:spLocks noGrp="1"/>
          </p:cNvSpPr>
          <p:nvPr>
            <p:ph type="body" idx="1"/>
          </p:nvPr>
        </p:nvSpPr>
        <p:spPr>
          <a:noFill/>
          <a:ln/>
        </p:spPr>
        <p:txBody>
          <a:bodyPr/>
          <a:lstStyle/>
          <a:p>
            <a:r>
              <a:rPr lang="fr-BE" smtClean="0"/>
              <a:t>Variables individuelles : </a:t>
            </a:r>
          </a:p>
          <a:p>
            <a:r>
              <a:rPr lang="fr-BE" smtClean="0"/>
              <a:t>- poids, Vd </a:t>
            </a:r>
            <a:r>
              <a:rPr lang="fr-BE" smtClean="0">
                <a:sym typeface="Wingdings" pitchFamily="2" charset="2"/>
              </a:rPr>
              <a:t> adaptation sur le poids idéal, la masse maigre, la surface corporelle, … </a:t>
            </a:r>
          </a:p>
          <a:p>
            <a:pPr>
              <a:buFontTx/>
              <a:buChar char="-"/>
            </a:pPr>
            <a:r>
              <a:rPr lang="fr-BE" smtClean="0">
                <a:sym typeface="Wingdings" pitchFamily="2" charset="2"/>
              </a:rPr>
              <a:t> Variables génétiques : CYP450 entériques, PgP (transport actif), métabolisation (métaboliseurs lents, </a:t>
            </a:r>
            <a:r>
              <a:rPr lang="fr-BE" smtClean="0"/>
              <a:t>faible métaboliseurs en CYP2D6 (5-10% des causasiens, 0-1% des asiatiques), Ethanol (CYP2E1) </a:t>
            </a:r>
          </a:p>
          <a:p>
            <a:r>
              <a:rPr lang="fr-BE" smtClean="0"/>
              <a:t>Variabilité lié à la pathologie : </a:t>
            </a:r>
          </a:p>
          <a:p>
            <a:pPr>
              <a:buFontTx/>
              <a:buChar char="-"/>
            </a:pPr>
            <a:r>
              <a:rPr lang="fr-BE" smtClean="0"/>
              <a:t>Insuffisance rénale, compartiment aqueux augmenté chez les insuffisants cardiaques, … </a:t>
            </a:r>
          </a:p>
          <a:p>
            <a:endParaRPr lang="fr-BE" smtClean="0"/>
          </a:p>
        </p:txBody>
      </p:sp>
      <p:sp>
        <p:nvSpPr>
          <p:cNvPr id="70660" name="Espace réservé du numéro de diapositive 3"/>
          <p:cNvSpPr>
            <a:spLocks noGrp="1"/>
          </p:cNvSpPr>
          <p:nvPr>
            <p:ph type="sldNum" sz="quarter" idx="5"/>
          </p:nvPr>
        </p:nvSpPr>
        <p:spPr/>
        <p:txBody>
          <a:bodyPr/>
          <a:lstStyle/>
          <a:p>
            <a:pPr>
              <a:defRPr/>
            </a:pPr>
            <a:fld id="{BB9B4C12-944C-4773-A048-D98302F5599A}" type="slidenum">
              <a:rPr lang="fr-FR" smtClean="0"/>
              <a:pPr>
                <a:defRPr/>
              </a:pPr>
              <a:t>8</a:t>
            </a:fld>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ce réservé de l'image des diapositives 1"/>
          <p:cNvSpPr>
            <a:spLocks noGrp="1" noRot="1" noChangeAspect="1" noTextEdit="1"/>
          </p:cNvSpPr>
          <p:nvPr>
            <p:ph type="sldImg"/>
          </p:nvPr>
        </p:nvSpPr>
        <p:spPr>
          <a:xfrm>
            <a:off x="917575" y="744538"/>
            <a:ext cx="4962525" cy="3722687"/>
          </a:xfrm>
          <a:ln/>
        </p:spPr>
      </p:sp>
      <p:sp>
        <p:nvSpPr>
          <p:cNvPr id="71683" name="Espace réservé des commentaires 2"/>
          <p:cNvSpPr>
            <a:spLocks noGrp="1"/>
          </p:cNvSpPr>
          <p:nvPr>
            <p:ph type="body" idx="1"/>
          </p:nvPr>
        </p:nvSpPr>
        <p:spPr>
          <a:noFill/>
          <a:ln/>
        </p:spPr>
        <p:txBody>
          <a:bodyPr/>
          <a:lstStyle/>
          <a:p>
            <a:r>
              <a:rPr lang="fr-BE" smtClean="0"/>
              <a:t>Comment limiter les effets de la variabilité pharmacocinétique ? </a:t>
            </a:r>
          </a:p>
          <a:p>
            <a:r>
              <a:rPr lang="fr-BE" smtClean="0"/>
              <a:t>L’adaptation de posologie devra donc prendre en compte les modifications attendues du Vd, celles-ci étant différentes selon les caractéristiques physico-chimiques du médicament. </a:t>
            </a:r>
          </a:p>
          <a:p>
            <a:r>
              <a:rPr lang="fr-BE" smtClean="0"/>
              <a:t>Ainsi, un médicament hydrosoluble, dont le Vd est faible, verra sa concentration diminuée dans les situations associées à une augmentation du compartiment aqueux (ex. aminosides chez le sujet insuffisant cardiaque). A l’inverse, le Vd d’un médicament liposoluble sera augmenté chez le sujet obèse (ex. propofol). Ainsi, selon les médicaments, la posologie devra être calculée sur la base du poids total ou du poids idéal corporel.</a:t>
            </a:r>
          </a:p>
          <a:p>
            <a:endParaRPr lang="fr-BE" smtClean="0"/>
          </a:p>
          <a:p>
            <a:pPr>
              <a:buFont typeface="Wingdings" pitchFamily="2" charset="2"/>
              <a:buChar char="à"/>
            </a:pPr>
            <a:r>
              <a:rPr lang="fr-BE" smtClean="0"/>
              <a:t>Dans certains cas, on dosera la concentration plasmatique (= monitoring thérapeutique) pour ajuster la dose à administrer </a:t>
            </a:r>
          </a:p>
          <a:p>
            <a:pPr>
              <a:buFont typeface="Wingdings" pitchFamily="2" charset="2"/>
              <a:buChar char="à"/>
            </a:pPr>
            <a:r>
              <a:rPr lang="fr-BE" smtClean="0"/>
              <a:t>Ou on ajustera selon les caractéristiques pharmacogénomique du patient</a:t>
            </a:r>
          </a:p>
          <a:p>
            <a:endParaRPr lang="fr-BE" smtClean="0"/>
          </a:p>
        </p:txBody>
      </p:sp>
      <p:sp>
        <p:nvSpPr>
          <p:cNvPr id="71684" name="Espace réservé du numéro de diapositive 3"/>
          <p:cNvSpPr>
            <a:spLocks noGrp="1"/>
          </p:cNvSpPr>
          <p:nvPr>
            <p:ph type="sldNum" sz="quarter" idx="5"/>
          </p:nvPr>
        </p:nvSpPr>
        <p:spPr/>
        <p:txBody>
          <a:bodyPr/>
          <a:lstStyle/>
          <a:p>
            <a:pPr>
              <a:defRPr/>
            </a:pPr>
            <a:fld id="{2EAFB71F-9048-43AB-AD02-524C9EAEE852}" type="slidenum">
              <a:rPr lang="fr-FR" smtClean="0"/>
              <a:pPr>
                <a:defRPr/>
              </a:pPr>
              <a:t>9</a:t>
            </a:fld>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fr-FR" sz="2400">
                <a:latin typeface="Times New Roman" pitchFamily="18" charset="0"/>
                <a:cs typeface="+mn-cs"/>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fr-FR" sz="2400">
                <a:latin typeface="Times New Roman" pitchFamily="18" charset="0"/>
                <a:cs typeface="+mn-cs"/>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fr-FR" sz="2400">
                  <a:latin typeface="Times New Roman" pitchFamily="18" charset="0"/>
                  <a:cs typeface="+mn-cs"/>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fr-FR" sz="2400">
                  <a:latin typeface="Times New Roman" pitchFamily="18" charset="0"/>
                  <a:cs typeface="+mn-cs"/>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fr-FR" sz="2400">
                  <a:latin typeface="Times New Roman" pitchFamily="18" charset="0"/>
                  <a:cs typeface="+mn-cs"/>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fr-FR" sz="2400">
                  <a:latin typeface="Times New Roman" pitchFamily="18" charset="0"/>
                  <a:cs typeface="+mn-cs"/>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fr-FR" sz="2400">
                  <a:latin typeface="Times New Roman" pitchFamily="18" charset="0"/>
                  <a:cs typeface="+mn-cs"/>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fr-FR" sz="2400">
                  <a:latin typeface="Times New Roman" pitchFamily="18" charset="0"/>
                  <a:cs typeface="+mn-cs"/>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fr-FR" sz="2400">
                  <a:latin typeface="Times New Roman" pitchFamily="18" charset="0"/>
                  <a:cs typeface="+mn-cs"/>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fr-FR" sz="2400">
                  <a:latin typeface="Times New Roman" pitchFamily="18" charset="0"/>
                  <a:cs typeface="+mn-cs"/>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fr-FR" sz="2400">
                  <a:latin typeface="Times New Roman" pitchFamily="18" charset="0"/>
                  <a:cs typeface="+mn-cs"/>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fr-FR" sz="2400">
                  <a:latin typeface="Times New Roman" pitchFamily="18" charset="0"/>
                  <a:cs typeface="+mn-cs"/>
                </a:endParaRPr>
              </a:p>
            </p:txBody>
          </p:sp>
        </p:grpSp>
      </p:grpSp>
      <p:sp>
        <p:nvSpPr>
          <p:cNvPr id="6965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fr-FR"/>
              <a:t>Cliquez pour modifier le style du titre</a:t>
            </a:r>
          </a:p>
        </p:txBody>
      </p:sp>
      <p:sp>
        <p:nvSpPr>
          <p:cNvPr id="6965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fr-FR"/>
              <a:t>Cliquez pour modifier le style des sous-titres du masque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fr-FR"/>
          </a:p>
        </p:txBody>
      </p:sp>
      <p:sp>
        <p:nvSpPr>
          <p:cNvPr id="19" name="Rectangle 17"/>
          <p:cNvSpPr>
            <a:spLocks noGrp="1" noChangeArrowheads="1"/>
          </p:cNvSpPr>
          <p:nvPr>
            <p:ph type="ftr" sz="quarter" idx="11"/>
          </p:nvPr>
        </p:nvSpPr>
        <p:spPr/>
        <p:txBody>
          <a:bodyPr/>
          <a:lstStyle>
            <a:lvl1pPr>
              <a:defRPr/>
            </a:lvl1pPr>
          </a:lstStyle>
          <a:p>
            <a:pPr>
              <a:defRPr/>
            </a:pPr>
            <a:endParaRPr lang="fr-FR"/>
          </a:p>
        </p:txBody>
      </p:sp>
      <p:sp>
        <p:nvSpPr>
          <p:cNvPr id="20" name="Rectangle 18"/>
          <p:cNvSpPr>
            <a:spLocks noGrp="1" noChangeArrowheads="1"/>
          </p:cNvSpPr>
          <p:nvPr>
            <p:ph type="sldNum" sz="quarter" idx="12"/>
          </p:nvPr>
        </p:nvSpPr>
        <p:spPr/>
        <p:txBody>
          <a:bodyPr/>
          <a:lstStyle>
            <a:lvl1pPr>
              <a:defRPr/>
            </a:lvl1pPr>
          </a:lstStyle>
          <a:p>
            <a:pPr>
              <a:defRPr/>
            </a:pPr>
            <a:fld id="{4D4B5563-D714-480B-A76C-086321696C92}"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Rectangle 2"/>
          <p:cNvSpPr>
            <a:spLocks noGrp="1" noChangeArrowheads="1"/>
          </p:cNvSpPr>
          <p:nvPr>
            <p:ph type="ftr" sz="quarter"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AE15A1BB-C3E9-4BBF-B3CB-148B2D2BBB4D}" type="slidenum">
              <a:rPr lang="fr-FR"/>
              <a:pPr>
                <a:defRPr/>
              </a:pPr>
              <a:t>‹N°›</a:t>
            </a:fld>
            <a:endParaRPr lang="fr-FR"/>
          </a:p>
        </p:txBody>
      </p:sp>
      <p:sp>
        <p:nvSpPr>
          <p:cNvPr id="6" name="Rectangle 16"/>
          <p:cNvSpPr>
            <a:spLocks noGrp="1" noChangeArrowheads="1"/>
          </p:cNvSpPr>
          <p:nvPr>
            <p:ph type="dt" sz="half" idx="12"/>
          </p:nvPr>
        </p:nvSpPr>
        <p:spPr>
          <a:ln/>
        </p:spPr>
        <p:txBody>
          <a:bodyPr/>
          <a:lstStyle>
            <a:lvl1pPr>
              <a:defRPr/>
            </a:lvl1pPr>
          </a:lstStyle>
          <a:p>
            <a:pPr>
              <a:defRPr/>
            </a:pP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457200"/>
            <a:ext cx="2057400" cy="5410200"/>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457200"/>
            <a:ext cx="6019800" cy="54102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Rectangle 2"/>
          <p:cNvSpPr>
            <a:spLocks noGrp="1" noChangeArrowheads="1"/>
          </p:cNvSpPr>
          <p:nvPr>
            <p:ph type="ftr" sz="quarter"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93D0BA83-35C5-4A4D-AE9B-2651E673F197}" type="slidenum">
              <a:rPr lang="fr-FR"/>
              <a:pPr>
                <a:defRPr/>
              </a:pPr>
              <a:t>‹N°›</a:t>
            </a:fld>
            <a:endParaRPr lang="fr-FR"/>
          </a:p>
        </p:txBody>
      </p:sp>
      <p:sp>
        <p:nvSpPr>
          <p:cNvPr id="6" name="Rectangle 16"/>
          <p:cNvSpPr>
            <a:spLocks noGrp="1" noChangeArrowheads="1"/>
          </p:cNvSpPr>
          <p:nvPr>
            <p:ph type="dt" sz="half" idx="12"/>
          </p:nvPr>
        </p:nvSpPr>
        <p:spPr>
          <a:ln/>
        </p:spPr>
        <p:txBody>
          <a:bodyPr/>
          <a:lstStyle>
            <a:lvl1pPr>
              <a:defRPr/>
            </a:lvl1pPr>
          </a:lstStyle>
          <a:p>
            <a:pPr>
              <a:defRPr/>
            </a:pPr>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Rectangle 2"/>
          <p:cNvSpPr>
            <a:spLocks noGrp="1" noChangeArrowheads="1"/>
          </p:cNvSpPr>
          <p:nvPr>
            <p:ph type="ftr" sz="quarter"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DB63FAF5-9179-4100-A4FA-99F8D09AC645}" type="slidenum">
              <a:rPr lang="fr-FR"/>
              <a:pPr>
                <a:defRPr/>
              </a:pPr>
              <a:t>‹N°›</a:t>
            </a:fld>
            <a:endParaRPr lang="fr-FR"/>
          </a:p>
        </p:txBody>
      </p:sp>
      <p:sp>
        <p:nvSpPr>
          <p:cNvPr id="6" name="Rectangle 16"/>
          <p:cNvSpPr>
            <a:spLocks noGrp="1" noChangeArrowheads="1"/>
          </p:cNvSpPr>
          <p:nvPr>
            <p:ph type="dt" sz="half" idx="12"/>
          </p:nvPr>
        </p:nvSpPr>
        <p:spPr>
          <a:ln/>
        </p:spPr>
        <p:txBody>
          <a:bodyPr/>
          <a:lstStyle>
            <a:lvl1pPr>
              <a:defRPr/>
            </a:lvl1pPr>
          </a:lstStyle>
          <a:p>
            <a:pPr>
              <a:defRPr/>
            </a:pP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2"/>
          <p:cNvSpPr>
            <a:spLocks noGrp="1" noChangeArrowheads="1"/>
          </p:cNvSpPr>
          <p:nvPr>
            <p:ph type="ftr" sz="quarter"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4F20C449-A9E0-4DB4-B46B-DD14D962907B}" type="slidenum">
              <a:rPr lang="fr-FR"/>
              <a:pPr>
                <a:defRPr/>
              </a:pPr>
              <a:t>‹N°›</a:t>
            </a:fld>
            <a:endParaRPr lang="fr-FR"/>
          </a:p>
        </p:txBody>
      </p:sp>
      <p:sp>
        <p:nvSpPr>
          <p:cNvPr id="6" name="Rectangle 16"/>
          <p:cNvSpPr>
            <a:spLocks noGrp="1" noChangeArrowheads="1"/>
          </p:cNvSpPr>
          <p:nvPr>
            <p:ph type="dt" sz="half" idx="12"/>
          </p:nvPr>
        </p:nvSpPr>
        <p:spPr>
          <a:ln/>
        </p:spPr>
        <p:txBody>
          <a:bodyPr/>
          <a:lstStyle>
            <a:lvl1pPr>
              <a:defRPr/>
            </a:lvl1pPr>
          </a:lstStyle>
          <a:p>
            <a:pPr>
              <a:defRPr/>
            </a:pPr>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Rectangle 2"/>
          <p:cNvSpPr>
            <a:spLocks noGrp="1" noChangeArrowheads="1"/>
          </p:cNvSpPr>
          <p:nvPr>
            <p:ph type="ftr" sz="quarter" idx="10"/>
          </p:nvPr>
        </p:nvSpPr>
        <p:spPr>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ln/>
        </p:spPr>
        <p:txBody>
          <a:bodyPr/>
          <a:lstStyle>
            <a:lvl1pPr>
              <a:defRPr/>
            </a:lvl1pPr>
          </a:lstStyle>
          <a:p>
            <a:pPr>
              <a:defRPr/>
            </a:pPr>
            <a:fld id="{8B8CA1C1-5DB1-48E4-8E2C-735737F743D8}" type="slidenum">
              <a:rPr lang="fr-FR"/>
              <a:pPr>
                <a:defRPr/>
              </a:pPr>
              <a:t>‹N°›</a:t>
            </a:fld>
            <a:endParaRPr lang="fr-FR"/>
          </a:p>
        </p:txBody>
      </p:sp>
      <p:sp>
        <p:nvSpPr>
          <p:cNvPr id="7" name="Rectangle 16"/>
          <p:cNvSpPr>
            <a:spLocks noGrp="1" noChangeArrowheads="1"/>
          </p:cNvSpPr>
          <p:nvPr>
            <p:ph type="dt" sz="half" idx="12"/>
          </p:nvPr>
        </p:nvSpPr>
        <p:spPr>
          <a:ln/>
        </p:spPr>
        <p:txBody>
          <a:bodyPr/>
          <a:lstStyle>
            <a:lvl1pPr>
              <a:defRPr/>
            </a:lvl1pPr>
          </a:lstStyle>
          <a:p>
            <a:pPr>
              <a:defRPr/>
            </a:pP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Rectangle 2"/>
          <p:cNvSpPr>
            <a:spLocks noGrp="1" noChangeArrowheads="1"/>
          </p:cNvSpPr>
          <p:nvPr>
            <p:ph type="ftr" sz="quarter" idx="10"/>
          </p:nvPr>
        </p:nvSpPr>
        <p:spPr>
          <a:ln/>
        </p:spPr>
        <p:txBody>
          <a:bodyPr/>
          <a:lstStyle>
            <a:lvl1pPr>
              <a:defRPr/>
            </a:lvl1pPr>
          </a:lstStyle>
          <a:p>
            <a:pPr>
              <a:defRPr/>
            </a:pPr>
            <a:endParaRPr lang="fr-FR"/>
          </a:p>
        </p:txBody>
      </p:sp>
      <p:sp>
        <p:nvSpPr>
          <p:cNvPr id="8" name="Rectangle 3"/>
          <p:cNvSpPr>
            <a:spLocks noGrp="1" noChangeArrowheads="1"/>
          </p:cNvSpPr>
          <p:nvPr>
            <p:ph type="sldNum" sz="quarter" idx="11"/>
          </p:nvPr>
        </p:nvSpPr>
        <p:spPr>
          <a:ln/>
        </p:spPr>
        <p:txBody>
          <a:bodyPr/>
          <a:lstStyle>
            <a:lvl1pPr>
              <a:defRPr/>
            </a:lvl1pPr>
          </a:lstStyle>
          <a:p>
            <a:pPr>
              <a:defRPr/>
            </a:pPr>
            <a:fld id="{0E98E7F8-EBDB-4834-8549-A14CBC2A82BC}" type="slidenum">
              <a:rPr lang="fr-FR"/>
              <a:pPr>
                <a:defRPr/>
              </a:pPr>
              <a:t>‹N°›</a:t>
            </a:fld>
            <a:endParaRPr lang="fr-FR"/>
          </a:p>
        </p:txBody>
      </p:sp>
      <p:sp>
        <p:nvSpPr>
          <p:cNvPr id="9" name="Rectangle 16"/>
          <p:cNvSpPr>
            <a:spLocks noGrp="1" noChangeArrowheads="1"/>
          </p:cNvSpPr>
          <p:nvPr>
            <p:ph type="dt" sz="half" idx="12"/>
          </p:nvPr>
        </p:nvSpPr>
        <p:spPr>
          <a:ln/>
        </p:spPr>
        <p:txBody>
          <a:bodyPr/>
          <a:lstStyle>
            <a:lvl1pPr>
              <a:defRPr/>
            </a:lvl1pPr>
          </a:lstStyle>
          <a:p>
            <a:pPr>
              <a:defRPr/>
            </a:pP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Rectangle 2"/>
          <p:cNvSpPr>
            <a:spLocks noGrp="1" noChangeArrowheads="1"/>
          </p:cNvSpPr>
          <p:nvPr>
            <p:ph type="ftr" sz="quarter" idx="10"/>
          </p:nvPr>
        </p:nvSpPr>
        <p:spPr>
          <a:ln/>
        </p:spPr>
        <p:txBody>
          <a:bodyPr/>
          <a:lstStyle>
            <a:lvl1pPr>
              <a:defRPr/>
            </a:lvl1pPr>
          </a:lstStyle>
          <a:p>
            <a:pPr>
              <a:defRPr/>
            </a:pPr>
            <a:endParaRPr lang="fr-FR"/>
          </a:p>
        </p:txBody>
      </p:sp>
      <p:sp>
        <p:nvSpPr>
          <p:cNvPr id="4" name="Rectangle 3"/>
          <p:cNvSpPr>
            <a:spLocks noGrp="1" noChangeArrowheads="1"/>
          </p:cNvSpPr>
          <p:nvPr>
            <p:ph type="sldNum" sz="quarter" idx="11"/>
          </p:nvPr>
        </p:nvSpPr>
        <p:spPr>
          <a:ln/>
        </p:spPr>
        <p:txBody>
          <a:bodyPr/>
          <a:lstStyle>
            <a:lvl1pPr>
              <a:defRPr/>
            </a:lvl1pPr>
          </a:lstStyle>
          <a:p>
            <a:pPr>
              <a:defRPr/>
            </a:pPr>
            <a:fld id="{49ECE655-A0D3-4FE6-B157-7FC99146E7CB}" type="slidenum">
              <a:rPr lang="fr-FR"/>
              <a:pPr>
                <a:defRPr/>
              </a:pPr>
              <a:t>‹N°›</a:t>
            </a:fld>
            <a:endParaRPr lang="fr-FR"/>
          </a:p>
        </p:txBody>
      </p:sp>
      <p:sp>
        <p:nvSpPr>
          <p:cNvPr id="5" name="Rectangle 16"/>
          <p:cNvSpPr>
            <a:spLocks noGrp="1" noChangeArrowheads="1"/>
          </p:cNvSpPr>
          <p:nvPr>
            <p:ph type="dt" sz="half" idx="12"/>
          </p:nvPr>
        </p:nvSpPr>
        <p:spPr>
          <a:ln/>
        </p:spPr>
        <p:txBody>
          <a:bodyPr/>
          <a:lstStyle>
            <a:lvl1pPr>
              <a:defRPr/>
            </a:lvl1pPr>
          </a:lstStyle>
          <a:p>
            <a:pPr>
              <a:defRPr/>
            </a:pP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fr-FR"/>
          </a:p>
        </p:txBody>
      </p:sp>
      <p:sp>
        <p:nvSpPr>
          <p:cNvPr id="3" name="Rectangle 3"/>
          <p:cNvSpPr>
            <a:spLocks noGrp="1" noChangeArrowheads="1"/>
          </p:cNvSpPr>
          <p:nvPr>
            <p:ph type="sldNum" sz="quarter" idx="11"/>
          </p:nvPr>
        </p:nvSpPr>
        <p:spPr>
          <a:ln/>
        </p:spPr>
        <p:txBody>
          <a:bodyPr/>
          <a:lstStyle>
            <a:lvl1pPr>
              <a:defRPr/>
            </a:lvl1pPr>
          </a:lstStyle>
          <a:p>
            <a:pPr>
              <a:defRPr/>
            </a:pPr>
            <a:fld id="{A2B3D69F-BC70-44F5-A242-A45E07582D5A}" type="slidenum">
              <a:rPr lang="fr-FR"/>
              <a:pPr>
                <a:defRPr/>
              </a:pPr>
              <a:t>‹N°›</a:t>
            </a:fld>
            <a:endParaRPr lang="fr-FR"/>
          </a:p>
        </p:txBody>
      </p:sp>
      <p:sp>
        <p:nvSpPr>
          <p:cNvPr id="4" name="Rectangle 16"/>
          <p:cNvSpPr>
            <a:spLocks noGrp="1" noChangeArrowheads="1"/>
          </p:cNvSpPr>
          <p:nvPr>
            <p:ph type="dt" sz="half" idx="12"/>
          </p:nvPr>
        </p:nvSpPr>
        <p:spPr>
          <a:ln/>
        </p:spPr>
        <p:txBody>
          <a:bodyPr/>
          <a:lstStyle>
            <a:lvl1pPr>
              <a:defRPr/>
            </a:lvl1pPr>
          </a:lstStyle>
          <a:p>
            <a:pPr>
              <a:defRPr/>
            </a:pPr>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
          <p:cNvSpPr>
            <a:spLocks noGrp="1" noChangeArrowheads="1"/>
          </p:cNvSpPr>
          <p:nvPr>
            <p:ph type="ftr" sz="quarter" idx="10"/>
          </p:nvPr>
        </p:nvSpPr>
        <p:spPr>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ln/>
        </p:spPr>
        <p:txBody>
          <a:bodyPr/>
          <a:lstStyle>
            <a:lvl1pPr>
              <a:defRPr/>
            </a:lvl1pPr>
          </a:lstStyle>
          <a:p>
            <a:pPr>
              <a:defRPr/>
            </a:pPr>
            <a:fld id="{E439522B-8516-40F3-B852-AA34F0ED1D5B}" type="slidenum">
              <a:rPr lang="fr-FR"/>
              <a:pPr>
                <a:defRPr/>
              </a:pPr>
              <a:t>‹N°›</a:t>
            </a:fld>
            <a:endParaRPr lang="fr-FR"/>
          </a:p>
        </p:txBody>
      </p:sp>
      <p:sp>
        <p:nvSpPr>
          <p:cNvPr id="7" name="Rectangle 16"/>
          <p:cNvSpPr>
            <a:spLocks noGrp="1" noChangeArrowheads="1"/>
          </p:cNvSpPr>
          <p:nvPr>
            <p:ph type="dt" sz="half" idx="12"/>
          </p:nvPr>
        </p:nvSpPr>
        <p:spPr>
          <a:ln/>
        </p:spPr>
        <p:txBody>
          <a:bodyPr/>
          <a:lstStyle>
            <a:lvl1pPr>
              <a:defRPr/>
            </a:lvl1pPr>
          </a:lstStyle>
          <a:p>
            <a:pPr>
              <a:defRPr/>
            </a:pPr>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
          <p:cNvSpPr>
            <a:spLocks noGrp="1" noChangeArrowheads="1"/>
          </p:cNvSpPr>
          <p:nvPr>
            <p:ph type="ftr" sz="quarter" idx="10"/>
          </p:nvPr>
        </p:nvSpPr>
        <p:spPr>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ln/>
        </p:spPr>
        <p:txBody>
          <a:bodyPr/>
          <a:lstStyle>
            <a:lvl1pPr>
              <a:defRPr/>
            </a:lvl1pPr>
          </a:lstStyle>
          <a:p>
            <a:pPr>
              <a:defRPr/>
            </a:pPr>
            <a:fld id="{5F93B3FC-60BF-41C3-9E6C-43EA8F7F772F}" type="slidenum">
              <a:rPr lang="fr-FR"/>
              <a:pPr>
                <a:defRPr/>
              </a:pPr>
              <a:t>‹N°›</a:t>
            </a:fld>
            <a:endParaRPr lang="fr-FR"/>
          </a:p>
        </p:txBody>
      </p:sp>
      <p:sp>
        <p:nvSpPr>
          <p:cNvPr id="7" name="Rectangle 16"/>
          <p:cNvSpPr>
            <a:spLocks noGrp="1" noChangeArrowheads="1"/>
          </p:cNvSpPr>
          <p:nvPr>
            <p:ph type="dt" sz="half" idx="12"/>
          </p:nvPr>
        </p:nvSpPr>
        <p:spPr>
          <a:ln/>
        </p:spPr>
        <p:txBody>
          <a:bodyPr/>
          <a:lstStyle>
            <a:lvl1pPr>
              <a:defRPr/>
            </a:lvl1pPr>
          </a:lstStyle>
          <a:p>
            <a:pPr>
              <a:defRPr/>
            </a:pPr>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cs typeface="+mn-cs"/>
              </a:defRPr>
            </a:lvl1pPr>
          </a:lstStyle>
          <a:p>
            <a:pPr>
              <a:defRPr/>
            </a:pPr>
            <a:endParaRPr lang="fr-FR"/>
          </a:p>
        </p:txBody>
      </p:sp>
      <p:sp>
        <p:nvSpPr>
          <p:cNvPr id="6861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cs typeface="+mn-cs"/>
              </a:defRPr>
            </a:lvl1pPr>
          </a:lstStyle>
          <a:p>
            <a:pPr>
              <a:defRPr/>
            </a:pPr>
            <a:fld id="{9AF740BB-048F-4ECD-9BFC-11C4AE607102}" type="slidenum">
              <a:rPr lang="fr-FR"/>
              <a:pPr>
                <a:defRPr/>
              </a:pPr>
              <a:t>‹N°›</a:t>
            </a:fld>
            <a:endParaRPr lang="fr-FR"/>
          </a:p>
        </p:txBody>
      </p:sp>
      <p:grpSp>
        <p:nvGrpSpPr>
          <p:cNvPr id="1028" name="Group 4"/>
          <p:cNvGrpSpPr>
            <a:grpSpLocks/>
          </p:cNvGrpSpPr>
          <p:nvPr/>
        </p:nvGrpSpPr>
        <p:grpSpPr bwMode="auto">
          <a:xfrm>
            <a:off x="0" y="0"/>
            <a:ext cx="9144000" cy="546100"/>
            <a:chOff x="0" y="0"/>
            <a:chExt cx="5760" cy="344"/>
          </a:xfrm>
        </p:grpSpPr>
        <p:sp>
          <p:nvSpPr>
            <p:cNvPr id="6861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fr-FR" sz="2400">
                <a:latin typeface="Times New Roman" pitchFamily="18" charset="0"/>
                <a:cs typeface="+mn-cs"/>
              </a:endParaRPr>
            </a:p>
          </p:txBody>
        </p:sp>
        <p:sp>
          <p:nvSpPr>
            <p:cNvPr id="6861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fr-FR" sz="2400">
                <a:latin typeface="Times New Roman" pitchFamily="18" charset="0"/>
                <a:cs typeface="+mn-cs"/>
              </a:endParaRPr>
            </a:p>
          </p:txBody>
        </p:sp>
        <p:sp>
          <p:nvSpPr>
            <p:cNvPr id="68615"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fr-FR">
                <a:solidFill>
                  <a:schemeClr val="hlink"/>
                </a:solidFill>
                <a:cs typeface="+mn-cs"/>
              </a:endParaRPr>
            </a:p>
          </p:txBody>
        </p:sp>
        <p:sp>
          <p:nvSpPr>
            <p:cNvPr id="68616"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fr-FR">
                <a:solidFill>
                  <a:schemeClr val="hlink"/>
                </a:solidFill>
                <a:cs typeface="+mn-cs"/>
              </a:endParaRPr>
            </a:p>
          </p:txBody>
        </p:sp>
        <p:sp>
          <p:nvSpPr>
            <p:cNvPr id="68617"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fr-FR">
                <a:solidFill>
                  <a:schemeClr val="accent2"/>
                </a:solidFill>
                <a:cs typeface="+mn-cs"/>
              </a:endParaRPr>
            </a:p>
          </p:txBody>
        </p:sp>
        <p:sp>
          <p:nvSpPr>
            <p:cNvPr id="68618"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fr-FR">
                <a:solidFill>
                  <a:schemeClr val="hlink"/>
                </a:solidFill>
                <a:cs typeface="+mn-cs"/>
              </a:endParaRPr>
            </a:p>
          </p:txBody>
        </p:sp>
        <p:sp>
          <p:nvSpPr>
            <p:cNvPr id="68619"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fr-FR" sz="2400">
                <a:latin typeface="Times New Roman" pitchFamily="18" charset="0"/>
                <a:cs typeface="+mn-cs"/>
              </a:endParaRPr>
            </a:p>
          </p:txBody>
        </p:sp>
        <p:sp>
          <p:nvSpPr>
            <p:cNvPr id="68620"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fr-FR">
                <a:solidFill>
                  <a:schemeClr val="accent2"/>
                </a:solidFill>
                <a:cs typeface="+mn-cs"/>
              </a:endParaRPr>
            </a:p>
          </p:txBody>
        </p:sp>
        <p:sp>
          <p:nvSpPr>
            <p:cNvPr id="68621"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fr-FR">
                <a:solidFill>
                  <a:schemeClr val="accent2"/>
                </a:solidFill>
                <a:cs typeface="+mn-cs"/>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6862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fr-FR"/>
          </a:p>
        </p:txBody>
      </p:sp>
    </p:spTree>
  </p:cSld>
  <p:clrMap bg1="lt1" tx1="dk1" bg2="lt2" tx2="dk2" accent1="accent1" accent2="accent2" accent3="accent3" accent4="accent4" accent5="accent5" accent6="accent6" hlink="hlink" folHlink="folHlink"/>
  <p:sldLayoutIdLst>
    <p:sldLayoutId id="2147483970"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pharmacomedicale.org/"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pharmacomedicale.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5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wmf"/></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fr-BE" sz="3600" b="1" smtClean="0"/>
              <a:t>Le devenir du médicament dans l'organisme : </a:t>
            </a:r>
            <a:r>
              <a:rPr lang="fr-BE" sz="3600" b="1" i="1" smtClean="0"/>
              <a:t>Incidence thérapeutique</a:t>
            </a:r>
            <a:endParaRPr lang="fr-FR" sz="3600" i="1" smtClean="0"/>
          </a:p>
        </p:txBody>
      </p:sp>
      <p:sp>
        <p:nvSpPr>
          <p:cNvPr id="3075" name="Rectangle 3"/>
          <p:cNvSpPr>
            <a:spLocks noGrp="1" noChangeArrowheads="1"/>
          </p:cNvSpPr>
          <p:nvPr>
            <p:ph type="subTitle" idx="1"/>
          </p:nvPr>
        </p:nvSpPr>
        <p:spPr>
          <a:xfrm>
            <a:off x="1724025" y="4319588"/>
            <a:ext cx="7920038" cy="1752600"/>
          </a:xfrm>
        </p:spPr>
        <p:txBody>
          <a:bodyPr/>
          <a:lstStyle/>
          <a:p>
            <a:pPr eaLnBrk="1" hangingPunct="1"/>
            <a:r>
              <a:rPr lang="fr-BE" b="1" i="1" smtClean="0">
                <a:latin typeface="Times New Roman" pitchFamily="18" charset="0"/>
                <a:cs typeface="Times New Roman" pitchFamily="18" charset="0"/>
              </a:rPr>
              <a:t>Quand l'effet du médicament dépasse la volonté thérapeutique.</a:t>
            </a:r>
            <a:endParaRPr lang="fr-FR" b="1" i="1" smtClean="0">
              <a:latin typeface="Times New Roman" pitchFamily="18" charset="0"/>
              <a:cs typeface="Times New Roman" pitchFamily="18" charset="0"/>
            </a:endParaRPr>
          </a:p>
        </p:txBody>
      </p:sp>
      <p:pic>
        <p:nvPicPr>
          <p:cNvPr id="3076" name="Picture 4" descr="logochubleu[1]"/>
          <p:cNvPicPr>
            <a:picLocks noChangeAspect="1" noChangeArrowheads="1"/>
          </p:cNvPicPr>
          <p:nvPr/>
        </p:nvPicPr>
        <p:blipFill>
          <a:blip r:embed="rId3" cstate="print"/>
          <a:srcRect/>
          <a:stretch>
            <a:fillRect/>
          </a:stretch>
        </p:blipFill>
        <p:spPr bwMode="auto">
          <a:xfrm>
            <a:off x="7000875" y="134938"/>
            <a:ext cx="1990725" cy="1079500"/>
          </a:xfrm>
          <a:prstGeom prst="rect">
            <a:avLst/>
          </a:prstGeom>
          <a:noFill/>
          <a:ln w="9525">
            <a:noFill/>
            <a:miter lim="800000"/>
            <a:headEnd/>
            <a:tailEnd/>
          </a:ln>
        </p:spPr>
      </p:pic>
      <p:pic>
        <p:nvPicPr>
          <p:cNvPr id="3077" name="Picture 2" descr="C:\Users\tvanhees\AppData\Local\Temp\logo_coul_texte_blason_cadre_300.t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500938" y="5643563"/>
            <a:ext cx="1482725" cy="1081087"/>
          </a:xfrm>
          <a:prstGeom prst="rect">
            <a:avLst/>
          </a:prstGeom>
          <a:noFill/>
          <a:ln w="9525">
            <a:noFill/>
            <a:miter lim="800000"/>
            <a:headEnd/>
            <a:tailEnd/>
          </a:ln>
        </p:spPr>
      </p:pic>
      <p:sp>
        <p:nvSpPr>
          <p:cNvPr id="3078" name="Text Box 6"/>
          <p:cNvSpPr txBox="1">
            <a:spLocks noChangeArrowheads="1"/>
          </p:cNvSpPr>
          <p:nvPr/>
        </p:nvSpPr>
        <p:spPr bwMode="auto">
          <a:xfrm>
            <a:off x="3357563" y="6230938"/>
            <a:ext cx="3389312" cy="369887"/>
          </a:xfrm>
          <a:prstGeom prst="rect">
            <a:avLst/>
          </a:prstGeom>
          <a:noFill/>
          <a:ln w="9525">
            <a:noFill/>
            <a:miter lim="800000"/>
            <a:headEnd/>
            <a:tailEnd/>
          </a:ln>
        </p:spPr>
        <p:txBody>
          <a:bodyPr>
            <a:spAutoFit/>
          </a:bodyPr>
          <a:lstStyle/>
          <a:p>
            <a:pPr algn="ctr">
              <a:spcBef>
                <a:spcPct val="50000"/>
              </a:spcBef>
            </a:pPr>
            <a:r>
              <a:rPr lang="fr-BE"/>
              <a:t>Th. Van Hees – 29 mars 2009</a:t>
            </a:r>
            <a:endParaRPr lang="fr-FR"/>
          </a:p>
        </p:txBody>
      </p:sp>
      <p:pic>
        <p:nvPicPr>
          <p:cNvPr id="3079" name="I 2" descr="newcirm900"/>
          <p:cNvPicPr>
            <a:picLocks noChangeAspect="1" noChangeArrowheads="1"/>
          </p:cNvPicPr>
          <p:nvPr/>
        </p:nvPicPr>
        <p:blipFill>
          <a:blip r:embed="rId5" cstate="print"/>
          <a:srcRect/>
          <a:stretch>
            <a:fillRect/>
          </a:stretch>
        </p:blipFill>
        <p:spPr bwMode="auto">
          <a:xfrm>
            <a:off x="47625" y="5786438"/>
            <a:ext cx="3381375" cy="1038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20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a:xfrm>
            <a:off x="842963" y="214313"/>
            <a:ext cx="8229600" cy="1371600"/>
          </a:xfrm>
        </p:spPr>
        <p:txBody>
          <a:bodyPr/>
          <a:lstStyle/>
          <a:p>
            <a:r>
              <a:rPr lang="fr-BE" b="1" i="1" u="sng" smtClean="0">
                <a:solidFill>
                  <a:schemeClr val="bg2"/>
                </a:solidFill>
                <a:latin typeface="Times New Roman" pitchFamily="18" charset="0"/>
                <a:cs typeface="Times New Roman" pitchFamily="18" charset="0"/>
              </a:rPr>
              <a:t>Variabilité du récepteur</a:t>
            </a:r>
          </a:p>
        </p:txBody>
      </p:sp>
      <p:pic>
        <p:nvPicPr>
          <p:cNvPr id="30723" name="Picture 4"/>
          <p:cNvPicPr>
            <a:picLocks noChangeAspect="1" noChangeArrowheads="1"/>
          </p:cNvPicPr>
          <p:nvPr/>
        </p:nvPicPr>
        <p:blipFill>
          <a:blip r:embed="rId2" cstate="print"/>
          <a:srcRect/>
          <a:stretch>
            <a:fillRect/>
          </a:stretch>
        </p:blipFill>
        <p:spPr bwMode="auto">
          <a:xfrm>
            <a:off x="893763" y="1643063"/>
            <a:ext cx="7392987" cy="448468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p:txBody>
          <a:bodyPr/>
          <a:lstStyle/>
          <a:p>
            <a:pPr eaLnBrk="1" hangingPunct="1"/>
            <a:r>
              <a:rPr lang="fr-BE" sz="3600" b="1" smtClean="0"/>
              <a:t>Le devenir du médicament dans l'organisme : </a:t>
            </a:r>
            <a:r>
              <a:rPr lang="fr-BE" sz="3600" b="1" i="1" smtClean="0"/>
              <a:t>Incidence thérapeutique</a:t>
            </a:r>
            <a:endParaRPr lang="fr-FR" sz="3600" i="1" smtClean="0"/>
          </a:p>
        </p:txBody>
      </p:sp>
      <p:sp>
        <p:nvSpPr>
          <p:cNvPr id="13315" name="Rectangle 3"/>
          <p:cNvSpPr>
            <a:spLocks noGrp="1" noChangeArrowheads="1"/>
          </p:cNvSpPr>
          <p:nvPr>
            <p:ph type="subTitle" idx="1"/>
          </p:nvPr>
        </p:nvSpPr>
        <p:spPr>
          <a:xfrm>
            <a:off x="500063" y="4391025"/>
            <a:ext cx="8348662" cy="1752600"/>
          </a:xfrm>
        </p:spPr>
        <p:txBody>
          <a:bodyPr/>
          <a:lstStyle/>
          <a:p>
            <a:pPr eaLnBrk="1" hangingPunct="1"/>
            <a:r>
              <a:rPr lang="fr-FR" b="1" i="1" smtClean="0">
                <a:latin typeface="Times New Roman" pitchFamily="18" charset="0"/>
                <a:cs typeface="Times New Roman" pitchFamily="18" charset="0"/>
              </a:rPr>
              <a:t>Pourquoi n’observe-t-on pas de réponse thérapeutique alors que le médicament est présent ?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lstStyle/>
          <a:p>
            <a:pPr eaLnBrk="1" hangingPunct="1"/>
            <a:r>
              <a:rPr lang="fr-BE" sz="3600" b="1" smtClean="0"/>
              <a:t>Le devenir du médicament dans l'organisme : </a:t>
            </a:r>
            <a:r>
              <a:rPr lang="fr-BE" sz="3600" b="1" i="1" smtClean="0"/>
              <a:t>Incidence thérapeutique</a:t>
            </a:r>
            <a:endParaRPr lang="fr-FR" sz="3600" i="1" smtClean="0"/>
          </a:p>
        </p:txBody>
      </p:sp>
      <p:sp>
        <p:nvSpPr>
          <p:cNvPr id="14339" name="Rectangle 3"/>
          <p:cNvSpPr>
            <a:spLocks noGrp="1" noChangeArrowheads="1"/>
          </p:cNvSpPr>
          <p:nvPr>
            <p:ph type="subTitle" idx="1"/>
          </p:nvPr>
        </p:nvSpPr>
        <p:spPr>
          <a:xfrm>
            <a:off x="571500" y="4462463"/>
            <a:ext cx="8858250" cy="1752600"/>
          </a:xfrm>
        </p:spPr>
        <p:txBody>
          <a:bodyPr/>
          <a:lstStyle/>
          <a:p>
            <a:pPr eaLnBrk="1" hangingPunct="1"/>
            <a:r>
              <a:rPr lang="fr-FR" b="1" i="1" smtClean="0">
                <a:latin typeface="Times New Roman" pitchFamily="18" charset="0"/>
                <a:cs typeface="Times New Roman" pitchFamily="18" charset="0"/>
              </a:rPr>
              <a:t>Pourquoi observe-t-on une réponse thérapeutique alors que le médicament est absent ?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p:nvPr>
        </p:nvSpPr>
        <p:spPr/>
        <p:txBody>
          <a:bodyPr/>
          <a:lstStyle/>
          <a:p>
            <a:r>
              <a:rPr lang="fr-BE" b="1" i="1" u="sng" smtClean="0">
                <a:solidFill>
                  <a:schemeClr val="bg2"/>
                </a:solidFill>
                <a:latin typeface="Times New Roman" pitchFamily="18" charset="0"/>
                <a:cs typeface="Times New Roman" pitchFamily="18" charset="0"/>
              </a:rPr>
              <a:t>Etapes</a:t>
            </a:r>
          </a:p>
        </p:txBody>
      </p:sp>
      <p:sp>
        <p:nvSpPr>
          <p:cNvPr id="15363" name="Espace réservé du contenu 2"/>
          <p:cNvSpPr>
            <a:spLocks noGrp="1"/>
          </p:cNvSpPr>
          <p:nvPr>
            <p:ph idx="1"/>
          </p:nvPr>
        </p:nvSpPr>
        <p:spPr/>
        <p:txBody>
          <a:bodyPr/>
          <a:lstStyle/>
          <a:p>
            <a:r>
              <a:rPr lang="fr-BE" smtClean="0"/>
              <a:t>Absorption / Résorption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p:txBody>
          <a:bodyPr/>
          <a:lstStyle/>
          <a:p>
            <a:r>
              <a:rPr lang="fr-BE" b="1" i="1" u="sng" smtClean="0">
                <a:latin typeface="Times New Roman" pitchFamily="18" charset="0"/>
                <a:cs typeface="Times New Roman" pitchFamily="18" charset="0"/>
              </a:rPr>
              <a:t>Cas de Madame C.</a:t>
            </a:r>
          </a:p>
        </p:txBody>
      </p:sp>
      <p:sp>
        <p:nvSpPr>
          <p:cNvPr id="3" name="Espace réservé du contenu 2"/>
          <p:cNvSpPr>
            <a:spLocks noGrp="1"/>
          </p:cNvSpPr>
          <p:nvPr>
            <p:ph idx="1"/>
          </p:nvPr>
        </p:nvSpPr>
        <p:spPr>
          <a:xfrm>
            <a:off x="457200" y="1981200"/>
            <a:ext cx="8229600" cy="4448175"/>
          </a:xfrm>
        </p:spPr>
        <p:txBody>
          <a:bodyPr>
            <a:normAutofit fontScale="70000" lnSpcReduction="20000"/>
          </a:bodyPr>
          <a:lstStyle/>
          <a:p>
            <a:pPr>
              <a:defRPr/>
            </a:pPr>
            <a:r>
              <a:rPr lang="fr-BE" dirty="0" smtClean="0"/>
              <a:t>Madame C., 86 ans a été hospitalisée suite à une chute dans la résidence autonome où elle habite. Elle est restée une partie de la nuit sur le sol de sa cuisine, avant qu’un voisin s’inquiète de son silence le lendemain matin. Mme C. est confuse et désorientée.  </a:t>
            </a:r>
          </a:p>
          <a:p>
            <a:pPr>
              <a:defRPr/>
            </a:pPr>
            <a:r>
              <a:rPr lang="fr-BE" dirty="0" smtClean="0"/>
              <a:t>Le semainier trouvé dans sa résidence révèle le traitement suivant : </a:t>
            </a:r>
          </a:p>
          <a:p>
            <a:pPr lvl="1">
              <a:defRPr/>
            </a:pPr>
            <a:r>
              <a:rPr lang="fr-BE" dirty="0" err="1" smtClean="0"/>
              <a:t>Metoprolol</a:t>
            </a:r>
            <a:r>
              <a:rPr lang="fr-BE" dirty="0" smtClean="0"/>
              <a:t> 50 mg 2x/jour</a:t>
            </a:r>
          </a:p>
          <a:p>
            <a:pPr lvl="1">
              <a:defRPr/>
            </a:pPr>
            <a:r>
              <a:rPr lang="fr-BE" dirty="0" err="1" smtClean="0"/>
              <a:t>Hydrochlorothiazide</a:t>
            </a:r>
            <a:r>
              <a:rPr lang="fr-BE" dirty="0" smtClean="0"/>
              <a:t> 25 mg 1x/jour</a:t>
            </a:r>
          </a:p>
          <a:p>
            <a:pPr lvl="1">
              <a:defRPr/>
            </a:pPr>
            <a:r>
              <a:rPr lang="fr-BE" dirty="0" err="1" smtClean="0"/>
              <a:t>Losartan</a:t>
            </a:r>
            <a:r>
              <a:rPr lang="fr-BE" dirty="0" smtClean="0"/>
              <a:t> 50 mg 1x/jour </a:t>
            </a:r>
          </a:p>
          <a:p>
            <a:pPr lvl="1">
              <a:defRPr/>
            </a:pPr>
            <a:r>
              <a:rPr lang="fr-BE" dirty="0" smtClean="0"/>
              <a:t>Atorvastatine 10 mg 1x/jour</a:t>
            </a:r>
          </a:p>
          <a:p>
            <a:pPr lvl="1">
              <a:defRPr/>
            </a:pPr>
            <a:r>
              <a:rPr lang="fr-BE" dirty="0" smtClean="0"/>
              <a:t>Acide acétylsalicylique 75 mg 1x/jour </a:t>
            </a:r>
          </a:p>
          <a:p>
            <a:pPr lvl="1">
              <a:defRPr/>
            </a:pPr>
            <a:r>
              <a:rPr lang="fr-BE" dirty="0" err="1" smtClean="0"/>
              <a:t>Lévothyroxine</a:t>
            </a:r>
            <a:r>
              <a:rPr lang="fr-BE" dirty="0" smtClean="0"/>
              <a:t> 0.075 mg 1x/jour </a:t>
            </a:r>
          </a:p>
          <a:p>
            <a:pPr lvl="1">
              <a:defRPr/>
            </a:pPr>
            <a:r>
              <a:rPr lang="fr-BE" dirty="0" smtClean="0"/>
              <a:t>Carbonate calcique 1g 2x/jour</a:t>
            </a:r>
          </a:p>
          <a:p>
            <a:pPr lvl="1">
              <a:defRPr/>
            </a:pPr>
            <a:endParaRPr lang="fr-BE" dirty="0" smtClean="0"/>
          </a:p>
          <a:p>
            <a:pPr lvl="1">
              <a:defRPr/>
            </a:pPr>
            <a:endParaRPr lang="fr-BE" dirty="0" smtClean="0"/>
          </a:p>
        </p:txBody>
      </p:sp>
      <p:pic>
        <p:nvPicPr>
          <p:cNvPr id="16388" name="Picture 2"/>
          <p:cNvPicPr>
            <a:picLocks noChangeAspect="1" noChangeArrowheads="1"/>
          </p:cNvPicPr>
          <p:nvPr/>
        </p:nvPicPr>
        <p:blipFill>
          <a:blip r:embed="rId2" cstate="print"/>
          <a:srcRect/>
          <a:stretch>
            <a:fillRect/>
          </a:stretch>
        </p:blipFill>
        <p:spPr bwMode="auto">
          <a:xfrm>
            <a:off x="7072313" y="501650"/>
            <a:ext cx="1119187" cy="1212850"/>
          </a:xfrm>
          <a:prstGeom prst="rect">
            <a:avLst/>
          </a:prstGeom>
          <a:noFill/>
          <a:ln w="9525">
            <a:noFill/>
            <a:miter lim="800000"/>
            <a:headEnd/>
            <a:tailEnd/>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p:txBody>
          <a:bodyPr/>
          <a:lstStyle/>
          <a:p>
            <a:r>
              <a:rPr lang="fr-BE" b="1" i="1" u="sng" smtClean="0">
                <a:latin typeface="Times New Roman" pitchFamily="18" charset="0"/>
                <a:cs typeface="Times New Roman" pitchFamily="18" charset="0"/>
              </a:rPr>
              <a:t>Cas de Madame C.</a:t>
            </a:r>
          </a:p>
        </p:txBody>
      </p:sp>
      <p:sp>
        <p:nvSpPr>
          <p:cNvPr id="3" name="Espace réservé du contenu 2"/>
          <p:cNvSpPr>
            <a:spLocks noGrp="1"/>
          </p:cNvSpPr>
          <p:nvPr>
            <p:ph idx="1"/>
          </p:nvPr>
        </p:nvSpPr>
        <p:spPr/>
        <p:txBody>
          <a:bodyPr>
            <a:normAutofit fontScale="85000" lnSpcReduction="10000"/>
          </a:bodyPr>
          <a:lstStyle/>
          <a:p>
            <a:pPr>
              <a:defRPr/>
            </a:pPr>
            <a:r>
              <a:rPr lang="fr-BE" dirty="0" smtClean="0"/>
              <a:t>Des examens sont en cours.  </a:t>
            </a:r>
          </a:p>
          <a:p>
            <a:pPr>
              <a:defRPr/>
            </a:pPr>
            <a:r>
              <a:rPr lang="fr-BE" dirty="0" smtClean="0"/>
              <a:t>L’état de la patiente ne nous permet pas réaliser l’histoire médicamenteuse de Mme C.  </a:t>
            </a:r>
          </a:p>
          <a:p>
            <a:pPr>
              <a:defRPr/>
            </a:pPr>
            <a:r>
              <a:rPr lang="fr-BE" dirty="0" smtClean="0"/>
              <a:t>Le lendemain de l’admission, la fille de la patiente nous apprend que la patiente gérait elle-même ses médicaments jusqu’il y a peu.  </a:t>
            </a:r>
          </a:p>
          <a:p>
            <a:pPr>
              <a:defRPr/>
            </a:pPr>
            <a:r>
              <a:rPr lang="fr-BE" dirty="0" smtClean="0"/>
              <a:t>Suite à un problème d’observance suspecté, un système de semainier a été proposée à Mme C. et a été démarré il y a 3 jours.  </a:t>
            </a:r>
          </a:p>
          <a:p>
            <a:pPr>
              <a:defRPr/>
            </a:pPr>
            <a:endParaRPr lang="fr-BE" dirty="0" smtClean="0"/>
          </a:p>
        </p:txBody>
      </p:sp>
      <p:pic>
        <p:nvPicPr>
          <p:cNvPr id="17412" name="Picture 2"/>
          <p:cNvPicPr>
            <a:picLocks noChangeAspect="1" noChangeArrowheads="1"/>
          </p:cNvPicPr>
          <p:nvPr/>
        </p:nvPicPr>
        <p:blipFill>
          <a:blip r:embed="rId2" cstate="print"/>
          <a:srcRect/>
          <a:stretch>
            <a:fillRect/>
          </a:stretch>
        </p:blipFill>
        <p:spPr bwMode="auto">
          <a:xfrm>
            <a:off x="7072313" y="501650"/>
            <a:ext cx="1119187" cy="1212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p:txBody>
          <a:bodyPr/>
          <a:lstStyle/>
          <a:p>
            <a:r>
              <a:rPr lang="fr-BE" b="1" i="1" u="sng" smtClean="0">
                <a:latin typeface="Times New Roman" pitchFamily="18" charset="0"/>
                <a:cs typeface="Times New Roman" pitchFamily="18" charset="0"/>
              </a:rPr>
              <a:t>Cas de Madame C.</a:t>
            </a:r>
          </a:p>
        </p:txBody>
      </p:sp>
      <p:sp>
        <p:nvSpPr>
          <p:cNvPr id="3" name="Espace réservé du contenu 2"/>
          <p:cNvSpPr>
            <a:spLocks noGrp="1"/>
          </p:cNvSpPr>
          <p:nvPr>
            <p:ph idx="1"/>
          </p:nvPr>
        </p:nvSpPr>
        <p:spPr>
          <a:xfrm>
            <a:off x="457200" y="1981200"/>
            <a:ext cx="8229600" cy="4448175"/>
          </a:xfrm>
        </p:spPr>
        <p:txBody>
          <a:bodyPr>
            <a:normAutofit fontScale="77500" lnSpcReduction="20000"/>
          </a:bodyPr>
          <a:lstStyle/>
          <a:p>
            <a:pPr>
              <a:defRPr/>
            </a:pPr>
            <a:r>
              <a:rPr lang="fr-BE" dirty="0" smtClean="0"/>
              <a:t>Mme C. pèse 40 kg.  </a:t>
            </a:r>
          </a:p>
          <a:p>
            <a:pPr>
              <a:defRPr/>
            </a:pPr>
            <a:r>
              <a:rPr lang="fr-BE" dirty="0" smtClean="0"/>
              <a:t>A l’admission aux urgences, la pression artérielle est de 120/51 </a:t>
            </a:r>
            <a:r>
              <a:rPr lang="fr-BE" dirty="0" err="1" smtClean="0"/>
              <a:t>mmHg</a:t>
            </a:r>
            <a:r>
              <a:rPr lang="fr-BE" dirty="0" smtClean="0"/>
              <a:t> et la fréquence cardiaque est à 47 </a:t>
            </a:r>
            <a:r>
              <a:rPr lang="fr-BE" dirty="0" err="1" smtClean="0"/>
              <a:t>bpm</a:t>
            </a:r>
            <a:r>
              <a:rPr lang="fr-BE" dirty="0" smtClean="0"/>
              <a:t> </a:t>
            </a:r>
          </a:p>
          <a:p>
            <a:pPr>
              <a:defRPr/>
            </a:pPr>
            <a:r>
              <a:rPr lang="fr-BE" dirty="0" smtClean="0"/>
              <a:t>Traitement à domicile : </a:t>
            </a:r>
          </a:p>
          <a:p>
            <a:pPr lvl="1">
              <a:defRPr/>
            </a:pPr>
            <a:r>
              <a:rPr lang="fr-BE" dirty="0" err="1" smtClean="0"/>
              <a:t>Metoprolol</a:t>
            </a:r>
            <a:r>
              <a:rPr lang="fr-BE" dirty="0" smtClean="0"/>
              <a:t> 50 mg 2x/jour</a:t>
            </a:r>
          </a:p>
          <a:p>
            <a:pPr lvl="1">
              <a:defRPr/>
            </a:pPr>
            <a:r>
              <a:rPr lang="fr-BE" dirty="0" err="1" smtClean="0"/>
              <a:t>Hydrochlorothiazide</a:t>
            </a:r>
            <a:r>
              <a:rPr lang="fr-BE" dirty="0" smtClean="0"/>
              <a:t> 25 mg 1x/jour</a:t>
            </a:r>
          </a:p>
          <a:p>
            <a:pPr lvl="1">
              <a:defRPr/>
            </a:pPr>
            <a:r>
              <a:rPr lang="fr-BE" dirty="0" err="1" smtClean="0"/>
              <a:t>Losartan</a:t>
            </a:r>
            <a:r>
              <a:rPr lang="fr-BE" dirty="0" smtClean="0"/>
              <a:t> 50 mg 1x/jour </a:t>
            </a:r>
          </a:p>
          <a:p>
            <a:pPr lvl="1">
              <a:defRPr/>
            </a:pPr>
            <a:r>
              <a:rPr lang="fr-BE" dirty="0" smtClean="0"/>
              <a:t>Atorvastatine 10 mg 1x/jour</a:t>
            </a:r>
          </a:p>
          <a:p>
            <a:pPr lvl="1">
              <a:defRPr/>
            </a:pPr>
            <a:r>
              <a:rPr lang="fr-BE" dirty="0" smtClean="0"/>
              <a:t>Acide acétylsalicylique 75 mg 1x/jour </a:t>
            </a:r>
          </a:p>
          <a:p>
            <a:pPr lvl="1">
              <a:defRPr/>
            </a:pPr>
            <a:r>
              <a:rPr lang="fr-BE" dirty="0" err="1" smtClean="0"/>
              <a:t>Lévothyroxine</a:t>
            </a:r>
            <a:r>
              <a:rPr lang="fr-BE" dirty="0" smtClean="0"/>
              <a:t> 0.075 mg 1x/jour </a:t>
            </a:r>
          </a:p>
          <a:p>
            <a:pPr lvl="1">
              <a:defRPr/>
            </a:pPr>
            <a:r>
              <a:rPr lang="fr-BE" dirty="0" smtClean="0"/>
              <a:t>Carbonate calcique 1g 2x/jour</a:t>
            </a:r>
          </a:p>
          <a:p>
            <a:pPr lvl="1">
              <a:defRPr/>
            </a:pPr>
            <a:endParaRPr lang="fr-BE" dirty="0" smtClean="0"/>
          </a:p>
          <a:p>
            <a:pPr lvl="1">
              <a:defRPr/>
            </a:pPr>
            <a:endParaRPr lang="fr-BE" dirty="0" smtClean="0"/>
          </a:p>
        </p:txBody>
      </p:sp>
      <p:pic>
        <p:nvPicPr>
          <p:cNvPr id="18436" name="Picture 2"/>
          <p:cNvPicPr>
            <a:picLocks noChangeAspect="1" noChangeArrowheads="1"/>
          </p:cNvPicPr>
          <p:nvPr/>
        </p:nvPicPr>
        <p:blipFill>
          <a:blip r:embed="rId2" cstate="print"/>
          <a:srcRect/>
          <a:stretch>
            <a:fillRect/>
          </a:stretch>
        </p:blipFill>
        <p:spPr bwMode="auto">
          <a:xfrm>
            <a:off x="7072313" y="501650"/>
            <a:ext cx="1119187" cy="1212850"/>
          </a:xfrm>
          <a:prstGeom prst="rect">
            <a:avLst/>
          </a:prstGeom>
          <a:noFill/>
          <a:ln w="9525">
            <a:noFill/>
            <a:miter lim="800000"/>
            <a:headEnd/>
            <a:tailEnd/>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p:txBody>
          <a:bodyPr/>
          <a:lstStyle/>
          <a:p>
            <a:r>
              <a:rPr lang="fr-BE" b="1" i="1" u="sng" smtClean="0">
                <a:solidFill>
                  <a:schemeClr val="bg2"/>
                </a:solidFill>
                <a:latin typeface="Times New Roman" pitchFamily="18" charset="0"/>
                <a:cs typeface="Times New Roman" pitchFamily="18" charset="0"/>
              </a:rPr>
              <a:t>Variabilité pharmacocinétique </a:t>
            </a:r>
          </a:p>
        </p:txBody>
      </p:sp>
      <p:sp>
        <p:nvSpPr>
          <p:cNvPr id="3" name="Espace réservé du contenu 2"/>
          <p:cNvSpPr>
            <a:spLocks noGrp="1"/>
          </p:cNvSpPr>
          <p:nvPr>
            <p:ph idx="1"/>
          </p:nvPr>
        </p:nvSpPr>
        <p:spPr/>
        <p:txBody>
          <a:bodyPr/>
          <a:lstStyle/>
          <a:p>
            <a:pPr>
              <a:defRPr/>
            </a:pPr>
            <a:r>
              <a:rPr lang="fr-BE" dirty="0" smtClean="0">
                <a:solidFill>
                  <a:schemeClr val="tx1">
                    <a:lumMod val="50000"/>
                    <a:lumOff val="50000"/>
                  </a:schemeClr>
                </a:solidFill>
              </a:rPr>
              <a:t>Adaptation </a:t>
            </a:r>
            <a:r>
              <a:rPr lang="fr-BE" dirty="0" err="1" smtClean="0">
                <a:solidFill>
                  <a:schemeClr val="tx1">
                    <a:lumMod val="50000"/>
                    <a:lumOff val="50000"/>
                  </a:schemeClr>
                </a:solidFill>
              </a:rPr>
              <a:t>posologique</a:t>
            </a:r>
            <a:endParaRPr lang="fr-BE" dirty="0" smtClean="0">
              <a:solidFill>
                <a:schemeClr val="tx1">
                  <a:lumMod val="50000"/>
                  <a:lumOff val="50000"/>
                </a:schemeClr>
              </a:solidFill>
            </a:endParaRPr>
          </a:p>
          <a:p>
            <a:pPr lvl="1">
              <a:defRPr/>
            </a:pPr>
            <a:r>
              <a:rPr lang="fr-BE" dirty="0" smtClean="0">
                <a:solidFill>
                  <a:schemeClr val="tx1">
                    <a:lumMod val="50000"/>
                    <a:lumOff val="50000"/>
                  </a:schemeClr>
                </a:solidFill>
              </a:rPr>
              <a:t>Poids, poids idéal, la masse maigre, la surface corporelle, …</a:t>
            </a:r>
          </a:p>
          <a:p>
            <a:pPr lvl="1">
              <a:defRPr/>
            </a:pPr>
            <a:r>
              <a:rPr lang="fr-BE" dirty="0" smtClean="0">
                <a:solidFill>
                  <a:schemeClr val="tx1">
                    <a:lumMod val="50000"/>
                    <a:lumOff val="50000"/>
                  </a:schemeClr>
                </a:solidFill>
              </a:rPr>
              <a:t>Fonction rénale</a:t>
            </a:r>
          </a:p>
          <a:p>
            <a:pPr lvl="1">
              <a:defRPr/>
            </a:pPr>
            <a:r>
              <a:rPr lang="fr-BE" dirty="0" smtClean="0">
                <a:solidFill>
                  <a:schemeClr val="tx1">
                    <a:lumMod val="50000"/>
                    <a:lumOff val="50000"/>
                  </a:schemeClr>
                </a:solidFill>
              </a:rPr>
              <a:t>Fonction hépatique</a:t>
            </a:r>
          </a:p>
          <a:p>
            <a:pPr>
              <a:defRPr/>
            </a:pPr>
            <a:r>
              <a:rPr lang="fr-BE" dirty="0" smtClean="0">
                <a:solidFill>
                  <a:srgbClr val="FF0000"/>
                </a:solidFill>
              </a:rPr>
              <a:t>S’assurer de l’adhérence au traitement</a:t>
            </a:r>
          </a:p>
          <a:p>
            <a:pPr>
              <a:defRPr/>
            </a:pPr>
            <a:r>
              <a:rPr lang="fr-BE" dirty="0" smtClean="0">
                <a:solidFill>
                  <a:schemeClr val="tx1">
                    <a:lumMod val="50000"/>
                    <a:lumOff val="50000"/>
                  </a:schemeClr>
                </a:solidFill>
              </a:rPr>
              <a:t>Monitoring thérapeutique </a:t>
            </a:r>
          </a:p>
          <a:p>
            <a:pPr>
              <a:defRPr/>
            </a:pPr>
            <a:r>
              <a:rPr lang="fr-BE" dirty="0" err="1" smtClean="0">
                <a:solidFill>
                  <a:schemeClr val="tx1">
                    <a:lumMod val="50000"/>
                    <a:lumOff val="50000"/>
                  </a:schemeClr>
                </a:solidFill>
              </a:rPr>
              <a:t>Pharmacogénomique</a:t>
            </a:r>
            <a:r>
              <a:rPr lang="fr-BE" dirty="0" smtClean="0">
                <a:solidFill>
                  <a:schemeClr val="tx1">
                    <a:lumMod val="50000"/>
                    <a:lumOff val="50000"/>
                  </a:schemeClr>
                </a:solidFill>
              </a:rPr>
              <a:t> </a:t>
            </a:r>
          </a:p>
          <a:p>
            <a:pPr lvl="1">
              <a:defRPr/>
            </a:pPr>
            <a:endParaRPr lang="fr-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p:txBody>
          <a:bodyPr/>
          <a:lstStyle/>
          <a:p>
            <a:r>
              <a:rPr lang="fr-BE" b="1" i="1" u="sng" smtClean="0">
                <a:solidFill>
                  <a:schemeClr val="bg2"/>
                </a:solidFill>
                <a:latin typeface="Times New Roman" pitchFamily="18" charset="0"/>
                <a:cs typeface="Times New Roman" pitchFamily="18" charset="0"/>
              </a:rPr>
              <a:t>Etapes</a:t>
            </a:r>
          </a:p>
        </p:txBody>
      </p:sp>
      <p:sp>
        <p:nvSpPr>
          <p:cNvPr id="20483" name="Espace réservé du contenu 2"/>
          <p:cNvSpPr>
            <a:spLocks noGrp="1"/>
          </p:cNvSpPr>
          <p:nvPr>
            <p:ph idx="1"/>
          </p:nvPr>
        </p:nvSpPr>
        <p:spPr/>
        <p:txBody>
          <a:bodyPr/>
          <a:lstStyle/>
          <a:p>
            <a:r>
              <a:rPr lang="fr-BE" smtClean="0">
                <a:solidFill>
                  <a:srgbClr val="FF0000"/>
                </a:solidFill>
              </a:rPr>
              <a:t>Administration / </a:t>
            </a:r>
            <a:r>
              <a:rPr lang="fr-BE" smtClean="0"/>
              <a:t>Absorption / Résorption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p:txBody>
          <a:bodyPr/>
          <a:lstStyle/>
          <a:p>
            <a:r>
              <a:rPr lang="fr-BE" b="1" i="1" u="sng" smtClean="0">
                <a:latin typeface="Times New Roman" pitchFamily="18" charset="0"/>
                <a:cs typeface="Times New Roman" pitchFamily="18" charset="0"/>
              </a:rPr>
              <a:t>Le jus de pamplemousse</a:t>
            </a:r>
          </a:p>
        </p:txBody>
      </p:sp>
      <p:sp>
        <p:nvSpPr>
          <p:cNvPr id="19459" name="Rectangle 4"/>
          <p:cNvSpPr>
            <a:spLocks noChangeArrowheads="1"/>
          </p:cNvSpPr>
          <p:nvPr/>
        </p:nvSpPr>
        <p:spPr bwMode="auto">
          <a:xfrm>
            <a:off x="928688" y="5715000"/>
            <a:ext cx="6929437" cy="276225"/>
          </a:xfrm>
          <a:prstGeom prst="rect">
            <a:avLst/>
          </a:prstGeom>
          <a:noFill/>
          <a:ln w="9525">
            <a:noFill/>
            <a:miter lim="800000"/>
            <a:headEnd/>
            <a:tailEnd/>
          </a:ln>
        </p:spPr>
        <p:txBody>
          <a:bodyPr>
            <a:spAutoFit/>
          </a:bodyPr>
          <a:lstStyle/>
          <a:p>
            <a:r>
              <a:rPr lang="en-US" sz="1200"/>
              <a:t>Kantola: Clin Pharmacol Ther, Volume 63(4).April 1998.397-402</a:t>
            </a:r>
          </a:p>
        </p:txBody>
      </p:sp>
      <p:pic>
        <p:nvPicPr>
          <p:cNvPr id="19460" name="Picture 6"/>
          <p:cNvPicPr>
            <a:picLocks noGrp="1" noChangeAspect="1" noChangeArrowheads="1"/>
          </p:cNvPicPr>
          <p:nvPr>
            <p:ph sz="half" idx="1"/>
          </p:nvPr>
        </p:nvPicPr>
        <p:blipFill>
          <a:blip r:embed="rId3" cstate="print"/>
          <a:srcRect/>
          <a:stretch>
            <a:fillRect/>
          </a:stretch>
        </p:blipFill>
        <p:spPr>
          <a:xfrm>
            <a:off x="285750" y="2522538"/>
            <a:ext cx="4210050" cy="2922587"/>
          </a:xfrm>
        </p:spPr>
      </p:pic>
      <p:pic>
        <p:nvPicPr>
          <p:cNvPr id="19461" name="Picture 7"/>
          <p:cNvPicPr>
            <a:picLocks noGrp="1" noChangeAspect="1" noChangeArrowheads="1"/>
          </p:cNvPicPr>
          <p:nvPr>
            <p:ph sz="half" idx="2"/>
          </p:nvPr>
        </p:nvPicPr>
        <p:blipFill>
          <a:blip r:embed="rId4" cstate="print"/>
          <a:srcRect/>
          <a:stretch>
            <a:fillRect/>
          </a:stretch>
        </p:blipFill>
        <p:spPr>
          <a:xfrm>
            <a:off x="4648200" y="2389188"/>
            <a:ext cx="4210050" cy="32004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additive="base">
                                        <p:cTn id="7" dur="1000" fill="hold"/>
                                        <p:tgtEl>
                                          <p:spTgt spid="19460"/>
                                        </p:tgtEl>
                                        <p:attrNameLst>
                                          <p:attrName>ppt_x</p:attrName>
                                        </p:attrNameLst>
                                      </p:cBhvr>
                                      <p:tavLst>
                                        <p:tav tm="0">
                                          <p:val>
                                            <p:strVal val="#ppt_x"/>
                                          </p:val>
                                        </p:tav>
                                        <p:tav tm="100000">
                                          <p:val>
                                            <p:strVal val="#ppt_x"/>
                                          </p:val>
                                        </p:tav>
                                      </p:tavLst>
                                    </p:anim>
                                    <p:anim calcmode="lin" valueType="num">
                                      <p:cBhvr additive="base">
                                        <p:cTn id="8" dur="1000" fill="hold"/>
                                        <p:tgtEl>
                                          <p:spTgt spid="1946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461"/>
                                        </p:tgtEl>
                                        <p:attrNameLst>
                                          <p:attrName>style.visibility</p:attrName>
                                        </p:attrNameLst>
                                      </p:cBhvr>
                                      <p:to>
                                        <p:strVal val="visible"/>
                                      </p:to>
                                    </p:set>
                                    <p:anim calcmode="lin" valueType="num">
                                      <p:cBhvr additive="base">
                                        <p:cTn id="11" dur="1000" fill="hold"/>
                                        <p:tgtEl>
                                          <p:spTgt spid="19461"/>
                                        </p:tgtEl>
                                        <p:attrNameLst>
                                          <p:attrName>ppt_x</p:attrName>
                                        </p:attrNameLst>
                                      </p:cBhvr>
                                      <p:tavLst>
                                        <p:tav tm="0">
                                          <p:val>
                                            <p:strVal val="#ppt_x"/>
                                          </p:val>
                                        </p:tav>
                                        <p:tav tm="100000">
                                          <p:val>
                                            <p:strVal val="#ppt_x"/>
                                          </p:val>
                                        </p:tav>
                                      </p:tavLst>
                                    </p:anim>
                                    <p:anim calcmode="lin" valueType="num">
                                      <p:cBhvr additive="base">
                                        <p:cTn id="12" dur="1000" fill="hold"/>
                                        <p:tgtEl>
                                          <p:spTgt spid="1946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9459">
                                            <p:txEl>
                                              <p:pRg st="0" end="0"/>
                                            </p:txEl>
                                          </p:spTgt>
                                        </p:tgtEl>
                                        <p:attrNameLst>
                                          <p:attrName>style.visibility</p:attrName>
                                        </p:attrNameLst>
                                      </p:cBhvr>
                                      <p:to>
                                        <p:strVal val="visible"/>
                                      </p:to>
                                    </p:set>
                                    <p:animEffect transition="in" filter="fade">
                                      <p:cBhvr>
                                        <p:cTn id="16" dur="1000"/>
                                        <p:tgtEl>
                                          <p:spTgt spid="194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1463"/>
            <a:ext cx="8229600" cy="1371600"/>
          </a:xfrm>
        </p:spPr>
        <p:txBody>
          <a:bodyPr/>
          <a:lstStyle/>
          <a:p>
            <a:r>
              <a:rPr lang="fr-BE" b="1" i="1" u="sng" smtClean="0">
                <a:solidFill>
                  <a:schemeClr val="bg2"/>
                </a:solidFill>
                <a:latin typeface="Times New Roman" pitchFamily="18" charset="0"/>
                <a:cs typeface="Times New Roman" pitchFamily="18" charset="0"/>
              </a:rPr>
              <a:t>Devenir du médicament</a:t>
            </a:r>
          </a:p>
        </p:txBody>
      </p:sp>
      <p:sp>
        <p:nvSpPr>
          <p:cNvPr id="4099" name="Espace réservé du contenu 2"/>
          <p:cNvSpPr>
            <a:spLocks noGrp="1"/>
          </p:cNvSpPr>
          <p:nvPr>
            <p:ph idx="1"/>
          </p:nvPr>
        </p:nvSpPr>
        <p:spPr>
          <a:xfrm>
            <a:off x="500063" y="1571625"/>
            <a:ext cx="8229600" cy="3886200"/>
          </a:xfrm>
        </p:spPr>
        <p:txBody>
          <a:bodyPr/>
          <a:lstStyle/>
          <a:p>
            <a:r>
              <a:rPr lang="fr-BE" smtClean="0"/>
              <a:t>Absorption/Résorption</a:t>
            </a:r>
          </a:p>
          <a:p>
            <a:r>
              <a:rPr lang="fr-BE" smtClean="0"/>
              <a:t>Distribution</a:t>
            </a:r>
          </a:p>
          <a:p>
            <a:r>
              <a:rPr lang="fr-BE" smtClean="0"/>
              <a:t>(Récepteur)</a:t>
            </a:r>
          </a:p>
          <a:p>
            <a:r>
              <a:rPr lang="fr-BE" smtClean="0"/>
              <a:t>Métabolisation</a:t>
            </a:r>
          </a:p>
          <a:p>
            <a:r>
              <a:rPr lang="fr-BE" smtClean="0"/>
              <a:t>Elimination</a:t>
            </a:r>
          </a:p>
          <a:p>
            <a:endParaRPr lang="fr-BE" smtClean="0"/>
          </a:p>
          <a:p>
            <a:endParaRPr lang="fr-BE" smtClean="0"/>
          </a:p>
        </p:txBody>
      </p:sp>
      <p:pic>
        <p:nvPicPr>
          <p:cNvPr id="4100" name="Picture 3"/>
          <p:cNvPicPr>
            <a:picLocks noChangeAspect="1" noChangeArrowheads="1"/>
          </p:cNvPicPr>
          <p:nvPr/>
        </p:nvPicPr>
        <p:blipFill>
          <a:blip r:embed="rId3" cstate="print"/>
          <a:srcRect/>
          <a:stretch>
            <a:fillRect/>
          </a:stretch>
        </p:blipFill>
        <p:spPr bwMode="auto">
          <a:xfrm>
            <a:off x="3786188" y="2428875"/>
            <a:ext cx="5014912" cy="3476625"/>
          </a:xfrm>
          <a:prstGeom prst="rect">
            <a:avLst/>
          </a:prstGeom>
          <a:noFill/>
          <a:ln w="9525">
            <a:noFill/>
            <a:miter lim="800000"/>
            <a:headEnd/>
            <a:tailEnd/>
          </a:ln>
        </p:spPr>
      </p:pic>
      <p:sp>
        <p:nvSpPr>
          <p:cNvPr id="4101" name="ZoneTexte 4"/>
          <p:cNvSpPr txBox="1">
            <a:spLocks noChangeArrowheads="1"/>
          </p:cNvSpPr>
          <p:nvPr/>
        </p:nvSpPr>
        <p:spPr bwMode="auto">
          <a:xfrm>
            <a:off x="285750" y="5422900"/>
            <a:ext cx="3571875" cy="1077913"/>
          </a:xfrm>
          <a:prstGeom prst="rect">
            <a:avLst/>
          </a:prstGeom>
          <a:noFill/>
          <a:ln w="9525">
            <a:noFill/>
            <a:miter lim="800000"/>
            <a:headEnd/>
            <a:tailEnd/>
          </a:ln>
        </p:spPr>
        <p:txBody>
          <a:bodyPr>
            <a:spAutoFit/>
          </a:bodyPr>
          <a:lstStyle/>
          <a:p>
            <a:r>
              <a:rPr lang="fr-BE" sz="3200" b="1">
                <a:sym typeface="Wingdings" pitchFamily="2" charset="2"/>
              </a:rPr>
              <a:t> </a:t>
            </a:r>
            <a:r>
              <a:rPr lang="fr-BE" sz="3200" b="1" i="1">
                <a:sym typeface="Wingdings" pitchFamily="2" charset="2"/>
              </a:rPr>
              <a:t>Activité pharmacologique</a:t>
            </a:r>
            <a:endParaRPr lang="fr-BE" sz="3200" b="1"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1000"/>
                                        <p:tgtEl>
                                          <p:spTgt spid="409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99">
                                            <p:txEl>
                                              <p:pRg st="1" end="1"/>
                                            </p:txEl>
                                          </p:spTgt>
                                        </p:tgtEl>
                                        <p:attrNameLst>
                                          <p:attrName>style.visibility</p:attrName>
                                        </p:attrNameLst>
                                      </p:cBhvr>
                                      <p:to>
                                        <p:strVal val="visible"/>
                                      </p:to>
                                    </p:set>
                                    <p:animEffect transition="in" filter="fade">
                                      <p:cBhvr>
                                        <p:cTn id="10" dur="1000"/>
                                        <p:tgtEl>
                                          <p:spTgt spid="409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99">
                                            <p:txEl>
                                              <p:pRg st="3" end="3"/>
                                            </p:txEl>
                                          </p:spTgt>
                                        </p:tgtEl>
                                        <p:attrNameLst>
                                          <p:attrName>style.visibility</p:attrName>
                                        </p:attrNameLst>
                                      </p:cBhvr>
                                      <p:to>
                                        <p:strVal val="visible"/>
                                      </p:to>
                                    </p:set>
                                    <p:animEffect transition="in" filter="fade">
                                      <p:cBhvr>
                                        <p:cTn id="13" dur="1000"/>
                                        <p:tgtEl>
                                          <p:spTgt spid="4099">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99">
                                            <p:txEl>
                                              <p:pRg st="4" end="4"/>
                                            </p:txEl>
                                          </p:spTgt>
                                        </p:tgtEl>
                                        <p:attrNameLst>
                                          <p:attrName>style.visibility</p:attrName>
                                        </p:attrNameLst>
                                      </p:cBhvr>
                                      <p:to>
                                        <p:strVal val="visible"/>
                                      </p:to>
                                    </p:set>
                                    <p:animEffect transition="in" filter="fade">
                                      <p:cBhvr>
                                        <p:cTn id="16" dur="1000"/>
                                        <p:tgtEl>
                                          <p:spTgt spid="4099">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099">
                                            <p:txEl>
                                              <p:pRg st="2" end="2"/>
                                            </p:txEl>
                                          </p:spTgt>
                                        </p:tgtEl>
                                        <p:attrNameLst>
                                          <p:attrName>style.visibility</p:attrName>
                                        </p:attrNameLst>
                                      </p:cBhvr>
                                      <p:to>
                                        <p:strVal val="visible"/>
                                      </p:to>
                                    </p:set>
                                    <p:animEffect transition="in" filter="fade">
                                      <p:cBhvr>
                                        <p:cTn id="21" dur="1000"/>
                                        <p:tgtEl>
                                          <p:spTgt spid="409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100"/>
                                        </p:tgtEl>
                                        <p:attrNameLst>
                                          <p:attrName>style.visibility</p:attrName>
                                        </p:attrNameLst>
                                      </p:cBhvr>
                                      <p:to>
                                        <p:strVal val="visible"/>
                                      </p:to>
                                    </p:set>
                                    <p:animEffect transition="in" filter="fade">
                                      <p:cBhvr>
                                        <p:cTn id="26" dur="1000"/>
                                        <p:tgtEl>
                                          <p:spTgt spid="410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101">
                                            <p:txEl>
                                              <p:pRg st="0" end="0"/>
                                            </p:txEl>
                                          </p:spTgt>
                                        </p:tgtEl>
                                        <p:attrNameLst>
                                          <p:attrName>style.visibility</p:attrName>
                                        </p:attrNameLst>
                                      </p:cBhvr>
                                      <p:to>
                                        <p:strVal val="visible"/>
                                      </p:to>
                                    </p:set>
                                    <p:animEffect transition="in" filter="fade">
                                      <p:cBhvr>
                                        <p:cTn id="31" dur="1000"/>
                                        <p:tgtEl>
                                          <p:spTgt spid="41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allAtOnce"/>
      <p:bldP spid="4101"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4"/>
          <p:cNvSpPr>
            <a:spLocks noGrp="1"/>
          </p:cNvSpPr>
          <p:nvPr>
            <p:ph type="title"/>
          </p:nvPr>
        </p:nvSpPr>
        <p:spPr/>
        <p:txBody>
          <a:bodyPr/>
          <a:lstStyle/>
          <a:p>
            <a:r>
              <a:rPr lang="fr-BE" sz="4000" b="1" i="1" smtClean="0">
                <a:latin typeface="Times New Roman" pitchFamily="18" charset="0"/>
                <a:cs typeface="Times New Roman" pitchFamily="18" charset="0"/>
              </a:rPr>
              <a:t>Inhibiteur du CYP3A4</a:t>
            </a:r>
          </a:p>
        </p:txBody>
      </p:sp>
      <p:pic>
        <p:nvPicPr>
          <p:cNvPr id="20483" name="Picture 2"/>
          <p:cNvPicPr>
            <a:picLocks noGrp="1" noChangeAspect="1" noChangeArrowheads="1"/>
          </p:cNvPicPr>
          <p:nvPr>
            <p:ph sz="half" idx="1"/>
          </p:nvPr>
        </p:nvPicPr>
        <p:blipFill>
          <a:blip r:embed="rId3" cstate="print"/>
          <a:srcRect/>
          <a:stretch>
            <a:fillRect/>
          </a:stretch>
        </p:blipFill>
        <p:spPr>
          <a:xfrm>
            <a:off x="457200" y="2074863"/>
            <a:ext cx="4038600" cy="3698875"/>
          </a:xfrm>
        </p:spPr>
      </p:pic>
      <p:pic>
        <p:nvPicPr>
          <p:cNvPr id="20484" name="Picture 3"/>
          <p:cNvPicPr>
            <a:picLocks noGrp="1" noChangeAspect="1" noChangeArrowheads="1"/>
          </p:cNvPicPr>
          <p:nvPr>
            <p:ph sz="half" idx="2"/>
          </p:nvPr>
        </p:nvPicPr>
        <p:blipFill>
          <a:blip r:embed="rId4" cstate="print"/>
          <a:srcRect/>
          <a:stretch>
            <a:fillRect/>
          </a:stretch>
        </p:blipFill>
        <p:spPr>
          <a:xfrm>
            <a:off x="4872038" y="2166938"/>
            <a:ext cx="3590925" cy="3514725"/>
          </a:xfrm>
          <a:ln w="38100" cap="sq">
            <a:solidFill>
              <a:srgbClr val="000000"/>
            </a:solidFill>
          </a:ln>
          <a:effectLst>
            <a:outerShdw blurRad="50800" dist="38100" dir="2700000" algn="tl" rotWithShape="0">
              <a:srgbClr val="000000">
                <a:alpha val="43000"/>
              </a:srgbClr>
            </a:outerShdw>
          </a:effectLst>
        </p:spPr>
      </p:pic>
      <p:sp>
        <p:nvSpPr>
          <p:cNvPr id="20485" name="ZoneTexte 10"/>
          <p:cNvSpPr txBox="1">
            <a:spLocks noChangeArrowheads="1"/>
          </p:cNvSpPr>
          <p:nvPr/>
        </p:nvSpPr>
        <p:spPr bwMode="auto">
          <a:xfrm>
            <a:off x="500063" y="5867400"/>
            <a:ext cx="3214687" cy="276225"/>
          </a:xfrm>
          <a:prstGeom prst="rect">
            <a:avLst/>
          </a:prstGeom>
          <a:noFill/>
          <a:ln w="9525">
            <a:noFill/>
            <a:miter lim="800000"/>
            <a:headEnd/>
            <a:tailEnd/>
          </a:ln>
        </p:spPr>
        <p:txBody>
          <a:bodyPr>
            <a:spAutoFit/>
          </a:bodyPr>
          <a:lstStyle/>
          <a:p>
            <a:r>
              <a:rPr lang="fr-BE" sz="1200"/>
              <a:t>STV, n° 5, vol. 16, mai 2004</a:t>
            </a:r>
          </a:p>
        </p:txBody>
      </p:sp>
      <p:sp>
        <p:nvSpPr>
          <p:cNvPr id="20486" name="ZoneTexte 11"/>
          <p:cNvSpPr txBox="1">
            <a:spLocks noChangeArrowheads="1"/>
          </p:cNvSpPr>
          <p:nvPr/>
        </p:nvSpPr>
        <p:spPr bwMode="auto">
          <a:xfrm>
            <a:off x="4929188" y="5786438"/>
            <a:ext cx="4071937" cy="276225"/>
          </a:xfrm>
          <a:prstGeom prst="rect">
            <a:avLst/>
          </a:prstGeom>
          <a:noFill/>
          <a:ln w="9525">
            <a:noFill/>
            <a:miter lim="800000"/>
            <a:headEnd/>
            <a:tailEnd/>
          </a:ln>
        </p:spPr>
        <p:txBody>
          <a:bodyPr>
            <a:spAutoFit/>
          </a:bodyPr>
          <a:lstStyle/>
          <a:p>
            <a:r>
              <a:rPr lang="fr-BE" sz="1200"/>
              <a:t>European Journal of Clinical Nutrition (2004) 58, 1–9 </a:t>
            </a:r>
          </a:p>
        </p:txBody>
      </p:sp>
      <p:sp>
        <p:nvSpPr>
          <p:cNvPr id="8" name="ZoneTexte 7"/>
          <p:cNvSpPr txBox="1">
            <a:spLocks noChangeArrowheads="1"/>
          </p:cNvSpPr>
          <p:nvPr/>
        </p:nvSpPr>
        <p:spPr bwMode="auto">
          <a:xfrm>
            <a:off x="5429250" y="792163"/>
            <a:ext cx="3071813" cy="708025"/>
          </a:xfrm>
          <a:prstGeom prst="rect">
            <a:avLst/>
          </a:prstGeom>
          <a:noFill/>
          <a:ln w="9525">
            <a:noFill/>
            <a:miter lim="800000"/>
            <a:headEnd/>
            <a:tailEnd/>
          </a:ln>
        </p:spPr>
        <p:txBody>
          <a:bodyPr>
            <a:spAutoFit/>
          </a:bodyPr>
          <a:lstStyle/>
          <a:p>
            <a:r>
              <a:rPr lang="fr-BE" sz="4000"/>
              <a:t> </a:t>
            </a:r>
            <a:r>
              <a:rPr lang="fr-BE" sz="4000" b="1" i="1">
                <a:latin typeface="Times New Roman" pitchFamily="18" charset="0"/>
                <a:cs typeface="Times New Roman" pitchFamily="18" charset="0"/>
              </a:rPr>
              <a:t>hépatique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84"/>
                                        </p:tgtEl>
                                        <p:attrNameLst>
                                          <p:attrName>style.visibility</p:attrName>
                                        </p:attrNameLst>
                                      </p:cBhvr>
                                      <p:to>
                                        <p:strVal val="visible"/>
                                      </p:to>
                                    </p:set>
                                    <p:animEffect transition="in" filter="fade">
                                      <p:cBhvr>
                                        <p:cTn id="12" dur="1000"/>
                                        <p:tgtEl>
                                          <p:spTgt spid="2048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486"/>
                                        </p:tgtEl>
                                        <p:attrNameLst>
                                          <p:attrName>style.visibility</p:attrName>
                                        </p:attrNameLst>
                                      </p:cBhvr>
                                      <p:to>
                                        <p:strVal val="visible"/>
                                      </p:to>
                                    </p:set>
                                    <p:animEffect transition="in" filter="fade">
                                      <p:cBhvr>
                                        <p:cTn id="15" dur="1000"/>
                                        <p:tgtEl>
                                          <p:spTgt spid="2048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483"/>
                                        </p:tgtEl>
                                        <p:attrNameLst>
                                          <p:attrName>style.visibility</p:attrName>
                                        </p:attrNameLst>
                                      </p:cBhvr>
                                      <p:to>
                                        <p:strVal val="visible"/>
                                      </p:to>
                                    </p:set>
                                    <p:animEffect transition="in" filter="fade">
                                      <p:cBhvr>
                                        <p:cTn id="20" dur="1000"/>
                                        <p:tgtEl>
                                          <p:spTgt spid="2048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485"/>
                                        </p:tgtEl>
                                        <p:attrNameLst>
                                          <p:attrName>style.visibility</p:attrName>
                                        </p:attrNameLst>
                                      </p:cBhvr>
                                      <p:to>
                                        <p:strVal val="visible"/>
                                      </p:to>
                                    </p:set>
                                    <p:animEffect transition="in" filter="fade">
                                      <p:cBhvr>
                                        <p:cTn id="23" dur="10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20486" grpId="0"/>
      <p:bldP spid="8"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oneTexte 7"/>
          <p:cNvSpPr txBox="1">
            <a:spLocks noChangeArrowheads="1"/>
          </p:cNvSpPr>
          <p:nvPr/>
        </p:nvSpPr>
        <p:spPr bwMode="auto">
          <a:xfrm>
            <a:off x="3214688" y="6059488"/>
            <a:ext cx="3214687" cy="369887"/>
          </a:xfrm>
          <a:prstGeom prst="rect">
            <a:avLst/>
          </a:prstGeom>
          <a:noFill/>
          <a:ln w="9525">
            <a:noFill/>
            <a:miter lim="800000"/>
            <a:headEnd/>
            <a:tailEnd/>
          </a:ln>
        </p:spPr>
        <p:txBody>
          <a:bodyPr>
            <a:spAutoFit/>
          </a:bodyPr>
          <a:lstStyle/>
          <a:p>
            <a:r>
              <a:rPr lang="fr-BE"/>
              <a:t>STV, n° 5, vol. 16, mai 2004</a:t>
            </a:r>
          </a:p>
        </p:txBody>
      </p:sp>
      <p:pic>
        <p:nvPicPr>
          <p:cNvPr id="23555" name="Picture 3"/>
          <p:cNvPicPr>
            <a:picLocks noChangeAspect="1" noChangeArrowheads="1"/>
          </p:cNvPicPr>
          <p:nvPr/>
        </p:nvPicPr>
        <p:blipFill>
          <a:blip r:embed="rId3" cstate="print"/>
          <a:srcRect/>
          <a:stretch>
            <a:fillRect/>
          </a:stretch>
        </p:blipFill>
        <p:spPr bwMode="auto">
          <a:xfrm>
            <a:off x="90488" y="571500"/>
            <a:ext cx="8963025" cy="491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852488" y="109538"/>
            <a:ext cx="7439025" cy="6638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357188" y="942975"/>
            <a:ext cx="7486650" cy="2914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noChangeArrowheads="1"/>
          </p:cNvPicPr>
          <p:nvPr/>
        </p:nvPicPr>
        <p:blipFill>
          <a:blip r:embed="rId3" cstate="print"/>
          <a:srcRect/>
          <a:stretch>
            <a:fillRect/>
          </a:stretch>
        </p:blipFill>
        <p:spPr bwMode="auto">
          <a:xfrm>
            <a:off x="71438" y="785813"/>
            <a:ext cx="9001125" cy="1323975"/>
          </a:xfrm>
          <a:prstGeom prst="rect">
            <a:avLst/>
          </a:prstGeom>
          <a:noFill/>
          <a:ln w="9525">
            <a:noFill/>
            <a:miter lim="800000"/>
            <a:headEnd/>
            <a:tailEnd/>
          </a:ln>
        </p:spPr>
      </p:pic>
      <p:pic>
        <p:nvPicPr>
          <p:cNvPr id="26627" name="Picture 3"/>
          <p:cNvPicPr>
            <a:picLocks noChangeAspect="1" noChangeArrowheads="1"/>
          </p:cNvPicPr>
          <p:nvPr/>
        </p:nvPicPr>
        <p:blipFill>
          <a:blip r:embed="rId4" cstate="print"/>
          <a:srcRect/>
          <a:stretch>
            <a:fillRect/>
          </a:stretch>
        </p:blipFill>
        <p:spPr bwMode="auto">
          <a:xfrm>
            <a:off x="4367213" y="2214563"/>
            <a:ext cx="4562475" cy="3819525"/>
          </a:xfrm>
          <a:prstGeom prst="rect">
            <a:avLst/>
          </a:prstGeom>
          <a:noFill/>
          <a:ln w="9525">
            <a:noFill/>
            <a:miter lim="800000"/>
            <a:headEnd/>
            <a:tailEnd/>
          </a:ln>
        </p:spPr>
      </p:pic>
      <p:pic>
        <p:nvPicPr>
          <p:cNvPr id="26628" name="Picture 2"/>
          <p:cNvPicPr>
            <a:picLocks noChangeAspect="1" noChangeArrowheads="1"/>
          </p:cNvPicPr>
          <p:nvPr/>
        </p:nvPicPr>
        <p:blipFill>
          <a:blip r:embed="rId5" cstate="print"/>
          <a:srcRect/>
          <a:stretch>
            <a:fillRect/>
          </a:stretch>
        </p:blipFill>
        <p:spPr bwMode="auto">
          <a:xfrm>
            <a:off x="142875" y="2286000"/>
            <a:ext cx="4457700" cy="2143125"/>
          </a:xfrm>
          <a:prstGeom prst="rect">
            <a:avLst/>
          </a:prstGeom>
          <a:noFill/>
          <a:ln w="9525">
            <a:noFill/>
            <a:miter lim="800000"/>
            <a:headEnd/>
            <a:tailEnd/>
          </a:ln>
        </p:spPr>
      </p:pic>
      <p:sp>
        <p:nvSpPr>
          <p:cNvPr id="26629" name="ZoneTexte 6"/>
          <p:cNvSpPr txBox="1">
            <a:spLocks noChangeArrowheads="1"/>
          </p:cNvSpPr>
          <p:nvPr/>
        </p:nvSpPr>
        <p:spPr bwMode="auto">
          <a:xfrm>
            <a:off x="1214438" y="6202363"/>
            <a:ext cx="6786562" cy="369887"/>
          </a:xfrm>
          <a:prstGeom prst="rect">
            <a:avLst/>
          </a:prstGeom>
          <a:noFill/>
          <a:ln w="9525">
            <a:noFill/>
            <a:miter lim="800000"/>
            <a:headEnd/>
            <a:tailEnd/>
          </a:ln>
        </p:spPr>
        <p:txBody>
          <a:bodyPr>
            <a:spAutoFit/>
          </a:bodyPr>
          <a:lstStyle/>
          <a:p>
            <a:r>
              <a:rPr lang="en-US"/>
              <a:t>American Journal of Clinical Nutrition. 87(4):863-71, 2008 Apr. </a:t>
            </a:r>
            <a:endParaRPr lang="fr-BE"/>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p:cNvSpPr>
            <a:spLocks noGrp="1"/>
          </p:cNvSpPr>
          <p:nvPr>
            <p:ph type="title"/>
          </p:nvPr>
        </p:nvSpPr>
        <p:spPr/>
        <p:txBody>
          <a:bodyPr/>
          <a:lstStyle/>
          <a:p>
            <a:r>
              <a:rPr lang="fr-BE" b="1" i="1" u="sng" smtClean="0">
                <a:solidFill>
                  <a:schemeClr val="bg2"/>
                </a:solidFill>
                <a:latin typeface="Times New Roman" pitchFamily="18" charset="0"/>
                <a:cs typeface="Times New Roman" pitchFamily="18" charset="0"/>
              </a:rPr>
              <a:t>Etapes</a:t>
            </a:r>
          </a:p>
        </p:txBody>
      </p:sp>
      <p:sp>
        <p:nvSpPr>
          <p:cNvPr id="3" name="Espace réservé du contenu 2"/>
          <p:cNvSpPr>
            <a:spLocks noGrp="1"/>
          </p:cNvSpPr>
          <p:nvPr>
            <p:ph idx="1"/>
          </p:nvPr>
        </p:nvSpPr>
        <p:spPr/>
        <p:txBody>
          <a:bodyPr/>
          <a:lstStyle/>
          <a:p>
            <a:pPr>
              <a:defRPr/>
            </a:pPr>
            <a:r>
              <a:rPr lang="fr-BE" dirty="0" smtClean="0">
                <a:solidFill>
                  <a:schemeClr val="tx2">
                    <a:lumMod val="50000"/>
                    <a:lumOff val="50000"/>
                  </a:schemeClr>
                </a:solidFill>
              </a:rPr>
              <a:t>Administration / Absorption / Résorption</a:t>
            </a:r>
          </a:p>
          <a:p>
            <a:pPr>
              <a:defRPr/>
            </a:pPr>
            <a:r>
              <a:rPr lang="fr-BE" dirty="0" smtClean="0"/>
              <a:t>Distribution </a:t>
            </a:r>
          </a:p>
          <a:p>
            <a:pPr lvl="1">
              <a:defRPr/>
            </a:pPr>
            <a:r>
              <a:rPr lang="fr-BE" dirty="0" smtClean="0"/>
              <a:t>Caractéristiques physicochimiques</a:t>
            </a:r>
          </a:p>
          <a:p>
            <a:pPr lvl="1">
              <a:defRPr/>
            </a:pPr>
            <a:r>
              <a:rPr lang="fr-BE" dirty="0" smtClean="0"/>
              <a:t>Vectorisation des médicaments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noChangeArrowheads="1"/>
          </p:cNvPicPr>
          <p:nvPr/>
        </p:nvPicPr>
        <p:blipFill>
          <a:blip r:embed="rId3" cstate="print"/>
          <a:srcRect/>
          <a:stretch>
            <a:fillRect/>
          </a:stretch>
        </p:blipFill>
        <p:spPr bwMode="auto">
          <a:xfrm>
            <a:off x="1857375" y="3571875"/>
            <a:ext cx="5281613" cy="3128963"/>
          </a:xfrm>
          <a:prstGeom prst="rect">
            <a:avLst/>
          </a:prstGeom>
          <a:noFill/>
          <a:ln w="9525">
            <a:noFill/>
            <a:miter lim="800000"/>
            <a:headEnd/>
            <a:tailEnd/>
          </a:ln>
        </p:spPr>
      </p:pic>
      <p:sp>
        <p:nvSpPr>
          <p:cNvPr id="28675" name="Titre 8"/>
          <p:cNvSpPr>
            <a:spLocks noGrp="1"/>
          </p:cNvSpPr>
          <p:nvPr>
            <p:ph type="title"/>
          </p:nvPr>
        </p:nvSpPr>
        <p:spPr/>
        <p:txBody>
          <a:bodyPr/>
          <a:lstStyle/>
          <a:p>
            <a:r>
              <a:rPr lang="fr-BE" b="1" i="1" u="sng" smtClean="0">
                <a:latin typeface="Times New Roman" pitchFamily="18" charset="0"/>
                <a:cs typeface="Times New Roman" pitchFamily="18" charset="0"/>
              </a:rPr>
              <a:t>Radioimmunothérapie</a:t>
            </a:r>
          </a:p>
        </p:txBody>
      </p:sp>
      <p:sp>
        <p:nvSpPr>
          <p:cNvPr id="26628" name="Espace réservé du contenu 5"/>
          <p:cNvSpPr>
            <a:spLocks noGrp="1"/>
          </p:cNvSpPr>
          <p:nvPr>
            <p:ph idx="1"/>
          </p:nvPr>
        </p:nvSpPr>
        <p:spPr>
          <a:xfrm>
            <a:off x="457200" y="1643063"/>
            <a:ext cx="8229600" cy="4224337"/>
          </a:xfrm>
        </p:spPr>
        <p:txBody>
          <a:bodyPr/>
          <a:lstStyle/>
          <a:p>
            <a:r>
              <a:rPr lang="fr-BE" sz="2000" smtClean="0"/>
              <a:t>Zevalin® : l'ibritumomab tiuxétan marqué à l'yttrium-90 pour le traitement de lymphomes non hodgkinien (LNH) à cellules B CD20 positif</a:t>
            </a:r>
          </a:p>
          <a:p>
            <a:pPr lvl="1"/>
            <a:r>
              <a:rPr lang="fr-BE" sz="2000" smtClean="0"/>
              <a:t>Ibritumomab : anticorps anti-CD20 proche du rituximab </a:t>
            </a:r>
          </a:p>
          <a:p>
            <a:pPr lvl="1"/>
            <a:r>
              <a:rPr lang="fr-BE" sz="2000" smtClean="0"/>
              <a:t>Tiuxétan : chélateur du radioisotope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8">
                                            <p:txEl>
                                              <p:pRg st="0" end="0"/>
                                            </p:txEl>
                                          </p:spTgt>
                                        </p:tgtEl>
                                        <p:attrNameLst>
                                          <p:attrName>style.visibility</p:attrName>
                                        </p:attrNameLst>
                                      </p:cBhvr>
                                      <p:to>
                                        <p:strVal val="visible"/>
                                      </p:to>
                                    </p:set>
                                    <p:animEffect transition="in" filter="fade">
                                      <p:cBhvr>
                                        <p:cTn id="7" dur="1000"/>
                                        <p:tgtEl>
                                          <p:spTgt spid="2662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628">
                                            <p:txEl>
                                              <p:pRg st="1" end="1"/>
                                            </p:txEl>
                                          </p:spTgt>
                                        </p:tgtEl>
                                        <p:attrNameLst>
                                          <p:attrName>style.visibility</p:attrName>
                                        </p:attrNameLst>
                                      </p:cBhvr>
                                      <p:to>
                                        <p:strVal val="visible"/>
                                      </p:to>
                                    </p:set>
                                    <p:animEffect transition="in" filter="fade">
                                      <p:cBhvr>
                                        <p:cTn id="10" dur="1000"/>
                                        <p:tgtEl>
                                          <p:spTgt spid="2662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628">
                                            <p:txEl>
                                              <p:pRg st="2" end="2"/>
                                            </p:txEl>
                                          </p:spTgt>
                                        </p:tgtEl>
                                        <p:attrNameLst>
                                          <p:attrName>style.visibility</p:attrName>
                                        </p:attrNameLst>
                                      </p:cBhvr>
                                      <p:to>
                                        <p:strVal val="visible"/>
                                      </p:to>
                                    </p:set>
                                    <p:animEffect transition="in" filter="fade">
                                      <p:cBhvr>
                                        <p:cTn id="13" dur="1000"/>
                                        <p:tgtEl>
                                          <p:spTgt spid="2662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6626"/>
                                        </p:tgtEl>
                                        <p:attrNameLst>
                                          <p:attrName>style.visibility</p:attrName>
                                        </p:attrNameLst>
                                      </p:cBhvr>
                                      <p:to>
                                        <p:strVal val="visible"/>
                                      </p:to>
                                    </p:set>
                                    <p:animEffect transition="in" filter="fade">
                                      <p:cBhvr>
                                        <p:cTn id="16" dur="10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3" cstate="print"/>
          <a:srcRect/>
          <a:stretch>
            <a:fillRect/>
          </a:stretch>
        </p:blipFill>
        <p:spPr bwMode="auto">
          <a:xfrm>
            <a:off x="285750" y="1000125"/>
            <a:ext cx="4191000" cy="2409825"/>
          </a:xfrm>
          <a:prstGeom prst="rect">
            <a:avLst/>
          </a:prstGeom>
          <a:noFill/>
          <a:ln w="9525">
            <a:noFill/>
            <a:miter lim="800000"/>
            <a:headEnd/>
            <a:tailEnd/>
          </a:ln>
        </p:spPr>
      </p:pic>
      <p:pic>
        <p:nvPicPr>
          <p:cNvPr id="27651" name="Picture 4"/>
          <p:cNvPicPr>
            <a:picLocks noChangeAspect="1" noChangeArrowheads="1"/>
          </p:cNvPicPr>
          <p:nvPr/>
        </p:nvPicPr>
        <p:blipFill>
          <a:blip r:embed="rId4" cstate="print"/>
          <a:srcRect/>
          <a:stretch>
            <a:fillRect/>
          </a:stretch>
        </p:blipFill>
        <p:spPr bwMode="auto">
          <a:xfrm>
            <a:off x="4857750" y="2286000"/>
            <a:ext cx="3943350" cy="4191000"/>
          </a:xfrm>
          <a:prstGeom prst="rect">
            <a:avLst/>
          </a:prstGeom>
          <a:noFill/>
          <a:ln w="9525">
            <a:noFill/>
            <a:miter lim="800000"/>
            <a:headEnd/>
            <a:tailEnd/>
          </a:ln>
        </p:spPr>
      </p:pic>
      <p:sp>
        <p:nvSpPr>
          <p:cNvPr id="27652" name="ZoneTexte 4"/>
          <p:cNvSpPr txBox="1">
            <a:spLocks noChangeArrowheads="1"/>
          </p:cNvSpPr>
          <p:nvPr/>
        </p:nvSpPr>
        <p:spPr bwMode="auto">
          <a:xfrm>
            <a:off x="642938" y="5500688"/>
            <a:ext cx="3714750" cy="646112"/>
          </a:xfrm>
          <a:prstGeom prst="rect">
            <a:avLst/>
          </a:prstGeom>
          <a:noFill/>
          <a:ln w="9525">
            <a:noFill/>
            <a:miter lim="800000"/>
            <a:headEnd/>
            <a:tailEnd/>
          </a:ln>
        </p:spPr>
        <p:txBody>
          <a:bodyPr>
            <a:spAutoFit/>
          </a:bodyPr>
          <a:lstStyle/>
          <a:p>
            <a:r>
              <a:rPr lang="en-US"/>
              <a:t>Journal of Nuclear Medicine Vol. 43 No. 11 1507-1529</a:t>
            </a:r>
            <a:endParaRPr lang="fr-BE"/>
          </a:p>
        </p:txBody>
      </p:sp>
      <p:pic>
        <p:nvPicPr>
          <p:cNvPr id="27653" name="Picture 5"/>
          <p:cNvPicPr>
            <a:picLocks noChangeAspect="1" noChangeArrowheads="1"/>
          </p:cNvPicPr>
          <p:nvPr/>
        </p:nvPicPr>
        <p:blipFill>
          <a:blip r:embed="rId5" cstate="print"/>
          <a:srcRect/>
          <a:stretch>
            <a:fillRect/>
          </a:stretch>
        </p:blipFill>
        <p:spPr bwMode="auto">
          <a:xfrm>
            <a:off x="1285875" y="3500438"/>
            <a:ext cx="2314575" cy="1876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3"/>
                                        </p:tgtEl>
                                        <p:attrNameLst>
                                          <p:attrName>style.visibility</p:attrName>
                                        </p:attrNameLst>
                                      </p:cBhvr>
                                      <p:to>
                                        <p:strVal val="visible"/>
                                      </p:to>
                                    </p:set>
                                    <p:anim calcmode="lin" valueType="num">
                                      <p:cBhvr additive="base">
                                        <p:cTn id="7" dur="500" fill="hold"/>
                                        <p:tgtEl>
                                          <p:spTgt spid="27653"/>
                                        </p:tgtEl>
                                        <p:attrNameLst>
                                          <p:attrName>ppt_x</p:attrName>
                                        </p:attrNameLst>
                                      </p:cBhvr>
                                      <p:tavLst>
                                        <p:tav tm="0">
                                          <p:val>
                                            <p:strVal val="#ppt_x"/>
                                          </p:val>
                                        </p:tav>
                                        <p:tav tm="100000">
                                          <p:val>
                                            <p:strVal val="#ppt_x"/>
                                          </p:val>
                                        </p:tav>
                                      </p:tavLst>
                                    </p:anim>
                                    <p:anim calcmode="lin" valueType="num">
                                      <p:cBhvr additive="base">
                                        <p:cTn id="8" dur="500" fill="hold"/>
                                        <p:tgtEl>
                                          <p:spTgt spid="2765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652"/>
                                        </p:tgtEl>
                                        <p:attrNameLst>
                                          <p:attrName>style.visibility</p:attrName>
                                        </p:attrNameLst>
                                      </p:cBhvr>
                                      <p:to>
                                        <p:strVal val="visible"/>
                                      </p:to>
                                    </p:set>
                                    <p:anim calcmode="lin" valueType="num">
                                      <p:cBhvr additive="base">
                                        <p:cTn id="11" dur="500" fill="hold"/>
                                        <p:tgtEl>
                                          <p:spTgt spid="27652"/>
                                        </p:tgtEl>
                                        <p:attrNameLst>
                                          <p:attrName>ppt_x</p:attrName>
                                        </p:attrNameLst>
                                      </p:cBhvr>
                                      <p:tavLst>
                                        <p:tav tm="0">
                                          <p:val>
                                            <p:strVal val="#ppt_x"/>
                                          </p:val>
                                        </p:tav>
                                        <p:tav tm="100000">
                                          <p:val>
                                            <p:strVal val="#ppt_x"/>
                                          </p:val>
                                        </p:tav>
                                      </p:tavLst>
                                    </p:anim>
                                    <p:anim calcmode="lin" valueType="num">
                                      <p:cBhvr additive="base">
                                        <p:cTn id="12" dur="500" fill="hold"/>
                                        <p:tgtEl>
                                          <p:spTgt spid="2765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7651"/>
                                        </p:tgtEl>
                                        <p:attrNameLst>
                                          <p:attrName>style.visibility</p:attrName>
                                        </p:attrNameLst>
                                      </p:cBhvr>
                                      <p:to>
                                        <p:strVal val="visible"/>
                                      </p:to>
                                    </p:set>
                                    <p:anim calcmode="lin" valueType="num">
                                      <p:cBhvr additive="base">
                                        <p:cTn id="15" dur="500" fill="hold"/>
                                        <p:tgtEl>
                                          <p:spTgt spid="27651"/>
                                        </p:tgtEl>
                                        <p:attrNameLst>
                                          <p:attrName>ppt_x</p:attrName>
                                        </p:attrNameLst>
                                      </p:cBhvr>
                                      <p:tavLst>
                                        <p:tav tm="0">
                                          <p:val>
                                            <p:strVal val="#ppt_x"/>
                                          </p:val>
                                        </p:tav>
                                        <p:tav tm="100000">
                                          <p:val>
                                            <p:strVal val="#ppt_x"/>
                                          </p:val>
                                        </p:tav>
                                      </p:tavLst>
                                    </p:anim>
                                    <p:anim calcmode="lin" valueType="num">
                                      <p:cBhvr additive="base">
                                        <p:cTn id="16" dur="500" fill="hold"/>
                                        <p:tgtEl>
                                          <p:spTgt spid="276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p:txBody>
          <a:bodyPr/>
          <a:lstStyle/>
          <a:p>
            <a:r>
              <a:rPr lang="fr-BE" b="1" i="1" u="sng" smtClean="0">
                <a:solidFill>
                  <a:schemeClr val="bg2"/>
                </a:solidFill>
                <a:latin typeface="Times New Roman" pitchFamily="18" charset="0"/>
                <a:cs typeface="Times New Roman" pitchFamily="18" charset="0"/>
              </a:rPr>
              <a:t>Etapes</a:t>
            </a:r>
          </a:p>
        </p:txBody>
      </p:sp>
      <p:sp>
        <p:nvSpPr>
          <p:cNvPr id="3" name="Espace réservé du contenu 2"/>
          <p:cNvSpPr>
            <a:spLocks noGrp="1"/>
          </p:cNvSpPr>
          <p:nvPr>
            <p:ph idx="1"/>
          </p:nvPr>
        </p:nvSpPr>
        <p:spPr/>
        <p:txBody>
          <a:bodyPr/>
          <a:lstStyle/>
          <a:p>
            <a:pPr>
              <a:defRPr/>
            </a:pPr>
            <a:r>
              <a:rPr lang="fr-BE" dirty="0" smtClean="0">
                <a:solidFill>
                  <a:schemeClr val="tx2">
                    <a:lumMod val="50000"/>
                    <a:lumOff val="50000"/>
                  </a:schemeClr>
                </a:solidFill>
              </a:rPr>
              <a:t>Administration / Absorption / Résorption</a:t>
            </a:r>
          </a:p>
          <a:p>
            <a:pPr>
              <a:defRPr/>
            </a:pPr>
            <a:r>
              <a:rPr lang="fr-BE" dirty="0" smtClean="0">
                <a:solidFill>
                  <a:schemeClr val="tx2">
                    <a:lumMod val="50000"/>
                    <a:lumOff val="50000"/>
                  </a:schemeClr>
                </a:solidFill>
              </a:rPr>
              <a:t>Distribution </a:t>
            </a:r>
          </a:p>
          <a:p>
            <a:pPr>
              <a:defRPr/>
            </a:pPr>
            <a:r>
              <a:rPr lang="fr-BE" sz="3600" dirty="0" smtClean="0"/>
              <a:t>Récepteurs</a:t>
            </a:r>
          </a:p>
          <a:p>
            <a:pPr lvl="1">
              <a:defRPr/>
            </a:pPr>
            <a:r>
              <a:rPr lang="fr-BE" dirty="0" smtClean="0"/>
              <a:t>Thérapies ciblées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1"/>
          <p:cNvSpPr>
            <a:spLocks noGrp="1"/>
          </p:cNvSpPr>
          <p:nvPr>
            <p:ph type="title"/>
          </p:nvPr>
        </p:nvSpPr>
        <p:spPr>
          <a:xfrm>
            <a:off x="628650" y="214313"/>
            <a:ext cx="8229600" cy="1371600"/>
          </a:xfrm>
        </p:spPr>
        <p:txBody>
          <a:bodyPr/>
          <a:lstStyle/>
          <a:p>
            <a:r>
              <a:rPr lang="fr-BE" b="1" i="1" u="sng" smtClean="0">
                <a:latin typeface="Times New Roman" pitchFamily="18" charset="0"/>
                <a:cs typeface="Times New Roman" pitchFamily="18" charset="0"/>
              </a:rPr>
              <a:t>Thérapies ciblées</a:t>
            </a:r>
          </a:p>
        </p:txBody>
      </p:sp>
      <p:pic>
        <p:nvPicPr>
          <p:cNvPr id="31747" name="Picture 2"/>
          <p:cNvPicPr>
            <a:picLocks noGrp="1" noChangeAspect="1" noChangeArrowheads="1"/>
          </p:cNvPicPr>
          <p:nvPr>
            <p:ph idx="1"/>
          </p:nvPr>
        </p:nvPicPr>
        <p:blipFill>
          <a:blip r:embed="rId2" cstate="print"/>
          <a:srcRect/>
          <a:stretch>
            <a:fillRect/>
          </a:stretch>
        </p:blipFill>
        <p:spPr>
          <a:xfrm>
            <a:off x="2060575" y="1573213"/>
            <a:ext cx="5011738" cy="4999037"/>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a:xfrm>
            <a:off x="700088" y="214313"/>
            <a:ext cx="8229600" cy="1371600"/>
          </a:xfrm>
        </p:spPr>
        <p:txBody>
          <a:bodyPr/>
          <a:lstStyle/>
          <a:p>
            <a:r>
              <a:rPr lang="fr-BE" b="1" i="1" u="sng" smtClean="0">
                <a:solidFill>
                  <a:schemeClr val="bg2"/>
                </a:solidFill>
                <a:latin typeface="Times New Roman" pitchFamily="18" charset="0"/>
                <a:cs typeface="Times New Roman" pitchFamily="18" charset="0"/>
              </a:rPr>
              <a:t>Rappel pharmacocinétique (1)</a:t>
            </a:r>
          </a:p>
        </p:txBody>
      </p:sp>
      <p:pic>
        <p:nvPicPr>
          <p:cNvPr id="5123" name="Picture 4"/>
          <p:cNvPicPr>
            <a:picLocks noGrp="1" noChangeAspect="1" noChangeArrowheads="1"/>
          </p:cNvPicPr>
          <p:nvPr>
            <p:ph idx="1"/>
          </p:nvPr>
        </p:nvPicPr>
        <p:blipFill>
          <a:blip r:embed="rId3" cstate="print"/>
          <a:srcRect/>
          <a:stretch>
            <a:fillRect/>
          </a:stretch>
        </p:blipFill>
        <p:spPr>
          <a:xfrm>
            <a:off x="1500188" y="2214563"/>
            <a:ext cx="6583362" cy="4357687"/>
          </a:xfrm>
        </p:spPr>
      </p:pic>
      <p:sp>
        <p:nvSpPr>
          <p:cNvPr id="5124" name="ZoneTexte 4"/>
          <p:cNvSpPr txBox="1">
            <a:spLocks noChangeArrowheads="1"/>
          </p:cNvSpPr>
          <p:nvPr/>
        </p:nvSpPr>
        <p:spPr bwMode="auto">
          <a:xfrm>
            <a:off x="428625" y="1527175"/>
            <a:ext cx="8715375" cy="5324475"/>
          </a:xfrm>
          <a:prstGeom prst="rect">
            <a:avLst/>
          </a:prstGeom>
          <a:noFill/>
          <a:ln w="9525">
            <a:noFill/>
            <a:miter lim="800000"/>
            <a:headEnd/>
            <a:tailEnd/>
          </a:ln>
        </p:spPr>
        <p:txBody>
          <a:bodyPr>
            <a:spAutoFit/>
          </a:bodyPr>
          <a:lstStyle/>
          <a:p>
            <a:pPr algn="ctr"/>
            <a:r>
              <a:rPr lang="fr-BE" sz="2000" u="sng"/>
              <a:t>Evolution des concentrations sanguines du médicament après administration extravasculaire</a:t>
            </a:r>
          </a:p>
          <a:p>
            <a:pPr algn="ctr"/>
            <a:endParaRPr lang="fr-BE" sz="2000"/>
          </a:p>
          <a:p>
            <a:pPr algn="ctr"/>
            <a:endParaRPr lang="fr-BE" sz="2000"/>
          </a:p>
          <a:p>
            <a:pPr algn="ctr"/>
            <a:endParaRPr lang="fr-BE" sz="2000"/>
          </a:p>
          <a:p>
            <a:pPr algn="ctr"/>
            <a:endParaRPr lang="fr-BE" sz="2000"/>
          </a:p>
          <a:p>
            <a:pPr algn="ctr"/>
            <a:endParaRPr lang="fr-BE" sz="2000"/>
          </a:p>
          <a:p>
            <a:pPr algn="ctr"/>
            <a:endParaRPr lang="fr-BE" sz="2000"/>
          </a:p>
          <a:p>
            <a:pPr algn="ctr"/>
            <a:endParaRPr lang="fr-BE" sz="2000"/>
          </a:p>
          <a:p>
            <a:pPr algn="ctr"/>
            <a:endParaRPr lang="fr-BE" sz="2000"/>
          </a:p>
          <a:p>
            <a:pPr algn="ctr"/>
            <a:endParaRPr lang="fr-BE" sz="2000"/>
          </a:p>
          <a:p>
            <a:pPr algn="ctr"/>
            <a:endParaRPr lang="fr-BE" sz="2000"/>
          </a:p>
          <a:p>
            <a:pPr algn="ctr"/>
            <a:endParaRPr lang="fr-BE" sz="2000"/>
          </a:p>
          <a:p>
            <a:pPr algn="ctr"/>
            <a:endParaRPr lang="fr-BE" sz="2000"/>
          </a:p>
          <a:p>
            <a:pPr algn="ctr"/>
            <a:endParaRPr lang="fr-BE" sz="2000"/>
          </a:p>
          <a:p>
            <a:pPr algn="ctr"/>
            <a:endParaRPr lang="fr-BE" sz="2000"/>
          </a:p>
          <a:p>
            <a:pPr algn="ctr"/>
            <a:r>
              <a:rPr lang="fr-BE" sz="2000"/>
              <a:t> </a:t>
            </a:r>
            <a:r>
              <a:rPr lang="fr-BE" sz="1200"/>
              <a:t>(</a:t>
            </a:r>
            <a:r>
              <a:rPr lang="fr-BE" sz="1200">
                <a:hlinkClick r:id="rId4"/>
              </a:rPr>
              <a:t>http://www .pharmacomedicale.org</a:t>
            </a:r>
            <a:r>
              <a:rPr lang="fr-BE" sz="1200"/>
              <a:t>, page consultée le 16 mars 2009)</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p:cNvSpPr>
            <a:spLocks noGrp="1"/>
          </p:cNvSpPr>
          <p:nvPr>
            <p:ph type="title"/>
          </p:nvPr>
        </p:nvSpPr>
        <p:spPr/>
        <p:txBody>
          <a:bodyPr/>
          <a:lstStyle/>
          <a:p>
            <a:r>
              <a:rPr lang="fr-BE" smtClean="0"/>
              <a:t>Trastuzumab</a:t>
            </a:r>
          </a:p>
        </p:txBody>
      </p:sp>
      <p:pic>
        <p:nvPicPr>
          <p:cNvPr id="32771" name="Picture 3"/>
          <p:cNvPicPr>
            <a:picLocks noGrp="1" noChangeAspect="1" noChangeArrowheads="1"/>
          </p:cNvPicPr>
          <p:nvPr>
            <p:ph idx="1"/>
          </p:nvPr>
        </p:nvPicPr>
        <p:blipFill>
          <a:blip r:embed="rId2" cstate="print"/>
          <a:srcRect/>
          <a:stretch>
            <a:fillRect/>
          </a:stretch>
        </p:blipFill>
        <p:spPr>
          <a:xfrm>
            <a:off x="1071563" y="1938338"/>
            <a:ext cx="7072312" cy="4633912"/>
          </a:xfr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2"/>
          <p:cNvSpPr>
            <a:spLocks noGrp="1"/>
          </p:cNvSpPr>
          <p:nvPr>
            <p:ph type="title"/>
          </p:nvPr>
        </p:nvSpPr>
        <p:spPr/>
        <p:txBody>
          <a:bodyPr/>
          <a:lstStyle/>
          <a:p>
            <a:r>
              <a:rPr lang="fr-BE" smtClean="0"/>
              <a:t>Trastuzumab</a:t>
            </a:r>
          </a:p>
        </p:txBody>
      </p:sp>
      <p:pic>
        <p:nvPicPr>
          <p:cNvPr id="33795" name="Picture 2"/>
          <p:cNvPicPr>
            <a:picLocks noGrp="1" noChangeAspect="1" noChangeArrowheads="1"/>
          </p:cNvPicPr>
          <p:nvPr>
            <p:ph idx="1"/>
          </p:nvPr>
        </p:nvPicPr>
        <p:blipFill>
          <a:blip r:embed="rId2" cstate="print"/>
          <a:srcRect/>
          <a:stretch>
            <a:fillRect/>
          </a:stretch>
        </p:blipFill>
        <p:spPr>
          <a:xfrm>
            <a:off x="1762125" y="1981200"/>
            <a:ext cx="5619750" cy="3886200"/>
          </a:xfr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p:cNvSpPr>
            <a:spLocks noGrp="1"/>
          </p:cNvSpPr>
          <p:nvPr>
            <p:ph type="title"/>
          </p:nvPr>
        </p:nvSpPr>
        <p:spPr/>
        <p:txBody>
          <a:bodyPr/>
          <a:lstStyle/>
          <a:p>
            <a:r>
              <a:rPr lang="fr-BE" smtClean="0"/>
              <a:t>Absence du récepteur</a:t>
            </a:r>
          </a:p>
        </p:txBody>
      </p:sp>
      <p:pic>
        <p:nvPicPr>
          <p:cNvPr id="34819" name="Picture 2"/>
          <p:cNvPicPr>
            <a:picLocks noChangeAspect="1" noChangeArrowheads="1"/>
          </p:cNvPicPr>
          <p:nvPr/>
        </p:nvPicPr>
        <p:blipFill>
          <a:blip r:embed="rId2" cstate="print"/>
          <a:srcRect/>
          <a:stretch>
            <a:fillRect/>
          </a:stretch>
        </p:blipFill>
        <p:spPr bwMode="auto">
          <a:xfrm>
            <a:off x="1619250" y="2700338"/>
            <a:ext cx="6121400" cy="3713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1"/>
          <p:cNvSpPr>
            <a:spLocks noGrp="1"/>
          </p:cNvSpPr>
          <p:nvPr>
            <p:ph type="title"/>
          </p:nvPr>
        </p:nvSpPr>
        <p:spPr/>
        <p:txBody>
          <a:bodyPr/>
          <a:lstStyle/>
          <a:p>
            <a:r>
              <a:rPr lang="fr-FR" sz="2800" smtClean="0"/>
              <a:t>Surexpression tumorale du Récepteur 2 du facteur de croissance Epidermique Humain (HER2) nécessaire pour l’activité du trastuzumab</a:t>
            </a:r>
            <a:endParaRPr lang="fr-BE" sz="2800" smtClean="0"/>
          </a:p>
        </p:txBody>
      </p:sp>
      <p:pic>
        <p:nvPicPr>
          <p:cNvPr id="35843" name="Picture 2"/>
          <p:cNvPicPr>
            <a:picLocks noGrp="1" noChangeAspect="1" noChangeArrowheads="1"/>
          </p:cNvPicPr>
          <p:nvPr>
            <p:ph idx="1"/>
          </p:nvPr>
        </p:nvPicPr>
        <p:blipFill>
          <a:blip r:embed="rId3" cstate="print"/>
          <a:srcRect/>
          <a:stretch>
            <a:fillRect/>
          </a:stretch>
        </p:blipFill>
        <p:spPr>
          <a:xfrm>
            <a:off x="1143000" y="1857375"/>
            <a:ext cx="6862763" cy="4214813"/>
          </a:xfrm>
        </p:spPr>
      </p:pic>
      <p:sp>
        <p:nvSpPr>
          <p:cNvPr id="35844" name="Rectangle 4"/>
          <p:cNvSpPr>
            <a:spLocks noChangeArrowheads="1"/>
          </p:cNvSpPr>
          <p:nvPr/>
        </p:nvSpPr>
        <p:spPr bwMode="auto">
          <a:xfrm>
            <a:off x="2428875" y="6143625"/>
            <a:ext cx="4572000" cy="369888"/>
          </a:xfrm>
          <a:prstGeom prst="rect">
            <a:avLst/>
          </a:prstGeom>
          <a:noFill/>
          <a:ln w="9525">
            <a:noFill/>
            <a:miter lim="800000"/>
            <a:headEnd/>
            <a:tailEnd/>
          </a:ln>
        </p:spPr>
        <p:txBody>
          <a:bodyPr>
            <a:spAutoFit/>
          </a:bodyPr>
          <a:lstStyle/>
          <a:p>
            <a:r>
              <a:rPr lang="fr-BE"/>
              <a:t>N Engl J Med. 2006 Feb 23;354(8):809-20</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1"/>
          <p:cNvSpPr>
            <a:spLocks noGrp="1"/>
          </p:cNvSpPr>
          <p:nvPr>
            <p:ph type="title"/>
          </p:nvPr>
        </p:nvSpPr>
        <p:spPr/>
        <p:txBody>
          <a:bodyPr/>
          <a:lstStyle/>
          <a:p>
            <a:r>
              <a:rPr lang="fr-BE" sz="3200" smtClean="0"/>
              <a:t>Panitumumab dans les cancers coliques métastatiques</a:t>
            </a:r>
          </a:p>
        </p:txBody>
      </p:sp>
      <p:pic>
        <p:nvPicPr>
          <p:cNvPr id="36867" name="Picture 2"/>
          <p:cNvPicPr>
            <a:picLocks noGrp="1" noChangeAspect="1" noChangeArrowheads="1"/>
          </p:cNvPicPr>
          <p:nvPr>
            <p:ph idx="1"/>
          </p:nvPr>
        </p:nvPicPr>
        <p:blipFill>
          <a:blip r:embed="rId3" cstate="print"/>
          <a:srcRect/>
          <a:stretch>
            <a:fillRect/>
          </a:stretch>
        </p:blipFill>
        <p:spPr>
          <a:xfrm>
            <a:off x="2967038" y="1981200"/>
            <a:ext cx="3209925" cy="38862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1"/>
          <p:cNvSpPr>
            <a:spLocks noGrp="1"/>
          </p:cNvSpPr>
          <p:nvPr>
            <p:ph type="title"/>
          </p:nvPr>
        </p:nvSpPr>
        <p:spPr/>
        <p:txBody>
          <a:bodyPr/>
          <a:lstStyle/>
          <a:p>
            <a:r>
              <a:rPr lang="fr-BE" smtClean="0"/>
              <a:t>Développement d’une autre voie métabolique</a:t>
            </a:r>
          </a:p>
        </p:txBody>
      </p:sp>
      <p:pic>
        <p:nvPicPr>
          <p:cNvPr id="37891" name="Picture 2"/>
          <p:cNvPicPr>
            <a:picLocks noChangeAspect="1" noChangeArrowheads="1"/>
          </p:cNvPicPr>
          <p:nvPr/>
        </p:nvPicPr>
        <p:blipFill>
          <a:blip r:embed="rId2" cstate="print"/>
          <a:srcRect/>
          <a:stretch>
            <a:fillRect/>
          </a:stretch>
        </p:blipFill>
        <p:spPr bwMode="auto">
          <a:xfrm>
            <a:off x="1619250" y="2700338"/>
            <a:ext cx="6121400" cy="3713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6"/>
          <p:cNvSpPr>
            <a:spLocks noGrp="1"/>
          </p:cNvSpPr>
          <p:nvPr>
            <p:ph type="title"/>
          </p:nvPr>
        </p:nvSpPr>
        <p:spPr/>
        <p:txBody>
          <a:bodyPr/>
          <a:lstStyle/>
          <a:p>
            <a:r>
              <a:rPr lang="fr-BE" sz="3200" smtClean="0"/>
              <a:t>Statut KRAS non-muté nécessaire pour une efficacité du panitumumab dans les cancers coliques métastatiques</a:t>
            </a:r>
          </a:p>
        </p:txBody>
      </p:sp>
      <p:sp>
        <p:nvSpPr>
          <p:cNvPr id="38915" name="ZoneTexte 4"/>
          <p:cNvSpPr txBox="1">
            <a:spLocks noChangeArrowheads="1"/>
          </p:cNvSpPr>
          <p:nvPr/>
        </p:nvSpPr>
        <p:spPr bwMode="auto">
          <a:xfrm>
            <a:off x="428625" y="5357813"/>
            <a:ext cx="8143875" cy="461962"/>
          </a:xfrm>
          <a:prstGeom prst="rect">
            <a:avLst/>
          </a:prstGeom>
          <a:noFill/>
          <a:ln w="9525">
            <a:noFill/>
            <a:miter lim="800000"/>
            <a:headEnd/>
            <a:tailEnd/>
          </a:ln>
        </p:spPr>
        <p:txBody>
          <a:bodyPr>
            <a:spAutoFit/>
          </a:bodyPr>
          <a:lstStyle/>
          <a:p>
            <a:r>
              <a:rPr lang="fr-BE" sz="1200"/>
              <a:t>Progression-free survival by treatment within </a:t>
            </a:r>
            <a:r>
              <a:rPr lang="fr-BE" sz="1200" i="1"/>
              <a:t>KRAS groups. Progression-free </a:t>
            </a:r>
            <a:r>
              <a:rPr lang="en-US" sz="1200"/>
              <a:t>survival by randomized treatment in (A) mutant and (B) wild-type </a:t>
            </a:r>
            <a:r>
              <a:rPr lang="en-US" sz="1200" i="1"/>
              <a:t>KRAS groups.  </a:t>
            </a:r>
            <a:endParaRPr lang="fr-BE" sz="1200"/>
          </a:p>
        </p:txBody>
      </p:sp>
      <p:sp>
        <p:nvSpPr>
          <p:cNvPr id="38916" name="Rectangle 5"/>
          <p:cNvSpPr>
            <a:spLocks noChangeArrowheads="1"/>
          </p:cNvSpPr>
          <p:nvPr/>
        </p:nvSpPr>
        <p:spPr bwMode="auto">
          <a:xfrm>
            <a:off x="214313" y="6286500"/>
            <a:ext cx="6000750" cy="360363"/>
          </a:xfrm>
          <a:prstGeom prst="rect">
            <a:avLst/>
          </a:prstGeom>
          <a:noFill/>
          <a:ln w="9525">
            <a:noFill/>
            <a:miter lim="800000"/>
            <a:headEnd/>
            <a:tailEnd/>
          </a:ln>
        </p:spPr>
        <p:txBody>
          <a:bodyPr>
            <a:spAutoFit/>
          </a:bodyPr>
          <a:lstStyle/>
          <a:p>
            <a:pPr>
              <a:lnSpc>
                <a:spcPct val="97000"/>
              </a:lnSpc>
              <a:buClr>
                <a:srgbClr val="000000"/>
              </a:buClr>
              <a:buSzPct val="45000"/>
              <a:tabLst>
                <a:tab pos="655638" algn="l"/>
                <a:tab pos="1312863" algn="l"/>
                <a:tab pos="1968500" algn="l"/>
                <a:tab pos="2625725" algn="l"/>
                <a:tab pos="3282950" algn="l"/>
                <a:tab pos="3938588" algn="l"/>
                <a:tab pos="4595813" algn="l"/>
                <a:tab pos="5253038" algn="l"/>
                <a:tab pos="5908675" algn="l"/>
                <a:tab pos="6565900" algn="l"/>
              </a:tabLst>
            </a:pPr>
            <a:r>
              <a:rPr lang="en-GB" b="1">
                <a:solidFill>
                  <a:srgbClr val="000000"/>
                </a:solidFill>
              </a:rPr>
              <a:t>Amado, R. G. et al. J Clin Oncol; 26:1626-1634 2008</a:t>
            </a:r>
          </a:p>
        </p:txBody>
      </p:sp>
      <p:pic>
        <p:nvPicPr>
          <p:cNvPr id="38917" name="Picture 2"/>
          <p:cNvPicPr>
            <a:picLocks noGrp="1" noChangeAspect="1" noChangeArrowheads="1"/>
          </p:cNvPicPr>
          <p:nvPr>
            <p:ph sz="half" idx="1"/>
          </p:nvPr>
        </p:nvPicPr>
        <p:blipFill>
          <a:blip r:embed="rId3" cstate="print"/>
          <a:srcRect/>
          <a:stretch>
            <a:fillRect/>
          </a:stretch>
        </p:blipFill>
        <p:spPr>
          <a:xfrm>
            <a:off x="0" y="2332038"/>
            <a:ext cx="4495800" cy="2890837"/>
          </a:xfrm>
          <a:ln>
            <a:solidFill>
              <a:schemeClr val="tx1"/>
            </a:solidFill>
          </a:ln>
        </p:spPr>
      </p:pic>
      <p:pic>
        <p:nvPicPr>
          <p:cNvPr id="38918" name="Picture 3"/>
          <p:cNvPicPr>
            <a:picLocks noGrp="1" noChangeAspect="1" noChangeArrowheads="1"/>
          </p:cNvPicPr>
          <p:nvPr>
            <p:ph sz="half" idx="2"/>
          </p:nvPr>
        </p:nvPicPr>
        <p:blipFill>
          <a:blip r:embed="rId4" cstate="print"/>
          <a:srcRect/>
          <a:stretch>
            <a:fillRect/>
          </a:stretch>
        </p:blipFill>
        <p:spPr>
          <a:xfrm>
            <a:off x="4648200" y="2357438"/>
            <a:ext cx="4457700" cy="2863850"/>
          </a:xfrm>
          <a:ln>
            <a:solidFill>
              <a:schemeClr val="tx1"/>
            </a:solid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1"/>
          <p:cNvSpPr>
            <a:spLocks noGrp="1"/>
          </p:cNvSpPr>
          <p:nvPr>
            <p:ph type="title"/>
          </p:nvPr>
        </p:nvSpPr>
        <p:spPr/>
        <p:txBody>
          <a:bodyPr/>
          <a:lstStyle/>
          <a:p>
            <a:r>
              <a:rPr lang="fr-BE" b="1" i="1" u="sng" smtClean="0">
                <a:solidFill>
                  <a:schemeClr val="bg2"/>
                </a:solidFill>
                <a:latin typeface="Times New Roman" pitchFamily="18" charset="0"/>
                <a:cs typeface="Times New Roman" pitchFamily="18" charset="0"/>
              </a:rPr>
              <a:t>Etapes</a:t>
            </a:r>
          </a:p>
        </p:txBody>
      </p:sp>
      <p:sp>
        <p:nvSpPr>
          <p:cNvPr id="3" name="Espace réservé du contenu 2"/>
          <p:cNvSpPr>
            <a:spLocks noGrp="1"/>
          </p:cNvSpPr>
          <p:nvPr>
            <p:ph idx="1"/>
          </p:nvPr>
        </p:nvSpPr>
        <p:spPr/>
        <p:txBody>
          <a:bodyPr/>
          <a:lstStyle/>
          <a:p>
            <a:pPr>
              <a:defRPr/>
            </a:pPr>
            <a:r>
              <a:rPr lang="fr-BE" dirty="0" smtClean="0">
                <a:solidFill>
                  <a:schemeClr val="tx2">
                    <a:lumMod val="50000"/>
                    <a:lumOff val="50000"/>
                  </a:schemeClr>
                </a:solidFill>
              </a:rPr>
              <a:t>Administration / Absorption / Résorption</a:t>
            </a:r>
          </a:p>
          <a:p>
            <a:pPr>
              <a:defRPr/>
            </a:pPr>
            <a:r>
              <a:rPr lang="fr-BE" dirty="0" smtClean="0">
                <a:solidFill>
                  <a:schemeClr val="tx2">
                    <a:lumMod val="50000"/>
                    <a:lumOff val="50000"/>
                  </a:schemeClr>
                </a:solidFill>
              </a:rPr>
              <a:t>Distribution </a:t>
            </a:r>
          </a:p>
          <a:p>
            <a:pPr>
              <a:defRPr/>
            </a:pPr>
            <a:r>
              <a:rPr lang="fr-BE" dirty="0" smtClean="0">
                <a:solidFill>
                  <a:schemeClr val="tx2">
                    <a:lumMod val="50000"/>
                    <a:lumOff val="50000"/>
                  </a:schemeClr>
                </a:solidFill>
              </a:rPr>
              <a:t>Récepteurs</a:t>
            </a:r>
          </a:p>
          <a:p>
            <a:pPr>
              <a:defRPr/>
            </a:pPr>
            <a:r>
              <a:rPr lang="fr-BE" sz="3600" dirty="0" smtClean="0"/>
              <a:t>Métabolisation</a:t>
            </a:r>
          </a:p>
          <a:p>
            <a:pPr lvl="1">
              <a:defRPr/>
            </a:pPr>
            <a:r>
              <a:rPr lang="fr-BE" dirty="0" smtClean="0"/>
              <a:t>Booster </a:t>
            </a:r>
          </a:p>
          <a:p>
            <a:pPr lvl="1">
              <a:defRPr/>
            </a:pPr>
            <a:r>
              <a:rPr lang="fr-BE" dirty="0" err="1" smtClean="0"/>
              <a:t>Prodrogues</a:t>
            </a:r>
            <a:endParaRPr lang="fr-BE" dirty="0" smtClean="0"/>
          </a:p>
          <a:p>
            <a:pPr lvl="1">
              <a:defRPr/>
            </a:pPr>
            <a:r>
              <a:rPr lang="fr-BE" dirty="0" err="1" smtClean="0"/>
              <a:t>Métaboliseurs</a:t>
            </a:r>
            <a:r>
              <a:rPr lang="fr-BE" dirty="0" smtClean="0"/>
              <a:t> lents ou rapides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p:cNvSpPr>
            <a:spLocks noGrp="1"/>
          </p:cNvSpPr>
          <p:nvPr>
            <p:ph type="title"/>
          </p:nvPr>
        </p:nvSpPr>
        <p:spPr/>
        <p:txBody>
          <a:bodyPr/>
          <a:lstStyle/>
          <a:p>
            <a:r>
              <a:rPr lang="fr-BE" b="1" i="1" u="sng" smtClean="0">
                <a:latin typeface="Times New Roman" pitchFamily="18" charset="0"/>
                <a:cs typeface="Times New Roman" pitchFamily="18" charset="0"/>
              </a:rPr>
              <a:t>Elaboration de prodrogues</a:t>
            </a:r>
          </a:p>
        </p:txBody>
      </p:sp>
      <p:sp>
        <p:nvSpPr>
          <p:cNvPr id="40963" name="Espace réservé du contenu 4"/>
          <p:cNvSpPr>
            <a:spLocks noGrp="1"/>
          </p:cNvSpPr>
          <p:nvPr>
            <p:ph idx="1"/>
          </p:nvPr>
        </p:nvSpPr>
        <p:spPr/>
        <p:txBody>
          <a:bodyPr/>
          <a:lstStyle/>
          <a:p>
            <a:r>
              <a:rPr lang="fr-BE" smtClean="0"/>
              <a:t>Inhibiteurs de la pompe à proton gastrique</a:t>
            </a:r>
          </a:p>
          <a:p>
            <a:endParaRPr lang="fr-BE" smtClean="0"/>
          </a:p>
        </p:txBody>
      </p:sp>
      <p:pic>
        <p:nvPicPr>
          <p:cNvPr id="40964" name="Picture 3"/>
          <p:cNvPicPr>
            <a:picLocks noChangeAspect="1" noChangeArrowheads="1"/>
          </p:cNvPicPr>
          <p:nvPr/>
        </p:nvPicPr>
        <p:blipFill>
          <a:blip r:embed="rId3" cstate="print"/>
          <a:srcRect/>
          <a:stretch>
            <a:fillRect/>
          </a:stretch>
        </p:blipFill>
        <p:spPr bwMode="auto">
          <a:xfrm>
            <a:off x="2643188" y="2614613"/>
            <a:ext cx="3613150" cy="4100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re 1"/>
          <p:cNvSpPr>
            <a:spLocks noGrp="1"/>
          </p:cNvSpPr>
          <p:nvPr>
            <p:ph type="title"/>
          </p:nvPr>
        </p:nvSpPr>
        <p:spPr/>
        <p:txBody>
          <a:bodyPr/>
          <a:lstStyle/>
          <a:p>
            <a:r>
              <a:rPr lang="fr-BE" b="1" i="1" u="sng" smtClean="0">
                <a:latin typeface="Times New Roman" pitchFamily="18" charset="0"/>
                <a:cs typeface="Times New Roman" pitchFamily="18" charset="0"/>
              </a:rPr>
              <a:t>Elaboration de prodrogues</a:t>
            </a:r>
          </a:p>
        </p:txBody>
      </p:sp>
      <p:sp>
        <p:nvSpPr>
          <p:cNvPr id="41987" name="Espace réservé du contenu 4"/>
          <p:cNvSpPr>
            <a:spLocks noGrp="1"/>
          </p:cNvSpPr>
          <p:nvPr>
            <p:ph idx="1"/>
          </p:nvPr>
        </p:nvSpPr>
        <p:spPr/>
        <p:txBody>
          <a:bodyPr/>
          <a:lstStyle/>
          <a:p>
            <a:r>
              <a:rPr lang="fr-BE" smtClean="0"/>
              <a:t>Antiviraux</a:t>
            </a:r>
          </a:p>
        </p:txBody>
      </p:sp>
      <p:pic>
        <p:nvPicPr>
          <p:cNvPr id="41988" name="Picture 2"/>
          <p:cNvPicPr>
            <a:picLocks noChangeAspect="1" noChangeArrowheads="1"/>
          </p:cNvPicPr>
          <p:nvPr/>
        </p:nvPicPr>
        <p:blipFill>
          <a:blip r:embed="rId3" cstate="print"/>
          <a:srcRect/>
          <a:stretch>
            <a:fillRect/>
          </a:stretch>
        </p:blipFill>
        <p:spPr bwMode="auto">
          <a:xfrm>
            <a:off x="2890838" y="1943100"/>
            <a:ext cx="4967287" cy="462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Espace réservé du contenu 4"/>
          <p:cNvSpPr>
            <a:spLocks noGrp="1"/>
          </p:cNvSpPr>
          <p:nvPr>
            <p:ph idx="1"/>
          </p:nvPr>
        </p:nvSpPr>
        <p:spPr>
          <a:xfrm>
            <a:off x="571500" y="1857375"/>
            <a:ext cx="8229600" cy="3886200"/>
          </a:xfrm>
        </p:spPr>
        <p:txBody>
          <a:bodyPr/>
          <a:lstStyle/>
          <a:p>
            <a:endParaRPr lang="fr-BE" smtClean="0"/>
          </a:p>
          <a:p>
            <a:endParaRPr lang="fr-BE" smtClean="0"/>
          </a:p>
          <a:p>
            <a:endParaRPr lang="fr-BE" smtClean="0"/>
          </a:p>
          <a:p>
            <a:endParaRPr lang="fr-BE" smtClean="0"/>
          </a:p>
          <a:p>
            <a:pPr>
              <a:buFont typeface="Wingdings" pitchFamily="2" charset="2"/>
              <a:buNone/>
            </a:pPr>
            <a:endParaRPr lang="fr-BE" smtClean="0"/>
          </a:p>
          <a:p>
            <a:r>
              <a:rPr lang="fr-BE" smtClean="0"/>
              <a:t>Demi-vie plasmatique </a:t>
            </a:r>
          </a:p>
          <a:p>
            <a:r>
              <a:rPr lang="fr-BE" smtClean="0"/>
              <a:t>t</a:t>
            </a:r>
            <a:r>
              <a:rPr lang="fr-BE" baseline="-25000" smtClean="0"/>
              <a:t>1/2</a:t>
            </a:r>
            <a:r>
              <a:rPr lang="fr-BE" smtClean="0"/>
              <a:t> = 0,693 x Vd / Cl</a:t>
            </a:r>
          </a:p>
        </p:txBody>
      </p:sp>
      <p:sp>
        <p:nvSpPr>
          <p:cNvPr id="6147" name="Titre 1"/>
          <p:cNvSpPr>
            <a:spLocks noGrp="1"/>
          </p:cNvSpPr>
          <p:nvPr>
            <p:ph type="title"/>
          </p:nvPr>
        </p:nvSpPr>
        <p:spPr>
          <a:xfrm>
            <a:off x="842963" y="142875"/>
            <a:ext cx="8229600" cy="1371600"/>
          </a:xfrm>
        </p:spPr>
        <p:txBody>
          <a:bodyPr/>
          <a:lstStyle/>
          <a:p>
            <a:r>
              <a:rPr lang="fr-BE" b="1" i="1" u="sng" smtClean="0">
                <a:solidFill>
                  <a:schemeClr val="bg2"/>
                </a:solidFill>
                <a:latin typeface="Times New Roman" pitchFamily="18" charset="0"/>
                <a:cs typeface="Times New Roman" pitchFamily="18" charset="0"/>
              </a:rPr>
              <a:t>Rappel pharmacocinétique (2)</a:t>
            </a:r>
          </a:p>
        </p:txBody>
      </p:sp>
      <p:pic>
        <p:nvPicPr>
          <p:cNvPr id="7171" name="Picture 3"/>
          <p:cNvPicPr>
            <a:picLocks noChangeAspect="1" noChangeArrowheads="1"/>
          </p:cNvPicPr>
          <p:nvPr/>
        </p:nvPicPr>
        <p:blipFill>
          <a:blip r:embed="rId3" cstate="print"/>
          <a:srcRect/>
          <a:stretch>
            <a:fillRect/>
          </a:stretch>
        </p:blipFill>
        <p:spPr bwMode="auto">
          <a:xfrm>
            <a:off x="4714875" y="1620838"/>
            <a:ext cx="4100513" cy="2879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149" name="Picture 4"/>
          <p:cNvPicPr>
            <a:picLocks noChangeAspect="1" noChangeArrowheads="1"/>
          </p:cNvPicPr>
          <p:nvPr/>
        </p:nvPicPr>
        <p:blipFill>
          <a:blip r:embed="rId4" cstate="print"/>
          <a:srcRect/>
          <a:stretch>
            <a:fillRect/>
          </a:stretch>
        </p:blipFill>
        <p:spPr bwMode="auto">
          <a:xfrm>
            <a:off x="76200" y="1500188"/>
            <a:ext cx="4567238" cy="3022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10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2">
                                            <p:txEl>
                                              <p:pRg st="6" end="6"/>
                                            </p:txEl>
                                          </p:spTgt>
                                        </p:tgtEl>
                                        <p:attrNameLst>
                                          <p:attrName>style.visibility</p:attrName>
                                        </p:attrNameLst>
                                      </p:cBhvr>
                                      <p:to>
                                        <p:strVal val="visible"/>
                                      </p:to>
                                    </p:set>
                                    <p:animEffect transition="in" filter="fade">
                                      <p:cBhvr>
                                        <p:cTn id="12" dur="2000"/>
                                        <p:tgtEl>
                                          <p:spTgt spid="717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allAtOnce"/>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7"/>
          <p:cNvPicPr>
            <a:picLocks noChangeAspect="1" noChangeArrowheads="1"/>
          </p:cNvPicPr>
          <p:nvPr/>
        </p:nvPicPr>
        <p:blipFill>
          <a:blip r:embed="rId3" cstate="print"/>
          <a:srcRect/>
          <a:stretch>
            <a:fillRect/>
          </a:stretch>
        </p:blipFill>
        <p:spPr bwMode="auto">
          <a:xfrm>
            <a:off x="992188" y="2032000"/>
            <a:ext cx="7937500" cy="3486150"/>
          </a:xfrm>
          <a:prstGeom prst="rect">
            <a:avLst/>
          </a:prstGeom>
          <a:noFill/>
          <a:ln w="9525">
            <a:noFill/>
            <a:miter lim="800000"/>
            <a:headEnd/>
            <a:tailEnd/>
          </a:ln>
        </p:spPr>
      </p:pic>
      <p:sp>
        <p:nvSpPr>
          <p:cNvPr id="43011" name="Titre 1"/>
          <p:cNvSpPr>
            <a:spLocks noGrp="1"/>
          </p:cNvSpPr>
          <p:nvPr>
            <p:ph type="title"/>
          </p:nvPr>
        </p:nvSpPr>
        <p:spPr/>
        <p:txBody>
          <a:bodyPr/>
          <a:lstStyle/>
          <a:p>
            <a:pPr marL="342900" indent="-342900"/>
            <a:r>
              <a:rPr lang="fr-BE" smtClean="0"/>
              <a:t>Antifongiques : Flucytosine (ou 5-Fluorocytosine) (Ancotil®)</a:t>
            </a:r>
          </a:p>
        </p:txBody>
      </p:sp>
      <p:grpSp>
        <p:nvGrpSpPr>
          <p:cNvPr id="43012" name="Groupe 14"/>
          <p:cNvGrpSpPr>
            <a:grpSpLocks/>
          </p:cNvGrpSpPr>
          <p:nvPr/>
        </p:nvGrpSpPr>
        <p:grpSpPr bwMode="auto">
          <a:xfrm>
            <a:off x="61913" y="2230438"/>
            <a:ext cx="3709987" cy="984250"/>
            <a:chOff x="62665" y="2230870"/>
            <a:chExt cx="3709701" cy="983816"/>
          </a:xfrm>
        </p:grpSpPr>
        <p:pic>
          <p:nvPicPr>
            <p:cNvPr id="43014" name="Picture 4"/>
            <p:cNvPicPr>
              <a:picLocks noChangeAspect="1" noChangeArrowheads="1"/>
            </p:cNvPicPr>
            <p:nvPr/>
          </p:nvPicPr>
          <p:blipFill>
            <a:blip r:embed="rId4" cstate="print"/>
            <a:srcRect/>
            <a:stretch>
              <a:fillRect/>
            </a:stretch>
          </p:blipFill>
          <p:spPr bwMode="auto">
            <a:xfrm>
              <a:off x="62665" y="2357430"/>
              <a:ext cx="1366063" cy="833424"/>
            </a:xfrm>
            <a:prstGeom prst="rect">
              <a:avLst/>
            </a:prstGeom>
            <a:noFill/>
            <a:ln w="9525">
              <a:noFill/>
              <a:miter lim="800000"/>
              <a:headEnd/>
              <a:tailEnd/>
            </a:ln>
          </p:spPr>
        </p:pic>
        <p:sp>
          <p:nvSpPr>
            <p:cNvPr id="9" name="Flèche droite 8"/>
            <p:cNvSpPr/>
            <p:nvPr/>
          </p:nvSpPr>
          <p:spPr>
            <a:xfrm>
              <a:off x="1786557" y="2643438"/>
              <a:ext cx="458752" cy="1872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pic>
          <p:nvPicPr>
            <p:cNvPr id="43016" name="Picture 5"/>
            <p:cNvPicPr>
              <a:picLocks noChangeAspect="1" noChangeArrowheads="1"/>
            </p:cNvPicPr>
            <p:nvPr/>
          </p:nvPicPr>
          <p:blipFill>
            <a:blip r:embed="rId5" cstate="print"/>
            <a:srcRect/>
            <a:stretch>
              <a:fillRect/>
            </a:stretch>
          </p:blipFill>
          <p:spPr bwMode="auto">
            <a:xfrm>
              <a:off x="2500298" y="2230870"/>
              <a:ext cx="1272068" cy="983816"/>
            </a:xfrm>
            <a:prstGeom prst="rect">
              <a:avLst/>
            </a:prstGeom>
            <a:noFill/>
            <a:ln w="9525">
              <a:noFill/>
              <a:miter lim="800000"/>
              <a:headEnd/>
              <a:tailEnd/>
            </a:ln>
          </p:spPr>
        </p:pic>
      </p:grpSp>
      <p:sp>
        <p:nvSpPr>
          <p:cNvPr id="43013" name="ZoneTexte 12"/>
          <p:cNvSpPr txBox="1">
            <a:spLocks noChangeArrowheads="1"/>
          </p:cNvSpPr>
          <p:nvPr/>
        </p:nvSpPr>
        <p:spPr bwMode="auto">
          <a:xfrm>
            <a:off x="1214438" y="6202363"/>
            <a:ext cx="6500812" cy="369887"/>
          </a:xfrm>
          <a:prstGeom prst="rect">
            <a:avLst/>
          </a:prstGeom>
          <a:noFill/>
          <a:ln w="9525">
            <a:noFill/>
            <a:miter lim="800000"/>
            <a:headEnd/>
            <a:tailEnd/>
          </a:ln>
        </p:spPr>
        <p:txBody>
          <a:bodyPr>
            <a:spAutoFit/>
          </a:bodyPr>
          <a:lstStyle/>
          <a:p>
            <a:r>
              <a:rPr lang="en-US"/>
              <a:t>Journal of Antimicrobial Chemotherapy (2000) </a:t>
            </a:r>
            <a:r>
              <a:rPr lang="en-US" b="1"/>
              <a:t>46</a:t>
            </a:r>
            <a:r>
              <a:rPr lang="en-US"/>
              <a:t>, 171-179</a:t>
            </a:r>
            <a:endParaRPr lang="fr-BE"/>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re 1"/>
          <p:cNvSpPr>
            <a:spLocks noGrp="1"/>
          </p:cNvSpPr>
          <p:nvPr>
            <p:ph type="title"/>
          </p:nvPr>
        </p:nvSpPr>
        <p:spPr/>
        <p:txBody>
          <a:bodyPr/>
          <a:lstStyle/>
          <a:p>
            <a:r>
              <a:rPr lang="fr-BE" sz="4000" smtClean="0"/>
              <a:t>Transformation en métabolite actif</a:t>
            </a:r>
          </a:p>
        </p:txBody>
      </p:sp>
      <p:graphicFrame>
        <p:nvGraphicFramePr>
          <p:cNvPr id="8" name="Graphique 7"/>
          <p:cNvGraphicFramePr/>
          <p:nvPr/>
        </p:nvGraphicFramePr>
        <p:xfrm>
          <a:off x="2000232" y="2714620"/>
          <a:ext cx="5072097" cy="379355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wipe(down)">
                                      <p:cBhvr>
                                        <p:cTn id="7" dur="500"/>
                                        <p:tgtEl>
                                          <p:spTgt spid="8">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wipe(down)">
                                      <p:cBhvr>
                                        <p:cTn id="12" dur="500"/>
                                        <p:tgtEl>
                                          <p:spTgt spid="8">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wipe(down)">
                                      <p:cBhvr>
                                        <p:cTn id="17" dur="500"/>
                                        <p:tgtEl>
                                          <p:spTgt spid="8">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graphicEl>
                                              <a:chart seriesIdx="2" categoryIdx="-4" bldStep="series"/>
                                            </p:graphicEl>
                                          </p:spTgt>
                                        </p:tgtEl>
                                        <p:attrNameLst>
                                          <p:attrName>style.visibility</p:attrName>
                                        </p:attrNameLst>
                                      </p:cBhvr>
                                      <p:to>
                                        <p:strVal val="visible"/>
                                      </p:to>
                                    </p:set>
                                    <p:animEffect transition="in" filter="wipe(down)">
                                      <p:cBhvr>
                                        <p:cTn id="22" dur="500"/>
                                        <p:tgtEl>
                                          <p:spTgt spid="8">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series"/>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cstate="print"/>
          <a:srcRect/>
          <a:stretch>
            <a:fillRect/>
          </a:stretch>
        </p:blipFill>
        <p:spPr bwMode="auto">
          <a:xfrm>
            <a:off x="428625" y="428625"/>
            <a:ext cx="3419475" cy="6321425"/>
          </a:xfrm>
          <a:prstGeom prst="rect">
            <a:avLst/>
          </a:prstGeom>
          <a:noFill/>
          <a:ln w="9525">
            <a:noFill/>
            <a:miter lim="800000"/>
            <a:headEnd/>
            <a:tailEnd/>
          </a:ln>
        </p:spPr>
      </p:pic>
      <p:pic>
        <p:nvPicPr>
          <p:cNvPr id="45059" name="Picture 3"/>
          <p:cNvPicPr>
            <a:picLocks noChangeAspect="1" noChangeArrowheads="1"/>
          </p:cNvPicPr>
          <p:nvPr/>
        </p:nvPicPr>
        <p:blipFill>
          <a:blip r:embed="rId4" cstate="print"/>
          <a:srcRect/>
          <a:stretch>
            <a:fillRect/>
          </a:stretch>
        </p:blipFill>
        <p:spPr bwMode="auto">
          <a:xfrm>
            <a:off x="3789363" y="1000125"/>
            <a:ext cx="5211762" cy="1571625"/>
          </a:xfrm>
          <a:prstGeom prst="rect">
            <a:avLst/>
          </a:prstGeom>
          <a:noFill/>
          <a:ln w="9525">
            <a:noFill/>
            <a:miter lim="800000"/>
            <a:headEnd/>
            <a:tailEnd/>
          </a:ln>
        </p:spPr>
      </p:pic>
      <p:sp>
        <p:nvSpPr>
          <p:cNvPr id="45060" name="ZoneTexte 4"/>
          <p:cNvSpPr txBox="1">
            <a:spLocks noChangeArrowheads="1"/>
          </p:cNvSpPr>
          <p:nvPr/>
        </p:nvSpPr>
        <p:spPr bwMode="auto">
          <a:xfrm>
            <a:off x="4143375" y="5926138"/>
            <a:ext cx="4714875" cy="646112"/>
          </a:xfrm>
          <a:prstGeom prst="rect">
            <a:avLst/>
          </a:prstGeom>
          <a:noFill/>
          <a:ln w="9525">
            <a:noFill/>
            <a:miter lim="800000"/>
            <a:headEnd/>
            <a:tailEnd/>
          </a:ln>
        </p:spPr>
        <p:txBody>
          <a:bodyPr>
            <a:spAutoFit/>
          </a:bodyPr>
          <a:lstStyle/>
          <a:p>
            <a:r>
              <a:rPr lang="da-DK"/>
              <a:t>Gasche et al., N Engl J Med 351(27):2827-2831 December 30, 2004.</a:t>
            </a:r>
            <a:endParaRPr lang="fr-BE"/>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1"/>
          <p:cNvSpPr>
            <a:spLocks noGrp="1"/>
          </p:cNvSpPr>
          <p:nvPr>
            <p:ph type="title"/>
          </p:nvPr>
        </p:nvSpPr>
        <p:spPr/>
        <p:txBody>
          <a:bodyPr/>
          <a:lstStyle/>
          <a:p>
            <a:r>
              <a:rPr lang="fr-BE" b="1" i="1" u="sng" smtClean="0">
                <a:solidFill>
                  <a:schemeClr val="bg2"/>
                </a:solidFill>
                <a:latin typeface="Times New Roman" pitchFamily="18" charset="0"/>
                <a:cs typeface="Times New Roman" pitchFamily="18" charset="0"/>
              </a:rPr>
              <a:t>Etapes</a:t>
            </a:r>
          </a:p>
        </p:txBody>
      </p:sp>
      <p:sp>
        <p:nvSpPr>
          <p:cNvPr id="3" name="Espace réservé du contenu 2"/>
          <p:cNvSpPr>
            <a:spLocks noGrp="1"/>
          </p:cNvSpPr>
          <p:nvPr>
            <p:ph idx="1"/>
          </p:nvPr>
        </p:nvSpPr>
        <p:spPr/>
        <p:txBody>
          <a:bodyPr/>
          <a:lstStyle/>
          <a:p>
            <a:pPr>
              <a:defRPr/>
            </a:pPr>
            <a:r>
              <a:rPr lang="fr-BE" dirty="0" smtClean="0">
                <a:solidFill>
                  <a:schemeClr val="tx2">
                    <a:lumMod val="50000"/>
                    <a:lumOff val="50000"/>
                  </a:schemeClr>
                </a:solidFill>
              </a:rPr>
              <a:t>Administration / Absorption / Résorption</a:t>
            </a:r>
          </a:p>
          <a:p>
            <a:pPr>
              <a:defRPr/>
            </a:pPr>
            <a:r>
              <a:rPr lang="fr-BE" dirty="0" smtClean="0">
                <a:solidFill>
                  <a:schemeClr val="tx2">
                    <a:lumMod val="50000"/>
                    <a:lumOff val="50000"/>
                  </a:schemeClr>
                </a:solidFill>
              </a:rPr>
              <a:t>Distribution </a:t>
            </a:r>
          </a:p>
          <a:p>
            <a:pPr>
              <a:defRPr/>
            </a:pPr>
            <a:r>
              <a:rPr lang="fr-BE" dirty="0" smtClean="0">
                <a:solidFill>
                  <a:schemeClr val="tx2">
                    <a:lumMod val="50000"/>
                    <a:lumOff val="50000"/>
                  </a:schemeClr>
                </a:solidFill>
              </a:rPr>
              <a:t>Récepteurs</a:t>
            </a:r>
          </a:p>
          <a:p>
            <a:pPr>
              <a:defRPr/>
            </a:pPr>
            <a:r>
              <a:rPr lang="fr-BE" dirty="0" smtClean="0">
                <a:solidFill>
                  <a:schemeClr val="tx2">
                    <a:lumMod val="50000"/>
                    <a:lumOff val="50000"/>
                  </a:schemeClr>
                </a:solidFill>
              </a:rPr>
              <a:t>Métabolisation</a:t>
            </a:r>
          </a:p>
          <a:p>
            <a:pPr>
              <a:defRPr/>
            </a:pPr>
            <a:r>
              <a:rPr lang="fr-BE" sz="3600" dirty="0" smtClean="0"/>
              <a:t>Elimination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1"/>
          <p:cNvSpPr>
            <a:spLocks noGrp="1"/>
          </p:cNvSpPr>
          <p:nvPr>
            <p:ph type="title"/>
          </p:nvPr>
        </p:nvSpPr>
        <p:spPr/>
        <p:txBody>
          <a:bodyPr/>
          <a:lstStyle/>
          <a:p>
            <a:r>
              <a:rPr lang="fr-BE" smtClean="0"/>
              <a:t>Elimination des médicaments cytotoxiques</a:t>
            </a:r>
          </a:p>
        </p:txBody>
      </p:sp>
      <p:sp>
        <p:nvSpPr>
          <p:cNvPr id="47107" name="Espace réservé du contenu 2"/>
          <p:cNvSpPr>
            <a:spLocks noGrp="1"/>
          </p:cNvSpPr>
          <p:nvPr>
            <p:ph idx="1"/>
          </p:nvPr>
        </p:nvSpPr>
        <p:spPr/>
        <p:txBody>
          <a:bodyPr/>
          <a:lstStyle/>
          <a:p>
            <a:r>
              <a:rPr lang="fr-BE" sz="2000" u="sng" smtClean="0"/>
              <a:t>Recommandations quant à la protection de l’entourage du patient </a:t>
            </a:r>
          </a:p>
          <a:p>
            <a:r>
              <a:rPr lang="fr-BE" sz="2000" smtClean="0"/>
              <a:t>Jusqu’à 48hrs – 7 jourspost-chimio, uriner en position assise et tirer la chasse d’eau 2 fois après être allé aux toilettes </a:t>
            </a:r>
          </a:p>
          <a:p>
            <a:r>
              <a:rPr lang="fr-BE" sz="2000" smtClean="0"/>
              <a:t>Nettoyer régulièrement la toilette avec de l’eau et du savon, tout en portant des gants </a:t>
            </a:r>
          </a:p>
          <a:p>
            <a:r>
              <a:rPr lang="fr-BE" sz="2000" smtClean="0"/>
              <a:t>Jusqu’à 48hrs – 7 jours post-chimio et surtout en présence de sudation importante ou d’incontinence, laver la literie et la lingerie séparément des vêtements de la famille </a:t>
            </a:r>
          </a:p>
          <a:p>
            <a:r>
              <a:rPr lang="fr-BE" sz="2000" smtClean="0"/>
              <a:t>Jusqu’à 48hrs-7 jours post-chimio, le port du condom est recommandé lors des relations sexuelles </a:t>
            </a:r>
          </a:p>
          <a:p>
            <a:r>
              <a:rPr lang="fr-BE" sz="2000" smtClean="0"/>
              <a:t>Si des membres de la famille doivent manipuler des excrétas, comme les vomissements, utiliser des gants et nettoyer avec de l’eau de Javel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10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71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107">
                                            <p:txEl>
                                              <p:pRg st="1" end="1"/>
                                            </p:txEl>
                                          </p:spTgt>
                                        </p:tgtEl>
                                        <p:attrNameLst>
                                          <p:attrName>style.visibility</p:attrName>
                                        </p:attrNameLst>
                                      </p:cBhvr>
                                      <p:to>
                                        <p:strVal val="visible"/>
                                      </p:to>
                                    </p:set>
                                    <p:anim calcmode="lin" valueType="num">
                                      <p:cBhvr additive="base">
                                        <p:cTn id="13" dur="10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471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7107">
                                            <p:txEl>
                                              <p:pRg st="2" end="2"/>
                                            </p:txEl>
                                          </p:spTgt>
                                        </p:tgtEl>
                                        <p:attrNameLst>
                                          <p:attrName>style.visibility</p:attrName>
                                        </p:attrNameLst>
                                      </p:cBhvr>
                                      <p:to>
                                        <p:strVal val="visible"/>
                                      </p:to>
                                    </p:set>
                                    <p:anim calcmode="lin" valueType="num">
                                      <p:cBhvr additive="base">
                                        <p:cTn id="19" dur="10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471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7107">
                                            <p:txEl>
                                              <p:pRg st="3" end="3"/>
                                            </p:txEl>
                                          </p:spTgt>
                                        </p:tgtEl>
                                        <p:attrNameLst>
                                          <p:attrName>style.visibility</p:attrName>
                                        </p:attrNameLst>
                                      </p:cBhvr>
                                      <p:to>
                                        <p:strVal val="visible"/>
                                      </p:to>
                                    </p:set>
                                    <p:anim calcmode="lin" valueType="num">
                                      <p:cBhvr additive="base">
                                        <p:cTn id="25" dur="1000" fill="hold"/>
                                        <p:tgtEl>
                                          <p:spTgt spid="47107">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471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7107">
                                            <p:txEl>
                                              <p:pRg st="4" end="4"/>
                                            </p:txEl>
                                          </p:spTgt>
                                        </p:tgtEl>
                                        <p:attrNameLst>
                                          <p:attrName>style.visibility</p:attrName>
                                        </p:attrNameLst>
                                      </p:cBhvr>
                                      <p:to>
                                        <p:strVal val="visible"/>
                                      </p:to>
                                    </p:set>
                                    <p:anim calcmode="lin" valueType="num">
                                      <p:cBhvr additive="base">
                                        <p:cTn id="31" dur="1000" fill="hold"/>
                                        <p:tgtEl>
                                          <p:spTgt spid="47107">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471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7107">
                                            <p:txEl>
                                              <p:pRg st="5" end="5"/>
                                            </p:txEl>
                                          </p:spTgt>
                                        </p:tgtEl>
                                        <p:attrNameLst>
                                          <p:attrName>style.visibility</p:attrName>
                                        </p:attrNameLst>
                                      </p:cBhvr>
                                      <p:to>
                                        <p:strVal val="visible"/>
                                      </p:to>
                                    </p:set>
                                    <p:anim calcmode="lin" valueType="num">
                                      <p:cBhvr additive="base">
                                        <p:cTn id="37" dur="1000" fill="hold"/>
                                        <p:tgtEl>
                                          <p:spTgt spid="47107">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4710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re 1"/>
          <p:cNvSpPr>
            <a:spLocks noGrp="1"/>
          </p:cNvSpPr>
          <p:nvPr>
            <p:ph type="title"/>
          </p:nvPr>
        </p:nvSpPr>
        <p:spPr/>
        <p:txBody>
          <a:bodyPr/>
          <a:lstStyle/>
          <a:p>
            <a:r>
              <a:rPr lang="fr-BE" smtClean="0"/>
              <a:t>Médicaments cytotoxiques par voie orale</a:t>
            </a:r>
          </a:p>
        </p:txBody>
      </p:sp>
      <p:sp>
        <p:nvSpPr>
          <p:cNvPr id="48131" name="Espace réservé du contenu 2"/>
          <p:cNvSpPr>
            <a:spLocks noGrp="1"/>
          </p:cNvSpPr>
          <p:nvPr>
            <p:ph idx="1"/>
          </p:nvPr>
        </p:nvSpPr>
        <p:spPr/>
        <p:txBody>
          <a:bodyPr/>
          <a:lstStyle/>
          <a:p>
            <a:r>
              <a:rPr lang="fr-BE" sz="2000" smtClean="0"/>
              <a:t>Toujours se laver les mains après avoir manipulé les comprimés de chimio </a:t>
            </a:r>
          </a:p>
          <a:p>
            <a:r>
              <a:rPr lang="fr-BE" sz="2000" smtClean="0"/>
              <a:t>Garder les comprimés dans une fiole fermée, à l’abri de la portée des enfants. Éviter de disposer dans un pilulier hebdomadaire (ouvertures répétées). </a:t>
            </a:r>
          </a:p>
          <a:p>
            <a:r>
              <a:rPr lang="fr-BE" sz="2000" smtClean="0"/>
              <a:t>Si un membre de la famille participe à l’administration de l’antinéoplasique, il devrait porter des gants afin d’éviter de toucher aux comprimés </a:t>
            </a:r>
          </a:p>
          <a:p>
            <a:r>
              <a:rPr lang="fr-BE" sz="2000" smtClean="0"/>
              <a:t>Éviter que les femmes enceintes ou qui allaitent manipulent les comprimés de chimio </a:t>
            </a:r>
          </a:p>
          <a:p>
            <a:endParaRPr lang="fr-BE" sz="200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re 1"/>
          <p:cNvSpPr>
            <a:spLocks noGrp="1"/>
          </p:cNvSpPr>
          <p:nvPr>
            <p:ph type="title"/>
          </p:nvPr>
        </p:nvSpPr>
        <p:spPr/>
        <p:txBody>
          <a:bodyPr/>
          <a:lstStyle/>
          <a:p>
            <a:r>
              <a:rPr lang="fr-BE" b="1" i="1" u="sng" smtClean="0">
                <a:solidFill>
                  <a:schemeClr val="bg2"/>
                </a:solidFill>
                <a:latin typeface="Times New Roman" pitchFamily="18" charset="0"/>
                <a:cs typeface="Times New Roman" pitchFamily="18" charset="0"/>
              </a:rPr>
              <a:t>Elimination des produits radiopharmaceutiques</a:t>
            </a:r>
          </a:p>
        </p:txBody>
      </p:sp>
      <p:pic>
        <p:nvPicPr>
          <p:cNvPr id="49155" name="Picture 2"/>
          <p:cNvPicPr>
            <a:picLocks noGrp="1" noChangeAspect="1" noChangeArrowheads="1"/>
          </p:cNvPicPr>
          <p:nvPr>
            <p:ph idx="1"/>
          </p:nvPr>
        </p:nvPicPr>
        <p:blipFill>
          <a:blip r:embed="rId2" cstate="print"/>
          <a:srcRect/>
          <a:stretch>
            <a:fillRect/>
          </a:stretch>
        </p:blipFill>
        <p:spPr>
          <a:xfrm>
            <a:off x="1568450" y="1981200"/>
            <a:ext cx="6007100" cy="3886200"/>
          </a:xfrm>
        </p:spPr>
      </p:pic>
      <p:sp>
        <p:nvSpPr>
          <p:cNvPr id="49156" name="ZoneTexte 4"/>
          <p:cNvSpPr txBox="1">
            <a:spLocks noChangeArrowheads="1"/>
          </p:cNvSpPr>
          <p:nvPr/>
        </p:nvSpPr>
        <p:spPr bwMode="auto">
          <a:xfrm>
            <a:off x="857250" y="6072188"/>
            <a:ext cx="6286500" cy="646112"/>
          </a:xfrm>
          <a:prstGeom prst="rect">
            <a:avLst/>
          </a:prstGeom>
          <a:noFill/>
          <a:ln w="9525">
            <a:noFill/>
            <a:miter lim="800000"/>
            <a:headEnd/>
            <a:tailEnd/>
          </a:ln>
        </p:spPr>
        <p:txBody>
          <a:bodyPr>
            <a:spAutoFit/>
          </a:bodyPr>
          <a:lstStyle/>
          <a:p>
            <a:r>
              <a:rPr lang="fr-BE"/>
              <a:t>General principles of radioecology – Ch Tamponnet Institut de Radioprotection et de Sûreté Nucléaire 03/2005</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p:txBody>
          <a:bodyPr/>
          <a:lstStyle/>
          <a:p>
            <a:pPr eaLnBrk="1" hangingPunct="1"/>
            <a:r>
              <a:rPr lang="fr-BE" sz="3600" b="1" smtClean="0"/>
              <a:t>Le devenir du médicament dans l'organisme … </a:t>
            </a:r>
            <a:br>
              <a:rPr lang="fr-BE" sz="3600" b="1" smtClean="0"/>
            </a:br>
            <a:r>
              <a:rPr lang="fr-BE" sz="3600" b="1" smtClean="0"/>
              <a:t>et après … </a:t>
            </a:r>
            <a:endParaRPr lang="fr-FR" sz="3600" smtClean="0"/>
          </a:p>
        </p:txBody>
      </p:sp>
      <p:sp>
        <p:nvSpPr>
          <p:cNvPr id="50179" name="Rectangle 3"/>
          <p:cNvSpPr>
            <a:spLocks noGrp="1" noChangeArrowheads="1"/>
          </p:cNvSpPr>
          <p:nvPr>
            <p:ph type="subTitle" idx="1"/>
          </p:nvPr>
        </p:nvSpPr>
        <p:spPr/>
        <p:txBody>
          <a:bodyPr/>
          <a:lstStyle/>
          <a:p>
            <a:pPr eaLnBrk="1" hangingPunct="1"/>
            <a:endParaRPr lang="fr-FR"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re 5"/>
          <p:cNvSpPr>
            <a:spLocks noGrp="1"/>
          </p:cNvSpPr>
          <p:nvPr>
            <p:ph type="title"/>
          </p:nvPr>
        </p:nvSpPr>
        <p:spPr/>
        <p:txBody>
          <a:bodyPr/>
          <a:lstStyle/>
          <a:p>
            <a:r>
              <a:rPr lang="fr-BE" sz="4000" b="1" i="1" u="sng" smtClean="0">
                <a:solidFill>
                  <a:schemeClr val="bg2"/>
                </a:solidFill>
                <a:latin typeface="Times New Roman" pitchFamily="18" charset="0"/>
                <a:cs typeface="Times New Roman" pitchFamily="18" charset="0"/>
              </a:rPr>
              <a:t>Mécanismes généraux de résistance aux antibiotiques</a:t>
            </a:r>
          </a:p>
        </p:txBody>
      </p:sp>
      <p:sp>
        <p:nvSpPr>
          <p:cNvPr id="51203" name="ZoneTexte 4"/>
          <p:cNvSpPr txBox="1">
            <a:spLocks noChangeArrowheads="1"/>
          </p:cNvSpPr>
          <p:nvPr/>
        </p:nvSpPr>
        <p:spPr bwMode="auto">
          <a:xfrm>
            <a:off x="71438" y="6345238"/>
            <a:ext cx="4000500" cy="369887"/>
          </a:xfrm>
          <a:prstGeom prst="rect">
            <a:avLst/>
          </a:prstGeom>
          <a:noFill/>
          <a:ln w="9525">
            <a:noFill/>
            <a:miter lim="800000"/>
            <a:headEnd/>
            <a:tailEnd/>
          </a:ln>
        </p:spPr>
        <p:txBody>
          <a:bodyPr>
            <a:spAutoFit/>
          </a:bodyPr>
          <a:lstStyle/>
          <a:p>
            <a:pPr algn="ctr"/>
            <a:r>
              <a:rPr lang="fr-BE"/>
              <a:t>(tiré de 'La Recherche' N°314, p.63)</a:t>
            </a:r>
          </a:p>
        </p:txBody>
      </p:sp>
      <p:sp>
        <p:nvSpPr>
          <p:cNvPr id="51204" name="Espace réservé du contenu 6"/>
          <p:cNvSpPr>
            <a:spLocks noGrp="1"/>
          </p:cNvSpPr>
          <p:nvPr>
            <p:ph idx="1"/>
          </p:nvPr>
        </p:nvSpPr>
        <p:spPr>
          <a:xfrm>
            <a:off x="457200" y="1981200"/>
            <a:ext cx="3614738" cy="3886200"/>
          </a:xfrm>
        </p:spPr>
        <p:txBody>
          <a:bodyPr/>
          <a:lstStyle/>
          <a:p>
            <a:r>
              <a:rPr lang="fr-BE" sz="2800" smtClean="0"/>
              <a:t>Destruction de l’antibiotique</a:t>
            </a:r>
          </a:p>
          <a:p>
            <a:pPr lvl="1"/>
            <a:r>
              <a:rPr lang="fr-BE" sz="2400" smtClean="0"/>
              <a:t>Beta-lactamases</a:t>
            </a:r>
          </a:p>
          <a:p>
            <a:pPr lvl="1"/>
            <a:r>
              <a:rPr lang="fr-BE" sz="2400" smtClean="0"/>
              <a:t>Enzymes qui acétylent, phosphorylent ou adenylent les antibiotiques et les rendent inactifs</a:t>
            </a:r>
          </a:p>
          <a:p>
            <a:pPr>
              <a:buFont typeface="Wingdings" pitchFamily="2" charset="2"/>
              <a:buNone/>
            </a:pPr>
            <a:endParaRPr lang="fr-BE" sz="2800" smtClean="0"/>
          </a:p>
        </p:txBody>
      </p:sp>
      <p:pic>
        <p:nvPicPr>
          <p:cNvPr id="51205" name="Picture 2"/>
          <p:cNvPicPr>
            <a:picLocks noChangeAspect="1" noChangeArrowheads="1"/>
          </p:cNvPicPr>
          <p:nvPr/>
        </p:nvPicPr>
        <p:blipFill>
          <a:blip r:embed="rId3" cstate="print"/>
          <a:srcRect/>
          <a:stretch>
            <a:fillRect/>
          </a:stretch>
        </p:blipFill>
        <p:spPr bwMode="auto">
          <a:xfrm>
            <a:off x="4154488" y="1785938"/>
            <a:ext cx="4846637" cy="485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re 5"/>
          <p:cNvSpPr>
            <a:spLocks noGrp="1"/>
          </p:cNvSpPr>
          <p:nvPr>
            <p:ph type="title"/>
          </p:nvPr>
        </p:nvSpPr>
        <p:spPr/>
        <p:txBody>
          <a:bodyPr/>
          <a:lstStyle/>
          <a:p>
            <a:r>
              <a:rPr lang="fr-BE" sz="4000" b="1" i="1" u="sng" smtClean="0">
                <a:solidFill>
                  <a:schemeClr val="bg2"/>
                </a:solidFill>
                <a:latin typeface="Times New Roman" pitchFamily="18" charset="0"/>
                <a:cs typeface="Times New Roman" pitchFamily="18" charset="0"/>
              </a:rPr>
              <a:t>Mécanismes généraux de résistance aux antibiotiques</a:t>
            </a:r>
          </a:p>
        </p:txBody>
      </p:sp>
      <p:sp>
        <p:nvSpPr>
          <p:cNvPr id="52227" name="ZoneTexte 4"/>
          <p:cNvSpPr txBox="1">
            <a:spLocks noChangeArrowheads="1"/>
          </p:cNvSpPr>
          <p:nvPr/>
        </p:nvSpPr>
        <p:spPr bwMode="auto">
          <a:xfrm>
            <a:off x="71438" y="6345238"/>
            <a:ext cx="4000500" cy="369887"/>
          </a:xfrm>
          <a:prstGeom prst="rect">
            <a:avLst/>
          </a:prstGeom>
          <a:noFill/>
          <a:ln w="9525">
            <a:noFill/>
            <a:miter lim="800000"/>
            <a:headEnd/>
            <a:tailEnd/>
          </a:ln>
        </p:spPr>
        <p:txBody>
          <a:bodyPr>
            <a:spAutoFit/>
          </a:bodyPr>
          <a:lstStyle/>
          <a:p>
            <a:pPr algn="ctr"/>
            <a:r>
              <a:rPr lang="fr-BE"/>
              <a:t>(tiré de 'La Recherche' N°314, p.63)</a:t>
            </a:r>
          </a:p>
        </p:txBody>
      </p:sp>
      <p:sp>
        <p:nvSpPr>
          <p:cNvPr id="52228" name="Espace réservé du contenu 6"/>
          <p:cNvSpPr>
            <a:spLocks noGrp="1"/>
          </p:cNvSpPr>
          <p:nvPr>
            <p:ph idx="1"/>
          </p:nvPr>
        </p:nvSpPr>
        <p:spPr>
          <a:xfrm>
            <a:off x="457200" y="1981200"/>
            <a:ext cx="3614738" cy="3886200"/>
          </a:xfrm>
        </p:spPr>
        <p:txBody>
          <a:bodyPr/>
          <a:lstStyle/>
          <a:p>
            <a:r>
              <a:rPr lang="fr-BE" sz="2000" smtClean="0"/>
              <a:t>Modification de la perméabilité membranaire</a:t>
            </a:r>
          </a:p>
          <a:p>
            <a:pPr lvl="1"/>
            <a:r>
              <a:rPr lang="fr-BE" sz="1800" smtClean="0"/>
              <a:t>Modification des porines entrainant une réduction de la taille et diminution du nombre des pores</a:t>
            </a:r>
          </a:p>
          <a:p>
            <a:r>
              <a:rPr lang="fr-BE" sz="2000" smtClean="0"/>
              <a:t>Efflux des antibiotiques</a:t>
            </a:r>
          </a:p>
          <a:p>
            <a:pPr lvl="1"/>
            <a:r>
              <a:rPr lang="fr-BE" sz="1800" smtClean="0"/>
              <a:t>Pompes capables d’expulser l’antibiotiques du cytoplasme</a:t>
            </a:r>
          </a:p>
        </p:txBody>
      </p:sp>
      <p:pic>
        <p:nvPicPr>
          <p:cNvPr id="52229" name="Picture 2"/>
          <p:cNvPicPr>
            <a:picLocks noChangeAspect="1" noChangeArrowheads="1"/>
          </p:cNvPicPr>
          <p:nvPr/>
        </p:nvPicPr>
        <p:blipFill>
          <a:blip r:embed="rId3" cstate="print"/>
          <a:srcRect/>
          <a:stretch>
            <a:fillRect/>
          </a:stretch>
        </p:blipFill>
        <p:spPr bwMode="auto">
          <a:xfrm>
            <a:off x="4154488" y="1785938"/>
            <a:ext cx="4846637" cy="485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ZoneTexte 4"/>
          <p:cNvSpPr txBox="1">
            <a:spLocks noChangeArrowheads="1"/>
          </p:cNvSpPr>
          <p:nvPr/>
        </p:nvSpPr>
        <p:spPr bwMode="auto">
          <a:xfrm>
            <a:off x="214313" y="1500188"/>
            <a:ext cx="8715375" cy="5200650"/>
          </a:xfrm>
          <a:prstGeom prst="rect">
            <a:avLst/>
          </a:prstGeom>
          <a:noFill/>
          <a:ln w="9525">
            <a:noFill/>
            <a:miter lim="800000"/>
            <a:headEnd/>
            <a:tailEnd/>
          </a:ln>
        </p:spPr>
        <p:txBody>
          <a:bodyPr>
            <a:spAutoFit/>
          </a:bodyPr>
          <a:lstStyle/>
          <a:p>
            <a:pPr algn="ctr"/>
            <a:r>
              <a:rPr lang="fr-BE" sz="2000" u="sng"/>
              <a:t>Evolution des concentrations sanguines du médicament après administration répétée d’un médicament par voie extravasculaire</a:t>
            </a:r>
          </a:p>
          <a:p>
            <a:pPr algn="ctr"/>
            <a:endParaRPr lang="fr-BE" sz="2000" u="sng"/>
          </a:p>
          <a:p>
            <a:pPr algn="ctr"/>
            <a:endParaRPr lang="fr-BE" sz="2000" u="sng"/>
          </a:p>
          <a:p>
            <a:pPr algn="ctr"/>
            <a:endParaRPr lang="fr-BE" sz="2000" u="sng"/>
          </a:p>
          <a:p>
            <a:pPr algn="ctr"/>
            <a:endParaRPr lang="fr-BE" sz="2000" u="sng"/>
          </a:p>
          <a:p>
            <a:pPr algn="ctr"/>
            <a:endParaRPr lang="fr-BE" sz="2000" u="sng"/>
          </a:p>
          <a:p>
            <a:pPr algn="ctr"/>
            <a:endParaRPr lang="fr-BE" sz="2000" u="sng"/>
          </a:p>
          <a:p>
            <a:pPr algn="ctr"/>
            <a:endParaRPr lang="fr-BE" sz="2000" u="sng"/>
          </a:p>
          <a:p>
            <a:pPr algn="ctr"/>
            <a:endParaRPr lang="fr-BE" sz="2000" u="sng"/>
          </a:p>
          <a:p>
            <a:pPr algn="ctr"/>
            <a:endParaRPr lang="fr-BE" sz="2000" u="sng"/>
          </a:p>
          <a:p>
            <a:pPr algn="ctr"/>
            <a:endParaRPr lang="fr-BE" sz="2000" u="sng"/>
          </a:p>
          <a:p>
            <a:pPr algn="ctr"/>
            <a:endParaRPr lang="fr-BE" sz="2000" u="sng"/>
          </a:p>
          <a:p>
            <a:pPr algn="ctr"/>
            <a:endParaRPr lang="fr-BE" sz="2000" u="sng"/>
          </a:p>
          <a:p>
            <a:pPr algn="ctr"/>
            <a:endParaRPr lang="fr-BE" sz="2000" u="sng"/>
          </a:p>
          <a:p>
            <a:pPr algn="ctr"/>
            <a:endParaRPr lang="fr-BE" sz="2000" u="sng"/>
          </a:p>
          <a:p>
            <a:pPr algn="ctr"/>
            <a:r>
              <a:rPr lang="fr-BE" sz="1200"/>
              <a:t>(</a:t>
            </a:r>
            <a:r>
              <a:rPr lang="fr-BE" sz="1200">
                <a:hlinkClick r:id="rId3"/>
              </a:rPr>
              <a:t>http://www .pharmacomedicale.org</a:t>
            </a:r>
            <a:r>
              <a:rPr lang="fr-BE" sz="1200"/>
              <a:t>, page consultée le 16 mars 2009)</a:t>
            </a:r>
          </a:p>
        </p:txBody>
      </p:sp>
      <p:sp>
        <p:nvSpPr>
          <p:cNvPr id="7171" name="Titre 1"/>
          <p:cNvSpPr>
            <a:spLocks noGrp="1"/>
          </p:cNvSpPr>
          <p:nvPr>
            <p:ph type="title"/>
          </p:nvPr>
        </p:nvSpPr>
        <p:spPr>
          <a:xfrm>
            <a:off x="914400" y="142875"/>
            <a:ext cx="8229600" cy="1371600"/>
          </a:xfrm>
        </p:spPr>
        <p:txBody>
          <a:bodyPr/>
          <a:lstStyle/>
          <a:p>
            <a:r>
              <a:rPr lang="fr-BE" b="1" i="1" u="sng" smtClean="0">
                <a:solidFill>
                  <a:schemeClr val="bg2"/>
                </a:solidFill>
                <a:latin typeface="Times New Roman" pitchFamily="18" charset="0"/>
                <a:cs typeface="Times New Roman" pitchFamily="18" charset="0"/>
              </a:rPr>
              <a:t>Rappel pharmacocinétique (3)</a:t>
            </a:r>
          </a:p>
        </p:txBody>
      </p:sp>
      <p:pic>
        <p:nvPicPr>
          <p:cNvPr id="7172" name="Picture 2"/>
          <p:cNvPicPr>
            <a:picLocks noGrp="1" noChangeAspect="1" noChangeArrowheads="1"/>
          </p:cNvPicPr>
          <p:nvPr>
            <p:ph idx="1"/>
          </p:nvPr>
        </p:nvPicPr>
        <p:blipFill>
          <a:blip r:embed="rId4" cstate="print"/>
          <a:srcRect/>
          <a:stretch>
            <a:fillRect/>
          </a:stretch>
        </p:blipFill>
        <p:spPr>
          <a:xfrm>
            <a:off x="1428750" y="2214563"/>
            <a:ext cx="6396038" cy="4233862"/>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re 5"/>
          <p:cNvSpPr>
            <a:spLocks noGrp="1"/>
          </p:cNvSpPr>
          <p:nvPr>
            <p:ph type="title"/>
          </p:nvPr>
        </p:nvSpPr>
        <p:spPr/>
        <p:txBody>
          <a:bodyPr/>
          <a:lstStyle/>
          <a:p>
            <a:r>
              <a:rPr lang="fr-BE" sz="4000" b="1" i="1" u="sng" smtClean="0">
                <a:solidFill>
                  <a:schemeClr val="bg2"/>
                </a:solidFill>
                <a:latin typeface="Times New Roman" pitchFamily="18" charset="0"/>
                <a:cs typeface="Times New Roman" pitchFamily="18" charset="0"/>
              </a:rPr>
              <a:t>Mécanismes généraux de résistance aux antibiotiques</a:t>
            </a:r>
          </a:p>
        </p:txBody>
      </p:sp>
      <p:sp>
        <p:nvSpPr>
          <p:cNvPr id="53251" name="ZoneTexte 4"/>
          <p:cNvSpPr txBox="1">
            <a:spLocks noChangeArrowheads="1"/>
          </p:cNvSpPr>
          <p:nvPr/>
        </p:nvSpPr>
        <p:spPr bwMode="auto">
          <a:xfrm>
            <a:off x="71438" y="6345238"/>
            <a:ext cx="4000500" cy="369887"/>
          </a:xfrm>
          <a:prstGeom prst="rect">
            <a:avLst/>
          </a:prstGeom>
          <a:noFill/>
          <a:ln w="9525">
            <a:noFill/>
            <a:miter lim="800000"/>
            <a:headEnd/>
            <a:tailEnd/>
          </a:ln>
        </p:spPr>
        <p:txBody>
          <a:bodyPr>
            <a:spAutoFit/>
          </a:bodyPr>
          <a:lstStyle/>
          <a:p>
            <a:pPr algn="ctr"/>
            <a:r>
              <a:rPr lang="fr-BE"/>
              <a:t>(tiré de 'La Recherche' N°314, p.63)</a:t>
            </a:r>
          </a:p>
        </p:txBody>
      </p:sp>
      <p:sp>
        <p:nvSpPr>
          <p:cNvPr id="53252" name="Espace réservé du contenu 6"/>
          <p:cNvSpPr>
            <a:spLocks noGrp="1"/>
          </p:cNvSpPr>
          <p:nvPr>
            <p:ph idx="1"/>
          </p:nvPr>
        </p:nvSpPr>
        <p:spPr>
          <a:xfrm>
            <a:off x="457200" y="1981200"/>
            <a:ext cx="3614738" cy="3886200"/>
          </a:xfrm>
        </p:spPr>
        <p:txBody>
          <a:bodyPr/>
          <a:lstStyle/>
          <a:p>
            <a:r>
              <a:rPr lang="fr-BE" sz="2400" smtClean="0"/>
              <a:t>Mutation de la cible de l’antibiotique </a:t>
            </a:r>
          </a:p>
          <a:p>
            <a:pPr lvl="1"/>
            <a:r>
              <a:rPr lang="fr-BE" sz="2000" smtClean="0"/>
              <a:t>Diminution de l’affinité des PBP (penicillin binding protein) pour les Beta-lactames</a:t>
            </a:r>
          </a:p>
          <a:p>
            <a:pPr lvl="1"/>
            <a:r>
              <a:rPr lang="fr-BE" sz="2000" smtClean="0"/>
              <a:t>Plasmide codant pour une PBP insensible aux Beta-lactames</a:t>
            </a:r>
          </a:p>
          <a:p>
            <a:pPr lvl="1"/>
            <a:r>
              <a:rPr lang="fr-BE" sz="2000" smtClean="0"/>
              <a:t>Mutation de l’ADN-gyrase diminuant l’affinité pour les quinolones </a:t>
            </a:r>
          </a:p>
        </p:txBody>
      </p:sp>
      <p:pic>
        <p:nvPicPr>
          <p:cNvPr id="53253" name="Picture 2"/>
          <p:cNvPicPr>
            <a:picLocks noChangeAspect="1" noChangeArrowheads="1"/>
          </p:cNvPicPr>
          <p:nvPr/>
        </p:nvPicPr>
        <p:blipFill>
          <a:blip r:embed="rId3" cstate="print"/>
          <a:srcRect/>
          <a:stretch>
            <a:fillRect/>
          </a:stretch>
        </p:blipFill>
        <p:spPr bwMode="auto">
          <a:xfrm>
            <a:off x="4154488" y="1785938"/>
            <a:ext cx="4846637" cy="485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re 5"/>
          <p:cNvSpPr>
            <a:spLocks noGrp="1"/>
          </p:cNvSpPr>
          <p:nvPr>
            <p:ph type="title"/>
          </p:nvPr>
        </p:nvSpPr>
        <p:spPr/>
        <p:txBody>
          <a:bodyPr/>
          <a:lstStyle/>
          <a:p>
            <a:r>
              <a:rPr lang="fr-BE" sz="4000" b="1" i="1" u="sng" smtClean="0">
                <a:solidFill>
                  <a:schemeClr val="bg2"/>
                </a:solidFill>
                <a:latin typeface="Times New Roman" pitchFamily="18" charset="0"/>
                <a:cs typeface="Times New Roman" pitchFamily="18" charset="0"/>
              </a:rPr>
              <a:t>Mécanismes généraux de résistance aux antibiotiques</a:t>
            </a:r>
          </a:p>
        </p:txBody>
      </p:sp>
      <p:sp>
        <p:nvSpPr>
          <p:cNvPr id="54275" name="ZoneTexte 4"/>
          <p:cNvSpPr txBox="1">
            <a:spLocks noChangeArrowheads="1"/>
          </p:cNvSpPr>
          <p:nvPr/>
        </p:nvSpPr>
        <p:spPr bwMode="auto">
          <a:xfrm>
            <a:off x="71438" y="6345238"/>
            <a:ext cx="4000500" cy="369887"/>
          </a:xfrm>
          <a:prstGeom prst="rect">
            <a:avLst/>
          </a:prstGeom>
          <a:noFill/>
          <a:ln w="9525">
            <a:noFill/>
            <a:miter lim="800000"/>
            <a:headEnd/>
            <a:tailEnd/>
          </a:ln>
        </p:spPr>
        <p:txBody>
          <a:bodyPr>
            <a:spAutoFit/>
          </a:bodyPr>
          <a:lstStyle/>
          <a:p>
            <a:pPr algn="ctr"/>
            <a:r>
              <a:rPr lang="fr-BE"/>
              <a:t>(tiré de 'La Recherche' N°314, p.63)</a:t>
            </a:r>
          </a:p>
        </p:txBody>
      </p:sp>
      <p:sp>
        <p:nvSpPr>
          <p:cNvPr id="54276" name="Espace réservé du contenu 6"/>
          <p:cNvSpPr>
            <a:spLocks noGrp="1"/>
          </p:cNvSpPr>
          <p:nvPr>
            <p:ph idx="1"/>
          </p:nvPr>
        </p:nvSpPr>
        <p:spPr>
          <a:xfrm>
            <a:off x="457200" y="1981200"/>
            <a:ext cx="3614738" cy="3886200"/>
          </a:xfrm>
        </p:spPr>
        <p:txBody>
          <a:bodyPr/>
          <a:lstStyle/>
          <a:p>
            <a:r>
              <a:rPr lang="fr-BE" sz="2800" smtClean="0"/>
              <a:t>By-pass d’une étape métabolique sensible à l’antibiotique</a:t>
            </a:r>
          </a:p>
          <a:p>
            <a:pPr lvl="1"/>
            <a:r>
              <a:rPr lang="fr-BE" sz="2400" smtClean="0"/>
              <a:t>Modification du précurseur D-Ala-D-Ala  en D-Ala-D-Lac insensible aux glycopeptides </a:t>
            </a:r>
          </a:p>
        </p:txBody>
      </p:sp>
      <p:pic>
        <p:nvPicPr>
          <p:cNvPr id="54277" name="Picture 2"/>
          <p:cNvPicPr>
            <a:picLocks noChangeAspect="1" noChangeArrowheads="1"/>
          </p:cNvPicPr>
          <p:nvPr/>
        </p:nvPicPr>
        <p:blipFill>
          <a:blip r:embed="rId3" cstate="print"/>
          <a:srcRect/>
          <a:stretch>
            <a:fillRect/>
          </a:stretch>
        </p:blipFill>
        <p:spPr bwMode="auto">
          <a:xfrm>
            <a:off x="4154488" y="1785938"/>
            <a:ext cx="4846637" cy="485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re 1"/>
          <p:cNvSpPr>
            <a:spLocks noGrp="1"/>
          </p:cNvSpPr>
          <p:nvPr>
            <p:ph type="title"/>
          </p:nvPr>
        </p:nvSpPr>
        <p:spPr/>
        <p:txBody>
          <a:bodyPr/>
          <a:lstStyle/>
          <a:p>
            <a:r>
              <a:rPr lang="fr-BE" b="1" i="1" u="sng" smtClean="0">
                <a:solidFill>
                  <a:schemeClr val="bg2"/>
                </a:solidFill>
                <a:latin typeface="Times New Roman" pitchFamily="18" charset="0"/>
                <a:cs typeface="Times New Roman" pitchFamily="18" charset="0"/>
              </a:rPr>
              <a:t>Résistance dans la population</a:t>
            </a:r>
          </a:p>
        </p:txBody>
      </p:sp>
      <p:sp>
        <p:nvSpPr>
          <p:cNvPr id="55299" name="ZoneTexte 5"/>
          <p:cNvSpPr txBox="1">
            <a:spLocks noChangeArrowheads="1"/>
          </p:cNvSpPr>
          <p:nvPr/>
        </p:nvSpPr>
        <p:spPr bwMode="auto">
          <a:xfrm>
            <a:off x="1571625" y="6000750"/>
            <a:ext cx="5857875" cy="369888"/>
          </a:xfrm>
          <a:prstGeom prst="rect">
            <a:avLst/>
          </a:prstGeom>
          <a:noFill/>
          <a:ln w="9525">
            <a:noFill/>
            <a:miter lim="800000"/>
            <a:headEnd/>
            <a:tailEnd/>
          </a:ln>
        </p:spPr>
        <p:txBody>
          <a:bodyPr>
            <a:spAutoFit/>
          </a:bodyPr>
          <a:lstStyle/>
          <a:p>
            <a:r>
              <a:rPr lang="fr-BE"/>
              <a:t>N Engl J Med, vol. 341, 1999, p. 233-239.</a:t>
            </a:r>
          </a:p>
        </p:txBody>
      </p:sp>
      <p:pic>
        <p:nvPicPr>
          <p:cNvPr id="55300" name="Picture 2"/>
          <p:cNvPicPr>
            <a:picLocks noGrp="1" noChangeAspect="1" noChangeArrowheads="1"/>
          </p:cNvPicPr>
          <p:nvPr>
            <p:ph idx="1"/>
          </p:nvPr>
        </p:nvPicPr>
        <p:blipFill>
          <a:blip r:embed="rId3" cstate="print"/>
          <a:srcRect/>
          <a:stretch>
            <a:fillRect/>
          </a:stretch>
        </p:blipFill>
        <p:spPr>
          <a:xfrm>
            <a:off x="785813" y="1714500"/>
            <a:ext cx="7434262" cy="4143375"/>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re 1"/>
          <p:cNvSpPr>
            <a:spLocks noGrp="1"/>
          </p:cNvSpPr>
          <p:nvPr>
            <p:ph type="title"/>
          </p:nvPr>
        </p:nvSpPr>
        <p:spPr/>
        <p:txBody>
          <a:bodyPr/>
          <a:lstStyle/>
          <a:p>
            <a:r>
              <a:rPr lang="fr-BE" b="1" i="1" u="sng" smtClean="0">
                <a:solidFill>
                  <a:schemeClr val="bg2"/>
                </a:solidFill>
                <a:latin typeface="Times New Roman" pitchFamily="18" charset="0"/>
                <a:cs typeface="Times New Roman" pitchFamily="18" charset="0"/>
              </a:rPr>
              <a:t>Résistance dans la population</a:t>
            </a:r>
          </a:p>
        </p:txBody>
      </p:sp>
      <p:sp>
        <p:nvSpPr>
          <p:cNvPr id="56323" name="ZoneTexte 5"/>
          <p:cNvSpPr txBox="1">
            <a:spLocks noChangeArrowheads="1"/>
          </p:cNvSpPr>
          <p:nvPr/>
        </p:nvSpPr>
        <p:spPr bwMode="auto">
          <a:xfrm>
            <a:off x="285750" y="6202363"/>
            <a:ext cx="8358188" cy="369887"/>
          </a:xfrm>
          <a:prstGeom prst="rect">
            <a:avLst/>
          </a:prstGeom>
          <a:noFill/>
          <a:ln w="9525">
            <a:noFill/>
            <a:miter lim="800000"/>
            <a:headEnd/>
            <a:tailEnd/>
          </a:ln>
        </p:spPr>
        <p:txBody>
          <a:bodyPr>
            <a:spAutoFit/>
          </a:bodyPr>
          <a:lstStyle/>
          <a:p>
            <a:r>
              <a:rPr lang="en-US"/>
              <a:t>Goossens, The Lancet, Volume 365, Issue 9459, February 2005, 579-587</a:t>
            </a:r>
            <a:endParaRPr lang="fr-BE"/>
          </a:p>
        </p:txBody>
      </p:sp>
      <p:pic>
        <p:nvPicPr>
          <p:cNvPr id="56324" name="Picture 3"/>
          <p:cNvPicPr>
            <a:picLocks noGrp="1" noChangeAspect="1" noChangeArrowheads="1"/>
          </p:cNvPicPr>
          <p:nvPr>
            <p:ph idx="1"/>
          </p:nvPr>
        </p:nvPicPr>
        <p:blipFill>
          <a:blip r:embed="rId3" cstate="print"/>
          <a:srcRect/>
          <a:stretch>
            <a:fillRect/>
          </a:stretch>
        </p:blipFill>
        <p:spPr>
          <a:xfrm>
            <a:off x="2071688" y="1500188"/>
            <a:ext cx="4865687" cy="4572000"/>
          </a:xfr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re 1"/>
          <p:cNvSpPr>
            <a:spLocks noGrp="1"/>
          </p:cNvSpPr>
          <p:nvPr>
            <p:ph type="title"/>
          </p:nvPr>
        </p:nvSpPr>
        <p:spPr/>
        <p:txBody>
          <a:bodyPr/>
          <a:lstStyle/>
          <a:p>
            <a:r>
              <a:rPr lang="fr-BE" b="1" i="1" u="sng" smtClean="0">
                <a:solidFill>
                  <a:schemeClr val="bg2"/>
                </a:solidFill>
                <a:latin typeface="Times New Roman" pitchFamily="18" charset="0"/>
                <a:cs typeface="Times New Roman" pitchFamily="18" charset="0"/>
              </a:rPr>
              <a:t>Résistance dans la population</a:t>
            </a:r>
          </a:p>
        </p:txBody>
      </p:sp>
      <p:sp>
        <p:nvSpPr>
          <p:cNvPr id="57347" name="ZoneTexte 5"/>
          <p:cNvSpPr txBox="1">
            <a:spLocks noChangeArrowheads="1"/>
          </p:cNvSpPr>
          <p:nvPr/>
        </p:nvSpPr>
        <p:spPr bwMode="auto">
          <a:xfrm>
            <a:off x="285750" y="6202363"/>
            <a:ext cx="8358188" cy="369887"/>
          </a:xfrm>
          <a:prstGeom prst="rect">
            <a:avLst/>
          </a:prstGeom>
          <a:noFill/>
          <a:ln w="9525">
            <a:noFill/>
            <a:miter lim="800000"/>
            <a:headEnd/>
            <a:tailEnd/>
          </a:ln>
        </p:spPr>
        <p:txBody>
          <a:bodyPr>
            <a:spAutoFit/>
          </a:bodyPr>
          <a:lstStyle/>
          <a:p>
            <a:r>
              <a:rPr lang="fr-BE"/>
              <a:t>MacDougall, Clinical Infectious Diseases 2005;41:435–440</a:t>
            </a:r>
          </a:p>
        </p:txBody>
      </p:sp>
      <p:pic>
        <p:nvPicPr>
          <p:cNvPr id="57348" name="Picture 2"/>
          <p:cNvPicPr>
            <a:picLocks noGrp="1" noChangeAspect="1" noChangeArrowheads="1"/>
          </p:cNvPicPr>
          <p:nvPr>
            <p:ph idx="1"/>
          </p:nvPr>
        </p:nvPicPr>
        <p:blipFill>
          <a:blip r:embed="rId3" cstate="print"/>
          <a:srcRect/>
          <a:stretch>
            <a:fillRect/>
          </a:stretch>
        </p:blipFill>
        <p:spPr>
          <a:xfrm>
            <a:off x="2071688" y="1981200"/>
            <a:ext cx="4913312" cy="3886200"/>
          </a:xfrm>
          <a:noFill/>
        </p:spPr>
      </p:pic>
      <p:sp>
        <p:nvSpPr>
          <p:cNvPr id="57349" name="ZoneTexte 6"/>
          <p:cNvSpPr txBox="1">
            <a:spLocks noChangeArrowheads="1"/>
          </p:cNvSpPr>
          <p:nvPr/>
        </p:nvSpPr>
        <p:spPr bwMode="auto">
          <a:xfrm>
            <a:off x="714375" y="1500188"/>
            <a:ext cx="7943850" cy="369887"/>
          </a:xfrm>
          <a:prstGeom prst="rect">
            <a:avLst/>
          </a:prstGeom>
          <a:noFill/>
          <a:ln w="9525">
            <a:noFill/>
            <a:miter lim="800000"/>
            <a:headEnd/>
            <a:tailEnd/>
          </a:ln>
        </p:spPr>
        <p:txBody>
          <a:bodyPr wrap="none">
            <a:spAutoFit/>
          </a:bodyPr>
          <a:lstStyle/>
          <a:p>
            <a:r>
              <a:rPr lang="en-US" b="1" i="1"/>
              <a:t>Relationship between hospital use of fluoroquinolones and resistance.</a:t>
            </a:r>
            <a:endParaRPr lang="fr-BE"/>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re 1"/>
          <p:cNvSpPr>
            <a:spLocks noGrp="1"/>
          </p:cNvSpPr>
          <p:nvPr>
            <p:ph type="title"/>
          </p:nvPr>
        </p:nvSpPr>
        <p:spPr/>
        <p:txBody>
          <a:bodyPr/>
          <a:lstStyle/>
          <a:p>
            <a:r>
              <a:rPr lang="fr-BE" b="1" i="1" u="sng" smtClean="0">
                <a:solidFill>
                  <a:schemeClr val="bg2"/>
                </a:solidFill>
                <a:latin typeface="Times New Roman" pitchFamily="18" charset="0"/>
                <a:cs typeface="Times New Roman" pitchFamily="18" charset="0"/>
              </a:rPr>
              <a:t>Risque individuel de résistance</a:t>
            </a:r>
          </a:p>
        </p:txBody>
      </p:sp>
      <p:sp>
        <p:nvSpPr>
          <p:cNvPr id="58371" name="Espace réservé du contenu 4"/>
          <p:cNvSpPr>
            <a:spLocks noGrp="1"/>
          </p:cNvSpPr>
          <p:nvPr>
            <p:ph idx="1"/>
          </p:nvPr>
        </p:nvSpPr>
        <p:spPr/>
        <p:txBody>
          <a:bodyPr/>
          <a:lstStyle/>
          <a:p>
            <a:r>
              <a:rPr lang="fr-BE" sz="2000" b="1" smtClean="0"/>
              <a:t>Risque individuel de résistance après utilisation d’antibiotiques. (Communiqué BAPCOC 28/11/2008)</a:t>
            </a:r>
          </a:p>
          <a:p>
            <a:r>
              <a:rPr lang="fr-BE" sz="2000" smtClean="0"/>
              <a:t>Objectif : analyser le lien entre l’utilisation d’antibiotiques et l’apparition de résistance chez le patient</a:t>
            </a:r>
          </a:p>
          <a:p>
            <a:r>
              <a:rPr lang="fr-BE" sz="2000" smtClean="0"/>
              <a:t>105.198 échantillons provenant de 16 laboratoires et 44.365 patients (période2005).</a:t>
            </a:r>
          </a:p>
          <a:p>
            <a:r>
              <a:rPr lang="fr-BE" sz="2000" smtClean="0"/>
              <a:t>Résultats : confirmation du lien entre l’utilisation d’antibiotiques d’un patient et l’apparition de résistance chez ce même patient : </a:t>
            </a:r>
          </a:p>
          <a:p>
            <a:pPr lvl="1"/>
            <a:r>
              <a:rPr lang="fr-BE" sz="1800" smtClean="0"/>
              <a:t>le risque d’infection ou d’être porteur de la bactérie hospitalière MRSA augmente de 30 % dès absorption d’une dose journalière </a:t>
            </a:r>
          </a:p>
          <a:p>
            <a:pPr lvl="1"/>
            <a:r>
              <a:rPr lang="fr-BE" sz="1800" smtClean="0"/>
              <a:t>si un patient se voit prescrire une cure d’antibiotiques de 10 jours, le risque de MRSA sera multiplié par 16 </a:t>
            </a:r>
          </a:p>
          <a:p>
            <a:pPr lvl="1"/>
            <a:r>
              <a:rPr lang="fr-BE" sz="1800" smtClean="0"/>
              <a:t>chez les personnes résidant en institutions d’hébergement ou centres de soins, le risque de MRSA est 3,5 fois plus élevé.</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
          <p:cNvPicPr>
            <a:picLocks noChangeAspect="1" noChangeArrowheads="1"/>
          </p:cNvPicPr>
          <p:nvPr/>
        </p:nvPicPr>
        <p:blipFill>
          <a:blip r:embed="rId3" cstate="print"/>
          <a:srcRect/>
          <a:stretch>
            <a:fillRect/>
          </a:stretch>
        </p:blipFill>
        <p:spPr bwMode="auto">
          <a:xfrm>
            <a:off x="6891338" y="6170613"/>
            <a:ext cx="2065337" cy="631825"/>
          </a:xfrm>
          <a:prstGeom prst="rect">
            <a:avLst/>
          </a:prstGeom>
          <a:noFill/>
          <a:ln w="9525">
            <a:noFill/>
            <a:miter lim="800000"/>
            <a:headEnd/>
            <a:tailEnd/>
          </a:ln>
        </p:spPr>
      </p:pic>
      <p:sp>
        <p:nvSpPr>
          <p:cNvPr id="59395" name="Text Box 2"/>
          <p:cNvSpPr txBox="1">
            <a:spLocks noChangeArrowheads="1"/>
          </p:cNvSpPr>
          <p:nvPr/>
        </p:nvSpPr>
        <p:spPr bwMode="auto">
          <a:xfrm>
            <a:off x="149225" y="6527800"/>
            <a:ext cx="2505075" cy="165100"/>
          </a:xfrm>
          <a:prstGeom prst="rect">
            <a:avLst/>
          </a:prstGeom>
          <a:noFill/>
          <a:ln w="9525">
            <a:noFill/>
            <a:miter lim="800000"/>
            <a:headEnd/>
            <a:tailEnd/>
          </a:ln>
        </p:spPr>
        <p:txBody>
          <a:bodyPr lIns="0" tIns="0" rIns="0" bIns="0">
            <a:spAutoFit/>
          </a:bodyPr>
          <a:lstStyle/>
          <a:p>
            <a:pPr>
              <a:lnSpc>
                <a:spcPct val="97000"/>
              </a:lnSpc>
              <a:buClr>
                <a:srgbClr val="000000"/>
              </a:buClr>
              <a:buSzPct val="45000"/>
              <a:tabLst>
                <a:tab pos="655638" algn="l"/>
                <a:tab pos="1312863" algn="l"/>
                <a:tab pos="1968500" algn="l"/>
              </a:tabLst>
            </a:pPr>
            <a:r>
              <a:rPr lang="en-GB" sz="1100">
                <a:solidFill>
                  <a:srgbClr val="000000"/>
                </a:solidFill>
              </a:rPr>
              <a:t>Copyright restrictions may apply.</a:t>
            </a:r>
          </a:p>
        </p:txBody>
      </p:sp>
      <p:pic>
        <p:nvPicPr>
          <p:cNvPr id="59396" name="Picture 3"/>
          <p:cNvPicPr>
            <a:picLocks noChangeAspect="1" noChangeArrowheads="1"/>
          </p:cNvPicPr>
          <p:nvPr/>
        </p:nvPicPr>
        <p:blipFill>
          <a:blip r:embed="rId4" cstate="print"/>
          <a:srcRect/>
          <a:stretch>
            <a:fillRect/>
          </a:stretch>
        </p:blipFill>
        <p:spPr bwMode="auto">
          <a:xfrm>
            <a:off x="1468438" y="979488"/>
            <a:ext cx="6205537" cy="4899025"/>
          </a:xfrm>
          <a:prstGeom prst="rect">
            <a:avLst/>
          </a:prstGeom>
          <a:noFill/>
          <a:ln w="9525">
            <a:noFill/>
            <a:miter lim="800000"/>
            <a:headEnd/>
            <a:tailEnd/>
          </a:ln>
        </p:spPr>
      </p:pic>
      <p:sp>
        <p:nvSpPr>
          <p:cNvPr id="59397" name="Text Box 4"/>
          <p:cNvSpPr txBox="1">
            <a:spLocks noChangeArrowheads="1"/>
          </p:cNvSpPr>
          <p:nvPr/>
        </p:nvSpPr>
        <p:spPr bwMode="auto">
          <a:xfrm>
            <a:off x="1468438" y="5976938"/>
            <a:ext cx="6613525" cy="387350"/>
          </a:xfrm>
          <a:prstGeom prst="rect">
            <a:avLst/>
          </a:prstGeom>
          <a:noFill/>
          <a:ln w="9525">
            <a:noFill/>
            <a:miter lim="800000"/>
            <a:headEnd/>
            <a:tailEnd/>
          </a:ln>
        </p:spPr>
        <p:txBody>
          <a:bodyPr lIns="0" tIns="0" rIns="0" bIns="0">
            <a:spAutoFit/>
          </a:bodyPr>
          <a:lstStyle/>
          <a:p>
            <a:pPr>
              <a:lnSpc>
                <a:spcPct val="97000"/>
              </a:lnSpc>
              <a:buClr>
                <a:srgbClr val="000000"/>
              </a:buClr>
              <a:buSzPct val="45000"/>
              <a:tabLst>
                <a:tab pos="655638" algn="l"/>
                <a:tab pos="1312863" algn="l"/>
                <a:tab pos="1968500" algn="l"/>
                <a:tab pos="2625725" algn="l"/>
                <a:tab pos="3282950" algn="l"/>
                <a:tab pos="3938588" algn="l"/>
                <a:tab pos="4595813" algn="l"/>
                <a:tab pos="5253038" algn="l"/>
                <a:tab pos="5908675" algn="l"/>
                <a:tab pos="6565900" algn="l"/>
              </a:tabLst>
            </a:pPr>
            <a:r>
              <a:rPr lang="en-GB" sz="1300" b="1">
                <a:solidFill>
                  <a:srgbClr val="000000"/>
                </a:solidFill>
              </a:rPr>
              <a:t>Tacconelli, E. et al. J. Antimicrob. Chemother. 2008 61:26-38; doi:10.1093/jac/dkm416</a:t>
            </a:r>
          </a:p>
        </p:txBody>
      </p:sp>
      <p:sp>
        <p:nvSpPr>
          <p:cNvPr id="59398" name="Text Box 5"/>
          <p:cNvSpPr txBox="1">
            <a:spLocks noChangeArrowheads="1"/>
          </p:cNvSpPr>
          <p:nvPr/>
        </p:nvSpPr>
        <p:spPr bwMode="auto">
          <a:xfrm>
            <a:off x="163513" y="163513"/>
            <a:ext cx="8816975" cy="469900"/>
          </a:xfrm>
          <a:prstGeom prst="rect">
            <a:avLst/>
          </a:prstGeom>
          <a:noFill/>
          <a:ln w="9525">
            <a:noFill/>
            <a:miter lim="800000"/>
            <a:headEnd/>
            <a:tailEnd/>
          </a:ln>
        </p:spPr>
        <p:txBody>
          <a:bodyPr lIns="0" tIns="0" rIns="0" bIns="0" anchor="ctr" anchorCtr="1">
            <a:spAutoFit/>
          </a:bodyPr>
          <a:lstStyle/>
          <a:p>
            <a:pPr algn="ctr">
              <a:lnSpc>
                <a:spcPct val="97000"/>
              </a:lnSpc>
              <a:buClr>
                <a:srgbClr val="000000"/>
              </a:buClr>
              <a:buSzPct val="45000"/>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en-GB" sz="1500" b="1">
                <a:solidFill>
                  <a:srgbClr val="000000"/>
                </a:solidFill>
              </a:rPr>
              <a:t>RR associated with specific classes of antibiotic and MRSA infection or colonization</a:t>
            </a:r>
          </a:p>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fr-BE" sz="1600"/>
              <a:t>Antibiotic </a:t>
            </a:r>
            <a:r>
              <a:rPr lang="en-US" sz="1600"/>
              <a:t>exposure was determined in the 126 + 184 (mean + SD) days preceding MRSA isolation</a:t>
            </a:r>
            <a:endParaRPr lang="en-GB" sz="1500" b="1">
              <a:solidFill>
                <a:srgbClr val="000000"/>
              </a:solidFill>
            </a:endParaRPr>
          </a:p>
        </p:txBody>
      </p:sp>
    </p:spTree>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re 1"/>
          <p:cNvSpPr>
            <a:spLocks noGrp="1"/>
          </p:cNvSpPr>
          <p:nvPr>
            <p:ph type="title"/>
          </p:nvPr>
        </p:nvSpPr>
        <p:spPr/>
        <p:txBody>
          <a:bodyPr/>
          <a:lstStyle/>
          <a:p>
            <a:r>
              <a:rPr lang="fr-BE" b="1" i="1" u="sng" smtClean="0">
                <a:solidFill>
                  <a:schemeClr val="bg2"/>
                </a:solidFill>
                <a:latin typeface="Times New Roman" pitchFamily="18" charset="0"/>
                <a:cs typeface="Times New Roman" pitchFamily="18" charset="0"/>
              </a:rPr>
              <a:t>Risque individuel de résistance</a:t>
            </a:r>
          </a:p>
        </p:txBody>
      </p:sp>
      <p:pic>
        <p:nvPicPr>
          <p:cNvPr id="60419" name="Picture 4"/>
          <p:cNvPicPr>
            <a:picLocks noGrp="1" noChangeAspect="1" noChangeArrowheads="1"/>
          </p:cNvPicPr>
          <p:nvPr>
            <p:ph idx="1"/>
          </p:nvPr>
        </p:nvPicPr>
        <p:blipFill>
          <a:blip r:embed="rId2" cstate="print"/>
          <a:srcRect/>
          <a:stretch>
            <a:fillRect/>
          </a:stretch>
        </p:blipFill>
        <p:spPr>
          <a:xfrm>
            <a:off x="2476500" y="1981200"/>
            <a:ext cx="4191000" cy="3886200"/>
          </a:xfr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defRPr/>
            </a:pPr>
            <a:r>
              <a:rPr lang="fr-BE" dirty="0" smtClean="0"/>
              <a:t>MERCI DE VOTRE ATTENTION</a:t>
            </a:r>
            <a:endParaRPr lang="fr-BE" dirty="0"/>
          </a:p>
        </p:txBody>
      </p:sp>
      <p:sp>
        <p:nvSpPr>
          <p:cNvPr id="61443" name="Espace réservé du texte 4"/>
          <p:cNvSpPr>
            <a:spLocks noGrp="1"/>
          </p:cNvSpPr>
          <p:nvPr>
            <p:ph type="body" idx="1"/>
          </p:nvPr>
        </p:nvSpPr>
        <p:spPr/>
        <p:txBody>
          <a:bodyPr/>
          <a:lstStyle/>
          <a:p>
            <a:endParaRPr lang="fr-BE"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771525" y="128588"/>
            <a:ext cx="8229600" cy="1371600"/>
          </a:xfrm>
        </p:spPr>
        <p:txBody>
          <a:bodyPr/>
          <a:lstStyle/>
          <a:p>
            <a:r>
              <a:rPr lang="fr-FR" b="1" i="1" u="sng" smtClean="0">
                <a:solidFill>
                  <a:schemeClr val="bg2"/>
                </a:solidFill>
                <a:latin typeface="Times New Roman" pitchFamily="18" charset="0"/>
                <a:cs typeface="Times New Roman" pitchFamily="18" charset="0"/>
              </a:rPr>
              <a:t>Pharmacodynamie (1)</a:t>
            </a:r>
          </a:p>
        </p:txBody>
      </p:sp>
      <p:pic>
        <p:nvPicPr>
          <p:cNvPr id="8195" name="Picture 5"/>
          <p:cNvPicPr>
            <a:picLocks noChangeAspect="1" noChangeArrowheads="1"/>
          </p:cNvPicPr>
          <p:nvPr/>
        </p:nvPicPr>
        <p:blipFill>
          <a:blip r:embed="rId3" cstate="print"/>
          <a:srcRect/>
          <a:stretch>
            <a:fillRect/>
          </a:stretch>
        </p:blipFill>
        <p:spPr bwMode="auto">
          <a:xfrm>
            <a:off x="827088" y="1714500"/>
            <a:ext cx="3744912" cy="4105275"/>
          </a:xfrm>
          <a:prstGeom prst="rect">
            <a:avLst/>
          </a:prstGeom>
          <a:noFill/>
          <a:ln w="9525">
            <a:noFill/>
            <a:miter lim="800000"/>
            <a:headEnd/>
            <a:tailEnd/>
          </a:ln>
        </p:spPr>
      </p:pic>
      <p:pic>
        <p:nvPicPr>
          <p:cNvPr id="81926" name="Picture 6"/>
          <p:cNvPicPr>
            <a:picLocks noChangeAspect="1" noChangeArrowheads="1"/>
          </p:cNvPicPr>
          <p:nvPr/>
        </p:nvPicPr>
        <p:blipFill>
          <a:blip r:embed="rId4" cstate="print"/>
          <a:srcRect/>
          <a:stretch>
            <a:fillRect/>
          </a:stretch>
        </p:blipFill>
        <p:spPr bwMode="auto">
          <a:xfrm>
            <a:off x="5143500" y="1714500"/>
            <a:ext cx="3376613" cy="4235450"/>
          </a:xfrm>
          <a:prstGeom prst="rect">
            <a:avLst/>
          </a:prstGeom>
          <a:noFill/>
          <a:ln w="9525">
            <a:noFill/>
            <a:miter lim="800000"/>
            <a:headEnd/>
            <a:tailEnd/>
          </a:ln>
        </p:spPr>
      </p:pic>
      <p:sp>
        <p:nvSpPr>
          <p:cNvPr id="8197" name="Text Box 7"/>
          <p:cNvSpPr txBox="1">
            <a:spLocks noChangeArrowheads="1"/>
          </p:cNvSpPr>
          <p:nvPr/>
        </p:nvSpPr>
        <p:spPr bwMode="auto">
          <a:xfrm>
            <a:off x="1860550" y="6257925"/>
            <a:ext cx="5807075" cy="274638"/>
          </a:xfrm>
          <a:prstGeom prst="rect">
            <a:avLst/>
          </a:prstGeom>
          <a:noFill/>
          <a:ln w="9525">
            <a:noFill/>
            <a:miter lim="800000"/>
            <a:headEnd/>
            <a:tailEnd/>
          </a:ln>
        </p:spPr>
        <p:txBody>
          <a:bodyPr wrap="none">
            <a:spAutoFit/>
          </a:bodyPr>
          <a:lstStyle/>
          <a:p>
            <a:r>
              <a:rPr lang="fr-BE" sz="1200"/>
              <a:t>Goodman &amp; Gilman : Les bases pharmacologiques de l’utilisation des médicaments</a:t>
            </a:r>
            <a:endParaRPr lang="fr-FR"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1000" fill="hold"/>
                                        <p:tgtEl>
                                          <p:spTgt spid="8195"/>
                                        </p:tgtEl>
                                        <p:attrNameLst>
                                          <p:attrName>ppt_x</p:attrName>
                                        </p:attrNameLst>
                                      </p:cBhvr>
                                      <p:tavLst>
                                        <p:tav tm="0">
                                          <p:val>
                                            <p:strVal val="#ppt_x"/>
                                          </p:val>
                                        </p:tav>
                                        <p:tav tm="100000">
                                          <p:val>
                                            <p:strVal val="#ppt_x"/>
                                          </p:val>
                                        </p:tav>
                                      </p:tavLst>
                                    </p:anim>
                                    <p:anim calcmode="lin" valueType="num">
                                      <p:cBhvr additive="base">
                                        <p:cTn id="8" dur="1000" fill="hold"/>
                                        <p:tgtEl>
                                          <p:spTgt spid="8195"/>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81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1926"/>
                                        </p:tgtEl>
                                        <p:attrNameLst>
                                          <p:attrName>style.visibility</p:attrName>
                                        </p:attrNameLst>
                                      </p:cBhvr>
                                      <p:to>
                                        <p:strVal val="visible"/>
                                      </p:to>
                                    </p:set>
                                    <p:anim calcmode="lin" valueType="num">
                                      <p:cBhvr additive="base">
                                        <p:cTn id="15" dur="1000" fill="hold"/>
                                        <p:tgtEl>
                                          <p:spTgt spid="81926"/>
                                        </p:tgtEl>
                                        <p:attrNameLst>
                                          <p:attrName>ppt_x</p:attrName>
                                        </p:attrNameLst>
                                      </p:cBhvr>
                                      <p:tavLst>
                                        <p:tav tm="0">
                                          <p:val>
                                            <p:strVal val="#ppt_x"/>
                                          </p:val>
                                        </p:tav>
                                        <p:tav tm="100000">
                                          <p:val>
                                            <p:strVal val="#ppt_x"/>
                                          </p:val>
                                        </p:tav>
                                      </p:tavLst>
                                    </p:anim>
                                    <p:anim calcmode="lin" valueType="num">
                                      <p:cBhvr additive="base">
                                        <p:cTn id="16" dur="1000" fill="hold"/>
                                        <p:tgtEl>
                                          <p:spTgt spid="819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2"/>
          <p:cNvSpPr>
            <a:spLocks noGrp="1"/>
          </p:cNvSpPr>
          <p:nvPr>
            <p:ph type="title"/>
          </p:nvPr>
        </p:nvSpPr>
        <p:spPr>
          <a:xfrm>
            <a:off x="928688" y="200025"/>
            <a:ext cx="8229600" cy="1371600"/>
          </a:xfrm>
        </p:spPr>
        <p:txBody>
          <a:bodyPr/>
          <a:lstStyle/>
          <a:p>
            <a:r>
              <a:rPr lang="fr-BE" b="1" i="1" u="sng" smtClean="0">
                <a:solidFill>
                  <a:schemeClr val="bg2"/>
                </a:solidFill>
                <a:latin typeface="Times New Roman" pitchFamily="18" charset="0"/>
                <a:cs typeface="Times New Roman" pitchFamily="18" charset="0"/>
              </a:rPr>
              <a:t>Pharmacodynamie (2)</a:t>
            </a:r>
          </a:p>
        </p:txBody>
      </p:sp>
      <p:graphicFrame>
        <p:nvGraphicFramePr>
          <p:cNvPr id="12" name="Graphique 11"/>
          <p:cNvGraphicFramePr/>
          <p:nvPr/>
        </p:nvGraphicFramePr>
        <p:xfrm>
          <a:off x="1142976" y="1643050"/>
          <a:ext cx="6908628" cy="457203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wipe(down)">
                                      <p:cBhvr>
                                        <p:cTn id="7" dur="500"/>
                                        <p:tgtEl>
                                          <p:spTgt spid="12">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graphicEl>
                                              <a:chart seriesIdx="0" categoryIdx="-4" bldStep="series"/>
                                            </p:graphicEl>
                                          </p:spTgt>
                                        </p:tgtEl>
                                        <p:attrNameLst>
                                          <p:attrName>style.visibility</p:attrName>
                                        </p:attrNameLst>
                                      </p:cBhvr>
                                      <p:to>
                                        <p:strVal val="visible"/>
                                      </p:to>
                                    </p:set>
                                    <p:animEffect transition="in" filter="wipe(down)">
                                      <p:cBhvr>
                                        <p:cTn id="12" dur="500"/>
                                        <p:tgtEl>
                                          <p:spTgt spid="12">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graphicEl>
                                              <a:chart seriesIdx="1" categoryIdx="-4" bldStep="series"/>
                                            </p:graphicEl>
                                          </p:spTgt>
                                        </p:tgtEl>
                                        <p:attrNameLst>
                                          <p:attrName>style.visibility</p:attrName>
                                        </p:attrNameLst>
                                      </p:cBhvr>
                                      <p:to>
                                        <p:strVal val="visible"/>
                                      </p:to>
                                    </p:set>
                                    <p:animEffect transition="in" filter="wipe(down)">
                                      <p:cBhvr>
                                        <p:cTn id="17" dur="500"/>
                                        <p:tgtEl>
                                          <p:spTgt spid="12">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graphicEl>
                                              <a:chart seriesIdx="2" categoryIdx="-4" bldStep="series"/>
                                            </p:graphicEl>
                                          </p:spTgt>
                                        </p:tgtEl>
                                        <p:attrNameLst>
                                          <p:attrName>style.visibility</p:attrName>
                                        </p:attrNameLst>
                                      </p:cBhvr>
                                      <p:to>
                                        <p:strVal val="visible"/>
                                      </p:to>
                                    </p:set>
                                    <p:animEffect transition="in" filter="wipe(down)">
                                      <p:cBhvr>
                                        <p:cTn id="22" dur="500"/>
                                        <p:tgtEl>
                                          <p:spTgt spid="12">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Chart bld="series"/>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p:txBody>
          <a:bodyPr/>
          <a:lstStyle/>
          <a:p>
            <a:r>
              <a:rPr lang="fr-BE" b="1" i="1" u="sng" smtClean="0">
                <a:solidFill>
                  <a:schemeClr val="bg2"/>
                </a:solidFill>
                <a:latin typeface="Times New Roman" pitchFamily="18" charset="0"/>
                <a:cs typeface="Times New Roman" pitchFamily="18" charset="0"/>
              </a:rPr>
              <a:t>Variabilité pharmacocinétique (1)</a:t>
            </a:r>
          </a:p>
        </p:txBody>
      </p:sp>
      <p:sp>
        <p:nvSpPr>
          <p:cNvPr id="10243" name="Espace réservé du contenu 2"/>
          <p:cNvSpPr>
            <a:spLocks noGrp="1"/>
          </p:cNvSpPr>
          <p:nvPr>
            <p:ph idx="1"/>
          </p:nvPr>
        </p:nvSpPr>
        <p:spPr/>
        <p:txBody>
          <a:bodyPr/>
          <a:lstStyle/>
          <a:p>
            <a:r>
              <a:rPr lang="fr-BE" smtClean="0"/>
              <a:t>Variabilité individuelle </a:t>
            </a:r>
          </a:p>
          <a:p>
            <a:pPr lvl="1"/>
            <a:r>
              <a:rPr lang="fr-BE" smtClean="0"/>
              <a:t>Morphologie </a:t>
            </a:r>
          </a:p>
          <a:p>
            <a:pPr lvl="1"/>
            <a:r>
              <a:rPr lang="fr-BE" smtClean="0"/>
              <a:t>Habitudes de vie (alimentation, tabac, …)</a:t>
            </a:r>
          </a:p>
          <a:p>
            <a:pPr lvl="1"/>
            <a:r>
              <a:rPr lang="fr-BE" smtClean="0"/>
              <a:t>Génétique </a:t>
            </a:r>
          </a:p>
          <a:p>
            <a:r>
              <a:rPr lang="fr-BE" smtClean="0"/>
              <a:t>Variabilité liée à un état pathologique </a:t>
            </a:r>
          </a:p>
          <a:p>
            <a:r>
              <a:rPr lang="fr-BE" smtClean="0"/>
              <a:t>Interactions </a:t>
            </a:r>
          </a:p>
          <a:p>
            <a:pPr lvl="1"/>
            <a:endParaRPr lang="fr-BE"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Effect transition="in" filter="fade">
                                      <p:cBhvr>
                                        <p:cTn id="13" dur="2000"/>
                                        <p:tgtEl>
                                          <p:spTgt spid="1024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243">
                                            <p:txEl>
                                              <p:pRg st="2" end="2"/>
                                            </p:txEl>
                                          </p:spTgt>
                                        </p:tgtEl>
                                        <p:attrNameLst>
                                          <p:attrName>style.visibility</p:attrName>
                                        </p:attrNameLst>
                                      </p:cBhvr>
                                      <p:to>
                                        <p:strVal val="visible"/>
                                      </p:to>
                                    </p:set>
                                    <p:animEffect transition="in" filter="fade">
                                      <p:cBhvr>
                                        <p:cTn id="18" dur="2000"/>
                                        <p:tgtEl>
                                          <p:spTgt spid="1024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243">
                                            <p:txEl>
                                              <p:pRg st="3" end="3"/>
                                            </p:txEl>
                                          </p:spTgt>
                                        </p:tgtEl>
                                        <p:attrNameLst>
                                          <p:attrName>style.visibility</p:attrName>
                                        </p:attrNameLst>
                                      </p:cBhvr>
                                      <p:to>
                                        <p:strVal val="visible"/>
                                      </p:to>
                                    </p:set>
                                    <p:animEffect transition="in" filter="fade">
                                      <p:cBhvr>
                                        <p:cTn id="23" dur="2000"/>
                                        <p:tgtEl>
                                          <p:spTgt spid="1024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0243">
                                            <p:txEl>
                                              <p:pRg st="4" end="4"/>
                                            </p:txEl>
                                          </p:spTgt>
                                        </p:tgtEl>
                                        <p:attrNameLst>
                                          <p:attrName>style.visibility</p:attrName>
                                        </p:attrNameLst>
                                      </p:cBhvr>
                                      <p:to>
                                        <p:strVal val="visible"/>
                                      </p:to>
                                    </p:set>
                                    <p:anim calcmode="lin" valueType="num">
                                      <p:cBhvr additive="base">
                                        <p:cTn id="28" dur="500" fill="hold"/>
                                        <p:tgtEl>
                                          <p:spTgt spid="10243">
                                            <p:txEl>
                                              <p:pRg st="4" end="4"/>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02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0243">
                                            <p:txEl>
                                              <p:pRg st="5" end="5"/>
                                            </p:txEl>
                                          </p:spTgt>
                                        </p:tgtEl>
                                        <p:attrNameLst>
                                          <p:attrName>style.visibility</p:attrName>
                                        </p:attrNameLst>
                                      </p:cBhvr>
                                      <p:to>
                                        <p:strVal val="visible"/>
                                      </p:to>
                                    </p:set>
                                    <p:anim calcmode="lin" valueType="num">
                                      <p:cBhvr additive="base">
                                        <p:cTn id="34" dur="500" fill="hold"/>
                                        <p:tgtEl>
                                          <p:spTgt spid="10243">
                                            <p:txEl>
                                              <p:pRg st="5" end="5"/>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1024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p:txBody>
          <a:bodyPr/>
          <a:lstStyle/>
          <a:p>
            <a:r>
              <a:rPr lang="fr-BE" b="1" i="1" u="sng" smtClean="0">
                <a:solidFill>
                  <a:schemeClr val="bg2"/>
                </a:solidFill>
                <a:latin typeface="Times New Roman" pitchFamily="18" charset="0"/>
                <a:cs typeface="Times New Roman" pitchFamily="18" charset="0"/>
              </a:rPr>
              <a:t>Variabilité pharmacocinétique (2)</a:t>
            </a:r>
          </a:p>
        </p:txBody>
      </p:sp>
      <p:sp>
        <p:nvSpPr>
          <p:cNvPr id="11267" name="Espace réservé du contenu 2"/>
          <p:cNvSpPr>
            <a:spLocks noGrp="1"/>
          </p:cNvSpPr>
          <p:nvPr>
            <p:ph idx="1"/>
          </p:nvPr>
        </p:nvSpPr>
        <p:spPr/>
        <p:txBody>
          <a:bodyPr/>
          <a:lstStyle/>
          <a:p>
            <a:r>
              <a:rPr lang="fr-BE" smtClean="0"/>
              <a:t>Adaptation posologique</a:t>
            </a:r>
          </a:p>
          <a:p>
            <a:pPr lvl="1"/>
            <a:r>
              <a:rPr lang="fr-BE" smtClean="0"/>
              <a:t>Poids, poids idéal, la masse maigre, la surface corporelle, …</a:t>
            </a:r>
          </a:p>
          <a:p>
            <a:pPr lvl="1"/>
            <a:r>
              <a:rPr lang="fr-BE" smtClean="0"/>
              <a:t>Fonction rénale</a:t>
            </a:r>
          </a:p>
          <a:p>
            <a:pPr lvl="1"/>
            <a:r>
              <a:rPr lang="fr-BE" smtClean="0"/>
              <a:t>Fonction hépatique</a:t>
            </a:r>
          </a:p>
          <a:p>
            <a:r>
              <a:rPr lang="fr-BE" smtClean="0"/>
              <a:t>Monitoring thérapeutique </a:t>
            </a:r>
          </a:p>
          <a:p>
            <a:r>
              <a:rPr lang="fr-BE" smtClean="0"/>
              <a:t>Pharmacogénomique </a:t>
            </a:r>
          </a:p>
          <a:p>
            <a:pPr lvl="1"/>
            <a:endParaRPr lang="fr-BE" smtClean="0"/>
          </a:p>
        </p:txBody>
      </p:sp>
      <p:sp>
        <p:nvSpPr>
          <p:cNvPr id="4" name="ZoneTexte 3"/>
          <p:cNvSpPr txBox="1"/>
          <p:nvPr/>
        </p:nvSpPr>
        <p:spPr>
          <a:xfrm>
            <a:off x="5786446" y="1714488"/>
            <a:ext cx="2571768" cy="400110"/>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defRPr/>
            </a:pPr>
            <a:r>
              <a:rPr lang="fr-BE" sz="2000" dirty="0"/>
              <a:t>t</a:t>
            </a:r>
            <a:r>
              <a:rPr lang="fr-BE" sz="2000" baseline="-25000" dirty="0"/>
              <a:t>1/2</a:t>
            </a:r>
            <a:r>
              <a:rPr lang="fr-BE" sz="2000" dirty="0"/>
              <a:t> = 0,693 x </a:t>
            </a:r>
            <a:r>
              <a:rPr lang="fr-BE" sz="2000" dirty="0" err="1"/>
              <a:t>Vd</a:t>
            </a:r>
            <a:r>
              <a:rPr lang="fr-BE" sz="2000" dirty="0"/>
              <a:t> / Cl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2000"/>
                                        <p:tgtEl>
                                          <p:spTgt spid="1126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fade">
                                      <p:cBhvr>
                                        <p:cTn id="10" dur="2000"/>
                                        <p:tgtEl>
                                          <p:spTgt spid="1126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Effect transition="in" filter="fade">
                                      <p:cBhvr>
                                        <p:cTn id="13" dur="2000"/>
                                        <p:tgtEl>
                                          <p:spTgt spid="1126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267">
                                            <p:txEl>
                                              <p:pRg st="3" end="3"/>
                                            </p:txEl>
                                          </p:spTgt>
                                        </p:tgtEl>
                                        <p:attrNameLst>
                                          <p:attrName>style.visibility</p:attrName>
                                        </p:attrNameLst>
                                      </p:cBhvr>
                                      <p:to>
                                        <p:strVal val="visible"/>
                                      </p:to>
                                    </p:set>
                                    <p:animEffect transition="in" filter="fade">
                                      <p:cBhvr>
                                        <p:cTn id="16" dur="2000"/>
                                        <p:tgtEl>
                                          <p:spTgt spid="1126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267">
                                            <p:txEl>
                                              <p:pRg st="4" end="4"/>
                                            </p:txEl>
                                          </p:spTgt>
                                        </p:tgtEl>
                                        <p:attrNameLst>
                                          <p:attrName>style.visibility</p:attrName>
                                        </p:attrNameLst>
                                      </p:cBhvr>
                                      <p:to>
                                        <p:strVal val="visible"/>
                                      </p:to>
                                    </p:set>
                                    <p:animEffect transition="in" filter="fade">
                                      <p:cBhvr>
                                        <p:cTn id="21" dur="2000"/>
                                        <p:tgtEl>
                                          <p:spTgt spid="1126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267">
                                            <p:txEl>
                                              <p:pRg st="5" end="5"/>
                                            </p:txEl>
                                          </p:spTgt>
                                        </p:tgtEl>
                                        <p:attrNameLst>
                                          <p:attrName>style.visibility</p:attrName>
                                        </p:attrNameLst>
                                      </p:cBhvr>
                                      <p:to>
                                        <p:strVal val="visible"/>
                                      </p:to>
                                    </p:set>
                                    <p:animEffect transition="in" filter="fade">
                                      <p:cBhvr>
                                        <p:cTn id="26" dur="2000"/>
                                        <p:tgtEl>
                                          <p:spTgt spid="112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4397</TotalTime>
  <Words>3377</Words>
  <Application>Microsoft Office PowerPoint</Application>
  <PresentationFormat>Affichage à l'écran (4:3)</PresentationFormat>
  <Paragraphs>346</Paragraphs>
  <Slides>58</Slides>
  <Notes>42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58</vt:i4>
      </vt:variant>
    </vt:vector>
  </HeadingPairs>
  <TitlesOfParts>
    <vt:vector size="63" baseType="lpstr">
      <vt:lpstr>Arial</vt:lpstr>
      <vt:lpstr>Wingdings</vt:lpstr>
      <vt:lpstr>Arial Black</vt:lpstr>
      <vt:lpstr>Times New Roman</vt:lpstr>
      <vt:lpstr>Pixel</vt:lpstr>
      <vt:lpstr>Le devenir du médicament dans l'organisme : Incidence thérapeutique</vt:lpstr>
      <vt:lpstr>Devenir du médicament</vt:lpstr>
      <vt:lpstr>Rappel pharmacocinétique (1)</vt:lpstr>
      <vt:lpstr>Rappel pharmacocinétique (2)</vt:lpstr>
      <vt:lpstr>Rappel pharmacocinétique (3)</vt:lpstr>
      <vt:lpstr>Pharmacodynamie (1)</vt:lpstr>
      <vt:lpstr>Pharmacodynamie (2)</vt:lpstr>
      <vt:lpstr>Variabilité pharmacocinétique (1)</vt:lpstr>
      <vt:lpstr>Variabilité pharmacocinétique (2)</vt:lpstr>
      <vt:lpstr>Variabilité du récepteur</vt:lpstr>
      <vt:lpstr>Le devenir du médicament dans l'organisme : Incidence thérapeutique</vt:lpstr>
      <vt:lpstr>Le devenir du médicament dans l'organisme : Incidence thérapeutique</vt:lpstr>
      <vt:lpstr>Etapes</vt:lpstr>
      <vt:lpstr>Cas de Madame C.</vt:lpstr>
      <vt:lpstr>Cas de Madame C.</vt:lpstr>
      <vt:lpstr>Cas de Madame C.</vt:lpstr>
      <vt:lpstr>Variabilité pharmacocinétique </vt:lpstr>
      <vt:lpstr>Etapes</vt:lpstr>
      <vt:lpstr>Le jus de pamplemousse</vt:lpstr>
      <vt:lpstr>Inhibiteur du CYP3A4</vt:lpstr>
      <vt:lpstr>Diapositive 21</vt:lpstr>
      <vt:lpstr>Diapositive 22</vt:lpstr>
      <vt:lpstr>Diapositive 23</vt:lpstr>
      <vt:lpstr>Diapositive 24</vt:lpstr>
      <vt:lpstr>Etapes</vt:lpstr>
      <vt:lpstr>Radioimmunothérapie</vt:lpstr>
      <vt:lpstr>Diapositive 27</vt:lpstr>
      <vt:lpstr>Etapes</vt:lpstr>
      <vt:lpstr>Thérapies ciblées</vt:lpstr>
      <vt:lpstr>Trastuzumab</vt:lpstr>
      <vt:lpstr>Trastuzumab</vt:lpstr>
      <vt:lpstr>Absence du récepteur</vt:lpstr>
      <vt:lpstr>Surexpression tumorale du Récepteur 2 du facteur de croissance Epidermique Humain (HER2) nécessaire pour l’activité du trastuzumab</vt:lpstr>
      <vt:lpstr>Panitumumab dans les cancers coliques métastatiques</vt:lpstr>
      <vt:lpstr>Développement d’une autre voie métabolique</vt:lpstr>
      <vt:lpstr>Statut KRAS non-muté nécessaire pour une efficacité du panitumumab dans les cancers coliques métastatiques</vt:lpstr>
      <vt:lpstr>Etapes</vt:lpstr>
      <vt:lpstr>Elaboration de prodrogues</vt:lpstr>
      <vt:lpstr>Elaboration de prodrogues</vt:lpstr>
      <vt:lpstr>Antifongiques : Flucytosine (ou 5-Fluorocytosine) (Ancotil®)</vt:lpstr>
      <vt:lpstr>Transformation en métabolite actif</vt:lpstr>
      <vt:lpstr>Diapositive 42</vt:lpstr>
      <vt:lpstr>Etapes</vt:lpstr>
      <vt:lpstr>Elimination des médicaments cytotoxiques</vt:lpstr>
      <vt:lpstr>Médicaments cytotoxiques par voie orale</vt:lpstr>
      <vt:lpstr>Elimination des produits radiopharmaceutiques</vt:lpstr>
      <vt:lpstr>Le devenir du médicament dans l'organisme …  et après … </vt:lpstr>
      <vt:lpstr>Mécanismes généraux de résistance aux antibiotiques</vt:lpstr>
      <vt:lpstr>Mécanismes généraux de résistance aux antibiotiques</vt:lpstr>
      <vt:lpstr>Mécanismes généraux de résistance aux antibiotiques</vt:lpstr>
      <vt:lpstr>Mécanismes généraux de résistance aux antibiotiques</vt:lpstr>
      <vt:lpstr>Résistance dans la population</vt:lpstr>
      <vt:lpstr>Résistance dans la population</vt:lpstr>
      <vt:lpstr>Résistance dans la population</vt:lpstr>
      <vt:lpstr>Risque individuel de résistance</vt:lpstr>
      <vt:lpstr>Diapositive 56</vt:lpstr>
      <vt:lpstr>Risque individuel de résistance</vt:lpstr>
      <vt:lpstr>MERCI DE VOTRE ATTENTION</vt:lpstr>
    </vt:vector>
  </TitlesOfParts>
  <Company>ULg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monitoring thérapeutique</dc:title>
  <dc:creator>Galénique</dc:creator>
  <cp:lastModifiedBy>T. Van Hees</cp:lastModifiedBy>
  <cp:revision>211</cp:revision>
  <dcterms:created xsi:type="dcterms:W3CDTF">2008-12-11T15:56:35Z</dcterms:created>
  <dcterms:modified xsi:type="dcterms:W3CDTF">2010-01-06T16:29:16Z</dcterms:modified>
</cp:coreProperties>
</file>