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87" r:id="rId1"/>
  </p:sldMasterIdLst>
  <p:notesMasterIdLst>
    <p:notesMasterId r:id="rId19"/>
  </p:notesMasterIdLst>
  <p:sldIdLst>
    <p:sldId id="257" r:id="rId2"/>
    <p:sldId id="258" r:id="rId3"/>
    <p:sldId id="292" r:id="rId4"/>
    <p:sldId id="285" r:id="rId5"/>
    <p:sldId id="287" r:id="rId6"/>
    <p:sldId id="261" r:id="rId7"/>
    <p:sldId id="291" r:id="rId8"/>
    <p:sldId id="288" r:id="rId9"/>
    <p:sldId id="290" r:id="rId10"/>
    <p:sldId id="277" r:id="rId11"/>
    <p:sldId id="274" r:id="rId12"/>
    <p:sldId id="280" r:id="rId13"/>
    <p:sldId id="276" r:id="rId14"/>
    <p:sldId id="268" r:id="rId15"/>
    <p:sldId id="293" r:id="rId16"/>
    <p:sldId id="265" r:id="rId17"/>
    <p:sldId id="278" r:id="rId18"/>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53" autoAdjust="0"/>
    <p:restoredTop sz="75561" autoAdjust="0"/>
  </p:normalViewPr>
  <p:slideViewPr>
    <p:cSldViewPr>
      <p:cViewPr varScale="1">
        <p:scale>
          <a:sx n="104" d="100"/>
          <a:sy n="104" d="100"/>
        </p:scale>
        <p:origin x="624" y="76"/>
      </p:cViewPr>
      <p:guideLst>
        <p:guide orient="horz" pos="2160"/>
        <p:guide pos="2880"/>
        <p:guide orient="horz" pos="1620"/>
      </p:guideLst>
    </p:cSldViewPr>
  </p:slideViewPr>
  <p:notesTextViewPr>
    <p:cViewPr>
      <p:scale>
        <a:sx n="1" d="1"/>
        <a:sy n="1" d="1"/>
      </p:scale>
      <p:origin x="0" y="0"/>
    </p:cViewPr>
  </p:notesTextViewPr>
  <p:notesViewPr>
    <p:cSldViewPr>
      <p:cViewPr varScale="1">
        <p:scale>
          <a:sx n="98" d="100"/>
          <a:sy n="98" d="100"/>
        </p:scale>
        <p:origin x="-3552"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 BOFILL SALA" userId="9a3b4b74-dd61-45ec-906a-899a8fe61dc7" providerId="ADAL" clId="{4CC7E5EE-59F1-4B3F-8B1E-0D37FE0F0D6F}"/>
    <pc:docChg chg="undo redo custSel addSld delSld modSld sldOrd">
      <pc:chgData name="Pau BOFILL SALA" userId="9a3b4b74-dd61-45ec-906a-899a8fe61dc7" providerId="ADAL" clId="{4CC7E5EE-59F1-4B3F-8B1E-0D37FE0F0D6F}" dt="2026-08-26T14:52:01.920" v="18602" actId="2696"/>
      <pc:docMkLst>
        <pc:docMk/>
      </pc:docMkLst>
      <pc:sldChg chg="addSp delSp modSp del mod modAnim modShow">
        <pc:chgData name="Pau BOFILL SALA" userId="9a3b4b74-dd61-45ec-906a-899a8fe61dc7" providerId="ADAL" clId="{4CC7E5EE-59F1-4B3F-8B1E-0D37FE0F0D6F}" dt="2026-08-26T14:51:57.058" v="18600" actId="2696"/>
        <pc:sldMkLst>
          <pc:docMk/>
          <pc:sldMk cId="2739753201" sldId="266"/>
        </pc:sldMkLst>
      </pc:sldChg>
      <pc:sldChg chg="addSp delSp modSp add del mod ord addAnim delAnim modAnim modShow modNotesTx">
        <pc:chgData name="Pau BOFILL SALA" userId="9a3b4b74-dd61-45ec-906a-899a8fe61dc7" providerId="ADAL" clId="{4CC7E5EE-59F1-4B3F-8B1E-0D37FE0F0D6F}" dt="2026-08-26T14:52:01.920" v="18602" actId="2696"/>
        <pc:sldMkLst>
          <pc:docMk/>
          <pc:sldMk cId="3519900403" sldId="275"/>
        </pc:sldMkLst>
      </pc:sldChg>
      <pc:sldChg chg="modSp add del mod modAnim modShow">
        <pc:chgData name="Pau BOFILL SALA" userId="9a3b4b74-dd61-45ec-906a-899a8fe61dc7" providerId="ADAL" clId="{4CC7E5EE-59F1-4B3F-8B1E-0D37FE0F0D6F}" dt="2026-08-26T14:51:59.399" v="18601" actId="2696"/>
        <pc:sldMkLst>
          <pc:docMk/>
          <pc:sldMk cId="3387951775" sldId="27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8B8597D-5E2D-433C-A71F-FAD81F30EFE5}" type="datetimeFigureOut">
              <a:rPr lang="fr-BE" smtClean="0"/>
              <a:t>26-08-26</a:t>
            </a:fld>
            <a:endParaRPr lang="fr-BE"/>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0289FD-1282-422C-873E-DE0FF42F69B1}" type="slidenum">
              <a:rPr lang="fr-BE" smtClean="0"/>
              <a:t>‹#›</a:t>
            </a:fld>
            <a:endParaRPr lang="fr-BE"/>
          </a:p>
        </p:txBody>
      </p:sp>
    </p:spTree>
    <p:extLst>
      <p:ext uri="{BB962C8B-B14F-4D97-AF65-F5344CB8AC3E}">
        <p14:creationId xmlns:p14="http://schemas.microsoft.com/office/powerpoint/2010/main" val="1061686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BA7FC-56C6-5050-CA02-6B6F37FF83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BB368C-4BA6-C916-FD17-24DC3DFDA8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066853-E70F-B73D-3B86-9A674345F9E0}"/>
              </a:ext>
            </a:extLst>
          </p:cNvPr>
          <p:cNvSpPr>
            <a:spLocks noGrp="1"/>
          </p:cNvSpPr>
          <p:nvPr>
            <p:ph type="body" idx="1"/>
          </p:nvPr>
        </p:nvSpPr>
        <p:spPr/>
        <p:txBody>
          <a:bodyPr/>
          <a:lstStyle/>
          <a:p>
            <a:r>
              <a:rPr lang="en-US" dirty="0"/>
              <a:t>In the aftermath of the Global Financial Crisis, there was an important body of research comparing the performance and survival of cooperatives and investor-owned businesses, generally showing enhanced financial performance, higher employment retention and higher and survival rates for cooperatives</a:t>
            </a:r>
          </a:p>
          <a:p>
            <a:endParaRPr lang="en-US" dirty="0"/>
          </a:p>
          <a:p>
            <a:r>
              <a:rPr lang="en-US" dirty="0"/>
              <a:t>During and after the COVID-19 pandemic, research has been mostly qualitative, focusing on identifying the factors that influence cooperative resilience.</a:t>
            </a:r>
          </a:p>
          <a:p>
            <a:endParaRPr lang="en-US" dirty="0"/>
          </a:p>
          <a:p>
            <a:r>
              <a:rPr lang="en-US" dirty="0"/>
              <a:t>However, earlier research has shown that pandemics, can be highly detrimental for cooperatives. Cooperatives cannot be understood without member involvement and </a:t>
            </a:r>
            <a:endParaRPr lang="en-BE" dirty="0"/>
          </a:p>
        </p:txBody>
      </p:sp>
      <p:sp>
        <p:nvSpPr>
          <p:cNvPr id="4" name="Slide Number Placeholder 3">
            <a:extLst>
              <a:ext uri="{FF2B5EF4-FFF2-40B4-BE49-F238E27FC236}">
                <a16:creationId xmlns:a16="http://schemas.microsoft.com/office/drawing/2014/main" id="{95D443B2-7EBE-D465-A90C-E38F9E906DCB}"/>
              </a:ext>
            </a:extLst>
          </p:cNvPr>
          <p:cNvSpPr>
            <a:spLocks noGrp="1"/>
          </p:cNvSpPr>
          <p:nvPr>
            <p:ph type="sldNum" sz="quarter" idx="5"/>
          </p:nvPr>
        </p:nvSpPr>
        <p:spPr/>
        <p:txBody>
          <a:bodyPr/>
          <a:lstStyle/>
          <a:p>
            <a:fld id="{610289FD-1282-422C-873E-DE0FF42F69B1}" type="slidenum">
              <a:rPr lang="fr-BE" smtClean="0"/>
              <a:t>3</a:t>
            </a:fld>
            <a:endParaRPr lang="fr-BE"/>
          </a:p>
        </p:txBody>
      </p:sp>
    </p:spTree>
    <p:extLst>
      <p:ext uri="{BB962C8B-B14F-4D97-AF65-F5344CB8AC3E}">
        <p14:creationId xmlns:p14="http://schemas.microsoft.com/office/powerpoint/2010/main" val="10555477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D701A-424B-62BD-C2B5-48D86DB49A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6E2195-81B2-2203-5634-914E5009F2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F24915-FA16-DB19-AED5-BB9EAA1AE06B}"/>
              </a:ext>
            </a:extLst>
          </p:cNvPr>
          <p:cNvSpPr>
            <a:spLocks noGrp="1"/>
          </p:cNvSpPr>
          <p:nvPr>
            <p:ph type="body" idx="1"/>
          </p:nvPr>
        </p:nvSpPr>
        <p:spPr/>
        <p:txBody>
          <a:bodyPr/>
          <a:lstStyle/>
          <a:p>
            <a:r>
              <a:rPr lang="en-US" dirty="0"/>
              <a:t>In the aftermath of the Global Financial Crisis, there was an important body of research comparing the performance and survival of cooperatives and investor-owned businesses, generally showing enhanced financial performance, higher employment retention and higher and survival rates for cooperatives</a:t>
            </a:r>
          </a:p>
          <a:p>
            <a:endParaRPr lang="en-US" dirty="0"/>
          </a:p>
          <a:p>
            <a:r>
              <a:rPr lang="en-US" dirty="0"/>
              <a:t>During and after the COVID-19 pandemic, research has been mostly qualitative, focusing on identifying the factors that influence cooperative resilience.</a:t>
            </a:r>
          </a:p>
          <a:p>
            <a:endParaRPr lang="en-US" dirty="0"/>
          </a:p>
          <a:p>
            <a:r>
              <a:rPr lang="en-US" dirty="0"/>
              <a:t>However, earlier research has shown that pandemics, can be highly detrimental for cooperatives. Cooperatives cannot be understood without member involvement and </a:t>
            </a:r>
            <a:endParaRPr lang="en-BE" dirty="0"/>
          </a:p>
        </p:txBody>
      </p:sp>
      <p:sp>
        <p:nvSpPr>
          <p:cNvPr id="4" name="Slide Number Placeholder 3">
            <a:extLst>
              <a:ext uri="{FF2B5EF4-FFF2-40B4-BE49-F238E27FC236}">
                <a16:creationId xmlns:a16="http://schemas.microsoft.com/office/drawing/2014/main" id="{6D44F9F8-83A2-868D-4DB3-D973CE5E45DC}"/>
              </a:ext>
            </a:extLst>
          </p:cNvPr>
          <p:cNvSpPr>
            <a:spLocks noGrp="1"/>
          </p:cNvSpPr>
          <p:nvPr>
            <p:ph type="sldNum" sz="quarter" idx="5"/>
          </p:nvPr>
        </p:nvSpPr>
        <p:spPr/>
        <p:txBody>
          <a:bodyPr/>
          <a:lstStyle/>
          <a:p>
            <a:fld id="{610289FD-1282-422C-873E-DE0FF42F69B1}" type="slidenum">
              <a:rPr lang="fr-BE" smtClean="0"/>
              <a:t>5</a:t>
            </a:fld>
            <a:endParaRPr lang="fr-BE"/>
          </a:p>
        </p:txBody>
      </p:sp>
    </p:spTree>
    <p:extLst>
      <p:ext uri="{BB962C8B-B14F-4D97-AF65-F5344CB8AC3E}">
        <p14:creationId xmlns:p14="http://schemas.microsoft.com/office/powerpoint/2010/main" val="3618615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358C5-040F-21CE-0607-CD5415BA76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595128-7894-93A4-A4A6-EFD3BF1C2B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671EEA-3FD1-E49E-B011-72B5E34A9B5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These abilities are grounded in a resource-based view of the organization, conceptualizing resilience as a stock of tangible and intangible resources that can be leveraged during adversity </a:t>
            </a:r>
            <a:r>
              <a:rPr lang="en-BE" sz="1200" kern="1200" dirty="0">
                <a:solidFill>
                  <a:schemeClr val="tx1"/>
                </a:solidFill>
                <a:effectLst/>
                <a:latin typeface="+mn-lt"/>
                <a:ea typeface="+mn-ea"/>
                <a:cs typeface="+mn-cs"/>
              </a:rPr>
              <a:t>(Korber and McNaughton, 2018)</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adopt a resource-dependence perspective, framing the identified attributes and practices as external or relational resources that cooperatives should develop, access, or strategically avoid to grow and navigate crises. In the cooperative context, the five strategies proposed by Pfeffer and </a:t>
            </a:r>
            <a:r>
              <a:rPr lang="en-US" sz="1200" kern="1200" dirty="0" err="1">
                <a:solidFill>
                  <a:schemeClr val="tx1"/>
                </a:solidFill>
                <a:effectLst/>
                <a:latin typeface="+mn-lt"/>
                <a:ea typeface="+mn-ea"/>
                <a:cs typeface="+mn-cs"/>
              </a:rPr>
              <a:t>Salancik</a:t>
            </a:r>
            <a:r>
              <a:rPr lang="en-US" sz="1200" kern="1200" dirty="0">
                <a:solidFill>
                  <a:schemeClr val="tx1"/>
                </a:solidFill>
                <a:effectLst/>
                <a:latin typeface="+mn-lt"/>
                <a:ea typeface="+mn-ea"/>
                <a:cs typeface="+mn-cs"/>
              </a:rPr>
              <a:t> </a:t>
            </a:r>
            <a:r>
              <a:rPr lang="en-BE" sz="1200" kern="1200" dirty="0">
                <a:solidFill>
                  <a:schemeClr val="tx1"/>
                </a:solidFill>
                <a:effectLst/>
                <a:latin typeface="+mn-lt"/>
                <a:ea typeface="+mn-ea"/>
                <a:cs typeface="+mn-cs"/>
              </a:rPr>
              <a:t>(1978)</a:t>
            </a:r>
            <a:r>
              <a:rPr lang="en-US" sz="1200" kern="1200" dirty="0">
                <a:solidFill>
                  <a:schemeClr val="tx1"/>
                </a:solidFill>
                <a:effectLst/>
                <a:latin typeface="+mn-lt"/>
                <a:ea typeface="+mn-ea"/>
                <a:cs typeface="+mn-cs"/>
              </a:rPr>
              <a:t> – mergers, joint ventures, boards of directors, political action, and executive succession </a:t>
            </a:r>
            <a:r>
              <a:rPr lang="en-BE" sz="1200" kern="1200" dirty="0">
                <a:solidFill>
                  <a:schemeClr val="tx1"/>
                </a:solidFill>
                <a:effectLst/>
                <a:latin typeface="+mn-lt"/>
                <a:ea typeface="+mn-ea"/>
                <a:cs typeface="+mn-cs"/>
              </a:rPr>
              <a:t>(Hillman, Withers and Collins, 2009)</a:t>
            </a:r>
            <a:r>
              <a:rPr lang="en-US" sz="1200" kern="1200" dirty="0">
                <a:solidFill>
                  <a:schemeClr val="tx1"/>
                </a:solidFill>
                <a:effectLst/>
                <a:latin typeface="+mn-lt"/>
                <a:ea typeface="+mn-ea"/>
                <a:cs typeface="+mn-cs"/>
              </a:rPr>
              <a:t> – are insufficient alone to mitigate interdependence, reduce uncertainty, and enhance resilience. Additional mechanisms, such as network relationships between individuals and organizations </a:t>
            </a:r>
            <a:r>
              <a:rPr lang="en-BE" sz="1200" kern="1200" dirty="0">
                <a:solidFill>
                  <a:schemeClr val="tx1"/>
                </a:solidFill>
                <a:effectLst/>
                <a:latin typeface="+mn-lt"/>
                <a:ea typeface="+mn-ea"/>
                <a:cs typeface="+mn-cs"/>
              </a:rPr>
              <a:t>(Powell, 1990)</a:t>
            </a:r>
            <a:r>
              <a:rPr lang="en-US" sz="1200" kern="1200" dirty="0">
                <a:solidFill>
                  <a:schemeClr val="tx1"/>
                </a:solidFill>
                <a:effectLst/>
                <a:latin typeface="+mn-lt"/>
                <a:ea typeface="+mn-ea"/>
                <a:cs typeface="+mn-cs"/>
              </a:rPr>
              <a:t>, play a significant role in reducing environmental vulnerability. We further argue that cooperative principles – notably democratic member control and concern for the broader community – can provide valuable resources in the form of attributes and practices, strengthening cooperatives’ resilience, though we acknowledge that these same principles may also generate internal tensions and trigger crises. </a:t>
            </a:r>
            <a:endParaRPr lang="en-BE" sz="1200" kern="1200" dirty="0">
              <a:solidFill>
                <a:schemeClr val="tx1"/>
              </a:solidFill>
              <a:effectLst/>
              <a:latin typeface="+mn-lt"/>
              <a:ea typeface="+mn-ea"/>
              <a:cs typeface="+mn-cs"/>
            </a:endParaRPr>
          </a:p>
          <a:p>
            <a:endParaRPr lang="en-BE" dirty="0"/>
          </a:p>
        </p:txBody>
      </p:sp>
      <p:sp>
        <p:nvSpPr>
          <p:cNvPr id="4" name="Slide Number Placeholder 3">
            <a:extLst>
              <a:ext uri="{FF2B5EF4-FFF2-40B4-BE49-F238E27FC236}">
                <a16:creationId xmlns:a16="http://schemas.microsoft.com/office/drawing/2014/main" id="{68766F3E-06CF-1304-7E09-DF9D7537B642}"/>
              </a:ext>
            </a:extLst>
          </p:cNvPr>
          <p:cNvSpPr>
            <a:spLocks noGrp="1"/>
          </p:cNvSpPr>
          <p:nvPr>
            <p:ph type="sldNum" sz="quarter" idx="5"/>
          </p:nvPr>
        </p:nvSpPr>
        <p:spPr/>
        <p:txBody>
          <a:bodyPr/>
          <a:lstStyle/>
          <a:p>
            <a:fld id="{610289FD-1282-422C-873E-DE0FF42F69B1}" type="slidenum">
              <a:rPr lang="fr-BE" smtClean="0"/>
              <a:t>7</a:t>
            </a:fld>
            <a:endParaRPr lang="fr-BE"/>
          </a:p>
        </p:txBody>
      </p:sp>
    </p:spTree>
    <p:extLst>
      <p:ext uri="{BB962C8B-B14F-4D97-AF65-F5344CB8AC3E}">
        <p14:creationId xmlns:p14="http://schemas.microsoft.com/office/powerpoint/2010/main" val="39977908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These abilities are grounded in a resource-based view of the organization, conceptualizing resilience as a stock of tangible and intangible resources that can be leveraged during adversity </a:t>
            </a:r>
            <a:r>
              <a:rPr lang="en-BE" sz="1200" kern="1200" dirty="0">
                <a:solidFill>
                  <a:schemeClr val="tx1"/>
                </a:solidFill>
                <a:effectLst/>
                <a:latin typeface="+mn-lt"/>
                <a:ea typeface="+mn-ea"/>
                <a:cs typeface="+mn-cs"/>
              </a:rPr>
              <a:t>(Korber and McNaughton, 2018)</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adopt a resource-dependence perspective, framing the identified attributes and practices as external or relational resources that cooperatives should develop, access, or strategically avoid to grow and navigate crises. In the cooperative context, the five strategies proposed by Pfeffer and </a:t>
            </a:r>
            <a:r>
              <a:rPr lang="en-US" sz="1200" kern="1200" dirty="0" err="1">
                <a:solidFill>
                  <a:schemeClr val="tx1"/>
                </a:solidFill>
                <a:effectLst/>
                <a:latin typeface="+mn-lt"/>
                <a:ea typeface="+mn-ea"/>
                <a:cs typeface="+mn-cs"/>
              </a:rPr>
              <a:t>Salancik</a:t>
            </a:r>
            <a:r>
              <a:rPr lang="en-US" sz="1200" kern="1200" dirty="0">
                <a:solidFill>
                  <a:schemeClr val="tx1"/>
                </a:solidFill>
                <a:effectLst/>
                <a:latin typeface="+mn-lt"/>
                <a:ea typeface="+mn-ea"/>
                <a:cs typeface="+mn-cs"/>
              </a:rPr>
              <a:t> </a:t>
            </a:r>
            <a:r>
              <a:rPr lang="en-BE" sz="1200" kern="1200" dirty="0">
                <a:solidFill>
                  <a:schemeClr val="tx1"/>
                </a:solidFill>
                <a:effectLst/>
                <a:latin typeface="+mn-lt"/>
                <a:ea typeface="+mn-ea"/>
                <a:cs typeface="+mn-cs"/>
              </a:rPr>
              <a:t>(1978)</a:t>
            </a:r>
            <a:r>
              <a:rPr lang="en-US" sz="1200" kern="1200" dirty="0">
                <a:solidFill>
                  <a:schemeClr val="tx1"/>
                </a:solidFill>
                <a:effectLst/>
                <a:latin typeface="+mn-lt"/>
                <a:ea typeface="+mn-ea"/>
                <a:cs typeface="+mn-cs"/>
              </a:rPr>
              <a:t> – mergers, joint ventures, boards of directors, political action, and executive succession </a:t>
            </a:r>
            <a:r>
              <a:rPr lang="en-BE" sz="1200" kern="1200" dirty="0">
                <a:solidFill>
                  <a:schemeClr val="tx1"/>
                </a:solidFill>
                <a:effectLst/>
                <a:latin typeface="+mn-lt"/>
                <a:ea typeface="+mn-ea"/>
                <a:cs typeface="+mn-cs"/>
              </a:rPr>
              <a:t>(Hillman, Withers and Collins, 2009)</a:t>
            </a:r>
            <a:r>
              <a:rPr lang="en-US" sz="1200" kern="1200" dirty="0">
                <a:solidFill>
                  <a:schemeClr val="tx1"/>
                </a:solidFill>
                <a:effectLst/>
                <a:latin typeface="+mn-lt"/>
                <a:ea typeface="+mn-ea"/>
                <a:cs typeface="+mn-cs"/>
              </a:rPr>
              <a:t> – are insufficient alone to mitigate interdependence, reduce uncertainty, and enhance resilience. Additional mechanisms, such as network relationships between individuals and organizations </a:t>
            </a:r>
            <a:r>
              <a:rPr lang="en-BE" sz="1200" kern="1200" dirty="0">
                <a:solidFill>
                  <a:schemeClr val="tx1"/>
                </a:solidFill>
                <a:effectLst/>
                <a:latin typeface="+mn-lt"/>
                <a:ea typeface="+mn-ea"/>
                <a:cs typeface="+mn-cs"/>
              </a:rPr>
              <a:t>(Powell, 1990)</a:t>
            </a:r>
            <a:r>
              <a:rPr lang="en-US" sz="1200" kern="1200" dirty="0">
                <a:solidFill>
                  <a:schemeClr val="tx1"/>
                </a:solidFill>
                <a:effectLst/>
                <a:latin typeface="+mn-lt"/>
                <a:ea typeface="+mn-ea"/>
                <a:cs typeface="+mn-cs"/>
              </a:rPr>
              <a:t>, play a significant role in reducing environmental vulnerability. We further argue that cooperative principles – notably democratic member control and concern for the broader community – can provide valuable resources in the form of attributes and practices, strengthening cooperatives’ resilience, though we acknowledge that these same principles may also generate internal tensions and trigger crises. </a:t>
            </a:r>
            <a:endParaRPr lang="en-BE" sz="1200" kern="1200" dirty="0">
              <a:solidFill>
                <a:schemeClr val="tx1"/>
              </a:solidFill>
              <a:effectLst/>
              <a:latin typeface="+mn-lt"/>
              <a:ea typeface="+mn-ea"/>
              <a:cs typeface="+mn-cs"/>
            </a:endParaRPr>
          </a:p>
          <a:p>
            <a:endParaRPr lang="en-BE" dirty="0"/>
          </a:p>
        </p:txBody>
      </p:sp>
      <p:sp>
        <p:nvSpPr>
          <p:cNvPr id="4" name="Slide Number Placeholder 3"/>
          <p:cNvSpPr>
            <a:spLocks noGrp="1"/>
          </p:cNvSpPr>
          <p:nvPr>
            <p:ph type="sldNum" sz="quarter" idx="5"/>
          </p:nvPr>
        </p:nvSpPr>
        <p:spPr/>
        <p:txBody>
          <a:bodyPr/>
          <a:lstStyle/>
          <a:p>
            <a:fld id="{610289FD-1282-422C-873E-DE0FF42F69B1}" type="slidenum">
              <a:rPr lang="fr-BE" smtClean="0"/>
              <a:t>8</a:t>
            </a:fld>
            <a:endParaRPr lang="fr-BE"/>
          </a:p>
        </p:txBody>
      </p:sp>
    </p:spTree>
    <p:extLst>
      <p:ext uri="{BB962C8B-B14F-4D97-AF65-F5344CB8AC3E}">
        <p14:creationId xmlns:p14="http://schemas.microsoft.com/office/powerpoint/2010/main" val="28688260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Coops is a legal form that is widely used in the agribusiness and agrifood sector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Among cooperatives themselves, agricultural cooperatives are very present and diverse in terms of stakeholder ownership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Market impact: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Getting together allows producers to pool their resources and achieve economies of scale in logistics, transformation and manufacturing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This increases their influence in the market, as a bigger entity</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They mitigate market failures by operating in zones that are not attractive to investors and internalizing externalities </a:t>
            </a:r>
            <a:r>
              <a:rPr lang="en-US" sz="1200" kern="1200" dirty="0" err="1">
                <a:solidFill>
                  <a:schemeClr val="tx1"/>
                </a:solidFill>
                <a:effectLst/>
                <a:latin typeface="+mn-lt"/>
                <a:ea typeface="+mn-ea"/>
                <a:cs typeface="+mn-cs"/>
              </a:rPr>
              <a:t>Novkovic</a:t>
            </a:r>
            <a:r>
              <a:rPr lang="en-US" sz="1200" kern="1200" dirty="0">
                <a:solidFill>
                  <a:schemeClr val="tx1"/>
                </a:solidFill>
                <a:effectLst/>
                <a:latin typeface="+mn-lt"/>
                <a:ea typeface="+mn-ea"/>
                <a:cs typeface="+mn-cs"/>
              </a:rPr>
              <a:t> 2008, Boone and Ozcan 2014</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As they are owned by producers who pay themselves higher prices, they can break non-efficient market conditions</a:t>
            </a:r>
            <a:endParaRPr lang="en-BE" sz="1200" kern="1200" dirty="0">
              <a:solidFill>
                <a:schemeClr val="tx1"/>
              </a:solidFill>
              <a:effectLst/>
              <a:latin typeface="+mn-lt"/>
              <a:ea typeface="+mn-ea"/>
              <a:cs typeface="+mn-cs"/>
            </a:endParaRPr>
          </a:p>
          <a:p>
            <a:endParaRPr lang="en-BE" dirty="0"/>
          </a:p>
        </p:txBody>
      </p:sp>
      <p:sp>
        <p:nvSpPr>
          <p:cNvPr id="4" name="Slide Number Placeholder 3"/>
          <p:cNvSpPr>
            <a:spLocks noGrp="1"/>
          </p:cNvSpPr>
          <p:nvPr>
            <p:ph type="sldNum" sz="quarter" idx="5"/>
          </p:nvPr>
        </p:nvSpPr>
        <p:spPr/>
        <p:txBody>
          <a:bodyPr/>
          <a:lstStyle/>
          <a:p>
            <a:fld id="{610289FD-1282-422C-873E-DE0FF42F69B1}" type="slidenum">
              <a:rPr lang="fr-BE" smtClean="0"/>
              <a:t>10</a:t>
            </a:fld>
            <a:endParaRPr lang="fr-BE"/>
          </a:p>
        </p:txBody>
      </p:sp>
    </p:spTree>
    <p:extLst>
      <p:ext uri="{BB962C8B-B14F-4D97-AF65-F5344CB8AC3E}">
        <p14:creationId xmlns:p14="http://schemas.microsoft.com/office/powerpoint/2010/main" val="150170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Garamond" panose="02020404030301010803" pitchFamily="18" charset="0"/>
              </a:rPr>
              <a:t>Cooperatives generally present higher survival rates compared to IOBs, with higher employment retention rates although financial performance is dependent on sector and context.</a:t>
            </a:r>
          </a:p>
          <a:p>
            <a:endParaRPr lang="en-BE" dirty="0"/>
          </a:p>
        </p:txBody>
      </p:sp>
      <p:sp>
        <p:nvSpPr>
          <p:cNvPr id="4" name="Slide Number Placeholder 3"/>
          <p:cNvSpPr>
            <a:spLocks noGrp="1"/>
          </p:cNvSpPr>
          <p:nvPr>
            <p:ph type="sldNum" sz="quarter" idx="5"/>
          </p:nvPr>
        </p:nvSpPr>
        <p:spPr/>
        <p:txBody>
          <a:bodyPr/>
          <a:lstStyle/>
          <a:p>
            <a:fld id="{610289FD-1282-422C-873E-DE0FF42F69B1}" type="slidenum">
              <a:rPr lang="fr-BE" smtClean="0"/>
              <a:t>11</a:t>
            </a:fld>
            <a:endParaRPr lang="fr-BE"/>
          </a:p>
        </p:txBody>
      </p:sp>
    </p:spTree>
    <p:extLst>
      <p:ext uri="{BB962C8B-B14F-4D97-AF65-F5344CB8AC3E}">
        <p14:creationId xmlns:p14="http://schemas.microsoft.com/office/powerpoint/2010/main" val="16627787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6DECA-D3CF-FD14-AABD-0824D6DA0C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C6A397-2FF4-0AFE-BD3C-642046A52D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09F6A2-8766-2C05-AB83-84749006468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Some researchers claim that: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During COVID-19, the attachment and loyalty of members translated into enhanced member participation and collaboration with other cooperatives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Independence from non-user investors allowed cooperatives to be more autonomous and agile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While others claim that:</a:t>
            </a:r>
          </a:p>
          <a:p>
            <a:pPr marL="171450" indent="-171450">
              <a:buFontTx/>
              <a:buChar char="-"/>
            </a:pPr>
            <a:r>
              <a:rPr lang="en-US" dirty="0"/>
              <a:t>Cooperatives were often too slow to take decisions while others were highly idealistic and made important miscalculations</a:t>
            </a:r>
          </a:p>
          <a:p>
            <a:pPr marL="171450" indent="-171450">
              <a:buFontTx/>
              <a:buChar char="-"/>
            </a:pPr>
            <a:r>
              <a:rPr lang="en-US" dirty="0"/>
              <a:t>Furthermore, previous quantitative research </a:t>
            </a:r>
            <a:endParaRPr lang="en-BE" dirty="0"/>
          </a:p>
        </p:txBody>
      </p:sp>
      <p:sp>
        <p:nvSpPr>
          <p:cNvPr id="4" name="Slide Number Placeholder 3">
            <a:extLst>
              <a:ext uri="{FF2B5EF4-FFF2-40B4-BE49-F238E27FC236}">
                <a16:creationId xmlns:a16="http://schemas.microsoft.com/office/drawing/2014/main" id="{845AC5C5-CC71-9D42-CAF9-FF1F806E3432}"/>
              </a:ext>
            </a:extLst>
          </p:cNvPr>
          <p:cNvSpPr>
            <a:spLocks noGrp="1"/>
          </p:cNvSpPr>
          <p:nvPr>
            <p:ph type="sldNum" sz="quarter" idx="5"/>
          </p:nvPr>
        </p:nvSpPr>
        <p:spPr/>
        <p:txBody>
          <a:bodyPr/>
          <a:lstStyle/>
          <a:p>
            <a:fld id="{610289FD-1282-422C-873E-DE0FF42F69B1}" type="slidenum">
              <a:rPr lang="fr-BE" smtClean="0"/>
              <a:t>12</a:t>
            </a:fld>
            <a:endParaRPr lang="fr-BE"/>
          </a:p>
        </p:txBody>
      </p:sp>
    </p:spTree>
    <p:extLst>
      <p:ext uri="{BB962C8B-B14F-4D97-AF65-F5344CB8AC3E}">
        <p14:creationId xmlns:p14="http://schemas.microsoft.com/office/powerpoint/2010/main" val="89210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RQ2. Previous literature on cooperative foundation show that cooperatives struggle to emerge during pandemics </a:t>
            </a:r>
          </a:p>
          <a:p>
            <a:r>
              <a:rPr lang="en-US" dirty="0"/>
              <a:t>RQ3. In general, not pandemics, cooperatives prioritize fusion with other cooperatives over liquidating.</a:t>
            </a:r>
            <a:endParaRPr lang="en-BE" dirty="0"/>
          </a:p>
        </p:txBody>
      </p:sp>
      <p:sp>
        <p:nvSpPr>
          <p:cNvPr id="4" name="Slide Number Placeholder 3"/>
          <p:cNvSpPr>
            <a:spLocks noGrp="1"/>
          </p:cNvSpPr>
          <p:nvPr>
            <p:ph type="sldNum" sz="quarter" idx="5"/>
          </p:nvPr>
        </p:nvSpPr>
        <p:spPr/>
        <p:txBody>
          <a:bodyPr/>
          <a:lstStyle/>
          <a:p>
            <a:fld id="{610289FD-1282-422C-873E-DE0FF42F69B1}" type="slidenum">
              <a:rPr lang="fr-BE" smtClean="0"/>
              <a:t>13</a:t>
            </a:fld>
            <a:endParaRPr lang="fr-BE"/>
          </a:p>
        </p:txBody>
      </p:sp>
    </p:spTree>
    <p:extLst>
      <p:ext uri="{BB962C8B-B14F-4D97-AF65-F5344CB8AC3E}">
        <p14:creationId xmlns:p14="http://schemas.microsoft.com/office/powerpoint/2010/main" val="1378149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Garamond" panose="02020404030301010803" pitchFamily="18" charset="0"/>
              </a:rPr>
              <a:t>Cox Proportional-Hazard Model: </a:t>
            </a:r>
            <a:r>
              <a:rPr lang="en-US" dirty="0"/>
              <a:t>Tracks survival over the requested period of time</a:t>
            </a:r>
            <a:endParaRPr lang="en-BE" dirty="0"/>
          </a:p>
        </p:txBody>
      </p:sp>
      <p:sp>
        <p:nvSpPr>
          <p:cNvPr id="4" name="Slide Number Placeholder 3"/>
          <p:cNvSpPr>
            <a:spLocks noGrp="1"/>
          </p:cNvSpPr>
          <p:nvPr>
            <p:ph type="sldNum" sz="quarter" idx="5"/>
          </p:nvPr>
        </p:nvSpPr>
        <p:spPr/>
        <p:txBody>
          <a:bodyPr/>
          <a:lstStyle/>
          <a:p>
            <a:fld id="{610289FD-1282-422C-873E-DE0FF42F69B1}" type="slidenum">
              <a:rPr lang="fr-BE" smtClean="0"/>
              <a:t>14</a:t>
            </a:fld>
            <a:endParaRPr lang="fr-BE"/>
          </a:p>
        </p:txBody>
      </p:sp>
    </p:spTree>
    <p:extLst>
      <p:ext uri="{BB962C8B-B14F-4D97-AF65-F5344CB8AC3E}">
        <p14:creationId xmlns:p14="http://schemas.microsoft.com/office/powerpoint/2010/main" val="25027406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FAAD1-14BE-1F68-F595-DC01E82F6F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778073-C468-8119-9C50-188953147B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D2C0A2-5B89-C3F8-63B1-BCC4DD1CFA12}"/>
              </a:ext>
            </a:extLst>
          </p:cNvPr>
          <p:cNvSpPr>
            <a:spLocks noGrp="1"/>
          </p:cNvSpPr>
          <p:nvPr>
            <p:ph type="body" idx="1"/>
          </p:nvPr>
        </p:nvSpPr>
        <p:spPr/>
        <p:txBody>
          <a:bodyPr/>
          <a:lstStyle/>
          <a:p>
            <a:r>
              <a:rPr lang="en-US" sz="1200" dirty="0">
                <a:latin typeface="Garamond" panose="02020404030301010803" pitchFamily="18" charset="0"/>
              </a:rPr>
              <a:t>Cox Proportional-Hazard Model: </a:t>
            </a:r>
            <a:r>
              <a:rPr lang="en-US" dirty="0"/>
              <a:t>Tracks survival over the requested period of time</a:t>
            </a:r>
            <a:endParaRPr lang="en-BE" dirty="0"/>
          </a:p>
        </p:txBody>
      </p:sp>
      <p:sp>
        <p:nvSpPr>
          <p:cNvPr id="4" name="Slide Number Placeholder 3">
            <a:extLst>
              <a:ext uri="{FF2B5EF4-FFF2-40B4-BE49-F238E27FC236}">
                <a16:creationId xmlns:a16="http://schemas.microsoft.com/office/drawing/2014/main" id="{49D15B45-12EC-0353-A3BC-71262711ABEF}"/>
              </a:ext>
            </a:extLst>
          </p:cNvPr>
          <p:cNvSpPr>
            <a:spLocks noGrp="1"/>
          </p:cNvSpPr>
          <p:nvPr>
            <p:ph type="sldNum" sz="quarter" idx="5"/>
          </p:nvPr>
        </p:nvSpPr>
        <p:spPr/>
        <p:txBody>
          <a:bodyPr/>
          <a:lstStyle/>
          <a:p>
            <a:fld id="{610289FD-1282-422C-873E-DE0FF42F69B1}" type="slidenum">
              <a:rPr lang="fr-BE" smtClean="0"/>
              <a:t>15</a:t>
            </a:fld>
            <a:endParaRPr lang="fr-BE"/>
          </a:p>
        </p:txBody>
      </p:sp>
    </p:spTree>
    <p:extLst>
      <p:ext uri="{BB962C8B-B14F-4D97-AF65-F5344CB8AC3E}">
        <p14:creationId xmlns:p14="http://schemas.microsoft.com/office/powerpoint/2010/main" val="27728217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610289FD-1282-422C-873E-DE0FF42F69B1}" type="slidenum">
              <a:rPr lang="fr-BE" smtClean="0"/>
              <a:t>16</a:t>
            </a:fld>
            <a:endParaRPr lang="fr-BE"/>
          </a:p>
        </p:txBody>
      </p:sp>
    </p:spTree>
    <p:extLst>
      <p:ext uri="{BB962C8B-B14F-4D97-AF65-F5344CB8AC3E}">
        <p14:creationId xmlns:p14="http://schemas.microsoft.com/office/powerpoint/2010/main" val="3708504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2169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_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3379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heme" Target="../theme/theme1.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l="-1000" r="-1000"/>
          </a:stretch>
        </a:blipFill>
        <a:effectLst/>
      </p:bgPr>
    </p:bg>
    <p:spTree>
      <p:nvGrpSpPr>
        <p:cNvPr id="1" name=""/>
        <p:cNvGrpSpPr/>
        <p:nvPr/>
      </p:nvGrpSpPr>
      <p:grpSpPr>
        <a:xfrm>
          <a:off x="0" y="0"/>
          <a:ext cx="0" cy="0"/>
          <a:chOff x="0" y="0"/>
          <a:chExt cx="0" cy="0"/>
        </a:xfrm>
      </p:grpSpPr>
      <p:pic>
        <p:nvPicPr>
          <p:cNvPr id="2" name="Image 1" descr="Capture d’écran 2018-10-02 à 09.44.41.png"/>
          <p:cNvPicPr>
            <a:picLocks noChangeAspect="1"/>
          </p:cNvPicPr>
          <p:nvPr/>
        </p:nvPicPr>
        <p:blipFill rotWithShape="1">
          <a:blip r:embed="rId5">
            <a:extLst>
              <a:ext uri="{28A0092B-C50C-407E-A947-70E740481C1C}">
                <a14:useLocalDpi xmlns:a14="http://schemas.microsoft.com/office/drawing/2010/main" val="0"/>
              </a:ext>
            </a:extLst>
          </a:blip>
          <a:srcRect r="3718"/>
          <a:stretch/>
        </p:blipFill>
        <p:spPr>
          <a:xfrm>
            <a:off x="2915816" y="4314827"/>
            <a:ext cx="6113884" cy="828675"/>
          </a:xfrm>
          <a:prstGeom prst="rect">
            <a:avLst/>
          </a:prstGeom>
        </p:spPr>
      </p:pic>
      <p:sp>
        <p:nvSpPr>
          <p:cNvPr id="3" name="Rectangle 2"/>
          <p:cNvSpPr/>
          <p:nvPr/>
        </p:nvSpPr>
        <p:spPr>
          <a:xfrm>
            <a:off x="3419872" y="4227934"/>
            <a:ext cx="5544616" cy="79208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4" name="Image 3" descr="LOGO_HEC_LIEGE_MANAGEMENT_SCHOOL.png"/>
          <p:cNvPicPr>
            <a:picLocks noChangeAspect="1"/>
          </p:cNvPicPr>
          <p:nvPr/>
        </p:nvPicPr>
        <p:blipFill rotWithShape="1">
          <a:blip r:embed="rId6" cstate="print">
            <a:extLst>
              <a:ext uri="{28A0092B-C50C-407E-A947-70E740481C1C}">
                <a14:useLocalDpi xmlns:a14="http://schemas.microsoft.com/office/drawing/2010/main" val="0"/>
              </a:ext>
            </a:extLst>
          </a:blip>
          <a:srcRect l="5614" t="23516" r="6547" b="12191"/>
          <a:stretch/>
        </p:blipFill>
        <p:spPr>
          <a:xfrm>
            <a:off x="7164288" y="4497580"/>
            <a:ext cx="1764636" cy="522442"/>
          </a:xfrm>
          <a:prstGeom prst="rect">
            <a:avLst/>
          </a:prstGeom>
        </p:spPr>
      </p:pic>
      <p:pic>
        <p:nvPicPr>
          <p:cNvPr id="7" name="Image 6" descr="aacsb.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12160" y="4569588"/>
            <a:ext cx="964693" cy="360040"/>
          </a:xfrm>
          <a:prstGeom prst="rect">
            <a:avLst/>
          </a:prstGeom>
        </p:spPr>
      </p:pic>
      <p:pic>
        <p:nvPicPr>
          <p:cNvPr id="5" name="Image 4" descr="EFMD-Global-EQUIS-Accredited-Pantone.png"/>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644008" y="4299942"/>
            <a:ext cx="1008112" cy="727697"/>
          </a:xfrm>
          <a:prstGeom prst="rect">
            <a:avLst/>
          </a:prstGeom>
        </p:spPr>
      </p:pic>
    </p:spTree>
    <p:extLst>
      <p:ext uri="{BB962C8B-B14F-4D97-AF65-F5344CB8AC3E}">
        <p14:creationId xmlns:p14="http://schemas.microsoft.com/office/powerpoint/2010/main" val="1664207939"/>
      </p:ext>
    </p:extLst>
  </p:cSld>
  <p:clrMap bg1="lt1" tx1="dk1" bg2="lt2" tx2="dk2" accent1="accent1" accent2="accent2" accent3="accent3" accent4="accent4" accent5="accent5" accent6="accent6" hlink="hlink" folHlink="folHlink"/>
  <p:sldLayoutIdLst>
    <p:sldLayoutId id="2147483688" r:id="rId1"/>
    <p:sldLayoutId id="214748371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s://doi.org/10.1007/978-3-031-17403-2_9" TargetMode="External"/><Relationship Id="rId3" Type="http://schemas.openxmlformats.org/officeDocument/2006/relationships/image" Target="../media/image6.png"/><Relationship Id="rId7" Type="http://schemas.openxmlformats.org/officeDocument/2006/relationships/hyperlink" Target="https://doi.org/10.1177/001979391406700108"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doi.org/10.1111/joms.12168" TargetMode="External"/><Relationship Id="rId5" Type="http://schemas.openxmlformats.org/officeDocument/2006/relationships/hyperlink" Target="https://doi.org/10.5465/amj.2012.0194" TargetMode="External"/><Relationship Id="rId4" Type="http://schemas.openxmlformats.org/officeDocument/2006/relationships/hyperlink" Target="https://doi.org/10.1002/jsc.2393" TargetMode="External"/><Relationship Id="rId9" Type="http://schemas.openxmlformats.org/officeDocument/2006/relationships/hyperlink" Target="https://ica.coop/sites/default/files/basic-page-attachments/guidance-notes-en-221700169.pdf"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s://doi.org/10.3390/agriculture14010119" TargetMode="External"/><Relationship Id="rId3" Type="http://schemas.openxmlformats.org/officeDocument/2006/relationships/hyperlink" Target="https://doi.org/10.17221/374/2015-AGRICECON" TargetMode="External"/><Relationship Id="rId7" Type="http://schemas.openxmlformats.org/officeDocument/2006/relationships/hyperlink" Target="https://doi.org/10.17221/269/2018-AGRICECON" TargetMode="Externa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hyperlink" Target="https://doi.org/10.1007/s40953-019-00164-0" TargetMode="External"/><Relationship Id="rId11" Type="http://schemas.openxmlformats.org/officeDocument/2006/relationships/hyperlink" Target="https://doi.org/10.1016/j.jbusres.2022.01.026" TargetMode="External"/><Relationship Id="rId5" Type="http://schemas.openxmlformats.org/officeDocument/2006/relationships/hyperlink" Target="https://doi.org/10.1016/j.socec.2008.02.009" TargetMode="External"/><Relationship Id="rId10" Type="http://schemas.openxmlformats.org/officeDocument/2006/relationships/hyperlink" Target="https://doi.org/10.3168/jds.2022-22711" TargetMode="External"/><Relationship Id="rId4" Type="http://schemas.openxmlformats.org/officeDocument/2006/relationships/hyperlink" Target="https://doi.org/10.1111/faam.12382" TargetMode="External"/><Relationship Id="rId9" Type="http://schemas.openxmlformats.org/officeDocument/2006/relationships/hyperlink" Target="https://doi.org/10.4000/fcs.212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501DEB4-3768-FA92-ED54-4B27724587B6}"/>
              </a:ext>
            </a:extLst>
          </p:cNvPr>
          <p:cNvSpPr/>
          <p:nvPr/>
        </p:nvSpPr>
        <p:spPr>
          <a:xfrm>
            <a:off x="4716016" y="4227934"/>
            <a:ext cx="2448272" cy="8640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BE"/>
          </a:p>
        </p:txBody>
      </p:sp>
      <p:pic>
        <p:nvPicPr>
          <p:cNvPr id="3" name="Picture 2">
            <a:extLst>
              <a:ext uri="{FF2B5EF4-FFF2-40B4-BE49-F238E27FC236}">
                <a16:creationId xmlns:a16="http://schemas.microsoft.com/office/drawing/2014/main" id="{3EA73792-CE3D-7995-A253-BBC6BEEF8E72}"/>
              </a:ext>
            </a:extLst>
          </p:cNvPr>
          <p:cNvPicPr>
            <a:picLocks noChangeAspect="1"/>
          </p:cNvPicPr>
          <p:nvPr/>
        </p:nvPicPr>
        <p:blipFill>
          <a:blip r:embed="rId2"/>
          <a:stretch>
            <a:fillRect/>
          </a:stretch>
        </p:blipFill>
        <p:spPr>
          <a:xfrm>
            <a:off x="5796136" y="4562781"/>
            <a:ext cx="1152128" cy="393671"/>
          </a:xfrm>
          <a:prstGeom prst="rect">
            <a:avLst/>
          </a:prstGeom>
        </p:spPr>
      </p:pic>
      <p:sp>
        <p:nvSpPr>
          <p:cNvPr id="4" name="TextBox 3">
            <a:extLst>
              <a:ext uri="{FF2B5EF4-FFF2-40B4-BE49-F238E27FC236}">
                <a16:creationId xmlns:a16="http://schemas.microsoft.com/office/drawing/2014/main" id="{AA134DB4-BD0E-EAEA-3E03-6C8D2CACC2E1}"/>
              </a:ext>
            </a:extLst>
          </p:cNvPr>
          <p:cNvSpPr txBox="1"/>
          <p:nvPr/>
        </p:nvSpPr>
        <p:spPr>
          <a:xfrm>
            <a:off x="977530" y="783744"/>
            <a:ext cx="7200800" cy="430887"/>
          </a:xfrm>
          <a:prstGeom prst="rect">
            <a:avLst/>
          </a:prstGeom>
          <a:noFill/>
        </p:spPr>
        <p:txBody>
          <a:bodyPr wrap="square" rtlCol="0">
            <a:spAutoFit/>
          </a:bodyPr>
          <a:lstStyle/>
          <a:p>
            <a:pPr algn="ctr"/>
            <a:r>
              <a:rPr lang="en-US" sz="2200" b="1" dirty="0">
                <a:latin typeface="Garamond" panose="02020404030301010803" pitchFamily="18" charset="0"/>
              </a:rPr>
              <a:t>Cooperative Resilience: Past, Present and Future  </a:t>
            </a:r>
            <a:endParaRPr lang="en-BE" sz="2200" b="1" dirty="0">
              <a:latin typeface="Garamond" panose="02020404030301010803" pitchFamily="18" charset="0"/>
            </a:endParaRPr>
          </a:p>
        </p:txBody>
      </p:sp>
      <p:sp>
        <p:nvSpPr>
          <p:cNvPr id="5" name="TextBox 4">
            <a:extLst>
              <a:ext uri="{FF2B5EF4-FFF2-40B4-BE49-F238E27FC236}">
                <a16:creationId xmlns:a16="http://schemas.microsoft.com/office/drawing/2014/main" id="{CB6EFAA1-0161-2C5D-C79F-5C2AFDB6101C}"/>
              </a:ext>
            </a:extLst>
          </p:cNvPr>
          <p:cNvSpPr txBox="1"/>
          <p:nvPr/>
        </p:nvSpPr>
        <p:spPr>
          <a:xfrm>
            <a:off x="977530" y="3643159"/>
            <a:ext cx="7200800" cy="584775"/>
          </a:xfrm>
          <a:prstGeom prst="rect">
            <a:avLst/>
          </a:prstGeom>
          <a:noFill/>
        </p:spPr>
        <p:txBody>
          <a:bodyPr wrap="square" rtlCol="0">
            <a:spAutoFit/>
          </a:bodyPr>
          <a:lstStyle/>
          <a:p>
            <a:pPr algn="ctr"/>
            <a:r>
              <a:rPr lang="en-US" sz="1600" dirty="0">
                <a:latin typeface="Garamond" panose="02020404030301010803" pitchFamily="18" charset="0"/>
              </a:rPr>
              <a:t>Pau BOFILL SALA – EMES International Training School</a:t>
            </a:r>
          </a:p>
          <a:p>
            <a:pPr algn="ctr"/>
            <a:r>
              <a:rPr lang="en-US" sz="1600" dirty="0">
                <a:latin typeface="Garamond" panose="02020404030301010803" pitchFamily="18" charset="0"/>
              </a:rPr>
              <a:t>Louvain-la-Neuve, June-July 2026</a:t>
            </a:r>
          </a:p>
        </p:txBody>
      </p:sp>
      <p:sp>
        <p:nvSpPr>
          <p:cNvPr id="6" name="TextBox 5">
            <a:extLst>
              <a:ext uri="{FF2B5EF4-FFF2-40B4-BE49-F238E27FC236}">
                <a16:creationId xmlns:a16="http://schemas.microsoft.com/office/drawing/2014/main" id="{22A3AB51-0B78-2C0C-1FAF-C4FEA9231353}"/>
              </a:ext>
            </a:extLst>
          </p:cNvPr>
          <p:cNvSpPr txBox="1"/>
          <p:nvPr/>
        </p:nvSpPr>
        <p:spPr>
          <a:xfrm>
            <a:off x="1115616" y="2292825"/>
            <a:ext cx="7200800" cy="584775"/>
          </a:xfrm>
          <a:prstGeom prst="rect">
            <a:avLst/>
          </a:prstGeom>
          <a:noFill/>
        </p:spPr>
        <p:txBody>
          <a:bodyPr wrap="square" rtlCol="0">
            <a:spAutoFit/>
          </a:bodyPr>
          <a:lstStyle/>
          <a:p>
            <a:pPr algn="ctr"/>
            <a:r>
              <a:rPr lang="en-US" sz="1600" dirty="0">
                <a:latin typeface="Garamond" panose="02020404030301010803" pitchFamily="18" charset="0"/>
              </a:rPr>
              <a:t>Examining the resilience of cooperative organizations through qualitative and quantitative methods</a:t>
            </a:r>
            <a:endParaRPr lang="en-BE" sz="1600" dirty="0">
              <a:latin typeface="Garamond" panose="02020404030301010803" pitchFamily="18" charset="0"/>
            </a:endParaRPr>
          </a:p>
        </p:txBody>
      </p:sp>
    </p:spTree>
    <p:extLst>
      <p:ext uri="{BB962C8B-B14F-4D97-AF65-F5344CB8AC3E}">
        <p14:creationId xmlns:p14="http://schemas.microsoft.com/office/powerpoint/2010/main" val="2816719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23A67-875A-D6A7-5E87-CED3EE81366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962AA09-B72F-7192-44B5-CAAF3ED0C68B}"/>
              </a:ext>
            </a:extLst>
          </p:cNvPr>
          <p:cNvSpPr/>
          <p:nvPr/>
        </p:nvSpPr>
        <p:spPr>
          <a:xfrm>
            <a:off x="4716016" y="4227934"/>
            <a:ext cx="2448272" cy="8640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BE"/>
          </a:p>
        </p:txBody>
      </p:sp>
      <p:pic>
        <p:nvPicPr>
          <p:cNvPr id="3" name="Picture 2">
            <a:extLst>
              <a:ext uri="{FF2B5EF4-FFF2-40B4-BE49-F238E27FC236}">
                <a16:creationId xmlns:a16="http://schemas.microsoft.com/office/drawing/2014/main" id="{32469209-8A47-6BF6-5850-3EFDB584F9D7}"/>
              </a:ext>
            </a:extLst>
          </p:cNvPr>
          <p:cNvPicPr>
            <a:picLocks noChangeAspect="1"/>
          </p:cNvPicPr>
          <p:nvPr/>
        </p:nvPicPr>
        <p:blipFill>
          <a:blip r:embed="rId2"/>
          <a:stretch>
            <a:fillRect/>
          </a:stretch>
        </p:blipFill>
        <p:spPr>
          <a:xfrm>
            <a:off x="5796136" y="4562781"/>
            <a:ext cx="1152128" cy="393671"/>
          </a:xfrm>
          <a:prstGeom prst="rect">
            <a:avLst/>
          </a:prstGeom>
        </p:spPr>
      </p:pic>
      <p:sp>
        <p:nvSpPr>
          <p:cNvPr id="4" name="TextBox 3">
            <a:extLst>
              <a:ext uri="{FF2B5EF4-FFF2-40B4-BE49-F238E27FC236}">
                <a16:creationId xmlns:a16="http://schemas.microsoft.com/office/drawing/2014/main" id="{DA1AB67E-2062-6820-CF73-3D5C4ED39B7D}"/>
              </a:ext>
            </a:extLst>
          </p:cNvPr>
          <p:cNvSpPr txBox="1"/>
          <p:nvPr/>
        </p:nvSpPr>
        <p:spPr>
          <a:xfrm>
            <a:off x="971600" y="339502"/>
            <a:ext cx="7200800" cy="461665"/>
          </a:xfrm>
          <a:prstGeom prst="rect">
            <a:avLst/>
          </a:prstGeom>
          <a:noFill/>
        </p:spPr>
        <p:txBody>
          <a:bodyPr wrap="square" rtlCol="0">
            <a:spAutoFit/>
          </a:bodyPr>
          <a:lstStyle/>
          <a:p>
            <a:pPr algn="just"/>
            <a:r>
              <a:rPr lang="en-US" sz="2400" b="1" dirty="0">
                <a:latin typeface="Garamond" panose="02020404030301010803" pitchFamily="18" charset="0"/>
              </a:rPr>
              <a:t>Table of contents</a:t>
            </a:r>
            <a:endParaRPr lang="en-BE" sz="2000" b="1" dirty="0">
              <a:latin typeface="Garamond" panose="02020404030301010803" pitchFamily="18" charset="0"/>
            </a:endParaRPr>
          </a:p>
        </p:txBody>
      </p:sp>
      <p:sp>
        <p:nvSpPr>
          <p:cNvPr id="5" name="TextBox 4">
            <a:extLst>
              <a:ext uri="{FF2B5EF4-FFF2-40B4-BE49-F238E27FC236}">
                <a16:creationId xmlns:a16="http://schemas.microsoft.com/office/drawing/2014/main" id="{FFD27279-4814-A682-0A97-7D4321DAA1E8}"/>
              </a:ext>
            </a:extLst>
          </p:cNvPr>
          <p:cNvSpPr txBox="1"/>
          <p:nvPr/>
        </p:nvSpPr>
        <p:spPr>
          <a:xfrm>
            <a:off x="964892" y="1059582"/>
            <a:ext cx="7200800" cy="3170099"/>
          </a:xfrm>
          <a:prstGeom prst="rect">
            <a:avLst/>
          </a:prstGeom>
          <a:noFill/>
        </p:spPr>
        <p:txBody>
          <a:bodyPr wrap="square" rtlCol="0">
            <a:spAutoFit/>
          </a:bodyPr>
          <a:lstStyle/>
          <a:p>
            <a:pPr marL="457200" indent="-457200" algn="just">
              <a:spcBef>
                <a:spcPts val="600"/>
              </a:spcBef>
              <a:buAutoNum type="arabicPeriod"/>
            </a:pPr>
            <a:r>
              <a:rPr lang="en-US" sz="1600" dirty="0">
                <a:latin typeface="Garamond" panose="02020404030301010803" pitchFamily="18" charset="0"/>
              </a:rPr>
              <a:t>Overview</a:t>
            </a:r>
          </a:p>
          <a:p>
            <a:pPr marL="457200" indent="-457200" algn="just">
              <a:spcBef>
                <a:spcPts val="600"/>
              </a:spcBef>
              <a:buAutoNum type="arabicPeriod"/>
            </a:pPr>
            <a:r>
              <a:rPr lang="en-US" sz="1600" dirty="0">
                <a:latin typeface="Garamond" panose="02020404030301010803" pitchFamily="18" charset="0"/>
              </a:rPr>
              <a:t>First Article</a:t>
            </a:r>
          </a:p>
          <a:p>
            <a:pPr marL="914400" lvl="1" indent="-457200" algn="just">
              <a:spcBef>
                <a:spcPts val="600"/>
              </a:spcBef>
              <a:buFont typeface="+mj-lt"/>
              <a:buAutoNum type="alphaLcParenR"/>
            </a:pPr>
            <a:r>
              <a:rPr lang="en-US" sz="1100" dirty="0">
                <a:latin typeface="Garamond" panose="02020404030301010803" pitchFamily="18" charset="0"/>
              </a:rPr>
              <a:t>Research Questions</a:t>
            </a:r>
          </a:p>
          <a:p>
            <a:pPr marL="914400" lvl="1" indent="-457200" algn="just">
              <a:spcBef>
                <a:spcPts val="600"/>
              </a:spcBef>
              <a:buFont typeface="+mj-lt"/>
              <a:buAutoNum type="alphaLcParenR"/>
            </a:pPr>
            <a:r>
              <a:rPr lang="en-US" sz="1100" dirty="0">
                <a:latin typeface="Garamond" panose="02020404030301010803" pitchFamily="18" charset="0"/>
              </a:rPr>
              <a:t>Theoretical Approach</a:t>
            </a:r>
          </a:p>
          <a:p>
            <a:pPr marL="914400" lvl="1" indent="-457200" algn="just">
              <a:spcBef>
                <a:spcPts val="600"/>
              </a:spcBef>
              <a:buFont typeface="+mj-lt"/>
              <a:buAutoNum type="alphaLcParenR"/>
            </a:pPr>
            <a:r>
              <a:rPr lang="en-US" sz="1100" dirty="0">
                <a:latin typeface="Garamond" panose="02020404030301010803" pitchFamily="18" charset="0"/>
              </a:rPr>
              <a:t>Methodology</a:t>
            </a:r>
          </a:p>
          <a:p>
            <a:pPr marL="914400" lvl="1" indent="-457200" algn="just">
              <a:spcBef>
                <a:spcPts val="600"/>
              </a:spcBef>
              <a:buFont typeface="+mj-lt"/>
              <a:buAutoNum type="alphaLcParenR"/>
            </a:pPr>
            <a:r>
              <a:rPr lang="en-US" sz="1100" dirty="0">
                <a:latin typeface="Garamond" panose="02020404030301010803" pitchFamily="18" charset="0"/>
              </a:rPr>
              <a:t>Main Preliminary Results</a:t>
            </a:r>
          </a:p>
          <a:p>
            <a:pPr marL="457200" indent="-457200" algn="just">
              <a:spcBef>
                <a:spcPts val="600"/>
              </a:spcBef>
              <a:buAutoNum type="arabicPeriod"/>
            </a:pPr>
            <a:r>
              <a:rPr lang="en-US" sz="1600" dirty="0">
                <a:latin typeface="Garamond" panose="02020404030301010803" pitchFamily="18" charset="0"/>
              </a:rPr>
              <a:t>Second Article</a:t>
            </a:r>
          </a:p>
          <a:p>
            <a:pPr marL="914400" lvl="1" indent="-457200" algn="just">
              <a:spcBef>
                <a:spcPts val="600"/>
              </a:spcBef>
              <a:buFont typeface="+mj-lt"/>
              <a:buAutoNum type="alphaLcParenR"/>
            </a:pPr>
            <a:r>
              <a:rPr lang="en-US" sz="1100" dirty="0">
                <a:latin typeface="Garamond" panose="02020404030301010803" pitchFamily="18" charset="0"/>
              </a:rPr>
              <a:t>Research Questions</a:t>
            </a:r>
          </a:p>
          <a:p>
            <a:pPr marL="914400" lvl="1" indent="-457200" algn="just">
              <a:spcBef>
                <a:spcPts val="600"/>
              </a:spcBef>
              <a:buFont typeface="+mj-lt"/>
              <a:buAutoNum type="alphaLcParenR"/>
            </a:pPr>
            <a:r>
              <a:rPr lang="en-US" sz="1100" dirty="0">
                <a:latin typeface="Garamond" panose="02020404030301010803" pitchFamily="18" charset="0"/>
              </a:rPr>
              <a:t>Methodology</a:t>
            </a:r>
          </a:p>
          <a:p>
            <a:pPr marL="457200" indent="-457200" algn="just">
              <a:spcBef>
                <a:spcPts val="600"/>
              </a:spcBef>
              <a:buFont typeface="+mj-lt"/>
              <a:buAutoNum type="arabicPeriod"/>
            </a:pPr>
            <a:r>
              <a:rPr lang="en-US" sz="1600" dirty="0">
                <a:latin typeface="Garamond" panose="02020404030301010803" pitchFamily="18" charset="0"/>
              </a:rPr>
              <a:t>Future</a:t>
            </a:r>
          </a:p>
          <a:p>
            <a:pPr marL="457200" indent="-457200" algn="just">
              <a:spcBef>
                <a:spcPts val="600"/>
              </a:spcBef>
              <a:buAutoNum type="arabicPeriod"/>
            </a:pPr>
            <a:r>
              <a:rPr lang="en-US" sz="1600" dirty="0">
                <a:latin typeface="Garamond" panose="02020404030301010803" pitchFamily="18" charset="0"/>
              </a:rPr>
              <a:t>Bibliography</a:t>
            </a:r>
            <a:endParaRPr lang="en-BE" sz="1600" dirty="0">
              <a:latin typeface="Garamond" panose="02020404030301010803" pitchFamily="18" charset="0"/>
            </a:endParaRPr>
          </a:p>
        </p:txBody>
      </p:sp>
    </p:spTree>
    <p:extLst>
      <p:ext uri="{BB962C8B-B14F-4D97-AF65-F5344CB8AC3E}">
        <p14:creationId xmlns:p14="http://schemas.microsoft.com/office/powerpoint/2010/main" val="36521138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D0FCD-9CF5-6382-8AE5-65CD97A2D91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3525F23-A4DD-E711-C2EF-EAB6BFB3F4FF}"/>
              </a:ext>
            </a:extLst>
          </p:cNvPr>
          <p:cNvSpPr/>
          <p:nvPr/>
        </p:nvSpPr>
        <p:spPr>
          <a:xfrm>
            <a:off x="4716016" y="4227934"/>
            <a:ext cx="2448272" cy="8640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BE"/>
          </a:p>
        </p:txBody>
      </p:sp>
      <p:pic>
        <p:nvPicPr>
          <p:cNvPr id="3" name="Picture 2">
            <a:extLst>
              <a:ext uri="{FF2B5EF4-FFF2-40B4-BE49-F238E27FC236}">
                <a16:creationId xmlns:a16="http://schemas.microsoft.com/office/drawing/2014/main" id="{B59A857B-93A3-7BEE-040F-7A121CBD3E34}"/>
              </a:ext>
            </a:extLst>
          </p:cNvPr>
          <p:cNvPicPr>
            <a:picLocks noChangeAspect="1"/>
          </p:cNvPicPr>
          <p:nvPr/>
        </p:nvPicPr>
        <p:blipFill>
          <a:blip r:embed="rId3"/>
          <a:stretch>
            <a:fillRect/>
          </a:stretch>
        </p:blipFill>
        <p:spPr>
          <a:xfrm>
            <a:off x="5796136" y="4562781"/>
            <a:ext cx="1152128" cy="393671"/>
          </a:xfrm>
          <a:prstGeom prst="rect">
            <a:avLst/>
          </a:prstGeom>
        </p:spPr>
      </p:pic>
      <p:sp>
        <p:nvSpPr>
          <p:cNvPr id="4" name="TextBox 3">
            <a:extLst>
              <a:ext uri="{FF2B5EF4-FFF2-40B4-BE49-F238E27FC236}">
                <a16:creationId xmlns:a16="http://schemas.microsoft.com/office/drawing/2014/main" id="{B767E54F-6BF0-843E-44E5-06A384DEE381}"/>
              </a:ext>
            </a:extLst>
          </p:cNvPr>
          <p:cNvSpPr txBox="1"/>
          <p:nvPr/>
        </p:nvSpPr>
        <p:spPr>
          <a:xfrm>
            <a:off x="971600" y="339502"/>
            <a:ext cx="7200800" cy="461665"/>
          </a:xfrm>
          <a:prstGeom prst="rect">
            <a:avLst/>
          </a:prstGeom>
          <a:noFill/>
        </p:spPr>
        <p:txBody>
          <a:bodyPr wrap="square" rtlCol="0">
            <a:spAutoFit/>
          </a:bodyPr>
          <a:lstStyle/>
          <a:p>
            <a:pPr algn="just"/>
            <a:r>
              <a:rPr lang="en-US" sz="2400" b="1" dirty="0">
                <a:latin typeface="Garamond" panose="02020404030301010803" pitchFamily="18" charset="0"/>
              </a:rPr>
              <a:t>1. Overview</a:t>
            </a:r>
            <a:endParaRPr lang="en-BE" sz="2000" b="1" dirty="0">
              <a:latin typeface="Garamond" panose="02020404030301010803" pitchFamily="18" charset="0"/>
            </a:endParaRPr>
          </a:p>
        </p:txBody>
      </p:sp>
      <p:sp>
        <p:nvSpPr>
          <p:cNvPr id="5" name="TextBox 4">
            <a:extLst>
              <a:ext uri="{FF2B5EF4-FFF2-40B4-BE49-F238E27FC236}">
                <a16:creationId xmlns:a16="http://schemas.microsoft.com/office/drawing/2014/main" id="{71100033-8922-4C5D-0DB4-903FE2FAE11E}"/>
              </a:ext>
            </a:extLst>
          </p:cNvPr>
          <p:cNvSpPr txBox="1"/>
          <p:nvPr/>
        </p:nvSpPr>
        <p:spPr>
          <a:xfrm>
            <a:off x="971600" y="1059582"/>
            <a:ext cx="7200800" cy="3069430"/>
          </a:xfrm>
          <a:prstGeom prst="rect">
            <a:avLst/>
          </a:prstGeom>
          <a:noFill/>
        </p:spPr>
        <p:txBody>
          <a:bodyPr wrap="square" rtlCol="0">
            <a:spAutoFit/>
          </a:bodyPr>
          <a:lstStyle/>
          <a:p>
            <a:pPr marL="285750" indent="-285750" algn="just">
              <a:lnSpc>
                <a:spcPct val="150000"/>
              </a:lnSpc>
              <a:spcBef>
                <a:spcPts val="600"/>
              </a:spcBef>
              <a:buFont typeface="Arial" panose="020B0604020202020204" pitchFamily="34" charset="0"/>
              <a:buChar char="•"/>
            </a:pPr>
            <a:r>
              <a:rPr lang="en-US" sz="1600" dirty="0">
                <a:latin typeface="Garamond" panose="02020404030301010803" pitchFamily="18" charset="0"/>
              </a:rPr>
              <a:t>Cooperatives during crises:</a:t>
            </a:r>
          </a:p>
          <a:p>
            <a:pPr marL="742950" lvl="1" indent="-285750" algn="just">
              <a:lnSpc>
                <a:spcPct val="150000"/>
              </a:lnSpc>
              <a:spcBef>
                <a:spcPts val="600"/>
              </a:spcBef>
              <a:buFont typeface="Arial" panose="020B0604020202020204" pitchFamily="34" charset="0"/>
              <a:buChar char="•"/>
            </a:pPr>
            <a:r>
              <a:rPr lang="en-US" sz="1200" b="1" dirty="0">
                <a:latin typeface="Garamond" panose="02020404030301010803" pitchFamily="18" charset="0"/>
              </a:rPr>
              <a:t>2007-2009 Global Financial Crisis : </a:t>
            </a:r>
            <a:r>
              <a:rPr lang="en-US" sz="1200" dirty="0">
                <a:latin typeface="Garamond" panose="02020404030301010803" pitchFamily="18" charset="0"/>
              </a:rPr>
              <a:t>Comparative quantitative research (Birchall &amp; </a:t>
            </a:r>
            <a:r>
              <a:rPr lang="en-US" sz="1200" dirty="0" err="1">
                <a:latin typeface="Garamond" panose="02020404030301010803" pitchFamily="18" charset="0"/>
              </a:rPr>
              <a:t>Ketilson</a:t>
            </a:r>
            <a:r>
              <a:rPr lang="en-US" sz="1200" dirty="0">
                <a:latin typeface="Garamond" panose="02020404030301010803" pitchFamily="18" charset="0"/>
              </a:rPr>
              <a:t>, 2009; Carini &amp; </a:t>
            </a:r>
            <a:r>
              <a:rPr lang="en-US" sz="1200" dirty="0" err="1">
                <a:latin typeface="Garamond" panose="02020404030301010803" pitchFamily="18" charset="0"/>
              </a:rPr>
              <a:t>Carpita</a:t>
            </a:r>
            <a:r>
              <a:rPr lang="en-US" sz="1200" dirty="0">
                <a:latin typeface="Garamond" panose="02020404030301010803" pitchFamily="18" charset="0"/>
              </a:rPr>
              <a:t>, 2014).</a:t>
            </a:r>
          </a:p>
          <a:p>
            <a:pPr marL="742950" lvl="1" indent="-285750" algn="just">
              <a:lnSpc>
                <a:spcPct val="150000"/>
              </a:lnSpc>
              <a:spcBef>
                <a:spcPts val="600"/>
              </a:spcBef>
              <a:buFont typeface="Arial" panose="020B0604020202020204" pitchFamily="34" charset="0"/>
              <a:buChar char="•"/>
            </a:pPr>
            <a:r>
              <a:rPr lang="en-US" sz="1200" b="1" dirty="0">
                <a:latin typeface="Garamond" panose="02020404030301010803" pitchFamily="18" charset="0"/>
              </a:rPr>
              <a:t>2020-2022 COVID-19 pandemic: </a:t>
            </a:r>
            <a:r>
              <a:rPr lang="en-US" sz="1200" dirty="0">
                <a:latin typeface="Garamond" panose="02020404030301010803" pitchFamily="18" charset="0"/>
              </a:rPr>
              <a:t>Factors enhancing resilience (Billiet et al., 2021; Friedel &amp; </a:t>
            </a:r>
            <a:r>
              <a:rPr lang="en-US" sz="1200" dirty="0" err="1">
                <a:latin typeface="Garamond" panose="02020404030301010803" pitchFamily="18" charset="0"/>
              </a:rPr>
              <a:t>Dufays</a:t>
            </a:r>
            <a:r>
              <a:rPr lang="en-US" sz="1200" dirty="0">
                <a:latin typeface="Garamond" panose="02020404030301010803" pitchFamily="18" charset="0"/>
              </a:rPr>
              <a:t>, 2023).</a:t>
            </a:r>
          </a:p>
          <a:p>
            <a:pPr marL="285750" indent="-285750" algn="just">
              <a:lnSpc>
                <a:spcPct val="150000"/>
              </a:lnSpc>
              <a:spcBef>
                <a:spcPts val="600"/>
              </a:spcBef>
              <a:buFont typeface="Arial" panose="020B0604020202020204" pitchFamily="34" charset="0"/>
              <a:buChar char="•"/>
            </a:pPr>
            <a:r>
              <a:rPr lang="en-US" sz="1600" dirty="0">
                <a:latin typeface="Garamond" panose="02020404030301010803" pitchFamily="18" charset="0"/>
              </a:rPr>
              <a:t>Concept of “organizational resilience” not approached enough</a:t>
            </a:r>
          </a:p>
          <a:p>
            <a:pPr marL="285750" indent="-285750" algn="just">
              <a:lnSpc>
                <a:spcPct val="150000"/>
              </a:lnSpc>
              <a:spcBef>
                <a:spcPts val="600"/>
              </a:spcBef>
              <a:buFont typeface="Arial" panose="020B0604020202020204" pitchFamily="34" charset="0"/>
              <a:buChar char="•"/>
            </a:pPr>
            <a:r>
              <a:rPr lang="en-US" sz="1600" dirty="0">
                <a:latin typeface="Garamond" panose="02020404030301010803" pitchFamily="18" charset="0"/>
              </a:rPr>
              <a:t>Inconclusive quantitative research post-COVID-19 (Vik et al., 2023)</a:t>
            </a:r>
          </a:p>
          <a:p>
            <a:pPr marL="285750" indent="-285750" algn="just">
              <a:lnSpc>
                <a:spcPct val="150000"/>
              </a:lnSpc>
              <a:spcBef>
                <a:spcPts val="600"/>
              </a:spcBef>
              <a:buFont typeface="Arial" panose="020B0604020202020204" pitchFamily="34" charset="0"/>
              <a:buChar char="•"/>
            </a:pPr>
            <a:endParaRPr lang="en-US" dirty="0">
              <a:latin typeface="Garamond" panose="02020404030301010803" pitchFamily="18" charset="0"/>
            </a:endParaRPr>
          </a:p>
        </p:txBody>
      </p:sp>
    </p:spTree>
    <p:extLst>
      <p:ext uri="{BB962C8B-B14F-4D97-AF65-F5344CB8AC3E}">
        <p14:creationId xmlns:p14="http://schemas.microsoft.com/office/powerpoint/2010/main" val="4294092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CDBDE-6E81-9FF5-7E5D-C7888472942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F8E66B9-53B1-3B37-B133-34F6BFA0526A}"/>
              </a:ext>
            </a:extLst>
          </p:cNvPr>
          <p:cNvSpPr/>
          <p:nvPr/>
        </p:nvSpPr>
        <p:spPr>
          <a:xfrm>
            <a:off x="4716016" y="4227934"/>
            <a:ext cx="2448272" cy="8640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BE"/>
          </a:p>
        </p:txBody>
      </p:sp>
      <p:pic>
        <p:nvPicPr>
          <p:cNvPr id="3" name="Picture 2">
            <a:extLst>
              <a:ext uri="{FF2B5EF4-FFF2-40B4-BE49-F238E27FC236}">
                <a16:creationId xmlns:a16="http://schemas.microsoft.com/office/drawing/2014/main" id="{EBE1CE24-E56F-9D12-509C-8004275BC2C2}"/>
              </a:ext>
            </a:extLst>
          </p:cNvPr>
          <p:cNvPicPr>
            <a:picLocks noChangeAspect="1"/>
          </p:cNvPicPr>
          <p:nvPr/>
        </p:nvPicPr>
        <p:blipFill>
          <a:blip r:embed="rId2"/>
          <a:stretch>
            <a:fillRect/>
          </a:stretch>
        </p:blipFill>
        <p:spPr>
          <a:xfrm>
            <a:off x="5796136" y="4562781"/>
            <a:ext cx="1152128" cy="393671"/>
          </a:xfrm>
          <a:prstGeom prst="rect">
            <a:avLst/>
          </a:prstGeom>
        </p:spPr>
      </p:pic>
      <p:sp>
        <p:nvSpPr>
          <p:cNvPr id="4" name="TextBox 3">
            <a:extLst>
              <a:ext uri="{FF2B5EF4-FFF2-40B4-BE49-F238E27FC236}">
                <a16:creationId xmlns:a16="http://schemas.microsoft.com/office/drawing/2014/main" id="{120EFB57-3375-D68F-9716-E91659062383}"/>
              </a:ext>
            </a:extLst>
          </p:cNvPr>
          <p:cNvSpPr txBox="1"/>
          <p:nvPr/>
        </p:nvSpPr>
        <p:spPr>
          <a:xfrm>
            <a:off x="971600" y="339502"/>
            <a:ext cx="7200800" cy="461665"/>
          </a:xfrm>
          <a:prstGeom prst="rect">
            <a:avLst/>
          </a:prstGeom>
          <a:noFill/>
        </p:spPr>
        <p:txBody>
          <a:bodyPr wrap="square" rtlCol="0">
            <a:spAutoFit/>
          </a:bodyPr>
          <a:lstStyle/>
          <a:p>
            <a:pPr algn="just"/>
            <a:r>
              <a:rPr lang="en-US" sz="2400" b="1" dirty="0">
                <a:latin typeface="Garamond" panose="02020404030301010803" pitchFamily="18" charset="0"/>
              </a:rPr>
              <a:t>2. First Article: Research Question</a:t>
            </a:r>
            <a:endParaRPr lang="en-BE" sz="2000" b="1" dirty="0">
              <a:latin typeface="Garamond" panose="02020404030301010803" pitchFamily="18" charset="0"/>
            </a:endParaRPr>
          </a:p>
        </p:txBody>
      </p:sp>
      <p:sp>
        <p:nvSpPr>
          <p:cNvPr id="5" name="TextBox 4">
            <a:extLst>
              <a:ext uri="{FF2B5EF4-FFF2-40B4-BE49-F238E27FC236}">
                <a16:creationId xmlns:a16="http://schemas.microsoft.com/office/drawing/2014/main" id="{9F60DC81-2EC1-F54D-234D-221DBA9EFF5F}"/>
              </a:ext>
            </a:extLst>
          </p:cNvPr>
          <p:cNvSpPr txBox="1"/>
          <p:nvPr/>
        </p:nvSpPr>
        <p:spPr>
          <a:xfrm>
            <a:off x="4860032" y="1613121"/>
            <a:ext cx="3308444" cy="1917256"/>
          </a:xfrm>
          <a:prstGeom prst="rect">
            <a:avLst/>
          </a:prstGeom>
          <a:noFill/>
          <a:ln w="28575">
            <a:solidFill>
              <a:schemeClr val="tx1"/>
            </a:solidFill>
          </a:ln>
        </p:spPr>
        <p:txBody>
          <a:bodyPr wrap="square" rtlCol="0">
            <a:spAutoFit/>
          </a:bodyPr>
          <a:lstStyle/>
          <a:p>
            <a:pPr algn="just">
              <a:lnSpc>
                <a:spcPts val="1800"/>
              </a:lnSpc>
              <a:spcBef>
                <a:spcPts val="600"/>
              </a:spcBef>
            </a:pPr>
            <a:r>
              <a:rPr lang="en-US" sz="1400" dirty="0">
                <a:latin typeface="Garamond" panose="02020404030301010803" pitchFamily="18" charset="0"/>
              </a:rPr>
              <a:t>(Often,) Members become:</a:t>
            </a:r>
          </a:p>
          <a:p>
            <a:pPr marL="285750" indent="-285750" algn="just">
              <a:lnSpc>
                <a:spcPts val="1800"/>
              </a:lnSpc>
              <a:spcBef>
                <a:spcPts val="600"/>
              </a:spcBef>
              <a:buFont typeface="Arial" panose="020B0604020202020204" pitchFamily="34" charset="0"/>
              <a:buChar char="•"/>
            </a:pPr>
            <a:r>
              <a:rPr lang="en-US" sz="1400" b="1" dirty="0">
                <a:latin typeface="Garamond" panose="02020404030301010803" pitchFamily="18" charset="0"/>
              </a:rPr>
              <a:t>Loyal and committed </a:t>
            </a:r>
            <a:r>
              <a:rPr lang="en-US" sz="1000" dirty="0">
                <a:latin typeface="Garamond" panose="02020404030301010803" pitchFamily="18" charset="0"/>
              </a:rPr>
              <a:t>(Mangan &amp; Ward 2024; Birchall &amp; </a:t>
            </a:r>
            <a:r>
              <a:rPr lang="en-US" sz="1000" dirty="0" err="1">
                <a:latin typeface="Garamond" panose="02020404030301010803" pitchFamily="18" charset="0"/>
              </a:rPr>
              <a:t>Ketilson</a:t>
            </a:r>
            <a:r>
              <a:rPr lang="en-US" sz="1000" dirty="0">
                <a:latin typeface="Garamond" panose="02020404030301010803" pitchFamily="18" charset="0"/>
              </a:rPr>
              <a:t>, 2009)</a:t>
            </a:r>
          </a:p>
          <a:p>
            <a:pPr marL="285750" indent="-285750" algn="just">
              <a:lnSpc>
                <a:spcPts val="1800"/>
              </a:lnSpc>
              <a:spcBef>
                <a:spcPts val="600"/>
              </a:spcBef>
              <a:buFont typeface="Arial" panose="020B0604020202020204" pitchFamily="34" charset="0"/>
              <a:buChar char="•"/>
            </a:pPr>
            <a:r>
              <a:rPr lang="en-US" sz="1400" b="1" dirty="0">
                <a:latin typeface="Garamond" panose="02020404030301010803" pitchFamily="18" charset="0"/>
              </a:rPr>
              <a:t>Trusting</a:t>
            </a:r>
            <a:r>
              <a:rPr lang="en-US" sz="1400" dirty="0">
                <a:latin typeface="Garamond" panose="02020404030301010803" pitchFamily="18" charset="0"/>
              </a:rPr>
              <a:t> </a:t>
            </a:r>
            <a:r>
              <a:rPr lang="en-US" sz="1000" dirty="0">
                <a:latin typeface="Garamond" panose="02020404030301010803" pitchFamily="18" charset="0"/>
              </a:rPr>
              <a:t>(Friedel &amp; </a:t>
            </a:r>
            <a:r>
              <a:rPr lang="en-US" sz="1000" dirty="0" err="1">
                <a:latin typeface="Garamond" panose="02020404030301010803" pitchFamily="18" charset="0"/>
              </a:rPr>
              <a:t>Dufays</a:t>
            </a:r>
            <a:r>
              <a:rPr lang="en-US" sz="1000" dirty="0">
                <a:latin typeface="Garamond" panose="02020404030301010803" pitchFamily="18" charset="0"/>
              </a:rPr>
              <a:t>, 2023; </a:t>
            </a:r>
            <a:r>
              <a:rPr lang="en-US" sz="1000" dirty="0" err="1">
                <a:latin typeface="Garamond" panose="02020404030301010803" pitchFamily="18" charset="0"/>
              </a:rPr>
              <a:t>Wulandhari</a:t>
            </a:r>
            <a:r>
              <a:rPr lang="en-US" sz="1000" dirty="0">
                <a:latin typeface="Garamond" panose="02020404030301010803" pitchFamily="18" charset="0"/>
              </a:rPr>
              <a:t> et al., 2022)</a:t>
            </a:r>
          </a:p>
          <a:p>
            <a:pPr marL="285750" indent="-285750" algn="just">
              <a:lnSpc>
                <a:spcPts val="1800"/>
              </a:lnSpc>
              <a:spcBef>
                <a:spcPts val="600"/>
              </a:spcBef>
              <a:buFont typeface="Arial" panose="020B0604020202020204" pitchFamily="34" charset="0"/>
              <a:buChar char="•"/>
            </a:pPr>
            <a:r>
              <a:rPr lang="en-US" sz="1400" b="1" dirty="0">
                <a:latin typeface="Garamond" panose="02020404030301010803" pitchFamily="18" charset="0"/>
              </a:rPr>
              <a:t>Active and involved </a:t>
            </a:r>
            <a:r>
              <a:rPr lang="en-US" sz="1000" dirty="0">
                <a:latin typeface="Garamond" panose="02020404030301010803" pitchFamily="18" charset="0"/>
              </a:rPr>
              <a:t>(Billiet et al, 2021; </a:t>
            </a:r>
            <a:r>
              <a:rPr lang="en-US" sz="1000" dirty="0" err="1">
                <a:latin typeface="Garamond" panose="02020404030301010803" pitchFamily="18" charset="0"/>
              </a:rPr>
              <a:t>Sonnino</a:t>
            </a:r>
            <a:r>
              <a:rPr lang="en-US" sz="1000" dirty="0">
                <a:latin typeface="Garamond" panose="02020404030301010803" pitchFamily="18" charset="0"/>
              </a:rPr>
              <a:t> &amp; Griggs-Trevarthen, 2013)</a:t>
            </a:r>
            <a:endParaRPr lang="en-US" sz="1400" dirty="0">
              <a:latin typeface="Garamond" panose="02020404030301010803" pitchFamily="18" charset="0"/>
            </a:endParaRPr>
          </a:p>
        </p:txBody>
      </p:sp>
      <p:sp>
        <p:nvSpPr>
          <p:cNvPr id="7" name="TextBox 6">
            <a:extLst>
              <a:ext uri="{FF2B5EF4-FFF2-40B4-BE49-F238E27FC236}">
                <a16:creationId xmlns:a16="http://schemas.microsoft.com/office/drawing/2014/main" id="{6FC82EBC-AB3B-62CB-35DE-B782CAA3F549}"/>
              </a:ext>
            </a:extLst>
          </p:cNvPr>
          <p:cNvSpPr txBox="1"/>
          <p:nvPr/>
        </p:nvSpPr>
        <p:spPr>
          <a:xfrm>
            <a:off x="971600" y="959096"/>
            <a:ext cx="2952328" cy="3225307"/>
          </a:xfrm>
          <a:prstGeom prst="rect">
            <a:avLst/>
          </a:prstGeom>
          <a:noFill/>
          <a:ln w="28575">
            <a:solidFill>
              <a:schemeClr val="tx1"/>
            </a:solidFill>
          </a:ln>
        </p:spPr>
        <p:txBody>
          <a:bodyPr wrap="square" rtlCol="0">
            <a:spAutoFit/>
          </a:bodyPr>
          <a:lstStyle/>
          <a:p>
            <a:pPr algn="just">
              <a:lnSpc>
                <a:spcPts val="1800"/>
              </a:lnSpc>
              <a:spcBef>
                <a:spcPts val="600"/>
              </a:spcBef>
            </a:pPr>
            <a:r>
              <a:rPr lang="en-US" sz="1400" dirty="0">
                <a:latin typeface="Garamond" panose="02020404030301010803" pitchFamily="18" charset="0"/>
              </a:rPr>
              <a:t>(Often,) Cooperatives are:</a:t>
            </a:r>
          </a:p>
          <a:p>
            <a:pPr marL="285750" indent="-285750" algn="just">
              <a:lnSpc>
                <a:spcPts val="1800"/>
              </a:lnSpc>
              <a:spcBef>
                <a:spcPts val="600"/>
              </a:spcBef>
              <a:buFont typeface="Arial" panose="020B0604020202020204" pitchFamily="34" charset="0"/>
              <a:buChar char="•"/>
            </a:pPr>
            <a:r>
              <a:rPr lang="en-US" sz="1400" b="1" dirty="0">
                <a:latin typeface="Garamond" panose="02020404030301010803" pitchFamily="18" charset="0"/>
              </a:rPr>
              <a:t>Transparent</a:t>
            </a:r>
            <a:r>
              <a:rPr lang="en-US" sz="1400" dirty="0">
                <a:latin typeface="Garamond" panose="02020404030301010803" pitchFamily="18" charset="0"/>
              </a:rPr>
              <a:t> </a:t>
            </a:r>
            <a:r>
              <a:rPr lang="en-US" sz="1000" dirty="0">
                <a:latin typeface="Garamond" panose="02020404030301010803" pitchFamily="18" charset="0"/>
              </a:rPr>
              <a:t>(</a:t>
            </a:r>
            <a:r>
              <a:rPr lang="en-US" sz="1000" dirty="0" err="1">
                <a:latin typeface="Garamond" panose="02020404030301010803" pitchFamily="18" charset="0"/>
              </a:rPr>
              <a:t>Wulandhari</a:t>
            </a:r>
            <a:r>
              <a:rPr lang="en-US" sz="1000" dirty="0">
                <a:latin typeface="Garamond" panose="02020404030301010803" pitchFamily="18" charset="0"/>
              </a:rPr>
              <a:t> et al., 2022)</a:t>
            </a:r>
          </a:p>
          <a:p>
            <a:pPr marL="285750" indent="-285750" algn="just">
              <a:lnSpc>
                <a:spcPts val="1800"/>
              </a:lnSpc>
              <a:spcBef>
                <a:spcPts val="600"/>
              </a:spcBef>
              <a:buFont typeface="Arial" panose="020B0604020202020204" pitchFamily="34" charset="0"/>
              <a:buChar char="•"/>
            </a:pPr>
            <a:r>
              <a:rPr lang="en-US" sz="1400" b="1" dirty="0">
                <a:latin typeface="Garamond" panose="02020404030301010803" pitchFamily="18" charset="0"/>
              </a:rPr>
              <a:t>Prudent, risk-averse </a:t>
            </a:r>
            <a:r>
              <a:rPr lang="en-US" sz="1000" dirty="0">
                <a:latin typeface="Garamond" panose="02020404030301010803" pitchFamily="18" charset="0"/>
              </a:rPr>
              <a:t>(Birchall &amp; </a:t>
            </a:r>
            <a:r>
              <a:rPr lang="en-US" sz="1000" dirty="0" err="1">
                <a:latin typeface="Garamond" panose="02020404030301010803" pitchFamily="18" charset="0"/>
              </a:rPr>
              <a:t>Ketilson</a:t>
            </a:r>
            <a:r>
              <a:rPr lang="en-US" sz="1000" dirty="0">
                <a:latin typeface="Garamond" panose="02020404030301010803" pitchFamily="18" charset="0"/>
              </a:rPr>
              <a:t>, 2009; Dow, 2018)</a:t>
            </a:r>
          </a:p>
          <a:p>
            <a:pPr marL="285750" indent="-285750" algn="just">
              <a:lnSpc>
                <a:spcPts val="1800"/>
              </a:lnSpc>
              <a:spcBef>
                <a:spcPts val="600"/>
              </a:spcBef>
              <a:buFont typeface="Arial" panose="020B0604020202020204" pitchFamily="34" charset="0"/>
              <a:buChar char="•"/>
            </a:pPr>
            <a:r>
              <a:rPr lang="en-US" sz="1400" b="1" dirty="0">
                <a:latin typeface="Garamond" panose="02020404030301010803" pitchFamily="18" charset="0"/>
              </a:rPr>
              <a:t>Embedded in their communities, solidarity </a:t>
            </a:r>
            <a:r>
              <a:rPr lang="en-US" sz="1000" dirty="0">
                <a:latin typeface="Garamond" panose="02020404030301010803" pitchFamily="18" charset="0"/>
              </a:rPr>
              <a:t>(Billiet et al., 2021; Mangan &amp; Ward, 2024)</a:t>
            </a:r>
          </a:p>
          <a:p>
            <a:pPr marL="285750" indent="-285750" algn="just">
              <a:lnSpc>
                <a:spcPts val="1800"/>
              </a:lnSpc>
              <a:spcBef>
                <a:spcPts val="600"/>
              </a:spcBef>
              <a:buFont typeface="Arial" panose="020B0604020202020204" pitchFamily="34" charset="0"/>
              <a:buChar char="•"/>
            </a:pPr>
            <a:r>
              <a:rPr lang="en-US" sz="1400" b="1" dirty="0">
                <a:latin typeface="Garamond" panose="02020404030301010803" pitchFamily="18" charset="0"/>
              </a:rPr>
              <a:t>Ideologically committed </a:t>
            </a:r>
            <a:r>
              <a:rPr lang="en-US" sz="1000" dirty="0">
                <a:latin typeface="Garamond" panose="02020404030301010803" pitchFamily="18" charset="0"/>
              </a:rPr>
              <a:t>(</a:t>
            </a:r>
            <a:r>
              <a:rPr lang="en-US" sz="1000" dirty="0" err="1">
                <a:latin typeface="Garamond" panose="02020404030301010803" pitchFamily="18" charset="0"/>
              </a:rPr>
              <a:t>Antonazzo</a:t>
            </a:r>
            <a:r>
              <a:rPr lang="en-US" sz="1000" dirty="0">
                <a:latin typeface="Garamond" panose="02020404030301010803" pitchFamily="18" charset="0"/>
              </a:rPr>
              <a:t>, 2019; Boone &amp; Özcan, 2014)</a:t>
            </a:r>
          </a:p>
          <a:p>
            <a:pPr marL="285750" indent="-285750" algn="just">
              <a:lnSpc>
                <a:spcPts val="1800"/>
              </a:lnSpc>
              <a:spcBef>
                <a:spcPts val="600"/>
              </a:spcBef>
              <a:buFont typeface="Arial" panose="020B0604020202020204" pitchFamily="34" charset="0"/>
              <a:buChar char="•"/>
            </a:pPr>
            <a:r>
              <a:rPr lang="en-US" sz="1400" b="1" dirty="0">
                <a:latin typeface="Garamond" panose="02020404030301010803" pitchFamily="18" charset="0"/>
              </a:rPr>
              <a:t>Embedded in the cooperative movement </a:t>
            </a:r>
            <a:r>
              <a:rPr lang="en-US" sz="1000" dirty="0">
                <a:latin typeface="Garamond" panose="02020404030301010803" pitchFamily="18" charset="0"/>
              </a:rPr>
              <a:t>(Billiet et al., 2021, Etxezarreta et al., 2025)</a:t>
            </a:r>
            <a:endParaRPr lang="en-US" sz="1400" dirty="0">
              <a:latin typeface="Garamond" panose="02020404030301010803" pitchFamily="18" charset="0"/>
            </a:endParaRPr>
          </a:p>
        </p:txBody>
      </p:sp>
      <p:sp>
        <p:nvSpPr>
          <p:cNvPr id="9" name="Arrow: Right 8">
            <a:extLst>
              <a:ext uri="{FF2B5EF4-FFF2-40B4-BE49-F238E27FC236}">
                <a16:creationId xmlns:a16="http://schemas.microsoft.com/office/drawing/2014/main" id="{3EF20E90-E13A-504A-9B0C-FE082DC4B18F}"/>
              </a:ext>
            </a:extLst>
          </p:cNvPr>
          <p:cNvSpPr/>
          <p:nvPr/>
        </p:nvSpPr>
        <p:spPr>
          <a:xfrm>
            <a:off x="4067944" y="2427734"/>
            <a:ext cx="648072" cy="288032"/>
          </a:xfrm>
          <a:prstGeom prst="right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Tree>
    <p:extLst>
      <p:ext uri="{BB962C8B-B14F-4D97-AF65-F5344CB8AC3E}">
        <p14:creationId xmlns:p14="http://schemas.microsoft.com/office/powerpoint/2010/main" val="1233351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BE94A-EF14-142D-BF56-73CC459B962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31A2AB8-4077-D855-4D14-C34041792CC4}"/>
              </a:ext>
            </a:extLst>
          </p:cNvPr>
          <p:cNvSpPr/>
          <p:nvPr/>
        </p:nvSpPr>
        <p:spPr>
          <a:xfrm>
            <a:off x="4716016" y="4227934"/>
            <a:ext cx="2448272" cy="8640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BE"/>
          </a:p>
        </p:txBody>
      </p:sp>
      <p:pic>
        <p:nvPicPr>
          <p:cNvPr id="3" name="Picture 2">
            <a:extLst>
              <a:ext uri="{FF2B5EF4-FFF2-40B4-BE49-F238E27FC236}">
                <a16:creationId xmlns:a16="http://schemas.microsoft.com/office/drawing/2014/main" id="{5E87AB99-B5CE-4BAF-B2AC-471EA31CBA71}"/>
              </a:ext>
            </a:extLst>
          </p:cNvPr>
          <p:cNvPicPr>
            <a:picLocks noChangeAspect="1"/>
          </p:cNvPicPr>
          <p:nvPr/>
        </p:nvPicPr>
        <p:blipFill>
          <a:blip r:embed="rId3"/>
          <a:stretch>
            <a:fillRect/>
          </a:stretch>
        </p:blipFill>
        <p:spPr>
          <a:xfrm>
            <a:off x="5796136" y="4562781"/>
            <a:ext cx="1152128" cy="393671"/>
          </a:xfrm>
          <a:prstGeom prst="rect">
            <a:avLst/>
          </a:prstGeom>
        </p:spPr>
      </p:pic>
      <p:sp>
        <p:nvSpPr>
          <p:cNvPr id="4" name="TextBox 3">
            <a:extLst>
              <a:ext uri="{FF2B5EF4-FFF2-40B4-BE49-F238E27FC236}">
                <a16:creationId xmlns:a16="http://schemas.microsoft.com/office/drawing/2014/main" id="{1A0FF2F3-9F8D-C54A-F179-78DBAC1E1ED1}"/>
              </a:ext>
            </a:extLst>
          </p:cNvPr>
          <p:cNvSpPr txBox="1"/>
          <p:nvPr/>
        </p:nvSpPr>
        <p:spPr>
          <a:xfrm>
            <a:off x="971600" y="339502"/>
            <a:ext cx="7200800" cy="461665"/>
          </a:xfrm>
          <a:prstGeom prst="rect">
            <a:avLst/>
          </a:prstGeom>
          <a:noFill/>
        </p:spPr>
        <p:txBody>
          <a:bodyPr wrap="square" rtlCol="0">
            <a:spAutoFit/>
          </a:bodyPr>
          <a:lstStyle/>
          <a:p>
            <a:pPr algn="just"/>
            <a:r>
              <a:rPr lang="en-US" sz="2400" b="1" dirty="0">
                <a:latin typeface="Garamond" panose="02020404030301010803" pitchFamily="18" charset="0"/>
              </a:rPr>
              <a:t>2. First Article: Research Question</a:t>
            </a:r>
            <a:endParaRPr lang="en-BE" sz="2000" b="1" dirty="0">
              <a:latin typeface="Garamond" panose="02020404030301010803" pitchFamily="18" charset="0"/>
            </a:endParaRPr>
          </a:p>
        </p:txBody>
      </p:sp>
      <p:sp>
        <p:nvSpPr>
          <p:cNvPr id="6" name="TextBox 5">
            <a:extLst>
              <a:ext uri="{FF2B5EF4-FFF2-40B4-BE49-F238E27FC236}">
                <a16:creationId xmlns:a16="http://schemas.microsoft.com/office/drawing/2014/main" id="{B5FD8376-7996-BF81-EB3F-404AF9938544}"/>
              </a:ext>
            </a:extLst>
          </p:cNvPr>
          <p:cNvSpPr txBox="1"/>
          <p:nvPr/>
        </p:nvSpPr>
        <p:spPr>
          <a:xfrm>
            <a:off x="971600" y="1059582"/>
            <a:ext cx="7200800" cy="2930931"/>
          </a:xfrm>
          <a:prstGeom prst="rect">
            <a:avLst/>
          </a:prstGeom>
          <a:noFill/>
        </p:spPr>
        <p:txBody>
          <a:bodyPr wrap="square" rtlCol="0">
            <a:spAutoFit/>
          </a:bodyPr>
          <a:lstStyle/>
          <a:p>
            <a:pPr marL="285750" indent="-285750" algn="just">
              <a:lnSpc>
                <a:spcPct val="150000"/>
              </a:lnSpc>
              <a:spcBef>
                <a:spcPts val="600"/>
              </a:spcBef>
              <a:buFont typeface="Arial" panose="020B0604020202020204" pitchFamily="34" charset="0"/>
              <a:buChar char="•"/>
            </a:pPr>
            <a:r>
              <a:rPr lang="en-US" dirty="0">
                <a:latin typeface="Garamond" panose="02020404030301010803" pitchFamily="18" charset="0"/>
              </a:rPr>
              <a:t>Interest grows, yet conceptual ambiguity remains:</a:t>
            </a:r>
          </a:p>
          <a:p>
            <a:pPr marL="742950" lvl="1" indent="-285750" algn="just">
              <a:lnSpc>
                <a:spcPct val="150000"/>
              </a:lnSpc>
              <a:spcBef>
                <a:spcPts val="600"/>
              </a:spcBef>
              <a:buFont typeface="Arial" panose="020B0604020202020204" pitchFamily="34" charset="0"/>
              <a:buChar char="•"/>
            </a:pPr>
            <a:r>
              <a:rPr lang="en-US" dirty="0">
                <a:latin typeface="Garamond" panose="02020404030301010803" pitchFamily="18" charset="0"/>
              </a:rPr>
              <a:t>Resilience as an </a:t>
            </a:r>
            <a:r>
              <a:rPr lang="en-US" b="1" dirty="0">
                <a:latin typeface="Garamond" panose="02020404030301010803" pitchFamily="18" charset="0"/>
              </a:rPr>
              <a:t>outcome</a:t>
            </a:r>
            <a:r>
              <a:rPr lang="en-US" dirty="0">
                <a:latin typeface="Garamond" panose="02020404030301010803" pitchFamily="18" charset="0"/>
              </a:rPr>
              <a:t> vs as a </a:t>
            </a:r>
            <a:r>
              <a:rPr lang="en-US" b="1" dirty="0">
                <a:latin typeface="Garamond" panose="02020404030301010803" pitchFamily="18" charset="0"/>
              </a:rPr>
              <a:t>process</a:t>
            </a:r>
            <a:r>
              <a:rPr lang="en-US" dirty="0">
                <a:latin typeface="Garamond" panose="02020404030301010803" pitchFamily="18" charset="0"/>
              </a:rPr>
              <a:t> (Van Breda, 2018)</a:t>
            </a:r>
          </a:p>
          <a:p>
            <a:pPr marL="742950" lvl="1" indent="-285750" algn="just">
              <a:lnSpc>
                <a:spcPct val="150000"/>
              </a:lnSpc>
              <a:spcBef>
                <a:spcPts val="600"/>
              </a:spcBef>
              <a:buFont typeface="Arial" panose="020B0604020202020204" pitchFamily="34" charset="0"/>
              <a:buChar char="•"/>
            </a:pPr>
            <a:r>
              <a:rPr lang="en-US" dirty="0">
                <a:latin typeface="Garamond" panose="02020404030301010803" pitchFamily="18" charset="0"/>
              </a:rPr>
              <a:t>Resilience as a </a:t>
            </a:r>
            <a:r>
              <a:rPr lang="en-US" b="1" dirty="0">
                <a:latin typeface="Garamond" panose="02020404030301010803" pitchFamily="18" charset="0"/>
              </a:rPr>
              <a:t>set of stages </a:t>
            </a:r>
            <a:r>
              <a:rPr lang="en-US" dirty="0">
                <a:latin typeface="Garamond" panose="02020404030301010803" pitchFamily="18" charset="0"/>
              </a:rPr>
              <a:t>(Duchek, 2020):</a:t>
            </a:r>
          </a:p>
          <a:p>
            <a:pPr marL="1200150" lvl="2" indent="-285750" algn="just">
              <a:lnSpc>
                <a:spcPct val="150000"/>
              </a:lnSpc>
              <a:spcBef>
                <a:spcPts val="600"/>
              </a:spcBef>
              <a:buFont typeface="Arial" panose="020B0604020202020204" pitchFamily="34" charset="0"/>
              <a:buChar char="•"/>
            </a:pPr>
            <a:r>
              <a:rPr lang="en-US" dirty="0">
                <a:latin typeface="Garamond" panose="02020404030301010803" pitchFamily="18" charset="0"/>
              </a:rPr>
              <a:t>Anticipation</a:t>
            </a:r>
          </a:p>
          <a:p>
            <a:pPr marL="1200150" lvl="2" indent="-285750" algn="just">
              <a:lnSpc>
                <a:spcPct val="150000"/>
              </a:lnSpc>
              <a:spcBef>
                <a:spcPts val="600"/>
              </a:spcBef>
              <a:buFont typeface="Arial" panose="020B0604020202020204" pitchFamily="34" charset="0"/>
              <a:buChar char="•"/>
            </a:pPr>
            <a:r>
              <a:rPr lang="en-US" dirty="0">
                <a:latin typeface="Garamond" panose="02020404030301010803" pitchFamily="18" charset="0"/>
              </a:rPr>
              <a:t>Coping</a:t>
            </a:r>
          </a:p>
          <a:p>
            <a:pPr marL="1200150" lvl="2" indent="-285750" algn="just">
              <a:lnSpc>
                <a:spcPct val="150000"/>
              </a:lnSpc>
              <a:spcBef>
                <a:spcPts val="600"/>
              </a:spcBef>
              <a:buFont typeface="Arial" panose="020B0604020202020204" pitchFamily="34" charset="0"/>
              <a:buChar char="•"/>
            </a:pPr>
            <a:r>
              <a:rPr lang="en-US" dirty="0">
                <a:latin typeface="Garamond" panose="02020404030301010803" pitchFamily="18" charset="0"/>
              </a:rPr>
              <a:t>Adaptation</a:t>
            </a:r>
          </a:p>
        </p:txBody>
      </p:sp>
    </p:spTree>
    <p:extLst>
      <p:ext uri="{BB962C8B-B14F-4D97-AF65-F5344CB8AC3E}">
        <p14:creationId xmlns:p14="http://schemas.microsoft.com/office/powerpoint/2010/main" val="1198828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7B4B0-3C96-2CCE-9507-2B2A316C31C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C031AF5-A625-78FC-4438-C690133B5943}"/>
              </a:ext>
            </a:extLst>
          </p:cNvPr>
          <p:cNvSpPr/>
          <p:nvPr/>
        </p:nvSpPr>
        <p:spPr>
          <a:xfrm>
            <a:off x="4716016" y="4227934"/>
            <a:ext cx="2448272" cy="8640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BE"/>
          </a:p>
        </p:txBody>
      </p:sp>
      <p:pic>
        <p:nvPicPr>
          <p:cNvPr id="3" name="Picture 2">
            <a:extLst>
              <a:ext uri="{FF2B5EF4-FFF2-40B4-BE49-F238E27FC236}">
                <a16:creationId xmlns:a16="http://schemas.microsoft.com/office/drawing/2014/main" id="{6B934105-E97E-B6C6-5E76-40AD985F1F15}"/>
              </a:ext>
            </a:extLst>
          </p:cNvPr>
          <p:cNvPicPr>
            <a:picLocks noChangeAspect="1"/>
          </p:cNvPicPr>
          <p:nvPr/>
        </p:nvPicPr>
        <p:blipFill>
          <a:blip r:embed="rId2"/>
          <a:stretch>
            <a:fillRect/>
          </a:stretch>
        </p:blipFill>
        <p:spPr>
          <a:xfrm>
            <a:off x="5796136" y="4562781"/>
            <a:ext cx="1152128" cy="393671"/>
          </a:xfrm>
          <a:prstGeom prst="rect">
            <a:avLst/>
          </a:prstGeom>
        </p:spPr>
      </p:pic>
      <p:sp>
        <p:nvSpPr>
          <p:cNvPr id="4" name="TextBox 3">
            <a:extLst>
              <a:ext uri="{FF2B5EF4-FFF2-40B4-BE49-F238E27FC236}">
                <a16:creationId xmlns:a16="http://schemas.microsoft.com/office/drawing/2014/main" id="{B4AD9891-94AC-0710-6743-0671537972FC}"/>
              </a:ext>
            </a:extLst>
          </p:cNvPr>
          <p:cNvSpPr txBox="1"/>
          <p:nvPr/>
        </p:nvSpPr>
        <p:spPr>
          <a:xfrm>
            <a:off x="971600" y="339502"/>
            <a:ext cx="7200800" cy="461665"/>
          </a:xfrm>
          <a:prstGeom prst="rect">
            <a:avLst/>
          </a:prstGeom>
          <a:noFill/>
        </p:spPr>
        <p:txBody>
          <a:bodyPr wrap="square" rtlCol="0">
            <a:spAutoFit/>
          </a:bodyPr>
          <a:lstStyle/>
          <a:p>
            <a:pPr algn="just"/>
            <a:r>
              <a:rPr lang="en-US" sz="2400" b="1" dirty="0">
                <a:latin typeface="Garamond" panose="02020404030301010803" pitchFamily="18" charset="0"/>
              </a:rPr>
              <a:t>2. First Article: Research Question</a:t>
            </a:r>
            <a:endParaRPr lang="en-BE" sz="2000" b="1" dirty="0">
              <a:latin typeface="Garamond" panose="02020404030301010803" pitchFamily="18" charset="0"/>
            </a:endParaRPr>
          </a:p>
        </p:txBody>
      </p:sp>
      <p:sp>
        <p:nvSpPr>
          <p:cNvPr id="5" name="TextBox 4">
            <a:extLst>
              <a:ext uri="{FF2B5EF4-FFF2-40B4-BE49-F238E27FC236}">
                <a16:creationId xmlns:a16="http://schemas.microsoft.com/office/drawing/2014/main" id="{DD3914D4-C7D5-4551-88AD-2B257B50EB46}"/>
              </a:ext>
            </a:extLst>
          </p:cNvPr>
          <p:cNvSpPr txBox="1"/>
          <p:nvPr/>
        </p:nvSpPr>
        <p:spPr>
          <a:xfrm>
            <a:off x="971600" y="1059582"/>
            <a:ext cx="7200800" cy="2600712"/>
          </a:xfrm>
          <a:prstGeom prst="rect">
            <a:avLst/>
          </a:prstGeom>
          <a:noFill/>
        </p:spPr>
        <p:txBody>
          <a:bodyPr wrap="square" rtlCol="0">
            <a:spAutoFit/>
          </a:bodyPr>
          <a:lstStyle/>
          <a:p>
            <a:pPr marL="285750" indent="-285750" algn="just">
              <a:spcBef>
                <a:spcPts val="600"/>
              </a:spcBef>
              <a:buFont typeface="Arial" panose="020B0604020202020204" pitchFamily="34" charset="0"/>
              <a:buChar char="•"/>
            </a:pPr>
            <a:r>
              <a:rPr lang="en-US" sz="1600" dirty="0">
                <a:latin typeface="Garamond" panose="02020404030301010803" pitchFamily="18" charset="0"/>
              </a:rPr>
              <a:t>Resilience as a multi-stage process (Duchek, 2020)</a:t>
            </a:r>
          </a:p>
          <a:p>
            <a:pPr marL="285750" indent="-285750" algn="just">
              <a:spcBef>
                <a:spcPts val="600"/>
              </a:spcBef>
              <a:buFont typeface="Arial" panose="020B0604020202020204" pitchFamily="34" charset="0"/>
              <a:buChar char="•"/>
            </a:pPr>
            <a:r>
              <a:rPr lang="en-US" sz="1600" dirty="0">
                <a:latin typeface="Garamond" panose="02020404030301010803" pitchFamily="18" charset="0"/>
              </a:rPr>
              <a:t>4 types of cooperatives based on governance (</a:t>
            </a:r>
            <a:r>
              <a:rPr lang="en-US" sz="1600" dirty="0" err="1">
                <a:latin typeface="Garamond" panose="02020404030301010803" pitchFamily="18" charset="0"/>
              </a:rPr>
              <a:t>Dufays</a:t>
            </a:r>
            <a:r>
              <a:rPr lang="en-US" sz="1600" dirty="0">
                <a:latin typeface="Garamond" panose="02020404030301010803" pitchFamily="18" charset="0"/>
              </a:rPr>
              <a:t> et al., 2025):</a:t>
            </a:r>
          </a:p>
          <a:p>
            <a:pPr marL="742950" lvl="1" indent="-285750" algn="just">
              <a:spcBef>
                <a:spcPts val="600"/>
              </a:spcBef>
              <a:buFont typeface="Arial" panose="020B0604020202020204" pitchFamily="34" charset="0"/>
              <a:buChar char="•"/>
            </a:pPr>
            <a:r>
              <a:rPr lang="en-US" sz="1600" dirty="0">
                <a:latin typeface="Garamond" panose="02020404030301010803" pitchFamily="18" charset="0"/>
              </a:rPr>
              <a:t>Consumer</a:t>
            </a:r>
          </a:p>
          <a:p>
            <a:pPr marL="742950" lvl="1" indent="-285750" algn="just">
              <a:spcBef>
                <a:spcPts val="600"/>
              </a:spcBef>
              <a:buFont typeface="Arial" panose="020B0604020202020204" pitchFamily="34" charset="0"/>
              <a:buChar char="•"/>
            </a:pPr>
            <a:r>
              <a:rPr lang="en-US" sz="1600" dirty="0">
                <a:latin typeface="Garamond" panose="02020404030301010803" pitchFamily="18" charset="0"/>
              </a:rPr>
              <a:t>Producer</a:t>
            </a:r>
          </a:p>
          <a:p>
            <a:pPr marL="742950" lvl="1" indent="-285750" algn="just">
              <a:spcBef>
                <a:spcPts val="600"/>
              </a:spcBef>
              <a:buFont typeface="Arial" panose="020B0604020202020204" pitchFamily="34" charset="0"/>
              <a:buChar char="•"/>
            </a:pPr>
            <a:r>
              <a:rPr lang="en-US" sz="1600" dirty="0">
                <a:latin typeface="Garamond" panose="02020404030301010803" pitchFamily="18" charset="0"/>
              </a:rPr>
              <a:t>Worker </a:t>
            </a:r>
          </a:p>
          <a:p>
            <a:pPr marL="742950" lvl="1" indent="-285750" algn="just">
              <a:spcBef>
                <a:spcPts val="600"/>
              </a:spcBef>
              <a:buFont typeface="Arial" panose="020B0604020202020204" pitchFamily="34" charset="0"/>
              <a:buChar char="•"/>
            </a:pPr>
            <a:r>
              <a:rPr lang="en-US" sz="1600" dirty="0">
                <a:latin typeface="Garamond" panose="02020404030301010803" pitchFamily="18" charset="0"/>
              </a:rPr>
              <a:t>Multistakeholder</a:t>
            </a:r>
          </a:p>
          <a:p>
            <a:pPr marL="742950" lvl="1" indent="-285750" algn="just">
              <a:spcBef>
                <a:spcPts val="600"/>
              </a:spcBef>
              <a:buFont typeface="Arial" panose="020B0604020202020204" pitchFamily="34" charset="0"/>
              <a:buChar char="•"/>
            </a:pPr>
            <a:endParaRPr lang="en-US" sz="1600" dirty="0">
              <a:latin typeface="Garamond" panose="02020404030301010803" pitchFamily="18" charset="0"/>
            </a:endParaRPr>
          </a:p>
          <a:p>
            <a:pPr marL="285750" indent="-285750" algn="just">
              <a:spcBef>
                <a:spcPts val="600"/>
              </a:spcBef>
              <a:buFont typeface="Arial" panose="020B0604020202020204" pitchFamily="34" charset="0"/>
              <a:buChar char="•"/>
            </a:pPr>
            <a:r>
              <a:rPr lang="en-US" sz="1600" b="1" dirty="0">
                <a:latin typeface="Garamond" panose="02020404030301010803" pitchFamily="18" charset="0"/>
              </a:rPr>
              <a:t>RQ. How is organizational resilience built and enacted by cooperatives?</a:t>
            </a:r>
          </a:p>
        </p:txBody>
      </p:sp>
    </p:spTree>
    <p:extLst>
      <p:ext uri="{BB962C8B-B14F-4D97-AF65-F5344CB8AC3E}">
        <p14:creationId xmlns:p14="http://schemas.microsoft.com/office/powerpoint/2010/main" val="3977180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41D22-2FEA-1DD1-20FA-BB0B2F5295C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C48E701-E7A1-996F-4DAD-70BD77538856}"/>
              </a:ext>
            </a:extLst>
          </p:cNvPr>
          <p:cNvSpPr/>
          <p:nvPr/>
        </p:nvSpPr>
        <p:spPr>
          <a:xfrm>
            <a:off x="4716016" y="4227934"/>
            <a:ext cx="2448272" cy="8640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BE"/>
          </a:p>
        </p:txBody>
      </p:sp>
      <p:pic>
        <p:nvPicPr>
          <p:cNvPr id="3" name="Picture 2">
            <a:extLst>
              <a:ext uri="{FF2B5EF4-FFF2-40B4-BE49-F238E27FC236}">
                <a16:creationId xmlns:a16="http://schemas.microsoft.com/office/drawing/2014/main" id="{68A26C0E-D158-9BDA-305D-8265D801E34D}"/>
              </a:ext>
            </a:extLst>
          </p:cNvPr>
          <p:cNvPicPr>
            <a:picLocks noChangeAspect="1"/>
          </p:cNvPicPr>
          <p:nvPr/>
        </p:nvPicPr>
        <p:blipFill>
          <a:blip r:embed="rId3"/>
          <a:stretch>
            <a:fillRect/>
          </a:stretch>
        </p:blipFill>
        <p:spPr>
          <a:xfrm>
            <a:off x="5796136" y="4562781"/>
            <a:ext cx="1152128" cy="393671"/>
          </a:xfrm>
          <a:prstGeom prst="rect">
            <a:avLst/>
          </a:prstGeom>
        </p:spPr>
      </p:pic>
      <p:sp>
        <p:nvSpPr>
          <p:cNvPr id="4" name="TextBox 3">
            <a:extLst>
              <a:ext uri="{FF2B5EF4-FFF2-40B4-BE49-F238E27FC236}">
                <a16:creationId xmlns:a16="http://schemas.microsoft.com/office/drawing/2014/main" id="{07545077-22CE-245F-58E8-F32B339E3716}"/>
              </a:ext>
            </a:extLst>
          </p:cNvPr>
          <p:cNvSpPr txBox="1"/>
          <p:nvPr/>
        </p:nvSpPr>
        <p:spPr>
          <a:xfrm>
            <a:off x="971600" y="339502"/>
            <a:ext cx="7200800" cy="461665"/>
          </a:xfrm>
          <a:prstGeom prst="rect">
            <a:avLst/>
          </a:prstGeom>
          <a:noFill/>
        </p:spPr>
        <p:txBody>
          <a:bodyPr wrap="square" rtlCol="0">
            <a:spAutoFit/>
          </a:bodyPr>
          <a:lstStyle/>
          <a:p>
            <a:pPr algn="just"/>
            <a:r>
              <a:rPr lang="en-US" sz="2400" b="1" dirty="0">
                <a:latin typeface="Garamond" panose="02020404030301010803" pitchFamily="18" charset="0"/>
              </a:rPr>
              <a:t>2. First Article: Theoretical Approach </a:t>
            </a:r>
            <a:r>
              <a:rPr lang="en-US" sz="1400" b="1" dirty="0">
                <a:latin typeface="Garamond" panose="02020404030301010803" pitchFamily="18" charset="0"/>
              </a:rPr>
              <a:t>(in development)</a:t>
            </a:r>
            <a:endParaRPr lang="en-BE" sz="2000" b="1" dirty="0">
              <a:latin typeface="Garamond" panose="02020404030301010803" pitchFamily="18" charset="0"/>
            </a:endParaRPr>
          </a:p>
        </p:txBody>
      </p:sp>
      <p:sp>
        <p:nvSpPr>
          <p:cNvPr id="6" name="TextBox 5">
            <a:extLst>
              <a:ext uri="{FF2B5EF4-FFF2-40B4-BE49-F238E27FC236}">
                <a16:creationId xmlns:a16="http://schemas.microsoft.com/office/drawing/2014/main" id="{D93C579D-BD93-697C-E05D-155027C375C4}"/>
              </a:ext>
            </a:extLst>
          </p:cNvPr>
          <p:cNvSpPr txBox="1"/>
          <p:nvPr/>
        </p:nvSpPr>
        <p:spPr>
          <a:xfrm>
            <a:off x="971600" y="1059582"/>
            <a:ext cx="7200800" cy="2523768"/>
          </a:xfrm>
          <a:prstGeom prst="rect">
            <a:avLst/>
          </a:prstGeom>
          <a:noFill/>
        </p:spPr>
        <p:txBody>
          <a:bodyPr wrap="square" rtlCol="0">
            <a:spAutoFit/>
          </a:bodyPr>
          <a:lstStyle/>
          <a:p>
            <a:pPr marL="285750" indent="-285750" algn="just">
              <a:spcBef>
                <a:spcPts val="600"/>
              </a:spcBef>
              <a:buFont typeface="Arial" panose="020B0604020202020204" pitchFamily="34" charset="0"/>
              <a:buChar char="•"/>
            </a:pPr>
            <a:r>
              <a:rPr lang="en-US" sz="1600" dirty="0">
                <a:latin typeface="Garamond" panose="02020404030301010803" pitchFamily="18" charset="0"/>
              </a:rPr>
              <a:t>Resource-dependence theory:</a:t>
            </a:r>
          </a:p>
          <a:p>
            <a:pPr marL="742950" lvl="1" indent="-285750" algn="just">
              <a:spcBef>
                <a:spcPts val="600"/>
              </a:spcBef>
              <a:buFont typeface="Arial" panose="020B0604020202020204" pitchFamily="34" charset="0"/>
              <a:buChar char="•"/>
            </a:pPr>
            <a:r>
              <a:rPr lang="en-US" sz="1600" dirty="0">
                <a:latin typeface="Garamond" panose="02020404030301010803" pitchFamily="18" charset="0"/>
              </a:rPr>
              <a:t>Set of resources that contribute or hinder during adversities (Korber &amp; McNaughton, 2018)</a:t>
            </a:r>
          </a:p>
          <a:p>
            <a:pPr marL="742950" lvl="1" indent="-285750" algn="just">
              <a:spcBef>
                <a:spcPts val="600"/>
              </a:spcBef>
              <a:buFont typeface="Arial" panose="020B0604020202020204" pitchFamily="34" charset="0"/>
              <a:buChar char="•"/>
            </a:pPr>
            <a:endParaRPr lang="en-US" sz="1600" dirty="0">
              <a:latin typeface="Garamond" panose="02020404030301010803" pitchFamily="18" charset="0"/>
            </a:endParaRPr>
          </a:p>
          <a:p>
            <a:pPr marL="285750" indent="-285750" algn="just">
              <a:spcBef>
                <a:spcPts val="600"/>
              </a:spcBef>
              <a:buFont typeface="Arial" panose="020B0604020202020204" pitchFamily="34" charset="0"/>
              <a:buChar char="•"/>
            </a:pPr>
            <a:r>
              <a:rPr lang="en-US" sz="1600" dirty="0">
                <a:latin typeface="Garamond" panose="02020404030301010803" pitchFamily="18" charset="0"/>
              </a:rPr>
              <a:t>Possible compatible theoretical approaches:</a:t>
            </a:r>
          </a:p>
          <a:p>
            <a:pPr marL="742950" lvl="1" indent="-285750" algn="just">
              <a:spcBef>
                <a:spcPts val="600"/>
              </a:spcBef>
              <a:buFont typeface="Arial" panose="020B0604020202020204" pitchFamily="34" charset="0"/>
              <a:buChar char="•"/>
            </a:pPr>
            <a:r>
              <a:rPr lang="en-US" sz="1600" dirty="0">
                <a:latin typeface="Garamond" panose="02020404030301010803" pitchFamily="18" charset="0"/>
              </a:rPr>
              <a:t>Property Rights Theory &amp; Transaction Cost Economics</a:t>
            </a:r>
          </a:p>
          <a:p>
            <a:pPr marL="742950" lvl="1" indent="-285750" algn="just">
              <a:spcBef>
                <a:spcPts val="600"/>
              </a:spcBef>
              <a:buFont typeface="Arial" panose="020B0604020202020204" pitchFamily="34" charset="0"/>
              <a:buChar char="•"/>
            </a:pPr>
            <a:r>
              <a:rPr lang="en-US" sz="1600" dirty="0">
                <a:latin typeface="Garamond" panose="02020404030301010803" pitchFamily="18" charset="0"/>
              </a:rPr>
              <a:t>Social Capital Theory</a:t>
            </a:r>
          </a:p>
          <a:p>
            <a:pPr marL="285750" indent="-285750" algn="just">
              <a:spcBef>
                <a:spcPts val="600"/>
              </a:spcBef>
              <a:buFont typeface="Arial" panose="020B0604020202020204" pitchFamily="34" charset="0"/>
              <a:buChar char="•"/>
            </a:pPr>
            <a:endParaRPr lang="en-US" sz="1600" b="1" dirty="0">
              <a:latin typeface="Garamond" panose="02020404030301010803" pitchFamily="18" charset="0"/>
            </a:endParaRPr>
          </a:p>
        </p:txBody>
      </p:sp>
    </p:spTree>
    <p:extLst>
      <p:ext uri="{BB962C8B-B14F-4D97-AF65-F5344CB8AC3E}">
        <p14:creationId xmlns:p14="http://schemas.microsoft.com/office/powerpoint/2010/main" val="942843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5E881-E641-C6CA-7E19-A7905C9836A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94127C0-E922-6C83-21E2-0E323C53C81F}"/>
              </a:ext>
            </a:extLst>
          </p:cNvPr>
          <p:cNvSpPr/>
          <p:nvPr/>
        </p:nvSpPr>
        <p:spPr>
          <a:xfrm>
            <a:off x="4716016" y="4227934"/>
            <a:ext cx="2448272" cy="8640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BE"/>
          </a:p>
        </p:txBody>
      </p:sp>
      <p:pic>
        <p:nvPicPr>
          <p:cNvPr id="3" name="Picture 2">
            <a:extLst>
              <a:ext uri="{FF2B5EF4-FFF2-40B4-BE49-F238E27FC236}">
                <a16:creationId xmlns:a16="http://schemas.microsoft.com/office/drawing/2014/main" id="{C2D50BFF-8341-6133-3CCD-C0289BA6B979}"/>
              </a:ext>
            </a:extLst>
          </p:cNvPr>
          <p:cNvPicPr>
            <a:picLocks noChangeAspect="1"/>
          </p:cNvPicPr>
          <p:nvPr/>
        </p:nvPicPr>
        <p:blipFill>
          <a:blip r:embed="rId3"/>
          <a:stretch>
            <a:fillRect/>
          </a:stretch>
        </p:blipFill>
        <p:spPr>
          <a:xfrm>
            <a:off x="5796136" y="4562781"/>
            <a:ext cx="1152128" cy="393671"/>
          </a:xfrm>
          <a:prstGeom prst="rect">
            <a:avLst/>
          </a:prstGeom>
        </p:spPr>
      </p:pic>
      <p:sp>
        <p:nvSpPr>
          <p:cNvPr id="4" name="TextBox 3">
            <a:extLst>
              <a:ext uri="{FF2B5EF4-FFF2-40B4-BE49-F238E27FC236}">
                <a16:creationId xmlns:a16="http://schemas.microsoft.com/office/drawing/2014/main" id="{D3372540-A445-194E-89E5-391E8BC6CEC9}"/>
              </a:ext>
            </a:extLst>
          </p:cNvPr>
          <p:cNvSpPr txBox="1"/>
          <p:nvPr/>
        </p:nvSpPr>
        <p:spPr>
          <a:xfrm>
            <a:off x="971600" y="339502"/>
            <a:ext cx="7200800" cy="461665"/>
          </a:xfrm>
          <a:prstGeom prst="rect">
            <a:avLst/>
          </a:prstGeom>
          <a:noFill/>
        </p:spPr>
        <p:txBody>
          <a:bodyPr wrap="square" rtlCol="0">
            <a:spAutoFit/>
          </a:bodyPr>
          <a:lstStyle/>
          <a:p>
            <a:pPr algn="just"/>
            <a:r>
              <a:rPr lang="en-US" sz="2400" b="1" dirty="0">
                <a:latin typeface="Garamond" panose="02020404030301010803" pitchFamily="18" charset="0"/>
              </a:rPr>
              <a:t>2. First Paper: Methodology</a:t>
            </a:r>
            <a:endParaRPr lang="en-BE" sz="2000" b="1" dirty="0">
              <a:latin typeface="Garamond" panose="02020404030301010803" pitchFamily="18" charset="0"/>
            </a:endParaRPr>
          </a:p>
        </p:txBody>
      </p:sp>
      <p:sp>
        <p:nvSpPr>
          <p:cNvPr id="6" name="TextBox 5">
            <a:extLst>
              <a:ext uri="{FF2B5EF4-FFF2-40B4-BE49-F238E27FC236}">
                <a16:creationId xmlns:a16="http://schemas.microsoft.com/office/drawing/2014/main" id="{0A3B210B-8166-6EAE-B38A-76C1EEE2E03F}"/>
              </a:ext>
            </a:extLst>
          </p:cNvPr>
          <p:cNvSpPr txBox="1"/>
          <p:nvPr/>
        </p:nvSpPr>
        <p:spPr>
          <a:xfrm>
            <a:off x="971600" y="4300522"/>
            <a:ext cx="7200800" cy="215444"/>
          </a:xfrm>
          <a:prstGeom prst="rect">
            <a:avLst/>
          </a:prstGeom>
          <a:noFill/>
        </p:spPr>
        <p:txBody>
          <a:bodyPr wrap="square" rtlCol="0">
            <a:spAutoFit/>
          </a:bodyPr>
          <a:lstStyle/>
          <a:p>
            <a:pPr algn="just">
              <a:buNone/>
            </a:pPr>
            <a:r>
              <a:rPr lang="en-BE" sz="800" kern="100" dirty="0">
                <a:latin typeface="Times New Roman" panose="02020603050405020304" pitchFamily="18" charset="0"/>
                <a:ea typeface="Aptos" panose="020B0004020202020204" pitchFamily="34" charset="0"/>
                <a:cs typeface="Times New Roman" panose="02020603050405020304" pitchFamily="18" charset="0"/>
              </a:rPr>
              <a:t>In column “Code”: Codes with asterisk (*) refer to cooperatives participating in the second round of interviews. Codes in </a:t>
            </a:r>
            <a:r>
              <a:rPr lang="en-BE" sz="800" i="1" kern="100" dirty="0">
                <a:latin typeface="Times New Roman" panose="02020603050405020304" pitchFamily="18" charset="0"/>
                <a:ea typeface="Aptos" panose="020B0004020202020204" pitchFamily="34" charset="0"/>
                <a:cs typeface="Times New Roman" panose="02020603050405020304" pitchFamily="18" charset="0"/>
              </a:rPr>
              <a:t>cursive</a:t>
            </a:r>
            <a:r>
              <a:rPr lang="en-BE" sz="800" kern="100" dirty="0">
                <a:latin typeface="Times New Roman" panose="02020603050405020304" pitchFamily="18" charset="0"/>
                <a:ea typeface="Aptos" panose="020B0004020202020204" pitchFamily="34" charset="0"/>
                <a:cs typeface="Times New Roman" panose="02020603050405020304" pitchFamily="18" charset="0"/>
              </a:rPr>
              <a:t> refer to inactive cooperatives.</a:t>
            </a:r>
            <a:endParaRPr lang="en-BE" sz="800" kern="100" dirty="0">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28" name="Table 27">
            <a:extLst>
              <a:ext uri="{FF2B5EF4-FFF2-40B4-BE49-F238E27FC236}">
                <a16:creationId xmlns:a16="http://schemas.microsoft.com/office/drawing/2014/main" id="{9A3BE1DB-3743-8E2D-E9EA-A409775A919E}"/>
              </a:ext>
            </a:extLst>
          </p:cNvPr>
          <p:cNvGraphicFramePr>
            <a:graphicFrameLocks noGrp="1"/>
          </p:cNvGraphicFramePr>
          <p:nvPr>
            <p:extLst>
              <p:ext uri="{D42A27DB-BD31-4B8C-83A1-F6EECF244321}">
                <p14:modId xmlns:p14="http://schemas.microsoft.com/office/powerpoint/2010/main" val="2584278170"/>
              </p:ext>
            </p:extLst>
          </p:nvPr>
        </p:nvGraphicFramePr>
        <p:xfrm>
          <a:off x="1979712" y="830036"/>
          <a:ext cx="5184577" cy="3470482"/>
        </p:xfrm>
        <a:graphic>
          <a:graphicData uri="http://schemas.openxmlformats.org/drawingml/2006/table">
            <a:tbl>
              <a:tblPr/>
              <a:tblGrid>
                <a:gridCol w="674228">
                  <a:extLst>
                    <a:ext uri="{9D8B030D-6E8A-4147-A177-3AD203B41FA5}">
                      <a16:colId xmlns:a16="http://schemas.microsoft.com/office/drawing/2014/main" val="2345350662"/>
                    </a:ext>
                  </a:extLst>
                </a:gridCol>
                <a:gridCol w="337114">
                  <a:extLst>
                    <a:ext uri="{9D8B030D-6E8A-4147-A177-3AD203B41FA5}">
                      <a16:colId xmlns:a16="http://schemas.microsoft.com/office/drawing/2014/main" val="1288796164"/>
                    </a:ext>
                  </a:extLst>
                </a:gridCol>
                <a:gridCol w="988093">
                  <a:extLst>
                    <a:ext uri="{9D8B030D-6E8A-4147-A177-3AD203B41FA5}">
                      <a16:colId xmlns:a16="http://schemas.microsoft.com/office/drawing/2014/main" val="1022754743"/>
                    </a:ext>
                  </a:extLst>
                </a:gridCol>
                <a:gridCol w="1476326">
                  <a:extLst>
                    <a:ext uri="{9D8B030D-6E8A-4147-A177-3AD203B41FA5}">
                      <a16:colId xmlns:a16="http://schemas.microsoft.com/office/drawing/2014/main" val="1872853876"/>
                    </a:ext>
                  </a:extLst>
                </a:gridCol>
                <a:gridCol w="534731">
                  <a:extLst>
                    <a:ext uri="{9D8B030D-6E8A-4147-A177-3AD203B41FA5}">
                      <a16:colId xmlns:a16="http://schemas.microsoft.com/office/drawing/2014/main" val="2689162532"/>
                    </a:ext>
                  </a:extLst>
                </a:gridCol>
                <a:gridCol w="557981">
                  <a:extLst>
                    <a:ext uri="{9D8B030D-6E8A-4147-A177-3AD203B41FA5}">
                      <a16:colId xmlns:a16="http://schemas.microsoft.com/office/drawing/2014/main" val="2163954570"/>
                    </a:ext>
                  </a:extLst>
                </a:gridCol>
                <a:gridCol w="616104">
                  <a:extLst>
                    <a:ext uri="{9D8B030D-6E8A-4147-A177-3AD203B41FA5}">
                      <a16:colId xmlns:a16="http://schemas.microsoft.com/office/drawing/2014/main" val="3629781528"/>
                    </a:ext>
                  </a:extLst>
                </a:gridCol>
              </a:tblGrid>
              <a:tr h="144396">
                <a:tc>
                  <a:txBody>
                    <a:bodyPr/>
                    <a:lstStyle/>
                    <a:p>
                      <a:pPr algn="ctr" fontAlgn="ctr">
                        <a:buNone/>
                      </a:pPr>
                      <a:r>
                        <a:rPr lang="en-BE" sz="900" b="0" i="0" u="none" strike="noStrike" dirty="0">
                          <a:solidFill>
                            <a:srgbClr val="000000"/>
                          </a:solidFill>
                          <a:effectLst/>
                          <a:latin typeface="Aptos Narrow" panose="020B0004020202020204" pitchFamily="34" charset="0"/>
                        </a:rPr>
                        <a:t>Type</a:t>
                      </a:r>
                    </a:p>
                  </a:txBody>
                  <a:tcPr marL="4681" marR="4681" marT="468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tc>
                  <a:txBody>
                    <a:bodyPr/>
                    <a:lstStyle/>
                    <a:p>
                      <a:pPr algn="ctr" fontAlgn="b">
                        <a:buNone/>
                      </a:pPr>
                      <a:r>
                        <a:rPr lang="en-BE" sz="900" b="0" i="0" u="none" strike="noStrike" dirty="0">
                          <a:solidFill>
                            <a:srgbClr val="000000"/>
                          </a:solidFill>
                          <a:effectLst/>
                          <a:latin typeface="Aptos Narrow" panose="020B0004020202020204" pitchFamily="34" charset="0"/>
                        </a:rPr>
                        <a:t>Code</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tc>
                  <a:txBody>
                    <a:bodyPr/>
                    <a:lstStyle/>
                    <a:p>
                      <a:pPr algn="ctr" fontAlgn="b">
                        <a:buNone/>
                      </a:pPr>
                      <a:r>
                        <a:rPr lang="en-BE" sz="900" b="0" i="0" u="none" strike="noStrike">
                          <a:solidFill>
                            <a:srgbClr val="000000"/>
                          </a:solidFill>
                          <a:effectLst/>
                          <a:latin typeface="Aptos Narrow" panose="020B0004020202020204" pitchFamily="34" charset="0"/>
                        </a:rPr>
                        <a:t>Sector</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tc>
                  <a:txBody>
                    <a:bodyPr/>
                    <a:lstStyle/>
                    <a:p>
                      <a:pPr algn="ctr" fontAlgn="b">
                        <a:buNone/>
                      </a:pPr>
                      <a:r>
                        <a:rPr lang="en-BE" sz="900" b="0" i="0" u="none" strike="noStrike">
                          <a:solidFill>
                            <a:srgbClr val="000000"/>
                          </a:solidFill>
                          <a:effectLst/>
                          <a:latin typeface="Aptos Narrow" panose="020B0004020202020204" pitchFamily="34" charset="0"/>
                        </a:rPr>
                        <a:t>Profile Respondent</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tc>
                  <a:txBody>
                    <a:bodyPr/>
                    <a:lstStyle/>
                    <a:p>
                      <a:pPr algn="ctr" fontAlgn="b">
                        <a:buNone/>
                      </a:pPr>
                      <a:r>
                        <a:rPr lang="en-BE" sz="900" b="0" i="0" u="none" strike="noStrike">
                          <a:solidFill>
                            <a:srgbClr val="000000"/>
                          </a:solidFill>
                          <a:effectLst/>
                          <a:latin typeface="Aptos Narrow" panose="020B0004020202020204" pitchFamily="34" charset="0"/>
                        </a:rPr>
                        <a:t>Members</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tc>
                  <a:txBody>
                    <a:bodyPr/>
                    <a:lstStyle/>
                    <a:p>
                      <a:pPr algn="ctr" fontAlgn="b">
                        <a:buNone/>
                      </a:pPr>
                      <a:r>
                        <a:rPr lang="en-US" sz="900" b="0" i="0" u="none" strike="noStrike" dirty="0">
                          <a:solidFill>
                            <a:srgbClr val="000000"/>
                          </a:solidFill>
                          <a:effectLst/>
                          <a:latin typeface="Aptos Narrow" panose="020B0004020202020204" pitchFamily="34" charset="0"/>
                        </a:rPr>
                        <a:t>Turnover</a:t>
                      </a:r>
                      <a:endParaRPr lang="en-BE" sz="900" b="0" i="0" u="none" strike="noStrike" dirty="0">
                        <a:solidFill>
                          <a:srgbClr val="000000"/>
                        </a:solidFill>
                        <a:effectLst/>
                        <a:latin typeface="Aptos Narrow" panose="020B0004020202020204" pitchFamily="34" charset="0"/>
                      </a:endParaRP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tc>
                  <a:txBody>
                    <a:bodyPr/>
                    <a:lstStyle/>
                    <a:p>
                      <a:pPr algn="ctr" fontAlgn="b">
                        <a:buNone/>
                      </a:pPr>
                      <a:r>
                        <a:rPr lang="en-BE" sz="900" b="0" i="0" u="none" strike="noStrike">
                          <a:solidFill>
                            <a:srgbClr val="000000"/>
                          </a:solidFill>
                          <a:effectLst/>
                          <a:latin typeface="Aptos Narrow" panose="020B0004020202020204" pitchFamily="34" charset="0"/>
                        </a:rPr>
                        <a:t>Employees</a:t>
                      </a:r>
                    </a:p>
                  </a:txBody>
                  <a:tcPr marL="4681" marR="4681" marT="468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extLst>
                  <a:ext uri="{0D108BD9-81ED-4DB2-BD59-A6C34878D82A}">
                    <a16:rowId xmlns:a16="http://schemas.microsoft.com/office/drawing/2014/main" val="3644041641"/>
                  </a:ext>
                </a:extLst>
              </a:tr>
              <a:tr h="144396">
                <a:tc rowSpan="8">
                  <a:txBody>
                    <a:bodyPr/>
                    <a:lstStyle/>
                    <a:p>
                      <a:pPr algn="ctr" fontAlgn="ctr">
                        <a:buNone/>
                      </a:pPr>
                      <a:r>
                        <a:rPr lang="en-BE" sz="900" b="0" i="0" u="none" strike="noStrike" dirty="0">
                          <a:solidFill>
                            <a:srgbClr val="000000"/>
                          </a:solidFill>
                          <a:effectLst/>
                          <a:latin typeface="Aptos Narrow" panose="020B0004020202020204" pitchFamily="34" charset="0"/>
                        </a:rPr>
                        <a:t>Consumer / Citizen</a:t>
                      </a:r>
                    </a:p>
                  </a:txBody>
                  <a:tcPr marL="4681" marR="4681" marT="468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C1*</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tc>
                  <a:txBody>
                    <a:bodyPr/>
                    <a:lstStyle/>
                    <a:p>
                      <a:pPr algn="ctr" fontAlgn="b">
                        <a:buNone/>
                      </a:pPr>
                      <a:r>
                        <a:rPr lang="en-BE" sz="900" b="0" i="0" u="none" strike="noStrike">
                          <a:solidFill>
                            <a:srgbClr val="000000"/>
                          </a:solidFill>
                          <a:effectLst/>
                          <a:latin typeface="Aptos Narrow" panose="020B0004020202020204" pitchFamily="34" charset="0"/>
                        </a:rPr>
                        <a:t>Food &amp; Beverages</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Managing Director</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Small</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90324510"/>
                  </a:ext>
                </a:extLst>
              </a:tr>
              <a:tr h="144396">
                <a:tc vMerge="1">
                  <a:txBody>
                    <a:bodyPr/>
                    <a:lstStyle/>
                    <a:p>
                      <a:endParaRPr lang="en-BE"/>
                    </a:p>
                  </a:txBody>
                  <a:tcPr/>
                </a:tc>
                <a:tc>
                  <a:txBody>
                    <a:bodyPr/>
                    <a:lstStyle/>
                    <a:p>
                      <a:pPr algn="ctr" fontAlgn="b">
                        <a:buNone/>
                      </a:pPr>
                      <a:r>
                        <a:rPr lang="en-BE" sz="900" b="0" i="0" u="none" strike="noStrike">
                          <a:solidFill>
                            <a:srgbClr val="000000"/>
                          </a:solidFill>
                          <a:effectLst/>
                          <a:latin typeface="Aptos Narrow" panose="020B0004020202020204" pitchFamily="34" charset="0"/>
                        </a:rPr>
                        <a:t>C2*</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tc>
                  <a:txBody>
                    <a:bodyPr/>
                    <a:lstStyle/>
                    <a:p>
                      <a:pPr algn="ctr" fontAlgn="b">
                        <a:buNone/>
                      </a:pPr>
                      <a:r>
                        <a:rPr lang="en-BE" sz="900" b="0" i="0" u="none" strike="noStrike">
                          <a:solidFill>
                            <a:srgbClr val="000000"/>
                          </a:solidFill>
                          <a:effectLst/>
                          <a:latin typeface="Aptos Narrow" panose="020B0004020202020204" pitchFamily="34" charset="0"/>
                        </a:rPr>
                        <a:t>Financial Services</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Managing Director</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Medium</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Small</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Small</a:t>
                      </a:r>
                    </a:p>
                  </a:txBody>
                  <a:tcPr marL="4681" marR="4681" marT="468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86415062"/>
                  </a:ext>
                </a:extLst>
              </a:tr>
              <a:tr h="144396">
                <a:tc vMerge="1">
                  <a:txBody>
                    <a:bodyPr/>
                    <a:lstStyle/>
                    <a:p>
                      <a:endParaRPr lang="en-BE"/>
                    </a:p>
                  </a:txBody>
                  <a:tcPr/>
                </a:tc>
                <a:tc>
                  <a:txBody>
                    <a:bodyPr/>
                    <a:lstStyle/>
                    <a:p>
                      <a:pPr algn="ctr" fontAlgn="b">
                        <a:buNone/>
                      </a:pPr>
                      <a:r>
                        <a:rPr lang="en-BE" sz="900" b="0" i="0" u="none" strike="noStrike">
                          <a:solidFill>
                            <a:srgbClr val="000000"/>
                          </a:solidFill>
                          <a:effectLst/>
                          <a:latin typeface="Aptos Narrow" panose="020B0004020202020204" pitchFamily="34" charset="0"/>
                        </a:rPr>
                        <a:t>C3*</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tc>
                  <a:txBody>
                    <a:bodyPr/>
                    <a:lstStyle/>
                    <a:p>
                      <a:pPr algn="ctr" fontAlgn="b">
                        <a:buNone/>
                      </a:pPr>
                      <a:r>
                        <a:rPr lang="en-BE" sz="900" b="0" i="0" u="none" strike="noStrike">
                          <a:solidFill>
                            <a:srgbClr val="000000"/>
                          </a:solidFill>
                          <a:effectLst/>
                          <a:latin typeface="Aptos Narrow" panose="020B0004020202020204" pitchFamily="34" charset="0"/>
                        </a:rPr>
                        <a:t>Groceries</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Board Member</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Small</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8571046"/>
                  </a:ext>
                </a:extLst>
              </a:tr>
              <a:tr h="144396">
                <a:tc vMerge="1">
                  <a:txBody>
                    <a:bodyPr/>
                    <a:lstStyle/>
                    <a:p>
                      <a:endParaRPr lang="en-BE"/>
                    </a:p>
                  </a:txBody>
                  <a:tcPr/>
                </a:tc>
                <a:tc>
                  <a:txBody>
                    <a:bodyPr/>
                    <a:lstStyle/>
                    <a:p>
                      <a:pPr algn="ctr" fontAlgn="b">
                        <a:buNone/>
                      </a:pPr>
                      <a:r>
                        <a:rPr lang="en-BE" sz="900" b="0" i="0" u="none" strike="noStrike">
                          <a:solidFill>
                            <a:srgbClr val="000000"/>
                          </a:solidFill>
                          <a:effectLst/>
                          <a:latin typeface="Aptos Narrow" panose="020B0004020202020204" pitchFamily="34" charset="0"/>
                        </a:rPr>
                        <a:t>C4</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tc>
                  <a:txBody>
                    <a:bodyPr/>
                    <a:lstStyle/>
                    <a:p>
                      <a:pPr algn="ctr" fontAlgn="b">
                        <a:buNone/>
                      </a:pPr>
                      <a:r>
                        <a:rPr lang="en-BE" sz="900" b="0" i="0" u="none" strike="noStrike" dirty="0">
                          <a:solidFill>
                            <a:srgbClr val="000000"/>
                          </a:solidFill>
                          <a:effectLst/>
                          <a:latin typeface="Aptos Narrow" panose="020B0004020202020204" pitchFamily="34" charset="0"/>
                        </a:rPr>
                        <a:t>Energy</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Board Member</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Medium</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68801762"/>
                  </a:ext>
                </a:extLst>
              </a:tr>
              <a:tr h="144396">
                <a:tc vMerge="1">
                  <a:txBody>
                    <a:bodyPr/>
                    <a:lstStyle/>
                    <a:p>
                      <a:endParaRPr lang="en-BE"/>
                    </a:p>
                  </a:txBody>
                  <a:tcPr/>
                </a:tc>
                <a:tc>
                  <a:txBody>
                    <a:bodyPr/>
                    <a:lstStyle/>
                    <a:p>
                      <a:pPr algn="ctr" fontAlgn="b">
                        <a:buNone/>
                      </a:pPr>
                      <a:r>
                        <a:rPr lang="en-BE" sz="900" b="0" i="0" u="none" strike="noStrike">
                          <a:solidFill>
                            <a:srgbClr val="000000"/>
                          </a:solidFill>
                          <a:effectLst/>
                          <a:latin typeface="Aptos Narrow" panose="020B0004020202020204" pitchFamily="34" charset="0"/>
                        </a:rPr>
                        <a:t>C5*</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tc>
                  <a:txBody>
                    <a:bodyPr/>
                    <a:lstStyle/>
                    <a:p>
                      <a:pPr algn="ctr" fontAlgn="b">
                        <a:buNone/>
                      </a:pPr>
                      <a:r>
                        <a:rPr lang="en-BE" sz="900" b="0" i="0" u="none" strike="noStrike">
                          <a:solidFill>
                            <a:srgbClr val="000000"/>
                          </a:solidFill>
                          <a:effectLst/>
                          <a:latin typeface="Aptos Narrow" panose="020B0004020202020204" pitchFamily="34" charset="0"/>
                        </a:rPr>
                        <a:t>Energy</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Board Member</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Small</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4139155"/>
                  </a:ext>
                </a:extLst>
              </a:tr>
              <a:tr h="144396">
                <a:tc vMerge="1">
                  <a:txBody>
                    <a:bodyPr/>
                    <a:lstStyle/>
                    <a:p>
                      <a:endParaRPr lang="en-BE"/>
                    </a:p>
                  </a:txBody>
                  <a:tcPr/>
                </a:tc>
                <a:tc>
                  <a:txBody>
                    <a:bodyPr/>
                    <a:lstStyle/>
                    <a:p>
                      <a:pPr algn="ctr" fontAlgn="b">
                        <a:buNone/>
                      </a:pPr>
                      <a:r>
                        <a:rPr lang="en-BE" sz="900" b="0" i="0" u="none" strike="noStrike">
                          <a:solidFill>
                            <a:srgbClr val="000000"/>
                          </a:solidFill>
                          <a:effectLst/>
                          <a:latin typeface="Aptos Narrow" panose="020B0004020202020204" pitchFamily="34" charset="0"/>
                        </a:rPr>
                        <a:t>C6</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tc>
                  <a:txBody>
                    <a:bodyPr/>
                    <a:lstStyle/>
                    <a:p>
                      <a:pPr algn="ctr" fontAlgn="b">
                        <a:buNone/>
                      </a:pPr>
                      <a:r>
                        <a:rPr lang="en-BE" sz="900" b="0" i="0" u="none" strike="noStrike">
                          <a:solidFill>
                            <a:srgbClr val="000000"/>
                          </a:solidFill>
                          <a:effectLst/>
                          <a:latin typeface="Aptos Narrow" panose="020B0004020202020204" pitchFamily="34" charset="0"/>
                        </a:rPr>
                        <a:t>Agriculture</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Founder and Manager</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Small</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402290"/>
                  </a:ext>
                </a:extLst>
              </a:tr>
              <a:tr h="144396">
                <a:tc vMerge="1">
                  <a:txBody>
                    <a:bodyPr/>
                    <a:lstStyle/>
                    <a:p>
                      <a:endParaRPr lang="en-BE"/>
                    </a:p>
                  </a:txBody>
                  <a:tcPr/>
                </a:tc>
                <a:tc>
                  <a:txBody>
                    <a:bodyPr/>
                    <a:lstStyle/>
                    <a:p>
                      <a:pPr algn="ctr" fontAlgn="b">
                        <a:buNone/>
                      </a:pPr>
                      <a:r>
                        <a:rPr lang="en-BE" sz="900" b="0" i="0" u="none" strike="noStrike">
                          <a:solidFill>
                            <a:srgbClr val="000000"/>
                          </a:solidFill>
                          <a:effectLst/>
                          <a:latin typeface="Aptos Narrow" panose="020B0004020202020204" pitchFamily="34" charset="0"/>
                        </a:rPr>
                        <a:t>C7*</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tc>
                  <a:txBody>
                    <a:bodyPr/>
                    <a:lstStyle/>
                    <a:p>
                      <a:pPr algn="ctr" fontAlgn="b">
                        <a:buNone/>
                      </a:pPr>
                      <a:r>
                        <a:rPr lang="en-BE" sz="900" b="0" i="0" u="none" strike="noStrike">
                          <a:solidFill>
                            <a:srgbClr val="000000"/>
                          </a:solidFill>
                          <a:effectLst/>
                          <a:latin typeface="Aptos Narrow" panose="020B0004020202020204" pitchFamily="34" charset="0"/>
                        </a:rPr>
                        <a:t>Hospitality</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Coordinator</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Small</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08726627"/>
                  </a:ext>
                </a:extLst>
              </a:tr>
              <a:tr h="144396">
                <a:tc vMerge="1">
                  <a:txBody>
                    <a:bodyPr/>
                    <a:lstStyle/>
                    <a:p>
                      <a:endParaRPr lang="en-BE"/>
                    </a:p>
                  </a:txBody>
                  <a:tcPr/>
                </a:tc>
                <a:tc>
                  <a:txBody>
                    <a:bodyPr/>
                    <a:lstStyle/>
                    <a:p>
                      <a:pPr algn="ctr" fontAlgn="b">
                        <a:buNone/>
                      </a:pPr>
                      <a:r>
                        <a:rPr lang="en-BE" sz="900" b="0" i="1" u="none" strike="noStrike">
                          <a:solidFill>
                            <a:srgbClr val="000000"/>
                          </a:solidFill>
                          <a:effectLst/>
                          <a:latin typeface="Aptos Narrow" panose="020B0004020202020204" pitchFamily="34" charset="0"/>
                        </a:rPr>
                        <a:t>C8</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tc>
                  <a:txBody>
                    <a:bodyPr/>
                    <a:lstStyle/>
                    <a:p>
                      <a:pPr algn="ctr" fontAlgn="b">
                        <a:buNone/>
                      </a:pPr>
                      <a:r>
                        <a:rPr lang="en-BE" sz="900" b="0" i="0" u="none" strike="noStrike">
                          <a:solidFill>
                            <a:srgbClr val="000000"/>
                          </a:solidFill>
                          <a:effectLst/>
                          <a:latin typeface="Aptos Narrow" panose="020B0004020202020204" pitchFamily="34" charset="0"/>
                        </a:rPr>
                        <a:t>Agriculture</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Co-founder and President</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Small</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N/A</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N/A</a:t>
                      </a:r>
                    </a:p>
                  </a:txBody>
                  <a:tcPr marL="4681" marR="4681" marT="468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7095536"/>
                  </a:ext>
                </a:extLst>
              </a:tr>
              <a:tr h="144396">
                <a:tc rowSpan="3">
                  <a:txBody>
                    <a:bodyPr/>
                    <a:lstStyle/>
                    <a:p>
                      <a:pPr algn="ctr" fontAlgn="ctr">
                        <a:buNone/>
                      </a:pPr>
                      <a:r>
                        <a:rPr lang="en-BE" sz="900" b="0" i="0" u="none" strike="noStrike" dirty="0">
                          <a:solidFill>
                            <a:srgbClr val="000000"/>
                          </a:solidFill>
                          <a:effectLst/>
                          <a:latin typeface="Aptos Narrow" panose="020B0004020202020204" pitchFamily="34" charset="0"/>
                        </a:rPr>
                        <a:t>Producer</a:t>
                      </a:r>
                    </a:p>
                  </a:txBody>
                  <a:tcPr marL="4681" marR="4681" marT="468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P1</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tc>
                  <a:txBody>
                    <a:bodyPr/>
                    <a:lstStyle/>
                    <a:p>
                      <a:pPr algn="ctr" fontAlgn="b">
                        <a:buNone/>
                      </a:pPr>
                      <a:r>
                        <a:rPr lang="en-BE" sz="900" b="0" i="0" u="none" strike="noStrike">
                          <a:solidFill>
                            <a:srgbClr val="000000"/>
                          </a:solidFill>
                          <a:effectLst/>
                          <a:latin typeface="Aptos Narrow" panose="020B0004020202020204" pitchFamily="34" charset="0"/>
                        </a:rPr>
                        <a:t>Dairy</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Chairman of the Board</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Medium</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Big</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Big</a:t>
                      </a:r>
                    </a:p>
                  </a:txBody>
                  <a:tcPr marL="4681" marR="4681" marT="468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28943015"/>
                  </a:ext>
                </a:extLst>
              </a:tr>
              <a:tr h="144396">
                <a:tc vMerge="1">
                  <a:txBody>
                    <a:bodyPr/>
                    <a:lstStyle/>
                    <a:p>
                      <a:endParaRPr lang="en-BE"/>
                    </a:p>
                  </a:txBody>
                  <a:tcPr/>
                </a:tc>
                <a:tc>
                  <a:txBody>
                    <a:bodyPr/>
                    <a:lstStyle/>
                    <a:p>
                      <a:pPr algn="ctr" fontAlgn="b">
                        <a:buNone/>
                      </a:pPr>
                      <a:r>
                        <a:rPr lang="en-BE" sz="900" b="0" i="0" u="none" strike="noStrike">
                          <a:solidFill>
                            <a:srgbClr val="000000"/>
                          </a:solidFill>
                          <a:effectLst/>
                          <a:latin typeface="Aptos Narrow" panose="020B0004020202020204" pitchFamily="34" charset="0"/>
                        </a:rPr>
                        <a:t>P2*</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tc>
                  <a:txBody>
                    <a:bodyPr/>
                    <a:lstStyle/>
                    <a:p>
                      <a:pPr algn="ctr" fontAlgn="b">
                        <a:buNone/>
                      </a:pPr>
                      <a:r>
                        <a:rPr lang="en-BE" sz="900" b="0" i="0" u="none" strike="noStrike">
                          <a:solidFill>
                            <a:srgbClr val="000000"/>
                          </a:solidFill>
                          <a:effectLst/>
                          <a:latin typeface="Aptos Narrow" panose="020B0004020202020204" pitchFamily="34" charset="0"/>
                        </a:rPr>
                        <a:t>Forestry</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Aptos Narrow" panose="020B0004020202020204" pitchFamily="34" charset="0"/>
                        </a:rPr>
                        <a:t>Managing Director</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Small</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9385292"/>
                  </a:ext>
                </a:extLst>
              </a:tr>
              <a:tr h="144396">
                <a:tc vMerge="1">
                  <a:txBody>
                    <a:bodyPr/>
                    <a:lstStyle/>
                    <a:p>
                      <a:endParaRPr lang="en-BE"/>
                    </a:p>
                  </a:txBody>
                  <a:tcPr/>
                </a:tc>
                <a:tc>
                  <a:txBody>
                    <a:bodyPr/>
                    <a:lstStyle/>
                    <a:p>
                      <a:pPr algn="ctr" fontAlgn="b">
                        <a:buNone/>
                      </a:pPr>
                      <a:r>
                        <a:rPr lang="en-BE" sz="900" b="0" i="0" u="none" strike="noStrike">
                          <a:solidFill>
                            <a:srgbClr val="000000"/>
                          </a:solidFill>
                          <a:effectLst/>
                          <a:latin typeface="Aptos Narrow" panose="020B0004020202020204" pitchFamily="34" charset="0"/>
                        </a:rPr>
                        <a:t>P3</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tc>
                  <a:txBody>
                    <a:bodyPr/>
                    <a:lstStyle/>
                    <a:p>
                      <a:pPr algn="ctr" fontAlgn="b">
                        <a:buNone/>
                      </a:pPr>
                      <a:r>
                        <a:rPr lang="en-BE" sz="900" b="0" i="0" u="none" strike="noStrike">
                          <a:solidFill>
                            <a:srgbClr val="000000"/>
                          </a:solidFill>
                          <a:effectLst/>
                          <a:latin typeface="Aptos Narrow" panose="020B0004020202020204" pitchFamily="34" charset="0"/>
                        </a:rPr>
                        <a:t>Agriculture</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Director</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Medium</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Medium</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Medium</a:t>
                      </a:r>
                    </a:p>
                  </a:txBody>
                  <a:tcPr marL="4681" marR="4681" marT="468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52653448"/>
                  </a:ext>
                </a:extLst>
              </a:tr>
              <a:tr h="144396">
                <a:tc rowSpan="4">
                  <a:txBody>
                    <a:bodyPr/>
                    <a:lstStyle/>
                    <a:p>
                      <a:pPr algn="ctr" fontAlgn="ctr">
                        <a:buNone/>
                      </a:pPr>
                      <a:r>
                        <a:rPr lang="en-BE" sz="900" b="0" i="0" u="none" strike="noStrike">
                          <a:solidFill>
                            <a:srgbClr val="000000"/>
                          </a:solidFill>
                          <a:effectLst/>
                          <a:latin typeface="Aptos Narrow" panose="020B0004020202020204" pitchFamily="34" charset="0"/>
                        </a:rPr>
                        <a:t>Worker</a:t>
                      </a:r>
                    </a:p>
                  </a:txBody>
                  <a:tcPr marL="4681" marR="4681" marT="468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W1*</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tc>
                  <a:txBody>
                    <a:bodyPr/>
                    <a:lstStyle/>
                    <a:p>
                      <a:pPr algn="ctr" fontAlgn="b">
                        <a:buNone/>
                      </a:pPr>
                      <a:r>
                        <a:rPr lang="en-BE" sz="900" b="0" i="0" u="none" strike="noStrike">
                          <a:solidFill>
                            <a:srgbClr val="000000"/>
                          </a:solidFill>
                          <a:effectLst/>
                          <a:latin typeface="Aptos Narrow" panose="020B0004020202020204" pitchFamily="34" charset="0"/>
                        </a:rPr>
                        <a:t>Commerce</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Aptos Narrow" panose="020B0004020202020204" pitchFamily="34" charset="0"/>
                        </a:rPr>
                        <a:t>Founder &amp; CEO</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Small</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Small</a:t>
                      </a:r>
                    </a:p>
                  </a:txBody>
                  <a:tcPr marL="4681" marR="4681" marT="468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93808736"/>
                  </a:ext>
                </a:extLst>
              </a:tr>
              <a:tr h="144396">
                <a:tc vMerge="1">
                  <a:txBody>
                    <a:bodyPr/>
                    <a:lstStyle/>
                    <a:p>
                      <a:endParaRPr lang="en-BE"/>
                    </a:p>
                  </a:txBody>
                  <a:tcPr/>
                </a:tc>
                <a:tc>
                  <a:txBody>
                    <a:bodyPr/>
                    <a:lstStyle/>
                    <a:p>
                      <a:pPr algn="ctr" fontAlgn="b">
                        <a:buNone/>
                      </a:pPr>
                      <a:r>
                        <a:rPr lang="en-BE" sz="900" b="0" i="0" u="none" strike="noStrike">
                          <a:solidFill>
                            <a:srgbClr val="000000"/>
                          </a:solidFill>
                          <a:effectLst/>
                          <a:latin typeface="Aptos Narrow" panose="020B0004020202020204" pitchFamily="34" charset="0"/>
                        </a:rPr>
                        <a:t>W2*</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tc>
                  <a:txBody>
                    <a:bodyPr/>
                    <a:lstStyle/>
                    <a:p>
                      <a:pPr algn="ctr" fontAlgn="b">
                        <a:buNone/>
                      </a:pPr>
                      <a:r>
                        <a:rPr lang="en-BE" sz="900" b="0" i="0" u="none" strike="noStrike">
                          <a:solidFill>
                            <a:srgbClr val="000000"/>
                          </a:solidFill>
                          <a:effectLst/>
                          <a:latin typeface="Aptos Narrow" panose="020B0004020202020204" pitchFamily="34" charset="0"/>
                        </a:rPr>
                        <a:t>IT Services</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Co-founder &amp; Employee</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64408179"/>
                  </a:ext>
                </a:extLst>
              </a:tr>
              <a:tr h="144396">
                <a:tc vMerge="1">
                  <a:txBody>
                    <a:bodyPr/>
                    <a:lstStyle/>
                    <a:p>
                      <a:endParaRPr lang="en-BE"/>
                    </a:p>
                  </a:txBody>
                  <a:tcPr/>
                </a:tc>
                <a:tc>
                  <a:txBody>
                    <a:bodyPr/>
                    <a:lstStyle/>
                    <a:p>
                      <a:pPr algn="ctr" fontAlgn="b">
                        <a:buNone/>
                      </a:pPr>
                      <a:r>
                        <a:rPr lang="en-BE" sz="900" b="0" i="0" u="none" strike="noStrike">
                          <a:solidFill>
                            <a:srgbClr val="000000"/>
                          </a:solidFill>
                          <a:effectLst/>
                          <a:latin typeface="Aptos Narrow" panose="020B0004020202020204" pitchFamily="34" charset="0"/>
                        </a:rPr>
                        <a:t>W3</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tc>
                  <a:txBody>
                    <a:bodyPr/>
                    <a:lstStyle/>
                    <a:p>
                      <a:pPr algn="ctr" fontAlgn="b">
                        <a:buNone/>
                      </a:pPr>
                      <a:r>
                        <a:rPr lang="en-BE" sz="900" b="0" i="0" u="none" strike="noStrike">
                          <a:solidFill>
                            <a:srgbClr val="000000"/>
                          </a:solidFill>
                          <a:effectLst/>
                          <a:latin typeface="Aptos Narrow" panose="020B0004020202020204" pitchFamily="34" charset="0"/>
                        </a:rPr>
                        <a:t>Entrepreneurship</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General Secretary</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Big</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Big</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Big</a:t>
                      </a:r>
                    </a:p>
                  </a:txBody>
                  <a:tcPr marL="4681" marR="4681" marT="468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5828276"/>
                  </a:ext>
                </a:extLst>
              </a:tr>
              <a:tr h="144396">
                <a:tc vMerge="1">
                  <a:txBody>
                    <a:bodyPr/>
                    <a:lstStyle/>
                    <a:p>
                      <a:endParaRPr lang="en-BE"/>
                    </a:p>
                  </a:txBody>
                  <a:tcPr/>
                </a:tc>
                <a:tc>
                  <a:txBody>
                    <a:bodyPr/>
                    <a:lstStyle/>
                    <a:p>
                      <a:pPr algn="ctr" fontAlgn="b">
                        <a:buNone/>
                      </a:pPr>
                      <a:r>
                        <a:rPr lang="en-BE" sz="900" b="0" i="0" u="none" strike="noStrike">
                          <a:solidFill>
                            <a:srgbClr val="000000"/>
                          </a:solidFill>
                          <a:effectLst/>
                          <a:latin typeface="Aptos Narrow" panose="020B0004020202020204" pitchFamily="34" charset="0"/>
                        </a:rPr>
                        <a:t>W4</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tc>
                  <a:txBody>
                    <a:bodyPr/>
                    <a:lstStyle/>
                    <a:p>
                      <a:pPr algn="ctr" fontAlgn="b">
                        <a:buNone/>
                      </a:pPr>
                      <a:r>
                        <a:rPr lang="en-BE" sz="900" b="0" i="0" u="none" strike="noStrike">
                          <a:solidFill>
                            <a:srgbClr val="000000"/>
                          </a:solidFill>
                          <a:effectLst/>
                          <a:latin typeface="Aptos Narrow" panose="020B0004020202020204" pitchFamily="34" charset="0"/>
                        </a:rPr>
                        <a:t>Cleaning Services</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Manager</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Small</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Medium</a:t>
                      </a:r>
                    </a:p>
                  </a:txBody>
                  <a:tcPr marL="4681" marR="4681" marT="468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91288668"/>
                  </a:ext>
                </a:extLst>
              </a:tr>
              <a:tr h="144396">
                <a:tc rowSpan="8">
                  <a:txBody>
                    <a:bodyPr/>
                    <a:lstStyle/>
                    <a:p>
                      <a:pPr algn="ctr" fontAlgn="ctr">
                        <a:buNone/>
                      </a:pPr>
                      <a:r>
                        <a:rPr lang="en-BE" sz="900" b="0" i="0" u="none" strike="noStrike">
                          <a:solidFill>
                            <a:srgbClr val="000000"/>
                          </a:solidFill>
                          <a:effectLst/>
                          <a:latin typeface="Aptos Narrow" panose="020B0004020202020204" pitchFamily="34" charset="0"/>
                        </a:rPr>
                        <a:t>Multi-stakeholder</a:t>
                      </a:r>
                    </a:p>
                  </a:txBody>
                  <a:tcPr marL="4681" marR="4681" marT="468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M1</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tc>
                  <a:txBody>
                    <a:bodyPr/>
                    <a:lstStyle/>
                    <a:p>
                      <a:pPr algn="ctr" fontAlgn="b">
                        <a:buNone/>
                      </a:pPr>
                      <a:r>
                        <a:rPr lang="en-BE" sz="900" b="0" i="0" u="none" strike="noStrike">
                          <a:solidFill>
                            <a:srgbClr val="000000"/>
                          </a:solidFill>
                          <a:effectLst/>
                          <a:latin typeface="Aptos Narrow" panose="020B0004020202020204" pitchFamily="34" charset="0"/>
                        </a:rPr>
                        <a:t>Shipping</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Co-founder &amp; Manager</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Aptos Narrow" panose="020B0004020202020204" pitchFamily="34" charset="0"/>
                        </a:rPr>
                        <a:t>Small</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87918631"/>
                  </a:ext>
                </a:extLst>
              </a:tr>
              <a:tr h="144396">
                <a:tc vMerge="1">
                  <a:txBody>
                    <a:bodyPr/>
                    <a:lstStyle/>
                    <a:p>
                      <a:endParaRPr lang="en-BE"/>
                    </a:p>
                  </a:txBody>
                  <a:tcPr/>
                </a:tc>
                <a:tc>
                  <a:txBody>
                    <a:bodyPr/>
                    <a:lstStyle/>
                    <a:p>
                      <a:pPr algn="ctr" fontAlgn="b">
                        <a:buNone/>
                      </a:pPr>
                      <a:r>
                        <a:rPr lang="en-BE" sz="900" b="0" i="0" u="none" strike="noStrike">
                          <a:solidFill>
                            <a:srgbClr val="000000"/>
                          </a:solidFill>
                          <a:effectLst/>
                          <a:latin typeface="Aptos Narrow" panose="020B0004020202020204" pitchFamily="34" charset="0"/>
                        </a:rPr>
                        <a:t>M2</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tc>
                  <a:txBody>
                    <a:bodyPr/>
                    <a:lstStyle/>
                    <a:p>
                      <a:pPr algn="ctr" fontAlgn="b">
                        <a:buNone/>
                      </a:pPr>
                      <a:r>
                        <a:rPr lang="en-BE" sz="900" b="0" i="0" u="none" strike="noStrike">
                          <a:solidFill>
                            <a:srgbClr val="000000"/>
                          </a:solidFill>
                          <a:effectLst/>
                          <a:latin typeface="Aptos Narrow" panose="020B0004020202020204" pitchFamily="34" charset="0"/>
                        </a:rPr>
                        <a:t>Agriculture</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Co-founder &amp; Co-director</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Medium</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Petite</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Small</a:t>
                      </a:r>
                    </a:p>
                  </a:txBody>
                  <a:tcPr marL="4681" marR="4681" marT="468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20832535"/>
                  </a:ext>
                </a:extLst>
              </a:tr>
              <a:tr h="144396">
                <a:tc vMerge="1">
                  <a:txBody>
                    <a:bodyPr/>
                    <a:lstStyle/>
                    <a:p>
                      <a:endParaRPr lang="en-BE"/>
                    </a:p>
                  </a:txBody>
                  <a:tcPr/>
                </a:tc>
                <a:tc>
                  <a:txBody>
                    <a:bodyPr/>
                    <a:lstStyle/>
                    <a:p>
                      <a:pPr algn="ctr" fontAlgn="b">
                        <a:buNone/>
                      </a:pPr>
                      <a:r>
                        <a:rPr lang="en-BE" sz="900" b="0" i="0" u="none" strike="noStrike">
                          <a:solidFill>
                            <a:srgbClr val="000000"/>
                          </a:solidFill>
                          <a:effectLst/>
                          <a:latin typeface="Aptos Narrow" panose="020B0004020202020204" pitchFamily="34" charset="0"/>
                        </a:rPr>
                        <a:t>M3*</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tc>
                  <a:txBody>
                    <a:bodyPr/>
                    <a:lstStyle/>
                    <a:p>
                      <a:pPr algn="ctr" fontAlgn="b">
                        <a:buNone/>
                      </a:pPr>
                      <a:r>
                        <a:rPr lang="en-BE" sz="900" b="0" i="0" u="none" strike="noStrike">
                          <a:solidFill>
                            <a:srgbClr val="000000"/>
                          </a:solidFill>
                          <a:effectLst/>
                          <a:latin typeface="Aptos Narrow" panose="020B0004020202020204" pitchFamily="34" charset="0"/>
                        </a:rPr>
                        <a:t>Healthcare</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CEO</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Big</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Aptos Narrow" panose="020B0004020202020204" pitchFamily="34" charset="0"/>
                        </a:rPr>
                        <a:t>Big</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Big</a:t>
                      </a:r>
                    </a:p>
                  </a:txBody>
                  <a:tcPr marL="4681" marR="4681" marT="468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6500666"/>
                  </a:ext>
                </a:extLst>
              </a:tr>
              <a:tr h="144396">
                <a:tc vMerge="1">
                  <a:txBody>
                    <a:bodyPr/>
                    <a:lstStyle/>
                    <a:p>
                      <a:endParaRPr lang="en-BE"/>
                    </a:p>
                  </a:txBody>
                  <a:tcPr/>
                </a:tc>
                <a:tc>
                  <a:txBody>
                    <a:bodyPr/>
                    <a:lstStyle/>
                    <a:p>
                      <a:pPr algn="ctr" fontAlgn="b">
                        <a:buNone/>
                      </a:pPr>
                      <a:r>
                        <a:rPr lang="en-BE" sz="900" b="0" i="0" u="none" strike="noStrike">
                          <a:solidFill>
                            <a:srgbClr val="000000"/>
                          </a:solidFill>
                          <a:effectLst/>
                          <a:latin typeface="Aptos Narrow" panose="020B0004020202020204" pitchFamily="34" charset="0"/>
                        </a:rPr>
                        <a:t>M4</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tc>
                  <a:txBody>
                    <a:bodyPr/>
                    <a:lstStyle/>
                    <a:p>
                      <a:pPr algn="ctr" fontAlgn="b">
                        <a:buNone/>
                      </a:pPr>
                      <a:r>
                        <a:rPr lang="en-BE" sz="900" b="0" i="0" u="none" strike="noStrike">
                          <a:solidFill>
                            <a:srgbClr val="000000"/>
                          </a:solidFill>
                          <a:effectLst/>
                          <a:latin typeface="Aptos Narrow" panose="020B0004020202020204" pitchFamily="34" charset="0"/>
                        </a:rPr>
                        <a:t>Agriculture</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President &amp; Farmer</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Small</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68620370"/>
                  </a:ext>
                </a:extLst>
              </a:tr>
              <a:tr h="144396">
                <a:tc vMerge="1">
                  <a:txBody>
                    <a:bodyPr/>
                    <a:lstStyle/>
                    <a:p>
                      <a:endParaRPr lang="en-BE"/>
                    </a:p>
                  </a:txBody>
                  <a:tcPr/>
                </a:tc>
                <a:tc>
                  <a:txBody>
                    <a:bodyPr/>
                    <a:lstStyle/>
                    <a:p>
                      <a:pPr algn="ctr" fontAlgn="b">
                        <a:buNone/>
                      </a:pPr>
                      <a:r>
                        <a:rPr lang="en-BE" sz="900" b="0" i="0" u="none" strike="noStrike">
                          <a:solidFill>
                            <a:srgbClr val="000000"/>
                          </a:solidFill>
                          <a:effectLst/>
                          <a:latin typeface="Aptos Narrow" panose="020B0004020202020204" pitchFamily="34" charset="0"/>
                        </a:rPr>
                        <a:t>M5</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tc>
                  <a:txBody>
                    <a:bodyPr/>
                    <a:lstStyle/>
                    <a:p>
                      <a:pPr algn="ctr" fontAlgn="b">
                        <a:buNone/>
                      </a:pPr>
                      <a:r>
                        <a:rPr lang="en-BE" sz="900" b="0" i="0" u="none" strike="noStrike">
                          <a:solidFill>
                            <a:srgbClr val="000000"/>
                          </a:solidFill>
                          <a:effectLst/>
                          <a:latin typeface="Aptos Narrow" panose="020B0004020202020204" pitchFamily="34" charset="0"/>
                        </a:rPr>
                        <a:t>Agriculture</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Coordinator</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Medium</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Aptos Narrow" panose="020B0004020202020204" pitchFamily="34" charset="0"/>
                        </a:rPr>
                        <a:t>Small</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81394857"/>
                  </a:ext>
                </a:extLst>
              </a:tr>
              <a:tr h="144396">
                <a:tc vMerge="1">
                  <a:txBody>
                    <a:bodyPr/>
                    <a:lstStyle/>
                    <a:p>
                      <a:endParaRPr lang="en-BE"/>
                    </a:p>
                  </a:txBody>
                  <a:tcPr/>
                </a:tc>
                <a:tc>
                  <a:txBody>
                    <a:bodyPr/>
                    <a:lstStyle/>
                    <a:p>
                      <a:pPr algn="ctr" fontAlgn="b">
                        <a:buNone/>
                      </a:pPr>
                      <a:r>
                        <a:rPr lang="en-BE" sz="900" b="0" i="0" u="none" strike="noStrike">
                          <a:solidFill>
                            <a:srgbClr val="000000"/>
                          </a:solidFill>
                          <a:effectLst/>
                          <a:latin typeface="Aptos Narrow" panose="020B0004020202020204" pitchFamily="34" charset="0"/>
                        </a:rPr>
                        <a:t>M6*</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tc>
                  <a:txBody>
                    <a:bodyPr/>
                    <a:lstStyle/>
                    <a:p>
                      <a:pPr algn="ctr" fontAlgn="b">
                        <a:buNone/>
                      </a:pPr>
                      <a:r>
                        <a:rPr lang="en-BE" sz="900" b="0" i="0" u="none" strike="noStrike">
                          <a:solidFill>
                            <a:srgbClr val="000000"/>
                          </a:solidFill>
                          <a:effectLst/>
                          <a:latin typeface="Aptos Narrow" panose="020B0004020202020204" pitchFamily="34" charset="0"/>
                        </a:rPr>
                        <a:t>Agriculture</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Coordinator</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Small</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96164434"/>
                  </a:ext>
                </a:extLst>
              </a:tr>
              <a:tr h="144396">
                <a:tc vMerge="1">
                  <a:txBody>
                    <a:bodyPr/>
                    <a:lstStyle/>
                    <a:p>
                      <a:endParaRPr lang="en-BE"/>
                    </a:p>
                  </a:txBody>
                  <a:tcPr/>
                </a:tc>
                <a:tc>
                  <a:txBody>
                    <a:bodyPr/>
                    <a:lstStyle/>
                    <a:p>
                      <a:pPr algn="ctr" fontAlgn="b">
                        <a:buNone/>
                      </a:pPr>
                      <a:r>
                        <a:rPr lang="en-BE" sz="900" b="0" i="1" u="none" strike="noStrike">
                          <a:solidFill>
                            <a:srgbClr val="000000"/>
                          </a:solidFill>
                          <a:effectLst/>
                          <a:latin typeface="Aptos Narrow" panose="020B0004020202020204" pitchFamily="34" charset="0"/>
                        </a:rPr>
                        <a:t>M7</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DADAD"/>
                    </a:solidFill>
                  </a:tcPr>
                </a:tc>
                <a:tc>
                  <a:txBody>
                    <a:bodyPr/>
                    <a:lstStyle/>
                    <a:p>
                      <a:pPr algn="ctr" fontAlgn="b">
                        <a:buNone/>
                      </a:pPr>
                      <a:r>
                        <a:rPr lang="en-BE" sz="900" b="0" i="0" u="none" strike="noStrike">
                          <a:solidFill>
                            <a:srgbClr val="000000"/>
                          </a:solidFill>
                          <a:effectLst/>
                          <a:latin typeface="Aptos Narrow" panose="020B0004020202020204" pitchFamily="34" charset="0"/>
                        </a:rPr>
                        <a:t>Agriculture</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Secretary</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Aptos Narrow" panose="020B0004020202020204" pitchFamily="34" charset="0"/>
                        </a:rPr>
                        <a:t>N/A</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41584316"/>
                  </a:ext>
                </a:extLst>
              </a:tr>
              <a:tr h="149374">
                <a:tc vMerge="1">
                  <a:txBody>
                    <a:bodyPr/>
                    <a:lstStyle/>
                    <a:p>
                      <a:endParaRPr lang="en-BE"/>
                    </a:p>
                  </a:txBody>
                  <a:tcPr/>
                </a:tc>
                <a:tc>
                  <a:txBody>
                    <a:bodyPr/>
                    <a:lstStyle/>
                    <a:p>
                      <a:pPr algn="ctr" fontAlgn="b">
                        <a:buNone/>
                      </a:pPr>
                      <a:r>
                        <a:rPr lang="en-BE" sz="900" b="0" i="1" u="none" strike="noStrike">
                          <a:solidFill>
                            <a:srgbClr val="000000"/>
                          </a:solidFill>
                          <a:effectLst/>
                          <a:latin typeface="Aptos Narrow" panose="020B0004020202020204" pitchFamily="34" charset="0"/>
                        </a:rPr>
                        <a:t>M8</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DADAD"/>
                    </a:solidFill>
                  </a:tcPr>
                </a:tc>
                <a:tc>
                  <a:txBody>
                    <a:bodyPr/>
                    <a:lstStyle/>
                    <a:p>
                      <a:pPr algn="ctr" fontAlgn="b">
                        <a:buNone/>
                      </a:pPr>
                      <a:r>
                        <a:rPr lang="en-BE" sz="900" b="0" i="0" u="none" strike="noStrike">
                          <a:solidFill>
                            <a:srgbClr val="000000"/>
                          </a:solidFill>
                          <a:effectLst/>
                          <a:latin typeface="Aptos Narrow" panose="020B0004020202020204" pitchFamily="34" charset="0"/>
                        </a:rPr>
                        <a:t>Healthcare</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Co-founder &amp; Administrator</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Aptos Narrow" panose="020B0004020202020204" pitchFamily="34" charset="0"/>
                        </a:rPr>
                        <a:t>Micro</a:t>
                      </a:r>
                    </a:p>
                  </a:txBody>
                  <a:tcPr marL="4681" marR="4681" marT="468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06506343"/>
                  </a:ext>
                </a:extLst>
              </a:tr>
            </a:tbl>
          </a:graphicData>
        </a:graphic>
      </p:graphicFrame>
    </p:spTree>
    <p:extLst>
      <p:ext uri="{BB962C8B-B14F-4D97-AF65-F5344CB8AC3E}">
        <p14:creationId xmlns:p14="http://schemas.microsoft.com/office/powerpoint/2010/main" val="2730924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13717-ADDB-9A6F-1188-ED223CF3C0A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DC5B655-3FE4-510F-9883-81822135ED8A}"/>
              </a:ext>
            </a:extLst>
          </p:cNvPr>
          <p:cNvSpPr/>
          <p:nvPr/>
        </p:nvSpPr>
        <p:spPr>
          <a:xfrm>
            <a:off x="4716016" y="4227934"/>
            <a:ext cx="2448272" cy="8640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BE"/>
          </a:p>
        </p:txBody>
      </p:sp>
      <p:pic>
        <p:nvPicPr>
          <p:cNvPr id="3" name="Picture 2">
            <a:extLst>
              <a:ext uri="{FF2B5EF4-FFF2-40B4-BE49-F238E27FC236}">
                <a16:creationId xmlns:a16="http://schemas.microsoft.com/office/drawing/2014/main" id="{FE6498D6-87B2-AF24-2B86-67FDBA635EC8}"/>
              </a:ext>
            </a:extLst>
          </p:cNvPr>
          <p:cNvPicPr>
            <a:picLocks noChangeAspect="1"/>
          </p:cNvPicPr>
          <p:nvPr/>
        </p:nvPicPr>
        <p:blipFill>
          <a:blip r:embed="rId2"/>
          <a:stretch>
            <a:fillRect/>
          </a:stretch>
        </p:blipFill>
        <p:spPr>
          <a:xfrm>
            <a:off x="5796136" y="4562781"/>
            <a:ext cx="1152128" cy="393671"/>
          </a:xfrm>
          <a:prstGeom prst="rect">
            <a:avLst/>
          </a:prstGeom>
        </p:spPr>
      </p:pic>
      <p:sp>
        <p:nvSpPr>
          <p:cNvPr id="4" name="TextBox 3">
            <a:extLst>
              <a:ext uri="{FF2B5EF4-FFF2-40B4-BE49-F238E27FC236}">
                <a16:creationId xmlns:a16="http://schemas.microsoft.com/office/drawing/2014/main" id="{3844FB33-933A-8A04-B36B-76AE06FF1D0D}"/>
              </a:ext>
            </a:extLst>
          </p:cNvPr>
          <p:cNvSpPr txBox="1"/>
          <p:nvPr/>
        </p:nvSpPr>
        <p:spPr>
          <a:xfrm>
            <a:off x="971600" y="339502"/>
            <a:ext cx="7200800" cy="461665"/>
          </a:xfrm>
          <a:prstGeom prst="rect">
            <a:avLst/>
          </a:prstGeom>
          <a:noFill/>
        </p:spPr>
        <p:txBody>
          <a:bodyPr wrap="square" rtlCol="0">
            <a:spAutoFit/>
          </a:bodyPr>
          <a:lstStyle/>
          <a:p>
            <a:pPr algn="just"/>
            <a:r>
              <a:rPr lang="en-US" sz="2400" b="1" dirty="0">
                <a:latin typeface="Garamond" panose="02020404030301010803" pitchFamily="18" charset="0"/>
              </a:rPr>
              <a:t>2. First Paper: Main Preliminary Results</a:t>
            </a:r>
            <a:endParaRPr lang="en-BE" sz="2000" b="1" dirty="0">
              <a:latin typeface="Garamond" panose="02020404030301010803" pitchFamily="18" charset="0"/>
            </a:endParaRPr>
          </a:p>
        </p:txBody>
      </p:sp>
      <p:sp>
        <p:nvSpPr>
          <p:cNvPr id="5" name="TextBox 4">
            <a:extLst>
              <a:ext uri="{FF2B5EF4-FFF2-40B4-BE49-F238E27FC236}">
                <a16:creationId xmlns:a16="http://schemas.microsoft.com/office/drawing/2014/main" id="{1349BF91-C12C-0066-F40F-1124328AF637}"/>
              </a:ext>
            </a:extLst>
          </p:cNvPr>
          <p:cNvSpPr txBox="1"/>
          <p:nvPr/>
        </p:nvSpPr>
        <p:spPr>
          <a:xfrm>
            <a:off x="971600" y="1059582"/>
            <a:ext cx="7200800" cy="338554"/>
          </a:xfrm>
          <a:prstGeom prst="rect">
            <a:avLst/>
          </a:prstGeom>
          <a:noFill/>
        </p:spPr>
        <p:txBody>
          <a:bodyPr wrap="square" rtlCol="0">
            <a:spAutoFit/>
          </a:bodyPr>
          <a:lstStyle/>
          <a:p>
            <a:pPr algn="just">
              <a:spcBef>
                <a:spcPts val="600"/>
              </a:spcBef>
            </a:pPr>
            <a:r>
              <a:rPr lang="en-US" sz="1600" dirty="0">
                <a:latin typeface="Garamond" panose="02020404030301010803" pitchFamily="18" charset="0"/>
              </a:rPr>
              <a:t>Resilience is approached differently depending on the typology</a:t>
            </a:r>
          </a:p>
        </p:txBody>
      </p:sp>
      <p:graphicFrame>
        <p:nvGraphicFramePr>
          <p:cNvPr id="7" name="Table 6">
            <a:extLst>
              <a:ext uri="{FF2B5EF4-FFF2-40B4-BE49-F238E27FC236}">
                <a16:creationId xmlns:a16="http://schemas.microsoft.com/office/drawing/2014/main" id="{3CA41EBD-F62D-5786-FE63-AF51F64D1390}"/>
              </a:ext>
            </a:extLst>
          </p:cNvPr>
          <p:cNvGraphicFramePr>
            <a:graphicFrameLocks noGrp="1"/>
          </p:cNvGraphicFramePr>
          <p:nvPr>
            <p:extLst>
              <p:ext uri="{D42A27DB-BD31-4B8C-83A1-F6EECF244321}">
                <p14:modId xmlns:p14="http://schemas.microsoft.com/office/powerpoint/2010/main" val="2332883297"/>
              </p:ext>
            </p:extLst>
          </p:nvPr>
        </p:nvGraphicFramePr>
        <p:xfrm>
          <a:off x="980327" y="1563638"/>
          <a:ext cx="7200800" cy="2316480"/>
        </p:xfrm>
        <a:graphic>
          <a:graphicData uri="http://schemas.openxmlformats.org/drawingml/2006/table">
            <a:tbl>
              <a:tblPr firstRow="1" bandRow="1">
                <a:tableStyleId>{5C22544A-7EE6-4342-B048-85BDC9FD1C3A}</a:tableStyleId>
              </a:tblPr>
              <a:tblGrid>
                <a:gridCol w="1935489">
                  <a:extLst>
                    <a:ext uri="{9D8B030D-6E8A-4147-A177-3AD203B41FA5}">
                      <a16:colId xmlns:a16="http://schemas.microsoft.com/office/drawing/2014/main" val="240753686"/>
                    </a:ext>
                  </a:extLst>
                </a:gridCol>
                <a:gridCol w="5265311">
                  <a:extLst>
                    <a:ext uri="{9D8B030D-6E8A-4147-A177-3AD203B41FA5}">
                      <a16:colId xmlns:a16="http://schemas.microsoft.com/office/drawing/2014/main" val="4176644409"/>
                    </a:ext>
                  </a:extLst>
                </a:gridCol>
              </a:tblGrid>
              <a:tr h="57606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i="0" dirty="0">
                          <a:solidFill>
                            <a:schemeClr val="tx1"/>
                          </a:solidFill>
                          <a:latin typeface="Garamond" panose="02020404030301010803" pitchFamily="18" charset="0"/>
                        </a:rPr>
                        <a:t>Consumer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latin typeface="Garamond" panose="02020404030301010803" pitchFamily="18" charset="0"/>
                        </a:rPr>
                        <a:t>High coping capabilities yet highly dependent on member engagement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8255545"/>
                  </a:ext>
                </a:extLst>
              </a:tr>
              <a:tr h="57300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i="0" dirty="0">
                          <a:solidFill>
                            <a:schemeClr val="tx1"/>
                          </a:solidFill>
                          <a:latin typeface="Garamond" panose="02020404030301010803" pitchFamily="18" charset="0"/>
                        </a:rPr>
                        <a:t>Producer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latin typeface="Garamond" panose="02020404030301010803" pitchFamily="18" charset="0"/>
                        </a:rPr>
                        <a:t>High anticipation priorities: members depend on the cooperative for their own well-being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33737541"/>
                  </a:ext>
                </a:extLst>
              </a:tr>
              <a:tr h="57300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i="0" dirty="0">
                          <a:solidFill>
                            <a:schemeClr val="tx1"/>
                          </a:solidFill>
                          <a:latin typeface="Garamond" panose="02020404030301010803" pitchFamily="18" charset="0"/>
                        </a:rPr>
                        <a:t>Worker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latin typeface="Garamond" panose="02020404030301010803" pitchFamily="18" charset="0"/>
                        </a:rPr>
                        <a:t>High anticipation priorities: members are strongly attached (ideologically) to the cooperative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72786722"/>
                  </a:ext>
                </a:extLst>
              </a:tr>
              <a:tr h="57300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i="0" dirty="0">
                          <a:solidFill>
                            <a:schemeClr val="tx1"/>
                          </a:solidFill>
                          <a:latin typeface="Garamond" panose="02020404030301010803" pitchFamily="18" charset="0"/>
                        </a:rPr>
                        <a:t>Multistakeholder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latin typeface="Garamond" panose="02020404030301010803" pitchFamily="18" charset="0"/>
                        </a:rPr>
                        <a:t>Approach to resilience highly dependent on the dominating governance group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7465140"/>
                  </a:ext>
                </a:extLst>
              </a:tr>
            </a:tbl>
          </a:graphicData>
        </a:graphic>
      </p:graphicFrame>
    </p:spTree>
    <p:extLst>
      <p:ext uri="{BB962C8B-B14F-4D97-AF65-F5344CB8AC3E}">
        <p14:creationId xmlns:p14="http://schemas.microsoft.com/office/powerpoint/2010/main" val="39655133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6C7EE-9E6B-10A1-5F53-52F719322FF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EA29E5F-90CE-02B2-C0B5-D5DE9A848B0C}"/>
              </a:ext>
            </a:extLst>
          </p:cNvPr>
          <p:cNvSpPr/>
          <p:nvPr/>
        </p:nvSpPr>
        <p:spPr>
          <a:xfrm>
            <a:off x="4716016" y="4227934"/>
            <a:ext cx="2448272" cy="8640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BE"/>
          </a:p>
        </p:txBody>
      </p:sp>
      <p:pic>
        <p:nvPicPr>
          <p:cNvPr id="3" name="Picture 2">
            <a:extLst>
              <a:ext uri="{FF2B5EF4-FFF2-40B4-BE49-F238E27FC236}">
                <a16:creationId xmlns:a16="http://schemas.microsoft.com/office/drawing/2014/main" id="{DE065999-BBA3-B47A-7340-D5398CCF26CB}"/>
              </a:ext>
            </a:extLst>
          </p:cNvPr>
          <p:cNvPicPr>
            <a:picLocks noChangeAspect="1"/>
          </p:cNvPicPr>
          <p:nvPr/>
        </p:nvPicPr>
        <p:blipFill>
          <a:blip r:embed="rId3"/>
          <a:stretch>
            <a:fillRect/>
          </a:stretch>
        </p:blipFill>
        <p:spPr>
          <a:xfrm>
            <a:off x="5796136" y="4562781"/>
            <a:ext cx="1152128" cy="393671"/>
          </a:xfrm>
          <a:prstGeom prst="rect">
            <a:avLst/>
          </a:prstGeom>
        </p:spPr>
      </p:pic>
      <p:sp>
        <p:nvSpPr>
          <p:cNvPr id="4" name="TextBox 3">
            <a:extLst>
              <a:ext uri="{FF2B5EF4-FFF2-40B4-BE49-F238E27FC236}">
                <a16:creationId xmlns:a16="http://schemas.microsoft.com/office/drawing/2014/main" id="{64506FBD-DB0F-4A6F-F5DE-0D4C0C608693}"/>
              </a:ext>
            </a:extLst>
          </p:cNvPr>
          <p:cNvSpPr txBox="1"/>
          <p:nvPr/>
        </p:nvSpPr>
        <p:spPr>
          <a:xfrm>
            <a:off x="971600" y="339502"/>
            <a:ext cx="7200800" cy="461665"/>
          </a:xfrm>
          <a:prstGeom prst="rect">
            <a:avLst/>
          </a:prstGeom>
          <a:noFill/>
        </p:spPr>
        <p:txBody>
          <a:bodyPr wrap="square" rtlCol="0">
            <a:spAutoFit/>
          </a:bodyPr>
          <a:lstStyle/>
          <a:p>
            <a:pPr algn="just"/>
            <a:r>
              <a:rPr lang="en-US" sz="2400" b="1" dirty="0">
                <a:latin typeface="Garamond" panose="02020404030301010803" pitchFamily="18" charset="0"/>
              </a:rPr>
              <a:t>3. Second Paper: Research Question</a:t>
            </a:r>
            <a:endParaRPr lang="en-BE" sz="2000" b="1" dirty="0">
              <a:latin typeface="Garamond" panose="02020404030301010803" pitchFamily="18" charset="0"/>
            </a:endParaRPr>
          </a:p>
        </p:txBody>
      </p:sp>
      <p:sp>
        <p:nvSpPr>
          <p:cNvPr id="5" name="TextBox 4">
            <a:extLst>
              <a:ext uri="{FF2B5EF4-FFF2-40B4-BE49-F238E27FC236}">
                <a16:creationId xmlns:a16="http://schemas.microsoft.com/office/drawing/2014/main" id="{13BC8F14-7D66-FE89-D30D-0B3C189D26FE}"/>
              </a:ext>
            </a:extLst>
          </p:cNvPr>
          <p:cNvSpPr txBox="1"/>
          <p:nvPr/>
        </p:nvSpPr>
        <p:spPr>
          <a:xfrm>
            <a:off x="971600" y="1059582"/>
            <a:ext cx="7200800" cy="3770263"/>
          </a:xfrm>
          <a:prstGeom prst="rect">
            <a:avLst/>
          </a:prstGeom>
          <a:noFill/>
        </p:spPr>
        <p:txBody>
          <a:bodyPr wrap="square" rtlCol="0">
            <a:spAutoFit/>
          </a:bodyPr>
          <a:lstStyle/>
          <a:p>
            <a:pPr marL="285750" indent="-285750" algn="just">
              <a:spcBef>
                <a:spcPts val="600"/>
              </a:spcBef>
              <a:buFont typeface="Arial" panose="020B0604020202020204" pitchFamily="34" charset="0"/>
              <a:buChar char="•"/>
            </a:pPr>
            <a:r>
              <a:rPr lang="en-US" sz="1600" dirty="0">
                <a:latin typeface="Garamond" panose="02020404030301010803" pitchFamily="18" charset="0"/>
              </a:rPr>
              <a:t>Relevant in </a:t>
            </a:r>
            <a:r>
              <a:rPr lang="en-US" sz="1600">
                <a:latin typeface="Garamond" panose="02020404030301010803" pitchFamily="18" charset="0"/>
              </a:rPr>
              <a:t>agribusiness sector </a:t>
            </a:r>
            <a:r>
              <a:rPr lang="en-US" sz="1600" dirty="0">
                <a:latin typeface="Garamond" panose="02020404030301010803" pitchFamily="18" charset="0"/>
              </a:rPr>
              <a:t>(Barnard et al., 2012)</a:t>
            </a:r>
          </a:p>
          <a:p>
            <a:pPr marL="285750" indent="-285750" algn="just">
              <a:spcBef>
                <a:spcPts val="600"/>
              </a:spcBef>
              <a:buFont typeface="Arial" panose="020B0604020202020204" pitchFamily="34" charset="0"/>
              <a:buChar char="•"/>
            </a:pPr>
            <a:r>
              <a:rPr lang="en-US" sz="1600" dirty="0">
                <a:latin typeface="Garamond" panose="02020404030301010803" pitchFamily="18" charset="0"/>
              </a:rPr>
              <a:t>Relevant in Belgium: 10% of cooperatives (</a:t>
            </a:r>
            <a:r>
              <a:rPr lang="en-US" sz="1600" dirty="0" err="1">
                <a:latin typeface="Garamond" panose="02020404030301010803" pitchFamily="18" charset="0"/>
              </a:rPr>
              <a:t>Dufays</a:t>
            </a:r>
            <a:r>
              <a:rPr lang="en-US" sz="1600" dirty="0">
                <a:latin typeface="Garamond" panose="02020404030301010803" pitchFamily="18" charset="0"/>
              </a:rPr>
              <a:t> et al., 2025)</a:t>
            </a:r>
          </a:p>
          <a:p>
            <a:pPr marL="742950" lvl="1" indent="-285750" algn="just">
              <a:spcBef>
                <a:spcPts val="600"/>
              </a:spcBef>
              <a:buFont typeface="Arial" panose="020B0604020202020204" pitchFamily="34" charset="0"/>
              <a:buChar char="•"/>
            </a:pPr>
            <a:r>
              <a:rPr lang="en-US" sz="1600" dirty="0">
                <a:latin typeface="Garamond" panose="02020404030301010803" pitchFamily="18" charset="0"/>
              </a:rPr>
              <a:t>Diverse forms of agri-food cooperatives (Friedel &amp; </a:t>
            </a:r>
            <a:r>
              <a:rPr lang="en-US" sz="1600" dirty="0" err="1">
                <a:latin typeface="Garamond" panose="02020404030301010803" pitchFamily="18" charset="0"/>
              </a:rPr>
              <a:t>Dufays</a:t>
            </a:r>
            <a:r>
              <a:rPr lang="en-US" sz="1600" dirty="0">
                <a:latin typeface="Garamond" panose="02020404030301010803" pitchFamily="18" charset="0"/>
              </a:rPr>
              <a:t>, 2023)</a:t>
            </a:r>
          </a:p>
          <a:p>
            <a:pPr marL="742950" lvl="1" indent="-285750" algn="just">
              <a:spcBef>
                <a:spcPts val="600"/>
              </a:spcBef>
              <a:buFont typeface="Arial" panose="020B0604020202020204" pitchFamily="34" charset="0"/>
              <a:buChar char="•"/>
            </a:pPr>
            <a:endParaRPr lang="en-US" sz="1600" dirty="0">
              <a:latin typeface="Garamond" panose="02020404030301010803" pitchFamily="18" charset="0"/>
            </a:endParaRPr>
          </a:p>
          <a:p>
            <a:pPr marL="285750" indent="-285750" algn="just">
              <a:spcBef>
                <a:spcPts val="600"/>
              </a:spcBef>
              <a:buFont typeface="Arial" panose="020B0604020202020204" pitchFamily="34" charset="0"/>
              <a:buChar char="•"/>
            </a:pPr>
            <a:r>
              <a:rPr lang="en-US" sz="1600" dirty="0">
                <a:latin typeface="Garamond" panose="02020404030301010803" pitchFamily="18" charset="0"/>
              </a:rPr>
              <a:t>Impact on the market:</a:t>
            </a:r>
          </a:p>
          <a:p>
            <a:pPr marL="742950" lvl="1" indent="-285750" algn="just">
              <a:spcBef>
                <a:spcPts val="600"/>
              </a:spcBef>
              <a:buFont typeface="Arial" panose="020B0604020202020204" pitchFamily="34" charset="0"/>
              <a:buChar char="•"/>
            </a:pPr>
            <a:r>
              <a:rPr lang="en-US" sz="1600" dirty="0">
                <a:latin typeface="Garamond" panose="02020404030301010803" pitchFamily="18" charset="0"/>
              </a:rPr>
              <a:t>Resource pooling (Boone &amp; Özcan, 2016)</a:t>
            </a:r>
          </a:p>
          <a:p>
            <a:pPr marL="742950" lvl="1" indent="-285750" algn="just">
              <a:spcBef>
                <a:spcPts val="600"/>
              </a:spcBef>
              <a:buFont typeface="Arial" panose="020B0604020202020204" pitchFamily="34" charset="0"/>
              <a:buChar char="•"/>
            </a:pPr>
            <a:r>
              <a:rPr lang="en-US" sz="1600" dirty="0">
                <a:latin typeface="Garamond" panose="02020404030301010803" pitchFamily="18" charset="0"/>
              </a:rPr>
              <a:t>Higher bargaining power and market position (Barnard et al., 2012; Boone &amp; Özcan, 2014)</a:t>
            </a:r>
          </a:p>
          <a:p>
            <a:pPr marL="742950" lvl="1" indent="-285750" algn="just">
              <a:spcBef>
                <a:spcPts val="600"/>
              </a:spcBef>
              <a:buFont typeface="Arial" panose="020B0604020202020204" pitchFamily="34" charset="0"/>
              <a:buChar char="•"/>
            </a:pPr>
            <a:r>
              <a:rPr lang="en-US" sz="1600" dirty="0">
                <a:latin typeface="Garamond" panose="02020404030301010803" pitchFamily="18" charset="0"/>
              </a:rPr>
              <a:t>Mitigate market failures (Boone &amp; Özcan, 2014; </a:t>
            </a:r>
            <a:r>
              <a:rPr lang="en-US" sz="1600" dirty="0" err="1">
                <a:latin typeface="Garamond" panose="02020404030301010803" pitchFamily="18" charset="0"/>
              </a:rPr>
              <a:t>Novkovic</a:t>
            </a:r>
            <a:r>
              <a:rPr lang="en-US" sz="1600" dirty="0">
                <a:latin typeface="Garamond" panose="02020404030301010803" pitchFamily="18" charset="0"/>
              </a:rPr>
              <a:t>, 2008)</a:t>
            </a:r>
          </a:p>
          <a:p>
            <a:pPr marL="742950" lvl="1" indent="-285750" algn="just">
              <a:spcBef>
                <a:spcPts val="600"/>
              </a:spcBef>
              <a:buFont typeface="Arial" panose="020B0604020202020204" pitchFamily="34" charset="0"/>
              <a:buChar char="•"/>
            </a:pPr>
            <a:r>
              <a:rPr lang="en-US" sz="1600" dirty="0">
                <a:latin typeface="Garamond" panose="02020404030301010803" pitchFamily="18" charset="0"/>
              </a:rPr>
              <a:t>Breaking up cartels (Birchall, 2013) and monopsonies &amp; </a:t>
            </a:r>
            <a:r>
              <a:rPr lang="en-US" sz="1600" dirty="0" err="1">
                <a:latin typeface="Garamond" panose="02020404030301010803" pitchFamily="18" charset="0"/>
              </a:rPr>
              <a:t>oligopsonies</a:t>
            </a:r>
            <a:r>
              <a:rPr lang="en-US" sz="1600" dirty="0">
                <a:latin typeface="Garamond" panose="02020404030301010803" pitchFamily="18" charset="0"/>
              </a:rPr>
              <a:t> (</a:t>
            </a:r>
            <a:r>
              <a:rPr lang="en-US" sz="1600" dirty="0" err="1">
                <a:latin typeface="Garamond" panose="02020404030301010803" pitchFamily="18" charset="0"/>
              </a:rPr>
              <a:t>Novkovic</a:t>
            </a:r>
            <a:r>
              <a:rPr lang="en-US" sz="1600" dirty="0">
                <a:latin typeface="Garamond" panose="02020404030301010803" pitchFamily="18" charset="0"/>
              </a:rPr>
              <a:t>, 2008)</a:t>
            </a:r>
          </a:p>
          <a:p>
            <a:pPr algn="just">
              <a:spcBef>
                <a:spcPts val="600"/>
              </a:spcBef>
            </a:pPr>
            <a:endParaRPr lang="en-BE" dirty="0">
              <a:latin typeface="Garamond" panose="02020404030301010803" pitchFamily="18" charset="0"/>
            </a:endParaRPr>
          </a:p>
        </p:txBody>
      </p:sp>
    </p:spTree>
    <p:extLst>
      <p:ext uri="{BB962C8B-B14F-4D97-AF65-F5344CB8AC3E}">
        <p14:creationId xmlns:p14="http://schemas.microsoft.com/office/powerpoint/2010/main" val="1111795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D27BE-03B4-655D-5EFE-5E208CA3D70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58599FD-9E1D-A188-0C72-2A3071A37F23}"/>
              </a:ext>
            </a:extLst>
          </p:cNvPr>
          <p:cNvSpPr/>
          <p:nvPr/>
        </p:nvSpPr>
        <p:spPr>
          <a:xfrm>
            <a:off x="4716016" y="4227934"/>
            <a:ext cx="2448272" cy="8640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BE"/>
          </a:p>
        </p:txBody>
      </p:sp>
      <p:pic>
        <p:nvPicPr>
          <p:cNvPr id="3" name="Picture 2">
            <a:extLst>
              <a:ext uri="{FF2B5EF4-FFF2-40B4-BE49-F238E27FC236}">
                <a16:creationId xmlns:a16="http://schemas.microsoft.com/office/drawing/2014/main" id="{C0B181E6-C8EB-33DE-331E-8DA27CC7ABD1}"/>
              </a:ext>
            </a:extLst>
          </p:cNvPr>
          <p:cNvPicPr>
            <a:picLocks noChangeAspect="1"/>
          </p:cNvPicPr>
          <p:nvPr/>
        </p:nvPicPr>
        <p:blipFill>
          <a:blip r:embed="rId3"/>
          <a:stretch>
            <a:fillRect/>
          </a:stretch>
        </p:blipFill>
        <p:spPr>
          <a:xfrm>
            <a:off x="5796136" y="4562781"/>
            <a:ext cx="1152128" cy="393671"/>
          </a:xfrm>
          <a:prstGeom prst="rect">
            <a:avLst/>
          </a:prstGeom>
        </p:spPr>
      </p:pic>
      <p:sp>
        <p:nvSpPr>
          <p:cNvPr id="4" name="TextBox 3">
            <a:extLst>
              <a:ext uri="{FF2B5EF4-FFF2-40B4-BE49-F238E27FC236}">
                <a16:creationId xmlns:a16="http://schemas.microsoft.com/office/drawing/2014/main" id="{70CF0407-2928-B2B7-0687-2DFB76FF2530}"/>
              </a:ext>
            </a:extLst>
          </p:cNvPr>
          <p:cNvSpPr txBox="1"/>
          <p:nvPr/>
        </p:nvSpPr>
        <p:spPr>
          <a:xfrm>
            <a:off x="971600" y="339502"/>
            <a:ext cx="7200800" cy="461665"/>
          </a:xfrm>
          <a:prstGeom prst="rect">
            <a:avLst/>
          </a:prstGeom>
          <a:noFill/>
        </p:spPr>
        <p:txBody>
          <a:bodyPr wrap="square" rtlCol="0">
            <a:spAutoFit/>
          </a:bodyPr>
          <a:lstStyle/>
          <a:p>
            <a:pPr algn="just"/>
            <a:r>
              <a:rPr lang="en-US" sz="2400" b="1" dirty="0">
                <a:latin typeface="Garamond" panose="02020404030301010803" pitchFamily="18" charset="0"/>
              </a:rPr>
              <a:t>3. Second Paper: Research Question</a:t>
            </a:r>
            <a:endParaRPr lang="en-BE" sz="2000" b="1" dirty="0">
              <a:latin typeface="Garamond" panose="02020404030301010803" pitchFamily="18" charset="0"/>
            </a:endParaRPr>
          </a:p>
        </p:txBody>
      </p:sp>
      <p:graphicFrame>
        <p:nvGraphicFramePr>
          <p:cNvPr id="11" name="Table 10">
            <a:extLst>
              <a:ext uri="{FF2B5EF4-FFF2-40B4-BE49-F238E27FC236}">
                <a16:creationId xmlns:a16="http://schemas.microsoft.com/office/drawing/2014/main" id="{9F1D56E3-496C-13F5-F07A-CF433E1AE9ED}"/>
              </a:ext>
            </a:extLst>
          </p:cNvPr>
          <p:cNvGraphicFramePr>
            <a:graphicFrameLocks noGrp="1"/>
          </p:cNvGraphicFramePr>
          <p:nvPr>
            <p:extLst>
              <p:ext uri="{D42A27DB-BD31-4B8C-83A1-F6EECF244321}">
                <p14:modId xmlns:p14="http://schemas.microsoft.com/office/powerpoint/2010/main" val="2348790081"/>
              </p:ext>
            </p:extLst>
          </p:nvPr>
        </p:nvGraphicFramePr>
        <p:xfrm>
          <a:off x="628650" y="925574"/>
          <a:ext cx="7886700" cy="2637695"/>
        </p:xfrm>
        <a:graphic>
          <a:graphicData uri="http://schemas.openxmlformats.org/drawingml/2006/table">
            <a:tbl>
              <a:tblPr/>
              <a:tblGrid>
                <a:gridCol w="1296144">
                  <a:extLst>
                    <a:ext uri="{9D8B030D-6E8A-4147-A177-3AD203B41FA5}">
                      <a16:colId xmlns:a16="http://schemas.microsoft.com/office/drawing/2014/main" val="1644584042"/>
                    </a:ext>
                  </a:extLst>
                </a:gridCol>
                <a:gridCol w="720080">
                  <a:extLst>
                    <a:ext uri="{9D8B030D-6E8A-4147-A177-3AD203B41FA5}">
                      <a16:colId xmlns:a16="http://schemas.microsoft.com/office/drawing/2014/main" val="1675787489"/>
                    </a:ext>
                  </a:extLst>
                </a:gridCol>
                <a:gridCol w="648072">
                  <a:extLst>
                    <a:ext uri="{9D8B030D-6E8A-4147-A177-3AD203B41FA5}">
                      <a16:colId xmlns:a16="http://schemas.microsoft.com/office/drawing/2014/main" val="2400710965"/>
                    </a:ext>
                  </a:extLst>
                </a:gridCol>
                <a:gridCol w="720080">
                  <a:extLst>
                    <a:ext uri="{9D8B030D-6E8A-4147-A177-3AD203B41FA5}">
                      <a16:colId xmlns:a16="http://schemas.microsoft.com/office/drawing/2014/main" val="1819818480"/>
                    </a:ext>
                  </a:extLst>
                </a:gridCol>
                <a:gridCol w="1152128">
                  <a:extLst>
                    <a:ext uri="{9D8B030D-6E8A-4147-A177-3AD203B41FA5}">
                      <a16:colId xmlns:a16="http://schemas.microsoft.com/office/drawing/2014/main" val="208879377"/>
                    </a:ext>
                  </a:extLst>
                </a:gridCol>
                <a:gridCol w="3350196">
                  <a:extLst>
                    <a:ext uri="{9D8B030D-6E8A-4147-A177-3AD203B41FA5}">
                      <a16:colId xmlns:a16="http://schemas.microsoft.com/office/drawing/2014/main" val="3693091119"/>
                    </a:ext>
                  </a:extLst>
                </a:gridCol>
              </a:tblGrid>
              <a:tr h="369695">
                <a:tc>
                  <a:txBody>
                    <a:bodyPr/>
                    <a:lstStyle/>
                    <a:p>
                      <a:pPr algn="ctr" fontAlgn="b">
                        <a:buNone/>
                      </a:pPr>
                      <a:r>
                        <a:rPr lang="en-BE" sz="900" b="1" i="0" u="none" strike="noStrike" dirty="0">
                          <a:solidFill>
                            <a:srgbClr val="000000"/>
                          </a:solidFill>
                          <a:effectLst/>
                          <a:latin typeface="Garamond" panose="02020404030301010803" pitchFamily="18" charset="0"/>
                        </a:rPr>
                        <a:t>ARTICLE</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buNone/>
                      </a:pPr>
                      <a:r>
                        <a:rPr lang="en-BE" sz="900" b="1" i="0" u="none" strike="noStrike">
                          <a:solidFill>
                            <a:srgbClr val="000000"/>
                          </a:solidFill>
                          <a:effectLst/>
                          <a:latin typeface="Garamond" panose="02020404030301010803" pitchFamily="18" charset="0"/>
                        </a:rPr>
                        <a:t>REGION</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buNone/>
                      </a:pPr>
                      <a:r>
                        <a:rPr lang="en-BE" sz="900" b="1" i="0" u="none" strike="noStrike" dirty="0">
                          <a:solidFill>
                            <a:srgbClr val="000000"/>
                          </a:solidFill>
                          <a:effectLst/>
                          <a:latin typeface="Garamond" panose="02020404030301010803" pitchFamily="18" charset="0"/>
                        </a:rPr>
                        <a:t>PERIOD</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buNone/>
                      </a:pPr>
                      <a:r>
                        <a:rPr lang="en-BE" sz="900" b="1" i="0" u="none" strike="noStrike" dirty="0">
                          <a:solidFill>
                            <a:srgbClr val="000000"/>
                          </a:solidFill>
                          <a:effectLst/>
                          <a:latin typeface="Garamond" panose="02020404030301010803" pitchFamily="18" charset="0"/>
                        </a:rPr>
                        <a:t>SECTOR</a:t>
                      </a:r>
                      <a:r>
                        <a:rPr lang="en-US" sz="900" b="1" i="0" u="none" strike="noStrike" dirty="0">
                          <a:solidFill>
                            <a:srgbClr val="000000"/>
                          </a:solidFill>
                          <a:effectLst/>
                          <a:latin typeface="Garamond" panose="02020404030301010803" pitchFamily="18" charset="0"/>
                        </a:rPr>
                        <a:t> or FIELD</a:t>
                      </a:r>
                      <a:endParaRPr lang="en-BE" sz="900" b="1" i="0" u="none" strike="noStrike" dirty="0">
                        <a:solidFill>
                          <a:srgbClr val="000000"/>
                        </a:solidFill>
                        <a:effectLst/>
                        <a:latin typeface="Garamond" panose="02020404030301010803" pitchFamily="18" charset="0"/>
                      </a:endParaRP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buNone/>
                      </a:pPr>
                      <a:r>
                        <a:rPr lang="en-BE" sz="900" b="1" i="0" u="none" strike="noStrike" dirty="0">
                          <a:solidFill>
                            <a:srgbClr val="000000"/>
                          </a:solidFill>
                          <a:effectLst/>
                          <a:latin typeface="Garamond" panose="02020404030301010803" pitchFamily="18" charset="0"/>
                        </a:rPr>
                        <a:t>INDICATORS</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b">
                        <a:buNone/>
                      </a:pPr>
                      <a:r>
                        <a:rPr lang="en-BE" sz="900" b="1" i="0" u="none" strike="noStrike" dirty="0">
                          <a:solidFill>
                            <a:srgbClr val="000000"/>
                          </a:solidFill>
                          <a:effectLst/>
                          <a:latin typeface="Garamond" panose="02020404030301010803" pitchFamily="18" charset="0"/>
                        </a:rPr>
                        <a:t>RESULT FOR COOPERATIVES</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23455142"/>
                  </a:ext>
                </a:extLst>
              </a:tr>
              <a:tr h="324000">
                <a:tc>
                  <a:txBody>
                    <a:bodyPr/>
                    <a:lstStyle/>
                    <a:p>
                      <a:pPr algn="ctr" fontAlgn="b">
                        <a:buNone/>
                      </a:pPr>
                      <a:r>
                        <a:rPr lang="en-BE" sz="900" b="0" i="0" u="none" strike="noStrike" dirty="0">
                          <a:solidFill>
                            <a:srgbClr val="000000"/>
                          </a:solidFill>
                          <a:effectLst/>
                          <a:latin typeface="Garamond" panose="02020404030301010803" pitchFamily="18" charset="0"/>
                        </a:rPr>
                        <a:t>Birchall &amp; </a:t>
                      </a:r>
                      <a:r>
                        <a:rPr lang="en-BE" sz="900" b="0" i="0" u="none" strike="noStrike" dirty="0" err="1">
                          <a:solidFill>
                            <a:srgbClr val="000000"/>
                          </a:solidFill>
                          <a:effectLst/>
                          <a:latin typeface="Garamond" panose="02020404030301010803" pitchFamily="18" charset="0"/>
                        </a:rPr>
                        <a:t>Ketilson</a:t>
                      </a:r>
                      <a:r>
                        <a:rPr lang="en-BE" sz="900" b="0" i="0" u="none" strike="noStrike" dirty="0">
                          <a:solidFill>
                            <a:srgbClr val="000000"/>
                          </a:solidFill>
                          <a:effectLst/>
                          <a:latin typeface="Garamond" panose="02020404030301010803" pitchFamily="18" charset="0"/>
                        </a:rPr>
                        <a:t>, 2009</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Garamond" panose="02020404030301010803" pitchFamily="18" charset="0"/>
                        </a:rPr>
                        <a:t>Worldwide</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Garamond" panose="02020404030301010803" pitchFamily="18" charset="0"/>
                        </a:rPr>
                        <a:t>2007.-2009</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Garamond" panose="02020404030301010803" pitchFamily="18" charset="0"/>
                        </a:rPr>
                        <a:t>Finance</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Garamond" panose="02020404030301010803" pitchFamily="18" charset="0"/>
                        </a:rPr>
                        <a:t>Financial</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Garamond" panose="02020404030301010803" pitchFamily="18" charset="0"/>
                        </a:rPr>
                        <a:t>Higher financial performance over investor-owned traditional banks</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28822234"/>
                  </a:ext>
                </a:extLst>
              </a:tr>
              <a:tr h="324000">
                <a:tc>
                  <a:txBody>
                    <a:bodyPr/>
                    <a:lstStyle/>
                    <a:p>
                      <a:pPr algn="ctr" fontAlgn="b">
                        <a:buNone/>
                      </a:pPr>
                      <a:r>
                        <a:rPr lang="en-BE" sz="900" b="0" i="0" u="none" strike="noStrike" dirty="0">
                          <a:solidFill>
                            <a:srgbClr val="000000"/>
                          </a:solidFill>
                          <a:effectLst/>
                          <a:latin typeface="Garamond" panose="02020404030301010803" pitchFamily="18" charset="0"/>
                        </a:rPr>
                        <a:t>Boone &amp; Özcan, 2016</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Garamond" panose="02020404030301010803" pitchFamily="18" charset="0"/>
                        </a:rPr>
                        <a:t>United States</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Garamond" panose="02020404030301010803" pitchFamily="18" charset="0"/>
                        </a:rPr>
                        <a:t>1978-2015</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Garamond" panose="02020404030301010803" pitchFamily="18" charset="0"/>
                        </a:rPr>
                        <a:t>Bio-ethanol</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Garamond" panose="02020404030301010803" pitchFamily="18" charset="0"/>
                        </a:rPr>
                        <a:t>Survival</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Garamond" panose="02020404030301010803" pitchFamily="18" charset="0"/>
                        </a:rPr>
                        <a:t>Higher rate of survival over IOBs, overall and especially</a:t>
                      </a:r>
                      <a:r>
                        <a:rPr lang="en-US" sz="900" b="0" i="0" u="none" strike="noStrike" dirty="0">
                          <a:solidFill>
                            <a:srgbClr val="000000"/>
                          </a:solidFill>
                          <a:effectLst/>
                          <a:latin typeface="Garamond" panose="02020404030301010803" pitchFamily="18" charset="0"/>
                        </a:rPr>
                        <a:t> pronounced</a:t>
                      </a:r>
                      <a:r>
                        <a:rPr lang="en-BE" sz="900" b="0" i="0" u="none" strike="noStrike" dirty="0">
                          <a:solidFill>
                            <a:srgbClr val="000000"/>
                          </a:solidFill>
                          <a:effectLst/>
                          <a:latin typeface="Garamond" panose="02020404030301010803" pitchFamily="18" charset="0"/>
                        </a:rPr>
                        <a:t> under certain circumstances</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35748524"/>
                  </a:ext>
                </a:extLst>
              </a:tr>
              <a:tr h="324000">
                <a:tc>
                  <a:txBody>
                    <a:bodyPr/>
                    <a:lstStyle/>
                    <a:p>
                      <a:pPr algn="ctr" fontAlgn="b">
                        <a:buNone/>
                      </a:pPr>
                      <a:r>
                        <a:rPr lang="en-BE" sz="900" b="0" i="0" u="none" strike="noStrike" dirty="0" err="1">
                          <a:solidFill>
                            <a:srgbClr val="000000"/>
                          </a:solidFill>
                          <a:effectLst/>
                          <a:latin typeface="Garamond" panose="02020404030301010803" pitchFamily="18" charset="0"/>
                        </a:rPr>
                        <a:t>Burdín</a:t>
                      </a:r>
                      <a:r>
                        <a:rPr lang="en-BE" sz="900" b="0" i="0" u="none" strike="noStrike" dirty="0">
                          <a:solidFill>
                            <a:srgbClr val="000000"/>
                          </a:solidFill>
                          <a:effectLst/>
                          <a:latin typeface="Garamond" panose="02020404030301010803" pitchFamily="18" charset="0"/>
                        </a:rPr>
                        <a:t>, 2014</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Garamond" panose="02020404030301010803" pitchFamily="18" charset="0"/>
                        </a:rPr>
                        <a:t>Uruguay</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Garamond" panose="02020404030301010803" pitchFamily="18" charset="0"/>
                        </a:rPr>
                        <a:t>1997-2009</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Garamond" panose="02020404030301010803" pitchFamily="18" charset="0"/>
                        </a:rPr>
                        <a:t>All</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Garamond" panose="02020404030301010803" pitchFamily="18" charset="0"/>
                        </a:rPr>
                        <a:t>Survival, Employment</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Garamond" panose="02020404030301010803" pitchFamily="18" charset="0"/>
                        </a:rPr>
                        <a:t>Higher rate of survival (lower hazard rates) over IOBs, during and in absence of crisis</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58682111"/>
                  </a:ext>
                </a:extLst>
              </a:tr>
              <a:tr h="324000">
                <a:tc>
                  <a:txBody>
                    <a:bodyPr/>
                    <a:lstStyle/>
                    <a:p>
                      <a:pPr algn="ctr" fontAlgn="b">
                        <a:buNone/>
                      </a:pPr>
                      <a:r>
                        <a:rPr lang="en-BE" sz="900" b="0" i="0" u="none" strike="noStrike" dirty="0">
                          <a:solidFill>
                            <a:srgbClr val="000000"/>
                          </a:solidFill>
                          <a:effectLst/>
                          <a:latin typeface="Garamond" panose="02020404030301010803" pitchFamily="18" charset="0"/>
                        </a:rPr>
                        <a:t>Carini &amp; </a:t>
                      </a:r>
                      <a:r>
                        <a:rPr lang="en-BE" sz="900" b="0" i="0" u="none" strike="noStrike" dirty="0" err="1">
                          <a:solidFill>
                            <a:srgbClr val="000000"/>
                          </a:solidFill>
                          <a:effectLst/>
                          <a:latin typeface="Garamond" panose="02020404030301010803" pitchFamily="18" charset="0"/>
                        </a:rPr>
                        <a:t>Carpita</a:t>
                      </a:r>
                      <a:r>
                        <a:rPr lang="en-BE" sz="900" b="0" i="0" u="none" strike="noStrike" dirty="0">
                          <a:solidFill>
                            <a:srgbClr val="000000"/>
                          </a:solidFill>
                          <a:effectLst/>
                          <a:latin typeface="Garamond" panose="02020404030301010803" pitchFamily="18" charset="0"/>
                        </a:rPr>
                        <a:t>, 2014</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Garamond" panose="02020404030301010803" pitchFamily="18" charset="0"/>
                        </a:rPr>
                        <a:t>Italy</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Garamond" panose="02020404030301010803" pitchFamily="18" charset="0"/>
                        </a:rPr>
                        <a:t>2008-2010</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Garamond" panose="02020404030301010803" pitchFamily="18" charset="0"/>
                        </a:rPr>
                        <a:t>Industry</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Garamond" panose="02020404030301010803" pitchFamily="18" charset="0"/>
                        </a:rPr>
                        <a:t>Financial, Employment</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Garamond" panose="02020404030301010803" pitchFamily="18" charset="0"/>
                        </a:rPr>
                        <a:t>Lower financial performance but higher employment retention over corporations</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48853627"/>
                  </a:ext>
                </a:extLst>
              </a:tr>
              <a:tr h="324000">
                <a:tc>
                  <a:txBody>
                    <a:bodyPr/>
                    <a:lstStyle/>
                    <a:p>
                      <a:pPr algn="ctr" fontAlgn="b">
                        <a:buNone/>
                      </a:pPr>
                      <a:r>
                        <a:rPr lang="en-US" sz="900" b="0" i="0" u="none" strike="noStrike" dirty="0">
                          <a:solidFill>
                            <a:srgbClr val="000000"/>
                          </a:solidFill>
                          <a:effectLst/>
                          <a:latin typeface="Garamond" panose="02020404030301010803" pitchFamily="18" charset="0"/>
                        </a:rPr>
                        <a:t>Núñez-Nickel &amp; Moyano-Fuentes, 2004</a:t>
                      </a:r>
                      <a:endParaRPr lang="en-BE" sz="900" b="0" i="0" u="none" strike="noStrike" dirty="0">
                        <a:solidFill>
                          <a:srgbClr val="000000"/>
                        </a:solidFill>
                        <a:effectLst/>
                        <a:latin typeface="Garamond" panose="02020404030301010803" pitchFamily="18" charset="0"/>
                      </a:endParaRP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900" b="0" i="0" u="none" strike="noStrike" dirty="0">
                          <a:solidFill>
                            <a:srgbClr val="000000"/>
                          </a:solidFill>
                          <a:effectLst/>
                          <a:latin typeface="Garamond" panose="02020404030301010803" pitchFamily="18" charset="0"/>
                        </a:rPr>
                        <a:t>Spain</a:t>
                      </a:r>
                      <a:endParaRPr lang="en-BE" sz="900" b="0" i="0" u="none" strike="noStrike" dirty="0">
                        <a:solidFill>
                          <a:srgbClr val="000000"/>
                        </a:solidFill>
                        <a:effectLst/>
                        <a:latin typeface="Garamond" panose="02020404030301010803" pitchFamily="18" charset="0"/>
                      </a:endParaRP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900" b="0" i="0" u="none" strike="noStrike" dirty="0">
                          <a:solidFill>
                            <a:srgbClr val="000000"/>
                          </a:solidFill>
                          <a:effectLst/>
                          <a:latin typeface="Garamond" panose="02020404030301010803" pitchFamily="18" charset="0"/>
                        </a:rPr>
                        <a:t>1944-1998</a:t>
                      </a:r>
                      <a:endParaRPr lang="en-BE" sz="900" b="0" i="0" u="none" strike="noStrike" dirty="0">
                        <a:solidFill>
                          <a:srgbClr val="000000"/>
                        </a:solidFill>
                        <a:effectLst/>
                        <a:latin typeface="Garamond" panose="02020404030301010803" pitchFamily="18" charset="0"/>
                      </a:endParaRP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900" b="0" i="0" u="none" strike="noStrike" dirty="0">
                          <a:solidFill>
                            <a:srgbClr val="000000"/>
                          </a:solidFill>
                          <a:effectLst/>
                          <a:latin typeface="Garamond" panose="02020404030301010803" pitchFamily="18" charset="0"/>
                        </a:rPr>
                        <a:t>Olive Oil Mills</a:t>
                      </a:r>
                      <a:endParaRPr lang="en-BE" sz="900" b="0" i="0" u="none" strike="noStrike" dirty="0">
                        <a:solidFill>
                          <a:srgbClr val="000000"/>
                        </a:solidFill>
                        <a:effectLst/>
                        <a:latin typeface="Garamond" panose="02020404030301010803" pitchFamily="18" charset="0"/>
                      </a:endParaRP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900" b="0" i="0" u="none" strike="noStrike" dirty="0">
                          <a:solidFill>
                            <a:srgbClr val="000000"/>
                          </a:solidFill>
                          <a:effectLst/>
                          <a:latin typeface="Garamond" panose="02020404030301010803" pitchFamily="18" charset="0"/>
                        </a:rPr>
                        <a:t>Survival</a:t>
                      </a:r>
                      <a:endParaRPr lang="en-BE" sz="900" b="0" i="0" u="none" strike="noStrike" dirty="0">
                        <a:solidFill>
                          <a:srgbClr val="000000"/>
                        </a:solidFill>
                        <a:effectLst/>
                        <a:latin typeface="Garamond" panose="02020404030301010803" pitchFamily="18" charset="0"/>
                      </a:endParaRP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900" b="0" i="0" u="none" strike="noStrike" dirty="0">
                          <a:solidFill>
                            <a:srgbClr val="000000"/>
                          </a:solidFill>
                          <a:effectLst/>
                          <a:latin typeface="Garamond" panose="02020404030301010803" pitchFamily="18" charset="0"/>
                        </a:rPr>
                        <a:t>Higher chance of survival over IOBs</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11444547"/>
                  </a:ext>
                </a:extLst>
              </a:tr>
              <a:tr h="324000">
                <a:tc>
                  <a:txBody>
                    <a:bodyPr/>
                    <a:lstStyle/>
                    <a:p>
                      <a:pPr algn="ctr" fontAlgn="b">
                        <a:buNone/>
                      </a:pPr>
                      <a:r>
                        <a:rPr lang="en-BE" sz="900" b="0" i="0" u="none" strike="noStrike" dirty="0">
                          <a:solidFill>
                            <a:srgbClr val="000000"/>
                          </a:solidFill>
                          <a:effectLst/>
                          <a:latin typeface="Garamond" panose="02020404030301010803" pitchFamily="18" charset="0"/>
                        </a:rPr>
                        <a:t>Ro</a:t>
                      </a:r>
                      <a:r>
                        <a:rPr lang="en-US" sz="900" b="0" i="0" u="none" strike="noStrike" dirty="0">
                          <a:solidFill>
                            <a:srgbClr val="000000"/>
                          </a:solidFill>
                          <a:effectLst/>
                          <a:latin typeface="Garamond" panose="02020404030301010803" pitchFamily="18" charset="0"/>
                        </a:rPr>
                        <a:t>u</a:t>
                      </a:r>
                      <a:r>
                        <a:rPr lang="en-BE" sz="900" b="0" i="0" u="none" strike="noStrike" dirty="0" err="1">
                          <a:solidFill>
                            <a:srgbClr val="000000"/>
                          </a:solidFill>
                          <a:effectLst/>
                          <a:latin typeface="Garamond" panose="02020404030301010803" pitchFamily="18" charset="0"/>
                        </a:rPr>
                        <a:t>sselière</a:t>
                      </a:r>
                      <a:r>
                        <a:rPr lang="en-BE" sz="900" b="0" i="0" u="none" strike="noStrike" dirty="0">
                          <a:solidFill>
                            <a:srgbClr val="000000"/>
                          </a:solidFill>
                          <a:effectLst/>
                          <a:latin typeface="Garamond" panose="02020404030301010803" pitchFamily="18" charset="0"/>
                        </a:rPr>
                        <a:t>, 2019</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Garamond" panose="02020404030301010803" pitchFamily="18" charset="0"/>
                        </a:rPr>
                        <a:t>France</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Garamond" panose="02020404030301010803" pitchFamily="18" charset="0"/>
                        </a:rPr>
                        <a:t>1984-2006</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a:solidFill>
                            <a:srgbClr val="000000"/>
                          </a:solidFill>
                          <a:effectLst/>
                          <a:latin typeface="Garamond" panose="02020404030301010803" pitchFamily="18" charset="0"/>
                        </a:rPr>
                        <a:t>Agriculture</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Garamond" panose="02020404030301010803" pitchFamily="18" charset="0"/>
                        </a:rPr>
                        <a:t>Survival</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Garamond" panose="02020404030301010803" pitchFamily="18" charset="0"/>
                        </a:rPr>
                        <a:t>Higher rate of survival over other organizational forms</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43027120"/>
                  </a:ext>
                </a:extLst>
              </a:tr>
              <a:tr h="324000">
                <a:tc>
                  <a:txBody>
                    <a:bodyPr/>
                    <a:lstStyle/>
                    <a:p>
                      <a:pPr algn="ctr" fontAlgn="b">
                        <a:buNone/>
                      </a:pPr>
                      <a:r>
                        <a:rPr lang="en-BE" sz="900" b="0" i="0" u="none" strike="noStrike" dirty="0">
                          <a:solidFill>
                            <a:srgbClr val="000000"/>
                          </a:solidFill>
                          <a:effectLst/>
                          <a:latin typeface="Garamond" panose="02020404030301010803" pitchFamily="18" charset="0"/>
                        </a:rPr>
                        <a:t>Valette et al., 2018</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Garamond" panose="02020404030301010803" pitchFamily="18" charset="0"/>
                        </a:rPr>
                        <a:t>France</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Garamond" panose="02020404030301010803" pitchFamily="18" charset="0"/>
                        </a:rPr>
                        <a:t>2002-2014</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Garamond" panose="02020404030301010803" pitchFamily="18" charset="0"/>
                        </a:rPr>
                        <a:t>Agriculture</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Garamond" panose="02020404030301010803" pitchFamily="18" charset="0"/>
                        </a:rPr>
                        <a:t>Survival, Financial</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BE" sz="900" b="0" i="0" u="none" strike="noStrike" dirty="0">
                          <a:solidFill>
                            <a:srgbClr val="000000"/>
                          </a:solidFill>
                          <a:effectLst/>
                          <a:latin typeface="Garamond" panose="02020404030301010803" pitchFamily="18" charset="0"/>
                        </a:rPr>
                        <a:t>Higher chance of fusion and lower chance of liquidation over IOBs</a:t>
                      </a:r>
                    </a:p>
                  </a:txBody>
                  <a:tcPr marL="5069" marR="5069" marT="50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4024342"/>
                  </a:ext>
                </a:extLst>
              </a:tr>
            </a:tbl>
          </a:graphicData>
        </a:graphic>
      </p:graphicFrame>
    </p:spTree>
    <p:extLst>
      <p:ext uri="{BB962C8B-B14F-4D97-AF65-F5344CB8AC3E}">
        <p14:creationId xmlns:p14="http://schemas.microsoft.com/office/powerpoint/2010/main" val="6844384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65EBB-936C-39DD-0455-7653F3C74DB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8B77D39-3BAF-9C16-031C-82ECF5EFE156}"/>
              </a:ext>
            </a:extLst>
          </p:cNvPr>
          <p:cNvSpPr/>
          <p:nvPr/>
        </p:nvSpPr>
        <p:spPr>
          <a:xfrm>
            <a:off x="4716016" y="4227934"/>
            <a:ext cx="2448272" cy="8640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BE"/>
          </a:p>
        </p:txBody>
      </p:sp>
      <p:pic>
        <p:nvPicPr>
          <p:cNvPr id="3" name="Picture 2">
            <a:extLst>
              <a:ext uri="{FF2B5EF4-FFF2-40B4-BE49-F238E27FC236}">
                <a16:creationId xmlns:a16="http://schemas.microsoft.com/office/drawing/2014/main" id="{578EA0F8-C389-08B4-A233-9D5F84F724BA}"/>
              </a:ext>
            </a:extLst>
          </p:cNvPr>
          <p:cNvPicPr>
            <a:picLocks noChangeAspect="1"/>
          </p:cNvPicPr>
          <p:nvPr/>
        </p:nvPicPr>
        <p:blipFill>
          <a:blip r:embed="rId3"/>
          <a:stretch>
            <a:fillRect/>
          </a:stretch>
        </p:blipFill>
        <p:spPr>
          <a:xfrm>
            <a:off x="5796136" y="4562781"/>
            <a:ext cx="1152128" cy="393671"/>
          </a:xfrm>
          <a:prstGeom prst="rect">
            <a:avLst/>
          </a:prstGeom>
        </p:spPr>
      </p:pic>
      <p:sp>
        <p:nvSpPr>
          <p:cNvPr id="4" name="TextBox 3">
            <a:extLst>
              <a:ext uri="{FF2B5EF4-FFF2-40B4-BE49-F238E27FC236}">
                <a16:creationId xmlns:a16="http://schemas.microsoft.com/office/drawing/2014/main" id="{D547DCD5-32E3-D439-9D9D-285772D49C45}"/>
              </a:ext>
            </a:extLst>
          </p:cNvPr>
          <p:cNvSpPr txBox="1"/>
          <p:nvPr/>
        </p:nvSpPr>
        <p:spPr>
          <a:xfrm>
            <a:off x="971600" y="339502"/>
            <a:ext cx="7200800" cy="461665"/>
          </a:xfrm>
          <a:prstGeom prst="rect">
            <a:avLst/>
          </a:prstGeom>
          <a:noFill/>
        </p:spPr>
        <p:txBody>
          <a:bodyPr wrap="square" rtlCol="0">
            <a:spAutoFit/>
          </a:bodyPr>
          <a:lstStyle/>
          <a:p>
            <a:pPr algn="just"/>
            <a:r>
              <a:rPr lang="en-US" sz="2400" b="1" dirty="0">
                <a:latin typeface="Garamond" panose="02020404030301010803" pitchFamily="18" charset="0"/>
              </a:rPr>
              <a:t>3. Second Paper: Research Question</a:t>
            </a:r>
            <a:endParaRPr lang="en-BE" sz="2000" b="1" dirty="0">
              <a:latin typeface="Garamond" panose="02020404030301010803" pitchFamily="18" charset="0"/>
            </a:endParaRPr>
          </a:p>
        </p:txBody>
      </p:sp>
      <p:sp>
        <p:nvSpPr>
          <p:cNvPr id="5" name="TextBox 4">
            <a:extLst>
              <a:ext uri="{FF2B5EF4-FFF2-40B4-BE49-F238E27FC236}">
                <a16:creationId xmlns:a16="http://schemas.microsoft.com/office/drawing/2014/main" id="{CDD5A07B-5A66-FBD9-E65C-136ABE03B835}"/>
              </a:ext>
            </a:extLst>
          </p:cNvPr>
          <p:cNvSpPr txBox="1"/>
          <p:nvPr/>
        </p:nvSpPr>
        <p:spPr>
          <a:xfrm>
            <a:off x="971600" y="1059582"/>
            <a:ext cx="7200800" cy="369332"/>
          </a:xfrm>
          <a:prstGeom prst="rect">
            <a:avLst/>
          </a:prstGeom>
          <a:noFill/>
        </p:spPr>
        <p:txBody>
          <a:bodyPr wrap="square" rtlCol="0">
            <a:spAutoFit/>
          </a:bodyPr>
          <a:lstStyle/>
          <a:p>
            <a:pPr algn="just">
              <a:spcBef>
                <a:spcPts val="600"/>
              </a:spcBef>
            </a:pPr>
            <a:endParaRPr lang="en-BE" dirty="0">
              <a:latin typeface="Garamond" panose="02020404030301010803" pitchFamily="18" charset="0"/>
            </a:endParaRPr>
          </a:p>
        </p:txBody>
      </p:sp>
      <p:sp>
        <p:nvSpPr>
          <p:cNvPr id="6" name="TextBox 5">
            <a:extLst>
              <a:ext uri="{FF2B5EF4-FFF2-40B4-BE49-F238E27FC236}">
                <a16:creationId xmlns:a16="http://schemas.microsoft.com/office/drawing/2014/main" id="{80939B7F-20FE-38D0-09A6-55D69654F8B5}"/>
              </a:ext>
            </a:extLst>
          </p:cNvPr>
          <p:cNvSpPr txBox="1"/>
          <p:nvPr/>
        </p:nvSpPr>
        <p:spPr>
          <a:xfrm>
            <a:off x="971600" y="1059582"/>
            <a:ext cx="7200800" cy="3416320"/>
          </a:xfrm>
          <a:prstGeom prst="rect">
            <a:avLst/>
          </a:prstGeom>
          <a:noFill/>
        </p:spPr>
        <p:txBody>
          <a:bodyPr wrap="square" rtlCol="0">
            <a:spAutoFit/>
          </a:bodyPr>
          <a:lstStyle/>
          <a:p>
            <a:pPr marL="285750" indent="-285750" algn="just">
              <a:spcBef>
                <a:spcPts val="600"/>
              </a:spcBef>
              <a:buFont typeface="Arial" panose="020B0604020202020204" pitchFamily="34" charset="0"/>
              <a:buChar char="•"/>
            </a:pPr>
            <a:r>
              <a:rPr lang="en-US" sz="1600" dirty="0">
                <a:latin typeface="Garamond" panose="02020404030301010803" pitchFamily="18" charset="0"/>
              </a:rPr>
              <a:t>Mixed results:</a:t>
            </a:r>
          </a:p>
          <a:p>
            <a:pPr marL="742950" lvl="1" indent="-285750" algn="just">
              <a:spcBef>
                <a:spcPts val="600"/>
              </a:spcBef>
              <a:buFont typeface="Arial" panose="020B0604020202020204" pitchFamily="34" charset="0"/>
              <a:buChar char="•"/>
            </a:pPr>
            <a:r>
              <a:rPr lang="en-US" sz="1600" dirty="0">
                <a:latin typeface="Garamond" panose="02020404030301010803" pitchFamily="18" charset="0"/>
              </a:rPr>
              <a:t>Positive:</a:t>
            </a:r>
          </a:p>
          <a:p>
            <a:pPr marL="1200150" lvl="2" indent="-285750" algn="just">
              <a:spcBef>
                <a:spcPts val="600"/>
              </a:spcBef>
              <a:buFont typeface="Arial" panose="020B0604020202020204" pitchFamily="34" charset="0"/>
              <a:buChar char="•"/>
            </a:pPr>
            <a:r>
              <a:rPr lang="en-US" sz="1600" dirty="0">
                <a:latin typeface="Garamond" panose="02020404030301010803" pitchFamily="18" charset="0"/>
              </a:rPr>
              <a:t>Member involvement and inter-cooperative solidarity (Billiet et al., 2021; </a:t>
            </a:r>
            <a:r>
              <a:rPr lang="en-US" sz="1600" i="1" dirty="0">
                <a:latin typeface="Garamond" panose="02020404030301010803" pitchFamily="18" charset="0"/>
              </a:rPr>
              <a:t>working paper</a:t>
            </a:r>
            <a:r>
              <a:rPr lang="en-US" sz="1600" dirty="0">
                <a:latin typeface="Garamond" panose="02020404030301010803" pitchFamily="18" charset="0"/>
              </a:rPr>
              <a:t>)</a:t>
            </a:r>
          </a:p>
          <a:p>
            <a:pPr marL="1200150" lvl="2" indent="-285750" algn="just">
              <a:spcBef>
                <a:spcPts val="600"/>
              </a:spcBef>
              <a:buFont typeface="Arial" panose="020B0604020202020204" pitchFamily="34" charset="0"/>
              <a:buChar char="•"/>
            </a:pPr>
            <a:r>
              <a:rPr lang="en-US" sz="1600" dirty="0">
                <a:latin typeface="Garamond" panose="02020404030301010803" pitchFamily="18" charset="0"/>
              </a:rPr>
              <a:t>Decentralized decision-making and agility (Mangan &amp; Ward, 2024)</a:t>
            </a:r>
          </a:p>
          <a:p>
            <a:pPr marL="742950" lvl="1" indent="-285750" algn="just">
              <a:spcBef>
                <a:spcPts val="600"/>
              </a:spcBef>
              <a:buFont typeface="Arial" panose="020B0604020202020204" pitchFamily="34" charset="0"/>
              <a:buChar char="•"/>
            </a:pPr>
            <a:r>
              <a:rPr lang="en-US" sz="1600" dirty="0">
                <a:latin typeface="Garamond" panose="02020404030301010803" pitchFamily="18" charset="0"/>
              </a:rPr>
              <a:t>Negative</a:t>
            </a:r>
          </a:p>
          <a:p>
            <a:pPr marL="1200150" lvl="2" indent="-285750" algn="just">
              <a:spcBef>
                <a:spcPts val="600"/>
              </a:spcBef>
              <a:buFont typeface="Arial" panose="020B0604020202020204" pitchFamily="34" charset="0"/>
              <a:buChar char="•"/>
            </a:pPr>
            <a:r>
              <a:rPr lang="en-US" sz="1600" dirty="0">
                <a:latin typeface="Garamond" panose="02020404030301010803" pitchFamily="18" charset="0"/>
              </a:rPr>
              <a:t>Slow decision-making and extreme idealism (</a:t>
            </a:r>
            <a:r>
              <a:rPr lang="en-US" sz="1600" i="1" dirty="0">
                <a:latin typeface="Garamond" panose="02020404030301010803" pitchFamily="18" charset="0"/>
              </a:rPr>
              <a:t>working paper</a:t>
            </a:r>
            <a:r>
              <a:rPr lang="en-US" sz="1600" dirty="0">
                <a:latin typeface="Garamond" panose="02020404030301010803" pitchFamily="18" charset="0"/>
              </a:rPr>
              <a:t>)</a:t>
            </a:r>
          </a:p>
          <a:p>
            <a:pPr marL="1200150" lvl="2" indent="-285750" algn="just">
              <a:spcBef>
                <a:spcPts val="600"/>
              </a:spcBef>
              <a:buFont typeface="Arial" panose="020B0604020202020204" pitchFamily="34" charset="0"/>
              <a:buChar char="•"/>
            </a:pPr>
            <a:r>
              <a:rPr lang="en-US" sz="1600" dirty="0">
                <a:latin typeface="Garamond" panose="02020404030301010803" pitchFamily="18" charset="0"/>
              </a:rPr>
              <a:t>Inconclusive early quantitative research (Vik et al., 2023)</a:t>
            </a:r>
          </a:p>
          <a:p>
            <a:pPr marL="742950" lvl="1" indent="-285750" algn="just">
              <a:spcBef>
                <a:spcPts val="600"/>
              </a:spcBef>
              <a:buFont typeface="Arial" panose="020B0604020202020204" pitchFamily="34" charset="0"/>
              <a:buChar char="•"/>
            </a:pPr>
            <a:endParaRPr lang="en-US" sz="1600" dirty="0">
              <a:latin typeface="Garamond" panose="02020404030301010803" pitchFamily="18" charset="0"/>
            </a:endParaRPr>
          </a:p>
          <a:p>
            <a:pPr algn="just">
              <a:spcBef>
                <a:spcPts val="600"/>
              </a:spcBef>
            </a:pPr>
            <a:r>
              <a:rPr lang="en-US" sz="1600" b="1" dirty="0">
                <a:latin typeface="Garamond" panose="02020404030301010803" pitchFamily="18" charset="0"/>
              </a:rPr>
              <a:t>RQ1. What moderating effect did COVID-19 have on </a:t>
            </a:r>
            <a:r>
              <a:rPr lang="en-US" sz="1600" b="1" u="sng" dirty="0">
                <a:latin typeface="Garamond" panose="02020404030301010803" pitchFamily="18" charset="0"/>
              </a:rPr>
              <a:t>survival rates</a:t>
            </a:r>
            <a:r>
              <a:rPr lang="en-US" sz="1600" b="1" dirty="0">
                <a:latin typeface="Garamond" panose="02020404030301010803" pitchFamily="18" charset="0"/>
              </a:rPr>
              <a:t> of cooperatives compared to their investor-owned counterparts?</a:t>
            </a:r>
          </a:p>
        </p:txBody>
      </p:sp>
    </p:spTree>
    <p:extLst>
      <p:ext uri="{BB962C8B-B14F-4D97-AF65-F5344CB8AC3E}">
        <p14:creationId xmlns:p14="http://schemas.microsoft.com/office/powerpoint/2010/main" val="2405901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5CCBC-F14F-D47F-D861-A1310292D39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F72D614-F789-55D6-8E2C-E86CC4F8A071}"/>
              </a:ext>
            </a:extLst>
          </p:cNvPr>
          <p:cNvSpPr/>
          <p:nvPr/>
        </p:nvSpPr>
        <p:spPr>
          <a:xfrm>
            <a:off x="4716016" y="4227934"/>
            <a:ext cx="2448272" cy="8640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BE"/>
          </a:p>
        </p:txBody>
      </p:sp>
      <p:pic>
        <p:nvPicPr>
          <p:cNvPr id="3" name="Picture 2">
            <a:extLst>
              <a:ext uri="{FF2B5EF4-FFF2-40B4-BE49-F238E27FC236}">
                <a16:creationId xmlns:a16="http://schemas.microsoft.com/office/drawing/2014/main" id="{63990C06-EE83-9F14-2A99-12F92C267336}"/>
              </a:ext>
            </a:extLst>
          </p:cNvPr>
          <p:cNvPicPr>
            <a:picLocks noChangeAspect="1"/>
          </p:cNvPicPr>
          <p:nvPr/>
        </p:nvPicPr>
        <p:blipFill>
          <a:blip r:embed="rId3"/>
          <a:stretch>
            <a:fillRect/>
          </a:stretch>
        </p:blipFill>
        <p:spPr>
          <a:xfrm>
            <a:off x="5796136" y="4562781"/>
            <a:ext cx="1152128" cy="393671"/>
          </a:xfrm>
          <a:prstGeom prst="rect">
            <a:avLst/>
          </a:prstGeom>
        </p:spPr>
      </p:pic>
      <p:sp>
        <p:nvSpPr>
          <p:cNvPr id="4" name="TextBox 3">
            <a:extLst>
              <a:ext uri="{FF2B5EF4-FFF2-40B4-BE49-F238E27FC236}">
                <a16:creationId xmlns:a16="http://schemas.microsoft.com/office/drawing/2014/main" id="{6B3D8B39-B510-15CF-BD37-10C12A895581}"/>
              </a:ext>
            </a:extLst>
          </p:cNvPr>
          <p:cNvSpPr txBox="1"/>
          <p:nvPr/>
        </p:nvSpPr>
        <p:spPr>
          <a:xfrm>
            <a:off x="971600" y="339502"/>
            <a:ext cx="7200800" cy="461665"/>
          </a:xfrm>
          <a:prstGeom prst="rect">
            <a:avLst/>
          </a:prstGeom>
          <a:noFill/>
        </p:spPr>
        <p:txBody>
          <a:bodyPr wrap="square" rtlCol="0">
            <a:spAutoFit/>
          </a:bodyPr>
          <a:lstStyle/>
          <a:p>
            <a:pPr algn="just"/>
            <a:r>
              <a:rPr lang="en-US" sz="2400" b="1" dirty="0">
                <a:latin typeface="Garamond" panose="02020404030301010803" pitchFamily="18" charset="0"/>
              </a:rPr>
              <a:t>3. Second Paper: Research Question</a:t>
            </a:r>
            <a:endParaRPr lang="en-BE" sz="2000" b="1" dirty="0">
              <a:latin typeface="Garamond" panose="02020404030301010803" pitchFamily="18" charset="0"/>
            </a:endParaRPr>
          </a:p>
        </p:txBody>
      </p:sp>
      <p:sp>
        <p:nvSpPr>
          <p:cNvPr id="5" name="TextBox 4">
            <a:extLst>
              <a:ext uri="{FF2B5EF4-FFF2-40B4-BE49-F238E27FC236}">
                <a16:creationId xmlns:a16="http://schemas.microsoft.com/office/drawing/2014/main" id="{FC72CA0E-3831-C981-3DF8-69BCB1B4216D}"/>
              </a:ext>
            </a:extLst>
          </p:cNvPr>
          <p:cNvSpPr txBox="1"/>
          <p:nvPr/>
        </p:nvSpPr>
        <p:spPr>
          <a:xfrm>
            <a:off x="971600" y="1059582"/>
            <a:ext cx="7200800" cy="369332"/>
          </a:xfrm>
          <a:prstGeom prst="rect">
            <a:avLst/>
          </a:prstGeom>
          <a:noFill/>
        </p:spPr>
        <p:txBody>
          <a:bodyPr wrap="square" rtlCol="0">
            <a:spAutoFit/>
          </a:bodyPr>
          <a:lstStyle/>
          <a:p>
            <a:pPr algn="just">
              <a:spcBef>
                <a:spcPts val="600"/>
              </a:spcBef>
            </a:pPr>
            <a:endParaRPr lang="en-BE" dirty="0">
              <a:latin typeface="Garamond" panose="02020404030301010803" pitchFamily="18" charset="0"/>
            </a:endParaRPr>
          </a:p>
        </p:txBody>
      </p:sp>
      <p:sp>
        <p:nvSpPr>
          <p:cNvPr id="6" name="TextBox 5">
            <a:extLst>
              <a:ext uri="{FF2B5EF4-FFF2-40B4-BE49-F238E27FC236}">
                <a16:creationId xmlns:a16="http://schemas.microsoft.com/office/drawing/2014/main" id="{D4179A9B-72DE-37DE-AB59-269324B56440}"/>
              </a:ext>
            </a:extLst>
          </p:cNvPr>
          <p:cNvSpPr txBox="1"/>
          <p:nvPr/>
        </p:nvSpPr>
        <p:spPr>
          <a:xfrm>
            <a:off x="971600" y="1059582"/>
            <a:ext cx="7200800" cy="3016210"/>
          </a:xfrm>
          <a:prstGeom prst="rect">
            <a:avLst/>
          </a:prstGeom>
          <a:noFill/>
        </p:spPr>
        <p:txBody>
          <a:bodyPr wrap="square" rtlCol="0">
            <a:spAutoFit/>
          </a:bodyPr>
          <a:lstStyle/>
          <a:p>
            <a:pPr algn="just">
              <a:spcBef>
                <a:spcPts val="600"/>
              </a:spcBef>
            </a:pPr>
            <a:r>
              <a:rPr lang="en-US" sz="1600" b="1" dirty="0">
                <a:latin typeface="Garamond" panose="02020404030301010803" pitchFamily="18" charset="0"/>
              </a:rPr>
              <a:t>Possible additional Research Questions:</a:t>
            </a:r>
          </a:p>
          <a:p>
            <a:pPr marL="285750" indent="-285750" algn="just">
              <a:spcBef>
                <a:spcPts val="600"/>
              </a:spcBef>
              <a:buFont typeface="Arial" panose="020B0604020202020204" pitchFamily="34" charset="0"/>
              <a:buChar char="•"/>
            </a:pPr>
            <a:endParaRPr lang="en-US" sz="1600" dirty="0">
              <a:latin typeface="Garamond" panose="02020404030301010803" pitchFamily="18" charset="0"/>
            </a:endParaRPr>
          </a:p>
          <a:p>
            <a:pPr marL="285750" indent="-285750" algn="just">
              <a:spcBef>
                <a:spcPts val="600"/>
              </a:spcBef>
              <a:buFont typeface="Arial" panose="020B0604020202020204" pitchFamily="34" charset="0"/>
              <a:buChar char="•"/>
            </a:pPr>
            <a:r>
              <a:rPr lang="en-US" sz="1600" dirty="0">
                <a:latin typeface="Garamond" panose="02020404030301010803" pitchFamily="18" charset="0"/>
              </a:rPr>
              <a:t>Lower rates of cooperative creation (Rao and Greve, 2018):</a:t>
            </a:r>
          </a:p>
          <a:p>
            <a:pPr marL="742950" lvl="1" indent="-285750" algn="just">
              <a:spcBef>
                <a:spcPts val="600"/>
              </a:spcBef>
              <a:buFont typeface="Arial" panose="020B0604020202020204" pitchFamily="34" charset="0"/>
              <a:buChar char="•"/>
            </a:pPr>
            <a:r>
              <a:rPr lang="en-US" sz="1600" b="1" dirty="0">
                <a:latin typeface="Garamond" panose="02020404030301010803" pitchFamily="18" charset="0"/>
              </a:rPr>
              <a:t>RQ2. </a:t>
            </a:r>
            <a:r>
              <a:rPr lang="en-US" sz="1600" dirty="0">
                <a:latin typeface="Garamond" panose="02020404030301010803" pitchFamily="18" charset="0"/>
              </a:rPr>
              <a:t>What moderating effect did COVID-19 have on </a:t>
            </a:r>
            <a:r>
              <a:rPr lang="en-US" sz="1600" b="1" dirty="0">
                <a:latin typeface="Garamond" panose="02020404030301010803" pitchFamily="18" charset="0"/>
              </a:rPr>
              <a:t>founding rates </a:t>
            </a:r>
            <a:r>
              <a:rPr lang="en-US" sz="1600" dirty="0">
                <a:latin typeface="Garamond" panose="02020404030301010803" pitchFamily="18" charset="0"/>
              </a:rPr>
              <a:t>of cooperatives compared to their investor-owned counterparts?</a:t>
            </a:r>
          </a:p>
          <a:p>
            <a:pPr algn="just">
              <a:spcBef>
                <a:spcPts val="600"/>
              </a:spcBef>
            </a:pPr>
            <a:endParaRPr lang="en-US" sz="1600" dirty="0">
              <a:solidFill>
                <a:srgbClr val="000000"/>
              </a:solidFill>
              <a:latin typeface="Garamond" panose="02020404030301010803" pitchFamily="18" charset="0"/>
            </a:endParaRPr>
          </a:p>
          <a:p>
            <a:pPr marL="285750" indent="-285750" algn="just">
              <a:spcBef>
                <a:spcPts val="600"/>
              </a:spcBef>
              <a:buFont typeface="Arial" panose="020B0604020202020204" pitchFamily="34" charset="0"/>
              <a:buChar char="•"/>
            </a:pPr>
            <a:r>
              <a:rPr lang="en-BE" sz="1600" dirty="0">
                <a:solidFill>
                  <a:srgbClr val="000000"/>
                </a:solidFill>
                <a:latin typeface="Garamond" panose="02020404030301010803" pitchFamily="18" charset="0"/>
              </a:rPr>
              <a:t>Higher chance of fusion and lower chance of liquidation over IOBs</a:t>
            </a:r>
            <a:r>
              <a:rPr lang="en-US" sz="1600" dirty="0">
                <a:solidFill>
                  <a:srgbClr val="000000"/>
                </a:solidFill>
                <a:latin typeface="Garamond" panose="02020404030301010803" pitchFamily="18" charset="0"/>
              </a:rPr>
              <a:t> (Valette et al., 2018):</a:t>
            </a:r>
            <a:endParaRPr lang="en-US" sz="1600" dirty="0">
              <a:latin typeface="Garamond" panose="02020404030301010803" pitchFamily="18" charset="0"/>
            </a:endParaRPr>
          </a:p>
          <a:p>
            <a:pPr marL="742950" lvl="1" indent="-285750" algn="just">
              <a:spcBef>
                <a:spcPts val="600"/>
              </a:spcBef>
              <a:buFont typeface="Arial" panose="020B0604020202020204" pitchFamily="34" charset="0"/>
              <a:buChar char="•"/>
            </a:pPr>
            <a:r>
              <a:rPr lang="en-US" sz="1600" b="1" dirty="0">
                <a:latin typeface="Garamond" panose="02020404030301010803" pitchFamily="18" charset="0"/>
              </a:rPr>
              <a:t>RQ3. </a:t>
            </a:r>
            <a:r>
              <a:rPr lang="en-US" sz="1600" dirty="0">
                <a:latin typeface="Garamond" panose="02020404030301010803" pitchFamily="18" charset="0"/>
              </a:rPr>
              <a:t>What moderating effect did COVID-19 have on </a:t>
            </a:r>
            <a:r>
              <a:rPr lang="en-US" sz="1600" b="1" dirty="0">
                <a:latin typeface="Garamond" panose="02020404030301010803" pitchFamily="18" charset="0"/>
              </a:rPr>
              <a:t>fusion rates </a:t>
            </a:r>
            <a:r>
              <a:rPr lang="en-US" sz="1600" dirty="0">
                <a:latin typeface="Garamond" panose="02020404030301010803" pitchFamily="18" charset="0"/>
              </a:rPr>
              <a:t>of cooperatives compared to their investor-owned counterparts?</a:t>
            </a:r>
          </a:p>
        </p:txBody>
      </p:sp>
    </p:spTree>
    <p:extLst>
      <p:ext uri="{BB962C8B-B14F-4D97-AF65-F5344CB8AC3E}">
        <p14:creationId xmlns:p14="http://schemas.microsoft.com/office/powerpoint/2010/main" val="106482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6D5BD-E938-6738-952C-B6533102475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75C6110-0C43-7DF4-CCDA-26D4166C6588}"/>
              </a:ext>
            </a:extLst>
          </p:cNvPr>
          <p:cNvSpPr/>
          <p:nvPr/>
        </p:nvSpPr>
        <p:spPr>
          <a:xfrm>
            <a:off x="4716016" y="4227934"/>
            <a:ext cx="2448272" cy="8640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BE">
              <a:latin typeface="Garamond" panose="02020404030301010803" pitchFamily="18" charset="0"/>
            </a:endParaRPr>
          </a:p>
        </p:txBody>
      </p:sp>
      <p:pic>
        <p:nvPicPr>
          <p:cNvPr id="3" name="Picture 2">
            <a:extLst>
              <a:ext uri="{FF2B5EF4-FFF2-40B4-BE49-F238E27FC236}">
                <a16:creationId xmlns:a16="http://schemas.microsoft.com/office/drawing/2014/main" id="{50C09CCA-4527-0521-268D-FEC3F454720B}"/>
              </a:ext>
            </a:extLst>
          </p:cNvPr>
          <p:cNvPicPr>
            <a:picLocks noChangeAspect="1"/>
          </p:cNvPicPr>
          <p:nvPr/>
        </p:nvPicPr>
        <p:blipFill>
          <a:blip r:embed="rId3"/>
          <a:stretch>
            <a:fillRect/>
          </a:stretch>
        </p:blipFill>
        <p:spPr>
          <a:xfrm>
            <a:off x="5796136" y="4562781"/>
            <a:ext cx="1152128" cy="393671"/>
          </a:xfrm>
          <a:prstGeom prst="rect">
            <a:avLst/>
          </a:prstGeom>
        </p:spPr>
      </p:pic>
      <p:sp>
        <p:nvSpPr>
          <p:cNvPr id="4" name="TextBox 3">
            <a:extLst>
              <a:ext uri="{FF2B5EF4-FFF2-40B4-BE49-F238E27FC236}">
                <a16:creationId xmlns:a16="http://schemas.microsoft.com/office/drawing/2014/main" id="{84D7F979-EB97-180B-BDAB-7EE3011FC55F}"/>
              </a:ext>
            </a:extLst>
          </p:cNvPr>
          <p:cNvSpPr txBox="1"/>
          <p:nvPr/>
        </p:nvSpPr>
        <p:spPr>
          <a:xfrm>
            <a:off x="971600" y="339502"/>
            <a:ext cx="7200800" cy="461665"/>
          </a:xfrm>
          <a:prstGeom prst="rect">
            <a:avLst/>
          </a:prstGeom>
          <a:noFill/>
        </p:spPr>
        <p:txBody>
          <a:bodyPr wrap="square" rtlCol="0">
            <a:spAutoFit/>
          </a:bodyPr>
          <a:lstStyle/>
          <a:p>
            <a:pPr algn="just"/>
            <a:r>
              <a:rPr lang="en-US" sz="2400" b="1" dirty="0">
                <a:latin typeface="Garamond" panose="02020404030301010803" pitchFamily="18" charset="0"/>
              </a:rPr>
              <a:t>3. Second Paper: Methodology</a:t>
            </a:r>
            <a:endParaRPr lang="en-BE" sz="2000" b="1" dirty="0">
              <a:latin typeface="Garamond" panose="02020404030301010803" pitchFamily="18" charset="0"/>
            </a:endParaRPr>
          </a:p>
        </p:txBody>
      </p:sp>
      <p:sp>
        <p:nvSpPr>
          <p:cNvPr id="5" name="TextBox 4">
            <a:extLst>
              <a:ext uri="{FF2B5EF4-FFF2-40B4-BE49-F238E27FC236}">
                <a16:creationId xmlns:a16="http://schemas.microsoft.com/office/drawing/2014/main" id="{2CD8A3AD-7C9A-C8D0-91F3-D0907EEDE988}"/>
              </a:ext>
            </a:extLst>
          </p:cNvPr>
          <p:cNvSpPr txBox="1"/>
          <p:nvPr/>
        </p:nvSpPr>
        <p:spPr>
          <a:xfrm>
            <a:off x="971600" y="1059582"/>
            <a:ext cx="7200800" cy="2658292"/>
          </a:xfrm>
          <a:prstGeom prst="rect">
            <a:avLst/>
          </a:prstGeom>
          <a:noFill/>
        </p:spPr>
        <p:txBody>
          <a:bodyPr wrap="square" rtlCol="0">
            <a:spAutoFit/>
          </a:bodyPr>
          <a:lstStyle/>
          <a:p>
            <a:pPr marL="285750" indent="-285750" algn="just">
              <a:lnSpc>
                <a:spcPct val="150000"/>
              </a:lnSpc>
              <a:spcBef>
                <a:spcPts val="600"/>
              </a:spcBef>
              <a:buFont typeface="Arial" panose="020B0604020202020204" pitchFamily="34" charset="0"/>
              <a:buChar char="•"/>
            </a:pPr>
            <a:r>
              <a:rPr lang="en-US" sz="1600" dirty="0">
                <a:latin typeface="Garamond" panose="02020404030301010803" pitchFamily="18" charset="0"/>
              </a:rPr>
              <a:t>Sample:</a:t>
            </a:r>
          </a:p>
          <a:p>
            <a:pPr marL="742950" lvl="1" indent="-285750" algn="just">
              <a:lnSpc>
                <a:spcPct val="150000"/>
              </a:lnSpc>
              <a:spcBef>
                <a:spcPts val="600"/>
              </a:spcBef>
              <a:buFont typeface="Arial" panose="020B0604020202020204" pitchFamily="34" charset="0"/>
              <a:buChar char="•"/>
            </a:pPr>
            <a:r>
              <a:rPr lang="en-US" sz="1600" dirty="0">
                <a:latin typeface="Garamond" panose="02020404030301010803" pitchFamily="18" charset="0"/>
              </a:rPr>
              <a:t>Belgium, from 2000-present</a:t>
            </a:r>
          </a:p>
          <a:p>
            <a:pPr marL="742950" lvl="1" indent="-285750" algn="just">
              <a:lnSpc>
                <a:spcPct val="150000"/>
              </a:lnSpc>
              <a:spcBef>
                <a:spcPts val="600"/>
              </a:spcBef>
              <a:buFont typeface="Arial" panose="020B0604020202020204" pitchFamily="34" charset="0"/>
              <a:buChar char="•"/>
            </a:pPr>
            <a:r>
              <a:rPr lang="en-US" sz="1600" dirty="0">
                <a:latin typeface="Garamond" panose="02020404030301010803" pitchFamily="18" charset="0"/>
              </a:rPr>
              <a:t>Agri-food NACE code: production, manufacturing, wholesale, retail &amp; services</a:t>
            </a:r>
          </a:p>
          <a:p>
            <a:pPr marL="1200150" lvl="2" indent="-285750" algn="just">
              <a:lnSpc>
                <a:spcPct val="150000"/>
              </a:lnSpc>
              <a:spcBef>
                <a:spcPts val="600"/>
              </a:spcBef>
              <a:buFont typeface="Arial" panose="020B0604020202020204" pitchFamily="34" charset="0"/>
              <a:buChar char="•"/>
            </a:pPr>
            <a:r>
              <a:rPr lang="en-US" sz="1600" dirty="0">
                <a:latin typeface="Garamond" panose="02020404030301010803" pitchFamily="18" charset="0"/>
              </a:rPr>
              <a:t>474 cooperatives &amp; 16.073 IOB</a:t>
            </a:r>
          </a:p>
          <a:p>
            <a:pPr marL="285750" indent="-285750" algn="just">
              <a:lnSpc>
                <a:spcPct val="150000"/>
              </a:lnSpc>
              <a:spcBef>
                <a:spcPts val="600"/>
              </a:spcBef>
              <a:buFont typeface="Arial" panose="020B0604020202020204" pitchFamily="34" charset="0"/>
              <a:buChar char="•"/>
            </a:pPr>
            <a:r>
              <a:rPr lang="en-US" sz="1600" dirty="0">
                <a:latin typeface="Garamond" panose="02020404030301010803" pitchFamily="18" charset="0"/>
              </a:rPr>
              <a:t>Survival Analysis: Cox Proportional-Hazard Model</a:t>
            </a:r>
          </a:p>
          <a:p>
            <a:pPr marL="285750" indent="-285750" algn="just">
              <a:lnSpc>
                <a:spcPct val="150000"/>
              </a:lnSpc>
              <a:spcBef>
                <a:spcPts val="600"/>
              </a:spcBef>
              <a:buFont typeface="Arial" panose="020B0604020202020204" pitchFamily="34" charset="0"/>
              <a:buChar char="•"/>
            </a:pPr>
            <a:r>
              <a:rPr lang="en-US" sz="1600" dirty="0">
                <a:latin typeface="Garamond" panose="02020404030301010803" pitchFamily="18" charset="0"/>
              </a:rPr>
              <a:t>In progress: Selection of Variables (independent and control)</a:t>
            </a:r>
          </a:p>
        </p:txBody>
      </p:sp>
      <p:sp>
        <p:nvSpPr>
          <p:cNvPr id="7" name="Rectangle 1">
            <a:extLst>
              <a:ext uri="{FF2B5EF4-FFF2-40B4-BE49-F238E27FC236}">
                <a16:creationId xmlns:a16="http://schemas.microsoft.com/office/drawing/2014/main" id="{DAA1F59E-7567-6EB0-0B0D-3F58331A8342}"/>
              </a:ext>
            </a:extLst>
          </p:cNvPr>
          <p:cNvSpPr>
            <a:spLocks noChangeArrowheads="1"/>
          </p:cNvSpPr>
          <p:nvPr/>
        </p:nvSpPr>
        <p:spPr bwMode="auto">
          <a:xfrm>
            <a:off x="2967038" y="1046848"/>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BE" altLang="en-BE" sz="1800" b="0" i="0" u="none" strike="noStrike" cap="none" normalizeH="0" baseline="0">
                <a:ln>
                  <a:noFill/>
                </a:ln>
                <a:solidFill>
                  <a:schemeClr val="tx1"/>
                </a:solidFill>
                <a:effectLst/>
                <a:latin typeface="Garamond" panose="02020404030301010803" pitchFamily="18" charset="0"/>
              </a:rPr>
            </a:br>
            <a:endParaRPr kumimoji="0" lang="en-BE" altLang="en-BE" sz="1800" b="0" i="0" u="none" strike="noStrike" cap="none" normalizeH="0" baseline="0">
              <a:ln>
                <a:noFill/>
              </a:ln>
              <a:solidFill>
                <a:schemeClr val="tx1"/>
              </a:solidFill>
              <a:effectLst/>
              <a:latin typeface="Garamond" panose="02020404030301010803" pitchFamily="18" charset="0"/>
            </a:endParaRPr>
          </a:p>
        </p:txBody>
      </p:sp>
    </p:spTree>
    <p:extLst>
      <p:ext uri="{BB962C8B-B14F-4D97-AF65-F5344CB8AC3E}">
        <p14:creationId xmlns:p14="http://schemas.microsoft.com/office/powerpoint/2010/main" val="1783926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C7E13-9D62-B829-B200-4BAE845DC8C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4BAAE72-B6A9-9BEA-FE4D-4043E7AB09F6}"/>
              </a:ext>
            </a:extLst>
          </p:cNvPr>
          <p:cNvSpPr/>
          <p:nvPr/>
        </p:nvSpPr>
        <p:spPr>
          <a:xfrm>
            <a:off x="4716016" y="4227934"/>
            <a:ext cx="2448272" cy="8640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BE">
              <a:latin typeface="Garamond" panose="02020404030301010803" pitchFamily="18" charset="0"/>
            </a:endParaRPr>
          </a:p>
        </p:txBody>
      </p:sp>
      <p:pic>
        <p:nvPicPr>
          <p:cNvPr id="3" name="Picture 2">
            <a:extLst>
              <a:ext uri="{FF2B5EF4-FFF2-40B4-BE49-F238E27FC236}">
                <a16:creationId xmlns:a16="http://schemas.microsoft.com/office/drawing/2014/main" id="{AD4F84F2-CF4C-5EFA-4555-F24411189087}"/>
              </a:ext>
            </a:extLst>
          </p:cNvPr>
          <p:cNvPicPr>
            <a:picLocks noChangeAspect="1"/>
          </p:cNvPicPr>
          <p:nvPr/>
        </p:nvPicPr>
        <p:blipFill>
          <a:blip r:embed="rId3"/>
          <a:stretch>
            <a:fillRect/>
          </a:stretch>
        </p:blipFill>
        <p:spPr>
          <a:xfrm>
            <a:off x="5796136" y="4562781"/>
            <a:ext cx="1152128" cy="393671"/>
          </a:xfrm>
          <a:prstGeom prst="rect">
            <a:avLst/>
          </a:prstGeom>
        </p:spPr>
      </p:pic>
      <p:sp>
        <p:nvSpPr>
          <p:cNvPr id="4" name="TextBox 3">
            <a:extLst>
              <a:ext uri="{FF2B5EF4-FFF2-40B4-BE49-F238E27FC236}">
                <a16:creationId xmlns:a16="http://schemas.microsoft.com/office/drawing/2014/main" id="{228BAC3A-32F2-4D33-C3CD-DEB49208DB20}"/>
              </a:ext>
            </a:extLst>
          </p:cNvPr>
          <p:cNvSpPr txBox="1"/>
          <p:nvPr/>
        </p:nvSpPr>
        <p:spPr>
          <a:xfrm>
            <a:off x="971600" y="339502"/>
            <a:ext cx="7200800" cy="461665"/>
          </a:xfrm>
          <a:prstGeom prst="rect">
            <a:avLst/>
          </a:prstGeom>
          <a:noFill/>
        </p:spPr>
        <p:txBody>
          <a:bodyPr wrap="square" rtlCol="0">
            <a:spAutoFit/>
          </a:bodyPr>
          <a:lstStyle/>
          <a:p>
            <a:pPr algn="just"/>
            <a:r>
              <a:rPr lang="en-US" sz="2400" b="1" dirty="0">
                <a:latin typeface="Garamond" panose="02020404030301010803" pitchFamily="18" charset="0"/>
              </a:rPr>
              <a:t>4. Future</a:t>
            </a:r>
            <a:endParaRPr lang="en-BE" sz="2000" b="1" dirty="0">
              <a:latin typeface="Garamond" panose="02020404030301010803" pitchFamily="18" charset="0"/>
            </a:endParaRPr>
          </a:p>
        </p:txBody>
      </p:sp>
      <p:sp>
        <p:nvSpPr>
          <p:cNvPr id="7" name="Rectangle 1">
            <a:extLst>
              <a:ext uri="{FF2B5EF4-FFF2-40B4-BE49-F238E27FC236}">
                <a16:creationId xmlns:a16="http://schemas.microsoft.com/office/drawing/2014/main" id="{8F613767-BE53-D78D-1A23-367EF8A1DE64}"/>
              </a:ext>
            </a:extLst>
          </p:cNvPr>
          <p:cNvSpPr>
            <a:spLocks noChangeArrowheads="1"/>
          </p:cNvSpPr>
          <p:nvPr/>
        </p:nvSpPr>
        <p:spPr bwMode="auto">
          <a:xfrm>
            <a:off x="2967038" y="1046848"/>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BE" altLang="en-BE" sz="1800" b="0" i="0" u="none" strike="noStrike" cap="none" normalizeH="0" baseline="0">
                <a:ln>
                  <a:noFill/>
                </a:ln>
                <a:solidFill>
                  <a:schemeClr val="tx1"/>
                </a:solidFill>
                <a:effectLst/>
                <a:latin typeface="Garamond" panose="02020404030301010803" pitchFamily="18" charset="0"/>
              </a:rPr>
            </a:br>
            <a:endParaRPr kumimoji="0" lang="en-BE" altLang="en-BE" sz="1800" b="0" i="0" u="none" strike="noStrike" cap="none" normalizeH="0" baseline="0">
              <a:ln>
                <a:noFill/>
              </a:ln>
              <a:solidFill>
                <a:schemeClr val="tx1"/>
              </a:solidFill>
              <a:effectLst/>
              <a:latin typeface="Garamond" panose="02020404030301010803" pitchFamily="18" charset="0"/>
            </a:endParaRPr>
          </a:p>
        </p:txBody>
      </p:sp>
      <p:sp>
        <p:nvSpPr>
          <p:cNvPr id="6" name="TextBox 5">
            <a:extLst>
              <a:ext uri="{FF2B5EF4-FFF2-40B4-BE49-F238E27FC236}">
                <a16:creationId xmlns:a16="http://schemas.microsoft.com/office/drawing/2014/main" id="{642AC097-FADC-AD7E-6796-89DDE8D5F843}"/>
              </a:ext>
            </a:extLst>
          </p:cNvPr>
          <p:cNvSpPr txBox="1"/>
          <p:nvPr/>
        </p:nvSpPr>
        <p:spPr>
          <a:xfrm>
            <a:off x="971600" y="1059582"/>
            <a:ext cx="7200800" cy="2950680"/>
          </a:xfrm>
          <a:prstGeom prst="rect">
            <a:avLst/>
          </a:prstGeom>
          <a:noFill/>
        </p:spPr>
        <p:txBody>
          <a:bodyPr wrap="square" rtlCol="0">
            <a:spAutoFit/>
          </a:bodyPr>
          <a:lstStyle/>
          <a:p>
            <a:pPr marL="285750" indent="-285750" algn="just">
              <a:lnSpc>
                <a:spcPct val="150000"/>
              </a:lnSpc>
              <a:spcBef>
                <a:spcPts val="600"/>
              </a:spcBef>
              <a:buFont typeface="Arial" panose="020B0604020202020204" pitchFamily="34" charset="0"/>
              <a:buChar char="•"/>
            </a:pPr>
            <a:r>
              <a:rPr lang="en-US" sz="1600" dirty="0">
                <a:latin typeface="Garamond" panose="02020404030301010803" pitchFamily="18" charset="0"/>
              </a:rPr>
              <a:t>How does the internalization of externalities (</a:t>
            </a:r>
            <a:r>
              <a:rPr lang="en-US" sz="1600" dirty="0" err="1">
                <a:latin typeface="Garamond" panose="02020404030301010803" pitchFamily="18" charset="0"/>
              </a:rPr>
              <a:t>Novkovic</a:t>
            </a:r>
            <a:r>
              <a:rPr lang="en-US" sz="1600" dirty="0">
                <a:latin typeface="Garamond" panose="02020404030301010803" pitchFamily="18" charset="0"/>
              </a:rPr>
              <a:t>, 2009) influence their resilience?</a:t>
            </a:r>
          </a:p>
          <a:p>
            <a:pPr marL="285750" indent="-285750" algn="just">
              <a:lnSpc>
                <a:spcPct val="150000"/>
              </a:lnSpc>
              <a:spcBef>
                <a:spcPts val="600"/>
              </a:spcBef>
              <a:buFont typeface="Arial" panose="020B0604020202020204" pitchFamily="34" charset="0"/>
              <a:buChar char="•"/>
            </a:pPr>
            <a:r>
              <a:rPr lang="en-US" sz="1600" dirty="0">
                <a:latin typeface="Garamond" panose="02020404030301010803" pitchFamily="18" charset="0"/>
              </a:rPr>
              <a:t>Cooperatives and Europe: </a:t>
            </a:r>
          </a:p>
          <a:p>
            <a:pPr marL="742950" lvl="1" indent="-285750" algn="just">
              <a:lnSpc>
                <a:spcPct val="150000"/>
              </a:lnSpc>
              <a:spcBef>
                <a:spcPts val="600"/>
              </a:spcBef>
              <a:buFont typeface="Arial" panose="020B0604020202020204" pitchFamily="34" charset="0"/>
              <a:buChar char="•"/>
            </a:pPr>
            <a:r>
              <a:rPr lang="en-US" sz="1600" dirty="0">
                <a:latin typeface="Garamond" panose="02020404030301010803" pitchFamily="18" charset="0"/>
              </a:rPr>
              <a:t>Linking EU values with cooperative democracy</a:t>
            </a:r>
          </a:p>
          <a:p>
            <a:pPr marL="742950" lvl="1" indent="-285750" algn="just">
              <a:lnSpc>
                <a:spcPct val="150000"/>
              </a:lnSpc>
              <a:spcBef>
                <a:spcPts val="600"/>
              </a:spcBef>
              <a:buFont typeface="Arial" panose="020B0604020202020204" pitchFamily="34" charset="0"/>
              <a:buChar char="•"/>
            </a:pPr>
            <a:r>
              <a:rPr lang="en-US" sz="1600" dirty="0">
                <a:latin typeface="Garamond" panose="02020404030301010803" pitchFamily="18" charset="0"/>
              </a:rPr>
              <a:t>Exploratory Research on the impact of the EU-Mercosur Trade Agreement on the resilience of cooperatives in the agri-food industry</a:t>
            </a:r>
          </a:p>
          <a:p>
            <a:pPr marL="285750" indent="-285750" algn="just">
              <a:lnSpc>
                <a:spcPct val="150000"/>
              </a:lnSpc>
              <a:spcBef>
                <a:spcPts val="600"/>
              </a:spcBef>
              <a:buFont typeface="Arial" panose="020B0604020202020204" pitchFamily="34" charset="0"/>
              <a:buChar char="•"/>
            </a:pPr>
            <a:endParaRPr lang="en-US" sz="1600" dirty="0">
              <a:latin typeface="Garamond" panose="02020404030301010803" pitchFamily="18" charset="0"/>
            </a:endParaRPr>
          </a:p>
        </p:txBody>
      </p:sp>
    </p:spTree>
    <p:extLst>
      <p:ext uri="{BB962C8B-B14F-4D97-AF65-F5344CB8AC3E}">
        <p14:creationId xmlns:p14="http://schemas.microsoft.com/office/powerpoint/2010/main" val="3096423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FD2CF-CEDF-BA34-C04B-F5E8632025A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5F3C55F-433D-A8CB-7B09-3686CFFE9CA6}"/>
              </a:ext>
            </a:extLst>
          </p:cNvPr>
          <p:cNvSpPr/>
          <p:nvPr/>
        </p:nvSpPr>
        <p:spPr>
          <a:xfrm>
            <a:off x="4716016" y="4227934"/>
            <a:ext cx="2448272" cy="8640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BE"/>
          </a:p>
        </p:txBody>
      </p:sp>
      <p:pic>
        <p:nvPicPr>
          <p:cNvPr id="3" name="Picture 2">
            <a:extLst>
              <a:ext uri="{FF2B5EF4-FFF2-40B4-BE49-F238E27FC236}">
                <a16:creationId xmlns:a16="http://schemas.microsoft.com/office/drawing/2014/main" id="{DD6242DC-17CF-3929-9D62-F6952E36A12C}"/>
              </a:ext>
            </a:extLst>
          </p:cNvPr>
          <p:cNvPicPr>
            <a:picLocks noChangeAspect="1"/>
          </p:cNvPicPr>
          <p:nvPr/>
        </p:nvPicPr>
        <p:blipFill>
          <a:blip r:embed="rId3"/>
          <a:stretch>
            <a:fillRect/>
          </a:stretch>
        </p:blipFill>
        <p:spPr>
          <a:xfrm>
            <a:off x="5796136" y="4562781"/>
            <a:ext cx="1152128" cy="393671"/>
          </a:xfrm>
          <a:prstGeom prst="rect">
            <a:avLst/>
          </a:prstGeom>
        </p:spPr>
      </p:pic>
      <p:sp>
        <p:nvSpPr>
          <p:cNvPr id="4" name="TextBox 3">
            <a:extLst>
              <a:ext uri="{FF2B5EF4-FFF2-40B4-BE49-F238E27FC236}">
                <a16:creationId xmlns:a16="http://schemas.microsoft.com/office/drawing/2014/main" id="{20D0E545-E8C0-F5BD-7069-52251C14B67B}"/>
              </a:ext>
            </a:extLst>
          </p:cNvPr>
          <p:cNvSpPr txBox="1"/>
          <p:nvPr/>
        </p:nvSpPr>
        <p:spPr>
          <a:xfrm>
            <a:off x="971600" y="339502"/>
            <a:ext cx="7200800" cy="461665"/>
          </a:xfrm>
          <a:prstGeom prst="rect">
            <a:avLst/>
          </a:prstGeom>
          <a:noFill/>
        </p:spPr>
        <p:txBody>
          <a:bodyPr wrap="square" rtlCol="0">
            <a:spAutoFit/>
          </a:bodyPr>
          <a:lstStyle/>
          <a:p>
            <a:pPr algn="just"/>
            <a:r>
              <a:rPr lang="en-US" sz="2400" b="1" dirty="0">
                <a:latin typeface="Garamond" panose="02020404030301010803" pitchFamily="18" charset="0"/>
              </a:rPr>
              <a:t>3. Bibliography (1)</a:t>
            </a:r>
            <a:endParaRPr lang="en-BE" sz="2000" b="1" dirty="0">
              <a:latin typeface="Garamond" panose="02020404030301010803" pitchFamily="18" charset="0"/>
            </a:endParaRPr>
          </a:p>
        </p:txBody>
      </p:sp>
      <p:sp>
        <p:nvSpPr>
          <p:cNvPr id="5" name="TextBox 4">
            <a:extLst>
              <a:ext uri="{FF2B5EF4-FFF2-40B4-BE49-F238E27FC236}">
                <a16:creationId xmlns:a16="http://schemas.microsoft.com/office/drawing/2014/main" id="{668B51A2-187C-FDC1-271F-EFD07279CF66}"/>
              </a:ext>
            </a:extLst>
          </p:cNvPr>
          <p:cNvSpPr txBox="1"/>
          <p:nvPr/>
        </p:nvSpPr>
        <p:spPr>
          <a:xfrm>
            <a:off x="971600" y="1059582"/>
            <a:ext cx="7200800" cy="3701013"/>
          </a:xfrm>
          <a:prstGeom prst="rect">
            <a:avLst/>
          </a:prstGeom>
          <a:noFill/>
        </p:spPr>
        <p:txBody>
          <a:bodyPr wrap="square" rtlCol="0">
            <a:spAutoFit/>
          </a:bodyPr>
          <a:lstStyle/>
          <a:p>
            <a:pPr marL="285750" indent="-285750" algn="just">
              <a:spcBef>
                <a:spcPts val="300"/>
              </a:spcBef>
              <a:buFont typeface="Arial" panose="020B0604020202020204" pitchFamily="34" charset="0"/>
              <a:buChar char="•"/>
            </a:pPr>
            <a:r>
              <a:rPr lang="en-US" sz="900" b="1" dirty="0">
                <a:latin typeface="Garamond" panose="02020404030301010803" pitchFamily="18" charset="0"/>
              </a:rPr>
              <a:t>Barnard, F., Akridge, J. T., Dolley, F., &amp; Foltz, J. (Eds.). (2012</a:t>
            </a:r>
            <a:r>
              <a:rPr lang="en-US" sz="900" dirty="0">
                <a:latin typeface="Garamond" panose="02020404030301010803" pitchFamily="18" charset="0"/>
              </a:rPr>
              <a:t>). Agribusiness management (4. ed). Routledge.</a:t>
            </a:r>
          </a:p>
          <a:p>
            <a:pPr marL="285750" indent="-285750" algn="just">
              <a:spcBef>
                <a:spcPts val="300"/>
              </a:spcBef>
              <a:buFont typeface="Arial" panose="020B0604020202020204" pitchFamily="34" charset="0"/>
              <a:buChar char="•"/>
            </a:pPr>
            <a:r>
              <a:rPr lang="en-US" sz="900" b="1" dirty="0">
                <a:latin typeface="Garamond" panose="02020404030301010803" pitchFamily="18" charset="0"/>
              </a:rPr>
              <a:t>Billiet, A., </a:t>
            </a:r>
            <a:r>
              <a:rPr lang="en-US" sz="900" b="1" dirty="0" err="1">
                <a:latin typeface="Garamond" panose="02020404030301010803" pitchFamily="18" charset="0"/>
              </a:rPr>
              <a:t>Dufays</a:t>
            </a:r>
            <a:r>
              <a:rPr lang="en-US" sz="900" b="1" dirty="0">
                <a:latin typeface="Garamond" panose="02020404030301010803" pitchFamily="18" charset="0"/>
              </a:rPr>
              <a:t>, F., Friedel, S., &amp; </a:t>
            </a:r>
            <a:r>
              <a:rPr lang="en-US" sz="900" b="1" dirty="0" err="1">
                <a:latin typeface="Garamond" panose="02020404030301010803" pitchFamily="18" charset="0"/>
              </a:rPr>
              <a:t>Staessens</a:t>
            </a:r>
            <a:r>
              <a:rPr lang="en-US" sz="900" b="1" dirty="0">
                <a:latin typeface="Garamond" panose="02020404030301010803" pitchFamily="18" charset="0"/>
              </a:rPr>
              <a:t>, M. (2021)</a:t>
            </a:r>
            <a:r>
              <a:rPr lang="en-US" sz="900" dirty="0">
                <a:latin typeface="Garamond" panose="02020404030301010803" pitchFamily="18" charset="0"/>
              </a:rPr>
              <a:t>. The resilience of the cooperative model: How do cooperatives deal with the COVID ‐19 crisis? Strategic Change, 30(2), 99–108. </a:t>
            </a:r>
            <a:r>
              <a:rPr lang="en-US" sz="900" dirty="0">
                <a:latin typeface="Garamond" panose="02020404030301010803" pitchFamily="18" charset="0"/>
                <a:hlinkClick r:id="rId4"/>
              </a:rPr>
              <a:t>https://doi.org/10.1002/jsc.2393</a:t>
            </a:r>
            <a:r>
              <a:rPr lang="en-US" sz="900" dirty="0">
                <a:latin typeface="Garamond" panose="02020404030301010803" pitchFamily="18" charset="0"/>
              </a:rPr>
              <a:t> </a:t>
            </a:r>
          </a:p>
          <a:p>
            <a:pPr marL="285750" indent="-285750" algn="just">
              <a:spcBef>
                <a:spcPts val="300"/>
              </a:spcBef>
              <a:buFont typeface="Arial" panose="020B0604020202020204" pitchFamily="34" charset="0"/>
              <a:buChar char="•"/>
            </a:pPr>
            <a:r>
              <a:rPr lang="en-US" sz="900" b="1" dirty="0">
                <a:latin typeface="Garamond" panose="02020404030301010803" pitchFamily="18" charset="0"/>
              </a:rPr>
              <a:t>Birchall, J. (2013). </a:t>
            </a:r>
            <a:r>
              <a:rPr lang="en-US" sz="900" dirty="0">
                <a:latin typeface="Garamond" panose="02020404030301010803" pitchFamily="18" charset="0"/>
              </a:rPr>
              <a:t>The potential of co-operatives during the current recession; theorizing comparative advantage. Journal of Entrepreneurial and Organizational Diversity. https://doi.org/10.5947/jeod.2013.001</a:t>
            </a:r>
          </a:p>
          <a:p>
            <a:pPr marL="285750" indent="-285750" algn="just">
              <a:spcBef>
                <a:spcPts val="300"/>
              </a:spcBef>
              <a:buFont typeface="Arial" panose="020B0604020202020204" pitchFamily="34" charset="0"/>
              <a:buChar char="•"/>
            </a:pPr>
            <a:r>
              <a:rPr lang="en-US" sz="900" b="1" dirty="0">
                <a:latin typeface="Garamond" panose="02020404030301010803" pitchFamily="18" charset="0"/>
              </a:rPr>
              <a:t>Birchall, J., &amp; </a:t>
            </a:r>
            <a:r>
              <a:rPr lang="en-US" sz="900" b="1" dirty="0" err="1">
                <a:latin typeface="Garamond" panose="02020404030301010803" pitchFamily="18" charset="0"/>
              </a:rPr>
              <a:t>Ketilson</a:t>
            </a:r>
            <a:r>
              <a:rPr lang="en-US" sz="900" b="1" dirty="0">
                <a:latin typeface="Garamond" panose="02020404030301010803" pitchFamily="18" charset="0"/>
              </a:rPr>
              <a:t>, L. H. (2009). </a:t>
            </a:r>
            <a:r>
              <a:rPr lang="en-US" sz="900" dirty="0">
                <a:latin typeface="Garamond" panose="02020404030301010803" pitchFamily="18" charset="0"/>
              </a:rPr>
              <a:t>Resilience of the cooperative business model in times of crisis. ILO.</a:t>
            </a:r>
          </a:p>
          <a:p>
            <a:pPr marL="285750" indent="-285750" algn="just">
              <a:spcBef>
                <a:spcPts val="300"/>
              </a:spcBef>
              <a:buFont typeface="Arial" panose="020B0604020202020204" pitchFamily="34" charset="0"/>
              <a:buChar char="•"/>
            </a:pPr>
            <a:r>
              <a:rPr lang="en-US" sz="900" b="1" dirty="0">
                <a:latin typeface="Garamond" panose="02020404030301010803" pitchFamily="18" charset="0"/>
              </a:rPr>
              <a:t>Boone, C., &amp; Özcan, S. (2014). </a:t>
            </a:r>
            <a:r>
              <a:rPr lang="en-US" sz="900" dirty="0">
                <a:latin typeface="Garamond" panose="02020404030301010803" pitchFamily="18" charset="0"/>
              </a:rPr>
              <a:t>Why Do Cooperatives Emerge in a World Dominated by Corporations? The Diffusion of Cooperatives in the U.S. Bio-Ethanol Industry, 1978–2013. Academy of Management Journal, 57(4), 990–1012. </a:t>
            </a:r>
            <a:r>
              <a:rPr lang="en-US" sz="900" dirty="0">
                <a:latin typeface="Garamond" panose="02020404030301010803" pitchFamily="18" charset="0"/>
                <a:hlinkClick r:id="rId5"/>
              </a:rPr>
              <a:t>https://doi.org/10.5465/amj.2012.0194</a:t>
            </a:r>
            <a:r>
              <a:rPr lang="en-US" sz="900" dirty="0">
                <a:latin typeface="Garamond" panose="02020404030301010803" pitchFamily="18" charset="0"/>
              </a:rPr>
              <a:t> </a:t>
            </a:r>
          </a:p>
          <a:p>
            <a:pPr marL="285750" indent="-285750" algn="just">
              <a:spcBef>
                <a:spcPts val="300"/>
              </a:spcBef>
              <a:buFont typeface="Arial" panose="020B0604020202020204" pitchFamily="34" charset="0"/>
              <a:buChar char="•"/>
            </a:pPr>
            <a:r>
              <a:rPr lang="en-US" sz="900" b="1" dirty="0">
                <a:latin typeface="Garamond" panose="02020404030301010803" pitchFamily="18" charset="0"/>
              </a:rPr>
              <a:t>Boone, C., &amp; Özcan, S. (2016). </a:t>
            </a:r>
            <a:r>
              <a:rPr lang="en-US" sz="900" dirty="0">
                <a:latin typeface="Garamond" panose="02020404030301010803" pitchFamily="18" charset="0"/>
              </a:rPr>
              <a:t>Strategic Choices at Entry and Relative Survival Advantage of Cooperatives versus Corporations in the US Bio‐Ethanol Industry, 1978‐2015. Journal of Management Studies, 53(7), 1113–1140. </a:t>
            </a:r>
            <a:r>
              <a:rPr lang="en-US" sz="900" dirty="0">
                <a:latin typeface="Garamond" panose="02020404030301010803" pitchFamily="18" charset="0"/>
                <a:hlinkClick r:id="rId6"/>
              </a:rPr>
              <a:t>https://doi.org/10.1111/joms.12168</a:t>
            </a:r>
            <a:r>
              <a:rPr lang="en-US" sz="900" dirty="0">
                <a:latin typeface="Garamond" panose="02020404030301010803" pitchFamily="18" charset="0"/>
              </a:rPr>
              <a:t> </a:t>
            </a:r>
          </a:p>
          <a:p>
            <a:pPr marL="285750" indent="-285750" algn="just">
              <a:spcBef>
                <a:spcPts val="300"/>
              </a:spcBef>
              <a:buFont typeface="Arial" panose="020B0604020202020204" pitchFamily="34" charset="0"/>
              <a:buChar char="•"/>
            </a:pPr>
            <a:r>
              <a:rPr lang="en-US" sz="900" b="1" dirty="0" err="1">
                <a:latin typeface="Garamond" panose="02020404030301010803" pitchFamily="18" charset="0"/>
              </a:rPr>
              <a:t>Burdín</a:t>
            </a:r>
            <a:r>
              <a:rPr lang="en-US" sz="900" b="1" dirty="0">
                <a:latin typeface="Garamond" panose="02020404030301010803" pitchFamily="18" charset="0"/>
              </a:rPr>
              <a:t>, G. (2014). </a:t>
            </a:r>
            <a:r>
              <a:rPr lang="en-US" sz="900" dirty="0">
                <a:latin typeface="Garamond" panose="02020404030301010803" pitchFamily="18" charset="0"/>
              </a:rPr>
              <a:t>Are Worker-Managed Firms More Likely to Fail Than Conventional Enterprises? Evidence from Uruguay. ILR Review, 67(1), 202–238. </a:t>
            </a:r>
            <a:r>
              <a:rPr lang="en-US" sz="900" dirty="0">
                <a:latin typeface="Garamond" panose="02020404030301010803" pitchFamily="18" charset="0"/>
                <a:hlinkClick r:id="rId7"/>
              </a:rPr>
              <a:t>https://doi.org/10.1177/001979391406700108</a:t>
            </a:r>
            <a:endParaRPr lang="en-US" sz="900" dirty="0">
              <a:latin typeface="Garamond" panose="02020404030301010803" pitchFamily="18" charset="0"/>
            </a:endParaRPr>
          </a:p>
          <a:p>
            <a:pPr marL="285750" indent="-285750" algn="just">
              <a:spcBef>
                <a:spcPts val="300"/>
              </a:spcBef>
              <a:buFont typeface="Arial" panose="020B0604020202020204" pitchFamily="34" charset="0"/>
              <a:buChar char="•"/>
            </a:pPr>
            <a:r>
              <a:rPr lang="en-US" sz="900" b="1" dirty="0">
                <a:latin typeface="Garamond" panose="02020404030301010803" pitchFamily="18" charset="0"/>
              </a:rPr>
              <a:t>Carini, C., &amp; </a:t>
            </a:r>
            <a:r>
              <a:rPr lang="en-US" sz="900" b="1" dirty="0" err="1">
                <a:latin typeface="Garamond" panose="02020404030301010803" pitchFamily="18" charset="0"/>
              </a:rPr>
              <a:t>Carpita</a:t>
            </a:r>
            <a:r>
              <a:rPr lang="en-US" sz="900" b="1" dirty="0">
                <a:latin typeface="Garamond" panose="02020404030301010803" pitchFamily="18" charset="0"/>
              </a:rPr>
              <a:t>, M. (2014).</a:t>
            </a:r>
            <a:r>
              <a:rPr lang="en-US" sz="900" dirty="0">
                <a:latin typeface="Garamond" panose="02020404030301010803" pitchFamily="18" charset="0"/>
              </a:rPr>
              <a:t> The impact of the economic crisis on Italian cooperatives in the industrial sector. Journal of Co-Operative Organization and Management, 2(1), 14–23. https://doi.org/10.1016/j.jcom.2014.03.001</a:t>
            </a:r>
          </a:p>
          <a:p>
            <a:pPr marL="285750" indent="-285750" algn="just">
              <a:spcBef>
                <a:spcPts val="300"/>
              </a:spcBef>
              <a:buFont typeface="Arial" panose="020B0604020202020204" pitchFamily="34" charset="0"/>
              <a:buChar char="•"/>
            </a:pPr>
            <a:r>
              <a:rPr lang="en-US" sz="900" b="1" dirty="0" err="1">
                <a:latin typeface="Garamond" panose="02020404030301010803" pitchFamily="18" charset="0"/>
              </a:rPr>
              <a:t>Dufays</a:t>
            </a:r>
            <a:r>
              <a:rPr lang="en-US" sz="900" b="1" dirty="0">
                <a:latin typeface="Garamond" panose="02020404030301010803" pitchFamily="18" charset="0"/>
              </a:rPr>
              <a:t>, F., </a:t>
            </a:r>
            <a:r>
              <a:rPr lang="en-US" sz="900" b="1" dirty="0" err="1">
                <a:latin typeface="Garamond" panose="02020404030301010803" pitchFamily="18" charset="0"/>
              </a:rPr>
              <a:t>Staessens</a:t>
            </a:r>
            <a:r>
              <a:rPr lang="en-US" sz="900" b="1" dirty="0">
                <a:latin typeface="Garamond" panose="02020404030301010803" pitchFamily="18" charset="0"/>
              </a:rPr>
              <a:t>, M., Friedel, S., &amp; </a:t>
            </a:r>
            <a:r>
              <a:rPr lang="en-US" sz="900" b="1" dirty="0" err="1">
                <a:latin typeface="Garamond" panose="02020404030301010803" pitchFamily="18" charset="0"/>
              </a:rPr>
              <a:t>Perifanos</a:t>
            </a:r>
            <a:r>
              <a:rPr lang="en-US" sz="900" b="1" dirty="0">
                <a:latin typeface="Garamond" panose="02020404030301010803" pitchFamily="18" charset="0"/>
              </a:rPr>
              <a:t>, Y. (2025)</a:t>
            </a:r>
            <a:r>
              <a:rPr lang="en-US" sz="900" dirty="0">
                <a:latin typeface="Garamond" panose="02020404030301010803" pitchFamily="18" charset="0"/>
              </a:rPr>
              <a:t>. Belgian Cooperative Monitor 2025. Exploring and explaining the Belgian Cooperative Economy (2016-2025). </a:t>
            </a:r>
            <a:r>
              <a:rPr lang="en-US" sz="900" dirty="0" err="1">
                <a:latin typeface="Garamond" panose="02020404030301010803" pitchFamily="18" charset="0"/>
              </a:rPr>
              <a:t>Kenniscentrum</a:t>
            </a:r>
            <a:r>
              <a:rPr lang="en-US" sz="900" dirty="0">
                <a:latin typeface="Garamond" panose="02020404030301010803" pitchFamily="18" charset="0"/>
              </a:rPr>
              <a:t> </a:t>
            </a:r>
            <a:r>
              <a:rPr lang="en-US" sz="900" dirty="0" err="1">
                <a:latin typeface="Garamond" panose="02020404030301010803" pitchFamily="18" charset="0"/>
              </a:rPr>
              <a:t>voor</a:t>
            </a:r>
            <a:r>
              <a:rPr lang="en-US" sz="900" dirty="0">
                <a:latin typeface="Garamond" panose="02020404030301010803" pitchFamily="18" charset="0"/>
              </a:rPr>
              <a:t> </a:t>
            </a:r>
            <a:r>
              <a:rPr lang="en-US" sz="900" dirty="0" err="1">
                <a:latin typeface="Garamond" panose="02020404030301010803" pitchFamily="18" charset="0"/>
              </a:rPr>
              <a:t>Coöperatief</a:t>
            </a:r>
            <a:r>
              <a:rPr lang="en-US" sz="900" dirty="0">
                <a:latin typeface="Garamond" panose="02020404030301010803" pitchFamily="18" charset="0"/>
              </a:rPr>
              <a:t> </a:t>
            </a:r>
            <a:r>
              <a:rPr lang="en-US" sz="900" dirty="0" err="1">
                <a:latin typeface="Garamond" panose="02020404030301010803" pitchFamily="18" charset="0"/>
              </a:rPr>
              <a:t>Ondernemen</a:t>
            </a:r>
            <a:r>
              <a:rPr lang="en-US" sz="900" dirty="0">
                <a:latin typeface="Garamond" panose="02020404030301010803" pitchFamily="18" charset="0"/>
              </a:rPr>
              <a:t> - KU Leuven. feb.kuleuven.be/</a:t>
            </a:r>
            <a:r>
              <a:rPr lang="en-US" sz="900" dirty="0" err="1">
                <a:latin typeface="Garamond" panose="02020404030301010803" pitchFamily="18" charset="0"/>
              </a:rPr>
              <a:t>drc</a:t>
            </a:r>
            <a:r>
              <a:rPr lang="en-US" sz="900" dirty="0">
                <a:latin typeface="Garamond" panose="02020404030301010803" pitchFamily="18" charset="0"/>
              </a:rPr>
              <a:t>/</a:t>
            </a:r>
            <a:r>
              <a:rPr lang="en-US" sz="900" dirty="0" err="1">
                <a:latin typeface="Garamond" panose="02020404030301010803" pitchFamily="18" charset="0"/>
              </a:rPr>
              <a:t>kco</a:t>
            </a:r>
            <a:r>
              <a:rPr lang="en-US" sz="900" dirty="0">
                <a:latin typeface="Garamond" panose="02020404030301010803" pitchFamily="18" charset="0"/>
              </a:rPr>
              <a:t>/</a:t>
            </a:r>
            <a:r>
              <a:rPr lang="en-US" sz="900" dirty="0" err="1">
                <a:latin typeface="Garamond" panose="02020404030301010803" pitchFamily="18" charset="0"/>
              </a:rPr>
              <a:t>BelgianCooperativeMonitor</a:t>
            </a:r>
            <a:r>
              <a:rPr lang="en-US" sz="900" dirty="0">
                <a:latin typeface="Garamond" panose="02020404030301010803" pitchFamily="18" charset="0"/>
              </a:rPr>
              <a:t> </a:t>
            </a:r>
          </a:p>
          <a:p>
            <a:pPr marL="285750" indent="-285750" algn="just">
              <a:spcBef>
                <a:spcPts val="300"/>
              </a:spcBef>
              <a:buFont typeface="Arial" panose="020B0604020202020204" pitchFamily="34" charset="0"/>
              <a:buChar char="•"/>
            </a:pPr>
            <a:r>
              <a:rPr lang="en-US" sz="900" b="1" dirty="0">
                <a:latin typeface="Garamond" panose="02020404030301010803" pitchFamily="18" charset="0"/>
              </a:rPr>
              <a:t>Friedel, S., &amp; </a:t>
            </a:r>
            <a:r>
              <a:rPr lang="en-US" sz="900" b="1" dirty="0" err="1">
                <a:latin typeface="Garamond" panose="02020404030301010803" pitchFamily="18" charset="0"/>
              </a:rPr>
              <a:t>Dufays</a:t>
            </a:r>
            <a:r>
              <a:rPr lang="en-US" sz="900" b="1" dirty="0">
                <a:latin typeface="Garamond" panose="02020404030301010803" pitchFamily="18" charset="0"/>
              </a:rPr>
              <a:t>, F. (2023).</a:t>
            </a:r>
            <a:r>
              <a:rPr lang="en-US" sz="900" dirty="0">
                <a:latin typeface="Garamond" panose="02020404030301010803" pitchFamily="18" charset="0"/>
              </a:rPr>
              <a:t> From Theory to Practice: Social Capital in Agricultural Cooperatives in Flanders, Belgium. In S. </a:t>
            </a:r>
            <a:r>
              <a:rPr lang="en-US" sz="900" dirty="0" err="1">
                <a:latin typeface="Garamond" panose="02020404030301010803" pitchFamily="18" charset="0"/>
              </a:rPr>
              <a:t>Novković</a:t>
            </a:r>
            <a:r>
              <a:rPr lang="en-US" sz="900" dirty="0">
                <a:latin typeface="Garamond" panose="02020404030301010803" pitchFamily="18" charset="0"/>
              </a:rPr>
              <a:t>, K. Miner, &amp; C. McMahon (Eds.), Humanistic Governance in Democratic Organizations (pp. 249–283). Springer International Publishing. </a:t>
            </a:r>
            <a:r>
              <a:rPr lang="en-US" sz="900" dirty="0">
                <a:latin typeface="Garamond" panose="02020404030301010803" pitchFamily="18" charset="0"/>
                <a:hlinkClick r:id="rId8"/>
              </a:rPr>
              <a:t>https://doi.org/10.1007/978-3-031-17403-2_9</a:t>
            </a:r>
            <a:endParaRPr lang="en-US" sz="900" dirty="0">
              <a:latin typeface="Garamond" panose="02020404030301010803" pitchFamily="18" charset="0"/>
            </a:endParaRPr>
          </a:p>
          <a:p>
            <a:pPr marL="285750" indent="-285750" algn="just">
              <a:spcBef>
                <a:spcPts val="300"/>
              </a:spcBef>
              <a:buFont typeface="Arial" panose="020B0604020202020204" pitchFamily="34" charset="0"/>
              <a:buChar char="•"/>
            </a:pPr>
            <a:r>
              <a:rPr lang="en-US" sz="900" b="1" dirty="0">
                <a:latin typeface="Garamond" panose="02020404030301010803" pitchFamily="18" charset="0"/>
              </a:rPr>
              <a:t>International Cooperative Alliance. (2015). </a:t>
            </a:r>
            <a:r>
              <a:rPr lang="en-US" sz="900" dirty="0">
                <a:latin typeface="Garamond" panose="02020404030301010803" pitchFamily="18" charset="0"/>
              </a:rPr>
              <a:t>Guidance Notes to the Co-operative Principles. </a:t>
            </a:r>
            <a:r>
              <a:rPr lang="en-US" sz="900" dirty="0">
                <a:latin typeface="Garamond" panose="02020404030301010803" pitchFamily="18" charset="0"/>
                <a:hlinkClick r:id="rId9"/>
              </a:rPr>
              <a:t>https://ica.coop/sites/default/files/basic-page-attachments/guidance-notes-en-221700169.pdf</a:t>
            </a:r>
            <a:r>
              <a:rPr lang="en-US" sz="900" dirty="0">
                <a:latin typeface="Garamond" panose="02020404030301010803" pitchFamily="18" charset="0"/>
              </a:rPr>
              <a:t> </a:t>
            </a:r>
          </a:p>
          <a:p>
            <a:pPr marL="285750" indent="-285750" algn="just">
              <a:spcBef>
                <a:spcPts val="300"/>
              </a:spcBef>
              <a:buFont typeface="Arial" panose="020B0604020202020204" pitchFamily="34" charset="0"/>
              <a:buChar char="•"/>
            </a:pPr>
            <a:endParaRPr lang="en-US" sz="900" dirty="0">
              <a:latin typeface="Garamond" panose="02020404030301010803" pitchFamily="18" charset="0"/>
            </a:endParaRPr>
          </a:p>
        </p:txBody>
      </p:sp>
    </p:spTree>
    <p:extLst>
      <p:ext uri="{BB962C8B-B14F-4D97-AF65-F5344CB8AC3E}">
        <p14:creationId xmlns:p14="http://schemas.microsoft.com/office/powerpoint/2010/main" val="931452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8D1C4-4FE6-2F7F-CDA0-1C55C396D01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31E1057-611F-FA54-DE72-302A33F1A32E}"/>
              </a:ext>
            </a:extLst>
          </p:cNvPr>
          <p:cNvSpPr/>
          <p:nvPr/>
        </p:nvSpPr>
        <p:spPr>
          <a:xfrm>
            <a:off x="4716016" y="4227934"/>
            <a:ext cx="2448272" cy="8640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BE"/>
          </a:p>
        </p:txBody>
      </p:sp>
      <p:pic>
        <p:nvPicPr>
          <p:cNvPr id="3" name="Picture 2">
            <a:extLst>
              <a:ext uri="{FF2B5EF4-FFF2-40B4-BE49-F238E27FC236}">
                <a16:creationId xmlns:a16="http://schemas.microsoft.com/office/drawing/2014/main" id="{087190DC-B664-3839-D1DA-8C59D5006831}"/>
              </a:ext>
            </a:extLst>
          </p:cNvPr>
          <p:cNvPicPr>
            <a:picLocks noChangeAspect="1"/>
          </p:cNvPicPr>
          <p:nvPr/>
        </p:nvPicPr>
        <p:blipFill>
          <a:blip r:embed="rId2"/>
          <a:stretch>
            <a:fillRect/>
          </a:stretch>
        </p:blipFill>
        <p:spPr>
          <a:xfrm>
            <a:off x="5796136" y="4562781"/>
            <a:ext cx="1152128" cy="393671"/>
          </a:xfrm>
          <a:prstGeom prst="rect">
            <a:avLst/>
          </a:prstGeom>
        </p:spPr>
      </p:pic>
      <p:sp>
        <p:nvSpPr>
          <p:cNvPr id="4" name="TextBox 3">
            <a:extLst>
              <a:ext uri="{FF2B5EF4-FFF2-40B4-BE49-F238E27FC236}">
                <a16:creationId xmlns:a16="http://schemas.microsoft.com/office/drawing/2014/main" id="{96C8C0ED-F8B5-11B3-4B4C-A96AB2AB5C0C}"/>
              </a:ext>
            </a:extLst>
          </p:cNvPr>
          <p:cNvSpPr txBox="1"/>
          <p:nvPr/>
        </p:nvSpPr>
        <p:spPr>
          <a:xfrm>
            <a:off x="971600" y="339502"/>
            <a:ext cx="7200800" cy="461665"/>
          </a:xfrm>
          <a:prstGeom prst="rect">
            <a:avLst/>
          </a:prstGeom>
          <a:noFill/>
        </p:spPr>
        <p:txBody>
          <a:bodyPr wrap="square" rtlCol="0">
            <a:spAutoFit/>
          </a:bodyPr>
          <a:lstStyle/>
          <a:p>
            <a:pPr algn="just"/>
            <a:r>
              <a:rPr lang="en-US" sz="2400" b="1" dirty="0">
                <a:latin typeface="Garamond" panose="02020404030301010803" pitchFamily="18" charset="0"/>
              </a:rPr>
              <a:t>3. Bibliography (2)</a:t>
            </a:r>
            <a:endParaRPr lang="en-BE" sz="2000" b="1" dirty="0">
              <a:latin typeface="Garamond" panose="02020404030301010803" pitchFamily="18" charset="0"/>
            </a:endParaRPr>
          </a:p>
        </p:txBody>
      </p:sp>
      <p:sp>
        <p:nvSpPr>
          <p:cNvPr id="5" name="TextBox 4">
            <a:extLst>
              <a:ext uri="{FF2B5EF4-FFF2-40B4-BE49-F238E27FC236}">
                <a16:creationId xmlns:a16="http://schemas.microsoft.com/office/drawing/2014/main" id="{45CB949E-8E0A-1D07-9089-4964307F0549}"/>
              </a:ext>
            </a:extLst>
          </p:cNvPr>
          <p:cNvSpPr txBox="1"/>
          <p:nvPr/>
        </p:nvSpPr>
        <p:spPr>
          <a:xfrm>
            <a:off x="971600" y="1059582"/>
            <a:ext cx="7200800" cy="3662541"/>
          </a:xfrm>
          <a:prstGeom prst="rect">
            <a:avLst/>
          </a:prstGeom>
          <a:noFill/>
        </p:spPr>
        <p:txBody>
          <a:bodyPr wrap="square" rtlCol="0">
            <a:spAutoFit/>
          </a:bodyPr>
          <a:lstStyle/>
          <a:p>
            <a:pPr marL="285750" indent="-285750" algn="just">
              <a:spcBef>
                <a:spcPts val="300"/>
              </a:spcBef>
              <a:buFont typeface="Arial" panose="020B0604020202020204" pitchFamily="34" charset="0"/>
              <a:buChar char="•"/>
            </a:pPr>
            <a:r>
              <a:rPr lang="en-US" sz="900" b="1" dirty="0">
                <a:latin typeface="Garamond" panose="02020404030301010803" pitchFamily="18" charset="0"/>
              </a:rPr>
              <a:t>Klepac, V., &amp; Hampel, D. (2017). </a:t>
            </a:r>
            <a:r>
              <a:rPr lang="en-US" sz="900" dirty="0">
                <a:latin typeface="Garamond" panose="02020404030301010803" pitchFamily="18" charset="0"/>
              </a:rPr>
              <a:t>Predicting financial distress of agriculture companies in EU. Agricultural Economics (</a:t>
            </a:r>
            <a:r>
              <a:rPr lang="en-US" sz="900" dirty="0" err="1">
                <a:latin typeface="Garamond" panose="02020404030301010803" pitchFamily="18" charset="0"/>
              </a:rPr>
              <a:t>Zemědělská</a:t>
            </a:r>
            <a:r>
              <a:rPr lang="en-US" sz="900" dirty="0">
                <a:latin typeface="Garamond" panose="02020404030301010803" pitchFamily="18" charset="0"/>
              </a:rPr>
              <a:t> </a:t>
            </a:r>
            <a:r>
              <a:rPr lang="en-US" sz="900" dirty="0" err="1">
                <a:latin typeface="Garamond" panose="02020404030301010803" pitchFamily="18" charset="0"/>
              </a:rPr>
              <a:t>Ekonomika</a:t>
            </a:r>
            <a:r>
              <a:rPr lang="en-US" sz="900" dirty="0">
                <a:latin typeface="Garamond" panose="02020404030301010803" pitchFamily="18" charset="0"/>
              </a:rPr>
              <a:t>), 63(8), 347–355. </a:t>
            </a:r>
            <a:r>
              <a:rPr lang="en-US" sz="900" dirty="0">
                <a:latin typeface="Garamond" panose="02020404030301010803" pitchFamily="18" charset="0"/>
                <a:hlinkClick r:id="rId3"/>
              </a:rPr>
              <a:t>https://doi.org/10.17221/374/2015-AGRICECON</a:t>
            </a:r>
            <a:r>
              <a:rPr lang="en-US" sz="900" dirty="0">
                <a:latin typeface="Garamond" panose="02020404030301010803" pitchFamily="18" charset="0"/>
              </a:rPr>
              <a:t> </a:t>
            </a:r>
          </a:p>
          <a:p>
            <a:pPr marL="285750" indent="-285750" algn="just">
              <a:spcBef>
                <a:spcPts val="300"/>
              </a:spcBef>
              <a:buFont typeface="Arial" panose="020B0604020202020204" pitchFamily="34" charset="0"/>
              <a:buChar char="•"/>
            </a:pPr>
            <a:r>
              <a:rPr lang="en-US" sz="900" b="1" dirty="0">
                <a:latin typeface="Garamond" panose="02020404030301010803" pitchFamily="18" charset="0"/>
              </a:rPr>
              <a:t>Mangan, A., &amp; Ward, A. M. (2024). </a:t>
            </a:r>
            <a:r>
              <a:rPr lang="en-US" sz="900" dirty="0">
                <a:latin typeface="Garamond" panose="02020404030301010803" pitchFamily="18" charset="0"/>
              </a:rPr>
              <a:t>Cooperative resilience: Toward a heuristic model of collective action in a crisis. Financial Accountability &amp; Management, 40(3), 308–325. </a:t>
            </a:r>
            <a:r>
              <a:rPr lang="en-US" sz="900" dirty="0">
                <a:latin typeface="Garamond" panose="02020404030301010803" pitchFamily="18" charset="0"/>
                <a:hlinkClick r:id="rId4"/>
              </a:rPr>
              <a:t>https://doi.org/10.1111/faam.12382</a:t>
            </a:r>
            <a:r>
              <a:rPr lang="en-US" sz="900" dirty="0">
                <a:latin typeface="Garamond" panose="02020404030301010803" pitchFamily="18" charset="0"/>
              </a:rPr>
              <a:t> </a:t>
            </a:r>
          </a:p>
          <a:p>
            <a:pPr marL="285750" indent="-285750" algn="just">
              <a:spcBef>
                <a:spcPts val="300"/>
              </a:spcBef>
              <a:buFont typeface="Arial" panose="020B0604020202020204" pitchFamily="34" charset="0"/>
              <a:buChar char="•"/>
            </a:pPr>
            <a:r>
              <a:rPr lang="en-US" sz="900" b="1" dirty="0" err="1">
                <a:latin typeface="Garamond" panose="02020404030301010803" pitchFamily="18" charset="0"/>
              </a:rPr>
              <a:t>Novkovic</a:t>
            </a:r>
            <a:r>
              <a:rPr lang="en-US" sz="900" b="1" dirty="0">
                <a:latin typeface="Garamond" panose="02020404030301010803" pitchFamily="18" charset="0"/>
              </a:rPr>
              <a:t>, S. (2008). </a:t>
            </a:r>
            <a:r>
              <a:rPr lang="en-US" sz="900" dirty="0">
                <a:latin typeface="Garamond" panose="02020404030301010803" pitchFamily="18" charset="0"/>
              </a:rPr>
              <a:t>Defining the co-operative difference. The Journal of Socio-Economics, 37(6), 2168–2177. </a:t>
            </a:r>
            <a:r>
              <a:rPr lang="en-US" sz="900" dirty="0">
                <a:latin typeface="Garamond" panose="02020404030301010803" pitchFamily="18" charset="0"/>
                <a:hlinkClick r:id="rId5"/>
              </a:rPr>
              <a:t>https://doi.org/10.1016/j.socec.2008.02.009</a:t>
            </a:r>
            <a:r>
              <a:rPr lang="en-US" sz="900" dirty="0">
                <a:latin typeface="Garamond" panose="02020404030301010803" pitchFamily="18" charset="0"/>
              </a:rPr>
              <a:t> </a:t>
            </a:r>
          </a:p>
          <a:p>
            <a:pPr marL="285750" indent="-285750" algn="just">
              <a:spcBef>
                <a:spcPts val="300"/>
              </a:spcBef>
              <a:buFont typeface="Arial" panose="020B0604020202020204" pitchFamily="34" charset="0"/>
              <a:buChar char="•"/>
            </a:pPr>
            <a:r>
              <a:rPr lang="en-US" sz="900" b="1" dirty="0" err="1">
                <a:latin typeface="Garamond" panose="02020404030301010803" pitchFamily="18" charset="0"/>
              </a:rPr>
              <a:t>Rousselière</a:t>
            </a:r>
            <a:r>
              <a:rPr lang="en-US" sz="900" b="1" dirty="0">
                <a:latin typeface="Garamond" panose="02020404030301010803" pitchFamily="18" charset="0"/>
              </a:rPr>
              <a:t>, D. (2019). </a:t>
            </a:r>
            <a:r>
              <a:rPr lang="en-US" sz="900" dirty="0">
                <a:latin typeface="Garamond" panose="02020404030301010803" pitchFamily="18" charset="0"/>
              </a:rPr>
              <a:t>A Flexible Approach to Age Dependence in Organizational Mortality: Comparing the Life Duration for Cooperative and Non-Cooperative Enterprises Using a Bayesian Generalized Additive Discrete Time Survival Model. Journal of Quantitative Economics, 17(4), 829–855. </a:t>
            </a:r>
            <a:r>
              <a:rPr lang="en-US" sz="900" dirty="0">
                <a:latin typeface="Garamond" panose="02020404030301010803" pitchFamily="18" charset="0"/>
                <a:hlinkClick r:id="rId6"/>
              </a:rPr>
              <a:t>https://doi.org/10.1007/s40953-019-00164-0</a:t>
            </a:r>
            <a:endParaRPr lang="en-US" sz="900" dirty="0">
              <a:latin typeface="Garamond" panose="02020404030301010803" pitchFamily="18" charset="0"/>
            </a:endParaRPr>
          </a:p>
          <a:p>
            <a:pPr marL="285750" indent="-285750" algn="just">
              <a:spcBef>
                <a:spcPts val="300"/>
              </a:spcBef>
              <a:buFont typeface="Arial" panose="020B0604020202020204" pitchFamily="34" charset="0"/>
              <a:buChar char="•"/>
            </a:pPr>
            <a:r>
              <a:rPr lang="en-US" sz="900" b="1" dirty="0">
                <a:latin typeface="Garamond" panose="02020404030301010803" pitchFamily="18" charset="0"/>
              </a:rPr>
              <a:t>Spicka, J., Hlavsa, T., </a:t>
            </a:r>
            <a:r>
              <a:rPr lang="en-US" sz="900" b="1" dirty="0" err="1">
                <a:latin typeface="Garamond" panose="02020404030301010803" pitchFamily="18" charset="0"/>
              </a:rPr>
              <a:t>Soukupova</a:t>
            </a:r>
            <a:r>
              <a:rPr lang="en-US" sz="900" b="1" dirty="0">
                <a:latin typeface="Garamond" panose="02020404030301010803" pitchFamily="18" charset="0"/>
              </a:rPr>
              <a:t>, K., &amp; </a:t>
            </a:r>
            <a:r>
              <a:rPr lang="en-US" sz="900" b="1" dirty="0" err="1">
                <a:latin typeface="Garamond" panose="02020404030301010803" pitchFamily="18" charset="0"/>
              </a:rPr>
              <a:t>Stolbova</a:t>
            </a:r>
            <a:r>
              <a:rPr lang="en-US" sz="900" b="1" dirty="0">
                <a:latin typeface="Garamond" panose="02020404030301010803" pitchFamily="18" charset="0"/>
              </a:rPr>
              <a:t>, M. (2019).</a:t>
            </a:r>
            <a:r>
              <a:rPr lang="en-US" sz="900" dirty="0">
                <a:latin typeface="Garamond" panose="02020404030301010803" pitchFamily="18" charset="0"/>
              </a:rPr>
              <a:t> Approaches to estimation the farm-level economic viability and sustainability in agriculture: A literature review. Agricultural Economics (</a:t>
            </a:r>
            <a:r>
              <a:rPr lang="en-US" sz="900" dirty="0" err="1">
                <a:latin typeface="Garamond" panose="02020404030301010803" pitchFamily="18" charset="0"/>
              </a:rPr>
              <a:t>Zemědělská</a:t>
            </a:r>
            <a:r>
              <a:rPr lang="en-US" sz="900" dirty="0">
                <a:latin typeface="Garamond" panose="02020404030301010803" pitchFamily="18" charset="0"/>
              </a:rPr>
              <a:t> </a:t>
            </a:r>
            <a:r>
              <a:rPr lang="en-US" sz="900" dirty="0" err="1">
                <a:latin typeface="Garamond" panose="02020404030301010803" pitchFamily="18" charset="0"/>
              </a:rPr>
              <a:t>Ekonomika</a:t>
            </a:r>
            <a:r>
              <a:rPr lang="en-US" sz="900" dirty="0">
                <a:latin typeface="Garamond" panose="02020404030301010803" pitchFamily="18" charset="0"/>
              </a:rPr>
              <a:t>), 65(6), 289–297. </a:t>
            </a:r>
            <a:r>
              <a:rPr lang="en-US" sz="900" dirty="0">
                <a:latin typeface="Garamond" panose="02020404030301010803" pitchFamily="18" charset="0"/>
                <a:hlinkClick r:id="rId7"/>
              </a:rPr>
              <a:t>https://doi.org/10.17221/269/2018-AGRICECON</a:t>
            </a:r>
            <a:r>
              <a:rPr lang="en-US" sz="900" dirty="0">
                <a:latin typeface="Garamond" panose="02020404030301010803" pitchFamily="18" charset="0"/>
              </a:rPr>
              <a:t> </a:t>
            </a:r>
          </a:p>
          <a:p>
            <a:pPr marL="285750" indent="-285750" algn="just">
              <a:spcBef>
                <a:spcPts val="300"/>
              </a:spcBef>
              <a:buFont typeface="Arial" panose="020B0604020202020204" pitchFamily="34" charset="0"/>
              <a:buChar char="•"/>
            </a:pPr>
            <a:r>
              <a:rPr lang="en-US" sz="900" b="1" dirty="0">
                <a:latin typeface="Garamond" panose="02020404030301010803" pitchFamily="18" charset="0"/>
              </a:rPr>
              <a:t>Szafraniec-</a:t>
            </a:r>
            <a:r>
              <a:rPr lang="en-US" sz="900" b="1" dirty="0" err="1">
                <a:latin typeface="Garamond" panose="02020404030301010803" pitchFamily="18" charset="0"/>
              </a:rPr>
              <a:t>Siluta</a:t>
            </a:r>
            <a:r>
              <a:rPr lang="en-US" sz="900" b="1" dirty="0">
                <a:latin typeface="Garamond" panose="02020404030301010803" pitchFamily="18" charset="0"/>
              </a:rPr>
              <a:t>, E., Strzelecka, A., Ardan, R., &amp; Zawadzka, D. (2024). </a:t>
            </a:r>
            <a:r>
              <a:rPr lang="en-US" sz="900" dirty="0">
                <a:latin typeface="Garamond" panose="02020404030301010803" pitchFamily="18" charset="0"/>
              </a:rPr>
              <a:t>Determinants of Financial Security of European Union Farms—A Factor Analysis Model Approach. Agriculture, 14(1), 119. </a:t>
            </a:r>
            <a:r>
              <a:rPr lang="en-US" sz="900" dirty="0">
                <a:latin typeface="Garamond" panose="02020404030301010803" pitchFamily="18" charset="0"/>
                <a:hlinkClick r:id="rId8"/>
              </a:rPr>
              <a:t>https://doi.org/10.3390/agriculture14010119</a:t>
            </a:r>
            <a:r>
              <a:rPr lang="en-US" sz="900" dirty="0">
                <a:latin typeface="Garamond" panose="02020404030301010803" pitchFamily="18" charset="0"/>
              </a:rPr>
              <a:t> </a:t>
            </a:r>
          </a:p>
          <a:p>
            <a:pPr marL="285750" indent="-285750" algn="just">
              <a:spcBef>
                <a:spcPts val="300"/>
              </a:spcBef>
              <a:buFont typeface="Arial" panose="020B0604020202020204" pitchFamily="34" charset="0"/>
              <a:buChar char="•"/>
            </a:pPr>
            <a:r>
              <a:rPr lang="fr-FR" sz="900" b="1" dirty="0">
                <a:latin typeface="Garamond" panose="02020404030301010803" pitchFamily="18" charset="0"/>
              </a:rPr>
              <a:t>Valette, J., </a:t>
            </a:r>
            <a:r>
              <a:rPr lang="fr-FR" sz="900" b="1" dirty="0" err="1">
                <a:latin typeface="Garamond" panose="02020404030301010803" pitchFamily="18" charset="0"/>
              </a:rPr>
              <a:t>Amadieu</a:t>
            </a:r>
            <a:r>
              <a:rPr lang="fr-FR" sz="900" b="1" dirty="0">
                <a:latin typeface="Garamond" panose="02020404030301010803" pitchFamily="18" charset="0"/>
              </a:rPr>
              <a:t>, P., &amp; Sentis, P. (2018). </a:t>
            </a:r>
            <a:r>
              <a:rPr lang="fr-FR" sz="900" dirty="0">
                <a:latin typeface="Garamond" panose="02020404030301010803" pitchFamily="18" charset="0"/>
              </a:rPr>
              <a:t>Les coopératives résistent-elles mieux? Une analyse de survie des coopératives agricoles françaises. Finance Contrôle Stratégie, 21(2). </a:t>
            </a:r>
            <a:r>
              <a:rPr lang="fr-FR" sz="900" dirty="0">
                <a:latin typeface="Garamond" panose="02020404030301010803" pitchFamily="18" charset="0"/>
                <a:hlinkClick r:id="rId9"/>
              </a:rPr>
              <a:t>https://doi.org/10.4000/fcs.2129</a:t>
            </a:r>
            <a:r>
              <a:rPr lang="fr-FR" sz="900" dirty="0">
                <a:latin typeface="Garamond" panose="02020404030301010803" pitchFamily="18" charset="0"/>
              </a:rPr>
              <a:t> </a:t>
            </a:r>
          </a:p>
          <a:p>
            <a:pPr marL="285750" indent="-285750" algn="just">
              <a:spcBef>
                <a:spcPts val="300"/>
              </a:spcBef>
              <a:buFont typeface="Arial" panose="020B0604020202020204" pitchFamily="34" charset="0"/>
              <a:buChar char="•"/>
            </a:pPr>
            <a:r>
              <a:rPr lang="en-US" sz="900" b="1" dirty="0">
                <a:latin typeface="Garamond" panose="02020404030301010803" pitchFamily="18" charset="0"/>
              </a:rPr>
              <a:t>Vik, P.M., Curtis, J. and Dayson, K.T. (2023)</a:t>
            </a:r>
            <a:r>
              <a:rPr lang="en-US" sz="900" dirty="0">
                <a:latin typeface="Garamond" panose="02020404030301010803" pitchFamily="18" charset="0"/>
              </a:rPr>
              <a:t> “Resilience of cooperatives during global pandemics – Short-term effects of Covid-19 on lending </a:t>
            </a:r>
            <a:r>
              <a:rPr lang="en-US" sz="900" dirty="0" err="1">
                <a:latin typeface="Garamond" panose="02020404030301010803" pitchFamily="18" charset="0"/>
              </a:rPr>
              <a:t>behaviour</a:t>
            </a:r>
            <a:r>
              <a:rPr lang="en-US" sz="900" dirty="0">
                <a:latin typeface="Garamond" panose="02020404030301010803" pitchFamily="18" charset="0"/>
              </a:rPr>
              <a:t> of British credit unions,” Journal of Co-operative Organization and Management, 11(2), p. 100220. Available at: https://doi.org/10.1016/j.jcom.2023.100220.</a:t>
            </a:r>
          </a:p>
          <a:p>
            <a:pPr marL="285750" indent="-285750" algn="just">
              <a:spcBef>
                <a:spcPts val="300"/>
              </a:spcBef>
              <a:buFont typeface="Arial" panose="020B0604020202020204" pitchFamily="34" charset="0"/>
              <a:buChar char="•"/>
            </a:pPr>
            <a:r>
              <a:rPr lang="en-US" sz="900" b="1" dirty="0">
                <a:latin typeface="Garamond" panose="02020404030301010803" pitchFamily="18" charset="0"/>
              </a:rPr>
              <a:t>Wolf, C. A., &amp; </a:t>
            </a:r>
            <a:r>
              <a:rPr lang="en-US" sz="900" b="1" dirty="0" err="1">
                <a:latin typeface="Garamond" panose="02020404030301010803" pitchFamily="18" charset="0"/>
              </a:rPr>
              <a:t>Karszes</a:t>
            </a:r>
            <a:r>
              <a:rPr lang="en-US" sz="900" b="1" dirty="0">
                <a:latin typeface="Garamond" panose="02020404030301010803" pitchFamily="18" charset="0"/>
              </a:rPr>
              <a:t>, J. (2023)</a:t>
            </a:r>
            <a:r>
              <a:rPr lang="en-US" sz="900" dirty="0">
                <a:latin typeface="Garamond" panose="02020404030301010803" pitchFamily="18" charset="0"/>
              </a:rPr>
              <a:t>. Financial risk and resiliency on US dairy farms: Measures, thresholds, and management implications. Journal of Dairy Science, 106(5), 3301–3311. </a:t>
            </a:r>
            <a:r>
              <a:rPr lang="en-US" sz="900" dirty="0">
                <a:latin typeface="Garamond" panose="02020404030301010803" pitchFamily="18" charset="0"/>
                <a:hlinkClick r:id="rId10"/>
              </a:rPr>
              <a:t>https://doi.org/10.3168/jds.2022-22711</a:t>
            </a:r>
            <a:endParaRPr lang="en-US" sz="900" dirty="0">
              <a:latin typeface="Garamond" panose="02020404030301010803" pitchFamily="18" charset="0"/>
            </a:endParaRPr>
          </a:p>
          <a:p>
            <a:pPr marL="285750" indent="-285750" algn="just">
              <a:spcBef>
                <a:spcPts val="300"/>
              </a:spcBef>
              <a:buFont typeface="Arial" panose="020B0604020202020204" pitchFamily="34" charset="0"/>
              <a:buChar char="•"/>
            </a:pPr>
            <a:r>
              <a:rPr lang="en-US" sz="900" b="1" dirty="0" err="1">
                <a:latin typeface="Garamond" panose="02020404030301010803" pitchFamily="18" charset="0"/>
              </a:rPr>
              <a:t>Wulandhari</a:t>
            </a:r>
            <a:r>
              <a:rPr lang="en-US" sz="900" b="1" dirty="0">
                <a:latin typeface="Garamond" panose="02020404030301010803" pitchFamily="18" charset="0"/>
              </a:rPr>
              <a:t>, N. B. I., </a:t>
            </a:r>
            <a:r>
              <a:rPr lang="en-US" sz="900" b="1" dirty="0" err="1">
                <a:latin typeface="Garamond" panose="02020404030301010803" pitchFamily="18" charset="0"/>
              </a:rPr>
              <a:t>Gölgeci</a:t>
            </a:r>
            <a:r>
              <a:rPr lang="en-US" sz="900" b="1" dirty="0">
                <a:latin typeface="Garamond" panose="02020404030301010803" pitchFamily="18" charset="0"/>
              </a:rPr>
              <a:t>, I., Mishra, N., Sivarajah, U., &amp; Gupta, S. (2022). </a:t>
            </a:r>
            <a:r>
              <a:rPr lang="en-US" sz="900" dirty="0">
                <a:latin typeface="Garamond" panose="02020404030301010803" pitchFamily="18" charset="0"/>
              </a:rPr>
              <a:t>Exploring the role of social capital mechanisms in cooperative resilience. Journal of Business Research, 143, 375–386. </a:t>
            </a:r>
            <a:r>
              <a:rPr lang="en-US" sz="900" dirty="0">
                <a:latin typeface="Garamond" panose="02020404030301010803" pitchFamily="18" charset="0"/>
                <a:hlinkClick r:id="rId11"/>
              </a:rPr>
              <a:t>https://doi.org/10.1016/j.jbusres.2022.01.026</a:t>
            </a:r>
            <a:r>
              <a:rPr lang="en-US" sz="900" dirty="0">
                <a:latin typeface="Garamond" panose="02020404030301010803" pitchFamily="18" charset="0"/>
              </a:rPr>
              <a:t> </a:t>
            </a:r>
          </a:p>
          <a:p>
            <a:pPr marL="285750" indent="-285750" algn="just">
              <a:spcBef>
                <a:spcPts val="300"/>
              </a:spcBef>
              <a:buFont typeface="Arial" panose="020B0604020202020204" pitchFamily="34" charset="0"/>
              <a:buChar char="•"/>
            </a:pPr>
            <a:endParaRPr lang="en-US" sz="900" dirty="0">
              <a:latin typeface="Garamond" panose="02020404030301010803" pitchFamily="18" charset="0"/>
            </a:endParaRPr>
          </a:p>
        </p:txBody>
      </p:sp>
    </p:spTree>
    <p:extLst>
      <p:ext uri="{BB962C8B-B14F-4D97-AF65-F5344CB8AC3E}">
        <p14:creationId xmlns:p14="http://schemas.microsoft.com/office/powerpoint/2010/main" val="277585043"/>
      </p:ext>
    </p:extLst>
  </p:cSld>
  <p:clrMapOvr>
    <a:masterClrMapping/>
  </p:clrMapOvr>
</p:sld>
</file>

<file path=ppt/theme/theme1.xml><?xml version="1.0" encoding="utf-8"?>
<a:theme xmlns:a="http://schemas.openxmlformats.org/drawingml/2006/main" name="Template_HEC_Liege_2018">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44265</TotalTime>
  <Words>3083</Words>
  <Application>Microsoft Office PowerPoint</Application>
  <PresentationFormat>On-screen Show (16:9)</PresentationFormat>
  <Paragraphs>379</Paragraphs>
  <Slides>17</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Aptos</vt:lpstr>
      <vt:lpstr>Aptos Narrow</vt:lpstr>
      <vt:lpstr>Arial</vt:lpstr>
      <vt:lpstr>Calibri</vt:lpstr>
      <vt:lpstr>Garamond</vt:lpstr>
      <vt:lpstr>Times New Roman</vt:lpstr>
      <vt:lpstr>Template_HEC_Liege_2018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Priminfo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Anne Mergelsberg</dc:creator>
  <cp:lastModifiedBy>Pau BOFILL SALA</cp:lastModifiedBy>
  <cp:revision>16</cp:revision>
  <dcterms:created xsi:type="dcterms:W3CDTF">2016-02-11T10:57:27Z</dcterms:created>
  <dcterms:modified xsi:type="dcterms:W3CDTF">2026-08-26T14:52:05Z</dcterms:modified>
</cp:coreProperties>
</file>