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87" r:id="rId1"/>
  </p:sldMasterIdLst>
  <p:notesMasterIdLst>
    <p:notesMasterId r:id="rId13"/>
  </p:notesMasterIdLst>
  <p:sldIdLst>
    <p:sldId id="257" r:id="rId2"/>
    <p:sldId id="258" r:id="rId3"/>
    <p:sldId id="261" r:id="rId4"/>
    <p:sldId id="259" r:id="rId5"/>
    <p:sldId id="277" r:id="rId6"/>
    <p:sldId id="274" r:id="rId7"/>
    <p:sldId id="280" r:id="rId8"/>
    <p:sldId id="276" r:id="rId9"/>
    <p:sldId id="268" r:id="rId10"/>
    <p:sldId id="265" r:id="rId11"/>
    <p:sldId id="278" r:id="rId12"/>
  </p:sldIdLst>
  <p:sldSz cx="9144000" cy="5143500" type="screen16x9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285" autoAdjust="0"/>
    <p:restoredTop sz="86701" autoAdjust="0"/>
  </p:normalViewPr>
  <p:slideViewPr>
    <p:cSldViewPr>
      <p:cViewPr varScale="1">
        <p:scale>
          <a:sx n="110" d="100"/>
          <a:sy n="110" d="100"/>
        </p:scale>
        <p:origin x="84" y="232"/>
      </p:cViewPr>
      <p:guideLst>
        <p:guide orient="horz" pos="2160"/>
        <p:guide pos="2880"/>
        <p:guide orient="horz" pos="162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8" d="100"/>
          <a:sy n="98" d="100"/>
        </p:scale>
        <p:origin x="-3552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u BOFILL SALA" userId="9a3b4b74-dd61-45ec-906a-899a8fe61dc7" providerId="ADAL" clId="{4CC7E5EE-59F1-4B3F-8B1E-0D37FE0F0D6F}"/>
    <pc:docChg chg="undo redo custSel addSld delSld modSld sldOrd">
      <pc:chgData name="Pau BOFILL SALA" userId="9a3b4b74-dd61-45ec-906a-899a8fe61dc7" providerId="ADAL" clId="{4CC7E5EE-59F1-4B3F-8B1E-0D37FE0F0D6F}" dt="2026-08-26T15:08:34.788" v="12466" actId="2696"/>
      <pc:docMkLst>
        <pc:docMk/>
      </pc:docMkLst>
      <pc:sldChg chg="addSp delSp modSp del mod modAnim modShow">
        <pc:chgData name="Pau BOFILL SALA" userId="9a3b4b74-dd61-45ec-906a-899a8fe61dc7" providerId="ADAL" clId="{4CC7E5EE-59F1-4B3F-8B1E-0D37FE0F0D6F}" dt="2026-08-26T15:08:34.788" v="12466" actId="2696"/>
        <pc:sldMkLst>
          <pc:docMk/>
          <pc:sldMk cId="2739753201" sldId="266"/>
        </pc:sldMkLst>
      </pc:sldChg>
      <pc:sldChg chg="addSp delSp modSp add del mod ord addAnim delAnim modAnim modShow modNotesTx">
        <pc:chgData name="Pau BOFILL SALA" userId="9a3b4b74-dd61-45ec-906a-899a8fe61dc7" providerId="ADAL" clId="{4CC7E5EE-59F1-4B3F-8B1E-0D37FE0F0D6F}" dt="2026-08-26T15:08:34.788" v="12466" actId="2696"/>
        <pc:sldMkLst>
          <pc:docMk/>
          <pc:sldMk cId="3519900403" sldId="275"/>
        </pc:sldMkLst>
      </pc:sldChg>
      <pc:sldChg chg="modSp add del mod modAnim modShow">
        <pc:chgData name="Pau BOFILL SALA" userId="9a3b4b74-dd61-45ec-906a-899a8fe61dc7" providerId="ADAL" clId="{4CC7E5EE-59F1-4B3F-8B1E-0D37FE0F0D6F}" dt="2026-08-26T15:08:34.788" v="12466" actId="2696"/>
        <pc:sldMkLst>
          <pc:docMk/>
          <pc:sldMk cId="3387951775" sldId="27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B8597D-5E2D-433C-A71F-FAD81F30EFE5}" type="datetimeFigureOut">
              <a:rPr lang="fr-BE" smtClean="0"/>
              <a:t>26-08-26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BE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0289FD-1282-422C-873E-DE0FF42F69B1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0616862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the aftermath of the Global Financial Crisis, there was an important body of research comparing the performance and survival of cooperatives and investor-owned businesses, generally showing enhanced financial performance, higher employment retention and higher and survival rates for cooperatives</a:t>
            </a:r>
          </a:p>
          <a:p>
            <a:endParaRPr lang="en-US" dirty="0"/>
          </a:p>
          <a:p>
            <a:r>
              <a:rPr lang="en-US" dirty="0"/>
              <a:t>During and after the COVID-19 pandemic, research has been mostly qualitative, focusing on identifying the factors that influence cooperative resilience.</a:t>
            </a:r>
          </a:p>
          <a:p>
            <a:endParaRPr lang="en-US" dirty="0"/>
          </a:p>
          <a:p>
            <a:r>
              <a:rPr lang="en-US" dirty="0"/>
              <a:t>However, earlier research has shown that pandemics, can be highly detrimental for cooperatives. Cooperatives cannot be understood without member involvement and </a:t>
            </a:r>
            <a:endParaRPr lang="en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0289FD-1282-422C-873E-DE0FF42F69B1}" type="slidenum">
              <a:rPr lang="fr-BE" smtClean="0"/>
              <a:t>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2767628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Coops is a legal form that is widely used in the agribusiness and agrifood sector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Among cooperatives themselves, agricultural cooperatives are very present and diverse in terms of stakeholder ownership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Market impact: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Getting together allows producers to pool their resources and achieve economies of scale in logistics, transformation and manufacturing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increases their influence in the market, as a bigger entity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They mitigate market failures by operating in zones that are not attractive to investors and internalizing externalities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Novkovic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2008, Boone and Ozcan 2014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 they are owned by producers who pay themselves higher prices, they can break non-efficient market conditions</a:t>
            </a:r>
            <a:endParaRPr lang="en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0289FD-1282-422C-873E-DE0FF42F69B1}" type="slidenum">
              <a:rPr lang="fr-BE" smtClean="0"/>
              <a:t>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501706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latin typeface="Garamond" panose="02020404030301010803" pitchFamily="18" charset="0"/>
              </a:rPr>
              <a:t>Cooperatives generally present higher survival rates compared to IOBs, with higher employment retention rates although financial performance is dependent on sector and context.</a:t>
            </a:r>
          </a:p>
          <a:p>
            <a:endParaRPr lang="en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0289FD-1282-422C-873E-DE0FF42F69B1}" type="slidenum">
              <a:rPr lang="fr-BE" smtClean="0"/>
              <a:t>6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6627787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F6DECA-D3CF-FD14-AABD-0824D6DA0C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C6A397-2FF4-0AFE-BD3C-642046A52D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09F6A2-8766-2C05-AB83-8474900646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Some researchers claim that: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+ During COVID-19, the attachment and loyalty of members translated into enhanced member participation and collaboration with other cooperatives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+ Independence from non-user investors allowed cooperatives to be more autonomous and agile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While others claim that:</a:t>
            </a:r>
          </a:p>
          <a:p>
            <a:pPr marL="171450" indent="-171450">
              <a:buFontTx/>
              <a:buChar char="-"/>
            </a:pPr>
            <a:r>
              <a:rPr lang="en-US" dirty="0"/>
              <a:t>Cooperatives were often too slow to take decisions while others were highly idealistic and made important miscalculations</a:t>
            </a:r>
          </a:p>
          <a:p>
            <a:pPr marL="171450" indent="-171450">
              <a:buFontTx/>
              <a:buChar char="-"/>
            </a:pPr>
            <a:r>
              <a:rPr lang="en-US" dirty="0"/>
              <a:t>Furthermore, previous quantitative research </a:t>
            </a:r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5AC5C5-CC71-9D42-CAF9-FF1F806E34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0289FD-1282-422C-873E-DE0FF42F69B1}" type="slidenum">
              <a:rPr lang="fr-BE" smtClean="0"/>
              <a:t>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892104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RQ2. Previous literature on cooperative foundation show that cooperatives struggle to emerge during pandemics </a:t>
            </a:r>
          </a:p>
          <a:p>
            <a:r>
              <a:rPr lang="en-US" dirty="0"/>
              <a:t>RQ3. In general, not pandemics, cooperatives prioritize fusion with other cooperatives over liquidating.</a:t>
            </a:r>
            <a:endParaRPr lang="en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0289FD-1282-422C-873E-DE0FF42F69B1}" type="slidenum">
              <a:rPr lang="fr-BE" smtClean="0"/>
              <a:t>8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3781496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>
                <a:latin typeface="Garamond" panose="02020404030301010803" pitchFamily="18" charset="0"/>
              </a:rPr>
              <a:t>Cox Proportional-Hazard Model: </a:t>
            </a:r>
            <a:r>
              <a:rPr lang="en-US" dirty="0"/>
              <a:t>Tracks survival over the requested period of time</a:t>
            </a:r>
            <a:endParaRPr lang="en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0289FD-1282-422C-873E-DE0FF42F69B1}" type="slidenum">
              <a:rPr lang="fr-BE" smtClean="0"/>
              <a:t>9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5027406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2169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433796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theme" Target="../theme/theme1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apture d’écran 2018-10-02 à 09.44.41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18"/>
          <a:stretch/>
        </p:blipFill>
        <p:spPr>
          <a:xfrm>
            <a:off x="2915816" y="4314827"/>
            <a:ext cx="6113884" cy="82867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419872" y="4227934"/>
            <a:ext cx="5544616" cy="7920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 descr="LOGO_HEC_LIEGE_MANAGEMENT_SCHOOL.png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14" t="23516" r="6547" b="12191"/>
          <a:stretch/>
        </p:blipFill>
        <p:spPr>
          <a:xfrm>
            <a:off x="7164288" y="4497580"/>
            <a:ext cx="1764636" cy="522442"/>
          </a:xfrm>
          <a:prstGeom prst="rect">
            <a:avLst/>
          </a:prstGeom>
        </p:spPr>
      </p:pic>
      <p:pic>
        <p:nvPicPr>
          <p:cNvPr id="7" name="Image 6" descr="aacsb.p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4569588"/>
            <a:ext cx="964693" cy="360040"/>
          </a:xfrm>
          <a:prstGeom prst="rect">
            <a:avLst/>
          </a:prstGeom>
        </p:spPr>
      </p:pic>
      <p:pic>
        <p:nvPicPr>
          <p:cNvPr id="5" name="Image 4" descr="EFMD-Global-EQUIS-Accredited-Pantone.png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4299942"/>
            <a:ext cx="1008112" cy="727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207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710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ica.coop/sites/default/files/basic-page-attachments/guidance-notes-en-221700169.pdf" TargetMode="External"/><Relationship Id="rId3" Type="http://schemas.openxmlformats.org/officeDocument/2006/relationships/hyperlink" Target="https://doi.org/10.1002/jsc.2393" TargetMode="External"/><Relationship Id="rId7" Type="http://schemas.openxmlformats.org/officeDocument/2006/relationships/hyperlink" Target="https://doi.org/10.1007/978-3-031-17403-2_9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1177/001979391406700108" TargetMode="External"/><Relationship Id="rId5" Type="http://schemas.openxmlformats.org/officeDocument/2006/relationships/hyperlink" Target="https://doi.org/10.1111/joms.12168" TargetMode="External"/><Relationship Id="rId4" Type="http://schemas.openxmlformats.org/officeDocument/2006/relationships/hyperlink" Target="https://doi.org/10.5465/amj.2012.0194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doi.org/10.3390/agriculture14010119" TargetMode="External"/><Relationship Id="rId3" Type="http://schemas.openxmlformats.org/officeDocument/2006/relationships/hyperlink" Target="https://doi.org/10.17221/374/2015-AGRICECON" TargetMode="External"/><Relationship Id="rId7" Type="http://schemas.openxmlformats.org/officeDocument/2006/relationships/hyperlink" Target="https://doi.org/10.17221/269/2018-AGRICECON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1007/s40953-019-00164-0" TargetMode="External"/><Relationship Id="rId11" Type="http://schemas.openxmlformats.org/officeDocument/2006/relationships/hyperlink" Target="https://doi.org/10.1016/j.jbusres.2022.01.026" TargetMode="External"/><Relationship Id="rId5" Type="http://schemas.openxmlformats.org/officeDocument/2006/relationships/hyperlink" Target="https://doi.org/10.1016/j.socec.2008.02.009" TargetMode="External"/><Relationship Id="rId10" Type="http://schemas.openxmlformats.org/officeDocument/2006/relationships/hyperlink" Target="https://doi.org/10.3168/jds.2022-22711" TargetMode="External"/><Relationship Id="rId4" Type="http://schemas.openxmlformats.org/officeDocument/2006/relationships/hyperlink" Target="https://doi.org/10.1111/faam.12382" TargetMode="External"/><Relationship Id="rId9" Type="http://schemas.openxmlformats.org/officeDocument/2006/relationships/hyperlink" Target="https://doi.org/10.4000/fcs.2129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501DEB4-3768-FA92-ED54-4B27724587B6}"/>
              </a:ext>
            </a:extLst>
          </p:cNvPr>
          <p:cNvSpPr/>
          <p:nvPr/>
        </p:nvSpPr>
        <p:spPr>
          <a:xfrm>
            <a:off x="4716016" y="4227934"/>
            <a:ext cx="2448272" cy="8640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BE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EA73792-CE3D-7995-A253-BBC6BEEF8E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6136" y="4562781"/>
            <a:ext cx="1152128" cy="39367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A134DB4-BD0E-EAEA-3E03-6C8D2CACC2E1}"/>
              </a:ext>
            </a:extLst>
          </p:cNvPr>
          <p:cNvSpPr txBox="1"/>
          <p:nvPr/>
        </p:nvSpPr>
        <p:spPr>
          <a:xfrm>
            <a:off x="977530" y="783744"/>
            <a:ext cx="72008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latin typeface="Garamond" panose="02020404030301010803" pitchFamily="18" charset="0"/>
              </a:rPr>
              <a:t>Beyond Survival : A comparative analysis of organizational resilience between cooperatives and investor-owned firms in the agricultural sector (2000-2025)</a:t>
            </a:r>
            <a:endParaRPr lang="en-BE" sz="2200" b="1" dirty="0">
              <a:latin typeface="Garamond" panose="02020404030301010803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B6EFAA1-0161-2C5D-C79F-5C2AFDB6101C}"/>
              </a:ext>
            </a:extLst>
          </p:cNvPr>
          <p:cNvSpPr txBox="1"/>
          <p:nvPr/>
        </p:nvSpPr>
        <p:spPr>
          <a:xfrm>
            <a:off x="977530" y="3643159"/>
            <a:ext cx="7200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Garamond" panose="02020404030301010803" pitchFamily="18" charset="0"/>
              </a:rPr>
              <a:t>Pau BOFILL SALA – Business &amp; Society Conference</a:t>
            </a:r>
          </a:p>
          <a:p>
            <a:pPr algn="ctr"/>
            <a:r>
              <a:rPr lang="en-US" sz="1600" dirty="0">
                <a:latin typeface="Garamond" panose="02020404030301010803" pitchFamily="18" charset="0"/>
              </a:rPr>
              <a:t>Ghent, June 2026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2A3AB51-0B78-2C0C-1FAF-C4FEA9231353}"/>
              </a:ext>
            </a:extLst>
          </p:cNvPr>
          <p:cNvSpPr txBox="1"/>
          <p:nvPr/>
        </p:nvSpPr>
        <p:spPr>
          <a:xfrm>
            <a:off x="1115616" y="2292825"/>
            <a:ext cx="7200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Garamond" panose="02020404030301010803" pitchFamily="18" charset="0"/>
              </a:rPr>
              <a:t>Examining the moderating effect of COVID-19 in survival, founding and fusion rates of cooperatives and investor-owned organizations</a:t>
            </a:r>
            <a:endParaRPr lang="en-BE" sz="1600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6719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223A67-875A-D6A7-5E87-CED3EE8136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962AA09-B72F-7192-44B5-CAAF3ED0C68B}"/>
              </a:ext>
            </a:extLst>
          </p:cNvPr>
          <p:cNvSpPr/>
          <p:nvPr/>
        </p:nvSpPr>
        <p:spPr>
          <a:xfrm>
            <a:off x="4716016" y="4227934"/>
            <a:ext cx="2448272" cy="8640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BE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2469209-8A47-6BF6-5850-3EFDB584F9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6136" y="4562781"/>
            <a:ext cx="1152128" cy="39367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A1AB67E-2062-6820-CF73-3D5C4ED39B7D}"/>
              </a:ext>
            </a:extLst>
          </p:cNvPr>
          <p:cNvSpPr txBox="1"/>
          <p:nvPr/>
        </p:nvSpPr>
        <p:spPr>
          <a:xfrm>
            <a:off x="971600" y="339502"/>
            <a:ext cx="720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>
                <a:latin typeface="Garamond" panose="02020404030301010803" pitchFamily="18" charset="0"/>
              </a:rPr>
              <a:t>Table of contents</a:t>
            </a:r>
            <a:endParaRPr lang="en-BE" sz="2000" b="1" dirty="0">
              <a:latin typeface="Garamond" panose="02020404030301010803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FD27279-4814-A682-0A97-7D4321DAA1E8}"/>
              </a:ext>
            </a:extLst>
          </p:cNvPr>
          <p:cNvSpPr txBox="1"/>
          <p:nvPr/>
        </p:nvSpPr>
        <p:spPr>
          <a:xfrm>
            <a:off x="971600" y="1059582"/>
            <a:ext cx="7200800" cy="2703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200000"/>
              </a:lnSpc>
              <a:spcBef>
                <a:spcPts val="600"/>
              </a:spcBef>
              <a:buAutoNum type="arabicPeriod"/>
            </a:pPr>
            <a:r>
              <a:rPr lang="en-US" sz="2000" dirty="0">
                <a:latin typeface="Garamond" panose="02020404030301010803" pitchFamily="18" charset="0"/>
              </a:rPr>
              <a:t>Introduction</a:t>
            </a:r>
          </a:p>
          <a:p>
            <a:pPr marL="457200" indent="-457200" algn="just">
              <a:lnSpc>
                <a:spcPct val="200000"/>
              </a:lnSpc>
              <a:spcBef>
                <a:spcPts val="600"/>
              </a:spcBef>
              <a:buAutoNum type="arabicPeriod"/>
            </a:pPr>
            <a:r>
              <a:rPr lang="en-US" sz="2000" dirty="0">
                <a:latin typeface="Garamond" panose="02020404030301010803" pitchFamily="18" charset="0"/>
              </a:rPr>
              <a:t>Literature Review</a:t>
            </a:r>
          </a:p>
          <a:p>
            <a:pPr marL="457200" indent="-457200" algn="just">
              <a:lnSpc>
                <a:spcPct val="200000"/>
              </a:lnSpc>
              <a:spcBef>
                <a:spcPts val="600"/>
              </a:spcBef>
              <a:buAutoNum type="arabicPeriod"/>
            </a:pPr>
            <a:r>
              <a:rPr lang="en-US" sz="2000" dirty="0">
                <a:latin typeface="Garamond" panose="02020404030301010803" pitchFamily="18" charset="0"/>
              </a:rPr>
              <a:t>Methodology</a:t>
            </a:r>
          </a:p>
          <a:p>
            <a:pPr marL="457200" indent="-457200" algn="just">
              <a:lnSpc>
                <a:spcPct val="200000"/>
              </a:lnSpc>
              <a:spcBef>
                <a:spcPts val="600"/>
              </a:spcBef>
              <a:buAutoNum type="arabicPeriod"/>
            </a:pPr>
            <a:r>
              <a:rPr lang="en-US" sz="2000" dirty="0">
                <a:latin typeface="Garamond" panose="02020404030301010803" pitchFamily="18" charset="0"/>
              </a:rPr>
              <a:t>Bibliography</a:t>
            </a:r>
            <a:endParaRPr lang="en-BE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21138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37B4B0-3C96-2CCE-9507-2B2A316C31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C031AF5-A625-78FC-4438-C690133B5943}"/>
              </a:ext>
            </a:extLst>
          </p:cNvPr>
          <p:cNvSpPr/>
          <p:nvPr/>
        </p:nvSpPr>
        <p:spPr>
          <a:xfrm>
            <a:off x="4716016" y="4227934"/>
            <a:ext cx="2448272" cy="8640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BE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B934105-E97E-B6C6-5E76-40AD985F1F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6136" y="4562781"/>
            <a:ext cx="1152128" cy="39367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4AD9891-94AC-0710-6743-0671537972FC}"/>
              </a:ext>
            </a:extLst>
          </p:cNvPr>
          <p:cNvSpPr txBox="1"/>
          <p:nvPr/>
        </p:nvSpPr>
        <p:spPr>
          <a:xfrm>
            <a:off x="971600" y="339502"/>
            <a:ext cx="720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>
                <a:latin typeface="Garamond" panose="02020404030301010803" pitchFamily="18" charset="0"/>
              </a:rPr>
              <a:t>1. Introduction</a:t>
            </a:r>
            <a:endParaRPr lang="en-BE" sz="2000" b="1" dirty="0">
              <a:latin typeface="Garamond" panose="02020404030301010803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D3914D4-C7D5-4551-88AD-2B257B50EB46}"/>
              </a:ext>
            </a:extLst>
          </p:cNvPr>
          <p:cNvSpPr txBox="1"/>
          <p:nvPr/>
        </p:nvSpPr>
        <p:spPr>
          <a:xfrm>
            <a:off x="971600" y="1059582"/>
            <a:ext cx="72008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Garamond" panose="02020404030301010803" pitchFamily="18" charset="0"/>
              </a:rPr>
              <a:t>“A co-operative is an autonomous association of persons united voluntarily to meet their common economic, social, and cultural needs and aspirations through a jointly-owned and democratically-controlled enterprise.” (ICA, 2015)</a:t>
            </a:r>
          </a:p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1600" dirty="0">
              <a:latin typeface="Garamond" panose="02020404030301010803" pitchFamily="18" charset="0"/>
            </a:endParaRPr>
          </a:p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Garamond" panose="02020404030301010803" pitchFamily="18" charset="0"/>
              </a:rPr>
              <a:t>Usership over </a:t>
            </a:r>
            <a:r>
              <a:rPr lang="en-US" sz="1600" dirty="0" err="1">
                <a:latin typeface="Garamond" panose="02020404030301010803" pitchFamily="18" charset="0"/>
              </a:rPr>
              <a:t>investorship</a:t>
            </a:r>
            <a:r>
              <a:rPr lang="en-US" sz="1600" dirty="0">
                <a:latin typeface="Garamond" panose="02020404030301010803" pitchFamily="18" charset="0"/>
              </a:rPr>
              <a:t> (Borgen, 2004)</a:t>
            </a:r>
          </a:p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1600" dirty="0">
              <a:latin typeface="Garamond" panose="02020404030301010803" pitchFamily="18" charset="0"/>
            </a:endParaRPr>
          </a:p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Garamond" panose="02020404030301010803" pitchFamily="18" charset="0"/>
              </a:rPr>
              <a:t>4 types of cooperatives based on governance (</a:t>
            </a:r>
            <a:r>
              <a:rPr lang="en-US" sz="1600" dirty="0" err="1">
                <a:latin typeface="Garamond" panose="02020404030301010803" pitchFamily="18" charset="0"/>
              </a:rPr>
              <a:t>Dufays</a:t>
            </a:r>
            <a:r>
              <a:rPr lang="en-US" sz="1600" dirty="0">
                <a:latin typeface="Garamond" panose="02020404030301010803" pitchFamily="18" charset="0"/>
              </a:rPr>
              <a:t> et al., 2025):</a:t>
            </a:r>
          </a:p>
          <a:p>
            <a:pPr marL="742950" lvl="1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Garamond" panose="02020404030301010803" pitchFamily="18" charset="0"/>
              </a:rPr>
              <a:t>Consumer</a:t>
            </a:r>
          </a:p>
          <a:p>
            <a:pPr marL="742950" lvl="1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Garamond" panose="02020404030301010803" pitchFamily="18" charset="0"/>
              </a:rPr>
              <a:t>Producer</a:t>
            </a:r>
          </a:p>
          <a:p>
            <a:pPr marL="742950" lvl="1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Garamond" panose="02020404030301010803" pitchFamily="18" charset="0"/>
              </a:rPr>
              <a:t>Worker </a:t>
            </a:r>
          </a:p>
          <a:p>
            <a:pPr marL="742950" lvl="1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Garamond" panose="02020404030301010803" pitchFamily="18" charset="0"/>
              </a:rPr>
              <a:t>Multistakeholder</a:t>
            </a:r>
          </a:p>
        </p:txBody>
      </p:sp>
    </p:spTree>
    <p:extLst>
      <p:ext uri="{BB962C8B-B14F-4D97-AF65-F5344CB8AC3E}">
        <p14:creationId xmlns:p14="http://schemas.microsoft.com/office/powerpoint/2010/main" val="3977180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77F2A5-F509-DA4F-756E-86936AF30B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7BD7AC0-F93A-2379-668C-5FA4018DB997}"/>
              </a:ext>
            </a:extLst>
          </p:cNvPr>
          <p:cNvSpPr/>
          <p:nvPr/>
        </p:nvSpPr>
        <p:spPr>
          <a:xfrm>
            <a:off x="4716016" y="4227934"/>
            <a:ext cx="2448272" cy="8640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BE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751AA6A-7DE6-CD87-30BB-AC6905B6E0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6136" y="4562781"/>
            <a:ext cx="1152128" cy="39367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08F9F2F-A25C-D09F-539A-AF27F919B67B}"/>
              </a:ext>
            </a:extLst>
          </p:cNvPr>
          <p:cNvSpPr txBox="1"/>
          <p:nvPr/>
        </p:nvSpPr>
        <p:spPr>
          <a:xfrm>
            <a:off x="971600" y="339502"/>
            <a:ext cx="720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>
                <a:latin typeface="Garamond" panose="02020404030301010803" pitchFamily="18" charset="0"/>
              </a:rPr>
              <a:t>1. Introduction</a:t>
            </a:r>
            <a:endParaRPr lang="en-BE" sz="2000" b="1" dirty="0">
              <a:latin typeface="Garamond" panose="02020404030301010803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E9609F5-7E93-FFE8-4247-8FC4E460B48A}"/>
              </a:ext>
            </a:extLst>
          </p:cNvPr>
          <p:cNvSpPr txBox="1"/>
          <p:nvPr/>
        </p:nvSpPr>
        <p:spPr>
          <a:xfrm>
            <a:off x="971600" y="1059582"/>
            <a:ext cx="7200800" cy="29506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Garamond" panose="02020404030301010803" pitchFamily="18" charset="0"/>
              </a:rPr>
              <a:t>Cooperatives during crises:</a:t>
            </a:r>
          </a:p>
          <a:p>
            <a:pPr marL="742950" lvl="1" indent="-285750" algn="just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b="1" dirty="0">
                <a:latin typeface="Garamond" panose="02020404030301010803" pitchFamily="18" charset="0"/>
              </a:rPr>
              <a:t>2007-2009 Global Financial Crisis : </a:t>
            </a:r>
            <a:r>
              <a:rPr lang="en-US" sz="1600" dirty="0">
                <a:latin typeface="Garamond" panose="02020404030301010803" pitchFamily="18" charset="0"/>
              </a:rPr>
              <a:t>Comparative quantitative research (Birchall &amp; </a:t>
            </a:r>
            <a:r>
              <a:rPr lang="en-US" sz="1600" dirty="0" err="1">
                <a:latin typeface="Garamond" panose="02020404030301010803" pitchFamily="18" charset="0"/>
              </a:rPr>
              <a:t>Ketilson</a:t>
            </a:r>
            <a:r>
              <a:rPr lang="en-US" sz="1600" dirty="0">
                <a:latin typeface="Garamond" panose="02020404030301010803" pitchFamily="18" charset="0"/>
              </a:rPr>
              <a:t>, 2009; Carini &amp; </a:t>
            </a:r>
            <a:r>
              <a:rPr lang="en-US" sz="1600" dirty="0" err="1">
                <a:latin typeface="Garamond" panose="02020404030301010803" pitchFamily="18" charset="0"/>
              </a:rPr>
              <a:t>Carpita</a:t>
            </a:r>
            <a:r>
              <a:rPr lang="en-US" sz="1600" dirty="0">
                <a:latin typeface="Garamond" panose="02020404030301010803" pitchFamily="18" charset="0"/>
              </a:rPr>
              <a:t>, 2014)</a:t>
            </a:r>
          </a:p>
          <a:p>
            <a:pPr marL="742950" lvl="1" indent="-285750" algn="just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b="1" dirty="0">
                <a:latin typeface="Garamond" panose="02020404030301010803" pitchFamily="18" charset="0"/>
              </a:rPr>
              <a:t>2020-2022 COVID-19 pandemic: </a:t>
            </a:r>
            <a:r>
              <a:rPr lang="en-US" sz="1600" dirty="0">
                <a:latin typeface="Garamond" panose="02020404030301010803" pitchFamily="18" charset="0"/>
              </a:rPr>
              <a:t>Factors enhancing resilience (Billiet et al., 2021; Friedel &amp; </a:t>
            </a:r>
            <a:r>
              <a:rPr lang="en-US" sz="1600" dirty="0" err="1">
                <a:latin typeface="Garamond" panose="02020404030301010803" pitchFamily="18" charset="0"/>
              </a:rPr>
              <a:t>Dufays</a:t>
            </a:r>
            <a:r>
              <a:rPr lang="en-US" sz="1600" dirty="0">
                <a:latin typeface="Garamond" panose="02020404030301010803" pitchFamily="18" charset="0"/>
              </a:rPr>
              <a:t>, 2023)</a:t>
            </a:r>
          </a:p>
          <a:p>
            <a:pPr marL="742950" lvl="1" indent="-285750" algn="just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1600" dirty="0">
              <a:latin typeface="Garamond" panose="02020404030301010803" pitchFamily="18" charset="0"/>
            </a:endParaRPr>
          </a:p>
          <a:p>
            <a:pPr marL="285750" indent="-285750" algn="just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Garamond" panose="02020404030301010803" pitchFamily="18" charset="0"/>
              </a:rPr>
              <a:t>Inconclusive quantitative research post-COVID-19 (Vik et al., 2023)</a:t>
            </a:r>
          </a:p>
        </p:txBody>
      </p:sp>
    </p:spTree>
    <p:extLst>
      <p:ext uri="{BB962C8B-B14F-4D97-AF65-F5344CB8AC3E}">
        <p14:creationId xmlns:p14="http://schemas.microsoft.com/office/powerpoint/2010/main" val="3467142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E6C7EE-9E6B-10A1-5F53-52F719322F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EA29E5F-90CE-02B2-C0B5-D5DE9A848B0C}"/>
              </a:ext>
            </a:extLst>
          </p:cNvPr>
          <p:cNvSpPr/>
          <p:nvPr/>
        </p:nvSpPr>
        <p:spPr>
          <a:xfrm>
            <a:off x="4716016" y="4227934"/>
            <a:ext cx="2448272" cy="8640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BE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E065999-BBA3-B47A-7340-D5398CCF26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6136" y="4562781"/>
            <a:ext cx="1152128" cy="39367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4506FBD-DB0F-4A6F-F5DE-0D4C0C608693}"/>
              </a:ext>
            </a:extLst>
          </p:cNvPr>
          <p:cNvSpPr txBox="1"/>
          <p:nvPr/>
        </p:nvSpPr>
        <p:spPr>
          <a:xfrm>
            <a:off x="971600" y="339502"/>
            <a:ext cx="720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>
                <a:latin typeface="Garamond" panose="02020404030301010803" pitchFamily="18" charset="0"/>
              </a:rPr>
              <a:t>2. Literature Review: Agricultural Cooperatives</a:t>
            </a:r>
            <a:endParaRPr lang="en-BE" sz="2000" b="1" dirty="0">
              <a:latin typeface="Garamond" panose="02020404030301010803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3BC8F14-7D66-FE89-D30D-0B3C189D26FE}"/>
              </a:ext>
            </a:extLst>
          </p:cNvPr>
          <p:cNvSpPr txBox="1"/>
          <p:nvPr/>
        </p:nvSpPr>
        <p:spPr>
          <a:xfrm>
            <a:off x="971600" y="1059582"/>
            <a:ext cx="7200800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Garamond" panose="02020404030301010803" pitchFamily="18" charset="0"/>
              </a:rPr>
              <a:t>Relevant in </a:t>
            </a:r>
            <a:r>
              <a:rPr lang="en-US" sz="1600">
                <a:latin typeface="Garamond" panose="02020404030301010803" pitchFamily="18" charset="0"/>
              </a:rPr>
              <a:t>agribusiness sector </a:t>
            </a:r>
            <a:r>
              <a:rPr lang="en-US" sz="1600" dirty="0">
                <a:latin typeface="Garamond" panose="02020404030301010803" pitchFamily="18" charset="0"/>
              </a:rPr>
              <a:t>(Barnard et al., 2012)</a:t>
            </a:r>
          </a:p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Garamond" panose="02020404030301010803" pitchFamily="18" charset="0"/>
              </a:rPr>
              <a:t>Relevant in Belgium: 10% of cooperatives (</a:t>
            </a:r>
            <a:r>
              <a:rPr lang="en-US" sz="1600" dirty="0" err="1">
                <a:latin typeface="Garamond" panose="02020404030301010803" pitchFamily="18" charset="0"/>
              </a:rPr>
              <a:t>Dufays</a:t>
            </a:r>
            <a:r>
              <a:rPr lang="en-US" sz="1600" dirty="0">
                <a:latin typeface="Garamond" panose="02020404030301010803" pitchFamily="18" charset="0"/>
              </a:rPr>
              <a:t> et al., 2025)</a:t>
            </a:r>
          </a:p>
          <a:p>
            <a:pPr marL="742950" lvl="1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Garamond" panose="02020404030301010803" pitchFamily="18" charset="0"/>
              </a:rPr>
              <a:t>Diverse forms of agri-food cooperatives (Friedel &amp; </a:t>
            </a:r>
            <a:r>
              <a:rPr lang="en-US" sz="1600" dirty="0" err="1">
                <a:latin typeface="Garamond" panose="02020404030301010803" pitchFamily="18" charset="0"/>
              </a:rPr>
              <a:t>Dufays</a:t>
            </a:r>
            <a:r>
              <a:rPr lang="en-US" sz="1600" dirty="0">
                <a:latin typeface="Garamond" panose="02020404030301010803" pitchFamily="18" charset="0"/>
              </a:rPr>
              <a:t>, 2023)</a:t>
            </a:r>
          </a:p>
          <a:p>
            <a:pPr marL="742950" lvl="1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1600" dirty="0">
              <a:latin typeface="Garamond" panose="02020404030301010803" pitchFamily="18" charset="0"/>
            </a:endParaRPr>
          </a:p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Garamond" panose="02020404030301010803" pitchFamily="18" charset="0"/>
              </a:rPr>
              <a:t>Impact on the market:</a:t>
            </a:r>
          </a:p>
          <a:p>
            <a:pPr marL="742950" lvl="1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Garamond" panose="02020404030301010803" pitchFamily="18" charset="0"/>
              </a:rPr>
              <a:t>Resource pooling (Boone &amp; Özcan, 2016)</a:t>
            </a:r>
          </a:p>
          <a:p>
            <a:pPr marL="742950" lvl="1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Garamond" panose="02020404030301010803" pitchFamily="18" charset="0"/>
              </a:rPr>
              <a:t>Higher bargaining power and market position (Barnard et al., 2012; Boone &amp; Özcan, 2014)</a:t>
            </a:r>
          </a:p>
          <a:p>
            <a:pPr marL="742950" lvl="1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Garamond" panose="02020404030301010803" pitchFamily="18" charset="0"/>
              </a:rPr>
              <a:t>Mitigate market failures (Boone &amp; Özcan, 2014; </a:t>
            </a:r>
            <a:r>
              <a:rPr lang="en-US" sz="1600" dirty="0" err="1">
                <a:latin typeface="Garamond" panose="02020404030301010803" pitchFamily="18" charset="0"/>
              </a:rPr>
              <a:t>Novkovic</a:t>
            </a:r>
            <a:r>
              <a:rPr lang="en-US" sz="1600" dirty="0">
                <a:latin typeface="Garamond" panose="02020404030301010803" pitchFamily="18" charset="0"/>
              </a:rPr>
              <a:t>, 2008)</a:t>
            </a:r>
          </a:p>
          <a:p>
            <a:pPr marL="742950" lvl="1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Garamond" panose="02020404030301010803" pitchFamily="18" charset="0"/>
              </a:rPr>
              <a:t>Breaking up cartels (Birchall, 2013) and monopsonies &amp; </a:t>
            </a:r>
            <a:r>
              <a:rPr lang="en-US" sz="1600" dirty="0" err="1">
                <a:latin typeface="Garamond" panose="02020404030301010803" pitchFamily="18" charset="0"/>
              </a:rPr>
              <a:t>oligopsonies</a:t>
            </a:r>
            <a:r>
              <a:rPr lang="en-US" sz="1600" dirty="0">
                <a:latin typeface="Garamond" panose="02020404030301010803" pitchFamily="18" charset="0"/>
              </a:rPr>
              <a:t> (</a:t>
            </a:r>
            <a:r>
              <a:rPr lang="en-US" sz="1600" dirty="0" err="1">
                <a:latin typeface="Garamond" panose="02020404030301010803" pitchFamily="18" charset="0"/>
              </a:rPr>
              <a:t>Novkovic</a:t>
            </a:r>
            <a:r>
              <a:rPr lang="en-US" sz="1600" dirty="0">
                <a:latin typeface="Garamond" panose="02020404030301010803" pitchFamily="18" charset="0"/>
              </a:rPr>
              <a:t>, 2008)</a:t>
            </a:r>
          </a:p>
          <a:p>
            <a:pPr algn="just">
              <a:spcBef>
                <a:spcPts val="600"/>
              </a:spcBef>
            </a:pPr>
            <a:endParaRPr lang="en-BE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1795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5D27BE-03B4-655D-5EFE-5E208CA3D7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58599FD-9E1D-A188-0C72-2A3071A37F23}"/>
              </a:ext>
            </a:extLst>
          </p:cNvPr>
          <p:cNvSpPr/>
          <p:nvPr/>
        </p:nvSpPr>
        <p:spPr>
          <a:xfrm>
            <a:off x="4716016" y="4227934"/>
            <a:ext cx="2448272" cy="8640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BE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0B181E6-C8EB-33DE-331E-8DA27CC7AB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6136" y="4562781"/>
            <a:ext cx="1152128" cy="39367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0CF0407-2928-B2B7-0687-2DFB76FF2530}"/>
              </a:ext>
            </a:extLst>
          </p:cNvPr>
          <p:cNvSpPr txBox="1"/>
          <p:nvPr/>
        </p:nvSpPr>
        <p:spPr>
          <a:xfrm>
            <a:off x="971600" y="339502"/>
            <a:ext cx="720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>
                <a:latin typeface="Garamond" panose="02020404030301010803" pitchFamily="18" charset="0"/>
              </a:rPr>
              <a:t>2. Literature Review: Survival of Cooperatives vs IOBs</a:t>
            </a:r>
            <a:endParaRPr lang="en-BE" sz="2000" b="1" dirty="0">
              <a:latin typeface="Garamond" panose="02020404030301010803" pitchFamily="18" charset="0"/>
            </a:endParaRP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9F1D56E3-496C-13F5-F07A-CF433E1AE9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8790081"/>
              </p:ext>
            </p:extLst>
          </p:nvPr>
        </p:nvGraphicFramePr>
        <p:xfrm>
          <a:off x="628650" y="925574"/>
          <a:ext cx="7886700" cy="2637695"/>
        </p:xfrm>
        <a:graphic>
          <a:graphicData uri="http://schemas.openxmlformats.org/drawingml/2006/table">
            <a:tbl>
              <a:tblPr/>
              <a:tblGrid>
                <a:gridCol w="1296144">
                  <a:extLst>
                    <a:ext uri="{9D8B030D-6E8A-4147-A177-3AD203B41FA5}">
                      <a16:colId xmlns:a16="http://schemas.microsoft.com/office/drawing/2014/main" val="1644584042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1675787489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400710965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1819818480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8879377"/>
                    </a:ext>
                  </a:extLst>
                </a:gridCol>
                <a:gridCol w="3350196">
                  <a:extLst>
                    <a:ext uri="{9D8B030D-6E8A-4147-A177-3AD203B41FA5}">
                      <a16:colId xmlns:a16="http://schemas.microsoft.com/office/drawing/2014/main" val="3693091119"/>
                    </a:ext>
                  </a:extLst>
                </a:gridCol>
              </a:tblGrid>
              <a:tr h="36969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B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ARTICLE</a:t>
                      </a:r>
                    </a:p>
                  </a:txBody>
                  <a:tcPr marL="5069" marR="5069" marT="50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BE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REGION</a:t>
                      </a:r>
                    </a:p>
                  </a:txBody>
                  <a:tcPr marL="5069" marR="5069" marT="50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B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PERIOD</a:t>
                      </a:r>
                    </a:p>
                  </a:txBody>
                  <a:tcPr marL="5069" marR="5069" marT="50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B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SECTOR</a:t>
                      </a:r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 or FIELD</a:t>
                      </a:r>
                      <a:endParaRPr lang="en-BE" sz="900" b="1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5069" marR="5069" marT="50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B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INDICATORS</a:t>
                      </a:r>
                    </a:p>
                  </a:txBody>
                  <a:tcPr marL="5069" marR="5069" marT="50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B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RESULT FOR COOPERATIVES</a:t>
                      </a:r>
                    </a:p>
                  </a:txBody>
                  <a:tcPr marL="5069" marR="5069" marT="50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3455142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BE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Birchall &amp; </a:t>
                      </a:r>
                      <a:r>
                        <a:rPr lang="en-BE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Ketilson</a:t>
                      </a:r>
                      <a:r>
                        <a:rPr lang="en-BE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, 2009</a:t>
                      </a:r>
                    </a:p>
                  </a:txBody>
                  <a:tcPr marL="5069" marR="5069" marT="50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BE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Worldwide</a:t>
                      </a:r>
                    </a:p>
                  </a:txBody>
                  <a:tcPr marL="5069" marR="5069" marT="50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BE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2007.-2009</a:t>
                      </a:r>
                    </a:p>
                  </a:txBody>
                  <a:tcPr marL="5069" marR="5069" marT="50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BE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Finance</a:t>
                      </a:r>
                    </a:p>
                  </a:txBody>
                  <a:tcPr marL="5069" marR="5069" marT="50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BE" sz="9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Financial</a:t>
                      </a:r>
                    </a:p>
                  </a:txBody>
                  <a:tcPr marL="5069" marR="5069" marT="50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BE" sz="9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Higher financial performance over investor-owned traditional banks</a:t>
                      </a:r>
                    </a:p>
                  </a:txBody>
                  <a:tcPr marL="5069" marR="5069" marT="50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8822234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BE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Boone &amp; Özcan, 2016</a:t>
                      </a:r>
                    </a:p>
                  </a:txBody>
                  <a:tcPr marL="5069" marR="5069" marT="50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BE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United States</a:t>
                      </a:r>
                    </a:p>
                  </a:txBody>
                  <a:tcPr marL="5069" marR="5069" marT="50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BE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1978-2015</a:t>
                      </a:r>
                    </a:p>
                  </a:txBody>
                  <a:tcPr marL="5069" marR="5069" marT="50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BE" sz="9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Bio-ethanol</a:t>
                      </a:r>
                    </a:p>
                  </a:txBody>
                  <a:tcPr marL="5069" marR="5069" marT="50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BE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Survival</a:t>
                      </a:r>
                    </a:p>
                  </a:txBody>
                  <a:tcPr marL="5069" marR="5069" marT="50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BE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Higher rate of survival over IOBs, overall and especially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 pronounced</a:t>
                      </a:r>
                      <a:r>
                        <a:rPr lang="en-BE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 under certain circumstances</a:t>
                      </a:r>
                    </a:p>
                  </a:txBody>
                  <a:tcPr marL="5069" marR="5069" marT="50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5748524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BE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Burdín</a:t>
                      </a:r>
                      <a:r>
                        <a:rPr lang="en-BE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, 2014</a:t>
                      </a:r>
                    </a:p>
                  </a:txBody>
                  <a:tcPr marL="5069" marR="5069" marT="50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BE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Uruguay</a:t>
                      </a:r>
                    </a:p>
                  </a:txBody>
                  <a:tcPr marL="5069" marR="5069" marT="50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BE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1997-2009</a:t>
                      </a:r>
                    </a:p>
                  </a:txBody>
                  <a:tcPr marL="5069" marR="5069" marT="50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BE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All</a:t>
                      </a:r>
                    </a:p>
                  </a:txBody>
                  <a:tcPr marL="5069" marR="5069" marT="50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BE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Survival, Employment</a:t>
                      </a:r>
                    </a:p>
                  </a:txBody>
                  <a:tcPr marL="5069" marR="5069" marT="50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BE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Higher rate of survival (lower hazard rates) over IOBs, during and in absence of crisis</a:t>
                      </a:r>
                    </a:p>
                  </a:txBody>
                  <a:tcPr marL="5069" marR="5069" marT="50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8682111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BE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Carini &amp; </a:t>
                      </a:r>
                      <a:r>
                        <a:rPr lang="en-BE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Carpita</a:t>
                      </a:r>
                      <a:r>
                        <a:rPr lang="en-BE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, 2014</a:t>
                      </a:r>
                    </a:p>
                  </a:txBody>
                  <a:tcPr marL="5069" marR="5069" marT="50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BE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Italy</a:t>
                      </a:r>
                    </a:p>
                  </a:txBody>
                  <a:tcPr marL="5069" marR="5069" marT="50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BE" sz="9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2008-2010</a:t>
                      </a:r>
                    </a:p>
                  </a:txBody>
                  <a:tcPr marL="5069" marR="5069" marT="50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BE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Industry</a:t>
                      </a:r>
                    </a:p>
                  </a:txBody>
                  <a:tcPr marL="5069" marR="5069" marT="50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BE" sz="9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Financial, Employment</a:t>
                      </a:r>
                    </a:p>
                  </a:txBody>
                  <a:tcPr marL="5069" marR="5069" marT="50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BE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Lower financial performance but higher employment retention over corporations</a:t>
                      </a:r>
                    </a:p>
                  </a:txBody>
                  <a:tcPr marL="5069" marR="5069" marT="50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8853627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Núñez-Nickel &amp; Moyano-Fuentes, 2004</a:t>
                      </a:r>
                      <a:endParaRPr lang="en-BE" sz="9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5069" marR="5069" marT="50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Spain</a:t>
                      </a:r>
                      <a:endParaRPr lang="en-BE" sz="9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5069" marR="5069" marT="50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1944-1998</a:t>
                      </a:r>
                      <a:endParaRPr lang="en-BE" sz="9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5069" marR="5069" marT="50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Olive Oil Mills</a:t>
                      </a:r>
                      <a:endParaRPr lang="en-BE" sz="9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5069" marR="5069" marT="50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Survival</a:t>
                      </a:r>
                      <a:endParaRPr lang="en-BE" sz="9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5069" marR="5069" marT="50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Higher chance of survival over IOBs</a:t>
                      </a:r>
                    </a:p>
                  </a:txBody>
                  <a:tcPr marL="5069" marR="5069" marT="50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1444547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BE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Ro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u</a:t>
                      </a:r>
                      <a:r>
                        <a:rPr lang="en-BE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sselière</a:t>
                      </a:r>
                      <a:r>
                        <a:rPr lang="en-BE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, 2019</a:t>
                      </a:r>
                    </a:p>
                  </a:txBody>
                  <a:tcPr marL="5069" marR="5069" marT="50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BE" sz="9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France</a:t>
                      </a:r>
                    </a:p>
                  </a:txBody>
                  <a:tcPr marL="5069" marR="5069" marT="50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BE" sz="9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1984-2006</a:t>
                      </a:r>
                    </a:p>
                  </a:txBody>
                  <a:tcPr marL="5069" marR="5069" marT="50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BE" sz="9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Agriculture</a:t>
                      </a:r>
                    </a:p>
                  </a:txBody>
                  <a:tcPr marL="5069" marR="5069" marT="50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BE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Survival</a:t>
                      </a:r>
                    </a:p>
                  </a:txBody>
                  <a:tcPr marL="5069" marR="5069" marT="50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BE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Higher rate of survival over other organizational forms</a:t>
                      </a:r>
                    </a:p>
                  </a:txBody>
                  <a:tcPr marL="5069" marR="5069" marT="50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3027120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BE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Valette et al., 2018</a:t>
                      </a:r>
                    </a:p>
                  </a:txBody>
                  <a:tcPr marL="5069" marR="5069" marT="50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BE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France</a:t>
                      </a:r>
                    </a:p>
                  </a:txBody>
                  <a:tcPr marL="5069" marR="5069" marT="50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BE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2002-2014</a:t>
                      </a:r>
                    </a:p>
                  </a:txBody>
                  <a:tcPr marL="5069" marR="5069" marT="50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BE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Agriculture</a:t>
                      </a:r>
                    </a:p>
                  </a:txBody>
                  <a:tcPr marL="5069" marR="5069" marT="50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BE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Survival, Financial</a:t>
                      </a:r>
                    </a:p>
                  </a:txBody>
                  <a:tcPr marL="5069" marR="5069" marT="50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BE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Higher chance of fusion and lower chance of liquidation over IOBs</a:t>
                      </a:r>
                    </a:p>
                  </a:txBody>
                  <a:tcPr marL="5069" marR="5069" marT="50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0243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44384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B65EBB-936C-39DD-0455-7653F3C74D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8B77D39-3BAF-9C16-031C-82ECF5EFE156}"/>
              </a:ext>
            </a:extLst>
          </p:cNvPr>
          <p:cNvSpPr/>
          <p:nvPr/>
        </p:nvSpPr>
        <p:spPr>
          <a:xfrm>
            <a:off x="4716016" y="4227934"/>
            <a:ext cx="2448272" cy="8640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BE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78EA0F8-C389-08B4-A233-9D5F84F724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6136" y="4562781"/>
            <a:ext cx="1152128" cy="39367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547DCD5-32E3-D439-9D9D-285772D49C45}"/>
              </a:ext>
            </a:extLst>
          </p:cNvPr>
          <p:cNvSpPr txBox="1"/>
          <p:nvPr/>
        </p:nvSpPr>
        <p:spPr>
          <a:xfrm>
            <a:off x="971600" y="339502"/>
            <a:ext cx="720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>
                <a:latin typeface="Garamond" panose="02020404030301010803" pitchFamily="18" charset="0"/>
              </a:rPr>
              <a:t>2. Literature Review: Pandemics</a:t>
            </a:r>
            <a:endParaRPr lang="en-BE" sz="2000" b="1" dirty="0">
              <a:latin typeface="Garamond" panose="02020404030301010803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DD5A07B-5A66-FBD9-E65C-136ABE03B835}"/>
              </a:ext>
            </a:extLst>
          </p:cNvPr>
          <p:cNvSpPr txBox="1"/>
          <p:nvPr/>
        </p:nvSpPr>
        <p:spPr>
          <a:xfrm>
            <a:off x="971600" y="1059582"/>
            <a:ext cx="72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600"/>
              </a:spcBef>
            </a:pPr>
            <a:endParaRPr lang="en-BE" dirty="0">
              <a:latin typeface="Garamond" panose="02020404030301010803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939B7F-20FE-38D0-09A6-55D69654F8B5}"/>
              </a:ext>
            </a:extLst>
          </p:cNvPr>
          <p:cNvSpPr txBox="1"/>
          <p:nvPr/>
        </p:nvSpPr>
        <p:spPr>
          <a:xfrm>
            <a:off x="971600" y="1059582"/>
            <a:ext cx="72008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Garamond" panose="02020404030301010803" pitchFamily="18" charset="0"/>
              </a:rPr>
              <a:t>Mixed results:</a:t>
            </a:r>
          </a:p>
          <a:p>
            <a:pPr marL="742950" lvl="1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Garamond" panose="02020404030301010803" pitchFamily="18" charset="0"/>
              </a:rPr>
              <a:t>Positive:</a:t>
            </a:r>
          </a:p>
          <a:p>
            <a:pPr marL="1200150" lvl="2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Garamond" panose="02020404030301010803" pitchFamily="18" charset="0"/>
              </a:rPr>
              <a:t>Member involvement and inter-cooperative solidarity (Billiet et al., 2021; </a:t>
            </a:r>
            <a:r>
              <a:rPr lang="en-US" sz="1600" i="1" dirty="0">
                <a:latin typeface="Garamond" panose="02020404030301010803" pitchFamily="18" charset="0"/>
              </a:rPr>
              <a:t>working paper</a:t>
            </a:r>
            <a:r>
              <a:rPr lang="en-US" sz="1600" dirty="0">
                <a:latin typeface="Garamond" panose="02020404030301010803" pitchFamily="18" charset="0"/>
              </a:rPr>
              <a:t>)</a:t>
            </a:r>
          </a:p>
          <a:p>
            <a:pPr marL="1200150" lvl="2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Garamond" panose="02020404030301010803" pitchFamily="18" charset="0"/>
              </a:rPr>
              <a:t>Decentralized decision-making and agility (Mangan &amp; Ward, 2024)</a:t>
            </a:r>
          </a:p>
          <a:p>
            <a:pPr marL="742950" lvl="1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Garamond" panose="02020404030301010803" pitchFamily="18" charset="0"/>
              </a:rPr>
              <a:t>Negative</a:t>
            </a:r>
          </a:p>
          <a:p>
            <a:pPr marL="1200150" lvl="2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Garamond" panose="02020404030301010803" pitchFamily="18" charset="0"/>
              </a:rPr>
              <a:t>Slow decision-making and extreme idealism (</a:t>
            </a:r>
            <a:r>
              <a:rPr lang="en-US" sz="1600" i="1" dirty="0">
                <a:latin typeface="Garamond" panose="02020404030301010803" pitchFamily="18" charset="0"/>
              </a:rPr>
              <a:t>working paper</a:t>
            </a:r>
            <a:r>
              <a:rPr lang="en-US" sz="1600" dirty="0">
                <a:latin typeface="Garamond" panose="02020404030301010803" pitchFamily="18" charset="0"/>
              </a:rPr>
              <a:t>)</a:t>
            </a:r>
          </a:p>
          <a:p>
            <a:pPr marL="1200150" lvl="2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Garamond" panose="02020404030301010803" pitchFamily="18" charset="0"/>
              </a:rPr>
              <a:t>Inconclusive early quantitative research (Vik et al., 2023)</a:t>
            </a:r>
          </a:p>
          <a:p>
            <a:pPr marL="742950" lvl="1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1600" dirty="0">
              <a:latin typeface="Garamond" panose="02020404030301010803" pitchFamily="18" charset="0"/>
            </a:endParaRPr>
          </a:p>
          <a:p>
            <a:pPr algn="just">
              <a:spcBef>
                <a:spcPts val="600"/>
              </a:spcBef>
            </a:pPr>
            <a:r>
              <a:rPr lang="en-US" sz="1600" b="1" dirty="0">
                <a:latin typeface="Garamond" panose="02020404030301010803" pitchFamily="18" charset="0"/>
              </a:rPr>
              <a:t>RQ1. What moderating effect did COVID-19 have on </a:t>
            </a:r>
            <a:r>
              <a:rPr lang="en-US" sz="1600" b="1" u="sng" dirty="0">
                <a:latin typeface="Garamond" panose="02020404030301010803" pitchFamily="18" charset="0"/>
              </a:rPr>
              <a:t>survival rates</a:t>
            </a:r>
            <a:r>
              <a:rPr lang="en-US" sz="1600" b="1" dirty="0">
                <a:latin typeface="Garamond" panose="02020404030301010803" pitchFamily="18" charset="0"/>
              </a:rPr>
              <a:t> of cooperatives compared to their investor-owned counterparts?</a:t>
            </a:r>
          </a:p>
        </p:txBody>
      </p:sp>
    </p:spTree>
    <p:extLst>
      <p:ext uri="{BB962C8B-B14F-4D97-AF65-F5344CB8AC3E}">
        <p14:creationId xmlns:p14="http://schemas.microsoft.com/office/powerpoint/2010/main" val="2405901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85CCBC-F14F-D47F-D861-A1310292D3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F72D614-F789-55D6-8E2C-E86CC4F8A071}"/>
              </a:ext>
            </a:extLst>
          </p:cNvPr>
          <p:cNvSpPr/>
          <p:nvPr/>
        </p:nvSpPr>
        <p:spPr>
          <a:xfrm>
            <a:off x="4716016" y="4227934"/>
            <a:ext cx="2448272" cy="8640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BE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3990C06-EE83-9F14-2A99-12F92C2673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6136" y="4562781"/>
            <a:ext cx="1152128" cy="39367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B3D8B39-B510-15CF-BD37-10C12A895581}"/>
              </a:ext>
            </a:extLst>
          </p:cNvPr>
          <p:cNvSpPr txBox="1"/>
          <p:nvPr/>
        </p:nvSpPr>
        <p:spPr>
          <a:xfrm>
            <a:off x="971600" y="339502"/>
            <a:ext cx="720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>
                <a:latin typeface="Garamond" panose="02020404030301010803" pitchFamily="18" charset="0"/>
              </a:rPr>
              <a:t>2. Literature Review: Pandemics</a:t>
            </a:r>
            <a:endParaRPr lang="en-BE" sz="2000" b="1" dirty="0">
              <a:latin typeface="Garamond" panose="02020404030301010803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C72CA0E-3831-C981-3DF8-69BCB1B4216D}"/>
              </a:ext>
            </a:extLst>
          </p:cNvPr>
          <p:cNvSpPr txBox="1"/>
          <p:nvPr/>
        </p:nvSpPr>
        <p:spPr>
          <a:xfrm>
            <a:off x="971600" y="1059582"/>
            <a:ext cx="72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600"/>
              </a:spcBef>
            </a:pPr>
            <a:endParaRPr lang="en-BE" dirty="0">
              <a:latin typeface="Garamond" panose="02020404030301010803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4179A9B-72DE-37DE-AB59-269324B56440}"/>
              </a:ext>
            </a:extLst>
          </p:cNvPr>
          <p:cNvSpPr txBox="1"/>
          <p:nvPr/>
        </p:nvSpPr>
        <p:spPr>
          <a:xfrm>
            <a:off x="971600" y="1059582"/>
            <a:ext cx="7200800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600"/>
              </a:spcBef>
            </a:pPr>
            <a:r>
              <a:rPr lang="en-US" sz="1600" b="1" dirty="0">
                <a:latin typeface="Garamond" panose="02020404030301010803" pitchFamily="18" charset="0"/>
              </a:rPr>
              <a:t>Possible additional Research Questions:</a:t>
            </a:r>
          </a:p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1600" dirty="0">
              <a:latin typeface="Garamond" panose="02020404030301010803" pitchFamily="18" charset="0"/>
            </a:endParaRPr>
          </a:p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Garamond" panose="02020404030301010803" pitchFamily="18" charset="0"/>
              </a:rPr>
              <a:t>Lower rates of cooperative creation (Rao and Greve, 2018):</a:t>
            </a:r>
          </a:p>
          <a:p>
            <a:pPr marL="742950" lvl="1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b="1" dirty="0">
                <a:latin typeface="Garamond" panose="02020404030301010803" pitchFamily="18" charset="0"/>
              </a:rPr>
              <a:t>RQ2. </a:t>
            </a:r>
            <a:r>
              <a:rPr lang="en-US" sz="1600" dirty="0">
                <a:latin typeface="Garamond" panose="02020404030301010803" pitchFamily="18" charset="0"/>
              </a:rPr>
              <a:t>What moderating effect did COVID-19 have on </a:t>
            </a:r>
            <a:r>
              <a:rPr lang="en-US" sz="1600" b="1" dirty="0">
                <a:latin typeface="Garamond" panose="02020404030301010803" pitchFamily="18" charset="0"/>
              </a:rPr>
              <a:t>founding rates </a:t>
            </a:r>
            <a:r>
              <a:rPr lang="en-US" sz="1600" dirty="0">
                <a:latin typeface="Garamond" panose="02020404030301010803" pitchFamily="18" charset="0"/>
              </a:rPr>
              <a:t>of cooperatives compared to their investor-owned counterparts?</a:t>
            </a:r>
          </a:p>
          <a:p>
            <a:pPr algn="just">
              <a:spcBef>
                <a:spcPts val="600"/>
              </a:spcBef>
            </a:pPr>
            <a:endParaRPr lang="en-US" sz="1600" dirty="0">
              <a:solidFill>
                <a:srgbClr val="000000"/>
              </a:solidFill>
              <a:latin typeface="Garamond" panose="02020404030301010803" pitchFamily="18" charset="0"/>
            </a:endParaRPr>
          </a:p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BE" sz="1600" dirty="0">
                <a:solidFill>
                  <a:srgbClr val="000000"/>
                </a:solidFill>
                <a:latin typeface="Garamond" panose="02020404030301010803" pitchFamily="18" charset="0"/>
              </a:rPr>
              <a:t>Higher chance of fusion and lower chance of liquidation over IOBs</a:t>
            </a:r>
            <a:r>
              <a:rPr lang="en-US" sz="1600" dirty="0">
                <a:solidFill>
                  <a:srgbClr val="000000"/>
                </a:solidFill>
                <a:latin typeface="Garamond" panose="02020404030301010803" pitchFamily="18" charset="0"/>
              </a:rPr>
              <a:t> (Valette et al., 2018):</a:t>
            </a:r>
            <a:endParaRPr lang="en-US" sz="1600" dirty="0">
              <a:latin typeface="Garamond" panose="02020404030301010803" pitchFamily="18" charset="0"/>
            </a:endParaRPr>
          </a:p>
          <a:p>
            <a:pPr marL="742950" lvl="1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b="1" dirty="0">
                <a:latin typeface="Garamond" panose="02020404030301010803" pitchFamily="18" charset="0"/>
              </a:rPr>
              <a:t>RQ3. </a:t>
            </a:r>
            <a:r>
              <a:rPr lang="en-US" sz="1600" dirty="0">
                <a:latin typeface="Garamond" panose="02020404030301010803" pitchFamily="18" charset="0"/>
              </a:rPr>
              <a:t>What moderating effect did COVID-19 have on </a:t>
            </a:r>
            <a:r>
              <a:rPr lang="en-US" sz="1600" b="1" dirty="0">
                <a:latin typeface="Garamond" panose="02020404030301010803" pitchFamily="18" charset="0"/>
              </a:rPr>
              <a:t>fusion rates </a:t>
            </a:r>
            <a:r>
              <a:rPr lang="en-US" sz="1600" dirty="0">
                <a:latin typeface="Garamond" panose="02020404030301010803" pitchFamily="18" charset="0"/>
              </a:rPr>
              <a:t>of cooperatives compared to their investor-owned counterparts?</a:t>
            </a:r>
          </a:p>
        </p:txBody>
      </p:sp>
    </p:spTree>
    <p:extLst>
      <p:ext uri="{BB962C8B-B14F-4D97-AF65-F5344CB8AC3E}">
        <p14:creationId xmlns:p14="http://schemas.microsoft.com/office/powerpoint/2010/main" val="106482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46D5BD-E938-6738-952C-B653310247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75C6110-0C43-7DF4-CCDA-26D4166C6588}"/>
              </a:ext>
            </a:extLst>
          </p:cNvPr>
          <p:cNvSpPr/>
          <p:nvPr/>
        </p:nvSpPr>
        <p:spPr>
          <a:xfrm>
            <a:off x="4716016" y="4227934"/>
            <a:ext cx="2448272" cy="8640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BE">
              <a:latin typeface="Garamond" panose="02020404030301010803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0C09CCA-4527-0521-268D-FEC3F45472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6136" y="4562781"/>
            <a:ext cx="1152128" cy="39367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4D7F979-EB97-180B-BDAB-7EE3011FC55F}"/>
              </a:ext>
            </a:extLst>
          </p:cNvPr>
          <p:cNvSpPr txBox="1"/>
          <p:nvPr/>
        </p:nvSpPr>
        <p:spPr>
          <a:xfrm>
            <a:off x="971600" y="339502"/>
            <a:ext cx="720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>
                <a:latin typeface="Garamond" panose="02020404030301010803" pitchFamily="18" charset="0"/>
              </a:rPr>
              <a:t>3. Methodology</a:t>
            </a:r>
            <a:endParaRPr lang="en-BE" sz="2000" b="1" dirty="0">
              <a:latin typeface="Garamond" panose="02020404030301010803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D8A3AD-7C9A-C8D0-91F3-D0907EEDE988}"/>
              </a:ext>
            </a:extLst>
          </p:cNvPr>
          <p:cNvSpPr txBox="1"/>
          <p:nvPr/>
        </p:nvSpPr>
        <p:spPr>
          <a:xfrm>
            <a:off x="971600" y="1059582"/>
            <a:ext cx="7200800" cy="2658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Garamond" panose="02020404030301010803" pitchFamily="18" charset="0"/>
              </a:rPr>
              <a:t>Sample:</a:t>
            </a:r>
          </a:p>
          <a:p>
            <a:pPr marL="742950" lvl="1" indent="-285750" algn="just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Garamond" panose="02020404030301010803" pitchFamily="18" charset="0"/>
              </a:rPr>
              <a:t>Belgium, from 2000-present</a:t>
            </a:r>
          </a:p>
          <a:p>
            <a:pPr marL="742950" lvl="1" indent="-285750" algn="just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Garamond" panose="02020404030301010803" pitchFamily="18" charset="0"/>
              </a:rPr>
              <a:t>Agri-food NACE code: production, manufacturing, wholesale, retail &amp; services</a:t>
            </a:r>
          </a:p>
          <a:p>
            <a:pPr marL="1200150" lvl="2" indent="-285750" algn="just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Garamond" panose="02020404030301010803" pitchFamily="18" charset="0"/>
              </a:rPr>
              <a:t>474 cooperatives &amp; 16.073 IOB</a:t>
            </a:r>
          </a:p>
          <a:p>
            <a:pPr marL="285750" indent="-285750" algn="just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Garamond" panose="02020404030301010803" pitchFamily="18" charset="0"/>
              </a:rPr>
              <a:t>Survival Analysis: Cox Proportional-Hazard Model</a:t>
            </a:r>
          </a:p>
          <a:p>
            <a:pPr marL="285750" indent="-285750" algn="just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F0000"/>
                </a:solidFill>
                <a:latin typeface="Garamond" panose="02020404030301010803" pitchFamily="18" charset="0"/>
              </a:rPr>
              <a:t>In progress: </a:t>
            </a:r>
            <a:r>
              <a:rPr lang="en-US" sz="1600" dirty="0">
                <a:latin typeface="Garamond" panose="02020404030301010803" pitchFamily="18" charset="0"/>
              </a:rPr>
              <a:t>Selection of Variables (independent and control)</a:t>
            </a: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DAA1F59E-7567-6EB0-0B0D-3F58331A83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67038" y="1046848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BE" altLang="en-BE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Garamond" panose="02020404030301010803" pitchFamily="18" charset="0"/>
              </a:rPr>
            </a:br>
            <a:endParaRPr kumimoji="0" lang="en-BE" altLang="en-B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3926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1FD2CF-CEDF-BA34-C04B-F5E8632025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5F3C55F-433D-A8CB-7B09-3686CFFE9CA6}"/>
              </a:ext>
            </a:extLst>
          </p:cNvPr>
          <p:cNvSpPr/>
          <p:nvPr/>
        </p:nvSpPr>
        <p:spPr>
          <a:xfrm>
            <a:off x="4716016" y="4227934"/>
            <a:ext cx="2448272" cy="8640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BE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D6242DC-17CF-3929-9D62-F6952E36A1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6136" y="4562781"/>
            <a:ext cx="1152128" cy="39367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0D0E545-E8C0-F5BD-7069-52251C14B67B}"/>
              </a:ext>
            </a:extLst>
          </p:cNvPr>
          <p:cNvSpPr txBox="1"/>
          <p:nvPr/>
        </p:nvSpPr>
        <p:spPr>
          <a:xfrm>
            <a:off x="971600" y="339502"/>
            <a:ext cx="720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>
                <a:latin typeface="Garamond" panose="02020404030301010803" pitchFamily="18" charset="0"/>
              </a:rPr>
              <a:t>4. Bibliography (1)</a:t>
            </a:r>
            <a:endParaRPr lang="en-BE" sz="2000" b="1" dirty="0">
              <a:latin typeface="Garamond" panose="02020404030301010803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68B51A2-187C-FDC1-271F-EFD07279CF66}"/>
              </a:ext>
            </a:extLst>
          </p:cNvPr>
          <p:cNvSpPr txBox="1"/>
          <p:nvPr/>
        </p:nvSpPr>
        <p:spPr>
          <a:xfrm>
            <a:off x="971600" y="1059582"/>
            <a:ext cx="7200800" cy="37010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900" b="1" dirty="0">
                <a:latin typeface="Garamond" panose="02020404030301010803" pitchFamily="18" charset="0"/>
              </a:rPr>
              <a:t>Barnard, F., Akridge, J. T., Dolley, F., &amp; Foltz, J. (Eds.). (2012</a:t>
            </a:r>
            <a:r>
              <a:rPr lang="en-US" sz="900" dirty="0">
                <a:latin typeface="Garamond" panose="02020404030301010803" pitchFamily="18" charset="0"/>
              </a:rPr>
              <a:t>). Agribusiness management (4. ed). Routledge.</a:t>
            </a:r>
          </a:p>
          <a:p>
            <a:pPr marL="285750" indent="-285750" algn="just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900" b="1" dirty="0">
                <a:latin typeface="Garamond" panose="02020404030301010803" pitchFamily="18" charset="0"/>
              </a:rPr>
              <a:t>Billiet, A., </a:t>
            </a:r>
            <a:r>
              <a:rPr lang="en-US" sz="900" b="1" dirty="0" err="1">
                <a:latin typeface="Garamond" panose="02020404030301010803" pitchFamily="18" charset="0"/>
              </a:rPr>
              <a:t>Dufays</a:t>
            </a:r>
            <a:r>
              <a:rPr lang="en-US" sz="900" b="1" dirty="0">
                <a:latin typeface="Garamond" panose="02020404030301010803" pitchFamily="18" charset="0"/>
              </a:rPr>
              <a:t>, F., Friedel, S., &amp; </a:t>
            </a:r>
            <a:r>
              <a:rPr lang="en-US" sz="900" b="1" dirty="0" err="1">
                <a:latin typeface="Garamond" panose="02020404030301010803" pitchFamily="18" charset="0"/>
              </a:rPr>
              <a:t>Staessens</a:t>
            </a:r>
            <a:r>
              <a:rPr lang="en-US" sz="900" b="1" dirty="0">
                <a:latin typeface="Garamond" panose="02020404030301010803" pitchFamily="18" charset="0"/>
              </a:rPr>
              <a:t>, M. (2021)</a:t>
            </a:r>
            <a:r>
              <a:rPr lang="en-US" sz="900" dirty="0">
                <a:latin typeface="Garamond" panose="02020404030301010803" pitchFamily="18" charset="0"/>
              </a:rPr>
              <a:t>. The resilience of the cooperative model: How do cooperatives deal with the COVID ‐19 crisis? Strategic Change, 30(2), 99–108. </a:t>
            </a:r>
            <a:r>
              <a:rPr lang="en-US" sz="900" dirty="0">
                <a:latin typeface="Garamond" panose="02020404030301010803" pitchFamily="18" charset="0"/>
                <a:hlinkClick r:id="rId3"/>
              </a:rPr>
              <a:t>https://doi.org/10.1002/jsc.2393</a:t>
            </a:r>
            <a:r>
              <a:rPr lang="en-US" sz="900" dirty="0">
                <a:latin typeface="Garamond" panose="02020404030301010803" pitchFamily="18" charset="0"/>
              </a:rPr>
              <a:t> </a:t>
            </a:r>
          </a:p>
          <a:p>
            <a:pPr marL="285750" indent="-285750" algn="just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900" b="1" dirty="0">
                <a:latin typeface="Garamond" panose="02020404030301010803" pitchFamily="18" charset="0"/>
              </a:rPr>
              <a:t>Birchall, J. (2013). </a:t>
            </a:r>
            <a:r>
              <a:rPr lang="en-US" sz="900" dirty="0">
                <a:latin typeface="Garamond" panose="02020404030301010803" pitchFamily="18" charset="0"/>
              </a:rPr>
              <a:t>The potential of co-operatives during the current recession; theorizing comparative advantage. Journal of Entrepreneurial and Organizational Diversity. https://doi.org/10.5947/jeod.2013.001</a:t>
            </a:r>
          </a:p>
          <a:p>
            <a:pPr marL="285750" indent="-285750" algn="just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900" b="1" dirty="0">
                <a:latin typeface="Garamond" panose="02020404030301010803" pitchFamily="18" charset="0"/>
              </a:rPr>
              <a:t>Birchall, J., &amp; </a:t>
            </a:r>
            <a:r>
              <a:rPr lang="en-US" sz="900" b="1" dirty="0" err="1">
                <a:latin typeface="Garamond" panose="02020404030301010803" pitchFamily="18" charset="0"/>
              </a:rPr>
              <a:t>Ketilson</a:t>
            </a:r>
            <a:r>
              <a:rPr lang="en-US" sz="900" b="1" dirty="0">
                <a:latin typeface="Garamond" panose="02020404030301010803" pitchFamily="18" charset="0"/>
              </a:rPr>
              <a:t>, L. H. (2009). </a:t>
            </a:r>
            <a:r>
              <a:rPr lang="en-US" sz="900" dirty="0">
                <a:latin typeface="Garamond" panose="02020404030301010803" pitchFamily="18" charset="0"/>
              </a:rPr>
              <a:t>Resilience of the cooperative business model in times of crisis. ILO.</a:t>
            </a:r>
          </a:p>
          <a:p>
            <a:pPr marL="285750" indent="-285750" algn="just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900" b="1" dirty="0">
                <a:latin typeface="Garamond" panose="02020404030301010803" pitchFamily="18" charset="0"/>
              </a:rPr>
              <a:t>Boone, C., &amp; Özcan, S. (2014). </a:t>
            </a:r>
            <a:r>
              <a:rPr lang="en-US" sz="900" dirty="0">
                <a:latin typeface="Garamond" panose="02020404030301010803" pitchFamily="18" charset="0"/>
              </a:rPr>
              <a:t>Why Do Cooperatives Emerge in a World Dominated by Corporations? The Diffusion of Cooperatives in the U.S. Bio-Ethanol Industry, 1978–2013. Academy of Management Journal, 57(4), 990–1012. </a:t>
            </a:r>
            <a:r>
              <a:rPr lang="en-US" sz="900" dirty="0">
                <a:latin typeface="Garamond" panose="02020404030301010803" pitchFamily="18" charset="0"/>
                <a:hlinkClick r:id="rId4"/>
              </a:rPr>
              <a:t>https://doi.org/10.5465/amj.2012.0194</a:t>
            </a:r>
            <a:r>
              <a:rPr lang="en-US" sz="900" dirty="0">
                <a:latin typeface="Garamond" panose="02020404030301010803" pitchFamily="18" charset="0"/>
              </a:rPr>
              <a:t> </a:t>
            </a:r>
          </a:p>
          <a:p>
            <a:pPr marL="285750" indent="-285750" algn="just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900" b="1" dirty="0">
                <a:latin typeface="Garamond" panose="02020404030301010803" pitchFamily="18" charset="0"/>
              </a:rPr>
              <a:t>Boone, C., &amp; Özcan, S. (2016). </a:t>
            </a:r>
            <a:r>
              <a:rPr lang="en-US" sz="900" dirty="0">
                <a:latin typeface="Garamond" panose="02020404030301010803" pitchFamily="18" charset="0"/>
              </a:rPr>
              <a:t>Strategic Choices at Entry and Relative Survival Advantage of Cooperatives versus Corporations in the US Bio‐Ethanol Industry, 1978‐2015. Journal of Management Studies, 53(7), 1113–1140. </a:t>
            </a:r>
            <a:r>
              <a:rPr lang="en-US" sz="900" dirty="0">
                <a:latin typeface="Garamond" panose="02020404030301010803" pitchFamily="18" charset="0"/>
                <a:hlinkClick r:id="rId5"/>
              </a:rPr>
              <a:t>https://doi.org/10.1111/joms.12168</a:t>
            </a:r>
            <a:r>
              <a:rPr lang="en-US" sz="900" dirty="0">
                <a:latin typeface="Garamond" panose="02020404030301010803" pitchFamily="18" charset="0"/>
              </a:rPr>
              <a:t> </a:t>
            </a:r>
          </a:p>
          <a:p>
            <a:pPr marL="285750" indent="-285750" algn="just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900" b="1" dirty="0" err="1">
                <a:latin typeface="Garamond" panose="02020404030301010803" pitchFamily="18" charset="0"/>
              </a:rPr>
              <a:t>Burdín</a:t>
            </a:r>
            <a:r>
              <a:rPr lang="en-US" sz="900" b="1" dirty="0">
                <a:latin typeface="Garamond" panose="02020404030301010803" pitchFamily="18" charset="0"/>
              </a:rPr>
              <a:t>, G. (2014). </a:t>
            </a:r>
            <a:r>
              <a:rPr lang="en-US" sz="900" dirty="0">
                <a:latin typeface="Garamond" panose="02020404030301010803" pitchFamily="18" charset="0"/>
              </a:rPr>
              <a:t>Are Worker-Managed Firms More Likely to Fail Than Conventional Enterprises? Evidence from Uruguay. ILR Review, 67(1), 202–238. </a:t>
            </a:r>
            <a:r>
              <a:rPr lang="en-US" sz="900" dirty="0">
                <a:latin typeface="Garamond" panose="02020404030301010803" pitchFamily="18" charset="0"/>
                <a:hlinkClick r:id="rId6"/>
              </a:rPr>
              <a:t>https://doi.org/10.1177/001979391406700108</a:t>
            </a:r>
            <a:endParaRPr lang="en-US" sz="900" dirty="0">
              <a:latin typeface="Garamond" panose="02020404030301010803" pitchFamily="18" charset="0"/>
            </a:endParaRPr>
          </a:p>
          <a:p>
            <a:pPr marL="285750" indent="-285750" algn="just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900" b="1" dirty="0">
                <a:latin typeface="Garamond" panose="02020404030301010803" pitchFamily="18" charset="0"/>
              </a:rPr>
              <a:t>Carini, C., &amp; </a:t>
            </a:r>
            <a:r>
              <a:rPr lang="en-US" sz="900" b="1" dirty="0" err="1">
                <a:latin typeface="Garamond" panose="02020404030301010803" pitchFamily="18" charset="0"/>
              </a:rPr>
              <a:t>Carpita</a:t>
            </a:r>
            <a:r>
              <a:rPr lang="en-US" sz="900" b="1" dirty="0">
                <a:latin typeface="Garamond" panose="02020404030301010803" pitchFamily="18" charset="0"/>
              </a:rPr>
              <a:t>, M. (2014).</a:t>
            </a:r>
            <a:r>
              <a:rPr lang="en-US" sz="900" dirty="0">
                <a:latin typeface="Garamond" panose="02020404030301010803" pitchFamily="18" charset="0"/>
              </a:rPr>
              <a:t> The impact of the economic crisis on Italian cooperatives in the industrial sector. Journal of Co-Operative Organization and Management, 2(1), 14–23. https://doi.org/10.1016/j.jcom.2014.03.001</a:t>
            </a:r>
          </a:p>
          <a:p>
            <a:pPr marL="285750" indent="-285750" algn="just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900" b="1" dirty="0" err="1">
                <a:latin typeface="Garamond" panose="02020404030301010803" pitchFamily="18" charset="0"/>
              </a:rPr>
              <a:t>Dufays</a:t>
            </a:r>
            <a:r>
              <a:rPr lang="en-US" sz="900" b="1" dirty="0">
                <a:latin typeface="Garamond" panose="02020404030301010803" pitchFamily="18" charset="0"/>
              </a:rPr>
              <a:t>, F., </a:t>
            </a:r>
            <a:r>
              <a:rPr lang="en-US" sz="900" b="1" dirty="0" err="1">
                <a:latin typeface="Garamond" panose="02020404030301010803" pitchFamily="18" charset="0"/>
              </a:rPr>
              <a:t>Staessens</a:t>
            </a:r>
            <a:r>
              <a:rPr lang="en-US" sz="900" b="1" dirty="0">
                <a:latin typeface="Garamond" panose="02020404030301010803" pitchFamily="18" charset="0"/>
              </a:rPr>
              <a:t>, M., Friedel, S., &amp; </a:t>
            </a:r>
            <a:r>
              <a:rPr lang="en-US" sz="900" b="1" dirty="0" err="1">
                <a:latin typeface="Garamond" panose="02020404030301010803" pitchFamily="18" charset="0"/>
              </a:rPr>
              <a:t>Perifanos</a:t>
            </a:r>
            <a:r>
              <a:rPr lang="en-US" sz="900" b="1" dirty="0">
                <a:latin typeface="Garamond" panose="02020404030301010803" pitchFamily="18" charset="0"/>
              </a:rPr>
              <a:t>, Y. (2025)</a:t>
            </a:r>
            <a:r>
              <a:rPr lang="en-US" sz="900" dirty="0">
                <a:latin typeface="Garamond" panose="02020404030301010803" pitchFamily="18" charset="0"/>
              </a:rPr>
              <a:t>. Belgian Cooperative Monitor 2025. Exploring and explaining the Belgian Cooperative Economy (2016-2025). </a:t>
            </a:r>
            <a:r>
              <a:rPr lang="en-US" sz="900" dirty="0" err="1">
                <a:latin typeface="Garamond" panose="02020404030301010803" pitchFamily="18" charset="0"/>
              </a:rPr>
              <a:t>Kenniscentrum</a:t>
            </a:r>
            <a:r>
              <a:rPr lang="en-US" sz="900" dirty="0">
                <a:latin typeface="Garamond" panose="02020404030301010803" pitchFamily="18" charset="0"/>
              </a:rPr>
              <a:t> </a:t>
            </a:r>
            <a:r>
              <a:rPr lang="en-US" sz="900" dirty="0" err="1">
                <a:latin typeface="Garamond" panose="02020404030301010803" pitchFamily="18" charset="0"/>
              </a:rPr>
              <a:t>voor</a:t>
            </a:r>
            <a:r>
              <a:rPr lang="en-US" sz="900" dirty="0">
                <a:latin typeface="Garamond" panose="02020404030301010803" pitchFamily="18" charset="0"/>
              </a:rPr>
              <a:t> </a:t>
            </a:r>
            <a:r>
              <a:rPr lang="en-US" sz="900" dirty="0" err="1">
                <a:latin typeface="Garamond" panose="02020404030301010803" pitchFamily="18" charset="0"/>
              </a:rPr>
              <a:t>Coöperatief</a:t>
            </a:r>
            <a:r>
              <a:rPr lang="en-US" sz="900" dirty="0">
                <a:latin typeface="Garamond" panose="02020404030301010803" pitchFamily="18" charset="0"/>
              </a:rPr>
              <a:t> </a:t>
            </a:r>
            <a:r>
              <a:rPr lang="en-US" sz="900" dirty="0" err="1">
                <a:latin typeface="Garamond" panose="02020404030301010803" pitchFamily="18" charset="0"/>
              </a:rPr>
              <a:t>Ondernemen</a:t>
            </a:r>
            <a:r>
              <a:rPr lang="en-US" sz="900" dirty="0">
                <a:latin typeface="Garamond" panose="02020404030301010803" pitchFamily="18" charset="0"/>
              </a:rPr>
              <a:t> - KU Leuven. feb.kuleuven.be/</a:t>
            </a:r>
            <a:r>
              <a:rPr lang="en-US" sz="900" dirty="0" err="1">
                <a:latin typeface="Garamond" panose="02020404030301010803" pitchFamily="18" charset="0"/>
              </a:rPr>
              <a:t>drc</a:t>
            </a:r>
            <a:r>
              <a:rPr lang="en-US" sz="900" dirty="0">
                <a:latin typeface="Garamond" panose="02020404030301010803" pitchFamily="18" charset="0"/>
              </a:rPr>
              <a:t>/</a:t>
            </a:r>
            <a:r>
              <a:rPr lang="en-US" sz="900" dirty="0" err="1">
                <a:latin typeface="Garamond" panose="02020404030301010803" pitchFamily="18" charset="0"/>
              </a:rPr>
              <a:t>kco</a:t>
            </a:r>
            <a:r>
              <a:rPr lang="en-US" sz="900" dirty="0">
                <a:latin typeface="Garamond" panose="02020404030301010803" pitchFamily="18" charset="0"/>
              </a:rPr>
              <a:t>/</a:t>
            </a:r>
            <a:r>
              <a:rPr lang="en-US" sz="900" dirty="0" err="1">
                <a:latin typeface="Garamond" panose="02020404030301010803" pitchFamily="18" charset="0"/>
              </a:rPr>
              <a:t>BelgianCooperativeMonitor</a:t>
            </a:r>
            <a:r>
              <a:rPr lang="en-US" sz="900" dirty="0">
                <a:latin typeface="Garamond" panose="02020404030301010803" pitchFamily="18" charset="0"/>
              </a:rPr>
              <a:t> </a:t>
            </a:r>
          </a:p>
          <a:p>
            <a:pPr marL="285750" indent="-285750" algn="just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900" b="1" dirty="0">
                <a:latin typeface="Garamond" panose="02020404030301010803" pitchFamily="18" charset="0"/>
              </a:rPr>
              <a:t>Friedel, S., &amp; </a:t>
            </a:r>
            <a:r>
              <a:rPr lang="en-US" sz="900" b="1" dirty="0" err="1">
                <a:latin typeface="Garamond" panose="02020404030301010803" pitchFamily="18" charset="0"/>
              </a:rPr>
              <a:t>Dufays</a:t>
            </a:r>
            <a:r>
              <a:rPr lang="en-US" sz="900" b="1" dirty="0">
                <a:latin typeface="Garamond" panose="02020404030301010803" pitchFamily="18" charset="0"/>
              </a:rPr>
              <a:t>, F. (2023).</a:t>
            </a:r>
            <a:r>
              <a:rPr lang="en-US" sz="900" dirty="0">
                <a:latin typeface="Garamond" panose="02020404030301010803" pitchFamily="18" charset="0"/>
              </a:rPr>
              <a:t> From Theory to Practice: Social Capital in Agricultural Cooperatives in Flanders, Belgium. In S. </a:t>
            </a:r>
            <a:r>
              <a:rPr lang="en-US" sz="900" dirty="0" err="1">
                <a:latin typeface="Garamond" panose="02020404030301010803" pitchFamily="18" charset="0"/>
              </a:rPr>
              <a:t>Novković</a:t>
            </a:r>
            <a:r>
              <a:rPr lang="en-US" sz="900" dirty="0">
                <a:latin typeface="Garamond" panose="02020404030301010803" pitchFamily="18" charset="0"/>
              </a:rPr>
              <a:t>, K. Miner, &amp; C. McMahon (Eds.), Humanistic Governance in Democratic Organizations (pp. 249–283). Springer International Publishing. </a:t>
            </a:r>
            <a:r>
              <a:rPr lang="en-US" sz="900" dirty="0">
                <a:latin typeface="Garamond" panose="02020404030301010803" pitchFamily="18" charset="0"/>
                <a:hlinkClick r:id="rId7"/>
              </a:rPr>
              <a:t>https://doi.org/10.1007/978-3-031-17403-2_9</a:t>
            </a:r>
            <a:endParaRPr lang="en-US" sz="900" dirty="0">
              <a:latin typeface="Garamond" panose="02020404030301010803" pitchFamily="18" charset="0"/>
            </a:endParaRPr>
          </a:p>
          <a:p>
            <a:pPr marL="285750" indent="-285750" algn="just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900" b="1" dirty="0">
                <a:latin typeface="Garamond" panose="02020404030301010803" pitchFamily="18" charset="0"/>
              </a:rPr>
              <a:t>International Cooperative Alliance. (2015). </a:t>
            </a:r>
            <a:r>
              <a:rPr lang="en-US" sz="900" dirty="0">
                <a:latin typeface="Garamond" panose="02020404030301010803" pitchFamily="18" charset="0"/>
              </a:rPr>
              <a:t>Guidance Notes to the Co-operative Principles. </a:t>
            </a:r>
            <a:r>
              <a:rPr lang="en-US" sz="900" dirty="0">
                <a:latin typeface="Garamond" panose="02020404030301010803" pitchFamily="18" charset="0"/>
                <a:hlinkClick r:id="rId8"/>
              </a:rPr>
              <a:t>https://ica.coop/sites/default/files/basic-page-attachments/guidance-notes-en-221700169.pdf</a:t>
            </a:r>
            <a:r>
              <a:rPr lang="en-US" sz="900" dirty="0">
                <a:latin typeface="Garamond" panose="02020404030301010803" pitchFamily="18" charset="0"/>
              </a:rPr>
              <a:t> </a:t>
            </a:r>
          </a:p>
          <a:p>
            <a:pPr marL="285750" indent="-285750" algn="just">
              <a:spcBef>
                <a:spcPts val="300"/>
              </a:spcBef>
              <a:buFont typeface="Arial" panose="020B0604020202020204" pitchFamily="34" charset="0"/>
              <a:buChar char="•"/>
            </a:pPr>
            <a:endParaRPr lang="en-US" sz="900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14523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A8D1C4-4FE6-2F7F-CDA0-1C55C396D0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31E1057-611F-FA54-DE72-302A33F1A32E}"/>
              </a:ext>
            </a:extLst>
          </p:cNvPr>
          <p:cNvSpPr/>
          <p:nvPr/>
        </p:nvSpPr>
        <p:spPr>
          <a:xfrm>
            <a:off x="4716016" y="4227934"/>
            <a:ext cx="2448272" cy="8640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BE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87190DC-B664-3839-D1DA-8C59D50068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6136" y="4562781"/>
            <a:ext cx="1152128" cy="39367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6C8C0ED-F8B5-11B3-4B4C-A96AB2AB5C0C}"/>
              </a:ext>
            </a:extLst>
          </p:cNvPr>
          <p:cNvSpPr txBox="1"/>
          <p:nvPr/>
        </p:nvSpPr>
        <p:spPr>
          <a:xfrm>
            <a:off x="971600" y="339502"/>
            <a:ext cx="720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>
                <a:latin typeface="Garamond" panose="02020404030301010803" pitchFamily="18" charset="0"/>
              </a:rPr>
              <a:t>4. Bibliography (2)</a:t>
            </a:r>
            <a:endParaRPr lang="en-BE" sz="2000" b="1" dirty="0">
              <a:latin typeface="Garamond" panose="02020404030301010803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CB949E-8E0A-1D07-9089-4964307F0549}"/>
              </a:ext>
            </a:extLst>
          </p:cNvPr>
          <p:cNvSpPr txBox="1"/>
          <p:nvPr/>
        </p:nvSpPr>
        <p:spPr>
          <a:xfrm>
            <a:off x="971600" y="1059582"/>
            <a:ext cx="7200800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900" b="1" dirty="0">
                <a:latin typeface="Garamond" panose="02020404030301010803" pitchFamily="18" charset="0"/>
              </a:rPr>
              <a:t>Klepac, V., &amp; Hampel, D. (2017). </a:t>
            </a:r>
            <a:r>
              <a:rPr lang="en-US" sz="900" dirty="0">
                <a:latin typeface="Garamond" panose="02020404030301010803" pitchFamily="18" charset="0"/>
              </a:rPr>
              <a:t>Predicting financial distress of agriculture companies in EU. Agricultural Economics (</a:t>
            </a:r>
            <a:r>
              <a:rPr lang="en-US" sz="900" dirty="0" err="1">
                <a:latin typeface="Garamond" panose="02020404030301010803" pitchFamily="18" charset="0"/>
              </a:rPr>
              <a:t>Zemědělská</a:t>
            </a:r>
            <a:r>
              <a:rPr lang="en-US" sz="900" dirty="0">
                <a:latin typeface="Garamond" panose="02020404030301010803" pitchFamily="18" charset="0"/>
              </a:rPr>
              <a:t> </a:t>
            </a:r>
            <a:r>
              <a:rPr lang="en-US" sz="900" dirty="0" err="1">
                <a:latin typeface="Garamond" panose="02020404030301010803" pitchFamily="18" charset="0"/>
              </a:rPr>
              <a:t>Ekonomika</a:t>
            </a:r>
            <a:r>
              <a:rPr lang="en-US" sz="900" dirty="0">
                <a:latin typeface="Garamond" panose="02020404030301010803" pitchFamily="18" charset="0"/>
              </a:rPr>
              <a:t>), 63(8), 347–355. </a:t>
            </a:r>
            <a:r>
              <a:rPr lang="en-US" sz="900" dirty="0">
                <a:latin typeface="Garamond" panose="02020404030301010803" pitchFamily="18" charset="0"/>
                <a:hlinkClick r:id="rId3"/>
              </a:rPr>
              <a:t>https://doi.org/10.17221/374/2015-AGRICECON</a:t>
            </a:r>
            <a:r>
              <a:rPr lang="en-US" sz="900" dirty="0">
                <a:latin typeface="Garamond" panose="02020404030301010803" pitchFamily="18" charset="0"/>
              </a:rPr>
              <a:t> </a:t>
            </a:r>
          </a:p>
          <a:p>
            <a:pPr marL="285750" indent="-285750" algn="just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900" b="1" dirty="0">
                <a:latin typeface="Garamond" panose="02020404030301010803" pitchFamily="18" charset="0"/>
              </a:rPr>
              <a:t>Mangan, A., &amp; Ward, A. M. (2024). </a:t>
            </a:r>
            <a:r>
              <a:rPr lang="en-US" sz="900" dirty="0">
                <a:latin typeface="Garamond" panose="02020404030301010803" pitchFamily="18" charset="0"/>
              </a:rPr>
              <a:t>Cooperative resilience: Toward a heuristic model of collective action in a crisis. Financial Accountability &amp; Management, 40(3), 308–325. </a:t>
            </a:r>
            <a:r>
              <a:rPr lang="en-US" sz="900" dirty="0">
                <a:latin typeface="Garamond" panose="02020404030301010803" pitchFamily="18" charset="0"/>
                <a:hlinkClick r:id="rId4"/>
              </a:rPr>
              <a:t>https://doi.org/10.1111/faam.12382</a:t>
            </a:r>
            <a:r>
              <a:rPr lang="en-US" sz="900" dirty="0">
                <a:latin typeface="Garamond" panose="02020404030301010803" pitchFamily="18" charset="0"/>
              </a:rPr>
              <a:t> </a:t>
            </a:r>
          </a:p>
          <a:p>
            <a:pPr marL="285750" indent="-285750" algn="just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900" b="1" dirty="0" err="1">
                <a:latin typeface="Garamond" panose="02020404030301010803" pitchFamily="18" charset="0"/>
              </a:rPr>
              <a:t>Novkovic</a:t>
            </a:r>
            <a:r>
              <a:rPr lang="en-US" sz="900" b="1" dirty="0">
                <a:latin typeface="Garamond" panose="02020404030301010803" pitchFamily="18" charset="0"/>
              </a:rPr>
              <a:t>, S. (2008). </a:t>
            </a:r>
            <a:r>
              <a:rPr lang="en-US" sz="900" dirty="0">
                <a:latin typeface="Garamond" panose="02020404030301010803" pitchFamily="18" charset="0"/>
              </a:rPr>
              <a:t>Defining the co-operative difference. The Journal of Socio-Economics, 37(6), 2168–2177. </a:t>
            </a:r>
            <a:r>
              <a:rPr lang="en-US" sz="900" dirty="0">
                <a:latin typeface="Garamond" panose="02020404030301010803" pitchFamily="18" charset="0"/>
                <a:hlinkClick r:id="rId5"/>
              </a:rPr>
              <a:t>https://doi.org/10.1016/j.socec.2008.02.009</a:t>
            </a:r>
            <a:r>
              <a:rPr lang="en-US" sz="900" dirty="0">
                <a:latin typeface="Garamond" panose="02020404030301010803" pitchFamily="18" charset="0"/>
              </a:rPr>
              <a:t> </a:t>
            </a:r>
          </a:p>
          <a:p>
            <a:pPr marL="285750" indent="-285750" algn="just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900" b="1" dirty="0" err="1">
                <a:latin typeface="Garamond" panose="02020404030301010803" pitchFamily="18" charset="0"/>
              </a:rPr>
              <a:t>Rousselière</a:t>
            </a:r>
            <a:r>
              <a:rPr lang="en-US" sz="900" b="1" dirty="0">
                <a:latin typeface="Garamond" panose="02020404030301010803" pitchFamily="18" charset="0"/>
              </a:rPr>
              <a:t>, D. (2019). </a:t>
            </a:r>
            <a:r>
              <a:rPr lang="en-US" sz="900" dirty="0">
                <a:latin typeface="Garamond" panose="02020404030301010803" pitchFamily="18" charset="0"/>
              </a:rPr>
              <a:t>A Flexible Approach to Age Dependence in Organizational Mortality: Comparing the Life Duration for Cooperative and Non-Cooperative Enterprises Using a Bayesian Generalized Additive Discrete Time Survival Model. Journal of Quantitative Economics, 17(4), 829–855. </a:t>
            </a:r>
            <a:r>
              <a:rPr lang="en-US" sz="900" dirty="0">
                <a:latin typeface="Garamond" panose="02020404030301010803" pitchFamily="18" charset="0"/>
                <a:hlinkClick r:id="rId6"/>
              </a:rPr>
              <a:t>https://doi.org/10.1007/s40953-019-00164-0</a:t>
            </a:r>
            <a:endParaRPr lang="en-US" sz="900" dirty="0">
              <a:latin typeface="Garamond" panose="02020404030301010803" pitchFamily="18" charset="0"/>
            </a:endParaRPr>
          </a:p>
          <a:p>
            <a:pPr marL="285750" indent="-285750" algn="just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900" b="1" dirty="0">
                <a:latin typeface="Garamond" panose="02020404030301010803" pitchFamily="18" charset="0"/>
              </a:rPr>
              <a:t>Spicka, J., Hlavsa, T., </a:t>
            </a:r>
            <a:r>
              <a:rPr lang="en-US" sz="900" b="1" dirty="0" err="1">
                <a:latin typeface="Garamond" panose="02020404030301010803" pitchFamily="18" charset="0"/>
              </a:rPr>
              <a:t>Soukupova</a:t>
            </a:r>
            <a:r>
              <a:rPr lang="en-US" sz="900" b="1" dirty="0">
                <a:latin typeface="Garamond" panose="02020404030301010803" pitchFamily="18" charset="0"/>
              </a:rPr>
              <a:t>, K., &amp; </a:t>
            </a:r>
            <a:r>
              <a:rPr lang="en-US" sz="900" b="1" dirty="0" err="1">
                <a:latin typeface="Garamond" panose="02020404030301010803" pitchFamily="18" charset="0"/>
              </a:rPr>
              <a:t>Stolbova</a:t>
            </a:r>
            <a:r>
              <a:rPr lang="en-US" sz="900" b="1" dirty="0">
                <a:latin typeface="Garamond" panose="02020404030301010803" pitchFamily="18" charset="0"/>
              </a:rPr>
              <a:t>, M. (2019).</a:t>
            </a:r>
            <a:r>
              <a:rPr lang="en-US" sz="900" dirty="0">
                <a:latin typeface="Garamond" panose="02020404030301010803" pitchFamily="18" charset="0"/>
              </a:rPr>
              <a:t> Approaches to estimation the farm-level economic viability and sustainability in agriculture: A literature review. Agricultural Economics (</a:t>
            </a:r>
            <a:r>
              <a:rPr lang="en-US" sz="900" dirty="0" err="1">
                <a:latin typeface="Garamond" panose="02020404030301010803" pitchFamily="18" charset="0"/>
              </a:rPr>
              <a:t>Zemědělská</a:t>
            </a:r>
            <a:r>
              <a:rPr lang="en-US" sz="900" dirty="0">
                <a:latin typeface="Garamond" panose="02020404030301010803" pitchFamily="18" charset="0"/>
              </a:rPr>
              <a:t> </a:t>
            </a:r>
            <a:r>
              <a:rPr lang="en-US" sz="900" dirty="0" err="1">
                <a:latin typeface="Garamond" panose="02020404030301010803" pitchFamily="18" charset="0"/>
              </a:rPr>
              <a:t>Ekonomika</a:t>
            </a:r>
            <a:r>
              <a:rPr lang="en-US" sz="900" dirty="0">
                <a:latin typeface="Garamond" panose="02020404030301010803" pitchFamily="18" charset="0"/>
              </a:rPr>
              <a:t>), 65(6), 289–297. </a:t>
            </a:r>
            <a:r>
              <a:rPr lang="en-US" sz="900" dirty="0">
                <a:latin typeface="Garamond" panose="02020404030301010803" pitchFamily="18" charset="0"/>
                <a:hlinkClick r:id="rId7"/>
              </a:rPr>
              <a:t>https://doi.org/10.17221/269/2018-AGRICECON</a:t>
            </a:r>
            <a:r>
              <a:rPr lang="en-US" sz="900" dirty="0">
                <a:latin typeface="Garamond" panose="02020404030301010803" pitchFamily="18" charset="0"/>
              </a:rPr>
              <a:t> </a:t>
            </a:r>
          </a:p>
          <a:p>
            <a:pPr marL="285750" indent="-285750" algn="just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900" b="1" dirty="0">
                <a:latin typeface="Garamond" panose="02020404030301010803" pitchFamily="18" charset="0"/>
              </a:rPr>
              <a:t>Szafraniec-</a:t>
            </a:r>
            <a:r>
              <a:rPr lang="en-US" sz="900" b="1" dirty="0" err="1">
                <a:latin typeface="Garamond" panose="02020404030301010803" pitchFamily="18" charset="0"/>
              </a:rPr>
              <a:t>Siluta</a:t>
            </a:r>
            <a:r>
              <a:rPr lang="en-US" sz="900" b="1" dirty="0">
                <a:latin typeface="Garamond" panose="02020404030301010803" pitchFamily="18" charset="0"/>
              </a:rPr>
              <a:t>, E., Strzelecka, A., Ardan, R., &amp; Zawadzka, D. (2024). </a:t>
            </a:r>
            <a:r>
              <a:rPr lang="en-US" sz="900" dirty="0">
                <a:latin typeface="Garamond" panose="02020404030301010803" pitchFamily="18" charset="0"/>
              </a:rPr>
              <a:t>Determinants of Financial Security of European Union Farms—A Factor Analysis Model Approach. Agriculture, 14(1), 119. </a:t>
            </a:r>
            <a:r>
              <a:rPr lang="en-US" sz="900" dirty="0">
                <a:latin typeface="Garamond" panose="02020404030301010803" pitchFamily="18" charset="0"/>
                <a:hlinkClick r:id="rId8"/>
              </a:rPr>
              <a:t>https://doi.org/10.3390/agriculture14010119</a:t>
            </a:r>
            <a:r>
              <a:rPr lang="en-US" sz="900" dirty="0">
                <a:latin typeface="Garamond" panose="02020404030301010803" pitchFamily="18" charset="0"/>
              </a:rPr>
              <a:t> </a:t>
            </a:r>
          </a:p>
          <a:p>
            <a:pPr marL="285750" indent="-285750" algn="just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fr-FR" sz="900" b="1" dirty="0">
                <a:latin typeface="Garamond" panose="02020404030301010803" pitchFamily="18" charset="0"/>
              </a:rPr>
              <a:t>Valette, J., </a:t>
            </a:r>
            <a:r>
              <a:rPr lang="fr-FR" sz="900" b="1" dirty="0" err="1">
                <a:latin typeface="Garamond" panose="02020404030301010803" pitchFamily="18" charset="0"/>
              </a:rPr>
              <a:t>Amadieu</a:t>
            </a:r>
            <a:r>
              <a:rPr lang="fr-FR" sz="900" b="1" dirty="0">
                <a:latin typeface="Garamond" panose="02020404030301010803" pitchFamily="18" charset="0"/>
              </a:rPr>
              <a:t>, P., &amp; Sentis, P. (2018). </a:t>
            </a:r>
            <a:r>
              <a:rPr lang="fr-FR" sz="900" dirty="0">
                <a:latin typeface="Garamond" panose="02020404030301010803" pitchFamily="18" charset="0"/>
              </a:rPr>
              <a:t>Les coopératives résistent-elles mieux? Une analyse de survie des coopératives agricoles françaises. Finance Contrôle Stratégie, 21(2). </a:t>
            </a:r>
            <a:r>
              <a:rPr lang="fr-FR" sz="900" dirty="0">
                <a:latin typeface="Garamond" panose="02020404030301010803" pitchFamily="18" charset="0"/>
                <a:hlinkClick r:id="rId9"/>
              </a:rPr>
              <a:t>https://doi.org/10.4000/fcs.2129</a:t>
            </a:r>
            <a:r>
              <a:rPr lang="fr-FR" sz="900" dirty="0">
                <a:latin typeface="Garamond" panose="02020404030301010803" pitchFamily="18" charset="0"/>
              </a:rPr>
              <a:t> </a:t>
            </a:r>
          </a:p>
          <a:p>
            <a:pPr marL="285750" indent="-285750" algn="just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900" b="1" dirty="0">
                <a:latin typeface="Garamond" panose="02020404030301010803" pitchFamily="18" charset="0"/>
              </a:rPr>
              <a:t>Vik, P.M., Curtis, J. and Dayson, K.T. (2023)</a:t>
            </a:r>
            <a:r>
              <a:rPr lang="en-US" sz="900" dirty="0">
                <a:latin typeface="Garamond" panose="02020404030301010803" pitchFamily="18" charset="0"/>
              </a:rPr>
              <a:t> “Resilience of cooperatives during global pandemics – Short-term effects of Covid-19 on lending </a:t>
            </a:r>
            <a:r>
              <a:rPr lang="en-US" sz="900" dirty="0" err="1">
                <a:latin typeface="Garamond" panose="02020404030301010803" pitchFamily="18" charset="0"/>
              </a:rPr>
              <a:t>behaviour</a:t>
            </a:r>
            <a:r>
              <a:rPr lang="en-US" sz="900" dirty="0">
                <a:latin typeface="Garamond" panose="02020404030301010803" pitchFamily="18" charset="0"/>
              </a:rPr>
              <a:t> of British credit unions,” Journal of Co-operative Organization and Management, 11(2), p. 100220. Available at: https://doi.org/10.1016/j.jcom.2023.100220.</a:t>
            </a:r>
          </a:p>
          <a:p>
            <a:pPr marL="285750" indent="-285750" algn="just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900" b="1" dirty="0">
                <a:latin typeface="Garamond" panose="02020404030301010803" pitchFamily="18" charset="0"/>
              </a:rPr>
              <a:t>Wolf, C. A., &amp; </a:t>
            </a:r>
            <a:r>
              <a:rPr lang="en-US" sz="900" b="1" dirty="0" err="1">
                <a:latin typeface="Garamond" panose="02020404030301010803" pitchFamily="18" charset="0"/>
              </a:rPr>
              <a:t>Karszes</a:t>
            </a:r>
            <a:r>
              <a:rPr lang="en-US" sz="900" b="1" dirty="0">
                <a:latin typeface="Garamond" panose="02020404030301010803" pitchFamily="18" charset="0"/>
              </a:rPr>
              <a:t>, J. (2023)</a:t>
            </a:r>
            <a:r>
              <a:rPr lang="en-US" sz="900" dirty="0">
                <a:latin typeface="Garamond" panose="02020404030301010803" pitchFamily="18" charset="0"/>
              </a:rPr>
              <a:t>. Financial risk and resiliency on US dairy farms: Measures, thresholds, and management implications. Journal of Dairy Science, 106(5), 3301–3311. </a:t>
            </a:r>
            <a:r>
              <a:rPr lang="en-US" sz="900" dirty="0">
                <a:latin typeface="Garamond" panose="02020404030301010803" pitchFamily="18" charset="0"/>
                <a:hlinkClick r:id="rId10"/>
              </a:rPr>
              <a:t>https://doi.org/10.3168/jds.2022-22711</a:t>
            </a:r>
            <a:endParaRPr lang="en-US" sz="900" dirty="0">
              <a:latin typeface="Garamond" panose="02020404030301010803" pitchFamily="18" charset="0"/>
            </a:endParaRPr>
          </a:p>
          <a:p>
            <a:pPr marL="285750" indent="-285750" algn="just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900" b="1" dirty="0" err="1">
                <a:latin typeface="Garamond" panose="02020404030301010803" pitchFamily="18" charset="0"/>
              </a:rPr>
              <a:t>Wulandhari</a:t>
            </a:r>
            <a:r>
              <a:rPr lang="en-US" sz="900" b="1" dirty="0">
                <a:latin typeface="Garamond" panose="02020404030301010803" pitchFamily="18" charset="0"/>
              </a:rPr>
              <a:t>, N. B. I., </a:t>
            </a:r>
            <a:r>
              <a:rPr lang="en-US" sz="900" b="1" dirty="0" err="1">
                <a:latin typeface="Garamond" panose="02020404030301010803" pitchFamily="18" charset="0"/>
              </a:rPr>
              <a:t>Gölgeci</a:t>
            </a:r>
            <a:r>
              <a:rPr lang="en-US" sz="900" b="1" dirty="0">
                <a:latin typeface="Garamond" panose="02020404030301010803" pitchFamily="18" charset="0"/>
              </a:rPr>
              <a:t>, I., Mishra, N., Sivarajah, U., &amp; Gupta, S. (2022). </a:t>
            </a:r>
            <a:r>
              <a:rPr lang="en-US" sz="900" dirty="0">
                <a:latin typeface="Garamond" panose="02020404030301010803" pitchFamily="18" charset="0"/>
              </a:rPr>
              <a:t>Exploring the role of social capital mechanisms in cooperative resilience. Journal of Business Research, 143, 375–386. </a:t>
            </a:r>
            <a:r>
              <a:rPr lang="en-US" sz="900" dirty="0">
                <a:latin typeface="Garamond" panose="02020404030301010803" pitchFamily="18" charset="0"/>
                <a:hlinkClick r:id="rId11"/>
              </a:rPr>
              <a:t>https://doi.org/10.1016/j.jbusres.2022.01.026</a:t>
            </a:r>
            <a:r>
              <a:rPr lang="en-US" sz="900" dirty="0">
                <a:latin typeface="Garamond" panose="02020404030301010803" pitchFamily="18" charset="0"/>
              </a:rPr>
              <a:t> </a:t>
            </a:r>
          </a:p>
          <a:p>
            <a:pPr marL="285750" indent="-285750" algn="just">
              <a:spcBef>
                <a:spcPts val="300"/>
              </a:spcBef>
              <a:buFont typeface="Arial" panose="020B0604020202020204" pitchFamily="34" charset="0"/>
              <a:buChar char="•"/>
            </a:pPr>
            <a:endParaRPr lang="en-US" sz="900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585043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_HEC_Liege_2018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38611</TotalTime>
  <Words>2015</Words>
  <Application>Microsoft Office PowerPoint</Application>
  <PresentationFormat>On-screen Show (16:9)</PresentationFormat>
  <Paragraphs>164</Paragraphs>
  <Slides>11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Garamond</vt:lpstr>
      <vt:lpstr>Template_HEC_Liege_2018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Priminfo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Anne Mergelsberg</dc:creator>
  <cp:lastModifiedBy>Pau BOFILL SALA</cp:lastModifiedBy>
  <cp:revision>16</cp:revision>
  <dcterms:created xsi:type="dcterms:W3CDTF">2016-02-11T10:57:27Z</dcterms:created>
  <dcterms:modified xsi:type="dcterms:W3CDTF">2026-08-26T15:08:36Z</dcterms:modified>
</cp:coreProperties>
</file>