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62" r:id="rId5"/>
    <p:sldId id="263" r:id="rId6"/>
    <p:sldId id="264" r:id="rId7"/>
    <p:sldId id="265" r:id="rId8"/>
    <p:sldId id="266" r:id="rId9"/>
    <p:sldId id="272" r:id="rId10"/>
    <p:sldId id="267" r:id="rId11"/>
    <p:sldId id="273" r:id="rId12"/>
    <p:sldId id="274" r:id="rId13"/>
    <p:sldId id="275" r:id="rId14"/>
    <p:sldId id="268" r:id="rId15"/>
    <p:sldId id="269" r:id="rId16"/>
    <p:sldId id="282" r:id="rId17"/>
    <p:sldId id="270" r:id="rId18"/>
    <p:sldId id="271" r:id="rId19"/>
    <p:sldId id="276" r:id="rId20"/>
    <p:sldId id="277" r:id="rId21"/>
    <p:sldId id="278" r:id="rId22"/>
    <p:sldId id="279" r:id="rId23"/>
    <p:sldId id="280" r:id="rId24"/>
    <p:sldId id="281" r:id="rId25"/>
    <p:sldId id="257" r:id="rId26"/>
    <p:sldId id="28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19BD6C0E-6327-4FCA-BC50-2D4ECBAA9ED2}" type="datetimeFigureOut">
              <a:rPr lang="fr-FR" smtClean="0"/>
              <a:pPr/>
              <a:t>06/01/2010</a:t>
            </a:fld>
            <a:endParaRPr lang="fr-BE"/>
          </a:p>
        </p:txBody>
      </p:sp>
      <p:sp>
        <p:nvSpPr>
          <p:cNvPr id="20" name="Espace réservé du pied de page 19"/>
          <p:cNvSpPr>
            <a:spLocks noGrp="1"/>
          </p:cNvSpPr>
          <p:nvPr>
            <p:ph type="ftr" sz="quarter" idx="11"/>
          </p:nvPr>
        </p:nvSpPr>
        <p:spPr/>
        <p:txBody>
          <a:bodyPr/>
          <a:lstStyle>
            <a:extLst/>
          </a:lstStyle>
          <a:p>
            <a:endParaRPr lang="fr-BE"/>
          </a:p>
        </p:txBody>
      </p:sp>
      <p:sp>
        <p:nvSpPr>
          <p:cNvPr id="10" name="Espace réservé du numéro de diapositive 9"/>
          <p:cNvSpPr>
            <a:spLocks noGrp="1"/>
          </p:cNvSpPr>
          <p:nvPr>
            <p:ph type="sldNum" sz="quarter" idx="12"/>
          </p:nvPr>
        </p:nvSpPr>
        <p:spPr/>
        <p:txBody>
          <a:bodyPr/>
          <a:lstStyle>
            <a:extLst/>
          </a:lstStyle>
          <a:p>
            <a:fld id="{2BCE35ED-29FE-44BF-8B2B-EF3E37E8F4BF}" type="slidenum">
              <a:rPr lang="fr-BE" smtClean="0"/>
              <a:pPr/>
              <a:t>‹N°›</a:t>
            </a:fld>
            <a:endParaRPr lang="fr-BE"/>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9BD6C0E-6327-4FCA-BC50-2D4ECBAA9ED2}" type="datetimeFigureOut">
              <a:rPr lang="fr-FR" smtClean="0"/>
              <a:pPr/>
              <a:t>06/01/2010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2BCE35ED-29FE-44BF-8B2B-EF3E37E8F4BF}"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9BD6C0E-6327-4FCA-BC50-2D4ECBAA9ED2}" type="datetimeFigureOut">
              <a:rPr lang="fr-FR" smtClean="0"/>
              <a:pPr/>
              <a:t>06/01/2010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2BCE35ED-29FE-44BF-8B2B-EF3E37E8F4BF}"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9BD6C0E-6327-4FCA-BC50-2D4ECBAA9ED2}" type="datetimeFigureOut">
              <a:rPr lang="fr-FR" smtClean="0"/>
              <a:pPr/>
              <a:t>06/01/2010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2BCE35ED-29FE-44BF-8B2B-EF3E37E8F4BF}"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19BD6C0E-6327-4FCA-BC50-2D4ECBAA9ED2}" type="datetimeFigureOut">
              <a:rPr lang="fr-FR" smtClean="0"/>
              <a:pPr/>
              <a:t>06/01/2010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2BCE35ED-29FE-44BF-8B2B-EF3E37E8F4BF}" type="slidenum">
              <a:rPr lang="fr-BE" smtClean="0"/>
              <a:pPr/>
              <a:t>‹N°›</a:t>
            </a:fld>
            <a:endParaRPr lang="fr-B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9BD6C0E-6327-4FCA-BC50-2D4ECBAA9ED2}" type="datetimeFigureOut">
              <a:rPr lang="fr-FR" smtClean="0"/>
              <a:pPr/>
              <a:t>06/01/2010</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2BCE35ED-29FE-44BF-8B2B-EF3E37E8F4BF}"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9BD6C0E-6327-4FCA-BC50-2D4ECBAA9ED2}" type="datetimeFigureOut">
              <a:rPr lang="fr-FR" smtClean="0"/>
              <a:pPr/>
              <a:t>06/01/2010</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2BCE35ED-29FE-44BF-8B2B-EF3E37E8F4BF}"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19BD6C0E-6327-4FCA-BC50-2D4ECBAA9ED2}" type="datetimeFigureOut">
              <a:rPr lang="fr-FR" smtClean="0"/>
              <a:pPr/>
              <a:t>06/01/2010</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2BCE35ED-29FE-44BF-8B2B-EF3E37E8F4BF}"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19BD6C0E-6327-4FCA-BC50-2D4ECBAA9ED2}" type="datetimeFigureOut">
              <a:rPr lang="fr-FR" smtClean="0"/>
              <a:pPr/>
              <a:t>06/01/2010</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2BCE35ED-29FE-44BF-8B2B-EF3E37E8F4BF}" type="slidenum">
              <a:rPr lang="fr-BE" smtClean="0"/>
              <a:pPr/>
              <a:t>‹N°›</a:t>
            </a:fld>
            <a:endParaRPr lang="fr-B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9BD6C0E-6327-4FCA-BC50-2D4ECBAA9ED2}" type="datetimeFigureOut">
              <a:rPr lang="fr-FR" smtClean="0"/>
              <a:pPr/>
              <a:t>06/01/2010</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2BCE35ED-29FE-44BF-8B2B-EF3E37E8F4BF}"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19BD6C0E-6327-4FCA-BC50-2D4ECBAA9ED2}" type="datetimeFigureOut">
              <a:rPr lang="fr-FR" smtClean="0"/>
              <a:pPr/>
              <a:t>06/01/2010</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2BCE35ED-29FE-44BF-8B2B-EF3E37E8F4BF}" type="slidenum">
              <a:rPr lang="fr-BE" smtClean="0"/>
              <a:pPr/>
              <a:t>‹N°›</a:t>
            </a:fld>
            <a:endParaRPr lang="fr-B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9BD6C0E-6327-4FCA-BC50-2D4ECBAA9ED2}" type="datetimeFigureOut">
              <a:rPr lang="fr-FR" smtClean="0"/>
              <a:pPr/>
              <a:t>06/01/2010</a:t>
            </a:fld>
            <a:endParaRPr lang="fr-BE"/>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BCE35ED-29FE-44BF-8B2B-EF3E37E8F4BF}" type="slidenum">
              <a:rPr lang="fr-BE" smtClean="0"/>
              <a:pPr/>
              <a:t>‹N°›</a:t>
            </a:fld>
            <a:endParaRPr lang="fr-B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12" Type="http://schemas.openxmlformats.org/officeDocument/2006/relationships/image" Target="../media/image14.w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BE" dirty="0" smtClean="0"/>
              <a:t>Pratique de la pharmacie clinique: </a:t>
            </a:r>
            <a:br>
              <a:rPr lang="fr-BE" dirty="0" smtClean="0"/>
            </a:br>
            <a:r>
              <a:rPr lang="fr-BE" dirty="0" smtClean="0"/>
              <a:t>Expérience en Gériatrie</a:t>
            </a:r>
            <a:endParaRPr lang="fr-BE" dirty="0"/>
          </a:p>
        </p:txBody>
      </p:sp>
      <p:sp>
        <p:nvSpPr>
          <p:cNvPr id="3" name="Sous-titre 2"/>
          <p:cNvSpPr>
            <a:spLocks noGrp="1"/>
          </p:cNvSpPr>
          <p:nvPr>
            <p:ph type="subTitle" idx="1"/>
          </p:nvPr>
        </p:nvSpPr>
        <p:spPr>
          <a:xfrm>
            <a:off x="1428728" y="4071942"/>
            <a:ext cx="7406640" cy="1752600"/>
          </a:xfrm>
        </p:spPr>
        <p:txBody>
          <a:bodyPr>
            <a:normAutofit lnSpcReduction="10000"/>
          </a:bodyPr>
          <a:lstStyle/>
          <a:p>
            <a:pPr algn="ctr"/>
            <a:r>
              <a:rPr lang="fr-BE" dirty="0" smtClean="0"/>
              <a:t>Journée d’enseignement </a:t>
            </a:r>
            <a:r>
              <a:rPr lang="fr-BE" dirty="0" err="1" smtClean="0"/>
              <a:t>post-universitaire</a:t>
            </a:r>
            <a:r>
              <a:rPr lang="fr-BE" dirty="0" smtClean="0"/>
              <a:t> </a:t>
            </a:r>
            <a:r>
              <a:rPr lang="fr-BE" dirty="0" err="1" smtClean="0"/>
              <a:t>A.Pha.Br</a:t>
            </a:r>
            <a:endParaRPr lang="fr-BE" dirty="0" smtClean="0"/>
          </a:p>
          <a:p>
            <a:pPr algn="ctr"/>
            <a:r>
              <a:rPr lang="fr-BE" dirty="0" smtClean="0"/>
              <a:t>18 octobre 2008</a:t>
            </a:r>
          </a:p>
          <a:p>
            <a:pPr algn="ctr"/>
            <a:r>
              <a:rPr lang="fr-BE" dirty="0" smtClean="0"/>
              <a:t>Th. Van Hees</a:t>
            </a:r>
          </a:p>
          <a:p>
            <a:pPr algn="ctr"/>
            <a:r>
              <a:rPr lang="fr-BE" dirty="0" smtClean="0"/>
              <a:t>Pharmacien CHU de Liège</a:t>
            </a:r>
            <a:endParaRPr lang="fr-BE" dirty="0"/>
          </a:p>
        </p:txBody>
      </p:sp>
      <p:pic>
        <p:nvPicPr>
          <p:cNvPr id="4" name="Picture 12"/>
          <p:cNvPicPr>
            <a:picLocks noChangeAspect="1" noChangeArrowheads="1"/>
          </p:cNvPicPr>
          <p:nvPr/>
        </p:nvPicPr>
        <p:blipFill>
          <a:blip r:embed="rId2" cstate="print"/>
          <a:srcRect/>
          <a:stretch>
            <a:fillRect/>
          </a:stretch>
        </p:blipFill>
        <p:spPr bwMode="auto">
          <a:xfrm>
            <a:off x="1285852" y="5754040"/>
            <a:ext cx="1785950" cy="861083"/>
          </a:xfrm>
          <a:prstGeom prst="rect">
            <a:avLst/>
          </a:prstGeom>
          <a:noFill/>
          <a:ln w="9525">
            <a:noFill/>
            <a:miter lim="800000"/>
            <a:headEnd/>
            <a:tailEnd/>
          </a:ln>
          <a:effectLst/>
        </p:spPr>
      </p:pic>
      <p:pic>
        <p:nvPicPr>
          <p:cNvPr id="1026" name="Picture 2" descr="C:\Users\tvanhees\AppData\Local\Temp\logo_coul_texte_blason_cadre_300.tif"/>
          <p:cNvPicPr>
            <a:picLocks noChangeAspect="1" noChangeArrowheads="1"/>
          </p:cNvPicPr>
          <p:nvPr/>
        </p:nvPicPr>
        <p:blipFill>
          <a:blip r:embed="rId3" cstate="print"/>
          <a:srcRect/>
          <a:stretch>
            <a:fillRect/>
          </a:stretch>
        </p:blipFill>
        <p:spPr bwMode="auto">
          <a:xfrm>
            <a:off x="7072330" y="5270075"/>
            <a:ext cx="1785950" cy="130219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Problèmes de Santé </a:t>
            </a:r>
            <a:br>
              <a:rPr lang="fr-BE" dirty="0" smtClean="0"/>
            </a:br>
            <a:r>
              <a:rPr lang="fr-BE" dirty="0" smtClean="0"/>
              <a:t>de Madame O.</a:t>
            </a:r>
            <a:endParaRPr lang="fr-BE" dirty="0"/>
          </a:p>
        </p:txBody>
      </p:sp>
      <p:sp>
        <p:nvSpPr>
          <p:cNvPr id="3" name="Espace réservé du contenu 2"/>
          <p:cNvSpPr>
            <a:spLocks noGrp="1"/>
          </p:cNvSpPr>
          <p:nvPr>
            <p:ph idx="1"/>
          </p:nvPr>
        </p:nvSpPr>
        <p:spPr/>
        <p:txBody>
          <a:bodyPr>
            <a:normAutofit fontScale="85000" lnSpcReduction="20000"/>
          </a:bodyPr>
          <a:lstStyle/>
          <a:p>
            <a:r>
              <a:rPr lang="fr-BE" dirty="0" smtClean="0"/>
              <a:t>Chute </a:t>
            </a:r>
          </a:p>
          <a:p>
            <a:pPr lvl="1"/>
            <a:r>
              <a:rPr lang="fr-BE" dirty="0" smtClean="0"/>
              <a:t>Origine médicamenteuse ? 10-20% des admissions </a:t>
            </a:r>
          </a:p>
          <a:p>
            <a:pPr lvl="1"/>
            <a:r>
              <a:rPr lang="fr-BE" dirty="0" err="1" smtClean="0">
                <a:solidFill>
                  <a:schemeClr val="accent4"/>
                </a:solidFill>
              </a:rPr>
              <a:t>Atenolol</a:t>
            </a:r>
            <a:r>
              <a:rPr lang="fr-BE" i="1" dirty="0" smtClean="0"/>
              <a:t>,</a:t>
            </a:r>
            <a:r>
              <a:rPr lang="fr-BE" dirty="0" smtClean="0"/>
              <a:t> </a:t>
            </a:r>
            <a:r>
              <a:rPr lang="fr-BE" dirty="0" err="1" smtClean="0">
                <a:solidFill>
                  <a:schemeClr val="accent4"/>
                </a:solidFill>
              </a:rPr>
              <a:t>enalapril</a:t>
            </a:r>
            <a:r>
              <a:rPr lang="fr-BE" dirty="0" smtClean="0"/>
              <a:t> : hypotension orthostatique</a:t>
            </a:r>
          </a:p>
          <a:p>
            <a:pPr lvl="1"/>
            <a:r>
              <a:rPr lang="fr-BE" dirty="0" err="1" smtClean="0">
                <a:solidFill>
                  <a:schemeClr val="accent4"/>
                </a:solidFill>
              </a:rPr>
              <a:t>Oxazepam</a:t>
            </a:r>
            <a:r>
              <a:rPr lang="fr-BE" dirty="0" smtClean="0"/>
              <a:t> : somnolence</a:t>
            </a:r>
          </a:p>
          <a:p>
            <a:pPr lvl="1"/>
            <a:r>
              <a:rPr lang="fr-BE" dirty="0" err="1" smtClean="0">
                <a:solidFill>
                  <a:schemeClr val="accent4"/>
                </a:solidFill>
              </a:rPr>
              <a:t>Metformine</a:t>
            </a:r>
            <a:r>
              <a:rPr lang="fr-BE" dirty="0" smtClean="0">
                <a:solidFill>
                  <a:schemeClr val="accent3"/>
                </a:solidFill>
              </a:rPr>
              <a:t> </a:t>
            </a:r>
            <a:r>
              <a:rPr lang="fr-BE" dirty="0" smtClean="0"/>
              <a:t>: troubles, vertiges, faiblesse </a:t>
            </a:r>
          </a:p>
          <a:p>
            <a:pPr lvl="1"/>
            <a:r>
              <a:rPr lang="fr-BE" dirty="0" err="1" smtClean="0">
                <a:solidFill>
                  <a:schemeClr val="accent4"/>
                </a:solidFill>
              </a:rPr>
              <a:t>Metformine</a:t>
            </a:r>
            <a:r>
              <a:rPr lang="fr-BE" dirty="0" smtClean="0"/>
              <a:t> débuté en janvier </a:t>
            </a:r>
          </a:p>
          <a:p>
            <a:r>
              <a:rPr lang="fr-BE" dirty="0" smtClean="0"/>
              <a:t>Hypertension </a:t>
            </a:r>
          </a:p>
          <a:p>
            <a:pPr lvl="1"/>
            <a:r>
              <a:rPr lang="fr-BE" dirty="0" smtClean="0"/>
              <a:t>Suivre la tension artérielle (objectif : 150/80) </a:t>
            </a:r>
          </a:p>
          <a:p>
            <a:pPr lvl="1"/>
            <a:r>
              <a:rPr lang="fr-BE" dirty="0" smtClean="0"/>
              <a:t>Suggérer un ajustement des posologies </a:t>
            </a:r>
          </a:p>
          <a:p>
            <a:pPr lvl="1"/>
            <a:r>
              <a:rPr lang="fr-BE" dirty="0" smtClean="0"/>
              <a:t>Le 17 mars, le médecin augmente la dose d’</a:t>
            </a:r>
            <a:r>
              <a:rPr lang="fr-BE" dirty="0" err="1" smtClean="0">
                <a:solidFill>
                  <a:schemeClr val="accent4"/>
                </a:solidFill>
              </a:rPr>
              <a:t>enalapril</a:t>
            </a:r>
            <a:r>
              <a:rPr lang="fr-BE" dirty="0" smtClean="0"/>
              <a:t> à 7,5 mg le soir : suggérer un dosage des électrolytes 48h après, et surveiller la fonction rénale</a:t>
            </a:r>
          </a:p>
        </p:txBody>
      </p:sp>
      <p:pic>
        <p:nvPicPr>
          <p:cNvPr id="2050" name="Picture 2"/>
          <p:cNvPicPr>
            <a:picLocks noChangeAspect="1" noChangeArrowheads="1"/>
          </p:cNvPicPr>
          <p:nvPr/>
        </p:nvPicPr>
        <p:blipFill>
          <a:blip r:embed="rId2" cstate="print"/>
          <a:srcRect/>
          <a:stretch>
            <a:fillRect/>
          </a:stretch>
        </p:blipFill>
        <p:spPr bwMode="auto">
          <a:xfrm>
            <a:off x="7072330" y="214290"/>
            <a:ext cx="1119189" cy="12134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Problèmes de Santé </a:t>
            </a:r>
            <a:br>
              <a:rPr lang="fr-BE" dirty="0" smtClean="0"/>
            </a:br>
            <a:r>
              <a:rPr lang="fr-BE" dirty="0" smtClean="0"/>
              <a:t>de Madame O.</a:t>
            </a:r>
            <a:endParaRPr lang="fr-BE" dirty="0"/>
          </a:p>
        </p:txBody>
      </p:sp>
      <p:sp>
        <p:nvSpPr>
          <p:cNvPr id="3" name="Espace réservé du contenu 2"/>
          <p:cNvSpPr>
            <a:spLocks noGrp="1"/>
          </p:cNvSpPr>
          <p:nvPr>
            <p:ph idx="1"/>
          </p:nvPr>
        </p:nvSpPr>
        <p:spPr/>
        <p:txBody>
          <a:bodyPr>
            <a:normAutofit fontScale="85000" lnSpcReduction="20000"/>
          </a:bodyPr>
          <a:lstStyle/>
          <a:p>
            <a:r>
              <a:rPr lang="fr-BE" dirty="0" smtClean="0"/>
              <a:t>Diabète</a:t>
            </a:r>
          </a:p>
          <a:p>
            <a:pPr lvl="1"/>
            <a:r>
              <a:rPr lang="fr-BE" dirty="0" smtClean="0"/>
              <a:t>Hémoglobine </a:t>
            </a:r>
            <a:r>
              <a:rPr lang="fr-BE" dirty="0" err="1" smtClean="0"/>
              <a:t>glyquée</a:t>
            </a:r>
            <a:r>
              <a:rPr lang="fr-BE" dirty="0" smtClean="0"/>
              <a:t> : HBA1c = 6,3% </a:t>
            </a:r>
          </a:p>
          <a:p>
            <a:pPr lvl="1"/>
            <a:r>
              <a:rPr lang="fr-BE" dirty="0" err="1" smtClean="0">
                <a:solidFill>
                  <a:schemeClr val="accent4"/>
                </a:solidFill>
              </a:rPr>
              <a:t>Metformine</a:t>
            </a:r>
            <a:r>
              <a:rPr lang="fr-BE" dirty="0" smtClean="0"/>
              <a:t> contre-indiquée si </a:t>
            </a:r>
            <a:r>
              <a:rPr lang="fr-BE" dirty="0" err="1" smtClean="0"/>
              <a:t>ClCr</a:t>
            </a:r>
            <a:r>
              <a:rPr lang="fr-BE" dirty="0" smtClean="0"/>
              <a:t> &lt; 30 ml/min (calculée ici à 29 ml/min)</a:t>
            </a:r>
          </a:p>
          <a:p>
            <a:pPr lvl="1"/>
            <a:r>
              <a:rPr lang="fr-BE" dirty="0" smtClean="0"/>
              <a:t>Le médecin décide d’arrêter la </a:t>
            </a:r>
            <a:r>
              <a:rPr lang="fr-BE" dirty="0" err="1" smtClean="0">
                <a:solidFill>
                  <a:schemeClr val="accent4"/>
                </a:solidFill>
              </a:rPr>
              <a:t>metformine</a:t>
            </a:r>
            <a:r>
              <a:rPr lang="fr-BE" dirty="0" smtClean="0"/>
              <a:t> et de débuter du </a:t>
            </a:r>
            <a:r>
              <a:rPr lang="fr-BE" dirty="0" err="1" smtClean="0">
                <a:solidFill>
                  <a:schemeClr val="accent4"/>
                </a:solidFill>
              </a:rPr>
              <a:t>gliclazide</a:t>
            </a:r>
            <a:r>
              <a:rPr lang="fr-BE" dirty="0" smtClean="0"/>
              <a:t> 40 mg 1x/jour</a:t>
            </a:r>
          </a:p>
          <a:p>
            <a:pPr lvl="1"/>
            <a:r>
              <a:rPr lang="fr-BE" dirty="0" smtClean="0"/>
              <a:t>Suivre les glycémies journalières, proposer un ajustement posologique dans une semaine </a:t>
            </a:r>
          </a:p>
          <a:p>
            <a:r>
              <a:rPr lang="fr-BE" dirty="0" smtClean="0"/>
              <a:t>Fibrillation auriculaire </a:t>
            </a:r>
          </a:p>
          <a:p>
            <a:pPr lvl="1"/>
            <a:r>
              <a:rPr lang="fr-BE" dirty="0" smtClean="0"/>
              <a:t>Dosage </a:t>
            </a:r>
            <a:r>
              <a:rPr lang="fr-BE" dirty="0" err="1" smtClean="0">
                <a:solidFill>
                  <a:schemeClr val="accent4"/>
                </a:solidFill>
              </a:rPr>
              <a:t>digoxine</a:t>
            </a:r>
            <a:r>
              <a:rPr lang="fr-BE" dirty="0" smtClean="0"/>
              <a:t> : 0,9 </a:t>
            </a:r>
            <a:r>
              <a:rPr lang="fr-BE" dirty="0" err="1" smtClean="0"/>
              <a:t>ng</a:t>
            </a:r>
            <a:r>
              <a:rPr lang="fr-BE" dirty="0" smtClean="0"/>
              <a:t>/ml le 2/03 (1-1,25) </a:t>
            </a:r>
          </a:p>
          <a:p>
            <a:pPr lvl="1"/>
            <a:r>
              <a:rPr lang="fr-BE" dirty="0" smtClean="0"/>
              <a:t>Dosage </a:t>
            </a:r>
            <a:r>
              <a:rPr lang="fr-BE" dirty="0" err="1" smtClean="0">
                <a:solidFill>
                  <a:schemeClr val="accent4"/>
                </a:solidFill>
              </a:rPr>
              <a:t>digoxine</a:t>
            </a:r>
            <a:r>
              <a:rPr lang="fr-BE" dirty="0" smtClean="0"/>
              <a:t> : 0,2 </a:t>
            </a:r>
            <a:r>
              <a:rPr lang="fr-BE" dirty="0" err="1" smtClean="0"/>
              <a:t>ng</a:t>
            </a:r>
            <a:r>
              <a:rPr lang="fr-BE" dirty="0" smtClean="0"/>
              <a:t>/ml le 13/03, stoppé</a:t>
            </a:r>
          </a:p>
          <a:p>
            <a:pPr lvl="1"/>
            <a:r>
              <a:rPr lang="fr-BE" dirty="0" smtClean="0"/>
              <a:t>Évaluer l’intérêt d’une </a:t>
            </a:r>
            <a:r>
              <a:rPr lang="fr-BE" dirty="0" err="1" smtClean="0"/>
              <a:t>thromboprophylaxie</a:t>
            </a:r>
            <a:r>
              <a:rPr lang="fr-BE" dirty="0" smtClean="0"/>
              <a:t> (</a:t>
            </a:r>
            <a:r>
              <a:rPr lang="fr-BE" dirty="0" smtClean="0">
                <a:solidFill>
                  <a:schemeClr val="accent4"/>
                </a:solidFill>
              </a:rPr>
              <a:t>aspirine</a:t>
            </a:r>
            <a:r>
              <a:rPr lang="fr-BE" dirty="0" smtClean="0"/>
              <a:t> vs </a:t>
            </a:r>
            <a:r>
              <a:rPr lang="fr-BE" dirty="0" err="1" smtClean="0">
                <a:solidFill>
                  <a:schemeClr val="accent4"/>
                </a:solidFill>
              </a:rPr>
              <a:t>acénocoumarol</a:t>
            </a:r>
            <a:r>
              <a:rPr lang="fr-BE" dirty="0" smtClean="0"/>
              <a:t>)</a:t>
            </a:r>
          </a:p>
        </p:txBody>
      </p:sp>
      <p:pic>
        <p:nvPicPr>
          <p:cNvPr id="2050" name="Picture 2"/>
          <p:cNvPicPr>
            <a:picLocks noChangeAspect="1" noChangeArrowheads="1"/>
          </p:cNvPicPr>
          <p:nvPr/>
        </p:nvPicPr>
        <p:blipFill>
          <a:blip r:embed="rId2" cstate="print"/>
          <a:srcRect/>
          <a:stretch>
            <a:fillRect/>
          </a:stretch>
        </p:blipFill>
        <p:spPr bwMode="auto">
          <a:xfrm>
            <a:off x="7072330" y="214290"/>
            <a:ext cx="1119189" cy="12134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down)">
                                      <p:cBhvr>
                                        <p:cTn id="13" dur="500"/>
                                        <p:tgtEl>
                                          <p:spTgt spid="3">
                                            <p:txEl>
                                              <p:pRg st="7" end="7"/>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down)">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Problèmes de Santé </a:t>
            </a:r>
            <a:br>
              <a:rPr lang="fr-BE" dirty="0" smtClean="0"/>
            </a:br>
            <a:r>
              <a:rPr lang="fr-BE" dirty="0" smtClean="0"/>
              <a:t>de Madame O.</a:t>
            </a:r>
            <a:endParaRPr lang="fr-BE" dirty="0"/>
          </a:p>
        </p:txBody>
      </p:sp>
      <p:sp>
        <p:nvSpPr>
          <p:cNvPr id="3" name="Espace réservé du contenu 2"/>
          <p:cNvSpPr>
            <a:spLocks noGrp="1"/>
          </p:cNvSpPr>
          <p:nvPr>
            <p:ph idx="1"/>
          </p:nvPr>
        </p:nvSpPr>
        <p:spPr/>
        <p:txBody>
          <a:bodyPr>
            <a:normAutofit lnSpcReduction="10000"/>
          </a:bodyPr>
          <a:lstStyle/>
          <a:p>
            <a:r>
              <a:rPr lang="fr-BE" dirty="0" smtClean="0"/>
              <a:t>Douleur </a:t>
            </a:r>
          </a:p>
          <a:p>
            <a:pPr lvl="1"/>
            <a:r>
              <a:rPr lang="fr-BE" dirty="0" smtClean="0"/>
              <a:t>Vérifier auprès de la patiente si la douleur est soulagée</a:t>
            </a:r>
          </a:p>
          <a:p>
            <a:r>
              <a:rPr lang="fr-BE" dirty="0" err="1" smtClean="0"/>
              <a:t>Oxazepam</a:t>
            </a:r>
            <a:r>
              <a:rPr lang="fr-BE" dirty="0" smtClean="0"/>
              <a:t> </a:t>
            </a:r>
          </a:p>
          <a:p>
            <a:pPr lvl="1"/>
            <a:r>
              <a:rPr lang="fr-BE" dirty="0" smtClean="0"/>
              <a:t>Eviter un syndrome de sevrage</a:t>
            </a:r>
          </a:p>
          <a:p>
            <a:pPr lvl="1"/>
            <a:r>
              <a:rPr lang="fr-BE" dirty="0" smtClean="0"/>
              <a:t>Proposer un plan de sevrage, en accord avec la patiente </a:t>
            </a:r>
          </a:p>
          <a:p>
            <a:r>
              <a:rPr lang="fr-BE" dirty="0" smtClean="0"/>
              <a:t>Hypothyroïdie </a:t>
            </a:r>
          </a:p>
          <a:p>
            <a:pPr lvl="1"/>
            <a:r>
              <a:rPr lang="fr-BE" dirty="0" smtClean="0"/>
              <a:t>Le dosage de TSH est normal à 1,12 </a:t>
            </a:r>
            <a:r>
              <a:rPr lang="fr-BE" dirty="0" err="1" smtClean="0"/>
              <a:t>mU</a:t>
            </a:r>
            <a:r>
              <a:rPr lang="fr-BE" dirty="0" smtClean="0"/>
              <a:t>/L (0,4-4,4) </a:t>
            </a:r>
          </a:p>
          <a:p>
            <a:pPr lvl="1"/>
            <a:endParaRPr lang="fr-BE" dirty="0" smtClean="0"/>
          </a:p>
        </p:txBody>
      </p:sp>
      <p:pic>
        <p:nvPicPr>
          <p:cNvPr id="2050" name="Picture 2"/>
          <p:cNvPicPr>
            <a:picLocks noChangeAspect="1" noChangeArrowheads="1"/>
          </p:cNvPicPr>
          <p:nvPr/>
        </p:nvPicPr>
        <p:blipFill>
          <a:blip r:embed="rId2" cstate="print"/>
          <a:srcRect/>
          <a:stretch>
            <a:fillRect/>
          </a:stretch>
        </p:blipFill>
        <p:spPr bwMode="auto">
          <a:xfrm>
            <a:off x="7072330" y="214290"/>
            <a:ext cx="1119189" cy="12134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Problèmes de Santé </a:t>
            </a:r>
            <a:br>
              <a:rPr lang="fr-BE" dirty="0" smtClean="0"/>
            </a:br>
            <a:r>
              <a:rPr lang="fr-BE" dirty="0" smtClean="0"/>
              <a:t>de Madame O.</a:t>
            </a:r>
            <a:endParaRPr lang="fr-BE" dirty="0"/>
          </a:p>
        </p:txBody>
      </p:sp>
      <p:sp>
        <p:nvSpPr>
          <p:cNvPr id="3" name="Espace réservé du contenu 2"/>
          <p:cNvSpPr>
            <a:spLocks noGrp="1"/>
          </p:cNvSpPr>
          <p:nvPr>
            <p:ph idx="1"/>
          </p:nvPr>
        </p:nvSpPr>
        <p:spPr/>
        <p:txBody>
          <a:bodyPr>
            <a:normAutofit fontScale="62500" lnSpcReduction="20000"/>
          </a:bodyPr>
          <a:lstStyle/>
          <a:p>
            <a:r>
              <a:rPr lang="fr-BE" dirty="0" smtClean="0"/>
              <a:t>Ostéoporose </a:t>
            </a:r>
          </a:p>
          <a:p>
            <a:pPr lvl="1"/>
            <a:r>
              <a:rPr lang="fr-BE" dirty="0" smtClean="0"/>
              <a:t>Prescription de </a:t>
            </a:r>
            <a:r>
              <a:rPr lang="fr-BE" dirty="0" err="1" smtClean="0">
                <a:solidFill>
                  <a:schemeClr val="accent4"/>
                </a:solidFill>
              </a:rPr>
              <a:t>résidronate</a:t>
            </a:r>
            <a:r>
              <a:rPr lang="fr-BE" dirty="0" smtClean="0"/>
              <a:t> 35 mg 1x/</a:t>
            </a:r>
            <a:r>
              <a:rPr lang="fr-BE" dirty="0" err="1" smtClean="0"/>
              <a:t>sem</a:t>
            </a:r>
            <a:endParaRPr lang="fr-BE" dirty="0" smtClean="0"/>
          </a:p>
          <a:p>
            <a:pPr lvl="1"/>
            <a:r>
              <a:rPr lang="fr-BE" dirty="0" err="1" smtClean="0"/>
              <a:t>Biphosphonates</a:t>
            </a:r>
            <a:r>
              <a:rPr lang="fr-BE" dirty="0" smtClean="0"/>
              <a:t> contre-indiqués si la </a:t>
            </a:r>
            <a:r>
              <a:rPr lang="fr-BE" dirty="0" err="1" smtClean="0"/>
              <a:t>ClCr</a:t>
            </a:r>
            <a:r>
              <a:rPr lang="fr-BE" dirty="0" smtClean="0"/>
              <a:t> &lt; 30 ml/min</a:t>
            </a:r>
          </a:p>
          <a:p>
            <a:pPr lvl="1"/>
            <a:r>
              <a:rPr lang="fr-BE" dirty="0" smtClean="0"/>
              <a:t>Discuter avec le médecin de la contre-indication, la difficulté de prise, la volonté de la patiente de prendre ses médicaments aux repas </a:t>
            </a:r>
          </a:p>
          <a:p>
            <a:pPr lvl="1"/>
            <a:r>
              <a:rPr lang="fr-BE" dirty="0" smtClean="0"/>
              <a:t>Suggérer </a:t>
            </a:r>
            <a:r>
              <a:rPr lang="fr-BE" dirty="0" smtClean="0">
                <a:solidFill>
                  <a:schemeClr val="accent4"/>
                </a:solidFill>
              </a:rPr>
              <a:t>Calcium </a:t>
            </a:r>
            <a:r>
              <a:rPr lang="fr-BE" dirty="0" smtClean="0"/>
              <a:t>500 mg + </a:t>
            </a:r>
            <a:r>
              <a:rPr lang="fr-BE" dirty="0" smtClean="0">
                <a:solidFill>
                  <a:schemeClr val="accent4"/>
                </a:solidFill>
              </a:rPr>
              <a:t>vitamine D</a:t>
            </a:r>
            <a:r>
              <a:rPr lang="fr-BE" dirty="0" smtClean="0"/>
              <a:t> 400U, 2x/j</a:t>
            </a:r>
          </a:p>
          <a:p>
            <a:pPr lvl="1"/>
            <a:r>
              <a:rPr lang="fr-BE" dirty="0" smtClean="0"/>
              <a:t>Suggérer un suivi de la TSH dans un mois suite à l’interaction </a:t>
            </a:r>
            <a:r>
              <a:rPr lang="fr-BE" dirty="0" err="1" smtClean="0"/>
              <a:t>levothyroxine</a:t>
            </a:r>
            <a:r>
              <a:rPr lang="fr-BE" dirty="0" smtClean="0"/>
              <a:t>-calcium</a:t>
            </a:r>
          </a:p>
          <a:p>
            <a:r>
              <a:rPr lang="fr-BE" dirty="0" smtClean="0"/>
              <a:t>Le 7 mars, la patiente devient confuse …</a:t>
            </a:r>
          </a:p>
          <a:p>
            <a:pPr lvl="1"/>
            <a:r>
              <a:rPr lang="fr-BE" dirty="0" smtClean="0"/>
              <a:t>Infection urinaire basse </a:t>
            </a:r>
          </a:p>
          <a:p>
            <a:pPr lvl="1"/>
            <a:r>
              <a:rPr lang="fr-BE" dirty="0" smtClean="0"/>
              <a:t>Guidelines ? Sanford, </a:t>
            </a:r>
            <a:r>
              <a:rPr lang="fr-BE" dirty="0" err="1" smtClean="0"/>
              <a:t>antibioguide</a:t>
            </a:r>
            <a:r>
              <a:rPr lang="fr-BE" dirty="0" smtClean="0"/>
              <a:t>, …</a:t>
            </a:r>
          </a:p>
          <a:p>
            <a:pPr lvl="1"/>
            <a:r>
              <a:rPr lang="fr-BE" dirty="0" err="1" smtClean="0">
                <a:solidFill>
                  <a:schemeClr val="accent4"/>
                </a:solidFill>
              </a:rPr>
              <a:t>Nitrofurantoïne</a:t>
            </a:r>
            <a:r>
              <a:rPr lang="fr-BE" dirty="0" smtClean="0"/>
              <a:t>, </a:t>
            </a:r>
            <a:r>
              <a:rPr lang="fr-BE" dirty="0" err="1" smtClean="0">
                <a:solidFill>
                  <a:schemeClr val="accent4"/>
                </a:solidFill>
              </a:rPr>
              <a:t>bactrim</a:t>
            </a:r>
            <a:r>
              <a:rPr lang="fr-BE" dirty="0" smtClean="0"/>
              <a:t> déconseillé chez les personnes âgées</a:t>
            </a:r>
          </a:p>
          <a:p>
            <a:pPr lvl="1"/>
            <a:r>
              <a:rPr lang="fr-BE" dirty="0" err="1" smtClean="0">
                <a:solidFill>
                  <a:schemeClr val="accent4"/>
                </a:solidFill>
              </a:rPr>
              <a:t>Ciprofloxacine</a:t>
            </a:r>
            <a:r>
              <a:rPr lang="fr-BE" dirty="0" smtClean="0"/>
              <a:t> :  adapter la dose chez la personne âgée, surveiller la glycémie</a:t>
            </a:r>
          </a:p>
          <a:p>
            <a:pPr lvl="1"/>
            <a:r>
              <a:rPr lang="fr-BE" dirty="0" err="1" smtClean="0">
                <a:solidFill>
                  <a:schemeClr val="accent4"/>
                </a:solidFill>
              </a:rPr>
              <a:t>Bactrim</a:t>
            </a:r>
            <a:r>
              <a:rPr lang="fr-BE" dirty="0" smtClean="0"/>
              <a:t> : interaction avec les </a:t>
            </a:r>
            <a:r>
              <a:rPr lang="fr-BE" dirty="0" err="1" smtClean="0"/>
              <a:t>coumariniques</a:t>
            </a:r>
            <a:r>
              <a:rPr lang="fr-BE" dirty="0" smtClean="0"/>
              <a:t>, réduire la dose de moitié, suivre l’INR toutes les 48-72h </a:t>
            </a:r>
          </a:p>
          <a:p>
            <a:pPr lvl="1"/>
            <a:endParaRPr lang="fr-BE" dirty="0" smtClean="0"/>
          </a:p>
        </p:txBody>
      </p:sp>
      <p:pic>
        <p:nvPicPr>
          <p:cNvPr id="2050" name="Picture 2"/>
          <p:cNvPicPr>
            <a:picLocks noChangeAspect="1" noChangeArrowheads="1"/>
          </p:cNvPicPr>
          <p:nvPr/>
        </p:nvPicPr>
        <p:blipFill>
          <a:blip r:embed="rId2" cstate="print"/>
          <a:srcRect/>
          <a:stretch>
            <a:fillRect/>
          </a:stretch>
        </p:blipFill>
        <p:spPr bwMode="auto">
          <a:xfrm>
            <a:off x="7072330" y="214290"/>
            <a:ext cx="1119189" cy="12134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ipe(down)">
                                      <p:cBhvr>
                                        <p:cTn id="10" dur="500"/>
                                        <p:tgtEl>
                                          <p:spTgt spid="3">
                                            <p:txEl>
                                              <p:pRg st="7" end="7"/>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wipe(down)">
                                      <p:cBhvr>
                                        <p:cTn id="13" dur="500"/>
                                        <p:tgtEl>
                                          <p:spTgt spid="3">
                                            <p:txEl>
                                              <p:pRg st="8" end="8"/>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wipe(down)">
                                      <p:cBhvr>
                                        <p:cTn id="16" dur="500"/>
                                        <p:tgtEl>
                                          <p:spTgt spid="3">
                                            <p:txEl>
                                              <p:pRg st="9" end="9"/>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wipe(down)">
                                      <p:cBhvr>
                                        <p:cTn id="19" dur="500"/>
                                        <p:tgtEl>
                                          <p:spTgt spid="3">
                                            <p:txEl>
                                              <p:pRg st="10" end="10"/>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wipe(down)">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Histoire médicamenteuse</a:t>
            </a:r>
            <a:endParaRPr lang="fr-BE" dirty="0"/>
          </a:p>
        </p:txBody>
      </p:sp>
      <p:sp>
        <p:nvSpPr>
          <p:cNvPr id="3" name="Espace réservé du contenu 2"/>
          <p:cNvSpPr>
            <a:spLocks noGrp="1"/>
          </p:cNvSpPr>
          <p:nvPr>
            <p:ph idx="1"/>
          </p:nvPr>
        </p:nvSpPr>
        <p:spPr/>
        <p:txBody>
          <a:bodyPr>
            <a:normAutofit fontScale="62500" lnSpcReduction="20000"/>
          </a:bodyPr>
          <a:lstStyle/>
          <a:p>
            <a:r>
              <a:rPr lang="fr-BE" sz="3800" dirty="0" smtClean="0"/>
              <a:t>Importance d’effectuer une histoire médicamenteuse </a:t>
            </a:r>
          </a:p>
          <a:p>
            <a:pPr lvl="1"/>
            <a:r>
              <a:rPr lang="fr-BE" sz="3300" dirty="0" smtClean="0"/>
              <a:t>oubli d’un médicament;  </a:t>
            </a:r>
          </a:p>
          <a:p>
            <a:pPr lvl="1"/>
            <a:r>
              <a:rPr lang="fr-BE" sz="3300" dirty="0" err="1" smtClean="0"/>
              <a:t>re</a:t>
            </a:r>
            <a:r>
              <a:rPr lang="fr-BE" sz="3300" dirty="0" smtClean="0"/>
              <a:t>-prescription d’un médicament cessé;  </a:t>
            </a:r>
          </a:p>
          <a:p>
            <a:pPr lvl="1"/>
            <a:r>
              <a:rPr lang="fr-BE" sz="3300" dirty="0" smtClean="0"/>
              <a:t>prescription d’un médicament au besoin alors que le patient le prend tous les jours;  </a:t>
            </a:r>
          </a:p>
          <a:p>
            <a:pPr lvl="1"/>
            <a:r>
              <a:rPr lang="fr-BE" sz="3300" dirty="0" smtClean="0"/>
              <a:t>prescription d’un médicament à la posologie inscrite sur l’étiquette alors que le patient l’utilise de façon différente;  </a:t>
            </a:r>
          </a:p>
          <a:p>
            <a:pPr lvl="1"/>
            <a:r>
              <a:rPr lang="fr-BE" sz="3300" dirty="0" smtClean="0"/>
              <a:t>utilisation d’échantillons ou de médicaments en vente libre;  </a:t>
            </a:r>
          </a:p>
          <a:p>
            <a:pPr lvl="1"/>
            <a:r>
              <a:rPr lang="fr-BE" sz="3300" dirty="0" smtClean="0"/>
              <a:t>allergie ou intolérance;  </a:t>
            </a:r>
          </a:p>
          <a:p>
            <a:pPr lvl="1"/>
            <a:r>
              <a:rPr lang="fr-BE" sz="3300" dirty="0" smtClean="0"/>
              <a:t>attribution d’un symptôme à un nouveau problème de santé alors qu’il peut être le résultat d’un effet indésirable d’un médicament;  </a:t>
            </a:r>
          </a:p>
          <a:p>
            <a:pPr lvl="1"/>
            <a:r>
              <a:rPr lang="fr-BE" sz="3300" dirty="0" smtClean="0"/>
              <a:t>habitudes du patient, observance au traitement, …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644650" y="274638"/>
            <a:ext cx="7499350" cy="1143000"/>
          </a:xfrm>
        </p:spPr>
        <p:txBody>
          <a:bodyPr>
            <a:normAutofit/>
          </a:bodyPr>
          <a:lstStyle/>
          <a:p>
            <a:r>
              <a:rPr lang="fr-BE" dirty="0" smtClean="0"/>
              <a:t>Histoire médicamenteuse</a:t>
            </a:r>
            <a:endParaRPr lang="fr-BE" dirty="0"/>
          </a:p>
        </p:txBody>
      </p:sp>
      <p:sp>
        <p:nvSpPr>
          <p:cNvPr id="6" name="Text Box 2"/>
          <p:cNvSpPr txBox="1">
            <a:spLocks noChangeArrowheads="1"/>
          </p:cNvSpPr>
          <p:nvPr/>
        </p:nvSpPr>
        <p:spPr bwMode="auto">
          <a:xfrm>
            <a:off x="1357290" y="1263552"/>
            <a:ext cx="3643338" cy="1938992"/>
          </a:xfrm>
          <a:prstGeom prst="rect">
            <a:avLst/>
          </a:prstGeom>
          <a:solidFill>
            <a:schemeClr val="accent5">
              <a:lumMod val="20000"/>
              <a:lumOff val="80000"/>
            </a:schemeClr>
          </a:solidFill>
          <a:ln w="9525">
            <a:noFill/>
            <a:miter lim="800000"/>
            <a:headEnd/>
            <a:tailEnd/>
          </a:ln>
          <a:effectLst>
            <a:outerShdw dist="35921" dir="2700000" algn="ctr" rotWithShape="0">
              <a:schemeClr val="accent1"/>
            </a:outerShdw>
          </a:effectLst>
        </p:spPr>
        <p:txBody>
          <a:bodyPr wrap="square">
            <a:spAutoFit/>
          </a:bodyPr>
          <a:lstStyle/>
          <a:p>
            <a:pPr eaLnBrk="0" hangingPunct="0">
              <a:spcBef>
                <a:spcPct val="50000"/>
              </a:spcBef>
            </a:pPr>
            <a:r>
              <a:rPr lang="fr-FR" sz="2000" dirty="0" smtClean="0">
                <a:solidFill>
                  <a:schemeClr val="accent3"/>
                </a:solidFill>
                <a:effectLst>
                  <a:outerShdw blurRad="38100" dist="38100" dir="2700000" algn="tl">
                    <a:srgbClr val="000000"/>
                  </a:outerShdw>
                </a:effectLst>
              </a:rPr>
              <a:t>Comparer les sources</a:t>
            </a:r>
          </a:p>
          <a:p>
            <a:pPr lvl="1">
              <a:buFont typeface="Arial" pitchFamily="34" charset="0"/>
              <a:buChar char="•"/>
            </a:pPr>
            <a:r>
              <a:rPr lang="fr-FR" sz="2000" dirty="0" smtClean="0">
                <a:solidFill>
                  <a:schemeClr val="folHlink"/>
                </a:solidFill>
                <a:effectLst>
                  <a:outerShdw blurRad="38100" dist="38100" dir="2700000" algn="tl">
                    <a:srgbClr val="000000"/>
                  </a:outerShdw>
                </a:effectLst>
              </a:rPr>
              <a:t> </a:t>
            </a:r>
            <a:r>
              <a:rPr lang="fr-BE" sz="2000" dirty="0" smtClean="0">
                <a:solidFill>
                  <a:schemeClr val="folHlink"/>
                </a:solidFill>
                <a:effectLst>
                  <a:outerShdw blurRad="38100" dist="38100" dir="2700000" algn="tl">
                    <a:srgbClr val="000000"/>
                  </a:outerShdw>
                </a:effectLst>
              </a:rPr>
              <a:t>Dossier médical </a:t>
            </a:r>
          </a:p>
          <a:p>
            <a:pPr lvl="1">
              <a:buFont typeface="Arial" pitchFamily="34" charset="0"/>
              <a:buChar char="•"/>
            </a:pPr>
            <a:r>
              <a:rPr lang="fr-BE" sz="2000" dirty="0" smtClean="0">
                <a:solidFill>
                  <a:schemeClr val="folHlink"/>
                </a:solidFill>
                <a:effectLst>
                  <a:outerShdw blurRad="38100" dist="38100" dir="2700000" algn="tl">
                    <a:srgbClr val="000000"/>
                  </a:outerShdw>
                </a:effectLst>
              </a:rPr>
              <a:t> Patient</a:t>
            </a:r>
          </a:p>
          <a:p>
            <a:pPr lvl="1">
              <a:buFont typeface="Arial" pitchFamily="34" charset="0"/>
              <a:buChar char="•"/>
            </a:pPr>
            <a:r>
              <a:rPr lang="fr-BE" sz="2000" dirty="0" smtClean="0">
                <a:solidFill>
                  <a:schemeClr val="folHlink"/>
                </a:solidFill>
                <a:effectLst>
                  <a:outerShdw blurRad="38100" dist="38100" dir="2700000" algn="tl">
                    <a:srgbClr val="000000"/>
                  </a:outerShdw>
                </a:effectLst>
              </a:rPr>
              <a:t> Famille,  proches, MR&amp;S, …</a:t>
            </a:r>
          </a:p>
          <a:p>
            <a:pPr lvl="1">
              <a:buFont typeface="Arial" pitchFamily="34" charset="0"/>
              <a:buChar char="•"/>
            </a:pPr>
            <a:r>
              <a:rPr lang="fr-BE" sz="2000" dirty="0" smtClean="0">
                <a:solidFill>
                  <a:schemeClr val="folHlink"/>
                </a:solidFill>
                <a:effectLst>
                  <a:outerShdw blurRad="38100" dist="38100" dir="2700000" algn="tl">
                    <a:srgbClr val="000000"/>
                  </a:outerShdw>
                </a:effectLst>
              </a:rPr>
              <a:t> Médecin traitant</a:t>
            </a:r>
          </a:p>
          <a:p>
            <a:pPr lvl="1">
              <a:buFont typeface="Arial" pitchFamily="34" charset="0"/>
              <a:buChar char="•"/>
            </a:pPr>
            <a:r>
              <a:rPr lang="fr-BE" sz="2000" dirty="0" smtClean="0">
                <a:solidFill>
                  <a:schemeClr val="folHlink"/>
                </a:solidFill>
                <a:effectLst>
                  <a:outerShdw blurRad="38100" dist="38100" dir="2700000" algn="tl">
                    <a:srgbClr val="000000"/>
                  </a:outerShdw>
                </a:effectLst>
              </a:rPr>
              <a:t> Pharmacien d’officine</a:t>
            </a:r>
            <a:endParaRPr lang="fr-FR" sz="2000" dirty="0" smtClean="0">
              <a:solidFill>
                <a:schemeClr val="folHlink"/>
              </a:solidFill>
              <a:effectLst>
                <a:outerShdw blurRad="38100" dist="38100" dir="2700000" algn="tl">
                  <a:srgbClr val="000000"/>
                </a:outerShdw>
              </a:effectLst>
            </a:endParaRPr>
          </a:p>
        </p:txBody>
      </p:sp>
      <p:sp>
        <p:nvSpPr>
          <p:cNvPr id="7" name="Text Box 2"/>
          <p:cNvSpPr txBox="1">
            <a:spLocks noChangeArrowheads="1"/>
          </p:cNvSpPr>
          <p:nvPr/>
        </p:nvSpPr>
        <p:spPr bwMode="auto">
          <a:xfrm>
            <a:off x="5286380" y="2759515"/>
            <a:ext cx="3643338" cy="1169551"/>
          </a:xfrm>
          <a:prstGeom prst="rect">
            <a:avLst/>
          </a:prstGeom>
          <a:solidFill>
            <a:schemeClr val="accent5">
              <a:lumMod val="20000"/>
              <a:lumOff val="80000"/>
            </a:schemeClr>
          </a:solidFill>
          <a:ln w="9525">
            <a:noFill/>
            <a:miter lim="800000"/>
            <a:headEnd/>
            <a:tailEnd/>
          </a:ln>
          <a:effectLst>
            <a:outerShdw dist="35921" dir="2700000" algn="ctr" rotWithShape="0">
              <a:schemeClr val="accent1"/>
            </a:outerShdw>
          </a:effectLst>
        </p:spPr>
        <p:txBody>
          <a:bodyPr wrap="square">
            <a:spAutoFit/>
          </a:bodyPr>
          <a:lstStyle/>
          <a:p>
            <a:pPr eaLnBrk="0" hangingPunct="0">
              <a:spcBef>
                <a:spcPct val="50000"/>
              </a:spcBef>
            </a:pPr>
            <a:r>
              <a:rPr lang="fr-FR" sz="2000" dirty="0" smtClean="0">
                <a:solidFill>
                  <a:schemeClr val="accent3"/>
                </a:solidFill>
                <a:effectLst>
                  <a:outerShdw blurRad="38100" dist="38100" dir="2700000" algn="tl">
                    <a:srgbClr val="000000"/>
                  </a:outerShdw>
                </a:effectLst>
              </a:rPr>
              <a:t>Durée moyenne des entrevues</a:t>
            </a:r>
          </a:p>
          <a:p>
            <a:pPr eaLnBrk="0" hangingPunct="0">
              <a:spcBef>
                <a:spcPct val="50000"/>
              </a:spcBef>
            </a:pPr>
            <a:r>
              <a:rPr lang="fr-BE" sz="2000" dirty="0" smtClean="0">
                <a:solidFill>
                  <a:schemeClr val="folHlink"/>
                </a:solidFill>
                <a:effectLst>
                  <a:outerShdw blurRad="38100" dist="38100" dir="2700000" algn="tl">
                    <a:srgbClr val="000000"/>
                  </a:outerShdw>
                </a:effectLst>
              </a:rPr>
              <a:t>18,5 ± 13,5 minutes (écart de 5 à 60 minutes)</a:t>
            </a:r>
          </a:p>
        </p:txBody>
      </p:sp>
      <p:sp>
        <p:nvSpPr>
          <p:cNvPr id="8" name="Text Box 2"/>
          <p:cNvSpPr txBox="1">
            <a:spLocks noChangeArrowheads="1"/>
          </p:cNvSpPr>
          <p:nvPr/>
        </p:nvSpPr>
        <p:spPr bwMode="auto">
          <a:xfrm>
            <a:off x="1714480" y="4204652"/>
            <a:ext cx="5572164" cy="1938992"/>
          </a:xfrm>
          <a:prstGeom prst="rect">
            <a:avLst/>
          </a:prstGeom>
          <a:solidFill>
            <a:schemeClr val="accent5">
              <a:lumMod val="20000"/>
              <a:lumOff val="80000"/>
            </a:schemeClr>
          </a:solidFill>
          <a:ln w="9525">
            <a:noFill/>
            <a:miter lim="800000"/>
            <a:headEnd/>
            <a:tailEnd/>
          </a:ln>
          <a:effectLst>
            <a:outerShdw dist="35921" dir="2700000" algn="ctr" rotWithShape="0">
              <a:schemeClr val="accent1"/>
            </a:outerShdw>
          </a:effectLst>
        </p:spPr>
        <p:txBody>
          <a:bodyPr wrap="square">
            <a:spAutoFit/>
          </a:bodyPr>
          <a:lstStyle/>
          <a:p>
            <a:pPr eaLnBrk="0" hangingPunct="0">
              <a:spcBef>
                <a:spcPct val="50000"/>
              </a:spcBef>
            </a:pPr>
            <a:r>
              <a:rPr lang="fr-BE" sz="2000" dirty="0" smtClean="0">
                <a:solidFill>
                  <a:schemeClr val="accent3"/>
                </a:solidFill>
                <a:effectLst>
                  <a:outerShdw blurRad="38100" dist="38100" dir="2700000" algn="tl">
                    <a:srgbClr val="000000"/>
                  </a:outerShdw>
                </a:effectLst>
              </a:rPr>
              <a:t>Données sur 110 patients</a:t>
            </a:r>
          </a:p>
          <a:p>
            <a:pPr eaLnBrk="0" hangingPunct="0">
              <a:spcBef>
                <a:spcPct val="50000"/>
              </a:spcBef>
              <a:buFont typeface="Arial" pitchFamily="34" charset="0"/>
              <a:buChar char="•"/>
            </a:pPr>
            <a:r>
              <a:rPr lang="fr-BE" sz="2000" dirty="0" smtClean="0">
                <a:solidFill>
                  <a:schemeClr val="folHlink"/>
                </a:solidFill>
                <a:effectLst>
                  <a:outerShdw blurRad="38100" dist="38100" dir="2700000" algn="tl">
                    <a:srgbClr val="000000"/>
                  </a:outerShdw>
                </a:effectLst>
              </a:rPr>
              <a:t> 6,6 ± 3,5 médicaments mentionnés par le médecin contre 7,8 ± 3,8 rapportés par le pharmacien </a:t>
            </a:r>
          </a:p>
          <a:p>
            <a:pPr eaLnBrk="0" hangingPunct="0">
              <a:spcBef>
                <a:spcPct val="50000"/>
              </a:spcBef>
              <a:buFont typeface="Arial" pitchFamily="34" charset="0"/>
              <a:buChar char="•"/>
            </a:pPr>
            <a:r>
              <a:rPr lang="fr-BE" sz="2000" dirty="0" smtClean="0">
                <a:solidFill>
                  <a:schemeClr val="folHlink"/>
                </a:solidFill>
                <a:effectLst>
                  <a:outerShdw blurRad="38100" dist="38100" dir="2700000" algn="tl">
                    <a:srgbClr val="000000"/>
                  </a:outerShdw>
                </a:effectLst>
              </a:rPr>
              <a:t> 186 contradictions, dont 53% jugées cliniquement significatives</a:t>
            </a:r>
          </a:p>
        </p:txBody>
      </p:sp>
      <p:sp>
        <p:nvSpPr>
          <p:cNvPr id="9" name="ZoneTexte 8"/>
          <p:cNvSpPr txBox="1"/>
          <p:nvPr/>
        </p:nvSpPr>
        <p:spPr>
          <a:xfrm>
            <a:off x="6143636" y="6407371"/>
            <a:ext cx="2786082" cy="307777"/>
          </a:xfrm>
          <a:prstGeom prst="rect">
            <a:avLst/>
          </a:prstGeom>
          <a:noFill/>
        </p:spPr>
        <p:txBody>
          <a:bodyPr wrap="square" rtlCol="0">
            <a:spAutoFit/>
          </a:bodyPr>
          <a:lstStyle/>
          <a:p>
            <a:r>
              <a:rPr lang="fr-BE" sz="1400" dirty="0" smtClean="0">
                <a:effectLst>
                  <a:outerShdw blurRad="38100" dist="38100" dir="2700000" algn="tl">
                    <a:srgbClr val="000000"/>
                  </a:outerShdw>
                </a:effectLst>
              </a:rPr>
              <a:t>Le Pharmacien, 29 septembre 2008</a:t>
            </a:r>
            <a:endParaRPr lang="fr-B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rot="5400000">
            <a:off x="1298338" y="732176"/>
            <a:ext cx="6718809" cy="5400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Cas de Madame C.</a:t>
            </a:r>
            <a:endParaRPr lang="fr-BE" dirty="0"/>
          </a:p>
        </p:txBody>
      </p:sp>
      <p:sp>
        <p:nvSpPr>
          <p:cNvPr id="3" name="Espace réservé du contenu 2"/>
          <p:cNvSpPr>
            <a:spLocks noGrp="1"/>
          </p:cNvSpPr>
          <p:nvPr>
            <p:ph idx="1"/>
          </p:nvPr>
        </p:nvSpPr>
        <p:spPr/>
        <p:txBody>
          <a:bodyPr>
            <a:normAutofit fontScale="70000" lnSpcReduction="20000"/>
          </a:bodyPr>
          <a:lstStyle/>
          <a:p>
            <a:r>
              <a:rPr lang="fr-BE" dirty="0" smtClean="0"/>
              <a:t>Madame C., 86 ans a été hospitalisée suite à une chute dans la résidence autonome où elle habite.  Elle est restée une partie de la nuit sur le sol de sa cuisine, avant qu’un voisin s’inquiète de son silence le lendemain matin.  Mme C. est confuse et désorientée.  </a:t>
            </a:r>
          </a:p>
          <a:p>
            <a:r>
              <a:rPr lang="fr-BE" dirty="0" smtClean="0"/>
              <a:t>Mme C. a deux filles, dont l’une vit dans une autre ville </a:t>
            </a:r>
          </a:p>
          <a:p>
            <a:r>
              <a:rPr lang="fr-BE" dirty="0" smtClean="0"/>
              <a:t>La </a:t>
            </a:r>
            <a:r>
              <a:rPr lang="fr-BE" dirty="0" err="1" smtClean="0"/>
              <a:t>pillbox</a:t>
            </a:r>
            <a:r>
              <a:rPr lang="fr-BE" dirty="0" smtClean="0"/>
              <a:t> trouvée dans sa résidence révèle le traitement suivant : </a:t>
            </a:r>
          </a:p>
          <a:p>
            <a:pPr lvl="1"/>
            <a:r>
              <a:rPr lang="fr-BE" dirty="0" err="1" smtClean="0"/>
              <a:t>Metoprolol</a:t>
            </a:r>
            <a:r>
              <a:rPr lang="fr-BE" dirty="0" smtClean="0"/>
              <a:t> 50 mg 2x/jour</a:t>
            </a:r>
          </a:p>
          <a:p>
            <a:pPr lvl="1"/>
            <a:r>
              <a:rPr lang="fr-BE" dirty="0" err="1" smtClean="0"/>
              <a:t>Hydrochlorothiazide</a:t>
            </a:r>
            <a:r>
              <a:rPr lang="fr-BE" dirty="0" smtClean="0"/>
              <a:t> 25 mg 1x/jour</a:t>
            </a:r>
          </a:p>
          <a:p>
            <a:pPr lvl="1"/>
            <a:r>
              <a:rPr lang="fr-BE" dirty="0" err="1" smtClean="0"/>
              <a:t>Losartan</a:t>
            </a:r>
            <a:r>
              <a:rPr lang="fr-BE" dirty="0" smtClean="0"/>
              <a:t> 50 mg 1x/jour </a:t>
            </a:r>
          </a:p>
          <a:p>
            <a:pPr lvl="1"/>
            <a:r>
              <a:rPr lang="fr-BE" dirty="0" smtClean="0"/>
              <a:t>Atorvastatine 10 mg 1x/jour</a:t>
            </a:r>
          </a:p>
          <a:p>
            <a:pPr lvl="1"/>
            <a:r>
              <a:rPr lang="fr-BE" dirty="0" smtClean="0"/>
              <a:t>Acide acétylsalicylique 325 mg 1x/jour </a:t>
            </a:r>
          </a:p>
          <a:p>
            <a:pPr lvl="1"/>
            <a:r>
              <a:rPr lang="fr-BE" dirty="0" smtClean="0"/>
              <a:t>Quinine 300 mg 1x/jour au coucher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Cas de Madame C.</a:t>
            </a:r>
            <a:endParaRPr lang="fr-BE" dirty="0"/>
          </a:p>
        </p:txBody>
      </p:sp>
      <p:sp>
        <p:nvSpPr>
          <p:cNvPr id="3" name="Espace réservé du contenu 2"/>
          <p:cNvSpPr>
            <a:spLocks noGrp="1"/>
          </p:cNvSpPr>
          <p:nvPr>
            <p:ph idx="1"/>
          </p:nvPr>
        </p:nvSpPr>
        <p:spPr/>
        <p:txBody>
          <a:bodyPr>
            <a:normAutofit fontScale="85000" lnSpcReduction="20000"/>
          </a:bodyPr>
          <a:lstStyle/>
          <a:p>
            <a:r>
              <a:rPr lang="fr-BE" dirty="0" smtClean="0"/>
              <a:t>Des examens sont en cours.  </a:t>
            </a:r>
          </a:p>
          <a:p>
            <a:r>
              <a:rPr lang="fr-BE" dirty="0" smtClean="0"/>
              <a:t>L’état de la patiente ne nous permet pas réaliser l’histoire médicamenteuse de Mme C.  </a:t>
            </a:r>
          </a:p>
          <a:p>
            <a:r>
              <a:rPr lang="fr-BE" dirty="0" smtClean="0"/>
              <a:t>Le lendemain de l’admission, la fille de la patiente nous apprend que la patiente gérait elle-même ses médicaments jusqu’il y a peu.  </a:t>
            </a:r>
          </a:p>
          <a:p>
            <a:r>
              <a:rPr lang="fr-BE" dirty="0" smtClean="0"/>
              <a:t>Suite à un problème d’observance suspecté, un système de </a:t>
            </a:r>
            <a:r>
              <a:rPr lang="fr-BE" dirty="0" err="1" smtClean="0"/>
              <a:t>pillbox</a:t>
            </a:r>
            <a:r>
              <a:rPr lang="fr-BE" dirty="0" smtClean="0"/>
              <a:t> a été proposée à Mme C. et a été démarré il y a 3 jours.  </a:t>
            </a:r>
          </a:p>
          <a:p>
            <a:r>
              <a:rPr lang="fr-BE" dirty="0" smtClean="0"/>
              <a:t>Mme C. pèse 40 kg.  </a:t>
            </a:r>
          </a:p>
          <a:p>
            <a:r>
              <a:rPr lang="fr-BE" dirty="0" smtClean="0"/>
              <a:t>A l’admission aux urgences, la pression artérielle est de 120/51 </a:t>
            </a:r>
            <a:r>
              <a:rPr lang="fr-BE" dirty="0" err="1" smtClean="0"/>
              <a:t>mmHg</a:t>
            </a:r>
            <a:r>
              <a:rPr lang="fr-BE" dirty="0" smtClean="0"/>
              <a:t> et la fréquence cardiaque est à 47 </a:t>
            </a:r>
            <a:r>
              <a:rPr lang="fr-BE" dirty="0" err="1" smtClean="0"/>
              <a:t>bpm</a:t>
            </a:r>
            <a:endParaRPr lang="fr-BE" dirty="0" smtClean="0"/>
          </a:p>
          <a:p>
            <a:endParaRPr lang="fr-B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5"/>
          <p:cNvSpPr txBox="1">
            <a:spLocks noChangeArrowheads="1"/>
          </p:cNvSpPr>
          <p:nvPr/>
        </p:nvSpPr>
        <p:spPr bwMode="auto">
          <a:xfrm>
            <a:off x="539750" y="1557338"/>
            <a:ext cx="8064500" cy="461665"/>
          </a:xfrm>
          <a:prstGeom prst="rect">
            <a:avLst/>
          </a:prstGeom>
          <a:solidFill>
            <a:schemeClr val="bg1"/>
          </a:solidFill>
          <a:ln w="9525">
            <a:noFill/>
            <a:miter lim="800000"/>
            <a:headEnd/>
            <a:tailEnd/>
          </a:ln>
        </p:spPr>
        <p:txBody>
          <a:bodyPr>
            <a:spAutoFit/>
          </a:bodyPr>
          <a:lstStyle/>
          <a:p>
            <a:pPr algn="ctr">
              <a:spcBef>
                <a:spcPct val="50000"/>
              </a:spcBef>
            </a:pPr>
            <a:r>
              <a:rPr lang="fr-BE" sz="2400">
                <a:solidFill>
                  <a:schemeClr val="accent1"/>
                </a:solidFill>
                <a:effectLst/>
              </a:rPr>
              <a:t>Le bon médicament au bon patient au bon moment…</a:t>
            </a:r>
            <a:endParaRPr lang="fr-FR" sz="2400">
              <a:solidFill>
                <a:schemeClr val="accent1"/>
              </a:solidFill>
              <a:effectLst/>
            </a:endParaRPr>
          </a:p>
        </p:txBody>
      </p:sp>
      <p:graphicFrame>
        <p:nvGraphicFramePr>
          <p:cNvPr id="35846" name="Object 6"/>
          <p:cNvGraphicFramePr>
            <a:graphicFrameLocks noChangeAspect="1"/>
          </p:cNvGraphicFramePr>
          <p:nvPr/>
        </p:nvGraphicFramePr>
        <p:xfrm>
          <a:off x="3779838" y="2565400"/>
          <a:ext cx="1743075" cy="3908425"/>
        </p:xfrm>
        <a:graphic>
          <a:graphicData uri="http://schemas.openxmlformats.org/presentationml/2006/ole">
            <p:oleObj spid="_x0000_s1026" name="Clip" r:id="rId3" imgW="845640" imgH="2287080" progId="">
              <p:embed/>
            </p:oleObj>
          </a:graphicData>
        </a:graphic>
      </p:graphicFrame>
      <p:sp>
        <p:nvSpPr>
          <p:cNvPr id="35847" name="Text Box 7"/>
          <p:cNvSpPr txBox="1">
            <a:spLocks noChangeArrowheads="1"/>
          </p:cNvSpPr>
          <p:nvPr/>
        </p:nvSpPr>
        <p:spPr bwMode="auto">
          <a:xfrm rot="-891589">
            <a:off x="498475" y="615950"/>
            <a:ext cx="2592388" cy="825500"/>
          </a:xfrm>
          <a:prstGeom prst="rect">
            <a:avLst/>
          </a:prstGeom>
          <a:noFill/>
          <a:ln w="9525">
            <a:noFill/>
            <a:miter lim="800000"/>
            <a:headEnd/>
            <a:tailEnd/>
          </a:ln>
        </p:spPr>
        <p:txBody>
          <a:bodyPr>
            <a:spAutoFit/>
          </a:bodyPr>
          <a:lstStyle/>
          <a:p>
            <a:pPr>
              <a:spcBef>
                <a:spcPct val="50000"/>
              </a:spcBef>
            </a:pPr>
            <a:r>
              <a:rPr lang="fr-BE" sz="1600" dirty="0">
                <a:solidFill>
                  <a:schemeClr val="accent1"/>
                </a:solidFill>
                <a:effectLst/>
                <a:latin typeface="Lucida Calligraphy" pitchFamily="66" charset="0"/>
              </a:rPr>
              <a:t>Le médicament a-t-il été correctement choisi ?</a:t>
            </a:r>
            <a:endParaRPr lang="fr-FR" sz="1600" dirty="0">
              <a:solidFill>
                <a:schemeClr val="accent1"/>
              </a:solidFill>
              <a:effectLst/>
              <a:latin typeface="Lucida Calligraphy" pitchFamily="66" charset="0"/>
            </a:endParaRPr>
          </a:p>
        </p:txBody>
      </p:sp>
      <p:sp>
        <p:nvSpPr>
          <p:cNvPr id="35848" name="Text Box 8"/>
          <p:cNvSpPr txBox="1">
            <a:spLocks noChangeArrowheads="1"/>
          </p:cNvSpPr>
          <p:nvPr/>
        </p:nvSpPr>
        <p:spPr bwMode="auto">
          <a:xfrm rot="536363">
            <a:off x="461963" y="2241550"/>
            <a:ext cx="2849562" cy="581025"/>
          </a:xfrm>
          <a:prstGeom prst="rect">
            <a:avLst/>
          </a:prstGeom>
          <a:noFill/>
          <a:ln w="9525">
            <a:noFill/>
            <a:miter lim="800000"/>
            <a:headEnd/>
            <a:tailEnd/>
          </a:ln>
        </p:spPr>
        <p:txBody>
          <a:bodyPr>
            <a:spAutoFit/>
          </a:bodyPr>
          <a:lstStyle/>
          <a:p>
            <a:pPr>
              <a:spcBef>
                <a:spcPct val="50000"/>
              </a:spcBef>
            </a:pPr>
            <a:r>
              <a:rPr lang="fr-BE" sz="1600">
                <a:solidFill>
                  <a:schemeClr val="accent1"/>
                </a:solidFill>
                <a:effectLst/>
                <a:latin typeface="Lucida Calligraphy" pitchFamily="66" charset="0"/>
              </a:rPr>
              <a:t>A-t-on tenu compte des évidences cliniques ?</a:t>
            </a:r>
            <a:endParaRPr lang="fr-FR" sz="1600">
              <a:solidFill>
                <a:schemeClr val="accent1"/>
              </a:solidFill>
              <a:effectLst/>
              <a:latin typeface="Lucida Calligraphy" pitchFamily="66" charset="0"/>
            </a:endParaRPr>
          </a:p>
        </p:txBody>
      </p:sp>
      <p:sp>
        <p:nvSpPr>
          <p:cNvPr id="35849" name="Text Box 9"/>
          <p:cNvSpPr txBox="1">
            <a:spLocks noChangeArrowheads="1"/>
          </p:cNvSpPr>
          <p:nvPr/>
        </p:nvSpPr>
        <p:spPr bwMode="auto">
          <a:xfrm rot="-924451">
            <a:off x="395288" y="3141663"/>
            <a:ext cx="1943100" cy="336550"/>
          </a:xfrm>
          <a:prstGeom prst="rect">
            <a:avLst/>
          </a:prstGeom>
          <a:noFill/>
          <a:ln w="9525">
            <a:noFill/>
            <a:miter lim="800000"/>
            <a:headEnd/>
            <a:tailEnd/>
          </a:ln>
        </p:spPr>
        <p:txBody>
          <a:bodyPr>
            <a:spAutoFit/>
          </a:bodyPr>
          <a:lstStyle/>
          <a:p>
            <a:pPr>
              <a:spcBef>
                <a:spcPct val="50000"/>
              </a:spcBef>
            </a:pPr>
            <a:r>
              <a:rPr lang="fr-BE" sz="1600">
                <a:solidFill>
                  <a:schemeClr val="accent1"/>
                </a:solidFill>
                <a:effectLst/>
                <a:latin typeface="Lucida Calligraphy" pitchFamily="66" charset="0"/>
              </a:rPr>
              <a:t>Choix efficient ?</a:t>
            </a:r>
            <a:endParaRPr lang="fr-FR" sz="1600">
              <a:solidFill>
                <a:schemeClr val="accent1"/>
              </a:solidFill>
              <a:effectLst/>
              <a:latin typeface="Lucida Calligraphy" pitchFamily="66" charset="0"/>
            </a:endParaRPr>
          </a:p>
        </p:txBody>
      </p:sp>
      <p:sp>
        <p:nvSpPr>
          <p:cNvPr id="35850" name="Text Box 10"/>
          <p:cNvSpPr txBox="1">
            <a:spLocks noChangeArrowheads="1"/>
          </p:cNvSpPr>
          <p:nvPr/>
        </p:nvSpPr>
        <p:spPr bwMode="auto">
          <a:xfrm rot="1093482">
            <a:off x="1547813" y="3716338"/>
            <a:ext cx="2343150" cy="581025"/>
          </a:xfrm>
          <a:prstGeom prst="rect">
            <a:avLst/>
          </a:prstGeom>
          <a:noFill/>
          <a:ln w="9525">
            <a:noFill/>
            <a:miter lim="800000"/>
            <a:headEnd/>
            <a:tailEnd/>
          </a:ln>
        </p:spPr>
        <p:txBody>
          <a:bodyPr>
            <a:spAutoFit/>
          </a:bodyPr>
          <a:lstStyle/>
          <a:p>
            <a:pPr>
              <a:spcBef>
                <a:spcPct val="50000"/>
              </a:spcBef>
            </a:pPr>
            <a:r>
              <a:rPr lang="fr-BE" sz="1600">
                <a:solidFill>
                  <a:schemeClr val="accent1"/>
                </a:solidFill>
                <a:effectLst/>
                <a:latin typeface="Lucida Calligraphy" pitchFamily="66" charset="0"/>
              </a:rPr>
              <a:t>Forme correcte ? Dosage correct ?</a:t>
            </a:r>
            <a:endParaRPr lang="fr-FR" sz="1600">
              <a:solidFill>
                <a:schemeClr val="accent1"/>
              </a:solidFill>
              <a:effectLst/>
              <a:latin typeface="Lucida Calligraphy" pitchFamily="66" charset="0"/>
            </a:endParaRPr>
          </a:p>
        </p:txBody>
      </p:sp>
      <p:sp>
        <p:nvSpPr>
          <p:cNvPr id="35851" name="Text Box 11"/>
          <p:cNvSpPr txBox="1">
            <a:spLocks noChangeArrowheads="1"/>
          </p:cNvSpPr>
          <p:nvPr/>
        </p:nvSpPr>
        <p:spPr bwMode="auto">
          <a:xfrm rot="-410219">
            <a:off x="250825" y="4292600"/>
            <a:ext cx="2849563" cy="336550"/>
          </a:xfrm>
          <a:prstGeom prst="rect">
            <a:avLst/>
          </a:prstGeom>
          <a:noFill/>
          <a:ln w="9525">
            <a:noFill/>
            <a:miter lim="800000"/>
            <a:headEnd/>
            <a:tailEnd/>
          </a:ln>
        </p:spPr>
        <p:txBody>
          <a:bodyPr>
            <a:spAutoFit/>
          </a:bodyPr>
          <a:lstStyle/>
          <a:p>
            <a:pPr>
              <a:spcBef>
                <a:spcPct val="50000"/>
              </a:spcBef>
            </a:pPr>
            <a:r>
              <a:rPr lang="fr-BE" sz="1600">
                <a:solidFill>
                  <a:schemeClr val="accent1"/>
                </a:solidFill>
                <a:effectLst/>
                <a:latin typeface="Lucida Calligraphy" pitchFamily="66" charset="0"/>
              </a:rPr>
              <a:t>Quid des interactions ?</a:t>
            </a:r>
            <a:endParaRPr lang="fr-FR" sz="1600">
              <a:solidFill>
                <a:schemeClr val="accent1"/>
              </a:solidFill>
              <a:effectLst/>
              <a:latin typeface="Lucida Calligraphy" pitchFamily="66" charset="0"/>
            </a:endParaRPr>
          </a:p>
        </p:txBody>
      </p:sp>
      <p:sp>
        <p:nvSpPr>
          <p:cNvPr id="35852" name="Text Box 12"/>
          <p:cNvSpPr txBox="1">
            <a:spLocks noChangeArrowheads="1"/>
          </p:cNvSpPr>
          <p:nvPr/>
        </p:nvSpPr>
        <p:spPr bwMode="auto">
          <a:xfrm rot="536363">
            <a:off x="3181350" y="561975"/>
            <a:ext cx="3044825" cy="825500"/>
          </a:xfrm>
          <a:prstGeom prst="rect">
            <a:avLst/>
          </a:prstGeom>
          <a:noFill/>
          <a:ln w="9525">
            <a:noFill/>
            <a:miter lim="800000"/>
            <a:headEnd/>
            <a:tailEnd/>
          </a:ln>
        </p:spPr>
        <p:txBody>
          <a:bodyPr>
            <a:spAutoFit/>
          </a:bodyPr>
          <a:lstStyle/>
          <a:p>
            <a:pPr>
              <a:spcBef>
                <a:spcPct val="50000"/>
              </a:spcBef>
            </a:pPr>
            <a:r>
              <a:rPr lang="fr-BE" sz="1600">
                <a:solidFill>
                  <a:schemeClr val="accent1"/>
                </a:solidFill>
                <a:effectLst/>
                <a:latin typeface="Lucida Calligraphy" pitchFamily="66" charset="0"/>
              </a:rPr>
              <a:t>A-t-on tenu compte de l’état physiopathologique du patient? </a:t>
            </a:r>
            <a:endParaRPr lang="fr-FR" sz="1600">
              <a:solidFill>
                <a:schemeClr val="accent1"/>
              </a:solidFill>
              <a:effectLst/>
              <a:latin typeface="Lucida Calligraphy" pitchFamily="66" charset="0"/>
            </a:endParaRPr>
          </a:p>
        </p:txBody>
      </p:sp>
      <p:sp>
        <p:nvSpPr>
          <p:cNvPr id="35853" name="Text Box 13"/>
          <p:cNvSpPr txBox="1">
            <a:spLocks noChangeArrowheads="1"/>
          </p:cNvSpPr>
          <p:nvPr/>
        </p:nvSpPr>
        <p:spPr bwMode="auto">
          <a:xfrm rot="-410219">
            <a:off x="5580063" y="1125538"/>
            <a:ext cx="3154362" cy="336550"/>
          </a:xfrm>
          <a:prstGeom prst="rect">
            <a:avLst/>
          </a:prstGeom>
          <a:noFill/>
          <a:ln w="9525">
            <a:noFill/>
            <a:miter lim="800000"/>
            <a:headEnd/>
            <a:tailEnd/>
          </a:ln>
        </p:spPr>
        <p:txBody>
          <a:bodyPr>
            <a:spAutoFit/>
          </a:bodyPr>
          <a:lstStyle/>
          <a:p>
            <a:pPr>
              <a:spcBef>
                <a:spcPct val="50000"/>
              </a:spcBef>
            </a:pPr>
            <a:r>
              <a:rPr lang="fr-BE" sz="1600">
                <a:solidFill>
                  <a:schemeClr val="accent1"/>
                </a:solidFill>
                <a:effectLst/>
                <a:latin typeface="Lucida Calligraphy" pitchFamily="66" charset="0"/>
              </a:rPr>
              <a:t>Quelles contre-indications ?</a:t>
            </a:r>
            <a:endParaRPr lang="fr-FR" sz="1600">
              <a:solidFill>
                <a:schemeClr val="accent1"/>
              </a:solidFill>
              <a:effectLst/>
              <a:latin typeface="Lucida Calligraphy" pitchFamily="66" charset="0"/>
            </a:endParaRPr>
          </a:p>
        </p:txBody>
      </p:sp>
      <p:sp>
        <p:nvSpPr>
          <p:cNvPr id="35854" name="Text Box 14"/>
          <p:cNvSpPr txBox="1">
            <a:spLocks noChangeArrowheads="1"/>
          </p:cNvSpPr>
          <p:nvPr/>
        </p:nvSpPr>
        <p:spPr bwMode="auto">
          <a:xfrm rot="-891589">
            <a:off x="5532438" y="2222500"/>
            <a:ext cx="2962275" cy="825500"/>
          </a:xfrm>
          <a:prstGeom prst="rect">
            <a:avLst/>
          </a:prstGeom>
          <a:noFill/>
          <a:ln w="9525">
            <a:noFill/>
            <a:miter lim="800000"/>
            <a:headEnd/>
            <a:tailEnd/>
          </a:ln>
        </p:spPr>
        <p:txBody>
          <a:bodyPr>
            <a:spAutoFit/>
          </a:bodyPr>
          <a:lstStyle/>
          <a:p>
            <a:pPr>
              <a:spcBef>
                <a:spcPct val="50000"/>
              </a:spcBef>
            </a:pPr>
            <a:r>
              <a:rPr lang="fr-BE" sz="1600">
                <a:solidFill>
                  <a:schemeClr val="accent1"/>
                </a:solidFill>
                <a:effectLst/>
                <a:latin typeface="Lucida Calligraphy" pitchFamily="66" charset="0"/>
              </a:rPr>
              <a:t>Le médicament a-t-il été correctement préparé ? Administré ?</a:t>
            </a:r>
            <a:endParaRPr lang="fr-FR" sz="1600">
              <a:solidFill>
                <a:schemeClr val="accent1"/>
              </a:solidFill>
              <a:effectLst/>
              <a:latin typeface="Lucida Calligraphy" pitchFamily="66" charset="0"/>
            </a:endParaRPr>
          </a:p>
        </p:txBody>
      </p:sp>
      <p:sp>
        <p:nvSpPr>
          <p:cNvPr id="35855" name="Text Box 15"/>
          <p:cNvSpPr txBox="1">
            <a:spLocks noChangeArrowheads="1"/>
          </p:cNvSpPr>
          <p:nvPr/>
        </p:nvSpPr>
        <p:spPr bwMode="auto">
          <a:xfrm rot="548839">
            <a:off x="6011863" y="3357563"/>
            <a:ext cx="2962275" cy="825500"/>
          </a:xfrm>
          <a:prstGeom prst="rect">
            <a:avLst/>
          </a:prstGeom>
          <a:noFill/>
          <a:ln w="9525">
            <a:noFill/>
            <a:miter lim="800000"/>
            <a:headEnd/>
            <a:tailEnd/>
          </a:ln>
        </p:spPr>
        <p:txBody>
          <a:bodyPr>
            <a:spAutoFit/>
          </a:bodyPr>
          <a:lstStyle/>
          <a:p>
            <a:pPr>
              <a:spcBef>
                <a:spcPct val="50000"/>
              </a:spcBef>
            </a:pPr>
            <a:r>
              <a:rPr lang="fr-BE" sz="1600">
                <a:solidFill>
                  <a:schemeClr val="accent1"/>
                </a:solidFill>
                <a:effectLst/>
                <a:latin typeface="Lucida Calligraphy" pitchFamily="66" charset="0"/>
              </a:rPr>
              <a:t>N’a-t-il pas été indûment broyé? Dissous dans une solution incompatible ? …</a:t>
            </a:r>
            <a:endParaRPr lang="fr-FR" sz="1600">
              <a:solidFill>
                <a:schemeClr val="accent1"/>
              </a:solidFill>
              <a:effectLst/>
              <a:latin typeface="Lucida Calligraphy" pitchFamily="66" charset="0"/>
            </a:endParaRPr>
          </a:p>
        </p:txBody>
      </p:sp>
      <p:sp>
        <p:nvSpPr>
          <p:cNvPr id="35856" name="Text Box 16"/>
          <p:cNvSpPr txBox="1">
            <a:spLocks noChangeArrowheads="1"/>
          </p:cNvSpPr>
          <p:nvPr/>
        </p:nvSpPr>
        <p:spPr bwMode="auto">
          <a:xfrm rot="-444901">
            <a:off x="5580063" y="4581525"/>
            <a:ext cx="2962275" cy="581025"/>
          </a:xfrm>
          <a:prstGeom prst="rect">
            <a:avLst/>
          </a:prstGeom>
          <a:noFill/>
          <a:ln w="9525">
            <a:noFill/>
            <a:miter lim="800000"/>
            <a:headEnd/>
            <a:tailEnd/>
          </a:ln>
        </p:spPr>
        <p:txBody>
          <a:bodyPr>
            <a:spAutoFit/>
          </a:bodyPr>
          <a:lstStyle/>
          <a:p>
            <a:pPr>
              <a:spcBef>
                <a:spcPct val="50000"/>
              </a:spcBef>
            </a:pPr>
            <a:r>
              <a:rPr lang="fr-BE" sz="1600">
                <a:solidFill>
                  <a:schemeClr val="accent1"/>
                </a:solidFill>
                <a:effectLst/>
                <a:latin typeface="Lucida Calligraphy" pitchFamily="66" charset="0"/>
              </a:rPr>
              <a:t>Etait-t-il  correctement conservé dans l’US ?</a:t>
            </a:r>
            <a:endParaRPr lang="fr-FR" sz="1600">
              <a:solidFill>
                <a:schemeClr val="accent1"/>
              </a:solidFill>
              <a:effectLst/>
              <a:latin typeface="Lucida Calligraphy" pitchFamily="66" charset="0"/>
            </a:endParaRPr>
          </a:p>
        </p:txBody>
      </p:sp>
      <p:sp>
        <p:nvSpPr>
          <p:cNvPr id="35857" name="Text Box 17"/>
          <p:cNvSpPr txBox="1">
            <a:spLocks noChangeArrowheads="1"/>
          </p:cNvSpPr>
          <p:nvPr/>
        </p:nvSpPr>
        <p:spPr bwMode="auto">
          <a:xfrm rot="820972">
            <a:off x="1042988" y="4868863"/>
            <a:ext cx="2849562" cy="1436687"/>
          </a:xfrm>
          <a:prstGeom prst="rect">
            <a:avLst/>
          </a:prstGeom>
          <a:noFill/>
          <a:ln w="9525">
            <a:noFill/>
            <a:miter lim="800000"/>
            <a:headEnd/>
            <a:tailEnd/>
          </a:ln>
        </p:spPr>
        <p:txBody>
          <a:bodyPr>
            <a:spAutoFit/>
          </a:bodyPr>
          <a:lstStyle/>
          <a:p>
            <a:pPr>
              <a:spcBef>
                <a:spcPct val="50000"/>
              </a:spcBef>
            </a:pPr>
            <a:r>
              <a:rPr lang="fr-BE" sz="1600">
                <a:solidFill>
                  <a:schemeClr val="accent1"/>
                </a:solidFill>
                <a:effectLst/>
                <a:latin typeface="Lucida Calligraphy" pitchFamily="66" charset="0"/>
              </a:rPr>
              <a:t>Un suivi biologique n’est-il pas nécessaire ?</a:t>
            </a:r>
          </a:p>
          <a:p>
            <a:pPr>
              <a:spcBef>
                <a:spcPct val="50000"/>
              </a:spcBef>
            </a:pPr>
            <a:r>
              <a:rPr lang="fr-BE" sz="1600">
                <a:solidFill>
                  <a:schemeClr val="accent1"/>
                </a:solidFill>
                <a:effectLst/>
                <a:latin typeface="Lucida Calligraphy" pitchFamily="66" charset="0"/>
              </a:rPr>
              <a:t>Monitoring ?  Tests hépatiques ?  Formule sanguine ?</a:t>
            </a:r>
            <a:endParaRPr lang="fr-FR" sz="1600">
              <a:solidFill>
                <a:schemeClr val="accent1"/>
              </a:solidFill>
              <a:effectLst/>
              <a:latin typeface="Lucida Calligraphy" pitchFamily="66" charset="0"/>
            </a:endParaRPr>
          </a:p>
        </p:txBody>
      </p:sp>
      <p:sp>
        <p:nvSpPr>
          <p:cNvPr id="35859" name="Text Box 19"/>
          <p:cNvSpPr txBox="1">
            <a:spLocks noChangeArrowheads="1"/>
          </p:cNvSpPr>
          <p:nvPr/>
        </p:nvSpPr>
        <p:spPr bwMode="auto">
          <a:xfrm>
            <a:off x="5724525" y="5589588"/>
            <a:ext cx="2962275" cy="336550"/>
          </a:xfrm>
          <a:prstGeom prst="rect">
            <a:avLst/>
          </a:prstGeom>
          <a:noFill/>
          <a:ln w="9525">
            <a:noFill/>
            <a:miter lim="800000"/>
            <a:headEnd/>
            <a:tailEnd/>
          </a:ln>
        </p:spPr>
        <p:txBody>
          <a:bodyPr>
            <a:spAutoFit/>
          </a:bodyPr>
          <a:lstStyle/>
          <a:p>
            <a:pPr>
              <a:spcBef>
                <a:spcPct val="50000"/>
              </a:spcBef>
            </a:pPr>
            <a:r>
              <a:rPr lang="fr-BE" sz="1600">
                <a:solidFill>
                  <a:schemeClr val="accent1"/>
                </a:solidFill>
                <a:effectLst/>
                <a:latin typeface="Lucida Calligraphy" pitchFamily="66" charset="0"/>
              </a:rPr>
              <a:t>Etc…, etc….</a:t>
            </a:r>
            <a:endParaRPr lang="fr-FR" sz="1600">
              <a:solidFill>
                <a:schemeClr val="accent1"/>
              </a:solidFill>
              <a:effectLst/>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checkerboard(across)">
                                      <p:cBhvr>
                                        <p:cTn id="7" dur="500"/>
                                        <p:tgtEl>
                                          <p:spTgt spid="358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7">
                                            <p:txEl>
                                              <p:pRg st="0" end="0"/>
                                            </p:txEl>
                                          </p:spTgt>
                                        </p:tgtEl>
                                        <p:attrNameLst>
                                          <p:attrName>style.visibility</p:attrName>
                                        </p:attrNameLst>
                                      </p:cBhvr>
                                      <p:to>
                                        <p:strVal val="visible"/>
                                      </p:to>
                                    </p:set>
                                    <p:anim calcmode="lin" valueType="num">
                                      <p:cBhvr additive="base">
                                        <p:cTn id="12" dur="500" fill="hold"/>
                                        <p:tgtEl>
                                          <p:spTgt spid="358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5852">
                                            <p:txEl>
                                              <p:pRg st="0" end="0"/>
                                            </p:txEl>
                                          </p:spTgt>
                                        </p:tgtEl>
                                        <p:attrNameLst>
                                          <p:attrName>style.visibility</p:attrName>
                                        </p:attrNameLst>
                                      </p:cBhvr>
                                      <p:to>
                                        <p:strVal val="visible"/>
                                      </p:to>
                                    </p:set>
                                    <p:anim calcmode="lin" valueType="num">
                                      <p:cBhvr additive="base">
                                        <p:cTn id="18" dur="500" fill="hold"/>
                                        <p:tgtEl>
                                          <p:spTgt spid="3585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58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5853">
                                            <p:txEl>
                                              <p:pRg st="0" end="0"/>
                                            </p:txEl>
                                          </p:spTgt>
                                        </p:tgtEl>
                                        <p:attrNameLst>
                                          <p:attrName>style.visibility</p:attrName>
                                        </p:attrNameLst>
                                      </p:cBhvr>
                                      <p:to>
                                        <p:strVal val="visible"/>
                                      </p:to>
                                    </p:set>
                                    <p:anim calcmode="lin" valueType="num">
                                      <p:cBhvr additive="base">
                                        <p:cTn id="24" dur="500" fill="hold"/>
                                        <p:tgtEl>
                                          <p:spTgt spid="3585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8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848">
                                            <p:txEl>
                                              <p:pRg st="0" end="0"/>
                                            </p:txEl>
                                          </p:spTgt>
                                        </p:tgtEl>
                                        <p:attrNameLst>
                                          <p:attrName>style.visibility</p:attrName>
                                        </p:attrNameLst>
                                      </p:cBhvr>
                                      <p:to>
                                        <p:strVal val="visible"/>
                                      </p:to>
                                    </p:set>
                                    <p:anim calcmode="lin" valueType="num">
                                      <p:cBhvr additive="base">
                                        <p:cTn id="30" dur="500" fill="hold"/>
                                        <p:tgtEl>
                                          <p:spTgt spid="3584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8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849">
                                            <p:txEl>
                                              <p:pRg st="0" end="0"/>
                                            </p:txEl>
                                          </p:spTgt>
                                        </p:tgtEl>
                                        <p:attrNameLst>
                                          <p:attrName>style.visibility</p:attrName>
                                        </p:attrNameLst>
                                      </p:cBhvr>
                                      <p:to>
                                        <p:strVal val="visible"/>
                                      </p:to>
                                    </p:set>
                                    <p:anim calcmode="lin" valueType="num">
                                      <p:cBhvr additive="base">
                                        <p:cTn id="36" dur="500" fill="hold"/>
                                        <p:tgtEl>
                                          <p:spTgt spid="3584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58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5850">
                                            <p:txEl>
                                              <p:pRg st="0" end="0"/>
                                            </p:txEl>
                                          </p:spTgt>
                                        </p:tgtEl>
                                        <p:attrNameLst>
                                          <p:attrName>style.visibility</p:attrName>
                                        </p:attrNameLst>
                                      </p:cBhvr>
                                      <p:to>
                                        <p:strVal val="visible"/>
                                      </p:to>
                                    </p:set>
                                    <p:anim calcmode="lin" valueType="num">
                                      <p:cBhvr additive="base">
                                        <p:cTn id="42" dur="500" fill="hold"/>
                                        <p:tgtEl>
                                          <p:spTgt spid="3585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8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5851">
                                            <p:txEl>
                                              <p:pRg st="0" end="0"/>
                                            </p:txEl>
                                          </p:spTgt>
                                        </p:tgtEl>
                                        <p:attrNameLst>
                                          <p:attrName>style.visibility</p:attrName>
                                        </p:attrNameLst>
                                      </p:cBhvr>
                                      <p:to>
                                        <p:strVal val="visible"/>
                                      </p:to>
                                    </p:set>
                                    <p:anim calcmode="lin" valueType="num">
                                      <p:cBhvr additive="base">
                                        <p:cTn id="48" dur="500" fill="hold"/>
                                        <p:tgtEl>
                                          <p:spTgt spid="35851">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5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854">
                                            <p:txEl>
                                              <p:pRg st="0" end="0"/>
                                            </p:txEl>
                                          </p:spTgt>
                                        </p:tgtEl>
                                        <p:attrNameLst>
                                          <p:attrName>style.visibility</p:attrName>
                                        </p:attrNameLst>
                                      </p:cBhvr>
                                      <p:to>
                                        <p:strVal val="visible"/>
                                      </p:to>
                                    </p:set>
                                    <p:anim calcmode="lin" valueType="num">
                                      <p:cBhvr additive="base">
                                        <p:cTn id="54" dur="500" fill="hold"/>
                                        <p:tgtEl>
                                          <p:spTgt spid="3585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58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5855">
                                            <p:txEl>
                                              <p:pRg st="0" end="0"/>
                                            </p:txEl>
                                          </p:spTgt>
                                        </p:tgtEl>
                                        <p:attrNameLst>
                                          <p:attrName>style.visibility</p:attrName>
                                        </p:attrNameLst>
                                      </p:cBhvr>
                                      <p:to>
                                        <p:strVal val="visible"/>
                                      </p:to>
                                    </p:set>
                                    <p:anim calcmode="lin" valueType="num">
                                      <p:cBhvr additive="base">
                                        <p:cTn id="60" dur="500" fill="hold"/>
                                        <p:tgtEl>
                                          <p:spTgt spid="35855">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58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5856">
                                            <p:txEl>
                                              <p:pRg st="0" end="0"/>
                                            </p:txEl>
                                          </p:spTgt>
                                        </p:tgtEl>
                                        <p:attrNameLst>
                                          <p:attrName>style.visibility</p:attrName>
                                        </p:attrNameLst>
                                      </p:cBhvr>
                                      <p:to>
                                        <p:strVal val="visible"/>
                                      </p:to>
                                    </p:set>
                                    <p:anim calcmode="lin" valueType="num">
                                      <p:cBhvr additive="base">
                                        <p:cTn id="66" dur="500" fill="hold"/>
                                        <p:tgtEl>
                                          <p:spTgt spid="35856">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58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5857">
                                            <p:txEl>
                                              <p:pRg st="0" end="0"/>
                                            </p:txEl>
                                          </p:spTgt>
                                        </p:tgtEl>
                                        <p:attrNameLst>
                                          <p:attrName>style.visibility</p:attrName>
                                        </p:attrNameLst>
                                      </p:cBhvr>
                                      <p:to>
                                        <p:strVal val="visible"/>
                                      </p:to>
                                    </p:set>
                                    <p:anim calcmode="lin" valueType="num">
                                      <p:cBhvr additive="base">
                                        <p:cTn id="72" dur="500" fill="hold"/>
                                        <p:tgtEl>
                                          <p:spTgt spid="35857">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58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5857">
                                            <p:txEl>
                                              <p:pRg st="1" end="1"/>
                                            </p:txEl>
                                          </p:spTgt>
                                        </p:tgtEl>
                                        <p:attrNameLst>
                                          <p:attrName>style.visibility</p:attrName>
                                        </p:attrNameLst>
                                      </p:cBhvr>
                                      <p:to>
                                        <p:strVal val="visible"/>
                                      </p:to>
                                    </p:set>
                                    <p:anim calcmode="lin" valueType="num">
                                      <p:cBhvr additive="base">
                                        <p:cTn id="78" dur="500" fill="hold"/>
                                        <p:tgtEl>
                                          <p:spTgt spid="35857">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58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5859">
                                            <p:txEl>
                                              <p:pRg st="0" end="0"/>
                                            </p:txEl>
                                          </p:spTgt>
                                        </p:tgtEl>
                                        <p:attrNameLst>
                                          <p:attrName>style.visibility</p:attrName>
                                        </p:attrNameLst>
                                      </p:cBhvr>
                                      <p:to>
                                        <p:strVal val="visible"/>
                                      </p:to>
                                    </p:set>
                                    <p:anim calcmode="lin" valueType="num">
                                      <p:cBhvr additive="base">
                                        <p:cTn id="84" dur="500" fill="hold"/>
                                        <p:tgtEl>
                                          <p:spTgt spid="3585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58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build="allAtOnce"/>
      <p:bldP spid="35848" grpId="0" build="allAtOnce"/>
      <p:bldP spid="35849" grpId="0" build="allAtOnce"/>
      <p:bldP spid="35850" grpId="0" build="allAtOnce"/>
      <p:bldP spid="35851" grpId="0" build="allAtOnce"/>
      <p:bldP spid="35852" grpId="0" build="allAtOnce"/>
      <p:bldP spid="35853" grpId="0" build="allAtOnce"/>
      <p:bldP spid="35854" grpId="0" build="allAtOnce"/>
      <p:bldP spid="35855" grpId="0" build="allAtOnce"/>
      <p:bldP spid="35856" grpId="0" build="allAtOnce"/>
      <p:bldP spid="35857" grpId="0" build="allAtOnce"/>
      <p:bldP spid="3585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La Pharmacie Clinique : Définition</a:t>
            </a:r>
            <a:endParaRPr lang="fr-BE" dirty="0"/>
          </a:p>
        </p:txBody>
      </p:sp>
      <p:sp>
        <p:nvSpPr>
          <p:cNvPr id="4" name="Text Box 7"/>
          <p:cNvSpPr txBox="1">
            <a:spLocks noChangeArrowheads="1"/>
          </p:cNvSpPr>
          <p:nvPr/>
        </p:nvSpPr>
        <p:spPr bwMode="auto">
          <a:xfrm>
            <a:off x="1428728" y="1428736"/>
            <a:ext cx="7500990" cy="707886"/>
          </a:xfrm>
          <a:prstGeom prst="rect">
            <a:avLst/>
          </a:prstGeom>
          <a:noFill/>
          <a:ln w="19050">
            <a:solidFill>
              <a:schemeClr val="accent4"/>
            </a:solidFill>
            <a:miter lim="800000"/>
            <a:headEnd type="none" w="sm" len="sm"/>
            <a:tailEnd type="none" w="sm" len="sm"/>
          </a:ln>
          <a:effectLst/>
        </p:spPr>
        <p:txBody>
          <a:bodyPr wrap="square">
            <a:spAutoFit/>
          </a:bodyPr>
          <a:lstStyle/>
          <a:p>
            <a:pPr algn="just" eaLnBrk="0" hangingPunct="0">
              <a:spcBef>
                <a:spcPct val="50000"/>
              </a:spcBef>
            </a:pPr>
            <a:r>
              <a:rPr lang="fr-FR" sz="2000" b="1" dirty="0"/>
              <a:t>Pratique pharmaceutique orientée vers le patient (Patient </a:t>
            </a:r>
            <a:r>
              <a:rPr lang="fr-FR" sz="2000" b="1" dirty="0" err="1"/>
              <a:t>oriented</a:t>
            </a:r>
            <a:r>
              <a:rPr lang="fr-FR" sz="2000" b="1" dirty="0"/>
              <a:t> </a:t>
            </a:r>
            <a:r>
              <a:rPr lang="fr-FR" sz="2000" b="1" dirty="0" err="1"/>
              <a:t>pharmacy</a:t>
            </a:r>
            <a:r>
              <a:rPr lang="fr-FR" sz="2000" b="1" dirty="0" smtClean="0"/>
              <a:t>).  </a:t>
            </a:r>
            <a:endParaRPr lang="fr-FR" sz="2000" b="1" dirty="0"/>
          </a:p>
        </p:txBody>
      </p:sp>
      <p:sp>
        <p:nvSpPr>
          <p:cNvPr id="5" name="Text Box 5"/>
          <p:cNvSpPr txBox="1">
            <a:spLocks noChangeArrowheads="1"/>
          </p:cNvSpPr>
          <p:nvPr/>
        </p:nvSpPr>
        <p:spPr bwMode="auto">
          <a:xfrm>
            <a:off x="1428728" y="2418702"/>
            <a:ext cx="7500990" cy="1938992"/>
          </a:xfrm>
          <a:prstGeom prst="rect">
            <a:avLst/>
          </a:prstGeom>
          <a:noFill/>
          <a:ln w="19050">
            <a:solidFill>
              <a:schemeClr val="accent4"/>
            </a:solidFill>
            <a:miter lim="800000"/>
            <a:headEnd type="none" w="sm" len="sm"/>
            <a:tailEnd type="none" w="sm" len="sm"/>
          </a:ln>
          <a:effectLst/>
        </p:spPr>
        <p:txBody>
          <a:bodyPr wrap="square">
            <a:spAutoFit/>
          </a:bodyPr>
          <a:lstStyle/>
          <a:p>
            <a:pPr algn="just">
              <a:buNone/>
            </a:pPr>
            <a:r>
              <a:rPr lang="fr-BE" sz="2000" b="1" dirty="0" smtClean="0"/>
              <a:t>« La pharmacie clinique est l’utilisation optimale du </a:t>
            </a:r>
            <a:r>
              <a:rPr lang="fr-BE" sz="2000" b="1" u="sng" dirty="0" smtClean="0"/>
              <a:t>jugement</a:t>
            </a:r>
            <a:r>
              <a:rPr lang="fr-BE" sz="2000" b="1" dirty="0" smtClean="0"/>
              <a:t> et des </a:t>
            </a:r>
            <a:r>
              <a:rPr lang="fr-BE" sz="2000" b="1" u="sng" dirty="0" smtClean="0"/>
              <a:t>connaissances pharmaceutiques et biomédicales</a:t>
            </a:r>
            <a:r>
              <a:rPr lang="fr-BE" sz="2000" b="1" dirty="0" smtClean="0"/>
              <a:t> du pharmacien dans le but d’améliorer </a:t>
            </a:r>
            <a:r>
              <a:rPr lang="fr-BE" sz="2000" b="1" u="sng" dirty="0" smtClean="0"/>
              <a:t>l’efficacité, la sécurité, l’économie et la précision</a:t>
            </a:r>
            <a:r>
              <a:rPr lang="fr-BE" sz="2000" b="1" dirty="0" smtClean="0"/>
              <a:t> selon lesquelles les médicaments doivent être utilisés dans le traitement des patients. »</a:t>
            </a:r>
            <a:r>
              <a:rPr lang="fr-BE" sz="2000" b="1" i="1" dirty="0" smtClean="0"/>
              <a:t> </a:t>
            </a:r>
          </a:p>
          <a:p>
            <a:pPr algn="just">
              <a:buNone/>
            </a:pPr>
            <a:r>
              <a:rPr lang="fr-BE" sz="1400" b="1" i="1" dirty="0" smtClean="0"/>
              <a:t>	Ch. Walton, Université de Kentucky, 1961</a:t>
            </a:r>
            <a:r>
              <a:rPr lang="fr-BE" sz="1400" b="1" dirty="0" smtClean="0"/>
              <a:t> </a:t>
            </a:r>
            <a:r>
              <a:rPr lang="fr-BE" sz="2000" b="1" i="1" dirty="0"/>
              <a:t>	</a:t>
            </a:r>
            <a:endParaRPr lang="fr-BE" sz="1400" dirty="0" smtClean="0"/>
          </a:p>
        </p:txBody>
      </p:sp>
      <p:sp>
        <p:nvSpPr>
          <p:cNvPr id="6" name="Rectangle 5"/>
          <p:cNvSpPr/>
          <p:nvPr/>
        </p:nvSpPr>
        <p:spPr>
          <a:xfrm>
            <a:off x="1428728" y="4643446"/>
            <a:ext cx="7500990" cy="1661993"/>
          </a:xfrm>
          <a:prstGeom prst="rect">
            <a:avLst/>
          </a:prstGeom>
          <a:noFill/>
          <a:ln w="19050">
            <a:solidFill>
              <a:schemeClr val="accent4"/>
            </a:solidFill>
            <a:miter lim="800000"/>
            <a:headEnd type="none" w="sm" len="sm"/>
            <a:tailEnd type="none" w="sm" len="sm"/>
          </a:ln>
          <a:effectLst/>
        </p:spPr>
        <p:txBody>
          <a:bodyPr wrap="square">
            <a:spAutoFit/>
          </a:bodyPr>
          <a:lstStyle/>
          <a:p>
            <a:pPr algn="just"/>
            <a:r>
              <a:rPr lang="fr-BE" sz="2000" b="1" dirty="0" smtClean="0"/>
              <a:t>… un </a:t>
            </a:r>
            <a:r>
              <a:rPr lang="fr-BE" sz="2000" b="1" dirty="0"/>
              <a:t>usage aussi efficace, aussi sûr et aussi économique que possible des médicaments, et ce, dans l'intérêt tant du patient que de la société.  </a:t>
            </a:r>
          </a:p>
          <a:p>
            <a:pPr algn="just">
              <a:lnSpc>
                <a:spcPct val="150000"/>
              </a:lnSpc>
            </a:pPr>
            <a:r>
              <a:rPr lang="fr-BE" sz="1400" b="1" i="1" dirty="0" smtClean="0"/>
              <a:t>	4 </a:t>
            </a:r>
            <a:r>
              <a:rPr lang="fr-BE" sz="1400" b="1" i="1" dirty="0"/>
              <a:t>MARS 1991. - Arrêté royal fixant les normes auxquelles une officine hospitalière doit satisfaire pour être agréée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 calcmode="lin" valueType="num">
                                      <p:cBhvr additive="base">
                                        <p:cTn id="2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6">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animBg="1"/>
      <p:bldP spid="6"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Eventail des problèmes pharmaco-thérapeutiques : </a:t>
            </a:r>
          </a:p>
        </p:txBody>
      </p:sp>
      <p:sp>
        <p:nvSpPr>
          <p:cNvPr id="5" name="Espace réservé du contenu 4"/>
          <p:cNvSpPr>
            <a:spLocks noGrp="1"/>
          </p:cNvSpPr>
          <p:nvPr>
            <p:ph idx="1"/>
          </p:nvPr>
        </p:nvSpPr>
        <p:spPr>
          <a:xfrm>
            <a:off x="1500166" y="1714488"/>
            <a:ext cx="7498080" cy="4800600"/>
          </a:xfrm>
        </p:spPr>
        <p:txBody>
          <a:bodyPr>
            <a:normAutofit fontScale="77500" lnSpcReduction="20000"/>
          </a:bodyPr>
          <a:lstStyle/>
          <a:p>
            <a:r>
              <a:rPr lang="fr-BE" dirty="0" smtClean="0"/>
              <a:t>Le patient nécessite une pharmacothérapie (ou des mesures non pharmacologiques) mais ne la reçoit pas</a:t>
            </a:r>
          </a:p>
          <a:p>
            <a:r>
              <a:rPr lang="fr-BE" dirty="0" smtClean="0"/>
              <a:t>Le patient reçoit un médicament autre que celui qu’il lui faut</a:t>
            </a:r>
          </a:p>
          <a:p>
            <a:r>
              <a:rPr lang="fr-BE" dirty="0" smtClean="0"/>
              <a:t>Le patient reçoit une posologie non optimale (considérant le poids, la taille, l’âge, la fonction rénale et hépatique, la </a:t>
            </a:r>
            <a:r>
              <a:rPr lang="fr-BE" dirty="0" err="1" smtClean="0"/>
              <a:t>pharmacogénomique</a:t>
            </a:r>
            <a:r>
              <a:rPr lang="fr-BE" dirty="0" smtClean="0"/>
              <a:t>, …)</a:t>
            </a:r>
          </a:p>
          <a:p>
            <a:r>
              <a:rPr lang="fr-BE" dirty="0" smtClean="0"/>
              <a:t>Le patient présente une réaction indésirable</a:t>
            </a:r>
          </a:p>
          <a:p>
            <a:r>
              <a:rPr lang="fr-BE" dirty="0" smtClean="0"/>
              <a:t>Le patient présente une interaction médicamenteuse</a:t>
            </a:r>
          </a:p>
          <a:p>
            <a:r>
              <a:rPr lang="fr-BE" dirty="0" smtClean="0"/>
              <a:t>Le patient est </a:t>
            </a:r>
            <a:r>
              <a:rPr lang="fr-BE" dirty="0" err="1" smtClean="0"/>
              <a:t>inobservant</a:t>
            </a:r>
            <a:r>
              <a:rPr lang="fr-BE" dirty="0" smtClean="0"/>
              <a:t> au traitement </a:t>
            </a:r>
          </a:p>
          <a:p>
            <a:r>
              <a:rPr lang="fr-BE" dirty="0" smtClean="0"/>
              <a:t>Le patient reçoit un médicament sans indication valable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heckerboard(across)">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Cas de Monsieur R.</a:t>
            </a:r>
            <a:endParaRPr lang="fr-BE" dirty="0"/>
          </a:p>
        </p:txBody>
      </p:sp>
      <p:sp>
        <p:nvSpPr>
          <p:cNvPr id="3" name="Espace réservé du contenu 2"/>
          <p:cNvSpPr>
            <a:spLocks noGrp="1"/>
          </p:cNvSpPr>
          <p:nvPr>
            <p:ph idx="1"/>
          </p:nvPr>
        </p:nvSpPr>
        <p:spPr/>
        <p:txBody>
          <a:bodyPr>
            <a:normAutofit fontScale="92500" lnSpcReduction="10000"/>
          </a:bodyPr>
          <a:lstStyle/>
          <a:p>
            <a:r>
              <a:rPr lang="fr-BE" dirty="0" smtClean="0"/>
              <a:t>Monsieur R. vient d’être transféré à l’unité de gériatrie.  </a:t>
            </a:r>
          </a:p>
          <a:p>
            <a:r>
              <a:rPr lang="fr-BE" dirty="0" smtClean="0"/>
              <a:t>Monsieur R. subi une colostomie totale il y a deux mois.  Le patient a perdu beaucoup de poids, a recommencé à manger mais n’a pas beaucoup d’appétit.  Il a été placé sous alimentation parentérale.  </a:t>
            </a:r>
          </a:p>
          <a:p>
            <a:r>
              <a:rPr lang="fr-BE" dirty="0" smtClean="0"/>
              <a:t>A son admission dans l’unité, un avis neurologique est demandé car le patient présente des tremblements généralisés.  </a:t>
            </a:r>
            <a:endParaRPr lang="fr-BE" dirty="0"/>
          </a:p>
        </p:txBody>
      </p:sp>
      <p:pic>
        <p:nvPicPr>
          <p:cNvPr id="1026" name="Picture 2"/>
          <p:cNvPicPr>
            <a:picLocks noChangeAspect="1" noChangeArrowheads="1"/>
          </p:cNvPicPr>
          <p:nvPr/>
        </p:nvPicPr>
        <p:blipFill>
          <a:blip r:embed="rId2" cstate="print"/>
          <a:srcRect/>
          <a:stretch>
            <a:fillRect/>
          </a:stretch>
        </p:blipFill>
        <p:spPr bwMode="auto">
          <a:xfrm>
            <a:off x="7000892" y="428604"/>
            <a:ext cx="1323975" cy="952500"/>
          </a:xfrm>
          <a:prstGeom prst="rect">
            <a:avLst/>
          </a:prstGeom>
          <a:noFill/>
          <a:ln w="9525">
            <a:noFill/>
            <a:miter lim="800000"/>
            <a:headEnd/>
            <a:tailEnd/>
          </a:ln>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Cas de Monsieur R.</a:t>
            </a:r>
            <a:endParaRPr lang="fr-BE" dirty="0"/>
          </a:p>
        </p:txBody>
      </p:sp>
      <p:sp>
        <p:nvSpPr>
          <p:cNvPr id="3" name="Espace réservé du contenu 2"/>
          <p:cNvSpPr>
            <a:spLocks noGrp="1"/>
          </p:cNvSpPr>
          <p:nvPr>
            <p:ph idx="1"/>
          </p:nvPr>
        </p:nvSpPr>
        <p:spPr/>
        <p:txBody>
          <a:bodyPr>
            <a:normAutofit/>
          </a:bodyPr>
          <a:lstStyle/>
          <a:p>
            <a:r>
              <a:rPr lang="fr-BE" dirty="0" smtClean="0"/>
              <a:t>Son traitement est le suivant : </a:t>
            </a:r>
          </a:p>
          <a:p>
            <a:pPr lvl="1"/>
            <a:r>
              <a:rPr lang="fr-BE" dirty="0" err="1" smtClean="0"/>
              <a:t>Warfarine</a:t>
            </a:r>
            <a:r>
              <a:rPr lang="fr-BE" dirty="0" smtClean="0"/>
              <a:t> 5 mg 1x/j le soir (débuté hier)</a:t>
            </a:r>
          </a:p>
          <a:p>
            <a:pPr lvl="1"/>
            <a:r>
              <a:rPr lang="fr-BE" dirty="0" err="1" smtClean="0"/>
              <a:t>Enoxaparine</a:t>
            </a:r>
            <a:r>
              <a:rPr lang="fr-BE" dirty="0" smtClean="0"/>
              <a:t> 60 mg 2x/j </a:t>
            </a:r>
          </a:p>
          <a:p>
            <a:pPr lvl="1"/>
            <a:r>
              <a:rPr lang="fr-BE" dirty="0" err="1" smtClean="0"/>
              <a:t>Metoclopramide</a:t>
            </a:r>
            <a:r>
              <a:rPr lang="fr-BE" dirty="0" smtClean="0"/>
              <a:t> 10 mg IV 3x/j</a:t>
            </a:r>
          </a:p>
          <a:p>
            <a:pPr lvl="1"/>
            <a:r>
              <a:rPr lang="fr-BE" dirty="0" smtClean="0"/>
              <a:t>Atorvastatine 10 mg le soir</a:t>
            </a:r>
          </a:p>
          <a:p>
            <a:pPr lvl="1"/>
            <a:r>
              <a:rPr lang="fr-BE" dirty="0" err="1" smtClean="0"/>
              <a:t>Loperamide</a:t>
            </a:r>
            <a:r>
              <a:rPr lang="fr-BE" dirty="0" smtClean="0"/>
              <a:t> 2 mg 4x/j</a:t>
            </a:r>
          </a:p>
          <a:p>
            <a:pPr lvl="1"/>
            <a:r>
              <a:rPr lang="fr-BE" dirty="0" smtClean="0"/>
              <a:t>Aspirine 80 mg 1x/j</a:t>
            </a:r>
          </a:p>
          <a:p>
            <a:pPr lvl="1"/>
            <a:r>
              <a:rPr lang="fr-BE" dirty="0" smtClean="0"/>
              <a:t>Paracétamol 500 mg si nécessaire </a:t>
            </a:r>
          </a:p>
          <a:p>
            <a:pPr lvl="1"/>
            <a:r>
              <a:rPr lang="fr-BE" dirty="0" err="1" smtClean="0"/>
              <a:t>Daktarin</a:t>
            </a:r>
            <a:r>
              <a:rPr lang="fr-BE" dirty="0" smtClean="0"/>
              <a:t> crème 2x/j sur plaie </a:t>
            </a:r>
          </a:p>
          <a:p>
            <a:pPr lvl="1"/>
            <a:endParaRPr lang="fr-BE" dirty="0" smtClean="0"/>
          </a:p>
        </p:txBody>
      </p:sp>
      <p:pic>
        <p:nvPicPr>
          <p:cNvPr id="1026" name="Picture 2"/>
          <p:cNvPicPr>
            <a:picLocks noChangeAspect="1" noChangeArrowheads="1"/>
          </p:cNvPicPr>
          <p:nvPr/>
        </p:nvPicPr>
        <p:blipFill>
          <a:blip r:embed="rId2" cstate="print"/>
          <a:srcRect/>
          <a:stretch>
            <a:fillRect/>
          </a:stretch>
        </p:blipFill>
        <p:spPr bwMode="auto">
          <a:xfrm>
            <a:off x="7000892" y="428604"/>
            <a:ext cx="1323975" cy="95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Cas de Monsieur R.</a:t>
            </a:r>
            <a:endParaRPr lang="fr-BE" dirty="0"/>
          </a:p>
        </p:txBody>
      </p:sp>
      <p:sp>
        <p:nvSpPr>
          <p:cNvPr id="3" name="Espace réservé du contenu 2"/>
          <p:cNvSpPr>
            <a:spLocks noGrp="1"/>
          </p:cNvSpPr>
          <p:nvPr>
            <p:ph idx="1"/>
          </p:nvPr>
        </p:nvSpPr>
        <p:spPr/>
        <p:txBody>
          <a:bodyPr>
            <a:normAutofit fontScale="85000" lnSpcReduction="20000"/>
          </a:bodyPr>
          <a:lstStyle/>
          <a:p>
            <a:r>
              <a:rPr lang="fr-BE" dirty="0" smtClean="0"/>
              <a:t>Tremblements +++</a:t>
            </a:r>
          </a:p>
          <a:p>
            <a:pPr lvl="1"/>
            <a:r>
              <a:rPr lang="fr-BE" dirty="0" smtClean="0"/>
              <a:t>Réaction extrapyramidale au </a:t>
            </a:r>
            <a:r>
              <a:rPr lang="fr-BE" dirty="0" err="1" smtClean="0"/>
              <a:t>metoclopramide</a:t>
            </a:r>
            <a:r>
              <a:rPr lang="fr-BE" dirty="0" smtClean="0"/>
              <a:t> (donné depuis 3 semaines pour stimuler l’appétit ! ) </a:t>
            </a:r>
          </a:p>
          <a:p>
            <a:pPr lvl="1"/>
            <a:r>
              <a:rPr lang="fr-BE" dirty="0" smtClean="0"/>
              <a:t>Stopper, compter 3-4 jours pour élimination complète (prévenir le médecin et l’équipe soignante)  </a:t>
            </a:r>
          </a:p>
          <a:p>
            <a:pPr lvl="1"/>
            <a:r>
              <a:rPr lang="fr-BE" dirty="0" smtClean="0"/>
              <a:t>Demander à l’ergothérapeute de tester la fonction motrice et suivre l’évolution</a:t>
            </a:r>
          </a:p>
          <a:p>
            <a:pPr lvl="1"/>
            <a:r>
              <a:rPr lang="fr-BE" dirty="0" smtClean="0"/>
              <a:t>D’après ses sœurs, le patient n’a pas d’antécédents de tremblements.  Diminution rapide des tremblements, sans retour à la ligne de base</a:t>
            </a:r>
          </a:p>
          <a:p>
            <a:pPr lvl="1"/>
            <a:r>
              <a:rPr lang="fr-BE" dirty="0" smtClean="0"/>
              <a:t>Suggérer de stopper le </a:t>
            </a:r>
            <a:r>
              <a:rPr lang="fr-BE" dirty="0" err="1" smtClean="0"/>
              <a:t>loperamide</a:t>
            </a:r>
            <a:r>
              <a:rPr lang="fr-BE" dirty="0" smtClean="0"/>
              <a:t> (incidence tremblements = 4%)</a:t>
            </a:r>
          </a:p>
          <a:p>
            <a:pPr lvl="1"/>
            <a:r>
              <a:rPr lang="fr-BE" dirty="0" smtClean="0"/>
              <a:t>Suggérer de stopper l’atorvastatine (CHOL = 2,57 </a:t>
            </a:r>
            <a:r>
              <a:rPr lang="fr-BE" dirty="0" err="1" smtClean="0"/>
              <a:t>mmol</a:t>
            </a:r>
            <a:r>
              <a:rPr lang="fr-BE" dirty="0" smtClean="0"/>
              <a:t>/L (4,20-6,20)), pouvant causer de la diarrhée </a:t>
            </a:r>
          </a:p>
        </p:txBody>
      </p:sp>
      <p:pic>
        <p:nvPicPr>
          <p:cNvPr id="1026" name="Picture 2"/>
          <p:cNvPicPr>
            <a:picLocks noChangeAspect="1" noChangeArrowheads="1"/>
          </p:cNvPicPr>
          <p:nvPr/>
        </p:nvPicPr>
        <p:blipFill>
          <a:blip r:embed="rId2" cstate="print"/>
          <a:srcRect/>
          <a:stretch>
            <a:fillRect/>
          </a:stretch>
        </p:blipFill>
        <p:spPr bwMode="auto">
          <a:xfrm>
            <a:off x="7000892" y="428604"/>
            <a:ext cx="1323975" cy="952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Cas de Monsieur R.</a:t>
            </a:r>
            <a:endParaRPr lang="fr-BE" dirty="0"/>
          </a:p>
        </p:txBody>
      </p:sp>
      <p:sp>
        <p:nvSpPr>
          <p:cNvPr id="3" name="Espace réservé du contenu 2"/>
          <p:cNvSpPr>
            <a:spLocks noGrp="1"/>
          </p:cNvSpPr>
          <p:nvPr>
            <p:ph idx="1"/>
          </p:nvPr>
        </p:nvSpPr>
        <p:spPr/>
        <p:txBody>
          <a:bodyPr>
            <a:normAutofit/>
          </a:bodyPr>
          <a:lstStyle/>
          <a:p>
            <a:r>
              <a:rPr lang="fr-BE" dirty="0" smtClean="0"/>
              <a:t>Prévention de thrombose veineuse profonde </a:t>
            </a:r>
          </a:p>
          <a:p>
            <a:pPr lvl="1"/>
            <a:r>
              <a:rPr lang="fr-BE" dirty="0" smtClean="0"/>
              <a:t>Suivre l’INR</a:t>
            </a:r>
          </a:p>
          <a:p>
            <a:pPr lvl="1"/>
            <a:r>
              <a:rPr lang="fr-BE" dirty="0" smtClean="0"/>
              <a:t>Ajuster la dose de </a:t>
            </a:r>
            <a:r>
              <a:rPr lang="fr-BE" dirty="0" err="1" smtClean="0"/>
              <a:t>warfarine</a:t>
            </a:r>
            <a:endParaRPr lang="fr-BE" dirty="0" smtClean="0"/>
          </a:p>
          <a:p>
            <a:pPr lvl="1"/>
            <a:r>
              <a:rPr lang="fr-BE" dirty="0" smtClean="0"/>
              <a:t>Stopper l’</a:t>
            </a:r>
            <a:r>
              <a:rPr lang="fr-BE" dirty="0" err="1" smtClean="0"/>
              <a:t>enoxaparine</a:t>
            </a:r>
            <a:r>
              <a:rPr lang="fr-BE" dirty="0" smtClean="0"/>
              <a:t> quand thérapeutique (INR &gt; 2)</a:t>
            </a:r>
          </a:p>
        </p:txBody>
      </p:sp>
      <p:pic>
        <p:nvPicPr>
          <p:cNvPr id="1026" name="Picture 2"/>
          <p:cNvPicPr>
            <a:picLocks noChangeAspect="1" noChangeArrowheads="1"/>
          </p:cNvPicPr>
          <p:nvPr/>
        </p:nvPicPr>
        <p:blipFill>
          <a:blip r:embed="rId2" cstate="print"/>
          <a:srcRect/>
          <a:stretch>
            <a:fillRect/>
          </a:stretch>
        </p:blipFill>
        <p:spPr bwMode="auto">
          <a:xfrm>
            <a:off x="7000892" y="428604"/>
            <a:ext cx="1323975" cy="952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Perspectives </a:t>
            </a:r>
            <a:endParaRPr lang="fr-BE" dirty="0"/>
          </a:p>
        </p:txBody>
      </p:sp>
      <p:sp>
        <p:nvSpPr>
          <p:cNvPr id="3" name="Espace réservé du contenu 2"/>
          <p:cNvSpPr>
            <a:spLocks noGrp="1"/>
          </p:cNvSpPr>
          <p:nvPr>
            <p:ph idx="1"/>
          </p:nvPr>
        </p:nvSpPr>
        <p:spPr/>
        <p:txBody>
          <a:bodyPr>
            <a:normAutofit fontScale="85000" lnSpcReduction="20000"/>
          </a:bodyPr>
          <a:lstStyle/>
          <a:p>
            <a:r>
              <a:rPr lang="fr-BE" dirty="0" smtClean="0"/>
              <a:t>Intégration des pharmaciens d’officine dans la prise en charge des patients hospitalisés </a:t>
            </a:r>
          </a:p>
          <a:p>
            <a:pPr lvl="1"/>
            <a:r>
              <a:rPr lang="fr-BE" dirty="0" smtClean="0"/>
              <a:t>Histoires médicamenteuses </a:t>
            </a:r>
          </a:p>
          <a:p>
            <a:pPr lvl="1"/>
            <a:r>
              <a:rPr lang="fr-BE" dirty="0" smtClean="0"/>
              <a:t>Plan de transfert </a:t>
            </a:r>
          </a:p>
          <a:p>
            <a:pPr lvl="1"/>
            <a:r>
              <a:rPr lang="fr-BE" dirty="0" smtClean="0"/>
              <a:t>Assurer la continuité des soins</a:t>
            </a:r>
            <a:endParaRPr lang="fr-BE" dirty="0"/>
          </a:p>
          <a:p>
            <a:r>
              <a:rPr lang="fr-BE" dirty="0" smtClean="0"/>
              <a:t>Mise en évidence du rôle et de l’impact du pharmacien d’officine </a:t>
            </a:r>
          </a:p>
          <a:p>
            <a:pPr lvl="1"/>
            <a:r>
              <a:rPr lang="fr-BE" dirty="0" smtClean="0"/>
              <a:t>Cliniques de la coagulation</a:t>
            </a:r>
          </a:p>
          <a:p>
            <a:pPr lvl="1"/>
            <a:r>
              <a:rPr lang="fr-BE" dirty="0" smtClean="0"/>
              <a:t>Suivi des patients asthmatiques</a:t>
            </a:r>
          </a:p>
          <a:p>
            <a:pPr lvl="1"/>
            <a:r>
              <a:rPr lang="fr-BE" dirty="0" smtClean="0"/>
              <a:t>Contrôle des patients diabétiques</a:t>
            </a:r>
          </a:p>
          <a:p>
            <a:pPr lvl="1"/>
            <a:r>
              <a:rPr lang="fr-BE" dirty="0" smtClean="0"/>
              <a:t>Rédaction d’avis pharmaceutiques</a:t>
            </a:r>
          </a:p>
          <a:p>
            <a:pPr lvl="1"/>
            <a:r>
              <a:rPr lang="fr-BE" dirty="0" smtClean="0"/>
              <a:t>Accès aux données de laboratoire</a:t>
            </a:r>
            <a:endParaRPr lang="fr-BE" dirty="0"/>
          </a:p>
          <a:p>
            <a:pPr lvl="1"/>
            <a:endParaRPr lang="fr-BE"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800" dirty="0" smtClean="0"/>
              <a:t>Merci de votre attention</a:t>
            </a:r>
            <a:endParaRPr lang="fr-BE" sz="2800" dirty="0"/>
          </a:p>
        </p:txBody>
      </p:sp>
      <p:sp>
        <p:nvSpPr>
          <p:cNvPr id="3" name="Espace réservé du contenu 2"/>
          <p:cNvSpPr>
            <a:spLocks noGrp="1"/>
          </p:cNvSpPr>
          <p:nvPr>
            <p:ph type="body" idx="1"/>
          </p:nvPr>
        </p:nvSpPr>
        <p:spPr/>
        <p:txBody>
          <a:bodyPr>
            <a:normAutofit/>
          </a:bodyPr>
          <a:lstStyle/>
          <a:p>
            <a:endParaRPr lang="fr-B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Les Soins Pharmaceutiques</a:t>
            </a:r>
            <a:endParaRPr lang="fr-BE" dirty="0"/>
          </a:p>
        </p:txBody>
      </p:sp>
      <p:sp>
        <p:nvSpPr>
          <p:cNvPr id="4" name="Text Box 7"/>
          <p:cNvSpPr txBox="1">
            <a:spLocks noChangeArrowheads="1"/>
          </p:cNvSpPr>
          <p:nvPr/>
        </p:nvSpPr>
        <p:spPr bwMode="auto">
          <a:xfrm>
            <a:off x="1428728" y="1428736"/>
            <a:ext cx="7500990" cy="3147465"/>
          </a:xfrm>
          <a:prstGeom prst="rect">
            <a:avLst/>
          </a:prstGeom>
          <a:noFill/>
          <a:ln w="19050">
            <a:solidFill>
              <a:schemeClr val="accent4"/>
            </a:solidFill>
            <a:miter lim="800000"/>
            <a:headEnd type="none" w="sm" len="sm"/>
            <a:tailEnd type="none" w="sm" len="sm"/>
          </a:ln>
          <a:effectLst/>
        </p:spPr>
        <p:txBody>
          <a:bodyPr wrap="square">
            <a:spAutoFit/>
          </a:bodyPr>
          <a:lstStyle/>
          <a:p>
            <a:pPr algn="just">
              <a:buNone/>
            </a:pPr>
            <a:r>
              <a:rPr lang="fr-BE" sz="2000" b="1" dirty="0" smtClean="0"/>
              <a:t>Pharmaceutical Care : </a:t>
            </a:r>
          </a:p>
          <a:p>
            <a:pPr algn="just">
              <a:buNone/>
            </a:pPr>
            <a:endParaRPr lang="fr-BE" sz="2000" b="1" dirty="0" smtClean="0"/>
          </a:p>
          <a:p>
            <a:pPr algn="just">
              <a:buNone/>
            </a:pPr>
            <a:r>
              <a:rPr lang="fr-BE" sz="2000" b="1" dirty="0" smtClean="0"/>
              <a:t>… l’</a:t>
            </a:r>
            <a:r>
              <a:rPr lang="fr-BE" sz="2000" b="1" u="sng" dirty="0" smtClean="0"/>
              <a:t>engagement</a:t>
            </a:r>
            <a:r>
              <a:rPr lang="fr-BE" sz="2000" b="1" dirty="0" smtClean="0"/>
              <a:t> du pharmacien à assumer envers son patient la </a:t>
            </a:r>
            <a:r>
              <a:rPr lang="fr-BE" sz="2000" b="1" u="sng" dirty="0" smtClean="0"/>
              <a:t>responsabilité</a:t>
            </a:r>
            <a:r>
              <a:rPr lang="fr-BE" sz="2000" b="1" dirty="0" smtClean="0"/>
              <a:t> de </a:t>
            </a:r>
            <a:r>
              <a:rPr lang="fr-BE" sz="2000" b="1" u="sng" dirty="0" smtClean="0"/>
              <a:t>l’atteinte clinique des objectifs</a:t>
            </a:r>
            <a:r>
              <a:rPr lang="fr-BE" sz="2000" b="1" dirty="0" smtClean="0"/>
              <a:t> préventifs, curatifs ou palliatifs de la pharmacothérapie. </a:t>
            </a:r>
          </a:p>
          <a:p>
            <a:pPr algn="just">
              <a:buNone/>
            </a:pPr>
            <a:endParaRPr lang="fr-BE" sz="2000" b="1" dirty="0" smtClean="0"/>
          </a:p>
          <a:p>
            <a:pPr algn="just">
              <a:buNone/>
            </a:pPr>
            <a:r>
              <a:rPr lang="fr-FR" sz="2000" b="1" dirty="0" smtClean="0"/>
              <a:t>... ou la </a:t>
            </a:r>
            <a:r>
              <a:rPr lang="fr-FR" sz="2000" b="1" u="sng" dirty="0" smtClean="0"/>
              <a:t>dispensation responsable</a:t>
            </a:r>
            <a:r>
              <a:rPr lang="fr-FR" sz="2000" b="1" dirty="0" smtClean="0"/>
              <a:t> de thérapies, en vue d’atteindre des </a:t>
            </a:r>
            <a:r>
              <a:rPr lang="fr-FR" sz="2000" b="1" u="sng" dirty="0" smtClean="0"/>
              <a:t>objectifs thérapeutiques définis </a:t>
            </a:r>
            <a:r>
              <a:rPr lang="fr-FR" sz="2000" b="1" dirty="0" smtClean="0"/>
              <a:t>qui améliorent la </a:t>
            </a:r>
            <a:r>
              <a:rPr lang="fr-FR" sz="2000" b="1" u="sng" dirty="0" smtClean="0"/>
              <a:t>qualité de vie </a:t>
            </a:r>
            <a:r>
              <a:rPr lang="fr-FR" sz="2000" b="1" dirty="0" smtClean="0"/>
              <a:t>du patient .</a:t>
            </a:r>
            <a:endParaRPr lang="fr-BE" sz="2000" b="1" dirty="0" smtClean="0"/>
          </a:p>
          <a:p>
            <a:pPr algn="just">
              <a:lnSpc>
                <a:spcPct val="150000"/>
              </a:lnSpc>
              <a:buNone/>
            </a:pPr>
            <a:r>
              <a:rPr lang="fr-BE" sz="1400" b="1" i="1" dirty="0" smtClean="0"/>
              <a:t>	</a:t>
            </a:r>
            <a:r>
              <a:rPr lang="fr-BE" sz="1400" b="1" i="1" dirty="0" err="1" smtClean="0"/>
              <a:t>Hepler</a:t>
            </a:r>
            <a:r>
              <a:rPr lang="fr-BE" sz="1400" b="1" i="1" dirty="0" smtClean="0"/>
              <a:t> et Strand, AJHP, 1990</a:t>
            </a:r>
            <a:endParaRPr lang="fr-FR" sz="2000" b="1" dirty="0"/>
          </a:p>
        </p:txBody>
      </p:sp>
      <p:sp>
        <p:nvSpPr>
          <p:cNvPr id="6" name="Rectangle 5"/>
          <p:cNvSpPr/>
          <p:nvPr/>
        </p:nvSpPr>
        <p:spPr>
          <a:xfrm>
            <a:off x="1428728" y="4842839"/>
            <a:ext cx="7500990" cy="1300805"/>
          </a:xfrm>
          <a:prstGeom prst="rect">
            <a:avLst/>
          </a:prstGeom>
          <a:noFill/>
          <a:ln w="19050">
            <a:solidFill>
              <a:schemeClr val="accent4"/>
            </a:solidFill>
            <a:miter lim="800000"/>
            <a:headEnd type="none" w="sm" len="sm"/>
            <a:tailEnd type="none" w="sm" len="sm"/>
          </a:ln>
          <a:effectLst/>
        </p:spPr>
        <p:txBody>
          <a:bodyPr wrap="square">
            <a:spAutoFit/>
          </a:bodyPr>
          <a:lstStyle/>
          <a:p>
            <a:pPr algn="just">
              <a:buNone/>
            </a:pPr>
            <a:r>
              <a:rPr lang="fr-BE" sz="2000" b="1" dirty="0" smtClean="0"/>
              <a:t>Processus cognitif complet et systématique de suivi du patient, intégrant le contexte social, comportemental et économique du patient.  </a:t>
            </a:r>
          </a:p>
          <a:p>
            <a:pPr algn="just">
              <a:lnSpc>
                <a:spcPct val="150000"/>
              </a:lnSpc>
              <a:buNone/>
            </a:pPr>
            <a:r>
              <a:rPr lang="fr-BE" sz="1400" b="1" i="1" dirty="0" smtClean="0"/>
              <a:t>	Guignard, GSASA, 2007</a:t>
            </a:r>
            <a:endParaRPr lang="fr-BE" sz="1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 calcmode="lin" valueType="num">
                                      <p:cBhvr additive="base">
                                        <p:cTn id="2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6">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descr="pharmacien"/>
          <p:cNvPicPr>
            <a:picLocks noGrp="1" noChangeAspect="1" noChangeArrowheads="1"/>
          </p:cNvPicPr>
          <p:nvPr>
            <p:ph idx="4294967295"/>
          </p:nvPr>
        </p:nvPicPr>
        <p:blipFill>
          <a:blip r:embed="rId2" cstate="print"/>
          <a:srcRect/>
          <a:stretch>
            <a:fillRect/>
          </a:stretch>
        </p:blipFill>
        <p:spPr bwMode="auto">
          <a:xfrm>
            <a:off x="785786" y="5072074"/>
            <a:ext cx="1857375" cy="1543050"/>
          </a:xfrm>
          <a:prstGeom prst="rect">
            <a:avLst/>
          </a:prstGeom>
          <a:noFill/>
        </p:spPr>
      </p:pic>
      <p:pic>
        <p:nvPicPr>
          <p:cNvPr id="1031" name="Picture 7" descr="C:\Program Files\Microsoft Office\MEDIA\CAGCAT10\j0240719.wmf"/>
          <p:cNvPicPr>
            <a:picLocks noChangeAspect="1" noChangeArrowheads="1"/>
          </p:cNvPicPr>
          <p:nvPr/>
        </p:nvPicPr>
        <p:blipFill>
          <a:blip r:embed="rId3" cstate="print"/>
          <a:srcRect/>
          <a:stretch>
            <a:fillRect/>
          </a:stretch>
        </p:blipFill>
        <p:spPr bwMode="auto">
          <a:xfrm>
            <a:off x="7072330" y="1214422"/>
            <a:ext cx="1163638" cy="1827212"/>
          </a:xfrm>
          <a:prstGeom prst="rect">
            <a:avLst/>
          </a:prstGeom>
          <a:noFill/>
        </p:spPr>
      </p:pic>
      <p:grpSp>
        <p:nvGrpSpPr>
          <p:cNvPr id="19" name="Groupe 18"/>
          <p:cNvGrpSpPr/>
          <p:nvPr/>
        </p:nvGrpSpPr>
        <p:grpSpPr>
          <a:xfrm>
            <a:off x="3598692" y="4619646"/>
            <a:ext cx="1819275" cy="1809750"/>
            <a:chOff x="3673475" y="4619646"/>
            <a:chExt cx="1819275" cy="1809750"/>
          </a:xfrm>
        </p:grpSpPr>
        <p:pic>
          <p:nvPicPr>
            <p:cNvPr id="1028" name="Picture 4" descr="C:\Program Files\Microsoft Office\MEDIA\CAGCAT10\j0205462.wmf"/>
            <p:cNvPicPr>
              <a:picLocks noChangeAspect="1" noChangeArrowheads="1"/>
            </p:cNvPicPr>
            <p:nvPr/>
          </p:nvPicPr>
          <p:blipFill>
            <a:blip r:embed="rId4" cstate="print"/>
            <a:srcRect/>
            <a:stretch>
              <a:fillRect/>
            </a:stretch>
          </p:blipFill>
          <p:spPr bwMode="auto">
            <a:xfrm>
              <a:off x="3673475" y="4619646"/>
              <a:ext cx="1819275" cy="1809750"/>
            </a:xfrm>
            <a:prstGeom prst="rect">
              <a:avLst/>
            </a:prstGeom>
            <a:noFill/>
          </p:spPr>
        </p:pic>
        <p:pic>
          <p:nvPicPr>
            <p:cNvPr id="1032" name="Picture 8"/>
            <p:cNvPicPr>
              <a:picLocks noChangeAspect="1" noChangeArrowheads="1"/>
            </p:cNvPicPr>
            <p:nvPr/>
          </p:nvPicPr>
          <p:blipFill>
            <a:blip r:embed="rId5" cstate="print"/>
            <a:srcRect/>
            <a:stretch>
              <a:fillRect/>
            </a:stretch>
          </p:blipFill>
          <p:spPr bwMode="auto">
            <a:xfrm>
              <a:off x="5000628" y="4765691"/>
              <a:ext cx="428628" cy="424868"/>
            </a:xfrm>
            <a:prstGeom prst="rect">
              <a:avLst/>
            </a:prstGeom>
            <a:noFill/>
            <a:ln w="9525">
              <a:noFill/>
              <a:miter lim="800000"/>
              <a:headEnd/>
              <a:tailEnd/>
            </a:ln>
            <a:effectLst/>
          </p:spPr>
        </p:pic>
      </p:grpSp>
      <p:pic>
        <p:nvPicPr>
          <p:cNvPr id="2050" name="Picture 2"/>
          <p:cNvPicPr>
            <a:picLocks noChangeAspect="1" noChangeArrowheads="1"/>
          </p:cNvPicPr>
          <p:nvPr/>
        </p:nvPicPr>
        <p:blipFill>
          <a:blip r:embed="rId6" cstate="print"/>
          <a:srcRect/>
          <a:stretch>
            <a:fillRect/>
          </a:stretch>
        </p:blipFill>
        <p:spPr bwMode="auto">
          <a:xfrm>
            <a:off x="3786182" y="2000240"/>
            <a:ext cx="1571636" cy="1665934"/>
          </a:xfrm>
          <a:prstGeom prst="rect">
            <a:avLst/>
          </a:prstGeom>
          <a:noFill/>
          <a:ln w="9525">
            <a:noFill/>
            <a:miter lim="800000"/>
            <a:headEnd/>
            <a:tailEnd/>
          </a:ln>
          <a:effectLst/>
        </p:spPr>
      </p:pic>
      <p:pic>
        <p:nvPicPr>
          <p:cNvPr id="2051" name="Picture 3"/>
          <p:cNvPicPr>
            <a:picLocks noChangeAspect="1" noChangeArrowheads="1"/>
          </p:cNvPicPr>
          <p:nvPr/>
        </p:nvPicPr>
        <p:blipFill>
          <a:blip r:embed="rId7" cstate="print"/>
          <a:srcRect/>
          <a:stretch>
            <a:fillRect/>
          </a:stretch>
        </p:blipFill>
        <p:spPr bwMode="auto">
          <a:xfrm>
            <a:off x="6286512" y="3910024"/>
            <a:ext cx="1566749" cy="1662116"/>
          </a:xfrm>
          <a:prstGeom prst="rect">
            <a:avLst/>
          </a:prstGeom>
          <a:noFill/>
          <a:ln w="9525">
            <a:noFill/>
            <a:miter lim="800000"/>
            <a:headEnd/>
            <a:tailEnd/>
          </a:ln>
          <a:effectLst/>
        </p:spPr>
      </p:pic>
      <p:pic>
        <p:nvPicPr>
          <p:cNvPr id="2052" name="Picture 4"/>
          <p:cNvPicPr>
            <a:picLocks noChangeAspect="1" noChangeArrowheads="1"/>
          </p:cNvPicPr>
          <p:nvPr/>
        </p:nvPicPr>
        <p:blipFill>
          <a:blip r:embed="rId8" cstate="print"/>
          <a:srcRect/>
          <a:stretch>
            <a:fillRect/>
          </a:stretch>
        </p:blipFill>
        <p:spPr bwMode="auto">
          <a:xfrm>
            <a:off x="1928794" y="3000372"/>
            <a:ext cx="1500188" cy="1600201"/>
          </a:xfrm>
          <a:prstGeom prst="rect">
            <a:avLst/>
          </a:prstGeom>
          <a:noFill/>
          <a:ln w="9525">
            <a:noFill/>
            <a:miter lim="800000"/>
            <a:headEnd/>
            <a:tailEnd/>
          </a:ln>
          <a:effectLst/>
        </p:spPr>
      </p:pic>
      <p:pic>
        <p:nvPicPr>
          <p:cNvPr id="2053" name="Picture 5"/>
          <p:cNvPicPr>
            <a:picLocks noChangeAspect="1" noChangeArrowheads="1"/>
          </p:cNvPicPr>
          <p:nvPr/>
        </p:nvPicPr>
        <p:blipFill>
          <a:blip r:embed="rId9" cstate="print"/>
          <a:srcRect/>
          <a:stretch>
            <a:fillRect/>
          </a:stretch>
        </p:blipFill>
        <p:spPr bwMode="auto">
          <a:xfrm>
            <a:off x="428596" y="2143116"/>
            <a:ext cx="1143008" cy="1828052"/>
          </a:xfrm>
          <a:prstGeom prst="rect">
            <a:avLst/>
          </a:prstGeom>
          <a:noFill/>
          <a:ln w="9525">
            <a:noFill/>
            <a:miter lim="800000"/>
            <a:headEnd/>
            <a:tailEnd/>
          </a:ln>
          <a:effectLst/>
        </p:spPr>
      </p:pic>
      <p:pic>
        <p:nvPicPr>
          <p:cNvPr id="2056" name="Picture 8"/>
          <p:cNvPicPr>
            <a:picLocks noChangeAspect="1" noChangeArrowheads="1"/>
          </p:cNvPicPr>
          <p:nvPr/>
        </p:nvPicPr>
        <p:blipFill>
          <a:blip r:embed="rId10" cstate="print"/>
          <a:srcRect/>
          <a:stretch>
            <a:fillRect/>
          </a:stretch>
        </p:blipFill>
        <p:spPr bwMode="auto">
          <a:xfrm>
            <a:off x="1571604" y="285728"/>
            <a:ext cx="2000264" cy="1739360"/>
          </a:xfrm>
          <a:prstGeom prst="rect">
            <a:avLst/>
          </a:prstGeom>
          <a:noFill/>
          <a:ln w="9525">
            <a:noFill/>
            <a:miter lim="800000"/>
            <a:headEnd/>
            <a:tailEnd/>
          </a:ln>
          <a:effectLst/>
        </p:spPr>
      </p:pic>
      <p:grpSp>
        <p:nvGrpSpPr>
          <p:cNvPr id="15" name="Groupe 14"/>
          <p:cNvGrpSpPr/>
          <p:nvPr/>
        </p:nvGrpSpPr>
        <p:grpSpPr>
          <a:xfrm>
            <a:off x="5072067" y="250009"/>
            <a:ext cx="1643073" cy="1321603"/>
            <a:chOff x="4071934" y="214290"/>
            <a:chExt cx="1643073" cy="1321603"/>
          </a:xfrm>
        </p:grpSpPr>
        <p:pic>
          <p:nvPicPr>
            <p:cNvPr id="2057" name="Picture 9"/>
            <p:cNvPicPr>
              <a:picLocks noChangeAspect="1" noChangeArrowheads="1"/>
            </p:cNvPicPr>
            <p:nvPr/>
          </p:nvPicPr>
          <p:blipFill>
            <a:blip r:embed="rId11" cstate="print"/>
            <a:srcRect/>
            <a:stretch>
              <a:fillRect/>
            </a:stretch>
          </p:blipFill>
          <p:spPr bwMode="auto">
            <a:xfrm>
              <a:off x="4071934" y="357166"/>
              <a:ext cx="1571636" cy="1178727"/>
            </a:xfrm>
            <a:prstGeom prst="rect">
              <a:avLst/>
            </a:prstGeom>
            <a:noFill/>
            <a:ln w="9525">
              <a:noFill/>
              <a:miter lim="800000"/>
              <a:headEnd/>
              <a:tailEnd/>
            </a:ln>
            <a:effectLst/>
          </p:spPr>
        </p:pic>
        <p:pic>
          <p:nvPicPr>
            <p:cNvPr id="1027" name="Picture 3" descr="C:\Program Files\Microsoft Office\MEDIA\CAGCAT10\j0199755.wmf"/>
            <p:cNvPicPr>
              <a:picLocks noChangeAspect="1" noChangeArrowheads="1"/>
            </p:cNvPicPr>
            <p:nvPr/>
          </p:nvPicPr>
          <p:blipFill>
            <a:blip r:embed="rId12" cstate="print"/>
            <a:srcRect/>
            <a:stretch>
              <a:fillRect/>
            </a:stretch>
          </p:blipFill>
          <p:spPr bwMode="auto">
            <a:xfrm>
              <a:off x="5286380" y="214290"/>
              <a:ext cx="428627" cy="437705"/>
            </a:xfrm>
            <a:prstGeom prst="rect">
              <a:avLst/>
            </a:prstGeom>
            <a:noFill/>
          </p:spPr>
        </p:pic>
      </p:grpSp>
      <p:sp>
        <p:nvSpPr>
          <p:cNvPr id="21" name="Double flèche horizontale 20"/>
          <p:cNvSpPr/>
          <p:nvPr/>
        </p:nvSpPr>
        <p:spPr>
          <a:xfrm rot="17955047">
            <a:off x="6994196" y="3306440"/>
            <a:ext cx="705318" cy="285752"/>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Double flèche horizontale 21"/>
          <p:cNvSpPr/>
          <p:nvPr/>
        </p:nvSpPr>
        <p:spPr>
          <a:xfrm rot="2142357">
            <a:off x="5120749" y="3412063"/>
            <a:ext cx="1129305" cy="285752"/>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Double flèche horizontale 24"/>
          <p:cNvSpPr/>
          <p:nvPr/>
        </p:nvSpPr>
        <p:spPr>
          <a:xfrm>
            <a:off x="1915996" y="2744614"/>
            <a:ext cx="1727310" cy="255758"/>
          </a:xfrm>
          <a:prstGeom prst="lef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Double flèche horizontale 25"/>
          <p:cNvSpPr/>
          <p:nvPr/>
        </p:nvSpPr>
        <p:spPr>
          <a:xfrm rot="19598424">
            <a:off x="3402754" y="3317325"/>
            <a:ext cx="440223" cy="223352"/>
          </a:xfrm>
          <a:prstGeom prst="lef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Double flèche horizontale 26"/>
          <p:cNvSpPr/>
          <p:nvPr/>
        </p:nvSpPr>
        <p:spPr>
          <a:xfrm rot="18650181">
            <a:off x="2285453" y="4429505"/>
            <a:ext cx="2243011" cy="269288"/>
          </a:xfrm>
          <a:prstGeom prst="lef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Double flèche horizontale 27"/>
          <p:cNvSpPr/>
          <p:nvPr/>
        </p:nvSpPr>
        <p:spPr>
          <a:xfrm rot="2155839">
            <a:off x="3158297" y="2152885"/>
            <a:ext cx="599979" cy="245862"/>
          </a:xfrm>
          <a:prstGeom prst="lef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Double flèche horizontale 28"/>
          <p:cNvSpPr/>
          <p:nvPr/>
        </p:nvSpPr>
        <p:spPr>
          <a:xfrm rot="5400000">
            <a:off x="4036447" y="3989902"/>
            <a:ext cx="857256" cy="285752"/>
          </a:xfrm>
          <a:prstGeom prst="lef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Double flèche horizontale 29"/>
          <p:cNvSpPr/>
          <p:nvPr/>
        </p:nvSpPr>
        <p:spPr>
          <a:xfrm rot="7658263">
            <a:off x="4676856" y="1639582"/>
            <a:ext cx="685590" cy="285752"/>
          </a:xfrm>
          <a:prstGeom prst="lef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Double flèche horizontale 30"/>
          <p:cNvSpPr/>
          <p:nvPr/>
        </p:nvSpPr>
        <p:spPr>
          <a:xfrm rot="10423265">
            <a:off x="5427322" y="2347612"/>
            <a:ext cx="1501583" cy="285752"/>
          </a:xfrm>
          <a:prstGeom prst="lef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Double flèche horizontale 22"/>
          <p:cNvSpPr/>
          <p:nvPr/>
        </p:nvSpPr>
        <p:spPr>
          <a:xfrm rot="4281023">
            <a:off x="5250368" y="2510607"/>
            <a:ext cx="2122832" cy="285752"/>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Double flèche horizontale 32"/>
          <p:cNvSpPr/>
          <p:nvPr/>
        </p:nvSpPr>
        <p:spPr>
          <a:xfrm rot="21034648">
            <a:off x="2714612" y="5350836"/>
            <a:ext cx="3429024" cy="285752"/>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Double flèche horizontale 33"/>
          <p:cNvSpPr/>
          <p:nvPr/>
        </p:nvSpPr>
        <p:spPr>
          <a:xfrm rot="787815">
            <a:off x="1403311" y="4252832"/>
            <a:ext cx="4770224" cy="285752"/>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Double flèche horizontale 34"/>
          <p:cNvSpPr/>
          <p:nvPr/>
        </p:nvSpPr>
        <p:spPr>
          <a:xfrm rot="1072351">
            <a:off x="3551241" y="4040175"/>
            <a:ext cx="2630143" cy="279147"/>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Double flèche horizontale 35"/>
          <p:cNvSpPr/>
          <p:nvPr/>
        </p:nvSpPr>
        <p:spPr>
          <a:xfrm rot="1924768">
            <a:off x="2518667" y="3075171"/>
            <a:ext cx="3998357" cy="281444"/>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 calcmode="lin" valueType="num">
                                      <p:cBhvr additive="base">
                                        <p:cTn id="17" dur="500" fill="hold"/>
                                        <p:tgtEl>
                                          <p:spTgt spid="1031"/>
                                        </p:tgtEl>
                                        <p:attrNameLst>
                                          <p:attrName>ppt_x</p:attrName>
                                        </p:attrNameLst>
                                      </p:cBhvr>
                                      <p:tavLst>
                                        <p:tav tm="0">
                                          <p:val>
                                            <p:strVal val="#ppt_x"/>
                                          </p:val>
                                        </p:tav>
                                        <p:tav tm="100000">
                                          <p:val>
                                            <p:strVal val="#ppt_x"/>
                                          </p:val>
                                        </p:tav>
                                      </p:tavLst>
                                    </p:anim>
                                    <p:anim calcmode="lin" valueType="num">
                                      <p:cBhvr additive="base">
                                        <p:cTn id="18" dur="500" fill="hold"/>
                                        <p:tgtEl>
                                          <p:spTgt spid="1031"/>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ox(i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ox(in)">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ox(in)">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ox(in)">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053"/>
                                        </p:tgtEl>
                                        <p:attrNameLst>
                                          <p:attrName>style.visibility</p:attrName>
                                        </p:attrNameLst>
                                      </p:cBhvr>
                                      <p:to>
                                        <p:strVal val="visible"/>
                                      </p:to>
                                    </p:set>
                                    <p:anim calcmode="lin" valueType="num">
                                      <p:cBhvr additive="base">
                                        <p:cTn id="58" dur="500" fill="hold"/>
                                        <p:tgtEl>
                                          <p:spTgt spid="2053"/>
                                        </p:tgtEl>
                                        <p:attrNameLst>
                                          <p:attrName>ppt_x</p:attrName>
                                        </p:attrNameLst>
                                      </p:cBhvr>
                                      <p:tavLst>
                                        <p:tav tm="0">
                                          <p:val>
                                            <p:strVal val="#ppt_x"/>
                                          </p:val>
                                        </p:tav>
                                        <p:tav tm="100000">
                                          <p:val>
                                            <p:strVal val="#ppt_x"/>
                                          </p:val>
                                        </p:tav>
                                      </p:tavLst>
                                    </p:anim>
                                    <p:anim calcmode="lin" valueType="num">
                                      <p:cBhvr additive="base">
                                        <p:cTn id="59" dur="500" fill="hold"/>
                                        <p:tgtEl>
                                          <p:spTgt spid="2053"/>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4"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ox(in)">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1+#ppt_h/2"/>
                                          </p:val>
                                        </p:tav>
                                        <p:tav tm="100000">
                                          <p:val>
                                            <p:strVal val="#ppt_y"/>
                                          </p:val>
                                        </p:tav>
                                      </p:tavLst>
                                    </p:anim>
                                  </p:childTnLst>
                                </p:cTn>
                              </p:par>
                            </p:childTnLst>
                          </p:cTn>
                        </p:par>
                        <p:par>
                          <p:cTn id="70" fill="hold">
                            <p:stCondLst>
                              <p:cond delay="500"/>
                            </p:stCondLst>
                            <p:childTnLst>
                              <p:par>
                                <p:cTn id="71" presetID="4" presetClass="entr" presetSubtype="16"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ox(in)">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052"/>
                                        </p:tgtEl>
                                        <p:attrNameLst>
                                          <p:attrName>style.visibility</p:attrName>
                                        </p:attrNameLst>
                                      </p:cBhvr>
                                      <p:to>
                                        <p:strVal val="visible"/>
                                      </p:to>
                                    </p:set>
                                    <p:anim calcmode="lin" valueType="num">
                                      <p:cBhvr additive="base">
                                        <p:cTn id="78" dur="500" fill="hold"/>
                                        <p:tgtEl>
                                          <p:spTgt spid="2052"/>
                                        </p:tgtEl>
                                        <p:attrNameLst>
                                          <p:attrName>ppt_x</p:attrName>
                                        </p:attrNameLst>
                                      </p:cBhvr>
                                      <p:tavLst>
                                        <p:tav tm="0">
                                          <p:val>
                                            <p:strVal val="#ppt_x"/>
                                          </p:val>
                                        </p:tav>
                                        <p:tav tm="100000">
                                          <p:val>
                                            <p:strVal val="#ppt_x"/>
                                          </p:val>
                                        </p:tav>
                                      </p:tavLst>
                                    </p:anim>
                                    <p:anim calcmode="lin" valueType="num">
                                      <p:cBhvr additive="base">
                                        <p:cTn id="79" dur="500" fill="hold"/>
                                        <p:tgtEl>
                                          <p:spTgt spid="2052"/>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4" presetClass="entr" presetSubtype="16"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ox(in)">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nodeType="clickEffect">
                                  <p:stCondLst>
                                    <p:cond delay="0"/>
                                  </p:stCondLst>
                                  <p:childTnLst>
                                    <p:set>
                                      <p:cBhvr>
                                        <p:cTn id="87" dur="1" fill="hold">
                                          <p:stCondLst>
                                            <p:cond delay="0"/>
                                          </p:stCondLst>
                                        </p:cTn>
                                        <p:tgtEl>
                                          <p:spTgt spid="2056"/>
                                        </p:tgtEl>
                                        <p:attrNameLst>
                                          <p:attrName>style.visibility</p:attrName>
                                        </p:attrNameLst>
                                      </p:cBhvr>
                                      <p:to>
                                        <p:strVal val="visible"/>
                                      </p:to>
                                    </p:set>
                                    <p:animEffect transition="in" filter="diamond(in)">
                                      <p:cBhvr>
                                        <p:cTn id="88" dur="2000"/>
                                        <p:tgtEl>
                                          <p:spTgt spid="2056"/>
                                        </p:tgtEl>
                                      </p:cBhvr>
                                    </p:animEffect>
                                  </p:childTnLst>
                                </p:cTn>
                              </p:par>
                            </p:childTnLst>
                          </p:cTn>
                        </p:par>
                        <p:par>
                          <p:cTn id="89" fill="hold">
                            <p:stCondLst>
                              <p:cond delay="2000"/>
                            </p:stCondLst>
                            <p:childTnLst>
                              <p:par>
                                <p:cTn id="90" presetID="4"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ox(in)">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ox(in)">
                                      <p:cBhvr>
                                        <p:cTn id="97" dur="500"/>
                                        <p:tgtEl>
                                          <p:spTgt spid="36"/>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box(in)">
                                      <p:cBhvr>
                                        <p:cTn id="100" dur="500"/>
                                        <p:tgtEl>
                                          <p:spTgt spid="35"/>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box(in)">
                                      <p:cBhvr>
                                        <p:cTn id="103" dur="500"/>
                                        <p:tgtEl>
                                          <p:spTgt spid="34"/>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box(in)">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P spid="27" grpId="0" animBg="1"/>
      <p:bldP spid="28" grpId="0" animBg="1"/>
      <p:bldP spid="29" grpId="0" animBg="1"/>
      <p:bldP spid="30" grpId="0" animBg="1"/>
      <p:bldP spid="31" grpId="0" animBg="1"/>
      <p:bldP spid="23" grpId="0" animBg="1"/>
      <p:bldP spid="3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Soins Pharmaceutiques</a:t>
            </a:r>
            <a:endParaRPr lang="fr-BE" dirty="0"/>
          </a:p>
        </p:txBody>
      </p:sp>
      <p:sp>
        <p:nvSpPr>
          <p:cNvPr id="3" name="Text Box 2"/>
          <p:cNvSpPr txBox="1">
            <a:spLocks noChangeArrowheads="1"/>
          </p:cNvSpPr>
          <p:nvPr/>
        </p:nvSpPr>
        <p:spPr bwMode="auto">
          <a:xfrm>
            <a:off x="5214942" y="1500174"/>
            <a:ext cx="2928959" cy="2123658"/>
          </a:xfrm>
          <a:prstGeom prst="rect">
            <a:avLst/>
          </a:prstGeom>
          <a:solidFill>
            <a:schemeClr val="accent5">
              <a:lumMod val="20000"/>
              <a:lumOff val="80000"/>
            </a:schemeClr>
          </a:solidFill>
          <a:ln w="9525">
            <a:noFill/>
            <a:miter lim="800000"/>
            <a:headEnd/>
            <a:tailEnd/>
          </a:ln>
          <a:effectLst>
            <a:outerShdw dist="35921" dir="2700000" algn="ctr" rotWithShape="0">
              <a:schemeClr val="accent1"/>
            </a:outerShdw>
          </a:effectLst>
        </p:spPr>
        <p:txBody>
          <a:bodyPr wrap="square">
            <a:spAutoFit/>
          </a:bodyPr>
          <a:lstStyle/>
          <a:p>
            <a:pPr algn="ctr" eaLnBrk="0" hangingPunct="0">
              <a:spcBef>
                <a:spcPct val="50000"/>
              </a:spcBef>
            </a:pPr>
            <a:r>
              <a:rPr lang="fr-FR" sz="2400" dirty="0">
                <a:solidFill>
                  <a:schemeClr val="folHlink"/>
                </a:solidFill>
                <a:effectLst>
                  <a:outerShdw blurRad="38100" dist="38100" dir="2700000" algn="tl">
                    <a:srgbClr val="000000"/>
                  </a:outerShdw>
                </a:effectLst>
              </a:rPr>
              <a:t>Focalisation sur des </a:t>
            </a:r>
            <a:r>
              <a:rPr lang="fr-FR" sz="2400" dirty="0" smtClean="0">
                <a:solidFill>
                  <a:schemeClr val="folHlink"/>
                </a:solidFill>
                <a:effectLst>
                  <a:outerShdw blurRad="38100" dist="38100" dir="2700000" algn="tl">
                    <a:srgbClr val="000000"/>
                  </a:outerShdw>
                </a:effectLst>
              </a:rPr>
              <a:t>processus</a:t>
            </a:r>
          </a:p>
          <a:p>
            <a:pPr algn="ctr" eaLnBrk="0" hangingPunct="0">
              <a:spcBef>
                <a:spcPct val="50000"/>
              </a:spcBef>
            </a:pPr>
            <a:r>
              <a:rPr lang="fr-FR" sz="2400" dirty="0" smtClean="0">
                <a:solidFill>
                  <a:schemeClr val="folHlink"/>
                </a:solidFill>
                <a:effectLst>
                  <a:outerShdw blurRad="38100" dist="38100" dir="2700000" algn="tl">
                    <a:srgbClr val="000000"/>
                  </a:outerShdw>
                </a:effectLst>
              </a:rPr>
              <a:t>Problèmes Reliés à la Pharmacothérapie (PRP)</a:t>
            </a:r>
            <a:endParaRPr lang="fr-FR" sz="2400" dirty="0">
              <a:solidFill>
                <a:schemeClr val="folHlink"/>
              </a:solidFill>
              <a:effectLst/>
            </a:endParaRPr>
          </a:p>
        </p:txBody>
      </p:sp>
      <p:sp>
        <p:nvSpPr>
          <p:cNvPr id="4" name="Text Box 3"/>
          <p:cNvSpPr txBox="1">
            <a:spLocks noChangeArrowheads="1"/>
          </p:cNvSpPr>
          <p:nvPr/>
        </p:nvSpPr>
        <p:spPr bwMode="auto">
          <a:xfrm>
            <a:off x="1271580" y="2035171"/>
            <a:ext cx="2157412" cy="822325"/>
          </a:xfrm>
          <a:prstGeom prst="rect">
            <a:avLst/>
          </a:prstGeom>
          <a:noFill/>
          <a:ln w="9525">
            <a:noFill/>
            <a:miter lim="800000"/>
            <a:headEnd/>
            <a:tailEnd/>
          </a:ln>
          <a:effectLst/>
        </p:spPr>
        <p:txBody>
          <a:bodyPr>
            <a:spAutoFit/>
          </a:bodyPr>
          <a:lstStyle/>
          <a:p>
            <a:pPr algn="ctr" eaLnBrk="0" hangingPunct="0">
              <a:spcBef>
                <a:spcPct val="50000"/>
              </a:spcBef>
            </a:pPr>
            <a:r>
              <a:rPr lang="fr-FR" sz="2400" dirty="0">
                <a:solidFill>
                  <a:schemeClr val="folHlink"/>
                </a:solidFill>
                <a:effectLst>
                  <a:outerShdw blurRad="38100" dist="38100" dir="2700000" algn="tl">
                    <a:srgbClr val="C0C0C0"/>
                  </a:outerShdw>
                </a:effectLst>
              </a:rPr>
              <a:t>Pharmacie clinique</a:t>
            </a:r>
            <a:endParaRPr lang="fr-FR" sz="2400" dirty="0">
              <a:solidFill>
                <a:schemeClr val="folHlink"/>
              </a:solidFill>
              <a:effectLst/>
            </a:endParaRPr>
          </a:p>
        </p:txBody>
      </p:sp>
      <p:sp>
        <p:nvSpPr>
          <p:cNvPr id="5" name="AutoShape 4"/>
          <p:cNvSpPr>
            <a:spLocks noChangeArrowheads="1"/>
          </p:cNvSpPr>
          <p:nvPr/>
        </p:nvSpPr>
        <p:spPr bwMode="auto">
          <a:xfrm>
            <a:off x="4059211" y="2286000"/>
            <a:ext cx="619125" cy="304800"/>
          </a:xfrm>
          <a:prstGeom prst="rightArrow">
            <a:avLst>
              <a:gd name="adj1" fmla="val 50000"/>
              <a:gd name="adj2" fmla="val 50781"/>
            </a:avLst>
          </a:prstGeom>
          <a:solidFill>
            <a:schemeClr val="accent5">
              <a:lumMod val="20000"/>
              <a:lumOff val="80000"/>
            </a:schemeClr>
          </a:solidFill>
          <a:ln w="9525">
            <a:noFill/>
            <a:miter lim="800000"/>
            <a:headEnd/>
            <a:tailEnd/>
          </a:ln>
          <a:effectLst>
            <a:outerShdw dist="35921" dir="2700000" algn="ctr" rotWithShape="0">
              <a:schemeClr val="accent1"/>
            </a:outerShdw>
          </a:effectLst>
        </p:spPr>
        <p:txBody>
          <a:bodyPr wrap="none" anchor="ctr"/>
          <a:lstStyle/>
          <a:p>
            <a:endParaRPr lang="fr-BE"/>
          </a:p>
        </p:txBody>
      </p:sp>
      <p:sp>
        <p:nvSpPr>
          <p:cNvPr id="6" name="Text Box 5"/>
          <p:cNvSpPr txBox="1">
            <a:spLocks noChangeArrowheads="1"/>
          </p:cNvSpPr>
          <p:nvPr/>
        </p:nvSpPr>
        <p:spPr bwMode="auto">
          <a:xfrm>
            <a:off x="1142976" y="4169639"/>
            <a:ext cx="2357454" cy="830997"/>
          </a:xfrm>
          <a:prstGeom prst="rect">
            <a:avLst/>
          </a:prstGeom>
          <a:noFill/>
          <a:ln w="9525">
            <a:noFill/>
            <a:miter lim="800000"/>
            <a:headEnd/>
            <a:tailEnd/>
          </a:ln>
          <a:effectLst/>
        </p:spPr>
        <p:txBody>
          <a:bodyPr wrap="square">
            <a:spAutoFit/>
          </a:bodyPr>
          <a:lstStyle/>
          <a:p>
            <a:pPr algn="ctr" eaLnBrk="0" hangingPunct="0">
              <a:spcBef>
                <a:spcPct val="50000"/>
              </a:spcBef>
            </a:pPr>
            <a:r>
              <a:rPr lang="fr-FR" sz="2400" dirty="0" smtClean="0">
                <a:solidFill>
                  <a:schemeClr val="folHlink"/>
                </a:solidFill>
                <a:effectLst>
                  <a:outerShdw blurRad="38100" dist="38100" dir="2700000" algn="tl">
                    <a:srgbClr val="C0C0C0"/>
                  </a:outerShdw>
                </a:effectLst>
              </a:rPr>
              <a:t>Soins Pharmaceutiques</a:t>
            </a:r>
            <a:endParaRPr lang="fr-FR" sz="2400" dirty="0">
              <a:solidFill>
                <a:schemeClr val="folHlink"/>
              </a:solidFill>
              <a:effectLst/>
            </a:endParaRPr>
          </a:p>
        </p:txBody>
      </p:sp>
      <p:sp>
        <p:nvSpPr>
          <p:cNvPr id="7" name="AutoShape 6"/>
          <p:cNvSpPr>
            <a:spLocks noChangeArrowheads="1"/>
          </p:cNvSpPr>
          <p:nvPr/>
        </p:nvSpPr>
        <p:spPr bwMode="auto">
          <a:xfrm>
            <a:off x="4105275" y="4426811"/>
            <a:ext cx="619125" cy="304800"/>
          </a:xfrm>
          <a:prstGeom prst="rightArrow">
            <a:avLst>
              <a:gd name="adj1" fmla="val 50000"/>
              <a:gd name="adj2" fmla="val 50781"/>
            </a:avLst>
          </a:prstGeom>
          <a:solidFill>
            <a:schemeClr val="accent5">
              <a:lumMod val="20000"/>
              <a:lumOff val="80000"/>
            </a:schemeClr>
          </a:solidFill>
          <a:ln w="9525">
            <a:noFill/>
            <a:miter lim="800000"/>
            <a:headEnd/>
            <a:tailEnd/>
          </a:ln>
          <a:effectLst>
            <a:outerShdw dist="35921" dir="2700000" algn="ctr" rotWithShape="0">
              <a:schemeClr val="accent1"/>
            </a:outerShdw>
          </a:effectLst>
        </p:spPr>
        <p:txBody>
          <a:bodyPr wrap="none" anchor="ctr"/>
          <a:lstStyle/>
          <a:p>
            <a:endParaRPr lang="fr-BE"/>
          </a:p>
        </p:txBody>
      </p:sp>
      <p:sp>
        <p:nvSpPr>
          <p:cNvPr id="8" name="Text Box 7"/>
          <p:cNvSpPr txBox="1">
            <a:spLocks noChangeArrowheads="1"/>
          </p:cNvSpPr>
          <p:nvPr/>
        </p:nvSpPr>
        <p:spPr bwMode="auto">
          <a:xfrm>
            <a:off x="5214942" y="3733800"/>
            <a:ext cx="2928957" cy="1754326"/>
          </a:xfrm>
          <a:prstGeom prst="rect">
            <a:avLst/>
          </a:prstGeom>
          <a:solidFill>
            <a:schemeClr val="accent5">
              <a:lumMod val="20000"/>
              <a:lumOff val="80000"/>
            </a:schemeClr>
          </a:solidFill>
          <a:ln w="9525">
            <a:noFill/>
            <a:miter lim="800000"/>
            <a:headEnd/>
            <a:tailEnd/>
          </a:ln>
          <a:effectLst>
            <a:outerShdw dist="35921" dir="2700000" algn="ctr" rotWithShape="0">
              <a:schemeClr val="accent1"/>
            </a:outerShdw>
          </a:effectLst>
        </p:spPr>
        <p:txBody>
          <a:bodyPr wrap="square">
            <a:spAutoFit/>
          </a:bodyPr>
          <a:lstStyle/>
          <a:p>
            <a:pPr algn="ctr" eaLnBrk="0" hangingPunct="0">
              <a:spcBef>
                <a:spcPct val="50000"/>
              </a:spcBef>
            </a:pPr>
            <a:r>
              <a:rPr lang="fr-FR" sz="2400" dirty="0">
                <a:solidFill>
                  <a:schemeClr val="folHlink"/>
                </a:solidFill>
                <a:effectLst>
                  <a:outerShdw blurRad="38100" dist="38100" dir="2700000" algn="tl">
                    <a:srgbClr val="000000"/>
                  </a:outerShdw>
                </a:effectLst>
              </a:rPr>
              <a:t>Focalisation sur les </a:t>
            </a:r>
            <a:r>
              <a:rPr lang="fr-FR" sz="2400" dirty="0" smtClean="0">
                <a:solidFill>
                  <a:schemeClr val="folHlink"/>
                </a:solidFill>
                <a:effectLst>
                  <a:outerShdw blurRad="38100" dist="38100" dir="2700000" algn="tl">
                    <a:srgbClr val="000000"/>
                  </a:outerShdw>
                </a:effectLst>
              </a:rPr>
              <a:t>résultats</a:t>
            </a:r>
          </a:p>
          <a:p>
            <a:pPr algn="ctr" eaLnBrk="0" hangingPunct="0">
              <a:spcBef>
                <a:spcPct val="50000"/>
              </a:spcBef>
            </a:pPr>
            <a:r>
              <a:rPr lang="fr-FR" sz="2400" dirty="0" smtClean="0">
                <a:solidFill>
                  <a:schemeClr val="folHlink"/>
                </a:solidFill>
                <a:effectLst>
                  <a:outerShdw blurRad="38100" dist="38100" dir="2700000" algn="tl">
                    <a:srgbClr val="000000"/>
                  </a:outerShdw>
                </a:effectLst>
              </a:rPr>
              <a:t>Problèmes de Santé (PS)</a:t>
            </a:r>
            <a:endParaRPr lang="fr-FR" sz="2400" dirty="0">
              <a:solidFill>
                <a:schemeClr val="folHlink"/>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Cas de Madame O.</a:t>
            </a:r>
            <a:endParaRPr lang="fr-BE" dirty="0"/>
          </a:p>
        </p:txBody>
      </p:sp>
      <p:sp>
        <p:nvSpPr>
          <p:cNvPr id="3" name="Espace réservé du contenu 2"/>
          <p:cNvSpPr>
            <a:spLocks noGrp="1"/>
          </p:cNvSpPr>
          <p:nvPr>
            <p:ph idx="1"/>
          </p:nvPr>
        </p:nvSpPr>
        <p:spPr/>
        <p:txBody>
          <a:bodyPr>
            <a:normAutofit fontScale="77500" lnSpcReduction="20000"/>
          </a:bodyPr>
          <a:lstStyle/>
          <a:p>
            <a:r>
              <a:rPr lang="fr-BE" dirty="0" smtClean="0"/>
              <a:t>Madame O., 93 ans, 1,50m, 44 kg, a été hospitalisée le 1</a:t>
            </a:r>
            <a:r>
              <a:rPr lang="fr-BE" baseline="30000" dirty="0" smtClean="0"/>
              <a:t>er</a:t>
            </a:r>
            <a:r>
              <a:rPr lang="fr-BE" dirty="0" smtClean="0"/>
              <a:t> mars suite à une chute.  Elle est restée une semaine aux urgences en hospitalisation provisoire, et a été transférée le 8 mars dans l’unité de gériatrie.  </a:t>
            </a:r>
          </a:p>
          <a:p>
            <a:r>
              <a:rPr lang="fr-BE" dirty="0" smtClean="0"/>
              <a:t>Le dossier médical précise que Madame O. vit seule, se nourrit, se déplace, n’a pas d’enfants mais a une nièce qui lui rend visite régulièrement.  La patiente n’est pas confuse ni délirante (pas de MMSE).  </a:t>
            </a:r>
          </a:p>
          <a:p>
            <a:r>
              <a:rPr lang="fr-BE" dirty="0" smtClean="0"/>
              <a:t>Antécédents médicaux : Chute et blessure au genou il y a deux ans (admission au CHR); fracture du col du fémur gauche (prothèse) et de la rotule côté droit.  </a:t>
            </a:r>
          </a:p>
        </p:txBody>
      </p:sp>
      <p:pic>
        <p:nvPicPr>
          <p:cNvPr id="2050" name="Picture 2"/>
          <p:cNvPicPr>
            <a:picLocks noChangeAspect="1" noChangeArrowheads="1"/>
          </p:cNvPicPr>
          <p:nvPr/>
        </p:nvPicPr>
        <p:blipFill>
          <a:blip r:embed="rId2" cstate="print"/>
          <a:srcRect/>
          <a:stretch>
            <a:fillRect/>
          </a:stretch>
        </p:blipFill>
        <p:spPr bwMode="auto">
          <a:xfrm>
            <a:off x="7072330" y="214290"/>
            <a:ext cx="1119189" cy="1213436"/>
          </a:xfrm>
          <a:prstGeom prst="rect">
            <a:avLst/>
          </a:prstGeom>
          <a:noFill/>
          <a:ln w="9525">
            <a:noFill/>
            <a:miter lim="800000"/>
            <a:headEnd/>
            <a:tailEnd/>
          </a:ln>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Cas de Madame O.</a:t>
            </a:r>
            <a:endParaRPr lang="fr-BE" dirty="0"/>
          </a:p>
        </p:txBody>
      </p:sp>
      <p:sp>
        <p:nvSpPr>
          <p:cNvPr id="3" name="Espace réservé du contenu 2"/>
          <p:cNvSpPr>
            <a:spLocks noGrp="1"/>
          </p:cNvSpPr>
          <p:nvPr>
            <p:ph idx="1"/>
          </p:nvPr>
        </p:nvSpPr>
        <p:spPr/>
        <p:txBody>
          <a:bodyPr>
            <a:normAutofit/>
          </a:bodyPr>
          <a:lstStyle/>
          <a:p>
            <a:r>
              <a:rPr lang="fr-BE" dirty="0" smtClean="0"/>
              <a:t>Le dossier mentionne les médicaments suivants : </a:t>
            </a:r>
          </a:p>
          <a:p>
            <a:pPr lvl="1"/>
            <a:r>
              <a:rPr lang="fr-BE" dirty="0" err="1" smtClean="0"/>
              <a:t>Digoxine</a:t>
            </a:r>
            <a:r>
              <a:rPr lang="fr-BE" dirty="0" smtClean="0"/>
              <a:t> 0.125 mg 1x/jour</a:t>
            </a:r>
          </a:p>
          <a:p>
            <a:pPr lvl="1"/>
            <a:r>
              <a:rPr lang="fr-BE" dirty="0" err="1" smtClean="0"/>
              <a:t>Aténolol</a:t>
            </a:r>
            <a:r>
              <a:rPr lang="fr-BE" dirty="0" smtClean="0"/>
              <a:t> 25 mg 2x/jour</a:t>
            </a:r>
          </a:p>
          <a:p>
            <a:pPr lvl="1"/>
            <a:r>
              <a:rPr lang="fr-BE" dirty="0" err="1" smtClean="0"/>
              <a:t>Enalapril</a:t>
            </a:r>
            <a:r>
              <a:rPr lang="fr-BE" dirty="0" smtClean="0"/>
              <a:t> 5 mg 1x/jour</a:t>
            </a:r>
          </a:p>
          <a:p>
            <a:pPr lvl="1"/>
            <a:r>
              <a:rPr lang="fr-BE" dirty="0" err="1" smtClean="0"/>
              <a:t>Metformine</a:t>
            </a:r>
            <a:r>
              <a:rPr lang="fr-BE" dirty="0" smtClean="0"/>
              <a:t> 250 mg 2x/jour</a:t>
            </a:r>
          </a:p>
          <a:p>
            <a:pPr lvl="1"/>
            <a:r>
              <a:rPr lang="fr-BE" dirty="0" err="1" smtClean="0"/>
              <a:t>Lévothyroxine</a:t>
            </a:r>
            <a:r>
              <a:rPr lang="fr-BE" dirty="0" smtClean="0"/>
              <a:t> 0.075 mg 1x/jour</a:t>
            </a:r>
          </a:p>
          <a:p>
            <a:pPr lvl="1"/>
            <a:r>
              <a:rPr lang="fr-BE" dirty="0" smtClean="0"/>
              <a:t>Paracétamol 500 mg 4x/jour au besoin</a:t>
            </a:r>
          </a:p>
          <a:p>
            <a:pPr lvl="1"/>
            <a:r>
              <a:rPr lang="fr-BE" dirty="0" err="1" smtClean="0"/>
              <a:t>Oxazépam</a:t>
            </a:r>
            <a:r>
              <a:rPr lang="fr-BE" dirty="0" smtClean="0"/>
              <a:t> 15 mg 1x/jour le soir au besoin</a:t>
            </a:r>
          </a:p>
        </p:txBody>
      </p:sp>
      <p:pic>
        <p:nvPicPr>
          <p:cNvPr id="2050" name="Picture 2"/>
          <p:cNvPicPr>
            <a:picLocks noChangeAspect="1" noChangeArrowheads="1"/>
          </p:cNvPicPr>
          <p:nvPr/>
        </p:nvPicPr>
        <p:blipFill>
          <a:blip r:embed="rId2" cstate="print"/>
          <a:srcRect/>
          <a:stretch>
            <a:fillRect/>
          </a:stretch>
        </p:blipFill>
        <p:spPr bwMode="auto">
          <a:xfrm>
            <a:off x="7072330" y="214290"/>
            <a:ext cx="1119189" cy="1213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Cas de Madame O.</a:t>
            </a:r>
            <a:endParaRPr lang="fr-BE" dirty="0"/>
          </a:p>
        </p:txBody>
      </p:sp>
      <p:sp>
        <p:nvSpPr>
          <p:cNvPr id="3" name="Espace réservé du contenu 2"/>
          <p:cNvSpPr>
            <a:spLocks noGrp="1"/>
          </p:cNvSpPr>
          <p:nvPr>
            <p:ph idx="1"/>
          </p:nvPr>
        </p:nvSpPr>
        <p:spPr/>
        <p:txBody>
          <a:bodyPr>
            <a:normAutofit fontScale="85000" lnSpcReduction="20000"/>
          </a:bodyPr>
          <a:lstStyle/>
          <a:p>
            <a:r>
              <a:rPr lang="fr-BE" dirty="0" smtClean="0"/>
              <a:t>Valeurs de laboratoire et signes vitaux : </a:t>
            </a:r>
          </a:p>
          <a:p>
            <a:pPr lvl="1"/>
            <a:r>
              <a:rPr lang="fr-BE" dirty="0" smtClean="0"/>
              <a:t>Na : 142 </a:t>
            </a:r>
            <a:r>
              <a:rPr lang="fr-BE" dirty="0" err="1" smtClean="0"/>
              <a:t>mmol</a:t>
            </a:r>
            <a:r>
              <a:rPr lang="fr-BE" dirty="0" smtClean="0"/>
              <a:t>/L</a:t>
            </a:r>
          </a:p>
          <a:p>
            <a:pPr lvl="1"/>
            <a:r>
              <a:rPr lang="fr-BE" dirty="0" smtClean="0"/>
              <a:t>K : 4.6 </a:t>
            </a:r>
            <a:r>
              <a:rPr lang="fr-BE" dirty="0" err="1" smtClean="0"/>
              <a:t>mmol</a:t>
            </a:r>
            <a:r>
              <a:rPr lang="fr-BE" dirty="0" smtClean="0"/>
              <a:t>/L</a:t>
            </a:r>
          </a:p>
          <a:p>
            <a:pPr lvl="1"/>
            <a:r>
              <a:rPr lang="fr-BE" dirty="0" smtClean="0"/>
              <a:t>Créatinine sérique : 10,8 mg/L</a:t>
            </a:r>
          </a:p>
          <a:p>
            <a:pPr lvl="1"/>
            <a:r>
              <a:rPr lang="fr-BE" dirty="0" smtClean="0"/>
              <a:t>Urée : 0,51 g/L</a:t>
            </a:r>
          </a:p>
          <a:p>
            <a:pPr lvl="1"/>
            <a:r>
              <a:rPr lang="fr-BE" dirty="0" err="1" smtClean="0"/>
              <a:t>Creatine</a:t>
            </a:r>
            <a:r>
              <a:rPr lang="fr-BE" dirty="0" smtClean="0"/>
              <a:t> kinase : 2651 U/L</a:t>
            </a:r>
          </a:p>
          <a:p>
            <a:pPr lvl="1"/>
            <a:r>
              <a:rPr lang="fr-BE" dirty="0" smtClean="0"/>
              <a:t>Glucose : 1,35 g/L (7,5 </a:t>
            </a:r>
            <a:r>
              <a:rPr lang="fr-BE" dirty="0" err="1" smtClean="0"/>
              <a:t>mmol</a:t>
            </a:r>
            <a:r>
              <a:rPr lang="fr-BE" dirty="0" smtClean="0"/>
              <a:t>/L)</a:t>
            </a:r>
          </a:p>
          <a:p>
            <a:pPr lvl="1"/>
            <a:r>
              <a:rPr lang="fr-BE" dirty="0" smtClean="0"/>
              <a:t>INR : 1,21 (0,85-1,15)</a:t>
            </a:r>
          </a:p>
          <a:p>
            <a:pPr lvl="1"/>
            <a:r>
              <a:rPr lang="fr-BE" dirty="0" smtClean="0"/>
              <a:t>PT : 15,6 (11,8-14,9)</a:t>
            </a:r>
          </a:p>
          <a:p>
            <a:pPr lvl="1"/>
            <a:r>
              <a:rPr lang="fr-BE" dirty="0" smtClean="0"/>
              <a:t>Trou anionique : 8 </a:t>
            </a:r>
            <a:r>
              <a:rPr lang="fr-BE" dirty="0" err="1" smtClean="0"/>
              <a:t>mmol</a:t>
            </a:r>
            <a:r>
              <a:rPr lang="fr-BE" dirty="0" smtClean="0"/>
              <a:t>/L (5-20)</a:t>
            </a:r>
          </a:p>
          <a:p>
            <a:pPr lvl="1"/>
            <a:r>
              <a:rPr lang="fr-BE" dirty="0" smtClean="0"/>
              <a:t>TA : 198/120 </a:t>
            </a:r>
            <a:r>
              <a:rPr lang="fr-BE" dirty="0" err="1" smtClean="0"/>
              <a:t>mmHg</a:t>
            </a:r>
            <a:endParaRPr lang="fr-BE" dirty="0" smtClean="0"/>
          </a:p>
          <a:p>
            <a:pPr lvl="1"/>
            <a:r>
              <a:rPr lang="fr-BE" dirty="0" smtClean="0"/>
              <a:t>FC : 69 </a:t>
            </a:r>
            <a:r>
              <a:rPr lang="fr-BE" dirty="0" err="1" smtClean="0"/>
              <a:t>bpm</a:t>
            </a:r>
            <a:endParaRPr lang="fr-BE" dirty="0" smtClean="0"/>
          </a:p>
          <a:p>
            <a:pPr lvl="1"/>
            <a:endParaRPr lang="fr-BE" dirty="0" smtClean="0"/>
          </a:p>
        </p:txBody>
      </p:sp>
      <p:pic>
        <p:nvPicPr>
          <p:cNvPr id="2050" name="Picture 2"/>
          <p:cNvPicPr>
            <a:picLocks noChangeAspect="1" noChangeArrowheads="1"/>
          </p:cNvPicPr>
          <p:nvPr/>
        </p:nvPicPr>
        <p:blipFill>
          <a:blip r:embed="rId2" cstate="print"/>
          <a:srcRect/>
          <a:stretch>
            <a:fillRect/>
          </a:stretch>
        </p:blipFill>
        <p:spPr bwMode="auto">
          <a:xfrm>
            <a:off x="7072330" y="214290"/>
            <a:ext cx="1119189" cy="1213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Cas de Madame O.</a:t>
            </a:r>
            <a:endParaRPr lang="fr-BE" dirty="0"/>
          </a:p>
        </p:txBody>
      </p:sp>
      <p:sp>
        <p:nvSpPr>
          <p:cNvPr id="3" name="Espace réservé du contenu 2"/>
          <p:cNvSpPr>
            <a:spLocks noGrp="1"/>
          </p:cNvSpPr>
          <p:nvPr>
            <p:ph idx="1"/>
          </p:nvPr>
        </p:nvSpPr>
        <p:spPr/>
        <p:txBody>
          <a:bodyPr>
            <a:normAutofit fontScale="92500" lnSpcReduction="20000"/>
          </a:bodyPr>
          <a:lstStyle/>
          <a:p>
            <a:r>
              <a:rPr lang="fr-BE" dirty="0" smtClean="0"/>
              <a:t>En plus des médicaments notés dans le dossier, l’histoire médicamenteuse nous apprend que  </a:t>
            </a:r>
          </a:p>
          <a:p>
            <a:pPr lvl="1"/>
            <a:r>
              <a:rPr lang="fr-BE" dirty="0" smtClean="0"/>
              <a:t>Mme O. prend ses médicaments selon l’indication notée sur la boite.  Elle ne connait pas le nom de ses médicaments, ni à quoi ils servent, ni la posologie à laquelle elle doit les prendre.  </a:t>
            </a:r>
          </a:p>
          <a:p>
            <a:pPr lvl="1"/>
            <a:r>
              <a:rPr lang="fr-BE" dirty="0" smtClean="0"/>
              <a:t>Pour protéger son estomac, Mme O. dit prendre tous ses médicaments en mangeant.  </a:t>
            </a:r>
          </a:p>
          <a:p>
            <a:pPr lvl="1"/>
            <a:r>
              <a:rPr lang="fr-BE" dirty="0" smtClean="0"/>
              <a:t>L’observance au traitement ne semble pas </a:t>
            </a:r>
            <a:r>
              <a:rPr lang="fr-BE" dirty="0" err="1" smtClean="0"/>
              <a:t>extra-ordinaire</a:t>
            </a:r>
            <a:endParaRPr lang="fr-BE" dirty="0" smtClean="0"/>
          </a:p>
          <a:p>
            <a:pPr lvl="1"/>
            <a:r>
              <a:rPr lang="fr-BE" dirty="0" smtClean="0"/>
              <a:t>L’</a:t>
            </a:r>
            <a:r>
              <a:rPr lang="fr-BE" dirty="0" err="1" smtClean="0"/>
              <a:t>oxazépam</a:t>
            </a:r>
            <a:r>
              <a:rPr lang="fr-BE" dirty="0" smtClean="0"/>
              <a:t> 15 mg 1x/jour le soir au besoin est pris régulièrement </a:t>
            </a:r>
          </a:p>
          <a:p>
            <a:pPr lvl="1"/>
            <a:endParaRPr lang="fr-BE" dirty="0" smtClean="0"/>
          </a:p>
        </p:txBody>
      </p:sp>
      <p:pic>
        <p:nvPicPr>
          <p:cNvPr id="2050" name="Picture 2"/>
          <p:cNvPicPr>
            <a:picLocks noChangeAspect="1" noChangeArrowheads="1"/>
          </p:cNvPicPr>
          <p:nvPr/>
        </p:nvPicPr>
        <p:blipFill>
          <a:blip r:embed="rId2" cstate="print"/>
          <a:srcRect/>
          <a:stretch>
            <a:fillRect/>
          </a:stretch>
        </p:blipFill>
        <p:spPr bwMode="auto">
          <a:xfrm>
            <a:off x="7072330" y="214290"/>
            <a:ext cx="1119189" cy="12134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530</TotalTime>
  <Words>1707</Words>
  <Application>Microsoft Office PowerPoint</Application>
  <PresentationFormat>Affichage à l'écran (4:3)</PresentationFormat>
  <Paragraphs>202</Paragraphs>
  <Slides>26</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28" baseType="lpstr">
      <vt:lpstr>Solstice</vt:lpstr>
      <vt:lpstr>Clip</vt:lpstr>
      <vt:lpstr>Pratique de la pharmacie clinique:  Expérience en Gériatrie</vt:lpstr>
      <vt:lpstr>La Pharmacie Clinique : Définition</vt:lpstr>
      <vt:lpstr>Les Soins Pharmaceutiques</vt:lpstr>
      <vt:lpstr>Diapositive 4</vt:lpstr>
      <vt:lpstr>Les Soins Pharmaceutiques</vt:lpstr>
      <vt:lpstr>Cas de Madame O.</vt:lpstr>
      <vt:lpstr>Cas de Madame O.</vt:lpstr>
      <vt:lpstr>Cas de Madame O.</vt:lpstr>
      <vt:lpstr>Cas de Madame O.</vt:lpstr>
      <vt:lpstr>Problèmes de Santé  de Madame O.</vt:lpstr>
      <vt:lpstr>Problèmes de Santé  de Madame O.</vt:lpstr>
      <vt:lpstr>Problèmes de Santé  de Madame O.</vt:lpstr>
      <vt:lpstr>Problèmes de Santé  de Madame O.</vt:lpstr>
      <vt:lpstr>Histoire médicamenteuse</vt:lpstr>
      <vt:lpstr>Histoire médicamenteuse</vt:lpstr>
      <vt:lpstr>Diapositive 16</vt:lpstr>
      <vt:lpstr>Cas de Madame C.</vt:lpstr>
      <vt:lpstr>Cas de Madame C.</vt:lpstr>
      <vt:lpstr>Diapositive 19</vt:lpstr>
      <vt:lpstr>Eventail des problèmes pharmaco-thérapeutiques : </vt:lpstr>
      <vt:lpstr>Cas de Monsieur R.</vt:lpstr>
      <vt:lpstr>Cas de Monsieur R.</vt:lpstr>
      <vt:lpstr>Cas de Monsieur R.</vt:lpstr>
      <vt:lpstr>Cas de Monsieur R.</vt:lpstr>
      <vt:lpstr>Perspectives </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 VAN HEES</dc:creator>
  <cp:lastModifiedBy>T. Van Hees</cp:lastModifiedBy>
  <cp:revision>50</cp:revision>
  <dcterms:created xsi:type="dcterms:W3CDTF">2008-10-07T14:07:20Z</dcterms:created>
  <dcterms:modified xsi:type="dcterms:W3CDTF">2010-01-06T16:20:35Z</dcterms:modified>
</cp:coreProperties>
</file>