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8"/>
  </p:notesMasterIdLst>
  <p:sldIdLst>
    <p:sldId id="256" r:id="rId2"/>
    <p:sldId id="290" r:id="rId3"/>
    <p:sldId id="262" r:id="rId4"/>
    <p:sldId id="291" r:id="rId5"/>
    <p:sldId id="1557" r:id="rId6"/>
    <p:sldId id="263" r:id="rId7"/>
    <p:sldId id="275" r:id="rId8"/>
    <p:sldId id="283" r:id="rId9"/>
    <p:sldId id="292" r:id="rId10"/>
    <p:sldId id="296" r:id="rId11"/>
    <p:sldId id="293" r:id="rId12"/>
    <p:sldId id="295" r:id="rId13"/>
    <p:sldId id="265" r:id="rId14"/>
    <p:sldId id="294" r:id="rId15"/>
    <p:sldId id="300" r:id="rId16"/>
    <p:sldId id="303" r:id="rId17"/>
    <p:sldId id="1559" r:id="rId18"/>
    <p:sldId id="259" r:id="rId19"/>
    <p:sldId id="1549" r:id="rId20"/>
    <p:sldId id="1558" r:id="rId21"/>
    <p:sldId id="1554" r:id="rId22"/>
    <p:sldId id="1550" r:id="rId23"/>
    <p:sldId id="1551" r:id="rId24"/>
    <p:sldId id="1553" r:id="rId25"/>
    <p:sldId id="1556" r:id="rId26"/>
    <p:sldId id="28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8167" autoAdjust="0"/>
  </p:normalViewPr>
  <p:slideViewPr>
    <p:cSldViewPr snapToGrid="0" snapToObjects="1">
      <p:cViewPr varScale="1">
        <p:scale>
          <a:sx n="105" d="100"/>
          <a:sy n="105" d="100"/>
        </p:scale>
        <p:origin x="856"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6DE583-ED4B-8A4C-BE3F-11287AD2AD5E}" type="datetimeFigureOut">
              <a:rPr lang="fr-FR" smtClean="0"/>
              <a:t>21/08/2026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82215-8C38-6840-BD96-FF6FDE2EFA86}" type="slidenum">
              <a:rPr lang="fr-FR" smtClean="0"/>
              <a:t>‹N°›</a:t>
            </a:fld>
            <a:endParaRPr lang="fr-FR"/>
          </a:p>
        </p:txBody>
      </p:sp>
    </p:spTree>
    <p:extLst>
      <p:ext uri="{BB962C8B-B14F-4D97-AF65-F5344CB8AC3E}">
        <p14:creationId xmlns:p14="http://schemas.microsoft.com/office/powerpoint/2010/main" val="1922365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Mesdames et Messieurs, chers Collègues,</a:t>
            </a:r>
          </a:p>
          <a:p>
            <a:r>
              <a:rPr lang="fr-FR" dirty="0"/>
              <a:t>Je suis très honoré de vous présenter aujourd'hui la vie et l’œuvre d’une personnalité illustre qui a permis d’établir à l’université de Liège sa première école de physiologie. </a:t>
            </a:r>
          </a:p>
          <a:p>
            <a:r>
              <a:rPr lang="fr-BE" sz="1200" b="0" u="none" strike="noStrike" kern="1200" dirty="0">
                <a:solidFill>
                  <a:schemeClr val="tx1"/>
                </a:solidFill>
                <a:effectLst/>
                <a:latin typeface="+mn-lt"/>
                <a:ea typeface="+mn-ea"/>
                <a:cs typeface="+mn-cs"/>
              </a:rPr>
              <a:t>La </a:t>
            </a:r>
            <a:r>
              <a:rPr lang="fr-BE" sz="1200" b="1" u="none" strike="noStrike" kern="1200" dirty="0">
                <a:solidFill>
                  <a:schemeClr val="tx1"/>
                </a:solidFill>
                <a:effectLst/>
                <a:latin typeface="+mn-lt"/>
                <a:ea typeface="+mn-ea"/>
                <a:cs typeface="+mn-cs"/>
              </a:rPr>
              <a:t>physiologie</a:t>
            </a:r>
            <a:r>
              <a:rPr lang="fr-BE" dirty="0"/>
              <a:t> est une branche de la biologie qui étudie le fonctionnement, le rôle et les propriétés des cellules, des tissus et des organes des êtres vivants. Elle cherche à comprendre comment les organismes vivants agissent pour maintenir la vie et l'équilibre de leur corps. </a:t>
            </a:r>
            <a:endParaRPr lang="fr-FR" dirty="0"/>
          </a:p>
          <a:p>
            <a:r>
              <a:rPr lang="fr-FR" dirty="0"/>
              <a:t>Le parcours exceptionnel de Léon Fredericq l’a conduit d’études fondamentales sur le poulpe et s’est prolongé de nos jours par la mise en place d’une fondation de salut public qui porte son nom.</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1</a:t>
            </a:fld>
            <a:endParaRPr lang="fr-FR"/>
          </a:p>
        </p:txBody>
      </p:sp>
    </p:spTree>
    <p:extLst>
      <p:ext uri="{BB962C8B-B14F-4D97-AF65-F5344CB8AC3E}">
        <p14:creationId xmlns:p14="http://schemas.microsoft.com/office/powerpoint/2010/main" val="3603995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Léon Fredericq naît à Gand le 24 août 1851, il est le fils de Mathilde Huet d’origine française et du Dr César Fredericq qui s’illustrera dans la lutte contre l’épidémie de choléra qui fit tant de victimes à Gand en 1866. De son père, Léon héritera de valeurs humaines importantes comme le respect de soi-même, le mépris de l’argent, du mensonge et des lâchetés mondaines. Sa mère, fervente catholique, se dévouera à l’éducation de ses six enfants mais mourra jeune à 38 ans des suites d’une méningite.</a:t>
            </a:r>
          </a:p>
          <a:p>
            <a:r>
              <a:rPr lang="fr-FR" dirty="0"/>
              <a:t>Le jeune Léon Fredericq effectue des études brillantes et manifeste très tôt une passion pour les sciences naturelles en collectionnant coquillages, insectes, plantes et minéraux.</a:t>
            </a:r>
          </a:p>
          <a:p>
            <a:r>
              <a:rPr lang="fr-FR" dirty="0"/>
              <a:t>À 20 ans, il est diplômé docteur en sciences naturelles à l’université de Gand et entreprend ensuite des études de médecine qu’il termine en 1875 à 24 ans. Il prend part au concours universitaire en 1873 avec une contribution personnelle à la question « Génération et structure du tissu musculaire ».</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2</a:t>
            </a:fld>
            <a:endParaRPr lang="fr-FR"/>
          </a:p>
        </p:txBody>
      </p:sp>
    </p:spTree>
    <p:extLst>
      <p:ext uri="{BB962C8B-B14F-4D97-AF65-F5344CB8AC3E}">
        <p14:creationId xmlns:p14="http://schemas.microsoft.com/office/powerpoint/2010/main" val="416203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Depuis Claude Bernard et son « </a:t>
            </a:r>
            <a:r>
              <a:rPr lang="fr-FR" b="1" i="0" baseline="0" dirty="0"/>
              <a:t>Introduction à la médecine expérimentale </a:t>
            </a:r>
            <a:r>
              <a:rPr lang="fr-FR" dirty="0"/>
              <a:t>» de 1865, la physiologie s’est ouverte à la recherche scientifique et son ambition est de comprendre les phénomènes de la vie. En 1876, Léon Fredericq obtient une bourse du gouvernement qui lui permet d’effectuer un voyage initiatique dans de grands laboratoires de physiologie comme ceux de Claude Bernard et Paul Bert à Paris, d’Emile du Bois-Reymond à Berlin et de Félix Hoppe-Seyler à Strasbourg.</a:t>
            </a:r>
          </a:p>
          <a:p>
            <a:r>
              <a:rPr lang="fr-FR" dirty="0"/>
              <a:t>De retour à Gand au début 1878, il réussit un doctorat spécial en sciences physiologiques avec une thèse sur la coagulation et les gaz du sang.</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3</a:t>
            </a:fld>
            <a:endParaRPr lang="fr-FR"/>
          </a:p>
        </p:txBody>
      </p:sp>
    </p:spTree>
    <p:extLst>
      <p:ext uri="{BB962C8B-B14F-4D97-AF65-F5344CB8AC3E}">
        <p14:creationId xmlns:p14="http://schemas.microsoft.com/office/powerpoint/2010/main" val="2163888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Toujours en 1878, il se rend au laboratoire maritime que Henri de Lacaze-Duthiers venait de fonder à Roscoff dans le Finistère breton.</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4</a:t>
            </a:fld>
            <a:endParaRPr lang="fr-FR"/>
          </a:p>
        </p:txBody>
      </p:sp>
    </p:spTree>
    <p:extLst>
      <p:ext uri="{BB962C8B-B14F-4D97-AF65-F5344CB8AC3E}">
        <p14:creationId xmlns:p14="http://schemas.microsoft.com/office/powerpoint/2010/main" val="3092957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se met d’emblée au travail pour étudier la physiologie du poulpe qui devient une véritable obsession ainsi qu’il l’écrit à sa famille.</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5</a:t>
            </a:fld>
            <a:endParaRPr lang="fr-FR"/>
          </a:p>
        </p:txBody>
      </p:sp>
    </p:spTree>
    <p:extLst>
      <p:ext uri="{BB962C8B-B14F-4D97-AF65-F5344CB8AC3E}">
        <p14:creationId xmlns:p14="http://schemas.microsoft.com/office/powerpoint/2010/main" val="1553624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Alors qu’il dissèque un poulpe, il remarque que la couleur du sang qui sort de ses branchies est d’une autre couleur que celle du sang qui y entre comme c’est le cas chez les mammifères pour les sangs veineux et artériel. Il en déduit que le poulpe présente comme les vertébrés un même système de transport de l’oxygène et c’est ainsi qu’il découvre l’</a:t>
            </a:r>
            <a:r>
              <a:rPr lang="fr-FR" b="1" i="0" baseline="0" dirty="0"/>
              <a:t>hémocyanine.</a:t>
            </a:r>
            <a:r>
              <a:rPr lang="fr-FR" dirty="0"/>
              <a:t> Contrairement aux mammifères, la couleur du sang oxygéné du poulpe n’est pas rouge mais bleue en raison de la présence de cuivre au sein de cette hémocyanine et non de l’hémoglobine contenant du fer. </a:t>
            </a:r>
          </a:p>
          <a:p>
            <a:r>
              <a:rPr lang="fr-FR" dirty="0"/>
              <a:t>L’hémocyanine est le 2</a:t>
            </a:r>
            <a:r>
              <a:rPr lang="fr-FR" baseline="30000" dirty="0"/>
              <a:t>ème</a:t>
            </a:r>
            <a:r>
              <a:rPr lang="fr-FR" dirty="0"/>
              <a:t> transporteur d’oxygène le plus utilisé par les êtres vivants après l’hémoglobine et est très répandue chez un grand nombre d’insectes, de crustacés et de mollusques. À la suite de cette découverte, il écrira : « Je dormis ce soir-là comme un général qui vient de gagner sa première bataille ». Avec ce travail, il jette les fondements de la biochimie comparée et montre ainsi qu’au cours de l’évolution, des protéines ont évolué en parallèle pour remplir les mêmes fonctions physiologiques chez les vertébrés et les invertébrés, ici le transport de l’oxygène. En 1888, il recevra le Prix important de Montyon de physiologie expérimentale.</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6</a:t>
            </a:fld>
            <a:endParaRPr lang="fr-FR"/>
          </a:p>
        </p:txBody>
      </p:sp>
    </p:spTree>
    <p:extLst>
      <p:ext uri="{BB962C8B-B14F-4D97-AF65-F5344CB8AC3E}">
        <p14:creationId xmlns:p14="http://schemas.microsoft.com/office/powerpoint/2010/main" val="3995652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À l’initiative de Theodor Schwann lui-même qui va le choisir, Léon Fredericq lui succède en 1879 à 28 ans (!) à la chaire de physiologie de la Faculté de Médecine de Liège.</a:t>
            </a:r>
          </a:p>
          <a:p>
            <a:r>
              <a:rPr lang="fr-FR" dirty="0"/>
              <a:t>Sa nomination est accueillie avec enthousiasme notamment par le grand Edouard Van </a:t>
            </a:r>
            <a:r>
              <a:rPr lang="fr-FR" dirty="0" err="1"/>
              <a:t>Beneden</a:t>
            </a:r>
            <a:r>
              <a:rPr lang="fr-FR" dirty="0"/>
              <a:t> qui appréciait ses travaux à leur juste valeur.</a:t>
            </a:r>
          </a:p>
          <a:p>
            <a:r>
              <a:rPr lang="fr-FR" dirty="0"/>
              <a:t>En 1881, il épouse Berthe Spring, sœur de </a:t>
            </a:r>
            <a:r>
              <a:rPr lang="fr-FR" dirty="0" err="1"/>
              <a:t>Walthère</a:t>
            </a:r>
            <a:r>
              <a:rPr lang="fr-FR" dirty="0"/>
              <a:t> Spring, professeur de chimie de renommée internationale.</a:t>
            </a:r>
          </a:p>
          <a:p>
            <a:r>
              <a:rPr lang="fr-FR" dirty="0"/>
              <a:t>Suivant l’exemple d’Edouard Van </a:t>
            </a:r>
            <a:r>
              <a:rPr lang="fr-FR" dirty="0" err="1"/>
              <a:t>Beneden</a:t>
            </a:r>
            <a:r>
              <a:rPr lang="fr-FR" dirty="0"/>
              <a:t> pour l’Institut de zoologie et avec le même architecte Lambert </a:t>
            </a:r>
            <a:r>
              <a:rPr lang="fr-FR" dirty="0" err="1"/>
              <a:t>Noppius</a:t>
            </a:r>
            <a:r>
              <a:rPr lang="fr-FR" dirty="0"/>
              <a:t>, il est à l’origine de la fondation en 1888 de l’Institut de Physiologie qui devient un pôle important de la recherche scientifique dans ce domaine. </a:t>
            </a:r>
          </a:p>
          <a:p>
            <a:r>
              <a:rPr lang="fr-FR" dirty="0"/>
              <a:t>L’architecture des Instituts de Zoologie et de Physiologie s’inspire de celle des établissements scientifiques allemands, en particulier l’Institut de Physiologie de Berlin où œuvrait Emile du Bois-Reymond auquel Fredericq vouait une très grande admiration. </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7</a:t>
            </a:fld>
            <a:endParaRPr lang="fr-FR"/>
          </a:p>
        </p:txBody>
      </p:sp>
    </p:spTree>
    <p:extLst>
      <p:ext uri="{BB962C8B-B14F-4D97-AF65-F5344CB8AC3E}">
        <p14:creationId xmlns:p14="http://schemas.microsoft.com/office/powerpoint/2010/main" val="295743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1890, Léon Fredericq met au point la technique expérimentale de </a:t>
            </a:r>
            <a:r>
              <a:rPr lang="fr-FR" b="1" i="0" baseline="0" dirty="0"/>
              <a:t>circulation carotidienne croisée </a:t>
            </a:r>
            <a:r>
              <a:rPr lang="fr-FR" dirty="0"/>
              <a:t>schématisée ici. En simplifiant, la tête du chien A ne reçoit que le sang provenant du chien B et vice-versa. Ce dispositif lui permet de montrer que l’on peut modifier le rythme et le type des mouvements respiratoires en agissant uniquement sur la composition en CO2 du sang qui irrigue la tête d’un animal.</a:t>
            </a:r>
          </a:p>
          <a:p>
            <a:r>
              <a:rPr lang="fr-FR" dirty="0"/>
              <a:t>Cette technique sera reprise à Gand par les professeurs Jean-François (père) et Corneille Heymans (fils) leur permettant de prouver le rôle des chémorécepteurs sensibles à l'oxygène et au CO2 et des barorécepteurs sensibles à la pression artérielle dans l’homéostasie du tonus respiratoire, cardiaque et vasculaire. </a:t>
            </a:r>
          </a:p>
          <a:p>
            <a:r>
              <a:rPr lang="fr-FR" dirty="0"/>
              <a:t>Ces travaux conduiront d'ailleurs à l’attribution du prix Nobel à Corneille Heymans en 1938.</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8</a:t>
            </a:fld>
            <a:endParaRPr lang="fr-FR"/>
          </a:p>
        </p:txBody>
      </p:sp>
    </p:spTree>
    <p:extLst>
      <p:ext uri="{BB962C8B-B14F-4D97-AF65-F5344CB8AC3E}">
        <p14:creationId xmlns:p14="http://schemas.microsoft.com/office/powerpoint/2010/main" val="347729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Léon Fredericq fait preuve de génie dans de nombreux domaines mais il n’est pas un scientifique persévérant sur un seul thème. </a:t>
            </a:r>
          </a:p>
          <a:p>
            <a:r>
              <a:rPr lang="fr-FR" dirty="0"/>
              <a:t>Un domaine l’occupe particulièrement à Liège: la circulation vasculaire et la physiologie cardiaque. </a:t>
            </a:r>
          </a:p>
          <a:p>
            <a:r>
              <a:rPr lang="fr-FR" dirty="0"/>
              <a:t>Dès 1886, il se met à la chirurgie cardiaque chez le chien et se penche sur la mesure de la pression dans les différentes cavités cardiaques à l’aide d’un manomètre. Il mesure ainsi la variation des ondes de pression intracardiaque au cours des différentes phases de la contraction du cœur.</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9</a:t>
            </a:fld>
            <a:endParaRPr lang="fr-FR"/>
          </a:p>
        </p:txBody>
      </p:sp>
    </p:spTree>
    <p:extLst>
      <p:ext uri="{BB962C8B-B14F-4D97-AF65-F5344CB8AC3E}">
        <p14:creationId xmlns:p14="http://schemas.microsoft.com/office/powerpoint/2010/main" val="3072483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Léon Fredericq nourrissait une vraie passion pour le plateau des Hautes Fagnes et il est le premier à fournir une explication à la présence sur ce plateau d’espèces animales et végétales caractéristiques des régions nordiques de l’Europe (régions boréales) ou en altitude dans les montagnes du Sud. </a:t>
            </a:r>
          </a:p>
          <a:p>
            <a:r>
              <a:rPr lang="fr-FR" dirty="0"/>
              <a:t>C’est la </a:t>
            </a:r>
            <a:r>
              <a:rPr lang="fr-FR" b="1" i="0" baseline="0" dirty="0"/>
              <a:t>théorie de l’îlot glaciaire </a:t>
            </a:r>
            <a:r>
              <a:rPr lang="fr-FR" b="0" i="0" baseline="0" dirty="0"/>
              <a:t>avec le relèvement de la température obligeant les animaux et les plantes à émigrer.</a:t>
            </a:r>
            <a:endParaRPr lang="fr-FR" dirty="0"/>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15</a:t>
            </a:fld>
            <a:endParaRPr lang="fr-FR"/>
          </a:p>
        </p:txBody>
      </p:sp>
    </p:spTree>
    <p:extLst>
      <p:ext uri="{BB962C8B-B14F-4D97-AF65-F5344CB8AC3E}">
        <p14:creationId xmlns:p14="http://schemas.microsoft.com/office/powerpoint/2010/main" val="3693701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effectue près de 400 excursions dans les Fagnes de 1888 à 1924 date à laquelle, sous son initiative, est créée par l’</a:t>
            </a:r>
            <a:r>
              <a:rPr lang="fr-FR" dirty="0" err="1"/>
              <a:t>ULiège</a:t>
            </a:r>
            <a:r>
              <a:rPr lang="fr-FR" dirty="0"/>
              <a:t> la Station scientifique du Mont Rigi.</a:t>
            </a:r>
          </a:p>
          <a:p>
            <a:r>
              <a:rPr lang="fr-FR" dirty="0"/>
              <a:t>Protection des Hautes Fagnes contre le vandalisme utilitaire.</a:t>
            </a:r>
          </a:p>
          <a:p>
            <a:r>
              <a:rPr lang="fr-FR" dirty="0"/>
              <a:t>La réserve naturelle des Hautes Fagnes ne sera reconnue qu’en 1957, soit 22 ans après le décès de Léon Fredericq.</a:t>
            </a:r>
          </a:p>
          <a:p>
            <a:r>
              <a:rPr lang="fr-FR" dirty="0"/>
              <a:t>Léon Fredericq s’éteint en effet en 1935 à la suite de sa première et dernière maladie.</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16</a:t>
            </a:fld>
            <a:endParaRPr lang="fr-FR"/>
          </a:p>
        </p:txBody>
      </p:sp>
    </p:spTree>
    <p:extLst>
      <p:ext uri="{BB962C8B-B14F-4D97-AF65-F5344CB8AC3E}">
        <p14:creationId xmlns:p14="http://schemas.microsoft.com/office/powerpoint/2010/main" val="11018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Léon Fredericq vivait encore, la destruction par le feu de plus de 3.000 ha des Hautes Fagnes constituerait pour lui une véritable tragédie.</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17</a:t>
            </a:fld>
            <a:endParaRPr lang="fr-FR"/>
          </a:p>
        </p:txBody>
      </p:sp>
    </p:spTree>
    <p:extLst>
      <p:ext uri="{BB962C8B-B14F-4D97-AF65-F5344CB8AC3E}">
        <p14:creationId xmlns:p14="http://schemas.microsoft.com/office/powerpoint/2010/main" val="2222802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Mais nous allons conclure cet exposé d'une manière bien plus réjouissante avec la création de la Fondation Léon Fredericq.</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18</a:t>
            </a:fld>
            <a:endParaRPr lang="fr-FR"/>
          </a:p>
        </p:txBody>
      </p:sp>
    </p:spTree>
    <p:extLst>
      <p:ext uri="{BB962C8B-B14F-4D97-AF65-F5344CB8AC3E}">
        <p14:creationId xmlns:p14="http://schemas.microsoft.com/office/powerpoint/2010/main" val="3363447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sont les seuls frais de fonctionnement de la Fondation.</a:t>
            </a:r>
          </a:p>
        </p:txBody>
      </p:sp>
      <p:sp>
        <p:nvSpPr>
          <p:cNvPr id="4" name="Espace réservé du numéro de diapositive 3"/>
          <p:cNvSpPr>
            <a:spLocks noGrp="1"/>
          </p:cNvSpPr>
          <p:nvPr>
            <p:ph type="sldNum" sz="quarter" idx="5"/>
          </p:nvPr>
        </p:nvSpPr>
        <p:spPr/>
        <p:txBody>
          <a:bodyPr/>
          <a:lstStyle/>
          <a:p>
            <a:fld id="{78E82215-8C38-6840-BD96-FF6FDE2EFA86}" type="slidenum">
              <a:rPr lang="fr-FR" smtClean="0"/>
              <a:t>20</a:t>
            </a:fld>
            <a:endParaRPr lang="fr-FR"/>
          </a:p>
        </p:txBody>
      </p:sp>
    </p:spTree>
    <p:extLst>
      <p:ext uri="{BB962C8B-B14F-4D97-AF65-F5344CB8AC3E}">
        <p14:creationId xmlns:p14="http://schemas.microsoft.com/office/powerpoint/2010/main" val="27597270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C295150-4FD7-4802-B0EB-D52217513A72}" type="datetime1">
              <a:rPr lang="en-US" smtClean="0"/>
              <a:pPr/>
              <a:t>8/21/26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36DD0FD-55B0-48C4-8AF2-8A69533EDFC3}" type="slidenum">
              <a:rPr lang="en-US" smtClean="0"/>
              <a:pPr/>
              <a:t>‹N°›</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nl-BE"/>
              <a:t>Cliquez et modifiez le titre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Cliquez pour modifier le style des sous-titres du masque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a:p>
        </p:txBody>
      </p:sp>
      <p:sp>
        <p:nvSpPr>
          <p:cNvPr id="4" name="Date Placeholder 3"/>
          <p:cNvSpPr>
            <a:spLocks noGrp="1"/>
          </p:cNvSpPr>
          <p:nvPr>
            <p:ph type="dt" sz="half" idx="10"/>
          </p:nvPr>
        </p:nvSpPr>
        <p:spPr/>
        <p:txBody>
          <a:bodyPr/>
          <a:lstStyle/>
          <a:p>
            <a:fld id="{FC392BEB-5202-498C-89F7-BBD3BEE1B887}" type="datetime1">
              <a:rPr lang="en-US" smtClean="0"/>
              <a:pPr/>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
        <p:nvSpPr>
          <p:cNvPr id="11" name="Title 10"/>
          <p:cNvSpPr>
            <a:spLocks noGrp="1"/>
          </p:cNvSpPr>
          <p:nvPr>
            <p:ph type="title"/>
          </p:nvPr>
        </p:nvSpPr>
        <p:spPr/>
        <p:txBody>
          <a:bodyPr/>
          <a:lstStyle/>
          <a:p>
            <a:r>
              <a:rPr lang="nl-BE"/>
              <a:t>Cliquez et modifiez le titre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nl-BE"/>
              <a:t>Cliquez et modifiez le titre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a:t>Cliquez pour modifier les styles du texte du masque</a:t>
            </a:r>
          </a:p>
        </p:txBody>
      </p:sp>
      <p:sp>
        <p:nvSpPr>
          <p:cNvPr id="4" name="Date Placeholder 3"/>
          <p:cNvSpPr>
            <a:spLocks noGrp="1"/>
          </p:cNvSpPr>
          <p:nvPr>
            <p:ph type="dt" sz="half" idx="10"/>
          </p:nvPr>
        </p:nvSpPr>
        <p:spPr/>
        <p:txBody>
          <a:bodyPr/>
          <a:lstStyle/>
          <a:p>
            <a:fld id="{D242B6C6-10FF-4510-A888-F0B9C6A788B0}" type="datetime1">
              <a:rPr lang="en-US" smtClean="0"/>
              <a:pPr/>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2847B31-A4E1-4FCE-8661-5EC33A675437}" type="datetime1">
              <a:rPr lang="en-US" smtClean="0"/>
              <a:pPr/>
              <a:t>8/21/26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nl-BE"/>
              <a:t>Cliquez et modifiez le titre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BE"/>
              <a:t>Cliquez et modifiez le titre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Cliquez pour modifier les styles du texte du masque</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Cliquez pour modifier les styles du texte du masque</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dirty="0"/>
          </a:p>
        </p:txBody>
      </p:sp>
      <p:sp>
        <p:nvSpPr>
          <p:cNvPr id="7" name="Date Placeholder 6"/>
          <p:cNvSpPr>
            <a:spLocks noGrp="1"/>
          </p:cNvSpPr>
          <p:nvPr>
            <p:ph type="dt" sz="half" idx="10"/>
          </p:nvPr>
        </p:nvSpPr>
        <p:spPr/>
        <p:txBody>
          <a:bodyPr/>
          <a:lstStyle/>
          <a:p>
            <a:fld id="{7CAD832D-B7F8-4A85-B115-3F84BE9AC26D}" type="datetime1">
              <a:rPr lang="en-US" smtClean="0"/>
              <a:pPr/>
              <a:t>8/21/26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DD0FD-55B0-48C4-8AF2-8A69533EDFC3}" type="slidenum">
              <a:rPr lang="en-US" smtClean="0"/>
              <a:pPr/>
              <a:t>‹N°›</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Cliquez et modifiez le titre</a:t>
            </a:r>
            <a:endParaRPr lang="en-US" dirty="0"/>
          </a:p>
        </p:txBody>
      </p:sp>
      <p:sp>
        <p:nvSpPr>
          <p:cNvPr id="3" name="Date Placeholder 2"/>
          <p:cNvSpPr>
            <a:spLocks noGrp="1"/>
          </p:cNvSpPr>
          <p:nvPr>
            <p:ph type="dt" sz="half" idx="10"/>
          </p:nvPr>
        </p:nvSpPr>
        <p:spPr/>
        <p:txBody>
          <a:bodyPr/>
          <a:lstStyle/>
          <a:p>
            <a:fld id="{E10B34F3-05F7-41C1-B84E-68CE2E00C83C}" type="datetime1">
              <a:rPr lang="en-US" smtClean="0"/>
              <a:pPr/>
              <a:t>8/21/26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DD0FD-55B0-48C4-8AF2-8A69533EDFC3}" type="slidenum">
              <a:rPr lang="en-US" smtClean="0"/>
              <a:pPr/>
              <a:t>‹N°›</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pPr/>
              <a:t>8/21/26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DD0FD-55B0-48C4-8AF2-8A69533EDFC3}"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nl-BE"/>
              <a:t>Cliquez et modifiez le titre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Cliquez pour modifier les styles du texte du masque</a:t>
            </a:r>
          </a:p>
        </p:txBody>
      </p:sp>
      <p:sp>
        <p:nvSpPr>
          <p:cNvPr id="5" name="Date Placeholder 4"/>
          <p:cNvSpPr>
            <a:spLocks noGrp="1"/>
          </p:cNvSpPr>
          <p:nvPr>
            <p:ph type="dt" sz="half" idx="10"/>
          </p:nvPr>
        </p:nvSpPr>
        <p:spPr/>
        <p:txBody>
          <a:bodyPr/>
          <a:lstStyle/>
          <a:p>
            <a:fld id="{81E57738-F4B0-48EA-9B71-E0F723F8BF6C}" type="datetime1">
              <a:rPr lang="en-US" smtClean="0"/>
              <a:pPr/>
              <a:t>8/21/26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nl-BE"/>
              <a:t>Cliquez et modifiez le titre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BE"/>
              <a:t>Faire glisser l'image vers l'espace réservé ou cliquer sur l'icône pour l'ajouter</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Cliquez pour modifier les styles du texte du masque</a:t>
            </a:r>
          </a:p>
        </p:txBody>
      </p:sp>
      <p:sp>
        <p:nvSpPr>
          <p:cNvPr id="5" name="Date Placeholder 4"/>
          <p:cNvSpPr>
            <a:spLocks noGrp="1"/>
          </p:cNvSpPr>
          <p:nvPr>
            <p:ph type="dt" sz="half" idx="10"/>
          </p:nvPr>
        </p:nvSpPr>
        <p:spPr/>
        <p:txBody>
          <a:bodyPr/>
          <a:lstStyle/>
          <a:p>
            <a:fld id="{E600D5EF-7D26-425F-8C45-B9312ACE18BC}" type="datetime1">
              <a:rPr lang="en-US" smtClean="0"/>
              <a:pPr/>
              <a:t>8/21/26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Cliquez et modifiez le titre</a:t>
            </a:r>
            <a:endParaRPr lang="en-US"/>
          </a:p>
        </p:txBody>
      </p:sp>
      <p:sp>
        <p:nvSpPr>
          <p:cNvPr id="3" name="Vertical Text Placeholder 2"/>
          <p:cNvSpPr>
            <a:spLocks noGrp="1"/>
          </p:cNvSpPr>
          <p:nvPr>
            <p:ph type="body" orient="vert" idx="1"/>
          </p:nvPr>
        </p:nvSpPr>
        <p:spPr/>
        <p:txBody>
          <a:bodyPr vert="eaVert" anchor="ct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a:p>
        </p:txBody>
      </p:sp>
      <p:sp>
        <p:nvSpPr>
          <p:cNvPr id="4" name="Date Placeholder 3"/>
          <p:cNvSpPr>
            <a:spLocks noGrp="1"/>
          </p:cNvSpPr>
          <p:nvPr>
            <p:ph type="dt" sz="half" idx="10"/>
          </p:nvPr>
        </p:nvSpPr>
        <p:spPr/>
        <p:txBody>
          <a:bodyPr/>
          <a:lstStyle/>
          <a:p>
            <a:fld id="{0461895A-832A-4167-BE9B-7448CA062309}" type="datetime1">
              <a:rPr lang="en-US" smtClean="0"/>
              <a:pPr/>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nl-BE"/>
              <a:t>Cliquez et modifiez le titre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a:p>
        </p:txBody>
      </p:sp>
      <p:sp>
        <p:nvSpPr>
          <p:cNvPr id="4" name="Date Placeholder 3"/>
          <p:cNvSpPr>
            <a:spLocks noGrp="1"/>
          </p:cNvSpPr>
          <p:nvPr>
            <p:ph type="dt" sz="half" idx="10"/>
          </p:nvPr>
        </p:nvSpPr>
        <p:spPr/>
        <p:txBody>
          <a:bodyPr/>
          <a:lstStyle/>
          <a:p>
            <a:fld id="{227571FF-D602-4BB6-9683-7A1E909D4296}" type="datetime1">
              <a:rPr lang="en-US" smtClean="0"/>
              <a:pPr/>
              <a:t>8/21/26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nl-BE"/>
              <a:t>Cliquez et modifiez le titre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1909345-DEE0-4B07-8E32-441AC9DA095E}" type="datetime1">
              <a:rPr lang="en-US" smtClean="0"/>
              <a:pPr/>
              <a:t>8/21/26</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t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A5A24"/>
            </a:gs>
            <a:gs pos="55000">
              <a:srgbClr val="6B3C18"/>
            </a:gs>
            <a:gs pos="100000">
              <a:srgbClr val="31180B"/>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746173" y="467487"/>
            <a:ext cx="7610428" cy="1731982"/>
          </a:xfrm>
        </p:spPr>
        <p:txBody>
          <a:bodyPr/>
          <a:lstStyle/>
          <a:p>
            <a:r>
              <a:rPr lang="fr-FR" sz="3600" b="1" dirty="0">
                <a:solidFill>
                  <a:schemeClr val="accent3">
                    <a:lumMod val="60000"/>
                    <a:lumOff val="40000"/>
                  </a:schemeClr>
                </a:solidFill>
                <a:effectLst>
                  <a:outerShdw blurRad="50800" dist="38100" sx="101000" sy="101000" algn="l" rotWithShape="0">
                    <a:prstClr val="black">
                      <a:alpha val="40000"/>
                    </a:prstClr>
                  </a:outerShdw>
                </a:effectLst>
              </a:rPr>
              <a:t>Léon Fredericq (1851-1935), fondateur de l’école liégeoise de physiologie</a:t>
            </a:r>
          </a:p>
        </p:txBody>
      </p:sp>
      <p:sp>
        <p:nvSpPr>
          <p:cNvPr id="3" name="Sous-titre 2"/>
          <p:cNvSpPr>
            <a:spLocks noGrp="1"/>
          </p:cNvSpPr>
          <p:nvPr>
            <p:ph type="subTitle" idx="1"/>
          </p:nvPr>
        </p:nvSpPr>
        <p:spPr>
          <a:xfrm>
            <a:off x="841248" y="3993327"/>
            <a:ext cx="7376160" cy="1752600"/>
          </a:xfrm>
        </p:spPr>
        <p:txBody>
          <a:bodyPr>
            <a:normAutofit fontScale="92500" lnSpcReduction="20000"/>
          </a:bodyPr>
          <a:lstStyle/>
          <a:p>
            <a:r>
              <a:rPr lang="fr-FR" b="1" dirty="0">
                <a:solidFill>
                  <a:schemeClr val="accent3">
                    <a:lumMod val="60000"/>
                    <a:lumOff val="40000"/>
                  </a:schemeClr>
                </a:solidFill>
                <a:effectLst>
                  <a:outerShdw blurRad="50800" dist="76200" algn="l" rotWithShape="0">
                    <a:prstClr val="black">
                      <a:alpha val="40000"/>
                    </a:prstClr>
                  </a:outerShdw>
                </a:effectLst>
              </a:rPr>
              <a:t>Pr Vincent Geenen</a:t>
            </a:r>
          </a:p>
          <a:p>
            <a:endParaRPr lang="fr-FR" sz="1800" b="1" dirty="0"/>
          </a:p>
          <a:p>
            <a:r>
              <a:rPr lang="fr-FR" sz="1600" b="1" i="1" dirty="0"/>
              <a:t>Directeur de recherches émérite F.R.S.-FNRS</a:t>
            </a:r>
          </a:p>
          <a:p>
            <a:r>
              <a:rPr lang="fr-FR" sz="1600" b="1" i="1" dirty="0"/>
              <a:t>GIGA-I</a:t>
            </a:r>
            <a:r>
              <a:rPr lang="fr-FR" sz="1600" b="1" i="1" baseline="30000" dirty="0"/>
              <a:t>3 </a:t>
            </a:r>
            <a:r>
              <a:rPr lang="fr-FR" sz="1600" b="1" i="1" dirty="0"/>
              <a:t>(Infection-Immunité-Inflammation)</a:t>
            </a:r>
            <a:endParaRPr lang="fr-FR" sz="1600" b="1" i="1" baseline="30000" dirty="0"/>
          </a:p>
          <a:p>
            <a:endParaRPr lang="fr-FR" sz="1600" b="1" i="1" dirty="0"/>
          </a:p>
          <a:p>
            <a:r>
              <a:rPr lang="fr-FR" sz="1600" b="1" i="1" dirty="0"/>
              <a:t>Professeur émérite d’histoire de la recherche biomédicale et d’embryologie aux Facultés des Sciences et de Médecine de l’</a:t>
            </a:r>
            <a:r>
              <a:rPr lang="fr-FR" sz="1600" b="1" i="1" dirty="0" err="1"/>
              <a:t>ULiège</a:t>
            </a:r>
            <a:endParaRPr lang="fr-FR" sz="1600" b="1" i="1" dirty="0"/>
          </a:p>
        </p:txBody>
      </p:sp>
      <p:sp>
        <p:nvSpPr>
          <p:cNvPr id="4" name="ZoneTexte 3">
            <a:extLst>
              <a:ext uri="{FF2B5EF4-FFF2-40B4-BE49-F238E27FC236}">
                <a16:creationId xmlns:a16="http://schemas.microsoft.com/office/drawing/2014/main" id="{9C08D18B-CB8A-633A-2AED-A3CF6A6C5434}"/>
              </a:ext>
            </a:extLst>
          </p:cNvPr>
          <p:cNvSpPr txBox="1"/>
          <p:nvPr/>
        </p:nvSpPr>
        <p:spPr>
          <a:xfrm>
            <a:off x="292608" y="2548128"/>
            <a:ext cx="8534400" cy="369332"/>
          </a:xfrm>
          <a:prstGeom prst="rect">
            <a:avLst/>
          </a:prstGeom>
          <a:noFill/>
        </p:spPr>
        <p:txBody>
          <a:bodyPr wrap="square" rtlCol="0">
            <a:spAutoFit/>
          </a:bodyPr>
          <a:lstStyle/>
          <a:p>
            <a:pPr algn="ctr"/>
            <a:r>
              <a:rPr lang="fr-FR" i="1" dirty="0"/>
              <a:t>Un itinéraire exceptionnel depuis le poulpe jusqu’à une Fondation d’utilité publique</a:t>
            </a:r>
          </a:p>
        </p:txBody>
      </p:sp>
      <p:sp useBgFill="1">
        <p:nvSpPr>
          <p:cNvPr id="5" name="ZoneTexte 4">
            <a:extLst>
              <a:ext uri="{FF2B5EF4-FFF2-40B4-BE49-F238E27FC236}">
                <a16:creationId xmlns:a16="http://schemas.microsoft.com/office/drawing/2014/main" id="{EB7C52FC-845C-7DA8-7E8F-85D32D12C2E2}"/>
              </a:ext>
            </a:extLst>
          </p:cNvPr>
          <p:cNvSpPr txBox="1"/>
          <p:nvPr/>
        </p:nvSpPr>
        <p:spPr>
          <a:xfrm>
            <a:off x="1243584" y="6071616"/>
            <a:ext cx="6656832" cy="400110"/>
          </a:xfrm>
          <a:prstGeom prst="rect">
            <a:avLst/>
          </a:prstGeom>
        </p:spPr>
        <p:txBody>
          <a:bodyPr wrap="square" rtlCol="0">
            <a:spAutoFit/>
          </a:bodyPr>
          <a:lstStyle/>
          <a:p>
            <a:r>
              <a:rPr lang="fr-BE" sz="1000" b="1" dirty="0">
                <a:solidFill>
                  <a:schemeClr val="accent3">
                    <a:lumMod val="60000"/>
                    <a:lumOff val="40000"/>
                  </a:schemeClr>
                </a:solidFill>
              </a:rPr>
              <a:t>Congrès 2026 de l’</a:t>
            </a:r>
            <a:r>
              <a:rPr lang="fr-BE" sz="1000" b="1" dirty="0" err="1">
                <a:solidFill>
                  <a:schemeClr val="accent3">
                    <a:lumMod val="60000"/>
                    <a:lumOff val="40000"/>
                  </a:schemeClr>
                </a:solidFill>
              </a:rPr>
              <a:t>ACfHAB</a:t>
            </a:r>
            <a:r>
              <a:rPr lang="fr-BE" sz="1000" b="1" dirty="0">
                <a:solidFill>
                  <a:schemeClr val="accent3">
                    <a:lumMod val="60000"/>
                    <a:lumOff val="40000"/>
                  </a:schemeClr>
                </a:solidFill>
              </a:rPr>
              <a:t> (Association des Cercles francophones d'Histoire et d'Archéologie de Belgique)</a:t>
            </a:r>
          </a:p>
          <a:p>
            <a:pPr algn="ctr"/>
            <a:r>
              <a:rPr lang="fr-BE" sz="1000" b="1" dirty="0">
                <a:solidFill>
                  <a:schemeClr val="accent3">
                    <a:lumMod val="60000"/>
                    <a:lumOff val="40000"/>
                  </a:schemeClr>
                </a:solidFill>
              </a:rPr>
              <a:t>Section des Sciences, des techniques et des savoirs anciens – Bruxelles, 21 août 2026</a:t>
            </a:r>
            <a:endParaRPr lang="fr-FR" sz="1000" b="1" dirty="0">
              <a:solidFill>
                <a:schemeClr val="accent3">
                  <a:lumMod val="60000"/>
                  <a:lumOff val="40000"/>
                </a:schemeClr>
              </a:solidFill>
            </a:endParaRPr>
          </a:p>
        </p:txBody>
      </p:sp>
    </p:spTree>
    <p:extLst>
      <p:ext uri="{BB962C8B-B14F-4D97-AF65-F5344CB8AC3E}">
        <p14:creationId xmlns:p14="http://schemas.microsoft.com/office/powerpoint/2010/main" val="371322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vieux&#10;&#10;Description générée automatiquement">
            <a:extLst>
              <a:ext uri="{FF2B5EF4-FFF2-40B4-BE49-F238E27FC236}">
                <a16:creationId xmlns:a16="http://schemas.microsoft.com/office/drawing/2014/main" id="{605D8CEB-F0FF-5940-97B7-2753E237E2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700244" y="2770526"/>
            <a:ext cx="3878263" cy="2908697"/>
          </a:xfrm>
          <a:ln w="38100">
            <a:solidFill>
              <a:schemeClr val="tx2"/>
            </a:solidFill>
          </a:ln>
        </p:spPr>
      </p:pic>
      <p:sp>
        <p:nvSpPr>
          <p:cNvPr id="3" name="Titre 2">
            <a:extLst>
              <a:ext uri="{FF2B5EF4-FFF2-40B4-BE49-F238E27FC236}">
                <a16:creationId xmlns:a16="http://schemas.microsoft.com/office/drawing/2014/main" id="{C3C45CA0-237A-5845-986D-DB31414129F8}"/>
              </a:ext>
            </a:extLst>
          </p:cNvPr>
          <p:cNvSpPr>
            <a:spLocks noGrp="1"/>
          </p:cNvSpPr>
          <p:nvPr>
            <p:ph type="title"/>
          </p:nvPr>
        </p:nvSpPr>
        <p:spPr/>
        <p:txBody>
          <a:bodyPr/>
          <a:lstStyle/>
          <a:p>
            <a:r>
              <a:rPr lang="fr-FR" sz="4000" dirty="0"/>
              <a:t>Léon Fredericq</a:t>
            </a:r>
            <a:br>
              <a:rPr lang="fr-FR" sz="4000" dirty="0"/>
            </a:br>
            <a:r>
              <a:rPr lang="fr-FR" sz="2000" dirty="0"/>
              <a:t>(Gand, 1851 – Liège, 1935)</a:t>
            </a:r>
          </a:p>
        </p:txBody>
      </p:sp>
      <p:pic>
        <p:nvPicPr>
          <p:cNvPr id="7" name="Image 6" descr="Une image contenant texte, vieux&#10;&#10;Description générée automatiquement">
            <a:extLst>
              <a:ext uri="{FF2B5EF4-FFF2-40B4-BE49-F238E27FC236}">
                <a16:creationId xmlns:a16="http://schemas.microsoft.com/office/drawing/2014/main" id="{ADCCEB23-1306-F843-B028-F7309E02CBE6}"/>
              </a:ext>
            </a:extLst>
          </p:cNvPr>
          <p:cNvPicPr>
            <a:picLocks noChangeAspect="1"/>
          </p:cNvPicPr>
          <p:nvPr/>
        </p:nvPicPr>
        <p:blipFill>
          <a:blip r:embed="rId4">
            <a:extLst>
              <a:ext uri="{28A0092B-C50C-407E-A947-70E740481C1C}">
                <a14:useLocalDpi xmlns:a14="http://schemas.microsoft.com/office/drawing/2010/main" val="0"/>
              </a:ext>
            </a:extLst>
          </a:blip>
          <a:srcRect t="1833" b="5000"/>
          <a:stretch>
            <a:fillRect/>
          </a:stretch>
        </p:blipFill>
        <p:spPr>
          <a:xfrm rot="5400000">
            <a:off x="4510322" y="2869903"/>
            <a:ext cx="3878264" cy="2709942"/>
          </a:xfrm>
          <a:prstGeom prst="rect">
            <a:avLst/>
          </a:prstGeom>
          <a:ln w="38100">
            <a:solidFill>
              <a:schemeClr val="tx2"/>
            </a:solidFill>
          </a:ln>
        </p:spPr>
      </p:pic>
      <p:sp>
        <p:nvSpPr>
          <p:cNvPr id="2" name="ZoneTexte 1">
            <a:extLst>
              <a:ext uri="{FF2B5EF4-FFF2-40B4-BE49-F238E27FC236}">
                <a16:creationId xmlns:a16="http://schemas.microsoft.com/office/drawing/2014/main" id="{01389195-A756-A946-A889-5CEFC7E6EDB8}"/>
              </a:ext>
            </a:extLst>
          </p:cNvPr>
          <p:cNvSpPr txBox="1"/>
          <p:nvPr/>
        </p:nvSpPr>
        <p:spPr>
          <a:xfrm>
            <a:off x="1185027" y="6207616"/>
            <a:ext cx="2908698" cy="307777"/>
          </a:xfrm>
          <a:prstGeom prst="rect">
            <a:avLst/>
          </a:prstGeom>
          <a:noFill/>
        </p:spPr>
        <p:txBody>
          <a:bodyPr wrap="square" rtlCol="0">
            <a:spAutoFit/>
          </a:bodyPr>
          <a:lstStyle/>
          <a:p>
            <a:pPr algn="ctr"/>
            <a:r>
              <a:rPr lang="fr-FR" sz="1400" dirty="0">
                <a:solidFill>
                  <a:schemeClr val="tx2"/>
                </a:solidFill>
              </a:rPr>
              <a:t>Portrait du Dr César Fredericq</a:t>
            </a:r>
          </a:p>
        </p:txBody>
      </p:sp>
      <p:sp>
        <p:nvSpPr>
          <p:cNvPr id="4" name="ZoneTexte 3">
            <a:extLst>
              <a:ext uri="{FF2B5EF4-FFF2-40B4-BE49-F238E27FC236}">
                <a16:creationId xmlns:a16="http://schemas.microsoft.com/office/drawing/2014/main" id="{25C92C85-4EB6-8E40-89E6-431B750BB1EE}"/>
              </a:ext>
            </a:extLst>
          </p:cNvPr>
          <p:cNvSpPr txBox="1"/>
          <p:nvPr/>
        </p:nvSpPr>
        <p:spPr>
          <a:xfrm>
            <a:off x="5107362" y="6194736"/>
            <a:ext cx="2709942" cy="307777"/>
          </a:xfrm>
          <a:prstGeom prst="rect">
            <a:avLst/>
          </a:prstGeom>
          <a:noFill/>
        </p:spPr>
        <p:txBody>
          <a:bodyPr wrap="square" rtlCol="0">
            <a:spAutoFit/>
          </a:bodyPr>
          <a:lstStyle/>
          <a:p>
            <a:pPr algn="ctr"/>
            <a:r>
              <a:rPr lang="fr-FR" sz="1400" dirty="0">
                <a:solidFill>
                  <a:schemeClr val="tx2"/>
                </a:solidFill>
              </a:rPr>
              <a:t>Léon Fredericq à 13 ans</a:t>
            </a:r>
          </a:p>
        </p:txBody>
      </p:sp>
    </p:spTree>
    <p:extLst>
      <p:ext uri="{BB962C8B-B14F-4D97-AF65-F5344CB8AC3E}">
        <p14:creationId xmlns:p14="http://schemas.microsoft.com/office/powerpoint/2010/main" val="31399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z="4000"/>
              <a:t>Léon Fredericq</a:t>
            </a:r>
            <a:br>
              <a:rPr lang="fr-FR"/>
            </a:br>
            <a:r>
              <a:rPr lang="fr-FR" sz="2000"/>
              <a:t>(Gand, 1851 – Liège, 1935)</a:t>
            </a:r>
          </a:p>
        </p:txBody>
      </p:sp>
      <p:pic>
        <p:nvPicPr>
          <p:cNvPr id="5" name="Image 4" descr="b22239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9152" y="2499552"/>
            <a:ext cx="3048000" cy="3810000"/>
          </a:xfrm>
          <a:prstGeom prst="rect">
            <a:avLst/>
          </a:prstGeom>
          <a:ln w="38100" cmpd="sng">
            <a:solidFill>
              <a:schemeClr val="tx2"/>
            </a:solidFill>
          </a:ln>
          <a:effectLst>
            <a:outerShdw blurRad="50800" dist="38100" dir="2700000" sx="101000" sy="101000" algn="tl" rotWithShape="0">
              <a:srgbClr val="000000">
                <a:alpha val="43000"/>
              </a:srgbClr>
            </a:outerShdw>
          </a:effectLst>
        </p:spPr>
      </p:pic>
      <p:grpSp>
        <p:nvGrpSpPr>
          <p:cNvPr id="2" name="Grouper 1"/>
          <p:cNvGrpSpPr/>
          <p:nvPr/>
        </p:nvGrpSpPr>
        <p:grpSpPr>
          <a:xfrm>
            <a:off x="4742823" y="2515509"/>
            <a:ext cx="3300351" cy="3892342"/>
            <a:chOff x="4742823" y="2613189"/>
            <a:chExt cx="3300351" cy="3892342"/>
          </a:xfrm>
        </p:grpSpPr>
        <p:pic>
          <p:nvPicPr>
            <p:cNvPr id="4" name="Image 3" descr="Claude_Bernard_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6895" y="2613192"/>
              <a:ext cx="1271270" cy="1783334"/>
            </a:xfrm>
            <a:prstGeom prst="rect">
              <a:avLst/>
            </a:prstGeom>
            <a:ln w="19050" cmpd="sng">
              <a:solidFill>
                <a:srgbClr val="895D1D"/>
              </a:solidFill>
            </a:ln>
          </p:spPr>
        </p:pic>
        <p:pic>
          <p:nvPicPr>
            <p:cNvPr id="6" name="Image 5" descr="220px-Paul_Bert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2667" y="2613189"/>
              <a:ext cx="1173480" cy="1770888"/>
            </a:xfrm>
            <a:prstGeom prst="rect">
              <a:avLst/>
            </a:prstGeom>
            <a:ln w="19050" cmpd="sng">
              <a:solidFill>
                <a:schemeClr val="tx2"/>
              </a:solidFill>
            </a:ln>
          </p:spPr>
        </p:pic>
        <p:pic>
          <p:nvPicPr>
            <p:cNvPr id="8" name="Image 7" descr="3533a.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1662" y="4636018"/>
              <a:ext cx="1288034" cy="1638681"/>
            </a:xfrm>
            <a:prstGeom prst="rect">
              <a:avLst/>
            </a:prstGeom>
            <a:ln w="19050" cmpd="sng">
              <a:solidFill>
                <a:srgbClr val="895D1D"/>
              </a:solidFill>
            </a:ln>
          </p:spPr>
        </p:pic>
        <p:pic>
          <p:nvPicPr>
            <p:cNvPr id="9" name="Image 8" descr="du-bois-reymond.jpg"/>
            <p:cNvPicPr>
              <a:picLocks noChangeAspect="1"/>
            </p:cNvPicPr>
            <p:nvPr/>
          </p:nvPicPr>
          <p:blipFill>
            <a:blip r:embed="rId7" cstate="print">
              <a:extLst>
                <a:ext uri="{28A0092B-C50C-407E-A947-70E740481C1C}">
                  <a14:useLocalDpi xmlns:a14="http://schemas.microsoft.com/office/drawing/2010/main" val="0"/>
                </a:ext>
              </a:extLst>
            </a:blip>
            <a:srcRect t="1500" b="4993"/>
            <a:stretch>
              <a:fillRect/>
            </a:stretch>
          </p:blipFill>
          <p:spPr>
            <a:xfrm>
              <a:off x="6722667" y="4587215"/>
              <a:ext cx="1173480" cy="1687484"/>
            </a:xfrm>
            <a:prstGeom prst="rect">
              <a:avLst/>
            </a:prstGeom>
            <a:ln w="19050" cmpd="sng">
              <a:solidFill>
                <a:srgbClr val="895D1D"/>
              </a:solidFill>
            </a:ln>
          </p:spPr>
        </p:pic>
        <p:sp>
          <p:nvSpPr>
            <p:cNvPr id="10" name="ZoneTexte 9"/>
            <p:cNvSpPr txBox="1"/>
            <p:nvPr/>
          </p:nvSpPr>
          <p:spPr>
            <a:xfrm>
              <a:off x="4886895" y="4373144"/>
              <a:ext cx="1271270" cy="230832"/>
            </a:xfrm>
            <a:prstGeom prst="rect">
              <a:avLst/>
            </a:prstGeom>
            <a:noFill/>
          </p:spPr>
          <p:txBody>
            <a:bodyPr wrap="square" rtlCol="0">
              <a:spAutoFit/>
            </a:bodyPr>
            <a:lstStyle/>
            <a:p>
              <a:pPr algn="ctr"/>
              <a:r>
                <a:rPr lang="fr-FR" sz="900">
                  <a:solidFill>
                    <a:srgbClr val="895D1D"/>
                  </a:solidFill>
                </a:rPr>
                <a:t>Claude Bernard</a:t>
              </a:r>
            </a:p>
          </p:txBody>
        </p:sp>
        <p:sp>
          <p:nvSpPr>
            <p:cNvPr id="11" name="ZoneTexte 10"/>
            <p:cNvSpPr txBox="1"/>
            <p:nvPr/>
          </p:nvSpPr>
          <p:spPr>
            <a:xfrm>
              <a:off x="6722667" y="4357811"/>
              <a:ext cx="1173480" cy="230832"/>
            </a:xfrm>
            <a:prstGeom prst="rect">
              <a:avLst/>
            </a:prstGeom>
            <a:noFill/>
          </p:spPr>
          <p:txBody>
            <a:bodyPr wrap="square" rtlCol="0">
              <a:spAutoFit/>
            </a:bodyPr>
            <a:lstStyle/>
            <a:p>
              <a:pPr algn="ctr"/>
              <a:r>
                <a:rPr lang="fr-FR" sz="900">
                  <a:solidFill>
                    <a:srgbClr val="895D1D"/>
                  </a:solidFill>
                </a:rPr>
                <a:t>Paul Bert</a:t>
              </a:r>
            </a:p>
          </p:txBody>
        </p:sp>
        <p:sp>
          <p:nvSpPr>
            <p:cNvPr id="12" name="ZoneTexte 11"/>
            <p:cNvSpPr txBox="1"/>
            <p:nvPr/>
          </p:nvSpPr>
          <p:spPr>
            <a:xfrm>
              <a:off x="4742823" y="6274699"/>
              <a:ext cx="1559504" cy="230832"/>
            </a:xfrm>
            <a:prstGeom prst="rect">
              <a:avLst/>
            </a:prstGeom>
            <a:noFill/>
          </p:spPr>
          <p:txBody>
            <a:bodyPr wrap="square" rtlCol="0">
              <a:spAutoFit/>
            </a:bodyPr>
            <a:lstStyle/>
            <a:p>
              <a:pPr algn="ctr"/>
              <a:r>
                <a:rPr lang="fr-FR" sz="900">
                  <a:solidFill>
                    <a:srgbClr val="895D1D"/>
                  </a:solidFill>
                </a:rPr>
                <a:t>Felix-Ernst </a:t>
              </a:r>
              <a:r>
                <a:rPr lang="fr-FR" sz="900" err="1">
                  <a:solidFill>
                    <a:srgbClr val="895D1D"/>
                  </a:solidFill>
                </a:rPr>
                <a:t>Hoppe-Seyler</a:t>
              </a:r>
              <a:endParaRPr lang="fr-FR" sz="900">
                <a:solidFill>
                  <a:srgbClr val="895D1D"/>
                </a:solidFill>
              </a:endParaRPr>
            </a:p>
          </p:txBody>
        </p:sp>
        <p:sp>
          <p:nvSpPr>
            <p:cNvPr id="13" name="ZoneTexte 12"/>
            <p:cNvSpPr txBox="1"/>
            <p:nvPr/>
          </p:nvSpPr>
          <p:spPr>
            <a:xfrm>
              <a:off x="6658359" y="6274699"/>
              <a:ext cx="1384815" cy="230832"/>
            </a:xfrm>
            <a:prstGeom prst="rect">
              <a:avLst/>
            </a:prstGeom>
            <a:noFill/>
          </p:spPr>
          <p:txBody>
            <a:bodyPr wrap="square" rtlCol="0">
              <a:spAutoFit/>
            </a:bodyPr>
            <a:lstStyle/>
            <a:p>
              <a:pPr algn="ctr"/>
              <a:r>
                <a:rPr lang="fr-FR" sz="900">
                  <a:solidFill>
                    <a:srgbClr val="895D1D"/>
                  </a:solidFill>
                </a:rPr>
                <a:t>Emil Du Bois-Reymond</a:t>
              </a:r>
            </a:p>
          </p:txBody>
        </p:sp>
      </p:grpSp>
    </p:spTree>
    <p:extLst>
      <p:ext uri="{BB962C8B-B14F-4D97-AF65-F5344CB8AC3E}">
        <p14:creationId xmlns:p14="http://schemas.microsoft.com/office/powerpoint/2010/main" val="368649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53F37BC-3F75-F24B-A753-D4434C89E1AD}"/>
              </a:ext>
            </a:extLst>
          </p:cNvPr>
          <p:cNvSpPr>
            <a:spLocks noGrp="1"/>
          </p:cNvSpPr>
          <p:nvPr>
            <p:ph type="title"/>
          </p:nvPr>
        </p:nvSpPr>
        <p:spPr/>
        <p:txBody>
          <a:bodyPr/>
          <a:lstStyle/>
          <a:p>
            <a:r>
              <a:rPr lang="fr-FR" sz="4000" dirty="0"/>
              <a:t>Léon Fredericq</a:t>
            </a:r>
            <a:br>
              <a:rPr lang="fr-FR" sz="4000" dirty="0"/>
            </a:br>
            <a:r>
              <a:rPr lang="fr-FR" sz="2000" dirty="0"/>
              <a:t>(Roscoff, Bretagne – 1878)</a:t>
            </a:r>
          </a:p>
        </p:txBody>
      </p:sp>
      <p:pic>
        <p:nvPicPr>
          <p:cNvPr id="8" name="Image 7">
            <a:extLst>
              <a:ext uri="{FF2B5EF4-FFF2-40B4-BE49-F238E27FC236}">
                <a16:creationId xmlns:a16="http://schemas.microsoft.com/office/drawing/2014/main" id="{8EB78515-FBA1-32CE-CF3D-881A5FCAD4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909" y="2414016"/>
            <a:ext cx="3384000" cy="2538000"/>
          </a:xfrm>
          <a:prstGeom prst="rect">
            <a:avLst/>
          </a:prstGeom>
          <a:ln w="38100">
            <a:solidFill>
              <a:schemeClr val="tx2"/>
            </a:solidFill>
          </a:ln>
        </p:spPr>
      </p:pic>
      <p:pic>
        <p:nvPicPr>
          <p:cNvPr id="10" name="Image 9">
            <a:extLst>
              <a:ext uri="{FF2B5EF4-FFF2-40B4-BE49-F238E27FC236}">
                <a16:creationId xmlns:a16="http://schemas.microsoft.com/office/drawing/2014/main" id="{6D73B410-56CE-097A-9FA8-A4DBD08CD6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2573" y="2419511"/>
            <a:ext cx="3960000" cy="2578603"/>
          </a:xfrm>
          <a:prstGeom prst="rect">
            <a:avLst/>
          </a:prstGeom>
          <a:ln w="38100">
            <a:solidFill>
              <a:schemeClr val="tx2"/>
            </a:solidFill>
          </a:ln>
        </p:spPr>
      </p:pic>
      <p:sp>
        <p:nvSpPr>
          <p:cNvPr id="11" name="ZoneTexte 10">
            <a:extLst>
              <a:ext uri="{FF2B5EF4-FFF2-40B4-BE49-F238E27FC236}">
                <a16:creationId xmlns:a16="http://schemas.microsoft.com/office/drawing/2014/main" id="{DA8FFC13-1AC6-60D2-C413-2D63C2625961}"/>
              </a:ext>
            </a:extLst>
          </p:cNvPr>
          <p:cNvSpPr txBox="1"/>
          <p:nvPr/>
        </p:nvSpPr>
        <p:spPr>
          <a:xfrm>
            <a:off x="606909" y="5157216"/>
            <a:ext cx="7955664" cy="1107996"/>
          </a:xfrm>
          <a:prstGeom prst="rect">
            <a:avLst/>
          </a:prstGeom>
          <a:noFill/>
        </p:spPr>
        <p:txBody>
          <a:bodyPr wrap="square" rtlCol="0">
            <a:spAutoFit/>
          </a:bodyPr>
          <a:lstStyle/>
          <a:p>
            <a:pPr algn="ctr"/>
            <a:r>
              <a:rPr lang="fr-FR" sz="2400" i="1" dirty="0">
                <a:solidFill>
                  <a:schemeClr val="tx2"/>
                </a:solidFill>
              </a:rPr>
              <a:t>Station Biologique de Roscoff (SBR) fondée en 1872 par</a:t>
            </a:r>
          </a:p>
          <a:p>
            <a:pPr algn="ctr"/>
            <a:r>
              <a:rPr lang="fr-FR" sz="2400" i="1" dirty="0">
                <a:solidFill>
                  <a:schemeClr val="tx2"/>
                </a:solidFill>
              </a:rPr>
              <a:t>Henri de Lacaze-Duthiers</a:t>
            </a:r>
          </a:p>
          <a:p>
            <a:pPr algn="ctr"/>
            <a:r>
              <a:rPr lang="fr-FR" dirty="0">
                <a:solidFill>
                  <a:schemeClr val="tx2"/>
                </a:solidFill>
              </a:rPr>
              <a:t>(aujourd’hui sous tutelle du CNRS et de la Sorbonne)</a:t>
            </a:r>
          </a:p>
        </p:txBody>
      </p:sp>
    </p:spTree>
    <p:extLst>
      <p:ext uri="{BB962C8B-B14F-4D97-AF65-F5344CB8AC3E}">
        <p14:creationId xmlns:p14="http://schemas.microsoft.com/office/powerpoint/2010/main" val="35952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AA811-9505-40D9-178B-67EFEBA5400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9C56E24-133C-8163-6CAC-93F7F20C2F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47371" y="2317589"/>
            <a:ext cx="3238500" cy="3238500"/>
          </a:xfrm>
          <a:ln w="38100">
            <a:solidFill>
              <a:schemeClr val="tx2"/>
            </a:solidFill>
          </a:ln>
        </p:spPr>
      </p:pic>
      <p:sp>
        <p:nvSpPr>
          <p:cNvPr id="3" name="Titre 2">
            <a:extLst>
              <a:ext uri="{FF2B5EF4-FFF2-40B4-BE49-F238E27FC236}">
                <a16:creationId xmlns:a16="http://schemas.microsoft.com/office/drawing/2014/main" id="{9CDB9DB7-C48C-726C-5C21-B556D6DC9CA6}"/>
              </a:ext>
            </a:extLst>
          </p:cNvPr>
          <p:cNvSpPr>
            <a:spLocks noGrp="1"/>
          </p:cNvSpPr>
          <p:nvPr>
            <p:ph type="title"/>
          </p:nvPr>
        </p:nvSpPr>
        <p:spPr/>
        <p:txBody>
          <a:bodyPr/>
          <a:lstStyle/>
          <a:p>
            <a:r>
              <a:rPr lang="fr-FR" sz="4000" dirty="0"/>
              <a:t>Léon Fredericq</a:t>
            </a:r>
            <a:br>
              <a:rPr lang="fr-FR" sz="4000" dirty="0"/>
            </a:br>
            <a:r>
              <a:rPr lang="fr-FR" sz="2000" dirty="0"/>
              <a:t>(Roscoff, Bretagne – 1878)</a:t>
            </a:r>
          </a:p>
        </p:txBody>
      </p:sp>
      <p:sp>
        <p:nvSpPr>
          <p:cNvPr id="2" name="ZoneTexte 1">
            <a:extLst>
              <a:ext uri="{FF2B5EF4-FFF2-40B4-BE49-F238E27FC236}">
                <a16:creationId xmlns:a16="http://schemas.microsoft.com/office/drawing/2014/main" id="{2B0DFE8B-FD17-7D88-DF05-589324C7A31F}"/>
              </a:ext>
            </a:extLst>
          </p:cNvPr>
          <p:cNvSpPr txBox="1"/>
          <p:nvPr/>
        </p:nvSpPr>
        <p:spPr>
          <a:xfrm>
            <a:off x="451104" y="5731097"/>
            <a:ext cx="8193023" cy="923330"/>
          </a:xfrm>
          <a:prstGeom prst="rect">
            <a:avLst/>
          </a:prstGeom>
          <a:noFill/>
        </p:spPr>
        <p:txBody>
          <a:bodyPr wrap="square" rtlCol="0">
            <a:spAutoFit/>
          </a:bodyPr>
          <a:lstStyle/>
          <a:p>
            <a:pPr algn="ctr"/>
            <a:r>
              <a:rPr lang="fr-FR" b="1" i="1" dirty="0">
                <a:solidFill>
                  <a:schemeClr val="tx2"/>
                </a:solidFill>
              </a:rPr>
              <a:t>« Peu de temps. Dissèque poulpes, tourmente poulpes, nourris poulpes, caresse poulpes, surveille poulpes, punition poulpes, éducation poulpes, </a:t>
            </a:r>
          </a:p>
          <a:p>
            <a:pPr algn="ctr"/>
            <a:r>
              <a:rPr lang="fr-FR" b="1" i="1" dirty="0">
                <a:solidFill>
                  <a:schemeClr val="tx2"/>
                </a:solidFill>
              </a:rPr>
              <a:t>rêve poulpes, conversation que poulpes. »</a:t>
            </a:r>
          </a:p>
        </p:txBody>
      </p:sp>
    </p:spTree>
    <p:extLst>
      <p:ext uri="{BB962C8B-B14F-4D97-AF65-F5344CB8AC3E}">
        <p14:creationId xmlns:p14="http://schemas.microsoft.com/office/powerpoint/2010/main" val="200027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z="4000" dirty="0"/>
              <a:t>Léon Fredericq</a:t>
            </a:r>
            <a:br>
              <a:rPr lang="fr-FR" sz="4000" dirty="0"/>
            </a:br>
            <a:r>
              <a:rPr lang="fr-FR" sz="2000" i="1" dirty="0"/>
              <a:t>Découverte de l’hémocyanine (1878)</a:t>
            </a:r>
          </a:p>
        </p:txBody>
      </p:sp>
      <p:pic>
        <p:nvPicPr>
          <p:cNvPr id="5" name="Image 4" descr="slid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66" y="2193653"/>
            <a:ext cx="4351135" cy="3035164"/>
          </a:xfrm>
          <a:prstGeom prst="rect">
            <a:avLst/>
          </a:prstGeom>
          <a:ln w="28575" cmpd="sng">
            <a:solidFill>
              <a:srgbClr val="895D1D"/>
            </a:solidFill>
          </a:ln>
        </p:spPr>
      </p:pic>
      <p:grpSp>
        <p:nvGrpSpPr>
          <p:cNvPr id="7" name="Groupe 6">
            <a:extLst>
              <a:ext uri="{FF2B5EF4-FFF2-40B4-BE49-F238E27FC236}">
                <a16:creationId xmlns:a16="http://schemas.microsoft.com/office/drawing/2014/main" id="{9F7EA0BC-28E0-E803-9ED9-FA9998E87021}"/>
              </a:ext>
            </a:extLst>
          </p:cNvPr>
          <p:cNvGrpSpPr/>
          <p:nvPr/>
        </p:nvGrpSpPr>
        <p:grpSpPr>
          <a:xfrm>
            <a:off x="5009882" y="2063223"/>
            <a:ext cx="4134118" cy="4687950"/>
            <a:chOff x="5009882" y="2063223"/>
            <a:chExt cx="4134118" cy="4687950"/>
          </a:xfrm>
        </p:grpSpPr>
        <p:pic>
          <p:nvPicPr>
            <p:cNvPr id="4" name="Image 3" descr="i12 - copi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4960" y="2063223"/>
              <a:ext cx="3082359" cy="4109812"/>
            </a:xfrm>
            <a:prstGeom prst="rect">
              <a:avLst/>
            </a:prstGeom>
            <a:ln w="28575" cmpd="sng">
              <a:solidFill>
                <a:srgbClr val="895D1D"/>
              </a:solidFill>
            </a:ln>
          </p:spPr>
        </p:pic>
        <p:sp>
          <p:nvSpPr>
            <p:cNvPr id="2" name="ZoneTexte 1"/>
            <p:cNvSpPr txBox="1"/>
            <p:nvPr/>
          </p:nvSpPr>
          <p:spPr>
            <a:xfrm>
              <a:off x="5009882" y="6227953"/>
              <a:ext cx="4134118" cy="523220"/>
            </a:xfrm>
            <a:prstGeom prst="rect">
              <a:avLst/>
            </a:prstGeom>
            <a:noFill/>
          </p:spPr>
          <p:txBody>
            <a:bodyPr wrap="square" rtlCol="0">
              <a:spAutoFit/>
            </a:bodyPr>
            <a:lstStyle/>
            <a:p>
              <a:pPr algn="ctr"/>
              <a:r>
                <a:rPr lang="fr-FR" sz="1400" b="1" dirty="0">
                  <a:solidFill>
                    <a:srgbClr val="895D1D"/>
                  </a:solidFill>
                </a:rPr>
                <a:t>Prix Montyon de physiologie expérimentale </a:t>
              </a:r>
              <a:r>
                <a:rPr lang="fr-FR" sz="1400" dirty="0">
                  <a:solidFill>
                    <a:srgbClr val="895D1D"/>
                  </a:solidFill>
                </a:rPr>
                <a:t>(1888)</a:t>
              </a:r>
            </a:p>
          </p:txBody>
        </p:sp>
      </p:grpSp>
      <p:sp>
        <p:nvSpPr>
          <p:cNvPr id="6" name="ZoneTexte 5">
            <a:extLst>
              <a:ext uri="{FF2B5EF4-FFF2-40B4-BE49-F238E27FC236}">
                <a16:creationId xmlns:a16="http://schemas.microsoft.com/office/drawing/2014/main" id="{8F578463-D648-8540-8CC8-69694995BFB3}"/>
              </a:ext>
            </a:extLst>
          </p:cNvPr>
          <p:cNvSpPr txBox="1"/>
          <p:nvPr/>
        </p:nvSpPr>
        <p:spPr>
          <a:xfrm>
            <a:off x="321566" y="5268006"/>
            <a:ext cx="4351135" cy="307777"/>
          </a:xfrm>
          <a:prstGeom prst="rect">
            <a:avLst/>
          </a:prstGeom>
          <a:noFill/>
        </p:spPr>
        <p:txBody>
          <a:bodyPr wrap="square" rtlCol="0">
            <a:spAutoFit/>
          </a:bodyPr>
          <a:lstStyle/>
          <a:p>
            <a:pPr algn="ctr"/>
            <a:r>
              <a:rPr lang="fr-FR" sz="1400" b="1" dirty="0">
                <a:solidFill>
                  <a:schemeClr val="tx2"/>
                </a:solidFill>
              </a:rPr>
              <a:t>Analogie ≠ Homologie</a:t>
            </a:r>
          </a:p>
        </p:txBody>
      </p:sp>
      <p:sp>
        <p:nvSpPr>
          <p:cNvPr id="8" name="Rectangle 7">
            <a:extLst>
              <a:ext uri="{FF2B5EF4-FFF2-40B4-BE49-F238E27FC236}">
                <a16:creationId xmlns:a16="http://schemas.microsoft.com/office/drawing/2014/main" id="{C1D07893-68F5-EFDC-79B6-C29C6C37CCBF}"/>
              </a:ext>
            </a:extLst>
          </p:cNvPr>
          <p:cNvSpPr/>
          <p:nvPr/>
        </p:nvSpPr>
        <p:spPr>
          <a:xfrm>
            <a:off x="783771" y="4467497"/>
            <a:ext cx="3500846" cy="6531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8152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z="4000" dirty="0"/>
              <a:t>Léon Fredericq </a:t>
            </a:r>
            <a:br>
              <a:rPr lang="fr-FR" dirty="0"/>
            </a:br>
            <a:r>
              <a:rPr lang="fr-FR" sz="2000" dirty="0"/>
              <a:t>(Gand, 1851 – Liège, 1935)</a:t>
            </a:r>
          </a:p>
        </p:txBody>
      </p:sp>
      <p:pic>
        <p:nvPicPr>
          <p:cNvPr id="4" name="Image 3" descr="i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490" y="2425713"/>
            <a:ext cx="3659262" cy="2744862"/>
          </a:xfrm>
          <a:prstGeom prst="rect">
            <a:avLst/>
          </a:prstGeom>
          <a:ln w="28575" cmpd="sng">
            <a:solidFill>
              <a:schemeClr val="tx2"/>
            </a:solidFill>
          </a:ln>
        </p:spPr>
      </p:pic>
      <p:pic>
        <p:nvPicPr>
          <p:cNvPr id="5" name="Image 4" descr="i0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5491" y="2425713"/>
            <a:ext cx="3659262" cy="2744862"/>
          </a:xfrm>
          <a:prstGeom prst="rect">
            <a:avLst/>
          </a:prstGeom>
          <a:ln w="28575" cmpd="sng">
            <a:solidFill>
              <a:srgbClr val="895D1D"/>
            </a:solidFill>
          </a:ln>
        </p:spPr>
      </p:pic>
      <p:sp>
        <p:nvSpPr>
          <p:cNvPr id="6" name="ZoneTexte 5"/>
          <p:cNvSpPr txBox="1"/>
          <p:nvPr/>
        </p:nvSpPr>
        <p:spPr>
          <a:xfrm>
            <a:off x="688489" y="5397500"/>
            <a:ext cx="7756263" cy="830997"/>
          </a:xfrm>
          <a:prstGeom prst="rect">
            <a:avLst/>
          </a:prstGeom>
          <a:noFill/>
        </p:spPr>
        <p:txBody>
          <a:bodyPr wrap="square" rtlCol="0">
            <a:spAutoFit/>
          </a:bodyPr>
          <a:lstStyle/>
          <a:p>
            <a:pPr algn="ctr"/>
            <a:r>
              <a:rPr lang="fr-FR" sz="1200" dirty="0">
                <a:solidFill>
                  <a:srgbClr val="895D1D"/>
                </a:solidFill>
              </a:rPr>
              <a:t>Institut de Physiologie Léon Fredericq, place </a:t>
            </a:r>
            <a:r>
              <a:rPr lang="fr-FR" sz="1200" dirty="0" err="1">
                <a:solidFill>
                  <a:srgbClr val="895D1D"/>
                </a:solidFill>
              </a:rPr>
              <a:t>Delcour</a:t>
            </a:r>
            <a:r>
              <a:rPr lang="fr-FR" sz="1200" dirty="0">
                <a:solidFill>
                  <a:srgbClr val="895D1D"/>
                </a:solidFill>
              </a:rPr>
              <a:t>, Liège </a:t>
            </a:r>
            <a:r>
              <a:rPr lang="fr-FR" sz="1200" dirty="0" err="1">
                <a:solidFill>
                  <a:srgbClr val="895D1D"/>
                </a:solidFill>
              </a:rPr>
              <a:t>Outremeuse</a:t>
            </a:r>
            <a:endParaRPr lang="fr-FR" sz="1200" dirty="0">
              <a:solidFill>
                <a:srgbClr val="895D1D"/>
              </a:solidFill>
            </a:endParaRPr>
          </a:p>
          <a:p>
            <a:pPr algn="ctr"/>
            <a:r>
              <a:rPr lang="fr-FR" sz="1200" dirty="0">
                <a:solidFill>
                  <a:srgbClr val="895D1D"/>
                </a:solidFill>
              </a:rPr>
              <a:t>Architecte : Lambert </a:t>
            </a:r>
            <a:r>
              <a:rPr lang="fr-FR" sz="1200" dirty="0" err="1">
                <a:solidFill>
                  <a:srgbClr val="895D1D"/>
                </a:solidFill>
              </a:rPr>
              <a:t>Noppius</a:t>
            </a:r>
            <a:endParaRPr lang="fr-FR" sz="1200" dirty="0">
              <a:solidFill>
                <a:srgbClr val="895D1D"/>
              </a:solidFill>
            </a:endParaRPr>
          </a:p>
          <a:p>
            <a:pPr algn="ctr"/>
            <a:r>
              <a:rPr lang="fr-FR" sz="1200" dirty="0">
                <a:solidFill>
                  <a:srgbClr val="895D1D"/>
                </a:solidFill>
              </a:rPr>
              <a:t>Travaux de 1886 à 1888</a:t>
            </a:r>
          </a:p>
          <a:p>
            <a:pPr algn="ctr"/>
            <a:endParaRPr lang="fr-FR" sz="1200" dirty="0">
              <a:solidFill>
                <a:srgbClr val="895D1D"/>
              </a:solidFill>
            </a:endParaRPr>
          </a:p>
        </p:txBody>
      </p:sp>
    </p:spTree>
    <p:extLst>
      <p:ext uri="{BB962C8B-B14F-4D97-AF65-F5344CB8AC3E}">
        <p14:creationId xmlns:p14="http://schemas.microsoft.com/office/powerpoint/2010/main" val="367693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mage2468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6900" y="2501900"/>
            <a:ext cx="5410200" cy="3746500"/>
          </a:xfrm>
          <a:prstGeom prst="rect">
            <a:avLst/>
          </a:prstGeom>
          <a:ln w="38100" cmpd="sng">
            <a:solidFill>
              <a:schemeClr val="tx2"/>
            </a:solidFill>
          </a:ln>
        </p:spPr>
      </p:pic>
      <p:sp>
        <p:nvSpPr>
          <p:cNvPr id="3" name="ZoneTexte 2"/>
          <p:cNvSpPr txBox="1"/>
          <p:nvPr/>
        </p:nvSpPr>
        <p:spPr>
          <a:xfrm>
            <a:off x="698500" y="762000"/>
            <a:ext cx="7785100" cy="707886"/>
          </a:xfrm>
          <a:prstGeom prst="rect">
            <a:avLst/>
          </a:prstGeom>
          <a:noFill/>
        </p:spPr>
        <p:txBody>
          <a:bodyPr wrap="square" rtlCol="0">
            <a:spAutoFit/>
          </a:bodyPr>
          <a:lstStyle/>
          <a:p>
            <a:pPr algn="ctr"/>
            <a:r>
              <a:rPr lang="fr-FR" sz="4000" dirty="0">
                <a:solidFill>
                  <a:srgbClr val="895D1D"/>
                </a:solidFill>
              </a:rPr>
              <a:t>Circulation carotidienne croisée</a:t>
            </a:r>
          </a:p>
        </p:txBody>
      </p:sp>
    </p:spTree>
    <p:extLst>
      <p:ext uri="{BB962C8B-B14F-4D97-AF65-F5344CB8AC3E}">
        <p14:creationId xmlns:p14="http://schemas.microsoft.com/office/powerpoint/2010/main" val="202674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intérieur, en bois&#10;&#10;Description générée automatiquement">
            <a:extLst>
              <a:ext uri="{FF2B5EF4-FFF2-40B4-BE49-F238E27FC236}">
                <a16:creationId xmlns:a16="http://schemas.microsoft.com/office/drawing/2014/main" id="{BD457670-AD8F-2B42-BAEE-AA2C3C8F4D0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6000" b="3930"/>
          <a:stretch>
            <a:fillRect/>
          </a:stretch>
        </p:blipFill>
        <p:spPr>
          <a:xfrm>
            <a:off x="2713027" y="784481"/>
            <a:ext cx="3707187" cy="2223864"/>
          </a:xfrm>
          <a:ln w="38100">
            <a:solidFill>
              <a:schemeClr val="tx2"/>
            </a:solidFill>
          </a:ln>
        </p:spPr>
      </p:pic>
      <p:pic>
        <p:nvPicPr>
          <p:cNvPr id="7" name="Image 6">
            <a:extLst>
              <a:ext uri="{FF2B5EF4-FFF2-40B4-BE49-F238E27FC236}">
                <a16:creationId xmlns:a16="http://schemas.microsoft.com/office/drawing/2014/main" id="{F581452D-D6F0-6D43-858D-F04C7BE9FC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9584" y="3432172"/>
            <a:ext cx="2414072" cy="2942869"/>
          </a:xfrm>
          <a:prstGeom prst="rect">
            <a:avLst/>
          </a:prstGeom>
          <a:ln w="38100">
            <a:solidFill>
              <a:schemeClr val="tx2"/>
            </a:solidFill>
          </a:ln>
        </p:spPr>
      </p:pic>
      <p:sp>
        <p:nvSpPr>
          <p:cNvPr id="2" name="ZoneTexte 1">
            <a:extLst>
              <a:ext uri="{FF2B5EF4-FFF2-40B4-BE49-F238E27FC236}">
                <a16:creationId xmlns:a16="http://schemas.microsoft.com/office/drawing/2014/main" id="{467376D7-8AE6-B998-1FAA-F89B72BDD536}"/>
              </a:ext>
            </a:extLst>
          </p:cNvPr>
          <p:cNvSpPr txBox="1"/>
          <p:nvPr/>
        </p:nvSpPr>
        <p:spPr>
          <a:xfrm>
            <a:off x="548640" y="46366"/>
            <a:ext cx="8058912" cy="707886"/>
          </a:xfrm>
          <a:prstGeom prst="rect">
            <a:avLst/>
          </a:prstGeom>
          <a:noFill/>
        </p:spPr>
        <p:txBody>
          <a:bodyPr wrap="square" rtlCol="0">
            <a:spAutoFit/>
          </a:bodyPr>
          <a:lstStyle/>
          <a:p>
            <a:pPr algn="ctr"/>
            <a:r>
              <a:rPr lang="fr-FR" sz="4000" dirty="0">
                <a:solidFill>
                  <a:schemeClr val="tx2">
                    <a:lumMod val="75000"/>
                  </a:schemeClr>
                </a:solidFill>
              </a:rPr>
              <a:t>Manomètre vasculaire</a:t>
            </a:r>
          </a:p>
        </p:txBody>
      </p:sp>
    </p:spTree>
    <p:extLst>
      <p:ext uri="{BB962C8B-B14F-4D97-AF65-F5344CB8AC3E}">
        <p14:creationId xmlns:p14="http://schemas.microsoft.com/office/powerpoint/2010/main" val="269796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270738C-2A00-584E-921A-C380A4A1FA55}"/>
              </a:ext>
            </a:extLst>
          </p:cNvPr>
          <p:cNvSpPr>
            <a:spLocks noGrp="1"/>
          </p:cNvSpPr>
          <p:nvPr>
            <p:ph idx="1"/>
          </p:nvPr>
        </p:nvSpPr>
        <p:spPr/>
        <p:txBody>
          <a:bodyPr>
            <a:normAutofit lnSpcReduction="10000"/>
          </a:bodyPr>
          <a:lstStyle/>
          <a:p>
            <a:r>
              <a:rPr lang="fr-FR" sz="1400" dirty="0"/>
              <a:t>Génération et structure du tissu musculaire (1874).</a:t>
            </a:r>
          </a:p>
          <a:p>
            <a:r>
              <a:rPr lang="fr-FR" sz="1400" dirty="0"/>
              <a:t>Découverte de l’hémocyanine (1878) et travaux remarquables sur différentes fonctions physiologiques du poulpe (circulation, respiration, adaptation chromatique à l’environnement.</a:t>
            </a:r>
          </a:p>
          <a:p>
            <a:r>
              <a:rPr lang="fr-FR" sz="1400" dirty="0"/>
              <a:t>Découverte de l’autotomie (crabe).</a:t>
            </a:r>
          </a:p>
          <a:p>
            <a:r>
              <a:rPr lang="fr-FR" sz="1400" dirty="0"/>
              <a:t>Coagulation du sang et rôle du fibrinogène.</a:t>
            </a:r>
          </a:p>
          <a:p>
            <a:r>
              <a:rPr lang="fr-FR" sz="1400" dirty="0"/>
              <a:t>Rapports entre milieu intérieur et milieu extérieur chez les Invertébrés et les poissons osseux (1901).</a:t>
            </a:r>
          </a:p>
          <a:p>
            <a:r>
              <a:rPr lang="fr-FR" sz="1400" dirty="0"/>
              <a:t>Régulation thermique et respiration des Vertébrés.</a:t>
            </a:r>
          </a:p>
          <a:p>
            <a:r>
              <a:rPr lang="fr-FR" sz="1400" dirty="0"/>
              <a:t>Mécanique et physiologie cardiaque.</a:t>
            </a:r>
          </a:p>
          <a:p>
            <a:r>
              <a:rPr lang="fr-FR" sz="1400" dirty="0"/>
              <a:t>Ouvrages de haute vulgarisation scientifique, </a:t>
            </a:r>
            <a:r>
              <a:rPr lang="fr-FR" sz="1400" i="1" dirty="0"/>
              <a:t>‘Eléments et Manipulations de Physiologie’</a:t>
            </a:r>
            <a:r>
              <a:rPr lang="fr-FR" sz="1400" dirty="0"/>
              <a:t>, fondation des ‘</a:t>
            </a:r>
            <a:r>
              <a:rPr lang="fr-FR" sz="1400" i="1" dirty="0"/>
              <a:t>Archives internationales de Physiologie</a:t>
            </a:r>
            <a:r>
              <a:rPr lang="fr-FR" sz="1400" dirty="0"/>
              <a:t>’ (avec Paul </a:t>
            </a:r>
            <a:r>
              <a:rPr lang="fr-FR" sz="1400" dirty="0" err="1"/>
              <a:t>Héger</a:t>
            </a:r>
            <a:r>
              <a:rPr lang="fr-FR" sz="1400" dirty="0"/>
              <a:t>, ULB) en 1904 éditées d’abord à Liège et toujours publiées de nos jours aux USA sous le titre de ‘</a:t>
            </a:r>
            <a:r>
              <a:rPr lang="fr-FR" sz="1400" i="1" dirty="0"/>
              <a:t>Archives of </a:t>
            </a:r>
            <a:r>
              <a:rPr lang="fr-FR" sz="1400" i="1" dirty="0" err="1"/>
              <a:t>Physiology</a:t>
            </a:r>
            <a:r>
              <a:rPr lang="fr-FR" sz="1400" i="1" dirty="0"/>
              <a:t> and </a:t>
            </a:r>
            <a:r>
              <a:rPr lang="fr-FR" sz="1400" i="1" dirty="0" err="1"/>
              <a:t>Biochemistry</a:t>
            </a:r>
            <a:r>
              <a:rPr lang="fr-FR" sz="1400" i="1" dirty="0"/>
              <a:t>’ </a:t>
            </a:r>
            <a:r>
              <a:rPr lang="fr-FR" sz="1400" dirty="0"/>
              <a:t>(Taylor &amp; Francis).</a:t>
            </a:r>
          </a:p>
          <a:p>
            <a:endParaRPr lang="fr-FR" sz="1400" dirty="0"/>
          </a:p>
          <a:p>
            <a:pPr marL="0" indent="0" algn="ctr">
              <a:buNone/>
            </a:pPr>
            <a:r>
              <a:rPr lang="fr-FR" sz="1600" b="1" i="1" dirty="0">
                <a:solidFill>
                  <a:schemeClr val="tx2"/>
                </a:solidFill>
              </a:rPr>
              <a:t>« La physiologie n’est pas autre chose que la base sur laquelle devra reposer tout l’édifice médical, depuis le diagnostic jusqu’au traitement. »</a:t>
            </a:r>
          </a:p>
        </p:txBody>
      </p:sp>
      <p:sp>
        <p:nvSpPr>
          <p:cNvPr id="3" name="Titre 2">
            <a:extLst>
              <a:ext uri="{FF2B5EF4-FFF2-40B4-BE49-F238E27FC236}">
                <a16:creationId xmlns:a16="http://schemas.microsoft.com/office/drawing/2014/main" id="{35C3B6A9-C74E-3C41-BA90-F2C4E9E9B30D}"/>
              </a:ext>
            </a:extLst>
          </p:cNvPr>
          <p:cNvSpPr>
            <a:spLocks noGrp="1"/>
          </p:cNvSpPr>
          <p:nvPr>
            <p:ph type="title"/>
          </p:nvPr>
        </p:nvSpPr>
        <p:spPr>
          <a:xfrm>
            <a:off x="141668" y="570156"/>
            <a:ext cx="8860664" cy="1054250"/>
          </a:xfrm>
        </p:spPr>
        <p:txBody>
          <a:bodyPr/>
          <a:lstStyle/>
          <a:p>
            <a:r>
              <a:rPr lang="fr-FR" sz="4000" dirty="0"/>
              <a:t>Œuvre scientifique de Léon Fredericq</a:t>
            </a:r>
          </a:p>
        </p:txBody>
      </p:sp>
    </p:spTree>
    <p:extLst>
      <p:ext uri="{BB962C8B-B14F-4D97-AF65-F5344CB8AC3E}">
        <p14:creationId xmlns:p14="http://schemas.microsoft.com/office/powerpoint/2010/main" val="413955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personne, extérieur, vieux&#10;&#10;Description générée automatiquement">
            <a:extLst>
              <a:ext uri="{FF2B5EF4-FFF2-40B4-BE49-F238E27FC236}">
                <a16:creationId xmlns:a16="http://schemas.microsoft.com/office/drawing/2014/main" id="{E2FFE0F8-2DFE-9A42-8A84-00F4A4A02B2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7000" b="2700"/>
          <a:stretch>
            <a:fillRect/>
          </a:stretch>
        </p:blipFill>
        <p:spPr>
          <a:xfrm>
            <a:off x="3374262" y="2247901"/>
            <a:ext cx="2369711" cy="2890770"/>
          </a:xfrm>
          <a:ln w="38100">
            <a:solidFill>
              <a:schemeClr val="tx2"/>
            </a:solidFill>
          </a:ln>
        </p:spPr>
      </p:pic>
      <p:sp>
        <p:nvSpPr>
          <p:cNvPr id="3" name="Titre 2">
            <a:extLst>
              <a:ext uri="{FF2B5EF4-FFF2-40B4-BE49-F238E27FC236}">
                <a16:creationId xmlns:a16="http://schemas.microsoft.com/office/drawing/2014/main" id="{245588D1-E666-C947-BB27-E1F0FBE29D88}"/>
              </a:ext>
            </a:extLst>
          </p:cNvPr>
          <p:cNvSpPr>
            <a:spLocks noGrp="1"/>
          </p:cNvSpPr>
          <p:nvPr>
            <p:ph type="title"/>
          </p:nvPr>
        </p:nvSpPr>
        <p:spPr/>
        <p:txBody>
          <a:bodyPr/>
          <a:lstStyle/>
          <a:p>
            <a:r>
              <a:rPr lang="fr-FR" sz="4000" dirty="0"/>
              <a:t>Congrès internationaux de Physiologie</a:t>
            </a:r>
          </a:p>
        </p:txBody>
      </p:sp>
      <p:sp>
        <p:nvSpPr>
          <p:cNvPr id="2" name="ZoneTexte 1">
            <a:extLst>
              <a:ext uri="{FF2B5EF4-FFF2-40B4-BE49-F238E27FC236}">
                <a16:creationId xmlns:a16="http://schemas.microsoft.com/office/drawing/2014/main" id="{755ECA3B-DEFC-8049-A9AF-FF224A839E82}"/>
              </a:ext>
            </a:extLst>
          </p:cNvPr>
          <p:cNvSpPr txBox="1"/>
          <p:nvPr/>
        </p:nvSpPr>
        <p:spPr>
          <a:xfrm>
            <a:off x="688490" y="5422006"/>
            <a:ext cx="7756263" cy="1015663"/>
          </a:xfrm>
          <a:prstGeom prst="rect">
            <a:avLst/>
          </a:prstGeom>
          <a:noFill/>
        </p:spPr>
        <p:txBody>
          <a:bodyPr wrap="square" rtlCol="0">
            <a:spAutoFit/>
          </a:bodyPr>
          <a:lstStyle/>
          <a:p>
            <a:pPr algn="ctr"/>
            <a:r>
              <a:rPr lang="fr-FR" b="1" dirty="0">
                <a:solidFill>
                  <a:schemeClr val="tx2"/>
                </a:solidFill>
              </a:rPr>
              <a:t>Organisation du 2</a:t>
            </a:r>
            <a:r>
              <a:rPr lang="fr-FR" b="1" baseline="30000" dirty="0">
                <a:solidFill>
                  <a:schemeClr val="tx2"/>
                </a:solidFill>
              </a:rPr>
              <a:t>e</a:t>
            </a:r>
            <a:r>
              <a:rPr lang="fr-FR" b="1" dirty="0">
                <a:solidFill>
                  <a:schemeClr val="tx2"/>
                </a:solidFill>
              </a:rPr>
              <a:t> Congrès International de Physiologie à Liège (1892)</a:t>
            </a:r>
          </a:p>
          <a:p>
            <a:pPr algn="ctr"/>
            <a:r>
              <a:rPr lang="fr-FR" sz="1400" dirty="0">
                <a:solidFill>
                  <a:schemeClr val="tx2"/>
                </a:solidFill>
              </a:rPr>
              <a:t>Participation de 102 scientifiques</a:t>
            </a:r>
          </a:p>
          <a:p>
            <a:pPr algn="ctr"/>
            <a:r>
              <a:rPr lang="fr-FR" sz="1400" dirty="0">
                <a:solidFill>
                  <a:schemeClr val="tx2"/>
                </a:solidFill>
              </a:rPr>
              <a:t>Visites des usines Cockerill et de l’Institut électrotechnique de Montefiore</a:t>
            </a:r>
          </a:p>
          <a:p>
            <a:pPr algn="ctr"/>
            <a:r>
              <a:rPr lang="fr-FR" sz="1400" dirty="0">
                <a:solidFill>
                  <a:schemeClr val="tx2"/>
                </a:solidFill>
              </a:rPr>
              <a:t>Banquet au Théâtre Royal de Liège</a:t>
            </a:r>
          </a:p>
        </p:txBody>
      </p:sp>
    </p:spTree>
    <p:extLst>
      <p:ext uri="{BB962C8B-B14F-4D97-AF65-F5344CB8AC3E}">
        <p14:creationId xmlns:p14="http://schemas.microsoft.com/office/powerpoint/2010/main" val="41490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0B1A533-D5DD-7149-9B99-C802FD3FD7DD}"/>
              </a:ext>
            </a:extLst>
          </p:cNvPr>
          <p:cNvSpPr>
            <a:spLocks noGrp="1"/>
          </p:cNvSpPr>
          <p:nvPr>
            <p:ph type="title"/>
          </p:nvPr>
        </p:nvSpPr>
        <p:spPr>
          <a:xfrm>
            <a:off x="231820" y="570156"/>
            <a:ext cx="8680360" cy="1054250"/>
          </a:xfrm>
        </p:spPr>
        <p:txBody>
          <a:bodyPr/>
          <a:lstStyle/>
          <a:p>
            <a:r>
              <a:rPr lang="fr-FR" sz="4000" dirty="0"/>
              <a:t>La personnalité de Léon Fredericq</a:t>
            </a:r>
          </a:p>
        </p:txBody>
      </p:sp>
      <p:sp>
        <p:nvSpPr>
          <p:cNvPr id="6" name="ZoneTexte 5">
            <a:extLst>
              <a:ext uri="{FF2B5EF4-FFF2-40B4-BE49-F238E27FC236}">
                <a16:creationId xmlns:a16="http://schemas.microsoft.com/office/drawing/2014/main" id="{6E8D7F96-7970-954E-BE70-B6A790BB79E2}"/>
              </a:ext>
            </a:extLst>
          </p:cNvPr>
          <p:cNvSpPr txBox="1"/>
          <p:nvPr/>
        </p:nvSpPr>
        <p:spPr>
          <a:xfrm>
            <a:off x="6980350" y="3544910"/>
            <a:ext cx="1394138" cy="253916"/>
          </a:xfrm>
          <a:prstGeom prst="rect">
            <a:avLst/>
          </a:prstGeom>
          <a:noFill/>
        </p:spPr>
        <p:txBody>
          <a:bodyPr wrap="square" rtlCol="0">
            <a:spAutoFit/>
          </a:bodyPr>
          <a:lstStyle/>
          <a:p>
            <a:pPr algn="ctr"/>
            <a:endParaRPr lang="fr-FR" sz="1050" dirty="0">
              <a:solidFill>
                <a:schemeClr val="tx2"/>
              </a:solidFill>
            </a:endParaRPr>
          </a:p>
        </p:txBody>
      </p:sp>
      <p:sp>
        <p:nvSpPr>
          <p:cNvPr id="2" name="ZoneTexte 1">
            <a:extLst>
              <a:ext uri="{FF2B5EF4-FFF2-40B4-BE49-F238E27FC236}">
                <a16:creationId xmlns:a16="http://schemas.microsoft.com/office/drawing/2014/main" id="{E52C5D7A-8806-0242-9E01-0E23CD7C3F52}"/>
              </a:ext>
            </a:extLst>
          </p:cNvPr>
          <p:cNvSpPr txBox="1"/>
          <p:nvPr/>
        </p:nvSpPr>
        <p:spPr>
          <a:xfrm>
            <a:off x="231820" y="2562896"/>
            <a:ext cx="8680360" cy="2554545"/>
          </a:xfrm>
          <a:prstGeom prst="rect">
            <a:avLst/>
          </a:prstGeom>
          <a:noFill/>
        </p:spPr>
        <p:txBody>
          <a:bodyPr wrap="square" rtlCol="0">
            <a:spAutoFit/>
          </a:bodyPr>
          <a:lstStyle/>
          <a:p>
            <a:pPr marL="285750" indent="-285750">
              <a:buFont typeface="Arial" panose="020B0604020202020204" pitchFamily="34" charset="0"/>
              <a:buChar char="•"/>
            </a:pPr>
            <a:r>
              <a:rPr lang="fr-FR" sz="1400" dirty="0"/>
              <a:t>Libéral protestant (comme son père).</a:t>
            </a:r>
          </a:p>
          <a:p>
            <a:pPr marL="285750" indent="-285750">
              <a:buFont typeface="Arial" panose="020B0604020202020204" pitchFamily="34" charset="0"/>
              <a:buChar char="•"/>
            </a:pPr>
            <a:r>
              <a:rPr lang="fr-FR" sz="1400" dirty="0"/>
              <a:t>Lien maçonnique inconnu mais tolérance absolue vis-à-vis de la religion et de la philosophie.</a:t>
            </a:r>
          </a:p>
          <a:p>
            <a:pPr marL="285750" indent="-285750">
              <a:buFont typeface="Arial" panose="020B0604020202020204" pitchFamily="34" charset="0"/>
              <a:buChar char="•"/>
            </a:pPr>
            <a:r>
              <a:rPr lang="fr-FR" sz="1400" dirty="0"/>
              <a:t>Nostalgie du christianisme dans sa pureté primitive.</a:t>
            </a:r>
          </a:p>
          <a:p>
            <a:pPr marL="285750" indent="-285750">
              <a:buFont typeface="Arial" panose="020B0604020202020204" pitchFamily="34" charset="0"/>
              <a:buChar char="•"/>
            </a:pPr>
            <a:r>
              <a:rPr lang="fr-FR" sz="1400" dirty="0"/>
              <a:t>Citations célèbres : 	</a:t>
            </a:r>
            <a:r>
              <a:rPr lang="fr-FR" sz="1400" i="1" dirty="0"/>
              <a:t>« Le doute est l’oreiller du savant. »</a:t>
            </a:r>
          </a:p>
          <a:p>
            <a:r>
              <a:rPr lang="fr-FR" sz="1400" i="1" dirty="0"/>
              <a:t>		« Le mystère de la coagulation m’intéresse plus que celui de la Trinité. »</a:t>
            </a:r>
          </a:p>
          <a:p>
            <a:pPr marL="285750" indent="-285750">
              <a:buFont typeface="Arial" panose="020B0604020202020204" pitchFamily="34" charset="0"/>
              <a:buChar char="•"/>
            </a:pPr>
            <a:r>
              <a:rPr lang="fr-FR" sz="1400" dirty="0"/>
              <a:t>Infatigable questionneur de la Nature.</a:t>
            </a:r>
          </a:p>
          <a:p>
            <a:pPr marL="285750" indent="-285750">
              <a:buFont typeface="Arial" panose="020B0604020202020204" pitchFamily="34" charset="0"/>
              <a:buChar char="•"/>
            </a:pPr>
            <a:r>
              <a:rPr lang="fr-FR" sz="1400" dirty="0"/>
              <a:t>En 1929, hôte d’honneur avec Ivan Pavlov du 13</a:t>
            </a:r>
            <a:r>
              <a:rPr lang="fr-FR" sz="1400" baseline="30000" dirty="0"/>
              <a:t>e</a:t>
            </a:r>
            <a:r>
              <a:rPr lang="fr-FR" sz="1400" dirty="0"/>
              <a:t> Congrès International de Physiologie (Boston).</a:t>
            </a:r>
          </a:p>
          <a:p>
            <a:pPr marL="285750" indent="-285750">
              <a:buFont typeface="Arial" panose="020B0604020202020204" pitchFamily="34" charset="0"/>
              <a:buChar char="•"/>
            </a:pPr>
            <a:r>
              <a:rPr lang="fr-FR" sz="1400" dirty="0"/>
              <a:t>Titre de baron transmissible par primogéniture masculine accordé par le Roi Albert I</a:t>
            </a:r>
            <a:r>
              <a:rPr lang="fr-FR" sz="1400" baseline="30000" dirty="0"/>
              <a:t>er </a:t>
            </a:r>
            <a:r>
              <a:rPr lang="fr-FR" sz="1400" dirty="0"/>
              <a:t>en 1931.</a:t>
            </a:r>
          </a:p>
          <a:p>
            <a:endParaRPr lang="fr-FR" sz="1600" dirty="0"/>
          </a:p>
          <a:p>
            <a:pPr algn="ctr"/>
            <a:r>
              <a:rPr lang="fr-FR" sz="1600" b="1" dirty="0">
                <a:solidFill>
                  <a:schemeClr val="tx2"/>
                </a:solidFill>
              </a:rPr>
              <a:t>«</a:t>
            </a:r>
            <a:r>
              <a:rPr lang="fr-FR" sz="1600" b="1" i="1" dirty="0">
                <a:solidFill>
                  <a:schemeClr val="tx2"/>
                </a:solidFill>
              </a:rPr>
              <a:t> Dans notre profession, il y a quelque chose de miraculeux, c’est qu’on nous paye pour faire ce qui nous plaît le plus. »</a:t>
            </a:r>
          </a:p>
        </p:txBody>
      </p:sp>
    </p:spTree>
    <p:extLst>
      <p:ext uri="{BB962C8B-B14F-4D97-AF65-F5344CB8AC3E}">
        <p14:creationId xmlns:p14="http://schemas.microsoft.com/office/powerpoint/2010/main" val="1971310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sz="4000" dirty="0"/>
              <a:t>Léon Fredericq et les arts</a:t>
            </a:r>
            <a:endParaRPr lang="fr-FR" sz="2000" dirty="0"/>
          </a:p>
        </p:txBody>
      </p:sp>
      <p:pic>
        <p:nvPicPr>
          <p:cNvPr id="4" name="Image 3" descr="21022 - copi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040" y="2508076"/>
            <a:ext cx="3810000" cy="2724150"/>
          </a:xfrm>
          <a:prstGeom prst="rect">
            <a:avLst/>
          </a:prstGeom>
          <a:ln w="28575" cmpd="sng">
            <a:solidFill>
              <a:srgbClr val="895D1D"/>
            </a:solidFill>
          </a:ln>
        </p:spPr>
      </p:pic>
      <p:pic>
        <p:nvPicPr>
          <p:cNvPr id="5" name="Image 4" descr="21048 - copi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160" y="2508076"/>
            <a:ext cx="1990725" cy="2857500"/>
          </a:xfrm>
          <a:prstGeom prst="rect">
            <a:avLst/>
          </a:prstGeom>
          <a:ln w="28575" cmpd="sng">
            <a:solidFill>
              <a:srgbClr val="895D1D"/>
            </a:solidFill>
          </a:ln>
        </p:spPr>
      </p:pic>
      <p:sp>
        <p:nvSpPr>
          <p:cNvPr id="2" name="ZoneTexte 1"/>
          <p:cNvSpPr txBox="1"/>
          <p:nvPr/>
        </p:nvSpPr>
        <p:spPr>
          <a:xfrm>
            <a:off x="1149467" y="5263802"/>
            <a:ext cx="3810000" cy="338554"/>
          </a:xfrm>
          <a:prstGeom prst="rect">
            <a:avLst/>
          </a:prstGeom>
          <a:noFill/>
        </p:spPr>
        <p:txBody>
          <a:bodyPr wrap="square" rtlCol="0">
            <a:spAutoFit/>
          </a:bodyPr>
          <a:lstStyle/>
          <a:p>
            <a:pPr algn="ctr"/>
            <a:r>
              <a:rPr lang="fr-FR" sz="1600" i="1" dirty="0">
                <a:solidFill>
                  <a:srgbClr val="895D1D"/>
                </a:solidFill>
              </a:rPr>
              <a:t>Vue sur la Meuse et les terrasses</a:t>
            </a:r>
          </a:p>
        </p:txBody>
      </p:sp>
      <p:sp>
        <p:nvSpPr>
          <p:cNvPr id="7" name="ZoneTexte 6"/>
          <p:cNvSpPr txBox="1"/>
          <p:nvPr/>
        </p:nvSpPr>
        <p:spPr>
          <a:xfrm>
            <a:off x="5890523" y="5466652"/>
            <a:ext cx="1990725" cy="830997"/>
          </a:xfrm>
          <a:prstGeom prst="rect">
            <a:avLst/>
          </a:prstGeom>
          <a:noFill/>
        </p:spPr>
        <p:txBody>
          <a:bodyPr wrap="square" rtlCol="0">
            <a:spAutoFit/>
          </a:bodyPr>
          <a:lstStyle/>
          <a:p>
            <a:pPr algn="ctr"/>
            <a:r>
              <a:rPr lang="fr-FR" sz="1600" i="1" dirty="0">
                <a:solidFill>
                  <a:srgbClr val="895D1D"/>
                </a:solidFill>
              </a:rPr>
              <a:t>Eglise Saint-Jean l’Evangéliste et la cathédrale Saint-Paul </a:t>
            </a:r>
          </a:p>
        </p:txBody>
      </p:sp>
    </p:spTree>
    <p:extLst>
      <p:ext uri="{BB962C8B-B14F-4D97-AF65-F5344CB8AC3E}">
        <p14:creationId xmlns:p14="http://schemas.microsoft.com/office/powerpoint/2010/main" val="1964437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extérieur&#10;&#10;Description générée automatiquement">
            <a:extLst>
              <a:ext uri="{FF2B5EF4-FFF2-40B4-BE49-F238E27FC236}">
                <a16:creationId xmlns:a16="http://schemas.microsoft.com/office/drawing/2014/main" id="{7BD85FCA-6379-1B4D-A662-3B2E481818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946" y="2544112"/>
            <a:ext cx="4186675" cy="3498872"/>
          </a:xfrm>
          <a:ln w="38100">
            <a:solidFill>
              <a:schemeClr val="tx2"/>
            </a:solidFill>
          </a:ln>
        </p:spPr>
      </p:pic>
      <p:sp>
        <p:nvSpPr>
          <p:cNvPr id="3" name="Titre 2">
            <a:extLst>
              <a:ext uri="{FF2B5EF4-FFF2-40B4-BE49-F238E27FC236}">
                <a16:creationId xmlns:a16="http://schemas.microsoft.com/office/drawing/2014/main" id="{304012B0-4787-ED41-BCC5-41DAD13124C3}"/>
              </a:ext>
            </a:extLst>
          </p:cNvPr>
          <p:cNvSpPr>
            <a:spLocks noGrp="1"/>
          </p:cNvSpPr>
          <p:nvPr>
            <p:ph type="title"/>
          </p:nvPr>
        </p:nvSpPr>
        <p:spPr/>
        <p:txBody>
          <a:bodyPr/>
          <a:lstStyle/>
          <a:p>
            <a:r>
              <a:rPr lang="fr-FR" sz="4000" dirty="0"/>
              <a:t>Léon Fredericq et les arts</a:t>
            </a:r>
            <a:endParaRPr lang="fr-FR" sz="2000" dirty="0"/>
          </a:p>
        </p:txBody>
      </p:sp>
      <p:sp>
        <p:nvSpPr>
          <p:cNvPr id="2" name="ZoneTexte 1">
            <a:extLst>
              <a:ext uri="{FF2B5EF4-FFF2-40B4-BE49-F238E27FC236}">
                <a16:creationId xmlns:a16="http://schemas.microsoft.com/office/drawing/2014/main" id="{1BB691EB-0020-A345-AD77-6BBF491FC5A1}"/>
              </a:ext>
            </a:extLst>
          </p:cNvPr>
          <p:cNvSpPr txBox="1"/>
          <p:nvPr/>
        </p:nvSpPr>
        <p:spPr>
          <a:xfrm>
            <a:off x="432503" y="6091911"/>
            <a:ext cx="4134118" cy="338554"/>
          </a:xfrm>
          <a:prstGeom prst="rect">
            <a:avLst/>
          </a:prstGeom>
          <a:noFill/>
        </p:spPr>
        <p:txBody>
          <a:bodyPr wrap="square" rtlCol="0">
            <a:spAutoFit/>
          </a:bodyPr>
          <a:lstStyle/>
          <a:p>
            <a:pPr algn="ctr"/>
            <a:r>
              <a:rPr lang="fr-FR" sz="1600" i="1" dirty="0">
                <a:solidFill>
                  <a:schemeClr val="tx2">
                    <a:lumMod val="75000"/>
                  </a:schemeClr>
                </a:solidFill>
              </a:rPr>
              <a:t>Bord de Meuse à </a:t>
            </a:r>
            <a:r>
              <a:rPr lang="fr-FR" sz="1600" i="1" dirty="0" err="1">
                <a:solidFill>
                  <a:schemeClr val="tx2">
                    <a:lumMod val="75000"/>
                  </a:schemeClr>
                </a:solidFill>
              </a:rPr>
              <a:t>Hermalle</a:t>
            </a:r>
            <a:r>
              <a:rPr lang="fr-FR" sz="1600" i="1" dirty="0">
                <a:solidFill>
                  <a:schemeClr val="tx2">
                    <a:lumMod val="75000"/>
                  </a:schemeClr>
                </a:solidFill>
              </a:rPr>
              <a:t> s/</a:t>
            </a:r>
            <a:r>
              <a:rPr lang="fr-FR" sz="1600" i="1" dirty="0" err="1">
                <a:solidFill>
                  <a:schemeClr val="tx2">
                    <a:lumMod val="75000"/>
                  </a:schemeClr>
                </a:solidFill>
              </a:rPr>
              <a:t>Argenteau</a:t>
            </a:r>
            <a:endParaRPr lang="fr-FR" sz="1600" i="1" dirty="0">
              <a:solidFill>
                <a:schemeClr val="tx2">
                  <a:lumMod val="75000"/>
                </a:schemeClr>
              </a:solidFill>
            </a:endParaRPr>
          </a:p>
        </p:txBody>
      </p:sp>
      <p:pic>
        <p:nvPicPr>
          <p:cNvPr id="6" name="Image 5">
            <a:extLst>
              <a:ext uri="{FF2B5EF4-FFF2-40B4-BE49-F238E27FC236}">
                <a16:creationId xmlns:a16="http://schemas.microsoft.com/office/drawing/2014/main" id="{68DB54DB-B9A4-9B79-E675-066F8E6BF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6681" y="2556304"/>
            <a:ext cx="3712793" cy="2844000"/>
          </a:xfrm>
          <a:prstGeom prst="rect">
            <a:avLst/>
          </a:prstGeom>
          <a:ln w="38100">
            <a:solidFill>
              <a:schemeClr val="accent2">
                <a:lumMod val="50000"/>
              </a:schemeClr>
            </a:solidFill>
          </a:ln>
        </p:spPr>
      </p:pic>
      <p:sp>
        <p:nvSpPr>
          <p:cNvPr id="7" name="ZoneTexte 6">
            <a:extLst>
              <a:ext uri="{FF2B5EF4-FFF2-40B4-BE49-F238E27FC236}">
                <a16:creationId xmlns:a16="http://schemas.microsoft.com/office/drawing/2014/main" id="{1929EB74-D73C-F299-B632-3C7A0C499189}"/>
              </a:ext>
            </a:extLst>
          </p:cNvPr>
          <p:cNvSpPr txBox="1"/>
          <p:nvPr/>
        </p:nvSpPr>
        <p:spPr>
          <a:xfrm>
            <a:off x="4996681" y="5449072"/>
            <a:ext cx="3712793" cy="615553"/>
          </a:xfrm>
          <a:prstGeom prst="rect">
            <a:avLst/>
          </a:prstGeom>
          <a:noFill/>
        </p:spPr>
        <p:txBody>
          <a:bodyPr wrap="square" rtlCol="0">
            <a:spAutoFit/>
          </a:bodyPr>
          <a:lstStyle/>
          <a:p>
            <a:pPr algn="ctr"/>
            <a:r>
              <a:rPr lang="fr-FR" sz="1600" i="1" dirty="0">
                <a:solidFill>
                  <a:schemeClr val="tx2">
                    <a:lumMod val="75000"/>
                  </a:schemeClr>
                </a:solidFill>
              </a:rPr>
              <a:t>Vue de Rabat</a:t>
            </a:r>
          </a:p>
          <a:p>
            <a:endParaRPr lang="fr-FR" dirty="0"/>
          </a:p>
        </p:txBody>
      </p:sp>
    </p:spTree>
    <p:extLst>
      <p:ext uri="{BB962C8B-B14F-4D97-AF65-F5344CB8AC3E}">
        <p14:creationId xmlns:p14="http://schemas.microsoft.com/office/powerpoint/2010/main" val="204968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plein air, noir et blanc, mammifère, chien&#10;&#10;Description générée automatiquement">
            <a:extLst>
              <a:ext uri="{FF2B5EF4-FFF2-40B4-BE49-F238E27FC236}">
                <a16:creationId xmlns:a16="http://schemas.microsoft.com/office/drawing/2014/main" id="{3318063F-CF77-86F0-2106-6F82BBF5B71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5294" r="5294"/>
          <a:stretch>
            <a:fillRect/>
          </a:stretch>
        </p:blipFill>
        <p:spPr>
          <a:xfrm>
            <a:off x="5615937" y="4908185"/>
            <a:ext cx="2088000" cy="1651083"/>
          </a:xfrm>
          <a:ln w="38100">
            <a:solidFill>
              <a:schemeClr val="tx2">
                <a:lumMod val="75000"/>
              </a:schemeClr>
            </a:solidFill>
          </a:ln>
        </p:spPr>
      </p:pic>
      <p:sp>
        <p:nvSpPr>
          <p:cNvPr id="3" name="Titre 2">
            <a:extLst>
              <a:ext uri="{FF2B5EF4-FFF2-40B4-BE49-F238E27FC236}">
                <a16:creationId xmlns:a16="http://schemas.microsoft.com/office/drawing/2014/main" id="{8189CE48-5333-28B0-0F56-AFB13D745F5F}"/>
              </a:ext>
            </a:extLst>
          </p:cNvPr>
          <p:cNvSpPr>
            <a:spLocks noGrp="1"/>
          </p:cNvSpPr>
          <p:nvPr>
            <p:ph type="title"/>
          </p:nvPr>
        </p:nvSpPr>
        <p:spPr>
          <a:xfrm>
            <a:off x="154546" y="570156"/>
            <a:ext cx="8783392" cy="1054250"/>
          </a:xfrm>
        </p:spPr>
        <p:txBody>
          <a:bodyPr/>
          <a:lstStyle/>
          <a:p>
            <a:r>
              <a:rPr lang="fr-FR" sz="4000" dirty="0"/>
              <a:t>Léon Fredericq et les Hautes Fagnes</a:t>
            </a:r>
            <a:br>
              <a:rPr lang="fr-FR" sz="4000" dirty="0"/>
            </a:br>
            <a:endParaRPr lang="fr-FR" sz="2800" dirty="0"/>
          </a:p>
        </p:txBody>
      </p:sp>
      <p:pic>
        <p:nvPicPr>
          <p:cNvPr id="7" name="Image 6" descr="Une image contenant Visage humain, habits, portrait, personne&#10;&#10;Description générée automatiquement">
            <a:extLst>
              <a:ext uri="{FF2B5EF4-FFF2-40B4-BE49-F238E27FC236}">
                <a16:creationId xmlns:a16="http://schemas.microsoft.com/office/drawing/2014/main" id="{6F5953ED-46A4-AAB2-3E75-9195567DF90F}"/>
              </a:ext>
            </a:extLst>
          </p:cNvPr>
          <p:cNvPicPr>
            <a:picLocks noChangeAspect="1"/>
          </p:cNvPicPr>
          <p:nvPr/>
        </p:nvPicPr>
        <p:blipFill>
          <a:blip r:embed="rId4">
            <a:extLst>
              <a:ext uri="{28A0092B-C50C-407E-A947-70E740481C1C}">
                <a14:useLocalDpi xmlns:a14="http://schemas.microsoft.com/office/drawing/2010/main" val="0"/>
              </a:ext>
            </a:extLst>
          </a:blip>
          <a:srcRect t="4000" b="9126"/>
          <a:stretch>
            <a:fillRect/>
          </a:stretch>
        </p:blipFill>
        <p:spPr>
          <a:xfrm>
            <a:off x="991669" y="2359267"/>
            <a:ext cx="3116692" cy="3767070"/>
          </a:xfrm>
          <a:prstGeom prst="rect">
            <a:avLst/>
          </a:prstGeom>
          <a:ln w="38100">
            <a:solidFill>
              <a:schemeClr val="accent2">
                <a:lumMod val="50000"/>
              </a:schemeClr>
            </a:solidFill>
          </a:ln>
        </p:spPr>
      </p:pic>
      <p:pic>
        <p:nvPicPr>
          <p:cNvPr id="6" name="Image 5">
            <a:extLst>
              <a:ext uri="{FF2B5EF4-FFF2-40B4-BE49-F238E27FC236}">
                <a16:creationId xmlns:a16="http://schemas.microsoft.com/office/drawing/2014/main" id="{CA7473E0-E124-5489-CC13-40CF520454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8280" y="2364343"/>
            <a:ext cx="2772000" cy="2253444"/>
          </a:xfrm>
          <a:prstGeom prst="rect">
            <a:avLst/>
          </a:prstGeom>
          <a:ln w="38100">
            <a:solidFill>
              <a:schemeClr val="accent2">
                <a:lumMod val="50000"/>
              </a:schemeClr>
            </a:solidFill>
          </a:ln>
        </p:spPr>
      </p:pic>
    </p:spTree>
    <p:extLst>
      <p:ext uri="{BB962C8B-B14F-4D97-AF65-F5344CB8AC3E}">
        <p14:creationId xmlns:p14="http://schemas.microsoft.com/office/powerpoint/2010/main" val="347847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5534357-33EF-FCDE-D490-8104E79C477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02144" y="2258409"/>
            <a:ext cx="2808000" cy="3734332"/>
          </a:xfrm>
          <a:prstGeom prst="rect">
            <a:avLst/>
          </a:prstGeom>
          <a:ln w="38100">
            <a:solidFill>
              <a:schemeClr val="accent2">
                <a:lumMod val="50000"/>
              </a:schemeClr>
            </a:solidFill>
          </a:ln>
        </p:spPr>
      </p:pic>
      <p:pic>
        <p:nvPicPr>
          <p:cNvPr id="7" name="Image 6">
            <a:extLst>
              <a:ext uri="{FF2B5EF4-FFF2-40B4-BE49-F238E27FC236}">
                <a16:creationId xmlns:a16="http://schemas.microsoft.com/office/drawing/2014/main" id="{1811A62A-ED4D-547A-B6E7-46E11F0B61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60" y="2234034"/>
            <a:ext cx="2844000" cy="1913025"/>
          </a:xfrm>
          <a:prstGeom prst="rect">
            <a:avLst/>
          </a:prstGeom>
          <a:ln w="38100">
            <a:solidFill>
              <a:schemeClr val="accent2">
                <a:lumMod val="50000"/>
              </a:schemeClr>
            </a:solidFill>
          </a:ln>
        </p:spPr>
      </p:pic>
      <p:sp>
        <p:nvSpPr>
          <p:cNvPr id="9" name="ZoneTexte 8">
            <a:extLst>
              <a:ext uri="{FF2B5EF4-FFF2-40B4-BE49-F238E27FC236}">
                <a16:creationId xmlns:a16="http://schemas.microsoft.com/office/drawing/2014/main" id="{13550A68-1482-585A-A5B6-130F333C41F5}"/>
              </a:ext>
            </a:extLst>
          </p:cNvPr>
          <p:cNvSpPr txBox="1"/>
          <p:nvPr/>
        </p:nvSpPr>
        <p:spPr>
          <a:xfrm>
            <a:off x="256032" y="221405"/>
            <a:ext cx="8631936" cy="1384995"/>
          </a:xfrm>
          <a:prstGeom prst="rect">
            <a:avLst/>
          </a:prstGeom>
          <a:noFill/>
        </p:spPr>
        <p:txBody>
          <a:bodyPr wrap="square">
            <a:spAutoFit/>
          </a:bodyPr>
          <a:lstStyle/>
          <a:p>
            <a:pPr algn="ctr"/>
            <a:r>
              <a:rPr lang="fr-BE" sz="2800" dirty="0">
                <a:solidFill>
                  <a:schemeClr val="accent2">
                    <a:lumMod val="50000"/>
                  </a:schemeClr>
                </a:solidFill>
              </a:rPr>
              <a:t>À l’initiative de Léon Fredericq, création en 1924 </a:t>
            </a:r>
            <a:r>
              <a:rPr lang="fr-FR" sz="2800" dirty="0">
                <a:solidFill>
                  <a:schemeClr val="accent2">
                    <a:lumMod val="50000"/>
                  </a:schemeClr>
                </a:solidFill>
              </a:rPr>
              <a:t>par l’ULiège de la Station scientifique du </a:t>
            </a:r>
            <a:r>
              <a:rPr lang="fr-FR" sz="2800" dirty="0" err="1">
                <a:solidFill>
                  <a:schemeClr val="accent2">
                    <a:lumMod val="50000"/>
                  </a:schemeClr>
                </a:solidFill>
              </a:rPr>
              <a:t>Mont-Rigi</a:t>
            </a:r>
            <a:r>
              <a:rPr lang="fr-FR" sz="2800" dirty="0">
                <a:solidFill>
                  <a:schemeClr val="accent2">
                    <a:lumMod val="50000"/>
                  </a:schemeClr>
                </a:solidFill>
              </a:rPr>
              <a:t> </a:t>
            </a:r>
            <a:endParaRPr lang="fr-BE" sz="2800" dirty="0">
              <a:solidFill>
                <a:schemeClr val="accent2">
                  <a:lumMod val="50000"/>
                </a:schemeClr>
              </a:solidFill>
            </a:endParaRPr>
          </a:p>
          <a:p>
            <a:pPr algn="ctr"/>
            <a:r>
              <a:rPr lang="fr-FR" sz="2800" dirty="0">
                <a:solidFill>
                  <a:schemeClr val="accent2">
                    <a:lumMod val="50000"/>
                  </a:schemeClr>
                </a:solidFill>
              </a:rPr>
              <a:t>(675 m)</a:t>
            </a:r>
          </a:p>
        </p:txBody>
      </p:sp>
      <p:sp>
        <p:nvSpPr>
          <p:cNvPr id="2" name="ZoneTexte 1">
            <a:extLst>
              <a:ext uri="{FF2B5EF4-FFF2-40B4-BE49-F238E27FC236}">
                <a16:creationId xmlns:a16="http://schemas.microsoft.com/office/drawing/2014/main" id="{FB0D27A3-6F71-A042-F294-199462B0BC4E}"/>
              </a:ext>
            </a:extLst>
          </p:cNvPr>
          <p:cNvSpPr txBox="1"/>
          <p:nvPr/>
        </p:nvSpPr>
        <p:spPr>
          <a:xfrm>
            <a:off x="5193792" y="6035040"/>
            <a:ext cx="2816352" cy="461665"/>
          </a:xfrm>
          <a:prstGeom prst="rect">
            <a:avLst/>
          </a:prstGeom>
          <a:noFill/>
        </p:spPr>
        <p:txBody>
          <a:bodyPr wrap="square" rtlCol="0">
            <a:spAutoFit/>
          </a:bodyPr>
          <a:lstStyle/>
          <a:p>
            <a:pPr algn="ctr"/>
            <a:r>
              <a:rPr lang="fr-FR" sz="1200" b="1" dirty="0">
                <a:solidFill>
                  <a:schemeClr val="tx2"/>
                </a:solidFill>
              </a:rPr>
              <a:t>Mémorial Léon Fredericq (1937)</a:t>
            </a:r>
          </a:p>
          <a:p>
            <a:pPr algn="ctr"/>
            <a:r>
              <a:rPr lang="fr-FR" sz="1200" b="1" dirty="0">
                <a:solidFill>
                  <a:schemeClr val="tx2"/>
                </a:solidFill>
              </a:rPr>
              <a:t>à la Ferme Libert</a:t>
            </a:r>
          </a:p>
        </p:txBody>
      </p:sp>
      <p:pic>
        <p:nvPicPr>
          <p:cNvPr id="4" name="Image 3">
            <a:extLst>
              <a:ext uri="{FF2B5EF4-FFF2-40B4-BE49-F238E27FC236}">
                <a16:creationId xmlns:a16="http://schemas.microsoft.com/office/drawing/2014/main" id="{E0CB31BE-C9A1-5D0E-99AC-039C306C1E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360" y="4505606"/>
            <a:ext cx="3708000" cy="1948109"/>
          </a:xfrm>
          <a:prstGeom prst="rect">
            <a:avLst/>
          </a:prstGeom>
          <a:ln w="38100">
            <a:solidFill>
              <a:schemeClr val="tx2"/>
            </a:solidFill>
          </a:ln>
        </p:spPr>
      </p:pic>
    </p:spTree>
    <p:extLst>
      <p:ext uri="{BB962C8B-B14F-4D97-AF65-F5344CB8AC3E}">
        <p14:creationId xmlns:p14="http://schemas.microsoft.com/office/powerpoint/2010/main" val="190016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C53EE14-5D4C-D709-E975-2081A8793810}"/>
              </a:ext>
            </a:extLst>
          </p:cNvPr>
          <p:cNvSpPr>
            <a:spLocks noGrp="1"/>
          </p:cNvSpPr>
          <p:nvPr>
            <p:ph type="title"/>
          </p:nvPr>
        </p:nvSpPr>
        <p:spPr/>
        <p:txBody>
          <a:bodyPr/>
          <a:lstStyle/>
          <a:p>
            <a:r>
              <a:rPr lang="fr-FR" sz="2800" dirty="0"/>
              <a:t>Drame des Hautes Fagnes (août 2026)</a:t>
            </a:r>
          </a:p>
        </p:txBody>
      </p:sp>
      <p:pic>
        <p:nvPicPr>
          <p:cNvPr id="5" name="Image 4">
            <a:extLst>
              <a:ext uri="{FF2B5EF4-FFF2-40B4-BE49-F238E27FC236}">
                <a16:creationId xmlns:a16="http://schemas.microsoft.com/office/drawing/2014/main" id="{ED0C7FF6-1D07-EC91-82C5-5B82B91B8E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589" y="2258573"/>
            <a:ext cx="3636000" cy="2042469"/>
          </a:xfrm>
          <a:prstGeom prst="rect">
            <a:avLst/>
          </a:prstGeom>
          <a:ln w="38100">
            <a:solidFill>
              <a:schemeClr val="tx2"/>
            </a:solidFill>
          </a:ln>
        </p:spPr>
      </p:pic>
      <p:pic>
        <p:nvPicPr>
          <p:cNvPr id="7" name="Image 6">
            <a:extLst>
              <a:ext uri="{FF2B5EF4-FFF2-40B4-BE49-F238E27FC236}">
                <a16:creationId xmlns:a16="http://schemas.microsoft.com/office/drawing/2014/main" id="{8790CC1D-4E6C-355E-4E50-5A544259D4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0581" y="4541141"/>
            <a:ext cx="3420000" cy="1918864"/>
          </a:xfrm>
          <a:prstGeom prst="rect">
            <a:avLst/>
          </a:prstGeom>
          <a:ln w="38100">
            <a:solidFill>
              <a:schemeClr val="tx2"/>
            </a:solidFill>
          </a:ln>
        </p:spPr>
      </p:pic>
      <p:pic>
        <p:nvPicPr>
          <p:cNvPr id="9" name="Image 8">
            <a:extLst>
              <a:ext uri="{FF2B5EF4-FFF2-40B4-BE49-F238E27FC236}">
                <a16:creationId xmlns:a16="http://schemas.microsoft.com/office/drawing/2014/main" id="{46CDEE29-B7C6-645E-AFAD-314F98A29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750" y="2244985"/>
            <a:ext cx="3312000" cy="4140000"/>
          </a:xfrm>
          <a:prstGeom prst="rect">
            <a:avLst/>
          </a:prstGeom>
          <a:ln w="38100">
            <a:solidFill>
              <a:schemeClr val="tx2"/>
            </a:solidFill>
          </a:ln>
        </p:spPr>
      </p:pic>
    </p:spTree>
    <p:extLst>
      <p:ext uri="{BB962C8B-B14F-4D97-AF65-F5344CB8AC3E}">
        <p14:creationId xmlns:p14="http://schemas.microsoft.com/office/powerpoint/2010/main" val="816924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B781BE22-DDEF-297F-A3B1-B306C86925BD}"/>
              </a:ext>
            </a:extLst>
          </p:cNvPr>
          <p:cNvSpPr>
            <a:spLocks noChangeAspect="1"/>
          </p:cNvSpPr>
          <p:nvPr/>
        </p:nvSpPr>
        <p:spPr>
          <a:xfrm>
            <a:off x="1085228" y="2477089"/>
            <a:ext cx="6973544" cy="3780000"/>
          </a:xfrm>
          <a:prstGeom prst="ellipse">
            <a:avLst/>
          </a:prstGeom>
          <a:blipFill dpi="0" rotWithShape="1">
            <a:blip r:embed="rId3"/>
            <a:srcRect/>
            <a:stretch>
              <a:fillRect b="12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350"/>
          </a:p>
        </p:txBody>
      </p:sp>
      <p:pic>
        <p:nvPicPr>
          <p:cNvPr id="12" name="Image 11" descr="Une image contenant Police, Graphique, logo, texte&#10;&#10;Description générée automatiquement">
            <a:extLst>
              <a:ext uri="{FF2B5EF4-FFF2-40B4-BE49-F238E27FC236}">
                <a16:creationId xmlns:a16="http://schemas.microsoft.com/office/drawing/2014/main" id="{E8D32054-4506-CE9D-E0D7-09133ECA88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632" y="438912"/>
            <a:ext cx="2052000" cy="2052000"/>
          </a:xfrm>
          <a:prstGeom prst="rect">
            <a:avLst/>
          </a:prstGeom>
          <a:ln w="38100">
            <a:solidFill>
              <a:schemeClr val="tx2">
                <a:lumMod val="75000"/>
              </a:schemeClr>
            </a:solidFill>
          </a:ln>
        </p:spPr>
      </p:pic>
      <p:sp>
        <p:nvSpPr>
          <p:cNvPr id="2" name="ZoneTexte 1">
            <a:extLst>
              <a:ext uri="{FF2B5EF4-FFF2-40B4-BE49-F238E27FC236}">
                <a16:creationId xmlns:a16="http://schemas.microsoft.com/office/drawing/2014/main" id="{DF4745F2-885A-26C5-FC99-56A489FA7F40}"/>
              </a:ext>
            </a:extLst>
          </p:cNvPr>
          <p:cNvSpPr txBox="1"/>
          <p:nvPr/>
        </p:nvSpPr>
        <p:spPr>
          <a:xfrm>
            <a:off x="2985247" y="1394007"/>
            <a:ext cx="5058066" cy="584775"/>
          </a:xfrm>
          <a:prstGeom prst="rect">
            <a:avLst/>
          </a:prstGeom>
          <a:noFill/>
        </p:spPr>
        <p:txBody>
          <a:bodyPr wrap="square" rtlCol="0">
            <a:spAutoFit/>
          </a:bodyPr>
          <a:lstStyle/>
          <a:p>
            <a:r>
              <a:rPr lang="fr-FR" sz="3200" b="1" dirty="0">
                <a:solidFill>
                  <a:schemeClr val="tx2"/>
                </a:solidFill>
              </a:rPr>
              <a:t>Un succès bâti en 39 ans…</a:t>
            </a:r>
          </a:p>
        </p:txBody>
      </p:sp>
    </p:spTree>
    <p:extLst>
      <p:ext uri="{BB962C8B-B14F-4D97-AF65-F5344CB8AC3E}">
        <p14:creationId xmlns:p14="http://schemas.microsoft.com/office/powerpoint/2010/main" val="181395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048DBB-14AB-9746-3E45-F99352F1AA21}"/>
              </a:ext>
            </a:extLst>
          </p:cNvPr>
          <p:cNvSpPr txBox="1">
            <a:spLocks/>
          </p:cNvSpPr>
          <p:nvPr/>
        </p:nvSpPr>
        <p:spPr>
          <a:xfrm>
            <a:off x="228598" y="238282"/>
            <a:ext cx="8850457" cy="919559"/>
          </a:xfrm>
          <a:prstGeom prst="rect">
            <a:avLst/>
          </a:prstGeom>
          <a:ln/>
          <a:extLst>
            <a:ext uri="{91240B29-F687-4F45-9708-019B960494DF}">
              <a14:hiddenLine xmlns:a14="http://schemas.microsoft.com/office/drawing/2010/main" w="9525">
                <a:solidFill>
                  <a:srgbClr val="33CC33"/>
                </a:solidFill>
                <a:miter lim="800000"/>
                <a:headEnd/>
                <a:tailEnd/>
              </a14:hiddenLine>
            </a:ext>
          </a:extLst>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36EA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36EA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36EA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rgbClr val="EC0972"/>
              </a:buClr>
              <a:buNone/>
            </a:pPr>
            <a:r>
              <a:rPr lang="fr-FR" altLang="fr-FR" sz="3200" dirty="0">
                <a:solidFill>
                  <a:schemeClr val="accent2">
                    <a:lumMod val="50000"/>
                  </a:schemeClr>
                </a:solidFill>
              </a:rPr>
              <a:t>Création de la Fondation Léon Fredericq, Fondation Hospitalo-Universitaire d’utilité publique, en novembre 2017</a:t>
            </a:r>
          </a:p>
        </p:txBody>
      </p:sp>
      <p:pic>
        <p:nvPicPr>
          <p:cNvPr id="6" name="Image 5" descr="Une image contenant texte, Police, Graphique, graphisme&#10;&#10;Le contenu généré par l’IA peut être incorrect.">
            <a:extLst>
              <a:ext uri="{FF2B5EF4-FFF2-40B4-BE49-F238E27FC236}">
                <a16:creationId xmlns:a16="http://schemas.microsoft.com/office/drawing/2014/main" id="{6854811A-18D2-2A91-15BA-42D0E1F316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3681" y="2550579"/>
            <a:ext cx="2872053" cy="1621659"/>
          </a:xfrm>
          <a:prstGeom prst="rect">
            <a:avLst/>
          </a:prstGeom>
        </p:spPr>
      </p:pic>
      <p:grpSp>
        <p:nvGrpSpPr>
          <p:cNvPr id="11" name="Groupe 10">
            <a:extLst>
              <a:ext uri="{FF2B5EF4-FFF2-40B4-BE49-F238E27FC236}">
                <a16:creationId xmlns:a16="http://schemas.microsoft.com/office/drawing/2014/main" id="{F82A82D0-3A4B-EE5E-5D7A-CEA9FA6886E4}"/>
              </a:ext>
            </a:extLst>
          </p:cNvPr>
          <p:cNvGrpSpPr/>
          <p:nvPr/>
        </p:nvGrpSpPr>
        <p:grpSpPr>
          <a:xfrm>
            <a:off x="347803" y="4137303"/>
            <a:ext cx="4547364" cy="553992"/>
            <a:chOff x="933698" y="5666007"/>
            <a:chExt cx="7100563" cy="865265"/>
          </a:xfrm>
        </p:grpSpPr>
        <p:pic>
          <p:nvPicPr>
            <p:cNvPr id="7" name="Image 6">
              <a:extLst>
                <a:ext uri="{FF2B5EF4-FFF2-40B4-BE49-F238E27FC236}">
                  <a16:creationId xmlns:a16="http://schemas.microsoft.com/office/drawing/2014/main" id="{12EECE0A-3648-5524-849B-B3D1760B7825}"/>
                </a:ext>
              </a:extLst>
            </p:cNvPr>
            <p:cNvPicPr>
              <a:picLocks noChangeAspect="1"/>
            </p:cNvPicPr>
            <p:nvPr/>
          </p:nvPicPr>
          <p:blipFill>
            <a:blip r:embed="rId3"/>
            <a:stretch>
              <a:fillRect/>
            </a:stretch>
          </p:blipFill>
          <p:spPr>
            <a:xfrm>
              <a:off x="3140371" y="5788375"/>
              <a:ext cx="1082322" cy="620531"/>
            </a:xfrm>
            <a:prstGeom prst="rect">
              <a:avLst/>
            </a:prstGeom>
          </p:spPr>
        </p:pic>
        <p:pic>
          <p:nvPicPr>
            <p:cNvPr id="8" name="Picture 4" descr="Université de Liège">
              <a:extLst>
                <a:ext uri="{FF2B5EF4-FFF2-40B4-BE49-F238E27FC236}">
                  <a16:creationId xmlns:a16="http://schemas.microsoft.com/office/drawing/2014/main" id="{CE14D91B-344D-A271-E5C2-A98A9EA2E7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666" t="12766" r="7965" b="11475"/>
            <a:stretch/>
          </p:blipFill>
          <p:spPr bwMode="auto">
            <a:xfrm>
              <a:off x="933698" y="5788376"/>
              <a:ext cx="1383709" cy="62053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15">
              <a:extLst>
                <a:ext uri="{FF2B5EF4-FFF2-40B4-BE49-F238E27FC236}">
                  <a16:creationId xmlns:a16="http://schemas.microsoft.com/office/drawing/2014/main" id="{55A80712-DC81-E0FF-A345-74E31D4AFE4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45657" y="5666007"/>
              <a:ext cx="1002746" cy="8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16">
              <a:extLst>
                <a:ext uri="{FF2B5EF4-FFF2-40B4-BE49-F238E27FC236}">
                  <a16:creationId xmlns:a16="http://schemas.microsoft.com/office/drawing/2014/main" id="{FA352D53-F462-7E1B-68AC-5A86C1F1EE1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71367" y="5788375"/>
              <a:ext cx="1162894" cy="62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ZoneTexte 12">
            <a:extLst>
              <a:ext uri="{FF2B5EF4-FFF2-40B4-BE49-F238E27FC236}">
                <a16:creationId xmlns:a16="http://schemas.microsoft.com/office/drawing/2014/main" id="{6F266810-7061-AD05-E15B-439989C0F21B}"/>
              </a:ext>
            </a:extLst>
          </p:cNvPr>
          <p:cNvSpPr txBox="1"/>
          <p:nvPr/>
        </p:nvSpPr>
        <p:spPr>
          <a:xfrm>
            <a:off x="-70663" y="5181141"/>
            <a:ext cx="5330852" cy="923330"/>
          </a:xfrm>
          <a:prstGeom prst="rect">
            <a:avLst/>
          </a:prstGeom>
          <a:noFill/>
        </p:spPr>
        <p:txBody>
          <a:bodyPr wrap="square">
            <a:spAutoFit/>
          </a:bodyPr>
          <a:lstStyle/>
          <a:p>
            <a:pPr algn="ctr"/>
            <a:r>
              <a:rPr lang="fr-FR" sz="2700" b="1" i="1" dirty="0">
                <a:solidFill>
                  <a:schemeClr val="accent5"/>
                </a:solidFill>
                <a:latin typeface="Merriweather" panose="00000500000000000000" pitchFamily="2" charset="0"/>
              </a:rPr>
              <a:t>« Investir dans la créativité des jeunes chercheurs »</a:t>
            </a:r>
            <a:endParaRPr lang="fr-BE" sz="2700" b="1" dirty="0">
              <a:solidFill>
                <a:schemeClr val="accent5"/>
              </a:solidFill>
            </a:endParaRPr>
          </a:p>
        </p:txBody>
      </p:sp>
      <p:sp>
        <p:nvSpPr>
          <p:cNvPr id="2" name="ZoneTexte 1">
            <a:extLst>
              <a:ext uri="{FF2B5EF4-FFF2-40B4-BE49-F238E27FC236}">
                <a16:creationId xmlns:a16="http://schemas.microsoft.com/office/drawing/2014/main" id="{94F88E19-A3A9-ADAF-4EE2-0DDFE4C46668}"/>
              </a:ext>
            </a:extLst>
          </p:cNvPr>
          <p:cNvSpPr txBox="1"/>
          <p:nvPr/>
        </p:nvSpPr>
        <p:spPr>
          <a:xfrm>
            <a:off x="5308271" y="2608571"/>
            <a:ext cx="3638011" cy="3474028"/>
          </a:xfrm>
          <a:prstGeom prst="rect">
            <a:avLst/>
          </a:prstGeom>
          <a:noFill/>
        </p:spPr>
        <p:txBody>
          <a:bodyPr wrap="square" rtlCol="0">
            <a:spAutoFit/>
          </a:bodyPr>
          <a:lstStyle/>
          <a:p>
            <a:pPr>
              <a:spcBef>
                <a:spcPts val="75"/>
              </a:spcBef>
              <a:spcAft>
                <a:spcPts val="75"/>
              </a:spcAft>
            </a:pPr>
            <a:r>
              <a:rPr lang="fr-BE" sz="825" b="1" dirty="0">
                <a:solidFill>
                  <a:schemeClr val="accent5"/>
                </a:solidFill>
                <a:latin typeface="Merriweather" pitchFamily="2" charset="77"/>
              </a:rPr>
              <a:t>CONSEIL D’ADMINISTRATION</a:t>
            </a:r>
          </a:p>
          <a:p>
            <a:pPr>
              <a:spcBef>
                <a:spcPts val="75"/>
              </a:spcBef>
              <a:spcAft>
                <a:spcPts val="75"/>
              </a:spcAft>
            </a:pPr>
            <a:r>
              <a:rPr lang="fr-BE" sz="825" b="1" dirty="0">
                <a:solidFill>
                  <a:schemeClr val="accent1">
                    <a:lumMod val="75000"/>
                  </a:schemeClr>
                </a:solidFill>
                <a:latin typeface="Merriweather" pitchFamily="2" charset="77"/>
              </a:rPr>
              <a:t>Pre Anne-Sophie NYSSEN</a:t>
            </a:r>
            <a:r>
              <a:rPr lang="fr-BE" sz="825" dirty="0">
                <a:solidFill>
                  <a:schemeClr val="accent1">
                    <a:lumMod val="75000"/>
                  </a:schemeClr>
                </a:solidFill>
                <a:latin typeface="Merriweather" pitchFamily="2" charset="77"/>
              </a:rPr>
              <a:t>, Présidente de la Fondation Léon Fredericq, Rectrice de l'</a:t>
            </a:r>
            <a:r>
              <a:rPr lang="fr-BE" sz="825" dirty="0" err="1">
                <a:solidFill>
                  <a:schemeClr val="accent1">
                    <a:lumMod val="75000"/>
                  </a:schemeClr>
                </a:solidFill>
                <a:latin typeface="Merriweather" pitchFamily="2" charset="77"/>
              </a:rPr>
              <a:t>ULiège</a:t>
            </a:r>
            <a:endParaRPr lang="fr-BE" sz="825" dirty="0">
              <a:solidFill>
                <a:schemeClr val="accent1">
                  <a:lumMod val="75000"/>
                </a:schemeClr>
              </a:solidFill>
              <a:latin typeface="Merriweather" pitchFamily="2" charset="77"/>
            </a:endParaRPr>
          </a:p>
          <a:p>
            <a:pPr>
              <a:spcBef>
                <a:spcPts val="75"/>
              </a:spcBef>
              <a:spcAft>
                <a:spcPts val="75"/>
              </a:spcAft>
            </a:pPr>
            <a:r>
              <a:rPr lang="fr-BE" sz="825" b="1" dirty="0">
                <a:solidFill>
                  <a:schemeClr val="accent1">
                    <a:lumMod val="75000"/>
                  </a:schemeClr>
                </a:solidFill>
                <a:latin typeface="Merriweather" pitchFamily="2" charset="77"/>
              </a:rPr>
              <a:t>Monsieur Marc DE PAOLI</a:t>
            </a:r>
            <a:r>
              <a:rPr lang="fr-BE" sz="825" dirty="0">
                <a:solidFill>
                  <a:schemeClr val="accent1">
                    <a:lumMod val="75000"/>
                  </a:schemeClr>
                </a:solidFill>
                <a:latin typeface="Merriweather" pitchFamily="2" charset="77"/>
              </a:rPr>
              <a:t>, Vice-Président de la Fondation Léon Fredericq, Administrateur Délégué du CHU</a:t>
            </a:r>
          </a:p>
          <a:p>
            <a:pPr>
              <a:spcBef>
                <a:spcPts val="75"/>
              </a:spcBef>
              <a:spcAft>
                <a:spcPts val="75"/>
              </a:spcAft>
            </a:pPr>
            <a:r>
              <a:rPr lang="fr-BE" sz="825" b="1" dirty="0">
                <a:solidFill>
                  <a:schemeClr val="accent1">
                    <a:lumMod val="75000"/>
                  </a:schemeClr>
                </a:solidFill>
                <a:latin typeface="Merriweather" pitchFamily="2" charset="77"/>
              </a:rPr>
              <a:t>Pr Didier CATALDO</a:t>
            </a:r>
            <a:r>
              <a:rPr lang="fr-BE" sz="825" dirty="0">
                <a:solidFill>
                  <a:schemeClr val="accent1">
                    <a:lumMod val="75000"/>
                  </a:schemeClr>
                </a:solidFill>
                <a:latin typeface="Merriweather" pitchFamily="2" charset="77"/>
              </a:rPr>
              <a:t>, Vice-Doyen à la Recherche de la Faculté de Médecine de Liège</a:t>
            </a:r>
          </a:p>
          <a:p>
            <a:pPr>
              <a:spcBef>
                <a:spcPts val="75"/>
              </a:spcBef>
              <a:spcAft>
                <a:spcPts val="75"/>
              </a:spcAft>
            </a:pPr>
            <a:r>
              <a:rPr lang="fr-BE" sz="825" b="1" dirty="0">
                <a:solidFill>
                  <a:schemeClr val="accent1">
                    <a:lumMod val="75000"/>
                  </a:schemeClr>
                </a:solidFill>
                <a:latin typeface="Merriweather" pitchFamily="2" charset="77"/>
              </a:rPr>
              <a:t>Pr Vincent GEENEN</a:t>
            </a:r>
            <a:r>
              <a:rPr lang="fr-BE" sz="825" dirty="0">
                <a:solidFill>
                  <a:schemeClr val="accent1">
                    <a:lumMod val="75000"/>
                  </a:schemeClr>
                </a:solidFill>
                <a:latin typeface="Merriweather" pitchFamily="2" charset="77"/>
              </a:rPr>
              <a:t>, Administrateur et Secrétaire</a:t>
            </a:r>
          </a:p>
          <a:p>
            <a:pPr>
              <a:spcBef>
                <a:spcPts val="75"/>
              </a:spcBef>
              <a:spcAft>
                <a:spcPts val="75"/>
              </a:spcAft>
            </a:pPr>
            <a:r>
              <a:rPr lang="fr-BE" sz="825" b="1" dirty="0">
                <a:solidFill>
                  <a:schemeClr val="accent1">
                    <a:lumMod val="75000"/>
                  </a:schemeClr>
                </a:solidFill>
                <a:latin typeface="Merriweather" pitchFamily="2" charset="77"/>
              </a:rPr>
              <a:t>Pr Bernard ROGISTER</a:t>
            </a:r>
            <a:r>
              <a:rPr lang="fr-BE" sz="825" dirty="0">
                <a:solidFill>
                  <a:schemeClr val="accent1">
                    <a:lumMod val="75000"/>
                  </a:schemeClr>
                </a:solidFill>
                <a:latin typeface="Merriweather" pitchFamily="2" charset="77"/>
              </a:rPr>
              <a:t>, Trésorier</a:t>
            </a:r>
          </a:p>
          <a:p>
            <a:pPr>
              <a:spcBef>
                <a:spcPts val="75"/>
              </a:spcBef>
              <a:spcAft>
                <a:spcPts val="75"/>
              </a:spcAft>
            </a:pPr>
            <a:r>
              <a:rPr lang="fr-BE" sz="825" b="1" dirty="0">
                <a:solidFill>
                  <a:schemeClr val="accent1">
                    <a:lumMod val="75000"/>
                  </a:schemeClr>
                </a:solidFill>
                <a:latin typeface="Merriweather" pitchFamily="2" charset="77"/>
              </a:rPr>
              <a:t>Monsieur  Benoît LALOUX</a:t>
            </a:r>
            <a:r>
              <a:rPr lang="fr-BE" sz="825" dirty="0">
                <a:solidFill>
                  <a:schemeClr val="accent1">
                    <a:lumMod val="75000"/>
                  </a:schemeClr>
                </a:solidFill>
                <a:latin typeface="Merriweather" pitchFamily="2" charset="77"/>
              </a:rPr>
              <a:t>, Président du CHU</a:t>
            </a:r>
          </a:p>
          <a:p>
            <a:pPr>
              <a:spcBef>
                <a:spcPts val="75"/>
              </a:spcBef>
              <a:spcAft>
                <a:spcPts val="75"/>
              </a:spcAft>
            </a:pPr>
            <a:r>
              <a:rPr lang="fr-BE" sz="825" b="1" dirty="0">
                <a:solidFill>
                  <a:schemeClr val="accent1">
                    <a:lumMod val="75000"/>
                  </a:schemeClr>
                </a:solidFill>
                <a:latin typeface="Merriweather" pitchFamily="2" charset="77"/>
              </a:rPr>
              <a:t>Pr Edouard LOUIS</a:t>
            </a:r>
            <a:r>
              <a:rPr lang="fr-BE" sz="825" dirty="0">
                <a:solidFill>
                  <a:schemeClr val="accent1">
                    <a:lumMod val="75000"/>
                  </a:schemeClr>
                </a:solidFill>
                <a:latin typeface="Merriweather" pitchFamily="2" charset="77"/>
              </a:rPr>
              <a:t>, Doyen de la Faculté de Médecine</a:t>
            </a:r>
          </a:p>
          <a:p>
            <a:pPr>
              <a:spcBef>
                <a:spcPts val="75"/>
              </a:spcBef>
              <a:spcAft>
                <a:spcPts val="75"/>
              </a:spcAft>
            </a:pPr>
            <a:r>
              <a:rPr lang="fr-BE" sz="825" b="1" dirty="0">
                <a:solidFill>
                  <a:schemeClr val="accent1">
                    <a:lumMod val="75000"/>
                  </a:schemeClr>
                </a:solidFill>
                <a:latin typeface="Merriweather" pitchFamily="2" charset="77"/>
              </a:rPr>
              <a:t>Pre Geneviève CHRISTIAENS</a:t>
            </a:r>
            <a:r>
              <a:rPr lang="fr-BE" sz="825" dirty="0">
                <a:solidFill>
                  <a:schemeClr val="accent1">
                    <a:lumMod val="75000"/>
                  </a:schemeClr>
                </a:solidFill>
                <a:latin typeface="Merriweather" pitchFamily="2" charset="77"/>
              </a:rPr>
              <a:t>, Médecin Chef du CHU</a:t>
            </a:r>
          </a:p>
          <a:p>
            <a:pPr>
              <a:spcBef>
                <a:spcPts val="75"/>
              </a:spcBef>
              <a:spcAft>
                <a:spcPts val="75"/>
              </a:spcAft>
            </a:pPr>
            <a:r>
              <a:rPr lang="fr-BE" sz="825" b="1" dirty="0">
                <a:solidFill>
                  <a:schemeClr val="accent1">
                    <a:lumMod val="75000"/>
                  </a:schemeClr>
                </a:solidFill>
                <a:latin typeface="Merriweather" pitchFamily="2" charset="77"/>
              </a:rPr>
              <a:t>Pr Philippe LEFEBVRE</a:t>
            </a:r>
            <a:r>
              <a:rPr lang="fr-BE" sz="825" dirty="0">
                <a:solidFill>
                  <a:schemeClr val="accent1">
                    <a:lumMod val="75000"/>
                  </a:schemeClr>
                </a:solidFill>
                <a:latin typeface="Merriweather" pitchFamily="2" charset="77"/>
              </a:rPr>
              <a:t>, Chef du Service ORL au CHU</a:t>
            </a:r>
          </a:p>
          <a:p>
            <a:pPr>
              <a:spcBef>
                <a:spcPts val="75"/>
              </a:spcBef>
              <a:spcAft>
                <a:spcPts val="75"/>
              </a:spcAft>
            </a:pPr>
            <a:r>
              <a:rPr lang="fr-BE" sz="825" b="1" dirty="0">
                <a:solidFill>
                  <a:schemeClr val="accent1">
                    <a:lumMod val="75000"/>
                  </a:schemeClr>
                </a:solidFill>
                <a:latin typeface="Merriweather" pitchFamily="2" charset="77"/>
              </a:rPr>
              <a:t>Pr Roland HUSTINX</a:t>
            </a:r>
            <a:r>
              <a:rPr lang="fr-BE" sz="825" dirty="0">
                <a:solidFill>
                  <a:schemeClr val="accent1">
                    <a:lumMod val="75000"/>
                  </a:schemeClr>
                </a:solidFill>
                <a:latin typeface="Merriweather" pitchFamily="2" charset="77"/>
              </a:rPr>
              <a:t>, Président du Conseil médical</a:t>
            </a:r>
          </a:p>
          <a:p>
            <a:pPr>
              <a:spcBef>
                <a:spcPts val="75"/>
              </a:spcBef>
              <a:spcAft>
                <a:spcPts val="75"/>
              </a:spcAft>
            </a:pPr>
            <a:r>
              <a:rPr lang="fr-BE" sz="825" b="1" dirty="0">
                <a:solidFill>
                  <a:schemeClr val="accent1">
                    <a:lumMod val="75000"/>
                  </a:schemeClr>
                </a:solidFill>
                <a:latin typeface="Merriweather" pitchFamily="2" charset="77"/>
              </a:rPr>
              <a:t>Pr Michel MOUTSCHEN</a:t>
            </a:r>
            <a:r>
              <a:rPr lang="fr-BE" sz="825" dirty="0">
                <a:solidFill>
                  <a:schemeClr val="accent1">
                    <a:lumMod val="75000"/>
                  </a:schemeClr>
                </a:solidFill>
                <a:latin typeface="Merriweather" pitchFamily="2" charset="77"/>
              </a:rPr>
              <a:t>, Vice-Recteur à la Recherche de l’</a:t>
            </a:r>
            <a:r>
              <a:rPr lang="fr-BE" sz="825" dirty="0" err="1">
                <a:solidFill>
                  <a:schemeClr val="accent1">
                    <a:lumMod val="75000"/>
                  </a:schemeClr>
                </a:solidFill>
                <a:latin typeface="Merriweather" pitchFamily="2" charset="77"/>
              </a:rPr>
              <a:t>ULiège</a:t>
            </a:r>
            <a:endParaRPr lang="fr-BE" sz="825" dirty="0">
              <a:solidFill>
                <a:schemeClr val="accent1">
                  <a:lumMod val="75000"/>
                </a:schemeClr>
              </a:solidFill>
              <a:latin typeface="Merriweather" pitchFamily="2" charset="77"/>
            </a:endParaRPr>
          </a:p>
          <a:p>
            <a:pPr>
              <a:spcBef>
                <a:spcPts val="75"/>
              </a:spcBef>
              <a:spcAft>
                <a:spcPts val="75"/>
              </a:spcAft>
            </a:pPr>
            <a:r>
              <a:rPr lang="fr-BE" sz="825" b="1" dirty="0">
                <a:solidFill>
                  <a:schemeClr val="accent1">
                    <a:lumMod val="75000"/>
                  </a:schemeClr>
                </a:solidFill>
                <a:latin typeface="Merriweather" pitchFamily="2" charset="77"/>
              </a:rPr>
              <a:t>Maître Ariane DENIS</a:t>
            </a:r>
            <a:r>
              <a:rPr lang="fr-BE" sz="825" dirty="0">
                <a:solidFill>
                  <a:schemeClr val="accent1">
                    <a:lumMod val="75000"/>
                  </a:schemeClr>
                </a:solidFill>
                <a:latin typeface="Merriweather" pitchFamily="2" charset="77"/>
              </a:rPr>
              <a:t>, Notaire</a:t>
            </a:r>
          </a:p>
          <a:p>
            <a:pPr>
              <a:spcBef>
                <a:spcPts val="75"/>
              </a:spcBef>
              <a:spcAft>
                <a:spcPts val="75"/>
              </a:spcAft>
            </a:pPr>
            <a:r>
              <a:rPr lang="fr-BE" sz="825" b="1" dirty="0">
                <a:solidFill>
                  <a:schemeClr val="accent1">
                    <a:lumMod val="75000"/>
                  </a:schemeClr>
                </a:solidFill>
                <a:latin typeface="Merriweather" pitchFamily="2" charset="77"/>
              </a:rPr>
              <a:t>Maître Gabriel RASSON</a:t>
            </a:r>
            <a:r>
              <a:rPr lang="fr-BE" sz="825" dirty="0">
                <a:solidFill>
                  <a:schemeClr val="accent1">
                    <a:lumMod val="75000"/>
                  </a:schemeClr>
                </a:solidFill>
                <a:latin typeface="Merriweather" pitchFamily="2" charset="77"/>
              </a:rPr>
              <a:t>, Notaire</a:t>
            </a:r>
          </a:p>
          <a:p>
            <a:pPr>
              <a:spcBef>
                <a:spcPts val="75"/>
              </a:spcBef>
              <a:spcAft>
                <a:spcPts val="75"/>
              </a:spcAft>
            </a:pPr>
            <a:r>
              <a:rPr lang="fr-BE" sz="825" b="1" dirty="0">
                <a:solidFill>
                  <a:schemeClr val="accent1">
                    <a:lumMod val="75000"/>
                  </a:schemeClr>
                </a:solidFill>
                <a:latin typeface="Merriweather" pitchFamily="2" charset="77"/>
              </a:rPr>
              <a:t>Monsieur Yves NOEL</a:t>
            </a:r>
            <a:r>
              <a:rPr lang="fr-BE" sz="825" dirty="0">
                <a:solidFill>
                  <a:schemeClr val="accent1">
                    <a:lumMod val="75000"/>
                  </a:schemeClr>
                </a:solidFill>
                <a:latin typeface="Merriweather" pitchFamily="2" charset="77"/>
              </a:rPr>
              <a:t>, Président exécutif de NMC</a:t>
            </a:r>
          </a:p>
          <a:p>
            <a:pPr>
              <a:spcBef>
                <a:spcPts val="75"/>
              </a:spcBef>
              <a:spcAft>
                <a:spcPts val="75"/>
              </a:spcAft>
            </a:pPr>
            <a:r>
              <a:rPr lang="fr-BE" sz="825" b="1" dirty="0">
                <a:solidFill>
                  <a:schemeClr val="accent1">
                    <a:lumMod val="75000"/>
                  </a:schemeClr>
                </a:solidFill>
                <a:latin typeface="Merriweather" pitchFamily="2" charset="77"/>
              </a:rPr>
              <a:t>Monsieur Yves PRETE</a:t>
            </a:r>
            <a:r>
              <a:rPr lang="fr-BE" sz="825" dirty="0">
                <a:solidFill>
                  <a:schemeClr val="accent1">
                    <a:lumMod val="75000"/>
                  </a:schemeClr>
                </a:solidFill>
                <a:latin typeface="Merriweather" pitchFamily="2" charset="77"/>
              </a:rPr>
              <a:t>, Président de la SONACA</a:t>
            </a:r>
          </a:p>
          <a:p>
            <a:pPr>
              <a:spcBef>
                <a:spcPts val="75"/>
              </a:spcBef>
              <a:spcAft>
                <a:spcPts val="75"/>
              </a:spcAft>
            </a:pPr>
            <a:r>
              <a:rPr lang="fr-BE" sz="825" b="1" dirty="0">
                <a:solidFill>
                  <a:schemeClr val="accent1">
                    <a:lumMod val="75000"/>
                  </a:schemeClr>
                </a:solidFill>
                <a:latin typeface="Merriweather" pitchFamily="2" charset="77"/>
              </a:rPr>
              <a:t>Monsieur Bernard DELVAUX</a:t>
            </a:r>
            <a:r>
              <a:rPr lang="fr-BE" sz="825" dirty="0">
                <a:solidFill>
                  <a:schemeClr val="accent1">
                    <a:lumMod val="75000"/>
                  </a:schemeClr>
                </a:solidFill>
                <a:latin typeface="Merriweather" pitchFamily="2" charset="77"/>
              </a:rPr>
              <a:t>, Administrateur délégué de ETEX</a:t>
            </a:r>
          </a:p>
          <a:p>
            <a:pPr>
              <a:spcBef>
                <a:spcPts val="75"/>
              </a:spcBef>
              <a:spcAft>
                <a:spcPts val="75"/>
              </a:spcAft>
            </a:pPr>
            <a:r>
              <a:rPr lang="fr-BE" sz="825" b="1" dirty="0">
                <a:solidFill>
                  <a:schemeClr val="accent1">
                    <a:lumMod val="75000"/>
                  </a:schemeClr>
                </a:solidFill>
                <a:latin typeface="Merriweather" pitchFamily="2" charset="77"/>
              </a:rPr>
              <a:t>Monsieur Bruno VENANZI, </a:t>
            </a:r>
            <a:r>
              <a:rPr lang="fr-BE" sz="825" dirty="0">
                <a:solidFill>
                  <a:schemeClr val="accent1">
                    <a:lumMod val="75000"/>
                  </a:schemeClr>
                </a:solidFill>
                <a:latin typeface="Merriweather" pitchFamily="2" charset="77"/>
              </a:rPr>
              <a:t>Next 5</a:t>
            </a:r>
          </a:p>
          <a:p>
            <a:pPr>
              <a:spcBef>
                <a:spcPts val="75"/>
              </a:spcBef>
              <a:spcAft>
                <a:spcPts val="75"/>
              </a:spcAft>
            </a:pPr>
            <a:r>
              <a:rPr lang="fr-BE" sz="825" b="1" dirty="0">
                <a:solidFill>
                  <a:schemeClr val="accent1">
                    <a:lumMod val="75000"/>
                  </a:schemeClr>
                </a:solidFill>
                <a:latin typeface="Merriweather" pitchFamily="2" charset="77"/>
              </a:rPr>
              <a:t>Monsieur Michel GRIGNARD, </a:t>
            </a:r>
            <a:r>
              <a:rPr lang="fr-BE" sz="825" dirty="0" err="1">
                <a:solidFill>
                  <a:schemeClr val="accent1">
                    <a:lumMod val="75000"/>
                  </a:schemeClr>
                </a:solidFill>
                <a:latin typeface="Merriweather" pitchFamily="2" charset="77"/>
              </a:rPr>
              <a:t>Condorelo</a:t>
            </a:r>
            <a:endParaRPr lang="fr-BE" sz="825" dirty="0">
              <a:solidFill>
                <a:schemeClr val="accent1">
                  <a:lumMod val="75000"/>
                </a:schemeClr>
              </a:solidFill>
              <a:latin typeface="Merriweather" pitchFamily="2" charset="77"/>
            </a:endParaRPr>
          </a:p>
        </p:txBody>
      </p:sp>
      <p:sp>
        <p:nvSpPr>
          <p:cNvPr id="3" name="ZoneTexte 2">
            <a:extLst>
              <a:ext uri="{FF2B5EF4-FFF2-40B4-BE49-F238E27FC236}">
                <a16:creationId xmlns:a16="http://schemas.microsoft.com/office/drawing/2014/main" id="{EB0C22DA-B993-F50F-BA05-9D97EF9A6093}"/>
              </a:ext>
            </a:extLst>
          </p:cNvPr>
          <p:cNvSpPr txBox="1"/>
          <p:nvPr/>
        </p:nvSpPr>
        <p:spPr>
          <a:xfrm>
            <a:off x="2901696" y="4691295"/>
            <a:ext cx="853440" cy="246221"/>
          </a:xfrm>
          <a:prstGeom prst="rect">
            <a:avLst/>
          </a:prstGeom>
          <a:noFill/>
        </p:spPr>
        <p:txBody>
          <a:bodyPr wrap="square" rtlCol="0">
            <a:spAutoFit/>
          </a:bodyPr>
          <a:lstStyle/>
          <a:p>
            <a:r>
              <a:rPr lang="fr-FR" sz="1000" dirty="0"/>
              <a:t>ASBL 1987</a:t>
            </a:r>
          </a:p>
        </p:txBody>
      </p:sp>
      <p:sp>
        <p:nvSpPr>
          <p:cNvPr id="5" name="ZoneTexte 4">
            <a:extLst>
              <a:ext uri="{FF2B5EF4-FFF2-40B4-BE49-F238E27FC236}">
                <a16:creationId xmlns:a16="http://schemas.microsoft.com/office/drawing/2014/main" id="{962B7EFF-740B-D558-9A1F-2CE3D9D218DE}"/>
              </a:ext>
            </a:extLst>
          </p:cNvPr>
          <p:cNvSpPr txBox="1"/>
          <p:nvPr/>
        </p:nvSpPr>
        <p:spPr>
          <a:xfrm>
            <a:off x="4126992" y="4697391"/>
            <a:ext cx="853440" cy="246221"/>
          </a:xfrm>
          <a:prstGeom prst="rect">
            <a:avLst/>
          </a:prstGeom>
          <a:noFill/>
        </p:spPr>
        <p:txBody>
          <a:bodyPr wrap="square" rtlCol="0">
            <a:spAutoFit/>
          </a:bodyPr>
          <a:lstStyle/>
          <a:p>
            <a:r>
              <a:rPr lang="fr-FR" sz="1000" dirty="0"/>
              <a:t>ASBL 1924</a:t>
            </a:r>
          </a:p>
        </p:txBody>
      </p:sp>
    </p:spTree>
    <p:extLst>
      <p:ext uri="{BB962C8B-B14F-4D97-AF65-F5344CB8AC3E}">
        <p14:creationId xmlns:p14="http://schemas.microsoft.com/office/powerpoint/2010/main" val="260207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73B2E0C-359E-44D4-EA6C-5529BABE4CD0}"/>
              </a:ext>
            </a:extLst>
          </p:cNvPr>
          <p:cNvSpPr txBox="1"/>
          <p:nvPr/>
        </p:nvSpPr>
        <p:spPr>
          <a:xfrm>
            <a:off x="738786" y="2413981"/>
            <a:ext cx="3223614" cy="3108543"/>
          </a:xfrm>
          <a:prstGeom prst="rect">
            <a:avLst/>
          </a:prstGeom>
          <a:noFill/>
        </p:spPr>
        <p:txBody>
          <a:bodyPr wrap="square">
            <a:spAutoFit/>
          </a:bodyPr>
          <a:lstStyle/>
          <a:p>
            <a:pPr algn="l">
              <a:buNone/>
            </a:pPr>
            <a:r>
              <a:rPr lang="fr-BE" sz="1400" b="1" dirty="0">
                <a:solidFill>
                  <a:schemeClr val="tx2"/>
                </a:solidFill>
                <a:effectLst/>
              </a:rPr>
              <a:t>Caroline MAZY</a:t>
            </a:r>
          </a:p>
          <a:p>
            <a:pPr algn="l">
              <a:buNone/>
            </a:pPr>
            <a:r>
              <a:rPr lang="fr-BE" sz="1400" b="1" i="1" dirty="0">
                <a:solidFill>
                  <a:schemeClr val="tx2"/>
                </a:solidFill>
                <a:effectLst/>
              </a:rPr>
              <a:t>Directrice</a:t>
            </a:r>
          </a:p>
          <a:p>
            <a:pPr algn="l">
              <a:buNone/>
            </a:pPr>
            <a:r>
              <a:rPr lang="fr-BE" sz="1400" b="1" dirty="0">
                <a:solidFill>
                  <a:schemeClr val="tx2"/>
                </a:solidFill>
                <a:effectLst/>
              </a:rPr>
              <a:t> </a:t>
            </a:r>
          </a:p>
          <a:p>
            <a:pPr algn="l">
              <a:buNone/>
            </a:pPr>
            <a:r>
              <a:rPr lang="fr-BE" sz="1400" b="1" dirty="0">
                <a:solidFill>
                  <a:schemeClr val="tx2"/>
                </a:solidFill>
                <a:effectLst/>
              </a:rPr>
              <a:t>Amélie HAOT</a:t>
            </a:r>
          </a:p>
          <a:p>
            <a:pPr algn="l">
              <a:buNone/>
            </a:pPr>
            <a:r>
              <a:rPr lang="fr-BE" sz="1400" b="1" i="1" dirty="0">
                <a:solidFill>
                  <a:schemeClr val="tx2"/>
                </a:solidFill>
                <a:effectLst/>
              </a:rPr>
              <a:t>Chargée de la communication</a:t>
            </a:r>
          </a:p>
          <a:p>
            <a:pPr algn="l">
              <a:buNone/>
            </a:pPr>
            <a:endParaRPr lang="fr-BE" sz="1400" dirty="0">
              <a:solidFill>
                <a:schemeClr val="tx2"/>
              </a:solidFill>
              <a:effectLst/>
            </a:endParaRPr>
          </a:p>
          <a:p>
            <a:pPr algn="just">
              <a:buNone/>
            </a:pPr>
            <a:r>
              <a:rPr lang="fr-BE" sz="1400" b="1" dirty="0">
                <a:solidFill>
                  <a:schemeClr val="tx2"/>
                </a:solidFill>
                <a:effectLst/>
              </a:rPr>
              <a:t>Jean-Marc NANDRIN</a:t>
            </a:r>
          </a:p>
          <a:p>
            <a:pPr algn="just">
              <a:buNone/>
            </a:pPr>
            <a:r>
              <a:rPr lang="fr-BE" sz="1400" b="1" i="1" dirty="0">
                <a:solidFill>
                  <a:schemeClr val="tx2"/>
                </a:solidFill>
                <a:effectLst/>
              </a:rPr>
              <a:t>Comptable</a:t>
            </a:r>
          </a:p>
          <a:p>
            <a:pPr algn="just">
              <a:buNone/>
            </a:pPr>
            <a:r>
              <a:rPr lang="fr-BE" sz="1400" dirty="0">
                <a:solidFill>
                  <a:schemeClr val="tx2"/>
                </a:solidFill>
                <a:effectLst/>
              </a:rPr>
              <a:t> </a:t>
            </a:r>
          </a:p>
          <a:p>
            <a:pPr algn="just">
              <a:buNone/>
            </a:pPr>
            <a:r>
              <a:rPr lang="fr-BE" sz="1400" b="1" dirty="0">
                <a:solidFill>
                  <a:schemeClr val="tx2"/>
                </a:solidFill>
                <a:effectLst/>
              </a:rPr>
              <a:t>Sandrine CARYN</a:t>
            </a:r>
          </a:p>
          <a:p>
            <a:pPr algn="just">
              <a:buNone/>
            </a:pPr>
            <a:r>
              <a:rPr lang="fr-BE" sz="1400" b="1" i="1" dirty="0">
                <a:solidFill>
                  <a:schemeClr val="tx2"/>
                </a:solidFill>
                <a:effectLst/>
              </a:rPr>
              <a:t>Secrétaire</a:t>
            </a:r>
            <a:endParaRPr lang="fr-BE" sz="1400" i="1" dirty="0">
              <a:solidFill>
                <a:schemeClr val="tx2"/>
              </a:solidFill>
              <a:effectLst/>
            </a:endParaRPr>
          </a:p>
          <a:p>
            <a:pPr algn="just">
              <a:buNone/>
            </a:pPr>
            <a:r>
              <a:rPr lang="fr-BE" sz="1400" b="1" dirty="0">
                <a:solidFill>
                  <a:schemeClr val="tx2"/>
                </a:solidFill>
                <a:effectLst/>
              </a:rPr>
              <a:t> </a:t>
            </a:r>
          </a:p>
          <a:p>
            <a:pPr algn="just">
              <a:buNone/>
            </a:pPr>
            <a:r>
              <a:rPr lang="fr-BE" sz="1400" b="1" dirty="0">
                <a:solidFill>
                  <a:schemeClr val="tx2"/>
                </a:solidFill>
                <a:effectLst/>
              </a:rPr>
              <a:t>Carmen BLANCHART</a:t>
            </a:r>
          </a:p>
          <a:p>
            <a:pPr algn="just">
              <a:buNone/>
            </a:pPr>
            <a:r>
              <a:rPr lang="fr-BE" sz="1400" b="1" i="1" dirty="0">
                <a:solidFill>
                  <a:schemeClr val="tx2"/>
                </a:solidFill>
                <a:effectLst/>
              </a:rPr>
              <a:t>Assistante comptable </a:t>
            </a:r>
          </a:p>
        </p:txBody>
      </p:sp>
      <p:sp>
        <p:nvSpPr>
          <p:cNvPr id="6" name="ZoneTexte 5">
            <a:extLst>
              <a:ext uri="{FF2B5EF4-FFF2-40B4-BE49-F238E27FC236}">
                <a16:creationId xmlns:a16="http://schemas.microsoft.com/office/drawing/2014/main" id="{D77FCD12-8A49-9CB2-3878-17AC6C2AE8B3}"/>
              </a:ext>
            </a:extLst>
          </p:cNvPr>
          <p:cNvSpPr txBox="1"/>
          <p:nvPr/>
        </p:nvSpPr>
        <p:spPr>
          <a:xfrm>
            <a:off x="1243584" y="743712"/>
            <a:ext cx="6729984" cy="707886"/>
          </a:xfrm>
          <a:prstGeom prst="rect">
            <a:avLst/>
          </a:prstGeom>
          <a:noFill/>
        </p:spPr>
        <p:txBody>
          <a:bodyPr wrap="square" rtlCol="0">
            <a:spAutoFit/>
          </a:bodyPr>
          <a:lstStyle/>
          <a:p>
            <a:pPr algn="ctr"/>
            <a:r>
              <a:rPr lang="fr-FR" sz="4000" dirty="0">
                <a:solidFill>
                  <a:schemeClr val="tx2"/>
                </a:solidFill>
              </a:rPr>
              <a:t>Cellule opérationnelle</a:t>
            </a:r>
          </a:p>
        </p:txBody>
      </p:sp>
      <p:pic>
        <p:nvPicPr>
          <p:cNvPr id="3" name="Image 2">
            <a:extLst>
              <a:ext uri="{FF2B5EF4-FFF2-40B4-BE49-F238E27FC236}">
                <a16:creationId xmlns:a16="http://schemas.microsoft.com/office/drawing/2014/main" id="{31EC9108-4A68-5D11-F4AF-D0314B0ACD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4803" y="2413981"/>
            <a:ext cx="4716000" cy="3142644"/>
          </a:xfrm>
          <a:prstGeom prst="rect">
            <a:avLst/>
          </a:prstGeom>
          <a:ln w="38100">
            <a:solidFill>
              <a:schemeClr val="tx2"/>
            </a:solidFill>
          </a:ln>
        </p:spPr>
      </p:pic>
    </p:spTree>
    <p:extLst>
      <p:ext uri="{BB962C8B-B14F-4D97-AF65-F5344CB8AC3E}">
        <p14:creationId xmlns:p14="http://schemas.microsoft.com/office/powerpoint/2010/main" val="2402793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habits, personne, homme, intérieur&#10;&#10;Le contenu généré par l’IA peut être incorrect.">
            <a:extLst>
              <a:ext uri="{FF2B5EF4-FFF2-40B4-BE49-F238E27FC236}">
                <a16:creationId xmlns:a16="http://schemas.microsoft.com/office/drawing/2014/main" id="{425886D4-8EC1-B344-048B-C96CCF08B69E}"/>
              </a:ext>
            </a:extLst>
          </p:cNvPr>
          <p:cNvPicPr>
            <a:picLocks noChangeAspect="1"/>
          </p:cNvPicPr>
          <p:nvPr/>
        </p:nvPicPr>
        <p:blipFill>
          <a:blip r:embed="rId2" cstate="print">
            <a:extLst>
              <a:ext uri="{28A0092B-C50C-407E-A947-70E740481C1C}">
                <a14:useLocalDpi xmlns:a14="http://schemas.microsoft.com/office/drawing/2010/main" val="0"/>
              </a:ext>
            </a:extLst>
          </a:blip>
          <a:srcRect t="17103"/>
          <a:stretch>
            <a:fillRect/>
          </a:stretch>
        </p:blipFill>
        <p:spPr>
          <a:xfrm>
            <a:off x="1416844" y="1593827"/>
            <a:ext cx="6310313" cy="3487364"/>
          </a:xfrm>
          <a:prstGeom prst="rect">
            <a:avLst/>
          </a:prstGeom>
        </p:spPr>
      </p:pic>
      <p:sp>
        <p:nvSpPr>
          <p:cNvPr id="6" name="Rectangle 3">
            <a:extLst>
              <a:ext uri="{FF2B5EF4-FFF2-40B4-BE49-F238E27FC236}">
                <a16:creationId xmlns:a16="http://schemas.microsoft.com/office/drawing/2014/main" id="{33A403FB-B72B-2E07-B144-1538B249C533}"/>
              </a:ext>
            </a:extLst>
          </p:cNvPr>
          <p:cNvSpPr txBox="1">
            <a:spLocks/>
          </p:cNvSpPr>
          <p:nvPr/>
        </p:nvSpPr>
        <p:spPr>
          <a:xfrm>
            <a:off x="0" y="5117767"/>
            <a:ext cx="9144000" cy="919559"/>
          </a:xfrm>
          <a:prstGeom prst="rect">
            <a:avLst/>
          </a:prstGeom>
          <a:ln/>
          <a:extLst>
            <a:ext uri="{91240B29-F687-4F45-9708-019B960494DF}">
              <a14:hiddenLine xmlns:a14="http://schemas.microsoft.com/office/drawing/2010/main" w="9525">
                <a:solidFill>
                  <a:srgbClr val="33CC33"/>
                </a:solidFill>
                <a:miter lim="800000"/>
                <a:headEnd/>
                <a:tailEnd/>
              </a14:hiddenLine>
            </a:ext>
          </a:extLst>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36EA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36EA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36EA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rgbClr val="EC0972"/>
              </a:buClr>
              <a:buNone/>
            </a:pPr>
            <a:r>
              <a:rPr lang="fr-FR" altLang="fr-FR" sz="2100" dirty="0">
                <a:solidFill>
                  <a:schemeClr val="tx1"/>
                </a:solidFill>
              </a:rPr>
              <a:t>En 10 ans, ce sont </a:t>
            </a:r>
            <a:r>
              <a:rPr lang="fr-FR" altLang="fr-FR" sz="2100" b="1" dirty="0">
                <a:solidFill>
                  <a:schemeClr val="accent5"/>
                </a:solidFill>
              </a:rPr>
              <a:t>plus de 20 millions d’euros </a:t>
            </a:r>
            <a:r>
              <a:rPr lang="fr-FR" altLang="fr-FR" sz="2100" dirty="0">
                <a:solidFill>
                  <a:schemeClr val="tx1"/>
                </a:solidFill>
              </a:rPr>
              <a:t>qui ont été redistribués par la Fondation Léon Fredericq, </a:t>
            </a:r>
            <a:r>
              <a:rPr lang="fr-FR" altLang="fr-FR" sz="2100" b="1" dirty="0">
                <a:solidFill>
                  <a:schemeClr val="accent5"/>
                </a:solidFill>
              </a:rPr>
              <a:t>au profit de la Recherche Médicale à Liège </a:t>
            </a:r>
            <a:r>
              <a:rPr lang="fr-FR" altLang="fr-FR" sz="2100" dirty="0">
                <a:solidFill>
                  <a:schemeClr val="tx1"/>
                </a:solidFill>
              </a:rPr>
              <a:t>!</a:t>
            </a:r>
          </a:p>
        </p:txBody>
      </p:sp>
    </p:spTree>
    <p:extLst>
      <p:ext uri="{BB962C8B-B14F-4D97-AF65-F5344CB8AC3E}">
        <p14:creationId xmlns:p14="http://schemas.microsoft.com/office/powerpoint/2010/main" val="265169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capture d’écran, Police, logo&#10;&#10;Le contenu généré par l’IA peut être incorrect.">
            <a:extLst>
              <a:ext uri="{FF2B5EF4-FFF2-40B4-BE49-F238E27FC236}">
                <a16:creationId xmlns:a16="http://schemas.microsoft.com/office/drawing/2014/main" id="{21A85EE1-E3D8-676E-CB8D-34DB164FCA23}"/>
              </a:ext>
            </a:extLst>
          </p:cNvPr>
          <p:cNvPicPr>
            <a:picLocks noChangeAspect="1"/>
          </p:cNvPicPr>
          <p:nvPr/>
        </p:nvPicPr>
        <p:blipFill>
          <a:blip r:embed="rId2"/>
          <a:stretch>
            <a:fillRect/>
          </a:stretch>
        </p:blipFill>
        <p:spPr>
          <a:xfrm>
            <a:off x="5104209" y="938741"/>
            <a:ext cx="3765035" cy="4980518"/>
          </a:xfrm>
          <a:prstGeom prst="rect">
            <a:avLst/>
          </a:prstGeom>
        </p:spPr>
      </p:pic>
      <p:sp>
        <p:nvSpPr>
          <p:cNvPr id="8" name="Rectangle 2">
            <a:extLst>
              <a:ext uri="{FF2B5EF4-FFF2-40B4-BE49-F238E27FC236}">
                <a16:creationId xmlns:a16="http://schemas.microsoft.com/office/drawing/2014/main" id="{98C37624-4E97-E705-872B-C5E3C0FC9A90}"/>
              </a:ext>
            </a:extLst>
          </p:cNvPr>
          <p:cNvSpPr>
            <a:spLocks noGrp="1"/>
          </p:cNvSpPr>
          <p:nvPr>
            <p:ph type="title"/>
          </p:nvPr>
        </p:nvSpPr>
        <p:spPr>
          <a:xfrm>
            <a:off x="-351190" y="533576"/>
            <a:ext cx="5661422" cy="753665"/>
          </a:xfrm>
        </p:spPr>
        <p:txBody>
          <a:bodyPr>
            <a:normAutofit fontScale="90000"/>
          </a:bodyPr>
          <a:lstStyle/>
          <a:p>
            <a:r>
              <a:rPr lang="fr-BE" b="1" dirty="0">
                <a:latin typeface="+mn-lt"/>
              </a:rPr>
              <a:t>Nos valeurs…</a:t>
            </a:r>
            <a:endParaRPr lang="fr-FR" altLang="fr-FR" dirty="0">
              <a:latin typeface="+mn-lt"/>
              <a:cs typeface="Arial" pitchFamily="34" charset="0"/>
            </a:endParaRPr>
          </a:p>
        </p:txBody>
      </p:sp>
      <p:sp>
        <p:nvSpPr>
          <p:cNvPr id="9" name="Rectangle 3">
            <a:extLst>
              <a:ext uri="{FF2B5EF4-FFF2-40B4-BE49-F238E27FC236}">
                <a16:creationId xmlns:a16="http://schemas.microsoft.com/office/drawing/2014/main" id="{71CA00B5-6E71-BA98-21AB-163F4787DCB7}"/>
              </a:ext>
            </a:extLst>
          </p:cNvPr>
          <p:cNvSpPr txBox="1">
            <a:spLocks/>
          </p:cNvSpPr>
          <p:nvPr/>
        </p:nvSpPr>
        <p:spPr>
          <a:xfrm>
            <a:off x="188407" y="2482057"/>
            <a:ext cx="4971725" cy="919559"/>
          </a:xfrm>
          <a:prstGeom prst="rect">
            <a:avLst/>
          </a:prstGeom>
          <a:ln/>
          <a:extLst>
            <a:ext uri="{91240B29-F687-4F45-9708-019B960494DF}">
              <a14:hiddenLine xmlns:a14="http://schemas.microsoft.com/office/drawing/2010/main" w="9525">
                <a:solidFill>
                  <a:srgbClr val="33CC33"/>
                </a:solidFill>
                <a:miter lim="800000"/>
                <a:headEnd/>
                <a:tailEnd/>
              </a14:hiddenLine>
            </a:ext>
          </a:extLst>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36EA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36EA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36EA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EC0972"/>
              </a:buClr>
            </a:pPr>
            <a:r>
              <a:rPr lang="fr-FR" altLang="fr-FR" sz="2100" b="1" dirty="0">
                <a:solidFill>
                  <a:schemeClr val="tx2"/>
                </a:solidFill>
              </a:rPr>
              <a:t>EXCELLENCE</a:t>
            </a:r>
            <a:r>
              <a:rPr lang="fr-FR" altLang="fr-FR" sz="2100" dirty="0">
                <a:solidFill>
                  <a:schemeClr val="tx2"/>
                </a:solidFill>
              </a:rPr>
              <a:t> et </a:t>
            </a:r>
            <a:r>
              <a:rPr lang="fr-FR" altLang="fr-FR" sz="2100" b="1" dirty="0">
                <a:solidFill>
                  <a:schemeClr val="tx2"/>
                </a:solidFill>
              </a:rPr>
              <a:t>INNOVATION  </a:t>
            </a:r>
            <a:r>
              <a:rPr lang="fr-FR" altLang="fr-FR" sz="2100" dirty="0">
                <a:solidFill>
                  <a:schemeClr val="tx2"/>
                </a:solidFill>
              </a:rPr>
              <a:t>                  </a:t>
            </a:r>
            <a:r>
              <a:rPr lang="fr-FR" altLang="fr-FR" sz="1500" dirty="0">
                <a:solidFill>
                  <a:schemeClr val="tx2"/>
                </a:solidFill>
              </a:rPr>
              <a:t>dans la sélection des projets soutenus</a:t>
            </a:r>
          </a:p>
          <a:p>
            <a:pPr>
              <a:lnSpc>
                <a:spcPct val="100000"/>
              </a:lnSpc>
              <a:buClr>
                <a:srgbClr val="EC0972"/>
              </a:buClr>
            </a:pPr>
            <a:r>
              <a:rPr lang="fr-FR" altLang="fr-FR" sz="2100" b="1" dirty="0">
                <a:solidFill>
                  <a:schemeClr val="tx2"/>
                </a:solidFill>
              </a:rPr>
              <a:t>INTÉGRITÉ</a:t>
            </a:r>
            <a:r>
              <a:rPr lang="fr-FR" altLang="fr-FR" sz="2100" dirty="0">
                <a:solidFill>
                  <a:schemeClr val="tx2"/>
                </a:solidFill>
              </a:rPr>
              <a:t> et </a:t>
            </a:r>
            <a:r>
              <a:rPr lang="fr-FR" altLang="fr-FR" sz="2100" b="1" dirty="0">
                <a:solidFill>
                  <a:schemeClr val="tx2"/>
                </a:solidFill>
              </a:rPr>
              <a:t>ÉTHIQUE </a:t>
            </a:r>
            <a:r>
              <a:rPr lang="fr-FR" altLang="fr-FR" sz="2100" dirty="0">
                <a:solidFill>
                  <a:schemeClr val="tx2"/>
                </a:solidFill>
              </a:rPr>
              <a:t>                             </a:t>
            </a:r>
            <a:r>
              <a:rPr lang="fr-FR" altLang="fr-FR" sz="1500" dirty="0">
                <a:solidFill>
                  <a:schemeClr val="tx2"/>
                </a:solidFill>
              </a:rPr>
              <a:t>dans la gestion et le suivi des projets</a:t>
            </a:r>
          </a:p>
          <a:p>
            <a:pPr>
              <a:lnSpc>
                <a:spcPct val="100000"/>
              </a:lnSpc>
              <a:buClr>
                <a:srgbClr val="EC0972"/>
              </a:buClr>
            </a:pPr>
            <a:r>
              <a:rPr lang="fr-FR" altLang="fr-FR" sz="2100" b="1" dirty="0">
                <a:solidFill>
                  <a:schemeClr val="tx2"/>
                </a:solidFill>
              </a:rPr>
              <a:t>RESPECT</a:t>
            </a:r>
            <a:r>
              <a:rPr lang="fr-FR" altLang="fr-FR" sz="2100" dirty="0">
                <a:solidFill>
                  <a:schemeClr val="tx2"/>
                </a:solidFill>
              </a:rPr>
              <a:t>                                                          </a:t>
            </a:r>
            <a:r>
              <a:rPr lang="fr-FR" altLang="fr-FR" sz="1500" dirty="0">
                <a:solidFill>
                  <a:schemeClr val="tx2"/>
                </a:solidFill>
              </a:rPr>
              <a:t>de la volonté du donateur</a:t>
            </a:r>
            <a:endParaRPr lang="fr-FR" altLang="fr-FR" sz="2100" dirty="0">
              <a:solidFill>
                <a:schemeClr val="tx2"/>
              </a:solidFill>
            </a:endParaRPr>
          </a:p>
          <a:p>
            <a:pPr>
              <a:lnSpc>
                <a:spcPct val="100000"/>
              </a:lnSpc>
              <a:buClr>
                <a:srgbClr val="EC0972"/>
              </a:buClr>
            </a:pPr>
            <a:r>
              <a:rPr lang="fr-FR" altLang="fr-FR" sz="2100" b="1" dirty="0">
                <a:solidFill>
                  <a:schemeClr val="tx2"/>
                </a:solidFill>
              </a:rPr>
              <a:t>TRANSPARENCE</a:t>
            </a:r>
            <a:r>
              <a:rPr lang="fr-FR" altLang="fr-FR" sz="2100" dirty="0">
                <a:solidFill>
                  <a:schemeClr val="tx2"/>
                </a:solidFill>
              </a:rPr>
              <a:t>                                          </a:t>
            </a:r>
            <a:r>
              <a:rPr lang="fr-FR" altLang="fr-FR" sz="1500" dirty="0">
                <a:solidFill>
                  <a:schemeClr val="tx2"/>
                </a:solidFill>
              </a:rPr>
              <a:t>dans l’utilisation des moyens disponibles</a:t>
            </a:r>
          </a:p>
          <a:p>
            <a:pPr>
              <a:lnSpc>
                <a:spcPct val="100000"/>
              </a:lnSpc>
              <a:buClr>
                <a:srgbClr val="EC0972"/>
              </a:buClr>
            </a:pPr>
            <a:r>
              <a:rPr lang="fr-FR" altLang="fr-FR" sz="2100" b="1" dirty="0">
                <a:solidFill>
                  <a:schemeClr val="tx2"/>
                </a:solidFill>
              </a:rPr>
              <a:t>HUMANISME</a:t>
            </a:r>
            <a:r>
              <a:rPr lang="fr-FR" altLang="fr-FR" sz="2100" dirty="0">
                <a:solidFill>
                  <a:schemeClr val="tx2"/>
                </a:solidFill>
              </a:rPr>
              <a:t>                                                   </a:t>
            </a:r>
            <a:r>
              <a:rPr lang="fr-FR" altLang="fr-FR" sz="1500" dirty="0">
                <a:solidFill>
                  <a:schemeClr val="tx2"/>
                </a:solidFill>
              </a:rPr>
              <a:t>avec le patient au centre de nos préoccupations</a:t>
            </a:r>
            <a:endParaRPr lang="fr-FR" altLang="fr-FR" sz="2100" dirty="0">
              <a:solidFill>
                <a:schemeClr val="tx2"/>
              </a:solidFill>
            </a:endParaRPr>
          </a:p>
        </p:txBody>
      </p:sp>
    </p:spTree>
    <p:extLst>
      <p:ext uri="{BB962C8B-B14F-4D97-AF65-F5344CB8AC3E}">
        <p14:creationId xmlns:p14="http://schemas.microsoft.com/office/powerpoint/2010/main" val="415282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3C57F27-A2EF-2C2F-F430-CF0CB7F32583}"/>
              </a:ext>
            </a:extLst>
          </p:cNvPr>
          <p:cNvSpPr>
            <a:spLocks noGrp="1"/>
          </p:cNvSpPr>
          <p:nvPr>
            <p:ph type="title"/>
          </p:nvPr>
        </p:nvSpPr>
        <p:spPr>
          <a:xfrm>
            <a:off x="113044" y="697720"/>
            <a:ext cx="3513026" cy="753665"/>
          </a:xfrm>
        </p:spPr>
        <p:txBody>
          <a:bodyPr>
            <a:normAutofit/>
          </a:bodyPr>
          <a:lstStyle/>
          <a:p>
            <a:pPr algn="ctr"/>
            <a:r>
              <a:rPr lang="fr-BE" sz="1800" b="1" dirty="0">
                <a:latin typeface="Merriweather" pitchFamily="2" charset="77"/>
              </a:rPr>
              <a:t>Ils nous soutiennent…</a:t>
            </a:r>
            <a:br>
              <a:rPr lang="fr-BE" sz="1800" dirty="0">
                <a:latin typeface="Merriweather" pitchFamily="2" charset="77"/>
              </a:rPr>
            </a:br>
            <a:r>
              <a:rPr lang="fr-BE" sz="1800" b="1" dirty="0">
                <a:latin typeface="Merriweather" pitchFamily="2" charset="77"/>
              </a:rPr>
              <a:t>Nos parrains</a:t>
            </a:r>
            <a:endParaRPr lang="fr-FR" altLang="fr-FR" sz="1800" dirty="0">
              <a:latin typeface="Merriweather" pitchFamily="2" charset="77"/>
              <a:cs typeface="Arial" pitchFamily="34" charset="0"/>
            </a:endParaRPr>
          </a:p>
        </p:txBody>
      </p:sp>
      <p:pic>
        <p:nvPicPr>
          <p:cNvPr id="6" name="Image 5" descr="Une image contenant texte, Visage humain, verres, homme&#10;&#10;Le contenu généré par l’IA peut être incorrect.">
            <a:extLst>
              <a:ext uri="{FF2B5EF4-FFF2-40B4-BE49-F238E27FC236}">
                <a16:creationId xmlns:a16="http://schemas.microsoft.com/office/drawing/2014/main" id="{0E5DE1CE-0961-4A6F-6662-707F69EB48D9}"/>
              </a:ext>
            </a:extLst>
          </p:cNvPr>
          <p:cNvPicPr>
            <a:picLocks noChangeAspect="1"/>
          </p:cNvPicPr>
          <p:nvPr/>
        </p:nvPicPr>
        <p:blipFill>
          <a:blip r:embed="rId2"/>
          <a:stretch>
            <a:fillRect/>
          </a:stretch>
        </p:blipFill>
        <p:spPr>
          <a:xfrm>
            <a:off x="294424" y="2499890"/>
            <a:ext cx="3694616" cy="3031688"/>
          </a:xfrm>
          <a:prstGeom prst="rect">
            <a:avLst/>
          </a:prstGeom>
        </p:spPr>
      </p:pic>
      <p:grpSp>
        <p:nvGrpSpPr>
          <p:cNvPr id="3" name="Groupe 2">
            <a:extLst>
              <a:ext uri="{FF2B5EF4-FFF2-40B4-BE49-F238E27FC236}">
                <a16:creationId xmlns:a16="http://schemas.microsoft.com/office/drawing/2014/main" id="{1D0205EF-EF1B-189F-C326-B33758DF6532}"/>
              </a:ext>
            </a:extLst>
          </p:cNvPr>
          <p:cNvGrpSpPr/>
          <p:nvPr/>
        </p:nvGrpSpPr>
        <p:grpSpPr>
          <a:xfrm>
            <a:off x="4474464" y="1067725"/>
            <a:ext cx="4375548" cy="5563244"/>
            <a:chOff x="4474464" y="1067725"/>
            <a:chExt cx="4375548" cy="5563244"/>
          </a:xfrm>
        </p:grpSpPr>
        <p:pic>
          <p:nvPicPr>
            <p:cNvPr id="7" name="Image 6">
              <a:extLst>
                <a:ext uri="{FF2B5EF4-FFF2-40B4-BE49-F238E27FC236}">
                  <a16:creationId xmlns:a16="http://schemas.microsoft.com/office/drawing/2014/main" id="{903EB072-347B-02A7-2E0C-E907117B55EC}"/>
                </a:ext>
              </a:extLst>
            </p:cNvPr>
            <p:cNvPicPr>
              <a:picLocks noChangeAspect="1"/>
            </p:cNvPicPr>
            <p:nvPr/>
          </p:nvPicPr>
          <p:blipFill>
            <a:blip r:embed="rId3"/>
            <a:stretch>
              <a:fillRect/>
            </a:stretch>
          </p:blipFill>
          <p:spPr>
            <a:xfrm>
              <a:off x="4474464" y="2231067"/>
              <a:ext cx="4375548" cy="4399902"/>
            </a:xfrm>
            <a:prstGeom prst="rect">
              <a:avLst/>
            </a:prstGeom>
          </p:spPr>
        </p:pic>
        <p:sp>
          <p:nvSpPr>
            <p:cNvPr id="2" name="ZoneTexte 1">
              <a:extLst>
                <a:ext uri="{FF2B5EF4-FFF2-40B4-BE49-F238E27FC236}">
                  <a16:creationId xmlns:a16="http://schemas.microsoft.com/office/drawing/2014/main" id="{48D49052-60C8-4244-A1FB-CDFB6BBE9FFB}"/>
                </a:ext>
              </a:extLst>
            </p:cNvPr>
            <p:cNvSpPr txBox="1"/>
            <p:nvPr/>
          </p:nvSpPr>
          <p:spPr>
            <a:xfrm>
              <a:off x="4572000" y="1067725"/>
              <a:ext cx="4005470" cy="369332"/>
            </a:xfrm>
            <a:prstGeom prst="rect">
              <a:avLst/>
            </a:prstGeom>
            <a:noFill/>
          </p:spPr>
          <p:txBody>
            <a:bodyPr wrap="square" rtlCol="0">
              <a:spAutoFit/>
            </a:bodyPr>
            <a:lstStyle/>
            <a:p>
              <a:r>
                <a:rPr lang="fr-FR" b="1" dirty="0">
                  <a:solidFill>
                    <a:schemeClr val="tx2"/>
                  </a:solidFill>
                  <a:latin typeface="Merriweather" pitchFamily="2" charset="77"/>
                </a:rPr>
                <a:t>Nos mécènes</a:t>
              </a:r>
            </a:p>
          </p:txBody>
        </p:sp>
      </p:grpSp>
    </p:spTree>
    <p:extLst>
      <p:ext uri="{BB962C8B-B14F-4D97-AF65-F5344CB8AC3E}">
        <p14:creationId xmlns:p14="http://schemas.microsoft.com/office/powerpoint/2010/main" val="36339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D0C88-75A7-37F3-78B4-103EF1F21595}"/>
            </a:ext>
          </a:extLst>
        </p:cNvPr>
        <p:cNvGrpSpPr/>
        <p:nvPr/>
      </p:nvGrpSpPr>
      <p:grpSpPr>
        <a:xfrm>
          <a:off x="0" y="0"/>
          <a:ext cx="0" cy="0"/>
          <a:chOff x="0" y="0"/>
          <a:chExt cx="0" cy="0"/>
        </a:xfrm>
      </p:grpSpPr>
      <p:pic>
        <p:nvPicPr>
          <p:cNvPr id="10" name="Image 9" descr="Une image contenant plein air, plante, bâtiment, rue&#10;&#10;Le contenu généré par l’IA peut être incorrect.">
            <a:extLst>
              <a:ext uri="{FF2B5EF4-FFF2-40B4-BE49-F238E27FC236}">
                <a16:creationId xmlns:a16="http://schemas.microsoft.com/office/drawing/2014/main" id="{9FCB584E-B01C-02C4-87EF-6D1070EF66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9380" y="857249"/>
            <a:ext cx="2683129" cy="1789007"/>
          </a:xfrm>
          <a:prstGeom prst="rect">
            <a:avLst/>
          </a:prstGeom>
        </p:spPr>
      </p:pic>
      <p:sp>
        <p:nvSpPr>
          <p:cNvPr id="4" name="Rectangle 2">
            <a:extLst>
              <a:ext uri="{FF2B5EF4-FFF2-40B4-BE49-F238E27FC236}">
                <a16:creationId xmlns:a16="http://schemas.microsoft.com/office/drawing/2014/main" id="{0B9B7AAA-63D5-0815-3BC1-833AC77DD2B1}"/>
              </a:ext>
            </a:extLst>
          </p:cNvPr>
          <p:cNvSpPr>
            <a:spLocks noGrp="1"/>
          </p:cNvSpPr>
          <p:nvPr>
            <p:ph type="title"/>
          </p:nvPr>
        </p:nvSpPr>
        <p:spPr>
          <a:xfrm>
            <a:off x="24741" y="643527"/>
            <a:ext cx="5661422" cy="753665"/>
          </a:xfrm>
        </p:spPr>
        <p:txBody>
          <a:bodyPr>
            <a:normAutofit fontScale="90000"/>
          </a:bodyPr>
          <a:lstStyle/>
          <a:p>
            <a:r>
              <a:rPr lang="fr-BE" dirty="0">
                <a:latin typeface="+mn-lt"/>
              </a:rPr>
              <a:t>Les ressources de la Fondation</a:t>
            </a:r>
            <a:endParaRPr lang="fr-FR" altLang="fr-FR" dirty="0">
              <a:latin typeface="+mn-lt"/>
              <a:cs typeface="Arial" pitchFamily="34" charset="0"/>
            </a:endParaRPr>
          </a:p>
        </p:txBody>
      </p:sp>
      <p:sp>
        <p:nvSpPr>
          <p:cNvPr id="2" name="Rectangle 3">
            <a:extLst>
              <a:ext uri="{FF2B5EF4-FFF2-40B4-BE49-F238E27FC236}">
                <a16:creationId xmlns:a16="http://schemas.microsoft.com/office/drawing/2014/main" id="{2751EDF3-6FA6-3E54-A6DC-2B6968D0B096}"/>
              </a:ext>
            </a:extLst>
          </p:cNvPr>
          <p:cNvSpPr txBox="1">
            <a:spLocks/>
          </p:cNvSpPr>
          <p:nvPr/>
        </p:nvSpPr>
        <p:spPr>
          <a:xfrm>
            <a:off x="120102" y="2300780"/>
            <a:ext cx="8850457" cy="919559"/>
          </a:xfrm>
          <a:prstGeom prst="rect">
            <a:avLst/>
          </a:prstGeom>
          <a:ln/>
          <a:extLst>
            <a:ext uri="{91240B29-F687-4F45-9708-019B960494DF}">
              <a14:hiddenLine xmlns:a14="http://schemas.microsoft.com/office/drawing/2010/main" w="9525">
                <a:solidFill>
                  <a:srgbClr val="33CC33"/>
                </a:solidFill>
                <a:miter lim="800000"/>
                <a:headEnd/>
                <a:tailEnd/>
              </a14:hiddenLine>
            </a:ext>
          </a:extLst>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36EA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36EA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36EA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36EA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EC0972"/>
              </a:buClr>
            </a:pPr>
            <a:r>
              <a:rPr lang="fr-FR" altLang="fr-FR" sz="2400" dirty="0">
                <a:solidFill>
                  <a:schemeClr val="tx1"/>
                </a:solidFill>
              </a:rPr>
              <a:t>Les </a:t>
            </a:r>
            <a:r>
              <a:rPr lang="fr-FR" altLang="fr-FR" sz="2400" b="1" dirty="0">
                <a:solidFill>
                  <a:schemeClr val="accent5"/>
                </a:solidFill>
              </a:rPr>
              <a:t>DONS</a:t>
            </a:r>
          </a:p>
          <a:p>
            <a:pPr lvl="1">
              <a:lnSpc>
                <a:spcPct val="100000"/>
              </a:lnSpc>
              <a:buClr>
                <a:srgbClr val="EC0972"/>
              </a:buClr>
              <a:buFont typeface="Wingdings" panose="05000000000000000000" pitchFamily="2" charset="2"/>
              <a:buChar char="à"/>
            </a:pPr>
            <a:r>
              <a:rPr lang="fr-FR" altLang="fr-FR" sz="2100" dirty="0">
                <a:solidFill>
                  <a:schemeClr val="tx1"/>
                </a:solidFill>
              </a:rPr>
              <a:t>Particuliers</a:t>
            </a:r>
          </a:p>
          <a:p>
            <a:pPr lvl="1">
              <a:lnSpc>
                <a:spcPct val="100000"/>
              </a:lnSpc>
              <a:buClr>
                <a:srgbClr val="EC0972"/>
              </a:buClr>
              <a:buFont typeface="Wingdings" panose="05000000000000000000" pitchFamily="2" charset="2"/>
              <a:buChar char="à"/>
            </a:pPr>
            <a:r>
              <a:rPr lang="fr-FR" altLang="fr-FR" sz="2100" dirty="0">
                <a:solidFill>
                  <a:schemeClr val="tx1"/>
                </a:solidFill>
              </a:rPr>
              <a:t>Services Clubs (Rotary, Lions,…)</a:t>
            </a:r>
          </a:p>
          <a:p>
            <a:pPr lvl="1">
              <a:lnSpc>
                <a:spcPct val="100000"/>
              </a:lnSpc>
              <a:buClr>
                <a:srgbClr val="EC0972"/>
              </a:buClr>
              <a:buFont typeface="Wingdings" panose="05000000000000000000" pitchFamily="2" charset="2"/>
              <a:buChar char="à"/>
            </a:pPr>
            <a:r>
              <a:rPr lang="fr-FR" altLang="fr-FR" sz="2100" dirty="0">
                <a:solidFill>
                  <a:schemeClr val="tx1"/>
                </a:solidFill>
              </a:rPr>
              <a:t>Entreprises</a:t>
            </a:r>
          </a:p>
          <a:p>
            <a:pPr>
              <a:lnSpc>
                <a:spcPct val="100000"/>
              </a:lnSpc>
              <a:buClr>
                <a:srgbClr val="EC0972"/>
              </a:buClr>
            </a:pPr>
            <a:r>
              <a:rPr lang="fr-FR" altLang="fr-FR" sz="2400" dirty="0">
                <a:solidFill>
                  <a:schemeClr val="tx1"/>
                </a:solidFill>
              </a:rPr>
              <a:t>Les </a:t>
            </a:r>
            <a:r>
              <a:rPr lang="fr-FR" altLang="fr-FR" sz="2400" b="1" dirty="0">
                <a:solidFill>
                  <a:schemeClr val="accent5"/>
                </a:solidFill>
              </a:rPr>
              <a:t>LEGS (65% des revenus)</a:t>
            </a:r>
          </a:p>
          <a:p>
            <a:pPr>
              <a:lnSpc>
                <a:spcPct val="100000"/>
              </a:lnSpc>
              <a:buClr>
                <a:srgbClr val="EC0972"/>
              </a:buClr>
            </a:pPr>
            <a:r>
              <a:rPr lang="fr-FR" altLang="fr-FR" sz="2400" dirty="0">
                <a:solidFill>
                  <a:schemeClr val="accent5"/>
                </a:solidFill>
              </a:rPr>
              <a:t>L’</a:t>
            </a:r>
            <a:r>
              <a:rPr lang="fr-FR" altLang="fr-FR" sz="2400" b="1" dirty="0">
                <a:solidFill>
                  <a:schemeClr val="accent5"/>
                </a:solidFill>
              </a:rPr>
              <a:t>organisation d’évènements</a:t>
            </a:r>
          </a:p>
          <a:p>
            <a:pPr>
              <a:lnSpc>
                <a:spcPct val="100000"/>
              </a:lnSpc>
              <a:buClr>
                <a:srgbClr val="EC0972"/>
              </a:buClr>
            </a:pPr>
            <a:r>
              <a:rPr lang="fr-FR" altLang="fr-FR" sz="2400" dirty="0">
                <a:solidFill>
                  <a:schemeClr val="tx1"/>
                </a:solidFill>
              </a:rPr>
              <a:t>Les </a:t>
            </a:r>
            <a:r>
              <a:rPr lang="fr-FR" altLang="fr-FR" sz="2400" b="1" dirty="0">
                <a:solidFill>
                  <a:schemeClr val="accent5"/>
                </a:solidFill>
              </a:rPr>
              <a:t>subventions</a:t>
            </a:r>
          </a:p>
          <a:p>
            <a:pPr>
              <a:lnSpc>
                <a:spcPct val="100000"/>
              </a:lnSpc>
              <a:buClr>
                <a:srgbClr val="EC0972"/>
              </a:buClr>
            </a:pPr>
            <a:r>
              <a:rPr lang="fr-FR" altLang="fr-FR" sz="2400" dirty="0">
                <a:solidFill>
                  <a:schemeClr val="tx1"/>
                </a:solidFill>
              </a:rPr>
              <a:t>Créer un </a:t>
            </a:r>
            <a:r>
              <a:rPr lang="fr-FR" altLang="fr-FR" sz="2400" b="1" dirty="0">
                <a:solidFill>
                  <a:schemeClr val="accent5"/>
                </a:solidFill>
              </a:rPr>
              <a:t>prix spécifique</a:t>
            </a:r>
          </a:p>
          <a:p>
            <a:pPr>
              <a:lnSpc>
                <a:spcPct val="100000"/>
              </a:lnSpc>
              <a:buClr>
                <a:srgbClr val="EC0972"/>
              </a:buClr>
            </a:pPr>
            <a:endParaRPr lang="fr-FR" altLang="fr-FR" sz="2400" dirty="0">
              <a:solidFill>
                <a:schemeClr val="tx1"/>
              </a:solidFill>
            </a:endParaRPr>
          </a:p>
        </p:txBody>
      </p:sp>
      <p:pic>
        <p:nvPicPr>
          <p:cNvPr id="2052" name="Picture 4" descr="Peut être une image de vélo et texte qui dit ’24H télévie Vélo Infos &amp; b t 년는 19&gt;20 MARS 2026 PÉDALEZ 24 HEURES EN ÉQUIPE POUR SOUTENIR LA RECHERCHE CONTRE LE CANCER! Une Uneorganisationde organisation orgar de LIÈGE université Au bénéficede de CHU deLiege télévie Avec le soutien de Léon LéonFredericq Frederict Kineo bt//t.eaa/eae IHapital Edhour rApcraAcл’">
            <a:extLst>
              <a:ext uri="{FF2B5EF4-FFF2-40B4-BE49-F238E27FC236}">
                <a16:creationId xmlns:a16="http://schemas.microsoft.com/office/drawing/2014/main" id="{BC039CF6-9D41-09CC-FE07-5907EC6F83C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0179"/>
          <a:stretch>
            <a:fillRect/>
          </a:stretch>
        </p:blipFill>
        <p:spPr bwMode="auto">
          <a:xfrm>
            <a:off x="5207462" y="2348408"/>
            <a:ext cx="1418892" cy="140135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ucune description de photo disponible.">
            <a:extLst>
              <a:ext uri="{FF2B5EF4-FFF2-40B4-BE49-F238E27FC236}">
                <a16:creationId xmlns:a16="http://schemas.microsoft.com/office/drawing/2014/main" id="{4C039498-A3DE-162F-CC51-C3041C7F75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26995" y="4449690"/>
            <a:ext cx="2325514" cy="155106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eut être une image de texte qui dit ’fLIKE LIKE f DECATHLON RUNNING FANS f SHARE lenji lenji 0 බනടട Kalenji by’">
            <a:extLst>
              <a:ext uri="{FF2B5EF4-FFF2-40B4-BE49-F238E27FC236}">
                <a16:creationId xmlns:a16="http://schemas.microsoft.com/office/drawing/2014/main" id="{7CD076D2-53D1-AFC0-15D5-1EBAEAB8BB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19399" y="2348408"/>
            <a:ext cx="2524601" cy="211649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eut être une image de table et éclairage">
            <a:extLst>
              <a:ext uri="{FF2B5EF4-FFF2-40B4-BE49-F238E27FC236}">
                <a16:creationId xmlns:a16="http://schemas.microsoft.com/office/drawing/2014/main" id="{97DF21A6-9132-A88A-E609-432061FA04E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4495"/>
          <a:stretch>
            <a:fillRect/>
          </a:stretch>
        </p:blipFill>
        <p:spPr bwMode="auto">
          <a:xfrm>
            <a:off x="4545329" y="3749765"/>
            <a:ext cx="2281665" cy="114816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texte, Visage humain, graphisme, capture d’écran&#10;&#10;Le contenu généré par l’IA peut être incorrect.">
            <a:extLst>
              <a:ext uri="{FF2B5EF4-FFF2-40B4-BE49-F238E27FC236}">
                <a16:creationId xmlns:a16="http://schemas.microsoft.com/office/drawing/2014/main" id="{E155CC1F-B3EC-3501-1C6C-B1F636410F69}"/>
              </a:ext>
            </a:extLst>
          </p:cNvPr>
          <p:cNvPicPr>
            <a:picLocks noChangeAspect="1"/>
          </p:cNvPicPr>
          <p:nvPr/>
        </p:nvPicPr>
        <p:blipFill>
          <a:blip r:embed="rId7" cstate="print">
            <a:extLst>
              <a:ext uri="{28A0092B-C50C-407E-A947-70E740481C1C}">
                <a14:useLocalDpi xmlns:a14="http://schemas.microsoft.com/office/drawing/2010/main" val="0"/>
              </a:ext>
            </a:extLst>
          </a:blip>
          <a:srcRect t="5416" b="3162"/>
          <a:stretch>
            <a:fillRect/>
          </a:stretch>
        </p:blipFill>
        <p:spPr>
          <a:xfrm>
            <a:off x="4548519" y="4882191"/>
            <a:ext cx="2268000" cy="1088558"/>
          </a:xfrm>
          <a:prstGeom prst="rect">
            <a:avLst/>
          </a:prstGeom>
        </p:spPr>
      </p:pic>
    </p:spTree>
    <p:extLst>
      <p:ext uri="{BB962C8B-B14F-4D97-AF65-F5344CB8AC3E}">
        <p14:creationId xmlns:p14="http://schemas.microsoft.com/office/powerpoint/2010/main" val="72004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personne, capture d’écran, habits&#10;&#10;Le contenu généré par l’IA peut être incorrect.">
            <a:extLst>
              <a:ext uri="{FF2B5EF4-FFF2-40B4-BE49-F238E27FC236}">
                <a16:creationId xmlns:a16="http://schemas.microsoft.com/office/drawing/2014/main" id="{874062E0-9255-2652-EC0B-DF8D28722C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 y="1709449"/>
            <a:ext cx="7429500" cy="4179094"/>
          </a:xfrm>
          <a:prstGeom prst="rect">
            <a:avLst/>
          </a:prstGeom>
        </p:spPr>
      </p:pic>
    </p:spTree>
    <p:extLst>
      <p:ext uri="{BB962C8B-B14F-4D97-AF65-F5344CB8AC3E}">
        <p14:creationId xmlns:p14="http://schemas.microsoft.com/office/powerpoint/2010/main" val="19187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35000" y="774700"/>
            <a:ext cx="7835900" cy="707886"/>
          </a:xfrm>
          <a:prstGeom prst="rect">
            <a:avLst/>
          </a:prstGeom>
          <a:noFill/>
        </p:spPr>
        <p:txBody>
          <a:bodyPr wrap="square" rtlCol="0">
            <a:spAutoFit/>
          </a:bodyPr>
          <a:lstStyle/>
          <a:p>
            <a:pPr algn="ctr"/>
            <a:r>
              <a:rPr lang="fr-FR" sz="4000" dirty="0">
                <a:solidFill>
                  <a:schemeClr val="tx2"/>
                </a:solidFill>
              </a:rPr>
              <a:t>Merci pour votre attention !</a:t>
            </a:r>
          </a:p>
        </p:txBody>
      </p:sp>
      <p:grpSp>
        <p:nvGrpSpPr>
          <p:cNvPr id="2" name="Groupe 1">
            <a:extLst>
              <a:ext uri="{FF2B5EF4-FFF2-40B4-BE49-F238E27FC236}">
                <a16:creationId xmlns:a16="http://schemas.microsoft.com/office/drawing/2014/main" id="{7A93F3AF-C65B-B653-3CC1-DBF86A416CF1}"/>
              </a:ext>
            </a:extLst>
          </p:cNvPr>
          <p:cNvGrpSpPr/>
          <p:nvPr/>
        </p:nvGrpSpPr>
        <p:grpSpPr>
          <a:xfrm>
            <a:off x="597408" y="2430172"/>
            <a:ext cx="2457582" cy="3014409"/>
            <a:chOff x="1073162" y="2132856"/>
            <a:chExt cx="2457582" cy="3014409"/>
          </a:xfrm>
        </p:grpSpPr>
        <p:pic>
          <p:nvPicPr>
            <p:cNvPr id="5" name="Image 2" descr="PFranchimont.jpeg">
              <a:extLst>
                <a:ext uri="{FF2B5EF4-FFF2-40B4-BE49-F238E27FC236}">
                  <a16:creationId xmlns:a16="http://schemas.microsoft.com/office/drawing/2014/main" id="{B5C80E40-4043-CFF9-B9A4-CDF5DD9823B1}"/>
                </a:ext>
              </a:extLst>
            </p:cNvPr>
            <p:cNvPicPr>
              <a:picLocks noChangeAspect="1"/>
            </p:cNvPicPr>
            <p:nvPr/>
          </p:nvPicPr>
          <p:blipFill>
            <a:blip r:embed="rId2">
              <a:extLst>
                <a:ext uri="{28A0092B-C50C-407E-A947-70E740481C1C}">
                  <a14:useLocalDpi xmlns:a14="http://schemas.microsoft.com/office/drawing/2010/main" val="0"/>
                </a:ext>
              </a:extLst>
            </a:blip>
            <a:srcRect t="2000" b="7167"/>
            <a:stretch>
              <a:fillRect/>
            </a:stretch>
          </p:blipFill>
          <p:spPr bwMode="auto">
            <a:xfrm>
              <a:off x="1349160" y="2132856"/>
              <a:ext cx="1991250" cy="2124000"/>
            </a:xfrm>
            <a:prstGeom prst="rect">
              <a:avLst/>
            </a:prstGeom>
            <a:noFill/>
            <a:ln w="38100">
              <a:solidFill>
                <a:schemeClr val="tx2"/>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ZoneTexte 5">
              <a:extLst>
                <a:ext uri="{FF2B5EF4-FFF2-40B4-BE49-F238E27FC236}">
                  <a16:creationId xmlns:a16="http://schemas.microsoft.com/office/drawing/2014/main" id="{28113FFC-30C5-CA74-B848-EB36DC075BB6}"/>
                </a:ext>
              </a:extLst>
            </p:cNvPr>
            <p:cNvSpPr txBox="1"/>
            <p:nvPr/>
          </p:nvSpPr>
          <p:spPr>
            <a:xfrm>
              <a:off x="1073162" y="4316268"/>
              <a:ext cx="2457582" cy="830997"/>
            </a:xfrm>
            <a:prstGeom prst="rect">
              <a:avLst/>
            </a:prstGeom>
            <a:noFill/>
          </p:spPr>
          <p:txBody>
            <a:bodyPr wrap="square" rtlCol="0">
              <a:spAutoFit/>
            </a:bodyPr>
            <a:lstStyle/>
            <a:p>
              <a:pPr algn="ctr"/>
              <a:r>
                <a:rPr lang="fr-FR" sz="1200" b="1" dirty="0">
                  <a:solidFill>
                    <a:schemeClr val="tx2"/>
                  </a:solidFill>
                  <a:latin typeface="Book Antiqua" panose="02040602050305030304" pitchFamily="18" charset="0"/>
                </a:rPr>
                <a:t>Baron Paul FRANCHIMONT</a:t>
              </a:r>
            </a:p>
            <a:p>
              <a:pPr algn="ctr"/>
              <a:r>
                <a:rPr lang="fr-FR" sz="1200" b="1" dirty="0">
                  <a:solidFill>
                    <a:schemeClr val="tx2"/>
                  </a:solidFill>
                  <a:latin typeface="Book Antiqua" panose="02040602050305030304" pitchFamily="18" charset="0"/>
                </a:rPr>
                <a:t>(1934 – 1994)</a:t>
              </a:r>
            </a:p>
            <a:p>
              <a:pPr algn="ctr"/>
              <a:r>
                <a:rPr lang="fr-FR" sz="1200" dirty="0">
                  <a:solidFill>
                    <a:schemeClr val="tx2"/>
                  </a:solidFill>
                  <a:latin typeface="Book Antiqua" panose="02040602050305030304" pitchFamily="18" charset="0"/>
                </a:rPr>
                <a:t>Création de la FLF en 1987 par la Faculté de Médecine de Liège</a:t>
              </a:r>
            </a:p>
          </p:txBody>
        </p:sp>
      </p:grpSp>
      <p:grpSp>
        <p:nvGrpSpPr>
          <p:cNvPr id="10" name="Groupe 9">
            <a:extLst>
              <a:ext uri="{FF2B5EF4-FFF2-40B4-BE49-F238E27FC236}">
                <a16:creationId xmlns:a16="http://schemas.microsoft.com/office/drawing/2014/main" id="{AA8979AB-357C-6139-FF8A-4298DA4BC88E}"/>
              </a:ext>
            </a:extLst>
          </p:cNvPr>
          <p:cNvGrpSpPr/>
          <p:nvPr/>
        </p:nvGrpSpPr>
        <p:grpSpPr>
          <a:xfrm>
            <a:off x="3604819" y="2430172"/>
            <a:ext cx="5051208" cy="3358982"/>
            <a:chOff x="3275635" y="2430172"/>
            <a:chExt cx="5051208" cy="3358982"/>
          </a:xfrm>
        </p:grpSpPr>
        <p:pic>
          <p:nvPicPr>
            <p:cNvPr id="8" name="Image 7" descr="Une image contenant habits, personne, sourire, intérieur&#10;&#10;Description générée automatiquement">
              <a:extLst>
                <a:ext uri="{FF2B5EF4-FFF2-40B4-BE49-F238E27FC236}">
                  <a16:creationId xmlns:a16="http://schemas.microsoft.com/office/drawing/2014/main" id="{AFEEAB93-8C9F-A132-CB63-ADFCD625A6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061" y="2430172"/>
              <a:ext cx="4590356" cy="3057249"/>
            </a:xfrm>
            <a:prstGeom prst="rect">
              <a:avLst/>
            </a:prstGeom>
            <a:ln w="38100">
              <a:solidFill>
                <a:schemeClr val="tx2">
                  <a:lumMod val="75000"/>
                </a:schemeClr>
              </a:solidFill>
            </a:ln>
          </p:spPr>
        </p:pic>
        <p:sp>
          <p:nvSpPr>
            <p:cNvPr id="9" name="ZoneTexte 8">
              <a:extLst>
                <a:ext uri="{FF2B5EF4-FFF2-40B4-BE49-F238E27FC236}">
                  <a16:creationId xmlns:a16="http://schemas.microsoft.com/office/drawing/2014/main" id="{01E03F51-297D-9F08-5894-4589303C3FD6}"/>
                </a:ext>
              </a:extLst>
            </p:cNvPr>
            <p:cNvSpPr txBox="1"/>
            <p:nvPr/>
          </p:nvSpPr>
          <p:spPr>
            <a:xfrm>
              <a:off x="3275635" y="5512155"/>
              <a:ext cx="5051208" cy="276999"/>
            </a:xfrm>
            <a:prstGeom prst="rect">
              <a:avLst/>
            </a:prstGeom>
            <a:noFill/>
          </p:spPr>
          <p:txBody>
            <a:bodyPr wrap="square" rtlCol="0">
              <a:spAutoFit/>
            </a:bodyPr>
            <a:lstStyle/>
            <a:p>
              <a:pPr algn="ctr"/>
              <a:r>
                <a:rPr lang="fr-FR" sz="1200" b="1" dirty="0">
                  <a:solidFill>
                    <a:schemeClr val="tx2"/>
                  </a:solidFill>
                </a:rPr>
                <a:t>Lauréats 2023 de la FLF</a:t>
              </a:r>
            </a:p>
          </p:txBody>
        </p:sp>
      </p:grpSp>
    </p:spTree>
    <p:extLst>
      <p:ext uri="{BB962C8B-B14F-4D97-AF65-F5344CB8AC3E}">
        <p14:creationId xmlns:p14="http://schemas.microsoft.com/office/powerpoint/2010/main" val="108796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Livre relié">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Livre relié.thmx</Template>
  <TotalTime>4024</TotalTime>
  <Words>2321</Words>
  <Application>Microsoft Macintosh PowerPoint</Application>
  <PresentationFormat>Affichage à l'écran (4:3)</PresentationFormat>
  <Paragraphs>182</Paragraphs>
  <Slides>26</Slides>
  <Notes>14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26</vt:i4>
      </vt:variant>
    </vt:vector>
  </HeadingPairs>
  <TitlesOfParts>
    <vt:vector size="32" baseType="lpstr">
      <vt:lpstr>Aptos</vt:lpstr>
      <vt:lpstr>Arial</vt:lpstr>
      <vt:lpstr>Book Antiqua</vt:lpstr>
      <vt:lpstr>Merriweather</vt:lpstr>
      <vt:lpstr>Wingdings</vt:lpstr>
      <vt:lpstr>Livre relié</vt:lpstr>
      <vt:lpstr>Léon Fredericq (1851-1935), fondateur de l’école liégeoise de physiologie</vt:lpstr>
      <vt:lpstr>Léon Fredericq (Gand, 1851 – Liège, 1935)</vt:lpstr>
      <vt:lpstr>Léon Fredericq (Gand, 1851 – Liège, 1935)</vt:lpstr>
      <vt:lpstr>Léon Fredericq (Roscoff, Bretagne – 1878)</vt:lpstr>
      <vt:lpstr>Léon Fredericq (Roscoff, Bretagne – 1878)</vt:lpstr>
      <vt:lpstr>Léon Fredericq Découverte de l’hémocyanine (1878)</vt:lpstr>
      <vt:lpstr>Léon Fredericq  (Gand, 1851 – Liège, 1935)</vt:lpstr>
      <vt:lpstr>Présentation PowerPoint</vt:lpstr>
      <vt:lpstr>Présentation PowerPoint</vt:lpstr>
      <vt:lpstr>Œuvre scientifique de Léon Fredericq</vt:lpstr>
      <vt:lpstr>Congrès internationaux de Physiologie</vt:lpstr>
      <vt:lpstr>La personnalité de Léon Fredericq</vt:lpstr>
      <vt:lpstr>Léon Fredericq et les arts</vt:lpstr>
      <vt:lpstr>Léon Fredericq et les arts</vt:lpstr>
      <vt:lpstr>Léon Fredericq et les Hautes Fagnes </vt:lpstr>
      <vt:lpstr>Présentation PowerPoint</vt:lpstr>
      <vt:lpstr>Drame des Hautes Fagnes (août 2026)</vt:lpstr>
      <vt:lpstr>Présentation PowerPoint</vt:lpstr>
      <vt:lpstr>Présentation PowerPoint</vt:lpstr>
      <vt:lpstr>Présentation PowerPoint</vt:lpstr>
      <vt:lpstr>Présentation PowerPoint</vt:lpstr>
      <vt:lpstr>Nos valeurs…</vt:lpstr>
      <vt:lpstr>Ils nous soutiennent… Nos parrains</vt:lpstr>
      <vt:lpstr>Les ressources de la Fondation</vt:lpstr>
      <vt:lpstr>Présentation PowerPoint</vt:lpstr>
      <vt:lpstr>Présentation PowerPoint</vt:lpstr>
    </vt:vector>
  </TitlesOfParts>
  <Manager/>
  <Company>Université de Liège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L’école de physiologie liégeoise aux XIXe et XXe siècles</dc:title>
  <dc:subject/>
  <dc:creator>Vincent Geenen</dc:creator>
  <cp:keywords/>
  <dc:description/>
  <cp:lastModifiedBy>Vincent Geenen</cp:lastModifiedBy>
  <cp:revision>261</cp:revision>
  <cp:lastPrinted>2017-04-25T11:18:43Z</cp:lastPrinted>
  <dcterms:created xsi:type="dcterms:W3CDTF">2015-05-15T13:32:29Z</dcterms:created>
  <dcterms:modified xsi:type="dcterms:W3CDTF">2026-08-21T10:40:00Z</dcterms:modified>
  <cp:category/>
</cp:coreProperties>
</file>