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1" r:id="rId3"/>
    <p:sldId id="262" r:id="rId4"/>
    <p:sldId id="257" r:id="rId5"/>
    <p:sldId id="258" r:id="rId6"/>
    <p:sldId id="259" r:id="rId7"/>
    <p:sldId id="263" r:id="rId8"/>
    <p:sldId id="260"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5359" autoAdjust="0"/>
  </p:normalViewPr>
  <p:slideViewPr>
    <p:cSldViewPr snapToGrid="0">
      <p:cViewPr varScale="1">
        <p:scale>
          <a:sx n="54" d="100"/>
          <a:sy n="54" d="100"/>
        </p:scale>
        <p:origin x="181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EB2950-14F9-40F2-B58D-5BFDFCDFD5CF}" type="doc">
      <dgm:prSet loTypeId="urn:microsoft.com/office/officeart/2005/8/layout/hList1" loCatId="list" qsTypeId="urn:microsoft.com/office/officeart/2005/8/quickstyle/simple4" qsCatId="simple" csTypeId="urn:microsoft.com/office/officeart/2005/8/colors/colorful2" csCatId="colorful" phldr="1"/>
      <dgm:spPr/>
      <dgm:t>
        <a:bodyPr/>
        <a:lstStyle/>
        <a:p>
          <a:endParaRPr lang="en-US"/>
        </a:p>
      </dgm:t>
    </dgm:pt>
    <dgm:pt modelId="{3AD56028-F449-4EE6-901C-B5714134E582}">
      <dgm:prSet/>
      <dgm:spPr/>
      <dgm:t>
        <a:bodyPr/>
        <a:lstStyle/>
        <a:p>
          <a:r>
            <a:rPr lang="fr-FR" dirty="0"/>
            <a:t>Social </a:t>
          </a:r>
          <a:r>
            <a:rPr lang="fr-FR" dirty="0" err="1"/>
            <a:t>workers</a:t>
          </a:r>
          <a:r>
            <a:rPr lang="fr-FR" dirty="0"/>
            <a:t> are </a:t>
          </a:r>
          <a:r>
            <a:rPr lang="fr-FR" dirty="0" err="1"/>
            <a:t>questing</a:t>
          </a:r>
          <a:r>
            <a:rPr lang="fr-FR" dirty="0"/>
            <a:t> for </a:t>
          </a:r>
          <a:r>
            <a:rPr lang="fr-FR" dirty="0" err="1"/>
            <a:t>resonance</a:t>
          </a:r>
          <a:endParaRPr lang="en-US" dirty="0"/>
        </a:p>
      </dgm:t>
    </dgm:pt>
    <dgm:pt modelId="{E2336D97-4E48-45D3-B1F4-982EED83C35A}" type="parTrans" cxnId="{324CDF88-E0AC-49B9-B5AE-BE01BFCA9D75}">
      <dgm:prSet/>
      <dgm:spPr/>
      <dgm:t>
        <a:bodyPr/>
        <a:lstStyle/>
        <a:p>
          <a:endParaRPr lang="en-US"/>
        </a:p>
      </dgm:t>
    </dgm:pt>
    <dgm:pt modelId="{8D4541E2-BDFE-4534-86EF-8ABD9ADE53AC}" type="sibTrans" cxnId="{324CDF88-E0AC-49B9-B5AE-BE01BFCA9D75}">
      <dgm:prSet/>
      <dgm:spPr/>
      <dgm:t>
        <a:bodyPr/>
        <a:lstStyle/>
        <a:p>
          <a:endParaRPr lang="en-US"/>
        </a:p>
      </dgm:t>
    </dgm:pt>
    <dgm:pt modelId="{36FEA83C-7D5B-4386-84DD-F75DECDA8D8F}">
      <dgm:prSet/>
      <dgm:spPr/>
      <dgm:t>
        <a:bodyPr/>
        <a:lstStyle/>
        <a:p>
          <a:r>
            <a:rPr lang="fr-FR" dirty="0" err="1"/>
            <a:t>Students</a:t>
          </a:r>
          <a:r>
            <a:rPr lang="fr-FR" dirty="0"/>
            <a:t> </a:t>
          </a:r>
          <a:r>
            <a:rPr lang="fr-FR" dirty="0" err="1"/>
            <a:t>seek</a:t>
          </a:r>
          <a:r>
            <a:rPr lang="fr-FR" dirty="0"/>
            <a:t> </a:t>
          </a:r>
          <a:r>
            <a:rPr lang="fr-FR" dirty="0" err="1"/>
            <a:t>human</a:t>
          </a:r>
          <a:r>
            <a:rPr lang="fr-FR" dirty="0"/>
            <a:t> </a:t>
          </a:r>
          <a:r>
            <a:rPr lang="fr-FR" dirty="0" err="1"/>
            <a:t>centered</a:t>
          </a:r>
          <a:r>
            <a:rPr lang="fr-FR" dirty="0"/>
            <a:t> trainings</a:t>
          </a:r>
          <a:endParaRPr lang="en-US" dirty="0"/>
        </a:p>
      </dgm:t>
    </dgm:pt>
    <dgm:pt modelId="{0637BC43-5215-4657-910E-E0F3A40DE5EB}" type="parTrans" cxnId="{A3BD5674-E70C-44BD-B38C-6CCFAF2ADF55}">
      <dgm:prSet/>
      <dgm:spPr/>
      <dgm:t>
        <a:bodyPr/>
        <a:lstStyle/>
        <a:p>
          <a:endParaRPr lang="en-US"/>
        </a:p>
      </dgm:t>
    </dgm:pt>
    <dgm:pt modelId="{C139A685-C1DF-485E-9152-00B3C012ABA1}" type="sibTrans" cxnId="{A3BD5674-E70C-44BD-B38C-6CCFAF2ADF55}">
      <dgm:prSet/>
      <dgm:spPr/>
      <dgm:t>
        <a:bodyPr/>
        <a:lstStyle/>
        <a:p>
          <a:endParaRPr lang="en-US"/>
        </a:p>
      </dgm:t>
    </dgm:pt>
    <dgm:pt modelId="{8C2C8F7A-0537-455C-9A39-07302F374BDE}">
      <dgm:prSet/>
      <dgm:spPr/>
      <dgm:t>
        <a:bodyPr/>
        <a:lstStyle/>
        <a:p>
          <a:r>
            <a:rPr lang="fr-FR" dirty="0" err="1"/>
            <a:t>Workers</a:t>
          </a:r>
          <a:r>
            <a:rPr lang="fr-FR" dirty="0"/>
            <a:t> </a:t>
          </a:r>
          <a:r>
            <a:rPr lang="fr-FR" dirty="0" err="1"/>
            <a:t>figth</a:t>
          </a:r>
          <a:r>
            <a:rPr lang="fr-FR" dirty="0"/>
            <a:t> to </a:t>
          </a:r>
          <a:r>
            <a:rPr lang="fr-FR" dirty="0" err="1"/>
            <a:t>preserve</a:t>
          </a:r>
          <a:r>
            <a:rPr lang="fr-FR" dirty="0"/>
            <a:t> </a:t>
          </a:r>
          <a:r>
            <a:rPr lang="fr-FR" dirty="0" err="1"/>
            <a:t>human</a:t>
          </a:r>
          <a:r>
            <a:rPr lang="fr-FR" dirty="0"/>
            <a:t> relations in social </a:t>
          </a:r>
          <a:r>
            <a:rPr lang="fr-FR" dirty="0" err="1"/>
            <a:t>work</a:t>
          </a:r>
          <a:endParaRPr lang="en-US" dirty="0"/>
        </a:p>
      </dgm:t>
    </dgm:pt>
    <dgm:pt modelId="{DBC46FEC-7933-4017-965F-8F4CC90ABE40}" type="parTrans" cxnId="{747DE292-401A-4979-97F0-A8DBB8F6EFB0}">
      <dgm:prSet/>
      <dgm:spPr/>
      <dgm:t>
        <a:bodyPr/>
        <a:lstStyle/>
        <a:p>
          <a:endParaRPr lang="en-US"/>
        </a:p>
      </dgm:t>
    </dgm:pt>
    <dgm:pt modelId="{BF863E5D-BD22-4743-9D61-E1374E6E9C73}" type="sibTrans" cxnId="{747DE292-401A-4979-97F0-A8DBB8F6EFB0}">
      <dgm:prSet/>
      <dgm:spPr/>
      <dgm:t>
        <a:bodyPr/>
        <a:lstStyle/>
        <a:p>
          <a:endParaRPr lang="en-US"/>
        </a:p>
      </dgm:t>
    </dgm:pt>
    <dgm:pt modelId="{95A10693-721D-4B0A-ABEB-CFE207BF593F}">
      <dgm:prSet/>
      <dgm:spPr/>
      <dgm:t>
        <a:bodyPr/>
        <a:lstStyle/>
        <a:p>
          <a:r>
            <a:rPr lang="fr-FR" dirty="0" err="1"/>
            <a:t>Department</a:t>
          </a:r>
          <a:r>
            <a:rPr lang="fr-FR" dirty="0"/>
            <a:t> managers </a:t>
          </a:r>
          <a:r>
            <a:rPr lang="fr-FR" dirty="0" err="1"/>
            <a:t>cope</a:t>
          </a:r>
          <a:r>
            <a:rPr lang="fr-FR" dirty="0"/>
            <a:t> </a:t>
          </a:r>
          <a:r>
            <a:rPr lang="fr-FR" dirty="0" err="1"/>
            <a:t>with</a:t>
          </a:r>
          <a:r>
            <a:rPr lang="fr-FR" dirty="0"/>
            <a:t> </a:t>
          </a:r>
          <a:r>
            <a:rPr lang="fr-FR" dirty="0" err="1"/>
            <a:t>bottom</a:t>
          </a:r>
          <a:r>
            <a:rPr lang="fr-FR" dirty="0"/>
            <a:t> up injonction to </a:t>
          </a:r>
          <a:r>
            <a:rPr lang="fr-FR" dirty="0" err="1"/>
            <a:t>innovate</a:t>
          </a:r>
          <a:r>
            <a:rPr lang="fr-FR" dirty="0"/>
            <a:t> </a:t>
          </a:r>
          <a:endParaRPr lang="en-US" dirty="0"/>
        </a:p>
      </dgm:t>
    </dgm:pt>
    <dgm:pt modelId="{DE03BAEC-D13C-4115-ABAC-04CA5D5197C2}" type="parTrans" cxnId="{E318C9DE-07D9-4991-BFA7-6AC43D8ED671}">
      <dgm:prSet/>
      <dgm:spPr/>
      <dgm:t>
        <a:bodyPr/>
        <a:lstStyle/>
        <a:p>
          <a:endParaRPr lang="en-US"/>
        </a:p>
      </dgm:t>
    </dgm:pt>
    <dgm:pt modelId="{6BBCE9B6-2FDE-47C8-AAAE-52239F1485F0}" type="sibTrans" cxnId="{E318C9DE-07D9-4991-BFA7-6AC43D8ED671}">
      <dgm:prSet/>
      <dgm:spPr/>
      <dgm:t>
        <a:bodyPr/>
        <a:lstStyle/>
        <a:p>
          <a:endParaRPr lang="en-US"/>
        </a:p>
      </dgm:t>
    </dgm:pt>
    <dgm:pt modelId="{9A594B40-BB2D-4972-A596-7DDDA9F6B04D}">
      <dgm:prSet/>
      <dgm:spPr/>
      <dgm:t>
        <a:bodyPr/>
        <a:lstStyle/>
        <a:p>
          <a:r>
            <a:rPr lang="fr-FR"/>
            <a:t>In a context of disonance and alienation</a:t>
          </a:r>
          <a:endParaRPr lang="en-US"/>
        </a:p>
      </dgm:t>
    </dgm:pt>
    <dgm:pt modelId="{D89396C5-B1DD-4B9B-AD04-CD1B199980F7}" type="parTrans" cxnId="{EBCF84A9-F265-4015-8CA6-6F7007A01885}">
      <dgm:prSet/>
      <dgm:spPr/>
      <dgm:t>
        <a:bodyPr/>
        <a:lstStyle/>
        <a:p>
          <a:endParaRPr lang="en-US"/>
        </a:p>
      </dgm:t>
    </dgm:pt>
    <dgm:pt modelId="{C42BA726-42B8-4669-9A27-CC83836672AA}" type="sibTrans" cxnId="{EBCF84A9-F265-4015-8CA6-6F7007A01885}">
      <dgm:prSet/>
      <dgm:spPr/>
      <dgm:t>
        <a:bodyPr/>
        <a:lstStyle/>
        <a:p>
          <a:endParaRPr lang="en-US"/>
        </a:p>
      </dgm:t>
    </dgm:pt>
    <dgm:pt modelId="{E690D7A5-8BA1-44DD-8E4B-794E9DE7B8FA}">
      <dgm:prSet/>
      <dgm:spPr/>
      <dgm:t>
        <a:bodyPr/>
        <a:lstStyle/>
        <a:p>
          <a:r>
            <a:rPr lang="fr-FR"/>
            <a:t>New management focuses on renability and performance</a:t>
          </a:r>
          <a:endParaRPr lang="en-US"/>
        </a:p>
      </dgm:t>
    </dgm:pt>
    <dgm:pt modelId="{C39895EA-87A5-4617-BF37-64D409FA27D5}" type="parTrans" cxnId="{8BA90FDD-048D-48AC-A0BD-BD9064CAD8F3}">
      <dgm:prSet/>
      <dgm:spPr/>
      <dgm:t>
        <a:bodyPr/>
        <a:lstStyle/>
        <a:p>
          <a:endParaRPr lang="en-US"/>
        </a:p>
      </dgm:t>
    </dgm:pt>
    <dgm:pt modelId="{B326D84A-DB79-49DC-88FE-7F988B8FAC2B}" type="sibTrans" cxnId="{8BA90FDD-048D-48AC-A0BD-BD9064CAD8F3}">
      <dgm:prSet/>
      <dgm:spPr/>
      <dgm:t>
        <a:bodyPr/>
        <a:lstStyle/>
        <a:p>
          <a:endParaRPr lang="en-US"/>
        </a:p>
      </dgm:t>
    </dgm:pt>
    <dgm:pt modelId="{FB4F7157-DECE-4B96-B98D-6EFB26D1B87B}">
      <dgm:prSet/>
      <dgm:spPr/>
      <dgm:t>
        <a:bodyPr/>
        <a:lstStyle/>
        <a:p>
          <a:r>
            <a:rPr lang="fr-FR" dirty="0" err="1"/>
            <a:t>Neo-liberal</a:t>
          </a:r>
          <a:r>
            <a:rPr lang="fr-FR" dirty="0"/>
            <a:t> </a:t>
          </a:r>
          <a:r>
            <a:rPr lang="fr-FR" dirty="0" err="1"/>
            <a:t>ideology</a:t>
          </a:r>
          <a:r>
            <a:rPr lang="fr-FR" dirty="0"/>
            <a:t> </a:t>
          </a:r>
          <a:r>
            <a:rPr lang="fr-FR" dirty="0" err="1"/>
            <a:t>focuses</a:t>
          </a:r>
          <a:r>
            <a:rPr lang="fr-FR" dirty="0"/>
            <a:t> on social activation </a:t>
          </a:r>
          <a:r>
            <a:rPr lang="fr-FR" dirty="0" err="1"/>
            <a:t>instead</a:t>
          </a:r>
          <a:r>
            <a:rPr lang="fr-FR" dirty="0"/>
            <a:t> of Social right</a:t>
          </a:r>
          <a:endParaRPr lang="en-US" dirty="0"/>
        </a:p>
      </dgm:t>
    </dgm:pt>
    <dgm:pt modelId="{E6C2CA7E-69E1-41EB-BA3D-45F1783A8B16}" type="parTrans" cxnId="{68F95231-68EA-41C8-A4A4-F0DD3D58E406}">
      <dgm:prSet/>
      <dgm:spPr/>
      <dgm:t>
        <a:bodyPr/>
        <a:lstStyle/>
        <a:p>
          <a:endParaRPr lang="en-US"/>
        </a:p>
      </dgm:t>
    </dgm:pt>
    <dgm:pt modelId="{CF0AD02A-6BE6-406A-993E-65F5C2840918}" type="sibTrans" cxnId="{68F95231-68EA-41C8-A4A4-F0DD3D58E406}">
      <dgm:prSet/>
      <dgm:spPr/>
      <dgm:t>
        <a:bodyPr/>
        <a:lstStyle/>
        <a:p>
          <a:endParaRPr lang="en-US"/>
        </a:p>
      </dgm:t>
    </dgm:pt>
    <dgm:pt modelId="{5F39A09D-7511-4F4C-B8A0-D70AB201B82F}">
      <dgm:prSet/>
      <dgm:spPr/>
      <dgm:t>
        <a:bodyPr/>
        <a:lstStyle/>
        <a:p>
          <a:r>
            <a:rPr lang="fr-FR"/>
            <a:t>Transformation of the social caring in individual coaching</a:t>
          </a:r>
          <a:endParaRPr lang="en-US"/>
        </a:p>
      </dgm:t>
    </dgm:pt>
    <dgm:pt modelId="{9FB0C3E6-3111-4E14-87EB-F8877DA9D711}" type="parTrans" cxnId="{F5EF5992-4741-412E-99A9-ADC3C42BBAA1}">
      <dgm:prSet/>
      <dgm:spPr/>
      <dgm:t>
        <a:bodyPr/>
        <a:lstStyle/>
        <a:p>
          <a:endParaRPr lang="en-US"/>
        </a:p>
      </dgm:t>
    </dgm:pt>
    <dgm:pt modelId="{F16C20C6-981A-49CA-878D-83A4D6BBD025}" type="sibTrans" cxnId="{F5EF5992-4741-412E-99A9-ADC3C42BBAA1}">
      <dgm:prSet/>
      <dgm:spPr/>
      <dgm:t>
        <a:bodyPr/>
        <a:lstStyle/>
        <a:p>
          <a:endParaRPr lang="en-US"/>
        </a:p>
      </dgm:t>
    </dgm:pt>
    <dgm:pt modelId="{78386E65-E748-43C2-A09E-B6DB418F6BDC}">
      <dgm:prSet/>
      <dgm:spPr/>
      <dgm:t>
        <a:bodyPr/>
        <a:lstStyle/>
        <a:p>
          <a:r>
            <a:rPr lang="fr-FR" dirty="0" err="1"/>
            <a:t>Where</a:t>
          </a:r>
          <a:r>
            <a:rPr lang="fr-FR" dirty="0"/>
            <a:t> the </a:t>
          </a:r>
          <a:r>
            <a:rPr lang="fr-FR" dirty="0" err="1"/>
            <a:t>true</a:t>
          </a:r>
          <a:r>
            <a:rPr lang="fr-FR" dirty="0"/>
            <a:t> </a:t>
          </a:r>
          <a:r>
            <a:rPr lang="fr-FR" dirty="0" err="1"/>
            <a:t>working</a:t>
          </a:r>
          <a:r>
            <a:rPr lang="fr-FR" dirty="0"/>
            <a:t> conditions are </a:t>
          </a:r>
          <a:r>
            <a:rPr lang="fr-FR" dirty="0" err="1"/>
            <a:t>hidden</a:t>
          </a:r>
          <a:endParaRPr lang="en-US" dirty="0"/>
        </a:p>
      </dgm:t>
    </dgm:pt>
    <dgm:pt modelId="{12C8E3E7-5C58-4EA2-94A9-084D544EB87A}" type="parTrans" cxnId="{02BFA0CB-8FA3-4A0F-BB49-1559108F21FF}">
      <dgm:prSet/>
      <dgm:spPr/>
      <dgm:t>
        <a:bodyPr/>
        <a:lstStyle/>
        <a:p>
          <a:endParaRPr lang="en-US"/>
        </a:p>
      </dgm:t>
    </dgm:pt>
    <dgm:pt modelId="{682D3213-742B-4694-B5DA-41B838250C47}" type="sibTrans" cxnId="{02BFA0CB-8FA3-4A0F-BB49-1559108F21FF}">
      <dgm:prSet/>
      <dgm:spPr/>
      <dgm:t>
        <a:bodyPr/>
        <a:lstStyle/>
        <a:p>
          <a:endParaRPr lang="en-US"/>
        </a:p>
      </dgm:t>
    </dgm:pt>
    <dgm:pt modelId="{1C2F7FDD-AE48-4CF0-B642-102D76854A3E}">
      <dgm:prSet/>
      <dgm:spPr/>
      <dgm:t>
        <a:bodyPr/>
        <a:lstStyle/>
        <a:p>
          <a:r>
            <a:rPr lang="fr-FR" dirty="0"/>
            <a:t>The social </a:t>
          </a:r>
          <a:r>
            <a:rPr lang="fr-FR" dirty="0" err="1"/>
            <a:t>workers</a:t>
          </a:r>
          <a:r>
            <a:rPr lang="fr-FR" dirty="0"/>
            <a:t> </a:t>
          </a:r>
          <a:r>
            <a:rPr lang="fr-FR" dirty="0" err="1"/>
            <a:t>experience</a:t>
          </a:r>
          <a:r>
            <a:rPr lang="fr-FR" dirty="0"/>
            <a:t> the </a:t>
          </a:r>
          <a:r>
            <a:rPr lang="fr-FR" dirty="0" err="1"/>
            <a:t>disdain</a:t>
          </a:r>
          <a:endParaRPr lang="en-US" dirty="0"/>
        </a:p>
      </dgm:t>
    </dgm:pt>
    <dgm:pt modelId="{8AA779E7-53BE-4AC4-8002-1DFC4A76183C}" type="parTrans" cxnId="{D47541C1-3D2E-4FEB-9876-2C040F781EBF}">
      <dgm:prSet/>
      <dgm:spPr/>
      <dgm:t>
        <a:bodyPr/>
        <a:lstStyle/>
        <a:p>
          <a:endParaRPr lang="en-US"/>
        </a:p>
      </dgm:t>
    </dgm:pt>
    <dgm:pt modelId="{FC47E11B-A513-4C44-9693-D64DB3E371B5}" type="sibTrans" cxnId="{D47541C1-3D2E-4FEB-9876-2C040F781EBF}">
      <dgm:prSet/>
      <dgm:spPr/>
      <dgm:t>
        <a:bodyPr/>
        <a:lstStyle/>
        <a:p>
          <a:endParaRPr lang="en-US"/>
        </a:p>
      </dgm:t>
    </dgm:pt>
    <dgm:pt modelId="{BAEC5A5F-3FAF-4BE9-BC37-ED3F29F6CA4C}">
      <dgm:prSet/>
      <dgm:spPr/>
      <dgm:t>
        <a:bodyPr/>
        <a:lstStyle/>
        <a:p>
          <a:endParaRPr lang="en-US" dirty="0"/>
        </a:p>
      </dgm:t>
    </dgm:pt>
    <dgm:pt modelId="{C3F1E181-2754-4B29-B5D9-DBEB987A87EE}" type="parTrans" cxnId="{E7C91219-FC0E-4C29-9F62-3B150DA0707D}">
      <dgm:prSet/>
      <dgm:spPr/>
    </dgm:pt>
    <dgm:pt modelId="{878B9F0E-96AA-4130-9B4D-B23F00DD6AB0}" type="sibTrans" cxnId="{E7C91219-FC0E-4C29-9F62-3B150DA0707D}">
      <dgm:prSet/>
      <dgm:spPr/>
    </dgm:pt>
    <dgm:pt modelId="{8E0C81AD-4191-47B3-A98E-4D8BC3AFACA7}">
      <dgm:prSet/>
      <dgm:spPr/>
      <dgm:t>
        <a:bodyPr/>
        <a:lstStyle/>
        <a:p>
          <a:r>
            <a:rPr lang="en-US" dirty="0"/>
            <a:t>The social workers fight more for themselves than for the public</a:t>
          </a:r>
        </a:p>
      </dgm:t>
    </dgm:pt>
    <dgm:pt modelId="{8A9C9604-D96A-415F-9743-C7B46C9C8D4E}" type="parTrans" cxnId="{F1FA1A34-2F8E-4CD2-AE0A-0D8F81552EBE}">
      <dgm:prSet/>
      <dgm:spPr/>
    </dgm:pt>
    <dgm:pt modelId="{6381C57B-B9EC-4696-A056-18CBFC73F2A3}" type="sibTrans" cxnId="{F1FA1A34-2F8E-4CD2-AE0A-0D8F81552EBE}">
      <dgm:prSet/>
      <dgm:spPr/>
    </dgm:pt>
    <dgm:pt modelId="{62118C7F-AE83-4AA8-8E16-D4955315A507}">
      <dgm:prSet/>
      <dgm:spPr/>
      <dgm:t>
        <a:bodyPr/>
        <a:lstStyle/>
        <a:p>
          <a:r>
            <a:rPr lang="en-US" dirty="0"/>
            <a:t>The social workers are constrained to use tactics instead of structural changes</a:t>
          </a:r>
        </a:p>
      </dgm:t>
    </dgm:pt>
    <dgm:pt modelId="{7DF60A7B-22D9-4D45-8444-DE2669572133}" type="parTrans" cxnId="{39B872F0-299E-42FE-AD74-5FCE8EF052C5}">
      <dgm:prSet/>
      <dgm:spPr/>
    </dgm:pt>
    <dgm:pt modelId="{45243486-DF89-4D24-8FA9-3A826BBCE450}" type="sibTrans" cxnId="{39B872F0-299E-42FE-AD74-5FCE8EF052C5}">
      <dgm:prSet/>
      <dgm:spPr/>
    </dgm:pt>
    <dgm:pt modelId="{964101A9-5997-405F-9C88-44DC9601AE44}">
      <dgm:prSet/>
      <dgm:spPr/>
      <dgm:t>
        <a:bodyPr/>
        <a:lstStyle/>
        <a:p>
          <a:r>
            <a:rPr lang="en-US" dirty="0"/>
            <a:t>The social workers develop adaptative culture and behaviors </a:t>
          </a:r>
        </a:p>
      </dgm:t>
    </dgm:pt>
    <dgm:pt modelId="{B65E99CC-9ADE-4C95-A467-1C19A6D4641C}" type="parTrans" cxnId="{329FB649-ACE3-44B5-A8C7-722004F58F01}">
      <dgm:prSet/>
      <dgm:spPr/>
    </dgm:pt>
    <dgm:pt modelId="{0911F322-C483-41AE-AAF5-34D06E9BC33D}" type="sibTrans" cxnId="{329FB649-ACE3-44B5-A8C7-722004F58F01}">
      <dgm:prSet/>
      <dgm:spPr/>
    </dgm:pt>
    <dgm:pt modelId="{4B98D09E-1FAB-419E-8AF8-5CC151D35FE7}" type="pres">
      <dgm:prSet presAssocID="{23EB2950-14F9-40F2-B58D-5BFDFCDFD5CF}" presName="Name0" presStyleCnt="0">
        <dgm:presLayoutVars>
          <dgm:dir/>
          <dgm:animLvl val="lvl"/>
          <dgm:resizeHandles val="exact"/>
        </dgm:presLayoutVars>
      </dgm:prSet>
      <dgm:spPr/>
    </dgm:pt>
    <dgm:pt modelId="{988B6D39-0594-4124-9BDA-6626476FA714}" type="pres">
      <dgm:prSet presAssocID="{3AD56028-F449-4EE6-901C-B5714134E582}" presName="composite" presStyleCnt="0"/>
      <dgm:spPr/>
    </dgm:pt>
    <dgm:pt modelId="{792DD735-66EC-44DF-9B07-FC11E78A2C05}" type="pres">
      <dgm:prSet presAssocID="{3AD56028-F449-4EE6-901C-B5714134E582}" presName="parTx" presStyleLbl="alignNode1" presStyleIdx="0" presStyleCnt="3">
        <dgm:presLayoutVars>
          <dgm:chMax val="0"/>
          <dgm:chPref val="0"/>
          <dgm:bulletEnabled val="1"/>
        </dgm:presLayoutVars>
      </dgm:prSet>
      <dgm:spPr/>
    </dgm:pt>
    <dgm:pt modelId="{16EAE0E1-09EB-4D9B-8DAE-8BA220769C9C}" type="pres">
      <dgm:prSet presAssocID="{3AD56028-F449-4EE6-901C-B5714134E582}" presName="desTx" presStyleLbl="alignAccFollowNode1" presStyleIdx="0" presStyleCnt="3">
        <dgm:presLayoutVars>
          <dgm:bulletEnabled val="1"/>
        </dgm:presLayoutVars>
      </dgm:prSet>
      <dgm:spPr/>
    </dgm:pt>
    <dgm:pt modelId="{D3CE7F06-1CE9-43BC-8AA7-DA8E028C5D70}" type="pres">
      <dgm:prSet presAssocID="{8D4541E2-BDFE-4534-86EF-8ABD9ADE53AC}" presName="space" presStyleCnt="0"/>
      <dgm:spPr/>
    </dgm:pt>
    <dgm:pt modelId="{85D9FCB6-744C-41C6-BBEE-A6D7978145AB}" type="pres">
      <dgm:prSet presAssocID="{9A594B40-BB2D-4972-A596-7DDDA9F6B04D}" presName="composite" presStyleCnt="0"/>
      <dgm:spPr/>
    </dgm:pt>
    <dgm:pt modelId="{299A591C-0F4B-497F-A889-F63CF6A8B4ED}" type="pres">
      <dgm:prSet presAssocID="{9A594B40-BB2D-4972-A596-7DDDA9F6B04D}" presName="parTx" presStyleLbl="alignNode1" presStyleIdx="1" presStyleCnt="3">
        <dgm:presLayoutVars>
          <dgm:chMax val="0"/>
          <dgm:chPref val="0"/>
          <dgm:bulletEnabled val="1"/>
        </dgm:presLayoutVars>
      </dgm:prSet>
      <dgm:spPr/>
    </dgm:pt>
    <dgm:pt modelId="{1FF96CC6-3F61-4FB9-A0E2-7653438F9457}" type="pres">
      <dgm:prSet presAssocID="{9A594B40-BB2D-4972-A596-7DDDA9F6B04D}" presName="desTx" presStyleLbl="alignAccFollowNode1" presStyleIdx="1" presStyleCnt="3">
        <dgm:presLayoutVars>
          <dgm:bulletEnabled val="1"/>
        </dgm:presLayoutVars>
      </dgm:prSet>
      <dgm:spPr/>
    </dgm:pt>
    <dgm:pt modelId="{D897E886-3B57-4293-99F2-732097845ADD}" type="pres">
      <dgm:prSet presAssocID="{C42BA726-42B8-4669-9A27-CC83836672AA}" presName="space" presStyleCnt="0"/>
      <dgm:spPr/>
    </dgm:pt>
    <dgm:pt modelId="{950093D7-4026-478C-94A2-0D8B9D141A37}" type="pres">
      <dgm:prSet presAssocID="{78386E65-E748-43C2-A09E-B6DB418F6BDC}" presName="composite" presStyleCnt="0"/>
      <dgm:spPr/>
    </dgm:pt>
    <dgm:pt modelId="{C017656E-3746-462B-90D8-519820A942EF}" type="pres">
      <dgm:prSet presAssocID="{78386E65-E748-43C2-A09E-B6DB418F6BDC}" presName="parTx" presStyleLbl="alignNode1" presStyleIdx="2" presStyleCnt="3">
        <dgm:presLayoutVars>
          <dgm:chMax val="0"/>
          <dgm:chPref val="0"/>
          <dgm:bulletEnabled val="1"/>
        </dgm:presLayoutVars>
      </dgm:prSet>
      <dgm:spPr/>
    </dgm:pt>
    <dgm:pt modelId="{2717423A-A4FE-4FA4-BB7F-3708217F2385}" type="pres">
      <dgm:prSet presAssocID="{78386E65-E748-43C2-A09E-B6DB418F6BDC}" presName="desTx" presStyleLbl="alignAccFollowNode1" presStyleIdx="2" presStyleCnt="3">
        <dgm:presLayoutVars>
          <dgm:bulletEnabled val="1"/>
        </dgm:presLayoutVars>
      </dgm:prSet>
      <dgm:spPr/>
    </dgm:pt>
  </dgm:ptLst>
  <dgm:cxnLst>
    <dgm:cxn modelId="{6A580112-8ECD-4101-A86F-EA849722D594}" type="presOf" srcId="{36FEA83C-7D5B-4386-84DD-F75DECDA8D8F}" destId="{16EAE0E1-09EB-4D9B-8DAE-8BA220769C9C}" srcOrd="0" destOrd="0" presId="urn:microsoft.com/office/officeart/2005/8/layout/hList1"/>
    <dgm:cxn modelId="{E7C91219-FC0E-4C29-9F62-3B150DA0707D}" srcId="{78386E65-E748-43C2-A09E-B6DB418F6BDC}" destId="{BAEC5A5F-3FAF-4BE9-BC37-ED3F29F6CA4C}" srcOrd="4" destOrd="0" parTransId="{C3F1E181-2754-4B29-B5D9-DBEB987A87EE}" sibTransId="{878B9F0E-96AA-4130-9B4D-B23F00DD6AB0}"/>
    <dgm:cxn modelId="{D8AE451A-BD1E-4F5C-B1FD-53FDC805BDD5}" type="presOf" srcId="{3AD56028-F449-4EE6-901C-B5714134E582}" destId="{792DD735-66EC-44DF-9B07-FC11E78A2C05}" srcOrd="0" destOrd="0" presId="urn:microsoft.com/office/officeart/2005/8/layout/hList1"/>
    <dgm:cxn modelId="{0EC6F225-C502-4841-B423-EC8FA77F01A9}" type="presOf" srcId="{62118C7F-AE83-4AA8-8E16-D4955315A507}" destId="{2717423A-A4FE-4FA4-BB7F-3708217F2385}" srcOrd="0" destOrd="2" presId="urn:microsoft.com/office/officeart/2005/8/layout/hList1"/>
    <dgm:cxn modelId="{68F95231-68EA-41C8-A4A4-F0DD3D58E406}" srcId="{9A594B40-BB2D-4972-A596-7DDDA9F6B04D}" destId="{FB4F7157-DECE-4B96-B98D-6EFB26D1B87B}" srcOrd="1" destOrd="0" parTransId="{E6C2CA7E-69E1-41EB-BA3D-45F1783A8B16}" sibTransId="{CF0AD02A-6BE6-406A-993E-65F5C2840918}"/>
    <dgm:cxn modelId="{F1FA1A34-2F8E-4CD2-AE0A-0D8F81552EBE}" srcId="{78386E65-E748-43C2-A09E-B6DB418F6BDC}" destId="{8E0C81AD-4191-47B3-A98E-4D8BC3AFACA7}" srcOrd="1" destOrd="0" parTransId="{8A9C9604-D96A-415F-9743-C7B46C9C8D4E}" sibTransId="{6381C57B-B9EC-4696-A056-18CBFC73F2A3}"/>
    <dgm:cxn modelId="{329FB649-ACE3-44B5-A8C7-722004F58F01}" srcId="{78386E65-E748-43C2-A09E-B6DB418F6BDC}" destId="{964101A9-5997-405F-9C88-44DC9601AE44}" srcOrd="3" destOrd="0" parTransId="{B65E99CC-9ADE-4C95-A467-1C19A6D4641C}" sibTransId="{0911F322-C483-41AE-AAF5-34D06E9BC33D}"/>
    <dgm:cxn modelId="{8D08864B-A5E9-404B-904C-B9C99921DDA5}" type="presOf" srcId="{95A10693-721D-4B0A-ABEB-CFE207BF593F}" destId="{16EAE0E1-09EB-4D9B-8DAE-8BA220769C9C}" srcOrd="0" destOrd="2" presId="urn:microsoft.com/office/officeart/2005/8/layout/hList1"/>
    <dgm:cxn modelId="{A3BD5674-E70C-44BD-B38C-6CCFAF2ADF55}" srcId="{3AD56028-F449-4EE6-901C-B5714134E582}" destId="{36FEA83C-7D5B-4386-84DD-F75DECDA8D8F}" srcOrd="0" destOrd="0" parTransId="{0637BC43-5215-4657-910E-E0F3A40DE5EB}" sibTransId="{C139A685-C1DF-485E-9152-00B3C012ABA1}"/>
    <dgm:cxn modelId="{D732A57C-2DCF-437C-8317-0A4DC2D1B81F}" type="presOf" srcId="{1C2F7FDD-AE48-4CF0-B642-102D76854A3E}" destId="{2717423A-A4FE-4FA4-BB7F-3708217F2385}" srcOrd="0" destOrd="0" presId="urn:microsoft.com/office/officeart/2005/8/layout/hList1"/>
    <dgm:cxn modelId="{52B85D80-4D71-4306-8456-A2B2A5636522}" type="presOf" srcId="{5F39A09D-7511-4F4C-B8A0-D70AB201B82F}" destId="{1FF96CC6-3F61-4FB9-A0E2-7653438F9457}" srcOrd="0" destOrd="2" presId="urn:microsoft.com/office/officeart/2005/8/layout/hList1"/>
    <dgm:cxn modelId="{B91A6281-7E77-42AC-A1A3-DF64F4242474}" type="presOf" srcId="{FB4F7157-DECE-4B96-B98D-6EFB26D1B87B}" destId="{1FF96CC6-3F61-4FB9-A0E2-7653438F9457}" srcOrd="0" destOrd="1" presId="urn:microsoft.com/office/officeart/2005/8/layout/hList1"/>
    <dgm:cxn modelId="{324CDF88-E0AC-49B9-B5AE-BE01BFCA9D75}" srcId="{23EB2950-14F9-40F2-B58D-5BFDFCDFD5CF}" destId="{3AD56028-F449-4EE6-901C-B5714134E582}" srcOrd="0" destOrd="0" parTransId="{E2336D97-4E48-45D3-B1F4-982EED83C35A}" sibTransId="{8D4541E2-BDFE-4534-86EF-8ABD9ADE53AC}"/>
    <dgm:cxn modelId="{9C0C508E-62E3-4299-819A-F8CFBB029ED6}" type="presOf" srcId="{E690D7A5-8BA1-44DD-8E4B-794E9DE7B8FA}" destId="{1FF96CC6-3F61-4FB9-A0E2-7653438F9457}" srcOrd="0" destOrd="0" presId="urn:microsoft.com/office/officeart/2005/8/layout/hList1"/>
    <dgm:cxn modelId="{F5EF5992-4741-412E-99A9-ADC3C42BBAA1}" srcId="{9A594B40-BB2D-4972-A596-7DDDA9F6B04D}" destId="{5F39A09D-7511-4F4C-B8A0-D70AB201B82F}" srcOrd="2" destOrd="0" parTransId="{9FB0C3E6-3111-4E14-87EB-F8877DA9D711}" sibTransId="{F16C20C6-981A-49CA-878D-83A4D6BBD025}"/>
    <dgm:cxn modelId="{747DE292-401A-4979-97F0-A8DBB8F6EFB0}" srcId="{3AD56028-F449-4EE6-901C-B5714134E582}" destId="{8C2C8F7A-0537-455C-9A39-07302F374BDE}" srcOrd="1" destOrd="0" parTransId="{DBC46FEC-7933-4017-965F-8F4CC90ABE40}" sibTransId="{BF863E5D-BD22-4743-9D61-E1374E6E9C73}"/>
    <dgm:cxn modelId="{EBCF84A9-F265-4015-8CA6-6F7007A01885}" srcId="{23EB2950-14F9-40F2-B58D-5BFDFCDFD5CF}" destId="{9A594B40-BB2D-4972-A596-7DDDA9F6B04D}" srcOrd="1" destOrd="0" parTransId="{D89396C5-B1DD-4B9B-AD04-CD1B199980F7}" sibTransId="{C42BA726-42B8-4669-9A27-CC83836672AA}"/>
    <dgm:cxn modelId="{D47541C1-3D2E-4FEB-9876-2C040F781EBF}" srcId="{78386E65-E748-43C2-A09E-B6DB418F6BDC}" destId="{1C2F7FDD-AE48-4CF0-B642-102D76854A3E}" srcOrd="0" destOrd="0" parTransId="{8AA779E7-53BE-4AC4-8002-1DFC4A76183C}" sibTransId="{FC47E11B-A513-4C44-9693-D64DB3E371B5}"/>
    <dgm:cxn modelId="{02BFA0CB-8FA3-4A0F-BB49-1559108F21FF}" srcId="{23EB2950-14F9-40F2-B58D-5BFDFCDFD5CF}" destId="{78386E65-E748-43C2-A09E-B6DB418F6BDC}" srcOrd="2" destOrd="0" parTransId="{12C8E3E7-5C58-4EA2-94A9-084D544EB87A}" sibTransId="{682D3213-742B-4694-B5DA-41B838250C47}"/>
    <dgm:cxn modelId="{81A5D1D6-7600-46D7-8E80-8C2C3983CBB9}" type="presOf" srcId="{9A594B40-BB2D-4972-A596-7DDDA9F6B04D}" destId="{299A591C-0F4B-497F-A889-F63CF6A8B4ED}" srcOrd="0" destOrd="0" presId="urn:microsoft.com/office/officeart/2005/8/layout/hList1"/>
    <dgm:cxn modelId="{061E98DB-A342-4A53-972B-ADCAD82F5EA6}" type="presOf" srcId="{BAEC5A5F-3FAF-4BE9-BC37-ED3F29F6CA4C}" destId="{2717423A-A4FE-4FA4-BB7F-3708217F2385}" srcOrd="0" destOrd="4" presId="urn:microsoft.com/office/officeart/2005/8/layout/hList1"/>
    <dgm:cxn modelId="{ADD4FFDB-D81D-4E66-9BDF-CCC950AE728C}" type="presOf" srcId="{964101A9-5997-405F-9C88-44DC9601AE44}" destId="{2717423A-A4FE-4FA4-BB7F-3708217F2385}" srcOrd="0" destOrd="3" presId="urn:microsoft.com/office/officeart/2005/8/layout/hList1"/>
    <dgm:cxn modelId="{8BA90FDD-048D-48AC-A0BD-BD9064CAD8F3}" srcId="{9A594B40-BB2D-4972-A596-7DDDA9F6B04D}" destId="{E690D7A5-8BA1-44DD-8E4B-794E9DE7B8FA}" srcOrd="0" destOrd="0" parTransId="{C39895EA-87A5-4617-BF37-64D409FA27D5}" sibTransId="{B326D84A-DB79-49DC-88FE-7F988B8FAC2B}"/>
    <dgm:cxn modelId="{E318C9DE-07D9-4991-BFA7-6AC43D8ED671}" srcId="{3AD56028-F449-4EE6-901C-B5714134E582}" destId="{95A10693-721D-4B0A-ABEB-CFE207BF593F}" srcOrd="2" destOrd="0" parTransId="{DE03BAEC-D13C-4115-ABAC-04CA5D5197C2}" sibTransId="{6BBCE9B6-2FDE-47C8-AAAE-52239F1485F0}"/>
    <dgm:cxn modelId="{2B60E9DF-697E-4286-BCAB-1413043E108E}" type="presOf" srcId="{8E0C81AD-4191-47B3-A98E-4D8BC3AFACA7}" destId="{2717423A-A4FE-4FA4-BB7F-3708217F2385}" srcOrd="0" destOrd="1" presId="urn:microsoft.com/office/officeart/2005/8/layout/hList1"/>
    <dgm:cxn modelId="{39B872F0-299E-42FE-AD74-5FCE8EF052C5}" srcId="{78386E65-E748-43C2-A09E-B6DB418F6BDC}" destId="{62118C7F-AE83-4AA8-8E16-D4955315A507}" srcOrd="2" destOrd="0" parTransId="{7DF60A7B-22D9-4D45-8444-DE2669572133}" sibTransId="{45243486-DF89-4D24-8FA9-3A826BBCE450}"/>
    <dgm:cxn modelId="{2071F0F1-D2EC-41D8-87CA-FDBED7C48A1D}" type="presOf" srcId="{23EB2950-14F9-40F2-B58D-5BFDFCDFD5CF}" destId="{4B98D09E-1FAB-419E-8AF8-5CC151D35FE7}" srcOrd="0" destOrd="0" presId="urn:microsoft.com/office/officeart/2005/8/layout/hList1"/>
    <dgm:cxn modelId="{D62C86F3-8ECC-45BA-8FB4-4755A895D713}" type="presOf" srcId="{8C2C8F7A-0537-455C-9A39-07302F374BDE}" destId="{16EAE0E1-09EB-4D9B-8DAE-8BA220769C9C}" srcOrd="0" destOrd="1" presId="urn:microsoft.com/office/officeart/2005/8/layout/hList1"/>
    <dgm:cxn modelId="{A22767F8-E8C9-46E8-A63C-F2DBADCB3233}" type="presOf" srcId="{78386E65-E748-43C2-A09E-B6DB418F6BDC}" destId="{C017656E-3746-462B-90D8-519820A942EF}" srcOrd="0" destOrd="0" presId="urn:microsoft.com/office/officeart/2005/8/layout/hList1"/>
    <dgm:cxn modelId="{B6AD7F71-171D-4B6D-AFE5-FC53F3A8DF11}" type="presParOf" srcId="{4B98D09E-1FAB-419E-8AF8-5CC151D35FE7}" destId="{988B6D39-0594-4124-9BDA-6626476FA714}" srcOrd="0" destOrd="0" presId="urn:microsoft.com/office/officeart/2005/8/layout/hList1"/>
    <dgm:cxn modelId="{58780498-A376-4866-A763-69E0AF425921}" type="presParOf" srcId="{988B6D39-0594-4124-9BDA-6626476FA714}" destId="{792DD735-66EC-44DF-9B07-FC11E78A2C05}" srcOrd="0" destOrd="0" presId="urn:microsoft.com/office/officeart/2005/8/layout/hList1"/>
    <dgm:cxn modelId="{B4F67388-6431-4974-BB0B-012168B101B8}" type="presParOf" srcId="{988B6D39-0594-4124-9BDA-6626476FA714}" destId="{16EAE0E1-09EB-4D9B-8DAE-8BA220769C9C}" srcOrd="1" destOrd="0" presId="urn:microsoft.com/office/officeart/2005/8/layout/hList1"/>
    <dgm:cxn modelId="{1A3281B6-75EB-46F2-ADB1-8D51CE77102B}" type="presParOf" srcId="{4B98D09E-1FAB-419E-8AF8-5CC151D35FE7}" destId="{D3CE7F06-1CE9-43BC-8AA7-DA8E028C5D70}" srcOrd="1" destOrd="0" presId="urn:microsoft.com/office/officeart/2005/8/layout/hList1"/>
    <dgm:cxn modelId="{E5B6810F-DE93-4188-BD78-A04130E8C05A}" type="presParOf" srcId="{4B98D09E-1FAB-419E-8AF8-5CC151D35FE7}" destId="{85D9FCB6-744C-41C6-BBEE-A6D7978145AB}" srcOrd="2" destOrd="0" presId="urn:microsoft.com/office/officeart/2005/8/layout/hList1"/>
    <dgm:cxn modelId="{11623D6F-18DD-4AF1-A7FA-5B2B5BEC2DD5}" type="presParOf" srcId="{85D9FCB6-744C-41C6-BBEE-A6D7978145AB}" destId="{299A591C-0F4B-497F-A889-F63CF6A8B4ED}" srcOrd="0" destOrd="0" presId="urn:microsoft.com/office/officeart/2005/8/layout/hList1"/>
    <dgm:cxn modelId="{AADC1D10-BF60-4FD6-A987-4CFF2F0E3CA5}" type="presParOf" srcId="{85D9FCB6-744C-41C6-BBEE-A6D7978145AB}" destId="{1FF96CC6-3F61-4FB9-A0E2-7653438F9457}" srcOrd="1" destOrd="0" presId="urn:microsoft.com/office/officeart/2005/8/layout/hList1"/>
    <dgm:cxn modelId="{EF55D091-14BF-4155-9642-3A50067A951C}" type="presParOf" srcId="{4B98D09E-1FAB-419E-8AF8-5CC151D35FE7}" destId="{D897E886-3B57-4293-99F2-732097845ADD}" srcOrd="3" destOrd="0" presId="urn:microsoft.com/office/officeart/2005/8/layout/hList1"/>
    <dgm:cxn modelId="{4C5DA09C-A8A0-4DA2-A629-87064A85BCA5}" type="presParOf" srcId="{4B98D09E-1FAB-419E-8AF8-5CC151D35FE7}" destId="{950093D7-4026-478C-94A2-0D8B9D141A37}" srcOrd="4" destOrd="0" presId="urn:microsoft.com/office/officeart/2005/8/layout/hList1"/>
    <dgm:cxn modelId="{A4F6EE10-2609-49E7-9181-08B145AEE934}" type="presParOf" srcId="{950093D7-4026-478C-94A2-0D8B9D141A37}" destId="{C017656E-3746-462B-90D8-519820A942EF}" srcOrd="0" destOrd="0" presId="urn:microsoft.com/office/officeart/2005/8/layout/hList1"/>
    <dgm:cxn modelId="{25C6BB14-4B9F-4830-BF8F-5A0B9398508C}" type="presParOf" srcId="{950093D7-4026-478C-94A2-0D8B9D141A37}" destId="{2717423A-A4FE-4FA4-BB7F-3708217F238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DD735-66EC-44DF-9B07-FC11E78A2C05}">
      <dsp:nvSpPr>
        <dsp:cNvPr id="0" name=""/>
        <dsp:cNvSpPr/>
      </dsp:nvSpPr>
      <dsp:spPr>
        <a:xfrm>
          <a:off x="3286" y="211678"/>
          <a:ext cx="3203971" cy="63809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fr-FR" sz="1700" kern="1200" dirty="0"/>
            <a:t>Social </a:t>
          </a:r>
          <a:r>
            <a:rPr lang="fr-FR" sz="1700" kern="1200" dirty="0" err="1"/>
            <a:t>workers</a:t>
          </a:r>
          <a:r>
            <a:rPr lang="fr-FR" sz="1700" kern="1200" dirty="0"/>
            <a:t> are </a:t>
          </a:r>
          <a:r>
            <a:rPr lang="fr-FR" sz="1700" kern="1200" dirty="0" err="1"/>
            <a:t>questing</a:t>
          </a:r>
          <a:r>
            <a:rPr lang="fr-FR" sz="1700" kern="1200" dirty="0"/>
            <a:t> for </a:t>
          </a:r>
          <a:r>
            <a:rPr lang="fr-FR" sz="1700" kern="1200" dirty="0" err="1"/>
            <a:t>resonance</a:t>
          </a:r>
          <a:endParaRPr lang="en-US" sz="1700" kern="1200" dirty="0"/>
        </a:p>
      </dsp:txBody>
      <dsp:txXfrm>
        <a:off x="3286" y="211678"/>
        <a:ext cx="3203971" cy="638097"/>
      </dsp:txXfrm>
    </dsp:sp>
    <dsp:sp modelId="{16EAE0E1-09EB-4D9B-8DAE-8BA220769C9C}">
      <dsp:nvSpPr>
        <dsp:cNvPr id="0" name=""/>
        <dsp:cNvSpPr/>
      </dsp:nvSpPr>
      <dsp:spPr>
        <a:xfrm>
          <a:off x="3286" y="849776"/>
          <a:ext cx="3203971" cy="3289882"/>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fr-FR" sz="1700" kern="1200" dirty="0" err="1"/>
            <a:t>Students</a:t>
          </a:r>
          <a:r>
            <a:rPr lang="fr-FR" sz="1700" kern="1200" dirty="0"/>
            <a:t> </a:t>
          </a:r>
          <a:r>
            <a:rPr lang="fr-FR" sz="1700" kern="1200" dirty="0" err="1"/>
            <a:t>seek</a:t>
          </a:r>
          <a:r>
            <a:rPr lang="fr-FR" sz="1700" kern="1200" dirty="0"/>
            <a:t> </a:t>
          </a:r>
          <a:r>
            <a:rPr lang="fr-FR" sz="1700" kern="1200" dirty="0" err="1"/>
            <a:t>human</a:t>
          </a:r>
          <a:r>
            <a:rPr lang="fr-FR" sz="1700" kern="1200" dirty="0"/>
            <a:t> </a:t>
          </a:r>
          <a:r>
            <a:rPr lang="fr-FR" sz="1700" kern="1200" dirty="0" err="1"/>
            <a:t>centered</a:t>
          </a:r>
          <a:r>
            <a:rPr lang="fr-FR" sz="1700" kern="1200" dirty="0"/>
            <a:t> trainings</a:t>
          </a:r>
          <a:endParaRPr lang="en-US" sz="1700" kern="1200" dirty="0"/>
        </a:p>
        <a:p>
          <a:pPr marL="171450" lvl="1" indent="-171450" algn="l" defTabSz="755650">
            <a:lnSpc>
              <a:spcPct val="90000"/>
            </a:lnSpc>
            <a:spcBef>
              <a:spcPct val="0"/>
            </a:spcBef>
            <a:spcAft>
              <a:spcPct val="15000"/>
            </a:spcAft>
            <a:buChar char="•"/>
          </a:pPr>
          <a:r>
            <a:rPr lang="fr-FR" sz="1700" kern="1200" dirty="0" err="1"/>
            <a:t>Workers</a:t>
          </a:r>
          <a:r>
            <a:rPr lang="fr-FR" sz="1700" kern="1200" dirty="0"/>
            <a:t> </a:t>
          </a:r>
          <a:r>
            <a:rPr lang="fr-FR" sz="1700" kern="1200" dirty="0" err="1"/>
            <a:t>figth</a:t>
          </a:r>
          <a:r>
            <a:rPr lang="fr-FR" sz="1700" kern="1200" dirty="0"/>
            <a:t> to </a:t>
          </a:r>
          <a:r>
            <a:rPr lang="fr-FR" sz="1700" kern="1200" dirty="0" err="1"/>
            <a:t>preserve</a:t>
          </a:r>
          <a:r>
            <a:rPr lang="fr-FR" sz="1700" kern="1200" dirty="0"/>
            <a:t> </a:t>
          </a:r>
          <a:r>
            <a:rPr lang="fr-FR" sz="1700" kern="1200" dirty="0" err="1"/>
            <a:t>human</a:t>
          </a:r>
          <a:r>
            <a:rPr lang="fr-FR" sz="1700" kern="1200" dirty="0"/>
            <a:t> relations in social </a:t>
          </a:r>
          <a:r>
            <a:rPr lang="fr-FR" sz="1700" kern="1200" dirty="0" err="1"/>
            <a:t>work</a:t>
          </a:r>
          <a:endParaRPr lang="en-US" sz="1700" kern="1200" dirty="0"/>
        </a:p>
        <a:p>
          <a:pPr marL="171450" lvl="1" indent="-171450" algn="l" defTabSz="755650">
            <a:lnSpc>
              <a:spcPct val="90000"/>
            </a:lnSpc>
            <a:spcBef>
              <a:spcPct val="0"/>
            </a:spcBef>
            <a:spcAft>
              <a:spcPct val="15000"/>
            </a:spcAft>
            <a:buChar char="•"/>
          </a:pPr>
          <a:r>
            <a:rPr lang="fr-FR" sz="1700" kern="1200" dirty="0" err="1"/>
            <a:t>Department</a:t>
          </a:r>
          <a:r>
            <a:rPr lang="fr-FR" sz="1700" kern="1200" dirty="0"/>
            <a:t> managers </a:t>
          </a:r>
          <a:r>
            <a:rPr lang="fr-FR" sz="1700" kern="1200" dirty="0" err="1"/>
            <a:t>cope</a:t>
          </a:r>
          <a:r>
            <a:rPr lang="fr-FR" sz="1700" kern="1200" dirty="0"/>
            <a:t> </a:t>
          </a:r>
          <a:r>
            <a:rPr lang="fr-FR" sz="1700" kern="1200" dirty="0" err="1"/>
            <a:t>with</a:t>
          </a:r>
          <a:r>
            <a:rPr lang="fr-FR" sz="1700" kern="1200" dirty="0"/>
            <a:t> </a:t>
          </a:r>
          <a:r>
            <a:rPr lang="fr-FR" sz="1700" kern="1200" dirty="0" err="1"/>
            <a:t>bottom</a:t>
          </a:r>
          <a:r>
            <a:rPr lang="fr-FR" sz="1700" kern="1200" dirty="0"/>
            <a:t> up injonction to </a:t>
          </a:r>
          <a:r>
            <a:rPr lang="fr-FR" sz="1700" kern="1200" dirty="0" err="1"/>
            <a:t>innovate</a:t>
          </a:r>
          <a:r>
            <a:rPr lang="fr-FR" sz="1700" kern="1200" dirty="0"/>
            <a:t> </a:t>
          </a:r>
          <a:endParaRPr lang="en-US" sz="1700" kern="1200" dirty="0"/>
        </a:p>
      </dsp:txBody>
      <dsp:txXfrm>
        <a:off x="3286" y="849776"/>
        <a:ext cx="3203971" cy="3289882"/>
      </dsp:txXfrm>
    </dsp:sp>
    <dsp:sp modelId="{299A591C-0F4B-497F-A889-F63CF6A8B4ED}">
      <dsp:nvSpPr>
        <dsp:cNvPr id="0" name=""/>
        <dsp:cNvSpPr/>
      </dsp:nvSpPr>
      <dsp:spPr>
        <a:xfrm>
          <a:off x="3655814" y="211678"/>
          <a:ext cx="3203971" cy="638097"/>
        </a:xfrm>
        <a:prstGeom prst="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w="12700" cap="flat" cmpd="sng" algn="ctr">
          <a:solidFill>
            <a:schemeClr val="accent2">
              <a:hueOff val="3221807"/>
              <a:satOff val="-9246"/>
              <a:lumOff val="-1480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fr-FR" sz="1700" kern="1200"/>
            <a:t>In a context of disonance and alienation</a:t>
          </a:r>
          <a:endParaRPr lang="en-US" sz="1700" kern="1200"/>
        </a:p>
      </dsp:txBody>
      <dsp:txXfrm>
        <a:off x="3655814" y="211678"/>
        <a:ext cx="3203971" cy="638097"/>
      </dsp:txXfrm>
    </dsp:sp>
    <dsp:sp modelId="{1FF96CC6-3F61-4FB9-A0E2-7653438F9457}">
      <dsp:nvSpPr>
        <dsp:cNvPr id="0" name=""/>
        <dsp:cNvSpPr/>
      </dsp:nvSpPr>
      <dsp:spPr>
        <a:xfrm>
          <a:off x="3655814" y="849776"/>
          <a:ext cx="3203971" cy="3289882"/>
        </a:xfrm>
        <a:prstGeom prst="rect">
          <a:avLst/>
        </a:prstGeom>
        <a:solidFill>
          <a:schemeClr val="accent2">
            <a:tint val="40000"/>
            <a:alpha val="90000"/>
            <a:hueOff val="3367359"/>
            <a:satOff val="-31116"/>
            <a:lumOff val="-3508"/>
            <a:alphaOff val="0"/>
          </a:schemeClr>
        </a:solidFill>
        <a:ln w="12700" cap="flat" cmpd="sng" algn="ctr">
          <a:solidFill>
            <a:schemeClr val="accent2">
              <a:tint val="40000"/>
              <a:alpha val="90000"/>
              <a:hueOff val="3367359"/>
              <a:satOff val="-31116"/>
              <a:lumOff val="-350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fr-FR" sz="1700" kern="1200"/>
            <a:t>New management focuses on renability and performance</a:t>
          </a:r>
          <a:endParaRPr lang="en-US" sz="1700" kern="1200"/>
        </a:p>
        <a:p>
          <a:pPr marL="171450" lvl="1" indent="-171450" algn="l" defTabSz="755650">
            <a:lnSpc>
              <a:spcPct val="90000"/>
            </a:lnSpc>
            <a:spcBef>
              <a:spcPct val="0"/>
            </a:spcBef>
            <a:spcAft>
              <a:spcPct val="15000"/>
            </a:spcAft>
            <a:buChar char="•"/>
          </a:pPr>
          <a:r>
            <a:rPr lang="fr-FR" sz="1700" kern="1200" dirty="0" err="1"/>
            <a:t>Neo-liberal</a:t>
          </a:r>
          <a:r>
            <a:rPr lang="fr-FR" sz="1700" kern="1200" dirty="0"/>
            <a:t> </a:t>
          </a:r>
          <a:r>
            <a:rPr lang="fr-FR" sz="1700" kern="1200" dirty="0" err="1"/>
            <a:t>ideology</a:t>
          </a:r>
          <a:r>
            <a:rPr lang="fr-FR" sz="1700" kern="1200" dirty="0"/>
            <a:t> </a:t>
          </a:r>
          <a:r>
            <a:rPr lang="fr-FR" sz="1700" kern="1200" dirty="0" err="1"/>
            <a:t>focuses</a:t>
          </a:r>
          <a:r>
            <a:rPr lang="fr-FR" sz="1700" kern="1200" dirty="0"/>
            <a:t> on social activation </a:t>
          </a:r>
          <a:r>
            <a:rPr lang="fr-FR" sz="1700" kern="1200" dirty="0" err="1"/>
            <a:t>instead</a:t>
          </a:r>
          <a:r>
            <a:rPr lang="fr-FR" sz="1700" kern="1200" dirty="0"/>
            <a:t> of Social right</a:t>
          </a:r>
          <a:endParaRPr lang="en-US" sz="1700" kern="1200" dirty="0"/>
        </a:p>
        <a:p>
          <a:pPr marL="171450" lvl="1" indent="-171450" algn="l" defTabSz="755650">
            <a:lnSpc>
              <a:spcPct val="90000"/>
            </a:lnSpc>
            <a:spcBef>
              <a:spcPct val="0"/>
            </a:spcBef>
            <a:spcAft>
              <a:spcPct val="15000"/>
            </a:spcAft>
            <a:buChar char="•"/>
          </a:pPr>
          <a:r>
            <a:rPr lang="fr-FR" sz="1700" kern="1200"/>
            <a:t>Transformation of the social caring in individual coaching</a:t>
          </a:r>
          <a:endParaRPr lang="en-US" sz="1700" kern="1200"/>
        </a:p>
      </dsp:txBody>
      <dsp:txXfrm>
        <a:off x="3655814" y="849776"/>
        <a:ext cx="3203971" cy="3289882"/>
      </dsp:txXfrm>
    </dsp:sp>
    <dsp:sp modelId="{C017656E-3746-462B-90D8-519820A942EF}">
      <dsp:nvSpPr>
        <dsp:cNvPr id="0" name=""/>
        <dsp:cNvSpPr/>
      </dsp:nvSpPr>
      <dsp:spPr>
        <a:xfrm>
          <a:off x="7308342" y="211678"/>
          <a:ext cx="3203971" cy="638097"/>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fr-FR" sz="1700" kern="1200" dirty="0" err="1"/>
            <a:t>Where</a:t>
          </a:r>
          <a:r>
            <a:rPr lang="fr-FR" sz="1700" kern="1200" dirty="0"/>
            <a:t> the </a:t>
          </a:r>
          <a:r>
            <a:rPr lang="fr-FR" sz="1700" kern="1200" dirty="0" err="1"/>
            <a:t>true</a:t>
          </a:r>
          <a:r>
            <a:rPr lang="fr-FR" sz="1700" kern="1200" dirty="0"/>
            <a:t> </a:t>
          </a:r>
          <a:r>
            <a:rPr lang="fr-FR" sz="1700" kern="1200" dirty="0" err="1"/>
            <a:t>working</a:t>
          </a:r>
          <a:r>
            <a:rPr lang="fr-FR" sz="1700" kern="1200" dirty="0"/>
            <a:t> conditions are </a:t>
          </a:r>
          <a:r>
            <a:rPr lang="fr-FR" sz="1700" kern="1200" dirty="0" err="1"/>
            <a:t>hidden</a:t>
          </a:r>
          <a:endParaRPr lang="en-US" sz="1700" kern="1200" dirty="0"/>
        </a:p>
      </dsp:txBody>
      <dsp:txXfrm>
        <a:off x="7308342" y="211678"/>
        <a:ext cx="3203971" cy="638097"/>
      </dsp:txXfrm>
    </dsp:sp>
    <dsp:sp modelId="{2717423A-A4FE-4FA4-BB7F-3708217F2385}">
      <dsp:nvSpPr>
        <dsp:cNvPr id="0" name=""/>
        <dsp:cNvSpPr/>
      </dsp:nvSpPr>
      <dsp:spPr>
        <a:xfrm>
          <a:off x="7308342" y="849776"/>
          <a:ext cx="3203971" cy="3289882"/>
        </a:xfrm>
        <a:prstGeom prst="rect">
          <a:avLst/>
        </a:prstGeom>
        <a:solidFill>
          <a:schemeClr val="accent2">
            <a:tint val="40000"/>
            <a:alpha val="90000"/>
            <a:hueOff val="6734718"/>
            <a:satOff val="-62232"/>
            <a:lumOff val="-7015"/>
            <a:alphaOff val="0"/>
          </a:schemeClr>
        </a:solidFill>
        <a:ln w="12700" cap="flat" cmpd="sng" algn="ctr">
          <a:solidFill>
            <a:schemeClr val="accent2">
              <a:tint val="40000"/>
              <a:alpha val="90000"/>
              <a:hueOff val="6734718"/>
              <a:satOff val="-62232"/>
              <a:lumOff val="-701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fr-FR" sz="1700" kern="1200" dirty="0"/>
            <a:t>The social </a:t>
          </a:r>
          <a:r>
            <a:rPr lang="fr-FR" sz="1700" kern="1200" dirty="0" err="1"/>
            <a:t>workers</a:t>
          </a:r>
          <a:r>
            <a:rPr lang="fr-FR" sz="1700" kern="1200" dirty="0"/>
            <a:t> </a:t>
          </a:r>
          <a:r>
            <a:rPr lang="fr-FR" sz="1700" kern="1200" dirty="0" err="1"/>
            <a:t>experience</a:t>
          </a:r>
          <a:r>
            <a:rPr lang="fr-FR" sz="1700" kern="1200" dirty="0"/>
            <a:t> the </a:t>
          </a:r>
          <a:r>
            <a:rPr lang="fr-FR" sz="1700" kern="1200" dirty="0" err="1"/>
            <a:t>disdain</a:t>
          </a:r>
          <a:endParaRPr lang="en-US" sz="1700" kern="1200" dirty="0"/>
        </a:p>
        <a:p>
          <a:pPr marL="171450" lvl="1" indent="-171450" algn="l" defTabSz="755650">
            <a:lnSpc>
              <a:spcPct val="90000"/>
            </a:lnSpc>
            <a:spcBef>
              <a:spcPct val="0"/>
            </a:spcBef>
            <a:spcAft>
              <a:spcPct val="15000"/>
            </a:spcAft>
            <a:buChar char="•"/>
          </a:pPr>
          <a:r>
            <a:rPr lang="en-US" sz="1700" kern="1200" dirty="0"/>
            <a:t>The social workers fight more for themselves than for the public</a:t>
          </a:r>
        </a:p>
        <a:p>
          <a:pPr marL="171450" lvl="1" indent="-171450" algn="l" defTabSz="755650">
            <a:lnSpc>
              <a:spcPct val="90000"/>
            </a:lnSpc>
            <a:spcBef>
              <a:spcPct val="0"/>
            </a:spcBef>
            <a:spcAft>
              <a:spcPct val="15000"/>
            </a:spcAft>
            <a:buChar char="•"/>
          </a:pPr>
          <a:r>
            <a:rPr lang="en-US" sz="1700" kern="1200" dirty="0"/>
            <a:t>The social workers are constrained to use tactics instead of structural changes</a:t>
          </a:r>
        </a:p>
        <a:p>
          <a:pPr marL="171450" lvl="1" indent="-171450" algn="l" defTabSz="755650">
            <a:lnSpc>
              <a:spcPct val="90000"/>
            </a:lnSpc>
            <a:spcBef>
              <a:spcPct val="0"/>
            </a:spcBef>
            <a:spcAft>
              <a:spcPct val="15000"/>
            </a:spcAft>
            <a:buChar char="•"/>
          </a:pPr>
          <a:r>
            <a:rPr lang="en-US" sz="1700" kern="1200" dirty="0"/>
            <a:t>The social workers develop adaptative culture and behaviors </a:t>
          </a:r>
        </a:p>
        <a:p>
          <a:pPr marL="171450" lvl="1" indent="-171450" algn="l" defTabSz="755650">
            <a:lnSpc>
              <a:spcPct val="90000"/>
            </a:lnSpc>
            <a:spcBef>
              <a:spcPct val="0"/>
            </a:spcBef>
            <a:spcAft>
              <a:spcPct val="15000"/>
            </a:spcAft>
            <a:buChar char="•"/>
          </a:pPr>
          <a:endParaRPr lang="en-US" sz="1700" kern="1200" dirty="0"/>
        </a:p>
      </dsp:txBody>
      <dsp:txXfrm>
        <a:off x="7308342" y="849776"/>
        <a:ext cx="3203971" cy="328988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26C0AE-5CD4-4B61-A020-8E2FEF978E52}" type="datetimeFigureOut">
              <a:rPr lang="fr-FR" smtClean="0"/>
              <a:t>28/05/2024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393EDF-5871-4F32-8C4B-3E972269D555}" type="slidenum">
              <a:rPr lang="fr-FR" smtClean="0"/>
              <a:t>‹N°›</a:t>
            </a:fld>
            <a:endParaRPr lang="fr-FR"/>
          </a:p>
        </p:txBody>
      </p:sp>
    </p:spTree>
    <p:extLst>
      <p:ext uri="{BB962C8B-B14F-4D97-AF65-F5344CB8AC3E}">
        <p14:creationId xmlns:p14="http://schemas.microsoft.com/office/powerpoint/2010/main" val="3642583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Hi everyone
I'm Gaetan Absil, I work in Belgium, in Liège. I teach at </a:t>
            </a:r>
            <a:r>
              <a:rPr lang="en-US" dirty="0" err="1"/>
              <a:t>HELMo</a:t>
            </a:r>
            <a:r>
              <a:rPr lang="en-US" dirty="0"/>
              <a:t> in the Department of Social Work.  </a:t>
            </a:r>
            <a:r>
              <a:rPr lang="en-US" dirty="0" err="1"/>
              <a:t>Im</a:t>
            </a:r>
            <a:r>
              <a:rPr lang="en-US" dirty="0"/>
              <a:t> cultural anthropologist.
I thank the organizers for this invitation to this international conference on social work issues.
I would also like to thank Prof. </a:t>
            </a:r>
            <a:r>
              <a:rPr lang="en-US" dirty="0" err="1"/>
              <a:t>Gravila-Ardelean</a:t>
            </a:r>
            <a:r>
              <a:rPr lang="en-US" dirty="0"/>
              <a:t> with whom I collaborate in European projects.</a:t>
            </a:r>
          </a:p>
          <a:p>
            <a:r>
              <a:rPr lang="en-US" dirty="0"/>
              <a:t>I thank also my </a:t>
            </a:r>
            <a:r>
              <a:rPr lang="en-US" dirty="0" err="1"/>
              <a:t>collegue</a:t>
            </a:r>
            <a:r>
              <a:rPr lang="en-US" dirty="0"/>
              <a:t> Laure Compere who help me a lot to prepare this communication. </a:t>
            </a:r>
          </a:p>
          <a:p>
            <a:endParaRPr lang="fr-FR" dirty="0"/>
          </a:p>
          <a:p>
            <a:r>
              <a:rPr lang="en-US" dirty="0"/>
              <a:t>In this communication  will expose the problems and crises of social work in Wallonia (southern Belgium) and I will analyze them on the basis of the critical work of the new Frankfurt School</a:t>
            </a:r>
            <a:r>
              <a:rPr lang="fr-FR" dirty="0"/>
              <a:t>. </a:t>
            </a:r>
            <a:r>
              <a:rPr lang="en-US" dirty="0"/>
              <a:t>And I hope that this point of view can make sense to all of us.</a:t>
            </a:r>
          </a:p>
        </p:txBody>
      </p:sp>
      <p:sp>
        <p:nvSpPr>
          <p:cNvPr id="4" name="Espace réservé du numéro de diapositive 3"/>
          <p:cNvSpPr>
            <a:spLocks noGrp="1"/>
          </p:cNvSpPr>
          <p:nvPr>
            <p:ph type="sldNum" sz="quarter" idx="5"/>
          </p:nvPr>
        </p:nvSpPr>
        <p:spPr/>
        <p:txBody>
          <a:bodyPr/>
          <a:lstStyle/>
          <a:p>
            <a:fld id="{B3393EDF-5871-4F32-8C4B-3E972269D555}" type="slidenum">
              <a:rPr lang="fr-FR" smtClean="0"/>
              <a:t>1</a:t>
            </a:fld>
            <a:endParaRPr lang="fr-FR"/>
          </a:p>
        </p:txBody>
      </p:sp>
    </p:spTree>
    <p:extLst>
      <p:ext uri="{BB962C8B-B14F-4D97-AF65-F5344CB8AC3E}">
        <p14:creationId xmlns:p14="http://schemas.microsoft.com/office/powerpoint/2010/main" val="1632575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I begin with, a little framing of the general context in Wallonia. </a:t>
            </a:r>
          </a:p>
          <a:p>
            <a:r>
              <a:rPr lang="en-US" dirty="0"/>
              <a:t>Wallonia is the south of Belgium, French is spoken there.
The territory of Wallonia has structural characteristics inherited from its industrial past. 
The unemployment rate is significantly higher than in the north of the country, as is the number of people in precarious situations (adults and children). 7% in Wallonia against 3% in the north of the country. This creates tensions that threaten social security and solidarity between the North and the South
Wallonia is trying to redevelop its economy with </a:t>
            </a:r>
            <a:r>
              <a:rPr lang="en-US" dirty="0" err="1"/>
              <a:t>digitalisation</a:t>
            </a:r>
            <a:r>
              <a:rPr lang="en-US" dirty="0"/>
              <a:t> and start-ups. It is </a:t>
            </a:r>
            <a:r>
              <a:rPr lang="en-US" dirty="0" err="1"/>
              <a:t>modernising</a:t>
            </a:r>
            <a:r>
              <a:rPr lang="en-US" dirty="0"/>
              <a:t> its social services with </a:t>
            </a:r>
            <a:r>
              <a:rPr lang="en-US" dirty="0" err="1"/>
              <a:t>digitalisation</a:t>
            </a:r>
            <a:r>
              <a:rPr lang="en-US" dirty="0"/>
              <a:t>. But it is being held back by digital iniquities.
Governance, regardless of the parties in power, is rather neo-liberalism. The social services are increasingly driven by new-management techniques.
The culture of performance has infiltrated all levels of society, including social services.</a:t>
            </a:r>
            <a:endParaRPr lang="fr-FR" dirty="0"/>
          </a:p>
        </p:txBody>
      </p:sp>
      <p:sp>
        <p:nvSpPr>
          <p:cNvPr id="4" name="Espace réservé du numéro de diapositive 3"/>
          <p:cNvSpPr>
            <a:spLocks noGrp="1"/>
          </p:cNvSpPr>
          <p:nvPr>
            <p:ph type="sldNum" sz="quarter" idx="5"/>
          </p:nvPr>
        </p:nvSpPr>
        <p:spPr/>
        <p:txBody>
          <a:bodyPr/>
          <a:lstStyle/>
          <a:p>
            <a:fld id="{B3393EDF-5871-4F32-8C4B-3E972269D555}" type="slidenum">
              <a:rPr lang="fr-FR" smtClean="0"/>
              <a:t>2</a:t>
            </a:fld>
            <a:endParaRPr lang="fr-FR"/>
          </a:p>
        </p:txBody>
      </p:sp>
    </p:spTree>
    <p:extLst>
      <p:ext uri="{BB962C8B-B14F-4D97-AF65-F5344CB8AC3E}">
        <p14:creationId xmlns:p14="http://schemas.microsoft.com/office/powerpoint/2010/main" val="1488134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We are currently conducting two research projects that question the current issues of social work.
</a:t>
            </a:r>
            <a:r>
              <a:rPr lang="en-US" dirty="0" err="1"/>
              <a:t>Recare</a:t>
            </a:r>
            <a:r>
              <a:rPr lang="en-US" dirty="0"/>
              <a:t> questions the gap between the motivations of young social workers (their ideals) and the new working conditions.
Bridge questions the role of managers in the development of social innovation, as a real bottom-up process</a:t>
            </a:r>
            <a:endParaRPr lang="fr-FR" dirty="0"/>
          </a:p>
        </p:txBody>
      </p:sp>
      <p:sp>
        <p:nvSpPr>
          <p:cNvPr id="4" name="Espace réservé du numéro de diapositive 3"/>
          <p:cNvSpPr>
            <a:spLocks noGrp="1"/>
          </p:cNvSpPr>
          <p:nvPr>
            <p:ph type="sldNum" sz="quarter" idx="5"/>
          </p:nvPr>
        </p:nvSpPr>
        <p:spPr/>
        <p:txBody>
          <a:bodyPr/>
          <a:lstStyle/>
          <a:p>
            <a:fld id="{B3393EDF-5871-4F32-8C4B-3E972269D555}" type="slidenum">
              <a:rPr lang="fr-FR" smtClean="0"/>
              <a:t>3</a:t>
            </a:fld>
            <a:endParaRPr lang="fr-FR"/>
          </a:p>
        </p:txBody>
      </p:sp>
    </p:spTree>
    <p:extLst>
      <p:ext uri="{BB962C8B-B14F-4D97-AF65-F5344CB8AC3E}">
        <p14:creationId xmlns:p14="http://schemas.microsoft.com/office/powerpoint/2010/main" val="1369133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These two studies provide a common analysis of the issues at stake for social work
These issues are first of all linked to a series of observations, of symptoms, which we are trying to understand.</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B3393EDF-5871-4F32-8C4B-3E972269D555}" type="slidenum">
              <a:rPr lang="fr-FR" smtClean="0"/>
              <a:t>4</a:t>
            </a:fld>
            <a:endParaRPr lang="fr-FR"/>
          </a:p>
        </p:txBody>
      </p:sp>
    </p:spTree>
    <p:extLst>
      <p:ext uri="{BB962C8B-B14F-4D97-AF65-F5344CB8AC3E}">
        <p14:creationId xmlns:p14="http://schemas.microsoft.com/office/powerpoint/2010/main" val="4283926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We decided to use the critical theories of the Frankfurt School to analyze the causes of these symptoms. We combine Axel </a:t>
            </a:r>
            <a:r>
              <a:rPr lang="en-US" dirty="0" err="1"/>
              <a:t>Honneth's</a:t>
            </a:r>
            <a:r>
              <a:rPr lang="en-US" dirty="0"/>
              <a:t> theory of recognition and Rosa </a:t>
            </a:r>
            <a:r>
              <a:rPr lang="en-US" dirty="0" err="1"/>
              <a:t>Hartmutt's</a:t>
            </a:r>
            <a:r>
              <a:rPr lang="en-US" dirty="0"/>
              <a:t> theory of resonance.
Both theories, with differences, speak of the relationship to the world and the feeling of adequacy between people and the world. Between their aspirations and working conditions. 
</a:t>
            </a:r>
            <a:r>
              <a:rPr lang="en-US" dirty="0" err="1"/>
              <a:t>Honneth</a:t>
            </a:r>
            <a:r>
              <a:rPr lang="en-US" dirty="0"/>
              <a:t> situates the relationship in the conflict, in the struggle to be recognized.
Rosa situates the relationship in a positive experience with the world, resonance.</a:t>
            </a:r>
            <a:endParaRPr lang="fr-FR" dirty="0"/>
          </a:p>
        </p:txBody>
      </p:sp>
      <p:sp>
        <p:nvSpPr>
          <p:cNvPr id="4" name="Espace réservé du numéro de diapositive 3"/>
          <p:cNvSpPr>
            <a:spLocks noGrp="1"/>
          </p:cNvSpPr>
          <p:nvPr>
            <p:ph type="sldNum" sz="quarter" idx="5"/>
          </p:nvPr>
        </p:nvSpPr>
        <p:spPr/>
        <p:txBody>
          <a:bodyPr/>
          <a:lstStyle/>
          <a:p>
            <a:fld id="{B3393EDF-5871-4F32-8C4B-3E972269D555}" type="slidenum">
              <a:rPr lang="fr-FR" smtClean="0"/>
              <a:t>5</a:t>
            </a:fld>
            <a:endParaRPr lang="fr-FR"/>
          </a:p>
        </p:txBody>
      </p:sp>
    </p:spTree>
    <p:extLst>
      <p:ext uri="{BB962C8B-B14F-4D97-AF65-F5344CB8AC3E}">
        <p14:creationId xmlns:p14="http://schemas.microsoft.com/office/powerpoint/2010/main" val="3312974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Our explanatory hypotheses, which we must test, is a lack of adequacy between the desires of the new social workers and the new working conditions. 
These explanations are already documented in our preliminary results, but also in other surveys we have conducted.</a:t>
            </a:r>
            <a:endParaRPr lang="fr-FR" dirty="0"/>
          </a:p>
        </p:txBody>
      </p:sp>
      <p:sp>
        <p:nvSpPr>
          <p:cNvPr id="4" name="Espace réservé du numéro de diapositive 3"/>
          <p:cNvSpPr>
            <a:spLocks noGrp="1"/>
          </p:cNvSpPr>
          <p:nvPr>
            <p:ph type="sldNum" sz="quarter" idx="5"/>
          </p:nvPr>
        </p:nvSpPr>
        <p:spPr/>
        <p:txBody>
          <a:bodyPr/>
          <a:lstStyle/>
          <a:p>
            <a:fld id="{B3393EDF-5871-4F32-8C4B-3E972269D555}" type="slidenum">
              <a:rPr lang="fr-FR" smtClean="0"/>
              <a:t>6</a:t>
            </a:fld>
            <a:endParaRPr lang="fr-FR"/>
          </a:p>
        </p:txBody>
      </p:sp>
    </p:spTree>
    <p:extLst>
      <p:ext uri="{BB962C8B-B14F-4D97-AF65-F5344CB8AC3E}">
        <p14:creationId xmlns:p14="http://schemas.microsoft.com/office/powerpoint/2010/main" val="415666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I link my conclusion with a more general statement that may inspire the continuation of the work of this conference. 
The Korean philosopher Byung-Chul leads a reflection on the new condition of contemporary man, and I think that this reflection points to a fundamental trend in contemporary societies. And which is also just as valid for social workers as for the beneficiaries of services in all fields of health, employment, housing, etc. 
Thank you for your attention.</a:t>
            </a:r>
            <a:endParaRPr lang="fr-FR" dirty="0"/>
          </a:p>
        </p:txBody>
      </p:sp>
      <p:sp>
        <p:nvSpPr>
          <p:cNvPr id="4" name="Espace réservé du numéro de diapositive 3"/>
          <p:cNvSpPr>
            <a:spLocks noGrp="1"/>
          </p:cNvSpPr>
          <p:nvPr>
            <p:ph type="sldNum" sz="quarter" idx="5"/>
          </p:nvPr>
        </p:nvSpPr>
        <p:spPr/>
        <p:txBody>
          <a:bodyPr/>
          <a:lstStyle/>
          <a:p>
            <a:fld id="{B3393EDF-5871-4F32-8C4B-3E972269D555}" type="slidenum">
              <a:rPr lang="fr-FR" smtClean="0"/>
              <a:t>7</a:t>
            </a:fld>
            <a:endParaRPr lang="fr-FR"/>
          </a:p>
        </p:txBody>
      </p:sp>
    </p:spTree>
    <p:extLst>
      <p:ext uri="{BB962C8B-B14F-4D97-AF65-F5344CB8AC3E}">
        <p14:creationId xmlns:p14="http://schemas.microsoft.com/office/powerpoint/2010/main" val="2944504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25EFE1-3591-7BE0-5CB9-E621B22C065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483D036-489A-0AC8-D63F-FEC59B14C3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69F6472-823C-8B77-FE17-75260DEAB188}"/>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5" name="Espace réservé du pied de page 4">
            <a:extLst>
              <a:ext uri="{FF2B5EF4-FFF2-40B4-BE49-F238E27FC236}">
                <a16:creationId xmlns:a16="http://schemas.microsoft.com/office/drawing/2014/main" id="{E8C8B9D7-BC98-0FEF-8814-7981F72674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4F8304C-870E-645B-AAD1-CC346B5E826C}"/>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3465320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0A73E9-9E92-7601-2DD1-C6A096AA724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7342B44-8D85-15A8-B13A-1568EEE6F25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3FE424-E8E3-7FC5-19E3-785D205C814A}"/>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5" name="Espace réservé du pied de page 4">
            <a:extLst>
              <a:ext uri="{FF2B5EF4-FFF2-40B4-BE49-F238E27FC236}">
                <a16:creationId xmlns:a16="http://schemas.microsoft.com/office/drawing/2014/main" id="{DABBAE0E-1D21-48A1-5A01-5A02FB3B62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EB45CA-3D0A-3D2F-A4CE-5A06D44C4A08}"/>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1403994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AE09FC-936C-AAA2-3394-6B489DE86BC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9F59F0C-A050-E7B0-7089-40BDDC99C1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15DE731-5F6C-8D93-A075-D46821E1D431}"/>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5" name="Espace réservé du pied de page 4">
            <a:extLst>
              <a:ext uri="{FF2B5EF4-FFF2-40B4-BE49-F238E27FC236}">
                <a16:creationId xmlns:a16="http://schemas.microsoft.com/office/drawing/2014/main" id="{EE37EBA6-4C48-DC59-CC9D-98E4046D7A4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D706B8-D3A0-2BF8-DA3A-3A7593EE0434}"/>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2906203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FF0EB8-D064-B4FE-9EF1-34458AB13BC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88F442E-20A9-FF41-9980-8C08EE029C6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E497EE-A58B-7C85-DF7F-C4A07252776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812C9FA-A984-0C0D-39B1-16D7A4C868FE}"/>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6" name="Espace réservé du pied de page 5">
            <a:extLst>
              <a:ext uri="{FF2B5EF4-FFF2-40B4-BE49-F238E27FC236}">
                <a16:creationId xmlns:a16="http://schemas.microsoft.com/office/drawing/2014/main" id="{BF1BABD0-41F7-A0E5-2FAB-BA1B13011D8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D4F7120-3B4D-29F5-72C7-33AAF9361663}"/>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663584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D501E8-5E43-A0F9-DA4E-3768DCED13E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740E241-49E5-B24A-4B81-36A97031EB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FDA9947-D126-C89E-A170-3709964A4A9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9E390E6-EE2C-DD4A-83F9-FEEDBA864E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67A26E4-FE2A-0C85-8CB9-E714C002BFF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EB4A05D-D26D-1BE0-A2B8-C4C5E7ABD2D0}"/>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8" name="Espace réservé du pied de page 7">
            <a:extLst>
              <a:ext uri="{FF2B5EF4-FFF2-40B4-BE49-F238E27FC236}">
                <a16:creationId xmlns:a16="http://schemas.microsoft.com/office/drawing/2014/main" id="{CA4595F7-3554-EEDB-FF74-BF566A8BA19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F16294D-5D4E-C9E1-5C37-DFEF96C77C01}"/>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1356518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6B43E5-82F0-16AC-8A06-12F1EF9E9A1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A7F2E4F-B584-FA40-F00F-F10207092373}"/>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4" name="Espace réservé du pied de page 3">
            <a:extLst>
              <a:ext uri="{FF2B5EF4-FFF2-40B4-BE49-F238E27FC236}">
                <a16:creationId xmlns:a16="http://schemas.microsoft.com/office/drawing/2014/main" id="{6FE248AA-970A-DEAD-F26B-C79F79EA096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E5B7E58-69FD-93D7-C3DB-640F809D9740}"/>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655793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052AF5A-E77C-8401-141A-5EA172E113F4}"/>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3" name="Espace réservé du pied de page 2">
            <a:extLst>
              <a:ext uri="{FF2B5EF4-FFF2-40B4-BE49-F238E27FC236}">
                <a16:creationId xmlns:a16="http://schemas.microsoft.com/office/drawing/2014/main" id="{6FCABAD4-548D-8BC8-E64F-5B82CE8E775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2C2DE58-DD89-3B44-C984-091233C88FE3}"/>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1255917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D820E-533B-EA0E-E88C-3A0B3F487C9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ED3C06C-19F8-E8A1-D645-97E5994D06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17E6E1A-8147-7D13-BEB3-1DE0C25BE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65A951F-1930-7154-F786-598E782C4779}"/>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6" name="Espace réservé du pied de page 5">
            <a:extLst>
              <a:ext uri="{FF2B5EF4-FFF2-40B4-BE49-F238E27FC236}">
                <a16:creationId xmlns:a16="http://schemas.microsoft.com/office/drawing/2014/main" id="{B0350E1C-0926-75F1-43F9-9502FF66354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2CBD763-08C4-A60D-070E-720BABCAC72B}"/>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2295953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C89C02-50A6-BF38-A788-4042FD4DC16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735680C-02B3-7711-54AA-E7D15CB3D4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727479B-57F1-3C6B-934C-EC86BB2632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0313FE6-0212-7AED-AAC5-029BA0348C9A}"/>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6" name="Espace réservé du pied de page 5">
            <a:extLst>
              <a:ext uri="{FF2B5EF4-FFF2-40B4-BE49-F238E27FC236}">
                <a16:creationId xmlns:a16="http://schemas.microsoft.com/office/drawing/2014/main" id="{E7F93F7D-364C-46BE-223C-7E5BDF30785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570CBD4-5E90-E458-82A5-CA6174DB85E7}"/>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3560868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527009-64A7-48E6-E48B-232422B0708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B4B9CD8-547D-3FC6-5B04-C327E7D2472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9DFE13-73FF-9225-5E66-ED782BCEBF08}"/>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5" name="Espace réservé du pied de page 4">
            <a:extLst>
              <a:ext uri="{FF2B5EF4-FFF2-40B4-BE49-F238E27FC236}">
                <a16:creationId xmlns:a16="http://schemas.microsoft.com/office/drawing/2014/main" id="{CA6270D2-006D-B900-D439-3B690AE5673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3BC058F-7AEE-98A2-03C1-E23110AA99BF}"/>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1980879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C2CE697-0EA6-F584-C371-27B0E53A779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CB7E681-9F58-CFC5-1F1D-42D66CC5BC6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CFC35D-6FFB-2B47-CA71-0E3651205F2D}"/>
              </a:ext>
            </a:extLst>
          </p:cNvPr>
          <p:cNvSpPr>
            <a:spLocks noGrp="1"/>
          </p:cNvSpPr>
          <p:nvPr>
            <p:ph type="dt" sz="half" idx="10"/>
          </p:nvPr>
        </p:nvSpPr>
        <p:spPr/>
        <p:txBody>
          <a:bodyPr/>
          <a:lstStyle/>
          <a:p>
            <a:fld id="{D62A4357-217C-47EB-959C-90D378A22F24}" type="datetimeFigureOut">
              <a:rPr lang="fr-FR" smtClean="0"/>
              <a:t>27/05/2024</a:t>
            </a:fld>
            <a:endParaRPr lang="fr-FR"/>
          </a:p>
        </p:txBody>
      </p:sp>
      <p:sp>
        <p:nvSpPr>
          <p:cNvPr id="5" name="Espace réservé du pied de page 4">
            <a:extLst>
              <a:ext uri="{FF2B5EF4-FFF2-40B4-BE49-F238E27FC236}">
                <a16:creationId xmlns:a16="http://schemas.microsoft.com/office/drawing/2014/main" id="{91EA8424-04E4-F328-FE99-1B1ADBB7C8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B842B4C-30A7-8123-C7FC-9A2F1B260D43}"/>
              </a:ext>
            </a:extLst>
          </p:cNvPr>
          <p:cNvSpPr>
            <a:spLocks noGrp="1"/>
          </p:cNvSpPr>
          <p:nvPr>
            <p:ph type="sldNum" sz="quarter" idx="12"/>
          </p:nvPr>
        </p:nvSpPr>
        <p:spPr/>
        <p:txBody>
          <a:bodyPr/>
          <a:lstStyle/>
          <a:p>
            <a:fld id="{24C24048-CD9F-485F-86B1-1B57E5A0AE25}" type="slidenum">
              <a:rPr lang="fr-FR" smtClean="0"/>
              <a:t>‹N°›</a:t>
            </a:fld>
            <a:endParaRPr lang="fr-FR"/>
          </a:p>
        </p:txBody>
      </p:sp>
    </p:spTree>
    <p:extLst>
      <p:ext uri="{BB962C8B-B14F-4D97-AF65-F5344CB8AC3E}">
        <p14:creationId xmlns:p14="http://schemas.microsoft.com/office/powerpoint/2010/main" val="1089079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35062BC-C742-3095-0686-9A53CDB010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5D73D50-B590-182C-1B42-AD1B0F69D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1D382FD-DC19-1475-D8D5-E13EE5600B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62A4357-217C-47EB-959C-90D378A22F24}" type="datetimeFigureOut">
              <a:rPr lang="fr-FR" smtClean="0"/>
              <a:t>27/05/2024</a:t>
            </a:fld>
            <a:endParaRPr lang="fr-FR"/>
          </a:p>
        </p:txBody>
      </p:sp>
      <p:sp>
        <p:nvSpPr>
          <p:cNvPr id="5" name="Espace réservé du pied de page 4">
            <a:extLst>
              <a:ext uri="{FF2B5EF4-FFF2-40B4-BE49-F238E27FC236}">
                <a16:creationId xmlns:a16="http://schemas.microsoft.com/office/drawing/2014/main" id="{B2DCEBD2-4E46-0FB1-FA08-ADB843EFF5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355E9A2-613A-D81F-3B13-C52D169FF6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C24048-CD9F-485F-86B1-1B57E5A0AE25}" type="slidenum">
              <a:rPr lang="fr-FR" smtClean="0"/>
              <a:t>‹N°›</a:t>
            </a:fld>
            <a:endParaRPr lang="fr-FR"/>
          </a:p>
        </p:txBody>
      </p:sp>
    </p:spTree>
    <p:extLst>
      <p:ext uri="{BB962C8B-B14F-4D97-AF65-F5344CB8AC3E}">
        <p14:creationId xmlns:p14="http://schemas.microsoft.com/office/powerpoint/2010/main" val="1060860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helmo.be/recherche-innovation/laboratoire-pour-le-changement-socia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bridge-erasmusproject.e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jpe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22898B-901A-E053-9211-D9299D563479}"/>
              </a:ext>
            </a:extLst>
          </p:cNvPr>
          <p:cNvSpPr>
            <a:spLocks noGrp="1"/>
          </p:cNvSpPr>
          <p:nvPr>
            <p:ph type="ctrTitle"/>
          </p:nvPr>
        </p:nvSpPr>
        <p:spPr>
          <a:xfrm>
            <a:off x="976906" y="2345752"/>
            <a:ext cx="6247228" cy="1571837"/>
          </a:xfrm>
        </p:spPr>
        <p:txBody>
          <a:bodyPr>
            <a:normAutofit fontScale="90000"/>
          </a:bodyPr>
          <a:lstStyle/>
          <a:p>
            <a:r>
              <a:rPr lang="en-US" sz="4000" b="0" i="0" dirty="0">
                <a:solidFill>
                  <a:srgbClr val="000000"/>
                </a:solidFill>
                <a:effectLst/>
                <a:highlight>
                  <a:srgbClr val="FFFFFF"/>
                </a:highlight>
                <a:latin typeface="Aptos" panose="020B0004020202020204" pitchFamily="34" charset="0"/>
              </a:rPr>
              <a:t>Social workers: </a:t>
            </a:r>
            <a:br>
              <a:rPr lang="en-US" sz="4000" b="0" i="0" dirty="0">
                <a:solidFill>
                  <a:srgbClr val="000000"/>
                </a:solidFill>
                <a:effectLst/>
                <a:highlight>
                  <a:srgbClr val="FFFFFF"/>
                </a:highlight>
                <a:latin typeface="Aptos" panose="020B0004020202020204" pitchFamily="34" charset="0"/>
              </a:rPr>
            </a:br>
            <a:r>
              <a:rPr lang="en-US" sz="4000" b="0" i="0" dirty="0">
                <a:solidFill>
                  <a:srgbClr val="000000"/>
                </a:solidFill>
                <a:effectLst/>
                <a:highlight>
                  <a:srgbClr val="FFFFFF"/>
                </a:highlight>
                <a:latin typeface="Aptos" panose="020B0004020202020204" pitchFamily="34" charset="0"/>
              </a:rPr>
              <a:t>a care profession </a:t>
            </a:r>
            <a:br>
              <a:rPr lang="en-US" sz="4000" b="0" i="0" dirty="0">
                <a:solidFill>
                  <a:srgbClr val="000000"/>
                </a:solidFill>
                <a:effectLst/>
                <a:highlight>
                  <a:srgbClr val="FFFFFF"/>
                </a:highlight>
                <a:latin typeface="Aptos" panose="020B0004020202020204" pitchFamily="34" charset="0"/>
              </a:rPr>
            </a:br>
            <a:r>
              <a:rPr lang="en-US" sz="4000" b="0" i="0" dirty="0">
                <a:solidFill>
                  <a:srgbClr val="000000"/>
                </a:solidFill>
                <a:effectLst/>
                <a:highlight>
                  <a:srgbClr val="FFFFFF"/>
                </a:highlight>
                <a:latin typeface="Aptos" panose="020B0004020202020204" pitchFamily="34" charset="0"/>
              </a:rPr>
              <a:t>in </a:t>
            </a:r>
            <a:br>
              <a:rPr lang="en-US" sz="4000" b="0" i="0" dirty="0">
                <a:solidFill>
                  <a:srgbClr val="000000"/>
                </a:solidFill>
                <a:effectLst/>
                <a:highlight>
                  <a:srgbClr val="FFFFFF"/>
                </a:highlight>
                <a:latin typeface="Aptos" panose="020B0004020202020204" pitchFamily="34" charset="0"/>
              </a:rPr>
            </a:br>
            <a:r>
              <a:rPr lang="en-US" sz="4000" b="0" i="0" dirty="0">
                <a:solidFill>
                  <a:srgbClr val="000000"/>
                </a:solidFill>
                <a:effectLst/>
                <a:highlight>
                  <a:srgbClr val="FFFFFF"/>
                </a:highlight>
                <a:latin typeface="Aptos" panose="020B0004020202020204" pitchFamily="34" charset="0"/>
              </a:rPr>
              <a:t>mismatch and dissonance  ? </a:t>
            </a:r>
            <a:br>
              <a:rPr lang="en-US" sz="4000" b="0" i="0" dirty="0">
                <a:solidFill>
                  <a:srgbClr val="000000"/>
                </a:solidFill>
                <a:effectLst/>
                <a:highlight>
                  <a:srgbClr val="FFFFFF"/>
                </a:highlight>
                <a:latin typeface="Aptos" panose="020B0004020202020204" pitchFamily="34" charset="0"/>
              </a:rPr>
            </a:br>
            <a:r>
              <a:rPr lang="en-US" sz="4000" b="0" i="0" dirty="0">
                <a:solidFill>
                  <a:srgbClr val="000000"/>
                </a:solidFill>
                <a:effectLst/>
                <a:highlight>
                  <a:srgbClr val="FFFFFF"/>
                </a:highlight>
                <a:latin typeface="Aptos" panose="020B0004020202020204" pitchFamily="34" charset="0"/>
              </a:rPr>
              <a:t>A Belgian perspective</a:t>
            </a:r>
            <a:r>
              <a:rPr lang="en-US" b="0" i="0" dirty="0">
                <a:solidFill>
                  <a:srgbClr val="000000"/>
                </a:solidFill>
                <a:effectLst/>
                <a:highlight>
                  <a:srgbClr val="FFFFFF"/>
                </a:highlight>
                <a:latin typeface="Aptos" panose="020B0004020202020204" pitchFamily="34" charset="0"/>
              </a:rPr>
              <a:t>.</a:t>
            </a:r>
            <a:endParaRPr lang="fr-FR" dirty="0"/>
          </a:p>
        </p:txBody>
      </p:sp>
      <p:sp>
        <p:nvSpPr>
          <p:cNvPr id="3" name="Sous-titre 2">
            <a:extLst>
              <a:ext uri="{FF2B5EF4-FFF2-40B4-BE49-F238E27FC236}">
                <a16:creationId xmlns:a16="http://schemas.microsoft.com/office/drawing/2014/main" id="{12A3741B-9452-E493-50DB-FE133696AD6F}"/>
              </a:ext>
            </a:extLst>
          </p:cNvPr>
          <p:cNvSpPr>
            <a:spLocks noGrp="1"/>
          </p:cNvSpPr>
          <p:nvPr>
            <p:ph type="subTitle" idx="1"/>
          </p:nvPr>
        </p:nvSpPr>
        <p:spPr>
          <a:xfrm>
            <a:off x="1524000" y="4256270"/>
            <a:ext cx="9144000" cy="921869"/>
          </a:xfrm>
        </p:spPr>
        <p:txBody>
          <a:bodyPr>
            <a:normAutofit fontScale="70000" lnSpcReduction="20000"/>
          </a:bodyPr>
          <a:lstStyle/>
          <a:p>
            <a:r>
              <a:rPr lang="fr-FR" dirty="0"/>
              <a:t>G. Absil, L. Compère</a:t>
            </a:r>
          </a:p>
          <a:p>
            <a:r>
              <a:rPr lang="fr-FR" dirty="0"/>
              <a:t> (UR LABOCS – social </a:t>
            </a:r>
            <a:r>
              <a:rPr lang="fr-FR" dirty="0" err="1"/>
              <a:t>work</a:t>
            </a:r>
            <a:r>
              <a:rPr lang="fr-FR" dirty="0"/>
              <a:t> </a:t>
            </a:r>
            <a:r>
              <a:rPr lang="fr-FR" dirty="0" err="1"/>
              <a:t>department</a:t>
            </a:r>
            <a:r>
              <a:rPr lang="fr-FR" dirty="0"/>
              <a:t> – </a:t>
            </a:r>
            <a:r>
              <a:rPr lang="fr-FR" dirty="0" err="1"/>
              <a:t>HELMo</a:t>
            </a:r>
            <a:endParaRPr lang="fr-FR" dirty="0"/>
          </a:p>
          <a:p>
            <a:r>
              <a:rPr lang="fr-FR" dirty="0">
                <a:hlinkClick r:id="rId3"/>
              </a:rPr>
              <a:t>LABOCS - Laboratoire pour le Changement Social — </a:t>
            </a:r>
            <a:r>
              <a:rPr lang="fr-FR" dirty="0" err="1">
                <a:hlinkClick r:id="rId3"/>
              </a:rPr>
              <a:t>HELMo</a:t>
            </a:r>
            <a:r>
              <a:rPr lang="fr-FR" dirty="0"/>
              <a:t> )</a:t>
            </a:r>
          </a:p>
        </p:txBody>
      </p:sp>
      <p:sp>
        <p:nvSpPr>
          <p:cNvPr id="4" name="Sous-titre 2">
            <a:extLst>
              <a:ext uri="{FF2B5EF4-FFF2-40B4-BE49-F238E27FC236}">
                <a16:creationId xmlns:a16="http://schemas.microsoft.com/office/drawing/2014/main" id="{6A19217A-FAF8-841D-7535-3FD6D0CAC336}"/>
              </a:ext>
            </a:extLst>
          </p:cNvPr>
          <p:cNvSpPr txBox="1">
            <a:spLocks/>
          </p:cNvSpPr>
          <p:nvPr/>
        </p:nvSpPr>
        <p:spPr>
          <a:xfrm>
            <a:off x="1455174" y="5855500"/>
            <a:ext cx="9144000" cy="9218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dirty="0"/>
          </a:p>
        </p:txBody>
      </p:sp>
      <p:sp>
        <p:nvSpPr>
          <p:cNvPr id="5" name="Sous-titre 2">
            <a:extLst>
              <a:ext uri="{FF2B5EF4-FFF2-40B4-BE49-F238E27FC236}">
                <a16:creationId xmlns:a16="http://schemas.microsoft.com/office/drawing/2014/main" id="{A81DEC00-06ED-37AF-DA1D-45FD9BFEC2F3}"/>
              </a:ext>
            </a:extLst>
          </p:cNvPr>
          <p:cNvSpPr txBox="1">
            <a:spLocks/>
          </p:cNvSpPr>
          <p:nvPr/>
        </p:nvSpPr>
        <p:spPr>
          <a:xfrm>
            <a:off x="1592826" y="5394565"/>
            <a:ext cx="9144000" cy="92186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7000"/>
              </a:lnSpc>
              <a:spcAft>
                <a:spcPts val="800"/>
              </a:spcAft>
            </a:pPr>
            <a:r>
              <a:rPr lang="ro-RO" sz="5600" b="1" dirty="0">
                <a:effectLst/>
                <a:latin typeface="Times New Roman" panose="02020603050405020304" pitchFamily="18" charset="0"/>
                <a:ea typeface="Calibri" panose="020F0502020204030204" pitchFamily="34" charset="0"/>
                <a:cs typeface="Times New Roman" panose="02020603050405020304" pitchFamily="18" charset="0"/>
              </a:rPr>
              <a:t>INTERNATIONAL CONFERENCE </a:t>
            </a:r>
            <a:endParaRPr lang="fr-FR" sz="5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o-RO" sz="5600" b="1" dirty="0">
                <a:effectLst/>
                <a:latin typeface="Times New Roman" panose="02020603050405020304" pitchFamily="18" charset="0"/>
                <a:ea typeface="Calibri" panose="020F0502020204030204" pitchFamily="34" charset="0"/>
                <a:cs typeface="Times New Roman" panose="02020603050405020304" pitchFamily="18" charset="0"/>
              </a:rPr>
              <a:t>ON SOCIAL WORK PRACTICE, HEALTH  AND  EDUCATION: </a:t>
            </a:r>
            <a:r>
              <a:rPr lang="ro-RO" sz="5600" b="1" dirty="0">
                <a:effectLst/>
                <a:latin typeface="Times New Roman" panose="02020603050405020304" pitchFamily="18" charset="0"/>
                <a:ea typeface="Times New Roman" panose="02020603050405020304" pitchFamily="18" charset="0"/>
                <a:cs typeface="Times New Roman" panose="02020603050405020304" pitchFamily="18" charset="0"/>
              </a:rPr>
              <a:t>BUILDING TRUST AND SOLIDARITY  FOR A GOOD SOCIETY</a:t>
            </a:r>
            <a:endParaRPr lang="fr-FR" sz="56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800"/>
              </a:spcAft>
            </a:pPr>
            <a:r>
              <a:rPr lang="en-US" sz="5600" b="1" dirty="0">
                <a:effectLst/>
                <a:latin typeface="Times New Roman" panose="02020603050405020304" pitchFamily="18" charset="0"/>
                <a:ea typeface="Calibri" panose="020F0502020204030204" pitchFamily="34" charset="0"/>
              </a:rPr>
              <a:t>ARAD, 28</a:t>
            </a:r>
            <a:r>
              <a:rPr lang="en-US" sz="5600" b="1" baseline="30000" dirty="0">
                <a:effectLst/>
                <a:latin typeface="Times New Roman" panose="02020603050405020304" pitchFamily="18" charset="0"/>
                <a:ea typeface="Calibri" panose="020F0502020204030204" pitchFamily="34" charset="0"/>
              </a:rPr>
              <a:t>th</a:t>
            </a:r>
            <a:r>
              <a:rPr lang="en-US" sz="5600" b="1" dirty="0">
                <a:effectLst/>
                <a:latin typeface="Times New Roman" panose="02020603050405020304" pitchFamily="18" charset="0"/>
                <a:ea typeface="Calibri" panose="020F0502020204030204" pitchFamily="34" charset="0"/>
              </a:rPr>
              <a:t> -29</a:t>
            </a:r>
            <a:r>
              <a:rPr lang="en-US" sz="5600" b="1" baseline="30000" dirty="0">
                <a:effectLst/>
                <a:latin typeface="Times New Roman" panose="02020603050405020304" pitchFamily="18" charset="0"/>
                <a:ea typeface="Calibri" panose="020F0502020204030204" pitchFamily="34" charset="0"/>
              </a:rPr>
              <a:t>th</a:t>
            </a:r>
            <a:r>
              <a:rPr lang="en-US" sz="5600" b="1" dirty="0">
                <a:effectLst/>
                <a:latin typeface="Times New Roman" panose="02020603050405020304" pitchFamily="18" charset="0"/>
                <a:ea typeface="Calibri" panose="020F0502020204030204" pitchFamily="34" charset="0"/>
              </a:rPr>
              <a:t> of MAY 2024</a:t>
            </a:r>
            <a:endParaRPr lang="fr-FR" sz="56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pic>
        <p:nvPicPr>
          <p:cNvPr id="7" name="Image 6">
            <a:extLst>
              <a:ext uri="{FF2B5EF4-FFF2-40B4-BE49-F238E27FC236}">
                <a16:creationId xmlns:a16="http://schemas.microsoft.com/office/drawing/2014/main" id="{D51CE686-B4F3-367D-3318-81D5741F1366}"/>
              </a:ext>
            </a:extLst>
          </p:cNvPr>
          <p:cNvPicPr>
            <a:picLocks noChangeAspect="1"/>
          </p:cNvPicPr>
          <p:nvPr/>
        </p:nvPicPr>
        <p:blipFill>
          <a:blip r:embed="rId4"/>
          <a:stretch>
            <a:fillRect/>
          </a:stretch>
        </p:blipFill>
        <p:spPr>
          <a:xfrm>
            <a:off x="171931" y="146223"/>
            <a:ext cx="1609950" cy="790685"/>
          </a:xfrm>
          <a:prstGeom prst="rect">
            <a:avLst/>
          </a:prstGeom>
        </p:spPr>
      </p:pic>
      <p:pic>
        <p:nvPicPr>
          <p:cNvPr id="8" name="Picture 2" descr="Logo Erasmus financement">
            <a:extLst>
              <a:ext uri="{FF2B5EF4-FFF2-40B4-BE49-F238E27FC236}">
                <a16:creationId xmlns:a16="http://schemas.microsoft.com/office/drawing/2014/main" id="{D62DD66E-97D5-91F9-F655-E20BDAF529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1679" y="146223"/>
            <a:ext cx="2381250" cy="8001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Microcosm/macrocosm :: Life and Times :: Internet Shakespeare Editions">
            <a:extLst>
              <a:ext uri="{FF2B5EF4-FFF2-40B4-BE49-F238E27FC236}">
                <a16:creationId xmlns:a16="http://schemas.microsoft.com/office/drawing/2014/main" id="{10F68387-E721-6B59-1095-524BE7C570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4310" y="420874"/>
            <a:ext cx="3825695" cy="3849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330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6D1F37-909E-1761-A1C4-63D582CBD3C8}"/>
              </a:ext>
            </a:extLst>
          </p:cNvPr>
          <p:cNvSpPr>
            <a:spLocks noGrp="1"/>
          </p:cNvSpPr>
          <p:nvPr>
            <p:ph type="title"/>
          </p:nvPr>
        </p:nvSpPr>
        <p:spPr/>
        <p:txBody>
          <a:bodyPr/>
          <a:lstStyle/>
          <a:p>
            <a:r>
              <a:rPr lang="fr-FR" dirty="0" err="1"/>
              <a:t>Wallonia</a:t>
            </a:r>
            <a:endParaRPr lang="fr-FR" dirty="0"/>
          </a:p>
        </p:txBody>
      </p:sp>
      <p:pic>
        <p:nvPicPr>
          <p:cNvPr id="1026" name="Picture 2" descr="The wacky world of Belgian politics - Brussels Express">
            <a:extLst>
              <a:ext uri="{FF2B5EF4-FFF2-40B4-BE49-F238E27FC236}">
                <a16:creationId xmlns:a16="http://schemas.microsoft.com/office/drawing/2014/main" id="{8F002200-3221-DF56-3001-2D1957CFE5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 y="1690688"/>
            <a:ext cx="5163037" cy="3866832"/>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65151219-4195-1FDF-7809-42746C904E38}"/>
              </a:ext>
            </a:extLst>
          </p:cNvPr>
          <p:cNvSpPr txBox="1"/>
          <p:nvPr/>
        </p:nvSpPr>
        <p:spPr>
          <a:xfrm>
            <a:off x="6014720" y="2308106"/>
            <a:ext cx="5567680" cy="3139321"/>
          </a:xfrm>
          <a:prstGeom prst="rect">
            <a:avLst/>
          </a:prstGeom>
          <a:noFill/>
        </p:spPr>
        <p:txBody>
          <a:bodyPr wrap="square" rtlCol="0">
            <a:spAutoFit/>
          </a:bodyPr>
          <a:lstStyle/>
          <a:p>
            <a:r>
              <a:rPr lang="fr-FR" b="1" dirty="0" err="1"/>
              <a:t>Wallonia</a:t>
            </a:r>
            <a:r>
              <a:rPr lang="fr-FR" b="1" dirty="0"/>
              <a:t>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Post </a:t>
            </a:r>
            <a:r>
              <a:rPr lang="fr-FR" dirty="0" err="1"/>
              <a:t>industrial</a:t>
            </a:r>
            <a:r>
              <a:rPr lang="fr-FR" dirty="0"/>
              <a:t> </a:t>
            </a:r>
            <a:r>
              <a:rPr lang="fr-FR" dirty="0" err="1"/>
              <a:t>poverty</a:t>
            </a: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Rapid digitalisation of the society and of social services</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Social </a:t>
            </a:r>
            <a:r>
              <a:rPr lang="fr-FR" dirty="0" err="1"/>
              <a:t>politics</a:t>
            </a:r>
            <a:r>
              <a:rPr lang="fr-FR" dirty="0"/>
              <a:t> lead by new-management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A culture of performance</a:t>
            </a:r>
          </a:p>
          <a:p>
            <a:endParaRPr lang="fr-FR" dirty="0"/>
          </a:p>
        </p:txBody>
      </p:sp>
    </p:spTree>
    <p:extLst>
      <p:ext uri="{BB962C8B-B14F-4D97-AF65-F5344CB8AC3E}">
        <p14:creationId xmlns:p14="http://schemas.microsoft.com/office/powerpoint/2010/main" val="2326109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064E01-7758-FD49-3298-CA1D26CCC62A}"/>
              </a:ext>
            </a:extLst>
          </p:cNvPr>
          <p:cNvSpPr>
            <a:spLocks noGrp="1"/>
          </p:cNvSpPr>
          <p:nvPr>
            <p:ph type="title"/>
          </p:nvPr>
        </p:nvSpPr>
        <p:spPr/>
        <p:txBody>
          <a:bodyPr/>
          <a:lstStyle/>
          <a:p>
            <a:r>
              <a:rPr lang="fr-FR" dirty="0" err="1"/>
              <a:t>Two</a:t>
            </a:r>
            <a:r>
              <a:rPr lang="fr-FR" dirty="0"/>
              <a:t> </a:t>
            </a:r>
            <a:r>
              <a:rPr lang="fr-FR" dirty="0" err="1"/>
              <a:t>researches</a:t>
            </a:r>
            <a:r>
              <a:rPr lang="fr-FR" dirty="0"/>
              <a:t> about </a:t>
            </a:r>
            <a:r>
              <a:rPr lang="fr-FR" dirty="0" err="1"/>
              <a:t>actual</a:t>
            </a:r>
            <a:r>
              <a:rPr lang="fr-FR" dirty="0"/>
              <a:t> </a:t>
            </a:r>
            <a:r>
              <a:rPr lang="fr-FR" dirty="0" err="1"/>
              <a:t>stakes</a:t>
            </a:r>
            <a:r>
              <a:rPr lang="fr-FR" dirty="0"/>
              <a:t> in social </a:t>
            </a:r>
            <a:r>
              <a:rPr lang="fr-FR" dirty="0" err="1"/>
              <a:t>work</a:t>
            </a:r>
            <a:endParaRPr lang="fr-FR" dirty="0"/>
          </a:p>
        </p:txBody>
      </p:sp>
      <p:sp>
        <p:nvSpPr>
          <p:cNvPr id="3" name="Espace réservé du contenu 2">
            <a:extLst>
              <a:ext uri="{FF2B5EF4-FFF2-40B4-BE49-F238E27FC236}">
                <a16:creationId xmlns:a16="http://schemas.microsoft.com/office/drawing/2014/main" id="{D5574660-A6F9-D765-DC87-652102437856}"/>
              </a:ext>
            </a:extLst>
          </p:cNvPr>
          <p:cNvSpPr>
            <a:spLocks noGrp="1"/>
          </p:cNvSpPr>
          <p:nvPr>
            <p:ph idx="1"/>
          </p:nvPr>
        </p:nvSpPr>
        <p:spPr>
          <a:xfrm>
            <a:off x="2852530" y="2164080"/>
            <a:ext cx="8630478" cy="3738798"/>
          </a:xfrm>
        </p:spPr>
        <p:txBody>
          <a:bodyPr>
            <a:normAutofit fontScale="85000" lnSpcReduction="20000"/>
          </a:bodyPr>
          <a:lstStyle/>
          <a:p>
            <a:r>
              <a:rPr lang="fr-FR" dirty="0" err="1"/>
              <a:t>Recare</a:t>
            </a:r>
            <a:endParaRPr lang="fr-FR" dirty="0"/>
          </a:p>
          <a:p>
            <a:pPr lvl="1"/>
            <a:r>
              <a:rPr lang="en-US" sz="2800" dirty="0"/>
              <a:t>Resonances and recognitions of the profession of social worker in tension in a context of crisis in the care professions.</a:t>
            </a:r>
          </a:p>
          <a:p>
            <a:pPr lvl="1"/>
            <a:r>
              <a:rPr lang="en-US" sz="2800" dirty="0" err="1"/>
              <a:t>HELMo</a:t>
            </a:r>
            <a:endParaRPr lang="fr-FR" sz="2800" dirty="0"/>
          </a:p>
          <a:p>
            <a:endParaRPr lang="fr-FR" dirty="0"/>
          </a:p>
          <a:p>
            <a:r>
              <a:rPr lang="fr-FR" dirty="0"/>
              <a:t>Bridge</a:t>
            </a:r>
          </a:p>
          <a:p>
            <a:pPr lvl="1"/>
            <a:r>
              <a:rPr lang="en-US" dirty="0"/>
              <a:t>Bridging the Social : Social Engineering and Social Innovation across Europe</a:t>
            </a:r>
          </a:p>
          <a:p>
            <a:pPr lvl="1"/>
            <a:endParaRPr lang="fr-FR" dirty="0"/>
          </a:p>
          <a:p>
            <a:pPr lvl="1"/>
            <a:r>
              <a:rPr lang="en-US" dirty="0">
                <a:hlinkClick r:id="rId3"/>
              </a:rPr>
              <a:t>Bridge - Bridging the Social : Social Engineering and Social Innovation across Europe (bridge-erasmusproject.eu)</a:t>
            </a:r>
            <a:endParaRPr lang="fr-FR" dirty="0"/>
          </a:p>
        </p:txBody>
      </p:sp>
      <p:pic>
        <p:nvPicPr>
          <p:cNvPr id="4098" name="Picture 2" descr="Logo Erasmus financement">
            <a:extLst>
              <a:ext uri="{FF2B5EF4-FFF2-40B4-BE49-F238E27FC236}">
                <a16:creationId xmlns:a16="http://schemas.microsoft.com/office/drawing/2014/main" id="{97290B63-6EE1-1648-AD7A-D9535BE3FF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4879" y="5721627"/>
            <a:ext cx="2381250" cy="8001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ogo">
            <a:extLst>
              <a:ext uri="{FF2B5EF4-FFF2-40B4-BE49-F238E27FC236}">
                <a16:creationId xmlns:a16="http://schemas.microsoft.com/office/drawing/2014/main" id="{A56D9311-D36E-4056-1BDE-83E8F4771F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4205866"/>
            <a:ext cx="1528970" cy="128324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7F4DC30F-B7D0-7036-7246-5070C3705BC4}"/>
              </a:ext>
            </a:extLst>
          </p:cNvPr>
          <p:cNvPicPr>
            <a:picLocks noChangeAspect="1"/>
          </p:cNvPicPr>
          <p:nvPr/>
        </p:nvPicPr>
        <p:blipFill>
          <a:blip r:embed="rId6"/>
          <a:stretch>
            <a:fillRect/>
          </a:stretch>
        </p:blipFill>
        <p:spPr>
          <a:xfrm>
            <a:off x="555030" y="2164080"/>
            <a:ext cx="2054820" cy="1009171"/>
          </a:xfrm>
          <a:prstGeom prst="rect">
            <a:avLst/>
          </a:prstGeom>
        </p:spPr>
      </p:pic>
    </p:spTree>
    <p:extLst>
      <p:ext uri="{BB962C8B-B14F-4D97-AF65-F5344CB8AC3E}">
        <p14:creationId xmlns:p14="http://schemas.microsoft.com/office/powerpoint/2010/main" val="443051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98CE6B-E243-90CA-A0C5-77056661611B}"/>
              </a:ext>
            </a:extLst>
          </p:cNvPr>
          <p:cNvSpPr>
            <a:spLocks noGrp="1"/>
          </p:cNvSpPr>
          <p:nvPr>
            <p:ph type="title"/>
          </p:nvPr>
        </p:nvSpPr>
        <p:spPr/>
        <p:txBody>
          <a:bodyPr/>
          <a:lstStyle/>
          <a:p>
            <a:r>
              <a:rPr lang="fr-FR" dirty="0"/>
              <a:t>Social </a:t>
            </a:r>
            <a:r>
              <a:rPr lang="fr-FR" dirty="0" err="1"/>
              <a:t>work</a:t>
            </a:r>
            <a:r>
              <a:rPr lang="fr-FR" dirty="0"/>
              <a:t> in </a:t>
            </a:r>
            <a:r>
              <a:rPr lang="fr-FR" dirty="0" err="1"/>
              <a:t>crisis</a:t>
            </a:r>
            <a:endParaRPr lang="fr-FR" dirty="0"/>
          </a:p>
        </p:txBody>
      </p:sp>
      <p:sp>
        <p:nvSpPr>
          <p:cNvPr id="3" name="Espace réservé du contenu 2">
            <a:extLst>
              <a:ext uri="{FF2B5EF4-FFF2-40B4-BE49-F238E27FC236}">
                <a16:creationId xmlns:a16="http://schemas.microsoft.com/office/drawing/2014/main" id="{DE45F52B-14D0-7301-6F1E-801E3D85C953}"/>
              </a:ext>
            </a:extLst>
          </p:cNvPr>
          <p:cNvSpPr>
            <a:spLocks noGrp="1"/>
          </p:cNvSpPr>
          <p:nvPr>
            <p:ph idx="1"/>
          </p:nvPr>
        </p:nvSpPr>
        <p:spPr/>
        <p:txBody>
          <a:bodyPr/>
          <a:lstStyle/>
          <a:p>
            <a:r>
              <a:rPr lang="fr-FR" dirty="0"/>
              <a:t>The </a:t>
            </a:r>
            <a:r>
              <a:rPr lang="fr-FR" dirty="0" err="1"/>
              <a:t>symptoms</a:t>
            </a:r>
            <a:endParaRPr lang="fr-FR" dirty="0"/>
          </a:p>
          <a:p>
            <a:endParaRPr lang="fr-FR" dirty="0"/>
          </a:p>
          <a:p>
            <a:pPr lvl="1"/>
            <a:r>
              <a:rPr lang="fr-FR" dirty="0"/>
              <a:t>All the profession of the care  are in an </a:t>
            </a:r>
            <a:r>
              <a:rPr lang="fr-FR" b="1" dirty="0" err="1"/>
              <a:t>employement</a:t>
            </a:r>
            <a:r>
              <a:rPr lang="fr-FR" b="1" dirty="0"/>
              <a:t> </a:t>
            </a:r>
            <a:r>
              <a:rPr lang="fr-FR" b="1" dirty="0" err="1"/>
              <a:t>crisis</a:t>
            </a:r>
            <a:r>
              <a:rPr lang="fr-FR" b="1" dirty="0"/>
              <a:t> </a:t>
            </a:r>
            <a:r>
              <a:rPr lang="fr-FR" dirty="0"/>
              <a:t>(</a:t>
            </a:r>
            <a:r>
              <a:rPr lang="fr-FR" dirty="0" err="1"/>
              <a:t>health</a:t>
            </a:r>
            <a:r>
              <a:rPr lang="fr-FR" dirty="0"/>
              <a:t> care, social care, </a:t>
            </a:r>
            <a:r>
              <a:rPr lang="fr-FR" dirty="0" err="1"/>
              <a:t>education</a:t>
            </a:r>
            <a:r>
              <a:rPr lang="fr-FR" dirty="0"/>
              <a:t>)</a:t>
            </a:r>
          </a:p>
          <a:p>
            <a:pPr lvl="1"/>
            <a:r>
              <a:rPr lang="en-US" dirty="0"/>
              <a:t>Since 2023, social work professions have been</a:t>
            </a:r>
            <a:r>
              <a:rPr lang="en-US" b="1" dirty="0"/>
              <a:t> in short supply</a:t>
            </a:r>
            <a:r>
              <a:rPr lang="en-US" dirty="0"/>
              <a:t>, especially Youngs protection and Public Help Services</a:t>
            </a:r>
          </a:p>
          <a:p>
            <a:pPr lvl="1"/>
            <a:r>
              <a:rPr lang="en-US" dirty="0"/>
              <a:t>Institutions hire people who </a:t>
            </a:r>
            <a:r>
              <a:rPr lang="en-US" b="1" dirty="0"/>
              <a:t>are not trained in social work</a:t>
            </a:r>
          </a:p>
          <a:p>
            <a:pPr lvl="1"/>
            <a:r>
              <a:rPr lang="en-US" dirty="0"/>
              <a:t>Increasing numbers </a:t>
            </a:r>
            <a:r>
              <a:rPr lang="en-US" b="1" dirty="0"/>
              <a:t>broken careers  </a:t>
            </a:r>
            <a:r>
              <a:rPr lang="en-US" dirty="0"/>
              <a:t>of burn-out, turn over, professional reintegration, resumption of studies</a:t>
            </a:r>
          </a:p>
          <a:p>
            <a:pPr lvl="1"/>
            <a:r>
              <a:rPr lang="en-US" dirty="0"/>
              <a:t>Services </a:t>
            </a:r>
            <a:r>
              <a:rPr lang="en-US" b="1" dirty="0"/>
              <a:t>users complain </a:t>
            </a:r>
            <a:r>
              <a:rPr lang="en-US" dirty="0"/>
              <a:t>about accessibility and respect of their Social Rights.</a:t>
            </a:r>
          </a:p>
          <a:p>
            <a:pPr lvl="1"/>
            <a:endParaRPr lang="fr-FR" dirty="0"/>
          </a:p>
        </p:txBody>
      </p:sp>
    </p:spTree>
    <p:extLst>
      <p:ext uri="{BB962C8B-B14F-4D97-AF65-F5344CB8AC3E}">
        <p14:creationId xmlns:p14="http://schemas.microsoft.com/office/powerpoint/2010/main" val="892352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BAD036-9232-398D-DAF8-DE19EE137ACA}"/>
              </a:ext>
            </a:extLst>
          </p:cNvPr>
          <p:cNvSpPr>
            <a:spLocks noGrp="1"/>
          </p:cNvSpPr>
          <p:nvPr>
            <p:ph type="title"/>
          </p:nvPr>
        </p:nvSpPr>
        <p:spPr/>
        <p:txBody>
          <a:bodyPr/>
          <a:lstStyle/>
          <a:p>
            <a:r>
              <a:rPr lang="fr-FR" dirty="0"/>
              <a:t>Diagnostic : </a:t>
            </a:r>
            <a:r>
              <a:rPr lang="fr-FR" dirty="0" err="1"/>
              <a:t>analytical</a:t>
            </a:r>
            <a:r>
              <a:rPr lang="fr-FR" dirty="0"/>
              <a:t> and </a:t>
            </a:r>
            <a:r>
              <a:rPr lang="fr-FR" dirty="0" err="1"/>
              <a:t>criitcal</a:t>
            </a:r>
            <a:r>
              <a:rPr lang="fr-FR" dirty="0"/>
              <a:t> </a:t>
            </a:r>
            <a:r>
              <a:rPr lang="fr-FR" dirty="0" err="1"/>
              <a:t>tools</a:t>
            </a:r>
            <a:endParaRPr lang="fr-FR" dirty="0"/>
          </a:p>
        </p:txBody>
      </p:sp>
      <p:sp>
        <p:nvSpPr>
          <p:cNvPr id="3" name="Espace réservé du contenu 2">
            <a:extLst>
              <a:ext uri="{FF2B5EF4-FFF2-40B4-BE49-F238E27FC236}">
                <a16:creationId xmlns:a16="http://schemas.microsoft.com/office/drawing/2014/main" id="{E4891DC3-94F8-0F11-DC8C-5EAC40C630AC}"/>
              </a:ext>
            </a:extLst>
          </p:cNvPr>
          <p:cNvSpPr>
            <a:spLocks noGrp="1"/>
          </p:cNvSpPr>
          <p:nvPr>
            <p:ph idx="1"/>
          </p:nvPr>
        </p:nvSpPr>
        <p:spPr>
          <a:xfrm>
            <a:off x="3394724" y="1601312"/>
            <a:ext cx="7696200" cy="4351338"/>
          </a:xfrm>
        </p:spPr>
        <p:txBody>
          <a:bodyPr/>
          <a:lstStyle/>
          <a:p>
            <a:r>
              <a:rPr lang="fr-FR" dirty="0"/>
              <a:t>Axel Honneth </a:t>
            </a:r>
            <a:r>
              <a:rPr lang="fr-FR" dirty="0" err="1"/>
              <a:t>theory</a:t>
            </a:r>
            <a:r>
              <a:rPr lang="fr-FR" dirty="0"/>
              <a:t> of </a:t>
            </a:r>
            <a:r>
              <a:rPr lang="fr-FR" dirty="0" err="1"/>
              <a:t>reckognition</a:t>
            </a:r>
            <a:endParaRPr lang="fr-FR" dirty="0"/>
          </a:p>
          <a:p>
            <a:pPr lvl="1"/>
            <a:r>
              <a:rPr lang="fr-FR" dirty="0"/>
              <a:t> </a:t>
            </a:r>
            <a:r>
              <a:rPr lang="fr-FR" dirty="0" err="1"/>
              <a:t>private</a:t>
            </a:r>
            <a:r>
              <a:rPr lang="fr-FR" dirty="0"/>
              <a:t> </a:t>
            </a:r>
            <a:r>
              <a:rPr lang="fr-FR" dirty="0" err="1"/>
              <a:t>sphere</a:t>
            </a:r>
            <a:r>
              <a:rPr lang="fr-FR" dirty="0"/>
              <a:t>, </a:t>
            </a:r>
          </a:p>
          <a:p>
            <a:pPr lvl="1"/>
            <a:r>
              <a:rPr lang="fr-FR" dirty="0" err="1"/>
              <a:t>legal</a:t>
            </a:r>
            <a:r>
              <a:rPr lang="fr-FR" dirty="0"/>
              <a:t> </a:t>
            </a:r>
            <a:r>
              <a:rPr lang="fr-FR" dirty="0" err="1"/>
              <a:t>sphere</a:t>
            </a:r>
            <a:r>
              <a:rPr lang="fr-FR" dirty="0"/>
              <a:t>, </a:t>
            </a:r>
          </a:p>
          <a:p>
            <a:pPr lvl="1"/>
            <a:r>
              <a:rPr lang="fr-FR" dirty="0" err="1"/>
              <a:t>sphere</a:t>
            </a:r>
            <a:r>
              <a:rPr lang="fr-FR" dirty="0"/>
              <a:t> of </a:t>
            </a:r>
            <a:r>
              <a:rPr lang="fr-FR" dirty="0" err="1"/>
              <a:t>solidarity</a:t>
            </a:r>
            <a:endParaRPr lang="fr-FR" dirty="0"/>
          </a:p>
          <a:p>
            <a:pPr lvl="1"/>
            <a:endParaRPr lang="fr-FR" dirty="0"/>
          </a:p>
          <a:p>
            <a:endParaRPr lang="fr-FR" dirty="0"/>
          </a:p>
          <a:p>
            <a:r>
              <a:rPr lang="fr-FR" dirty="0"/>
              <a:t>Rosa </a:t>
            </a:r>
            <a:r>
              <a:rPr lang="fr-FR" dirty="0" err="1"/>
              <a:t>Harmutt</a:t>
            </a:r>
            <a:r>
              <a:rPr lang="fr-FR" dirty="0"/>
              <a:t>, </a:t>
            </a:r>
            <a:r>
              <a:rPr lang="fr-FR" dirty="0" err="1"/>
              <a:t>theory</a:t>
            </a:r>
            <a:r>
              <a:rPr lang="fr-FR" dirty="0"/>
              <a:t> of </a:t>
            </a:r>
            <a:r>
              <a:rPr lang="fr-FR" dirty="0" err="1"/>
              <a:t>resonance</a:t>
            </a:r>
            <a:endParaRPr lang="fr-FR" dirty="0"/>
          </a:p>
          <a:p>
            <a:pPr lvl="1"/>
            <a:r>
              <a:rPr lang="fr-FR" dirty="0"/>
              <a:t>Everyday </a:t>
            </a:r>
            <a:r>
              <a:rPr lang="fr-FR" dirty="0" err="1"/>
              <a:t>sucessful</a:t>
            </a:r>
            <a:r>
              <a:rPr lang="fr-FR" dirty="0"/>
              <a:t> connections to the world</a:t>
            </a:r>
          </a:p>
          <a:p>
            <a:pPr lvl="1"/>
            <a:r>
              <a:rPr lang="fr-FR" dirty="0"/>
              <a:t>System </a:t>
            </a:r>
            <a:r>
              <a:rPr lang="fr-FR" dirty="0" err="1"/>
              <a:t>create</a:t>
            </a:r>
            <a:r>
              <a:rPr lang="fr-FR" dirty="0"/>
              <a:t> conditions for </a:t>
            </a:r>
            <a:r>
              <a:rPr lang="fr-FR" dirty="0" err="1"/>
              <a:t>resonance</a:t>
            </a:r>
            <a:endParaRPr lang="fr-FR" dirty="0"/>
          </a:p>
          <a:p>
            <a:pPr lvl="1"/>
            <a:endParaRPr lang="fr-FR" dirty="0"/>
          </a:p>
        </p:txBody>
      </p:sp>
      <p:pic>
        <p:nvPicPr>
          <p:cNvPr id="2050" name="Picture 2">
            <a:extLst>
              <a:ext uri="{FF2B5EF4-FFF2-40B4-BE49-F238E27FC236}">
                <a16:creationId xmlns:a16="http://schemas.microsoft.com/office/drawing/2014/main" id="{B3153B2D-F806-12EA-6456-639EEC5E0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599" y="1690688"/>
            <a:ext cx="2381250" cy="15906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78DA165-EC86-63C7-120B-77F8C72BE2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474" y="3576638"/>
            <a:ext cx="1594542" cy="2250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980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C34265-25C4-C308-7C32-A3BEBE334778}"/>
              </a:ext>
            </a:extLst>
          </p:cNvPr>
          <p:cNvPicPr>
            <a:picLocks noChangeAspect="1"/>
          </p:cNvPicPr>
          <p:nvPr/>
        </p:nvPicPr>
        <p:blipFill rotWithShape="1">
          <a:blip r:embed="rId3">
            <a:duotone>
              <a:schemeClr val="bg2">
                <a:shade val="45000"/>
                <a:satMod val="135000"/>
              </a:schemeClr>
              <a:prstClr val="white"/>
            </a:duotone>
          </a:blip>
          <a:srcRect b="15730"/>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71065A8-524D-4ED2-396A-437C9FE81B8E}"/>
              </a:ext>
            </a:extLst>
          </p:cNvPr>
          <p:cNvSpPr>
            <a:spLocks noGrp="1"/>
          </p:cNvSpPr>
          <p:nvPr>
            <p:ph type="title"/>
          </p:nvPr>
        </p:nvSpPr>
        <p:spPr>
          <a:xfrm>
            <a:off x="838200" y="365125"/>
            <a:ext cx="10515600" cy="1325563"/>
          </a:xfrm>
        </p:spPr>
        <p:txBody>
          <a:bodyPr>
            <a:normAutofit/>
          </a:bodyPr>
          <a:lstStyle/>
          <a:p>
            <a:r>
              <a:rPr lang="fr-FR" dirty="0" err="1"/>
              <a:t>Explanations</a:t>
            </a:r>
            <a:r>
              <a:rPr lang="fr-FR" dirty="0"/>
              <a:t>, </a:t>
            </a:r>
            <a:r>
              <a:rPr lang="fr-FR" dirty="0" err="1"/>
              <a:t>we</a:t>
            </a:r>
            <a:r>
              <a:rPr lang="fr-FR" dirty="0"/>
              <a:t> are </a:t>
            </a:r>
            <a:r>
              <a:rPr lang="fr-FR" dirty="0" err="1"/>
              <a:t>testing</a:t>
            </a:r>
            <a:r>
              <a:rPr lang="fr-FR" dirty="0"/>
              <a:t> </a:t>
            </a:r>
          </a:p>
        </p:txBody>
      </p:sp>
      <p:graphicFrame>
        <p:nvGraphicFramePr>
          <p:cNvPr id="5" name="Espace réservé du contenu 2">
            <a:extLst>
              <a:ext uri="{FF2B5EF4-FFF2-40B4-BE49-F238E27FC236}">
                <a16:creationId xmlns:a16="http://schemas.microsoft.com/office/drawing/2014/main" id="{8E799D32-3452-27E6-F616-77415B199575}"/>
              </a:ext>
            </a:extLst>
          </p:cNvPr>
          <p:cNvGraphicFramePr>
            <a:graphicFrameLocks noGrp="1"/>
          </p:cNvGraphicFramePr>
          <p:nvPr>
            <p:ph idx="1"/>
            <p:extLst>
              <p:ext uri="{D42A27DB-BD31-4B8C-83A1-F6EECF244321}">
                <p14:modId xmlns:p14="http://schemas.microsoft.com/office/powerpoint/2010/main" val="222614553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446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1AA59C-94C3-A418-76EB-8B332D8582EA}"/>
              </a:ext>
            </a:extLst>
          </p:cNvPr>
          <p:cNvSpPr>
            <a:spLocks noGrp="1"/>
          </p:cNvSpPr>
          <p:nvPr>
            <p:ph type="title"/>
          </p:nvPr>
        </p:nvSpPr>
        <p:spPr>
          <a:xfrm>
            <a:off x="838200" y="365125"/>
            <a:ext cx="10750826" cy="1325563"/>
          </a:xfrm>
        </p:spPr>
        <p:txBody>
          <a:bodyPr/>
          <a:lstStyle/>
          <a:p>
            <a:r>
              <a:rPr lang="fr-FR" dirty="0"/>
              <a:t>To </a:t>
            </a:r>
            <a:r>
              <a:rPr lang="fr-FR" dirty="0" err="1"/>
              <a:t>cope</a:t>
            </a:r>
            <a:r>
              <a:rPr lang="fr-FR" dirty="0"/>
              <a:t> </a:t>
            </a:r>
            <a:r>
              <a:rPr lang="fr-FR" dirty="0" err="1"/>
              <a:t>with</a:t>
            </a:r>
            <a:r>
              <a:rPr lang="fr-FR" dirty="0"/>
              <a:t> or to </a:t>
            </a:r>
            <a:r>
              <a:rPr lang="fr-FR" dirty="0" err="1"/>
              <a:t>resist</a:t>
            </a:r>
            <a:r>
              <a:rPr lang="fr-FR" dirty="0"/>
              <a:t> the society </a:t>
            </a:r>
            <a:r>
              <a:rPr lang="fr-FR" dirty="0" err="1"/>
              <a:t>tiredness</a:t>
            </a:r>
            <a:r>
              <a:rPr lang="fr-FR" dirty="0"/>
              <a:t> ? </a:t>
            </a:r>
          </a:p>
        </p:txBody>
      </p:sp>
      <p:sp>
        <p:nvSpPr>
          <p:cNvPr id="3" name="Espace réservé du contenu 2">
            <a:extLst>
              <a:ext uri="{FF2B5EF4-FFF2-40B4-BE49-F238E27FC236}">
                <a16:creationId xmlns:a16="http://schemas.microsoft.com/office/drawing/2014/main" id="{21FA79AB-CC9C-95D6-BE62-AE5BEE8A3CCE}"/>
              </a:ext>
            </a:extLst>
          </p:cNvPr>
          <p:cNvSpPr>
            <a:spLocks noGrp="1"/>
          </p:cNvSpPr>
          <p:nvPr>
            <p:ph idx="1"/>
          </p:nvPr>
        </p:nvSpPr>
        <p:spPr>
          <a:xfrm>
            <a:off x="3789680" y="1825625"/>
            <a:ext cx="7564120" cy="480253"/>
          </a:xfrm>
        </p:spPr>
        <p:txBody>
          <a:bodyPr/>
          <a:lstStyle/>
          <a:p>
            <a:r>
              <a:rPr lang="fr-FR" dirty="0" err="1"/>
              <a:t>Byung-Chul</a:t>
            </a:r>
            <a:r>
              <a:rPr lang="fr-FR" dirty="0"/>
              <a:t> Han</a:t>
            </a:r>
          </a:p>
          <a:p>
            <a:endParaRPr lang="fr-FR" dirty="0"/>
          </a:p>
        </p:txBody>
      </p:sp>
      <p:pic>
        <p:nvPicPr>
          <p:cNvPr id="3074" name="Picture 2">
            <a:extLst>
              <a:ext uri="{FF2B5EF4-FFF2-40B4-BE49-F238E27FC236}">
                <a16:creationId xmlns:a16="http://schemas.microsoft.com/office/drawing/2014/main" id="{7552DA77-2B61-FE7F-9743-B4CD3DAF4E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05878"/>
            <a:ext cx="2476500" cy="3476625"/>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045C8238-015A-DD01-6FAF-A4909A233AA0}"/>
              </a:ext>
            </a:extLst>
          </p:cNvPr>
          <p:cNvSpPr txBox="1"/>
          <p:nvPr/>
        </p:nvSpPr>
        <p:spPr>
          <a:xfrm>
            <a:off x="3881120" y="2512992"/>
            <a:ext cx="7832532" cy="3929281"/>
          </a:xfrm>
          <a:prstGeom prst="rect">
            <a:avLst/>
          </a:prstGeom>
          <a:noFill/>
        </p:spPr>
        <p:txBody>
          <a:bodyPr wrap="square">
            <a:spAutoFit/>
          </a:bodyPr>
          <a:lstStyle/>
          <a:p>
            <a:r>
              <a:rPr lang="en-US" sz="3200" b="0" i="0" dirty="0">
                <a:solidFill>
                  <a:srgbClr val="202122"/>
                </a:solidFill>
                <a:effectLst/>
                <a:highlight>
                  <a:srgbClr val="FFFFFF"/>
                </a:highlight>
                <a:latin typeface="Arial" panose="020B0604020202020204" pitchFamily="34" charset="0"/>
              </a:rPr>
              <a:t>"Today, everyone is an </a:t>
            </a:r>
            <a:r>
              <a:rPr lang="en-US" sz="3200" b="0" i="1" dirty="0">
                <a:solidFill>
                  <a:srgbClr val="202122"/>
                </a:solidFill>
                <a:effectLst/>
                <a:highlight>
                  <a:srgbClr val="FFFFFF"/>
                </a:highlight>
                <a:latin typeface="Arial" panose="020B0604020202020204" pitchFamily="34" charset="0"/>
              </a:rPr>
              <a:t>auto-exploiting </a:t>
            </a:r>
            <a:r>
              <a:rPr lang="en-US" sz="3200" b="0" i="1" dirty="0" err="1">
                <a:solidFill>
                  <a:srgbClr val="202122"/>
                </a:solidFill>
                <a:effectLst/>
                <a:highlight>
                  <a:srgbClr val="FFFFFF"/>
                </a:highlight>
                <a:latin typeface="Arial" panose="020B0604020202020204" pitchFamily="34" charset="0"/>
              </a:rPr>
              <a:t>labourer</a:t>
            </a:r>
            <a:r>
              <a:rPr lang="en-US" sz="3200" b="0" i="1" dirty="0">
                <a:solidFill>
                  <a:srgbClr val="202122"/>
                </a:solidFill>
                <a:effectLst/>
                <a:highlight>
                  <a:srgbClr val="FFFFFF"/>
                </a:highlight>
                <a:latin typeface="Arial" panose="020B0604020202020204" pitchFamily="34" charset="0"/>
              </a:rPr>
              <a:t> in his or her own enterprise.</a:t>
            </a:r>
            <a:r>
              <a:rPr lang="en-US" sz="3200" b="0" i="0" dirty="0">
                <a:solidFill>
                  <a:srgbClr val="202122"/>
                </a:solidFill>
                <a:effectLst/>
                <a:highlight>
                  <a:srgbClr val="FFFFFF"/>
                </a:highlight>
                <a:latin typeface="Arial" panose="020B0604020202020204" pitchFamily="34" charset="0"/>
              </a:rPr>
              <a:t> People are now master and slave in one. Even class struggle has transformed into an </a:t>
            </a:r>
            <a:r>
              <a:rPr lang="en-US" sz="3200" b="0" i="1" dirty="0">
                <a:solidFill>
                  <a:srgbClr val="202122"/>
                </a:solidFill>
                <a:effectLst/>
                <a:highlight>
                  <a:srgbClr val="FFFFFF"/>
                </a:highlight>
                <a:latin typeface="Arial" panose="020B0604020202020204" pitchFamily="34" charset="0"/>
              </a:rPr>
              <a:t>inner struggle against oneself</a:t>
            </a:r>
            <a:r>
              <a:rPr lang="en-US" sz="3200" b="0" i="0" dirty="0">
                <a:solidFill>
                  <a:srgbClr val="202122"/>
                </a:solidFill>
                <a:effectLst/>
                <a:highlight>
                  <a:srgbClr val="FFFFFF"/>
                </a:highlight>
                <a:latin typeface="Arial" panose="020B0604020202020204" pitchFamily="34" charset="0"/>
              </a:rPr>
              <a:t>.“</a:t>
            </a:r>
          </a:p>
          <a:p>
            <a:endParaRPr lang="en-US" sz="3200" b="0" i="0" baseline="30000" dirty="0">
              <a:solidFill>
                <a:srgbClr val="202122"/>
              </a:solidFill>
              <a:effectLst/>
              <a:highlight>
                <a:srgbClr val="FFFFFF"/>
              </a:highlight>
              <a:latin typeface="Arial" panose="020B0604020202020204" pitchFamily="34" charset="0"/>
            </a:endParaRPr>
          </a:p>
          <a:p>
            <a:r>
              <a:rPr lang="en-US" b="0" i="1" dirty="0" err="1">
                <a:solidFill>
                  <a:srgbClr val="202122"/>
                </a:solidFill>
                <a:effectLst/>
                <a:highlight>
                  <a:srgbClr val="FFFFFF"/>
                </a:highlight>
                <a:latin typeface="Arial" panose="020B0604020202020204" pitchFamily="34" charset="0"/>
              </a:rPr>
              <a:t>Psychopolitics</a:t>
            </a:r>
            <a:r>
              <a:rPr lang="en-US" b="0" i="1" dirty="0">
                <a:solidFill>
                  <a:srgbClr val="202122"/>
                </a:solidFill>
                <a:effectLst/>
                <a:highlight>
                  <a:srgbClr val="FFFFFF"/>
                </a:highlight>
                <a:latin typeface="Arial" panose="020B0604020202020204" pitchFamily="34" charset="0"/>
              </a:rPr>
              <a:t>: Neoliberalism and New Technologies of Power</a:t>
            </a:r>
            <a:r>
              <a:rPr lang="en-US" b="0" i="0" dirty="0">
                <a:solidFill>
                  <a:srgbClr val="202122"/>
                </a:solidFill>
                <a:effectLst/>
                <a:highlight>
                  <a:srgbClr val="FFFFFF"/>
                </a:highlight>
                <a:latin typeface="Arial" panose="020B0604020202020204" pitchFamily="34" charset="0"/>
              </a:rPr>
              <a:t> (London &amp; New York: Verso Books, 2017, p. 13) </a:t>
            </a:r>
            <a:endParaRPr lang="fr-FR" dirty="0"/>
          </a:p>
        </p:txBody>
      </p:sp>
    </p:spTree>
    <p:extLst>
      <p:ext uri="{BB962C8B-B14F-4D97-AF65-F5344CB8AC3E}">
        <p14:creationId xmlns:p14="http://schemas.microsoft.com/office/powerpoint/2010/main" val="1208621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63A6C7-2EE7-9C57-0C22-D9159D67B953}"/>
              </a:ext>
            </a:extLst>
          </p:cNvPr>
          <p:cNvSpPr>
            <a:spLocks noGrp="1"/>
          </p:cNvSpPr>
          <p:nvPr>
            <p:ph type="title"/>
          </p:nvPr>
        </p:nvSpPr>
        <p:spPr>
          <a:xfrm>
            <a:off x="838200" y="365126"/>
            <a:ext cx="10515600" cy="385152"/>
          </a:xfrm>
        </p:spPr>
        <p:txBody>
          <a:bodyPr>
            <a:normAutofit fontScale="90000"/>
          </a:bodyPr>
          <a:lstStyle/>
          <a:p>
            <a:r>
              <a:rPr lang="fr-FR" dirty="0"/>
              <a:t>Bibliography</a:t>
            </a:r>
          </a:p>
        </p:txBody>
      </p:sp>
      <p:sp>
        <p:nvSpPr>
          <p:cNvPr id="3" name="Espace réservé du contenu 2">
            <a:extLst>
              <a:ext uri="{FF2B5EF4-FFF2-40B4-BE49-F238E27FC236}">
                <a16:creationId xmlns:a16="http://schemas.microsoft.com/office/drawing/2014/main" id="{80D142F1-8B45-B81A-14FD-DDCF4BE08078}"/>
              </a:ext>
            </a:extLst>
          </p:cNvPr>
          <p:cNvSpPr>
            <a:spLocks noGrp="1"/>
          </p:cNvSpPr>
          <p:nvPr>
            <p:ph idx="1"/>
          </p:nvPr>
        </p:nvSpPr>
        <p:spPr>
          <a:xfrm>
            <a:off x="838200" y="1018197"/>
            <a:ext cx="10515600" cy="5474677"/>
          </a:xfrm>
        </p:spPr>
        <p:txBody>
          <a:bodyPr>
            <a:normAutofit fontScale="25000" lnSpcReduction="20000"/>
          </a:bodyPr>
          <a:lstStyle/>
          <a:p>
            <a:pPr marL="342900" lvl="0" indent="-342900" algn="just">
              <a:lnSpc>
                <a:spcPct val="107000"/>
              </a:lnSpc>
              <a:spcAft>
                <a:spcPts val="800"/>
              </a:spcAft>
              <a:buFont typeface="Symbol" panose="05050102010706020507" pitchFamily="18" charset="2"/>
              <a:buChar char=""/>
            </a:pPr>
            <a:r>
              <a:rPr lang="fr-BE" dirty="0" err="1">
                <a:effectLst/>
                <a:latin typeface="Calibri" panose="020F0502020204030204" pitchFamily="34" charset="0"/>
                <a:ea typeface="Calibri" panose="020F0502020204030204" pitchFamily="34" charset="0"/>
                <a:cs typeface="Arial" panose="020B0604020202020204" pitchFamily="34" charset="0"/>
              </a:rPr>
              <a:t>Ané</a:t>
            </a:r>
            <a:r>
              <a:rPr lang="fr-BE" dirty="0">
                <a:effectLst/>
                <a:latin typeface="Calibri" panose="020F0502020204030204" pitchFamily="34" charset="0"/>
                <a:ea typeface="Calibri" panose="020F0502020204030204" pitchFamily="34" charset="0"/>
                <a:cs typeface="Arial" panose="020B0604020202020204" pitchFamily="34" charset="0"/>
              </a:rPr>
              <a:t>, C. &amp; S. Cordier. Le secteur du médico-social en pleine crise. Le Monde. 14 octobre 2022 https://www.lemonde.fr/societe/article/2022/10/14/le-secteur-du-medico-social-en-pleine-crise_6145825_3224.html</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Ben </a:t>
            </a:r>
            <a:r>
              <a:rPr lang="fr-BE" dirty="0" err="1">
                <a:effectLst/>
                <a:latin typeface="Calibri" panose="020F0502020204030204" pitchFamily="34" charset="0"/>
                <a:ea typeface="Calibri" panose="020F0502020204030204" pitchFamily="34" charset="0"/>
                <a:cs typeface="Arial" panose="020B0604020202020204" pitchFamily="34" charset="0"/>
              </a:rPr>
              <a:t>Mrad</a:t>
            </a:r>
            <a:r>
              <a:rPr lang="fr-BE" dirty="0">
                <a:effectLst/>
                <a:latin typeface="Calibri" panose="020F0502020204030204" pitchFamily="34" charset="0"/>
                <a:ea typeface="Calibri" panose="020F0502020204030204" pitchFamily="34" charset="0"/>
                <a:cs typeface="Arial" panose="020B0604020202020204" pitchFamily="34" charset="0"/>
              </a:rPr>
              <a:t>, F. (2023). Travailleurs sociaux face au burn-out. Sciences &amp; Actions Sociales, 19, 224-240. </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Boucher, M. (2022). Où va le travail social : Contrôle, activation et émancipation. Champ social.</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Cercle vulnérabilités et société (2022). Soutenir et piloter l’attractivité des Métiers du care en fluidifiant les trajectoires et les organisations</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Compère, L.</a:t>
            </a:r>
            <a:r>
              <a:rPr lang="fr-BE" dirty="0">
                <a:effectLst/>
                <a:latin typeface="Open Sans Condensed Light"/>
                <a:ea typeface="Calibri" panose="020F0502020204030204" pitchFamily="34" charset="0"/>
              </a:rPr>
              <a:t> </a:t>
            </a:r>
            <a:r>
              <a:rPr lang="fr-BE" dirty="0">
                <a:effectLst/>
                <a:latin typeface="Calibri" panose="020F0502020204030204" pitchFamily="34" charset="0"/>
                <a:ea typeface="Calibri" panose="020F0502020204030204" pitchFamily="34" charset="0"/>
                <a:cs typeface="Arial" panose="020B0604020202020204" pitchFamily="34" charset="0"/>
              </a:rPr>
              <a:t>&amp; A. Philippart (2022), Les pratiques des professionnels avec les dispositifs numériques. Quels enjeux dans la relation avec les usagers. L’observatoire. 110.</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Forem (2023). Difficultés et opportunités de recrutement. Métiers/fonctions critiques et en pénurie en Wallonie. Liste 2023.</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Haut Conseil du Travail Social en France. (2023). Livre blanc du travail social.</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Honneth, A., (2008). La société du mépris. Vers une nouvelle Théorie critique. La Découverte/Poche.</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err="1">
                <a:effectLst/>
                <a:latin typeface="Calibri" panose="020F0502020204030204" pitchFamily="34" charset="0"/>
                <a:ea typeface="Calibri" panose="020F0502020204030204" pitchFamily="34" charset="0"/>
                <a:cs typeface="Arial" panose="020B0604020202020204" pitchFamily="34" charset="0"/>
              </a:rPr>
              <a:t>Paturet</a:t>
            </a:r>
            <a:r>
              <a:rPr lang="fr-BE" dirty="0">
                <a:effectLst/>
                <a:latin typeface="Calibri" panose="020F0502020204030204" pitchFamily="34" charset="0"/>
                <a:ea typeface="Calibri" panose="020F0502020204030204" pitchFamily="34" charset="0"/>
                <a:cs typeface="Arial" panose="020B0604020202020204" pitchFamily="34" charset="0"/>
              </a:rPr>
              <a:t>, J. (2023). Métiers de l’humain : crise de sens ?. VST - Vie sociale et traitements, 160, 20-26. </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Martin, C. (2008). Qu'est-ce que le social care ? Une revue de questions. Revue Française de Socio-Économie, 2, 27-42. </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err="1">
                <a:effectLst/>
                <a:latin typeface="Calibri" panose="020F0502020204030204" pitchFamily="34" charset="0"/>
                <a:ea typeface="Calibri" panose="020F0502020204030204" pitchFamily="34" charset="0"/>
                <a:cs typeface="Arial" panose="020B0604020202020204" pitchFamily="34" charset="0"/>
              </a:rPr>
              <a:t>Morolli</a:t>
            </a:r>
            <a:r>
              <a:rPr lang="fr-BE" dirty="0">
                <a:effectLst/>
                <a:latin typeface="Calibri" panose="020F0502020204030204" pitchFamily="34" charset="0"/>
                <a:ea typeface="Calibri" panose="020F0502020204030204" pitchFamily="34" charset="0"/>
                <a:cs typeface="Arial" panose="020B0604020202020204" pitchFamily="34" charset="0"/>
              </a:rPr>
              <a:t>, P. (2023). Malaise dans les métiers de l’humain. VST - Vie sociale et traitements, 160, 53-58. </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Noël-</a:t>
            </a:r>
            <a:r>
              <a:rPr lang="fr-BE" dirty="0" err="1">
                <a:effectLst/>
                <a:latin typeface="Calibri" panose="020F0502020204030204" pitchFamily="34" charset="0"/>
                <a:ea typeface="Calibri" panose="020F0502020204030204" pitchFamily="34" charset="0"/>
                <a:cs typeface="Arial" panose="020B0604020202020204" pitchFamily="34" charset="0"/>
              </a:rPr>
              <a:t>Hureaux</a:t>
            </a:r>
            <a:r>
              <a:rPr lang="fr-BE" dirty="0">
                <a:effectLst/>
                <a:latin typeface="Calibri" panose="020F0502020204030204" pitchFamily="34" charset="0"/>
                <a:ea typeface="Calibri" panose="020F0502020204030204" pitchFamily="34" charset="0"/>
                <a:cs typeface="Arial" panose="020B0604020202020204" pitchFamily="34" charset="0"/>
              </a:rPr>
              <a:t>, E. (2015). Le care : un concept professionnel aux limites humaines ?. Recherche en soins infirmiers, 122, 7-17. </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Rosa, H. (2014). Aliénation et accélération : Vers une théorie critique de la modernité tardive. La Découverte.</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Rosa, H. (2021). Résonance. Une sociologie de la relation au monde. La Découverte Poche.</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err="1">
                <a:effectLst/>
                <a:latin typeface="Calibri" panose="020F0502020204030204" pitchFamily="34" charset="0"/>
                <a:ea typeface="Calibri" panose="020F0502020204030204" pitchFamily="34" charset="0"/>
                <a:cs typeface="Arial" panose="020B0604020202020204" pitchFamily="34" charset="0"/>
              </a:rPr>
              <a:t>Rouzel</a:t>
            </a:r>
            <a:r>
              <a:rPr lang="fr-BE" dirty="0">
                <a:effectLst/>
                <a:latin typeface="Calibri" panose="020F0502020204030204" pitchFamily="34" charset="0"/>
                <a:ea typeface="Calibri" panose="020F0502020204030204" pitchFamily="34" charset="0"/>
                <a:cs typeface="Arial" panose="020B0604020202020204" pitchFamily="34" charset="0"/>
              </a:rPr>
              <a:t>, J. &amp; </a:t>
            </a:r>
            <a:r>
              <a:rPr lang="fr-BE" dirty="0" err="1">
                <a:effectLst/>
                <a:latin typeface="Calibri" panose="020F0502020204030204" pitchFamily="34" charset="0"/>
                <a:ea typeface="Calibri" panose="020F0502020204030204" pitchFamily="34" charset="0"/>
                <a:cs typeface="Arial" panose="020B0604020202020204" pitchFamily="34" charset="0"/>
              </a:rPr>
              <a:t>Marcellot</a:t>
            </a:r>
            <a:r>
              <a:rPr lang="fr-BE" dirty="0">
                <a:effectLst/>
                <a:latin typeface="Calibri" panose="020F0502020204030204" pitchFamily="34" charset="0"/>
                <a:ea typeface="Calibri" panose="020F0502020204030204" pitchFamily="34" charset="0"/>
                <a:cs typeface="Arial" panose="020B0604020202020204" pitchFamily="34" charset="0"/>
              </a:rPr>
              <a:t>, G. (2023). Introduction: Qu’est-ce que je fous là ? Une désaffection des professionnels et des résistances à l’œuvre. VST - Vie sociale et traitements, 160, 10-11. </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a:effectLst/>
                <a:latin typeface="Calibri" panose="020F0502020204030204" pitchFamily="34" charset="0"/>
                <a:ea typeface="Calibri" panose="020F0502020204030204" pitchFamily="34" charset="0"/>
                <a:cs typeface="Arial" panose="020B0604020202020204" pitchFamily="34" charset="0"/>
              </a:rPr>
              <a:t>Serré, A. &amp; </a:t>
            </a:r>
            <a:r>
              <a:rPr lang="fr-BE" dirty="0" err="1">
                <a:effectLst/>
                <a:latin typeface="Calibri" panose="020F0502020204030204" pitchFamily="34" charset="0"/>
                <a:ea typeface="Calibri" panose="020F0502020204030204" pitchFamily="34" charset="0"/>
                <a:cs typeface="Arial" panose="020B0604020202020204" pitchFamily="34" charset="0"/>
              </a:rPr>
              <a:t>Vleminckx</a:t>
            </a:r>
            <a:r>
              <a:rPr lang="fr-BE" dirty="0">
                <a:effectLst/>
                <a:latin typeface="Calibri" panose="020F0502020204030204" pitchFamily="34" charset="0"/>
                <a:ea typeface="Calibri" panose="020F0502020204030204" pitchFamily="34" charset="0"/>
                <a:cs typeface="Arial" panose="020B0604020202020204" pitchFamily="34" charset="0"/>
              </a:rPr>
              <a:t>, J. (2016). Contexte de crise en Belgique francophone : quelles marges de </a:t>
            </a:r>
            <a:r>
              <a:rPr lang="fr-BE" dirty="0" err="1">
                <a:effectLst/>
                <a:latin typeface="Calibri" panose="020F0502020204030204" pitchFamily="34" charset="0"/>
                <a:ea typeface="Calibri" panose="020F0502020204030204" pitchFamily="34" charset="0"/>
                <a:cs typeface="Arial" panose="020B0604020202020204" pitchFamily="34" charset="0"/>
              </a:rPr>
              <a:t>manoeuvre</a:t>
            </a:r>
            <a:r>
              <a:rPr lang="fr-BE" dirty="0">
                <a:effectLst/>
                <a:latin typeface="Calibri" panose="020F0502020204030204" pitchFamily="34" charset="0"/>
                <a:ea typeface="Calibri" panose="020F0502020204030204" pitchFamily="34" charset="0"/>
                <a:cs typeface="Arial" panose="020B0604020202020204" pitchFamily="34" charset="0"/>
              </a:rPr>
              <a:t> aux marges du social ?. Le </a:t>
            </a:r>
            <a:r>
              <a:rPr lang="fr-BE" dirty="0" err="1">
                <a:effectLst/>
                <a:latin typeface="Calibri" panose="020F0502020204030204" pitchFamily="34" charset="0"/>
                <a:ea typeface="Calibri" panose="020F0502020204030204" pitchFamily="34" charset="0"/>
                <a:cs typeface="Arial" panose="020B0604020202020204" pitchFamily="34" charset="0"/>
              </a:rPr>
              <a:t>Sociographe</a:t>
            </a:r>
            <a:r>
              <a:rPr lang="fr-BE" dirty="0">
                <a:effectLst/>
                <a:latin typeface="Calibri" panose="020F0502020204030204" pitchFamily="34" charset="0"/>
                <a:ea typeface="Calibri" panose="020F0502020204030204" pitchFamily="34" charset="0"/>
                <a:cs typeface="Arial" panose="020B0604020202020204" pitchFamily="34" charset="0"/>
              </a:rPr>
              <a:t>, 55, 19-32. </a:t>
            </a:r>
            <a:endParaRPr lang="fr-FR" dirty="0">
              <a:effectLst/>
              <a:latin typeface="Open Sans Condensed Light"/>
              <a:ea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fr-BE" dirty="0" err="1">
                <a:effectLst/>
                <a:latin typeface="Calibri" panose="020F0502020204030204" pitchFamily="34" charset="0"/>
                <a:ea typeface="Calibri" panose="020F0502020204030204" pitchFamily="34" charset="0"/>
                <a:cs typeface="Arial" panose="020B0604020202020204" pitchFamily="34" charset="0"/>
              </a:rPr>
              <a:t>Gless</a:t>
            </a:r>
            <a:r>
              <a:rPr lang="fr-BE" dirty="0">
                <a:effectLst/>
                <a:latin typeface="Calibri" panose="020F0502020204030204" pitchFamily="34" charset="0"/>
                <a:ea typeface="Calibri" panose="020F0502020204030204" pitchFamily="34" charset="0"/>
                <a:cs typeface="Arial" panose="020B0604020202020204" pitchFamily="34" charset="0"/>
              </a:rPr>
              <a:t>, E. L’étudiant Emploi : les jeunes diplômés veulent un bon salaire et un métier de sens. publié le 20 octobre 2022 https://www.letudiant.fr/metiers/emploi-les-jeunes-diplomes-veulent-un-bon-salaire-et-un-metier-de-sens.html</a:t>
            </a:r>
            <a:endParaRPr lang="fr-FR" dirty="0">
              <a:effectLst/>
              <a:latin typeface="Open Sans Condensed Light"/>
              <a:ea typeface="Calibri" panose="020F0502020204030204" pitchFamily="34" charset="0"/>
            </a:endParaRPr>
          </a:p>
          <a:p>
            <a:endParaRPr lang="fr-FR" dirty="0"/>
          </a:p>
        </p:txBody>
      </p:sp>
    </p:spTree>
    <p:extLst>
      <p:ext uri="{BB962C8B-B14F-4D97-AF65-F5344CB8AC3E}">
        <p14:creationId xmlns:p14="http://schemas.microsoft.com/office/powerpoint/2010/main" val="149470392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1565</Words>
  <Application>Microsoft Office PowerPoint</Application>
  <PresentationFormat>Grand écran</PresentationFormat>
  <Paragraphs>99</Paragraphs>
  <Slides>8</Slides>
  <Notes>7</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vt:i4>
      </vt:variant>
    </vt:vector>
  </HeadingPairs>
  <TitlesOfParts>
    <vt:vector size="16" baseType="lpstr">
      <vt:lpstr>Aptos</vt:lpstr>
      <vt:lpstr>Aptos Display</vt:lpstr>
      <vt:lpstr>Arial</vt:lpstr>
      <vt:lpstr>Calibri</vt:lpstr>
      <vt:lpstr>Open Sans Condensed Light</vt:lpstr>
      <vt:lpstr>Symbol</vt:lpstr>
      <vt:lpstr>Times New Roman</vt:lpstr>
      <vt:lpstr>Thème Office</vt:lpstr>
      <vt:lpstr>Social workers:  a care profession  in  mismatch and dissonance  ?  A Belgian perspective.</vt:lpstr>
      <vt:lpstr>Wallonia</vt:lpstr>
      <vt:lpstr>Two researches about actual stakes in social work</vt:lpstr>
      <vt:lpstr>Social work in crisis</vt:lpstr>
      <vt:lpstr>Diagnostic : analytical and criitcal tools</vt:lpstr>
      <vt:lpstr>Explanations, we are testing </vt:lpstr>
      <vt:lpstr>To cope with or to resist the society tiredness ? </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workers:  a care profession  in  mismatch and dissonnance  ?  A Belgian perspective.</dc:title>
  <dc:creator>Gaëtan ABSIL</dc:creator>
  <cp:lastModifiedBy>Gaëtan ABSIL</cp:lastModifiedBy>
  <cp:revision>4</cp:revision>
  <dcterms:created xsi:type="dcterms:W3CDTF">2024-05-27T16:14:44Z</dcterms:created>
  <dcterms:modified xsi:type="dcterms:W3CDTF">2024-05-28T08:59:54Z</dcterms:modified>
</cp:coreProperties>
</file>