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6.jpg" ContentType="image/jpeg"/>
  <Override PartName="/ppt/media/image7.jpg" ContentType="image/jpeg"/>
  <Override PartName="/ppt/media/image8.jpg" ContentType="image/jpeg"/>
  <Override PartName="/ppt/media/image9.jpg" ContentType="image/jpeg"/>
  <Override PartName="/ppt/media/image10.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7.jpg" ContentType="image/jpeg"/>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19"/>
  </p:notesMasterIdLst>
  <p:sldIdLst>
    <p:sldId id="256" r:id="rId3"/>
    <p:sldId id="257" r:id="rId4"/>
    <p:sldId id="285" r:id="rId5"/>
    <p:sldId id="286" r:id="rId6"/>
    <p:sldId id="287" r:id="rId7"/>
    <p:sldId id="261" r:id="rId8"/>
    <p:sldId id="289" r:id="rId9"/>
    <p:sldId id="290" r:id="rId10"/>
    <p:sldId id="293" r:id="rId11"/>
    <p:sldId id="294" r:id="rId12"/>
    <p:sldId id="295" r:id="rId13"/>
    <p:sldId id="296" r:id="rId14"/>
    <p:sldId id="292" r:id="rId15"/>
    <p:sldId id="298" r:id="rId16"/>
    <p:sldId id="299" r:id="rId17"/>
    <p:sldId id="281"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901C"/>
    <a:srgbClr val="E67E22"/>
    <a:srgbClr val="1A3C5E"/>
    <a:srgbClr val="1A8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C9E3A-75A5-46E0-818F-302251CB5FA4}" v="6" dt="2026-07-23T10:03:10.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74" autoAdjust="0"/>
  </p:normalViewPr>
  <p:slideViewPr>
    <p:cSldViewPr snapToGrid="0" snapToObjects="1">
      <p:cViewPr>
        <p:scale>
          <a:sx n="100" d="100"/>
          <a:sy n="100" d="100"/>
        </p:scale>
        <p:origin x="820" y="2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nata DIAGNE" userId="1a5ab1e83d88e560" providerId="LiveId" clId="{859ACACD-A3CC-415E-8701-C4C40F2AD1C3}"/>
    <pc:docChg chg="undo redo custSel addSld delSld modSld sldOrd modMainMaster">
      <pc:chgData name="Aminata DIAGNE" userId="1a5ab1e83d88e560" providerId="LiveId" clId="{859ACACD-A3CC-415E-8701-C4C40F2AD1C3}" dt="2026-07-23T10:03:16.796" v="6992" actId="20577"/>
      <pc:docMkLst>
        <pc:docMk/>
      </pc:docMkLst>
      <pc:sldChg chg="addSp delSp modSp mod modTransition setBg modAnim">
        <pc:chgData name="Aminata DIAGNE" userId="1a5ab1e83d88e560" providerId="LiveId" clId="{859ACACD-A3CC-415E-8701-C4C40F2AD1C3}" dt="2026-07-23T10:03:16.796" v="6992" actId="20577"/>
        <pc:sldMkLst>
          <pc:docMk/>
          <pc:sldMk cId="0" sldId="256"/>
        </pc:sldMkLst>
        <pc:spChg chg="mod">
          <ac:chgData name="Aminata DIAGNE" userId="1a5ab1e83d88e560" providerId="LiveId" clId="{859ACACD-A3CC-415E-8701-C4C40F2AD1C3}" dt="2026-07-23T10:02:30.352" v="6989" actId="20577"/>
          <ac:spMkLst>
            <pc:docMk/>
            <pc:sldMk cId="0" sldId="256"/>
            <ac:spMk id="10" creationId="{00000000-0000-0000-0000-000000000000}"/>
          </ac:spMkLst>
        </pc:spChg>
        <pc:spChg chg="mod">
          <ac:chgData name="Aminata DIAGNE" userId="1a5ab1e83d88e560" providerId="LiveId" clId="{859ACACD-A3CC-415E-8701-C4C40F2AD1C3}" dt="2026-07-23T10:00:13.832" v="6978" actId="1076"/>
          <ac:spMkLst>
            <pc:docMk/>
            <pc:sldMk cId="0" sldId="256"/>
            <ac:spMk id="11" creationId="{00000000-0000-0000-0000-000000000000}"/>
          </ac:spMkLst>
        </pc:spChg>
        <pc:spChg chg="mod">
          <ac:chgData name="Aminata DIAGNE" userId="1a5ab1e83d88e560" providerId="LiveId" clId="{859ACACD-A3CC-415E-8701-C4C40F2AD1C3}" dt="2026-07-23T10:03:16.796" v="6992" actId="20577"/>
          <ac:spMkLst>
            <pc:docMk/>
            <pc:sldMk cId="0" sldId="256"/>
            <ac:spMk id="1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A8516D-403C-4C2F-BBA0-839927865B68}" type="doc">
      <dgm:prSet loTypeId="urn:microsoft.com/office/officeart/2008/layout/VerticalCircleList" loCatId="list" qsTypeId="urn:microsoft.com/office/officeart/2005/8/quickstyle/simple1" qsCatId="simple" csTypeId="urn:microsoft.com/office/officeart/2005/8/colors/accent1_2" csCatId="accent1" phldr="1"/>
      <dgm:spPr/>
      <dgm:t>
        <a:bodyPr/>
        <a:lstStyle/>
        <a:p>
          <a:endParaRPr lang="fr-BE"/>
        </a:p>
      </dgm:t>
    </dgm:pt>
    <dgm:pt modelId="{C258D664-68AD-4A8E-A284-68ED14D836E1}">
      <dgm:prSet phldrT="[Texte]" phldr="0" custT="1"/>
      <dgm:spPr/>
      <dgm:t>
        <a:bodyPr/>
        <a:lstStyle/>
        <a:p>
          <a:r>
            <a:rPr lang="fr-BE" sz="1400" b="1" dirty="0">
              <a:latin typeface="Aptos" panose="020B0004020202020204" pitchFamily="34" charset="0"/>
            </a:rPr>
            <a:t>       Institutions publiques (pilotage et régulation) </a:t>
          </a:r>
          <a:endParaRPr lang="fr-BE" sz="1400" dirty="0">
            <a:latin typeface="Aptos" panose="020B0004020202020204" pitchFamily="34" charset="0"/>
          </a:endParaRPr>
        </a:p>
      </dgm:t>
    </dgm:pt>
    <dgm:pt modelId="{A7262C9A-CC3E-4F7D-9F33-71D27B4D4E24}" type="parTrans" cxnId="{A818F30A-940A-43B3-8F10-3D0B9A297E87}">
      <dgm:prSet/>
      <dgm:spPr/>
      <dgm:t>
        <a:bodyPr/>
        <a:lstStyle/>
        <a:p>
          <a:endParaRPr lang="fr-BE" sz="1400">
            <a:latin typeface="Aptos" panose="020B0004020202020204" pitchFamily="34" charset="0"/>
          </a:endParaRPr>
        </a:p>
      </dgm:t>
    </dgm:pt>
    <dgm:pt modelId="{EDF0322B-CE3B-4A69-A29D-B76544055D07}" type="sibTrans" cxnId="{A818F30A-940A-43B3-8F10-3D0B9A297E87}">
      <dgm:prSet/>
      <dgm:spPr/>
      <dgm:t>
        <a:bodyPr/>
        <a:lstStyle/>
        <a:p>
          <a:endParaRPr lang="fr-BE" sz="1400">
            <a:latin typeface="Aptos" panose="020B0004020202020204" pitchFamily="34" charset="0"/>
          </a:endParaRPr>
        </a:p>
      </dgm:t>
    </dgm:pt>
    <dgm:pt modelId="{14D3A2FF-9D6C-42A6-821B-2707A08BDBF7}">
      <dgm:prSet custT="1"/>
      <dgm:spPr/>
      <dgm:t>
        <a:bodyPr/>
        <a:lstStyle/>
        <a:p>
          <a:pPr>
            <a:buNone/>
          </a:pPr>
          <a:r>
            <a:rPr lang="fr-BE" sz="1400" b="1" dirty="0">
              <a:latin typeface="Aptos" panose="020B0004020202020204" pitchFamily="34" charset="0"/>
            </a:rPr>
            <a:t>      Agences publiques d'exécution et d'appui</a:t>
          </a:r>
          <a:endParaRPr lang="fr-BE" sz="1400" dirty="0">
            <a:latin typeface="Aptos" panose="020B0004020202020204" pitchFamily="34" charset="0"/>
          </a:endParaRPr>
        </a:p>
      </dgm:t>
    </dgm:pt>
    <dgm:pt modelId="{C5C2B984-0C49-4D71-B98D-E2A4403B5C97}" type="parTrans" cxnId="{B6ACBA36-49B0-44A8-ACF5-2FA9302618D2}">
      <dgm:prSet/>
      <dgm:spPr/>
      <dgm:t>
        <a:bodyPr/>
        <a:lstStyle/>
        <a:p>
          <a:endParaRPr lang="fr-BE" sz="1400">
            <a:latin typeface="Aptos" panose="020B0004020202020204" pitchFamily="34" charset="0"/>
          </a:endParaRPr>
        </a:p>
      </dgm:t>
    </dgm:pt>
    <dgm:pt modelId="{F8BB949E-54B0-485D-A68E-3333F8C2B038}" type="sibTrans" cxnId="{B6ACBA36-49B0-44A8-ACF5-2FA9302618D2}">
      <dgm:prSet/>
      <dgm:spPr/>
      <dgm:t>
        <a:bodyPr/>
        <a:lstStyle/>
        <a:p>
          <a:endParaRPr lang="fr-BE" sz="1400">
            <a:latin typeface="Aptos" panose="020B0004020202020204" pitchFamily="34" charset="0"/>
          </a:endParaRPr>
        </a:p>
      </dgm:t>
    </dgm:pt>
    <dgm:pt modelId="{CA578586-206E-4CBA-9EAA-39E4EBB58DFB}">
      <dgm:prSet custT="1"/>
      <dgm:spPr/>
      <dgm:t>
        <a:bodyPr/>
        <a:lstStyle/>
        <a:p>
          <a:pPr>
            <a:buNone/>
          </a:pPr>
          <a:r>
            <a:rPr lang="fr-BE" sz="1400" b="1" dirty="0">
              <a:latin typeface="Aptos" panose="020B0004020202020204" pitchFamily="34" charset="0"/>
            </a:rPr>
            <a:t>      Instituts de recherche et d'innovation</a:t>
          </a:r>
          <a:endParaRPr lang="fr-BE" sz="1400" dirty="0">
            <a:latin typeface="Aptos" panose="020B0004020202020204" pitchFamily="34" charset="0"/>
          </a:endParaRPr>
        </a:p>
      </dgm:t>
    </dgm:pt>
    <dgm:pt modelId="{9D76EDCB-D6AB-4ECD-AA9C-9936B2E83511}" type="parTrans" cxnId="{3C463A40-A0F1-4211-86EB-52446C8ACD32}">
      <dgm:prSet/>
      <dgm:spPr/>
      <dgm:t>
        <a:bodyPr/>
        <a:lstStyle/>
        <a:p>
          <a:endParaRPr lang="fr-BE" sz="1400">
            <a:latin typeface="Aptos" panose="020B0004020202020204" pitchFamily="34" charset="0"/>
          </a:endParaRPr>
        </a:p>
      </dgm:t>
    </dgm:pt>
    <dgm:pt modelId="{885B3A84-A9E5-47D0-A2A1-DE38D1D52A16}" type="sibTrans" cxnId="{3C463A40-A0F1-4211-86EB-52446C8ACD32}">
      <dgm:prSet/>
      <dgm:spPr/>
      <dgm:t>
        <a:bodyPr/>
        <a:lstStyle/>
        <a:p>
          <a:endParaRPr lang="fr-BE" sz="1400">
            <a:latin typeface="Aptos" panose="020B0004020202020204" pitchFamily="34" charset="0"/>
          </a:endParaRPr>
        </a:p>
      </dgm:t>
    </dgm:pt>
    <dgm:pt modelId="{242A8A7A-CA84-4D90-8205-87DA1C5D843B}">
      <dgm:prSet custT="1"/>
      <dgm:spPr/>
      <dgm:t>
        <a:bodyPr/>
        <a:lstStyle/>
        <a:p>
          <a:pPr>
            <a:buNone/>
          </a:pPr>
          <a:r>
            <a:rPr lang="fr-BE" sz="1400" b="1" dirty="0">
              <a:latin typeface="Aptos" panose="020B0004020202020204" pitchFamily="34" charset="0"/>
            </a:rPr>
            <a:t>       Structures de financement agricole</a:t>
          </a:r>
          <a:endParaRPr lang="fr-BE" sz="1400" dirty="0">
            <a:latin typeface="Aptos" panose="020B0004020202020204" pitchFamily="34" charset="0"/>
          </a:endParaRPr>
        </a:p>
      </dgm:t>
    </dgm:pt>
    <dgm:pt modelId="{C5D6BC2E-FE48-490F-B112-E5F5FAE5CF46}" type="parTrans" cxnId="{5FC9C0E3-D228-4D7C-90F8-34B7F289EB56}">
      <dgm:prSet/>
      <dgm:spPr/>
      <dgm:t>
        <a:bodyPr/>
        <a:lstStyle/>
        <a:p>
          <a:endParaRPr lang="fr-BE" sz="1400">
            <a:latin typeface="Aptos" panose="020B0004020202020204" pitchFamily="34" charset="0"/>
          </a:endParaRPr>
        </a:p>
      </dgm:t>
    </dgm:pt>
    <dgm:pt modelId="{23FCD7FB-473B-4D7A-9ECF-4716983BC4CD}" type="sibTrans" cxnId="{5FC9C0E3-D228-4D7C-90F8-34B7F289EB56}">
      <dgm:prSet/>
      <dgm:spPr/>
      <dgm:t>
        <a:bodyPr/>
        <a:lstStyle/>
        <a:p>
          <a:endParaRPr lang="fr-BE" sz="1400">
            <a:latin typeface="Aptos" panose="020B0004020202020204" pitchFamily="34" charset="0"/>
          </a:endParaRPr>
        </a:p>
      </dgm:t>
    </dgm:pt>
    <dgm:pt modelId="{DAEA3BE4-FF5A-4AC6-B55B-848DDED66528}">
      <dgm:prSet custT="1"/>
      <dgm:spPr/>
      <dgm:t>
        <a:bodyPr/>
        <a:lstStyle/>
        <a:p>
          <a:pPr>
            <a:buNone/>
          </a:pPr>
          <a:r>
            <a:rPr lang="fr-BE" sz="1400" b="1" dirty="0">
              <a:latin typeface="Aptos" panose="020B0004020202020204" pitchFamily="34" charset="0"/>
            </a:rPr>
            <a:t>       Programme d’appui et de développement</a:t>
          </a:r>
          <a:endParaRPr lang="fr-BE" sz="1400" dirty="0">
            <a:latin typeface="Aptos" panose="020B0004020202020204" pitchFamily="34" charset="0"/>
          </a:endParaRPr>
        </a:p>
      </dgm:t>
    </dgm:pt>
    <dgm:pt modelId="{E0309481-8C5F-4F00-AEDA-55F5ABA6F186}" type="parTrans" cxnId="{6B04330E-29EE-4280-BB36-41A6FF410FB8}">
      <dgm:prSet/>
      <dgm:spPr/>
      <dgm:t>
        <a:bodyPr/>
        <a:lstStyle/>
        <a:p>
          <a:endParaRPr lang="fr-BE" sz="1400">
            <a:latin typeface="Aptos" panose="020B0004020202020204" pitchFamily="34" charset="0"/>
          </a:endParaRPr>
        </a:p>
      </dgm:t>
    </dgm:pt>
    <dgm:pt modelId="{32D9F78B-660E-4283-9B58-5BF4F2465DE0}" type="sibTrans" cxnId="{6B04330E-29EE-4280-BB36-41A6FF410FB8}">
      <dgm:prSet/>
      <dgm:spPr/>
      <dgm:t>
        <a:bodyPr/>
        <a:lstStyle/>
        <a:p>
          <a:endParaRPr lang="fr-BE" sz="1400">
            <a:latin typeface="Aptos" panose="020B0004020202020204" pitchFamily="34" charset="0"/>
          </a:endParaRPr>
        </a:p>
      </dgm:t>
    </dgm:pt>
    <dgm:pt modelId="{D0830462-756F-410A-BBF0-6844E282DEA0}">
      <dgm:prSet custT="1"/>
      <dgm:spPr/>
      <dgm:t>
        <a:bodyPr/>
        <a:lstStyle/>
        <a:p>
          <a:pPr>
            <a:buNone/>
          </a:pPr>
          <a:r>
            <a:rPr lang="fr-BE" sz="1400" b="1" dirty="0">
              <a:latin typeface="Aptos" panose="020B0004020202020204" pitchFamily="34" charset="0"/>
            </a:rPr>
            <a:t>       ONG et partenaires privées</a:t>
          </a:r>
          <a:endParaRPr lang="fr-BE" sz="1400" dirty="0">
            <a:latin typeface="Aptos" panose="020B0004020202020204" pitchFamily="34" charset="0"/>
          </a:endParaRPr>
        </a:p>
      </dgm:t>
    </dgm:pt>
    <dgm:pt modelId="{089295B6-C44E-4BD6-8080-31C00CE12422}" type="parTrans" cxnId="{946BEA02-4657-42D5-A6EC-966E009774B8}">
      <dgm:prSet/>
      <dgm:spPr/>
      <dgm:t>
        <a:bodyPr/>
        <a:lstStyle/>
        <a:p>
          <a:endParaRPr lang="fr-BE" sz="1400">
            <a:latin typeface="Aptos" panose="020B0004020202020204" pitchFamily="34" charset="0"/>
          </a:endParaRPr>
        </a:p>
      </dgm:t>
    </dgm:pt>
    <dgm:pt modelId="{89D0D956-CE14-4ADE-AE1A-E5C269D15E73}" type="sibTrans" cxnId="{946BEA02-4657-42D5-A6EC-966E009774B8}">
      <dgm:prSet/>
      <dgm:spPr/>
      <dgm:t>
        <a:bodyPr/>
        <a:lstStyle/>
        <a:p>
          <a:endParaRPr lang="fr-BE" sz="1400">
            <a:latin typeface="Aptos" panose="020B0004020202020204" pitchFamily="34" charset="0"/>
          </a:endParaRPr>
        </a:p>
      </dgm:t>
    </dgm:pt>
    <dgm:pt modelId="{8AA11916-3006-4B20-9F05-E0FA77300210}">
      <dgm:prSet custT="1"/>
      <dgm:spPr/>
      <dgm:t>
        <a:bodyPr/>
        <a:lstStyle/>
        <a:p>
          <a:pPr>
            <a:buNone/>
          </a:pPr>
          <a:r>
            <a:rPr lang="fr-BE" sz="1400" b="1" dirty="0">
              <a:latin typeface="Aptos" panose="020B0004020202020204" pitchFamily="34" charset="0"/>
            </a:rPr>
            <a:t>      Cadres de concertation, interprofessions et                  </a:t>
          </a:r>
          <a:r>
            <a:rPr lang="fr-BE" sz="1400" b="1" dirty="0">
              <a:solidFill>
                <a:schemeClr val="bg1"/>
              </a:solidFill>
              <a:latin typeface="Aptos" panose="020B0004020202020204" pitchFamily="34" charset="0"/>
            </a:rPr>
            <a:t>,     </a:t>
          </a:r>
          <a:r>
            <a:rPr lang="fr-BE" sz="1400" b="1" dirty="0">
              <a:latin typeface="Aptos" panose="020B0004020202020204" pitchFamily="34" charset="0"/>
            </a:rPr>
            <a:t>organisations paysannes</a:t>
          </a:r>
          <a:endParaRPr lang="fr-BE" sz="1400" dirty="0">
            <a:latin typeface="Aptos" panose="020B0004020202020204" pitchFamily="34" charset="0"/>
          </a:endParaRPr>
        </a:p>
      </dgm:t>
    </dgm:pt>
    <dgm:pt modelId="{3D36F799-4BCB-4A51-A8AC-34A198A46425}" type="parTrans" cxnId="{2076CF86-00E3-45C1-B575-59AC0CA0C68B}">
      <dgm:prSet/>
      <dgm:spPr/>
      <dgm:t>
        <a:bodyPr/>
        <a:lstStyle/>
        <a:p>
          <a:endParaRPr lang="fr-BE" sz="1400">
            <a:latin typeface="Aptos" panose="020B0004020202020204" pitchFamily="34" charset="0"/>
          </a:endParaRPr>
        </a:p>
      </dgm:t>
    </dgm:pt>
    <dgm:pt modelId="{659A9829-C69E-4D02-8B32-45C2966A0BDC}" type="sibTrans" cxnId="{2076CF86-00E3-45C1-B575-59AC0CA0C68B}">
      <dgm:prSet/>
      <dgm:spPr/>
      <dgm:t>
        <a:bodyPr/>
        <a:lstStyle/>
        <a:p>
          <a:endParaRPr lang="fr-BE" sz="1400">
            <a:latin typeface="Aptos" panose="020B0004020202020204" pitchFamily="34" charset="0"/>
          </a:endParaRPr>
        </a:p>
      </dgm:t>
    </dgm:pt>
    <dgm:pt modelId="{FF8D6CB9-A7B3-4F7E-B7AB-7CAF69B66116}" type="pres">
      <dgm:prSet presAssocID="{76A8516D-403C-4C2F-BBA0-839927865B68}" presName="Name0" presStyleCnt="0">
        <dgm:presLayoutVars>
          <dgm:dir/>
        </dgm:presLayoutVars>
      </dgm:prSet>
      <dgm:spPr/>
    </dgm:pt>
    <dgm:pt modelId="{67C4EFA4-7D8B-4D6E-92B5-504E58AE278F}" type="pres">
      <dgm:prSet presAssocID="{C258D664-68AD-4A8E-A284-68ED14D836E1}" presName="noChildren" presStyleCnt="0"/>
      <dgm:spPr/>
    </dgm:pt>
    <dgm:pt modelId="{15E2BD13-F77B-43D1-A622-57D7FB0F6EAE}" type="pres">
      <dgm:prSet presAssocID="{C258D664-68AD-4A8E-A284-68ED14D836E1}" presName="gap" presStyleCnt="0"/>
      <dgm:spPr/>
    </dgm:pt>
    <dgm:pt modelId="{4599B8FF-29A0-4ABE-A2D9-8012EA61936B}" type="pres">
      <dgm:prSet presAssocID="{C258D664-68AD-4A8E-A284-68ED14D836E1}" presName="medCircle2" presStyleLbl="vennNode1" presStyleIdx="0" presStyleCnt="7"/>
      <dgm:spPr/>
    </dgm:pt>
    <dgm:pt modelId="{F6E5192C-0F2D-4CAB-8538-28B6A3A31952}" type="pres">
      <dgm:prSet presAssocID="{C258D664-68AD-4A8E-A284-68ED14D836E1}" presName="txLvlOnly1" presStyleLbl="revTx" presStyleIdx="0" presStyleCnt="7" custScaleX="122771"/>
      <dgm:spPr/>
    </dgm:pt>
    <dgm:pt modelId="{081EE261-8B14-49FA-AF34-DA0ECAA78ECF}" type="pres">
      <dgm:prSet presAssocID="{14D3A2FF-9D6C-42A6-821B-2707A08BDBF7}" presName="noChildren" presStyleCnt="0"/>
      <dgm:spPr/>
    </dgm:pt>
    <dgm:pt modelId="{49B773A1-D3C6-47D4-B1D6-9B009A2DC101}" type="pres">
      <dgm:prSet presAssocID="{14D3A2FF-9D6C-42A6-821B-2707A08BDBF7}" presName="gap" presStyleCnt="0"/>
      <dgm:spPr/>
    </dgm:pt>
    <dgm:pt modelId="{03FB8426-C588-44F2-8678-67DDF5C0F225}" type="pres">
      <dgm:prSet presAssocID="{14D3A2FF-9D6C-42A6-821B-2707A08BDBF7}" presName="medCircle2" presStyleLbl="vennNode1" presStyleIdx="1" presStyleCnt="7"/>
      <dgm:spPr/>
    </dgm:pt>
    <dgm:pt modelId="{2A91133B-4F54-4805-A0F2-DD2951EB7213}" type="pres">
      <dgm:prSet presAssocID="{14D3A2FF-9D6C-42A6-821B-2707A08BDBF7}" presName="txLvlOnly1" presStyleLbl="revTx" presStyleIdx="1" presStyleCnt="7" custScaleX="122771"/>
      <dgm:spPr/>
    </dgm:pt>
    <dgm:pt modelId="{B2864653-FF6E-43A9-9D1F-B1FAA93F8D26}" type="pres">
      <dgm:prSet presAssocID="{CA578586-206E-4CBA-9EAA-39E4EBB58DFB}" presName="noChildren" presStyleCnt="0"/>
      <dgm:spPr/>
    </dgm:pt>
    <dgm:pt modelId="{6262C849-B0AB-4DAC-8B66-A46244F361A4}" type="pres">
      <dgm:prSet presAssocID="{CA578586-206E-4CBA-9EAA-39E4EBB58DFB}" presName="gap" presStyleCnt="0"/>
      <dgm:spPr/>
    </dgm:pt>
    <dgm:pt modelId="{FEDC1575-4D84-4443-9BCE-296FDED19C83}" type="pres">
      <dgm:prSet presAssocID="{CA578586-206E-4CBA-9EAA-39E4EBB58DFB}" presName="medCircle2" presStyleLbl="vennNode1" presStyleIdx="2" presStyleCnt="7"/>
      <dgm:spPr/>
    </dgm:pt>
    <dgm:pt modelId="{3221A4B8-89E7-4DC3-84AD-D3F0113E0449}" type="pres">
      <dgm:prSet presAssocID="{CA578586-206E-4CBA-9EAA-39E4EBB58DFB}" presName="txLvlOnly1" presStyleLbl="revTx" presStyleIdx="2" presStyleCnt="7" custScaleX="122771"/>
      <dgm:spPr/>
    </dgm:pt>
    <dgm:pt modelId="{19008731-F5F1-4B05-98E7-C9C76C525113}" type="pres">
      <dgm:prSet presAssocID="{8AA11916-3006-4B20-9F05-E0FA77300210}" presName="noChildren" presStyleCnt="0"/>
      <dgm:spPr/>
    </dgm:pt>
    <dgm:pt modelId="{8FEF5EF2-6F37-4F1B-9BDA-9E6B4EDDEDEF}" type="pres">
      <dgm:prSet presAssocID="{8AA11916-3006-4B20-9F05-E0FA77300210}" presName="gap" presStyleCnt="0"/>
      <dgm:spPr/>
    </dgm:pt>
    <dgm:pt modelId="{A1910637-8F46-4664-9CA3-BFDCA935EB41}" type="pres">
      <dgm:prSet presAssocID="{8AA11916-3006-4B20-9F05-E0FA77300210}" presName="medCircle2" presStyleLbl="vennNode1" presStyleIdx="3" presStyleCnt="7"/>
      <dgm:spPr/>
    </dgm:pt>
    <dgm:pt modelId="{E70DB4B1-C120-46E5-BEAE-F3EC9B27B39E}" type="pres">
      <dgm:prSet presAssocID="{8AA11916-3006-4B20-9F05-E0FA77300210}" presName="txLvlOnly1" presStyleLbl="revTx" presStyleIdx="3" presStyleCnt="7" custScaleX="122771"/>
      <dgm:spPr/>
    </dgm:pt>
    <dgm:pt modelId="{5EF1160A-E73C-460E-BC2D-38225EB1C27D}" type="pres">
      <dgm:prSet presAssocID="{242A8A7A-CA84-4D90-8205-87DA1C5D843B}" presName="noChildren" presStyleCnt="0"/>
      <dgm:spPr/>
    </dgm:pt>
    <dgm:pt modelId="{BBD95438-2A67-429A-8498-0FF899C4B59D}" type="pres">
      <dgm:prSet presAssocID="{242A8A7A-CA84-4D90-8205-87DA1C5D843B}" presName="gap" presStyleCnt="0"/>
      <dgm:spPr/>
    </dgm:pt>
    <dgm:pt modelId="{74B6F72A-C8A9-4803-A567-30F4D00D7F07}" type="pres">
      <dgm:prSet presAssocID="{242A8A7A-CA84-4D90-8205-87DA1C5D843B}" presName="medCircle2" presStyleLbl="vennNode1" presStyleIdx="4" presStyleCnt="7"/>
      <dgm:spPr/>
    </dgm:pt>
    <dgm:pt modelId="{2D5DF06C-AA79-438A-8FC3-F112C91AEB92}" type="pres">
      <dgm:prSet presAssocID="{242A8A7A-CA84-4D90-8205-87DA1C5D843B}" presName="txLvlOnly1" presStyleLbl="revTx" presStyleIdx="4" presStyleCnt="7" custScaleX="122771"/>
      <dgm:spPr/>
    </dgm:pt>
    <dgm:pt modelId="{30386C78-10B7-4BCD-B93B-D1C91795DB14}" type="pres">
      <dgm:prSet presAssocID="{DAEA3BE4-FF5A-4AC6-B55B-848DDED66528}" presName="noChildren" presStyleCnt="0"/>
      <dgm:spPr/>
    </dgm:pt>
    <dgm:pt modelId="{70D97AF4-A332-46D6-8FE8-68F8A873B83F}" type="pres">
      <dgm:prSet presAssocID="{DAEA3BE4-FF5A-4AC6-B55B-848DDED66528}" presName="gap" presStyleCnt="0"/>
      <dgm:spPr/>
    </dgm:pt>
    <dgm:pt modelId="{4E817D85-A539-4DC4-B7C3-414955B3CD15}" type="pres">
      <dgm:prSet presAssocID="{DAEA3BE4-FF5A-4AC6-B55B-848DDED66528}" presName="medCircle2" presStyleLbl="vennNode1" presStyleIdx="5" presStyleCnt="7"/>
      <dgm:spPr/>
    </dgm:pt>
    <dgm:pt modelId="{A3059BAE-8298-4DD9-9A5E-A2FA248CD108}" type="pres">
      <dgm:prSet presAssocID="{DAEA3BE4-FF5A-4AC6-B55B-848DDED66528}" presName="txLvlOnly1" presStyleLbl="revTx" presStyleIdx="5" presStyleCnt="7" custScaleX="122771"/>
      <dgm:spPr/>
    </dgm:pt>
    <dgm:pt modelId="{2C5BAD31-26B1-4398-9B7D-BD8EDE72C125}" type="pres">
      <dgm:prSet presAssocID="{D0830462-756F-410A-BBF0-6844E282DEA0}" presName="noChildren" presStyleCnt="0"/>
      <dgm:spPr/>
    </dgm:pt>
    <dgm:pt modelId="{F835DC30-A1C1-4DE9-837E-86BA17494BDF}" type="pres">
      <dgm:prSet presAssocID="{D0830462-756F-410A-BBF0-6844E282DEA0}" presName="gap" presStyleCnt="0"/>
      <dgm:spPr/>
    </dgm:pt>
    <dgm:pt modelId="{94254A58-A98B-4E58-BD79-73C07F8E5A8F}" type="pres">
      <dgm:prSet presAssocID="{D0830462-756F-410A-BBF0-6844E282DEA0}" presName="medCircle2" presStyleLbl="vennNode1" presStyleIdx="6" presStyleCnt="7"/>
      <dgm:spPr/>
    </dgm:pt>
    <dgm:pt modelId="{CF6393D2-F9E3-488C-867A-49AF2FE1E8FD}" type="pres">
      <dgm:prSet presAssocID="{D0830462-756F-410A-BBF0-6844E282DEA0}" presName="txLvlOnly1" presStyleLbl="revTx" presStyleIdx="6" presStyleCnt="7" custScaleX="122771"/>
      <dgm:spPr/>
    </dgm:pt>
  </dgm:ptLst>
  <dgm:cxnLst>
    <dgm:cxn modelId="{946BEA02-4657-42D5-A6EC-966E009774B8}" srcId="{76A8516D-403C-4C2F-BBA0-839927865B68}" destId="{D0830462-756F-410A-BBF0-6844E282DEA0}" srcOrd="6" destOrd="0" parTransId="{089295B6-C44E-4BD6-8080-31C00CE12422}" sibTransId="{89D0D956-CE14-4ADE-AE1A-E5C269D15E73}"/>
    <dgm:cxn modelId="{A818F30A-940A-43B3-8F10-3D0B9A297E87}" srcId="{76A8516D-403C-4C2F-BBA0-839927865B68}" destId="{C258D664-68AD-4A8E-A284-68ED14D836E1}" srcOrd="0" destOrd="0" parTransId="{A7262C9A-CC3E-4F7D-9F33-71D27B4D4E24}" sibTransId="{EDF0322B-CE3B-4A69-A29D-B76544055D07}"/>
    <dgm:cxn modelId="{6B04330E-29EE-4280-BB36-41A6FF410FB8}" srcId="{76A8516D-403C-4C2F-BBA0-839927865B68}" destId="{DAEA3BE4-FF5A-4AC6-B55B-848DDED66528}" srcOrd="5" destOrd="0" parTransId="{E0309481-8C5F-4F00-AEDA-55F5ABA6F186}" sibTransId="{32D9F78B-660E-4283-9B58-5BF4F2465DE0}"/>
    <dgm:cxn modelId="{76D2271F-4A05-44CF-B6A1-292458E79FBB}" type="presOf" srcId="{14D3A2FF-9D6C-42A6-821B-2707A08BDBF7}" destId="{2A91133B-4F54-4805-A0F2-DD2951EB7213}" srcOrd="0" destOrd="0" presId="urn:microsoft.com/office/officeart/2008/layout/VerticalCircleList"/>
    <dgm:cxn modelId="{435D8328-3091-4D0B-AF0E-7B49FAC1A02C}" type="presOf" srcId="{76A8516D-403C-4C2F-BBA0-839927865B68}" destId="{FF8D6CB9-A7B3-4F7E-B7AB-7CAF69B66116}" srcOrd="0" destOrd="0" presId="urn:microsoft.com/office/officeart/2008/layout/VerticalCircleList"/>
    <dgm:cxn modelId="{F4829D2F-38BA-4490-83CD-C8A014894BC4}" type="presOf" srcId="{242A8A7A-CA84-4D90-8205-87DA1C5D843B}" destId="{2D5DF06C-AA79-438A-8FC3-F112C91AEB92}" srcOrd="0" destOrd="0" presId="urn:microsoft.com/office/officeart/2008/layout/VerticalCircleList"/>
    <dgm:cxn modelId="{B6ACBA36-49B0-44A8-ACF5-2FA9302618D2}" srcId="{76A8516D-403C-4C2F-BBA0-839927865B68}" destId="{14D3A2FF-9D6C-42A6-821B-2707A08BDBF7}" srcOrd="1" destOrd="0" parTransId="{C5C2B984-0C49-4D71-B98D-E2A4403B5C97}" sibTransId="{F8BB949E-54B0-485D-A68E-3333F8C2B038}"/>
    <dgm:cxn modelId="{3C463A40-A0F1-4211-86EB-52446C8ACD32}" srcId="{76A8516D-403C-4C2F-BBA0-839927865B68}" destId="{CA578586-206E-4CBA-9EAA-39E4EBB58DFB}" srcOrd="2" destOrd="0" parTransId="{9D76EDCB-D6AB-4ECD-AA9C-9936B2E83511}" sibTransId="{885B3A84-A9E5-47D0-A2A1-DE38D1D52A16}"/>
    <dgm:cxn modelId="{6FE26173-56E8-45FF-86CA-D501FB7B633C}" type="presOf" srcId="{D0830462-756F-410A-BBF0-6844E282DEA0}" destId="{CF6393D2-F9E3-488C-867A-49AF2FE1E8FD}" srcOrd="0" destOrd="0" presId="urn:microsoft.com/office/officeart/2008/layout/VerticalCircleList"/>
    <dgm:cxn modelId="{1B6BD177-F797-4830-BFF1-2A77675C84BA}" type="presOf" srcId="{C258D664-68AD-4A8E-A284-68ED14D836E1}" destId="{F6E5192C-0F2D-4CAB-8538-28B6A3A31952}" srcOrd="0" destOrd="0" presId="urn:microsoft.com/office/officeart/2008/layout/VerticalCircleList"/>
    <dgm:cxn modelId="{2076CF86-00E3-45C1-B575-59AC0CA0C68B}" srcId="{76A8516D-403C-4C2F-BBA0-839927865B68}" destId="{8AA11916-3006-4B20-9F05-E0FA77300210}" srcOrd="3" destOrd="0" parTransId="{3D36F799-4BCB-4A51-A8AC-34A198A46425}" sibTransId="{659A9829-C69E-4D02-8B32-45C2966A0BDC}"/>
    <dgm:cxn modelId="{9648B4A5-C2EE-477E-B511-780BDC99F141}" type="presOf" srcId="{CA578586-206E-4CBA-9EAA-39E4EBB58DFB}" destId="{3221A4B8-89E7-4DC3-84AD-D3F0113E0449}" srcOrd="0" destOrd="0" presId="urn:microsoft.com/office/officeart/2008/layout/VerticalCircleList"/>
    <dgm:cxn modelId="{6F5195A6-6C96-450C-9579-A92C2B548EFD}" type="presOf" srcId="{8AA11916-3006-4B20-9F05-E0FA77300210}" destId="{E70DB4B1-C120-46E5-BEAE-F3EC9B27B39E}" srcOrd="0" destOrd="0" presId="urn:microsoft.com/office/officeart/2008/layout/VerticalCircleList"/>
    <dgm:cxn modelId="{4C4C82B3-6C71-4C86-97C9-1578BA8D60E5}" type="presOf" srcId="{DAEA3BE4-FF5A-4AC6-B55B-848DDED66528}" destId="{A3059BAE-8298-4DD9-9A5E-A2FA248CD108}" srcOrd="0" destOrd="0" presId="urn:microsoft.com/office/officeart/2008/layout/VerticalCircleList"/>
    <dgm:cxn modelId="{5FC9C0E3-D228-4D7C-90F8-34B7F289EB56}" srcId="{76A8516D-403C-4C2F-BBA0-839927865B68}" destId="{242A8A7A-CA84-4D90-8205-87DA1C5D843B}" srcOrd="4" destOrd="0" parTransId="{C5D6BC2E-FE48-490F-B112-E5F5FAE5CF46}" sibTransId="{23FCD7FB-473B-4D7A-9ECF-4716983BC4CD}"/>
    <dgm:cxn modelId="{BD050FB7-6D84-45ED-AA7D-77252B711D94}" type="presParOf" srcId="{FF8D6CB9-A7B3-4F7E-B7AB-7CAF69B66116}" destId="{67C4EFA4-7D8B-4D6E-92B5-504E58AE278F}" srcOrd="0" destOrd="0" presId="urn:microsoft.com/office/officeart/2008/layout/VerticalCircleList"/>
    <dgm:cxn modelId="{C1527879-A791-4226-8B26-3BC114E83B44}" type="presParOf" srcId="{67C4EFA4-7D8B-4D6E-92B5-504E58AE278F}" destId="{15E2BD13-F77B-43D1-A622-57D7FB0F6EAE}" srcOrd="0" destOrd="0" presId="urn:microsoft.com/office/officeart/2008/layout/VerticalCircleList"/>
    <dgm:cxn modelId="{2DF56A93-E3DD-44FD-84B7-DB6642219833}" type="presParOf" srcId="{67C4EFA4-7D8B-4D6E-92B5-504E58AE278F}" destId="{4599B8FF-29A0-4ABE-A2D9-8012EA61936B}" srcOrd="1" destOrd="0" presId="urn:microsoft.com/office/officeart/2008/layout/VerticalCircleList"/>
    <dgm:cxn modelId="{C4440783-AC6B-4542-9C04-C6F97813C71A}" type="presParOf" srcId="{67C4EFA4-7D8B-4D6E-92B5-504E58AE278F}" destId="{F6E5192C-0F2D-4CAB-8538-28B6A3A31952}" srcOrd="2" destOrd="0" presId="urn:microsoft.com/office/officeart/2008/layout/VerticalCircleList"/>
    <dgm:cxn modelId="{5B90669F-466F-4A32-B276-28CEBC60EE8D}" type="presParOf" srcId="{FF8D6CB9-A7B3-4F7E-B7AB-7CAF69B66116}" destId="{081EE261-8B14-49FA-AF34-DA0ECAA78ECF}" srcOrd="1" destOrd="0" presId="urn:microsoft.com/office/officeart/2008/layout/VerticalCircleList"/>
    <dgm:cxn modelId="{DD08422F-F498-41B1-A5C8-F9877F086282}" type="presParOf" srcId="{081EE261-8B14-49FA-AF34-DA0ECAA78ECF}" destId="{49B773A1-D3C6-47D4-B1D6-9B009A2DC101}" srcOrd="0" destOrd="0" presId="urn:microsoft.com/office/officeart/2008/layout/VerticalCircleList"/>
    <dgm:cxn modelId="{7D0F5E5E-A2AF-479E-BC3F-83FF17E85EF3}" type="presParOf" srcId="{081EE261-8B14-49FA-AF34-DA0ECAA78ECF}" destId="{03FB8426-C588-44F2-8678-67DDF5C0F225}" srcOrd="1" destOrd="0" presId="urn:microsoft.com/office/officeart/2008/layout/VerticalCircleList"/>
    <dgm:cxn modelId="{AB6ED972-789F-41DB-9E64-4C678BB6557B}" type="presParOf" srcId="{081EE261-8B14-49FA-AF34-DA0ECAA78ECF}" destId="{2A91133B-4F54-4805-A0F2-DD2951EB7213}" srcOrd="2" destOrd="0" presId="urn:microsoft.com/office/officeart/2008/layout/VerticalCircleList"/>
    <dgm:cxn modelId="{95EB28F7-475A-4683-A166-673C2DC33CAF}" type="presParOf" srcId="{FF8D6CB9-A7B3-4F7E-B7AB-7CAF69B66116}" destId="{B2864653-FF6E-43A9-9D1F-B1FAA93F8D26}" srcOrd="2" destOrd="0" presId="urn:microsoft.com/office/officeart/2008/layout/VerticalCircleList"/>
    <dgm:cxn modelId="{CCB79495-4D7A-4E85-BF8F-EA148FA380C8}" type="presParOf" srcId="{B2864653-FF6E-43A9-9D1F-B1FAA93F8D26}" destId="{6262C849-B0AB-4DAC-8B66-A46244F361A4}" srcOrd="0" destOrd="0" presId="urn:microsoft.com/office/officeart/2008/layout/VerticalCircleList"/>
    <dgm:cxn modelId="{D612B4EE-21CA-49CE-B4DB-20642B03E1AE}" type="presParOf" srcId="{B2864653-FF6E-43A9-9D1F-B1FAA93F8D26}" destId="{FEDC1575-4D84-4443-9BCE-296FDED19C83}" srcOrd="1" destOrd="0" presId="urn:microsoft.com/office/officeart/2008/layout/VerticalCircleList"/>
    <dgm:cxn modelId="{8B8E2BE7-D366-41DE-B21E-46C0268BEC35}" type="presParOf" srcId="{B2864653-FF6E-43A9-9D1F-B1FAA93F8D26}" destId="{3221A4B8-89E7-4DC3-84AD-D3F0113E0449}" srcOrd="2" destOrd="0" presId="urn:microsoft.com/office/officeart/2008/layout/VerticalCircleList"/>
    <dgm:cxn modelId="{A82B201E-5223-4301-AD84-EE81EEFD5CB8}" type="presParOf" srcId="{FF8D6CB9-A7B3-4F7E-B7AB-7CAF69B66116}" destId="{19008731-F5F1-4B05-98E7-C9C76C525113}" srcOrd="3" destOrd="0" presId="urn:microsoft.com/office/officeart/2008/layout/VerticalCircleList"/>
    <dgm:cxn modelId="{36FCD7CA-B192-4480-AAA9-8A8B2AE03F42}" type="presParOf" srcId="{19008731-F5F1-4B05-98E7-C9C76C525113}" destId="{8FEF5EF2-6F37-4F1B-9BDA-9E6B4EDDEDEF}" srcOrd="0" destOrd="0" presId="urn:microsoft.com/office/officeart/2008/layout/VerticalCircleList"/>
    <dgm:cxn modelId="{3067CA21-2207-44EB-9C65-82BF3C5F77F9}" type="presParOf" srcId="{19008731-F5F1-4B05-98E7-C9C76C525113}" destId="{A1910637-8F46-4664-9CA3-BFDCA935EB41}" srcOrd="1" destOrd="0" presId="urn:microsoft.com/office/officeart/2008/layout/VerticalCircleList"/>
    <dgm:cxn modelId="{311918AB-CBDF-425B-B544-994994F5BAFC}" type="presParOf" srcId="{19008731-F5F1-4B05-98E7-C9C76C525113}" destId="{E70DB4B1-C120-46E5-BEAE-F3EC9B27B39E}" srcOrd="2" destOrd="0" presId="urn:microsoft.com/office/officeart/2008/layout/VerticalCircleList"/>
    <dgm:cxn modelId="{E6842923-D516-43E4-B15E-2DAA5BAC13EB}" type="presParOf" srcId="{FF8D6CB9-A7B3-4F7E-B7AB-7CAF69B66116}" destId="{5EF1160A-E73C-460E-BC2D-38225EB1C27D}" srcOrd="4" destOrd="0" presId="urn:microsoft.com/office/officeart/2008/layout/VerticalCircleList"/>
    <dgm:cxn modelId="{AD3651C9-A86F-4733-8BAB-FD46BE90B48B}" type="presParOf" srcId="{5EF1160A-E73C-460E-BC2D-38225EB1C27D}" destId="{BBD95438-2A67-429A-8498-0FF899C4B59D}" srcOrd="0" destOrd="0" presId="urn:microsoft.com/office/officeart/2008/layout/VerticalCircleList"/>
    <dgm:cxn modelId="{38814E19-086E-4912-A8DB-A7AD2CB7FF92}" type="presParOf" srcId="{5EF1160A-E73C-460E-BC2D-38225EB1C27D}" destId="{74B6F72A-C8A9-4803-A567-30F4D00D7F07}" srcOrd="1" destOrd="0" presId="urn:microsoft.com/office/officeart/2008/layout/VerticalCircleList"/>
    <dgm:cxn modelId="{63D631D4-E341-4B0F-AAD2-236FC23DE146}" type="presParOf" srcId="{5EF1160A-E73C-460E-BC2D-38225EB1C27D}" destId="{2D5DF06C-AA79-438A-8FC3-F112C91AEB92}" srcOrd="2" destOrd="0" presId="urn:microsoft.com/office/officeart/2008/layout/VerticalCircleList"/>
    <dgm:cxn modelId="{C9AB094A-756F-4A3A-BF14-21C44B1FF50F}" type="presParOf" srcId="{FF8D6CB9-A7B3-4F7E-B7AB-7CAF69B66116}" destId="{30386C78-10B7-4BCD-B93B-D1C91795DB14}" srcOrd="5" destOrd="0" presId="urn:microsoft.com/office/officeart/2008/layout/VerticalCircleList"/>
    <dgm:cxn modelId="{CC0ED98D-375F-4F43-B482-DEC6D4BA161B}" type="presParOf" srcId="{30386C78-10B7-4BCD-B93B-D1C91795DB14}" destId="{70D97AF4-A332-46D6-8FE8-68F8A873B83F}" srcOrd="0" destOrd="0" presId="urn:microsoft.com/office/officeart/2008/layout/VerticalCircleList"/>
    <dgm:cxn modelId="{433E758B-C5E0-4431-988E-89EDD97A3733}" type="presParOf" srcId="{30386C78-10B7-4BCD-B93B-D1C91795DB14}" destId="{4E817D85-A539-4DC4-B7C3-414955B3CD15}" srcOrd="1" destOrd="0" presId="urn:microsoft.com/office/officeart/2008/layout/VerticalCircleList"/>
    <dgm:cxn modelId="{245DC009-124F-4456-AF7F-814931B14248}" type="presParOf" srcId="{30386C78-10B7-4BCD-B93B-D1C91795DB14}" destId="{A3059BAE-8298-4DD9-9A5E-A2FA248CD108}" srcOrd="2" destOrd="0" presId="urn:microsoft.com/office/officeart/2008/layout/VerticalCircleList"/>
    <dgm:cxn modelId="{E8A1B03E-8B81-4EB6-B840-0763C359E220}" type="presParOf" srcId="{FF8D6CB9-A7B3-4F7E-B7AB-7CAF69B66116}" destId="{2C5BAD31-26B1-4398-9B7D-BD8EDE72C125}" srcOrd="6" destOrd="0" presId="urn:microsoft.com/office/officeart/2008/layout/VerticalCircleList"/>
    <dgm:cxn modelId="{FCF240D5-369A-438E-B9A9-B4773A1180D3}" type="presParOf" srcId="{2C5BAD31-26B1-4398-9B7D-BD8EDE72C125}" destId="{F835DC30-A1C1-4DE9-837E-86BA17494BDF}" srcOrd="0" destOrd="0" presId="urn:microsoft.com/office/officeart/2008/layout/VerticalCircleList"/>
    <dgm:cxn modelId="{4F59A606-D683-44A0-8F13-A6A6A0E949CF}" type="presParOf" srcId="{2C5BAD31-26B1-4398-9B7D-BD8EDE72C125}" destId="{94254A58-A98B-4E58-BD79-73C07F8E5A8F}" srcOrd="1" destOrd="0" presId="urn:microsoft.com/office/officeart/2008/layout/VerticalCircleList"/>
    <dgm:cxn modelId="{52F25D0E-6833-405F-9C54-1F0E364AC078}" type="presParOf" srcId="{2C5BAD31-26B1-4398-9B7D-BD8EDE72C125}" destId="{CF6393D2-F9E3-488C-867A-49AF2FE1E8FD}"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29DB30E-3CF6-45F9-A93F-03D53531A6AA}" type="doc">
      <dgm:prSet loTypeId="urn:microsoft.com/office/officeart/2008/layout/AlternatingHexagons" loCatId="list" qsTypeId="urn:microsoft.com/office/officeart/2005/8/quickstyle/simple1" qsCatId="simple" csTypeId="urn:microsoft.com/office/officeart/2005/8/colors/accent0_2" csCatId="mainScheme" phldr="1"/>
      <dgm:spPr/>
      <dgm:t>
        <a:bodyPr/>
        <a:lstStyle/>
        <a:p>
          <a:endParaRPr lang="fr-BE"/>
        </a:p>
      </dgm:t>
    </dgm:pt>
    <dgm:pt modelId="{A08D3C97-03E3-4F98-924B-5875B84BFC88}">
      <dgm:prSet phldrT="[Texte]" phldr="0"/>
      <dgm:spPr>
        <a:noFill/>
      </dgm:spPr>
      <dgm:t>
        <a:bodyPr/>
        <a:lstStyle/>
        <a:p>
          <a:r>
            <a:rPr lang="fr-FR" dirty="0">
              <a:solidFill>
                <a:schemeClr val="bg1"/>
              </a:solidFill>
            </a:rPr>
            <a:t>,</a:t>
          </a:r>
          <a:endParaRPr lang="fr-BE" dirty="0">
            <a:solidFill>
              <a:schemeClr val="bg1"/>
            </a:solidFill>
          </a:endParaRPr>
        </a:p>
      </dgm:t>
    </dgm:pt>
    <dgm:pt modelId="{D5DA5C4E-A7F3-4784-9477-2EB2318F3088}" type="parTrans" cxnId="{3DAD71CB-5175-44EE-9F7D-5D596CD4F0F0}">
      <dgm:prSet/>
      <dgm:spPr/>
      <dgm:t>
        <a:bodyPr/>
        <a:lstStyle/>
        <a:p>
          <a:endParaRPr lang="fr-BE"/>
        </a:p>
      </dgm:t>
    </dgm:pt>
    <dgm:pt modelId="{C6960368-A9EE-4B7C-9BE0-8F21DFCC377B}" type="sibTrans" cxnId="{3DAD71CB-5175-44EE-9F7D-5D596CD4F0F0}">
      <dgm:prSet/>
      <dgm:spPr/>
      <dgm:t>
        <a:bodyPr/>
        <a:lstStyle/>
        <a:p>
          <a:endParaRPr lang="fr-BE"/>
        </a:p>
      </dgm:t>
    </dgm:pt>
    <dgm:pt modelId="{F12C0A74-C37E-4515-8463-E9D6BF34612C}">
      <dgm:prSet phldrT="[Texte]" phldr="0"/>
      <dgm:spPr/>
      <dgm:t>
        <a:bodyPr/>
        <a:lstStyle/>
        <a:p>
          <a:endParaRPr lang="fr-BE" dirty="0"/>
        </a:p>
      </dgm:t>
    </dgm:pt>
    <dgm:pt modelId="{1B3C82FE-30D1-4DB3-A534-0887F5A006AF}" type="parTrans" cxnId="{C31CE6C1-A241-4F42-B785-8BA2F962B4DA}">
      <dgm:prSet/>
      <dgm:spPr/>
      <dgm:t>
        <a:bodyPr/>
        <a:lstStyle/>
        <a:p>
          <a:endParaRPr lang="fr-BE"/>
        </a:p>
      </dgm:t>
    </dgm:pt>
    <dgm:pt modelId="{2EE74F25-C58A-4D61-AD43-5F0A3476F041}" type="sibTrans" cxnId="{C31CE6C1-A241-4F42-B785-8BA2F962B4DA}">
      <dgm:prSet/>
      <dgm:spPr/>
      <dgm:t>
        <a:bodyPr/>
        <a:lstStyle/>
        <a:p>
          <a:endParaRPr lang="fr-BE"/>
        </a:p>
      </dgm:t>
    </dgm:pt>
    <dgm:pt modelId="{B5212528-A119-4666-8A5D-EC81452BB6FA}">
      <dgm:prSet phldrT="[Texte]" phldr="0"/>
      <dgm:spPr/>
      <dgm:t>
        <a:bodyPr/>
        <a:lstStyle/>
        <a:p>
          <a:endParaRPr lang="fr-BE" dirty="0"/>
        </a:p>
      </dgm:t>
    </dgm:pt>
    <dgm:pt modelId="{796F12BF-C473-46FD-B4CA-A76B5BD51885}" type="parTrans" cxnId="{BC1E73F7-DBFA-46C1-8FCC-FDA1F477839D}">
      <dgm:prSet/>
      <dgm:spPr/>
      <dgm:t>
        <a:bodyPr/>
        <a:lstStyle/>
        <a:p>
          <a:endParaRPr lang="fr-BE"/>
        </a:p>
      </dgm:t>
    </dgm:pt>
    <dgm:pt modelId="{07E72FF7-A38B-4B9C-B36D-AA68F5108BE8}" type="sibTrans" cxnId="{BC1E73F7-DBFA-46C1-8FCC-FDA1F477839D}">
      <dgm:prSet/>
      <dgm:spPr/>
      <dgm:t>
        <a:bodyPr/>
        <a:lstStyle/>
        <a:p>
          <a:endParaRPr lang="fr-BE"/>
        </a:p>
      </dgm:t>
    </dgm:pt>
    <dgm:pt modelId="{B25CD9AF-F551-45D6-96A6-F451E58FBD63}">
      <dgm:prSet phldrT="[Texte]" phldr="0"/>
      <dgm:spPr/>
      <dgm:t>
        <a:bodyPr/>
        <a:lstStyle/>
        <a:p>
          <a:endParaRPr lang="fr-BE" dirty="0"/>
        </a:p>
      </dgm:t>
    </dgm:pt>
    <dgm:pt modelId="{0847287E-4D91-4501-980E-E818FC97D89C}" type="parTrans" cxnId="{D8236025-7425-4E19-B79F-0DDD7B0477CB}">
      <dgm:prSet/>
      <dgm:spPr/>
      <dgm:t>
        <a:bodyPr/>
        <a:lstStyle/>
        <a:p>
          <a:endParaRPr lang="fr-BE"/>
        </a:p>
      </dgm:t>
    </dgm:pt>
    <dgm:pt modelId="{A2744774-4CF7-4683-A4AD-B502B7E96FF6}" type="sibTrans" cxnId="{D8236025-7425-4E19-B79F-0DDD7B0477CB}">
      <dgm:prSet/>
      <dgm:spPr/>
      <dgm:t>
        <a:bodyPr/>
        <a:lstStyle/>
        <a:p>
          <a:endParaRPr lang="fr-BE"/>
        </a:p>
      </dgm:t>
    </dgm:pt>
    <dgm:pt modelId="{71A9BCE3-3CB1-4F4F-9679-628CBCE9AF77}">
      <dgm:prSet/>
      <dgm:spPr/>
      <dgm:t>
        <a:bodyPr/>
        <a:lstStyle/>
        <a:p>
          <a:endParaRPr lang="fr-BE"/>
        </a:p>
      </dgm:t>
    </dgm:pt>
    <dgm:pt modelId="{73538135-B9D2-4DA9-9047-5D51B857E30C}" type="parTrans" cxnId="{CC7B530C-1A61-4E2D-A49C-27887E62AB0F}">
      <dgm:prSet/>
      <dgm:spPr/>
      <dgm:t>
        <a:bodyPr/>
        <a:lstStyle/>
        <a:p>
          <a:endParaRPr lang="fr-BE"/>
        </a:p>
      </dgm:t>
    </dgm:pt>
    <dgm:pt modelId="{75593043-1665-4289-AC24-C183FB8B8AAB}" type="sibTrans" cxnId="{CC7B530C-1A61-4E2D-A49C-27887E62AB0F}">
      <dgm:prSet/>
      <dgm:spPr/>
      <dgm:t>
        <a:bodyPr/>
        <a:lstStyle/>
        <a:p>
          <a:endParaRPr lang="fr-BE"/>
        </a:p>
      </dgm:t>
    </dgm:pt>
    <dgm:pt modelId="{D11B74D2-FE34-423B-8D13-637F92E126B0}" type="pres">
      <dgm:prSet presAssocID="{829DB30E-3CF6-45F9-A93F-03D53531A6AA}" presName="Name0" presStyleCnt="0">
        <dgm:presLayoutVars>
          <dgm:chMax/>
          <dgm:chPref/>
          <dgm:dir/>
          <dgm:animLvl val="lvl"/>
        </dgm:presLayoutVars>
      </dgm:prSet>
      <dgm:spPr/>
    </dgm:pt>
    <dgm:pt modelId="{3B968A56-0C3C-426B-9587-D1A4FC96D816}" type="pres">
      <dgm:prSet presAssocID="{71A9BCE3-3CB1-4F4F-9679-628CBCE9AF77}" presName="composite" presStyleCnt="0"/>
      <dgm:spPr/>
    </dgm:pt>
    <dgm:pt modelId="{FB710C4E-6338-4B6D-8BCE-D489A9B0EA19}" type="pres">
      <dgm:prSet presAssocID="{71A9BCE3-3CB1-4F4F-9679-628CBCE9AF77}" presName="Parent1" presStyleLbl="node1" presStyleIdx="0" presStyleCnt="10">
        <dgm:presLayoutVars>
          <dgm:chMax val="1"/>
          <dgm:chPref val="1"/>
          <dgm:bulletEnabled val="1"/>
        </dgm:presLayoutVars>
      </dgm:prSet>
      <dgm:spPr/>
    </dgm:pt>
    <dgm:pt modelId="{75D2DDA9-DCFC-405A-B3E4-5AF166EA2EF3}" type="pres">
      <dgm:prSet presAssocID="{71A9BCE3-3CB1-4F4F-9679-628CBCE9AF77}" presName="Childtext1" presStyleLbl="revTx" presStyleIdx="0" presStyleCnt="5">
        <dgm:presLayoutVars>
          <dgm:chMax val="0"/>
          <dgm:chPref val="0"/>
          <dgm:bulletEnabled val="1"/>
        </dgm:presLayoutVars>
      </dgm:prSet>
      <dgm:spPr/>
    </dgm:pt>
    <dgm:pt modelId="{20DA231C-4F42-45CC-868A-E8AF2652A9F5}" type="pres">
      <dgm:prSet presAssocID="{71A9BCE3-3CB1-4F4F-9679-628CBCE9AF77}" presName="BalanceSpacing" presStyleCnt="0"/>
      <dgm:spPr/>
    </dgm:pt>
    <dgm:pt modelId="{C52F1EC6-9D9E-4D63-B1B4-C6378AAC72B1}" type="pres">
      <dgm:prSet presAssocID="{71A9BCE3-3CB1-4F4F-9679-628CBCE9AF77}" presName="BalanceSpacing1" presStyleCnt="0"/>
      <dgm:spPr/>
    </dgm:pt>
    <dgm:pt modelId="{CDB46B8B-3BF5-458D-80EA-CBFC88816F6D}" type="pres">
      <dgm:prSet presAssocID="{75593043-1665-4289-AC24-C183FB8B8AAB}" presName="Accent1Text" presStyleLbl="node1" presStyleIdx="1" presStyleCnt="10"/>
      <dgm:spPr/>
    </dgm:pt>
    <dgm:pt modelId="{16411BD9-7EB2-4A66-B27B-5AFA052D7EF0}" type="pres">
      <dgm:prSet presAssocID="{75593043-1665-4289-AC24-C183FB8B8AAB}" presName="spaceBetweenRectangles" presStyleCnt="0"/>
      <dgm:spPr/>
    </dgm:pt>
    <dgm:pt modelId="{806E3A05-C03D-47CE-A3D0-30ADA31F8002}" type="pres">
      <dgm:prSet presAssocID="{A08D3C97-03E3-4F98-924B-5875B84BFC88}" presName="composite" presStyleCnt="0"/>
      <dgm:spPr/>
    </dgm:pt>
    <dgm:pt modelId="{977EADFF-9685-4B4D-91D5-172D72790981}" type="pres">
      <dgm:prSet presAssocID="{A08D3C97-03E3-4F98-924B-5875B84BFC88}" presName="Parent1" presStyleLbl="node1" presStyleIdx="2" presStyleCnt="10">
        <dgm:presLayoutVars>
          <dgm:chMax val="1"/>
          <dgm:chPref val="1"/>
          <dgm:bulletEnabled val="1"/>
        </dgm:presLayoutVars>
      </dgm:prSet>
      <dgm:spPr/>
    </dgm:pt>
    <dgm:pt modelId="{4B629287-B5B6-4F77-8B6D-04E4921DDA37}" type="pres">
      <dgm:prSet presAssocID="{A08D3C97-03E3-4F98-924B-5875B84BFC88}" presName="Childtext1" presStyleLbl="revTx" presStyleIdx="1" presStyleCnt="5">
        <dgm:presLayoutVars>
          <dgm:chMax val="0"/>
          <dgm:chPref val="0"/>
          <dgm:bulletEnabled val="1"/>
        </dgm:presLayoutVars>
      </dgm:prSet>
      <dgm:spPr/>
    </dgm:pt>
    <dgm:pt modelId="{1E170A5C-7221-400E-9ECC-8F131FB7E86C}" type="pres">
      <dgm:prSet presAssocID="{A08D3C97-03E3-4F98-924B-5875B84BFC88}" presName="BalanceSpacing" presStyleCnt="0"/>
      <dgm:spPr/>
    </dgm:pt>
    <dgm:pt modelId="{FDD6D9B8-517B-4BC2-9947-D6EA05137CB2}" type="pres">
      <dgm:prSet presAssocID="{A08D3C97-03E3-4F98-924B-5875B84BFC88}" presName="BalanceSpacing1" presStyleCnt="0"/>
      <dgm:spPr/>
    </dgm:pt>
    <dgm:pt modelId="{E04429B1-A0B6-46FD-A0FE-77941C4A3873}" type="pres">
      <dgm:prSet presAssocID="{C6960368-A9EE-4B7C-9BE0-8F21DFCC377B}" presName="Accent1Text" presStyleLbl="node1" presStyleIdx="3" presStyleCnt="10"/>
      <dgm:spPr/>
    </dgm:pt>
    <dgm:pt modelId="{ABABC485-9B6E-4C13-84A6-8B94494882E8}" type="pres">
      <dgm:prSet presAssocID="{C6960368-A9EE-4B7C-9BE0-8F21DFCC377B}" presName="spaceBetweenRectangles" presStyleCnt="0"/>
      <dgm:spPr/>
    </dgm:pt>
    <dgm:pt modelId="{AB96CA0A-BBA0-4A79-AB54-EA35452ECB8C}" type="pres">
      <dgm:prSet presAssocID="{F12C0A74-C37E-4515-8463-E9D6BF34612C}" presName="composite" presStyleCnt="0"/>
      <dgm:spPr/>
    </dgm:pt>
    <dgm:pt modelId="{65F22703-56A2-4DB1-87DF-9520CFAF351D}" type="pres">
      <dgm:prSet presAssocID="{F12C0A74-C37E-4515-8463-E9D6BF34612C}" presName="Parent1" presStyleLbl="node1" presStyleIdx="4" presStyleCnt="10" custLinFactX="6515" custLinFactNeighborX="100000" custLinFactNeighborY="156">
        <dgm:presLayoutVars>
          <dgm:chMax val="1"/>
          <dgm:chPref val="1"/>
          <dgm:bulletEnabled val="1"/>
        </dgm:presLayoutVars>
      </dgm:prSet>
      <dgm:spPr/>
    </dgm:pt>
    <dgm:pt modelId="{4099A601-5CE0-493C-A46D-DAE1D57594EB}" type="pres">
      <dgm:prSet presAssocID="{F12C0A74-C37E-4515-8463-E9D6BF34612C}" presName="Childtext1" presStyleLbl="revTx" presStyleIdx="2" presStyleCnt="5">
        <dgm:presLayoutVars>
          <dgm:chMax val="0"/>
          <dgm:chPref val="0"/>
          <dgm:bulletEnabled val="1"/>
        </dgm:presLayoutVars>
      </dgm:prSet>
      <dgm:spPr/>
    </dgm:pt>
    <dgm:pt modelId="{4E615D15-EB5D-4A8C-8CDA-9A08F8B01343}" type="pres">
      <dgm:prSet presAssocID="{F12C0A74-C37E-4515-8463-E9D6BF34612C}" presName="BalanceSpacing" presStyleCnt="0"/>
      <dgm:spPr/>
    </dgm:pt>
    <dgm:pt modelId="{5951BE58-14D0-4A16-8EEA-08441FE0DE70}" type="pres">
      <dgm:prSet presAssocID="{F12C0A74-C37E-4515-8463-E9D6BF34612C}" presName="BalanceSpacing1" presStyleCnt="0"/>
      <dgm:spPr/>
    </dgm:pt>
    <dgm:pt modelId="{69EAE7D9-BB83-4CB7-9110-86900504AAB4}" type="pres">
      <dgm:prSet presAssocID="{2EE74F25-C58A-4D61-AD43-5F0A3476F041}" presName="Accent1Text" presStyleLbl="node1" presStyleIdx="5" presStyleCnt="10"/>
      <dgm:spPr/>
    </dgm:pt>
    <dgm:pt modelId="{AD2948AB-A0FA-4FB2-B464-DF72A821917C}" type="pres">
      <dgm:prSet presAssocID="{2EE74F25-C58A-4D61-AD43-5F0A3476F041}" presName="spaceBetweenRectangles" presStyleCnt="0"/>
      <dgm:spPr/>
    </dgm:pt>
    <dgm:pt modelId="{540759EE-645B-48AF-81CC-AE0332FEF0A8}" type="pres">
      <dgm:prSet presAssocID="{B5212528-A119-4666-8A5D-EC81452BB6FA}" presName="composite" presStyleCnt="0"/>
      <dgm:spPr/>
    </dgm:pt>
    <dgm:pt modelId="{8F828F25-E40A-4423-9777-2171A6F083BE}" type="pres">
      <dgm:prSet presAssocID="{B5212528-A119-4666-8A5D-EC81452BB6FA}" presName="Parent1" presStyleLbl="node1" presStyleIdx="6" presStyleCnt="10">
        <dgm:presLayoutVars>
          <dgm:chMax val="1"/>
          <dgm:chPref val="1"/>
          <dgm:bulletEnabled val="1"/>
        </dgm:presLayoutVars>
      </dgm:prSet>
      <dgm:spPr/>
    </dgm:pt>
    <dgm:pt modelId="{029C9BF9-29FD-4598-8445-9C4FFFB1470C}" type="pres">
      <dgm:prSet presAssocID="{B5212528-A119-4666-8A5D-EC81452BB6FA}" presName="Childtext1" presStyleLbl="revTx" presStyleIdx="3" presStyleCnt="5">
        <dgm:presLayoutVars>
          <dgm:chMax val="0"/>
          <dgm:chPref val="0"/>
          <dgm:bulletEnabled val="1"/>
        </dgm:presLayoutVars>
      </dgm:prSet>
      <dgm:spPr/>
    </dgm:pt>
    <dgm:pt modelId="{404326BE-6A2D-4A74-A4A5-83189DDD3B80}" type="pres">
      <dgm:prSet presAssocID="{B5212528-A119-4666-8A5D-EC81452BB6FA}" presName="BalanceSpacing" presStyleCnt="0"/>
      <dgm:spPr/>
    </dgm:pt>
    <dgm:pt modelId="{B73AAB9E-5091-446F-9CCF-4AB4F59F39BB}" type="pres">
      <dgm:prSet presAssocID="{B5212528-A119-4666-8A5D-EC81452BB6FA}" presName="BalanceSpacing1" presStyleCnt="0"/>
      <dgm:spPr/>
    </dgm:pt>
    <dgm:pt modelId="{5CC1DB4D-3CEB-4891-8603-7D14C82B17F3}" type="pres">
      <dgm:prSet presAssocID="{07E72FF7-A38B-4B9C-B36D-AA68F5108BE8}" presName="Accent1Text" presStyleLbl="node1" presStyleIdx="7" presStyleCnt="10"/>
      <dgm:spPr/>
    </dgm:pt>
    <dgm:pt modelId="{EA2FA288-E09C-4BE1-89AF-4B339A5581A2}" type="pres">
      <dgm:prSet presAssocID="{07E72FF7-A38B-4B9C-B36D-AA68F5108BE8}" presName="spaceBetweenRectangles" presStyleCnt="0"/>
      <dgm:spPr/>
    </dgm:pt>
    <dgm:pt modelId="{DA75877C-9385-4444-AFFB-72E9F19207FA}" type="pres">
      <dgm:prSet presAssocID="{B25CD9AF-F551-45D6-96A6-F451E58FBD63}" presName="composite" presStyleCnt="0"/>
      <dgm:spPr/>
    </dgm:pt>
    <dgm:pt modelId="{6BB766DA-FC8C-443F-BF3C-1842FB49B2F9}" type="pres">
      <dgm:prSet presAssocID="{B25CD9AF-F551-45D6-96A6-F451E58FBD63}" presName="Parent1" presStyleLbl="node1" presStyleIdx="8" presStyleCnt="10">
        <dgm:presLayoutVars>
          <dgm:chMax val="1"/>
          <dgm:chPref val="1"/>
          <dgm:bulletEnabled val="1"/>
        </dgm:presLayoutVars>
      </dgm:prSet>
      <dgm:spPr/>
    </dgm:pt>
    <dgm:pt modelId="{A6E218A9-D3D5-4637-A01A-2EE5FB9B9221}" type="pres">
      <dgm:prSet presAssocID="{B25CD9AF-F551-45D6-96A6-F451E58FBD63}" presName="Childtext1" presStyleLbl="revTx" presStyleIdx="4" presStyleCnt="5">
        <dgm:presLayoutVars>
          <dgm:chMax val="0"/>
          <dgm:chPref val="0"/>
          <dgm:bulletEnabled val="1"/>
        </dgm:presLayoutVars>
      </dgm:prSet>
      <dgm:spPr/>
    </dgm:pt>
    <dgm:pt modelId="{36DCC01A-B3FF-4516-91AE-43909D56B206}" type="pres">
      <dgm:prSet presAssocID="{B25CD9AF-F551-45D6-96A6-F451E58FBD63}" presName="BalanceSpacing" presStyleCnt="0"/>
      <dgm:spPr/>
    </dgm:pt>
    <dgm:pt modelId="{9C0711C8-70C8-41B2-9520-EB681A84CE52}" type="pres">
      <dgm:prSet presAssocID="{B25CD9AF-F551-45D6-96A6-F451E58FBD63}" presName="BalanceSpacing1" presStyleCnt="0"/>
      <dgm:spPr/>
    </dgm:pt>
    <dgm:pt modelId="{884A1CA5-47A6-415E-8A11-F928B96AFDD2}" type="pres">
      <dgm:prSet presAssocID="{A2744774-4CF7-4683-A4AD-B502B7E96FF6}" presName="Accent1Text" presStyleLbl="node1" presStyleIdx="9" presStyleCnt="10"/>
      <dgm:spPr/>
    </dgm:pt>
  </dgm:ptLst>
  <dgm:cxnLst>
    <dgm:cxn modelId="{CC7B530C-1A61-4E2D-A49C-27887E62AB0F}" srcId="{829DB30E-3CF6-45F9-A93F-03D53531A6AA}" destId="{71A9BCE3-3CB1-4F4F-9679-628CBCE9AF77}" srcOrd="0" destOrd="0" parTransId="{73538135-B9D2-4DA9-9047-5D51B857E30C}" sibTransId="{75593043-1665-4289-AC24-C183FB8B8AAB}"/>
    <dgm:cxn modelId="{D8236025-7425-4E19-B79F-0DDD7B0477CB}" srcId="{829DB30E-3CF6-45F9-A93F-03D53531A6AA}" destId="{B25CD9AF-F551-45D6-96A6-F451E58FBD63}" srcOrd="4" destOrd="0" parTransId="{0847287E-4D91-4501-980E-E818FC97D89C}" sibTransId="{A2744774-4CF7-4683-A4AD-B502B7E96FF6}"/>
    <dgm:cxn modelId="{4725D62D-2C1A-431D-9A68-1F0BD57103F0}" type="presOf" srcId="{C6960368-A9EE-4B7C-9BE0-8F21DFCC377B}" destId="{E04429B1-A0B6-46FD-A0FE-77941C4A3873}" srcOrd="0" destOrd="0" presId="urn:microsoft.com/office/officeart/2008/layout/AlternatingHexagons"/>
    <dgm:cxn modelId="{131F1165-5A14-43C9-8405-45BA4CAD76B7}" type="presOf" srcId="{829DB30E-3CF6-45F9-A93F-03D53531A6AA}" destId="{D11B74D2-FE34-423B-8D13-637F92E126B0}" srcOrd="0" destOrd="0" presId="urn:microsoft.com/office/officeart/2008/layout/AlternatingHexagons"/>
    <dgm:cxn modelId="{7364E265-B411-4D0B-975F-AB3F92282564}" type="presOf" srcId="{A2744774-4CF7-4683-A4AD-B502B7E96FF6}" destId="{884A1CA5-47A6-415E-8A11-F928B96AFDD2}" srcOrd="0" destOrd="0" presId="urn:microsoft.com/office/officeart/2008/layout/AlternatingHexagons"/>
    <dgm:cxn modelId="{339EB969-3E3D-4CF5-93F1-3E5B4037B7F9}" type="presOf" srcId="{A08D3C97-03E3-4F98-924B-5875B84BFC88}" destId="{977EADFF-9685-4B4D-91D5-172D72790981}" srcOrd="0" destOrd="0" presId="urn:microsoft.com/office/officeart/2008/layout/AlternatingHexagons"/>
    <dgm:cxn modelId="{150BC36B-27EF-40DE-9821-F216BDCE7C5E}" type="presOf" srcId="{07E72FF7-A38B-4B9C-B36D-AA68F5108BE8}" destId="{5CC1DB4D-3CEB-4891-8603-7D14C82B17F3}" srcOrd="0" destOrd="0" presId="urn:microsoft.com/office/officeart/2008/layout/AlternatingHexagons"/>
    <dgm:cxn modelId="{A2046A70-7387-44D7-883F-6A70E5D6D8BA}" type="presOf" srcId="{71A9BCE3-3CB1-4F4F-9679-628CBCE9AF77}" destId="{FB710C4E-6338-4B6D-8BCE-D489A9B0EA19}" srcOrd="0" destOrd="0" presId="urn:microsoft.com/office/officeart/2008/layout/AlternatingHexagons"/>
    <dgm:cxn modelId="{E7865698-50EF-4D5A-A82F-DDD008FA7393}" type="presOf" srcId="{B5212528-A119-4666-8A5D-EC81452BB6FA}" destId="{8F828F25-E40A-4423-9777-2171A6F083BE}" srcOrd="0" destOrd="0" presId="urn:microsoft.com/office/officeart/2008/layout/AlternatingHexagons"/>
    <dgm:cxn modelId="{0D3B25A8-371A-410D-858E-4CC39C6B06DA}" type="presOf" srcId="{F12C0A74-C37E-4515-8463-E9D6BF34612C}" destId="{65F22703-56A2-4DB1-87DF-9520CFAF351D}" srcOrd="0" destOrd="0" presId="urn:microsoft.com/office/officeart/2008/layout/AlternatingHexagons"/>
    <dgm:cxn modelId="{1D7D86BD-86D4-4E4C-B540-0B058062D85A}" type="presOf" srcId="{B25CD9AF-F551-45D6-96A6-F451E58FBD63}" destId="{6BB766DA-FC8C-443F-BF3C-1842FB49B2F9}" srcOrd="0" destOrd="0" presId="urn:microsoft.com/office/officeart/2008/layout/AlternatingHexagons"/>
    <dgm:cxn modelId="{C31CE6C1-A241-4F42-B785-8BA2F962B4DA}" srcId="{829DB30E-3CF6-45F9-A93F-03D53531A6AA}" destId="{F12C0A74-C37E-4515-8463-E9D6BF34612C}" srcOrd="2" destOrd="0" parTransId="{1B3C82FE-30D1-4DB3-A534-0887F5A006AF}" sibTransId="{2EE74F25-C58A-4D61-AD43-5F0A3476F041}"/>
    <dgm:cxn modelId="{3DAD71CB-5175-44EE-9F7D-5D596CD4F0F0}" srcId="{829DB30E-3CF6-45F9-A93F-03D53531A6AA}" destId="{A08D3C97-03E3-4F98-924B-5875B84BFC88}" srcOrd="1" destOrd="0" parTransId="{D5DA5C4E-A7F3-4784-9477-2EB2318F3088}" sibTransId="{C6960368-A9EE-4B7C-9BE0-8F21DFCC377B}"/>
    <dgm:cxn modelId="{7CA05ACE-C99E-416E-89BD-F59E32494969}" type="presOf" srcId="{75593043-1665-4289-AC24-C183FB8B8AAB}" destId="{CDB46B8B-3BF5-458D-80EA-CBFC88816F6D}" srcOrd="0" destOrd="0" presId="urn:microsoft.com/office/officeart/2008/layout/AlternatingHexagons"/>
    <dgm:cxn modelId="{AC0D24E8-435B-4DCC-8D87-B41BD11F5A18}" type="presOf" srcId="{2EE74F25-C58A-4D61-AD43-5F0A3476F041}" destId="{69EAE7D9-BB83-4CB7-9110-86900504AAB4}" srcOrd="0" destOrd="0" presId="urn:microsoft.com/office/officeart/2008/layout/AlternatingHexagons"/>
    <dgm:cxn modelId="{BC1E73F7-DBFA-46C1-8FCC-FDA1F477839D}" srcId="{829DB30E-3CF6-45F9-A93F-03D53531A6AA}" destId="{B5212528-A119-4666-8A5D-EC81452BB6FA}" srcOrd="3" destOrd="0" parTransId="{796F12BF-C473-46FD-B4CA-A76B5BD51885}" sibTransId="{07E72FF7-A38B-4B9C-B36D-AA68F5108BE8}"/>
    <dgm:cxn modelId="{2AE85AAD-F398-4DA1-BFAA-5116B0C0AC3F}" type="presParOf" srcId="{D11B74D2-FE34-423B-8D13-637F92E126B0}" destId="{3B968A56-0C3C-426B-9587-D1A4FC96D816}" srcOrd="0" destOrd="0" presId="urn:microsoft.com/office/officeart/2008/layout/AlternatingHexagons"/>
    <dgm:cxn modelId="{0E6ED183-BEB1-444C-A34B-081EE9A10FE6}" type="presParOf" srcId="{3B968A56-0C3C-426B-9587-D1A4FC96D816}" destId="{FB710C4E-6338-4B6D-8BCE-D489A9B0EA19}" srcOrd="0" destOrd="0" presId="urn:microsoft.com/office/officeart/2008/layout/AlternatingHexagons"/>
    <dgm:cxn modelId="{46BA07B0-0265-4E74-A8AC-7A5A8E0B6C46}" type="presParOf" srcId="{3B968A56-0C3C-426B-9587-D1A4FC96D816}" destId="{75D2DDA9-DCFC-405A-B3E4-5AF166EA2EF3}" srcOrd="1" destOrd="0" presId="urn:microsoft.com/office/officeart/2008/layout/AlternatingHexagons"/>
    <dgm:cxn modelId="{30A260FF-43B1-4EDF-AB95-1E56E8BDF130}" type="presParOf" srcId="{3B968A56-0C3C-426B-9587-D1A4FC96D816}" destId="{20DA231C-4F42-45CC-868A-E8AF2652A9F5}" srcOrd="2" destOrd="0" presId="urn:microsoft.com/office/officeart/2008/layout/AlternatingHexagons"/>
    <dgm:cxn modelId="{CE2689FE-DB2C-42E8-9DC8-B9EC4009A312}" type="presParOf" srcId="{3B968A56-0C3C-426B-9587-D1A4FC96D816}" destId="{C52F1EC6-9D9E-4D63-B1B4-C6378AAC72B1}" srcOrd="3" destOrd="0" presId="urn:microsoft.com/office/officeart/2008/layout/AlternatingHexagons"/>
    <dgm:cxn modelId="{89819646-5E7F-4ABA-89BA-D290FBC18B46}" type="presParOf" srcId="{3B968A56-0C3C-426B-9587-D1A4FC96D816}" destId="{CDB46B8B-3BF5-458D-80EA-CBFC88816F6D}" srcOrd="4" destOrd="0" presId="urn:microsoft.com/office/officeart/2008/layout/AlternatingHexagons"/>
    <dgm:cxn modelId="{1786FD70-024A-4083-B631-E64782C1E903}" type="presParOf" srcId="{D11B74D2-FE34-423B-8D13-637F92E126B0}" destId="{16411BD9-7EB2-4A66-B27B-5AFA052D7EF0}" srcOrd="1" destOrd="0" presId="urn:microsoft.com/office/officeart/2008/layout/AlternatingHexagons"/>
    <dgm:cxn modelId="{1F246E53-1C22-4554-A9E4-239329A52939}" type="presParOf" srcId="{D11B74D2-FE34-423B-8D13-637F92E126B0}" destId="{806E3A05-C03D-47CE-A3D0-30ADA31F8002}" srcOrd="2" destOrd="0" presId="urn:microsoft.com/office/officeart/2008/layout/AlternatingHexagons"/>
    <dgm:cxn modelId="{2D02EA2B-B871-4132-AA42-83F344B32E71}" type="presParOf" srcId="{806E3A05-C03D-47CE-A3D0-30ADA31F8002}" destId="{977EADFF-9685-4B4D-91D5-172D72790981}" srcOrd="0" destOrd="0" presId="urn:microsoft.com/office/officeart/2008/layout/AlternatingHexagons"/>
    <dgm:cxn modelId="{897D9B34-5D71-4F78-8275-278818A5634C}" type="presParOf" srcId="{806E3A05-C03D-47CE-A3D0-30ADA31F8002}" destId="{4B629287-B5B6-4F77-8B6D-04E4921DDA37}" srcOrd="1" destOrd="0" presId="urn:microsoft.com/office/officeart/2008/layout/AlternatingHexagons"/>
    <dgm:cxn modelId="{29BA2F97-88A8-4A64-B47A-D610066E602E}" type="presParOf" srcId="{806E3A05-C03D-47CE-A3D0-30ADA31F8002}" destId="{1E170A5C-7221-400E-9ECC-8F131FB7E86C}" srcOrd="2" destOrd="0" presId="urn:microsoft.com/office/officeart/2008/layout/AlternatingHexagons"/>
    <dgm:cxn modelId="{978EF39A-9735-4673-9F82-37393ED92D35}" type="presParOf" srcId="{806E3A05-C03D-47CE-A3D0-30ADA31F8002}" destId="{FDD6D9B8-517B-4BC2-9947-D6EA05137CB2}" srcOrd="3" destOrd="0" presId="urn:microsoft.com/office/officeart/2008/layout/AlternatingHexagons"/>
    <dgm:cxn modelId="{DBBA896C-EF4F-4A4F-9EEB-64B4119B7E4E}" type="presParOf" srcId="{806E3A05-C03D-47CE-A3D0-30ADA31F8002}" destId="{E04429B1-A0B6-46FD-A0FE-77941C4A3873}" srcOrd="4" destOrd="0" presId="urn:microsoft.com/office/officeart/2008/layout/AlternatingHexagons"/>
    <dgm:cxn modelId="{4309250D-1DD0-47D8-93B5-B5F002F3DF07}" type="presParOf" srcId="{D11B74D2-FE34-423B-8D13-637F92E126B0}" destId="{ABABC485-9B6E-4C13-84A6-8B94494882E8}" srcOrd="3" destOrd="0" presId="urn:microsoft.com/office/officeart/2008/layout/AlternatingHexagons"/>
    <dgm:cxn modelId="{2C65C9CE-DAB7-4065-8519-CCDF0692711A}" type="presParOf" srcId="{D11B74D2-FE34-423B-8D13-637F92E126B0}" destId="{AB96CA0A-BBA0-4A79-AB54-EA35452ECB8C}" srcOrd="4" destOrd="0" presId="urn:microsoft.com/office/officeart/2008/layout/AlternatingHexagons"/>
    <dgm:cxn modelId="{C1331C07-3235-49D8-97E8-79A3C0205A34}" type="presParOf" srcId="{AB96CA0A-BBA0-4A79-AB54-EA35452ECB8C}" destId="{65F22703-56A2-4DB1-87DF-9520CFAF351D}" srcOrd="0" destOrd="0" presId="urn:microsoft.com/office/officeart/2008/layout/AlternatingHexagons"/>
    <dgm:cxn modelId="{8EA9EAC6-E3B9-4879-BA6A-F62A4E2C2672}" type="presParOf" srcId="{AB96CA0A-BBA0-4A79-AB54-EA35452ECB8C}" destId="{4099A601-5CE0-493C-A46D-DAE1D57594EB}" srcOrd="1" destOrd="0" presId="urn:microsoft.com/office/officeart/2008/layout/AlternatingHexagons"/>
    <dgm:cxn modelId="{8737B2FF-9C25-4D19-B35F-F7CFE88B8D39}" type="presParOf" srcId="{AB96CA0A-BBA0-4A79-AB54-EA35452ECB8C}" destId="{4E615D15-EB5D-4A8C-8CDA-9A08F8B01343}" srcOrd="2" destOrd="0" presId="urn:microsoft.com/office/officeart/2008/layout/AlternatingHexagons"/>
    <dgm:cxn modelId="{BBF15933-DFA6-46B3-90DA-D20C15067EDF}" type="presParOf" srcId="{AB96CA0A-BBA0-4A79-AB54-EA35452ECB8C}" destId="{5951BE58-14D0-4A16-8EEA-08441FE0DE70}" srcOrd="3" destOrd="0" presId="urn:microsoft.com/office/officeart/2008/layout/AlternatingHexagons"/>
    <dgm:cxn modelId="{30401577-713D-4464-AC25-0516736158AC}" type="presParOf" srcId="{AB96CA0A-BBA0-4A79-AB54-EA35452ECB8C}" destId="{69EAE7D9-BB83-4CB7-9110-86900504AAB4}" srcOrd="4" destOrd="0" presId="urn:microsoft.com/office/officeart/2008/layout/AlternatingHexagons"/>
    <dgm:cxn modelId="{6D7980F0-D261-47E6-A7BA-C45DC45039A3}" type="presParOf" srcId="{D11B74D2-FE34-423B-8D13-637F92E126B0}" destId="{AD2948AB-A0FA-4FB2-B464-DF72A821917C}" srcOrd="5" destOrd="0" presId="urn:microsoft.com/office/officeart/2008/layout/AlternatingHexagons"/>
    <dgm:cxn modelId="{646B41E7-90CA-4047-825E-D2D0AC2E549A}" type="presParOf" srcId="{D11B74D2-FE34-423B-8D13-637F92E126B0}" destId="{540759EE-645B-48AF-81CC-AE0332FEF0A8}" srcOrd="6" destOrd="0" presId="urn:microsoft.com/office/officeart/2008/layout/AlternatingHexagons"/>
    <dgm:cxn modelId="{8F2A80D9-EA94-42F8-8F92-D3E95F5C6527}" type="presParOf" srcId="{540759EE-645B-48AF-81CC-AE0332FEF0A8}" destId="{8F828F25-E40A-4423-9777-2171A6F083BE}" srcOrd="0" destOrd="0" presId="urn:microsoft.com/office/officeart/2008/layout/AlternatingHexagons"/>
    <dgm:cxn modelId="{5CF7DD2F-890E-4692-B55A-DE1410030AF4}" type="presParOf" srcId="{540759EE-645B-48AF-81CC-AE0332FEF0A8}" destId="{029C9BF9-29FD-4598-8445-9C4FFFB1470C}" srcOrd="1" destOrd="0" presId="urn:microsoft.com/office/officeart/2008/layout/AlternatingHexagons"/>
    <dgm:cxn modelId="{FA2FF60C-0859-45BB-86CB-F174FF70F19F}" type="presParOf" srcId="{540759EE-645B-48AF-81CC-AE0332FEF0A8}" destId="{404326BE-6A2D-4A74-A4A5-83189DDD3B80}" srcOrd="2" destOrd="0" presId="urn:microsoft.com/office/officeart/2008/layout/AlternatingHexagons"/>
    <dgm:cxn modelId="{00D32C27-0600-455A-BB8E-E016E9C5BD89}" type="presParOf" srcId="{540759EE-645B-48AF-81CC-AE0332FEF0A8}" destId="{B73AAB9E-5091-446F-9CCF-4AB4F59F39BB}" srcOrd="3" destOrd="0" presId="urn:microsoft.com/office/officeart/2008/layout/AlternatingHexagons"/>
    <dgm:cxn modelId="{0224B1E9-F160-477A-8F76-270AE43B7C3B}" type="presParOf" srcId="{540759EE-645B-48AF-81CC-AE0332FEF0A8}" destId="{5CC1DB4D-3CEB-4891-8603-7D14C82B17F3}" srcOrd="4" destOrd="0" presId="urn:microsoft.com/office/officeart/2008/layout/AlternatingHexagons"/>
    <dgm:cxn modelId="{828296E5-FC79-48B1-9D76-C911D4D7DA7D}" type="presParOf" srcId="{D11B74D2-FE34-423B-8D13-637F92E126B0}" destId="{EA2FA288-E09C-4BE1-89AF-4B339A5581A2}" srcOrd="7" destOrd="0" presId="urn:microsoft.com/office/officeart/2008/layout/AlternatingHexagons"/>
    <dgm:cxn modelId="{94C7D216-119B-43BE-8DD2-7538959FF93C}" type="presParOf" srcId="{D11B74D2-FE34-423B-8D13-637F92E126B0}" destId="{DA75877C-9385-4444-AFFB-72E9F19207FA}" srcOrd="8" destOrd="0" presId="urn:microsoft.com/office/officeart/2008/layout/AlternatingHexagons"/>
    <dgm:cxn modelId="{2AF698D4-333F-4263-BDD3-EFF7497B9271}" type="presParOf" srcId="{DA75877C-9385-4444-AFFB-72E9F19207FA}" destId="{6BB766DA-FC8C-443F-BF3C-1842FB49B2F9}" srcOrd="0" destOrd="0" presId="urn:microsoft.com/office/officeart/2008/layout/AlternatingHexagons"/>
    <dgm:cxn modelId="{75320854-DEC4-48C4-A46A-D65BC94D8477}" type="presParOf" srcId="{DA75877C-9385-4444-AFFB-72E9F19207FA}" destId="{A6E218A9-D3D5-4637-A01A-2EE5FB9B9221}" srcOrd="1" destOrd="0" presId="urn:microsoft.com/office/officeart/2008/layout/AlternatingHexagons"/>
    <dgm:cxn modelId="{75413703-326F-49DB-BE5E-B257345566D4}" type="presParOf" srcId="{DA75877C-9385-4444-AFFB-72E9F19207FA}" destId="{36DCC01A-B3FF-4516-91AE-43909D56B206}" srcOrd="2" destOrd="0" presId="urn:microsoft.com/office/officeart/2008/layout/AlternatingHexagons"/>
    <dgm:cxn modelId="{AEDF5EA7-B3CB-40E5-9E1D-7A9D0ECDD171}" type="presParOf" srcId="{DA75877C-9385-4444-AFFB-72E9F19207FA}" destId="{9C0711C8-70C8-41B2-9520-EB681A84CE52}" srcOrd="3" destOrd="0" presId="urn:microsoft.com/office/officeart/2008/layout/AlternatingHexagons"/>
    <dgm:cxn modelId="{EB400561-26DF-4E74-898C-60AECC6DE48D}" type="presParOf" srcId="{DA75877C-9385-4444-AFFB-72E9F19207FA}" destId="{884A1CA5-47A6-415E-8A11-F928B96AFDD2}" srcOrd="4" destOrd="0" presId="urn:microsoft.com/office/officeart/2008/layout/AlternatingHexagon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2_3" csCatId="accent2" phldr="1"/>
      <dgm:spPr/>
      <dgm:t>
        <a:bodyPr rtlCol="0"/>
        <a:lstStyle/>
        <a:p>
          <a:pPr rtl="0"/>
          <a:endParaRPr lang="en-US"/>
        </a:p>
      </dgm:t>
    </dgm:pt>
    <dgm:pt modelId="{8DB5D7D5-6A1C-4ABC-8850-759A9D876047}">
      <dgm:prSet custT="1"/>
      <dgm:spPr/>
      <dgm:t>
        <a:bodyPr rtlCol="0"/>
        <a:lstStyle/>
        <a:p>
          <a:pPr rtl="0"/>
          <a:r>
            <a:rPr lang="nl" sz="1400" dirty="0">
              <a:latin typeface="Cambria" panose="02040503050406030204" pitchFamily="18" charset="0"/>
              <a:ea typeface="Cambria" panose="02040503050406030204" pitchFamily="18" charset="0"/>
            </a:rPr>
            <a:t>Entretiens semi-directifs Structures d’encadrement</a:t>
          </a:r>
        </a:p>
      </dgm:t>
    </dgm:pt>
    <dgm:pt modelId="{D8874F40-D7B0-41DE-BB6F-A6014FEAB2D7}" type="parTrans" cxnId="{C5202EE1-10E9-4076-9D55-9E0CF8B152AF}">
      <dgm:prSet/>
      <dgm:spPr/>
      <dgm:t>
        <a:bodyPr rtlCol="0"/>
        <a:lstStyle/>
        <a:p>
          <a:pPr rtl="0"/>
          <a:endParaRPr lang="en-US"/>
        </a:p>
      </dgm:t>
    </dgm:pt>
    <dgm:pt modelId="{BD6E0A2E-99C8-4F5A-971A-CD211D1099FF}" type="sibTrans" cxnId="{C5202EE1-10E9-4076-9D55-9E0CF8B152AF}">
      <dgm:prSet/>
      <dgm:spPr/>
      <dgm:t>
        <a:bodyPr rtlCol="0"/>
        <a:lstStyle/>
        <a:p>
          <a:pPr rtl="0"/>
          <a:endParaRPr lang="en-US"/>
        </a:p>
      </dgm:t>
    </dgm:pt>
    <dgm:pt modelId="{96262926-A67D-4E4E-9515-5EBC67F0B634}">
      <dgm:prSet/>
      <dgm:spPr/>
      <dgm:t>
        <a:bodyPr rtlCol="0"/>
        <a:lstStyle/>
        <a:p>
          <a:pPr rtl="0"/>
          <a:r>
            <a:rPr lang="nl" b="1" dirty="0">
              <a:solidFill>
                <a:srgbClr val="1A3C5E"/>
              </a:solidFill>
            </a:rPr>
            <a:t>17 entretiens</a:t>
          </a:r>
        </a:p>
      </dgm:t>
    </dgm:pt>
    <dgm:pt modelId="{EC74E552-C501-4B0E-9400-E8B410F53D50}" type="parTrans" cxnId="{8C5B110A-FBC3-4CBF-BED2-413E87D4DAD5}">
      <dgm:prSet/>
      <dgm:spPr/>
      <dgm:t>
        <a:bodyPr rtlCol="0"/>
        <a:lstStyle/>
        <a:p>
          <a:pPr rtl="0"/>
          <a:endParaRPr lang="en-US"/>
        </a:p>
      </dgm:t>
    </dgm:pt>
    <dgm:pt modelId="{1DA7ACEB-F642-43C1-BCB5-F580B9B985B9}" type="sibTrans" cxnId="{8C5B110A-FBC3-4CBF-BED2-413E87D4DAD5}">
      <dgm:prSet/>
      <dgm:spPr/>
      <dgm:t>
        <a:bodyPr rtlCol="0"/>
        <a:lstStyle/>
        <a:p>
          <a:pPr rtl="0"/>
          <a:endParaRPr lang="en-US"/>
        </a:p>
      </dgm:t>
    </dgm:pt>
    <dgm:pt modelId="{C5146535-FD3D-4589-98A3-623B8DA4B8DB}">
      <dgm:prSet custT="1"/>
      <dgm:spPr/>
      <dgm:t>
        <a:bodyPr rtlCol="0"/>
        <a:lstStyle/>
        <a:p>
          <a:pPr rtl="0"/>
          <a:r>
            <a:rPr lang="fr-BE" sz="1400" dirty="0">
              <a:latin typeface="Cambria" panose="02040503050406030204" pitchFamily="18" charset="0"/>
              <a:ea typeface="Cambria" panose="02040503050406030204" pitchFamily="18" charset="0"/>
            </a:rPr>
            <a:t>E</a:t>
          </a:r>
          <a:r>
            <a:rPr lang="nl" sz="1400" dirty="0">
              <a:latin typeface="Cambria" panose="02040503050406030204" pitchFamily="18" charset="0"/>
              <a:ea typeface="Cambria" panose="02040503050406030204" pitchFamily="18" charset="0"/>
            </a:rPr>
            <a:t>ntretiens semi-directifs Agricultrices</a:t>
          </a:r>
        </a:p>
      </dgm:t>
    </dgm:pt>
    <dgm:pt modelId="{20848F78-EC70-4162-96CE-CC68006930F0}" type="parTrans" cxnId="{8EBF857E-7408-4941-91E4-293B0F59EEF7}">
      <dgm:prSet/>
      <dgm:spPr/>
      <dgm:t>
        <a:bodyPr rtlCol="0"/>
        <a:lstStyle/>
        <a:p>
          <a:pPr rtl="0"/>
          <a:endParaRPr lang="en-US"/>
        </a:p>
      </dgm:t>
    </dgm:pt>
    <dgm:pt modelId="{7A3CCAF8-AC3A-401E-AEDD-44BBC1AA9C31}" type="sibTrans" cxnId="{8EBF857E-7408-4941-91E4-293B0F59EEF7}">
      <dgm:prSet/>
      <dgm:spPr/>
      <dgm:t>
        <a:bodyPr rtlCol="0"/>
        <a:lstStyle/>
        <a:p>
          <a:pPr rtl="0"/>
          <a:endParaRPr lang="en-US"/>
        </a:p>
      </dgm:t>
    </dgm:pt>
    <dgm:pt modelId="{E80CA270-6C90-4E17-ACEA-46B56AD54DD1}">
      <dgm:prSet custT="1"/>
      <dgm:spPr/>
      <dgm:t>
        <a:bodyPr rtlCol="0"/>
        <a:lstStyle/>
        <a:p>
          <a:pPr rtl="0"/>
          <a:r>
            <a:rPr lang="nl" sz="1800" b="1" dirty="0">
              <a:solidFill>
                <a:srgbClr val="1A3C5E"/>
              </a:solidFill>
            </a:rPr>
            <a:t>20 entretiens</a:t>
          </a:r>
        </a:p>
      </dgm:t>
    </dgm:pt>
    <dgm:pt modelId="{7EEC8067-96EF-4BE0-8BE3-BA59ED78A31F}" type="parTrans" cxnId="{2DC28DF8-5C1B-4F53-A4C1-D5B63FB54BAF}">
      <dgm:prSet/>
      <dgm:spPr/>
      <dgm:t>
        <a:bodyPr rtlCol="0"/>
        <a:lstStyle/>
        <a:p>
          <a:pPr rtl="0"/>
          <a:endParaRPr lang="en-US"/>
        </a:p>
      </dgm:t>
    </dgm:pt>
    <dgm:pt modelId="{1AFE46E5-6B07-4894-8ECB-21BD7E7B8AF1}" type="sibTrans" cxnId="{2DC28DF8-5C1B-4F53-A4C1-D5B63FB54BAF}">
      <dgm:prSet/>
      <dgm:spPr/>
      <dgm:t>
        <a:bodyPr rtlCol="0"/>
        <a:lstStyle/>
        <a:p>
          <a:pPr rtl="0"/>
          <a:endParaRPr lang="en-US"/>
        </a:p>
      </dgm:t>
    </dgm:pt>
    <dgm:pt modelId="{09C152DA-7620-4852-8162-A77EC3609F3F}">
      <dgm:prSet custT="1"/>
      <dgm:spPr/>
      <dgm:t>
        <a:bodyPr rtlCol="0"/>
        <a:lstStyle/>
        <a:p>
          <a:pPr rtl="0"/>
          <a:r>
            <a:rPr lang="nl" sz="1400" dirty="0">
              <a:latin typeface="Cambria" panose="02040503050406030204" pitchFamily="18" charset="0"/>
              <a:ea typeface="Cambria" panose="02040503050406030204" pitchFamily="18" charset="0"/>
            </a:rPr>
            <a:t>Focus Group Agricultrices</a:t>
          </a:r>
        </a:p>
      </dgm:t>
    </dgm:pt>
    <dgm:pt modelId="{9F6D14C0-6C82-4CBD-8D6D-B0E117B6F2ED}" type="parTrans" cxnId="{23ECAC8B-17A4-4883-AA0E-06D66B7E788A}">
      <dgm:prSet/>
      <dgm:spPr/>
      <dgm:t>
        <a:bodyPr rtlCol="0"/>
        <a:lstStyle/>
        <a:p>
          <a:pPr rtl="0"/>
          <a:endParaRPr lang="en-US"/>
        </a:p>
      </dgm:t>
    </dgm:pt>
    <dgm:pt modelId="{0AE8D36D-0F0F-4206-AE39-0A2D73987B68}" type="sibTrans" cxnId="{23ECAC8B-17A4-4883-AA0E-06D66B7E788A}">
      <dgm:prSet/>
      <dgm:spPr/>
      <dgm:t>
        <a:bodyPr rtlCol="0"/>
        <a:lstStyle/>
        <a:p>
          <a:pPr rtl="0"/>
          <a:endParaRPr lang="en-US"/>
        </a:p>
      </dgm:t>
    </dgm:pt>
    <dgm:pt modelId="{6C8937BE-93F8-4DED-8538-1C601DAEBA66}">
      <dgm:prSet custT="1"/>
      <dgm:spPr/>
      <dgm:t>
        <a:bodyPr rtlCol="0"/>
        <a:lstStyle/>
        <a:p>
          <a:pPr rtl="0"/>
          <a:r>
            <a:rPr lang="nl" sz="1800" b="1" dirty="0">
              <a:solidFill>
                <a:srgbClr val="1A3C5E"/>
              </a:solidFill>
            </a:rPr>
            <a:t>10 focus group (N=154)</a:t>
          </a:r>
        </a:p>
      </dgm:t>
    </dgm:pt>
    <dgm:pt modelId="{77D169C6-D77F-456D-B18B-D7BE016AD87A}" type="parTrans" cxnId="{FAA8D3DD-12E8-457D-9144-B037C5678347}">
      <dgm:prSet/>
      <dgm:spPr/>
      <dgm:t>
        <a:bodyPr rtlCol="0"/>
        <a:lstStyle/>
        <a:p>
          <a:pPr rtl="0"/>
          <a:endParaRPr lang="en-US"/>
        </a:p>
      </dgm:t>
    </dgm:pt>
    <dgm:pt modelId="{A97BE953-FA9D-4BA6-A92C-494DB1F3BA59}" type="sibTrans" cxnId="{FAA8D3DD-12E8-457D-9144-B037C5678347}">
      <dgm:prSet/>
      <dgm:spPr/>
      <dgm:t>
        <a:bodyPr rtlCol="0"/>
        <a:lstStyle/>
        <a:p>
          <a:pPr rtl="0"/>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6350" cap="flat" cmpd="sng" algn="ctr">
          <a:solidFill>
            <a:schemeClr val="accent2">
              <a:shade val="90000"/>
              <a:hueOff val="0"/>
              <a:satOff val="0"/>
              <a:lumOff val="0"/>
              <a:alphaOff val="0"/>
            </a:schemeClr>
          </a:solidFill>
          <a:prstDash val="dash"/>
          <a:miter lim="800000"/>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6350" cap="flat" cmpd="sng" algn="ctr">
          <a:solidFill>
            <a:schemeClr val="accent2">
              <a:shade val="90000"/>
              <a:hueOff val="-240726"/>
              <a:satOff val="1208"/>
              <a:lumOff val="12130"/>
              <a:alphaOff val="0"/>
            </a:schemeClr>
          </a:solidFill>
          <a:prstDash val="dash"/>
          <a:miter lim="800000"/>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6350" cap="flat" cmpd="sng" algn="ctr">
          <a:solidFill>
            <a:schemeClr val="accent2">
              <a:shade val="90000"/>
              <a:hueOff val="-481452"/>
              <a:satOff val="2416"/>
              <a:lumOff val="24259"/>
              <a:alphaOff val="0"/>
            </a:schemeClr>
          </a:solidFill>
          <a:prstDash val="dash"/>
          <a:miter lim="800000"/>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8C5B110A-FBC3-4CBF-BED2-413E87D4DAD5}" srcId="{8DB5D7D5-6A1C-4ABC-8850-759A9D876047}" destId="{96262926-A67D-4E4E-9515-5EBC67F0B634}" srcOrd="0" destOrd="0" parTransId="{EC74E552-C501-4B0E-9400-E8B410F53D50}" sibTransId="{1DA7ACEB-F642-43C1-BCB5-F580B9B985B9}"/>
    <dgm:cxn modelId="{94C4A70B-A737-4E43-AE82-AA59EC1E7D42}" type="presOf" srcId="{09C152DA-7620-4852-8162-A77EC3609F3F}" destId="{566B79CB-1A41-4F5C-BF91-58D94BF93913}" srcOrd="0" destOrd="0" presId="urn:microsoft.com/office/officeart/2016/7/layout/RoundedRectangleTimeline"/>
    <dgm:cxn modelId="{91DA8310-1838-4067-BF43-1CCCDCFCC05C}" type="presOf" srcId="{8DB5D7D5-6A1C-4ABC-8850-759A9D876047}" destId="{954381E7-0584-46DD-8108-E9BF4F2B5005}" srcOrd="0" destOrd="0" presId="urn:microsoft.com/office/officeart/2016/7/layout/RoundedRectangleTimeline"/>
    <dgm:cxn modelId="{84C67813-55CE-4EBC-9032-03BD847DC17E}" type="presOf" srcId="{6A70FD8F-0050-42E3-8B3A-6ED7CFB9852E}" destId="{AB52B3CC-6563-466D-BFC3-9B6B5AFA0881}" srcOrd="0" destOrd="0" presId="urn:microsoft.com/office/officeart/2016/7/layout/RoundedRectangleTimeline"/>
    <dgm:cxn modelId="{0142151A-ABE7-41E6-9BFE-5838D8023D88}" type="presOf" srcId="{96262926-A67D-4E4E-9515-5EBC67F0B634}" destId="{5A1B764B-0DC5-47CD-BDEA-9E67799496EC}" srcOrd="0" destOrd="0" presId="urn:microsoft.com/office/officeart/2016/7/layout/RoundedRectangleTimeline"/>
    <dgm:cxn modelId="{0CE6C321-40F6-48AB-B0B1-CD92F70E6C9C}" type="presOf" srcId="{C5146535-FD3D-4589-98A3-623B8DA4B8DB}" destId="{30804A27-188E-4A17-8FFE-97BCCA0597B8}"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CD7F0FAE-7E6D-4CF6-987D-7420CE5696C3}" type="presOf" srcId="{E80CA270-6C90-4E17-ACEA-46B56AD54DD1}" destId="{DF65791B-462E-4589-B98D-F60587330CA8}" srcOrd="0" destOrd="0" presId="urn:microsoft.com/office/officeart/2016/7/layout/RoundedRectangleTimeline"/>
    <dgm:cxn modelId="{97F322CA-7CEF-41B1-BC89-430CEE848593}" type="presOf" srcId="{6C8937BE-93F8-4DED-8538-1C601DAEBA66}" destId="{B4723E2A-4FF1-452A-BD25-8EC364F15A6F}"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82813449-2AD6-4AF2-89F2-157A4B02366E}" type="presParOf" srcId="{AB52B3CC-6563-466D-BFC3-9B6B5AFA0881}" destId="{815EDF7B-AC93-4A61-87AA-CAA5D85C31A8}" srcOrd="0" destOrd="0" presId="urn:microsoft.com/office/officeart/2016/7/layout/RoundedRectangleTimeline"/>
    <dgm:cxn modelId="{E77C0FC6-8E5D-4C35-A7D0-A77E75B03EE7}" type="presParOf" srcId="{815EDF7B-AC93-4A61-87AA-CAA5D85C31A8}" destId="{954381E7-0584-46DD-8108-E9BF4F2B5005}" srcOrd="0" destOrd="0" presId="urn:microsoft.com/office/officeart/2016/7/layout/RoundedRectangleTimeline"/>
    <dgm:cxn modelId="{14477F78-0A59-42E8-B33F-E9515F7917E3}" type="presParOf" srcId="{815EDF7B-AC93-4A61-87AA-CAA5D85C31A8}" destId="{5A1B764B-0DC5-47CD-BDEA-9E67799496EC}" srcOrd="1" destOrd="0" presId="urn:microsoft.com/office/officeart/2016/7/layout/RoundedRectangleTimeline"/>
    <dgm:cxn modelId="{0A10545B-96E0-40FF-8CCD-2F50DD74FA90}" type="presParOf" srcId="{815EDF7B-AC93-4A61-87AA-CAA5D85C31A8}" destId="{122B38A3-0442-4747-820C-1F37877E2B0E}" srcOrd="2" destOrd="0" presId="urn:microsoft.com/office/officeart/2016/7/layout/RoundedRectangleTimeline"/>
    <dgm:cxn modelId="{1BEBA979-431F-4645-94AD-2288BBD186FA}" type="presParOf" srcId="{815EDF7B-AC93-4A61-87AA-CAA5D85C31A8}" destId="{A73181F6-69BB-4A47-8277-4671A45AC8C8}" srcOrd="3" destOrd="0" presId="urn:microsoft.com/office/officeart/2016/7/layout/RoundedRectangleTimeline"/>
    <dgm:cxn modelId="{A6062385-9BDB-4293-9499-86E2A1FFFBCC}" type="presParOf" srcId="{815EDF7B-AC93-4A61-87AA-CAA5D85C31A8}" destId="{6E76EADA-5F61-4A59-B2F8-FA10112079FC}" srcOrd="4" destOrd="0" presId="urn:microsoft.com/office/officeart/2016/7/layout/RoundedRectangleTimeline"/>
    <dgm:cxn modelId="{77CFB3DB-0149-4D98-8235-DE2A8AAB21EF}" type="presParOf" srcId="{AB52B3CC-6563-466D-BFC3-9B6B5AFA0881}" destId="{A8189248-0785-43F1-844C-4DE92841F254}" srcOrd="1" destOrd="0" presId="urn:microsoft.com/office/officeart/2016/7/layout/RoundedRectangleTimeline"/>
    <dgm:cxn modelId="{FE4B4F8C-49A3-43FC-996C-106F15883AAC}" type="presParOf" srcId="{AB52B3CC-6563-466D-BFC3-9B6B5AFA0881}" destId="{218D9CD7-D48D-464C-9A1C-0F322EC540B3}" srcOrd="2" destOrd="0" presId="urn:microsoft.com/office/officeart/2016/7/layout/RoundedRectangleTimeline"/>
    <dgm:cxn modelId="{6FCA1255-8CB1-493D-8960-AA9F526C50AF}" type="presParOf" srcId="{218D9CD7-D48D-464C-9A1C-0F322EC540B3}" destId="{30804A27-188E-4A17-8FFE-97BCCA0597B8}" srcOrd="0" destOrd="0" presId="urn:microsoft.com/office/officeart/2016/7/layout/RoundedRectangleTimeline"/>
    <dgm:cxn modelId="{6E684750-54B0-4344-90D4-2B3F04A902C2}" type="presParOf" srcId="{218D9CD7-D48D-464C-9A1C-0F322EC540B3}" destId="{DF65791B-462E-4589-B98D-F60587330CA8}" srcOrd="1" destOrd="0" presId="urn:microsoft.com/office/officeart/2016/7/layout/RoundedRectangleTimeline"/>
    <dgm:cxn modelId="{B086CF6B-7DFF-46A0-B508-8A70549D59B4}" type="presParOf" srcId="{218D9CD7-D48D-464C-9A1C-0F322EC540B3}" destId="{DBA410EB-5F61-4F46-92D9-C5B0AA59EE15}" srcOrd="2" destOrd="0" presId="urn:microsoft.com/office/officeart/2016/7/layout/RoundedRectangleTimeline"/>
    <dgm:cxn modelId="{D537D536-869E-43FA-ABBA-D34265D80D7B}" type="presParOf" srcId="{218D9CD7-D48D-464C-9A1C-0F322EC540B3}" destId="{E1220EDB-B75C-43A5-B862-97E4C09130A7}" srcOrd="3" destOrd="0" presId="urn:microsoft.com/office/officeart/2016/7/layout/RoundedRectangleTimeline"/>
    <dgm:cxn modelId="{11C73BC9-67FD-4F18-9FD8-242B7DF0828A}" type="presParOf" srcId="{218D9CD7-D48D-464C-9A1C-0F322EC540B3}" destId="{D8849157-215F-4E70-9735-315E97B5AC5C}" srcOrd="4" destOrd="0" presId="urn:microsoft.com/office/officeart/2016/7/layout/RoundedRectangleTimeline"/>
    <dgm:cxn modelId="{25A4A3D8-D95D-44BC-A7F2-1932919F7219}" type="presParOf" srcId="{AB52B3CC-6563-466D-BFC3-9B6B5AFA0881}" destId="{7C467054-22FE-4C18-9934-29D7168DFF63}" srcOrd="3" destOrd="0" presId="urn:microsoft.com/office/officeart/2016/7/layout/RoundedRectangleTimeline"/>
    <dgm:cxn modelId="{BB6C6912-B763-4F0E-B5E8-F5F60955099D}" type="presParOf" srcId="{AB52B3CC-6563-466D-BFC3-9B6B5AFA0881}" destId="{3E3E944D-A6EC-4962-9AC1-C585A4F97BDA}" srcOrd="4" destOrd="0" presId="urn:microsoft.com/office/officeart/2016/7/layout/RoundedRectangleTimeline"/>
    <dgm:cxn modelId="{97C4036F-D053-4E08-A9EA-AB8FA76EA198}" type="presParOf" srcId="{3E3E944D-A6EC-4962-9AC1-C585A4F97BDA}" destId="{566B79CB-1A41-4F5C-BF91-58D94BF93913}" srcOrd="0" destOrd="0" presId="urn:microsoft.com/office/officeart/2016/7/layout/RoundedRectangleTimeline"/>
    <dgm:cxn modelId="{AB9106AA-CCE0-4CD0-8E34-4200E8A8362F}" type="presParOf" srcId="{3E3E944D-A6EC-4962-9AC1-C585A4F97BDA}" destId="{B4723E2A-4FF1-452A-BD25-8EC364F15A6F}" srcOrd="1" destOrd="0" presId="urn:microsoft.com/office/officeart/2016/7/layout/RoundedRectangleTimeline"/>
    <dgm:cxn modelId="{77322E74-861D-48D3-9E3A-0ABE7904967C}" type="presParOf" srcId="{3E3E944D-A6EC-4962-9AC1-C585A4F97BDA}" destId="{440E9361-37D2-4157-AF38-7B49AD23708B}" srcOrd="2" destOrd="0" presId="urn:microsoft.com/office/officeart/2016/7/layout/RoundedRectangleTimeline"/>
    <dgm:cxn modelId="{797AD3CA-A2BC-4799-85D6-FD9EFEC5FB5C}" type="presParOf" srcId="{3E3E944D-A6EC-4962-9AC1-C585A4F97BDA}" destId="{C45E7B63-1C71-483E-A3A8-705CE86D4D8E}" srcOrd="3" destOrd="0" presId="urn:microsoft.com/office/officeart/2016/7/layout/RoundedRectangleTimeline"/>
    <dgm:cxn modelId="{89C54617-6A56-48DF-AFAA-5F33E85A3DB1}" type="presParOf" srcId="{3E3E944D-A6EC-4962-9AC1-C585A4F97BDA}" destId="{4174F691-D9D3-451C-9893-D177DC3AED58}" srcOrd="4" destOrd="0" presId="urn:microsoft.com/office/officeart/2016/7/layout/RoundedRectangleTimeline"/>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99B8FF-29A0-4ABE-A2D9-8012EA61936B}">
      <dsp:nvSpPr>
        <dsp:cNvPr id="0" name=""/>
        <dsp:cNvSpPr/>
      </dsp:nvSpPr>
      <dsp:spPr>
        <a:xfrm>
          <a:off x="1090075" y="3076"/>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6E5192C-0F2D-4CAB-8538-28B6A3A31952}">
      <dsp:nvSpPr>
        <dsp:cNvPr id="0" name=""/>
        <dsp:cNvSpPr/>
      </dsp:nvSpPr>
      <dsp:spPr>
        <a:xfrm>
          <a:off x="1025930" y="3076"/>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Institutions publiques (pilotage et régulation) </a:t>
          </a:r>
          <a:endParaRPr lang="fr-BE" sz="1400" kern="1200" dirty="0">
            <a:latin typeface="Aptos" panose="020B0004020202020204" pitchFamily="34" charset="0"/>
          </a:endParaRPr>
        </a:p>
      </dsp:txBody>
      <dsp:txXfrm>
        <a:off x="1025930" y="3076"/>
        <a:ext cx="3910041" cy="596927"/>
      </dsp:txXfrm>
    </dsp:sp>
    <dsp:sp modelId="{03FB8426-C588-44F2-8678-67DDF5C0F225}">
      <dsp:nvSpPr>
        <dsp:cNvPr id="0" name=""/>
        <dsp:cNvSpPr/>
      </dsp:nvSpPr>
      <dsp:spPr>
        <a:xfrm>
          <a:off x="1090075" y="600003"/>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A91133B-4F54-4805-A0F2-DD2951EB7213}">
      <dsp:nvSpPr>
        <dsp:cNvPr id="0" name=""/>
        <dsp:cNvSpPr/>
      </dsp:nvSpPr>
      <dsp:spPr>
        <a:xfrm>
          <a:off x="1025930" y="600003"/>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Agences publiques d'exécution et d'appui</a:t>
          </a:r>
          <a:endParaRPr lang="fr-BE" sz="1400" kern="1200" dirty="0">
            <a:latin typeface="Aptos" panose="020B0004020202020204" pitchFamily="34" charset="0"/>
          </a:endParaRPr>
        </a:p>
      </dsp:txBody>
      <dsp:txXfrm>
        <a:off x="1025930" y="600003"/>
        <a:ext cx="3910041" cy="596927"/>
      </dsp:txXfrm>
    </dsp:sp>
    <dsp:sp modelId="{FEDC1575-4D84-4443-9BCE-296FDED19C83}">
      <dsp:nvSpPr>
        <dsp:cNvPr id="0" name=""/>
        <dsp:cNvSpPr/>
      </dsp:nvSpPr>
      <dsp:spPr>
        <a:xfrm>
          <a:off x="1090075" y="1196931"/>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221A4B8-89E7-4DC3-84AD-D3F0113E0449}">
      <dsp:nvSpPr>
        <dsp:cNvPr id="0" name=""/>
        <dsp:cNvSpPr/>
      </dsp:nvSpPr>
      <dsp:spPr>
        <a:xfrm>
          <a:off x="1025930" y="1196931"/>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Instituts de recherche et d'innovation</a:t>
          </a:r>
          <a:endParaRPr lang="fr-BE" sz="1400" kern="1200" dirty="0">
            <a:latin typeface="Aptos" panose="020B0004020202020204" pitchFamily="34" charset="0"/>
          </a:endParaRPr>
        </a:p>
      </dsp:txBody>
      <dsp:txXfrm>
        <a:off x="1025930" y="1196931"/>
        <a:ext cx="3910041" cy="596927"/>
      </dsp:txXfrm>
    </dsp:sp>
    <dsp:sp modelId="{A1910637-8F46-4664-9CA3-BFDCA935EB41}">
      <dsp:nvSpPr>
        <dsp:cNvPr id="0" name=""/>
        <dsp:cNvSpPr/>
      </dsp:nvSpPr>
      <dsp:spPr>
        <a:xfrm>
          <a:off x="1090075" y="1793858"/>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70DB4B1-C120-46E5-BEAE-F3EC9B27B39E}">
      <dsp:nvSpPr>
        <dsp:cNvPr id="0" name=""/>
        <dsp:cNvSpPr/>
      </dsp:nvSpPr>
      <dsp:spPr>
        <a:xfrm>
          <a:off x="1025930" y="1793858"/>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Cadres de concertation, interprofessions et                  </a:t>
          </a:r>
          <a:r>
            <a:rPr lang="fr-BE" sz="1400" b="1" kern="1200" dirty="0">
              <a:solidFill>
                <a:schemeClr val="bg1"/>
              </a:solidFill>
              <a:latin typeface="Aptos" panose="020B0004020202020204" pitchFamily="34" charset="0"/>
            </a:rPr>
            <a:t>,     </a:t>
          </a:r>
          <a:r>
            <a:rPr lang="fr-BE" sz="1400" b="1" kern="1200" dirty="0">
              <a:latin typeface="Aptos" panose="020B0004020202020204" pitchFamily="34" charset="0"/>
            </a:rPr>
            <a:t>organisations paysannes</a:t>
          </a:r>
          <a:endParaRPr lang="fr-BE" sz="1400" kern="1200" dirty="0">
            <a:latin typeface="Aptos" panose="020B0004020202020204" pitchFamily="34" charset="0"/>
          </a:endParaRPr>
        </a:p>
      </dsp:txBody>
      <dsp:txXfrm>
        <a:off x="1025930" y="1793858"/>
        <a:ext cx="3910041" cy="596927"/>
      </dsp:txXfrm>
    </dsp:sp>
    <dsp:sp modelId="{74B6F72A-C8A9-4803-A567-30F4D00D7F07}">
      <dsp:nvSpPr>
        <dsp:cNvPr id="0" name=""/>
        <dsp:cNvSpPr/>
      </dsp:nvSpPr>
      <dsp:spPr>
        <a:xfrm>
          <a:off x="1090075" y="2390785"/>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D5DF06C-AA79-438A-8FC3-F112C91AEB92}">
      <dsp:nvSpPr>
        <dsp:cNvPr id="0" name=""/>
        <dsp:cNvSpPr/>
      </dsp:nvSpPr>
      <dsp:spPr>
        <a:xfrm>
          <a:off x="1025930" y="2390785"/>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Structures de financement agricole</a:t>
          </a:r>
          <a:endParaRPr lang="fr-BE" sz="1400" kern="1200" dirty="0">
            <a:latin typeface="Aptos" panose="020B0004020202020204" pitchFamily="34" charset="0"/>
          </a:endParaRPr>
        </a:p>
      </dsp:txBody>
      <dsp:txXfrm>
        <a:off x="1025930" y="2390785"/>
        <a:ext cx="3910041" cy="596927"/>
      </dsp:txXfrm>
    </dsp:sp>
    <dsp:sp modelId="{4E817D85-A539-4DC4-B7C3-414955B3CD15}">
      <dsp:nvSpPr>
        <dsp:cNvPr id="0" name=""/>
        <dsp:cNvSpPr/>
      </dsp:nvSpPr>
      <dsp:spPr>
        <a:xfrm>
          <a:off x="1090075" y="2987712"/>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3059BAE-8298-4DD9-9A5E-A2FA248CD108}">
      <dsp:nvSpPr>
        <dsp:cNvPr id="0" name=""/>
        <dsp:cNvSpPr/>
      </dsp:nvSpPr>
      <dsp:spPr>
        <a:xfrm>
          <a:off x="1025930" y="2987712"/>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Programme d’appui et de développement</a:t>
          </a:r>
          <a:endParaRPr lang="fr-BE" sz="1400" kern="1200" dirty="0">
            <a:latin typeface="Aptos" panose="020B0004020202020204" pitchFamily="34" charset="0"/>
          </a:endParaRPr>
        </a:p>
      </dsp:txBody>
      <dsp:txXfrm>
        <a:off x="1025930" y="2987712"/>
        <a:ext cx="3910041" cy="596927"/>
      </dsp:txXfrm>
    </dsp:sp>
    <dsp:sp modelId="{94254A58-A98B-4E58-BD79-73C07F8E5A8F}">
      <dsp:nvSpPr>
        <dsp:cNvPr id="0" name=""/>
        <dsp:cNvSpPr/>
      </dsp:nvSpPr>
      <dsp:spPr>
        <a:xfrm>
          <a:off x="1090075" y="3584640"/>
          <a:ext cx="596927" cy="59692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F6393D2-F9E3-488C-867A-49AF2FE1E8FD}">
      <dsp:nvSpPr>
        <dsp:cNvPr id="0" name=""/>
        <dsp:cNvSpPr/>
      </dsp:nvSpPr>
      <dsp:spPr>
        <a:xfrm>
          <a:off x="1025930" y="3584640"/>
          <a:ext cx="3910041" cy="5969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0" bIns="17780" numCol="1" spcCol="1270" anchor="ctr" anchorCtr="0">
          <a:noAutofit/>
        </a:bodyPr>
        <a:lstStyle/>
        <a:p>
          <a:pPr marL="0" lvl="0" indent="0" algn="l" defTabSz="622300">
            <a:lnSpc>
              <a:spcPct val="90000"/>
            </a:lnSpc>
            <a:spcBef>
              <a:spcPct val="0"/>
            </a:spcBef>
            <a:spcAft>
              <a:spcPct val="35000"/>
            </a:spcAft>
            <a:buNone/>
          </a:pPr>
          <a:r>
            <a:rPr lang="fr-BE" sz="1400" b="1" kern="1200" dirty="0">
              <a:latin typeface="Aptos" panose="020B0004020202020204" pitchFamily="34" charset="0"/>
            </a:rPr>
            <a:t>       ONG et partenaires privées</a:t>
          </a:r>
          <a:endParaRPr lang="fr-BE" sz="1400" kern="1200" dirty="0">
            <a:latin typeface="Aptos" panose="020B0004020202020204" pitchFamily="34" charset="0"/>
          </a:endParaRPr>
        </a:p>
      </dsp:txBody>
      <dsp:txXfrm>
        <a:off x="1025930" y="3584640"/>
        <a:ext cx="3910041" cy="5969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10C4E-6338-4B6D-8BCE-D489A9B0EA19}">
      <dsp:nvSpPr>
        <dsp:cNvPr id="0" name=""/>
        <dsp:cNvSpPr/>
      </dsp:nvSpPr>
      <dsp:spPr>
        <a:xfrm rot="5400000">
          <a:off x="3511307" y="61664"/>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endParaRPr lang="fr-BE" sz="2900" kern="1200"/>
        </a:p>
      </dsp:txBody>
      <dsp:txXfrm rot="-5400000">
        <a:off x="3696620" y="145586"/>
        <a:ext cx="553285" cy="635960"/>
      </dsp:txXfrm>
    </dsp:sp>
    <dsp:sp modelId="{75D2DDA9-DCFC-405A-B3E4-5AF166EA2EF3}">
      <dsp:nvSpPr>
        <dsp:cNvPr id="0" name=""/>
        <dsp:cNvSpPr/>
      </dsp:nvSpPr>
      <dsp:spPr>
        <a:xfrm>
          <a:off x="4399556" y="186392"/>
          <a:ext cx="1031086" cy="554347"/>
        </a:xfrm>
        <a:prstGeom prst="rect">
          <a:avLst/>
        </a:prstGeom>
        <a:noFill/>
        <a:ln>
          <a:noFill/>
        </a:ln>
        <a:effectLst/>
      </dsp:spPr>
      <dsp:style>
        <a:lnRef idx="0">
          <a:scrgbClr r="0" g="0" b="0"/>
        </a:lnRef>
        <a:fillRef idx="0">
          <a:scrgbClr r="0" g="0" b="0"/>
        </a:fillRef>
        <a:effectRef idx="0">
          <a:scrgbClr r="0" g="0" b="0"/>
        </a:effectRef>
        <a:fontRef idx="minor"/>
      </dsp:style>
    </dsp:sp>
    <dsp:sp modelId="{CDB46B8B-3BF5-458D-80EA-CBFC88816F6D}">
      <dsp:nvSpPr>
        <dsp:cNvPr id="0" name=""/>
        <dsp:cNvSpPr/>
      </dsp:nvSpPr>
      <dsp:spPr>
        <a:xfrm rot="5400000">
          <a:off x="2643199" y="61664"/>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BE" sz="3600" kern="1200"/>
        </a:p>
      </dsp:txBody>
      <dsp:txXfrm rot="-5400000">
        <a:off x="2828512" y="145586"/>
        <a:ext cx="553285" cy="635960"/>
      </dsp:txXfrm>
    </dsp:sp>
    <dsp:sp modelId="{977EADFF-9685-4B4D-91D5-172D72790981}">
      <dsp:nvSpPr>
        <dsp:cNvPr id="0" name=""/>
        <dsp:cNvSpPr/>
      </dsp:nvSpPr>
      <dsp:spPr>
        <a:xfrm rot="5400000">
          <a:off x="3075590" y="845881"/>
          <a:ext cx="923912" cy="803803"/>
        </a:xfrm>
        <a:prstGeom prst="hexagon">
          <a:avLst>
            <a:gd name="adj" fmla="val 25000"/>
            <a:gd name="vf" fmla="val 115470"/>
          </a:avLst>
        </a:prstGeom>
        <a:no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fr-FR" sz="2900" kern="1200" dirty="0">
              <a:solidFill>
                <a:schemeClr val="bg1"/>
              </a:solidFill>
            </a:rPr>
            <a:t>,</a:t>
          </a:r>
          <a:endParaRPr lang="fr-BE" sz="2900" kern="1200" dirty="0">
            <a:solidFill>
              <a:schemeClr val="bg1"/>
            </a:solidFill>
          </a:endParaRPr>
        </a:p>
      </dsp:txBody>
      <dsp:txXfrm rot="-5400000">
        <a:off x="3260903" y="929803"/>
        <a:ext cx="553285" cy="635960"/>
      </dsp:txXfrm>
    </dsp:sp>
    <dsp:sp modelId="{4B629287-B5B6-4F77-8B6D-04E4921DDA37}">
      <dsp:nvSpPr>
        <dsp:cNvPr id="0" name=""/>
        <dsp:cNvSpPr/>
      </dsp:nvSpPr>
      <dsp:spPr>
        <a:xfrm>
          <a:off x="2104558" y="970609"/>
          <a:ext cx="997825" cy="554347"/>
        </a:xfrm>
        <a:prstGeom prst="rect">
          <a:avLst/>
        </a:prstGeom>
        <a:noFill/>
        <a:ln>
          <a:noFill/>
        </a:ln>
        <a:effectLst/>
      </dsp:spPr>
      <dsp:style>
        <a:lnRef idx="0">
          <a:scrgbClr r="0" g="0" b="0"/>
        </a:lnRef>
        <a:fillRef idx="0">
          <a:scrgbClr r="0" g="0" b="0"/>
        </a:fillRef>
        <a:effectRef idx="0">
          <a:scrgbClr r="0" g="0" b="0"/>
        </a:effectRef>
        <a:fontRef idx="minor"/>
      </dsp:style>
    </dsp:sp>
    <dsp:sp modelId="{E04429B1-A0B6-46FD-A0FE-77941C4A3873}">
      <dsp:nvSpPr>
        <dsp:cNvPr id="0" name=""/>
        <dsp:cNvSpPr/>
      </dsp:nvSpPr>
      <dsp:spPr>
        <a:xfrm rot="5400000">
          <a:off x="3943698" y="845881"/>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BE" sz="3600" kern="1200"/>
        </a:p>
      </dsp:txBody>
      <dsp:txXfrm rot="-5400000">
        <a:off x="4129011" y="929803"/>
        <a:ext cx="553285" cy="635960"/>
      </dsp:txXfrm>
    </dsp:sp>
    <dsp:sp modelId="{65F22703-56A2-4DB1-87DF-9520CFAF351D}">
      <dsp:nvSpPr>
        <dsp:cNvPr id="0" name=""/>
        <dsp:cNvSpPr/>
      </dsp:nvSpPr>
      <dsp:spPr>
        <a:xfrm rot="5400000">
          <a:off x="4367478" y="1631539"/>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endParaRPr lang="fr-BE" sz="2900" kern="1200" dirty="0"/>
        </a:p>
      </dsp:txBody>
      <dsp:txXfrm rot="-5400000">
        <a:off x="4552791" y="1715461"/>
        <a:ext cx="553285" cy="635960"/>
      </dsp:txXfrm>
    </dsp:sp>
    <dsp:sp modelId="{4099A601-5CE0-493C-A46D-DAE1D57594EB}">
      <dsp:nvSpPr>
        <dsp:cNvPr id="0" name=""/>
        <dsp:cNvSpPr/>
      </dsp:nvSpPr>
      <dsp:spPr>
        <a:xfrm>
          <a:off x="4399556" y="1754826"/>
          <a:ext cx="1031086" cy="554347"/>
        </a:xfrm>
        <a:prstGeom prst="rect">
          <a:avLst/>
        </a:prstGeom>
        <a:noFill/>
        <a:ln>
          <a:noFill/>
        </a:ln>
        <a:effectLst/>
      </dsp:spPr>
      <dsp:style>
        <a:lnRef idx="0">
          <a:scrgbClr r="0" g="0" b="0"/>
        </a:lnRef>
        <a:fillRef idx="0">
          <a:scrgbClr r="0" g="0" b="0"/>
        </a:fillRef>
        <a:effectRef idx="0">
          <a:scrgbClr r="0" g="0" b="0"/>
        </a:effectRef>
        <a:fontRef idx="minor"/>
      </dsp:style>
    </dsp:sp>
    <dsp:sp modelId="{69EAE7D9-BB83-4CB7-9110-86900504AAB4}">
      <dsp:nvSpPr>
        <dsp:cNvPr id="0" name=""/>
        <dsp:cNvSpPr/>
      </dsp:nvSpPr>
      <dsp:spPr>
        <a:xfrm rot="5400000">
          <a:off x="2643199" y="1630098"/>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BE" sz="3600" kern="1200"/>
        </a:p>
      </dsp:txBody>
      <dsp:txXfrm rot="-5400000">
        <a:off x="2828512" y="1714020"/>
        <a:ext cx="553285" cy="635960"/>
      </dsp:txXfrm>
    </dsp:sp>
    <dsp:sp modelId="{8F828F25-E40A-4423-9777-2171A6F083BE}">
      <dsp:nvSpPr>
        <dsp:cNvPr id="0" name=""/>
        <dsp:cNvSpPr/>
      </dsp:nvSpPr>
      <dsp:spPr>
        <a:xfrm rot="5400000">
          <a:off x="3075590" y="2414314"/>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endParaRPr lang="fr-BE" sz="2900" kern="1200" dirty="0"/>
        </a:p>
      </dsp:txBody>
      <dsp:txXfrm rot="-5400000">
        <a:off x="3260903" y="2498236"/>
        <a:ext cx="553285" cy="635960"/>
      </dsp:txXfrm>
    </dsp:sp>
    <dsp:sp modelId="{029C9BF9-29FD-4598-8445-9C4FFFB1470C}">
      <dsp:nvSpPr>
        <dsp:cNvPr id="0" name=""/>
        <dsp:cNvSpPr/>
      </dsp:nvSpPr>
      <dsp:spPr>
        <a:xfrm>
          <a:off x="2104558" y="2539043"/>
          <a:ext cx="997825" cy="554347"/>
        </a:xfrm>
        <a:prstGeom prst="rect">
          <a:avLst/>
        </a:prstGeom>
        <a:noFill/>
        <a:ln>
          <a:noFill/>
        </a:ln>
        <a:effectLst/>
      </dsp:spPr>
      <dsp:style>
        <a:lnRef idx="0">
          <a:scrgbClr r="0" g="0" b="0"/>
        </a:lnRef>
        <a:fillRef idx="0">
          <a:scrgbClr r="0" g="0" b="0"/>
        </a:fillRef>
        <a:effectRef idx="0">
          <a:scrgbClr r="0" g="0" b="0"/>
        </a:effectRef>
        <a:fontRef idx="minor"/>
      </dsp:style>
    </dsp:sp>
    <dsp:sp modelId="{5CC1DB4D-3CEB-4891-8603-7D14C82B17F3}">
      <dsp:nvSpPr>
        <dsp:cNvPr id="0" name=""/>
        <dsp:cNvSpPr/>
      </dsp:nvSpPr>
      <dsp:spPr>
        <a:xfrm rot="5400000">
          <a:off x="3943698" y="2414314"/>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BE" sz="3600" kern="1200"/>
        </a:p>
      </dsp:txBody>
      <dsp:txXfrm rot="-5400000">
        <a:off x="4129011" y="2498236"/>
        <a:ext cx="553285" cy="635960"/>
      </dsp:txXfrm>
    </dsp:sp>
    <dsp:sp modelId="{6BB766DA-FC8C-443F-BF3C-1842FB49B2F9}">
      <dsp:nvSpPr>
        <dsp:cNvPr id="0" name=""/>
        <dsp:cNvSpPr/>
      </dsp:nvSpPr>
      <dsp:spPr>
        <a:xfrm rot="5400000">
          <a:off x="3511307" y="3198531"/>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endParaRPr lang="fr-BE" sz="2900" kern="1200" dirty="0"/>
        </a:p>
      </dsp:txBody>
      <dsp:txXfrm rot="-5400000">
        <a:off x="3696620" y="3282453"/>
        <a:ext cx="553285" cy="635960"/>
      </dsp:txXfrm>
    </dsp:sp>
    <dsp:sp modelId="{A6E218A9-D3D5-4637-A01A-2EE5FB9B9221}">
      <dsp:nvSpPr>
        <dsp:cNvPr id="0" name=""/>
        <dsp:cNvSpPr/>
      </dsp:nvSpPr>
      <dsp:spPr>
        <a:xfrm>
          <a:off x="4399556" y="3323260"/>
          <a:ext cx="1031086" cy="554347"/>
        </a:xfrm>
        <a:prstGeom prst="rect">
          <a:avLst/>
        </a:prstGeom>
        <a:noFill/>
        <a:ln>
          <a:noFill/>
        </a:ln>
        <a:effectLst/>
      </dsp:spPr>
      <dsp:style>
        <a:lnRef idx="0">
          <a:scrgbClr r="0" g="0" b="0"/>
        </a:lnRef>
        <a:fillRef idx="0">
          <a:scrgbClr r="0" g="0" b="0"/>
        </a:fillRef>
        <a:effectRef idx="0">
          <a:scrgbClr r="0" g="0" b="0"/>
        </a:effectRef>
        <a:fontRef idx="minor"/>
      </dsp:style>
    </dsp:sp>
    <dsp:sp modelId="{884A1CA5-47A6-415E-8A11-F928B96AFDD2}">
      <dsp:nvSpPr>
        <dsp:cNvPr id="0" name=""/>
        <dsp:cNvSpPr/>
      </dsp:nvSpPr>
      <dsp:spPr>
        <a:xfrm rot="5400000">
          <a:off x="2643199" y="3198531"/>
          <a:ext cx="923912" cy="803803"/>
        </a:xfrm>
        <a:prstGeom prst="hexagon">
          <a:avLst>
            <a:gd name="adj" fmla="val 25000"/>
            <a:gd name="vf" fmla="val 11547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fr-BE" sz="3600" kern="1200"/>
        </a:p>
      </dsp:txBody>
      <dsp:txXfrm rot="-5400000">
        <a:off x="2828512" y="3282453"/>
        <a:ext cx="553285" cy="635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2139317" y="966912"/>
          <a:ext cx="478178" cy="2847963"/>
        </a:xfrm>
        <a:prstGeom prst="round2SameRect">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1">
          <a:noAutofit/>
        </a:bodyPr>
        <a:lstStyle/>
        <a:p>
          <a:pPr marL="0" lvl="0" indent="0" algn="ctr" defTabSz="622300" rtl="0">
            <a:lnSpc>
              <a:spcPct val="90000"/>
            </a:lnSpc>
            <a:spcBef>
              <a:spcPct val="0"/>
            </a:spcBef>
            <a:spcAft>
              <a:spcPct val="35000"/>
            </a:spcAft>
            <a:buNone/>
          </a:pPr>
          <a:r>
            <a:rPr lang="nl" sz="1400" kern="1200" dirty="0">
              <a:latin typeface="Cambria" panose="02040503050406030204" pitchFamily="18" charset="0"/>
              <a:ea typeface="Cambria" panose="02040503050406030204" pitchFamily="18" charset="0"/>
            </a:rPr>
            <a:t>Entretiens semi-directifs Structures d’encadrement</a:t>
          </a:r>
        </a:p>
      </dsp:txBody>
      <dsp:txXfrm rot="5400000">
        <a:off x="977768" y="2175148"/>
        <a:ext cx="2824620" cy="431492"/>
      </dsp:txXfrm>
    </dsp:sp>
    <dsp:sp modelId="{5A1B764B-0DC5-47CD-BDEA-9E67799496EC}">
      <dsp:nvSpPr>
        <dsp:cNvPr id="0" name=""/>
        <dsp:cNvSpPr/>
      </dsp:nvSpPr>
      <dsp:spPr>
        <a:xfrm>
          <a:off x="5103" y="0"/>
          <a:ext cx="4746605" cy="167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rtlCol="0" anchor="b" anchorCtr="1">
          <a:noAutofit/>
        </a:bodyPr>
        <a:lstStyle/>
        <a:p>
          <a:pPr marL="0" lvl="0" indent="0" algn="ctr" defTabSz="800100" rtl="0">
            <a:lnSpc>
              <a:spcPct val="90000"/>
            </a:lnSpc>
            <a:spcBef>
              <a:spcPct val="0"/>
            </a:spcBef>
            <a:spcAft>
              <a:spcPct val="35000"/>
            </a:spcAft>
            <a:buNone/>
          </a:pPr>
          <a:r>
            <a:rPr lang="nl" sz="1800" b="1" kern="1200" dirty="0">
              <a:solidFill>
                <a:srgbClr val="1A3C5E"/>
              </a:solidFill>
            </a:rPr>
            <a:t>17 entretiens</a:t>
          </a:r>
        </a:p>
      </dsp:txBody>
      <dsp:txXfrm>
        <a:off x="5103" y="0"/>
        <a:ext cx="4746605" cy="1673625"/>
      </dsp:txXfrm>
    </dsp:sp>
    <dsp:sp modelId="{122B38A3-0442-4747-820C-1F37877E2B0E}">
      <dsp:nvSpPr>
        <dsp:cNvPr id="0" name=""/>
        <dsp:cNvSpPr/>
      </dsp:nvSpPr>
      <dsp:spPr>
        <a:xfrm>
          <a:off x="2378406" y="1769261"/>
          <a:ext cx="0" cy="382543"/>
        </a:xfrm>
        <a:prstGeom prst="line">
          <a:avLst/>
        </a:prstGeom>
        <a:noFill/>
        <a:ln w="6350" cap="flat" cmpd="sng" algn="ctr">
          <a:solidFill>
            <a:schemeClr val="accent2">
              <a:shade val="90000"/>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2330588" y="1673625"/>
          <a:ext cx="95635" cy="95635"/>
        </a:xfrm>
        <a:prstGeom prst="ellipse">
          <a:avLst/>
        </a:prstGeom>
        <a:solidFill>
          <a:schemeClr val="accent2">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3802388" y="2151804"/>
          <a:ext cx="2847963" cy="478178"/>
        </a:xfrm>
        <a:prstGeom prst="rect">
          <a:avLst/>
        </a:prstGeom>
        <a:solidFill>
          <a:schemeClr val="accent2">
            <a:shade val="80000"/>
            <a:hueOff val="-240708"/>
            <a:satOff val="5083"/>
            <a:lumOff val="13541"/>
            <a:alphaOff val="0"/>
          </a:schemeClr>
        </a:solidFill>
        <a:ln w="12700" cap="flat" cmpd="sng" algn="ctr">
          <a:solidFill>
            <a:schemeClr val="accent2">
              <a:shade val="80000"/>
              <a:hueOff val="-240708"/>
              <a:satOff val="5083"/>
              <a:lumOff val="135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1">
          <a:noAutofit/>
        </a:bodyPr>
        <a:lstStyle/>
        <a:p>
          <a:pPr marL="0" lvl="0" indent="0" algn="ctr" defTabSz="622300" rtl="0">
            <a:lnSpc>
              <a:spcPct val="90000"/>
            </a:lnSpc>
            <a:spcBef>
              <a:spcPct val="0"/>
            </a:spcBef>
            <a:spcAft>
              <a:spcPct val="35000"/>
            </a:spcAft>
            <a:buNone/>
          </a:pPr>
          <a:r>
            <a:rPr lang="fr-BE" sz="1400" kern="1200" dirty="0">
              <a:latin typeface="Cambria" panose="02040503050406030204" pitchFamily="18" charset="0"/>
              <a:ea typeface="Cambria" panose="02040503050406030204" pitchFamily="18" charset="0"/>
            </a:rPr>
            <a:t>E</a:t>
          </a:r>
          <a:r>
            <a:rPr lang="nl" sz="1400" kern="1200" dirty="0">
              <a:latin typeface="Cambria" panose="02040503050406030204" pitchFamily="18" charset="0"/>
              <a:ea typeface="Cambria" panose="02040503050406030204" pitchFamily="18" charset="0"/>
            </a:rPr>
            <a:t>ntretiens semi-directifs Agricultrices</a:t>
          </a:r>
        </a:p>
      </dsp:txBody>
      <dsp:txXfrm>
        <a:off x="3802388" y="2151804"/>
        <a:ext cx="2847963" cy="478178"/>
      </dsp:txXfrm>
    </dsp:sp>
    <dsp:sp modelId="{DF65791B-462E-4589-B98D-F60587330CA8}">
      <dsp:nvSpPr>
        <dsp:cNvPr id="0" name=""/>
        <dsp:cNvSpPr/>
      </dsp:nvSpPr>
      <dsp:spPr>
        <a:xfrm>
          <a:off x="2853067" y="3108162"/>
          <a:ext cx="4746605" cy="167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rtlCol="0" anchor="t" anchorCtr="1">
          <a:noAutofit/>
        </a:bodyPr>
        <a:lstStyle/>
        <a:p>
          <a:pPr marL="0" lvl="0" indent="0" algn="ctr" defTabSz="800100" rtl="0">
            <a:lnSpc>
              <a:spcPct val="90000"/>
            </a:lnSpc>
            <a:spcBef>
              <a:spcPct val="0"/>
            </a:spcBef>
            <a:spcAft>
              <a:spcPct val="35000"/>
            </a:spcAft>
            <a:buNone/>
          </a:pPr>
          <a:r>
            <a:rPr lang="nl" sz="1800" b="1" kern="1200" dirty="0">
              <a:solidFill>
                <a:srgbClr val="1A3C5E"/>
              </a:solidFill>
            </a:rPr>
            <a:t>20 entretiens</a:t>
          </a:r>
        </a:p>
      </dsp:txBody>
      <dsp:txXfrm>
        <a:off x="2853067" y="3108162"/>
        <a:ext cx="4746605" cy="1673625"/>
      </dsp:txXfrm>
    </dsp:sp>
    <dsp:sp modelId="{DBA410EB-5F61-4F46-92D9-C5B0AA59EE15}">
      <dsp:nvSpPr>
        <dsp:cNvPr id="0" name=""/>
        <dsp:cNvSpPr/>
      </dsp:nvSpPr>
      <dsp:spPr>
        <a:xfrm>
          <a:off x="5226370" y="2629983"/>
          <a:ext cx="0" cy="382543"/>
        </a:xfrm>
        <a:prstGeom prst="line">
          <a:avLst/>
        </a:prstGeom>
        <a:noFill/>
        <a:ln w="6350" cap="flat" cmpd="sng" algn="ctr">
          <a:solidFill>
            <a:schemeClr val="accent2">
              <a:shade val="90000"/>
              <a:hueOff val="-240726"/>
              <a:satOff val="1208"/>
              <a:lumOff val="12130"/>
              <a:alphaOff val="0"/>
            </a:schemeClr>
          </a:solidFill>
          <a:prstDash val="dash"/>
          <a:miter lim="800000"/>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5178552" y="3012526"/>
          <a:ext cx="95635" cy="95635"/>
        </a:xfrm>
        <a:prstGeom prst="ellipse">
          <a:avLst/>
        </a:prstGeom>
        <a:solidFill>
          <a:schemeClr val="accent2">
            <a:shade val="80000"/>
            <a:hueOff val="-240708"/>
            <a:satOff val="5083"/>
            <a:lumOff val="135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7835243" y="966912"/>
          <a:ext cx="478178" cy="2847963"/>
        </a:xfrm>
        <a:prstGeom prst="round2SameRect">
          <a:avLst/>
        </a:prstGeom>
        <a:solidFill>
          <a:schemeClr val="accent2">
            <a:shade val="80000"/>
            <a:hueOff val="-481415"/>
            <a:satOff val="10166"/>
            <a:lumOff val="27081"/>
            <a:alphaOff val="0"/>
          </a:schemeClr>
        </a:solidFill>
        <a:ln w="12700" cap="flat" cmpd="sng" algn="ctr">
          <a:solidFill>
            <a:schemeClr val="accent2">
              <a:shade val="80000"/>
              <a:hueOff val="-481415"/>
              <a:satOff val="10166"/>
              <a:lumOff val="270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rtlCol="0" anchor="ctr" anchorCtr="1">
          <a:noAutofit/>
        </a:bodyPr>
        <a:lstStyle/>
        <a:p>
          <a:pPr marL="0" lvl="0" indent="0" algn="ctr" defTabSz="622300" rtl="0">
            <a:lnSpc>
              <a:spcPct val="90000"/>
            </a:lnSpc>
            <a:spcBef>
              <a:spcPct val="0"/>
            </a:spcBef>
            <a:spcAft>
              <a:spcPct val="35000"/>
            </a:spcAft>
            <a:buNone/>
          </a:pPr>
          <a:r>
            <a:rPr lang="nl" sz="1400" kern="1200" dirty="0">
              <a:latin typeface="Cambria" panose="02040503050406030204" pitchFamily="18" charset="0"/>
              <a:ea typeface="Cambria" panose="02040503050406030204" pitchFamily="18" charset="0"/>
            </a:rPr>
            <a:t>Focus Group Agricultrices</a:t>
          </a:r>
        </a:p>
      </dsp:txBody>
      <dsp:txXfrm rot="-5400000">
        <a:off x="6650351" y="2175148"/>
        <a:ext cx="2824620" cy="431492"/>
      </dsp:txXfrm>
    </dsp:sp>
    <dsp:sp modelId="{B4723E2A-4FF1-452A-BD25-8EC364F15A6F}">
      <dsp:nvSpPr>
        <dsp:cNvPr id="0" name=""/>
        <dsp:cNvSpPr/>
      </dsp:nvSpPr>
      <dsp:spPr>
        <a:xfrm>
          <a:off x="5701030" y="0"/>
          <a:ext cx="4746605" cy="1673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rtlCol="0" anchor="b" anchorCtr="1">
          <a:noAutofit/>
        </a:bodyPr>
        <a:lstStyle/>
        <a:p>
          <a:pPr marL="0" lvl="0" indent="0" algn="ctr" defTabSz="800100" rtl="0">
            <a:lnSpc>
              <a:spcPct val="90000"/>
            </a:lnSpc>
            <a:spcBef>
              <a:spcPct val="0"/>
            </a:spcBef>
            <a:spcAft>
              <a:spcPct val="35000"/>
            </a:spcAft>
            <a:buNone/>
          </a:pPr>
          <a:r>
            <a:rPr lang="nl" sz="1800" b="1" kern="1200" dirty="0">
              <a:solidFill>
                <a:srgbClr val="1A3C5E"/>
              </a:solidFill>
            </a:rPr>
            <a:t>10 focus group (N=154)</a:t>
          </a:r>
        </a:p>
      </dsp:txBody>
      <dsp:txXfrm>
        <a:off x="5701030" y="0"/>
        <a:ext cx="4746605" cy="1673625"/>
      </dsp:txXfrm>
    </dsp:sp>
    <dsp:sp modelId="{440E9361-37D2-4157-AF38-7B49AD23708B}">
      <dsp:nvSpPr>
        <dsp:cNvPr id="0" name=""/>
        <dsp:cNvSpPr/>
      </dsp:nvSpPr>
      <dsp:spPr>
        <a:xfrm>
          <a:off x="8074333" y="1769261"/>
          <a:ext cx="0" cy="382543"/>
        </a:xfrm>
        <a:prstGeom prst="line">
          <a:avLst/>
        </a:prstGeom>
        <a:noFill/>
        <a:ln w="6350" cap="flat" cmpd="sng" algn="ctr">
          <a:solidFill>
            <a:schemeClr val="accent2">
              <a:shade val="90000"/>
              <a:hueOff val="-481452"/>
              <a:satOff val="2416"/>
              <a:lumOff val="24259"/>
              <a:alphaOff val="0"/>
            </a:schemeClr>
          </a:solidFill>
          <a:prstDash val="dash"/>
          <a:miter lim="800000"/>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8026515" y="1673625"/>
          <a:ext cx="95635" cy="95635"/>
        </a:xfrm>
        <a:prstGeom prst="ellipse">
          <a:avLst/>
        </a:prstGeom>
        <a:solidFill>
          <a:schemeClr val="accent2">
            <a:shade val="80000"/>
            <a:hueOff val="-481415"/>
            <a:satOff val="10166"/>
            <a:lumOff val="270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234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5B494-303B-94CA-A6D9-1D2785442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2BB46-D7CF-C230-8FB2-0E50DCB40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68DB5-07C7-2A4D-F86C-D42191A80E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460F01-35B1-BE18-62C7-5D4F7D143F3D}"/>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41892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52B0-5722-838B-7407-F578D150B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7196F-D7A3-7C36-DBCB-EC671EC33E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9047A7-CD23-E3F3-308C-03ED5F62D3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862648-B407-8D46-937E-164CAD7771E0}"/>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326669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0CF3F-EDF5-F35C-13C4-8612250A6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4157B-087F-4866-8AC4-598B2E89B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5E920-D3C4-E1B4-1EF5-73299B445F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601EC1-A30C-3F5C-2E5E-319DC054285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18951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74A59-50E4-BD53-5148-1BEF43B86C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B281F-DB6F-3454-9373-EA9CBF572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1A8E1-FAB9-80E4-B67A-85CE6F100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21B0B1-7869-116B-4115-4175E87A0FF3}"/>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266270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9A7F7-9991-8BE2-49D6-41687C14F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BC16C-5AB7-2238-D814-A6C773D62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29227-890F-0CD1-4DDE-37186BF4FA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7288D-0BF2-6643-740C-A3A0CA2B21E3}"/>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650558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0AEED-9D17-7994-B079-ACC809100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8A67D-DD37-241A-F94D-A89169D953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8B4DDC-8D38-781A-1106-5B152B5E4E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2EEEAC-3677-6FAA-D1C8-CFFE2DC0D8C6}"/>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592994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99810-0AF9-82A6-BC9D-C0A1E43FD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88E9F-5F7F-8BD1-F436-D974387A80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CC2C2-B793-7757-CEB2-20DB89C5E2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0DE6F2-E831-B4CE-A996-234CEDDC7260}"/>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982333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FD473-5207-51D1-8A38-BEB26C921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CAC243-212D-1F6C-9D60-328A8D2CB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FF912A-6CF0-C4D8-9462-3A37FD867E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B702E4-DE09-1A17-151E-873E9380BC8B}"/>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418980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77F8-A35A-16D6-23AC-4114440AF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804EA-3B59-352C-0B41-92DA341D9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C09C7E-35D1-0DE2-1EC6-B6BA612775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18073F-4B02-9D7B-A8D0-1B08F7D2D949}"/>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660544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FEA36-3954-B895-4B02-76D34BEB3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AB634-8C83-4535-7024-4E5A85790A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CC16E2-BD93-BD10-C792-A7BF0C206A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ACB974-0359-4E85-17DB-FA980B359516}"/>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983940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8F7FB4-CBFA-9314-17FF-08E71BF40E79}"/>
              </a:ext>
            </a:extLst>
          </p:cNvPr>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endParaRPr lang="fr-BE"/>
          </a:p>
        </p:txBody>
      </p:sp>
      <p:sp>
        <p:nvSpPr>
          <p:cNvPr id="3" name="Sous-titre 2">
            <a:extLst>
              <a:ext uri="{FF2B5EF4-FFF2-40B4-BE49-F238E27FC236}">
                <a16:creationId xmlns:a16="http://schemas.microsoft.com/office/drawing/2014/main" id="{C8C9967D-0D44-C548-B02B-6E38AB31B14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FCD66289-587B-5E8A-88C8-963316212F61}"/>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E2BCE0F5-9B51-BF89-C40E-D3EEBC7AD2D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30839F3-0974-DD92-64F5-347693BCFCFD}"/>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1579127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493A6A-626C-16AA-68B6-6DF97AFBC31F}"/>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8E91D0B-EA45-3831-42A4-CC3684A86EF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98808F8-FA4A-0A86-B90D-77B1F6096AB5}"/>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8D4368F4-32CA-631E-E00A-FF24255723D1}"/>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423A949-2123-52F9-5055-1E1BFA47A141}"/>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613402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D52AA0-2F2C-5F19-4E4C-86DABC85CC54}"/>
              </a:ext>
            </a:extLst>
          </p:cNvPr>
          <p:cNvSpPr>
            <a:spLocks noGrp="1"/>
          </p:cNvSpPr>
          <p:nvPr>
            <p:ph type="title"/>
          </p:nvPr>
        </p:nvSpPr>
        <p:spPr>
          <a:xfrm>
            <a:off x="623888" y="1282304"/>
            <a:ext cx="7886700" cy="2139553"/>
          </a:xfrm>
        </p:spPr>
        <p:txBody>
          <a:bodyPr anchor="b"/>
          <a:lstStyle>
            <a:lvl1pPr>
              <a:defRPr sz="45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7FC81DB9-9B7B-BFE2-6B1E-218DDA5F391D}"/>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4A5E328-776F-17BA-0BE3-E6C0ABDDFBF4}"/>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C32E1986-8047-897D-C616-CCA92FCC4D5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5F53CCF-B0D3-28C2-52FF-6DF9CA8A2AD1}"/>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1378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BB0B12-4B28-93D1-2E5D-CBC9540FB00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7FB5F97-57DA-396A-AF2F-F54E595B671E}"/>
              </a:ext>
            </a:extLst>
          </p:cNvPr>
          <p:cNvSpPr>
            <a:spLocks noGrp="1"/>
          </p:cNvSpPr>
          <p:nvPr>
            <p:ph sz="half" idx="1"/>
          </p:nvPr>
        </p:nvSpPr>
        <p:spPr>
          <a:xfrm>
            <a:off x="6286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6B1EF395-1193-98F3-E805-76098BB86AFD}"/>
              </a:ext>
            </a:extLst>
          </p:cNvPr>
          <p:cNvSpPr>
            <a:spLocks noGrp="1"/>
          </p:cNvSpPr>
          <p:nvPr>
            <p:ph sz="half" idx="2"/>
          </p:nvPr>
        </p:nvSpPr>
        <p:spPr>
          <a:xfrm>
            <a:off x="4629150" y="1369219"/>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B61A570-BE65-7E45-6E68-EA6A027437D4}"/>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6" name="Espace réservé du pied de page 5">
            <a:extLst>
              <a:ext uri="{FF2B5EF4-FFF2-40B4-BE49-F238E27FC236}">
                <a16:creationId xmlns:a16="http://schemas.microsoft.com/office/drawing/2014/main" id="{BB3E9333-19FF-325C-F6AF-E50B4D9A492E}"/>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8E3A1F9-879A-1816-A304-A7E79952CFC4}"/>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3817137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1204D9-D6AE-B91A-1C17-98E605F3534B}"/>
              </a:ext>
            </a:extLst>
          </p:cNvPr>
          <p:cNvSpPr>
            <a:spLocks noGrp="1"/>
          </p:cNvSpPr>
          <p:nvPr>
            <p:ph type="title"/>
          </p:nvPr>
        </p:nvSpPr>
        <p:spPr>
          <a:xfrm>
            <a:off x="629841" y="273844"/>
            <a:ext cx="7886700" cy="994172"/>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CCA2C20-F042-F789-0F09-7AAF62CABB7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2734A66-70D4-760F-8116-AB9BF4B4910B}"/>
              </a:ext>
            </a:extLst>
          </p:cNvPr>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F3CD336-8EDD-E1A5-EB8F-E620A31A7B5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21A4FD5-03B8-69D4-1F65-48FF83B6A986}"/>
              </a:ext>
            </a:extLst>
          </p:cNvPr>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47107C01-E1C2-65B8-B0C4-FAE6A87A0956}"/>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8" name="Espace réservé du pied de page 7">
            <a:extLst>
              <a:ext uri="{FF2B5EF4-FFF2-40B4-BE49-F238E27FC236}">
                <a16:creationId xmlns:a16="http://schemas.microsoft.com/office/drawing/2014/main" id="{B5D3139C-8AAC-7012-11CF-96E9FC5506B8}"/>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75761661-3A90-6409-2CEA-D25AA5F19769}"/>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4061133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EFE897-877E-F929-7FA5-102129530B49}"/>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751CB658-34CE-954D-A941-AB56259E755C}"/>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4" name="Espace réservé du pied de page 3">
            <a:extLst>
              <a:ext uri="{FF2B5EF4-FFF2-40B4-BE49-F238E27FC236}">
                <a16:creationId xmlns:a16="http://schemas.microsoft.com/office/drawing/2014/main" id="{480E8EC8-B000-9079-45A7-7783BDDE110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0AD66624-56C3-6459-D9D7-167D09FDA9A8}"/>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485484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BF8FD61-4518-AC03-A6DC-AA60A5C2EF48}"/>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3" name="Espace réservé du pied de page 2">
            <a:extLst>
              <a:ext uri="{FF2B5EF4-FFF2-40B4-BE49-F238E27FC236}">
                <a16:creationId xmlns:a16="http://schemas.microsoft.com/office/drawing/2014/main" id="{24B99ADE-8D38-28CF-7E42-4F4086AA7DAA}"/>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35D05E5-6568-0566-403C-39231EEC2791}"/>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303829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55EF99-9462-C81F-2B30-D1C46D1F7069}"/>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21F10C6C-5A57-6602-F426-C61962B72B9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049491C-FCFF-B72A-93AB-428B9101ECBB}"/>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E5B380-18CE-532E-E107-7E4E752C163B}"/>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6" name="Espace réservé du pied de page 5">
            <a:extLst>
              <a:ext uri="{FF2B5EF4-FFF2-40B4-BE49-F238E27FC236}">
                <a16:creationId xmlns:a16="http://schemas.microsoft.com/office/drawing/2014/main" id="{847F6B69-F214-9C50-A80D-37CF25E56AF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2C8FA9B-F746-9B93-89E7-FDC429B599D7}"/>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3951083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D1D155-11E6-F39D-ABAC-8E53AA115DAA}"/>
              </a:ext>
            </a:extLst>
          </p:cNvPr>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1BAB82F9-AED2-4DF5-28D4-129B10F4AC00}"/>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r-BE"/>
          </a:p>
        </p:txBody>
      </p:sp>
      <p:sp>
        <p:nvSpPr>
          <p:cNvPr id="4" name="Espace réservé du texte 3">
            <a:extLst>
              <a:ext uri="{FF2B5EF4-FFF2-40B4-BE49-F238E27FC236}">
                <a16:creationId xmlns:a16="http://schemas.microsoft.com/office/drawing/2014/main" id="{6DB4CC0B-7108-D30E-EDF5-A5875FEA5CB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B128E65-FCC6-1C48-BE04-567DC2987CA3}"/>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6" name="Espace réservé du pied de page 5">
            <a:extLst>
              <a:ext uri="{FF2B5EF4-FFF2-40B4-BE49-F238E27FC236}">
                <a16:creationId xmlns:a16="http://schemas.microsoft.com/office/drawing/2014/main" id="{500949CB-0C97-1D1B-91B8-1622F3565F7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E79E047-48D3-C825-779C-292C36D6172D}"/>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2757365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0011E2-9D4C-2F00-3479-4FB615D673BD}"/>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F4026A-C8BF-DB31-6A7A-A46A42B0D833}"/>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64A5F35-BA7A-8D2F-E5A9-81F03F5A8823}"/>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11D230E0-494E-C02B-6237-531C64DD04BF}"/>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84A3929-6899-A481-34F3-DED0EBFBBB6E}"/>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3020301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BF17266-E5CE-182E-4A0E-86305703A5E5}"/>
              </a:ext>
            </a:extLst>
          </p:cNvPr>
          <p:cNvSpPr>
            <a:spLocks noGrp="1"/>
          </p:cNvSpPr>
          <p:nvPr>
            <p:ph type="title" orient="vert"/>
          </p:nvPr>
        </p:nvSpPr>
        <p:spPr>
          <a:xfrm>
            <a:off x="6543675" y="273844"/>
            <a:ext cx="1971675" cy="4358879"/>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6FC710B8-0EBD-838C-52F3-43AD184A608B}"/>
              </a:ext>
            </a:extLst>
          </p:cNvPr>
          <p:cNvSpPr>
            <a:spLocks noGrp="1"/>
          </p:cNvSpPr>
          <p:nvPr>
            <p:ph type="body" orient="vert" idx="1"/>
          </p:nvPr>
        </p:nvSpPr>
        <p:spPr>
          <a:xfrm>
            <a:off x="628650" y="273844"/>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2DA414EA-4D7F-0313-1D03-CF9A82730F56}"/>
              </a:ext>
            </a:extLst>
          </p:cNvPr>
          <p:cNvSpPr>
            <a:spLocks noGrp="1"/>
          </p:cNvSpPr>
          <p:nvPr>
            <p:ph type="dt" sz="half" idx="10"/>
          </p:nvPr>
        </p:nvSpPr>
        <p:spPr/>
        <p:txBody>
          <a:body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E0D776A0-246C-14E2-526B-B8F0AD349A2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6502F84-CC29-16D1-0744-FAFFEFF4C0C5}"/>
              </a:ext>
            </a:extLst>
          </p:cNvPr>
          <p:cNvSpPr>
            <a:spLocks noGrp="1"/>
          </p:cNvSpPr>
          <p:nvPr>
            <p:ph type="sldNum" sz="quarter" idx="12"/>
          </p:nvPr>
        </p:nvSpPr>
        <p:spPr/>
        <p:txBody>
          <a:bodyPr/>
          <a:lstStyle/>
          <a:p>
            <a:fld id="{73689C83-4E87-4666-B529-77E079918017}" type="slidenum">
              <a:rPr lang="fr-BE" smtClean="0"/>
              <a:t>‹N°›</a:t>
            </a:fld>
            <a:endParaRPr lang="fr-BE"/>
          </a:p>
        </p:txBody>
      </p:sp>
    </p:spTree>
    <p:extLst>
      <p:ext uri="{BB962C8B-B14F-4D97-AF65-F5344CB8AC3E}">
        <p14:creationId xmlns:p14="http://schemas.microsoft.com/office/powerpoint/2010/main" val="52215319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AD10931-51E7-614F-A4C1-D7C40671965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6C215A-FFBE-1974-CEC0-A0DCCC95FA19}"/>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B193D1E6-A533-3C0E-057A-48A5E9290E47}"/>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39499EFF-49F6-4CE2-969F-6C90809DCDE0}" type="datetimeFigureOut">
              <a:rPr lang="fr-BE" smtClean="0"/>
              <a:t>23-07-26</a:t>
            </a:fld>
            <a:endParaRPr lang="fr-BE"/>
          </a:p>
        </p:txBody>
      </p:sp>
      <p:sp>
        <p:nvSpPr>
          <p:cNvPr id="5" name="Espace réservé du pied de page 4">
            <a:extLst>
              <a:ext uri="{FF2B5EF4-FFF2-40B4-BE49-F238E27FC236}">
                <a16:creationId xmlns:a16="http://schemas.microsoft.com/office/drawing/2014/main" id="{B09B5C9A-FDAF-EC59-3C9F-CAB6AD98713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DE96937C-5AB1-2153-D21C-463E73596675}"/>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73689C83-4E87-4666-B529-77E079918017}" type="slidenum">
              <a:rPr lang="fr-BE" smtClean="0"/>
              <a:t>‹N°›</a:t>
            </a:fld>
            <a:endParaRPr lang="fr-BE"/>
          </a:p>
        </p:txBody>
      </p:sp>
    </p:spTree>
    <p:extLst>
      <p:ext uri="{BB962C8B-B14F-4D97-AF65-F5344CB8AC3E}">
        <p14:creationId xmlns:p14="http://schemas.microsoft.com/office/powerpoint/2010/main" val="34585515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8.jpeg"/><Relationship Id="rId18" Type="http://schemas.openxmlformats.org/officeDocument/2006/relationships/image" Target="../media/image23.png"/><Relationship Id="rId3" Type="http://schemas.openxmlformats.org/officeDocument/2006/relationships/diagramData" Target="../diagrams/data1.xml"/><Relationship Id="rId21" Type="http://schemas.openxmlformats.org/officeDocument/2006/relationships/image" Target="../media/image26.png"/><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image" Target="../media/image22.jpeg"/><Relationship Id="rId25" Type="http://schemas.openxmlformats.org/officeDocument/2006/relationships/image" Target="../media/image30.png"/><Relationship Id="rId2" Type="http://schemas.openxmlformats.org/officeDocument/2006/relationships/notesSlide" Target="../notesSlides/notesSlide7.xml"/><Relationship Id="rId16" Type="http://schemas.openxmlformats.org/officeDocument/2006/relationships/image" Target="../media/image21.jpeg"/><Relationship Id="rId20" Type="http://schemas.openxmlformats.org/officeDocument/2006/relationships/image" Target="../media/image25.jpe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image" Target="../media/image29.jpeg"/><Relationship Id="rId5" Type="http://schemas.openxmlformats.org/officeDocument/2006/relationships/diagramQuickStyle" Target="../diagrams/quickStyle1.xml"/><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diagramQuickStyle" Target="../diagrams/quickStyle2.xml"/><Relationship Id="rId19" Type="http://schemas.openxmlformats.org/officeDocument/2006/relationships/image" Target="../media/image24.jpe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19.jpeg"/><Relationship Id="rId22"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image" Target="../media/image33.jpeg"/><Relationship Id="rId4" Type="http://schemas.openxmlformats.org/officeDocument/2006/relationships/diagramLayout" Target="../diagrams/layout3.xml"/><Relationship Id="rId9" Type="http://schemas.openxmlformats.org/officeDocument/2006/relationships/image" Target="../media/image3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3C5E"/>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1A3C5E"/>
          </a:solidFill>
          <a:ln/>
        </p:spPr>
        <p:txBody>
          <a:bodyPr/>
          <a:lstStyle/>
          <a:p>
            <a:endParaRPr lang="fr-BE"/>
          </a:p>
        </p:txBody>
      </p:sp>
      <p:sp>
        <p:nvSpPr>
          <p:cNvPr id="5" name="Shape 3"/>
          <p:cNvSpPr/>
          <p:nvPr/>
        </p:nvSpPr>
        <p:spPr>
          <a:xfrm>
            <a:off x="320040" y="256032"/>
            <a:ext cx="3753196" cy="329184"/>
          </a:xfrm>
          <a:prstGeom prst="rect">
            <a:avLst/>
          </a:prstGeom>
          <a:solidFill>
            <a:srgbClr val="E67E22"/>
          </a:solidFill>
          <a:ln w="12700">
            <a:solidFill>
              <a:srgbClr val="E67E22"/>
            </a:solidFill>
            <a:prstDash val="solid"/>
          </a:ln>
        </p:spPr>
        <p:txBody>
          <a:bodyPr/>
          <a:lstStyle/>
          <a:p>
            <a:endParaRPr lang="fr-BE"/>
          </a:p>
        </p:txBody>
      </p:sp>
      <p:sp>
        <p:nvSpPr>
          <p:cNvPr id="6" name="Text 4"/>
          <p:cNvSpPr/>
          <p:nvPr/>
        </p:nvSpPr>
        <p:spPr>
          <a:xfrm>
            <a:off x="320040" y="256032"/>
            <a:ext cx="4251960" cy="329184"/>
          </a:xfrm>
          <a:prstGeom prst="rect">
            <a:avLst/>
          </a:prstGeom>
          <a:noFill/>
          <a:ln/>
        </p:spPr>
        <p:txBody>
          <a:bodyPr wrap="square" lIns="0" tIns="0" rIns="0" bIns="0" rtlCol="0" anchor="ctr"/>
          <a:lstStyle/>
          <a:p>
            <a:pPr marL="0" indent="0">
              <a:buNone/>
            </a:pPr>
            <a:r>
              <a:rPr lang="en-US" sz="1050" b="1" dirty="0">
                <a:solidFill>
                  <a:srgbClr val="FFFFFF"/>
                </a:solidFill>
              </a:rPr>
              <a:t>Université Gaston Berger - Sénégal  ·  Université de Liège - Belgique</a:t>
            </a:r>
            <a:endParaRPr lang="en-US" sz="1050" dirty="0"/>
          </a:p>
        </p:txBody>
      </p:sp>
      <p:sp>
        <p:nvSpPr>
          <p:cNvPr id="7" name="Text 5"/>
          <p:cNvSpPr/>
          <p:nvPr/>
        </p:nvSpPr>
        <p:spPr>
          <a:xfrm>
            <a:off x="274320" y="895168"/>
            <a:ext cx="8503920" cy="2446021"/>
          </a:xfrm>
          <a:prstGeom prst="rect">
            <a:avLst/>
          </a:prstGeom>
          <a:noFill/>
          <a:ln/>
        </p:spPr>
        <p:txBody>
          <a:bodyPr wrap="square" rtlCol="0" anchor="t"/>
          <a:lstStyle/>
          <a:p>
            <a:pPr marL="0" indent="0" algn="l">
              <a:buNone/>
            </a:pPr>
            <a:r>
              <a:rPr lang="en-US" sz="2800" b="1" dirty="0">
                <a:solidFill>
                  <a:srgbClr val="FFFFFF"/>
                </a:solidFill>
                <a:latin typeface="Georgia" pitchFamily="34" charset="0"/>
                <a:ea typeface="Georgia" pitchFamily="34" charset="-122"/>
                <a:cs typeface="Georgia" pitchFamily="34" charset="-120"/>
              </a:rPr>
              <a:t>Entre réalités socio-économiques</a:t>
            </a:r>
            <a:endParaRPr lang="en-US" sz="2800" dirty="0"/>
          </a:p>
          <a:p>
            <a:pPr marL="0" indent="0" algn="l">
              <a:buNone/>
            </a:pPr>
            <a:r>
              <a:rPr lang="en-US" sz="2800" b="1" dirty="0">
                <a:solidFill>
                  <a:srgbClr val="FFFFFF"/>
                </a:solidFill>
                <a:latin typeface="Georgia" pitchFamily="34" charset="0"/>
                <a:ea typeface="Georgia" pitchFamily="34" charset="-122"/>
                <a:cs typeface="Georgia" pitchFamily="34" charset="-120"/>
              </a:rPr>
              <a:t>et </a:t>
            </a:r>
            <a:r>
              <a:rPr lang="en-US" sz="2800" b="1" dirty="0" err="1">
                <a:solidFill>
                  <a:srgbClr val="FFFFFF"/>
                </a:solidFill>
                <a:latin typeface="Georgia" pitchFamily="34" charset="0"/>
                <a:ea typeface="Georgia" pitchFamily="34" charset="-122"/>
                <a:cs typeface="Georgia" pitchFamily="34" charset="-120"/>
              </a:rPr>
              <a:t>dispositifs</a:t>
            </a:r>
            <a:r>
              <a:rPr lang="en-US" sz="2800" b="1" dirty="0">
                <a:solidFill>
                  <a:srgbClr val="FFFFFF"/>
                </a:solidFill>
                <a:latin typeface="Georgia" pitchFamily="34" charset="0"/>
                <a:ea typeface="Georgia" pitchFamily="34" charset="-122"/>
                <a:cs typeface="Georgia" pitchFamily="34" charset="-120"/>
              </a:rPr>
              <a:t> </a:t>
            </a:r>
            <a:r>
              <a:rPr lang="en-US" sz="2800" b="1" dirty="0" err="1">
                <a:solidFill>
                  <a:srgbClr val="FFFFFF"/>
                </a:solidFill>
                <a:latin typeface="Georgia" pitchFamily="34" charset="0"/>
                <a:ea typeface="Georgia" pitchFamily="34" charset="-122"/>
                <a:cs typeface="Georgia" pitchFamily="34" charset="-120"/>
              </a:rPr>
              <a:t>institutionnels</a:t>
            </a:r>
            <a:r>
              <a:rPr lang="en-US" sz="2800" b="1" dirty="0">
                <a:solidFill>
                  <a:srgbClr val="FFFFFF"/>
                </a:solidFill>
                <a:latin typeface="Georgia" pitchFamily="34" charset="0"/>
                <a:ea typeface="Georgia" pitchFamily="34" charset="-122"/>
                <a:cs typeface="Georgia" pitchFamily="34" charset="-120"/>
              </a:rPr>
              <a:t> : </a:t>
            </a:r>
          </a:p>
          <a:p>
            <a:pPr marL="0" indent="0" algn="l">
              <a:buNone/>
            </a:pPr>
            <a:r>
              <a:rPr lang="en-US" sz="2800" b="1" dirty="0">
                <a:solidFill>
                  <a:srgbClr val="FFFFFF"/>
                </a:solidFill>
                <a:latin typeface="Georgia" pitchFamily="34" charset="0"/>
                <a:ea typeface="Georgia" pitchFamily="34" charset="-122"/>
                <a:cs typeface="Georgia" pitchFamily="34" charset="-120"/>
              </a:rPr>
              <a:t>les </a:t>
            </a:r>
            <a:r>
              <a:rPr lang="en-US" sz="2800" b="1" dirty="0" err="1">
                <a:solidFill>
                  <a:srgbClr val="FFFFFF"/>
                </a:solidFill>
                <a:latin typeface="Georgia" pitchFamily="34" charset="0"/>
              </a:rPr>
              <a:t>dynamiques</a:t>
            </a:r>
            <a:r>
              <a:rPr lang="en-US" sz="2800" b="1" dirty="0">
                <a:solidFill>
                  <a:srgbClr val="FFFFFF"/>
                </a:solidFill>
                <a:latin typeface="Georgia" pitchFamily="34" charset="0"/>
              </a:rPr>
              <a:t> </a:t>
            </a:r>
            <a:r>
              <a:rPr lang="en-US" sz="2800" b="1" dirty="0" err="1">
                <a:solidFill>
                  <a:srgbClr val="FFFFFF"/>
                </a:solidFill>
                <a:latin typeface="Georgia" pitchFamily="34" charset="0"/>
              </a:rPr>
              <a:t>d’adoption</a:t>
            </a:r>
            <a:r>
              <a:rPr lang="en-US" sz="2800" b="1" dirty="0">
                <a:solidFill>
                  <a:srgbClr val="FFFFFF"/>
                </a:solidFill>
                <a:latin typeface="Georgia" pitchFamily="34" charset="0"/>
              </a:rPr>
              <a:t> </a:t>
            </a:r>
            <a:r>
              <a:rPr lang="en-US" sz="2800" b="1" dirty="0" err="1">
                <a:solidFill>
                  <a:srgbClr val="FFFFFF"/>
                </a:solidFill>
                <a:latin typeface="Georgia" pitchFamily="34" charset="0"/>
              </a:rPr>
              <a:t>d’innovations</a:t>
            </a:r>
            <a:endParaRPr lang="en-US" sz="2800" b="1" dirty="0">
              <a:solidFill>
                <a:srgbClr val="FFFFFF"/>
              </a:solidFill>
              <a:latin typeface="Georgia" pitchFamily="34" charset="0"/>
            </a:endParaRPr>
          </a:p>
          <a:p>
            <a:pPr marL="0" indent="0" algn="l">
              <a:buNone/>
            </a:pPr>
            <a:r>
              <a:rPr lang="en-US" sz="2800" b="1" dirty="0" err="1">
                <a:solidFill>
                  <a:srgbClr val="FFFFFF"/>
                </a:solidFill>
                <a:latin typeface="Georgia" pitchFamily="34" charset="0"/>
              </a:rPr>
              <a:t>technologiques</a:t>
            </a:r>
            <a:r>
              <a:rPr lang="en-US" sz="2800" b="1" dirty="0">
                <a:solidFill>
                  <a:srgbClr val="FFFFFF"/>
                </a:solidFill>
                <a:latin typeface="Georgia" pitchFamily="34" charset="0"/>
              </a:rPr>
              <a:t> par </a:t>
            </a:r>
            <a:r>
              <a:rPr lang="en-US" sz="2800" b="1" dirty="0" err="1">
                <a:solidFill>
                  <a:srgbClr val="FFFFFF"/>
                </a:solidFill>
                <a:latin typeface="Georgia" pitchFamily="34" charset="0"/>
              </a:rPr>
              <a:t>agricultrices</a:t>
            </a:r>
            <a:r>
              <a:rPr lang="en-US" sz="2800" b="1" dirty="0">
                <a:solidFill>
                  <a:srgbClr val="FFFFFF"/>
                </a:solidFill>
                <a:latin typeface="Georgia" pitchFamily="34" charset="0"/>
              </a:rPr>
              <a:t> </a:t>
            </a:r>
          </a:p>
          <a:p>
            <a:pPr marL="0" indent="0" algn="l">
              <a:buNone/>
            </a:pPr>
            <a:r>
              <a:rPr lang="en-US" sz="2800" b="1" dirty="0" err="1">
                <a:solidFill>
                  <a:srgbClr val="FFFFFF"/>
                </a:solidFill>
                <a:latin typeface="Georgia" pitchFamily="34" charset="0"/>
              </a:rPr>
              <a:t>sénégalaises</a:t>
            </a:r>
            <a:r>
              <a:rPr lang="en-US" sz="2800" b="1" dirty="0">
                <a:solidFill>
                  <a:srgbClr val="FFFFFF"/>
                </a:solidFill>
                <a:latin typeface="Georgia" pitchFamily="34" charset="0"/>
              </a:rPr>
              <a:t> </a:t>
            </a:r>
            <a:r>
              <a:rPr lang="en-US" sz="2800" b="1" dirty="0" err="1">
                <a:solidFill>
                  <a:srgbClr val="FFFFFF"/>
                </a:solidFill>
                <a:latin typeface="Georgia" pitchFamily="34" charset="0"/>
              </a:rPr>
              <a:t>en</a:t>
            </a:r>
            <a:r>
              <a:rPr lang="en-US" sz="2800" b="1" dirty="0">
                <a:solidFill>
                  <a:srgbClr val="FFFFFF"/>
                </a:solidFill>
                <a:latin typeface="Georgia" pitchFamily="34" charset="0"/>
              </a:rPr>
              <a:t> </a:t>
            </a:r>
            <a:r>
              <a:rPr lang="en-US" sz="2800" b="1" dirty="0" err="1">
                <a:solidFill>
                  <a:srgbClr val="FFFFFF"/>
                </a:solidFill>
                <a:latin typeface="Georgia" pitchFamily="34" charset="0"/>
              </a:rPr>
              <a:t>termes</a:t>
            </a:r>
            <a:r>
              <a:rPr lang="en-US" sz="2800" b="1" dirty="0">
                <a:solidFill>
                  <a:srgbClr val="FFFFFF"/>
                </a:solidFill>
                <a:latin typeface="Georgia" pitchFamily="34" charset="0"/>
              </a:rPr>
              <a:t> de stockage</a:t>
            </a:r>
            <a:endParaRPr lang="en-US" sz="2800" dirty="0"/>
          </a:p>
        </p:txBody>
      </p:sp>
      <p:sp>
        <p:nvSpPr>
          <p:cNvPr id="9" name="Shape 7"/>
          <p:cNvSpPr/>
          <p:nvPr/>
        </p:nvSpPr>
        <p:spPr>
          <a:xfrm>
            <a:off x="320040" y="3566159"/>
            <a:ext cx="8692718" cy="45719"/>
          </a:xfrm>
          <a:prstGeom prst="rect">
            <a:avLst/>
          </a:prstGeom>
          <a:solidFill>
            <a:srgbClr val="E67E22"/>
          </a:solidFill>
          <a:ln/>
        </p:spPr>
        <p:txBody>
          <a:bodyPr/>
          <a:lstStyle/>
          <a:p>
            <a:endParaRPr lang="fr-BE"/>
          </a:p>
        </p:txBody>
      </p:sp>
      <p:sp>
        <p:nvSpPr>
          <p:cNvPr id="10" name="Text 8"/>
          <p:cNvSpPr/>
          <p:nvPr/>
        </p:nvSpPr>
        <p:spPr>
          <a:xfrm>
            <a:off x="320040" y="3703319"/>
            <a:ext cx="8412480" cy="478895"/>
          </a:xfrm>
          <a:prstGeom prst="rect">
            <a:avLst/>
          </a:prstGeom>
          <a:noFill/>
          <a:ln/>
        </p:spPr>
        <p:txBody>
          <a:bodyPr wrap="square" rtlCol="0" anchor="ctr"/>
          <a:lstStyle/>
          <a:p>
            <a:pPr>
              <a:lnSpc>
                <a:spcPct val="150000"/>
              </a:lnSpc>
            </a:pPr>
            <a:r>
              <a:rPr lang="en-US" sz="1400" b="1" dirty="0">
                <a:solidFill>
                  <a:srgbClr val="F0A500"/>
                </a:solidFill>
              </a:rPr>
              <a:t>Diagne, Aminata* • Gueye, Momar Talla • Diop, Serigne Mbacké • Genva, Manon • </a:t>
            </a:r>
            <a:r>
              <a:rPr lang="en-US" sz="1400" b="1" dirty="0" err="1">
                <a:solidFill>
                  <a:srgbClr val="F0A500"/>
                </a:solidFill>
              </a:rPr>
              <a:t>Fauconnier</a:t>
            </a:r>
            <a:r>
              <a:rPr lang="en-US" sz="1400" b="1" dirty="0">
                <a:solidFill>
                  <a:srgbClr val="F0A500"/>
                </a:solidFill>
              </a:rPr>
              <a:t>, Marie-Laure •  </a:t>
            </a:r>
            <a:r>
              <a:rPr lang="en-US" sz="1400" b="1" dirty="0" err="1">
                <a:solidFill>
                  <a:srgbClr val="F0A500"/>
                </a:solidFill>
              </a:rPr>
              <a:t>Dogot</a:t>
            </a:r>
            <a:r>
              <a:rPr lang="en-US" sz="1400" b="1" dirty="0">
                <a:solidFill>
                  <a:srgbClr val="F0A500"/>
                </a:solidFill>
              </a:rPr>
              <a:t>, Thomas • </a:t>
            </a:r>
            <a:r>
              <a:rPr lang="en-US" sz="1400" b="1" dirty="0" err="1">
                <a:solidFill>
                  <a:srgbClr val="F0A500"/>
                </a:solidFill>
              </a:rPr>
              <a:t>Bâ</a:t>
            </a:r>
            <a:r>
              <a:rPr lang="en-US" sz="1400" b="1" dirty="0">
                <a:solidFill>
                  <a:srgbClr val="F0A500"/>
                </a:solidFill>
              </a:rPr>
              <a:t>, Amadou Sidy Aly</a:t>
            </a:r>
            <a:endParaRPr lang="en-US" sz="1400" dirty="0"/>
          </a:p>
        </p:txBody>
      </p:sp>
      <p:sp>
        <p:nvSpPr>
          <p:cNvPr id="11" name="Text 9"/>
          <p:cNvSpPr/>
          <p:nvPr/>
        </p:nvSpPr>
        <p:spPr>
          <a:xfrm>
            <a:off x="337305" y="4387505"/>
            <a:ext cx="8412480" cy="256032"/>
          </a:xfrm>
          <a:prstGeom prst="rect">
            <a:avLst/>
          </a:prstGeom>
          <a:noFill/>
          <a:ln/>
        </p:spPr>
        <p:txBody>
          <a:bodyPr wrap="square" rtlCol="0" anchor="ctr"/>
          <a:lstStyle/>
          <a:p>
            <a:pPr marL="0" indent="0" algn="l">
              <a:buNone/>
            </a:pPr>
            <a:r>
              <a:rPr lang="en-US" sz="1000" dirty="0">
                <a:solidFill>
                  <a:srgbClr val="D5D8DC"/>
                </a:solidFill>
              </a:rPr>
              <a:t>diagne.aminata1@ugb.edu.sn  ·  aminata.diagne@student.uliege.be</a:t>
            </a:r>
            <a:endParaRPr lang="en-US" sz="1000" dirty="0"/>
          </a:p>
        </p:txBody>
      </p:sp>
      <p:sp>
        <p:nvSpPr>
          <p:cNvPr id="12" name="Text 10"/>
          <p:cNvSpPr/>
          <p:nvPr/>
        </p:nvSpPr>
        <p:spPr>
          <a:xfrm>
            <a:off x="337305" y="4701180"/>
            <a:ext cx="8412480" cy="237744"/>
          </a:xfrm>
          <a:prstGeom prst="rect">
            <a:avLst/>
          </a:prstGeom>
          <a:noFill/>
          <a:ln/>
        </p:spPr>
        <p:txBody>
          <a:bodyPr wrap="square" rtlCol="0" anchor="ctr"/>
          <a:lstStyle/>
          <a:p>
            <a:pPr marL="0" indent="0" algn="l">
              <a:buNone/>
            </a:pPr>
            <a:r>
              <a:rPr lang="en-US" sz="1100" b="1" dirty="0">
                <a:solidFill>
                  <a:schemeClr val="bg1"/>
                </a:solidFill>
              </a:rPr>
              <a:t>AIMS 2026/STAIMS-4 • ‘‘</a:t>
            </a:r>
            <a:r>
              <a:rPr lang="en-US" sz="1100" b="1" dirty="0" err="1">
                <a:solidFill>
                  <a:schemeClr val="bg1"/>
                </a:solidFill>
              </a:rPr>
              <a:t>Collectifs</a:t>
            </a:r>
            <a:r>
              <a:rPr lang="en-US" sz="1100" b="1" dirty="0">
                <a:solidFill>
                  <a:schemeClr val="bg1"/>
                </a:solidFill>
              </a:rPr>
              <a:t> inter-</a:t>
            </a:r>
            <a:r>
              <a:rPr lang="en-US" sz="1100" b="1" dirty="0" err="1">
                <a:solidFill>
                  <a:schemeClr val="bg1"/>
                </a:solidFill>
              </a:rPr>
              <a:t>organisationnels</a:t>
            </a:r>
            <a:r>
              <a:rPr lang="en-US" sz="1100" b="1" dirty="0">
                <a:solidFill>
                  <a:schemeClr val="bg1"/>
                </a:solidFill>
              </a:rPr>
              <a:t> et </a:t>
            </a:r>
            <a:r>
              <a:rPr lang="en-US" sz="1100" b="1" dirty="0" err="1">
                <a:solidFill>
                  <a:schemeClr val="bg1"/>
                </a:solidFill>
              </a:rPr>
              <a:t>défis</a:t>
            </a:r>
            <a:r>
              <a:rPr lang="en-US" sz="1100" b="1" dirty="0">
                <a:solidFill>
                  <a:schemeClr val="bg1"/>
                </a:solidFill>
              </a:rPr>
              <a:t> </a:t>
            </a:r>
            <a:r>
              <a:rPr lang="en-US" sz="1100" b="1" dirty="0" err="1">
                <a:solidFill>
                  <a:schemeClr val="bg1"/>
                </a:solidFill>
              </a:rPr>
              <a:t>sociétaux</a:t>
            </a:r>
            <a:r>
              <a:rPr lang="en-US" sz="1100" b="1" dirty="0">
                <a:solidFill>
                  <a:schemeClr val="bg1"/>
                </a:solidFill>
              </a:rPr>
              <a:t>‘’</a:t>
            </a:r>
          </a:p>
        </p:txBody>
      </p:sp>
      <p:grpSp>
        <p:nvGrpSpPr>
          <p:cNvPr id="28" name="Groupe 27">
            <a:extLst>
              <a:ext uri="{FF2B5EF4-FFF2-40B4-BE49-F238E27FC236}">
                <a16:creationId xmlns:a16="http://schemas.microsoft.com/office/drawing/2014/main" id="{689F0D71-952C-A51D-0268-D565060CBB7A}"/>
              </a:ext>
            </a:extLst>
          </p:cNvPr>
          <p:cNvGrpSpPr/>
          <p:nvPr/>
        </p:nvGrpSpPr>
        <p:grpSpPr>
          <a:xfrm>
            <a:off x="8493753" y="2994417"/>
            <a:ext cx="457200" cy="475488"/>
            <a:chOff x="8540496" y="2926080"/>
            <a:chExt cx="457200" cy="475488"/>
          </a:xfrm>
        </p:grpSpPr>
        <p:sp>
          <p:nvSpPr>
            <p:cNvPr id="29" name="Shape 22">
              <a:extLst>
                <a:ext uri="{FF2B5EF4-FFF2-40B4-BE49-F238E27FC236}">
                  <a16:creationId xmlns:a16="http://schemas.microsoft.com/office/drawing/2014/main" id="{C1EBFB7A-896B-F832-1F66-5BB40CC6A792}"/>
                </a:ext>
              </a:extLst>
            </p:cNvPr>
            <p:cNvSpPr/>
            <p:nvPr/>
          </p:nvSpPr>
          <p:spPr>
            <a:xfrm>
              <a:off x="8796528" y="3328416"/>
              <a:ext cx="73152" cy="73152"/>
            </a:xfrm>
            <a:prstGeom prst="ellipse">
              <a:avLst/>
            </a:prstGeom>
            <a:solidFill>
              <a:srgbClr val="E67E22">
                <a:alpha val="40000"/>
              </a:srgbClr>
            </a:solidFill>
            <a:ln/>
          </p:spPr>
          <p:txBody>
            <a:bodyPr/>
            <a:lstStyle/>
            <a:p>
              <a:endParaRPr lang="fr-BE"/>
            </a:p>
          </p:txBody>
        </p:sp>
        <p:grpSp>
          <p:nvGrpSpPr>
            <p:cNvPr id="30" name="Groupe 29">
              <a:extLst>
                <a:ext uri="{FF2B5EF4-FFF2-40B4-BE49-F238E27FC236}">
                  <a16:creationId xmlns:a16="http://schemas.microsoft.com/office/drawing/2014/main" id="{86788AE3-5264-E26F-F686-082730461368}"/>
                </a:ext>
              </a:extLst>
            </p:cNvPr>
            <p:cNvGrpSpPr/>
            <p:nvPr/>
          </p:nvGrpSpPr>
          <p:grpSpPr>
            <a:xfrm>
              <a:off x="8540496" y="2926080"/>
              <a:ext cx="457200" cy="475488"/>
              <a:chOff x="8540496" y="2926080"/>
              <a:chExt cx="457200" cy="475488"/>
            </a:xfrm>
          </p:grpSpPr>
          <p:sp>
            <p:nvSpPr>
              <p:cNvPr id="31" name="Shape 14">
                <a:extLst>
                  <a:ext uri="{FF2B5EF4-FFF2-40B4-BE49-F238E27FC236}">
                    <a16:creationId xmlns:a16="http://schemas.microsoft.com/office/drawing/2014/main" id="{C1018FCD-4BCA-EDE7-E609-0993EB5C4DA3}"/>
                  </a:ext>
                </a:extLst>
              </p:cNvPr>
              <p:cNvSpPr/>
              <p:nvPr/>
            </p:nvSpPr>
            <p:spPr>
              <a:xfrm>
                <a:off x="8540496" y="2926080"/>
                <a:ext cx="73152" cy="73152"/>
              </a:xfrm>
              <a:prstGeom prst="ellipse">
                <a:avLst/>
              </a:prstGeom>
              <a:solidFill>
                <a:srgbClr val="E67E22">
                  <a:alpha val="40000"/>
                </a:srgbClr>
              </a:solidFill>
              <a:ln/>
            </p:spPr>
            <p:txBody>
              <a:bodyPr/>
              <a:lstStyle/>
              <a:p>
                <a:endParaRPr lang="fr-BE"/>
              </a:p>
            </p:txBody>
          </p:sp>
          <p:sp>
            <p:nvSpPr>
              <p:cNvPr id="32" name="Shape 15">
                <a:extLst>
                  <a:ext uri="{FF2B5EF4-FFF2-40B4-BE49-F238E27FC236}">
                    <a16:creationId xmlns:a16="http://schemas.microsoft.com/office/drawing/2014/main" id="{529A7E30-8468-33BD-38D9-69E5D2038AC9}"/>
                  </a:ext>
                </a:extLst>
              </p:cNvPr>
              <p:cNvSpPr/>
              <p:nvPr/>
            </p:nvSpPr>
            <p:spPr>
              <a:xfrm>
                <a:off x="8540496" y="3127248"/>
                <a:ext cx="73152" cy="73152"/>
              </a:xfrm>
              <a:prstGeom prst="ellipse">
                <a:avLst/>
              </a:prstGeom>
              <a:solidFill>
                <a:srgbClr val="E67E22">
                  <a:alpha val="40000"/>
                </a:srgbClr>
              </a:solidFill>
              <a:ln/>
            </p:spPr>
            <p:txBody>
              <a:bodyPr/>
              <a:lstStyle/>
              <a:p>
                <a:endParaRPr lang="fr-BE"/>
              </a:p>
            </p:txBody>
          </p:sp>
          <p:sp>
            <p:nvSpPr>
              <p:cNvPr id="33" name="Shape 16">
                <a:extLst>
                  <a:ext uri="{FF2B5EF4-FFF2-40B4-BE49-F238E27FC236}">
                    <a16:creationId xmlns:a16="http://schemas.microsoft.com/office/drawing/2014/main" id="{B055AB7B-83C0-837D-453E-6B9EC5FB0680}"/>
                  </a:ext>
                </a:extLst>
              </p:cNvPr>
              <p:cNvSpPr/>
              <p:nvPr/>
            </p:nvSpPr>
            <p:spPr>
              <a:xfrm>
                <a:off x="8540496" y="3328416"/>
                <a:ext cx="73152" cy="73152"/>
              </a:xfrm>
              <a:prstGeom prst="ellipse">
                <a:avLst/>
              </a:prstGeom>
              <a:solidFill>
                <a:srgbClr val="E67E22">
                  <a:alpha val="40000"/>
                </a:srgbClr>
              </a:solidFill>
              <a:ln/>
            </p:spPr>
            <p:txBody>
              <a:bodyPr/>
              <a:lstStyle/>
              <a:p>
                <a:endParaRPr lang="fr-BE"/>
              </a:p>
            </p:txBody>
          </p:sp>
          <p:sp>
            <p:nvSpPr>
              <p:cNvPr id="34" name="Shape 17">
                <a:extLst>
                  <a:ext uri="{FF2B5EF4-FFF2-40B4-BE49-F238E27FC236}">
                    <a16:creationId xmlns:a16="http://schemas.microsoft.com/office/drawing/2014/main" id="{C16C9B7B-C1B7-8E10-4DA5-915C44FD8F9B}"/>
                  </a:ext>
                </a:extLst>
              </p:cNvPr>
              <p:cNvSpPr/>
              <p:nvPr/>
            </p:nvSpPr>
            <p:spPr>
              <a:xfrm>
                <a:off x="8668512" y="2926080"/>
                <a:ext cx="73152" cy="73152"/>
              </a:xfrm>
              <a:prstGeom prst="ellipse">
                <a:avLst/>
              </a:prstGeom>
              <a:solidFill>
                <a:srgbClr val="E67E22">
                  <a:alpha val="40000"/>
                </a:srgbClr>
              </a:solidFill>
              <a:ln/>
            </p:spPr>
            <p:txBody>
              <a:bodyPr/>
              <a:lstStyle/>
              <a:p>
                <a:endParaRPr lang="fr-BE"/>
              </a:p>
            </p:txBody>
          </p:sp>
          <p:sp>
            <p:nvSpPr>
              <p:cNvPr id="35" name="Shape 18">
                <a:extLst>
                  <a:ext uri="{FF2B5EF4-FFF2-40B4-BE49-F238E27FC236}">
                    <a16:creationId xmlns:a16="http://schemas.microsoft.com/office/drawing/2014/main" id="{07822252-1753-C03D-0A36-35FCB9987107}"/>
                  </a:ext>
                </a:extLst>
              </p:cNvPr>
              <p:cNvSpPr/>
              <p:nvPr/>
            </p:nvSpPr>
            <p:spPr>
              <a:xfrm>
                <a:off x="8668512" y="3127248"/>
                <a:ext cx="73152" cy="73152"/>
              </a:xfrm>
              <a:prstGeom prst="ellipse">
                <a:avLst/>
              </a:prstGeom>
              <a:solidFill>
                <a:srgbClr val="E67E22">
                  <a:alpha val="40000"/>
                </a:srgbClr>
              </a:solidFill>
              <a:ln/>
            </p:spPr>
            <p:txBody>
              <a:bodyPr/>
              <a:lstStyle/>
              <a:p>
                <a:endParaRPr lang="fr-BE"/>
              </a:p>
            </p:txBody>
          </p:sp>
          <p:sp>
            <p:nvSpPr>
              <p:cNvPr id="36" name="Shape 19">
                <a:extLst>
                  <a:ext uri="{FF2B5EF4-FFF2-40B4-BE49-F238E27FC236}">
                    <a16:creationId xmlns:a16="http://schemas.microsoft.com/office/drawing/2014/main" id="{D653FCE9-E5EF-39CF-5937-479BF23AEF08}"/>
                  </a:ext>
                </a:extLst>
              </p:cNvPr>
              <p:cNvSpPr/>
              <p:nvPr/>
            </p:nvSpPr>
            <p:spPr>
              <a:xfrm>
                <a:off x="8668512" y="3328416"/>
                <a:ext cx="73152" cy="73152"/>
              </a:xfrm>
              <a:prstGeom prst="ellipse">
                <a:avLst/>
              </a:prstGeom>
              <a:solidFill>
                <a:srgbClr val="E67E22">
                  <a:alpha val="40000"/>
                </a:srgbClr>
              </a:solidFill>
              <a:ln/>
            </p:spPr>
            <p:txBody>
              <a:bodyPr/>
              <a:lstStyle/>
              <a:p>
                <a:endParaRPr lang="fr-BE"/>
              </a:p>
            </p:txBody>
          </p:sp>
          <p:sp>
            <p:nvSpPr>
              <p:cNvPr id="37" name="Shape 20">
                <a:extLst>
                  <a:ext uri="{FF2B5EF4-FFF2-40B4-BE49-F238E27FC236}">
                    <a16:creationId xmlns:a16="http://schemas.microsoft.com/office/drawing/2014/main" id="{23EDF4AD-CC0C-A0D4-8331-5710CE18D261}"/>
                  </a:ext>
                </a:extLst>
              </p:cNvPr>
              <p:cNvSpPr/>
              <p:nvPr/>
            </p:nvSpPr>
            <p:spPr>
              <a:xfrm>
                <a:off x="8796528" y="2926080"/>
                <a:ext cx="73152" cy="73152"/>
              </a:xfrm>
              <a:prstGeom prst="ellipse">
                <a:avLst/>
              </a:prstGeom>
              <a:solidFill>
                <a:srgbClr val="E67E22">
                  <a:alpha val="40000"/>
                </a:srgbClr>
              </a:solidFill>
              <a:ln/>
            </p:spPr>
            <p:txBody>
              <a:bodyPr/>
              <a:lstStyle/>
              <a:p>
                <a:endParaRPr lang="fr-BE"/>
              </a:p>
            </p:txBody>
          </p:sp>
          <p:sp>
            <p:nvSpPr>
              <p:cNvPr id="38" name="Shape 21">
                <a:extLst>
                  <a:ext uri="{FF2B5EF4-FFF2-40B4-BE49-F238E27FC236}">
                    <a16:creationId xmlns:a16="http://schemas.microsoft.com/office/drawing/2014/main" id="{063CD59E-EC5E-848F-93CE-DC6FEFAE0BEE}"/>
                  </a:ext>
                </a:extLst>
              </p:cNvPr>
              <p:cNvSpPr/>
              <p:nvPr/>
            </p:nvSpPr>
            <p:spPr>
              <a:xfrm>
                <a:off x="8796528" y="3127248"/>
                <a:ext cx="73152" cy="73152"/>
              </a:xfrm>
              <a:prstGeom prst="ellipse">
                <a:avLst/>
              </a:prstGeom>
              <a:solidFill>
                <a:srgbClr val="E67E22">
                  <a:alpha val="40000"/>
                </a:srgbClr>
              </a:solidFill>
              <a:ln/>
            </p:spPr>
            <p:txBody>
              <a:bodyPr/>
              <a:lstStyle/>
              <a:p>
                <a:endParaRPr lang="fr-BE"/>
              </a:p>
            </p:txBody>
          </p:sp>
          <p:sp>
            <p:nvSpPr>
              <p:cNvPr id="39" name="Shape 23">
                <a:extLst>
                  <a:ext uri="{FF2B5EF4-FFF2-40B4-BE49-F238E27FC236}">
                    <a16:creationId xmlns:a16="http://schemas.microsoft.com/office/drawing/2014/main" id="{D4C18E23-928D-429F-51DF-0133ECB99A1C}"/>
                  </a:ext>
                </a:extLst>
              </p:cNvPr>
              <p:cNvSpPr/>
              <p:nvPr/>
            </p:nvSpPr>
            <p:spPr>
              <a:xfrm>
                <a:off x="8924544" y="2926080"/>
                <a:ext cx="73152" cy="73152"/>
              </a:xfrm>
              <a:prstGeom prst="ellipse">
                <a:avLst/>
              </a:prstGeom>
              <a:solidFill>
                <a:srgbClr val="E67E22">
                  <a:alpha val="40000"/>
                </a:srgbClr>
              </a:solidFill>
              <a:ln/>
            </p:spPr>
            <p:txBody>
              <a:bodyPr/>
              <a:lstStyle/>
              <a:p>
                <a:endParaRPr lang="fr-BE"/>
              </a:p>
            </p:txBody>
          </p:sp>
          <p:sp>
            <p:nvSpPr>
              <p:cNvPr id="40" name="Shape 24">
                <a:extLst>
                  <a:ext uri="{FF2B5EF4-FFF2-40B4-BE49-F238E27FC236}">
                    <a16:creationId xmlns:a16="http://schemas.microsoft.com/office/drawing/2014/main" id="{274C710C-F641-5F12-CBCE-D679F27A1168}"/>
                  </a:ext>
                </a:extLst>
              </p:cNvPr>
              <p:cNvSpPr/>
              <p:nvPr/>
            </p:nvSpPr>
            <p:spPr>
              <a:xfrm>
                <a:off x="8924544" y="3127248"/>
                <a:ext cx="73152" cy="73152"/>
              </a:xfrm>
              <a:prstGeom prst="ellipse">
                <a:avLst/>
              </a:prstGeom>
              <a:solidFill>
                <a:srgbClr val="E67E22">
                  <a:alpha val="40000"/>
                </a:srgbClr>
              </a:solidFill>
              <a:ln/>
            </p:spPr>
            <p:txBody>
              <a:bodyPr/>
              <a:lstStyle/>
              <a:p>
                <a:endParaRPr lang="fr-BE"/>
              </a:p>
            </p:txBody>
          </p:sp>
          <p:sp>
            <p:nvSpPr>
              <p:cNvPr id="41" name="Shape 25">
                <a:extLst>
                  <a:ext uri="{FF2B5EF4-FFF2-40B4-BE49-F238E27FC236}">
                    <a16:creationId xmlns:a16="http://schemas.microsoft.com/office/drawing/2014/main" id="{20F0B4CC-3CE9-1F55-16E9-8BFA5DFC4937}"/>
                  </a:ext>
                </a:extLst>
              </p:cNvPr>
              <p:cNvSpPr/>
              <p:nvPr/>
            </p:nvSpPr>
            <p:spPr>
              <a:xfrm>
                <a:off x="8924544" y="3328416"/>
                <a:ext cx="73152" cy="73152"/>
              </a:xfrm>
              <a:prstGeom prst="ellipse">
                <a:avLst/>
              </a:prstGeom>
              <a:solidFill>
                <a:srgbClr val="E67E22">
                  <a:alpha val="40000"/>
                </a:srgbClr>
              </a:solidFill>
              <a:ln/>
            </p:spPr>
            <p:txBody>
              <a:bodyPr/>
              <a:lstStyle/>
              <a:p>
                <a:endParaRPr lang="fr-BE"/>
              </a:p>
            </p:txBody>
          </p:sp>
        </p:grpSp>
      </p:grpSp>
      <p:pic>
        <p:nvPicPr>
          <p:cNvPr id="14" name="Image 13">
            <a:extLst>
              <a:ext uri="{FF2B5EF4-FFF2-40B4-BE49-F238E27FC236}">
                <a16:creationId xmlns:a16="http://schemas.microsoft.com/office/drawing/2014/main" id="{804550D4-2DDF-7146-DD48-85E4B27BBA97}"/>
              </a:ext>
            </a:extLst>
          </p:cNvPr>
          <p:cNvPicPr>
            <a:picLocks noChangeAspect="1"/>
          </p:cNvPicPr>
          <p:nvPr/>
        </p:nvPicPr>
        <p:blipFill rotWithShape="1">
          <a:blip r:embed="rId3"/>
          <a:srcRect r="40495"/>
          <a:stretch/>
        </p:blipFill>
        <p:spPr bwMode="auto">
          <a:xfrm>
            <a:off x="6323957" y="290932"/>
            <a:ext cx="573968" cy="342445"/>
          </a:xfrm>
          <a:prstGeom prst="rect">
            <a:avLst/>
          </a:prstGeom>
        </p:spPr>
      </p:pic>
      <p:pic>
        <p:nvPicPr>
          <p:cNvPr id="15" name="Image 14" descr="Une image contenant texte, logo, Police, conceptionDescription générée automatiquement">
            <a:extLst>
              <a:ext uri="{FF2B5EF4-FFF2-40B4-BE49-F238E27FC236}">
                <a16:creationId xmlns:a16="http://schemas.microsoft.com/office/drawing/2014/main" id="{2E59B996-8A29-7748-CB0A-F7A3F23C2A8B}"/>
              </a:ext>
            </a:extLst>
          </p:cNvPr>
          <p:cNvPicPr/>
          <p:nvPr/>
        </p:nvPicPr>
        <p:blipFill>
          <a:blip r:embed="rId4"/>
          <a:srcRect/>
          <a:stretch>
            <a:fillRect/>
          </a:stretch>
        </p:blipFill>
        <p:spPr>
          <a:xfrm>
            <a:off x="7028902" y="290932"/>
            <a:ext cx="573967" cy="342445"/>
          </a:xfrm>
          <a:prstGeom prst="rect">
            <a:avLst/>
          </a:prstGeom>
          <a:noFill/>
          <a:ln>
            <a:noFill/>
            <a:prstDash/>
          </a:ln>
        </p:spPr>
      </p:pic>
      <p:pic>
        <p:nvPicPr>
          <p:cNvPr id="16" name="Image 15">
            <a:extLst>
              <a:ext uri="{FF2B5EF4-FFF2-40B4-BE49-F238E27FC236}">
                <a16:creationId xmlns:a16="http://schemas.microsoft.com/office/drawing/2014/main" id="{5EB19CBB-53E4-7E0D-74CC-835EF54921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3845" y="290932"/>
            <a:ext cx="573968" cy="309866"/>
          </a:xfrm>
          <a:prstGeom prst="rect">
            <a:avLst/>
          </a:prstGeom>
        </p:spPr>
      </p:pic>
      <p:pic>
        <p:nvPicPr>
          <p:cNvPr id="17" name="Image 16">
            <a:extLst>
              <a:ext uri="{FF2B5EF4-FFF2-40B4-BE49-F238E27FC236}">
                <a16:creationId xmlns:a16="http://schemas.microsoft.com/office/drawing/2014/main" id="{2ECF526C-2637-3625-6BB0-B13C8E46CA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8438790" y="283141"/>
            <a:ext cx="573967" cy="3502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500"/>
                                        <p:tgtEl>
                                          <p:spTgt spid="7">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left)">
                                      <p:cBhvr>
                                        <p:cTn id="10" dur="500"/>
                                        <p:tgtEl>
                                          <p:spTgt spid="7">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wipe(left)">
                                      <p:cBhvr>
                                        <p:cTn id="13" dur="500"/>
                                        <p:tgtEl>
                                          <p:spTgt spid="7">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500"/>
                                        <p:tgtEl>
                                          <p:spTgt spid="7">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wipe(left)">
                                      <p:cBhvr>
                                        <p:cTn id="19" dur="500"/>
                                        <p:tgtEl>
                                          <p:spTgt spid="7">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wipe(left)">
                                      <p:cBhvr>
                                        <p:cTn id="2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7"/>
        </a:solidFill>
        <a:effectLst/>
      </p:bgPr>
    </p:bg>
    <p:spTree>
      <p:nvGrpSpPr>
        <p:cNvPr id="1" name=""/>
        <p:cNvGrpSpPr/>
        <p:nvPr/>
      </p:nvGrpSpPr>
      <p:grpSpPr>
        <a:xfrm>
          <a:off x="0" y="0"/>
          <a:ext cx="0" cy="0"/>
          <a:chOff x="0" y="0"/>
          <a:chExt cx="0" cy="0"/>
        </a:xfrm>
      </p:grpSpPr>
      <p:grpSp>
        <p:nvGrpSpPr>
          <p:cNvPr id="54" name="Groupe 53">
            <a:extLst>
              <a:ext uri="{FF2B5EF4-FFF2-40B4-BE49-F238E27FC236}">
                <a16:creationId xmlns:a16="http://schemas.microsoft.com/office/drawing/2014/main" id="{77DBD75C-87D8-FDA2-E122-7F9489D4CFD4}"/>
              </a:ext>
            </a:extLst>
          </p:cNvPr>
          <p:cNvGrpSpPr/>
          <p:nvPr/>
        </p:nvGrpSpPr>
        <p:grpSpPr>
          <a:xfrm>
            <a:off x="4754880" y="835533"/>
            <a:ext cx="4160520" cy="822960"/>
            <a:chOff x="4754880" y="822960"/>
            <a:chExt cx="4160520" cy="822960"/>
          </a:xfrm>
        </p:grpSpPr>
        <p:sp>
          <p:nvSpPr>
            <p:cNvPr id="24" name="Shape 22"/>
            <p:cNvSpPr/>
            <p:nvPr/>
          </p:nvSpPr>
          <p:spPr>
            <a:xfrm>
              <a:off x="4754880" y="82296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a:p>
          </p:txBody>
        </p:sp>
        <p:sp>
          <p:nvSpPr>
            <p:cNvPr id="25" name="Shape 23"/>
            <p:cNvSpPr/>
            <p:nvPr/>
          </p:nvSpPr>
          <p:spPr>
            <a:xfrm>
              <a:off x="4754880" y="822960"/>
              <a:ext cx="457200" cy="822960"/>
            </a:xfrm>
            <a:prstGeom prst="rect">
              <a:avLst/>
            </a:prstGeom>
            <a:solidFill>
              <a:srgbClr val="1A3C5E"/>
            </a:solidFill>
            <a:ln w="12700">
              <a:solidFill>
                <a:srgbClr val="FFFFFF"/>
              </a:solidFill>
              <a:prstDash val="solid"/>
            </a:ln>
          </p:spPr>
          <p:txBody>
            <a:bodyPr/>
            <a:lstStyle/>
            <a:p>
              <a:endParaRPr lang="fr-FR" sz="1400" b="1" dirty="0">
                <a:solidFill>
                  <a:schemeClr val="bg1"/>
                </a:solidFill>
              </a:endParaRPr>
            </a:p>
            <a:p>
              <a:pPr algn="ctr"/>
              <a:r>
                <a:rPr lang="fr-FR" b="1" dirty="0">
                  <a:solidFill>
                    <a:schemeClr val="bg1"/>
                  </a:solidFill>
                </a:rPr>
                <a:t>5</a:t>
              </a:r>
              <a:endParaRPr lang="fr-BE" b="1" dirty="0">
                <a:solidFill>
                  <a:schemeClr val="bg1"/>
                </a:solidFill>
              </a:endParaRPr>
            </a:p>
          </p:txBody>
        </p:sp>
        <p:sp>
          <p:nvSpPr>
            <p:cNvPr id="27" name="Text 25"/>
            <p:cNvSpPr/>
            <p:nvPr/>
          </p:nvSpPr>
          <p:spPr>
            <a:xfrm>
              <a:off x="5276088" y="1051560"/>
              <a:ext cx="3593592" cy="347472"/>
            </a:xfrm>
            <a:prstGeom prst="rect">
              <a:avLst/>
            </a:prstGeom>
            <a:noFill/>
            <a:ln/>
          </p:spPr>
          <p:txBody>
            <a:bodyPr wrap="square" rtlCol="0" anchor="ctr"/>
            <a:lstStyle/>
            <a:p>
              <a:pPr marL="0" indent="0" algn="l">
                <a:buNone/>
              </a:pPr>
              <a:r>
                <a:rPr lang="en-US" sz="1600" b="1" dirty="0">
                  <a:solidFill>
                    <a:srgbClr val="1A3C5E"/>
                  </a:solidFill>
                </a:rPr>
                <a:t>Résultats</a:t>
              </a:r>
              <a:endParaRPr lang="en-US" sz="1600" dirty="0"/>
            </a:p>
          </p:txBody>
        </p:sp>
      </p:grpSp>
      <p:sp>
        <p:nvSpPr>
          <p:cNvPr id="2" name="Shape 0"/>
          <p:cNvSpPr/>
          <p:nvPr/>
        </p:nvSpPr>
        <p:spPr>
          <a:xfrm>
            <a:off x="0" y="0"/>
            <a:ext cx="9144000" cy="594360"/>
          </a:xfrm>
          <a:prstGeom prst="rect">
            <a:avLst/>
          </a:prstGeom>
          <a:solidFill>
            <a:srgbClr val="1A3C5E"/>
          </a:solidFill>
          <a:ln/>
        </p:spPr>
        <p:txBody>
          <a:bodyPr/>
          <a:lstStyle/>
          <a:p>
            <a:endParaRPr lang="fr-BE"/>
          </a:p>
        </p:txBody>
      </p:sp>
      <p:sp>
        <p:nvSpPr>
          <p:cNvPr id="3" name="Text 1"/>
          <p:cNvSpPr/>
          <p:nvPr/>
        </p:nvSpPr>
        <p:spPr>
          <a:xfrm>
            <a:off x="365760" y="0"/>
            <a:ext cx="8412480" cy="594360"/>
          </a:xfrm>
          <a:prstGeom prst="rect">
            <a:avLst/>
          </a:prstGeom>
          <a:noFill/>
          <a:ln/>
        </p:spPr>
        <p:txBody>
          <a:bodyPr wrap="square"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Plan de la </a:t>
            </a:r>
            <a:r>
              <a:rPr lang="en-US" sz="2200" b="1" dirty="0" err="1">
                <a:solidFill>
                  <a:srgbClr val="FFFFFF"/>
                </a:solidFill>
                <a:latin typeface="Georgia" pitchFamily="34" charset="0"/>
                <a:ea typeface="Georgia" pitchFamily="34" charset="-122"/>
                <a:cs typeface="Georgia" pitchFamily="34" charset="-120"/>
              </a:rPr>
              <a:t>présentation</a:t>
            </a:r>
            <a:endParaRPr lang="en-US" sz="2200" dirty="0"/>
          </a:p>
        </p:txBody>
      </p:sp>
      <p:grpSp>
        <p:nvGrpSpPr>
          <p:cNvPr id="51" name="Groupe 50">
            <a:extLst>
              <a:ext uri="{FF2B5EF4-FFF2-40B4-BE49-F238E27FC236}">
                <a16:creationId xmlns:a16="http://schemas.microsoft.com/office/drawing/2014/main" id="{289C256F-7709-08DE-64AC-FA9DE747DE94}"/>
              </a:ext>
            </a:extLst>
          </p:cNvPr>
          <p:cNvGrpSpPr/>
          <p:nvPr/>
        </p:nvGrpSpPr>
        <p:grpSpPr>
          <a:xfrm>
            <a:off x="320040" y="1828800"/>
            <a:ext cx="4160520" cy="822960"/>
            <a:chOff x="320040" y="1828800"/>
            <a:chExt cx="4160520" cy="822960"/>
          </a:xfrm>
        </p:grpSpPr>
        <p:grpSp>
          <p:nvGrpSpPr>
            <p:cNvPr id="50" name="Groupe 49">
              <a:extLst>
                <a:ext uri="{FF2B5EF4-FFF2-40B4-BE49-F238E27FC236}">
                  <a16:creationId xmlns:a16="http://schemas.microsoft.com/office/drawing/2014/main" id="{4E824B4F-DEAF-22E8-E42A-99E65AFAB28E}"/>
                </a:ext>
              </a:extLst>
            </p:cNvPr>
            <p:cNvGrpSpPr/>
            <p:nvPr/>
          </p:nvGrpSpPr>
          <p:grpSpPr>
            <a:xfrm>
              <a:off x="320040" y="1828800"/>
              <a:ext cx="4160520" cy="822960"/>
              <a:chOff x="320040" y="1828800"/>
              <a:chExt cx="4160520" cy="822960"/>
            </a:xfrm>
          </p:grpSpPr>
          <p:sp>
            <p:nvSpPr>
              <p:cNvPr id="9" name="Shape 7"/>
              <p:cNvSpPr/>
              <p:nvPr/>
            </p:nvSpPr>
            <p:spPr>
              <a:xfrm>
                <a:off x="320040" y="182880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dirty="0"/>
              </a:p>
            </p:txBody>
          </p:sp>
          <p:sp>
            <p:nvSpPr>
              <p:cNvPr id="12" name="Text 10"/>
              <p:cNvSpPr/>
              <p:nvPr/>
            </p:nvSpPr>
            <p:spPr>
              <a:xfrm>
                <a:off x="832104" y="2066544"/>
                <a:ext cx="3593592" cy="347472"/>
              </a:xfrm>
              <a:prstGeom prst="rect">
                <a:avLst/>
              </a:prstGeom>
              <a:noFill/>
              <a:ln/>
            </p:spPr>
            <p:txBody>
              <a:bodyPr wrap="square" rtlCol="0" anchor="ctr"/>
              <a:lstStyle/>
              <a:p>
                <a:pPr marL="0" indent="0" algn="l">
                  <a:buNone/>
                </a:pPr>
                <a:r>
                  <a:rPr lang="en-US" sz="1600" b="1" dirty="0">
                    <a:solidFill>
                      <a:srgbClr val="1A3C5E"/>
                    </a:solidFill>
                  </a:rPr>
                  <a:t>Cadre </a:t>
                </a:r>
                <a:r>
                  <a:rPr lang="en-US" sz="1600" b="1" dirty="0" err="1">
                    <a:solidFill>
                      <a:srgbClr val="1A3C5E"/>
                    </a:solidFill>
                  </a:rPr>
                  <a:t>analytique</a:t>
                </a:r>
                <a:endParaRPr lang="en-US" sz="1600" dirty="0"/>
              </a:p>
            </p:txBody>
          </p:sp>
        </p:grpSp>
        <p:sp>
          <p:nvSpPr>
            <p:cNvPr id="10" name="Shape 8"/>
            <p:cNvSpPr/>
            <p:nvPr/>
          </p:nvSpPr>
          <p:spPr>
            <a:xfrm>
              <a:off x="320040" y="1828800"/>
              <a:ext cx="457200" cy="822960"/>
            </a:xfrm>
            <a:prstGeom prst="rect">
              <a:avLst/>
            </a:prstGeom>
            <a:solidFill>
              <a:srgbClr val="1A3C5E"/>
            </a:solidFill>
            <a:ln w="12700">
              <a:solidFill>
                <a:srgbClr val="FFFFFF"/>
              </a:solidFill>
              <a:prstDash val="solid"/>
            </a:ln>
          </p:spPr>
          <p:txBody>
            <a:bodyPr/>
            <a:lstStyle/>
            <a:p>
              <a:endParaRPr lang="fr-FR" sz="1600" b="1" dirty="0">
                <a:solidFill>
                  <a:schemeClr val="bg1"/>
                </a:solidFill>
                <a:latin typeface="+mj-lt"/>
              </a:endParaRPr>
            </a:p>
            <a:p>
              <a:pPr algn="ctr"/>
              <a:r>
                <a:rPr lang="en-US" b="1" dirty="0">
                  <a:solidFill>
                    <a:srgbClr val="FFFFFF"/>
                  </a:solidFill>
                </a:rPr>
                <a:t>2</a:t>
              </a:r>
              <a:endParaRPr lang="fr-BE" sz="1600" b="1" dirty="0">
                <a:solidFill>
                  <a:schemeClr val="bg1"/>
                </a:solidFill>
                <a:latin typeface="+mj-lt"/>
              </a:endParaRPr>
            </a:p>
          </p:txBody>
        </p:sp>
      </p:grpSp>
      <p:grpSp>
        <p:nvGrpSpPr>
          <p:cNvPr id="59" name="Groupe 58">
            <a:extLst>
              <a:ext uri="{FF2B5EF4-FFF2-40B4-BE49-F238E27FC236}">
                <a16:creationId xmlns:a16="http://schemas.microsoft.com/office/drawing/2014/main" id="{9AF1145A-B510-B5A0-F72A-9BD87F9F20A1}"/>
              </a:ext>
            </a:extLst>
          </p:cNvPr>
          <p:cNvGrpSpPr/>
          <p:nvPr/>
        </p:nvGrpSpPr>
        <p:grpSpPr>
          <a:xfrm>
            <a:off x="4754880" y="2834640"/>
            <a:ext cx="4160520" cy="822960"/>
            <a:chOff x="4754880" y="2834640"/>
            <a:chExt cx="4160520" cy="822960"/>
          </a:xfrm>
        </p:grpSpPr>
        <p:grpSp>
          <p:nvGrpSpPr>
            <p:cNvPr id="39" name="Groupe 38">
              <a:extLst>
                <a:ext uri="{FF2B5EF4-FFF2-40B4-BE49-F238E27FC236}">
                  <a16:creationId xmlns:a16="http://schemas.microsoft.com/office/drawing/2014/main" id="{3BA6779E-B75C-62AE-F9AF-2168B741ED97}"/>
                </a:ext>
              </a:extLst>
            </p:cNvPr>
            <p:cNvGrpSpPr/>
            <p:nvPr/>
          </p:nvGrpSpPr>
          <p:grpSpPr>
            <a:xfrm>
              <a:off x="4754880" y="2834640"/>
              <a:ext cx="4160520" cy="822960"/>
              <a:chOff x="4754880" y="2834640"/>
              <a:chExt cx="4160520" cy="822960"/>
            </a:xfrm>
          </p:grpSpPr>
          <p:sp>
            <p:nvSpPr>
              <p:cNvPr id="34" name="Shape 32"/>
              <p:cNvSpPr/>
              <p:nvPr/>
            </p:nvSpPr>
            <p:spPr>
              <a:xfrm>
                <a:off x="4754880" y="283464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a:p>
            </p:txBody>
          </p:sp>
          <p:sp>
            <p:nvSpPr>
              <p:cNvPr id="35" name="Shape 33"/>
              <p:cNvSpPr/>
              <p:nvPr/>
            </p:nvSpPr>
            <p:spPr>
              <a:xfrm>
                <a:off x="4754880" y="2834640"/>
                <a:ext cx="457200" cy="822960"/>
              </a:xfrm>
              <a:prstGeom prst="rect">
                <a:avLst/>
              </a:prstGeom>
              <a:solidFill>
                <a:srgbClr val="1A3C5E"/>
              </a:solidFill>
              <a:ln w="12700">
                <a:solidFill>
                  <a:srgbClr val="FFFFFF"/>
                </a:solidFill>
                <a:prstDash val="solid"/>
              </a:ln>
            </p:spPr>
            <p:txBody>
              <a:bodyPr/>
              <a:lstStyle/>
              <a:p>
                <a:endParaRPr lang="fr-BE" sz="2400" dirty="0"/>
              </a:p>
            </p:txBody>
          </p:sp>
          <p:sp>
            <p:nvSpPr>
              <p:cNvPr id="36" name="Text 34"/>
              <p:cNvSpPr/>
              <p:nvPr/>
            </p:nvSpPr>
            <p:spPr>
              <a:xfrm>
                <a:off x="4754880" y="2834640"/>
                <a:ext cx="457200" cy="822960"/>
              </a:xfrm>
              <a:prstGeom prst="rect">
                <a:avLst/>
              </a:prstGeom>
              <a:noFill/>
              <a:ln/>
            </p:spPr>
            <p:txBody>
              <a:bodyPr wrap="square" lIns="0" tIns="0" rIns="0" bIns="0" rtlCol="0" anchor="ctr"/>
              <a:lstStyle/>
              <a:p>
                <a:pPr marL="0" indent="0" algn="ctr">
                  <a:buNone/>
                </a:pPr>
                <a:r>
                  <a:rPr lang="en-US" b="1" dirty="0">
                    <a:solidFill>
                      <a:srgbClr val="FFFFFF"/>
                    </a:solidFill>
                  </a:rPr>
                  <a:t>7</a:t>
                </a:r>
                <a:endParaRPr lang="en-US" dirty="0"/>
              </a:p>
            </p:txBody>
          </p:sp>
        </p:grpSp>
        <p:sp>
          <p:nvSpPr>
            <p:cNvPr id="37" name="Text 35"/>
            <p:cNvSpPr/>
            <p:nvPr/>
          </p:nvSpPr>
          <p:spPr>
            <a:xfrm>
              <a:off x="5230368" y="3067240"/>
              <a:ext cx="3593592" cy="347472"/>
            </a:xfrm>
            <a:prstGeom prst="rect">
              <a:avLst/>
            </a:prstGeom>
            <a:noFill/>
            <a:ln/>
          </p:spPr>
          <p:txBody>
            <a:bodyPr wrap="square" rtlCol="0" anchor="ctr"/>
            <a:lstStyle/>
            <a:p>
              <a:r>
                <a:rPr lang="en-US" sz="1600" b="1" dirty="0">
                  <a:solidFill>
                    <a:srgbClr val="1A3C5E"/>
                  </a:solidFill>
                </a:rPr>
                <a:t>Conclusion</a:t>
              </a:r>
              <a:endParaRPr lang="en-US" sz="1600" dirty="0"/>
            </a:p>
          </p:txBody>
        </p:sp>
      </p:grpSp>
      <p:grpSp>
        <p:nvGrpSpPr>
          <p:cNvPr id="82" name="Groupe 81">
            <a:extLst>
              <a:ext uri="{FF2B5EF4-FFF2-40B4-BE49-F238E27FC236}">
                <a16:creationId xmlns:a16="http://schemas.microsoft.com/office/drawing/2014/main" id="{A54099D8-4DB8-752E-2975-9415A82BAE14}"/>
              </a:ext>
            </a:extLst>
          </p:cNvPr>
          <p:cNvGrpSpPr/>
          <p:nvPr/>
        </p:nvGrpSpPr>
        <p:grpSpPr>
          <a:xfrm>
            <a:off x="320040" y="835533"/>
            <a:ext cx="4160520" cy="822960"/>
            <a:chOff x="320040" y="835533"/>
            <a:chExt cx="4160520" cy="822960"/>
          </a:xfrm>
        </p:grpSpPr>
        <p:grpSp>
          <p:nvGrpSpPr>
            <p:cNvPr id="76" name="Groupe 75">
              <a:extLst>
                <a:ext uri="{FF2B5EF4-FFF2-40B4-BE49-F238E27FC236}">
                  <a16:creationId xmlns:a16="http://schemas.microsoft.com/office/drawing/2014/main" id="{107903DB-7F8E-E837-B210-2CC15B267004}"/>
                </a:ext>
              </a:extLst>
            </p:cNvPr>
            <p:cNvGrpSpPr/>
            <p:nvPr/>
          </p:nvGrpSpPr>
          <p:grpSpPr>
            <a:xfrm>
              <a:off x="320040" y="835533"/>
              <a:ext cx="4160520" cy="822960"/>
              <a:chOff x="320040" y="1828800"/>
              <a:chExt cx="4160520" cy="822960"/>
            </a:xfrm>
          </p:grpSpPr>
          <p:grpSp>
            <p:nvGrpSpPr>
              <p:cNvPr id="77" name="Groupe 76">
                <a:extLst>
                  <a:ext uri="{FF2B5EF4-FFF2-40B4-BE49-F238E27FC236}">
                    <a16:creationId xmlns:a16="http://schemas.microsoft.com/office/drawing/2014/main" id="{D3FECAD5-3944-5A9E-3075-F70CDD6C5565}"/>
                  </a:ext>
                </a:extLst>
              </p:cNvPr>
              <p:cNvGrpSpPr/>
              <p:nvPr/>
            </p:nvGrpSpPr>
            <p:grpSpPr>
              <a:xfrm>
                <a:off x="320040" y="1828800"/>
                <a:ext cx="4160520" cy="822960"/>
                <a:chOff x="320040" y="1828800"/>
                <a:chExt cx="4160520" cy="822960"/>
              </a:xfrm>
            </p:grpSpPr>
            <p:sp>
              <p:nvSpPr>
                <p:cNvPr id="79" name="Shape 7">
                  <a:extLst>
                    <a:ext uri="{FF2B5EF4-FFF2-40B4-BE49-F238E27FC236}">
                      <a16:creationId xmlns:a16="http://schemas.microsoft.com/office/drawing/2014/main" id="{62054F15-2BF9-528E-C1AA-EA56AC00B9BB}"/>
                    </a:ext>
                  </a:extLst>
                </p:cNvPr>
                <p:cNvSpPr/>
                <p:nvPr/>
              </p:nvSpPr>
              <p:spPr>
                <a:xfrm>
                  <a:off x="320040" y="182880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dirty="0"/>
                </a:p>
              </p:txBody>
            </p:sp>
            <p:sp>
              <p:nvSpPr>
                <p:cNvPr id="80" name="Text 10">
                  <a:extLst>
                    <a:ext uri="{FF2B5EF4-FFF2-40B4-BE49-F238E27FC236}">
                      <a16:creationId xmlns:a16="http://schemas.microsoft.com/office/drawing/2014/main" id="{0E384FF8-FA47-4420-750A-0E059FEE1B9F}"/>
                    </a:ext>
                  </a:extLst>
                </p:cNvPr>
                <p:cNvSpPr/>
                <p:nvPr/>
              </p:nvSpPr>
              <p:spPr>
                <a:xfrm>
                  <a:off x="832104" y="2066544"/>
                  <a:ext cx="3593592" cy="347472"/>
                </a:xfrm>
                <a:prstGeom prst="rect">
                  <a:avLst/>
                </a:prstGeom>
                <a:noFill/>
                <a:ln/>
              </p:spPr>
              <p:txBody>
                <a:bodyPr wrap="square" rtlCol="0" anchor="ctr"/>
                <a:lstStyle/>
                <a:p>
                  <a:pPr marL="0" indent="0" algn="l">
                    <a:buNone/>
                  </a:pPr>
                  <a:endParaRPr lang="en-US" sz="1600" dirty="0"/>
                </a:p>
              </p:txBody>
            </p:sp>
          </p:grpSp>
          <p:sp>
            <p:nvSpPr>
              <p:cNvPr id="78" name="Shape 8">
                <a:extLst>
                  <a:ext uri="{FF2B5EF4-FFF2-40B4-BE49-F238E27FC236}">
                    <a16:creationId xmlns:a16="http://schemas.microsoft.com/office/drawing/2014/main" id="{BB53CA37-1F6E-B4A6-EE1C-FCFCE8C67A3A}"/>
                  </a:ext>
                </a:extLst>
              </p:cNvPr>
              <p:cNvSpPr/>
              <p:nvPr/>
            </p:nvSpPr>
            <p:spPr>
              <a:xfrm>
                <a:off x="320040" y="1828800"/>
                <a:ext cx="457200" cy="822960"/>
              </a:xfrm>
              <a:prstGeom prst="rect">
                <a:avLst/>
              </a:prstGeom>
              <a:solidFill>
                <a:srgbClr val="1A3C5E"/>
              </a:solidFill>
              <a:ln w="12700">
                <a:solidFill>
                  <a:srgbClr val="FFFFFF"/>
                </a:solidFill>
                <a:prstDash val="solid"/>
              </a:ln>
            </p:spPr>
            <p:txBody>
              <a:bodyPr/>
              <a:lstStyle/>
              <a:p>
                <a:endParaRPr lang="fr-FR" sz="1600" b="1" dirty="0">
                  <a:solidFill>
                    <a:schemeClr val="bg1"/>
                  </a:solidFill>
                  <a:latin typeface="+mj-lt"/>
                </a:endParaRPr>
              </a:p>
              <a:p>
                <a:pPr algn="ctr"/>
                <a:r>
                  <a:rPr lang="en-US" b="1" dirty="0">
                    <a:solidFill>
                      <a:srgbClr val="FFFFFF"/>
                    </a:solidFill>
                  </a:rPr>
                  <a:t>1</a:t>
                </a:r>
                <a:endParaRPr lang="fr-BE" sz="1600" b="1" dirty="0">
                  <a:solidFill>
                    <a:schemeClr val="bg1"/>
                  </a:solidFill>
                  <a:latin typeface="+mj-lt"/>
                </a:endParaRPr>
              </a:p>
            </p:txBody>
          </p:sp>
        </p:grpSp>
        <p:sp>
          <p:nvSpPr>
            <p:cNvPr id="81" name="Text 10">
              <a:extLst>
                <a:ext uri="{FF2B5EF4-FFF2-40B4-BE49-F238E27FC236}">
                  <a16:creationId xmlns:a16="http://schemas.microsoft.com/office/drawing/2014/main" id="{F4219B3A-CAF2-F1F2-3975-85783CF0B472}"/>
                </a:ext>
              </a:extLst>
            </p:cNvPr>
            <p:cNvSpPr/>
            <p:nvPr/>
          </p:nvSpPr>
          <p:spPr>
            <a:xfrm>
              <a:off x="832104" y="1084802"/>
              <a:ext cx="3593592" cy="347472"/>
            </a:xfrm>
            <a:prstGeom prst="rect">
              <a:avLst/>
            </a:prstGeom>
            <a:noFill/>
            <a:ln/>
          </p:spPr>
          <p:txBody>
            <a:bodyPr wrap="square" rtlCol="0" anchor="ctr"/>
            <a:lstStyle/>
            <a:p>
              <a:pPr marL="0" indent="0" algn="l">
                <a:buNone/>
              </a:pPr>
              <a:r>
                <a:rPr lang="en-US" sz="1600" b="1" dirty="0" err="1">
                  <a:solidFill>
                    <a:srgbClr val="1A3C5E"/>
                  </a:solidFill>
                </a:rPr>
                <a:t>Contexte</a:t>
              </a:r>
              <a:r>
                <a:rPr lang="en-US" sz="1600" b="1" dirty="0">
                  <a:solidFill>
                    <a:srgbClr val="1A3C5E"/>
                  </a:solidFill>
                </a:rPr>
                <a:t> &amp; </a:t>
              </a:r>
              <a:r>
                <a:rPr lang="en-US" sz="1600" b="1" dirty="0" err="1">
                  <a:solidFill>
                    <a:srgbClr val="1A3C5E"/>
                  </a:solidFill>
                </a:rPr>
                <a:t>Enjeux</a:t>
              </a:r>
              <a:endParaRPr lang="en-US" sz="1600" dirty="0"/>
            </a:p>
          </p:txBody>
        </p:sp>
      </p:grpSp>
      <p:grpSp>
        <p:nvGrpSpPr>
          <p:cNvPr id="85" name="Groupe 84">
            <a:extLst>
              <a:ext uri="{FF2B5EF4-FFF2-40B4-BE49-F238E27FC236}">
                <a16:creationId xmlns:a16="http://schemas.microsoft.com/office/drawing/2014/main" id="{1A042A53-98B4-0205-8CA0-2F4707D9EA79}"/>
              </a:ext>
            </a:extLst>
          </p:cNvPr>
          <p:cNvGrpSpPr/>
          <p:nvPr/>
        </p:nvGrpSpPr>
        <p:grpSpPr>
          <a:xfrm>
            <a:off x="320040" y="2838069"/>
            <a:ext cx="4160520" cy="822960"/>
            <a:chOff x="320040" y="2838069"/>
            <a:chExt cx="4160520" cy="822960"/>
          </a:xfrm>
        </p:grpSpPr>
        <p:grpSp>
          <p:nvGrpSpPr>
            <p:cNvPr id="66" name="Groupe 65">
              <a:extLst>
                <a:ext uri="{FF2B5EF4-FFF2-40B4-BE49-F238E27FC236}">
                  <a16:creationId xmlns:a16="http://schemas.microsoft.com/office/drawing/2014/main" id="{984FB3EC-B989-8AE9-F04A-DC9C732DAE38}"/>
                </a:ext>
              </a:extLst>
            </p:cNvPr>
            <p:cNvGrpSpPr/>
            <p:nvPr/>
          </p:nvGrpSpPr>
          <p:grpSpPr>
            <a:xfrm>
              <a:off x="320040" y="2838069"/>
              <a:ext cx="4160520" cy="822960"/>
              <a:chOff x="320040" y="1828800"/>
              <a:chExt cx="4160520" cy="822960"/>
            </a:xfrm>
          </p:grpSpPr>
          <p:grpSp>
            <p:nvGrpSpPr>
              <p:cNvPr id="67" name="Groupe 66">
                <a:extLst>
                  <a:ext uri="{FF2B5EF4-FFF2-40B4-BE49-F238E27FC236}">
                    <a16:creationId xmlns:a16="http://schemas.microsoft.com/office/drawing/2014/main" id="{760032E2-6DEE-CDBA-A838-917D4E14A0A4}"/>
                  </a:ext>
                </a:extLst>
              </p:cNvPr>
              <p:cNvGrpSpPr/>
              <p:nvPr/>
            </p:nvGrpSpPr>
            <p:grpSpPr>
              <a:xfrm>
                <a:off x="320040" y="1828800"/>
                <a:ext cx="4160520" cy="822960"/>
                <a:chOff x="320040" y="1828800"/>
                <a:chExt cx="4160520" cy="822960"/>
              </a:xfrm>
            </p:grpSpPr>
            <p:sp>
              <p:nvSpPr>
                <p:cNvPr id="69" name="Shape 7">
                  <a:extLst>
                    <a:ext uri="{FF2B5EF4-FFF2-40B4-BE49-F238E27FC236}">
                      <a16:creationId xmlns:a16="http://schemas.microsoft.com/office/drawing/2014/main" id="{94558BFB-DBF4-BE10-51A6-5D298CF3A7FA}"/>
                    </a:ext>
                  </a:extLst>
                </p:cNvPr>
                <p:cNvSpPr/>
                <p:nvPr/>
              </p:nvSpPr>
              <p:spPr>
                <a:xfrm>
                  <a:off x="320040" y="182880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dirty="0"/>
                </a:p>
              </p:txBody>
            </p:sp>
            <p:sp>
              <p:nvSpPr>
                <p:cNvPr id="70" name="Text 10">
                  <a:extLst>
                    <a:ext uri="{FF2B5EF4-FFF2-40B4-BE49-F238E27FC236}">
                      <a16:creationId xmlns:a16="http://schemas.microsoft.com/office/drawing/2014/main" id="{87D1F27B-D57A-C967-D8D9-C76DA2B8BC4C}"/>
                    </a:ext>
                  </a:extLst>
                </p:cNvPr>
                <p:cNvSpPr/>
                <p:nvPr/>
              </p:nvSpPr>
              <p:spPr>
                <a:xfrm>
                  <a:off x="832104" y="2066544"/>
                  <a:ext cx="3593592" cy="347472"/>
                </a:xfrm>
                <a:prstGeom prst="rect">
                  <a:avLst/>
                </a:prstGeom>
                <a:noFill/>
                <a:ln/>
              </p:spPr>
              <p:txBody>
                <a:bodyPr wrap="square" rtlCol="0" anchor="ctr"/>
                <a:lstStyle/>
                <a:p>
                  <a:pPr marL="0" indent="0" algn="l">
                    <a:buNone/>
                  </a:pPr>
                  <a:endParaRPr lang="en-US" sz="1600" dirty="0"/>
                </a:p>
              </p:txBody>
            </p:sp>
          </p:grpSp>
          <p:sp>
            <p:nvSpPr>
              <p:cNvPr id="68" name="Shape 8">
                <a:extLst>
                  <a:ext uri="{FF2B5EF4-FFF2-40B4-BE49-F238E27FC236}">
                    <a16:creationId xmlns:a16="http://schemas.microsoft.com/office/drawing/2014/main" id="{08884E00-BD1F-99EB-054C-1C623E56E7BC}"/>
                  </a:ext>
                </a:extLst>
              </p:cNvPr>
              <p:cNvSpPr/>
              <p:nvPr/>
            </p:nvSpPr>
            <p:spPr>
              <a:xfrm>
                <a:off x="320040" y="1828800"/>
                <a:ext cx="457200" cy="822960"/>
              </a:xfrm>
              <a:prstGeom prst="rect">
                <a:avLst/>
              </a:prstGeom>
              <a:solidFill>
                <a:srgbClr val="1A3C5E"/>
              </a:solidFill>
              <a:ln w="12700">
                <a:solidFill>
                  <a:srgbClr val="FFFFFF"/>
                </a:solidFill>
                <a:prstDash val="solid"/>
              </a:ln>
            </p:spPr>
            <p:txBody>
              <a:bodyPr/>
              <a:lstStyle/>
              <a:p>
                <a:endParaRPr lang="fr-FR" sz="1600" b="1" dirty="0">
                  <a:solidFill>
                    <a:schemeClr val="bg1"/>
                  </a:solidFill>
                  <a:latin typeface="+mj-lt"/>
                </a:endParaRPr>
              </a:p>
              <a:p>
                <a:pPr algn="ctr"/>
                <a:r>
                  <a:rPr lang="en-US" b="1" dirty="0">
                    <a:solidFill>
                      <a:srgbClr val="FFFFFF"/>
                    </a:solidFill>
                  </a:rPr>
                  <a:t>3</a:t>
                </a:r>
                <a:endParaRPr lang="fr-BE" sz="1600" b="1" dirty="0">
                  <a:solidFill>
                    <a:schemeClr val="bg1"/>
                  </a:solidFill>
                  <a:latin typeface="+mj-lt"/>
                </a:endParaRPr>
              </a:p>
            </p:txBody>
          </p:sp>
        </p:grpSp>
        <p:sp>
          <p:nvSpPr>
            <p:cNvPr id="83" name="Text 10">
              <a:extLst>
                <a:ext uri="{FF2B5EF4-FFF2-40B4-BE49-F238E27FC236}">
                  <a16:creationId xmlns:a16="http://schemas.microsoft.com/office/drawing/2014/main" id="{D590DF27-B191-F475-435E-1682583DC54B}"/>
                </a:ext>
              </a:extLst>
            </p:cNvPr>
            <p:cNvSpPr/>
            <p:nvPr/>
          </p:nvSpPr>
          <p:spPr>
            <a:xfrm>
              <a:off x="813816" y="3075813"/>
              <a:ext cx="3593592" cy="347472"/>
            </a:xfrm>
            <a:prstGeom prst="rect">
              <a:avLst/>
            </a:prstGeom>
            <a:noFill/>
            <a:ln/>
          </p:spPr>
          <p:txBody>
            <a:bodyPr wrap="square" rtlCol="0" anchor="ctr"/>
            <a:lstStyle/>
            <a:p>
              <a:pPr marL="0" indent="0" algn="l">
                <a:buNone/>
              </a:pPr>
              <a:r>
                <a:rPr lang="en-US" sz="1600" b="1" dirty="0">
                  <a:solidFill>
                    <a:srgbClr val="1A3C5E"/>
                  </a:solidFill>
                </a:rPr>
                <a:t>Cadre </a:t>
              </a:r>
              <a:r>
                <a:rPr lang="en-US" sz="1600" b="1" dirty="0" err="1">
                  <a:solidFill>
                    <a:srgbClr val="1A3C5E"/>
                  </a:solidFill>
                </a:rPr>
                <a:t>théorique</a:t>
              </a:r>
              <a:r>
                <a:rPr lang="en-US" sz="1600" b="1" dirty="0">
                  <a:solidFill>
                    <a:srgbClr val="1A3C5E"/>
                  </a:solidFill>
                </a:rPr>
                <a:t> </a:t>
              </a:r>
              <a:endParaRPr lang="en-US" sz="1600" dirty="0"/>
            </a:p>
          </p:txBody>
        </p:sp>
      </p:grpSp>
      <p:grpSp>
        <p:nvGrpSpPr>
          <p:cNvPr id="86" name="Groupe 85">
            <a:extLst>
              <a:ext uri="{FF2B5EF4-FFF2-40B4-BE49-F238E27FC236}">
                <a16:creationId xmlns:a16="http://schemas.microsoft.com/office/drawing/2014/main" id="{D2EBD32F-5759-4BAB-BF51-694E846AD072}"/>
              </a:ext>
            </a:extLst>
          </p:cNvPr>
          <p:cNvGrpSpPr/>
          <p:nvPr/>
        </p:nvGrpSpPr>
        <p:grpSpPr>
          <a:xfrm>
            <a:off x="320040" y="3831336"/>
            <a:ext cx="4160520" cy="822960"/>
            <a:chOff x="320040" y="3831336"/>
            <a:chExt cx="4160520" cy="822960"/>
          </a:xfrm>
        </p:grpSpPr>
        <p:grpSp>
          <p:nvGrpSpPr>
            <p:cNvPr id="71" name="Groupe 70">
              <a:extLst>
                <a:ext uri="{FF2B5EF4-FFF2-40B4-BE49-F238E27FC236}">
                  <a16:creationId xmlns:a16="http://schemas.microsoft.com/office/drawing/2014/main" id="{4BCD54DD-90AA-C745-42A1-25B316C5B368}"/>
                </a:ext>
              </a:extLst>
            </p:cNvPr>
            <p:cNvGrpSpPr/>
            <p:nvPr/>
          </p:nvGrpSpPr>
          <p:grpSpPr>
            <a:xfrm>
              <a:off x="320040" y="3831336"/>
              <a:ext cx="4160520" cy="822960"/>
              <a:chOff x="320040" y="1828800"/>
              <a:chExt cx="4160520" cy="822960"/>
            </a:xfrm>
          </p:grpSpPr>
          <p:grpSp>
            <p:nvGrpSpPr>
              <p:cNvPr id="72" name="Groupe 71">
                <a:extLst>
                  <a:ext uri="{FF2B5EF4-FFF2-40B4-BE49-F238E27FC236}">
                    <a16:creationId xmlns:a16="http://schemas.microsoft.com/office/drawing/2014/main" id="{42493CF8-421E-561B-7142-080712D41328}"/>
                  </a:ext>
                </a:extLst>
              </p:cNvPr>
              <p:cNvGrpSpPr/>
              <p:nvPr/>
            </p:nvGrpSpPr>
            <p:grpSpPr>
              <a:xfrm>
                <a:off x="320040" y="1828800"/>
                <a:ext cx="4160520" cy="822960"/>
                <a:chOff x="320040" y="1828800"/>
                <a:chExt cx="4160520" cy="822960"/>
              </a:xfrm>
            </p:grpSpPr>
            <p:sp>
              <p:nvSpPr>
                <p:cNvPr id="74" name="Shape 7">
                  <a:extLst>
                    <a:ext uri="{FF2B5EF4-FFF2-40B4-BE49-F238E27FC236}">
                      <a16:creationId xmlns:a16="http://schemas.microsoft.com/office/drawing/2014/main" id="{90733214-A282-30AF-0906-AFC30D8C650E}"/>
                    </a:ext>
                  </a:extLst>
                </p:cNvPr>
                <p:cNvSpPr/>
                <p:nvPr/>
              </p:nvSpPr>
              <p:spPr>
                <a:xfrm>
                  <a:off x="320040" y="182880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dirty="0"/>
                </a:p>
              </p:txBody>
            </p:sp>
            <p:sp>
              <p:nvSpPr>
                <p:cNvPr id="75" name="Text 10">
                  <a:extLst>
                    <a:ext uri="{FF2B5EF4-FFF2-40B4-BE49-F238E27FC236}">
                      <a16:creationId xmlns:a16="http://schemas.microsoft.com/office/drawing/2014/main" id="{D4BFC753-DCA1-741A-5E63-68731C75763B}"/>
                    </a:ext>
                  </a:extLst>
                </p:cNvPr>
                <p:cNvSpPr/>
                <p:nvPr/>
              </p:nvSpPr>
              <p:spPr>
                <a:xfrm>
                  <a:off x="832104" y="2066544"/>
                  <a:ext cx="3593592" cy="347472"/>
                </a:xfrm>
                <a:prstGeom prst="rect">
                  <a:avLst/>
                </a:prstGeom>
                <a:noFill/>
                <a:ln/>
              </p:spPr>
              <p:txBody>
                <a:bodyPr wrap="square" rtlCol="0" anchor="ctr"/>
                <a:lstStyle/>
                <a:p>
                  <a:pPr marL="0" indent="0" algn="l">
                    <a:buNone/>
                  </a:pPr>
                  <a:endParaRPr lang="en-US" sz="1600" dirty="0"/>
                </a:p>
              </p:txBody>
            </p:sp>
          </p:grpSp>
          <p:sp>
            <p:nvSpPr>
              <p:cNvPr id="73" name="Shape 8">
                <a:extLst>
                  <a:ext uri="{FF2B5EF4-FFF2-40B4-BE49-F238E27FC236}">
                    <a16:creationId xmlns:a16="http://schemas.microsoft.com/office/drawing/2014/main" id="{48D9F80F-DF81-2A5F-A6C4-1A2E8933339E}"/>
                  </a:ext>
                </a:extLst>
              </p:cNvPr>
              <p:cNvSpPr/>
              <p:nvPr/>
            </p:nvSpPr>
            <p:spPr>
              <a:xfrm>
                <a:off x="320040" y="1828800"/>
                <a:ext cx="457200" cy="822960"/>
              </a:xfrm>
              <a:prstGeom prst="rect">
                <a:avLst/>
              </a:prstGeom>
              <a:solidFill>
                <a:srgbClr val="1A3C5E"/>
              </a:solidFill>
              <a:ln w="12700">
                <a:solidFill>
                  <a:srgbClr val="FFFFFF"/>
                </a:solidFill>
                <a:prstDash val="solid"/>
              </a:ln>
            </p:spPr>
            <p:txBody>
              <a:bodyPr/>
              <a:lstStyle/>
              <a:p>
                <a:endParaRPr lang="fr-FR" sz="1600" b="1" dirty="0">
                  <a:solidFill>
                    <a:schemeClr val="bg1"/>
                  </a:solidFill>
                  <a:latin typeface="+mj-lt"/>
                </a:endParaRPr>
              </a:p>
              <a:p>
                <a:pPr algn="ctr"/>
                <a:r>
                  <a:rPr lang="en-US" b="1" dirty="0">
                    <a:solidFill>
                      <a:srgbClr val="FFFFFF"/>
                    </a:solidFill>
                  </a:rPr>
                  <a:t>4</a:t>
                </a:r>
                <a:endParaRPr lang="fr-BE" sz="1600" b="1" dirty="0">
                  <a:solidFill>
                    <a:schemeClr val="bg1"/>
                  </a:solidFill>
                  <a:latin typeface="+mj-lt"/>
                </a:endParaRPr>
              </a:p>
            </p:txBody>
          </p:sp>
        </p:grpSp>
        <p:sp>
          <p:nvSpPr>
            <p:cNvPr id="84" name="Text 10">
              <a:extLst>
                <a:ext uri="{FF2B5EF4-FFF2-40B4-BE49-F238E27FC236}">
                  <a16:creationId xmlns:a16="http://schemas.microsoft.com/office/drawing/2014/main" id="{1698FB89-C678-0519-C0B3-EDC5BB50C066}"/>
                </a:ext>
              </a:extLst>
            </p:cNvPr>
            <p:cNvSpPr/>
            <p:nvPr/>
          </p:nvSpPr>
          <p:spPr>
            <a:xfrm>
              <a:off x="832104" y="4062984"/>
              <a:ext cx="3593592" cy="347472"/>
            </a:xfrm>
            <a:prstGeom prst="rect">
              <a:avLst/>
            </a:prstGeom>
            <a:noFill/>
            <a:ln/>
          </p:spPr>
          <p:txBody>
            <a:bodyPr wrap="square" rtlCol="0" anchor="ctr"/>
            <a:lstStyle/>
            <a:p>
              <a:pPr marL="0" indent="0" algn="l">
                <a:buNone/>
              </a:pPr>
              <a:r>
                <a:rPr lang="en-US" sz="1600" b="1" dirty="0" err="1">
                  <a:solidFill>
                    <a:srgbClr val="1A3C5E"/>
                  </a:solidFill>
                </a:rPr>
                <a:t>Méthodologie</a:t>
              </a:r>
              <a:r>
                <a:rPr lang="en-US" sz="1600" b="1" dirty="0">
                  <a:solidFill>
                    <a:srgbClr val="1A3C5E"/>
                  </a:solidFill>
                </a:rPr>
                <a:t> de recherche</a:t>
              </a:r>
              <a:endParaRPr lang="en-US" sz="1600" dirty="0"/>
            </a:p>
          </p:txBody>
        </p:sp>
      </p:grpSp>
      <p:grpSp>
        <p:nvGrpSpPr>
          <p:cNvPr id="88" name="Groupe 87">
            <a:extLst>
              <a:ext uri="{FF2B5EF4-FFF2-40B4-BE49-F238E27FC236}">
                <a16:creationId xmlns:a16="http://schemas.microsoft.com/office/drawing/2014/main" id="{86C75C2A-945B-BF2A-88FD-F3EEAA70433D}"/>
              </a:ext>
            </a:extLst>
          </p:cNvPr>
          <p:cNvGrpSpPr/>
          <p:nvPr/>
        </p:nvGrpSpPr>
        <p:grpSpPr>
          <a:xfrm>
            <a:off x="4754880" y="1828800"/>
            <a:ext cx="4160520" cy="822960"/>
            <a:chOff x="4754880" y="1828800"/>
            <a:chExt cx="4160520" cy="822960"/>
          </a:xfrm>
        </p:grpSpPr>
        <p:grpSp>
          <p:nvGrpSpPr>
            <p:cNvPr id="62" name="Groupe 61">
              <a:extLst>
                <a:ext uri="{FF2B5EF4-FFF2-40B4-BE49-F238E27FC236}">
                  <a16:creationId xmlns:a16="http://schemas.microsoft.com/office/drawing/2014/main" id="{783C254B-C0AF-219B-4CFB-2FBE1E49CC00}"/>
                </a:ext>
              </a:extLst>
            </p:cNvPr>
            <p:cNvGrpSpPr/>
            <p:nvPr/>
          </p:nvGrpSpPr>
          <p:grpSpPr>
            <a:xfrm>
              <a:off x="4754880" y="1828800"/>
              <a:ext cx="4160520" cy="822960"/>
              <a:chOff x="4754880" y="822960"/>
              <a:chExt cx="4160520" cy="822960"/>
            </a:xfrm>
          </p:grpSpPr>
          <p:sp>
            <p:nvSpPr>
              <p:cNvPr id="63" name="Shape 22">
                <a:extLst>
                  <a:ext uri="{FF2B5EF4-FFF2-40B4-BE49-F238E27FC236}">
                    <a16:creationId xmlns:a16="http://schemas.microsoft.com/office/drawing/2014/main" id="{009AD227-D145-A16D-28BE-6D49EF38F25E}"/>
                  </a:ext>
                </a:extLst>
              </p:cNvPr>
              <p:cNvSpPr/>
              <p:nvPr/>
            </p:nvSpPr>
            <p:spPr>
              <a:xfrm>
                <a:off x="4754880" y="82296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dirty="0"/>
              </a:p>
            </p:txBody>
          </p:sp>
          <p:sp>
            <p:nvSpPr>
              <p:cNvPr id="64" name="Shape 23">
                <a:extLst>
                  <a:ext uri="{FF2B5EF4-FFF2-40B4-BE49-F238E27FC236}">
                    <a16:creationId xmlns:a16="http://schemas.microsoft.com/office/drawing/2014/main" id="{E6D6953F-2EA5-A184-3546-B371EC95CC29}"/>
                  </a:ext>
                </a:extLst>
              </p:cNvPr>
              <p:cNvSpPr/>
              <p:nvPr/>
            </p:nvSpPr>
            <p:spPr>
              <a:xfrm>
                <a:off x="4754880" y="822960"/>
                <a:ext cx="457200" cy="822960"/>
              </a:xfrm>
              <a:prstGeom prst="rect">
                <a:avLst/>
              </a:prstGeom>
              <a:solidFill>
                <a:srgbClr val="1A3C5E"/>
              </a:solidFill>
              <a:ln w="12700">
                <a:solidFill>
                  <a:srgbClr val="FFFFFF"/>
                </a:solidFill>
                <a:prstDash val="solid"/>
              </a:ln>
            </p:spPr>
            <p:txBody>
              <a:bodyPr/>
              <a:lstStyle/>
              <a:p>
                <a:endParaRPr lang="fr-FR" sz="1400" b="1" dirty="0">
                  <a:solidFill>
                    <a:schemeClr val="bg1"/>
                  </a:solidFill>
                </a:endParaRPr>
              </a:p>
              <a:p>
                <a:pPr algn="ctr"/>
                <a:r>
                  <a:rPr lang="fr-FR" b="1" dirty="0">
                    <a:solidFill>
                      <a:schemeClr val="bg1"/>
                    </a:solidFill>
                  </a:rPr>
                  <a:t>6</a:t>
                </a:r>
                <a:endParaRPr lang="fr-BE" b="1" dirty="0">
                  <a:solidFill>
                    <a:schemeClr val="bg1"/>
                  </a:solidFill>
                </a:endParaRPr>
              </a:p>
            </p:txBody>
          </p:sp>
          <p:sp>
            <p:nvSpPr>
              <p:cNvPr id="65" name="Text 25">
                <a:extLst>
                  <a:ext uri="{FF2B5EF4-FFF2-40B4-BE49-F238E27FC236}">
                    <a16:creationId xmlns:a16="http://schemas.microsoft.com/office/drawing/2014/main" id="{A86B5F65-47B8-C739-A7C8-F844EE052CA5}"/>
                  </a:ext>
                </a:extLst>
              </p:cNvPr>
              <p:cNvSpPr/>
              <p:nvPr/>
            </p:nvSpPr>
            <p:spPr>
              <a:xfrm>
                <a:off x="5276088" y="1051560"/>
                <a:ext cx="3593592" cy="347472"/>
              </a:xfrm>
              <a:prstGeom prst="rect">
                <a:avLst/>
              </a:prstGeom>
              <a:noFill/>
              <a:ln/>
            </p:spPr>
            <p:txBody>
              <a:bodyPr wrap="square" rtlCol="0" anchor="ctr"/>
              <a:lstStyle/>
              <a:p>
                <a:pPr marL="0" indent="0" algn="l">
                  <a:buNone/>
                </a:pPr>
                <a:endParaRPr lang="en-US" sz="1600" dirty="0"/>
              </a:p>
            </p:txBody>
          </p:sp>
        </p:grpSp>
        <p:sp>
          <p:nvSpPr>
            <p:cNvPr id="87" name="Text 10">
              <a:extLst>
                <a:ext uri="{FF2B5EF4-FFF2-40B4-BE49-F238E27FC236}">
                  <a16:creationId xmlns:a16="http://schemas.microsoft.com/office/drawing/2014/main" id="{39158A72-C63F-977E-FC11-09D84A4CD8AC}"/>
                </a:ext>
              </a:extLst>
            </p:cNvPr>
            <p:cNvSpPr/>
            <p:nvPr/>
          </p:nvSpPr>
          <p:spPr>
            <a:xfrm>
              <a:off x="5298948" y="2068925"/>
              <a:ext cx="3593592" cy="347472"/>
            </a:xfrm>
            <a:prstGeom prst="rect">
              <a:avLst/>
            </a:prstGeom>
            <a:noFill/>
            <a:ln/>
          </p:spPr>
          <p:txBody>
            <a:bodyPr wrap="square" rtlCol="0" anchor="ctr"/>
            <a:lstStyle/>
            <a:p>
              <a:pPr marL="0" indent="0" algn="l">
                <a:buNone/>
              </a:pPr>
              <a:r>
                <a:rPr lang="en-US" sz="1600" b="1" dirty="0">
                  <a:solidFill>
                    <a:srgbClr val="1A3C5E"/>
                  </a:solidFill>
                </a:rPr>
                <a:t>Discussion</a:t>
              </a:r>
              <a:endParaRPr lang="en-US" sz="1600" dirty="0"/>
            </a:p>
          </p:txBody>
        </p:sp>
      </p:grpSp>
      <p:grpSp>
        <p:nvGrpSpPr>
          <p:cNvPr id="4" name="Groupe 3">
            <a:extLst>
              <a:ext uri="{FF2B5EF4-FFF2-40B4-BE49-F238E27FC236}">
                <a16:creationId xmlns:a16="http://schemas.microsoft.com/office/drawing/2014/main" id="{91ACB927-9B7D-DE44-DADD-853DA4580D58}"/>
              </a:ext>
            </a:extLst>
          </p:cNvPr>
          <p:cNvGrpSpPr/>
          <p:nvPr/>
        </p:nvGrpSpPr>
        <p:grpSpPr>
          <a:xfrm>
            <a:off x="4754880" y="3825240"/>
            <a:ext cx="4160520" cy="822960"/>
            <a:chOff x="4754880" y="2834640"/>
            <a:chExt cx="4160520" cy="822960"/>
          </a:xfrm>
        </p:grpSpPr>
        <p:grpSp>
          <p:nvGrpSpPr>
            <p:cNvPr id="5" name="Groupe 4">
              <a:extLst>
                <a:ext uri="{FF2B5EF4-FFF2-40B4-BE49-F238E27FC236}">
                  <a16:creationId xmlns:a16="http://schemas.microsoft.com/office/drawing/2014/main" id="{F8143ECF-4B2F-3731-AE5B-642FADB8B2DB}"/>
                </a:ext>
              </a:extLst>
            </p:cNvPr>
            <p:cNvGrpSpPr/>
            <p:nvPr/>
          </p:nvGrpSpPr>
          <p:grpSpPr>
            <a:xfrm>
              <a:off x="4754880" y="2834640"/>
              <a:ext cx="4160520" cy="822960"/>
              <a:chOff x="4754880" y="2834640"/>
              <a:chExt cx="4160520" cy="822960"/>
            </a:xfrm>
          </p:grpSpPr>
          <p:sp>
            <p:nvSpPr>
              <p:cNvPr id="7" name="Shape 32">
                <a:extLst>
                  <a:ext uri="{FF2B5EF4-FFF2-40B4-BE49-F238E27FC236}">
                    <a16:creationId xmlns:a16="http://schemas.microsoft.com/office/drawing/2014/main" id="{C95ED2DA-F61B-6C95-4497-108807EF93AD}"/>
                  </a:ext>
                </a:extLst>
              </p:cNvPr>
              <p:cNvSpPr/>
              <p:nvPr/>
            </p:nvSpPr>
            <p:spPr>
              <a:xfrm>
                <a:off x="4754880" y="2834640"/>
                <a:ext cx="4160520" cy="822960"/>
              </a:xfrm>
              <a:prstGeom prst="rect">
                <a:avLst/>
              </a:prstGeom>
              <a:solidFill>
                <a:srgbClr val="FFFFFF"/>
              </a:solidFill>
              <a:ln w="6350">
                <a:solidFill>
                  <a:srgbClr val="D5D8DC"/>
                </a:solidFill>
                <a:prstDash val="solid"/>
              </a:ln>
              <a:effectLst>
                <a:outerShdw blurRad="63500" dist="25400" dir="8100000" algn="bl" rotWithShape="0">
                  <a:srgbClr val="000000">
                    <a:alpha val="12000"/>
                  </a:srgbClr>
                </a:outerShdw>
              </a:effectLst>
            </p:spPr>
            <p:txBody>
              <a:bodyPr/>
              <a:lstStyle/>
              <a:p>
                <a:endParaRPr lang="fr-BE" sz="2400"/>
              </a:p>
            </p:txBody>
          </p:sp>
          <p:sp>
            <p:nvSpPr>
              <p:cNvPr id="8" name="Shape 33">
                <a:extLst>
                  <a:ext uri="{FF2B5EF4-FFF2-40B4-BE49-F238E27FC236}">
                    <a16:creationId xmlns:a16="http://schemas.microsoft.com/office/drawing/2014/main" id="{9DAEB835-B8D5-B5F5-A604-3851DD2E4C3E}"/>
                  </a:ext>
                </a:extLst>
              </p:cNvPr>
              <p:cNvSpPr/>
              <p:nvPr/>
            </p:nvSpPr>
            <p:spPr>
              <a:xfrm>
                <a:off x="4754880" y="2834640"/>
                <a:ext cx="457200" cy="822960"/>
              </a:xfrm>
              <a:prstGeom prst="rect">
                <a:avLst/>
              </a:prstGeom>
              <a:solidFill>
                <a:srgbClr val="1A3C5E"/>
              </a:solidFill>
              <a:ln w="12700">
                <a:solidFill>
                  <a:srgbClr val="FFFFFF"/>
                </a:solidFill>
                <a:prstDash val="solid"/>
              </a:ln>
            </p:spPr>
            <p:txBody>
              <a:bodyPr/>
              <a:lstStyle/>
              <a:p>
                <a:endParaRPr lang="fr-BE" sz="2400" dirty="0"/>
              </a:p>
            </p:txBody>
          </p:sp>
          <p:sp>
            <p:nvSpPr>
              <p:cNvPr id="11" name="Text 34">
                <a:extLst>
                  <a:ext uri="{FF2B5EF4-FFF2-40B4-BE49-F238E27FC236}">
                    <a16:creationId xmlns:a16="http://schemas.microsoft.com/office/drawing/2014/main" id="{642B94FB-FCAA-1A23-F213-CE334A1BB467}"/>
                  </a:ext>
                </a:extLst>
              </p:cNvPr>
              <p:cNvSpPr/>
              <p:nvPr/>
            </p:nvSpPr>
            <p:spPr>
              <a:xfrm>
                <a:off x="4754880" y="2834640"/>
                <a:ext cx="457200" cy="822960"/>
              </a:xfrm>
              <a:prstGeom prst="rect">
                <a:avLst/>
              </a:prstGeom>
              <a:noFill/>
              <a:ln/>
            </p:spPr>
            <p:txBody>
              <a:bodyPr wrap="square" lIns="0" tIns="0" rIns="0" bIns="0" rtlCol="0" anchor="ctr"/>
              <a:lstStyle/>
              <a:p>
                <a:pPr marL="0" indent="0" algn="ctr">
                  <a:buNone/>
                </a:pPr>
                <a:r>
                  <a:rPr lang="en-US" b="1" dirty="0">
                    <a:solidFill>
                      <a:srgbClr val="FFFFFF"/>
                    </a:solidFill>
                  </a:rPr>
                  <a:t>8</a:t>
                </a:r>
                <a:endParaRPr lang="en-US" dirty="0"/>
              </a:p>
            </p:txBody>
          </p:sp>
        </p:grpSp>
        <p:sp>
          <p:nvSpPr>
            <p:cNvPr id="6" name="Text 35">
              <a:extLst>
                <a:ext uri="{FF2B5EF4-FFF2-40B4-BE49-F238E27FC236}">
                  <a16:creationId xmlns:a16="http://schemas.microsoft.com/office/drawing/2014/main" id="{085E36A8-3C81-D685-C683-339E52FD6269}"/>
                </a:ext>
              </a:extLst>
            </p:cNvPr>
            <p:cNvSpPr/>
            <p:nvPr/>
          </p:nvSpPr>
          <p:spPr>
            <a:xfrm>
              <a:off x="5230368" y="3067240"/>
              <a:ext cx="3593592" cy="347472"/>
            </a:xfrm>
            <a:prstGeom prst="rect">
              <a:avLst/>
            </a:prstGeom>
            <a:noFill/>
            <a:ln/>
          </p:spPr>
          <p:txBody>
            <a:bodyPr wrap="square" rtlCol="0" anchor="ctr"/>
            <a:lstStyle/>
            <a:p>
              <a:r>
                <a:rPr lang="en-US" sz="1600" b="1" dirty="0" err="1">
                  <a:solidFill>
                    <a:srgbClr val="1A3C5E"/>
                  </a:solidFill>
                </a:rPr>
                <a:t>Recommandations</a:t>
              </a:r>
              <a:endParaRPr lang="en-US" sz="160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par>
                                <p:cTn id="17" presetID="10" presetClass="entr" presetSubtype="0" fill="hold"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fade">
                                      <p:cBhvr>
                                        <p:cTn id="22" dur="500"/>
                                        <p:tgtEl>
                                          <p:spTgt spid="88"/>
                                        </p:tgtEl>
                                      </p:cBhvr>
                                    </p:animEffect>
                                  </p:childTnLst>
                                </p:cTn>
                              </p:par>
                              <p:par>
                                <p:cTn id="23" presetID="10"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182BD877-0387-3DE2-DCA0-4A069BC5D494}"/>
              </a:ext>
            </a:extLst>
          </p:cNvPr>
          <p:cNvGrpSpPr/>
          <p:nvPr/>
        </p:nvGrpSpPr>
        <p:grpSpPr>
          <a:xfrm>
            <a:off x="0" y="0"/>
            <a:ext cx="9144000" cy="502920"/>
            <a:chOff x="0" y="0"/>
            <a:chExt cx="9144000" cy="502920"/>
          </a:xfrm>
        </p:grpSpPr>
        <p:sp>
          <p:nvSpPr>
            <p:cNvPr id="3" name="Shape 1"/>
            <p:cNvSpPr/>
            <p:nvPr/>
          </p:nvSpPr>
          <p:spPr>
            <a:xfrm>
              <a:off x="0" y="466344"/>
              <a:ext cx="9144000" cy="36576"/>
            </a:xfrm>
            <a:prstGeom prst="rect">
              <a:avLst/>
            </a:prstGeom>
            <a:solidFill>
              <a:srgbClr val="E67E22"/>
            </a:solidFill>
            <a:ln/>
          </p:spPr>
          <p:txBody>
            <a:bodyPr/>
            <a:lstStyle/>
            <a:p>
              <a:endParaRPr lang="fr-BE"/>
            </a:p>
          </p:txBody>
        </p:sp>
        <p:sp>
          <p:nvSpPr>
            <p:cNvPr id="4" name="Shape 2"/>
            <p:cNvSpPr/>
            <p:nvPr/>
          </p:nvSpPr>
          <p:spPr>
            <a:xfrm>
              <a:off x="0" y="0"/>
              <a:ext cx="502920" cy="502920"/>
            </a:xfrm>
            <a:prstGeom prst="rect">
              <a:avLst/>
            </a:prstGeom>
            <a:solidFill>
              <a:srgbClr val="E67E22"/>
            </a:solidFill>
            <a:ln/>
          </p:spPr>
          <p:txBody>
            <a:bodyPr/>
            <a:lstStyle/>
            <a:p>
              <a:endParaRPr lang="fr-BE" dirty="0"/>
            </a:p>
          </p:txBody>
        </p:sp>
        <p:sp>
          <p:nvSpPr>
            <p:cNvPr id="5" name="Text 3"/>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1</a:t>
              </a:r>
              <a:endParaRPr lang="en-US" dirty="0">
                <a:solidFill>
                  <a:schemeClr val="bg1"/>
                </a:solidFill>
                <a:latin typeface="Georgia" panose="02040502050405020303" pitchFamily="18" charset="0"/>
              </a:endParaRPr>
            </a:p>
          </p:txBody>
        </p:sp>
        <p:sp>
          <p:nvSpPr>
            <p:cNvPr id="6" name="Text 4"/>
            <p:cNvSpPr/>
            <p:nvPr/>
          </p:nvSpPr>
          <p:spPr>
            <a:xfrm>
              <a:off x="594360" y="0"/>
              <a:ext cx="8321040" cy="502920"/>
            </a:xfrm>
            <a:prstGeom prst="rect">
              <a:avLst/>
            </a:prstGeom>
            <a:noFill/>
            <a:ln/>
          </p:spPr>
          <p:txBody>
            <a:bodyPr wrap="square" rtlCol="0" anchor="ctr"/>
            <a:lstStyle/>
            <a:p>
              <a:pPr marL="0" indent="0">
                <a:buNone/>
              </a:pPr>
              <a:r>
                <a:rPr lang="en-US" sz="2200" b="1" dirty="0" err="1">
                  <a:solidFill>
                    <a:srgbClr val="FFFFFF"/>
                  </a:solidFill>
                  <a:latin typeface="Georgia" panose="02040502050405020303" pitchFamily="18" charset="0"/>
                  <a:ea typeface="Calibri" pitchFamily="34" charset="-122"/>
                  <a:cs typeface="Calibri" pitchFamily="34" charset="-120"/>
                </a:rPr>
                <a:t>Contexte</a:t>
              </a:r>
              <a:r>
                <a:rPr lang="en-US" sz="2200" b="1" dirty="0">
                  <a:solidFill>
                    <a:srgbClr val="FFFFFF"/>
                  </a:solidFill>
                  <a:latin typeface="Georgia" panose="02040502050405020303" pitchFamily="18" charset="0"/>
                  <a:ea typeface="Calibri" pitchFamily="34" charset="-122"/>
                  <a:cs typeface="Calibri" pitchFamily="34" charset="-120"/>
                </a:rPr>
                <a:t> &amp; </a:t>
              </a:r>
              <a:r>
                <a:rPr lang="en-US" sz="2200" b="1" dirty="0" err="1">
                  <a:solidFill>
                    <a:srgbClr val="FFFFFF"/>
                  </a:solidFill>
                  <a:latin typeface="Georgia" panose="02040502050405020303" pitchFamily="18" charset="0"/>
                  <a:ea typeface="Calibri" pitchFamily="34" charset="-122"/>
                  <a:cs typeface="Calibri" pitchFamily="34" charset="-120"/>
                </a:rPr>
                <a:t>enjeux</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le </a:t>
              </a:r>
              <a:r>
                <a:rPr lang="en-US" sz="1600" dirty="0" err="1">
                  <a:solidFill>
                    <a:srgbClr val="FFFFFF"/>
                  </a:solidFill>
                  <a:latin typeface="Georgia" panose="02040502050405020303" pitchFamily="18" charset="0"/>
                  <a:ea typeface="Calibri" pitchFamily="34" charset="-122"/>
                  <a:cs typeface="Calibri" pitchFamily="34" charset="-120"/>
                </a:rPr>
                <a:t>secteur</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agricole</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sénégalais</a:t>
              </a:r>
              <a:endParaRPr lang="en-US" sz="2200" dirty="0">
                <a:latin typeface="Georgia" panose="02040502050405020303" pitchFamily="18" charset="0"/>
              </a:endParaRPr>
            </a:p>
          </p:txBody>
        </p:sp>
      </p:grpSp>
      <p:sp>
        <p:nvSpPr>
          <p:cNvPr id="27" name="Text 25"/>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sp>
        <p:nvSpPr>
          <p:cNvPr id="38" name="Shape 5">
            <a:extLst>
              <a:ext uri="{FF2B5EF4-FFF2-40B4-BE49-F238E27FC236}">
                <a16:creationId xmlns:a16="http://schemas.microsoft.com/office/drawing/2014/main" id="{5F264028-8687-1447-F484-684420344D8A}"/>
              </a:ext>
            </a:extLst>
          </p:cNvPr>
          <p:cNvSpPr/>
          <p:nvPr/>
        </p:nvSpPr>
        <p:spPr>
          <a:xfrm>
            <a:off x="-18431" y="710635"/>
            <a:ext cx="384048" cy="407846"/>
          </a:xfrm>
          <a:prstGeom prst="ellipse">
            <a:avLst/>
          </a:prstGeom>
          <a:solidFill>
            <a:srgbClr val="156B5E"/>
          </a:solidFill>
          <a:ln/>
        </p:spPr>
        <p:txBody>
          <a:bodyPr/>
          <a:lstStyle/>
          <a:p>
            <a:pPr algn="ctr"/>
            <a:r>
              <a:rPr lang="fr-FR" sz="1400" b="1" dirty="0">
                <a:solidFill>
                  <a:schemeClr val="bg1"/>
                </a:solidFill>
              </a:rPr>
              <a:t>1</a:t>
            </a:r>
            <a:endParaRPr lang="fr-BE" sz="1400" b="1" dirty="0">
              <a:solidFill>
                <a:schemeClr val="bg1"/>
              </a:solidFill>
            </a:endParaRPr>
          </a:p>
        </p:txBody>
      </p:sp>
      <p:sp>
        <p:nvSpPr>
          <p:cNvPr id="39" name="Text 7">
            <a:extLst>
              <a:ext uri="{FF2B5EF4-FFF2-40B4-BE49-F238E27FC236}">
                <a16:creationId xmlns:a16="http://schemas.microsoft.com/office/drawing/2014/main" id="{DA112C8A-2FA0-5A8B-4912-6A099B7A1D28}"/>
              </a:ext>
            </a:extLst>
          </p:cNvPr>
          <p:cNvSpPr/>
          <p:nvPr/>
        </p:nvSpPr>
        <p:spPr>
          <a:xfrm>
            <a:off x="475345" y="662082"/>
            <a:ext cx="2834640" cy="339872"/>
          </a:xfrm>
          <a:prstGeom prst="rect">
            <a:avLst/>
          </a:prstGeom>
          <a:noFill/>
          <a:ln/>
        </p:spPr>
        <p:txBody>
          <a:bodyPr wrap="square" rtlCol="0" anchor="ctr"/>
          <a:lstStyle/>
          <a:p>
            <a:pPr marL="0" indent="0">
              <a:buNone/>
            </a:pPr>
            <a:r>
              <a:rPr lang="en-US" sz="1600" b="1" dirty="0" err="1">
                <a:solidFill>
                  <a:srgbClr val="156B5E"/>
                </a:solidFill>
              </a:rPr>
              <a:t>L'agriculture</a:t>
            </a:r>
            <a:endParaRPr lang="en-US" sz="1600" dirty="0"/>
          </a:p>
        </p:txBody>
      </p:sp>
      <p:sp>
        <p:nvSpPr>
          <p:cNvPr id="40" name="Shape 8">
            <a:extLst>
              <a:ext uri="{FF2B5EF4-FFF2-40B4-BE49-F238E27FC236}">
                <a16:creationId xmlns:a16="http://schemas.microsoft.com/office/drawing/2014/main" id="{E604C494-5BB0-8B8C-ED34-B225585C6261}"/>
              </a:ext>
            </a:extLst>
          </p:cNvPr>
          <p:cNvSpPr/>
          <p:nvPr/>
        </p:nvSpPr>
        <p:spPr>
          <a:xfrm>
            <a:off x="475345" y="1001954"/>
            <a:ext cx="2834640" cy="0"/>
          </a:xfrm>
          <a:prstGeom prst="line">
            <a:avLst/>
          </a:prstGeom>
          <a:noFill/>
          <a:ln w="10160">
            <a:solidFill>
              <a:srgbClr val="DDE3EB"/>
            </a:solidFill>
            <a:prstDash val="solid"/>
          </a:ln>
        </p:spPr>
        <p:txBody>
          <a:bodyPr/>
          <a:lstStyle/>
          <a:p>
            <a:endParaRPr lang="fr-BE"/>
          </a:p>
        </p:txBody>
      </p:sp>
      <p:sp>
        <p:nvSpPr>
          <p:cNvPr id="41" name="Text 9">
            <a:extLst>
              <a:ext uri="{FF2B5EF4-FFF2-40B4-BE49-F238E27FC236}">
                <a16:creationId xmlns:a16="http://schemas.microsoft.com/office/drawing/2014/main" id="{E5CDB88A-0959-CE75-9838-9FC2DA428144}"/>
              </a:ext>
            </a:extLst>
          </p:cNvPr>
          <p:cNvSpPr/>
          <p:nvPr/>
        </p:nvSpPr>
        <p:spPr>
          <a:xfrm>
            <a:off x="3309985" y="545555"/>
            <a:ext cx="1499684" cy="699164"/>
          </a:xfrm>
          <a:prstGeom prst="rect">
            <a:avLst/>
          </a:prstGeom>
          <a:noFill/>
          <a:ln/>
        </p:spPr>
        <p:txBody>
          <a:bodyPr wrap="square" rtlCol="0" anchor="ctr"/>
          <a:lstStyle/>
          <a:p>
            <a:pPr marL="0" indent="0" algn="ctr">
              <a:buNone/>
            </a:pPr>
            <a:r>
              <a:rPr lang="en-US" sz="2800" b="1" dirty="0">
                <a:solidFill>
                  <a:srgbClr val="156B5E"/>
                </a:solidFill>
              </a:rPr>
              <a:t>&gt;44,5%</a:t>
            </a:r>
            <a:endParaRPr lang="en-US" sz="2800" dirty="0"/>
          </a:p>
        </p:txBody>
      </p:sp>
      <p:sp>
        <p:nvSpPr>
          <p:cNvPr id="42" name="Text 10">
            <a:extLst>
              <a:ext uri="{FF2B5EF4-FFF2-40B4-BE49-F238E27FC236}">
                <a16:creationId xmlns:a16="http://schemas.microsoft.com/office/drawing/2014/main" id="{B5F2047B-91F9-A741-DFDD-026B4084E16A}"/>
              </a:ext>
            </a:extLst>
          </p:cNvPr>
          <p:cNvSpPr/>
          <p:nvPr/>
        </p:nvSpPr>
        <p:spPr>
          <a:xfrm>
            <a:off x="3549453" y="1001954"/>
            <a:ext cx="1188720" cy="504952"/>
          </a:xfrm>
          <a:prstGeom prst="rect">
            <a:avLst/>
          </a:prstGeom>
          <a:noFill/>
          <a:ln/>
        </p:spPr>
        <p:txBody>
          <a:bodyPr wrap="square" rtlCol="0" anchor="ctr"/>
          <a:lstStyle/>
          <a:p>
            <a:pPr marL="0" indent="0" algn="ctr">
              <a:buNone/>
            </a:pPr>
            <a:r>
              <a:rPr lang="en-US" sz="800" dirty="0">
                <a:solidFill>
                  <a:srgbClr val="64748B"/>
                </a:solidFill>
              </a:rPr>
              <a:t>De la population active</a:t>
            </a:r>
            <a:endParaRPr lang="en-US" sz="800" dirty="0"/>
          </a:p>
        </p:txBody>
      </p:sp>
      <p:sp>
        <p:nvSpPr>
          <p:cNvPr id="43" name="Text 11">
            <a:extLst>
              <a:ext uri="{FF2B5EF4-FFF2-40B4-BE49-F238E27FC236}">
                <a16:creationId xmlns:a16="http://schemas.microsoft.com/office/drawing/2014/main" id="{2709E400-F3E1-AAF6-E2EB-9634BD25FEAF}"/>
              </a:ext>
            </a:extLst>
          </p:cNvPr>
          <p:cNvSpPr/>
          <p:nvPr/>
        </p:nvSpPr>
        <p:spPr>
          <a:xfrm>
            <a:off x="475345" y="1069928"/>
            <a:ext cx="2880360" cy="6991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cs typeface="Times New Roman" panose="02020603050405020304" pitchFamily="18" charset="0"/>
              </a:rPr>
              <a:t>Pilier de la sécurité alimentaire et</a:t>
            </a:r>
            <a:endParaRPr lang="en-US" sz="1200" dirty="0">
              <a:latin typeface="Cambria" panose="02040503050406030204" pitchFamily="18" charset="0"/>
              <a:ea typeface="Cambria" panose="02040503050406030204" pitchFamily="18" charset="0"/>
              <a:cs typeface="Times New Roman" panose="02020603050405020304" pitchFamily="18" charset="0"/>
            </a:endParaRPr>
          </a:p>
          <a:p>
            <a:pPr marL="0" indent="0">
              <a:buNone/>
            </a:pPr>
            <a:r>
              <a:rPr lang="en-US" sz="1200" dirty="0">
                <a:solidFill>
                  <a:srgbClr val="1E293B"/>
                </a:solidFill>
                <a:latin typeface="Cambria" panose="02040503050406030204" pitchFamily="18" charset="0"/>
                <a:ea typeface="Cambria" panose="02040503050406030204" pitchFamily="18" charset="0"/>
                <a:cs typeface="Times New Roman" panose="02020603050405020304" pitchFamily="18" charset="0"/>
              </a:rPr>
              <a:t>1ère source de revenus ruraux</a:t>
            </a:r>
            <a:endParaRPr lang="en-US" sz="1200" dirty="0">
              <a:latin typeface="Cambria" panose="02040503050406030204" pitchFamily="18" charset="0"/>
              <a:ea typeface="Cambria" panose="02040503050406030204" pitchFamily="18" charset="0"/>
              <a:cs typeface="Times New Roman" panose="02020603050405020304" pitchFamily="18" charset="0"/>
            </a:endParaRPr>
          </a:p>
        </p:txBody>
      </p:sp>
      <p:sp>
        <p:nvSpPr>
          <p:cNvPr id="44" name="Text 12">
            <a:extLst>
              <a:ext uri="{FF2B5EF4-FFF2-40B4-BE49-F238E27FC236}">
                <a16:creationId xmlns:a16="http://schemas.microsoft.com/office/drawing/2014/main" id="{890DEDFD-D391-9E75-A19B-71B4C2DC83C4}"/>
              </a:ext>
            </a:extLst>
          </p:cNvPr>
          <p:cNvSpPr/>
          <p:nvPr/>
        </p:nvSpPr>
        <p:spPr>
          <a:xfrm>
            <a:off x="475345" y="1701868"/>
            <a:ext cx="4160520" cy="174791"/>
          </a:xfrm>
          <a:prstGeom prst="rect">
            <a:avLst/>
          </a:prstGeom>
          <a:noFill/>
          <a:ln/>
        </p:spPr>
        <p:txBody>
          <a:bodyPr wrap="square" rtlCol="0" anchor="ctr"/>
          <a:lstStyle/>
          <a:p>
            <a:pPr marL="0" indent="0">
              <a:buNone/>
            </a:pPr>
            <a:r>
              <a:rPr lang="en-US" sz="800" i="1" dirty="0">
                <a:solidFill>
                  <a:srgbClr val="C8D3DD"/>
                </a:solidFill>
              </a:rPr>
              <a:t>(ANSD/RGPHAE 2024)</a:t>
            </a:r>
            <a:endParaRPr lang="en-US" sz="800" dirty="0"/>
          </a:p>
        </p:txBody>
      </p:sp>
      <p:sp>
        <p:nvSpPr>
          <p:cNvPr id="45" name="Shape 13">
            <a:extLst>
              <a:ext uri="{FF2B5EF4-FFF2-40B4-BE49-F238E27FC236}">
                <a16:creationId xmlns:a16="http://schemas.microsoft.com/office/drawing/2014/main" id="{77A31A81-1778-2C61-DB15-649B2EF6BE23}"/>
              </a:ext>
            </a:extLst>
          </p:cNvPr>
          <p:cNvSpPr/>
          <p:nvPr/>
        </p:nvSpPr>
        <p:spPr>
          <a:xfrm>
            <a:off x="164449" y="1118481"/>
            <a:ext cx="0" cy="903087"/>
          </a:xfrm>
          <a:prstGeom prst="line">
            <a:avLst/>
          </a:prstGeom>
          <a:noFill/>
          <a:ln w="12700">
            <a:solidFill>
              <a:srgbClr val="C8D3DD"/>
            </a:solidFill>
            <a:prstDash val="dash"/>
          </a:ln>
        </p:spPr>
        <p:txBody>
          <a:bodyPr/>
          <a:lstStyle/>
          <a:p>
            <a:endParaRPr lang="fr-BE"/>
          </a:p>
        </p:txBody>
      </p:sp>
      <p:sp>
        <p:nvSpPr>
          <p:cNvPr id="46" name="Shape 14">
            <a:extLst>
              <a:ext uri="{FF2B5EF4-FFF2-40B4-BE49-F238E27FC236}">
                <a16:creationId xmlns:a16="http://schemas.microsoft.com/office/drawing/2014/main" id="{7A201847-9A94-3B40-19F5-F405670095C8}"/>
              </a:ext>
            </a:extLst>
          </p:cNvPr>
          <p:cNvSpPr/>
          <p:nvPr/>
        </p:nvSpPr>
        <p:spPr>
          <a:xfrm>
            <a:off x="-18431" y="2264334"/>
            <a:ext cx="384048" cy="407846"/>
          </a:xfrm>
          <a:prstGeom prst="ellipse">
            <a:avLst/>
          </a:prstGeom>
          <a:solidFill>
            <a:srgbClr val="E07B2A"/>
          </a:solidFill>
          <a:ln/>
        </p:spPr>
        <p:txBody>
          <a:bodyPr/>
          <a:lstStyle/>
          <a:p>
            <a:endParaRPr lang="fr-BE"/>
          </a:p>
        </p:txBody>
      </p:sp>
      <p:sp>
        <p:nvSpPr>
          <p:cNvPr id="47" name="Text 15">
            <a:extLst>
              <a:ext uri="{FF2B5EF4-FFF2-40B4-BE49-F238E27FC236}">
                <a16:creationId xmlns:a16="http://schemas.microsoft.com/office/drawing/2014/main" id="{E84B9620-1A87-E2D0-D61A-B5680A87B2D7}"/>
              </a:ext>
            </a:extLst>
          </p:cNvPr>
          <p:cNvSpPr/>
          <p:nvPr/>
        </p:nvSpPr>
        <p:spPr>
          <a:xfrm>
            <a:off x="-18431" y="2264334"/>
            <a:ext cx="384048" cy="407846"/>
          </a:xfrm>
          <a:prstGeom prst="rect">
            <a:avLst/>
          </a:prstGeom>
          <a:no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48" name="Text 16">
            <a:extLst>
              <a:ext uri="{FF2B5EF4-FFF2-40B4-BE49-F238E27FC236}">
                <a16:creationId xmlns:a16="http://schemas.microsoft.com/office/drawing/2014/main" id="{50A5ED7E-3B4A-1A51-C47D-10A1DCCECB59}"/>
              </a:ext>
            </a:extLst>
          </p:cNvPr>
          <p:cNvSpPr/>
          <p:nvPr/>
        </p:nvSpPr>
        <p:spPr>
          <a:xfrm>
            <a:off x="475345" y="2215781"/>
            <a:ext cx="2834640" cy="339872"/>
          </a:xfrm>
          <a:prstGeom prst="rect">
            <a:avLst/>
          </a:prstGeom>
          <a:noFill/>
          <a:ln/>
        </p:spPr>
        <p:txBody>
          <a:bodyPr wrap="square" rtlCol="0" anchor="ctr"/>
          <a:lstStyle/>
          <a:p>
            <a:pPr marL="0" indent="0">
              <a:buNone/>
            </a:pPr>
            <a:r>
              <a:rPr lang="en-US" sz="1600" b="1" dirty="0" err="1">
                <a:solidFill>
                  <a:srgbClr val="E07B2A"/>
                </a:solidFill>
              </a:rPr>
              <a:t>Pertes</a:t>
            </a:r>
            <a:r>
              <a:rPr lang="en-US" sz="1600" b="1" dirty="0">
                <a:solidFill>
                  <a:srgbClr val="E07B2A"/>
                </a:solidFill>
              </a:rPr>
              <a:t> </a:t>
            </a:r>
            <a:r>
              <a:rPr lang="en-US" sz="1600" b="1" dirty="0" err="1">
                <a:solidFill>
                  <a:srgbClr val="E07B2A"/>
                </a:solidFill>
              </a:rPr>
              <a:t>massives</a:t>
            </a:r>
            <a:endParaRPr lang="en-US" sz="1600" dirty="0"/>
          </a:p>
        </p:txBody>
      </p:sp>
      <p:sp>
        <p:nvSpPr>
          <p:cNvPr id="49" name="Shape 17">
            <a:extLst>
              <a:ext uri="{FF2B5EF4-FFF2-40B4-BE49-F238E27FC236}">
                <a16:creationId xmlns:a16="http://schemas.microsoft.com/office/drawing/2014/main" id="{F8D76719-EFF9-DCAA-C326-6FBC36D50014}"/>
              </a:ext>
            </a:extLst>
          </p:cNvPr>
          <p:cNvSpPr/>
          <p:nvPr/>
        </p:nvSpPr>
        <p:spPr>
          <a:xfrm>
            <a:off x="475345" y="2555652"/>
            <a:ext cx="2834640" cy="0"/>
          </a:xfrm>
          <a:prstGeom prst="line">
            <a:avLst/>
          </a:prstGeom>
          <a:noFill/>
          <a:ln w="10160">
            <a:solidFill>
              <a:srgbClr val="DDE3EB"/>
            </a:solidFill>
            <a:prstDash val="solid"/>
          </a:ln>
        </p:spPr>
        <p:txBody>
          <a:bodyPr/>
          <a:lstStyle/>
          <a:p>
            <a:endParaRPr lang="fr-BE"/>
          </a:p>
        </p:txBody>
      </p:sp>
      <p:sp>
        <p:nvSpPr>
          <p:cNvPr id="50" name="Text 18">
            <a:extLst>
              <a:ext uri="{FF2B5EF4-FFF2-40B4-BE49-F238E27FC236}">
                <a16:creationId xmlns:a16="http://schemas.microsoft.com/office/drawing/2014/main" id="{FD2A6F5A-D25A-303E-4653-C128887E820F}"/>
              </a:ext>
            </a:extLst>
          </p:cNvPr>
          <p:cNvSpPr/>
          <p:nvPr/>
        </p:nvSpPr>
        <p:spPr>
          <a:xfrm>
            <a:off x="3438001" y="2099253"/>
            <a:ext cx="1188720" cy="699164"/>
          </a:xfrm>
          <a:prstGeom prst="rect">
            <a:avLst/>
          </a:prstGeom>
          <a:noFill/>
          <a:ln/>
        </p:spPr>
        <p:txBody>
          <a:bodyPr wrap="square" rtlCol="0" anchor="ctr"/>
          <a:lstStyle/>
          <a:p>
            <a:pPr marL="0" indent="0" algn="ctr">
              <a:buNone/>
            </a:pPr>
            <a:r>
              <a:rPr lang="en-US" sz="2800" b="1" dirty="0">
                <a:solidFill>
                  <a:srgbClr val="E07B2A"/>
                </a:solidFill>
              </a:rPr>
              <a:t>30%</a:t>
            </a:r>
            <a:endParaRPr lang="en-US" sz="2800" dirty="0"/>
          </a:p>
        </p:txBody>
      </p:sp>
      <p:sp>
        <p:nvSpPr>
          <p:cNvPr id="51" name="Text 19">
            <a:extLst>
              <a:ext uri="{FF2B5EF4-FFF2-40B4-BE49-F238E27FC236}">
                <a16:creationId xmlns:a16="http://schemas.microsoft.com/office/drawing/2014/main" id="{D579293D-420F-1CE6-0F91-3360653B9E37}"/>
              </a:ext>
            </a:extLst>
          </p:cNvPr>
          <p:cNvSpPr/>
          <p:nvPr/>
        </p:nvSpPr>
        <p:spPr>
          <a:xfrm>
            <a:off x="3465467" y="2584784"/>
            <a:ext cx="1188720" cy="504952"/>
          </a:xfrm>
          <a:prstGeom prst="rect">
            <a:avLst/>
          </a:prstGeom>
          <a:noFill/>
          <a:ln/>
        </p:spPr>
        <p:txBody>
          <a:bodyPr wrap="square" rtlCol="0" anchor="ctr"/>
          <a:lstStyle/>
          <a:p>
            <a:pPr marL="0" indent="0" algn="ctr">
              <a:buNone/>
            </a:pPr>
            <a:r>
              <a:rPr lang="en-US" sz="800" dirty="0">
                <a:solidFill>
                  <a:srgbClr val="64748B"/>
                </a:solidFill>
              </a:rPr>
              <a:t>de pertes post-récolte</a:t>
            </a:r>
            <a:endParaRPr lang="en-US" sz="800" dirty="0"/>
          </a:p>
          <a:p>
            <a:pPr marL="0" indent="0" algn="ctr">
              <a:buNone/>
            </a:pPr>
            <a:r>
              <a:rPr lang="en-US" sz="800" dirty="0">
                <a:solidFill>
                  <a:srgbClr val="64748B"/>
                </a:solidFill>
              </a:rPr>
              <a:t>au Sénégal</a:t>
            </a:r>
            <a:endParaRPr lang="en-US" sz="800" dirty="0"/>
          </a:p>
        </p:txBody>
      </p:sp>
      <p:sp>
        <p:nvSpPr>
          <p:cNvPr id="52" name="Text 20">
            <a:extLst>
              <a:ext uri="{FF2B5EF4-FFF2-40B4-BE49-F238E27FC236}">
                <a16:creationId xmlns:a16="http://schemas.microsoft.com/office/drawing/2014/main" id="{B193ACBE-EA58-D22D-4C00-437566708E94}"/>
              </a:ext>
            </a:extLst>
          </p:cNvPr>
          <p:cNvSpPr/>
          <p:nvPr/>
        </p:nvSpPr>
        <p:spPr>
          <a:xfrm>
            <a:off x="484825" y="2354499"/>
            <a:ext cx="3163823" cy="6991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5,6 </a:t>
            </a:r>
            <a:r>
              <a:rPr lang="en-US" sz="1200" dirty="0" err="1">
                <a:solidFill>
                  <a:srgbClr val="1E293B"/>
                </a:solidFill>
                <a:latin typeface="Cambria" panose="02040503050406030204" pitchFamily="18" charset="0"/>
                <a:ea typeface="Cambria" panose="02040503050406030204" pitchFamily="18" charset="0"/>
              </a:rPr>
              <a:t>Mds</a:t>
            </a:r>
            <a:r>
              <a:rPr lang="en-US" sz="1200" dirty="0">
                <a:solidFill>
                  <a:srgbClr val="1E293B"/>
                </a:solidFill>
                <a:latin typeface="Cambria" panose="02040503050406030204" pitchFamily="18" charset="0"/>
                <a:ea typeface="Cambria" panose="02040503050406030204" pitchFamily="18" charset="0"/>
              </a:rPr>
              <a:t> FCFA</a:t>
            </a:r>
            <a:r>
              <a:rPr lang="en-US" sz="1200" dirty="0">
                <a:latin typeface="Cambria" panose="02040503050406030204" pitchFamily="18" charset="0"/>
                <a:ea typeface="Cambria" panose="02040503050406030204" pitchFamily="18" charset="0"/>
              </a:rPr>
              <a:t> </a:t>
            </a:r>
            <a:r>
              <a:rPr lang="en-US" sz="1200" dirty="0">
                <a:solidFill>
                  <a:srgbClr val="1E293B"/>
                </a:solidFill>
                <a:latin typeface="Cambria" panose="02040503050406030204" pitchFamily="18" charset="0"/>
                <a:ea typeface="Cambria" panose="02040503050406030204" pitchFamily="18" charset="0"/>
              </a:rPr>
              <a:t>de pertes </a:t>
            </a:r>
            <a:r>
              <a:rPr lang="en-US" sz="1200" dirty="0" err="1">
                <a:solidFill>
                  <a:srgbClr val="1E293B"/>
                </a:solidFill>
                <a:latin typeface="Cambria" panose="02040503050406030204" pitchFamily="18" charset="0"/>
                <a:ea typeface="Cambria" panose="02040503050406030204" pitchFamily="18" charset="0"/>
              </a:rPr>
              <a:t>annuelles</a:t>
            </a:r>
            <a:r>
              <a:rPr lang="en-US" sz="1200" dirty="0">
                <a:solidFill>
                  <a:srgbClr val="1E293B"/>
                </a:solidFill>
                <a:latin typeface="Cambria" panose="02040503050406030204" pitchFamily="18" charset="0"/>
                <a:ea typeface="Cambria" panose="02040503050406030204" pitchFamily="18" charset="0"/>
              </a:rPr>
              <a:t> </a:t>
            </a:r>
            <a:endParaRPr lang="en-US" sz="1200" dirty="0">
              <a:latin typeface="Cambria" panose="02040503050406030204" pitchFamily="18" charset="0"/>
              <a:ea typeface="Cambria" panose="02040503050406030204" pitchFamily="18" charset="0"/>
            </a:endParaRPr>
          </a:p>
        </p:txBody>
      </p:sp>
      <p:sp>
        <p:nvSpPr>
          <p:cNvPr id="53" name="Text 21">
            <a:extLst>
              <a:ext uri="{FF2B5EF4-FFF2-40B4-BE49-F238E27FC236}">
                <a16:creationId xmlns:a16="http://schemas.microsoft.com/office/drawing/2014/main" id="{40EDCDD7-FBDB-EBFB-5602-9F55C8E40FD3}"/>
              </a:ext>
            </a:extLst>
          </p:cNvPr>
          <p:cNvSpPr/>
          <p:nvPr/>
        </p:nvSpPr>
        <p:spPr>
          <a:xfrm>
            <a:off x="521065" y="2886861"/>
            <a:ext cx="4160520" cy="174791"/>
          </a:xfrm>
          <a:prstGeom prst="rect">
            <a:avLst/>
          </a:prstGeom>
          <a:noFill/>
          <a:ln/>
        </p:spPr>
        <p:txBody>
          <a:bodyPr wrap="square" rtlCol="0" anchor="ctr"/>
          <a:lstStyle/>
          <a:p>
            <a:pPr marL="0" indent="0">
              <a:buNone/>
            </a:pPr>
            <a:r>
              <a:rPr lang="en-US" sz="800" i="1" dirty="0">
                <a:solidFill>
                  <a:srgbClr val="C8D3DD"/>
                </a:solidFill>
              </a:rPr>
              <a:t>(APHLIS, 2025; IPAR, 2022)</a:t>
            </a:r>
            <a:endParaRPr lang="en-US" sz="800" dirty="0"/>
          </a:p>
        </p:txBody>
      </p:sp>
      <p:sp>
        <p:nvSpPr>
          <p:cNvPr id="54" name="Shape 22">
            <a:extLst>
              <a:ext uri="{FF2B5EF4-FFF2-40B4-BE49-F238E27FC236}">
                <a16:creationId xmlns:a16="http://schemas.microsoft.com/office/drawing/2014/main" id="{93D9C681-D980-72AF-19C7-2C8051929644}"/>
              </a:ext>
            </a:extLst>
          </p:cNvPr>
          <p:cNvSpPr/>
          <p:nvPr/>
        </p:nvSpPr>
        <p:spPr>
          <a:xfrm>
            <a:off x="164449" y="2672180"/>
            <a:ext cx="0" cy="903087"/>
          </a:xfrm>
          <a:prstGeom prst="line">
            <a:avLst/>
          </a:prstGeom>
          <a:noFill/>
          <a:ln w="12700">
            <a:solidFill>
              <a:srgbClr val="C8D3DD"/>
            </a:solidFill>
            <a:prstDash val="dash"/>
          </a:ln>
        </p:spPr>
        <p:txBody>
          <a:bodyPr/>
          <a:lstStyle/>
          <a:p>
            <a:endParaRPr lang="fr-BE"/>
          </a:p>
        </p:txBody>
      </p:sp>
      <p:sp>
        <p:nvSpPr>
          <p:cNvPr id="55" name="Shape 23">
            <a:extLst>
              <a:ext uri="{FF2B5EF4-FFF2-40B4-BE49-F238E27FC236}">
                <a16:creationId xmlns:a16="http://schemas.microsoft.com/office/drawing/2014/main" id="{56145D67-FD25-BDED-8525-83AEE5C66950}"/>
              </a:ext>
            </a:extLst>
          </p:cNvPr>
          <p:cNvSpPr/>
          <p:nvPr/>
        </p:nvSpPr>
        <p:spPr>
          <a:xfrm>
            <a:off x="-18431" y="3645337"/>
            <a:ext cx="384048" cy="407846"/>
          </a:xfrm>
          <a:prstGeom prst="ellipse">
            <a:avLst/>
          </a:prstGeom>
          <a:solidFill>
            <a:srgbClr val="1A3A5C"/>
          </a:solidFill>
          <a:ln/>
        </p:spPr>
        <p:txBody>
          <a:bodyPr/>
          <a:lstStyle/>
          <a:p>
            <a:pPr algn="ctr"/>
            <a:r>
              <a:rPr lang="fr-FR" sz="1400" b="1" dirty="0">
                <a:solidFill>
                  <a:schemeClr val="bg1"/>
                </a:solidFill>
              </a:rPr>
              <a:t>3</a:t>
            </a:r>
            <a:endParaRPr lang="fr-BE" sz="1400" b="1" dirty="0">
              <a:solidFill>
                <a:schemeClr val="bg1"/>
              </a:solidFill>
            </a:endParaRPr>
          </a:p>
        </p:txBody>
      </p:sp>
      <p:sp>
        <p:nvSpPr>
          <p:cNvPr id="56" name="Text 25">
            <a:extLst>
              <a:ext uri="{FF2B5EF4-FFF2-40B4-BE49-F238E27FC236}">
                <a16:creationId xmlns:a16="http://schemas.microsoft.com/office/drawing/2014/main" id="{24EA6034-B788-D0B6-B2EB-25D82C32B6B2}"/>
              </a:ext>
            </a:extLst>
          </p:cNvPr>
          <p:cNvSpPr/>
          <p:nvPr/>
        </p:nvSpPr>
        <p:spPr>
          <a:xfrm>
            <a:off x="451042" y="3603360"/>
            <a:ext cx="2834640" cy="339872"/>
          </a:xfrm>
          <a:prstGeom prst="rect">
            <a:avLst/>
          </a:prstGeom>
          <a:noFill/>
          <a:ln/>
        </p:spPr>
        <p:txBody>
          <a:bodyPr wrap="square" rtlCol="0" anchor="ctr"/>
          <a:lstStyle/>
          <a:p>
            <a:pPr marL="0" indent="0">
              <a:buNone/>
            </a:pPr>
            <a:r>
              <a:rPr lang="en-US" sz="1600" b="1" dirty="0">
                <a:solidFill>
                  <a:srgbClr val="1A3A5C"/>
                </a:solidFill>
              </a:rPr>
              <a:t>Des efforts existent… mais insuffisants</a:t>
            </a:r>
            <a:endParaRPr lang="en-US" sz="1600" dirty="0"/>
          </a:p>
        </p:txBody>
      </p:sp>
      <p:sp>
        <p:nvSpPr>
          <p:cNvPr id="57" name="Shape 26">
            <a:extLst>
              <a:ext uri="{FF2B5EF4-FFF2-40B4-BE49-F238E27FC236}">
                <a16:creationId xmlns:a16="http://schemas.microsoft.com/office/drawing/2014/main" id="{44D5B73E-D37A-5CE5-2D0B-9A5C74108C69}"/>
              </a:ext>
            </a:extLst>
          </p:cNvPr>
          <p:cNvSpPr/>
          <p:nvPr/>
        </p:nvSpPr>
        <p:spPr>
          <a:xfrm>
            <a:off x="521065" y="4029466"/>
            <a:ext cx="2834640" cy="0"/>
          </a:xfrm>
          <a:prstGeom prst="line">
            <a:avLst/>
          </a:prstGeom>
          <a:noFill/>
          <a:ln w="10160">
            <a:solidFill>
              <a:srgbClr val="DDE3EB"/>
            </a:solidFill>
            <a:prstDash val="solid"/>
          </a:ln>
        </p:spPr>
        <p:txBody>
          <a:bodyPr/>
          <a:lstStyle/>
          <a:p>
            <a:endParaRPr lang="fr-BE"/>
          </a:p>
        </p:txBody>
      </p:sp>
      <p:sp>
        <p:nvSpPr>
          <p:cNvPr id="58" name="Text 27">
            <a:extLst>
              <a:ext uri="{FF2B5EF4-FFF2-40B4-BE49-F238E27FC236}">
                <a16:creationId xmlns:a16="http://schemas.microsoft.com/office/drawing/2014/main" id="{5C0A407D-7E7B-DD31-A35B-BCEF5FE82549}"/>
              </a:ext>
            </a:extLst>
          </p:cNvPr>
          <p:cNvSpPr/>
          <p:nvPr/>
        </p:nvSpPr>
        <p:spPr>
          <a:xfrm>
            <a:off x="3438001" y="3652952"/>
            <a:ext cx="1188720" cy="699164"/>
          </a:xfrm>
          <a:prstGeom prst="rect">
            <a:avLst/>
          </a:prstGeom>
          <a:noFill/>
          <a:ln/>
        </p:spPr>
        <p:txBody>
          <a:bodyPr wrap="square" rtlCol="0" anchor="ctr"/>
          <a:lstStyle/>
          <a:p>
            <a:pPr marL="0" indent="0" algn="ctr">
              <a:buNone/>
            </a:pPr>
            <a:r>
              <a:rPr lang="en-US" sz="2800" b="1" dirty="0">
                <a:solidFill>
                  <a:srgbClr val="1A3A5C"/>
                </a:solidFill>
              </a:rPr>
              <a:t>50%</a:t>
            </a:r>
            <a:endParaRPr lang="en-US" sz="2800" dirty="0"/>
          </a:p>
        </p:txBody>
      </p:sp>
      <p:sp>
        <p:nvSpPr>
          <p:cNvPr id="59" name="Text 28">
            <a:extLst>
              <a:ext uri="{FF2B5EF4-FFF2-40B4-BE49-F238E27FC236}">
                <a16:creationId xmlns:a16="http://schemas.microsoft.com/office/drawing/2014/main" id="{5188E4DF-F2EE-5729-34D7-F12D8A008B61}"/>
              </a:ext>
            </a:extLst>
          </p:cNvPr>
          <p:cNvSpPr/>
          <p:nvPr/>
        </p:nvSpPr>
        <p:spPr>
          <a:xfrm>
            <a:off x="3465467" y="4053183"/>
            <a:ext cx="1188720" cy="504952"/>
          </a:xfrm>
          <a:prstGeom prst="rect">
            <a:avLst/>
          </a:prstGeom>
          <a:noFill/>
          <a:ln/>
        </p:spPr>
        <p:txBody>
          <a:bodyPr wrap="square" rtlCol="0" anchor="ctr"/>
          <a:lstStyle/>
          <a:p>
            <a:pPr marL="0" indent="0" algn="ctr">
              <a:buNone/>
            </a:pPr>
            <a:r>
              <a:rPr lang="en-US" sz="800" dirty="0">
                <a:solidFill>
                  <a:srgbClr val="64748B"/>
                </a:solidFill>
              </a:rPr>
              <a:t>réduction visée</a:t>
            </a:r>
            <a:endParaRPr lang="en-US" sz="800" dirty="0"/>
          </a:p>
          <a:p>
            <a:pPr marL="0" indent="0" algn="ctr">
              <a:buNone/>
            </a:pPr>
            <a:r>
              <a:rPr lang="en-US" sz="800" dirty="0">
                <a:solidFill>
                  <a:srgbClr val="64748B"/>
                </a:solidFill>
              </a:rPr>
              <a:t>d'ici 2035</a:t>
            </a:r>
            <a:endParaRPr lang="en-US" sz="800" dirty="0"/>
          </a:p>
        </p:txBody>
      </p:sp>
      <p:sp>
        <p:nvSpPr>
          <p:cNvPr id="60" name="Text 29">
            <a:extLst>
              <a:ext uri="{FF2B5EF4-FFF2-40B4-BE49-F238E27FC236}">
                <a16:creationId xmlns:a16="http://schemas.microsoft.com/office/drawing/2014/main" id="{878434E7-4E9A-DDE0-41E1-890BE938D6FF}"/>
              </a:ext>
            </a:extLst>
          </p:cNvPr>
          <p:cNvSpPr/>
          <p:nvPr/>
        </p:nvSpPr>
        <p:spPr>
          <a:xfrm>
            <a:off x="451042" y="3893152"/>
            <a:ext cx="3163822" cy="699164"/>
          </a:xfrm>
          <a:prstGeom prst="rect">
            <a:avLst/>
          </a:prstGeom>
          <a:noFill/>
          <a:ln/>
        </p:spPr>
        <p:txBody>
          <a:bodyPr wrap="square" rtlCol="0" anchor="ctr"/>
          <a:lstStyle/>
          <a:p>
            <a:r>
              <a:rPr lang="en-US" sz="1200" dirty="0" err="1">
                <a:solidFill>
                  <a:srgbClr val="1C2833"/>
                </a:solidFill>
                <a:latin typeface=":cambria"/>
              </a:rPr>
              <a:t>Multiplicité</a:t>
            </a:r>
            <a:r>
              <a:rPr lang="en-US" sz="1200" dirty="0">
                <a:solidFill>
                  <a:srgbClr val="1C2833"/>
                </a:solidFill>
                <a:latin typeface=":cambria"/>
              </a:rPr>
              <a:t> </a:t>
            </a:r>
            <a:r>
              <a:rPr lang="en-US" sz="1200" dirty="0" err="1">
                <a:solidFill>
                  <a:srgbClr val="1C2833"/>
                </a:solidFill>
                <a:latin typeface=":cambria"/>
              </a:rPr>
              <a:t>d'acteurs</a:t>
            </a:r>
            <a:r>
              <a:rPr lang="en-US" sz="1200" dirty="0">
                <a:solidFill>
                  <a:srgbClr val="1C2833"/>
                </a:solidFill>
                <a:latin typeface=":cambria"/>
              </a:rPr>
              <a:t> sans structure </a:t>
            </a:r>
            <a:r>
              <a:rPr lang="en-US" sz="1200" dirty="0" err="1">
                <a:solidFill>
                  <a:srgbClr val="1C2833"/>
                </a:solidFill>
                <a:latin typeface=":cambria"/>
              </a:rPr>
              <a:t>dédiée</a:t>
            </a:r>
            <a:r>
              <a:rPr lang="en-US" sz="1200" dirty="0">
                <a:solidFill>
                  <a:srgbClr val="1C2833"/>
                </a:solidFill>
                <a:latin typeface=":cambria"/>
              </a:rPr>
              <a:t> au stockage post-</a:t>
            </a:r>
            <a:r>
              <a:rPr lang="en-US" sz="1200" dirty="0" err="1">
                <a:solidFill>
                  <a:srgbClr val="1C2833"/>
                </a:solidFill>
                <a:latin typeface=":cambria"/>
              </a:rPr>
              <a:t>récolte</a:t>
            </a:r>
            <a:r>
              <a:rPr lang="en-US" sz="1200" dirty="0">
                <a:solidFill>
                  <a:srgbClr val="1C2833"/>
                </a:solidFill>
                <a:latin typeface=":cambria"/>
              </a:rPr>
              <a:t>. </a:t>
            </a:r>
          </a:p>
        </p:txBody>
      </p:sp>
      <p:sp>
        <p:nvSpPr>
          <p:cNvPr id="61" name="Text 30">
            <a:extLst>
              <a:ext uri="{FF2B5EF4-FFF2-40B4-BE49-F238E27FC236}">
                <a16:creationId xmlns:a16="http://schemas.microsoft.com/office/drawing/2014/main" id="{7DDF32E4-0352-A368-E074-8910DD24F231}"/>
              </a:ext>
            </a:extLst>
          </p:cNvPr>
          <p:cNvSpPr/>
          <p:nvPr/>
        </p:nvSpPr>
        <p:spPr>
          <a:xfrm>
            <a:off x="416936" y="4651618"/>
            <a:ext cx="4160520" cy="174791"/>
          </a:xfrm>
          <a:prstGeom prst="rect">
            <a:avLst/>
          </a:prstGeom>
          <a:noFill/>
          <a:ln/>
        </p:spPr>
        <p:txBody>
          <a:bodyPr wrap="square" rtlCol="0" anchor="ctr"/>
          <a:lstStyle/>
          <a:p>
            <a:pPr marL="0" indent="0">
              <a:buNone/>
            </a:pPr>
            <a:r>
              <a:rPr lang="en-US" sz="800" i="1" dirty="0">
                <a:solidFill>
                  <a:srgbClr val="C8D3DD"/>
                </a:solidFill>
              </a:rPr>
              <a:t>PDDAA, 2025</a:t>
            </a:r>
            <a:endParaRPr lang="en-US" sz="800" dirty="0"/>
          </a:p>
        </p:txBody>
      </p:sp>
      <p:grpSp>
        <p:nvGrpSpPr>
          <p:cNvPr id="100" name="Groupe 99">
            <a:extLst>
              <a:ext uri="{FF2B5EF4-FFF2-40B4-BE49-F238E27FC236}">
                <a16:creationId xmlns:a16="http://schemas.microsoft.com/office/drawing/2014/main" id="{4D736B86-D479-A4A7-9894-516E0E75F95F}"/>
              </a:ext>
            </a:extLst>
          </p:cNvPr>
          <p:cNvGrpSpPr/>
          <p:nvPr/>
        </p:nvGrpSpPr>
        <p:grpSpPr>
          <a:xfrm>
            <a:off x="4937615" y="856211"/>
            <a:ext cx="1321788" cy="3961753"/>
            <a:chOff x="4709017" y="710635"/>
            <a:chExt cx="1417170" cy="4199345"/>
          </a:xfrm>
        </p:grpSpPr>
        <p:grpSp>
          <p:nvGrpSpPr>
            <p:cNvPr id="94" name="Groupe 93">
              <a:extLst>
                <a:ext uri="{FF2B5EF4-FFF2-40B4-BE49-F238E27FC236}">
                  <a16:creationId xmlns:a16="http://schemas.microsoft.com/office/drawing/2014/main" id="{AFF86C6C-4372-301B-8D37-FDBDB75C2A84}"/>
                </a:ext>
              </a:extLst>
            </p:cNvPr>
            <p:cNvGrpSpPr/>
            <p:nvPr/>
          </p:nvGrpSpPr>
          <p:grpSpPr>
            <a:xfrm>
              <a:off x="4709017" y="710635"/>
              <a:ext cx="1398957" cy="2414670"/>
              <a:chOff x="4709017" y="710635"/>
              <a:chExt cx="1398957" cy="2414670"/>
            </a:xfrm>
          </p:grpSpPr>
          <p:sp>
            <p:nvSpPr>
              <p:cNvPr id="66" name="Rectangle 65">
                <a:extLst>
                  <a:ext uri="{FF2B5EF4-FFF2-40B4-BE49-F238E27FC236}">
                    <a16:creationId xmlns:a16="http://schemas.microsoft.com/office/drawing/2014/main" id="{27D70008-D4CA-D822-19B2-D4F6488F9EC8}"/>
                  </a:ext>
                </a:extLst>
              </p:cNvPr>
              <p:cNvSpPr/>
              <p:nvPr/>
            </p:nvSpPr>
            <p:spPr>
              <a:xfrm>
                <a:off x="4709017" y="710635"/>
                <a:ext cx="1398957" cy="2414670"/>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82" name="Image 81">
                <a:extLst>
                  <a:ext uri="{FF2B5EF4-FFF2-40B4-BE49-F238E27FC236}">
                    <a16:creationId xmlns:a16="http://schemas.microsoft.com/office/drawing/2014/main" id="{C3A3479A-A903-8A2C-12FB-B42E85FAEEE6}"/>
                  </a:ext>
                </a:extLst>
              </p:cNvPr>
              <p:cNvPicPr>
                <a:picLocks noChangeAspect="1"/>
              </p:cNvPicPr>
              <p:nvPr/>
            </p:nvPicPr>
            <p:blipFill>
              <a:blip r:embed="rId3"/>
              <a:stretch>
                <a:fillRect/>
              </a:stretch>
            </p:blipFill>
            <p:spPr>
              <a:xfrm>
                <a:off x="4727230" y="722128"/>
                <a:ext cx="1374639" cy="2391683"/>
              </a:xfrm>
              <a:prstGeom prst="rect">
                <a:avLst/>
              </a:prstGeom>
            </p:spPr>
          </p:pic>
        </p:grpSp>
        <p:grpSp>
          <p:nvGrpSpPr>
            <p:cNvPr id="95" name="Groupe 94">
              <a:extLst>
                <a:ext uri="{FF2B5EF4-FFF2-40B4-BE49-F238E27FC236}">
                  <a16:creationId xmlns:a16="http://schemas.microsoft.com/office/drawing/2014/main" id="{253101E5-3E47-1DE4-F5E3-989E39B31503}"/>
                </a:ext>
              </a:extLst>
            </p:cNvPr>
            <p:cNvGrpSpPr/>
            <p:nvPr/>
          </p:nvGrpSpPr>
          <p:grpSpPr>
            <a:xfrm>
              <a:off x="4727230" y="3227705"/>
              <a:ext cx="1398957" cy="1682275"/>
              <a:chOff x="4727230" y="3227705"/>
              <a:chExt cx="1398957" cy="1682275"/>
            </a:xfrm>
          </p:grpSpPr>
          <p:sp>
            <p:nvSpPr>
              <p:cNvPr id="67" name="Rectangle 66">
                <a:extLst>
                  <a:ext uri="{FF2B5EF4-FFF2-40B4-BE49-F238E27FC236}">
                    <a16:creationId xmlns:a16="http://schemas.microsoft.com/office/drawing/2014/main" id="{C2C6991A-AB2A-D1EB-E856-FCEAE704A952}"/>
                  </a:ext>
                </a:extLst>
              </p:cNvPr>
              <p:cNvSpPr/>
              <p:nvPr/>
            </p:nvSpPr>
            <p:spPr>
              <a:xfrm>
                <a:off x="4727230" y="3227705"/>
                <a:ext cx="1398957" cy="1682275"/>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89" name="Image 88">
                <a:extLst>
                  <a:ext uri="{FF2B5EF4-FFF2-40B4-BE49-F238E27FC236}">
                    <a16:creationId xmlns:a16="http://schemas.microsoft.com/office/drawing/2014/main" id="{2F0902E4-3DA9-14D0-8547-9C8828B6A00A}"/>
                  </a:ext>
                </a:extLst>
              </p:cNvPr>
              <p:cNvPicPr>
                <a:picLocks noChangeAspect="1"/>
              </p:cNvPicPr>
              <p:nvPr/>
            </p:nvPicPr>
            <p:blipFill>
              <a:blip r:embed="rId4"/>
              <a:srcRect l="16711" r="10607"/>
              <a:stretch>
                <a:fillRect/>
              </a:stretch>
            </p:blipFill>
            <p:spPr>
              <a:xfrm rot="5400000">
                <a:off x="4603186" y="3379674"/>
                <a:ext cx="1656479" cy="1371747"/>
              </a:xfrm>
              <a:prstGeom prst="rect">
                <a:avLst/>
              </a:prstGeom>
            </p:spPr>
          </p:pic>
        </p:grpSp>
      </p:grpSp>
      <p:grpSp>
        <p:nvGrpSpPr>
          <p:cNvPr id="99" name="Groupe 98">
            <a:extLst>
              <a:ext uri="{FF2B5EF4-FFF2-40B4-BE49-F238E27FC236}">
                <a16:creationId xmlns:a16="http://schemas.microsoft.com/office/drawing/2014/main" id="{B5E9789F-28C2-ED06-30CA-9E886412676B}"/>
              </a:ext>
            </a:extLst>
          </p:cNvPr>
          <p:cNvGrpSpPr/>
          <p:nvPr/>
        </p:nvGrpSpPr>
        <p:grpSpPr>
          <a:xfrm>
            <a:off x="6327841" y="851505"/>
            <a:ext cx="1304800" cy="3971509"/>
            <a:chOff x="6199564" y="705647"/>
            <a:chExt cx="1398957" cy="4209686"/>
          </a:xfrm>
        </p:grpSpPr>
        <p:grpSp>
          <p:nvGrpSpPr>
            <p:cNvPr id="98" name="Groupe 97">
              <a:extLst>
                <a:ext uri="{FF2B5EF4-FFF2-40B4-BE49-F238E27FC236}">
                  <a16:creationId xmlns:a16="http://schemas.microsoft.com/office/drawing/2014/main" id="{2A2EB87F-A8A7-8C3B-7C6D-306DDD713554}"/>
                </a:ext>
              </a:extLst>
            </p:cNvPr>
            <p:cNvGrpSpPr/>
            <p:nvPr/>
          </p:nvGrpSpPr>
          <p:grpSpPr>
            <a:xfrm>
              <a:off x="6199564" y="705647"/>
              <a:ext cx="1398957" cy="1682275"/>
              <a:chOff x="6199564" y="705647"/>
              <a:chExt cx="1398957" cy="1682275"/>
            </a:xfrm>
          </p:grpSpPr>
          <p:sp>
            <p:nvSpPr>
              <p:cNvPr id="68" name="Rectangle 67">
                <a:extLst>
                  <a:ext uri="{FF2B5EF4-FFF2-40B4-BE49-F238E27FC236}">
                    <a16:creationId xmlns:a16="http://schemas.microsoft.com/office/drawing/2014/main" id="{0389010F-E7C3-64E7-D8E2-4DA7DEFC1F1E}"/>
                  </a:ext>
                </a:extLst>
              </p:cNvPr>
              <p:cNvSpPr/>
              <p:nvPr/>
            </p:nvSpPr>
            <p:spPr>
              <a:xfrm>
                <a:off x="6199564" y="705647"/>
                <a:ext cx="1398957" cy="1682275"/>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71" name="Image 70">
                <a:extLst>
                  <a:ext uri="{FF2B5EF4-FFF2-40B4-BE49-F238E27FC236}">
                    <a16:creationId xmlns:a16="http://schemas.microsoft.com/office/drawing/2014/main" id="{3E9EFD9C-71B3-BBAD-A6B2-442DAC4E2943}"/>
                  </a:ext>
                </a:extLst>
              </p:cNvPr>
              <p:cNvPicPr>
                <a:picLocks noChangeAspect="1"/>
              </p:cNvPicPr>
              <p:nvPr/>
            </p:nvPicPr>
            <p:blipFill>
              <a:blip r:embed="rId5"/>
              <a:stretch>
                <a:fillRect/>
              </a:stretch>
            </p:blipFill>
            <p:spPr>
              <a:xfrm>
                <a:off x="6208702" y="722128"/>
                <a:ext cx="1380676" cy="1650415"/>
              </a:xfrm>
              <a:prstGeom prst="rect">
                <a:avLst/>
              </a:prstGeom>
            </p:spPr>
          </p:pic>
        </p:grpSp>
        <p:grpSp>
          <p:nvGrpSpPr>
            <p:cNvPr id="97" name="Groupe 96">
              <a:extLst>
                <a:ext uri="{FF2B5EF4-FFF2-40B4-BE49-F238E27FC236}">
                  <a16:creationId xmlns:a16="http://schemas.microsoft.com/office/drawing/2014/main" id="{8FEB5F58-9386-0E24-3727-8F6902B41716}"/>
                </a:ext>
              </a:extLst>
            </p:cNvPr>
            <p:cNvGrpSpPr/>
            <p:nvPr/>
          </p:nvGrpSpPr>
          <p:grpSpPr>
            <a:xfrm>
              <a:off x="6199564" y="2500663"/>
              <a:ext cx="1398957" cy="2414670"/>
              <a:chOff x="6199564" y="2500663"/>
              <a:chExt cx="1398957" cy="2414670"/>
            </a:xfrm>
          </p:grpSpPr>
          <p:sp>
            <p:nvSpPr>
              <p:cNvPr id="64" name="Rectangle 63">
                <a:extLst>
                  <a:ext uri="{FF2B5EF4-FFF2-40B4-BE49-F238E27FC236}">
                    <a16:creationId xmlns:a16="http://schemas.microsoft.com/office/drawing/2014/main" id="{59E1F83C-B7BA-13DC-D52B-ADADD16DFEAD}"/>
                  </a:ext>
                </a:extLst>
              </p:cNvPr>
              <p:cNvSpPr/>
              <p:nvPr/>
            </p:nvSpPr>
            <p:spPr>
              <a:xfrm>
                <a:off x="6199564" y="2500663"/>
                <a:ext cx="1398957" cy="2414670"/>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91" name="Image 90">
                <a:extLst>
                  <a:ext uri="{FF2B5EF4-FFF2-40B4-BE49-F238E27FC236}">
                    <a16:creationId xmlns:a16="http://schemas.microsoft.com/office/drawing/2014/main" id="{3E42443A-88B9-D3F4-B2C0-6D8B9AD45DFE}"/>
                  </a:ext>
                </a:extLst>
              </p:cNvPr>
              <p:cNvPicPr>
                <a:picLocks noChangeAspect="1"/>
              </p:cNvPicPr>
              <p:nvPr/>
            </p:nvPicPr>
            <p:blipFill>
              <a:blip r:embed="rId6"/>
              <a:stretch>
                <a:fillRect/>
              </a:stretch>
            </p:blipFill>
            <p:spPr>
              <a:xfrm rot="5400000">
                <a:off x="5713178" y="3024640"/>
                <a:ext cx="2390017" cy="1380668"/>
              </a:xfrm>
              <a:prstGeom prst="rect">
                <a:avLst/>
              </a:prstGeom>
            </p:spPr>
          </p:pic>
        </p:grpSp>
      </p:grpSp>
      <p:grpSp>
        <p:nvGrpSpPr>
          <p:cNvPr id="103" name="Groupe 102">
            <a:extLst>
              <a:ext uri="{FF2B5EF4-FFF2-40B4-BE49-F238E27FC236}">
                <a16:creationId xmlns:a16="http://schemas.microsoft.com/office/drawing/2014/main" id="{CE7322F4-9008-E752-D36D-3B5C9BD2FBB9}"/>
              </a:ext>
            </a:extLst>
          </p:cNvPr>
          <p:cNvGrpSpPr/>
          <p:nvPr/>
        </p:nvGrpSpPr>
        <p:grpSpPr>
          <a:xfrm>
            <a:off x="7709469" y="856211"/>
            <a:ext cx="1307877" cy="3966803"/>
            <a:chOff x="7680892" y="710635"/>
            <a:chExt cx="1402256" cy="4204698"/>
          </a:xfrm>
        </p:grpSpPr>
        <p:grpSp>
          <p:nvGrpSpPr>
            <p:cNvPr id="101" name="Groupe 100">
              <a:extLst>
                <a:ext uri="{FF2B5EF4-FFF2-40B4-BE49-F238E27FC236}">
                  <a16:creationId xmlns:a16="http://schemas.microsoft.com/office/drawing/2014/main" id="{96BA2C07-A4B0-CD0B-111A-683BB46772F7}"/>
                </a:ext>
              </a:extLst>
            </p:cNvPr>
            <p:cNvGrpSpPr/>
            <p:nvPr/>
          </p:nvGrpSpPr>
          <p:grpSpPr>
            <a:xfrm>
              <a:off x="7684191" y="710635"/>
              <a:ext cx="1398957" cy="2414670"/>
              <a:chOff x="7684191" y="710635"/>
              <a:chExt cx="1398957" cy="2414670"/>
            </a:xfrm>
          </p:grpSpPr>
          <p:sp>
            <p:nvSpPr>
              <p:cNvPr id="65" name="Rectangle 64">
                <a:extLst>
                  <a:ext uri="{FF2B5EF4-FFF2-40B4-BE49-F238E27FC236}">
                    <a16:creationId xmlns:a16="http://schemas.microsoft.com/office/drawing/2014/main" id="{2FF9F971-9CE2-3017-E18D-D02E6D76C859}"/>
                  </a:ext>
                </a:extLst>
              </p:cNvPr>
              <p:cNvSpPr/>
              <p:nvPr/>
            </p:nvSpPr>
            <p:spPr>
              <a:xfrm>
                <a:off x="7684191" y="710635"/>
                <a:ext cx="1398957" cy="2414670"/>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80" name="Image 79">
                <a:extLst>
                  <a:ext uri="{FF2B5EF4-FFF2-40B4-BE49-F238E27FC236}">
                    <a16:creationId xmlns:a16="http://schemas.microsoft.com/office/drawing/2014/main" id="{B7F50F95-3DA0-9535-BF37-F18DADD407F4}"/>
                  </a:ext>
                </a:extLst>
              </p:cNvPr>
              <p:cNvPicPr>
                <a:picLocks noChangeAspect="1"/>
              </p:cNvPicPr>
              <p:nvPr/>
            </p:nvPicPr>
            <p:blipFill>
              <a:blip r:embed="rId7"/>
              <a:stretch>
                <a:fillRect/>
              </a:stretch>
            </p:blipFill>
            <p:spPr>
              <a:xfrm rot="5400000">
                <a:off x="7195508" y="1232601"/>
                <a:ext cx="2391684" cy="1370740"/>
              </a:xfrm>
              <a:prstGeom prst="rect">
                <a:avLst/>
              </a:prstGeom>
            </p:spPr>
          </p:pic>
        </p:grpSp>
        <p:grpSp>
          <p:nvGrpSpPr>
            <p:cNvPr id="102" name="Groupe 101">
              <a:extLst>
                <a:ext uri="{FF2B5EF4-FFF2-40B4-BE49-F238E27FC236}">
                  <a16:creationId xmlns:a16="http://schemas.microsoft.com/office/drawing/2014/main" id="{CF8D536C-A295-C32E-5DE6-5541512BD6C2}"/>
                </a:ext>
              </a:extLst>
            </p:cNvPr>
            <p:cNvGrpSpPr/>
            <p:nvPr/>
          </p:nvGrpSpPr>
          <p:grpSpPr>
            <a:xfrm>
              <a:off x="7680892" y="3233058"/>
              <a:ext cx="1402256" cy="1682275"/>
              <a:chOff x="7680892" y="3233058"/>
              <a:chExt cx="1402256" cy="1682275"/>
            </a:xfrm>
          </p:grpSpPr>
          <p:sp>
            <p:nvSpPr>
              <p:cNvPr id="69" name="Rectangle 68">
                <a:extLst>
                  <a:ext uri="{FF2B5EF4-FFF2-40B4-BE49-F238E27FC236}">
                    <a16:creationId xmlns:a16="http://schemas.microsoft.com/office/drawing/2014/main" id="{8163AEFF-5801-545D-09E9-5E2C64A36DF4}"/>
                  </a:ext>
                </a:extLst>
              </p:cNvPr>
              <p:cNvSpPr/>
              <p:nvPr/>
            </p:nvSpPr>
            <p:spPr>
              <a:xfrm>
                <a:off x="7680892" y="3233058"/>
                <a:ext cx="1398957" cy="1682275"/>
              </a:xfrm>
              <a:prstGeom prst="rect">
                <a:avLst/>
              </a:prstGeom>
              <a:solidFill>
                <a:schemeClr val="bg1"/>
              </a:solid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pic>
            <p:nvPicPr>
              <p:cNvPr id="93" name="Image 92">
                <a:extLst>
                  <a:ext uri="{FF2B5EF4-FFF2-40B4-BE49-F238E27FC236}">
                    <a16:creationId xmlns:a16="http://schemas.microsoft.com/office/drawing/2014/main" id="{E7543281-7AD0-57E6-0693-AF821326B6D5}"/>
                  </a:ext>
                </a:extLst>
              </p:cNvPr>
              <p:cNvPicPr>
                <a:picLocks noChangeAspect="1"/>
              </p:cNvPicPr>
              <p:nvPr/>
            </p:nvPicPr>
            <p:blipFill>
              <a:blip r:embed="rId8"/>
              <a:srcRect t="43079"/>
              <a:stretch>
                <a:fillRect/>
              </a:stretch>
            </p:blipFill>
            <p:spPr>
              <a:xfrm>
                <a:off x="7684191" y="3233058"/>
                <a:ext cx="1398957" cy="1663836"/>
              </a:xfrm>
              <a:prstGeom prst="rect">
                <a:avLst/>
              </a:prstGeom>
            </p:spPr>
          </p:pic>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Effect transition="in" filter="fade">
                                      <p:cBhvr>
                                        <p:cTn id="61" dur="500"/>
                                        <p:tgtEl>
                                          <p:spTgt spid="5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 calcmode="lin" valueType="num">
                                      <p:cBhvr>
                                        <p:cTn id="64" dur="500" fill="hold"/>
                                        <p:tgtEl>
                                          <p:spTgt spid="49"/>
                                        </p:tgtEl>
                                        <p:attrNameLst>
                                          <p:attrName>ppt_w</p:attrName>
                                        </p:attrNameLst>
                                      </p:cBhvr>
                                      <p:tavLst>
                                        <p:tav tm="0">
                                          <p:val>
                                            <p:fltVal val="0"/>
                                          </p:val>
                                        </p:tav>
                                        <p:tav tm="100000">
                                          <p:val>
                                            <p:strVal val="#ppt_w"/>
                                          </p:val>
                                        </p:tav>
                                      </p:tavLst>
                                    </p:anim>
                                    <p:anim calcmode="lin" valueType="num">
                                      <p:cBhvr>
                                        <p:cTn id="65" dur="500" fill="hold"/>
                                        <p:tgtEl>
                                          <p:spTgt spid="49"/>
                                        </p:tgtEl>
                                        <p:attrNameLst>
                                          <p:attrName>ppt_h</p:attrName>
                                        </p:attrNameLst>
                                      </p:cBhvr>
                                      <p:tavLst>
                                        <p:tav tm="0">
                                          <p:val>
                                            <p:fltVal val="0"/>
                                          </p:val>
                                        </p:tav>
                                        <p:tav tm="100000">
                                          <p:val>
                                            <p:strVal val="#ppt_h"/>
                                          </p:val>
                                        </p:tav>
                                      </p:tavLst>
                                    </p:anim>
                                    <p:animEffect transition="in" filter="fade">
                                      <p:cBhvr>
                                        <p:cTn id="66" dur="500"/>
                                        <p:tgtEl>
                                          <p:spTgt spid="4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p:cTn id="69" dur="500" fill="hold"/>
                                        <p:tgtEl>
                                          <p:spTgt spid="48"/>
                                        </p:tgtEl>
                                        <p:attrNameLst>
                                          <p:attrName>ppt_w</p:attrName>
                                        </p:attrNameLst>
                                      </p:cBhvr>
                                      <p:tavLst>
                                        <p:tav tm="0">
                                          <p:val>
                                            <p:fltVal val="0"/>
                                          </p:val>
                                        </p:tav>
                                        <p:tav tm="100000">
                                          <p:val>
                                            <p:strVal val="#ppt_w"/>
                                          </p:val>
                                        </p:tav>
                                      </p:tavLst>
                                    </p:anim>
                                    <p:anim calcmode="lin" valueType="num">
                                      <p:cBhvr>
                                        <p:cTn id="70" dur="500" fill="hold"/>
                                        <p:tgtEl>
                                          <p:spTgt spid="48"/>
                                        </p:tgtEl>
                                        <p:attrNameLst>
                                          <p:attrName>ppt_h</p:attrName>
                                        </p:attrNameLst>
                                      </p:cBhvr>
                                      <p:tavLst>
                                        <p:tav tm="0">
                                          <p:val>
                                            <p:fltVal val="0"/>
                                          </p:val>
                                        </p:tav>
                                        <p:tav tm="100000">
                                          <p:val>
                                            <p:strVal val="#ppt_h"/>
                                          </p:val>
                                        </p:tav>
                                      </p:tavLst>
                                    </p:anim>
                                    <p:animEffect transition="in" filter="fade">
                                      <p:cBhvr>
                                        <p:cTn id="71" dur="500"/>
                                        <p:tgtEl>
                                          <p:spTgt spid="4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Effect transition="in" filter="fade">
                                      <p:cBhvr>
                                        <p:cTn id="76" dur="500"/>
                                        <p:tgtEl>
                                          <p:spTgt spid="50"/>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p:cTn id="79" dur="500" fill="hold"/>
                                        <p:tgtEl>
                                          <p:spTgt spid="51"/>
                                        </p:tgtEl>
                                        <p:attrNameLst>
                                          <p:attrName>ppt_w</p:attrName>
                                        </p:attrNameLst>
                                      </p:cBhvr>
                                      <p:tavLst>
                                        <p:tav tm="0">
                                          <p:val>
                                            <p:fltVal val="0"/>
                                          </p:val>
                                        </p:tav>
                                        <p:tav tm="100000">
                                          <p:val>
                                            <p:strVal val="#ppt_w"/>
                                          </p:val>
                                        </p:tav>
                                      </p:tavLst>
                                    </p:anim>
                                    <p:anim calcmode="lin" valueType="num">
                                      <p:cBhvr>
                                        <p:cTn id="80" dur="500" fill="hold"/>
                                        <p:tgtEl>
                                          <p:spTgt spid="51"/>
                                        </p:tgtEl>
                                        <p:attrNameLst>
                                          <p:attrName>ppt_h</p:attrName>
                                        </p:attrNameLst>
                                      </p:cBhvr>
                                      <p:tavLst>
                                        <p:tav tm="0">
                                          <p:val>
                                            <p:fltVal val="0"/>
                                          </p:val>
                                        </p:tav>
                                        <p:tav tm="100000">
                                          <p:val>
                                            <p:strVal val="#ppt_h"/>
                                          </p:val>
                                        </p:tav>
                                      </p:tavLst>
                                    </p:anim>
                                    <p:animEffect transition="in" filter="fade">
                                      <p:cBhvr>
                                        <p:cTn id="81" dur="500"/>
                                        <p:tgtEl>
                                          <p:spTgt spid="51"/>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p:cTn id="84" dur="500" fill="hold"/>
                                        <p:tgtEl>
                                          <p:spTgt spid="53"/>
                                        </p:tgtEl>
                                        <p:attrNameLst>
                                          <p:attrName>ppt_w</p:attrName>
                                        </p:attrNameLst>
                                      </p:cBhvr>
                                      <p:tavLst>
                                        <p:tav tm="0">
                                          <p:val>
                                            <p:fltVal val="0"/>
                                          </p:val>
                                        </p:tav>
                                        <p:tav tm="100000">
                                          <p:val>
                                            <p:strVal val="#ppt_w"/>
                                          </p:val>
                                        </p:tav>
                                      </p:tavLst>
                                    </p:anim>
                                    <p:anim calcmode="lin" valueType="num">
                                      <p:cBhvr>
                                        <p:cTn id="85" dur="500" fill="hold"/>
                                        <p:tgtEl>
                                          <p:spTgt spid="53"/>
                                        </p:tgtEl>
                                        <p:attrNameLst>
                                          <p:attrName>ppt_h</p:attrName>
                                        </p:attrNameLst>
                                      </p:cBhvr>
                                      <p:tavLst>
                                        <p:tav tm="0">
                                          <p:val>
                                            <p:fltVal val="0"/>
                                          </p:val>
                                        </p:tav>
                                        <p:tav tm="100000">
                                          <p:val>
                                            <p:strVal val="#ppt_h"/>
                                          </p:val>
                                        </p:tav>
                                      </p:tavLst>
                                    </p:anim>
                                    <p:animEffect transition="in" filter="fade">
                                      <p:cBhvr>
                                        <p:cTn id="86" dur="500"/>
                                        <p:tgtEl>
                                          <p:spTgt spid="53"/>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p:cTn id="89" dur="500" fill="hold"/>
                                        <p:tgtEl>
                                          <p:spTgt spid="52"/>
                                        </p:tgtEl>
                                        <p:attrNameLst>
                                          <p:attrName>ppt_w</p:attrName>
                                        </p:attrNameLst>
                                      </p:cBhvr>
                                      <p:tavLst>
                                        <p:tav tm="0">
                                          <p:val>
                                            <p:fltVal val="0"/>
                                          </p:val>
                                        </p:tav>
                                        <p:tav tm="100000">
                                          <p:val>
                                            <p:strVal val="#ppt_w"/>
                                          </p:val>
                                        </p:tav>
                                      </p:tavLst>
                                    </p:anim>
                                    <p:anim calcmode="lin" valueType="num">
                                      <p:cBhvr>
                                        <p:cTn id="90" dur="500" fill="hold"/>
                                        <p:tgtEl>
                                          <p:spTgt spid="52"/>
                                        </p:tgtEl>
                                        <p:attrNameLst>
                                          <p:attrName>ppt_h</p:attrName>
                                        </p:attrNameLst>
                                      </p:cBhvr>
                                      <p:tavLst>
                                        <p:tav tm="0">
                                          <p:val>
                                            <p:fltVal val="0"/>
                                          </p:val>
                                        </p:tav>
                                        <p:tav tm="100000">
                                          <p:val>
                                            <p:strVal val="#ppt_h"/>
                                          </p:val>
                                        </p:tav>
                                      </p:tavLst>
                                    </p:anim>
                                    <p:animEffect transition="in" filter="fade">
                                      <p:cBhvr>
                                        <p:cTn id="91" dur="500"/>
                                        <p:tgtEl>
                                          <p:spTgt spid="52"/>
                                        </p:tgtEl>
                                      </p:cBhvr>
                                    </p:animEffect>
                                  </p:childTnLst>
                                </p:cTn>
                              </p:par>
                              <p:par>
                                <p:cTn id="92" presetID="53" presetClass="entr" presetSubtype="16" fill="hold" nodeType="withEffect">
                                  <p:stCondLst>
                                    <p:cond delay="0"/>
                                  </p:stCondLst>
                                  <p:childTnLst>
                                    <p:set>
                                      <p:cBhvr>
                                        <p:cTn id="93" dur="1" fill="hold">
                                          <p:stCondLst>
                                            <p:cond delay="0"/>
                                          </p:stCondLst>
                                        </p:cTn>
                                        <p:tgtEl>
                                          <p:spTgt spid="99"/>
                                        </p:tgtEl>
                                        <p:attrNameLst>
                                          <p:attrName>style.visibility</p:attrName>
                                        </p:attrNameLst>
                                      </p:cBhvr>
                                      <p:to>
                                        <p:strVal val="visible"/>
                                      </p:to>
                                    </p:set>
                                    <p:anim calcmode="lin" valueType="num">
                                      <p:cBhvr>
                                        <p:cTn id="94" dur="500" fill="hold"/>
                                        <p:tgtEl>
                                          <p:spTgt spid="99"/>
                                        </p:tgtEl>
                                        <p:attrNameLst>
                                          <p:attrName>ppt_w</p:attrName>
                                        </p:attrNameLst>
                                      </p:cBhvr>
                                      <p:tavLst>
                                        <p:tav tm="0">
                                          <p:val>
                                            <p:fltVal val="0"/>
                                          </p:val>
                                        </p:tav>
                                        <p:tav tm="100000">
                                          <p:val>
                                            <p:strVal val="#ppt_w"/>
                                          </p:val>
                                        </p:tav>
                                      </p:tavLst>
                                    </p:anim>
                                    <p:anim calcmode="lin" valueType="num">
                                      <p:cBhvr>
                                        <p:cTn id="95" dur="500" fill="hold"/>
                                        <p:tgtEl>
                                          <p:spTgt spid="99"/>
                                        </p:tgtEl>
                                        <p:attrNameLst>
                                          <p:attrName>ppt_h</p:attrName>
                                        </p:attrNameLst>
                                      </p:cBhvr>
                                      <p:tavLst>
                                        <p:tav tm="0">
                                          <p:val>
                                            <p:fltVal val="0"/>
                                          </p:val>
                                        </p:tav>
                                        <p:tav tm="100000">
                                          <p:val>
                                            <p:strVal val="#ppt_h"/>
                                          </p:val>
                                        </p:tav>
                                      </p:tavLst>
                                    </p:anim>
                                    <p:animEffect transition="in" filter="fade">
                                      <p:cBhvr>
                                        <p:cTn id="96" dur="500"/>
                                        <p:tgtEl>
                                          <p:spTgt spid="99"/>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61"/>
                                        </p:tgtEl>
                                        <p:attrNameLst>
                                          <p:attrName>style.visibility</p:attrName>
                                        </p:attrNameLst>
                                      </p:cBhvr>
                                      <p:to>
                                        <p:strVal val="visible"/>
                                      </p:to>
                                    </p:set>
                                    <p:anim calcmode="lin" valueType="num">
                                      <p:cBhvr>
                                        <p:cTn id="101" dur="500" fill="hold"/>
                                        <p:tgtEl>
                                          <p:spTgt spid="61"/>
                                        </p:tgtEl>
                                        <p:attrNameLst>
                                          <p:attrName>ppt_w</p:attrName>
                                        </p:attrNameLst>
                                      </p:cBhvr>
                                      <p:tavLst>
                                        <p:tav tm="0">
                                          <p:val>
                                            <p:fltVal val="0"/>
                                          </p:val>
                                        </p:tav>
                                        <p:tav tm="100000">
                                          <p:val>
                                            <p:strVal val="#ppt_w"/>
                                          </p:val>
                                        </p:tav>
                                      </p:tavLst>
                                    </p:anim>
                                    <p:anim calcmode="lin" valueType="num">
                                      <p:cBhvr>
                                        <p:cTn id="102" dur="500" fill="hold"/>
                                        <p:tgtEl>
                                          <p:spTgt spid="61"/>
                                        </p:tgtEl>
                                        <p:attrNameLst>
                                          <p:attrName>ppt_h</p:attrName>
                                        </p:attrNameLst>
                                      </p:cBhvr>
                                      <p:tavLst>
                                        <p:tav tm="0">
                                          <p:val>
                                            <p:fltVal val="0"/>
                                          </p:val>
                                        </p:tav>
                                        <p:tav tm="100000">
                                          <p:val>
                                            <p:strVal val="#ppt_h"/>
                                          </p:val>
                                        </p:tav>
                                      </p:tavLst>
                                    </p:anim>
                                    <p:animEffect transition="in" filter="fade">
                                      <p:cBhvr>
                                        <p:cTn id="103" dur="500"/>
                                        <p:tgtEl>
                                          <p:spTgt spid="61"/>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 calcmode="lin" valueType="num">
                                      <p:cBhvr>
                                        <p:cTn id="106" dur="500" fill="hold"/>
                                        <p:tgtEl>
                                          <p:spTgt spid="60"/>
                                        </p:tgtEl>
                                        <p:attrNameLst>
                                          <p:attrName>ppt_w</p:attrName>
                                        </p:attrNameLst>
                                      </p:cBhvr>
                                      <p:tavLst>
                                        <p:tav tm="0">
                                          <p:val>
                                            <p:fltVal val="0"/>
                                          </p:val>
                                        </p:tav>
                                        <p:tav tm="100000">
                                          <p:val>
                                            <p:strVal val="#ppt_w"/>
                                          </p:val>
                                        </p:tav>
                                      </p:tavLst>
                                    </p:anim>
                                    <p:anim calcmode="lin" valueType="num">
                                      <p:cBhvr>
                                        <p:cTn id="107" dur="500" fill="hold"/>
                                        <p:tgtEl>
                                          <p:spTgt spid="60"/>
                                        </p:tgtEl>
                                        <p:attrNameLst>
                                          <p:attrName>ppt_h</p:attrName>
                                        </p:attrNameLst>
                                      </p:cBhvr>
                                      <p:tavLst>
                                        <p:tav tm="0">
                                          <p:val>
                                            <p:fltVal val="0"/>
                                          </p:val>
                                        </p:tav>
                                        <p:tav tm="100000">
                                          <p:val>
                                            <p:strVal val="#ppt_h"/>
                                          </p:val>
                                        </p:tav>
                                      </p:tavLst>
                                    </p:anim>
                                    <p:animEffect transition="in" filter="fade">
                                      <p:cBhvr>
                                        <p:cTn id="108" dur="500"/>
                                        <p:tgtEl>
                                          <p:spTgt spid="6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p:cTn id="111" dur="500" fill="hold"/>
                                        <p:tgtEl>
                                          <p:spTgt spid="56"/>
                                        </p:tgtEl>
                                        <p:attrNameLst>
                                          <p:attrName>ppt_w</p:attrName>
                                        </p:attrNameLst>
                                      </p:cBhvr>
                                      <p:tavLst>
                                        <p:tav tm="0">
                                          <p:val>
                                            <p:fltVal val="0"/>
                                          </p:val>
                                        </p:tav>
                                        <p:tav tm="100000">
                                          <p:val>
                                            <p:strVal val="#ppt_w"/>
                                          </p:val>
                                        </p:tav>
                                      </p:tavLst>
                                    </p:anim>
                                    <p:anim calcmode="lin" valueType="num">
                                      <p:cBhvr>
                                        <p:cTn id="112" dur="500" fill="hold"/>
                                        <p:tgtEl>
                                          <p:spTgt spid="56"/>
                                        </p:tgtEl>
                                        <p:attrNameLst>
                                          <p:attrName>ppt_h</p:attrName>
                                        </p:attrNameLst>
                                      </p:cBhvr>
                                      <p:tavLst>
                                        <p:tav tm="0">
                                          <p:val>
                                            <p:fltVal val="0"/>
                                          </p:val>
                                        </p:tav>
                                        <p:tav tm="100000">
                                          <p:val>
                                            <p:strVal val="#ppt_h"/>
                                          </p:val>
                                        </p:tav>
                                      </p:tavLst>
                                    </p:anim>
                                    <p:animEffect transition="in" filter="fade">
                                      <p:cBhvr>
                                        <p:cTn id="113" dur="500"/>
                                        <p:tgtEl>
                                          <p:spTgt spid="56"/>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55"/>
                                        </p:tgtEl>
                                        <p:attrNameLst>
                                          <p:attrName>style.visibility</p:attrName>
                                        </p:attrNameLst>
                                      </p:cBhvr>
                                      <p:to>
                                        <p:strVal val="visible"/>
                                      </p:to>
                                    </p:set>
                                    <p:anim calcmode="lin" valueType="num">
                                      <p:cBhvr>
                                        <p:cTn id="116" dur="500" fill="hold"/>
                                        <p:tgtEl>
                                          <p:spTgt spid="55"/>
                                        </p:tgtEl>
                                        <p:attrNameLst>
                                          <p:attrName>ppt_w</p:attrName>
                                        </p:attrNameLst>
                                      </p:cBhvr>
                                      <p:tavLst>
                                        <p:tav tm="0">
                                          <p:val>
                                            <p:fltVal val="0"/>
                                          </p:val>
                                        </p:tav>
                                        <p:tav tm="100000">
                                          <p:val>
                                            <p:strVal val="#ppt_w"/>
                                          </p:val>
                                        </p:tav>
                                      </p:tavLst>
                                    </p:anim>
                                    <p:anim calcmode="lin" valueType="num">
                                      <p:cBhvr>
                                        <p:cTn id="117" dur="500" fill="hold"/>
                                        <p:tgtEl>
                                          <p:spTgt spid="55"/>
                                        </p:tgtEl>
                                        <p:attrNameLst>
                                          <p:attrName>ppt_h</p:attrName>
                                        </p:attrNameLst>
                                      </p:cBhvr>
                                      <p:tavLst>
                                        <p:tav tm="0">
                                          <p:val>
                                            <p:fltVal val="0"/>
                                          </p:val>
                                        </p:tav>
                                        <p:tav tm="100000">
                                          <p:val>
                                            <p:strVal val="#ppt_h"/>
                                          </p:val>
                                        </p:tav>
                                      </p:tavLst>
                                    </p:anim>
                                    <p:animEffect transition="in" filter="fade">
                                      <p:cBhvr>
                                        <p:cTn id="118" dur="500"/>
                                        <p:tgtEl>
                                          <p:spTgt spid="55"/>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500" fill="hold"/>
                                        <p:tgtEl>
                                          <p:spTgt spid="58"/>
                                        </p:tgtEl>
                                        <p:attrNameLst>
                                          <p:attrName>ppt_w</p:attrName>
                                        </p:attrNameLst>
                                      </p:cBhvr>
                                      <p:tavLst>
                                        <p:tav tm="0">
                                          <p:val>
                                            <p:fltVal val="0"/>
                                          </p:val>
                                        </p:tav>
                                        <p:tav tm="100000">
                                          <p:val>
                                            <p:strVal val="#ppt_w"/>
                                          </p:val>
                                        </p:tav>
                                      </p:tavLst>
                                    </p:anim>
                                    <p:anim calcmode="lin" valueType="num">
                                      <p:cBhvr>
                                        <p:cTn id="122" dur="500" fill="hold"/>
                                        <p:tgtEl>
                                          <p:spTgt spid="58"/>
                                        </p:tgtEl>
                                        <p:attrNameLst>
                                          <p:attrName>ppt_h</p:attrName>
                                        </p:attrNameLst>
                                      </p:cBhvr>
                                      <p:tavLst>
                                        <p:tav tm="0">
                                          <p:val>
                                            <p:fltVal val="0"/>
                                          </p:val>
                                        </p:tav>
                                        <p:tav tm="100000">
                                          <p:val>
                                            <p:strVal val="#ppt_h"/>
                                          </p:val>
                                        </p:tav>
                                      </p:tavLst>
                                    </p:anim>
                                    <p:animEffect transition="in" filter="fade">
                                      <p:cBhvr>
                                        <p:cTn id="123" dur="500"/>
                                        <p:tgtEl>
                                          <p:spTgt spid="5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59"/>
                                        </p:tgtEl>
                                        <p:attrNameLst>
                                          <p:attrName>style.visibility</p:attrName>
                                        </p:attrNameLst>
                                      </p:cBhvr>
                                      <p:to>
                                        <p:strVal val="visible"/>
                                      </p:to>
                                    </p:set>
                                    <p:anim calcmode="lin" valueType="num">
                                      <p:cBhvr>
                                        <p:cTn id="126" dur="500" fill="hold"/>
                                        <p:tgtEl>
                                          <p:spTgt spid="59"/>
                                        </p:tgtEl>
                                        <p:attrNameLst>
                                          <p:attrName>ppt_w</p:attrName>
                                        </p:attrNameLst>
                                      </p:cBhvr>
                                      <p:tavLst>
                                        <p:tav tm="0">
                                          <p:val>
                                            <p:fltVal val="0"/>
                                          </p:val>
                                        </p:tav>
                                        <p:tav tm="100000">
                                          <p:val>
                                            <p:strVal val="#ppt_w"/>
                                          </p:val>
                                        </p:tav>
                                      </p:tavLst>
                                    </p:anim>
                                    <p:anim calcmode="lin" valueType="num">
                                      <p:cBhvr>
                                        <p:cTn id="127" dur="500" fill="hold"/>
                                        <p:tgtEl>
                                          <p:spTgt spid="59"/>
                                        </p:tgtEl>
                                        <p:attrNameLst>
                                          <p:attrName>ppt_h</p:attrName>
                                        </p:attrNameLst>
                                      </p:cBhvr>
                                      <p:tavLst>
                                        <p:tav tm="0">
                                          <p:val>
                                            <p:fltVal val="0"/>
                                          </p:val>
                                        </p:tav>
                                        <p:tav tm="100000">
                                          <p:val>
                                            <p:strVal val="#ppt_h"/>
                                          </p:val>
                                        </p:tav>
                                      </p:tavLst>
                                    </p:anim>
                                    <p:animEffect transition="in" filter="fade">
                                      <p:cBhvr>
                                        <p:cTn id="128" dur="500"/>
                                        <p:tgtEl>
                                          <p:spTgt spid="59"/>
                                        </p:tgtEl>
                                      </p:cBhvr>
                                    </p:animEffect>
                                  </p:childTnLst>
                                </p:cTn>
                              </p:par>
                              <p:par>
                                <p:cTn id="129" presetID="53" presetClass="entr" presetSubtype="16" fill="hold" nodeType="withEffect">
                                  <p:stCondLst>
                                    <p:cond delay="0"/>
                                  </p:stCondLst>
                                  <p:childTnLst>
                                    <p:set>
                                      <p:cBhvr>
                                        <p:cTn id="130" dur="1" fill="hold">
                                          <p:stCondLst>
                                            <p:cond delay="0"/>
                                          </p:stCondLst>
                                        </p:cTn>
                                        <p:tgtEl>
                                          <p:spTgt spid="103"/>
                                        </p:tgtEl>
                                        <p:attrNameLst>
                                          <p:attrName>style.visibility</p:attrName>
                                        </p:attrNameLst>
                                      </p:cBhvr>
                                      <p:to>
                                        <p:strVal val="visible"/>
                                      </p:to>
                                    </p:set>
                                    <p:anim calcmode="lin" valueType="num">
                                      <p:cBhvr>
                                        <p:cTn id="131" dur="500" fill="hold"/>
                                        <p:tgtEl>
                                          <p:spTgt spid="103"/>
                                        </p:tgtEl>
                                        <p:attrNameLst>
                                          <p:attrName>ppt_w</p:attrName>
                                        </p:attrNameLst>
                                      </p:cBhvr>
                                      <p:tavLst>
                                        <p:tav tm="0">
                                          <p:val>
                                            <p:fltVal val="0"/>
                                          </p:val>
                                        </p:tav>
                                        <p:tav tm="100000">
                                          <p:val>
                                            <p:strVal val="#ppt_w"/>
                                          </p:val>
                                        </p:tav>
                                      </p:tavLst>
                                    </p:anim>
                                    <p:anim calcmode="lin" valueType="num">
                                      <p:cBhvr>
                                        <p:cTn id="132" dur="500" fill="hold"/>
                                        <p:tgtEl>
                                          <p:spTgt spid="103"/>
                                        </p:tgtEl>
                                        <p:attrNameLst>
                                          <p:attrName>ppt_h</p:attrName>
                                        </p:attrNameLst>
                                      </p:cBhvr>
                                      <p:tavLst>
                                        <p:tav tm="0">
                                          <p:val>
                                            <p:fltVal val="0"/>
                                          </p:val>
                                        </p:tav>
                                        <p:tav tm="100000">
                                          <p:val>
                                            <p:strVal val="#ppt_h"/>
                                          </p:val>
                                        </p:tav>
                                      </p:tavLst>
                                    </p:anim>
                                    <p:animEffect transition="in" filter="fade">
                                      <p:cBhvr>
                                        <p:cTn id="133" dur="500"/>
                                        <p:tgtEl>
                                          <p:spTgt spid="103"/>
                                        </p:tgtEl>
                                      </p:cBhvr>
                                    </p:animEffect>
                                  </p:childTnLst>
                                </p:cTn>
                              </p:par>
                              <p:par>
                                <p:cTn id="134" presetID="53" presetClass="entr" presetSubtype="16" fill="hold" grpId="0" nodeType="with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3CB43-43B1-1B5B-2D48-A9029BA29D1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600079A-4796-C0C3-7DFC-1CA2DC1BDBCC}"/>
              </a:ext>
            </a:extLst>
          </p:cNvPr>
          <p:cNvSpPr/>
          <p:nvPr/>
        </p:nvSpPr>
        <p:spPr>
          <a:xfrm>
            <a:off x="0" y="0"/>
            <a:ext cx="9144000" cy="502920"/>
          </a:xfrm>
          <a:prstGeom prst="rect">
            <a:avLst/>
          </a:prstGeom>
          <a:solidFill>
            <a:srgbClr val="1A3C5E"/>
          </a:solidFill>
          <a:ln/>
        </p:spPr>
        <p:txBody>
          <a:bodyPr/>
          <a:lstStyle/>
          <a:p>
            <a:endParaRPr lang="fr-BE" dirty="0"/>
          </a:p>
        </p:txBody>
      </p:sp>
      <p:sp>
        <p:nvSpPr>
          <p:cNvPr id="8" name="Shape 6">
            <a:extLst>
              <a:ext uri="{FF2B5EF4-FFF2-40B4-BE49-F238E27FC236}">
                <a16:creationId xmlns:a16="http://schemas.microsoft.com/office/drawing/2014/main" id="{F24DB42F-B56F-E461-C899-679005065F0E}"/>
              </a:ext>
            </a:extLst>
          </p:cNvPr>
          <p:cNvSpPr/>
          <p:nvPr/>
        </p:nvSpPr>
        <p:spPr>
          <a:xfrm>
            <a:off x="1943100" y="2761488"/>
            <a:ext cx="402336" cy="0"/>
          </a:xfrm>
          <a:prstGeom prst="line">
            <a:avLst/>
          </a:prstGeom>
          <a:noFill/>
          <a:ln w="19050">
            <a:solidFill>
              <a:srgbClr val="C8D3DD"/>
            </a:solidFill>
            <a:prstDash val="solid"/>
          </a:ln>
        </p:spPr>
        <p:txBody>
          <a:bodyPr/>
          <a:lstStyle/>
          <a:p>
            <a:endParaRPr lang="fr-BE"/>
          </a:p>
        </p:txBody>
      </p:sp>
      <p:sp>
        <p:nvSpPr>
          <p:cNvPr id="9" name="Shape 7">
            <a:extLst>
              <a:ext uri="{FF2B5EF4-FFF2-40B4-BE49-F238E27FC236}">
                <a16:creationId xmlns:a16="http://schemas.microsoft.com/office/drawing/2014/main" id="{07B5B71D-980F-B876-9046-A99AB6B8B87F}"/>
              </a:ext>
            </a:extLst>
          </p:cNvPr>
          <p:cNvSpPr/>
          <p:nvPr/>
        </p:nvSpPr>
        <p:spPr>
          <a:xfrm>
            <a:off x="2144268" y="2560320"/>
            <a:ext cx="0" cy="402336"/>
          </a:xfrm>
          <a:prstGeom prst="line">
            <a:avLst/>
          </a:prstGeom>
          <a:noFill/>
          <a:ln w="19050">
            <a:solidFill>
              <a:srgbClr val="C8D3DD"/>
            </a:solidFill>
            <a:prstDash val="solid"/>
          </a:ln>
        </p:spPr>
        <p:txBody>
          <a:bodyPr/>
          <a:lstStyle/>
          <a:p>
            <a:endParaRPr lang="fr-BE"/>
          </a:p>
        </p:txBody>
      </p:sp>
      <p:grpSp>
        <p:nvGrpSpPr>
          <p:cNvPr id="30" name="Groupe 29">
            <a:extLst>
              <a:ext uri="{FF2B5EF4-FFF2-40B4-BE49-F238E27FC236}">
                <a16:creationId xmlns:a16="http://schemas.microsoft.com/office/drawing/2014/main" id="{08209478-BFFE-8EF9-8CC2-B550C37C7D4B}"/>
              </a:ext>
            </a:extLst>
          </p:cNvPr>
          <p:cNvGrpSpPr/>
          <p:nvPr/>
        </p:nvGrpSpPr>
        <p:grpSpPr>
          <a:xfrm>
            <a:off x="4315968" y="658368"/>
            <a:ext cx="4744270" cy="1225296"/>
            <a:chOff x="4315968" y="658368"/>
            <a:chExt cx="4744270" cy="1225296"/>
          </a:xfrm>
        </p:grpSpPr>
        <p:sp>
          <p:nvSpPr>
            <p:cNvPr id="11" name="Text 9">
              <a:extLst>
                <a:ext uri="{FF2B5EF4-FFF2-40B4-BE49-F238E27FC236}">
                  <a16:creationId xmlns:a16="http://schemas.microsoft.com/office/drawing/2014/main" id="{F88F3F03-F8A2-81FE-29C3-F9530439AC45}"/>
                </a:ext>
              </a:extLst>
            </p:cNvPr>
            <p:cNvSpPr/>
            <p:nvPr/>
          </p:nvSpPr>
          <p:spPr>
            <a:xfrm>
              <a:off x="4315968" y="658368"/>
              <a:ext cx="4572000" cy="960120"/>
            </a:xfrm>
            <a:prstGeom prst="rect">
              <a:avLst/>
            </a:prstGeom>
            <a:noFill/>
            <a:ln/>
          </p:spPr>
          <p:txBody>
            <a:bodyPr wrap="square" rtlCol="0" anchor="ctr"/>
            <a:lstStyle/>
            <a:p>
              <a:pPr marL="0" indent="0" algn="ctr">
                <a:buNone/>
              </a:pPr>
              <a:r>
                <a:rPr lang="en-US" sz="5800" b="1" dirty="0">
                  <a:solidFill>
                    <a:srgbClr val="E67E22"/>
                  </a:solidFill>
                </a:rPr>
                <a:t>43%</a:t>
              </a:r>
              <a:endParaRPr lang="en-US" sz="5800" dirty="0">
                <a:solidFill>
                  <a:srgbClr val="E67E22"/>
                </a:solidFill>
              </a:endParaRPr>
            </a:p>
          </p:txBody>
        </p:sp>
        <p:sp>
          <p:nvSpPr>
            <p:cNvPr id="12" name="Text 10">
              <a:extLst>
                <a:ext uri="{FF2B5EF4-FFF2-40B4-BE49-F238E27FC236}">
                  <a16:creationId xmlns:a16="http://schemas.microsoft.com/office/drawing/2014/main" id="{673F1787-268F-F2B6-E9D5-C19DC12EDF8F}"/>
                </a:ext>
              </a:extLst>
            </p:cNvPr>
            <p:cNvSpPr/>
            <p:nvPr/>
          </p:nvSpPr>
          <p:spPr>
            <a:xfrm>
              <a:off x="4315968" y="1618488"/>
              <a:ext cx="4744270" cy="265176"/>
            </a:xfrm>
            <a:prstGeom prst="rect">
              <a:avLst/>
            </a:prstGeom>
            <a:noFill/>
            <a:ln/>
          </p:spPr>
          <p:txBody>
            <a:bodyPr wrap="square" rtlCol="0" anchor="ctr"/>
            <a:lstStyle/>
            <a:p>
              <a:pPr marL="0" indent="0" algn="ctr">
                <a:buNone/>
              </a:pPr>
              <a:r>
                <a:rPr lang="en-US" i="1" dirty="0">
                  <a:solidFill>
                    <a:srgbClr val="64748B"/>
                  </a:solidFill>
                </a:rPr>
                <a:t>de la main-</a:t>
              </a:r>
              <a:r>
                <a:rPr lang="en-US" i="1" dirty="0" err="1">
                  <a:solidFill>
                    <a:srgbClr val="64748B"/>
                  </a:solidFill>
                </a:rPr>
                <a:t>d'œuvre</a:t>
              </a:r>
              <a:r>
                <a:rPr lang="en-US" i="1" dirty="0">
                  <a:solidFill>
                    <a:srgbClr val="64748B"/>
                  </a:solidFill>
                </a:rPr>
                <a:t> </a:t>
              </a:r>
              <a:r>
                <a:rPr lang="en-US" i="1" dirty="0" err="1">
                  <a:solidFill>
                    <a:srgbClr val="64748B"/>
                  </a:solidFill>
                </a:rPr>
                <a:t>agricole</a:t>
              </a:r>
              <a:r>
                <a:rPr lang="en-US" i="1" dirty="0">
                  <a:solidFill>
                    <a:srgbClr val="64748B"/>
                  </a:solidFill>
                </a:rPr>
                <a:t> </a:t>
              </a:r>
            </a:p>
            <a:p>
              <a:pPr marL="0" indent="0" algn="ctr">
                <a:buNone/>
              </a:pPr>
              <a:r>
                <a:rPr lang="fr-FR" sz="800" i="1" dirty="0">
                  <a:solidFill>
                    <a:srgbClr val="64748B"/>
                  </a:solidFill>
                </a:rPr>
                <a:t>(</a:t>
              </a:r>
              <a:r>
                <a:rPr lang="fr-FR" sz="800" i="1" dirty="0" err="1">
                  <a:solidFill>
                    <a:srgbClr val="64748B"/>
                  </a:solidFill>
                </a:rPr>
                <a:t>Javaloyes</a:t>
              </a:r>
              <a:r>
                <a:rPr lang="fr-FR" sz="800" i="1" dirty="0">
                  <a:solidFill>
                    <a:srgbClr val="64748B"/>
                  </a:solidFill>
                </a:rPr>
                <a:t> et al., 2019; UN Women, 2014).</a:t>
              </a:r>
              <a:endParaRPr lang="en-US" dirty="0"/>
            </a:p>
          </p:txBody>
        </p:sp>
      </p:grpSp>
      <p:sp>
        <p:nvSpPr>
          <p:cNvPr id="13" name="Shape 11">
            <a:extLst>
              <a:ext uri="{FF2B5EF4-FFF2-40B4-BE49-F238E27FC236}">
                <a16:creationId xmlns:a16="http://schemas.microsoft.com/office/drawing/2014/main" id="{37F4458C-C9C7-2CBE-9EC7-D69A46D55A09}"/>
              </a:ext>
            </a:extLst>
          </p:cNvPr>
          <p:cNvSpPr/>
          <p:nvPr/>
        </p:nvSpPr>
        <p:spPr>
          <a:xfrm>
            <a:off x="4681728" y="2011680"/>
            <a:ext cx="3840480" cy="0"/>
          </a:xfrm>
          <a:prstGeom prst="line">
            <a:avLst/>
          </a:prstGeom>
          <a:noFill/>
          <a:ln w="12700">
            <a:solidFill>
              <a:srgbClr val="DDE3EB"/>
            </a:solidFill>
            <a:prstDash val="solid"/>
          </a:ln>
        </p:spPr>
        <p:txBody>
          <a:bodyPr/>
          <a:lstStyle/>
          <a:p>
            <a:endParaRPr lang="fr-BE"/>
          </a:p>
        </p:txBody>
      </p:sp>
      <p:grpSp>
        <p:nvGrpSpPr>
          <p:cNvPr id="31" name="Groupe 30">
            <a:extLst>
              <a:ext uri="{FF2B5EF4-FFF2-40B4-BE49-F238E27FC236}">
                <a16:creationId xmlns:a16="http://schemas.microsoft.com/office/drawing/2014/main" id="{E495BE16-E6E2-7884-C4B1-2ECC63AC3ED4}"/>
              </a:ext>
            </a:extLst>
          </p:cNvPr>
          <p:cNvGrpSpPr/>
          <p:nvPr/>
        </p:nvGrpSpPr>
        <p:grpSpPr>
          <a:xfrm>
            <a:off x="4315968" y="2148840"/>
            <a:ext cx="4535424" cy="466344"/>
            <a:chOff x="4315968" y="2148840"/>
            <a:chExt cx="4535424" cy="466344"/>
          </a:xfrm>
        </p:grpSpPr>
        <p:sp>
          <p:nvSpPr>
            <p:cNvPr id="14" name="Shape 12">
              <a:extLst>
                <a:ext uri="{FF2B5EF4-FFF2-40B4-BE49-F238E27FC236}">
                  <a16:creationId xmlns:a16="http://schemas.microsoft.com/office/drawing/2014/main" id="{728F5E5A-27FF-5BE5-67E0-5502923FB9CC}"/>
                </a:ext>
              </a:extLst>
            </p:cNvPr>
            <p:cNvSpPr/>
            <p:nvPr/>
          </p:nvSpPr>
          <p:spPr>
            <a:xfrm>
              <a:off x="4315968" y="2148840"/>
              <a:ext cx="54864" cy="438912"/>
            </a:xfrm>
            <a:prstGeom prst="rect">
              <a:avLst/>
            </a:prstGeom>
            <a:solidFill>
              <a:srgbClr val="E67E22"/>
            </a:solidFill>
            <a:ln>
              <a:solidFill>
                <a:srgbClr val="E67E22"/>
              </a:solidFill>
            </a:ln>
          </p:spPr>
          <p:txBody>
            <a:bodyPr/>
            <a:lstStyle/>
            <a:p>
              <a:endParaRPr lang="fr-BE" sz="2400">
                <a:solidFill>
                  <a:srgbClr val="E67E22"/>
                </a:solidFill>
              </a:endParaRPr>
            </a:p>
          </p:txBody>
        </p:sp>
        <p:sp>
          <p:nvSpPr>
            <p:cNvPr id="15" name="Text 13">
              <a:extLst>
                <a:ext uri="{FF2B5EF4-FFF2-40B4-BE49-F238E27FC236}">
                  <a16:creationId xmlns:a16="http://schemas.microsoft.com/office/drawing/2014/main" id="{10D8A460-EDCC-7679-B034-F3854999DCD9}"/>
                </a:ext>
              </a:extLst>
            </p:cNvPr>
            <p:cNvSpPr/>
            <p:nvPr/>
          </p:nvSpPr>
          <p:spPr>
            <a:xfrm>
              <a:off x="4480560" y="2148840"/>
              <a:ext cx="4370832" cy="256032"/>
            </a:xfrm>
            <a:prstGeom prst="rect">
              <a:avLst/>
            </a:prstGeom>
            <a:noFill/>
            <a:ln/>
          </p:spPr>
          <p:txBody>
            <a:bodyPr wrap="square" rtlCol="0" anchor="ctr"/>
            <a:lstStyle/>
            <a:p>
              <a:pPr marL="0" indent="0">
                <a:buNone/>
              </a:pPr>
              <a:r>
                <a:rPr lang="en-US" sz="1400" b="1" dirty="0" err="1">
                  <a:solidFill>
                    <a:srgbClr val="E67E22"/>
                  </a:solidFill>
                </a:rPr>
                <a:t>Productrices</a:t>
              </a:r>
              <a:r>
                <a:rPr lang="en-US" sz="1400" b="1" dirty="0">
                  <a:solidFill>
                    <a:srgbClr val="E67E22"/>
                  </a:solidFill>
                </a:rPr>
                <a:t> &amp; gestionnaires</a:t>
              </a:r>
              <a:endParaRPr lang="en-US" sz="1400" dirty="0">
                <a:solidFill>
                  <a:srgbClr val="E67E22"/>
                </a:solidFill>
              </a:endParaRPr>
            </a:p>
          </p:txBody>
        </p:sp>
        <p:sp>
          <p:nvSpPr>
            <p:cNvPr id="16" name="Text 14">
              <a:extLst>
                <a:ext uri="{FF2B5EF4-FFF2-40B4-BE49-F238E27FC236}">
                  <a16:creationId xmlns:a16="http://schemas.microsoft.com/office/drawing/2014/main" id="{02884860-1632-F833-BC4C-D7D2FFE98518}"/>
                </a:ext>
              </a:extLst>
            </p:cNvPr>
            <p:cNvSpPr/>
            <p:nvPr/>
          </p:nvSpPr>
          <p:spPr>
            <a:xfrm>
              <a:off x="4480560" y="2395728"/>
              <a:ext cx="4370832" cy="219456"/>
            </a:xfrm>
            <a:prstGeom prst="rect">
              <a:avLst/>
            </a:prstGeom>
            <a:noFill/>
            <a:ln/>
          </p:spPr>
          <p:txBody>
            <a:bodyPr wrap="square" rtlCol="0" anchor="ctr"/>
            <a:lstStyle/>
            <a:p>
              <a:pPr marL="0" indent="0">
                <a:buNone/>
              </a:pPr>
              <a:r>
                <a:rPr lang="en-US" sz="1200" dirty="0">
                  <a:solidFill>
                    <a:srgbClr val="64748B"/>
                  </a:solidFill>
                </a:rPr>
                <a:t>elles assurent l'essentiel des </a:t>
              </a:r>
              <a:r>
                <a:rPr lang="en-US" sz="1200" dirty="0" err="1">
                  <a:solidFill>
                    <a:srgbClr val="64748B"/>
                  </a:solidFill>
                </a:rPr>
                <a:t>activités</a:t>
              </a:r>
              <a:r>
                <a:rPr lang="en-US" sz="1200" dirty="0">
                  <a:solidFill>
                    <a:srgbClr val="64748B"/>
                  </a:solidFill>
                </a:rPr>
                <a:t> post-</a:t>
              </a:r>
              <a:r>
                <a:rPr lang="en-US" sz="1200" dirty="0" err="1">
                  <a:solidFill>
                    <a:srgbClr val="64748B"/>
                  </a:solidFill>
                </a:rPr>
                <a:t>récolte</a:t>
              </a:r>
              <a:r>
                <a:rPr lang="en-US" sz="1200" dirty="0">
                  <a:solidFill>
                    <a:srgbClr val="64748B"/>
                  </a:solidFill>
                </a:rPr>
                <a:t>;</a:t>
              </a:r>
              <a:endParaRPr lang="en-US" sz="1200" dirty="0"/>
            </a:p>
          </p:txBody>
        </p:sp>
      </p:grpSp>
      <p:grpSp>
        <p:nvGrpSpPr>
          <p:cNvPr id="32" name="Groupe 31">
            <a:extLst>
              <a:ext uri="{FF2B5EF4-FFF2-40B4-BE49-F238E27FC236}">
                <a16:creationId xmlns:a16="http://schemas.microsoft.com/office/drawing/2014/main" id="{9EF3B4B8-3AFD-5ED5-2CDB-892D6EC520D4}"/>
              </a:ext>
            </a:extLst>
          </p:cNvPr>
          <p:cNvGrpSpPr/>
          <p:nvPr/>
        </p:nvGrpSpPr>
        <p:grpSpPr>
          <a:xfrm>
            <a:off x="4315968" y="2807208"/>
            <a:ext cx="4744270" cy="466344"/>
            <a:chOff x="4315968" y="2807208"/>
            <a:chExt cx="4744270" cy="466344"/>
          </a:xfrm>
        </p:grpSpPr>
        <p:sp>
          <p:nvSpPr>
            <p:cNvPr id="17" name="Shape 15">
              <a:extLst>
                <a:ext uri="{FF2B5EF4-FFF2-40B4-BE49-F238E27FC236}">
                  <a16:creationId xmlns:a16="http://schemas.microsoft.com/office/drawing/2014/main" id="{BF2A07D2-15B5-6E0D-4A6D-AEDC1AF1242E}"/>
                </a:ext>
              </a:extLst>
            </p:cNvPr>
            <p:cNvSpPr/>
            <p:nvPr/>
          </p:nvSpPr>
          <p:spPr>
            <a:xfrm>
              <a:off x="4315968" y="2807208"/>
              <a:ext cx="54864" cy="438912"/>
            </a:xfrm>
            <a:prstGeom prst="rect">
              <a:avLst/>
            </a:prstGeom>
            <a:solidFill>
              <a:srgbClr val="1A3A5C"/>
            </a:solidFill>
            <a:ln/>
          </p:spPr>
          <p:txBody>
            <a:bodyPr/>
            <a:lstStyle/>
            <a:p>
              <a:endParaRPr lang="fr-BE" sz="2400"/>
            </a:p>
          </p:txBody>
        </p:sp>
        <p:sp>
          <p:nvSpPr>
            <p:cNvPr id="18" name="Text 16">
              <a:extLst>
                <a:ext uri="{FF2B5EF4-FFF2-40B4-BE49-F238E27FC236}">
                  <a16:creationId xmlns:a16="http://schemas.microsoft.com/office/drawing/2014/main" id="{34A7DCF3-8E03-4D46-949F-4B24AAD192B6}"/>
                </a:ext>
              </a:extLst>
            </p:cNvPr>
            <p:cNvSpPr/>
            <p:nvPr/>
          </p:nvSpPr>
          <p:spPr>
            <a:xfrm>
              <a:off x="4480560" y="2807208"/>
              <a:ext cx="4370832" cy="256032"/>
            </a:xfrm>
            <a:prstGeom prst="rect">
              <a:avLst/>
            </a:prstGeom>
            <a:noFill/>
            <a:ln/>
          </p:spPr>
          <p:txBody>
            <a:bodyPr wrap="square" rtlCol="0" anchor="ctr"/>
            <a:lstStyle/>
            <a:p>
              <a:pPr marL="0" indent="0">
                <a:buNone/>
              </a:pPr>
              <a:r>
                <a:rPr lang="en-US" sz="1400" b="1" dirty="0">
                  <a:solidFill>
                    <a:srgbClr val="1A3A5C"/>
                  </a:solidFill>
                </a:rPr>
                <a:t>Accès restreint aux ressources</a:t>
              </a:r>
              <a:endParaRPr lang="en-US" sz="1400" dirty="0"/>
            </a:p>
          </p:txBody>
        </p:sp>
        <p:sp>
          <p:nvSpPr>
            <p:cNvPr id="19" name="Text 17">
              <a:extLst>
                <a:ext uri="{FF2B5EF4-FFF2-40B4-BE49-F238E27FC236}">
                  <a16:creationId xmlns:a16="http://schemas.microsoft.com/office/drawing/2014/main" id="{4CAD4757-CB0F-0C79-693C-3D404657D8B8}"/>
                </a:ext>
              </a:extLst>
            </p:cNvPr>
            <p:cNvSpPr/>
            <p:nvPr/>
          </p:nvSpPr>
          <p:spPr>
            <a:xfrm>
              <a:off x="4480560" y="3054096"/>
              <a:ext cx="4579678" cy="219456"/>
            </a:xfrm>
            <a:prstGeom prst="rect">
              <a:avLst/>
            </a:prstGeom>
            <a:noFill/>
            <a:ln/>
          </p:spPr>
          <p:txBody>
            <a:bodyPr wrap="square" rtlCol="0" anchor="ctr"/>
            <a:lstStyle/>
            <a:p>
              <a:pPr marL="0" indent="0">
                <a:buNone/>
              </a:pPr>
              <a:r>
                <a:rPr lang="en-US" sz="1200" dirty="0">
                  <a:solidFill>
                    <a:srgbClr val="64748B"/>
                  </a:solidFill>
                </a:rPr>
                <a:t>terres · financement · information · decision </a:t>
              </a:r>
              <a:r>
                <a:rPr lang="en-US" sz="1200" dirty="0" err="1">
                  <a:solidFill>
                    <a:srgbClr val="64748B"/>
                  </a:solidFill>
                </a:rPr>
                <a:t>en</a:t>
              </a:r>
              <a:r>
                <a:rPr lang="en-US" sz="1200" dirty="0">
                  <a:solidFill>
                    <a:srgbClr val="64748B"/>
                  </a:solidFill>
                </a:rPr>
                <a:t> lien avec </a:t>
              </a:r>
              <a:r>
                <a:rPr lang="en-US" sz="1200" dirty="0" err="1">
                  <a:solidFill>
                    <a:srgbClr val="64748B"/>
                  </a:solidFill>
                </a:rPr>
                <a:t>l’exploitation</a:t>
              </a:r>
              <a:r>
                <a:rPr lang="en-US" sz="1200" dirty="0">
                  <a:solidFill>
                    <a:srgbClr val="64748B"/>
                  </a:solidFill>
                </a:rPr>
                <a:t>;</a:t>
              </a:r>
              <a:endParaRPr lang="en-US" sz="1200" dirty="0"/>
            </a:p>
          </p:txBody>
        </p:sp>
      </p:grpSp>
      <p:grpSp>
        <p:nvGrpSpPr>
          <p:cNvPr id="33" name="Groupe 32">
            <a:extLst>
              <a:ext uri="{FF2B5EF4-FFF2-40B4-BE49-F238E27FC236}">
                <a16:creationId xmlns:a16="http://schemas.microsoft.com/office/drawing/2014/main" id="{0701BC0A-A6AD-F310-223C-69C663EE8C4B}"/>
              </a:ext>
            </a:extLst>
          </p:cNvPr>
          <p:cNvGrpSpPr/>
          <p:nvPr/>
        </p:nvGrpSpPr>
        <p:grpSpPr>
          <a:xfrm>
            <a:off x="4315968" y="3465576"/>
            <a:ext cx="4535424" cy="466344"/>
            <a:chOff x="4315968" y="3465576"/>
            <a:chExt cx="4535424" cy="466344"/>
          </a:xfrm>
        </p:grpSpPr>
        <p:sp>
          <p:nvSpPr>
            <p:cNvPr id="20" name="Shape 18">
              <a:extLst>
                <a:ext uri="{FF2B5EF4-FFF2-40B4-BE49-F238E27FC236}">
                  <a16:creationId xmlns:a16="http://schemas.microsoft.com/office/drawing/2014/main" id="{4A33F65B-A576-5D51-3161-0611CD2620C5}"/>
                </a:ext>
              </a:extLst>
            </p:cNvPr>
            <p:cNvSpPr/>
            <p:nvPr/>
          </p:nvSpPr>
          <p:spPr>
            <a:xfrm>
              <a:off x="4315968" y="3465576"/>
              <a:ext cx="54864" cy="438912"/>
            </a:xfrm>
            <a:prstGeom prst="rect">
              <a:avLst/>
            </a:prstGeom>
            <a:solidFill>
              <a:srgbClr val="1A3A5C"/>
            </a:solidFill>
            <a:ln/>
          </p:spPr>
          <p:txBody>
            <a:bodyPr/>
            <a:lstStyle/>
            <a:p>
              <a:endParaRPr lang="fr-BE" sz="2400"/>
            </a:p>
          </p:txBody>
        </p:sp>
        <p:sp>
          <p:nvSpPr>
            <p:cNvPr id="21" name="Text 19">
              <a:extLst>
                <a:ext uri="{FF2B5EF4-FFF2-40B4-BE49-F238E27FC236}">
                  <a16:creationId xmlns:a16="http://schemas.microsoft.com/office/drawing/2014/main" id="{EBCDAA51-3DE4-5D2B-9FF6-630B9A990E58}"/>
                </a:ext>
              </a:extLst>
            </p:cNvPr>
            <p:cNvSpPr/>
            <p:nvPr/>
          </p:nvSpPr>
          <p:spPr>
            <a:xfrm>
              <a:off x="4480560" y="3465576"/>
              <a:ext cx="4370832" cy="256032"/>
            </a:xfrm>
            <a:prstGeom prst="rect">
              <a:avLst/>
            </a:prstGeom>
            <a:noFill/>
            <a:ln/>
          </p:spPr>
          <p:txBody>
            <a:bodyPr wrap="square" rtlCol="0" anchor="ctr"/>
            <a:lstStyle/>
            <a:p>
              <a:pPr marL="0" indent="0">
                <a:buNone/>
              </a:pPr>
              <a:r>
                <a:rPr lang="en-US" sz="1400" b="1" dirty="0">
                  <a:solidFill>
                    <a:srgbClr val="1A3A5C"/>
                  </a:solidFill>
                </a:rPr>
                <a:t>Faible alphabétisation</a:t>
              </a:r>
              <a:endParaRPr lang="en-US" sz="1400" dirty="0"/>
            </a:p>
          </p:txBody>
        </p:sp>
        <p:sp>
          <p:nvSpPr>
            <p:cNvPr id="22" name="Text 20">
              <a:extLst>
                <a:ext uri="{FF2B5EF4-FFF2-40B4-BE49-F238E27FC236}">
                  <a16:creationId xmlns:a16="http://schemas.microsoft.com/office/drawing/2014/main" id="{342BE30D-DEF0-C25D-BEA7-1A053D9937CE}"/>
                </a:ext>
              </a:extLst>
            </p:cNvPr>
            <p:cNvSpPr/>
            <p:nvPr/>
          </p:nvSpPr>
          <p:spPr>
            <a:xfrm>
              <a:off x="4480560" y="3712464"/>
              <a:ext cx="4370832" cy="219456"/>
            </a:xfrm>
            <a:prstGeom prst="rect">
              <a:avLst/>
            </a:prstGeom>
            <a:noFill/>
            <a:ln/>
          </p:spPr>
          <p:txBody>
            <a:bodyPr wrap="square" rtlCol="0" anchor="ctr"/>
            <a:lstStyle/>
            <a:p>
              <a:pPr marL="0" indent="0">
                <a:buNone/>
              </a:pPr>
              <a:r>
                <a:rPr lang="en-US" sz="1200" dirty="0">
                  <a:solidFill>
                    <a:srgbClr val="64748B"/>
                  </a:solidFill>
                </a:rPr>
                <a:t>80% sans scolarité formelle dans les zones </a:t>
              </a:r>
              <a:r>
                <a:rPr lang="en-US" sz="1200" dirty="0" err="1">
                  <a:solidFill>
                    <a:srgbClr val="64748B"/>
                  </a:solidFill>
                </a:rPr>
                <a:t>étudiées</a:t>
              </a:r>
              <a:r>
                <a:rPr lang="en-US" sz="1200" dirty="0">
                  <a:solidFill>
                    <a:srgbClr val="64748B"/>
                  </a:solidFill>
                </a:rPr>
                <a:t>;</a:t>
              </a:r>
              <a:endParaRPr lang="en-US" sz="1200" dirty="0"/>
            </a:p>
          </p:txBody>
        </p:sp>
      </p:grpSp>
      <p:grpSp>
        <p:nvGrpSpPr>
          <p:cNvPr id="36" name="Groupe 35">
            <a:extLst>
              <a:ext uri="{FF2B5EF4-FFF2-40B4-BE49-F238E27FC236}">
                <a16:creationId xmlns:a16="http://schemas.microsoft.com/office/drawing/2014/main" id="{2B470A41-9598-652E-D15F-F8FA44B0F2CB}"/>
              </a:ext>
            </a:extLst>
          </p:cNvPr>
          <p:cNvGrpSpPr/>
          <p:nvPr/>
        </p:nvGrpSpPr>
        <p:grpSpPr>
          <a:xfrm>
            <a:off x="4315968" y="4123945"/>
            <a:ext cx="4535424" cy="574842"/>
            <a:chOff x="4315968" y="4123944"/>
            <a:chExt cx="4535424" cy="390893"/>
          </a:xfrm>
        </p:grpSpPr>
        <p:grpSp>
          <p:nvGrpSpPr>
            <p:cNvPr id="34" name="Groupe 33">
              <a:extLst>
                <a:ext uri="{FF2B5EF4-FFF2-40B4-BE49-F238E27FC236}">
                  <a16:creationId xmlns:a16="http://schemas.microsoft.com/office/drawing/2014/main" id="{31EFE2EF-9A29-845D-F0C5-EA2C3A2B0535}"/>
                </a:ext>
              </a:extLst>
            </p:cNvPr>
            <p:cNvGrpSpPr/>
            <p:nvPr/>
          </p:nvGrpSpPr>
          <p:grpSpPr>
            <a:xfrm>
              <a:off x="4315968" y="4123944"/>
              <a:ext cx="4535424" cy="376185"/>
              <a:chOff x="4315968" y="4123944"/>
              <a:chExt cx="4535424" cy="376185"/>
            </a:xfrm>
          </p:grpSpPr>
          <p:sp>
            <p:nvSpPr>
              <p:cNvPr id="23" name="Shape 21">
                <a:extLst>
                  <a:ext uri="{FF2B5EF4-FFF2-40B4-BE49-F238E27FC236}">
                    <a16:creationId xmlns:a16="http://schemas.microsoft.com/office/drawing/2014/main" id="{334C4241-F99D-9469-EBB1-7C8A01054B4E}"/>
                  </a:ext>
                </a:extLst>
              </p:cNvPr>
              <p:cNvSpPr/>
              <p:nvPr/>
            </p:nvSpPr>
            <p:spPr>
              <a:xfrm>
                <a:off x="4315968" y="4123944"/>
                <a:ext cx="54864" cy="376185"/>
              </a:xfrm>
              <a:prstGeom prst="rect">
                <a:avLst/>
              </a:prstGeom>
              <a:solidFill>
                <a:srgbClr val="1A8A7E"/>
              </a:solidFill>
              <a:ln/>
            </p:spPr>
            <p:txBody>
              <a:bodyPr/>
              <a:lstStyle/>
              <a:p>
                <a:endParaRPr lang="fr-BE" sz="2400"/>
              </a:p>
            </p:txBody>
          </p:sp>
          <p:sp>
            <p:nvSpPr>
              <p:cNvPr id="24" name="Text 22">
                <a:extLst>
                  <a:ext uri="{FF2B5EF4-FFF2-40B4-BE49-F238E27FC236}">
                    <a16:creationId xmlns:a16="http://schemas.microsoft.com/office/drawing/2014/main" id="{EED13406-324B-3BFE-B6DB-37E5A4CDFE00}"/>
                  </a:ext>
                </a:extLst>
              </p:cNvPr>
              <p:cNvSpPr/>
              <p:nvPr/>
            </p:nvSpPr>
            <p:spPr>
              <a:xfrm>
                <a:off x="4480560" y="4123944"/>
                <a:ext cx="4370832" cy="256032"/>
              </a:xfrm>
              <a:prstGeom prst="rect">
                <a:avLst/>
              </a:prstGeom>
              <a:noFill/>
              <a:ln/>
            </p:spPr>
            <p:txBody>
              <a:bodyPr wrap="square" rtlCol="0" anchor="ctr"/>
              <a:lstStyle/>
              <a:p>
                <a:pPr marL="0" indent="0">
                  <a:buNone/>
                </a:pPr>
                <a:r>
                  <a:rPr lang="en-US" sz="1400" b="1" dirty="0" err="1">
                    <a:solidFill>
                      <a:srgbClr val="1A8A7E"/>
                    </a:solidFill>
                  </a:rPr>
                  <a:t>Faible</a:t>
                </a:r>
                <a:r>
                  <a:rPr lang="en-US" sz="1400" b="1" dirty="0">
                    <a:solidFill>
                      <a:srgbClr val="1A8A7E"/>
                    </a:solidFill>
                  </a:rPr>
                  <a:t> adoption des innovations </a:t>
                </a:r>
                <a:r>
                  <a:rPr lang="en-US" sz="1400" b="1" dirty="0" err="1">
                    <a:solidFill>
                      <a:srgbClr val="1A8A7E"/>
                    </a:solidFill>
                  </a:rPr>
                  <a:t>technologiques</a:t>
                </a:r>
                <a:endParaRPr lang="en-US" sz="1400" b="1" dirty="0">
                  <a:solidFill>
                    <a:srgbClr val="1A8A7E"/>
                  </a:solidFill>
                </a:endParaRPr>
              </a:p>
              <a:p>
                <a:pPr marL="0" indent="0">
                  <a:buNone/>
                </a:pPr>
                <a:endParaRPr lang="en-US" sz="1400" dirty="0">
                  <a:solidFill>
                    <a:srgbClr val="1A8A7E"/>
                  </a:solidFill>
                </a:endParaRPr>
              </a:p>
            </p:txBody>
          </p:sp>
        </p:grpSp>
        <p:sp>
          <p:nvSpPr>
            <p:cNvPr id="25" name="Text 23">
              <a:extLst>
                <a:ext uri="{FF2B5EF4-FFF2-40B4-BE49-F238E27FC236}">
                  <a16:creationId xmlns:a16="http://schemas.microsoft.com/office/drawing/2014/main" id="{43B0F347-2634-E7D9-629F-C409EFDA8E93}"/>
                </a:ext>
              </a:extLst>
            </p:cNvPr>
            <p:cNvSpPr/>
            <p:nvPr/>
          </p:nvSpPr>
          <p:spPr>
            <a:xfrm>
              <a:off x="4480560" y="4295381"/>
              <a:ext cx="4370832" cy="219456"/>
            </a:xfrm>
            <a:prstGeom prst="rect">
              <a:avLst/>
            </a:prstGeom>
            <a:noFill/>
            <a:ln/>
          </p:spPr>
          <p:txBody>
            <a:bodyPr wrap="square" rtlCol="0" anchor="ctr"/>
            <a:lstStyle/>
            <a:p>
              <a:pPr marL="0" indent="0">
                <a:buNone/>
              </a:pPr>
              <a:r>
                <a:rPr lang="en-US" sz="1200" dirty="0" err="1">
                  <a:solidFill>
                    <a:srgbClr val="64748B"/>
                  </a:solidFill>
                </a:rPr>
                <a:t>Faible</a:t>
              </a:r>
              <a:r>
                <a:rPr lang="en-US" sz="1200" dirty="0">
                  <a:solidFill>
                    <a:srgbClr val="64748B"/>
                  </a:solidFill>
                </a:rPr>
                <a:t> </a:t>
              </a:r>
              <a:r>
                <a:rPr lang="en-US" sz="1200" dirty="0" err="1">
                  <a:solidFill>
                    <a:srgbClr val="64748B"/>
                  </a:solidFill>
                </a:rPr>
                <a:t>taux</a:t>
              </a:r>
              <a:r>
                <a:rPr lang="en-US" sz="1200" dirty="0">
                  <a:solidFill>
                    <a:srgbClr val="64748B"/>
                  </a:solidFill>
                </a:rPr>
                <a:t> </a:t>
              </a:r>
              <a:r>
                <a:rPr lang="en-US" sz="1200" dirty="0" err="1">
                  <a:solidFill>
                    <a:srgbClr val="64748B"/>
                  </a:solidFill>
                </a:rPr>
                <a:t>d’adoption</a:t>
              </a:r>
              <a:r>
                <a:rPr lang="en-US" sz="1200" dirty="0">
                  <a:solidFill>
                    <a:srgbClr val="64748B"/>
                  </a:solidFill>
                </a:rPr>
                <a:t> des technologies </a:t>
              </a:r>
              <a:r>
                <a:rPr lang="en-US" sz="1200" dirty="0" err="1">
                  <a:solidFill>
                    <a:srgbClr val="64748B"/>
                  </a:solidFill>
                </a:rPr>
                <a:t>agricoles</a:t>
              </a:r>
              <a:r>
                <a:rPr lang="en-US" sz="1200" dirty="0">
                  <a:solidFill>
                    <a:srgbClr val="64748B"/>
                  </a:solidFill>
                </a:rPr>
                <a:t>, </a:t>
              </a:r>
              <a:r>
                <a:rPr lang="en-US" sz="1200" dirty="0" err="1">
                  <a:solidFill>
                    <a:srgbClr val="64748B"/>
                  </a:solidFill>
                </a:rPr>
                <a:t>taux</a:t>
              </a:r>
              <a:r>
                <a:rPr lang="en-US" sz="1200" dirty="0">
                  <a:solidFill>
                    <a:srgbClr val="64748B"/>
                  </a:solidFill>
                </a:rPr>
                <a:t> 2 </a:t>
              </a:r>
              <a:r>
                <a:rPr lang="en-US" sz="1200" dirty="0" err="1">
                  <a:solidFill>
                    <a:srgbClr val="64748B"/>
                  </a:solidFill>
                </a:rPr>
                <a:t>fois</a:t>
              </a:r>
              <a:r>
                <a:rPr lang="en-US" sz="1200" dirty="0">
                  <a:solidFill>
                    <a:srgbClr val="64748B"/>
                  </a:solidFill>
                </a:rPr>
                <a:t> plus </a:t>
              </a:r>
              <a:r>
                <a:rPr lang="en-US" sz="1200" dirty="0" err="1">
                  <a:solidFill>
                    <a:srgbClr val="64748B"/>
                  </a:solidFill>
                </a:rPr>
                <a:t>faible</a:t>
              </a:r>
              <a:r>
                <a:rPr lang="en-US" sz="1200" dirty="0">
                  <a:solidFill>
                    <a:srgbClr val="64748B"/>
                  </a:solidFill>
                </a:rPr>
                <a:t> compare aux hommes.</a:t>
              </a:r>
              <a:endParaRPr lang="en-US" sz="1200" dirty="0"/>
            </a:p>
          </p:txBody>
        </p:sp>
      </p:grpSp>
      <p:sp>
        <p:nvSpPr>
          <p:cNvPr id="27" name="Text 25">
            <a:extLst>
              <a:ext uri="{FF2B5EF4-FFF2-40B4-BE49-F238E27FC236}">
                <a16:creationId xmlns:a16="http://schemas.microsoft.com/office/drawing/2014/main" id="{8E45AC79-5D62-0158-2806-A6AC44E4E14A}"/>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grpSp>
        <p:nvGrpSpPr>
          <p:cNvPr id="35" name="Groupe 34">
            <a:extLst>
              <a:ext uri="{FF2B5EF4-FFF2-40B4-BE49-F238E27FC236}">
                <a16:creationId xmlns:a16="http://schemas.microsoft.com/office/drawing/2014/main" id="{2BC0D88B-38B5-1CE9-4F99-68D74586175F}"/>
              </a:ext>
            </a:extLst>
          </p:cNvPr>
          <p:cNvGrpSpPr/>
          <p:nvPr/>
        </p:nvGrpSpPr>
        <p:grpSpPr>
          <a:xfrm>
            <a:off x="292608" y="621792"/>
            <a:ext cx="3703320" cy="4425696"/>
            <a:chOff x="292608" y="621792"/>
            <a:chExt cx="3703320" cy="4425696"/>
          </a:xfrm>
        </p:grpSpPr>
        <p:sp>
          <p:nvSpPr>
            <p:cNvPr id="10" name="Text 8">
              <a:extLst>
                <a:ext uri="{FF2B5EF4-FFF2-40B4-BE49-F238E27FC236}">
                  <a16:creationId xmlns:a16="http://schemas.microsoft.com/office/drawing/2014/main" id="{59B0D563-787B-A39A-9D70-9A7458D90314}"/>
                </a:ext>
              </a:extLst>
            </p:cNvPr>
            <p:cNvSpPr/>
            <p:nvPr/>
          </p:nvSpPr>
          <p:spPr>
            <a:xfrm>
              <a:off x="292608" y="4809744"/>
              <a:ext cx="3703320" cy="237744"/>
            </a:xfrm>
            <a:prstGeom prst="rect">
              <a:avLst/>
            </a:prstGeom>
            <a:noFill/>
            <a:ln/>
          </p:spPr>
          <p:txBody>
            <a:bodyPr wrap="square" rtlCol="0" anchor="ctr"/>
            <a:lstStyle/>
            <a:p>
              <a:pPr marL="0" indent="0" algn="ctr">
                <a:buNone/>
              </a:pPr>
              <a:r>
                <a:rPr lang="en-US" sz="800" i="1" dirty="0">
                  <a:solidFill>
                    <a:srgbClr val="C8D3DD"/>
                  </a:solidFill>
                </a:rPr>
                <a:t>Photo : </a:t>
              </a:r>
              <a:r>
                <a:rPr lang="en-US" sz="800" i="1" dirty="0" err="1">
                  <a:solidFill>
                    <a:srgbClr val="C8D3DD"/>
                  </a:solidFill>
                </a:rPr>
                <a:t>agricultrice</a:t>
              </a:r>
              <a:r>
                <a:rPr lang="en-US" sz="800" i="1" dirty="0">
                  <a:solidFill>
                    <a:srgbClr val="C8D3DD"/>
                  </a:solidFill>
                </a:rPr>
                <a:t> </a:t>
              </a:r>
              <a:r>
                <a:rPr lang="en-US" sz="800" i="1" dirty="0" err="1">
                  <a:solidFill>
                    <a:srgbClr val="C8D3DD"/>
                  </a:solidFill>
                </a:rPr>
                <a:t>triant</a:t>
              </a:r>
              <a:r>
                <a:rPr lang="en-US" sz="800" i="1" dirty="0">
                  <a:solidFill>
                    <a:srgbClr val="C8D3DD"/>
                  </a:solidFill>
                </a:rPr>
                <a:t> de </a:t>
              </a:r>
              <a:r>
                <a:rPr lang="en-US" sz="800" i="1" dirty="0" err="1">
                  <a:solidFill>
                    <a:srgbClr val="C8D3DD"/>
                  </a:solidFill>
                </a:rPr>
                <a:t>l’arachide</a:t>
              </a:r>
              <a:r>
                <a:rPr lang="en-US" sz="800" i="1" dirty="0">
                  <a:solidFill>
                    <a:srgbClr val="C8D3DD"/>
                  </a:solidFill>
                </a:rPr>
                <a:t> - Image </a:t>
              </a:r>
              <a:r>
                <a:rPr lang="en-US" sz="800" i="1" dirty="0" err="1">
                  <a:solidFill>
                    <a:srgbClr val="C8D3DD"/>
                  </a:solidFill>
                </a:rPr>
                <a:t>d’enquête</a:t>
              </a:r>
              <a:r>
                <a:rPr lang="en-US" sz="800" i="1" dirty="0">
                  <a:solidFill>
                    <a:srgbClr val="C8D3DD"/>
                  </a:solidFill>
                </a:rPr>
                <a:t> (</a:t>
              </a:r>
              <a:r>
                <a:rPr lang="en-US" sz="800" i="1" dirty="0" err="1">
                  <a:solidFill>
                    <a:srgbClr val="C8D3DD"/>
                  </a:solidFill>
                </a:rPr>
                <a:t>Kaolack</a:t>
              </a:r>
              <a:r>
                <a:rPr lang="en-US" sz="800" i="1" dirty="0">
                  <a:solidFill>
                    <a:srgbClr val="C8D3DD"/>
                  </a:solidFill>
                </a:rPr>
                <a:t>/Sénégal 2025)</a:t>
              </a:r>
              <a:endParaRPr lang="en-US" sz="800" dirty="0"/>
            </a:p>
          </p:txBody>
        </p:sp>
        <p:pic>
          <p:nvPicPr>
            <p:cNvPr id="29" name="Image 28" descr="Une image contenant sol, plein air">
              <a:extLst>
                <a:ext uri="{FF2B5EF4-FFF2-40B4-BE49-F238E27FC236}">
                  <a16:creationId xmlns:a16="http://schemas.microsoft.com/office/drawing/2014/main" id="{4290783C-C841-6454-05B8-8D5AE9549F66}"/>
                </a:ext>
              </a:extLst>
            </p:cNvPr>
            <p:cNvPicPr>
              <a:picLocks noChangeAspect="1"/>
            </p:cNvPicPr>
            <p:nvPr/>
          </p:nvPicPr>
          <p:blipFill>
            <a:blip r:embed="rId3">
              <a:extLst>
                <a:ext uri="{28A0092B-C50C-407E-A947-70E740481C1C}">
                  <a14:useLocalDpi xmlns:a14="http://schemas.microsoft.com/office/drawing/2010/main" val="0"/>
                </a:ext>
              </a:extLst>
            </a:blip>
            <a:srcRect t="17271" b="35979"/>
            <a:stretch>
              <a:fillRect/>
            </a:stretch>
          </p:blipFill>
          <p:spPr>
            <a:xfrm>
              <a:off x="292608" y="621792"/>
              <a:ext cx="3703320" cy="4187951"/>
            </a:xfrm>
            <a:prstGeom prst="rect">
              <a:avLst/>
            </a:prstGeom>
            <a:noFill/>
          </p:spPr>
        </p:pic>
      </p:grpSp>
      <p:grpSp>
        <p:nvGrpSpPr>
          <p:cNvPr id="26" name="Groupe 25">
            <a:extLst>
              <a:ext uri="{FF2B5EF4-FFF2-40B4-BE49-F238E27FC236}">
                <a16:creationId xmlns:a16="http://schemas.microsoft.com/office/drawing/2014/main" id="{D65038E0-F8D1-E22C-1275-512275167BF4}"/>
              </a:ext>
            </a:extLst>
          </p:cNvPr>
          <p:cNvGrpSpPr/>
          <p:nvPr/>
        </p:nvGrpSpPr>
        <p:grpSpPr>
          <a:xfrm>
            <a:off x="-22860" y="0"/>
            <a:ext cx="9153797" cy="534924"/>
            <a:chOff x="-22860" y="0"/>
            <a:chExt cx="9153797" cy="534924"/>
          </a:xfrm>
        </p:grpSpPr>
        <p:grpSp>
          <p:nvGrpSpPr>
            <p:cNvPr id="7" name="Groupe 6">
              <a:extLst>
                <a:ext uri="{FF2B5EF4-FFF2-40B4-BE49-F238E27FC236}">
                  <a16:creationId xmlns:a16="http://schemas.microsoft.com/office/drawing/2014/main" id="{8483991C-8B70-AC7D-9E1B-0AE20572CBA4}"/>
                </a:ext>
              </a:extLst>
            </p:cNvPr>
            <p:cNvGrpSpPr/>
            <p:nvPr/>
          </p:nvGrpSpPr>
          <p:grpSpPr>
            <a:xfrm>
              <a:off x="-22860" y="0"/>
              <a:ext cx="9153797" cy="534924"/>
              <a:chOff x="68580" y="571500"/>
              <a:chExt cx="9153797" cy="534924"/>
            </a:xfrm>
          </p:grpSpPr>
          <p:sp>
            <p:nvSpPr>
              <p:cNvPr id="4" name="Shape 2">
                <a:extLst>
                  <a:ext uri="{FF2B5EF4-FFF2-40B4-BE49-F238E27FC236}">
                    <a16:creationId xmlns:a16="http://schemas.microsoft.com/office/drawing/2014/main" id="{6F2E47FE-9F48-7660-E5C8-1C52FFBC41EC}"/>
                  </a:ext>
                </a:extLst>
              </p:cNvPr>
              <p:cNvSpPr/>
              <p:nvPr/>
            </p:nvSpPr>
            <p:spPr>
              <a:xfrm>
                <a:off x="68580" y="571500"/>
                <a:ext cx="502920" cy="502920"/>
              </a:xfrm>
              <a:prstGeom prst="rect">
                <a:avLst/>
              </a:prstGeom>
              <a:solidFill>
                <a:srgbClr val="E67E22"/>
              </a:solidFill>
              <a:ln/>
            </p:spPr>
            <p:txBody>
              <a:bodyPr/>
              <a:lstStyle/>
              <a:p>
                <a:endParaRPr lang="fr-BE" dirty="0"/>
              </a:p>
            </p:txBody>
          </p:sp>
          <p:sp>
            <p:nvSpPr>
              <p:cNvPr id="3" name="Shape 1">
                <a:extLst>
                  <a:ext uri="{FF2B5EF4-FFF2-40B4-BE49-F238E27FC236}">
                    <a16:creationId xmlns:a16="http://schemas.microsoft.com/office/drawing/2014/main" id="{16ECBCCE-2ABD-1EAA-C94F-D40D369CCAE8}"/>
                  </a:ext>
                </a:extLst>
              </p:cNvPr>
              <p:cNvSpPr/>
              <p:nvPr/>
            </p:nvSpPr>
            <p:spPr>
              <a:xfrm>
                <a:off x="78377" y="1037844"/>
                <a:ext cx="9144000" cy="36576"/>
              </a:xfrm>
              <a:prstGeom prst="rect">
                <a:avLst/>
              </a:prstGeom>
              <a:solidFill>
                <a:srgbClr val="E67E22"/>
              </a:solidFill>
              <a:ln/>
            </p:spPr>
            <p:txBody>
              <a:bodyPr/>
              <a:lstStyle/>
              <a:p>
                <a:endParaRPr lang="fr-BE"/>
              </a:p>
            </p:txBody>
          </p:sp>
          <p:sp>
            <p:nvSpPr>
              <p:cNvPr id="6" name="Text 4">
                <a:extLst>
                  <a:ext uri="{FF2B5EF4-FFF2-40B4-BE49-F238E27FC236}">
                    <a16:creationId xmlns:a16="http://schemas.microsoft.com/office/drawing/2014/main" id="{B02BF6B5-1DD0-3591-8833-0F927473EC19}"/>
                  </a:ext>
                </a:extLst>
              </p:cNvPr>
              <p:cNvSpPr/>
              <p:nvPr/>
            </p:nvSpPr>
            <p:spPr>
              <a:xfrm>
                <a:off x="571500" y="603504"/>
                <a:ext cx="8321040" cy="502920"/>
              </a:xfrm>
              <a:prstGeom prst="rect">
                <a:avLst/>
              </a:prstGeom>
              <a:noFill/>
              <a:ln/>
            </p:spPr>
            <p:txBody>
              <a:bodyPr wrap="square" rtlCol="0" anchor="ctr"/>
              <a:lstStyle/>
              <a:p>
                <a:r>
                  <a:rPr lang="en-US" sz="2200" b="1" dirty="0" err="1">
                    <a:solidFill>
                      <a:srgbClr val="FFFFFF"/>
                    </a:solidFill>
                    <a:latin typeface="Georgia" panose="02040502050405020303" pitchFamily="18" charset="0"/>
                    <a:ea typeface="Calibri" pitchFamily="34" charset="-122"/>
                    <a:cs typeface="Calibri" pitchFamily="34" charset="-120"/>
                  </a:rPr>
                  <a:t>Contexte</a:t>
                </a:r>
                <a:r>
                  <a:rPr lang="en-US" sz="2200" b="1" dirty="0">
                    <a:solidFill>
                      <a:srgbClr val="FFFFFF"/>
                    </a:solidFill>
                    <a:latin typeface="Georgia" panose="02040502050405020303" pitchFamily="18" charset="0"/>
                    <a:ea typeface="Calibri" pitchFamily="34" charset="-122"/>
                    <a:cs typeface="Calibri" pitchFamily="34" charset="-120"/>
                  </a:rPr>
                  <a:t> &amp; </a:t>
                </a:r>
                <a:r>
                  <a:rPr lang="en-US" sz="2200" b="1" dirty="0" err="1">
                    <a:solidFill>
                      <a:srgbClr val="FFFFFF"/>
                    </a:solidFill>
                    <a:latin typeface="Georgia" panose="02040502050405020303" pitchFamily="18" charset="0"/>
                    <a:ea typeface="Calibri" pitchFamily="34" charset="-122"/>
                    <a:cs typeface="Calibri" pitchFamily="34" charset="-120"/>
                  </a:rPr>
                  <a:t>enjeux</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les femmes dans le </a:t>
                </a:r>
                <a:r>
                  <a:rPr lang="en-US" sz="1600" dirty="0" err="1">
                    <a:solidFill>
                      <a:srgbClr val="FFFFFF"/>
                    </a:solidFill>
                    <a:latin typeface="Georgia" panose="02040502050405020303" pitchFamily="18" charset="0"/>
                    <a:ea typeface="Calibri" pitchFamily="34" charset="-122"/>
                    <a:cs typeface="Calibri" pitchFamily="34" charset="-120"/>
                  </a:rPr>
                  <a:t>secteur</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agricole</a:t>
                </a:r>
                <a:endParaRPr lang="en-US" sz="2200" dirty="0">
                  <a:latin typeface="Georgia" panose="02040502050405020303" pitchFamily="18" charset="0"/>
                </a:endParaRPr>
              </a:p>
            </p:txBody>
          </p:sp>
        </p:grpSp>
        <p:sp>
          <p:nvSpPr>
            <p:cNvPr id="5" name="Text 3">
              <a:extLst>
                <a:ext uri="{FF2B5EF4-FFF2-40B4-BE49-F238E27FC236}">
                  <a16:creationId xmlns:a16="http://schemas.microsoft.com/office/drawing/2014/main" id="{D535AE71-979B-8E43-7890-3545FC2C3927}"/>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1</a:t>
              </a:r>
              <a:endParaRPr lang="en-US" dirty="0">
                <a:solidFill>
                  <a:schemeClr val="bg1"/>
                </a:solidFill>
                <a:latin typeface="Georgia" panose="02040502050405020303" pitchFamily="18" charset="0"/>
              </a:endParaRPr>
            </a:p>
          </p:txBody>
        </p:sp>
      </p:grpSp>
    </p:spTree>
    <p:extLst>
      <p:ext uri="{BB962C8B-B14F-4D97-AF65-F5344CB8AC3E}">
        <p14:creationId xmlns:p14="http://schemas.microsoft.com/office/powerpoint/2010/main" val="327303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347472" cy="5143500"/>
          </a:xfrm>
          <a:prstGeom prst="rect">
            <a:avLst/>
          </a:prstGeom>
          <a:solidFill>
            <a:srgbClr val="E07B2A"/>
          </a:solidFill>
          <a:ln/>
        </p:spPr>
        <p:txBody>
          <a:bodyPr/>
          <a:lstStyle/>
          <a:p>
            <a:endParaRPr lang="fr-BE"/>
          </a:p>
        </p:txBody>
      </p:sp>
      <p:grpSp>
        <p:nvGrpSpPr>
          <p:cNvPr id="19" name="Groupe 18">
            <a:extLst>
              <a:ext uri="{FF2B5EF4-FFF2-40B4-BE49-F238E27FC236}">
                <a16:creationId xmlns:a16="http://schemas.microsoft.com/office/drawing/2014/main" id="{7729F562-C7F0-8EBA-754B-199999E1C162}"/>
              </a:ext>
            </a:extLst>
          </p:cNvPr>
          <p:cNvGrpSpPr/>
          <p:nvPr/>
        </p:nvGrpSpPr>
        <p:grpSpPr>
          <a:xfrm>
            <a:off x="274320" y="0"/>
            <a:ext cx="5031358" cy="413522"/>
            <a:chOff x="274320" y="0"/>
            <a:chExt cx="5031358" cy="413522"/>
          </a:xfrm>
        </p:grpSpPr>
        <p:sp>
          <p:nvSpPr>
            <p:cNvPr id="3" name="Shape 1"/>
            <p:cNvSpPr/>
            <p:nvPr/>
          </p:nvSpPr>
          <p:spPr>
            <a:xfrm>
              <a:off x="347472" y="0"/>
              <a:ext cx="4077690" cy="413522"/>
            </a:xfrm>
            <a:prstGeom prst="rect">
              <a:avLst/>
            </a:prstGeom>
            <a:solidFill>
              <a:srgbClr val="1A3A5C"/>
            </a:solidFill>
            <a:ln/>
          </p:spPr>
          <p:txBody>
            <a:bodyPr/>
            <a:lstStyle/>
            <a:p>
              <a:endParaRPr lang="fr-BE"/>
            </a:p>
          </p:txBody>
        </p:sp>
        <p:sp>
          <p:nvSpPr>
            <p:cNvPr id="4" name="Text 2"/>
            <p:cNvSpPr/>
            <p:nvPr/>
          </p:nvSpPr>
          <p:spPr>
            <a:xfrm>
              <a:off x="274320" y="11185"/>
              <a:ext cx="3657600" cy="402336"/>
            </a:xfrm>
            <a:prstGeom prst="rect">
              <a:avLst/>
            </a:prstGeom>
            <a:noFill/>
            <a:ln/>
          </p:spPr>
          <p:txBody>
            <a:bodyPr wrap="square"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Question</a:t>
              </a:r>
              <a:endParaRPr lang="en-US" sz="2200" dirty="0"/>
            </a:p>
          </p:txBody>
        </p:sp>
        <p:sp>
          <p:nvSpPr>
            <p:cNvPr id="5" name="Text 3"/>
            <p:cNvSpPr/>
            <p:nvPr/>
          </p:nvSpPr>
          <p:spPr>
            <a:xfrm>
              <a:off x="1648078" y="50698"/>
              <a:ext cx="3657600" cy="329184"/>
            </a:xfrm>
            <a:prstGeom prst="rect">
              <a:avLst/>
            </a:prstGeom>
            <a:noFill/>
            <a:ln/>
          </p:spPr>
          <p:txBody>
            <a:bodyPr wrap="square" rtlCol="0" anchor="ctr"/>
            <a:lstStyle/>
            <a:p>
              <a:pPr marL="0" indent="0">
                <a:buNone/>
              </a:pPr>
              <a:r>
                <a:rPr lang="en-US" sz="2200" b="1" dirty="0">
                  <a:solidFill>
                    <a:srgbClr val="C9901C"/>
                  </a:solidFill>
                  <a:latin typeface="Georgia" pitchFamily="34" charset="0"/>
                  <a:ea typeface="Georgia" pitchFamily="34" charset="-122"/>
                  <a:cs typeface="Georgia" pitchFamily="34" charset="-120"/>
                </a:rPr>
                <a:t>de Recherche</a:t>
              </a:r>
              <a:endParaRPr lang="en-US" sz="2200" dirty="0"/>
            </a:p>
          </p:txBody>
        </p:sp>
      </p:grpSp>
      <p:sp>
        <p:nvSpPr>
          <p:cNvPr id="7" name="Text 5"/>
          <p:cNvSpPr/>
          <p:nvPr/>
        </p:nvSpPr>
        <p:spPr>
          <a:xfrm>
            <a:off x="305401" y="366069"/>
            <a:ext cx="8641080" cy="2743200"/>
          </a:xfrm>
          <a:prstGeom prst="rect">
            <a:avLst/>
          </a:prstGeom>
          <a:noFill/>
          <a:ln/>
        </p:spPr>
        <p:txBody>
          <a:bodyPr wrap="square" rtlCol="0" anchor="ctr"/>
          <a:lstStyle/>
          <a:p>
            <a:pPr marL="0" indent="0" algn="ctr">
              <a:lnSpc>
                <a:spcPct val="145000"/>
              </a:lnSpc>
              <a:buNone/>
            </a:pPr>
            <a:r>
              <a:rPr lang="en-US" sz="2400" i="1" dirty="0">
                <a:solidFill>
                  <a:srgbClr val="1E293B"/>
                </a:solidFill>
                <a:latin typeface="Georgia" pitchFamily="34" charset="0"/>
                <a:ea typeface="Georgia" pitchFamily="34" charset="-122"/>
                <a:cs typeface="Georgia" pitchFamily="34" charset="-120"/>
              </a:rPr>
              <a:t>Comment les réalités socio-économiques des agricultrices sénégalaises et les mécanismes </a:t>
            </a:r>
            <a:r>
              <a:rPr lang="en-US" sz="2400" i="1" dirty="0" err="1">
                <a:solidFill>
                  <a:srgbClr val="1E293B"/>
                </a:solidFill>
                <a:latin typeface="Georgia" pitchFamily="34" charset="0"/>
                <a:ea typeface="Georgia" pitchFamily="34" charset="-122"/>
                <a:cs typeface="Georgia" pitchFamily="34" charset="-120"/>
              </a:rPr>
              <a:t>institutionnels</a:t>
            </a:r>
            <a:r>
              <a:rPr lang="en-US" sz="2400" i="1" dirty="0">
                <a:solidFill>
                  <a:srgbClr val="1E293B"/>
                </a:solidFill>
                <a:latin typeface="Georgia" pitchFamily="34" charset="0"/>
                <a:ea typeface="Georgia" pitchFamily="34" charset="-122"/>
                <a:cs typeface="Georgia" pitchFamily="34" charset="-120"/>
              </a:rPr>
              <a:t> </a:t>
            </a:r>
          </a:p>
          <a:p>
            <a:pPr marL="0" indent="0" algn="ctr">
              <a:lnSpc>
                <a:spcPct val="145000"/>
              </a:lnSpc>
              <a:buNone/>
            </a:pPr>
            <a:r>
              <a:rPr lang="en-US" sz="2400" i="1" dirty="0" err="1">
                <a:solidFill>
                  <a:srgbClr val="1E293B"/>
                </a:solidFill>
                <a:latin typeface="Georgia" pitchFamily="34" charset="0"/>
                <a:ea typeface="Georgia" pitchFamily="34" charset="-122"/>
                <a:cs typeface="Georgia" pitchFamily="34" charset="-120"/>
              </a:rPr>
              <a:t>interagissent-ils</a:t>
            </a:r>
            <a:r>
              <a:rPr lang="en-US" sz="2400" i="1" dirty="0">
                <a:solidFill>
                  <a:srgbClr val="1E293B"/>
                </a:solidFill>
                <a:latin typeface="Georgia" pitchFamily="34" charset="0"/>
                <a:ea typeface="Georgia" pitchFamily="34" charset="-122"/>
                <a:cs typeface="Georgia" pitchFamily="34" charset="-120"/>
              </a:rPr>
              <a:t> pour façonner, </a:t>
            </a:r>
            <a:r>
              <a:rPr lang="en-US" sz="2400" i="1" dirty="0" err="1">
                <a:solidFill>
                  <a:srgbClr val="1E293B"/>
                </a:solidFill>
                <a:latin typeface="Georgia" pitchFamily="34" charset="0"/>
                <a:ea typeface="Georgia" pitchFamily="34" charset="-122"/>
                <a:cs typeface="Georgia" pitchFamily="34" charset="-120"/>
              </a:rPr>
              <a:t>faciliter</a:t>
            </a:r>
            <a:r>
              <a:rPr lang="en-US" sz="2400" i="1" dirty="0">
                <a:solidFill>
                  <a:srgbClr val="1E293B"/>
                </a:solidFill>
                <a:latin typeface="Georgia" pitchFamily="34" charset="0"/>
                <a:ea typeface="Georgia" pitchFamily="34" charset="-122"/>
                <a:cs typeface="Georgia" pitchFamily="34" charset="-120"/>
              </a:rPr>
              <a:t> </a:t>
            </a:r>
          </a:p>
          <a:p>
            <a:pPr marL="0" indent="0" algn="ctr">
              <a:lnSpc>
                <a:spcPct val="145000"/>
              </a:lnSpc>
              <a:buNone/>
            </a:pPr>
            <a:r>
              <a:rPr lang="en-US" sz="2400" i="1" dirty="0" err="1">
                <a:solidFill>
                  <a:srgbClr val="1E293B"/>
                </a:solidFill>
                <a:latin typeface="Georgia" pitchFamily="34" charset="0"/>
                <a:ea typeface="Georgia" pitchFamily="34" charset="-122"/>
                <a:cs typeface="Georgia" pitchFamily="34" charset="-120"/>
              </a:rPr>
              <a:t>ou</a:t>
            </a:r>
            <a:r>
              <a:rPr lang="en-US" sz="2400" i="1" dirty="0">
                <a:solidFill>
                  <a:srgbClr val="1E293B"/>
                </a:solidFill>
                <a:latin typeface="Georgia" pitchFamily="34" charset="0"/>
                <a:ea typeface="Georgia" pitchFamily="34" charset="-122"/>
                <a:cs typeface="Georgia" pitchFamily="34" charset="-120"/>
              </a:rPr>
              <a:t> contraindre les dynamiques de changement </a:t>
            </a:r>
          </a:p>
          <a:p>
            <a:pPr marL="0" indent="0" algn="ctr">
              <a:lnSpc>
                <a:spcPct val="145000"/>
              </a:lnSpc>
              <a:buNone/>
            </a:pPr>
            <a:r>
              <a:rPr lang="en-US" sz="2400" i="1" dirty="0" err="1">
                <a:solidFill>
                  <a:srgbClr val="1E293B"/>
                </a:solidFill>
                <a:latin typeface="Georgia" pitchFamily="34" charset="0"/>
                <a:ea typeface="Georgia" pitchFamily="34" charset="-122"/>
                <a:cs typeface="Georgia" pitchFamily="34" charset="-120"/>
              </a:rPr>
              <a:t>en</a:t>
            </a:r>
            <a:r>
              <a:rPr lang="en-US" sz="2400" i="1" dirty="0">
                <a:solidFill>
                  <a:srgbClr val="1E293B"/>
                </a:solidFill>
                <a:latin typeface="Georgia" pitchFamily="34" charset="0"/>
                <a:ea typeface="Georgia" pitchFamily="34" charset="-122"/>
                <a:cs typeface="Georgia" pitchFamily="34" charset="-120"/>
              </a:rPr>
              <a:t> matière de pratiques de stockage ?</a:t>
            </a:r>
            <a:endParaRPr lang="en-US" sz="2400" dirty="0"/>
          </a:p>
        </p:txBody>
      </p:sp>
      <p:sp>
        <p:nvSpPr>
          <p:cNvPr id="8" name="Shape 6"/>
          <p:cNvSpPr/>
          <p:nvPr/>
        </p:nvSpPr>
        <p:spPr>
          <a:xfrm>
            <a:off x="516036" y="3264731"/>
            <a:ext cx="8321040" cy="18288"/>
          </a:xfrm>
          <a:prstGeom prst="rect">
            <a:avLst/>
          </a:prstGeom>
          <a:solidFill>
            <a:srgbClr val="C8D3DD"/>
          </a:solidFill>
          <a:ln/>
        </p:spPr>
        <p:txBody>
          <a:bodyPr/>
          <a:lstStyle/>
          <a:p>
            <a:endParaRPr lang="fr-BE"/>
          </a:p>
        </p:txBody>
      </p:sp>
      <p:sp>
        <p:nvSpPr>
          <p:cNvPr id="9" name="Shape 7"/>
          <p:cNvSpPr/>
          <p:nvPr/>
        </p:nvSpPr>
        <p:spPr>
          <a:xfrm>
            <a:off x="1732788" y="4331279"/>
            <a:ext cx="6309360" cy="0"/>
          </a:xfrm>
          <a:prstGeom prst="line">
            <a:avLst/>
          </a:prstGeom>
          <a:noFill/>
          <a:ln w="12700">
            <a:solidFill>
              <a:srgbClr val="C8D3DD"/>
            </a:solidFill>
            <a:prstDash val="solid"/>
          </a:ln>
        </p:spPr>
        <p:txBody>
          <a:bodyPr/>
          <a:lstStyle/>
          <a:p>
            <a:endParaRPr lang="fr-BE" dirty="0"/>
          </a:p>
        </p:txBody>
      </p:sp>
      <p:sp>
        <p:nvSpPr>
          <p:cNvPr id="10" name="Shape 8"/>
          <p:cNvSpPr/>
          <p:nvPr/>
        </p:nvSpPr>
        <p:spPr>
          <a:xfrm>
            <a:off x="1161288" y="3975802"/>
            <a:ext cx="585216" cy="585216"/>
          </a:xfrm>
          <a:prstGeom prst="ellipse">
            <a:avLst/>
          </a:prstGeom>
          <a:solidFill>
            <a:srgbClr val="E07B2A"/>
          </a:solidFill>
          <a:ln w="25400">
            <a:solidFill>
              <a:srgbClr val="FFFFFF"/>
            </a:solidFill>
            <a:prstDash val="solid"/>
          </a:ln>
        </p:spPr>
        <p:txBody>
          <a:bodyPr/>
          <a:lstStyle/>
          <a:p>
            <a:endParaRPr lang="fr-BE"/>
          </a:p>
        </p:txBody>
      </p:sp>
      <p:sp>
        <p:nvSpPr>
          <p:cNvPr id="11" name="Text 9"/>
          <p:cNvSpPr/>
          <p:nvPr/>
        </p:nvSpPr>
        <p:spPr>
          <a:xfrm>
            <a:off x="429768" y="4602445"/>
            <a:ext cx="2048256" cy="384048"/>
          </a:xfrm>
          <a:prstGeom prst="rect">
            <a:avLst/>
          </a:prstGeom>
          <a:noFill/>
          <a:ln/>
        </p:spPr>
        <p:txBody>
          <a:bodyPr wrap="square" rtlCol="0" anchor="ctr"/>
          <a:lstStyle/>
          <a:p>
            <a:pPr marL="0" indent="0" algn="ctr">
              <a:buNone/>
            </a:pPr>
            <a:r>
              <a:rPr lang="en-US" sz="1600" b="1" dirty="0">
                <a:solidFill>
                  <a:srgbClr val="E07B2A"/>
                </a:solidFill>
              </a:rPr>
              <a:t>Réalités</a:t>
            </a:r>
            <a:endParaRPr lang="en-US" sz="1600" dirty="0"/>
          </a:p>
          <a:p>
            <a:pPr marL="0" indent="0" algn="ctr">
              <a:buNone/>
            </a:pPr>
            <a:r>
              <a:rPr lang="en-US" sz="1600" b="1" dirty="0">
                <a:solidFill>
                  <a:srgbClr val="E07B2A"/>
                </a:solidFill>
              </a:rPr>
              <a:t>socio-économiques</a:t>
            </a:r>
            <a:endParaRPr lang="en-US" sz="1600" dirty="0"/>
          </a:p>
        </p:txBody>
      </p:sp>
      <p:sp>
        <p:nvSpPr>
          <p:cNvPr id="12" name="Shape 10"/>
          <p:cNvSpPr/>
          <p:nvPr/>
        </p:nvSpPr>
        <p:spPr>
          <a:xfrm>
            <a:off x="4316035" y="3988621"/>
            <a:ext cx="585216" cy="585216"/>
          </a:xfrm>
          <a:prstGeom prst="ellipse">
            <a:avLst/>
          </a:prstGeom>
          <a:solidFill>
            <a:srgbClr val="156B5E"/>
          </a:solidFill>
          <a:ln w="25400">
            <a:solidFill>
              <a:srgbClr val="FFFFFF"/>
            </a:solidFill>
            <a:prstDash val="solid"/>
          </a:ln>
        </p:spPr>
        <p:txBody>
          <a:bodyPr/>
          <a:lstStyle/>
          <a:p>
            <a:endParaRPr lang="fr-BE"/>
          </a:p>
        </p:txBody>
      </p:sp>
      <p:sp>
        <p:nvSpPr>
          <p:cNvPr id="13" name="Text 11"/>
          <p:cNvSpPr/>
          <p:nvPr/>
        </p:nvSpPr>
        <p:spPr>
          <a:xfrm>
            <a:off x="3568146" y="4644013"/>
            <a:ext cx="2048256" cy="384048"/>
          </a:xfrm>
          <a:prstGeom prst="rect">
            <a:avLst/>
          </a:prstGeom>
          <a:noFill/>
          <a:ln/>
        </p:spPr>
        <p:txBody>
          <a:bodyPr wrap="square" rtlCol="0" anchor="ctr"/>
          <a:lstStyle/>
          <a:p>
            <a:pPr marL="0" indent="0" algn="ctr">
              <a:buNone/>
            </a:pPr>
            <a:r>
              <a:rPr lang="en-US" sz="1600" b="1" dirty="0">
                <a:solidFill>
                  <a:srgbClr val="156B5E"/>
                </a:solidFill>
              </a:rPr>
              <a:t>Mécanismes</a:t>
            </a:r>
            <a:endParaRPr lang="en-US" sz="1600" dirty="0"/>
          </a:p>
          <a:p>
            <a:pPr marL="0" indent="0" algn="ctr">
              <a:buNone/>
            </a:pPr>
            <a:r>
              <a:rPr lang="en-US" sz="1600" b="1" dirty="0">
                <a:solidFill>
                  <a:srgbClr val="156B5E"/>
                </a:solidFill>
              </a:rPr>
              <a:t>institutionnels</a:t>
            </a:r>
            <a:endParaRPr lang="en-US" sz="1600" dirty="0"/>
          </a:p>
        </p:txBody>
      </p:sp>
      <p:sp>
        <p:nvSpPr>
          <p:cNvPr id="14" name="Shape 12"/>
          <p:cNvSpPr/>
          <p:nvPr/>
        </p:nvSpPr>
        <p:spPr>
          <a:xfrm>
            <a:off x="7470782" y="4018389"/>
            <a:ext cx="585216" cy="585216"/>
          </a:xfrm>
          <a:prstGeom prst="ellipse">
            <a:avLst/>
          </a:prstGeom>
          <a:solidFill>
            <a:srgbClr val="2D6A9F"/>
          </a:solidFill>
          <a:ln w="25400">
            <a:solidFill>
              <a:srgbClr val="FFFFFF"/>
            </a:solidFill>
            <a:prstDash val="solid"/>
          </a:ln>
        </p:spPr>
        <p:txBody>
          <a:bodyPr/>
          <a:lstStyle/>
          <a:p>
            <a:endParaRPr lang="fr-BE"/>
          </a:p>
        </p:txBody>
      </p:sp>
      <p:sp>
        <p:nvSpPr>
          <p:cNvPr id="15" name="Text 13"/>
          <p:cNvSpPr/>
          <p:nvPr/>
        </p:nvSpPr>
        <p:spPr>
          <a:xfrm>
            <a:off x="6788820" y="4631892"/>
            <a:ext cx="2048256" cy="384048"/>
          </a:xfrm>
          <a:prstGeom prst="rect">
            <a:avLst/>
          </a:prstGeom>
          <a:noFill/>
          <a:ln/>
        </p:spPr>
        <p:txBody>
          <a:bodyPr wrap="square" rtlCol="0" anchor="ctr"/>
          <a:lstStyle/>
          <a:p>
            <a:pPr marL="0" indent="0" algn="ctr">
              <a:buNone/>
            </a:pPr>
            <a:r>
              <a:rPr lang="en-US" sz="1600" b="1" dirty="0">
                <a:solidFill>
                  <a:srgbClr val="2D6A9F"/>
                </a:solidFill>
              </a:rPr>
              <a:t>Dynamiques de</a:t>
            </a:r>
            <a:endParaRPr lang="en-US" sz="1600" dirty="0"/>
          </a:p>
          <a:p>
            <a:pPr marL="0" indent="0" algn="ctr">
              <a:buNone/>
            </a:pPr>
            <a:r>
              <a:rPr lang="en-US" sz="1600" b="1" dirty="0">
                <a:solidFill>
                  <a:srgbClr val="2D6A9F"/>
                </a:solidFill>
              </a:rPr>
              <a:t>changement</a:t>
            </a:r>
            <a:endParaRPr lang="en-US" sz="1600" dirty="0"/>
          </a:p>
        </p:txBody>
      </p:sp>
      <p:grpSp>
        <p:nvGrpSpPr>
          <p:cNvPr id="20" name="Groupe 19">
            <a:extLst>
              <a:ext uri="{FF2B5EF4-FFF2-40B4-BE49-F238E27FC236}">
                <a16:creationId xmlns:a16="http://schemas.microsoft.com/office/drawing/2014/main" id="{3CBAB312-43B1-D358-18A7-EB6ACA0F3889}"/>
              </a:ext>
            </a:extLst>
          </p:cNvPr>
          <p:cNvGrpSpPr/>
          <p:nvPr/>
        </p:nvGrpSpPr>
        <p:grpSpPr>
          <a:xfrm>
            <a:off x="274320" y="3422002"/>
            <a:ext cx="4938382" cy="362087"/>
            <a:chOff x="274320" y="0"/>
            <a:chExt cx="4889259" cy="413522"/>
          </a:xfrm>
        </p:grpSpPr>
        <p:sp>
          <p:nvSpPr>
            <p:cNvPr id="21" name="Shape 1">
              <a:extLst>
                <a:ext uri="{FF2B5EF4-FFF2-40B4-BE49-F238E27FC236}">
                  <a16:creationId xmlns:a16="http://schemas.microsoft.com/office/drawing/2014/main" id="{9CECD60C-62F2-D280-24A6-738ED4C65156}"/>
                </a:ext>
              </a:extLst>
            </p:cNvPr>
            <p:cNvSpPr/>
            <p:nvPr/>
          </p:nvSpPr>
          <p:spPr>
            <a:xfrm>
              <a:off x="347472" y="0"/>
              <a:ext cx="4077690" cy="413522"/>
            </a:xfrm>
            <a:prstGeom prst="rect">
              <a:avLst/>
            </a:prstGeom>
            <a:solidFill>
              <a:srgbClr val="1A3A5C"/>
            </a:solidFill>
            <a:ln/>
          </p:spPr>
          <p:txBody>
            <a:bodyPr/>
            <a:lstStyle/>
            <a:p>
              <a:endParaRPr lang="fr-BE"/>
            </a:p>
          </p:txBody>
        </p:sp>
        <p:sp>
          <p:nvSpPr>
            <p:cNvPr id="22" name="Text 2">
              <a:extLst>
                <a:ext uri="{FF2B5EF4-FFF2-40B4-BE49-F238E27FC236}">
                  <a16:creationId xmlns:a16="http://schemas.microsoft.com/office/drawing/2014/main" id="{E5014795-A67D-912D-0F8F-7F617B09E1AF}"/>
                </a:ext>
              </a:extLst>
            </p:cNvPr>
            <p:cNvSpPr/>
            <p:nvPr/>
          </p:nvSpPr>
          <p:spPr>
            <a:xfrm>
              <a:off x="274320" y="11185"/>
              <a:ext cx="3657600" cy="402336"/>
            </a:xfrm>
            <a:prstGeom prst="rect">
              <a:avLst/>
            </a:prstGeom>
            <a:noFill/>
            <a:ln/>
          </p:spPr>
          <p:txBody>
            <a:bodyPr wrap="square" rtlCol="0" anchor="ctr"/>
            <a:lstStyle/>
            <a:p>
              <a:pPr marL="0" indent="0">
                <a:buNone/>
              </a:pPr>
              <a:r>
                <a:rPr lang="en-US" sz="2200" b="1" dirty="0">
                  <a:solidFill>
                    <a:srgbClr val="FFFFFF"/>
                  </a:solidFill>
                  <a:latin typeface="Georgia" pitchFamily="34" charset="0"/>
                  <a:ea typeface="Georgia" pitchFamily="34" charset="-122"/>
                  <a:cs typeface="Georgia" pitchFamily="34" charset="-120"/>
                </a:rPr>
                <a:t>Objectif</a:t>
              </a:r>
              <a:endParaRPr lang="en-US" sz="2200" dirty="0"/>
            </a:p>
          </p:txBody>
        </p:sp>
        <p:sp>
          <p:nvSpPr>
            <p:cNvPr id="23" name="Text 3">
              <a:extLst>
                <a:ext uri="{FF2B5EF4-FFF2-40B4-BE49-F238E27FC236}">
                  <a16:creationId xmlns:a16="http://schemas.microsoft.com/office/drawing/2014/main" id="{E54EEC74-22F5-027D-06F9-24B1CF145EB7}"/>
                </a:ext>
              </a:extLst>
            </p:cNvPr>
            <p:cNvSpPr/>
            <p:nvPr/>
          </p:nvSpPr>
          <p:spPr>
            <a:xfrm>
              <a:off x="1505979" y="59804"/>
              <a:ext cx="3657600" cy="329184"/>
            </a:xfrm>
            <a:prstGeom prst="rect">
              <a:avLst/>
            </a:prstGeom>
            <a:noFill/>
            <a:ln/>
          </p:spPr>
          <p:txBody>
            <a:bodyPr wrap="square" rtlCol="0" anchor="ctr"/>
            <a:lstStyle/>
            <a:p>
              <a:pPr marL="0" indent="0">
                <a:buNone/>
              </a:pPr>
              <a:r>
                <a:rPr lang="en-US" sz="2200" b="1" dirty="0">
                  <a:solidFill>
                    <a:srgbClr val="C9901C"/>
                  </a:solidFill>
                  <a:latin typeface="Georgia" pitchFamily="34" charset="0"/>
                  <a:ea typeface="Georgia" pitchFamily="34" charset="-122"/>
                  <a:cs typeface="Georgia" pitchFamily="34" charset="-120"/>
                </a:rPr>
                <a:t>de Recherche</a:t>
              </a:r>
              <a:endParaRPr lang="en-US" sz="2200" dirty="0"/>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wipe(left)">
                                      <p:cBhvr>
                                        <p:cTn id="7" dur="500"/>
                                        <p:tgtEl>
                                          <p:spTgt spid="7">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left)">
                                      <p:cBhvr>
                                        <p:cTn id="10" dur="500"/>
                                        <p:tgtEl>
                                          <p:spTgt spid="7">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wipe(left)">
                                      <p:cBhvr>
                                        <p:cTn id="13" dur="500"/>
                                        <p:tgtEl>
                                          <p:spTgt spid="7">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left)">
                                      <p:cBhvr>
                                        <p:cTn id="16" dur="500"/>
                                        <p:tgtEl>
                                          <p:spTgt spid="7">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wipe(left)">
                                      <p:cBhvr>
                                        <p:cTn id="19" dur="500"/>
                                        <p:tgtEl>
                                          <p:spTgt spid="7">
                                            <p:txEl>
                                              <p:pRg st="3" end="3"/>
                                            </p:txEl>
                                          </p:spTgt>
                                        </p:tgtEl>
                                      </p:cBhvr>
                                    </p:animEffect>
                                  </p:childTnLst>
                                </p:cTn>
                              </p:par>
                              <p:par>
                                <p:cTn id="20" presetID="1"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5" name="Text 3"/>
          <p:cNvSpPr/>
          <p:nvPr/>
        </p:nvSpPr>
        <p:spPr>
          <a:xfrm>
            <a:off x="320040" y="731520"/>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Riz</a:t>
            </a:r>
            <a:endParaRPr lang="en-US" sz="1400" dirty="0"/>
          </a:p>
        </p:txBody>
      </p:sp>
      <p:sp>
        <p:nvSpPr>
          <p:cNvPr id="7" name="Text 5"/>
          <p:cNvSpPr/>
          <p:nvPr/>
        </p:nvSpPr>
        <p:spPr>
          <a:xfrm>
            <a:off x="1920240" y="731520"/>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Mil</a:t>
            </a:r>
            <a:endParaRPr lang="en-US" sz="1400" dirty="0"/>
          </a:p>
        </p:txBody>
      </p:sp>
      <p:sp>
        <p:nvSpPr>
          <p:cNvPr id="9" name="Text 7"/>
          <p:cNvSpPr/>
          <p:nvPr/>
        </p:nvSpPr>
        <p:spPr>
          <a:xfrm>
            <a:off x="3545796" y="716511"/>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Maïs</a:t>
            </a:r>
            <a:endParaRPr lang="en-US" sz="1400" dirty="0"/>
          </a:p>
        </p:txBody>
      </p:sp>
      <p:sp>
        <p:nvSpPr>
          <p:cNvPr id="11" name="Text 9"/>
          <p:cNvSpPr/>
          <p:nvPr/>
        </p:nvSpPr>
        <p:spPr>
          <a:xfrm>
            <a:off x="320040" y="1508760"/>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Sorgho</a:t>
            </a:r>
            <a:endParaRPr lang="en-US" sz="1400" dirty="0"/>
          </a:p>
        </p:txBody>
      </p:sp>
      <p:sp>
        <p:nvSpPr>
          <p:cNvPr id="13" name="Text 11"/>
          <p:cNvSpPr/>
          <p:nvPr/>
        </p:nvSpPr>
        <p:spPr>
          <a:xfrm>
            <a:off x="1920240" y="1508760"/>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Niébé</a:t>
            </a:r>
            <a:endParaRPr lang="en-US" sz="1400" dirty="0"/>
          </a:p>
        </p:txBody>
      </p:sp>
      <p:sp>
        <p:nvSpPr>
          <p:cNvPr id="15" name="Text 13"/>
          <p:cNvSpPr/>
          <p:nvPr/>
        </p:nvSpPr>
        <p:spPr>
          <a:xfrm>
            <a:off x="3545796" y="1371600"/>
            <a:ext cx="1417320" cy="640080"/>
          </a:xfrm>
          <a:prstGeom prst="rect">
            <a:avLst/>
          </a:prstGeom>
          <a:noFill/>
          <a:ln/>
        </p:spPr>
        <p:txBody>
          <a:bodyPr wrap="square" lIns="0" tIns="0" rIns="0" bIns="0" rtlCol="0" anchor="ctr"/>
          <a:lstStyle/>
          <a:p>
            <a:pPr marL="0" indent="0" algn="ctr">
              <a:buNone/>
            </a:pPr>
            <a:r>
              <a:rPr lang="en-US" sz="1400" b="1" dirty="0">
                <a:solidFill>
                  <a:srgbClr val="FFFFFF"/>
                </a:solidFill>
              </a:rPr>
              <a:t>Arachide</a:t>
            </a:r>
            <a:endParaRPr lang="en-US" sz="1400" dirty="0"/>
          </a:p>
        </p:txBody>
      </p:sp>
      <p:grpSp>
        <p:nvGrpSpPr>
          <p:cNvPr id="52" name="Groupe 51">
            <a:extLst>
              <a:ext uri="{FF2B5EF4-FFF2-40B4-BE49-F238E27FC236}">
                <a16:creationId xmlns:a16="http://schemas.microsoft.com/office/drawing/2014/main" id="{E51E8540-24BA-BB3A-0B10-9C1DF606F6BB}"/>
              </a:ext>
            </a:extLst>
          </p:cNvPr>
          <p:cNvGrpSpPr/>
          <p:nvPr/>
        </p:nvGrpSpPr>
        <p:grpSpPr>
          <a:xfrm>
            <a:off x="4492655" y="749808"/>
            <a:ext cx="4439951" cy="914400"/>
            <a:chOff x="4492655" y="749808"/>
            <a:chExt cx="4439951" cy="914400"/>
          </a:xfrm>
        </p:grpSpPr>
        <p:sp>
          <p:nvSpPr>
            <p:cNvPr id="16" name="Shape 14"/>
            <p:cNvSpPr/>
            <p:nvPr/>
          </p:nvSpPr>
          <p:spPr>
            <a:xfrm>
              <a:off x="4492655" y="749808"/>
              <a:ext cx="4331305" cy="914400"/>
            </a:xfrm>
            <a:prstGeom prst="rect">
              <a:avLst/>
            </a:prstGeom>
            <a:solidFill>
              <a:srgbClr val="F4F6F7"/>
            </a:solidFill>
            <a:ln w="6350">
              <a:solidFill>
                <a:srgbClr val="D5D8DC"/>
              </a:solidFill>
              <a:prstDash val="solid"/>
            </a:ln>
          </p:spPr>
          <p:txBody>
            <a:bodyPr/>
            <a:lstStyle/>
            <a:p>
              <a:endParaRPr lang="fr-BE" sz="2600"/>
            </a:p>
          </p:txBody>
        </p:sp>
        <p:grpSp>
          <p:nvGrpSpPr>
            <p:cNvPr id="50" name="Groupe 49">
              <a:extLst>
                <a:ext uri="{FF2B5EF4-FFF2-40B4-BE49-F238E27FC236}">
                  <a16:creationId xmlns:a16="http://schemas.microsoft.com/office/drawing/2014/main" id="{4B00201B-55B1-ECAC-E67E-C15C72E9BF91}"/>
                </a:ext>
              </a:extLst>
            </p:cNvPr>
            <p:cNvGrpSpPr/>
            <p:nvPr/>
          </p:nvGrpSpPr>
          <p:grpSpPr>
            <a:xfrm>
              <a:off x="4537347" y="795528"/>
              <a:ext cx="4395259" cy="749808"/>
              <a:chOff x="5212080" y="795528"/>
              <a:chExt cx="3688345" cy="749808"/>
            </a:xfrm>
          </p:grpSpPr>
          <p:sp>
            <p:nvSpPr>
              <p:cNvPr id="17" name="Text 15"/>
              <p:cNvSpPr/>
              <p:nvPr/>
            </p:nvSpPr>
            <p:spPr>
              <a:xfrm>
                <a:off x="5212080" y="795528"/>
                <a:ext cx="3520440" cy="292608"/>
              </a:xfrm>
              <a:prstGeom prst="rect">
                <a:avLst/>
              </a:prstGeom>
              <a:noFill/>
              <a:ln/>
            </p:spPr>
            <p:txBody>
              <a:bodyPr wrap="square" rtlCol="0" anchor="ctr"/>
              <a:lstStyle/>
              <a:p>
                <a:pPr marL="0" indent="0">
                  <a:buNone/>
                </a:pPr>
                <a:r>
                  <a:rPr lang="en-US" sz="1400" b="1" dirty="0">
                    <a:solidFill>
                      <a:srgbClr val="1A8A7E"/>
                    </a:solidFill>
                  </a:rPr>
                  <a:t>Sécurité alimentaire</a:t>
                </a:r>
                <a:endParaRPr lang="en-US" sz="1400" dirty="0">
                  <a:solidFill>
                    <a:srgbClr val="1A8A7E"/>
                  </a:solidFill>
                </a:endParaRPr>
              </a:p>
            </p:txBody>
          </p:sp>
          <p:sp>
            <p:nvSpPr>
              <p:cNvPr id="18" name="Text 16"/>
              <p:cNvSpPr/>
              <p:nvPr/>
            </p:nvSpPr>
            <p:spPr>
              <a:xfrm>
                <a:off x="5212080" y="1088136"/>
                <a:ext cx="3688345" cy="457200"/>
              </a:xfrm>
              <a:prstGeom prst="rect">
                <a:avLst/>
              </a:prstGeom>
              <a:noFill/>
              <a:ln/>
            </p:spPr>
            <p:txBody>
              <a:bodyPr wrap="square" rtlCol="0" anchor="ctr"/>
              <a:lstStyle/>
              <a:p>
                <a:pPr marL="0" indent="0">
                  <a:buNone/>
                </a:pPr>
                <a:r>
                  <a:rPr lang="en-US" sz="1200" dirty="0">
                    <a:solidFill>
                      <a:srgbClr val="1C2833"/>
                    </a:solidFill>
                  </a:rPr>
                  <a:t>Pilier central des ménages ruraux et cultures de rente stratégiques en Afrique de </a:t>
                </a:r>
                <a:r>
                  <a:rPr lang="en-US" sz="1200" dirty="0" err="1">
                    <a:solidFill>
                      <a:srgbClr val="1C2833"/>
                    </a:solidFill>
                  </a:rPr>
                  <a:t>l'Ouest</a:t>
                </a:r>
                <a:r>
                  <a:rPr lang="en-US" sz="1200" dirty="0">
                    <a:solidFill>
                      <a:srgbClr val="1C2833"/>
                    </a:solidFill>
                  </a:rPr>
                  <a:t>;</a:t>
                </a:r>
                <a:endParaRPr lang="en-US" sz="1200" dirty="0"/>
              </a:p>
            </p:txBody>
          </p:sp>
        </p:grpSp>
      </p:grpSp>
      <p:grpSp>
        <p:nvGrpSpPr>
          <p:cNvPr id="53" name="Groupe 52">
            <a:extLst>
              <a:ext uri="{FF2B5EF4-FFF2-40B4-BE49-F238E27FC236}">
                <a16:creationId xmlns:a16="http://schemas.microsoft.com/office/drawing/2014/main" id="{ED1C7A9B-BF1A-8E07-492D-29E19ECD8099}"/>
              </a:ext>
            </a:extLst>
          </p:cNvPr>
          <p:cNvGrpSpPr/>
          <p:nvPr/>
        </p:nvGrpSpPr>
        <p:grpSpPr>
          <a:xfrm>
            <a:off x="4503864" y="1801368"/>
            <a:ext cx="4320096" cy="914400"/>
            <a:chOff x="4503864" y="1801368"/>
            <a:chExt cx="4320096" cy="914400"/>
          </a:xfrm>
        </p:grpSpPr>
        <p:sp>
          <p:nvSpPr>
            <p:cNvPr id="19" name="Shape 17"/>
            <p:cNvSpPr/>
            <p:nvPr/>
          </p:nvSpPr>
          <p:spPr>
            <a:xfrm>
              <a:off x="4503864" y="1801368"/>
              <a:ext cx="4320096" cy="914400"/>
            </a:xfrm>
            <a:prstGeom prst="rect">
              <a:avLst/>
            </a:prstGeom>
            <a:solidFill>
              <a:srgbClr val="F4F6F7"/>
            </a:solidFill>
            <a:ln w="6350">
              <a:solidFill>
                <a:srgbClr val="D5D8DC"/>
              </a:solidFill>
              <a:prstDash val="solid"/>
            </a:ln>
          </p:spPr>
          <p:txBody>
            <a:bodyPr/>
            <a:lstStyle/>
            <a:p>
              <a:endParaRPr lang="fr-BE" sz="2600"/>
            </a:p>
          </p:txBody>
        </p:sp>
        <p:sp>
          <p:nvSpPr>
            <p:cNvPr id="20" name="Text 18"/>
            <p:cNvSpPr/>
            <p:nvPr/>
          </p:nvSpPr>
          <p:spPr>
            <a:xfrm>
              <a:off x="4537346" y="1870370"/>
              <a:ext cx="3520440" cy="292608"/>
            </a:xfrm>
            <a:prstGeom prst="rect">
              <a:avLst/>
            </a:prstGeom>
            <a:noFill/>
            <a:ln/>
          </p:spPr>
          <p:txBody>
            <a:bodyPr wrap="square" rtlCol="0" anchor="ctr"/>
            <a:lstStyle/>
            <a:p>
              <a:pPr marL="0" indent="0">
                <a:buNone/>
              </a:pPr>
              <a:r>
                <a:rPr lang="en-US" sz="1400" b="1" dirty="0">
                  <a:solidFill>
                    <a:srgbClr val="1A8A7E"/>
                  </a:solidFill>
                </a:rPr>
                <a:t>Dépendance croissante</a:t>
              </a:r>
              <a:endParaRPr lang="en-US" sz="1400" dirty="0">
                <a:solidFill>
                  <a:srgbClr val="1A8A7E"/>
                </a:solidFill>
              </a:endParaRPr>
            </a:p>
          </p:txBody>
        </p:sp>
        <p:sp>
          <p:nvSpPr>
            <p:cNvPr id="21" name="Text 19"/>
            <p:cNvSpPr/>
            <p:nvPr/>
          </p:nvSpPr>
          <p:spPr>
            <a:xfrm>
              <a:off x="4537347" y="2168536"/>
              <a:ext cx="4286612" cy="457200"/>
            </a:xfrm>
            <a:prstGeom prst="rect">
              <a:avLst/>
            </a:prstGeom>
            <a:noFill/>
            <a:ln/>
          </p:spPr>
          <p:txBody>
            <a:bodyPr wrap="square" rtlCol="0" anchor="ctr"/>
            <a:lstStyle/>
            <a:p>
              <a:pPr marL="0" indent="0">
                <a:buNone/>
              </a:pPr>
              <a:r>
                <a:rPr lang="en-US" sz="1200" dirty="0">
                  <a:solidFill>
                    <a:srgbClr val="1C2833"/>
                  </a:solidFill>
                </a:rPr>
                <a:t>Dépendance aux importations malgré </a:t>
              </a:r>
              <a:r>
                <a:rPr lang="en-US" sz="1200" dirty="0" err="1">
                  <a:solidFill>
                    <a:srgbClr val="1C2833"/>
                  </a:solidFill>
                </a:rPr>
                <a:t>l'ECOWAP</a:t>
              </a:r>
              <a:r>
                <a:rPr lang="en-US" sz="1200" dirty="0">
                  <a:solidFill>
                    <a:srgbClr val="1C2833"/>
                  </a:solidFill>
                </a:rPr>
                <a:t> </a:t>
              </a:r>
            </a:p>
            <a:p>
              <a:pPr marL="0" indent="0">
                <a:buNone/>
              </a:pPr>
              <a:r>
                <a:rPr lang="en-US" sz="1200" dirty="0" err="1">
                  <a:solidFill>
                    <a:srgbClr val="1C2833"/>
                  </a:solidFill>
                </a:rPr>
                <a:t>Inadéquation</a:t>
              </a:r>
              <a:r>
                <a:rPr lang="en-US" sz="1200" dirty="0">
                  <a:solidFill>
                    <a:srgbClr val="1C2833"/>
                  </a:solidFill>
                </a:rPr>
                <a:t> structurelle entre production et </a:t>
              </a:r>
              <a:r>
                <a:rPr lang="en-US" sz="1200" dirty="0" err="1">
                  <a:solidFill>
                    <a:srgbClr val="1C2833"/>
                  </a:solidFill>
                </a:rPr>
                <a:t>consommation</a:t>
              </a:r>
              <a:r>
                <a:rPr lang="en-US" sz="1200" dirty="0">
                  <a:solidFill>
                    <a:srgbClr val="1C2833"/>
                  </a:solidFill>
                </a:rPr>
                <a:t>;</a:t>
              </a:r>
              <a:endParaRPr lang="en-US" sz="1200" dirty="0"/>
            </a:p>
          </p:txBody>
        </p:sp>
      </p:grpSp>
      <p:grpSp>
        <p:nvGrpSpPr>
          <p:cNvPr id="55" name="Groupe 54">
            <a:extLst>
              <a:ext uri="{FF2B5EF4-FFF2-40B4-BE49-F238E27FC236}">
                <a16:creationId xmlns:a16="http://schemas.microsoft.com/office/drawing/2014/main" id="{0B7547A9-2AF4-CDCC-7FA0-C555BEFF00BC}"/>
              </a:ext>
            </a:extLst>
          </p:cNvPr>
          <p:cNvGrpSpPr/>
          <p:nvPr/>
        </p:nvGrpSpPr>
        <p:grpSpPr>
          <a:xfrm>
            <a:off x="4492654" y="2847432"/>
            <a:ext cx="4439952" cy="914400"/>
            <a:chOff x="4492654" y="2847432"/>
            <a:chExt cx="4439952" cy="914400"/>
          </a:xfrm>
        </p:grpSpPr>
        <p:sp>
          <p:nvSpPr>
            <p:cNvPr id="22" name="Shape 20"/>
            <p:cNvSpPr/>
            <p:nvPr/>
          </p:nvSpPr>
          <p:spPr>
            <a:xfrm>
              <a:off x="4492654" y="2847432"/>
              <a:ext cx="4331305" cy="914400"/>
            </a:xfrm>
            <a:prstGeom prst="rect">
              <a:avLst/>
            </a:prstGeom>
            <a:solidFill>
              <a:srgbClr val="F4F6F7"/>
            </a:solidFill>
            <a:ln w="6350">
              <a:solidFill>
                <a:srgbClr val="D5D8DC"/>
              </a:solidFill>
              <a:prstDash val="solid"/>
            </a:ln>
          </p:spPr>
          <p:txBody>
            <a:bodyPr/>
            <a:lstStyle/>
            <a:p>
              <a:endParaRPr lang="fr-BE" sz="2600"/>
            </a:p>
          </p:txBody>
        </p:sp>
        <p:grpSp>
          <p:nvGrpSpPr>
            <p:cNvPr id="54" name="Groupe 53">
              <a:extLst>
                <a:ext uri="{FF2B5EF4-FFF2-40B4-BE49-F238E27FC236}">
                  <a16:creationId xmlns:a16="http://schemas.microsoft.com/office/drawing/2014/main" id="{C525DAC9-FA9B-9B4A-83B7-EB9FD4D75DF7}"/>
                </a:ext>
              </a:extLst>
            </p:cNvPr>
            <p:cNvGrpSpPr/>
            <p:nvPr/>
          </p:nvGrpSpPr>
          <p:grpSpPr>
            <a:xfrm>
              <a:off x="4572000" y="2878638"/>
              <a:ext cx="4360606" cy="743441"/>
              <a:chOff x="4572000" y="2878638"/>
              <a:chExt cx="4360606" cy="743441"/>
            </a:xfrm>
          </p:grpSpPr>
          <p:sp>
            <p:nvSpPr>
              <p:cNvPr id="23" name="Text 21"/>
              <p:cNvSpPr/>
              <p:nvPr/>
            </p:nvSpPr>
            <p:spPr>
              <a:xfrm>
                <a:off x="4572000" y="2878638"/>
                <a:ext cx="3520440" cy="292608"/>
              </a:xfrm>
              <a:prstGeom prst="rect">
                <a:avLst/>
              </a:prstGeom>
              <a:noFill/>
              <a:ln/>
            </p:spPr>
            <p:txBody>
              <a:bodyPr wrap="square" rtlCol="0" anchor="ctr"/>
              <a:lstStyle/>
              <a:p>
                <a:pPr marL="0" indent="0">
                  <a:buNone/>
                </a:pPr>
                <a:r>
                  <a:rPr lang="en-US" sz="1400" b="1" dirty="0">
                    <a:solidFill>
                      <a:srgbClr val="1A8A7E"/>
                    </a:solidFill>
                  </a:rPr>
                  <a:t>796 millions</a:t>
                </a:r>
                <a:endParaRPr lang="en-US" sz="1400" dirty="0">
                  <a:solidFill>
                    <a:srgbClr val="1A8A7E"/>
                  </a:solidFill>
                </a:endParaRPr>
              </a:p>
            </p:txBody>
          </p:sp>
          <p:sp>
            <p:nvSpPr>
              <p:cNvPr id="24" name="Text 22"/>
              <p:cNvSpPr/>
              <p:nvPr/>
            </p:nvSpPr>
            <p:spPr>
              <a:xfrm>
                <a:off x="4572001" y="3164879"/>
                <a:ext cx="4360605" cy="457200"/>
              </a:xfrm>
              <a:prstGeom prst="rect">
                <a:avLst/>
              </a:prstGeom>
              <a:noFill/>
              <a:ln/>
            </p:spPr>
            <p:txBody>
              <a:bodyPr wrap="square" rtlCol="0" anchor="ctr"/>
              <a:lstStyle/>
              <a:p>
                <a:pPr marL="0" indent="0">
                  <a:buNone/>
                </a:pPr>
                <a:r>
                  <a:rPr lang="en-US" sz="1200" dirty="0">
                    <a:solidFill>
                      <a:srgbClr val="1C2833"/>
                    </a:solidFill>
                  </a:rPr>
                  <a:t>Population projetée en Afrique de l'Ouest en 2050 </a:t>
                </a:r>
              </a:p>
              <a:p>
                <a:pPr marL="0" indent="0">
                  <a:buNone/>
                </a:pPr>
                <a:r>
                  <a:rPr lang="en-US" sz="1200" dirty="0">
                    <a:solidFill>
                      <a:srgbClr val="1C2833"/>
                    </a:solidFill>
                  </a:rPr>
                  <a:t>Augmentation des </a:t>
                </a:r>
                <a:r>
                  <a:rPr lang="en-US" sz="1200" dirty="0" err="1">
                    <a:solidFill>
                      <a:srgbClr val="1C2833"/>
                    </a:solidFill>
                  </a:rPr>
                  <a:t>rendements</a:t>
                </a:r>
                <a:r>
                  <a:rPr lang="en-US" sz="1200" dirty="0">
                    <a:solidFill>
                      <a:srgbClr val="1C2833"/>
                    </a:solidFill>
                  </a:rPr>
                  <a:t> imperative;</a:t>
                </a:r>
                <a:endParaRPr lang="en-US" sz="1200" dirty="0"/>
              </a:p>
            </p:txBody>
          </p:sp>
        </p:grpSp>
      </p:grpSp>
      <p:grpSp>
        <p:nvGrpSpPr>
          <p:cNvPr id="57" name="Groupe 56">
            <a:extLst>
              <a:ext uri="{FF2B5EF4-FFF2-40B4-BE49-F238E27FC236}">
                <a16:creationId xmlns:a16="http://schemas.microsoft.com/office/drawing/2014/main" id="{25372C50-6129-3F7E-26B0-2B1A47AF61D2}"/>
              </a:ext>
            </a:extLst>
          </p:cNvPr>
          <p:cNvGrpSpPr/>
          <p:nvPr/>
        </p:nvGrpSpPr>
        <p:grpSpPr>
          <a:xfrm>
            <a:off x="4492654" y="3923246"/>
            <a:ext cx="4331306" cy="914400"/>
            <a:chOff x="4492654" y="3923246"/>
            <a:chExt cx="4331306" cy="914400"/>
          </a:xfrm>
        </p:grpSpPr>
        <p:grpSp>
          <p:nvGrpSpPr>
            <p:cNvPr id="56" name="Groupe 55">
              <a:extLst>
                <a:ext uri="{FF2B5EF4-FFF2-40B4-BE49-F238E27FC236}">
                  <a16:creationId xmlns:a16="http://schemas.microsoft.com/office/drawing/2014/main" id="{995B85BD-7F71-6DC8-A7BA-45BA20CD987F}"/>
                </a:ext>
              </a:extLst>
            </p:cNvPr>
            <p:cNvGrpSpPr/>
            <p:nvPr/>
          </p:nvGrpSpPr>
          <p:grpSpPr>
            <a:xfrm>
              <a:off x="4492654" y="3923246"/>
              <a:ext cx="4331306" cy="914400"/>
              <a:chOff x="4492654" y="3923246"/>
              <a:chExt cx="4331306" cy="914400"/>
            </a:xfrm>
          </p:grpSpPr>
          <p:sp>
            <p:nvSpPr>
              <p:cNvPr id="25" name="Shape 23"/>
              <p:cNvSpPr/>
              <p:nvPr/>
            </p:nvSpPr>
            <p:spPr>
              <a:xfrm>
                <a:off x="4492654" y="3923246"/>
                <a:ext cx="4331306" cy="914400"/>
              </a:xfrm>
              <a:prstGeom prst="rect">
                <a:avLst/>
              </a:prstGeom>
              <a:solidFill>
                <a:srgbClr val="F4F6F7"/>
              </a:solidFill>
              <a:ln w="6350">
                <a:solidFill>
                  <a:srgbClr val="D5D8DC"/>
                </a:solidFill>
                <a:prstDash val="solid"/>
              </a:ln>
            </p:spPr>
            <p:txBody>
              <a:bodyPr/>
              <a:lstStyle/>
              <a:p>
                <a:endParaRPr lang="fr-BE" sz="2600"/>
              </a:p>
            </p:txBody>
          </p:sp>
          <p:sp>
            <p:nvSpPr>
              <p:cNvPr id="26" name="Text 24"/>
              <p:cNvSpPr/>
              <p:nvPr/>
            </p:nvSpPr>
            <p:spPr>
              <a:xfrm>
                <a:off x="4572000" y="3969658"/>
                <a:ext cx="3520440" cy="292608"/>
              </a:xfrm>
              <a:prstGeom prst="rect">
                <a:avLst/>
              </a:prstGeom>
              <a:noFill/>
              <a:ln/>
            </p:spPr>
            <p:txBody>
              <a:bodyPr wrap="square" rtlCol="0" anchor="ctr"/>
              <a:lstStyle/>
              <a:p>
                <a:pPr marL="0" indent="0">
                  <a:buNone/>
                </a:pPr>
                <a:r>
                  <a:rPr lang="en-US" sz="1400" b="1" dirty="0">
                    <a:solidFill>
                      <a:srgbClr val="1A8A7E"/>
                    </a:solidFill>
                  </a:rPr>
                  <a:t>Maillon critique</a:t>
                </a:r>
                <a:endParaRPr lang="en-US" sz="1400" dirty="0">
                  <a:solidFill>
                    <a:srgbClr val="1A8A7E"/>
                  </a:solidFill>
                </a:endParaRPr>
              </a:p>
            </p:txBody>
          </p:sp>
        </p:grpSp>
        <p:sp>
          <p:nvSpPr>
            <p:cNvPr id="27" name="Text 25"/>
            <p:cNvSpPr/>
            <p:nvPr/>
          </p:nvSpPr>
          <p:spPr>
            <a:xfrm>
              <a:off x="4571999" y="4231824"/>
              <a:ext cx="4251959" cy="457200"/>
            </a:xfrm>
            <a:prstGeom prst="rect">
              <a:avLst/>
            </a:prstGeom>
            <a:noFill/>
            <a:ln/>
          </p:spPr>
          <p:txBody>
            <a:bodyPr wrap="square" rtlCol="0" anchor="ctr"/>
            <a:lstStyle/>
            <a:p>
              <a:pPr marL="0" indent="0">
                <a:buNone/>
              </a:pPr>
              <a:r>
                <a:rPr lang="en-US" sz="1200" dirty="0">
                  <a:solidFill>
                    <a:srgbClr val="1C2833"/>
                  </a:solidFill>
                </a:rPr>
                <a:t>La gestion post-récolte, souvent négligée, est essentielle dans la chaîne de </a:t>
              </a:r>
              <a:r>
                <a:rPr lang="en-US" sz="1200" dirty="0" err="1">
                  <a:solidFill>
                    <a:srgbClr val="1C2833"/>
                  </a:solidFill>
                </a:rPr>
                <a:t>valeur</a:t>
              </a:r>
              <a:r>
                <a:rPr lang="en-US" sz="1200" dirty="0">
                  <a:solidFill>
                    <a:srgbClr val="1C2833"/>
                  </a:solidFill>
                </a:rPr>
                <a:t> </a:t>
              </a:r>
              <a:r>
                <a:rPr lang="en-US" sz="1200" dirty="0" err="1">
                  <a:solidFill>
                    <a:srgbClr val="1C2833"/>
                  </a:solidFill>
                </a:rPr>
                <a:t>agricole</a:t>
              </a:r>
              <a:r>
                <a:rPr lang="en-US" sz="1200" dirty="0">
                  <a:solidFill>
                    <a:srgbClr val="1C2833"/>
                  </a:solidFill>
                </a:rPr>
                <a:t>.</a:t>
              </a:r>
              <a:endParaRPr lang="en-US" sz="1200" dirty="0"/>
            </a:p>
          </p:txBody>
        </p:sp>
      </p:grpSp>
      <p:sp>
        <p:nvSpPr>
          <p:cNvPr id="28" name="Shape 26"/>
          <p:cNvSpPr/>
          <p:nvPr/>
        </p:nvSpPr>
        <p:spPr>
          <a:xfrm>
            <a:off x="4137660" y="707318"/>
            <a:ext cx="182880" cy="4114800"/>
          </a:xfrm>
          <a:prstGeom prst="rect">
            <a:avLst/>
          </a:prstGeom>
          <a:solidFill>
            <a:srgbClr val="1A8A7E"/>
          </a:solidFill>
          <a:ln/>
        </p:spPr>
        <p:txBody>
          <a:bodyPr/>
          <a:lstStyle/>
          <a:p>
            <a:endParaRPr lang="fr-BE"/>
          </a:p>
        </p:txBody>
      </p:sp>
      <p:sp>
        <p:nvSpPr>
          <p:cNvPr id="29" name="Text 27"/>
          <p:cNvSpPr/>
          <p:nvPr/>
        </p:nvSpPr>
        <p:spPr>
          <a:xfrm>
            <a:off x="-257861" y="4852852"/>
            <a:ext cx="8503920" cy="201168"/>
          </a:xfrm>
          <a:prstGeom prst="rect">
            <a:avLst/>
          </a:prstGeom>
          <a:noFill/>
          <a:ln/>
        </p:spPr>
        <p:txBody>
          <a:bodyPr wrap="square" rtlCol="0" anchor="ctr"/>
          <a:lstStyle/>
          <a:p>
            <a:pPr marL="0" indent="0" algn="r">
              <a:buNone/>
            </a:pPr>
            <a:r>
              <a:rPr lang="en-US" sz="850" i="1" dirty="0">
                <a:solidFill>
                  <a:srgbClr val="566573"/>
                </a:solidFill>
              </a:rPr>
              <a:t>Macauley &amp; Ramadjita (2015) · OCDE (2016</a:t>
            </a:r>
            <a:r>
              <a:rPr lang="en-US" sz="850" i="1">
                <a:solidFill>
                  <a:srgbClr val="566573"/>
                </a:solidFill>
              </a:rPr>
              <a:t>)  </a:t>
            </a:r>
            <a:endParaRPr lang="en-US" sz="850" dirty="0"/>
          </a:p>
        </p:txBody>
      </p:sp>
      <p:grpSp>
        <p:nvGrpSpPr>
          <p:cNvPr id="51" name="Groupe 50">
            <a:extLst>
              <a:ext uri="{FF2B5EF4-FFF2-40B4-BE49-F238E27FC236}">
                <a16:creationId xmlns:a16="http://schemas.microsoft.com/office/drawing/2014/main" id="{CF7BB7AC-C809-3F2C-9F06-7C1721474103}"/>
              </a:ext>
            </a:extLst>
          </p:cNvPr>
          <p:cNvGrpSpPr/>
          <p:nvPr/>
        </p:nvGrpSpPr>
        <p:grpSpPr>
          <a:xfrm>
            <a:off x="258596" y="727651"/>
            <a:ext cx="3684134" cy="2215836"/>
            <a:chOff x="33428" y="778508"/>
            <a:chExt cx="4031963" cy="4515906"/>
          </a:xfrm>
        </p:grpSpPr>
        <p:grpSp>
          <p:nvGrpSpPr>
            <p:cNvPr id="31" name="Groupe 30">
              <a:extLst>
                <a:ext uri="{FF2B5EF4-FFF2-40B4-BE49-F238E27FC236}">
                  <a16:creationId xmlns:a16="http://schemas.microsoft.com/office/drawing/2014/main" id="{98E3E3F3-FE2E-0D79-027F-470B463762B9}"/>
                </a:ext>
              </a:extLst>
            </p:cNvPr>
            <p:cNvGrpSpPr/>
            <p:nvPr/>
          </p:nvGrpSpPr>
          <p:grpSpPr>
            <a:xfrm>
              <a:off x="33428" y="778509"/>
              <a:ext cx="2166513" cy="1547812"/>
              <a:chOff x="760486" y="1485297"/>
              <a:chExt cx="2631120" cy="1735171"/>
            </a:xfrm>
          </p:grpSpPr>
          <p:sp>
            <p:nvSpPr>
              <p:cNvPr id="44" name="ZoneTexte 43">
                <a:extLst>
                  <a:ext uri="{FF2B5EF4-FFF2-40B4-BE49-F238E27FC236}">
                    <a16:creationId xmlns:a16="http://schemas.microsoft.com/office/drawing/2014/main" id="{F1639595-7C7F-52D4-BD05-344869C235C6}"/>
                  </a:ext>
                </a:extLst>
              </p:cNvPr>
              <p:cNvSpPr txBox="1"/>
              <p:nvPr/>
            </p:nvSpPr>
            <p:spPr>
              <a:xfrm>
                <a:off x="760486" y="2604942"/>
                <a:ext cx="2631120" cy="6155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Arachide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Arachis</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hypogaea</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t>
                </a:r>
              </a:p>
            </p:txBody>
          </p:sp>
          <p:pic>
            <p:nvPicPr>
              <p:cNvPr id="45" name="Picture 6">
                <a:extLst>
                  <a:ext uri="{FF2B5EF4-FFF2-40B4-BE49-F238E27FC236}">
                    <a16:creationId xmlns:a16="http://schemas.microsoft.com/office/drawing/2014/main" id="{23E61CC5-6E10-9FD5-3595-329CEF6B8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155" y="1485297"/>
                <a:ext cx="1857844" cy="11413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e 31">
              <a:extLst>
                <a:ext uri="{FF2B5EF4-FFF2-40B4-BE49-F238E27FC236}">
                  <a16:creationId xmlns:a16="http://schemas.microsoft.com/office/drawing/2014/main" id="{50D2A2BE-400F-B20B-8081-119CB4145315}"/>
                </a:ext>
              </a:extLst>
            </p:cNvPr>
            <p:cNvGrpSpPr/>
            <p:nvPr/>
          </p:nvGrpSpPr>
          <p:grpSpPr>
            <a:xfrm>
              <a:off x="2128957" y="778508"/>
              <a:ext cx="1555057" cy="1530220"/>
              <a:chOff x="6798119" y="1563563"/>
              <a:chExt cx="2019568" cy="1530220"/>
            </a:xfrm>
          </p:grpSpPr>
          <p:sp>
            <p:nvSpPr>
              <p:cNvPr id="42" name="ZoneTexte 41">
                <a:extLst>
                  <a:ext uri="{FF2B5EF4-FFF2-40B4-BE49-F238E27FC236}">
                    <a16:creationId xmlns:a16="http://schemas.microsoft.com/office/drawing/2014/main" id="{6EE58A8F-4689-74F5-2DD2-B6EC26CDD8E9}"/>
                  </a:ext>
                </a:extLst>
              </p:cNvPr>
              <p:cNvSpPr txBox="1"/>
              <p:nvPr/>
            </p:nvSpPr>
            <p:spPr>
              <a:xfrm>
                <a:off x="7248158" y="2544720"/>
                <a:ext cx="1524493" cy="5490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Maïs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Zea</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mays</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t>
                </a:r>
              </a:p>
            </p:txBody>
          </p:sp>
          <p:pic>
            <p:nvPicPr>
              <p:cNvPr id="43" name="Picture 8">
                <a:extLst>
                  <a:ext uri="{FF2B5EF4-FFF2-40B4-BE49-F238E27FC236}">
                    <a16:creationId xmlns:a16="http://schemas.microsoft.com/office/drawing/2014/main" id="{E2EC4C9D-4F7B-F6EA-25EE-A0CD0AB0919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798119" y="1563563"/>
                <a:ext cx="2019568" cy="1012973"/>
              </a:xfrm>
              <a:prstGeom prst="rect">
                <a:avLst/>
              </a:prstGeom>
              <a:extLst>
                <a:ext uri="{909E8E84-426E-40DD-AFC4-6F175D3DCCD1}">
                  <a14:hiddenFill xmlns:a14="http://schemas.microsoft.com/office/drawing/2010/main">
                    <a:solidFill>
                      <a:srgbClr val="FFFFFF"/>
                    </a:solidFill>
                  </a14:hiddenFill>
                </a:ext>
              </a:extLst>
            </p:spPr>
          </p:pic>
        </p:grpSp>
        <p:grpSp>
          <p:nvGrpSpPr>
            <p:cNvPr id="33" name="Groupe 32">
              <a:extLst>
                <a:ext uri="{FF2B5EF4-FFF2-40B4-BE49-F238E27FC236}">
                  <a16:creationId xmlns:a16="http://schemas.microsoft.com/office/drawing/2014/main" id="{D51DAE39-F999-6E6C-823D-F0F6024A1A8D}"/>
                </a:ext>
              </a:extLst>
            </p:cNvPr>
            <p:cNvGrpSpPr/>
            <p:nvPr/>
          </p:nvGrpSpPr>
          <p:grpSpPr>
            <a:xfrm>
              <a:off x="265923" y="2333174"/>
              <a:ext cx="1687512" cy="1526017"/>
              <a:chOff x="5642525" y="3272196"/>
              <a:chExt cx="2054701" cy="1768503"/>
            </a:xfrm>
          </p:grpSpPr>
          <p:sp>
            <p:nvSpPr>
              <p:cNvPr id="40" name="ZoneTexte 39">
                <a:extLst>
                  <a:ext uri="{FF2B5EF4-FFF2-40B4-BE49-F238E27FC236}">
                    <a16:creationId xmlns:a16="http://schemas.microsoft.com/office/drawing/2014/main" id="{ADB364A7-FA25-BBEA-E874-D8289E01EB79}"/>
                  </a:ext>
                </a:extLst>
              </p:cNvPr>
              <p:cNvSpPr txBox="1"/>
              <p:nvPr/>
            </p:nvSpPr>
            <p:spPr>
              <a:xfrm>
                <a:off x="5642525" y="4404389"/>
                <a:ext cx="2054701" cy="6363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Niébé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Vigna</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unguiculata</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t>
                </a:r>
              </a:p>
            </p:txBody>
          </p:sp>
          <p:pic>
            <p:nvPicPr>
              <p:cNvPr id="41" name="Picture 18">
                <a:extLst>
                  <a:ext uri="{FF2B5EF4-FFF2-40B4-BE49-F238E27FC236}">
                    <a16:creationId xmlns:a16="http://schemas.microsoft.com/office/drawing/2014/main" id="{B66CD22A-6425-DC15-A43C-36B3E7A93E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8910" y="3272196"/>
                <a:ext cx="1891486" cy="11512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Groupe 33">
              <a:extLst>
                <a:ext uri="{FF2B5EF4-FFF2-40B4-BE49-F238E27FC236}">
                  <a16:creationId xmlns:a16="http://schemas.microsoft.com/office/drawing/2014/main" id="{095E0432-60F8-9AF3-0113-9E1DEFC53E64}"/>
                </a:ext>
              </a:extLst>
            </p:cNvPr>
            <p:cNvGrpSpPr/>
            <p:nvPr/>
          </p:nvGrpSpPr>
          <p:grpSpPr>
            <a:xfrm>
              <a:off x="2010690" y="2334148"/>
              <a:ext cx="2054701" cy="1512902"/>
              <a:chOff x="7024174" y="1345420"/>
              <a:chExt cx="2088517" cy="1811460"/>
            </a:xfrm>
          </p:grpSpPr>
          <p:sp>
            <p:nvSpPr>
              <p:cNvPr id="38" name="ZoneTexte 37">
                <a:extLst>
                  <a:ext uri="{FF2B5EF4-FFF2-40B4-BE49-F238E27FC236}">
                    <a16:creationId xmlns:a16="http://schemas.microsoft.com/office/drawing/2014/main" id="{0E3EB4CA-C57D-7A31-B087-29BD40098AD6}"/>
                  </a:ext>
                </a:extLst>
              </p:cNvPr>
              <p:cNvSpPr txBox="1"/>
              <p:nvPr/>
            </p:nvSpPr>
            <p:spPr>
              <a:xfrm>
                <a:off x="7024174" y="2499464"/>
                <a:ext cx="2088517" cy="6574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Pennisetum</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1"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glaucum</a:t>
                </a:r>
                <a:r>
                  <a:rPr kumimoji="0" lang="fr-FR" sz="700" b="0" i="1"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t>
                </a:r>
              </a:p>
            </p:txBody>
          </p:sp>
          <p:pic>
            <p:nvPicPr>
              <p:cNvPr id="39" name="Picture 12">
                <a:extLst>
                  <a:ext uri="{FF2B5EF4-FFF2-40B4-BE49-F238E27FC236}">
                    <a16:creationId xmlns:a16="http://schemas.microsoft.com/office/drawing/2014/main" id="{35B21A7F-67D6-4BAF-A1DE-A169090FC1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3598" y="1345420"/>
                <a:ext cx="1586937" cy="116873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e 34">
              <a:extLst>
                <a:ext uri="{FF2B5EF4-FFF2-40B4-BE49-F238E27FC236}">
                  <a16:creationId xmlns:a16="http://schemas.microsoft.com/office/drawing/2014/main" id="{CC5A7849-F27A-ECB4-8A5F-ADE024C4E230}"/>
                </a:ext>
              </a:extLst>
            </p:cNvPr>
            <p:cNvGrpSpPr/>
            <p:nvPr/>
          </p:nvGrpSpPr>
          <p:grpSpPr>
            <a:xfrm>
              <a:off x="157188" y="3833924"/>
              <a:ext cx="1918992" cy="1460490"/>
              <a:chOff x="9349602" y="1286577"/>
              <a:chExt cx="2088517" cy="2350600"/>
            </a:xfrm>
          </p:grpSpPr>
          <p:sp>
            <p:nvSpPr>
              <p:cNvPr id="36" name="ZoneTexte 35">
                <a:extLst>
                  <a:ext uri="{FF2B5EF4-FFF2-40B4-BE49-F238E27FC236}">
                    <a16:creationId xmlns:a16="http://schemas.microsoft.com/office/drawing/2014/main" id="{38B5330F-04DC-B89F-8D21-A0B4B9BCD4BA}"/>
                  </a:ext>
                </a:extLst>
              </p:cNvPr>
              <p:cNvSpPr txBox="1"/>
              <p:nvPr/>
            </p:nvSpPr>
            <p:spPr>
              <a:xfrm>
                <a:off x="9349602" y="2753482"/>
                <a:ext cx="2088517" cy="8836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rPr>
                  <a:t>Riz</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700" b="0" i="0" dirty="0" err="1">
                    <a:solidFill>
                      <a:srgbClr val="040C28"/>
                    </a:solidFill>
                    <a:effectLst/>
                    <a:latin typeface="Century Gothic" panose="020B0502020202020204" pitchFamily="34" charset="0"/>
                  </a:rPr>
                  <a:t>Oryza</a:t>
                </a:r>
                <a:r>
                  <a:rPr lang="fr-BE" sz="700" b="0" i="0" dirty="0">
                    <a:solidFill>
                      <a:srgbClr val="040C28"/>
                    </a:solidFill>
                    <a:effectLst/>
                    <a:latin typeface="Century Gothic" panose="020B0502020202020204" pitchFamily="34" charset="0"/>
                  </a:rPr>
                  <a:t> sativa (L.)</a:t>
                </a:r>
                <a:endPar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pic>
            <p:nvPicPr>
              <p:cNvPr id="37" name="Image 36" descr="Une image contenant plein air, ciel, agriculture, récolte&#10;&#10;Description générée automatiquement">
                <a:extLst>
                  <a:ext uri="{FF2B5EF4-FFF2-40B4-BE49-F238E27FC236}">
                    <a16:creationId xmlns:a16="http://schemas.microsoft.com/office/drawing/2014/main" id="{08EC07D1-D06F-A95B-517B-6112397CD9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9734" y="1286577"/>
                <a:ext cx="1690699" cy="1582119"/>
              </a:xfrm>
              <a:prstGeom prst="rect">
                <a:avLst/>
              </a:prstGeom>
            </p:spPr>
          </p:pic>
        </p:grpSp>
        <p:grpSp>
          <p:nvGrpSpPr>
            <p:cNvPr id="49" name="Groupe 48">
              <a:extLst>
                <a:ext uri="{FF2B5EF4-FFF2-40B4-BE49-F238E27FC236}">
                  <a16:creationId xmlns:a16="http://schemas.microsoft.com/office/drawing/2014/main" id="{14436C5D-CCAB-8ECE-2855-834A5E7019E0}"/>
                </a:ext>
              </a:extLst>
            </p:cNvPr>
            <p:cNvGrpSpPr/>
            <p:nvPr/>
          </p:nvGrpSpPr>
          <p:grpSpPr>
            <a:xfrm>
              <a:off x="2033032" y="3837221"/>
              <a:ext cx="1918992" cy="1443321"/>
              <a:chOff x="2851390" y="3858787"/>
              <a:chExt cx="1918992" cy="1443321"/>
            </a:xfrm>
          </p:grpSpPr>
          <p:pic>
            <p:nvPicPr>
              <p:cNvPr id="47" name="Image 46">
                <a:extLst>
                  <a:ext uri="{FF2B5EF4-FFF2-40B4-BE49-F238E27FC236}">
                    <a16:creationId xmlns:a16="http://schemas.microsoft.com/office/drawing/2014/main" id="{4A75ED7C-43F7-1C88-8267-DB234E6D23AD}"/>
                  </a:ext>
                </a:extLst>
              </p:cNvPr>
              <p:cNvPicPr>
                <a:picLocks noChangeAspect="1"/>
              </p:cNvPicPr>
              <p:nvPr/>
            </p:nvPicPr>
            <p:blipFill>
              <a:blip r:embed="rId8"/>
              <a:stretch>
                <a:fillRect/>
              </a:stretch>
            </p:blipFill>
            <p:spPr>
              <a:xfrm>
                <a:off x="2946400" y="3858787"/>
                <a:ext cx="1553465" cy="976108"/>
              </a:xfrm>
              <a:prstGeom prst="rect">
                <a:avLst/>
              </a:prstGeom>
            </p:spPr>
          </p:pic>
          <p:sp>
            <p:nvSpPr>
              <p:cNvPr id="48" name="ZoneTexte 47">
                <a:extLst>
                  <a:ext uri="{FF2B5EF4-FFF2-40B4-BE49-F238E27FC236}">
                    <a16:creationId xmlns:a16="http://schemas.microsoft.com/office/drawing/2014/main" id="{06E6489B-3E2F-931E-DF81-93ADFAF0F131}"/>
                  </a:ext>
                </a:extLst>
              </p:cNvPr>
              <p:cNvSpPr txBox="1"/>
              <p:nvPr/>
            </p:nvSpPr>
            <p:spPr>
              <a:xfrm>
                <a:off x="2851390" y="4753045"/>
                <a:ext cx="1918992" cy="5490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rPr>
                  <a:t>Sorgho</a:t>
                </a:r>
              </a:p>
              <a:p>
                <a:pPr lvl="0" algn="ctr">
                  <a:defRPr/>
                </a:pPr>
                <a:r>
                  <a:rPr lang="fr-BE" sz="700" dirty="0" err="1">
                    <a:latin typeface="Century Gothic" panose="020B0502020202020204" pitchFamily="34" charset="0"/>
                  </a:rPr>
                  <a:t>Sorghum</a:t>
                </a:r>
                <a:r>
                  <a:rPr lang="fr-BE" sz="700" dirty="0">
                    <a:latin typeface="Century Gothic" panose="020B0502020202020204" pitchFamily="34" charset="0"/>
                  </a:rPr>
                  <a:t> bicolor ( L. )</a:t>
                </a:r>
                <a:endParaRPr kumimoji="0" lang="fr-FR" sz="7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grpSp>
      </p:grpSp>
      <p:grpSp>
        <p:nvGrpSpPr>
          <p:cNvPr id="68" name="Groupe 67">
            <a:extLst>
              <a:ext uri="{FF2B5EF4-FFF2-40B4-BE49-F238E27FC236}">
                <a16:creationId xmlns:a16="http://schemas.microsoft.com/office/drawing/2014/main" id="{1CFBD518-26D5-10C8-8ABF-688F0F3B2C9A}"/>
              </a:ext>
            </a:extLst>
          </p:cNvPr>
          <p:cNvGrpSpPr/>
          <p:nvPr/>
        </p:nvGrpSpPr>
        <p:grpSpPr>
          <a:xfrm>
            <a:off x="0" y="0"/>
            <a:ext cx="9144000" cy="502920"/>
            <a:chOff x="0" y="0"/>
            <a:chExt cx="9144000" cy="502920"/>
          </a:xfrm>
        </p:grpSpPr>
        <p:sp>
          <p:nvSpPr>
            <p:cNvPr id="69" name="Shape 1">
              <a:extLst>
                <a:ext uri="{FF2B5EF4-FFF2-40B4-BE49-F238E27FC236}">
                  <a16:creationId xmlns:a16="http://schemas.microsoft.com/office/drawing/2014/main" id="{DD4770A4-94C6-D29E-95BF-74B216BF6559}"/>
                </a:ext>
              </a:extLst>
            </p:cNvPr>
            <p:cNvSpPr/>
            <p:nvPr/>
          </p:nvSpPr>
          <p:spPr>
            <a:xfrm>
              <a:off x="0" y="466344"/>
              <a:ext cx="9144000" cy="36576"/>
            </a:xfrm>
            <a:prstGeom prst="rect">
              <a:avLst/>
            </a:prstGeom>
            <a:solidFill>
              <a:srgbClr val="E67E22"/>
            </a:solidFill>
            <a:ln/>
          </p:spPr>
          <p:txBody>
            <a:bodyPr/>
            <a:lstStyle/>
            <a:p>
              <a:endParaRPr lang="fr-BE"/>
            </a:p>
          </p:txBody>
        </p:sp>
        <p:sp>
          <p:nvSpPr>
            <p:cNvPr id="70" name="Shape 2">
              <a:extLst>
                <a:ext uri="{FF2B5EF4-FFF2-40B4-BE49-F238E27FC236}">
                  <a16:creationId xmlns:a16="http://schemas.microsoft.com/office/drawing/2014/main" id="{E3C28AC7-E502-7BAA-F6DD-196AA3FEFC9A}"/>
                </a:ext>
              </a:extLst>
            </p:cNvPr>
            <p:cNvSpPr/>
            <p:nvPr/>
          </p:nvSpPr>
          <p:spPr>
            <a:xfrm>
              <a:off x="0" y="0"/>
              <a:ext cx="502920" cy="502920"/>
            </a:xfrm>
            <a:prstGeom prst="rect">
              <a:avLst/>
            </a:prstGeom>
            <a:solidFill>
              <a:srgbClr val="E67E22"/>
            </a:solidFill>
            <a:ln/>
          </p:spPr>
          <p:txBody>
            <a:bodyPr/>
            <a:lstStyle/>
            <a:p>
              <a:endParaRPr lang="fr-BE" dirty="0"/>
            </a:p>
          </p:txBody>
        </p:sp>
        <p:sp>
          <p:nvSpPr>
            <p:cNvPr id="71" name="Text 3">
              <a:extLst>
                <a:ext uri="{FF2B5EF4-FFF2-40B4-BE49-F238E27FC236}">
                  <a16:creationId xmlns:a16="http://schemas.microsoft.com/office/drawing/2014/main" id="{E618070D-22E1-6954-0C0A-2E0DB0A4DBF8}"/>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2</a:t>
              </a:r>
              <a:endParaRPr lang="en-US" dirty="0">
                <a:solidFill>
                  <a:schemeClr val="bg1"/>
                </a:solidFill>
                <a:latin typeface="Georgia" panose="02040502050405020303" pitchFamily="18" charset="0"/>
              </a:endParaRPr>
            </a:p>
          </p:txBody>
        </p:sp>
        <p:sp>
          <p:nvSpPr>
            <p:cNvPr id="72" name="Text 4">
              <a:extLst>
                <a:ext uri="{FF2B5EF4-FFF2-40B4-BE49-F238E27FC236}">
                  <a16:creationId xmlns:a16="http://schemas.microsoft.com/office/drawing/2014/main" id="{28C87DA1-6095-C936-935C-6842C17A2B38}"/>
                </a:ext>
              </a:extLst>
            </p:cNvPr>
            <p:cNvSpPr/>
            <p:nvPr/>
          </p:nvSpPr>
          <p:spPr>
            <a:xfrm>
              <a:off x="502920" y="0"/>
              <a:ext cx="8641080" cy="465783"/>
            </a:xfrm>
            <a:prstGeom prst="rect">
              <a:avLst/>
            </a:prstGeom>
            <a:solidFill>
              <a:srgbClr val="1A3C5E"/>
            </a:solid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Cadre </a:t>
              </a:r>
              <a:r>
                <a:rPr lang="en-US" sz="2200" b="1" dirty="0" err="1">
                  <a:solidFill>
                    <a:srgbClr val="FFFFFF"/>
                  </a:solidFill>
                  <a:latin typeface="Georgia" panose="02040502050405020303" pitchFamily="18" charset="0"/>
                  <a:ea typeface="Calibri" pitchFamily="34" charset="-122"/>
                  <a:cs typeface="Calibri" pitchFamily="34" charset="-120"/>
                </a:rPr>
                <a:t>analytique</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la production </a:t>
              </a:r>
              <a:r>
                <a:rPr lang="en-US" sz="1600" dirty="0" err="1">
                  <a:solidFill>
                    <a:srgbClr val="FFFFFF"/>
                  </a:solidFill>
                  <a:latin typeface="Georgia" panose="02040502050405020303" pitchFamily="18" charset="0"/>
                  <a:ea typeface="Calibri" pitchFamily="34" charset="-122"/>
                  <a:cs typeface="Calibri" pitchFamily="34" charset="-120"/>
                </a:rPr>
                <a:t>céréalière</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en</a:t>
              </a:r>
              <a:r>
                <a:rPr lang="en-US" sz="1600" dirty="0">
                  <a:solidFill>
                    <a:srgbClr val="FFFFFF"/>
                  </a:solidFill>
                  <a:latin typeface="Georgia" panose="02040502050405020303" pitchFamily="18" charset="0"/>
                  <a:ea typeface="Calibri" pitchFamily="34" charset="-122"/>
                  <a:cs typeface="Calibri" pitchFamily="34" charset="-120"/>
                </a:rPr>
                <a:t> Afrique de </a:t>
              </a:r>
              <a:r>
                <a:rPr lang="en-US" sz="1600" dirty="0" err="1">
                  <a:solidFill>
                    <a:srgbClr val="FFFFFF"/>
                  </a:solidFill>
                  <a:latin typeface="Georgia" panose="02040502050405020303" pitchFamily="18" charset="0"/>
                  <a:ea typeface="Calibri" pitchFamily="34" charset="-122"/>
                  <a:cs typeface="Calibri" pitchFamily="34" charset="-120"/>
                </a:rPr>
                <a:t>l’ouest</a:t>
              </a:r>
              <a:endParaRPr lang="en-US" sz="2200" dirty="0">
                <a:latin typeface="Georgia" panose="02040502050405020303" pitchFamily="18" charset="0"/>
              </a:endParaRPr>
            </a:p>
          </p:txBody>
        </p:sp>
      </p:grpSp>
      <p:grpSp>
        <p:nvGrpSpPr>
          <p:cNvPr id="73" name="Groupe 72">
            <a:extLst>
              <a:ext uri="{FF2B5EF4-FFF2-40B4-BE49-F238E27FC236}">
                <a16:creationId xmlns:a16="http://schemas.microsoft.com/office/drawing/2014/main" id="{79813C0E-2D5F-19D4-1A24-AB9070FBFECB}"/>
              </a:ext>
            </a:extLst>
          </p:cNvPr>
          <p:cNvGrpSpPr/>
          <p:nvPr/>
        </p:nvGrpSpPr>
        <p:grpSpPr>
          <a:xfrm>
            <a:off x="413976" y="3314469"/>
            <a:ext cx="3840480" cy="1426464"/>
            <a:chOff x="320040" y="3099816"/>
            <a:chExt cx="3840480" cy="1426464"/>
          </a:xfrm>
        </p:grpSpPr>
        <p:sp>
          <p:nvSpPr>
            <p:cNvPr id="77" name="Shape 17">
              <a:extLst>
                <a:ext uri="{FF2B5EF4-FFF2-40B4-BE49-F238E27FC236}">
                  <a16:creationId xmlns:a16="http://schemas.microsoft.com/office/drawing/2014/main" id="{8AD589C0-B91C-C83C-B741-A4B470DB2612}"/>
                </a:ext>
              </a:extLst>
            </p:cNvPr>
            <p:cNvSpPr/>
            <p:nvPr/>
          </p:nvSpPr>
          <p:spPr>
            <a:xfrm>
              <a:off x="320040" y="3127248"/>
              <a:ext cx="201168" cy="201168"/>
            </a:xfrm>
            <a:prstGeom prst="ellipse">
              <a:avLst/>
            </a:prstGeom>
            <a:solidFill>
              <a:srgbClr val="E67E22"/>
            </a:solidFill>
            <a:ln/>
          </p:spPr>
          <p:txBody>
            <a:bodyPr/>
            <a:lstStyle/>
            <a:p>
              <a:endParaRPr lang="fr-BE"/>
            </a:p>
          </p:txBody>
        </p:sp>
        <p:sp>
          <p:nvSpPr>
            <p:cNvPr id="78" name="Text 18">
              <a:extLst>
                <a:ext uri="{FF2B5EF4-FFF2-40B4-BE49-F238E27FC236}">
                  <a16:creationId xmlns:a16="http://schemas.microsoft.com/office/drawing/2014/main" id="{B8C032C0-58EF-7F11-11E0-852347ECE0F2}"/>
                </a:ext>
              </a:extLst>
            </p:cNvPr>
            <p:cNvSpPr/>
            <p:nvPr/>
          </p:nvSpPr>
          <p:spPr>
            <a:xfrm>
              <a:off x="594360" y="3099816"/>
              <a:ext cx="3566160" cy="274320"/>
            </a:xfrm>
            <a:prstGeom prst="rect">
              <a:avLst/>
            </a:prstGeom>
            <a:noFill/>
            <a:ln/>
          </p:spPr>
          <p:txBody>
            <a:bodyPr wrap="square" rtlCol="0" anchor="ctr"/>
            <a:lstStyle/>
            <a:p>
              <a:pPr marL="0" indent="0">
                <a:buNone/>
              </a:pPr>
              <a:r>
                <a:rPr lang="en-US" sz="1150" dirty="0">
                  <a:solidFill>
                    <a:srgbClr val="1C2833"/>
                  </a:solidFill>
                </a:rPr>
                <a:t>Infrastructures insuffisantes ou mal </a:t>
              </a:r>
              <a:r>
                <a:rPr lang="en-US" sz="1150" dirty="0" err="1">
                  <a:solidFill>
                    <a:srgbClr val="1C2833"/>
                  </a:solidFill>
                </a:rPr>
                <a:t>équipées</a:t>
              </a:r>
              <a:r>
                <a:rPr lang="en-US" sz="1150" dirty="0">
                  <a:solidFill>
                    <a:srgbClr val="1C2833"/>
                  </a:solidFill>
                </a:rPr>
                <a:t>;</a:t>
              </a:r>
              <a:endParaRPr lang="en-US" sz="1150" dirty="0"/>
            </a:p>
          </p:txBody>
        </p:sp>
        <p:sp>
          <p:nvSpPr>
            <p:cNvPr id="79" name="Shape 19">
              <a:extLst>
                <a:ext uri="{FF2B5EF4-FFF2-40B4-BE49-F238E27FC236}">
                  <a16:creationId xmlns:a16="http://schemas.microsoft.com/office/drawing/2014/main" id="{49A9C356-08B1-2837-68BB-FDFE5A17E484}"/>
                </a:ext>
              </a:extLst>
            </p:cNvPr>
            <p:cNvSpPr/>
            <p:nvPr/>
          </p:nvSpPr>
          <p:spPr>
            <a:xfrm>
              <a:off x="320040" y="3511296"/>
              <a:ext cx="201168" cy="201168"/>
            </a:xfrm>
            <a:prstGeom prst="ellipse">
              <a:avLst/>
            </a:prstGeom>
            <a:solidFill>
              <a:srgbClr val="E67E22"/>
            </a:solidFill>
            <a:ln/>
          </p:spPr>
          <p:txBody>
            <a:bodyPr/>
            <a:lstStyle/>
            <a:p>
              <a:endParaRPr lang="fr-BE"/>
            </a:p>
          </p:txBody>
        </p:sp>
        <p:sp>
          <p:nvSpPr>
            <p:cNvPr id="80" name="Text 20">
              <a:extLst>
                <a:ext uri="{FF2B5EF4-FFF2-40B4-BE49-F238E27FC236}">
                  <a16:creationId xmlns:a16="http://schemas.microsoft.com/office/drawing/2014/main" id="{6FCE1230-538D-3447-4565-80B6AF8177BA}"/>
                </a:ext>
              </a:extLst>
            </p:cNvPr>
            <p:cNvSpPr/>
            <p:nvPr/>
          </p:nvSpPr>
          <p:spPr>
            <a:xfrm>
              <a:off x="594360" y="3483864"/>
              <a:ext cx="3566160" cy="274320"/>
            </a:xfrm>
            <a:prstGeom prst="rect">
              <a:avLst/>
            </a:prstGeom>
            <a:noFill/>
            <a:ln/>
          </p:spPr>
          <p:txBody>
            <a:bodyPr wrap="square" rtlCol="0" anchor="ctr"/>
            <a:lstStyle/>
            <a:p>
              <a:pPr marL="0" indent="0">
                <a:buNone/>
              </a:pPr>
              <a:r>
                <a:rPr lang="en-US" sz="1150" dirty="0">
                  <a:solidFill>
                    <a:srgbClr val="1C2833"/>
                  </a:solidFill>
                </a:rPr>
                <a:t>Infestations d'insectes et </a:t>
              </a:r>
              <a:r>
                <a:rPr lang="en-US" sz="1150" dirty="0" err="1">
                  <a:solidFill>
                    <a:srgbClr val="1C2833"/>
                  </a:solidFill>
                </a:rPr>
                <a:t>ravageurs</a:t>
              </a:r>
              <a:r>
                <a:rPr lang="en-US" sz="1150" dirty="0">
                  <a:solidFill>
                    <a:srgbClr val="1C2833"/>
                  </a:solidFill>
                </a:rPr>
                <a:t>;</a:t>
              </a:r>
              <a:endParaRPr lang="en-US" sz="1150" dirty="0"/>
            </a:p>
          </p:txBody>
        </p:sp>
        <p:sp>
          <p:nvSpPr>
            <p:cNvPr id="81" name="Shape 21">
              <a:extLst>
                <a:ext uri="{FF2B5EF4-FFF2-40B4-BE49-F238E27FC236}">
                  <a16:creationId xmlns:a16="http://schemas.microsoft.com/office/drawing/2014/main" id="{28154681-0C4A-52C8-919E-150A8A1A6CFE}"/>
                </a:ext>
              </a:extLst>
            </p:cNvPr>
            <p:cNvSpPr/>
            <p:nvPr/>
          </p:nvSpPr>
          <p:spPr>
            <a:xfrm>
              <a:off x="320040" y="3895344"/>
              <a:ext cx="201168" cy="201168"/>
            </a:xfrm>
            <a:prstGeom prst="ellipse">
              <a:avLst/>
            </a:prstGeom>
            <a:solidFill>
              <a:srgbClr val="E67E22"/>
            </a:solidFill>
            <a:ln/>
          </p:spPr>
          <p:txBody>
            <a:bodyPr/>
            <a:lstStyle/>
            <a:p>
              <a:endParaRPr lang="fr-BE"/>
            </a:p>
          </p:txBody>
        </p:sp>
        <p:sp>
          <p:nvSpPr>
            <p:cNvPr id="82" name="Text 22">
              <a:extLst>
                <a:ext uri="{FF2B5EF4-FFF2-40B4-BE49-F238E27FC236}">
                  <a16:creationId xmlns:a16="http://schemas.microsoft.com/office/drawing/2014/main" id="{0E0181B7-E6CF-CACA-2A8C-C601FC609BC8}"/>
                </a:ext>
              </a:extLst>
            </p:cNvPr>
            <p:cNvSpPr/>
            <p:nvPr/>
          </p:nvSpPr>
          <p:spPr>
            <a:xfrm>
              <a:off x="594360" y="3867912"/>
              <a:ext cx="3566160" cy="274320"/>
            </a:xfrm>
            <a:prstGeom prst="rect">
              <a:avLst/>
            </a:prstGeom>
            <a:noFill/>
            <a:ln/>
          </p:spPr>
          <p:txBody>
            <a:bodyPr wrap="square" rtlCol="0" anchor="ctr"/>
            <a:lstStyle/>
            <a:p>
              <a:pPr marL="0" indent="0">
                <a:buNone/>
              </a:pPr>
              <a:r>
                <a:rPr lang="en-US" sz="1150" dirty="0">
                  <a:solidFill>
                    <a:srgbClr val="1C2833"/>
                  </a:solidFill>
                </a:rPr>
                <a:t>Pratiques </a:t>
              </a:r>
              <a:r>
                <a:rPr lang="en-US" sz="1150" dirty="0" err="1">
                  <a:solidFill>
                    <a:srgbClr val="1C2833"/>
                  </a:solidFill>
                </a:rPr>
                <a:t>traditionnelles</a:t>
              </a:r>
              <a:r>
                <a:rPr lang="en-US" sz="1150" dirty="0">
                  <a:solidFill>
                    <a:srgbClr val="1C2833"/>
                  </a:solidFill>
                </a:rPr>
                <a:t> peu </a:t>
              </a:r>
              <a:r>
                <a:rPr lang="en-US" sz="1150" dirty="0" err="1">
                  <a:solidFill>
                    <a:srgbClr val="1C2833"/>
                  </a:solidFill>
                </a:rPr>
                <a:t>efficaces</a:t>
              </a:r>
              <a:r>
                <a:rPr lang="en-US" sz="1150" dirty="0">
                  <a:solidFill>
                    <a:srgbClr val="1C2833"/>
                  </a:solidFill>
                </a:rPr>
                <a:t>;</a:t>
              </a:r>
              <a:endParaRPr lang="en-US" sz="1150" dirty="0"/>
            </a:p>
          </p:txBody>
        </p:sp>
        <p:sp>
          <p:nvSpPr>
            <p:cNvPr id="83" name="Shape 23">
              <a:extLst>
                <a:ext uri="{FF2B5EF4-FFF2-40B4-BE49-F238E27FC236}">
                  <a16:creationId xmlns:a16="http://schemas.microsoft.com/office/drawing/2014/main" id="{D7B2BEDE-1B79-20E7-BCA4-4ECFB910DA0B}"/>
                </a:ext>
              </a:extLst>
            </p:cNvPr>
            <p:cNvSpPr/>
            <p:nvPr/>
          </p:nvSpPr>
          <p:spPr>
            <a:xfrm>
              <a:off x="320040" y="4279392"/>
              <a:ext cx="201168" cy="201168"/>
            </a:xfrm>
            <a:prstGeom prst="ellipse">
              <a:avLst/>
            </a:prstGeom>
            <a:solidFill>
              <a:srgbClr val="E67E22"/>
            </a:solidFill>
            <a:ln/>
          </p:spPr>
          <p:txBody>
            <a:bodyPr/>
            <a:lstStyle/>
            <a:p>
              <a:endParaRPr lang="fr-BE"/>
            </a:p>
          </p:txBody>
        </p:sp>
        <p:sp>
          <p:nvSpPr>
            <p:cNvPr id="84" name="Text 24">
              <a:extLst>
                <a:ext uri="{FF2B5EF4-FFF2-40B4-BE49-F238E27FC236}">
                  <a16:creationId xmlns:a16="http://schemas.microsoft.com/office/drawing/2014/main" id="{8953EB2E-03A9-BA1F-D193-8427B5421AE1}"/>
                </a:ext>
              </a:extLst>
            </p:cNvPr>
            <p:cNvSpPr/>
            <p:nvPr/>
          </p:nvSpPr>
          <p:spPr>
            <a:xfrm>
              <a:off x="594360" y="4251960"/>
              <a:ext cx="3566160" cy="274320"/>
            </a:xfrm>
            <a:prstGeom prst="rect">
              <a:avLst/>
            </a:prstGeom>
            <a:noFill/>
            <a:ln/>
          </p:spPr>
          <p:txBody>
            <a:bodyPr wrap="square" rtlCol="0" anchor="ctr"/>
            <a:lstStyle/>
            <a:p>
              <a:pPr marL="0" indent="0">
                <a:buNone/>
              </a:pPr>
              <a:r>
                <a:rPr lang="en-US" sz="1150" dirty="0" err="1">
                  <a:solidFill>
                    <a:srgbClr val="1C2833"/>
                  </a:solidFill>
                </a:rPr>
                <a:t>Utilisation</a:t>
              </a:r>
              <a:r>
                <a:rPr lang="en-US" sz="1150" dirty="0">
                  <a:solidFill>
                    <a:srgbClr val="1C2833"/>
                  </a:solidFill>
                </a:rPr>
                <a:t> abusive </a:t>
              </a:r>
              <a:r>
                <a:rPr lang="en-US" sz="1150" dirty="0" err="1">
                  <a:solidFill>
                    <a:srgbClr val="1C2833"/>
                  </a:solidFill>
                </a:rPr>
                <a:t>d’intrants</a:t>
              </a:r>
              <a:r>
                <a:rPr lang="en-US" sz="1150" dirty="0">
                  <a:solidFill>
                    <a:srgbClr val="1C2833"/>
                  </a:solidFill>
                </a:rPr>
                <a:t> </a:t>
              </a:r>
              <a:r>
                <a:rPr lang="en-US" sz="1150" dirty="0" err="1">
                  <a:solidFill>
                    <a:srgbClr val="1C2833"/>
                  </a:solidFill>
                </a:rPr>
                <a:t>chimiques</a:t>
              </a:r>
              <a:r>
                <a:rPr lang="en-US" sz="1150" dirty="0">
                  <a:solidFill>
                    <a:srgbClr val="1C2833"/>
                  </a:solidFill>
                </a:rPr>
                <a:t>.</a:t>
              </a:r>
              <a:endParaRPr lang="en-US" sz="1150"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up)">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par>
                                <p:cTn id="13" presetID="22" presetClass="entr" presetSubtype="8"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left)">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wipe(left)">
                                      <p:cBhvr>
                                        <p:cTn id="20" dur="500"/>
                                        <p:tgtEl>
                                          <p:spTgt spid="5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left)">
                                      <p:cBhvr>
                                        <p:cTn id="30" dur="500"/>
                                        <p:tgtEl>
                                          <p:spTgt spid="57"/>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28F49-0DB2-1E29-CB45-75748571E58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4877979-7273-02C9-3780-8FC85F630C24}"/>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C83252CD-0801-69C4-43B3-4190456B3541}"/>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16D2ECE9-DE45-B8D8-A5E5-D2B05B9104AC}"/>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20168C88-05DC-F9A7-2BFC-6667218C2B2C}"/>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6E1E9AF9-4452-0D86-7406-9A5D1682585C}"/>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2</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60DC2B0C-7792-985A-944B-79018000801A}"/>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Cadre </a:t>
              </a:r>
              <a:r>
                <a:rPr lang="en-US" sz="2200" b="1" dirty="0" err="1">
                  <a:solidFill>
                    <a:srgbClr val="FFFFFF"/>
                  </a:solidFill>
                  <a:latin typeface="Georgia" panose="02040502050405020303" pitchFamily="18" charset="0"/>
                  <a:ea typeface="Calibri" pitchFamily="34" charset="-122"/>
                  <a:cs typeface="Calibri" pitchFamily="34" charset="-120"/>
                </a:rPr>
                <a:t>analytique</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les structures </a:t>
              </a:r>
              <a:r>
                <a:rPr lang="en-US" sz="1600" dirty="0" err="1">
                  <a:solidFill>
                    <a:srgbClr val="FFFFFF"/>
                  </a:solidFill>
                  <a:latin typeface="Georgia" panose="02040502050405020303" pitchFamily="18" charset="0"/>
                  <a:ea typeface="Calibri" pitchFamily="34" charset="-122"/>
                  <a:cs typeface="Calibri" pitchFamily="34" charset="-120"/>
                </a:rPr>
                <a:t>d’encadrement</a:t>
              </a:r>
              <a:r>
                <a:rPr lang="en-US" sz="1600" dirty="0">
                  <a:solidFill>
                    <a:srgbClr val="FFFFFF"/>
                  </a:solidFill>
                  <a:latin typeface="Georgia" panose="02040502050405020303" pitchFamily="18" charset="0"/>
                  <a:ea typeface="Calibri" pitchFamily="34" charset="-122"/>
                  <a:cs typeface="Calibri" pitchFamily="34" charset="-120"/>
                </a:rPr>
                <a:t> et de </a:t>
              </a:r>
              <a:r>
                <a:rPr lang="en-US" sz="1600" dirty="0" err="1">
                  <a:solidFill>
                    <a:srgbClr val="FFFFFF"/>
                  </a:solidFill>
                  <a:latin typeface="Georgia" panose="02040502050405020303" pitchFamily="18" charset="0"/>
                  <a:ea typeface="Calibri" pitchFamily="34" charset="-122"/>
                  <a:cs typeface="Calibri" pitchFamily="34" charset="-120"/>
                </a:rPr>
                <a:t>suivi</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9DD73FAE-D05A-733D-4EC9-6EABE23EDAE8}"/>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sp>
        <p:nvSpPr>
          <p:cNvPr id="61" name="Text 30">
            <a:extLst>
              <a:ext uri="{FF2B5EF4-FFF2-40B4-BE49-F238E27FC236}">
                <a16:creationId xmlns:a16="http://schemas.microsoft.com/office/drawing/2014/main" id="{73080C34-246B-CC28-BF24-61F6E4C5CA2D}"/>
              </a:ext>
            </a:extLst>
          </p:cNvPr>
          <p:cNvSpPr/>
          <p:nvPr/>
        </p:nvSpPr>
        <p:spPr>
          <a:xfrm>
            <a:off x="451042" y="4991899"/>
            <a:ext cx="4160520" cy="174791"/>
          </a:xfrm>
          <a:prstGeom prst="rect">
            <a:avLst/>
          </a:prstGeom>
          <a:noFill/>
          <a:ln/>
        </p:spPr>
        <p:txBody>
          <a:bodyPr wrap="square" rtlCol="0" anchor="ctr"/>
          <a:lstStyle/>
          <a:p>
            <a:pPr marL="0" indent="0">
              <a:buNone/>
            </a:pPr>
            <a:r>
              <a:rPr lang="en-US" sz="800" i="1" dirty="0">
                <a:solidFill>
                  <a:srgbClr val="C8D3DD"/>
                </a:solidFill>
              </a:rPr>
              <a:t>PDDAA, 2025</a:t>
            </a:r>
            <a:endParaRPr lang="en-US" sz="800" dirty="0"/>
          </a:p>
        </p:txBody>
      </p:sp>
      <p:sp>
        <p:nvSpPr>
          <p:cNvPr id="7" name="Hexagone 6">
            <a:extLst>
              <a:ext uri="{FF2B5EF4-FFF2-40B4-BE49-F238E27FC236}">
                <a16:creationId xmlns:a16="http://schemas.microsoft.com/office/drawing/2014/main" id="{2397F180-08DC-03D0-72AF-016704C3211F}"/>
              </a:ext>
            </a:extLst>
          </p:cNvPr>
          <p:cNvSpPr/>
          <p:nvPr/>
        </p:nvSpPr>
        <p:spPr>
          <a:xfrm rot="5400000">
            <a:off x="2006587" y="762184"/>
            <a:ext cx="916817" cy="813817"/>
          </a:xfrm>
          <a:prstGeom prst="hexago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8" name="TextBox 16">
            <a:extLst>
              <a:ext uri="{FF2B5EF4-FFF2-40B4-BE49-F238E27FC236}">
                <a16:creationId xmlns:a16="http://schemas.microsoft.com/office/drawing/2014/main" id="{B3502359-C2D3-C831-5DD3-E13EC2366EA7}"/>
              </a:ext>
            </a:extLst>
          </p:cNvPr>
          <p:cNvSpPr txBox="1"/>
          <p:nvPr/>
        </p:nvSpPr>
        <p:spPr>
          <a:xfrm>
            <a:off x="8584477" y="4807382"/>
            <a:ext cx="270630" cy="243208"/>
          </a:xfrm>
          <a:prstGeom prst="rect">
            <a:avLst/>
          </a:prstGeom>
        </p:spPr>
        <p:txBody>
          <a:bodyPr wrap="square" lIns="0" tIns="0" rIns="0" bIns="0" rtlCol="0" anchor="t">
            <a:spAutoFit/>
          </a:bodyPr>
          <a:lstStyle/>
          <a:p>
            <a:pPr algn="ctr" defTabSz="457223">
              <a:lnSpc>
                <a:spcPts val="2062"/>
              </a:lnSpc>
              <a:spcBef>
                <a:spcPct val="0"/>
              </a:spcBef>
              <a:defRPr/>
            </a:pPr>
            <a:r>
              <a:rPr lang="en-US" sz="1475" b="1" dirty="0">
                <a:solidFill>
                  <a:prstClr val="black"/>
                </a:solidFill>
                <a:latin typeface="Century Gothic" panose="020B0502020202020204" pitchFamily="34" charset="0"/>
                <a:ea typeface="Open Sauce Bold"/>
                <a:cs typeface="Arial" panose="020B0604020202020204" pitchFamily="34" charset="0"/>
                <a:sym typeface="Open Sauce Bold"/>
              </a:rPr>
              <a:t>14</a:t>
            </a:r>
          </a:p>
        </p:txBody>
      </p:sp>
      <p:graphicFrame>
        <p:nvGraphicFramePr>
          <p:cNvPr id="9" name="Espace réservé du contenu 5">
            <a:extLst>
              <a:ext uri="{FF2B5EF4-FFF2-40B4-BE49-F238E27FC236}">
                <a16:creationId xmlns:a16="http://schemas.microsoft.com/office/drawing/2014/main" id="{42617EF0-37AF-4C5B-C390-97C30BAEEC4A}"/>
              </a:ext>
            </a:extLst>
          </p:cNvPr>
          <p:cNvGraphicFramePr>
            <a:graphicFrameLocks/>
          </p:cNvGraphicFramePr>
          <p:nvPr>
            <p:extLst>
              <p:ext uri="{D42A27DB-BD31-4B8C-83A1-F6EECF244321}">
                <p14:modId xmlns:p14="http://schemas.microsoft.com/office/powerpoint/2010/main" val="2107813943"/>
              </p:ext>
            </p:extLst>
          </p:nvPr>
        </p:nvGraphicFramePr>
        <p:xfrm>
          <a:off x="4024085" y="568883"/>
          <a:ext cx="5869536" cy="4184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me 9">
            <a:extLst>
              <a:ext uri="{FF2B5EF4-FFF2-40B4-BE49-F238E27FC236}">
                <a16:creationId xmlns:a16="http://schemas.microsoft.com/office/drawing/2014/main" id="{4973410C-4335-BCED-CF75-B35C60FC204B}"/>
              </a:ext>
            </a:extLst>
          </p:cNvPr>
          <p:cNvGraphicFramePr/>
          <p:nvPr>
            <p:extLst>
              <p:ext uri="{D42A27DB-BD31-4B8C-83A1-F6EECF244321}">
                <p14:modId xmlns:p14="http://schemas.microsoft.com/office/powerpoint/2010/main" val="3053304273"/>
              </p:ext>
            </p:extLst>
          </p:nvPr>
        </p:nvGraphicFramePr>
        <p:xfrm>
          <a:off x="-2389956" y="689527"/>
          <a:ext cx="7535201"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 10" descr="Une image contenant texte, capture d’écran, Police, logo&#10;&#10;Le contenu généré par l’IA peut être incorrect.">
            <a:extLst>
              <a:ext uri="{FF2B5EF4-FFF2-40B4-BE49-F238E27FC236}">
                <a16:creationId xmlns:a16="http://schemas.microsoft.com/office/drawing/2014/main" id="{F1E44A7D-76F8-2320-7820-72F81B4C5374}"/>
              </a:ext>
            </a:extLst>
          </p:cNvPr>
          <p:cNvPicPr>
            <a:picLocks noChangeAspect="1"/>
          </p:cNvPicPr>
          <p:nvPr/>
        </p:nvPicPr>
        <p:blipFill>
          <a:blip r:embed="rId13">
            <a:extLst>
              <a:ext uri="{28A0092B-C50C-407E-A947-70E740481C1C}">
                <a14:useLocalDpi xmlns:a14="http://schemas.microsoft.com/office/drawing/2010/main" val="0"/>
              </a:ext>
            </a:extLst>
          </a:blip>
          <a:srcRect t="18623" b="20904"/>
          <a:stretch>
            <a:fillRect/>
          </a:stretch>
        </p:blipFill>
        <p:spPr>
          <a:xfrm>
            <a:off x="353232" y="892319"/>
            <a:ext cx="761194" cy="518247"/>
          </a:xfrm>
          <a:prstGeom prst="rect">
            <a:avLst/>
          </a:prstGeom>
        </p:spPr>
      </p:pic>
      <p:pic>
        <p:nvPicPr>
          <p:cNvPr id="12" name="Image 11" descr="Une image contenant symbole, logo, Police, cercle&#10;&#10;Le contenu généré par l’IA peut être incorrect.">
            <a:extLst>
              <a:ext uri="{FF2B5EF4-FFF2-40B4-BE49-F238E27FC236}">
                <a16:creationId xmlns:a16="http://schemas.microsoft.com/office/drawing/2014/main" id="{5FFE49C0-AF24-C420-B013-C7EAC76332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207054" y="892319"/>
            <a:ext cx="761193" cy="518247"/>
          </a:xfrm>
          <a:prstGeom prst="rect">
            <a:avLst/>
          </a:prstGeom>
        </p:spPr>
      </p:pic>
      <p:pic>
        <p:nvPicPr>
          <p:cNvPr id="13" name="Image 12">
            <a:extLst>
              <a:ext uri="{FF2B5EF4-FFF2-40B4-BE49-F238E27FC236}">
                <a16:creationId xmlns:a16="http://schemas.microsoft.com/office/drawing/2014/main" id="{F6E1F97E-D054-5046-A944-D9DC948CD8E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058086" y="983541"/>
            <a:ext cx="822938" cy="335803"/>
          </a:xfrm>
          <a:prstGeom prst="rect">
            <a:avLst/>
          </a:prstGeom>
          <a:ln>
            <a:noFill/>
          </a:ln>
          <a:effectLst>
            <a:softEdge rad="112500"/>
          </a:effectLst>
        </p:spPr>
      </p:pic>
      <p:pic>
        <p:nvPicPr>
          <p:cNvPr id="14" name="Image 13" descr="Une image contenant texte, Police, logo, Emblème&#10;&#10;Le contenu généré par l’IA peut être incorrect.">
            <a:extLst>
              <a:ext uri="{FF2B5EF4-FFF2-40B4-BE49-F238E27FC236}">
                <a16:creationId xmlns:a16="http://schemas.microsoft.com/office/drawing/2014/main" id="{BD448CED-17CC-BA57-EC96-EDE4F7EFFCD0}"/>
              </a:ext>
            </a:extLst>
          </p:cNvPr>
          <p:cNvPicPr>
            <a:picLocks noChangeAspect="1"/>
          </p:cNvPicPr>
          <p:nvPr/>
        </p:nvPicPr>
        <p:blipFill>
          <a:blip r:embed="rId16">
            <a:extLst>
              <a:ext uri="{28A0092B-C50C-407E-A947-70E740481C1C}">
                <a14:useLocalDpi xmlns:a14="http://schemas.microsoft.com/office/drawing/2010/main" val="0"/>
              </a:ext>
            </a:extLst>
          </a:blip>
          <a:srcRect l="5521" t="2000" r="2814" b="46962"/>
          <a:stretch>
            <a:fillRect/>
          </a:stretch>
        </p:blipFill>
        <p:spPr>
          <a:xfrm>
            <a:off x="1644013" y="1679834"/>
            <a:ext cx="761193" cy="518247"/>
          </a:xfrm>
          <a:prstGeom prst="rect">
            <a:avLst/>
          </a:prstGeom>
        </p:spPr>
      </p:pic>
      <p:pic>
        <p:nvPicPr>
          <p:cNvPr id="15" name="Image 14" descr="Une image contenant texte, Police, Graphique, graphisme&#10;&#10;Le contenu généré par l’IA peut être incorrect.">
            <a:extLst>
              <a:ext uri="{FF2B5EF4-FFF2-40B4-BE49-F238E27FC236}">
                <a16:creationId xmlns:a16="http://schemas.microsoft.com/office/drawing/2014/main" id="{0E97DC4E-DF8E-1C2B-6920-34957BABABA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46853" y="2449803"/>
            <a:ext cx="721394" cy="505405"/>
          </a:xfrm>
          <a:prstGeom prst="rect">
            <a:avLst/>
          </a:prstGeom>
        </p:spPr>
      </p:pic>
      <p:pic>
        <p:nvPicPr>
          <p:cNvPr id="16" name="Image 15" descr="Une image contenant Police, logo, Graphique, blanc&#10;&#10;Le contenu généré par l’IA peut être incorrect.">
            <a:extLst>
              <a:ext uri="{FF2B5EF4-FFF2-40B4-BE49-F238E27FC236}">
                <a16:creationId xmlns:a16="http://schemas.microsoft.com/office/drawing/2014/main" id="{31DAE1CC-AECE-D1E8-071A-86B25A65082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2155" y="1688451"/>
            <a:ext cx="731781" cy="478073"/>
          </a:xfrm>
          <a:prstGeom prst="rect">
            <a:avLst/>
          </a:prstGeom>
        </p:spPr>
      </p:pic>
      <p:pic>
        <p:nvPicPr>
          <p:cNvPr id="17" name="Image 16" descr="Une image contenant texte, conception&#10;&#10;Le contenu généré par l’IA peut être incorrect.">
            <a:extLst>
              <a:ext uri="{FF2B5EF4-FFF2-40B4-BE49-F238E27FC236}">
                <a16:creationId xmlns:a16="http://schemas.microsoft.com/office/drawing/2014/main" id="{3E70E99C-244B-DE96-8DDF-44C8FD51DF89}"/>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44012" y="3268046"/>
            <a:ext cx="761194" cy="476632"/>
          </a:xfrm>
          <a:prstGeom prst="rect">
            <a:avLst/>
          </a:prstGeom>
        </p:spPr>
      </p:pic>
      <p:pic>
        <p:nvPicPr>
          <p:cNvPr id="18" name="Image 17" descr="Une image contenant texte, Police, logo, Graphique&#10;&#10;Le contenu généré par l’IA peut être incorrect.">
            <a:extLst>
              <a:ext uri="{FF2B5EF4-FFF2-40B4-BE49-F238E27FC236}">
                <a16:creationId xmlns:a16="http://schemas.microsoft.com/office/drawing/2014/main" id="{9A9CD7DC-C988-264D-D2FE-AA469B6D9D1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87485" y="3270265"/>
            <a:ext cx="721393" cy="433466"/>
          </a:xfrm>
          <a:prstGeom prst="rect">
            <a:avLst/>
          </a:prstGeom>
        </p:spPr>
      </p:pic>
      <p:sp>
        <p:nvSpPr>
          <p:cNvPr id="19" name="Hexagone 18">
            <a:extLst>
              <a:ext uri="{FF2B5EF4-FFF2-40B4-BE49-F238E27FC236}">
                <a16:creationId xmlns:a16="http://schemas.microsoft.com/office/drawing/2014/main" id="{5C688CA2-FF48-94A0-4BC1-B35745805CF8}"/>
              </a:ext>
            </a:extLst>
          </p:cNvPr>
          <p:cNvSpPr/>
          <p:nvPr/>
        </p:nvSpPr>
        <p:spPr>
          <a:xfrm rot="5400000">
            <a:off x="1146178" y="2328588"/>
            <a:ext cx="910385" cy="788636"/>
          </a:xfrm>
          <a:prstGeom prst="hexagon">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a:p>
        </p:txBody>
      </p:sp>
      <p:pic>
        <p:nvPicPr>
          <p:cNvPr id="20" name="Image 19" descr="Une image contenant logo, Graphique, Police, conception&#10;&#10;Le contenu généré par l’IA peut être incorrect.">
            <a:extLst>
              <a:ext uri="{FF2B5EF4-FFF2-40B4-BE49-F238E27FC236}">
                <a16:creationId xmlns:a16="http://schemas.microsoft.com/office/drawing/2014/main" id="{EDDAA321-C7EB-081F-4184-5319D145736C}"/>
              </a:ext>
            </a:extLst>
          </p:cNvPr>
          <p:cNvPicPr>
            <a:picLocks noChangeAspect="1"/>
          </p:cNvPicPr>
          <p:nvPr/>
        </p:nvPicPr>
        <p:blipFill>
          <a:blip r:embed="rId21">
            <a:extLst>
              <a:ext uri="{28A0092B-C50C-407E-A947-70E740481C1C}">
                <a14:useLocalDpi xmlns:a14="http://schemas.microsoft.com/office/drawing/2010/main" val="0"/>
              </a:ext>
            </a:extLst>
          </a:blip>
          <a:srcRect l="-1" t="22779" r="747" b="18854"/>
          <a:stretch>
            <a:fillRect/>
          </a:stretch>
        </p:blipFill>
        <p:spPr>
          <a:xfrm>
            <a:off x="2076604" y="2470267"/>
            <a:ext cx="733751" cy="475154"/>
          </a:xfrm>
          <a:prstGeom prst="rect">
            <a:avLst/>
          </a:prstGeom>
        </p:spPr>
      </p:pic>
      <p:sp>
        <p:nvSpPr>
          <p:cNvPr id="21" name="Hexagone 20">
            <a:extLst>
              <a:ext uri="{FF2B5EF4-FFF2-40B4-BE49-F238E27FC236}">
                <a16:creationId xmlns:a16="http://schemas.microsoft.com/office/drawing/2014/main" id="{BCA2D102-4A45-0675-3E88-D82586832179}"/>
              </a:ext>
            </a:extLst>
          </p:cNvPr>
          <p:cNvSpPr/>
          <p:nvPr/>
        </p:nvSpPr>
        <p:spPr>
          <a:xfrm rot="5400000">
            <a:off x="2006588" y="3888210"/>
            <a:ext cx="916817" cy="813817"/>
          </a:xfrm>
          <a:prstGeom prst="hexago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a:p>
        </p:txBody>
      </p:sp>
      <p:pic>
        <p:nvPicPr>
          <p:cNvPr id="22" name="Image 21" descr="Une image contenant texte, graphisme, Graphique, affiche&#10;&#10;Le contenu généré par l’IA peut être incorrect.">
            <a:extLst>
              <a:ext uri="{FF2B5EF4-FFF2-40B4-BE49-F238E27FC236}">
                <a16:creationId xmlns:a16="http://schemas.microsoft.com/office/drawing/2014/main" id="{2802777A-ED88-A824-B7C0-8E2BF3695E2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33332" y="4015186"/>
            <a:ext cx="761193" cy="518247"/>
          </a:xfrm>
          <a:prstGeom prst="rect">
            <a:avLst/>
          </a:prstGeom>
        </p:spPr>
      </p:pic>
      <p:pic>
        <p:nvPicPr>
          <p:cNvPr id="23" name="Image 22" descr="Une image contenant fleur, Graphique, violette, Magenta&#10;&#10;Le contenu généré par l’IA peut être incorrect.">
            <a:extLst>
              <a:ext uri="{FF2B5EF4-FFF2-40B4-BE49-F238E27FC236}">
                <a16:creationId xmlns:a16="http://schemas.microsoft.com/office/drawing/2014/main" id="{05ED21E3-0766-A81C-D678-93F466504046}"/>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221760" y="4056801"/>
            <a:ext cx="731781" cy="476632"/>
          </a:xfrm>
          <a:prstGeom prst="rect">
            <a:avLst/>
          </a:prstGeom>
        </p:spPr>
      </p:pic>
      <p:pic>
        <p:nvPicPr>
          <p:cNvPr id="24" name="Image 23" descr="Une image contenant texte, logo, Police, Marque&#10;&#10;Le contenu généré par l’IA peut être incorrect.">
            <a:extLst>
              <a:ext uri="{FF2B5EF4-FFF2-40B4-BE49-F238E27FC236}">
                <a16:creationId xmlns:a16="http://schemas.microsoft.com/office/drawing/2014/main" id="{C0B7B281-5962-7A9A-5CA6-8A9829E9E49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084398" y="4056802"/>
            <a:ext cx="761195" cy="482357"/>
          </a:xfrm>
          <a:prstGeom prst="rect">
            <a:avLst/>
          </a:prstGeom>
        </p:spPr>
      </p:pic>
      <p:pic>
        <p:nvPicPr>
          <p:cNvPr id="25" name="Image 24" descr="Une image contenant texte, Police, Graphique, logo&#10;&#10;Le contenu généré par l’IA peut être incorrect.">
            <a:extLst>
              <a:ext uri="{FF2B5EF4-FFF2-40B4-BE49-F238E27FC236}">
                <a16:creationId xmlns:a16="http://schemas.microsoft.com/office/drawing/2014/main" id="{0DEF8972-0993-2271-5C2A-3B1519814C1E}"/>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53232" y="2470267"/>
            <a:ext cx="721393" cy="484941"/>
          </a:xfrm>
          <a:prstGeom prst="rect">
            <a:avLst/>
          </a:prstGeom>
        </p:spPr>
      </p:pic>
      <p:grpSp>
        <p:nvGrpSpPr>
          <p:cNvPr id="26" name="Groupe 25">
            <a:extLst>
              <a:ext uri="{FF2B5EF4-FFF2-40B4-BE49-F238E27FC236}">
                <a16:creationId xmlns:a16="http://schemas.microsoft.com/office/drawing/2014/main" id="{1ED86C6F-4BC2-1936-E983-3922498CB300}"/>
              </a:ext>
            </a:extLst>
          </p:cNvPr>
          <p:cNvGrpSpPr/>
          <p:nvPr/>
        </p:nvGrpSpPr>
        <p:grpSpPr>
          <a:xfrm>
            <a:off x="2845592" y="892320"/>
            <a:ext cx="2175572" cy="3561655"/>
            <a:chOff x="3829202" y="1189759"/>
            <a:chExt cx="2865683" cy="4748873"/>
          </a:xfrm>
        </p:grpSpPr>
        <p:cxnSp>
          <p:nvCxnSpPr>
            <p:cNvPr id="28" name="Connecteur : en angle 27">
              <a:extLst>
                <a:ext uri="{FF2B5EF4-FFF2-40B4-BE49-F238E27FC236}">
                  <a16:creationId xmlns:a16="http://schemas.microsoft.com/office/drawing/2014/main" id="{1AEDEE21-DA43-3051-933A-E9B46007E2E7}"/>
                </a:ext>
              </a:extLst>
            </p:cNvPr>
            <p:cNvCxnSpPr>
              <a:cxnSpLocks/>
            </p:cNvCxnSpPr>
            <p:nvPr/>
          </p:nvCxnSpPr>
          <p:spPr>
            <a:xfrm>
              <a:off x="3829202" y="3630595"/>
              <a:ext cx="2865683" cy="2308037"/>
            </a:xfrm>
            <a:prstGeom prst="bentConnector3">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29" name="Connecteur : en angle 28">
              <a:extLst>
                <a:ext uri="{FF2B5EF4-FFF2-40B4-BE49-F238E27FC236}">
                  <a16:creationId xmlns:a16="http://schemas.microsoft.com/office/drawing/2014/main" id="{A3A5E7B6-46E7-6806-8722-430FC48CF4B9}"/>
                </a:ext>
              </a:extLst>
            </p:cNvPr>
            <p:cNvCxnSpPr/>
            <p:nvPr/>
          </p:nvCxnSpPr>
          <p:spPr>
            <a:xfrm rot="5400000" flipH="1" flipV="1">
              <a:off x="4719293" y="1732509"/>
              <a:ext cx="2438942" cy="1353442"/>
            </a:xfrm>
            <a:prstGeom prst="bentConnector3">
              <a:avLst>
                <a:gd name="adj1" fmla="val 99880"/>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30" name="Connecteur droit avec flèche 29">
              <a:extLst>
                <a:ext uri="{FF2B5EF4-FFF2-40B4-BE49-F238E27FC236}">
                  <a16:creationId xmlns:a16="http://schemas.microsoft.com/office/drawing/2014/main" id="{1C9FF5D8-CA95-FC30-6B42-E92E3356352B}"/>
                </a:ext>
              </a:extLst>
            </p:cNvPr>
            <p:cNvCxnSpPr/>
            <p:nvPr/>
          </p:nvCxnSpPr>
          <p:spPr>
            <a:xfrm>
              <a:off x="5262043" y="1995777"/>
              <a:ext cx="1361394"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31" name="Connecteur droit avec flèche 30">
              <a:extLst>
                <a:ext uri="{FF2B5EF4-FFF2-40B4-BE49-F238E27FC236}">
                  <a16:creationId xmlns:a16="http://schemas.microsoft.com/office/drawing/2014/main" id="{169CD157-3381-84E0-2A0F-289A9B07EEB0}"/>
                </a:ext>
              </a:extLst>
            </p:cNvPr>
            <p:cNvCxnSpPr/>
            <p:nvPr/>
          </p:nvCxnSpPr>
          <p:spPr>
            <a:xfrm>
              <a:off x="5254091" y="2808136"/>
              <a:ext cx="1361394"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32" name="Connecteur droit avec flèche 31">
              <a:extLst>
                <a:ext uri="{FF2B5EF4-FFF2-40B4-BE49-F238E27FC236}">
                  <a16:creationId xmlns:a16="http://schemas.microsoft.com/office/drawing/2014/main" id="{4FA83EBD-BB18-42F9-2BE9-E8375BDDE3AC}"/>
                </a:ext>
              </a:extLst>
            </p:cNvPr>
            <p:cNvCxnSpPr/>
            <p:nvPr/>
          </p:nvCxnSpPr>
          <p:spPr>
            <a:xfrm>
              <a:off x="5262043" y="3628701"/>
              <a:ext cx="1361394"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33" name="Connecteur droit avec flèche 32">
              <a:extLst>
                <a:ext uri="{FF2B5EF4-FFF2-40B4-BE49-F238E27FC236}">
                  <a16:creationId xmlns:a16="http://schemas.microsoft.com/office/drawing/2014/main" id="{C9CBA481-C663-2CFF-10FA-8DCFBE82C9CD}"/>
                </a:ext>
              </a:extLst>
            </p:cNvPr>
            <p:cNvCxnSpPr/>
            <p:nvPr/>
          </p:nvCxnSpPr>
          <p:spPr>
            <a:xfrm>
              <a:off x="5262043" y="4406307"/>
              <a:ext cx="1361394"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cxnSp>
          <p:nvCxnSpPr>
            <p:cNvPr id="34" name="Connecteur droit avec flèche 33">
              <a:extLst>
                <a:ext uri="{FF2B5EF4-FFF2-40B4-BE49-F238E27FC236}">
                  <a16:creationId xmlns:a16="http://schemas.microsoft.com/office/drawing/2014/main" id="{7060ED26-05B1-B5CC-1293-140762E159EA}"/>
                </a:ext>
              </a:extLst>
            </p:cNvPr>
            <p:cNvCxnSpPr/>
            <p:nvPr/>
          </p:nvCxnSpPr>
          <p:spPr>
            <a:xfrm>
              <a:off x="5262043" y="5241459"/>
              <a:ext cx="1361394" cy="0"/>
            </a:xfrm>
            <a:prstGeom prst="straightConnector1">
              <a:avLst/>
            </a:prstGeom>
            <a:ln w="19050">
              <a:solidFill>
                <a:schemeClr val="tx2"/>
              </a:solidFill>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3384422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5B1EE-E504-D293-658C-AF79E32C7B7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39B8C5A-77B1-A2CB-78BE-3F4E8A8DC197}"/>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A7D3376B-AA33-C575-A9F2-85242FF2D690}"/>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E57AE852-49CE-7AC4-A2F4-53D4FC7C1CDE}"/>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EC4CD5A7-3965-87A4-6C41-7BA4BA535490}"/>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2DF723E1-C4F4-7D41-F257-48B6E8614329}"/>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3</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6B257217-FE90-1DCD-095D-65B76F443AA3}"/>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Cadre </a:t>
              </a:r>
              <a:r>
                <a:rPr lang="en-US" sz="2200" b="1" dirty="0" err="1">
                  <a:solidFill>
                    <a:srgbClr val="FFFFFF"/>
                  </a:solidFill>
                  <a:latin typeface="Georgia" panose="02040502050405020303" pitchFamily="18" charset="0"/>
                  <a:ea typeface="Calibri" pitchFamily="34" charset="-122"/>
                  <a:cs typeface="Calibri" pitchFamily="34" charset="-120"/>
                </a:rPr>
                <a:t>théorique</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les </a:t>
              </a:r>
              <a:r>
                <a:rPr lang="en-US" sz="1600" dirty="0" err="1">
                  <a:solidFill>
                    <a:srgbClr val="FFFFFF"/>
                  </a:solidFill>
                  <a:latin typeface="Georgia" panose="02040502050405020303" pitchFamily="18" charset="0"/>
                  <a:ea typeface="Calibri" pitchFamily="34" charset="-122"/>
                  <a:cs typeface="Calibri" pitchFamily="34" charset="-120"/>
                </a:rPr>
                <a:t>théories</a:t>
              </a:r>
              <a:r>
                <a:rPr lang="en-US" sz="1600" dirty="0">
                  <a:solidFill>
                    <a:srgbClr val="FFFFFF"/>
                  </a:solidFill>
                  <a:latin typeface="Georgia" panose="02040502050405020303" pitchFamily="18" charset="0"/>
                  <a:ea typeface="Calibri" pitchFamily="34" charset="-122"/>
                  <a:cs typeface="Calibri" pitchFamily="34" charset="-120"/>
                </a:rPr>
                <a:t> sur </a:t>
              </a:r>
              <a:r>
                <a:rPr lang="en-US" sz="1600" dirty="0" err="1">
                  <a:solidFill>
                    <a:srgbClr val="FFFFFF"/>
                  </a:solidFill>
                  <a:latin typeface="Georgia" panose="02040502050405020303" pitchFamily="18" charset="0"/>
                  <a:ea typeface="Calibri" pitchFamily="34" charset="-122"/>
                  <a:cs typeface="Calibri" pitchFamily="34" charset="-120"/>
                </a:rPr>
                <a:t>l’adoption</a:t>
              </a:r>
              <a:endParaRPr lang="en-US" sz="2200" dirty="0">
                <a:latin typeface="Georgia" panose="02040502050405020303" pitchFamily="18" charset="0"/>
              </a:endParaRPr>
            </a:p>
          </p:txBody>
        </p:sp>
      </p:grpSp>
      <p:grpSp>
        <p:nvGrpSpPr>
          <p:cNvPr id="72" name="Groupe 71">
            <a:extLst>
              <a:ext uri="{FF2B5EF4-FFF2-40B4-BE49-F238E27FC236}">
                <a16:creationId xmlns:a16="http://schemas.microsoft.com/office/drawing/2014/main" id="{39ED17C7-DFD1-9E6B-D71E-7526B5436B6E}"/>
              </a:ext>
            </a:extLst>
          </p:cNvPr>
          <p:cNvGrpSpPr/>
          <p:nvPr/>
        </p:nvGrpSpPr>
        <p:grpSpPr>
          <a:xfrm>
            <a:off x="283464" y="681008"/>
            <a:ext cx="2028988" cy="2694502"/>
            <a:chOff x="283464" y="681008"/>
            <a:chExt cx="2028988" cy="2694502"/>
          </a:xfrm>
        </p:grpSpPr>
        <p:grpSp>
          <p:nvGrpSpPr>
            <p:cNvPr id="67" name="Groupe 66">
              <a:extLst>
                <a:ext uri="{FF2B5EF4-FFF2-40B4-BE49-F238E27FC236}">
                  <a16:creationId xmlns:a16="http://schemas.microsoft.com/office/drawing/2014/main" id="{8AD8B373-4C15-91ED-E138-2F5F837F6BB7}"/>
                </a:ext>
              </a:extLst>
            </p:cNvPr>
            <p:cNvGrpSpPr/>
            <p:nvPr/>
          </p:nvGrpSpPr>
          <p:grpSpPr>
            <a:xfrm>
              <a:off x="283464" y="681008"/>
              <a:ext cx="2020824" cy="2694502"/>
              <a:chOff x="283464" y="896112"/>
              <a:chExt cx="2020824" cy="2479398"/>
            </a:xfrm>
          </p:grpSpPr>
          <p:sp>
            <p:nvSpPr>
              <p:cNvPr id="8" name="Shape 6">
                <a:extLst>
                  <a:ext uri="{FF2B5EF4-FFF2-40B4-BE49-F238E27FC236}">
                    <a16:creationId xmlns:a16="http://schemas.microsoft.com/office/drawing/2014/main" id="{9649EABD-9C01-7AE3-0365-319758D2D12F}"/>
                  </a:ext>
                </a:extLst>
              </p:cNvPr>
              <p:cNvSpPr/>
              <p:nvPr/>
            </p:nvSpPr>
            <p:spPr>
              <a:xfrm>
                <a:off x="283464" y="1219165"/>
                <a:ext cx="2011680" cy="2156345"/>
              </a:xfrm>
              <a:prstGeom prst="rect">
                <a:avLst/>
              </a:prstGeom>
              <a:solidFill>
                <a:srgbClr val="FFFFFF"/>
              </a:solidFill>
              <a:ln w="10160">
                <a:solidFill>
                  <a:srgbClr val="1A3A5C"/>
                </a:solidFill>
                <a:prstDash val="solid"/>
              </a:ln>
              <a:effectLst>
                <a:outerShdw blurRad="76200" dist="25400" dir="8100000" algn="bl" rotWithShape="0">
                  <a:srgbClr val="000000">
                    <a:alpha val="7000"/>
                  </a:srgbClr>
                </a:outerShdw>
              </a:effectLst>
            </p:spPr>
            <p:txBody>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Processus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linéaire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selon</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5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attributs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avantage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relatif</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compatibilité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complexité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testabilité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observabilité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Les innovations ne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sont</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pas des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stratégies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à adopter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ou</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rejeter</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mais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des propositions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relationnelles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aux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effets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différenciés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a:t>
                </a: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Shape 7">
                <a:extLst>
                  <a:ext uri="{FF2B5EF4-FFF2-40B4-BE49-F238E27FC236}">
                    <a16:creationId xmlns:a16="http://schemas.microsoft.com/office/drawing/2014/main" id="{1CB1EB0F-2DC9-142D-6D2E-E26D2BE9417C}"/>
                  </a:ext>
                </a:extLst>
              </p:cNvPr>
              <p:cNvSpPr/>
              <p:nvPr/>
            </p:nvSpPr>
            <p:spPr>
              <a:xfrm>
                <a:off x="292608" y="896112"/>
                <a:ext cx="2011680" cy="347472"/>
              </a:xfrm>
              <a:prstGeom prst="rect">
                <a:avLst/>
              </a:prstGeom>
              <a:solidFill>
                <a:srgbClr val="1A3A5C"/>
              </a:solidFill>
              <a:ln/>
            </p:spPr>
            <p:txBody>
              <a:bodyPr/>
              <a:lstStyle/>
              <a:p>
                <a:endParaRPr lang="fr-BE"/>
              </a:p>
            </p:txBody>
          </p:sp>
        </p:grpSp>
        <p:sp>
          <p:nvSpPr>
            <p:cNvPr id="10" name="Text 8">
              <a:extLst>
                <a:ext uri="{FF2B5EF4-FFF2-40B4-BE49-F238E27FC236}">
                  <a16:creationId xmlns:a16="http://schemas.microsoft.com/office/drawing/2014/main" id="{D74EAE13-C36D-2D92-D4FB-9F45F765D3B0}"/>
                </a:ext>
              </a:extLst>
            </p:cNvPr>
            <p:cNvSpPr/>
            <p:nvPr/>
          </p:nvSpPr>
          <p:spPr>
            <a:xfrm>
              <a:off x="300772" y="779285"/>
              <a:ext cx="2011680" cy="347472"/>
            </a:xfrm>
            <a:prstGeom prst="rect">
              <a:avLst/>
            </a:prstGeom>
            <a:noFill/>
            <a:ln/>
          </p:spPr>
          <p:txBody>
            <a:bodyPr wrap="square" lIns="0" tIns="0" rIns="0" bIns="0" rtlCol="0" anchor="ctr"/>
            <a:lstStyle/>
            <a:p>
              <a:pPr algn="ctr"/>
              <a:r>
                <a:rPr lang="en-US" sz="1100" b="1" dirty="0">
                  <a:solidFill>
                    <a:srgbClr val="FFFFFF"/>
                  </a:solidFill>
                </a:rPr>
                <a:t>DOI</a:t>
              </a:r>
            </a:p>
            <a:p>
              <a:pPr algn="ctr"/>
              <a:r>
                <a:rPr lang="en-US" sz="1000" b="1" dirty="0">
                  <a:solidFill>
                    <a:schemeClr val="bg1"/>
                  </a:solidFill>
                </a:rPr>
                <a:t> </a:t>
              </a:r>
              <a:r>
                <a:rPr lang="en-US" sz="1000" i="1" dirty="0">
                  <a:solidFill>
                    <a:schemeClr val="bg1"/>
                  </a:solidFill>
                </a:rPr>
                <a:t>Rogers, (1983) ; Glover, (2022)</a:t>
              </a:r>
              <a:endParaRPr lang="en-US" sz="1000" dirty="0">
                <a:solidFill>
                  <a:schemeClr val="bg1"/>
                </a:solidFill>
              </a:endParaRPr>
            </a:p>
            <a:p>
              <a:pPr marL="0" indent="0" algn="ctr">
                <a:buNone/>
              </a:pPr>
              <a:endParaRPr lang="en-US" sz="1100" dirty="0"/>
            </a:p>
          </p:txBody>
        </p:sp>
      </p:grpSp>
      <p:sp>
        <p:nvSpPr>
          <p:cNvPr id="13" name="Text 11">
            <a:extLst>
              <a:ext uri="{FF2B5EF4-FFF2-40B4-BE49-F238E27FC236}">
                <a16:creationId xmlns:a16="http://schemas.microsoft.com/office/drawing/2014/main" id="{965932BE-111A-AA3B-E939-4AB4E0160443}"/>
              </a:ext>
            </a:extLst>
          </p:cNvPr>
          <p:cNvSpPr/>
          <p:nvPr/>
        </p:nvSpPr>
        <p:spPr>
          <a:xfrm>
            <a:off x="384048" y="1901952"/>
            <a:ext cx="1847088" cy="475488"/>
          </a:xfrm>
          <a:prstGeom prst="rect">
            <a:avLst/>
          </a:prstGeom>
          <a:noFill/>
          <a:ln/>
        </p:spPr>
        <p:txBody>
          <a:bodyPr wrap="square" rtlCol="0" anchor="ctr"/>
          <a:lstStyle/>
          <a:p>
            <a:pPr marL="0" indent="0">
              <a:buNone/>
            </a:pPr>
            <a:endParaRPr lang="en-US" sz="950" dirty="0"/>
          </a:p>
        </p:txBody>
      </p:sp>
      <p:grpSp>
        <p:nvGrpSpPr>
          <p:cNvPr id="66" name="Groupe 65">
            <a:extLst>
              <a:ext uri="{FF2B5EF4-FFF2-40B4-BE49-F238E27FC236}">
                <a16:creationId xmlns:a16="http://schemas.microsoft.com/office/drawing/2014/main" id="{E9920452-9DFC-9518-50B7-528640AB6621}"/>
              </a:ext>
            </a:extLst>
          </p:cNvPr>
          <p:cNvGrpSpPr/>
          <p:nvPr/>
        </p:nvGrpSpPr>
        <p:grpSpPr>
          <a:xfrm>
            <a:off x="2445530" y="682792"/>
            <a:ext cx="2048256" cy="2692718"/>
            <a:chOff x="2459736" y="896112"/>
            <a:chExt cx="2048256" cy="2678930"/>
          </a:xfrm>
        </p:grpSpPr>
        <p:grpSp>
          <p:nvGrpSpPr>
            <p:cNvPr id="65" name="Groupe 64">
              <a:extLst>
                <a:ext uri="{FF2B5EF4-FFF2-40B4-BE49-F238E27FC236}">
                  <a16:creationId xmlns:a16="http://schemas.microsoft.com/office/drawing/2014/main" id="{20DE3624-2744-7683-3A2B-568F964DBA15}"/>
                </a:ext>
              </a:extLst>
            </p:cNvPr>
            <p:cNvGrpSpPr/>
            <p:nvPr/>
          </p:nvGrpSpPr>
          <p:grpSpPr>
            <a:xfrm>
              <a:off x="2459736" y="896112"/>
              <a:ext cx="2011680" cy="2678930"/>
              <a:chOff x="2459736" y="896112"/>
              <a:chExt cx="2011680" cy="2678930"/>
            </a:xfrm>
          </p:grpSpPr>
          <p:sp>
            <p:nvSpPr>
              <p:cNvPr id="14" name="Shape 12">
                <a:extLst>
                  <a:ext uri="{FF2B5EF4-FFF2-40B4-BE49-F238E27FC236}">
                    <a16:creationId xmlns:a16="http://schemas.microsoft.com/office/drawing/2014/main" id="{7623CABD-7F1C-1455-C806-D1024ECE4F34}"/>
                  </a:ext>
                </a:extLst>
              </p:cNvPr>
              <p:cNvSpPr/>
              <p:nvPr/>
            </p:nvSpPr>
            <p:spPr>
              <a:xfrm>
                <a:off x="2460716" y="1241849"/>
                <a:ext cx="2001556" cy="2333193"/>
              </a:xfrm>
              <a:prstGeom prst="rect">
                <a:avLst/>
              </a:prstGeom>
              <a:solidFill>
                <a:srgbClr val="FFFFFF"/>
              </a:solidFill>
              <a:ln w="10160">
                <a:solidFill>
                  <a:srgbClr val="2D6A9F"/>
                </a:solidFill>
                <a:prstDash val="solid"/>
              </a:ln>
              <a:effectLst>
                <a:outerShdw blurRad="76200" dist="25400" dir="8100000" algn="bl" rotWithShape="0">
                  <a:srgbClr val="000000">
                    <a:alpha val="7000"/>
                  </a:srgbClr>
                </a:outerShdw>
              </a:effectLst>
            </p:spPr>
            <p:txBody>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Adoption =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décision</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rationnelle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sous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contraintes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de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ressources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influencée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par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facteurs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internes (taille exploitation, capital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humain</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et externes (prix, politique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agricole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Shape 13">
                <a:extLst>
                  <a:ext uri="{FF2B5EF4-FFF2-40B4-BE49-F238E27FC236}">
                    <a16:creationId xmlns:a16="http://schemas.microsoft.com/office/drawing/2014/main" id="{AF123E72-7428-F86A-1732-41F1B4CB7FC9}"/>
                  </a:ext>
                </a:extLst>
              </p:cNvPr>
              <p:cNvSpPr/>
              <p:nvPr/>
            </p:nvSpPr>
            <p:spPr>
              <a:xfrm>
                <a:off x="2459736" y="896112"/>
                <a:ext cx="2011680" cy="347472"/>
              </a:xfrm>
              <a:prstGeom prst="rect">
                <a:avLst/>
              </a:prstGeom>
              <a:solidFill>
                <a:srgbClr val="2D6A9F"/>
              </a:solidFill>
              <a:ln/>
            </p:spPr>
            <p:txBody>
              <a:bodyPr/>
              <a:lstStyle/>
              <a:p>
                <a:endParaRPr lang="fr-BE"/>
              </a:p>
            </p:txBody>
          </p:sp>
        </p:grpSp>
        <p:sp>
          <p:nvSpPr>
            <p:cNvPr id="16" name="Text 14">
              <a:extLst>
                <a:ext uri="{FF2B5EF4-FFF2-40B4-BE49-F238E27FC236}">
                  <a16:creationId xmlns:a16="http://schemas.microsoft.com/office/drawing/2014/main" id="{2D919A71-479A-6C8F-A172-40CE68D84BE1}"/>
                </a:ext>
              </a:extLst>
            </p:cNvPr>
            <p:cNvSpPr/>
            <p:nvPr/>
          </p:nvSpPr>
          <p:spPr>
            <a:xfrm>
              <a:off x="2468880" y="896112"/>
              <a:ext cx="2039112" cy="347472"/>
            </a:xfrm>
            <a:prstGeom prst="rect">
              <a:avLst/>
            </a:prstGeom>
            <a:noFill/>
            <a:ln/>
          </p:spPr>
          <p:txBody>
            <a:bodyPr wrap="square" lIns="0" tIns="0" rIns="0" bIns="0" rtlCol="0" anchor="ctr"/>
            <a:lstStyle/>
            <a:p>
              <a:pPr marL="0" indent="0" algn="ctr">
                <a:buNone/>
              </a:pPr>
              <a:endParaRPr lang="en-US" sz="1100" b="1" dirty="0">
                <a:solidFill>
                  <a:srgbClr val="FFFFFF"/>
                </a:solidFill>
              </a:endParaRPr>
            </a:p>
            <a:p>
              <a:pPr marL="0" indent="0" algn="ctr">
                <a:buNone/>
              </a:pPr>
              <a:r>
                <a:rPr lang="en-US" sz="1100" b="1" dirty="0">
                  <a:solidFill>
                    <a:srgbClr val="FFFFFF"/>
                  </a:solidFill>
                </a:rPr>
                <a:t>APPROCHES ECONOMIQUES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i="0" u="none" strike="noStrike" kern="1200" cap="none" spc="0" normalizeH="0" baseline="0" noProof="0" dirty="0">
                  <a:ln>
                    <a:noFill/>
                  </a:ln>
                  <a:solidFill>
                    <a:schemeClr val="bg1"/>
                  </a:solidFill>
                  <a:effectLst/>
                  <a:uLnTx/>
                  <a:uFillTx/>
                  <a:latin typeface="Calibri" panose="020F0502020204030204"/>
                  <a:ea typeface="+mn-ea"/>
                  <a:cs typeface="+mn-cs"/>
                </a:rPr>
                <a:t>Feder et al., (1985) ; Kassie et al., (2013)</a:t>
              </a:r>
            </a:p>
            <a:p>
              <a:pPr marL="0" indent="0" algn="ctr">
                <a:buNone/>
              </a:pPr>
              <a:endParaRPr lang="en-US" sz="1100" dirty="0"/>
            </a:p>
          </p:txBody>
        </p:sp>
      </p:grpSp>
      <p:grpSp>
        <p:nvGrpSpPr>
          <p:cNvPr id="70" name="Groupe 69">
            <a:extLst>
              <a:ext uri="{FF2B5EF4-FFF2-40B4-BE49-F238E27FC236}">
                <a16:creationId xmlns:a16="http://schemas.microsoft.com/office/drawing/2014/main" id="{B27649B3-66BD-AD9F-605F-F5DEDFC2C439}"/>
              </a:ext>
            </a:extLst>
          </p:cNvPr>
          <p:cNvGrpSpPr/>
          <p:nvPr/>
        </p:nvGrpSpPr>
        <p:grpSpPr>
          <a:xfrm>
            <a:off x="4636008" y="682792"/>
            <a:ext cx="2011680" cy="2692718"/>
            <a:chOff x="4626864" y="896112"/>
            <a:chExt cx="2011680" cy="2497283"/>
          </a:xfrm>
        </p:grpSpPr>
        <p:sp>
          <p:nvSpPr>
            <p:cNvPr id="21" name="Shape 19">
              <a:extLst>
                <a:ext uri="{FF2B5EF4-FFF2-40B4-BE49-F238E27FC236}">
                  <a16:creationId xmlns:a16="http://schemas.microsoft.com/office/drawing/2014/main" id="{1D60976A-ACE9-8FEE-E082-127F656C335A}"/>
                </a:ext>
              </a:extLst>
            </p:cNvPr>
            <p:cNvSpPr/>
            <p:nvPr/>
          </p:nvSpPr>
          <p:spPr>
            <a:xfrm>
              <a:off x="4626864" y="896112"/>
              <a:ext cx="2011680" cy="347472"/>
            </a:xfrm>
            <a:prstGeom prst="rect">
              <a:avLst/>
            </a:prstGeom>
            <a:solidFill>
              <a:srgbClr val="156B5E"/>
            </a:solidFill>
            <a:ln/>
          </p:spPr>
          <p:txBody>
            <a:bodyPr/>
            <a:lstStyle/>
            <a:p>
              <a:endParaRPr lang="fr-BE"/>
            </a:p>
          </p:txBody>
        </p:sp>
        <p:grpSp>
          <p:nvGrpSpPr>
            <p:cNvPr id="68" name="Groupe 67">
              <a:extLst>
                <a:ext uri="{FF2B5EF4-FFF2-40B4-BE49-F238E27FC236}">
                  <a16:creationId xmlns:a16="http://schemas.microsoft.com/office/drawing/2014/main" id="{02514AFB-3C12-E1E5-C2A9-6AD59D785A79}"/>
                </a:ext>
              </a:extLst>
            </p:cNvPr>
            <p:cNvGrpSpPr/>
            <p:nvPr/>
          </p:nvGrpSpPr>
          <p:grpSpPr>
            <a:xfrm>
              <a:off x="4626864" y="896112"/>
              <a:ext cx="2011680" cy="2497283"/>
              <a:chOff x="4626864" y="896112"/>
              <a:chExt cx="2011680" cy="2497283"/>
            </a:xfrm>
          </p:grpSpPr>
          <p:sp>
            <p:nvSpPr>
              <p:cNvPr id="20" name="Shape 18">
                <a:extLst>
                  <a:ext uri="{FF2B5EF4-FFF2-40B4-BE49-F238E27FC236}">
                    <a16:creationId xmlns:a16="http://schemas.microsoft.com/office/drawing/2014/main" id="{8A001DAF-659F-A83F-1350-AE276C0BF323}"/>
                  </a:ext>
                </a:extLst>
              </p:cNvPr>
              <p:cNvSpPr/>
              <p:nvPr/>
            </p:nvSpPr>
            <p:spPr>
              <a:xfrm>
                <a:off x="4626864" y="1241850"/>
                <a:ext cx="2002536" cy="2151545"/>
              </a:xfrm>
              <a:prstGeom prst="rect">
                <a:avLst/>
              </a:prstGeom>
              <a:solidFill>
                <a:srgbClr val="FFFFFF"/>
              </a:solidFill>
              <a:ln w="10160">
                <a:solidFill>
                  <a:srgbClr val="156B5E"/>
                </a:solidFill>
                <a:prstDash val="solid"/>
              </a:ln>
              <a:effectLst>
                <a:outerShdw blurRad="76200" dist="25400" dir="8100000" algn="bl" rotWithShape="0">
                  <a:srgbClr val="000000">
                    <a:alpha val="7000"/>
                  </a:srgbClr>
                </a:outerShdw>
              </a:effectLst>
            </p:spPr>
            <p:txBody>
              <a:bodyPr/>
              <a:lstStyle/>
              <a:p>
                <a:endPar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endParaRPr>
              </a:p>
              <a:p>
                <a:pPr algn="ctr"/>
                <a:endPar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endParaRPr>
              </a:p>
              <a:p>
                <a:pPr algn="ct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TAM :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utilité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perçue</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et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facilité</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d'utilisation</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p>
              <a:p>
                <a:pPr algn="ctr"/>
                <a:endParaRPr lang="en-US" sz="1100" dirty="0">
                  <a:solidFill>
                    <a:srgbClr val="1E293B"/>
                  </a:solidFill>
                  <a:latin typeface="Cambria" panose="02040503050406030204" pitchFamily="18" charset="0"/>
                  <a:ea typeface="Cambria" panose="02040503050406030204" pitchFamily="18" charset="0"/>
                </a:endParaRPr>
              </a:p>
              <a:p>
                <a:pPr algn="ct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UTAUT : conditions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facilitantes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influence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sociale</a:t>
                </a:r>
                <a:r>
                  <a:rPr kumimoji="0" lang="en-US" sz="1100" b="0" i="0" u="none" strike="noStrike" kern="1200" cap="none" spc="0" normalizeH="0" baseline="0" noProof="0" dirty="0">
                    <a:ln>
                      <a:noFill/>
                    </a:ln>
                    <a:solidFill>
                      <a:srgbClr val="1E293B"/>
                    </a:solidFill>
                    <a:effectLst/>
                    <a:uLnTx/>
                    <a:uFillTx/>
                    <a:latin typeface="Calibri" panose="020F0502020204030204"/>
                    <a:ea typeface="+mn-ea"/>
                    <a:cs typeface="+mn-cs"/>
                  </a:rPr>
                  <a:t>.</a:t>
                </a:r>
                <a:endParaRPr lang="fr-BE" sz="1100" dirty="0"/>
              </a:p>
            </p:txBody>
          </p:sp>
          <p:sp>
            <p:nvSpPr>
              <p:cNvPr id="22" name="Text 20">
                <a:extLst>
                  <a:ext uri="{FF2B5EF4-FFF2-40B4-BE49-F238E27FC236}">
                    <a16:creationId xmlns:a16="http://schemas.microsoft.com/office/drawing/2014/main" id="{947AE025-DBDB-E651-BBCB-CE840C405AD8}"/>
                  </a:ext>
                </a:extLst>
              </p:cNvPr>
              <p:cNvSpPr/>
              <p:nvPr/>
            </p:nvSpPr>
            <p:spPr>
              <a:xfrm>
                <a:off x="4626864" y="896112"/>
                <a:ext cx="2011680" cy="347472"/>
              </a:xfrm>
              <a:prstGeom prst="rect">
                <a:avLst/>
              </a:prstGeom>
              <a:noFill/>
              <a:ln/>
            </p:spPr>
            <p:txBody>
              <a:bodyPr wrap="square" lIns="0" tIns="0" rIns="0" bIns="0" rtlCol="0" anchor="ctr"/>
              <a:lstStyle/>
              <a:p>
                <a:pPr marL="0" indent="0" algn="ctr">
                  <a:buNone/>
                </a:pPr>
                <a:endParaRPr lang="en-US" sz="1100" b="1" dirty="0">
                  <a:solidFill>
                    <a:srgbClr val="FFFFFF"/>
                  </a:solidFill>
                </a:endParaRPr>
              </a:p>
              <a:p>
                <a:pPr marL="0" indent="0" algn="ctr">
                  <a:buNone/>
                </a:pPr>
                <a:r>
                  <a:rPr lang="en-US" sz="1100" b="1" dirty="0">
                    <a:solidFill>
                      <a:srgbClr val="FFFFFF"/>
                    </a:solidFill>
                  </a:rPr>
                  <a:t>TAM-UTAUT</a:t>
                </a:r>
              </a:p>
              <a:p>
                <a:pPr algn="ctr"/>
                <a:r>
                  <a:rPr lang="en-US" sz="1000" dirty="0">
                    <a:solidFill>
                      <a:srgbClr val="D5D8DC"/>
                    </a:solidFill>
                    <a:latin typeface="Calibri corps"/>
                  </a:rPr>
                  <a:t>Davis (1989); Venkatesh et al. (2016)</a:t>
                </a:r>
                <a:endParaRPr lang="en-US" sz="1000" dirty="0">
                  <a:latin typeface="Calibri corps"/>
                </a:endParaRPr>
              </a:p>
              <a:p>
                <a:pPr marL="0" indent="0" algn="ctr">
                  <a:buNone/>
                </a:pPr>
                <a:endParaRPr lang="en-US" sz="1100" dirty="0"/>
              </a:p>
            </p:txBody>
          </p:sp>
        </p:grpSp>
      </p:grpSp>
      <p:grpSp>
        <p:nvGrpSpPr>
          <p:cNvPr id="71" name="Groupe 70">
            <a:extLst>
              <a:ext uri="{FF2B5EF4-FFF2-40B4-BE49-F238E27FC236}">
                <a16:creationId xmlns:a16="http://schemas.microsoft.com/office/drawing/2014/main" id="{73250B7A-ED4B-B275-E1D1-CB9945FF89E0}"/>
              </a:ext>
            </a:extLst>
          </p:cNvPr>
          <p:cNvGrpSpPr/>
          <p:nvPr/>
        </p:nvGrpSpPr>
        <p:grpSpPr>
          <a:xfrm>
            <a:off x="6793992" y="677254"/>
            <a:ext cx="2057400" cy="2698256"/>
            <a:chOff x="6793992" y="677205"/>
            <a:chExt cx="2057400" cy="2716189"/>
          </a:xfrm>
        </p:grpSpPr>
        <p:sp>
          <p:nvSpPr>
            <p:cNvPr id="28" name="Shape 25">
              <a:extLst>
                <a:ext uri="{FF2B5EF4-FFF2-40B4-BE49-F238E27FC236}">
                  <a16:creationId xmlns:a16="http://schemas.microsoft.com/office/drawing/2014/main" id="{5B1EEC27-7FCA-15C7-851A-32512202C164}"/>
                </a:ext>
              </a:extLst>
            </p:cNvPr>
            <p:cNvSpPr/>
            <p:nvPr/>
          </p:nvSpPr>
          <p:spPr>
            <a:xfrm>
              <a:off x="6810451" y="684616"/>
              <a:ext cx="2029968" cy="347472"/>
            </a:xfrm>
            <a:prstGeom prst="rect">
              <a:avLst/>
            </a:prstGeom>
            <a:solidFill>
              <a:srgbClr val="E07B2A"/>
            </a:solidFill>
            <a:ln/>
          </p:spPr>
          <p:txBody>
            <a:bodyPr/>
            <a:lstStyle/>
            <a:p>
              <a:endParaRPr lang="fr-BE"/>
            </a:p>
          </p:txBody>
        </p:sp>
        <p:grpSp>
          <p:nvGrpSpPr>
            <p:cNvPr id="69" name="Groupe 68">
              <a:extLst>
                <a:ext uri="{FF2B5EF4-FFF2-40B4-BE49-F238E27FC236}">
                  <a16:creationId xmlns:a16="http://schemas.microsoft.com/office/drawing/2014/main" id="{0E42A286-09E2-3120-24FF-402F3CB7D92B}"/>
                </a:ext>
              </a:extLst>
            </p:cNvPr>
            <p:cNvGrpSpPr/>
            <p:nvPr/>
          </p:nvGrpSpPr>
          <p:grpSpPr>
            <a:xfrm>
              <a:off x="6793992" y="677205"/>
              <a:ext cx="2057400" cy="2716189"/>
              <a:chOff x="6793992" y="677205"/>
              <a:chExt cx="2057400" cy="2716189"/>
            </a:xfrm>
          </p:grpSpPr>
          <p:sp>
            <p:nvSpPr>
              <p:cNvPr id="26" name="Shape 24">
                <a:extLst>
                  <a:ext uri="{FF2B5EF4-FFF2-40B4-BE49-F238E27FC236}">
                    <a16:creationId xmlns:a16="http://schemas.microsoft.com/office/drawing/2014/main" id="{871763EB-975F-A6D7-A5A0-3EC5E2693A4F}"/>
                  </a:ext>
                </a:extLst>
              </p:cNvPr>
              <p:cNvSpPr/>
              <p:nvPr/>
            </p:nvSpPr>
            <p:spPr>
              <a:xfrm>
                <a:off x="6812280" y="1028529"/>
                <a:ext cx="2011680" cy="2364865"/>
              </a:xfrm>
              <a:prstGeom prst="rect">
                <a:avLst/>
              </a:prstGeom>
              <a:solidFill>
                <a:srgbClr val="FFFFFF"/>
              </a:solidFill>
              <a:ln w="9525">
                <a:solidFill>
                  <a:srgbClr val="E07B2A"/>
                </a:solidFill>
                <a:prstDash val="solid"/>
              </a:ln>
              <a:effectLst>
                <a:outerShdw blurRad="76200" dist="25400" dir="8100000" algn="bl" rotWithShape="0">
                  <a:srgbClr val="000000">
                    <a:alpha val="7000"/>
                  </a:srgbClr>
                </a:outerShdw>
              </a:effectLst>
            </p:spPr>
            <p:txBody>
              <a:bodyPr/>
              <a:lstStyle/>
              <a:p>
                <a:pPr>
                  <a:lnSpc>
                    <a:spcPct val="150000"/>
                  </a:lnSpc>
                </a:pPr>
                <a:endPar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endParaRPr>
              </a:p>
              <a:p>
                <a:pPr algn="ctr">
                  <a:lnSpc>
                    <a:spcPct val="150000"/>
                  </a:lnSpc>
                </a:pP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L'adoption</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s'inscrit</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dans des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écosystèmes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complexes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impliquant</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acteurs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institutions et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contextes</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régionaux</a:t>
                </a: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 </a:t>
                </a:r>
              </a:p>
              <a:p>
                <a:pPr algn="ctr">
                  <a:lnSpc>
                    <a:spcPct val="150000"/>
                  </a:lnSpc>
                </a:pPr>
                <a:r>
                  <a:rPr kumimoji="0" lang="en-US" sz="1100" b="0" i="0" u="none" strike="noStrike" kern="1200" cap="none" spc="0" normalizeH="0" baseline="0" noProof="0" dirty="0">
                    <a:ln>
                      <a:noFill/>
                    </a:ln>
                    <a:solidFill>
                      <a:srgbClr val="1E293B"/>
                    </a:solidFill>
                    <a:effectLst/>
                    <a:uLnTx/>
                    <a:uFillTx/>
                    <a:latin typeface="Cambria" panose="02040503050406030204" pitchFamily="18" charset="0"/>
                    <a:ea typeface="Cambria" panose="02040503050406030204" pitchFamily="18" charset="0"/>
                  </a:rPr>
                  <a:t>Sensible au genre et aux rapports de </a:t>
                </a:r>
                <a:r>
                  <a:rPr kumimoji="0" lang="en-US" sz="1100" b="0" i="0" u="none" strike="noStrike" kern="1200" cap="none" spc="0" normalizeH="0" baseline="0" noProof="0" dirty="0" err="1">
                    <a:ln>
                      <a:noFill/>
                    </a:ln>
                    <a:solidFill>
                      <a:srgbClr val="1E293B"/>
                    </a:solidFill>
                    <a:effectLst/>
                    <a:uLnTx/>
                    <a:uFillTx/>
                    <a:latin typeface="Cambria" panose="02040503050406030204" pitchFamily="18" charset="0"/>
                    <a:ea typeface="Cambria" panose="02040503050406030204" pitchFamily="18" charset="0"/>
                  </a:rPr>
                  <a:t>pouvoir</a:t>
                </a:r>
                <a:r>
                  <a:rPr kumimoji="0" lang="en-US" sz="1100" b="0" i="0" u="none" strike="noStrike" kern="1200" cap="none" spc="0" normalizeH="0" baseline="0" noProof="0" dirty="0">
                    <a:ln>
                      <a:noFill/>
                    </a:ln>
                    <a:solidFill>
                      <a:srgbClr val="1E293B"/>
                    </a:solidFill>
                    <a:effectLst/>
                    <a:uLnTx/>
                    <a:uFillTx/>
                    <a:latin typeface="Calibri" panose="020F0502020204030204"/>
                    <a:ea typeface="+mn-ea"/>
                    <a:cs typeface="+mn-cs"/>
                  </a:rPr>
                  <a:t>.</a:t>
                </a:r>
                <a:endParaRPr lang="fr-BE" sz="1100" dirty="0"/>
              </a:p>
            </p:txBody>
          </p:sp>
          <p:sp>
            <p:nvSpPr>
              <p:cNvPr id="29" name="Text 26">
                <a:extLst>
                  <a:ext uri="{FF2B5EF4-FFF2-40B4-BE49-F238E27FC236}">
                    <a16:creationId xmlns:a16="http://schemas.microsoft.com/office/drawing/2014/main" id="{6FD25AD3-E3A7-3325-F759-E4F9CF0DADB3}"/>
                  </a:ext>
                </a:extLst>
              </p:cNvPr>
              <p:cNvSpPr/>
              <p:nvPr/>
            </p:nvSpPr>
            <p:spPr>
              <a:xfrm>
                <a:off x="6793992" y="677205"/>
                <a:ext cx="2057400" cy="347472"/>
              </a:xfrm>
              <a:prstGeom prst="rect">
                <a:avLst/>
              </a:prstGeom>
              <a:noFill/>
              <a:ln/>
            </p:spPr>
            <p:txBody>
              <a:bodyPr wrap="square" lIns="0" tIns="0" rIns="0" bIns="0" rtlCol="0" anchor="ctr"/>
              <a:lstStyle/>
              <a:p>
                <a:pPr marL="0" indent="0" algn="ctr">
                  <a:buNone/>
                </a:pPr>
                <a:endParaRPr lang="en-US" sz="1000" b="1" dirty="0">
                  <a:solidFill>
                    <a:srgbClr val="FFFFFF"/>
                  </a:solidFill>
                </a:endParaRPr>
              </a:p>
              <a:p>
                <a:pPr marL="0" indent="0" algn="ctr">
                  <a:buNone/>
                </a:pPr>
                <a:r>
                  <a:rPr lang="en-US" sz="900" b="1" dirty="0">
                    <a:solidFill>
                      <a:srgbClr val="FFFFFF"/>
                    </a:solidFill>
                  </a:rPr>
                  <a:t>APPROCHE STRUCTURELLE ET SYSTÉMIQUE</a:t>
                </a:r>
              </a:p>
              <a:p>
                <a:pPr marL="0" indent="0" algn="ctr">
                  <a:buNone/>
                </a:pPr>
                <a:r>
                  <a:rPr lang="en-US" sz="800" dirty="0" err="1">
                    <a:solidFill>
                      <a:schemeClr val="bg1"/>
                    </a:solidFill>
                  </a:rPr>
                  <a:t>Aggeri</a:t>
                </a:r>
                <a:r>
                  <a:rPr lang="en-US" sz="800" dirty="0">
                    <a:solidFill>
                      <a:schemeClr val="bg1"/>
                    </a:solidFill>
                  </a:rPr>
                  <a:t> &amp; </a:t>
                </a:r>
                <a:r>
                  <a:rPr lang="en-US" sz="800" dirty="0" err="1">
                    <a:solidFill>
                      <a:schemeClr val="bg1"/>
                    </a:solidFill>
                  </a:rPr>
                  <a:t>Hatchuel</a:t>
                </a:r>
                <a:r>
                  <a:rPr lang="en-US" sz="800" dirty="0">
                    <a:solidFill>
                      <a:schemeClr val="bg1"/>
                    </a:solidFill>
                  </a:rPr>
                  <a:t>, (2003) · Kane &amp; Aidara,(2022)</a:t>
                </a:r>
              </a:p>
              <a:p>
                <a:pPr marL="0" indent="0" algn="ctr">
                  <a:buNone/>
                </a:pPr>
                <a:endParaRPr lang="en-US" sz="1000" dirty="0"/>
              </a:p>
            </p:txBody>
          </p:sp>
        </p:grpSp>
      </p:grpSp>
      <p:sp>
        <p:nvSpPr>
          <p:cNvPr id="33" name="Text 30">
            <a:extLst>
              <a:ext uri="{FF2B5EF4-FFF2-40B4-BE49-F238E27FC236}">
                <a16:creationId xmlns:a16="http://schemas.microsoft.com/office/drawing/2014/main" id="{20E5B3B4-587F-298E-93D8-599E1FF86E99}"/>
              </a:ext>
            </a:extLst>
          </p:cNvPr>
          <p:cNvSpPr/>
          <p:nvPr/>
        </p:nvSpPr>
        <p:spPr>
          <a:xfrm>
            <a:off x="4133088" y="896112"/>
            <a:ext cx="420624" cy="1572768"/>
          </a:xfrm>
          <a:prstGeom prst="rect">
            <a:avLst/>
          </a:prstGeom>
          <a:noFill/>
          <a:ln/>
        </p:spPr>
        <p:txBody>
          <a:bodyPr wrap="square" rtlCol="0" anchor="ctr"/>
          <a:lstStyle/>
          <a:p>
            <a:pPr marL="0" indent="0" algn="ctr">
              <a:buNone/>
            </a:pPr>
            <a:endParaRPr lang="en-US" sz="2200" dirty="0"/>
          </a:p>
        </p:txBody>
      </p:sp>
      <p:grpSp>
        <p:nvGrpSpPr>
          <p:cNvPr id="64" name="Groupe 63">
            <a:extLst>
              <a:ext uri="{FF2B5EF4-FFF2-40B4-BE49-F238E27FC236}">
                <a16:creationId xmlns:a16="http://schemas.microsoft.com/office/drawing/2014/main" id="{73509F0C-06A1-CBFF-B381-3E4B903F2168}"/>
              </a:ext>
            </a:extLst>
          </p:cNvPr>
          <p:cNvGrpSpPr/>
          <p:nvPr/>
        </p:nvGrpSpPr>
        <p:grpSpPr>
          <a:xfrm>
            <a:off x="219456" y="3379336"/>
            <a:ext cx="8650224" cy="1842980"/>
            <a:chOff x="274320" y="3295948"/>
            <a:chExt cx="8650224" cy="1842980"/>
          </a:xfrm>
        </p:grpSpPr>
        <p:sp>
          <p:nvSpPr>
            <p:cNvPr id="36" name="Shape 33">
              <a:extLst>
                <a:ext uri="{FF2B5EF4-FFF2-40B4-BE49-F238E27FC236}">
                  <a16:creationId xmlns:a16="http://schemas.microsoft.com/office/drawing/2014/main" id="{AD65FAF8-B442-BCD8-7E28-B60C23BE3264}"/>
                </a:ext>
              </a:extLst>
            </p:cNvPr>
            <p:cNvSpPr/>
            <p:nvPr/>
          </p:nvSpPr>
          <p:spPr>
            <a:xfrm>
              <a:off x="292608" y="3618674"/>
              <a:ext cx="2779776" cy="1393566"/>
            </a:xfrm>
            <a:prstGeom prst="rect">
              <a:avLst/>
            </a:prstGeom>
            <a:solidFill>
              <a:srgbClr val="F4F6F9"/>
            </a:solidFill>
            <a:ln w="15240">
              <a:solidFill>
                <a:srgbClr val="156B5E"/>
              </a:solidFill>
              <a:prstDash val="solid"/>
            </a:ln>
            <a:effectLst>
              <a:outerShdw blurRad="76200" dist="25400" dir="8100000" algn="bl" rotWithShape="0">
                <a:srgbClr val="000000">
                  <a:alpha val="7000"/>
                </a:srgbClr>
              </a:outerShdw>
            </a:effectLst>
          </p:spPr>
          <p:txBody>
            <a:bodyPr/>
            <a:lstStyle/>
            <a:p>
              <a:endParaRPr lang="fr-BE"/>
            </a:p>
          </p:txBody>
        </p:sp>
        <p:grpSp>
          <p:nvGrpSpPr>
            <p:cNvPr id="63" name="Groupe 62">
              <a:extLst>
                <a:ext uri="{FF2B5EF4-FFF2-40B4-BE49-F238E27FC236}">
                  <a16:creationId xmlns:a16="http://schemas.microsoft.com/office/drawing/2014/main" id="{B1EAC73A-EA22-CCF6-0F64-B150B87F41DD}"/>
                </a:ext>
              </a:extLst>
            </p:cNvPr>
            <p:cNvGrpSpPr/>
            <p:nvPr/>
          </p:nvGrpSpPr>
          <p:grpSpPr>
            <a:xfrm>
              <a:off x="274320" y="3295948"/>
              <a:ext cx="8650224" cy="1842980"/>
              <a:chOff x="274320" y="3295948"/>
              <a:chExt cx="8650224" cy="1842980"/>
            </a:xfrm>
          </p:grpSpPr>
          <p:sp>
            <p:nvSpPr>
              <p:cNvPr id="27" name="Text 25">
                <a:extLst>
                  <a:ext uri="{FF2B5EF4-FFF2-40B4-BE49-F238E27FC236}">
                    <a16:creationId xmlns:a16="http://schemas.microsoft.com/office/drawing/2014/main" id="{8A928C1A-2440-6F0A-046F-A8324B274592}"/>
                  </a:ext>
                </a:extLst>
              </p:cNvPr>
              <p:cNvSpPr/>
              <p:nvPr/>
            </p:nvSpPr>
            <p:spPr>
              <a:xfrm>
                <a:off x="320040" y="4936227"/>
                <a:ext cx="1920240" cy="202701"/>
              </a:xfrm>
              <a:prstGeom prst="rect">
                <a:avLst/>
              </a:prstGeom>
              <a:noFill/>
              <a:ln/>
            </p:spPr>
            <p:txBody>
              <a:bodyPr wrap="square" rtlCol="0" anchor="ctr"/>
              <a:lstStyle/>
              <a:p>
                <a:pPr marL="0" indent="0">
                  <a:buNone/>
                </a:pPr>
                <a:endParaRPr lang="en-US" sz="950" dirty="0"/>
              </a:p>
            </p:txBody>
          </p:sp>
          <p:sp>
            <p:nvSpPr>
              <p:cNvPr id="34" name="Shape 31">
                <a:extLst>
                  <a:ext uri="{FF2B5EF4-FFF2-40B4-BE49-F238E27FC236}">
                    <a16:creationId xmlns:a16="http://schemas.microsoft.com/office/drawing/2014/main" id="{ED35AE3B-6AD0-8B94-11F9-D73FCB2E67D3}"/>
                  </a:ext>
                </a:extLst>
              </p:cNvPr>
              <p:cNvSpPr/>
              <p:nvPr/>
            </p:nvSpPr>
            <p:spPr>
              <a:xfrm>
                <a:off x="274320" y="3295948"/>
                <a:ext cx="8558784" cy="12669"/>
              </a:xfrm>
              <a:prstGeom prst="rect">
                <a:avLst/>
              </a:prstGeom>
              <a:solidFill>
                <a:srgbClr val="DDE3EB"/>
              </a:solidFill>
              <a:ln/>
            </p:spPr>
            <p:txBody>
              <a:bodyPr/>
              <a:lstStyle/>
              <a:p>
                <a:endParaRPr lang="fr-BE" dirty="0"/>
              </a:p>
            </p:txBody>
          </p:sp>
          <p:sp>
            <p:nvSpPr>
              <p:cNvPr id="37" name="Shape 34">
                <a:extLst>
                  <a:ext uri="{FF2B5EF4-FFF2-40B4-BE49-F238E27FC236}">
                    <a16:creationId xmlns:a16="http://schemas.microsoft.com/office/drawing/2014/main" id="{47DF3FDD-4AB0-AADA-630B-E59BC0C30818}"/>
                  </a:ext>
                </a:extLst>
              </p:cNvPr>
              <p:cNvSpPr/>
              <p:nvPr/>
            </p:nvSpPr>
            <p:spPr>
              <a:xfrm>
                <a:off x="292608" y="3618674"/>
                <a:ext cx="2779776" cy="25338"/>
              </a:xfrm>
              <a:prstGeom prst="rect">
                <a:avLst/>
              </a:prstGeom>
              <a:solidFill>
                <a:srgbClr val="156B5E"/>
              </a:solidFill>
              <a:ln/>
            </p:spPr>
            <p:txBody>
              <a:bodyPr/>
              <a:lstStyle/>
              <a:p>
                <a:endParaRPr lang="fr-BE"/>
              </a:p>
            </p:txBody>
          </p:sp>
          <p:sp>
            <p:nvSpPr>
              <p:cNvPr id="38" name="Shape 35">
                <a:extLst>
                  <a:ext uri="{FF2B5EF4-FFF2-40B4-BE49-F238E27FC236}">
                    <a16:creationId xmlns:a16="http://schemas.microsoft.com/office/drawing/2014/main" id="{F326E794-9AA9-878F-813E-E6C7124E037A}"/>
                  </a:ext>
                </a:extLst>
              </p:cNvPr>
              <p:cNvSpPr/>
              <p:nvPr/>
            </p:nvSpPr>
            <p:spPr>
              <a:xfrm>
                <a:off x="420624" y="3669349"/>
                <a:ext cx="384048" cy="266044"/>
              </a:xfrm>
              <a:prstGeom prst="ellipse">
                <a:avLst/>
              </a:prstGeom>
              <a:solidFill>
                <a:srgbClr val="156B5E"/>
              </a:solidFill>
              <a:ln/>
            </p:spPr>
            <p:txBody>
              <a:bodyPr/>
              <a:lstStyle/>
              <a:p>
                <a:endParaRPr lang="fr-BE"/>
              </a:p>
            </p:txBody>
          </p:sp>
          <p:sp>
            <p:nvSpPr>
              <p:cNvPr id="39" name="Text 36">
                <a:extLst>
                  <a:ext uri="{FF2B5EF4-FFF2-40B4-BE49-F238E27FC236}">
                    <a16:creationId xmlns:a16="http://schemas.microsoft.com/office/drawing/2014/main" id="{CA6E945C-7862-C1A9-3F3E-28467D31C32F}"/>
                  </a:ext>
                </a:extLst>
              </p:cNvPr>
              <p:cNvSpPr/>
              <p:nvPr/>
            </p:nvSpPr>
            <p:spPr>
              <a:xfrm>
                <a:off x="420624" y="3669349"/>
                <a:ext cx="384048" cy="266044"/>
              </a:xfrm>
              <a:prstGeom prst="rect">
                <a:avLst/>
              </a:prstGeom>
              <a:noFill/>
              <a:ln/>
            </p:spPr>
            <p:txBody>
              <a:bodyPr wrap="square" lIns="0" tIns="0" rIns="0" bIns="0" rtlCol="0" anchor="ctr"/>
              <a:lstStyle/>
              <a:p>
                <a:pPr marL="0" indent="0" algn="ctr">
                  <a:buNone/>
                </a:pPr>
                <a:r>
                  <a:rPr lang="en-US" sz="1200" b="1" dirty="0">
                    <a:solidFill>
                      <a:srgbClr val="FFFFFF"/>
                    </a:solidFill>
                  </a:rPr>
                  <a:t>01</a:t>
                </a:r>
                <a:endParaRPr lang="en-US" sz="1200" dirty="0"/>
              </a:p>
            </p:txBody>
          </p:sp>
          <p:sp>
            <p:nvSpPr>
              <p:cNvPr id="40" name="Text 37">
                <a:extLst>
                  <a:ext uri="{FF2B5EF4-FFF2-40B4-BE49-F238E27FC236}">
                    <a16:creationId xmlns:a16="http://schemas.microsoft.com/office/drawing/2014/main" id="{9A8CCB83-AB48-1419-2DE7-F551C10D0374}"/>
                  </a:ext>
                </a:extLst>
              </p:cNvPr>
              <p:cNvSpPr/>
              <p:nvPr/>
            </p:nvSpPr>
            <p:spPr>
              <a:xfrm>
                <a:off x="896112" y="3669349"/>
                <a:ext cx="2084832" cy="266044"/>
              </a:xfrm>
              <a:prstGeom prst="rect">
                <a:avLst/>
              </a:prstGeom>
              <a:noFill/>
              <a:ln/>
            </p:spPr>
            <p:txBody>
              <a:bodyPr wrap="square" rtlCol="0" anchor="ctr"/>
              <a:lstStyle/>
              <a:p>
                <a:pPr marL="0" indent="0">
                  <a:buNone/>
                </a:pPr>
                <a:r>
                  <a:rPr lang="en-US" sz="1200" b="1" dirty="0">
                    <a:solidFill>
                      <a:srgbClr val="156B5E"/>
                    </a:solidFill>
                  </a:rPr>
                  <a:t>L'unité d'analyse se déplace</a:t>
                </a:r>
                <a:endParaRPr lang="en-US" sz="1200" dirty="0"/>
              </a:p>
            </p:txBody>
          </p:sp>
          <p:sp>
            <p:nvSpPr>
              <p:cNvPr id="41" name="Shape 38">
                <a:extLst>
                  <a:ext uri="{FF2B5EF4-FFF2-40B4-BE49-F238E27FC236}">
                    <a16:creationId xmlns:a16="http://schemas.microsoft.com/office/drawing/2014/main" id="{C411DA31-6D6E-D12B-E9F0-0BF0D4F8B090}"/>
                  </a:ext>
                </a:extLst>
              </p:cNvPr>
              <p:cNvSpPr/>
              <p:nvPr/>
            </p:nvSpPr>
            <p:spPr>
              <a:xfrm>
                <a:off x="420624" y="3960731"/>
                <a:ext cx="2523744" cy="0"/>
              </a:xfrm>
              <a:prstGeom prst="line">
                <a:avLst/>
              </a:prstGeom>
              <a:noFill/>
              <a:ln w="10160">
                <a:solidFill>
                  <a:srgbClr val="DDE3EB"/>
                </a:solidFill>
                <a:prstDash val="solid"/>
              </a:ln>
            </p:spPr>
            <p:txBody>
              <a:bodyPr/>
              <a:lstStyle/>
              <a:p>
                <a:endParaRPr lang="fr-BE"/>
              </a:p>
            </p:txBody>
          </p:sp>
          <p:sp>
            <p:nvSpPr>
              <p:cNvPr id="42" name="Text 39">
                <a:extLst>
                  <a:ext uri="{FF2B5EF4-FFF2-40B4-BE49-F238E27FC236}">
                    <a16:creationId xmlns:a16="http://schemas.microsoft.com/office/drawing/2014/main" id="{9D0E51DF-97AD-ADC8-0E29-C04C434CBE59}"/>
                  </a:ext>
                </a:extLst>
              </p:cNvPr>
              <p:cNvSpPr/>
              <p:nvPr/>
            </p:nvSpPr>
            <p:spPr>
              <a:xfrm>
                <a:off x="420624" y="3847437"/>
                <a:ext cx="2670048" cy="1063451"/>
              </a:xfrm>
              <a:prstGeom prst="rect">
                <a:avLst/>
              </a:prstGeom>
              <a:noFill/>
              <a:ln/>
            </p:spPr>
            <p:txBody>
              <a:bodyPr wrap="square" rtlCol="0" anchor="ctr"/>
              <a:lstStyle/>
              <a:p>
                <a:pPr marL="0" indent="0" algn="ctr">
                  <a:buNone/>
                </a:pPr>
                <a:endParaRPr lang="en-US" sz="1200" dirty="0">
                  <a:solidFill>
                    <a:srgbClr val="1E293B"/>
                  </a:solidFill>
                </a:endParaRPr>
              </a:p>
              <a:p>
                <a:pPr marL="0" indent="0" algn="ctr">
                  <a:buNone/>
                </a:pPr>
                <a:r>
                  <a:rPr lang="en-US" sz="1200" dirty="0">
                    <a:solidFill>
                      <a:srgbClr val="1E293B"/>
                    </a:solidFill>
                  </a:rPr>
                  <a:t>Des </a:t>
                </a:r>
                <a:r>
                  <a:rPr lang="en-US" sz="1200" dirty="0" err="1">
                    <a:solidFill>
                      <a:srgbClr val="1E293B"/>
                    </a:solidFill>
                  </a:rPr>
                  <a:t>réalités</a:t>
                </a:r>
                <a:r>
                  <a:rPr lang="en-US" sz="1200" dirty="0">
                    <a:solidFill>
                      <a:srgbClr val="1E293B"/>
                    </a:solidFill>
                  </a:rPr>
                  <a:t> individuelles des </a:t>
                </a:r>
                <a:r>
                  <a:rPr lang="en-US" sz="1200" dirty="0" err="1">
                    <a:solidFill>
                      <a:srgbClr val="1E293B"/>
                    </a:solidFill>
                  </a:rPr>
                  <a:t>agricultrices</a:t>
                </a:r>
                <a:r>
                  <a:rPr lang="en-US" sz="1200" dirty="0"/>
                  <a:t> </a:t>
                </a:r>
                <a:r>
                  <a:rPr lang="en-US" sz="1200" dirty="0">
                    <a:solidFill>
                      <a:srgbClr val="1E293B"/>
                    </a:solidFill>
                  </a:rPr>
                  <a:t>→ vers le design des </a:t>
                </a:r>
                <a:r>
                  <a:rPr lang="en-US" sz="1200" dirty="0" err="1">
                    <a:solidFill>
                      <a:srgbClr val="1E293B"/>
                    </a:solidFill>
                  </a:rPr>
                  <a:t>dispositifs</a:t>
                </a:r>
                <a:r>
                  <a:rPr lang="en-US" sz="1200" dirty="0">
                    <a:solidFill>
                      <a:srgbClr val="1E293B"/>
                    </a:solidFill>
                  </a:rPr>
                  <a:t> </a:t>
                </a:r>
                <a:r>
                  <a:rPr lang="en-US" sz="1200" dirty="0" err="1">
                    <a:solidFill>
                      <a:srgbClr val="1E293B"/>
                    </a:solidFill>
                  </a:rPr>
                  <a:t>institutionnels</a:t>
                </a:r>
                <a:r>
                  <a:rPr lang="en-US" sz="1200" dirty="0">
                    <a:solidFill>
                      <a:srgbClr val="1E293B"/>
                    </a:solidFill>
                  </a:rPr>
                  <a:t>.</a:t>
                </a:r>
              </a:p>
              <a:p>
                <a:pPr marL="0" indent="0" algn="ctr">
                  <a:buNone/>
                </a:pPr>
                <a:endParaRPr lang="en-US" sz="400" dirty="0"/>
              </a:p>
              <a:p>
                <a:pPr marL="0" indent="0" algn="ctr">
                  <a:buNone/>
                </a:pPr>
                <a:r>
                  <a:rPr lang="en-US" sz="1050" dirty="0" err="1">
                    <a:solidFill>
                      <a:srgbClr val="1E293B"/>
                    </a:solidFill>
                  </a:rPr>
                  <a:t>Aggeri</a:t>
                </a:r>
                <a:r>
                  <a:rPr lang="en-US" sz="1050" dirty="0">
                    <a:solidFill>
                      <a:srgbClr val="1E293B"/>
                    </a:solidFill>
                  </a:rPr>
                  <a:t> &amp; Hatchuel, (2003) ; Grimand, (2012)</a:t>
                </a:r>
                <a:endParaRPr lang="en-US" sz="1050" dirty="0"/>
              </a:p>
            </p:txBody>
          </p:sp>
          <p:sp>
            <p:nvSpPr>
              <p:cNvPr id="43" name="Shape 40">
                <a:extLst>
                  <a:ext uri="{FF2B5EF4-FFF2-40B4-BE49-F238E27FC236}">
                    <a16:creationId xmlns:a16="http://schemas.microsoft.com/office/drawing/2014/main" id="{349502B2-9583-84DC-68BE-168C769DF1F4}"/>
                  </a:ext>
                </a:extLst>
              </p:cNvPr>
              <p:cNvSpPr/>
              <p:nvPr/>
            </p:nvSpPr>
            <p:spPr>
              <a:xfrm>
                <a:off x="3226004" y="3618674"/>
                <a:ext cx="2779776" cy="1393566"/>
              </a:xfrm>
              <a:prstGeom prst="rect">
                <a:avLst/>
              </a:prstGeom>
              <a:solidFill>
                <a:srgbClr val="F4F6F9"/>
              </a:solidFill>
              <a:ln w="15240">
                <a:solidFill>
                  <a:srgbClr val="1A3A5C"/>
                </a:solidFill>
                <a:prstDash val="solid"/>
              </a:ln>
              <a:effectLst>
                <a:outerShdw blurRad="76200" dist="25400" dir="8100000" algn="bl" rotWithShape="0">
                  <a:srgbClr val="000000">
                    <a:alpha val="7000"/>
                  </a:srgbClr>
                </a:outerShdw>
              </a:effectLst>
            </p:spPr>
            <p:txBody>
              <a:bodyPr/>
              <a:lstStyle/>
              <a:p>
                <a:endParaRPr lang="fr-BE"/>
              </a:p>
            </p:txBody>
          </p:sp>
          <p:sp>
            <p:nvSpPr>
              <p:cNvPr id="44" name="Shape 41">
                <a:extLst>
                  <a:ext uri="{FF2B5EF4-FFF2-40B4-BE49-F238E27FC236}">
                    <a16:creationId xmlns:a16="http://schemas.microsoft.com/office/drawing/2014/main" id="{3121D9BA-0408-246F-8271-3EE46318E887}"/>
                  </a:ext>
                </a:extLst>
              </p:cNvPr>
              <p:cNvSpPr/>
              <p:nvPr/>
            </p:nvSpPr>
            <p:spPr>
              <a:xfrm>
                <a:off x="3218688" y="3618674"/>
                <a:ext cx="2779776" cy="25338"/>
              </a:xfrm>
              <a:prstGeom prst="rect">
                <a:avLst/>
              </a:prstGeom>
              <a:solidFill>
                <a:srgbClr val="1A3A5C"/>
              </a:solidFill>
              <a:ln/>
            </p:spPr>
            <p:txBody>
              <a:bodyPr/>
              <a:lstStyle/>
              <a:p>
                <a:endParaRPr lang="fr-BE"/>
              </a:p>
            </p:txBody>
          </p:sp>
          <p:sp>
            <p:nvSpPr>
              <p:cNvPr id="45" name="Shape 42">
                <a:extLst>
                  <a:ext uri="{FF2B5EF4-FFF2-40B4-BE49-F238E27FC236}">
                    <a16:creationId xmlns:a16="http://schemas.microsoft.com/office/drawing/2014/main" id="{F205F4C2-BA34-3ED5-B15A-23FE6454620A}"/>
                  </a:ext>
                </a:extLst>
              </p:cNvPr>
              <p:cNvSpPr/>
              <p:nvPr/>
            </p:nvSpPr>
            <p:spPr>
              <a:xfrm>
                <a:off x="3346704" y="3669349"/>
                <a:ext cx="384048" cy="266044"/>
              </a:xfrm>
              <a:prstGeom prst="ellipse">
                <a:avLst/>
              </a:prstGeom>
              <a:solidFill>
                <a:srgbClr val="1A3A5C"/>
              </a:solidFill>
              <a:ln/>
            </p:spPr>
            <p:txBody>
              <a:bodyPr/>
              <a:lstStyle/>
              <a:p>
                <a:endParaRPr lang="fr-BE"/>
              </a:p>
            </p:txBody>
          </p:sp>
          <p:sp>
            <p:nvSpPr>
              <p:cNvPr id="46" name="Text 43">
                <a:extLst>
                  <a:ext uri="{FF2B5EF4-FFF2-40B4-BE49-F238E27FC236}">
                    <a16:creationId xmlns:a16="http://schemas.microsoft.com/office/drawing/2014/main" id="{62F370A6-089E-AEDE-32CA-CD87A85B493E}"/>
                  </a:ext>
                </a:extLst>
              </p:cNvPr>
              <p:cNvSpPr/>
              <p:nvPr/>
            </p:nvSpPr>
            <p:spPr>
              <a:xfrm>
                <a:off x="3346704" y="3669349"/>
                <a:ext cx="384048" cy="266044"/>
              </a:xfrm>
              <a:prstGeom prst="rect">
                <a:avLst/>
              </a:prstGeom>
              <a:noFill/>
              <a:ln/>
            </p:spPr>
            <p:txBody>
              <a:bodyPr wrap="square" lIns="0" tIns="0" rIns="0" bIns="0" rtlCol="0" anchor="ctr"/>
              <a:lstStyle/>
              <a:p>
                <a:pPr marL="0" indent="0" algn="ctr">
                  <a:buNone/>
                </a:pPr>
                <a:r>
                  <a:rPr lang="en-US" sz="1200" b="1" dirty="0">
                    <a:solidFill>
                      <a:srgbClr val="FFFFFF"/>
                    </a:solidFill>
                  </a:rPr>
                  <a:t>02</a:t>
                </a:r>
                <a:endParaRPr lang="en-US" sz="1200" dirty="0"/>
              </a:p>
            </p:txBody>
          </p:sp>
          <p:sp>
            <p:nvSpPr>
              <p:cNvPr id="47" name="Text 44">
                <a:extLst>
                  <a:ext uri="{FF2B5EF4-FFF2-40B4-BE49-F238E27FC236}">
                    <a16:creationId xmlns:a16="http://schemas.microsoft.com/office/drawing/2014/main" id="{1CF58229-A884-8871-D88C-64DD1AB4F9FF}"/>
                  </a:ext>
                </a:extLst>
              </p:cNvPr>
              <p:cNvSpPr/>
              <p:nvPr/>
            </p:nvSpPr>
            <p:spPr>
              <a:xfrm>
                <a:off x="3570732" y="3657585"/>
                <a:ext cx="2459736" cy="266044"/>
              </a:xfrm>
              <a:prstGeom prst="rect">
                <a:avLst/>
              </a:prstGeom>
              <a:noFill/>
              <a:ln/>
            </p:spPr>
            <p:txBody>
              <a:bodyPr wrap="square" rtlCol="0" anchor="ctr"/>
              <a:lstStyle/>
              <a:p>
                <a:pPr marL="0" indent="0" algn="ctr">
                  <a:buNone/>
                </a:pPr>
                <a:r>
                  <a:rPr lang="en-US" sz="1200" b="1" dirty="0">
                    <a:solidFill>
                      <a:srgbClr val="1A3A5C"/>
                    </a:solidFill>
                  </a:rPr>
                  <a:t>La non-adoption n'est pas </a:t>
                </a:r>
                <a:r>
                  <a:rPr lang="en-US" sz="1200" b="1" dirty="0" err="1">
                    <a:solidFill>
                      <a:srgbClr val="1A3A5C"/>
                    </a:solidFill>
                  </a:rPr>
                  <a:t>binaire</a:t>
                </a:r>
                <a:endParaRPr lang="en-US" sz="1200" dirty="0"/>
              </a:p>
            </p:txBody>
          </p:sp>
          <p:sp>
            <p:nvSpPr>
              <p:cNvPr id="48" name="Shape 45">
                <a:extLst>
                  <a:ext uri="{FF2B5EF4-FFF2-40B4-BE49-F238E27FC236}">
                    <a16:creationId xmlns:a16="http://schemas.microsoft.com/office/drawing/2014/main" id="{B334CB2E-85CF-4F63-2CBA-C469CA705DD1}"/>
                  </a:ext>
                </a:extLst>
              </p:cNvPr>
              <p:cNvSpPr/>
              <p:nvPr/>
            </p:nvSpPr>
            <p:spPr>
              <a:xfrm>
                <a:off x="3383280" y="4011406"/>
                <a:ext cx="2523744" cy="0"/>
              </a:xfrm>
              <a:prstGeom prst="line">
                <a:avLst/>
              </a:prstGeom>
              <a:noFill/>
              <a:ln w="10160">
                <a:solidFill>
                  <a:srgbClr val="DDE3EB"/>
                </a:solidFill>
                <a:prstDash val="solid"/>
              </a:ln>
            </p:spPr>
            <p:txBody>
              <a:bodyPr/>
              <a:lstStyle/>
              <a:p>
                <a:endParaRPr lang="fr-BE"/>
              </a:p>
            </p:txBody>
          </p:sp>
          <p:sp>
            <p:nvSpPr>
              <p:cNvPr id="49" name="Text 46">
                <a:extLst>
                  <a:ext uri="{FF2B5EF4-FFF2-40B4-BE49-F238E27FC236}">
                    <a16:creationId xmlns:a16="http://schemas.microsoft.com/office/drawing/2014/main" id="{921BC677-094E-AED8-ED97-3078BC45CB45}"/>
                  </a:ext>
                </a:extLst>
              </p:cNvPr>
              <p:cNvSpPr/>
              <p:nvPr/>
            </p:nvSpPr>
            <p:spPr>
              <a:xfrm>
                <a:off x="3334360" y="3900523"/>
                <a:ext cx="2683764" cy="937490"/>
              </a:xfrm>
              <a:prstGeom prst="rect">
                <a:avLst/>
              </a:prstGeom>
              <a:noFill/>
              <a:ln/>
            </p:spPr>
            <p:txBody>
              <a:bodyPr wrap="square" rtlCol="0" anchor="ctr"/>
              <a:lstStyle/>
              <a:p>
                <a:pPr marL="0" indent="0">
                  <a:buNone/>
                </a:pPr>
                <a:endParaRPr lang="en-US" sz="1200" dirty="0">
                  <a:solidFill>
                    <a:srgbClr val="1E293B"/>
                  </a:solidFill>
                </a:endParaRPr>
              </a:p>
              <a:p>
                <a:pPr marL="0" indent="0" algn="ctr">
                  <a:buNone/>
                </a:pPr>
                <a:r>
                  <a:rPr lang="en-US" sz="1200" dirty="0">
                    <a:solidFill>
                      <a:srgbClr val="1E293B"/>
                    </a:solidFill>
                  </a:rPr>
                  <a:t>Elle est le fait d'une </a:t>
                </a:r>
                <a:r>
                  <a:rPr lang="en-US" sz="1200" dirty="0" err="1">
                    <a:solidFill>
                      <a:srgbClr val="1E293B"/>
                    </a:solidFill>
                  </a:rPr>
                  <a:t>inadéquation</a:t>
                </a:r>
                <a:r>
                  <a:rPr lang="en-US" sz="1200" dirty="0">
                    <a:solidFill>
                      <a:srgbClr val="1E293B"/>
                    </a:solidFill>
                  </a:rPr>
                  <a:t> </a:t>
                </a:r>
                <a:r>
                  <a:rPr lang="en-US" sz="1200" dirty="0" err="1">
                    <a:solidFill>
                      <a:srgbClr val="1E293B"/>
                    </a:solidFill>
                  </a:rPr>
                  <a:t>structurelle</a:t>
                </a:r>
                <a:r>
                  <a:rPr lang="en-US" sz="1200" dirty="0"/>
                  <a:t> </a:t>
                </a:r>
                <a:r>
                  <a:rPr lang="en-US" sz="1200" dirty="0">
                    <a:solidFill>
                      <a:srgbClr val="1E293B"/>
                    </a:solidFill>
                  </a:rPr>
                  <a:t>entre </a:t>
                </a:r>
                <a:r>
                  <a:rPr lang="en-US" sz="1200" dirty="0" err="1">
                    <a:solidFill>
                      <a:srgbClr val="1E293B"/>
                    </a:solidFill>
                  </a:rPr>
                  <a:t>offre</a:t>
                </a:r>
                <a:r>
                  <a:rPr lang="en-US" sz="1200" dirty="0">
                    <a:solidFill>
                      <a:srgbClr val="1E293B"/>
                    </a:solidFill>
                  </a:rPr>
                  <a:t> </a:t>
                </a:r>
                <a:r>
                  <a:rPr lang="en-US" sz="1200" dirty="0" err="1">
                    <a:solidFill>
                      <a:srgbClr val="1E293B"/>
                    </a:solidFill>
                  </a:rPr>
                  <a:t>institutionnelle</a:t>
                </a:r>
                <a:r>
                  <a:rPr lang="en-US" sz="1200" dirty="0">
                    <a:solidFill>
                      <a:srgbClr val="1E293B"/>
                    </a:solidFill>
                  </a:rPr>
                  <a:t> et </a:t>
                </a:r>
                <a:r>
                  <a:rPr lang="en-US" sz="1200" dirty="0" err="1">
                    <a:solidFill>
                      <a:srgbClr val="1E293B"/>
                    </a:solidFill>
                  </a:rPr>
                  <a:t>contraintes</a:t>
                </a:r>
                <a:r>
                  <a:rPr lang="en-US" sz="1200" dirty="0">
                    <a:solidFill>
                      <a:srgbClr val="1E293B"/>
                    </a:solidFill>
                  </a:rPr>
                  <a:t> </a:t>
                </a:r>
                <a:r>
                  <a:rPr lang="en-US" sz="1200" dirty="0" err="1">
                    <a:solidFill>
                      <a:srgbClr val="1E293B"/>
                    </a:solidFill>
                  </a:rPr>
                  <a:t>vécues</a:t>
                </a:r>
                <a:r>
                  <a:rPr lang="en-US" sz="1200" dirty="0">
                    <a:solidFill>
                      <a:srgbClr val="1E293B"/>
                    </a:solidFill>
                  </a:rPr>
                  <a:t>.</a:t>
                </a:r>
              </a:p>
              <a:p>
                <a:pPr marL="0" indent="0">
                  <a:buNone/>
                </a:pPr>
                <a:endParaRPr lang="en-US" sz="400" dirty="0">
                  <a:solidFill>
                    <a:srgbClr val="1E293B"/>
                  </a:solidFill>
                </a:endParaRPr>
              </a:p>
              <a:p>
                <a:pPr marL="0" indent="0">
                  <a:buNone/>
                </a:pPr>
                <a:endParaRPr lang="en-US" sz="100" dirty="0"/>
              </a:p>
              <a:p>
                <a:pPr marL="0" indent="0" algn="ctr">
                  <a:buNone/>
                </a:pPr>
                <a:r>
                  <a:rPr lang="en-US" sz="900" dirty="0">
                    <a:solidFill>
                      <a:srgbClr val="1E293B"/>
                    </a:solidFill>
                  </a:rPr>
                  <a:t>Kane &amp; Aidara, (2022) ; Favoreu &amp; Queyroi, (2020)</a:t>
                </a:r>
                <a:endParaRPr lang="en-US" sz="900" dirty="0"/>
              </a:p>
            </p:txBody>
          </p:sp>
          <p:sp>
            <p:nvSpPr>
              <p:cNvPr id="50" name="Shape 47">
                <a:extLst>
                  <a:ext uri="{FF2B5EF4-FFF2-40B4-BE49-F238E27FC236}">
                    <a16:creationId xmlns:a16="http://schemas.microsoft.com/office/drawing/2014/main" id="{B6DE2E11-3BA7-0396-2CB7-ABE99AF32CEA}"/>
                  </a:ext>
                </a:extLst>
              </p:cNvPr>
              <p:cNvSpPr/>
              <p:nvPr/>
            </p:nvSpPr>
            <p:spPr>
              <a:xfrm>
                <a:off x="6144768" y="3618674"/>
                <a:ext cx="2779776" cy="1393566"/>
              </a:xfrm>
              <a:prstGeom prst="rect">
                <a:avLst/>
              </a:prstGeom>
              <a:solidFill>
                <a:srgbClr val="F4F6F9"/>
              </a:solidFill>
              <a:ln w="15240">
                <a:solidFill>
                  <a:srgbClr val="E07B2A"/>
                </a:solidFill>
                <a:prstDash val="solid"/>
              </a:ln>
              <a:effectLst>
                <a:outerShdw blurRad="76200" dist="25400" dir="8100000" algn="bl" rotWithShape="0">
                  <a:srgbClr val="000000">
                    <a:alpha val="7000"/>
                  </a:srgbClr>
                </a:outerShdw>
              </a:effectLst>
            </p:spPr>
            <p:txBody>
              <a:bodyPr/>
              <a:lstStyle/>
              <a:p>
                <a:endParaRPr lang="fr-BE"/>
              </a:p>
            </p:txBody>
          </p:sp>
          <p:sp>
            <p:nvSpPr>
              <p:cNvPr id="51" name="Shape 48">
                <a:extLst>
                  <a:ext uri="{FF2B5EF4-FFF2-40B4-BE49-F238E27FC236}">
                    <a16:creationId xmlns:a16="http://schemas.microsoft.com/office/drawing/2014/main" id="{7537E07B-E711-C5BC-55F2-10B18146B124}"/>
                  </a:ext>
                </a:extLst>
              </p:cNvPr>
              <p:cNvSpPr/>
              <p:nvPr/>
            </p:nvSpPr>
            <p:spPr>
              <a:xfrm>
                <a:off x="6144768" y="3618674"/>
                <a:ext cx="2779776" cy="25338"/>
              </a:xfrm>
              <a:prstGeom prst="rect">
                <a:avLst/>
              </a:prstGeom>
              <a:solidFill>
                <a:srgbClr val="E07B2A"/>
              </a:solidFill>
              <a:ln/>
            </p:spPr>
            <p:txBody>
              <a:bodyPr/>
              <a:lstStyle/>
              <a:p>
                <a:endParaRPr lang="fr-BE"/>
              </a:p>
            </p:txBody>
          </p:sp>
          <p:sp>
            <p:nvSpPr>
              <p:cNvPr id="52" name="Shape 49">
                <a:extLst>
                  <a:ext uri="{FF2B5EF4-FFF2-40B4-BE49-F238E27FC236}">
                    <a16:creationId xmlns:a16="http://schemas.microsoft.com/office/drawing/2014/main" id="{2FE03FB1-DAAA-DF77-C2BC-725A14CE1445}"/>
                  </a:ext>
                </a:extLst>
              </p:cNvPr>
              <p:cNvSpPr/>
              <p:nvPr/>
            </p:nvSpPr>
            <p:spPr>
              <a:xfrm>
                <a:off x="6272784" y="3669349"/>
                <a:ext cx="384048" cy="266044"/>
              </a:xfrm>
              <a:prstGeom prst="ellipse">
                <a:avLst/>
              </a:prstGeom>
              <a:solidFill>
                <a:srgbClr val="E07B2A"/>
              </a:solidFill>
              <a:ln/>
            </p:spPr>
            <p:txBody>
              <a:bodyPr/>
              <a:lstStyle/>
              <a:p>
                <a:endParaRPr lang="fr-BE"/>
              </a:p>
            </p:txBody>
          </p:sp>
          <p:sp>
            <p:nvSpPr>
              <p:cNvPr id="53" name="Text 50">
                <a:extLst>
                  <a:ext uri="{FF2B5EF4-FFF2-40B4-BE49-F238E27FC236}">
                    <a16:creationId xmlns:a16="http://schemas.microsoft.com/office/drawing/2014/main" id="{5E0E62E4-230C-1CA0-2A02-EA2D05B8DC91}"/>
                  </a:ext>
                </a:extLst>
              </p:cNvPr>
              <p:cNvSpPr/>
              <p:nvPr/>
            </p:nvSpPr>
            <p:spPr>
              <a:xfrm>
                <a:off x="6272784" y="3669349"/>
                <a:ext cx="384048" cy="266044"/>
              </a:xfrm>
              <a:prstGeom prst="rect">
                <a:avLst/>
              </a:prstGeom>
              <a:noFill/>
              <a:ln/>
            </p:spPr>
            <p:txBody>
              <a:bodyPr wrap="square" lIns="0" tIns="0" rIns="0" bIns="0" rtlCol="0" anchor="ctr"/>
              <a:lstStyle/>
              <a:p>
                <a:pPr marL="0" indent="0" algn="ctr">
                  <a:buNone/>
                </a:pPr>
                <a:r>
                  <a:rPr lang="en-US" sz="1200" b="1" dirty="0">
                    <a:solidFill>
                      <a:srgbClr val="FFFFFF"/>
                    </a:solidFill>
                  </a:rPr>
                  <a:t>03</a:t>
                </a:r>
                <a:endParaRPr lang="en-US" sz="1200" dirty="0"/>
              </a:p>
            </p:txBody>
          </p:sp>
          <p:sp>
            <p:nvSpPr>
              <p:cNvPr id="54" name="Text 51">
                <a:extLst>
                  <a:ext uri="{FF2B5EF4-FFF2-40B4-BE49-F238E27FC236}">
                    <a16:creationId xmlns:a16="http://schemas.microsoft.com/office/drawing/2014/main" id="{E489A794-8D41-27D5-6A9A-6E026E72A063}"/>
                  </a:ext>
                </a:extLst>
              </p:cNvPr>
              <p:cNvSpPr/>
              <p:nvPr/>
            </p:nvSpPr>
            <p:spPr>
              <a:xfrm>
                <a:off x="6748272" y="3669349"/>
                <a:ext cx="2084832" cy="266044"/>
              </a:xfrm>
              <a:prstGeom prst="rect">
                <a:avLst/>
              </a:prstGeom>
              <a:noFill/>
              <a:ln/>
            </p:spPr>
            <p:txBody>
              <a:bodyPr wrap="square" rtlCol="0" anchor="ctr"/>
              <a:lstStyle/>
              <a:p>
                <a:pPr marL="0" indent="0">
                  <a:buNone/>
                </a:pPr>
                <a:r>
                  <a:rPr lang="en-US" sz="1200" b="1" dirty="0">
                    <a:solidFill>
                      <a:srgbClr val="E07B2A"/>
                    </a:solidFill>
                  </a:rPr>
                  <a:t>L'adoption = un continuum d'appropriation</a:t>
                </a:r>
                <a:endParaRPr lang="en-US" sz="1200" dirty="0"/>
              </a:p>
            </p:txBody>
          </p:sp>
          <p:sp>
            <p:nvSpPr>
              <p:cNvPr id="55" name="Shape 52">
                <a:extLst>
                  <a:ext uri="{FF2B5EF4-FFF2-40B4-BE49-F238E27FC236}">
                    <a16:creationId xmlns:a16="http://schemas.microsoft.com/office/drawing/2014/main" id="{36825886-F1CF-E3FC-D14A-A96C7E4CE833}"/>
                  </a:ext>
                </a:extLst>
              </p:cNvPr>
              <p:cNvSpPr/>
              <p:nvPr/>
            </p:nvSpPr>
            <p:spPr>
              <a:xfrm>
                <a:off x="6272784" y="3960731"/>
                <a:ext cx="2523744" cy="0"/>
              </a:xfrm>
              <a:prstGeom prst="line">
                <a:avLst/>
              </a:prstGeom>
              <a:noFill/>
              <a:ln w="10160">
                <a:solidFill>
                  <a:srgbClr val="DDE3EB"/>
                </a:solidFill>
                <a:prstDash val="solid"/>
              </a:ln>
            </p:spPr>
            <p:txBody>
              <a:bodyPr/>
              <a:lstStyle/>
              <a:p>
                <a:endParaRPr lang="fr-BE"/>
              </a:p>
            </p:txBody>
          </p:sp>
          <p:sp>
            <p:nvSpPr>
              <p:cNvPr id="56" name="Text 53">
                <a:extLst>
                  <a:ext uri="{FF2B5EF4-FFF2-40B4-BE49-F238E27FC236}">
                    <a16:creationId xmlns:a16="http://schemas.microsoft.com/office/drawing/2014/main" id="{07350BB8-19BD-8B07-EE2C-FD637F913B19}"/>
                  </a:ext>
                </a:extLst>
              </p:cNvPr>
              <p:cNvSpPr/>
              <p:nvPr/>
            </p:nvSpPr>
            <p:spPr>
              <a:xfrm>
                <a:off x="6272784" y="4011406"/>
                <a:ext cx="2523744" cy="937490"/>
              </a:xfrm>
              <a:prstGeom prst="rect">
                <a:avLst/>
              </a:prstGeom>
              <a:noFill/>
              <a:ln/>
            </p:spPr>
            <p:txBody>
              <a:bodyPr wrap="square" rtlCol="0" anchor="ctr"/>
              <a:lstStyle/>
              <a:p>
                <a:pPr marL="0" indent="0" algn="ctr">
                  <a:buNone/>
                </a:pPr>
                <a:endParaRPr lang="en-US" sz="100" dirty="0">
                  <a:solidFill>
                    <a:srgbClr val="1E293B"/>
                  </a:solidFill>
                </a:endParaRPr>
              </a:p>
              <a:p>
                <a:pPr marL="0" indent="0" algn="ctr">
                  <a:buNone/>
                </a:pPr>
                <a:r>
                  <a:rPr lang="en-US" sz="1200" dirty="0">
                    <a:solidFill>
                      <a:srgbClr val="1E293B"/>
                    </a:solidFill>
                  </a:rPr>
                  <a:t>Pas une </a:t>
                </a:r>
                <a:r>
                  <a:rPr lang="en-US" sz="1200" dirty="0" err="1">
                    <a:solidFill>
                      <a:srgbClr val="1E293B"/>
                    </a:solidFill>
                  </a:rPr>
                  <a:t>décision</a:t>
                </a:r>
                <a:r>
                  <a:rPr lang="en-US" sz="1200" dirty="0">
                    <a:solidFill>
                      <a:srgbClr val="1E293B"/>
                    </a:solidFill>
                  </a:rPr>
                  <a:t> adopter/</a:t>
                </a:r>
                <a:r>
                  <a:rPr lang="en-US" sz="1200" dirty="0" err="1">
                    <a:solidFill>
                      <a:srgbClr val="1E293B"/>
                    </a:solidFill>
                  </a:rPr>
                  <a:t>rejeter</a:t>
                </a:r>
                <a:r>
                  <a:rPr lang="en-US" sz="1200" dirty="0"/>
                  <a:t> </a:t>
                </a:r>
                <a:r>
                  <a:rPr lang="en-US" sz="1200" dirty="0" err="1">
                    <a:solidFill>
                      <a:srgbClr val="1E293B"/>
                    </a:solidFill>
                  </a:rPr>
                  <a:t>mais</a:t>
                </a:r>
                <a:r>
                  <a:rPr lang="en-US" sz="1200" dirty="0">
                    <a:solidFill>
                      <a:srgbClr val="1E293B"/>
                    </a:solidFill>
                  </a:rPr>
                  <a:t> un processus </a:t>
                </a:r>
                <a:r>
                  <a:rPr lang="en-US" sz="1200" dirty="0" err="1">
                    <a:solidFill>
                      <a:srgbClr val="1E293B"/>
                    </a:solidFill>
                  </a:rPr>
                  <a:t>faciliter</a:t>
                </a:r>
                <a:r>
                  <a:rPr lang="en-US" sz="1200" dirty="0">
                    <a:solidFill>
                      <a:srgbClr val="1E293B"/>
                    </a:solidFill>
                  </a:rPr>
                  <a:t>  par des conditions </a:t>
                </a:r>
                <a:r>
                  <a:rPr lang="en-US" sz="1200" dirty="0" err="1">
                    <a:solidFill>
                      <a:srgbClr val="1E293B"/>
                    </a:solidFill>
                  </a:rPr>
                  <a:t>facilitantes</a:t>
                </a:r>
                <a:r>
                  <a:rPr lang="en-US" sz="1200" dirty="0">
                    <a:solidFill>
                      <a:srgbClr val="1E293B"/>
                    </a:solidFill>
                  </a:rPr>
                  <a:t>.</a:t>
                </a:r>
              </a:p>
              <a:p>
                <a:pPr marL="0" indent="0">
                  <a:buNone/>
                </a:pPr>
                <a:endParaRPr lang="en-US" sz="100" dirty="0">
                  <a:solidFill>
                    <a:srgbClr val="1E293B"/>
                  </a:solidFill>
                </a:endParaRPr>
              </a:p>
              <a:p>
                <a:pPr marL="0" indent="0" algn="ctr">
                  <a:buNone/>
                </a:pPr>
                <a:r>
                  <a:rPr lang="en-US" sz="900" dirty="0">
                    <a:solidFill>
                      <a:srgbClr val="1E293B"/>
                    </a:solidFill>
                  </a:rPr>
                  <a:t>Chapuis &amp; Bovis, (2023)</a:t>
                </a:r>
                <a:endParaRPr lang="en-US" sz="900" dirty="0"/>
              </a:p>
            </p:txBody>
          </p:sp>
        </p:grpSp>
      </p:grpSp>
      <p:sp>
        <p:nvSpPr>
          <p:cNvPr id="58" name="Text 5">
            <a:extLst>
              <a:ext uri="{FF2B5EF4-FFF2-40B4-BE49-F238E27FC236}">
                <a16:creationId xmlns:a16="http://schemas.microsoft.com/office/drawing/2014/main" id="{01A49CDB-867E-86F9-A3FE-1D1E3DE8AC7F}"/>
              </a:ext>
            </a:extLst>
          </p:cNvPr>
          <p:cNvSpPr/>
          <p:nvPr/>
        </p:nvSpPr>
        <p:spPr>
          <a:xfrm>
            <a:off x="265176" y="3141592"/>
            <a:ext cx="8558784" cy="237744"/>
          </a:xfrm>
          <a:prstGeom prst="rect">
            <a:avLst/>
          </a:prstGeom>
          <a:noFill/>
          <a:ln/>
        </p:spPr>
        <p:txBody>
          <a:bodyPr wrap="square" rtlCol="0" anchor="ctr"/>
          <a:lstStyle/>
          <a:p>
            <a:pPr marL="0" indent="0">
              <a:buNone/>
            </a:pPr>
            <a:endParaRPr lang="en-US" sz="1000" i="1" dirty="0">
              <a:solidFill>
                <a:srgbClr val="64748B"/>
              </a:solidFill>
            </a:endParaRPr>
          </a:p>
        </p:txBody>
      </p:sp>
      <p:sp>
        <p:nvSpPr>
          <p:cNvPr id="73" name="Rectangle 72">
            <a:extLst>
              <a:ext uri="{FF2B5EF4-FFF2-40B4-BE49-F238E27FC236}">
                <a16:creationId xmlns:a16="http://schemas.microsoft.com/office/drawing/2014/main" id="{C00B854E-1F20-E3C9-BFE8-5CDC84DA88FF}"/>
              </a:ext>
            </a:extLst>
          </p:cNvPr>
          <p:cNvSpPr/>
          <p:nvPr/>
        </p:nvSpPr>
        <p:spPr>
          <a:xfrm>
            <a:off x="1048518" y="4168781"/>
            <a:ext cx="1304531" cy="195434"/>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BE">
              <a:solidFill>
                <a:srgbClr val="FF0000"/>
              </a:solidFill>
            </a:endParaRPr>
          </a:p>
        </p:txBody>
      </p:sp>
      <p:sp>
        <p:nvSpPr>
          <p:cNvPr id="74" name="Rectangle 73">
            <a:extLst>
              <a:ext uri="{FF2B5EF4-FFF2-40B4-BE49-F238E27FC236}">
                <a16:creationId xmlns:a16="http://schemas.microsoft.com/office/drawing/2014/main" id="{D033FFA6-E6BA-6155-3074-6A7BAED4D43C}"/>
              </a:ext>
            </a:extLst>
          </p:cNvPr>
          <p:cNvSpPr/>
          <p:nvPr/>
        </p:nvSpPr>
        <p:spPr>
          <a:xfrm>
            <a:off x="4520230" y="4367342"/>
            <a:ext cx="1331930" cy="153573"/>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BE"/>
          </a:p>
        </p:txBody>
      </p:sp>
      <p:sp>
        <p:nvSpPr>
          <p:cNvPr id="75" name="Rectangle 74">
            <a:extLst>
              <a:ext uri="{FF2B5EF4-FFF2-40B4-BE49-F238E27FC236}">
                <a16:creationId xmlns:a16="http://schemas.microsoft.com/office/drawing/2014/main" id="{765BFC0A-7D42-CC9A-08A4-0BDFA0F75B82}"/>
              </a:ext>
            </a:extLst>
          </p:cNvPr>
          <p:cNvSpPr/>
          <p:nvPr/>
        </p:nvSpPr>
        <p:spPr>
          <a:xfrm>
            <a:off x="6760226" y="4587100"/>
            <a:ext cx="1439132" cy="195434"/>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fr-BE"/>
          </a:p>
        </p:txBody>
      </p:sp>
      <p:sp>
        <p:nvSpPr>
          <p:cNvPr id="31" name="ZoneTexte 30">
            <a:extLst>
              <a:ext uri="{FF2B5EF4-FFF2-40B4-BE49-F238E27FC236}">
                <a16:creationId xmlns:a16="http://schemas.microsoft.com/office/drawing/2014/main" id="{2FC2F522-74B1-7CF6-16DA-4C19C8CA90C5}"/>
              </a:ext>
            </a:extLst>
          </p:cNvPr>
          <p:cNvSpPr txBox="1"/>
          <p:nvPr/>
        </p:nvSpPr>
        <p:spPr>
          <a:xfrm>
            <a:off x="269258" y="3407872"/>
            <a:ext cx="2716748" cy="276999"/>
          </a:xfrm>
          <a:prstGeom prst="rect">
            <a:avLst/>
          </a:prstGeom>
          <a:noFill/>
        </p:spPr>
        <p:txBody>
          <a:bodyPr wrap="square" rtlCol="0">
            <a:spAutoFit/>
          </a:bodyPr>
          <a:lstStyle/>
          <a:p>
            <a:r>
              <a:rPr lang="fr-FR" sz="1200" dirty="0">
                <a:solidFill>
                  <a:srgbClr val="FF0000"/>
                </a:solidFill>
              </a:rPr>
              <a:t>Implications…</a:t>
            </a:r>
            <a:endParaRPr lang="fr-BE" sz="1200" dirty="0">
              <a:solidFill>
                <a:srgbClr val="FF0000"/>
              </a:solidFill>
            </a:endParaRPr>
          </a:p>
        </p:txBody>
      </p:sp>
      <p:sp>
        <p:nvSpPr>
          <p:cNvPr id="32" name="ZoneTexte 31">
            <a:extLst>
              <a:ext uri="{FF2B5EF4-FFF2-40B4-BE49-F238E27FC236}">
                <a16:creationId xmlns:a16="http://schemas.microsoft.com/office/drawing/2014/main" id="{11C09832-8E88-36DA-A2AA-E06D25CB8299}"/>
              </a:ext>
            </a:extLst>
          </p:cNvPr>
          <p:cNvSpPr txBox="1"/>
          <p:nvPr/>
        </p:nvSpPr>
        <p:spPr>
          <a:xfrm>
            <a:off x="872761" y="2992011"/>
            <a:ext cx="3056891" cy="430887"/>
          </a:xfrm>
          <a:prstGeom prst="rect">
            <a:avLst/>
          </a:prstGeom>
          <a:noFill/>
        </p:spPr>
        <p:txBody>
          <a:bodyPr wrap="square" rtlCol="0">
            <a:spAutoFit/>
          </a:bodyPr>
          <a:lstStyle/>
          <a:p>
            <a:pPr algn="ctr"/>
            <a:r>
              <a:rPr lang="fr-FR" sz="1100" dirty="0">
                <a:solidFill>
                  <a:srgbClr val="FF0000"/>
                </a:solidFill>
              </a:rPr>
              <a:t>Limites: manque de prise en compte de la dimension genre et des barrières structurelles</a:t>
            </a:r>
            <a:endParaRPr lang="fr-BE" sz="1100" dirty="0">
              <a:solidFill>
                <a:srgbClr val="FF0000"/>
              </a:solidFill>
            </a:endParaRPr>
          </a:p>
        </p:txBody>
      </p:sp>
      <p:sp>
        <p:nvSpPr>
          <p:cNvPr id="59" name="Flèche : droite 58">
            <a:extLst>
              <a:ext uri="{FF2B5EF4-FFF2-40B4-BE49-F238E27FC236}">
                <a16:creationId xmlns:a16="http://schemas.microsoft.com/office/drawing/2014/main" id="{57DE64FA-B0D9-232C-24FF-8D4B59834E9D}"/>
              </a:ext>
            </a:extLst>
          </p:cNvPr>
          <p:cNvSpPr/>
          <p:nvPr/>
        </p:nvSpPr>
        <p:spPr>
          <a:xfrm>
            <a:off x="4411338" y="3172325"/>
            <a:ext cx="275605" cy="88139"/>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2222027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ppt_x"/>
                                          </p:val>
                                        </p:tav>
                                        <p:tav tm="100000">
                                          <p:val>
                                            <p:strVal val="#ppt_x"/>
                                          </p:val>
                                        </p:tav>
                                      </p:tavLst>
                                    </p:anim>
                                    <p:anim calcmode="lin" valueType="num">
                                      <p:cBhvr additive="base">
                                        <p:cTn id="24" dur="500" fill="hold"/>
                                        <p:tgtEl>
                                          <p:spTgt spid="64"/>
                                        </p:tgtEl>
                                        <p:attrNameLst>
                                          <p:attrName>ppt_y</p:attrName>
                                        </p:attrNameLst>
                                      </p:cBhvr>
                                      <p:tavLst>
                                        <p:tav tm="0">
                                          <p:val>
                                            <p:strVal val="1+#ppt_h/2"/>
                                          </p:val>
                                        </p:tav>
                                        <p:tav tm="100000">
                                          <p:val>
                                            <p:strVal val="#ppt_y"/>
                                          </p:val>
                                        </p:tav>
                                      </p:tavLst>
                                    </p:anim>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1000" fill="hold"/>
                                        <p:tgtEl>
                                          <p:spTgt spid="73"/>
                                        </p:tgtEl>
                                        <p:attrNameLst>
                                          <p:attrName>ppt_w</p:attrName>
                                        </p:attrNameLst>
                                      </p:cBhvr>
                                      <p:tavLst>
                                        <p:tav tm="0">
                                          <p:val>
                                            <p:fltVal val="0"/>
                                          </p:val>
                                        </p:tav>
                                        <p:tav tm="100000">
                                          <p:val>
                                            <p:strVal val="#ppt_w"/>
                                          </p:val>
                                        </p:tav>
                                      </p:tavLst>
                                    </p:anim>
                                    <p:anim calcmode="lin" valueType="num">
                                      <p:cBhvr>
                                        <p:cTn id="32" dur="1000" fill="hold"/>
                                        <p:tgtEl>
                                          <p:spTgt spid="73"/>
                                        </p:tgtEl>
                                        <p:attrNameLst>
                                          <p:attrName>ppt_h</p:attrName>
                                        </p:attrNameLst>
                                      </p:cBhvr>
                                      <p:tavLst>
                                        <p:tav tm="0">
                                          <p:val>
                                            <p:fltVal val="0"/>
                                          </p:val>
                                        </p:tav>
                                        <p:tav tm="100000">
                                          <p:val>
                                            <p:strVal val="#ppt_h"/>
                                          </p:val>
                                        </p:tav>
                                      </p:tavLst>
                                    </p:anim>
                                    <p:animEffect transition="in" filter="fade">
                                      <p:cBhvr>
                                        <p:cTn id="33" dur="1000"/>
                                        <p:tgtEl>
                                          <p:spTgt spid="7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1000" fill="hold"/>
                                        <p:tgtEl>
                                          <p:spTgt spid="74"/>
                                        </p:tgtEl>
                                        <p:attrNameLst>
                                          <p:attrName>ppt_w</p:attrName>
                                        </p:attrNameLst>
                                      </p:cBhvr>
                                      <p:tavLst>
                                        <p:tav tm="0">
                                          <p:val>
                                            <p:fltVal val="0"/>
                                          </p:val>
                                        </p:tav>
                                        <p:tav tm="100000">
                                          <p:val>
                                            <p:strVal val="#ppt_w"/>
                                          </p:val>
                                        </p:tav>
                                      </p:tavLst>
                                    </p:anim>
                                    <p:anim calcmode="lin" valueType="num">
                                      <p:cBhvr>
                                        <p:cTn id="37" dur="1000" fill="hold"/>
                                        <p:tgtEl>
                                          <p:spTgt spid="74"/>
                                        </p:tgtEl>
                                        <p:attrNameLst>
                                          <p:attrName>ppt_h</p:attrName>
                                        </p:attrNameLst>
                                      </p:cBhvr>
                                      <p:tavLst>
                                        <p:tav tm="0">
                                          <p:val>
                                            <p:fltVal val="0"/>
                                          </p:val>
                                        </p:tav>
                                        <p:tav tm="100000">
                                          <p:val>
                                            <p:strVal val="#ppt_h"/>
                                          </p:val>
                                        </p:tav>
                                      </p:tavLst>
                                    </p:anim>
                                    <p:animEffect transition="in" filter="fade">
                                      <p:cBhvr>
                                        <p:cTn id="38" dur="1000"/>
                                        <p:tgtEl>
                                          <p:spTgt spid="7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1000" fill="hold"/>
                                        <p:tgtEl>
                                          <p:spTgt spid="75"/>
                                        </p:tgtEl>
                                        <p:attrNameLst>
                                          <p:attrName>ppt_w</p:attrName>
                                        </p:attrNameLst>
                                      </p:cBhvr>
                                      <p:tavLst>
                                        <p:tav tm="0">
                                          <p:val>
                                            <p:fltVal val="0"/>
                                          </p:val>
                                        </p:tav>
                                        <p:tav tm="100000">
                                          <p:val>
                                            <p:strVal val="#ppt_w"/>
                                          </p:val>
                                        </p:tav>
                                      </p:tavLst>
                                    </p:anim>
                                    <p:anim calcmode="lin" valueType="num">
                                      <p:cBhvr>
                                        <p:cTn id="42" dur="1000" fill="hold"/>
                                        <p:tgtEl>
                                          <p:spTgt spid="75"/>
                                        </p:tgtEl>
                                        <p:attrNameLst>
                                          <p:attrName>ppt_h</p:attrName>
                                        </p:attrNameLst>
                                      </p:cBhvr>
                                      <p:tavLst>
                                        <p:tav tm="0">
                                          <p:val>
                                            <p:fltVal val="0"/>
                                          </p:val>
                                        </p:tav>
                                        <p:tav tm="100000">
                                          <p:val>
                                            <p:strVal val="#ppt_h"/>
                                          </p:val>
                                        </p:tav>
                                      </p:tavLst>
                                    </p:anim>
                                    <p:animEffect transition="in" filter="fade">
                                      <p:cBhvr>
                                        <p:cTn id="43"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31" grpId="0"/>
      <p:bldP spid="32" grpId="0"/>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C859B6-925F-E506-7AAA-6B4283C339B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BED108E-0D3E-818F-89A1-9645282A6099}"/>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4EECBD2D-4960-1DAB-6C57-B762EAB28F64}"/>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D69EB523-D6A0-5B34-F635-D38977320269}"/>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BB77C52A-6179-FE10-C97A-DF41DA5F1CCD}"/>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6735A607-83F5-8534-B281-C5CFEAB99EBC}"/>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3</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00AD30CE-D24E-7904-5899-650DFC6DE7FE}"/>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Cadre </a:t>
              </a:r>
              <a:r>
                <a:rPr lang="en-US" sz="2200" b="1" dirty="0" err="1">
                  <a:solidFill>
                    <a:srgbClr val="FFFFFF"/>
                  </a:solidFill>
                  <a:latin typeface="Georgia" panose="02040502050405020303" pitchFamily="18" charset="0"/>
                  <a:ea typeface="Calibri" pitchFamily="34" charset="-122"/>
                  <a:cs typeface="Calibri" pitchFamily="34" charset="-120"/>
                </a:rPr>
                <a:t>théorique</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dirty="0">
                  <a:solidFill>
                    <a:srgbClr val="FFFFFF"/>
                  </a:solidFill>
                  <a:latin typeface="Georgia" panose="02040502050405020303" pitchFamily="18" charset="0"/>
                  <a:ea typeface="Calibri" pitchFamily="34" charset="-122"/>
                  <a:cs typeface="Calibri" pitchFamily="34" charset="-120"/>
                </a:rPr>
                <a:t>un </a:t>
              </a:r>
              <a:r>
                <a:rPr lang="en-US" sz="1600" dirty="0" err="1">
                  <a:solidFill>
                    <a:srgbClr val="FFFFFF"/>
                  </a:solidFill>
                  <a:latin typeface="Georgia" panose="02040502050405020303" pitchFamily="18" charset="0"/>
                  <a:ea typeface="Calibri" pitchFamily="34" charset="-122"/>
                  <a:cs typeface="Calibri" pitchFamily="34" charset="-120"/>
                </a:rPr>
                <a:t>modèle</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analytique</a:t>
              </a:r>
              <a:r>
                <a:rPr lang="en-US" sz="1600" dirty="0">
                  <a:solidFill>
                    <a:srgbClr val="FFFFFF"/>
                  </a:solidFill>
                  <a:latin typeface="Georgia" panose="02040502050405020303" pitchFamily="18" charset="0"/>
                  <a:ea typeface="Calibri" pitchFamily="34" charset="-122"/>
                  <a:cs typeface="Calibri" pitchFamily="34" charset="-120"/>
                </a:rPr>
                <a:t> </a:t>
              </a:r>
              <a:r>
                <a:rPr lang="en-US" sz="1600" dirty="0" err="1">
                  <a:solidFill>
                    <a:srgbClr val="FFFFFF"/>
                  </a:solidFill>
                  <a:latin typeface="Georgia" panose="02040502050405020303" pitchFamily="18" charset="0"/>
                  <a:ea typeface="Calibri" pitchFamily="34" charset="-122"/>
                  <a:cs typeface="Calibri" pitchFamily="34" charset="-120"/>
                </a:rPr>
                <a:t>intégré</a:t>
              </a:r>
              <a:endParaRPr lang="en-US" sz="2200" dirty="0">
                <a:latin typeface="Georgia" panose="02040502050405020303" pitchFamily="18" charset="0"/>
              </a:endParaRPr>
            </a:p>
          </p:txBody>
        </p:sp>
      </p:grpSp>
      <p:sp>
        <p:nvSpPr>
          <p:cNvPr id="7" name="Shape 5">
            <a:extLst>
              <a:ext uri="{FF2B5EF4-FFF2-40B4-BE49-F238E27FC236}">
                <a16:creationId xmlns:a16="http://schemas.microsoft.com/office/drawing/2014/main" id="{61F48500-EFCC-BE59-AFBC-A6745422BA8B}"/>
              </a:ext>
            </a:extLst>
          </p:cNvPr>
          <p:cNvSpPr/>
          <p:nvPr/>
        </p:nvSpPr>
        <p:spPr>
          <a:xfrm>
            <a:off x="292608" y="621792"/>
            <a:ext cx="2706624" cy="3035808"/>
          </a:xfrm>
          <a:prstGeom prst="rect">
            <a:avLst/>
          </a:prstGeom>
          <a:solidFill>
            <a:srgbClr val="FFFFFF"/>
          </a:solidFill>
          <a:ln w="10160">
            <a:solidFill>
              <a:srgbClr val="DDE3EB"/>
            </a:solidFill>
            <a:prstDash val="solid"/>
          </a:ln>
          <a:effectLst>
            <a:outerShdw blurRad="76200" dist="25400" dir="8100000" algn="bl" rotWithShape="0">
              <a:srgbClr val="000000">
                <a:alpha val="6000"/>
              </a:srgbClr>
            </a:outerShdw>
          </a:effectLst>
        </p:spPr>
        <p:txBody>
          <a:bodyPr/>
          <a:lstStyle/>
          <a:p>
            <a:endParaRPr lang="fr-BE" dirty="0">
              <a:latin typeface="Cambria" panose="02040503050406030204" pitchFamily="18" charset="0"/>
              <a:ea typeface="Cambria" panose="02040503050406030204" pitchFamily="18" charset="0"/>
            </a:endParaRPr>
          </a:p>
        </p:txBody>
      </p:sp>
      <p:sp>
        <p:nvSpPr>
          <p:cNvPr id="11" name="Shape 6">
            <a:extLst>
              <a:ext uri="{FF2B5EF4-FFF2-40B4-BE49-F238E27FC236}">
                <a16:creationId xmlns:a16="http://schemas.microsoft.com/office/drawing/2014/main" id="{0CAC7F18-ECE7-97DA-DA61-7F9F9FDFD2F8}"/>
              </a:ext>
            </a:extLst>
          </p:cNvPr>
          <p:cNvSpPr/>
          <p:nvPr/>
        </p:nvSpPr>
        <p:spPr>
          <a:xfrm>
            <a:off x="292608" y="621792"/>
            <a:ext cx="73152" cy="3035808"/>
          </a:xfrm>
          <a:prstGeom prst="rect">
            <a:avLst/>
          </a:prstGeom>
          <a:solidFill>
            <a:srgbClr val="2D6A9F"/>
          </a:solidFill>
          <a:ln/>
        </p:spPr>
        <p:txBody>
          <a:bodyPr/>
          <a:lstStyle/>
          <a:p>
            <a:endParaRPr lang="fr-BE"/>
          </a:p>
        </p:txBody>
      </p:sp>
      <p:sp>
        <p:nvSpPr>
          <p:cNvPr id="12" name="Text 7">
            <a:extLst>
              <a:ext uri="{FF2B5EF4-FFF2-40B4-BE49-F238E27FC236}">
                <a16:creationId xmlns:a16="http://schemas.microsoft.com/office/drawing/2014/main" id="{8DE1BA8C-C1A0-B693-05BC-9AE233F155C3}"/>
              </a:ext>
            </a:extLst>
          </p:cNvPr>
          <p:cNvSpPr/>
          <p:nvPr/>
        </p:nvSpPr>
        <p:spPr>
          <a:xfrm>
            <a:off x="420624" y="676656"/>
            <a:ext cx="2505456" cy="658368"/>
          </a:xfrm>
          <a:prstGeom prst="rect">
            <a:avLst/>
          </a:prstGeom>
          <a:noFill/>
          <a:ln/>
        </p:spPr>
        <p:txBody>
          <a:bodyPr wrap="square" rtlCol="0" anchor="ctr"/>
          <a:lstStyle/>
          <a:p>
            <a:pPr marL="0" indent="0" algn="l">
              <a:lnSpc>
                <a:spcPct val="130000"/>
              </a:lnSpc>
              <a:buNone/>
            </a:pPr>
            <a:r>
              <a:rPr lang="en-US" sz="1250" b="1" dirty="0">
                <a:solidFill>
                  <a:srgbClr val="2D6A9F"/>
                </a:solidFill>
              </a:rPr>
              <a:t>RÉALITÉS</a:t>
            </a:r>
            <a:r>
              <a:rPr lang="en-US" sz="1250" dirty="0"/>
              <a:t> </a:t>
            </a:r>
            <a:r>
              <a:rPr lang="en-US" sz="1250" b="1" dirty="0">
                <a:solidFill>
                  <a:srgbClr val="2D6A9F"/>
                </a:solidFill>
              </a:rPr>
              <a:t>INDIVIDUELLES</a:t>
            </a:r>
            <a:endParaRPr lang="en-US" sz="1250" dirty="0"/>
          </a:p>
        </p:txBody>
      </p:sp>
      <p:sp>
        <p:nvSpPr>
          <p:cNvPr id="17" name="Shape 8">
            <a:extLst>
              <a:ext uri="{FF2B5EF4-FFF2-40B4-BE49-F238E27FC236}">
                <a16:creationId xmlns:a16="http://schemas.microsoft.com/office/drawing/2014/main" id="{98A71B38-40DB-AD37-0EDC-D46DFFFFF9F6}"/>
              </a:ext>
            </a:extLst>
          </p:cNvPr>
          <p:cNvSpPr/>
          <p:nvPr/>
        </p:nvSpPr>
        <p:spPr>
          <a:xfrm>
            <a:off x="420624" y="1371600"/>
            <a:ext cx="2450592" cy="0"/>
          </a:xfrm>
          <a:prstGeom prst="line">
            <a:avLst/>
          </a:prstGeom>
          <a:noFill/>
          <a:ln w="10160">
            <a:solidFill>
              <a:srgbClr val="DDE3EB"/>
            </a:solidFill>
            <a:prstDash val="solid"/>
          </a:ln>
        </p:spPr>
        <p:txBody>
          <a:bodyPr/>
          <a:lstStyle/>
          <a:p>
            <a:endParaRPr lang="fr-BE"/>
          </a:p>
        </p:txBody>
      </p:sp>
      <p:sp>
        <p:nvSpPr>
          <p:cNvPr id="18" name="Shape 9">
            <a:extLst>
              <a:ext uri="{FF2B5EF4-FFF2-40B4-BE49-F238E27FC236}">
                <a16:creationId xmlns:a16="http://schemas.microsoft.com/office/drawing/2014/main" id="{A8C81A56-DB44-7F04-5B64-5298724F13EB}"/>
              </a:ext>
            </a:extLst>
          </p:cNvPr>
          <p:cNvSpPr/>
          <p:nvPr/>
        </p:nvSpPr>
        <p:spPr>
          <a:xfrm>
            <a:off x="457200" y="1572768"/>
            <a:ext cx="91440" cy="91440"/>
          </a:xfrm>
          <a:prstGeom prst="ellipse">
            <a:avLst/>
          </a:prstGeom>
          <a:solidFill>
            <a:srgbClr val="2D6A9F"/>
          </a:solidFill>
          <a:ln/>
        </p:spPr>
        <p:txBody>
          <a:bodyPr/>
          <a:lstStyle/>
          <a:p>
            <a:endParaRPr lang="fr-BE"/>
          </a:p>
        </p:txBody>
      </p:sp>
      <p:sp>
        <p:nvSpPr>
          <p:cNvPr id="19" name="Text 10">
            <a:extLst>
              <a:ext uri="{FF2B5EF4-FFF2-40B4-BE49-F238E27FC236}">
                <a16:creationId xmlns:a16="http://schemas.microsoft.com/office/drawing/2014/main" id="{19643167-B6AC-F683-F625-DA3030FFAF11}"/>
              </a:ext>
            </a:extLst>
          </p:cNvPr>
          <p:cNvSpPr/>
          <p:nvPr/>
        </p:nvSpPr>
        <p:spPr>
          <a:xfrm>
            <a:off x="621792" y="1463040"/>
            <a:ext cx="2249424" cy="329184"/>
          </a:xfrm>
          <a:prstGeom prst="rect">
            <a:avLst/>
          </a:prstGeom>
          <a:noFill/>
          <a:ln/>
        </p:spPr>
        <p:txBody>
          <a:bodyPr wrap="square" rtlCol="0" anchor="ctr"/>
          <a:lstStyle/>
          <a:p>
            <a:pPr marL="0" indent="0">
              <a:buNone/>
            </a:pPr>
            <a:r>
              <a:rPr lang="en-US" sz="1100" dirty="0">
                <a:solidFill>
                  <a:srgbClr val="1E293B"/>
                </a:solidFill>
              </a:rPr>
              <a:t>Profils socio-économiques</a:t>
            </a:r>
            <a:endParaRPr lang="en-US" sz="1100" dirty="0"/>
          </a:p>
        </p:txBody>
      </p:sp>
      <p:sp>
        <p:nvSpPr>
          <p:cNvPr id="23" name="Shape 11">
            <a:extLst>
              <a:ext uri="{FF2B5EF4-FFF2-40B4-BE49-F238E27FC236}">
                <a16:creationId xmlns:a16="http://schemas.microsoft.com/office/drawing/2014/main" id="{6C487B68-9E27-F364-E1F9-2A8D061F819D}"/>
              </a:ext>
            </a:extLst>
          </p:cNvPr>
          <p:cNvSpPr/>
          <p:nvPr/>
        </p:nvSpPr>
        <p:spPr>
          <a:xfrm>
            <a:off x="457200" y="2011680"/>
            <a:ext cx="91440" cy="91440"/>
          </a:xfrm>
          <a:prstGeom prst="ellipse">
            <a:avLst/>
          </a:prstGeom>
          <a:solidFill>
            <a:srgbClr val="2D6A9F"/>
          </a:solidFill>
          <a:ln/>
        </p:spPr>
        <p:txBody>
          <a:bodyPr/>
          <a:lstStyle/>
          <a:p>
            <a:endParaRPr lang="fr-BE"/>
          </a:p>
        </p:txBody>
      </p:sp>
      <p:sp>
        <p:nvSpPr>
          <p:cNvPr id="24" name="Text 12">
            <a:extLst>
              <a:ext uri="{FF2B5EF4-FFF2-40B4-BE49-F238E27FC236}">
                <a16:creationId xmlns:a16="http://schemas.microsoft.com/office/drawing/2014/main" id="{95FF965E-23C5-2610-ECED-D733C343D1E7}"/>
              </a:ext>
            </a:extLst>
          </p:cNvPr>
          <p:cNvSpPr/>
          <p:nvPr/>
        </p:nvSpPr>
        <p:spPr>
          <a:xfrm>
            <a:off x="621792" y="1901952"/>
            <a:ext cx="2249424" cy="329184"/>
          </a:xfrm>
          <a:prstGeom prst="rect">
            <a:avLst/>
          </a:prstGeom>
          <a:noFill/>
          <a:ln/>
        </p:spPr>
        <p:txBody>
          <a:bodyPr wrap="square" rtlCol="0" anchor="ctr"/>
          <a:lstStyle/>
          <a:p>
            <a:pPr marL="0" indent="0">
              <a:buNone/>
            </a:pPr>
            <a:r>
              <a:rPr lang="en-US" sz="1100" dirty="0">
                <a:solidFill>
                  <a:srgbClr val="1E293B"/>
                </a:solidFill>
              </a:rPr>
              <a:t>Pratiques &amp; besoins actuels</a:t>
            </a:r>
            <a:endParaRPr lang="en-US" sz="1100" dirty="0"/>
          </a:p>
        </p:txBody>
      </p:sp>
      <p:sp>
        <p:nvSpPr>
          <p:cNvPr id="25" name="Shape 13">
            <a:extLst>
              <a:ext uri="{FF2B5EF4-FFF2-40B4-BE49-F238E27FC236}">
                <a16:creationId xmlns:a16="http://schemas.microsoft.com/office/drawing/2014/main" id="{6733416E-314C-529A-C381-6B9F1E6CE26E}"/>
              </a:ext>
            </a:extLst>
          </p:cNvPr>
          <p:cNvSpPr/>
          <p:nvPr/>
        </p:nvSpPr>
        <p:spPr>
          <a:xfrm>
            <a:off x="457200" y="2450592"/>
            <a:ext cx="91440" cy="91440"/>
          </a:xfrm>
          <a:prstGeom prst="ellipse">
            <a:avLst/>
          </a:prstGeom>
          <a:solidFill>
            <a:srgbClr val="2D6A9F"/>
          </a:solidFill>
          <a:ln/>
        </p:spPr>
        <p:txBody>
          <a:bodyPr/>
          <a:lstStyle/>
          <a:p>
            <a:endParaRPr lang="fr-BE"/>
          </a:p>
        </p:txBody>
      </p:sp>
      <p:sp>
        <p:nvSpPr>
          <p:cNvPr id="30" name="Text 14">
            <a:extLst>
              <a:ext uri="{FF2B5EF4-FFF2-40B4-BE49-F238E27FC236}">
                <a16:creationId xmlns:a16="http://schemas.microsoft.com/office/drawing/2014/main" id="{9FB3B13F-B913-2CF1-259B-A6C8AC57C88D}"/>
              </a:ext>
            </a:extLst>
          </p:cNvPr>
          <p:cNvSpPr/>
          <p:nvPr/>
        </p:nvSpPr>
        <p:spPr>
          <a:xfrm>
            <a:off x="621792" y="2340864"/>
            <a:ext cx="2249424" cy="329184"/>
          </a:xfrm>
          <a:prstGeom prst="rect">
            <a:avLst/>
          </a:prstGeom>
          <a:noFill/>
          <a:ln/>
        </p:spPr>
        <p:txBody>
          <a:bodyPr wrap="square" rtlCol="0" anchor="ctr"/>
          <a:lstStyle/>
          <a:p>
            <a:pPr marL="0" indent="0">
              <a:buNone/>
            </a:pPr>
            <a:r>
              <a:rPr lang="en-US" sz="1100" dirty="0">
                <a:solidFill>
                  <a:srgbClr val="1E293B"/>
                </a:solidFill>
              </a:rPr>
              <a:t>Contraintes temporelles</a:t>
            </a:r>
            <a:endParaRPr lang="en-US" sz="1100" dirty="0"/>
          </a:p>
        </p:txBody>
      </p:sp>
      <p:sp>
        <p:nvSpPr>
          <p:cNvPr id="31" name="Shape 15">
            <a:extLst>
              <a:ext uri="{FF2B5EF4-FFF2-40B4-BE49-F238E27FC236}">
                <a16:creationId xmlns:a16="http://schemas.microsoft.com/office/drawing/2014/main" id="{7694AC45-6B22-DC65-9E14-3DFBFB01E62A}"/>
              </a:ext>
            </a:extLst>
          </p:cNvPr>
          <p:cNvSpPr/>
          <p:nvPr/>
        </p:nvSpPr>
        <p:spPr>
          <a:xfrm>
            <a:off x="457200" y="2889504"/>
            <a:ext cx="91440" cy="91440"/>
          </a:xfrm>
          <a:prstGeom prst="ellipse">
            <a:avLst/>
          </a:prstGeom>
          <a:solidFill>
            <a:srgbClr val="2D6A9F"/>
          </a:solidFill>
          <a:ln/>
        </p:spPr>
        <p:txBody>
          <a:bodyPr/>
          <a:lstStyle/>
          <a:p>
            <a:endParaRPr lang="fr-BE"/>
          </a:p>
        </p:txBody>
      </p:sp>
      <p:sp>
        <p:nvSpPr>
          <p:cNvPr id="32" name="Text 16">
            <a:extLst>
              <a:ext uri="{FF2B5EF4-FFF2-40B4-BE49-F238E27FC236}">
                <a16:creationId xmlns:a16="http://schemas.microsoft.com/office/drawing/2014/main" id="{ED8DED8D-1D47-6C7F-2357-D37EC86F084C}"/>
              </a:ext>
            </a:extLst>
          </p:cNvPr>
          <p:cNvSpPr/>
          <p:nvPr/>
        </p:nvSpPr>
        <p:spPr>
          <a:xfrm>
            <a:off x="621792" y="2779776"/>
            <a:ext cx="2249424" cy="329184"/>
          </a:xfrm>
          <a:prstGeom prst="rect">
            <a:avLst/>
          </a:prstGeom>
          <a:noFill/>
          <a:ln/>
        </p:spPr>
        <p:txBody>
          <a:bodyPr wrap="square" rtlCol="0" anchor="ctr"/>
          <a:lstStyle/>
          <a:p>
            <a:pPr marL="0" indent="0">
              <a:buNone/>
            </a:pPr>
            <a:r>
              <a:rPr lang="en-US" sz="1100" dirty="0">
                <a:solidFill>
                  <a:srgbClr val="1E293B"/>
                </a:solidFill>
              </a:rPr>
              <a:t>Rapports de genre</a:t>
            </a:r>
            <a:endParaRPr lang="en-US" sz="1100" dirty="0"/>
          </a:p>
        </p:txBody>
      </p:sp>
      <p:sp>
        <p:nvSpPr>
          <p:cNvPr id="35" name="Shape 17">
            <a:extLst>
              <a:ext uri="{FF2B5EF4-FFF2-40B4-BE49-F238E27FC236}">
                <a16:creationId xmlns:a16="http://schemas.microsoft.com/office/drawing/2014/main" id="{D5C70919-BB39-DC83-0C86-858989CE1998}"/>
              </a:ext>
            </a:extLst>
          </p:cNvPr>
          <p:cNvSpPr/>
          <p:nvPr/>
        </p:nvSpPr>
        <p:spPr>
          <a:xfrm>
            <a:off x="1645920" y="3657600"/>
            <a:ext cx="0" cy="292608"/>
          </a:xfrm>
          <a:prstGeom prst="line">
            <a:avLst/>
          </a:prstGeom>
          <a:noFill/>
          <a:ln w="19050">
            <a:solidFill>
              <a:srgbClr val="2D6A9F"/>
            </a:solidFill>
            <a:prstDash val="solid"/>
          </a:ln>
        </p:spPr>
        <p:txBody>
          <a:bodyPr/>
          <a:lstStyle/>
          <a:p>
            <a:endParaRPr lang="fr-BE"/>
          </a:p>
        </p:txBody>
      </p:sp>
      <p:sp>
        <p:nvSpPr>
          <p:cNvPr id="57" name="Text 18">
            <a:extLst>
              <a:ext uri="{FF2B5EF4-FFF2-40B4-BE49-F238E27FC236}">
                <a16:creationId xmlns:a16="http://schemas.microsoft.com/office/drawing/2014/main" id="{25750B4A-9092-2CD0-8B19-A201A3C2D9D5}"/>
              </a:ext>
            </a:extLst>
          </p:cNvPr>
          <p:cNvSpPr/>
          <p:nvPr/>
        </p:nvSpPr>
        <p:spPr>
          <a:xfrm>
            <a:off x="1508760" y="3858768"/>
            <a:ext cx="274320" cy="201168"/>
          </a:xfrm>
          <a:prstGeom prst="rect">
            <a:avLst/>
          </a:prstGeom>
          <a:noFill/>
          <a:ln/>
        </p:spPr>
        <p:txBody>
          <a:bodyPr wrap="square" rtlCol="0" anchor="ctr"/>
          <a:lstStyle/>
          <a:p>
            <a:pPr marL="0" indent="0" algn="ctr">
              <a:buNone/>
            </a:pPr>
            <a:r>
              <a:rPr lang="en-US" sz="1000" dirty="0">
                <a:solidFill>
                  <a:srgbClr val="2D6A9F"/>
                </a:solidFill>
              </a:rPr>
              <a:t>▼</a:t>
            </a:r>
            <a:endParaRPr lang="en-US" sz="1000" dirty="0"/>
          </a:p>
        </p:txBody>
      </p:sp>
      <p:sp>
        <p:nvSpPr>
          <p:cNvPr id="59" name="Shape 19">
            <a:extLst>
              <a:ext uri="{FF2B5EF4-FFF2-40B4-BE49-F238E27FC236}">
                <a16:creationId xmlns:a16="http://schemas.microsoft.com/office/drawing/2014/main" id="{36ABF5B5-2111-3048-194B-1AED35A3999A}"/>
              </a:ext>
            </a:extLst>
          </p:cNvPr>
          <p:cNvSpPr/>
          <p:nvPr/>
        </p:nvSpPr>
        <p:spPr>
          <a:xfrm>
            <a:off x="3255264" y="621792"/>
            <a:ext cx="2706624" cy="3035808"/>
          </a:xfrm>
          <a:prstGeom prst="rect">
            <a:avLst/>
          </a:prstGeom>
          <a:solidFill>
            <a:srgbClr val="FFFFFF"/>
          </a:solidFill>
          <a:ln w="10160">
            <a:solidFill>
              <a:srgbClr val="DDE3EB"/>
            </a:solidFill>
            <a:prstDash val="solid"/>
          </a:ln>
          <a:effectLst>
            <a:outerShdw blurRad="76200" dist="25400" dir="8100000" algn="bl" rotWithShape="0">
              <a:srgbClr val="000000">
                <a:alpha val="6000"/>
              </a:srgbClr>
            </a:outerShdw>
          </a:effectLst>
        </p:spPr>
        <p:txBody>
          <a:bodyPr/>
          <a:lstStyle/>
          <a:p>
            <a:endParaRPr lang="fr-BE"/>
          </a:p>
        </p:txBody>
      </p:sp>
      <p:sp>
        <p:nvSpPr>
          <p:cNvPr id="60" name="Shape 20">
            <a:extLst>
              <a:ext uri="{FF2B5EF4-FFF2-40B4-BE49-F238E27FC236}">
                <a16:creationId xmlns:a16="http://schemas.microsoft.com/office/drawing/2014/main" id="{5BAA5C1E-CEC7-7B65-EA96-4867327E07A8}"/>
              </a:ext>
            </a:extLst>
          </p:cNvPr>
          <p:cNvSpPr/>
          <p:nvPr/>
        </p:nvSpPr>
        <p:spPr>
          <a:xfrm>
            <a:off x="3255264" y="621792"/>
            <a:ext cx="73152" cy="3035808"/>
          </a:xfrm>
          <a:prstGeom prst="rect">
            <a:avLst/>
          </a:prstGeom>
          <a:solidFill>
            <a:srgbClr val="156B5E"/>
          </a:solidFill>
          <a:ln/>
        </p:spPr>
        <p:txBody>
          <a:bodyPr/>
          <a:lstStyle/>
          <a:p>
            <a:endParaRPr lang="fr-BE"/>
          </a:p>
        </p:txBody>
      </p:sp>
      <p:sp>
        <p:nvSpPr>
          <p:cNvPr id="61" name="Text 21">
            <a:extLst>
              <a:ext uri="{FF2B5EF4-FFF2-40B4-BE49-F238E27FC236}">
                <a16:creationId xmlns:a16="http://schemas.microsoft.com/office/drawing/2014/main" id="{B1D058A0-7903-EF69-C437-8EABFCBDAD84}"/>
              </a:ext>
            </a:extLst>
          </p:cNvPr>
          <p:cNvSpPr/>
          <p:nvPr/>
        </p:nvSpPr>
        <p:spPr>
          <a:xfrm>
            <a:off x="3383280" y="676656"/>
            <a:ext cx="2505456" cy="658368"/>
          </a:xfrm>
          <a:prstGeom prst="rect">
            <a:avLst/>
          </a:prstGeom>
          <a:noFill/>
          <a:ln/>
        </p:spPr>
        <p:txBody>
          <a:bodyPr wrap="square" rtlCol="0" anchor="ctr"/>
          <a:lstStyle/>
          <a:p>
            <a:pPr marL="0" indent="0" algn="l">
              <a:lnSpc>
                <a:spcPct val="130000"/>
              </a:lnSpc>
              <a:buNone/>
            </a:pPr>
            <a:r>
              <a:rPr lang="en-US" sz="1250" b="1" dirty="0">
                <a:solidFill>
                  <a:srgbClr val="156B5E"/>
                </a:solidFill>
              </a:rPr>
              <a:t>OFFRE</a:t>
            </a:r>
            <a:r>
              <a:rPr lang="en-US" sz="1250" dirty="0"/>
              <a:t> </a:t>
            </a:r>
            <a:r>
              <a:rPr lang="en-US" sz="1250" b="1" dirty="0">
                <a:solidFill>
                  <a:srgbClr val="156B5E"/>
                </a:solidFill>
              </a:rPr>
              <a:t>INSTITUTIONNELLE</a:t>
            </a:r>
            <a:endParaRPr lang="en-US" sz="1250" dirty="0"/>
          </a:p>
        </p:txBody>
      </p:sp>
      <p:sp>
        <p:nvSpPr>
          <p:cNvPr id="62" name="Shape 22">
            <a:extLst>
              <a:ext uri="{FF2B5EF4-FFF2-40B4-BE49-F238E27FC236}">
                <a16:creationId xmlns:a16="http://schemas.microsoft.com/office/drawing/2014/main" id="{ADBC75E6-8E5C-1B88-D3D2-FCCF96E13C14}"/>
              </a:ext>
            </a:extLst>
          </p:cNvPr>
          <p:cNvSpPr/>
          <p:nvPr/>
        </p:nvSpPr>
        <p:spPr>
          <a:xfrm>
            <a:off x="3383280" y="1371600"/>
            <a:ext cx="2450592" cy="0"/>
          </a:xfrm>
          <a:prstGeom prst="line">
            <a:avLst/>
          </a:prstGeom>
          <a:noFill/>
          <a:ln w="10160">
            <a:solidFill>
              <a:srgbClr val="DDE3EB"/>
            </a:solidFill>
            <a:prstDash val="solid"/>
          </a:ln>
        </p:spPr>
        <p:txBody>
          <a:bodyPr/>
          <a:lstStyle/>
          <a:p>
            <a:endParaRPr lang="fr-BE"/>
          </a:p>
        </p:txBody>
      </p:sp>
      <p:sp>
        <p:nvSpPr>
          <p:cNvPr id="76" name="Shape 23">
            <a:extLst>
              <a:ext uri="{FF2B5EF4-FFF2-40B4-BE49-F238E27FC236}">
                <a16:creationId xmlns:a16="http://schemas.microsoft.com/office/drawing/2014/main" id="{80F2AC7D-A77E-091F-86E3-47E15B984F93}"/>
              </a:ext>
            </a:extLst>
          </p:cNvPr>
          <p:cNvSpPr/>
          <p:nvPr/>
        </p:nvSpPr>
        <p:spPr>
          <a:xfrm>
            <a:off x="3419856" y="1572768"/>
            <a:ext cx="91440" cy="91440"/>
          </a:xfrm>
          <a:prstGeom prst="ellipse">
            <a:avLst/>
          </a:prstGeom>
          <a:solidFill>
            <a:srgbClr val="156B5E"/>
          </a:solidFill>
          <a:ln/>
        </p:spPr>
        <p:txBody>
          <a:bodyPr/>
          <a:lstStyle/>
          <a:p>
            <a:endParaRPr lang="fr-BE"/>
          </a:p>
        </p:txBody>
      </p:sp>
      <p:sp>
        <p:nvSpPr>
          <p:cNvPr id="77" name="Text 24">
            <a:extLst>
              <a:ext uri="{FF2B5EF4-FFF2-40B4-BE49-F238E27FC236}">
                <a16:creationId xmlns:a16="http://schemas.microsoft.com/office/drawing/2014/main" id="{478256B8-7386-4BCB-81E4-777E2279A0FC}"/>
              </a:ext>
            </a:extLst>
          </p:cNvPr>
          <p:cNvSpPr/>
          <p:nvPr/>
        </p:nvSpPr>
        <p:spPr>
          <a:xfrm>
            <a:off x="3584448" y="1463040"/>
            <a:ext cx="2249424" cy="329184"/>
          </a:xfrm>
          <a:prstGeom prst="rect">
            <a:avLst/>
          </a:prstGeom>
          <a:noFill/>
          <a:ln/>
        </p:spPr>
        <p:txBody>
          <a:bodyPr wrap="square" rtlCol="0" anchor="ctr"/>
          <a:lstStyle/>
          <a:p>
            <a:pPr marL="0" indent="0">
              <a:buNone/>
            </a:pPr>
            <a:r>
              <a:rPr lang="en-US" sz="1100" dirty="0">
                <a:solidFill>
                  <a:srgbClr val="1E293B"/>
                </a:solidFill>
              </a:rPr>
              <a:t>Politique agricole</a:t>
            </a:r>
            <a:endParaRPr lang="en-US" sz="1100" dirty="0"/>
          </a:p>
        </p:txBody>
      </p:sp>
      <p:sp>
        <p:nvSpPr>
          <p:cNvPr id="78" name="Shape 25">
            <a:extLst>
              <a:ext uri="{FF2B5EF4-FFF2-40B4-BE49-F238E27FC236}">
                <a16:creationId xmlns:a16="http://schemas.microsoft.com/office/drawing/2014/main" id="{BA4DAD83-3234-730E-59CA-A1B8D1D3B8FC}"/>
              </a:ext>
            </a:extLst>
          </p:cNvPr>
          <p:cNvSpPr/>
          <p:nvPr/>
        </p:nvSpPr>
        <p:spPr>
          <a:xfrm>
            <a:off x="3419856" y="2011680"/>
            <a:ext cx="91440" cy="91440"/>
          </a:xfrm>
          <a:prstGeom prst="ellipse">
            <a:avLst/>
          </a:prstGeom>
          <a:solidFill>
            <a:srgbClr val="156B5E"/>
          </a:solidFill>
          <a:ln/>
        </p:spPr>
        <p:txBody>
          <a:bodyPr/>
          <a:lstStyle/>
          <a:p>
            <a:endParaRPr lang="fr-BE"/>
          </a:p>
        </p:txBody>
      </p:sp>
      <p:sp>
        <p:nvSpPr>
          <p:cNvPr id="79" name="Text 26">
            <a:extLst>
              <a:ext uri="{FF2B5EF4-FFF2-40B4-BE49-F238E27FC236}">
                <a16:creationId xmlns:a16="http://schemas.microsoft.com/office/drawing/2014/main" id="{F7B7561C-FC88-BAA6-CE4A-F2BA06FAA6B9}"/>
              </a:ext>
            </a:extLst>
          </p:cNvPr>
          <p:cNvSpPr/>
          <p:nvPr/>
        </p:nvSpPr>
        <p:spPr>
          <a:xfrm>
            <a:off x="3584448" y="1901952"/>
            <a:ext cx="2249424" cy="329184"/>
          </a:xfrm>
          <a:prstGeom prst="rect">
            <a:avLst/>
          </a:prstGeom>
          <a:noFill/>
          <a:ln/>
        </p:spPr>
        <p:txBody>
          <a:bodyPr wrap="square" rtlCol="0" anchor="ctr"/>
          <a:lstStyle/>
          <a:p>
            <a:pPr marL="0" indent="0">
              <a:buNone/>
            </a:pPr>
            <a:r>
              <a:rPr lang="en-US" sz="1100" dirty="0">
                <a:solidFill>
                  <a:srgbClr val="1E293B"/>
                </a:solidFill>
              </a:rPr>
              <a:t>Structures d'encadrement</a:t>
            </a:r>
            <a:endParaRPr lang="en-US" sz="1100" dirty="0"/>
          </a:p>
        </p:txBody>
      </p:sp>
      <p:sp>
        <p:nvSpPr>
          <p:cNvPr id="80" name="Shape 27">
            <a:extLst>
              <a:ext uri="{FF2B5EF4-FFF2-40B4-BE49-F238E27FC236}">
                <a16:creationId xmlns:a16="http://schemas.microsoft.com/office/drawing/2014/main" id="{C96A3F75-287C-0D14-89A9-EC0169A2506E}"/>
              </a:ext>
            </a:extLst>
          </p:cNvPr>
          <p:cNvSpPr/>
          <p:nvPr/>
        </p:nvSpPr>
        <p:spPr>
          <a:xfrm>
            <a:off x="3419856" y="2450592"/>
            <a:ext cx="91440" cy="91440"/>
          </a:xfrm>
          <a:prstGeom prst="ellipse">
            <a:avLst/>
          </a:prstGeom>
          <a:solidFill>
            <a:srgbClr val="156B5E"/>
          </a:solidFill>
          <a:ln/>
        </p:spPr>
        <p:txBody>
          <a:bodyPr/>
          <a:lstStyle/>
          <a:p>
            <a:endParaRPr lang="fr-BE"/>
          </a:p>
        </p:txBody>
      </p:sp>
      <p:sp>
        <p:nvSpPr>
          <p:cNvPr id="81" name="Text 28">
            <a:extLst>
              <a:ext uri="{FF2B5EF4-FFF2-40B4-BE49-F238E27FC236}">
                <a16:creationId xmlns:a16="http://schemas.microsoft.com/office/drawing/2014/main" id="{9697AE25-A772-472F-13EC-895287616225}"/>
              </a:ext>
            </a:extLst>
          </p:cNvPr>
          <p:cNvSpPr/>
          <p:nvPr/>
        </p:nvSpPr>
        <p:spPr>
          <a:xfrm>
            <a:off x="3584448" y="2340864"/>
            <a:ext cx="2249424" cy="329184"/>
          </a:xfrm>
          <a:prstGeom prst="rect">
            <a:avLst/>
          </a:prstGeom>
          <a:noFill/>
          <a:ln/>
        </p:spPr>
        <p:txBody>
          <a:bodyPr wrap="square" rtlCol="0" anchor="ctr"/>
          <a:lstStyle/>
          <a:p>
            <a:pPr marL="0" indent="0">
              <a:buNone/>
            </a:pPr>
            <a:r>
              <a:rPr lang="en-US" sz="1100" dirty="0">
                <a:solidFill>
                  <a:srgbClr val="1E293B"/>
                </a:solidFill>
              </a:rPr>
              <a:t>Programmes d'appui</a:t>
            </a:r>
            <a:endParaRPr lang="en-US" sz="1100" dirty="0"/>
          </a:p>
        </p:txBody>
      </p:sp>
      <p:sp>
        <p:nvSpPr>
          <p:cNvPr id="82" name="Shape 29">
            <a:extLst>
              <a:ext uri="{FF2B5EF4-FFF2-40B4-BE49-F238E27FC236}">
                <a16:creationId xmlns:a16="http://schemas.microsoft.com/office/drawing/2014/main" id="{EDDB2E96-75A7-0DBD-FDB0-78BC0209D365}"/>
              </a:ext>
            </a:extLst>
          </p:cNvPr>
          <p:cNvSpPr/>
          <p:nvPr/>
        </p:nvSpPr>
        <p:spPr>
          <a:xfrm>
            <a:off x="3419856" y="2889504"/>
            <a:ext cx="91440" cy="91440"/>
          </a:xfrm>
          <a:prstGeom prst="ellipse">
            <a:avLst/>
          </a:prstGeom>
          <a:solidFill>
            <a:srgbClr val="156B5E"/>
          </a:solidFill>
          <a:ln/>
        </p:spPr>
        <p:txBody>
          <a:bodyPr/>
          <a:lstStyle/>
          <a:p>
            <a:endParaRPr lang="fr-BE"/>
          </a:p>
        </p:txBody>
      </p:sp>
      <p:sp>
        <p:nvSpPr>
          <p:cNvPr id="83" name="Text 30">
            <a:extLst>
              <a:ext uri="{FF2B5EF4-FFF2-40B4-BE49-F238E27FC236}">
                <a16:creationId xmlns:a16="http://schemas.microsoft.com/office/drawing/2014/main" id="{9027C1ED-6044-CF76-63AF-0A21023F5DB1}"/>
              </a:ext>
            </a:extLst>
          </p:cNvPr>
          <p:cNvSpPr/>
          <p:nvPr/>
        </p:nvSpPr>
        <p:spPr>
          <a:xfrm>
            <a:off x="3584448" y="2779776"/>
            <a:ext cx="2249424" cy="329184"/>
          </a:xfrm>
          <a:prstGeom prst="rect">
            <a:avLst/>
          </a:prstGeom>
          <a:noFill/>
          <a:ln/>
        </p:spPr>
        <p:txBody>
          <a:bodyPr wrap="square" rtlCol="0" anchor="ctr"/>
          <a:lstStyle/>
          <a:p>
            <a:pPr marL="0" indent="0">
              <a:buNone/>
            </a:pPr>
            <a:r>
              <a:rPr lang="en-US" sz="1100" dirty="0">
                <a:solidFill>
                  <a:srgbClr val="1E293B"/>
                </a:solidFill>
              </a:rPr>
              <a:t>Critères d'éligibilité</a:t>
            </a:r>
            <a:endParaRPr lang="en-US" sz="1100" dirty="0"/>
          </a:p>
        </p:txBody>
      </p:sp>
      <p:sp>
        <p:nvSpPr>
          <p:cNvPr id="84" name="Shape 31">
            <a:extLst>
              <a:ext uri="{FF2B5EF4-FFF2-40B4-BE49-F238E27FC236}">
                <a16:creationId xmlns:a16="http://schemas.microsoft.com/office/drawing/2014/main" id="{54EE5B8C-A89E-2C3C-5DC5-64094957BC61}"/>
              </a:ext>
            </a:extLst>
          </p:cNvPr>
          <p:cNvSpPr/>
          <p:nvPr/>
        </p:nvSpPr>
        <p:spPr>
          <a:xfrm>
            <a:off x="4608576" y="3657600"/>
            <a:ext cx="0" cy="292608"/>
          </a:xfrm>
          <a:prstGeom prst="line">
            <a:avLst/>
          </a:prstGeom>
          <a:noFill/>
          <a:ln w="19050">
            <a:solidFill>
              <a:srgbClr val="156B5E"/>
            </a:solidFill>
            <a:prstDash val="solid"/>
          </a:ln>
        </p:spPr>
        <p:txBody>
          <a:bodyPr/>
          <a:lstStyle/>
          <a:p>
            <a:endParaRPr lang="fr-BE"/>
          </a:p>
        </p:txBody>
      </p:sp>
      <p:sp>
        <p:nvSpPr>
          <p:cNvPr id="85" name="Text 32">
            <a:extLst>
              <a:ext uri="{FF2B5EF4-FFF2-40B4-BE49-F238E27FC236}">
                <a16:creationId xmlns:a16="http://schemas.microsoft.com/office/drawing/2014/main" id="{D459F90F-E1E2-F520-390D-68F6E83FB4C8}"/>
              </a:ext>
            </a:extLst>
          </p:cNvPr>
          <p:cNvSpPr/>
          <p:nvPr/>
        </p:nvSpPr>
        <p:spPr>
          <a:xfrm>
            <a:off x="4471416" y="3858768"/>
            <a:ext cx="274320" cy="201168"/>
          </a:xfrm>
          <a:prstGeom prst="rect">
            <a:avLst/>
          </a:prstGeom>
          <a:noFill/>
          <a:ln/>
        </p:spPr>
        <p:txBody>
          <a:bodyPr wrap="square" rtlCol="0" anchor="ctr"/>
          <a:lstStyle/>
          <a:p>
            <a:pPr marL="0" indent="0" algn="ctr">
              <a:buNone/>
            </a:pPr>
            <a:r>
              <a:rPr lang="en-US" sz="1000" dirty="0">
                <a:solidFill>
                  <a:srgbClr val="156B5E"/>
                </a:solidFill>
              </a:rPr>
              <a:t>▼</a:t>
            </a:r>
            <a:endParaRPr lang="en-US" sz="1000" dirty="0"/>
          </a:p>
        </p:txBody>
      </p:sp>
      <p:sp>
        <p:nvSpPr>
          <p:cNvPr id="86" name="Shape 33">
            <a:extLst>
              <a:ext uri="{FF2B5EF4-FFF2-40B4-BE49-F238E27FC236}">
                <a16:creationId xmlns:a16="http://schemas.microsoft.com/office/drawing/2014/main" id="{D51181FA-FFBA-012B-2217-3E3CE17E5E40}"/>
              </a:ext>
            </a:extLst>
          </p:cNvPr>
          <p:cNvSpPr/>
          <p:nvPr/>
        </p:nvSpPr>
        <p:spPr>
          <a:xfrm>
            <a:off x="6217920" y="621792"/>
            <a:ext cx="2706624" cy="3035808"/>
          </a:xfrm>
          <a:prstGeom prst="rect">
            <a:avLst/>
          </a:prstGeom>
          <a:solidFill>
            <a:srgbClr val="FFFFFF"/>
          </a:solidFill>
          <a:ln w="10160">
            <a:solidFill>
              <a:srgbClr val="DDE3EB"/>
            </a:solidFill>
            <a:prstDash val="solid"/>
          </a:ln>
          <a:effectLst>
            <a:outerShdw blurRad="76200" dist="25400" dir="8100000" algn="bl" rotWithShape="0">
              <a:srgbClr val="000000">
                <a:alpha val="6000"/>
              </a:srgbClr>
            </a:outerShdw>
          </a:effectLst>
        </p:spPr>
        <p:txBody>
          <a:bodyPr/>
          <a:lstStyle/>
          <a:p>
            <a:endParaRPr lang="fr-BE"/>
          </a:p>
        </p:txBody>
      </p:sp>
      <p:sp>
        <p:nvSpPr>
          <p:cNvPr id="87" name="Shape 34">
            <a:extLst>
              <a:ext uri="{FF2B5EF4-FFF2-40B4-BE49-F238E27FC236}">
                <a16:creationId xmlns:a16="http://schemas.microsoft.com/office/drawing/2014/main" id="{12A15AD2-3C8E-87E0-EAB5-F534DD72E89F}"/>
              </a:ext>
            </a:extLst>
          </p:cNvPr>
          <p:cNvSpPr/>
          <p:nvPr/>
        </p:nvSpPr>
        <p:spPr>
          <a:xfrm>
            <a:off x="6217920" y="621792"/>
            <a:ext cx="73152" cy="3035808"/>
          </a:xfrm>
          <a:prstGeom prst="rect">
            <a:avLst/>
          </a:prstGeom>
          <a:solidFill>
            <a:srgbClr val="E07B2A"/>
          </a:solidFill>
          <a:ln/>
        </p:spPr>
        <p:txBody>
          <a:bodyPr/>
          <a:lstStyle/>
          <a:p>
            <a:endParaRPr lang="fr-BE"/>
          </a:p>
        </p:txBody>
      </p:sp>
      <p:sp>
        <p:nvSpPr>
          <p:cNvPr id="88" name="Text 35">
            <a:extLst>
              <a:ext uri="{FF2B5EF4-FFF2-40B4-BE49-F238E27FC236}">
                <a16:creationId xmlns:a16="http://schemas.microsoft.com/office/drawing/2014/main" id="{BCF06D26-7DD4-45B0-3EA5-BD5A051DA3F4}"/>
              </a:ext>
            </a:extLst>
          </p:cNvPr>
          <p:cNvSpPr/>
          <p:nvPr/>
        </p:nvSpPr>
        <p:spPr>
          <a:xfrm>
            <a:off x="6345936" y="676656"/>
            <a:ext cx="2505456" cy="658368"/>
          </a:xfrm>
          <a:prstGeom prst="rect">
            <a:avLst/>
          </a:prstGeom>
          <a:noFill/>
          <a:ln/>
        </p:spPr>
        <p:txBody>
          <a:bodyPr wrap="square" rtlCol="0" anchor="ctr"/>
          <a:lstStyle/>
          <a:p>
            <a:pPr marL="0" indent="0" algn="l">
              <a:lnSpc>
                <a:spcPct val="130000"/>
              </a:lnSpc>
              <a:buNone/>
            </a:pPr>
            <a:r>
              <a:rPr lang="en-US" sz="1250" b="1" dirty="0">
                <a:solidFill>
                  <a:srgbClr val="E07B2A"/>
                </a:solidFill>
              </a:rPr>
              <a:t>CONDITIONS</a:t>
            </a:r>
            <a:r>
              <a:rPr lang="en-US" sz="1250" dirty="0"/>
              <a:t> </a:t>
            </a:r>
            <a:r>
              <a:rPr lang="en-US" sz="1250" b="1" dirty="0">
                <a:solidFill>
                  <a:srgbClr val="E07B2A"/>
                </a:solidFill>
              </a:rPr>
              <a:t>FACILITANTES</a:t>
            </a:r>
            <a:endParaRPr lang="en-US" sz="1250" dirty="0"/>
          </a:p>
        </p:txBody>
      </p:sp>
      <p:sp>
        <p:nvSpPr>
          <p:cNvPr id="89" name="Shape 36">
            <a:extLst>
              <a:ext uri="{FF2B5EF4-FFF2-40B4-BE49-F238E27FC236}">
                <a16:creationId xmlns:a16="http://schemas.microsoft.com/office/drawing/2014/main" id="{D0EC7960-5EF4-278D-60E1-58EFB62C9143}"/>
              </a:ext>
            </a:extLst>
          </p:cNvPr>
          <p:cNvSpPr/>
          <p:nvPr/>
        </p:nvSpPr>
        <p:spPr>
          <a:xfrm>
            <a:off x="6345936" y="1371600"/>
            <a:ext cx="2450592" cy="0"/>
          </a:xfrm>
          <a:prstGeom prst="line">
            <a:avLst/>
          </a:prstGeom>
          <a:noFill/>
          <a:ln w="10160">
            <a:solidFill>
              <a:srgbClr val="DDE3EB"/>
            </a:solidFill>
            <a:prstDash val="solid"/>
          </a:ln>
        </p:spPr>
        <p:txBody>
          <a:bodyPr/>
          <a:lstStyle/>
          <a:p>
            <a:endParaRPr lang="fr-BE"/>
          </a:p>
        </p:txBody>
      </p:sp>
      <p:sp>
        <p:nvSpPr>
          <p:cNvPr id="90" name="Shape 37">
            <a:extLst>
              <a:ext uri="{FF2B5EF4-FFF2-40B4-BE49-F238E27FC236}">
                <a16:creationId xmlns:a16="http://schemas.microsoft.com/office/drawing/2014/main" id="{9EE436D7-F61D-BC2C-31D2-9869B51DB7FC}"/>
              </a:ext>
            </a:extLst>
          </p:cNvPr>
          <p:cNvSpPr/>
          <p:nvPr/>
        </p:nvSpPr>
        <p:spPr>
          <a:xfrm>
            <a:off x="6382512" y="1572768"/>
            <a:ext cx="91440" cy="91440"/>
          </a:xfrm>
          <a:prstGeom prst="ellipse">
            <a:avLst/>
          </a:prstGeom>
          <a:solidFill>
            <a:srgbClr val="E07B2A"/>
          </a:solidFill>
          <a:ln/>
        </p:spPr>
        <p:txBody>
          <a:bodyPr/>
          <a:lstStyle/>
          <a:p>
            <a:endParaRPr lang="fr-BE"/>
          </a:p>
        </p:txBody>
      </p:sp>
      <p:sp>
        <p:nvSpPr>
          <p:cNvPr id="91" name="Text 38">
            <a:extLst>
              <a:ext uri="{FF2B5EF4-FFF2-40B4-BE49-F238E27FC236}">
                <a16:creationId xmlns:a16="http://schemas.microsoft.com/office/drawing/2014/main" id="{81487320-B016-3D68-E6CB-AEE2495F79EA}"/>
              </a:ext>
            </a:extLst>
          </p:cNvPr>
          <p:cNvSpPr/>
          <p:nvPr/>
        </p:nvSpPr>
        <p:spPr>
          <a:xfrm>
            <a:off x="6547104" y="1463040"/>
            <a:ext cx="2249424" cy="329184"/>
          </a:xfrm>
          <a:prstGeom prst="rect">
            <a:avLst/>
          </a:prstGeom>
          <a:noFill/>
          <a:ln/>
        </p:spPr>
        <p:txBody>
          <a:bodyPr wrap="square" rtlCol="0" anchor="ctr"/>
          <a:lstStyle/>
          <a:p>
            <a:pPr marL="0" indent="0">
              <a:buNone/>
            </a:pPr>
            <a:r>
              <a:rPr lang="en-US" sz="1100" dirty="0">
                <a:solidFill>
                  <a:srgbClr val="1E293B"/>
                </a:solidFill>
              </a:rPr>
              <a:t>Financement</a:t>
            </a:r>
            <a:endParaRPr lang="en-US" sz="1100" dirty="0"/>
          </a:p>
        </p:txBody>
      </p:sp>
      <p:sp>
        <p:nvSpPr>
          <p:cNvPr id="92" name="Shape 39">
            <a:extLst>
              <a:ext uri="{FF2B5EF4-FFF2-40B4-BE49-F238E27FC236}">
                <a16:creationId xmlns:a16="http://schemas.microsoft.com/office/drawing/2014/main" id="{527F3AC1-C0F9-A2B4-E738-09F13D8D5F80}"/>
              </a:ext>
            </a:extLst>
          </p:cNvPr>
          <p:cNvSpPr/>
          <p:nvPr/>
        </p:nvSpPr>
        <p:spPr>
          <a:xfrm>
            <a:off x="6382512" y="2011680"/>
            <a:ext cx="91440" cy="91440"/>
          </a:xfrm>
          <a:prstGeom prst="ellipse">
            <a:avLst/>
          </a:prstGeom>
          <a:solidFill>
            <a:srgbClr val="E07B2A"/>
          </a:solidFill>
          <a:ln/>
        </p:spPr>
        <p:txBody>
          <a:bodyPr/>
          <a:lstStyle/>
          <a:p>
            <a:endParaRPr lang="fr-BE"/>
          </a:p>
        </p:txBody>
      </p:sp>
      <p:sp>
        <p:nvSpPr>
          <p:cNvPr id="93" name="Text 40">
            <a:extLst>
              <a:ext uri="{FF2B5EF4-FFF2-40B4-BE49-F238E27FC236}">
                <a16:creationId xmlns:a16="http://schemas.microsoft.com/office/drawing/2014/main" id="{AEA3D4C1-B60A-DC24-A91B-7A2A9B383463}"/>
              </a:ext>
            </a:extLst>
          </p:cNvPr>
          <p:cNvSpPr/>
          <p:nvPr/>
        </p:nvSpPr>
        <p:spPr>
          <a:xfrm>
            <a:off x="6547104" y="1901952"/>
            <a:ext cx="2249424" cy="329184"/>
          </a:xfrm>
          <a:prstGeom prst="rect">
            <a:avLst/>
          </a:prstGeom>
          <a:noFill/>
          <a:ln/>
        </p:spPr>
        <p:txBody>
          <a:bodyPr wrap="square" rtlCol="0" anchor="ctr"/>
          <a:lstStyle/>
          <a:p>
            <a:pPr marL="0" indent="0">
              <a:buNone/>
            </a:pPr>
            <a:r>
              <a:rPr lang="en-US" sz="1100" dirty="0">
                <a:solidFill>
                  <a:srgbClr val="1E293B"/>
                </a:solidFill>
              </a:rPr>
              <a:t>Formations</a:t>
            </a:r>
            <a:endParaRPr lang="en-US" sz="1100" dirty="0"/>
          </a:p>
        </p:txBody>
      </p:sp>
      <p:sp>
        <p:nvSpPr>
          <p:cNvPr id="94" name="Shape 41">
            <a:extLst>
              <a:ext uri="{FF2B5EF4-FFF2-40B4-BE49-F238E27FC236}">
                <a16:creationId xmlns:a16="http://schemas.microsoft.com/office/drawing/2014/main" id="{4B9E7205-9D75-A3DF-FEE4-81EFD115174C}"/>
              </a:ext>
            </a:extLst>
          </p:cNvPr>
          <p:cNvSpPr/>
          <p:nvPr/>
        </p:nvSpPr>
        <p:spPr>
          <a:xfrm>
            <a:off x="6382512" y="2450592"/>
            <a:ext cx="91440" cy="91440"/>
          </a:xfrm>
          <a:prstGeom prst="ellipse">
            <a:avLst/>
          </a:prstGeom>
          <a:solidFill>
            <a:srgbClr val="E07B2A"/>
          </a:solidFill>
          <a:ln/>
        </p:spPr>
        <p:txBody>
          <a:bodyPr/>
          <a:lstStyle/>
          <a:p>
            <a:endParaRPr lang="fr-BE"/>
          </a:p>
        </p:txBody>
      </p:sp>
      <p:sp>
        <p:nvSpPr>
          <p:cNvPr id="95" name="Text 42">
            <a:extLst>
              <a:ext uri="{FF2B5EF4-FFF2-40B4-BE49-F238E27FC236}">
                <a16:creationId xmlns:a16="http://schemas.microsoft.com/office/drawing/2014/main" id="{64963ADF-7909-5DEA-F293-5BC4F9400901}"/>
              </a:ext>
            </a:extLst>
          </p:cNvPr>
          <p:cNvSpPr/>
          <p:nvPr/>
        </p:nvSpPr>
        <p:spPr>
          <a:xfrm>
            <a:off x="6547104" y="2340864"/>
            <a:ext cx="2249424" cy="329184"/>
          </a:xfrm>
          <a:prstGeom prst="rect">
            <a:avLst/>
          </a:prstGeom>
          <a:noFill/>
          <a:ln/>
        </p:spPr>
        <p:txBody>
          <a:bodyPr wrap="square" rtlCol="0" anchor="ctr"/>
          <a:lstStyle/>
          <a:p>
            <a:pPr marL="0" indent="0">
              <a:buNone/>
            </a:pPr>
            <a:r>
              <a:rPr lang="en-US" sz="1100" dirty="0">
                <a:solidFill>
                  <a:srgbClr val="1E293B"/>
                </a:solidFill>
              </a:rPr>
              <a:t>Équipements &amp; </a:t>
            </a:r>
            <a:r>
              <a:rPr lang="en-US" sz="1100" dirty="0" err="1">
                <a:solidFill>
                  <a:srgbClr val="1E293B"/>
                </a:solidFill>
              </a:rPr>
              <a:t>infrastrutures</a:t>
            </a:r>
            <a:endParaRPr lang="en-US" sz="1100" dirty="0"/>
          </a:p>
        </p:txBody>
      </p:sp>
      <p:sp>
        <p:nvSpPr>
          <p:cNvPr id="96" name="Shape 43">
            <a:extLst>
              <a:ext uri="{FF2B5EF4-FFF2-40B4-BE49-F238E27FC236}">
                <a16:creationId xmlns:a16="http://schemas.microsoft.com/office/drawing/2014/main" id="{6882A4CF-7637-CECD-A2D9-C4F93A309CBA}"/>
              </a:ext>
            </a:extLst>
          </p:cNvPr>
          <p:cNvSpPr/>
          <p:nvPr/>
        </p:nvSpPr>
        <p:spPr>
          <a:xfrm>
            <a:off x="6382512" y="2889504"/>
            <a:ext cx="91440" cy="91440"/>
          </a:xfrm>
          <a:prstGeom prst="ellipse">
            <a:avLst/>
          </a:prstGeom>
          <a:solidFill>
            <a:srgbClr val="E07B2A"/>
          </a:solidFill>
          <a:ln/>
        </p:spPr>
        <p:txBody>
          <a:bodyPr/>
          <a:lstStyle/>
          <a:p>
            <a:endParaRPr lang="fr-BE"/>
          </a:p>
        </p:txBody>
      </p:sp>
      <p:sp>
        <p:nvSpPr>
          <p:cNvPr id="97" name="Text 44">
            <a:extLst>
              <a:ext uri="{FF2B5EF4-FFF2-40B4-BE49-F238E27FC236}">
                <a16:creationId xmlns:a16="http://schemas.microsoft.com/office/drawing/2014/main" id="{E3D4AF04-A328-2FF4-B1EE-BD9E3F545B21}"/>
              </a:ext>
            </a:extLst>
          </p:cNvPr>
          <p:cNvSpPr/>
          <p:nvPr/>
        </p:nvSpPr>
        <p:spPr>
          <a:xfrm>
            <a:off x="6547104" y="2779776"/>
            <a:ext cx="2249424" cy="329184"/>
          </a:xfrm>
          <a:prstGeom prst="rect">
            <a:avLst/>
          </a:prstGeom>
          <a:noFill/>
          <a:ln/>
        </p:spPr>
        <p:txBody>
          <a:bodyPr wrap="square" rtlCol="0" anchor="ctr"/>
          <a:lstStyle/>
          <a:p>
            <a:pPr marL="0" indent="0">
              <a:buNone/>
            </a:pPr>
            <a:r>
              <a:rPr lang="en-US" sz="1100" dirty="0">
                <a:solidFill>
                  <a:srgbClr val="1E293B"/>
                </a:solidFill>
              </a:rPr>
              <a:t>Soutien organisationnel</a:t>
            </a:r>
            <a:endParaRPr lang="en-US" sz="1100" dirty="0"/>
          </a:p>
        </p:txBody>
      </p:sp>
      <p:sp>
        <p:nvSpPr>
          <p:cNvPr id="98" name="Shape 45">
            <a:extLst>
              <a:ext uri="{FF2B5EF4-FFF2-40B4-BE49-F238E27FC236}">
                <a16:creationId xmlns:a16="http://schemas.microsoft.com/office/drawing/2014/main" id="{391C0AE6-2750-BE32-A32D-201B1F8C6098}"/>
              </a:ext>
            </a:extLst>
          </p:cNvPr>
          <p:cNvSpPr/>
          <p:nvPr/>
        </p:nvSpPr>
        <p:spPr>
          <a:xfrm>
            <a:off x="7571232" y="3657600"/>
            <a:ext cx="0" cy="292608"/>
          </a:xfrm>
          <a:prstGeom prst="line">
            <a:avLst/>
          </a:prstGeom>
          <a:noFill/>
          <a:ln w="19050">
            <a:solidFill>
              <a:srgbClr val="E07B2A"/>
            </a:solidFill>
            <a:prstDash val="solid"/>
          </a:ln>
        </p:spPr>
        <p:txBody>
          <a:bodyPr/>
          <a:lstStyle/>
          <a:p>
            <a:endParaRPr lang="fr-BE"/>
          </a:p>
        </p:txBody>
      </p:sp>
      <p:sp>
        <p:nvSpPr>
          <p:cNvPr id="99" name="Text 46">
            <a:extLst>
              <a:ext uri="{FF2B5EF4-FFF2-40B4-BE49-F238E27FC236}">
                <a16:creationId xmlns:a16="http://schemas.microsoft.com/office/drawing/2014/main" id="{BDCA5974-7A3A-70C4-DA48-98E5D9E2E995}"/>
              </a:ext>
            </a:extLst>
          </p:cNvPr>
          <p:cNvSpPr/>
          <p:nvPr/>
        </p:nvSpPr>
        <p:spPr>
          <a:xfrm>
            <a:off x="7434072" y="3858768"/>
            <a:ext cx="274320" cy="201168"/>
          </a:xfrm>
          <a:prstGeom prst="rect">
            <a:avLst/>
          </a:prstGeom>
          <a:noFill/>
          <a:ln/>
        </p:spPr>
        <p:txBody>
          <a:bodyPr wrap="square" rtlCol="0" anchor="ctr"/>
          <a:lstStyle/>
          <a:p>
            <a:pPr marL="0" indent="0" algn="ctr">
              <a:buNone/>
            </a:pPr>
            <a:r>
              <a:rPr lang="en-US" sz="1000" dirty="0">
                <a:solidFill>
                  <a:srgbClr val="E07B2A"/>
                </a:solidFill>
              </a:rPr>
              <a:t>▼</a:t>
            </a:r>
            <a:endParaRPr lang="en-US" sz="1000" dirty="0"/>
          </a:p>
        </p:txBody>
      </p:sp>
      <p:sp>
        <p:nvSpPr>
          <p:cNvPr id="100" name="Shape 47">
            <a:extLst>
              <a:ext uri="{FF2B5EF4-FFF2-40B4-BE49-F238E27FC236}">
                <a16:creationId xmlns:a16="http://schemas.microsoft.com/office/drawing/2014/main" id="{278D2EDC-9116-7226-E40E-26C3A1A030CD}"/>
              </a:ext>
            </a:extLst>
          </p:cNvPr>
          <p:cNvSpPr/>
          <p:nvPr/>
        </p:nvSpPr>
        <p:spPr>
          <a:xfrm>
            <a:off x="1645920" y="3913632"/>
            <a:ext cx="5925312" cy="0"/>
          </a:xfrm>
          <a:prstGeom prst="line">
            <a:avLst/>
          </a:prstGeom>
          <a:noFill/>
          <a:ln w="15240">
            <a:solidFill>
              <a:srgbClr val="C8D3DD"/>
            </a:solidFill>
            <a:prstDash val="solid"/>
          </a:ln>
        </p:spPr>
        <p:txBody>
          <a:bodyPr/>
          <a:lstStyle/>
          <a:p>
            <a:endParaRPr lang="fr-BE"/>
          </a:p>
        </p:txBody>
      </p:sp>
      <p:sp>
        <p:nvSpPr>
          <p:cNvPr id="101" name="Shape 48">
            <a:extLst>
              <a:ext uri="{FF2B5EF4-FFF2-40B4-BE49-F238E27FC236}">
                <a16:creationId xmlns:a16="http://schemas.microsoft.com/office/drawing/2014/main" id="{8C2EAE69-CA57-D255-8079-A61F86CA994B}"/>
              </a:ext>
            </a:extLst>
          </p:cNvPr>
          <p:cNvSpPr/>
          <p:nvPr/>
        </p:nvSpPr>
        <p:spPr>
          <a:xfrm>
            <a:off x="292608" y="3913632"/>
            <a:ext cx="8558784" cy="987552"/>
          </a:xfrm>
          <a:prstGeom prst="rect">
            <a:avLst/>
          </a:prstGeom>
          <a:solidFill>
            <a:srgbClr val="1A3A5C"/>
          </a:solidFill>
          <a:ln/>
          <a:effectLst>
            <a:outerShdw blurRad="76200" dist="25400" dir="8100000" algn="bl" rotWithShape="0">
              <a:srgbClr val="000000">
                <a:alpha val="6000"/>
              </a:srgbClr>
            </a:outerShdw>
          </a:effectLst>
        </p:spPr>
        <p:txBody>
          <a:bodyPr/>
          <a:lstStyle/>
          <a:p>
            <a:endParaRPr lang="fr-BE"/>
          </a:p>
        </p:txBody>
      </p:sp>
      <p:sp>
        <p:nvSpPr>
          <p:cNvPr id="102" name="Text 49">
            <a:extLst>
              <a:ext uri="{FF2B5EF4-FFF2-40B4-BE49-F238E27FC236}">
                <a16:creationId xmlns:a16="http://schemas.microsoft.com/office/drawing/2014/main" id="{C7328314-949C-3025-AA39-2DB7D9ECB580}"/>
              </a:ext>
            </a:extLst>
          </p:cNvPr>
          <p:cNvSpPr/>
          <p:nvPr/>
        </p:nvSpPr>
        <p:spPr>
          <a:xfrm>
            <a:off x="438912" y="3913632"/>
            <a:ext cx="2331720" cy="987552"/>
          </a:xfrm>
          <a:prstGeom prst="rect">
            <a:avLst/>
          </a:prstGeom>
          <a:noFill/>
          <a:ln/>
        </p:spPr>
        <p:txBody>
          <a:bodyPr wrap="square" rtlCol="0" anchor="ctr"/>
          <a:lstStyle/>
          <a:p>
            <a:pPr marL="0" indent="0" algn="ctr">
              <a:buNone/>
            </a:pPr>
            <a:r>
              <a:rPr lang="en-US" sz="1200" b="1" dirty="0">
                <a:solidFill>
                  <a:schemeClr val="bg1"/>
                </a:solidFill>
                <a:latin typeface="Cambria" panose="02040503050406030204" pitchFamily="18" charset="0"/>
                <a:ea typeface="Cambria" panose="02040503050406030204" pitchFamily="18" charset="0"/>
              </a:rPr>
              <a:t>DÉCISION D'ADOPTION</a:t>
            </a:r>
          </a:p>
          <a:p>
            <a:pPr marL="0" indent="0" algn="ctr">
              <a:buNone/>
            </a:pPr>
            <a:r>
              <a:rPr lang="en-US" sz="1200" b="1" dirty="0">
                <a:solidFill>
                  <a:schemeClr val="bg1"/>
                </a:solidFill>
                <a:latin typeface="Cambria" panose="02040503050406030204" pitchFamily="18" charset="0"/>
                <a:ea typeface="Cambria" panose="02040503050406030204" pitchFamily="18" charset="0"/>
              </a:rPr>
              <a:t>Impacts socio-</a:t>
            </a:r>
            <a:r>
              <a:rPr lang="en-US" sz="1200" b="1" dirty="0" err="1">
                <a:solidFill>
                  <a:schemeClr val="bg1"/>
                </a:solidFill>
                <a:latin typeface="Cambria" panose="02040503050406030204" pitchFamily="18" charset="0"/>
                <a:ea typeface="Cambria" panose="02040503050406030204" pitchFamily="18" charset="0"/>
              </a:rPr>
              <a:t>économiques</a:t>
            </a:r>
            <a:endParaRPr lang="en-US" sz="1200" dirty="0">
              <a:solidFill>
                <a:schemeClr val="bg1"/>
              </a:solidFill>
              <a:latin typeface="Cambria" panose="02040503050406030204" pitchFamily="18" charset="0"/>
              <a:ea typeface="Cambria" panose="02040503050406030204" pitchFamily="18" charset="0"/>
            </a:endParaRPr>
          </a:p>
        </p:txBody>
      </p:sp>
      <p:sp>
        <p:nvSpPr>
          <p:cNvPr id="103" name="Shape 50">
            <a:extLst>
              <a:ext uri="{FF2B5EF4-FFF2-40B4-BE49-F238E27FC236}">
                <a16:creationId xmlns:a16="http://schemas.microsoft.com/office/drawing/2014/main" id="{1E2B7E5D-3781-1D9E-2893-A0233770B83E}"/>
              </a:ext>
            </a:extLst>
          </p:cNvPr>
          <p:cNvSpPr/>
          <p:nvPr/>
        </p:nvSpPr>
        <p:spPr>
          <a:xfrm>
            <a:off x="2880360" y="4041648"/>
            <a:ext cx="0" cy="731520"/>
          </a:xfrm>
          <a:prstGeom prst="line">
            <a:avLst/>
          </a:prstGeom>
          <a:noFill/>
          <a:ln w="10160">
            <a:solidFill>
              <a:srgbClr val="FFFFFF">
                <a:alpha val="40000"/>
              </a:srgbClr>
            </a:solidFill>
            <a:prstDash val="solid"/>
          </a:ln>
        </p:spPr>
        <p:txBody>
          <a:bodyPr/>
          <a:lstStyle/>
          <a:p>
            <a:endParaRPr lang="fr-BE"/>
          </a:p>
        </p:txBody>
      </p:sp>
      <p:sp>
        <p:nvSpPr>
          <p:cNvPr id="104" name="Shape 51">
            <a:extLst>
              <a:ext uri="{FF2B5EF4-FFF2-40B4-BE49-F238E27FC236}">
                <a16:creationId xmlns:a16="http://schemas.microsoft.com/office/drawing/2014/main" id="{9E86DAA9-BFA6-A1F1-BC02-3F332637833A}"/>
              </a:ext>
            </a:extLst>
          </p:cNvPr>
          <p:cNvSpPr/>
          <p:nvPr/>
        </p:nvSpPr>
        <p:spPr>
          <a:xfrm>
            <a:off x="6035040" y="4041648"/>
            <a:ext cx="0" cy="731520"/>
          </a:xfrm>
          <a:prstGeom prst="line">
            <a:avLst/>
          </a:prstGeom>
          <a:noFill/>
          <a:ln w="10160">
            <a:solidFill>
              <a:srgbClr val="FFFFFF">
                <a:alpha val="40000"/>
              </a:srgbClr>
            </a:solidFill>
            <a:prstDash val="solid"/>
          </a:ln>
        </p:spPr>
        <p:txBody>
          <a:bodyPr/>
          <a:lstStyle/>
          <a:p>
            <a:endParaRPr lang="fr-BE"/>
          </a:p>
        </p:txBody>
      </p:sp>
      <p:sp>
        <p:nvSpPr>
          <p:cNvPr id="105" name="Text 52">
            <a:extLst>
              <a:ext uri="{FF2B5EF4-FFF2-40B4-BE49-F238E27FC236}">
                <a16:creationId xmlns:a16="http://schemas.microsoft.com/office/drawing/2014/main" id="{EA4EC3D3-28DD-6DF5-25DB-49DBEF543862}"/>
              </a:ext>
            </a:extLst>
          </p:cNvPr>
          <p:cNvSpPr/>
          <p:nvPr/>
        </p:nvSpPr>
        <p:spPr>
          <a:xfrm>
            <a:off x="2971800" y="3968496"/>
            <a:ext cx="2926080" cy="347472"/>
          </a:xfrm>
          <a:prstGeom prst="rect">
            <a:avLst/>
          </a:prstGeom>
          <a:noFill/>
          <a:ln/>
        </p:spPr>
        <p:txBody>
          <a:bodyPr wrap="square" rtlCol="0" anchor="ctr"/>
          <a:lstStyle/>
          <a:p>
            <a:pPr marL="0" indent="0" algn="ctr">
              <a:buNone/>
            </a:pPr>
            <a:endParaRPr lang="en-US" sz="1300" b="1" dirty="0">
              <a:solidFill>
                <a:srgbClr val="FFFFFF"/>
              </a:solidFill>
              <a:latin typeface="Cambria" panose="02040503050406030204" pitchFamily="18" charset="0"/>
              <a:ea typeface="Cambria" panose="02040503050406030204" pitchFamily="18" charset="0"/>
            </a:endParaRPr>
          </a:p>
          <a:p>
            <a:pPr marL="0" indent="0" algn="ctr">
              <a:buNone/>
            </a:pPr>
            <a:endParaRPr lang="en-US" sz="1300" b="1" dirty="0">
              <a:solidFill>
                <a:srgbClr val="FFFFFF"/>
              </a:solidFill>
              <a:latin typeface="Cambria" panose="02040503050406030204" pitchFamily="18" charset="0"/>
              <a:ea typeface="Cambria" panose="02040503050406030204" pitchFamily="18" charset="0"/>
            </a:endParaRPr>
          </a:p>
          <a:p>
            <a:pPr marL="0" indent="0" algn="ctr">
              <a:buNone/>
            </a:pPr>
            <a:endParaRPr lang="en-US" sz="500" b="1" dirty="0">
              <a:solidFill>
                <a:srgbClr val="FFFFFF"/>
              </a:solidFill>
              <a:latin typeface="Cambria" panose="02040503050406030204" pitchFamily="18" charset="0"/>
              <a:ea typeface="Cambria" panose="02040503050406030204" pitchFamily="18" charset="0"/>
            </a:endParaRPr>
          </a:p>
          <a:p>
            <a:pPr marL="0" indent="0" algn="ctr">
              <a:buNone/>
            </a:pPr>
            <a:r>
              <a:rPr lang="en-US" sz="1300" b="1" dirty="0">
                <a:solidFill>
                  <a:srgbClr val="FFFFFF"/>
                </a:solidFill>
                <a:latin typeface="Cambria" panose="02040503050406030204" pitchFamily="18" charset="0"/>
                <a:ea typeface="Cambria" panose="02040503050406030204" pitchFamily="18" charset="0"/>
              </a:rPr>
              <a:t>Non-</a:t>
            </a:r>
            <a:r>
              <a:rPr lang="en-US" sz="1300" b="1" dirty="0" err="1">
                <a:solidFill>
                  <a:srgbClr val="FFFFFF"/>
                </a:solidFill>
                <a:latin typeface="Cambria" panose="02040503050406030204" pitchFamily="18" charset="0"/>
                <a:ea typeface="Cambria" panose="02040503050406030204" pitchFamily="18" charset="0"/>
              </a:rPr>
              <a:t>accès</a:t>
            </a:r>
            <a:r>
              <a:rPr lang="en-US" sz="1300" b="1" dirty="0">
                <a:solidFill>
                  <a:srgbClr val="FFFFFF"/>
                </a:solidFill>
                <a:latin typeface="Cambria" panose="02040503050406030204" pitchFamily="18" charset="0"/>
                <a:ea typeface="Cambria" panose="02040503050406030204" pitchFamily="18" charset="0"/>
              </a:rPr>
              <a:t> constraint</a:t>
            </a:r>
          </a:p>
          <a:p>
            <a:pPr marL="0" indent="0" algn="ctr">
              <a:buNone/>
            </a:pPr>
            <a:r>
              <a:rPr lang="en-US" sz="1300" b="1" dirty="0" err="1">
                <a:solidFill>
                  <a:srgbClr val="FFFFFF"/>
                </a:solidFill>
                <a:latin typeface="Cambria" panose="02040503050406030204" pitchFamily="18" charset="0"/>
                <a:ea typeface="Cambria" panose="02040503050406030204" pitchFamily="18" charset="0"/>
              </a:rPr>
              <a:t>Ajustements</a:t>
            </a:r>
            <a:r>
              <a:rPr lang="en-US" sz="1300" b="1" dirty="0">
                <a:solidFill>
                  <a:srgbClr val="FFFFFF"/>
                </a:solidFill>
                <a:latin typeface="Cambria" panose="02040503050406030204" pitchFamily="18" charset="0"/>
                <a:ea typeface="Cambria" panose="02040503050406030204" pitchFamily="18" charset="0"/>
              </a:rPr>
              <a:t> </a:t>
            </a:r>
            <a:r>
              <a:rPr lang="en-US" sz="1300" b="1" dirty="0" err="1">
                <a:solidFill>
                  <a:srgbClr val="FFFFFF"/>
                </a:solidFill>
                <a:latin typeface="Cambria" panose="02040503050406030204" pitchFamily="18" charset="0"/>
                <a:ea typeface="Cambria" panose="02040503050406030204" pitchFamily="18" charset="0"/>
              </a:rPr>
              <a:t>institutionnels</a:t>
            </a:r>
            <a:endParaRPr lang="en-US" sz="1300" dirty="0">
              <a:latin typeface="Cambria" panose="02040503050406030204" pitchFamily="18" charset="0"/>
              <a:ea typeface="Cambria" panose="02040503050406030204" pitchFamily="18" charset="0"/>
            </a:endParaRPr>
          </a:p>
        </p:txBody>
      </p:sp>
      <p:sp>
        <p:nvSpPr>
          <p:cNvPr id="107" name="Text 54">
            <a:extLst>
              <a:ext uri="{FF2B5EF4-FFF2-40B4-BE49-F238E27FC236}">
                <a16:creationId xmlns:a16="http://schemas.microsoft.com/office/drawing/2014/main" id="{B42B3FA3-65CB-D1C1-06F9-D2CAE3FF0F93}"/>
              </a:ext>
            </a:extLst>
          </p:cNvPr>
          <p:cNvSpPr/>
          <p:nvPr/>
        </p:nvSpPr>
        <p:spPr>
          <a:xfrm>
            <a:off x="6300216" y="4005072"/>
            <a:ext cx="2542032" cy="347472"/>
          </a:xfrm>
          <a:prstGeom prst="rect">
            <a:avLst/>
          </a:prstGeom>
          <a:noFill/>
          <a:ln/>
        </p:spPr>
        <p:txBody>
          <a:bodyPr wrap="square" rtlCol="0" anchor="ctr"/>
          <a:lstStyle/>
          <a:p>
            <a:pPr marL="0" indent="0" algn="ctr">
              <a:buNone/>
            </a:pPr>
            <a:endParaRPr lang="en-US" sz="1300" b="1" dirty="0">
              <a:solidFill>
                <a:schemeClr val="bg1"/>
              </a:solidFill>
              <a:latin typeface="Cambria" panose="02040503050406030204" pitchFamily="18" charset="0"/>
              <a:ea typeface="Cambria" panose="02040503050406030204" pitchFamily="18" charset="0"/>
            </a:endParaRPr>
          </a:p>
          <a:p>
            <a:pPr marL="0" indent="0" algn="ctr">
              <a:buNone/>
            </a:pPr>
            <a:endParaRPr lang="en-US" sz="1300" b="1" dirty="0">
              <a:solidFill>
                <a:schemeClr val="bg1"/>
              </a:solidFill>
              <a:latin typeface="Cambria" panose="02040503050406030204" pitchFamily="18" charset="0"/>
              <a:ea typeface="Cambria" panose="02040503050406030204" pitchFamily="18" charset="0"/>
            </a:endParaRPr>
          </a:p>
          <a:p>
            <a:pPr marL="0" indent="0" algn="ctr">
              <a:buNone/>
            </a:pPr>
            <a:r>
              <a:rPr lang="en-US" sz="1300" b="1" dirty="0" err="1">
                <a:solidFill>
                  <a:schemeClr val="bg1"/>
                </a:solidFill>
                <a:latin typeface="Cambria" panose="02040503050406030204" pitchFamily="18" charset="0"/>
                <a:ea typeface="Cambria" panose="02040503050406030204" pitchFamily="18" charset="0"/>
              </a:rPr>
              <a:t>Rejet</a:t>
            </a:r>
            <a:r>
              <a:rPr lang="en-US" sz="1300" b="1" dirty="0">
                <a:solidFill>
                  <a:schemeClr val="bg1"/>
                </a:solidFill>
                <a:latin typeface="Cambria" panose="02040503050406030204" pitchFamily="18" charset="0"/>
                <a:ea typeface="Cambria" panose="02040503050406030204" pitchFamily="18" charset="0"/>
              </a:rPr>
              <a:t> </a:t>
            </a:r>
            <a:r>
              <a:rPr lang="en-US" sz="1300" b="1" dirty="0" err="1">
                <a:solidFill>
                  <a:schemeClr val="bg1"/>
                </a:solidFill>
                <a:latin typeface="Cambria" panose="02040503050406030204" pitchFamily="18" charset="0"/>
                <a:ea typeface="Cambria" panose="02040503050406030204" pitchFamily="18" charset="0"/>
              </a:rPr>
              <a:t>délibéré</a:t>
            </a:r>
            <a:endParaRPr lang="en-US" sz="1300" b="1" dirty="0">
              <a:solidFill>
                <a:schemeClr val="bg1"/>
              </a:solidFill>
              <a:latin typeface="Cambria" panose="02040503050406030204" pitchFamily="18" charset="0"/>
              <a:ea typeface="Cambria" panose="02040503050406030204" pitchFamily="18" charset="0"/>
            </a:endParaRPr>
          </a:p>
          <a:p>
            <a:pPr marL="0" indent="0" algn="ctr">
              <a:buNone/>
            </a:pPr>
            <a:r>
              <a:rPr lang="en-US" sz="1300" b="1" dirty="0" err="1">
                <a:solidFill>
                  <a:schemeClr val="bg1"/>
                </a:solidFill>
                <a:latin typeface="Cambria" panose="02040503050406030204" pitchFamily="18" charset="0"/>
                <a:ea typeface="Cambria" panose="02040503050406030204" pitchFamily="18" charset="0"/>
              </a:rPr>
              <a:t>Rétroaction</a:t>
            </a:r>
            <a:endParaRPr lang="en-US" sz="13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575340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4A9A5-7D8A-75F3-C2C5-D663741549B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B88C036-9F47-6149-E390-C9E5421AFA70}"/>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C59165CD-98DB-B70E-128F-97CC194292BC}"/>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98D32830-09AE-13AE-56EC-E9D9A8A8AD53}"/>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54E48973-BFAB-143C-FC32-38C90FA909D6}"/>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DB5C9446-3910-BCBD-6A43-5E2C1E34E94A}"/>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4</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1DC59D55-CE57-895F-7CDF-85BC6F702C32}"/>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err="1">
                  <a:solidFill>
                    <a:srgbClr val="FFFFFF"/>
                  </a:solidFill>
                  <a:latin typeface="Georgia" panose="02040502050405020303" pitchFamily="18" charset="0"/>
                  <a:ea typeface="Calibri" pitchFamily="34" charset="-122"/>
                  <a:cs typeface="Calibri" pitchFamily="34" charset="-120"/>
                </a:rPr>
                <a:t>Méthodologie</a:t>
              </a:r>
              <a:r>
                <a:rPr lang="en-US" sz="2200" b="1" dirty="0">
                  <a:solidFill>
                    <a:srgbClr val="FFFFFF"/>
                  </a:solidFill>
                  <a:latin typeface="Georgia" panose="02040502050405020303" pitchFamily="18" charset="0"/>
                  <a:ea typeface="Calibri" pitchFamily="34" charset="-122"/>
                  <a:cs typeface="Calibri" pitchFamily="34" charset="-120"/>
                </a:rPr>
                <a:t> de recherche: </a:t>
              </a:r>
              <a:r>
                <a:rPr lang="en-US" sz="1600" dirty="0" err="1">
                  <a:solidFill>
                    <a:srgbClr val="FFFFFF"/>
                  </a:solidFill>
                  <a:latin typeface="Georgia" panose="02040502050405020303" pitchFamily="18" charset="0"/>
                  <a:ea typeface="Calibri" pitchFamily="34" charset="-122"/>
                  <a:cs typeface="Calibri" pitchFamily="34" charset="-120"/>
                </a:rPr>
                <a:t>postulat</a:t>
              </a:r>
              <a:r>
                <a:rPr lang="en-US" sz="1600" dirty="0">
                  <a:solidFill>
                    <a:srgbClr val="FFFFFF"/>
                  </a:solidFill>
                  <a:latin typeface="Georgia" panose="02040502050405020303" pitchFamily="18" charset="0"/>
                  <a:ea typeface="Calibri" pitchFamily="34" charset="-122"/>
                  <a:cs typeface="Calibri" pitchFamily="34" charset="-120"/>
                </a:rPr>
                <a:t> &amp; démarche </a:t>
              </a:r>
              <a:r>
                <a:rPr lang="en-US" sz="1600" dirty="0" err="1">
                  <a:solidFill>
                    <a:srgbClr val="FFFFFF"/>
                  </a:solidFill>
                  <a:latin typeface="Georgia" panose="02040502050405020303" pitchFamily="18" charset="0"/>
                  <a:ea typeface="Calibri" pitchFamily="34" charset="-122"/>
                  <a:cs typeface="Calibri" pitchFamily="34" charset="-120"/>
                </a:rPr>
                <a:t>méthodologique</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F040727D-3F67-C1AF-CCAA-A1323064FE34}"/>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grpSp>
        <p:nvGrpSpPr>
          <p:cNvPr id="7" name="Groupe 6">
            <a:extLst>
              <a:ext uri="{FF2B5EF4-FFF2-40B4-BE49-F238E27FC236}">
                <a16:creationId xmlns:a16="http://schemas.microsoft.com/office/drawing/2014/main" id="{FE00FC6D-36BF-5CD9-07FB-654491F1F53D}"/>
              </a:ext>
            </a:extLst>
          </p:cNvPr>
          <p:cNvGrpSpPr/>
          <p:nvPr/>
        </p:nvGrpSpPr>
        <p:grpSpPr>
          <a:xfrm>
            <a:off x="1828170" y="567645"/>
            <a:ext cx="5853419" cy="685800"/>
            <a:chOff x="320040" y="749808"/>
            <a:chExt cx="8503920" cy="685800"/>
          </a:xfrm>
        </p:grpSpPr>
        <p:sp>
          <p:nvSpPr>
            <p:cNvPr id="8" name="Shape 2">
              <a:extLst>
                <a:ext uri="{FF2B5EF4-FFF2-40B4-BE49-F238E27FC236}">
                  <a16:creationId xmlns:a16="http://schemas.microsoft.com/office/drawing/2014/main" id="{7F2EC4D7-70BA-F3EC-2BBA-FB9CF5F0E085}"/>
                </a:ext>
              </a:extLst>
            </p:cNvPr>
            <p:cNvSpPr/>
            <p:nvPr/>
          </p:nvSpPr>
          <p:spPr>
            <a:xfrm>
              <a:off x="320040" y="749808"/>
              <a:ext cx="8503920" cy="685800"/>
            </a:xfrm>
            <a:prstGeom prst="rect">
              <a:avLst/>
            </a:prstGeom>
            <a:solidFill>
              <a:srgbClr val="F4F6F7"/>
            </a:solidFill>
            <a:ln w="19050">
              <a:solidFill>
                <a:srgbClr val="1A8A7E"/>
              </a:solidFill>
              <a:prstDash val="solid"/>
            </a:ln>
          </p:spPr>
          <p:txBody>
            <a:bodyPr/>
            <a:lstStyle/>
            <a:p>
              <a:pPr algn="ctr"/>
              <a:endParaRPr lang="fr-BE"/>
            </a:p>
          </p:txBody>
        </p:sp>
        <p:sp>
          <p:nvSpPr>
            <p:cNvPr id="9" name="Text 3">
              <a:extLst>
                <a:ext uri="{FF2B5EF4-FFF2-40B4-BE49-F238E27FC236}">
                  <a16:creationId xmlns:a16="http://schemas.microsoft.com/office/drawing/2014/main" id="{B0AFBBA3-D5CA-4057-40D3-90911AEA1E8C}"/>
                </a:ext>
              </a:extLst>
            </p:cNvPr>
            <p:cNvSpPr/>
            <p:nvPr/>
          </p:nvSpPr>
          <p:spPr>
            <a:xfrm>
              <a:off x="457200" y="804672"/>
              <a:ext cx="8138160" cy="502920"/>
            </a:xfrm>
            <a:prstGeom prst="rect">
              <a:avLst/>
            </a:prstGeom>
            <a:noFill/>
            <a:ln/>
          </p:spPr>
          <p:txBody>
            <a:bodyPr wrap="square" rtlCol="0" anchor="ctr"/>
            <a:lstStyle/>
            <a:p>
              <a:pPr algn="ctr"/>
              <a:r>
                <a:rPr lang="en-US" sz="1600" b="1" dirty="0">
                  <a:solidFill>
                    <a:srgbClr val="1A8A7E"/>
                  </a:solidFill>
                </a:rPr>
                <a:t> Démarche qualitative - Posture </a:t>
              </a:r>
              <a:r>
                <a:rPr lang="en-US" sz="1600" b="1" dirty="0" err="1">
                  <a:solidFill>
                    <a:srgbClr val="1A8A7E"/>
                  </a:solidFill>
                </a:rPr>
                <a:t>interprétative</a:t>
              </a:r>
              <a:r>
                <a:rPr lang="en-US" sz="1600" b="1" dirty="0">
                  <a:solidFill>
                    <a:srgbClr val="1A8A7E"/>
                  </a:solidFill>
                </a:rPr>
                <a:t> </a:t>
              </a:r>
              <a:endParaRPr lang="en-US" sz="1600" dirty="0"/>
            </a:p>
          </p:txBody>
        </p:sp>
      </p:grpSp>
      <p:graphicFrame>
        <p:nvGraphicFramePr>
          <p:cNvPr id="10" name="Tijdelijke aanduiding voor inhoud 2">
            <a:extLst>
              <a:ext uri="{FF2B5EF4-FFF2-40B4-BE49-F238E27FC236}">
                <a16:creationId xmlns:a16="http://schemas.microsoft.com/office/drawing/2014/main" id="{E96323D0-9BD4-9BD1-B4CA-4676B111ED68}"/>
              </a:ext>
            </a:extLst>
          </p:cNvPr>
          <p:cNvGraphicFramePr>
            <a:graphicFrameLocks/>
          </p:cNvGraphicFramePr>
          <p:nvPr>
            <p:extLst>
              <p:ext uri="{D42A27DB-BD31-4B8C-83A1-F6EECF244321}">
                <p14:modId xmlns:p14="http://schemas.microsoft.com/office/powerpoint/2010/main" val="3354007108"/>
              </p:ext>
            </p:extLst>
          </p:nvPr>
        </p:nvGraphicFramePr>
        <p:xfrm>
          <a:off x="-614809" y="588872"/>
          <a:ext cx="10452740" cy="4781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Image 11">
            <a:extLst>
              <a:ext uri="{FF2B5EF4-FFF2-40B4-BE49-F238E27FC236}">
                <a16:creationId xmlns:a16="http://schemas.microsoft.com/office/drawing/2014/main" id="{269D1FCB-8D06-0A94-1AC2-85883C5CE340}"/>
              </a:ext>
            </a:extLst>
          </p:cNvPr>
          <p:cNvPicPr>
            <a:picLocks noChangeAspect="1"/>
          </p:cNvPicPr>
          <p:nvPr/>
        </p:nvPicPr>
        <p:blipFill>
          <a:blip r:embed="rId8"/>
          <a:stretch>
            <a:fillRect/>
          </a:stretch>
        </p:blipFill>
        <p:spPr>
          <a:xfrm>
            <a:off x="883840" y="3425898"/>
            <a:ext cx="1835055" cy="1231499"/>
          </a:xfrm>
          <a:prstGeom prst="rect">
            <a:avLst/>
          </a:prstGeom>
          <a:ln>
            <a:solidFill>
              <a:srgbClr val="E67E22"/>
            </a:solidFill>
          </a:ln>
        </p:spPr>
      </p:pic>
      <p:pic>
        <p:nvPicPr>
          <p:cNvPr id="15" name="Image 14">
            <a:extLst>
              <a:ext uri="{FF2B5EF4-FFF2-40B4-BE49-F238E27FC236}">
                <a16:creationId xmlns:a16="http://schemas.microsoft.com/office/drawing/2014/main" id="{80BD2BF0-25C0-A05F-015D-B893A5A3D716}"/>
              </a:ext>
            </a:extLst>
          </p:cNvPr>
          <p:cNvPicPr>
            <a:picLocks noChangeAspect="1"/>
          </p:cNvPicPr>
          <p:nvPr/>
        </p:nvPicPr>
        <p:blipFill>
          <a:blip r:embed="rId9"/>
          <a:stretch>
            <a:fillRect/>
          </a:stretch>
        </p:blipFill>
        <p:spPr>
          <a:xfrm>
            <a:off x="6531784" y="3425898"/>
            <a:ext cx="1835054" cy="1208508"/>
          </a:xfrm>
          <a:prstGeom prst="rect">
            <a:avLst/>
          </a:prstGeom>
          <a:ln>
            <a:solidFill>
              <a:srgbClr val="E67E22"/>
            </a:solidFill>
          </a:ln>
        </p:spPr>
      </p:pic>
      <p:pic>
        <p:nvPicPr>
          <p:cNvPr id="17" name="Image 16">
            <a:extLst>
              <a:ext uri="{FF2B5EF4-FFF2-40B4-BE49-F238E27FC236}">
                <a16:creationId xmlns:a16="http://schemas.microsoft.com/office/drawing/2014/main" id="{05C7CD0C-2B47-E168-E5F6-999ABA489045}"/>
              </a:ext>
            </a:extLst>
          </p:cNvPr>
          <p:cNvPicPr>
            <a:picLocks noChangeAspect="1"/>
          </p:cNvPicPr>
          <p:nvPr/>
        </p:nvPicPr>
        <p:blipFill>
          <a:blip r:embed="rId10"/>
          <a:stretch>
            <a:fillRect/>
          </a:stretch>
        </p:blipFill>
        <p:spPr>
          <a:xfrm>
            <a:off x="3694034" y="1362456"/>
            <a:ext cx="1835055" cy="1231499"/>
          </a:xfrm>
          <a:prstGeom prst="rect">
            <a:avLst/>
          </a:prstGeom>
          <a:ln>
            <a:solidFill>
              <a:srgbClr val="E67E22"/>
            </a:solidFill>
          </a:ln>
        </p:spPr>
      </p:pic>
      <p:sp>
        <p:nvSpPr>
          <p:cNvPr id="18" name="Text 8">
            <a:extLst>
              <a:ext uri="{FF2B5EF4-FFF2-40B4-BE49-F238E27FC236}">
                <a16:creationId xmlns:a16="http://schemas.microsoft.com/office/drawing/2014/main" id="{C466FC09-49FB-3045-C176-86537F738814}"/>
              </a:ext>
            </a:extLst>
          </p:cNvPr>
          <p:cNvSpPr/>
          <p:nvPr/>
        </p:nvSpPr>
        <p:spPr>
          <a:xfrm>
            <a:off x="431442" y="4846320"/>
            <a:ext cx="8068614" cy="216355"/>
          </a:xfrm>
          <a:prstGeom prst="rect">
            <a:avLst/>
          </a:prstGeom>
          <a:noFill/>
          <a:ln/>
        </p:spPr>
        <p:txBody>
          <a:bodyPr wrap="square" rtlCol="0" anchor="ctr"/>
          <a:lstStyle/>
          <a:p>
            <a:pPr marL="0" indent="0" algn="ctr">
              <a:buNone/>
            </a:pPr>
            <a:r>
              <a:rPr lang="fr-FR" sz="1050" i="1" dirty="0">
                <a:solidFill>
                  <a:srgbClr val="1A3C5E"/>
                </a:solidFill>
              </a:rPr>
              <a:t>La durée moyenne des entretiens individuels était de 60 à 90 minutes, celle des focus groups de 90 à 120 minutes. </a:t>
            </a:r>
            <a:endParaRPr lang="en-US" sz="1050" dirty="0">
              <a:solidFill>
                <a:srgbClr val="1A3C5E"/>
              </a:solidFill>
            </a:endParaRPr>
          </a:p>
        </p:txBody>
      </p:sp>
    </p:spTree>
    <p:extLst>
      <p:ext uri="{BB962C8B-B14F-4D97-AF65-F5344CB8AC3E}">
        <p14:creationId xmlns:p14="http://schemas.microsoft.com/office/powerpoint/2010/main" val="80958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graphicEl>
                                              <a:dgm id="{122B38A3-0442-4747-820C-1F37877E2B0E}"/>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graphicEl>
                                              <a:dgm id="{A73181F6-69BB-4A47-8277-4671A45AC8C8}"/>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graphicEl>
                                              <a:dgm id="{954381E7-0584-46DD-8108-E9BF4F2B5005}"/>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graphicEl>
                                              <a:dgm id="{5A1B764B-0DC5-47CD-BDEA-9E67799496EC}"/>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graphicEl>
                                              <a:dgm id="{E1220EDB-B75C-43A5-B862-97E4C09130A7}"/>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graphicEl>
                                              <a:dgm id="{DBA410EB-5F61-4F46-92D9-C5B0AA59EE1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graphicEl>
                                              <a:dgm id="{30804A27-188E-4A17-8FFE-97BCCA0597B8}"/>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graphicEl>
                                              <a:dgm id="{DF65791B-462E-4589-B98D-F60587330CA8}"/>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graphicEl>
                                              <a:dgm id="{C45E7B63-1C71-483E-A3A8-705CE86D4D8E}"/>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graphicEl>
                                              <a:dgm id="{440E9361-37D2-4157-AF38-7B49AD23708B}"/>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graphicEl>
                                              <a:dgm id="{566B79CB-1A41-4F5C-BF91-58D94BF93913}"/>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graphicEl>
                                              <a:dgm id="{B4723E2A-4FF1-452A-BD25-8EC364F15A6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DF017-795A-C44C-D133-9AF6230DD25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CEC922-0B3C-CD44-B4B3-0A6F8FA3BFD6}"/>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7BC7F9BD-C3A2-43D8-4BFE-6960162D780B}"/>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A7849B22-ABEE-AB79-A11C-FF6DCDA56083}"/>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956C3A60-DBF0-3A4D-BF8A-95CDEC10555F}"/>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F1B71CB3-061B-1458-1E0A-911EF3795EF2}"/>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4</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9AF6E2E6-1C33-6E6C-CD34-9B37F9027815}"/>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err="1">
                  <a:solidFill>
                    <a:srgbClr val="FFFFFF"/>
                  </a:solidFill>
                  <a:latin typeface="Georgia" panose="02040502050405020303" pitchFamily="18" charset="0"/>
                  <a:ea typeface="Calibri" pitchFamily="34" charset="-122"/>
                  <a:cs typeface="Calibri" pitchFamily="34" charset="-120"/>
                </a:rPr>
                <a:t>Méthodologie</a:t>
              </a:r>
              <a:r>
                <a:rPr lang="en-US" sz="2200" b="1" dirty="0">
                  <a:solidFill>
                    <a:srgbClr val="FFFFFF"/>
                  </a:solidFill>
                  <a:latin typeface="Georgia" panose="02040502050405020303" pitchFamily="18" charset="0"/>
                  <a:ea typeface="Calibri" pitchFamily="34" charset="-122"/>
                  <a:cs typeface="Calibri" pitchFamily="34" charset="-120"/>
                </a:rPr>
                <a:t> de recherche: </a:t>
              </a:r>
              <a:r>
                <a:rPr lang="en-US" sz="1600" dirty="0" err="1">
                  <a:solidFill>
                    <a:srgbClr val="FFFFFF"/>
                  </a:solidFill>
                  <a:latin typeface="Georgia" panose="02040502050405020303" pitchFamily="18" charset="0"/>
                  <a:ea typeface="Calibri" pitchFamily="34" charset="-122"/>
                  <a:cs typeface="Calibri" pitchFamily="34" charset="-120"/>
                </a:rPr>
                <a:t>profilage</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EC9AF055-D835-E5E8-F5CB-B64D4EB80759}"/>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grpSp>
        <p:nvGrpSpPr>
          <p:cNvPr id="31" name="Groupe 30">
            <a:extLst>
              <a:ext uri="{FF2B5EF4-FFF2-40B4-BE49-F238E27FC236}">
                <a16:creationId xmlns:a16="http://schemas.microsoft.com/office/drawing/2014/main" id="{467BC28A-5D79-2F30-1657-DC386C847189}"/>
              </a:ext>
            </a:extLst>
          </p:cNvPr>
          <p:cNvGrpSpPr/>
          <p:nvPr/>
        </p:nvGrpSpPr>
        <p:grpSpPr>
          <a:xfrm>
            <a:off x="229515" y="658368"/>
            <a:ext cx="4462272" cy="4187952"/>
            <a:chOff x="782727" y="117043"/>
            <a:chExt cx="4462272" cy="4187952"/>
          </a:xfrm>
        </p:grpSpPr>
        <p:grpSp>
          <p:nvGrpSpPr>
            <p:cNvPr id="32" name="Groupe 31">
              <a:extLst>
                <a:ext uri="{FF2B5EF4-FFF2-40B4-BE49-F238E27FC236}">
                  <a16:creationId xmlns:a16="http://schemas.microsoft.com/office/drawing/2014/main" id="{FD494A03-605D-A3AC-F412-B30C5656B02D}"/>
                </a:ext>
              </a:extLst>
            </p:cNvPr>
            <p:cNvGrpSpPr/>
            <p:nvPr/>
          </p:nvGrpSpPr>
          <p:grpSpPr>
            <a:xfrm>
              <a:off x="782727" y="117043"/>
              <a:ext cx="4462272" cy="4187952"/>
              <a:chOff x="292608" y="621792"/>
              <a:chExt cx="4462272" cy="4187952"/>
            </a:xfrm>
          </p:grpSpPr>
          <p:sp>
            <p:nvSpPr>
              <p:cNvPr id="34" name="Shape 5">
                <a:extLst>
                  <a:ext uri="{FF2B5EF4-FFF2-40B4-BE49-F238E27FC236}">
                    <a16:creationId xmlns:a16="http://schemas.microsoft.com/office/drawing/2014/main" id="{B3759901-AA1B-0B6B-2760-8EFF6878F437}"/>
                  </a:ext>
                </a:extLst>
              </p:cNvPr>
              <p:cNvSpPr/>
              <p:nvPr/>
            </p:nvSpPr>
            <p:spPr>
              <a:xfrm>
                <a:off x="292608" y="621792"/>
                <a:ext cx="4462272" cy="1298448"/>
              </a:xfrm>
              <a:prstGeom prst="rect">
                <a:avLst/>
              </a:prstGeom>
              <a:solidFill>
                <a:srgbClr val="FFFFFF"/>
              </a:solidFill>
              <a:ln w="10160">
                <a:solidFill>
                  <a:srgbClr val="DDE3EB"/>
                </a:solidFill>
                <a:prstDash val="solid"/>
              </a:ln>
              <a:effectLst>
                <a:outerShdw blurRad="50800" dist="12700" dir="8100000" algn="bl" rotWithShape="0">
                  <a:srgbClr val="000000">
                    <a:alpha val="6000"/>
                  </a:srgbClr>
                </a:outerShdw>
              </a:effectLst>
            </p:spPr>
            <p:txBody>
              <a:bodyPr/>
              <a:lstStyle/>
              <a:p>
                <a:endParaRPr lang="fr-BE">
                  <a:latin typeface="Cambria" panose="02040503050406030204" pitchFamily="18" charset="0"/>
                  <a:ea typeface="Cambria" panose="02040503050406030204" pitchFamily="18" charset="0"/>
                </a:endParaRPr>
              </a:p>
            </p:txBody>
          </p:sp>
          <p:sp>
            <p:nvSpPr>
              <p:cNvPr id="35" name="Shape 6">
                <a:extLst>
                  <a:ext uri="{FF2B5EF4-FFF2-40B4-BE49-F238E27FC236}">
                    <a16:creationId xmlns:a16="http://schemas.microsoft.com/office/drawing/2014/main" id="{0F46FB97-2F7A-4FD1-55D7-ABE3209E322F}"/>
                  </a:ext>
                </a:extLst>
              </p:cNvPr>
              <p:cNvSpPr/>
              <p:nvPr/>
            </p:nvSpPr>
            <p:spPr>
              <a:xfrm>
                <a:off x="292608" y="621792"/>
                <a:ext cx="54864" cy="1298448"/>
              </a:xfrm>
              <a:prstGeom prst="rect">
                <a:avLst/>
              </a:prstGeom>
              <a:solidFill>
                <a:srgbClr val="1A8A7E"/>
              </a:solidFill>
              <a:ln/>
            </p:spPr>
            <p:txBody>
              <a:bodyPr/>
              <a:lstStyle/>
              <a:p>
                <a:endParaRPr lang="fr-BE">
                  <a:latin typeface="Cambria" panose="02040503050406030204" pitchFamily="18" charset="0"/>
                  <a:ea typeface="Cambria" panose="02040503050406030204" pitchFamily="18" charset="0"/>
                </a:endParaRPr>
              </a:p>
            </p:txBody>
          </p:sp>
          <p:sp>
            <p:nvSpPr>
              <p:cNvPr id="36" name="Shape 7">
                <a:extLst>
                  <a:ext uri="{FF2B5EF4-FFF2-40B4-BE49-F238E27FC236}">
                    <a16:creationId xmlns:a16="http://schemas.microsoft.com/office/drawing/2014/main" id="{EF6290B3-2FC0-8B6B-AD8A-DAC72C710391}"/>
                  </a:ext>
                </a:extLst>
              </p:cNvPr>
              <p:cNvSpPr/>
              <p:nvPr/>
            </p:nvSpPr>
            <p:spPr>
              <a:xfrm>
                <a:off x="420624" y="969264"/>
                <a:ext cx="475488" cy="475488"/>
              </a:xfrm>
              <a:prstGeom prst="ellipse">
                <a:avLst/>
              </a:prstGeom>
              <a:solidFill>
                <a:srgbClr val="1A8A7E"/>
              </a:solidFill>
              <a:ln/>
            </p:spPr>
            <p:txBody>
              <a:bodyPr/>
              <a:lstStyle/>
              <a:p>
                <a:r>
                  <a:rPr lang="en-US" b="1" dirty="0">
                    <a:solidFill>
                      <a:srgbClr val="FFFFFF"/>
                    </a:solidFill>
                    <a:latin typeface="Cambria" panose="02040503050406030204" pitchFamily="18" charset="0"/>
                    <a:ea typeface="Cambria" panose="02040503050406030204" pitchFamily="18" charset="0"/>
                  </a:rPr>
                  <a:t>1</a:t>
                </a:r>
                <a:endParaRPr lang="fr-BE" dirty="0">
                  <a:latin typeface="Cambria" panose="02040503050406030204" pitchFamily="18" charset="0"/>
                  <a:ea typeface="Cambria" panose="02040503050406030204" pitchFamily="18" charset="0"/>
                </a:endParaRPr>
              </a:p>
            </p:txBody>
          </p:sp>
          <p:sp>
            <p:nvSpPr>
              <p:cNvPr id="37" name="Text 9">
                <a:extLst>
                  <a:ext uri="{FF2B5EF4-FFF2-40B4-BE49-F238E27FC236}">
                    <a16:creationId xmlns:a16="http://schemas.microsoft.com/office/drawing/2014/main" id="{B4E6B32D-1032-A900-12F7-C09E79DF9129}"/>
                  </a:ext>
                </a:extLst>
              </p:cNvPr>
              <p:cNvSpPr/>
              <p:nvPr/>
            </p:nvSpPr>
            <p:spPr>
              <a:xfrm>
                <a:off x="1005840" y="749808"/>
                <a:ext cx="3675888" cy="310896"/>
              </a:xfrm>
              <a:prstGeom prst="rect">
                <a:avLst/>
              </a:prstGeom>
              <a:noFill/>
              <a:ln/>
            </p:spPr>
            <p:txBody>
              <a:bodyPr wrap="square" rtlCol="0" anchor="ctr"/>
              <a:lstStyle/>
              <a:p>
                <a:pPr marL="0" indent="0">
                  <a:buNone/>
                </a:pPr>
                <a:r>
                  <a:rPr lang="en-US" sz="1400" b="1" dirty="0" err="1">
                    <a:solidFill>
                      <a:srgbClr val="1A8A7E"/>
                    </a:solidFill>
                    <a:latin typeface="Cambria" panose="02040503050406030204" pitchFamily="18" charset="0"/>
                    <a:ea typeface="Cambria" panose="02040503050406030204" pitchFamily="18" charset="0"/>
                  </a:rPr>
                  <a:t>Entretiens</a:t>
                </a:r>
                <a:r>
                  <a:rPr lang="en-US" sz="1400" b="1" dirty="0">
                    <a:solidFill>
                      <a:srgbClr val="1A8A7E"/>
                    </a:solidFill>
                    <a:latin typeface="Cambria" panose="02040503050406030204" pitchFamily="18" charset="0"/>
                    <a:ea typeface="Cambria" panose="02040503050406030204" pitchFamily="18" charset="0"/>
                  </a:rPr>
                  <a:t> semi-</a:t>
                </a:r>
                <a:r>
                  <a:rPr lang="en-US" sz="1400" b="1" dirty="0" err="1">
                    <a:solidFill>
                      <a:srgbClr val="1A8A7E"/>
                    </a:solidFill>
                    <a:latin typeface="Cambria" panose="02040503050406030204" pitchFamily="18" charset="0"/>
                    <a:ea typeface="Cambria" panose="02040503050406030204" pitchFamily="18" charset="0"/>
                  </a:rPr>
                  <a:t>directifs</a:t>
                </a:r>
                <a:r>
                  <a:rPr lang="en-US" sz="1400" b="1" dirty="0">
                    <a:solidFill>
                      <a:srgbClr val="1A8A7E"/>
                    </a:solidFill>
                    <a:latin typeface="Cambria" panose="02040503050406030204" pitchFamily="18" charset="0"/>
                    <a:ea typeface="Cambria" panose="02040503050406030204" pitchFamily="18" charset="0"/>
                  </a:rPr>
                  <a:t>/</a:t>
                </a:r>
                <a:r>
                  <a:rPr lang="en-US" sz="1400" b="1" dirty="0" err="1">
                    <a:solidFill>
                      <a:srgbClr val="1A8A7E"/>
                    </a:solidFill>
                    <a:latin typeface="Cambria" panose="02040503050406030204" pitchFamily="18" charset="0"/>
                    <a:ea typeface="Cambria" panose="02040503050406030204" pitchFamily="18" charset="0"/>
                  </a:rPr>
                  <a:t>Institutionnels</a:t>
                </a:r>
                <a:endParaRPr lang="en-US" sz="1400" dirty="0">
                  <a:solidFill>
                    <a:srgbClr val="1A8A7E"/>
                  </a:solidFill>
                  <a:latin typeface="Cambria" panose="02040503050406030204" pitchFamily="18" charset="0"/>
                  <a:ea typeface="Cambria" panose="02040503050406030204" pitchFamily="18" charset="0"/>
                </a:endParaRPr>
              </a:p>
            </p:txBody>
          </p:sp>
          <p:sp>
            <p:nvSpPr>
              <p:cNvPr id="38" name="Text 10">
                <a:extLst>
                  <a:ext uri="{FF2B5EF4-FFF2-40B4-BE49-F238E27FC236}">
                    <a16:creationId xmlns:a16="http://schemas.microsoft.com/office/drawing/2014/main" id="{6323CD0C-E375-4211-F8E5-F2EC76AA22C4}"/>
                  </a:ext>
                </a:extLst>
              </p:cNvPr>
              <p:cNvSpPr/>
              <p:nvPr/>
            </p:nvSpPr>
            <p:spPr>
              <a:xfrm>
                <a:off x="1005840" y="1097280"/>
                <a:ext cx="3675888" cy="658368"/>
              </a:xfrm>
              <a:prstGeom prst="rect">
                <a:avLst/>
              </a:prstGeom>
              <a:noFill/>
              <a:ln/>
            </p:spPr>
            <p:txBody>
              <a:bodyPr wrap="square" rtlCol="0" anchor="ctr"/>
              <a:lstStyle/>
              <a:p>
                <a:pPr marL="0" indent="0">
                  <a:buNone/>
                </a:pPr>
                <a:r>
                  <a:rPr lang="en-US" sz="1400" dirty="0">
                    <a:solidFill>
                      <a:srgbClr val="64748B"/>
                    </a:solidFill>
                    <a:latin typeface="Cambria" panose="02040503050406030204" pitchFamily="18" charset="0"/>
                    <a:ea typeface="Cambria" panose="02040503050406030204" pitchFamily="18" charset="0"/>
                  </a:rPr>
                  <a:t>Contextualiser les dispositifs d'appui, stratégies de diffusion et </a:t>
                </a:r>
                <a:r>
                  <a:rPr lang="en-US" sz="1400" dirty="0" err="1">
                    <a:solidFill>
                      <a:srgbClr val="64748B"/>
                    </a:solidFill>
                    <a:latin typeface="Cambria" panose="02040503050406030204" pitchFamily="18" charset="0"/>
                    <a:ea typeface="Cambria" panose="02040503050406030204" pitchFamily="18" charset="0"/>
                  </a:rPr>
                  <a:t>contraintes</a:t>
                </a:r>
                <a:r>
                  <a:rPr lang="en-US" sz="1400" dirty="0">
                    <a:solidFill>
                      <a:srgbClr val="64748B"/>
                    </a:solidFill>
                    <a:latin typeface="Cambria" panose="02040503050406030204" pitchFamily="18" charset="0"/>
                    <a:ea typeface="Cambria" panose="02040503050406030204" pitchFamily="18" charset="0"/>
                  </a:rPr>
                  <a:t> </a:t>
                </a:r>
                <a:r>
                  <a:rPr lang="en-US" sz="1400" dirty="0" err="1">
                    <a:solidFill>
                      <a:srgbClr val="64748B"/>
                    </a:solidFill>
                    <a:latin typeface="Cambria" panose="02040503050406030204" pitchFamily="18" charset="0"/>
                    <a:ea typeface="Cambria" panose="02040503050406030204" pitchFamily="18" charset="0"/>
                  </a:rPr>
                  <a:t>organisationnelles</a:t>
                </a:r>
                <a:r>
                  <a:rPr lang="en-US" sz="1400" dirty="0">
                    <a:solidFill>
                      <a:srgbClr val="64748B"/>
                    </a:solidFill>
                    <a:latin typeface="Cambria" panose="02040503050406030204" pitchFamily="18" charset="0"/>
                    <a:ea typeface="Cambria" panose="02040503050406030204" pitchFamily="18" charset="0"/>
                  </a:rPr>
                  <a:t>.</a:t>
                </a:r>
                <a:endParaRPr lang="en-US" sz="1400" dirty="0">
                  <a:latin typeface="Cambria" panose="02040503050406030204" pitchFamily="18" charset="0"/>
                  <a:ea typeface="Cambria" panose="02040503050406030204" pitchFamily="18" charset="0"/>
                </a:endParaRPr>
              </a:p>
            </p:txBody>
          </p:sp>
          <p:sp>
            <p:nvSpPr>
              <p:cNvPr id="39" name="Shape 11">
                <a:extLst>
                  <a:ext uri="{FF2B5EF4-FFF2-40B4-BE49-F238E27FC236}">
                    <a16:creationId xmlns:a16="http://schemas.microsoft.com/office/drawing/2014/main" id="{21B51EB5-F37B-8C38-D658-42BBA316691C}"/>
                  </a:ext>
                </a:extLst>
              </p:cNvPr>
              <p:cNvSpPr/>
              <p:nvPr/>
            </p:nvSpPr>
            <p:spPr>
              <a:xfrm>
                <a:off x="292608" y="2066544"/>
                <a:ext cx="4462272" cy="1298448"/>
              </a:xfrm>
              <a:prstGeom prst="rect">
                <a:avLst/>
              </a:prstGeom>
              <a:solidFill>
                <a:srgbClr val="FFFFFF"/>
              </a:solidFill>
              <a:ln w="10160">
                <a:solidFill>
                  <a:srgbClr val="DDE3EB"/>
                </a:solidFill>
                <a:prstDash val="solid"/>
              </a:ln>
              <a:effectLst>
                <a:outerShdw blurRad="50800" dist="12700" dir="8100000" algn="bl" rotWithShape="0">
                  <a:srgbClr val="000000">
                    <a:alpha val="6000"/>
                  </a:srgbClr>
                </a:outerShdw>
              </a:effectLst>
            </p:spPr>
            <p:txBody>
              <a:bodyPr/>
              <a:lstStyle/>
              <a:p>
                <a:endParaRPr lang="fr-BE">
                  <a:latin typeface="Cambria" panose="02040503050406030204" pitchFamily="18" charset="0"/>
                  <a:ea typeface="Cambria" panose="02040503050406030204" pitchFamily="18" charset="0"/>
                </a:endParaRPr>
              </a:p>
            </p:txBody>
          </p:sp>
          <p:sp>
            <p:nvSpPr>
              <p:cNvPr id="40" name="Shape 12">
                <a:extLst>
                  <a:ext uri="{FF2B5EF4-FFF2-40B4-BE49-F238E27FC236}">
                    <a16:creationId xmlns:a16="http://schemas.microsoft.com/office/drawing/2014/main" id="{66FBA14C-CD14-19C6-E0FC-C27894A3562D}"/>
                  </a:ext>
                </a:extLst>
              </p:cNvPr>
              <p:cNvSpPr/>
              <p:nvPr/>
            </p:nvSpPr>
            <p:spPr>
              <a:xfrm>
                <a:off x="292608" y="2066544"/>
                <a:ext cx="54864" cy="1298448"/>
              </a:xfrm>
              <a:prstGeom prst="rect">
                <a:avLst/>
              </a:prstGeom>
              <a:solidFill>
                <a:srgbClr val="1A8A7E"/>
              </a:solidFill>
              <a:ln/>
            </p:spPr>
            <p:txBody>
              <a:bodyPr/>
              <a:lstStyle/>
              <a:p>
                <a:endParaRPr lang="fr-BE">
                  <a:latin typeface="Cambria" panose="02040503050406030204" pitchFamily="18" charset="0"/>
                  <a:ea typeface="Cambria" panose="02040503050406030204" pitchFamily="18" charset="0"/>
                </a:endParaRPr>
              </a:p>
            </p:txBody>
          </p:sp>
          <p:sp>
            <p:nvSpPr>
              <p:cNvPr id="41" name="Shape 13">
                <a:extLst>
                  <a:ext uri="{FF2B5EF4-FFF2-40B4-BE49-F238E27FC236}">
                    <a16:creationId xmlns:a16="http://schemas.microsoft.com/office/drawing/2014/main" id="{80DE0DF7-0B13-E040-E9BC-44C5A0A5AB81}"/>
                  </a:ext>
                </a:extLst>
              </p:cNvPr>
              <p:cNvSpPr/>
              <p:nvPr/>
            </p:nvSpPr>
            <p:spPr>
              <a:xfrm>
                <a:off x="420624" y="2414016"/>
                <a:ext cx="475488" cy="475488"/>
              </a:xfrm>
              <a:prstGeom prst="ellipse">
                <a:avLst/>
              </a:prstGeom>
              <a:solidFill>
                <a:srgbClr val="1A8A7E"/>
              </a:solidFill>
              <a:ln/>
            </p:spPr>
            <p:txBody>
              <a:bodyPr/>
              <a:lstStyle/>
              <a:p>
                <a:r>
                  <a:rPr lang="fr-FR" b="1" dirty="0">
                    <a:solidFill>
                      <a:schemeClr val="bg1"/>
                    </a:solidFill>
                    <a:latin typeface="Cambria" panose="02040503050406030204" pitchFamily="18" charset="0"/>
                    <a:ea typeface="Cambria" panose="02040503050406030204" pitchFamily="18" charset="0"/>
                  </a:rPr>
                  <a:t>2</a:t>
                </a:r>
                <a:endParaRPr lang="fr-BE" b="1" dirty="0">
                  <a:solidFill>
                    <a:schemeClr val="bg1"/>
                  </a:solidFill>
                  <a:latin typeface="Cambria" panose="02040503050406030204" pitchFamily="18" charset="0"/>
                  <a:ea typeface="Cambria" panose="02040503050406030204" pitchFamily="18" charset="0"/>
                </a:endParaRPr>
              </a:p>
            </p:txBody>
          </p:sp>
          <p:sp>
            <p:nvSpPr>
              <p:cNvPr id="42" name="Text 15">
                <a:extLst>
                  <a:ext uri="{FF2B5EF4-FFF2-40B4-BE49-F238E27FC236}">
                    <a16:creationId xmlns:a16="http://schemas.microsoft.com/office/drawing/2014/main" id="{D61AC5EB-BA1A-A3FB-99B6-E81D371FED70}"/>
                  </a:ext>
                </a:extLst>
              </p:cNvPr>
              <p:cNvSpPr/>
              <p:nvPr/>
            </p:nvSpPr>
            <p:spPr>
              <a:xfrm>
                <a:off x="1005840" y="2194560"/>
                <a:ext cx="3675888" cy="310896"/>
              </a:xfrm>
              <a:prstGeom prst="rect">
                <a:avLst/>
              </a:prstGeom>
              <a:noFill/>
              <a:ln/>
            </p:spPr>
            <p:txBody>
              <a:bodyPr wrap="square" rtlCol="0" anchor="ctr"/>
              <a:lstStyle/>
              <a:p>
                <a:pPr marL="0" indent="0">
                  <a:buNone/>
                </a:pPr>
                <a:r>
                  <a:rPr lang="en-US" sz="1400" b="1" dirty="0" err="1">
                    <a:solidFill>
                      <a:srgbClr val="1A8A7E"/>
                    </a:solidFill>
                    <a:latin typeface="Cambria" panose="02040503050406030204" pitchFamily="18" charset="0"/>
                    <a:ea typeface="Cambria" panose="02040503050406030204" pitchFamily="18" charset="0"/>
                  </a:rPr>
                  <a:t>Entretiens</a:t>
                </a:r>
                <a:r>
                  <a:rPr lang="en-US" sz="1400" b="1" dirty="0">
                    <a:solidFill>
                      <a:srgbClr val="1A8A7E"/>
                    </a:solidFill>
                    <a:latin typeface="Cambria" panose="02040503050406030204" pitchFamily="18" charset="0"/>
                    <a:ea typeface="Cambria" panose="02040503050406030204" pitchFamily="18" charset="0"/>
                  </a:rPr>
                  <a:t> semi-</a:t>
                </a:r>
                <a:r>
                  <a:rPr lang="en-US" sz="1400" b="1" dirty="0" err="1">
                    <a:solidFill>
                      <a:srgbClr val="1A8A7E"/>
                    </a:solidFill>
                    <a:latin typeface="Cambria" panose="02040503050406030204" pitchFamily="18" charset="0"/>
                    <a:ea typeface="Cambria" panose="02040503050406030204" pitchFamily="18" charset="0"/>
                  </a:rPr>
                  <a:t>directifs</a:t>
                </a:r>
                <a:r>
                  <a:rPr lang="en-US" sz="1400" b="1" dirty="0">
                    <a:solidFill>
                      <a:srgbClr val="1A8A7E"/>
                    </a:solidFill>
                    <a:latin typeface="Cambria" panose="02040503050406030204" pitchFamily="18" charset="0"/>
                    <a:ea typeface="Cambria" panose="02040503050406030204" pitchFamily="18" charset="0"/>
                  </a:rPr>
                  <a:t>/</a:t>
                </a:r>
                <a:r>
                  <a:rPr lang="en-US" sz="1400" b="1" dirty="0" err="1">
                    <a:solidFill>
                      <a:srgbClr val="1A8A7E"/>
                    </a:solidFill>
                    <a:latin typeface="Cambria" panose="02040503050406030204" pitchFamily="18" charset="0"/>
                    <a:ea typeface="Cambria" panose="02040503050406030204" pitchFamily="18" charset="0"/>
                  </a:rPr>
                  <a:t>Agricultrices</a:t>
                </a:r>
                <a:endParaRPr lang="en-US" sz="1400" dirty="0">
                  <a:solidFill>
                    <a:srgbClr val="1A8A7E"/>
                  </a:solidFill>
                  <a:latin typeface="Cambria" panose="02040503050406030204" pitchFamily="18" charset="0"/>
                  <a:ea typeface="Cambria" panose="02040503050406030204" pitchFamily="18" charset="0"/>
                </a:endParaRPr>
              </a:p>
            </p:txBody>
          </p:sp>
          <p:sp>
            <p:nvSpPr>
              <p:cNvPr id="43" name="Text 16">
                <a:extLst>
                  <a:ext uri="{FF2B5EF4-FFF2-40B4-BE49-F238E27FC236}">
                    <a16:creationId xmlns:a16="http://schemas.microsoft.com/office/drawing/2014/main" id="{7AFDEF32-45A1-4B3E-01F0-713C82EFA0BA}"/>
                  </a:ext>
                </a:extLst>
              </p:cNvPr>
              <p:cNvSpPr/>
              <p:nvPr/>
            </p:nvSpPr>
            <p:spPr>
              <a:xfrm>
                <a:off x="1005840" y="2542032"/>
                <a:ext cx="3675888" cy="658368"/>
              </a:xfrm>
              <a:prstGeom prst="rect">
                <a:avLst/>
              </a:prstGeom>
              <a:noFill/>
              <a:ln/>
            </p:spPr>
            <p:txBody>
              <a:bodyPr wrap="square" rtlCol="0" anchor="ctr"/>
              <a:lstStyle/>
              <a:p>
                <a:pPr marL="0" indent="0">
                  <a:buNone/>
                </a:pPr>
                <a:r>
                  <a:rPr lang="en-US" sz="1600" dirty="0">
                    <a:solidFill>
                      <a:srgbClr val="64748B"/>
                    </a:solidFill>
                    <a:latin typeface="Cambria" panose="02040503050406030204" pitchFamily="18" charset="0"/>
                    <a:ea typeface="Cambria" panose="02040503050406030204" pitchFamily="18" charset="0"/>
                  </a:rPr>
                  <a:t>Pratiques de stockage, pertes enregistrées, arbitrages liés aux innovations.</a:t>
                </a:r>
                <a:endParaRPr lang="en-US" sz="1600" dirty="0">
                  <a:latin typeface="Cambria" panose="02040503050406030204" pitchFamily="18" charset="0"/>
                  <a:ea typeface="Cambria" panose="02040503050406030204" pitchFamily="18" charset="0"/>
                </a:endParaRPr>
              </a:p>
            </p:txBody>
          </p:sp>
          <p:sp>
            <p:nvSpPr>
              <p:cNvPr id="44" name="Shape 17">
                <a:extLst>
                  <a:ext uri="{FF2B5EF4-FFF2-40B4-BE49-F238E27FC236}">
                    <a16:creationId xmlns:a16="http://schemas.microsoft.com/office/drawing/2014/main" id="{BC7268F7-DEAB-9BEA-1BCE-C8D70386065E}"/>
                  </a:ext>
                </a:extLst>
              </p:cNvPr>
              <p:cNvSpPr/>
              <p:nvPr/>
            </p:nvSpPr>
            <p:spPr>
              <a:xfrm>
                <a:off x="292608" y="3511296"/>
                <a:ext cx="4462272" cy="1298448"/>
              </a:xfrm>
              <a:prstGeom prst="rect">
                <a:avLst/>
              </a:prstGeom>
              <a:solidFill>
                <a:srgbClr val="FFFFFF"/>
              </a:solidFill>
              <a:ln w="10160">
                <a:solidFill>
                  <a:srgbClr val="DDE3EB"/>
                </a:solidFill>
                <a:prstDash val="solid"/>
              </a:ln>
              <a:effectLst>
                <a:outerShdw blurRad="50800" dist="12700" dir="8100000" algn="bl" rotWithShape="0">
                  <a:srgbClr val="000000">
                    <a:alpha val="6000"/>
                  </a:srgbClr>
                </a:outerShdw>
              </a:effectLst>
            </p:spPr>
            <p:txBody>
              <a:bodyPr/>
              <a:lstStyle/>
              <a:p>
                <a:endParaRPr lang="fr-BE">
                  <a:latin typeface="Cambria" panose="02040503050406030204" pitchFamily="18" charset="0"/>
                  <a:ea typeface="Cambria" panose="02040503050406030204" pitchFamily="18" charset="0"/>
                </a:endParaRPr>
              </a:p>
            </p:txBody>
          </p:sp>
          <p:sp>
            <p:nvSpPr>
              <p:cNvPr id="45" name="Shape 18">
                <a:extLst>
                  <a:ext uri="{FF2B5EF4-FFF2-40B4-BE49-F238E27FC236}">
                    <a16:creationId xmlns:a16="http://schemas.microsoft.com/office/drawing/2014/main" id="{60E0D0C9-A467-748B-E55A-640AE0885FA3}"/>
                  </a:ext>
                </a:extLst>
              </p:cNvPr>
              <p:cNvSpPr/>
              <p:nvPr/>
            </p:nvSpPr>
            <p:spPr>
              <a:xfrm>
                <a:off x="292608" y="3511296"/>
                <a:ext cx="54864" cy="1298448"/>
              </a:xfrm>
              <a:prstGeom prst="rect">
                <a:avLst/>
              </a:prstGeom>
              <a:solidFill>
                <a:srgbClr val="1A8A7E"/>
              </a:solidFill>
              <a:ln/>
            </p:spPr>
            <p:txBody>
              <a:bodyPr/>
              <a:lstStyle/>
              <a:p>
                <a:endParaRPr lang="fr-BE">
                  <a:latin typeface="Cambria" panose="02040503050406030204" pitchFamily="18" charset="0"/>
                  <a:ea typeface="Cambria" panose="02040503050406030204" pitchFamily="18" charset="0"/>
                </a:endParaRPr>
              </a:p>
            </p:txBody>
          </p:sp>
          <p:sp>
            <p:nvSpPr>
              <p:cNvPr id="46" name="Text 20">
                <a:extLst>
                  <a:ext uri="{FF2B5EF4-FFF2-40B4-BE49-F238E27FC236}">
                    <a16:creationId xmlns:a16="http://schemas.microsoft.com/office/drawing/2014/main" id="{0B41ECF6-C0E2-A940-68B7-0D88FD579630}"/>
                  </a:ext>
                </a:extLst>
              </p:cNvPr>
              <p:cNvSpPr/>
              <p:nvPr/>
            </p:nvSpPr>
            <p:spPr>
              <a:xfrm>
                <a:off x="420624" y="3858768"/>
                <a:ext cx="475488" cy="475488"/>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anose="02040503050406030204" pitchFamily="18" charset="0"/>
                    <a:ea typeface="Cambria" panose="02040503050406030204" pitchFamily="18" charset="0"/>
                  </a:rPr>
                  <a:t>3</a:t>
                </a:r>
                <a:endParaRPr lang="en-US" sz="1800" dirty="0">
                  <a:latin typeface="Cambria" panose="02040503050406030204" pitchFamily="18" charset="0"/>
                  <a:ea typeface="Cambria" panose="02040503050406030204" pitchFamily="18" charset="0"/>
                </a:endParaRPr>
              </a:p>
            </p:txBody>
          </p:sp>
          <p:sp>
            <p:nvSpPr>
              <p:cNvPr id="47" name="Text 21">
                <a:extLst>
                  <a:ext uri="{FF2B5EF4-FFF2-40B4-BE49-F238E27FC236}">
                    <a16:creationId xmlns:a16="http://schemas.microsoft.com/office/drawing/2014/main" id="{2D6F8B31-AB31-9DDA-3DBB-446630468269}"/>
                  </a:ext>
                </a:extLst>
              </p:cNvPr>
              <p:cNvSpPr/>
              <p:nvPr/>
            </p:nvSpPr>
            <p:spPr>
              <a:xfrm>
                <a:off x="1005840" y="3639312"/>
                <a:ext cx="3675888" cy="310896"/>
              </a:xfrm>
              <a:prstGeom prst="rect">
                <a:avLst/>
              </a:prstGeom>
              <a:noFill/>
              <a:ln/>
            </p:spPr>
            <p:txBody>
              <a:bodyPr wrap="square" rtlCol="0" anchor="ctr"/>
              <a:lstStyle/>
              <a:p>
                <a:pPr marL="0" indent="0">
                  <a:buNone/>
                </a:pPr>
                <a:r>
                  <a:rPr lang="en-US" sz="1400" b="1" dirty="0">
                    <a:solidFill>
                      <a:srgbClr val="1A8A7E"/>
                    </a:solidFill>
                    <a:latin typeface="Cambria" panose="02040503050406030204" pitchFamily="18" charset="0"/>
                    <a:ea typeface="Cambria" panose="02040503050406030204" pitchFamily="18" charset="0"/>
                  </a:rPr>
                  <a:t>Focus Groups </a:t>
                </a:r>
                <a:r>
                  <a:rPr lang="en-US" sz="1400" b="1" dirty="0" err="1">
                    <a:solidFill>
                      <a:srgbClr val="1A8A7E"/>
                    </a:solidFill>
                    <a:latin typeface="Cambria" panose="02040503050406030204" pitchFamily="18" charset="0"/>
                    <a:ea typeface="Cambria" panose="02040503050406030204" pitchFamily="18" charset="0"/>
                  </a:rPr>
                  <a:t>communautaires</a:t>
                </a:r>
                <a:endParaRPr lang="en-US" sz="1400" dirty="0">
                  <a:solidFill>
                    <a:srgbClr val="1A8A7E"/>
                  </a:solidFill>
                  <a:latin typeface="Cambria" panose="02040503050406030204" pitchFamily="18" charset="0"/>
                  <a:ea typeface="Cambria" panose="02040503050406030204" pitchFamily="18" charset="0"/>
                </a:endParaRPr>
              </a:p>
            </p:txBody>
          </p:sp>
          <p:sp>
            <p:nvSpPr>
              <p:cNvPr id="48" name="Text 22">
                <a:extLst>
                  <a:ext uri="{FF2B5EF4-FFF2-40B4-BE49-F238E27FC236}">
                    <a16:creationId xmlns:a16="http://schemas.microsoft.com/office/drawing/2014/main" id="{FBFDA242-386D-668D-29DF-CCB0222FFFED}"/>
                  </a:ext>
                </a:extLst>
              </p:cNvPr>
              <p:cNvSpPr/>
              <p:nvPr/>
            </p:nvSpPr>
            <p:spPr>
              <a:xfrm>
                <a:off x="1005840" y="3986784"/>
                <a:ext cx="3675888" cy="658368"/>
              </a:xfrm>
              <a:prstGeom prst="rect">
                <a:avLst/>
              </a:prstGeom>
              <a:noFill/>
              <a:ln/>
            </p:spPr>
            <p:txBody>
              <a:bodyPr wrap="square" rtlCol="0" anchor="ctr"/>
              <a:lstStyle/>
              <a:p>
                <a:pPr marL="0" indent="0">
                  <a:buNone/>
                </a:pPr>
                <a:r>
                  <a:rPr lang="en-US" sz="1600" dirty="0">
                    <a:solidFill>
                      <a:srgbClr val="64748B"/>
                    </a:solidFill>
                    <a:latin typeface="Cambria" panose="02040503050406030204" pitchFamily="18" charset="0"/>
                    <a:ea typeface="Cambria" panose="02040503050406030204" pitchFamily="18" charset="0"/>
                  </a:rPr>
                  <a:t>Représentations collectives, normes et influences sociales, </a:t>
                </a:r>
                <a:r>
                  <a:rPr lang="en-US" sz="1600" dirty="0" err="1">
                    <a:solidFill>
                      <a:srgbClr val="64748B"/>
                    </a:solidFill>
                    <a:latin typeface="Cambria" panose="02040503050406030204" pitchFamily="18" charset="0"/>
                    <a:ea typeface="Cambria" panose="02040503050406030204" pitchFamily="18" charset="0"/>
                  </a:rPr>
                  <a:t>dynamiques</a:t>
                </a:r>
                <a:r>
                  <a:rPr lang="en-US" sz="1600" dirty="0">
                    <a:solidFill>
                      <a:srgbClr val="64748B"/>
                    </a:solidFill>
                    <a:latin typeface="Cambria" panose="02040503050406030204" pitchFamily="18" charset="0"/>
                    <a:ea typeface="Cambria" panose="02040503050406030204" pitchFamily="18" charset="0"/>
                  </a:rPr>
                  <a:t> </a:t>
                </a:r>
                <a:r>
                  <a:rPr lang="en-US" sz="1600" dirty="0" err="1">
                    <a:solidFill>
                      <a:srgbClr val="64748B"/>
                    </a:solidFill>
                    <a:latin typeface="Cambria" panose="02040503050406030204" pitchFamily="18" charset="0"/>
                    <a:ea typeface="Cambria" panose="02040503050406030204" pitchFamily="18" charset="0"/>
                  </a:rPr>
                  <a:t>communautaires</a:t>
                </a:r>
                <a:r>
                  <a:rPr lang="en-US" sz="1600" dirty="0">
                    <a:solidFill>
                      <a:srgbClr val="64748B"/>
                    </a:solidFill>
                    <a:latin typeface="Cambria" panose="02040503050406030204" pitchFamily="18" charset="0"/>
                    <a:ea typeface="Cambria" panose="02040503050406030204" pitchFamily="18" charset="0"/>
                  </a:rPr>
                  <a:t>.</a:t>
                </a:r>
                <a:endParaRPr lang="en-US" sz="1600" dirty="0">
                  <a:latin typeface="Cambria" panose="02040503050406030204" pitchFamily="18" charset="0"/>
                  <a:ea typeface="Cambria" panose="02040503050406030204" pitchFamily="18" charset="0"/>
                </a:endParaRPr>
              </a:p>
            </p:txBody>
          </p:sp>
        </p:grpSp>
        <p:sp>
          <p:nvSpPr>
            <p:cNvPr id="33" name="Shape 19">
              <a:extLst>
                <a:ext uri="{FF2B5EF4-FFF2-40B4-BE49-F238E27FC236}">
                  <a16:creationId xmlns:a16="http://schemas.microsoft.com/office/drawing/2014/main" id="{67BA6D4D-DED9-7330-25A0-2C56D76DBBEE}"/>
                </a:ext>
              </a:extLst>
            </p:cNvPr>
            <p:cNvSpPr/>
            <p:nvPr/>
          </p:nvSpPr>
          <p:spPr>
            <a:xfrm>
              <a:off x="947319" y="3418027"/>
              <a:ext cx="475488" cy="475488"/>
            </a:xfrm>
            <a:prstGeom prst="ellipse">
              <a:avLst/>
            </a:prstGeom>
            <a:solidFill>
              <a:srgbClr val="1A8A7E"/>
            </a:solidFill>
            <a:ln/>
          </p:spPr>
          <p:txBody>
            <a:bodyPr/>
            <a:lstStyle/>
            <a:p>
              <a:r>
                <a:rPr lang="fr-FR" b="1" dirty="0">
                  <a:solidFill>
                    <a:schemeClr val="bg1"/>
                  </a:solidFill>
                  <a:latin typeface="Cambria" panose="02040503050406030204" pitchFamily="18" charset="0"/>
                  <a:ea typeface="Cambria" panose="02040503050406030204" pitchFamily="18" charset="0"/>
                </a:rPr>
                <a:t>3</a:t>
              </a:r>
              <a:endParaRPr lang="fr-BE" b="1" dirty="0">
                <a:solidFill>
                  <a:schemeClr val="bg1"/>
                </a:solidFill>
                <a:latin typeface="Cambria" panose="02040503050406030204" pitchFamily="18" charset="0"/>
                <a:ea typeface="Cambria" panose="02040503050406030204" pitchFamily="18" charset="0"/>
              </a:endParaRPr>
            </a:p>
          </p:txBody>
        </p:sp>
      </p:grpSp>
      <p:grpSp>
        <p:nvGrpSpPr>
          <p:cNvPr id="49" name="Groupe 48">
            <a:extLst>
              <a:ext uri="{FF2B5EF4-FFF2-40B4-BE49-F238E27FC236}">
                <a16:creationId xmlns:a16="http://schemas.microsoft.com/office/drawing/2014/main" id="{2A1197BE-06D7-7D7F-94A3-2888A7FD0555}"/>
              </a:ext>
            </a:extLst>
          </p:cNvPr>
          <p:cNvGrpSpPr/>
          <p:nvPr/>
        </p:nvGrpSpPr>
        <p:grpSpPr>
          <a:xfrm>
            <a:off x="5102352" y="658368"/>
            <a:ext cx="3931920" cy="4224528"/>
            <a:chOff x="4919472" y="621792"/>
            <a:chExt cx="3931920" cy="3931920"/>
          </a:xfrm>
        </p:grpSpPr>
        <p:sp>
          <p:nvSpPr>
            <p:cNvPr id="50" name="Shape 23">
              <a:extLst>
                <a:ext uri="{FF2B5EF4-FFF2-40B4-BE49-F238E27FC236}">
                  <a16:creationId xmlns:a16="http://schemas.microsoft.com/office/drawing/2014/main" id="{07D8A7C0-5023-93DF-C8AA-279567008933}"/>
                </a:ext>
              </a:extLst>
            </p:cNvPr>
            <p:cNvSpPr/>
            <p:nvPr/>
          </p:nvSpPr>
          <p:spPr>
            <a:xfrm>
              <a:off x="4919472" y="621792"/>
              <a:ext cx="0" cy="3931920"/>
            </a:xfrm>
            <a:prstGeom prst="line">
              <a:avLst/>
            </a:prstGeom>
            <a:noFill/>
            <a:ln w="1270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51" name="Text 24">
              <a:extLst>
                <a:ext uri="{FF2B5EF4-FFF2-40B4-BE49-F238E27FC236}">
                  <a16:creationId xmlns:a16="http://schemas.microsoft.com/office/drawing/2014/main" id="{98E1680C-E1D0-92FA-8476-49B5DDAB2B28}"/>
                </a:ext>
              </a:extLst>
            </p:cNvPr>
            <p:cNvSpPr/>
            <p:nvPr/>
          </p:nvSpPr>
          <p:spPr>
            <a:xfrm>
              <a:off x="5047488" y="621792"/>
              <a:ext cx="3803904" cy="256032"/>
            </a:xfrm>
            <a:prstGeom prst="rect">
              <a:avLst/>
            </a:prstGeom>
            <a:noFill/>
            <a:ln/>
          </p:spPr>
          <p:txBody>
            <a:bodyPr wrap="square" rtlCol="0" anchor="ctr"/>
            <a:lstStyle/>
            <a:p>
              <a:pPr marL="0" indent="0">
                <a:buNone/>
              </a:pPr>
              <a:r>
                <a:rPr lang="en-US" sz="1050" b="1" dirty="0">
                  <a:solidFill>
                    <a:srgbClr val="1A3A5C"/>
                  </a:solidFill>
                  <a:latin typeface="Cambria" panose="02040503050406030204" pitchFamily="18" charset="0"/>
                  <a:ea typeface="Cambria" panose="02040503050406030204" pitchFamily="18" charset="0"/>
                </a:rPr>
                <a:t>Zone </a:t>
              </a:r>
              <a:r>
                <a:rPr lang="en-US" sz="1050" b="1" dirty="0" err="1">
                  <a:solidFill>
                    <a:srgbClr val="1A3A5C"/>
                  </a:solidFill>
                  <a:latin typeface="Cambria" panose="02040503050406030204" pitchFamily="18" charset="0"/>
                  <a:ea typeface="Cambria" panose="02040503050406030204" pitchFamily="18" charset="0"/>
                </a:rPr>
                <a:t>d'étude</a:t>
              </a:r>
              <a:r>
                <a:rPr lang="en-US" sz="1050" b="1" dirty="0">
                  <a:solidFill>
                    <a:srgbClr val="1A3A5C"/>
                  </a:solidFill>
                  <a:latin typeface="Cambria" panose="02040503050406030204" pitchFamily="18" charset="0"/>
                  <a:ea typeface="Cambria" panose="02040503050406030204" pitchFamily="18" charset="0"/>
                </a:rPr>
                <a:t> - 6 régions productrices de céréales</a:t>
              </a:r>
              <a:endParaRPr lang="en-US" sz="1050" dirty="0">
                <a:latin typeface="Cambria" panose="02040503050406030204" pitchFamily="18" charset="0"/>
                <a:ea typeface="Cambria" panose="02040503050406030204" pitchFamily="18" charset="0"/>
              </a:endParaRPr>
            </a:p>
          </p:txBody>
        </p:sp>
        <p:sp>
          <p:nvSpPr>
            <p:cNvPr id="52" name="Shape 25">
              <a:extLst>
                <a:ext uri="{FF2B5EF4-FFF2-40B4-BE49-F238E27FC236}">
                  <a16:creationId xmlns:a16="http://schemas.microsoft.com/office/drawing/2014/main" id="{DCDDDD15-BB03-D60B-6040-0139FD26FA5C}"/>
                </a:ext>
              </a:extLst>
            </p:cNvPr>
            <p:cNvSpPr/>
            <p:nvPr/>
          </p:nvSpPr>
          <p:spPr>
            <a:xfrm>
              <a:off x="5047488" y="877824"/>
              <a:ext cx="3803904" cy="0"/>
            </a:xfrm>
            <a:prstGeom prst="line">
              <a:avLst/>
            </a:prstGeom>
            <a:noFill/>
            <a:ln w="1016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53" name="Shape 26">
              <a:extLst>
                <a:ext uri="{FF2B5EF4-FFF2-40B4-BE49-F238E27FC236}">
                  <a16:creationId xmlns:a16="http://schemas.microsoft.com/office/drawing/2014/main" id="{BA317263-5AA6-0A0F-162E-28D8C1DCC66D}"/>
                </a:ext>
              </a:extLst>
            </p:cNvPr>
            <p:cNvSpPr/>
            <p:nvPr/>
          </p:nvSpPr>
          <p:spPr>
            <a:xfrm>
              <a:off x="5047488" y="950976"/>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54" name="Shape 27">
              <a:extLst>
                <a:ext uri="{FF2B5EF4-FFF2-40B4-BE49-F238E27FC236}">
                  <a16:creationId xmlns:a16="http://schemas.microsoft.com/office/drawing/2014/main" id="{955366B3-FE2A-A6A6-BF91-F28AA8611801}"/>
                </a:ext>
              </a:extLst>
            </p:cNvPr>
            <p:cNvSpPr/>
            <p:nvPr/>
          </p:nvSpPr>
          <p:spPr>
            <a:xfrm>
              <a:off x="5047488" y="950976"/>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55" name="Text 28">
              <a:extLst>
                <a:ext uri="{FF2B5EF4-FFF2-40B4-BE49-F238E27FC236}">
                  <a16:creationId xmlns:a16="http://schemas.microsoft.com/office/drawing/2014/main" id="{CB9621AA-2122-38DC-C1C8-7F1101483229}"/>
                </a:ext>
              </a:extLst>
            </p:cNvPr>
            <p:cNvSpPr/>
            <p:nvPr/>
          </p:nvSpPr>
          <p:spPr>
            <a:xfrm>
              <a:off x="5157216" y="950976"/>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Saint-Louis</a:t>
              </a:r>
              <a:endParaRPr lang="en-US" sz="1050" dirty="0">
                <a:latin typeface="Cambria" panose="02040503050406030204" pitchFamily="18" charset="0"/>
                <a:ea typeface="Cambria" panose="02040503050406030204" pitchFamily="18" charset="0"/>
              </a:endParaRPr>
            </a:p>
          </p:txBody>
        </p:sp>
        <p:sp>
          <p:nvSpPr>
            <p:cNvPr id="56" name="Shape 29">
              <a:extLst>
                <a:ext uri="{FF2B5EF4-FFF2-40B4-BE49-F238E27FC236}">
                  <a16:creationId xmlns:a16="http://schemas.microsoft.com/office/drawing/2014/main" id="{DB43EF45-6F4B-FC24-A175-DBDE10E409ED}"/>
                </a:ext>
              </a:extLst>
            </p:cNvPr>
            <p:cNvSpPr/>
            <p:nvPr/>
          </p:nvSpPr>
          <p:spPr>
            <a:xfrm>
              <a:off x="6931152" y="950976"/>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57" name="Shape 30">
              <a:extLst>
                <a:ext uri="{FF2B5EF4-FFF2-40B4-BE49-F238E27FC236}">
                  <a16:creationId xmlns:a16="http://schemas.microsoft.com/office/drawing/2014/main" id="{18508843-C256-5F6B-907B-CAE4DF723FD1}"/>
                </a:ext>
              </a:extLst>
            </p:cNvPr>
            <p:cNvSpPr/>
            <p:nvPr/>
          </p:nvSpPr>
          <p:spPr>
            <a:xfrm>
              <a:off x="6931152" y="950976"/>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58" name="Text 31">
              <a:extLst>
                <a:ext uri="{FF2B5EF4-FFF2-40B4-BE49-F238E27FC236}">
                  <a16:creationId xmlns:a16="http://schemas.microsoft.com/office/drawing/2014/main" id="{BB5C9C26-C9FB-6B60-9580-B6E096DC065F}"/>
                </a:ext>
              </a:extLst>
            </p:cNvPr>
            <p:cNvSpPr/>
            <p:nvPr/>
          </p:nvSpPr>
          <p:spPr>
            <a:xfrm>
              <a:off x="7040880" y="950976"/>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Kaolack</a:t>
              </a:r>
              <a:endParaRPr lang="en-US" sz="1050" dirty="0">
                <a:latin typeface="Cambria" panose="02040503050406030204" pitchFamily="18" charset="0"/>
                <a:ea typeface="Cambria" panose="02040503050406030204" pitchFamily="18" charset="0"/>
              </a:endParaRPr>
            </a:p>
          </p:txBody>
        </p:sp>
        <p:sp>
          <p:nvSpPr>
            <p:cNvPr id="59" name="Shape 32">
              <a:extLst>
                <a:ext uri="{FF2B5EF4-FFF2-40B4-BE49-F238E27FC236}">
                  <a16:creationId xmlns:a16="http://schemas.microsoft.com/office/drawing/2014/main" id="{8801DD88-0048-7485-F041-E1828A2291EA}"/>
                </a:ext>
              </a:extLst>
            </p:cNvPr>
            <p:cNvSpPr/>
            <p:nvPr/>
          </p:nvSpPr>
          <p:spPr>
            <a:xfrm>
              <a:off x="5047488" y="1426464"/>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60" name="Shape 33">
              <a:extLst>
                <a:ext uri="{FF2B5EF4-FFF2-40B4-BE49-F238E27FC236}">
                  <a16:creationId xmlns:a16="http://schemas.microsoft.com/office/drawing/2014/main" id="{014825BE-CAB3-F495-2A95-0D9292B34D02}"/>
                </a:ext>
              </a:extLst>
            </p:cNvPr>
            <p:cNvSpPr/>
            <p:nvPr/>
          </p:nvSpPr>
          <p:spPr>
            <a:xfrm>
              <a:off x="5047488" y="1426464"/>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61" name="Text 34">
              <a:extLst>
                <a:ext uri="{FF2B5EF4-FFF2-40B4-BE49-F238E27FC236}">
                  <a16:creationId xmlns:a16="http://schemas.microsoft.com/office/drawing/2014/main" id="{4A1A5B6E-D90C-37CC-F454-6CB6D20C979B}"/>
                </a:ext>
              </a:extLst>
            </p:cNvPr>
            <p:cNvSpPr/>
            <p:nvPr/>
          </p:nvSpPr>
          <p:spPr>
            <a:xfrm>
              <a:off x="5157216" y="1426464"/>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Kaffrine</a:t>
              </a:r>
              <a:endParaRPr lang="en-US" sz="1050" dirty="0">
                <a:latin typeface="Cambria" panose="02040503050406030204" pitchFamily="18" charset="0"/>
                <a:ea typeface="Cambria" panose="02040503050406030204" pitchFamily="18" charset="0"/>
              </a:endParaRPr>
            </a:p>
          </p:txBody>
        </p:sp>
        <p:sp>
          <p:nvSpPr>
            <p:cNvPr id="62" name="Shape 35">
              <a:extLst>
                <a:ext uri="{FF2B5EF4-FFF2-40B4-BE49-F238E27FC236}">
                  <a16:creationId xmlns:a16="http://schemas.microsoft.com/office/drawing/2014/main" id="{863A1D33-6DDB-5DF0-9B3D-BE12F5B50A0B}"/>
                </a:ext>
              </a:extLst>
            </p:cNvPr>
            <p:cNvSpPr/>
            <p:nvPr/>
          </p:nvSpPr>
          <p:spPr>
            <a:xfrm>
              <a:off x="6931152" y="1426464"/>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63" name="Shape 36">
              <a:extLst>
                <a:ext uri="{FF2B5EF4-FFF2-40B4-BE49-F238E27FC236}">
                  <a16:creationId xmlns:a16="http://schemas.microsoft.com/office/drawing/2014/main" id="{08545043-130D-171E-B0F3-7F2793B2CD11}"/>
                </a:ext>
              </a:extLst>
            </p:cNvPr>
            <p:cNvSpPr/>
            <p:nvPr/>
          </p:nvSpPr>
          <p:spPr>
            <a:xfrm>
              <a:off x="6931152" y="1426464"/>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64" name="Text 37">
              <a:extLst>
                <a:ext uri="{FF2B5EF4-FFF2-40B4-BE49-F238E27FC236}">
                  <a16:creationId xmlns:a16="http://schemas.microsoft.com/office/drawing/2014/main" id="{828268D5-9AB9-7065-0B57-546917F3F509}"/>
                </a:ext>
              </a:extLst>
            </p:cNvPr>
            <p:cNvSpPr/>
            <p:nvPr/>
          </p:nvSpPr>
          <p:spPr>
            <a:xfrm>
              <a:off x="7040880" y="1426464"/>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Fatick</a:t>
              </a:r>
              <a:endParaRPr lang="en-US" sz="1050" dirty="0">
                <a:latin typeface="Cambria" panose="02040503050406030204" pitchFamily="18" charset="0"/>
                <a:ea typeface="Cambria" panose="02040503050406030204" pitchFamily="18" charset="0"/>
              </a:endParaRPr>
            </a:p>
          </p:txBody>
        </p:sp>
        <p:sp>
          <p:nvSpPr>
            <p:cNvPr id="65" name="Shape 38">
              <a:extLst>
                <a:ext uri="{FF2B5EF4-FFF2-40B4-BE49-F238E27FC236}">
                  <a16:creationId xmlns:a16="http://schemas.microsoft.com/office/drawing/2014/main" id="{F60EC607-7A2B-40DE-1281-13D842CD93B0}"/>
                </a:ext>
              </a:extLst>
            </p:cNvPr>
            <p:cNvSpPr/>
            <p:nvPr/>
          </p:nvSpPr>
          <p:spPr>
            <a:xfrm>
              <a:off x="5047488" y="1901952"/>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66" name="Shape 39">
              <a:extLst>
                <a:ext uri="{FF2B5EF4-FFF2-40B4-BE49-F238E27FC236}">
                  <a16:creationId xmlns:a16="http://schemas.microsoft.com/office/drawing/2014/main" id="{1E385DB7-1AB6-E03A-5A06-4E969D3336C2}"/>
                </a:ext>
              </a:extLst>
            </p:cNvPr>
            <p:cNvSpPr/>
            <p:nvPr/>
          </p:nvSpPr>
          <p:spPr>
            <a:xfrm>
              <a:off x="5047488" y="1901952"/>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67" name="Text 40">
              <a:extLst>
                <a:ext uri="{FF2B5EF4-FFF2-40B4-BE49-F238E27FC236}">
                  <a16:creationId xmlns:a16="http://schemas.microsoft.com/office/drawing/2014/main" id="{5B98252E-61FF-F2ED-1E61-31E3AC7D01F0}"/>
                </a:ext>
              </a:extLst>
            </p:cNvPr>
            <p:cNvSpPr/>
            <p:nvPr/>
          </p:nvSpPr>
          <p:spPr>
            <a:xfrm>
              <a:off x="5157216" y="1901952"/>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Tambacounda</a:t>
              </a:r>
              <a:endParaRPr lang="en-US" sz="1050" dirty="0">
                <a:latin typeface="Cambria" panose="02040503050406030204" pitchFamily="18" charset="0"/>
                <a:ea typeface="Cambria" panose="02040503050406030204" pitchFamily="18" charset="0"/>
              </a:endParaRPr>
            </a:p>
          </p:txBody>
        </p:sp>
        <p:sp>
          <p:nvSpPr>
            <p:cNvPr id="68" name="Shape 41">
              <a:extLst>
                <a:ext uri="{FF2B5EF4-FFF2-40B4-BE49-F238E27FC236}">
                  <a16:creationId xmlns:a16="http://schemas.microsoft.com/office/drawing/2014/main" id="{88AF18A4-8214-9D2B-5F63-A4A2364EBEEF}"/>
                </a:ext>
              </a:extLst>
            </p:cNvPr>
            <p:cNvSpPr/>
            <p:nvPr/>
          </p:nvSpPr>
          <p:spPr>
            <a:xfrm>
              <a:off x="6931152" y="1901952"/>
              <a:ext cx="1755648" cy="384048"/>
            </a:xfrm>
            <a:prstGeom prst="rect">
              <a:avLst/>
            </a:prstGeom>
            <a:solidFill>
              <a:srgbClr val="F4F6F9"/>
            </a:solidFill>
            <a:ln w="10160">
              <a:solidFill>
                <a:srgbClr val="C8D3DD"/>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69" name="Shape 42">
              <a:extLst>
                <a:ext uri="{FF2B5EF4-FFF2-40B4-BE49-F238E27FC236}">
                  <a16:creationId xmlns:a16="http://schemas.microsoft.com/office/drawing/2014/main" id="{85389941-AEAC-3FC2-F316-2C947742F3EB}"/>
                </a:ext>
              </a:extLst>
            </p:cNvPr>
            <p:cNvSpPr/>
            <p:nvPr/>
          </p:nvSpPr>
          <p:spPr>
            <a:xfrm>
              <a:off x="6931152" y="1901952"/>
              <a:ext cx="54864" cy="384048"/>
            </a:xfrm>
            <a:prstGeom prst="rect">
              <a:avLst/>
            </a:prstGeom>
            <a:solidFill>
              <a:srgbClr val="1A3A5C"/>
            </a:solidFill>
            <a:ln/>
          </p:spPr>
          <p:txBody>
            <a:bodyPr/>
            <a:lstStyle/>
            <a:p>
              <a:endParaRPr lang="fr-BE">
                <a:latin typeface="Cambria" panose="02040503050406030204" pitchFamily="18" charset="0"/>
                <a:ea typeface="Cambria" panose="02040503050406030204" pitchFamily="18" charset="0"/>
              </a:endParaRPr>
            </a:p>
          </p:txBody>
        </p:sp>
        <p:sp>
          <p:nvSpPr>
            <p:cNvPr id="70" name="Text 43">
              <a:extLst>
                <a:ext uri="{FF2B5EF4-FFF2-40B4-BE49-F238E27FC236}">
                  <a16:creationId xmlns:a16="http://schemas.microsoft.com/office/drawing/2014/main" id="{7290C946-FCB9-4C7D-F97D-B5C6F4B67E01}"/>
                </a:ext>
              </a:extLst>
            </p:cNvPr>
            <p:cNvSpPr/>
            <p:nvPr/>
          </p:nvSpPr>
          <p:spPr>
            <a:xfrm>
              <a:off x="7040880" y="1901952"/>
              <a:ext cx="1591056" cy="384048"/>
            </a:xfrm>
            <a:prstGeom prst="rect">
              <a:avLst/>
            </a:prstGeom>
            <a:noFill/>
            <a:ln/>
          </p:spPr>
          <p:txBody>
            <a:bodyPr wrap="square" rtlCol="0" anchor="ctr"/>
            <a:lstStyle/>
            <a:p>
              <a:pPr marL="0" indent="0">
                <a:buNone/>
              </a:pPr>
              <a:r>
                <a:rPr lang="en-US" sz="1050" b="1" dirty="0">
                  <a:solidFill>
                    <a:srgbClr val="1E293B"/>
                  </a:solidFill>
                  <a:latin typeface="Cambria" panose="02040503050406030204" pitchFamily="18" charset="0"/>
                  <a:ea typeface="Cambria" panose="02040503050406030204" pitchFamily="18" charset="0"/>
                </a:rPr>
                <a:t>Kolda</a:t>
              </a:r>
              <a:endParaRPr lang="en-US" sz="1050" dirty="0">
                <a:latin typeface="Cambria" panose="02040503050406030204" pitchFamily="18" charset="0"/>
                <a:ea typeface="Cambria" panose="02040503050406030204" pitchFamily="18" charset="0"/>
              </a:endParaRPr>
            </a:p>
          </p:txBody>
        </p:sp>
        <p:sp>
          <p:nvSpPr>
            <p:cNvPr id="71" name="Shape 44">
              <a:extLst>
                <a:ext uri="{FF2B5EF4-FFF2-40B4-BE49-F238E27FC236}">
                  <a16:creationId xmlns:a16="http://schemas.microsoft.com/office/drawing/2014/main" id="{01231A1B-1B42-E70A-46A2-AC89BD59A446}"/>
                </a:ext>
              </a:extLst>
            </p:cNvPr>
            <p:cNvSpPr/>
            <p:nvPr/>
          </p:nvSpPr>
          <p:spPr>
            <a:xfrm>
              <a:off x="5047488" y="2414016"/>
              <a:ext cx="3639310" cy="329184"/>
            </a:xfrm>
            <a:prstGeom prst="rect">
              <a:avLst/>
            </a:prstGeom>
            <a:solidFill>
              <a:srgbClr val="F4F6F9"/>
            </a:solidFill>
            <a:ln w="635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72" name="Text 45">
              <a:extLst>
                <a:ext uri="{FF2B5EF4-FFF2-40B4-BE49-F238E27FC236}">
                  <a16:creationId xmlns:a16="http://schemas.microsoft.com/office/drawing/2014/main" id="{5F15D29E-671C-971E-748E-4915D293A804}"/>
                </a:ext>
              </a:extLst>
            </p:cNvPr>
            <p:cNvSpPr/>
            <p:nvPr/>
          </p:nvSpPr>
          <p:spPr>
            <a:xfrm>
              <a:off x="5102352" y="2414016"/>
              <a:ext cx="3694176" cy="329184"/>
            </a:xfrm>
            <a:prstGeom prst="rect">
              <a:avLst/>
            </a:prstGeom>
            <a:noFill/>
            <a:ln/>
          </p:spPr>
          <p:txBody>
            <a:bodyPr wrap="square" rtlCol="0" anchor="ctr"/>
            <a:lstStyle/>
            <a:p>
              <a:pPr marL="0" indent="0">
                <a:buNone/>
              </a:pPr>
              <a:r>
                <a:rPr lang="en-US" sz="800" i="1" dirty="0">
                  <a:solidFill>
                    <a:srgbClr val="64748B"/>
                  </a:solidFill>
                  <a:latin typeface="Cambria" panose="02040503050406030204" pitchFamily="18" charset="0"/>
                  <a:ea typeface="Cambria" panose="02040503050406030204" pitchFamily="18" charset="0"/>
                </a:rPr>
                <a:t>&gt; 70% superficies céréales &amp; légumineuses  ·  Pauvreté </a:t>
              </a:r>
              <a:r>
                <a:rPr lang="en-US" sz="800" i="1" dirty="0" err="1">
                  <a:solidFill>
                    <a:srgbClr val="64748B"/>
                  </a:solidFill>
                  <a:latin typeface="Cambria" panose="02040503050406030204" pitchFamily="18" charset="0"/>
                  <a:ea typeface="Cambria" panose="02040503050406030204" pitchFamily="18" charset="0"/>
                </a:rPr>
                <a:t>rurale</a:t>
              </a:r>
              <a:r>
                <a:rPr lang="en-US" sz="800" i="1" dirty="0">
                  <a:solidFill>
                    <a:srgbClr val="64748B"/>
                  </a:solidFill>
                  <a:latin typeface="Cambria" panose="02040503050406030204" pitchFamily="18" charset="0"/>
                  <a:ea typeface="Cambria" panose="02040503050406030204" pitchFamily="18" charset="0"/>
                </a:rPr>
                <a:t> 63-77%</a:t>
              </a:r>
              <a:endParaRPr lang="en-US" sz="800" dirty="0">
                <a:latin typeface="Cambria" panose="02040503050406030204" pitchFamily="18" charset="0"/>
                <a:ea typeface="Cambria" panose="02040503050406030204" pitchFamily="18" charset="0"/>
              </a:endParaRPr>
            </a:p>
            <a:p>
              <a:pPr marL="0" indent="0">
                <a:buNone/>
              </a:pPr>
              <a:r>
                <a:rPr lang="en-US" sz="800" i="1" dirty="0">
                  <a:solidFill>
                    <a:srgbClr val="64748B"/>
                  </a:solidFill>
                  <a:latin typeface="Cambria" panose="02040503050406030204" pitchFamily="18" charset="0"/>
                  <a:ea typeface="Cambria" panose="02040503050406030204" pitchFamily="18" charset="0"/>
                </a:rPr>
                <a:t>(ANSD, 2024 ; DAPSA, 2024)</a:t>
              </a:r>
              <a:endParaRPr lang="en-US" sz="800" dirty="0">
                <a:latin typeface="Cambria" panose="02040503050406030204" pitchFamily="18" charset="0"/>
                <a:ea typeface="Cambria" panose="02040503050406030204" pitchFamily="18" charset="0"/>
              </a:endParaRPr>
            </a:p>
          </p:txBody>
        </p:sp>
        <p:sp>
          <p:nvSpPr>
            <p:cNvPr id="73" name="Shape 46">
              <a:extLst>
                <a:ext uri="{FF2B5EF4-FFF2-40B4-BE49-F238E27FC236}">
                  <a16:creationId xmlns:a16="http://schemas.microsoft.com/office/drawing/2014/main" id="{58F112CF-F58D-0B8C-D22C-3E7264FECD92}"/>
                </a:ext>
              </a:extLst>
            </p:cNvPr>
            <p:cNvSpPr/>
            <p:nvPr/>
          </p:nvSpPr>
          <p:spPr>
            <a:xfrm>
              <a:off x="5047488" y="2852928"/>
              <a:ext cx="3803904" cy="0"/>
            </a:xfrm>
            <a:prstGeom prst="line">
              <a:avLst/>
            </a:prstGeom>
            <a:noFill/>
            <a:ln w="1016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74" name="Text 47">
              <a:extLst>
                <a:ext uri="{FF2B5EF4-FFF2-40B4-BE49-F238E27FC236}">
                  <a16:creationId xmlns:a16="http://schemas.microsoft.com/office/drawing/2014/main" id="{3E3D33ED-21FA-B2DE-C66E-A7D94D332357}"/>
                </a:ext>
              </a:extLst>
            </p:cNvPr>
            <p:cNvSpPr/>
            <p:nvPr/>
          </p:nvSpPr>
          <p:spPr>
            <a:xfrm>
              <a:off x="5047488" y="2907792"/>
              <a:ext cx="3803904" cy="256032"/>
            </a:xfrm>
            <a:prstGeom prst="rect">
              <a:avLst/>
            </a:prstGeom>
            <a:noFill/>
            <a:ln/>
          </p:spPr>
          <p:txBody>
            <a:bodyPr wrap="square" rtlCol="0" anchor="ctr"/>
            <a:lstStyle/>
            <a:p>
              <a:pPr marL="0" indent="0">
                <a:buNone/>
              </a:pPr>
              <a:r>
                <a:rPr lang="en-US" sz="1050" b="1" dirty="0">
                  <a:solidFill>
                    <a:srgbClr val="C9901C"/>
                  </a:solidFill>
                  <a:latin typeface="Cambria" panose="02040503050406030204" pitchFamily="18" charset="0"/>
                  <a:ea typeface="Cambria" panose="02040503050406030204" pitchFamily="18" charset="0"/>
                </a:rPr>
                <a:t>Profil de l'échantillon (Agricultrices)</a:t>
              </a:r>
              <a:endParaRPr lang="en-US" sz="1050" dirty="0">
                <a:solidFill>
                  <a:srgbClr val="C9901C"/>
                </a:solidFill>
                <a:latin typeface="Cambria" panose="02040503050406030204" pitchFamily="18" charset="0"/>
                <a:ea typeface="Cambria" panose="02040503050406030204" pitchFamily="18" charset="0"/>
              </a:endParaRPr>
            </a:p>
          </p:txBody>
        </p:sp>
        <p:sp>
          <p:nvSpPr>
            <p:cNvPr id="75" name="Shape 48">
              <a:extLst>
                <a:ext uri="{FF2B5EF4-FFF2-40B4-BE49-F238E27FC236}">
                  <a16:creationId xmlns:a16="http://schemas.microsoft.com/office/drawing/2014/main" id="{896EDE9E-27BC-C0C2-AFF2-EEFA62A34AC8}"/>
                </a:ext>
              </a:extLst>
            </p:cNvPr>
            <p:cNvSpPr/>
            <p:nvPr/>
          </p:nvSpPr>
          <p:spPr>
            <a:xfrm>
              <a:off x="5047488" y="3218688"/>
              <a:ext cx="3639312" cy="292608"/>
            </a:xfrm>
            <a:prstGeom prst="rect">
              <a:avLst/>
            </a:prstGeom>
            <a:solidFill>
              <a:srgbClr val="F4F6F9"/>
            </a:solidFill>
            <a:ln w="635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76" name="Shape 49">
              <a:extLst>
                <a:ext uri="{FF2B5EF4-FFF2-40B4-BE49-F238E27FC236}">
                  <a16:creationId xmlns:a16="http://schemas.microsoft.com/office/drawing/2014/main" id="{12AFB4E7-082F-D982-3267-8273381BF691}"/>
                </a:ext>
              </a:extLst>
            </p:cNvPr>
            <p:cNvSpPr/>
            <p:nvPr/>
          </p:nvSpPr>
          <p:spPr>
            <a:xfrm>
              <a:off x="5047488" y="3218688"/>
              <a:ext cx="54864" cy="292608"/>
            </a:xfrm>
            <a:prstGeom prst="rect">
              <a:avLst/>
            </a:prstGeom>
            <a:solidFill>
              <a:srgbClr val="C9901C"/>
            </a:solidFill>
            <a:ln/>
          </p:spPr>
          <p:txBody>
            <a:bodyPr/>
            <a:lstStyle/>
            <a:p>
              <a:endParaRPr lang="fr-BE">
                <a:latin typeface="Cambria" panose="02040503050406030204" pitchFamily="18" charset="0"/>
                <a:ea typeface="Cambria" panose="02040503050406030204" pitchFamily="18" charset="0"/>
              </a:endParaRPr>
            </a:p>
          </p:txBody>
        </p:sp>
        <p:sp>
          <p:nvSpPr>
            <p:cNvPr id="77" name="Text 50">
              <a:extLst>
                <a:ext uri="{FF2B5EF4-FFF2-40B4-BE49-F238E27FC236}">
                  <a16:creationId xmlns:a16="http://schemas.microsoft.com/office/drawing/2014/main" id="{5E1D95E8-2DB0-0B1A-04C2-62CF55CE7358}"/>
                </a:ext>
              </a:extLst>
            </p:cNvPr>
            <p:cNvSpPr/>
            <p:nvPr/>
          </p:nvSpPr>
          <p:spPr>
            <a:xfrm>
              <a:off x="5157216" y="3218688"/>
              <a:ext cx="1188720" cy="292608"/>
            </a:xfrm>
            <a:prstGeom prst="rect">
              <a:avLst/>
            </a:prstGeom>
            <a:noFill/>
            <a:ln/>
          </p:spPr>
          <p:txBody>
            <a:bodyPr wrap="square" rtlCol="0" anchor="ctr"/>
            <a:lstStyle/>
            <a:p>
              <a:pPr marL="0" indent="0">
                <a:buNone/>
              </a:pPr>
              <a:r>
                <a:rPr lang="en-US" sz="1000" b="1" dirty="0">
                  <a:solidFill>
                    <a:srgbClr val="1A3A5C"/>
                  </a:solidFill>
                  <a:latin typeface="Cambria" panose="02040503050406030204" pitchFamily="18" charset="0"/>
                  <a:ea typeface="Cambria" panose="02040503050406030204" pitchFamily="18" charset="0"/>
                </a:rPr>
                <a:t>Âge :</a:t>
              </a:r>
              <a:endParaRPr lang="en-US" sz="1000" dirty="0">
                <a:latin typeface="Cambria" panose="02040503050406030204" pitchFamily="18" charset="0"/>
                <a:ea typeface="Cambria" panose="02040503050406030204" pitchFamily="18" charset="0"/>
              </a:endParaRPr>
            </a:p>
          </p:txBody>
        </p:sp>
        <p:sp>
          <p:nvSpPr>
            <p:cNvPr id="78" name="Text 51">
              <a:extLst>
                <a:ext uri="{FF2B5EF4-FFF2-40B4-BE49-F238E27FC236}">
                  <a16:creationId xmlns:a16="http://schemas.microsoft.com/office/drawing/2014/main" id="{0E0A97BE-CD7E-0076-1D4A-F42AF6D71585}"/>
                </a:ext>
              </a:extLst>
            </p:cNvPr>
            <p:cNvSpPr/>
            <p:nvPr/>
          </p:nvSpPr>
          <p:spPr>
            <a:xfrm>
              <a:off x="6345936" y="3218688"/>
              <a:ext cx="2468880" cy="292608"/>
            </a:xfrm>
            <a:prstGeom prst="rect">
              <a:avLst/>
            </a:prstGeom>
            <a:noFill/>
            <a:ln/>
          </p:spPr>
          <p:txBody>
            <a:bodyPr wrap="square" rtlCol="0" anchor="ctr"/>
            <a:lstStyle/>
            <a:p>
              <a:pPr marL="0" indent="0">
                <a:buNone/>
              </a:pPr>
              <a:r>
                <a:rPr lang="en-US" sz="1000" dirty="0">
                  <a:solidFill>
                    <a:srgbClr val="1E293B"/>
                  </a:solidFill>
                  <a:latin typeface="Cambria" panose="02040503050406030204" pitchFamily="18" charset="0"/>
                  <a:ea typeface="Cambria" panose="02040503050406030204" pitchFamily="18" charset="0"/>
                </a:rPr>
                <a:t>25 - 68 ans</a:t>
              </a:r>
              <a:endParaRPr lang="en-US" sz="1000" dirty="0">
                <a:latin typeface="Cambria" panose="02040503050406030204" pitchFamily="18" charset="0"/>
                <a:ea typeface="Cambria" panose="02040503050406030204" pitchFamily="18" charset="0"/>
              </a:endParaRPr>
            </a:p>
          </p:txBody>
        </p:sp>
        <p:sp>
          <p:nvSpPr>
            <p:cNvPr id="79" name="Shape 52">
              <a:extLst>
                <a:ext uri="{FF2B5EF4-FFF2-40B4-BE49-F238E27FC236}">
                  <a16:creationId xmlns:a16="http://schemas.microsoft.com/office/drawing/2014/main" id="{ADFD821A-B2BD-8DD6-4B42-74A93CF7F57B}"/>
                </a:ext>
              </a:extLst>
            </p:cNvPr>
            <p:cNvSpPr/>
            <p:nvPr/>
          </p:nvSpPr>
          <p:spPr>
            <a:xfrm>
              <a:off x="5047488" y="3566160"/>
              <a:ext cx="3639312" cy="292608"/>
            </a:xfrm>
            <a:prstGeom prst="rect">
              <a:avLst/>
            </a:prstGeom>
            <a:solidFill>
              <a:srgbClr val="F4F6F9"/>
            </a:solidFill>
            <a:ln w="635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80" name="Shape 53">
              <a:extLst>
                <a:ext uri="{FF2B5EF4-FFF2-40B4-BE49-F238E27FC236}">
                  <a16:creationId xmlns:a16="http://schemas.microsoft.com/office/drawing/2014/main" id="{A82E1827-4E6E-FE39-5BB6-95C671A55707}"/>
                </a:ext>
              </a:extLst>
            </p:cNvPr>
            <p:cNvSpPr/>
            <p:nvPr/>
          </p:nvSpPr>
          <p:spPr>
            <a:xfrm>
              <a:off x="5047488" y="3566160"/>
              <a:ext cx="54864" cy="292608"/>
            </a:xfrm>
            <a:prstGeom prst="rect">
              <a:avLst/>
            </a:prstGeom>
            <a:solidFill>
              <a:srgbClr val="C9901C"/>
            </a:solidFill>
            <a:ln/>
          </p:spPr>
          <p:txBody>
            <a:bodyPr/>
            <a:lstStyle/>
            <a:p>
              <a:endParaRPr lang="fr-BE">
                <a:latin typeface="Cambria" panose="02040503050406030204" pitchFamily="18" charset="0"/>
                <a:ea typeface="Cambria" panose="02040503050406030204" pitchFamily="18" charset="0"/>
              </a:endParaRPr>
            </a:p>
          </p:txBody>
        </p:sp>
        <p:sp>
          <p:nvSpPr>
            <p:cNvPr id="81" name="Text 54">
              <a:extLst>
                <a:ext uri="{FF2B5EF4-FFF2-40B4-BE49-F238E27FC236}">
                  <a16:creationId xmlns:a16="http://schemas.microsoft.com/office/drawing/2014/main" id="{36E01117-E6AE-1BE3-CF7D-BB68089AD783}"/>
                </a:ext>
              </a:extLst>
            </p:cNvPr>
            <p:cNvSpPr/>
            <p:nvPr/>
          </p:nvSpPr>
          <p:spPr>
            <a:xfrm>
              <a:off x="5157216" y="3566160"/>
              <a:ext cx="1188720" cy="292608"/>
            </a:xfrm>
            <a:prstGeom prst="rect">
              <a:avLst/>
            </a:prstGeom>
            <a:noFill/>
            <a:ln/>
          </p:spPr>
          <p:txBody>
            <a:bodyPr wrap="square" rtlCol="0" anchor="ctr"/>
            <a:lstStyle/>
            <a:p>
              <a:pPr marL="0" indent="0">
                <a:buNone/>
              </a:pPr>
              <a:r>
                <a:rPr lang="en-US" sz="1000" b="1" dirty="0">
                  <a:solidFill>
                    <a:srgbClr val="1A3A5C"/>
                  </a:solidFill>
                  <a:latin typeface="Cambria" panose="02040503050406030204" pitchFamily="18" charset="0"/>
                  <a:ea typeface="Cambria" panose="02040503050406030204" pitchFamily="18" charset="0"/>
                </a:rPr>
                <a:t>Alphabétisation :</a:t>
              </a:r>
              <a:endParaRPr lang="en-US" sz="1000" dirty="0">
                <a:latin typeface="Cambria" panose="02040503050406030204" pitchFamily="18" charset="0"/>
                <a:ea typeface="Cambria" panose="02040503050406030204" pitchFamily="18" charset="0"/>
              </a:endParaRPr>
            </a:p>
          </p:txBody>
        </p:sp>
        <p:sp>
          <p:nvSpPr>
            <p:cNvPr id="82" name="Text 55">
              <a:extLst>
                <a:ext uri="{FF2B5EF4-FFF2-40B4-BE49-F238E27FC236}">
                  <a16:creationId xmlns:a16="http://schemas.microsoft.com/office/drawing/2014/main" id="{D6855B4C-2774-0673-BF26-60A6F519BCD1}"/>
                </a:ext>
              </a:extLst>
            </p:cNvPr>
            <p:cNvSpPr/>
            <p:nvPr/>
          </p:nvSpPr>
          <p:spPr>
            <a:xfrm>
              <a:off x="6345936" y="3566160"/>
              <a:ext cx="2468880" cy="292608"/>
            </a:xfrm>
            <a:prstGeom prst="rect">
              <a:avLst/>
            </a:prstGeom>
            <a:noFill/>
            <a:ln/>
          </p:spPr>
          <p:txBody>
            <a:bodyPr wrap="square" rtlCol="0" anchor="ctr"/>
            <a:lstStyle/>
            <a:p>
              <a:pPr marL="0" indent="0">
                <a:buNone/>
              </a:pPr>
              <a:r>
                <a:rPr lang="en-US" sz="1000" dirty="0">
                  <a:solidFill>
                    <a:srgbClr val="1E293B"/>
                  </a:solidFill>
                  <a:latin typeface="Cambria" panose="02040503050406030204" pitchFamily="18" charset="0"/>
                  <a:ea typeface="Cambria" panose="02040503050406030204" pitchFamily="18" charset="0"/>
                </a:rPr>
                <a:t>80% sans scolarité formelle</a:t>
              </a:r>
              <a:endParaRPr lang="en-US" sz="1000" dirty="0">
                <a:latin typeface="Cambria" panose="02040503050406030204" pitchFamily="18" charset="0"/>
                <a:ea typeface="Cambria" panose="02040503050406030204" pitchFamily="18" charset="0"/>
              </a:endParaRPr>
            </a:p>
          </p:txBody>
        </p:sp>
        <p:sp>
          <p:nvSpPr>
            <p:cNvPr id="83" name="Shape 56">
              <a:extLst>
                <a:ext uri="{FF2B5EF4-FFF2-40B4-BE49-F238E27FC236}">
                  <a16:creationId xmlns:a16="http://schemas.microsoft.com/office/drawing/2014/main" id="{EFC394D2-9309-B525-556E-3479C0918357}"/>
                </a:ext>
              </a:extLst>
            </p:cNvPr>
            <p:cNvSpPr/>
            <p:nvPr/>
          </p:nvSpPr>
          <p:spPr>
            <a:xfrm>
              <a:off x="5047488" y="3913632"/>
              <a:ext cx="3639312" cy="292608"/>
            </a:xfrm>
            <a:prstGeom prst="rect">
              <a:avLst/>
            </a:prstGeom>
            <a:solidFill>
              <a:srgbClr val="F4F6F9"/>
            </a:solidFill>
            <a:ln w="635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84" name="Shape 57">
              <a:extLst>
                <a:ext uri="{FF2B5EF4-FFF2-40B4-BE49-F238E27FC236}">
                  <a16:creationId xmlns:a16="http://schemas.microsoft.com/office/drawing/2014/main" id="{4B57A591-E4EE-5D59-E68D-7C0DB158E061}"/>
                </a:ext>
              </a:extLst>
            </p:cNvPr>
            <p:cNvSpPr/>
            <p:nvPr/>
          </p:nvSpPr>
          <p:spPr>
            <a:xfrm>
              <a:off x="5047488" y="3913632"/>
              <a:ext cx="54864" cy="292608"/>
            </a:xfrm>
            <a:prstGeom prst="rect">
              <a:avLst/>
            </a:prstGeom>
            <a:solidFill>
              <a:srgbClr val="C9901C"/>
            </a:solidFill>
            <a:ln/>
          </p:spPr>
          <p:txBody>
            <a:bodyPr/>
            <a:lstStyle/>
            <a:p>
              <a:endParaRPr lang="fr-BE">
                <a:latin typeface="Cambria" panose="02040503050406030204" pitchFamily="18" charset="0"/>
                <a:ea typeface="Cambria" panose="02040503050406030204" pitchFamily="18" charset="0"/>
              </a:endParaRPr>
            </a:p>
          </p:txBody>
        </p:sp>
        <p:sp>
          <p:nvSpPr>
            <p:cNvPr id="85" name="Text 58">
              <a:extLst>
                <a:ext uri="{FF2B5EF4-FFF2-40B4-BE49-F238E27FC236}">
                  <a16:creationId xmlns:a16="http://schemas.microsoft.com/office/drawing/2014/main" id="{1DAFB0E8-BEAC-ABED-6E67-92C0EE6C9186}"/>
                </a:ext>
              </a:extLst>
            </p:cNvPr>
            <p:cNvSpPr/>
            <p:nvPr/>
          </p:nvSpPr>
          <p:spPr>
            <a:xfrm>
              <a:off x="5157216" y="3913632"/>
              <a:ext cx="1188720" cy="292608"/>
            </a:xfrm>
            <a:prstGeom prst="rect">
              <a:avLst/>
            </a:prstGeom>
            <a:noFill/>
            <a:ln/>
          </p:spPr>
          <p:txBody>
            <a:bodyPr wrap="square" rtlCol="0" anchor="ctr"/>
            <a:lstStyle/>
            <a:p>
              <a:pPr marL="0" indent="0">
                <a:buNone/>
              </a:pPr>
              <a:r>
                <a:rPr lang="en-US" sz="1000" b="1" dirty="0">
                  <a:solidFill>
                    <a:srgbClr val="1A3A5C"/>
                  </a:solidFill>
                  <a:latin typeface="Cambria" panose="02040503050406030204" pitchFamily="18" charset="0"/>
                  <a:ea typeface="Cambria" panose="02040503050406030204" pitchFamily="18" charset="0"/>
                </a:rPr>
                <a:t>Superficie :</a:t>
              </a:r>
              <a:endParaRPr lang="en-US" sz="1000" dirty="0">
                <a:latin typeface="Cambria" panose="02040503050406030204" pitchFamily="18" charset="0"/>
                <a:ea typeface="Cambria" panose="02040503050406030204" pitchFamily="18" charset="0"/>
              </a:endParaRPr>
            </a:p>
          </p:txBody>
        </p:sp>
        <p:sp>
          <p:nvSpPr>
            <p:cNvPr id="86" name="Text 59">
              <a:extLst>
                <a:ext uri="{FF2B5EF4-FFF2-40B4-BE49-F238E27FC236}">
                  <a16:creationId xmlns:a16="http://schemas.microsoft.com/office/drawing/2014/main" id="{45C4C2B0-3CF1-CA8F-217A-0BA36FB236BA}"/>
                </a:ext>
              </a:extLst>
            </p:cNvPr>
            <p:cNvSpPr/>
            <p:nvPr/>
          </p:nvSpPr>
          <p:spPr>
            <a:xfrm>
              <a:off x="6345936" y="3913632"/>
              <a:ext cx="2468880" cy="292608"/>
            </a:xfrm>
            <a:prstGeom prst="rect">
              <a:avLst/>
            </a:prstGeom>
            <a:noFill/>
            <a:ln/>
          </p:spPr>
          <p:txBody>
            <a:bodyPr wrap="square" rtlCol="0" anchor="ctr"/>
            <a:lstStyle/>
            <a:p>
              <a:pPr marL="0" indent="0">
                <a:buNone/>
              </a:pPr>
              <a:r>
                <a:rPr lang="en-US" sz="1000" dirty="0">
                  <a:solidFill>
                    <a:srgbClr val="1E293B"/>
                  </a:solidFill>
                  <a:latin typeface="Cambria" panose="02040503050406030204" pitchFamily="18" charset="0"/>
                  <a:ea typeface="Cambria" panose="02040503050406030204" pitchFamily="18" charset="0"/>
                </a:rPr>
                <a:t>0,5 - 5 ha  ·  terres familiales &gt;50%</a:t>
              </a:r>
              <a:endParaRPr lang="en-US" sz="1000" dirty="0">
                <a:latin typeface="Cambria" panose="02040503050406030204" pitchFamily="18" charset="0"/>
                <a:ea typeface="Cambria" panose="02040503050406030204" pitchFamily="18" charset="0"/>
              </a:endParaRPr>
            </a:p>
          </p:txBody>
        </p:sp>
        <p:sp>
          <p:nvSpPr>
            <p:cNvPr id="87" name="Shape 60">
              <a:extLst>
                <a:ext uri="{FF2B5EF4-FFF2-40B4-BE49-F238E27FC236}">
                  <a16:creationId xmlns:a16="http://schemas.microsoft.com/office/drawing/2014/main" id="{5CCE1DF2-CA28-218A-6B9E-316209B8FF3A}"/>
                </a:ext>
              </a:extLst>
            </p:cNvPr>
            <p:cNvSpPr/>
            <p:nvPr/>
          </p:nvSpPr>
          <p:spPr>
            <a:xfrm>
              <a:off x="5047488" y="4261104"/>
              <a:ext cx="3639310" cy="292608"/>
            </a:xfrm>
            <a:prstGeom prst="rect">
              <a:avLst/>
            </a:prstGeom>
            <a:solidFill>
              <a:srgbClr val="F4F6F9"/>
            </a:solidFill>
            <a:ln w="6350">
              <a:solidFill>
                <a:srgbClr val="DDE3EB"/>
              </a:solidFill>
              <a:prstDash val="solid"/>
            </a:ln>
          </p:spPr>
          <p:txBody>
            <a:bodyPr/>
            <a:lstStyle/>
            <a:p>
              <a:endParaRPr lang="fr-BE">
                <a:latin typeface="Cambria" panose="02040503050406030204" pitchFamily="18" charset="0"/>
                <a:ea typeface="Cambria" panose="02040503050406030204" pitchFamily="18" charset="0"/>
              </a:endParaRPr>
            </a:p>
          </p:txBody>
        </p:sp>
        <p:sp>
          <p:nvSpPr>
            <p:cNvPr id="88" name="Shape 61">
              <a:extLst>
                <a:ext uri="{FF2B5EF4-FFF2-40B4-BE49-F238E27FC236}">
                  <a16:creationId xmlns:a16="http://schemas.microsoft.com/office/drawing/2014/main" id="{E6804AD4-5CFC-EFA5-2438-7FCA6829903B}"/>
                </a:ext>
              </a:extLst>
            </p:cNvPr>
            <p:cNvSpPr/>
            <p:nvPr/>
          </p:nvSpPr>
          <p:spPr>
            <a:xfrm>
              <a:off x="5047488" y="4261104"/>
              <a:ext cx="54864" cy="292608"/>
            </a:xfrm>
            <a:prstGeom prst="rect">
              <a:avLst/>
            </a:prstGeom>
            <a:solidFill>
              <a:srgbClr val="C9901C"/>
            </a:solidFill>
            <a:ln/>
          </p:spPr>
          <p:txBody>
            <a:bodyPr/>
            <a:lstStyle/>
            <a:p>
              <a:endParaRPr lang="fr-BE">
                <a:latin typeface="Cambria" panose="02040503050406030204" pitchFamily="18" charset="0"/>
                <a:ea typeface="Cambria" panose="02040503050406030204" pitchFamily="18" charset="0"/>
              </a:endParaRPr>
            </a:p>
          </p:txBody>
        </p:sp>
        <p:sp>
          <p:nvSpPr>
            <p:cNvPr id="89" name="Text 62">
              <a:extLst>
                <a:ext uri="{FF2B5EF4-FFF2-40B4-BE49-F238E27FC236}">
                  <a16:creationId xmlns:a16="http://schemas.microsoft.com/office/drawing/2014/main" id="{BF88D647-8E8E-7863-9F3F-8BB26B184DD6}"/>
                </a:ext>
              </a:extLst>
            </p:cNvPr>
            <p:cNvSpPr/>
            <p:nvPr/>
          </p:nvSpPr>
          <p:spPr>
            <a:xfrm>
              <a:off x="5157216" y="4261104"/>
              <a:ext cx="1188720" cy="292608"/>
            </a:xfrm>
            <a:prstGeom prst="rect">
              <a:avLst/>
            </a:prstGeom>
            <a:noFill/>
            <a:ln/>
          </p:spPr>
          <p:txBody>
            <a:bodyPr wrap="square" rtlCol="0" anchor="ctr"/>
            <a:lstStyle/>
            <a:p>
              <a:pPr marL="0" indent="0">
                <a:buNone/>
              </a:pPr>
              <a:r>
                <a:rPr lang="en-US" sz="1000" b="1" dirty="0">
                  <a:solidFill>
                    <a:srgbClr val="1A3A5C"/>
                  </a:solidFill>
                  <a:latin typeface="Cambria" panose="02040503050406030204" pitchFamily="18" charset="0"/>
                  <a:ea typeface="Cambria" panose="02040503050406030204" pitchFamily="18" charset="0"/>
                </a:rPr>
                <a:t>Organisation :</a:t>
              </a:r>
              <a:endParaRPr lang="en-US" sz="1000" dirty="0">
                <a:latin typeface="Cambria" panose="02040503050406030204" pitchFamily="18" charset="0"/>
                <a:ea typeface="Cambria" panose="02040503050406030204" pitchFamily="18" charset="0"/>
              </a:endParaRPr>
            </a:p>
          </p:txBody>
        </p:sp>
        <p:sp>
          <p:nvSpPr>
            <p:cNvPr id="90" name="Text 63">
              <a:extLst>
                <a:ext uri="{FF2B5EF4-FFF2-40B4-BE49-F238E27FC236}">
                  <a16:creationId xmlns:a16="http://schemas.microsoft.com/office/drawing/2014/main" id="{932A076A-0A9B-F831-2073-FF2CD790CB9A}"/>
                </a:ext>
              </a:extLst>
            </p:cNvPr>
            <p:cNvSpPr/>
            <p:nvPr/>
          </p:nvSpPr>
          <p:spPr>
            <a:xfrm>
              <a:off x="6345936" y="4261104"/>
              <a:ext cx="2468880" cy="292608"/>
            </a:xfrm>
            <a:prstGeom prst="rect">
              <a:avLst/>
            </a:prstGeom>
            <a:noFill/>
            <a:ln/>
          </p:spPr>
          <p:txBody>
            <a:bodyPr wrap="square" rtlCol="0" anchor="ctr"/>
            <a:lstStyle/>
            <a:p>
              <a:pPr marL="0" indent="0">
                <a:buNone/>
              </a:pPr>
              <a:r>
                <a:rPr lang="en-US" sz="1000" dirty="0">
                  <a:solidFill>
                    <a:srgbClr val="1E293B"/>
                  </a:solidFill>
                  <a:latin typeface="Cambria" panose="02040503050406030204" pitchFamily="18" charset="0"/>
                  <a:ea typeface="Cambria" panose="02040503050406030204" pitchFamily="18" charset="0"/>
                </a:rPr>
                <a:t>50% groupement  ·  50% individuel</a:t>
              </a:r>
              <a:endParaRPr lang="en-US" sz="1000"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921599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B809D-67A5-0292-015E-0DE927254F8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8BB91F2-053A-83B9-8850-B5EA19268D70}"/>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C16563B5-5674-839C-0416-C9F4CA157D28}"/>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49D280E9-269A-AD39-6E13-3915DC1AF007}"/>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61C64E37-6F0B-5CAD-A798-5EF02122CC40}"/>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D947BE1D-DE5F-B879-47C1-BF8C328586A4}"/>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4</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1AC8C68D-7132-7251-0BBC-BB1E9A836FF4}"/>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err="1">
                  <a:solidFill>
                    <a:srgbClr val="FFFFFF"/>
                  </a:solidFill>
                  <a:latin typeface="Georgia" panose="02040502050405020303" pitchFamily="18" charset="0"/>
                  <a:ea typeface="Calibri" pitchFamily="34" charset="-122"/>
                  <a:cs typeface="Calibri" pitchFamily="34" charset="-120"/>
                </a:rPr>
                <a:t>Méthodologie</a:t>
              </a:r>
              <a:r>
                <a:rPr lang="en-US" sz="2200" b="1" dirty="0">
                  <a:solidFill>
                    <a:srgbClr val="FFFFFF"/>
                  </a:solidFill>
                  <a:latin typeface="Georgia" panose="02040502050405020303" pitchFamily="18" charset="0"/>
                  <a:ea typeface="Calibri" pitchFamily="34" charset="-122"/>
                  <a:cs typeface="Calibri" pitchFamily="34" charset="-120"/>
                </a:rPr>
                <a:t> de recherche: </a:t>
              </a:r>
              <a:r>
                <a:rPr lang="en-US" sz="1600" dirty="0" err="1">
                  <a:solidFill>
                    <a:srgbClr val="FFFFFF"/>
                  </a:solidFill>
                  <a:latin typeface="Georgia" panose="02040502050405020303" pitchFamily="18" charset="0"/>
                  <a:ea typeface="Calibri" pitchFamily="34" charset="-122"/>
                  <a:cs typeface="Calibri" pitchFamily="34" charset="-120"/>
                </a:rPr>
                <a:t>analyse</a:t>
              </a:r>
              <a:r>
                <a:rPr lang="en-US" sz="1600" dirty="0">
                  <a:solidFill>
                    <a:srgbClr val="FFFFFF"/>
                  </a:solidFill>
                  <a:latin typeface="Georgia" panose="02040502050405020303" pitchFamily="18" charset="0"/>
                  <a:ea typeface="Calibri" pitchFamily="34" charset="-122"/>
                  <a:cs typeface="Calibri" pitchFamily="34" charset="-120"/>
                </a:rPr>
                <a:t> et </a:t>
              </a:r>
              <a:r>
                <a:rPr lang="en-US" sz="1600" dirty="0" err="1">
                  <a:solidFill>
                    <a:srgbClr val="FFFFFF"/>
                  </a:solidFill>
                  <a:latin typeface="Georgia" panose="02040502050405020303" pitchFamily="18" charset="0"/>
                  <a:ea typeface="Calibri" pitchFamily="34" charset="-122"/>
                  <a:cs typeface="Calibri" pitchFamily="34" charset="-120"/>
                </a:rPr>
                <a:t>traitement</a:t>
              </a:r>
              <a:r>
                <a:rPr lang="en-US" sz="1600" dirty="0">
                  <a:solidFill>
                    <a:srgbClr val="FFFFFF"/>
                  </a:solidFill>
                  <a:latin typeface="Georgia" panose="02040502050405020303" pitchFamily="18" charset="0"/>
                  <a:ea typeface="Calibri" pitchFamily="34" charset="-122"/>
                  <a:cs typeface="Calibri" pitchFamily="34" charset="-120"/>
                </a:rPr>
                <a:t> de données</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CD332270-80B1-01EA-30D1-110F8550B956}"/>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sp>
        <p:nvSpPr>
          <p:cNvPr id="139" name="Text 3">
            <a:extLst>
              <a:ext uri="{FF2B5EF4-FFF2-40B4-BE49-F238E27FC236}">
                <a16:creationId xmlns:a16="http://schemas.microsoft.com/office/drawing/2014/main" id="{D6037C3E-C573-DC9A-6BB0-3715800EAFAB}"/>
              </a:ext>
            </a:extLst>
          </p:cNvPr>
          <p:cNvSpPr/>
          <p:nvPr/>
        </p:nvSpPr>
        <p:spPr>
          <a:xfrm>
            <a:off x="0" y="0"/>
            <a:ext cx="502920" cy="502920"/>
          </a:xfrm>
          <a:prstGeom prst="rect">
            <a:avLst/>
          </a:prstGeom>
          <a:noFill/>
          <a:ln/>
        </p:spPr>
        <p:txBody>
          <a:bodyPr wrap="square" lIns="0" tIns="0" rIns="0" bIns="0" rtlCol="0" anchor="ctr"/>
          <a:lstStyle/>
          <a:p>
            <a:pPr marL="0" indent="0" algn="ctr">
              <a:buNone/>
            </a:pPr>
            <a:endParaRPr lang="en-US" sz="1500" dirty="0"/>
          </a:p>
        </p:txBody>
      </p:sp>
      <p:grpSp>
        <p:nvGrpSpPr>
          <p:cNvPr id="205" name="Groupe 204">
            <a:extLst>
              <a:ext uri="{FF2B5EF4-FFF2-40B4-BE49-F238E27FC236}">
                <a16:creationId xmlns:a16="http://schemas.microsoft.com/office/drawing/2014/main" id="{509EC379-095C-B7E5-B742-3234EC739A41}"/>
              </a:ext>
            </a:extLst>
          </p:cNvPr>
          <p:cNvGrpSpPr/>
          <p:nvPr/>
        </p:nvGrpSpPr>
        <p:grpSpPr>
          <a:xfrm>
            <a:off x="246888" y="603504"/>
            <a:ext cx="5029200" cy="4242816"/>
            <a:chOff x="292608" y="603504"/>
            <a:chExt cx="5029200" cy="4242816"/>
          </a:xfrm>
        </p:grpSpPr>
        <p:sp>
          <p:nvSpPr>
            <p:cNvPr id="141" name="Text 5">
              <a:extLst>
                <a:ext uri="{FF2B5EF4-FFF2-40B4-BE49-F238E27FC236}">
                  <a16:creationId xmlns:a16="http://schemas.microsoft.com/office/drawing/2014/main" id="{41E5A047-DF67-47EF-4B1E-4AD62EA8C1D8}"/>
                </a:ext>
              </a:extLst>
            </p:cNvPr>
            <p:cNvSpPr/>
            <p:nvPr/>
          </p:nvSpPr>
          <p:spPr>
            <a:xfrm>
              <a:off x="292608" y="603504"/>
              <a:ext cx="5029200" cy="256032"/>
            </a:xfrm>
            <a:prstGeom prst="rect">
              <a:avLst/>
            </a:prstGeom>
            <a:noFill/>
            <a:ln/>
          </p:spPr>
          <p:txBody>
            <a:bodyPr wrap="square" rtlCol="0" anchor="ctr"/>
            <a:lstStyle/>
            <a:p>
              <a:pPr marL="0" indent="0">
                <a:buNone/>
              </a:pPr>
              <a:r>
                <a:rPr lang="en-US" sz="1600" b="1" dirty="0">
                  <a:solidFill>
                    <a:srgbClr val="1A3A5C"/>
                  </a:solidFill>
                  <a:latin typeface="Cambria" panose="02040503050406030204" pitchFamily="18" charset="0"/>
                  <a:ea typeface="Cambria" panose="02040503050406030204" pitchFamily="18" charset="0"/>
                </a:rPr>
                <a:t>Analyse Thématique Réflexive (ATR)</a:t>
              </a:r>
              <a:endParaRPr lang="en-US" sz="1600" dirty="0">
                <a:latin typeface="Cambria" panose="02040503050406030204" pitchFamily="18" charset="0"/>
                <a:ea typeface="Cambria" panose="02040503050406030204" pitchFamily="18" charset="0"/>
              </a:endParaRPr>
            </a:p>
          </p:txBody>
        </p:sp>
        <p:sp>
          <p:nvSpPr>
            <p:cNvPr id="142" name="Shape 6">
              <a:extLst>
                <a:ext uri="{FF2B5EF4-FFF2-40B4-BE49-F238E27FC236}">
                  <a16:creationId xmlns:a16="http://schemas.microsoft.com/office/drawing/2014/main" id="{0EC4DC8D-82F7-9157-1003-37212216C06A}"/>
                </a:ext>
              </a:extLst>
            </p:cNvPr>
            <p:cNvSpPr/>
            <p:nvPr/>
          </p:nvSpPr>
          <p:spPr>
            <a:xfrm>
              <a:off x="292608" y="859536"/>
              <a:ext cx="4754880" cy="0"/>
            </a:xfrm>
            <a:prstGeom prst="line">
              <a:avLst/>
            </a:prstGeom>
            <a:noFill/>
            <a:ln w="10160">
              <a:solidFill>
                <a:srgbClr val="DDE3EB"/>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43" name="Shape 7">
              <a:extLst>
                <a:ext uri="{FF2B5EF4-FFF2-40B4-BE49-F238E27FC236}">
                  <a16:creationId xmlns:a16="http://schemas.microsoft.com/office/drawing/2014/main" id="{A5FEF331-8258-F9B5-2BD0-E5C2EEEFB7F8}"/>
                </a:ext>
              </a:extLst>
            </p:cNvPr>
            <p:cNvSpPr/>
            <p:nvPr/>
          </p:nvSpPr>
          <p:spPr>
            <a:xfrm>
              <a:off x="292608" y="932688"/>
              <a:ext cx="4754880" cy="694944"/>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44" name="Shape 8">
              <a:extLst>
                <a:ext uri="{FF2B5EF4-FFF2-40B4-BE49-F238E27FC236}">
                  <a16:creationId xmlns:a16="http://schemas.microsoft.com/office/drawing/2014/main" id="{87B845A9-E705-78CA-8BDB-2868210F9EBA}"/>
                </a:ext>
              </a:extLst>
            </p:cNvPr>
            <p:cNvSpPr/>
            <p:nvPr/>
          </p:nvSpPr>
          <p:spPr>
            <a:xfrm>
              <a:off x="292608" y="932688"/>
              <a:ext cx="457200" cy="694944"/>
            </a:xfrm>
            <a:prstGeom prst="rect">
              <a:avLst/>
            </a:prstGeom>
            <a:solidFill>
              <a:srgbClr val="1A3A5C"/>
            </a:solidFill>
            <a:ln/>
          </p:spPr>
          <p:txBody>
            <a:bodyPr/>
            <a:lstStyle/>
            <a:p>
              <a:endParaRPr lang="fr-BE" sz="2400">
                <a:latin typeface="Cambria" panose="02040503050406030204" pitchFamily="18" charset="0"/>
                <a:ea typeface="Cambria" panose="02040503050406030204" pitchFamily="18" charset="0"/>
              </a:endParaRPr>
            </a:p>
          </p:txBody>
        </p:sp>
        <p:sp>
          <p:nvSpPr>
            <p:cNvPr id="145" name="Text 9">
              <a:extLst>
                <a:ext uri="{FF2B5EF4-FFF2-40B4-BE49-F238E27FC236}">
                  <a16:creationId xmlns:a16="http://schemas.microsoft.com/office/drawing/2014/main" id="{F646FE4D-7D7D-29F7-D64A-74D78C6CD2C2}"/>
                </a:ext>
              </a:extLst>
            </p:cNvPr>
            <p:cNvSpPr/>
            <p:nvPr/>
          </p:nvSpPr>
          <p:spPr>
            <a:xfrm>
              <a:off x="292608" y="932688"/>
              <a:ext cx="457200" cy="694944"/>
            </a:xfrm>
            <a:prstGeom prst="rect">
              <a:avLst/>
            </a:prstGeom>
            <a:noFill/>
            <a:ln/>
          </p:spPr>
          <p:txBody>
            <a:bodyPr wrap="square" lIns="0" tIns="0" rIns="0" bIns="0" rtlCol="0" anchor="ctr"/>
            <a:lstStyle/>
            <a:p>
              <a:pPr marL="0" indent="0" algn="ctr">
                <a:buNone/>
              </a:pPr>
              <a:r>
                <a:rPr lang="en-US" b="1" dirty="0">
                  <a:solidFill>
                    <a:srgbClr val="FFFFFF"/>
                  </a:solidFill>
                  <a:latin typeface="Cambria" panose="02040503050406030204" pitchFamily="18" charset="0"/>
                  <a:ea typeface="Cambria" panose="02040503050406030204" pitchFamily="18" charset="0"/>
                </a:rPr>
                <a:t>1</a:t>
              </a:r>
              <a:endParaRPr lang="en-US" dirty="0">
                <a:latin typeface="Cambria" panose="02040503050406030204" pitchFamily="18" charset="0"/>
                <a:ea typeface="Cambria" panose="02040503050406030204" pitchFamily="18" charset="0"/>
              </a:endParaRPr>
            </a:p>
          </p:txBody>
        </p:sp>
        <p:sp>
          <p:nvSpPr>
            <p:cNvPr id="146" name="Text 10">
              <a:extLst>
                <a:ext uri="{FF2B5EF4-FFF2-40B4-BE49-F238E27FC236}">
                  <a16:creationId xmlns:a16="http://schemas.microsoft.com/office/drawing/2014/main" id="{9216CF08-9B71-6E74-B125-0960588C22A1}"/>
                </a:ext>
              </a:extLst>
            </p:cNvPr>
            <p:cNvSpPr/>
            <p:nvPr/>
          </p:nvSpPr>
          <p:spPr>
            <a:xfrm>
              <a:off x="822960" y="987552"/>
              <a:ext cx="4160520" cy="256032"/>
            </a:xfrm>
            <a:prstGeom prst="rect">
              <a:avLst/>
            </a:prstGeom>
            <a:noFill/>
            <a:ln/>
          </p:spPr>
          <p:txBody>
            <a:bodyPr wrap="square" rtlCol="0" anchor="ctr"/>
            <a:lstStyle/>
            <a:p>
              <a:pPr marL="0" indent="0">
                <a:buNone/>
              </a:pPr>
              <a:r>
                <a:rPr lang="en-US" sz="1400" b="1" dirty="0">
                  <a:solidFill>
                    <a:srgbClr val="1A3A5C"/>
                  </a:solidFill>
                  <a:latin typeface="Cambria" panose="02040503050406030204" pitchFamily="18" charset="0"/>
                  <a:ea typeface="Cambria" panose="02040503050406030204" pitchFamily="18" charset="0"/>
                </a:rPr>
                <a:t>Retranscription intégrale</a:t>
              </a:r>
              <a:endParaRPr lang="en-US" sz="1400" dirty="0">
                <a:latin typeface="Cambria" panose="02040503050406030204" pitchFamily="18" charset="0"/>
                <a:ea typeface="Cambria" panose="02040503050406030204" pitchFamily="18" charset="0"/>
              </a:endParaRPr>
            </a:p>
          </p:txBody>
        </p:sp>
        <p:sp>
          <p:nvSpPr>
            <p:cNvPr id="147" name="Text 11">
              <a:extLst>
                <a:ext uri="{FF2B5EF4-FFF2-40B4-BE49-F238E27FC236}">
                  <a16:creationId xmlns:a16="http://schemas.microsoft.com/office/drawing/2014/main" id="{061C339E-0D7E-D246-0921-1CDBBEBDB610}"/>
                </a:ext>
              </a:extLst>
            </p:cNvPr>
            <p:cNvSpPr/>
            <p:nvPr/>
          </p:nvSpPr>
          <p:spPr>
            <a:xfrm>
              <a:off x="822960" y="1261872"/>
              <a:ext cx="4160520" cy="292608"/>
            </a:xfrm>
            <a:prstGeom prst="rect">
              <a:avLst/>
            </a:prstGeom>
            <a:noFill/>
            <a:ln/>
          </p:spPr>
          <p:txBody>
            <a:bodyPr wrap="square" rtlCol="0" anchor="ctr"/>
            <a:lstStyle/>
            <a:p>
              <a:pPr marL="0" indent="0">
                <a:buNone/>
              </a:pPr>
              <a:r>
                <a:rPr lang="en-US" sz="1100" dirty="0">
                  <a:solidFill>
                    <a:srgbClr val="64748B"/>
                  </a:solidFill>
                  <a:latin typeface="Cambria" panose="02040503050406030204" pitchFamily="18" charset="0"/>
                  <a:ea typeface="Cambria" panose="02040503050406030204" pitchFamily="18" charset="0"/>
                </a:rPr>
                <a:t>Entretiens traduits du wolof / pulaar / Bambara… </a:t>
              </a:r>
              <a:r>
                <a:rPr lang="en-US" sz="1100" dirty="0" err="1">
                  <a:solidFill>
                    <a:srgbClr val="64748B"/>
                  </a:solidFill>
                  <a:latin typeface="Cambria" panose="02040503050406030204" pitchFamily="18" charset="0"/>
                  <a:ea typeface="Cambria" panose="02040503050406030204" pitchFamily="18" charset="0"/>
                </a:rPr>
                <a:t>en</a:t>
              </a:r>
              <a:r>
                <a:rPr lang="en-US" sz="1100" dirty="0">
                  <a:solidFill>
                    <a:srgbClr val="64748B"/>
                  </a:solidFill>
                  <a:latin typeface="Cambria" panose="02040503050406030204" pitchFamily="18" charset="0"/>
                  <a:ea typeface="Cambria" panose="02040503050406030204" pitchFamily="18" charset="0"/>
                </a:rPr>
                <a:t> français</a:t>
              </a:r>
            </a:p>
          </p:txBody>
        </p:sp>
        <p:sp>
          <p:nvSpPr>
            <p:cNvPr id="148" name="Shape 12">
              <a:extLst>
                <a:ext uri="{FF2B5EF4-FFF2-40B4-BE49-F238E27FC236}">
                  <a16:creationId xmlns:a16="http://schemas.microsoft.com/office/drawing/2014/main" id="{899E5361-8920-1353-D3B2-56D3F000D8B6}"/>
                </a:ext>
              </a:extLst>
            </p:cNvPr>
            <p:cNvSpPr/>
            <p:nvPr/>
          </p:nvSpPr>
          <p:spPr>
            <a:xfrm>
              <a:off x="521208" y="1627632"/>
              <a:ext cx="0" cy="109728"/>
            </a:xfrm>
            <a:prstGeom prst="line">
              <a:avLst/>
            </a:prstGeom>
            <a:noFill/>
            <a:ln w="12700">
              <a:solidFill>
                <a:srgbClr val="C8D3DD"/>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49" name="Shape 13">
              <a:extLst>
                <a:ext uri="{FF2B5EF4-FFF2-40B4-BE49-F238E27FC236}">
                  <a16:creationId xmlns:a16="http://schemas.microsoft.com/office/drawing/2014/main" id="{1DFD2BB5-45B1-935C-7FAC-604834F7ED9E}"/>
                </a:ext>
              </a:extLst>
            </p:cNvPr>
            <p:cNvSpPr/>
            <p:nvPr/>
          </p:nvSpPr>
          <p:spPr>
            <a:xfrm>
              <a:off x="292608" y="1737360"/>
              <a:ext cx="4754880" cy="694944"/>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50" name="Shape 14">
              <a:extLst>
                <a:ext uri="{FF2B5EF4-FFF2-40B4-BE49-F238E27FC236}">
                  <a16:creationId xmlns:a16="http://schemas.microsoft.com/office/drawing/2014/main" id="{C418F9E7-8693-BD1D-9DDC-B6AB39F96DA1}"/>
                </a:ext>
              </a:extLst>
            </p:cNvPr>
            <p:cNvSpPr/>
            <p:nvPr/>
          </p:nvSpPr>
          <p:spPr>
            <a:xfrm>
              <a:off x="292608" y="1737360"/>
              <a:ext cx="457200" cy="694944"/>
            </a:xfrm>
            <a:prstGeom prst="rect">
              <a:avLst/>
            </a:prstGeom>
            <a:solidFill>
              <a:srgbClr val="1A3A5C"/>
            </a:solidFill>
            <a:ln/>
          </p:spPr>
          <p:txBody>
            <a:bodyPr/>
            <a:lstStyle/>
            <a:p>
              <a:endParaRPr lang="fr-BE" sz="2400">
                <a:latin typeface="Cambria" panose="02040503050406030204" pitchFamily="18" charset="0"/>
                <a:ea typeface="Cambria" panose="02040503050406030204" pitchFamily="18" charset="0"/>
              </a:endParaRPr>
            </a:p>
          </p:txBody>
        </p:sp>
        <p:sp>
          <p:nvSpPr>
            <p:cNvPr id="151" name="Text 15">
              <a:extLst>
                <a:ext uri="{FF2B5EF4-FFF2-40B4-BE49-F238E27FC236}">
                  <a16:creationId xmlns:a16="http://schemas.microsoft.com/office/drawing/2014/main" id="{C1729C06-222B-8598-A940-EC252A0630EA}"/>
                </a:ext>
              </a:extLst>
            </p:cNvPr>
            <p:cNvSpPr/>
            <p:nvPr/>
          </p:nvSpPr>
          <p:spPr>
            <a:xfrm>
              <a:off x="292608" y="1737360"/>
              <a:ext cx="457200" cy="694944"/>
            </a:xfrm>
            <a:prstGeom prst="rect">
              <a:avLst/>
            </a:prstGeom>
            <a:noFill/>
            <a:ln/>
          </p:spPr>
          <p:txBody>
            <a:bodyPr wrap="square" lIns="0" tIns="0" rIns="0" bIns="0" rtlCol="0" anchor="ctr"/>
            <a:lstStyle/>
            <a:p>
              <a:pPr marL="0" indent="0" algn="ctr">
                <a:buNone/>
              </a:pPr>
              <a:r>
                <a:rPr lang="en-US" b="1" dirty="0">
                  <a:solidFill>
                    <a:srgbClr val="FFFFFF"/>
                  </a:solidFill>
                  <a:latin typeface="Cambria" panose="02040503050406030204" pitchFamily="18" charset="0"/>
                  <a:ea typeface="Cambria" panose="02040503050406030204" pitchFamily="18" charset="0"/>
                </a:rPr>
                <a:t>2</a:t>
              </a:r>
              <a:endParaRPr lang="en-US" dirty="0">
                <a:latin typeface="Cambria" panose="02040503050406030204" pitchFamily="18" charset="0"/>
                <a:ea typeface="Cambria" panose="02040503050406030204" pitchFamily="18" charset="0"/>
              </a:endParaRPr>
            </a:p>
          </p:txBody>
        </p:sp>
        <p:sp>
          <p:nvSpPr>
            <p:cNvPr id="152" name="Text 16">
              <a:extLst>
                <a:ext uri="{FF2B5EF4-FFF2-40B4-BE49-F238E27FC236}">
                  <a16:creationId xmlns:a16="http://schemas.microsoft.com/office/drawing/2014/main" id="{59C2826A-2E79-425D-66FB-DF939937095A}"/>
                </a:ext>
              </a:extLst>
            </p:cNvPr>
            <p:cNvSpPr/>
            <p:nvPr/>
          </p:nvSpPr>
          <p:spPr>
            <a:xfrm>
              <a:off x="822960" y="1792224"/>
              <a:ext cx="4160520" cy="256032"/>
            </a:xfrm>
            <a:prstGeom prst="rect">
              <a:avLst/>
            </a:prstGeom>
            <a:noFill/>
            <a:ln/>
          </p:spPr>
          <p:txBody>
            <a:bodyPr wrap="square" rtlCol="0" anchor="ctr"/>
            <a:lstStyle/>
            <a:p>
              <a:pPr marL="0" indent="0">
                <a:buNone/>
              </a:pPr>
              <a:r>
                <a:rPr lang="en-US" sz="1400" b="1" dirty="0">
                  <a:solidFill>
                    <a:srgbClr val="1A3A5C"/>
                  </a:solidFill>
                  <a:latin typeface="Cambria" panose="02040503050406030204" pitchFamily="18" charset="0"/>
                  <a:ea typeface="Cambria" panose="02040503050406030204" pitchFamily="18" charset="0"/>
                </a:rPr>
                <a:t>Codage systématique</a:t>
              </a:r>
              <a:endParaRPr lang="en-US" sz="1400" dirty="0">
                <a:latin typeface="Cambria" panose="02040503050406030204" pitchFamily="18" charset="0"/>
                <a:ea typeface="Cambria" panose="02040503050406030204" pitchFamily="18" charset="0"/>
              </a:endParaRPr>
            </a:p>
          </p:txBody>
        </p:sp>
        <p:sp>
          <p:nvSpPr>
            <p:cNvPr id="153" name="Text 17">
              <a:extLst>
                <a:ext uri="{FF2B5EF4-FFF2-40B4-BE49-F238E27FC236}">
                  <a16:creationId xmlns:a16="http://schemas.microsoft.com/office/drawing/2014/main" id="{75F44635-9DCA-1E38-3399-E4FF767F1C89}"/>
                </a:ext>
              </a:extLst>
            </p:cNvPr>
            <p:cNvSpPr/>
            <p:nvPr/>
          </p:nvSpPr>
          <p:spPr>
            <a:xfrm>
              <a:off x="822960" y="2066544"/>
              <a:ext cx="4160520" cy="292608"/>
            </a:xfrm>
            <a:prstGeom prst="rect">
              <a:avLst/>
            </a:prstGeom>
            <a:noFill/>
            <a:ln/>
          </p:spPr>
          <p:txBody>
            <a:bodyPr wrap="square" rtlCol="0" anchor="ctr"/>
            <a:lstStyle/>
            <a:p>
              <a:pPr marL="0" indent="0">
                <a:buNone/>
              </a:pPr>
              <a:r>
                <a:rPr lang="en-US" sz="1100" dirty="0">
                  <a:solidFill>
                    <a:srgbClr val="64748B"/>
                  </a:solidFill>
                  <a:latin typeface="Cambria" panose="02040503050406030204" pitchFamily="18" charset="0"/>
                  <a:ea typeface="Cambria" panose="02040503050406030204" pitchFamily="18" charset="0"/>
                </a:rPr>
                <a:t>Démarche abductive : logique déductive (catégories du modèle) + inductive (thèmes émergents des données)</a:t>
              </a:r>
              <a:endParaRPr lang="en-US" sz="1100" dirty="0">
                <a:latin typeface="Cambria" panose="02040503050406030204" pitchFamily="18" charset="0"/>
                <a:ea typeface="Cambria" panose="02040503050406030204" pitchFamily="18" charset="0"/>
              </a:endParaRPr>
            </a:p>
          </p:txBody>
        </p:sp>
        <p:sp>
          <p:nvSpPr>
            <p:cNvPr id="154" name="Shape 18">
              <a:extLst>
                <a:ext uri="{FF2B5EF4-FFF2-40B4-BE49-F238E27FC236}">
                  <a16:creationId xmlns:a16="http://schemas.microsoft.com/office/drawing/2014/main" id="{AA4F76BF-EF66-1978-EAE6-9998BF3CBE33}"/>
                </a:ext>
              </a:extLst>
            </p:cNvPr>
            <p:cNvSpPr/>
            <p:nvPr/>
          </p:nvSpPr>
          <p:spPr>
            <a:xfrm>
              <a:off x="521208" y="2432304"/>
              <a:ext cx="0" cy="109728"/>
            </a:xfrm>
            <a:prstGeom prst="line">
              <a:avLst/>
            </a:prstGeom>
            <a:noFill/>
            <a:ln w="12700">
              <a:solidFill>
                <a:srgbClr val="C8D3DD"/>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55" name="Shape 19">
              <a:extLst>
                <a:ext uri="{FF2B5EF4-FFF2-40B4-BE49-F238E27FC236}">
                  <a16:creationId xmlns:a16="http://schemas.microsoft.com/office/drawing/2014/main" id="{D9E34F41-BFE1-7023-8DEA-FF586F0F5D40}"/>
                </a:ext>
              </a:extLst>
            </p:cNvPr>
            <p:cNvSpPr/>
            <p:nvPr/>
          </p:nvSpPr>
          <p:spPr>
            <a:xfrm>
              <a:off x="292608" y="2542032"/>
              <a:ext cx="4754880" cy="694944"/>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56" name="Shape 20">
              <a:extLst>
                <a:ext uri="{FF2B5EF4-FFF2-40B4-BE49-F238E27FC236}">
                  <a16:creationId xmlns:a16="http://schemas.microsoft.com/office/drawing/2014/main" id="{02F51EC7-0043-84E8-3B4E-B3D1C56E54F9}"/>
                </a:ext>
              </a:extLst>
            </p:cNvPr>
            <p:cNvSpPr/>
            <p:nvPr/>
          </p:nvSpPr>
          <p:spPr>
            <a:xfrm>
              <a:off x="292608" y="2542032"/>
              <a:ext cx="457200" cy="694944"/>
            </a:xfrm>
            <a:prstGeom prst="rect">
              <a:avLst/>
            </a:prstGeom>
            <a:solidFill>
              <a:srgbClr val="1A3A5C"/>
            </a:solidFill>
            <a:ln/>
          </p:spPr>
          <p:txBody>
            <a:bodyPr/>
            <a:lstStyle/>
            <a:p>
              <a:endParaRPr lang="fr-BE" sz="2400">
                <a:latin typeface="Cambria" panose="02040503050406030204" pitchFamily="18" charset="0"/>
                <a:ea typeface="Cambria" panose="02040503050406030204" pitchFamily="18" charset="0"/>
              </a:endParaRPr>
            </a:p>
          </p:txBody>
        </p:sp>
        <p:sp>
          <p:nvSpPr>
            <p:cNvPr id="157" name="Text 21">
              <a:extLst>
                <a:ext uri="{FF2B5EF4-FFF2-40B4-BE49-F238E27FC236}">
                  <a16:creationId xmlns:a16="http://schemas.microsoft.com/office/drawing/2014/main" id="{9B444123-8B0A-1C9B-4505-D8521008EDC2}"/>
                </a:ext>
              </a:extLst>
            </p:cNvPr>
            <p:cNvSpPr/>
            <p:nvPr/>
          </p:nvSpPr>
          <p:spPr>
            <a:xfrm>
              <a:off x="292608" y="2542032"/>
              <a:ext cx="457200" cy="694944"/>
            </a:xfrm>
            <a:prstGeom prst="rect">
              <a:avLst/>
            </a:prstGeom>
            <a:noFill/>
            <a:ln/>
          </p:spPr>
          <p:txBody>
            <a:bodyPr wrap="square" lIns="0" tIns="0" rIns="0" bIns="0" rtlCol="0" anchor="ctr"/>
            <a:lstStyle/>
            <a:p>
              <a:pPr marL="0" indent="0" algn="ctr">
                <a:buNone/>
              </a:pPr>
              <a:r>
                <a:rPr lang="en-US" b="1" dirty="0">
                  <a:solidFill>
                    <a:srgbClr val="FFFFFF"/>
                  </a:solidFill>
                  <a:latin typeface="Cambria" panose="02040503050406030204" pitchFamily="18" charset="0"/>
                  <a:ea typeface="Cambria" panose="02040503050406030204" pitchFamily="18" charset="0"/>
                </a:rPr>
                <a:t>3</a:t>
              </a:r>
              <a:endParaRPr lang="en-US" dirty="0">
                <a:latin typeface="Cambria" panose="02040503050406030204" pitchFamily="18" charset="0"/>
                <a:ea typeface="Cambria" panose="02040503050406030204" pitchFamily="18" charset="0"/>
              </a:endParaRPr>
            </a:p>
          </p:txBody>
        </p:sp>
        <p:sp>
          <p:nvSpPr>
            <p:cNvPr id="158" name="Text 22">
              <a:extLst>
                <a:ext uri="{FF2B5EF4-FFF2-40B4-BE49-F238E27FC236}">
                  <a16:creationId xmlns:a16="http://schemas.microsoft.com/office/drawing/2014/main" id="{82884DC1-2FA3-572F-99B5-AA04BCFF11CF}"/>
                </a:ext>
              </a:extLst>
            </p:cNvPr>
            <p:cNvSpPr/>
            <p:nvPr/>
          </p:nvSpPr>
          <p:spPr>
            <a:xfrm>
              <a:off x="822960" y="2596896"/>
              <a:ext cx="4160520" cy="256032"/>
            </a:xfrm>
            <a:prstGeom prst="rect">
              <a:avLst/>
            </a:prstGeom>
            <a:noFill/>
            <a:ln/>
          </p:spPr>
          <p:txBody>
            <a:bodyPr wrap="square" rtlCol="0" anchor="ctr"/>
            <a:lstStyle/>
            <a:p>
              <a:pPr marL="0" indent="0">
                <a:buNone/>
              </a:pPr>
              <a:r>
                <a:rPr lang="en-US" sz="1400" b="1" dirty="0">
                  <a:solidFill>
                    <a:srgbClr val="1A3A5C"/>
                  </a:solidFill>
                  <a:latin typeface="Cambria" panose="02040503050406030204" pitchFamily="18" charset="0"/>
                  <a:ea typeface="Cambria" panose="02040503050406030204" pitchFamily="18" charset="0"/>
                </a:rPr>
                <a:t>Construction des thèmes structurants</a:t>
              </a:r>
              <a:endParaRPr lang="en-US" sz="1400" dirty="0">
                <a:latin typeface="Cambria" panose="02040503050406030204" pitchFamily="18" charset="0"/>
                <a:ea typeface="Cambria" panose="02040503050406030204" pitchFamily="18" charset="0"/>
              </a:endParaRPr>
            </a:p>
          </p:txBody>
        </p:sp>
        <p:sp>
          <p:nvSpPr>
            <p:cNvPr id="159" name="Text 23">
              <a:extLst>
                <a:ext uri="{FF2B5EF4-FFF2-40B4-BE49-F238E27FC236}">
                  <a16:creationId xmlns:a16="http://schemas.microsoft.com/office/drawing/2014/main" id="{16A8CB63-5447-E46A-09A8-54F55835193E}"/>
                </a:ext>
              </a:extLst>
            </p:cNvPr>
            <p:cNvSpPr/>
            <p:nvPr/>
          </p:nvSpPr>
          <p:spPr>
            <a:xfrm>
              <a:off x="822960" y="2871216"/>
              <a:ext cx="4160520" cy="292608"/>
            </a:xfrm>
            <a:prstGeom prst="rect">
              <a:avLst/>
            </a:prstGeom>
            <a:noFill/>
            <a:ln/>
          </p:spPr>
          <p:txBody>
            <a:bodyPr wrap="square" rtlCol="0" anchor="ctr"/>
            <a:lstStyle/>
            <a:p>
              <a:pPr marL="0" indent="0">
                <a:buNone/>
              </a:pPr>
              <a:r>
                <a:rPr lang="en-US" sz="1100" dirty="0">
                  <a:solidFill>
                    <a:srgbClr val="64748B"/>
                  </a:solidFill>
                  <a:latin typeface="Cambria" panose="02040503050406030204" pitchFamily="18" charset="0"/>
                  <a:ea typeface="Cambria" panose="02040503050406030204" pitchFamily="18" charset="0"/>
                </a:rPr>
                <a:t>Regroupement des unités de sens autour des 6 dimensions du modèle analytique</a:t>
              </a:r>
              <a:endParaRPr lang="en-US" sz="1100" dirty="0">
                <a:latin typeface="Cambria" panose="02040503050406030204" pitchFamily="18" charset="0"/>
                <a:ea typeface="Cambria" panose="02040503050406030204" pitchFamily="18" charset="0"/>
              </a:endParaRPr>
            </a:p>
          </p:txBody>
        </p:sp>
        <p:sp>
          <p:nvSpPr>
            <p:cNvPr id="160" name="Shape 24">
              <a:extLst>
                <a:ext uri="{FF2B5EF4-FFF2-40B4-BE49-F238E27FC236}">
                  <a16:creationId xmlns:a16="http://schemas.microsoft.com/office/drawing/2014/main" id="{13783311-B1B1-6093-AC1A-B7E5372ADBAA}"/>
                </a:ext>
              </a:extLst>
            </p:cNvPr>
            <p:cNvSpPr/>
            <p:nvPr/>
          </p:nvSpPr>
          <p:spPr>
            <a:xfrm>
              <a:off x="521208" y="3236976"/>
              <a:ext cx="0" cy="109728"/>
            </a:xfrm>
            <a:prstGeom prst="line">
              <a:avLst/>
            </a:prstGeom>
            <a:noFill/>
            <a:ln w="12700">
              <a:solidFill>
                <a:srgbClr val="C8D3DD"/>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61" name="Shape 25">
              <a:extLst>
                <a:ext uri="{FF2B5EF4-FFF2-40B4-BE49-F238E27FC236}">
                  <a16:creationId xmlns:a16="http://schemas.microsoft.com/office/drawing/2014/main" id="{52AA3ACC-1BE3-AEB2-EF14-0512D08BD800}"/>
                </a:ext>
              </a:extLst>
            </p:cNvPr>
            <p:cNvSpPr/>
            <p:nvPr/>
          </p:nvSpPr>
          <p:spPr>
            <a:xfrm>
              <a:off x="292608" y="3346704"/>
              <a:ext cx="4754880" cy="694944"/>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62" name="Shape 26">
              <a:extLst>
                <a:ext uri="{FF2B5EF4-FFF2-40B4-BE49-F238E27FC236}">
                  <a16:creationId xmlns:a16="http://schemas.microsoft.com/office/drawing/2014/main" id="{AAA0583A-55BA-1AD8-BF7F-993DA51241F4}"/>
                </a:ext>
              </a:extLst>
            </p:cNvPr>
            <p:cNvSpPr/>
            <p:nvPr/>
          </p:nvSpPr>
          <p:spPr>
            <a:xfrm>
              <a:off x="292608" y="3346704"/>
              <a:ext cx="457200" cy="694944"/>
            </a:xfrm>
            <a:prstGeom prst="rect">
              <a:avLst/>
            </a:prstGeom>
            <a:solidFill>
              <a:srgbClr val="1A3A5C"/>
            </a:solidFill>
            <a:ln/>
          </p:spPr>
          <p:txBody>
            <a:bodyPr/>
            <a:lstStyle/>
            <a:p>
              <a:endParaRPr lang="fr-BE" sz="2400">
                <a:latin typeface="Cambria" panose="02040503050406030204" pitchFamily="18" charset="0"/>
                <a:ea typeface="Cambria" panose="02040503050406030204" pitchFamily="18" charset="0"/>
              </a:endParaRPr>
            </a:p>
          </p:txBody>
        </p:sp>
        <p:sp>
          <p:nvSpPr>
            <p:cNvPr id="163" name="Text 27">
              <a:extLst>
                <a:ext uri="{FF2B5EF4-FFF2-40B4-BE49-F238E27FC236}">
                  <a16:creationId xmlns:a16="http://schemas.microsoft.com/office/drawing/2014/main" id="{F7AC4762-2E69-68D1-89A7-6D3C3F1D7E5D}"/>
                </a:ext>
              </a:extLst>
            </p:cNvPr>
            <p:cNvSpPr/>
            <p:nvPr/>
          </p:nvSpPr>
          <p:spPr>
            <a:xfrm>
              <a:off x="292608" y="3346704"/>
              <a:ext cx="457200" cy="694944"/>
            </a:xfrm>
            <a:prstGeom prst="rect">
              <a:avLst/>
            </a:prstGeom>
            <a:noFill/>
            <a:ln/>
          </p:spPr>
          <p:txBody>
            <a:bodyPr wrap="square" lIns="0" tIns="0" rIns="0" bIns="0" rtlCol="0" anchor="ctr"/>
            <a:lstStyle/>
            <a:p>
              <a:pPr marL="0" indent="0" algn="ctr">
                <a:buNone/>
              </a:pPr>
              <a:r>
                <a:rPr lang="en-US" b="1" dirty="0">
                  <a:solidFill>
                    <a:srgbClr val="FFFFFF"/>
                  </a:solidFill>
                  <a:latin typeface="Cambria" panose="02040503050406030204" pitchFamily="18" charset="0"/>
                  <a:ea typeface="Cambria" panose="02040503050406030204" pitchFamily="18" charset="0"/>
                </a:rPr>
                <a:t>4</a:t>
              </a:r>
              <a:endParaRPr lang="en-US" dirty="0">
                <a:latin typeface="Cambria" panose="02040503050406030204" pitchFamily="18" charset="0"/>
                <a:ea typeface="Cambria" panose="02040503050406030204" pitchFamily="18" charset="0"/>
              </a:endParaRPr>
            </a:p>
          </p:txBody>
        </p:sp>
        <p:sp>
          <p:nvSpPr>
            <p:cNvPr id="164" name="Text 28">
              <a:extLst>
                <a:ext uri="{FF2B5EF4-FFF2-40B4-BE49-F238E27FC236}">
                  <a16:creationId xmlns:a16="http://schemas.microsoft.com/office/drawing/2014/main" id="{72646CCF-F968-1899-6B92-E5D8706C0ABE}"/>
                </a:ext>
              </a:extLst>
            </p:cNvPr>
            <p:cNvSpPr/>
            <p:nvPr/>
          </p:nvSpPr>
          <p:spPr>
            <a:xfrm>
              <a:off x="822960" y="3401568"/>
              <a:ext cx="4160520" cy="256032"/>
            </a:xfrm>
            <a:prstGeom prst="rect">
              <a:avLst/>
            </a:prstGeom>
            <a:noFill/>
            <a:ln/>
          </p:spPr>
          <p:txBody>
            <a:bodyPr wrap="square" rtlCol="0" anchor="ctr"/>
            <a:lstStyle/>
            <a:p>
              <a:pPr marL="0" indent="0">
                <a:buNone/>
              </a:pPr>
              <a:r>
                <a:rPr lang="en-US" sz="1400" b="1" dirty="0" err="1">
                  <a:solidFill>
                    <a:srgbClr val="1A3A5C"/>
                  </a:solidFill>
                  <a:latin typeface="Cambria" panose="02040503050406030204" pitchFamily="18" charset="0"/>
                  <a:ea typeface="Cambria" panose="02040503050406030204" pitchFamily="18" charset="0"/>
                </a:rPr>
                <a:t>Mouvement</a:t>
              </a:r>
              <a:r>
                <a:rPr lang="en-US" sz="1400" b="1" dirty="0">
                  <a:solidFill>
                    <a:srgbClr val="1A3A5C"/>
                  </a:solidFill>
                  <a:latin typeface="Cambria" panose="02040503050406030204" pitchFamily="18" charset="0"/>
                  <a:ea typeface="Cambria" panose="02040503050406030204" pitchFamily="18" charset="0"/>
                </a:rPr>
                <a:t> </a:t>
              </a:r>
              <a:r>
                <a:rPr lang="en-US" sz="1400" b="1" dirty="0" err="1">
                  <a:solidFill>
                    <a:srgbClr val="1A3A5C"/>
                  </a:solidFill>
                  <a:latin typeface="Cambria" panose="02040503050406030204" pitchFamily="18" charset="0"/>
                  <a:ea typeface="Cambria" panose="02040503050406030204" pitchFamily="18" charset="0"/>
                </a:rPr>
                <a:t>itératif</a:t>
              </a:r>
              <a:endParaRPr lang="en-US" sz="1400" dirty="0">
                <a:latin typeface="Cambria" panose="02040503050406030204" pitchFamily="18" charset="0"/>
                <a:ea typeface="Cambria" panose="02040503050406030204" pitchFamily="18" charset="0"/>
              </a:endParaRPr>
            </a:p>
          </p:txBody>
        </p:sp>
        <p:sp>
          <p:nvSpPr>
            <p:cNvPr id="165" name="Text 29">
              <a:extLst>
                <a:ext uri="{FF2B5EF4-FFF2-40B4-BE49-F238E27FC236}">
                  <a16:creationId xmlns:a16="http://schemas.microsoft.com/office/drawing/2014/main" id="{71A63839-0C6F-D2D4-8DB2-20927FC4BB5F}"/>
                </a:ext>
              </a:extLst>
            </p:cNvPr>
            <p:cNvSpPr/>
            <p:nvPr/>
          </p:nvSpPr>
          <p:spPr>
            <a:xfrm>
              <a:off x="822960" y="3675888"/>
              <a:ext cx="4160520" cy="292608"/>
            </a:xfrm>
            <a:prstGeom prst="rect">
              <a:avLst/>
            </a:prstGeom>
            <a:noFill/>
            <a:ln/>
          </p:spPr>
          <p:txBody>
            <a:bodyPr wrap="square" rtlCol="0" anchor="ctr"/>
            <a:lstStyle/>
            <a:p>
              <a:pPr marL="0" indent="0">
                <a:buNone/>
              </a:pPr>
              <a:r>
                <a:rPr lang="en-US" sz="1100" dirty="0">
                  <a:solidFill>
                    <a:srgbClr val="64748B"/>
                  </a:solidFill>
                  <a:latin typeface="Cambria" panose="02040503050406030204" pitchFamily="18" charset="0"/>
                  <a:ea typeface="Cambria" panose="02040503050406030204" pitchFamily="18" charset="0"/>
                </a:rPr>
                <a:t>Affiner et reconfigurer le cadre initial</a:t>
              </a:r>
              <a:endParaRPr lang="en-US" sz="1100" dirty="0">
                <a:latin typeface="Cambria" panose="02040503050406030204" pitchFamily="18" charset="0"/>
                <a:ea typeface="Cambria" panose="02040503050406030204" pitchFamily="18" charset="0"/>
              </a:endParaRPr>
            </a:p>
          </p:txBody>
        </p:sp>
        <p:sp>
          <p:nvSpPr>
            <p:cNvPr id="166" name="Shape 30">
              <a:extLst>
                <a:ext uri="{FF2B5EF4-FFF2-40B4-BE49-F238E27FC236}">
                  <a16:creationId xmlns:a16="http://schemas.microsoft.com/office/drawing/2014/main" id="{907AB073-68CF-067A-C2CD-221E5E2C8B84}"/>
                </a:ext>
              </a:extLst>
            </p:cNvPr>
            <p:cNvSpPr/>
            <p:nvPr/>
          </p:nvSpPr>
          <p:spPr>
            <a:xfrm>
              <a:off x="521208" y="4041648"/>
              <a:ext cx="0" cy="109728"/>
            </a:xfrm>
            <a:prstGeom prst="line">
              <a:avLst/>
            </a:prstGeom>
            <a:noFill/>
            <a:ln w="12700">
              <a:solidFill>
                <a:srgbClr val="C8D3DD"/>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67" name="Shape 31">
              <a:extLst>
                <a:ext uri="{FF2B5EF4-FFF2-40B4-BE49-F238E27FC236}">
                  <a16:creationId xmlns:a16="http://schemas.microsoft.com/office/drawing/2014/main" id="{FD2807E1-F95C-33C4-8955-0A06952ACBDF}"/>
                </a:ext>
              </a:extLst>
            </p:cNvPr>
            <p:cNvSpPr/>
            <p:nvPr/>
          </p:nvSpPr>
          <p:spPr>
            <a:xfrm>
              <a:off x="292608" y="4151376"/>
              <a:ext cx="4754880" cy="694944"/>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68" name="Shape 32">
              <a:extLst>
                <a:ext uri="{FF2B5EF4-FFF2-40B4-BE49-F238E27FC236}">
                  <a16:creationId xmlns:a16="http://schemas.microsoft.com/office/drawing/2014/main" id="{50873B69-8A48-43B1-D86B-C9E2521DD4E9}"/>
                </a:ext>
              </a:extLst>
            </p:cNvPr>
            <p:cNvSpPr/>
            <p:nvPr/>
          </p:nvSpPr>
          <p:spPr>
            <a:xfrm>
              <a:off x="292608" y="4151376"/>
              <a:ext cx="457200" cy="694944"/>
            </a:xfrm>
            <a:prstGeom prst="rect">
              <a:avLst/>
            </a:prstGeom>
            <a:solidFill>
              <a:srgbClr val="1A3A5C"/>
            </a:solidFill>
            <a:ln/>
          </p:spPr>
          <p:txBody>
            <a:bodyPr/>
            <a:lstStyle/>
            <a:p>
              <a:endParaRPr lang="fr-BE" sz="2400">
                <a:latin typeface="Cambria" panose="02040503050406030204" pitchFamily="18" charset="0"/>
                <a:ea typeface="Cambria" panose="02040503050406030204" pitchFamily="18" charset="0"/>
              </a:endParaRPr>
            </a:p>
          </p:txBody>
        </p:sp>
        <p:sp>
          <p:nvSpPr>
            <p:cNvPr id="169" name="Text 33">
              <a:extLst>
                <a:ext uri="{FF2B5EF4-FFF2-40B4-BE49-F238E27FC236}">
                  <a16:creationId xmlns:a16="http://schemas.microsoft.com/office/drawing/2014/main" id="{85AFB5AC-3C0A-059C-1E0D-E01F933E879A}"/>
                </a:ext>
              </a:extLst>
            </p:cNvPr>
            <p:cNvSpPr/>
            <p:nvPr/>
          </p:nvSpPr>
          <p:spPr>
            <a:xfrm>
              <a:off x="292608" y="4151376"/>
              <a:ext cx="457200" cy="694944"/>
            </a:xfrm>
            <a:prstGeom prst="rect">
              <a:avLst/>
            </a:prstGeom>
            <a:noFill/>
            <a:ln/>
          </p:spPr>
          <p:txBody>
            <a:bodyPr wrap="square" lIns="0" tIns="0" rIns="0" bIns="0" rtlCol="0" anchor="ctr"/>
            <a:lstStyle/>
            <a:p>
              <a:pPr marL="0" indent="0" algn="ctr">
                <a:buNone/>
              </a:pPr>
              <a:r>
                <a:rPr lang="en-US" b="1" dirty="0">
                  <a:solidFill>
                    <a:srgbClr val="FFFFFF"/>
                  </a:solidFill>
                  <a:latin typeface="Cambria" panose="02040503050406030204" pitchFamily="18" charset="0"/>
                  <a:ea typeface="Cambria" panose="02040503050406030204" pitchFamily="18" charset="0"/>
                </a:rPr>
                <a:t>5</a:t>
              </a:r>
              <a:endParaRPr lang="en-US" dirty="0">
                <a:latin typeface="Cambria" panose="02040503050406030204" pitchFamily="18" charset="0"/>
                <a:ea typeface="Cambria" panose="02040503050406030204" pitchFamily="18" charset="0"/>
              </a:endParaRPr>
            </a:p>
          </p:txBody>
        </p:sp>
        <p:sp>
          <p:nvSpPr>
            <p:cNvPr id="170" name="Text 34">
              <a:extLst>
                <a:ext uri="{FF2B5EF4-FFF2-40B4-BE49-F238E27FC236}">
                  <a16:creationId xmlns:a16="http://schemas.microsoft.com/office/drawing/2014/main" id="{D4FCC3F9-CE34-E182-EA31-E23C7F005B52}"/>
                </a:ext>
              </a:extLst>
            </p:cNvPr>
            <p:cNvSpPr/>
            <p:nvPr/>
          </p:nvSpPr>
          <p:spPr>
            <a:xfrm>
              <a:off x="822960" y="4206240"/>
              <a:ext cx="4160520" cy="256032"/>
            </a:xfrm>
            <a:prstGeom prst="rect">
              <a:avLst/>
            </a:prstGeom>
            <a:noFill/>
            <a:ln/>
          </p:spPr>
          <p:txBody>
            <a:bodyPr wrap="square" rtlCol="0" anchor="ctr"/>
            <a:lstStyle/>
            <a:p>
              <a:pPr marL="0" indent="0">
                <a:buNone/>
              </a:pPr>
              <a:r>
                <a:rPr lang="en-US" sz="1400" b="1" dirty="0">
                  <a:solidFill>
                    <a:srgbClr val="1A3A5C"/>
                  </a:solidFill>
                  <a:latin typeface="Cambria" panose="02040503050406030204" pitchFamily="18" charset="0"/>
                  <a:ea typeface="Cambria" panose="02040503050406030204" pitchFamily="18" charset="0"/>
                </a:rPr>
                <a:t>Mise en évidence des contrastes</a:t>
              </a:r>
              <a:endParaRPr lang="en-US" sz="1400" dirty="0">
                <a:latin typeface="Cambria" panose="02040503050406030204" pitchFamily="18" charset="0"/>
                <a:ea typeface="Cambria" panose="02040503050406030204" pitchFamily="18" charset="0"/>
              </a:endParaRPr>
            </a:p>
          </p:txBody>
        </p:sp>
        <p:sp>
          <p:nvSpPr>
            <p:cNvPr id="171" name="Text 35">
              <a:extLst>
                <a:ext uri="{FF2B5EF4-FFF2-40B4-BE49-F238E27FC236}">
                  <a16:creationId xmlns:a16="http://schemas.microsoft.com/office/drawing/2014/main" id="{8F9F10F1-ADF0-9140-72B6-1300DAA4F913}"/>
                </a:ext>
              </a:extLst>
            </p:cNvPr>
            <p:cNvSpPr/>
            <p:nvPr/>
          </p:nvSpPr>
          <p:spPr>
            <a:xfrm>
              <a:off x="822960" y="4480560"/>
              <a:ext cx="4160520" cy="292608"/>
            </a:xfrm>
            <a:prstGeom prst="rect">
              <a:avLst/>
            </a:prstGeom>
            <a:noFill/>
            <a:ln/>
          </p:spPr>
          <p:txBody>
            <a:bodyPr wrap="square" rtlCol="0" anchor="ctr"/>
            <a:lstStyle/>
            <a:p>
              <a:pPr marL="0" indent="0">
                <a:buNone/>
              </a:pPr>
              <a:r>
                <a:rPr lang="en-US" sz="1100" dirty="0">
                  <a:solidFill>
                    <a:srgbClr val="64748B"/>
                  </a:solidFill>
                  <a:latin typeface="Cambria" panose="02040503050406030204" pitchFamily="18" charset="0"/>
                  <a:ea typeface="Cambria" panose="02040503050406030204" pitchFamily="18" charset="0"/>
                </a:rPr>
                <a:t>Logiques décisionnelles · Contrastes inter-régions · Profils d'agricultrices · Types de dispositifs</a:t>
              </a:r>
              <a:endParaRPr lang="en-US" sz="1100" dirty="0">
                <a:latin typeface="Cambria" panose="02040503050406030204" pitchFamily="18" charset="0"/>
                <a:ea typeface="Cambria" panose="02040503050406030204" pitchFamily="18" charset="0"/>
              </a:endParaRPr>
            </a:p>
          </p:txBody>
        </p:sp>
      </p:grpSp>
      <p:sp>
        <p:nvSpPr>
          <p:cNvPr id="172" name="Shape 38">
            <a:extLst>
              <a:ext uri="{FF2B5EF4-FFF2-40B4-BE49-F238E27FC236}">
                <a16:creationId xmlns:a16="http://schemas.microsoft.com/office/drawing/2014/main" id="{F9E078DB-D1E4-624E-B42A-A4775E4FD137}"/>
              </a:ext>
            </a:extLst>
          </p:cNvPr>
          <p:cNvSpPr/>
          <p:nvPr/>
        </p:nvSpPr>
        <p:spPr>
          <a:xfrm>
            <a:off x="5230368" y="603504"/>
            <a:ext cx="0" cy="4553712"/>
          </a:xfrm>
          <a:prstGeom prst="line">
            <a:avLst/>
          </a:prstGeom>
          <a:noFill/>
          <a:ln w="12700">
            <a:solidFill>
              <a:srgbClr val="DDE3EB"/>
            </a:solidFill>
            <a:prstDash val="solid"/>
          </a:ln>
        </p:spPr>
        <p:txBody>
          <a:bodyPr/>
          <a:lstStyle/>
          <a:p>
            <a:endParaRPr lang="fr-BE"/>
          </a:p>
        </p:txBody>
      </p:sp>
      <p:sp>
        <p:nvSpPr>
          <p:cNvPr id="174" name="Text 40">
            <a:extLst>
              <a:ext uri="{FF2B5EF4-FFF2-40B4-BE49-F238E27FC236}">
                <a16:creationId xmlns:a16="http://schemas.microsoft.com/office/drawing/2014/main" id="{5173002A-FA82-ED3C-4C5E-F6F9511FC772}"/>
              </a:ext>
            </a:extLst>
          </p:cNvPr>
          <p:cNvSpPr/>
          <p:nvPr/>
        </p:nvSpPr>
        <p:spPr>
          <a:xfrm>
            <a:off x="5376672" y="603504"/>
            <a:ext cx="3474720" cy="384048"/>
          </a:xfrm>
          <a:prstGeom prst="rect">
            <a:avLst/>
          </a:prstGeom>
          <a:noFill/>
          <a:ln/>
        </p:spPr>
        <p:txBody>
          <a:bodyPr wrap="square" lIns="0" tIns="0" rIns="0" bIns="0" rtlCol="0" anchor="ctr"/>
          <a:lstStyle/>
          <a:p>
            <a:pPr marL="0" indent="0" algn="ctr">
              <a:buNone/>
            </a:pPr>
            <a:endParaRPr lang="en-US" sz="1600" dirty="0">
              <a:latin typeface="Cambria" panose="02040503050406030204" pitchFamily="18" charset="0"/>
              <a:ea typeface="Cambria" panose="02040503050406030204" pitchFamily="18" charset="0"/>
            </a:endParaRPr>
          </a:p>
        </p:txBody>
      </p:sp>
      <p:grpSp>
        <p:nvGrpSpPr>
          <p:cNvPr id="206" name="Groupe 205">
            <a:extLst>
              <a:ext uri="{FF2B5EF4-FFF2-40B4-BE49-F238E27FC236}">
                <a16:creationId xmlns:a16="http://schemas.microsoft.com/office/drawing/2014/main" id="{33BCDAE6-7D86-D4C0-86CC-87380FE906CC}"/>
              </a:ext>
            </a:extLst>
          </p:cNvPr>
          <p:cNvGrpSpPr/>
          <p:nvPr/>
        </p:nvGrpSpPr>
        <p:grpSpPr>
          <a:xfrm>
            <a:off x="5431536" y="603504"/>
            <a:ext cx="3474720" cy="4242816"/>
            <a:chOff x="5376672" y="603504"/>
            <a:chExt cx="3474720" cy="4315968"/>
          </a:xfrm>
        </p:grpSpPr>
        <p:sp>
          <p:nvSpPr>
            <p:cNvPr id="173" name="Shape 39">
              <a:extLst>
                <a:ext uri="{FF2B5EF4-FFF2-40B4-BE49-F238E27FC236}">
                  <a16:creationId xmlns:a16="http://schemas.microsoft.com/office/drawing/2014/main" id="{9D28A7EB-2A8D-CCC8-77AD-E6EDBC5BECA8}"/>
                </a:ext>
              </a:extLst>
            </p:cNvPr>
            <p:cNvSpPr/>
            <p:nvPr/>
          </p:nvSpPr>
          <p:spPr>
            <a:xfrm>
              <a:off x="5376672" y="603504"/>
              <a:ext cx="3474720" cy="384048"/>
            </a:xfrm>
            <a:prstGeom prst="rect">
              <a:avLst/>
            </a:prstGeom>
            <a:noFill/>
            <a:ln>
              <a:noFill/>
            </a:ln>
          </p:spPr>
          <p:txBody>
            <a:bodyPr/>
            <a:lstStyle/>
            <a:p>
              <a:pPr algn="ctr"/>
              <a:r>
                <a:rPr lang="fr-FR" b="1" dirty="0">
                  <a:solidFill>
                    <a:srgbClr val="C9901C"/>
                  </a:solidFill>
                  <a:latin typeface="Cambria" panose="02040503050406030204" pitchFamily="18" charset="0"/>
                  <a:ea typeface="Cambria" panose="02040503050406030204" pitchFamily="18" charset="0"/>
                </a:rPr>
                <a:t>Sous-thèmes émergents</a:t>
              </a:r>
              <a:endParaRPr lang="fr-BE" b="1" dirty="0">
                <a:solidFill>
                  <a:srgbClr val="C9901C"/>
                </a:solidFill>
                <a:latin typeface="Cambria" panose="02040503050406030204" pitchFamily="18" charset="0"/>
                <a:ea typeface="Cambria" panose="02040503050406030204" pitchFamily="18" charset="0"/>
              </a:endParaRPr>
            </a:p>
          </p:txBody>
        </p:sp>
        <p:sp>
          <p:nvSpPr>
            <p:cNvPr id="175" name="Shape 41">
              <a:extLst>
                <a:ext uri="{FF2B5EF4-FFF2-40B4-BE49-F238E27FC236}">
                  <a16:creationId xmlns:a16="http://schemas.microsoft.com/office/drawing/2014/main" id="{D084252B-910A-AA80-8E82-9AA6907FDAD9}"/>
                </a:ext>
              </a:extLst>
            </p:cNvPr>
            <p:cNvSpPr/>
            <p:nvPr/>
          </p:nvSpPr>
          <p:spPr>
            <a:xfrm>
              <a:off x="5376672" y="1078992"/>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76" name="Shape 42">
              <a:extLst>
                <a:ext uri="{FF2B5EF4-FFF2-40B4-BE49-F238E27FC236}">
                  <a16:creationId xmlns:a16="http://schemas.microsoft.com/office/drawing/2014/main" id="{278AC6B8-5C34-E774-B773-7438A8667DDA}"/>
                </a:ext>
              </a:extLst>
            </p:cNvPr>
            <p:cNvSpPr/>
            <p:nvPr/>
          </p:nvSpPr>
          <p:spPr>
            <a:xfrm>
              <a:off x="5376672" y="1078992"/>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178" name="Text 44">
              <a:extLst>
                <a:ext uri="{FF2B5EF4-FFF2-40B4-BE49-F238E27FC236}">
                  <a16:creationId xmlns:a16="http://schemas.microsoft.com/office/drawing/2014/main" id="{D0BB80A8-EAB6-03CD-FDD5-EEDC04CA54D2}"/>
                </a:ext>
              </a:extLst>
            </p:cNvPr>
            <p:cNvSpPr/>
            <p:nvPr/>
          </p:nvSpPr>
          <p:spPr>
            <a:xfrm>
              <a:off x="5468112" y="1234440"/>
              <a:ext cx="237744" cy="237744"/>
            </a:xfrm>
            <a:prstGeom prst="rect">
              <a:avLst/>
            </a:prstGeom>
            <a:noFill/>
            <a:ln/>
          </p:spPr>
          <p:txBody>
            <a:bodyPr wrap="square" lIns="0" tIns="0" rIns="0" bIns="0" rtlCol="0" anchor="ctr"/>
            <a:lstStyle/>
            <a:p>
              <a:pPr marL="0" indent="0" algn="ctr">
                <a:buNone/>
              </a:pPr>
              <a:endParaRPr lang="en-US" sz="1050" dirty="0">
                <a:latin typeface="Cambria" panose="02040503050406030204" pitchFamily="18" charset="0"/>
                <a:ea typeface="Cambria" panose="02040503050406030204" pitchFamily="18" charset="0"/>
              </a:endParaRPr>
            </a:p>
          </p:txBody>
        </p:sp>
        <p:sp>
          <p:nvSpPr>
            <p:cNvPr id="179" name="Text 45">
              <a:extLst>
                <a:ext uri="{FF2B5EF4-FFF2-40B4-BE49-F238E27FC236}">
                  <a16:creationId xmlns:a16="http://schemas.microsoft.com/office/drawing/2014/main" id="{4B60D7F4-E5DD-2B0F-7B44-B0C6A2000965}"/>
                </a:ext>
              </a:extLst>
            </p:cNvPr>
            <p:cNvSpPr/>
            <p:nvPr/>
          </p:nvSpPr>
          <p:spPr>
            <a:xfrm>
              <a:off x="5468112" y="1123283"/>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Profils et trajectoires des agricultrices</a:t>
              </a:r>
              <a:endParaRPr lang="en-US" sz="1200" dirty="0">
                <a:latin typeface="Cambria" panose="02040503050406030204" pitchFamily="18" charset="0"/>
                <a:ea typeface="Cambria" panose="02040503050406030204" pitchFamily="18" charset="0"/>
              </a:endParaRPr>
            </a:p>
          </p:txBody>
        </p:sp>
        <p:sp>
          <p:nvSpPr>
            <p:cNvPr id="180" name="Shape 46">
              <a:extLst>
                <a:ext uri="{FF2B5EF4-FFF2-40B4-BE49-F238E27FC236}">
                  <a16:creationId xmlns:a16="http://schemas.microsoft.com/office/drawing/2014/main" id="{4EC2DA67-CC1C-D416-1788-BD35CA5CA7E5}"/>
                </a:ext>
              </a:extLst>
            </p:cNvPr>
            <p:cNvSpPr/>
            <p:nvPr/>
          </p:nvSpPr>
          <p:spPr>
            <a:xfrm>
              <a:off x="5376672" y="1737360"/>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81" name="Shape 47">
              <a:extLst>
                <a:ext uri="{FF2B5EF4-FFF2-40B4-BE49-F238E27FC236}">
                  <a16:creationId xmlns:a16="http://schemas.microsoft.com/office/drawing/2014/main" id="{A658484C-82D0-7BA1-A66C-B752F6D14DAF}"/>
                </a:ext>
              </a:extLst>
            </p:cNvPr>
            <p:cNvSpPr/>
            <p:nvPr/>
          </p:nvSpPr>
          <p:spPr>
            <a:xfrm>
              <a:off x="5376672" y="1737360"/>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184" name="Text 50">
              <a:extLst>
                <a:ext uri="{FF2B5EF4-FFF2-40B4-BE49-F238E27FC236}">
                  <a16:creationId xmlns:a16="http://schemas.microsoft.com/office/drawing/2014/main" id="{19F2D27D-0A92-58DF-FEE6-71897EC20A53}"/>
                </a:ext>
              </a:extLst>
            </p:cNvPr>
            <p:cNvSpPr/>
            <p:nvPr/>
          </p:nvSpPr>
          <p:spPr>
            <a:xfrm>
              <a:off x="5468112" y="1755648"/>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Pratiques de stockage </a:t>
              </a:r>
              <a:endParaRPr lang="en-US" sz="1200" dirty="0">
                <a:latin typeface="Cambria" panose="02040503050406030204" pitchFamily="18" charset="0"/>
                <a:ea typeface="Cambria" panose="02040503050406030204" pitchFamily="18" charset="0"/>
              </a:endParaRPr>
            </a:p>
          </p:txBody>
        </p:sp>
        <p:sp>
          <p:nvSpPr>
            <p:cNvPr id="185" name="Shape 51">
              <a:extLst>
                <a:ext uri="{FF2B5EF4-FFF2-40B4-BE49-F238E27FC236}">
                  <a16:creationId xmlns:a16="http://schemas.microsoft.com/office/drawing/2014/main" id="{30266EF8-D6D8-4F79-12A9-1F4DCC49ABA8}"/>
                </a:ext>
              </a:extLst>
            </p:cNvPr>
            <p:cNvSpPr/>
            <p:nvPr/>
          </p:nvSpPr>
          <p:spPr>
            <a:xfrm>
              <a:off x="5376672" y="2395728"/>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86" name="Shape 52">
              <a:extLst>
                <a:ext uri="{FF2B5EF4-FFF2-40B4-BE49-F238E27FC236}">
                  <a16:creationId xmlns:a16="http://schemas.microsoft.com/office/drawing/2014/main" id="{EDCA88BB-BA6D-98B0-7AAF-3B1339DE9503}"/>
                </a:ext>
              </a:extLst>
            </p:cNvPr>
            <p:cNvSpPr/>
            <p:nvPr/>
          </p:nvSpPr>
          <p:spPr>
            <a:xfrm>
              <a:off x="5376672" y="2395728"/>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189" name="Text 55">
              <a:extLst>
                <a:ext uri="{FF2B5EF4-FFF2-40B4-BE49-F238E27FC236}">
                  <a16:creationId xmlns:a16="http://schemas.microsoft.com/office/drawing/2014/main" id="{A53E24ED-5FDD-AAE9-733E-A433ABD03780}"/>
                </a:ext>
              </a:extLst>
            </p:cNvPr>
            <p:cNvSpPr/>
            <p:nvPr/>
          </p:nvSpPr>
          <p:spPr>
            <a:xfrm>
              <a:off x="5431536" y="2404872"/>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Représentations des innovations proposées</a:t>
              </a:r>
              <a:endParaRPr lang="en-US" sz="1200" dirty="0">
                <a:latin typeface="Cambria" panose="02040503050406030204" pitchFamily="18" charset="0"/>
                <a:ea typeface="Cambria" panose="02040503050406030204" pitchFamily="18" charset="0"/>
              </a:endParaRPr>
            </a:p>
          </p:txBody>
        </p:sp>
        <p:sp>
          <p:nvSpPr>
            <p:cNvPr id="190" name="Shape 56">
              <a:extLst>
                <a:ext uri="{FF2B5EF4-FFF2-40B4-BE49-F238E27FC236}">
                  <a16:creationId xmlns:a16="http://schemas.microsoft.com/office/drawing/2014/main" id="{CF7599D2-76DB-BDA4-45CB-8F330C4F944B}"/>
                </a:ext>
              </a:extLst>
            </p:cNvPr>
            <p:cNvSpPr/>
            <p:nvPr/>
          </p:nvSpPr>
          <p:spPr>
            <a:xfrm>
              <a:off x="5376672" y="3054096"/>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91" name="Shape 57">
              <a:extLst>
                <a:ext uri="{FF2B5EF4-FFF2-40B4-BE49-F238E27FC236}">
                  <a16:creationId xmlns:a16="http://schemas.microsoft.com/office/drawing/2014/main" id="{D4DC1FDA-C302-17DA-8C02-922DCFF22E0D}"/>
                </a:ext>
              </a:extLst>
            </p:cNvPr>
            <p:cNvSpPr/>
            <p:nvPr/>
          </p:nvSpPr>
          <p:spPr>
            <a:xfrm>
              <a:off x="5376672" y="3054096"/>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194" name="Text 60">
              <a:extLst>
                <a:ext uri="{FF2B5EF4-FFF2-40B4-BE49-F238E27FC236}">
                  <a16:creationId xmlns:a16="http://schemas.microsoft.com/office/drawing/2014/main" id="{1D17EBD4-3D75-F192-4104-23F93E0F2649}"/>
                </a:ext>
              </a:extLst>
            </p:cNvPr>
            <p:cNvSpPr/>
            <p:nvPr/>
          </p:nvSpPr>
          <p:spPr>
            <a:xfrm>
              <a:off x="5440681" y="3072384"/>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Obstacles à l'adoption</a:t>
              </a:r>
              <a:endParaRPr lang="en-US" sz="1200" dirty="0">
                <a:latin typeface="Cambria" panose="02040503050406030204" pitchFamily="18" charset="0"/>
                <a:ea typeface="Cambria" panose="02040503050406030204" pitchFamily="18" charset="0"/>
              </a:endParaRPr>
            </a:p>
          </p:txBody>
        </p:sp>
        <p:sp>
          <p:nvSpPr>
            <p:cNvPr id="195" name="Shape 61">
              <a:extLst>
                <a:ext uri="{FF2B5EF4-FFF2-40B4-BE49-F238E27FC236}">
                  <a16:creationId xmlns:a16="http://schemas.microsoft.com/office/drawing/2014/main" id="{99E94A18-3951-73F9-4A8A-860EF6BE8F2E}"/>
                </a:ext>
              </a:extLst>
            </p:cNvPr>
            <p:cNvSpPr/>
            <p:nvPr/>
          </p:nvSpPr>
          <p:spPr>
            <a:xfrm>
              <a:off x="5376672" y="3712464"/>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196" name="Shape 62">
              <a:extLst>
                <a:ext uri="{FF2B5EF4-FFF2-40B4-BE49-F238E27FC236}">
                  <a16:creationId xmlns:a16="http://schemas.microsoft.com/office/drawing/2014/main" id="{6CDC90E1-959D-53B3-7446-B214FCFEC7A6}"/>
                </a:ext>
              </a:extLst>
            </p:cNvPr>
            <p:cNvSpPr/>
            <p:nvPr/>
          </p:nvSpPr>
          <p:spPr>
            <a:xfrm>
              <a:off x="5376672" y="3712464"/>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199" name="Text 65">
              <a:extLst>
                <a:ext uri="{FF2B5EF4-FFF2-40B4-BE49-F238E27FC236}">
                  <a16:creationId xmlns:a16="http://schemas.microsoft.com/office/drawing/2014/main" id="{F4344087-F1E5-6A2E-B5F8-55D25F8E306C}"/>
                </a:ext>
              </a:extLst>
            </p:cNvPr>
            <p:cNvSpPr/>
            <p:nvPr/>
          </p:nvSpPr>
          <p:spPr>
            <a:xfrm>
              <a:off x="5433251" y="3730752"/>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Modalités d'accès aux dispositifs d'appui</a:t>
              </a:r>
              <a:endParaRPr lang="en-US" sz="1200" dirty="0">
                <a:latin typeface="Cambria" panose="02040503050406030204" pitchFamily="18" charset="0"/>
                <a:ea typeface="Cambria" panose="02040503050406030204" pitchFamily="18" charset="0"/>
              </a:endParaRPr>
            </a:p>
            <a:p>
              <a:pPr marL="0" indent="0">
                <a:buNone/>
              </a:pPr>
              <a:r>
                <a:rPr lang="en-US" sz="1200" dirty="0">
                  <a:solidFill>
                    <a:srgbClr val="1E293B"/>
                  </a:solidFill>
                  <a:latin typeface="Cambria" panose="02040503050406030204" pitchFamily="18" charset="0"/>
                  <a:ea typeface="Cambria" panose="02040503050406030204" pitchFamily="18" charset="0"/>
                </a:rPr>
                <a:t>(financement · formation · éligibilité)</a:t>
              </a:r>
              <a:endParaRPr lang="en-US" sz="1200" dirty="0">
                <a:latin typeface="Cambria" panose="02040503050406030204" pitchFamily="18" charset="0"/>
                <a:ea typeface="Cambria" panose="02040503050406030204" pitchFamily="18" charset="0"/>
              </a:endParaRPr>
            </a:p>
          </p:txBody>
        </p:sp>
        <p:sp>
          <p:nvSpPr>
            <p:cNvPr id="200" name="Shape 66">
              <a:extLst>
                <a:ext uri="{FF2B5EF4-FFF2-40B4-BE49-F238E27FC236}">
                  <a16:creationId xmlns:a16="http://schemas.microsoft.com/office/drawing/2014/main" id="{3B1C71BE-9316-3EF6-C689-A38132265E33}"/>
                </a:ext>
              </a:extLst>
            </p:cNvPr>
            <p:cNvSpPr/>
            <p:nvPr/>
          </p:nvSpPr>
          <p:spPr>
            <a:xfrm>
              <a:off x="5376672" y="4370832"/>
              <a:ext cx="3474720" cy="548640"/>
            </a:xfrm>
            <a:prstGeom prst="rect">
              <a:avLst/>
            </a:prstGeom>
            <a:solidFill>
              <a:srgbClr val="F4F6F9"/>
            </a:solidFill>
            <a:ln w="7620">
              <a:solidFill>
                <a:srgbClr val="DDE3EB"/>
              </a:solidFill>
              <a:prstDash val="solid"/>
            </a:ln>
            <a:effectLst>
              <a:outerShdw blurRad="50800" dist="12700" dir="8100000" algn="bl" rotWithShape="0">
                <a:srgbClr val="000000">
                  <a:alpha val="6000"/>
                </a:srgbClr>
              </a:outerShdw>
            </a:effectLst>
          </p:spPr>
          <p:txBody>
            <a:bodyPr/>
            <a:lstStyle/>
            <a:p>
              <a:endParaRPr lang="fr-BE" sz="2400">
                <a:latin typeface="Cambria" panose="02040503050406030204" pitchFamily="18" charset="0"/>
                <a:ea typeface="Cambria" panose="02040503050406030204" pitchFamily="18" charset="0"/>
              </a:endParaRPr>
            </a:p>
          </p:txBody>
        </p:sp>
        <p:sp>
          <p:nvSpPr>
            <p:cNvPr id="201" name="Shape 67">
              <a:extLst>
                <a:ext uri="{FF2B5EF4-FFF2-40B4-BE49-F238E27FC236}">
                  <a16:creationId xmlns:a16="http://schemas.microsoft.com/office/drawing/2014/main" id="{D42CD656-7B7D-1611-3342-BAF2451813C4}"/>
                </a:ext>
              </a:extLst>
            </p:cNvPr>
            <p:cNvSpPr/>
            <p:nvPr/>
          </p:nvSpPr>
          <p:spPr>
            <a:xfrm>
              <a:off x="5376672" y="4370832"/>
              <a:ext cx="54864" cy="548640"/>
            </a:xfrm>
            <a:prstGeom prst="rect">
              <a:avLst/>
            </a:prstGeom>
            <a:solidFill>
              <a:srgbClr val="C9901C"/>
            </a:solidFill>
            <a:ln/>
          </p:spPr>
          <p:txBody>
            <a:bodyPr/>
            <a:lstStyle/>
            <a:p>
              <a:endParaRPr lang="fr-BE" sz="2400">
                <a:latin typeface="Cambria" panose="02040503050406030204" pitchFamily="18" charset="0"/>
                <a:ea typeface="Cambria" panose="02040503050406030204" pitchFamily="18" charset="0"/>
              </a:endParaRPr>
            </a:p>
          </p:txBody>
        </p:sp>
        <p:sp>
          <p:nvSpPr>
            <p:cNvPr id="204" name="Text 70">
              <a:extLst>
                <a:ext uri="{FF2B5EF4-FFF2-40B4-BE49-F238E27FC236}">
                  <a16:creationId xmlns:a16="http://schemas.microsoft.com/office/drawing/2014/main" id="{01F5A104-CE90-74A4-E0B7-58122B9F2FD4}"/>
                </a:ext>
              </a:extLst>
            </p:cNvPr>
            <p:cNvSpPr/>
            <p:nvPr/>
          </p:nvSpPr>
          <p:spPr>
            <a:xfrm>
              <a:off x="5431536" y="4389120"/>
              <a:ext cx="2999232" cy="512064"/>
            </a:xfrm>
            <a:prstGeom prst="rect">
              <a:avLst/>
            </a:prstGeom>
            <a:noFill/>
            <a:ln/>
          </p:spPr>
          <p:txBody>
            <a:bodyPr wrap="square" rtlCol="0" anchor="ctr"/>
            <a:lstStyle/>
            <a:p>
              <a:pPr marL="0" indent="0">
                <a:buNone/>
              </a:pPr>
              <a:r>
                <a:rPr lang="en-US" sz="1200" dirty="0">
                  <a:solidFill>
                    <a:srgbClr val="1E293B"/>
                  </a:solidFill>
                  <a:latin typeface="Cambria" panose="02040503050406030204" pitchFamily="18" charset="0"/>
                  <a:ea typeface="Cambria" panose="02040503050406030204" pitchFamily="18" charset="0"/>
                </a:rPr>
                <a:t>Dynamiques de changement &amp; influence sociale</a:t>
              </a:r>
              <a:endParaRPr lang="en-US" sz="1200"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2133247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2"/>
                                        </p:tgtEl>
                                        <p:attrNameLst>
                                          <p:attrName>style.visibility</p:attrName>
                                        </p:attrNameLst>
                                      </p:cBhvr>
                                      <p:to>
                                        <p:strVal val="visible"/>
                                      </p:to>
                                    </p:set>
                                    <p:animEffect transition="in" filter="fade">
                                      <p:cBhvr>
                                        <p:cTn id="7" dur="500"/>
                                        <p:tgtEl>
                                          <p:spTgt spid="17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4160B-9336-10AB-9C81-EF6F79E6B5C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14DE95D-A07C-431B-F0FC-C2E36EF68612}"/>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8A7C398E-A98B-AD8C-8611-EB540621E375}"/>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89656217-6D9F-EE70-246F-14EE02C8F098}"/>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C8D32B31-9094-5361-C7FC-8BC0639AD3EC}"/>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C038C53E-5714-7120-8661-72C0C7D7D71E}"/>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5</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B97A030A-927A-0D2B-BFDC-D6D8863431D6}"/>
                </a:ext>
              </a:extLst>
            </p:cNvPr>
            <p:cNvSpPr/>
            <p:nvPr/>
          </p:nvSpPr>
          <p:spPr>
            <a:xfrm>
              <a:off x="594360" y="0"/>
              <a:ext cx="8321040" cy="502920"/>
            </a:xfrm>
            <a:prstGeom prst="rect">
              <a:avLst/>
            </a:prstGeom>
            <a:noFill/>
            <a:ln/>
          </p:spPr>
          <p:txBody>
            <a:bodyPr wrap="square" rtlCol="0" anchor="ctr"/>
            <a:lstStyle/>
            <a:p>
              <a:endParaRPr lang="en-US" sz="2200" b="1" dirty="0">
                <a:solidFill>
                  <a:srgbClr val="FFFFFF"/>
                </a:solidFill>
                <a:latin typeface="Georgia" panose="02040502050405020303" pitchFamily="18" charset="0"/>
                <a:ea typeface="Calibri" pitchFamily="34" charset="-122"/>
                <a:cs typeface="Calibri" pitchFamily="34" charset="-120"/>
              </a:endParaRPr>
            </a:p>
            <a:p>
              <a:r>
                <a:rPr lang="en-US" sz="2200" b="1" dirty="0" err="1">
                  <a:solidFill>
                    <a:srgbClr val="FFFFFF"/>
                  </a:solidFill>
                  <a:latin typeface="Georgia" panose="02040502050405020303" pitchFamily="18" charset="0"/>
                  <a:ea typeface="Calibri" pitchFamily="34" charset="-122"/>
                  <a:cs typeface="Calibri" pitchFamily="34" charset="-120"/>
                </a:rPr>
                <a:t>Résultats</a:t>
              </a:r>
              <a:r>
                <a:rPr lang="en-US" sz="2200" b="1" dirty="0">
                  <a:solidFill>
                    <a:srgbClr val="FFFFFF"/>
                  </a:solidFill>
                  <a:latin typeface="Georgia" panose="02040502050405020303" pitchFamily="18" charset="0"/>
                  <a:ea typeface="Calibri" pitchFamily="34" charset="-122"/>
                  <a:cs typeface="Calibri" pitchFamily="34" charset="-120"/>
                </a:rPr>
                <a:t>: </a:t>
              </a:r>
              <a:r>
                <a:rPr lang="en-US" sz="1600" b="1" dirty="0" err="1">
                  <a:solidFill>
                    <a:srgbClr val="FFFFFF"/>
                  </a:solidFill>
                  <a:latin typeface="+mj-lt"/>
                  <a:ea typeface="Calibri" pitchFamily="34" charset="-122"/>
                  <a:cs typeface="Calibri" pitchFamily="34" charset="-120"/>
                </a:rPr>
                <a:t>mécanismes</a:t>
              </a:r>
              <a:r>
                <a:rPr lang="en-US" sz="1600" b="1" dirty="0">
                  <a:solidFill>
                    <a:srgbClr val="FFFFFF"/>
                  </a:solidFill>
                  <a:latin typeface="+mj-lt"/>
                  <a:ea typeface="Calibri" pitchFamily="34" charset="-122"/>
                  <a:cs typeface="Calibri" pitchFamily="34" charset="-120"/>
                </a:rPr>
                <a:t> </a:t>
              </a:r>
              <a:r>
                <a:rPr lang="en-US" sz="1600" b="1" dirty="0" err="1">
                  <a:solidFill>
                    <a:srgbClr val="FFFFFF"/>
                  </a:solidFill>
                  <a:latin typeface="+mj-lt"/>
                  <a:ea typeface="Calibri" pitchFamily="34" charset="-122"/>
                  <a:cs typeface="Calibri" pitchFamily="34" charset="-120"/>
                </a:rPr>
                <a:t>institutionnels</a:t>
              </a:r>
              <a:r>
                <a:rPr lang="en-US" sz="1600" b="1" dirty="0">
                  <a:solidFill>
                    <a:srgbClr val="FFFFFF"/>
                  </a:solidFill>
                  <a:latin typeface="+mj-lt"/>
                  <a:ea typeface="Calibri" pitchFamily="34" charset="-122"/>
                  <a:cs typeface="Calibri" pitchFamily="34" charset="-120"/>
                </a:rPr>
                <a:t> </a:t>
              </a:r>
              <a:r>
                <a:rPr lang="en-US" sz="1600" b="1" dirty="0" err="1">
                  <a:solidFill>
                    <a:srgbClr val="FFFFFF"/>
                  </a:solidFill>
                  <a:latin typeface="+mj-lt"/>
                  <a:ea typeface="Calibri" pitchFamily="34" charset="-122"/>
                  <a:cs typeface="Calibri" pitchFamily="34" charset="-120"/>
                </a:rPr>
                <a:t>producteurs</a:t>
              </a:r>
              <a:r>
                <a:rPr lang="en-US" sz="1600" b="1" dirty="0">
                  <a:solidFill>
                    <a:srgbClr val="FFFFFF"/>
                  </a:solidFill>
                  <a:latin typeface="+mj-lt"/>
                  <a:ea typeface="Calibri" pitchFamily="34" charset="-122"/>
                  <a:cs typeface="Calibri" pitchFamily="34" charset="-120"/>
                </a:rPr>
                <a:t> </a:t>
              </a:r>
              <a:r>
                <a:rPr lang="en-US" sz="1600" b="1" dirty="0" err="1">
                  <a:solidFill>
                    <a:srgbClr val="FFFFFF"/>
                  </a:solidFill>
                  <a:latin typeface="+mj-lt"/>
                  <a:ea typeface="Calibri" pitchFamily="34" charset="-122"/>
                  <a:cs typeface="Calibri" pitchFamily="34" charset="-120"/>
                </a:rPr>
                <a:t>d’exclusion</a:t>
              </a:r>
              <a:endParaRPr lang="en-US" sz="1600" dirty="0">
                <a:latin typeface="+mj-lt"/>
              </a:endParaRPr>
            </a:p>
            <a:p>
              <a:pPr marL="0" indent="0">
                <a:buNone/>
              </a:pP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B40999BF-42A5-11BB-4242-72C15BD0D555}"/>
              </a:ext>
            </a:extLst>
          </p:cNvPr>
          <p:cNvSpPr/>
          <p:nvPr/>
        </p:nvSpPr>
        <p:spPr>
          <a:xfrm>
            <a:off x="320040" y="4846320"/>
            <a:ext cx="1920240" cy="292608"/>
          </a:xfrm>
          <a:prstGeom prst="rect">
            <a:avLst/>
          </a:prstGeom>
          <a:noFill/>
          <a:ln/>
        </p:spPr>
        <p:txBody>
          <a:bodyPr wrap="square" rtlCol="0" anchor="ctr"/>
          <a:lstStyle/>
          <a:p>
            <a:pPr marL="0" indent="0">
              <a:buNone/>
            </a:pPr>
            <a:endParaRPr lang="en-US" sz="1050" dirty="0">
              <a:ea typeface="Calibri" panose="020F0502020204030204" pitchFamily="34" charset="0"/>
              <a:cs typeface="Calibri" panose="020F0502020204030204" pitchFamily="34" charset="0"/>
            </a:endParaRPr>
          </a:p>
        </p:txBody>
      </p:sp>
      <p:grpSp>
        <p:nvGrpSpPr>
          <p:cNvPr id="43" name="Groupe 42">
            <a:extLst>
              <a:ext uri="{FF2B5EF4-FFF2-40B4-BE49-F238E27FC236}">
                <a16:creationId xmlns:a16="http://schemas.microsoft.com/office/drawing/2014/main" id="{07CE8984-743D-544F-1FF0-322603AD833C}"/>
              </a:ext>
            </a:extLst>
          </p:cNvPr>
          <p:cNvGrpSpPr/>
          <p:nvPr/>
        </p:nvGrpSpPr>
        <p:grpSpPr>
          <a:xfrm>
            <a:off x="320040" y="566928"/>
            <a:ext cx="1389888" cy="438912"/>
            <a:chOff x="320040" y="566928"/>
            <a:chExt cx="1389888" cy="438912"/>
          </a:xfrm>
        </p:grpSpPr>
        <p:sp>
          <p:nvSpPr>
            <p:cNvPr id="7" name="Shape 5">
              <a:extLst>
                <a:ext uri="{FF2B5EF4-FFF2-40B4-BE49-F238E27FC236}">
                  <a16:creationId xmlns:a16="http://schemas.microsoft.com/office/drawing/2014/main" id="{52323293-4485-16E7-C20B-DA4E1F7929B8}"/>
                </a:ext>
              </a:extLst>
            </p:cNvPr>
            <p:cNvSpPr/>
            <p:nvPr/>
          </p:nvSpPr>
          <p:spPr>
            <a:xfrm>
              <a:off x="320040" y="566928"/>
              <a:ext cx="1389888" cy="438912"/>
            </a:xfrm>
            <a:prstGeom prst="rect">
              <a:avLst/>
            </a:prstGeom>
            <a:solidFill>
              <a:srgbClr val="1A3A5C"/>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8" name="Text 6">
              <a:extLst>
                <a:ext uri="{FF2B5EF4-FFF2-40B4-BE49-F238E27FC236}">
                  <a16:creationId xmlns:a16="http://schemas.microsoft.com/office/drawing/2014/main" id="{4813A631-5214-E848-5EF3-978FEA66A5E4}"/>
                </a:ext>
              </a:extLst>
            </p:cNvPr>
            <p:cNvSpPr/>
            <p:nvPr/>
          </p:nvSpPr>
          <p:spPr>
            <a:xfrm>
              <a:off x="374904" y="566928"/>
              <a:ext cx="1298448" cy="438912"/>
            </a:xfrm>
            <a:prstGeom prst="rect">
              <a:avLst/>
            </a:prstGeom>
            <a:noFill/>
            <a:ln/>
          </p:spPr>
          <p:txBody>
            <a:bodyPr wrap="square" rtlCol="0" anchor="ctr"/>
            <a:lstStyle/>
            <a:p>
              <a:pPr marL="0" indent="0" algn="ctr">
                <a:buNone/>
              </a:pPr>
              <a:r>
                <a:rPr lang="en-US" sz="1400" b="1" dirty="0">
                  <a:solidFill>
                    <a:srgbClr val="FFFFFF"/>
                  </a:solidFill>
                  <a:ea typeface="Calibri" panose="020F0502020204030204" pitchFamily="34" charset="0"/>
                  <a:cs typeface="Calibri" panose="020F0502020204030204" pitchFamily="34" charset="0"/>
                </a:rPr>
                <a:t>Mécanisme</a:t>
              </a:r>
              <a:endParaRPr lang="en-US" sz="1400" dirty="0">
                <a:ea typeface="Calibri" panose="020F0502020204030204" pitchFamily="34" charset="0"/>
                <a:cs typeface="Calibri" panose="020F0502020204030204" pitchFamily="34" charset="0"/>
              </a:endParaRPr>
            </a:p>
          </p:txBody>
        </p:sp>
      </p:grpSp>
      <p:grpSp>
        <p:nvGrpSpPr>
          <p:cNvPr id="44" name="Groupe 43">
            <a:extLst>
              <a:ext uri="{FF2B5EF4-FFF2-40B4-BE49-F238E27FC236}">
                <a16:creationId xmlns:a16="http://schemas.microsoft.com/office/drawing/2014/main" id="{B8C08440-5E6B-BA82-DB84-CA69506A184B}"/>
              </a:ext>
            </a:extLst>
          </p:cNvPr>
          <p:cNvGrpSpPr/>
          <p:nvPr/>
        </p:nvGrpSpPr>
        <p:grpSpPr>
          <a:xfrm>
            <a:off x="1728216" y="566928"/>
            <a:ext cx="2487168" cy="438912"/>
            <a:chOff x="1728216" y="566928"/>
            <a:chExt cx="2487168" cy="438912"/>
          </a:xfrm>
        </p:grpSpPr>
        <p:sp>
          <p:nvSpPr>
            <p:cNvPr id="9" name="Shape 7">
              <a:extLst>
                <a:ext uri="{FF2B5EF4-FFF2-40B4-BE49-F238E27FC236}">
                  <a16:creationId xmlns:a16="http://schemas.microsoft.com/office/drawing/2014/main" id="{66266E57-69D4-1ECD-AD34-8E8584E95D07}"/>
                </a:ext>
              </a:extLst>
            </p:cNvPr>
            <p:cNvSpPr/>
            <p:nvPr/>
          </p:nvSpPr>
          <p:spPr>
            <a:xfrm>
              <a:off x="1728216" y="566928"/>
              <a:ext cx="2487168" cy="438912"/>
            </a:xfrm>
            <a:prstGeom prst="rect">
              <a:avLst/>
            </a:prstGeom>
            <a:solidFill>
              <a:srgbClr val="1A3A5C"/>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10" name="Text 8">
              <a:extLst>
                <a:ext uri="{FF2B5EF4-FFF2-40B4-BE49-F238E27FC236}">
                  <a16:creationId xmlns:a16="http://schemas.microsoft.com/office/drawing/2014/main" id="{AD711D3F-1D7C-F373-A837-E26DCA3CEB30}"/>
                </a:ext>
              </a:extLst>
            </p:cNvPr>
            <p:cNvSpPr/>
            <p:nvPr/>
          </p:nvSpPr>
          <p:spPr>
            <a:xfrm>
              <a:off x="1783080" y="566928"/>
              <a:ext cx="2395728" cy="438912"/>
            </a:xfrm>
            <a:prstGeom prst="rect">
              <a:avLst/>
            </a:prstGeom>
            <a:noFill/>
            <a:ln/>
          </p:spPr>
          <p:txBody>
            <a:bodyPr wrap="square" rtlCol="0" anchor="ctr"/>
            <a:lstStyle/>
            <a:p>
              <a:pPr marL="0" indent="0" algn="ctr">
                <a:buNone/>
              </a:pPr>
              <a:r>
                <a:rPr lang="en-US" sz="1400" b="1" dirty="0">
                  <a:solidFill>
                    <a:srgbClr val="FFFFFF"/>
                  </a:solidFill>
                  <a:ea typeface="Calibri" panose="020F0502020204030204" pitchFamily="34" charset="0"/>
                  <a:cs typeface="Calibri" panose="020F0502020204030204" pitchFamily="34" charset="0"/>
                </a:rPr>
                <a:t>Design institutionnel</a:t>
              </a:r>
              <a:endParaRPr lang="en-US" sz="1400" dirty="0">
                <a:ea typeface="Calibri" panose="020F0502020204030204" pitchFamily="34" charset="0"/>
                <a:cs typeface="Calibri" panose="020F0502020204030204" pitchFamily="34" charset="0"/>
              </a:endParaRPr>
            </a:p>
          </p:txBody>
        </p:sp>
      </p:grpSp>
      <p:grpSp>
        <p:nvGrpSpPr>
          <p:cNvPr id="45" name="Groupe 44">
            <a:extLst>
              <a:ext uri="{FF2B5EF4-FFF2-40B4-BE49-F238E27FC236}">
                <a16:creationId xmlns:a16="http://schemas.microsoft.com/office/drawing/2014/main" id="{103D9EA3-8118-E7FB-9D65-33F6949BCD32}"/>
              </a:ext>
            </a:extLst>
          </p:cNvPr>
          <p:cNvGrpSpPr/>
          <p:nvPr/>
        </p:nvGrpSpPr>
        <p:grpSpPr>
          <a:xfrm>
            <a:off x="4233672" y="566928"/>
            <a:ext cx="2633472" cy="438912"/>
            <a:chOff x="4233672" y="566928"/>
            <a:chExt cx="2633472" cy="438912"/>
          </a:xfrm>
        </p:grpSpPr>
        <p:sp>
          <p:nvSpPr>
            <p:cNvPr id="11" name="Shape 9">
              <a:extLst>
                <a:ext uri="{FF2B5EF4-FFF2-40B4-BE49-F238E27FC236}">
                  <a16:creationId xmlns:a16="http://schemas.microsoft.com/office/drawing/2014/main" id="{954461E6-4852-CBCE-8D68-93846875CCB1}"/>
                </a:ext>
              </a:extLst>
            </p:cNvPr>
            <p:cNvSpPr/>
            <p:nvPr/>
          </p:nvSpPr>
          <p:spPr>
            <a:xfrm>
              <a:off x="4233672" y="566928"/>
              <a:ext cx="2633472" cy="438912"/>
            </a:xfrm>
            <a:prstGeom prst="rect">
              <a:avLst/>
            </a:prstGeom>
            <a:solidFill>
              <a:srgbClr val="1A3A5C"/>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12" name="Text 10">
              <a:extLst>
                <a:ext uri="{FF2B5EF4-FFF2-40B4-BE49-F238E27FC236}">
                  <a16:creationId xmlns:a16="http://schemas.microsoft.com/office/drawing/2014/main" id="{597F1976-1B84-D33C-714F-1ED07B3DCE37}"/>
                </a:ext>
              </a:extLst>
            </p:cNvPr>
            <p:cNvSpPr/>
            <p:nvPr/>
          </p:nvSpPr>
          <p:spPr>
            <a:xfrm>
              <a:off x="4288536" y="566928"/>
              <a:ext cx="2542032" cy="438912"/>
            </a:xfrm>
            <a:prstGeom prst="rect">
              <a:avLst/>
            </a:prstGeom>
            <a:noFill/>
            <a:ln/>
          </p:spPr>
          <p:txBody>
            <a:bodyPr wrap="square" rtlCol="0" anchor="ctr"/>
            <a:lstStyle/>
            <a:p>
              <a:pPr marL="0" indent="0" algn="ctr">
                <a:buNone/>
              </a:pPr>
              <a:r>
                <a:rPr lang="en-US" sz="1400" b="1" dirty="0">
                  <a:solidFill>
                    <a:srgbClr val="FFFFFF"/>
                  </a:solidFill>
                  <a:ea typeface="Calibri" panose="020F0502020204030204" pitchFamily="34" charset="0"/>
                  <a:cs typeface="Calibri" panose="020F0502020204030204" pitchFamily="34" charset="0"/>
                </a:rPr>
                <a:t>Effets sur les agricultrices</a:t>
              </a:r>
              <a:endParaRPr lang="en-US" sz="1400" dirty="0">
                <a:ea typeface="Calibri" panose="020F0502020204030204" pitchFamily="34" charset="0"/>
                <a:cs typeface="Calibri" panose="020F0502020204030204" pitchFamily="34" charset="0"/>
              </a:endParaRPr>
            </a:p>
          </p:txBody>
        </p:sp>
      </p:grpSp>
      <p:grpSp>
        <p:nvGrpSpPr>
          <p:cNvPr id="46" name="Groupe 45">
            <a:extLst>
              <a:ext uri="{FF2B5EF4-FFF2-40B4-BE49-F238E27FC236}">
                <a16:creationId xmlns:a16="http://schemas.microsoft.com/office/drawing/2014/main" id="{18EC1A6E-37AD-4601-AEC1-58B34B5F5FAC}"/>
              </a:ext>
            </a:extLst>
          </p:cNvPr>
          <p:cNvGrpSpPr/>
          <p:nvPr/>
        </p:nvGrpSpPr>
        <p:grpSpPr>
          <a:xfrm>
            <a:off x="6885432" y="566928"/>
            <a:ext cx="1993392" cy="438912"/>
            <a:chOff x="6885432" y="566928"/>
            <a:chExt cx="1993392" cy="438912"/>
          </a:xfrm>
        </p:grpSpPr>
        <p:sp>
          <p:nvSpPr>
            <p:cNvPr id="13" name="Shape 11">
              <a:extLst>
                <a:ext uri="{FF2B5EF4-FFF2-40B4-BE49-F238E27FC236}">
                  <a16:creationId xmlns:a16="http://schemas.microsoft.com/office/drawing/2014/main" id="{05231F67-1EE7-A2CE-4433-5C4F1DCE7BFC}"/>
                </a:ext>
              </a:extLst>
            </p:cNvPr>
            <p:cNvSpPr/>
            <p:nvPr/>
          </p:nvSpPr>
          <p:spPr>
            <a:xfrm>
              <a:off x="6885432" y="566928"/>
              <a:ext cx="1993392" cy="438912"/>
            </a:xfrm>
            <a:prstGeom prst="rect">
              <a:avLst/>
            </a:prstGeom>
            <a:solidFill>
              <a:srgbClr val="1A3A5C"/>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14" name="Text 12">
              <a:extLst>
                <a:ext uri="{FF2B5EF4-FFF2-40B4-BE49-F238E27FC236}">
                  <a16:creationId xmlns:a16="http://schemas.microsoft.com/office/drawing/2014/main" id="{843A1F16-D7F9-3960-89B5-89DC413AFCFC}"/>
                </a:ext>
              </a:extLst>
            </p:cNvPr>
            <p:cNvSpPr/>
            <p:nvPr/>
          </p:nvSpPr>
          <p:spPr>
            <a:xfrm>
              <a:off x="6940296" y="566928"/>
              <a:ext cx="1901952" cy="438912"/>
            </a:xfrm>
            <a:prstGeom prst="rect">
              <a:avLst/>
            </a:prstGeom>
            <a:noFill/>
            <a:ln/>
          </p:spPr>
          <p:txBody>
            <a:bodyPr wrap="square" rtlCol="0" anchor="ctr"/>
            <a:lstStyle/>
            <a:p>
              <a:pPr marL="0" indent="0" algn="ctr">
                <a:buNone/>
              </a:pPr>
              <a:r>
                <a:rPr lang="en-US" sz="1400" b="1" dirty="0">
                  <a:solidFill>
                    <a:srgbClr val="FFFFFF"/>
                  </a:solidFill>
                  <a:ea typeface="Calibri" panose="020F0502020204030204" pitchFamily="34" charset="0"/>
                  <a:cs typeface="Calibri" panose="020F0502020204030204" pitchFamily="34" charset="0"/>
                </a:rPr>
                <a:t>Nature du décalage</a:t>
              </a:r>
              <a:endParaRPr lang="en-US" sz="1400" dirty="0">
                <a:ea typeface="Calibri" panose="020F0502020204030204" pitchFamily="34" charset="0"/>
                <a:cs typeface="Calibri" panose="020F0502020204030204" pitchFamily="34" charset="0"/>
              </a:endParaRPr>
            </a:p>
          </p:txBody>
        </p:sp>
      </p:grpSp>
      <p:grpSp>
        <p:nvGrpSpPr>
          <p:cNvPr id="53" name="Groupe 52">
            <a:extLst>
              <a:ext uri="{FF2B5EF4-FFF2-40B4-BE49-F238E27FC236}">
                <a16:creationId xmlns:a16="http://schemas.microsoft.com/office/drawing/2014/main" id="{6E918500-F436-F60F-10CA-E86592ED8CB9}"/>
              </a:ext>
            </a:extLst>
          </p:cNvPr>
          <p:cNvGrpSpPr/>
          <p:nvPr/>
        </p:nvGrpSpPr>
        <p:grpSpPr>
          <a:xfrm>
            <a:off x="1728216" y="1042416"/>
            <a:ext cx="7150608" cy="1243584"/>
            <a:chOff x="1728216" y="1042416"/>
            <a:chExt cx="7150608" cy="1243584"/>
          </a:xfrm>
        </p:grpSpPr>
        <p:grpSp>
          <p:nvGrpSpPr>
            <p:cNvPr id="52" name="Groupe 51">
              <a:extLst>
                <a:ext uri="{FF2B5EF4-FFF2-40B4-BE49-F238E27FC236}">
                  <a16:creationId xmlns:a16="http://schemas.microsoft.com/office/drawing/2014/main" id="{CFA1E769-545A-9423-9B1C-1AB240281D6F}"/>
                </a:ext>
              </a:extLst>
            </p:cNvPr>
            <p:cNvGrpSpPr/>
            <p:nvPr/>
          </p:nvGrpSpPr>
          <p:grpSpPr>
            <a:xfrm>
              <a:off x="1728216" y="1042416"/>
              <a:ext cx="5138928" cy="1243584"/>
              <a:chOff x="1728216" y="1042416"/>
              <a:chExt cx="5138928" cy="1243584"/>
            </a:xfrm>
          </p:grpSpPr>
          <p:sp>
            <p:nvSpPr>
              <p:cNvPr id="17" name="Shape 15">
                <a:extLst>
                  <a:ext uri="{FF2B5EF4-FFF2-40B4-BE49-F238E27FC236}">
                    <a16:creationId xmlns:a16="http://schemas.microsoft.com/office/drawing/2014/main" id="{3D9348FE-DCA8-C936-2065-4E4E8D09043E}"/>
                  </a:ext>
                </a:extLst>
              </p:cNvPr>
              <p:cNvSpPr/>
              <p:nvPr/>
            </p:nvSpPr>
            <p:spPr>
              <a:xfrm>
                <a:off x="1728216" y="1042416"/>
                <a:ext cx="2487168"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18" name="Text 16">
                <a:extLst>
                  <a:ext uri="{FF2B5EF4-FFF2-40B4-BE49-F238E27FC236}">
                    <a16:creationId xmlns:a16="http://schemas.microsoft.com/office/drawing/2014/main" id="{8AF50D5B-33AD-31DF-4544-ABFA78C6BCCE}"/>
                  </a:ext>
                </a:extLst>
              </p:cNvPr>
              <p:cNvSpPr/>
              <p:nvPr/>
            </p:nvSpPr>
            <p:spPr>
              <a:xfrm>
                <a:off x="1819656" y="1115568"/>
                <a:ext cx="2322576" cy="1097280"/>
              </a:xfrm>
              <a:prstGeom prst="rect">
                <a:avLst/>
              </a:prstGeom>
              <a:noFill/>
              <a:ln/>
            </p:spPr>
            <p:txBody>
              <a:bodyPr wrap="square" rtlCol="0" anchor="ctr"/>
              <a:lstStyle/>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Titres</a:t>
                </a: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fonciers</a:t>
                </a:r>
                <a:r>
                  <a:rPr lang="en-US" sz="1100" dirty="0">
                    <a:solidFill>
                      <a:srgbClr val="1E293B"/>
                    </a:solidFill>
                    <a:ea typeface="Calibri" panose="020F0502020204030204" pitchFamily="34" charset="0"/>
                    <a:cs typeface="Calibri" panose="020F0502020204030204" pitchFamily="34" charset="0"/>
                  </a:rPr>
                  <a:t>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Appartenance</a:t>
                </a:r>
                <a:r>
                  <a:rPr lang="en-US" sz="1100" dirty="0">
                    <a:solidFill>
                      <a:srgbClr val="1E293B"/>
                    </a:solidFill>
                    <a:ea typeface="Calibri" panose="020F0502020204030204" pitchFamily="34" charset="0"/>
                    <a:cs typeface="Calibri" panose="020F0502020204030204" pitchFamily="34" charset="0"/>
                  </a:rPr>
                  <a:t> à </a:t>
                </a:r>
                <a:r>
                  <a:rPr lang="en-US" sz="1100" dirty="0" err="1">
                    <a:solidFill>
                      <a:srgbClr val="1E293B"/>
                    </a:solidFill>
                    <a:ea typeface="Calibri" panose="020F0502020204030204" pitchFamily="34" charset="0"/>
                    <a:cs typeface="Calibri" panose="020F0502020204030204" pitchFamily="34" charset="0"/>
                  </a:rPr>
                  <a:t>coopératives</a:t>
                </a:r>
                <a:endParaRPr lang="en-US" sz="1100" dirty="0">
                  <a:solidFill>
                    <a:srgbClr val="1E293B"/>
                  </a:solidFill>
                  <a:ea typeface="Calibri" panose="020F0502020204030204" pitchFamily="34" charset="0"/>
                  <a:cs typeface="Calibri" panose="020F0502020204030204" pitchFamily="34" charset="0"/>
                </a:endParaRP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Garanties</a:t>
                </a: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financières</a:t>
                </a:r>
                <a:r>
                  <a:rPr lang="en-US" sz="1100" dirty="0">
                    <a:solidFill>
                      <a:srgbClr val="1E293B"/>
                    </a:solidFill>
                    <a:ea typeface="Calibri" panose="020F0502020204030204" pitchFamily="34" charset="0"/>
                    <a:cs typeface="Calibri" panose="020F0502020204030204" pitchFamily="34" charset="0"/>
                  </a:rPr>
                  <a:t>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Procédures</a:t>
                </a:r>
                <a:r>
                  <a:rPr lang="en-US" sz="1100" dirty="0">
                    <a:solidFill>
                      <a:srgbClr val="1E293B"/>
                    </a:solidFill>
                    <a:ea typeface="Calibri" panose="020F0502020204030204" pitchFamily="34" charset="0"/>
                    <a:cs typeface="Calibri" panose="020F0502020204030204" pitchFamily="34" charset="0"/>
                  </a:rPr>
                  <a:t> administratives écrites</a:t>
                </a:r>
                <a:endParaRPr lang="en-US" sz="1100" dirty="0">
                  <a:ea typeface="Calibri" panose="020F0502020204030204" pitchFamily="34" charset="0"/>
                  <a:cs typeface="Calibri" panose="020F0502020204030204" pitchFamily="34" charset="0"/>
                </a:endParaRPr>
              </a:p>
            </p:txBody>
          </p:sp>
          <p:sp>
            <p:nvSpPr>
              <p:cNvPr id="19" name="Shape 17">
                <a:extLst>
                  <a:ext uri="{FF2B5EF4-FFF2-40B4-BE49-F238E27FC236}">
                    <a16:creationId xmlns:a16="http://schemas.microsoft.com/office/drawing/2014/main" id="{F4D04EFB-D2B5-54D5-E6AA-6133F5D09C33}"/>
                  </a:ext>
                </a:extLst>
              </p:cNvPr>
              <p:cNvSpPr/>
              <p:nvPr/>
            </p:nvSpPr>
            <p:spPr>
              <a:xfrm>
                <a:off x="4233672" y="1042416"/>
                <a:ext cx="263347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20" name="Text 18">
                <a:extLst>
                  <a:ext uri="{FF2B5EF4-FFF2-40B4-BE49-F238E27FC236}">
                    <a16:creationId xmlns:a16="http://schemas.microsoft.com/office/drawing/2014/main" id="{0FFC41A5-FFAA-E3E0-09E4-6752E10C5C72}"/>
                  </a:ext>
                </a:extLst>
              </p:cNvPr>
              <p:cNvSpPr/>
              <p:nvPr/>
            </p:nvSpPr>
            <p:spPr>
              <a:xfrm>
                <a:off x="4325112" y="1115568"/>
                <a:ext cx="2468880" cy="1097280"/>
              </a:xfrm>
              <a:prstGeom prst="rect">
                <a:avLst/>
              </a:prstGeom>
              <a:noFill/>
              <a:ln/>
            </p:spPr>
            <p:txBody>
              <a:bodyPr wrap="square" rtlCol="0" anchor="ctr"/>
              <a:lstStyle/>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Précarité</a:t>
                </a: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foncière</a:t>
                </a:r>
                <a:r>
                  <a:rPr lang="en-US" sz="1100" dirty="0">
                    <a:solidFill>
                      <a:srgbClr val="1E293B"/>
                    </a:solidFill>
                    <a:ea typeface="Calibri" panose="020F0502020204030204" pitchFamily="34" charset="0"/>
                    <a:cs typeface="Calibri" panose="020F0502020204030204" pitchFamily="34" charset="0"/>
                  </a:rPr>
                  <a:t>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Faible</a:t>
                </a: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alphabétisation</a:t>
                </a:r>
                <a:r>
                  <a:rPr lang="en-US" sz="1100" dirty="0">
                    <a:solidFill>
                      <a:srgbClr val="1E293B"/>
                    </a:solidFill>
                    <a:ea typeface="Calibri" panose="020F0502020204030204" pitchFamily="34" charset="0"/>
                    <a:cs typeface="Calibri" panose="020F0502020204030204" pitchFamily="34" charset="0"/>
                  </a:rPr>
                  <a:t> ( environ 80%)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Réseaux informels de solidarité </a:t>
                </a:r>
                <a:r>
                  <a:rPr lang="en-US" sz="1100" dirty="0" err="1">
                    <a:solidFill>
                      <a:srgbClr val="1E293B"/>
                    </a:solidFill>
                    <a:ea typeface="Calibri" panose="020F0502020204030204" pitchFamily="34" charset="0"/>
                    <a:cs typeface="Calibri" panose="020F0502020204030204" pitchFamily="34" charset="0"/>
                  </a:rPr>
                  <a:t>exclus</a:t>
                </a:r>
                <a:r>
                  <a:rPr lang="en-US" sz="1100" dirty="0">
                    <a:solidFill>
                      <a:srgbClr val="1E293B"/>
                    </a:solidFill>
                    <a:ea typeface="Calibri" panose="020F0502020204030204" pitchFamily="34" charset="0"/>
                    <a:cs typeface="Calibri" panose="020F0502020204030204" pitchFamily="34" charset="0"/>
                  </a:rPr>
                  <a:t>  -Subordination aux décisions masculines</a:t>
                </a:r>
                <a:endParaRPr lang="en-US" sz="1100" dirty="0">
                  <a:ea typeface="Calibri" panose="020F0502020204030204" pitchFamily="34" charset="0"/>
                  <a:cs typeface="Calibri" panose="020F0502020204030204" pitchFamily="34" charset="0"/>
                </a:endParaRPr>
              </a:p>
            </p:txBody>
          </p:sp>
        </p:grpSp>
        <p:sp>
          <p:nvSpPr>
            <p:cNvPr id="21" name="Shape 19">
              <a:extLst>
                <a:ext uri="{FF2B5EF4-FFF2-40B4-BE49-F238E27FC236}">
                  <a16:creationId xmlns:a16="http://schemas.microsoft.com/office/drawing/2014/main" id="{B6EA4173-090C-D390-2322-403AC515464F}"/>
                </a:ext>
              </a:extLst>
            </p:cNvPr>
            <p:cNvSpPr/>
            <p:nvPr/>
          </p:nvSpPr>
          <p:spPr>
            <a:xfrm>
              <a:off x="6885432" y="1042416"/>
              <a:ext cx="199339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22" name="Text 20">
              <a:extLst>
                <a:ext uri="{FF2B5EF4-FFF2-40B4-BE49-F238E27FC236}">
                  <a16:creationId xmlns:a16="http://schemas.microsoft.com/office/drawing/2014/main" id="{D890D5F4-9A1B-ABE1-1E33-7E7C2BCB5786}"/>
                </a:ext>
              </a:extLst>
            </p:cNvPr>
            <p:cNvSpPr/>
            <p:nvPr/>
          </p:nvSpPr>
          <p:spPr>
            <a:xfrm>
              <a:off x="6976872" y="1115568"/>
              <a:ext cx="1828800" cy="1097280"/>
            </a:xfrm>
            <a:prstGeom prst="rect">
              <a:avLst/>
            </a:prstGeom>
            <a:noFill/>
            <a:ln/>
          </p:spPr>
          <p:txBody>
            <a:bodyPr wrap="square" rtlCol="0" anchor="ctr"/>
            <a:lstStyle/>
            <a:p>
              <a:pPr marL="0" indent="0" algn="ctr">
                <a:lnSpc>
                  <a:spcPct val="130000"/>
                </a:lnSpc>
                <a:buNone/>
              </a:pPr>
              <a:r>
                <a:rPr lang="en-US" sz="1200" b="1" dirty="0">
                  <a:solidFill>
                    <a:srgbClr val="C9901C"/>
                  </a:solidFill>
                  <a:ea typeface="Calibri" panose="020F0502020204030204" pitchFamily="34" charset="0"/>
                  <a:cs typeface="Calibri" panose="020F0502020204030204" pitchFamily="34" charset="0"/>
                </a:rPr>
                <a:t>Exclusion structurelle : </a:t>
              </a:r>
              <a:r>
                <a:rPr lang="en-US" sz="1200" dirty="0">
                  <a:ea typeface="Calibri" panose="020F0502020204030204" pitchFamily="34" charset="0"/>
                  <a:cs typeface="Calibri" panose="020F0502020204030204" pitchFamily="34" charset="0"/>
                </a:rPr>
                <a:t>inadéquation entre exigences formelles et configurations socio-</a:t>
              </a:r>
              <a:r>
                <a:rPr lang="en-US" sz="1200" dirty="0" err="1">
                  <a:ea typeface="Calibri" panose="020F0502020204030204" pitchFamily="34" charset="0"/>
                  <a:cs typeface="Calibri" panose="020F0502020204030204" pitchFamily="34" charset="0"/>
                </a:rPr>
                <a:t>économiques</a:t>
              </a:r>
              <a:r>
                <a:rPr lang="en-US" sz="1200" dirty="0">
                  <a:ea typeface="Calibri" panose="020F0502020204030204" pitchFamily="34" charset="0"/>
                  <a:cs typeface="Calibri" panose="020F0502020204030204" pitchFamily="34" charset="0"/>
                </a:rPr>
                <a:t> </a:t>
              </a:r>
              <a:r>
                <a:rPr lang="en-US" sz="1200" dirty="0" err="1">
                  <a:ea typeface="Calibri" panose="020F0502020204030204" pitchFamily="34" charset="0"/>
                  <a:cs typeface="Calibri" panose="020F0502020204030204" pitchFamily="34" charset="0"/>
                </a:rPr>
                <a:t>réelles</a:t>
              </a:r>
              <a:r>
                <a:rPr lang="en-US" sz="1200" dirty="0">
                  <a:ea typeface="Calibri" panose="020F0502020204030204" pitchFamily="34" charset="0"/>
                  <a:cs typeface="Calibri" panose="020F0502020204030204" pitchFamily="34" charset="0"/>
                </a:rPr>
                <a:t>.</a:t>
              </a:r>
            </a:p>
          </p:txBody>
        </p:sp>
      </p:grpSp>
      <p:grpSp>
        <p:nvGrpSpPr>
          <p:cNvPr id="54" name="Groupe 53">
            <a:extLst>
              <a:ext uri="{FF2B5EF4-FFF2-40B4-BE49-F238E27FC236}">
                <a16:creationId xmlns:a16="http://schemas.microsoft.com/office/drawing/2014/main" id="{9329DB9B-A15F-61C4-F5E7-C6693CECA6A2}"/>
              </a:ext>
            </a:extLst>
          </p:cNvPr>
          <p:cNvGrpSpPr/>
          <p:nvPr/>
        </p:nvGrpSpPr>
        <p:grpSpPr>
          <a:xfrm>
            <a:off x="1728216" y="2395728"/>
            <a:ext cx="7150608" cy="1243584"/>
            <a:chOff x="1728216" y="2395728"/>
            <a:chExt cx="7150608" cy="1243584"/>
          </a:xfrm>
        </p:grpSpPr>
        <p:sp>
          <p:nvSpPr>
            <p:cNvPr id="25" name="Shape 23">
              <a:extLst>
                <a:ext uri="{FF2B5EF4-FFF2-40B4-BE49-F238E27FC236}">
                  <a16:creationId xmlns:a16="http://schemas.microsoft.com/office/drawing/2014/main" id="{1B6008A4-4E25-97BE-EB27-833F3C53A748}"/>
                </a:ext>
              </a:extLst>
            </p:cNvPr>
            <p:cNvSpPr/>
            <p:nvPr/>
          </p:nvSpPr>
          <p:spPr>
            <a:xfrm>
              <a:off x="1728216" y="2395728"/>
              <a:ext cx="2487168"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26" name="Text 24">
              <a:extLst>
                <a:ext uri="{FF2B5EF4-FFF2-40B4-BE49-F238E27FC236}">
                  <a16:creationId xmlns:a16="http://schemas.microsoft.com/office/drawing/2014/main" id="{9AD54F34-11C2-4FE6-65B2-28B4CDF24C33}"/>
                </a:ext>
              </a:extLst>
            </p:cNvPr>
            <p:cNvSpPr/>
            <p:nvPr/>
          </p:nvSpPr>
          <p:spPr>
            <a:xfrm>
              <a:off x="1819656" y="2468880"/>
              <a:ext cx="2322576" cy="1097280"/>
            </a:xfrm>
            <a:prstGeom prst="rect">
              <a:avLst/>
            </a:prstGeom>
            <a:noFill/>
            <a:ln/>
          </p:spPr>
          <p:txBody>
            <a:bodyPr wrap="square" rtlCol="0" anchor="ctr"/>
            <a:lstStyle/>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Solutions standardisées coûteuses (magasins aux normes, sacs hermétiques certifiés, produits </a:t>
              </a:r>
              <a:r>
                <a:rPr lang="en-US" sz="1100" dirty="0" err="1">
                  <a:solidFill>
                    <a:srgbClr val="1E293B"/>
                  </a:solidFill>
                  <a:ea typeface="Calibri" panose="020F0502020204030204" pitchFamily="34" charset="0"/>
                  <a:cs typeface="Calibri" panose="020F0502020204030204" pitchFamily="34" charset="0"/>
                </a:rPr>
                <a:t>biologiques</a:t>
              </a:r>
              <a:r>
                <a:rPr lang="en-US" sz="1100" dirty="0">
                  <a:solidFill>
                    <a:srgbClr val="1E293B"/>
                  </a:solidFill>
                  <a:ea typeface="Calibri" panose="020F0502020204030204" pitchFamily="34" charset="0"/>
                  <a:cs typeface="Calibri" panose="020F0502020204030204" pitchFamily="34" charset="0"/>
                </a:rPr>
                <a:t>).</a:t>
              </a:r>
              <a:endParaRPr lang="en-US" sz="1100" dirty="0">
                <a:ea typeface="Calibri" panose="020F0502020204030204" pitchFamily="34" charset="0"/>
                <a:cs typeface="Calibri" panose="020F0502020204030204" pitchFamily="34" charset="0"/>
              </a:endParaRPr>
            </a:p>
          </p:txBody>
        </p:sp>
        <p:sp>
          <p:nvSpPr>
            <p:cNvPr id="28" name="Shape 25">
              <a:extLst>
                <a:ext uri="{FF2B5EF4-FFF2-40B4-BE49-F238E27FC236}">
                  <a16:creationId xmlns:a16="http://schemas.microsoft.com/office/drawing/2014/main" id="{504BE750-45CA-011E-DE31-386F690A292D}"/>
                </a:ext>
              </a:extLst>
            </p:cNvPr>
            <p:cNvSpPr/>
            <p:nvPr/>
          </p:nvSpPr>
          <p:spPr>
            <a:xfrm>
              <a:off x="4233672" y="2395728"/>
              <a:ext cx="263347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29" name="Text 26">
              <a:extLst>
                <a:ext uri="{FF2B5EF4-FFF2-40B4-BE49-F238E27FC236}">
                  <a16:creationId xmlns:a16="http://schemas.microsoft.com/office/drawing/2014/main" id="{1F2E7267-EEE9-2D6F-317D-ED10D96D4644}"/>
                </a:ext>
              </a:extLst>
            </p:cNvPr>
            <p:cNvSpPr/>
            <p:nvPr/>
          </p:nvSpPr>
          <p:spPr>
            <a:xfrm>
              <a:off x="4325112" y="2468880"/>
              <a:ext cx="2468880" cy="1097280"/>
            </a:xfrm>
            <a:prstGeom prst="rect">
              <a:avLst/>
            </a:prstGeom>
            <a:noFill/>
            <a:ln/>
          </p:spPr>
          <p:txBody>
            <a:bodyPr wrap="square" rtlCol="0" anchor="ctr"/>
            <a:lstStyle/>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Revenus</a:t>
              </a:r>
              <a:r>
                <a:rPr lang="en-US" sz="1100" dirty="0">
                  <a:solidFill>
                    <a:srgbClr val="1E293B"/>
                  </a:solidFill>
                  <a:ea typeface="Calibri" panose="020F0502020204030204" pitchFamily="34" charset="0"/>
                  <a:cs typeface="Calibri" panose="020F0502020204030204" pitchFamily="34" charset="0"/>
                </a:rPr>
                <a:t> agricoles &lt; 50 000 FCFA/</a:t>
              </a:r>
              <a:r>
                <a:rPr lang="en-US" sz="1100" dirty="0" err="1">
                  <a:solidFill>
                    <a:srgbClr val="1E293B"/>
                  </a:solidFill>
                  <a:ea typeface="Calibri" panose="020F0502020204030204" pitchFamily="34" charset="0"/>
                  <a:cs typeface="Calibri" panose="020F0502020204030204" pitchFamily="34" charset="0"/>
                </a:rPr>
                <a:t>mois</a:t>
              </a:r>
              <a:r>
                <a:rPr lang="en-US" sz="1100" dirty="0">
                  <a:solidFill>
                    <a:srgbClr val="1E293B"/>
                  </a:solidFill>
                  <a:ea typeface="Calibri" panose="020F0502020204030204" pitchFamily="34" charset="0"/>
                  <a:cs typeface="Calibri" panose="020F0502020204030204" pitchFamily="34" charset="0"/>
                </a:rPr>
                <a:t>  - </a:t>
              </a:r>
              <a:r>
                <a:rPr lang="en-US" sz="1100" dirty="0" err="1">
                  <a:solidFill>
                    <a:srgbClr val="1E293B"/>
                  </a:solidFill>
                  <a:ea typeface="Calibri" panose="020F0502020204030204" pitchFamily="34" charset="0"/>
                  <a:cs typeface="Calibri" panose="020F0502020204030204" pitchFamily="34" charset="0"/>
                </a:rPr>
                <a:t>Hiérarchisation</a:t>
              </a:r>
              <a:r>
                <a:rPr lang="en-US" sz="1100" dirty="0">
                  <a:solidFill>
                    <a:srgbClr val="1E293B"/>
                  </a:solidFill>
                  <a:ea typeface="Calibri" panose="020F0502020204030204" pitchFamily="34" charset="0"/>
                  <a:cs typeface="Calibri" panose="020F0502020204030204" pitchFamily="34" charset="0"/>
                </a:rPr>
                <a:t> rationnelle : production d'abord, besoins ménagers ensuite, stockage </a:t>
              </a:r>
              <a:r>
                <a:rPr lang="en-US" sz="1100" dirty="0" err="1">
                  <a:solidFill>
                    <a:srgbClr val="1E293B"/>
                  </a:solidFill>
                  <a:ea typeface="Calibri" panose="020F0502020204030204" pitchFamily="34" charset="0"/>
                  <a:cs typeface="Calibri" panose="020F0502020204030204" pitchFamily="34" charset="0"/>
                </a:rPr>
                <a:t>en</a:t>
              </a:r>
              <a:r>
                <a:rPr lang="en-US" sz="1100" dirty="0">
                  <a:solidFill>
                    <a:srgbClr val="1E293B"/>
                  </a:solidFill>
                  <a:ea typeface="Calibri" panose="020F0502020204030204" pitchFamily="34" charset="0"/>
                  <a:cs typeface="Calibri" panose="020F0502020204030204" pitchFamily="34" charset="0"/>
                </a:rPr>
                <a:t> dernier.</a:t>
              </a:r>
              <a:endParaRPr lang="en-US" sz="1100" dirty="0">
                <a:ea typeface="Calibri" panose="020F0502020204030204" pitchFamily="34" charset="0"/>
                <a:cs typeface="Calibri" panose="020F0502020204030204" pitchFamily="34" charset="0"/>
              </a:endParaRPr>
            </a:p>
          </p:txBody>
        </p:sp>
        <p:sp>
          <p:nvSpPr>
            <p:cNvPr id="30" name="Shape 27">
              <a:extLst>
                <a:ext uri="{FF2B5EF4-FFF2-40B4-BE49-F238E27FC236}">
                  <a16:creationId xmlns:a16="http://schemas.microsoft.com/office/drawing/2014/main" id="{A3678774-5796-5951-3FC4-61646B67906E}"/>
                </a:ext>
              </a:extLst>
            </p:cNvPr>
            <p:cNvSpPr/>
            <p:nvPr/>
          </p:nvSpPr>
          <p:spPr>
            <a:xfrm>
              <a:off x="6885432" y="2395728"/>
              <a:ext cx="199339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31" name="Text 28">
              <a:extLst>
                <a:ext uri="{FF2B5EF4-FFF2-40B4-BE49-F238E27FC236}">
                  <a16:creationId xmlns:a16="http://schemas.microsoft.com/office/drawing/2014/main" id="{76E54221-C528-F83D-D7A5-0310FACAEF1E}"/>
                </a:ext>
              </a:extLst>
            </p:cNvPr>
            <p:cNvSpPr/>
            <p:nvPr/>
          </p:nvSpPr>
          <p:spPr>
            <a:xfrm>
              <a:off x="6976872" y="2468880"/>
              <a:ext cx="1828800" cy="1097280"/>
            </a:xfrm>
            <a:prstGeom prst="rect">
              <a:avLst/>
            </a:prstGeom>
            <a:noFill/>
            <a:ln/>
          </p:spPr>
          <p:txBody>
            <a:bodyPr wrap="square" rtlCol="0" anchor="ctr"/>
            <a:lstStyle/>
            <a:p>
              <a:pPr marL="0" indent="0" algn="ctr">
                <a:lnSpc>
                  <a:spcPct val="130000"/>
                </a:lnSpc>
                <a:buNone/>
              </a:pPr>
              <a:r>
                <a:rPr lang="en-US" sz="1200" b="1" dirty="0" err="1">
                  <a:solidFill>
                    <a:srgbClr val="C9901C"/>
                  </a:solidFill>
                  <a:ea typeface="Calibri" panose="020F0502020204030204" pitchFamily="34" charset="0"/>
                  <a:cs typeface="Calibri" panose="020F0502020204030204" pitchFamily="34" charset="0"/>
                </a:rPr>
                <a:t>Inaccessibilité</a:t>
              </a:r>
              <a:r>
                <a:rPr lang="en-US" sz="1200" b="1" dirty="0">
                  <a:solidFill>
                    <a:srgbClr val="C9901C"/>
                  </a:solidFill>
                  <a:ea typeface="Calibri" panose="020F0502020204030204" pitchFamily="34" charset="0"/>
                  <a:cs typeface="Calibri" panose="020F0502020204030204" pitchFamily="34" charset="0"/>
                </a:rPr>
                <a:t> économique: </a:t>
              </a:r>
              <a:r>
                <a:rPr lang="en-US" sz="1200" dirty="0">
                  <a:ea typeface="Calibri" panose="020F0502020204030204" pitchFamily="34" charset="0"/>
                  <a:cs typeface="Calibri" panose="020F0502020204030204" pitchFamily="34" charset="0"/>
                </a:rPr>
                <a:t>le stockage est un besoin secondaire face aux contraintes de sécurité </a:t>
              </a:r>
              <a:r>
                <a:rPr lang="en-US" sz="1200" dirty="0" err="1">
                  <a:ea typeface="Calibri" panose="020F0502020204030204" pitchFamily="34" charset="0"/>
                  <a:cs typeface="Calibri" panose="020F0502020204030204" pitchFamily="34" charset="0"/>
                </a:rPr>
                <a:t>alimentaire</a:t>
              </a:r>
              <a:r>
                <a:rPr lang="en-US" sz="1200" dirty="0">
                  <a:ea typeface="Calibri" panose="020F0502020204030204" pitchFamily="34" charset="0"/>
                  <a:cs typeface="Calibri" panose="020F0502020204030204" pitchFamily="34" charset="0"/>
                </a:rPr>
                <a:t>.</a:t>
              </a:r>
            </a:p>
          </p:txBody>
        </p:sp>
      </p:grpSp>
      <p:grpSp>
        <p:nvGrpSpPr>
          <p:cNvPr id="51" name="Groupe 50">
            <a:extLst>
              <a:ext uri="{FF2B5EF4-FFF2-40B4-BE49-F238E27FC236}">
                <a16:creationId xmlns:a16="http://schemas.microsoft.com/office/drawing/2014/main" id="{1427E913-1233-BCB4-6204-4DC0996B049A}"/>
              </a:ext>
            </a:extLst>
          </p:cNvPr>
          <p:cNvGrpSpPr/>
          <p:nvPr/>
        </p:nvGrpSpPr>
        <p:grpSpPr>
          <a:xfrm>
            <a:off x="320040" y="1042416"/>
            <a:ext cx="1389888" cy="3950208"/>
            <a:chOff x="320040" y="1042416"/>
            <a:chExt cx="1389888" cy="3950208"/>
          </a:xfrm>
        </p:grpSpPr>
        <p:sp>
          <p:nvSpPr>
            <p:cNvPr id="32" name="Shape 29">
              <a:extLst>
                <a:ext uri="{FF2B5EF4-FFF2-40B4-BE49-F238E27FC236}">
                  <a16:creationId xmlns:a16="http://schemas.microsoft.com/office/drawing/2014/main" id="{94D91094-68DC-9AF4-A01C-65F727D35039}"/>
                </a:ext>
              </a:extLst>
            </p:cNvPr>
            <p:cNvSpPr/>
            <p:nvPr/>
          </p:nvSpPr>
          <p:spPr>
            <a:xfrm>
              <a:off x="320040" y="3749040"/>
              <a:ext cx="1389888" cy="1243584"/>
            </a:xfrm>
            <a:prstGeom prst="rect">
              <a:avLst/>
            </a:prstGeom>
            <a:solidFill>
              <a:srgbClr val="156B5E"/>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grpSp>
          <p:nvGrpSpPr>
            <p:cNvPr id="50" name="Groupe 49">
              <a:extLst>
                <a:ext uri="{FF2B5EF4-FFF2-40B4-BE49-F238E27FC236}">
                  <a16:creationId xmlns:a16="http://schemas.microsoft.com/office/drawing/2014/main" id="{F8ED1975-3478-EB39-D782-91706CD485DE}"/>
                </a:ext>
              </a:extLst>
            </p:cNvPr>
            <p:cNvGrpSpPr/>
            <p:nvPr/>
          </p:nvGrpSpPr>
          <p:grpSpPr>
            <a:xfrm>
              <a:off x="320040" y="1042416"/>
              <a:ext cx="1389888" cy="3950208"/>
              <a:chOff x="320040" y="1042416"/>
              <a:chExt cx="1389888" cy="3950208"/>
            </a:xfrm>
          </p:grpSpPr>
          <p:grpSp>
            <p:nvGrpSpPr>
              <p:cNvPr id="47" name="Groupe 46">
                <a:extLst>
                  <a:ext uri="{FF2B5EF4-FFF2-40B4-BE49-F238E27FC236}">
                    <a16:creationId xmlns:a16="http://schemas.microsoft.com/office/drawing/2014/main" id="{3C0F3FA2-378F-45F9-6640-6AD17FA09AD5}"/>
                  </a:ext>
                </a:extLst>
              </p:cNvPr>
              <p:cNvGrpSpPr/>
              <p:nvPr/>
            </p:nvGrpSpPr>
            <p:grpSpPr>
              <a:xfrm>
                <a:off x="320040" y="1042416"/>
                <a:ext cx="1389888" cy="1243584"/>
                <a:chOff x="320040" y="1042416"/>
                <a:chExt cx="1389888" cy="1243584"/>
              </a:xfrm>
            </p:grpSpPr>
            <p:sp>
              <p:nvSpPr>
                <p:cNvPr id="15" name="Shape 13">
                  <a:extLst>
                    <a:ext uri="{FF2B5EF4-FFF2-40B4-BE49-F238E27FC236}">
                      <a16:creationId xmlns:a16="http://schemas.microsoft.com/office/drawing/2014/main" id="{83385464-443F-1202-23FD-18E68D6AF7F9}"/>
                    </a:ext>
                  </a:extLst>
                </p:cNvPr>
                <p:cNvSpPr/>
                <p:nvPr/>
              </p:nvSpPr>
              <p:spPr>
                <a:xfrm>
                  <a:off x="320040" y="1042416"/>
                  <a:ext cx="1389888" cy="1243584"/>
                </a:xfrm>
                <a:prstGeom prst="rect">
                  <a:avLst/>
                </a:prstGeom>
                <a:solidFill>
                  <a:srgbClr val="2D6A9F"/>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16" name="Text 14">
                  <a:extLst>
                    <a:ext uri="{FF2B5EF4-FFF2-40B4-BE49-F238E27FC236}">
                      <a16:creationId xmlns:a16="http://schemas.microsoft.com/office/drawing/2014/main" id="{4D7EDC3B-C36D-6F87-8ADB-06D1E3AF5955}"/>
                    </a:ext>
                  </a:extLst>
                </p:cNvPr>
                <p:cNvSpPr/>
                <p:nvPr/>
              </p:nvSpPr>
              <p:spPr>
                <a:xfrm>
                  <a:off x="320040" y="1042416"/>
                  <a:ext cx="1389888" cy="1243584"/>
                </a:xfrm>
                <a:prstGeom prst="rect">
                  <a:avLst/>
                </a:prstGeom>
                <a:noFill/>
                <a:ln/>
              </p:spPr>
              <p:txBody>
                <a:bodyPr wrap="square" lIns="0" tIns="0" rIns="0" bIns="0" rtlCol="0" anchor="ctr"/>
                <a:lstStyle/>
                <a:p>
                  <a:pPr marL="0" indent="0" algn="ctr">
                    <a:buNone/>
                  </a:pPr>
                  <a:r>
                    <a:rPr lang="en-US" sz="1600" b="1" dirty="0">
                      <a:solidFill>
                        <a:srgbClr val="FFFFFF"/>
                      </a:solidFill>
                      <a:ea typeface="Calibri" panose="020F0502020204030204" pitchFamily="34" charset="0"/>
                      <a:cs typeface="Calibri" panose="020F0502020204030204" pitchFamily="34" charset="0"/>
                    </a:rPr>
                    <a:t>ÉLIGIBILITÉ</a:t>
                  </a:r>
                  <a:endParaRPr lang="en-US" sz="1600" dirty="0">
                    <a:ea typeface="Calibri" panose="020F0502020204030204" pitchFamily="34" charset="0"/>
                    <a:cs typeface="Calibri" panose="020F0502020204030204" pitchFamily="34" charset="0"/>
                  </a:endParaRPr>
                </a:p>
              </p:txBody>
            </p:sp>
          </p:grpSp>
          <p:grpSp>
            <p:nvGrpSpPr>
              <p:cNvPr id="49" name="Groupe 48">
                <a:extLst>
                  <a:ext uri="{FF2B5EF4-FFF2-40B4-BE49-F238E27FC236}">
                    <a16:creationId xmlns:a16="http://schemas.microsoft.com/office/drawing/2014/main" id="{D0B4AEBC-893D-25BD-A735-A85BAA340A93}"/>
                  </a:ext>
                </a:extLst>
              </p:cNvPr>
              <p:cNvGrpSpPr/>
              <p:nvPr/>
            </p:nvGrpSpPr>
            <p:grpSpPr>
              <a:xfrm>
                <a:off x="320040" y="2395728"/>
                <a:ext cx="1389888" cy="2596896"/>
                <a:chOff x="320040" y="2395728"/>
                <a:chExt cx="1389888" cy="2596896"/>
              </a:xfrm>
            </p:grpSpPr>
            <p:grpSp>
              <p:nvGrpSpPr>
                <p:cNvPr id="48" name="Groupe 47">
                  <a:extLst>
                    <a:ext uri="{FF2B5EF4-FFF2-40B4-BE49-F238E27FC236}">
                      <a16:creationId xmlns:a16="http://schemas.microsoft.com/office/drawing/2014/main" id="{9FD44F37-13B0-0F29-68B4-449F129CEA13}"/>
                    </a:ext>
                  </a:extLst>
                </p:cNvPr>
                <p:cNvGrpSpPr/>
                <p:nvPr/>
              </p:nvGrpSpPr>
              <p:grpSpPr>
                <a:xfrm>
                  <a:off x="320040" y="2395728"/>
                  <a:ext cx="1389888" cy="1243584"/>
                  <a:chOff x="320040" y="2395728"/>
                  <a:chExt cx="1389888" cy="1243584"/>
                </a:xfrm>
              </p:grpSpPr>
              <p:sp>
                <p:nvSpPr>
                  <p:cNvPr id="23" name="Shape 21">
                    <a:extLst>
                      <a:ext uri="{FF2B5EF4-FFF2-40B4-BE49-F238E27FC236}">
                        <a16:creationId xmlns:a16="http://schemas.microsoft.com/office/drawing/2014/main" id="{8C05A40E-C960-73EF-50D3-EAE55F1BFCA1}"/>
                      </a:ext>
                    </a:extLst>
                  </p:cNvPr>
                  <p:cNvSpPr/>
                  <p:nvPr/>
                </p:nvSpPr>
                <p:spPr>
                  <a:xfrm>
                    <a:off x="320040" y="2395728"/>
                    <a:ext cx="1389888" cy="1243584"/>
                  </a:xfrm>
                  <a:prstGeom prst="rect">
                    <a:avLst/>
                  </a:prstGeom>
                  <a:solidFill>
                    <a:srgbClr val="E07B2A"/>
                  </a:solidFill>
                  <a:ln w="10160">
                    <a:solidFill>
                      <a:srgbClr val="FFFFFF"/>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24" name="Text 22">
                    <a:extLst>
                      <a:ext uri="{FF2B5EF4-FFF2-40B4-BE49-F238E27FC236}">
                        <a16:creationId xmlns:a16="http://schemas.microsoft.com/office/drawing/2014/main" id="{7FA386D9-9217-B277-ABA3-092D45CB5C09}"/>
                      </a:ext>
                    </a:extLst>
                  </p:cNvPr>
                  <p:cNvSpPr/>
                  <p:nvPr/>
                </p:nvSpPr>
                <p:spPr>
                  <a:xfrm>
                    <a:off x="320040" y="2395728"/>
                    <a:ext cx="1389888" cy="1243584"/>
                  </a:xfrm>
                  <a:prstGeom prst="rect">
                    <a:avLst/>
                  </a:prstGeom>
                  <a:noFill/>
                  <a:ln/>
                </p:spPr>
                <p:txBody>
                  <a:bodyPr wrap="square" lIns="0" tIns="0" rIns="0" bIns="0" rtlCol="0" anchor="ctr"/>
                  <a:lstStyle/>
                  <a:p>
                    <a:pPr marL="0" indent="0" algn="ctr">
                      <a:buNone/>
                    </a:pPr>
                    <a:r>
                      <a:rPr lang="en-US" sz="1600" b="1" dirty="0">
                        <a:solidFill>
                          <a:srgbClr val="FFFFFF"/>
                        </a:solidFill>
                        <a:ea typeface="Calibri" panose="020F0502020204030204" pitchFamily="34" charset="0"/>
                        <a:cs typeface="Calibri" panose="020F0502020204030204" pitchFamily="34" charset="0"/>
                      </a:rPr>
                      <a:t>FINANCEMENT</a:t>
                    </a:r>
                    <a:endParaRPr lang="en-US" sz="1600" dirty="0">
                      <a:ea typeface="Calibri" panose="020F0502020204030204" pitchFamily="34" charset="0"/>
                      <a:cs typeface="Calibri" panose="020F0502020204030204" pitchFamily="34" charset="0"/>
                    </a:endParaRPr>
                  </a:p>
                </p:txBody>
              </p:sp>
            </p:grpSp>
            <p:sp>
              <p:nvSpPr>
                <p:cNvPr id="33" name="Text 30">
                  <a:extLst>
                    <a:ext uri="{FF2B5EF4-FFF2-40B4-BE49-F238E27FC236}">
                      <a16:creationId xmlns:a16="http://schemas.microsoft.com/office/drawing/2014/main" id="{E48C4C0A-92D2-07C9-1067-EF636D194E0C}"/>
                    </a:ext>
                  </a:extLst>
                </p:cNvPr>
                <p:cNvSpPr/>
                <p:nvPr/>
              </p:nvSpPr>
              <p:spPr>
                <a:xfrm>
                  <a:off x="320040" y="3749040"/>
                  <a:ext cx="1389888" cy="1243584"/>
                </a:xfrm>
                <a:prstGeom prst="rect">
                  <a:avLst/>
                </a:prstGeom>
                <a:noFill/>
                <a:ln/>
              </p:spPr>
              <p:txBody>
                <a:bodyPr wrap="square" lIns="0" tIns="0" rIns="0" bIns="0" rtlCol="0" anchor="ctr"/>
                <a:lstStyle/>
                <a:p>
                  <a:pPr marL="0" indent="0" algn="ctr">
                    <a:buNone/>
                  </a:pPr>
                  <a:r>
                    <a:rPr lang="en-US" sz="1600" b="1" dirty="0">
                      <a:solidFill>
                        <a:srgbClr val="FFFFFF"/>
                      </a:solidFill>
                      <a:ea typeface="Calibri" panose="020F0502020204030204" pitchFamily="34" charset="0"/>
                      <a:cs typeface="Calibri" panose="020F0502020204030204" pitchFamily="34" charset="0"/>
                    </a:rPr>
                    <a:t>ENCADREMENT</a:t>
                  </a:r>
                  <a:endParaRPr lang="en-US" sz="1600" dirty="0">
                    <a:ea typeface="Calibri" panose="020F0502020204030204" pitchFamily="34" charset="0"/>
                    <a:cs typeface="Calibri" panose="020F0502020204030204" pitchFamily="34" charset="0"/>
                  </a:endParaRPr>
                </a:p>
                <a:p>
                  <a:pPr marL="0" indent="0" algn="ctr">
                    <a:buNone/>
                  </a:pPr>
                  <a:r>
                    <a:rPr lang="en-US" sz="1600" b="1" dirty="0">
                      <a:solidFill>
                        <a:srgbClr val="FFFFFF"/>
                      </a:solidFill>
                      <a:ea typeface="Calibri" panose="020F0502020204030204" pitchFamily="34" charset="0"/>
                      <a:cs typeface="Calibri" panose="020F0502020204030204" pitchFamily="34" charset="0"/>
                    </a:rPr>
                    <a:t>TECHNIQUE</a:t>
                  </a:r>
                  <a:endParaRPr lang="en-US" sz="1600" dirty="0">
                    <a:ea typeface="Calibri" panose="020F0502020204030204" pitchFamily="34" charset="0"/>
                    <a:cs typeface="Calibri" panose="020F0502020204030204" pitchFamily="34" charset="0"/>
                  </a:endParaRPr>
                </a:p>
              </p:txBody>
            </p:sp>
          </p:grpSp>
        </p:grpSp>
      </p:grpSp>
      <p:grpSp>
        <p:nvGrpSpPr>
          <p:cNvPr id="55" name="Groupe 54">
            <a:extLst>
              <a:ext uri="{FF2B5EF4-FFF2-40B4-BE49-F238E27FC236}">
                <a16:creationId xmlns:a16="http://schemas.microsoft.com/office/drawing/2014/main" id="{E0CEC1A9-33C7-128C-8EC1-C08C3CF380B1}"/>
              </a:ext>
            </a:extLst>
          </p:cNvPr>
          <p:cNvGrpSpPr/>
          <p:nvPr/>
        </p:nvGrpSpPr>
        <p:grpSpPr>
          <a:xfrm>
            <a:off x="1728216" y="3749040"/>
            <a:ext cx="7168896" cy="1243584"/>
            <a:chOff x="1728216" y="3749040"/>
            <a:chExt cx="7168896" cy="1243584"/>
          </a:xfrm>
        </p:grpSpPr>
        <p:sp>
          <p:nvSpPr>
            <p:cNvPr id="34" name="Shape 31">
              <a:extLst>
                <a:ext uri="{FF2B5EF4-FFF2-40B4-BE49-F238E27FC236}">
                  <a16:creationId xmlns:a16="http://schemas.microsoft.com/office/drawing/2014/main" id="{B45E090E-8987-DB52-FE1C-30A5CA09335A}"/>
                </a:ext>
              </a:extLst>
            </p:cNvPr>
            <p:cNvSpPr/>
            <p:nvPr/>
          </p:nvSpPr>
          <p:spPr>
            <a:xfrm>
              <a:off x="1728216" y="3749040"/>
              <a:ext cx="2487168"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35" name="Text 32">
              <a:extLst>
                <a:ext uri="{FF2B5EF4-FFF2-40B4-BE49-F238E27FC236}">
                  <a16:creationId xmlns:a16="http://schemas.microsoft.com/office/drawing/2014/main" id="{6077C868-5EEA-2644-0ECE-FA1615785D31}"/>
                </a:ext>
              </a:extLst>
            </p:cNvPr>
            <p:cNvSpPr/>
            <p:nvPr/>
          </p:nvSpPr>
          <p:spPr>
            <a:xfrm>
              <a:off x="1783080" y="3749040"/>
              <a:ext cx="2505456" cy="1243584"/>
            </a:xfrm>
            <a:prstGeom prst="rect">
              <a:avLst/>
            </a:prstGeom>
            <a:noFill/>
            <a:ln/>
          </p:spPr>
          <p:txBody>
            <a:bodyPr wrap="square" rtlCol="0" anchor="ctr"/>
            <a:lstStyle/>
            <a:p>
              <a:pPr marL="0" indent="0">
                <a:buNone/>
              </a:pPr>
              <a:r>
                <a:rPr lang="en-US" sz="1100" dirty="0">
                  <a:solidFill>
                    <a:srgbClr val="1E293B"/>
                  </a:solidFill>
                  <a:ea typeface="Calibri" panose="020F0502020204030204" pitchFamily="34" charset="0"/>
                  <a:cs typeface="Calibri" panose="020F0502020204030204" pitchFamily="34" charset="0"/>
                </a:rPr>
                <a:t>- Architecture fragmentée sans priorité stockage </a:t>
              </a:r>
            </a:p>
            <a:p>
              <a:pPr marL="0" indent="0">
                <a:buNone/>
              </a:pPr>
              <a:r>
                <a:rPr lang="en-US" sz="1100" dirty="0">
                  <a:solidFill>
                    <a:srgbClr val="1E293B"/>
                  </a:solidFill>
                  <a:ea typeface="Calibri" panose="020F0502020204030204" pitchFamily="34" charset="0"/>
                  <a:cs typeface="Calibri" panose="020F0502020204030204" pitchFamily="34" charset="0"/>
                </a:rPr>
                <a:t>- Interventions par </a:t>
              </a:r>
              <a:r>
                <a:rPr lang="en-US" sz="1100" dirty="0" err="1">
                  <a:solidFill>
                    <a:srgbClr val="1E293B"/>
                  </a:solidFill>
                  <a:ea typeface="Calibri" panose="020F0502020204030204" pitchFamily="34" charset="0"/>
                  <a:cs typeface="Calibri" panose="020F0502020204030204" pitchFamily="34" charset="0"/>
                </a:rPr>
                <a:t>projets</a:t>
              </a:r>
              <a:r>
                <a:rPr lang="en-US" sz="1100" dirty="0">
                  <a:solidFill>
                    <a:srgbClr val="1E293B"/>
                  </a:solidFill>
                  <a:ea typeface="Calibri" panose="020F0502020204030204" pitchFamily="34" charset="0"/>
                  <a:cs typeface="Calibri" panose="020F0502020204030204" pitchFamily="34" charset="0"/>
                </a:rPr>
                <a:t> (2-4 ans) </a:t>
              </a:r>
            </a:p>
            <a:p>
              <a:pPr marL="0" indent="0">
                <a:buNone/>
              </a:pPr>
              <a:r>
                <a:rPr lang="en-US" sz="1100" dirty="0">
                  <a:solidFill>
                    <a:srgbClr val="1E293B"/>
                  </a:solidFill>
                  <a:ea typeface="Calibri" panose="020F0502020204030204" pitchFamily="34" charset="0"/>
                  <a:cs typeface="Calibri" panose="020F0502020204030204" pitchFamily="34" charset="0"/>
                </a:rPr>
                <a:t>- Formation en cascade via responsables de </a:t>
              </a:r>
              <a:r>
                <a:rPr lang="en-US" sz="1100" dirty="0" err="1">
                  <a:solidFill>
                    <a:srgbClr val="1E293B"/>
                  </a:solidFill>
                  <a:ea typeface="Calibri" panose="020F0502020204030204" pitchFamily="34" charset="0"/>
                  <a:cs typeface="Calibri" panose="020F0502020204030204" pitchFamily="34" charset="0"/>
                </a:rPr>
                <a:t>groupements</a:t>
              </a:r>
              <a:r>
                <a:rPr lang="en-US" sz="1100" dirty="0">
                  <a:solidFill>
                    <a:srgbClr val="1E293B"/>
                  </a:solidFill>
                  <a:ea typeface="Calibri" panose="020F0502020204030204" pitchFamily="34" charset="0"/>
                  <a:cs typeface="Calibri" panose="020F0502020204030204" pitchFamily="34" charset="0"/>
                </a:rPr>
                <a:t>  absence de coordination </a:t>
              </a:r>
              <a:r>
                <a:rPr lang="en-US" sz="1100" dirty="0" err="1">
                  <a:solidFill>
                    <a:srgbClr val="1E293B"/>
                  </a:solidFill>
                  <a:ea typeface="Calibri" panose="020F0502020204030204" pitchFamily="34" charset="0"/>
                  <a:cs typeface="Calibri" panose="020F0502020204030204" pitchFamily="34" charset="0"/>
                </a:rPr>
                <a:t>interacteurs</a:t>
              </a:r>
              <a:r>
                <a:rPr lang="en-US" sz="1100" dirty="0">
                  <a:solidFill>
                    <a:srgbClr val="1E293B"/>
                  </a:solidFill>
                  <a:ea typeface="Calibri" panose="020F0502020204030204" pitchFamily="34" charset="0"/>
                  <a:cs typeface="Calibri" panose="020F0502020204030204" pitchFamily="34" charset="0"/>
                </a:rPr>
                <a:t>.</a:t>
              </a:r>
              <a:endParaRPr lang="en-US" sz="1100" dirty="0">
                <a:ea typeface="Calibri" panose="020F0502020204030204" pitchFamily="34" charset="0"/>
                <a:cs typeface="Calibri" panose="020F0502020204030204" pitchFamily="34" charset="0"/>
              </a:endParaRPr>
            </a:p>
          </p:txBody>
        </p:sp>
        <p:sp>
          <p:nvSpPr>
            <p:cNvPr id="36" name="Shape 33">
              <a:extLst>
                <a:ext uri="{FF2B5EF4-FFF2-40B4-BE49-F238E27FC236}">
                  <a16:creationId xmlns:a16="http://schemas.microsoft.com/office/drawing/2014/main" id="{E9C2D224-40F9-2518-E07A-FB69C59D26CE}"/>
                </a:ext>
              </a:extLst>
            </p:cNvPr>
            <p:cNvSpPr/>
            <p:nvPr/>
          </p:nvSpPr>
          <p:spPr>
            <a:xfrm>
              <a:off x="4233672" y="3749040"/>
              <a:ext cx="263347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37" name="Text 34">
              <a:extLst>
                <a:ext uri="{FF2B5EF4-FFF2-40B4-BE49-F238E27FC236}">
                  <a16:creationId xmlns:a16="http://schemas.microsoft.com/office/drawing/2014/main" id="{EC3707FB-9074-0CF8-B2C5-D0760331BAC5}"/>
                </a:ext>
              </a:extLst>
            </p:cNvPr>
            <p:cNvSpPr/>
            <p:nvPr/>
          </p:nvSpPr>
          <p:spPr>
            <a:xfrm>
              <a:off x="4325112" y="3822192"/>
              <a:ext cx="2468880" cy="1097280"/>
            </a:xfrm>
            <a:prstGeom prst="rect">
              <a:avLst/>
            </a:prstGeom>
            <a:noFill/>
            <a:ln/>
          </p:spPr>
          <p:txBody>
            <a:bodyPr wrap="square" rtlCol="0" anchor="ctr"/>
            <a:lstStyle/>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Triple déperdition :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Cognitive (contenus fragmentaires)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Pratique (absence de suivi) </a:t>
              </a:r>
            </a:p>
            <a:p>
              <a:pPr marL="0" indent="0">
                <a:lnSpc>
                  <a:spcPct val="130000"/>
                </a:lnSpc>
                <a:buNone/>
              </a:pPr>
              <a:r>
                <a:rPr lang="en-US" sz="1100" dirty="0">
                  <a:solidFill>
                    <a:srgbClr val="1E293B"/>
                  </a:solidFill>
                  <a:ea typeface="Calibri" panose="020F0502020204030204" pitchFamily="34" charset="0"/>
                  <a:cs typeface="Calibri" panose="020F0502020204030204" pitchFamily="34" charset="0"/>
                </a:rPr>
                <a:t>- </a:t>
              </a:r>
              <a:r>
                <a:rPr lang="en-US" sz="1100" dirty="0" err="1">
                  <a:solidFill>
                    <a:srgbClr val="1E293B"/>
                  </a:solidFill>
                  <a:ea typeface="Calibri" panose="020F0502020204030204" pitchFamily="34" charset="0"/>
                  <a:cs typeface="Calibri" panose="020F0502020204030204" pitchFamily="34" charset="0"/>
                </a:rPr>
                <a:t>Temporelle</a:t>
              </a:r>
              <a:r>
                <a:rPr lang="en-US" sz="1100" dirty="0">
                  <a:solidFill>
                    <a:srgbClr val="1E293B"/>
                  </a:solidFill>
                  <a:ea typeface="Calibri" panose="020F0502020204030204" pitchFamily="34" charset="0"/>
                  <a:cs typeface="Calibri" panose="020F0502020204030204" pitchFamily="34" charset="0"/>
                </a:rPr>
                <a:t> (abandon post-</a:t>
              </a:r>
              <a:r>
                <a:rPr lang="en-US" sz="1100" dirty="0" err="1">
                  <a:solidFill>
                    <a:srgbClr val="1E293B"/>
                  </a:solidFill>
                  <a:ea typeface="Calibri" panose="020F0502020204030204" pitchFamily="34" charset="0"/>
                  <a:cs typeface="Calibri" panose="020F0502020204030204" pitchFamily="34" charset="0"/>
                </a:rPr>
                <a:t>projet</a:t>
              </a:r>
              <a:r>
                <a:rPr lang="en-US" sz="1100" dirty="0">
                  <a:solidFill>
                    <a:srgbClr val="1E293B"/>
                  </a:solidFill>
                  <a:ea typeface="Calibri" panose="020F0502020204030204" pitchFamily="34" charset="0"/>
                  <a:cs typeface="Calibri" panose="020F0502020204030204" pitchFamily="34" charset="0"/>
                </a:rPr>
                <a:t>).</a:t>
              </a:r>
              <a:endParaRPr lang="en-US" sz="1100" dirty="0">
                <a:ea typeface="Calibri" panose="020F0502020204030204" pitchFamily="34" charset="0"/>
                <a:cs typeface="Calibri" panose="020F0502020204030204" pitchFamily="34" charset="0"/>
              </a:endParaRPr>
            </a:p>
          </p:txBody>
        </p:sp>
        <p:sp>
          <p:nvSpPr>
            <p:cNvPr id="38" name="Shape 35">
              <a:extLst>
                <a:ext uri="{FF2B5EF4-FFF2-40B4-BE49-F238E27FC236}">
                  <a16:creationId xmlns:a16="http://schemas.microsoft.com/office/drawing/2014/main" id="{082A258B-5BAB-B3BA-5BF8-897B3B2CF7B2}"/>
                </a:ext>
              </a:extLst>
            </p:cNvPr>
            <p:cNvSpPr/>
            <p:nvPr/>
          </p:nvSpPr>
          <p:spPr>
            <a:xfrm>
              <a:off x="6885432" y="3749040"/>
              <a:ext cx="1993392" cy="1243584"/>
            </a:xfrm>
            <a:prstGeom prst="rect">
              <a:avLst/>
            </a:prstGeom>
            <a:solidFill>
              <a:srgbClr val="F4F6F9"/>
            </a:solidFill>
            <a:ln w="7620">
              <a:solidFill>
                <a:srgbClr val="DDE3EB"/>
              </a:solidFill>
              <a:prstDash val="solid"/>
            </a:ln>
          </p:spPr>
          <p:txBody>
            <a:bodyPr/>
            <a:lstStyle/>
            <a:p>
              <a:endParaRPr lang="fr-BE" sz="2400">
                <a:ea typeface="Calibri" panose="020F0502020204030204" pitchFamily="34" charset="0"/>
                <a:cs typeface="Calibri" panose="020F0502020204030204" pitchFamily="34" charset="0"/>
              </a:endParaRPr>
            </a:p>
          </p:txBody>
        </p:sp>
        <p:sp>
          <p:nvSpPr>
            <p:cNvPr id="39" name="Text 36">
              <a:extLst>
                <a:ext uri="{FF2B5EF4-FFF2-40B4-BE49-F238E27FC236}">
                  <a16:creationId xmlns:a16="http://schemas.microsoft.com/office/drawing/2014/main" id="{D42CF45C-A7D9-E06A-B99C-26098945C02C}"/>
                </a:ext>
              </a:extLst>
            </p:cNvPr>
            <p:cNvSpPr/>
            <p:nvPr/>
          </p:nvSpPr>
          <p:spPr>
            <a:xfrm>
              <a:off x="6958584" y="3805415"/>
              <a:ext cx="1938528" cy="1097280"/>
            </a:xfrm>
            <a:prstGeom prst="rect">
              <a:avLst/>
            </a:prstGeom>
            <a:noFill/>
            <a:ln/>
          </p:spPr>
          <p:txBody>
            <a:bodyPr wrap="square" rtlCol="0" anchor="ctr"/>
            <a:lstStyle/>
            <a:p>
              <a:pPr marL="0" indent="0" algn="ctr">
                <a:lnSpc>
                  <a:spcPct val="130000"/>
                </a:lnSpc>
                <a:buNone/>
              </a:pPr>
              <a:r>
                <a:rPr lang="en-US" sz="1200" b="1" i="1" dirty="0">
                  <a:solidFill>
                    <a:srgbClr val="C9901C"/>
                  </a:solidFill>
                  <a:ea typeface="Calibri" panose="020F0502020204030204" pitchFamily="34" charset="0"/>
                  <a:cs typeface="Calibri" panose="020F0502020204030204" pitchFamily="34" charset="0"/>
                </a:rPr>
                <a:t>Discontinuité programmatique : </a:t>
              </a:r>
              <a:r>
                <a:rPr lang="en-US" sz="1200" dirty="0">
                  <a:ea typeface="Calibri" panose="020F0502020204030204" pitchFamily="34" charset="0"/>
                  <a:cs typeface="Calibri" panose="020F0502020204030204" pitchFamily="34" charset="0"/>
                </a:rPr>
                <a:t>aucune appropriation durable des innovations possible.</a:t>
              </a:r>
            </a:p>
          </p:txBody>
        </p:sp>
      </p:grpSp>
    </p:spTree>
    <p:extLst>
      <p:ext uri="{BB962C8B-B14F-4D97-AF65-F5344CB8AC3E}">
        <p14:creationId xmlns:p14="http://schemas.microsoft.com/office/powerpoint/2010/main" val="439333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0ECB-B309-4D48-CE69-2D3078CC2D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4716F86-A889-C76E-1C24-9326DB8BB0FC}"/>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C857E4B9-D9D4-9DC7-F75A-C832622C92C3}"/>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2461157A-4657-C85D-EFE8-348ED5B806BB}"/>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CB7DFA69-79ED-02D3-6027-E6009D68489A}"/>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8BAE27FF-805F-CD31-47C8-9E8A5B4ED9D6}"/>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6</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B4FEC373-7C06-7DE0-2755-3444A4C96384}"/>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Discussion </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F0C787F6-9FDA-85D2-A0CF-D18B7701A315}"/>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sp>
        <p:nvSpPr>
          <p:cNvPr id="7" name="Shape 5">
            <a:extLst>
              <a:ext uri="{FF2B5EF4-FFF2-40B4-BE49-F238E27FC236}">
                <a16:creationId xmlns:a16="http://schemas.microsoft.com/office/drawing/2014/main" id="{28C85395-BCC3-5953-4E76-4531491AE233}"/>
              </a:ext>
            </a:extLst>
          </p:cNvPr>
          <p:cNvSpPr/>
          <p:nvPr/>
        </p:nvSpPr>
        <p:spPr>
          <a:xfrm>
            <a:off x="292608" y="676656"/>
            <a:ext cx="1920240" cy="1261872"/>
          </a:xfrm>
          <a:prstGeom prst="rect">
            <a:avLst/>
          </a:prstGeom>
          <a:solidFill>
            <a:srgbClr val="2D6A9F"/>
          </a:solidFill>
          <a:ln/>
        </p:spPr>
        <p:txBody>
          <a:bodyPr/>
          <a:lstStyle/>
          <a:p>
            <a:endParaRPr lang="fr-BE" sz="2400">
              <a:latin typeface="Cambria" panose="02040503050406030204" pitchFamily="18" charset="0"/>
              <a:ea typeface="Cambria" panose="02040503050406030204" pitchFamily="18" charset="0"/>
            </a:endParaRPr>
          </a:p>
        </p:txBody>
      </p:sp>
      <p:sp>
        <p:nvSpPr>
          <p:cNvPr id="8" name="Text 7">
            <a:extLst>
              <a:ext uri="{FF2B5EF4-FFF2-40B4-BE49-F238E27FC236}">
                <a16:creationId xmlns:a16="http://schemas.microsoft.com/office/drawing/2014/main" id="{E5995ED0-C75B-EC02-A1FC-E49838ABF4D2}"/>
              </a:ext>
            </a:extLst>
          </p:cNvPr>
          <p:cNvSpPr/>
          <p:nvPr/>
        </p:nvSpPr>
        <p:spPr>
          <a:xfrm>
            <a:off x="402336" y="932688"/>
            <a:ext cx="1700784" cy="822960"/>
          </a:xfrm>
          <a:prstGeom prst="rect">
            <a:avLst/>
          </a:prstGeom>
          <a:noFill/>
          <a:ln/>
        </p:spPr>
        <p:txBody>
          <a:bodyPr wrap="square" rtlCol="0" anchor="ctr"/>
          <a:lstStyle/>
          <a:p>
            <a:pPr marL="0" indent="0">
              <a:lnSpc>
                <a:spcPct val="130000"/>
              </a:lnSpc>
              <a:buNone/>
            </a:pPr>
            <a:r>
              <a:rPr lang="en-US" sz="1400" b="1" dirty="0">
                <a:solidFill>
                  <a:srgbClr val="FFFFFF"/>
                </a:solidFill>
                <a:latin typeface="Cambria" panose="02040503050406030204" pitchFamily="18" charset="0"/>
                <a:ea typeface="Cambria" panose="02040503050406030204" pitchFamily="18" charset="0"/>
              </a:rPr>
              <a:t>Construction institutionnelle du besoin</a:t>
            </a:r>
            <a:endParaRPr lang="en-US" sz="1400" dirty="0">
              <a:latin typeface="Cambria" panose="02040503050406030204" pitchFamily="18" charset="0"/>
              <a:ea typeface="Cambria" panose="02040503050406030204" pitchFamily="18" charset="0"/>
            </a:endParaRPr>
          </a:p>
        </p:txBody>
      </p:sp>
      <p:sp>
        <p:nvSpPr>
          <p:cNvPr id="9" name="Shape 8">
            <a:extLst>
              <a:ext uri="{FF2B5EF4-FFF2-40B4-BE49-F238E27FC236}">
                <a16:creationId xmlns:a16="http://schemas.microsoft.com/office/drawing/2014/main" id="{5A51613F-4A90-0D44-1806-726495417D27}"/>
              </a:ext>
            </a:extLst>
          </p:cNvPr>
          <p:cNvSpPr/>
          <p:nvPr/>
        </p:nvSpPr>
        <p:spPr>
          <a:xfrm>
            <a:off x="2322576" y="676656"/>
            <a:ext cx="6565392" cy="1261872"/>
          </a:xfrm>
          <a:prstGeom prst="rect">
            <a:avLst/>
          </a:prstGeom>
          <a:solidFill>
            <a:srgbClr val="F4F6F9"/>
          </a:solidFill>
          <a:ln w="7620">
            <a:solidFill>
              <a:srgbClr val="DDE3EB"/>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0" name="Shape 9">
            <a:extLst>
              <a:ext uri="{FF2B5EF4-FFF2-40B4-BE49-F238E27FC236}">
                <a16:creationId xmlns:a16="http://schemas.microsoft.com/office/drawing/2014/main" id="{64014E9C-A34C-ED9E-5058-8AC83FD233BE}"/>
              </a:ext>
            </a:extLst>
          </p:cNvPr>
          <p:cNvSpPr/>
          <p:nvPr/>
        </p:nvSpPr>
        <p:spPr>
          <a:xfrm>
            <a:off x="2322576" y="676656"/>
            <a:ext cx="54864" cy="1261872"/>
          </a:xfrm>
          <a:prstGeom prst="rect">
            <a:avLst/>
          </a:prstGeom>
          <a:solidFill>
            <a:srgbClr val="2D6A9F"/>
          </a:solidFill>
          <a:ln/>
        </p:spPr>
        <p:txBody>
          <a:bodyPr/>
          <a:lstStyle/>
          <a:p>
            <a:endParaRPr lang="fr-BE" sz="2400">
              <a:latin typeface="Cambria" panose="02040503050406030204" pitchFamily="18" charset="0"/>
              <a:ea typeface="Cambria" panose="02040503050406030204" pitchFamily="18" charset="0"/>
            </a:endParaRPr>
          </a:p>
        </p:txBody>
      </p:sp>
      <p:sp>
        <p:nvSpPr>
          <p:cNvPr id="11" name="Text 10">
            <a:extLst>
              <a:ext uri="{FF2B5EF4-FFF2-40B4-BE49-F238E27FC236}">
                <a16:creationId xmlns:a16="http://schemas.microsoft.com/office/drawing/2014/main" id="{322437B0-33D9-27C8-C1B8-0B9F248E74FE}"/>
              </a:ext>
            </a:extLst>
          </p:cNvPr>
          <p:cNvSpPr/>
          <p:nvPr/>
        </p:nvSpPr>
        <p:spPr>
          <a:xfrm>
            <a:off x="2468880" y="833410"/>
            <a:ext cx="7189470" cy="877824"/>
          </a:xfrm>
          <a:prstGeom prst="rect">
            <a:avLst/>
          </a:prstGeom>
          <a:noFill/>
          <a:ln/>
        </p:spPr>
        <p:txBody>
          <a:bodyPr wrap="square" rtlCol="0" anchor="ctr"/>
          <a:lstStyle/>
          <a:p>
            <a:pPr marL="0" indent="0">
              <a:lnSpc>
                <a:spcPct val="135000"/>
              </a:lnSpc>
              <a:buNone/>
            </a:pPr>
            <a:r>
              <a:rPr lang="en-US" sz="1400" dirty="0">
                <a:solidFill>
                  <a:srgbClr val="1E293B"/>
                </a:solidFill>
                <a:latin typeface="Cambria" panose="02040503050406030204" pitchFamily="18" charset="0"/>
                <a:ea typeface="Cambria" panose="02040503050406030204" pitchFamily="18" charset="0"/>
              </a:rPr>
              <a:t>Le besoin de stockage est construit par les dispositifs, non endogène. </a:t>
            </a:r>
          </a:p>
          <a:p>
            <a:pPr marL="0" indent="0">
              <a:lnSpc>
                <a:spcPct val="135000"/>
              </a:lnSpc>
              <a:buNone/>
            </a:pPr>
            <a:r>
              <a:rPr lang="en-US" sz="1400" dirty="0">
                <a:solidFill>
                  <a:srgbClr val="1E293B"/>
                </a:solidFill>
                <a:latin typeface="Cambria" panose="02040503050406030204" pitchFamily="18" charset="0"/>
                <a:ea typeface="Cambria" panose="02040503050406030204" pitchFamily="18" charset="0"/>
              </a:rPr>
              <a:t>La co-construction doit </a:t>
            </a:r>
            <a:r>
              <a:rPr lang="en-US" sz="1400" dirty="0" err="1">
                <a:solidFill>
                  <a:srgbClr val="1E293B"/>
                </a:solidFill>
                <a:latin typeface="Cambria" panose="02040503050406030204" pitchFamily="18" charset="0"/>
                <a:ea typeface="Cambria" panose="02040503050406030204" pitchFamily="18" charset="0"/>
              </a:rPr>
              <a:t>remplacer</a:t>
            </a:r>
            <a:r>
              <a:rPr lang="en-US" sz="1400" dirty="0">
                <a:solidFill>
                  <a:srgbClr val="1E293B"/>
                </a:solidFill>
                <a:latin typeface="Cambria" panose="02040503050406030204" pitchFamily="18" charset="0"/>
                <a:ea typeface="Cambria" panose="02040503050406030204" pitchFamily="18" charset="0"/>
              </a:rPr>
              <a:t> la diffusion verticale.</a:t>
            </a:r>
            <a:endParaRPr lang="en-US" sz="1400" dirty="0">
              <a:latin typeface="Cambria" panose="02040503050406030204" pitchFamily="18" charset="0"/>
              <a:ea typeface="Cambria" panose="02040503050406030204" pitchFamily="18" charset="0"/>
            </a:endParaRPr>
          </a:p>
        </p:txBody>
      </p:sp>
      <p:sp>
        <p:nvSpPr>
          <p:cNvPr id="12" name="Text 11">
            <a:extLst>
              <a:ext uri="{FF2B5EF4-FFF2-40B4-BE49-F238E27FC236}">
                <a16:creationId xmlns:a16="http://schemas.microsoft.com/office/drawing/2014/main" id="{B8E56CBB-9F4E-4A7E-35E2-2B04434B819B}"/>
              </a:ext>
            </a:extLst>
          </p:cNvPr>
          <p:cNvSpPr/>
          <p:nvPr/>
        </p:nvSpPr>
        <p:spPr>
          <a:xfrm>
            <a:off x="2468880" y="1664208"/>
            <a:ext cx="6108192" cy="219456"/>
          </a:xfrm>
          <a:prstGeom prst="rect">
            <a:avLst/>
          </a:prstGeom>
          <a:noFill/>
          <a:ln/>
        </p:spPr>
        <p:txBody>
          <a:bodyPr wrap="square" rtlCol="0" anchor="ctr"/>
          <a:lstStyle/>
          <a:p>
            <a:pPr marL="0" indent="0">
              <a:buNone/>
            </a:pPr>
            <a:r>
              <a:rPr lang="en-US" sz="1000" i="1" dirty="0">
                <a:solidFill>
                  <a:srgbClr val="64748B"/>
                </a:solidFill>
                <a:latin typeface="Cambria" panose="02040503050406030204" pitchFamily="18" charset="0"/>
                <a:ea typeface="Cambria" panose="02040503050406030204" pitchFamily="18" charset="0"/>
              </a:rPr>
              <a:t>Glover (2022) · Aw (2002)</a:t>
            </a:r>
            <a:endParaRPr lang="en-US" sz="1000" dirty="0">
              <a:latin typeface="Cambria" panose="02040503050406030204" pitchFamily="18" charset="0"/>
              <a:ea typeface="Cambria" panose="02040503050406030204" pitchFamily="18" charset="0"/>
            </a:endParaRPr>
          </a:p>
        </p:txBody>
      </p:sp>
      <p:sp>
        <p:nvSpPr>
          <p:cNvPr id="13" name="Shape 12">
            <a:extLst>
              <a:ext uri="{FF2B5EF4-FFF2-40B4-BE49-F238E27FC236}">
                <a16:creationId xmlns:a16="http://schemas.microsoft.com/office/drawing/2014/main" id="{C1DC13CF-A9C9-D1C3-8A0C-755E42416458}"/>
              </a:ext>
            </a:extLst>
          </p:cNvPr>
          <p:cNvSpPr/>
          <p:nvPr/>
        </p:nvSpPr>
        <p:spPr>
          <a:xfrm>
            <a:off x="292608" y="2084832"/>
            <a:ext cx="1920240" cy="1261872"/>
          </a:xfrm>
          <a:prstGeom prst="rect">
            <a:avLst/>
          </a:prstGeom>
          <a:solidFill>
            <a:srgbClr val="156B5E"/>
          </a:solidFill>
          <a:ln/>
        </p:spPr>
        <p:txBody>
          <a:bodyPr/>
          <a:lstStyle/>
          <a:p>
            <a:endParaRPr lang="fr-BE" sz="2400" dirty="0">
              <a:latin typeface="Cambria" panose="02040503050406030204" pitchFamily="18" charset="0"/>
              <a:ea typeface="Cambria" panose="02040503050406030204" pitchFamily="18" charset="0"/>
            </a:endParaRPr>
          </a:p>
        </p:txBody>
      </p:sp>
      <p:sp>
        <p:nvSpPr>
          <p:cNvPr id="14" name="Text 14">
            <a:extLst>
              <a:ext uri="{FF2B5EF4-FFF2-40B4-BE49-F238E27FC236}">
                <a16:creationId xmlns:a16="http://schemas.microsoft.com/office/drawing/2014/main" id="{B822BD4E-23D6-1E5F-FF77-4B35670533E1}"/>
              </a:ext>
            </a:extLst>
          </p:cNvPr>
          <p:cNvSpPr/>
          <p:nvPr/>
        </p:nvSpPr>
        <p:spPr>
          <a:xfrm>
            <a:off x="402336" y="2258931"/>
            <a:ext cx="1700784" cy="822960"/>
          </a:xfrm>
          <a:prstGeom prst="rect">
            <a:avLst/>
          </a:prstGeom>
          <a:noFill/>
          <a:ln/>
        </p:spPr>
        <p:txBody>
          <a:bodyPr wrap="square" rtlCol="0" anchor="ctr"/>
          <a:lstStyle/>
          <a:p>
            <a:pPr marL="0" indent="0">
              <a:lnSpc>
                <a:spcPct val="130000"/>
              </a:lnSpc>
              <a:buNone/>
            </a:pPr>
            <a:r>
              <a:rPr lang="en-US" sz="1400" b="1" dirty="0">
                <a:solidFill>
                  <a:srgbClr val="FFFFFF"/>
                </a:solidFill>
                <a:latin typeface="Cambria" panose="02040503050406030204" pitchFamily="18" charset="0"/>
                <a:ea typeface="Cambria" panose="02040503050406030204" pitchFamily="18" charset="0"/>
              </a:rPr>
              <a:t>Inégalités de genre comme déterminants structurels</a:t>
            </a:r>
            <a:endParaRPr lang="en-US" sz="1400" dirty="0">
              <a:latin typeface="Cambria" panose="02040503050406030204" pitchFamily="18" charset="0"/>
              <a:ea typeface="Cambria" panose="02040503050406030204" pitchFamily="18" charset="0"/>
            </a:endParaRPr>
          </a:p>
        </p:txBody>
      </p:sp>
      <p:sp>
        <p:nvSpPr>
          <p:cNvPr id="15" name="Shape 15">
            <a:extLst>
              <a:ext uri="{FF2B5EF4-FFF2-40B4-BE49-F238E27FC236}">
                <a16:creationId xmlns:a16="http://schemas.microsoft.com/office/drawing/2014/main" id="{D1AB8E33-1E25-C10C-EDBA-1FFDE514FA2C}"/>
              </a:ext>
            </a:extLst>
          </p:cNvPr>
          <p:cNvSpPr/>
          <p:nvPr/>
        </p:nvSpPr>
        <p:spPr>
          <a:xfrm>
            <a:off x="2322576" y="2084832"/>
            <a:ext cx="6565392" cy="1261872"/>
          </a:xfrm>
          <a:prstGeom prst="rect">
            <a:avLst/>
          </a:prstGeom>
          <a:solidFill>
            <a:srgbClr val="F4F6F9"/>
          </a:solidFill>
          <a:ln w="7620">
            <a:solidFill>
              <a:srgbClr val="DDE3EB"/>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16" name="Shape 16">
            <a:extLst>
              <a:ext uri="{FF2B5EF4-FFF2-40B4-BE49-F238E27FC236}">
                <a16:creationId xmlns:a16="http://schemas.microsoft.com/office/drawing/2014/main" id="{BEC21E89-E7D9-ACAF-418C-FE61D24E9235}"/>
              </a:ext>
            </a:extLst>
          </p:cNvPr>
          <p:cNvSpPr/>
          <p:nvPr/>
        </p:nvSpPr>
        <p:spPr>
          <a:xfrm>
            <a:off x="2322576" y="2084832"/>
            <a:ext cx="54864" cy="1261872"/>
          </a:xfrm>
          <a:prstGeom prst="rect">
            <a:avLst/>
          </a:prstGeom>
          <a:solidFill>
            <a:srgbClr val="156B5E"/>
          </a:solidFill>
          <a:ln/>
        </p:spPr>
        <p:txBody>
          <a:bodyPr/>
          <a:lstStyle/>
          <a:p>
            <a:endParaRPr lang="fr-BE" sz="2400">
              <a:latin typeface="Cambria" panose="02040503050406030204" pitchFamily="18" charset="0"/>
              <a:ea typeface="Cambria" panose="02040503050406030204" pitchFamily="18" charset="0"/>
            </a:endParaRPr>
          </a:p>
        </p:txBody>
      </p:sp>
      <p:sp>
        <p:nvSpPr>
          <p:cNvPr id="17" name="Text 17">
            <a:extLst>
              <a:ext uri="{FF2B5EF4-FFF2-40B4-BE49-F238E27FC236}">
                <a16:creationId xmlns:a16="http://schemas.microsoft.com/office/drawing/2014/main" id="{6B42FD85-5F4E-1EA4-CB3B-8B2098879556}"/>
              </a:ext>
            </a:extLst>
          </p:cNvPr>
          <p:cNvSpPr/>
          <p:nvPr/>
        </p:nvSpPr>
        <p:spPr>
          <a:xfrm>
            <a:off x="2468880" y="2157984"/>
            <a:ext cx="6740434" cy="877824"/>
          </a:xfrm>
          <a:prstGeom prst="rect">
            <a:avLst/>
          </a:prstGeom>
          <a:noFill/>
          <a:ln/>
        </p:spPr>
        <p:txBody>
          <a:bodyPr wrap="square" rtlCol="0" anchor="ctr"/>
          <a:lstStyle/>
          <a:p>
            <a:pPr marL="0" indent="0">
              <a:lnSpc>
                <a:spcPct val="135000"/>
              </a:lnSpc>
              <a:buNone/>
            </a:pPr>
            <a:r>
              <a:rPr lang="en-US" sz="1400" dirty="0">
                <a:solidFill>
                  <a:srgbClr val="1E293B"/>
                </a:solidFill>
                <a:latin typeface="Cambria" panose="02040503050406030204" pitchFamily="18" charset="0"/>
                <a:ea typeface="Cambria" panose="02040503050406030204" pitchFamily="18" charset="0"/>
              </a:rPr>
              <a:t>70% en non-accès </a:t>
            </a:r>
            <a:r>
              <a:rPr lang="en-US" sz="1400" dirty="0" err="1">
                <a:solidFill>
                  <a:srgbClr val="1E293B"/>
                </a:solidFill>
                <a:latin typeface="Cambria" panose="02040503050406030204" pitchFamily="18" charset="0"/>
                <a:ea typeface="Cambria" panose="02040503050406030204" pitchFamily="18" charset="0"/>
              </a:rPr>
              <a:t>contraint</a:t>
            </a:r>
            <a:r>
              <a:rPr lang="en-US" sz="1400" dirty="0">
                <a:solidFill>
                  <a:srgbClr val="1E293B"/>
                </a:solidFill>
                <a:latin typeface="Cambria" panose="02040503050406030204" pitchFamily="18" charset="0"/>
                <a:ea typeface="Cambria" panose="02040503050406030204" pitchFamily="18" charset="0"/>
              </a:rPr>
              <a:t> </a:t>
            </a:r>
          </a:p>
          <a:p>
            <a:pPr marL="0" indent="0">
              <a:lnSpc>
                <a:spcPct val="135000"/>
              </a:lnSpc>
              <a:buNone/>
            </a:pPr>
            <a:r>
              <a:rPr lang="en-US" sz="1400" dirty="0" err="1">
                <a:solidFill>
                  <a:srgbClr val="1E293B"/>
                </a:solidFill>
                <a:latin typeface="Cambria" panose="02040503050406030204" pitchFamily="18" charset="0"/>
                <a:ea typeface="Cambria" panose="02040503050406030204" pitchFamily="18" charset="0"/>
              </a:rPr>
              <a:t>Barrières</a:t>
            </a:r>
            <a:r>
              <a:rPr lang="en-US" sz="1400" dirty="0">
                <a:solidFill>
                  <a:srgbClr val="1E293B"/>
                </a:solidFill>
                <a:latin typeface="Cambria" panose="02040503050406030204" pitchFamily="18" charset="0"/>
                <a:ea typeface="Cambria" panose="02040503050406030204" pitchFamily="18" charset="0"/>
              </a:rPr>
              <a:t> cumulatives : foncier, alphabétisation, charge de travail, normes sociales. L'adoption n'est pas binaire : des hybridations innovantes sont documentées.</a:t>
            </a:r>
            <a:endParaRPr lang="en-US" sz="1400" dirty="0">
              <a:latin typeface="Cambria" panose="02040503050406030204" pitchFamily="18" charset="0"/>
              <a:ea typeface="Cambria" panose="02040503050406030204" pitchFamily="18" charset="0"/>
            </a:endParaRPr>
          </a:p>
        </p:txBody>
      </p:sp>
      <p:sp>
        <p:nvSpPr>
          <p:cNvPr id="18" name="Text 18">
            <a:extLst>
              <a:ext uri="{FF2B5EF4-FFF2-40B4-BE49-F238E27FC236}">
                <a16:creationId xmlns:a16="http://schemas.microsoft.com/office/drawing/2014/main" id="{07A6459B-F86F-6DBE-0C0D-210D9A17B7D5}"/>
              </a:ext>
            </a:extLst>
          </p:cNvPr>
          <p:cNvSpPr/>
          <p:nvPr/>
        </p:nvSpPr>
        <p:spPr>
          <a:xfrm>
            <a:off x="2468880" y="3072384"/>
            <a:ext cx="6108192" cy="219456"/>
          </a:xfrm>
          <a:prstGeom prst="rect">
            <a:avLst/>
          </a:prstGeom>
          <a:noFill/>
          <a:ln/>
        </p:spPr>
        <p:txBody>
          <a:bodyPr wrap="square" rtlCol="0" anchor="ctr"/>
          <a:lstStyle/>
          <a:p>
            <a:pPr marL="0" indent="0">
              <a:buNone/>
            </a:pPr>
            <a:r>
              <a:rPr lang="en-US" sz="1000" i="1" dirty="0">
                <a:solidFill>
                  <a:srgbClr val="64748B"/>
                </a:solidFill>
                <a:latin typeface="Cambria" panose="02040503050406030204" pitchFamily="18" charset="0"/>
                <a:ea typeface="Cambria" panose="02040503050406030204" pitchFamily="18" charset="0"/>
              </a:rPr>
              <a:t>Doss &amp; Morris (2001) · Bisheko (2023)</a:t>
            </a:r>
            <a:endParaRPr lang="en-US" sz="1000" dirty="0">
              <a:latin typeface="Cambria" panose="02040503050406030204" pitchFamily="18" charset="0"/>
              <a:ea typeface="Cambria" panose="02040503050406030204" pitchFamily="18" charset="0"/>
            </a:endParaRPr>
          </a:p>
        </p:txBody>
      </p:sp>
      <p:sp>
        <p:nvSpPr>
          <p:cNvPr id="19" name="Shape 19">
            <a:extLst>
              <a:ext uri="{FF2B5EF4-FFF2-40B4-BE49-F238E27FC236}">
                <a16:creationId xmlns:a16="http://schemas.microsoft.com/office/drawing/2014/main" id="{278D075A-DA5E-DB61-B230-2C8DE085CDB4}"/>
              </a:ext>
            </a:extLst>
          </p:cNvPr>
          <p:cNvSpPr/>
          <p:nvPr/>
        </p:nvSpPr>
        <p:spPr>
          <a:xfrm>
            <a:off x="292608" y="3493008"/>
            <a:ext cx="1920240" cy="1261872"/>
          </a:xfrm>
          <a:prstGeom prst="rect">
            <a:avLst/>
          </a:prstGeom>
          <a:solidFill>
            <a:srgbClr val="E07B2A"/>
          </a:solidFill>
          <a:ln/>
        </p:spPr>
        <p:txBody>
          <a:bodyPr/>
          <a:lstStyle/>
          <a:p>
            <a:endParaRPr lang="fr-BE" sz="2400">
              <a:latin typeface="Cambria" panose="02040503050406030204" pitchFamily="18" charset="0"/>
              <a:ea typeface="Cambria" panose="02040503050406030204" pitchFamily="18" charset="0"/>
            </a:endParaRPr>
          </a:p>
        </p:txBody>
      </p:sp>
      <p:sp>
        <p:nvSpPr>
          <p:cNvPr id="20" name="Text 21">
            <a:extLst>
              <a:ext uri="{FF2B5EF4-FFF2-40B4-BE49-F238E27FC236}">
                <a16:creationId xmlns:a16="http://schemas.microsoft.com/office/drawing/2014/main" id="{F8F0E482-C950-50DC-B35A-675B88737FF2}"/>
              </a:ext>
            </a:extLst>
          </p:cNvPr>
          <p:cNvSpPr/>
          <p:nvPr/>
        </p:nvSpPr>
        <p:spPr>
          <a:xfrm>
            <a:off x="402336" y="3621024"/>
            <a:ext cx="1700784" cy="822960"/>
          </a:xfrm>
          <a:prstGeom prst="rect">
            <a:avLst/>
          </a:prstGeom>
          <a:noFill/>
          <a:ln/>
        </p:spPr>
        <p:txBody>
          <a:bodyPr wrap="square" rtlCol="0" anchor="ctr"/>
          <a:lstStyle/>
          <a:p>
            <a:pPr marL="0" indent="0">
              <a:lnSpc>
                <a:spcPct val="130000"/>
              </a:lnSpc>
              <a:buNone/>
            </a:pPr>
            <a:r>
              <a:rPr lang="en-US" sz="1400" b="1" dirty="0">
                <a:solidFill>
                  <a:srgbClr val="FFFFFF"/>
                </a:solidFill>
                <a:latin typeface="Cambria" panose="02040503050406030204" pitchFamily="18" charset="0"/>
                <a:ea typeface="Cambria" panose="02040503050406030204" pitchFamily="18" charset="0"/>
              </a:rPr>
              <a:t>Vers une reconfiguration systémique</a:t>
            </a:r>
            <a:endParaRPr lang="en-US" sz="1400" dirty="0">
              <a:latin typeface="Cambria" panose="02040503050406030204" pitchFamily="18" charset="0"/>
              <a:ea typeface="Cambria" panose="02040503050406030204" pitchFamily="18" charset="0"/>
            </a:endParaRPr>
          </a:p>
        </p:txBody>
      </p:sp>
      <p:sp>
        <p:nvSpPr>
          <p:cNvPr id="21" name="Shape 22">
            <a:extLst>
              <a:ext uri="{FF2B5EF4-FFF2-40B4-BE49-F238E27FC236}">
                <a16:creationId xmlns:a16="http://schemas.microsoft.com/office/drawing/2014/main" id="{081C6975-B69B-15C5-AF58-1DE078864430}"/>
              </a:ext>
            </a:extLst>
          </p:cNvPr>
          <p:cNvSpPr/>
          <p:nvPr/>
        </p:nvSpPr>
        <p:spPr>
          <a:xfrm>
            <a:off x="2322576" y="3493008"/>
            <a:ext cx="6565392" cy="1261872"/>
          </a:xfrm>
          <a:prstGeom prst="rect">
            <a:avLst/>
          </a:prstGeom>
          <a:solidFill>
            <a:srgbClr val="F4F6F9"/>
          </a:solidFill>
          <a:ln w="7620">
            <a:solidFill>
              <a:srgbClr val="DDE3EB"/>
            </a:solidFill>
            <a:prstDash val="solid"/>
          </a:ln>
        </p:spPr>
        <p:txBody>
          <a:bodyPr/>
          <a:lstStyle/>
          <a:p>
            <a:endParaRPr lang="fr-BE" sz="2400">
              <a:latin typeface="Cambria" panose="02040503050406030204" pitchFamily="18" charset="0"/>
              <a:ea typeface="Cambria" panose="02040503050406030204" pitchFamily="18" charset="0"/>
            </a:endParaRPr>
          </a:p>
        </p:txBody>
      </p:sp>
      <p:sp>
        <p:nvSpPr>
          <p:cNvPr id="22" name="Shape 23">
            <a:extLst>
              <a:ext uri="{FF2B5EF4-FFF2-40B4-BE49-F238E27FC236}">
                <a16:creationId xmlns:a16="http://schemas.microsoft.com/office/drawing/2014/main" id="{28724E03-23D9-EDA0-4D16-5BF8D8F3BC42}"/>
              </a:ext>
            </a:extLst>
          </p:cNvPr>
          <p:cNvSpPr/>
          <p:nvPr/>
        </p:nvSpPr>
        <p:spPr>
          <a:xfrm>
            <a:off x="2322576" y="3493008"/>
            <a:ext cx="54864" cy="1261872"/>
          </a:xfrm>
          <a:prstGeom prst="rect">
            <a:avLst/>
          </a:prstGeom>
          <a:solidFill>
            <a:srgbClr val="E07B2A"/>
          </a:solidFill>
          <a:ln/>
        </p:spPr>
        <p:txBody>
          <a:bodyPr/>
          <a:lstStyle/>
          <a:p>
            <a:endParaRPr lang="fr-BE" sz="2400">
              <a:latin typeface="Cambria" panose="02040503050406030204" pitchFamily="18" charset="0"/>
              <a:ea typeface="Cambria" panose="02040503050406030204" pitchFamily="18" charset="0"/>
            </a:endParaRPr>
          </a:p>
        </p:txBody>
      </p:sp>
      <p:sp>
        <p:nvSpPr>
          <p:cNvPr id="23" name="Text 24">
            <a:extLst>
              <a:ext uri="{FF2B5EF4-FFF2-40B4-BE49-F238E27FC236}">
                <a16:creationId xmlns:a16="http://schemas.microsoft.com/office/drawing/2014/main" id="{3D59B98F-E9C0-E329-B620-8F9940CACE33}"/>
              </a:ext>
            </a:extLst>
          </p:cNvPr>
          <p:cNvSpPr/>
          <p:nvPr/>
        </p:nvSpPr>
        <p:spPr>
          <a:xfrm>
            <a:off x="2468880" y="3566160"/>
            <a:ext cx="6108192" cy="877824"/>
          </a:xfrm>
          <a:prstGeom prst="rect">
            <a:avLst/>
          </a:prstGeom>
          <a:noFill/>
          <a:ln/>
        </p:spPr>
        <p:txBody>
          <a:bodyPr wrap="square" rtlCol="0" anchor="ctr"/>
          <a:lstStyle/>
          <a:p>
            <a:pPr marL="0" indent="0">
              <a:lnSpc>
                <a:spcPct val="135000"/>
              </a:lnSpc>
              <a:buNone/>
            </a:pPr>
            <a:r>
              <a:rPr lang="en-US" sz="1400" dirty="0">
                <a:solidFill>
                  <a:srgbClr val="1E293B"/>
                </a:solidFill>
                <a:latin typeface="Cambria" panose="02040503050406030204" pitchFamily="18" charset="0"/>
                <a:ea typeface="Cambria" panose="02040503050406030204" pitchFamily="18" charset="0"/>
              </a:rPr>
              <a:t>Les 3 mécanismes s'articulent en cascade. 4 axes de reconfiguration :</a:t>
            </a:r>
          </a:p>
          <a:p>
            <a:pPr marL="0" indent="0">
              <a:lnSpc>
                <a:spcPct val="135000"/>
              </a:lnSpc>
              <a:buNone/>
            </a:pPr>
            <a:r>
              <a:rPr lang="en-US" sz="1400" dirty="0">
                <a:solidFill>
                  <a:srgbClr val="1E293B"/>
                </a:solidFill>
                <a:latin typeface="Cambria" panose="02040503050406030204" pitchFamily="18" charset="0"/>
                <a:ea typeface="Cambria" panose="02040503050406030204" pitchFamily="18" charset="0"/>
              </a:rPr>
              <a:t> co-construction · </a:t>
            </a:r>
            <a:r>
              <a:rPr lang="en-US" sz="1400" dirty="0" err="1">
                <a:solidFill>
                  <a:srgbClr val="1E293B"/>
                </a:solidFill>
                <a:latin typeface="Cambria" panose="02040503050406030204" pitchFamily="18" charset="0"/>
                <a:ea typeface="Cambria" panose="02040503050406030204" pitchFamily="18" charset="0"/>
              </a:rPr>
              <a:t>accessibilité</a:t>
            </a:r>
            <a:r>
              <a:rPr lang="en-US" sz="1400" dirty="0">
                <a:solidFill>
                  <a:srgbClr val="1E293B"/>
                </a:solidFill>
                <a:latin typeface="Cambria" panose="02040503050406030204" pitchFamily="18" charset="0"/>
                <a:ea typeface="Cambria" panose="02040503050406030204" pitchFamily="18" charset="0"/>
              </a:rPr>
              <a:t> · </a:t>
            </a:r>
            <a:r>
              <a:rPr lang="en-US" sz="1400" dirty="0" err="1">
                <a:solidFill>
                  <a:srgbClr val="1E293B"/>
                </a:solidFill>
                <a:latin typeface="Cambria" panose="02040503050406030204" pitchFamily="18" charset="0"/>
                <a:ea typeface="Cambria" panose="02040503050406030204" pitchFamily="18" charset="0"/>
              </a:rPr>
              <a:t>continuité</a:t>
            </a:r>
            <a:r>
              <a:rPr lang="en-US" sz="1400" dirty="0">
                <a:solidFill>
                  <a:srgbClr val="1E293B"/>
                </a:solidFill>
                <a:latin typeface="Cambria" panose="02040503050406030204" pitchFamily="18" charset="0"/>
                <a:ea typeface="Cambria" panose="02040503050406030204" pitchFamily="18" charset="0"/>
              </a:rPr>
              <a:t> · </a:t>
            </a:r>
            <a:r>
              <a:rPr lang="en-US" sz="1400" dirty="0" err="1">
                <a:solidFill>
                  <a:srgbClr val="1E293B"/>
                </a:solidFill>
                <a:latin typeface="Cambria" panose="02040503050406030204" pitchFamily="18" charset="0"/>
                <a:ea typeface="Cambria" panose="02040503050406030204" pitchFamily="18" charset="0"/>
              </a:rPr>
              <a:t>renforcement</a:t>
            </a:r>
            <a:r>
              <a:rPr lang="en-US" sz="1400" dirty="0">
                <a:solidFill>
                  <a:srgbClr val="1E293B"/>
                </a:solidFill>
                <a:latin typeface="Cambria" panose="02040503050406030204" pitchFamily="18" charset="0"/>
                <a:ea typeface="Cambria" panose="02040503050406030204" pitchFamily="18" charset="0"/>
              </a:rPr>
              <a:t> des </a:t>
            </a:r>
            <a:r>
              <a:rPr lang="en-US" sz="1400" dirty="0" err="1">
                <a:solidFill>
                  <a:srgbClr val="1E293B"/>
                </a:solidFill>
                <a:latin typeface="Cambria" panose="02040503050406030204" pitchFamily="18" charset="0"/>
                <a:ea typeface="Cambria" panose="02040503050406030204" pitchFamily="18" charset="0"/>
              </a:rPr>
              <a:t>organisations</a:t>
            </a:r>
            <a:r>
              <a:rPr lang="en-US" sz="1400" dirty="0">
                <a:solidFill>
                  <a:srgbClr val="1E293B"/>
                </a:solidFill>
                <a:latin typeface="Cambria" panose="02040503050406030204" pitchFamily="18" charset="0"/>
                <a:ea typeface="Cambria" panose="02040503050406030204" pitchFamily="18" charset="0"/>
              </a:rPr>
              <a:t> </a:t>
            </a:r>
            <a:r>
              <a:rPr lang="en-US" sz="1400" dirty="0" err="1">
                <a:solidFill>
                  <a:srgbClr val="1E293B"/>
                </a:solidFill>
                <a:latin typeface="Cambria" panose="02040503050406030204" pitchFamily="18" charset="0"/>
                <a:ea typeface="Cambria" panose="02040503050406030204" pitchFamily="18" charset="0"/>
              </a:rPr>
              <a:t>féminines</a:t>
            </a:r>
            <a:r>
              <a:rPr lang="en-US" sz="1400" dirty="0">
                <a:solidFill>
                  <a:srgbClr val="1E293B"/>
                </a:solidFill>
                <a:latin typeface="Cambria" panose="02040503050406030204" pitchFamily="18" charset="0"/>
                <a:ea typeface="Cambria" panose="02040503050406030204" pitchFamily="18" charset="0"/>
              </a:rPr>
              <a:t>. </a:t>
            </a:r>
            <a:endParaRPr lang="en-US" sz="1400" dirty="0">
              <a:latin typeface="Cambria" panose="02040503050406030204" pitchFamily="18" charset="0"/>
              <a:ea typeface="Cambria" panose="02040503050406030204" pitchFamily="18" charset="0"/>
            </a:endParaRPr>
          </a:p>
        </p:txBody>
      </p:sp>
      <p:sp>
        <p:nvSpPr>
          <p:cNvPr id="24" name="Text 25">
            <a:extLst>
              <a:ext uri="{FF2B5EF4-FFF2-40B4-BE49-F238E27FC236}">
                <a16:creationId xmlns:a16="http://schemas.microsoft.com/office/drawing/2014/main" id="{323144A9-C743-092B-02D0-EBC39DC82F0C}"/>
              </a:ext>
            </a:extLst>
          </p:cNvPr>
          <p:cNvSpPr/>
          <p:nvPr/>
        </p:nvSpPr>
        <p:spPr>
          <a:xfrm>
            <a:off x="2468880" y="4480560"/>
            <a:ext cx="6108192" cy="219456"/>
          </a:xfrm>
          <a:prstGeom prst="rect">
            <a:avLst/>
          </a:prstGeom>
          <a:noFill/>
          <a:ln/>
        </p:spPr>
        <p:txBody>
          <a:bodyPr wrap="square" rtlCol="0" anchor="ctr"/>
          <a:lstStyle/>
          <a:p>
            <a:pPr marL="0" indent="0">
              <a:buNone/>
            </a:pPr>
            <a:r>
              <a:rPr lang="en-US" sz="1000" i="1" dirty="0">
                <a:solidFill>
                  <a:srgbClr val="64748B"/>
                </a:solidFill>
                <a:latin typeface="Cambria" panose="02040503050406030204" pitchFamily="18" charset="0"/>
                <a:ea typeface="Cambria" panose="02040503050406030204" pitchFamily="18" charset="0"/>
              </a:rPr>
              <a:t>Aggeri &amp; Hatchuel (2003) · Grimand (2012)</a:t>
            </a:r>
            <a:endParaRPr lang="en-US" sz="1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18898395"/>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BBCDE-FE4D-A8A4-F39E-F762D59B23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823A086-7A30-4AE1-5CC1-9B1540DD1407}"/>
              </a:ext>
            </a:extLst>
          </p:cNvPr>
          <p:cNvSpPr/>
          <p:nvPr/>
        </p:nvSpPr>
        <p:spPr>
          <a:xfrm>
            <a:off x="0" y="0"/>
            <a:ext cx="9144000" cy="502920"/>
          </a:xfrm>
          <a:prstGeom prst="rect">
            <a:avLst/>
          </a:prstGeom>
          <a:solidFill>
            <a:srgbClr val="1A3C5E"/>
          </a:solidFill>
          <a:ln/>
        </p:spPr>
        <p:txBody>
          <a:bodyPr/>
          <a:lstStyle/>
          <a:p>
            <a:endParaRPr lang="fr-BE" dirty="0"/>
          </a:p>
        </p:txBody>
      </p:sp>
      <p:grpSp>
        <p:nvGrpSpPr>
          <p:cNvPr id="110" name="Groupe 109">
            <a:extLst>
              <a:ext uri="{FF2B5EF4-FFF2-40B4-BE49-F238E27FC236}">
                <a16:creationId xmlns:a16="http://schemas.microsoft.com/office/drawing/2014/main" id="{AB63EF71-0A5C-FD3E-BE76-50362F25203B}"/>
              </a:ext>
            </a:extLst>
          </p:cNvPr>
          <p:cNvGrpSpPr/>
          <p:nvPr/>
        </p:nvGrpSpPr>
        <p:grpSpPr>
          <a:xfrm>
            <a:off x="0" y="0"/>
            <a:ext cx="9144000" cy="502920"/>
            <a:chOff x="0" y="0"/>
            <a:chExt cx="9144000" cy="502920"/>
          </a:xfrm>
        </p:grpSpPr>
        <p:sp>
          <p:nvSpPr>
            <p:cNvPr id="3" name="Shape 1">
              <a:extLst>
                <a:ext uri="{FF2B5EF4-FFF2-40B4-BE49-F238E27FC236}">
                  <a16:creationId xmlns:a16="http://schemas.microsoft.com/office/drawing/2014/main" id="{30E48D6A-0BC4-15B4-B3AD-D7467BFBAF55}"/>
                </a:ext>
              </a:extLst>
            </p:cNvPr>
            <p:cNvSpPr/>
            <p:nvPr/>
          </p:nvSpPr>
          <p:spPr>
            <a:xfrm>
              <a:off x="0" y="466344"/>
              <a:ext cx="9144000" cy="36576"/>
            </a:xfrm>
            <a:prstGeom prst="rect">
              <a:avLst/>
            </a:prstGeom>
            <a:solidFill>
              <a:srgbClr val="E67E22"/>
            </a:solidFill>
            <a:ln/>
          </p:spPr>
          <p:txBody>
            <a:bodyPr/>
            <a:lstStyle/>
            <a:p>
              <a:endParaRPr lang="fr-BE"/>
            </a:p>
          </p:txBody>
        </p:sp>
        <p:sp>
          <p:nvSpPr>
            <p:cNvPr id="4" name="Shape 2">
              <a:extLst>
                <a:ext uri="{FF2B5EF4-FFF2-40B4-BE49-F238E27FC236}">
                  <a16:creationId xmlns:a16="http://schemas.microsoft.com/office/drawing/2014/main" id="{6EB8F61F-4B46-2C83-BBD5-4516D9AA21B0}"/>
                </a:ext>
              </a:extLst>
            </p:cNvPr>
            <p:cNvSpPr/>
            <p:nvPr/>
          </p:nvSpPr>
          <p:spPr>
            <a:xfrm>
              <a:off x="0" y="0"/>
              <a:ext cx="502920" cy="502920"/>
            </a:xfrm>
            <a:prstGeom prst="rect">
              <a:avLst/>
            </a:prstGeom>
            <a:solidFill>
              <a:srgbClr val="E67E22"/>
            </a:solidFill>
            <a:ln/>
          </p:spPr>
          <p:txBody>
            <a:bodyPr/>
            <a:lstStyle/>
            <a:p>
              <a:endParaRPr lang="fr-BE" dirty="0"/>
            </a:p>
          </p:txBody>
        </p:sp>
        <p:sp>
          <p:nvSpPr>
            <p:cNvPr id="5" name="Text 3">
              <a:extLst>
                <a:ext uri="{FF2B5EF4-FFF2-40B4-BE49-F238E27FC236}">
                  <a16:creationId xmlns:a16="http://schemas.microsoft.com/office/drawing/2014/main" id="{847DA792-1960-5984-C3EB-1D74891A2208}"/>
                </a:ext>
              </a:extLst>
            </p:cNvPr>
            <p:cNvSpPr/>
            <p:nvPr/>
          </p:nvSpPr>
          <p:spPr>
            <a:xfrm>
              <a:off x="0" y="0"/>
              <a:ext cx="502920" cy="502920"/>
            </a:xfrm>
            <a:prstGeom prst="rect">
              <a:avLst/>
            </a:prstGeom>
            <a:noFill/>
            <a:ln/>
          </p:spPr>
          <p:txBody>
            <a:bodyPr wrap="square" lIns="0" tIns="0" rIns="0" bIns="0" rtlCol="0" anchor="ctr"/>
            <a:lstStyle/>
            <a:p>
              <a:pPr marL="0" indent="0" algn="ctr">
                <a:buNone/>
              </a:pPr>
              <a:r>
                <a:rPr lang="en-US" b="1" dirty="0">
                  <a:solidFill>
                    <a:schemeClr val="bg1"/>
                  </a:solidFill>
                  <a:latin typeface="Georgia" panose="02040502050405020303" pitchFamily="18" charset="0"/>
                </a:rPr>
                <a:t>7</a:t>
              </a:r>
              <a:endParaRPr lang="en-US" dirty="0">
                <a:solidFill>
                  <a:schemeClr val="bg1"/>
                </a:solidFill>
                <a:latin typeface="Georgia" panose="02040502050405020303" pitchFamily="18" charset="0"/>
              </a:endParaRPr>
            </a:p>
          </p:txBody>
        </p:sp>
        <p:sp>
          <p:nvSpPr>
            <p:cNvPr id="6" name="Text 4">
              <a:extLst>
                <a:ext uri="{FF2B5EF4-FFF2-40B4-BE49-F238E27FC236}">
                  <a16:creationId xmlns:a16="http://schemas.microsoft.com/office/drawing/2014/main" id="{6A089062-CAFA-DBA9-779F-F34EAAE23C2E}"/>
                </a:ext>
              </a:extLst>
            </p:cNvPr>
            <p:cNvSpPr/>
            <p:nvPr/>
          </p:nvSpPr>
          <p:spPr>
            <a:xfrm>
              <a:off x="594360" y="0"/>
              <a:ext cx="8321040" cy="502920"/>
            </a:xfrm>
            <a:prstGeom prst="rect">
              <a:avLst/>
            </a:prstGeom>
            <a:noFill/>
            <a:ln/>
          </p:spPr>
          <p:txBody>
            <a:bodyPr wrap="square" rtlCol="0" anchor="ctr"/>
            <a:lstStyle/>
            <a:p>
              <a:pPr marL="0" indent="0">
                <a:buNone/>
              </a:pPr>
              <a:r>
                <a:rPr lang="en-US" sz="2200" b="1" dirty="0">
                  <a:solidFill>
                    <a:srgbClr val="FFFFFF"/>
                  </a:solidFill>
                  <a:latin typeface="Georgia" panose="02040502050405020303" pitchFamily="18" charset="0"/>
                  <a:ea typeface="Calibri" pitchFamily="34" charset="-122"/>
                  <a:cs typeface="Calibri" pitchFamily="34" charset="-120"/>
                </a:rPr>
                <a:t>Conclusion &amp; </a:t>
              </a:r>
              <a:r>
                <a:rPr lang="en-US" sz="2200" b="1" dirty="0" err="1">
                  <a:solidFill>
                    <a:srgbClr val="FFFFFF"/>
                  </a:solidFill>
                  <a:latin typeface="Georgia" panose="02040502050405020303" pitchFamily="18" charset="0"/>
                  <a:ea typeface="Calibri" pitchFamily="34" charset="-122"/>
                  <a:cs typeface="Calibri" pitchFamily="34" charset="-120"/>
                </a:rPr>
                <a:t>Recommandations</a:t>
              </a:r>
              <a:endParaRPr lang="en-US" sz="2200" dirty="0">
                <a:latin typeface="Georgia" panose="02040502050405020303" pitchFamily="18" charset="0"/>
              </a:endParaRPr>
            </a:p>
          </p:txBody>
        </p:sp>
      </p:grpSp>
      <p:sp>
        <p:nvSpPr>
          <p:cNvPr id="27" name="Text 25">
            <a:extLst>
              <a:ext uri="{FF2B5EF4-FFF2-40B4-BE49-F238E27FC236}">
                <a16:creationId xmlns:a16="http://schemas.microsoft.com/office/drawing/2014/main" id="{0E861FFD-EEC2-134A-3372-ECDAC47AD4E9}"/>
              </a:ext>
            </a:extLst>
          </p:cNvPr>
          <p:cNvSpPr/>
          <p:nvPr/>
        </p:nvSpPr>
        <p:spPr>
          <a:xfrm>
            <a:off x="320040" y="4846320"/>
            <a:ext cx="1920240" cy="292608"/>
          </a:xfrm>
          <a:prstGeom prst="rect">
            <a:avLst/>
          </a:prstGeom>
          <a:noFill/>
          <a:ln/>
        </p:spPr>
        <p:txBody>
          <a:bodyPr wrap="square" rtlCol="0" anchor="ctr"/>
          <a:lstStyle/>
          <a:p>
            <a:pPr marL="0" indent="0">
              <a:buNone/>
            </a:pPr>
            <a:endParaRPr lang="en-US" sz="950" dirty="0"/>
          </a:p>
        </p:txBody>
      </p:sp>
      <p:sp>
        <p:nvSpPr>
          <p:cNvPr id="139" name="Text 3">
            <a:extLst>
              <a:ext uri="{FF2B5EF4-FFF2-40B4-BE49-F238E27FC236}">
                <a16:creationId xmlns:a16="http://schemas.microsoft.com/office/drawing/2014/main" id="{076B1AF7-D3B2-44F4-A51D-DAC64CBCFA71}"/>
              </a:ext>
            </a:extLst>
          </p:cNvPr>
          <p:cNvSpPr/>
          <p:nvPr/>
        </p:nvSpPr>
        <p:spPr>
          <a:xfrm>
            <a:off x="0" y="0"/>
            <a:ext cx="502920" cy="502920"/>
          </a:xfrm>
          <a:prstGeom prst="rect">
            <a:avLst/>
          </a:prstGeom>
          <a:noFill/>
          <a:ln/>
        </p:spPr>
        <p:txBody>
          <a:bodyPr wrap="square" lIns="0" tIns="0" rIns="0" bIns="0" rtlCol="0" anchor="ctr"/>
          <a:lstStyle/>
          <a:p>
            <a:pPr marL="0" indent="0" algn="ctr">
              <a:buNone/>
            </a:pPr>
            <a:endParaRPr lang="en-US" sz="1500" dirty="0"/>
          </a:p>
        </p:txBody>
      </p:sp>
      <p:sp>
        <p:nvSpPr>
          <p:cNvPr id="174" name="Text 40">
            <a:extLst>
              <a:ext uri="{FF2B5EF4-FFF2-40B4-BE49-F238E27FC236}">
                <a16:creationId xmlns:a16="http://schemas.microsoft.com/office/drawing/2014/main" id="{8F06BFE6-0D3E-76D7-2E86-411375ACF08D}"/>
              </a:ext>
            </a:extLst>
          </p:cNvPr>
          <p:cNvSpPr/>
          <p:nvPr/>
        </p:nvSpPr>
        <p:spPr>
          <a:xfrm>
            <a:off x="5376672" y="603504"/>
            <a:ext cx="3474720" cy="384048"/>
          </a:xfrm>
          <a:prstGeom prst="rect">
            <a:avLst/>
          </a:prstGeom>
          <a:noFill/>
          <a:ln/>
        </p:spPr>
        <p:txBody>
          <a:bodyPr wrap="square" lIns="0" tIns="0" rIns="0" bIns="0" rtlCol="0" anchor="ctr"/>
          <a:lstStyle/>
          <a:p>
            <a:pPr marL="0" indent="0" algn="ctr">
              <a:buNone/>
            </a:pPr>
            <a:endParaRPr lang="en-US" sz="1600" dirty="0">
              <a:latin typeface="Cambria" panose="02040503050406030204" pitchFamily="18" charset="0"/>
              <a:ea typeface="Cambria" panose="02040503050406030204" pitchFamily="18" charset="0"/>
            </a:endParaRPr>
          </a:p>
        </p:txBody>
      </p:sp>
      <p:grpSp>
        <p:nvGrpSpPr>
          <p:cNvPr id="24" name="Groupe 23">
            <a:extLst>
              <a:ext uri="{FF2B5EF4-FFF2-40B4-BE49-F238E27FC236}">
                <a16:creationId xmlns:a16="http://schemas.microsoft.com/office/drawing/2014/main" id="{4EC84B58-030B-54A1-7D2B-D9389729B9FD}"/>
              </a:ext>
            </a:extLst>
          </p:cNvPr>
          <p:cNvGrpSpPr/>
          <p:nvPr/>
        </p:nvGrpSpPr>
        <p:grpSpPr>
          <a:xfrm>
            <a:off x="-498021" y="658368"/>
            <a:ext cx="9642021" cy="4317926"/>
            <a:chOff x="292608" y="658368"/>
            <a:chExt cx="8558784" cy="3364992"/>
          </a:xfrm>
        </p:grpSpPr>
        <p:sp>
          <p:nvSpPr>
            <p:cNvPr id="7" name="Shape 5">
              <a:extLst>
                <a:ext uri="{FF2B5EF4-FFF2-40B4-BE49-F238E27FC236}">
                  <a16:creationId xmlns:a16="http://schemas.microsoft.com/office/drawing/2014/main" id="{6647C61D-DBFF-5DC3-0F59-BBE6587F9D25}"/>
                </a:ext>
              </a:extLst>
            </p:cNvPr>
            <p:cNvSpPr/>
            <p:nvPr/>
          </p:nvSpPr>
          <p:spPr>
            <a:xfrm>
              <a:off x="292608" y="658368"/>
              <a:ext cx="8558784" cy="0"/>
            </a:xfrm>
            <a:prstGeom prst="line">
              <a:avLst/>
            </a:prstGeom>
            <a:noFill/>
            <a:ln w="7620">
              <a:solidFill>
                <a:srgbClr val="DDE3EB"/>
              </a:solidFill>
              <a:prstDash val="solid"/>
            </a:ln>
          </p:spPr>
          <p:txBody>
            <a:bodyPr/>
            <a:lstStyle/>
            <a:p>
              <a:endParaRPr lang="fr-BE" sz="2800"/>
            </a:p>
          </p:txBody>
        </p:sp>
        <p:sp>
          <p:nvSpPr>
            <p:cNvPr id="8" name="Text 7">
              <a:extLst>
                <a:ext uri="{FF2B5EF4-FFF2-40B4-BE49-F238E27FC236}">
                  <a16:creationId xmlns:a16="http://schemas.microsoft.com/office/drawing/2014/main" id="{BAABDAAE-F5A6-9497-5E43-43183F868061}"/>
                </a:ext>
              </a:extLst>
            </p:cNvPr>
            <p:cNvSpPr/>
            <p:nvPr/>
          </p:nvSpPr>
          <p:spPr>
            <a:xfrm>
              <a:off x="969264" y="731520"/>
              <a:ext cx="2560320" cy="640080"/>
            </a:xfrm>
            <a:prstGeom prst="rect">
              <a:avLst/>
            </a:prstGeom>
            <a:noFill/>
            <a:ln/>
          </p:spPr>
          <p:txBody>
            <a:bodyPr wrap="square" rtlCol="0" anchor="ctr"/>
            <a:lstStyle/>
            <a:p>
              <a:pPr marL="0" indent="0">
                <a:buNone/>
              </a:pPr>
              <a:r>
                <a:rPr lang="en-US" b="1" dirty="0">
                  <a:solidFill>
                    <a:srgbClr val="2D6A9F"/>
                  </a:solidFill>
                </a:rPr>
                <a:t>Co-construction participative</a:t>
              </a:r>
              <a:endParaRPr lang="en-US" dirty="0"/>
            </a:p>
          </p:txBody>
        </p:sp>
        <p:sp>
          <p:nvSpPr>
            <p:cNvPr id="9" name="Shape 8">
              <a:extLst>
                <a:ext uri="{FF2B5EF4-FFF2-40B4-BE49-F238E27FC236}">
                  <a16:creationId xmlns:a16="http://schemas.microsoft.com/office/drawing/2014/main" id="{A704DEA4-B00C-5560-2AA5-6CBACAFD13DE}"/>
                </a:ext>
              </a:extLst>
            </p:cNvPr>
            <p:cNvSpPr/>
            <p:nvPr/>
          </p:nvSpPr>
          <p:spPr>
            <a:xfrm>
              <a:off x="3639312" y="768096"/>
              <a:ext cx="0" cy="512064"/>
            </a:xfrm>
            <a:prstGeom prst="line">
              <a:avLst/>
            </a:prstGeom>
            <a:noFill/>
            <a:ln w="10160">
              <a:solidFill>
                <a:srgbClr val="DDE3EB"/>
              </a:solidFill>
              <a:prstDash val="solid"/>
            </a:ln>
          </p:spPr>
          <p:txBody>
            <a:bodyPr/>
            <a:lstStyle/>
            <a:p>
              <a:endParaRPr lang="fr-BE" sz="2800"/>
            </a:p>
          </p:txBody>
        </p:sp>
        <p:sp>
          <p:nvSpPr>
            <p:cNvPr id="10" name="Text 9">
              <a:extLst>
                <a:ext uri="{FF2B5EF4-FFF2-40B4-BE49-F238E27FC236}">
                  <a16:creationId xmlns:a16="http://schemas.microsoft.com/office/drawing/2014/main" id="{E510D984-B7B3-E4E3-FB0F-C1D1B7081029}"/>
                </a:ext>
              </a:extLst>
            </p:cNvPr>
            <p:cNvSpPr/>
            <p:nvPr/>
          </p:nvSpPr>
          <p:spPr>
            <a:xfrm>
              <a:off x="3785616" y="731520"/>
              <a:ext cx="5029200" cy="640080"/>
            </a:xfrm>
            <a:prstGeom prst="rect">
              <a:avLst/>
            </a:prstGeom>
            <a:noFill/>
            <a:ln/>
          </p:spPr>
          <p:txBody>
            <a:bodyPr wrap="square" rtlCol="0" anchor="ctr"/>
            <a:lstStyle/>
            <a:p>
              <a:pPr marL="285750" indent="-285750">
                <a:buFont typeface="Arial" panose="020B0604020202020204" pitchFamily="34" charset="0"/>
                <a:buChar char="•"/>
              </a:pPr>
              <a:r>
                <a:rPr lang="en-US" sz="1600" dirty="0">
                  <a:solidFill>
                    <a:srgbClr val="64748B"/>
                  </a:solidFill>
                </a:rPr>
                <a:t>Remplacer l'approche prescriptive par un dialogue multi-acteurs pour identifier les priorités et territorialiser les stratégies.</a:t>
              </a:r>
              <a:endParaRPr lang="en-US" sz="1600" dirty="0"/>
            </a:p>
          </p:txBody>
        </p:sp>
        <p:sp>
          <p:nvSpPr>
            <p:cNvPr id="11" name="Shape 10">
              <a:extLst>
                <a:ext uri="{FF2B5EF4-FFF2-40B4-BE49-F238E27FC236}">
                  <a16:creationId xmlns:a16="http://schemas.microsoft.com/office/drawing/2014/main" id="{FBEAC0B2-3694-C63A-460D-1A13D7AB4F45}"/>
                </a:ext>
              </a:extLst>
            </p:cNvPr>
            <p:cNvSpPr/>
            <p:nvPr/>
          </p:nvSpPr>
          <p:spPr>
            <a:xfrm>
              <a:off x="292608" y="1499616"/>
              <a:ext cx="8558784" cy="0"/>
            </a:xfrm>
            <a:prstGeom prst="line">
              <a:avLst/>
            </a:prstGeom>
            <a:noFill/>
            <a:ln w="7620">
              <a:solidFill>
                <a:srgbClr val="DDE3EB"/>
              </a:solidFill>
              <a:prstDash val="solid"/>
            </a:ln>
          </p:spPr>
          <p:txBody>
            <a:bodyPr/>
            <a:lstStyle/>
            <a:p>
              <a:endParaRPr lang="fr-BE" sz="2800"/>
            </a:p>
          </p:txBody>
        </p:sp>
        <p:sp>
          <p:nvSpPr>
            <p:cNvPr id="12" name="Text 12">
              <a:extLst>
                <a:ext uri="{FF2B5EF4-FFF2-40B4-BE49-F238E27FC236}">
                  <a16:creationId xmlns:a16="http://schemas.microsoft.com/office/drawing/2014/main" id="{126A0F88-9A0A-78C9-87BC-7AA1BB9F1AE3}"/>
                </a:ext>
              </a:extLst>
            </p:cNvPr>
            <p:cNvSpPr/>
            <p:nvPr/>
          </p:nvSpPr>
          <p:spPr>
            <a:xfrm>
              <a:off x="969264" y="1572768"/>
              <a:ext cx="2560320" cy="640080"/>
            </a:xfrm>
            <a:prstGeom prst="rect">
              <a:avLst/>
            </a:prstGeom>
            <a:noFill/>
            <a:ln/>
          </p:spPr>
          <p:txBody>
            <a:bodyPr wrap="square" rtlCol="0" anchor="ctr"/>
            <a:lstStyle/>
            <a:p>
              <a:pPr marL="0" indent="0">
                <a:buNone/>
              </a:pPr>
              <a:r>
                <a:rPr lang="en-US" b="1" dirty="0">
                  <a:solidFill>
                    <a:srgbClr val="156B5E"/>
                  </a:solidFill>
                </a:rPr>
                <a:t>Réviser les critères d'éligibilité</a:t>
              </a:r>
              <a:endParaRPr lang="en-US" dirty="0"/>
            </a:p>
          </p:txBody>
        </p:sp>
        <p:sp>
          <p:nvSpPr>
            <p:cNvPr id="13" name="Shape 13">
              <a:extLst>
                <a:ext uri="{FF2B5EF4-FFF2-40B4-BE49-F238E27FC236}">
                  <a16:creationId xmlns:a16="http://schemas.microsoft.com/office/drawing/2014/main" id="{4AAB5D55-41A1-A251-3E17-9FA89590EF65}"/>
                </a:ext>
              </a:extLst>
            </p:cNvPr>
            <p:cNvSpPr/>
            <p:nvPr/>
          </p:nvSpPr>
          <p:spPr>
            <a:xfrm>
              <a:off x="3639312" y="1609344"/>
              <a:ext cx="0" cy="512064"/>
            </a:xfrm>
            <a:prstGeom prst="line">
              <a:avLst/>
            </a:prstGeom>
            <a:noFill/>
            <a:ln w="10160">
              <a:solidFill>
                <a:srgbClr val="DDE3EB"/>
              </a:solidFill>
              <a:prstDash val="solid"/>
            </a:ln>
          </p:spPr>
          <p:txBody>
            <a:bodyPr/>
            <a:lstStyle/>
            <a:p>
              <a:endParaRPr lang="fr-BE" sz="2800"/>
            </a:p>
          </p:txBody>
        </p:sp>
        <p:sp>
          <p:nvSpPr>
            <p:cNvPr id="14" name="Text 14">
              <a:extLst>
                <a:ext uri="{FF2B5EF4-FFF2-40B4-BE49-F238E27FC236}">
                  <a16:creationId xmlns:a16="http://schemas.microsoft.com/office/drawing/2014/main" id="{BB1A4CC3-E363-D41E-10D0-C4AB4FAB77B7}"/>
                </a:ext>
              </a:extLst>
            </p:cNvPr>
            <p:cNvSpPr/>
            <p:nvPr/>
          </p:nvSpPr>
          <p:spPr>
            <a:xfrm>
              <a:off x="3785616" y="1572768"/>
              <a:ext cx="5029200" cy="640080"/>
            </a:xfrm>
            <a:prstGeom prst="rect">
              <a:avLst/>
            </a:prstGeom>
            <a:noFill/>
            <a:ln/>
          </p:spPr>
          <p:txBody>
            <a:bodyPr wrap="square" rtlCol="0" anchor="ctr"/>
            <a:lstStyle/>
            <a:p>
              <a:pPr marL="285750" indent="-285750">
                <a:buFont typeface="Arial" panose="020B0604020202020204" pitchFamily="34" charset="0"/>
                <a:buChar char="•"/>
              </a:pPr>
              <a:r>
                <a:rPr lang="en-US" sz="1600" dirty="0">
                  <a:solidFill>
                    <a:srgbClr val="64748B"/>
                  </a:solidFill>
                </a:rPr>
                <a:t>Reconnaître les organisations </a:t>
              </a:r>
              <a:r>
                <a:rPr lang="en-US" sz="1600" dirty="0" err="1">
                  <a:solidFill>
                    <a:srgbClr val="64748B"/>
                  </a:solidFill>
                </a:rPr>
                <a:t>féminines</a:t>
              </a:r>
              <a:r>
                <a:rPr lang="en-US" sz="1600" dirty="0">
                  <a:solidFill>
                    <a:srgbClr val="64748B"/>
                  </a:solidFill>
                </a:rPr>
                <a:t> </a:t>
              </a:r>
              <a:r>
                <a:rPr lang="en-US" sz="1600" dirty="0" err="1">
                  <a:solidFill>
                    <a:srgbClr val="64748B"/>
                  </a:solidFill>
                </a:rPr>
                <a:t>informelles</a:t>
              </a:r>
              <a:r>
                <a:rPr lang="en-US" sz="1600" dirty="0">
                  <a:solidFill>
                    <a:srgbClr val="64748B"/>
                  </a:solidFill>
                </a:rPr>
                <a:t>; </a:t>
              </a:r>
            </a:p>
            <a:p>
              <a:pPr marL="285750" indent="-285750">
                <a:buFont typeface="Arial" panose="020B0604020202020204" pitchFamily="34" charset="0"/>
                <a:buChar char="•"/>
              </a:pPr>
              <a:r>
                <a:rPr lang="en-US" sz="1600" dirty="0">
                  <a:solidFill>
                    <a:srgbClr val="64748B"/>
                  </a:solidFill>
                </a:rPr>
                <a:t>Crédit sans </a:t>
              </a:r>
              <a:r>
                <a:rPr lang="en-US" sz="1600" dirty="0" err="1">
                  <a:solidFill>
                    <a:srgbClr val="64748B"/>
                  </a:solidFill>
                </a:rPr>
                <a:t>garantie</a:t>
              </a:r>
              <a:r>
                <a:rPr lang="en-US" sz="1600" dirty="0">
                  <a:solidFill>
                    <a:srgbClr val="64748B"/>
                  </a:solidFill>
                </a:rPr>
                <a:t> </a:t>
              </a:r>
              <a:r>
                <a:rPr lang="en-US" sz="1600" dirty="0" err="1">
                  <a:solidFill>
                    <a:srgbClr val="64748B"/>
                  </a:solidFill>
                </a:rPr>
                <a:t>foncière</a:t>
              </a:r>
              <a:r>
                <a:rPr lang="en-US" sz="1600" dirty="0">
                  <a:solidFill>
                    <a:srgbClr val="64748B"/>
                  </a:solidFill>
                </a:rPr>
                <a:t>;</a:t>
              </a:r>
            </a:p>
            <a:p>
              <a:pPr marL="285750" indent="-285750">
                <a:buFont typeface="Arial" panose="020B0604020202020204" pitchFamily="34" charset="0"/>
                <a:buChar char="•"/>
              </a:pPr>
              <a:r>
                <a:rPr lang="en-US" sz="1600" dirty="0">
                  <a:solidFill>
                    <a:srgbClr val="64748B"/>
                  </a:solidFill>
                </a:rPr>
                <a:t>Subventions </a:t>
              </a:r>
              <a:r>
                <a:rPr lang="en-US" sz="1600" dirty="0" err="1">
                  <a:solidFill>
                    <a:srgbClr val="64748B"/>
                  </a:solidFill>
                </a:rPr>
                <a:t>ciblées</a:t>
              </a:r>
              <a:r>
                <a:rPr lang="en-US" sz="1600" dirty="0">
                  <a:solidFill>
                    <a:srgbClr val="64748B"/>
                  </a:solidFill>
                </a:rPr>
                <a:t>.</a:t>
              </a:r>
              <a:endParaRPr lang="en-US" sz="1600" dirty="0"/>
            </a:p>
          </p:txBody>
        </p:sp>
        <p:sp>
          <p:nvSpPr>
            <p:cNvPr id="15" name="Shape 15">
              <a:extLst>
                <a:ext uri="{FF2B5EF4-FFF2-40B4-BE49-F238E27FC236}">
                  <a16:creationId xmlns:a16="http://schemas.microsoft.com/office/drawing/2014/main" id="{94F4C462-B2EB-7053-C20A-34732FDEDF29}"/>
                </a:ext>
              </a:extLst>
            </p:cNvPr>
            <p:cNvSpPr/>
            <p:nvPr/>
          </p:nvSpPr>
          <p:spPr>
            <a:xfrm>
              <a:off x="292608" y="2340864"/>
              <a:ext cx="8558784" cy="0"/>
            </a:xfrm>
            <a:prstGeom prst="line">
              <a:avLst/>
            </a:prstGeom>
            <a:noFill/>
            <a:ln w="7620">
              <a:solidFill>
                <a:srgbClr val="DDE3EB"/>
              </a:solidFill>
              <a:prstDash val="solid"/>
            </a:ln>
          </p:spPr>
          <p:txBody>
            <a:bodyPr/>
            <a:lstStyle/>
            <a:p>
              <a:endParaRPr lang="fr-BE" sz="2800"/>
            </a:p>
          </p:txBody>
        </p:sp>
        <p:sp>
          <p:nvSpPr>
            <p:cNvPr id="16" name="Text 17">
              <a:extLst>
                <a:ext uri="{FF2B5EF4-FFF2-40B4-BE49-F238E27FC236}">
                  <a16:creationId xmlns:a16="http://schemas.microsoft.com/office/drawing/2014/main" id="{9ADF51A8-2422-7052-AC83-714E480EBDB7}"/>
                </a:ext>
              </a:extLst>
            </p:cNvPr>
            <p:cNvSpPr/>
            <p:nvPr/>
          </p:nvSpPr>
          <p:spPr>
            <a:xfrm>
              <a:off x="969264" y="2414016"/>
              <a:ext cx="2560320" cy="640080"/>
            </a:xfrm>
            <a:prstGeom prst="rect">
              <a:avLst/>
            </a:prstGeom>
            <a:noFill/>
            <a:ln/>
          </p:spPr>
          <p:txBody>
            <a:bodyPr wrap="square" rtlCol="0" anchor="ctr"/>
            <a:lstStyle/>
            <a:p>
              <a:pPr marL="0" indent="0">
                <a:buNone/>
              </a:pPr>
              <a:r>
                <a:rPr lang="en-US" b="1" dirty="0">
                  <a:solidFill>
                    <a:srgbClr val="2D6B3A"/>
                  </a:solidFill>
                </a:rPr>
                <a:t>Continuité &amp; coordination</a:t>
              </a:r>
              <a:endParaRPr lang="en-US" dirty="0"/>
            </a:p>
          </p:txBody>
        </p:sp>
        <p:sp>
          <p:nvSpPr>
            <p:cNvPr id="17" name="Shape 18">
              <a:extLst>
                <a:ext uri="{FF2B5EF4-FFF2-40B4-BE49-F238E27FC236}">
                  <a16:creationId xmlns:a16="http://schemas.microsoft.com/office/drawing/2014/main" id="{D604451E-F798-2279-C285-31E760E30278}"/>
                </a:ext>
              </a:extLst>
            </p:cNvPr>
            <p:cNvSpPr/>
            <p:nvPr/>
          </p:nvSpPr>
          <p:spPr>
            <a:xfrm>
              <a:off x="3639312" y="2450592"/>
              <a:ext cx="0" cy="512064"/>
            </a:xfrm>
            <a:prstGeom prst="line">
              <a:avLst/>
            </a:prstGeom>
            <a:noFill/>
            <a:ln w="10160">
              <a:solidFill>
                <a:srgbClr val="DDE3EB"/>
              </a:solidFill>
              <a:prstDash val="solid"/>
            </a:ln>
          </p:spPr>
          <p:txBody>
            <a:bodyPr/>
            <a:lstStyle/>
            <a:p>
              <a:endParaRPr lang="fr-BE" sz="2800"/>
            </a:p>
          </p:txBody>
        </p:sp>
        <p:sp>
          <p:nvSpPr>
            <p:cNvPr id="18" name="Text 19">
              <a:extLst>
                <a:ext uri="{FF2B5EF4-FFF2-40B4-BE49-F238E27FC236}">
                  <a16:creationId xmlns:a16="http://schemas.microsoft.com/office/drawing/2014/main" id="{7D4D0251-D368-E353-94CB-FBE3BF72AAA4}"/>
                </a:ext>
              </a:extLst>
            </p:cNvPr>
            <p:cNvSpPr/>
            <p:nvPr/>
          </p:nvSpPr>
          <p:spPr>
            <a:xfrm>
              <a:off x="3785616" y="2414016"/>
              <a:ext cx="5029200" cy="640080"/>
            </a:xfrm>
            <a:prstGeom prst="rect">
              <a:avLst/>
            </a:prstGeom>
            <a:noFill/>
            <a:ln/>
          </p:spPr>
          <p:txBody>
            <a:bodyPr wrap="square" rtlCol="0" anchor="ctr"/>
            <a:lstStyle/>
            <a:p>
              <a:pPr marL="285750" indent="-285750">
                <a:buFont typeface="Arial" panose="020B0604020202020204" pitchFamily="34" charset="0"/>
                <a:buChar char="•"/>
              </a:pPr>
              <a:r>
                <a:rPr lang="en-US" sz="1600" dirty="0">
                  <a:solidFill>
                    <a:srgbClr val="64748B"/>
                  </a:solidFill>
                </a:rPr>
                <a:t>Structures </a:t>
              </a:r>
              <a:r>
                <a:rPr lang="en-US" sz="1600" dirty="0" err="1">
                  <a:solidFill>
                    <a:srgbClr val="64748B"/>
                  </a:solidFill>
                </a:rPr>
                <a:t>permanentes</a:t>
              </a:r>
              <a:r>
                <a:rPr lang="en-US" sz="1600" dirty="0">
                  <a:solidFill>
                    <a:srgbClr val="64748B"/>
                  </a:solidFill>
                </a:rPr>
                <a:t> de gestion post-</a:t>
              </a:r>
              <a:r>
                <a:rPr lang="en-US" sz="1600" dirty="0" err="1">
                  <a:solidFill>
                    <a:srgbClr val="64748B"/>
                  </a:solidFill>
                </a:rPr>
                <a:t>récolte</a:t>
              </a:r>
              <a:r>
                <a:rPr lang="en-US" sz="1600" dirty="0">
                  <a:solidFill>
                    <a:srgbClr val="64748B"/>
                  </a:solidFill>
                </a:rPr>
                <a:t>; </a:t>
              </a:r>
            </a:p>
            <a:p>
              <a:pPr marL="285750" indent="-285750">
                <a:buFont typeface="Arial" panose="020B0604020202020204" pitchFamily="34" charset="0"/>
                <a:buChar char="•"/>
              </a:pPr>
              <a:r>
                <a:rPr lang="en-US" sz="1600" dirty="0" err="1">
                  <a:solidFill>
                    <a:srgbClr val="64748B"/>
                  </a:solidFill>
                </a:rPr>
                <a:t>Réduire</a:t>
              </a:r>
              <a:r>
                <a:rPr lang="en-US" sz="1600" dirty="0">
                  <a:solidFill>
                    <a:srgbClr val="64748B"/>
                  </a:solidFill>
                </a:rPr>
                <a:t> la dépendance aux cycles </a:t>
              </a:r>
              <a:r>
                <a:rPr lang="en-US" sz="1600" dirty="0" err="1">
                  <a:solidFill>
                    <a:srgbClr val="64748B"/>
                  </a:solidFill>
                </a:rPr>
                <a:t>projets</a:t>
              </a:r>
              <a:r>
                <a:rPr lang="en-US" sz="1600" dirty="0">
                  <a:solidFill>
                    <a:srgbClr val="64748B"/>
                  </a:solidFill>
                </a:rPr>
                <a:t>;</a:t>
              </a:r>
            </a:p>
            <a:p>
              <a:pPr marL="285750" indent="-285750">
                <a:buFont typeface="Arial" panose="020B0604020202020204" pitchFamily="34" charset="0"/>
                <a:buChar char="•"/>
              </a:pPr>
              <a:r>
                <a:rPr lang="en-US" sz="1600" dirty="0" err="1">
                  <a:solidFill>
                    <a:srgbClr val="64748B"/>
                  </a:solidFill>
                </a:rPr>
                <a:t>Plateformes</a:t>
              </a:r>
              <a:r>
                <a:rPr lang="en-US" sz="1600" dirty="0">
                  <a:solidFill>
                    <a:srgbClr val="64748B"/>
                  </a:solidFill>
                </a:rPr>
                <a:t> multi-acteurs dédiées au stockage.</a:t>
              </a:r>
              <a:endParaRPr lang="en-US" sz="1600" dirty="0"/>
            </a:p>
          </p:txBody>
        </p:sp>
        <p:sp>
          <p:nvSpPr>
            <p:cNvPr id="19" name="Shape 20">
              <a:extLst>
                <a:ext uri="{FF2B5EF4-FFF2-40B4-BE49-F238E27FC236}">
                  <a16:creationId xmlns:a16="http://schemas.microsoft.com/office/drawing/2014/main" id="{013370E5-15A4-4907-1080-274364ABF280}"/>
                </a:ext>
              </a:extLst>
            </p:cNvPr>
            <p:cNvSpPr/>
            <p:nvPr/>
          </p:nvSpPr>
          <p:spPr>
            <a:xfrm>
              <a:off x="292608" y="3182112"/>
              <a:ext cx="8558784" cy="0"/>
            </a:xfrm>
            <a:prstGeom prst="line">
              <a:avLst/>
            </a:prstGeom>
            <a:noFill/>
            <a:ln w="7620">
              <a:solidFill>
                <a:srgbClr val="DDE3EB"/>
              </a:solidFill>
              <a:prstDash val="solid"/>
            </a:ln>
          </p:spPr>
          <p:txBody>
            <a:bodyPr/>
            <a:lstStyle/>
            <a:p>
              <a:endParaRPr lang="fr-BE" sz="2800"/>
            </a:p>
          </p:txBody>
        </p:sp>
        <p:sp>
          <p:nvSpPr>
            <p:cNvPr id="20" name="Text 22">
              <a:extLst>
                <a:ext uri="{FF2B5EF4-FFF2-40B4-BE49-F238E27FC236}">
                  <a16:creationId xmlns:a16="http://schemas.microsoft.com/office/drawing/2014/main" id="{1765A841-A756-71A9-AD9E-9DE044D0B2C9}"/>
                </a:ext>
              </a:extLst>
            </p:cNvPr>
            <p:cNvSpPr/>
            <p:nvPr/>
          </p:nvSpPr>
          <p:spPr>
            <a:xfrm>
              <a:off x="969264" y="3255264"/>
              <a:ext cx="2560320" cy="640080"/>
            </a:xfrm>
            <a:prstGeom prst="rect">
              <a:avLst/>
            </a:prstGeom>
            <a:noFill/>
            <a:ln/>
          </p:spPr>
          <p:txBody>
            <a:bodyPr wrap="square" rtlCol="0" anchor="ctr"/>
            <a:lstStyle/>
            <a:p>
              <a:pPr marL="0" indent="0">
                <a:buNone/>
              </a:pPr>
              <a:r>
                <a:rPr lang="en-US" b="1" dirty="0">
                  <a:solidFill>
                    <a:srgbClr val="E07B2A"/>
                  </a:solidFill>
                </a:rPr>
                <a:t>Renforcer les organisations féminines</a:t>
              </a:r>
              <a:endParaRPr lang="en-US" dirty="0"/>
            </a:p>
          </p:txBody>
        </p:sp>
        <p:sp>
          <p:nvSpPr>
            <p:cNvPr id="21" name="Shape 23">
              <a:extLst>
                <a:ext uri="{FF2B5EF4-FFF2-40B4-BE49-F238E27FC236}">
                  <a16:creationId xmlns:a16="http://schemas.microsoft.com/office/drawing/2014/main" id="{8D422EBB-8B4F-C383-8E5D-4445FF0B3FCE}"/>
                </a:ext>
              </a:extLst>
            </p:cNvPr>
            <p:cNvSpPr/>
            <p:nvPr/>
          </p:nvSpPr>
          <p:spPr>
            <a:xfrm>
              <a:off x="3639312" y="3291840"/>
              <a:ext cx="0" cy="512064"/>
            </a:xfrm>
            <a:prstGeom prst="line">
              <a:avLst/>
            </a:prstGeom>
            <a:noFill/>
            <a:ln w="10160">
              <a:solidFill>
                <a:srgbClr val="DDE3EB"/>
              </a:solidFill>
              <a:prstDash val="solid"/>
            </a:ln>
          </p:spPr>
          <p:txBody>
            <a:bodyPr/>
            <a:lstStyle/>
            <a:p>
              <a:endParaRPr lang="fr-BE" sz="2800"/>
            </a:p>
          </p:txBody>
        </p:sp>
        <p:sp>
          <p:nvSpPr>
            <p:cNvPr id="22" name="Text 24">
              <a:extLst>
                <a:ext uri="{FF2B5EF4-FFF2-40B4-BE49-F238E27FC236}">
                  <a16:creationId xmlns:a16="http://schemas.microsoft.com/office/drawing/2014/main" id="{C341F83B-6D04-C6CC-B063-FA690E58B6FC}"/>
                </a:ext>
              </a:extLst>
            </p:cNvPr>
            <p:cNvSpPr/>
            <p:nvPr/>
          </p:nvSpPr>
          <p:spPr>
            <a:xfrm>
              <a:off x="3785616" y="3255264"/>
              <a:ext cx="5029200" cy="666807"/>
            </a:xfrm>
            <a:prstGeom prst="rect">
              <a:avLst/>
            </a:prstGeom>
            <a:noFill/>
            <a:ln/>
          </p:spPr>
          <p:txBody>
            <a:bodyPr wrap="square" rtlCol="0" anchor="ctr"/>
            <a:lstStyle/>
            <a:p>
              <a:pPr marL="0" indent="0">
                <a:buNone/>
              </a:pPr>
              <a:r>
                <a:rPr lang="en-US" sz="1600" dirty="0">
                  <a:solidFill>
                    <a:srgbClr val="64748B"/>
                  </a:solidFill>
                </a:rPr>
                <a:t>Mutualisation des moyens </a:t>
              </a:r>
            </a:p>
            <a:p>
              <a:pPr marL="0" indent="0">
                <a:buNone/>
              </a:pPr>
              <a:r>
                <a:rPr lang="en-US" sz="1600" dirty="0" err="1">
                  <a:solidFill>
                    <a:srgbClr val="64748B"/>
                  </a:solidFill>
                </a:rPr>
                <a:t>Apprentissage</a:t>
              </a:r>
              <a:r>
                <a:rPr lang="en-US" sz="1600" dirty="0">
                  <a:solidFill>
                    <a:srgbClr val="64748B"/>
                  </a:solidFill>
                </a:rPr>
                <a:t> </a:t>
              </a:r>
              <a:r>
                <a:rPr lang="en-US" sz="1600" dirty="0" err="1">
                  <a:solidFill>
                    <a:srgbClr val="64748B"/>
                  </a:solidFill>
                </a:rPr>
                <a:t>collectif</a:t>
              </a:r>
              <a:r>
                <a:rPr lang="en-US" sz="1600" dirty="0">
                  <a:solidFill>
                    <a:srgbClr val="64748B"/>
                  </a:solidFill>
                </a:rPr>
                <a:t> </a:t>
              </a:r>
            </a:p>
            <a:p>
              <a:pPr marL="0" indent="0">
                <a:buNone/>
              </a:pPr>
              <a:r>
                <a:rPr lang="en-US" sz="1600" dirty="0" err="1">
                  <a:solidFill>
                    <a:srgbClr val="64748B"/>
                  </a:solidFill>
                </a:rPr>
                <a:t>Renforcement</a:t>
              </a:r>
              <a:r>
                <a:rPr lang="en-US" sz="1600" dirty="0">
                  <a:solidFill>
                    <a:srgbClr val="64748B"/>
                  </a:solidFill>
                </a:rPr>
                <a:t> du pouvoir décisionnel des agricultrices</a:t>
              </a:r>
              <a:r>
                <a:rPr lang="en-US" sz="1400" dirty="0">
                  <a:solidFill>
                    <a:srgbClr val="64748B"/>
                  </a:solidFill>
                </a:rPr>
                <a:t>.</a:t>
              </a:r>
              <a:endParaRPr lang="en-US" sz="1400" dirty="0"/>
            </a:p>
          </p:txBody>
        </p:sp>
        <p:sp>
          <p:nvSpPr>
            <p:cNvPr id="23" name="Shape 25">
              <a:extLst>
                <a:ext uri="{FF2B5EF4-FFF2-40B4-BE49-F238E27FC236}">
                  <a16:creationId xmlns:a16="http://schemas.microsoft.com/office/drawing/2014/main" id="{D49C72EA-C6B8-8B52-9B83-CC98D26FA8EF}"/>
                </a:ext>
              </a:extLst>
            </p:cNvPr>
            <p:cNvSpPr/>
            <p:nvPr/>
          </p:nvSpPr>
          <p:spPr>
            <a:xfrm>
              <a:off x="292608" y="4023360"/>
              <a:ext cx="8558784" cy="0"/>
            </a:xfrm>
            <a:prstGeom prst="line">
              <a:avLst/>
            </a:prstGeom>
            <a:noFill/>
            <a:ln w="7620">
              <a:solidFill>
                <a:srgbClr val="DDE3EB"/>
              </a:solidFill>
              <a:prstDash val="solid"/>
            </a:ln>
          </p:spPr>
          <p:txBody>
            <a:bodyPr/>
            <a:lstStyle/>
            <a:p>
              <a:endParaRPr lang="fr-BE" sz="2800"/>
            </a:p>
          </p:txBody>
        </p:sp>
      </p:grpSp>
    </p:spTree>
    <p:extLst>
      <p:ext uri="{BB962C8B-B14F-4D97-AF65-F5344CB8AC3E}">
        <p14:creationId xmlns:p14="http://schemas.microsoft.com/office/powerpoint/2010/main" val="2694948524"/>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0" name="Rectangle 12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4">
            <a:extLst>
              <a:ext uri="{FF2B5EF4-FFF2-40B4-BE49-F238E27FC236}">
                <a16:creationId xmlns:a16="http://schemas.microsoft.com/office/drawing/2014/main" id="{D7A17695-39FA-B551-710B-747EE4CB2FD4}"/>
              </a:ext>
            </a:extLst>
          </p:cNvPr>
          <p:cNvSpPr>
            <a:spLocks noGrp="1"/>
          </p:cNvSpPr>
          <p:nvPr>
            <p:ph type="title"/>
          </p:nvPr>
        </p:nvSpPr>
        <p:spPr>
          <a:xfrm>
            <a:off x="617581" y="691286"/>
            <a:ext cx="3872267" cy="1976995"/>
          </a:xfrm>
        </p:spPr>
        <p:txBody>
          <a:bodyPr vert="horz" lIns="91440" tIns="45720" rIns="91440" bIns="45720" rtlCol="0" anchor="b">
            <a:normAutofit/>
          </a:bodyPr>
          <a:lstStyle/>
          <a:p>
            <a:pPr defTabSz="914400"/>
            <a:r>
              <a:rPr lang="en-US" sz="3600" kern="1200">
                <a:solidFill>
                  <a:schemeClr val="tx1"/>
                </a:solidFill>
                <a:latin typeface="+mj-lt"/>
                <a:ea typeface="+mj-ea"/>
                <a:cs typeface="+mj-cs"/>
              </a:rPr>
              <a:t>Merci de votre attention!</a:t>
            </a:r>
          </a:p>
        </p:txBody>
      </p:sp>
      <p:sp>
        <p:nvSpPr>
          <p:cNvPr id="131" name="Rectangle 130">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3016660"/>
            <a:ext cx="9144000" cy="2126840"/>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3016665"/>
            <a:ext cx="6115048" cy="2126835"/>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016664"/>
            <a:ext cx="9190104" cy="2126836"/>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Image 6" descr="Une image contenant plein air, ciel, sol, arbre&#10;&#10;Le contenu généré par l’IA peut être incorrect.">
            <a:extLst>
              <a:ext uri="{FF2B5EF4-FFF2-40B4-BE49-F238E27FC236}">
                <a16:creationId xmlns:a16="http://schemas.microsoft.com/office/drawing/2014/main" id="{8E63CEDE-77E9-7DEF-075E-1FF0C0A38B0D}"/>
              </a:ext>
            </a:extLst>
          </p:cNvPr>
          <p:cNvPicPr>
            <a:picLocks noChangeAspect="1"/>
          </p:cNvPicPr>
          <p:nvPr/>
        </p:nvPicPr>
        <p:blipFill>
          <a:blip r:embed="rId2">
            <a:extLst>
              <a:ext uri="{28A0092B-C50C-407E-A947-70E740481C1C}">
                <a14:useLocalDpi xmlns:a14="http://schemas.microsoft.com/office/drawing/2010/main" val="0"/>
              </a:ext>
            </a:extLst>
          </a:blip>
          <a:srcRect t="7682" b="44921"/>
          <a:stretch>
            <a:fillRect/>
          </a:stretch>
        </p:blipFill>
        <p:spPr>
          <a:xfrm>
            <a:off x="4930430" y="798588"/>
            <a:ext cx="3872266" cy="3262824"/>
          </a:xfrm>
          <a:prstGeom prst="rect">
            <a:avLst/>
          </a:prstGeom>
        </p:spPr>
      </p:pic>
      <p:sp>
        <p:nvSpPr>
          <p:cNvPr id="134" name="Rectangle 133">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800597"/>
            <a:ext cx="9143998" cy="3429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205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Bleu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56"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2D21C6F-1254-4837-9A9C-CA30024C5DCE}">
  <we:reference id="wa200005566" version="3.0.0.3" store="fr-FR"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1621</Words>
  <Application>Microsoft Office PowerPoint</Application>
  <PresentationFormat>Affichage à l'écran (16:9)</PresentationFormat>
  <Paragraphs>348</Paragraphs>
  <Slides>16</Slides>
  <Notes>15</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16</vt:i4>
      </vt:variant>
    </vt:vector>
  </HeadingPairs>
  <TitlesOfParts>
    <vt:vector size="27" baseType="lpstr">
      <vt:lpstr>:cambria</vt:lpstr>
      <vt:lpstr>Aptos</vt:lpstr>
      <vt:lpstr>Aptos Display</vt:lpstr>
      <vt:lpstr>Arial</vt:lpstr>
      <vt:lpstr>Calibri</vt:lpstr>
      <vt:lpstr>Calibri corps</vt:lpstr>
      <vt:lpstr>Cambria</vt:lpstr>
      <vt:lpstr>Century Gothic</vt:lpstr>
      <vt:lpstr>Georgia</vt:lpstr>
      <vt:lpstr>Office Theme</vt:lpstr>
      <vt:lpstr>1_Thème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de votre attention!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Dynamiques d'adoption des innovations technologiques par les agricultrices sénégalaises</dc:title>
  <dc:subject>PptxGenJS Presentation</dc:subject>
  <dc:creator>Diagne, Aminata;Bâ, Amadou Sidy Aly;Dogot, Thomas</dc:creator>
  <cp:lastModifiedBy>Aminata DIAGNE</cp:lastModifiedBy>
  <cp:revision>3</cp:revision>
  <dcterms:created xsi:type="dcterms:W3CDTF">2026-05-26T08:05:21Z</dcterms:created>
  <dcterms:modified xsi:type="dcterms:W3CDTF">2026-07-23T10:03:24Z</dcterms:modified>
</cp:coreProperties>
</file>