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118_48C401CB.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0"/>
  </p:notesMasterIdLst>
  <p:sldIdLst>
    <p:sldId id="256" r:id="rId2"/>
    <p:sldId id="263" r:id="rId3"/>
    <p:sldId id="264" r:id="rId4"/>
    <p:sldId id="268" r:id="rId5"/>
    <p:sldId id="269" r:id="rId6"/>
    <p:sldId id="271" r:id="rId7"/>
    <p:sldId id="278" r:id="rId8"/>
    <p:sldId id="270" r:id="rId9"/>
    <p:sldId id="259" r:id="rId10"/>
    <p:sldId id="274" r:id="rId11"/>
    <p:sldId id="276" r:id="rId12"/>
    <p:sldId id="260" r:id="rId13"/>
    <p:sldId id="277" r:id="rId14"/>
    <p:sldId id="282" r:id="rId15"/>
    <p:sldId id="261" r:id="rId16"/>
    <p:sldId id="283" r:id="rId17"/>
    <p:sldId id="266" r:id="rId18"/>
    <p:sldId id="28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5DF7E2-3A8F-4C15-0065-E4F8465B821F}" name="sophie.buergi@students.unibe.ch" initials="so" userId="S::urn:spo:guest#sophie.buergi@students.unibe.ch::"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BDBC"/>
    <a:srgbClr val="546DB0"/>
    <a:srgbClr val="1C8AA6"/>
    <a:srgbClr val="117573"/>
    <a:srgbClr val="2FC4FA"/>
    <a:srgbClr val="CBE8F2"/>
    <a:srgbClr val="33689E"/>
    <a:srgbClr val="214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C9BA64-07C8-FBF8-9AB2-8264150FE054}" v="13" dt="2024-06-27T11:27:42.378"/>
    <p1510:client id="{302575C5-B99B-EDC5-8E33-632A758D9206}" v="12" dt="2024-06-28T09:09:11.708"/>
    <p1510:client id="{40FB3798-9059-A0E7-F202-5BCD09C474C7}" v="1699" dt="2024-06-26T18:10:35.980"/>
    <p1510:client id="{425CD1C0-0FD6-45EB-8520-45202B69566A}" v="1" dt="2024-06-27T09:06:15.139"/>
    <p1510:client id="{6F16FD4C-7A48-D92A-1026-2C14AE10EB9C}" v="1446" dt="2024-06-26T18:08:25.553"/>
    <p1510:client id="{7F11368A-81F2-97CA-BFF7-F9AE855BE637}" v="73" dt="2024-06-27T12:42:18.306"/>
    <p1510:client id="{9FEB9C46-3A4C-28A7-14F5-7CCFC4CE7B69}" v="1" dt="2024-06-27T11:30:10.622"/>
    <p1510:client id="{AD69DAE5-52F6-14FB-D909-FD7EF1EEFFAA}" v="836" dt="2024-06-27T13:58:14.187"/>
    <p1510:client id="{BD6F698D-CADF-6F9D-0212-4C95A8497E35}" v="1" dt="2024-06-28T09:10:47.564"/>
    <p1510:client id="{BED2E64F-C783-4771-45E0-2DB3E2A8003A}" v="424" dt="2024-06-27T10:09:37.1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3146" autoAdjust="0"/>
  </p:normalViewPr>
  <p:slideViewPr>
    <p:cSldViewPr snapToGrid="0">
      <p:cViewPr varScale="1">
        <p:scale>
          <a:sx n="40" d="100"/>
          <a:sy n="40" d="100"/>
        </p:scale>
        <p:origin x="1660" y="32"/>
      </p:cViewPr>
      <p:guideLst/>
    </p:cSldViewPr>
  </p:slideViewPr>
  <p:notesTextViewPr>
    <p:cViewPr>
      <p:scale>
        <a:sx n="87" d="100"/>
        <a:sy n="87"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omments/modernComment_118_48C401CB.xml><?xml version="1.0" encoding="utf-8"?>
<p188:cmLst xmlns:a="http://schemas.openxmlformats.org/drawingml/2006/main" xmlns:r="http://schemas.openxmlformats.org/officeDocument/2006/relationships" xmlns:p188="http://schemas.microsoft.com/office/powerpoint/2018/8/main">
  <p188:cm id="{52A877F9-FF49-41D8-945B-FAA60468E43A}" authorId="{FE5DF7E2-3A8F-4C15-0065-E4F8465B821F}" created="2024-06-27T13:41:01.346">
    <ac:deMkLst xmlns:ac="http://schemas.microsoft.com/office/drawing/2013/main/command">
      <pc:docMk xmlns:pc="http://schemas.microsoft.com/office/powerpoint/2013/main/command"/>
      <pc:sldMk xmlns:pc="http://schemas.microsoft.com/office/powerpoint/2013/main/command" cId="1220805067" sldId="280"/>
      <ac:spMk id="2" creationId="{07778800-12BC-7A75-5546-1F154A4E5C5E}"/>
    </ac:deMkLst>
    <p188:txBody>
      <a:bodyPr/>
      <a:lstStyle/>
      <a:p>
        <a:r>
          <a:rPr lang="en-US"/>
          <a:t>only showing in case of questions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7FB9A9-9E59-495C-B600-AB9BDD3EB3E8}" type="datetimeFigureOut">
              <a:t>24/06/2025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FF1392-36E5-4DD0-B1A7-680EBE8D72C9}" type="slidenum">
              <a:t>‹N°›</a:t>
            </a:fld>
            <a:endParaRPr lang="en-US"/>
          </a:p>
        </p:txBody>
      </p:sp>
    </p:spTree>
    <p:extLst>
      <p:ext uri="{BB962C8B-B14F-4D97-AF65-F5344CB8AC3E}">
        <p14:creationId xmlns:p14="http://schemas.microsoft.com/office/powerpoint/2010/main" val="2160112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mercator-ocean.fr/en/solutions-expertise/how-to-access-the-mercator-ocean-services/let-s-define-your-need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ecmwf.int/en/forecasts/datasets/archive-datasets/reanalysis-datasets/era-interim"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dirty="0">
              <a:cs typeface="Calibri"/>
            </a:endParaRPr>
          </a:p>
          <a:p>
            <a:endParaRPr lang="en-US" dirty="0">
              <a:cs typeface="Calibri"/>
            </a:endParaRPr>
          </a:p>
          <a:p>
            <a:r>
              <a:rPr lang="en-US" dirty="0">
                <a:cs typeface="Calibri"/>
              </a:rPr>
              <a:t>Species name: </a:t>
            </a:r>
            <a:r>
              <a:rPr lang="en-NZ" b="1" dirty="0"/>
              <a:t>Strongylocentrotus </a:t>
            </a:r>
            <a:r>
              <a:rPr lang="en-NZ" b="1" dirty="0" err="1"/>
              <a:t>droebachiensis</a:t>
            </a:r>
            <a:endParaRPr lang="en-GB" dirty="0">
              <a:ea typeface="Calibri"/>
              <a:cs typeface="Calibri"/>
            </a:endParaRPr>
          </a:p>
        </p:txBody>
      </p:sp>
      <p:sp>
        <p:nvSpPr>
          <p:cNvPr id="4" name="Slide Number Placeholder 3"/>
          <p:cNvSpPr>
            <a:spLocks noGrp="1"/>
          </p:cNvSpPr>
          <p:nvPr>
            <p:ph type="sldNum" sz="quarter" idx="5"/>
          </p:nvPr>
        </p:nvSpPr>
        <p:spPr/>
        <p:txBody>
          <a:bodyPr/>
          <a:lstStyle/>
          <a:p>
            <a:fld id="{0BFF1392-36E5-4DD0-B1A7-680EBE8D72C9}" type="slidenum">
              <a:rPr lang="en-US"/>
              <a:t>1</a:t>
            </a:fld>
            <a:endParaRPr lang="en-US"/>
          </a:p>
        </p:txBody>
      </p:sp>
    </p:spTree>
    <p:extLst>
      <p:ext uri="{BB962C8B-B14F-4D97-AF65-F5344CB8AC3E}">
        <p14:creationId xmlns:p14="http://schemas.microsoft.com/office/powerpoint/2010/main" val="2076907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Context</a:t>
            </a:r>
            <a:endParaRPr lang="en-US">
              <a:cs typeface="Calibri"/>
            </a:endParaRPr>
          </a:p>
          <a:p>
            <a:endParaRPr lang="en-US">
              <a:cs typeface="Calibri"/>
            </a:endParaRPr>
          </a:p>
          <a:p>
            <a:r>
              <a:rPr lang="en-US"/>
              <a:t>kelp forests </a:t>
            </a:r>
            <a:r>
              <a:rPr lang="en-US">
                <a:cs typeface="Calibri"/>
              </a:rPr>
              <a:t>= productive ecosystem, offers many benefits &amp; ecosystem services</a:t>
            </a:r>
            <a:endParaRPr lang="en-US">
              <a:ea typeface="Calibri"/>
              <a:cs typeface="Calibri"/>
            </a:endParaRPr>
          </a:p>
          <a:p>
            <a:pPr marL="171450" indent="-171450">
              <a:buFont typeface="Calibri"/>
              <a:buChar char="-"/>
            </a:pPr>
            <a:r>
              <a:rPr lang="en-US"/>
              <a:t>Norway: kelp forests are hotspots for marine biodiversity as they provide habitat, nursery grounds and food for marine organisms. They support both commercial species (e.g. cod and pollock) and red list species (e.g. Atlantic coastal cod) that in turn support other predators at higher trophic levels such as seals and seabirds.</a:t>
            </a:r>
            <a:endParaRPr lang="en-US">
              <a:cs typeface="Calibri"/>
            </a:endParaRPr>
          </a:p>
          <a:p>
            <a:pPr marL="171450" indent="-171450">
              <a:buFont typeface="Calibri"/>
              <a:buChar char="-"/>
            </a:pPr>
            <a:r>
              <a:rPr lang="en-US">
                <a:cs typeface="Calibri"/>
              </a:rPr>
              <a:t>Play crucial role in carbon sequestering,</a:t>
            </a:r>
            <a:endParaRPr lang="en-US">
              <a:ea typeface="Calibri"/>
              <a:cs typeface="Calibri"/>
            </a:endParaRPr>
          </a:p>
          <a:p>
            <a:pPr marL="171450" indent="-171450">
              <a:buFont typeface="Calibri"/>
              <a:buChar char="-"/>
            </a:pPr>
            <a:r>
              <a:rPr lang="en-US">
                <a:cs typeface="Calibri"/>
              </a:rPr>
              <a:t>Nutrient cycling &amp;</a:t>
            </a:r>
            <a:endParaRPr lang="en-US">
              <a:ea typeface="Calibri"/>
              <a:cs typeface="Calibri"/>
            </a:endParaRPr>
          </a:p>
          <a:p>
            <a:pPr marL="171450" indent="-171450">
              <a:buFont typeface="Calibri"/>
              <a:buChar char="-"/>
            </a:pPr>
            <a:r>
              <a:rPr lang="en-US">
                <a:cs typeface="Calibri"/>
              </a:rPr>
              <a:t>Offer many other cultural services: ...</a:t>
            </a:r>
            <a:endParaRPr lang="en-US">
              <a:ea typeface="Calibri"/>
              <a:cs typeface="Calibri"/>
            </a:endParaRPr>
          </a:p>
          <a:p>
            <a:pPr marL="171450" indent="-171450">
              <a:buFont typeface="Calibri"/>
              <a:buChar char="-"/>
            </a:pPr>
            <a:r>
              <a:rPr lang="en-US">
                <a:cs typeface="Calibri"/>
              </a:rPr>
              <a:t>…</a:t>
            </a:r>
            <a:endParaRPr lang="en-US">
              <a:ea typeface="Calibri"/>
              <a:cs typeface="Calibri"/>
            </a:endParaRPr>
          </a:p>
          <a:p>
            <a:endParaRPr lang="en-US"/>
          </a:p>
          <a:p>
            <a:r>
              <a:rPr lang="en-US"/>
              <a:t>However, sea urchin species such as the green sea urchin are grazing on the kelp, increasing the desertification and leaving barren grounds behind</a:t>
            </a:r>
            <a:endParaRPr lang="en-US">
              <a:ea typeface="Calibri" panose="020F0502020204030204"/>
              <a:cs typeface="Calibri"/>
            </a:endParaRPr>
          </a:p>
          <a:p>
            <a:endParaRPr lang="en-US">
              <a:cs typeface="Calibri"/>
            </a:endParaRPr>
          </a:p>
          <a:p>
            <a:r>
              <a:rPr lang="en-US">
                <a:cs typeface="Calibri"/>
              </a:rPr>
              <a:t>Sea urchin barrens = </a:t>
            </a:r>
            <a:r>
              <a:rPr lang="en-US"/>
              <a:t>areas without seaweed and dominated by sea urchins, considered</a:t>
            </a:r>
            <a:r>
              <a:rPr lang="en-US">
                <a:cs typeface="Calibri"/>
              </a:rPr>
              <a:t> a collapse of kelp state. </a:t>
            </a:r>
            <a:r>
              <a:rPr lang="en-US"/>
              <a:t>They have a much lower productivity and structural complexity compared to kelp forests.</a:t>
            </a:r>
            <a:endParaRPr lang="en-US">
              <a:ea typeface="Calibri"/>
              <a:cs typeface="Calibri"/>
            </a:endParaRPr>
          </a:p>
          <a:p>
            <a:endParaRPr lang="en-US">
              <a:ea typeface="Calibri"/>
              <a:cs typeface="Calibri"/>
            </a:endParaRPr>
          </a:p>
          <a:p>
            <a:r>
              <a:rPr lang="en-US"/>
              <a:t>Both in same areas, and transitions between kelp beds and sea urchin barrens have been widely reported over the past 4 decades in Norway.</a:t>
            </a:r>
            <a:endParaRPr lang="en-US">
              <a:ea typeface="Calibri"/>
              <a:cs typeface="Calibri"/>
            </a:endParaRPr>
          </a:p>
          <a:p>
            <a:r>
              <a:rPr lang="en-US"/>
              <a:t>Other causes of kelp forest loss, but in northern Norway, intense urchin grazing caused extensive losses of both L. </a:t>
            </a:r>
            <a:r>
              <a:rPr lang="en-US" err="1"/>
              <a:t>hyperborea</a:t>
            </a:r>
            <a:r>
              <a:rPr lang="en-US"/>
              <a:t> and S. </a:t>
            </a:r>
            <a:r>
              <a:rPr lang="en-US" err="1"/>
              <a:t>latissima</a:t>
            </a:r>
            <a:r>
              <a:rPr lang="en-US"/>
              <a:t> forests (Gundersen et al., 2011)</a:t>
            </a:r>
            <a:endParaRPr lang="en-US">
              <a:ea typeface="Calibri"/>
              <a:cs typeface="Calibri"/>
            </a:endParaRPr>
          </a:p>
          <a:p>
            <a:endParaRPr lang="en-US">
              <a:ea typeface="Calibri"/>
              <a:cs typeface="Calibri"/>
            </a:endParaRPr>
          </a:p>
          <a:p>
            <a:r>
              <a:rPr lang="en-US">
                <a:ea typeface="Calibri"/>
                <a:cs typeface="Calibri"/>
              </a:rPr>
              <a:t>-&gt; complex &amp; interesting topic -&gt; references for more information</a:t>
            </a:r>
          </a:p>
        </p:txBody>
      </p:sp>
      <p:sp>
        <p:nvSpPr>
          <p:cNvPr id="4" name="Slide Number Placeholder 3"/>
          <p:cNvSpPr>
            <a:spLocks noGrp="1"/>
          </p:cNvSpPr>
          <p:nvPr>
            <p:ph type="sldNum" sz="quarter" idx="5"/>
          </p:nvPr>
        </p:nvSpPr>
        <p:spPr/>
        <p:txBody>
          <a:bodyPr/>
          <a:lstStyle/>
          <a:p>
            <a:fld id="{0BFF1392-36E5-4DD0-B1A7-680EBE8D72C9}" type="slidenum">
              <a:t>2</a:t>
            </a:fld>
            <a:endParaRPr lang="en-US"/>
          </a:p>
        </p:txBody>
      </p:sp>
    </p:spTree>
    <p:extLst>
      <p:ext uri="{BB962C8B-B14F-4D97-AF65-F5344CB8AC3E}">
        <p14:creationId xmlns:p14="http://schemas.microsoft.com/office/powerpoint/2010/main" val="623520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Possible causes of sea urchin population growth &amp; subsequent overgrazing events:</a:t>
            </a:r>
            <a:endParaRPr lang="en-US"/>
          </a:p>
          <a:p>
            <a:pPr marL="228600" indent="-228600">
              <a:buAutoNum type="arabicPeriod"/>
            </a:pPr>
            <a:r>
              <a:rPr lang="en-US"/>
              <a:t>loss of sea urchin predators, likely a consequence of overfishing, was suggested cause a population explosion  (Norderhaug et al., 2021). Example: Crabs (Cancer </a:t>
            </a:r>
            <a:r>
              <a:rPr lang="en-US" err="1"/>
              <a:t>pagurus</a:t>
            </a:r>
            <a:r>
              <a:rPr lang="en-US"/>
              <a:t>), wolffish</a:t>
            </a:r>
            <a:endParaRPr lang="en-US">
              <a:cs typeface="Calibri"/>
            </a:endParaRPr>
          </a:p>
          <a:p>
            <a:pPr marL="228600" indent="-228600">
              <a:buAutoNum type="arabicPeriod"/>
            </a:pPr>
            <a:r>
              <a:rPr lang="en-US"/>
              <a:t>Low infection rates possibly causing an increase in the SU populations (Sivertsen, 2006)</a:t>
            </a:r>
            <a:endParaRPr lang="en-US">
              <a:cs typeface="Calibri"/>
            </a:endParaRPr>
          </a:p>
          <a:p>
            <a:pPr marL="228600" indent="-228600">
              <a:buAutoNum type="arabicPeriod"/>
            </a:pPr>
            <a:r>
              <a:rPr lang="en-US"/>
              <a:t>High recruitment of sea urchin larvae in combination with </a:t>
            </a:r>
            <a:r>
              <a:rPr lang="en-US" err="1"/>
              <a:t>favourable</a:t>
            </a:r>
            <a:r>
              <a:rPr lang="en-US"/>
              <a:t> hydrographic conditions (Sivertsen, 2006)</a:t>
            </a:r>
            <a:endParaRPr lang="en-US">
              <a:cs typeface="Calibri"/>
            </a:endParaRPr>
          </a:p>
          <a:p>
            <a:pPr marL="228600" indent="-228600">
              <a:buAutoNum type="arabicPeriod"/>
            </a:pPr>
            <a:endParaRPr lang="en-US">
              <a:ea typeface="Calibri"/>
              <a:cs typeface="Calibri"/>
            </a:endParaRPr>
          </a:p>
          <a:p>
            <a:r>
              <a:rPr lang="en-US">
                <a:cs typeface="Calibri"/>
              </a:rPr>
              <a:t>Need to understand what </a:t>
            </a:r>
            <a:r>
              <a:rPr lang="en-US"/>
              <a:t>directly and indirectly </a:t>
            </a:r>
            <a:r>
              <a:rPr lang="en-US">
                <a:cs typeface="Calibri"/>
              </a:rPr>
              <a:t>drives the overgrazing of kelp forests by the green sea urchin. </a:t>
            </a:r>
            <a:endParaRPr lang="en-US">
              <a:ea typeface="Calibri"/>
              <a:cs typeface="Calibri"/>
            </a:endParaRPr>
          </a:p>
          <a:p>
            <a:r>
              <a:rPr lang="en-US">
                <a:cs typeface="Calibri"/>
              </a:rPr>
              <a:t>Research question: </a:t>
            </a:r>
            <a:r>
              <a:rPr lang="en-NZ"/>
              <a:t>what are the bioclimatic and biogeochemical variables influencing the population of the sea urchin in the Troms archipelago? </a:t>
            </a:r>
            <a:endParaRPr lang="en-NZ">
              <a:ea typeface="Calibri"/>
              <a:cs typeface="Calibri"/>
            </a:endParaRPr>
          </a:p>
          <a:p>
            <a:r>
              <a:rPr lang="en-NZ">
                <a:ea typeface="Calibri"/>
                <a:cs typeface="Calibri"/>
              </a:rPr>
              <a:t>-&gt; by looking at various locations NA &amp; arctic ocean</a:t>
            </a:r>
            <a:endParaRPr lang="en-NZ">
              <a:cs typeface="Calibri"/>
            </a:endParaRPr>
          </a:p>
          <a:p>
            <a:r>
              <a:rPr lang="en-NZ">
                <a:cs typeface="Calibri"/>
              </a:rPr>
              <a:t>We want: </a:t>
            </a:r>
            <a:r>
              <a:rPr lang="en-US"/>
              <a:t>see the correlation between sea urchin population development and different marine climate parameters</a:t>
            </a:r>
            <a:endParaRPr lang="en-NZ" err="1">
              <a:cs typeface="Calibri"/>
            </a:endParaRPr>
          </a:p>
        </p:txBody>
      </p:sp>
      <p:sp>
        <p:nvSpPr>
          <p:cNvPr id="4" name="Slide Number Placeholder 3"/>
          <p:cNvSpPr>
            <a:spLocks noGrp="1"/>
          </p:cNvSpPr>
          <p:nvPr>
            <p:ph type="sldNum" sz="quarter" idx="5"/>
          </p:nvPr>
        </p:nvSpPr>
        <p:spPr/>
        <p:txBody>
          <a:bodyPr/>
          <a:lstStyle/>
          <a:p>
            <a:fld id="{0BFF1392-36E5-4DD0-B1A7-680EBE8D72C9}" type="slidenum">
              <a:t>3</a:t>
            </a:fld>
            <a:endParaRPr lang="en-US"/>
          </a:p>
        </p:txBody>
      </p:sp>
    </p:spTree>
    <p:extLst>
      <p:ext uri="{BB962C8B-B14F-4D97-AF65-F5344CB8AC3E}">
        <p14:creationId xmlns:p14="http://schemas.microsoft.com/office/powerpoint/2010/main" val="245180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g906f9a1bfb_0_24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5" name="Google Shape;775;g906f9a1bfb_0_24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dirty="0">
                <a:cs typeface="Calibri"/>
              </a:rPr>
              <a:t> Main points :</a:t>
            </a:r>
            <a:br>
              <a:rPr lang="en-US" dirty="0">
                <a:cs typeface="+mn-lt"/>
              </a:rPr>
            </a:br>
            <a:r>
              <a:rPr lang="en-US" dirty="0">
                <a:cs typeface="Calibri"/>
              </a:rPr>
              <a:t>- 3 dataset from </a:t>
            </a:r>
            <a:r>
              <a:rPr lang="en-US" dirty="0" err="1">
                <a:cs typeface="Calibri"/>
              </a:rPr>
              <a:t>copernicus</a:t>
            </a:r>
            <a:r>
              <a:rPr lang="en-US" dirty="0">
                <a:cs typeface="Calibri"/>
              </a:rPr>
              <a:t> </a:t>
            </a:r>
            <a:r>
              <a:rPr lang="en-US" dirty="0" err="1">
                <a:cs typeface="Calibri"/>
              </a:rPr>
              <a:t>platforme</a:t>
            </a:r>
            <a:r>
              <a:rPr lang="en-US" dirty="0">
                <a:cs typeface="Calibri"/>
              </a:rPr>
              <a:t>. Marine services : 1993-2023. Climate data store : 1950 to 2100. </a:t>
            </a:r>
            <a:endParaRPr lang="en-US" dirty="0"/>
          </a:p>
          <a:p>
            <a:pPr marL="171450" indent="-171450">
              <a:buFont typeface="Calibri"/>
              <a:buChar char="-"/>
            </a:pPr>
            <a:r>
              <a:rPr lang="en-US" dirty="0" err="1">
                <a:cs typeface="Calibri"/>
              </a:rPr>
              <a:t>Netcdf</a:t>
            </a:r>
            <a:r>
              <a:rPr lang="en-US" dirty="0">
                <a:cs typeface="Calibri"/>
              </a:rPr>
              <a:t> -&gt; cubic data</a:t>
            </a:r>
          </a:p>
          <a:p>
            <a:pPr marL="171450" indent="-171450">
              <a:buFont typeface="Calibri"/>
              <a:buChar char="-"/>
            </a:pPr>
            <a:r>
              <a:rPr lang="en-US" dirty="0">
                <a:cs typeface="Calibri"/>
              </a:rPr>
              <a:t>Monthly</a:t>
            </a: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r>
              <a:rPr lang="en-US" dirty="0">
                <a:cs typeface="Calibri"/>
              </a:rPr>
              <a:t>Three datasets</a:t>
            </a:r>
            <a:endParaRPr lang="en-US" dirty="0"/>
          </a:p>
          <a:p>
            <a:r>
              <a:rPr lang="en-US" dirty="0">
                <a:cs typeface="Calibri"/>
              </a:rPr>
              <a:t>Global Bioclimatic Indicators : From 1950 to 2100 :Reanalysis based on </a:t>
            </a:r>
            <a:r>
              <a:rPr lang="en-US" dirty="0"/>
              <a:t>NorESM1-M (NCC, Norway), RCP4.5</a:t>
            </a:r>
            <a:endParaRPr lang="en-US" dirty="0">
              <a:cs typeface="Calibri"/>
            </a:endParaRPr>
          </a:p>
          <a:p>
            <a:r>
              <a:rPr lang="en-US" dirty="0"/>
              <a:t>https://cds.climate.copernicus.eu/cdsapp#!/dataset/sis-biodiversity-cmip5-global?tab=form</a:t>
            </a:r>
            <a:endParaRPr lang="en-US" dirty="0">
              <a:cs typeface="Calibri"/>
            </a:endParaRPr>
          </a:p>
          <a:p>
            <a:endParaRPr lang="en-US" dirty="0">
              <a:cs typeface="Calibri"/>
            </a:endParaRPr>
          </a:p>
          <a:p>
            <a:r>
              <a:rPr lang="en-US" dirty="0">
                <a:cs typeface="Calibri"/>
              </a:rPr>
              <a:t>Global Ocean Physics Reanalysis : </a:t>
            </a:r>
            <a:r>
              <a:rPr lang="en-US" dirty="0"/>
              <a:t>NEMO platform driven at surface by ECMWF ERA-Interim then ERA5 </a:t>
            </a:r>
            <a:r>
              <a:rPr lang="en-US" dirty="0" err="1"/>
              <a:t>reanalyses</a:t>
            </a:r>
            <a:r>
              <a:rPr lang="en-US" dirty="0"/>
              <a:t> for recent years</a:t>
            </a:r>
            <a:endParaRPr lang="en-US" dirty="0">
              <a:cs typeface="Calibri"/>
            </a:endParaRPr>
          </a:p>
          <a:p>
            <a:r>
              <a:rPr lang="en-US" dirty="0"/>
              <a:t>https://data.marine.copernicus.eu/product/GLOBAL_MULTIYEAR_PHY_001_030/description</a:t>
            </a:r>
            <a:endParaRPr lang="en-US" dirty="0">
              <a:cs typeface="Calibri" panose="020F0502020204030204"/>
            </a:endParaRPr>
          </a:p>
          <a:p>
            <a:endParaRPr lang="en-US" dirty="0"/>
          </a:p>
          <a:p>
            <a:r>
              <a:rPr lang="fr-FR" b="1" dirty="0"/>
              <a:t>Global </a:t>
            </a:r>
            <a:r>
              <a:rPr lang="fr-FR" b="1" dirty="0" err="1"/>
              <a:t>Ocean</a:t>
            </a:r>
            <a:r>
              <a:rPr lang="fr-FR" b="1" dirty="0"/>
              <a:t> </a:t>
            </a:r>
            <a:r>
              <a:rPr lang="fr-FR" b="1" dirty="0" err="1"/>
              <a:t>Biogeochemistry</a:t>
            </a:r>
            <a:r>
              <a:rPr lang="fr-FR" b="1" dirty="0"/>
              <a:t> </a:t>
            </a:r>
            <a:r>
              <a:rPr lang="fr-FR" b="1" dirty="0" err="1"/>
              <a:t>Hindcast</a:t>
            </a:r>
            <a:r>
              <a:rPr lang="fr-FR" b="1" dirty="0"/>
              <a:t> : P</a:t>
            </a:r>
            <a:r>
              <a:rPr lang="en-US" dirty="0"/>
              <a:t>ISCES biogeochemical model, </a:t>
            </a:r>
            <a:r>
              <a:rPr lang="en-US" dirty="0">
                <a:hlinkClick r:id="rId3"/>
              </a:rPr>
              <a:t>FREEGLORYS2V4</a:t>
            </a:r>
            <a:r>
              <a:rPr lang="en-US" dirty="0"/>
              <a:t> ocean physics produced at Mercator-Ocean and </a:t>
            </a:r>
            <a:r>
              <a:rPr lang="en-US" dirty="0">
                <a:hlinkClick r:id="rId4"/>
              </a:rPr>
              <a:t>ERA-Interim</a:t>
            </a:r>
            <a:r>
              <a:rPr lang="en-US" dirty="0"/>
              <a:t> atmosphere produced at ECMWF at a daily frequency</a:t>
            </a:r>
            <a:br>
              <a:rPr lang="en-US" dirty="0">
                <a:cs typeface="+mn-lt"/>
              </a:rPr>
            </a:br>
            <a:r>
              <a:rPr lang="en-US" dirty="0"/>
              <a:t>https://data.marine.copernicus.eu/product/GLOBAL_MULTIYEAR_BGC_001_029/description</a:t>
            </a:r>
            <a:endParaRPr lang="en-US" dirty="0">
              <a:cs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g906f9a1bfb_0_24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5" name="Google Shape;775;g906f9a1bfb_0_24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dirty="0">
                <a:ea typeface="Calibri"/>
                <a:cs typeface="Calibri"/>
              </a:rPr>
              <a:t>Based on this data = </a:t>
            </a:r>
            <a:r>
              <a:rPr lang="en-US" dirty="0"/>
              <a:t>choose study areas. Chose areas of interest where many observations had an individual count &amp; decided to use only data from </a:t>
            </a:r>
            <a:r>
              <a:rPr lang="en-US" dirty="0">
                <a:ea typeface="Calibri"/>
                <a:cs typeface="Calibri"/>
              </a:rPr>
              <a:t>1950 on</a:t>
            </a:r>
          </a:p>
          <a:p>
            <a:endParaRPr lang="en-US" dirty="0">
              <a:ea typeface="Calibri"/>
              <a:cs typeface="Calibri"/>
            </a:endParaRPr>
          </a:p>
          <a:p>
            <a:r>
              <a:rPr lang="en-US" dirty="0">
                <a:ea typeface="Calibri"/>
                <a:cs typeface="Calibri"/>
              </a:rPr>
              <a:t>Observational data of this exact species: </a:t>
            </a:r>
            <a:r>
              <a:rPr lang="en-US" b="1" dirty="0"/>
              <a:t>Green Sea Urchin</a:t>
            </a:r>
            <a:endParaRPr lang="en-US" dirty="0">
              <a:cs typeface="Calibri"/>
            </a:endParaRPr>
          </a:p>
          <a:p>
            <a:endParaRPr lang="en-US" b="1" dirty="0">
              <a:cs typeface="Calibri"/>
            </a:endParaRPr>
          </a:p>
          <a:p>
            <a:r>
              <a:rPr lang="en-US" dirty="0">
                <a:cs typeface="Calibri"/>
              </a:rPr>
              <a:t>Two main</a:t>
            </a:r>
            <a:r>
              <a:rPr lang="en-US" b="1" dirty="0"/>
              <a:t> </a:t>
            </a:r>
            <a:r>
              <a:rPr lang="en-US" dirty="0">
                <a:cs typeface="Calibri"/>
              </a:rPr>
              <a:t>dataset used : OBIS and </a:t>
            </a:r>
            <a:r>
              <a:rPr lang="en-US" dirty="0" err="1">
                <a:cs typeface="Calibri"/>
              </a:rPr>
              <a:t>Artsdatabanken</a:t>
            </a:r>
            <a:endParaRPr lang="en-US" dirty="0">
              <a:ea typeface="Calibri"/>
              <a:cs typeface="Calibri"/>
            </a:endParaRPr>
          </a:p>
          <a:p>
            <a:pPr marL="171450" indent="-171450">
              <a:buFont typeface="Calibri"/>
              <a:buChar char="-"/>
            </a:pPr>
            <a:r>
              <a:rPr lang="en-US" dirty="0">
                <a:cs typeface="Calibri"/>
              </a:rPr>
              <a:t>OBIS : Worldwide dataset </a:t>
            </a:r>
            <a:endParaRPr lang="en-US" dirty="0">
              <a:ea typeface="Calibri"/>
              <a:cs typeface="Calibri"/>
            </a:endParaRPr>
          </a:p>
          <a:p>
            <a:pPr marL="171450" indent="-171450">
              <a:buFont typeface="Calibri"/>
              <a:buChar char="-"/>
            </a:pPr>
            <a:r>
              <a:rPr lang="en-US" dirty="0" err="1">
                <a:cs typeface="Calibri"/>
              </a:rPr>
              <a:t>Artsdatabanken</a:t>
            </a:r>
            <a:r>
              <a:rPr lang="en-US" dirty="0">
                <a:cs typeface="Calibri"/>
              </a:rPr>
              <a:t> : National based dataset</a:t>
            </a:r>
            <a:endParaRPr lang="en-US" dirty="0">
              <a:ea typeface="Calibri"/>
              <a:cs typeface="Calibri"/>
            </a:endParaRPr>
          </a:p>
          <a:p>
            <a:endParaRPr lang="en-US" dirty="0">
              <a:cs typeface="Calibri"/>
            </a:endParaRPr>
          </a:p>
          <a:p>
            <a:r>
              <a:rPr lang="en-US" dirty="0" err="1">
                <a:ea typeface="Calibri"/>
                <a:cs typeface="Calibri"/>
              </a:rPr>
              <a:t>Seenable</a:t>
            </a:r>
            <a:r>
              <a:rPr lang="en-US" dirty="0">
                <a:ea typeface="Calibri"/>
                <a:cs typeface="Calibri"/>
              </a:rPr>
              <a:t> in both datasets: Observation points, some just 'present', some with actual count/number of urchins. </a:t>
            </a:r>
          </a:p>
          <a:p>
            <a:r>
              <a:rPr lang="en-US" dirty="0">
                <a:ea typeface="Calibri"/>
                <a:cs typeface="Calibri"/>
              </a:rPr>
              <a:t>All observations: Date index &amp; </a:t>
            </a:r>
            <a:r>
              <a:rPr lang="en-US" dirty="0" err="1">
                <a:ea typeface="Calibri"/>
                <a:cs typeface="Calibri"/>
              </a:rPr>
              <a:t>geolocalised</a:t>
            </a:r>
            <a:r>
              <a:rPr lang="en-US" dirty="0">
                <a:ea typeface="Calibri"/>
                <a:cs typeface="Calibri"/>
              </a:rPr>
              <a:t>, both sets have observations &amp; individual counts in some.</a:t>
            </a:r>
            <a:endParaRPr lang="en-US" dirty="0"/>
          </a:p>
          <a:p>
            <a:endParaRPr lang="en-US" dirty="0">
              <a:ea typeface="Calibri"/>
              <a:cs typeface="Calibri"/>
            </a:endParaRPr>
          </a:p>
          <a:p>
            <a:r>
              <a:rPr lang="en-US" dirty="0">
                <a:ea typeface="Calibri"/>
                <a:cs typeface="Calibri"/>
              </a:rPr>
              <a:t>Based on this data = </a:t>
            </a:r>
            <a:r>
              <a:rPr lang="en-US" dirty="0"/>
              <a:t>choose study areas. Chose areas of interest where many observations had an individual count &amp; decided to use only data from </a:t>
            </a:r>
            <a:r>
              <a:rPr lang="en-US" dirty="0">
                <a:ea typeface="Calibri"/>
                <a:cs typeface="Calibri"/>
              </a:rPr>
              <a:t>1950 on</a:t>
            </a:r>
          </a:p>
          <a:p>
            <a:endParaRPr lang="en-US" dirty="0">
              <a:cs typeface="Calibri"/>
            </a:endParaRPr>
          </a:p>
          <a:p>
            <a:endParaRPr lang="en-US" dirty="0">
              <a:ea typeface="Calibri"/>
              <a:cs typeface="Calibri"/>
            </a:endParaRPr>
          </a:p>
        </p:txBody>
      </p:sp>
    </p:spTree>
    <p:extLst>
      <p:ext uri="{BB962C8B-B14F-4D97-AF65-F5344CB8AC3E}">
        <p14:creationId xmlns:p14="http://schemas.microsoft.com/office/powerpoint/2010/main" val="2529945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g906f9a1bfb_0_24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5" name="Google Shape;775;g906f9a1bfb_0_24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dirty="0">
                <a:ea typeface="Calibri"/>
                <a:cs typeface="Calibri"/>
              </a:rPr>
              <a:t>Norway: 6 study areas, three in the north, including Troms, the main area</a:t>
            </a:r>
          </a:p>
          <a:p>
            <a:endParaRPr lang="en-US" dirty="0">
              <a:ea typeface="Calibri"/>
              <a:cs typeface="Calibri"/>
            </a:endParaRPr>
          </a:p>
          <a:p>
            <a:r>
              <a:rPr lang="en-US" dirty="0">
                <a:ea typeface="Calibri"/>
                <a:cs typeface="Calibri"/>
              </a:rPr>
              <a:t>Study is based on Northern Norway conditions. Particular attention to </a:t>
            </a:r>
            <a:r>
              <a:rPr lang="en-US" dirty="0" err="1">
                <a:ea typeface="Calibri"/>
                <a:cs typeface="Calibri"/>
              </a:rPr>
              <a:t>troms</a:t>
            </a:r>
            <a:r>
              <a:rPr lang="en-US" dirty="0">
                <a:ea typeface="Calibri"/>
                <a:cs typeface="Calibri"/>
              </a:rPr>
              <a:t> and the study area around.</a:t>
            </a:r>
          </a:p>
        </p:txBody>
      </p:sp>
    </p:spTree>
    <p:extLst>
      <p:ext uri="{BB962C8B-B14F-4D97-AF65-F5344CB8AC3E}">
        <p14:creationId xmlns:p14="http://schemas.microsoft.com/office/powerpoint/2010/main" val="1630347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g906f9a1bfb_0_24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5" name="Google Shape;775;g906f9a1bfb_0_24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7409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g906f9a1bfb_0_24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5" name="Google Shape;775;g906f9a1bfb_0_24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a:cs typeface="Calibri"/>
            </a:endParaRPr>
          </a:p>
        </p:txBody>
      </p:sp>
    </p:spTree>
    <p:extLst>
      <p:ext uri="{BB962C8B-B14F-4D97-AF65-F5344CB8AC3E}">
        <p14:creationId xmlns:p14="http://schemas.microsoft.com/office/powerpoint/2010/main" val="431644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First steps: involve computing and pre-processing raw data</a:t>
            </a:r>
          </a:p>
          <a:p>
            <a:endParaRPr lang="en-US">
              <a:cs typeface="Calibri"/>
            </a:endParaRPr>
          </a:p>
          <a:p>
            <a:pPr marL="228600" indent="-228600">
              <a:buAutoNum type="arabicPeriod"/>
            </a:pPr>
            <a:r>
              <a:rPr lang="en-US">
                <a:ea typeface="Calibri" panose="020F0502020204030204"/>
                <a:cs typeface="Calibri"/>
              </a:rPr>
              <a:t>Select study areas</a:t>
            </a:r>
            <a:endParaRPr lang="en-US">
              <a:cs typeface="Calibri"/>
            </a:endParaRPr>
          </a:p>
          <a:p>
            <a:pPr marL="228600" indent="-228600">
              <a:buAutoNum type="arabicPeriod"/>
            </a:pPr>
            <a:r>
              <a:rPr lang="en-US">
                <a:cs typeface="Calibri"/>
              </a:rPr>
              <a:t>two different types of data: climate and sea urchins, global/national data had to be cropped to study areas and computed.</a:t>
            </a:r>
            <a:endParaRPr lang="en-US">
              <a:ea typeface="Calibri"/>
              <a:cs typeface="Calibri"/>
            </a:endParaRPr>
          </a:p>
          <a:p>
            <a:pPr lvl="1" indent="-228600">
              <a:buFont typeface="Courier New"/>
              <a:buChar char="o"/>
            </a:pPr>
            <a:r>
              <a:rPr lang="en-US">
                <a:ea typeface="Calibri"/>
                <a:cs typeface="Calibri"/>
              </a:rPr>
              <a:t>For climate: daily data </a:t>
            </a:r>
            <a:r>
              <a:rPr lang="en-US"/>
              <a:t>calculated</a:t>
            </a:r>
            <a:r>
              <a:rPr lang="en-US">
                <a:ea typeface="Calibri"/>
                <a:cs typeface="Calibri"/>
              </a:rPr>
              <a:t> into min, max, mean of each month and study area for the available timespan, which is either from 1950 or 1993 onwards</a:t>
            </a:r>
          </a:p>
          <a:p>
            <a:pPr lvl="1" indent="-228600">
              <a:buFont typeface="Courier New"/>
              <a:buChar char="o"/>
            </a:pPr>
            <a:r>
              <a:rPr lang="en-US">
                <a:ea typeface="Calibri"/>
                <a:cs typeface="Calibri"/>
              </a:rPr>
              <a:t>For SU: monthly number of observations &amp; added up quantity of sea urchin individuals, the ind. count, per study area</a:t>
            </a:r>
            <a:endParaRPr lang="en-US">
              <a:cs typeface="Calibri"/>
            </a:endParaRPr>
          </a:p>
          <a:p>
            <a:pPr marL="228600" indent="-228600">
              <a:buAutoNum type="arabicPeriod"/>
            </a:pPr>
            <a:r>
              <a:rPr lang="en-US">
                <a:cs typeface="Calibri"/>
              </a:rPr>
              <a:t>created </a:t>
            </a:r>
            <a:r>
              <a:rPr lang="en-US" err="1">
                <a:cs typeface="Calibri"/>
              </a:rPr>
              <a:t>dataframe</a:t>
            </a:r>
            <a:r>
              <a:rPr lang="en-US">
                <a:cs typeface="Calibri"/>
              </a:rPr>
              <a:t>, including all data of sea urchins and bioclimatic &amp; biogeochemical variables in monthly resolution.</a:t>
            </a:r>
            <a:endParaRPr lang="en-US">
              <a:ea typeface="Calibri"/>
              <a:cs typeface="Calibri"/>
            </a:endParaRPr>
          </a:p>
        </p:txBody>
      </p:sp>
      <p:sp>
        <p:nvSpPr>
          <p:cNvPr id="4" name="Slide Number Placeholder 3"/>
          <p:cNvSpPr>
            <a:spLocks noGrp="1"/>
          </p:cNvSpPr>
          <p:nvPr>
            <p:ph type="sldNum" sz="quarter" idx="5"/>
          </p:nvPr>
        </p:nvSpPr>
        <p:spPr/>
        <p:txBody>
          <a:bodyPr/>
          <a:lstStyle/>
          <a:p>
            <a:fld id="{0BFF1392-36E5-4DD0-B1A7-680EBE8D72C9}" type="slidenum">
              <a:rPr lang="en-US"/>
              <a:t>9</a:t>
            </a:fld>
            <a:endParaRPr lang="en-US"/>
          </a:p>
        </p:txBody>
      </p:sp>
    </p:spTree>
    <p:extLst>
      <p:ext uri="{BB962C8B-B14F-4D97-AF65-F5344CB8AC3E}">
        <p14:creationId xmlns:p14="http://schemas.microsoft.com/office/powerpoint/2010/main" val="2721248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panose="020F0502020204030204"/>
              <a:cs typeface="Calibri"/>
            </a:endParaRPr>
          </a:p>
          <a:p>
            <a:pPr marL="228600" indent="-228600">
              <a:buAutoNum type="arabicPeriod"/>
            </a:pPr>
            <a:r>
              <a:rPr lang="en-US">
                <a:cs typeface="Calibri"/>
              </a:rPr>
              <a:t>Compare if sea urchin ind. count correlates with the number of </a:t>
            </a:r>
            <a:r>
              <a:rPr lang="en-US" err="1">
                <a:cs typeface="Calibri"/>
              </a:rPr>
              <a:t>observ</a:t>
            </a:r>
            <a:r>
              <a:rPr lang="en-US">
                <a:cs typeface="Calibri"/>
              </a:rPr>
              <a:t>., separately for each study area</a:t>
            </a:r>
            <a:endParaRPr lang="en-US">
              <a:ea typeface="Calibri" panose="020F0502020204030204"/>
              <a:cs typeface="Calibri"/>
            </a:endParaRPr>
          </a:p>
          <a:p>
            <a:r>
              <a:rPr lang="en-US">
                <a:cs typeface="Calibri"/>
              </a:rPr>
              <a:t>2. Climate data: For most variables we are looking at, we have time series data from </a:t>
            </a:r>
            <a:r>
              <a:rPr lang="en-US"/>
              <a:t>1993-2023, but we want to work with past and future development. To </a:t>
            </a:r>
            <a:r>
              <a:rPr lang="en-US" err="1"/>
              <a:t>analyse</a:t>
            </a:r>
            <a:r>
              <a:rPr lang="en-US"/>
              <a:t> the trends in the past and future, we used linear regression for each variable.</a:t>
            </a:r>
            <a:endParaRPr lang="en-US">
              <a:cs typeface="Calibri"/>
            </a:endParaRPr>
          </a:p>
          <a:p>
            <a:r>
              <a:rPr lang="en-US"/>
              <a:t>3. it is furthermore possible to model  the observational bioclimatic and biogeochemical data we have to extract values and gain a closer look at past and future conditions. There are several modelling approaches, such as SARIMA and Prophet.</a:t>
            </a:r>
            <a:endParaRPr lang="en-US">
              <a:cs typeface="Calibri"/>
            </a:endParaRPr>
          </a:p>
          <a:p>
            <a:endParaRPr lang="en-US">
              <a:cs typeface="Calibri"/>
            </a:endParaRPr>
          </a:p>
          <a:p>
            <a:r>
              <a:rPr lang="en-US"/>
              <a:t>Might have noticed we don't have ticks anymore -&gt; ongoing project</a:t>
            </a:r>
            <a:endParaRPr lang="en-US">
              <a:cs typeface="Calibri"/>
            </a:endParaRPr>
          </a:p>
          <a:p>
            <a:r>
              <a:rPr lang="en-US" dirty="0">
                <a:ea typeface="Calibri" panose="020F0502020204030204"/>
                <a:cs typeface="Calibri"/>
              </a:rPr>
              <a:t>-&gt; pending tasks with the results we compiled so far are a</a:t>
            </a:r>
            <a:r>
              <a:rPr lang="en-US">
                <a:ea typeface="Calibri" panose="020F0502020204030204"/>
                <a:cs typeface="Calibri"/>
              </a:rPr>
              <a:t> statistical analysis of the time series climatic data with sea urchin observational data to explore possible links</a:t>
            </a:r>
            <a:endParaRPr lang="en-US" dirty="0">
              <a:cs typeface="Calibri"/>
            </a:endParaRPr>
          </a:p>
        </p:txBody>
      </p:sp>
      <p:sp>
        <p:nvSpPr>
          <p:cNvPr id="4" name="Slide Number Placeholder 3"/>
          <p:cNvSpPr>
            <a:spLocks noGrp="1"/>
          </p:cNvSpPr>
          <p:nvPr>
            <p:ph type="sldNum" sz="quarter" idx="5"/>
          </p:nvPr>
        </p:nvSpPr>
        <p:spPr/>
        <p:txBody>
          <a:bodyPr/>
          <a:lstStyle/>
          <a:p>
            <a:fld id="{0BFF1392-36E5-4DD0-B1A7-680EBE8D72C9}" type="slidenum">
              <a:rPr lang="en-US"/>
              <a:t>10</a:t>
            </a:fld>
            <a:endParaRPr lang="en-US"/>
          </a:p>
        </p:txBody>
      </p:sp>
    </p:spTree>
    <p:extLst>
      <p:ext uri="{BB962C8B-B14F-4D97-AF65-F5344CB8AC3E}">
        <p14:creationId xmlns:p14="http://schemas.microsoft.com/office/powerpoint/2010/main" val="1313326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NON Normal distribution -&gt; Spearman</a:t>
            </a:r>
          </a:p>
          <a:p>
            <a:endParaRPr lang="en-US" dirty="0">
              <a:cs typeface="Calibri"/>
            </a:endParaRPr>
          </a:p>
          <a:p>
            <a:r>
              <a:rPr lang="en-US" dirty="0">
                <a:cs typeface="Calibri"/>
              </a:rPr>
              <a:t>6 out of ten show high correlation</a:t>
            </a:r>
          </a:p>
          <a:p>
            <a:endParaRPr lang="en-US" dirty="0">
              <a:cs typeface="Calibri"/>
            </a:endParaRPr>
          </a:p>
          <a:p>
            <a:r>
              <a:rPr lang="en-US" dirty="0">
                <a:cs typeface="Calibri"/>
              </a:rPr>
              <a:t>Issue with the lack of correlation linked with low individual counts</a:t>
            </a:r>
          </a:p>
        </p:txBody>
      </p:sp>
      <p:sp>
        <p:nvSpPr>
          <p:cNvPr id="4" name="Slide Number Placeholder 3"/>
          <p:cNvSpPr>
            <a:spLocks noGrp="1"/>
          </p:cNvSpPr>
          <p:nvPr>
            <p:ph type="sldNum" sz="quarter" idx="5"/>
          </p:nvPr>
        </p:nvSpPr>
        <p:spPr/>
        <p:txBody>
          <a:bodyPr/>
          <a:lstStyle/>
          <a:p>
            <a:fld id="{0BFF1392-36E5-4DD0-B1A7-680EBE8D72C9}" type="slidenum">
              <a:rPr lang="en-US"/>
              <a:t>11</a:t>
            </a:fld>
            <a:endParaRPr lang="en-US"/>
          </a:p>
        </p:txBody>
      </p:sp>
    </p:spTree>
    <p:extLst>
      <p:ext uri="{BB962C8B-B14F-4D97-AF65-F5344CB8AC3E}">
        <p14:creationId xmlns:p14="http://schemas.microsoft.com/office/powerpoint/2010/main" val="22671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Trend analysis of observed climate values </a:t>
            </a:r>
            <a:endParaRPr lang="en-US" dirty="0"/>
          </a:p>
          <a:p>
            <a:endParaRPr lang="en-US" dirty="0"/>
          </a:p>
          <a:p>
            <a:r>
              <a:rPr lang="en-US" dirty="0">
                <a:cs typeface="Calibri"/>
              </a:rPr>
              <a:t>Will help to explore the links between SU and climate data</a:t>
            </a:r>
          </a:p>
          <a:p>
            <a:endParaRPr lang="en-US" dirty="0"/>
          </a:p>
          <a:p>
            <a:r>
              <a:rPr lang="en-US" dirty="0"/>
              <a:t>Main goal: Find links</a:t>
            </a:r>
            <a:endParaRPr lang="en-US" dirty="0">
              <a:cs typeface="Calibri"/>
            </a:endParaRPr>
          </a:p>
          <a:p>
            <a:endParaRPr lang="en-US" dirty="0"/>
          </a:p>
          <a:p>
            <a:r>
              <a:rPr lang="en-US" dirty="0"/>
              <a:t>Goal: Global datasets are useable in study area level and they can be computed together with each other</a:t>
            </a:r>
            <a:endParaRPr lang="en-US" dirty="0">
              <a:cs typeface="Calibri"/>
            </a:endParaRPr>
          </a:p>
          <a:p>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0BFF1392-36E5-4DD0-B1A7-680EBE8D72C9}" type="slidenum">
              <a:rPr lang="en-US"/>
              <a:t>12</a:t>
            </a:fld>
            <a:endParaRPr lang="en-US"/>
          </a:p>
        </p:txBody>
      </p:sp>
    </p:spTree>
    <p:extLst>
      <p:ext uri="{BB962C8B-B14F-4D97-AF65-F5344CB8AC3E}">
        <p14:creationId xmlns:p14="http://schemas.microsoft.com/office/powerpoint/2010/main" val="23447011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With climate data:</a:t>
            </a:r>
          </a:p>
          <a:p>
            <a:endParaRPr lang="en-US" dirty="0">
              <a:cs typeface="Calibri"/>
            </a:endParaRPr>
          </a:p>
          <a:p>
            <a:r>
              <a:rPr lang="en-US" dirty="0">
                <a:cs typeface="Calibri"/>
              </a:rPr>
              <a:t>IN ORDER TO FILL UP the missing values</a:t>
            </a:r>
          </a:p>
          <a:p>
            <a:endParaRPr lang="en-US" dirty="0">
              <a:cs typeface="Calibri"/>
            </a:endParaRPr>
          </a:p>
          <a:p>
            <a:r>
              <a:rPr lang="en-US" dirty="0">
                <a:cs typeface="Calibri"/>
              </a:rPr>
              <a:t>With the observational bioclimatic and biogeochemical data we have from 1993-2023, it is possible to model past and future values. There are several modelling approaches. </a:t>
            </a:r>
            <a:r>
              <a:rPr lang="en-US" dirty="0"/>
              <a:t>ARIMA and Prophet are major time series tools used to forecast future values.</a:t>
            </a:r>
            <a:r>
              <a:rPr lang="en-US" dirty="0">
                <a:cs typeface="Calibri"/>
              </a:rPr>
              <a:t> [show and compare example Troms]</a:t>
            </a:r>
            <a:endParaRPr lang="en-US" dirty="0">
              <a:ea typeface="Calibri"/>
              <a:cs typeface="Calibri"/>
            </a:endParaRPr>
          </a:p>
          <a:p>
            <a:endParaRPr lang="en-US" dirty="0">
              <a:cs typeface="Calibri"/>
            </a:endParaRPr>
          </a:p>
          <a:p>
            <a:r>
              <a:rPr lang="en-US" dirty="0">
                <a:cs typeface="Calibri"/>
              </a:rPr>
              <a:t>Modelling on study area level. Different results with different modelling approaches for the same observational data. Need of validation through observation data from the past. </a:t>
            </a:r>
            <a:endParaRPr lang="en-US" dirty="0">
              <a:ea typeface="Calibri"/>
              <a:cs typeface="Calibri"/>
            </a:endParaRPr>
          </a:p>
          <a:p>
            <a:endParaRPr lang="en-US" dirty="0">
              <a:cs typeface="Calibri"/>
            </a:endParaRPr>
          </a:p>
          <a:p>
            <a:r>
              <a:rPr lang="en-US" dirty="0">
                <a:cs typeface="Calibri"/>
              </a:rPr>
              <a:t>(Notes in case of questions)</a:t>
            </a:r>
            <a:endParaRPr lang="en-US" dirty="0">
              <a:ea typeface="Calibri"/>
              <a:cs typeface="Calibri"/>
            </a:endParaRPr>
          </a:p>
          <a:p>
            <a:r>
              <a:rPr lang="en-US" dirty="0">
                <a:cs typeface="Calibri"/>
              </a:rPr>
              <a:t>Key differences:</a:t>
            </a:r>
            <a:endParaRPr lang="en-US" dirty="0">
              <a:ea typeface="Calibri"/>
              <a:cs typeface="Calibri"/>
            </a:endParaRPr>
          </a:p>
          <a:p>
            <a:endParaRPr lang="en-US" dirty="0"/>
          </a:p>
          <a:p>
            <a:r>
              <a:rPr lang="en-US" dirty="0"/>
              <a:t>SARIMA (Seasonal Autoregressive Integrated Moving Average)</a:t>
            </a:r>
            <a:endParaRPr lang="en-US" dirty="0">
              <a:ea typeface="Calibri" panose="020F0502020204030204"/>
              <a:cs typeface="Calibri"/>
            </a:endParaRPr>
          </a:p>
          <a:p>
            <a:r>
              <a:rPr lang="en-US" dirty="0"/>
              <a:t>Key Characteristics:</a:t>
            </a:r>
            <a:endParaRPr lang="en-US" dirty="0">
              <a:ea typeface="Calibri" panose="020F0502020204030204"/>
              <a:cs typeface="Calibri" panose="020F0502020204030204"/>
            </a:endParaRPr>
          </a:p>
          <a:p>
            <a:pPr>
              <a:buFont typeface="Arial"/>
              <a:buChar char="•"/>
            </a:pPr>
            <a:r>
              <a:rPr lang="en-US" b="1" dirty="0"/>
              <a:t>Explicit Seasonality Handling:</a:t>
            </a:r>
            <a:r>
              <a:rPr lang="en-US" dirty="0"/>
              <a:t> SARIMA explicitly models seasonality by incorporating seasonal autoregressive, differencing, and moving average terms.</a:t>
            </a:r>
            <a:endParaRPr lang="en-US" dirty="0">
              <a:ea typeface="Calibri"/>
              <a:cs typeface="Calibri"/>
            </a:endParaRPr>
          </a:p>
          <a:p>
            <a:pPr>
              <a:buFont typeface="Arial"/>
              <a:buChar char="•"/>
            </a:pPr>
            <a:r>
              <a:rPr lang="en-US" b="1" dirty="0"/>
              <a:t>Requirement for Stationarity:</a:t>
            </a:r>
            <a:r>
              <a:rPr lang="en-US" dirty="0"/>
              <a:t> The model requires the time series data to be stationary, often necessitating differencing to remove trends and seasonality before fitting -&gt; complicated process, many steps, time consuming</a:t>
            </a:r>
            <a:endParaRPr lang="en-US" dirty="0">
              <a:ea typeface="Calibri"/>
              <a:cs typeface="Calibri"/>
            </a:endParaRPr>
          </a:p>
          <a:p>
            <a:pPr>
              <a:buFont typeface="Arial"/>
              <a:buChar char="•"/>
            </a:pPr>
            <a:endParaRPr lang="en-US" dirty="0">
              <a:ea typeface="Calibri"/>
              <a:cs typeface="Calibri"/>
            </a:endParaRPr>
          </a:p>
          <a:p>
            <a:r>
              <a:rPr lang="en-US" dirty="0"/>
              <a:t>Prophet</a:t>
            </a:r>
            <a:endParaRPr lang="en-US" dirty="0">
              <a:ea typeface="Calibri"/>
              <a:cs typeface="Calibri"/>
            </a:endParaRPr>
          </a:p>
          <a:p>
            <a:r>
              <a:rPr lang="en-US" dirty="0"/>
              <a:t>Key Characteristics:</a:t>
            </a:r>
            <a:endParaRPr lang="en-US" dirty="0">
              <a:ea typeface="Calibri"/>
              <a:cs typeface="Calibri"/>
            </a:endParaRPr>
          </a:p>
          <a:p>
            <a:pPr marL="171450" indent="-171450">
              <a:buFont typeface="Arial"/>
              <a:buChar char="•"/>
            </a:pPr>
            <a:r>
              <a:rPr lang="en-US" b="1" dirty="0"/>
              <a:t>Automated Seasonality and Trend Detection:</a:t>
            </a:r>
            <a:r>
              <a:rPr lang="en-US" dirty="0"/>
              <a:t> Prophet automatically detects and adjusts for seasonal patterns, holidays, and other recurrent events, making it user-friendly and less dependent on manual parameter tuning.</a:t>
            </a:r>
            <a:endParaRPr lang="en-US" dirty="0">
              <a:ea typeface="Calibri"/>
              <a:cs typeface="Calibri"/>
            </a:endParaRPr>
          </a:p>
          <a:p>
            <a:pPr marL="171450" indent="-171450">
              <a:buFont typeface="Arial"/>
              <a:buChar char="•"/>
            </a:pPr>
            <a:r>
              <a:rPr lang="en-US" b="1" dirty="0"/>
              <a:t>Robust to Missing Data and Outliers:</a:t>
            </a:r>
            <a:r>
              <a:rPr lang="en-US" dirty="0"/>
              <a:t> Prophet is designed to handle missing data points and outliers effectively -&gt; suitable for data with irregularities.</a:t>
            </a:r>
            <a:endParaRPr lang="en-US" dirty="0">
              <a:ea typeface="Calibri"/>
              <a:cs typeface="Calibri"/>
            </a:endParaRPr>
          </a:p>
          <a:p>
            <a:endParaRPr lang="en-US" dirty="0">
              <a:ea typeface="Calibri"/>
              <a:cs typeface="Calibri"/>
            </a:endParaRPr>
          </a:p>
          <a:p>
            <a:r>
              <a:rPr lang="en-US" dirty="0">
                <a:ea typeface="Calibri"/>
                <a:cs typeface="Calibri"/>
              </a:rPr>
              <a:t>Difference:</a:t>
            </a:r>
            <a:endParaRPr lang="en-US" dirty="0"/>
          </a:p>
          <a:p>
            <a:r>
              <a:rPr lang="en-US" b="1" dirty="0"/>
              <a:t>SARIMA:</a:t>
            </a:r>
            <a:r>
              <a:rPr lang="en-US" dirty="0"/>
              <a:t> Provides detailed control over the model parameters (AR, I, MA, and seasonal components), allowing for fine-tuning but also requiring more expertise.</a:t>
            </a:r>
            <a:endParaRPr lang="en-US" dirty="0">
              <a:ea typeface="Calibri"/>
              <a:cs typeface="Calibri"/>
            </a:endParaRPr>
          </a:p>
          <a:p>
            <a:r>
              <a:rPr lang="en-US" b="1" dirty="0"/>
              <a:t>Prophet:</a:t>
            </a:r>
            <a:r>
              <a:rPr lang="en-US" dirty="0"/>
              <a:t> Focuses on simplicity and ease of use with automated adjustments, requiring minimal parameter tuning and offering less manual control over model specifics.</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BFF1392-36E5-4DD0-B1A7-680EBE8D72C9}" type="slidenum">
              <a:rPr lang="en-US"/>
              <a:t>13</a:t>
            </a:fld>
            <a:endParaRPr lang="en-US"/>
          </a:p>
        </p:txBody>
      </p:sp>
    </p:spTree>
    <p:extLst>
      <p:ext uri="{BB962C8B-B14F-4D97-AF65-F5344CB8AC3E}">
        <p14:creationId xmlns:p14="http://schemas.microsoft.com/office/powerpoint/2010/main" val="1706415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With climate data:</a:t>
            </a:r>
          </a:p>
          <a:p>
            <a:endParaRPr lang="en-US" dirty="0">
              <a:cs typeface="Calibri"/>
            </a:endParaRPr>
          </a:p>
          <a:p>
            <a:r>
              <a:rPr lang="en-US" dirty="0">
                <a:cs typeface="Calibri"/>
              </a:rPr>
              <a:t>With the observational bioclimatic and biogeochemical data we have from 1993-2023, it is possible to model past and future values. There are several modelling approaches. </a:t>
            </a:r>
            <a:r>
              <a:rPr lang="en-US" dirty="0"/>
              <a:t>ARIMA and Prophet are major time series tools used to forecast future values.</a:t>
            </a:r>
            <a:r>
              <a:rPr lang="en-US" dirty="0">
                <a:cs typeface="Calibri"/>
              </a:rPr>
              <a:t> [show and compare example Troms]</a:t>
            </a:r>
            <a:endParaRPr lang="en-US" dirty="0">
              <a:ea typeface="Calibri"/>
              <a:cs typeface="Calibri"/>
            </a:endParaRPr>
          </a:p>
          <a:p>
            <a:endParaRPr lang="en-US" dirty="0">
              <a:cs typeface="Calibri"/>
            </a:endParaRPr>
          </a:p>
          <a:p>
            <a:r>
              <a:rPr lang="en-US" dirty="0">
                <a:cs typeface="Calibri"/>
              </a:rPr>
              <a:t>Modelling on study area level. Different results with different modelling approaches for the same observational data. Need of validation through observation data from the past. </a:t>
            </a:r>
            <a:endParaRPr lang="en-US" dirty="0">
              <a:ea typeface="Calibri"/>
              <a:cs typeface="Calibri"/>
            </a:endParaRPr>
          </a:p>
          <a:p>
            <a:endParaRPr lang="en-US" dirty="0">
              <a:cs typeface="Calibri"/>
            </a:endParaRPr>
          </a:p>
          <a:p>
            <a:r>
              <a:rPr lang="en-US" dirty="0">
                <a:cs typeface="Calibri"/>
              </a:rPr>
              <a:t>(Notes in case of questions)</a:t>
            </a:r>
            <a:endParaRPr lang="en-US" dirty="0">
              <a:ea typeface="Calibri"/>
              <a:cs typeface="Calibri"/>
            </a:endParaRPr>
          </a:p>
          <a:p>
            <a:r>
              <a:rPr lang="en-US" dirty="0">
                <a:cs typeface="Calibri"/>
              </a:rPr>
              <a:t>Key differences:</a:t>
            </a:r>
            <a:endParaRPr lang="en-US" dirty="0">
              <a:ea typeface="Calibri"/>
              <a:cs typeface="Calibri"/>
            </a:endParaRPr>
          </a:p>
          <a:p>
            <a:endParaRPr lang="en-US" dirty="0"/>
          </a:p>
          <a:p>
            <a:r>
              <a:rPr lang="en-US" dirty="0"/>
              <a:t>SARIMA (Seasonal Autoregressive Integrated Moving Average)</a:t>
            </a:r>
            <a:endParaRPr lang="en-US" dirty="0">
              <a:ea typeface="Calibri" panose="020F0502020204030204"/>
              <a:cs typeface="Calibri"/>
            </a:endParaRPr>
          </a:p>
          <a:p>
            <a:r>
              <a:rPr lang="en-US" dirty="0"/>
              <a:t>Key Characteristics:</a:t>
            </a:r>
            <a:endParaRPr lang="en-US" dirty="0">
              <a:ea typeface="Calibri" panose="020F0502020204030204"/>
              <a:cs typeface="Calibri" panose="020F0502020204030204"/>
            </a:endParaRPr>
          </a:p>
          <a:p>
            <a:pPr>
              <a:buFont typeface="Arial"/>
              <a:buChar char="•"/>
            </a:pPr>
            <a:r>
              <a:rPr lang="en-US" b="1" dirty="0"/>
              <a:t>Explicit Seasonality Handling:</a:t>
            </a:r>
            <a:r>
              <a:rPr lang="en-US" dirty="0"/>
              <a:t> SARIMA explicitly models seasonality by incorporating seasonal autoregressive, differencing, and moving average terms.</a:t>
            </a:r>
            <a:endParaRPr lang="en-US" dirty="0">
              <a:ea typeface="Calibri"/>
              <a:cs typeface="Calibri"/>
            </a:endParaRPr>
          </a:p>
          <a:p>
            <a:pPr>
              <a:buFont typeface="Arial"/>
              <a:buChar char="•"/>
            </a:pPr>
            <a:r>
              <a:rPr lang="en-US" b="1" dirty="0"/>
              <a:t>Requirement for Stationarity:</a:t>
            </a:r>
            <a:r>
              <a:rPr lang="en-US" dirty="0"/>
              <a:t> The model requires the time series data to be stationary, often necessitating differencing to remove trends and seasonality before fitting -&gt; complicated process, many steps, time consuming</a:t>
            </a:r>
            <a:endParaRPr lang="en-US" dirty="0">
              <a:ea typeface="Calibri"/>
              <a:cs typeface="Calibri"/>
            </a:endParaRPr>
          </a:p>
          <a:p>
            <a:pPr>
              <a:buFont typeface="Arial"/>
              <a:buChar char="•"/>
            </a:pPr>
            <a:endParaRPr lang="en-US" dirty="0">
              <a:ea typeface="Calibri"/>
              <a:cs typeface="Calibri"/>
            </a:endParaRPr>
          </a:p>
          <a:p>
            <a:r>
              <a:rPr lang="en-US" dirty="0"/>
              <a:t>Prophet</a:t>
            </a:r>
          </a:p>
          <a:p>
            <a:r>
              <a:rPr lang="en-US" dirty="0"/>
              <a:t>Key Characteristics:</a:t>
            </a:r>
          </a:p>
          <a:p>
            <a:pPr marL="171450" indent="-171450">
              <a:buFont typeface="Arial"/>
              <a:buChar char="•"/>
            </a:pPr>
            <a:r>
              <a:rPr lang="en-US" b="1" dirty="0"/>
              <a:t>Automated Seasonality and Trend Detection:</a:t>
            </a:r>
            <a:r>
              <a:rPr lang="en-US" dirty="0"/>
              <a:t> Prophet automatically detects and adjusts for seasonal patterns, holidays, and other recurrent events, making it user-friendly and less dependent on manual parameter tuning.</a:t>
            </a:r>
            <a:endParaRPr lang="en-US" dirty="0">
              <a:ea typeface="Calibri"/>
              <a:cs typeface="Calibri"/>
            </a:endParaRPr>
          </a:p>
          <a:p>
            <a:pPr marL="171450" indent="-171450">
              <a:buFont typeface="Arial"/>
              <a:buChar char="•"/>
            </a:pPr>
            <a:r>
              <a:rPr lang="en-US" b="1" dirty="0"/>
              <a:t>Robust to Missing Data and Outliers:</a:t>
            </a:r>
            <a:r>
              <a:rPr lang="en-US" dirty="0"/>
              <a:t> Prophet is designed to handle missing data points and outliers effectively -&gt; suitable for data with irregularities.</a:t>
            </a:r>
            <a:endParaRPr lang="en-US" dirty="0">
              <a:ea typeface="Calibri"/>
              <a:cs typeface="Calibri"/>
            </a:endParaRPr>
          </a:p>
          <a:p>
            <a:endParaRPr lang="en-US" dirty="0">
              <a:ea typeface="Calibri"/>
              <a:cs typeface="Calibri"/>
            </a:endParaRPr>
          </a:p>
          <a:p>
            <a:pPr marL="171450" indent="-171450">
              <a:buFont typeface="Calibri"/>
              <a:buChar cha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0BFF1392-36E5-4DD0-B1A7-680EBE8D72C9}" type="slidenum">
              <a:rPr lang="en-US"/>
              <a:t>14</a:t>
            </a:fld>
            <a:endParaRPr lang="en-US"/>
          </a:p>
        </p:txBody>
      </p:sp>
    </p:spTree>
    <p:extLst>
      <p:ext uri="{BB962C8B-B14F-4D97-AF65-F5344CB8AC3E}">
        <p14:creationId xmlns:p14="http://schemas.microsoft.com/office/powerpoint/2010/main" val="10675266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In Conclusion:</a:t>
            </a:r>
          </a:p>
          <a:p>
            <a:pPr marL="171450" indent="-171450">
              <a:buFont typeface="Calibri"/>
              <a:buChar char="-"/>
            </a:pPr>
            <a:endParaRPr lang="en-US">
              <a:ea typeface="Calibri"/>
              <a:cs typeface="Calibri"/>
            </a:endParaRPr>
          </a:p>
          <a:p>
            <a:pPr marL="171450" indent="-171450">
              <a:buFont typeface="Calibri"/>
              <a:buChar char="-"/>
            </a:pPr>
            <a:r>
              <a:rPr lang="en-US"/>
              <a:t>We could statistically show that it is justified in most study areas to work with number of observations instead of quantity of individuals in the case of sea urchin data</a:t>
            </a:r>
            <a:endParaRPr lang="en-US">
              <a:ea typeface="Calibri"/>
              <a:cs typeface="Calibri"/>
            </a:endParaRPr>
          </a:p>
          <a:p>
            <a:pPr marL="171450" indent="-171450">
              <a:buFont typeface="Calibri"/>
              <a:buChar char="-"/>
            </a:pPr>
            <a:r>
              <a:rPr lang="en-US">
                <a:ea typeface="Calibri"/>
                <a:cs typeface="Calibri"/>
              </a:rPr>
              <a:t>We have been able to compute global time series data into individual study areas</a:t>
            </a:r>
          </a:p>
          <a:p>
            <a:pPr marL="171450" indent="-171450">
              <a:buFont typeface="Calibri"/>
              <a:buChar char="-"/>
            </a:pPr>
            <a:r>
              <a:rPr lang="en-US">
                <a:ea typeface="Calibri"/>
                <a:cs typeface="Calibri"/>
              </a:rPr>
              <a:t>We found two ways to model missing past values of climatic conditions, and will need to further validate the modelling to find the most accurate one</a:t>
            </a:r>
          </a:p>
          <a:p>
            <a:pPr marL="171450" indent="-171450">
              <a:buFont typeface="Calibri"/>
              <a:buChar char="-"/>
            </a:pPr>
            <a:endParaRPr lang="en-US">
              <a:ea typeface="Calibri"/>
              <a:cs typeface="Calibri"/>
            </a:endParaRPr>
          </a:p>
          <a:p>
            <a:pPr marL="171450" indent="-171450">
              <a:buFont typeface="Calibri"/>
              <a:buChar char="-"/>
            </a:pPr>
            <a:r>
              <a:rPr lang="en-US">
                <a:ea typeface="Calibri"/>
                <a:cs typeface="Calibri"/>
              </a:rPr>
              <a:t>What is pending in this ongoing research is the combination of SU and bioclimatic &amp; </a:t>
            </a:r>
            <a:r>
              <a:rPr lang="en-US" err="1">
                <a:ea typeface="Calibri"/>
                <a:cs typeface="Calibri"/>
              </a:rPr>
              <a:t>biogeochemic</a:t>
            </a:r>
            <a:r>
              <a:rPr lang="en-US">
                <a:ea typeface="Calibri"/>
                <a:cs typeface="Calibri"/>
              </a:rPr>
              <a:t> variables by means of a principal component analysis. Based on that we'll be able to explore the </a:t>
            </a:r>
            <a:r>
              <a:rPr lang="en-US" err="1">
                <a:ea typeface="Calibri"/>
                <a:cs typeface="Calibri"/>
              </a:rPr>
              <a:t>possibile</a:t>
            </a:r>
            <a:r>
              <a:rPr lang="en-US">
                <a:ea typeface="Calibri"/>
                <a:cs typeface="Calibri"/>
              </a:rPr>
              <a:t> links and correlations, which will furthermore help to understand overgrazing events and phase shifts between sea urchin barrens and kelp forests.</a:t>
            </a:r>
          </a:p>
          <a:p>
            <a:endParaRPr lang="en-US">
              <a:ea typeface="Calibri"/>
              <a:cs typeface="Calibri"/>
            </a:endParaRPr>
          </a:p>
          <a:p>
            <a:r>
              <a:rPr lang="en-US">
                <a:ea typeface="Calibri"/>
                <a:cs typeface="Calibri"/>
              </a:rPr>
              <a:t>Takeaway message: </a:t>
            </a:r>
          </a:p>
        </p:txBody>
      </p:sp>
      <p:sp>
        <p:nvSpPr>
          <p:cNvPr id="4" name="Slide Number Placeholder 3"/>
          <p:cNvSpPr>
            <a:spLocks noGrp="1"/>
          </p:cNvSpPr>
          <p:nvPr>
            <p:ph type="sldNum" sz="quarter" idx="5"/>
          </p:nvPr>
        </p:nvSpPr>
        <p:spPr/>
        <p:txBody>
          <a:bodyPr/>
          <a:lstStyle/>
          <a:p>
            <a:fld id="{0BFF1392-36E5-4DD0-B1A7-680EBE8D72C9}" type="slidenum">
              <a:rPr lang="en-US"/>
              <a:t>15</a:t>
            </a:fld>
            <a:endParaRPr lang="en-US"/>
          </a:p>
        </p:txBody>
      </p:sp>
    </p:spTree>
    <p:extLst>
      <p:ext uri="{BB962C8B-B14F-4D97-AF65-F5344CB8AC3E}">
        <p14:creationId xmlns:p14="http://schemas.microsoft.com/office/powerpoint/2010/main" val="23661098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Thank you for listening</a:t>
            </a:r>
            <a:endParaRPr lang="en-US">
              <a:cs typeface="Calibri"/>
            </a:endParaRPr>
          </a:p>
          <a:p>
            <a:r>
              <a:rPr lang="en-US">
                <a:ea typeface="Calibri"/>
                <a:cs typeface="Calibri"/>
              </a:rPr>
              <a:t>Questions?</a:t>
            </a:r>
          </a:p>
          <a:p>
            <a:endParaRPr lang="en-GB">
              <a:ea typeface="Calibri"/>
              <a:cs typeface="Calibri"/>
            </a:endParaRPr>
          </a:p>
        </p:txBody>
      </p:sp>
      <p:sp>
        <p:nvSpPr>
          <p:cNvPr id="4" name="Slide Number Placeholder 3"/>
          <p:cNvSpPr>
            <a:spLocks noGrp="1"/>
          </p:cNvSpPr>
          <p:nvPr>
            <p:ph type="sldNum" sz="quarter" idx="5"/>
          </p:nvPr>
        </p:nvSpPr>
        <p:spPr/>
        <p:txBody>
          <a:bodyPr/>
          <a:lstStyle/>
          <a:p>
            <a:fld id="{0BFF1392-36E5-4DD0-B1A7-680EBE8D72C9}" type="slidenum">
              <a:rPr lang="en-US"/>
              <a:t>16</a:t>
            </a:fld>
            <a:endParaRPr lang="en-US"/>
          </a:p>
        </p:txBody>
      </p:sp>
    </p:spTree>
    <p:extLst>
      <p:ext uri="{BB962C8B-B14F-4D97-AF65-F5344CB8AC3E}">
        <p14:creationId xmlns:p14="http://schemas.microsoft.com/office/powerpoint/2010/main" val="3252927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7CA0979-F579-4E9B-A675-1F5ABBFF00DB}" type="datetimeFigureOut">
              <a:rPr lang="en-US" dirty="0"/>
              <a:t>6/24/2025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Problem | Research Question | Material | Methods | Results | Conclusion​</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dirty="0"/>
              <a:t>‹N°›</a:t>
            </a:fld>
            <a:endParaRPr lang="en-US"/>
          </a:p>
        </p:txBody>
      </p:sp>
    </p:spTree>
    <p:extLst>
      <p:ext uri="{BB962C8B-B14F-4D97-AF65-F5344CB8AC3E}">
        <p14:creationId xmlns:p14="http://schemas.microsoft.com/office/powerpoint/2010/main" val="3034755102"/>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3E7156E-175E-4DBA-9D21-B772C320F342}" type="datetimeFigureOut">
              <a:rPr lang="en-US" dirty="0"/>
              <a:t>6/24/2025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Problem | Research Question | Material | Methods | Results | Conclusion​</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dirty="0"/>
              <a:t>‹N°›</a:t>
            </a:fld>
            <a:endParaRPr lang="en-US"/>
          </a:p>
        </p:txBody>
      </p:sp>
    </p:spTree>
    <p:extLst>
      <p:ext uri="{BB962C8B-B14F-4D97-AF65-F5344CB8AC3E}">
        <p14:creationId xmlns:p14="http://schemas.microsoft.com/office/powerpoint/2010/main" val="1456702875"/>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04895F6E-3D02-4292-95D1-C62B3126321B}" type="datetimeFigureOut">
              <a:rPr lang="en-US" dirty="0"/>
              <a:t>6/24/2025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r>
              <a:rPr lang="en-US"/>
              <a:t>Problem | Research Question | Material | Methods | Results | Conclusion​</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dirty="0"/>
              <a:t>‹N°›</a:t>
            </a:fld>
            <a:endParaRPr lang="en-US"/>
          </a:p>
        </p:txBody>
      </p:sp>
    </p:spTree>
    <p:extLst>
      <p:ext uri="{BB962C8B-B14F-4D97-AF65-F5344CB8AC3E}">
        <p14:creationId xmlns:p14="http://schemas.microsoft.com/office/powerpoint/2010/main" val="3528725449"/>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DCB5ACB-D10C-44A8-9570-124370F4CB38}" type="datetimeFigureOut">
              <a:rPr lang="en-US" dirty="0"/>
              <a:t>6/24/2025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Problem | Research Question | Material | Methods | Results | Conclusion​</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dirty="0"/>
              <a:t>‹N°›</a:t>
            </a:fld>
            <a:endParaRPr lang="en-US"/>
          </a:p>
        </p:txBody>
      </p:sp>
    </p:spTree>
    <p:extLst>
      <p:ext uri="{BB962C8B-B14F-4D97-AF65-F5344CB8AC3E}">
        <p14:creationId xmlns:p14="http://schemas.microsoft.com/office/powerpoint/2010/main" val="1641659622"/>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AB8D84F4-0E7A-4BDE-98C6-AE68FB974645}" type="datetimeFigureOut">
              <a:rPr lang="en-US" dirty="0"/>
              <a:t>6/24/2025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Problem | Research Question | Material | Methods | Results | Conclusion​</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dirty="0"/>
              <a:t>‹N°›</a:t>
            </a:fld>
            <a:endParaRPr lang="en-US"/>
          </a:p>
        </p:txBody>
      </p:sp>
    </p:spTree>
    <p:extLst>
      <p:ext uri="{BB962C8B-B14F-4D97-AF65-F5344CB8AC3E}">
        <p14:creationId xmlns:p14="http://schemas.microsoft.com/office/powerpoint/2010/main" val="517326593"/>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CBEFF1D8-9801-4C4B-92F3-66C9A863BD74}" type="datetimeFigureOut">
              <a:rPr lang="en-US" dirty="0"/>
              <a:t>6/24/2025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Problem | Research Question | Material | Methods | Results | Conclusion​</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dirty="0"/>
              <a:t>‹N°›</a:t>
            </a:fld>
            <a:endParaRPr lang="en-US"/>
          </a:p>
        </p:txBody>
      </p:sp>
    </p:spTree>
    <p:extLst>
      <p:ext uri="{BB962C8B-B14F-4D97-AF65-F5344CB8AC3E}">
        <p14:creationId xmlns:p14="http://schemas.microsoft.com/office/powerpoint/2010/main" val="676005523"/>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61FE8FD-B23E-4E1A-83EF-0847EBEA0105}" type="datetimeFigureOut">
              <a:rPr lang="en-US" dirty="0"/>
              <a:t>6/24/2025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Problem | Research Question | Material | Methods | Results | Conclusion​</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dirty="0"/>
              <a:t>‹N°›</a:t>
            </a:fld>
            <a:endParaRPr lang="en-US"/>
          </a:p>
        </p:txBody>
      </p:sp>
    </p:spTree>
    <p:extLst>
      <p:ext uri="{BB962C8B-B14F-4D97-AF65-F5344CB8AC3E}">
        <p14:creationId xmlns:p14="http://schemas.microsoft.com/office/powerpoint/2010/main" val="1338537355"/>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8DDF891E-A7C2-465C-AD39-8EDCB0F58E3C}" type="datetimeFigureOut">
              <a:rPr lang="en-US" dirty="0"/>
              <a:t>6/24/2025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Problem | Research Question | Material | Methods | Results | Conclusion​</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dirty="0"/>
              <a:t>‹N°›</a:t>
            </a:fld>
            <a:endParaRPr lang="en-US"/>
          </a:p>
        </p:txBody>
      </p:sp>
    </p:spTree>
    <p:extLst>
      <p:ext uri="{BB962C8B-B14F-4D97-AF65-F5344CB8AC3E}">
        <p14:creationId xmlns:p14="http://schemas.microsoft.com/office/powerpoint/2010/main" val="4264561597"/>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p>
        </p:txBody>
      </p:sp>
      <p:sp>
        <p:nvSpPr>
          <p:cNvPr id="3" name="Picture Placeholder 2">
            <a:extLst>
              <a:ext uri="{FF2B5EF4-FFF2-40B4-BE49-F238E27FC236}">
                <a16:creationId xmlns:a16="http://schemas.microsoft.com/office/drawing/2014/main" id="{9571C769-CEC8-962A-01E6-15B0E056791E}"/>
              </a:ext>
            </a:extLst>
          </p:cNvPr>
          <p:cNvSpPr>
            <a:spLocks noGrp="1" noChangeAspect="1"/>
          </p:cNvSpPr>
          <p:nvPr>
            <p:ph type="pic" idx="1"/>
          </p:nvPr>
        </p:nvSpPr>
        <p:spPr>
          <a:xfrm>
            <a:off x="5063319" y="657103"/>
            <a:ext cx="6483687" cy="5555904"/>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F39F93E5-AFB6-485C-8E3C-32F92A07875F}" type="datetimeFigureOut">
              <a:rPr lang="en-US" dirty="0"/>
              <a:t>6/24/2025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Problem | Research Question | Material | Methods | Results | Conclusion​</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dirty="0"/>
              <a:t>‹N°›</a:t>
            </a:fld>
            <a:endParaRPr lang="en-US"/>
          </a:p>
        </p:txBody>
      </p:sp>
    </p:spTree>
    <p:extLst>
      <p:ext uri="{BB962C8B-B14F-4D97-AF65-F5344CB8AC3E}">
        <p14:creationId xmlns:p14="http://schemas.microsoft.com/office/powerpoint/2010/main" val="1845031715"/>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F7E76D0F-5A12-4D0A-80B0-1A6122B61E7B}" type="datetimeFigureOut">
              <a:rPr lang="en-US" dirty="0"/>
              <a:t>6/24/2025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r>
              <a:rPr lang="en-US"/>
              <a:t>Problem | Research Question | Material | Methods | Results | Conclusion​</a:t>
            </a:r>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dirty="0"/>
              <a:t>‹N°›</a:t>
            </a:fld>
            <a:endParaRPr lang="en-US"/>
          </a:p>
        </p:txBody>
      </p:sp>
    </p:spTree>
    <p:extLst>
      <p:ext uri="{BB962C8B-B14F-4D97-AF65-F5344CB8AC3E}">
        <p14:creationId xmlns:p14="http://schemas.microsoft.com/office/powerpoint/2010/main" val="113989458"/>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8B9E8C84-89CA-44AB-B0BE-5C91BAF75478}" type="datetimeFigureOut">
              <a:rPr lang="en-US" dirty="0"/>
              <a:t>6/24/2025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r>
              <a:rPr lang="en-US"/>
              <a:t>Problem | Research Question | Material | Methods | Results | Conclusion​</a:t>
            </a:r>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dirty="0"/>
              <a:t>‹N°›</a:t>
            </a:fld>
            <a:endParaRPr lang="en-US"/>
          </a:p>
        </p:txBody>
      </p:sp>
    </p:spTree>
    <p:extLst>
      <p:ext uri="{BB962C8B-B14F-4D97-AF65-F5344CB8AC3E}">
        <p14:creationId xmlns:p14="http://schemas.microsoft.com/office/powerpoint/2010/main" val="1890027821"/>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3A332BE1-279E-4118-9FE3-7952B079A510}" type="datetimeFigureOut">
              <a:rPr lang="en-US" dirty="0"/>
              <a:t>6/24/2025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r>
              <a:rPr lang="en-US"/>
              <a:t>Problem | Research Question | Material | Methods | Results | Conclusion​</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dirty="0"/>
              <a:t>‹N°›</a:t>
            </a:fld>
            <a:endParaRPr lang="en-US"/>
          </a:p>
        </p:txBody>
      </p:sp>
    </p:spTree>
    <p:extLst>
      <p:ext uri="{BB962C8B-B14F-4D97-AF65-F5344CB8AC3E}">
        <p14:creationId xmlns:p14="http://schemas.microsoft.com/office/powerpoint/2010/main" val="41422726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constance.gosselin@student.ulieg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hyperlink" Target="mailto:sophie.buergi@students.unibe.ch"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image" Target="../media/image14.png"/><Relationship Id="rId5" Type="http://schemas.openxmlformats.org/officeDocument/2006/relationships/image" Target="../media/image5.png"/><Relationship Id="rId10" Type="http://schemas.openxmlformats.org/officeDocument/2006/relationships/image" Target="../media/image13.png"/><Relationship Id="rId4" Type="http://schemas.openxmlformats.org/officeDocument/2006/relationships/image" Target="../media/image9.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gif"/><Relationship Id="rId4" Type="http://schemas.openxmlformats.org/officeDocument/2006/relationships/image" Target="../media/image16.pn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32.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hyperlink" Target="mailto:constance.gosselin@student.uliege"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hyperlink" Target="mailto:sophie.buergi@students.unibe.ch"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microsoft.com/office/2018/10/relationships/comments" Target="../comments/modernComment_118_48C401CB.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80CDC74-EFA4-5D6E-EE37-14BC429D1C6A}"/>
              </a:ext>
            </a:extLst>
          </p:cNvPr>
          <p:cNvSpPr txBox="1"/>
          <p:nvPr/>
        </p:nvSpPr>
        <p:spPr>
          <a:xfrm>
            <a:off x="640080" y="544948"/>
            <a:ext cx="5184938" cy="2069628"/>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a:lnSpc>
                <a:spcPct val="90000"/>
              </a:lnSpc>
              <a:spcBef>
                <a:spcPct val="0"/>
              </a:spcBef>
              <a:spcAft>
                <a:spcPts val="600"/>
              </a:spcAft>
            </a:pPr>
            <a:r>
              <a:rPr lang="en-US" sz="2000" b="1" dirty="0">
                <a:latin typeface="Neue Haas Grotesk Text Pro"/>
                <a:ea typeface="+mj-ea"/>
                <a:cs typeface="+mj-cs"/>
              </a:rPr>
              <a:t>Green sea urchin population trends related to bioclimatic and biogeochemical variables</a:t>
            </a:r>
            <a:endParaRPr lang="en-US" sz="1600" b="1" dirty="0">
              <a:latin typeface="Neue Haas Grotesk Text Pro"/>
              <a:ea typeface="+mj-ea"/>
              <a:cs typeface="+mj-cs"/>
            </a:endParaRPr>
          </a:p>
          <a:p>
            <a:pPr>
              <a:lnSpc>
                <a:spcPct val="90000"/>
              </a:lnSpc>
              <a:spcBef>
                <a:spcPct val="0"/>
              </a:spcBef>
              <a:spcAft>
                <a:spcPts val="600"/>
              </a:spcAft>
            </a:pPr>
            <a:r>
              <a:rPr lang="en-US" b="1" dirty="0">
                <a:latin typeface="Neue Haas Grotesk Text Pro"/>
                <a:ea typeface="+mj-ea"/>
                <a:cs typeface="+mj-cs"/>
              </a:rPr>
              <a:t>A </a:t>
            </a:r>
            <a:r>
              <a:rPr lang="en-US" b="1" dirty="0" err="1">
                <a:latin typeface="Neue Haas Grotesk Text Pro"/>
                <a:ea typeface="+mj-ea"/>
                <a:cs typeface="+mj-cs"/>
              </a:rPr>
              <a:t>spatio</a:t>
            </a:r>
            <a:r>
              <a:rPr lang="en-US" b="1" dirty="0">
                <a:latin typeface="Neue Haas Grotesk Text Pro"/>
                <a:ea typeface="+mj-ea"/>
                <a:cs typeface="+mj-cs"/>
              </a:rPr>
              <a:t>-temporal analysis in the North Atlantic and Arctic Ocean </a:t>
            </a:r>
            <a:endParaRPr lang="en-US" sz="1600" b="1" dirty="0">
              <a:latin typeface="Neue Haas Grotesk Text Pro"/>
              <a:ea typeface="+mj-ea"/>
              <a:cs typeface="+mj-cs"/>
            </a:endParaRPr>
          </a:p>
          <a:p>
            <a:pPr>
              <a:lnSpc>
                <a:spcPct val="90000"/>
              </a:lnSpc>
              <a:spcBef>
                <a:spcPct val="0"/>
              </a:spcBef>
              <a:spcAft>
                <a:spcPts val="600"/>
              </a:spcAft>
            </a:pPr>
            <a:endParaRPr lang="en-US" sz="1200" b="1" dirty="0">
              <a:latin typeface="Neue Haas Grotesk Text Pro"/>
              <a:ea typeface="+mj-ea"/>
              <a:cs typeface="+mj-cs"/>
            </a:endParaRPr>
          </a:p>
        </p:txBody>
      </p:sp>
      <p:sp>
        <p:nvSpPr>
          <p:cNvPr id="1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E8803D4-285F-0BDD-9D93-71055C19AAF9}"/>
              </a:ext>
            </a:extLst>
          </p:cNvPr>
          <p:cNvSpPr txBox="1"/>
          <p:nvPr/>
        </p:nvSpPr>
        <p:spPr>
          <a:xfrm>
            <a:off x="640080" y="2934682"/>
            <a:ext cx="4243589" cy="2383615"/>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Aft>
                <a:spcPts val="600"/>
              </a:spcAft>
            </a:pPr>
            <a:r>
              <a:rPr lang="en-US" sz="1400">
                <a:latin typeface="Neue Haas Grotesk Text Pro"/>
              </a:rPr>
              <a:t>Constance Gosselin</a:t>
            </a:r>
            <a:r>
              <a:rPr lang="en-US" sz="1400" baseline="30000">
                <a:latin typeface="Neue Haas Grotesk Text Pro"/>
              </a:rPr>
              <a:t>1,2</a:t>
            </a:r>
            <a:r>
              <a:rPr lang="en-US" sz="1400">
                <a:latin typeface="Neue Haas Grotesk Text Pro"/>
              </a:rPr>
              <a:t> </a:t>
            </a:r>
          </a:p>
          <a:p>
            <a:pPr>
              <a:lnSpc>
                <a:spcPct val="90000"/>
              </a:lnSpc>
              <a:spcAft>
                <a:spcPts val="600"/>
              </a:spcAft>
            </a:pPr>
            <a:r>
              <a:rPr lang="en-US" sz="1400">
                <a:latin typeface="Neue Haas Grotesk Text Pro"/>
              </a:rPr>
              <a:t>Sophie Bürgi</a:t>
            </a:r>
            <a:r>
              <a:rPr lang="en-US" sz="1400" baseline="30000">
                <a:latin typeface="Neue Haas Grotesk Text Pro"/>
              </a:rPr>
              <a:t>2,3  </a:t>
            </a:r>
          </a:p>
          <a:p>
            <a:pPr>
              <a:lnSpc>
                <a:spcPct val="90000"/>
              </a:lnSpc>
              <a:spcAft>
                <a:spcPts val="600"/>
              </a:spcAft>
            </a:pPr>
            <a:r>
              <a:rPr lang="fr-CH" sz="1400" err="1">
                <a:latin typeface="Neue Haas Grotesk Text Pro"/>
              </a:rPr>
              <a:t>Tamer</a:t>
            </a:r>
            <a:r>
              <a:rPr lang="fr-CH" sz="1400">
                <a:latin typeface="Neue Haas Grotesk Text Pro"/>
              </a:rPr>
              <a:t> Abu-Alam</a:t>
            </a:r>
            <a:r>
              <a:rPr lang="en-US" sz="1400" baseline="30000">
                <a:latin typeface="Neue Haas Grotesk Text Pro"/>
              </a:rPr>
              <a:t>2</a:t>
            </a:r>
          </a:p>
          <a:p>
            <a:pPr indent="-228600">
              <a:lnSpc>
                <a:spcPct val="90000"/>
              </a:lnSpc>
              <a:spcAft>
                <a:spcPts val="600"/>
              </a:spcAft>
              <a:buAutoNum type="arabicPeriod"/>
            </a:pPr>
            <a:endParaRPr lang="en-US" sz="800">
              <a:latin typeface="Neue Haas Grotesk Text Pro"/>
            </a:endParaRPr>
          </a:p>
          <a:p>
            <a:pPr marL="342900" indent="-228600">
              <a:lnSpc>
                <a:spcPct val="90000"/>
              </a:lnSpc>
              <a:spcAft>
                <a:spcPts val="600"/>
              </a:spcAft>
              <a:buAutoNum type="arabicPeriod"/>
            </a:pPr>
            <a:r>
              <a:rPr lang="en-US" sz="900">
                <a:latin typeface="Neue Haas Grotesk Text Pro"/>
              </a:rPr>
              <a:t>Université de Liège, </a:t>
            </a:r>
            <a:r>
              <a:rPr lang="en-US" sz="900">
                <a:solidFill>
                  <a:schemeClr val="bg2">
                    <a:lumMod val="50000"/>
                  </a:schemeClr>
                </a:solidFill>
                <a:latin typeface="Neue Haas Grotesk Text Pro"/>
                <a:hlinkClick r:id="rId3">
                  <a:extLst>
                    <a:ext uri="{A12FA001-AC4F-418D-AE19-62706E023703}">
                      <ahyp:hlinkClr xmlns:ahyp="http://schemas.microsoft.com/office/drawing/2018/hyperlinkcolor" val="tx"/>
                    </a:ext>
                  </a:extLst>
                </a:hlinkClick>
              </a:rPr>
              <a:t>constance.gosselin@student.uliege.be</a:t>
            </a:r>
            <a:r>
              <a:rPr lang="en-US" sz="900">
                <a:solidFill>
                  <a:schemeClr val="accent6">
                    <a:lumMod val="40000"/>
                    <a:lumOff val="60000"/>
                  </a:schemeClr>
                </a:solidFill>
                <a:latin typeface="Neue Haas Grotesk Text Pro"/>
              </a:rPr>
              <a:t> </a:t>
            </a:r>
          </a:p>
          <a:p>
            <a:pPr marL="342900" indent="-228600">
              <a:lnSpc>
                <a:spcPct val="90000"/>
              </a:lnSpc>
              <a:spcAft>
                <a:spcPts val="600"/>
              </a:spcAft>
              <a:buAutoNum type="arabicPeriod"/>
            </a:pPr>
            <a:r>
              <a:rPr lang="en-US" sz="900" err="1">
                <a:latin typeface="Neue Haas Grotesk Text Pro"/>
              </a:rPr>
              <a:t>UiT</a:t>
            </a:r>
            <a:r>
              <a:rPr lang="en-US" sz="900">
                <a:latin typeface="Neue Haas Grotesk Text Pro"/>
              </a:rPr>
              <a:t> The Arctic University of Norway,</a:t>
            </a:r>
            <a:r>
              <a:rPr lang="en-US" sz="900" u="sng">
                <a:solidFill>
                  <a:schemeClr val="bg2">
                    <a:lumMod val="50000"/>
                  </a:schemeClr>
                </a:solidFill>
                <a:latin typeface="Neue Haas Grotesk Text Pro"/>
              </a:rPr>
              <a:t> </a:t>
            </a:r>
            <a:r>
              <a:rPr lang="en-GB" sz="900" u="sng">
                <a:solidFill>
                  <a:schemeClr val="bg2">
                    <a:lumMod val="50000"/>
                  </a:schemeClr>
                </a:solidFill>
                <a:ea typeface="+mn-lt"/>
                <a:cs typeface="+mn-lt"/>
              </a:rPr>
              <a:t>tamer.abu-alam@uit.no</a:t>
            </a:r>
          </a:p>
          <a:p>
            <a:pPr marL="342900" indent="-228600">
              <a:lnSpc>
                <a:spcPct val="90000"/>
              </a:lnSpc>
              <a:spcAft>
                <a:spcPts val="600"/>
              </a:spcAft>
              <a:buAutoNum type="arabicPeriod"/>
            </a:pPr>
            <a:r>
              <a:rPr lang="en-US" sz="900">
                <a:latin typeface="Neue Haas Grotesk Text Pro"/>
              </a:rPr>
              <a:t>Universität Bern,</a:t>
            </a:r>
            <a:r>
              <a:rPr lang="en-US" sz="900" u="sng">
                <a:solidFill>
                  <a:schemeClr val="bg2">
                    <a:lumMod val="50000"/>
                  </a:schemeClr>
                </a:solidFill>
                <a:latin typeface="Neue Haas Grotesk Text Pro"/>
              </a:rPr>
              <a:t> </a:t>
            </a:r>
            <a:r>
              <a:rPr lang="en-US" sz="900" u="sng">
                <a:solidFill>
                  <a:schemeClr val="bg2">
                    <a:lumMod val="50000"/>
                  </a:schemeClr>
                </a:solidFill>
                <a:latin typeface="Neue Haas Grotesk Text Pro"/>
                <a:hlinkClick r:id="rId4">
                  <a:extLst>
                    <a:ext uri="{A12FA001-AC4F-418D-AE19-62706E023703}">
                      <ahyp:hlinkClr xmlns:ahyp="http://schemas.microsoft.com/office/drawing/2018/hyperlinkcolor" val="tx"/>
                    </a:ext>
                  </a:extLst>
                </a:hlinkClick>
              </a:rPr>
              <a:t>sophie.buergi@students.unibe.ch</a:t>
            </a:r>
          </a:p>
          <a:p>
            <a:pPr indent="-228600">
              <a:lnSpc>
                <a:spcPct val="90000"/>
              </a:lnSpc>
              <a:spcAft>
                <a:spcPts val="600"/>
              </a:spcAft>
              <a:buAutoNum type="arabicPeriod"/>
            </a:pPr>
            <a:endParaRPr lang="en-US" baseline="30000">
              <a:latin typeface="Neue Haas Grotesk Text Pro"/>
            </a:endParaRPr>
          </a:p>
        </p:txBody>
      </p:sp>
      <p:pic>
        <p:nvPicPr>
          <p:cNvPr id="2" name="Picture 1" descr="A sea urchin in the water&#10;&#10;Description automatically generated">
            <a:extLst>
              <a:ext uri="{FF2B5EF4-FFF2-40B4-BE49-F238E27FC236}">
                <a16:creationId xmlns:a16="http://schemas.microsoft.com/office/drawing/2014/main" id="{FD6AC427-560D-4769-F533-902A5E8E89A0}"/>
              </a:ext>
            </a:extLst>
          </p:cNvPr>
          <p:cNvPicPr>
            <a:picLocks noChangeAspect="1"/>
          </p:cNvPicPr>
          <p:nvPr/>
        </p:nvPicPr>
        <p:blipFill rotWithShape="1">
          <a:blip r:embed="rId5"/>
          <a:srcRect l="6277" r="18496"/>
          <a:stretch/>
        </p:blipFill>
        <p:spPr>
          <a:xfrm>
            <a:off x="5548539" y="10"/>
            <a:ext cx="664193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TextBox 2">
            <a:extLst>
              <a:ext uri="{FF2B5EF4-FFF2-40B4-BE49-F238E27FC236}">
                <a16:creationId xmlns:a16="http://schemas.microsoft.com/office/drawing/2014/main" id="{9E01EF54-CBA1-713A-951B-DD50A81DC349}"/>
              </a:ext>
            </a:extLst>
          </p:cNvPr>
          <p:cNvSpPr txBox="1"/>
          <p:nvPr/>
        </p:nvSpPr>
        <p:spPr>
          <a:xfrm>
            <a:off x="1618665" y="5780483"/>
            <a:ext cx="369722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err="1">
                <a:latin typeface="Neue Haas Grotesk Text Pro"/>
                <a:cs typeface="Arial"/>
              </a:rPr>
              <a:t>CloudEARTHi</a:t>
            </a:r>
            <a:r>
              <a:rPr lang="en-US" sz="1400">
                <a:latin typeface="Neue Haas Grotesk Text Pro"/>
                <a:cs typeface="Arial"/>
              </a:rPr>
              <a:t> Conference </a:t>
            </a:r>
          </a:p>
          <a:p>
            <a:r>
              <a:rPr lang="en-US" sz="1400">
                <a:latin typeface="Neue Haas Grotesk Text Pro"/>
                <a:cs typeface="Arial"/>
              </a:rPr>
              <a:t>Varna, 28</a:t>
            </a:r>
            <a:r>
              <a:rPr lang="en-US" sz="1400" baseline="30000">
                <a:latin typeface="Neue Haas Grotesk Text Pro"/>
              </a:rPr>
              <a:t>th</a:t>
            </a:r>
            <a:r>
              <a:rPr lang="en-US" sz="1400">
                <a:latin typeface="Neue Haas Grotesk Text Pro"/>
              </a:rPr>
              <a:t> June 2024</a:t>
            </a:r>
          </a:p>
        </p:txBody>
      </p:sp>
      <p:pic>
        <p:nvPicPr>
          <p:cNvPr id="5" name="Picture 4" descr="A diagram of a company&#10;&#10;Description automatically generated">
            <a:extLst>
              <a:ext uri="{FF2B5EF4-FFF2-40B4-BE49-F238E27FC236}">
                <a16:creationId xmlns:a16="http://schemas.microsoft.com/office/drawing/2014/main" id="{B93FB4ED-4CAA-27A1-47CF-CE6006ECC354}"/>
              </a:ext>
            </a:extLst>
          </p:cNvPr>
          <p:cNvPicPr>
            <a:picLocks noChangeAspect="1"/>
          </p:cNvPicPr>
          <p:nvPr/>
        </p:nvPicPr>
        <p:blipFill>
          <a:blip r:embed="rId6"/>
          <a:stretch>
            <a:fillRect/>
          </a:stretch>
        </p:blipFill>
        <p:spPr>
          <a:xfrm>
            <a:off x="635823" y="5572485"/>
            <a:ext cx="985418" cy="940927"/>
          </a:xfrm>
          <a:prstGeom prst="rect">
            <a:avLst/>
          </a:prstGeom>
          <a:ln>
            <a:solidFill>
              <a:schemeClr val="bg1"/>
            </a:solidFill>
          </a:ln>
        </p:spPr>
      </p:pic>
    </p:spTree>
    <p:extLst>
      <p:ext uri="{BB962C8B-B14F-4D97-AF65-F5344CB8AC3E}">
        <p14:creationId xmlns:p14="http://schemas.microsoft.com/office/powerpoint/2010/main" val="2760015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86595A9-DCF8-F17A-31F8-09C18F02BA0F}"/>
              </a:ext>
            </a:extLst>
          </p:cNvPr>
          <p:cNvSpPr>
            <a:spLocks noGrp="1"/>
          </p:cNvSpPr>
          <p:nvPr>
            <p:ph type="dt" sz="half" idx="10"/>
          </p:nvPr>
        </p:nvSpPr>
        <p:spPr/>
        <p:txBody>
          <a:bodyPr/>
          <a:lstStyle/>
          <a:p>
            <a:fld id="{8ED8BBEC-D81F-42C9-90E7-A45641C3BA1E}" type="datetime1">
              <a:rPr lang="fr-FR"/>
              <a:t>24/06/2025</a:t>
            </a:fld>
            <a:endParaRPr lang="en-US"/>
          </a:p>
        </p:txBody>
      </p:sp>
      <p:pic>
        <p:nvPicPr>
          <p:cNvPr id="41" name="Picture 40" descr="Sea urchin icon">
            <a:extLst>
              <a:ext uri="{FF2B5EF4-FFF2-40B4-BE49-F238E27FC236}">
                <a16:creationId xmlns:a16="http://schemas.microsoft.com/office/drawing/2014/main" id="{66027D8F-9BAB-F406-EBD0-A6B618F69566}"/>
              </a:ext>
            </a:extLst>
          </p:cNvPr>
          <p:cNvPicPr>
            <a:picLocks noChangeAspect="1"/>
          </p:cNvPicPr>
          <p:nvPr/>
        </p:nvPicPr>
        <p:blipFill>
          <a:blip r:embed="rId3"/>
          <a:stretch>
            <a:fillRect/>
          </a:stretch>
        </p:blipFill>
        <p:spPr>
          <a:xfrm>
            <a:off x="6547022" y="4714102"/>
            <a:ext cx="797011" cy="786714"/>
          </a:xfrm>
          <a:prstGeom prst="rect">
            <a:avLst/>
          </a:prstGeom>
        </p:spPr>
      </p:pic>
      <p:pic>
        <p:nvPicPr>
          <p:cNvPr id="47" name="Picture 46" descr="Underwater alga ">
            <a:extLst>
              <a:ext uri="{FF2B5EF4-FFF2-40B4-BE49-F238E27FC236}">
                <a16:creationId xmlns:a16="http://schemas.microsoft.com/office/drawing/2014/main" id="{38B3BD34-1667-70D1-2816-B4E3874DD7B7}"/>
              </a:ext>
            </a:extLst>
          </p:cNvPr>
          <p:cNvPicPr>
            <a:picLocks noChangeAspect="1"/>
          </p:cNvPicPr>
          <p:nvPr/>
        </p:nvPicPr>
        <p:blipFill>
          <a:blip r:embed="rId4"/>
          <a:stretch>
            <a:fillRect/>
          </a:stretch>
        </p:blipFill>
        <p:spPr>
          <a:xfrm>
            <a:off x="4951712" y="1905515"/>
            <a:ext cx="797011" cy="714633"/>
          </a:xfrm>
          <a:prstGeom prst="rect">
            <a:avLst/>
          </a:prstGeom>
        </p:spPr>
      </p:pic>
      <p:pic>
        <p:nvPicPr>
          <p:cNvPr id="51" name="Content Placeholder 50" descr="Curved Arrow ">
            <a:extLst>
              <a:ext uri="{FF2B5EF4-FFF2-40B4-BE49-F238E27FC236}">
                <a16:creationId xmlns:a16="http://schemas.microsoft.com/office/drawing/2014/main" id="{5590E40C-72DF-964D-1FFE-0CB5981AFD74}"/>
              </a:ext>
            </a:extLst>
          </p:cNvPr>
          <p:cNvPicPr>
            <a:picLocks noGrp="1" noChangeAspect="1"/>
          </p:cNvPicPr>
          <p:nvPr>
            <p:ph idx="1"/>
          </p:nvPr>
        </p:nvPicPr>
        <p:blipFill>
          <a:blip r:embed="rId5"/>
          <a:stretch>
            <a:fillRect/>
          </a:stretch>
        </p:blipFill>
        <p:spPr>
          <a:xfrm rot="8100000">
            <a:off x="5474007" y="2474067"/>
            <a:ext cx="1040070" cy="1060664"/>
          </a:xfrm>
        </p:spPr>
      </p:pic>
      <p:sp>
        <p:nvSpPr>
          <p:cNvPr id="3" name="TextBox 2">
            <a:extLst>
              <a:ext uri="{FF2B5EF4-FFF2-40B4-BE49-F238E27FC236}">
                <a16:creationId xmlns:a16="http://schemas.microsoft.com/office/drawing/2014/main" id="{5B2E6236-8AB9-915F-D8CB-C137A3EACCB7}"/>
              </a:ext>
            </a:extLst>
          </p:cNvPr>
          <p:cNvSpPr txBox="1"/>
          <p:nvPr/>
        </p:nvSpPr>
        <p:spPr>
          <a:xfrm>
            <a:off x="1509098" y="1425797"/>
            <a:ext cx="279783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Neue Haas Grotesk Text Pro"/>
              </a:rPr>
              <a:t>Productive Kelp Forest</a:t>
            </a:r>
          </a:p>
        </p:txBody>
      </p:sp>
      <p:sp>
        <p:nvSpPr>
          <p:cNvPr id="8" name="TextBox 7">
            <a:extLst>
              <a:ext uri="{FF2B5EF4-FFF2-40B4-BE49-F238E27FC236}">
                <a16:creationId xmlns:a16="http://schemas.microsoft.com/office/drawing/2014/main" id="{62991C1B-1ED6-4454-8655-AD03C45026EA}"/>
              </a:ext>
            </a:extLst>
          </p:cNvPr>
          <p:cNvSpPr txBox="1"/>
          <p:nvPr/>
        </p:nvSpPr>
        <p:spPr>
          <a:xfrm>
            <a:off x="8235172" y="1428582"/>
            <a:ext cx="23369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Neue Haas Grotesk Text Pro"/>
              </a:rPr>
              <a:t>Sea Urchin Barrens</a:t>
            </a:r>
          </a:p>
        </p:txBody>
      </p:sp>
      <p:sp>
        <p:nvSpPr>
          <p:cNvPr id="9" name="TextBox 8">
            <a:extLst>
              <a:ext uri="{FF2B5EF4-FFF2-40B4-BE49-F238E27FC236}">
                <a16:creationId xmlns:a16="http://schemas.microsoft.com/office/drawing/2014/main" id="{6FC2E5AB-8901-AC61-D073-A6E54E3D08DE}"/>
              </a:ext>
            </a:extLst>
          </p:cNvPr>
          <p:cNvSpPr txBox="1"/>
          <p:nvPr/>
        </p:nvSpPr>
        <p:spPr>
          <a:xfrm>
            <a:off x="5347325" y="3426258"/>
            <a:ext cx="148511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Neue Haas Grotesk Text Pro"/>
              </a:rPr>
              <a:t>Ecosystem Phase Shift</a:t>
            </a:r>
          </a:p>
        </p:txBody>
      </p:sp>
      <p:pic>
        <p:nvPicPr>
          <p:cNvPr id="11" name="Content Placeholder 50" descr="Curved Arrow ">
            <a:extLst>
              <a:ext uri="{FF2B5EF4-FFF2-40B4-BE49-F238E27FC236}">
                <a16:creationId xmlns:a16="http://schemas.microsoft.com/office/drawing/2014/main" id="{14648AB2-B7A8-1D2F-2978-E1C9CABFDD28}"/>
              </a:ext>
            </a:extLst>
          </p:cNvPr>
          <p:cNvPicPr>
            <a:picLocks noChangeAspect="1"/>
          </p:cNvPicPr>
          <p:nvPr/>
        </p:nvPicPr>
        <p:blipFill>
          <a:blip r:embed="rId5"/>
          <a:stretch>
            <a:fillRect/>
          </a:stretch>
        </p:blipFill>
        <p:spPr>
          <a:xfrm rot="18960000">
            <a:off x="5574921" y="3954818"/>
            <a:ext cx="1040070" cy="1060664"/>
          </a:xfrm>
          <a:prstGeom prst="rect">
            <a:avLst/>
          </a:prstGeom>
        </p:spPr>
      </p:pic>
      <p:sp>
        <p:nvSpPr>
          <p:cNvPr id="14" name="Footer Placeholder 13">
            <a:extLst>
              <a:ext uri="{FF2B5EF4-FFF2-40B4-BE49-F238E27FC236}">
                <a16:creationId xmlns:a16="http://schemas.microsoft.com/office/drawing/2014/main" id="{85466FDB-9577-0C6D-C46B-D581E83C1041}"/>
              </a:ext>
            </a:extLst>
          </p:cNvPr>
          <p:cNvSpPr>
            <a:spLocks noGrp="1"/>
          </p:cNvSpPr>
          <p:nvPr>
            <p:ph type="ftr" sz="quarter" idx="11"/>
          </p:nvPr>
        </p:nvSpPr>
        <p:spPr>
          <a:xfrm>
            <a:off x="3149706" y="6443356"/>
            <a:ext cx="5885838" cy="374770"/>
          </a:xfrm>
        </p:spPr>
        <p:txBody>
          <a:bodyPr/>
          <a:lstStyle/>
          <a:p>
            <a:pPr algn="ctr"/>
            <a:r>
              <a:rPr lang="en-US" sz="900" baseline="0">
                <a:solidFill>
                  <a:srgbClr val="169C9A"/>
                </a:solidFill>
                <a:latin typeface="Neue Haas Grotesk Text Pro"/>
              </a:rPr>
              <a:t>Problem </a:t>
            </a:r>
            <a:r>
              <a:rPr lang="en-US" sz="900" baseline="0">
                <a:latin typeface="Neue Haas Grotesk Text Pro"/>
              </a:rPr>
              <a:t>| Research Question | Material | Methods | Results | Conclusion</a:t>
            </a:r>
            <a:r>
              <a:rPr lang="en-US" sz="900">
                <a:latin typeface="Neue Haas Grotesk Text Pro"/>
                <a:ea typeface="Neue Haas Grotesk Text Pro"/>
                <a:cs typeface="Neue Haas Grotesk Text Pro"/>
              </a:rPr>
              <a:t>​</a:t>
            </a:r>
            <a:endParaRPr lang="en-US">
              <a:latin typeface="Neue Haas Grotesk Text Pro"/>
            </a:endParaRPr>
          </a:p>
        </p:txBody>
      </p:sp>
      <p:pic>
        <p:nvPicPr>
          <p:cNvPr id="5" name="Picture 4">
            <a:extLst>
              <a:ext uri="{FF2B5EF4-FFF2-40B4-BE49-F238E27FC236}">
                <a16:creationId xmlns:a16="http://schemas.microsoft.com/office/drawing/2014/main" id="{8DE2B8C0-E655-E178-4634-15FC8D4BFAFF}"/>
              </a:ext>
            </a:extLst>
          </p:cNvPr>
          <p:cNvPicPr>
            <a:picLocks noChangeAspect="1"/>
          </p:cNvPicPr>
          <p:nvPr/>
        </p:nvPicPr>
        <p:blipFill>
          <a:blip r:embed="rId6"/>
          <a:stretch>
            <a:fillRect/>
          </a:stretch>
        </p:blipFill>
        <p:spPr>
          <a:xfrm>
            <a:off x="466982" y="1807692"/>
            <a:ext cx="4877036" cy="3895465"/>
          </a:xfrm>
          <a:prstGeom prst="ellipse">
            <a:avLst/>
          </a:prstGeom>
          <a:ln>
            <a:noFill/>
          </a:ln>
          <a:effectLst>
            <a:softEdge rad="112500"/>
          </a:effectLst>
        </p:spPr>
      </p:pic>
      <p:pic>
        <p:nvPicPr>
          <p:cNvPr id="6" name="Picture 5" descr="Sea urchins on a rock&#10;&#10;Description automatically generated">
            <a:extLst>
              <a:ext uri="{FF2B5EF4-FFF2-40B4-BE49-F238E27FC236}">
                <a16:creationId xmlns:a16="http://schemas.microsoft.com/office/drawing/2014/main" id="{425799CB-8ACF-5D7A-3219-7E879594C5DF}"/>
              </a:ext>
            </a:extLst>
          </p:cNvPr>
          <p:cNvPicPr>
            <a:picLocks noChangeAspect="1"/>
          </p:cNvPicPr>
          <p:nvPr/>
        </p:nvPicPr>
        <p:blipFill>
          <a:blip r:embed="rId7"/>
          <a:stretch>
            <a:fillRect/>
          </a:stretch>
        </p:blipFill>
        <p:spPr>
          <a:xfrm>
            <a:off x="6844870" y="1808464"/>
            <a:ext cx="5043358" cy="3885169"/>
          </a:xfrm>
          <a:prstGeom prst="ellipse">
            <a:avLst/>
          </a:prstGeom>
          <a:ln>
            <a:noFill/>
          </a:ln>
          <a:effectLst>
            <a:softEdge rad="112500"/>
          </a:effectLst>
        </p:spPr>
      </p:pic>
      <p:sp>
        <p:nvSpPr>
          <p:cNvPr id="15" name="Title 1">
            <a:extLst>
              <a:ext uri="{FF2B5EF4-FFF2-40B4-BE49-F238E27FC236}">
                <a16:creationId xmlns:a16="http://schemas.microsoft.com/office/drawing/2014/main" id="{80F63B71-6FDD-8A0F-2D33-42D4933F692B}"/>
              </a:ext>
            </a:extLst>
          </p:cNvPr>
          <p:cNvSpPr txBox="1">
            <a:spLocks/>
          </p:cNvSpPr>
          <p:nvPr/>
        </p:nvSpPr>
        <p:spPr>
          <a:xfrm>
            <a:off x="765048" y="548640"/>
            <a:ext cx="10653578" cy="61139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endParaRPr lang="en-US">
              <a:latin typeface="Neue Haas Grotesk Text Pro"/>
            </a:endParaRPr>
          </a:p>
        </p:txBody>
      </p:sp>
      <p:sp>
        <p:nvSpPr>
          <p:cNvPr id="18" name="Title 1">
            <a:extLst>
              <a:ext uri="{FF2B5EF4-FFF2-40B4-BE49-F238E27FC236}">
                <a16:creationId xmlns:a16="http://schemas.microsoft.com/office/drawing/2014/main" id="{0D455205-26B4-B370-3DF0-96E35786BB69}"/>
              </a:ext>
            </a:extLst>
          </p:cNvPr>
          <p:cNvSpPr>
            <a:spLocks noGrp="1"/>
          </p:cNvSpPr>
          <p:nvPr>
            <p:ph type="title"/>
          </p:nvPr>
        </p:nvSpPr>
        <p:spPr>
          <a:xfrm>
            <a:off x="236596" y="548640"/>
            <a:ext cx="10653578" cy="789358"/>
          </a:xfrm>
        </p:spPr>
        <p:txBody>
          <a:bodyPr/>
          <a:lstStyle/>
          <a:p>
            <a:r>
              <a:rPr lang="en-US">
                <a:latin typeface="Neue Haas Grotesk Text Pro"/>
              </a:rPr>
              <a:t>Problem</a:t>
            </a:r>
          </a:p>
        </p:txBody>
      </p:sp>
      <p:sp>
        <p:nvSpPr>
          <p:cNvPr id="20" name="Rectangle 19">
            <a:extLst>
              <a:ext uri="{FF2B5EF4-FFF2-40B4-BE49-F238E27FC236}">
                <a16:creationId xmlns:a16="http://schemas.microsoft.com/office/drawing/2014/main" id="{31EC4774-C2BE-CB17-B7B2-5DE8E18F1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521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2B8E9A7C-2BC3-AAD9-5AB7-97EBA35C8F87}"/>
              </a:ext>
            </a:extLst>
          </p:cNvPr>
          <p:cNvSpPr>
            <a:spLocks noGrp="1"/>
          </p:cNvSpPr>
          <p:nvPr>
            <p:ph type="sldNum" sz="quarter" idx="12"/>
          </p:nvPr>
        </p:nvSpPr>
        <p:spPr/>
        <p:txBody>
          <a:bodyPr/>
          <a:lstStyle/>
          <a:p>
            <a:fld id="{CC057153-B650-4DEB-B370-79DDCFDCE934}" type="slidenum">
              <a:rPr lang="en-US" dirty="0"/>
              <a:t>2</a:t>
            </a:fld>
            <a:endParaRPr lang="en-US"/>
          </a:p>
        </p:txBody>
      </p:sp>
      <p:sp>
        <p:nvSpPr>
          <p:cNvPr id="10" name="TextBox 9">
            <a:extLst>
              <a:ext uri="{FF2B5EF4-FFF2-40B4-BE49-F238E27FC236}">
                <a16:creationId xmlns:a16="http://schemas.microsoft.com/office/drawing/2014/main" id="{708ACED8-6051-059F-6007-8DDC2D23C965}"/>
              </a:ext>
            </a:extLst>
          </p:cNvPr>
          <p:cNvSpPr txBox="1"/>
          <p:nvPr/>
        </p:nvSpPr>
        <p:spPr>
          <a:xfrm>
            <a:off x="114324" y="6373604"/>
            <a:ext cx="1100375" cy="42871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Tree>
    <p:extLst>
      <p:ext uri="{BB962C8B-B14F-4D97-AF65-F5344CB8AC3E}">
        <p14:creationId xmlns:p14="http://schemas.microsoft.com/office/powerpoint/2010/main" val="668863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4B6FCFAF-C077-DC99-2628-21F3E79817CA}"/>
              </a:ext>
            </a:extLst>
          </p:cNvPr>
          <p:cNvPicPr>
            <a:picLocks noChangeAspect="1"/>
          </p:cNvPicPr>
          <p:nvPr/>
        </p:nvPicPr>
        <p:blipFill>
          <a:blip r:embed="rId3"/>
          <a:stretch>
            <a:fillRect/>
          </a:stretch>
        </p:blipFill>
        <p:spPr>
          <a:xfrm>
            <a:off x="3247591" y="2502910"/>
            <a:ext cx="657225" cy="657225"/>
          </a:xfrm>
          <a:prstGeom prst="rect">
            <a:avLst/>
          </a:prstGeom>
        </p:spPr>
      </p:pic>
      <p:pic>
        <p:nvPicPr>
          <p:cNvPr id="3" name="Picture 2" descr="A yellow circle with black background&#10;&#10;Description automatically generated">
            <a:extLst>
              <a:ext uri="{FF2B5EF4-FFF2-40B4-BE49-F238E27FC236}">
                <a16:creationId xmlns:a16="http://schemas.microsoft.com/office/drawing/2014/main" id="{C03D1812-3A58-91B9-6152-B64F9CE471A5}"/>
              </a:ext>
            </a:extLst>
          </p:cNvPr>
          <p:cNvPicPr>
            <a:picLocks noChangeAspect="1"/>
          </p:cNvPicPr>
          <p:nvPr/>
        </p:nvPicPr>
        <p:blipFill>
          <a:blip r:embed="rId4"/>
          <a:stretch>
            <a:fillRect/>
          </a:stretch>
        </p:blipFill>
        <p:spPr>
          <a:xfrm>
            <a:off x="4440881" y="2289492"/>
            <a:ext cx="2813683" cy="2769421"/>
          </a:xfrm>
          <a:prstGeom prst="rect">
            <a:avLst/>
          </a:prstGeom>
        </p:spPr>
      </p:pic>
      <p:sp>
        <p:nvSpPr>
          <p:cNvPr id="4" name="Date Placeholder 3">
            <a:extLst>
              <a:ext uri="{FF2B5EF4-FFF2-40B4-BE49-F238E27FC236}">
                <a16:creationId xmlns:a16="http://schemas.microsoft.com/office/drawing/2014/main" id="{66FBD976-DDBF-112C-8FDA-706343161F34}"/>
              </a:ext>
            </a:extLst>
          </p:cNvPr>
          <p:cNvSpPr>
            <a:spLocks noGrp="1"/>
          </p:cNvSpPr>
          <p:nvPr>
            <p:ph type="dt" sz="half" idx="10"/>
          </p:nvPr>
        </p:nvSpPr>
        <p:spPr/>
        <p:txBody>
          <a:bodyPr/>
          <a:lstStyle/>
          <a:p>
            <a:fld id="{D614A9AE-EFAD-49ED-A21D-CC9EE5D420CE}" type="datetime1">
              <a:rPr lang="fr-FR"/>
              <a:t>24/06/2025</a:t>
            </a:fld>
            <a:endParaRPr lang="en-US"/>
          </a:p>
        </p:txBody>
      </p:sp>
      <p:pic>
        <p:nvPicPr>
          <p:cNvPr id="7" name="Content Placeholder 50" descr="Curved Arrow ">
            <a:extLst>
              <a:ext uri="{FF2B5EF4-FFF2-40B4-BE49-F238E27FC236}">
                <a16:creationId xmlns:a16="http://schemas.microsoft.com/office/drawing/2014/main" id="{A0F2BBEA-4E01-7F4A-38B6-84FB2F50D3BE}"/>
              </a:ext>
            </a:extLst>
          </p:cNvPr>
          <p:cNvPicPr>
            <a:picLocks noGrp="1" noChangeAspect="1"/>
          </p:cNvPicPr>
          <p:nvPr>
            <p:ph idx="1"/>
          </p:nvPr>
        </p:nvPicPr>
        <p:blipFill>
          <a:blip r:embed="rId5"/>
          <a:stretch>
            <a:fillRect/>
          </a:stretch>
        </p:blipFill>
        <p:spPr>
          <a:xfrm rot="6840000">
            <a:off x="7393973" y="2210572"/>
            <a:ext cx="1049839" cy="1080203"/>
          </a:xfrm>
        </p:spPr>
      </p:pic>
      <p:sp>
        <p:nvSpPr>
          <p:cNvPr id="11" name="Footer Placeholder 13">
            <a:extLst>
              <a:ext uri="{FF2B5EF4-FFF2-40B4-BE49-F238E27FC236}">
                <a16:creationId xmlns:a16="http://schemas.microsoft.com/office/drawing/2014/main" id="{4A5B9FD8-83A7-586B-8248-F92EE084E8F3}"/>
              </a:ext>
            </a:extLst>
          </p:cNvPr>
          <p:cNvSpPr>
            <a:spLocks noGrp="1"/>
          </p:cNvSpPr>
          <p:nvPr>
            <p:ph type="ftr" sz="quarter" idx="11"/>
          </p:nvPr>
        </p:nvSpPr>
        <p:spPr>
          <a:xfrm>
            <a:off x="3149706" y="6443356"/>
            <a:ext cx="5885838" cy="374770"/>
          </a:xfrm>
        </p:spPr>
        <p:txBody>
          <a:bodyPr/>
          <a:lstStyle/>
          <a:p>
            <a:pPr algn="ctr"/>
            <a:r>
              <a:rPr lang="en-US" sz="900" baseline="0">
                <a:latin typeface="Neue Haas Grotesk Text Pro"/>
              </a:rPr>
              <a:t>Problem | </a:t>
            </a:r>
            <a:r>
              <a:rPr lang="en-US" sz="900" baseline="0">
                <a:solidFill>
                  <a:schemeClr val="accent1"/>
                </a:solidFill>
                <a:latin typeface="Neue Haas Grotesk Text Pro"/>
              </a:rPr>
              <a:t>Research Question</a:t>
            </a:r>
            <a:r>
              <a:rPr lang="en-US" sz="900" baseline="0">
                <a:latin typeface="Neue Haas Grotesk Text Pro"/>
              </a:rPr>
              <a:t> | Material | Methods | Results | Conclusion</a:t>
            </a:r>
            <a:r>
              <a:rPr lang="en-US" sz="900">
                <a:latin typeface="Neue Haas Grotesk Text Pro"/>
                <a:ea typeface="Neue Haas Grotesk Text Pro"/>
                <a:cs typeface="Neue Haas Grotesk Text Pro"/>
              </a:rPr>
              <a:t>​</a:t>
            </a:r>
            <a:endParaRPr lang="en-US"/>
          </a:p>
        </p:txBody>
      </p:sp>
      <p:sp>
        <p:nvSpPr>
          <p:cNvPr id="12" name="TextBox 11">
            <a:extLst>
              <a:ext uri="{FF2B5EF4-FFF2-40B4-BE49-F238E27FC236}">
                <a16:creationId xmlns:a16="http://schemas.microsoft.com/office/drawing/2014/main" id="{F9478703-DF6D-0796-A1CA-678CE4BB02B6}"/>
              </a:ext>
            </a:extLst>
          </p:cNvPr>
          <p:cNvSpPr txBox="1"/>
          <p:nvPr/>
        </p:nvSpPr>
        <p:spPr>
          <a:xfrm>
            <a:off x="8695789" y="2109710"/>
            <a:ext cx="259666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Loss of sea urchin predators</a:t>
            </a:r>
          </a:p>
        </p:txBody>
      </p:sp>
      <p:pic>
        <p:nvPicPr>
          <p:cNvPr id="13" name="Picture 12" descr="Sea urchins under water&#10;&#10;Description automatically generated">
            <a:extLst>
              <a:ext uri="{FF2B5EF4-FFF2-40B4-BE49-F238E27FC236}">
                <a16:creationId xmlns:a16="http://schemas.microsoft.com/office/drawing/2014/main" id="{4DD0C097-E668-ABBB-4126-DDD536E98597}"/>
              </a:ext>
            </a:extLst>
          </p:cNvPr>
          <p:cNvPicPr>
            <a:picLocks noChangeAspect="1"/>
          </p:cNvPicPr>
          <p:nvPr/>
        </p:nvPicPr>
        <p:blipFill rotWithShape="1">
          <a:blip r:embed="rId6"/>
          <a:srcRect t="23747" r="580" b="4793"/>
          <a:stretch/>
        </p:blipFill>
        <p:spPr>
          <a:xfrm>
            <a:off x="4627493" y="2511389"/>
            <a:ext cx="2442477" cy="2332604"/>
          </a:xfrm>
          <a:prstGeom prst="flowChartConnector">
            <a:avLst/>
          </a:prstGeom>
        </p:spPr>
      </p:pic>
      <p:pic>
        <p:nvPicPr>
          <p:cNvPr id="8" name="Picture 7" descr="Sea urchin icon">
            <a:extLst>
              <a:ext uri="{FF2B5EF4-FFF2-40B4-BE49-F238E27FC236}">
                <a16:creationId xmlns:a16="http://schemas.microsoft.com/office/drawing/2014/main" id="{DCA3EBDF-2CD3-B41A-A941-4BE07D75D516}"/>
              </a:ext>
            </a:extLst>
          </p:cNvPr>
          <p:cNvPicPr>
            <a:picLocks noChangeAspect="1"/>
          </p:cNvPicPr>
          <p:nvPr/>
        </p:nvPicPr>
        <p:blipFill>
          <a:blip r:embed="rId7"/>
          <a:stretch>
            <a:fillRect/>
          </a:stretch>
        </p:blipFill>
        <p:spPr>
          <a:xfrm>
            <a:off x="6550651" y="2105360"/>
            <a:ext cx="766876" cy="829630"/>
          </a:xfrm>
          <a:prstGeom prst="rect">
            <a:avLst/>
          </a:prstGeom>
        </p:spPr>
      </p:pic>
      <p:pic>
        <p:nvPicPr>
          <p:cNvPr id="15" name="Picture 14" descr="Sea urchin icon">
            <a:extLst>
              <a:ext uri="{FF2B5EF4-FFF2-40B4-BE49-F238E27FC236}">
                <a16:creationId xmlns:a16="http://schemas.microsoft.com/office/drawing/2014/main" id="{9534CB48-CEF2-DC07-BC4B-6C2699E90731}"/>
              </a:ext>
            </a:extLst>
          </p:cNvPr>
          <p:cNvPicPr>
            <a:picLocks noChangeAspect="1"/>
          </p:cNvPicPr>
          <p:nvPr/>
        </p:nvPicPr>
        <p:blipFill>
          <a:blip r:embed="rId7"/>
          <a:stretch>
            <a:fillRect/>
          </a:stretch>
        </p:blipFill>
        <p:spPr>
          <a:xfrm>
            <a:off x="6007251" y="2025251"/>
            <a:ext cx="614476" cy="569654"/>
          </a:xfrm>
          <a:prstGeom prst="rect">
            <a:avLst/>
          </a:prstGeom>
        </p:spPr>
      </p:pic>
      <p:pic>
        <p:nvPicPr>
          <p:cNvPr id="16" name="Picture 15" descr="Sea urchin icon">
            <a:extLst>
              <a:ext uri="{FF2B5EF4-FFF2-40B4-BE49-F238E27FC236}">
                <a16:creationId xmlns:a16="http://schemas.microsoft.com/office/drawing/2014/main" id="{5C6BC813-6D73-577B-CD0C-3F63141DB824}"/>
              </a:ext>
            </a:extLst>
          </p:cNvPr>
          <p:cNvPicPr>
            <a:picLocks noChangeAspect="1"/>
          </p:cNvPicPr>
          <p:nvPr/>
        </p:nvPicPr>
        <p:blipFill>
          <a:blip r:embed="rId7"/>
          <a:stretch>
            <a:fillRect/>
          </a:stretch>
        </p:blipFill>
        <p:spPr>
          <a:xfrm>
            <a:off x="4719897" y="4556746"/>
            <a:ext cx="614476" cy="569654"/>
          </a:xfrm>
          <a:prstGeom prst="rect">
            <a:avLst/>
          </a:prstGeom>
        </p:spPr>
      </p:pic>
      <p:pic>
        <p:nvPicPr>
          <p:cNvPr id="20" name="Content Placeholder 50" descr="Curved Arrow ">
            <a:extLst>
              <a:ext uri="{FF2B5EF4-FFF2-40B4-BE49-F238E27FC236}">
                <a16:creationId xmlns:a16="http://schemas.microsoft.com/office/drawing/2014/main" id="{8952EA87-2A8D-6C63-FD6F-AB7E9E62D15F}"/>
              </a:ext>
            </a:extLst>
          </p:cNvPr>
          <p:cNvPicPr>
            <a:picLocks noChangeAspect="1"/>
          </p:cNvPicPr>
          <p:nvPr/>
        </p:nvPicPr>
        <p:blipFill>
          <a:blip r:embed="rId5"/>
          <a:stretch>
            <a:fillRect/>
          </a:stretch>
        </p:blipFill>
        <p:spPr>
          <a:xfrm rot="18720000">
            <a:off x="3174958" y="4422338"/>
            <a:ext cx="1040070" cy="1060664"/>
          </a:xfrm>
          <a:prstGeom prst="rect">
            <a:avLst/>
          </a:prstGeom>
        </p:spPr>
      </p:pic>
      <p:pic>
        <p:nvPicPr>
          <p:cNvPr id="22" name="Picture 21" descr="Crab ">
            <a:extLst>
              <a:ext uri="{FF2B5EF4-FFF2-40B4-BE49-F238E27FC236}">
                <a16:creationId xmlns:a16="http://schemas.microsoft.com/office/drawing/2014/main" id="{96ECF284-EFD5-4B54-A65F-A9A1AA9C92C9}"/>
              </a:ext>
            </a:extLst>
          </p:cNvPr>
          <p:cNvPicPr>
            <a:picLocks noChangeAspect="1"/>
          </p:cNvPicPr>
          <p:nvPr/>
        </p:nvPicPr>
        <p:blipFill>
          <a:blip r:embed="rId8"/>
          <a:stretch>
            <a:fillRect/>
          </a:stretch>
        </p:blipFill>
        <p:spPr>
          <a:xfrm>
            <a:off x="9999622" y="2571491"/>
            <a:ext cx="585119" cy="585119"/>
          </a:xfrm>
          <a:prstGeom prst="rect">
            <a:avLst/>
          </a:prstGeom>
        </p:spPr>
      </p:pic>
      <p:sp>
        <p:nvSpPr>
          <p:cNvPr id="23" name="TextBox 22">
            <a:extLst>
              <a:ext uri="{FF2B5EF4-FFF2-40B4-BE49-F238E27FC236}">
                <a16:creationId xmlns:a16="http://schemas.microsoft.com/office/drawing/2014/main" id="{7D7B4FAB-A08B-E5E8-7A7E-7FEA4350B781}"/>
              </a:ext>
            </a:extLst>
          </p:cNvPr>
          <p:cNvSpPr txBox="1"/>
          <p:nvPr/>
        </p:nvSpPr>
        <p:spPr>
          <a:xfrm>
            <a:off x="1338983" y="4403983"/>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High sea urchin larvae recruitment</a:t>
            </a:r>
            <a:endParaRPr lang="en-US"/>
          </a:p>
        </p:txBody>
      </p:sp>
      <p:pic>
        <p:nvPicPr>
          <p:cNvPr id="26" name="Picture 25">
            <a:extLst>
              <a:ext uri="{FF2B5EF4-FFF2-40B4-BE49-F238E27FC236}">
                <a16:creationId xmlns:a16="http://schemas.microsoft.com/office/drawing/2014/main" id="{AE3C0BBD-C56B-452C-5804-DBA17041F350}"/>
              </a:ext>
            </a:extLst>
          </p:cNvPr>
          <p:cNvPicPr>
            <a:picLocks noChangeAspect="1"/>
          </p:cNvPicPr>
          <p:nvPr/>
        </p:nvPicPr>
        <p:blipFill>
          <a:blip r:embed="rId9"/>
          <a:stretch>
            <a:fillRect/>
          </a:stretch>
        </p:blipFill>
        <p:spPr>
          <a:xfrm>
            <a:off x="3445502" y="2021543"/>
            <a:ext cx="1272989" cy="1246093"/>
          </a:xfrm>
          <a:prstGeom prst="rect">
            <a:avLst/>
          </a:prstGeom>
        </p:spPr>
      </p:pic>
      <p:sp>
        <p:nvSpPr>
          <p:cNvPr id="27" name="TextBox 26">
            <a:extLst>
              <a:ext uri="{FF2B5EF4-FFF2-40B4-BE49-F238E27FC236}">
                <a16:creationId xmlns:a16="http://schemas.microsoft.com/office/drawing/2014/main" id="{89CD94B6-4AE9-756A-E9EC-37DCC65D4F77}"/>
              </a:ext>
            </a:extLst>
          </p:cNvPr>
          <p:cNvSpPr txBox="1"/>
          <p:nvPr/>
        </p:nvSpPr>
        <p:spPr>
          <a:xfrm>
            <a:off x="7963141" y="5241823"/>
            <a:ext cx="190948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Low parasite infection rates</a:t>
            </a:r>
            <a:endParaRPr lang="en-US"/>
          </a:p>
        </p:txBody>
      </p:sp>
      <p:sp>
        <p:nvSpPr>
          <p:cNvPr id="28" name="TextBox 27">
            <a:extLst>
              <a:ext uri="{FF2B5EF4-FFF2-40B4-BE49-F238E27FC236}">
                <a16:creationId xmlns:a16="http://schemas.microsoft.com/office/drawing/2014/main" id="{030AB42D-1CDE-BD76-A6A1-F7C7C1132E9F}"/>
              </a:ext>
            </a:extLst>
          </p:cNvPr>
          <p:cNvSpPr txBox="1"/>
          <p:nvPr/>
        </p:nvSpPr>
        <p:spPr>
          <a:xfrm>
            <a:off x="10292700" y="3495546"/>
            <a:ext cx="140998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Overfishing</a:t>
            </a:r>
          </a:p>
        </p:txBody>
      </p:sp>
      <p:pic>
        <p:nvPicPr>
          <p:cNvPr id="35" name="Picture 34">
            <a:extLst>
              <a:ext uri="{FF2B5EF4-FFF2-40B4-BE49-F238E27FC236}">
                <a16:creationId xmlns:a16="http://schemas.microsoft.com/office/drawing/2014/main" id="{7CFCFBFE-CF11-1346-1B68-E351CD506FDD}"/>
              </a:ext>
            </a:extLst>
          </p:cNvPr>
          <p:cNvPicPr>
            <a:picLocks noChangeAspect="1"/>
          </p:cNvPicPr>
          <p:nvPr/>
        </p:nvPicPr>
        <p:blipFill>
          <a:blip r:embed="rId10"/>
          <a:stretch>
            <a:fillRect/>
          </a:stretch>
        </p:blipFill>
        <p:spPr>
          <a:xfrm rot="20820000">
            <a:off x="9417443" y="2914609"/>
            <a:ext cx="693499" cy="864634"/>
          </a:xfrm>
          <a:prstGeom prst="rect">
            <a:avLst/>
          </a:prstGeom>
        </p:spPr>
      </p:pic>
      <p:pic>
        <p:nvPicPr>
          <p:cNvPr id="36" name="Picture 35">
            <a:extLst>
              <a:ext uri="{FF2B5EF4-FFF2-40B4-BE49-F238E27FC236}">
                <a16:creationId xmlns:a16="http://schemas.microsoft.com/office/drawing/2014/main" id="{89ACAB91-1B38-0B84-16C6-3096CA8268FF}"/>
              </a:ext>
            </a:extLst>
          </p:cNvPr>
          <p:cNvPicPr>
            <a:picLocks noChangeAspect="1"/>
          </p:cNvPicPr>
          <p:nvPr/>
        </p:nvPicPr>
        <p:blipFill>
          <a:blip r:embed="rId10"/>
          <a:stretch>
            <a:fillRect/>
          </a:stretch>
        </p:blipFill>
        <p:spPr>
          <a:xfrm rot="20460000">
            <a:off x="6827479" y="4675334"/>
            <a:ext cx="905434" cy="1057835"/>
          </a:xfrm>
          <a:prstGeom prst="rect">
            <a:avLst/>
          </a:prstGeom>
        </p:spPr>
      </p:pic>
      <p:pic>
        <p:nvPicPr>
          <p:cNvPr id="37" name="Picture 36" descr="A black and grey logo&#10;&#10;Description automatically generated">
            <a:extLst>
              <a:ext uri="{FF2B5EF4-FFF2-40B4-BE49-F238E27FC236}">
                <a16:creationId xmlns:a16="http://schemas.microsoft.com/office/drawing/2014/main" id="{C78FA91D-8FD4-0AC2-D48B-308B00C64AAF}"/>
              </a:ext>
            </a:extLst>
          </p:cNvPr>
          <p:cNvPicPr>
            <a:picLocks noChangeAspect="1"/>
          </p:cNvPicPr>
          <p:nvPr/>
        </p:nvPicPr>
        <p:blipFill>
          <a:blip r:embed="rId11"/>
          <a:stretch>
            <a:fillRect/>
          </a:stretch>
        </p:blipFill>
        <p:spPr>
          <a:xfrm>
            <a:off x="9415423" y="5362848"/>
            <a:ext cx="510989" cy="394448"/>
          </a:xfrm>
          <a:prstGeom prst="rect">
            <a:avLst/>
          </a:prstGeom>
        </p:spPr>
      </p:pic>
      <p:pic>
        <p:nvPicPr>
          <p:cNvPr id="38" name="Picture 37" descr="Sea urchin icon">
            <a:extLst>
              <a:ext uri="{FF2B5EF4-FFF2-40B4-BE49-F238E27FC236}">
                <a16:creationId xmlns:a16="http://schemas.microsoft.com/office/drawing/2014/main" id="{C408AF07-2670-711E-C422-2134FACC781C}"/>
              </a:ext>
            </a:extLst>
          </p:cNvPr>
          <p:cNvPicPr>
            <a:picLocks noChangeAspect="1"/>
          </p:cNvPicPr>
          <p:nvPr/>
        </p:nvPicPr>
        <p:blipFill>
          <a:blip r:embed="rId7"/>
          <a:stretch>
            <a:fillRect/>
          </a:stretch>
        </p:blipFill>
        <p:spPr>
          <a:xfrm>
            <a:off x="1216994" y="5089686"/>
            <a:ext cx="211065" cy="202102"/>
          </a:xfrm>
          <a:prstGeom prst="rect">
            <a:avLst/>
          </a:prstGeom>
        </p:spPr>
      </p:pic>
      <p:pic>
        <p:nvPicPr>
          <p:cNvPr id="39" name="Picture 38" descr="Sea urchin icon">
            <a:extLst>
              <a:ext uri="{FF2B5EF4-FFF2-40B4-BE49-F238E27FC236}">
                <a16:creationId xmlns:a16="http://schemas.microsoft.com/office/drawing/2014/main" id="{64A4443A-C4F2-CE84-49AD-8420EC172626}"/>
              </a:ext>
            </a:extLst>
          </p:cNvPr>
          <p:cNvPicPr>
            <a:picLocks noChangeAspect="1"/>
          </p:cNvPicPr>
          <p:nvPr/>
        </p:nvPicPr>
        <p:blipFill>
          <a:blip r:embed="rId7"/>
          <a:stretch>
            <a:fillRect/>
          </a:stretch>
        </p:blipFill>
        <p:spPr>
          <a:xfrm>
            <a:off x="706006" y="4722133"/>
            <a:ext cx="506900" cy="471043"/>
          </a:xfrm>
          <a:prstGeom prst="rect">
            <a:avLst/>
          </a:prstGeom>
        </p:spPr>
      </p:pic>
      <p:sp>
        <p:nvSpPr>
          <p:cNvPr id="40" name="TextBox 39">
            <a:extLst>
              <a:ext uri="{FF2B5EF4-FFF2-40B4-BE49-F238E27FC236}">
                <a16:creationId xmlns:a16="http://schemas.microsoft.com/office/drawing/2014/main" id="{EBE91315-D8F4-39DF-5C14-9E8EA3CBC24D}"/>
              </a:ext>
            </a:extLst>
          </p:cNvPr>
          <p:cNvSpPr txBox="1"/>
          <p:nvPr/>
        </p:nvSpPr>
        <p:spPr>
          <a:xfrm>
            <a:off x="775702" y="1716181"/>
            <a:ext cx="434788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ea typeface="+mn-lt"/>
                <a:cs typeface="+mn-lt"/>
              </a:rPr>
              <a:t>Bioclimatic and biogeochemical </a:t>
            </a:r>
          </a:p>
          <a:p>
            <a:r>
              <a:rPr lang="en-US" sz="2000" b="1">
                <a:ea typeface="+mn-lt"/>
                <a:cs typeface="+mn-lt"/>
              </a:rPr>
              <a:t>drivers</a:t>
            </a:r>
            <a:endParaRPr lang="en-US" sz="2000" b="1"/>
          </a:p>
        </p:txBody>
      </p:sp>
      <p:sp>
        <p:nvSpPr>
          <p:cNvPr id="42" name="Rectangle 41">
            <a:extLst>
              <a:ext uri="{FF2B5EF4-FFF2-40B4-BE49-F238E27FC236}">
                <a16:creationId xmlns:a16="http://schemas.microsoft.com/office/drawing/2014/main" id="{8022683E-3438-4DE8-4BE1-E189DFC2B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521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itle 1">
            <a:extLst>
              <a:ext uri="{FF2B5EF4-FFF2-40B4-BE49-F238E27FC236}">
                <a16:creationId xmlns:a16="http://schemas.microsoft.com/office/drawing/2014/main" id="{BA24D6DC-4002-317C-11E3-547339D08C87}"/>
              </a:ext>
            </a:extLst>
          </p:cNvPr>
          <p:cNvSpPr>
            <a:spLocks noGrp="1"/>
          </p:cNvSpPr>
          <p:nvPr>
            <p:ph type="title"/>
          </p:nvPr>
        </p:nvSpPr>
        <p:spPr>
          <a:xfrm>
            <a:off x="236596" y="548640"/>
            <a:ext cx="10653578" cy="789358"/>
          </a:xfrm>
        </p:spPr>
        <p:txBody>
          <a:bodyPr/>
          <a:lstStyle/>
          <a:p>
            <a:r>
              <a:rPr lang="en-US">
                <a:latin typeface="Neue Haas Grotesk Text Pro"/>
              </a:rPr>
              <a:t>Research Question</a:t>
            </a:r>
          </a:p>
        </p:txBody>
      </p:sp>
      <p:sp>
        <p:nvSpPr>
          <p:cNvPr id="5" name="Slide Number Placeholder 17">
            <a:extLst>
              <a:ext uri="{FF2B5EF4-FFF2-40B4-BE49-F238E27FC236}">
                <a16:creationId xmlns:a16="http://schemas.microsoft.com/office/drawing/2014/main" id="{30986B42-9E6F-FE19-364A-88DA7CD3C35C}"/>
              </a:ext>
            </a:extLst>
          </p:cNvPr>
          <p:cNvSpPr>
            <a:spLocks noGrp="1"/>
          </p:cNvSpPr>
          <p:nvPr>
            <p:ph type="sldNum" sz="quarter" idx="12"/>
          </p:nvPr>
        </p:nvSpPr>
        <p:spPr>
          <a:xfrm>
            <a:off x="11632162" y="6453002"/>
            <a:ext cx="429207" cy="365125"/>
          </a:xfrm>
        </p:spPr>
        <p:txBody>
          <a:bodyPr/>
          <a:lstStyle/>
          <a:p>
            <a:fld id="{CC057153-B650-4DEB-B370-79DDCFDCE934}" type="slidenum">
              <a:rPr lang="en-US" dirty="0"/>
              <a:t>3</a:t>
            </a:fld>
            <a:endParaRPr lang="en-US"/>
          </a:p>
        </p:txBody>
      </p:sp>
      <p:sp>
        <p:nvSpPr>
          <p:cNvPr id="9" name="TextBox 8">
            <a:extLst>
              <a:ext uri="{FF2B5EF4-FFF2-40B4-BE49-F238E27FC236}">
                <a16:creationId xmlns:a16="http://schemas.microsoft.com/office/drawing/2014/main" id="{BD8092A9-3FC4-751B-C59B-DA287D874021}"/>
              </a:ext>
            </a:extLst>
          </p:cNvPr>
          <p:cNvSpPr txBox="1"/>
          <p:nvPr/>
        </p:nvSpPr>
        <p:spPr>
          <a:xfrm>
            <a:off x="114324" y="6373604"/>
            <a:ext cx="1100375" cy="42871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Tree>
    <p:extLst>
      <p:ext uri="{BB962C8B-B14F-4D97-AF65-F5344CB8AC3E}">
        <p14:creationId xmlns:p14="http://schemas.microsoft.com/office/powerpoint/2010/main" val="1022625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500"/>
                                        <p:tgtEl>
                                          <p:spTgt spid="40"/>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pic>
        <p:nvPicPr>
          <p:cNvPr id="17" name="Picture 16" descr="A yellow square with white border&#10;&#10;Description automatically generated">
            <a:extLst>
              <a:ext uri="{FF2B5EF4-FFF2-40B4-BE49-F238E27FC236}">
                <a16:creationId xmlns:a16="http://schemas.microsoft.com/office/drawing/2014/main" id="{A4CF99D5-7932-5939-7EB5-4FC70D6D5440}"/>
              </a:ext>
            </a:extLst>
          </p:cNvPr>
          <p:cNvPicPr>
            <a:picLocks noChangeAspect="1"/>
          </p:cNvPicPr>
          <p:nvPr/>
        </p:nvPicPr>
        <p:blipFill>
          <a:blip r:embed="rId3"/>
          <a:stretch>
            <a:fillRect/>
          </a:stretch>
        </p:blipFill>
        <p:spPr>
          <a:xfrm flipH="1">
            <a:off x="3486664" y="1474564"/>
            <a:ext cx="2308962" cy="4614942"/>
          </a:xfrm>
          <a:prstGeom prst="rect">
            <a:avLst/>
          </a:prstGeom>
          <a:ln>
            <a:solidFill>
              <a:schemeClr val="bg1"/>
            </a:solidFill>
          </a:ln>
        </p:spPr>
      </p:pic>
      <p:pic>
        <p:nvPicPr>
          <p:cNvPr id="16" name="Picture 15" descr="A blue square with white border&#10;&#10;Description automatically generated">
            <a:extLst>
              <a:ext uri="{FF2B5EF4-FFF2-40B4-BE49-F238E27FC236}">
                <a16:creationId xmlns:a16="http://schemas.microsoft.com/office/drawing/2014/main" id="{37CFB304-CC6E-FF27-2A0A-498680060E2E}"/>
              </a:ext>
            </a:extLst>
          </p:cNvPr>
          <p:cNvPicPr>
            <a:picLocks noChangeAspect="1"/>
          </p:cNvPicPr>
          <p:nvPr/>
        </p:nvPicPr>
        <p:blipFill>
          <a:blip r:embed="rId4"/>
          <a:stretch>
            <a:fillRect/>
          </a:stretch>
        </p:blipFill>
        <p:spPr>
          <a:xfrm>
            <a:off x="576697" y="3317733"/>
            <a:ext cx="2809006" cy="2785626"/>
          </a:xfrm>
          <a:prstGeom prst="rect">
            <a:avLst/>
          </a:prstGeom>
          <a:ln>
            <a:solidFill>
              <a:schemeClr val="bg1"/>
            </a:solidFill>
          </a:ln>
        </p:spPr>
      </p:pic>
      <p:sp>
        <p:nvSpPr>
          <p:cNvPr id="808" name="Google Shape;808;p41"/>
          <p:cNvSpPr txBox="1"/>
          <p:nvPr/>
        </p:nvSpPr>
        <p:spPr>
          <a:xfrm>
            <a:off x="3456428" y="1876232"/>
            <a:ext cx="2366233"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lvl="0" indent="0" algn="ctr">
              <a:lnSpc>
                <a:spcPct val="100000"/>
              </a:lnSpc>
              <a:spcBef>
                <a:spcPts val="0"/>
              </a:spcBef>
              <a:spcAft>
                <a:spcPts val="0"/>
              </a:spcAft>
              <a:buNone/>
            </a:pPr>
            <a:r>
              <a:rPr lang="fr-FR" sz="2000" b="1" dirty="0">
                <a:solidFill>
                  <a:schemeClr val="tx1"/>
                </a:solidFill>
                <a:latin typeface="+mn-lt"/>
                <a:ea typeface="+mn-lt"/>
                <a:cs typeface="+mn-lt"/>
                <a:sym typeface="Bebas Neue"/>
              </a:rPr>
              <a:t>Global </a:t>
            </a:r>
            <a:r>
              <a:rPr lang="fr-FR" sz="2000" b="1" dirty="0" err="1">
                <a:solidFill>
                  <a:schemeClr val="tx1"/>
                </a:solidFill>
                <a:latin typeface="+mn-lt"/>
                <a:ea typeface="+mn-lt"/>
                <a:cs typeface="+mn-lt"/>
                <a:sym typeface="Bebas Neue"/>
              </a:rPr>
              <a:t>Ocean</a:t>
            </a:r>
            <a:r>
              <a:rPr lang="fr-FR" sz="2000" b="1" dirty="0">
                <a:solidFill>
                  <a:schemeClr val="tx1"/>
                </a:solidFill>
                <a:latin typeface="+mn-lt"/>
                <a:ea typeface="+mn-lt"/>
                <a:cs typeface="+mn-lt"/>
                <a:sym typeface="Bebas Neue"/>
              </a:rPr>
              <a:t> </a:t>
            </a:r>
            <a:r>
              <a:rPr lang="fr-FR" sz="2000" b="1" dirty="0" err="1">
                <a:solidFill>
                  <a:schemeClr val="tx1"/>
                </a:solidFill>
                <a:latin typeface="+mn-lt"/>
                <a:ea typeface="+mn-lt"/>
                <a:cs typeface="+mn-lt"/>
                <a:sym typeface="Bebas Neue"/>
              </a:rPr>
              <a:t>Biogeochemistry</a:t>
            </a:r>
            <a:r>
              <a:rPr lang="fr-FR" sz="2000" b="1" dirty="0">
                <a:solidFill>
                  <a:schemeClr val="tx1"/>
                </a:solidFill>
                <a:latin typeface="+mn-lt"/>
                <a:ea typeface="+mn-lt"/>
                <a:cs typeface="+mn-lt"/>
                <a:sym typeface="Bebas Neue"/>
              </a:rPr>
              <a:t> </a:t>
            </a:r>
            <a:r>
              <a:rPr lang="fr-FR" sz="2000" b="1" dirty="0" err="1">
                <a:solidFill>
                  <a:schemeClr val="tx1"/>
                </a:solidFill>
                <a:latin typeface="+mn-lt"/>
                <a:ea typeface="+mn-lt"/>
                <a:cs typeface="+mn-lt"/>
                <a:sym typeface="Bebas Neue"/>
              </a:rPr>
              <a:t>Hindcas</a:t>
            </a:r>
            <a:r>
              <a:rPr lang="fr-FR" sz="1800" b="1" dirty="0" err="1">
                <a:solidFill>
                  <a:schemeClr val="tx1"/>
                </a:solidFill>
                <a:latin typeface="+mn-lt"/>
                <a:ea typeface="+mn-lt"/>
                <a:cs typeface="+mn-lt"/>
                <a:sym typeface="Bebas Neue"/>
              </a:rPr>
              <a:t>t</a:t>
            </a:r>
            <a:endParaRPr lang="en-US" sz="1800" b="1" dirty="0">
              <a:solidFill>
                <a:schemeClr val="tx1"/>
              </a:solidFill>
              <a:latin typeface="+mn-lt"/>
              <a:ea typeface="+mn-lt"/>
              <a:cs typeface="+mn-lt"/>
            </a:endParaRPr>
          </a:p>
        </p:txBody>
      </p:sp>
      <p:sp>
        <p:nvSpPr>
          <p:cNvPr id="809" name="Google Shape;809;p41"/>
          <p:cNvSpPr txBox="1"/>
          <p:nvPr/>
        </p:nvSpPr>
        <p:spPr>
          <a:xfrm>
            <a:off x="3326235" y="3038832"/>
            <a:ext cx="2650000"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lvl="0" indent="0" algn="ctr">
              <a:lnSpc>
                <a:spcPct val="100000"/>
              </a:lnSpc>
              <a:spcBef>
                <a:spcPts val="0"/>
              </a:spcBef>
              <a:spcAft>
                <a:spcPts val="0"/>
              </a:spcAft>
              <a:buNone/>
            </a:pPr>
            <a:r>
              <a:rPr lang="fr-FR" sz="1800" dirty="0">
                <a:solidFill>
                  <a:schemeClr val="tx1"/>
                </a:solidFill>
                <a:latin typeface="+mn-lt"/>
                <a:ea typeface="+mn-ea"/>
                <a:cs typeface="+mn-cs"/>
                <a:sym typeface="Roboto"/>
              </a:rPr>
              <a:t>Nitrate</a:t>
            </a:r>
            <a:endParaRPr lang="fr-FR" sz="1800" dirty="0">
              <a:solidFill>
                <a:schemeClr val="tx1"/>
              </a:solidFill>
              <a:latin typeface="+mn-lt"/>
              <a:ea typeface="+mn-ea"/>
              <a:cs typeface="+mn-cs"/>
            </a:endParaRPr>
          </a:p>
          <a:p>
            <a:pPr lvl="0" indent="0" algn="ctr">
              <a:lnSpc>
                <a:spcPct val="100000"/>
              </a:lnSpc>
              <a:spcBef>
                <a:spcPts val="0"/>
              </a:spcBef>
              <a:spcAft>
                <a:spcPts val="0"/>
              </a:spcAft>
              <a:buNone/>
            </a:pPr>
            <a:r>
              <a:rPr lang="fr-FR" sz="1800" dirty="0" err="1">
                <a:solidFill>
                  <a:schemeClr val="tx1"/>
                </a:solidFill>
                <a:latin typeface="+mn-lt"/>
                <a:ea typeface="+mn-ea"/>
                <a:cs typeface="+mn-cs"/>
                <a:sym typeface="Roboto"/>
              </a:rPr>
              <a:t>Chlorophyll</a:t>
            </a:r>
            <a:endParaRPr lang="fr-FR" sz="1800" dirty="0">
              <a:solidFill>
                <a:schemeClr val="tx1"/>
              </a:solidFill>
              <a:latin typeface="+mn-lt"/>
              <a:ea typeface="+mn-ea"/>
              <a:cs typeface="+mn-cs"/>
            </a:endParaRPr>
          </a:p>
          <a:p>
            <a:pPr lvl="0" indent="0" algn="ctr">
              <a:lnSpc>
                <a:spcPct val="100000"/>
              </a:lnSpc>
              <a:spcBef>
                <a:spcPts val="0"/>
              </a:spcBef>
              <a:spcAft>
                <a:spcPts val="0"/>
              </a:spcAft>
              <a:buNone/>
            </a:pPr>
            <a:r>
              <a:rPr lang="fr-FR" sz="1800" dirty="0" err="1">
                <a:solidFill>
                  <a:schemeClr val="tx1"/>
                </a:solidFill>
                <a:latin typeface="+mn-lt"/>
                <a:ea typeface="+mn-ea"/>
                <a:cs typeface="+mn-cs"/>
                <a:sym typeface="Roboto"/>
              </a:rPr>
              <a:t>Iron</a:t>
            </a:r>
            <a:endParaRPr lang="fr-FR" sz="1800" dirty="0">
              <a:solidFill>
                <a:schemeClr val="tx1"/>
              </a:solidFill>
              <a:latin typeface="+mn-lt"/>
              <a:ea typeface="+mn-ea"/>
              <a:cs typeface="+mn-cs"/>
            </a:endParaRPr>
          </a:p>
          <a:p>
            <a:pPr lvl="0" indent="0" algn="ctr">
              <a:lnSpc>
                <a:spcPct val="100000"/>
              </a:lnSpc>
              <a:spcBef>
                <a:spcPts val="0"/>
              </a:spcBef>
              <a:spcAft>
                <a:spcPts val="0"/>
              </a:spcAft>
              <a:buNone/>
            </a:pPr>
            <a:r>
              <a:rPr lang="fr-FR" sz="1800" dirty="0">
                <a:solidFill>
                  <a:schemeClr val="tx1"/>
                </a:solidFill>
                <a:latin typeface="+mn-lt"/>
                <a:ea typeface="+mn-ea"/>
                <a:cs typeface="+mn-cs"/>
                <a:sym typeface="Roboto"/>
              </a:rPr>
              <a:t>O</a:t>
            </a:r>
            <a:r>
              <a:rPr lang="fr-FR" sz="1800" baseline="-25000" dirty="0">
                <a:solidFill>
                  <a:schemeClr val="tx1"/>
                </a:solidFill>
                <a:latin typeface="+mn-lt"/>
                <a:ea typeface="+mn-ea"/>
                <a:cs typeface="+mn-cs"/>
                <a:sym typeface="Roboto"/>
              </a:rPr>
              <a:t>2</a:t>
            </a:r>
            <a:endParaRPr lang="fr-FR" sz="1800" baseline="-25000" dirty="0">
              <a:solidFill>
                <a:schemeClr val="tx1"/>
              </a:solidFill>
              <a:latin typeface="+mn-lt"/>
              <a:ea typeface="+mn-ea"/>
              <a:cs typeface="+mn-cs"/>
            </a:endParaRPr>
          </a:p>
          <a:p>
            <a:pPr lvl="0" indent="0" algn="ctr">
              <a:lnSpc>
                <a:spcPct val="100000"/>
              </a:lnSpc>
              <a:spcBef>
                <a:spcPts val="0"/>
              </a:spcBef>
              <a:spcAft>
                <a:spcPts val="0"/>
              </a:spcAft>
              <a:buNone/>
            </a:pPr>
            <a:r>
              <a:rPr lang="fr-FR" sz="1800" dirty="0">
                <a:solidFill>
                  <a:schemeClr val="tx1"/>
                </a:solidFill>
                <a:latin typeface="+mn-lt"/>
                <a:ea typeface="+mn-ea"/>
                <a:cs typeface="+mn-cs"/>
                <a:sym typeface="Roboto"/>
              </a:rPr>
              <a:t>Phosphate</a:t>
            </a:r>
            <a:endParaRPr lang="fr-FR" sz="1800" dirty="0">
              <a:solidFill>
                <a:schemeClr val="tx1"/>
              </a:solidFill>
              <a:latin typeface="+mn-lt"/>
              <a:ea typeface="+mn-ea"/>
              <a:cs typeface="+mn-cs"/>
            </a:endParaRPr>
          </a:p>
          <a:p>
            <a:pPr lvl="0" indent="0" algn="ctr">
              <a:lnSpc>
                <a:spcPct val="100000"/>
              </a:lnSpc>
              <a:spcBef>
                <a:spcPts val="0"/>
              </a:spcBef>
              <a:spcAft>
                <a:spcPts val="0"/>
              </a:spcAft>
              <a:buNone/>
            </a:pPr>
            <a:r>
              <a:rPr lang="fr-FR" sz="1800" dirty="0">
                <a:solidFill>
                  <a:schemeClr val="tx1"/>
                </a:solidFill>
                <a:latin typeface="+mn-lt"/>
                <a:ea typeface="+mn-ea"/>
                <a:cs typeface="+mn-cs"/>
                <a:sym typeface="Roboto"/>
              </a:rPr>
              <a:t>Silicate</a:t>
            </a:r>
            <a:endParaRPr lang="fr-FR" sz="1800" dirty="0">
              <a:solidFill>
                <a:schemeClr val="tx1"/>
              </a:solidFill>
              <a:latin typeface="+mn-lt"/>
              <a:ea typeface="+mn-ea"/>
              <a:cs typeface="+mn-cs"/>
            </a:endParaRPr>
          </a:p>
          <a:p>
            <a:pPr lvl="0" indent="0" algn="ctr">
              <a:lnSpc>
                <a:spcPct val="100000"/>
              </a:lnSpc>
              <a:spcBef>
                <a:spcPts val="0"/>
              </a:spcBef>
              <a:spcAft>
                <a:spcPts val="0"/>
              </a:spcAft>
              <a:buNone/>
            </a:pPr>
            <a:r>
              <a:rPr lang="fr-FR" sz="1800" dirty="0" err="1">
                <a:solidFill>
                  <a:schemeClr val="tx1"/>
                </a:solidFill>
                <a:latin typeface="+mn-lt"/>
                <a:ea typeface="+mn-ea"/>
                <a:cs typeface="+mn-cs"/>
                <a:sym typeface="Roboto"/>
              </a:rPr>
              <a:t>Biomass</a:t>
            </a:r>
            <a:endParaRPr lang="fr-FR" sz="1800" dirty="0">
              <a:solidFill>
                <a:schemeClr val="tx1"/>
              </a:solidFill>
              <a:latin typeface="+mn-lt"/>
              <a:ea typeface="+mn-ea"/>
              <a:cs typeface="+mn-cs"/>
            </a:endParaRPr>
          </a:p>
          <a:p>
            <a:pPr lvl="0" indent="0" algn="ctr">
              <a:lnSpc>
                <a:spcPct val="100000"/>
              </a:lnSpc>
              <a:spcBef>
                <a:spcPts val="0"/>
              </a:spcBef>
              <a:spcAft>
                <a:spcPts val="0"/>
              </a:spcAft>
              <a:buNone/>
            </a:pPr>
            <a:r>
              <a:rPr lang="fr-FR" sz="1800" dirty="0">
                <a:solidFill>
                  <a:schemeClr val="tx1"/>
                </a:solidFill>
                <a:latin typeface="+mn-lt"/>
                <a:ea typeface="+mn-ea"/>
                <a:cs typeface="+mn-cs"/>
                <a:sym typeface="Roboto"/>
              </a:rPr>
              <a:t>CO</a:t>
            </a:r>
            <a:r>
              <a:rPr lang="fr-FR" sz="1800" baseline="-25000" dirty="0">
                <a:solidFill>
                  <a:schemeClr val="tx1"/>
                </a:solidFill>
                <a:latin typeface="+mn-lt"/>
                <a:ea typeface="+mn-ea"/>
                <a:cs typeface="+mn-cs"/>
                <a:sym typeface="Roboto"/>
              </a:rPr>
              <a:t>2</a:t>
            </a:r>
            <a:endParaRPr lang="fr-FR" sz="1800" baseline="-25000" dirty="0">
              <a:solidFill>
                <a:schemeClr val="tx1"/>
              </a:solidFill>
              <a:latin typeface="+mn-lt"/>
              <a:ea typeface="+mn-ea"/>
              <a:cs typeface="+mn-cs"/>
            </a:endParaRPr>
          </a:p>
          <a:p>
            <a:pPr lvl="0" indent="0" algn="ctr">
              <a:lnSpc>
                <a:spcPct val="100000"/>
              </a:lnSpc>
              <a:spcBef>
                <a:spcPts val="0"/>
              </a:spcBef>
              <a:spcAft>
                <a:spcPts val="0"/>
              </a:spcAft>
              <a:buNone/>
            </a:pPr>
            <a:r>
              <a:rPr lang="fr-FR" sz="1800" dirty="0" err="1">
                <a:solidFill>
                  <a:schemeClr val="tx1"/>
                </a:solidFill>
                <a:latin typeface="+mn-lt"/>
                <a:ea typeface="+mn-ea"/>
                <a:cs typeface="+mn-cs"/>
                <a:sym typeface="Roboto"/>
              </a:rPr>
              <a:t>Phytoplankton</a:t>
            </a:r>
            <a:endParaRPr lang="fr-FR" sz="1800" dirty="0">
              <a:solidFill>
                <a:schemeClr val="tx1"/>
              </a:solidFill>
              <a:latin typeface="+mn-lt"/>
              <a:ea typeface="+mn-ea"/>
              <a:cs typeface="+mn-cs"/>
            </a:endParaRPr>
          </a:p>
          <a:p>
            <a:pPr lvl="0" indent="0" algn="ctr">
              <a:lnSpc>
                <a:spcPct val="100000"/>
              </a:lnSpc>
              <a:spcBef>
                <a:spcPts val="0"/>
              </a:spcBef>
              <a:spcAft>
                <a:spcPts val="0"/>
              </a:spcAft>
              <a:buNone/>
            </a:pPr>
            <a:r>
              <a:rPr lang="fr-FR" sz="1800" dirty="0">
                <a:solidFill>
                  <a:schemeClr val="tx1"/>
                </a:solidFill>
                <a:latin typeface="+mn-lt"/>
                <a:ea typeface="+mn-ea"/>
                <a:cs typeface="+mn-cs"/>
                <a:sym typeface="Roboto"/>
              </a:rPr>
              <a:t>pH</a:t>
            </a:r>
            <a:endParaRPr sz="1800" dirty="0">
              <a:solidFill>
                <a:schemeClr val="tx1"/>
              </a:solidFill>
              <a:latin typeface="+mn-lt"/>
              <a:ea typeface="+mn-ea"/>
              <a:cs typeface="+mn-cs"/>
              <a:sym typeface="Roboto"/>
            </a:endParaRPr>
          </a:p>
        </p:txBody>
      </p:sp>
      <p:sp>
        <p:nvSpPr>
          <p:cNvPr id="818" name="Google Shape;818;p41"/>
          <p:cNvSpPr txBox="1"/>
          <p:nvPr/>
        </p:nvSpPr>
        <p:spPr>
          <a:xfrm>
            <a:off x="1067949" y="3638652"/>
            <a:ext cx="1745200"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lvl="0" indent="0" algn="ctr">
              <a:buFont typeface="Arial"/>
              <a:buNone/>
            </a:pPr>
            <a:r>
              <a:rPr lang="en-US" sz="2000" b="1" dirty="0">
                <a:solidFill>
                  <a:schemeClr val="tx1"/>
                </a:solidFill>
                <a:latin typeface="+mn-lt"/>
                <a:ea typeface="+mn-lt"/>
                <a:cs typeface="+mn-lt"/>
                <a:sym typeface="Bebas Neue"/>
              </a:rPr>
              <a:t>Global Bioclimatic Indicators</a:t>
            </a:r>
          </a:p>
        </p:txBody>
      </p:sp>
      <p:sp>
        <p:nvSpPr>
          <p:cNvPr id="819" name="Google Shape;819;p41"/>
          <p:cNvSpPr txBox="1"/>
          <p:nvPr/>
        </p:nvSpPr>
        <p:spPr>
          <a:xfrm>
            <a:off x="469743" y="4492759"/>
            <a:ext cx="3030998" cy="160858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lnSpc>
                <a:spcPct val="100000"/>
              </a:lnSpc>
              <a:spcBef>
                <a:spcPts val="0"/>
              </a:spcBef>
              <a:spcAft>
                <a:spcPts val="0"/>
              </a:spcAft>
              <a:buNone/>
            </a:pPr>
            <a:r>
              <a:rPr lang="en" sz="1800" dirty="0">
                <a:solidFill>
                  <a:schemeClr val="tx1"/>
                </a:solidFill>
                <a:latin typeface="Neue Haas Grotesk Text Pro"/>
                <a:ea typeface="Roboto"/>
                <a:cs typeface="Roboto"/>
                <a:sym typeface="Roboto"/>
              </a:rPr>
              <a:t>Sea Surface Temperature</a:t>
            </a:r>
            <a:endParaRPr lang="en" sz="1800" dirty="0">
              <a:solidFill>
                <a:schemeClr val="tx1"/>
              </a:solidFill>
              <a:latin typeface="Neue Haas Grotesk Text Pro"/>
              <a:ea typeface="Roboto"/>
              <a:cs typeface="Roboto"/>
            </a:endParaRPr>
          </a:p>
          <a:p>
            <a:pPr marL="0" lvl="0" indent="0" algn="ctr" rtl="0">
              <a:lnSpc>
                <a:spcPct val="100000"/>
              </a:lnSpc>
              <a:spcBef>
                <a:spcPts val="0"/>
              </a:spcBef>
              <a:spcAft>
                <a:spcPts val="0"/>
              </a:spcAft>
              <a:buNone/>
            </a:pPr>
            <a:r>
              <a:rPr lang="en" sz="1800" dirty="0">
                <a:solidFill>
                  <a:schemeClr val="tx1"/>
                </a:solidFill>
                <a:latin typeface="Neue Haas Grotesk Text Pro"/>
                <a:ea typeface="Roboto"/>
                <a:cs typeface="Roboto"/>
                <a:sym typeface="Roboto"/>
              </a:rPr>
              <a:t>Air Temperature</a:t>
            </a:r>
            <a:endParaRPr lang="en" sz="1800" dirty="0">
              <a:solidFill>
                <a:schemeClr val="tx1"/>
              </a:solidFill>
              <a:latin typeface="Neue Haas Grotesk Text Pro"/>
              <a:ea typeface="Roboto"/>
              <a:cs typeface="Roboto"/>
            </a:endParaRPr>
          </a:p>
          <a:p>
            <a:pPr marL="0" lvl="0" indent="0" algn="ctr" rtl="0">
              <a:lnSpc>
                <a:spcPct val="100000"/>
              </a:lnSpc>
              <a:spcBef>
                <a:spcPts val="0"/>
              </a:spcBef>
              <a:spcAft>
                <a:spcPts val="0"/>
              </a:spcAft>
              <a:buNone/>
            </a:pPr>
            <a:r>
              <a:rPr lang="en" sz="1800" dirty="0">
                <a:solidFill>
                  <a:schemeClr val="tx1"/>
                </a:solidFill>
                <a:latin typeface="Neue Haas Grotesk Text Pro"/>
                <a:ea typeface="Roboto"/>
                <a:cs typeface="Roboto"/>
                <a:sym typeface="Roboto"/>
              </a:rPr>
              <a:t>Sea Ice</a:t>
            </a:r>
            <a:endParaRPr lang="en" sz="1800" dirty="0">
              <a:solidFill>
                <a:schemeClr val="tx1"/>
              </a:solidFill>
              <a:latin typeface="Neue Haas Grotesk Text Pro"/>
              <a:ea typeface="Roboto"/>
              <a:cs typeface="Roboto"/>
            </a:endParaRPr>
          </a:p>
        </p:txBody>
      </p:sp>
      <p:sp>
        <p:nvSpPr>
          <p:cNvPr id="4" name="Title 3">
            <a:extLst>
              <a:ext uri="{FF2B5EF4-FFF2-40B4-BE49-F238E27FC236}">
                <a16:creationId xmlns:a16="http://schemas.microsoft.com/office/drawing/2014/main" id="{8D833D1A-D801-24C4-DFF8-4AE778FBA612}"/>
              </a:ext>
            </a:extLst>
          </p:cNvPr>
          <p:cNvSpPr>
            <a:spLocks noGrp="1"/>
          </p:cNvSpPr>
          <p:nvPr>
            <p:ph type="title"/>
          </p:nvPr>
        </p:nvSpPr>
        <p:spPr>
          <a:xfrm>
            <a:off x="249791" y="588554"/>
            <a:ext cx="10653578" cy="1132258"/>
          </a:xfrm>
        </p:spPr>
        <p:txBody>
          <a:bodyPr/>
          <a:lstStyle/>
          <a:p>
            <a:r>
              <a:rPr lang="en-US"/>
              <a:t>Climate Dataset</a:t>
            </a:r>
          </a:p>
        </p:txBody>
      </p:sp>
      <p:pic>
        <p:nvPicPr>
          <p:cNvPr id="2" name="Picture 1" descr="A map of the world&#10;&#10;Description automatically generated">
            <a:extLst>
              <a:ext uri="{FF2B5EF4-FFF2-40B4-BE49-F238E27FC236}">
                <a16:creationId xmlns:a16="http://schemas.microsoft.com/office/drawing/2014/main" id="{4A2D29FC-EF71-F89E-1BBA-FB0C7E394199}"/>
              </a:ext>
            </a:extLst>
          </p:cNvPr>
          <p:cNvPicPr>
            <a:picLocks noChangeAspect="1"/>
          </p:cNvPicPr>
          <p:nvPr/>
        </p:nvPicPr>
        <p:blipFill>
          <a:blip r:embed="rId5"/>
          <a:stretch>
            <a:fillRect/>
          </a:stretch>
        </p:blipFill>
        <p:spPr>
          <a:xfrm>
            <a:off x="6889674" y="4470391"/>
            <a:ext cx="3606567" cy="1936850"/>
          </a:xfrm>
          <a:prstGeom prst="rect">
            <a:avLst/>
          </a:prstGeom>
          <a:ln>
            <a:noFill/>
          </a:ln>
        </p:spPr>
      </p:pic>
      <p:pic>
        <p:nvPicPr>
          <p:cNvPr id="10" name="Picture 9">
            <a:extLst>
              <a:ext uri="{FF2B5EF4-FFF2-40B4-BE49-F238E27FC236}">
                <a16:creationId xmlns:a16="http://schemas.microsoft.com/office/drawing/2014/main" id="{D774339D-DEC0-8B41-C63D-395BCE69B3ED}"/>
              </a:ext>
            </a:extLst>
          </p:cNvPr>
          <p:cNvPicPr>
            <a:picLocks noChangeAspect="1"/>
          </p:cNvPicPr>
          <p:nvPr/>
        </p:nvPicPr>
        <p:blipFill>
          <a:blip r:embed="rId6"/>
          <a:stretch>
            <a:fillRect/>
          </a:stretch>
        </p:blipFill>
        <p:spPr>
          <a:xfrm rot="16200000">
            <a:off x="10818886" y="3166884"/>
            <a:ext cx="2124075" cy="371475"/>
          </a:xfrm>
          <a:prstGeom prst="rect">
            <a:avLst/>
          </a:prstGeom>
          <a:ln>
            <a:noFill/>
          </a:ln>
        </p:spPr>
      </p:pic>
      <p:sp>
        <p:nvSpPr>
          <p:cNvPr id="11" name="Rectangle 10">
            <a:extLst>
              <a:ext uri="{FF2B5EF4-FFF2-40B4-BE49-F238E27FC236}">
                <a16:creationId xmlns:a16="http://schemas.microsoft.com/office/drawing/2014/main" id="{6B9F6156-B183-D736-0682-964E0D40BA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521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ooter Placeholder 13">
            <a:extLst>
              <a:ext uri="{FF2B5EF4-FFF2-40B4-BE49-F238E27FC236}">
                <a16:creationId xmlns:a16="http://schemas.microsoft.com/office/drawing/2014/main" id="{12C0642F-EEED-9596-A0E3-6CEAAD780D48}"/>
              </a:ext>
            </a:extLst>
          </p:cNvPr>
          <p:cNvSpPr>
            <a:spLocks noGrp="1"/>
          </p:cNvSpPr>
          <p:nvPr>
            <p:ph type="ftr" sz="quarter" idx="11"/>
          </p:nvPr>
        </p:nvSpPr>
        <p:spPr>
          <a:xfrm>
            <a:off x="3149706" y="6443356"/>
            <a:ext cx="5885838" cy="374770"/>
          </a:xfrm>
        </p:spPr>
        <p:txBody>
          <a:bodyPr/>
          <a:lstStyle/>
          <a:p>
            <a:pPr algn="ctr"/>
            <a:r>
              <a:rPr lang="en-US" sz="900" baseline="0">
                <a:latin typeface="Neue Haas Grotesk Text Pro"/>
              </a:rPr>
              <a:t>Problem | Research Question | </a:t>
            </a:r>
            <a:r>
              <a:rPr lang="en-US" sz="900" baseline="0">
                <a:solidFill>
                  <a:schemeClr val="accent1"/>
                </a:solidFill>
                <a:latin typeface="Neue Haas Grotesk Text Pro"/>
              </a:rPr>
              <a:t>Material </a:t>
            </a:r>
            <a:r>
              <a:rPr lang="en-US" sz="900" baseline="0">
                <a:latin typeface="Neue Haas Grotesk Text Pro"/>
              </a:rPr>
              <a:t>| Methods | Results | Conclusion</a:t>
            </a:r>
            <a:r>
              <a:rPr lang="en-US" sz="900">
                <a:latin typeface="Neue Haas Grotesk Text Pro"/>
                <a:ea typeface="Neue Haas Grotesk Text Pro"/>
                <a:cs typeface="Neue Haas Grotesk Text Pro"/>
              </a:rPr>
              <a:t>​</a:t>
            </a:r>
            <a:endParaRPr lang="en-US"/>
          </a:p>
        </p:txBody>
      </p:sp>
      <p:pic>
        <p:nvPicPr>
          <p:cNvPr id="14" name="Graphic 13" descr="Marker with solid fill">
            <a:extLst>
              <a:ext uri="{FF2B5EF4-FFF2-40B4-BE49-F238E27FC236}">
                <a16:creationId xmlns:a16="http://schemas.microsoft.com/office/drawing/2014/main" id="{0C1407CF-C279-F286-2C2C-2446E22A022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8565391" y="4414932"/>
            <a:ext cx="272563" cy="262304"/>
          </a:xfrm>
          <a:prstGeom prst="rect">
            <a:avLst/>
          </a:prstGeom>
        </p:spPr>
      </p:pic>
      <p:pic>
        <p:nvPicPr>
          <p:cNvPr id="9" name="Picture 8" descr="A yellow rectangle with white border&#10;&#10;Description automatically generated">
            <a:extLst>
              <a:ext uri="{FF2B5EF4-FFF2-40B4-BE49-F238E27FC236}">
                <a16:creationId xmlns:a16="http://schemas.microsoft.com/office/drawing/2014/main" id="{E0D6306A-F76B-8B9A-8759-64A66424719B}"/>
              </a:ext>
            </a:extLst>
          </p:cNvPr>
          <p:cNvPicPr>
            <a:picLocks noChangeAspect="1"/>
          </p:cNvPicPr>
          <p:nvPr/>
        </p:nvPicPr>
        <p:blipFill>
          <a:blip r:embed="rId9"/>
          <a:stretch>
            <a:fillRect/>
          </a:stretch>
        </p:blipFill>
        <p:spPr>
          <a:xfrm>
            <a:off x="535134" y="1516641"/>
            <a:ext cx="2809008" cy="1663411"/>
          </a:xfrm>
          <a:prstGeom prst="rect">
            <a:avLst/>
          </a:prstGeom>
          <a:ln>
            <a:solidFill>
              <a:schemeClr val="bg1"/>
            </a:solidFill>
          </a:ln>
        </p:spPr>
      </p:pic>
      <p:sp>
        <p:nvSpPr>
          <p:cNvPr id="13" name="TextBox 12">
            <a:extLst>
              <a:ext uri="{FF2B5EF4-FFF2-40B4-BE49-F238E27FC236}">
                <a16:creationId xmlns:a16="http://schemas.microsoft.com/office/drawing/2014/main" id="{FECE5E6B-4ABF-76EA-74AC-D6603CCD814F}"/>
              </a:ext>
            </a:extLst>
          </p:cNvPr>
          <p:cNvSpPr txBox="1"/>
          <p:nvPr/>
        </p:nvSpPr>
        <p:spPr>
          <a:xfrm>
            <a:off x="1012971" y="1593274"/>
            <a:ext cx="1939638"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000" b="1" dirty="0"/>
              <a:t>Global </a:t>
            </a:r>
            <a:r>
              <a:rPr lang="fr-FR" sz="2000" b="1" dirty="0" err="1"/>
              <a:t>Ocean</a:t>
            </a:r>
            <a:r>
              <a:rPr lang="fr-FR" sz="2000" b="1" dirty="0"/>
              <a:t> </a:t>
            </a:r>
            <a:r>
              <a:rPr lang="fr-FR" sz="2000" dirty="0"/>
              <a:t>​</a:t>
            </a:r>
          </a:p>
          <a:p>
            <a:pPr algn="ctr"/>
            <a:r>
              <a:rPr lang="fr-FR" sz="2000" b="1" dirty="0" err="1"/>
              <a:t>Physics</a:t>
            </a:r>
            <a:r>
              <a:rPr lang="fr-FR" sz="2000" b="1" dirty="0"/>
              <a:t> </a:t>
            </a:r>
            <a:r>
              <a:rPr lang="fr-FR" sz="2000" b="1" dirty="0" err="1"/>
              <a:t>Reanalysis</a:t>
            </a:r>
            <a:endParaRPr lang="fr-FR" sz="2000" b="1" dirty="0"/>
          </a:p>
        </p:txBody>
      </p:sp>
      <p:sp>
        <p:nvSpPr>
          <p:cNvPr id="15" name="TextBox 14">
            <a:extLst>
              <a:ext uri="{FF2B5EF4-FFF2-40B4-BE49-F238E27FC236}">
                <a16:creationId xmlns:a16="http://schemas.microsoft.com/office/drawing/2014/main" id="{2B39F92E-62D5-252A-5EF5-99385DC80846}"/>
              </a:ext>
            </a:extLst>
          </p:cNvPr>
          <p:cNvSpPr txBox="1"/>
          <p:nvPr/>
        </p:nvSpPr>
        <p:spPr>
          <a:xfrm>
            <a:off x="1321861" y="2608971"/>
            <a:ext cx="12330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Salinity</a:t>
            </a:r>
          </a:p>
        </p:txBody>
      </p:sp>
      <p:sp>
        <p:nvSpPr>
          <p:cNvPr id="18" name="Slide Number Placeholder 17">
            <a:extLst>
              <a:ext uri="{FF2B5EF4-FFF2-40B4-BE49-F238E27FC236}">
                <a16:creationId xmlns:a16="http://schemas.microsoft.com/office/drawing/2014/main" id="{CA254908-7AD7-5A44-DA7A-852EB442F7B4}"/>
              </a:ext>
            </a:extLst>
          </p:cNvPr>
          <p:cNvSpPr>
            <a:spLocks noGrp="1"/>
          </p:cNvSpPr>
          <p:nvPr>
            <p:ph type="sldNum" sz="quarter" idx="12"/>
          </p:nvPr>
        </p:nvSpPr>
        <p:spPr/>
        <p:txBody>
          <a:bodyPr/>
          <a:lstStyle/>
          <a:p>
            <a:fld id="{CC057153-B650-4DEB-B370-79DDCFDCE934}" type="slidenum">
              <a:rPr lang="en-US" dirty="0"/>
              <a:t>4</a:t>
            </a:fld>
            <a:endParaRPr lang="en-US"/>
          </a:p>
        </p:txBody>
      </p:sp>
      <p:pic>
        <p:nvPicPr>
          <p:cNvPr id="19" name="Picture 18">
            <a:extLst>
              <a:ext uri="{FF2B5EF4-FFF2-40B4-BE49-F238E27FC236}">
                <a16:creationId xmlns:a16="http://schemas.microsoft.com/office/drawing/2014/main" id="{BD5D1C19-E8DF-329E-2E4E-21A8614B6C3E}"/>
              </a:ext>
            </a:extLst>
          </p:cNvPr>
          <p:cNvPicPr>
            <a:picLocks noChangeAspect="1"/>
          </p:cNvPicPr>
          <p:nvPr/>
        </p:nvPicPr>
        <p:blipFill>
          <a:blip r:embed="rId10"/>
          <a:stretch>
            <a:fillRect/>
          </a:stretch>
        </p:blipFill>
        <p:spPr>
          <a:xfrm>
            <a:off x="5839516" y="200798"/>
            <a:ext cx="5853288" cy="429824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sp>
        <p:nvSpPr>
          <p:cNvPr id="7" name="Title 6">
            <a:extLst>
              <a:ext uri="{FF2B5EF4-FFF2-40B4-BE49-F238E27FC236}">
                <a16:creationId xmlns:a16="http://schemas.microsoft.com/office/drawing/2014/main" id="{DC85B80A-304A-87E7-D13E-6FE00A7097CE}"/>
              </a:ext>
            </a:extLst>
          </p:cNvPr>
          <p:cNvSpPr>
            <a:spLocks noGrp="1"/>
          </p:cNvSpPr>
          <p:nvPr>
            <p:ph type="title"/>
          </p:nvPr>
        </p:nvSpPr>
        <p:spPr>
          <a:xfrm>
            <a:off x="278131" y="569448"/>
            <a:ext cx="7841106" cy="1146112"/>
          </a:xfrm>
        </p:spPr>
        <p:txBody>
          <a:bodyPr/>
          <a:lstStyle/>
          <a:p>
            <a:r>
              <a:rPr lang="en-US"/>
              <a:t>Sea Urchin Dataset</a:t>
            </a:r>
          </a:p>
        </p:txBody>
      </p:sp>
      <p:pic>
        <p:nvPicPr>
          <p:cNvPr id="4" name="Picture 3" descr="Sea urchin icon">
            <a:extLst>
              <a:ext uri="{FF2B5EF4-FFF2-40B4-BE49-F238E27FC236}">
                <a16:creationId xmlns:a16="http://schemas.microsoft.com/office/drawing/2014/main" id="{C03B7381-D6C4-6692-98BA-1407C3016293}"/>
              </a:ext>
            </a:extLst>
          </p:cNvPr>
          <p:cNvPicPr>
            <a:picLocks noChangeAspect="1"/>
          </p:cNvPicPr>
          <p:nvPr/>
        </p:nvPicPr>
        <p:blipFill>
          <a:blip r:embed="rId3"/>
          <a:stretch>
            <a:fillRect/>
          </a:stretch>
        </p:blipFill>
        <p:spPr>
          <a:xfrm flipH="1" flipV="1">
            <a:off x="10869063" y="567753"/>
            <a:ext cx="766876" cy="829630"/>
          </a:xfrm>
          <a:prstGeom prst="rect">
            <a:avLst/>
          </a:prstGeom>
        </p:spPr>
      </p:pic>
      <p:pic>
        <p:nvPicPr>
          <p:cNvPr id="6" name="Picture 5" descr="Sea urchin icon">
            <a:extLst>
              <a:ext uri="{FF2B5EF4-FFF2-40B4-BE49-F238E27FC236}">
                <a16:creationId xmlns:a16="http://schemas.microsoft.com/office/drawing/2014/main" id="{043F25D5-15ED-690A-37E3-CF779E6ABADD}"/>
              </a:ext>
            </a:extLst>
          </p:cNvPr>
          <p:cNvPicPr>
            <a:picLocks noChangeAspect="1"/>
          </p:cNvPicPr>
          <p:nvPr/>
        </p:nvPicPr>
        <p:blipFill>
          <a:blip r:embed="rId3"/>
          <a:stretch>
            <a:fillRect/>
          </a:stretch>
        </p:blipFill>
        <p:spPr>
          <a:xfrm flipH="1" flipV="1">
            <a:off x="10167702" y="978068"/>
            <a:ext cx="614476" cy="569654"/>
          </a:xfrm>
          <a:prstGeom prst="rect">
            <a:avLst/>
          </a:prstGeom>
        </p:spPr>
      </p:pic>
      <p:pic>
        <p:nvPicPr>
          <p:cNvPr id="9" name="Picture 8" descr="Sea urchin icon">
            <a:extLst>
              <a:ext uri="{FF2B5EF4-FFF2-40B4-BE49-F238E27FC236}">
                <a16:creationId xmlns:a16="http://schemas.microsoft.com/office/drawing/2014/main" id="{41789B29-A63F-7862-CFB5-86A000057A1D}"/>
              </a:ext>
            </a:extLst>
          </p:cNvPr>
          <p:cNvPicPr>
            <a:picLocks noChangeAspect="1"/>
          </p:cNvPicPr>
          <p:nvPr/>
        </p:nvPicPr>
        <p:blipFill>
          <a:blip r:embed="rId3"/>
          <a:stretch>
            <a:fillRect/>
          </a:stretch>
        </p:blipFill>
        <p:spPr>
          <a:xfrm flipH="1" flipV="1">
            <a:off x="10869406" y="1606258"/>
            <a:ext cx="211065" cy="202102"/>
          </a:xfrm>
          <a:prstGeom prst="rect">
            <a:avLst/>
          </a:prstGeom>
        </p:spPr>
      </p:pic>
      <p:pic>
        <p:nvPicPr>
          <p:cNvPr id="10" name="Picture 9" descr="Sea urchin icon">
            <a:extLst>
              <a:ext uri="{FF2B5EF4-FFF2-40B4-BE49-F238E27FC236}">
                <a16:creationId xmlns:a16="http://schemas.microsoft.com/office/drawing/2014/main" id="{CF0292DF-79C9-75E5-2E51-FEE2CB6F4964}"/>
              </a:ext>
            </a:extLst>
          </p:cNvPr>
          <p:cNvPicPr>
            <a:picLocks noChangeAspect="1"/>
          </p:cNvPicPr>
          <p:nvPr/>
        </p:nvPicPr>
        <p:blipFill>
          <a:blip r:embed="rId3"/>
          <a:stretch>
            <a:fillRect/>
          </a:stretch>
        </p:blipFill>
        <p:spPr>
          <a:xfrm>
            <a:off x="1003884" y="5493538"/>
            <a:ext cx="766876" cy="829630"/>
          </a:xfrm>
          <a:prstGeom prst="rect">
            <a:avLst/>
          </a:prstGeom>
        </p:spPr>
      </p:pic>
      <p:pic>
        <p:nvPicPr>
          <p:cNvPr id="11" name="Picture 10" descr="Sea urchin icon">
            <a:extLst>
              <a:ext uri="{FF2B5EF4-FFF2-40B4-BE49-F238E27FC236}">
                <a16:creationId xmlns:a16="http://schemas.microsoft.com/office/drawing/2014/main" id="{8DF0A583-0727-BEDE-A4DD-EF3A7185EE49}"/>
              </a:ext>
            </a:extLst>
          </p:cNvPr>
          <p:cNvPicPr>
            <a:picLocks noChangeAspect="1"/>
          </p:cNvPicPr>
          <p:nvPr/>
        </p:nvPicPr>
        <p:blipFill>
          <a:blip r:embed="rId3"/>
          <a:stretch>
            <a:fillRect/>
          </a:stretch>
        </p:blipFill>
        <p:spPr>
          <a:xfrm>
            <a:off x="302523" y="5903853"/>
            <a:ext cx="614476" cy="569654"/>
          </a:xfrm>
          <a:prstGeom prst="rect">
            <a:avLst/>
          </a:prstGeom>
        </p:spPr>
      </p:pic>
      <p:pic>
        <p:nvPicPr>
          <p:cNvPr id="12" name="Picture 11" descr="Sea urchin icon">
            <a:extLst>
              <a:ext uri="{FF2B5EF4-FFF2-40B4-BE49-F238E27FC236}">
                <a16:creationId xmlns:a16="http://schemas.microsoft.com/office/drawing/2014/main" id="{785621F4-5E68-C273-DA8A-4291B4F2512A}"/>
              </a:ext>
            </a:extLst>
          </p:cNvPr>
          <p:cNvPicPr>
            <a:picLocks noChangeAspect="1"/>
          </p:cNvPicPr>
          <p:nvPr/>
        </p:nvPicPr>
        <p:blipFill>
          <a:blip r:embed="rId3"/>
          <a:stretch>
            <a:fillRect/>
          </a:stretch>
        </p:blipFill>
        <p:spPr>
          <a:xfrm>
            <a:off x="596013" y="5497900"/>
            <a:ext cx="211065" cy="202102"/>
          </a:xfrm>
          <a:prstGeom prst="rect">
            <a:avLst/>
          </a:prstGeom>
        </p:spPr>
      </p:pic>
      <p:pic>
        <p:nvPicPr>
          <p:cNvPr id="13" name="Picture 12" descr="A map of the world&#10;&#10;Description automatically generated">
            <a:extLst>
              <a:ext uri="{FF2B5EF4-FFF2-40B4-BE49-F238E27FC236}">
                <a16:creationId xmlns:a16="http://schemas.microsoft.com/office/drawing/2014/main" id="{71306577-1D59-AE0D-B0ED-D717B5E574E4}"/>
              </a:ext>
            </a:extLst>
          </p:cNvPr>
          <p:cNvPicPr>
            <a:picLocks noChangeAspect="1"/>
          </p:cNvPicPr>
          <p:nvPr/>
        </p:nvPicPr>
        <p:blipFill>
          <a:blip r:embed="rId4"/>
          <a:stretch>
            <a:fillRect/>
          </a:stretch>
        </p:blipFill>
        <p:spPr>
          <a:xfrm>
            <a:off x="2151649" y="1155511"/>
            <a:ext cx="8013806" cy="5525067"/>
          </a:xfrm>
          <a:prstGeom prst="rect">
            <a:avLst/>
          </a:prstGeom>
          <a:ln>
            <a:noFill/>
          </a:ln>
        </p:spPr>
      </p:pic>
      <p:sp>
        <p:nvSpPr>
          <p:cNvPr id="15" name="Rectangle 14">
            <a:extLst>
              <a:ext uri="{FF2B5EF4-FFF2-40B4-BE49-F238E27FC236}">
                <a16:creationId xmlns:a16="http://schemas.microsoft.com/office/drawing/2014/main" id="{5D5FA9F6-58B1-F806-4262-9253B58D70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521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ooter Placeholder 13">
            <a:extLst>
              <a:ext uri="{FF2B5EF4-FFF2-40B4-BE49-F238E27FC236}">
                <a16:creationId xmlns:a16="http://schemas.microsoft.com/office/drawing/2014/main" id="{A91D4536-71D2-C0D8-7C8E-093BAEB0FA91}"/>
              </a:ext>
            </a:extLst>
          </p:cNvPr>
          <p:cNvSpPr>
            <a:spLocks noGrp="1"/>
          </p:cNvSpPr>
          <p:nvPr>
            <p:ph type="ftr" sz="quarter" idx="11"/>
          </p:nvPr>
        </p:nvSpPr>
        <p:spPr>
          <a:xfrm>
            <a:off x="3149706" y="6443356"/>
            <a:ext cx="5885838" cy="374770"/>
          </a:xfrm>
        </p:spPr>
        <p:txBody>
          <a:bodyPr/>
          <a:lstStyle/>
          <a:p>
            <a:pPr algn="ctr"/>
            <a:r>
              <a:rPr lang="en-US" sz="900" baseline="0">
                <a:latin typeface="Neue Haas Grotesk Text Pro"/>
              </a:rPr>
              <a:t>Problem | Research Question | </a:t>
            </a:r>
            <a:r>
              <a:rPr lang="en-US" sz="900" baseline="0">
                <a:solidFill>
                  <a:schemeClr val="accent1"/>
                </a:solidFill>
                <a:latin typeface="Neue Haas Grotesk Text Pro"/>
              </a:rPr>
              <a:t>Material </a:t>
            </a:r>
            <a:r>
              <a:rPr lang="en-US" sz="900" baseline="0">
                <a:latin typeface="Neue Haas Grotesk Text Pro"/>
              </a:rPr>
              <a:t>| Methods | Results | Conclusion</a:t>
            </a:r>
            <a:r>
              <a:rPr lang="en-US" sz="900">
                <a:latin typeface="Neue Haas Grotesk Text Pro"/>
                <a:ea typeface="Neue Haas Grotesk Text Pro"/>
                <a:cs typeface="Neue Haas Grotesk Text Pro"/>
              </a:rPr>
              <a:t>​</a:t>
            </a:r>
            <a:endParaRPr lang="en-US"/>
          </a:p>
        </p:txBody>
      </p:sp>
      <p:sp>
        <p:nvSpPr>
          <p:cNvPr id="3" name="Slide Number Placeholder 2">
            <a:extLst>
              <a:ext uri="{FF2B5EF4-FFF2-40B4-BE49-F238E27FC236}">
                <a16:creationId xmlns:a16="http://schemas.microsoft.com/office/drawing/2014/main" id="{87E55362-413E-AE4D-AA79-0B6C7B11F50D}"/>
              </a:ext>
            </a:extLst>
          </p:cNvPr>
          <p:cNvSpPr>
            <a:spLocks noGrp="1"/>
          </p:cNvSpPr>
          <p:nvPr>
            <p:ph type="sldNum" sz="quarter" idx="12"/>
          </p:nvPr>
        </p:nvSpPr>
        <p:spPr/>
        <p:txBody>
          <a:bodyPr/>
          <a:lstStyle/>
          <a:p>
            <a:fld id="{CC057153-B650-4DEB-B370-79DDCFDCE934}" type="slidenum">
              <a:rPr lang="en-US" dirty="0"/>
              <a:t>5</a:t>
            </a:fld>
            <a:endParaRPr lang="en-US"/>
          </a:p>
        </p:txBody>
      </p:sp>
    </p:spTree>
    <p:extLst>
      <p:ext uri="{BB962C8B-B14F-4D97-AF65-F5344CB8AC3E}">
        <p14:creationId xmlns:p14="http://schemas.microsoft.com/office/powerpoint/2010/main" val="3427902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pic>
        <p:nvPicPr>
          <p:cNvPr id="21" name="Picture 20" descr="A map of the sea urchins&#10;&#10;Description automatically generated">
            <a:extLst>
              <a:ext uri="{FF2B5EF4-FFF2-40B4-BE49-F238E27FC236}">
                <a16:creationId xmlns:a16="http://schemas.microsoft.com/office/drawing/2014/main" id="{712ECBC4-DB28-BFA0-B804-7C75B3583895}"/>
              </a:ext>
            </a:extLst>
          </p:cNvPr>
          <p:cNvPicPr>
            <a:picLocks noChangeAspect="1"/>
          </p:cNvPicPr>
          <p:nvPr/>
        </p:nvPicPr>
        <p:blipFill>
          <a:blip r:embed="rId3"/>
          <a:stretch>
            <a:fillRect/>
          </a:stretch>
        </p:blipFill>
        <p:spPr>
          <a:xfrm>
            <a:off x="2160876" y="1155082"/>
            <a:ext cx="7870248" cy="5443738"/>
          </a:xfrm>
          <a:prstGeom prst="rect">
            <a:avLst/>
          </a:prstGeom>
          <a:ln>
            <a:noFill/>
          </a:ln>
        </p:spPr>
      </p:pic>
      <p:pic>
        <p:nvPicPr>
          <p:cNvPr id="4" name="Content Placeholder 50" descr="Curved Arrow ">
            <a:extLst>
              <a:ext uri="{FF2B5EF4-FFF2-40B4-BE49-F238E27FC236}">
                <a16:creationId xmlns:a16="http://schemas.microsoft.com/office/drawing/2014/main" id="{06292107-0455-4245-8A8C-6F989A1AE360}"/>
              </a:ext>
            </a:extLst>
          </p:cNvPr>
          <p:cNvPicPr>
            <a:picLocks noChangeAspect="1"/>
          </p:cNvPicPr>
          <p:nvPr/>
        </p:nvPicPr>
        <p:blipFill>
          <a:blip r:embed="rId4"/>
          <a:stretch>
            <a:fillRect/>
          </a:stretch>
        </p:blipFill>
        <p:spPr>
          <a:xfrm rot="8100000">
            <a:off x="5580301" y="634990"/>
            <a:ext cx="1751362" cy="1805917"/>
          </a:xfrm>
          <a:prstGeom prst="rect">
            <a:avLst/>
          </a:prstGeom>
        </p:spPr>
      </p:pic>
      <p:sp>
        <p:nvSpPr>
          <p:cNvPr id="23" name="Rectangle 22">
            <a:extLst>
              <a:ext uri="{FF2B5EF4-FFF2-40B4-BE49-F238E27FC236}">
                <a16:creationId xmlns:a16="http://schemas.microsoft.com/office/drawing/2014/main" id="{E24050EA-3464-47A7-C83D-F5A46208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521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itle 6">
            <a:extLst>
              <a:ext uri="{FF2B5EF4-FFF2-40B4-BE49-F238E27FC236}">
                <a16:creationId xmlns:a16="http://schemas.microsoft.com/office/drawing/2014/main" id="{C706CF93-3B03-1FCF-AB9A-782FA531CE14}"/>
              </a:ext>
            </a:extLst>
          </p:cNvPr>
          <p:cNvSpPr txBox="1">
            <a:spLocks/>
          </p:cNvSpPr>
          <p:nvPr/>
        </p:nvSpPr>
        <p:spPr>
          <a:xfrm>
            <a:off x="278131" y="583302"/>
            <a:ext cx="8229033"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a:t>Sea Urchin Dataset</a:t>
            </a:r>
          </a:p>
        </p:txBody>
      </p:sp>
      <p:sp>
        <p:nvSpPr>
          <p:cNvPr id="22" name="Footer Placeholder 13">
            <a:extLst>
              <a:ext uri="{FF2B5EF4-FFF2-40B4-BE49-F238E27FC236}">
                <a16:creationId xmlns:a16="http://schemas.microsoft.com/office/drawing/2014/main" id="{487B0BFF-E560-7318-6A21-F3A078F9AF6F}"/>
              </a:ext>
            </a:extLst>
          </p:cNvPr>
          <p:cNvSpPr>
            <a:spLocks noGrp="1"/>
          </p:cNvSpPr>
          <p:nvPr>
            <p:ph type="ftr" sz="quarter" idx="11"/>
          </p:nvPr>
        </p:nvSpPr>
        <p:spPr>
          <a:xfrm>
            <a:off x="3149706" y="6443356"/>
            <a:ext cx="5885838" cy="374770"/>
          </a:xfrm>
        </p:spPr>
        <p:txBody>
          <a:bodyPr/>
          <a:lstStyle/>
          <a:p>
            <a:pPr algn="ctr"/>
            <a:r>
              <a:rPr lang="en-US" sz="900" baseline="0">
                <a:latin typeface="Neue Haas Grotesk Text Pro"/>
              </a:rPr>
              <a:t>Problem | Research Question | </a:t>
            </a:r>
            <a:r>
              <a:rPr lang="en-US" sz="900" baseline="0">
                <a:solidFill>
                  <a:schemeClr val="accent1"/>
                </a:solidFill>
                <a:latin typeface="Neue Haas Grotesk Text Pro"/>
              </a:rPr>
              <a:t>Material </a:t>
            </a:r>
            <a:r>
              <a:rPr lang="en-US" sz="900" baseline="0">
                <a:latin typeface="Neue Haas Grotesk Text Pro"/>
              </a:rPr>
              <a:t>| Methods | Results | Conclusion</a:t>
            </a:r>
            <a:r>
              <a:rPr lang="en-US" sz="900">
                <a:latin typeface="Neue Haas Grotesk Text Pro"/>
                <a:ea typeface="Neue Haas Grotesk Text Pro"/>
                <a:cs typeface="Neue Haas Grotesk Text Pro"/>
              </a:rPr>
              <a:t>​</a:t>
            </a:r>
            <a:endParaRPr lang="en-US"/>
          </a:p>
        </p:txBody>
      </p:sp>
      <p:pic>
        <p:nvPicPr>
          <p:cNvPr id="11" name="Picture 10" descr="Sea urchin icon">
            <a:extLst>
              <a:ext uri="{FF2B5EF4-FFF2-40B4-BE49-F238E27FC236}">
                <a16:creationId xmlns:a16="http://schemas.microsoft.com/office/drawing/2014/main" id="{BFAFB05C-F75C-71B8-4600-2A418F2C1BC9}"/>
              </a:ext>
            </a:extLst>
          </p:cNvPr>
          <p:cNvPicPr>
            <a:picLocks noChangeAspect="1"/>
          </p:cNvPicPr>
          <p:nvPr/>
        </p:nvPicPr>
        <p:blipFill>
          <a:blip r:embed="rId5"/>
          <a:stretch>
            <a:fillRect/>
          </a:stretch>
        </p:blipFill>
        <p:spPr>
          <a:xfrm>
            <a:off x="1003884" y="5493538"/>
            <a:ext cx="766876" cy="829630"/>
          </a:xfrm>
          <a:prstGeom prst="rect">
            <a:avLst/>
          </a:prstGeom>
        </p:spPr>
      </p:pic>
      <p:pic>
        <p:nvPicPr>
          <p:cNvPr id="13" name="Picture 12" descr="Sea urchin icon">
            <a:extLst>
              <a:ext uri="{FF2B5EF4-FFF2-40B4-BE49-F238E27FC236}">
                <a16:creationId xmlns:a16="http://schemas.microsoft.com/office/drawing/2014/main" id="{5A0EF0B6-DD5A-6FEB-4A5A-AE1FADFE7EC7}"/>
              </a:ext>
            </a:extLst>
          </p:cNvPr>
          <p:cNvPicPr>
            <a:picLocks noChangeAspect="1"/>
          </p:cNvPicPr>
          <p:nvPr/>
        </p:nvPicPr>
        <p:blipFill>
          <a:blip r:embed="rId5"/>
          <a:stretch>
            <a:fillRect/>
          </a:stretch>
        </p:blipFill>
        <p:spPr>
          <a:xfrm>
            <a:off x="302523" y="5903853"/>
            <a:ext cx="614476" cy="569654"/>
          </a:xfrm>
          <a:prstGeom prst="rect">
            <a:avLst/>
          </a:prstGeom>
        </p:spPr>
      </p:pic>
      <p:pic>
        <p:nvPicPr>
          <p:cNvPr id="24" name="Picture 23" descr="Sea urchin icon">
            <a:extLst>
              <a:ext uri="{FF2B5EF4-FFF2-40B4-BE49-F238E27FC236}">
                <a16:creationId xmlns:a16="http://schemas.microsoft.com/office/drawing/2014/main" id="{01497B0F-563D-9AD3-55F5-5FE2CB392D5D}"/>
              </a:ext>
            </a:extLst>
          </p:cNvPr>
          <p:cNvPicPr>
            <a:picLocks noChangeAspect="1"/>
          </p:cNvPicPr>
          <p:nvPr/>
        </p:nvPicPr>
        <p:blipFill>
          <a:blip r:embed="rId5"/>
          <a:stretch>
            <a:fillRect/>
          </a:stretch>
        </p:blipFill>
        <p:spPr>
          <a:xfrm>
            <a:off x="596013" y="5497900"/>
            <a:ext cx="211065" cy="202102"/>
          </a:xfrm>
          <a:prstGeom prst="rect">
            <a:avLst/>
          </a:prstGeom>
        </p:spPr>
      </p:pic>
      <p:pic>
        <p:nvPicPr>
          <p:cNvPr id="38" name="Picture 37" descr="Sea urchin icon">
            <a:extLst>
              <a:ext uri="{FF2B5EF4-FFF2-40B4-BE49-F238E27FC236}">
                <a16:creationId xmlns:a16="http://schemas.microsoft.com/office/drawing/2014/main" id="{02D20F26-E934-8179-4F7C-6351CF18843A}"/>
              </a:ext>
            </a:extLst>
          </p:cNvPr>
          <p:cNvPicPr>
            <a:picLocks noChangeAspect="1"/>
          </p:cNvPicPr>
          <p:nvPr/>
        </p:nvPicPr>
        <p:blipFill>
          <a:blip r:embed="rId5"/>
          <a:stretch>
            <a:fillRect/>
          </a:stretch>
        </p:blipFill>
        <p:spPr>
          <a:xfrm flipH="1" flipV="1">
            <a:off x="10869063" y="567753"/>
            <a:ext cx="766876" cy="829630"/>
          </a:xfrm>
          <a:prstGeom prst="rect">
            <a:avLst/>
          </a:prstGeom>
        </p:spPr>
      </p:pic>
      <p:pic>
        <p:nvPicPr>
          <p:cNvPr id="40" name="Picture 39" descr="Sea urchin icon">
            <a:extLst>
              <a:ext uri="{FF2B5EF4-FFF2-40B4-BE49-F238E27FC236}">
                <a16:creationId xmlns:a16="http://schemas.microsoft.com/office/drawing/2014/main" id="{9C2A0D21-940C-0D72-6BB8-233ECA3373C1}"/>
              </a:ext>
            </a:extLst>
          </p:cNvPr>
          <p:cNvPicPr>
            <a:picLocks noChangeAspect="1"/>
          </p:cNvPicPr>
          <p:nvPr/>
        </p:nvPicPr>
        <p:blipFill>
          <a:blip r:embed="rId5"/>
          <a:stretch>
            <a:fillRect/>
          </a:stretch>
        </p:blipFill>
        <p:spPr>
          <a:xfrm flipH="1" flipV="1">
            <a:off x="10167702" y="978068"/>
            <a:ext cx="614476" cy="569654"/>
          </a:xfrm>
          <a:prstGeom prst="rect">
            <a:avLst/>
          </a:prstGeom>
        </p:spPr>
      </p:pic>
      <p:pic>
        <p:nvPicPr>
          <p:cNvPr id="42" name="Picture 41" descr="Sea urchin icon">
            <a:extLst>
              <a:ext uri="{FF2B5EF4-FFF2-40B4-BE49-F238E27FC236}">
                <a16:creationId xmlns:a16="http://schemas.microsoft.com/office/drawing/2014/main" id="{D5B7CB0A-2359-5FEE-732A-BF8CFB20D4B4}"/>
              </a:ext>
            </a:extLst>
          </p:cNvPr>
          <p:cNvPicPr>
            <a:picLocks noChangeAspect="1"/>
          </p:cNvPicPr>
          <p:nvPr/>
        </p:nvPicPr>
        <p:blipFill>
          <a:blip r:embed="rId5"/>
          <a:stretch>
            <a:fillRect/>
          </a:stretch>
        </p:blipFill>
        <p:spPr>
          <a:xfrm flipH="1" flipV="1">
            <a:off x="10869406" y="1606258"/>
            <a:ext cx="211065" cy="202102"/>
          </a:xfrm>
          <a:prstGeom prst="rect">
            <a:avLst/>
          </a:prstGeom>
        </p:spPr>
      </p:pic>
      <p:sp>
        <p:nvSpPr>
          <p:cNvPr id="3" name="Slide Number Placeholder 2">
            <a:extLst>
              <a:ext uri="{FF2B5EF4-FFF2-40B4-BE49-F238E27FC236}">
                <a16:creationId xmlns:a16="http://schemas.microsoft.com/office/drawing/2014/main" id="{9D36ACD7-9BFA-59C7-CC57-086633263884}"/>
              </a:ext>
            </a:extLst>
          </p:cNvPr>
          <p:cNvSpPr>
            <a:spLocks noGrp="1"/>
          </p:cNvSpPr>
          <p:nvPr>
            <p:ph type="sldNum" sz="quarter" idx="12"/>
          </p:nvPr>
        </p:nvSpPr>
        <p:spPr/>
        <p:txBody>
          <a:bodyPr/>
          <a:lstStyle/>
          <a:p>
            <a:fld id="{CC057153-B650-4DEB-B370-79DDCFDCE934}" type="slidenum">
              <a:rPr lang="en-US" dirty="0"/>
              <a:t>6</a:t>
            </a:fld>
            <a:endParaRPr lang="en-US"/>
          </a:p>
        </p:txBody>
      </p:sp>
    </p:spTree>
    <p:extLst>
      <p:ext uri="{BB962C8B-B14F-4D97-AF65-F5344CB8AC3E}">
        <p14:creationId xmlns:p14="http://schemas.microsoft.com/office/powerpoint/2010/main" val="3903109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sp>
        <p:nvSpPr>
          <p:cNvPr id="7" name="Title 6">
            <a:extLst>
              <a:ext uri="{FF2B5EF4-FFF2-40B4-BE49-F238E27FC236}">
                <a16:creationId xmlns:a16="http://schemas.microsoft.com/office/drawing/2014/main" id="{DC85B80A-304A-87E7-D13E-6FE00A7097CE}"/>
              </a:ext>
            </a:extLst>
          </p:cNvPr>
          <p:cNvSpPr>
            <a:spLocks noGrp="1"/>
          </p:cNvSpPr>
          <p:nvPr>
            <p:ph type="title"/>
          </p:nvPr>
        </p:nvSpPr>
        <p:spPr>
          <a:xfrm>
            <a:off x="278131" y="569448"/>
            <a:ext cx="8256742" cy="1146112"/>
          </a:xfrm>
        </p:spPr>
        <p:txBody>
          <a:bodyPr/>
          <a:lstStyle/>
          <a:p>
            <a:r>
              <a:rPr lang="en-US"/>
              <a:t>Sea Urchin Dataset</a:t>
            </a:r>
          </a:p>
        </p:txBody>
      </p:sp>
      <p:pic>
        <p:nvPicPr>
          <p:cNvPr id="10" name="Picture 9" descr="Sea urchin icon">
            <a:extLst>
              <a:ext uri="{FF2B5EF4-FFF2-40B4-BE49-F238E27FC236}">
                <a16:creationId xmlns:a16="http://schemas.microsoft.com/office/drawing/2014/main" id="{CF0292DF-79C9-75E5-2E51-FEE2CB6F4964}"/>
              </a:ext>
            </a:extLst>
          </p:cNvPr>
          <p:cNvPicPr>
            <a:picLocks noChangeAspect="1"/>
          </p:cNvPicPr>
          <p:nvPr/>
        </p:nvPicPr>
        <p:blipFill>
          <a:blip r:embed="rId3"/>
          <a:stretch>
            <a:fillRect/>
          </a:stretch>
        </p:blipFill>
        <p:spPr>
          <a:xfrm>
            <a:off x="1003884" y="5493538"/>
            <a:ext cx="766876" cy="829630"/>
          </a:xfrm>
          <a:prstGeom prst="rect">
            <a:avLst/>
          </a:prstGeom>
        </p:spPr>
      </p:pic>
      <p:pic>
        <p:nvPicPr>
          <p:cNvPr id="11" name="Picture 10" descr="Sea urchin icon">
            <a:extLst>
              <a:ext uri="{FF2B5EF4-FFF2-40B4-BE49-F238E27FC236}">
                <a16:creationId xmlns:a16="http://schemas.microsoft.com/office/drawing/2014/main" id="{8DF0A583-0727-BEDE-A4DD-EF3A7185EE49}"/>
              </a:ext>
            </a:extLst>
          </p:cNvPr>
          <p:cNvPicPr>
            <a:picLocks noChangeAspect="1"/>
          </p:cNvPicPr>
          <p:nvPr/>
        </p:nvPicPr>
        <p:blipFill>
          <a:blip r:embed="rId3"/>
          <a:stretch>
            <a:fillRect/>
          </a:stretch>
        </p:blipFill>
        <p:spPr>
          <a:xfrm>
            <a:off x="302523" y="5903853"/>
            <a:ext cx="614476" cy="569654"/>
          </a:xfrm>
          <a:prstGeom prst="rect">
            <a:avLst/>
          </a:prstGeom>
        </p:spPr>
      </p:pic>
      <p:pic>
        <p:nvPicPr>
          <p:cNvPr id="12" name="Picture 11" descr="Sea urchin icon">
            <a:extLst>
              <a:ext uri="{FF2B5EF4-FFF2-40B4-BE49-F238E27FC236}">
                <a16:creationId xmlns:a16="http://schemas.microsoft.com/office/drawing/2014/main" id="{785621F4-5E68-C273-DA8A-4291B4F2512A}"/>
              </a:ext>
            </a:extLst>
          </p:cNvPr>
          <p:cNvPicPr>
            <a:picLocks noChangeAspect="1"/>
          </p:cNvPicPr>
          <p:nvPr/>
        </p:nvPicPr>
        <p:blipFill>
          <a:blip r:embed="rId3"/>
          <a:stretch>
            <a:fillRect/>
          </a:stretch>
        </p:blipFill>
        <p:spPr>
          <a:xfrm>
            <a:off x="596013" y="5497900"/>
            <a:ext cx="211065" cy="202102"/>
          </a:xfrm>
          <a:prstGeom prst="rect">
            <a:avLst/>
          </a:prstGeom>
        </p:spPr>
      </p:pic>
      <p:pic>
        <p:nvPicPr>
          <p:cNvPr id="13" name="Picture 12" descr="A map of the world&#10;&#10;Description automatically generated">
            <a:extLst>
              <a:ext uri="{FF2B5EF4-FFF2-40B4-BE49-F238E27FC236}">
                <a16:creationId xmlns:a16="http://schemas.microsoft.com/office/drawing/2014/main" id="{71306577-1D59-AE0D-B0ED-D717B5E574E4}"/>
              </a:ext>
            </a:extLst>
          </p:cNvPr>
          <p:cNvPicPr>
            <a:picLocks noChangeAspect="1"/>
          </p:cNvPicPr>
          <p:nvPr/>
        </p:nvPicPr>
        <p:blipFill>
          <a:blip r:embed="rId4"/>
          <a:stretch>
            <a:fillRect/>
          </a:stretch>
        </p:blipFill>
        <p:spPr>
          <a:xfrm>
            <a:off x="2151649" y="1155511"/>
            <a:ext cx="8013806" cy="5525067"/>
          </a:xfrm>
          <a:prstGeom prst="rect">
            <a:avLst/>
          </a:prstGeom>
          <a:ln>
            <a:noFill/>
          </a:ln>
        </p:spPr>
      </p:pic>
      <p:sp>
        <p:nvSpPr>
          <p:cNvPr id="15" name="Rectangle 14">
            <a:extLst>
              <a:ext uri="{FF2B5EF4-FFF2-40B4-BE49-F238E27FC236}">
                <a16:creationId xmlns:a16="http://schemas.microsoft.com/office/drawing/2014/main" id="{5D5FA9F6-58B1-F806-4262-9253B58D70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521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Footer Placeholder 13">
            <a:extLst>
              <a:ext uri="{FF2B5EF4-FFF2-40B4-BE49-F238E27FC236}">
                <a16:creationId xmlns:a16="http://schemas.microsoft.com/office/drawing/2014/main" id="{E2CD2263-2C9E-0481-90BF-8B44A470944D}"/>
              </a:ext>
            </a:extLst>
          </p:cNvPr>
          <p:cNvSpPr>
            <a:spLocks noGrp="1"/>
          </p:cNvSpPr>
          <p:nvPr>
            <p:ph type="ftr" sz="quarter" idx="11"/>
          </p:nvPr>
        </p:nvSpPr>
        <p:spPr>
          <a:xfrm>
            <a:off x="3149706" y="6443356"/>
            <a:ext cx="5885838" cy="374770"/>
          </a:xfrm>
        </p:spPr>
        <p:txBody>
          <a:bodyPr/>
          <a:lstStyle/>
          <a:p>
            <a:pPr algn="ctr"/>
            <a:r>
              <a:rPr lang="en-US" sz="900" baseline="0">
                <a:latin typeface="Neue Haas Grotesk Text Pro"/>
              </a:rPr>
              <a:t>Problem | Research Question | </a:t>
            </a:r>
            <a:r>
              <a:rPr lang="en-US" sz="900" baseline="0">
                <a:solidFill>
                  <a:schemeClr val="accent1"/>
                </a:solidFill>
                <a:latin typeface="Neue Haas Grotesk Text Pro"/>
              </a:rPr>
              <a:t>Material </a:t>
            </a:r>
            <a:r>
              <a:rPr lang="en-US" sz="900" baseline="0">
                <a:latin typeface="Neue Haas Grotesk Text Pro"/>
              </a:rPr>
              <a:t>| Methods | Results | Conclusion</a:t>
            </a:r>
            <a:r>
              <a:rPr lang="en-US" sz="900">
                <a:latin typeface="Neue Haas Grotesk Text Pro"/>
                <a:ea typeface="Neue Haas Grotesk Text Pro"/>
                <a:cs typeface="Neue Haas Grotesk Text Pro"/>
              </a:rPr>
              <a:t>​</a:t>
            </a:r>
            <a:endParaRPr lang="en-US"/>
          </a:p>
        </p:txBody>
      </p:sp>
      <p:pic>
        <p:nvPicPr>
          <p:cNvPr id="8" name="Picture 7" descr="Sea urchin icon">
            <a:extLst>
              <a:ext uri="{FF2B5EF4-FFF2-40B4-BE49-F238E27FC236}">
                <a16:creationId xmlns:a16="http://schemas.microsoft.com/office/drawing/2014/main" id="{0D54E909-9A6B-2C1C-3AB4-E01D8B9DBC9B}"/>
              </a:ext>
            </a:extLst>
          </p:cNvPr>
          <p:cNvPicPr>
            <a:picLocks noChangeAspect="1"/>
          </p:cNvPicPr>
          <p:nvPr/>
        </p:nvPicPr>
        <p:blipFill>
          <a:blip r:embed="rId3"/>
          <a:stretch>
            <a:fillRect/>
          </a:stretch>
        </p:blipFill>
        <p:spPr>
          <a:xfrm flipH="1" flipV="1">
            <a:off x="10869063" y="567753"/>
            <a:ext cx="766876" cy="829630"/>
          </a:xfrm>
          <a:prstGeom prst="rect">
            <a:avLst/>
          </a:prstGeom>
        </p:spPr>
      </p:pic>
      <p:pic>
        <p:nvPicPr>
          <p:cNvPr id="16" name="Picture 15" descr="Sea urchin icon">
            <a:extLst>
              <a:ext uri="{FF2B5EF4-FFF2-40B4-BE49-F238E27FC236}">
                <a16:creationId xmlns:a16="http://schemas.microsoft.com/office/drawing/2014/main" id="{06D75CBF-4595-40BE-A2EF-11C71D1D5747}"/>
              </a:ext>
            </a:extLst>
          </p:cNvPr>
          <p:cNvPicPr>
            <a:picLocks noChangeAspect="1"/>
          </p:cNvPicPr>
          <p:nvPr/>
        </p:nvPicPr>
        <p:blipFill>
          <a:blip r:embed="rId3"/>
          <a:stretch>
            <a:fillRect/>
          </a:stretch>
        </p:blipFill>
        <p:spPr>
          <a:xfrm flipH="1" flipV="1">
            <a:off x="10167702" y="978068"/>
            <a:ext cx="614476" cy="569654"/>
          </a:xfrm>
          <a:prstGeom prst="rect">
            <a:avLst/>
          </a:prstGeom>
        </p:spPr>
      </p:pic>
      <p:pic>
        <p:nvPicPr>
          <p:cNvPr id="18" name="Picture 17" descr="Sea urchin icon">
            <a:extLst>
              <a:ext uri="{FF2B5EF4-FFF2-40B4-BE49-F238E27FC236}">
                <a16:creationId xmlns:a16="http://schemas.microsoft.com/office/drawing/2014/main" id="{2A4D7B5C-A351-5461-B3DD-92EE6753D878}"/>
              </a:ext>
            </a:extLst>
          </p:cNvPr>
          <p:cNvPicPr>
            <a:picLocks noChangeAspect="1"/>
          </p:cNvPicPr>
          <p:nvPr/>
        </p:nvPicPr>
        <p:blipFill>
          <a:blip r:embed="rId3"/>
          <a:stretch>
            <a:fillRect/>
          </a:stretch>
        </p:blipFill>
        <p:spPr>
          <a:xfrm flipH="1" flipV="1">
            <a:off x="10869406" y="1606258"/>
            <a:ext cx="211065" cy="202102"/>
          </a:xfrm>
          <a:prstGeom prst="rect">
            <a:avLst/>
          </a:prstGeom>
        </p:spPr>
      </p:pic>
      <p:sp>
        <p:nvSpPr>
          <p:cNvPr id="14" name="Slide Number Placeholder 17">
            <a:extLst>
              <a:ext uri="{FF2B5EF4-FFF2-40B4-BE49-F238E27FC236}">
                <a16:creationId xmlns:a16="http://schemas.microsoft.com/office/drawing/2014/main" id="{B90A95C6-0E2F-1DAA-140B-AB308D4759CA}"/>
              </a:ext>
            </a:extLst>
          </p:cNvPr>
          <p:cNvSpPr>
            <a:spLocks noGrp="1"/>
          </p:cNvSpPr>
          <p:nvPr>
            <p:ph type="sldNum" sz="quarter" idx="12"/>
          </p:nvPr>
        </p:nvSpPr>
        <p:spPr>
          <a:xfrm>
            <a:off x="11632162" y="6453002"/>
            <a:ext cx="429207" cy="365125"/>
          </a:xfrm>
        </p:spPr>
        <p:txBody>
          <a:bodyPr/>
          <a:lstStyle/>
          <a:p>
            <a:fld id="{CC057153-B650-4DEB-B370-79DDCFDCE934}" type="slidenum">
              <a:rPr lang="en-US" dirty="0"/>
              <a:t>7</a:t>
            </a:fld>
            <a:endParaRPr lang="en-US"/>
          </a:p>
        </p:txBody>
      </p:sp>
    </p:spTree>
    <p:extLst>
      <p:ext uri="{BB962C8B-B14F-4D97-AF65-F5344CB8AC3E}">
        <p14:creationId xmlns:p14="http://schemas.microsoft.com/office/powerpoint/2010/main" val="2894778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pic>
        <p:nvPicPr>
          <p:cNvPr id="3" name="Picture 2" descr="A map of different colors&#10;&#10;Description automatically generated">
            <a:extLst>
              <a:ext uri="{FF2B5EF4-FFF2-40B4-BE49-F238E27FC236}">
                <a16:creationId xmlns:a16="http://schemas.microsoft.com/office/drawing/2014/main" id="{C540D971-24C1-5A37-5FC3-463F36B4D260}"/>
              </a:ext>
            </a:extLst>
          </p:cNvPr>
          <p:cNvPicPr>
            <a:picLocks noChangeAspect="1"/>
          </p:cNvPicPr>
          <p:nvPr/>
        </p:nvPicPr>
        <p:blipFill>
          <a:blip r:embed="rId3"/>
          <a:stretch>
            <a:fillRect/>
          </a:stretch>
        </p:blipFill>
        <p:spPr>
          <a:xfrm>
            <a:off x="2424148" y="1300854"/>
            <a:ext cx="7781415" cy="5427247"/>
          </a:xfrm>
          <a:prstGeom prst="rect">
            <a:avLst/>
          </a:prstGeom>
          <a:ln>
            <a:noFill/>
          </a:ln>
        </p:spPr>
      </p:pic>
      <p:pic>
        <p:nvPicPr>
          <p:cNvPr id="4" name="Content Placeholder 50" descr="Curved Arrow ">
            <a:extLst>
              <a:ext uri="{FF2B5EF4-FFF2-40B4-BE49-F238E27FC236}">
                <a16:creationId xmlns:a16="http://schemas.microsoft.com/office/drawing/2014/main" id="{BF86289E-C460-078F-5BC2-2EDBB5B817AE}"/>
              </a:ext>
            </a:extLst>
          </p:cNvPr>
          <p:cNvPicPr>
            <a:picLocks noChangeAspect="1"/>
          </p:cNvPicPr>
          <p:nvPr/>
        </p:nvPicPr>
        <p:blipFill>
          <a:blip r:embed="rId4"/>
          <a:stretch>
            <a:fillRect/>
          </a:stretch>
        </p:blipFill>
        <p:spPr>
          <a:xfrm rot="13620000" flipH="1">
            <a:off x="5073499" y="408913"/>
            <a:ext cx="2053743" cy="2180869"/>
          </a:xfrm>
          <a:prstGeom prst="rect">
            <a:avLst/>
          </a:prstGeom>
        </p:spPr>
      </p:pic>
      <p:sp>
        <p:nvSpPr>
          <p:cNvPr id="20" name="Rectangle 19">
            <a:extLst>
              <a:ext uri="{FF2B5EF4-FFF2-40B4-BE49-F238E27FC236}">
                <a16:creationId xmlns:a16="http://schemas.microsoft.com/office/drawing/2014/main" id="{685DFAC6-2F6B-554F-3A29-4DBA431C08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521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6">
            <a:extLst>
              <a:ext uri="{FF2B5EF4-FFF2-40B4-BE49-F238E27FC236}">
                <a16:creationId xmlns:a16="http://schemas.microsoft.com/office/drawing/2014/main" id="{FFED15B9-D939-E9A0-3A50-C7B424F0F042}"/>
              </a:ext>
            </a:extLst>
          </p:cNvPr>
          <p:cNvSpPr txBox="1">
            <a:spLocks/>
          </p:cNvSpPr>
          <p:nvPr/>
        </p:nvSpPr>
        <p:spPr>
          <a:xfrm>
            <a:off x="278131" y="583302"/>
            <a:ext cx="874165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a:t>Sea Urchin Dataset</a:t>
            </a:r>
          </a:p>
        </p:txBody>
      </p:sp>
      <p:sp>
        <p:nvSpPr>
          <p:cNvPr id="12" name="Footer Placeholder 13">
            <a:extLst>
              <a:ext uri="{FF2B5EF4-FFF2-40B4-BE49-F238E27FC236}">
                <a16:creationId xmlns:a16="http://schemas.microsoft.com/office/drawing/2014/main" id="{FF2AB0D3-843A-7235-C4E0-7A37A436AFA5}"/>
              </a:ext>
            </a:extLst>
          </p:cNvPr>
          <p:cNvSpPr>
            <a:spLocks noGrp="1"/>
          </p:cNvSpPr>
          <p:nvPr>
            <p:ph type="ftr" sz="quarter" idx="11"/>
          </p:nvPr>
        </p:nvSpPr>
        <p:spPr>
          <a:xfrm>
            <a:off x="3149706" y="6443356"/>
            <a:ext cx="5885838" cy="374770"/>
          </a:xfrm>
        </p:spPr>
        <p:txBody>
          <a:bodyPr/>
          <a:lstStyle/>
          <a:p>
            <a:pPr algn="ctr"/>
            <a:r>
              <a:rPr lang="en-US" sz="900" baseline="0">
                <a:latin typeface="Neue Haas Grotesk Text Pro"/>
              </a:rPr>
              <a:t>Problem | Research Question | </a:t>
            </a:r>
            <a:r>
              <a:rPr lang="en-US" sz="900" baseline="0">
                <a:solidFill>
                  <a:schemeClr val="accent1"/>
                </a:solidFill>
                <a:latin typeface="Neue Haas Grotesk Text Pro"/>
              </a:rPr>
              <a:t>Material </a:t>
            </a:r>
            <a:r>
              <a:rPr lang="en-US" sz="900" baseline="0">
                <a:latin typeface="Neue Haas Grotesk Text Pro"/>
              </a:rPr>
              <a:t>| Methods | Results | Conclusion</a:t>
            </a:r>
            <a:r>
              <a:rPr lang="en-US" sz="900">
                <a:latin typeface="Neue Haas Grotesk Text Pro"/>
                <a:ea typeface="Neue Haas Grotesk Text Pro"/>
                <a:cs typeface="Neue Haas Grotesk Text Pro"/>
              </a:rPr>
              <a:t>​</a:t>
            </a:r>
            <a:endParaRPr lang="en-US"/>
          </a:p>
        </p:txBody>
      </p:sp>
      <p:pic>
        <p:nvPicPr>
          <p:cNvPr id="19" name="Picture 18" descr="Sea urchin icon">
            <a:extLst>
              <a:ext uri="{FF2B5EF4-FFF2-40B4-BE49-F238E27FC236}">
                <a16:creationId xmlns:a16="http://schemas.microsoft.com/office/drawing/2014/main" id="{2D044DC9-A9F6-4258-3C16-9EB74A252635}"/>
              </a:ext>
            </a:extLst>
          </p:cNvPr>
          <p:cNvPicPr>
            <a:picLocks noChangeAspect="1"/>
          </p:cNvPicPr>
          <p:nvPr/>
        </p:nvPicPr>
        <p:blipFill>
          <a:blip r:embed="rId5"/>
          <a:stretch>
            <a:fillRect/>
          </a:stretch>
        </p:blipFill>
        <p:spPr>
          <a:xfrm>
            <a:off x="1003884" y="5493538"/>
            <a:ext cx="766876" cy="829630"/>
          </a:xfrm>
          <a:prstGeom prst="rect">
            <a:avLst/>
          </a:prstGeom>
        </p:spPr>
      </p:pic>
      <p:pic>
        <p:nvPicPr>
          <p:cNvPr id="22" name="Picture 21" descr="Sea urchin icon">
            <a:extLst>
              <a:ext uri="{FF2B5EF4-FFF2-40B4-BE49-F238E27FC236}">
                <a16:creationId xmlns:a16="http://schemas.microsoft.com/office/drawing/2014/main" id="{9C660E96-8144-5BA4-B8A2-AE79089F5C38}"/>
              </a:ext>
            </a:extLst>
          </p:cNvPr>
          <p:cNvPicPr>
            <a:picLocks noChangeAspect="1"/>
          </p:cNvPicPr>
          <p:nvPr/>
        </p:nvPicPr>
        <p:blipFill>
          <a:blip r:embed="rId5"/>
          <a:stretch>
            <a:fillRect/>
          </a:stretch>
        </p:blipFill>
        <p:spPr>
          <a:xfrm>
            <a:off x="302523" y="5903853"/>
            <a:ext cx="614476" cy="569654"/>
          </a:xfrm>
          <a:prstGeom prst="rect">
            <a:avLst/>
          </a:prstGeom>
        </p:spPr>
      </p:pic>
      <p:pic>
        <p:nvPicPr>
          <p:cNvPr id="24" name="Picture 23" descr="Sea urchin icon">
            <a:extLst>
              <a:ext uri="{FF2B5EF4-FFF2-40B4-BE49-F238E27FC236}">
                <a16:creationId xmlns:a16="http://schemas.microsoft.com/office/drawing/2014/main" id="{9B676587-8A92-0DFF-B49C-C946E332E293}"/>
              </a:ext>
            </a:extLst>
          </p:cNvPr>
          <p:cNvPicPr>
            <a:picLocks noChangeAspect="1"/>
          </p:cNvPicPr>
          <p:nvPr/>
        </p:nvPicPr>
        <p:blipFill>
          <a:blip r:embed="rId5"/>
          <a:stretch>
            <a:fillRect/>
          </a:stretch>
        </p:blipFill>
        <p:spPr>
          <a:xfrm>
            <a:off x="596013" y="5497900"/>
            <a:ext cx="211065" cy="202102"/>
          </a:xfrm>
          <a:prstGeom prst="rect">
            <a:avLst/>
          </a:prstGeom>
        </p:spPr>
      </p:pic>
      <p:pic>
        <p:nvPicPr>
          <p:cNvPr id="26" name="Picture 25" descr="Sea urchin icon">
            <a:extLst>
              <a:ext uri="{FF2B5EF4-FFF2-40B4-BE49-F238E27FC236}">
                <a16:creationId xmlns:a16="http://schemas.microsoft.com/office/drawing/2014/main" id="{9D4210DB-0ECC-ACBA-4C9E-B4CCB868BAE5}"/>
              </a:ext>
            </a:extLst>
          </p:cNvPr>
          <p:cNvPicPr>
            <a:picLocks noChangeAspect="1"/>
          </p:cNvPicPr>
          <p:nvPr/>
        </p:nvPicPr>
        <p:blipFill>
          <a:blip r:embed="rId5"/>
          <a:stretch>
            <a:fillRect/>
          </a:stretch>
        </p:blipFill>
        <p:spPr>
          <a:xfrm flipH="1" flipV="1">
            <a:off x="10869063" y="567753"/>
            <a:ext cx="766876" cy="829630"/>
          </a:xfrm>
          <a:prstGeom prst="rect">
            <a:avLst/>
          </a:prstGeom>
        </p:spPr>
      </p:pic>
      <p:pic>
        <p:nvPicPr>
          <p:cNvPr id="28" name="Picture 27" descr="Sea urchin icon">
            <a:extLst>
              <a:ext uri="{FF2B5EF4-FFF2-40B4-BE49-F238E27FC236}">
                <a16:creationId xmlns:a16="http://schemas.microsoft.com/office/drawing/2014/main" id="{2B4CEA64-7D2E-F93F-1EBF-653EA7C49D1B}"/>
              </a:ext>
            </a:extLst>
          </p:cNvPr>
          <p:cNvPicPr>
            <a:picLocks noChangeAspect="1"/>
          </p:cNvPicPr>
          <p:nvPr/>
        </p:nvPicPr>
        <p:blipFill>
          <a:blip r:embed="rId5"/>
          <a:stretch>
            <a:fillRect/>
          </a:stretch>
        </p:blipFill>
        <p:spPr>
          <a:xfrm flipH="1" flipV="1">
            <a:off x="10167702" y="978068"/>
            <a:ext cx="614476" cy="569654"/>
          </a:xfrm>
          <a:prstGeom prst="rect">
            <a:avLst/>
          </a:prstGeom>
        </p:spPr>
      </p:pic>
      <p:pic>
        <p:nvPicPr>
          <p:cNvPr id="30" name="Picture 29" descr="Sea urchin icon">
            <a:extLst>
              <a:ext uri="{FF2B5EF4-FFF2-40B4-BE49-F238E27FC236}">
                <a16:creationId xmlns:a16="http://schemas.microsoft.com/office/drawing/2014/main" id="{839454CA-CA2E-010B-9100-A1830133BFC9}"/>
              </a:ext>
            </a:extLst>
          </p:cNvPr>
          <p:cNvPicPr>
            <a:picLocks noChangeAspect="1"/>
          </p:cNvPicPr>
          <p:nvPr/>
        </p:nvPicPr>
        <p:blipFill>
          <a:blip r:embed="rId5"/>
          <a:stretch>
            <a:fillRect/>
          </a:stretch>
        </p:blipFill>
        <p:spPr>
          <a:xfrm flipH="1" flipV="1">
            <a:off x="10869406" y="1606258"/>
            <a:ext cx="211065" cy="202102"/>
          </a:xfrm>
          <a:prstGeom prst="rect">
            <a:avLst/>
          </a:prstGeom>
        </p:spPr>
      </p:pic>
      <p:sp>
        <p:nvSpPr>
          <p:cNvPr id="13" name="Slide Number Placeholder 17">
            <a:extLst>
              <a:ext uri="{FF2B5EF4-FFF2-40B4-BE49-F238E27FC236}">
                <a16:creationId xmlns:a16="http://schemas.microsoft.com/office/drawing/2014/main" id="{647403D4-18F0-D7C7-8B41-FA8FD1F65567}"/>
              </a:ext>
            </a:extLst>
          </p:cNvPr>
          <p:cNvSpPr>
            <a:spLocks noGrp="1"/>
          </p:cNvSpPr>
          <p:nvPr>
            <p:ph type="sldNum" sz="quarter" idx="12"/>
          </p:nvPr>
        </p:nvSpPr>
        <p:spPr>
          <a:xfrm>
            <a:off x="11632162" y="6453002"/>
            <a:ext cx="429207" cy="365125"/>
          </a:xfrm>
        </p:spPr>
        <p:txBody>
          <a:bodyPr/>
          <a:lstStyle/>
          <a:p>
            <a:fld id="{CC057153-B650-4DEB-B370-79DDCFDCE934}" type="slidenum">
              <a:rPr lang="en-US" dirty="0"/>
              <a:t>8</a:t>
            </a:fld>
            <a:endParaRPr lang="en-US"/>
          </a:p>
        </p:txBody>
      </p:sp>
    </p:spTree>
    <p:extLst>
      <p:ext uri="{BB962C8B-B14F-4D97-AF65-F5344CB8AC3E}">
        <p14:creationId xmlns:p14="http://schemas.microsoft.com/office/powerpoint/2010/main" val="195867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C568C06-F574-0113-0D90-2CC11F43D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521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itle 6">
            <a:extLst>
              <a:ext uri="{FF2B5EF4-FFF2-40B4-BE49-F238E27FC236}">
                <a16:creationId xmlns:a16="http://schemas.microsoft.com/office/drawing/2014/main" id="{0D4432DB-FB3C-01F3-8316-E938AB8CA9AB}"/>
              </a:ext>
            </a:extLst>
          </p:cNvPr>
          <p:cNvSpPr txBox="1">
            <a:spLocks/>
          </p:cNvSpPr>
          <p:nvPr/>
        </p:nvSpPr>
        <p:spPr>
          <a:xfrm>
            <a:off x="222713" y="583302"/>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a:t>Methodology</a:t>
            </a:r>
          </a:p>
        </p:txBody>
      </p:sp>
      <p:pic>
        <p:nvPicPr>
          <p:cNvPr id="2" name="Picture 1" descr="A screenshot of a computer&#10;&#10;Description automatically generated">
            <a:extLst>
              <a:ext uri="{FF2B5EF4-FFF2-40B4-BE49-F238E27FC236}">
                <a16:creationId xmlns:a16="http://schemas.microsoft.com/office/drawing/2014/main" id="{99583B7D-F0B9-C7BA-AF18-F2CD842CD241}"/>
              </a:ext>
            </a:extLst>
          </p:cNvPr>
          <p:cNvPicPr>
            <a:picLocks noChangeAspect="1"/>
          </p:cNvPicPr>
          <p:nvPr/>
        </p:nvPicPr>
        <p:blipFill>
          <a:blip r:embed="rId3"/>
          <a:stretch>
            <a:fillRect/>
          </a:stretch>
        </p:blipFill>
        <p:spPr>
          <a:xfrm>
            <a:off x="1066800" y="765164"/>
            <a:ext cx="9629775" cy="5327672"/>
          </a:xfrm>
          <a:prstGeom prst="rect">
            <a:avLst/>
          </a:prstGeom>
        </p:spPr>
      </p:pic>
      <p:sp>
        <p:nvSpPr>
          <p:cNvPr id="7" name="Slide Number Placeholder 17">
            <a:extLst>
              <a:ext uri="{FF2B5EF4-FFF2-40B4-BE49-F238E27FC236}">
                <a16:creationId xmlns:a16="http://schemas.microsoft.com/office/drawing/2014/main" id="{D7EA8105-FEE8-296F-DA13-D7B73D3FE37E}"/>
              </a:ext>
            </a:extLst>
          </p:cNvPr>
          <p:cNvSpPr>
            <a:spLocks noGrp="1"/>
          </p:cNvSpPr>
          <p:nvPr>
            <p:ph type="sldNum" sz="quarter" idx="12"/>
          </p:nvPr>
        </p:nvSpPr>
        <p:spPr>
          <a:xfrm>
            <a:off x="11632162" y="6453002"/>
            <a:ext cx="429207" cy="365125"/>
          </a:xfrm>
        </p:spPr>
        <p:txBody>
          <a:bodyPr/>
          <a:lstStyle/>
          <a:p>
            <a:fld id="{CC057153-B650-4DEB-B370-79DDCFDCE934}" type="slidenum">
              <a:rPr lang="en-US" dirty="0"/>
              <a:t>9</a:t>
            </a:fld>
            <a:endParaRPr lang="en-US"/>
          </a:p>
        </p:txBody>
      </p:sp>
    </p:spTree>
    <p:extLst>
      <p:ext uri="{BB962C8B-B14F-4D97-AF65-F5344CB8AC3E}">
        <p14:creationId xmlns:p14="http://schemas.microsoft.com/office/powerpoint/2010/main" val="3345992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61028D3-60D6-1094-6376-FB1076EDA1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521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itle 6">
            <a:extLst>
              <a:ext uri="{FF2B5EF4-FFF2-40B4-BE49-F238E27FC236}">
                <a16:creationId xmlns:a16="http://schemas.microsoft.com/office/drawing/2014/main" id="{ED911FF7-4AE2-D2DA-A8D8-292B37ED2076}"/>
              </a:ext>
            </a:extLst>
          </p:cNvPr>
          <p:cNvSpPr txBox="1">
            <a:spLocks/>
          </p:cNvSpPr>
          <p:nvPr/>
        </p:nvSpPr>
        <p:spPr>
          <a:xfrm>
            <a:off x="222713" y="583302"/>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a:t>Methodology</a:t>
            </a:r>
          </a:p>
        </p:txBody>
      </p:sp>
      <p:pic>
        <p:nvPicPr>
          <p:cNvPr id="25" name="Picture 24" descr="A white line drawing of a globe and water&#10;&#10;Description automatically generated">
            <a:extLst>
              <a:ext uri="{FF2B5EF4-FFF2-40B4-BE49-F238E27FC236}">
                <a16:creationId xmlns:a16="http://schemas.microsoft.com/office/drawing/2014/main" id="{7537C03A-CC79-FCF6-A470-2A95533023BF}"/>
              </a:ext>
            </a:extLst>
          </p:cNvPr>
          <p:cNvPicPr>
            <a:picLocks noChangeAspect="1"/>
          </p:cNvPicPr>
          <p:nvPr/>
        </p:nvPicPr>
        <p:blipFill>
          <a:blip r:embed="rId3"/>
          <a:stretch>
            <a:fillRect/>
          </a:stretch>
        </p:blipFill>
        <p:spPr>
          <a:xfrm>
            <a:off x="7870680" y="4528271"/>
            <a:ext cx="381867" cy="381867"/>
          </a:xfrm>
          <a:prstGeom prst="rect">
            <a:avLst/>
          </a:prstGeom>
        </p:spPr>
      </p:pic>
      <p:pic>
        <p:nvPicPr>
          <p:cNvPr id="9" name="Picture 8" descr="A blue and black background with white text&#10;&#10;Description automatically generated">
            <a:extLst>
              <a:ext uri="{FF2B5EF4-FFF2-40B4-BE49-F238E27FC236}">
                <a16:creationId xmlns:a16="http://schemas.microsoft.com/office/drawing/2014/main" id="{457078F4-A897-0A94-307C-4B37477BD7CD}"/>
              </a:ext>
            </a:extLst>
          </p:cNvPr>
          <p:cNvPicPr>
            <a:picLocks noChangeAspect="1"/>
          </p:cNvPicPr>
          <p:nvPr/>
        </p:nvPicPr>
        <p:blipFill>
          <a:blip r:embed="rId4"/>
          <a:stretch>
            <a:fillRect/>
          </a:stretch>
        </p:blipFill>
        <p:spPr>
          <a:xfrm>
            <a:off x="3105150" y="3824288"/>
            <a:ext cx="5438775" cy="1409700"/>
          </a:xfrm>
          <a:prstGeom prst="rect">
            <a:avLst/>
          </a:prstGeom>
        </p:spPr>
      </p:pic>
      <p:pic>
        <p:nvPicPr>
          <p:cNvPr id="10" name="Picture 9" descr="A blue and black background with white text&#10;&#10;Description automatically generated">
            <a:extLst>
              <a:ext uri="{FF2B5EF4-FFF2-40B4-BE49-F238E27FC236}">
                <a16:creationId xmlns:a16="http://schemas.microsoft.com/office/drawing/2014/main" id="{900B6E03-C492-95C0-7AA2-2B86D770B43C}"/>
              </a:ext>
            </a:extLst>
          </p:cNvPr>
          <p:cNvPicPr>
            <a:picLocks noChangeAspect="1"/>
          </p:cNvPicPr>
          <p:nvPr/>
        </p:nvPicPr>
        <p:blipFill>
          <a:blip r:embed="rId5"/>
          <a:stretch>
            <a:fillRect/>
          </a:stretch>
        </p:blipFill>
        <p:spPr>
          <a:xfrm>
            <a:off x="2057400" y="4995863"/>
            <a:ext cx="5438775" cy="1371600"/>
          </a:xfrm>
          <a:prstGeom prst="rect">
            <a:avLst/>
          </a:prstGeom>
        </p:spPr>
      </p:pic>
      <p:pic>
        <p:nvPicPr>
          <p:cNvPr id="2" name="Picture 1" descr="A screenshot of a diagram&#10;&#10;Description automatically generated">
            <a:extLst>
              <a:ext uri="{FF2B5EF4-FFF2-40B4-BE49-F238E27FC236}">
                <a16:creationId xmlns:a16="http://schemas.microsoft.com/office/drawing/2014/main" id="{DF1C8D76-23AD-C08C-72A5-EA363E8731D5}"/>
              </a:ext>
            </a:extLst>
          </p:cNvPr>
          <p:cNvPicPr>
            <a:picLocks noChangeAspect="1"/>
          </p:cNvPicPr>
          <p:nvPr/>
        </p:nvPicPr>
        <p:blipFill>
          <a:blip r:embed="rId6"/>
          <a:stretch>
            <a:fillRect/>
          </a:stretch>
        </p:blipFill>
        <p:spPr>
          <a:xfrm>
            <a:off x="4286250" y="514350"/>
            <a:ext cx="7400925" cy="3562350"/>
          </a:xfrm>
          <a:prstGeom prst="rect">
            <a:avLst/>
          </a:prstGeom>
        </p:spPr>
      </p:pic>
      <p:sp>
        <p:nvSpPr>
          <p:cNvPr id="15" name="Slide Number Placeholder 17">
            <a:extLst>
              <a:ext uri="{FF2B5EF4-FFF2-40B4-BE49-F238E27FC236}">
                <a16:creationId xmlns:a16="http://schemas.microsoft.com/office/drawing/2014/main" id="{097B9DDA-66DE-059A-1CA2-FE05B6379DDF}"/>
              </a:ext>
            </a:extLst>
          </p:cNvPr>
          <p:cNvSpPr txBox="1">
            <a:spLocks/>
          </p:cNvSpPr>
          <p:nvPr/>
        </p:nvSpPr>
        <p:spPr>
          <a:xfrm>
            <a:off x="11632162" y="6453002"/>
            <a:ext cx="429207"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C057153-B650-4DEB-B370-79DDCFDCE934}" type="slidenum">
              <a:rPr lang="en-US" dirty="0"/>
              <a:pPr/>
              <a:t>10</a:t>
            </a:fld>
            <a:endParaRPr lang="en-US"/>
          </a:p>
        </p:txBody>
      </p:sp>
    </p:spTree>
    <p:extLst>
      <p:ext uri="{BB962C8B-B14F-4D97-AF65-F5344CB8AC3E}">
        <p14:creationId xmlns:p14="http://schemas.microsoft.com/office/powerpoint/2010/main" val="2807484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FF2E-C5C0-C392-47F2-F010BE647946}"/>
              </a:ext>
            </a:extLst>
          </p:cNvPr>
          <p:cNvSpPr>
            <a:spLocks noGrp="1"/>
          </p:cNvSpPr>
          <p:nvPr>
            <p:ph type="title"/>
          </p:nvPr>
        </p:nvSpPr>
        <p:spPr>
          <a:xfrm>
            <a:off x="207303" y="595846"/>
            <a:ext cx="11141595" cy="694533"/>
          </a:xfrm>
        </p:spPr>
        <p:txBody>
          <a:bodyPr>
            <a:normAutofit/>
          </a:bodyPr>
          <a:lstStyle/>
          <a:p>
            <a:r>
              <a:rPr lang="en-US"/>
              <a:t>Results</a:t>
            </a:r>
          </a:p>
        </p:txBody>
      </p:sp>
      <p:sp>
        <p:nvSpPr>
          <p:cNvPr id="10" name="Rectangle 9">
            <a:extLst>
              <a:ext uri="{FF2B5EF4-FFF2-40B4-BE49-F238E27FC236}">
                <a16:creationId xmlns:a16="http://schemas.microsoft.com/office/drawing/2014/main" id="{E86C37DC-EC88-64FF-A9D3-7FAB989D40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521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Footer Placeholder 13">
            <a:extLst>
              <a:ext uri="{FF2B5EF4-FFF2-40B4-BE49-F238E27FC236}">
                <a16:creationId xmlns:a16="http://schemas.microsoft.com/office/drawing/2014/main" id="{00A953F8-DD00-EE5A-4882-4596962AFC50}"/>
              </a:ext>
            </a:extLst>
          </p:cNvPr>
          <p:cNvSpPr>
            <a:spLocks noGrp="1"/>
          </p:cNvSpPr>
          <p:nvPr>
            <p:ph type="ftr" sz="quarter" idx="11"/>
          </p:nvPr>
        </p:nvSpPr>
        <p:spPr>
          <a:xfrm>
            <a:off x="3149706" y="6443356"/>
            <a:ext cx="5885838" cy="374770"/>
          </a:xfrm>
        </p:spPr>
        <p:txBody>
          <a:bodyPr/>
          <a:lstStyle/>
          <a:p>
            <a:pPr algn="ctr"/>
            <a:r>
              <a:rPr lang="en-US" sz="900" baseline="0">
                <a:latin typeface="Neue Haas Grotesk Text Pro"/>
              </a:rPr>
              <a:t>Problem | Research Question | Material | Methods | </a:t>
            </a:r>
            <a:r>
              <a:rPr lang="en-US" sz="900" baseline="0">
                <a:solidFill>
                  <a:schemeClr val="accent1"/>
                </a:solidFill>
                <a:latin typeface="Neue Haas Grotesk Text Pro"/>
              </a:rPr>
              <a:t>Results </a:t>
            </a:r>
            <a:r>
              <a:rPr lang="en-US" sz="900" baseline="0">
                <a:latin typeface="Neue Haas Grotesk Text Pro"/>
              </a:rPr>
              <a:t>| Conclusion</a:t>
            </a:r>
            <a:r>
              <a:rPr lang="en-US" sz="900">
                <a:latin typeface="Neue Haas Grotesk Text Pro"/>
                <a:ea typeface="Neue Haas Grotesk Text Pro"/>
                <a:cs typeface="Neue Haas Grotesk Text Pro"/>
              </a:rPr>
              <a:t>​</a:t>
            </a:r>
            <a:endParaRPr lang="en-US"/>
          </a:p>
        </p:txBody>
      </p:sp>
      <p:graphicFrame>
        <p:nvGraphicFramePr>
          <p:cNvPr id="13" name="Table 12">
            <a:extLst>
              <a:ext uri="{FF2B5EF4-FFF2-40B4-BE49-F238E27FC236}">
                <a16:creationId xmlns:a16="http://schemas.microsoft.com/office/drawing/2014/main" id="{C1A6F7D7-F2D1-714E-4B55-FCB6FB4E614C}"/>
              </a:ext>
            </a:extLst>
          </p:cNvPr>
          <p:cNvGraphicFramePr>
            <a:graphicFrameLocks noGrp="1"/>
          </p:cNvGraphicFramePr>
          <p:nvPr>
            <p:extLst>
              <p:ext uri="{D42A27DB-BD31-4B8C-83A1-F6EECF244321}">
                <p14:modId xmlns:p14="http://schemas.microsoft.com/office/powerpoint/2010/main" val="71757069"/>
              </p:ext>
            </p:extLst>
          </p:nvPr>
        </p:nvGraphicFramePr>
        <p:xfrm>
          <a:off x="2463704" y="479059"/>
          <a:ext cx="9618359" cy="4992811"/>
        </p:xfrm>
        <a:graphic>
          <a:graphicData uri="http://schemas.openxmlformats.org/drawingml/2006/table">
            <a:tbl>
              <a:tblPr firstRow="1" firstCol="1" bandRow="1">
                <a:tableStyleId>{6E25E649-3F16-4E02-A733-19D2CDBF48F0}</a:tableStyleId>
              </a:tblPr>
              <a:tblGrid>
                <a:gridCol w="3145949">
                  <a:extLst>
                    <a:ext uri="{9D8B030D-6E8A-4147-A177-3AD203B41FA5}">
                      <a16:colId xmlns:a16="http://schemas.microsoft.com/office/drawing/2014/main" val="3185719231"/>
                    </a:ext>
                  </a:extLst>
                </a:gridCol>
                <a:gridCol w="3797115">
                  <a:extLst>
                    <a:ext uri="{9D8B030D-6E8A-4147-A177-3AD203B41FA5}">
                      <a16:colId xmlns:a16="http://schemas.microsoft.com/office/drawing/2014/main" val="2922908687"/>
                    </a:ext>
                  </a:extLst>
                </a:gridCol>
                <a:gridCol w="2675295">
                  <a:extLst>
                    <a:ext uri="{9D8B030D-6E8A-4147-A177-3AD203B41FA5}">
                      <a16:colId xmlns:a16="http://schemas.microsoft.com/office/drawing/2014/main" val="1891437608"/>
                    </a:ext>
                  </a:extLst>
                </a:gridCol>
              </a:tblGrid>
              <a:tr h="755542">
                <a:tc>
                  <a:txBody>
                    <a:bodyPr/>
                    <a:lstStyle/>
                    <a:p>
                      <a:pPr algn="ctr"/>
                      <a:endParaRPr lang="en-US" sz="2000">
                        <a:solidFill>
                          <a:srgbClr val="FFFFFF"/>
                        </a:solidFill>
                        <a:effectLst/>
                      </a:endParaRPr>
                    </a:p>
                  </a:txBody>
                  <a:tcPr marL="68580" marR="68580" marT="0" marB="0">
                    <a:solidFill>
                      <a:srgbClr val="1C8AA6"/>
                    </a:solidFill>
                  </a:tcPr>
                </a:tc>
                <a:tc>
                  <a:txBody>
                    <a:bodyPr/>
                    <a:lstStyle/>
                    <a:p>
                      <a:pPr algn="ctr"/>
                      <a:r>
                        <a:rPr lang="en-US" sz="2000" kern="0">
                          <a:solidFill>
                            <a:srgbClr val="FFFFFF"/>
                          </a:solidFill>
                          <a:effectLst/>
                        </a:rPr>
                        <a:t>Spearman Correlation </a:t>
                      </a:r>
                      <a:endParaRPr lang="en-US" sz="2000">
                        <a:solidFill>
                          <a:srgbClr val="FFFFFF"/>
                        </a:solidFill>
                        <a:effectLst/>
                      </a:endParaRPr>
                    </a:p>
                  </a:txBody>
                  <a:tcPr marL="68580" marR="68580" marT="0" marB="0">
                    <a:solidFill>
                      <a:srgbClr val="1C8AA6"/>
                    </a:solidFill>
                  </a:tcPr>
                </a:tc>
                <a:tc>
                  <a:txBody>
                    <a:bodyPr/>
                    <a:lstStyle/>
                    <a:p>
                      <a:pPr algn="ctr"/>
                      <a:r>
                        <a:rPr lang="en-US" sz="2000" kern="0">
                          <a:solidFill>
                            <a:srgbClr val="FFFFFF"/>
                          </a:solidFill>
                          <a:effectLst/>
                        </a:rPr>
                        <a:t>P-Values</a:t>
                      </a:r>
                      <a:br>
                        <a:rPr lang="en-US" sz="2000" kern="0">
                          <a:solidFill>
                            <a:srgbClr val="FFFFFF"/>
                          </a:solidFill>
                          <a:effectLst/>
                        </a:rPr>
                      </a:br>
                      <a:r>
                        <a:rPr lang="en-US" sz="2000" kern="0">
                          <a:solidFill>
                            <a:srgbClr val="FFFFFF"/>
                          </a:solidFill>
                          <a:effectLst/>
                        </a:rPr>
                        <a:t>(under 0.01)</a:t>
                      </a:r>
                    </a:p>
                  </a:txBody>
                  <a:tcPr marL="68580" marR="68580" marT="0" marB="0">
                    <a:solidFill>
                      <a:srgbClr val="1C8AA6"/>
                    </a:solidFill>
                  </a:tcPr>
                </a:tc>
                <a:extLst>
                  <a:ext uri="{0D108BD9-81ED-4DB2-BD59-A6C34878D82A}">
                    <a16:rowId xmlns:a16="http://schemas.microsoft.com/office/drawing/2014/main" val="3534570567"/>
                  </a:ext>
                </a:extLst>
              </a:tr>
              <a:tr h="426203">
                <a:tc>
                  <a:txBody>
                    <a:bodyPr/>
                    <a:lstStyle/>
                    <a:p>
                      <a:pPr algn="ctr"/>
                      <a:r>
                        <a:rPr lang="en-US" sz="2000" kern="0">
                          <a:solidFill>
                            <a:srgbClr val="FFFFFF"/>
                          </a:solidFill>
                          <a:effectLst/>
                        </a:rPr>
                        <a:t>Oslo</a:t>
                      </a:r>
                    </a:p>
                  </a:txBody>
                  <a:tcPr marL="68580" marR="68580" marT="0" marB="0">
                    <a:solidFill>
                      <a:srgbClr val="1C8AA6">
                        <a:alpha val="99000"/>
                      </a:srgbClr>
                    </a:solidFill>
                  </a:tcPr>
                </a:tc>
                <a:tc>
                  <a:txBody>
                    <a:bodyPr/>
                    <a:lstStyle/>
                    <a:p>
                      <a:pPr algn="ctr"/>
                      <a:r>
                        <a:rPr lang="en-US" sz="1800" kern="0">
                          <a:solidFill>
                            <a:srgbClr val="000000"/>
                          </a:solidFill>
                          <a:effectLst/>
                        </a:rPr>
                        <a:t>0.12</a:t>
                      </a:r>
                      <a:endParaRPr lang="en-US" sz="1800">
                        <a:effectLst/>
                      </a:endParaRPr>
                    </a:p>
                  </a:txBody>
                  <a:tcPr marL="68580" marR="68580" marT="0" marB="0"/>
                </a:tc>
                <a:tc>
                  <a:txBody>
                    <a:bodyPr/>
                    <a:lstStyle/>
                    <a:p>
                      <a:endParaRPr lang="en-US" sz="1800" kern="0">
                        <a:solidFill>
                          <a:srgbClr val="000000"/>
                        </a:solidFill>
                        <a:effectLst/>
                      </a:endParaRPr>
                    </a:p>
                  </a:txBody>
                  <a:tcPr marL="68580" marR="68580" marT="0" marB="0"/>
                </a:tc>
                <a:extLst>
                  <a:ext uri="{0D108BD9-81ED-4DB2-BD59-A6C34878D82A}">
                    <a16:rowId xmlns:a16="http://schemas.microsoft.com/office/drawing/2014/main" val="2083018023"/>
                  </a:ext>
                </a:extLst>
              </a:tr>
              <a:tr h="414945">
                <a:tc>
                  <a:txBody>
                    <a:bodyPr/>
                    <a:lstStyle/>
                    <a:p>
                      <a:pPr algn="ctr"/>
                      <a:r>
                        <a:rPr lang="en-US" sz="2000" kern="0">
                          <a:solidFill>
                            <a:srgbClr val="FFFFFF"/>
                          </a:solidFill>
                          <a:effectLst/>
                        </a:rPr>
                        <a:t>Bergen</a:t>
                      </a:r>
                    </a:p>
                  </a:txBody>
                  <a:tcPr marL="68580" marR="68580" marT="0" marB="0">
                    <a:solidFill>
                      <a:srgbClr val="1C8AA6">
                        <a:alpha val="99000"/>
                      </a:srgbClr>
                    </a:solidFill>
                  </a:tcPr>
                </a:tc>
                <a:tc>
                  <a:txBody>
                    <a:bodyPr/>
                    <a:lstStyle/>
                    <a:p>
                      <a:pPr algn="ctr"/>
                      <a:r>
                        <a:rPr lang="en-US" sz="1800" kern="0">
                          <a:solidFill>
                            <a:srgbClr val="000000"/>
                          </a:solidFill>
                          <a:effectLst/>
                        </a:rPr>
                        <a:t>0.70</a:t>
                      </a:r>
                      <a:endParaRPr lang="en-US" sz="1800">
                        <a:effectLst/>
                      </a:endParaRPr>
                    </a:p>
                  </a:txBody>
                  <a:tcPr marL="68580" marR="68580" marT="0" marB="0"/>
                </a:tc>
                <a:tc>
                  <a:txBody>
                    <a:bodyPr/>
                    <a:lstStyle/>
                    <a:p>
                      <a:endParaRPr lang="en-US" sz="1800" kern="0">
                        <a:solidFill>
                          <a:srgbClr val="000000"/>
                        </a:solidFill>
                        <a:effectLst/>
                      </a:endParaRPr>
                    </a:p>
                  </a:txBody>
                  <a:tcPr marL="68580" marR="68580" marT="0" marB="0"/>
                </a:tc>
                <a:extLst>
                  <a:ext uri="{0D108BD9-81ED-4DB2-BD59-A6C34878D82A}">
                    <a16:rowId xmlns:a16="http://schemas.microsoft.com/office/drawing/2014/main" val="3614184912"/>
                  </a:ext>
                </a:extLst>
              </a:tr>
              <a:tr h="414945">
                <a:tc>
                  <a:txBody>
                    <a:bodyPr/>
                    <a:lstStyle/>
                    <a:p>
                      <a:pPr algn="ctr"/>
                      <a:r>
                        <a:rPr lang="en-US" sz="2000" kern="0">
                          <a:solidFill>
                            <a:srgbClr val="FFFFFF"/>
                          </a:solidFill>
                          <a:effectLst/>
                        </a:rPr>
                        <a:t>Trondheim</a:t>
                      </a:r>
                    </a:p>
                  </a:txBody>
                  <a:tcPr marL="68580" marR="68580" marT="0" marB="0">
                    <a:solidFill>
                      <a:srgbClr val="1C8AA6">
                        <a:alpha val="99000"/>
                      </a:srgbClr>
                    </a:solidFill>
                  </a:tcPr>
                </a:tc>
                <a:tc>
                  <a:txBody>
                    <a:bodyPr/>
                    <a:lstStyle/>
                    <a:p>
                      <a:pPr algn="ctr"/>
                      <a:r>
                        <a:rPr lang="en-US" sz="1800" kern="0">
                          <a:solidFill>
                            <a:srgbClr val="000000"/>
                          </a:solidFill>
                          <a:effectLst/>
                        </a:rPr>
                        <a:t>0.81</a:t>
                      </a:r>
                      <a:endParaRPr lang="en-US" sz="1800">
                        <a:effectLst/>
                      </a:endParaRPr>
                    </a:p>
                  </a:txBody>
                  <a:tcPr marL="68580" marR="68580" marT="0" marB="0"/>
                </a:tc>
                <a:tc>
                  <a:txBody>
                    <a:bodyPr/>
                    <a:lstStyle/>
                    <a:p>
                      <a:endParaRPr lang="en-US" sz="1800" kern="0">
                        <a:solidFill>
                          <a:srgbClr val="000000"/>
                        </a:solidFill>
                        <a:effectLst/>
                      </a:endParaRPr>
                    </a:p>
                  </a:txBody>
                  <a:tcPr marL="68580" marR="68580" marT="0" marB="0"/>
                </a:tc>
                <a:extLst>
                  <a:ext uri="{0D108BD9-81ED-4DB2-BD59-A6C34878D82A}">
                    <a16:rowId xmlns:a16="http://schemas.microsoft.com/office/drawing/2014/main" val="3542849193"/>
                  </a:ext>
                </a:extLst>
              </a:tr>
              <a:tr h="414945">
                <a:tc>
                  <a:txBody>
                    <a:bodyPr/>
                    <a:lstStyle/>
                    <a:p>
                      <a:pPr algn="ctr"/>
                      <a:r>
                        <a:rPr lang="en-US" sz="2000" kern="0">
                          <a:solidFill>
                            <a:srgbClr val="FFFFFF"/>
                          </a:solidFill>
                          <a:effectLst/>
                        </a:rPr>
                        <a:t>Lofoten</a:t>
                      </a:r>
                    </a:p>
                  </a:txBody>
                  <a:tcPr marL="68580" marR="68580" marT="0" marB="0">
                    <a:solidFill>
                      <a:srgbClr val="1C8AA6">
                        <a:alpha val="99000"/>
                      </a:srgbClr>
                    </a:solidFill>
                  </a:tcPr>
                </a:tc>
                <a:tc>
                  <a:txBody>
                    <a:bodyPr/>
                    <a:lstStyle/>
                    <a:p>
                      <a:pPr algn="ctr"/>
                      <a:r>
                        <a:rPr lang="en-US" sz="1800" kern="0">
                          <a:solidFill>
                            <a:srgbClr val="000000"/>
                          </a:solidFill>
                          <a:effectLst/>
                        </a:rPr>
                        <a:t>0.75</a:t>
                      </a:r>
                      <a:endParaRPr lang="en-US" sz="1800">
                        <a:effectLst/>
                      </a:endParaRPr>
                    </a:p>
                  </a:txBody>
                  <a:tcPr marL="68580" marR="68580" marT="0" marB="0"/>
                </a:tc>
                <a:tc>
                  <a:txBody>
                    <a:bodyPr/>
                    <a:lstStyle/>
                    <a:p>
                      <a:endParaRPr lang="en-US" sz="1800" kern="0">
                        <a:solidFill>
                          <a:srgbClr val="000000"/>
                        </a:solidFill>
                        <a:effectLst/>
                      </a:endParaRPr>
                    </a:p>
                  </a:txBody>
                  <a:tcPr marL="68580" marR="68580" marT="0" marB="0"/>
                </a:tc>
                <a:extLst>
                  <a:ext uri="{0D108BD9-81ED-4DB2-BD59-A6C34878D82A}">
                    <a16:rowId xmlns:a16="http://schemas.microsoft.com/office/drawing/2014/main" val="2570905334"/>
                  </a:ext>
                </a:extLst>
              </a:tr>
              <a:tr h="414945">
                <a:tc>
                  <a:txBody>
                    <a:bodyPr/>
                    <a:lstStyle/>
                    <a:p>
                      <a:pPr algn="ctr"/>
                      <a:r>
                        <a:rPr lang="en-US" sz="2000" kern="0">
                          <a:solidFill>
                            <a:srgbClr val="FFFFFF"/>
                          </a:solidFill>
                          <a:effectLst/>
                        </a:rPr>
                        <a:t>Troms</a:t>
                      </a:r>
                    </a:p>
                  </a:txBody>
                  <a:tcPr marL="68580" marR="68580" marT="0" marB="0">
                    <a:solidFill>
                      <a:srgbClr val="1C8AA6">
                        <a:alpha val="99000"/>
                      </a:srgbClr>
                    </a:solidFill>
                  </a:tcPr>
                </a:tc>
                <a:tc>
                  <a:txBody>
                    <a:bodyPr/>
                    <a:lstStyle/>
                    <a:p>
                      <a:pPr algn="ctr"/>
                      <a:r>
                        <a:rPr lang="en-US" sz="1800" kern="0">
                          <a:solidFill>
                            <a:srgbClr val="000000"/>
                          </a:solidFill>
                          <a:effectLst/>
                        </a:rPr>
                        <a:t>0.48</a:t>
                      </a:r>
                      <a:endParaRPr lang="en-US" sz="1800">
                        <a:effectLst/>
                      </a:endParaRPr>
                    </a:p>
                  </a:txBody>
                  <a:tcPr marL="68580" marR="68580" marT="0" marB="0"/>
                </a:tc>
                <a:tc>
                  <a:txBody>
                    <a:bodyPr/>
                    <a:lstStyle/>
                    <a:p>
                      <a:endParaRPr lang="en-US" sz="1800" kern="0">
                        <a:solidFill>
                          <a:srgbClr val="000000"/>
                        </a:solidFill>
                        <a:effectLst/>
                      </a:endParaRPr>
                    </a:p>
                  </a:txBody>
                  <a:tcPr marL="68580" marR="68580" marT="0" marB="0"/>
                </a:tc>
                <a:extLst>
                  <a:ext uri="{0D108BD9-81ED-4DB2-BD59-A6C34878D82A}">
                    <a16:rowId xmlns:a16="http://schemas.microsoft.com/office/drawing/2014/main" val="768030135"/>
                  </a:ext>
                </a:extLst>
              </a:tr>
              <a:tr h="414945">
                <a:tc>
                  <a:txBody>
                    <a:bodyPr/>
                    <a:lstStyle/>
                    <a:p>
                      <a:pPr algn="ctr"/>
                      <a:r>
                        <a:rPr lang="en-US" sz="2000" kern="0" err="1">
                          <a:solidFill>
                            <a:srgbClr val="FFFFFF"/>
                          </a:solidFill>
                          <a:effectLst/>
                        </a:rPr>
                        <a:t>Finnmark</a:t>
                      </a:r>
                      <a:endParaRPr lang="en-US" sz="2000">
                        <a:solidFill>
                          <a:srgbClr val="FFFFFF"/>
                        </a:solidFill>
                        <a:effectLst/>
                      </a:endParaRPr>
                    </a:p>
                  </a:txBody>
                  <a:tcPr marL="68580" marR="68580" marT="0" marB="0">
                    <a:solidFill>
                      <a:srgbClr val="1C8AA6">
                        <a:alpha val="99000"/>
                      </a:srgbClr>
                    </a:solidFill>
                  </a:tcPr>
                </a:tc>
                <a:tc>
                  <a:txBody>
                    <a:bodyPr/>
                    <a:lstStyle/>
                    <a:p>
                      <a:pPr algn="ctr"/>
                      <a:r>
                        <a:rPr lang="en-US" sz="1800" kern="0">
                          <a:solidFill>
                            <a:srgbClr val="000000"/>
                          </a:solidFill>
                          <a:effectLst/>
                        </a:rPr>
                        <a:t>0.95</a:t>
                      </a:r>
                      <a:endParaRPr lang="en-US" sz="1800">
                        <a:effectLst/>
                      </a:endParaRPr>
                    </a:p>
                  </a:txBody>
                  <a:tcPr marL="68580" marR="68580" marT="0" marB="0"/>
                </a:tc>
                <a:tc>
                  <a:txBody>
                    <a:bodyPr/>
                    <a:lstStyle/>
                    <a:p>
                      <a:endParaRPr lang="en-US" sz="1800" kern="0">
                        <a:solidFill>
                          <a:srgbClr val="000000"/>
                        </a:solidFill>
                        <a:effectLst/>
                      </a:endParaRPr>
                    </a:p>
                  </a:txBody>
                  <a:tcPr marL="68580" marR="68580" marT="0" marB="0"/>
                </a:tc>
                <a:extLst>
                  <a:ext uri="{0D108BD9-81ED-4DB2-BD59-A6C34878D82A}">
                    <a16:rowId xmlns:a16="http://schemas.microsoft.com/office/drawing/2014/main" val="2389287389"/>
                  </a:ext>
                </a:extLst>
              </a:tr>
              <a:tr h="414945">
                <a:tc>
                  <a:txBody>
                    <a:bodyPr/>
                    <a:lstStyle/>
                    <a:p>
                      <a:pPr algn="ctr"/>
                      <a:r>
                        <a:rPr lang="en-US" sz="2000" kern="0">
                          <a:solidFill>
                            <a:srgbClr val="FFFFFF"/>
                          </a:solidFill>
                          <a:effectLst/>
                        </a:rPr>
                        <a:t>Washington</a:t>
                      </a:r>
                      <a:endParaRPr lang="en-US" sz="2000">
                        <a:solidFill>
                          <a:srgbClr val="FFFFFF"/>
                        </a:solidFill>
                        <a:effectLst/>
                      </a:endParaRPr>
                    </a:p>
                  </a:txBody>
                  <a:tcPr marL="68580" marR="68580" marT="0" marB="0">
                    <a:solidFill>
                      <a:srgbClr val="1C8AA6">
                        <a:alpha val="99000"/>
                      </a:srgbClr>
                    </a:solidFill>
                  </a:tcPr>
                </a:tc>
                <a:tc>
                  <a:txBody>
                    <a:bodyPr/>
                    <a:lstStyle/>
                    <a:p>
                      <a:pPr algn="ctr"/>
                      <a:r>
                        <a:rPr lang="en-US" sz="1800" kern="0">
                          <a:solidFill>
                            <a:srgbClr val="000000"/>
                          </a:solidFill>
                          <a:effectLst/>
                        </a:rPr>
                        <a:t>0.68</a:t>
                      </a:r>
                      <a:endParaRPr lang="en-US" sz="1800">
                        <a:effectLst/>
                      </a:endParaRPr>
                    </a:p>
                  </a:txBody>
                  <a:tcPr marL="68580" marR="68580" marT="0" marB="0"/>
                </a:tc>
                <a:tc>
                  <a:txBody>
                    <a:bodyPr/>
                    <a:lstStyle/>
                    <a:p>
                      <a:endParaRPr lang="en-US" sz="1800" kern="0">
                        <a:solidFill>
                          <a:srgbClr val="000000"/>
                        </a:solidFill>
                        <a:effectLst/>
                      </a:endParaRPr>
                    </a:p>
                  </a:txBody>
                  <a:tcPr marL="68580" marR="68580" marT="0" marB="0"/>
                </a:tc>
                <a:extLst>
                  <a:ext uri="{0D108BD9-81ED-4DB2-BD59-A6C34878D82A}">
                    <a16:rowId xmlns:a16="http://schemas.microsoft.com/office/drawing/2014/main" val="2865159943"/>
                  </a:ext>
                </a:extLst>
              </a:tr>
              <a:tr h="414945">
                <a:tc>
                  <a:txBody>
                    <a:bodyPr/>
                    <a:lstStyle/>
                    <a:p>
                      <a:pPr algn="ctr"/>
                      <a:r>
                        <a:rPr lang="en-US" sz="2000" kern="0">
                          <a:solidFill>
                            <a:srgbClr val="FFFFFF"/>
                          </a:solidFill>
                          <a:effectLst/>
                        </a:rPr>
                        <a:t>Maine Gulf</a:t>
                      </a:r>
                      <a:endParaRPr lang="en-US" sz="2000">
                        <a:solidFill>
                          <a:srgbClr val="FFFFFF"/>
                        </a:solidFill>
                        <a:effectLst/>
                      </a:endParaRPr>
                    </a:p>
                  </a:txBody>
                  <a:tcPr marL="68580" marR="68580" marT="0" marB="0">
                    <a:solidFill>
                      <a:srgbClr val="1C8AA6">
                        <a:alpha val="99000"/>
                      </a:srgbClr>
                    </a:solidFill>
                  </a:tcPr>
                </a:tc>
                <a:tc>
                  <a:txBody>
                    <a:bodyPr/>
                    <a:lstStyle/>
                    <a:p>
                      <a:pPr algn="ctr"/>
                      <a:r>
                        <a:rPr lang="en-US" sz="1800" kern="0">
                          <a:solidFill>
                            <a:srgbClr val="000000"/>
                          </a:solidFill>
                          <a:effectLst/>
                        </a:rPr>
                        <a:t>0.88</a:t>
                      </a:r>
                      <a:endParaRPr lang="en-US" sz="1800">
                        <a:effectLst/>
                      </a:endParaRPr>
                    </a:p>
                  </a:txBody>
                  <a:tcPr marL="68580" marR="68580" marT="0" marB="0"/>
                </a:tc>
                <a:tc>
                  <a:txBody>
                    <a:bodyPr/>
                    <a:lstStyle/>
                    <a:p>
                      <a:endParaRPr lang="en-US" sz="1800" kern="0">
                        <a:solidFill>
                          <a:srgbClr val="000000"/>
                        </a:solidFill>
                        <a:effectLst/>
                      </a:endParaRPr>
                    </a:p>
                  </a:txBody>
                  <a:tcPr marL="68580" marR="68580" marT="0" marB="0"/>
                </a:tc>
                <a:extLst>
                  <a:ext uri="{0D108BD9-81ED-4DB2-BD59-A6C34878D82A}">
                    <a16:rowId xmlns:a16="http://schemas.microsoft.com/office/drawing/2014/main" val="1318199192"/>
                  </a:ext>
                </a:extLst>
              </a:tr>
              <a:tr h="309966">
                <a:tc>
                  <a:txBody>
                    <a:bodyPr/>
                    <a:lstStyle/>
                    <a:p>
                      <a:pPr algn="ctr"/>
                      <a:r>
                        <a:rPr lang="en-US" sz="2000" kern="0">
                          <a:solidFill>
                            <a:srgbClr val="FFFFFF"/>
                          </a:solidFill>
                          <a:effectLst/>
                        </a:rPr>
                        <a:t>Saint Laurent Gulf</a:t>
                      </a:r>
                      <a:endParaRPr lang="en-US" sz="2000">
                        <a:solidFill>
                          <a:srgbClr val="FFFFFF"/>
                        </a:solidFill>
                        <a:effectLst/>
                      </a:endParaRPr>
                    </a:p>
                  </a:txBody>
                  <a:tcPr marL="68580" marR="68580" marT="0" marB="0">
                    <a:solidFill>
                      <a:srgbClr val="1C8AA6">
                        <a:alpha val="99000"/>
                      </a:srgbClr>
                    </a:solidFill>
                  </a:tcPr>
                </a:tc>
                <a:tc>
                  <a:txBody>
                    <a:bodyPr/>
                    <a:lstStyle/>
                    <a:p>
                      <a:pPr algn="ctr"/>
                      <a:r>
                        <a:rPr lang="en-US" sz="1800" kern="0">
                          <a:solidFill>
                            <a:srgbClr val="000000"/>
                          </a:solidFill>
                          <a:effectLst/>
                        </a:rPr>
                        <a:t>0.36</a:t>
                      </a:r>
                      <a:endParaRPr lang="en-US" sz="1800">
                        <a:effectLst/>
                      </a:endParaRPr>
                    </a:p>
                  </a:txBody>
                  <a:tcPr marL="68580" marR="68580" marT="0" marB="0"/>
                </a:tc>
                <a:tc>
                  <a:txBody>
                    <a:bodyPr/>
                    <a:lstStyle/>
                    <a:p>
                      <a:endParaRPr lang="en-US" sz="1800" kern="0">
                        <a:solidFill>
                          <a:srgbClr val="000000"/>
                        </a:solidFill>
                        <a:effectLst/>
                      </a:endParaRPr>
                    </a:p>
                  </a:txBody>
                  <a:tcPr marL="68580" marR="68580" marT="0" marB="0"/>
                </a:tc>
                <a:extLst>
                  <a:ext uri="{0D108BD9-81ED-4DB2-BD59-A6C34878D82A}">
                    <a16:rowId xmlns:a16="http://schemas.microsoft.com/office/drawing/2014/main" val="2600319560"/>
                  </a:ext>
                </a:extLst>
              </a:tr>
              <a:tr h="596485">
                <a:tc>
                  <a:txBody>
                    <a:bodyPr/>
                    <a:lstStyle/>
                    <a:p>
                      <a:pPr algn="ctr"/>
                      <a:r>
                        <a:rPr lang="en-US" sz="2000" kern="0">
                          <a:solidFill>
                            <a:srgbClr val="FFFFFF"/>
                          </a:solidFill>
                          <a:effectLst/>
                        </a:rPr>
                        <a:t>Labrador Sea</a:t>
                      </a:r>
                      <a:endParaRPr lang="en-US" sz="2000">
                        <a:solidFill>
                          <a:srgbClr val="FFFFFF"/>
                        </a:solidFill>
                        <a:effectLst/>
                      </a:endParaRPr>
                    </a:p>
                  </a:txBody>
                  <a:tcPr marL="68580" marR="68580" marT="0" marB="0">
                    <a:solidFill>
                      <a:srgbClr val="1C8AA6">
                        <a:alpha val="99000"/>
                      </a:srgbClr>
                    </a:solidFill>
                  </a:tcPr>
                </a:tc>
                <a:tc>
                  <a:txBody>
                    <a:bodyPr/>
                    <a:lstStyle/>
                    <a:p>
                      <a:pPr algn="ctr"/>
                      <a:r>
                        <a:rPr lang="en-US" sz="1800" kern="0">
                          <a:solidFill>
                            <a:srgbClr val="000000"/>
                          </a:solidFill>
                          <a:effectLst/>
                        </a:rPr>
                        <a:t>1.0</a:t>
                      </a:r>
                    </a:p>
                  </a:txBody>
                  <a:tcPr marL="68580" marR="68580" marT="0" marB="0"/>
                </a:tc>
                <a:tc>
                  <a:txBody>
                    <a:bodyPr/>
                    <a:lstStyle/>
                    <a:p>
                      <a:endParaRPr lang="en-US" sz="1800" kern="0">
                        <a:solidFill>
                          <a:srgbClr val="000000"/>
                        </a:solidFill>
                        <a:effectLst/>
                      </a:endParaRPr>
                    </a:p>
                  </a:txBody>
                  <a:tcPr marL="68580" marR="68580" marT="0" marB="0"/>
                </a:tc>
                <a:extLst>
                  <a:ext uri="{0D108BD9-81ED-4DB2-BD59-A6C34878D82A}">
                    <a16:rowId xmlns:a16="http://schemas.microsoft.com/office/drawing/2014/main" val="4049124782"/>
                  </a:ext>
                </a:extLst>
              </a:tr>
            </a:tbl>
          </a:graphicData>
        </a:graphic>
      </p:graphicFrame>
      <p:pic>
        <p:nvPicPr>
          <p:cNvPr id="9" name="Picture 8">
            <a:extLst>
              <a:ext uri="{FF2B5EF4-FFF2-40B4-BE49-F238E27FC236}">
                <a16:creationId xmlns:a16="http://schemas.microsoft.com/office/drawing/2014/main" id="{032111E4-B713-C211-7587-973D1094704C}"/>
              </a:ext>
            </a:extLst>
          </p:cNvPr>
          <p:cNvPicPr>
            <a:picLocks noChangeAspect="1"/>
          </p:cNvPicPr>
          <p:nvPr/>
        </p:nvPicPr>
        <p:blipFill>
          <a:blip r:embed="rId3"/>
          <a:stretch>
            <a:fillRect/>
          </a:stretch>
        </p:blipFill>
        <p:spPr>
          <a:xfrm>
            <a:off x="10391498" y="1629260"/>
            <a:ext cx="410936" cy="313267"/>
          </a:xfrm>
          <a:prstGeom prst="rect">
            <a:avLst/>
          </a:prstGeom>
        </p:spPr>
      </p:pic>
      <p:pic>
        <p:nvPicPr>
          <p:cNvPr id="16" name="Picture 15">
            <a:extLst>
              <a:ext uri="{FF2B5EF4-FFF2-40B4-BE49-F238E27FC236}">
                <a16:creationId xmlns:a16="http://schemas.microsoft.com/office/drawing/2014/main" id="{24B2897A-79CA-6A9E-2FB8-FB829564E83A}"/>
              </a:ext>
            </a:extLst>
          </p:cNvPr>
          <p:cNvPicPr>
            <a:picLocks noChangeAspect="1"/>
          </p:cNvPicPr>
          <p:nvPr/>
        </p:nvPicPr>
        <p:blipFill>
          <a:blip r:embed="rId3"/>
          <a:stretch>
            <a:fillRect/>
          </a:stretch>
        </p:blipFill>
        <p:spPr>
          <a:xfrm>
            <a:off x="10364026" y="2050337"/>
            <a:ext cx="410936" cy="313267"/>
          </a:xfrm>
          <a:prstGeom prst="rect">
            <a:avLst/>
          </a:prstGeom>
        </p:spPr>
      </p:pic>
      <p:pic>
        <p:nvPicPr>
          <p:cNvPr id="17" name="Picture 16">
            <a:extLst>
              <a:ext uri="{FF2B5EF4-FFF2-40B4-BE49-F238E27FC236}">
                <a16:creationId xmlns:a16="http://schemas.microsoft.com/office/drawing/2014/main" id="{A86E7577-581A-016C-2556-9677DE3CB9ED}"/>
              </a:ext>
            </a:extLst>
          </p:cNvPr>
          <p:cNvPicPr>
            <a:picLocks noChangeAspect="1"/>
          </p:cNvPicPr>
          <p:nvPr/>
        </p:nvPicPr>
        <p:blipFill>
          <a:blip r:embed="rId3"/>
          <a:stretch>
            <a:fillRect/>
          </a:stretch>
        </p:blipFill>
        <p:spPr>
          <a:xfrm>
            <a:off x="10364027" y="2481870"/>
            <a:ext cx="410936" cy="313267"/>
          </a:xfrm>
          <a:prstGeom prst="rect">
            <a:avLst/>
          </a:prstGeom>
        </p:spPr>
      </p:pic>
      <p:pic>
        <p:nvPicPr>
          <p:cNvPr id="18" name="Picture 17">
            <a:extLst>
              <a:ext uri="{FF2B5EF4-FFF2-40B4-BE49-F238E27FC236}">
                <a16:creationId xmlns:a16="http://schemas.microsoft.com/office/drawing/2014/main" id="{2BF91142-33DF-DB82-6E02-E6C15EEB7C43}"/>
              </a:ext>
            </a:extLst>
          </p:cNvPr>
          <p:cNvPicPr>
            <a:picLocks noChangeAspect="1"/>
          </p:cNvPicPr>
          <p:nvPr/>
        </p:nvPicPr>
        <p:blipFill>
          <a:blip r:embed="rId3"/>
          <a:stretch>
            <a:fillRect/>
          </a:stretch>
        </p:blipFill>
        <p:spPr>
          <a:xfrm>
            <a:off x="10339836" y="2872198"/>
            <a:ext cx="410936" cy="313267"/>
          </a:xfrm>
          <a:prstGeom prst="rect">
            <a:avLst/>
          </a:prstGeom>
        </p:spPr>
      </p:pic>
      <p:pic>
        <p:nvPicPr>
          <p:cNvPr id="19" name="Picture 18">
            <a:extLst>
              <a:ext uri="{FF2B5EF4-FFF2-40B4-BE49-F238E27FC236}">
                <a16:creationId xmlns:a16="http://schemas.microsoft.com/office/drawing/2014/main" id="{565C2116-BC17-D23E-112F-B5447B972CC6}"/>
              </a:ext>
            </a:extLst>
          </p:cNvPr>
          <p:cNvPicPr>
            <a:picLocks noChangeAspect="1"/>
          </p:cNvPicPr>
          <p:nvPr/>
        </p:nvPicPr>
        <p:blipFill>
          <a:blip r:embed="rId3"/>
          <a:stretch>
            <a:fillRect/>
          </a:stretch>
        </p:blipFill>
        <p:spPr>
          <a:xfrm>
            <a:off x="10326922" y="3264986"/>
            <a:ext cx="410936" cy="313267"/>
          </a:xfrm>
          <a:prstGeom prst="rect">
            <a:avLst/>
          </a:prstGeom>
        </p:spPr>
      </p:pic>
      <p:pic>
        <p:nvPicPr>
          <p:cNvPr id="20" name="Picture 19">
            <a:extLst>
              <a:ext uri="{FF2B5EF4-FFF2-40B4-BE49-F238E27FC236}">
                <a16:creationId xmlns:a16="http://schemas.microsoft.com/office/drawing/2014/main" id="{8C4956BE-7F93-E699-8C95-FF2DB8A62260}"/>
              </a:ext>
            </a:extLst>
          </p:cNvPr>
          <p:cNvPicPr>
            <a:picLocks noChangeAspect="1"/>
          </p:cNvPicPr>
          <p:nvPr/>
        </p:nvPicPr>
        <p:blipFill>
          <a:blip r:embed="rId3"/>
          <a:stretch>
            <a:fillRect/>
          </a:stretch>
        </p:blipFill>
        <p:spPr>
          <a:xfrm>
            <a:off x="10326921" y="3709435"/>
            <a:ext cx="410936" cy="313267"/>
          </a:xfrm>
          <a:prstGeom prst="rect">
            <a:avLst/>
          </a:prstGeom>
        </p:spPr>
      </p:pic>
      <p:pic>
        <p:nvPicPr>
          <p:cNvPr id="21" name="Picture 20">
            <a:extLst>
              <a:ext uri="{FF2B5EF4-FFF2-40B4-BE49-F238E27FC236}">
                <a16:creationId xmlns:a16="http://schemas.microsoft.com/office/drawing/2014/main" id="{71FD294B-6164-3277-A130-FDF5F7CCACBB}"/>
              </a:ext>
            </a:extLst>
          </p:cNvPr>
          <p:cNvPicPr>
            <a:picLocks noChangeAspect="1"/>
          </p:cNvPicPr>
          <p:nvPr/>
        </p:nvPicPr>
        <p:blipFill>
          <a:blip r:embed="rId3"/>
          <a:stretch>
            <a:fillRect/>
          </a:stretch>
        </p:blipFill>
        <p:spPr>
          <a:xfrm>
            <a:off x="10275261" y="4140968"/>
            <a:ext cx="410936" cy="313267"/>
          </a:xfrm>
          <a:prstGeom prst="rect">
            <a:avLst/>
          </a:prstGeom>
        </p:spPr>
      </p:pic>
      <p:pic>
        <p:nvPicPr>
          <p:cNvPr id="24" name="Picture 23">
            <a:extLst>
              <a:ext uri="{FF2B5EF4-FFF2-40B4-BE49-F238E27FC236}">
                <a16:creationId xmlns:a16="http://schemas.microsoft.com/office/drawing/2014/main" id="{B8E5AF7F-3F97-E60D-2C07-59BD5BF6B525}"/>
              </a:ext>
            </a:extLst>
          </p:cNvPr>
          <p:cNvPicPr>
            <a:picLocks noChangeAspect="1"/>
          </p:cNvPicPr>
          <p:nvPr/>
        </p:nvPicPr>
        <p:blipFill>
          <a:blip r:embed="rId4"/>
          <a:stretch>
            <a:fillRect/>
          </a:stretch>
        </p:blipFill>
        <p:spPr>
          <a:xfrm>
            <a:off x="10262990" y="4910869"/>
            <a:ext cx="559370" cy="556665"/>
          </a:xfrm>
          <a:prstGeom prst="rect">
            <a:avLst/>
          </a:prstGeom>
        </p:spPr>
      </p:pic>
      <p:pic>
        <p:nvPicPr>
          <p:cNvPr id="25" name="Picture 24">
            <a:extLst>
              <a:ext uri="{FF2B5EF4-FFF2-40B4-BE49-F238E27FC236}">
                <a16:creationId xmlns:a16="http://schemas.microsoft.com/office/drawing/2014/main" id="{D34A1E82-B3D6-C1A7-6FB9-E935B8B803BC}"/>
              </a:ext>
            </a:extLst>
          </p:cNvPr>
          <p:cNvPicPr>
            <a:picLocks noChangeAspect="1"/>
          </p:cNvPicPr>
          <p:nvPr/>
        </p:nvPicPr>
        <p:blipFill>
          <a:blip r:embed="rId5"/>
          <a:stretch>
            <a:fillRect/>
          </a:stretch>
        </p:blipFill>
        <p:spPr>
          <a:xfrm>
            <a:off x="10408193" y="1244363"/>
            <a:ext cx="342900" cy="352425"/>
          </a:xfrm>
          <a:prstGeom prst="rect">
            <a:avLst/>
          </a:prstGeom>
          <a:ln>
            <a:noFill/>
          </a:ln>
        </p:spPr>
      </p:pic>
      <p:pic>
        <p:nvPicPr>
          <p:cNvPr id="26" name="Picture 25">
            <a:extLst>
              <a:ext uri="{FF2B5EF4-FFF2-40B4-BE49-F238E27FC236}">
                <a16:creationId xmlns:a16="http://schemas.microsoft.com/office/drawing/2014/main" id="{48EF3AB0-2E94-56FA-06EE-972E87F50792}"/>
              </a:ext>
            </a:extLst>
          </p:cNvPr>
          <p:cNvPicPr>
            <a:picLocks noChangeAspect="1"/>
          </p:cNvPicPr>
          <p:nvPr/>
        </p:nvPicPr>
        <p:blipFill>
          <a:blip r:embed="rId5"/>
          <a:stretch>
            <a:fillRect/>
          </a:stretch>
        </p:blipFill>
        <p:spPr>
          <a:xfrm>
            <a:off x="10302821" y="4505566"/>
            <a:ext cx="342900" cy="352425"/>
          </a:xfrm>
          <a:prstGeom prst="rect">
            <a:avLst/>
          </a:prstGeom>
          <a:ln>
            <a:noFill/>
          </a:ln>
        </p:spPr>
      </p:pic>
      <p:pic>
        <p:nvPicPr>
          <p:cNvPr id="28" name="Picture 27" descr="Sea urchin icon">
            <a:extLst>
              <a:ext uri="{FF2B5EF4-FFF2-40B4-BE49-F238E27FC236}">
                <a16:creationId xmlns:a16="http://schemas.microsoft.com/office/drawing/2014/main" id="{05E7E936-4B6C-172B-62DD-4C2362967831}"/>
              </a:ext>
            </a:extLst>
          </p:cNvPr>
          <p:cNvPicPr>
            <a:picLocks noChangeAspect="1"/>
          </p:cNvPicPr>
          <p:nvPr/>
        </p:nvPicPr>
        <p:blipFill>
          <a:blip r:embed="rId6"/>
          <a:stretch>
            <a:fillRect/>
          </a:stretch>
        </p:blipFill>
        <p:spPr>
          <a:xfrm>
            <a:off x="8359011" y="5740054"/>
            <a:ext cx="667572" cy="694502"/>
          </a:xfrm>
          <a:prstGeom prst="rect">
            <a:avLst/>
          </a:prstGeom>
        </p:spPr>
      </p:pic>
      <p:pic>
        <p:nvPicPr>
          <p:cNvPr id="30" name="Picture 29" descr="Sea urchin icon">
            <a:extLst>
              <a:ext uri="{FF2B5EF4-FFF2-40B4-BE49-F238E27FC236}">
                <a16:creationId xmlns:a16="http://schemas.microsoft.com/office/drawing/2014/main" id="{A5BECC36-7B17-B4CC-39A0-59BFCF24E34F}"/>
              </a:ext>
            </a:extLst>
          </p:cNvPr>
          <p:cNvPicPr>
            <a:picLocks noChangeAspect="1"/>
          </p:cNvPicPr>
          <p:nvPr/>
        </p:nvPicPr>
        <p:blipFill>
          <a:blip r:embed="rId6"/>
          <a:stretch>
            <a:fillRect/>
          </a:stretch>
        </p:blipFill>
        <p:spPr>
          <a:xfrm>
            <a:off x="598371" y="3030323"/>
            <a:ext cx="614476" cy="569654"/>
          </a:xfrm>
          <a:prstGeom prst="rect">
            <a:avLst/>
          </a:prstGeom>
        </p:spPr>
      </p:pic>
      <p:pic>
        <p:nvPicPr>
          <p:cNvPr id="32" name="Picture 31" descr="Sea urchin icon">
            <a:extLst>
              <a:ext uri="{FF2B5EF4-FFF2-40B4-BE49-F238E27FC236}">
                <a16:creationId xmlns:a16="http://schemas.microsoft.com/office/drawing/2014/main" id="{C0A16CE9-5CAC-F57C-9C12-44A7899ABD85}"/>
              </a:ext>
            </a:extLst>
          </p:cNvPr>
          <p:cNvPicPr>
            <a:picLocks noChangeAspect="1"/>
          </p:cNvPicPr>
          <p:nvPr/>
        </p:nvPicPr>
        <p:blipFill>
          <a:blip r:embed="rId6"/>
          <a:stretch>
            <a:fillRect/>
          </a:stretch>
        </p:blipFill>
        <p:spPr>
          <a:xfrm>
            <a:off x="10163739" y="5609664"/>
            <a:ext cx="1036877" cy="970722"/>
          </a:xfrm>
          <a:prstGeom prst="rect">
            <a:avLst/>
          </a:prstGeom>
        </p:spPr>
      </p:pic>
      <p:pic>
        <p:nvPicPr>
          <p:cNvPr id="33" name="Picture 32" descr="Sea urchin icon">
            <a:extLst>
              <a:ext uri="{FF2B5EF4-FFF2-40B4-BE49-F238E27FC236}">
                <a16:creationId xmlns:a16="http://schemas.microsoft.com/office/drawing/2014/main" id="{10E25438-6481-7598-D72A-3BE2B0092CF6}"/>
              </a:ext>
            </a:extLst>
          </p:cNvPr>
          <p:cNvPicPr>
            <a:picLocks noChangeAspect="1"/>
          </p:cNvPicPr>
          <p:nvPr/>
        </p:nvPicPr>
        <p:blipFill>
          <a:blip r:embed="rId6"/>
          <a:stretch>
            <a:fillRect/>
          </a:stretch>
        </p:blipFill>
        <p:spPr>
          <a:xfrm>
            <a:off x="1213945" y="1714039"/>
            <a:ext cx="662335" cy="647841"/>
          </a:xfrm>
          <a:prstGeom prst="rect">
            <a:avLst/>
          </a:prstGeom>
        </p:spPr>
      </p:pic>
      <p:pic>
        <p:nvPicPr>
          <p:cNvPr id="8" name="Content Placeholder 7" descr="A blue and black background with white text&#10;&#10;Description automatically generated">
            <a:extLst>
              <a:ext uri="{FF2B5EF4-FFF2-40B4-BE49-F238E27FC236}">
                <a16:creationId xmlns:a16="http://schemas.microsoft.com/office/drawing/2014/main" id="{E60421DB-719C-9B85-7765-7E1126E7D63D}"/>
              </a:ext>
            </a:extLst>
          </p:cNvPr>
          <p:cNvPicPr>
            <a:picLocks noGrp="1" noChangeAspect="1"/>
          </p:cNvPicPr>
          <p:nvPr>
            <p:ph idx="1"/>
          </p:nvPr>
        </p:nvPicPr>
        <p:blipFill>
          <a:blip r:embed="rId7"/>
          <a:stretch>
            <a:fillRect/>
          </a:stretch>
        </p:blipFill>
        <p:spPr>
          <a:xfrm>
            <a:off x="124625" y="5064690"/>
            <a:ext cx="5501427" cy="1362075"/>
          </a:xfrm>
        </p:spPr>
      </p:pic>
      <p:sp>
        <p:nvSpPr>
          <p:cNvPr id="4" name="Slide Number Placeholder 17">
            <a:extLst>
              <a:ext uri="{FF2B5EF4-FFF2-40B4-BE49-F238E27FC236}">
                <a16:creationId xmlns:a16="http://schemas.microsoft.com/office/drawing/2014/main" id="{2C7CA8FD-CC60-7EA8-659E-B01AE5460603}"/>
              </a:ext>
            </a:extLst>
          </p:cNvPr>
          <p:cNvSpPr>
            <a:spLocks noGrp="1"/>
          </p:cNvSpPr>
          <p:nvPr>
            <p:ph type="sldNum" sz="quarter" idx="12"/>
          </p:nvPr>
        </p:nvSpPr>
        <p:spPr>
          <a:xfrm>
            <a:off x="11632162" y="6453002"/>
            <a:ext cx="429207" cy="365125"/>
          </a:xfrm>
        </p:spPr>
        <p:txBody>
          <a:bodyPr/>
          <a:lstStyle/>
          <a:p>
            <a:fld id="{CC057153-B650-4DEB-B370-79DDCFDCE934}" type="slidenum">
              <a:rPr lang="en-US" dirty="0"/>
              <a:t>11</a:t>
            </a:fld>
            <a:endParaRPr lang="en-US"/>
          </a:p>
        </p:txBody>
      </p:sp>
    </p:spTree>
    <p:extLst>
      <p:ext uri="{BB962C8B-B14F-4D97-AF65-F5344CB8AC3E}">
        <p14:creationId xmlns:p14="http://schemas.microsoft.com/office/powerpoint/2010/main" val="1553997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FF2E-C5C0-C392-47F2-F010BE647946}"/>
              </a:ext>
            </a:extLst>
          </p:cNvPr>
          <p:cNvSpPr>
            <a:spLocks noGrp="1"/>
          </p:cNvSpPr>
          <p:nvPr>
            <p:ph type="title"/>
          </p:nvPr>
        </p:nvSpPr>
        <p:spPr>
          <a:xfrm>
            <a:off x="220218" y="582930"/>
            <a:ext cx="11141595" cy="694533"/>
          </a:xfrm>
        </p:spPr>
        <p:txBody>
          <a:bodyPr>
            <a:normAutofit/>
          </a:bodyPr>
          <a:lstStyle/>
          <a:p>
            <a:r>
              <a:rPr lang="en-US"/>
              <a:t>Results</a:t>
            </a:r>
          </a:p>
        </p:txBody>
      </p:sp>
      <p:sp>
        <p:nvSpPr>
          <p:cNvPr id="10" name="Rectangle 9">
            <a:extLst>
              <a:ext uri="{FF2B5EF4-FFF2-40B4-BE49-F238E27FC236}">
                <a16:creationId xmlns:a16="http://schemas.microsoft.com/office/drawing/2014/main" id="{E86C37DC-EC88-64FF-A9D3-7FAB989D40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521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5" name="Content Placeholder 24" descr="A graph with green and blue lines&#10;&#10;Description automatically generated">
            <a:extLst>
              <a:ext uri="{FF2B5EF4-FFF2-40B4-BE49-F238E27FC236}">
                <a16:creationId xmlns:a16="http://schemas.microsoft.com/office/drawing/2014/main" id="{35D30E54-2CD5-DDBF-471E-FA74FB4FA9E4}"/>
              </a:ext>
            </a:extLst>
          </p:cNvPr>
          <p:cNvPicPr>
            <a:picLocks noGrp="1" noChangeAspect="1"/>
          </p:cNvPicPr>
          <p:nvPr>
            <p:ph idx="1"/>
          </p:nvPr>
        </p:nvPicPr>
        <p:blipFill>
          <a:blip r:embed="rId3"/>
          <a:stretch>
            <a:fillRect/>
          </a:stretch>
        </p:blipFill>
        <p:spPr>
          <a:xfrm>
            <a:off x="2132466" y="587149"/>
            <a:ext cx="9817239" cy="2472811"/>
          </a:xfrm>
        </p:spPr>
      </p:pic>
      <p:pic>
        <p:nvPicPr>
          <p:cNvPr id="3" name="Picture 2">
            <a:extLst>
              <a:ext uri="{FF2B5EF4-FFF2-40B4-BE49-F238E27FC236}">
                <a16:creationId xmlns:a16="http://schemas.microsoft.com/office/drawing/2014/main" id="{2CE92DC0-4D46-FCD2-D344-5911D3DB8314}"/>
              </a:ext>
            </a:extLst>
          </p:cNvPr>
          <p:cNvPicPr>
            <a:picLocks noChangeAspect="1"/>
          </p:cNvPicPr>
          <p:nvPr/>
        </p:nvPicPr>
        <p:blipFill>
          <a:blip r:embed="rId4"/>
          <a:stretch>
            <a:fillRect/>
          </a:stretch>
        </p:blipFill>
        <p:spPr>
          <a:xfrm>
            <a:off x="2138315" y="3165406"/>
            <a:ext cx="9806570" cy="2502763"/>
          </a:xfrm>
          <a:prstGeom prst="rect">
            <a:avLst/>
          </a:prstGeom>
        </p:spPr>
      </p:pic>
      <p:sp>
        <p:nvSpPr>
          <p:cNvPr id="6" name="TextBox 5">
            <a:extLst>
              <a:ext uri="{FF2B5EF4-FFF2-40B4-BE49-F238E27FC236}">
                <a16:creationId xmlns:a16="http://schemas.microsoft.com/office/drawing/2014/main" id="{B2AD3855-51E4-3D06-29F3-0B5B93667E0B}"/>
              </a:ext>
            </a:extLst>
          </p:cNvPr>
          <p:cNvSpPr txBox="1"/>
          <p:nvPr/>
        </p:nvSpPr>
        <p:spPr>
          <a:xfrm>
            <a:off x="343753" y="1412257"/>
            <a:ext cx="136211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Exemplary variables for study area 'Troms'</a:t>
            </a:r>
          </a:p>
        </p:txBody>
      </p:sp>
      <p:sp>
        <p:nvSpPr>
          <p:cNvPr id="14" name="Footer Placeholder 13">
            <a:extLst>
              <a:ext uri="{FF2B5EF4-FFF2-40B4-BE49-F238E27FC236}">
                <a16:creationId xmlns:a16="http://schemas.microsoft.com/office/drawing/2014/main" id="{E51E3125-2087-DC9D-5DB8-9CBE9A308F94}"/>
              </a:ext>
            </a:extLst>
          </p:cNvPr>
          <p:cNvSpPr txBox="1">
            <a:spLocks/>
          </p:cNvSpPr>
          <p:nvPr/>
        </p:nvSpPr>
        <p:spPr>
          <a:xfrm>
            <a:off x="3149706" y="6443356"/>
            <a:ext cx="5885838" cy="37477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atin typeface="Neue Haas Grotesk Text Pro"/>
              </a:rPr>
              <a:t>Problem | Research Question | Material | Methods | </a:t>
            </a:r>
            <a:r>
              <a:rPr lang="en-US">
                <a:solidFill>
                  <a:schemeClr val="accent1"/>
                </a:solidFill>
                <a:latin typeface="Neue Haas Grotesk Text Pro"/>
              </a:rPr>
              <a:t>Results </a:t>
            </a:r>
            <a:r>
              <a:rPr lang="en-US">
                <a:latin typeface="Neue Haas Grotesk Text Pro"/>
              </a:rPr>
              <a:t>| Conclusion</a:t>
            </a:r>
            <a:r>
              <a:rPr lang="en-US">
                <a:latin typeface="Neue Haas Grotesk Text Pro"/>
                <a:ea typeface="Neue Haas Grotesk Text Pro"/>
                <a:cs typeface="Neue Haas Grotesk Text Pro"/>
              </a:rPr>
              <a:t>​</a:t>
            </a:r>
            <a:endParaRPr lang="en-US"/>
          </a:p>
        </p:txBody>
      </p:sp>
      <p:pic>
        <p:nvPicPr>
          <p:cNvPr id="7" name="Picture 6" descr="A blue and black background with white text&#10;&#10;Description automatically generated">
            <a:extLst>
              <a:ext uri="{FF2B5EF4-FFF2-40B4-BE49-F238E27FC236}">
                <a16:creationId xmlns:a16="http://schemas.microsoft.com/office/drawing/2014/main" id="{1C854582-2D28-A06B-566B-B998A54C463D}"/>
              </a:ext>
            </a:extLst>
          </p:cNvPr>
          <p:cNvPicPr>
            <a:picLocks noChangeAspect="1"/>
          </p:cNvPicPr>
          <p:nvPr/>
        </p:nvPicPr>
        <p:blipFill>
          <a:blip r:embed="rId5"/>
          <a:stretch>
            <a:fillRect/>
          </a:stretch>
        </p:blipFill>
        <p:spPr>
          <a:xfrm>
            <a:off x="123825" y="5033963"/>
            <a:ext cx="5438775" cy="1409700"/>
          </a:xfrm>
          <a:prstGeom prst="rect">
            <a:avLst/>
          </a:prstGeom>
        </p:spPr>
      </p:pic>
      <p:sp>
        <p:nvSpPr>
          <p:cNvPr id="11" name="Slide Number Placeholder 17">
            <a:extLst>
              <a:ext uri="{FF2B5EF4-FFF2-40B4-BE49-F238E27FC236}">
                <a16:creationId xmlns:a16="http://schemas.microsoft.com/office/drawing/2014/main" id="{ADCFFF84-92CB-5A9B-E1DB-43B5CF6E0FB2}"/>
              </a:ext>
            </a:extLst>
          </p:cNvPr>
          <p:cNvSpPr txBox="1">
            <a:spLocks/>
          </p:cNvSpPr>
          <p:nvPr/>
        </p:nvSpPr>
        <p:spPr>
          <a:xfrm>
            <a:off x="11632162" y="6453002"/>
            <a:ext cx="429207"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C057153-B650-4DEB-B370-79DDCFDCE934}" type="slidenum">
              <a:rPr lang="en-US" dirty="0"/>
              <a:pPr/>
              <a:t>12</a:t>
            </a:fld>
            <a:endParaRPr lang="en-US"/>
          </a:p>
        </p:txBody>
      </p:sp>
    </p:spTree>
    <p:extLst>
      <p:ext uri="{BB962C8B-B14F-4D97-AF65-F5344CB8AC3E}">
        <p14:creationId xmlns:p14="http://schemas.microsoft.com/office/powerpoint/2010/main" val="3317185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FF2E-C5C0-C392-47F2-F010BE647946}"/>
              </a:ext>
            </a:extLst>
          </p:cNvPr>
          <p:cNvSpPr>
            <a:spLocks noGrp="1"/>
          </p:cNvSpPr>
          <p:nvPr>
            <p:ph type="title"/>
          </p:nvPr>
        </p:nvSpPr>
        <p:spPr>
          <a:xfrm>
            <a:off x="220218" y="582930"/>
            <a:ext cx="11141595" cy="694533"/>
          </a:xfrm>
        </p:spPr>
        <p:txBody>
          <a:bodyPr>
            <a:normAutofit/>
          </a:bodyPr>
          <a:lstStyle/>
          <a:p>
            <a:r>
              <a:rPr lang="en-US"/>
              <a:t>Results</a:t>
            </a:r>
          </a:p>
        </p:txBody>
      </p:sp>
      <p:sp>
        <p:nvSpPr>
          <p:cNvPr id="10" name="Rectangle 9">
            <a:extLst>
              <a:ext uri="{FF2B5EF4-FFF2-40B4-BE49-F238E27FC236}">
                <a16:creationId xmlns:a16="http://schemas.microsoft.com/office/drawing/2014/main" id="{E86C37DC-EC88-64FF-A9D3-7FAB989D40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521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764B23FE-C883-F5A6-E898-BC6CFF47F265}"/>
              </a:ext>
            </a:extLst>
          </p:cNvPr>
          <p:cNvSpPr txBox="1"/>
          <p:nvPr/>
        </p:nvSpPr>
        <p:spPr>
          <a:xfrm>
            <a:off x="336529" y="1526994"/>
            <a:ext cx="564759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Example: modelled mean CO</a:t>
            </a:r>
            <a:r>
              <a:rPr lang="en-US" baseline="-25000"/>
              <a:t>2</a:t>
            </a:r>
            <a:r>
              <a:rPr lang="en-US"/>
              <a:t> in study area 'Troms'</a:t>
            </a:r>
          </a:p>
        </p:txBody>
      </p:sp>
      <p:sp>
        <p:nvSpPr>
          <p:cNvPr id="11" name="TextBox 10">
            <a:extLst>
              <a:ext uri="{FF2B5EF4-FFF2-40B4-BE49-F238E27FC236}">
                <a16:creationId xmlns:a16="http://schemas.microsoft.com/office/drawing/2014/main" id="{F8B99E8F-4027-84B2-D0B1-EBAECE8022E4}"/>
              </a:ext>
            </a:extLst>
          </p:cNvPr>
          <p:cNvSpPr txBox="1"/>
          <p:nvPr/>
        </p:nvSpPr>
        <p:spPr>
          <a:xfrm>
            <a:off x="8054180" y="4970252"/>
            <a:ext cx="198920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SARIMA</a:t>
            </a:r>
          </a:p>
        </p:txBody>
      </p:sp>
      <p:sp>
        <p:nvSpPr>
          <p:cNvPr id="14" name="Footer Placeholder 13">
            <a:extLst>
              <a:ext uri="{FF2B5EF4-FFF2-40B4-BE49-F238E27FC236}">
                <a16:creationId xmlns:a16="http://schemas.microsoft.com/office/drawing/2014/main" id="{DF5020BF-224E-3DEE-8A0A-903296EDE1EC}"/>
              </a:ext>
            </a:extLst>
          </p:cNvPr>
          <p:cNvSpPr>
            <a:spLocks noGrp="1"/>
          </p:cNvSpPr>
          <p:nvPr>
            <p:ph type="ftr" sz="quarter" idx="11"/>
          </p:nvPr>
        </p:nvSpPr>
        <p:spPr>
          <a:xfrm>
            <a:off x="3149706" y="6443356"/>
            <a:ext cx="5885838" cy="374770"/>
          </a:xfrm>
        </p:spPr>
        <p:txBody>
          <a:bodyPr/>
          <a:lstStyle/>
          <a:p>
            <a:pPr algn="ctr"/>
            <a:r>
              <a:rPr lang="en-US" sz="900" baseline="0">
                <a:latin typeface="Neue Haas Grotesk Text Pro"/>
              </a:rPr>
              <a:t>Problem | Research Question | Material | Methods | </a:t>
            </a:r>
            <a:r>
              <a:rPr lang="en-US" sz="900" baseline="0">
                <a:solidFill>
                  <a:schemeClr val="accent1"/>
                </a:solidFill>
                <a:latin typeface="Neue Haas Grotesk Text Pro"/>
              </a:rPr>
              <a:t>Results </a:t>
            </a:r>
            <a:r>
              <a:rPr lang="en-US" sz="900" baseline="0">
                <a:latin typeface="Neue Haas Grotesk Text Pro"/>
              </a:rPr>
              <a:t>| Conclusion</a:t>
            </a:r>
            <a:r>
              <a:rPr lang="en-US" sz="900">
                <a:latin typeface="Neue Haas Grotesk Text Pro"/>
                <a:ea typeface="Neue Haas Grotesk Text Pro"/>
                <a:cs typeface="Neue Haas Grotesk Text Pro"/>
              </a:rPr>
              <a:t>​</a:t>
            </a:r>
            <a:endParaRPr lang="en-US"/>
          </a:p>
        </p:txBody>
      </p:sp>
      <p:pic>
        <p:nvPicPr>
          <p:cNvPr id="8" name="Content Placeholder 7" descr="A graph showing a number of different colored lines&#10;&#10;Description automatically generated">
            <a:extLst>
              <a:ext uri="{FF2B5EF4-FFF2-40B4-BE49-F238E27FC236}">
                <a16:creationId xmlns:a16="http://schemas.microsoft.com/office/drawing/2014/main" id="{0D89F35F-FD60-3FC9-211B-22F2363CB9D6}"/>
              </a:ext>
            </a:extLst>
          </p:cNvPr>
          <p:cNvPicPr>
            <a:picLocks noGrp="1" noChangeAspect="1"/>
          </p:cNvPicPr>
          <p:nvPr>
            <p:ph idx="1"/>
          </p:nvPr>
        </p:nvPicPr>
        <p:blipFill rotWithShape="1">
          <a:blip r:embed="rId3"/>
          <a:srcRect l="-196" t="460" b="1088"/>
          <a:stretch/>
        </p:blipFill>
        <p:spPr>
          <a:xfrm>
            <a:off x="6104225" y="2172411"/>
            <a:ext cx="5857795" cy="2703550"/>
          </a:xfrm>
          <a:ln>
            <a:noFill/>
          </a:ln>
        </p:spPr>
      </p:pic>
      <p:pic>
        <p:nvPicPr>
          <p:cNvPr id="4" name="Picture 3" descr="A graph showing the number of co2&#10;&#10;Description automatically generated">
            <a:extLst>
              <a:ext uri="{FF2B5EF4-FFF2-40B4-BE49-F238E27FC236}">
                <a16:creationId xmlns:a16="http://schemas.microsoft.com/office/drawing/2014/main" id="{DA4AB02B-E47F-73E2-F31E-40BBFBEC92BC}"/>
              </a:ext>
            </a:extLst>
          </p:cNvPr>
          <p:cNvPicPr>
            <a:picLocks noChangeAspect="1"/>
          </p:cNvPicPr>
          <p:nvPr/>
        </p:nvPicPr>
        <p:blipFill rotWithShape="1">
          <a:blip r:embed="rId4"/>
          <a:srcRect l="8981" t="7173" r="7561" b="2110"/>
          <a:stretch/>
        </p:blipFill>
        <p:spPr>
          <a:xfrm>
            <a:off x="134897" y="2115980"/>
            <a:ext cx="6020979" cy="2880879"/>
          </a:xfrm>
          <a:prstGeom prst="rect">
            <a:avLst/>
          </a:prstGeom>
          <a:ln>
            <a:noFill/>
          </a:ln>
        </p:spPr>
      </p:pic>
      <p:sp>
        <p:nvSpPr>
          <p:cNvPr id="12" name="TextBox 11">
            <a:extLst>
              <a:ext uri="{FF2B5EF4-FFF2-40B4-BE49-F238E27FC236}">
                <a16:creationId xmlns:a16="http://schemas.microsoft.com/office/drawing/2014/main" id="{E307B00F-445A-888F-7B2F-26ED25871E9E}"/>
              </a:ext>
            </a:extLst>
          </p:cNvPr>
          <p:cNvSpPr txBox="1"/>
          <p:nvPr/>
        </p:nvSpPr>
        <p:spPr>
          <a:xfrm>
            <a:off x="2421422" y="4955149"/>
            <a:ext cx="14796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Prophet</a:t>
            </a:r>
          </a:p>
        </p:txBody>
      </p:sp>
      <p:pic>
        <p:nvPicPr>
          <p:cNvPr id="16" name="Picture 15" descr="A logo of a planet&#10;&#10;Description automatically generated">
            <a:extLst>
              <a:ext uri="{FF2B5EF4-FFF2-40B4-BE49-F238E27FC236}">
                <a16:creationId xmlns:a16="http://schemas.microsoft.com/office/drawing/2014/main" id="{0B0B0DA2-7705-F50D-6951-A4F5B6EBD795}"/>
              </a:ext>
            </a:extLst>
          </p:cNvPr>
          <p:cNvPicPr>
            <a:picLocks noChangeAspect="1"/>
          </p:cNvPicPr>
          <p:nvPr/>
        </p:nvPicPr>
        <p:blipFill>
          <a:blip r:embed="rId5"/>
          <a:stretch>
            <a:fillRect/>
          </a:stretch>
        </p:blipFill>
        <p:spPr>
          <a:xfrm>
            <a:off x="2417183" y="581459"/>
            <a:ext cx="624322" cy="693593"/>
          </a:xfrm>
          <a:prstGeom prst="rect">
            <a:avLst/>
          </a:prstGeom>
          <a:ln>
            <a:noFill/>
          </a:ln>
        </p:spPr>
      </p:pic>
      <p:pic>
        <p:nvPicPr>
          <p:cNvPr id="6" name="Picture 5" descr="A black and orange background with white text&#10;&#10;Description automatically generated">
            <a:extLst>
              <a:ext uri="{FF2B5EF4-FFF2-40B4-BE49-F238E27FC236}">
                <a16:creationId xmlns:a16="http://schemas.microsoft.com/office/drawing/2014/main" id="{F08D91D5-B155-BA2B-AF85-A42D603DC57D}"/>
              </a:ext>
            </a:extLst>
          </p:cNvPr>
          <p:cNvPicPr>
            <a:picLocks noChangeAspect="1"/>
          </p:cNvPicPr>
          <p:nvPr/>
        </p:nvPicPr>
        <p:blipFill>
          <a:blip r:embed="rId6"/>
          <a:stretch>
            <a:fillRect/>
          </a:stretch>
        </p:blipFill>
        <p:spPr>
          <a:xfrm>
            <a:off x="61913" y="5062538"/>
            <a:ext cx="5438775" cy="1381125"/>
          </a:xfrm>
          <a:prstGeom prst="rect">
            <a:avLst/>
          </a:prstGeom>
        </p:spPr>
      </p:pic>
      <p:sp>
        <p:nvSpPr>
          <p:cNvPr id="15" name="Slide Number Placeholder 17">
            <a:extLst>
              <a:ext uri="{FF2B5EF4-FFF2-40B4-BE49-F238E27FC236}">
                <a16:creationId xmlns:a16="http://schemas.microsoft.com/office/drawing/2014/main" id="{8023883F-3E5E-FFA3-72B1-0AEB3152DD87}"/>
              </a:ext>
            </a:extLst>
          </p:cNvPr>
          <p:cNvSpPr>
            <a:spLocks noGrp="1"/>
          </p:cNvSpPr>
          <p:nvPr>
            <p:ph type="sldNum" sz="quarter" idx="12"/>
          </p:nvPr>
        </p:nvSpPr>
        <p:spPr>
          <a:xfrm>
            <a:off x="11632162" y="6453002"/>
            <a:ext cx="429207" cy="365125"/>
          </a:xfrm>
        </p:spPr>
        <p:txBody>
          <a:bodyPr/>
          <a:lstStyle/>
          <a:p>
            <a:fld id="{CC057153-B650-4DEB-B370-79DDCFDCE934}" type="slidenum">
              <a:rPr lang="en-US" dirty="0"/>
              <a:t>13</a:t>
            </a:fld>
            <a:endParaRPr lang="en-US"/>
          </a:p>
        </p:txBody>
      </p:sp>
    </p:spTree>
    <p:extLst>
      <p:ext uri="{BB962C8B-B14F-4D97-AF65-F5344CB8AC3E}">
        <p14:creationId xmlns:p14="http://schemas.microsoft.com/office/powerpoint/2010/main" val="1993530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graph showing a number of different colored lines&#10;&#10;Description automatically generated">
            <a:extLst>
              <a:ext uri="{FF2B5EF4-FFF2-40B4-BE49-F238E27FC236}">
                <a16:creationId xmlns:a16="http://schemas.microsoft.com/office/drawing/2014/main" id="{BFE7D2AD-4B3A-5922-C877-B435E6183A3F}"/>
              </a:ext>
            </a:extLst>
          </p:cNvPr>
          <p:cNvPicPr>
            <a:picLocks noChangeAspect="1"/>
          </p:cNvPicPr>
          <p:nvPr/>
        </p:nvPicPr>
        <p:blipFill>
          <a:blip r:embed="rId3"/>
          <a:stretch>
            <a:fillRect/>
          </a:stretch>
        </p:blipFill>
        <p:spPr>
          <a:xfrm>
            <a:off x="6117125" y="2175517"/>
            <a:ext cx="5857875" cy="2707836"/>
          </a:xfrm>
          <a:prstGeom prst="rect">
            <a:avLst/>
          </a:prstGeom>
          <a:ln>
            <a:noFill/>
          </a:ln>
        </p:spPr>
      </p:pic>
      <p:sp>
        <p:nvSpPr>
          <p:cNvPr id="2" name="Title 1">
            <a:extLst>
              <a:ext uri="{FF2B5EF4-FFF2-40B4-BE49-F238E27FC236}">
                <a16:creationId xmlns:a16="http://schemas.microsoft.com/office/drawing/2014/main" id="{E5ABFF2E-C5C0-C392-47F2-F010BE647946}"/>
              </a:ext>
            </a:extLst>
          </p:cNvPr>
          <p:cNvSpPr>
            <a:spLocks noGrp="1"/>
          </p:cNvSpPr>
          <p:nvPr>
            <p:ph type="title"/>
          </p:nvPr>
        </p:nvSpPr>
        <p:spPr>
          <a:xfrm>
            <a:off x="220218" y="582930"/>
            <a:ext cx="11141595" cy="694533"/>
          </a:xfrm>
        </p:spPr>
        <p:txBody>
          <a:bodyPr>
            <a:normAutofit/>
          </a:bodyPr>
          <a:lstStyle/>
          <a:p>
            <a:r>
              <a:rPr lang="en-US"/>
              <a:t>Results</a:t>
            </a:r>
          </a:p>
        </p:txBody>
      </p:sp>
      <p:sp>
        <p:nvSpPr>
          <p:cNvPr id="10" name="Rectangle 9">
            <a:extLst>
              <a:ext uri="{FF2B5EF4-FFF2-40B4-BE49-F238E27FC236}">
                <a16:creationId xmlns:a16="http://schemas.microsoft.com/office/drawing/2014/main" id="{E86C37DC-EC88-64FF-A9D3-7FAB989D40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521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764B23FE-C883-F5A6-E898-BC6CFF47F265}"/>
              </a:ext>
            </a:extLst>
          </p:cNvPr>
          <p:cNvSpPr txBox="1"/>
          <p:nvPr/>
        </p:nvSpPr>
        <p:spPr>
          <a:xfrm>
            <a:off x="336529" y="1526994"/>
            <a:ext cx="564759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Example: modelled mean pH in study area 'Troms'</a:t>
            </a:r>
          </a:p>
        </p:txBody>
      </p:sp>
      <p:sp>
        <p:nvSpPr>
          <p:cNvPr id="11" name="TextBox 10">
            <a:extLst>
              <a:ext uri="{FF2B5EF4-FFF2-40B4-BE49-F238E27FC236}">
                <a16:creationId xmlns:a16="http://schemas.microsoft.com/office/drawing/2014/main" id="{F8B99E8F-4027-84B2-D0B1-EBAECE8022E4}"/>
              </a:ext>
            </a:extLst>
          </p:cNvPr>
          <p:cNvSpPr txBox="1"/>
          <p:nvPr/>
        </p:nvSpPr>
        <p:spPr>
          <a:xfrm>
            <a:off x="8054180" y="4970252"/>
            <a:ext cx="198920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SARIMA</a:t>
            </a:r>
          </a:p>
        </p:txBody>
      </p:sp>
      <p:sp>
        <p:nvSpPr>
          <p:cNvPr id="14" name="Footer Placeholder 13">
            <a:extLst>
              <a:ext uri="{FF2B5EF4-FFF2-40B4-BE49-F238E27FC236}">
                <a16:creationId xmlns:a16="http://schemas.microsoft.com/office/drawing/2014/main" id="{DF5020BF-224E-3DEE-8A0A-903296EDE1EC}"/>
              </a:ext>
            </a:extLst>
          </p:cNvPr>
          <p:cNvSpPr>
            <a:spLocks noGrp="1"/>
          </p:cNvSpPr>
          <p:nvPr>
            <p:ph type="ftr" sz="quarter" idx="11"/>
          </p:nvPr>
        </p:nvSpPr>
        <p:spPr>
          <a:xfrm>
            <a:off x="3149706" y="6443356"/>
            <a:ext cx="5885838" cy="374770"/>
          </a:xfrm>
        </p:spPr>
        <p:txBody>
          <a:bodyPr/>
          <a:lstStyle/>
          <a:p>
            <a:pPr algn="ctr"/>
            <a:r>
              <a:rPr lang="en-US" sz="900" baseline="0">
                <a:latin typeface="Neue Haas Grotesk Text Pro"/>
              </a:rPr>
              <a:t>Problem | Research Question | Material | Methods | </a:t>
            </a:r>
            <a:r>
              <a:rPr lang="en-US" sz="900" baseline="0">
                <a:solidFill>
                  <a:schemeClr val="accent1"/>
                </a:solidFill>
                <a:latin typeface="Neue Haas Grotesk Text Pro"/>
              </a:rPr>
              <a:t>Results </a:t>
            </a:r>
            <a:r>
              <a:rPr lang="en-US" sz="900" baseline="0">
                <a:latin typeface="Neue Haas Grotesk Text Pro"/>
              </a:rPr>
              <a:t>| Conclusion</a:t>
            </a:r>
            <a:r>
              <a:rPr lang="en-US" sz="900">
                <a:latin typeface="Neue Haas Grotesk Text Pro"/>
                <a:ea typeface="Neue Haas Grotesk Text Pro"/>
                <a:cs typeface="Neue Haas Grotesk Text Pro"/>
              </a:rPr>
              <a:t>​</a:t>
            </a:r>
            <a:endParaRPr lang="en-US"/>
          </a:p>
        </p:txBody>
      </p:sp>
      <p:sp>
        <p:nvSpPr>
          <p:cNvPr id="12" name="TextBox 11">
            <a:extLst>
              <a:ext uri="{FF2B5EF4-FFF2-40B4-BE49-F238E27FC236}">
                <a16:creationId xmlns:a16="http://schemas.microsoft.com/office/drawing/2014/main" id="{E307B00F-445A-888F-7B2F-26ED25871E9E}"/>
              </a:ext>
            </a:extLst>
          </p:cNvPr>
          <p:cNvSpPr txBox="1"/>
          <p:nvPr/>
        </p:nvSpPr>
        <p:spPr>
          <a:xfrm>
            <a:off x="2421422" y="4955149"/>
            <a:ext cx="14796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Prophet</a:t>
            </a:r>
          </a:p>
        </p:txBody>
      </p:sp>
      <p:pic>
        <p:nvPicPr>
          <p:cNvPr id="16" name="Picture 15" descr="A logo of a planet&#10;&#10;Description automatically generated">
            <a:extLst>
              <a:ext uri="{FF2B5EF4-FFF2-40B4-BE49-F238E27FC236}">
                <a16:creationId xmlns:a16="http://schemas.microsoft.com/office/drawing/2014/main" id="{0B0B0DA2-7705-F50D-6951-A4F5B6EBD795}"/>
              </a:ext>
            </a:extLst>
          </p:cNvPr>
          <p:cNvPicPr>
            <a:picLocks noChangeAspect="1"/>
          </p:cNvPicPr>
          <p:nvPr/>
        </p:nvPicPr>
        <p:blipFill>
          <a:blip r:embed="rId4"/>
          <a:stretch>
            <a:fillRect/>
          </a:stretch>
        </p:blipFill>
        <p:spPr>
          <a:xfrm>
            <a:off x="2417183" y="581459"/>
            <a:ext cx="624322" cy="693593"/>
          </a:xfrm>
          <a:prstGeom prst="rect">
            <a:avLst/>
          </a:prstGeom>
          <a:ln>
            <a:noFill/>
          </a:ln>
        </p:spPr>
      </p:pic>
      <p:pic>
        <p:nvPicPr>
          <p:cNvPr id="6" name="Picture 5" descr="A black and orange background with white text&#10;&#10;Description automatically generated">
            <a:extLst>
              <a:ext uri="{FF2B5EF4-FFF2-40B4-BE49-F238E27FC236}">
                <a16:creationId xmlns:a16="http://schemas.microsoft.com/office/drawing/2014/main" id="{F08D91D5-B155-BA2B-AF85-A42D603DC57D}"/>
              </a:ext>
            </a:extLst>
          </p:cNvPr>
          <p:cNvPicPr>
            <a:picLocks noChangeAspect="1"/>
          </p:cNvPicPr>
          <p:nvPr/>
        </p:nvPicPr>
        <p:blipFill>
          <a:blip r:embed="rId5"/>
          <a:stretch>
            <a:fillRect/>
          </a:stretch>
        </p:blipFill>
        <p:spPr>
          <a:xfrm>
            <a:off x="61913" y="5062538"/>
            <a:ext cx="5438775" cy="1381125"/>
          </a:xfrm>
          <a:prstGeom prst="rect">
            <a:avLst/>
          </a:prstGeom>
        </p:spPr>
      </p:pic>
      <p:pic>
        <p:nvPicPr>
          <p:cNvPr id="3" name="Picture 2">
            <a:extLst>
              <a:ext uri="{FF2B5EF4-FFF2-40B4-BE49-F238E27FC236}">
                <a16:creationId xmlns:a16="http://schemas.microsoft.com/office/drawing/2014/main" id="{D5390E33-E52C-613C-CB7B-560146E9693B}"/>
              </a:ext>
            </a:extLst>
          </p:cNvPr>
          <p:cNvPicPr>
            <a:picLocks noChangeAspect="1"/>
          </p:cNvPicPr>
          <p:nvPr/>
        </p:nvPicPr>
        <p:blipFill rotWithShape="1">
          <a:blip r:embed="rId6"/>
          <a:srcRect l="-70" t="6190" r="372" b="3413"/>
          <a:stretch/>
        </p:blipFill>
        <p:spPr>
          <a:xfrm>
            <a:off x="221660" y="2161850"/>
            <a:ext cx="5894688" cy="2788454"/>
          </a:xfrm>
          <a:prstGeom prst="rect">
            <a:avLst/>
          </a:prstGeom>
          <a:ln>
            <a:noFill/>
          </a:ln>
        </p:spPr>
      </p:pic>
      <p:sp>
        <p:nvSpPr>
          <p:cNvPr id="8" name="Slide Number Placeholder 17">
            <a:extLst>
              <a:ext uri="{FF2B5EF4-FFF2-40B4-BE49-F238E27FC236}">
                <a16:creationId xmlns:a16="http://schemas.microsoft.com/office/drawing/2014/main" id="{078AC805-3CE8-F877-5E32-E1D9047EAAA0}"/>
              </a:ext>
            </a:extLst>
          </p:cNvPr>
          <p:cNvSpPr>
            <a:spLocks noGrp="1"/>
          </p:cNvSpPr>
          <p:nvPr>
            <p:ph type="sldNum" sz="quarter" idx="12"/>
          </p:nvPr>
        </p:nvSpPr>
        <p:spPr>
          <a:xfrm>
            <a:off x="11632162" y="6453002"/>
            <a:ext cx="429207" cy="365125"/>
          </a:xfrm>
        </p:spPr>
        <p:txBody>
          <a:bodyPr/>
          <a:lstStyle/>
          <a:p>
            <a:fld id="{CC057153-B650-4DEB-B370-79DDCFDCE934}" type="slidenum">
              <a:rPr lang="en-US" dirty="0"/>
              <a:t>14</a:t>
            </a:fld>
            <a:endParaRPr lang="en-US"/>
          </a:p>
        </p:txBody>
      </p:sp>
    </p:spTree>
    <p:extLst>
      <p:ext uri="{BB962C8B-B14F-4D97-AF65-F5344CB8AC3E}">
        <p14:creationId xmlns:p14="http://schemas.microsoft.com/office/powerpoint/2010/main" val="1018508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blue and black background&#10;&#10;Description automatically generated">
            <a:extLst>
              <a:ext uri="{FF2B5EF4-FFF2-40B4-BE49-F238E27FC236}">
                <a16:creationId xmlns:a16="http://schemas.microsoft.com/office/drawing/2014/main" id="{BB23D476-DB92-67BD-9AF7-C5C7162AF0C2}"/>
              </a:ext>
            </a:extLst>
          </p:cNvPr>
          <p:cNvPicPr>
            <a:picLocks noChangeAspect="1"/>
          </p:cNvPicPr>
          <p:nvPr/>
        </p:nvPicPr>
        <p:blipFill>
          <a:blip r:embed="rId3"/>
          <a:stretch>
            <a:fillRect/>
          </a:stretch>
        </p:blipFill>
        <p:spPr>
          <a:xfrm>
            <a:off x="10953750" y="5010150"/>
            <a:ext cx="1362075" cy="1676400"/>
          </a:xfrm>
          <a:prstGeom prst="rect">
            <a:avLst/>
          </a:prstGeom>
        </p:spPr>
      </p:pic>
      <p:pic>
        <p:nvPicPr>
          <p:cNvPr id="16" name="Picture 15">
            <a:extLst>
              <a:ext uri="{FF2B5EF4-FFF2-40B4-BE49-F238E27FC236}">
                <a16:creationId xmlns:a16="http://schemas.microsoft.com/office/drawing/2014/main" id="{87BB8EBD-B6DF-633F-D56F-D5D437B154AE}"/>
              </a:ext>
            </a:extLst>
          </p:cNvPr>
          <p:cNvPicPr>
            <a:picLocks noChangeAspect="1"/>
          </p:cNvPicPr>
          <p:nvPr/>
        </p:nvPicPr>
        <p:blipFill>
          <a:blip r:embed="rId4"/>
          <a:stretch>
            <a:fillRect/>
          </a:stretch>
        </p:blipFill>
        <p:spPr>
          <a:xfrm rot="1560000">
            <a:off x="10270628" y="5824044"/>
            <a:ext cx="1876425" cy="1209675"/>
          </a:xfrm>
          <a:prstGeom prst="rect">
            <a:avLst/>
          </a:prstGeom>
        </p:spPr>
      </p:pic>
      <p:pic>
        <p:nvPicPr>
          <p:cNvPr id="14" name="Picture 13" descr="A blue and black silhouette of a bird&#10;&#10;Description automatically generated">
            <a:extLst>
              <a:ext uri="{FF2B5EF4-FFF2-40B4-BE49-F238E27FC236}">
                <a16:creationId xmlns:a16="http://schemas.microsoft.com/office/drawing/2014/main" id="{F8D74571-90CC-7DB7-EC99-612052A89071}"/>
              </a:ext>
            </a:extLst>
          </p:cNvPr>
          <p:cNvPicPr>
            <a:picLocks noChangeAspect="1"/>
          </p:cNvPicPr>
          <p:nvPr/>
        </p:nvPicPr>
        <p:blipFill>
          <a:blip r:embed="rId5"/>
          <a:stretch>
            <a:fillRect/>
          </a:stretch>
        </p:blipFill>
        <p:spPr>
          <a:xfrm rot="2820000">
            <a:off x="-609600" y="5553075"/>
            <a:ext cx="2581275" cy="1104900"/>
          </a:xfrm>
          <a:prstGeom prst="rect">
            <a:avLst/>
          </a:prstGeom>
        </p:spPr>
      </p:pic>
      <p:pic>
        <p:nvPicPr>
          <p:cNvPr id="6" name="Picture 5">
            <a:extLst>
              <a:ext uri="{FF2B5EF4-FFF2-40B4-BE49-F238E27FC236}">
                <a16:creationId xmlns:a16="http://schemas.microsoft.com/office/drawing/2014/main" id="{C8AB87F9-86B5-0455-DA5F-A2320C38429B}"/>
              </a:ext>
            </a:extLst>
          </p:cNvPr>
          <p:cNvPicPr>
            <a:picLocks noChangeAspect="1"/>
          </p:cNvPicPr>
          <p:nvPr/>
        </p:nvPicPr>
        <p:blipFill>
          <a:blip r:embed="rId6"/>
          <a:stretch>
            <a:fillRect/>
          </a:stretch>
        </p:blipFill>
        <p:spPr>
          <a:xfrm>
            <a:off x="8429625" y="5853113"/>
            <a:ext cx="4114800" cy="1143000"/>
          </a:xfrm>
          <a:prstGeom prst="rect">
            <a:avLst/>
          </a:prstGeom>
        </p:spPr>
      </p:pic>
      <p:sp>
        <p:nvSpPr>
          <p:cNvPr id="2" name="Title 1">
            <a:extLst>
              <a:ext uri="{FF2B5EF4-FFF2-40B4-BE49-F238E27FC236}">
                <a16:creationId xmlns:a16="http://schemas.microsoft.com/office/drawing/2014/main" id="{C7D23974-FE19-7666-FCCF-CA752F963BD5}"/>
              </a:ext>
            </a:extLst>
          </p:cNvPr>
          <p:cNvSpPr>
            <a:spLocks noGrp="1"/>
          </p:cNvSpPr>
          <p:nvPr>
            <p:ph type="title"/>
          </p:nvPr>
        </p:nvSpPr>
        <p:spPr>
          <a:xfrm>
            <a:off x="184023" y="586740"/>
            <a:ext cx="10653578" cy="1132258"/>
          </a:xfrm>
        </p:spPr>
        <p:txBody>
          <a:bodyPr>
            <a:normAutofit/>
          </a:bodyPr>
          <a:lstStyle/>
          <a:p>
            <a:r>
              <a:rPr lang="en-US">
                <a:ea typeface="+mj-lt"/>
                <a:cs typeface="+mj-lt"/>
              </a:rPr>
              <a:t>Conclusion</a:t>
            </a:r>
            <a:endParaRPr lang="en-US"/>
          </a:p>
        </p:txBody>
      </p:sp>
      <p:pic>
        <p:nvPicPr>
          <p:cNvPr id="4" name="Content Placeholder 3">
            <a:extLst>
              <a:ext uri="{FF2B5EF4-FFF2-40B4-BE49-F238E27FC236}">
                <a16:creationId xmlns:a16="http://schemas.microsoft.com/office/drawing/2014/main" id="{5CFA5328-5C58-7503-206F-0F78D2DEF6F7}"/>
              </a:ext>
            </a:extLst>
          </p:cNvPr>
          <p:cNvPicPr>
            <a:picLocks noGrp="1" noChangeAspect="1"/>
          </p:cNvPicPr>
          <p:nvPr>
            <p:ph idx="1"/>
          </p:nvPr>
        </p:nvPicPr>
        <p:blipFill>
          <a:blip r:embed="rId7"/>
          <a:stretch>
            <a:fillRect/>
          </a:stretch>
        </p:blipFill>
        <p:spPr>
          <a:xfrm>
            <a:off x="599" y="5607883"/>
            <a:ext cx="3933825" cy="1400175"/>
          </a:xfrm>
        </p:spPr>
      </p:pic>
      <p:sp>
        <p:nvSpPr>
          <p:cNvPr id="5" name="Slide Number Placeholder 4">
            <a:extLst>
              <a:ext uri="{FF2B5EF4-FFF2-40B4-BE49-F238E27FC236}">
                <a16:creationId xmlns:a16="http://schemas.microsoft.com/office/drawing/2014/main" id="{AF853833-F2B2-2BE9-E679-891A6E0E9687}"/>
              </a:ext>
            </a:extLst>
          </p:cNvPr>
          <p:cNvSpPr>
            <a:spLocks noGrp="1"/>
          </p:cNvSpPr>
          <p:nvPr>
            <p:ph type="sldNum" sz="quarter" idx="12"/>
          </p:nvPr>
        </p:nvSpPr>
        <p:spPr/>
        <p:txBody>
          <a:bodyPr/>
          <a:lstStyle/>
          <a:p>
            <a:fld id="{CC057153-B650-4DEB-B370-79DDCFDCE934}" type="slidenum">
              <a:rPr lang="en-US" dirty="0"/>
              <a:t>15</a:t>
            </a:fld>
            <a:endParaRPr lang="en-US"/>
          </a:p>
        </p:txBody>
      </p:sp>
      <p:sp>
        <p:nvSpPr>
          <p:cNvPr id="7" name="Footer Placeholder 13">
            <a:extLst>
              <a:ext uri="{FF2B5EF4-FFF2-40B4-BE49-F238E27FC236}">
                <a16:creationId xmlns:a16="http://schemas.microsoft.com/office/drawing/2014/main" id="{DBC61890-076B-B2D3-C7D0-86CD2902F9D8}"/>
              </a:ext>
            </a:extLst>
          </p:cNvPr>
          <p:cNvSpPr>
            <a:spLocks noGrp="1"/>
          </p:cNvSpPr>
          <p:nvPr>
            <p:ph type="ftr" sz="quarter" idx="11"/>
          </p:nvPr>
        </p:nvSpPr>
        <p:spPr>
          <a:xfrm>
            <a:off x="3149706" y="6443356"/>
            <a:ext cx="5885838" cy="374770"/>
          </a:xfrm>
        </p:spPr>
        <p:txBody>
          <a:bodyPr/>
          <a:lstStyle/>
          <a:p>
            <a:pPr algn="ctr"/>
            <a:r>
              <a:rPr lang="en-US" sz="900" baseline="0">
                <a:latin typeface="Neue Haas Grotesk Text Pro"/>
              </a:rPr>
              <a:t>Problem | Research Question | Material | Methods | Results | </a:t>
            </a:r>
            <a:r>
              <a:rPr lang="en-US" sz="900" baseline="0">
                <a:solidFill>
                  <a:schemeClr val="accent1"/>
                </a:solidFill>
                <a:latin typeface="Neue Haas Grotesk Text Pro"/>
              </a:rPr>
              <a:t>Conclusion</a:t>
            </a:r>
            <a:r>
              <a:rPr lang="en-US" sz="900">
                <a:solidFill>
                  <a:schemeClr val="accent1"/>
                </a:solidFill>
                <a:latin typeface="Neue Haas Grotesk Text Pro"/>
                <a:ea typeface="Neue Haas Grotesk Text Pro"/>
                <a:cs typeface="Neue Haas Grotesk Text Pro"/>
              </a:rPr>
              <a:t>​</a:t>
            </a:r>
            <a:endParaRPr lang="en-US">
              <a:solidFill>
                <a:schemeClr val="accent1"/>
              </a:solidFill>
            </a:endParaRPr>
          </a:p>
        </p:txBody>
      </p:sp>
      <p:sp>
        <p:nvSpPr>
          <p:cNvPr id="8" name="Rectangle 7">
            <a:extLst>
              <a:ext uri="{FF2B5EF4-FFF2-40B4-BE49-F238E27FC236}">
                <a16:creationId xmlns:a16="http://schemas.microsoft.com/office/drawing/2014/main" id="{373C2B38-DB91-66BF-D6F3-57B81E9041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521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screenshot of a computer screen&#10;&#10;Description automatically generated">
            <a:extLst>
              <a:ext uri="{FF2B5EF4-FFF2-40B4-BE49-F238E27FC236}">
                <a16:creationId xmlns:a16="http://schemas.microsoft.com/office/drawing/2014/main" id="{FAF1E33B-C591-E589-989E-E2C0C70421BC}"/>
              </a:ext>
            </a:extLst>
          </p:cNvPr>
          <p:cNvPicPr>
            <a:picLocks noChangeAspect="1"/>
          </p:cNvPicPr>
          <p:nvPr/>
        </p:nvPicPr>
        <p:blipFill>
          <a:blip r:embed="rId8"/>
          <a:stretch>
            <a:fillRect/>
          </a:stretch>
        </p:blipFill>
        <p:spPr>
          <a:xfrm>
            <a:off x="1824038" y="1952625"/>
            <a:ext cx="8543925" cy="3381375"/>
          </a:xfrm>
          <a:prstGeom prst="rect">
            <a:avLst/>
          </a:prstGeom>
        </p:spPr>
      </p:pic>
    </p:spTree>
    <p:extLst>
      <p:ext uri="{BB962C8B-B14F-4D97-AF65-F5344CB8AC3E}">
        <p14:creationId xmlns:p14="http://schemas.microsoft.com/office/powerpoint/2010/main" val="3805317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80CDC74-EFA4-5D6E-EE37-14BC429D1C6A}"/>
              </a:ext>
            </a:extLst>
          </p:cNvPr>
          <p:cNvSpPr txBox="1"/>
          <p:nvPr/>
        </p:nvSpPr>
        <p:spPr>
          <a:xfrm>
            <a:off x="640080" y="544948"/>
            <a:ext cx="5184938" cy="2069628"/>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a:lnSpc>
                <a:spcPct val="90000"/>
              </a:lnSpc>
              <a:spcBef>
                <a:spcPct val="0"/>
              </a:spcBef>
              <a:spcAft>
                <a:spcPts val="600"/>
              </a:spcAft>
            </a:pPr>
            <a:r>
              <a:rPr lang="en-US" sz="2000" b="1">
                <a:latin typeface="Neue Haas Grotesk Text Pro"/>
                <a:ea typeface="+mj-ea"/>
                <a:cs typeface="+mj-cs"/>
              </a:rPr>
              <a:t>Green sea urchin population trends related to bioclimatic and biogeochemical variables</a:t>
            </a:r>
            <a:endParaRPr lang="en-US" sz="1600" b="1">
              <a:latin typeface="Neue Haas Grotesk Text Pro"/>
              <a:ea typeface="+mj-ea"/>
              <a:cs typeface="+mj-cs"/>
            </a:endParaRPr>
          </a:p>
          <a:p>
            <a:pPr>
              <a:lnSpc>
                <a:spcPct val="90000"/>
              </a:lnSpc>
              <a:spcBef>
                <a:spcPct val="0"/>
              </a:spcBef>
              <a:spcAft>
                <a:spcPts val="600"/>
              </a:spcAft>
            </a:pPr>
            <a:r>
              <a:rPr lang="en-US" b="1">
                <a:latin typeface="Neue Haas Grotesk Text Pro"/>
                <a:ea typeface="+mj-ea"/>
                <a:cs typeface="+mj-cs"/>
              </a:rPr>
              <a:t>A </a:t>
            </a:r>
            <a:r>
              <a:rPr lang="en-US" b="1" err="1">
                <a:latin typeface="Neue Haas Grotesk Text Pro"/>
                <a:ea typeface="+mj-ea"/>
                <a:cs typeface="+mj-cs"/>
              </a:rPr>
              <a:t>spatio</a:t>
            </a:r>
            <a:r>
              <a:rPr lang="en-US" b="1">
                <a:latin typeface="Neue Haas Grotesk Text Pro"/>
                <a:ea typeface="+mj-ea"/>
                <a:cs typeface="+mj-cs"/>
              </a:rPr>
              <a:t>-temporal analysis in the North Atlantic and Arctic Ocean </a:t>
            </a:r>
            <a:endParaRPr lang="en-US" sz="1600" b="1">
              <a:latin typeface="Neue Haas Grotesk Text Pro"/>
              <a:ea typeface="+mj-ea"/>
              <a:cs typeface="+mj-cs"/>
            </a:endParaRPr>
          </a:p>
          <a:p>
            <a:pPr>
              <a:lnSpc>
                <a:spcPct val="90000"/>
              </a:lnSpc>
              <a:spcBef>
                <a:spcPct val="0"/>
              </a:spcBef>
              <a:spcAft>
                <a:spcPts val="600"/>
              </a:spcAft>
            </a:pPr>
            <a:endParaRPr lang="en-US" sz="1200" b="1">
              <a:latin typeface="Neue Haas Grotesk Text Pro"/>
              <a:ea typeface="+mj-ea"/>
              <a:cs typeface="+mj-cs"/>
            </a:endParaRPr>
          </a:p>
        </p:txBody>
      </p:sp>
      <p:sp>
        <p:nvSpPr>
          <p:cNvPr id="1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E8803D4-285F-0BDD-9D93-71055C19AAF9}"/>
              </a:ext>
            </a:extLst>
          </p:cNvPr>
          <p:cNvSpPr txBox="1"/>
          <p:nvPr/>
        </p:nvSpPr>
        <p:spPr>
          <a:xfrm>
            <a:off x="640080" y="2934682"/>
            <a:ext cx="4243589" cy="2383615"/>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Aft>
                <a:spcPts val="600"/>
              </a:spcAft>
            </a:pPr>
            <a:r>
              <a:rPr lang="en-US" sz="1400">
                <a:latin typeface="Neue Haas Grotesk Text Pro"/>
              </a:rPr>
              <a:t>Constance Gosselin</a:t>
            </a:r>
            <a:r>
              <a:rPr lang="en-US" sz="1400" baseline="30000">
                <a:latin typeface="Neue Haas Grotesk Text Pro"/>
              </a:rPr>
              <a:t>1,2</a:t>
            </a:r>
            <a:r>
              <a:rPr lang="en-US" sz="1400">
                <a:latin typeface="Neue Haas Grotesk Text Pro"/>
              </a:rPr>
              <a:t> </a:t>
            </a:r>
          </a:p>
          <a:p>
            <a:pPr>
              <a:lnSpc>
                <a:spcPct val="90000"/>
              </a:lnSpc>
              <a:spcAft>
                <a:spcPts val="600"/>
              </a:spcAft>
            </a:pPr>
            <a:r>
              <a:rPr lang="en-US" sz="1400">
                <a:latin typeface="Neue Haas Grotesk Text Pro"/>
              </a:rPr>
              <a:t>Sophie Bürgi</a:t>
            </a:r>
            <a:r>
              <a:rPr lang="en-US" sz="1400" baseline="30000">
                <a:latin typeface="Neue Haas Grotesk Text Pro"/>
              </a:rPr>
              <a:t>2,3  </a:t>
            </a:r>
          </a:p>
          <a:p>
            <a:pPr>
              <a:lnSpc>
                <a:spcPct val="90000"/>
              </a:lnSpc>
              <a:spcAft>
                <a:spcPts val="600"/>
              </a:spcAft>
            </a:pPr>
            <a:r>
              <a:rPr lang="fr-CH" sz="1400" err="1">
                <a:latin typeface="Neue Haas Grotesk Text Pro"/>
              </a:rPr>
              <a:t>Tamer</a:t>
            </a:r>
            <a:r>
              <a:rPr lang="fr-CH" sz="1400">
                <a:latin typeface="Neue Haas Grotesk Text Pro"/>
              </a:rPr>
              <a:t> Abu-Alam</a:t>
            </a:r>
            <a:r>
              <a:rPr lang="en-US" sz="1400" baseline="30000">
                <a:latin typeface="Neue Haas Grotesk Text Pro"/>
              </a:rPr>
              <a:t>2</a:t>
            </a:r>
          </a:p>
          <a:p>
            <a:pPr indent="-228600">
              <a:lnSpc>
                <a:spcPct val="90000"/>
              </a:lnSpc>
              <a:spcAft>
                <a:spcPts val="600"/>
              </a:spcAft>
              <a:buAutoNum type="arabicPeriod"/>
            </a:pPr>
            <a:endParaRPr lang="en-US" sz="800">
              <a:latin typeface="Neue Haas Grotesk Text Pro"/>
            </a:endParaRPr>
          </a:p>
          <a:p>
            <a:pPr marL="342900" indent="-228600">
              <a:lnSpc>
                <a:spcPct val="90000"/>
              </a:lnSpc>
              <a:spcAft>
                <a:spcPts val="600"/>
              </a:spcAft>
              <a:buAutoNum type="arabicPeriod"/>
            </a:pPr>
            <a:r>
              <a:rPr lang="en-US" sz="900">
                <a:latin typeface="Neue Haas Grotesk Text Pro"/>
              </a:rPr>
              <a:t>Université de Liège, </a:t>
            </a:r>
            <a:r>
              <a:rPr lang="en-US" sz="900">
                <a:solidFill>
                  <a:schemeClr val="bg2">
                    <a:lumMod val="50000"/>
                  </a:schemeClr>
                </a:solidFill>
                <a:latin typeface="Neue Haas Grotesk Text Pro"/>
                <a:hlinkClick r:id="rId3">
                  <a:extLst>
                    <a:ext uri="{A12FA001-AC4F-418D-AE19-62706E023703}">
                      <ahyp:hlinkClr xmlns:ahyp="http://schemas.microsoft.com/office/drawing/2018/hyperlinkcolor" val="tx"/>
                    </a:ext>
                  </a:extLst>
                </a:hlinkClick>
              </a:rPr>
              <a:t>constance.gosselin@student.uliege.be</a:t>
            </a:r>
            <a:r>
              <a:rPr lang="en-US" sz="900">
                <a:solidFill>
                  <a:schemeClr val="accent6">
                    <a:lumMod val="40000"/>
                    <a:lumOff val="60000"/>
                  </a:schemeClr>
                </a:solidFill>
                <a:latin typeface="Neue Haas Grotesk Text Pro"/>
              </a:rPr>
              <a:t> </a:t>
            </a:r>
          </a:p>
          <a:p>
            <a:pPr marL="342900" indent="-228600">
              <a:lnSpc>
                <a:spcPct val="90000"/>
              </a:lnSpc>
              <a:spcAft>
                <a:spcPts val="600"/>
              </a:spcAft>
              <a:buAutoNum type="arabicPeriod"/>
            </a:pPr>
            <a:r>
              <a:rPr lang="en-US" sz="900" err="1">
                <a:latin typeface="Neue Haas Grotesk Text Pro"/>
              </a:rPr>
              <a:t>UiT</a:t>
            </a:r>
            <a:r>
              <a:rPr lang="en-US" sz="900">
                <a:latin typeface="Neue Haas Grotesk Text Pro"/>
              </a:rPr>
              <a:t> The Arctic University of Norway,</a:t>
            </a:r>
            <a:r>
              <a:rPr lang="en-US" sz="900" u="sng">
                <a:solidFill>
                  <a:schemeClr val="bg2">
                    <a:lumMod val="50000"/>
                  </a:schemeClr>
                </a:solidFill>
                <a:latin typeface="Neue Haas Grotesk Text Pro"/>
              </a:rPr>
              <a:t> </a:t>
            </a:r>
            <a:r>
              <a:rPr lang="en-GB" sz="900" u="sng">
                <a:solidFill>
                  <a:schemeClr val="bg2">
                    <a:lumMod val="50000"/>
                  </a:schemeClr>
                </a:solidFill>
                <a:ea typeface="+mn-lt"/>
                <a:cs typeface="+mn-lt"/>
              </a:rPr>
              <a:t>tamer.abu-alam@uit.no</a:t>
            </a:r>
          </a:p>
          <a:p>
            <a:pPr marL="342900" indent="-228600">
              <a:lnSpc>
                <a:spcPct val="90000"/>
              </a:lnSpc>
              <a:spcAft>
                <a:spcPts val="600"/>
              </a:spcAft>
              <a:buAutoNum type="arabicPeriod"/>
            </a:pPr>
            <a:r>
              <a:rPr lang="en-US" sz="900">
                <a:latin typeface="Neue Haas Grotesk Text Pro"/>
              </a:rPr>
              <a:t>Universität Bern,</a:t>
            </a:r>
            <a:r>
              <a:rPr lang="en-US" sz="900" u="sng">
                <a:solidFill>
                  <a:schemeClr val="bg2">
                    <a:lumMod val="50000"/>
                  </a:schemeClr>
                </a:solidFill>
                <a:latin typeface="Neue Haas Grotesk Text Pro"/>
              </a:rPr>
              <a:t> </a:t>
            </a:r>
            <a:r>
              <a:rPr lang="en-US" sz="900" u="sng">
                <a:solidFill>
                  <a:schemeClr val="bg2">
                    <a:lumMod val="50000"/>
                  </a:schemeClr>
                </a:solidFill>
                <a:latin typeface="Neue Haas Grotesk Text Pro"/>
                <a:hlinkClick r:id="rId4">
                  <a:extLst>
                    <a:ext uri="{A12FA001-AC4F-418D-AE19-62706E023703}">
                      <ahyp:hlinkClr xmlns:ahyp="http://schemas.microsoft.com/office/drawing/2018/hyperlinkcolor" val="tx"/>
                    </a:ext>
                  </a:extLst>
                </a:hlinkClick>
              </a:rPr>
              <a:t>sophie.buergi@students.unibe.ch</a:t>
            </a:r>
          </a:p>
          <a:p>
            <a:pPr indent="-228600">
              <a:lnSpc>
                <a:spcPct val="90000"/>
              </a:lnSpc>
              <a:spcAft>
                <a:spcPts val="600"/>
              </a:spcAft>
              <a:buAutoNum type="arabicPeriod"/>
            </a:pPr>
            <a:endParaRPr lang="en-US" baseline="30000">
              <a:latin typeface="Neue Haas Grotesk Text Pro"/>
            </a:endParaRPr>
          </a:p>
        </p:txBody>
      </p:sp>
      <p:pic>
        <p:nvPicPr>
          <p:cNvPr id="2" name="Picture 1" descr="A sea urchin in the water&#10;&#10;Description automatically generated">
            <a:extLst>
              <a:ext uri="{FF2B5EF4-FFF2-40B4-BE49-F238E27FC236}">
                <a16:creationId xmlns:a16="http://schemas.microsoft.com/office/drawing/2014/main" id="{FD6AC427-560D-4769-F533-902A5E8E89A0}"/>
              </a:ext>
            </a:extLst>
          </p:cNvPr>
          <p:cNvPicPr>
            <a:picLocks noChangeAspect="1"/>
          </p:cNvPicPr>
          <p:nvPr/>
        </p:nvPicPr>
        <p:blipFill rotWithShape="1">
          <a:blip r:embed="rId5"/>
          <a:srcRect l="6277" r="18496"/>
          <a:stretch/>
        </p:blipFill>
        <p:spPr>
          <a:xfrm>
            <a:off x="5548539" y="10"/>
            <a:ext cx="664193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TextBox 2">
            <a:extLst>
              <a:ext uri="{FF2B5EF4-FFF2-40B4-BE49-F238E27FC236}">
                <a16:creationId xmlns:a16="http://schemas.microsoft.com/office/drawing/2014/main" id="{9E01EF54-CBA1-713A-951B-DD50A81DC349}"/>
              </a:ext>
            </a:extLst>
          </p:cNvPr>
          <p:cNvSpPr txBox="1"/>
          <p:nvPr/>
        </p:nvSpPr>
        <p:spPr>
          <a:xfrm>
            <a:off x="1618665" y="5780483"/>
            <a:ext cx="369722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err="1">
                <a:latin typeface="Neue Haas Grotesk Text Pro"/>
                <a:cs typeface="Arial"/>
              </a:rPr>
              <a:t>CloudEARTHi</a:t>
            </a:r>
            <a:r>
              <a:rPr lang="en-US" sz="1400">
                <a:latin typeface="Neue Haas Grotesk Text Pro"/>
                <a:cs typeface="Arial"/>
              </a:rPr>
              <a:t> Conference </a:t>
            </a:r>
          </a:p>
          <a:p>
            <a:r>
              <a:rPr lang="en-US" sz="1400">
                <a:latin typeface="Neue Haas Grotesk Text Pro"/>
                <a:cs typeface="Arial"/>
              </a:rPr>
              <a:t>Varna, 28</a:t>
            </a:r>
            <a:r>
              <a:rPr lang="en-US" sz="1400" baseline="30000">
                <a:latin typeface="Neue Haas Grotesk Text Pro"/>
              </a:rPr>
              <a:t>th</a:t>
            </a:r>
            <a:r>
              <a:rPr lang="en-US" sz="1400">
                <a:latin typeface="Neue Haas Grotesk Text Pro"/>
              </a:rPr>
              <a:t> June 2024</a:t>
            </a:r>
          </a:p>
        </p:txBody>
      </p:sp>
      <p:pic>
        <p:nvPicPr>
          <p:cNvPr id="5" name="Picture 4" descr="A diagram of a company&#10;&#10;Description automatically generated">
            <a:extLst>
              <a:ext uri="{FF2B5EF4-FFF2-40B4-BE49-F238E27FC236}">
                <a16:creationId xmlns:a16="http://schemas.microsoft.com/office/drawing/2014/main" id="{B93FB4ED-4CAA-27A1-47CF-CE6006ECC354}"/>
              </a:ext>
            </a:extLst>
          </p:cNvPr>
          <p:cNvPicPr>
            <a:picLocks noChangeAspect="1"/>
          </p:cNvPicPr>
          <p:nvPr/>
        </p:nvPicPr>
        <p:blipFill>
          <a:blip r:embed="rId6"/>
          <a:stretch>
            <a:fillRect/>
          </a:stretch>
        </p:blipFill>
        <p:spPr>
          <a:xfrm>
            <a:off x="635823" y="5572485"/>
            <a:ext cx="985418" cy="940927"/>
          </a:xfrm>
          <a:prstGeom prst="rect">
            <a:avLst/>
          </a:prstGeom>
          <a:ln>
            <a:solidFill>
              <a:schemeClr val="bg1"/>
            </a:solidFill>
          </a:ln>
        </p:spPr>
      </p:pic>
      <p:sp>
        <p:nvSpPr>
          <p:cNvPr id="4" name="TextBox 3">
            <a:extLst>
              <a:ext uri="{FF2B5EF4-FFF2-40B4-BE49-F238E27FC236}">
                <a16:creationId xmlns:a16="http://schemas.microsoft.com/office/drawing/2014/main" id="{E5F1A422-5699-FB8B-0333-B15F6D213BBA}"/>
              </a:ext>
            </a:extLst>
          </p:cNvPr>
          <p:cNvSpPr txBox="1"/>
          <p:nvPr/>
        </p:nvSpPr>
        <p:spPr>
          <a:xfrm>
            <a:off x="9448800" y="6429375"/>
            <a:ext cx="2743200"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050">
                <a:solidFill>
                  <a:schemeClr val="bg1"/>
                </a:solidFill>
              </a:rPr>
              <a:t>Photos Credits : Juanma Cambeiro​</a:t>
            </a:r>
            <a:br>
              <a:rPr lang="en-US" sz="1050">
                <a:solidFill>
                  <a:schemeClr val="bg1"/>
                </a:solidFill>
              </a:rPr>
            </a:br>
            <a:r>
              <a:rPr lang="en-US" sz="1050">
                <a:solidFill>
                  <a:schemeClr val="bg1"/>
                </a:solidFill>
              </a:rPr>
              <a:t>Instagram : @juanmacambeiro​</a:t>
            </a:r>
            <a:endParaRPr lang="en-US" sz="1400">
              <a:solidFill>
                <a:schemeClr val="bg1"/>
              </a:solidFill>
            </a:endParaRPr>
          </a:p>
        </p:txBody>
      </p:sp>
    </p:spTree>
    <p:extLst>
      <p:ext uri="{BB962C8B-B14F-4D97-AF65-F5344CB8AC3E}">
        <p14:creationId xmlns:p14="http://schemas.microsoft.com/office/powerpoint/2010/main" val="2987012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ED040-5348-39F5-C2B8-6C397EC76398}"/>
              </a:ext>
            </a:extLst>
          </p:cNvPr>
          <p:cNvSpPr>
            <a:spLocks noGrp="1"/>
          </p:cNvSpPr>
          <p:nvPr>
            <p:ph type="title"/>
          </p:nvPr>
        </p:nvSpPr>
        <p:spPr/>
        <p:txBody>
          <a:bodyPr/>
          <a:lstStyle/>
          <a:p>
            <a:r>
              <a:rPr lang="en-US">
                <a:latin typeface="Neue Haas Grotesk Text Pro"/>
              </a:rPr>
              <a:t>References</a:t>
            </a:r>
          </a:p>
        </p:txBody>
      </p:sp>
      <p:sp>
        <p:nvSpPr>
          <p:cNvPr id="3" name="Content Placeholder 2">
            <a:extLst>
              <a:ext uri="{FF2B5EF4-FFF2-40B4-BE49-F238E27FC236}">
                <a16:creationId xmlns:a16="http://schemas.microsoft.com/office/drawing/2014/main" id="{C84ADE33-D11D-2118-97C1-4A801424A4D9}"/>
              </a:ext>
            </a:extLst>
          </p:cNvPr>
          <p:cNvSpPr>
            <a:spLocks noGrp="1"/>
          </p:cNvSpPr>
          <p:nvPr>
            <p:ph idx="1"/>
          </p:nvPr>
        </p:nvSpPr>
        <p:spPr>
          <a:xfrm>
            <a:off x="612647" y="1401207"/>
            <a:ext cx="10653579" cy="4593828"/>
          </a:xfrm>
        </p:spPr>
        <p:txBody>
          <a:bodyPr vert="horz" lIns="91440" tIns="45720" rIns="91440" bIns="45720" rtlCol="0" anchor="t">
            <a:normAutofit/>
          </a:bodyPr>
          <a:lstStyle/>
          <a:p>
            <a:r>
              <a:rPr lang="en-US" sz="1400">
                <a:latin typeface="Neue Haas Grotesk Text Pro"/>
                <a:ea typeface="+mn-lt"/>
                <a:cs typeface="+mn-lt"/>
              </a:rPr>
              <a:t>Gundersen, H., Christie, H., de Wit, H., Norderhaug, K., </a:t>
            </a:r>
            <a:r>
              <a:rPr lang="en-US" sz="1400" err="1">
                <a:latin typeface="Neue Haas Grotesk Text Pro"/>
                <a:ea typeface="+mn-lt"/>
                <a:cs typeface="+mn-lt"/>
              </a:rPr>
              <a:t>Bekkby</a:t>
            </a:r>
            <a:r>
              <a:rPr lang="en-US" sz="1400">
                <a:latin typeface="Neue Haas Grotesk Text Pro"/>
                <a:ea typeface="+mn-lt"/>
                <a:cs typeface="+mn-lt"/>
              </a:rPr>
              <a:t>, T., &amp; </a:t>
            </a:r>
            <a:r>
              <a:rPr lang="en-US" sz="1400" err="1">
                <a:latin typeface="Neue Haas Grotesk Text Pro"/>
                <a:ea typeface="+mn-lt"/>
                <a:cs typeface="+mn-lt"/>
              </a:rPr>
              <a:t>Walday</a:t>
            </a:r>
            <a:r>
              <a:rPr lang="en-US" sz="1400">
                <a:latin typeface="Neue Haas Grotesk Text Pro"/>
                <a:ea typeface="+mn-lt"/>
                <a:cs typeface="+mn-lt"/>
              </a:rPr>
              <a:t>, M. (2011). </a:t>
            </a:r>
            <a:r>
              <a:rPr lang="en-US" sz="1400" err="1">
                <a:latin typeface="Neue Haas Grotesk Text Pro"/>
                <a:ea typeface="+mn-lt"/>
                <a:cs typeface="+mn-lt"/>
              </a:rPr>
              <a:t>Utredning</a:t>
            </a:r>
            <a:r>
              <a:rPr lang="en-US" sz="1400">
                <a:latin typeface="Neue Haas Grotesk Text Pro"/>
                <a:ea typeface="+mn-lt"/>
                <a:cs typeface="+mn-lt"/>
              </a:rPr>
              <a:t> om CO2-opptak </a:t>
            </a:r>
            <a:r>
              <a:rPr lang="en-US" sz="1400" err="1">
                <a:latin typeface="Neue Haas Grotesk Text Pro"/>
                <a:ea typeface="+mn-lt"/>
                <a:cs typeface="+mn-lt"/>
              </a:rPr>
              <a:t>i</a:t>
            </a:r>
            <a:r>
              <a:rPr lang="en-US" sz="1400">
                <a:latin typeface="Neue Haas Grotesk Text Pro"/>
                <a:ea typeface="+mn-lt"/>
                <a:cs typeface="+mn-lt"/>
              </a:rPr>
              <a:t> marine </a:t>
            </a:r>
            <a:r>
              <a:rPr lang="en-US" sz="1400" err="1">
                <a:latin typeface="Neue Haas Grotesk Text Pro"/>
                <a:ea typeface="+mn-lt"/>
                <a:cs typeface="+mn-lt"/>
              </a:rPr>
              <a:t>naturtyper</a:t>
            </a:r>
            <a:r>
              <a:rPr lang="en-US" sz="1400">
                <a:latin typeface="Neue Haas Grotesk Text Pro"/>
                <a:ea typeface="+mn-lt"/>
                <a:cs typeface="+mn-lt"/>
              </a:rPr>
              <a:t>. NIVA, Report, L.NR. 6070, 2010. </a:t>
            </a:r>
          </a:p>
          <a:p>
            <a:r>
              <a:rPr lang="en-US" sz="1400">
                <a:latin typeface="Neue Haas Grotesk Text Pro"/>
                <a:ea typeface="+mn-lt"/>
                <a:cs typeface="+mn-lt"/>
              </a:rPr>
              <a:t>Norderhaug, K. M., </a:t>
            </a:r>
            <a:r>
              <a:rPr lang="en-US" sz="1400" err="1">
                <a:latin typeface="Neue Haas Grotesk Text Pro"/>
                <a:ea typeface="+mn-lt"/>
                <a:cs typeface="+mn-lt"/>
              </a:rPr>
              <a:t>Nedreaas</a:t>
            </a:r>
            <a:r>
              <a:rPr lang="en-US" sz="1400">
                <a:latin typeface="Neue Haas Grotesk Text Pro"/>
                <a:ea typeface="+mn-lt"/>
                <a:cs typeface="+mn-lt"/>
              </a:rPr>
              <a:t>, K., </a:t>
            </a:r>
            <a:r>
              <a:rPr lang="en-US" sz="1400" err="1">
                <a:latin typeface="Neue Haas Grotesk Text Pro"/>
                <a:ea typeface="+mn-lt"/>
                <a:cs typeface="+mn-lt"/>
              </a:rPr>
              <a:t>Huserbråten</a:t>
            </a:r>
            <a:r>
              <a:rPr lang="en-US" sz="1400">
                <a:latin typeface="Neue Haas Grotesk Text Pro"/>
                <a:ea typeface="+mn-lt"/>
                <a:cs typeface="+mn-lt"/>
              </a:rPr>
              <a:t>, M., &amp; Moland, E. (2021). Depletion of coastal predatory fish sub-stocks coincided with the largest sea urchin grazing event observed in the NE Atlantic. </a:t>
            </a:r>
            <a:r>
              <a:rPr lang="en-US" sz="1400" err="1">
                <a:latin typeface="Neue Haas Grotesk Text Pro"/>
                <a:ea typeface="+mn-lt"/>
                <a:cs typeface="+mn-lt"/>
              </a:rPr>
              <a:t>Ambio</a:t>
            </a:r>
            <a:r>
              <a:rPr lang="en-US" sz="1400">
                <a:latin typeface="Neue Haas Grotesk Text Pro"/>
                <a:ea typeface="+mn-lt"/>
                <a:cs typeface="+mn-lt"/>
              </a:rPr>
              <a:t>, 50(1), 163-173</a:t>
            </a:r>
          </a:p>
          <a:p>
            <a:r>
              <a:rPr lang="en-US" sz="1400">
                <a:latin typeface="Neue Haas Grotesk Text Pro"/>
                <a:ea typeface="+mn-lt"/>
                <a:cs typeface="+mn-lt"/>
              </a:rPr>
              <a:t>Sivertsen, K. Overgrazing of Kelp Beds Along the Coast of Norway. J Appl </a:t>
            </a:r>
            <a:r>
              <a:rPr lang="en-US" sz="1400" err="1">
                <a:latin typeface="Neue Haas Grotesk Text Pro"/>
                <a:ea typeface="+mn-lt"/>
                <a:cs typeface="+mn-lt"/>
              </a:rPr>
              <a:t>Phycol</a:t>
            </a:r>
            <a:r>
              <a:rPr lang="en-US" sz="1400">
                <a:latin typeface="Neue Haas Grotesk Text Pro"/>
                <a:ea typeface="+mn-lt"/>
                <a:cs typeface="+mn-lt"/>
              </a:rPr>
              <a:t> 18, 599–610 (2006). </a:t>
            </a:r>
          </a:p>
          <a:p>
            <a:r>
              <a:rPr lang="en-US" sz="1400">
                <a:latin typeface="Neue Haas Grotesk Text Pro"/>
                <a:ea typeface="+mn-lt"/>
                <a:cs typeface="+mn-lt"/>
              </a:rPr>
              <a:t>Verbeek, J., Louro, I., Christie, H., Carlsson, P. M., Matsson, S., Renaud, P. E. (2021). Restoring Norway’s underwater forests. A strategy to recover kelp ecosystems from urchin barrens. </a:t>
            </a:r>
            <a:r>
              <a:rPr lang="en-US" sz="1400" err="1">
                <a:latin typeface="Neue Haas Grotesk Text Pro"/>
                <a:ea typeface="+mn-lt"/>
                <a:cs typeface="+mn-lt"/>
              </a:rPr>
              <a:t>SeaForester</a:t>
            </a:r>
            <a:r>
              <a:rPr lang="en-US" sz="1400">
                <a:latin typeface="Neue Haas Grotesk Text Pro"/>
                <a:ea typeface="+mn-lt"/>
                <a:cs typeface="+mn-lt"/>
              </a:rPr>
              <a:t>, NIVA &amp; </a:t>
            </a:r>
            <a:r>
              <a:rPr lang="en-US" sz="1400" err="1">
                <a:latin typeface="Neue Haas Grotesk Text Pro"/>
                <a:ea typeface="+mn-lt"/>
                <a:cs typeface="+mn-lt"/>
              </a:rPr>
              <a:t>Akvaplan-niva</a:t>
            </a:r>
            <a:r>
              <a:rPr lang="en-US" sz="1400">
                <a:latin typeface="Neue Haas Grotesk Text Pro"/>
                <a:ea typeface="+mn-lt"/>
                <a:cs typeface="+mn-lt"/>
              </a:rPr>
              <a:t>, Report, 2021.</a:t>
            </a:r>
            <a:endParaRPr lang="en-US" sz="1400">
              <a:latin typeface="Neue Haas Grotesk Text Pro"/>
            </a:endParaRPr>
          </a:p>
        </p:txBody>
      </p:sp>
      <p:sp>
        <p:nvSpPr>
          <p:cNvPr id="4" name="Date Placeholder 3">
            <a:extLst>
              <a:ext uri="{FF2B5EF4-FFF2-40B4-BE49-F238E27FC236}">
                <a16:creationId xmlns:a16="http://schemas.microsoft.com/office/drawing/2014/main" id="{A65F1A20-25E3-1318-767E-59642736CD8D}"/>
              </a:ext>
            </a:extLst>
          </p:cNvPr>
          <p:cNvSpPr>
            <a:spLocks noGrp="1"/>
          </p:cNvSpPr>
          <p:nvPr>
            <p:ph type="dt" sz="half" idx="10"/>
          </p:nvPr>
        </p:nvSpPr>
        <p:spPr/>
        <p:txBody>
          <a:bodyPr/>
          <a:lstStyle/>
          <a:p>
            <a:fld id="{B28CF818-89E1-47A2-B6B6-83963A6CA5B4}" type="datetime1">
              <a:rPr lang="fr-FR"/>
              <a:t>24/06/2025</a:t>
            </a:fld>
            <a:endParaRPr lang="en-US"/>
          </a:p>
        </p:txBody>
      </p:sp>
      <p:sp>
        <p:nvSpPr>
          <p:cNvPr id="6" name="Slide Number Placeholder 5">
            <a:extLst>
              <a:ext uri="{FF2B5EF4-FFF2-40B4-BE49-F238E27FC236}">
                <a16:creationId xmlns:a16="http://schemas.microsoft.com/office/drawing/2014/main" id="{81168D98-6CD0-B3CC-CC9A-A3E9478CD250}"/>
              </a:ext>
            </a:extLst>
          </p:cNvPr>
          <p:cNvSpPr>
            <a:spLocks noGrp="1"/>
          </p:cNvSpPr>
          <p:nvPr>
            <p:ph type="sldNum" sz="quarter" idx="12"/>
          </p:nvPr>
        </p:nvSpPr>
        <p:spPr/>
        <p:txBody>
          <a:bodyPr/>
          <a:lstStyle/>
          <a:p>
            <a:fld id="{CC057153-B650-4DEB-B370-79DDCFDCE934}" type="slidenum">
              <a:rPr lang="en-US" dirty="0"/>
              <a:t>17</a:t>
            </a:fld>
            <a:endParaRPr lang="en-US"/>
          </a:p>
        </p:txBody>
      </p:sp>
      <p:sp>
        <p:nvSpPr>
          <p:cNvPr id="7" name="Title 1">
            <a:extLst>
              <a:ext uri="{FF2B5EF4-FFF2-40B4-BE49-F238E27FC236}">
                <a16:creationId xmlns:a16="http://schemas.microsoft.com/office/drawing/2014/main" id="{A1520E39-1910-7741-1498-B540C1009D4D}"/>
              </a:ext>
            </a:extLst>
          </p:cNvPr>
          <p:cNvSpPr txBox="1">
            <a:spLocks/>
          </p:cNvSpPr>
          <p:nvPr/>
        </p:nvSpPr>
        <p:spPr>
          <a:xfrm rot="10800000" flipV="1">
            <a:off x="8282869" y="4796439"/>
            <a:ext cx="2673362" cy="1051564"/>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r"/>
            <a:r>
              <a:rPr lang="en-US" sz="1200" b="0">
                <a:latin typeface="Neue Haas Grotesk Text Pro"/>
              </a:rPr>
              <a:t>Design Credits: </a:t>
            </a:r>
            <a:endParaRPr lang="en-US" sz="1200" b="0">
              <a:ea typeface="+mj-lt"/>
              <a:cs typeface="+mj-lt"/>
            </a:endParaRPr>
          </a:p>
          <a:p>
            <a:pPr algn="r"/>
            <a:r>
              <a:rPr lang="en-US" sz="1200" b="0">
                <a:ea typeface="+mj-lt"/>
                <a:cs typeface="+mj-lt"/>
              </a:rPr>
              <a:t>www.flaticon.com</a:t>
            </a:r>
            <a:endParaRPr lang="en-US" sz="1200" b="0">
              <a:latin typeface="Neue Haas Grotesk Text Pro"/>
            </a:endParaRPr>
          </a:p>
          <a:p>
            <a:pPr algn="r"/>
            <a:r>
              <a:rPr lang="en-US" sz="1200" b="0">
                <a:latin typeface="Neue Haas Grotesk Text Pro"/>
              </a:rPr>
              <a:t>www.presentationgo.com</a:t>
            </a:r>
          </a:p>
          <a:p>
            <a:pPr algn="r"/>
            <a:endParaRPr lang="en-US" sz="1200" b="0">
              <a:latin typeface="Neue Haas Grotesk Text Pro"/>
            </a:endParaRPr>
          </a:p>
          <a:p>
            <a:pPr algn="r"/>
            <a:r>
              <a:rPr lang="en-US" sz="1200" b="0">
                <a:latin typeface="Neue Haas Grotesk Text Pro"/>
              </a:rPr>
              <a:t>Photos Credits : Juanma Cambeiro</a:t>
            </a:r>
            <a:br>
              <a:rPr lang="en-US" sz="1200" b="0">
                <a:latin typeface="Neue Haas Grotesk Text Pro"/>
              </a:rPr>
            </a:br>
            <a:r>
              <a:rPr lang="en-US" sz="1200" b="0">
                <a:latin typeface="Neue Haas Grotesk Text Pro"/>
              </a:rPr>
              <a:t>Instagram : @juanmacambeiro</a:t>
            </a:r>
            <a:endParaRPr lang="en-US" sz="1200">
              <a:latin typeface="Neue Haas Grotesk Text Pro"/>
            </a:endParaRPr>
          </a:p>
          <a:p>
            <a:endParaRPr lang="en-US" sz="1400">
              <a:latin typeface="Candara"/>
            </a:endParaRPr>
          </a:p>
        </p:txBody>
      </p:sp>
      <p:pic>
        <p:nvPicPr>
          <p:cNvPr id="10" name="Picture 9" descr="A blue and black background&#10;&#10;Description automatically generated">
            <a:extLst>
              <a:ext uri="{FF2B5EF4-FFF2-40B4-BE49-F238E27FC236}">
                <a16:creationId xmlns:a16="http://schemas.microsoft.com/office/drawing/2014/main" id="{4EAE75D3-65E1-C4D0-CF63-CC96657F648F}"/>
              </a:ext>
            </a:extLst>
          </p:cNvPr>
          <p:cNvPicPr>
            <a:picLocks noChangeAspect="1"/>
          </p:cNvPicPr>
          <p:nvPr/>
        </p:nvPicPr>
        <p:blipFill>
          <a:blip r:embed="rId2"/>
          <a:stretch>
            <a:fillRect/>
          </a:stretch>
        </p:blipFill>
        <p:spPr>
          <a:xfrm>
            <a:off x="10953750" y="5010150"/>
            <a:ext cx="1362075" cy="1676400"/>
          </a:xfrm>
          <a:prstGeom prst="rect">
            <a:avLst/>
          </a:prstGeom>
        </p:spPr>
      </p:pic>
      <p:pic>
        <p:nvPicPr>
          <p:cNvPr id="12" name="Picture 11">
            <a:extLst>
              <a:ext uri="{FF2B5EF4-FFF2-40B4-BE49-F238E27FC236}">
                <a16:creationId xmlns:a16="http://schemas.microsoft.com/office/drawing/2014/main" id="{FF7A972C-B5FD-9A10-00D2-8032CEC41C09}"/>
              </a:ext>
            </a:extLst>
          </p:cNvPr>
          <p:cNvPicPr>
            <a:picLocks noChangeAspect="1"/>
          </p:cNvPicPr>
          <p:nvPr/>
        </p:nvPicPr>
        <p:blipFill>
          <a:blip r:embed="rId3"/>
          <a:stretch>
            <a:fillRect/>
          </a:stretch>
        </p:blipFill>
        <p:spPr>
          <a:xfrm rot="1560000">
            <a:off x="10270628" y="5824044"/>
            <a:ext cx="1876425" cy="1209675"/>
          </a:xfrm>
          <a:prstGeom prst="rect">
            <a:avLst/>
          </a:prstGeom>
        </p:spPr>
      </p:pic>
      <p:pic>
        <p:nvPicPr>
          <p:cNvPr id="14" name="Picture 13" descr="A blue and black silhouette of a bird&#10;&#10;Description automatically generated">
            <a:extLst>
              <a:ext uri="{FF2B5EF4-FFF2-40B4-BE49-F238E27FC236}">
                <a16:creationId xmlns:a16="http://schemas.microsoft.com/office/drawing/2014/main" id="{E9D2F6B0-B756-4460-ABDE-0707EA0586D4}"/>
              </a:ext>
            </a:extLst>
          </p:cNvPr>
          <p:cNvPicPr>
            <a:picLocks noChangeAspect="1"/>
          </p:cNvPicPr>
          <p:nvPr/>
        </p:nvPicPr>
        <p:blipFill>
          <a:blip r:embed="rId4"/>
          <a:stretch>
            <a:fillRect/>
          </a:stretch>
        </p:blipFill>
        <p:spPr>
          <a:xfrm rot="2820000">
            <a:off x="-609600" y="5553075"/>
            <a:ext cx="2581275" cy="1104900"/>
          </a:xfrm>
          <a:prstGeom prst="rect">
            <a:avLst/>
          </a:prstGeom>
        </p:spPr>
      </p:pic>
      <p:pic>
        <p:nvPicPr>
          <p:cNvPr id="16" name="Picture 15">
            <a:extLst>
              <a:ext uri="{FF2B5EF4-FFF2-40B4-BE49-F238E27FC236}">
                <a16:creationId xmlns:a16="http://schemas.microsoft.com/office/drawing/2014/main" id="{01055DEB-68EC-28CB-DF7A-CF04C7D62157}"/>
              </a:ext>
            </a:extLst>
          </p:cNvPr>
          <p:cNvPicPr>
            <a:picLocks noChangeAspect="1"/>
          </p:cNvPicPr>
          <p:nvPr/>
        </p:nvPicPr>
        <p:blipFill>
          <a:blip r:embed="rId5"/>
          <a:stretch>
            <a:fillRect/>
          </a:stretch>
        </p:blipFill>
        <p:spPr>
          <a:xfrm>
            <a:off x="8429625" y="5853113"/>
            <a:ext cx="4114800" cy="1143000"/>
          </a:xfrm>
          <a:prstGeom prst="rect">
            <a:avLst/>
          </a:prstGeom>
        </p:spPr>
      </p:pic>
      <p:pic>
        <p:nvPicPr>
          <p:cNvPr id="18" name="Content Placeholder 3">
            <a:extLst>
              <a:ext uri="{FF2B5EF4-FFF2-40B4-BE49-F238E27FC236}">
                <a16:creationId xmlns:a16="http://schemas.microsoft.com/office/drawing/2014/main" id="{0E0AFE24-821B-48A4-44AE-A47A8725D02A}"/>
              </a:ext>
            </a:extLst>
          </p:cNvPr>
          <p:cNvPicPr>
            <a:picLocks noChangeAspect="1"/>
          </p:cNvPicPr>
          <p:nvPr/>
        </p:nvPicPr>
        <p:blipFill>
          <a:blip r:embed="rId6"/>
          <a:stretch>
            <a:fillRect/>
          </a:stretch>
        </p:blipFill>
        <p:spPr>
          <a:xfrm>
            <a:off x="599" y="5607883"/>
            <a:ext cx="3933825" cy="1400175"/>
          </a:xfrm>
          <a:prstGeom prst="rect">
            <a:avLst/>
          </a:prstGeom>
        </p:spPr>
      </p:pic>
    </p:spTree>
    <p:extLst>
      <p:ext uri="{BB962C8B-B14F-4D97-AF65-F5344CB8AC3E}">
        <p14:creationId xmlns:p14="http://schemas.microsoft.com/office/powerpoint/2010/main" val="1787031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78800-12BC-7A75-5546-1F154A4E5C5E}"/>
              </a:ext>
            </a:extLst>
          </p:cNvPr>
          <p:cNvSpPr>
            <a:spLocks noGrp="1"/>
          </p:cNvSpPr>
          <p:nvPr>
            <p:ph type="title"/>
          </p:nvPr>
        </p:nvSpPr>
        <p:spPr/>
        <p:txBody>
          <a:bodyPr/>
          <a:lstStyle/>
          <a:p>
            <a:r>
              <a:rPr lang="en-US"/>
              <a:t>Additional Material</a:t>
            </a:r>
          </a:p>
        </p:txBody>
      </p:sp>
      <p:sp>
        <p:nvSpPr>
          <p:cNvPr id="4" name="Date Placeholder 3">
            <a:extLst>
              <a:ext uri="{FF2B5EF4-FFF2-40B4-BE49-F238E27FC236}">
                <a16:creationId xmlns:a16="http://schemas.microsoft.com/office/drawing/2014/main" id="{55BD46C5-7E85-E4EA-6AD7-89827E944A4D}"/>
              </a:ext>
            </a:extLst>
          </p:cNvPr>
          <p:cNvSpPr>
            <a:spLocks noGrp="1"/>
          </p:cNvSpPr>
          <p:nvPr>
            <p:ph type="dt" sz="half" idx="10"/>
          </p:nvPr>
        </p:nvSpPr>
        <p:spPr/>
        <p:txBody>
          <a:bodyPr/>
          <a:lstStyle/>
          <a:p>
            <a:fld id="{D4AE50EE-EF9D-4AD7-ABA8-40DDCEE54EB4}" type="datetime1">
              <a:rPr lang="en-US"/>
              <a:t>6/24/2025</a:t>
            </a:fld>
            <a:endParaRPr lang="en-US"/>
          </a:p>
        </p:txBody>
      </p:sp>
      <p:sp>
        <p:nvSpPr>
          <p:cNvPr id="6" name="Slide Number Placeholder 5">
            <a:extLst>
              <a:ext uri="{FF2B5EF4-FFF2-40B4-BE49-F238E27FC236}">
                <a16:creationId xmlns:a16="http://schemas.microsoft.com/office/drawing/2014/main" id="{4B7ADC5D-91B5-8F3E-C04F-65B9BD0E1D28}"/>
              </a:ext>
            </a:extLst>
          </p:cNvPr>
          <p:cNvSpPr>
            <a:spLocks noGrp="1"/>
          </p:cNvSpPr>
          <p:nvPr>
            <p:ph type="sldNum" sz="quarter" idx="12"/>
          </p:nvPr>
        </p:nvSpPr>
        <p:spPr/>
        <p:txBody>
          <a:bodyPr/>
          <a:lstStyle/>
          <a:p>
            <a:fld id="{CC057153-B650-4DEB-B370-79DDCFDCE934}" type="slidenum">
              <a:rPr lang="en-US" dirty="0"/>
              <a:t>18</a:t>
            </a:fld>
            <a:endParaRPr lang="en-US"/>
          </a:p>
        </p:txBody>
      </p:sp>
      <p:pic>
        <p:nvPicPr>
          <p:cNvPr id="8" name="Content Placeholder 7">
            <a:extLst>
              <a:ext uri="{FF2B5EF4-FFF2-40B4-BE49-F238E27FC236}">
                <a16:creationId xmlns:a16="http://schemas.microsoft.com/office/drawing/2014/main" id="{FF2FB2B0-2130-79F9-3DFD-2E8DA96EF18B}"/>
              </a:ext>
            </a:extLst>
          </p:cNvPr>
          <p:cNvPicPr>
            <a:picLocks noGrp="1" noChangeAspect="1"/>
          </p:cNvPicPr>
          <p:nvPr>
            <p:ph idx="1"/>
          </p:nvPr>
        </p:nvPicPr>
        <p:blipFill>
          <a:blip r:embed="rId3"/>
          <a:stretch>
            <a:fillRect/>
          </a:stretch>
        </p:blipFill>
        <p:spPr>
          <a:xfrm>
            <a:off x="3639583" y="1102991"/>
            <a:ext cx="4904510" cy="2812473"/>
          </a:xfrm>
          <a:ln>
            <a:solidFill>
              <a:schemeClr val="bg1"/>
            </a:solidFill>
          </a:ln>
        </p:spPr>
      </p:pic>
      <p:pic>
        <p:nvPicPr>
          <p:cNvPr id="9" name="Picture 8">
            <a:extLst>
              <a:ext uri="{FF2B5EF4-FFF2-40B4-BE49-F238E27FC236}">
                <a16:creationId xmlns:a16="http://schemas.microsoft.com/office/drawing/2014/main" id="{28AD28E9-9752-B113-B5CB-06A0AD8E6DA0}"/>
              </a:ext>
            </a:extLst>
          </p:cNvPr>
          <p:cNvPicPr>
            <a:picLocks noChangeAspect="1"/>
          </p:cNvPicPr>
          <p:nvPr/>
        </p:nvPicPr>
        <p:blipFill>
          <a:blip r:embed="rId4"/>
          <a:stretch>
            <a:fillRect/>
          </a:stretch>
        </p:blipFill>
        <p:spPr>
          <a:xfrm>
            <a:off x="214046" y="3801164"/>
            <a:ext cx="4170218" cy="2650837"/>
          </a:xfrm>
          <a:prstGeom prst="rect">
            <a:avLst/>
          </a:prstGeom>
          <a:ln>
            <a:solidFill>
              <a:schemeClr val="bg1"/>
            </a:solidFill>
          </a:ln>
        </p:spPr>
      </p:pic>
      <p:pic>
        <p:nvPicPr>
          <p:cNvPr id="10" name="Picture 9">
            <a:extLst>
              <a:ext uri="{FF2B5EF4-FFF2-40B4-BE49-F238E27FC236}">
                <a16:creationId xmlns:a16="http://schemas.microsoft.com/office/drawing/2014/main" id="{4E833D35-85E1-D18C-31E1-3AB3653E6223}"/>
              </a:ext>
            </a:extLst>
          </p:cNvPr>
          <p:cNvPicPr>
            <a:picLocks noChangeAspect="1"/>
          </p:cNvPicPr>
          <p:nvPr/>
        </p:nvPicPr>
        <p:blipFill>
          <a:blip r:embed="rId5"/>
          <a:stretch>
            <a:fillRect/>
          </a:stretch>
        </p:blipFill>
        <p:spPr>
          <a:xfrm>
            <a:off x="7802873" y="3673010"/>
            <a:ext cx="4100946" cy="2789382"/>
          </a:xfrm>
          <a:prstGeom prst="rect">
            <a:avLst/>
          </a:prstGeom>
          <a:ln>
            <a:solidFill>
              <a:schemeClr val="bg1"/>
            </a:solidFill>
          </a:ln>
        </p:spPr>
      </p:pic>
      <p:pic>
        <p:nvPicPr>
          <p:cNvPr id="26" name="Picture 25">
            <a:extLst>
              <a:ext uri="{FF2B5EF4-FFF2-40B4-BE49-F238E27FC236}">
                <a16:creationId xmlns:a16="http://schemas.microsoft.com/office/drawing/2014/main" id="{6ED9D39B-448E-1506-8CB6-07DB7D85D5E7}"/>
              </a:ext>
            </a:extLst>
          </p:cNvPr>
          <p:cNvPicPr>
            <a:picLocks noChangeAspect="1"/>
          </p:cNvPicPr>
          <p:nvPr/>
        </p:nvPicPr>
        <p:blipFill>
          <a:blip r:embed="rId6"/>
          <a:stretch>
            <a:fillRect/>
          </a:stretch>
        </p:blipFill>
        <p:spPr>
          <a:xfrm>
            <a:off x="1212273" y="1717963"/>
            <a:ext cx="1080655" cy="1080655"/>
          </a:xfrm>
          <a:prstGeom prst="rect">
            <a:avLst/>
          </a:prstGeom>
        </p:spPr>
      </p:pic>
      <p:pic>
        <p:nvPicPr>
          <p:cNvPr id="27" name="Picture 26">
            <a:extLst>
              <a:ext uri="{FF2B5EF4-FFF2-40B4-BE49-F238E27FC236}">
                <a16:creationId xmlns:a16="http://schemas.microsoft.com/office/drawing/2014/main" id="{725A2BDB-838D-A0D9-AC6A-594FFF2E819E}"/>
              </a:ext>
            </a:extLst>
          </p:cNvPr>
          <p:cNvPicPr>
            <a:picLocks noChangeAspect="1"/>
          </p:cNvPicPr>
          <p:nvPr/>
        </p:nvPicPr>
        <p:blipFill>
          <a:blip r:embed="rId6"/>
          <a:stretch>
            <a:fillRect/>
          </a:stretch>
        </p:blipFill>
        <p:spPr>
          <a:xfrm>
            <a:off x="5590308" y="4738253"/>
            <a:ext cx="706583" cy="775855"/>
          </a:xfrm>
          <a:prstGeom prst="rect">
            <a:avLst/>
          </a:prstGeom>
        </p:spPr>
      </p:pic>
      <p:pic>
        <p:nvPicPr>
          <p:cNvPr id="28" name="Picture 27">
            <a:extLst>
              <a:ext uri="{FF2B5EF4-FFF2-40B4-BE49-F238E27FC236}">
                <a16:creationId xmlns:a16="http://schemas.microsoft.com/office/drawing/2014/main" id="{B4301951-6A1D-DCF2-12F4-BA9B80308953}"/>
              </a:ext>
            </a:extLst>
          </p:cNvPr>
          <p:cNvPicPr>
            <a:picLocks noChangeAspect="1"/>
          </p:cNvPicPr>
          <p:nvPr/>
        </p:nvPicPr>
        <p:blipFill>
          <a:blip r:embed="rId6"/>
          <a:stretch>
            <a:fillRect/>
          </a:stretch>
        </p:blipFill>
        <p:spPr>
          <a:xfrm>
            <a:off x="9996054" y="2396835"/>
            <a:ext cx="1274618" cy="1274618"/>
          </a:xfrm>
          <a:prstGeom prst="rect">
            <a:avLst/>
          </a:prstGeom>
        </p:spPr>
      </p:pic>
      <p:sp>
        <p:nvSpPr>
          <p:cNvPr id="3" name="Footer Placeholder 2">
            <a:extLst>
              <a:ext uri="{FF2B5EF4-FFF2-40B4-BE49-F238E27FC236}">
                <a16:creationId xmlns:a16="http://schemas.microsoft.com/office/drawing/2014/main" id="{893F9210-1CC6-7165-B574-1CC83F8F7657}"/>
              </a:ext>
            </a:extLst>
          </p:cNvPr>
          <p:cNvSpPr>
            <a:spLocks noGrp="1"/>
          </p:cNvSpPr>
          <p:nvPr>
            <p:ph type="ftr" sz="quarter" idx="11"/>
          </p:nvPr>
        </p:nvSpPr>
        <p:spPr/>
        <p:txBody>
          <a:bodyPr/>
          <a:lstStyle/>
          <a:p>
            <a:r>
              <a:rPr lang="en-US"/>
              <a:t>Problem | Research Question | Material | Methods | Results | Conclusion​</a:t>
            </a:r>
          </a:p>
        </p:txBody>
      </p:sp>
    </p:spTree>
    <p:extLst>
      <p:ext uri="{BB962C8B-B14F-4D97-AF65-F5344CB8AC3E}">
        <p14:creationId xmlns:p14="http://schemas.microsoft.com/office/powerpoint/2010/main" val="1220805067"/>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VanillaVTI">
  <a:themeElements>
    <a:clrScheme name="VanillaVTI">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VanillaVTI">
      <a:majorFont>
        <a:latin typeface="Neue Haas Grotesk Text Pro"/>
        <a:ea typeface=""/>
        <a:cs typeface=""/>
      </a:majorFont>
      <a:minorFont>
        <a:latin typeface="Neue Haas Grotesk Text Pro"/>
        <a:ea typeface=""/>
        <a:cs typeface=""/>
      </a:minorFont>
    </a:fontScheme>
    <a:fmtScheme name="Vanilla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AACC6CF0-9F86-48CC-9C4E-CA578EE0A0A0}" vid="{3BDE51FE-56D6-4100-AFB5-5B4AEDCE2E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2365</Words>
  <Application>Microsoft Office PowerPoint</Application>
  <PresentationFormat>Grand écran</PresentationFormat>
  <Paragraphs>289</Paragraphs>
  <Slides>18</Slides>
  <Notes>16</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18</vt:i4>
      </vt:variant>
    </vt:vector>
  </HeadingPairs>
  <TitlesOfParts>
    <vt:vector size="24" baseType="lpstr">
      <vt:lpstr>Arial</vt:lpstr>
      <vt:lpstr>Calibri</vt:lpstr>
      <vt:lpstr>Candara</vt:lpstr>
      <vt:lpstr>Courier New</vt:lpstr>
      <vt:lpstr>Neue Haas Grotesk Text Pro</vt:lpstr>
      <vt:lpstr>VanillaVTI</vt:lpstr>
      <vt:lpstr>Présentation PowerPoint</vt:lpstr>
      <vt:lpstr>Problem</vt:lpstr>
      <vt:lpstr>Research Question</vt:lpstr>
      <vt:lpstr>Climate Dataset</vt:lpstr>
      <vt:lpstr>Sea Urchin Dataset</vt:lpstr>
      <vt:lpstr>Présentation PowerPoint</vt:lpstr>
      <vt:lpstr>Sea Urchin Dataset</vt:lpstr>
      <vt:lpstr>Présentation PowerPoint</vt:lpstr>
      <vt:lpstr>Présentation PowerPoint</vt:lpstr>
      <vt:lpstr>Présentation PowerPoint</vt:lpstr>
      <vt:lpstr>Results</vt:lpstr>
      <vt:lpstr>Results</vt:lpstr>
      <vt:lpstr>Results</vt:lpstr>
      <vt:lpstr>Results</vt:lpstr>
      <vt:lpstr>Conclusion</vt:lpstr>
      <vt:lpstr>Présentation PowerPoint</vt:lpstr>
      <vt:lpstr>References</vt:lpstr>
      <vt:lpstr>Additional Material</vt:lpstr>
    </vt:vector>
  </TitlesOfParts>
  <Company>UiT The Arctic University of Norway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Tamer Abu-Alam</dc:creator>
  <cp:lastModifiedBy>Constance G.</cp:lastModifiedBy>
  <cp:revision>151</cp:revision>
  <dcterms:created xsi:type="dcterms:W3CDTF">2024-06-17T14:33:27Z</dcterms:created>
  <dcterms:modified xsi:type="dcterms:W3CDTF">2025-06-24T21:12:16Z</dcterms:modified>
</cp:coreProperties>
</file>