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745" r:id="rId2"/>
  </p:sldMasterIdLst>
  <p:notesMasterIdLst>
    <p:notesMasterId r:id="rId24"/>
  </p:notesMasterIdLst>
  <p:handoutMasterIdLst>
    <p:handoutMasterId r:id="rId25"/>
  </p:handoutMasterIdLst>
  <p:sldIdLst>
    <p:sldId id="421" r:id="rId3"/>
    <p:sldId id="418" r:id="rId4"/>
    <p:sldId id="415" r:id="rId5"/>
    <p:sldId id="392" r:id="rId6"/>
    <p:sldId id="428" r:id="rId7"/>
    <p:sldId id="417" r:id="rId8"/>
    <p:sldId id="407" r:id="rId9"/>
    <p:sldId id="390" r:id="rId10"/>
    <p:sldId id="420" r:id="rId11"/>
    <p:sldId id="394" r:id="rId12"/>
    <p:sldId id="386" r:id="rId13"/>
    <p:sldId id="406" r:id="rId14"/>
    <p:sldId id="382" r:id="rId15"/>
    <p:sldId id="425" r:id="rId16"/>
    <p:sldId id="414" r:id="rId17"/>
    <p:sldId id="385" r:id="rId18"/>
    <p:sldId id="396" r:id="rId19"/>
    <p:sldId id="372" r:id="rId20"/>
    <p:sldId id="423" r:id="rId21"/>
    <p:sldId id="424" r:id="rId22"/>
    <p:sldId id="398" r:id="rId23"/>
  </p:sldIdLst>
  <p:sldSz cx="12192000" cy="6858000"/>
  <p:notesSz cx="6794500" cy="9931400"/>
  <p:defaultTextStyle>
    <a:defPPr>
      <a:defRPr lang="nl-BE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8">
          <p15:clr>
            <a:srgbClr val="A4A3A4"/>
          </p15:clr>
        </p15:guide>
        <p15:guide id="2" pos="2140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6A6B6C1-AD6C-6BBA-1A90-0CDC6BA02033}" name="Sarah Vervalcke" initials="SV" userId="S::sarah.vervalcke@aeronomie.be::860bc682-8511-42cc-ba60-1c4087dc1f1f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3A573"/>
    <a:srgbClr val="040308"/>
    <a:srgbClr val="010101"/>
    <a:srgbClr val="060A11"/>
    <a:srgbClr val="F8F8F8"/>
    <a:srgbClr val="FCFCFC"/>
    <a:srgbClr val="99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3447" autoAdjust="0"/>
  </p:normalViewPr>
  <p:slideViewPr>
    <p:cSldViewPr>
      <p:cViewPr varScale="1">
        <p:scale>
          <a:sx n="63" d="100"/>
          <a:sy n="63" d="100"/>
        </p:scale>
        <p:origin x="780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3202" y="-72"/>
      </p:cViewPr>
      <p:guideLst>
        <p:guide orient="horz" pos="3128"/>
        <p:guide pos="214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Relationship Id="rId30" Type="http://schemas.microsoft.com/office/2018/10/relationships/authors" Target="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5AE04D3-5153-49A0-B290-6FA42BF2142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67D9D6A-C64F-4505-94DF-9FA9C9C83F6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8100" y="0"/>
            <a:ext cx="2944813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cs typeface="Arial" charset="0"/>
              </a:defRPr>
            </a:lvl1pPr>
          </a:lstStyle>
          <a:p>
            <a:pPr>
              <a:defRPr/>
            </a:pPr>
            <a:fld id="{8697E9C1-0EE7-4D9B-94CA-9376DA31F276}" type="datetimeFigureOut">
              <a:rPr lang="nl-BE"/>
              <a:pPr>
                <a:defRPr/>
              </a:pPr>
              <a:t>31/07/2026</a:t>
            </a:fld>
            <a:endParaRPr lang="nl-B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08585BE-5CD6-499B-BAC5-F39B1BD1B8B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32925"/>
            <a:ext cx="2944813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EC7787B-514D-4FC3-9D01-8E400B635E1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8100" y="9432925"/>
            <a:ext cx="2944813" cy="4968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EF0DE025-AFB3-4743-88C1-B9AC0F353900}" type="slidenum">
              <a:rPr lang="nl-BE" altLang="en-BE"/>
              <a:pPr>
                <a:defRPr/>
              </a:pPr>
              <a:t>‹#›</a:t>
            </a:fld>
            <a:endParaRPr lang="nl-BE" altLang="en-BE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A72B9DD-1E3F-4BE2-A51B-7832249D796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547D189-E159-42E9-9B61-A06A07AF6133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48100" y="0"/>
            <a:ext cx="2944813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278F91F5-E6F4-4A75-8BB9-6C29CF8EDFFF}" type="datetimeFigureOut">
              <a:rPr lang="nl-BE"/>
              <a:pPr>
                <a:defRPr/>
              </a:pPr>
              <a:t>31/07/2026</a:t>
            </a:fld>
            <a:endParaRPr lang="nl-BE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DECF9145-14CD-40E1-8D37-83C4B5EF7CF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87313" y="744538"/>
            <a:ext cx="6619875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nl-BE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149C0BE4-CF86-42CD-AE5F-5DEE6B1521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9450" y="4718050"/>
            <a:ext cx="5435600" cy="446881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l-BE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7EE2726-2CD9-41A4-9D4A-3710628293D0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432925"/>
            <a:ext cx="2944813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8E41CC-56EF-4230-AF1D-3A36F49931E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48100" y="9432925"/>
            <a:ext cx="2944813" cy="4968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84186D92-0E1D-4632-95E7-7059ACBACE2F}" type="slidenum">
              <a:rPr lang="nl-BE" altLang="en-BE"/>
              <a:pPr>
                <a:defRPr/>
              </a:pPr>
              <a:t>‹#›</a:t>
            </a:fld>
            <a:endParaRPr lang="nl-BE" altLang="en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55D41B-E9FE-D224-D7CA-63EC686E43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E13DC42-F93C-7BB5-16D4-6A9AA7E95E9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A8B2D20-29E5-5CB4-50E8-ACA366B4AAF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B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35DB30-77B4-8FDC-D8F4-26F62384FEA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4186D92-0E1D-4632-95E7-7059ACBACE2F}" type="slidenum">
              <a:rPr lang="nl-BE" altLang="en-BE" smtClean="0"/>
              <a:pPr>
                <a:defRPr/>
              </a:pPr>
              <a:t>4</a:t>
            </a:fld>
            <a:endParaRPr lang="nl-BE" altLang="en-BE"/>
          </a:p>
        </p:txBody>
      </p:sp>
    </p:spTree>
    <p:extLst>
      <p:ext uri="{BB962C8B-B14F-4D97-AF65-F5344CB8AC3E}">
        <p14:creationId xmlns:p14="http://schemas.microsoft.com/office/powerpoint/2010/main" val="2517637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17B2F9-6C88-6906-EB45-0590F10399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C877865-9B53-A2EB-7695-C1F137FC415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661A398-5F39-40AB-6B78-DD4B1821E02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B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1C32DE-C84F-DB7F-613E-428D46197D1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4186D92-0E1D-4632-95E7-7059ACBACE2F}" type="slidenum">
              <a:rPr lang="nl-BE" altLang="en-BE" smtClean="0"/>
              <a:pPr>
                <a:defRPr/>
              </a:pPr>
              <a:t>8</a:t>
            </a:fld>
            <a:endParaRPr lang="nl-BE" altLang="en-BE"/>
          </a:p>
        </p:txBody>
      </p:sp>
    </p:spTree>
    <p:extLst>
      <p:ext uri="{BB962C8B-B14F-4D97-AF65-F5344CB8AC3E}">
        <p14:creationId xmlns:p14="http://schemas.microsoft.com/office/powerpoint/2010/main" val="16039721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DB8B8D-AFBA-0901-B4BB-8D20156AFC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DE002FA-EF32-A10C-D697-65ABA94AA4F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E8CAF3D-FB42-8D17-91D0-3EDBB28CF2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B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5CB844-68B5-6A7F-324D-122DB7E8247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4186D92-0E1D-4632-95E7-7059ACBACE2F}" type="slidenum">
              <a:rPr lang="nl-BE" altLang="en-BE" smtClean="0"/>
              <a:pPr>
                <a:defRPr/>
              </a:pPr>
              <a:t>10</a:t>
            </a:fld>
            <a:endParaRPr lang="nl-BE" altLang="en-BE"/>
          </a:p>
        </p:txBody>
      </p:sp>
    </p:spTree>
    <p:extLst>
      <p:ext uri="{BB962C8B-B14F-4D97-AF65-F5344CB8AC3E}">
        <p14:creationId xmlns:p14="http://schemas.microsoft.com/office/powerpoint/2010/main" val="24523399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8546C2-3727-8C85-663D-DA78BB4610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42835F9-3E9D-EB7E-6E29-26EC222FE25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8C20179-4616-F76C-A5AA-A733E9C7530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B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27A0BB-22AA-B5F9-6A49-D879EE5FDAA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4186D92-0E1D-4632-95E7-7059ACBACE2F}" type="slidenum">
              <a:rPr lang="nl-BE" altLang="en-BE" smtClean="0"/>
              <a:pPr>
                <a:defRPr/>
              </a:pPr>
              <a:t>11</a:t>
            </a:fld>
            <a:endParaRPr lang="nl-BE" altLang="en-BE"/>
          </a:p>
        </p:txBody>
      </p:sp>
    </p:spTree>
    <p:extLst>
      <p:ext uri="{BB962C8B-B14F-4D97-AF65-F5344CB8AC3E}">
        <p14:creationId xmlns:p14="http://schemas.microsoft.com/office/powerpoint/2010/main" val="11916584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A34123-973D-016D-C9DC-2E78E0D6F6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3E91436-C50B-6283-8AAA-8773B451AE9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B507E8F-8A01-3766-96C0-AA8D4A697D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B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2AC15B-6ED5-FC00-60DD-79AB51123E5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4186D92-0E1D-4632-95E7-7059ACBACE2F}" type="slidenum">
              <a:rPr lang="nl-BE" altLang="en-BE" smtClean="0"/>
              <a:pPr>
                <a:defRPr/>
              </a:pPr>
              <a:t>13</a:t>
            </a:fld>
            <a:endParaRPr lang="nl-BE" altLang="en-BE"/>
          </a:p>
        </p:txBody>
      </p:sp>
    </p:spTree>
    <p:extLst>
      <p:ext uri="{BB962C8B-B14F-4D97-AF65-F5344CB8AC3E}">
        <p14:creationId xmlns:p14="http://schemas.microsoft.com/office/powerpoint/2010/main" val="10080371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40E570-C59C-F12E-0D2A-FF16B91BAF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91CDEAC-2E8E-9311-C233-ECDFC9D4E80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A3E0625-CB96-6950-70F2-CD0AA9A15C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B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9F3D9E-D51C-B60A-A374-13698D47EF9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4186D92-0E1D-4632-95E7-7059ACBACE2F}" type="slidenum">
              <a:rPr lang="nl-BE" altLang="en-BE" smtClean="0"/>
              <a:pPr>
                <a:defRPr/>
              </a:pPr>
              <a:t>14</a:t>
            </a:fld>
            <a:endParaRPr lang="nl-BE" altLang="en-BE"/>
          </a:p>
        </p:txBody>
      </p:sp>
    </p:spTree>
    <p:extLst>
      <p:ext uri="{BB962C8B-B14F-4D97-AF65-F5344CB8AC3E}">
        <p14:creationId xmlns:p14="http://schemas.microsoft.com/office/powerpoint/2010/main" val="33085185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390985-7070-90C1-347A-E74D64180F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2FAAC3E-4316-15C5-D7FF-EFD54D4BE0A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33B446D-67C0-54E0-3022-714C435D470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B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8F39C7-462A-F943-3012-4D570D52F63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4186D92-0E1D-4632-95E7-7059ACBACE2F}" type="slidenum">
              <a:rPr lang="nl-BE" altLang="en-BE" smtClean="0"/>
              <a:pPr>
                <a:defRPr/>
              </a:pPr>
              <a:t>16</a:t>
            </a:fld>
            <a:endParaRPr lang="nl-BE" altLang="en-BE"/>
          </a:p>
        </p:txBody>
      </p:sp>
    </p:spTree>
    <p:extLst>
      <p:ext uri="{BB962C8B-B14F-4D97-AF65-F5344CB8AC3E}">
        <p14:creationId xmlns:p14="http://schemas.microsoft.com/office/powerpoint/2010/main" val="7853674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CD4F57-9C78-F6F9-F83A-FF8B2FCAB0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4426212-236C-1D01-6C25-79A1672EF4E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AAF10EE-47A2-A8E4-ACE6-A062396965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B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78419D-3D15-8BC2-A11A-AC2FBFFBE34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4186D92-0E1D-4632-95E7-7059ACBACE2F}" type="slidenum">
              <a:rPr lang="nl-BE" altLang="en-BE" smtClean="0"/>
              <a:pPr>
                <a:defRPr/>
              </a:pPr>
              <a:t>17</a:t>
            </a:fld>
            <a:endParaRPr lang="nl-BE" altLang="en-BE"/>
          </a:p>
        </p:txBody>
      </p:sp>
    </p:spTree>
    <p:extLst>
      <p:ext uri="{BB962C8B-B14F-4D97-AF65-F5344CB8AC3E}">
        <p14:creationId xmlns:p14="http://schemas.microsoft.com/office/powerpoint/2010/main" val="12000325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2C321D-B797-4C2C-57C1-A59FA69AB9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F48B79D-624C-78B6-10F9-1C8B477370B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E55C0C3-15DB-5401-233E-EF423291EC7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B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BD66E3-47AA-96C1-9ED2-65E32A04C82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4186D92-0E1D-4632-95E7-7059ACBACE2F}" type="slidenum">
              <a:rPr lang="nl-BE" altLang="en-BE" smtClean="0"/>
              <a:pPr>
                <a:defRPr/>
              </a:pPr>
              <a:t>19</a:t>
            </a:fld>
            <a:endParaRPr lang="nl-BE" altLang="en-BE"/>
          </a:p>
        </p:txBody>
      </p:sp>
    </p:spTree>
    <p:extLst>
      <p:ext uri="{BB962C8B-B14F-4D97-AF65-F5344CB8AC3E}">
        <p14:creationId xmlns:p14="http://schemas.microsoft.com/office/powerpoint/2010/main" val="212582653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F37CA1-B529-DE7A-B6D5-68C5B64302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9E6FF1C-C68E-6C76-D726-BA3865DD8BA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2BFA9D5-9AFA-F445-FCE5-C99A3A472F5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B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7C238B-3C4C-87EF-22A0-189DE584224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4186D92-0E1D-4632-95E7-7059ACBACE2F}" type="slidenum">
              <a:rPr lang="nl-BE" altLang="en-BE" smtClean="0"/>
              <a:pPr>
                <a:defRPr/>
              </a:pPr>
              <a:t>21</a:t>
            </a:fld>
            <a:endParaRPr lang="nl-BE" altLang="en-BE"/>
          </a:p>
        </p:txBody>
      </p:sp>
    </p:spTree>
    <p:extLst>
      <p:ext uri="{BB962C8B-B14F-4D97-AF65-F5344CB8AC3E}">
        <p14:creationId xmlns:p14="http://schemas.microsoft.com/office/powerpoint/2010/main" val="33288963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32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l-BE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nl-B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0D43FF-0074-AC25-F9B6-3EE9D5899F8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AAE501-4389-4B51-8C1E-C64EFBBEF06F}" type="slidenum">
              <a:rPr lang="en-BE" smtClean="0"/>
              <a:pPr/>
              <a:t>‹#›</a:t>
            </a:fld>
            <a:endParaRPr lang="en-BE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191D08-FF49-E1BE-3547-C50B93F5DC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5368288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4638"/>
            <a:ext cx="11055019" cy="7556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B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0002B3-2D80-1679-316D-9D07528B361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AAE501-4389-4B51-8C1E-C64EFBBEF06F}" type="slidenum">
              <a:rPr lang="en-BE" smtClean="0"/>
              <a:pPr/>
              <a:t>‹#›</a:t>
            </a:fld>
            <a:endParaRPr lang="en-BE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67539E-3EDE-1CB3-FAA5-D66CB7178A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8805490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7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3CDFB6-7DC1-9D53-E00B-BD724018072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AAE501-4389-4B51-8C1E-C64EFBBEF06F}" type="slidenum">
              <a:rPr lang="en-BE" smtClean="0"/>
              <a:pPr/>
              <a:t>‹#›</a:t>
            </a:fld>
            <a:endParaRPr lang="en-BE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E26E1A-C970-6899-B15C-FA9689A140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9968239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59008" cy="7556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B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7F66D46-108C-4242-8434-69509DE025F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AAE501-4389-4B51-8C1E-C64EFBBEF06F}" type="slidenum">
              <a:rPr lang="en-BE" smtClean="0"/>
              <a:pPr/>
              <a:t>‹#›</a:t>
            </a:fld>
            <a:endParaRPr lang="en-BE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18558CC-BF96-63BA-CF04-904D0BF00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21119303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59008" cy="7556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2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2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B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37ED15-A3B7-3C46-066D-0A8DBD1EE75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AAE501-4389-4B51-8C1E-C64EFBBEF06F}" type="slidenum">
              <a:rPr lang="en-BE" smtClean="0"/>
              <a:pPr/>
              <a:t>‹#›</a:t>
            </a:fld>
            <a:endParaRPr lang="en-BE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2A5E839-D7C0-8F75-C76A-A13C643DD5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32315891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59008" cy="7556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l-BE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F2DB6D6-ABDE-8713-2208-FEABA9CC4A6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AAE501-4389-4B51-8C1E-C64EFBBEF06F}" type="slidenum">
              <a:rPr lang="en-BE" smtClean="0"/>
              <a:pPr/>
              <a:t>‹#›</a:t>
            </a:fld>
            <a:endParaRPr lang="en-BE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BD0603F-572D-1369-5334-246FF3E240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3970858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FA5E94A-801B-D6D0-3D5C-3DC5E136CCA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AAE501-4389-4B51-8C1E-C64EFBBEF06F}" type="slidenum">
              <a:rPr lang="en-BE" smtClean="0"/>
              <a:pPr/>
              <a:t>‹#›</a:t>
            </a:fld>
            <a:endParaRPr lang="en-BE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3C77104-E440-766D-EBBE-E96951FDC3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2051693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7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858058F-4956-4863-8B0B-82EB5E10EEB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AAE501-4389-4B51-8C1E-C64EFBBEF06F}" type="slidenum">
              <a:rPr lang="en-BE" smtClean="0"/>
              <a:pPr/>
              <a:t>‹#›</a:t>
            </a:fld>
            <a:endParaRPr lang="en-BE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CE1827-8DC1-D774-DE47-7EF9060DB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21191421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nl-BE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29E241F-F146-DF82-24F2-282769C64A0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AAE501-4389-4B51-8C1E-C64EFBBEF06F}" type="slidenum">
              <a:rPr lang="en-BE" smtClean="0"/>
              <a:pPr/>
              <a:t>‹#›</a:t>
            </a:fld>
            <a:endParaRPr lang="en-BE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3C19FE-E533-7F34-C3BB-1D8D0D61AF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27650794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59008" cy="7556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B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AAC490-2734-ECE7-04C1-6DBF85804DE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AAE501-4389-4B51-8C1E-C64EFBBEF06F}" type="slidenum">
              <a:rPr lang="en-BE" smtClean="0"/>
              <a:pPr/>
              <a:t>‹#›</a:t>
            </a:fld>
            <a:endParaRPr lang="en-BE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656BD4-5AA4-B428-AE61-29DE0D9992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42266492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5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5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B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034B4B-3942-E28A-21AD-22190309E03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AAE501-4389-4B51-8C1E-C64EFBBEF06F}" type="slidenum">
              <a:rPr lang="en-BE" smtClean="0"/>
              <a:pPr/>
              <a:t>‹#›</a:t>
            </a:fld>
            <a:endParaRPr lang="en-BE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66A33E-F245-4C1E-6BB3-62EFD4A27F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8292241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/>
          <p:cNvSpPr>
            <a:spLocks noGrp="1"/>
          </p:cNvSpPr>
          <p:nvPr>
            <p:ph type="pic" sz="quarter" idx="15"/>
          </p:nvPr>
        </p:nvSpPr>
        <p:spPr>
          <a:xfrm>
            <a:off x="735584" y="6077712"/>
            <a:ext cx="853440" cy="640080"/>
          </a:xfrm>
        </p:spPr>
        <p:txBody>
          <a:bodyPr rtlCol="0">
            <a:normAutofit/>
          </a:bodyPr>
          <a:lstStyle>
            <a:lvl1pPr marL="0" indent="0">
              <a:buNone/>
              <a:defRPr sz="105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7" name="Picture Placeholder 14"/>
          <p:cNvSpPr>
            <a:spLocks noGrp="1"/>
          </p:cNvSpPr>
          <p:nvPr>
            <p:ph type="pic" sz="quarter" idx="16"/>
          </p:nvPr>
        </p:nvSpPr>
        <p:spPr>
          <a:xfrm>
            <a:off x="1751584" y="6083808"/>
            <a:ext cx="853440" cy="640080"/>
          </a:xfrm>
        </p:spPr>
        <p:txBody>
          <a:bodyPr rtlCol="0">
            <a:normAutofit/>
          </a:bodyPr>
          <a:lstStyle>
            <a:lvl1pPr marL="0" indent="0">
              <a:buNone/>
              <a:defRPr sz="105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8" name="Picture Placeholder 14"/>
          <p:cNvSpPr>
            <a:spLocks noGrp="1"/>
          </p:cNvSpPr>
          <p:nvPr>
            <p:ph type="pic" sz="quarter" idx="17"/>
          </p:nvPr>
        </p:nvSpPr>
        <p:spPr>
          <a:xfrm>
            <a:off x="2767584" y="6080760"/>
            <a:ext cx="853440" cy="640080"/>
          </a:xfrm>
        </p:spPr>
        <p:txBody>
          <a:bodyPr rtlCol="0">
            <a:normAutofit/>
          </a:bodyPr>
          <a:lstStyle>
            <a:lvl1pPr marL="0" indent="0">
              <a:buNone/>
              <a:defRPr sz="105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37FD3A-8AA4-4B09-8B73-405FF74F8CA0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5645156" y="4038600"/>
            <a:ext cx="6242049" cy="685800"/>
          </a:xfrm>
          <a:prstGeom prst="rect">
            <a:avLst/>
          </a:prstGeom>
        </p:spPr>
        <p:txBody>
          <a:bodyPr/>
          <a:lstStyle>
            <a:lvl1pPr algn="l" eaLnBrk="1" fontAlgn="base" hangingPunct="1">
              <a:spcBef>
                <a:spcPct val="0"/>
              </a:spcBef>
              <a:spcAft>
                <a:spcPct val="0"/>
              </a:spcAft>
              <a:defRPr sz="1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>
              <a:defRPr/>
            </a:pPr>
            <a:r>
              <a:rPr lang="en-US" sz="1900"/>
              <a:t>SUBTITLE</a:t>
            </a:r>
          </a:p>
          <a:p>
            <a:pPr>
              <a:defRPr/>
            </a:pPr>
            <a:r>
              <a:rPr lang="nl-BE"/>
              <a:t>Authors</a:t>
            </a:r>
            <a:endParaRPr 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CE19A27-2C48-818A-1EB3-924B1C7ABA3B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0835911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8" descr="logobelspo">
            <a:extLst>
              <a:ext uri="{FF2B5EF4-FFF2-40B4-BE49-F238E27FC236}">
                <a16:creationId xmlns:a16="http://schemas.microsoft.com/office/drawing/2014/main" id="{CC318054-DC15-4837-ACEE-382CF6B0A1A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10300"/>
            <a:ext cx="967317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32"/>
            <a:ext cx="10363200" cy="1470025"/>
          </a:xfrm>
        </p:spPr>
        <p:txBody>
          <a:bodyPr/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89" indent="0" algn="ctr">
              <a:buNone/>
              <a:defRPr/>
            </a:lvl2pPr>
            <a:lvl3pPr marL="914377" indent="0" algn="ctr">
              <a:buNone/>
              <a:defRPr/>
            </a:lvl3pPr>
            <a:lvl4pPr marL="1371566" indent="0" algn="ctr">
              <a:buNone/>
              <a:defRPr/>
            </a:lvl4pPr>
            <a:lvl5pPr marL="1828754" indent="0" algn="ctr">
              <a:buNone/>
              <a:defRPr/>
            </a:lvl5pPr>
            <a:lvl6pPr marL="2285943" indent="0" algn="ctr">
              <a:buNone/>
              <a:defRPr/>
            </a:lvl6pPr>
            <a:lvl7pPr marL="2743131" indent="0" algn="ctr">
              <a:buNone/>
              <a:defRPr/>
            </a:lvl7pPr>
            <a:lvl8pPr marL="3200320" indent="0" algn="ctr">
              <a:buNone/>
              <a:defRPr/>
            </a:lvl8pPr>
            <a:lvl9pPr marL="3657509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BEF95B1-9FED-412B-BAF6-B5182621095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z="1400">
                <a:latin typeface="Calibri" pitchFamily="34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2E6294C-5B0B-445A-9774-7544F1E3A28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ctr">
              <a:defRPr sz="1400">
                <a:latin typeface="Calibri" pitchFamily="34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5C87FA-C561-4279-BA00-E4689D221CA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B48BBD26-A814-430F-AAAD-33B8E3A96ACD}" type="slidenum">
              <a:rPr lang="fr-FR" altLang="en-BE" smtClean="0"/>
              <a:pPr>
                <a:defRPr/>
              </a:pPr>
              <a:t>‹#›</a:t>
            </a:fld>
            <a:endParaRPr lang="fr-FR" altLang="en-BE" dirty="0"/>
          </a:p>
          <a:p>
            <a:pPr>
              <a:defRPr/>
            </a:pPr>
            <a:endParaRPr lang="fr-FR" altLang="en-BE" dirty="0"/>
          </a:p>
        </p:txBody>
      </p:sp>
    </p:spTree>
    <p:extLst>
      <p:ext uri="{BB962C8B-B14F-4D97-AF65-F5344CB8AC3E}">
        <p14:creationId xmlns:p14="http://schemas.microsoft.com/office/powerpoint/2010/main" val="14241292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8" descr="logobelspo">
            <a:extLst>
              <a:ext uri="{FF2B5EF4-FFF2-40B4-BE49-F238E27FC236}">
                <a16:creationId xmlns:a16="http://schemas.microsoft.com/office/drawing/2014/main" id="{F268497C-A253-4B92-A9B2-FC5C6CF3F07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10300"/>
            <a:ext cx="967317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24A4A5-7BF6-42B2-A350-B8CEC07D20D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z="1400">
                <a:latin typeface="Calibri" pitchFamily="34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893E00-303E-416D-B479-2E3BFBD2640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ctr">
              <a:defRPr sz="1400">
                <a:latin typeface="Calibri" pitchFamily="34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58D7D5-311C-41F2-9572-2A3C5E388BC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B48BBD26-A814-430F-AAAD-33B8E3A96ACD}" type="slidenum">
              <a:rPr lang="fr-FR" altLang="en-BE" smtClean="0"/>
              <a:pPr>
                <a:defRPr/>
              </a:pPr>
              <a:t>‹#›</a:t>
            </a:fld>
            <a:endParaRPr lang="fr-FR" altLang="en-BE" dirty="0"/>
          </a:p>
          <a:p>
            <a:pPr>
              <a:defRPr/>
            </a:pPr>
            <a:endParaRPr lang="fr-FR" altLang="en-BE" dirty="0"/>
          </a:p>
        </p:txBody>
      </p:sp>
    </p:spTree>
    <p:extLst>
      <p:ext uri="{BB962C8B-B14F-4D97-AF65-F5344CB8AC3E}">
        <p14:creationId xmlns:p14="http://schemas.microsoft.com/office/powerpoint/2010/main" val="352211426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31CAC5C-501D-4D7F-8B04-30530F6764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216793D-2D86-4046-BD4D-E84A85D243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A11EE4E-4E9F-41AE-AF89-8758660F97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B48BBD26-A814-430F-AAAD-33B8E3A96ACD}" type="slidenum">
              <a:rPr lang="fr-FR" altLang="en-BE" smtClean="0"/>
              <a:pPr>
                <a:defRPr/>
              </a:pPr>
              <a:t>‹#›</a:t>
            </a:fld>
            <a:endParaRPr lang="fr-FR" altLang="en-BE" dirty="0"/>
          </a:p>
          <a:p>
            <a:pPr>
              <a:defRPr/>
            </a:pPr>
            <a:endParaRPr lang="fr-FR" altLang="en-BE" dirty="0"/>
          </a:p>
        </p:txBody>
      </p:sp>
    </p:spTree>
    <p:extLst>
      <p:ext uri="{BB962C8B-B14F-4D97-AF65-F5344CB8AC3E}">
        <p14:creationId xmlns:p14="http://schemas.microsoft.com/office/powerpoint/2010/main" val="334708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C9E898B-BBD7-466E-8A53-CBE0600910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231E961-B749-475C-8A6F-8A4CA2BAA0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74C19E0-317C-4E92-8BD9-D7C370C330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B48BBD26-A814-430F-AAAD-33B8E3A96ACD}" type="slidenum">
              <a:rPr lang="fr-FR" altLang="en-BE" smtClean="0"/>
              <a:pPr>
                <a:defRPr/>
              </a:pPr>
              <a:t>‹#›</a:t>
            </a:fld>
            <a:endParaRPr lang="fr-FR" altLang="en-BE" dirty="0"/>
          </a:p>
          <a:p>
            <a:pPr>
              <a:defRPr/>
            </a:pPr>
            <a:endParaRPr lang="fr-FR" altLang="en-BE" dirty="0"/>
          </a:p>
        </p:txBody>
      </p:sp>
    </p:spTree>
    <p:extLst>
      <p:ext uri="{BB962C8B-B14F-4D97-AF65-F5344CB8AC3E}">
        <p14:creationId xmlns:p14="http://schemas.microsoft.com/office/powerpoint/2010/main" val="279218073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4417" y="1844831"/>
            <a:ext cx="5384800" cy="428133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2417" y="1844831"/>
            <a:ext cx="5384800" cy="428133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A1FD6C-98A6-46D1-8FF2-162D53BD8B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43808A7-E6A7-4D41-B626-F2B804B120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97FCB63-7AD7-40C7-B3F4-AE8A60463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B48BBD26-A814-430F-AAAD-33B8E3A96ACD}" type="slidenum">
              <a:rPr lang="fr-FR" altLang="en-BE" smtClean="0"/>
              <a:pPr>
                <a:defRPr/>
              </a:pPr>
              <a:t>‹#›</a:t>
            </a:fld>
            <a:endParaRPr lang="fr-FR" altLang="en-BE" dirty="0"/>
          </a:p>
          <a:p>
            <a:pPr>
              <a:defRPr/>
            </a:pPr>
            <a:endParaRPr lang="fr-FR" altLang="en-BE" dirty="0"/>
          </a:p>
        </p:txBody>
      </p:sp>
    </p:spTree>
    <p:extLst>
      <p:ext uri="{BB962C8B-B14F-4D97-AF65-F5344CB8AC3E}">
        <p14:creationId xmlns:p14="http://schemas.microsoft.com/office/powerpoint/2010/main" val="103173777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51584" y="52292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51584" y="1124744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805264"/>
            <a:ext cx="7315200" cy="366936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63DEB8-C88D-4672-BAD9-3E8741CE4A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0D5AB09-19E0-4FF6-9187-7E289B7F35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8405ED4-BDE0-4028-B06B-F6ECBBBE63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B48BBD26-A814-430F-AAAD-33B8E3A96ACD}" type="slidenum">
              <a:rPr lang="fr-FR" altLang="en-BE" smtClean="0"/>
              <a:pPr>
                <a:defRPr/>
              </a:pPr>
              <a:t>‹#›</a:t>
            </a:fld>
            <a:endParaRPr lang="fr-FR" altLang="en-BE" dirty="0"/>
          </a:p>
          <a:p>
            <a:pPr>
              <a:defRPr/>
            </a:pPr>
            <a:endParaRPr lang="fr-FR" altLang="en-BE" dirty="0"/>
          </a:p>
        </p:txBody>
      </p:sp>
    </p:spTree>
    <p:extLst>
      <p:ext uri="{BB962C8B-B14F-4D97-AF65-F5344CB8AC3E}">
        <p14:creationId xmlns:p14="http://schemas.microsoft.com/office/powerpoint/2010/main" val="276618308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DB28F2-4614-4DD5-8742-26AFA919C3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C69632-0F85-478A-9EB0-34C810FECE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9C54B3-EFAA-489A-AA9A-C704484F9C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B48BBD26-A814-430F-AAAD-33B8E3A96ACD}" type="slidenum">
              <a:rPr lang="fr-FR" altLang="en-BE" smtClean="0"/>
              <a:pPr>
                <a:defRPr/>
              </a:pPr>
              <a:t>‹#›</a:t>
            </a:fld>
            <a:endParaRPr lang="fr-FR" altLang="en-BE" dirty="0"/>
          </a:p>
          <a:p>
            <a:pPr>
              <a:defRPr/>
            </a:pPr>
            <a:endParaRPr lang="fr-FR" altLang="en-BE" dirty="0"/>
          </a:p>
        </p:txBody>
      </p:sp>
    </p:spTree>
    <p:extLst>
      <p:ext uri="{BB962C8B-B14F-4D97-AF65-F5344CB8AC3E}">
        <p14:creationId xmlns:p14="http://schemas.microsoft.com/office/powerpoint/2010/main" val="371345263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54017" y="1557345"/>
            <a:ext cx="2743200" cy="45688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4417" y="1557345"/>
            <a:ext cx="8026400" cy="45688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B2E00A-F0EF-4702-AB88-FC113A799F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B14BB1-C279-41D3-A95F-4E06A1ECC7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4327F5-C093-4AFC-BA39-3DBF0C4D81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B48BBD26-A814-430F-AAAD-33B8E3A96ACD}" type="slidenum">
              <a:rPr lang="fr-FR" altLang="en-BE" smtClean="0"/>
              <a:pPr>
                <a:defRPr/>
              </a:pPr>
              <a:t>‹#›</a:t>
            </a:fld>
            <a:endParaRPr lang="fr-FR" altLang="en-BE" dirty="0"/>
          </a:p>
          <a:p>
            <a:pPr>
              <a:defRPr/>
            </a:pPr>
            <a:endParaRPr lang="fr-FR" altLang="en-BE" dirty="0"/>
          </a:p>
        </p:txBody>
      </p:sp>
    </p:spTree>
    <p:extLst>
      <p:ext uri="{BB962C8B-B14F-4D97-AF65-F5344CB8AC3E}">
        <p14:creationId xmlns:p14="http://schemas.microsoft.com/office/powerpoint/2010/main" val="38733048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4.png"/><Relationship Id="rId18" Type="http://schemas.openxmlformats.org/officeDocument/2006/relationships/image" Target="../media/image9.pn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image" Target="../media/image3.png"/><Relationship Id="rId17" Type="http://schemas.openxmlformats.org/officeDocument/2006/relationships/image" Target="../media/image8.jpeg"/><Relationship Id="rId2" Type="http://schemas.openxmlformats.org/officeDocument/2006/relationships/slideLayout" Target="../slideLayouts/slideLayout14.xm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image" Target="../media/image2.jpeg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6.jpeg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16.xml"/><Relationship Id="rId9" Type="http://schemas.openxmlformats.org/officeDocument/2006/relationships/theme" Target="../theme/theme2.xml"/><Relationship Id="rId14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1AFC011C-CE1C-4B97-B401-1863E026A9E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09605" y="274638"/>
            <a:ext cx="11055351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l-BE"/>
              <a:t>Click to edit Master title style</a:t>
            </a:r>
            <a:endParaRPr lang="nl-BE" altLang="nl-BE"/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07C6AFED-E23F-4BCB-9CCC-C87DD3EF2CE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09600" y="1600206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l-BE"/>
              <a:t>Edit Master text styles</a:t>
            </a:r>
          </a:p>
          <a:p>
            <a:pPr lvl="1"/>
            <a:r>
              <a:rPr lang="en-US" altLang="nl-BE"/>
              <a:t>Second level</a:t>
            </a:r>
          </a:p>
          <a:p>
            <a:pPr lvl="2"/>
            <a:r>
              <a:rPr lang="en-US" altLang="nl-BE"/>
              <a:t>Third level</a:t>
            </a:r>
          </a:p>
          <a:p>
            <a:pPr lvl="3"/>
            <a:r>
              <a:rPr lang="en-US" altLang="nl-BE"/>
              <a:t>Fourth level</a:t>
            </a:r>
          </a:p>
          <a:p>
            <a:pPr lvl="4"/>
            <a:r>
              <a:rPr lang="en-US" altLang="nl-BE"/>
              <a:t>Fifth level</a:t>
            </a:r>
            <a:endParaRPr lang="nl-BE" altLang="nl-BE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66D20FB-2795-128D-BE05-EE68E2AB95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83756" y="6453336"/>
            <a:ext cx="1949896" cy="26813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AAE501-4389-4B51-8C1E-C64EFBBEF06F}" type="slidenum">
              <a:rPr lang="en-BE" smtClean="0"/>
              <a:pPr/>
              <a:t>‹#›</a:t>
            </a:fld>
            <a:endParaRPr lang="en-BE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BBE4CE5-D705-DBCF-16AC-7C9907399BC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8" r:id="rId1"/>
    <p:sldLayoutId id="2147483879" r:id="rId2"/>
    <p:sldLayoutId id="2147483880" r:id="rId3"/>
    <p:sldLayoutId id="2147483881" r:id="rId4"/>
    <p:sldLayoutId id="2147483882" r:id="rId5"/>
    <p:sldLayoutId id="2147483883" r:id="rId6"/>
    <p:sldLayoutId id="2147483884" r:id="rId7"/>
    <p:sldLayoutId id="2147483885" r:id="rId8"/>
    <p:sldLayoutId id="2147483886" r:id="rId9"/>
    <p:sldLayoutId id="2147483887" r:id="rId10"/>
    <p:sldLayoutId id="2147483888" r:id="rId11"/>
    <p:sldLayoutId id="2147483890" r:id="rId12"/>
  </p:sldLayoutIdLst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000" kern="1200">
          <a:solidFill>
            <a:srgbClr val="002060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000">
          <a:solidFill>
            <a:srgbClr val="002060"/>
          </a:solidFill>
          <a:latin typeface="Open Sans" pitchFamily="34" charset="0"/>
          <a:cs typeface="Open Sans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000">
          <a:solidFill>
            <a:srgbClr val="002060"/>
          </a:solidFill>
          <a:latin typeface="Open Sans" pitchFamily="34" charset="0"/>
          <a:cs typeface="Open Sans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000">
          <a:solidFill>
            <a:srgbClr val="002060"/>
          </a:solidFill>
          <a:latin typeface="Open Sans" pitchFamily="34" charset="0"/>
          <a:cs typeface="Open Sans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000">
          <a:solidFill>
            <a:srgbClr val="002060"/>
          </a:solidFill>
          <a:latin typeface="Open Sans" pitchFamily="34" charset="0"/>
          <a:cs typeface="Open Sans" pitchFamily="34" charset="0"/>
        </a:defRPr>
      </a:lvl5pPr>
      <a:lvl6pPr marL="457189"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002060"/>
          </a:solidFill>
          <a:latin typeface="Gill Sans MT" pitchFamily="34" charset="0"/>
        </a:defRPr>
      </a:lvl6pPr>
      <a:lvl7pPr marL="914377"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002060"/>
          </a:solidFill>
          <a:latin typeface="Gill Sans MT" pitchFamily="34" charset="0"/>
        </a:defRPr>
      </a:lvl7pPr>
      <a:lvl8pPr marL="1371566"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002060"/>
          </a:solidFill>
          <a:latin typeface="Gill Sans MT" pitchFamily="34" charset="0"/>
        </a:defRPr>
      </a:lvl8pPr>
      <a:lvl9pPr marL="1828754"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002060"/>
          </a:solidFill>
          <a:latin typeface="Gill Sans MT" pitchFamily="34" charset="0"/>
        </a:defRPr>
      </a:lvl9pPr>
    </p:titleStyle>
    <p:bodyStyle>
      <a:lvl1pPr marL="342891" indent="-342891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1pPr>
      <a:lvl2pPr marL="742932" indent="-285744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2pPr>
      <a:lvl3pPr marL="1142971" indent="-228594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3pPr>
      <a:lvl4pPr marL="1600160" indent="-228594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4pPr>
      <a:lvl5pPr marL="2057349" indent="-228594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5pPr>
      <a:lvl6pPr marL="2514537" indent="-228594" algn="l" defTabSz="914377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">
            <a:extLst>
              <a:ext uri="{FF2B5EF4-FFF2-40B4-BE49-F238E27FC236}">
                <a16:creationId xmlns:a16="http://schemas.microsoft.com/office/drawing/2014/main" id="{C8186D1D-BA7F-4F22-BB71-B95058BF937D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" y="-26988"/>
            <a:ext cx="12213167" cy="1069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2">
            <a:extLst>
              <a:ext uri="{FF2B5EF4-FFF2-40B4-BE49-F238E27FC236}">
                <a16:creationId xmlns:a16="http://schemas.microsoft.com/office/drawing/2014/main" id="{04BAFE4F-F662-4A07-8181-79227F98B25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24417" y="1052520"/>
            <a:ext cx="10972800" cy="782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fr-FR" altLang="en-US"/>
          </a:p>
        </p:txBody>
      </p:sp>
      <p:sp>
        <p:nvSpPr>
          <p:cNvPr id="2052" name="Rectangle 3">
            <a:extLst>
              <a:ext uri="{FF2B5EF4-FFF2-40B4-BE49-F238E27FC236}">
                <a16:creationId xmlns:a16="http://schemas.microsoft.com/office/drawing/2014/main" id="{7B31E86C-507A-4A32-A34B-DE74729F87C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24417" y="1844675"/>
            <a:ext cx="10972800" cy="4281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fr-FR" altLang="en-US"/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CDDF8465-EA3D-4757-A787-97981D8107E0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41403" y="6381757"/>
            <a:ext cx="194310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solidFill>
                  <a:srgbClr val="000000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3811DB14-F0DF-4EB2-AF03-130932B95DD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215222" y="6381757"/>
            <a:ext cx="5759449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solidFill>
                  <a:srgbClr val="000000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E189A96A-6774-4A1F-AC00-0DE65119BA0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552517" y="6381757"/>
            <a:ext cx="2029883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>
                <a:solidFill>
                  <a:srgbClr val="000000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48BBD26-A814-430F-AAAD-33B8E3A96ACD}" type="slidenum">
              <a:rPr lang="fr-FR" altLang="en-BE" smtClean="0"/>
              <a:pPr>
                <a:defRPr/>
              </a:pPr>
              <a:t>‹#›</a:t>
            </a:fld>
            <a:endParaRPr lang="fr-FR" altLang="en-BE" dirty="0"/>
          </a:p>
        </p:txBody>
      </p:sp>
      <p:pic>
        <p:nvPicPr>
          <p:cNvPr id="2056" name="Picture 18" descr="logobelspo">
            <a:extLst>
              <a:ext uri="{FF2B5EF4-FFF2-40B4-BE49-F238E27FC236}">
                <a16:creationId xmlns:a16="http://schemas.microsoft.com/office/drawing/2014/main" id="{C7A4CC48-A973-444A-B99B-9607B84E66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10300"/>
            <a:ext cx="967317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7" name="Picture 16">
            <a:extLst>
              <a:ext uri="{FF2B5EF4-FFF2-40B4-BE49-F238E27FC236}">
                <a16:creationId xmlns:a16="http://schemas.microsoft.com/office/drawing/2014/main" id="{A1F89ED9-D9E5-4B2F-9094-8A035A886A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69703" y="6165850"/>
            <a:ext cx="62230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8" name="Picture 9" descr="ISSvry2">
            <a:extLst>
              <a:ext uri="{FF2B5EF4-FFF2-40B4-BE49-F238E27FC236}">
                <a16:creationId xmlns:a16="http://schemas.microsoft.com/office/drawing/2014/main" id="{88FE0D8A-8D04-464D-B093-F7943BA502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2341016">
            <a:off x="624417" y="131763"/>
            <a:ext cx="1583267" cy="639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9" name="Picture 10" descr="p8543_3aa8ed0ae6c0228f99c794a4a936bd57picard_200">
            <a:extLst>
              <a:ext uri="{FF2B5EF4-FFF2-40B4-BE49-F238E27FC236}">
                <a16:creationId xmlns:a16="http://schemas.microsoft.com/office/drawing/2014/main" id="{6081FBEE-D055-4E74-B751-63F519A885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2540900">
            <a:off x="10223500" y="17463"/>
            <a:ext cx="967317" cy="1052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0" name="Picture 11" descr="soleil_1">
            <a:extLst>
              <a:ext uri="{FF2B5EF4-FFF2-40B4-BE49-F238E27FC236}">
                <a16:creationId xmlns:a16="http://schemas.microsoft.com/office/drawing/2014/main" id="{50001D9A-822F-4AEC-8577-A9AF29CDDA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21" t="16920" r="21921" b="18459"/>
          <a:stretch>
            <a:fillRect/>
          </a:stretch>
        </p:blipFill>
        <p:spPr bwMode="auto">
          <a:xfrm>
            <a:off x="11379200" y="17470"/>
            <a:ext cx="81280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1" name="Picture 13" descr="BUSOC-invert">
            <a:extLst>
              <a:ext uri="{FF2B5EF4-FFF2-40B4-BE49-F238E27FC236}">
                <a16:creationId xmlns:a16="http://schemas.microsoft.com/office/drawing/2014/main" id="{775CCB87-BB9E-4520-BE5D-664E170B39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0268" y="17463"/>
            <a:ext cx="1246717" cy="26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62" name="Rectangle 14">
            <a:extLst>
              <a:ext uri="{FF2B5EF4-FFF2-40B4-BE49-F238E27FC236}">
                <a16:creationId xmlns:a16="http://schemas.microsoft.com/office/drawing/2014/main" id="{91C5E802-936A-4238-BA6B-E589247000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88920"/>
            <a:ext cx="121920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 eaLnBrk="1" hangingPunct="1">
              <a:defRPr/>
            </a:pPr>
            <a:endParaRPr lang="fr-BE" altLang="en-US" sz="1600" i="1">
              <a:solidFill>
                <a:srgbClr val="33CCFF"/>
              </a:solidFill>
              <a:latin typeface="Nasalization Rg"/>
            </a:endParaRPr>
          </a:p>
          <a:p>
            <a:pPr algn="ctr" eaLnBrk="1" hangingPunct="1">
              <a:defRPr/>
            </a:pPr>
            <a:r>
              <a:rPr lang="fr-BE" altLang="en-US" sz="1600" b="1">
                <a:solidFill>
                  <a:srgbClr val="FFFFFF"/>
                </a:solidFill>
                <a:latin typeface="Nasalization Rg"/>
              </a:rPr>
              <a:t> Belgian User Support &amp; Operations Centre</a:t>
            </a:r>
            <a:endParaRPr lang="fr-FR" altLang="en-US" sz="1600" b="1">
              <a:solidFill>
                <a:srgbClr val="FFFFFF"/>
              </a:solidFill>
              <a:latin typeface="Nasalization Rg"/>
            </a:endParaRPr>
          </a:p>
        </p:txBody>
      </p:sp>
      <p:pic>
        <p:nvPicPr>
          <p:cNvPr id="2063" name="Picture 22" descr="mars_hubble">
            <a:extLst>
              <a:ext uri="{FF2B5EF4-FFF2-40B4-BE49-F238E27FC236}">
                <a16:creationId xmlns:a16="http://schemas.microsoft.com/office/drawing/2014/main" id="{D2D13E81-C815-4203-83AA-6360358337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4450"/>
            <a:ext cx="677333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4" name="Picture 11" descr="logo-sa">
            <a:extLst>
              <a:ext uri="{FF2B5EF4-FFF2-40B4-BE49-F238E27FC236}">
                <a16:creationId xmlns:a16="http://schemas.microsoft.com/office/drawing/2014/main" id="{12C39EE9-DA70-479D-A3FE-A3676C342A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77084" y="4006850"/>
            <a:ext cx="853016" cy="2014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92" r:id="rId1"/>
    <p:sldLayoutId id="2147483893" r:id="rId2"/>
    <p:sldLayoutId id="2147483894" r:id="rId3"/>
    <p:sldLayoutId id="2147483895" r:id="rId4"/>
    <p:sldLayoutId id="2147483896" r:id="rId5"/>
    <p:sldLayoutId id="2147483897" r:id="rId6"/>
    <p:sldLayoutId id="2147483898" r:id="rId7"/>
    <p:sldLayoutId id="2147483899" r:id="rId8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itchFamily="34" charset="0"/>
          <a:ea typeface="+mj-ea"/>
          <a:cs typeface="Arial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itchFamily="34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itchFamily="34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itchFamily="34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itchFamily="34" charset="0"/>
          <a:cs typeface="Arial" charset="0"/>
        </a:defRPr>
      </a:lvl5pPr>
      <a:lvl6pPr marL="457189"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Nasalization Rg" pitchFamily="2" charset="0"/>
          <a:cs typeface="Arial" charset="0"/>
        </a:defRPr>
      </a:lvl6pPr>
      <a:lvl7pPr marL="914377"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Nasalization Rg" pitchFamily="2" charset="0"/>
          <a:cs typeface="Arial" charset="0"/>
        </a:defRPr>
      </a:lvl7pPr>
      <a:lvl8pPr marL="1371566"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Nasalization Rg" pitchFamily="2" charset="0"/>
          <a:cs typeface="Arial" charset="0"/>
        </a:defRPr>
      </a:lvl8pPr>
      <a:lvl9pPr marL="1828754"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Nasalization Rg" pitchFamily="2" charset="0"/>
          <a:cs typeface="Arial" charset="0"/>
        </a:defRPr>
      </a:lvl9pPr>
    </p:titleStyle>
    <p:bodyStyle>
      <a:lvl1pPr marL="342891" indent="-342891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32" indent="-285744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Arial" pitchFamily="34" charset="0"/>
          <a:cs typeface="Arial" pitchFamily="34" charset="0"/>
        </a:defRPr>
      </a:lvl2pPr>
      <a:lvl3pPr marL="1142971" indent="-228594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Arial" pitchFamily="34" charset="0"/>
          <a:cs typeface="Arial" pitchFamily="34" charset="0"/>
        </a:defRPr>
      </a:lvl3pPr>
      <a:lvl4pPr marL="1600160" indent="-228594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Arial" pitchFamily="34" charset="0"/>
          <a:cs typeface="Arial" pitchFamily="34" charset="0"/>
        </a:defRPr>
      </a:lvl4pPr>
      <a:lvl5pPr marL="2057349" indent="-228594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Arial" pitchFamily="34" charset="0"/>
          <a:cs typeface="Arial" pitchFamily="34" charset="0"/>
        </a:defRPr>
      </a:lvl5pPr>
      <a:lvl6pPr marL="2514537" indent="-228594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cs typeface="+mn-cs"/>
        </a:defRPr>
      </a:lvl6pPr>
      <a:lvl7pPr marL="2971726" indent="-228594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cs typeface="+mn-cs"/>
        </a:defRPr>
      </a:lvl7pPr>
      <a:lvl8pPr marL="3428914" indent="-228594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cs typeface="+mn-cs"/>
        </a:defRPr>
      </a:lvl8pPr>
      <a:lvl9pPr marL="3886103" indent="-228594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Placeholder 27">
            <a:extLst>
              <a:ext uri="{FF2B5EF4-FFF2-40B4-BE49-F238E27FC236}">
                <a16:creationId xmlns:a16="http://schemas.microsoft.com/office/drawing/2014/main" id="{CD06C26F-C82F-9695-B4EB-99A42B34CB02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09" r="4391" b="1209"/>
          <a:stretch>
            <a:fillRect/>
          </a:stretch>
        </p:blipFill>
        <p:spPr>
          <a:xfrm>
            <a:off x="10251983" y="5317505"/>
            <a:ext cx="1850562" cy="1451664"/>
          </a:xfr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0B79F1B-C2AF-E135-BEF3-C1BFB960B206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4185916" y="4293096"/>
            <a:ext cx="6689920" cy="685800"/>
          </a:xfrm>
        </p:spPr>
        <p:txBody>
          <a:bodyPr/>
          <a:lstStyle/>
          <a:p>
            <a:pPr>
              <a:defRPr/>
            </a:pPr>
            <a:r>
              <a:rPr lang="en-US" sz="1900" dirty="0">
                <a:solidFill>
                  <a:schemeClr val="tx2"/>
                </a:solidFill>
              </a:rPr>
              <a:t>Evaluation of Age of Air derived from simulated infra-red satellite observations of trace gases</a:t>
            </a:r>
            <a:endParaRPr lang="en-US" sz="1900" dirty="0"/>
          </a:p>
          <a:p>
            <a:pPr>
              <a:defRPr/>
            </a:pPr>
            <a:r>
              <a:rPr lang="nl-BE" dirty="0">
                <a:solidFill>
                  <a:schemeClr val="tx2"/>
                </a:solidFill>
              </a:rPr>
              <a:t>Sarah Vervalcke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CDE4DA-B427-993B-6BBD-3F017EA888BD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 dirty="0"/>
              <a:t>04.08.2026</a:t>
            </a:r>
            <a:endParaRPr lang="en-BE" dirty="0"/>
          </a:p>
        </p:txBody>
      </p:sp>
      <p:pic>
        <p:nvPicPr>
          <p:cNvPr id="16" name="Picture 6">
            <a:extLst>
              <a:ext uri="{FF2B5EF4-FFF2-40B4-BE49-F238E27FC236}">
                <a16:creationId xmlns:a16="http://schemas.microsoft.com/office/drawing/2014/main" id="{1FF03E85-8DA3-CA1E-BC8C-DAAF6519BD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250" b="17250"/>
          <a:stretch/>
        </p:blipFill>
        <p:spPr bwMode="auto">
          <a:xfrm>
            <a:off x="0" y="-1289348"/>
            <a:ext cx="12192000" cy="53279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pic>
      <p:pic>
        <p:nvPicPr>
          <p:cNvPr id="17" name="Picture 5">
            <a:extLst>
              <a:ext uri="{FF2B5EF4-FFF2-40B4-BE49-F238E27FC236}">
                <a16:creationId xmlns:a16="http://schemas.microsoft.com/office/drawing/2014/main" id="{D739C47D-EDDC-CF65-6C82-B9B6591ADCE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259" y="2708920"/>
            <a:ext cx="2679728" cy="26085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 Placeholder 10">
            <a:extLst>
              <a:ext uri="{FF2B5EF4-FFF2-40B4-BE49-F238E27FC236}">
                <a16:creationId xmlns:a16="http://schemas.microsoft.com/office/drawing/2014/main" id="{6F6565C8-AF68-B01D-2302-E2396BC8A279}"/>
              </a:ext>
            </a:extLst>
          </p:cNvPr>
          <p:cNvSpPr txBox="1">
            <a:spLocks/>
          </p:cNvSpPr>
          <p:nvPr/>
        </p:nvSpPr>
        <p:spPr bwMode="auto">
          <a:xfrm>
            <a:off x="1300223" y="3403612"/>
            <a:ext cx="22098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en-US" sz="2400" dirty="0">
                <a:solidFill>
                  <a:srgbClr val="FFFFFF"/>
                </a:solidFill>
                <a:ea typeface="Open Sans" panose="020B0606030504020204" pitchFamily="34" charset="0"/>
              </a:rPr>
              <a:t>CAIRT </a:t>
            </a:r>
            <a:r>
              <a:rPr lang="en-US" altLang="en-US" sz="2400" dirty="0" err="1">
                <a:solidFill>
                  <a:srgbClr val="FFFFFF"/>
                </a:solidFill>
                <a:ea typeface="Open Sans" panose="020B0606030504020204" pitchFamily="34" charset="0"/>
              </a:rPr>
              <a:t>AoA</a:t>
            </a:r>
            <a:r>
              <a:rPr lang="en-US" altLang="en-US" sz="2400" dirty="0">
                <a:solidFill>
                  <a:srgbClr val="FFFFFF"/>
                </a:solidFill>
                <a:ea typeface="Open Sans" panose="020B0606030504020204" pitchFamily="34" charset="0"/>
              </a:rPr>
              <a:t> capability study</a:t>
            </a:r>
          </a:p>
        </p:txBody>
      </p:sp>
      <p:pic>
        <p:nvPicPr>
          <p:cNvPr id="24" name="Picture Placeholder 11">
            <a:extLst>
              <a:ext uri="{FF2B5EF4-FFF2-40B4-BE49-F238E27FC236}">
                <a16:creationId xmlns:a16="http://schemas.microsoft.com/office/drawing/2014/main" id="{0BBB1C29-C5BF-FD6D-3C14-6A22E1F354E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" r="181"/>
          <a:stretch/>
        </p:blipFill>
        <p:spPr bwMode="auto">
          <a:xfrm>
            <a:off x="263525" y="6076950"/>
            <a:ext cx="639763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Placeholder 13">
            <a:extLst>
              <a:ext uri="{FF2B5EF4-FFF2-40B4-BE49-F238E27FC236}">
                <a16:creationId xmlns:a16="http://schemas.microsoft.com/office/drawing/2014/main" id="{4B4E7695-E011-7661-78BC-74265F1E782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" r="124"/>
          <a:stretch/>
        </p:blipFill>
        <p:spPr bwMode="auto">
          <a:xfrm>
            <a:off x="1025525" y="6083300"/>
            <a:ext cx="639763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Placeholder 6">
            <a:extLst>
              <a:ext uri="{FF2B5EF4-FFF2-40B4-BE49-F238E27FC236}">
                <a16:creationId xmlns:a16="http://schemas.microsoft.com/office/drawing/2014/main" id="{4F5D9E91-EAE1-66E1-BDBE-B0798DFE1A4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87525" y="6076950"/>
            <a:ext cx="6413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930A3E0B-988D-E892-0DA3-6BE0502F71B9}"/>
              </a:ext>
            </a:extLst>
          </p:cNvPr>
          <p:cNvSpPr txBox="1"/>
          <p:nvPr/>
        </p:nvSpPr>
        <p:spPr>
          <a:xfrm>
            <a:off x="4185916" y="5086672"/>
            <a:ext cx="680662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100" i="1" dirty="0">
                <a:solidFill>
                  <a:schemeClr val="tx2"/>
                </a:solidFill>
              </a:rPr>
              <a:t>sarah.vervalcke@aeronomie.be</a:t>
            </a:r>
          </a:p>
          <a:p>
            <a:r>
              <a:rPr lang="nl-BE" sz="1100" i="1" dirty="0">
                <a:solidFill>
                  <a:schemeClr val="tx2"/>
                </a:solidFill>
              </a:rPr>
              <a:t>Quentin </a:t>
            </a:r>
            <a:r>
              <a:rPr lang="nl-BE" sz="1100" i="1" dirty="0" err="1">
                <a:solidFill>
                  <a:schemeClr val="tx2"/>
                </a:solidFill>
              </a:rPr>
              <a:t>Errera</a:t>
            </a:r>
            <a:r>
              <a:rPr lang="nl-BE" sz="1100" i="1" dirty="0">
                <a:solidFill>
                  <a:schemeClr val="tx2"/>
                </a:solidFill>
              </a:rPr>
              <a:t>, Florian Voet, Björn-Martin </a:t>
            </a:r>
            <a:r>
              <a:rPr lang="nl-BE" sz="1100" i="1" dirty="0" err="1">
                <a:solidFill>
                  <a:schemeClr val="tx2"/>
                </a:solidFill>
              </a:rPr>
              <a:t>Sinnhuber</a:t>
            </a:r>
            <a:r>
              <a:rPr lang="nl-BE" sz="1100" i="1" dirty="0">
                <a:solidFill>
                  <a:schemeClr val="tx2"/>
                </a:solidFill>
              </a:rPr>
              <a:t>, Michael </a:t>
            </a:r>
            <a:r>
              <a:rPr lang="nl-BE" sz="1100" i="1" dirty="0" err="1">
                <a:solidFill>
                  <a:schemeClr val="tx2"/>
                </a:solidFill>
              </a:rPr>
              <a:t>Höpfner</a:t>
            </a:r>
            <a:r>
              <a:rPr lang="nl-BE" sz="1100" i="1" dirty="0">
                <a:solidFill>
                  <a:schemeClr val="tx2"/>
                </a:solidFill>
              </a:rPr>
              <a:t>, Bernd </a:t>
            </a:r>
            <a:r>
              <a:rPr lang="nl-BE" sz="1100" i="1" dirty="0" err="1">
                <a:solidFill>
                  <a:schemeClr val="tx2"/>
                </a:solidFill>
              </a:rPr>
              <a:t>Funke</a:t>
            </a:r>
            <a:r>
              <a:rPr lang="nl-BE" sz="1100" i="1" dirty="0">
                <a:solidFill>
                  <a:schemeClr val="tx2"/>
                </a:solidFill>
              </a:rPr>
              <a:t>, Peter </a:t>
            </a:r>
            <a:r>
              <a:rPr lang="nl-BE" sz="1100" i="1" dirty="0" err="1">
                <a:solidFill>
                  <a:schemeClr val="tx2"/>
                </a:solidFill>
              </a:rPr>
              <a:t>Preusse</a:t>
            </a:r>
            <a:r>
              <a:rPr lang="nl-BE" sz="1100" i="1" dirty="0">
                <a:solidFill>
                  <a:schemeClr val="tx2"/>
                </a:solidFill>
              </a:rPr>
              <a:t>, </a:t>
            </a:r>
            <a:r>
              <a:rPr lang="nl-BE" sz="1100" i="1" dirty="0" err="1">
                <a:solidFill>
                  <a:schemeClr val="tx2"/>
                </a:solidFill>
              </a:rPr>
              <a:t>and</a:t>
            </a:r>
            <a:r>
              <a:rPr lang="nl-BE" sz="1100" i="1" dirty="0">
                <a:solidFill>
                  <a:schemeClr val="tx2"/>
                </a:solidFill>
              </a:rPr>
              <a:t> Alex Hoffmann</a:t>
            </a:r>
            <a:endParaRPr lang="en-BE" sz="1100" i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31747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C9FAB2-586E-C4F1-42AB-97A8EF926A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360" y="229362"/>
            <a:ext cx="11055019" cy="755650"/>
          </a:xfrm>
        </p:spPr>
        <p:txBody>
          <a:bodyPr/>
          <a:lstStyle/>
          <a:p>
            <a:r>
              <a:rPr lang="en-US" sz="3200" dirty="0"/>
              <a:t>Accelerating stratospheric circulation</a:t>
            </a:r>
            <a:endParaRPr lang="en-BE" sz="3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813009-8E6B-2DDB-94D7-BC670D0AE68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AAE501-4389-4B51-8C1E-C64EFBBEF06F}" type="slidenum">
              <a:rPr lang="en-BE" smtClean="0"/>
              <a:pPr/>
              <a:t>2</a:t>
            </a:fld>
            <a:endParaRPr lang="en-BE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1ADE7B-E17A-026F-7CC1-E88CC5A49D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pic>
        <p:nvPicPr>
          <p:cNvPr id="8" name="Content Placeholder 6">
            <a:extLst>
              <a:ext uri="{FF2B5EF4-FFF2-40B4-BE49-F238E27FC236}">
                <a16:creationId xmlns:a16="http://schemas.microsoft.com/office/drawing/2014/main" id="{A961C428-BB73-3943-CB97-CEA51CD1041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7" r="4031"/>
          <a:stretch>
            <a:fillRect/>
          </a:stretch>
        </p:blipFill>
        <p:spPr>
          <a:xfrm>
            <a:off x="6240015" y="2483297"/>
            <a:ext cx="5951985" cy="3970039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8B7A90D-10B1-D843-8166-C07AAF33BF9A}"/>
              </a:ext>
            </a:extLst>
          </p:cNvPr>
          <p:cNvSpPr txBox="1"/>
          <p:nvPr/>
        </p:nvSpPr>
        <p:spPr>
          <a:xfrm>
            <a:off x="6389783" y="1163045"/>
            <a:ext cx="567470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Age of air is a transit time scale from troposphere to stratosphere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Age of air trends used as a proxy for circulation changes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Differences in clock tracer age of air between </a:t>
            </a:r>
            <a:r>
              <a:rPr lang="en-US" dirty="0" err="1"/>
              <a:t>reanalyses</a:t>
            </a:r>
            <a:r>
              <a:rPr lang="en-US" dirty="0"/>
              <a:t> (MERRA-2, ERA-5, JRA-3Q)</a:t>
            </a:r>
            <a:endParaRPr lang="en-BE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ADE2CB0-A9B7-DAB6-B308-E770123BF839}"/>
              </a:ext>
            </a:extLst>
          </p:cNvPr>
          <p:cNvSpPr txBox="1"/>
          <p:nvPr/>
        </p:nvSpPr>
        <p:spPr>
          <a:xfrm>
            <a:off x="344795" y="6105418"/>
            <a:ext cx="66247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/>
              <a:t>ESA: Report for Mission Selection: Earth Explorer 11 Candidate Mission CAIRT, https://doi.org/10.5281/ZENODO.15606819, 2025.</a:t>
            </a:r>
            <a:endParaRPr lang="en-BE" sz="1400" i="1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F8A59E9-AEE1-D195-3FC3-1AB626E07A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40"/>
          <a:stretch>
            <a:fillRect/>
          </a:stretch>
        </p:blipFill>
        <p:spPr>
          <a:xfrm>
            <a:off x="127516" y="1258031"/>
            <a:ext cx="6187383" cy="4627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35049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010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1A4DFC59-0843-5C43-F631-8E561027C8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444"/>
          <a:stretch>
            <a:fillRect/>
          </a:stretch>
        </p:blipFill>
        <p:spPr>
          <a:xfrm>
            <a:off x="-11427" y="548681"/>
            <a:ext cx="12203427" cy="630932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61B4EA0-C453-F79D-6D8B-02D1CD6B9B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>
                <a:solidFill>
                  <a:schemeClr val="bg1"/>
                </a:solidFill>
              </a:rPr>
              <a:t>The Changing Atmosphere Infra-Red Tomography (CAIRT) Explorer</a:t>
            </a:r>
            <a:endParaRPr lang="en-BE" sz="3200" dirty="0">
              <a:solidFill>
                <a:schemeClr val="bg1"/>
              </a:solidFill>
            </a:endParaRPr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20F4F861-9ECC-E8ED-6BD4-23CE176C9C6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9976" y="830183"/>
            <a:ext cx="5894622" cy="1941086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2129A8-4A3C-4D85-8C09-B821177B901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AAE501-4389-4B51-8C1E-C64EFBBEF06F}" type="slidenum">
              <a:rPr lang="en-BE" smtClean="0"/>
              <a:pPr/>
              <a:t>3</a:t>
            </a:fld>
            <a:endParaRPr lang="en-BE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57715D-D233-9109-9DE4-B3CD34F535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3F10B2E-41E7-3926-1504-E369C37A0A44}"/>
              </a:ext>
            </a:extLst>
          </p:cNvPr>
          <p:cNvSpPr txBox="1"/>
          <p:nvPr/>
        </p:nvSpPr>
        <p:spPr>
          <a:xfrm>
            <a:off x="263352" y="4573746"/>
            <a:ext cx="446449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High resolution limb imager proposed for ESA’s Earth Explorer 11.</a:t>
            </a:r>
            <a:br>
              <a:rPr lang="en-US" dirty="0">
                <a:solidFill>
                  <a:schemeClr val="bg1"/>
                </a:solidFill>
              </a:rPr>
            </a:b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Measurement of long-lived trace gases:</a:t>
            </a:r>
          </a:p>
          <a:p>
            <a:r>
              <a:rPr lang="en-US" dirty="0">
                <a:solidFill>
                  <a:schemeClr val="bg1"/>
                </a:solidFill>
              </a:rPr>
              <a:t>SF</a:t>
            </a:r>
            <a:r>
              <a:rPr lang="en-US" baseline="-25000" dirty="0">
                <a:solidFill>
                  <a:schemeClr val="bg1"/>
                </a:solidFill>
              </a:rPr>
              <a:t>6</a:t>
            </a:r>
            <a:r>
              <a:rPr lang="en-US" dirty="0">
                <a:solidFill>
                  <a:schemeClr val="bg1"/>
                </a:solidFill>
              </a:rPr>
              <a:t>, N</a:t>
            </a:r>
            <a:r>
              <a:rPr lang="en-US" baseline="-25000" dirty="0">
                <a:solidFill>
                  <a:schemeClr val="bg1"/>
                </a:solidFill>
              </a:rPr>
              <a:t>2</a:t>
            </a:r>
            <a:r>
              <a:rPr lang="en-US" dirty="0">
                <a:solidFill>
                  <a:schemeClr val="bg1"/>
                </a:solidFill>
              </a:rPr>
              <a:t>O, CH</a:t>
            </a:r>
            <a:r>
              <a:rPr lang="en-US" baseline="-25000" dirty="0">
                <a:solidFill>
                  <a:schemeClr val="bg1"/>
                </a:solidFill>
              </a:rPr>
              <a:t>4</a:t>
            </a:r>
            <a:r>
              <a:rPr lang="en-US" dirty="0">
                <a:solidFill>
                  <a:schemeClr val="bg1"/>
                </a:solidFill>
              </a:rPr>
              <a:t>, CFC-11, CFC-12, HCFC-22</a:t>
            </a:r>
          </a:p>
          <a:p>
            <a:r>
              <a:rPr lang="en-US" dirty="0">
                <a:solidFill>
                  <a:schemeClr val="bg1"/>
                </a:solidFill>
              </a:rPr>
              <a:t>used to compute age of air and diagnose stratospheric circulation.</a:t>
            </a:r>
          </a:p>
        </p:txBody>
      </p:sp>
    </p:spTree>
    <p:extLst>
      <p:ext uri="{BB962C8B-B14F-4D97-AF65-F5344CB8AC3E}">
        <p14:creationId xmlns:p14="http://schemas.microsoft.com/office/powerpoint/2010/main" val="37392008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BE8169-ECDD-69DE-ED82-67B81E5CA5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Title 1">
            <a:extLst>
              <a:ext uri="{FF2B5EF4-FFF2-40B4-BE49-F238E27FC236}">
                <a16:creationId xmlns:a16="http://schemas.microsoft.com/office/drawing/2014/main" id="{A0A8BBBF-959E-0005-C834-234E77E58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3607" y="439504"/>
            <a:ext cx="11444428" cy="696913"/>
          </a:xfrm>
        </p:spPr>
        <p:txBody>
          <a:bodyPr/>
          <a:lstStyle/>
          <a:p>
            <a:r>
              <a:rPr lang="en-US" altLang="en-BE" sz="3200" dirty="0"/>
              <a:t>Comparing simulated multi-tracer CAIRT age of air to BASCOE clock tracer age of air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33C09AD-4678-C931-D967-3E9D42CD32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89105EE-F75A-5303-3B41-AA52BB11CE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739" y="2559144"/>
            <a:ext cx="12048261" cy="4081136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C074F8E-AA5E-7D29-93EA-3D92A83C7DA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AAE501-4389-4B51-8C1E-C64EFBBEF06F}" type="slidenum">
              <a:rPr lang="en-BE" smtClean="0"/>
              <a:pPr/>
              <a:t>4</a:t>
            </a:fld>
            <a:endParaRPr lang="en-BE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FAF1377-D5E8-AE59-A52E-2A86ED6AB7FA}"/>
              </a:ext>
            </a:extLst>
          </p:cNvPr>
          <p:cNvSpPr txBox="1"/>
          <p:nvPr/>
        </p:nvSpPr>
        <p:spPr>
          <a:xfrm>
            <a:off x="363607" y="1447616"/>
            <a:ext cx="1098897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Mission objective</a:t>
            </a:r>
            <a:r>
              <a:rPr lang="en-US" dirty="0"/>
              <a:t>: observe age of air profiles with uncertainty less than 0.5 years (or 0.25 years on zonal mean)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Can a CAIRT-like satellite reach the mission objective?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Can CAIRT observations be used to constrain </a:t>
            </a:r>
            <a:r>
              <a:rPr lang="en-US" dirty="0" err="1"/>
              <a:t>reanalyses</a:t>
            </a:r>
            <a:r>
              <a:rPr lang="en-US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2019540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DE5076-E991-85A4-C6E8-E10F7AF99B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A7B5635C-0492-7858-24E4-2707608D7B50}"/>
              </a:ext>
            </a:extLst>
          </p:cNvPr>
          <p:cNvSpPr/>
          <p:nvPr/>
        </p:nvSpPr>
        <p:spPr>
          <a:xfrm>
            <a:off x="3867938" y="1340767"/>
            <a:ext cx="3610272" cy="508861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6A81B3E-D7C0-62EB-F25A-B2ED53719A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5037" y="455013"/>
            <a:ext cx="11055019" cy="755650"/>
          </a:xfrm>
        </p:spPr>
        <p:txBody>
          <a:bodyPr/>
          <a:lstStyle/>
          <a:p>
            <a:r>
              <a:rPr lang="en-US" sz="3200" dirty="0"/>
              <a:t>Belgian Assimilation System for Chemical </a:t>
            </a:r>
            <a:r>
              <a:rPr lang="en-US" sz="3200" dirty="0" err="1"/>
              <a:t>ObsErvations</a:t>
            </a:r>
            <a:r>
              <a:rPr lang="en-US" sz="3200" dirty="0"/>
              <a:t> (BASCOE)</a:t>
            </a:r>
            <a:endParaRPr lang="en-BE" sz="3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0E701F-4814-3278-A945-0E492C30649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AAE501-4389-4B51-8C1E-C64EFBBEF06F}" type="slidenum">
              <a:rPr lang="en-BE" smtClean="0"/>
              <a:pPr/>
              <a:t>5</a:t>
            </a:fld>
            <a:endParaRPr lang="en-BE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C14E9E-7D7A-9270-2B71-4C3141F3FA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16C3B009-19C3-4B87-EC01-BAC18FAFCA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87340" y="932320"/>
            <a:ext cx="2304000" cy="1439999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D4FAD0F7-BCC7-9389-E36B-5F91E2186D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87340" y="5090720"/>
            <a:ext cx="2304000" cy="1439999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38DC877F-7DC1-BE9A-ED2C-252E9A2C67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87340" y="2348649"/>
            <a:ext cx="2304000" cy="1439999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9DE7950D-0AEE-4F6F-ADFC-1CB9930219F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87340" y="3690680"/>
            <a:ext cx="2304000" cy="143999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07CCC5E-8D09-FD2E-C0E2-1E49283577E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1704" y="3115289"/>
            <a:ext cx="4649597" cy="290599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1DB92AE-46A8-A06B-936B-81E733F5DC59}"/>
              </a:ext>
            </a:extLst>
          </p:cNvPr>
          <p:cNvSpPr txBox="1"/>
          <p:nvPr/>
        </p:nvSpPr>
        <p:spPr>
          <a:xfrm>
            <a:off x="4038426" y="2217638"/>
            <a:ext cx="348060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Lin-Rood (1996) transport scheme</a:t>
            </a:r>
          </a:p>
          <a:p>
            <a:r>
              <a:rPr lang="en-US" dirty="0"/>
              <a:t>KPP chemical solver (200 chemical eq., 60+ chemical species)</a:t>
            </a:r>
            <a:endParaRPr lang="en-BE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0660B16-AD76-B6F0-4B94-3E76A1B5285B}"/>
              </a:ext>
            </a:extLst>
          </p:cNvPr>
          <p:cNvSpPr txBox="1"/>
          <p:nvPr/>
        </p:nvSpPr>
        <p:spPr>
          <a:xfrm>
            <a:off x="479376" y="2492896"/>
            <a:ext cx="3600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Winds and temperature </a:t>
            </a:r>
            <a:br>
              <a:rPr lang="en-US" dirty="0"/>
            </a:br>
            <a:r>
              <a:rPr lang="en-US" dirty="0"/>
              <a:t>(meteorological reanalysis: </a:t>
            </a:r>
            <a:br>
              <a:rPr lang="en-US" dirty="0"/>
            </a:br>
            <a:r>
              <a:rPr lang="en-US" b="1" dirty="0">
                <a:solidFill>
                  <a:schemeClr val="tx2"/>
                </a:solidFill>
              </a:rPr>
              <a:t>ERA-5</a:t>
            </a:r>
            <a:r>
              <a:rPr lang="en-US" dirty="0"/>
              <a:t>, </a:t>
            </a:r>
            <a:r>
              <a:rPr lang="en-US" b="1" dirty="0">
                <a:solidFill>
                  <a:srgbClr val="FF0000"/>
                </a:solidFill>
              </a:rPr>
              <a:t>MERRA-2</a:t>
            </a:r>
            <a:r>
              <a:rPr lang="en-US" dirty="0"/>
              <a:t>, </a:t>
            </a:r>
            <a:r>
              <a:rPr lang="en-US" b="1" dirty="0">
                <a:solidFill>
                  <a:srgbClr val="7030A0"/>
                </a:solidFill>
              </a:rPr>
              <a:t>JRA-3Q</a:t>
            </a:r>
            <a:r>
              <a:rPr lang="en-US" dirty="0"/>
              <a:t>)</a:t>
            </a:r>
            <a:endParaRPr lang="en-BE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A27FFBD-FDB3-6408-535C-40F7A264AABB}"/>
              </a:ext>
            </a:extLst>
          </p:cNvPr>
          <p:cNvSpPr txBox="1"/>
          <p:nvPr/>
        </p:nvSpPr>
        <p:spPr>
          <a:xfrm>
            <a:off x="479376" y="3491716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Initial conditions</a:t>
            </a:r>
            <a:endParaRPr lang="en-BE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DBD42F9-B4A9-D6AC-4504-4AA9FA7C9D30}"/>
              </a:ext>
            </a:extLst>
          </p:cNvPr>
          <p:cNvSpPr txBox="1"/>
          <p:nvPr/>
        </p:nvSpPr>
        <p:spPr>
          <a:xfrm>
            <a:off x="479376" y="3933056"/>
            <a:ext cx="2376264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Boundary conditions</a:t>
            </a:r>
          </a:p>
          <a:p>
            <a:r>
              <a:rPr lang="en-US" sz="1400" dirty="0"/>
              <a:t>(</a:t>
            </a:r>
            <a:r>
              <a:rPr lang="en-US" sz="1400" dirty="0" err="1"/>
              <a:t>Meinshausen</a:t>
            </a:r>
            <a:r>
              <a:rPr lang="en-US" sz="1400" dirty="0"/>
              <a:t> et al., 2017, Gidden et al. 2019)</a:t>
            </a:r>
            <a:endParaRPr lang="en-BE" sz="14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4DE0941-96D9-0E84-49A0-2862D5933A7F}"/>
              </a:ext>
            </a:extLst>
          </p:cNvPr>
          <p:cNvSpPr txBox="1"/>
          <p:nvPr/>
        </p:nvSpPr>
        <p:spPr>
          <a:xfrm>
            <a:off x="479376" y="4797152"/>
            <a:ext cx="2376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Observation locations</a:t>
            </a:r>
            <a:endParaRPr lang="en-BE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07770A1-2747-2726-8204-24467514DE60}"/>
              </a:ext>
            </a:extLst>
          </p:cNvPr>
          <p:cNvSpPr txBox="1"/>
          <p:nvPr/>
        </p:nvSpPr>
        <p:spPr>
          <a:xfrm>
            <a:off x="1411059" y="2060848"/>
            <a:ext cx="16561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INPUT</a:t>
            </a:r>
            <a:endParaRPr lang="en-BE" b="1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97F0D23-BA37-A5AD-BC0F-412711F14D79}"/>
              </a:ext>
            </a:extLst>
          </p:cNvPr>
          <p:cNvSpPr txBox="1"/>
          <p:nvPr/>
        </p:nvSpPr>
        <p:spPr>
          <a:xfrm>
            <a:off x="8332440" y="2602649"/>
            <a:ext cx="28041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Volume mixing ratios of trace gases</a:t>
            </a:r>
            <a:endParaRPr lang="en-BE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73ACF4F-86C7-037D-D3F3-01CE931F96AB}"/>
              </a:ext>
            </a:extLst>
          </p:cNvPr>
          <p:cNvSpPr txBox="1"/>
          <p:nvPr/>
        </p:nvSpPr>
        <p:spPr>
          <a:xfrm>
            <a:off x="8846537" y="1988840"/>
            <a:ext cx="16561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OUTPUT</a:t>
            </a:r>
            <a:endParaRPr lang="en-BE" b="1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3F37ABC-FE70-2C44-57EB-0BB7E0A41B7F}"/>
              </a:ext>
            </a:extLst>
          </p:cNvPr>
          <p:cNvSpPr txBox="1"/>
          <p:nvPr/>
        </p:nvSpPr>
        <p:spPr>
          <a:xfrm>
            <a:off x="8332440" y="3419708"/>
            <a:ext cx="23772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Model at observation</a:t>
            </a:r>
          </a:p>
          <a:p>
            <a:r>
              <a:rPr lang="en-US" dirty="0"/>
              <a:t>geolocations</a:t>
            </a:r>
            <a:endParaRPr lang="en-BE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A6997DC-AE7C-17B7-FB1F-AB52F8358C1B}"/>
              </a:ext>
            </a:extLst>
          </p:cNvPr>
          <p:cNvSpPr txBox="1"/>
          <p:nvPr/>
        </p:nvSpPr>
        <p:spPr>
          <a:xfrm>
            <a:off x="5218635" y="1850192"/>
            <a:ext cx="10757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3D CTM</a:t>
            </a:r>
            <a:endParaRPr lang="en-BE" sz="2000" b="1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567513E-40C7-8EAB-F9E3-5C2490D86419}"/>
              </a:ext>
            </a:extLst>
          </p:cNvPr>
          <p:cNvSpPr txBox="1"/>
          <p:nvPr/>
        </p:nvSpPr>
        <p:spPr>
          <a:xfrm>
            <a:off x="8332440" y="4859868"/>
            <a:ext cx="24933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Clock tracer &amp; </a:t>
            </a:r>
            <a:r>
              <a:rPr lang="en-US" dirty="0" err="1"/>
              <a:t>AoA</a:t>
            </a:r>
            <a:endParaRPr lang="en-BE" dirty="0"/>
          </a:p>
        </p:txBody>
      </p:sp>
      <p:sp>
        <p:nvSpPr>
          <p:cNvPr id="34" name="Arrow: Right 33">
            <a:extLst>
              <a:ext uri="{FF2B5EF4-FFF2-40B4-BE49-F238E27FC236}">
                <a16:creationId xmlns:a16="http://schemas.microsoft.com/office/drawing/2014/main" id="{725906E2-ADC3-727E-59F2-F2B5BD99B308}"/>
              </a:ext>
            </a:extLst>
          </p:cNvPr>
          <p:cNvSpPr/>
          <p:nvPr/>
        </p:nvSpPr>
        <p:spPr>
          <a:xfrm>
            <a:off x="3719736" y="3852148"/>
            <a:ext cx="481128" cy="296932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35" name="Arrow: Right 34">
            <a:extLst>
              <a:ext uri="{FF2B5EF4-FFF2-40B4-BE49-F238E27FC236}">
                <a16:creationId xmlns:a16="http://schemas.microsoft.com/office/drawing/2014/main" id="{3EFEFBC7-EED4-1334-0BF1-21F027EE7B89}"/>
              </a:ext>
            </a:extLst>
          </p:cNvPr>
          <p:cNvSpPr/>
          <p:nvPr/>
        </p:nvSpPr>
        <p:spPr>
          <a:xfrm>
            <a:off x="7297208" y="3837850"/>
            <a:ext cx="481128" cy="296932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3" name="Left Brace 2">
            <a:extLst>
              <a:ext uri="{FF2B5EF4-FFF2-40B4-BE49-F238E27FC236}">
                <a16:creationId xmlns:a16="http://schemas.microsoft.com/office/drawing/2014/main" id="{9EB72D1D-F013-FDC6-6682-4E817DCAB02F}"/>
              </a:ext>
            </a:extLst>
          </p:cNvPr>
          <p:cNvSpPr/>
          <p:nvPr/>
        </p:nvSpPr>
        <p:spPr>
          <a:xfrm>
            <a:off x="8225408" y="2602649"/>
            <a:ext cx="107032" cy="1618439"/>
          </a:xfrm>
          <a:prstGeom prst="leftBrac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6" name="Left Brace 5">
            <a:extLst>
              <a:ext uri="{FF2B5EF4-FFF2-40B4-BE49-F238E27FC236}">
                <a16:creationId xmlns:a16="http://schemas.microsoft.com/office/drawing/2014/main" id="{8E366F2E-F67C-971E-4EDA-9843291D886F}"/>
              </a:ext>
            </a:extLst>
          </p:cNvPr>
          <p:cNvSpPr/>
          <p:nvPr/>
        </p:nvSpPr>
        <p:spPr>
          <a:xfrm>
            <a:off x="8210168" y="4589298"/>
            <a:ext cx="117608" cy="938746"/>
          </a:xfrm>
          <a:prstGeom prst="leftBrac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DB07841-13F4-6BF4-15F2-B7ACD1C1A032}"/>
              </a:ext>
            </a:extLst>
          </p:cNvPr>
          <p:cNvSpPr txBox="1"/>
          <p:nvPr/>
        </p:nvSpPr>
        <p:spPr>
          <a:xfrm>
            <a:off x="7809259" y="3215026"/>
            <a:ext cx="5909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3x</a:t>
            </a:r>
            <a:endParaRPr lang="en-BE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1C2A8C2-8258-19D6-7863-773780B37677}"/>
              </a:ext>
            </a:extLst>
          </p:cNvPr>
          <p:cNvSpPr txBox="1"/>
          <p:nvPr/>
        </p:nvSpPr>
        <p:spPr>
          <a:xfrm>
            <a:off x="7809259" y="4859868"/>
            <a:ext cx="5909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3x</a:t>
            </a:r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34174362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5DAA3-577E-E162-0322-2480E7DAAE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368" y="227061"/>
            <a:ext cx="11055019" cy="755650"/>
          </a:xfrm>
        </p:spPr>
        <p:txBody>
          <a:bodyPr/>
          <a:lstStyle/>
          <a:p>
            <a:r>
              <a:rPr lang="en-US" sz="3200" dirty="0"/>
              <a:t>Simulated level-2a CAIRT data</a:t>
            </a:r>
            <a:endParaRPr lang="en-BE" sz="3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33134E-10CD-1EA6-02BF-5A416B51E4C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AAE501-4389-4B51-8C1E-C64EFBBEF06F}" type="slidenum">
              <a:rPr lang="en-BE" smtClean="0"/>
              <a:pPr/>
              <a:t>6</a:t>
            </a:fld>
            <a:endParaRPr lang="en-BE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F152F8-5E57-F477-DB6A-961E8E8079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6052EF87-DBCE-9235-C99E-620B5AD5CC8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393" y="964921"/>
            <a:ext cx="11241826" cy="5816817"/>
          </a:xfr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AB564DA-6C90-EE2A-4A97-A34FFB927692}"/>
              </a:ext>
            </a:extLst>
          </p:cNvPr>
          <p:cNvSpPr txBox="1"/>
          <p:nvPr/>
        </p:nvSpPr>
        <p:spPr>
          <a:xfrm>
            <a:off x="407368" y="5949280"/>
            <a:ext cx="34563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Errera et al., GMT, 2026; </a:t>
            </a:r>
            <a:br>
              <a:rPr lang="en-US" dirty="0"/>
            </a:br>
            <a:r>
              <a:rPr lang="en-US" dirty="0"/>
              <a:t>Funke et al. 2026 (in preparation)</a:t>
            </a:r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2952490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98A481-9D35-A165-406E-885281BB2A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0596" y="260648"/>
            <a:ext cx="3614191" cy="1138138"/>
          </a:xfrm>
        </p:spPr>
        <p:txBody>
          <a:bodyPr/>
          <a:lstStyle/>
          <a:p>
            <a:r>
              <a:rPr lang="en-US" sz="3200" dirty="0"/>
              <a:t>Multi-tracer </a:t>
            </a:r>
            <a:r>
              <a:rPr lang="en-US" sz="3200" dirty="0" err="1"/>
              <a:t>AoA</a:t>
            </a:r>
            <a:r>
              <a:rPr lang="en-US" sz="3200" dirty="0"/>
              <a:t> (Voet et al. 2025)</a:t>
            </a:r>
            <a:endParaRPr lang="en-BE" sz="3200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B46F8065-0A97-2235-20EA-20DFAB674C8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38600" y="166032"/>
            <a:ext cx="7355303" cy="6321529"/>
          </a:xfr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3CCE6A-E414-F10C-24DC-980BF0478D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BAC235A-5FD1-7701-DCDE-A77B423AC69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AAE501-4389-4B51-8C1E-C64EFBBEF06F}" type="slidenum">
              <a:rPr lang="en-BE" smtClean="0"/>
              <a:pPr/>
              <a:t>7</a:t>
            </a:fld>
            <a:endParaRPr lang="en-BE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4D878C8-EB3B-0D09-234F-871E453C442F}"/>
              </a:ext>
            </a:extLst>
          </p:cNvPr>
          <p:cNvSpPr txBox="1"/>
          <p:nvPr/>
        </p:nvSpPr>
        <p:spPr>
          <a:xfrm>
            <a:off x="440596" y="1628800"/>
            <a:ext cx="32791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Used for satellite level-2b retrieval.</a:t>
            </a:r>
          </a:p>
          <a:p>
            <a:endParaRPr lang="en-US" dirty="0"/>
          </a:p>
          <a:p>
            <a:r>
              <a:rPr lang="en-US" dirty="0"/>
              <a:t>Still based on SF</a:t>
            </a:r>
            <a:r>
              <a:rPr lang="en-US" baseline="-25000" dirty="0"/>
              <a:t>6</a:t>
            </a:r>
            <a:r>
              <a:rPr lang="en-US" dirty="0"/>
              <a:t> </a:t>
            </a:r>
            <a:r>
              <a:rPr lang="en-US" dirty="0" err="1"/>
              <a:t>AoA</a:t>
            </a:r>
            <a:r>
              <a:rPr lang="en-US" dirty="0"/>
              <a:t>!</a:t>
            </a:r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28193735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66F8DC-DD72-59F6-25DE-796CB7938E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Title 1">
            <a:extLst>
              <a:ext uri="{FF2B5EF4-FFF2-40B4-BE49-F238E27FC236}">
                <a16:creationId xmlns:a16="http://schemas.microsoft.com/office/drawing/2014/main" id="{507C799E-2750-A592-2D0B-DE1C041CF0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352" y="173329"/>
            <a:ext cx="11017224" cy="696913"/>
          </a:xfrm>
        </p:spPr>
        <p:txBody>
          <a:bodyPr/>
          <a:lstStyle/>
          <a:p>
            <a:r>
              <a:rPr lang="en-US" altLang="en-BE" sz="3200" dirty="0"/>
              <a:t>Simulated CAIRT multi-tracer </a:t>
            </a:r>
            <a:r>
              <a:rPr lang="en-US" altLang="en-BE" sz="3200" dirty="0" err="1"/>
              <a:t>AoA</a:t>
            </a:r>
            <a:r>
              <a:rPr lang="en-US" altLang="en-BE" sz="3200" dirty="0"/>
              <a:t> at 25 km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9AB06DB-C20F-CA96-8257-8DD212D2E0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6F355D0-F349-E8F7-94E0-223D67803AC3}"/>
              </a:ext>
            </a:extLst>
          </p:cNvPr>
          <p:cNvSpPr txBox="1"/>
          <p:nvPr/>
        </p:nvSpPr>
        <p:spPr>
          <a:xfrm>
            <a:off x="263352" y="5518973"/>
            <a:ext cx="11521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Difference between simulated daily averaged CAIRT </a:t>
            </a:r>
            <a:r>
              <a:rPr lang="en-US" dirty="0" err="1"/>
              <a:t>AoA</a:t>
            </a:r>
            <a:r>
              <a:rPr lang="en-US" dirty="0"/>
              <a:t> at 25 km on 2011-02-15, derived from different driving reanalysis data sets, and the clock tracer </a:t>
            </a:r>
            <a:r>
              <a:rPr lang="en-US" dirty="0" err="1"/>
              <a:t>AoA</a:t>
            </a:r>
            <a:r>
              <a:rPr lang="en-US" dirty="0"/>
              <a:t> from a simulation driven by the same </a:t>
            </a:r>
            <a:r>
              <a:rPr lang="en-US" dirty="0" err="1"/>
              <a:t>reanalyses</a:t>
            </a:r>
            <a:r>
              <a:rPr lang="en-US" dirty="0"/>
              <a:t>.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D1FBE116-9F16-A8AF-FAC3-B7AB573D285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AAE501-4389-4B51-8C1E-C64EFBBEF06F}" type="slidenum">
              <a:rPr lang="en-BE" smtClean="0"/>
              <a:pPr/>
              <a:t>8</a:t>
            </a:fld>
            <a:endParaRPr lang="en-BE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A4965A82-0420-9CE4-5253-48304AB318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195"/>
          <a:stretch>
            <a:fillRect/>
          </a:stretch>
        </p:blipFill>
        <p:spPr>
          <a:xfrm>
            <a:off x="298248" y="1207816"/>
            <a:ext cx="3537758" cy="207968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B3606596-F1C4-ACC5-5ABD-3E425CBC8DC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195"/>
          <a:stretch>
            <a:fillRect/>
          </a:stretch>
        </p:blipFill>
        <p:spPr>
          <a:xfrm>
            <a:off x="4101907" y="1207816"/>
            <a:ext cx="3537757" cy="207968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D436C5A3-7AA9-B937-4204-5D2F4385AD4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5565" y="1207256"/>
            <a:ext cx="4031283" cy="208080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3541E80C-A7F1-5AE2-0ABD-291643DB18B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381"/>
          <a:stretch>
            <a:fillRect/>
          </a:stretch>
        </p:blipFill>
        <p:spPr>
          <a:xfrm>
            <a:off x="263352" y="3284984"/>
            <a:ext cx="3668900" cy="20808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778D1248-D57D-FFE6-9E8C-81785ABA6EB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381"/>
          <a:stretch>
            <a:fillRect/>
          </a:stretch>
        </p:blipFill>
        <p:spPr>
          <a:xfrm>
            <a:off x="3985426" y="3284984"/>
            <a:ext cx="3668900" cy="2080800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A47AB854-07D7-6248-C2BF-BF2E1A75C9B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7500" y="3284984"/>
            <a:ext cx="4187312" cy="208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30308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744DE96D-577D-5DF6-55AA-17AC63187FE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59496" y="867221"/>
            <a:ext cx="9381411" cy="5863382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CEB6A75-2062-555B-1778-2A6CA912CE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360" y="332656"/>
            <a:ext cx="11055019" cy="755650"/>
          </a:xfrm>
        </p:spPr>
        <p:txBody>
          <a:bodyPr/>
          <a:lstStyle/>
          <a:p>
            <a:r>
              <a:rPr lang="en-US" sz="3200" dirty="0"/>
              <a:t>More than 20 years of data processed</a:t>
            </a:r>
            <a:endParaRPr lang="en-BE" sz="3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891E8B-240C-B134-B106-82F76090E75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AAE501-4389-4B51-8C1E-C64EFBBEF06F}" type="slidenum">
              <a:rPr lang="en-BE" smtClean="0"/>
              <a:pPr/>
              <a:t>9</a:t>
            </a:fld>
            <a:endParaRPr lang="en-BE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E3319E-0E94-DB3D-4DA8-6BAF2D6328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8EDE6F0-40D0-960E-9235-3649E7850D2B}"/>
              </a:ext>
            </a:extLst>
          </p:cNvPr>
          <p:cNvSpPr txBox="1"/>
          <p:nvPr/>
        </p:nvSpPr>
        <p:spPr>
          <a:xfrm rot="1756082">
            <a:off x="4255650" y="2004148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>
                <a:solidFill>
                  <a:srgbClr val="FF0000"/>
                </a:solidFill>
              </a:rPr>
              <a:t>mzm</a:t>
            </a:r>
            <a:r>
              <a:rPr lang="en-US" b="1" dirty="0">
                <a:solidFill>
                  <a:srgbClr val="FF0000"/>
                </a:solidFill>
              </a:rPr>
              <a:t> clock </a:t>
            </a:r>
            <a:r>
              <a:rPr lang="en-US" b="1" dirty="0" err="1">
                <a:solidFill>
                  <a:srgbClr val="FF0000"/>
                </a:solidFill>
              </a:rPr>
              <a:t>AoA</a:t>
            </a:r>
            <a:endParaRPr lang="en-BE" b="1" dirty="0">
              <a:solidFill>
                <a:srgbClr val="FF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15264C2-7C95-A242-39B2-2FAA55098F06}"/>
              </a:ext>
            </a:extLst>
          </p:cNvPr>
          <p:cNvSpPr txBox="1"/>
          <p:nvPr/>
        </p:nvSpPr>
        <p:spPr>
          <a:xfrm rot="921354">
            <a:off x="3408220" y="2930059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>
                <a:solidFill>
                  <a:srgbClr val="7030A0"/>
                </a:solidFill>
              </a:rPr>
              <a:t>mzm</a:t>
            </a:r>
            <a:r>
              <a:rPr lang="en-US" b="1" dirty="0">
                <a:solidFill>
                  <a:srgbClr val="7030A0"/>
                </a:solidFill>
              </a:rPr>
              <a:t> clock </a:t>
            </a:r>
            <a:r>
              <a:rPr lang="en-US" b="1" dirty="0" err="1">
                <a:solidFill>
                  <a:srgbClr val="7030A0"/>
                </a:solidFill>
              </a:rPr>
              <a:t>AoA</a:t>
            </a:r>
            <a:endParaRPr lang="en-BE" b="1" dirty="0">
              <a:solidFill>
                <a:srgbClr val="7030A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7769DF3-2BB9-01B9-5A2E-1D90C065264D}"/>
              </a:ext>
            </a:extLst>
          </p:cNvPr>
          <p:cNvSpPr txBox="1"/>
          <p:nvPr/>
        </p:nvSpPr>
        <p:spPr>
          <a:xfrm>
            <a:off x="3210508" y="3884415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>
                <a:solidFill>
                  <a:schemeClr val="tx2"/>
                </a:solidFill>
              </a:rPr>
              <a:t>mzm</a:t>
            </a:r>
            <a:r>
              <a:rPr lang="en-US" b="1" dirty="0">
                <a:solidFill>
                  <a:schemeClr val="tx2"/>
                </a:solidFill>
              </a:rPr>
              <a:t> clock </a:t>
            </a:r>
            <a:r>
              <a:rPr lang="en-US" b="1" dirty="0" err="1">
                <a:solidFill>
                  <a:schemeClr val="tx2"/>
                </a:solidFill>
              </a:rPr>
              <a:t>AoA</a:t>
            </a:r>
            <a:endParaRPr lang="en-BE" b="1" dirty="0">
              <a:solidFill>
                <a:schemeClr val="tx2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97F3731-5346-8AE0-F942-A3BF645B1FCF}"/>
              </a:ext>
            </a:extLst>
          </p:cNvPr>
          <p:cNvSpPr txBox="1"/>
          <p:nvPr/>
        </p:nvSpPr>
        <p:spPr>
          <a:xfrm>
            <a:off x="7523516" y="2385425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Daily CAIRT </a:t>
            </a:r>
            <a:r>
              <a:rPr lang="en-US" b="1" dirty="0" err="1">
                <a:solidFill>
                  <a:srgbClr val="FF0000"/>
                </a:solidFill>
              </a:rPr>
              <a:t>AoA</a:t>
            </a:r>
            <a:endParaRPr lang="en-BE" b="1" dirty="0">
              <a:solidFill>
                <a:srgbClr val="FF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2C4F83B-C202-DD06-85D1-3C63AC54211B}"/>
              </a:ext>
            </a:extLst>
          </p:cNvPr>
          <p:cNvSpPr txBox="1"/>
          <p:nvPr/>
        </p:nvSpPr>
        <p:spPr>
          <a:xfrm>
            <a:off x="9985579" y="3614246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7030A0"/>
                </a:solidFill>
              </a:rPr>
              <a:t>Daily CAIRT </a:t>
            </a:r>
            <a:r>
              <a:rPr lang="en-US" b="1" dirty="0" err="1">
                <a:solidFill>
                  <a:srgbClr val="7030A0"/>
                </a:solidFill>
              </a:rPr>
              <a:t>AoA</a:t>
            </a:r>
            <a:endParaRPr lang="en-BE" b="1" dirty="0">
              <a:solidFill>
                <a:srgbClr val="7030A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0621094-F231-0303-2CAA-22C0AC568A31}"/>
              </a:ext>
            </a:extLst>
          </p:cNvPr>
          <p:cNvSpPr txBox="1"/>
          <p:nvPr/>
        </p:nvSpPr>
        <p:spPr>
          <a:xfrm>
            <a:off x="7903603" y="4849125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tx2"/>
                </a:solidFill>
              </a:rPr>
              <a:t>Daily CAIRT </a:t>
            </a:r>
            <a:r>
              <a:rPr lang="en-US" b="1" dirty="0" err="1">
                <a:solidFill>
                  <a:schemeClr val="tx2"/>
                </a:solidFill>
              </a:rPr>
              <a:t>AoA</a:t>
            </a:r>
            <a:endParaRPr lang="en-BE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1782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9F44DA-AD94-E11D-E86B-19C64B7D29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20344AD-89A1-80E4-FD1F-852FAEA4CD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DC9A5CC-41C3-61FD-8144-31514212F50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AAE501-4389-4B51-8C1E-C64EFBBEF06F}" type="slidenum">
              <a:rPr lang="en-BE" smtClean="0"/>
              <a:pPr/>
              <a:t>10</a:t>
            </a:fld>
            <a:endParaRPr lang="en-BE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AC60885-25C2-28EC-FB7A-CBC3CE5F52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39856" y="519179"/>
            <a:ext cx="9924695" cy="6202935"/>
          </a:xfrm>
          <a:prstGeom prst="rect">
            <a:avLst/>
          </a:prstGeom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5BAD59D4-4062-EC6A-5521-BB04E102E7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516538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DF0DFB-0FD5-9556-37E6-2A718ACB71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CC359BC-EC0E-0759-2103-43A71A77F6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84800" y="3573016"/>
            <a:ext cx="5011200" cy="3132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468DACB-19B6-51AF-C38B-E07F7B95369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06362" y="3573016"/>
            <a:ext cx="5011201" cy="31320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FFB2202-FB73-BADA-0CE9-ED9D9833C0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86052" y="693479"/>
            <a:ext cx="5008697" cy="313043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B05CEA6-701B-ED6F-BB1F-3F57564F4FA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6362" y="692696"/>
            <a:ext cx="5011200" cy="3132000"/>
          </a:xfrm>
          <a:prstGeom prst="rect">
            <a:avLst/>
          </a:prstGeom>
        </p:spPr>
      </p:pic>
      <p:sp>
        <p:nvSpPr>
          <p:cNvPr id="21507" name="Title 1">
            <a:extLst>
              <a:ext uri="{FF2B5EF4-FFF2-40B4-BE49-F238E27FC236}">
                <a16:creationId xmlns:a16="http://schemas.microsoft.com/office/drawing/2014/main" id="{CC5A6116-8E01-EB9D-3BBE-E220789A82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352" y="173329"/>
            <a:ext cx="11017224" cy="696913"/>
          </a:xfrm>
        </p:spPr>
        <p:txBody>
          <a:bodyPr/>
          <a:lstStyle/>
          <a:p>
            <a:r>
              <a:rPr lang="en-US" altLang="en-BE" sz="3200" dirty="0"/>
              <a:t>Can we distinguish the </a:t>
            </a:r>
            <a:r>
              <a:rPr lang="en-US" altLang="en-BE" sz="3200" dirty="0" err="1"/>
              <a:t>reanalyses</a:t>
            </a:r>
            <a:r>
              <a:rPr lang="en-US" altLang="en-BE" sz="3200" dirty="0"/>
              <a:t>? 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B412AFA-C85E-FBC4-959A-59B9B25BE7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D05D4FE-2F65-D239-F095-EC94268DC9A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AAE501-4389-4B51-8C1E-C64EFBBEF06F}" type="slidenum">
              <a:rPr lang="en-BE" smtClean="0"/>
              <a:pPr/>
              <a:t>11</a:t>
            </a:fld>
            <a:endParaRPr lang="en-BE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43A1B84-0F90-C45D-2F8B-1945C866DC03}"/>
              </a:ext>
            </a:extLst>
          </p:cNvPr>
          <p:cNvSpPr txBox="1"/>
          <p:nvPr/>
        </p:nvSpPr>
        <p:spPr>
          <a:xfrm>
            <a:off x="251104" y="1759963"/>
            <a:ext cx="10110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25 km</a:t>
            </a:r>
            <a:endParaRPr lang="en-BE" sz="24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12596B2-0091-A044-7558-B9AC1453DE19}"/>
              </a:ext>
            </a:extLst>
          </p:cNvPr>
          <p:cNvSpPr txBox="1"/>
          <p:nvPr/>
        </p:nvSpPr>
        <p:spPr>
          <a:xfrm>
            <a:off x="251104" y="4802799"/>
            <a:ext cx="10110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20 km</a:t>
            </a:r>
            <a:endParaRPr lang="en-BE" sz="2400" dirty="0"/>
          </a:p>
        </p:txBody>
      </p:sp>
    </p:spTree>
    <p:extLst>
      <p:ext uri="{BB962C8B-B14F-4D97-AF65-F5344CB8AC3E}">
        <p14:creationId xmlns:p14="http://schemas.microsoft.com/office/powerpoint/2010/main" val="30406765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1EF8DB-EE0E-143B-833B-986BAAF149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450" y="155054"/>
            <a:ext cx="11055019" cy="755650"/>
          </a:xfrm>
        </p:spPr>
        <p:txBody>
          <a:bodyPr/>
          <a:lstStyle/>
          <a:p>
            <a:r>
              <a:rPr lang="en-US" sz="3200" dirty="0"/>
              <a:t>Mean age of air from SF</a:t>
            </a:r>
            <a:r>
              <a:rPr lang="en-US" sz="3200" baseline="-25000" dirty="0"/>
              <a:t>6</a:t>
            </a:r>
            <a:endParaRPr lang="en-BE" sz="3200" baseline="-25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A196A2-C2B4-591F-E10A-9CB32428EE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1" y="1044689"/>
            <a:ext cx="10972800" cy="365125"/>
          </a:xfrm>
        </p:spPr>
        <p:txBody>
          <a:bodyPr/>
          <a:lstStyle/>
          <a:p>
            <a:r>
              <a:rPr lang="en-US" sz="1800" dirty="0">
                <a:latin typeface="+mj-lt"/>
              </a:rPr>
              <a:t>Multi-tracer method is based on SF</a:t>
            </a:r>
            <a:r>
              <a:rPr lang="en-US" sz="1800" baseline="-25000" dirty="0">
                <a:latin typeface="+mj-lt"/>
              </a:rPr>
              <a:t>6</a:t>
            </a:r>
            <a:r>
              <a:rPr lang="en-US" sz="1800" dirty="0">
                <a:latin typeface="+mj-lt"/>
              </a:rPr>
              <a:t> </a:t>
            </a:r>
            <a:r>
              <a:rPr lang="en-US" sz="1800" dirty="0" err="1">
                <a:latin typeface="+mj-lt"/>
              </a:rPr>
              <a:t>AoA</a:t>
            </a:r>
            <a:endParaRPr lang="en-US" sz="1800" dirty="0">
              <a:latin typeface="+mj-lt"/>
            </a:endParaRPr>
          </a:p>
          <a:p>
            <a:r>
              <a:rPr lang="en-US" sz="1800" dirty="0">
                <a:latin typeface="+mj-lt"/>
              </a:rPr>
              <a:t>Age of air is computed relative to a </a:t>
            </a:r>
            <a:r>
              <a:rPr lang="en-US" sz="1800" b="1" dirty="0">
                <a:solidFill>
                  <a:srgbClr val="23A573"/>
                </a:solidFill>
                <a:latin typeface="+mj-lt"/>
              </a:rPr>
              <a:t>reference in the troposphere</a:t>
            </a:r>
            <a:r>
              <a:rPr lang="en-US" sz="1800" dirty="0">
                <a:latin typeface="+mj-lt"/>
              </a:rPr>
              <a:t>.</a:t>
            </a:r>
          </a:p>
          <a:p>
            <a:pPr marL="285750" indent="-285750"/>
            <a:r>
              <a:rPr lang="en-US" sz="1800" dirty="0">
                <a:latin typeface="+mj-lt"/>
              </a:rPr>
              <a:t>Average of the concentrations at the lower boundary of BASCOE in the tropics (7.5°S-7.5°N)</a:t>
            </a:r>
          </a:p>
          <a:p>
            <a:pPr marL="285750" indent="-285750"/>
            <a:r>
              <a:rPr lang="en-US" sz="1800" dirty="0">
                <a:latin typeface="+mj-lt"/>
              </a:rPr>
              <a:t>Can be any reference time series</a:t>
            </a:r>
          </a:p>
          <a:p>
            <a:pPr marL="0" indent="0">
              <a:buNone/>
            </a:pPr>
            <a:endParaRPr lang="en-US" sz="18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593141-E90F-F0E4-C2A8-17719C478D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CC541BB-50AE-6862-4995-4C5C675C54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9576" y="2549504"/>
            <a:ext cx="6912768" cy="4193971"/>
          </a:xfrm>
          <a:prstGeom prst="rect">
            <a:avLst/>
          </a:prstGeom>
        </p:spPr>
      </p:pic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C21635A8-569E-8556-57CB-76E5D75D8A0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AAE501-4389-4B51-8C1E-C64EFBBEF06F}" type="slidenum">
              <a:rPr lang="en-BE" smtClean="0"/>
              <a:pPr/>
              <a:t>12</a:t>
            </a:fld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5385771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DF49DD-9CC3-AC82-D2A8-B38D99CF58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>
            <a:extLst>
              <a:ext uri="{FF2B5EF4-FFF2-40B4-BE49-F238E27FC236}">
                <a16:creationId xmlns:a16="http://schemas.microsoft.com/office/drawing/2014/main" id="{372233F6-CA1E-FB74-D554-17539F15BE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28248" y="3501155"/>
            <a:ext cx="3528000" cy="2646000"/>
          </a:xfrm>
          <a:prstGeom prst="rect">
            <a:avLst/>
          </a:prstGeom>
        </p:spPr>
      </p:pic>
      <p:sp>
        <p:nvSpPr>
          <p:cNvPr id="21507" name="Title 1">
            <a:extLst>
              <a:ext uri="{FF2B5EF4-FFF2-40B4-BE49-F238E27FC236}">
                <a16:creationId xmlns:a16="http://schemas.microsoft.com/office/drawing/2014/main" id="{0DB096FF-B24D-712B-6ECD-9013559603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357" y="-99392"/>
            <a:ext cx="11463063" cy="1282154"/>
          </a:xfrm>
        </p:spPr>
        <p:txBody>
          <a:bodyPr/>
          <a:lstStyle/>
          <a:p>
            <a:r>
              <a:rPr lang="en-US" altLang="en-BE" sz="3200" dirty="0"/>
              <a:t>Choice of tropospheric reference time series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10623E-55F0-FDD8-4868-47A1916F8CD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683756" y="6453336"/>
            <a:ext cx="1949896" cy="268139"/>
          </a:xfrm>
        </p:spPr>
        <p:txBody>
          <a:bodyPr/>
          <a:lstStyle/>
          <a:p>
            <a:fld id="{1EAAE501-4389-4B51-8C1E-C64EFBBEF06F}" type="slidenum">
              <a:rPr lang="en-BE" smtClean="0"/>
              <a:pPr/>
              <a:t>13</a:t>
            </a:fld>
            <a:endParaRPr lang="en-BE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E811E09-78F0-0561-0B48-CEBE36DD9E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en-BE" dirty="0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BF8E685F-1602-DC36-84EB-67F7DEC0BB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5360" y="3501008"/>
            <a:ext cx="3528392" cy="2646294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2D442C41-737B-FF5F-B862-B06CFE1AEE2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32000" y="3501155"/>
            <a:ext cx="3528000" cy="2646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8E19719-4565-DBD6-222D-0B0692F05C1E}"/>
              </a:ext>
            </a:extLst>
          </p:cNvPr>
          <p:cNvSpPr txBox="1"/>
          <p:nvPr/>
        </p:nvSpPr>
        <p:spPr>
          <a:xfrm>
            <a:off x="551384" y="1067963"/>
            <a:ext cx="10945216" cy="2126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Zonal mean SF</a:t>
            </a:r>
            <a:r>
              <a:rPr lang="en-US" baseline="-250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6</a:t>
            </a:r>
            <a:r>
              <a:rPr lang="en-US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dirty="0" err="1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AoA</a:t>
            </a:r>
            <a:r>
              <a:rPr lang="en-US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at 25 km computed using different tropospheric reference time series.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Weighted multi-tracer </a:t>
            </a:r>
            <a:r>
              <a:rPr lang="en-US" dirty="0" err="1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AoA</a:t>
            </a:r>
            <a:r>
              <a:rPr lang="en-US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is derived from SF</a:t>
            </a:r>
            <a:r>
              <a:rPr lang="en-US" baseline="-250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6</a:t>
            </a:r>
            <a:r>
              <a:rPr lang="en-US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dirty="0" err="1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AoA</a:t>
            </a:r>
            <a:r>
              <a:rPr lang="en-US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using multi-tracer method (Voet et al. 2025)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BASCOE uses CMIP6 recommendations as boundary conditions for SF</a:t>
            </a:r>
            <a:r>
              <a:rPr lang="en-US" baseline="-250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6</a:t>
            </a:r>
            <a:r>
              <a:rPr lang="en-US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. Reference = average between 7.5S-7.5N.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NOAA reference is made up of flask and in-situ observations.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 err="1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CLaMS</a:t>
            </a:r>
            <a:r>
              <a:rPr lang="en-US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(</a:t>
            </a:r>
            <a:r>
              <a:rPr lang="nl-BE" dirty="0"/>
              <a:t>Chemical </a:t>
            </a:r>
            <a:r>
              <a:rPr lang="nl-BE" dirty="0" err="1"/>
              <a:t>Lagrangian</a:t>
            </a:r>
            <a:r>
              <a:rPr lang="nl-BE" dirty="0"/>
              <a:t> Model of </a:t>
            </a:r>
            <a:r>
              <a:rPr lang="nl-BE" dirty="0" err="1"/>
              <a:t>the</a:t>
            </a:r>
            <a:r>
              <a:rPr lang="nl-BE" dirty="0"/>
              <a:t> </a:t>
            </a:r>
            <a:r>
              <a:rPr lang="nl-BE" dirty="0" err="1"/>
              <a:t>Stratosphere</a:t>
            </a:r>
            <a:r>
              <a:rPr lang="nl-BE" dirty="0"/>
              <a:t>) </a:t>
            </a:r>
            <a:r>
              <a:rPr lang="en-US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boundary tropical VMR time series.</a:t>
            </a:r>
            <a:endParaRPr lang="en-BE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15724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6BF915-B01A-E54F-13D0-7FD2489F95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383BD56-9F81-7C90-0EB7-9F8A7F19ED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56484" y="6356350"/>
            <a:ext cx="4114800" cy="365125"/>
          </a:xfrm>
        </p:spPr>
        <p:txBody>
          <a:bodyPr/>
          <a:lstStyle/>
          <a:p>
            <a:endParaRPr lang="en-BE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B1DAB046-9C4C-6DC0-E7AE-B7860A7FEAC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8000" y="648481"/>
            <a:ext cx="3360000" cy="2520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5CFD5D0-C94D-A9E0-84D5-FAE59D08C2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63752" y="648481"/>
            <a:ext cx="3360000" cy="25200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6C6EEE4-11C3-E614-9D00-800688CCBAA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20136" y="648481"/>
            <a:ext cx="3360000" cy="25200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9001FEE-1684-7D84-8709-4E198FC8D1B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20136" y="3772619"/>
            <a:ext cx="3360000" cy="25200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70206AA4-C8E3-1981-3526-1E530F5C93D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8000" y="3772619"/>
            <a:ext cx="3360000" cy="25200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C6354A98-5C95-9CB6-A79C-F557C665B27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63752" y="3772619"/>
            <a:ext cx="3360000" cy="2520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5AF74D1-4EE8-5155-4754-B2B2DA993669}"/>
              </a:ext>
            </a:extLst>
          </p:cNvPr>
          <p:cNvSpPr txBox="1"/>
          <p:nvPr/>
        </p:nvSpPr>
        <p:spPr>
          <a:xfrm>
            <a:off x="695400" y="260648"/>
            <a:ext cx="10009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Zonal mean multi-tracer </a:t>
            </a:r>
            <a:r>
              <a:rPr lang="en-US" dirty="0" err="1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AoA</a:t>
            </a:r>
            <a:r>
              <a:rPr lang="en-US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BASCOE ref – zonal mean multi-tracer </a:t>
            </a:r>
            <a:r>
              <a:rPr lang="en-US" dirty="0" err="1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AoA</a:t>
            </a:r>
            <a:r>
              <a:rPr lang="en-US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dirty="0" err="1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CLaMS</a:t>
            </a:r>
            <a:r>
              <a:rPr lang="en-US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ref</a:t>
            </a:r>
            <a:endParaRPr lang="en-BE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406ACFD-907B-FC92-99EF-2E1DEE0FD09C}"/>
              </a:ext>
            </a:extLst>
          </p:cNvPr>
          <p:cNvSpPr txBox="1"/>
          <p:nvPr/>
        </p:nvSpPr>
        <p:spPr>
          <a:xfrm>
            <a:off x="695400" y="3429000"/>
            <a:ext cx="10225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Zonal mean multi-tracer </a:t>
            </a:r>
            <a:r>
              <a:rPr lang="en-US" dirty="0" err="1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AoA</a:t>
            </a:r>
            <a:r>
              <a:rPr lang="en-US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BASCOE ref – zonal mean multi-tracer </a:t>
            </a:r>
            <a:r>
              <a:rPr lang="en-US" dirty="0" err="1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AoA</a:t>
            </a:r>
            <a:r>
              <a:rPr lang="en-US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NOAA ref</a:t>
            </a:r>
            <a:endParaRPr lang="en-BE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7BD752A-D160-CF08-1C13-4C4C7DC74D3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AAE501-4389-4B51-8C1E-C64EFBBEF06F}" type="slidenum">
              <a:rPr lang="en-BE" smtClean="0"/>
              <a:pPr/>
              <a:t>14</a:t>
            </a:fld>
            <a:endParaRPr lang="en-BE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ABA36EF-2049-3F60-DBCC-4573C182045F}"/>
              </a:ext>
            </a:extLst>
          </p:cNvPr>
          <p:cNvSpPr txBox="1"/>
          <p:nvPr/>
        </p:nvSpPr>
        <p:spPr>
          <a:xfrm>
            <a:off x="911856" y="879622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ERA-5</a:t>
            </a:r>
            <a:endParaRPr lang="en-BE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A2C49D0-494E-8441-D455-4638D73B2348}"/>
              </a:ext>
            </a:extLst>
          </p:cNvPr>
          <p:cNvSpPr txBox="1"/>
          <p:nvPr/>
        </p:nvSpPr>
        <p:spPr>
          <a:xfrm>
            <a:off x="4264646" y="879622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JRA-3Q</a:t>
            </a:r>
            <a:endParaRPr lang="en-BE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3DA0A9F-8FFE-2428-B849-429AF23CC135}"/>
              </a:ext>
            </a:extLst>
          </p:cNvPr>
          <p:cNvSpPr txBox="1"/>
          <p:nvPr/>
        </p:nvSpPr>
        <p:spPr>
          <a:xfrm>
            <a:off x="7776432" y="879622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MERRA-2</a:t>
            </a:r>
            <a:endParaRPr lang="en-BE" b="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B253F76-1633-5A37-0898-E4273F93CD2C}"/>
              </a:ext>
            </a:extLst>
          </p:cNvPr>
          <p:cNvSpPr txBox="1"/>
          <p:nvPr/>
        </p:nvSpPr>
        <p:spPr>
          <a:xfrm>
            <a:off x="1064256" y="4005064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ERA-5</a:t>
            </a:r>
            <a:endParaRPr lang="en-BE" b="1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6E24B05-1956-AF1C-D3FC-EC3D1BE66E7D}"/>
              </a:ext>
            </a:extLst>
          </p:cNvPr>
          <p:cNvSpPr txBox="1"/>
          <p:nvPr/>
        </p:nvSpPr>
        <p:spPr>
          <a:xfrm>
            <a:off x="4417046" y="4005064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JRA-3Q</a:t>
            </a:r>
            <a:endParaRPr lang="en-BE" b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D592C0A-75D6-119C-FFA1-78849ED4895E}"/>
              </a:ext>
            </a:extLst>
          </p:cNvPr>
          <p:cNvSpPr txBox="1"/>
          <p:nvPr/>
        </p:nvSpPr>
        <p:spPr>
          <a:xfrm>
            <a:off x="7928832" y="4005064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MERRA-2</a:t>
            </a:r>
            <a:endParaRPr lang="en-BE" b="1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A22AC2F-38E7-4F29-4583-27DDE5F991AE}"/>
              </a:ext>
            </a:extLst>
          </p:cNvPr>
          <p:cNvSpPr txBox="1"/>
          <p:nvPr/>
        </p:nvSpPr>
        <p:spPr>
          <a:xfrm>
            <a:off x="10726625" y="1556792"/>
            <a:ext cx="1346040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90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0.4-0.5 yrs difference</a:t>
            </a:r>
            <a:endParaRPr lang="en-BE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BBB75CA-5281-059D-0859-679393DFCA7A}"/>
              </a:ext>
            </a:extLst>
          </p:cNvPr>
          <p:cNvSpPr txBox="1"/>
          <p:nvPr/>
        </p:nvSpPr>
        <p:spPr>
          <a:xfrm>
            <a:off x="10726625" y="4534961"/>
            <a:ext cx="1346040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90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0.1-0.3 yrs difference</a:t>
            </a:r>
            <a:endParaRPr lang="en-BE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62601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4DF475-D454-49E3-FC68-C7DD15225E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016" y="141036"/>
            <a:ext cx="11055019" cy="755650"/>
          </a:xfrm>
        </p:spPr>
        <p:txBody>
          <a:bodyPr/>
          <a:lstStyle/>
          <a:p>
            <a:r>
              <a:rPr lang="en-US" altLang="en-BE" sz="3200" dirty="0"/>
              <a:t>Correction for mesospheric SF</a:t>
            </a:r>
            <a:r>
              <a:rPr lang="en-US" altLang="en-BE" sz="3200" baseline="-25000" dirty="0"/>
              <a:t>6</a:t>
            </a:r>
            <a:r>
              <a:rPr lang="en-US" altLang="en-BE" sz="3200" dirty="0"/>
              <a:t> loss</a:t>
            </a:r>
            <a:endParaRPr lang="en-BE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3B07E9-9DF5-2382-E045-A9B4363FA8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051255"/>
            <a:ext cx="10972800" cy="4640726"/>
          </a:xfrm>
        </p:spPr>
        <p:txBody>
          <a:bodyPr/>
          <a:lstStyle/>
          <a:p>
            <a:r>
              <a:rPr lang="en-US" sz="1800" dirty="0">
                <a:latin typeface="+mj-lt"/>
              </a:rPr>
              <a:t>SF</a:t>
            </a:r>
            <a:r>
              <a:rPr lang="en-US" sz="1800" baseline="-25000" dirty="0">
                <a:latin typeface="+mj-lt"/>
              </a:rPr>
              <a:t>6</a:t>
            </a:r>
            <a:r>
              <a:rPr lang="en-US" sz="1800" dirty="0">
                <a:latin typeface="+mj-lt"/>
              </a:rPr>
              <a:t> is destroyed by electrons in the mesosphere</a:t>
            </a:r>
          </a:p>
          <a:p>
            <a:r>
              <a:rPr lang="en-US" sz="1800" dirty="0">
                <a:latin typeface="+mj-lt"/>
              </a:rPr>
              <a:t>Correction derived from annual mean model profiles (Garny et al., 2024)</a:t>
            </a:r>
          </a:p>
          <a:p>
            <a:r>
              <a:rPr lang="en-US" sz="1800" dirty="0">
                <a:latin typeface="+mj-lt"/>
              </a:rPr>
              <a:t>Here we test the sensitivity to the use of a sink correction vs no sink correction</a:t>
            </a:r>
          </a:p>
          <a:p>
            <a:r>
              <a:rPr lang="en-US" sz="1800" dirty="0">
                <a:latin typeface="+mj-lt"/>
              </a:rPr>
              <a:t>A sink correction was computed from the three BASCOE simulations, driven by ERA-5, JRA-3Q and MERRA-2 respectively</a:t>
            </a:r>
            <a:endParaRPr lang="en-BE" sz="1800" dirty="0">
              <a:latin typeface="+mj-lt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644866-154C-2B48-5F56-AC56EEA88A6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AAE501-4389-4B51-8C1E-C64EFBBEF06F}" type="slidenum">
              <a:rPr lang="en-BE" smtClean="0"/>
              <a:pPr/>
              <a:t>15</a:t>
            </a:fld>
            <a:endParaRPr lang="en-BE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73FC73-26BD-0FB3-04DA-D32325698A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560EFB2-5240-843C-3C78-753D33BBB2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3120" y="3285304"/>
            <a:ext cx="3840000" cy="2880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371B354-E4A5-2760-87D7-21508ED375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9364" y="3285304"/>
            <a:ext cx="3840000" cy="2880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0D3EB6A-2533-E903-3948-2EDF6011AEF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35608" y="3285304"/>
            <a:ext cx="3840000" cy="2880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C833CA7-0CF3-A803-0A20-529C70365135}"/>
              </a:ext>
            </a:extLst>
          </p:cNvPr>
          <p:cNvSpPr txBox="1"/>
          <p:nvPr/>
        </p:nvSpPr>
        <p:spPr>
          <a:xfrm>
            <a:off x="551384" y="2857260"/>
            <a:ext cx="112574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Difference between zonal mean multi-tracer </a:t>
            </a:r>
            <a:r>
              <a:rPr lang="en-US" dirty="0" err="1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AoA</a:t>
            </a:r>
            <a:r>
              <a:rPr lang="en-US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with and without inclusion of the mesospheric sink correction</a:t>
            </a:r>
          </a:p>
          <a:p>
            <a:endParaRPr lang="en-BE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8166605-23C6-8B61-A6C4-3B321A7D5D89}"/>
              </a:ext>
            </a:extLst>
          </p:cNvPr>
          <p:cNvSpPr txBox="1"/>
          <p:nvPr/>
        </p:nvSpPr>
        <p:spPr>
          <a:xfrm>
            <a:off x="983432" y="5507940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tx2"/>
                </a:solidFill>
              </a:rPr>
              <a:t>ERA-5</a:t>
            </a:r>
            <a:endParaRPr lang="en-BE" b="1" dirty="0">
              <a:solidFill>
                <a:schemeClr val="tx2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3D06087-56AE-0309-A369-A3C08F8AE6B3}"/>
              </a:ext>
            </a:extLst>
          </p:cNvPr>
          <p:cNvSpPr txBox="1"/>
          <p:nvPr/>
        </p:nvSpPr>
        <p:spPr>
          <a:xfrm>
            <a:off x="4888470" y="5507940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tx2"/>
                </a:solidFill>
              </a:rPr>
              <a:t>JRA-3Q</a:t>
            </a:r>
            <a:endParaRPr lang="en-BE" b="1" dirty="0">
              <a:solidFill>
                <a:schemeClr val="tx2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EE715A0-6DB8-E83D-E9B7-7DD90E62DE9F}"/>
              </a:ext>
            </a:extLst>
          </p:cNvPr>
          <p:cNvSpPr txBox="1"/>
          <p:nvPr/>
        </p:nvSpPr>
        <p:spPr>
          <a:xfrm>
            <a:off x="8831872" y="5507940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tx2"/>
                </a:solidFill>
              </a:rPr>
              <a:t>MERRA-2</a:t>
            </a:r>
            <a:endParaRPr lang="en-BE" b="1" dirty="0">
              <a:solidFill>
                <a:schemeClr val="tx2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892836B-B55C-3C17-FA8A-4E0D9EE0EA74}"/>
              </a:ext>
            </a:extLst>
          </p:cNvPr>
          <p:cNvSpPr txBox="1"/>
          <p:nvPr/>
        </p:nvSpPr>
        <p:spPr>
          <a:xfrm>
            <a:off x="4093610" y="6165304"/>
            <a:ext cx="3773299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90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More than 1 year difference at 25 km.</a:t>
            </a:r>
            <a:endParaRPr lang="en-BE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79524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46DF2D-4187-CB57-8429-EC19A69F94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Title 1">
            <a:extLst>
              <a:ext uri="{FF2B5EF4-FFF2-40B4-BE49-F238E27FC236}">
                <a16:creationId xmlns:a16="http://schemas.microsoft.com/office/drawing/2014/main" id="{39313E4C-D30E-3AA3-A906-1131EC542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352" y="173329"/>
            <a:ext cx="11017224" cy="696913"/>
          </a:xfrm>
        </p:spPr>
        <p:txBody>
          <a:bodyPr/>
          <a:lstStyle/>
          <a:p>
            <a:r>
              <a:rPr lang="en-US" altLang="en-BE" sz="3200"/>
              <a:t>Correction for mesospheric SF</a:t>
            </a:r>
            <a:r>
              <a:rPr lang="en-US" altLang="en-BE" sz="3200" baseline="-25000"/>
              <a:t>6</a:t>
            </a:r>
            <a:r>
              <a:rPr lang="en-US" altLang="en-BE" sz="3200"/>
              <a:t> loss</a:t>
            </a:r>
            <a:endParaRPr lang="en-US" altLang="en-BE" sz="32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FEEDDDD-5045-3C64-7692-29A8E831BB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102C968-FBB4-1ADA-31D2-59F2839BAB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5360" y="3285304"/>
            <a:ext cx="3840000" cy="28800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4C884AA-5789-FB7C-9388-A9EFFF21982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3360" y="3285304"/>
            <a:ext cx="3840000" cy="28800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265A3AC-0E58-26DF-C878-0F5E1A881DF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11360" y="3285304"/>
            <a:ext cx="3840000" cy="2880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6869478-ED1A-085E-932E-9927AC53FBE7}"/>
              </a:ext>
            </a:extLst>
          </p:cNvPr>
          <p:cNvSpPr txBox="1"/>
          <p:nvPr/>
        </p:nvSpPr>
        <p:spPr>
          <a:xfrm>
            <a:off x="401844" y="2511935"/>
            <a:ext cx="110172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Difference between zonal mean multi-tracer </a:t>
            </a:r>
            <a:r>
              <a:rPr lang="en-US" dirty="0" err="1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AoA</a:t>
            </a:r>
            <a:r>
              <a:rPr lang="en-US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with sink correction derived from BASCOE and from EMAC. Depends on latitude, level and reanalysis.</a:t>
            </a:r>
            <a:endParaRPr lang="en-BE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63C1D8-089F-EAA7-AA1E-E26F455F286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AAE501-4389-4B51-8C1E-C64EFBBEF06F}" type="slidenum">
              <a:rPr lang="en-BE" smtClean="0"/>
              <a:pPr/>
              <a:t>16</a:t>
            </a:fld>
            <a:endParaRPr lang="en-BE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348B97D-CC14-B136-0154-B0EC6A3F55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166018"/>
            <a:ext cx="10972800" cy="4525963"/>
          </a:xfrm>
        </p:spPr>
        <p:txBody>
          <a:bodyPr/>
          <a:lstStyle/>
          <a:p>
            <a:r>
              <a:rPr lang="en-US" sz="1800">
                <a:latin typeface="+mj-lt"/>
              </a:rPr>
              <a:t>Here we test the sensitivity to sink corrections derived from two different models.</a:t>
            </a:r>
          </a:p>
          <a:p>
            <a:r>
              <a:rPr lang="en-US" sz="1800">
                <a:latin typeface="+mj-lt"/>
              </a:rPr>
              <a:t>We use the same BASCOE correction as in the previous slide and compare with a correction derived from the EMAC chemistry-climate model.</a:t>
            </a:r>
            <a:endParaRPr lang="en-US" sz="1800" dirty="0">
              <a:latin typeface="+mj-l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7F58148-3329-2DE5-D306-41A20B4136CC}"/>
              </a:ext>
            </a:extLst>
          </p:cNvPr>
          <p:cNvSpPr txBox="1"/>
          <p:nvPr/>
        </p:nvSpPr>
        <p:spPr>
          <a:xfrm>
            <a:off x="983864" y="5435932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tx2"/>
                </a:solidFill>
              </a:rPr>
              <a:t>ERA-5</a:t>
            </a:r>
            <a:endParaRPr lang="en-BE" b="1" dirty="0">
              <a:solidFill>
                <a:schemeClr val="tx2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BEF0262-D342-E7A7-7ACA-EF834C11A236}"/>
              </a:ext>
            </a:extLst>
          </p:cNvPr>
          <p:cNvSpPr txBox="1"/>
          <p:nvPr/>
        </p:nvSpPr>
        <p:spPr>
          <a:xfrm>
            <a:off x="4888902" y="5435932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tx2"/>
                </a:solidFill>
              </a:rPr>
              <a:t>JRA-3Q</a:t>
            </a:r>
            <a:endParaRPr lang="en-BE" b="1" dirty="0">
              <a:solidFill>
                <a:schemeClr val="tx2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6A1C318-8DC4-8D37-2EC6-42468962FDA3}"/>
              </a:ext>
            </a:extLst>
          </p:cNvPr>
          <p:cNvSpPr txBox="1"/>
          <p:nvPr/>
        </p:nvSpPr>
        <p:spPr>
          <a:xfrm>
            <a:off x="8832304" y="5435932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tx2"/>
                </a:solidFill>
              </a:rPr>
              <a:t>MERRA-2</a:t>
            </a:r>
            <a:endParaRPr lang="en-BE" b="1" dirty="0">
              <a:solidFill>
                <a:schemeClr val="tx2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EBF9F46-34C6-85C5-E7D1-54E2EE995510}"/>
              </a:ext>
            </a:extLst>
          </p:cNvPr>
          <p:cNvSpPr txBox="1"/>
          <p:nvPr/>
        </p:nvSpPr>
        <p:spPr>
          <a:xfrm>
            <a:off x="4894337" y="6218073"/>
            <a:ext cx="2403326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90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0-0.25 years difference.</a:t>
            </a:r>
            <a:endParaRPr lang="en-BE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24357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030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1B2122F-EE96-A15B-B179-BBC5E03348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4543576E-91DF-CF90-7809-0D26D1B32B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405"/>
          <a:stretch>
            <a:fillRect/>
          </a:stretch>
        </p:blipFill>
        <p:spPr>
          <a:xfrm>
            <a:off x="-5711" y="1966999"/>
            <a:ext cx="12197711" cy="4891002"/>
          </a:xfrm>
          <a:prstGeom prst="rect">
            <a:avLst/>
          </a:prstGeom>
        </p:spPr>
      </p:pic>
      <p:sp>
        <p:nvSpPr>
          <p:cNvPr id="21507" name="Title 1">
            <a:extLst>
              <a:ext uri="{FF2B5EF4-FFF2-40B4-BE49-F238E27FC236}">
                <a16:creationId xmlns:a16="http://schemas.microsoft.com/office/drawing/2014/main" id="{5FB40B23-AFAC-5528-CE98-B9A39049A1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3372" y="269044"/>
            <a:ext cx="11017224" cy="696913"/>
          </a:xfrm>
        </p:spPr>
        <p:txBody>
          <a:bodyPr/>
          <a:lstStyle/>
          <a:p>
            <a:r>
              <a:rPr lang="en-US" altLang="en-BE" sz="3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Conclusions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542FA0C-A549-67E7-41FD-B5F2E70DEA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6AAC063-BDFE-C0CF-4E2C-16C9CF1C5803}"/>
              </a:ext>
            </a:extLst>
          </p:cNvPr>
          <p:cNvSpPr txBox="1"/>
          <p:nvPr/>
        </p:nvSpPr>
        <p:spPr>
          <a:xfrm>
            <a:off x="623392" y="1385532"/>
            <a:ext cx="1051316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bg1"/>
                </a:solidFill>
              </a:rPr>
              <a:t>CAIRT </a:t>
            </a:r>
            <a:r>
              <a:rPr lang="en-US" dirty="0" err="1">
                <a:solidFill>
                  <a:schemeClr val="bg1"/>
                </a:solidFill>
              </a:rPr>
              <a:t>AoA</a:t>
            </a:r>
            <a:r>
              <a:rPr lang="en-US" dirty="0">
                <a:solidFill>
                  <a:schemeClr val="bg1"/>
                </a:solidFill>
              </a:rPr>
              <a:t> uncertainty is generally around the mission requirements, but target accuracy is not uniformly reached in the stratosphere. 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bg1"/>
                </a:solidFill>
              </a:rPr>
              <a:t>CAIRT </a:t>
            </a:r>
            <a:r>
              <a:rPr lang="en-US" dirty="0" err="1">
                <a:solidFill>
                  <a:schemeClr val="bg1"/>
                </a:solidFill>
              </a:rPr>
              <a:t>AoA</a:t>
            </a:r>
            <a:r>
              <a:rPr lang="en-US" dirty="0">
                <a:solidFill>
                  <a:schemeClr val="bg1"/>
                </a:solidFill>
              </a:rPr>
              <a:t> errors small enough to diagnose </a:t>
            </a:r>
            <a:r>
              <a:rPr lang="en-US" dirty="0" err="1">
                <a:solidFill>
                  <a:schemeClr val="bg1"/>
                </a:solidFill>
              </a:rPr>
              <a:t>reanalyses</a:t>
            </a:r>
            <a:r>
              <a:rPr lang="en-US" dirty="0">
                <a:solidFill>
                  <a:schemeClr val="bg1"/>
                </a:solidFill>
              </a:rPr>
              <a:t> at 25 km and constrain stratospheric transport.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bg1"/>
                </a:solidFill>
              </a:rPr>
              <a:t>This study highlights potential sources of bias in the retrieved satellite </a:t>
            </a:r>
            <a:r>
              <a:rPr lang="en-US" dirty="0" err="1">
                <a:solidFill>
                  <a:schemeClr val="bg1"/>
                </a:solidFill>
              </a:rPr>
              <a:t>AoA</a:t>
            </a:r>
            <a:r>
              <a:rPr lang="en-US" dirty="0">
                <a:solidFill>
                  <a:schemeClr val="bg1"/>
                </a:solidFill>
              </a:rPr>
              <a:t>.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Choice of tropospheric reference  0-0.5 years on zonal mean multi-tracer </a:t>
            </a:r>
            <a:r>
              <a:rPr lang="en-US" dirty="0" err="1">
                <a:solidFill>
                  <a:schemeClr val="bg1"/>
                </a:solidFill>
              </a:rPr>
              <a:t>AoA</a:t>
            </a:r>
            <a:r>
              <a:rPr lang="en-US" dirty="0">
                <a:solidFill>
                  <a:schemeClr val="bg1"/>
                </a:solidFill>
              </a:rPr>
              <a:t>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Mesospheric sink correction 0-0.25 years on zonal mean multi-tracer </a:t>
            </a:r>
            <a:r>
              <a:rPr lang="en-US" dirty="0" err="1">
                <a:solidFill>
                  <a:schemeClr val="bg1"/>
                </a:solidFill>
              </a:rPr>
              <a:t>AoA</a:t>
            </a:r>
            <a:r>
              <a:rPr lang="en-US" dirty="0">
                <a:solidFill>
                  <a:schemeClr val="bg1"/>
                </a:solidFill>
              </a:rPr>
              <a:t>.</a:t>
            </a:r>
          </a:p>
          <a:p>
            <a:br>
              <a:rPr lang="en-US" dirty="0">
                <a:solidFill>
                  <a:schemeClr val="bg1"/>
                </a:solidFill>
              </a:rPr>
            </a:b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2CA4E8-75D3-D604-71E8-67AC1784171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AAE501-4389-4B51-8C1E-C64EFBBEF06F}" type="slidenum">
              <a:rPr lang="en-BE" smtClean="0"/>
              <a:pPr/>
              <a:t>17</a:t>
            </a:fld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17286204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7E1477C-D1E2-0057-344C-DE175FA55C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rcRect l="12614" t="31117" r="14600" b="2794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2532" name="Picture 5">
            <a:extLst>
              <a:ext uri="{FF2B5EF4-FFF2-40B4-BE49-F238E27FC236}">
                <a16:creationId xmlns:a16="http://schemas.microsoft.com/office/drawing/2014/main" id="{D3F7FEF2-D30D-460E-A034-085BE3484A1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4972" y="1344351"/>
            <a:ext cx="4059237" cy="416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9191A30-5DF5-4F92-95B3-92CEF0C04B0A}"/>
              </a:ext>
            </a:extLst>
          </p:cNvPr>
          <p:cNvSpPr txBox="1"/>
          <p:nvPr/>
        </p:nvSpPr>
        <p:spPr>
          <a:xfrm>
            <a:off x="5118477" y="2767020"/>
            <a:ext cx="2112245" cy="132343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nl-BE" sz="4000" cap="small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Back-up </a:t>
            </a:r>
          </a:p>
          <a:p>
            <a:pPr algn="ctr" eaLnBrk="1" hangingPunct="1">
              <a:defRPr/>
            </a:pPr>
            <a:r>
              <a:rPr lang="nl-BE" sz="4000" cap="small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slides</a:t>
            </a:r>
            <a:endParaRPr lang="nl-BE" sz="40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9E5943F-D201-D61A-8536-52F0D9EF83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FF5F6F-6B61-2124-5752-D2F636383A1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AAE501-4389-4B51-8C1E-C64EFBBEF06F}" type="slidenum">
              <a:rPr lang="en-BE" smtClean="0"/>
              <a:pPr/>
              <a:t>18</a:t>
            </a:fld>
            <a:endParaRPr lang="en-BE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4C89DC-6781-DE12-1589-D861F7FF67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F5D8A98-7C2B-8442-B9DC-65F5AAA969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A420779-D730-91DB-4F16-53585F25549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AAE501-4389-4B51-8C1E-C64EFBBEF06F}" type="slidenum">
              <a:rPr lang="en-BE" smtClean="0"/>
              <a:pPr/>
              <a:t>19</a:t>
            </a:fld>
            <a:endParaRPr lang="en-BE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B6EADC0-ECEA-8ED9-E3A8-A31A462C08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39856" y="519179"/>
            <a:ext cx="9924695" cy="6202935"/>
          </a:xfrm>
          <a:prstGeom prst="rect">
            <a:avLst/>
          </a:prstGeom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8DE29D74-EF46-8C6E-1612-2965B401DA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35861499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2C7ADE-6FF9-01F8-4D73-7A069EC2BC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9988DB-17D8-6828-C8F8-8168894ED9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Correction for non-linearity of surface concentrations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68CA55-BB5B-B77D-53D2-EE34AA8CED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1" y="1268759"/>
            <a:ext cx="7543799" cy="5452715"/>
          </a:xfrm>
        </p:spPr>
        <p:txBody>
          <a:bodyPr/>
          <a:lstStyle/>
          <a:p>
            <a:pPr marL="285750" indent="-285750"/>
            <a:r>
              <a:rPr lang="en-US" sz="1800" dirty="0">
                <a:latin typeface="+mj-lt"/>
              </a:rPr>
              <a:t>Convolution of age spectrum and tropospheric reference</a:t>
            </a:r>
          </a:p>
          <a:p>
            <a:pPr marL="285750" indent="-285750"/>
            <a:r>
              <a:rPr lang="en-US" sz="1800" dirty="0">
                <a:latin typeface="+mj-lt"/>
              </a:rPr>
              <a:t>Contains parameter that defines the width of the spectrum called ratio of the moments, ROM(</a:t>
            </a:r>
            <a:r>
              <a:rPr lang="en-US" sz="1800" dirty="0" err="1">
                <a:latin typeface="+mj-lt"/>
              </a:rPr>
              <a:t>lat,lev</a:t>
            </a:r>
            <a:r>
              <a:rPr lang="en-US" sz="1800" dirty="0">
                <a:latin typeface="+mj-lt"/>
              </a:rPr>
              <a:t>) </a:t>
            </a:r>
          </a:p>
          <a:p>
            <a:pPr marL="285750" indent="-285750"/>
            <a:r>
              <a:rPr lang="en-US" sz="1800" dirty="0">
                <a:latin typeface="+mj-lt"/>
              </a:rPr>
              <a:t>Derived from </a:t>
            </a:r>
            <a:r>
              <a:rPr lang="en-US" sz="1800" dirty="0" err="1">
                <a:latin typeface="+mj-lt"/>
              </a:rPr>
              <a:t>CLaMS</a:t>
            </a:r>
            <a:r>
              <a:rPr lang="en-US" sz="1800" dirty="0">
                <a:latin typeface="+mj-lt"/>
              </a:rPr>
              <a:t> simulations driven by ERA-5 or ERA-Interim</a:t>
            </a:r>
          </a:p>
          <a:p>
            <a:pPr marL="285750" indent="-285750"/>
            <a:r>
              <a:rPr lang="en-US" sz="1800" dirty="0">
                <a:latin typeface="+mj-lt"/>
              </a:rPr>
              <a:t>Differences negligible ~0.04 yr</a:t>
            </a:r>
          </a:p>
          <a:p>
            <a:pPr marL="0" indent="0">
              <a:buNone/>
            </a:pPr>
            <a:endParaRPr lang="en-US" sz="18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0870B9-EF02-C9F8-0739-58E9E21FFF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4EBEA690-15BC-7F85-49AE-956C9E2B46C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AAE501-4389-4B51-8C1E-C64EFBBEF06F}" type="slidenum">
              <a:rPr lang="en-BE" smtClean="0"/>
              <a:pPr/>
              <a:t>20</a:t>
            </a:fld>
            <a:endParaRPr lang="en-BE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A6B3A7EC-B43B-FB26-F5C1-0E60A8857C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1717" y="911129"/>
            <a:ext cx="3369113" cy="275007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53B0D18-B698-80EF-2D36-977519A477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1443" y="3675602"/>
            <a:ext cx="3840000" cy="2880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3FF14F2-E796-0B51-A81F-1F2F2B5A8A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53865" y="3675602"/>
            <a:ext cx="3840000" cy="28800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27A27B8-330F-D31E-8F73-9E7151885F8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026286" y="3675602"/>
            <a:ext cx="3840000" cy="28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45045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964896-71D2-EAE7-6CA4-3A06B8B45F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Title 1">
            <a:extLst>
              <a:ext uri="{FF2B5EF4-FFF2-40B4-BE49-F238E27FC236}">
                <a16:creationId xmlns:a16="http://schemas.microsoft.com/office/drawing/2014/main" id="{991D093E-E608-DD59-DB9B-23D6958522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352" y="173329"/>
            <a:ext cx="11017224" cy="696913"/>
          </a:xfrm>
        </p:spPr>
        <p:txBody>
          <a:bodyPr/>
          <a:lstStyle/>
          <a:p>
            <a:r>
              <a:rPr lang="en-US" altLang="en-BE" sz="3200" dirty="0"/>
              <a:t>Correction for mesospheric SF</a:t>
            </a:r>
            <a:r>
              <a:rPr lang="en-US" altLang="en-BE" sz="3200" baseline="-25000" dirty="0"/>
              <a:t>6</a:t>
            </a:r>
            <a:r>
              <a:rPr lang="en-US" altLang="en-BE" sz="3200" dirty="0"/>
              <a:t> loss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99EE56A-FD09-7FD1-DC8D-015FF8E387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A19EC68-170E-E5B5-2C36-8EF3C38AA5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8600" y="1552368"/>
            <a:ext cx="7914325" cy="418498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0E4A5990-270D-7BC2-4B26-93410C87D0BE}"/>
                  </a:ext>
                </a:extLst>
              </p:cNvPr>
              <p:cNvSpPr txBox="1"/>
              <p:nvPr/>
            </p:nvSpPr>
            <p:spPr>
              <a:xfrm>
                <a:off x="8832304" y="1120644"/>
                <a:ext cx="2730042" cy="56034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𝑒𝑓𝑓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𝑎𝑝𝑝𝑎𝑟𝑒𝑛𝑡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𝑖𝑑𝑒𝑎𝑙</m:t>
                                  </m:r>
                                </m:den>
                              </m:f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en-BE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0E4A5990-270D-7BC2-4B26-93410C87D0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32304" y="1120644"/>
                <a:ext cx="2730042" cy="56034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B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11D459FF-F857-83DB-E98C-E5B06B16329E}"/>
              </a:ext>
            </a:extLst>
          </p:cNvPr>
          <p:cNvSpPr txBox="1"/>
          <p:nvPr/>
        </p:nvSpPr>
        <p:spPr>
          <a:xfrm>
            <a:off x="554915" y="1895406"/>
            <a:ext cx="34563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Computation of correction parameters: fit to effective lifetime, computed from </a:t>
            </a:r>
            <a:r>
              <a:rPr lang="en-US" b="1" dirty="0">
                <a:solidFill>
                  <a:srgbClr val="FF0000"/>
                </a:solidFill>
              </a:rPr>
              <a:t>model data</a:t>
            </a:r>
            <a:r>
              <a:rPr lang="en-US" dirty="0"/>
              <a:t>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9FE8E1C-55E9-F414-BD57-64B3479D3841}"/>
              </a:ext>
            </a:extLst>
          </p:cNvPr>
          <p:cNvSpPr txBox="1"/>
          <p:nvPr/>
        </p:nvSpPr>
        <p:spPr>
          <a:xfrm>
            <a:off x="9912424" y="5795258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Garny et al. 2024</a:t>
            </a:r>
            <a:endParaRPr lang="en-BE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FD2EF4FB-903D-232E-50BE-94A811A94D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AAE501-4389-4B51-8C1E-C64EFBBEF06F}" type="slidenum">
              <a:rPr lang="en-BE" smtClean="0"/>
              <a:pPr/>
              <a:t>21</a:t>
            </a:fld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22725657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BIRA-IASB">
      <a:dk1>
        <a:srgbClr val="231F20"/>
      </a:dk1>
      <a:lt1>
        <a:sysClr val="window" lastClr="FFFFFF"/>
      </a:lt1>
      <a:dk2>
        <a:srgbClr val="1F497D"/>
      </a:dk2>
      <a:lt2>
        <a:srgbClr val="E6E7E8"/>
      </a:lt2>
      <a:accent1>
        <a:srgbClr val="DD7626"/>
      </a:accent1>
      <a:accent2>
        <a:srgbClr val="EBA370"/>
      </a:accent2>
      <a:accent3>
        <a:srgbClr val="254F77"/>
      </a:accent3>
      <a:accent4>
        <a:srgbClr val="688CB1"/>
      </a:accent4>
      <a:accent5>
        <a:srgbClr val="9BB3CA"/>
      </a:accent5>
      <a:accent6>
        <a:srgbClr val="E6E7E8"/>
      </a:accent6>
      <a:hlink>
        <a:srgbClr val="DD7626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IRA-IASB_Template2018_4-3.ppt  -  Compatibility Mode" id="{37EC530C-5523-45A4-81E5-1C211CD8EA90}" vid="{4772F63A-5D2C-479C-AFE0-0B6EC4EE0890}"/>
    </a:ext>
  </a:extLst>
</a:theme>
</file>

<file path=ppt/theme/theme2.xml><?xml version="1.0" encoding="utf-8"?>
<a:theme xmlns:a="http://schemas.openxmlformats.org/drawingml/2006/main" name="B.USOC_template_V1.0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Nasalization Rg"/>
        <a:ea typeface=""/>
        <a:cs typeface="Arial"/>
      </a:majorFont>
      <a:minorFont>
        <a:latin typeface="Nasalization Rg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IRA-IASB_Template2018_4-3.ppt  -  Compatibility Mode" id="{37EC530C-5523-45A4-81E5-1C211CD8EA90}" vid="{B485C4B8-2457-4CE6-9410-19A3D001A600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00000001002_BIRA-IASB_Template2018_4-3</Template>
  <TotalTime>18953</TotalTime>
  <Words>941</Words>
  <Application>Microsoft Office PowerPoint</Application>
  <PresentationFormat>Widescreen</PresentationFormat>
  <Paragraphs>144</Paragraphs>
  <Slides>21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21</vt:i4>
      </vt:variant>
    </vt:vector>
  </HeadingPairs>
  <TitlesOfParts>
    <vt:vector size="31" baseType="lpstr">
      <vt:lpstr>Arial</vt:lpstr>
      <vt:lpstr>Calibri</vt:lpstr>
      <vt:lpstr>Cambria Math</vt:lpstr>
      <vt:lpstr>Gill Sans MT</vt:lpstr>
      <vt:lpstr>Nasalization Rg</vt:lpstr>
      <vt:lpstr>Open Sans</vt:lpstr>
      <vt:lpstr>Verdana</vt:lpstr>
      <vt:lpstr>Wingdings</vt:lpstr>
      <vt:lpstr>Office Theme</vt:lpstr>
      <vt:lpstr>B.USOC_template_V1.0</vt:lpstr>
      <vt:lpstr>PowerPoint Presentation</vt:lpstr>
      <vt:lpstr>Accelerating stratospheric circulation</vt:lpstr>
      <vt:lpstr>The Changing Atmosphere Infra-Red Tomography (CAIRT) Explorer</vt:lpstr>
      <vt:lpstr>Comparing simulated multi-tracer CAIRT age of air to BASCOE clock tracer age of air</vt:lpstr>
      <vt:lpstr>Belgian Assimilation System for Chemical ObsErvations (BASCOE)</vt:lpstr>
      <vt:lpstr>Simulated level-2a CAIRT data</vt:lpstr>
      <vt:lpstr>Multi-tracer AoA (Voet et al. 2025)</vt:lpstr>
      <vt:lpstr>Simulated CAIRT multi-tracer AoA at 25 km</vt:lpstr>
      <vt:lpstr>More than 20 years of data processed</vt:lpstr>
      <vt:lpstr>PowerPoint Presentation</vt:lpstr>
      <vt:lpstr>Can we distinguish the reanalyses?  </vt:lpstr>
      <vt:lpstr>Mean age of air from SF6</vt:lpstr>
      <vt:lpstr>Choice of tropospheric reference time series</vt:lpstr>
      <vt:lpstr>PowerPoint Presentation</vt:lpstr>
      <vt:lpstr>Correction for mesospheric SF6 loss</vt:lpstr>
      <vt:lpstr>Correction for mesospheric SF6 loss</vt:lpstr>
      <vt:lpstr>Conclusions</vt:lpstr>
      <vt:lpstr>PowerPoint Presentation</vt:lpstr>
      <vt:lpstr>PowerPoint Presentation</vt:lpstr>
      <vt:lpstr>Correction for non-linearity of surface concentrations</vt:lpstr>
      <vt:lpstr>Correction for mesospheric SF6 loss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Lucie Lamort</dc:creator>
  <cp:lastModifiedBy>Sarah Vervalcke</cp:lastModifiedBy>
  <cp:revision>568</cp:revision>
  <cp:lastPrinted>2018-02-05T11:38:42Z</cp:lastPrinted>
  <dcterms:created xsi:type="dcterms:W3CDTF">2019-10-07T07:49:04Z</dcterms:created>
  <dcterms:modified xsi:type="dcterms:W3CDTF">2026-07-31T18:37:11Z</dcterms:modified>
</cp:coreProperties>
</file>