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xml" ContentType="application/vnd.openxmlformats-officedocument.presentationml.tags+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7.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8.xml" ContentType="application/vnd.openxmlformats-officedocument.presentationml.tags+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0.xml" ContentType="application/vnd.openxmlformats-officedocument.presentationml.tags+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1.xml" ContentType="application/vnd.openxmlformats-officedocument.presentationml.tags+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2.xml" ContentType="application/vnd.openxmlformats-officedocument.presentationml.tags+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3.xml" ContentType="application/vnd.openxmlformats-officedocument.presentationml.tags+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4.xml" ContentType="application/vnd.openxmlformats-officedocument.presentationml.tags+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7" r:id="rId2"/>
    <p:sldId id="259" r:id="rId3"/>
    <p:sldId id="260" r:id="rId4"/>
    <p:sldId id="261" r:id="rId5"/>
    <p:sldId id="269" r:id="rId6"/>
    <p:sldId id="270" r:id="rId7"/>
    <p:sldId id="271" r:id="rId8"/>
    <p:sldId id="272" r:id="rId9"/>
    <p:sldId id="273" r:id="rId10"/>
    <p:sldId id="262" r:id="rId11"/>
    <p:sldId id="264" r:id="rId12"/>
    <p:sldId id="265" r:id="rId13"/>
    <p:sldId id="263" r:id="rId14"/>
    <p:sldId id="268" r:id="rId15"/>
    <p:sldId id="266" r:id="rId16"/>
    <p:sldId id="267" r:id="rId17"/>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8"/>
    <p:restoredTop sz="91463"/>
  </p:normalViewPr>
  <p:slideViewPr>
    <p:cSldViewPr snapToGrid="0" snapToObjects="1">
      <p:cViewPr varScale="1">
        <p:scale>
          <a:sx n="117" d="100"/>
          <a:sy n="117" d="100"/>
        </p:scale>
        <p:origin x="840" y="176"/>
      </p:cViewPr>
      <p:guideLst>
        <p:guide orient="horz" pos="2160"/>
        <p:guide pos="2880"/>
      </p:guideLst>
    </p:cSldViewPr>
  </p:slideViewPr>
  <p:notesTextViewPr>
    <p:cViewPr>
      <p:scale>
        <a:sx n="95" d="100"/>
        <a:sy n="9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0432B123-9A01-1640-B909-0FBD52595B1C}">
      <dgm:prSet phldrT="[Texte]" custT="1"/>
      <dgm:spPr>
        <a:solidFill>
          <a:srgbClr val="FF6600"/>
        </a:solidFill>
      </dgm:spPr>
      <dgm:t>
        <a:bodyPr/>
        <a:lstStyle/>
        <a:p>
          <a:r>
            <a:rPr lang="en-US" sz="1600" noProof="0" dirty="0"/>
            <a:t>Introduction</a:t>
          </a:r>
        </a:p>
      </dgm:t>
    </dgm:pt>
    <dgm:pt modelId="{D0ECAD9E-94B0-0143-9C76-526E7F50A4AC}" type="parTrans" cxnId="{01A01F77-4C7B-4E48-87D5-607BA20B6441}">
      <dgm:prSet/>
      <dgm:spPr/>
      <dgm:t>
        <a:bodyPr/>
        <a:lstStyle/>
        <a:p>
          <a:endParaRPr lang="en-US" sz="1600" noProof="0" dirty="0"/>
        </a:p>
      </dgm:t>
    </dgm:pt>
    <dgm:pt modelId="{A4134BD6-9B22-294B-AC0D-0E076DA569DD}" type="sibTrans" cxnId="{01A01F77-4C7B-4E48-87D5-607BA20B6441}">
      <dgm:prSet custT="1"/>
      <dgm:spPr/>
      <dgm:t>
        <a:bodyPr/>
        <a:lstStyle/>
        <a:p>
          <a:endParaRPr lang="en-US" sz="1600" noProof="0" dirty="0"/>
        </a:p>
      </dgm:t>
    </dgm:pt>
    <dgm:pt modelId="{057457D5-7980-A245-BACA-505ED8063DBA}">
      <dgm:prSet phldrT="[Texte]" custT="1"/>
      <dgm:spPr/>
      <dgm:t>
        <a:bodyPr/>
        <a:lstStyle/>
        <a:p>
          <a:r>
            <a:rPr lang="en-US" sz="1600" noProof="0" dirty="0"/>
            <a:t>Mat &amp; Meth</a:t>
          </a:r>
        </a:p>
      </dgm:t>
    </dgm:pt>
    <dgm:pt modelId="{487E7ECA-867D-4D4C-A074-A1B726A92AAE}" type="parTrans" cxnId="{CDED2403-49C3-8C48-AC42-C13DD656C168}">
      <dgm:prSet/>
      <dgm:spPr/>
      <dgm:t>
        <a:bodyPr/>
        <a:lstStyle/>
        <a:p>
          <a:endParaRPr lang="en-US" sz="1600" noProof="0" dirty="0"/>
        </a:p>
      </dgm:t>
    </dgm:pt>
    <dgm:pt modelId="{B42F929D-51F3-F745-A589-29316B4CEB63}" type="sibTrans" cxnId="{CDED2403-49C3-8C48-AC42-C13DD656C168}">
      <dgm:prSet custT="1"/>
      <dgm:spPr/>
      <dgm:t>
        <a:bodyPr/>
        <a:lstStyle/>
        <a:p>
          <a:endParaRPr lang="en-US" sz="1600" noProof="0" dirty="0"/>
        </a:p>
      </dgm:t>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85C0A38D-CFB3-C641-80C2-ADDAE5F51833}">
      <dgm:prSet custT="1"/>
      <dgm:spPr/>
      <dgm:t>
        <a:bodyPr/>
        <a:lstStyle/>
        <a:p>
          <a:r>
            <a:rPr lang="en-US" sz="1600" noProof="0" dirty="0"/>
            <a:t>Results</a:t>
          </a:r>
        </a:p>
      </dgm:t>
    </dgm:pt>
    <dgm:pt modelId="{58419694-97C5-CC4B-BCFD-330F82822B3D}" type="parTrans" cxnId="{F9220147-4917-004B-A919-0B009A4BBA3B}">
      <dgm:prSet/>
      <dgm:spPr/>
      <dgm:t>
        <a:bodyPr/>
        <a:lstStyle/>
        <a:p>
          <a:endParaRPr lang="en-US" sz="1600" noProof="0" dirty="0"/>
        </a:p>
      </dgm:t>
    </dgm:pt>
    <dgm:pt modelId="{9C7E9C52-6025-DB4E-A789-DF14470DB23E}" type="sibTrans" cxnId="{F9220147-4917-004B-A919-0B009A4BBA3B}">
      <dgm:prSet custT="1"/>
      <dgm:spPr/>
      <dgm:t>
        <a:bodyPr/>
        <a:lstStyle/>
        <a:p>
          <a:endParaRPr lang="en-US" sz="1600" noProof="0" dirty="0"/>
        </a:p>
      </dgm:t>
    </dgm:pt>
    <dgm:pt modelId="{725B7E3F-F967-7E4F-A3B1-0A16304440EF}" type="pres">
      <dgm:prSet presAssocID="{4B8564A1-D7AB-4F45-B960-C59B60509803}" presName="Name0" presStyleCnt="0">
        <dgm:presLayoutVars>
          <dgm:dir/>
          <dgm:resizeHandles val="exact"/>
        </dgm:presLayoutVars>
      </dgm:prSet>
      <dgm:spPr/>
    </dgm:pt>
    <dgm:pt modelId="{44E561E0-B97C-EE46-AC40-DEC148066DDC}" type="pres">
      <dgm:prSet presAssocID="{0432B123-9A01-1640-B909-0FBD52595B1C}" presName="node" presStyleLbl="node1" presStyleIdx="0" presStyleCnt="4">
        <dgm:presLayoutVars>
          <dgm:bulletEnabled val="1"/>
        </dgm:presLayoutVars>
      </dgm:prSet>
      <dgm:spPr/>
    </dgm:pt>
    <dgm:pt modelId="{47974D30-9CE0-D943-820A-777F0AA81013}" type="pres">
      <dgm:prSet presAssocID="{A4134BD6-9B22-294B-AC0D-0E076DA569DD}" presName="sibTrans" presStyleLbl="sibTrans2D1" presStyleIdx="0" presStyleCnt="3"/>
      <dgm:spPr/>
    </dgm:pt>
    <dgm:pt modelId="{A7BB5A93-4C9A-F54B-929E-0299B15A9CC0}" type="pres">
      <dgm:prSet presAssocID="{A4134BD6-9B22-294B-AC0D-0E076DA569DD}" presName="connectorText" presStyleLbl="sibTrans2D1" presStyleIdx="0" presStyleCnt="3"/>
      <dgm:spPr/>
    </dgm:pt>
    <dgm:pt modelId="{27FE4459-4966-A64C-A4FE-04E68CE9B0AA}" type="pres">
      <dgm:prSet presAssocID="{057457D5-7980-A245-BACA-505ED8063DBA}" presName="node" presStyleLbl="node1" presStyleIdx="1" presStyleCnt="4">
        <dgm:presLayoutVars>
          <dgm:bulletEnabled val="1"/>
        </dgm:presLayoutVars>
      </dgm:prSet>
      <dgm:spPr/>
    </dgm:pt>
    <dgm:pt modelId="{AF47C0E3-8A13-5444-9968-100D1AA2128A}" type="pres">
      <dgm:prSet presAssocID="{B42F929D-51F3-F745-A589-29316B4CEB63}" presName="sibTrans" presStyleLbl="sibTrans2D1" presStyleIdx="1" presStyleCnt="3"/>
      <dgm:spPr/>
    </dgm:pt>
    <dgm:pt modelId="{D8C52025-6DDD-5F43-AA38-318C8030AE29}" type="pres">
      <dgm:prSet presAssocID="{B42F929D-51F3-F745-A589-29316B4CEB63}" presName="connectorText" presStyleLbl="sibTrans2D1" presStyleIdx="1" presStyleCnt="3"/>
      <dgm:spPr/>
    </dgm:pt>
    <dgm:pt modelId="{FDAE621B-2230-454A-ACE0-067DDB99F594}" type="pres">
      <dgm:prSet presAssocID="{85C0A38D-CFB3-C641-80C2-ADDAE5F51833}" presName="node" presStyleLbl="node1" presStyleIdx="2" presStyleCnt="4">
        <dgm:presLayoutVars>
          <dgm:bulletEnabled val="1"/>
        </dgm:presLayoutVars>
      </dgm:prSet>
      <dgm:spPr/>
    </dgm:pt>
    <dgm:pt modelId="{C26C89D7-5B12-284F-8EEA-3C4718005DC0}" type="pres">
      <dgm:prSet presAssocID="{9C7E9C52-6025-DB4E-A789-DF14470DB23E}" presName="sibTrans" presStyleLbl="sibTrans2D1" presStyleIdx="2" presStyleCnt="3"/>
      <dgm:spPr/>
    </dgm:pt>
    <dgm:pt modelId="{86747E3C-3355-1946-859F-3A096E5840B8}" type="pres">
      <dgm:prSet presAssocID="{9C7E9C52-6025-DB4E-A789-DF14470DB23E}"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CDED2403-49C3-8C48-AC42-C13DD656C168}" srcId="{4B8564A1-D7AB-4F45-B960-C59B60509803}" destId="{057457D5-7980-A245-BACA-505ED8063DBA}" srcOrd="1" destOrd="0" parTransId="{487E7ECA-867D-4D4C-A074-A1B726A92AAE}" sibTransId="{B42F929D-51F3-F745-A589-29316B4CEB63}"/>
    <dgm:cxn modelId="{793EB40D-BB5B-FD49-9417-CAE3FE4173A7}" type="presOf" srcId="{057457D5-7980-A245-BACA-505ED8063DBA}" destId="{27FE4459-4966-A64C-A4FE-04E68CE9B0AA}" srcOrd="0" destOrd="0" presId="urn:microsoft.com/office/officeart/2005/8/layout/process1"/>
    <dgm:cxn modelId="{4663590F-0346-074F-B741-EA5A7CEC9FE3}" type="presOf" srcId="{0432B123-9A01-1640-B909-0FBD52595B1C}" destId="{44E561E0-B97C-EE46-AC40-DEC148066DDC}" srcOrd="0" destOrd="0" presId="urn:microsoft.com/office/officeart/2005/8/layout/process1"/>
    <dgm:cxn modelId="{AB264B1A-1883-CA42-A1FA-16D405D0EB66}" type="presOf" srcId="{A4134BD6-9B22-294B-AC0D-0E076DA569DD}" destId="{47974D30-9CE0-D943-820A-777F0AA81013}" srcOrd="0" destOrd="0" presId="urn:microsoft.com/office/officeart/2005/8/layout/process1"/>
    <dgm:cxn modelId="{B5CB851D-0806-D24C-994F-B0BEFCB65C76}" type="presOf" srcId="{9C7E9C52-6025-DB4E-A789-DF14470DB23E}" destId="{C26C89D7-5B12-284F-8EEA-3C4718005DC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94BEB36-F952-4C44-B14E-A777CB99AE7D}" type="presOf" srcId="{A4134BD6-9B22-294B-AC0D-0E076DA569DD}" destId="{A7BB5A93-4C9A-F54B-929E-0299B15A9CC0}" srcOrd="1" destOrd="0" presId="urn:microsoft.com/office/officeart/2005/8/layout/process1"/>
    <dgm:cxn modelId="{59FF423A-BAF6-A946-BF68-283252FD7572}" type="presOf" srcId="{B42F929D-51F3-F745-A589-29316B4CEB63}" destId="{AF47C0E3-8A13-5444-9968-100D1AA2128A}" srcOrd="0" destOrd="0" presId="urn:microsoft.com/office/officeart/2005/8/layout/process1"/>
    <dgm:cxn modelId="{F9220147-4917-004B-A919-0B009A4BBA3B}" srcId="{4B8564A1-D7AB-4F45-B960-C59B60509803}" destId="{85C0A38D-CFB3-C641-80C2-ADDAE5F51833}" srcOrd="2" destOrd="0" parTransId="{58419694-97C5-CC4B-BCFD-330F82822B3D}" sibTransId="{9C7E9C52-6025-DB4E-A789-DF14470DB23E}"/>
    <dgm:cxn modelId="{74B82950-DC47-4F41-BB1E-54D4DD3128FF}" type="presOf" srcId="{4B8564A1-D7AB-4F45-B960-C59B60509803}" destId="{725B7E3F-F967-7E4F-A3B1-0A16304440EF}" srcOrd="0" destOrd="0" presId="urn:microsoft.com/office/officeart/2005/8/layout/process1"/>
    <dgm:cxn modelId="{01A01F77-4C7B-4E48-87D5-607BA20B6441}" srcId="{4B8564A1-D7AB-4F45-B960-C59B60509803}" destId="{0432B123-9A01-1640-B909-0FBD52595B1C}" srcOrd="0" destOrd="0" parTransId="{D0ECAD9E-94B0-0143-9C76-526E7F50A4AC}" sibTransId="{A4134BD6-9B22-294B-AC0D-0E076DA569DD}"/>
    <dgm:cxn modelId="{FD364689-AC56-5D44-AEA8-2417A33B6180}" type="presOf" srcId="{B42F929D-51F3-F745-A589-29316B4CEB63}" destId="{D8C52025-6DDD-5F43-AA38-318C8030AE29}" srcOrd="1" destOrd="0" presId="urn:microsoft.com/office/officeart/2005/8/layout/process1"/>
    <dgm:cxn modelId="{ED918295-6C4E-7549-9699-DA8580E340CC}" type="presOf" srcId="{9C7E9C52-6025-DB4E-A789-DF14470DB23E}" destId="{86747E3C-3355-1946-859F-3A096E5840B8}" srcOrd="1" destOrd="0" presId="urn:microsoft.com/office/officeart/2005/8/layout/process1"/>
    <dgm:cxn modelId="{09FBC2D3-521A-6947-8DF3-4867098C8582}" type="presOf" srcId="{85C0A38D-CFB3-C641-80C2-ADDAE5F51833}" destId="{FDAE621B-2230-454A-ACE0-067DDB99F594}" srcOrd="0"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D72BF7D6-CE9D-E94E-93B4-9714928F1A5F}" type="presParOf" srcId="{725B7E3F-F967-7E4F-A3B1-0A16304440EF}" destId="{44E561E0-B97C-EE46-AC40-DEC148066DDC}" srcOrd="0" destOrd="0" presId="urn:microsoft.com/office/officeart/2005/8/layout/process1"/>
    <dgm:cxn modelId="{B4F2AE45-3ABD-D248-8CC8-EF19041D1567}" type="presParOf" srcId="{725B7E3F-F967-7E4F-A3B1-0A16304440EF}" destId="{47974D30-9CE0-D943-820A-777F0AA81013}" srcOrd="1" destOrd="0" presId="urn:microsoft.com/office/officeart/2005/8/layout/process1"/>
    <dgm:cxn modelId="{09A1FA34-1AC9-D145-AA9E-6BA6D508CAE3}" type="presParOf" srcId="{47974D30-9CE0-D943-820A-777F0AA81013}" destId="{A7BB5A93-4C9A-F54B-929E-0299B15A9CC0}" srcOrd="0" destOrd="0" presId="urn:microsoft.com/office/officeart/2005/8/layout/process1"/>
    <dgm:cxn modelId="{AF9D3E84-BF2A-A943-9DB0-6ECDA37553E6}" type="presParOf" srcId="{725B7E3F-F967-7E4F-A3B1-0A16304440EF}" destId="{27FE4459-4966-A64C-A4FE-04E68CE9B0AA}" srcOrd="2" destOrd="0" presId="urn:microsoft.com/office/officeart/2005/8/layout/process1"/>
    <dgm:cxn modelId="{9EFA69CF-5A56-7044-949C-735F2943A980}" type="presParOf" srcId="{725B7E3F-F967-7E4F-A3B1-0A16304440EF}" destId="{AF47C0E3-8A13-5444-9968-100D1AA2128A}" srcOrd="3" destOrd="0" presId="urn:microsoft.com/office/officeart/2005/8/layout/process1"/>
    <dgm:cxn modelId="{89B61553-DB44-0B45-81CD-BE68FEDF672F}" type="presParOf" srcId="{AF47C0E3-8A13-5444-9968-100D1AA2128A}" destId="{D8C52025-6DDD-5F43-AA38-318C8030AE29}" srcOrd="0" destOrd="0" presId="urn:microsoft.com/office/officeart/2005/8/layout/process1"/>
    <dgm:cxn modelId="{1C1E4433-315B-5B44-9075-C54D90E358AF}" type="presParOf" srcId="{725B7E3F-F967-7E4F-A3B1-0A16304440EF}" destId="{FDAE621B-2230-454A-ACE0-067DDB99F594}" srcOrd="4" destOrd="0" presId="urn:microsoft.com/office/officeart/2005/8/layout/process1"/>
    <dgm:cxn modelId="{B61B6E01-4F0D-A14E-AB1B-E8872FD99FB0}" type="presParOf" srcId="{725B7E3F-F967-7E4F-A3B1-0A16304440EF}" destId="{C26C89D7-5B12-284F-8EEA-3C4718005DC0}" srcOrd="5" destOrd="0" presId="urn:microsoft.com/office/officeart/2005/8/layout/process1"/>
    <dgm:cxn modelId="{92B0366A-7735-1148-864F-8E51D02DEB43}" type="presParOf" srcId="{C26C89D7-5B12-284F-8EEA-3C4718005DC0}" destId="{86747E3C-3355-1946-859F-3A096E5840B8}"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85C0A38D-CFB3-C641-80C2-ADDAE5F51833}">
      <dgm:prSet custT="1"/>
      <dgm:spPr/>
      <dgm:t>
        <a:bodyPr/>
        <a:lstStyle/>
        <a:p>
          <a:r>
            <a:rPr lang="en-US" sz="1600" noProof="0" dirty="0"/>
            <a:t>Results</a:t>
          </a:r>
        </a:p>
      </dgm:t>
    </dgm:pt>
    <dgm:pt modelId="{58419694-97C5-CC4B-BCFD-330F82822B3D}" type="parTrans" cxnId="{F9220147-4917-004B-A919-0B009A4BBA3B}">
      <dgm:prSet/>
      <dgm:spPr/>
      <dgm:t>
        <a:bodyPr/>
        <a:lstStyle/>
        <a:p>
          <a:endParaRPr lang="en-US" sz="1600" noProof="0" dirty="0"/>
        </a:p>
      </dgm:t>
    </dgm:pt>
    <dgm:pt modelId="{9C7E9C52-6025-DB4E-A789-DF14470DB23E}" type="sibTrans" cxnId="{F9220147-4917-004B-A919-0B009A4BBA3B}">
      <dgm:prSet custT="1"/>
      <dgm:spPr/>
      <dgm:t>
        <a:bodyPr/>
        <a:lstStyle/>
        <a:p>
          <a:endParaRPr lang="en-US" sz="1600" noProof="0" dirty="0"/>
        </a:p>
      </dgm:t>
    </dgm:pt>
    <dgm:pt modelId="{5436BA00-F607-7442-9A44-0D493387A252}">
      <dgm:prSet phldrT="[Texte]" custT="1"/>
      <dgm:spPr>
        <a:solidFill>
          <a:srgbClr val="FF6600"/>
        </a:solidFill>
      </dgm:spPr>
      <dgm:t>
        <a:bodyPr/>
        <a:lstStyle/>
        <a:p>
          <a:r>
            <a:rPr lang="en-US" sz="1600" noProof="0" dirty="0"/>
            <a:t>Mat &amp; Meth</a:t>
          </a:r>
        </a:p>
      </dgm:t>
    </dgm:pt>
    <dgm:pt modelId="{1CC1CC6D-8E88-1747-AE84-2C686469A8E9}" type="parTrans" cxnId="{6B2B3D48-B7F3-884C-9DCE-36DEF708C3AE}">
      <dgm:prSet/>
      <dgm:spPr/>
      <dgm:t>
        <a:bodyPr/>
        <a:lstStyle/>
        <a:p>
          <a:endParaRPr lang="fr-FR" sz="1600"/>
        </a:p>
      </dgm:t>
    </dgm:pt>
    <dgm:pt modelId="{EC3604BD-19F7-164D-86B9-B04127916C28}" type="sibTrans" cxnId="{6B2B3D48-B7F3-884C-9DCE-36DEF708C3AE}">
      <dgm:prSet custT="1"/>
      <dgm:spPr/>
      <dgm:t>
        <a:bodyPr/>
        <a:lstStyle/>
        <a:p>
          <a:endParaRPr lang="fr-FR" sz="160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8854F004-6830-1549-80AD-41DEB785962A}" type="pres">
      <dgm:prSet presAssocID="{5436BA00-F607-7442-9A44-0D493387A252}" presName="node" presStyleLbl="node1" presStyleIdx="1" presStyleCnt="4">
        <dgm:presLayoutVars>
          <dgm:bulletEnabled val="1"/>
        </dgm:presLayoutVars>
      </dgm:prSet>
      <dgm:spPr/>
    </dgm:pt>
    <dgm:pt modelId="{BDA34820-7A5F-B24B-9B4B-E3F215E594E5}" type="pres">
      <dgm:prSet presAssocID="{EC3604BD-19F7-164D-86B9-B04127916C28}" presName="sibTrans" presStyleLbl="sibTrans2D1" presStyleIdx="1" presStyleCnt="3"/>
      <dgm:spPr/>
    </dgm:pt>
    <dgm:pt modelId="{3AFB4A25-EF0B-124E-9E33-29E3B300FB41}" type="pres">
      <dgm:prSet presAssocID="{EC3604BD-19F7-164D-86B9-B04127916C28}" presName="connectorText" presStyleLbl="sibTrans2D1" presStyleIdx="1" presStyleCnt="3"/>
      <dgm:spPr/>
    </dgm:pt>
    <dgm:pt modelId="{FDAE621B-2230-454A-ACE0-067DDB99F594}" type="pres">
      <dgm:prSet presAssocID="{85C0A38D-CFB3-C641-80C2-ADDAE5F51833}" presName="node" presStyleLbl="node1" presStyleIdx="2" presStyleCnt="4">
        <dgm:presLayoutVars>
          <dgm:bulletEnabled val="1"/>
        </dgm:presLayoutVars>
      </dgm:prSet>
      <dgm:spPr/>
    </dgm:pt>
    <dgm:pt modelId="{C26C89D7-5B12-284F-8EEA-3C4718005DC0}" type="pres">
      <dgm:prSet presAssocID="{9C7E9C52-6025-DB4E-A789-DF14470DB23E}" presName="sibTrans" presStyleLbl="sibTrans2D1" presStyleIdx="2" presStyleCnt="3"/>
      <dgm:spPr/>
    </dgm:pt>
    <dgm:pt modelId="{86747E3C-3355-1946-859F-3A096E5840B8}" type="pres">
      <dgm:prSet presAssocID="{9C7E9C52-6025-DB4E-A789-DF14470DB23E}"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B5CB851D-0806-D24C-994F-B0BEFCB65C76}" type="presOf" srcId="{9C7E9C52-6025-DB4E-A789-DF14470DB23E}" destId="{C26C89D7-5B12-284F-8EEA-3C4718005DC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93A16839-2F05-EC4F-B416-2BE6A105D4DE}" type="presOf" srcId="{63A512E9-BE0E-714D-9CD4-2144F47384A1}" destId="{8B837C34-854D-F24E-A04C-A18EDAA38AA3}" srcOrd="0" destOrd="0" presId="urn:microsoft.com/office/officeart/2005/8/layout/process1"/>
    <dgm:cxn modelId="{4995A839-49F2-AC4F-83E0-E2DF2DDFC75A}" type="presOf" srcId="{EC3604BD-19F7-164D-86B9-B04127916C28}" destId="{3AFB4A25-EF0B-124E-9E33-29E3B300FB41}" srcOrd="1"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F9220147-4917-004B-A919-0B009A4BBA3B}" srcId="{4B8564A1-D7AB-4F45-B960-C59B60509803}" destId="{85C0A38D-CFB3-C641-80C2-ADDAE5F51833}" srcOrd="2" destOrd="0" parTransId="{58419694-97C5-CC4B-BCFD-330F82822B3D}" sibTransId="{9C7E9C52-6025-DB4E-A789-DF14470DB23E}"/>
    <dgm:cxn modelId="{6B2B3D48-B7F3-884C-9DCE-36DEF708C3AE}" srcId="{4B8564A1-D7AB-4F45-B960-C59B60509803}" destId="{5436BA00-F607-7442-9A44-0D493387A252}" srcOrd="1" destOrd="0" parTransId="{1CC1CC6D-8E88-1747-AE84-2C686469A8E9}" sibTransId="{EC3604BD-19F7-164D-86B9-B04127916C28}"/>
    <dgm:cxn modelId="{74B82950-DC47-4F41-BB1E-54D4DD3128FF}" type="presOf" srcId="{4B8564A1-D7AB-4F45-B960-C59B60509803}" destId="{725B7E3F-F967-7E4F-A3B1-0A16304440EF}" srcOrd="0" destOrd="0" presId="urn:microsoft.com/office/officeart/2005/8/layout/process1"/>
    <dgm:cxn modelId="{AA61E882-C2AA-3441-A6F8-986471AC113F}" type="presOf" srcId="{EC3604BD-19F7-164D-86B9-B04127916C28}" destId="{BDA34820-7A5F-B24B-9B4B-E3F215E594E5}"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ED918295-6C4E-7549-9699-DA8580E340CC}" type="presOf" srcId="{9C7E9C52-6025-DB4E-A789-DF14470DB23E}" destId="{86747E3C-3355-1946-859F-3A096E5840B8}" srcOrd="1"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68D8B7CD-A389-F047-85CB-745CB80609EA}" type="presOf" srcId="{5436BA00-F607-7442-9A44-0D493387A252}" destId="{8854F004-6830-1549-80AD-41DEB785962A}" srcOrd="0" destOrd="0" presId="urn:microsoft.com/office/officeart/2005/8/layout/process1"/>
    <dgm:cxn modelId="{09FBC2D3-521A-6947-8DF3-4867098C8582}" type="presOf" srcId="{85C0A38D-CFB3-C641-80C2-ADDAE5F51833}" destId="{FDAE621B-2230-454A-ACE0-067DDB99F594}" srcOrd="0"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4FE739A5-4FCC-BD4B-8100-BB529630ECD8}" type="presParOf" srcId="{725B7E3F-F967-7E4F-A3B1-0A16304440EF}" destId="{8854F004-6830-1549-80AD-41DEB785962A}" srcOrd="2" destOrd="0" presId="urn:microsoft.com/office/officeart/2005/8/layout/process1"/>
    <dgm:cxn modelId="{784E9BF1-C6EF-B540-91F1-000039B97154}" type="presParOf" srcId="{725B7E3F-F967-7E4F-A3B1-0A16304440EF}" destId="{BDA34820-7A5F-B24B-9B4B-E3F215E594E5}" srcOrd="3" destOrd="0" presId="urn:microsoft.com/office/officeart/2005/8/layout/process1"/>
    <dgm:cxn modelId="{040FCFC0-0978-2846-9423-E9316D8EDC05}" type="presParOf" srcId="{BDA34820-7A5F-B24B-9B4B-E3F215E594E5}" destId="{3AFB4A25-EF0B-124E-9E33-29E3B300FB41}" srcOrd="0" destOrd="0" presId="urn:microsoft.com/office/officeart/2005/8/layout/process1"/>
    <dgm:cxn modelId="{1C1E4433-315B-5B44-9075-C54D90E358AF}" type="presParOf" srcId="{725B7E3F-F967-7E4F-A3B1-0A16304440EF}" destId="{FDAE621B-2230-454A-ACE0-067DDB99F594}" srcOrd="4" destOrd="0" presId="urn:microsoft.com/office/officeart/2005/8/layout/process1"/>
    <dgm:cxn modelId="{B61B6E01-4F0D-A14E-AB1B-E8872FD99FB0}" type="presParOf" srcId="{725B7E3F-F967-7E4F-A3B1-0A16304440EF}" destId="{C26C89D7-5B12-284F-8EEA-3C4718005DC0}" srcOrd="5" destOrd="0" presId="urn:microsoft.com/office/officeart/2005/8/layout/process1"/>
    <dgm:cxn modelId="{92B0366A-7735-1148-864F-8E51D02DEB43}" type="presParOf" srcId="{C26C89D7-5B12-284F-8EEA-3C4718005DC0}" destId="{86747E3C-3355-1946-859F-3A096E5840B8}"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85C0A38D-CFB3-C641-80C2-ADDAE5F51833}">
      <dgm:prSet custT="1"/>
      <dgm:spPr/>
      <dgm:t>
        <a:bodyPr/>
        <a:lstStyle/>
        <a:p>
          <a:r>
            <a:rPr lang="en-US" sz="1600" noProof="0" dirty="0"/>
            <a:t>Results</a:t>
          </a:r>
        </a:p>
      </dgm:t>
    </dgm:pt>
    <dgm:pt modelId="{58419694-97C5-CC4B-BCFD-330F82822B3D}" type="parTrans" cxnId="{F9220147-4917-004B-A919-0B009A4BBA3B}">
      <dgm:prSet/>
      <dgm:spPr/>
      <dgm:t>
        <a:bodyPr/>
        <a:lstStyle/>
        <a:p>
          <a:endParaRPr lang="en-US" sz="1600" noProof="0" dirty="0"/>
        </a:p>
      </dgm:t>
    </dgm:pt>
    <dgm:pt modelId="{9C7E9C52-6025-DB4E-A789-DF14470DB23E}" type="sibTrans" cxnId="{F9220147-4917-004B-A919-0B009A4BBA3B}">
      <dgm:prSet custT="1"/>
      <dgm:spPr/>
      <dgm:t>
        <a:bodyPr/>
        <a:lstStyle/>
        <a:p>
          <a:endParaRPr lang="en-US" sz="1600" noProof="0" dirty="0"/>
        </a:p>
      </dgm:t>
    </dgm:pt>
    <dgm:pt modelId="{5436BA00-F607-7442-9A44-0D493387A252}">
      <dgm:prSet phldrT="[Texte]" custT="1"/>
      <dgm:spPr>
        <a:solidFill>
          <a:srgbClr val="FF6600"/>
        </a:solidFill>
      </dgm:spPr>
      <dgm:t>
        <a:bodyPr/>
        <a:lstStyle/>
        <a:p>
          <a:r>
            <a:rPr lang="en-US" sz="1600" noProof="0" dirty="0"/>
            <a:t>Mat &amp; Meth</a:t>
          </a:r>
        </a:p>
      </dgm:t>
    </dgm:pt>
    <dgm:pt modelId="{1CC1CC6D-8E88-1747-AE84-2C686469A8E9}" type="parTrans" cxnId="{6B2B3D48-B7F3-884C-9DCE-36DEF708C3AE}">
      <dgm:prSet/>
      <dgm:spPr/>
      <dgm:t>
        <a:bodyPr/>
        <a:lstStyle/>
        <a:p>
          <a:endParaRPr lang="fr-FR" sz="1600"/>
        </a:p>
      </dgm:t>
    </dgm:pt>
    <dgm:pt modelId="{EC3604BD-19F7-164D-86B9-B04127916C28}" type="sibTrans" cxnId="{6B2B3D48-B7F3-884C-9DCE-36DEF708C3AE}">
      <dgm:prSet custT="1"/>
      <dgm:spPr/>
      <dgm:t>
        <a:bodyPr/>
        <a:lstStyle/>
        <a:p>
          <a:endParaRPr lang="fr-FR" sz="160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8854F004-6830-1549-80AD-41DEB785962A}" type="pres">
      <dgm:prSet presAssocID="{5436BA00-F607-7442-9A44-0D493387A252}" presName="node" presStyleLbl="node1" presStyleIdx="1" presStyleCnt="4">
        <dgm:presLayoutVars>
          <dgm:bulletEnabled val="1"/>
        </dgm:presLayoutVars>
      </dgm:prSet>
      <dgm:spPr/>
    </dgm:pt>
    <dgm:pt modelId="{BDA34820-7A5F-B24B-9B4B-E3F215E594E5}" type="pres">
      <dgm:prSet presAssocID="{EC3604BD-19F7-164D-86B9-B04127916C28}" presName="sibTrans" presStyleLbl="sibTrans2D1" presStyleIdx="1" presStyleCnt="3"/>
      <dgm:spPr/>
    </dgm:pt>
    <dgm:pt modelId="{3AFB4A25-EF0B-124E-9E33-29E3B300FB41}" type="pres">
      <dgm:prSet presAssocID="{EC3604BD-19F7-164D-86B9-B04127916C28}" presName="connectorText" presStyleLbl="sibTrans2D1" presStyleIdx="1" presStyleCnt="3"/>
      <dgm:spPr/>
    </dgm:pt>
    <dgm:pt modelId="{FDAE621B-2230-454A-ACE0-067DDB99F594}" type="pres">
      <dgm:prSet presAssocID="{85C0A38D-CFB3-C641-80C2-ADDAE5F51833}" presName="node" presStyleLbl="node1" presStyleIdx="2" presStyleCnt="4">
        <dgm:presLayoutVars>
          <dgm:bulletEnabled val="1"/>
        </dgm:presLayoutVars>
      </dgm:prSet>
      <dgm:spPr/>
    </dgm:pt>
    <dgm:pt modelId="{C26C89D7-5B12-284F-8EEA-3C4718005DC0}" type="pres">
      <dgm:prSet presAssocID="{9C7E9C52-6025-DB4E-A789-DF14470DB23E}" presName="sibTrans" presStyleLbl="sibTrans2D1" presStyleIdx="2" presStyleCnt="3"/>
      <dgm:spPr/>
    </dgm:pt>
    <dgm:pt modelId="{86747E3C-3355-1946-859F-3A096E5840B8}" type="pres">
      <dgm:prSet presAssocID="{9C7E9C52-6025-DB4E-A789-DF14470DB23E}"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B5CB851D-0806-D24C-994F-B0BEFCB65C76}" type="presOf" srcId="{9C7E9C52-6025-DB4E-A789-DF14470DB23E}" destId="{C26C89D7-5B12-284F-8EEA-3C4718005DC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93A16839-2F05-EC4F-B416-2BE6A105D4DE}" type="presOf" srcId="{63A512E9-BE0E-714D-9CD4-2144F47384A1}" destId="{8B837C34-854D-F24E-A04C-A18EDAA38AA3}" srcOrd="0" destOrd="0" presId="urn:microsoft.com/office/officeart/2005/8/layout/process1"/>
    <dgm:cxn modelId="{4995A839-49F2-AC4F-83E0-E2DF2DDFC75A}" type="presOf" srcId="{EC3604BD-19F7-164D-86B9-B04127916C28}" destId="{3AFB4A25-EF0B-124E-9E33-29E3B300FB41}" srcOrd="1"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F9220147-4917-004B-A919-0B009A4BBA3B}" srcId="{4B8564A1-D7AB-4F45-B960-C59B60509803}" destId="{85C0A38D-CFB3-C641-80C2-ADDAE5F51833}" srcOrd="2" destOrd="0" parTransId="{58419694-97C5-CC4B-BCFD-330F82822B3D}" sibTransId="{9C7E9C52-6025-DB4E-A789-DF14470DB23E}"/>
    <dgm:cxn modelId="{6B2B3D48-B7F3-884C-9DCE-36DEF708C3AE}" srcId="{4B8564A1-D7AB-4F45-B960-C59B60509803}" destId="{5436BA00-F607-7442-9A44-0D493387A252}" srcOrd="1" destOrd="0" parTransId="{1CC1CC6D-8E88-1747-AE84-2C686469A8E9}" sibTransId="{EC3604BD-19F7-164D-86B9-B04127916C28}"/>
    <dgm:cxn modelId="{74B82950-DC47-4F41-BB1E-54D4DD3128FF}" type="presOf" srcId="{4B8564A1-D7AB-4F45-B960-C59B60509803}" destId="{725B7E3F-F967-7E4F-A3B1-0A16304440EF}" srcOrd="0" destOrd="0" presId="urn:microsoft.com/office/officeart/2005/8/layout/process1"/>
    <dgm:cxn modelId="{AA61E882-C2AA-3441-A6F8-986471AC113F}" type="presOf" srcId="{EC3604BD-19F7-164D-86B9-B04127916C28}" destId="{BDA34820-7A5F-B24B-9B4B-E3F215E594E5}"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ED918295-6C4E-7549-9699-DA8580E340CC}" type="presOf" srcId="{9C7E9C52-6025-DB4E-A789-DF14470DB23E}" destId="{86747E3C-3355-1946-859F-3A096E5840B8}" srcOrd="1"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68D8B7CD-A389-F047-85CB-745CB80609EA}" type="presOf" srcId="{5436BA00-F607-7442-9A44-0D493387A252}" destId="{8854F004-6830-1549-80AD-41DEB785962A}" srcOrd="0" destOrd="0" presId="urn:microsoft.com/office/officeart/2005/8/layout/process1"/>
    <dgm:cxn modelId="{09FBC2D3-521A-6947-8DF3-4867098C8582}" type="presOf" srcId="{85C0A38D-CFB3-C641-80C2-ADDAE5F51833}" destId="{FDAE621B-2230-454A-ACE0-067DDB99F594}" srcOrd="0"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4FE739A5-4FCC-BD4B-8100-BB529630ECD8}" type="presParOf" srcId="{725B7E3F-F967-7E4F-A3B1-0A16304440EF}" destId="{8854F004-6830-1549-80AD-41DEB785962A}" srcOrd="2" destOrd="0" presId="urn:microsoft.com/office/officeart/2005/8/layout/process1"/>
    <dgm:cxn modelId="{784E9BF1-C6EF-B540-91F1-000039B97154}" type="presParOf" srcId="{725B7E3F-F967-7E4F-A3B1-0A16304440EF}" destId="{BDA34820-7A5F-B24B-9B4B-E3F215E594E5}" srcOrd="3" destOrd="0" presId="urn:microsoft.com/office/officeart/2005/8/layout/process1"/>
    <dgm:cxn modelId="{040FCFC0-0978-2846-9423-E9316D8EDC05}" type="presParOf" srcId="{BDA34820-7A5F-B24B-9B4B-E3F215E594E5}" destId="{3AFB4A25-EF0B-124E-9E33-29E3B300FB41}" srcOrd="0" destOrd="0" presId="urn:microsoft.com/office/officeart/2005/8/layout/process1"/>
    <dgm:cxn modelId="{1C1E4433-315B-5B44-9075-C54D90E358AF}" type="presParOf" srcId="{725B7E3F-F967-7E4F-A3B1-0A16304440EF}" destId="{FDAE621B-2230-454A-ACE0-067DDB99F594}" srcOrd="4" destOrd="0" presId="urn:microsoft.com/office/officeart/2005/8/layout/process1"/>
    <dgm:cxn modelId="{B61B6E01-4F0D-A14E-AB1B-E8872FD99FB0}" type="presParOf" srcId="{725B7E3F-F967-7E4F-A3B1-0A16304440EF}" destId="{C26C89D7-5B12-284F-8EEA-3C4718005DC0}" srcOrd="5" destOrd="0" presId="urn:microsoft.com/office/officeart/2005/8/layout/process1"/>
    <dgm:cxn modelId="{92B0366A-7735-1148-864F-8E51D02DEB43}" type="presParOf" srcId="{C26C89D7-5B12-284F-8EEA-3C4718005DC0}" destId="{86747E3C-3355-1946-859F-3A096E5840B8}"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pt>
    <dgm:pt modelId="{D6D2DA7C-DF1D-7649-B2AD-EE1171A0D031}">
      <dgm:prSet phldrT="[Texte]" custT="1"/>
      <dgm:spPr/>
      <dgm:t>
        <a:bodyPr/>
        <a:lstStyle/>
        <a:p>
          <a:r>
            <a:rPr lang="en-US" sz="1600" noProof="0" dirty="0"/>
            <a:t>Conclusion</a:t>
          </a:r>
        </a:p>
      </dgm:t>
    </dgm:pt>
    <dgm:pt modelId="{42BEE2CB-2E28-0B41-A12C-84847DF8E21C}" type="parTrans" cxnId="{959E442C-27D4-5843-9024-6C1611D48EF9}">
      <dgm:prSet/>
      <dgm:spPr/>
      <dgm:t>
        <a:bodyPr/>
        <a:lstStyle/>
        <a:p>
          <a:endParaRPr lang="en-US" sz="1600" noProof="0" dirty="0"/>
        </a:p>
      </dgm:t>
    </dgm:pt>
    <dgm:pt modelId="{4C5BFC3E-5EDA-A140-A618-12FEBDF050BF}" type="sibTrans" cxnId="{959E442C-27D4-5843-9024-6C1611D48EF9}">
      <dgm:prSet/>
      <dgm:spPr/>
      <dgm:t>
        <a:bodyPr/>
        <a:lstStyle/>
        <a:p>
          <a:endParaRPr lang="en-US" sz="1600" noProof="0" dirty="0"/>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Results</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DAFE17A6-0437-6E44-9FCC-4B42D487DD8E}" type="pres">
      <dgm:prSet presAssocID="{5BD185E3-31F0-F143-8541-F8C39EFFDD50}" presName="node" presStyleLbl="node1" presStyleIdx="2" presStyleCnt="4">
        <dgm:presLayoutVars>
          <dgm:bulletEnabled val="1"/>
        </dgm:presLayoutVars>
      </dgm:prSet>
      <dgm:spPr/>
    </dgm:pt>
    <dgm:pt modelId="{ECBEE6DD-BA27-244D-B5A0-2A097EC90760}" type="pres">
      <dgm:prSet presAssocID="{96EFF799-61D9-4244-A826-CB77D88CC5D1}" presName="sibTrans" presStyleLbl="sibTrans2D1" presStyleIdx="2" presStyleCnt="3"/>
      <dgm:spPr/>
    </dgm:pt>
    <dgm:pt modelId="{1B156EEB-A576-EC42-AB0A-2BDE1FB6A943}" type="pres">
      <dgm:prSet presAssocID="{96EFF799-61D9-4244-A826-CB77D88CC5D1}" presName="connectorText" presStyleLbl="sibTrans2D1" presStyleIdx="2" presStyleCnt="3"/>
      <dgm:spPr/>
    </dgm:pt>
    <dgm:pt modelId="{A2BBE82A-2A99-D740-B006-2F6E3926F753}" type="pres">
      <dgm:prSet presAssocID="{D6D2DA7C-DF1D-7649-B2AD-EE1171A0D031}" presName="node" presStyleLbl="node1" presStyleIdx="3" presStyleCnt="4">
        <dgm:presLayoutVars>
          <dgm:bulletEnabled val="1"/>
        </dgm:presLayoutVars>
      </dgm:prSet>
      <dgm:spPr/>
    </dgm:pt>
  </dgm:ptLst>
  <dgm:cxnLst>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CCEB3E2A-A1F6-2942-9F0E-04EF56CC82D7}" type="presOf" srcId="{96EFF799-61D9-4244-A826-CB77D88CC5D1}" destId="{ECBEE6DD-BA27-244D-B5A0-2A097EC90760}" srcOrd="0" destOrd="0" presId="urn:microsoft.com/office/officeart/2005/8/layout/process1"/>
    <dgm:cxn modelId="{959E442C-27D4-5843-9024-6C1611D48EF9}" srcId="{4B8564A1-D7AB-4F45-B960-C59B60509803}" destId="{D6D2DA7C-DF1D-7649-B2AD-EE1171A0D031}" srcOrd="3" destOrd="0" parTransId="{42BEE2CB-2E28-0B41-A12C-84847DF8E21C}" sibTransId="{4C5BFC3E-5EDA-A140-A618-12FEBDF050BF}"/>
    <dgm:cxn modelId="{6BFBA232-EC3F-2A45-85CD-BFB6C05E76EA}" srcId="{4B8564A1-D7AB-4F45-B960-C59B60509803}" destId="{5BD185E3-31F0-F143-8541-F8C39EFFDD50}" srcOrd="2"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9B7555D6-6796-734C-88EE-C75C48A2F316}" type="presOf" srcId="{D6D2DA7C-DF1D-7649-B2AD-EE1171A0D031}" destId="{A2BBE82A-2A99-D740-B006-2F6E3926F753}" srcOrd="0" destOrd="0" presId="urn:microsoft.com/office/officeart/2005/8/layout/process1"/>
    <dgm:cxn modelId="{EEF0A9E0-FA61-8241-9E93-7D603E5E4008}" type="presOf" srcId="{96EFF799-61D9-4244-A826-CB77D88CC5D1}" destId="{1B156EEB-A576-EC42-AB0A-2BDE1FB6A943}" srcOrd="1"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10C504C8-E787-AD4E-B63F-9E776F9C5112}" type="presParOf" srcId="{725B7E3F-F967-7E4F-A3B1-0A16304440EF}" destId="{DAFE17A6-0437-6E44-9FCC-4B42D487DD8E}" srcOrd="4" destOrd="0" presId="urn:microsoft.com/office/officeart/2005/8/layout/process1"/>
    <dgm:cxn modelId="{E9D7137D-2747-F84A-9A68-1361248B30A7}" type="presParOf" srcId="{725B7E3F-F967-7E4F-A3B1-0A16304440EF}" destId="{ECBEE6DD-BA27-244D-B5A0-2A097EC90760}" srcOrd="5" destOrd="0" presId="urn:microsoft.com/office/officeart/2005/8/layout/process1"/>
    <dgm:cxn modelId="{97FCA69F-93A5-3E47-A76E-AB7555A373AC}" type="presParOf" srcId="{ECBEE6DD-BA27-244D-B5A0-2A097EC90760}" destId="{1B156EEB-A576-EC42-AB0A-2BDE1FB6A943}" srcOrd="0" destOrd="0" presId="urn:microsoft.com/office/officeart/2005/8/layout/process1"/>
    <dgm:cxn modelId="{F380F099-B780-DC4C-AB1E-28C8DDD1CA29}" type="presParOf" srcId="{725B7E3F-F967-7E4F-A3B1-0A16304440EF}" destId="{A2BBE82A-2A99-D740-B006-2F6E3926F753}"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t>
        <a:bodyPr/>
        <a:lstStyle/>
        <a:p>
          <a:endParaRPr lang="fr-FR"/>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Conclusion</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2C313D35-8482-CB48-B214-1CAF0AB4828D}">
      <dgm:prSet custT="1"/>
      <dgm:spPr/>
      <dgm:t>
        <a:bodyPr/>
        <a:lstStyle/>
        <a:p>
          <a:r>
            <a:rPr lang="en-US" sz="1600" noProof="0" dirty="0"/>
            <a:t>Results</a:t>
          </a:r>
        </a:p>
      </dgm:t>
    </dgm:pt>
    <dgm:pt modelId="{4FAE5528-0A66-B443-90D4-A520088B1708}" type="parTrans" cxnId="{38839366-6DBD-1648-A4E2-363DFB0C38A1}">
      <dgm:prSet/>
      <dgm:spPr/>
      <dgm:t>
        <a:bodyPr/>
        <a:lstStyle/>
        <a:p>
          <a:endParaRPr lang="fr-FR" sz="1600"/>
        </a:p>
      </dgm:t>
    </dgm:pt>
    <dgm:pt modelId="{0321A7B8-61E7-ED48-A5FA-2CE63F8B0642}" type="sibTrans" cxnId="{38839366-6DBD-1648-A4E2-363DFB0C38A1}">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F7EA5E22-F350-5C48-8FB9-63839A88040F}" type="pres">
      <dgm:prSet presAssocID="{2C313D35-8482-CB48-B214-1CAF0AB4828D}" presName="node" presStyleLbl="node1" presStyleIdx="2" presStyleCnt="4">
        <dgm:presLayoutVars>
          <dgm:bulletEnabled val="1"/>
        </dgm:presLayoutVars>
      </dgm:prSet>
      <dgm:spPr/>
    </dgm:pt>
    <dgm:pt modelId="{0C7C6E16-E658-154D-810D-96714A74631F}" type="pres">
      <dgm:prSet presAssocID="{0321A7B8-61E7-ED48-A5FA-2CE63F8B0642}" presName="sibTrans" presStyleLbl="sibTrans2D1" presStyleIdx="2" presStyleCnt="3"/>
      <dgm:spPr/>
    </dgm:pt>
    <dgm:pt modelId="{86D2C3B6-EEB3-F243-985F-3F1C11F06F7D}" type="pres">
      <dgm:prSet presAssocID="{0321A7B8-61E7-ED48-A5FA-2CE63F8B0642}" presName="connectorText" presStyleLbl="sibTrans2D1" presStyleIdx="2" presStyleCnt="3"/>
      <dgm:spPr/>
    </dgm:pt>
    <dgm:pt modelId="{DAFE17A6-0437-6E44-9FCC-4B42D487DD8E}" type="pres">
      <dgm:prSet presAssocID="{5BD185E3-31F0-F143-8541-F8C39EFFDD50}" presName="node" presStyleLbl="node1" presStyleIdx="3" presStyleCnt="4">
        <dgm:presLayoutVars>
          <dgm:bulletEnabled val="1"/>
        </dgm:presLayoutVars>
      </dgm:prSet>
      <dgm:spPr/>
    </dgm:pt>
  </dgm:ptLst>
  <dgm:cxnLst>
    <dgm:cxn modelId="{533A7201-3C82-1D4C-A9A0-9CE53FC50D49}" type="presOf" srcId="{0321A7B8-61E7-ED48-A5FA-2CE63F8B0642}" destId="{0C7C6E16-E658-154D-810D-96714A74631F}" srcOrd="0" destOrd="0" presId="urn:microsoft.com/office/officeart/2005/8/layout/process1"/>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6BFBA232-EC3F-2A45-85CD-BFB6C05E76EA}" srcId="{4B8564A1-D7AB-4F45-B960-C59B60509803}" destId="{5BD185E3-31F0-F143-8541-F8C39EFFDD50}" srcOrd="3"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38839366-6DBD-1648-A4E2-363DFB0C38A1}" srcId="{4B8564A1-D7AB-4F45-B960-C59B60509803}" destId="{2C313D35-8482-CB48-B214-1CAF0AB4828D}" srcOrd="2" destOrd="0" parTransId="{4FAE5528-0A66-B443-90D4-A520088B1708}" sibTransId="{0321A7B8-61E7-ED48-A5FA-2CE63F8B0642}"/>
    <dgm:cxn modelId="{2700C87B-2FFE-3A45-A7F3-BE8E9B773376}" type="presOf" srcId="{0321A7B8-61E7-ED48-A5FA-2CE63F8B0642}" destId="{86D2C3B6-EEB3-F243-985F-3F1C11F06F7D}" srcOrd="1"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CA9798D8-69FA-7547-861A-1FCB16A29D06}" type="presOf" srcId="{2C313D35-8482-CB48-B214-1CAF0AB4828D}" destId="{F7EA5E22-F350-5C48-8FB9-63839A88040F}" srcOrd="0"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81EF6B65-3020-FB43-A891-EE4364547862}" type="presParOf" srcId="{725B7E3F-F967-7E4F-A3B1-0A16304440EF}" destId="{F7EA5E22-F350-5C48-8FB9-63839A88040F}" srcOrd="4" destOrd="0" presId="urn:microsoft.com/office/officeart/2005/8/layout/process1"/>
    <dgm:cxn modelId="{BB1B8774-FD78-4F43-9023-1EFDC76F196B}" type="presParOf" srcId="{725B7E3F-F967-7E4F-A3B1-0A16304440EF}" destId="{0C7C6E16-E658-154D-810D-96714A74631F}" srcOrd="5" destOrd="0" presId="urn:microsoft.com/office/officeart/2005/8/layout/process1"/>
    <dgm:cxn modelId="{B6A0BF4B-9A35-DE44-A4E5-2D0BCCDC2EA5}" type="presParOf" srcId="{0C7C6E16-E658-154D-810D-96714A74631F}" destId="{86D2C3B6-EEB3-F243-985F-3F1C11F06F7D}" srcOrd="0" destOrd="0" presId="urn:microsoft.com/office/officeart/2005/8/layout/process1"/>
    <dgm:cxn modelId="{10C504C8-E787-AD4E-B63F-9E776F9C5112}" type="presParOf" srcId="{725B7E3F-F967-7E4F-A3B1-0A16304440EF}" destId="{DAFE17A6-0437-6E44-9FCC-4B42D487DD8E}"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B8564A1-D7AB-4F45-B960-C59B60509803}" type="doc">
      <dgm:prSet loTypeId="urn:microsoft.com/office/officeart/2005/8/layout/process1" loCatId="" qsTypeId="urn:microsoft.com/office/officeart/2005/8/quickstyle/simple4" qsCatId="simple" csTypeId="urn:microsoft.com/office/officeart/2005/8/colors/accent1_2" csCatId="accent1" phldr="1"/>
      <dgm:spPr/>
      <dgm:t>
        <a:bodyPr/>
        <a:lstStyle/>
        <a:p>
          <a:endParaRPr lang="fr-FR"/>
        </a:p>
      </dgm:t>
    </dgm:pt>
    <dgm:pt modelId="{63A512E9-BE0E-714D-9CD4-2144F47384A1}">
      <dgm:prSet custT="1"/>
      <dgm:spPr/>
      <dgm:t>
        <a:bodyPr/>
        <a:lstStyle/>
        <a:p>
          <a:r>
            <a:rPr lang="en-US" sz="1600" noProof="0" dirty="0"/>
            <a:t>Introduction</a:t>
          </a:r>
        </a:p>
      </dgm:t>
    </dgm:pt>
    <dgm:pt modelId="{7F3E7B4C-A11E-ED4A-A064-1140EEF1B5C5}" type="parTrans" cxnId="{8CF57E3D-BED4-C244-8160-E276640E6938}">
      <dgm:prSet/>
      <dgm:spPr/>
      <dgm:t>
        <a:bodyPr/>
        <a:lstStyle/>
        <a:p>
          <a:endParaRPr lang="fr-FR" sz="1600"/>
        </a:p>
      </dgm:t>
    </dgm:pt>
    <dgm:pt modelId="{95228976-EC13-FA4C-AE1F-E2657122216B}" type="sibTrans" cxnId="{8CF57E3D-BED4-C244-8160-E276640E6938}">
      <dgm:prSet custT="1"/>
      <dgm:spPr/>
      <dgm:t>
        <a:bodyPr/>
        <a:lstStyle/>
        <a:p>
          <a:endParaRPr lang="fr-FR" sz="1600"/>
        </a:p>
      </dgm:t>
    </dgm:pt>
    <dgm:pt modelId="{5BD185E3-31F0-F143-8541-F8C39EFFDD50}">
      <dgm:prSet phldrT="[Texte]" custT="1"/>
      <dgm:spPr>
        <a:solidFill>
          <a:srgbClr val="FF6600"/>
        </a:solidFill>
      </dgm:spPr>
      <dgm:t>
        <a:bodyPr/>
        <a:lstStyle/>
        <a:p>
          <a:r>
            <a:rPr lang="en-US" sz="1600" noProof="0" dirty="0"/>
            <a:t>Conclusion</a:t>
          </a:r>
        </a:p>
      </dgm:t>
    </dgm:pt>
    <dgm:pt modelId="{96EFF799-61D9-4244-A826-CB77D88CC5D1}" type="sibTrans" cxnId="{6BFBA232-EC3F-2A45-85CD-BFB6C05E76EA}">
      <dgm:prSet custT="1"/>
      <dgm:spPr/>
      <dgm:t>
        <a:bodyPr/>
        <a:lstStyle/>
        <a:p>
          <a:endParaRPr lang="fr-FR" sz="1600"/>
        </a:p>
      </dgm:t>
    </dgm:pt>
    <dgm:pt modelId="{6B987B38-5EB2-A243-AF53-291C2A55A2D2}" type="parTrans" cxnId="{6BFBA232-EC3F-2A45-85CD-BFB6C05E76EA}">
      <dgm:prSet/>
      <dgm:spPr/>
      <dgm:t>
        <a:bodyPr/>
        <a:lstStyle/>
        <a:p>
          <a:endParaRPr lang="fr-FR" sz="1600"/>
        </a:p>
      </dgm:t>
    </dgm:pt>
    <dgm:pt modelId="{F6C61244-38C3-5049-AF4B-E97E07C5AB15}">
      <dgm:prSet custT="1"/>
      <dgm:spPr/>
      <dgm:t>
        <a:bodyPr/>
        <a:lstStyle/>
        <a:p>
          <a:r>
            <a:rPr lang="en-US" sz="1600" noProof="0" dirty="0"/>
            <a:t>Mat &amp; Meth</a:t>
          </a:r>
        </a:p>
      </dgm:t>
    </dgm:pt>
    <dgm:pt modelId="{4B519C95-A075-C04F-A9E5-AE593F2BF01C}" type="parTrans" cxnId="{9EB67119-F4F3-AB4F-BB3F-5FC21BAE398C}">
      <dgm:prSet/>
      <dgm:spPr/>
      <dgm:t>
        <a:bodyPr/>
        <a:lstStyle/>
        <a:p>
          <a:endParaRPr lang="fr-FR" sz="1600"/>
        </a:p>
      </dgm:t>
    </dgm:pt>
    <dgm:pt modelId="{ED1EE4AA-67A6-3041-9A1E-6143455B6206}" type="sibTrans" cxnId="{9EB67119-F4F3-AB4F-BB3F-5FC21BAE398C}">
      <dgm:prSet custT="1"/>
      <dgm:spPr/>
      <dgm:t>
        <a:bodyPr/>
        <a:lstStyle/>
        <a:p>
          <a:endParaRPr lang="fr-FR" sz="1600"/>
        </a:p>
      </dgm:t>
    </dgm:pt>
    <dgm:pt modelId="{2C313D35-8482-CB48-B214-1CAF0AB4828D}">
      <dgm:prSet custT="1"/>
      <dgm:spPr/>
      <dgm:t>
        <a:bodyPr/>
        <a:lstStyle/>
        <a:p>
          <a:r>
            <a:rPr lang="en-US" sz="1600" noProof="0" dirty="0"/>
            <a:t>Results</a:t>
          </a:r>
        </a:p>
      </dgm:t>
    </dgm:pt>
    <dgm:pt modelId="{4FAE5528-0A66-B443-90D4-A520088B1708}" type="parTrans" cxnId="{38839366-6DBD-1648-A4E2-363DFB0C38A1}">
      <dgm:prSet/>
      <dgm:spPr/>
      <dgm:t>
        <a:bodyPr/>
        <a:lstStyle/>
        <a:p>
          <a:endParaRPr lang="fr-FR" sz="1600"/>
        </a:p>
      </dgm:t>
    </dgm:pt>
    <dgm:pt modelId="{0321A7B8-61E7-ED48-A5FA-2CE63F8B0642}" type="sibTrans" cxnId="{38839366-6DBD-1648-A4E2-363DFB0C38A1}">
      <dgm:prSet custT="1"/>
      <dgm:spPr/>
      <dgm:t>
        <a:bodyPr/>
        <a:lstStyle/>
        <a:p>
          <a:endParaRPr lang="fr-FR" sz="1600"/>
        </a:p>
      </dgm:t>
    </dgm:pt>
    <dgm:pt modelId="{725B7E3F-F967-7E4F-A3B1-0A16304440EF}" type="pres">
      <dgm:prSet presAssocID="{4B8564A1-D7AB-4F45-B960-C59B60509803}" presName="Name0" presStyleCnt="0">
        <dgm:presLayoutVars>
          <dgm:dir/>
          <dgm:resizeHandles val="exact"/>
        </dgm:presLayoutVars>
      </dgm:prSet>
      <dgm:spPr/>
    </dgm:pt>
    <dgm:pt modelId="{8B837C34-854D-F24E-A04C-A18EDAA38AA3}" type="pres">
      <dgm:prSet presAssocID="{63A512E9-BE0E-714D-9CD4-2144F47384A1}" presName="node" presStyleLbl="node1" presStyleIdx="0" presStyleCnt="4">
        <dgm:presLayoutVars>
          <dgm:bulletEnabled val="1"/>
        </dgm:presLayoutVars>
      </dgm:prSet>
      <dgm:spPr/>
    </dgm:pt>
    <dgm:pt modelId="{848B437B-EF01-6F41-9A28-E9117D426D06}" type="pres">
      <dgm:prSet presAssocID="{95228976-EC13-FA4C-AE1F-E2657122216B}" presName="sibTrans" presStyleLbl="sibTrans2D1" presStyleIdx="0" presStyleCnt="3"/>
      <dgm:spPr/>
    </dgm:pt>
    <dgm:pt modelId="{D16BB4BA-B24B-6B4C-B5D4-1BD859ED123F}" type="pres">
      <dgm:prSet presAssocID="{95228976-EC13-FA4C-AE1F-E2657122216B}" presName="connectorText" presStyleLbl="sibTrans2D1" presStyleIdx="0" presStyleCnt="3"/>
      <dgm:spPr/>
    </dgm:pt>
    <dgm:pt modelId="{112FF0C2-EB25-5A4E-ACA0-DCE3EC9971D0}" type="pres">
      <dgm:prSet presAssocID="{F6C61244-38C3-5049-AF4B-E97E07C5AB15}" presName="node" presStyleLbl="node1" presStyleIdx="1" presStyleCnt="4">
        <dgm:presLayoutVars>
          <dgm:bulletEnabled val="1"/>
        </dgm:presLayoutVars>
      </dgm:prSet>
      <dgm:spPr/>
    </dgm:pt>
    <dgm:pt modelId="{EB3A28D3-454F-324D-9840-10ED5ECEF897}" type="pres">
      <dgm:prSet presAssocID="{ED1EE4AA-67A6-3041-9A1E-6143455B6206}" presName="sibTrans" presStyleLbl="sibTrans2D1" presStyleIdx="1" presStyleCnt="3"/>
      <dgm:spPr/>
    </dgm:pt>
    <dgm:pt modelId="{E46581F0-FFA6-1944-90EB-86463EC93E1C}" type="pres">
      <dgm:prSet presAssocID="{ED1EE4AA-67A6-3041-9A1E-6143455B6206}" presName="connectorText" presStyleLbl="sibTrans2D1" presStyleIdx="1" presStyleCnt="3"/>
      <dgm:spPr/>
    </dgm:pt>
    <dgm:pt modelId="{F7EA5E22-F350-5C48-8FB9-63839A88040F}" type="pres">
      <dgm:prSet presAssocID="{2C313D35-8482-CB48-B214-1CAF0AB4828D}" presName="node" presStyleLbl="node1" presStyleIdx="2" presStyleCnt="4">
        <dgm:presLayoutVars>
          <dgm:bulletEnabled val="1"/>
        </dgm:presLayoutVars>
      </dgm:prSet>
      <dgm:spPr/>
    </dgm:pt>
    <dgm:pt modelId="{0C7C6E16-E658-154D-810D-96714A74631F}" type="pres">
      <dgm:prSet presAssocID="{0321A7B8-61E7-ED48-A5FA-2CE63F8B0642}" presName="sibTrans" presStyleLbl="sibTrans2D1" presStyleIdx="2" presStyleCnt="3"/>
      <dgm:spPr/>
    </dgm:pt>
    <dgm:pt modelId="{86D2C3B6-EEB3-F243-985F-3F1C11F06F7D}" type="pres">
      <dgm:prSet presAssocID="{0321A7B8-61E7-ED48-A5FA-2CE63F8B0642}" presName="connectorText" presStyleLbl="sibTrans2D1" presStyleIdx="2" presStyleCnt="3"/>
      <dgm:spPr/>
    </dgm:pt>
    <dgm:pt modelId="{DAFE17A6-0437-6E44-9FCC-4B42D487DD8E}" type="pres">
      <dgm:prSet presAssocID="{5BD185E3-31F0-F143-8541-F8C39EFFDD50}" presName="node" presStyleLbl="node1" presStyleIdx="3" presStyleCnt="4">
        <dgm:presLayoutVars>
          <dgm:bulletEnabled val="1"/>
        </dgm:presLayoutVars>
      </dgm:prSet>
      <dgm:spPr/>
    </dgm:pt>
  </dgm:ptLst>
  <dgm:cxnLst>
    <dgm:cxn modelId="{533A7201-3C82-1D4C-A9A0-9CE53FC50D49}" type="presOf" srcId="{0321A7B8-61E7-ED48-A5FA-2CE63F8B0642}" destId="{0C7C6E16-E658-154D-810D-96714A74631F}" srcOrd="0" destOrd="0" presId="urn:microsoft.com/office/officeart/2005/8/layout/process1"/>
    <dgm:cxn modelId="{F29C570D-FAB5-7640-BC07-9C1836D9C9AC}" type="presOf" srcId="{F6C61244-38C3-5049-AF4B-E97E07C5AB15}" destId="{112FF0C2-EB25-5A4E-ACA0-DCE3EC9971D0}" srcOrd="0" destOrd="0" presId="urn:microsoft.com/office/officeart/2005/8/layout/process1"/>
    <dgm:cxn modelId="{9EB67119-F4F3-AB4F-BB3F-5FC21BAE398C}" srcId="{4B8564A1-D7AB-4F45-B960-C59B60509803}" destId="{F6C61244-38C3-5049-AF4B-E97E07C5AB15}" srcOrd="1" destOrd="0" parTransId="{4B519C95-A075-C04F-A9E5-AE593F2BF01C}" sibTransId="{ED1EE4AA-67A6-3041-9A1E-6143455B6206}"/>
    <dgm:cxn modelId="{BD6D2224-22FD-7E43-BDA9-CED8A27BC12A}" type="presOf" srcId="{ED1EE4AA-67A6-3041-9A1E-6143455B6206}" destId="{E46581F0-FFA6-1944-90EB-86463EC93E1C}" srcOrd="1" destOrd="0" presId="urn:microsoft.com/office/officeart/2005/8/layout/process1"/>
    <dgm:cxn modelId="{6BFBA232-EC3F-2A45-85CD-BFB6C05E76EA}" srcId="{4B8564A1-D7AB-4F45-B960-C59B60509803}" destId="{5BD185E3-31F0-F143-8541-F8C39EFFDD50}" srcOrd="3" destOrd="0" parTransId="{6B987B38-5EB2-A243-AF53-291C2A55A2D2}" sibTransId="{96EFF799-61D9-4244-A826-CB77D88CC5D1}"/>
    <dgm:cxn modelId="{D159F634-61B9-7945-A267-F23E1CAB6AA4}" type="presOf" srcId="{ED1EE4AA-67A6-3041-9A1E-6143455B6206}" destId="{EB3A28D3-454F-324D-9840-10ED5ECEF897}" srcOrd="0" destOrd="0" presId="urn:microsoft.com/office/officeart/2005/8/layout/process1"/>
    <dgm:cxn modelId="{93A16839-2F05-EC4F-B416-2BE6A105D4DE}" type="presOf" srcId="{63A512E9-BE0E-714D-9CD4-2144F47384A1}" destId="{8B837C34-854D-F24E-A04C-A18EDAA38AA3}" srcOrd="0" destOrd="0" presId="urn:microsoft.com/office/officeart/2005/8/layout/process1"/>
    <dgm:cxn modelId="{8CF57E3D-BED4-C244-8160-E276640E6938}" srcId="{4B8564A1-D7AB-4F45-B960-C59B60509803}" destId="{63A512E9-BE0E-714D-9CD4-2144F47384A1}" srcOrd="0" destOrd="0" parTransId="{7F3E7B4C-A11E-ED4A-A064-1140EEF1B5C5}" sibTransId="{95228976-EC13-FA4C-AE1F-E2657122216B}"/>
    <dgm:cxn modelId="{74B82950-DC47-4F41-BB1E-54D4DD3128FF}" type="presOf" srcId="{4B8564A1-D7AB-4F45-B960-C59B60509803}" destId="{725B7E3F-F967-7E4F-A3B1-0A16304440EF}" srcOrd="0" destOrd="0" presId="urn:microsoft.com/office/officeart/2005/8/layout/process1"/>
    <dgm:cxn modelId="{38839366-6DBD-1648-A4E2-363DFB0C38A1}" srcId="{4B8564A1-D7AB-4F45-B960-C59B60509803}" destId="{2C313D35-8482-CB48-B214-1CAF0AB4828D}" srcOrd="2" destOrd="0" parTransId="{4FAE5528-0A66-B443-90D4-A520088B1708}" sibTransId="{0321A7B8-61E7-ED48-A5FA-2CE63F8B0642}"/>
    <dgm:cxn modelId="{2700C87B-2FFE-3A45-A7F3-BE8E9B773376}" type="presOf" srcId="{0321A7B8-61E7-ED48-A5FA-2CE63F8B0642}" destId="{86D2C3B6-EEB3-F243-985F-3F1C11F06F7D}" srcOrd="1" destOrd="0" presId="urn:microsoft.com/office/officeart/2005/8/layout/process1"/>
    <dgm:cxn modelId="{16CBFF91-CD7E-E04A-AA85-63539B1E579D}" type="presOf" srcId="{95228976-EC13-FA4C-AE1F-E2657122216B}" destId="{848B437B-EF01-6F41-9A28-E9117D426D06}" srcOrd="0" destOrd="0" presId="urn:microsoft.com/office/officeart/2005/8/layout/process1"/>
    <dgm:cxn modelId="{6C00D1A9-4B1D-8342-9B2B-59AF2056B26B}" type="presOf" srcId="{5BD185E3-31F0-F143-8541-F8C39EFFDD50}" destId="{DAFE17A6-0437-6E44-9FCC-4B42D487DD8E}" srcOrd="0" destOrd="0" presId="urn:microsoft.com/office/officeart/2005/8/layout/process1"/>
    <dgm:cxn modelId="{95E282BB-C4F5-444D-A773-D2033D454807}" type="presOf" srcId="{95228976-EC13-FA4C-AE1F-E2657122216B}" destId="{D16BB4BA-B24B-6B4C-B5D4-1BD859ED123F}" srcOrd="1" destOrd="0" presId="urn:microsoft.com/office/officeart/2005/8/layout/process1"/>
    <dgm:cxn modelId="{CA9798D8-69FA-7547-861A-1FCB16A29D06}" type="presOf" srcId="{2C313D35-8482-CB48-B214-1CAF0AB4828D}" destId="{F7EA5E22-F350-5C48-8FB9-63839A88040F}" srcOrd="0" destOrd="0" presId="urn:microsoft.com/office/officeart/2005/8/layout/process1"/>
    <dgm:cxn modelId="{57542CE9-1D22-4C44-AED8-056846034DE0}" type="presParOf" srcId="{725B7E3F-F967-7E4F-A3B1-0A16304440EF}" destId="{8B837C34-854D-F24E-A04C-A18EDAA38AA3}" srcOrd="0" destOrd="0" presId="urn:microsoft.com/office/officeart/2005/8/layout/process1"/>
    <dgm:cxn modelId="{697231CD-AA9D-7B41-A1D5-C90C73725977}" type="presParOf" srcId="{725B7E3F-F967-7E4F-A3B1-0A16304440EF}" destId="{848B437B-EF01-6F41-9A28-E9117D426D06}" srcOrd="1" destOrd="0" presId="urn:microsoft.com/office/officeart/2005/8/layout/process1"/>
    <dgm:cxn modelId="{5A3A40FD-CBBD-C340-A498-980D21C8B14C}" type="presParOf" srcId="{848B437B-EF01-6F41-9A28-E9117D426D06}" destId="{D16BB4BA-B24B-6B4C-B5D4-1BD859ED123F}" srcOrd="0" destOrd="0" presId="urn:microsoft.com/office/officeart/2005/8/layout/process1"/>
    <dgm:cxn modelId="{1C30C97C-FBFB-B445-95C0-FA8FE9B6AC5B}" type="presParOf" srcId="{725B7E3F-F967-7E4F-A3B1-0A16304440EF}" destId="{112FF0C2-EB25-5A4E-ACA0-DCE3EC9971D0}" srcOrd="2" destOrd="0" presId="urn:microsoft.com/office/officeart/2005/8/layout/process1"/>
    <dgm:cxn modelId="{2323386A-09AA-5B49-A4BB-17C4AA657D99}" type="presParOf" srcId="{725B7E3F-F967-7E4F-A3B1-0A16304440EF}" destId="{EB3A28D3-454F-324D-9840-10ED5ECEF897}" srcOrd="3" destOrd="0" presId="urn:microsoft.com/office/officeart/2005/8/layout/process1"/>
    <dgm:cxn modelId="{7FCFE587-A657-CF41-931F-F2BBE1F45618}" type="presParOf" srcId="{EB3A28D3-454F-324D-9840-10ED5ECEF897}" destId="{E46581F0-FFA6-1944-90EB-86463EC93E1C}" srcOrd="0" destOrd="0" presId="urn:microsoft.com/office/officeart/2005/8/layout/process1"/>
    <dgm:cxn modelId="{81EF6B65-3020-FB43-A891-EE4364547862}" type="presParOf" srcId="{725B7E3F-F967-7E4F-A3B1-0A16304440EF}" destId="{F7EA5E22-F350-5C48-8FB9-63839A88040F}" srcOrd="4" destOrd="0" presId="urn:microsoft.com/office/officeart/2005/8/layout/process1"/>
    <dgm:cxn modelId="{BB1B8774-FD78-4F43-9023-1EFDC76F196B}" type="presParOf" srcId="{725B7E3F-F967-7E4F-A3B1-0A16304440EF}" destId="{0C7C6E16-E658-154D-810D-96714A74631F}" srcOrd="5" destOrd="0" presId="urn:microsoft.com/office/officeart/2005/8/layout/process1"/>
    <dgm:cxn modelId="{B6A0BF4B-9A35-DE44-A4E5-2D0BCCDC2EA5}" type="presParOf" srcId="{0C7C6E16-E658-154D-810D-96714A74631F}" destId="{86D2C3B6-EEB3-F243-985F-3F1C11F06F7D}" srcOrd="0" destOrd="0" presId="urn:microsoft.com/office/officeart/2005/8/layout/process1"/>
    <dgm:cxn modelId="{10C504C8-E787-AD4E-B63F-9E776F9C5112}" type="presParOf" srcId="{725B7E3F-F967-7E4F-A3B1-0A16304440EF}" destId="{DAFE17A6-0437-6E44-9FCC-4B42D487DD8E}" srcOrd="6"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E561E0-B97C-EE46-AC40-DEC148066DDC}">
      <dsp:nvSpPr>
        <dsp:cNvPr id="0" name=""/>
        <dsp:cNvSpPr/>
      </dsp:nvSpPr>
      <dsp:spPr>
        <a:xfrm>
          <a:off x="3739"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47974D30-9CE0-D943-820A-777F0AA81013}">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noProof="0" dirty="0"/>
        </a:p>
      </dsp:txBody>
      <dsp:txXfrm>
        <a:off x="1802400" y="136318"/>
        <a:ext cx="242655" cy="243310"/>
      </dsp:txXfrm>
    </dsp:sp>
    <dsp:sp modelId="{27FE4459-4966-A64C-A4FE-04E68CE9B0AA}">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AF47C0E3-8A13-5444-9968-100D1AA2128A}">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noProof="0" dirty="0"/>
        </a:p>
      </dsp:txBody>
      <dsp:txXfrm>
        <a:off x="4091603" y="136318"/>
        <a:ext cx="242655" cy="243310"/>
      </dsp:txXfrm>
    </dsp:sp>
    <dsp:sp modelId="{FDAE621B-2230-454A-ACE0-067DDB99F594}">
      <dsp:nvSpPr>
        <dsp:cNvPr id="0" name=""/>
        <dsp:cNvSpPr/>
      </dsp:nvSpPr>
      <dsp:spPr>
        <a:xfrm>
          <a:off x="4582147"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C26C89D7-5B12-284F-8EEA-3C4718005DC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noProof="0" dirty="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8854F004-6830-1549-80AD-41DEB785962A}">
      <dsp:nvSpPr>
        <dsp:cNvPr id="0" name=""/>
        <dsp:cNvSpPr/>
      </dsp:nvSpPr>
      <dsp:spPr>
        <a:xfrm>
          <a:off x="2292943"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BDA34820-7A5F-B24B-9B4B-E3F215E594E5}">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FDAE621B-2230-454A-ACE0-067DDB99F594}">
      <dsp:nvSpPr>
        <dsp:cNvPr id="0" name=""/>
        <dsp:cNvSpPr/>
      </dsp:nvSpPr>
      <dsp:spPr>
        <a:xfrm>
          <a:off x="4582147"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C26C89D7-5B12-284F-8EEA-3C4718005DC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noProof="0" dirty="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8854F004-6830-1549-80AD-41DEB785962A}">
      <dsp:nvSpPr>
        <dsp:cNvPr id="0" name=""/>
        <dsp:cNvSpPr/>
      </dsp:nvSpPr>
      <dsp:spPr>
        <a:xfrm>
          <a:off x="2292943"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BDA34820-7A5F-B24B-9B4B-E3F215E594E5}">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FDAE621B-2230-454A-ACE0-067DDB99F594}">
      <dsp:nvSpPr>
        <dsp:cNvPr id="0" name=""/>
        <dsp:cNvSpPr/>
      </dsp:nvSpPr>
      <dsp:spPr>
        <a:xfrm>
          <a:off x="4582147"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C26C89D7-5B12-284F-8EEA-3C4718005DC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noProof="0" dirty="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DAFE17A6-0437-6E44-9FCC-4B42D487DD8E}">
      <dsp:nvSpPr>
        <dsp:cNvPr id="0" name=""/>
        <dsp:cNvSpPr/>
      </dsp:nvSpPr>
      <dsp:spPr>
        <a:xfrm>
          <a:off x="4582147"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ECBEE6DD-BA27-244D-B5A0-2A097EC90760}">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A2BBE82A-2A99-D740-B006-2F6E3926F753}">
      <dsp:nvSpPr>
        <dsp:cNvPr id="0" name=""/>
        <dsp:cNvSpPr/>
      </dsp:nvSpPr>
      <dsp:spPr>
        <a:xfrm>
          <a:off x="6871351"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F7EA5E22-F350-5C48-8FB9-63839A88040F}">
      <dsp:nvSpPr>
        <dsp:cNvPr id="0" name=""/>
        <dsp:cNvSpPr/>
      </dsp:nvSpPr>
      <dsp:spPr>
        <a:xfrm>
          <a:off x="4582147"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0C7C6E16-E658-154D-810D-96714A74631F}">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DAFE17A6-0437-6E44-9FCC-4B42D487DD8E}">
      <dsp:nvSpPr>
        <dsp:cNvPr id="0" name=""/>
        <dsp:cNvSpPr/>
      </dsp:nvSpPr>
      <dsp:spPr>
        <a:xfrm>
          <a:off x="6871351"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837C34-854D-F24E-A04C-A18EDAA38AA3}">
      <dsp:nvSpPr>
        <dsp:cNvPr id="0" name=""/>
        <dsp:cNvSpPr/>
      </dsp:nvSpPr>
      <dsp:spPr>
        <a:xfrm>
          <a:off x="3739"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Introduction</a:t>
          </a:r>
        </a:p>
      </dsp:txBody>
      <dsp:txXfrm>
        <a:off x="18851" y="15112"/>
        <a:ext cx="1604921" cy="485724"/>
      </dsp:txXfrm>
    </dsp:sp>
    <dsp:sp modelId="{848B437B-EF01-6F41-9A28-E9117D426D06}">
      <dsp:nvSpPr>
        <dsp:cNvPr id="0" name=""/>
        <dsp:cNvSpPr/>
      </dsp:nvSpPr>
      <dsp:spPr>
        <a:xfrm>
          <a:off x="1802400"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1802400" y="136318"/>
        <a:ext cx="242655" cy="243310"/>
      </dsp:txXfrm>
    </dsp:sp>
    <dsp:sp modelId="{112FF0C2-EB25-5A4E-ACA0-DCE3EC9971D0}">
      <dsp:nvSpPr>
        <dsp:cNvPr id="0" name=""/>
        <dsp:cNvSpPr/>
      </dsp:nvSpPr>
      <dsp:spPr>
        <a:xfrm>
          <a:off x="2292943"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Mat &amp; Meth</a:t>
          </a:r>
        </a:p>
      </dsp:txBody>
      <dsp:txXfrm>
        <a:off x="2308055" y="15112"/>
        <a:ext cx="1604921" cy="485724"/>
      </dsp:txXfrm>
    </dsp:sp>
    <dsp:sp modelId="{EB3A28D3-454F-324D-9840-10ED5ECEF897}">
      <dsp:nvSpPr>
        <dsp:cNvPr id="0" name=""/>
        <dsp:cNvSpPr/>
      </dsp:nvSpPr>
      <dsp:spPr>
        <a:xfrm>
          <a:off x="4091603"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4091603" y="136318"/>
        <a:ext cx="242655" cy="243310"/>
      </dsp:txXfrm>
    </dsp:sp>
    <dsp:sp modelId="{F7EA5E22-F350-5C48-8FB9-63839A88040F}">
      <dsp:nvSpPr>
        <dsp:cNvPr id="0" name=""/>
        <dsp:cNvSpPr/>
      </dsp:nvSpPr>
      <dsp:spPr>
        <a:xfrm>
          <a:off x="4582147" y="0"/>
          <a:ext cx="1635145" cy="515948"/>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Results</a:t>
          </a:r>
        </a:p>
      </dsp:txBody>
      <dsp:txXfrm>
        <a:off x="4597259" y="15112"/>
        <a:ext cx="1604921" cy="485724"/>
      </dsp:txXfrm>
    </dsp:sp>
    <dsp:sp modelId="{0C7C6E16-E658-154D-810D-96714A74631F}">
      <dsp:nvSpPr>
        <dsp:cNvPr id="0" name=""/>
        <dsp:cNvSpPr/>
      </dsp:nvSpPr>
      <dsp:spPr>
        <a:xfrm>
          <a:off x="6380807" y="55215"/>
          <a:ext cx="346650" cy="405516"/>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fr-FR" sz="1600" kern="1200"/>
        </a:p>
      </dsp:txBody>
      <dsp:txXfrm>
        <a:off x="6380807" y="136318"/>
        <a:ext cx="242655" cy="243310"/>
      </dsp:txXfrm>
    </dsp:sp>
    <dsp:sp modelId="{DAFE17A6-0437-6E44-9FCC-4B42D487DD8E}">
      <dsp:nvSpPr>
        <dsp:cNvPr id="0" name=""/>
        <dsp:cNvSpPr/>
      </dsp:nvSpPr>
      <dsp:spPr>
        <a:xfrm>
          <a:off x="6871351" y="0"/>
          <a:ext cx="1635145" cy="515948"/>
        </a:xfrm>
        <a:prstGeom prst="roundRect">
          <a:avLst>
            <a:gd name="adj" fmla="val 10000"/>
          </a:avLst>
        </a:prstGeom>
        <a:solidFill>
          <a:srgbClr val="FF66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noProof="0" dirty="0"/>
            <a:t>Conclusion</a:t>
          </a:r>
        </a:p>
      </dsp:txBody>
      <dsp:txXfrm>
        <a:off x="6886463" y="15112"/>
        <a:ext cx="1604921" cy="48572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D01B21-7A07-7445-AA14-1AAC0B1EE7BF}" type="datetimeFigureOut">
              <a:rPr lang="fr-FR" smtClean="0"/>
              <a:t>24/11/2020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15DB17-C3E4-E04A-993F-1780127393B2}" type="slidenum">
              <a:rPr lang="fr-FR" smtClean="0"/>
              <a:t>‹N°›</a:t>
            </a:fld>
            <a:endParaRPr lang="fr-FR"/>
          </a:p>
        </p:txBody>
      </p:sp>
    </p:spTree>
    <p:extLst>
      <p:ext uri="{BB962C8B-B14F-4D97-AF65-F5344CB8AC3E}">
        <p14:creationId xmlns:p14="http://schemas.microsoft.com/office/powerpoint/2010/main" val="1345127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a:t>Dear</a:t>
            </a:r>
            <a:r>
              <a:rPr lang="fr-FR" dirty="0"/>
              <a:t> </a:t>
            </a:r>
            <a:r>
              <a:rPr lang="fr-FR" dirty="0" err="1"/>
              <a:t>Colleagues</a:t>
            </a:r>
            <a:r>
              <a:rPr lang="fr-FR" dirty="0"/>
              <a:t>, </a:t>
            </a:r>
            <a:r>
              <a:rPr lang="fr-FR" dirty="0" err="1"/>
              <a:t>it</a:t>
            </a:r>
            <a:r>
              <a:rPr lang="fr-FR" dirty="0"/>
              <a:t> </a:t>
            </a:r>
            <a:r>
              <a:rPr lang="fr-FR" dirty="0" err="1"/>
              <a:t>is</a:t>
            </a:r>
            <a:r>
              <a:rPr lang="fr-FR" dirty="0"/>
              <a:t> </a:t>
            </a:r>
            <a:r>
              <a:rPr lang="fr-FR" dirty="0" err="1"/>
              <a:t>my</a:t>
            </a:r>
            <a:r>
              <a:rPr lang="fr-FR" dirty="0"/>
              <a:t> </a:t>
            </a:r>
            <a:r>
              <a:rPr lang="fr-FR" dirty="0" err="1"/>
              <a:t>pleasure</a:t>
            </a:r>
            <a:r>
              <a:rPr lang="fr-FR" dirty="0"/>
              <a:t> to </a:t>
            </a:r>
            <a:r>
              <a:rPr lang="fr-FR" dirty="0" err="1"/>
              <a:t>share</a:t>
            </a:r>
            <a:r>
              <a:rPr lang="fr-FR" dirty="0"/>
              <a:t> </a:t>
            </a:r>
            <a:r>
              <a:rPr lang="fr-FR" dirty="0" err="1"/>
              <a:t>with</a:t>
            </a:r>
            <a:r>
              <a:rPr lang="fr-FR" dirty="0"/>
              <a:t> </a:t>
            </a:r>
            <a:r>
              <a:rPr lang="fr-FR" dirty="0" err="1"/>
              <a:t>you</a:t>
            </a:r>
            <a:r>
              <a:rPr lang="fr-FR" dirty="0"/>
              <a:t> </a:t>
            </a:r>
            <a:r>
              <a:rPr lang="fr-FR" dirty="0" err="1"/>
              <a:t>today</a:t>
            </a:r>
            <a:r>
              <a:rPr lang="fr-FR" dirty="0"/>
              <a:t> </a:t>
            </a:r>
            <a:r>
              <a:rPr lang="fr-FR" dirty="0" err="1"/>
              <a:t>our</a:t>
            </a:r>
            <a:r>
              <a:rPr lang="fr-FR" dirty="0"/>
              <a:t> </a:t>
            </a:r>
            <a:r>
              <a:rPr lang="fr-FR" dirty="0" err="1"/>
              <a:t>study</a:t>
            </a:r>
            <a:r>
              <a:rPr lang="fr-FR" dirty="0"/>
              <a:t> </a:t>
            </a:r>
            <a:r>
              <a:rPr lang="fr-FR" dirty="0" err="1"/>
              <a:t>entitled</a:t>
            </a:r>
            <a:r>
              <a:rPr lang="fr-FR" dirty="0"/>
              <a:t> </a:t>
            </a:r>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a:t>
            </a:fld>
            <a:endParaRPr lang="fr-FR"/>
          </a:p>
        </p:txBody>
      </p:sp>
    </p:spTree>
    <p:extLst>
      <p:ext uri="{BB962C8B-B14F-4D97-AF65-F5344CB8AC3E}">
        <p14:creationId xmlns:p14="http://schemas.microsoft.com/office/powerpoint/2010/main" val="1290346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a:solidFill>
                  <a:schemeClr val="tx1"/>
                </a:solidFill>
                <a:effectLst/>
                <a:latin typeface="+mn-lt"/>
                <a:ea typeface="+mn-ea"/>
                <a:cs typeface="+mn-cs"/>
              </a:rPr>
              <a:t>As you probably know, larvae or prepupae of black soldier fly emerges for the feed sector by their ability to develop rapidly and extensively on a wide range of decomposing material. As BSF fatty acid profile is known to be related with the one of their diet, several experiments have tried to manipulate their fatty acid profile with enriched feed formulation. First of all, it appeared that BSF larvae contain a high level of saturated fatty acids (lauric acid or myristic acid) not found in their diet. Moreover, when BSF diets were rich in unsaturated fatty acids, it seemed that BSF larvae could bioaccumulate some of them as oleic, linoleic acid or α-linolenic acid in small proportion as they probably metabolize them principally into lauric acid. Consequently, we decided to find a way to track BSF fatty acid production and we hypothesized that a complete replacement of water by deuterated water in diets will allow us to identify which fatty acid is completely/partially biosynthesized by BSF and which one is simply bioaccumulated from their feed</a:t>
            </a:r>
            <a:r>
              <a:rPr lang="fr-BE" dirty="0">
                <a:effectLst/>
              </a:rPr>
              <a:t> </a:t>
            </a:r>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2</a:t>
            </a:fld>
            <a:endParaRPr lang="fr-FR"/>
          </a:p>
        </p:txBody>
      </p:sp>
    </p:spTree>
    <p:extLst>
      <p:ext uri="{BB962C8B-B14F-4D97-AF65-F5344CB8AC3E}">
        <p14:creationId xmlns:p14="http://schemas.microsoft.com/office/powerpoint/2010/main" val="927391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Chicken feed and flax cake mechanically extracted were grinded for diet formulation. Four different diets were produced based on these two ingredients: A fully chicken feed diet with 40% of water or deuterated water and a diet made of 40% of chicken feed and 60% of flax cake with 40% of water or deuterated water. </a:t>
            </a:r>
            <a:endParaRPr lang="fr-BE"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3</a:t>
            </a:fld>
            <a:endParaRPr lang="fr-FR"/>
          </a:p>
        </p:txBody>
      </p:sp>
    </p:spTree>
    <p:extLst>
      <p:ext uri="{BB962C8B-B14F-4D97-AF65-F5344CB8AC3E}">
        <p14:creationId xmlns:p14="http://schemas.microsoft.com/office/powerpoint/2010/main" val="733476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a:solidFill>
                  <a:schemeClr val="tx1"/>
                </a:solidFill>
                <a:effectLst/>
                <a:latin typeface="+mn-lt"/>
                <a:ea typeface="+mn-ea"/>
                <a:cs typeface="+mn-cs"/>
              </a:rPr>
              <a:t>Following a developmental period of 15 days under laboratory conditions, larval batches were collected, fasted for 24 hours, washed, dried on paper and frozen at -20°C. Lipid were extracted using </a:t>
            </a:r>
            <a:r>
              <a:rPr lang="en-GB" sz="1200" kern="1200" dirty="0" err="1">
                <a:solidFill>
                  <a:schemeClr val="tx1"/>
                </a:solidFill>
                <a:effectLst/>
                <a:latin typeface="+mn-lt"/>
                <a:ea typeface="+mn-ea"/>
                <a:cs typeface="+mn-cs"/>
              </a:rPr>
              <a:t>folch</a:t>
            </a:r>
            <a:r>
              <a:rPr lang="en-GB" sz="1200" kern="1200" dirty="0">
                <a:solidFill>
                  <a:schemeClr val="tx1"/>
                </a:solidFill>
                <a:effectLst/>
                <a:latin typeface="+mn-lt"/>
                <a:ea typeface="+mn-ea"/>
                <a:cs typeface="+mn-cs"/>
              </a:rPr>
              <a:t> method </a:t>
            </a:r>
            <a:r>
              <a:rPr lang="fr-BE" sz="1200" kern="1200" dirty="0">
                <a:solidFill>
                  <a:schemeClr val="tx1"/>
                </a:solidFill>
                <a:effectLst/>
                <a:latin typeface="+mn-lt"/>
                <a:ea typeface="+mn-ea"/>
                <a:cs typeface="+mn-cs"/>
              </a:rPr>
              <a:t>and </a:t>
            </a:r>
            <a:r>
              <a:rPr lang="fr-BE" sz="1200" kern="1200" dirty="0" err="1">
                <a:solidFill>
                  <a:schemeClr val="tx1"/>
                </a:solidFill>
                <a:effectLst/>
                <a:latin typeface="+mn-lt"/>
                <a:ea typeface="+mn-ea"/>
                <a:cs typeface="+mn-cs"/>
              </a:rPr>
              <a:t>fatty</a:t>
            </a:r>
            <a:r>
              <a:rPr lang="fr-BE" sz="1200" kern="1200" dirty="0">
                <a:solidFill>
                  <a:schemeClr val="tx1"/>
                </a:solidFill>
                <a:effectLst/>
                <a:latin typeface="+mn-lt"/>
                <a:ea typeface="+mn-ea"/>
                <a:cs typeface="+mn-cs"/>
              </a:rPr>
              <a:t> </a:t>
            </a:r>
            <a:r>
              <a:rPr lang="fr-BE" sz="1200" kern="1200" dirty="0" err="1">
                <a:solidFill>
                  <a:schemeClr val="tx1"/>
                </a:solidFill>
                <a:effectLst/>
                <a:latin typeface="+mn-lt"/>
                <a:ea typeface="+mn-ea"/>
                <a:cs typeface="+mn-cs"/>
              </a:rPr>
              <a:t>acid</a:t>
            </a:r>
            <a:r>
              <a:rPr lang="fr-BE" sz="1200" kern="1200" dirty="0">
                <a:solidFill>
                  <a:schemeClr val="tx1"/>
                </a:solidFill>
                <a:effectLst/>
                <a:latin typeface="+mn-lt"/>
                <a:ea typeface="+mn-ea"/>
                <a:cs typeface="+mn-cs"/>
              </a:rPr>
              <a:t> composition </a:t>
            </a:r>
            <a:r>
              <a:rPr lang="fr-BE" sz="1200" kern="1200" dirty="0" err="1">
                <a:solidFill>
                  <a:schemeClr val="tx1"/>
                </a:solidFill>
                <a:effectLst/>
                <a:latin typeface="+mn-lt"/>
                <a:ea typeface="+mn-ea"/>
                <a:cs typeface="+mn-cs"/>
              </a:rPr>
              <a:t>were</a:t>
            </a:r>
            <a:r>
              <a:rPr lang="fr-BE" sz="1200" kern="1200" dirty="0">
                <a:solidFill>
                  <a:schemeClr val="tx1"/>
                </a:solidFill>
                <a:effectLst/>
                <a:latin typeface="+mn-lt"/>
                <a:ea typeface="+mn-ea"/>
                <a:cs typeface="+mn-cs"/>
              </a:rPr>
              <a:t> </a:t>
            </a:r>
            <a:r>
              <a:rPr lang="fr-BE" sz="1200" kern="1200" dirty="0" err="1">
                <a:solidFill>
                  <a:schemeClr val="tx1"/>
                </a:solidFill>
                <a:effectLst/>
                <a:latin typeface="+mn-lt"/>
                <a:ea typeface="+mn-ea"/>
                <a:cs typeface="+mn-cs"/>
              </a:rPr>
              <a:t>determind</a:t>
            </a:r>
            <a:r>
              <a:rPr lang="fr-BE" sz="1200" kern="1200" dirty="0">
                <a:solidFill>
                  <a:schemeClr val="tx1"/>
                </a:solidFill>
                <a:effectLst/>
                <a:latin typeface="+mn-lt"/>
                <a:ea typeface="+mn-ea"/>
                <a:cs typeface="+mn-cs"/>
              </a:rPr>
              <a:t> by GC-MS</a:t>
            </a:r>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4</a:t>
            </a:fld>
            <a:endParaRPr lang="fr-FR"/>
          </a:p>
        </p:txBody>
      </p:sp>
    </p:spTree>
    <p:extLst>
      <p:ext uri="{BB962C8B-B14F-4D97-AF65-F5344CB8AC3E}">
        <p14:creationId xmlns:p14="http://schemas.microsoft.com/office/powerpoint/2010/main" val="168814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a:t>Chicken</a:t>
            </a:r>
            <a:r>
              <a:rPr lang="fr-FR" dirty="0"/>
              <a:t> </a:t>
            </a:r>
            <a:r>
              <a:rPr lang="fr-FR" dirty="0" err="1"/>
              <a:t>feed</a:t>
            </a:r>
            <a:r>
              <a:rPr lang="fr-FR" dirty="0"/>
              <a:t> </a:t>
            </a:r>
            <a:r>
              <a:rPr lang="fr-FR" dirty="0" err="1"/>
              <a:t>diet</a:t>
            </a:r>
            <a:r>
              <a:rPr lang="fr-FR" dirty="0"/>
              <a:t> </a:t>
            </a:r>
            <a:r>
              <a:rPr lang="fr-FR" dirty="0" err="1"/>
              <a:t>showed</a:t>
            </a:r>
            <a:r>
              <a:rPr lang="fr-FR" dirty="0"/>
              <a:t> high proportions of </a:t>
            </a:r>
            <a:r>
              <a:rPr lang="fr-FR" dirty="0" err="1"/>
              <a:t>PUFAs</a:t>
            </a:r>
            <a:r>
              <a:rPr lang="fr-FR" dirty="0"/>
              <a:t> </a:t>
            </a:r>
            <a:r>
              <a:rPr lang="fr-FR" dirty="0" err="1"/>
              <a:t>principally</a:t>
            </a:r>
            <a:r>
              <a:rPr lang="fr-FR" dirty="0"/>
              <a:t> </a:t>
            </a:r>
            <a:r>
              <a:rPr lang="fr-FR" dirty="0" err="1"/>
              <a:t>oleic</a:t>
            </a:r>
            <a:r>
              <a:rPr lang="fr-FR" dirty="0"/>
              <a:t> </a:t>
            </a:r>
            <a:r>
              <a:rPr lang="fr-FR" dirty="0" err="1"/>
              <a:t>acid</a:t>
            </a:r>
            <a:r>
              <a:rPr lang="fr-FR" dirty="0"/>
              <a:t> and </a:t>
            </a:r>
            <a:r>
              <a:rPr lang="fr-FR" dirty="0" err="1"/>
              <a:t>linoleic</a:t>
            </a:r>
            <a:r>
              <a:rPr lang="fr-FR" dirty="0"/>
              <a:t> </a:t>
            </a:r>
            <a:r>
              <a:rPr lang="fr-FR" dirty="0" err="1"/>
              <a:t>acid</a:t>
            </a:r>
            <a:r>
              <a:rPr lang="fr-FR" dirty="0"/>
              <a:t> and </a:t>
            </a:r>
            <a:r>
              <a:rPr lang="fr-FR" dirty="0" err="1"/>
              <a:t>very</a:t>
            </a:r>
            <a:r>
              <a:rPr lang="fr-FR" dirty="0"/>
              <a:t> </a:t>
            </a:r>
            <a:r>
              <a:rPr lang="fr-FR" dirty="0" err="1"/>
              <a:t>small</a:t>
            </a:r>
            <a:r>
              <a:rPr lang="fr-FR" dirty="0"/>
              <a:t> proportions of alpha-</a:t>
            </a:r>
            <a:r>
              <a:rPr lang="fr-FR" dirty="0" err="1"/>
              <a:t>linolenic</a:t>
            </a:r>
            <a:r>
              <a:rPr lang="fr-FR" dirty="0"/>
              <a:t> </a:t>
            </a:r>
            <a:r>
              <a:rPr lang="fr-FR" dirty="0" err="1"/>
              <a:t>acid</a:t>
            </a:r>
            <a:r>
              <a:rPr lang="fr-FR" dirty="0"/>
              <a:t>. </a:t>
            </a:r>
            <a:r>
              <a:rPr lang="fr-FR" dirty="0" err="1"/>
              <a:t>SFAs</a:t>
            </a:r>
            <a:r>
              <a:rPr lang="fr-FR" dirty="0"/>
              <a:t> are </a:t>
            </a:r>
            <a:r>
              <a:rPr lang="fr-FR" dirty="0" err="1"/>
              <a:t>also</a:t>
            </a:r>
            <a:r>
              <a:rPr lang="fr-FR" dirty="0"/>
              <a:t> </a:t>
            </a:r>
            <a:r>
              <a:rPr lang="fr-FR" dirty="0" err="1"/>
              <a:t>present</a:t>
            </a:r>
            <a:r>
              <a:rPr lang="fr-FR" dirty="0"/>
              <a:t> </a:t>
            </a:r>
            <a:r>
              <a:rPr lang="fr-FR" dirty="0" err="1"/>
              <a:t>with</a:t>
            </a:r>
            <a:r>
              <a:rPr lang="fr-FR" dirty="0"/>
              <a:t> a </a:t>
            </a:r>
            <a:r>
              <a:rPr lang="fr-FR" dirty="0" err="1"/>
              <a:t>great</a:t>
            </a:r>
            <a:r>
              <a:rPr lang="fr-FR" dirty="0"/>
              <a:t> proportion of </a:t>
            </a:r>
            <a:r>
              <a:rPr lang="fr-FR" dirty="0" err="1"/>
              <a:t>palmitic</a:t>
            </a:r>
            <a:r>
              <a:rPr lang="fr-FR" dirty="0"/>
              <a:t> </a:t>
            </a:r>
            <a:r>
              <a:rPr lang="fr-FR" dirty="0" err="1"/>
              <a:t>acid</a:t>
            </a:r>
            <a:r>
              <a:rPr lang="fr-FR" dirty="0"/>
              <a:t> and </a:t>
            </a:r>
            <a:r>
              <a:rPr lang="fr-FR" dirty="0" err="1"/>
              <a:t>stearic</a:t>
            </a:r>
            <a:r>
              <a:rPr lang="fr-FR" dirty="0"/>
              <a:t> </a:t>
            </a:r>
            <a:r>
              <a:rPr lang="fr-FR" dirty="0" err="1"/>
              <a:t>acid</a:t>
            </a:r>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5</a:t>
            </a:fld>
            <a:endParaRPr lang="fr-FR"/>
          </a:p>
        </p:txBody>
      </p:sp>
    </p:spTree>
    <p:extLst>
      <p:ext uri="{BB962C8B-B14F-4D97-AF65-F5344CB8AC3E}">
        <p14:creationId xmlns:p14="http://schemas.microsoft.com/office/powerpoint/2010/main" val="755282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a:solidFill>
                  <a:schemeClr val="tx1"/>
                </a:solidFill>
                <a:effectLst/>
                <a:latin typeface="+mn-lt"/>
                <a:ea typeface="+mn-ea"/>
                <a:cs typeface="+mn-cs"/>
              </a:rPr>
              <a:t>The fatty acid profile of BSF reared on CF with normal water showed high level of SFAs (Lauric, myristic and palmitic acid) followed by MUFAs as palmitoleic acid and oleic acid. Finally, about fifteen percent of PUFAs were found, principally linolenic acid and conjugated linolenic acid</a:t>
            </a:r>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6</a:t>
            </a:fld>
            <a:endParaRPr lang="fr-FR"/>
          </a:p>
        </p:txBody>
      </p:sp>
    </p:spTree>
    <p:extLst>
      <p:ext uri="{BB962C8B-B14F-4D97-AF65-F5344CB8AC3E}">
        <p14:creationId xmlns:p14="http://schemas.microsoft.com/office/powerpoint/2010/main" val="3324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noProof="0" dirty="0"/>
              <a:t>Here is the FA profile of BSF </a:t>
            </a:r>
            <a:r>
              <a:rPr lang="en-GB" sz="1200" kern="1200" dirty="0">
                <a:solidFill>
                  <a:schemeClr val="tx1"/>
                </a:solidFill>
                <a:effectLst/>
                <a:latin typeface="+mn-lt"/>
                <a:ea typeface="+mn-ea"/>
                <a:cs typeface="+mn-cs"/>
              </a:rPr>
              <a:t>reared on CF </a:t>
            </a:r>
            <a:r>
              <a:rPr lang="en-US" noProof="0" dirty="0"/>
              <a:t>with deuterated water. </a:t>
            </a:r>
            <a:r>
              <a:rPr lang="en-GB" sz="1200" kern="1200" dirty="0">
                <a:solidFill>
                  <a:schemeClr val="tx1"/>
                </a:solidFill>
                <a:effectLst/>
                <a:latin typeface="+mn-lt"/>
                <a:ea typeface="+mn-ea"/>
                <a:cs typeface="+mn-cs"/>
              </a:rPr>
              <a:t>The global fatty acid profile followed the same pattern as BSF fed on CF with normal water excepted for the appearance of deuterated fatty acids. As expected, decanoic acid (C10:0), lauric acid (C12:0) and myristic acid (C14:0) were almost entirely found in deuterated form as they were not found or in very low proportion in the chicken feed.</a:t>
            </a:r>
            <a:r>
              <a:rPr lang="fr-BE" dirty="0">
                <a:effectLst/>
              </a:rPr>
              <a:t> </a:t>
            </a:r>
            <a:r>
              <a:rPr lang="en-GB" sz="1200" kern="1200" dirty="0">
                <a:solidFill>
                  <a:schemeClr val="tx1"/>
                </a:solidFill>
                <a:effectLst/>
                <a:latin typeface="+mn-lt"/>
                <a:ea typeface="+mn-ea"/>
                <a:cs typeface="+mn-cs"/>
              </a:rPr>
              <a:t>These results confirmed our hypothesis since fatty acids supposed to be fully produced by insects were only present in their deuterated form. BSF larvae also produced some proportions of palmitic acid. As natural and deuterated palmitic acid were found, the present results showed that, despite a high level of this fatty acid in chicken feed, BSF biosynthesized approximately 50% of the palmitic acid found in their whole body instead of a simple accumulation. Palmitoleic acid ((</a:t>
            </a:r>
            <a:r>
              <a:rPr lang="en-GB" sz="1200" i="1" kern="1200" dirty="0">
                <a:solidFill>
                  <a:schemeClr val="tx1"/>
                </a:solidFill>
                <a:effectLst/>
                <a:latin typeface="+mn-lt"/>
                <a:ea typeface="+mn-ea"/>
                <a:cs typeface="+mn-cs"/>
              </a:rPr>
              <a:t>Z</a:t>
            </a:r>
            <a:r>
              <a:rPr lang="en-GB" sz="1200" kern="1200" dirty="0">
                <a:solidFill>
                  <a:schemeClr val="tx1"/>
                </a:solidFill>
                <a:effectLst/>
                <a:latin typeface="+mn-lt"/>
                <a:ea typeface="+mn-ea"/>
                <a:cs typeface="+mn-cs"/>
              </a:rPr>
              <a:t>)</a:t>
            </a:r>
            <a:r>
              <a:rPr lang="en-GB" sz="1200" i="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C16:1n9) and oleic acid (</a:t>
            </a:r>
            <a:r>
              <a:rPr lang="en-GB" sz="1200" i="1" kern="1200" dirty="0">
                <a:solidFill>
                  <a:schemeClr val="tx1"/>
                </a:solidFill>
                <a:effectLst/>
                <a:latin typeface="+mn-lt"/>
                <a:ea typeface="+mn-ea"/>
                <a:cs typeface="+mn-cs"/>
              </a:rPr>
              <a:t>Z</a:t>
            </a:r>
            <a:r>
              <a:rPr lang="en-GB" sz="1200" kern="1200" dirty="0">
                <a:solidFill>
                  <a:schemeClr val="tx1"/>
                </a:solidFill>
                <a:effectLst/>
                <a:latin typeface="+mn-lt"/>
                <a:ea typeface="+mn-ea"/>
                <a:cs typeface="+mn-cs"/>
              </a:rPr>
              <a:t>)</a:t>
            </a:r>
            <a:r>
              <a:rPr lang="en-GB" sz="1200" i="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C18:1n9 are the most represented MUFAs and are both found in natural and deuterated forms. The larger proportion of natural oleic acid within BSF fatty acids revealed a direct bioaccumulation of this molecule from chicken feed lipids. Nevertheless, it was more surprising to identify natural Palmitoleic acid since it was nearly absent from the insect diet. This result suggests the potential presence of a </a:t>
            </a:r>
            <a:r>
              <a:rPr lang="en-GB" sz="1200" i="1" kern="1200" dirty="0">
                <a:solidFill>
                  <a:schemeClr val="tx1"/>
                </a:solidFill>
                <a:effectLst/>
                <a:latin typeface="+mn-lt"/>
                <a:ea typeface="+mn-ea"/>
                <a:cs typeface="+mn-cs"/>
              </a:rPr>
              <a:t>Δ-9-desaturase</a:t>
            </a:r>
            <a:r>
              <a:rPr lang="en-GB" sz="1200" kern="1200" dirty="0">
                <a:solidFill>
                  <a:schemeClr val="tx1"/>
                </a:solidFill>
                <a:effectLst/>
                <a:latin typeface="+mn-lt"/>
                <a:ea typeface="+mn-ea"/>
                <a:cs typeface="+mn-cs"/>
              </a:rPr>
              <a:t> gene in BSF larvae coding for a transmembrane fatty acid desaturase using the corresponding saturated homologues to synthesize Palmitoleic acid ((</a:t>
            </a:r>
            <a:r>
              <a:rPr lang="en-GB" sz="1200" i="1" kern="1200" dirty="0">
                <a:solidFill>
                  <a:schemeClr val="tx1"/>
                </a:solidFill>
                <a:effectLst/>
                <a:latin typeface="+mn-lt"/>
                <a:ea typeface="+mn-ea"/>
                <a:cs typeface="+mn-cs"/>
              </a:rPr>
              <a:t>Z</a:t>
            </a:r>
            <a:r>
              <a:rPr lang="en-GB" sz="1200" kern="1200" dirty="0">
                <a:solidFill>
                  <a:schemeClr val="tx1"/>
                </a:solidFill>
                <a:effectLst/>
                <a:latin typeface="+mn-lt"/>
                <a:ea typeface="+mn-ea"/>
                <a:cs typeface="+mn-cs"/>
              </a:rPr>
              <a:t>)</a:t>
            </a:r>
            <a:r>
              <a:rPr lang="en-GB" sz="1200" i="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C16:1n9) and oleic acid as already described for </a:t>
            </a:r>
            <a:r>
              <a:rPr lang="en-GB" sz="1200" i="1" kern="1200" dirty="0">
                <a:solidFill>
                  <a:schemeClr val="tx1"/>
                </a:solidFill>
                <a:effectLst/>
                <a:latin typeface="+mn-lt"/>
                <a:ea typeface="+mn-ea"/>
                <a:cs typeface="+mn-cs"/>
              </a:rPr>
              <a:t>Drosophila</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melanogaster </a:t>
            </a:r>
            <a:r>
              <a:rPr lang="en-GB" sz="1200" kern="1200" dirty="0">
                <a:solidFill>
                  <a:schemeClr val="tx1"/>
                </a:solidFill>
                <a:effectLst/>
                <a:latin typeface="+mn-lt"/>
                <a:ea typeface="+mn-ea"/>
                <a:cs typeface="+mn-cs"/>
              </a:rPr>
              <a:t>and</a:t>
            </a:r>
            <a:r>
              <a:rPr lang="en-GB" sz="1200" i="1" kern="1200" dirty="0">
                <a:solidFill>
                  <a:schemeClr val="tx1"/>
                </a:solidFill>
                <a:effectLst/>
                <a:latin typeface="+mn-lt"/>
                <a:ea typeface="+mn-ea"/>
                <a:cs typeface="+mn-cs"/>
              </a:rPr>
              <a:t> Musca </a:t>
            </a:r>
            <a:r>
              <a:rPr lang="en-GB" sz="1200" i="1" kern="1200" dirty="0" err="1">
                <a:solidFill>
                  <a:schemeClr val="tx1"/>
                </a:solidFill>
                <a:effectLst/>
                <a:latin typeface="+mn-lt"/>
                <a:ea typeface="+mn-ea"/>
                <a:cs typeface="+mn-cs"/>
              </a:rPr>
              <a:t>domestica</a:t>
            </a:r>
            <a:r>
              <a:rPr lang="en-GB" sz="1200" kern="1200" dirty="0">
                <a:solidFill>
                  <a:schemeClr val="tx1"/>
                </a:solidFill>
                <a:effectLst/>
                <a:latin typeface="+mn-lt"/>
                <a:ea typeface="+mn-ea"/>
                <a:cs typeface="+mn-cs"/>
              </a:rPr>
              <a:t>. During this desaturation step, no hydrogen will be introduced in the fatty acid. Depending on the source of the SFA (deuterated or not), a natural or deuterated MUFA will be produced during the desaturation process and the use of bioaccumulated SFAs (</a:t>
            </a:r>
            <a:r>
              <a:rPr lang="en-GB" sz="1200" i="1" kern="1200" dirty="0">
                <a:solidFill>
                  <a:schemeClr val="tx1"/>
                </a:solidFill>
                <a:effectLst/>
                <a:latin typeface="+mn-lt"/>
                <a:ea typeface="+mn-ea"/>
                <a:cs typeface="+mn-cs"/>
              </a:rPr>
              <a:t>i.e.</a:t>
            </a:r>
            <a:r>
              <a:rPr lang="en-GB" sz="1200" kern="1200" dirty="0">
                <a:solidFill>
                  <a:schemeClr val="tx1"/>
                </a:solidFill>
                <a:effectLst/>
                <a:latin typeface="+mn-lt"/>
                <a:ea typeface="+mn-ea"/>
                <a:cs typeface="+mn-cs"/>
              </a:rPr>
              <a:t> non-deuterated) to produce MUFAs explain the differences in C16:0 and C18:0 levels between BSF larvae and their diet.</a:t>
            </a:r>
            <a:r>
              <a:rPr lang="fr-BE" dirty="0">
                <a:effectLst/>
              </a:rPr>
              <a:t> </a:t>
            </a:r>
            <a:endParaRPr lang="en-US" noProof="0"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7</a:t>
            </a:fld>
            <a:endParaRPr lang="fr-FR"/>
          </a:p>
        </p:txBody>
      </p:sp>
    </p:spTree>
    <p:extLst>
      <p:ext uri="{BB962C8B-B14F-4D97-AF65-F5344CB8AC3E}">
        <p14:creationId xmlns:p14="http://schemas.microsoft.com/office/powerpoint/2010/main" val="2879877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a:solidFill>
                  <a:schemeClr val="tx1"/>
                </a:solidFill>
                <a:effectLst/>
                <a:latin typeface="+mn-lt"/>
                <a:ea typeface="+mn-ea"/>
                <a:cs typeface="+mn-cs"/>
              </a:rPr>
              <a:t>This result suggests the potential presence of a </a:t>
            </a:r>
            <a:r>
              <a:rPr lang="en-GB" sz="1200" i="1" kern="1200" dirty="0">
                <a:solidFill>
                  <a:schemeClr val="tx1"/>
                </a:solidFill>
                <a:effectLst/>
                <a:latin typeface="+mn-lt"/>
                <a:ea typeface="+mn-ea"/>
                <a:cs typeface="+mn-cs"/>
              </a:rPr>
              <a:t>Δ-9-desaturase</a:t>
            </a:r>
            <a:r>
              <a:rPr lang="en-GB" sz="1200" kern="1200" dirty="0">
                <a:solidFill>
                  <a:schemeClr val="tx1"/>
                </a:solidFill>
                <a:effectLst/>
                <a:latin typeface="+mn-lt"/>
                <a:ea typeface="+mn-ea"/>
                <a:cs typeface="+mn-cs"/>
              </a:rPr>
              <a:t> gene in BSF larvae coding for a transmembrane fatty acid desaturase using the corresponding saturated homologues to synthesize Palmitoleic and oleic acid as already described for </a:t>
            </a:r>
            <a:r>
              <a:rPr lang="en-GB" sz="1200" i="1" kern="1200" dirty="0">
                <a:solidFill>
                  <a:schemeClr val="tx1"/>
                </a:solidFill>
                <a:effectLst/>
                <a:latin typeface="+mn-lt"/>
                <a:ea typeface="+mn-ea"/>
                <a:cs typeface="+mn-cs"/>
              </a:rPr>
              <a:t>Drosophila</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melanogaster </a:t>
            </a:r>
            <a:r>
              <a:rPr lang="en-GB" sz="1200" kern="1200" dirty="0">
                <a:solidFill>
                  <a:schemeClr val="tx1"/>
                </a:solidFill>
                <a:effectLst/>
                <a:latin typeface="+mn-lt"/>
                <a:ea typeface="+mn-ea"/>
                <a:cs typeface="+mn-cs"/>
              </a:rPr>
              <a:t>and</a:t>
            </a:r>
            <a:r>
              <a:rPr lang="en-GB" sz="1200" i="1" kern="1200" dirty="0">
                <a:solidFill>
                  <a:schemeClr val="tx1"/>
                </a:solidFill>
                <a:effectLst/>
                <a:latin typeface="+mn-lt"/>
                <a:ea typeface="+mn-ea"/>
                <a:cs typeface="+mn-cs"/>
              </a:rPr>
              <a:t> Musca </a:t>
            </a:r>
            <a:r>
              <a:rPr lang="en-GB" sz="1200" i="1" kern="1200" dirty="0" err="1">
                <a:solidFill>
                  <a:schemeClr val="tx1"/>
                </a:solidFill>
                <a:effectLst/>
                <a:latin typeface="+mn-lt"/>
                <a:ea typeface="+mn-ea"/>
                <a:cs typeface="+mn-cs"/>
              </a:rPr>
              <a:t>domestica</a:t>
            </a:r>
            <a:r>
              <a:rPr lang="en-GB" sz="1200" kern="1200" dirty="0">
                <a:solidFill>
                  <a:schemeClr val="tx1"/>
                </a:solidFill>
                <a:effectLst/>
                <a:latin typeface="+mn-lt"/>
                <a:ea typeface="+mn-ea"/>
                <a:cs typeface="+mn-cs"/>
              </a:rPr>
              <a:t>. During this desaturation step, no hydrogen will be introduced in the fatty acid and then, depending on the source of the SFA (deuterated or not), a natural or deuterated MUFA will be produced during the desaturation process</a:t>
            </a:r>
            <a:endParaRPr lang="en-US" noProof="0"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8</a:t>
            </a:fld>
            <a:endParaRPr lang="fr-FR"/>
          </a:p>
        </p:txBody>
      </p:sp>
    </p:spTree>
    <p:extLst>
      <p:ext uri="{BB962C8B-B14F-4D97-AF65-F5344CB8AC3E}">
        <p14:creationId xmlns:p14="http://schemas.microsoft.com/office/powerpoint/2010/main" val="419203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Finally, SFAs’ levels were lower in BSF fed with deuterated water. This result can be justified by the decrease in overall reactivity caused by the occurrence of deuterium in metabolic pathways which reduces the typical production of these fatty acids; the replacement of an hydrogen atom by deuterium has an influence on enzyme activities by reducing their specificities and/or kinetic parameters for example. Some Mono and PUFAs seems to be </a:t>
            </a:r>
            <a:r>
              <a:rPr lang="en-GB" sz="1200" kern="1200" dirty="0" err="1">
                <a:solidFill>
                  <a:schemeClr val="tx1"/>
                </a:solidFill>
                <a:effectLst/>
                <a:latin typeface="+mn-lt"/>
                <a:ea typeface="+mn-ea"/>
                <a:cs typeface="+mn-cs"/>
              </a:rPr>
              <a:t>overaccumulated</a:t>
            </a:r>
            <a:r>
              <a:rPr lang="en-GB" sz="1200" kern="1200" dirty="0">
                <a:solidFill>
                  <a:schemeClr val="tx1"/>
                </a:solidFill>
                <a:effectLst/>
                <a:latin typeface="+mn-lt"/>
                <a:ea typeface="+mn-ea"/>
                <a:cs typeface="+mn-cs"/>
              </a:rPr>
              <a:t> than in the control. In line with a potential decreased biochemical reactivity caused by deuterium incorporation, we hypothesized that these accumulated unsaturated fatty acids should have been metabolized to produce lauric or palmitic acid if we didn’t stop the insect development at the same time.</a:t>
            </a:r>
            <a:endParaRPr lang="fr-BE" sz="1200" kern="1200" dirty="0">
              <a:solidFill>
                <a:schemeClr val="tx1"/>
              </a:solidFill>
              <a:effectLst/>
              <a:latin typeface="+mn-lt"/>
              <a:ea typeface="+mn-ea"/>
              <a:cs typeface="+mn-cs"/>
            </a:endParaRPr>
          </a:p>
          <a:p>
            <a:endParaRPr lang="en-US" noProof="0"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9</a:t>
            </a:fld>
            <a:endParaRPr lang="fr-FR"/>
          </a:p>
        </p:txBody>
      </p:sp>
    </p:spTree>
    <p:extLst>
      <p:ext uri="{BB962C8B-B14F-4D97-AF65-F5344CB8AC3E}">
        <p14:creationId xmlns:p14="http://schemas.microsoft.com/office/powerpoint/2010/main" val="591990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a:solidFill>
                  <a:schemeClr val="tx1"/>
                </a:solidFill>
                <a:effectLst/>
                <a:latin typeface="+mn-lt"/>
                <a:ea typeface="+mn-ea"/>
                <a:cs typeface="+mn-cs"/>
              </a:rPr>
              <a:t>The second part of this study focused on the incorporation of 60% of flax cake into chicken feed for its alpha-linolenic acid supply and in order to evaluate any possible modification of BSF fatty acid profile. As you can </a:t>
            </a:r>
            <a:r>
              <a:rPr lang="en-GB" sz="1200" kern="1200" dirty="0" err="1">
                <a:solidFill>
                  <a:schemeClr val="tx1"/>
                </a:solidFill>
                <a:effectLst/>
                <a:latin typeface="+mn-lt"/>
                <a:ea typeface="+mn-ea"/>
                <a:cs typeface="+mn-cs"/>
              </a:rPr>
              <a:t>see,f</a:t>
            </a:r>
            <a:r>
              <a:rPr lang="fr-FR" dirty="0" err="1"/>
              <a:t>lax</a:t>
            </a:r>
            <a:r>
              <a:rPr lang="fr-FR" dirty="0"/>
              <a:t> </a:t>
            </a:r>
            <a:r>
              <a:rPr lang="fr-FR" dirty="0" err="1"/>
              <a:t>seed</a:t>
            </a:r>
            <a:r>
              <a:rPr lang="fr-FR" dirty="0"/>
              <a:t> </a:t>
            </a:r>
            <a:r>
              <a:rPr lang="fr-FR" dirty="0" err="1"/>
              <a:t>based</a:t>
            </a:r>
            <a:r>
              <a:rPr lang="fr-FR" dirty="0"/>
              <a:t> </a:t>
            </a:r>
            <a:r>
              <a:rPr lang="fr-FR" dirty="0" err="1"/>
              <a:t>diet</a:t>
            </a:r>
            <a:r>
              <a:rPr lang="fr-FR" dirty="0"/>
              <a:t> </a:t>
            </a:r>
            <a:r>
              <a:rPr lang="fr-FR" dirty="0" err="1"/>
              <a:t>is</a:t>
            </a:r>
            <a:r>
              <a:rPr lang="fr-FR" dirty="0"/>
              <a:t> </a:t>
            </a:r>
            <a:r>
              <a:rPr lang="fr-FR" dirty="0" err="1"/>
              <a:t>principally</a:t>
            </a:r>
            <a:r>
              <a:rPr lang="fr-FR" dirty="0"/>
              <a:t> </a:t>
            </a:r>
            <a:r>
              <a:rPr lang="fr-FR" dirty="0" err="1"/>
              <a:t>composed</a:t>
            </a:r>
            <a:r>
              <a:rPr lang="fr-FR" dirty="0"/>
              <a:t> </a:t>
            </a:r>
            <a:r>
              <a:rPr lang="fr-FR" dirty="0" err="1"/>
              <a:t>PUFAs</a:t>
            </a:r>
            <a:r>
              <a:rPr lang="fr-FR" dirty="0"/>
              <a:t> as alpha-</a:t>
            </a:r>
            <a:r>
              <a:rPr lang="fr-FR" dirty="0" err="1"/>
              <a:t>linolenic</a:t>
            </a:r>
            <a:r>
              <a:rPr lang="fr-FR" dirty="0"/>
              <a:t> </a:t>
            </a:r>
            <a:r>
              <a:rPr lang="fr-FR" dirty="0" err="1"/>
              <a:t>acid</a:t>
            </a:r>
            <a:r>
              <a:rPr lang="fr-FR" dirty="0"/>
              <a:t>, </a:t>
            </a:r>
            <a:r>
              <a:rPr lang="fr-FR" dirty="0" err="1"/>
              <a:t>linoleic</a:t>
            </a:r>
            <a:r>
              <a:rPr lang="fr-FR" dirty="0"/>
              <a:t> </a:t>
            </a:r>
            <a:r>
              <a:rPr lang="fr-FR" dirty="0" err="1"/>
              <a:t>acid</a:t>
            </a:r>
            <a:r>
              <a:rPr lang="fr-FR" dirty="0"/>
              <a:t>; </a:t>
            </a:r>
            <a:r>
              <a:rPr lang="fr-FR" dirty="0" err="1"/>
              <a:t>oleic</a:t>
            </a:r>
            <a:r>
              <a:rPr lang="fr-FR" dirty="0"/>
              <a:t> </a:t>
            </a:r>
            <a:r>
              <a:rPr lang="fr-FR" dirty="0" err="1"/>
              <a:t>acid</a:t>
            </a:r>
            <a:r>
              <a:rPr lang="fr-FR" dirty="0"/>
              <a:t>. </a:t>
            </a:r>
            <a:r>
              <a:rPr lang="fr-FR" dirty="0" err="1"/>
              <a:t>SFAs</a:t>
            </a:r>
            <a:r>
              <a:rPr lang="fr-FR" dirty="0"/>
              <a:t> are </a:t>
            </a:r>
            <a:r>
              <a:rPr lang="fr-FR" dirty="0" err="1"/>
              <a:t>also</a:t>
            </a:r>
            <a:r>
              <a:rPr lang="fr-FR" dirty="0"/>
              <a:t> </a:t>
            </a:r>
            <a:r>
              <a:rPr lang="fr-FR" dirty="0" err="1"/>
              <a:t>present</a:t>
            </a:r>
            <a:r>
              <a:rPr lang="fr-FR" dirty="0"/>
              <a:t> </a:t>
            </a:r>
            <a:r>
              <a:rPr lang="fr-FR" dirty="0" err="1"/>
              <a:t>with</a:t>
            </a:r>
            <a:r>
              <a:rPr lang="fr-FR" dirty="0"/>
              <a:t> a </a:t>
            </a:r>
            <a:r>
              <a:rPr lang="fr-FR" dirty="0" err="1"/>
              <a:t>great</a:t>
            </a:r>
            <a:r>
              <a:rPr lang="fr-FR" dirty="0"/>
              <a:t> proportion of </a:t>
            </a:r>
            <a:r>
              <a:rPr lang="fr-FR" dirty="0" err="1"/>
              <a:t>palmitic</a:t>
            </a:r>
            <a:r>
              <a:rPr lang="fr-FR" dirty="0"/>
              <a:t> </a:t>
            </a:r>
            <a:r>
              <a:rPr lang="fr-FR" dirty="0" err="1"/>
              <a:t>acid</a:t>
            </a:r>
            <a:r>
              <a:rPr lang="fr-FR" dirty="0"/>
              <a:t> and </a:t>
            </a:r>
            <a:r>
              <a:rPr lang="fr-FR" dirty="0" err="1"/>
              <a:t>stearic</a:t>
            </a:r>
            <a:r>
              <a:rPr lang="fr-FR" dirty="0"/>
              <a:t> </a:t>
            </a:r>
            <a:r>
              <a:rPr lang="fr-FR" dirty="0" err="1"/>
              <a:t>acid</a:t>
            </a:r>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10</a:t>
            </a:fld>
            <a:endParaRPr lang="fr-FR"/>
          </a:p>
        </p:txBody>
      </p:sp>
    </p:spTree>
    <p:extLst>
      <p:ext uri="{BB962C8B-B14F-4D97-AF65-F5344CB8AC3E}">
        <p14:creationId xmlns:p14="http://schemas.microsoft.com/office/powerpoint/2010/main" val="59925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a:t>Here</a:t>
            </a:r>
            <a:r>
              <a:rPr lang="fr-FR" dirty="0"/>
              <a:t> </a:t>
            </a:r>
            <a:r>
              <a:rPr lang="fr-FR" dirty="0" err="1"/>
              <a:t>we</a:t>
            </a:r>
            <a:r>
              <a:rPr lang="fr-FR" dirty="0"/>
              <a:t> </a:t>
            </a:r>
            <a:r>
              <a:rPr lang="fr-FR" dirty="0" err="1"/>
              <a:t>add</a:t>
            </a:r>
            <a:r>
              <a:rPr lang="fr-FR" dirty="0"/>
              <a:t> the </a:t>
            </a:r>
            <a:r>
              <a:rPr lang="fr-FR" dirty="0" err="1"/>
              <a:t>bsf</a:t>
            </a:r>
            <a:r>
              <a:rPr lang="fr-FR" dirty="0"/>
              <a:t> profile </a:t>
            </a:r>
            <a:r>
              <a:rPr lang="fr-FR" dirty="0" err="1"/>
              <a:t>produced</a:t>
            </a:r>
            <a:r>
              <a:rPr lang="fr-FR" dirty="0"/>
              <a:t> on </a:t>
            </a:r>
            <a:r>
              <a:rPr lang="fr-FR" dirty="0" err="1"/>
              <a:t>flaxseed</a:t>
            </a:r>
            <a:r>
              <a:rPr lang="fr-FR" dirty="0"/>
              <a:t> </a:t>
            </a:r>
            <a:r>
              <a:rPr lang="fr-FR" dirty="0" err="1"/>
              <a:t>diet</a:t>
            </a:r>
            <a:r>
              <a:rPr lang="fr-FR" dirty="0"/>
              <a:t> </a:t>
            </a:r>
            <a:r>
              <a:rPr lang="fr-FR" dirty="0" err="1"/>
              <a:t>with</a:t>
            </a:r>
            <a:r>
              <a:rPr lang="fr-FR" dirty="0"/>
              <a:t> water. </a:t>
            </a:r>
            <a:r>
              <a:rPr lang="fr-FR" dirty="0" err="1"/>
              <a:t>Some</a:t>
            </a:r>
            <a:r>
              <a:rPr lang="fr-FR" dirty="0"/>
              <a:t> compounds not </a:t>
            </a:r>
            <a:r>
              <a:rPr lang="fr-FR" dirty="0" err="1"/>
              <a:t>found</a:t>
            </a:r>
            <a:r>
              <a:rPr lang="fr-FR" dirty="0"/>
              <a:t> in the </a:t>
            </a:r>
            <a:r>
              <a:rPr lang="fr-FR" dirty="0" err="1"/>
              <a:t>diet</a:t>
            </a:r>
            <a:r>
              <a:rPr lang="fr-FR" dirty="0"/>
              <a:t> or in </a:t>
            </a:r>
            <a:r>
              <a:rPr lang="fr-FR" dirty="0" err="1"/>
              <a:t>very</a:t>
            </a:r>
            <a:r>
              <a:rPr lang="fr-FR" dirty="0"/>
              <a:t> </a:t>
            </a:r>
            <a:r>
              <a:rPr lang="fr-FR" dirty="0" err="1"/>
              <a:t>low</a:t>
            </a:r>
            <a:r>
              <a:rPr lang="fr-FR" dirty="0"/>
              <a:t> proportion </a:t>
            </a:r>
            <a:r>
              <a:rPr lang="fr-FR" dirty="0" err="1"/>
              <a:t>appeared</a:t>
            </a:r>
            <a:r>
              <a:rPr lang="fr-FR" dirty="0"/>
              <a:t> </a:t>
            </a:r>
            <a:r>
              <a:rPr lang="fr-FR" dirty="0" err="1"/>
              <a:t>such</a:t>
            </a:r>
            <a:r>
              <a:rPr lang="fr-FR" dirty="0"/>
              <a:t> as </a:t>
            </a:r>
            <a:r>
              <a:rPr lang="fr-FR" dirty="0" err="1"/>
              <a:t>Lauric</a:t>
            </a:r>
            <a:r>
              <a:rPr lang="fr-FR" dirty="0"/>
              <a:t> and </a:t>
            </a:r>
            <a:r>
              <a:rPr lang="fr-FR" dirty="0" err="1"/>
              <a:t>Myristic</a:t>
            </a:r>
            <a:r>
              <a:rPr lang="fr-FR" dirty="0"/>
              <a:t> </a:t>
            </a:r>
            <a:r>
              <a:rPr lang="fr-FR" dirty="0" err="1"/>
              <a:t>acid</a:t>
            </a:r>
            <a:r>
              <a:rPr lang="fr-FR" dirty="0"/>
              <a:t> as </a:t>
            </a:r>
            <a:r>
              <a:rPr lang="fr-FR" dirty="0" err="1"/>
              <a:t>well</a:t>
            </a:r>
            <a:r>
              <a:rPr lang="fr-FR" dirty="0"/>
              <a:t> as </a:t>
            </a:r>
            <a:r>
              <a:rPr lang="fr-FR" dirty="0" err="1"/>
              <a:t>Palmitoleic</a:t>
            </a:r>
            <a:r>
              <a:rPr lang="fr-FR" dirty="0"/>
              <a:t> </a:t>
            </a:r>
            <a:r>
              <a:rPr lang="fr-FR" dirty="0" err="1"/>
              <a:t>acid</a:t>
            </a:r>
            <a:r>
              <a:rPr lang="fr-FR" dirty="0"/>
              <a:t>. The proportion of </a:t>
            </a:r>
            <a:r>
              <a:rPr lang="fr-FR" dirty="0" err="1"/>
              <a:t>PUFAs</a:t>
            </a:r>
            <a:r>
              <a:rPr lang="fr-FR" dirty="0"/>
              <a:t> are </a:t>
            </a:r>
            <a:r>
              <a:rPr lang="fr-FR" dirty="0" err="1"/>
              <a:t>still</a:t>
            </a:r>
            <a:r>
              <a:rPr lang="fr-FR" dirty="0"/>
              <a:t> high but </a:t>
            </a:r>
            <a:r>
              <a:rPr lang="fr-FR" dirty="0" err="1"/>
              <a:t>lower</a:t>
            </a:r>
            <a:r>
              <a:rPr lang="fr-FR" dirty="0"/>
              <a:t> </a:t>
            </a:r>
            <a:r>
              <a:rPr lang="fr-FR" dirty="0" err="1"/>
              <a:t>than</a:t>
            </a:r>
            <a:r>
              <a:rPr lang="fr-FR" dirty="0"/>
              <a:t> the proportion </a:t>
            </a:r>
            <a:r>
              <a:rPr lang="fr-FR" dirty="0" err="1"/>
              <a:t>found</a:t>
            </a:r>
            <a:r>
              <a:rPr lang="fr-FR" dirty="0"/>
              <a:t> in the </a:t>
            </a:r>
            <a:r>
              <a:rPr lang="fr-FR" dirty="0" err="1"/>
              <a:t>diet</a:t>
            </a:r>
            <a:r>
              <a:rPr lang="fr-FR" dirty="0"/>
              <a:t>. The Alpha-</a:t>
            </a:r>
            <a:r>
              <a:rPr lang="fr-FR" dirty="0" err="1"/>
              <a:t>linolenic</a:t>
            </a:r>
            <a:r>
              <a:rPr lang="fr-FR" dirty="0"/>
              <a:t> </a:t>
            </a:r>
            <a:r>
              <a:rPr lang="fr-FR" dirty="0" err="1"/>
              <a:t>is</a:t>
            </a:r>
            <a:r>
              <a:rPr lang="fr-FR" dirty="0"/>
              <a:t> </a:t>
            </a:r>
            <a:r>
              <a:rPr lang="fr-FR" dirty="0" err="1"/>
              <a:t>poorly</a:t>
            </a:r>
            <a:r>
              <a:rPr lang="fr-FR" dirty="0"/>
              <a:t> </a:t>
            </a:r>
            <a:r>
              <a:rPr lang="fr-FR" dirty="0" err="1"/>
              <a:t>accumulated</a:t>
            </a:r>
            <a:r>
              <a:rPr lang="fr-FR" dirty="0"/>
              <a:t> by </a:t>
            </a:r>
            <a:r>
              <a:rPr lang="fr-FR" dirty="0" err="1"/>
              <a:t>larvae</a:t>
            </a:r>
            <a:r>
              <a:rPr lang="fr-FR" dirty="0"/>
              <a:t> and </a:t>
            </a:r>
            <a:r>
              <a:rPr lang="fr-FR" dirty="0" err="1"/>
              <a:t>is</a:t>
            </a:r>
            <a:r>
              <a:rPr lang="fr-FR" dirty="0"/>
              <a:t> </a:t>
            </a:r>
            <a:r>
              <a:rPr lang="fr-FR" dirty="0" err="1"/>
              <a:t>around</a:t>
            </a:r>
            <a:r>
              <a:rPr lang="fr-FR" dirty="0"/>
              <a:t> 5% of the total FA</a:t>
            </a:r>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11</a:t>
            </a:fld>
            <a:endParaRPr lang="fr-FR"/>
          </a:p>
        </p:txBody>
      </p:sp>
    </p:spTree>
    <p:extLst>
      <p:ext uri="{BB962C8B-B14F-4D97-AF65-F5344CB8AC3E}">
        <p14:creationId xmlns:p14="http://schemas.microsoft.com/office/powerpoint/2010/main" val="4210869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noProof="0" dirty="0"/>
              <a:t>Finally, here is the FA profile of BSF fed on flaxseed diet with deuterated water.</a:t>
            </a:r>
            <a:r>
              <a:rPr lang="fr-FR" noProof="0" dirty="0"/>
              <a:t> D</a:t>
            </a:r>
            <a:r>
              <a:rPr lang="en-GB" sz="1200" kern="1200" dirty="0" err="1">
                <a:solidFill>
                  <a:schemeClr val="tx1"/>
                </a:solidFill>
                <a:effectLst/>
                <a:latin typeface="+mn-lt"/>
                <a:ea typeface="+mn-ea"/>
                <a:cs typeface="+mn-cs"/>
              </a:rPr>
              <a:t>ecanoic</a:t>
            </a:r>
            <a:r>
              <a:rPr lang="en-GB" sz="1200" kern="1200" dirty="0">
                <a:solidFill>
                  <a:schemeClr val="tx1"/>
                </a:solidFill>
                <a:effectLst/>
                <a:latin typeface="+mn-lt"/>
                <a:ea typeface="+mn-ea"/>
                <a:cs typeface="+mn-cs"/>
              </a:rPr>
              <a:t>, lauric and myristic acid were still entirely found in deuterated form as they were not found or in very low proportion in the diet. BSF larvae still produced some proportions of palmitic acid. When looking at the PUFAs’ levels, it could be assumed that PUFAs are properly bioaccumulated by larvae up to almost fifteen percent but are finally metabolized in order to synthetize SFAs (</a:t>
            </a:r>
            <a:r>
              <a:rPr lang="en-GB" sz="1200" i="1" kern="1200" dirty="0">
                <a:solidFill>
                  <a:schemeClr val="tx1"/>
                </a:solidFill>
                <a:effectLst/>
                <a:latin typeface="+mn-lt"/>
                <a:ea typeface="+mn-ea"/>
                <a:cs typeface="+mn-cs"/>
              </a:rPr>
              <a:t>i.e.</a:t>
            </a:r>
            <a:r>
              <a:rPr lang="en-GB" sz="1200" kern="1200" dirty="0">
                <a:solidFill>
                  <a:schemeClr val="tx1"/>
                </a:solidFill>
                <a:effectLst/>
                <a:latin typeface="+mn-lt"/>
                <a:ea typeface="+mn-ea"/>
                <a:cs typeface="+mn-cs"/>
              </a:rPr>
              <a:t> C12:0, C14:0 and C16:0). </a:t>
            </a:r>
            <a:endParaRPr lang="fr-BE" sz="1200" kern="1200" dirty="0">
              <a:solidFill>
                <a:schemeClr val="tx1"/>
              </a:solidFill>
              <a:effectLst/>
              <a:latin typeface="+mn-lt"/>
              <a:ea typeface="+mn-ea"/>
              <a:cs typeface="+mn-cs"/>
            </a:endParaRPr>
          </a:p>
          <a:p>
            <a:endParaRPr lang="en-US" noProof="0"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12</a:t>
            </a:fld>
            <a:endParaRPr lang="fr-FR"/>
          </a:p>
        </p:txBody>
      </p:sp>
    </p:spTree>
    <p:extLst>
      <p:ext uri="{BB962C8B-B14F-4D97-AF65-F5344CB8AC3E}">
        <p14:creationId xmlns:p14="http://schemas.microsoft.com/office/powerpoint/2010/main" val="3709351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noProof="0" dirty="0"/>
              <a:t>This slide represents all the hypothesis made on the fatty acid metabolism of BSF. I’m not going to describe all the arrows but something </a:t>
            </a:r>
            <a:r>
              <a:rPr lang="en-US" noProof="0" dirty="0" err="1"/>
              <a:t>i</a:t>
            </a:r>
            <a:r>
              <a:rPr lang="en-US" noProof="0" dirty="0"/>
              <a:t> found important to speak about, is the palmitic acid synthesis. This fatty acid were found to be produced by larvae while high proportions of this fatty acid were found in the diet and it is probably because this fatty acid is a basis for the production of other fatty acids. To produce palmitic acid, acetyl-co enzyme A are mandatory and could be produced from the  beta-oxidation of other Fatty acids or from the glycolysis of  carbohydrates.</a:t>
            </a:r>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13</a:t>
            </a:fld>
            <a:endParaRPr lang="fr-FR"/>
          </a:p>
        </p:txBody>
      </p:sp>
    </p:spTree>
    <p:extLst>
      <p:ext uri="{BB962C8B-B14F-4D97-AF65-F5344CB8AC3E}">
        <p14:creationId xmlns:p14="http://schemas.microsoft.com/office/powerpoint/2010/main" val="39827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kern="1200" dirty="0">
                <a:solidFill>
                  <a:schemeClr val="tx1"/>
                </a:solidFill>
                <a:effectLst/>
                <a:latin typeface="+mn-lt"/>
                <a:ea typeface="+mn-ea"/>
                <a:cs typeface="+mn-cs"/>
              </a:rPr>
              <a:t>Two particular isomers of C18:2 were detected after the </a:t>
            </a:r>
            <a:r>
              <a:rPr lang="fr-FR" dirty="0"/>
              <a:t>alpha-</a:t>
            </a:r>
            <a:r>
              <a:rPr lang="fr-FR" dirty="0" err="1"/>
              <a:t>linolenic</a:t>
            </a:r>
            <a:r>
              <a:rPr lang="fr-FR" dirty="0"/>
              <a:t> </a:t>
            </a:r>
            <a:r>
              <a:rPr lang="fr-FR" dirty="0" err="1"/>
              <a:t>acid</a:t>
            </a:r>
            <a:r>
              <a:rPr lang="en-GB" sz="1200" kern="1200" dirty="0">
                <a:solidFill>
                  <a:schemeClr val="tx1"/>
                </a:solidFill>
                <a:effectLst/>
                <a:latin typeface="+mn-lt"/>
                <a:ea typeface="+mn-ea"/>
                <a:cs typeface="+mn-cs"/>
              </a:rPr>
              <a:t> peak in chromatograms and could be identify as conjugated linoleic acids (CLA 1 and 2). The occurrence of CLA remains challenging to explain but leads to various hypotheses. Firstly, the presence of (</a:t>
            </a:r>
            <a:r>
              <a:rPr lang="en-GB" sz="1200" i="1" kern="1200" dirty="0">
                <a:solidFill>
                  <a:schemeClr val="tx1"/>
                </a:solidFill>
                <a:effectLst/>
                <a:latin typeface="+mn-lt"/>
                <a:ea typeface="+mn-ea"/>
                <a:cs typeface="+mn-cs"/>
              </a:rPr>
              <a:t>E</a:t>
            </a:r>
            <a:r>
              <a:rPr lang="en-GB" sz="1200" kern="1200" dirty="0">
                <a:solidFill>
                  <a:schemeClr val="tx1"/>
                </a:solidFill>
                <a:effectLst/>
                <a:latin typeface="+mn-lt"/>
                <a:ea typeface="+mn-ea"/>
                <a:cs typeface="+mn-cs"/>
              </a:rPr>
              <a:t>)-vaccenic acid in low proportion can be linked to the occurrence of CLA by the action of a</a:t>
            </a:r>
            <a:r>
              <a:rPr lang="en-GB" sz="1200" i="1" kern="1200" dirty="0">
                <a:solidFill>
                  <a:schemeClr val="tx1"/>
                </a:solidFill>
                <a:effectLst/>
                <a:latin typeface="+mn-lt"/>
                <a:ea typeface="+mn-ea"/>
                <a:cs typeface="+mn-cs"/>
              </a:rPr>
              <a:t> Δ9-desaturase</a:t>
            </a:r>
            <a:r>
              <a:rPr lang="fr-BE"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Nevertheless, this metabolic pathway, typical in ruminants and in humans, cannot by itself explain the proportions of CLA found in the present study</a:t>
            </a:r>
            <a:r>
              <a:rPr lang="fr-BE" sz="1200"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Secondly, CLA should also have been produced from microbial biohydrogenation (BH) of PUFAs as it has already been demonstrated in ruminant and suggested by </a:t>
            </a:r>
            <a:r>
              <a:rPr lang="en-GB" sz="1200" kern="1200" dirty="0" err="1">
                <a:solidFill>
                  <a:schemeClr val="tx1"/>
                </a:solidFill>
                <a:effectLst/>
                <a:latin typeface="+mn-lt"/>
                <a:ea typeface="+mn-ea"/>
                <a:cs typeface="+mn-cs"/>
              </a:rPr>
              <a:t>Oonincx</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et al. </a:t>
            </a:r>
            <a:r>
              <a:rPr lang="en-GB" sz="1200" kern="1200" dirty="0">
                <a:solidFill>
                  <a:schemeClr val="tx1"/>
                </a:solidFill>
                <a:effectLst/>
                <a:latin typeface="+mn-lt"/>
                <a:ea typeface="+mn-ea"/>
                <a:cs typeface="+mn-cs"/>
              </a:rPr>
              <a:t>2019 for BSF. A third possible hypothesis to explain CLA occurrence might be the presence of enzymes such as </a:t>
            </a:r>
            <a:r>
              <a:rPr lang="en-GB" sz="1200" i="1" kern="1200" dirty="0">
                <a:solidFill>
                  <a:schemeClr val="tx1"/>
                </a:solidFill>
                <a:effectLst/>
                <a:latin typeface="+mn-lt"/>
                <a:ea typeface="+mn-ea"/>
                <a:cs typeface="+mn-cs"/>
              </a:rPr>
              <a:t>Δ12</a:t>
            </a:r>
            <a:r>
              <a:rPr lang="en-GB" sz="1200" kern="1200" dirty="0">
                <a:solidFill>
                  <a:schemeClr val="tx1"/>
                </a:solidFill>
                <a:effectLst/>
                <a:latin typeface="+mn-lt"/>
                <a:ea typeface="+mn-ea"/>
                <a:cs typeface="+mn-cs"/>
              </a:rPr>
              <a:t> or</a:t>
            </a:r>
            <a:r>
              <a:rPr lang="en-GB" sz="1200" i="1" kern="1200" dirty="0">
                <a:solidFill>
                  <a:schemeClr val="tx1"/>
                </a:solidFill>
                <a:effectLst/>
                <a:latin typeface="+mn-lt"/>
                <a:ea typeface="+mn-ea"/>
                <a:cs typeface="+mn-cs"/>
              </a:rPr>
              <a:t> Δ9 isomerase</a:t>
            </a:r>
            <a:r>
              <a:rPr lang="en-GB" sz="1200" kern="1200" dirty="0">
                <a:solidFill>
                  <a:schemeClr val="tx1"/>
                </a:solidFill>
                <a:effectLst/>
                <a:latin typeface="+mn-lt"/>
                <a:ea typeface="+mn-ea"/>
                <a:cs typeface="+mn-cs"/>
              </a:rPr>
              <a:t> in BSF that allows the isomeric change from linoleic acid to CLAs </a:t>
            </a:r>
            <a:endParaRPr lang="en-US" noProof="0"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14</a:t>
            </a:fld>
            <a:endParaRPr lang="fr-FR"/>
          </a:p>
        </p:txBody>
      </p:sp>
    </p:spTree>
    <p:extLst>
      <p:ext uri="{BB962C8B-B14F-4D97-AF65-F5344CB8AC3E}">
        <p14:creationId xmlns:p14="http://schemas.microsoft.com/office/powerpoint/2010/main" val="1167743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Here is a graphic from our lab (it is not important), it is just to tell you that we also have done that before but now, we all need to change our way of thinking. </a:t>
            </a:r>
            <a:r>
              <a:rPr lang="en-GB" dirty="0"/>
              <a:t>As for example, fatty acids as palmitic acid thought to be merely bioaccumulated from diets were also produced by the BSF itself </a:t>
            </a:r>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15</a:t>
            </a:fld>
            <a:endParaRPr lang="fr-FR"/>
          </a:p>
        </p:txBody>
      </p:sp>
    </p:spTree>
    <p:extLst>
      <p:ext uri="{BB962C8B-B14F-4D97-AF65-F5344CB8AC3E}">
        <p14:creationId xmlns:p14="http://schemas.microsoft.com/office/powerpoint/2010/main" val="2358295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dirty="0"/>
          </a:p>
        </p:txBody>
      </p:sp>
      <p:sp>
        <p:nvSpPr>
          <p:cNvPr id="4" name="Espace réservé du numéro de diapositive 3"/>
          <p:cNvSpPr>
            <a:spLocks noGrp="1"/>
          </p:cNvSpPr>
          <p:nvPr>
            <p:ph type="sldNum" sz="quarter" idx="10"/>
          </p:nvPr>
        </p:nvSpPr>
        <p:spPr/>
        <p:txBody>
          <a:bodyPr/>
          <a:lstStyle/>
          <a:p>
            <a:fld id="{F415DB17-C3E4-E04A-993F-1780127393B2}" type="slidenum">
              <a:rPr lang="fr-FR" smtClean="0"/>
              <a:t>16</a:t>
            </a:fld>
            <a:endParaRPr lang="fr-FR"/>
          </a:p>
        </p:txBody>
      </p:sp>
    </p:spTree>
    <p:extLst>
      <p:ext uri="{BB962C8B-B14F-4D97-AF65-F5344CB8AC3E}">
        <p14:creationId xmlns:p14="http://schemas.microsoft.com/office/powerpoint/2010/main" val="3279681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47604259-D275-9646-A4E3-BC0F08790F30}" type="datetimeFigureOut">
              <a:rPr lang="fr-FR" smtClean="0"/>
              <a:t>24/11/2020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3780851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7604259-D275-9646-A4E3-BC0F08790F30}" type="datetimeFigureOut">
              <a:rPr lang="fr-FR" smtClean="0"/>
              <a:t>24/11/2020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1293775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47604259-D275-9646-A4E3-BC0F08790F30}" type="datetimeFigureOut">
              <a:rPr lang="fr-FR" smtClean="0"/>
              <a:t>24/11/2020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263200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7604259-D275-9646-A4E3-BC0F08790F30}" type="datetimeFigureOut">
              <a:rPr lang="fr-FR" smtClean="0"/>
              <a:t>24/11/2020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157161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7604259-D275-9646-A4E3-BC0F08790F30}" type="datetimeFigureOut">
              <a:rPr lang="fr-FR" smtClean="0"/>
              <a:t>24/11/2020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2796356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47604259-D275-9646-A4E3-BC0F08790F30}" type="datetimeFigureOut">
              <a:rPr lang="fr-FR" smtClean="0"/>
              <a:t>24/11/2020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1397957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7604259-D275-9646-A4E3-BC0F08790F30}" type="datetimeFigureOut">
              <a:rPr lang="fr-FR" smtClean="0"/>
              <a:t>24/11/2020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3897161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47604259-D275-9646-A4E3-BC0F08790F30}" type="datetimeFigureOut">
              <a:rPr lang="fr-FR" smtClean="0"/>
              <a:t>24/11/2020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2670946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47604259-D275-9646-A4E3-BC0F08790F30}" type="datetimeFigureOut">
              <a:rPr lang="fr-FR" smtClean="0"/>
              <a:t>24/11/2020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408408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7604259-D275-9646-A4E3-BC0F08790F30}" type="datetimeFigureOut">
              <a:rPr lang="fr-FR" smtClean="0"/>
              <a:t>24/11/2020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1437963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7604259-D275-9646-A4E3-BC0F08790F30}" type="datetimeFigureOut">
              <a:rPr lang="fr-FR" smtClean="0"/>
              <a:t>24/11/2020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142EF39-01F1-1C49-B75C-EADE9B544629}" type="slidenum">
              <a:rPr lang="fr-FR" smtClean="0"/>
              <a:t>‹N°›</a:t>
            </a:fld>
            <a:endParaRPr lang="fr-FR"/>
          </a:p>
        </p:txBody>
      </p:sp>
    </p:spTree>
    <p:extLst>
      <p:ext uri="{BB962C8B-B14F-4D97-AF65-F5344CB8AC3E}">
        <p14:creationId xmlns:p14="http://schemas.microsoft.com/office/powerpoint/2010/main" val="2069964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04259-D275-9646-A4E3-BC0F08790F30}" type="datetimeFigureOut">
              <a:rPr lang="fr-FR" smtClean="0"/>
              <a:t>24/11/2020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2EF39-01F1-1C49-B75C-EADE9B544629}" type="slidenum">
              <a:rPr lang="fr-FR" smtClean="0"/>
              <a:t>‹N°›</a:t>
            </a:fld>
            <a:endParaRPr lang="fr-FR"/>
          </a:p>
        </p:txBody>
      </p:sp>
    </p:spTree>
    <p:extLst>
      <p:ext uri="{BB962C8B-B14F-4D97-AF65-F5344CB8AC3E}">
        <p14:creationId xmlns:p14="http://schemas.microsoft.com/office/powerpoint/2010/main" val="1693020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JP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G"/><Relationship Id="rId5" Type="http://schemas.openxmlformats.org/officeDocument/2006/relationships/image" Target="../media/image1.jpe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9.JPG"/><Relationship Id="rId3" Type="http://schemas.openxmlformats.org/officeDocument/2006/relationships/audio" Target="../media/media2.m4a"/><Relationship Id="rId7" Type="http://schemas.openxmlformats.org/officeDocument/2006/relationships/diagramLayout" Target="../diagrams/layout1.xml"/><Relationship Id="rId12" Type="http://schemas.openxmlformats.org/officeDocument/2006/relationships/image" Target="../media/image8.jpe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diagramData" Target="../diagrams/data1.xml"/><Relationship Id="rId11" Type="http://schemas.openxmlformats.org/officeDocument/2006/relationships/image" Target="../media/image7.JPG"/><Relationship Id="rId5" Type="http://schemas.openxmlformats.org/officeDocument/2006/relationships/notesSlide" Target="../notesSlides/notesSlide2.xml"/><Relationship Id="rId10" Type="http://schemas.microsoft.com/office/2007/relationships/diagramDrawing" Target="../diagrams/drawing1.xml"/><Relationship Id="rId4" Type="http://schemas.openxmlformats.org/officeDocument/2006/relationships/slideLayout" Target="../slideLayouts/slideLayout1.xml"/><Relationship Id="rId9" Type="http://schemas.openxmlformats.org/officeDocument/2006/relationships/diagramColors" Target="../diagrams/colors1.xml"/><Relationship Id="rId1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image" Target="../media/image6.png"/><Relationship Id="rId3" Type="http://schemas.openxmlformats.org/officeDocument/2006/relationships/audio" Target="../media/media3.m4a"/><Relationship Id="rId7" Type="http://schemas.openxmlformats.org/officeDocument/2006/relationships/diagramLayout" Target="../diagrams/layout2.xml"/><Relationship Id="rId12" Type="http://schemas.openxmlformats.org/officeDocument/2006/relationships/image" Target="../media/image11.JP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diagramData" Target="../diagrams/data2.xml"/><Relationship Id="rId11" Type="http://schemas.openxmlformats.org/officeDocument/2006/relationships/image" Target="../media/image10.JPG"/><Relationship Id="rId5" Type="http://schemas.openxmlformats.org/officeDocument/2006/relationships/notesSlide" Target="../notesSlides/notesSlide3.xml"/><Relationship Id="rId10" Type="http://schemas.microsoft.com/office/2007/relationships/diagramDrawing" Target="../diagrams/drawing2.xml"/><Relationship Id="rId4" Type="http://schemas.openxmlformats.org/officeDocument/2006/relationships/slideLayout" Target="../slideLayouts/slideLayout1.xml"/><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image" Target="../media/image3.JPG"/><Relationship Id="rId3" Type="http://schemas.openxmlformats.org/officeDocument/2006/relationships/audio" Target="../media/media4.m4a"/><Relationship Id="rId7" Type="http://schemas.openxmlformats.org/officeDocument/2006/relationships/diagramLayout" Target="../diagrams/layout3.xml"/><Relationship Id="rId12" Type="http://schemas.openxmlformats.org/officeDocument/2006/relationships/image" Target="../media/image13.jpe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diagramData" Target="../diagrams/data3.xml"/><Relationship Id="rId11" Type="http://schemas.openxmlformats.org/officeDocument/2006/relationships/image" Target="../media/image12.JPG"/><Relationship Id="rId5" Type="http://schemas.openxmlformats.org/officeDocument/2006/relationships/notesSlide" Target="../notesSlides/notesSlide4.xml"/><Relationship Id="rId15" Type="http://schemas.openxmlformats.org/officeDocument/2006/relationships/image" Target="../media/image6.png"/><Relationship Id="rId10" Type="http://schemas.microsoft.com/office/2007/relationships/diagramDrawing" Target="../diagrams/drawing3.xml"/><Relationship Id="rId4" Type="http://schemas.openxmlformats.org/officeDocument/2006/relationships/slideLayout" Target="../slideLayouts/slideLayout1.xml"/><Relationship Id="rId9" Type="http://schemas.openxmlformats.org/officeDocument/2006/relationships/diagramColors" Target="../diagrams/colors3.xml"/><Relationship Id="rId14" Type="http://schemas.openxmlformats.org/officeDocument/2006/relationships/image" Target="../media/image14.tiff"/></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audio" Target="../media/media5.m4a"/><Relationship Id="rId7" Type="http://schemas.openxmlformats.org/officeDocument/2006/relationships/diagramData" Target="../diagrams/data4.xml"/><Relationship Id="rId12" Type="http://schemas.openxmlformats.org/officeDocument/2006/relationships/image" Target="../media/image6.png"/><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15.png"/><Relationship Id="rId11" Type="http://schemas.microsoft.com/office/2007/relationships/diagramDrawing" Target="../diagrams/drawing4.xml"/><Relationship Id="rId5" Type="http://schemas.openxmlformats.org/officeDocument/2006/relationships/notesSlide" Target="../notesSlides/notesSlide5.xml"/><Relationship Id="rId10" Type="http://schemas.openxmlformats.org/officeDocument/2006/relationships/diagramColors" Target="../diagrams/colors4.xml"/><Relationship Id="rId4" Type="http://schemas.openxmlformats.org/officeDocument/2006/relationships/slideLayout" Target="../slideLayouts/slideLayout1.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audio" Target="../media/media6.m4a"/><Relationship Id="rId7" Type="http://schemas.openxmlformats.org/officeDocument/2006/relationships/diagramData" Target="../diagrams/data5.xml"/><Relationship Id="rId12" Type="http://schemas.openxmlformats.org/officeDocument/2006/relationships/image" Target="../media/image6.pn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16.png"/><Relationship Id="rId11" Type="http://schemas.microsoft.com/office/2007/relationships/diagramDrawing" Target="../diagrams/drawing5.xml"/><Relationship Id="rId5" Type="http://schemas.openxmlformats.org/officeDocument/2006/relationships/notesSlide" Target="../notesSlides/notesSlide6.xml"/><Relationship Id="rId10" Type="http://schemas.openxmlformats.org/officeDocument/2006/relationships/diagramColors" Target="../diagrams/colors5.xml"/><Relationship Id="rId4" Type="http://schemas.openxmlformats.org/officeDocument/2006/relationships/slideLayout" Target="../slideLayouts/slideLayout1.xml"/><Relationship Id="rId9"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audio" Target="../media/media7.m4a"/><Relationship Id="rId7" Type="http://schemas.openxmlformats.org/officeDocument/2006/relationships/diagramData" Target="../diagrams/data6.xml"/><Relationship Id="rId12" Type="http://schemas.openxmlformats.org/officeDocument/2006/relationships/image" Target="../media/image6.png"/><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17.png"/><Relationship Id="rId11" Type="http://schemas.microsoft.com/office/2007/relationships/diagramDrawing" Target="../diagrams/drawing6.xml"/><Relationship Id="rId5" Type="http://schemas.openxmlformats.org/officeDocument/2006/relationships/notesSlide" Target="../notesSlides/notesSlide7.xml"/><Relationship Id="rId10" Type="http://schemas.openxmlformats.org/officeDocument/2006/relationships/diagramColors" Target="../diagrams/colors6.xml"/><Relationship Id="rId4" Type="http://schemas.openxmlformats.org/officeDocument/2006/relationships/slideLayout" Target="../slideLayouts/slideLayout1.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audio" Target="../media/media8.m4a"/><Relationship Id="rId7" Type="http://schemas.openxmlformats.org/officeDocument/2006/relationships/diagramLayout" Target="../diagrams/layout7.xml"/><Relationship Id="rId12" Type="http://schemas.openxmlformats.org/officeDocument/2006/relationships/image" Target="../media/image6.png"/><Relationship Id="rId2" Type="http://schemas.microsoft.com/office/2007/relationships/media" Target="../media/media8.m4a"/><Relationship Id="rId1" Type="http://schemas.openxmlformats.org/officeDocument/2006/relationships/tags" Target="../tags/tag7.xml"/><Relationship Id="rId6" Type="http://schemas.openxmlformats.org/officeDocument/2006/relationships/diagramData" Target="../diagrams/data7.xml"/><Relationship Id="rId11" Type="http://schemas.openxmlformats.org/officeDocument/2006/relationships/image" Target="../media/image18.png"/><Relationship Id="rId5" Type="http://schemas.openxmlformats.org/officeDocument/2006/relationships/notesSlide" Target="../notesSlides/notesSlide8.xml"/><Relationship Id="rId10" Type="http://schemas.microsoft.com/office/2007/relationships/diagramDrawing" Target="../diagrams/drawing7.xml"/><Relationship Id="rId4" Type="http://schemas.openxmlformats.org/officeDocument/2006/relationships/slideLayout" Target="../slideLayouts/slideLayout1.xml"/><Relationship Id="rId9" Type="http://schemas.openxmlformats.org/officeDocument/2006/relationships/diagramColors" Target="../diagrams/colors7.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audio" Target="../media/media9.m4a"/><Relationship Id="rId7" Type="http://schemas.openxmlformats.org/officeDocument/2006/relationships/diagramLayout" Target="../diagrams/layout8.xml"/><Relationship Id="rId12" Type="http://schemas.openxmlformats.org/officeDocument/2006/relationships/image" Target="../media/image6.png"/><Relationship Id="rId2" Type="http://schemas.microsoft.com/office/2007/relationships/media" Target="../media/media9.m4a"/><Relationship Id="rId1" Type="http://schemas.openxmlformats.org/officeDocument/2006/relationships/tags" Target="../tags/tag8.xml"/><Relationship Id="rId6" Type="http://schemas.openxmlformats.org/officeDocument/2006/relationships/diagramData" Target="../diagrams/data8.xml"/><Relationship Id="rId11" Type="http://schemas.openxmlformats.org/officeDocument/2006/relationships/image" Target="../media/image19.png"/><Relationship Id="rId5" Type="http://schemas.openxmlformats.org/officeDocument/2006/relationships/notesSlide" Target="../notesSlides/notesSlide9.xml"/><Relationship Id="rId10" Type="http://schemas.microsoft.com/office/2007/relationships/diagramDrawing" Target="../diagrams/drawing8.xml"/><Relationship Id="rId4" Type="http://schemas.openxmlformats.org/officeDocument/2006/relationships/slideLayout" Target="../slideLayouts/slideLayout1.xml"/><Relationship Id="rId9" Type="http://schemas.openxmlformats.org/officeDocument/2006/relationships/diagramColors" Target="../diagrams/colors8.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audio" Target="../media/media10.m4a"/><Relationship Id="rId7" Type="http://schemas.openxmlformats.org/officeDocument/2006/relationships/diagramLayout" Target="../diagrams/layout9.xml"/><Relationship Id="rId12" Type="http://schemas.openxmlformats.org/officeDocument/2006/relationships/image" Target="../media/image6.png"/><Relationship Id="rId2" Type="http://schemas.microsoft.com/office/2007/relationships/media" Target="../media/media10.m4a"/><Relationship Id="rId1" Type="http://schemas.openxmlformats.org/officeDocument/2006/relationships/tags" Target="../tags/tag9.xml"/><Relationship Id="rId6" Type="http://schemas.openxmlformats.org/officeDocument/2006/relationships/diagramData" Target="../diagrams/data9.xml"/><Relationship Id="rId11" Type="http://schemas.openxmlformats.org/officeDocument/2006/relationships/image" Target="../media/image20.png"/><Relationship Id="rId5" Type="http://schemas.openxmlformats.org/officeDocument/2006/relationships/notesSlide" Target="../notesSlides/notesSlide10.xml"/><Relationship Id="rId10" Type="http://schemas.microsoft.com/office/2007/relationships/diagramDrawing" Target="../diagrams/drawing9.xml"/><Relationship Id="rId4" Type="http://schemas.openxmlformats.org/officeDocument/2006/relationships/slideLayout" Target="../slideLayouts/slideLayout1.xml"/><Relationship Id="rId9" Type="http://schemas.openxmlformats.org/officeDocument/2006/relationships/diagramColors" Target="../diagrams/colors9.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audio" Target="../media/media11.m4a"/><Relationship Id="rId7" Type="http://schemas.openxmlformats.org/officeDocument/2006/relationships/diagramLayout" Target="../diagrams/layout10.xml"/><Relationship Id="rId12" Type="http://schemas.openxmlformats.org/officeDocument/2006/relationships/image" Target="../media/image6.png"/><Relationship Id="rId2" Type="http://schemas.microsoft.com/office/2007/relationships/media" Target="../media/media11.m4a"/><Relationship Id="rId1" Type="http://schemas.openxmlformats.org/officeDocument/2006/relationships/tags" Target="../tags/tag10.xml"/><Relationship Id="rId6" Type="http://schemas.openxmlformats.org/officeDocument/2006/relationships/diagramData" Target="../diagrams/data10.xml"/><Relationship Id="rId11" Type="http://schemas.openxmlformats.org/officeDocument/2006/relationships/image" Target="../media/image21.png"/><Relationship Id="rId5" Type="http://schemas.openxmlformats.org/officeDocument/2006/relationships/notesSlide" Target="../notesSlides/notesSlide11.xml"/><Relationship Id="rId10" Type="http://schemas.microsoft.com/office/2007/relationships/diagramDrawing" Target="../diagrams/drawing10.xml"/><Relationship Id="rId4" Type="http://schemas.openxmlformats.org/officeDocument/2006/relationships/slideLayout" Target="../slideLayouts/slideLayout1.xml"/><Relationship Id="rId9" Type="http://schemas.openxmlformats.org/officeDocument/2006/relationships/diagramColors" Target="../diagrams/colors10.xm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11.xml"/><Relationship Id="rId3" Type="http://schemas.openxmlformats.org/officeDocument/2006/relationships/audio" Target="../media/media12.m4a"/><Relationship Id="rId7" Type="http://schemas.openxmlformats.org/officeDocument/2006/relationships/image" Target="../media/image6.png"/><Relationship Id="rId12" Type="http://schemas.microsoft.com/office/2007/relationships/diagramDrawing" Target="../diagrams/drawing11.xml"/><Relationship Id="rId2" Type="http://schemas.microsoft.com/office/2007/relationships/media" Target="../media/media12.m4a"/><Relationship Id="rId1" Type="http://schemas.openxmlformats.org/officeDocument/2006/relationships/tags" Target="../tags/tag11.xml"/><Relationship Id="rId6" Type="http://schemas.openxmlformats.org/officeDocument/2006/relationships/image" Target="../media/image22.png"/><Relationship Id="rId11" Type="http://schemas.openxmlformats.org/officeDocument/2006/relationships/diagramColors" Target="../diagrams/colors11.xml"/><Relationship Id="rId5" Type="http://schemas.openxmlformats.org/officeDocument/2006/relationships/notesSlide" Target="../notesSlides/notesSlide12.xml"/><Relationship Id="rId10" Type="http://schemas.openxmlformats.org/officeDocument/2006/relationships/diagramQuickStyle" Target="../diagrams/quickStyle11.xml"/><Relationship Id="rId4" Type="http://schemas.openxmlformats.org/officeDocument/2006/relationships/slideLayout" Target="../slideLayouts/slideLayout1.xml"/><Relationship Id="rId9"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2.xml"/><Relationship Id="rId3" Type="http://schemas.openxmlformats.org/officeDocument/2006/relationships/audio" Target="../media/media13.m4a"/><Relationship Id="rId7" Type="http://schemas.openxmlformats.org/officeDocument/2006/relationships/diagramLayout" Target="../diagrams/layout12.xml"/><Relationship Id="rId12" Type="http://schemas.openxmlformats.org/officeDocument/2006/relationships/image" Target="../media/image6.png"/><Relationship Id="rId2" Type="http://schemas.microsoft.com/office/2007/relationships/media" Target="../media/media13.m4a"/><Relationship Id="rId1" Type="http://schemas.openxmlformats.org/officeDocument/2006/relationships/tags" Target="../tags/tag12.xml"/><Relationship Id="rId6" Type="http://schemas.openxmlformats.org/officeDocument/2006/relationships/diagramData" Target="../diagrams/data12.xml"/><Relationship Id="rId11" Type="http://schemas.openxmlformats.org/officeDocument/2006/relationships/image" Target="../media/image23.png"/><Relationship Id="rId5" Type="http://schemas.openxmlformats.org/officeDocument/2006/relationships/notesSlide" Target="../notesSlides/notesSlide13.xml"/><Relationship Id="rId10" Type="http://schemas.microsoft.com/office/2007/relationships/diagramDrawing" Target="../diagrams/drawing12.xml"/><Relationship Id="rId4" Type="http://schemas.openxmlformats.org/officeDocument/2006/relationships/slideLayout" Target="../slideLayouts/slideLayout1.xml"/><Relationship Id="rId9" Type="http://schemas.openxmlformats.org/officeDocument/2006/relationships/diagramColors" Target="../diagrams/colors12.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audio" Target="../media/media14.m4a"/><Relationship Id="rId7" Type="http://schemas.openxmlformats.org/officeDocument/2006/relationships/diagramLayout" Target="../diagrams/layout13.xml"/><Relationship Id="rId12" Type="http://schemas.openxmlformats.org/officeDocument/2006/relationships/image" Target="../media/image6.png"/><Relationship Id="rId2" Type="http://schemas.microsoft.com/office/2007/relationships/media" Target="../media/media14.m4a"/><Relationship Id="rId1" Type="http://schemas.openxmlformats.org/officeDocument/2006/relationships/tags" Target="../tags/tag13.xml"/><Relationship Id="rId6" Type="http://schemas.openxmlformats.org/officeDocument/2006/relationships/diagramData" Target="../diagrams/data13.xml"/><Relationship Id="rId11" Type="http://schemas.openxmlformats.org/officeDocument/2006/relationships/image" Target="../media/image23.png"/><Relationship Id="rId5" Type="http://schemas.openxmlformats.org/officeDocument/2006/relationships/notesSlide" Target="../notesSlides/notesSlide14.xml"/><Relationship Id="rId10" Type="http://schemas.microsoft.com/office/2007/relationships/diagramDrawing" Target="../diagrams/drawing13.xml"/><Relationship Id="rId4" Type="http://schemas.openxmlformats.org/officeDocument/2006/relationships/slideLayout" Target="../slideLayouts/slideLayout1.xml"/><Relationship Id="rId9" Type="http://schemas.openxmlformats.org/officeDocument/2006/relationships/diagramColors" Target="../diagrams/colors13.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4.xml"/><Relationship Id="rId3" Type="http://schemas.openxmlformats.org/officeDocument/2006/relationships/audio" Target="../media/media15.m4a"/><Relationship Id="rId7" Type="http://schemas.openxmlformats.org/officeDocument/2006/relationships/diagramLayout" Target="../diagrams/layout14.xml"/><Relationship Id="rId12" Type="http://schemas.openxmlformats.org/officeDocument/2006/relationships/image" Target="../media/image6.png"/><Relationship Id="rId2" Type="http://schemas.microsoft.com/office/2007/relationships/media" Target="../media/media15.m4a"/><Relationship Id="rId1" Type="http://schemas.openxmlformats.org/officeDocument/2006/relationships/tags" Target="../tags/tag14.xml"/><Relationship Id="rId6" Type="http://schemas.openxmlformats.org/officeDocument/2006/relationships/diagramData" Target="../diagrams/data14.xml"/><Relationship Id="rId11" Type="http://schemas.openxmlformats.org/officeDocument/2006/relationships/image" Target="../media/image24.png"/><Relationship Id="rId5" Type="http://schemas.openxmlformats.org/officeDocument/2006/relationships/notesSlide" Target="../notesSlides/notesSlide15.xml"/><Relationship Id="rId10" Type="http://schemas.microsoft.com/office/2007/relationships/diagramDrawing" Target="../diagrams/drawing14.xml"/><Relationship Id="rId4" Type="http://schemas.openxmlformats.org/officeDocument/2006/relationships/slideLayout" Target="../slideLayouts/slideLayout1.xml"/><Relationship Id="rId9" Type="http://schemas.openxmlformats.org/officeDocument/2006/relationships/diagramColors" Target="../diagrams/colors14.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slideLayout" Target="../slideLayouts/slideLayout1.xml"/><Relationship Id="rId7" Type="http://schemas.openxmlformats.org/officeDocument/2006/relationships/diagramQuickStyle" Target="../diagrams/quickStyle15.xml"/><Relationship Id="rId12" Type="http://schemas.openxmlformats.org/officeDocument/2006/relationships/image" Target="../media/image6.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diagramLayout" Target="../diagrams/layout15.xml"/><Relationship Id="rId11" Type="http://schemas.openxmlformats.org/officeDocument/2006/relationships/image" Target="../media/image26.jpg"/><Relationship Id="rId5" Type="http://schemas.openxmlformats.org/officeDocument/2006/relationships/diagramData" Target="../diagrams/data15.xml"/><Relationship Id="rId10" Type="http://schemas.openxmlformats.org/officeDocument/2006/relationships/image" Target="../media/image25.jpg"/><Relationship Id="rId4" Type="http://schemas.openxmlformats.org/officeDocument/2006/relationships/notesSlide" Target="../notesSlides/notesSlide16.xml"/><Relationship Id="rId9" Type="http://schemas.microsoft.com/office/2007/relationships/diagramDrawing" Target="../diagrams/drawing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403576"/>
          </a:xfrm>
        </p:spPr>
        <p:txBody>
          <a:bodyPr>
            <a:normAutofit fontScale="90000"/>
          </a:bodyPr>
          <a:lstStyle/>
          <a:p>
            <a:r>
              <a:rPr lang="en-US" sz="2400" dirty="0"/>
              <a:t>Deuterium labelling of fatty acids in </a:t>
            </a:r>
            <a:r>
              <a:rPr lang="en-US" sz="2400" i="1" dirty="0"/>
              <a:t>Hermetia</a:t>
            </a:r>
            <a:r>
              <a:rPr lang="en-US" sz="2400" dirty="0"/>
              <a:t> </a:t>
            </a:r>
            <a:r>
              <a:rPr lang="en-US" sz="2400" i="1" dirty="0"/>
              <a:t>illucens</a:t>
            </a:r>
            <a:r>
              <a:rPr lang="en-US" sz="2400" dirty="0"/>
              <a:t> larvae</a:t>
            </a:r>
            <a:br>
              <a:rPr lang="en-US" sz="2400" dirty="0"/>
            </a:br>
            <a:br>
              <a:rPr lang="en-US" sz="2400" dirty="0"/>
            </a:br>
            <a:r>
              <a:rPr lang="en-US" sz="2000" i="1" dirty="0"/>
              <a:t>Hoc B., </a:t>
            </a:r>
            <a:r>
              <a:rPr lang="en-US" sz="2000" i="1" dirty="0" err="1"/>
              <a:t>Fauconnier</a:t>
            </a:r>
            <a:r>
              <a:rPr lang="en-US" sz="2000" i="1" dirty="0"/>
              <a:t> M-L., </a:t>
            </a:r>
            <a:r>
              <a:rPr lang="en-US" sz="2000" i="1" dirty="0" err="1"/>
              <a:t>Purcaro</a:t>
            </a:r>
            <a:r>
              <a:rPr lang="en-US" sz="2000" i="1" dirty="0"/>
              <a:t> G., </a:t>
            </a:r>
            <a:r>
              <a:rPr lang="en-US" sz="2000" i="1" dirty="0" err="1"/>
              <a:t>Lognay</a:t>
            </a:r>
            <a:r>
              <a:rPr lang="en-US" sz="2000" i="1" dirty="0"/>
              <a:t> G., Francis F.  &amp; </a:t>
            </a:r>
            <a:r>
              <a:rPr lang="en-US" sz="2000" b="1" i="1" dirty="0"/>
              <a:t>Caparros Megido R.</a:t>
            </a:r>
            <a:br>
              <a:rPr lang="en-US" sz="2000" i="1" dirty="0"/>
            </a:br>
            <a:endParaRPr lang="en-US" sz="2000" dirty="0"/>
          </a:p>
        </p:txBody>
      </p:sp>
      <p:pic>
        <p:nvPicPr>
          <p:cNvPr id="3" name="Image 2" descr="Logo Gembloux Agro-Bio Tech_CMJN.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82611" y="6136741"/>
            <a:ext cx="2521857" cy="552551"/>
          </a:xfrm>
          <a:prstGeom prst="rect">
            <a:avLst/>
          </a:prstGeom>
        </p:spPr>
      </p:pic>
      <p:pic>
        <p:nvPicPr>
          <p:cNvPr id="8" name="Image 7">
            <a:extLst>
              <a:ext uri="{FF2B5EF4-FFF2-40B4-BE49-F238E27FC236}">
                <a16:creationId xmlns:a16="http://schemas.microsoft.com/office/drawing/2014/main" id="{982A082D-64FB-1648-84E6-B0C7EC142C57}"/>
              </a:ext>
            </a:extLst>
          </p:cNvPr>
          <p:cNvPicPr>
            <a:picLocks noChangeAspect="1"/>
          </p:cNvPicPr>
          <p:nvPr/>
        </p:nvPicPr>
        <p:blipFill>
          <a:blip r:embed="rId6"/>
          <a:stretch>
            <a:fillRect/>
          </a:stretch>
        </p:blipFill>
        <p:spPr>
          <a:xfrm>
            <a:off x="4572000" y="2697016"/>
            <a:ext cx="4093553" cy="3071091"/>
          </a:xfrm>
          <a:prstGeom prst="roundRect">
            <a:avLst>
              <a:gd name="adj" fmla="val 8594"/>
            </a:avLst>
          </a:prstGeom>
          <a:solidFill>
            <a:srgbClr val="FFFFFF">
              <a:shade val="85000"/>
            </a:srgbClr>
          </a:solidFill>
          <a:ln>
            <a:noFill/>
          </a:ln>
          <a:effectLst/>
        </p:spPr>
      </p:pic>
      <p:pic>
        <p:nvPicPr>
          <p:cNvPr id="12" name="Image 11">
            <a:extLst>
              <a:ext uri="{FF2B5EF4-FFF2-40B4-BE49-F238E27FC236}">
                <a16:creationId xmlns:a16="http://schemas.microsoft.com/office/drawing/2014/main" id="{E554BCE1-0F0D-2C4B-923E-3F2F48E15D31}"/>
              </a:ext>
            </a:extLst>
          </p:cNvPr>
          <p:cNvPicPr>
            <a:picLocks noChangeAspect="1"/>
          </p:cNvPicPr>
          <p:nvPr/>
        </p:nvPicPr>
        <p:blipFill>
          <a:blip r:embed="rId7"/>
          <a:stretch>
            <a:fillRect/>
          </a:stretch>
        </p:blipFill>
        <p:spPr>
          <a:xfrm>
            <a:off x="457200" y="1534885"/>
            <a:ext cx="3859637" cy="2895601"/>
          </a:xfrm>
          <a:prstGeom prst="roundRect">
            <a:avLst>
              <a:gd name="adj" fmla="val 8594"/>
            </a:avLst>
          </a:prstGeom>
          <a:solidFill>
            <a:srgbClr val="FFFFFF">
              <a:shade val="85000"/>
            </a:srgbClr>
          </a:solidFill>
          <a:ln>
            <a:noFill/>
          </a:ln>
          <a:effectLst/>
        </p:spPr>
      </p:pic>
      <p:pic>
        <p:nvPicPr>
          <p:cNvPr id="14" name="Image 13">
            <a:extLst>
              <a:ext uri="{FF2B5EF4-FFF2-40B4-BE49-F238E27FC236}">
                <a16:creationId xmlns:a16="http://schemas.microsoft.com/office/drawing/2014/main" id="{8C3B9F53-2B5F-2942-9D5D-AA1B1EE588F5}"/>
              </a:ext>
            </a:extLst>
          </p:cNvPr>
          <p:cNvPicPr>
            <a:picLocks noChangeAspect="1"/>
          </p:cNvPicPr>
          <p:nvPr/>
        </p:nvPicPr>
        <p:blipFill>
          <a:blip r:embed="rId8"/>
          <a:stretch>
            <a:fillRect/>
          </a:stretch>
        </p:blipFill>
        <p:spPr>
          <a:xfrm>
            <a:off x="319314" y="5968034"/>
            <a:ext cx="1280886" cy="889966"/>
          </a:xfrm>
          <a:prstGeom prst="rect">
            <a:avLst/>
          </a:prstGeom>
        </p:spPr>
      </p:pic>
      <p:pic>
        <p:nvPicPr>
          <p:cNvPr id="16" name="Image 15">
            <a:extLst>
              <a:ext uri="{FF2B5EF4-FFF2-40B4-BE49-F238E27FC236}">
                <a16:creationId xmlns:a16="http://schemas.microsoft.com/office/drawing/2014/main" id="{5AD69D02-2F28-3342-9F12-C3E8B5326570}"/>
              </a:ext>
            </a:extLst>
          </p:cNvPr>
          <p:cNvPicPr>
            <a:picLocks noChangeAspect="1"/>
          </p:cNvPicPr>
          <p:nvPr/>
        </p:nvPicPr>
        <p:blipFill>
          <a:blip r:embed="rId9"/>
          <a:stretch>
            <a:fillRect/>
          </a:stretch>
        </p:blipFill>
        <p:spPr>
          <a:xfrm>
            <a:off x="5686879" y="6036402"/>
            <a:ext cx="3457121" cy="750507"/>
          </a:xfrm>
          <a:prstGeom prst="rect">
            <a:avLst/>
          </a:prstGeom>
        </p:spPr>
      </p:pic>
      <p:pic>
        <p:nvPicPr>
          <p:cNvPr id="4" name="Audio 3">
            <a:hlinkClick r:id="" action="ppaction://media"/>
            <a:extLst>
              <a:ext uri="{FF2B5EF4-FFF2-40B4-BE49-F238E27FC236}">
                <a16:creationId xmlns:a16="http://schemas.microsoft.com/office/drawing/2014/main" id="{37D5FBDA-DD94-E742-BFD6-A4AF159C3C2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267431189"/>
      </p:ext>
    </p:extLst>
  </p:cSld>
  <p:clrMapOvr>
    <a:masterClrMapping/>
  </p:clrMapOvr>
  <mc:AlternateContent xmlns:mc="http://schemas.openxmlformats.org/markup-compatibility/2006" xmlns:p14="http://schemas.microsoft.com/office/powerpoint/2010/main">
    <mc:Choice Requires="p14">
      <p:transition spd="slow" p14:dur="2000" advTm="10066"/>
    </mc:Choice>
    <mc:Fallback xmlns="">
      <p:transition spd="slow" advTm="100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ext uri="{D42A27DB-BD31-4B8C-83A1-F6EECF244321}">
                <p14:modId xmlns:p14="http://schemas.microsoft.com/office/powerpoint/2010/main" val="2805112708"/>
              </p:ext>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 3">
            <a:extLst>
              <a:ext uri="{FF2B5EF4-FFF2-40B4-BE49-F238E27FC236}">
                <a16:creationId xmlns:a16="http://schemas.microsoft.com/office/drawing/2014/main" id="{D561D996-0947-C445-89BF-3EAD87FAA5A8}"/>
              </a:ext>
            </a:extLst>
          </p:cNvPr>
          <p:cNvPicPr>
            <a:picLocks noChangeAspect="1"/>
          </p:cNvPicPr>
          <p:nvPr/>
        </p:nvPicPr>
        <p:blipFill>
          <a:blip r:embed="rId11"/>
          <a:stretch>
            <a:fillRect/>
          </a:stretch>
        </p:blipFill>
        <p:spPr>
          <a:xfrm>
            <a:off x="245118" y="886690"/>
            <a:ext cx="2678115" cy="2008909"/>
          </a:xfrm>
          <a:prstGeom prst="roundRect">
            <a:avLst>
              <a:gd name="adj" fmla="val 8594"/>
            </a:avLst>
          </a:prstGeom>
          <a:solidFill>
            <a:srgbClr val="FFFFFF">
              <a:shade val="85000"/>
            </a:srgbClr>
          </a:solidFill>
          <a:ln>
            <a:noFill/>
          </a:ln>
          <a:effectLst/>
        </p:spPr>
      </p:pic>
      <p:cxnSp>
        <p:nvCxnSpPr>
          <p:cNvPr id="10" name="Connecteur droit avec flèche 9">
            <a:extLst>
              <a:ext uri="{FF2B5EF4-FFF2-40B4-BE49-F238E27FC236}">
                <a16:creationId xmlns:a16="http://schemas.microsoft.com/office/drawing/2014/main" id="{2B787361-F986-2046-93D2-E604E4A100C0}"/>
              </a:ext>
            </a:extLst>
          </p:cNvPr>
          <p:cNvCxnSpPr>
            <a:cxnSpLocks/>
          </p:cNvCxnSpPr>
          <p:nvPr/>
        </p:nvCxnSpPr>
        <p:spPr>
          <a:xfrm>
            <a:off x="3044875" y="2057582"/>
            <a:ext cx="2343554" cy="424361"/>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pic>
        <p:nvPicPr>
          <p:cNvPr id="13" name="Image 12">
            <a:extLst>
              <a:ext uri="{FF2B5EF4-FFF2-40B4-BE49-F238E27FC236}">
                <a16:creationId xmlns:a16="http://schemas.microsoft.com/office/drawing/2014/main" id="{63F707EE-35AF-8647-8085-816E8F7DBFD2}"/>
              </a:ext>
            </a:extLst>
          </p:cNvPr>
          <p:cNvPicPr>
            <a:picLocks noChangeAspect="1"/>
          </p:cNvPicPr>
          <p:nvPr/>
        </p:nvPicPr>
        <p:blipFill>
          <a:blip r:embed="rId12"/>
          <a:stretch>
            <a:fillRect/>
          </a:stretch>
        </p:blipFill>
        <p:spPr>
          <a:xfrm>
            <a:off x="384026" y="3606468"/>
            <a:ext cx="4722401" cy="2837875"/>
          </a:xfrm>
          <a:prstGeom prst="rect">
            <a:avLst/>
          </a:prstGeom>
        </p:spPr>
      </p:pic>
      <p:sp>
        <p:nvSpPr>
          <p:cNvPr id="14" name="ZoneTexte 13">
            <a:extLst>
              <a:ext uri="{FF2B5EF4-FFF2-40B4-BE49-F238E27FC236}">
                <a16:creationId xmlns:a16="http://schemas.microsoft.com/office/drawing/2014/main" id="{704EDA0B-CAFE-5A4A-9F3E-F33955F3CF58}"/>
              </a:ext>
            </a:extLst>
          </p:cNvPr>
          <p:cNvSpPr txBox="1"/>
          <p:nvPr/>
        </p:nvSpPr>
        <p:spPr>
          <a:xfrm>
            <a:off x="0" y="6614886"/>
            <a:ext cx="6285695" cy="215444"/>
          </a:xfrm>
          <a:prstGeom prst="rect">
            <a:avLst/>
          </a:prstGeom>
          <a:noFill/>
        </p:spPr>
        <p:txBody>
          <a:bodyPr wrap="none" rtlCol="0">
            <a:spAutoFit/>
          </a:bodyPr>
          <a:lstStyle/>
          <a:p>
            <a:r>
              <a:rPr lang="en-US" sz="800"/>
              <a:t>Oonincx</a:t>
            </a:r>
            <a:r>
              <a:rPr lang="en-US" sz="800" dirty="0"/>
              <a:t> et al., 2019. Feed Conversion, Survival and Development, and Composition of Four Insect Species on Diets Composed of Food By-Products</a:t>
            </a:r>
          </a:p>
        </p:txBody>
      </p:sp>
      <p:sp>
        <p:nvSpPr>
          <p:cNvPr id="16" name="Ellipse 15">
            <a:extLst>
              <a:ext uri="{FF2B5EF4-FFF2-40B4-BE49-F238E27FC236}">
                <a16:creationId xmlns:a16="http://schemas.microsoft.com/office/drawing/2014/main" id="{EF1F505B-14BC-2A45-AB6C-CB2640E5FEDD}"/>
              </a:ext>
            </a:extLst>
          </p:cNvPr>
          <p:cNvSpPr/>
          <p:nvPr/>
        </p:nvSpPr>
        <p:spPr>
          <a:xfrm>
            <a:off x="438451" y="3820886"/>
            <a:ext cx="650120" cy="2804886"/>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DC28DD8C-4930-094E-92C3-8A1506713B9C}"/>
              </a:ext>
            </a:extLst>
          </p:cNvPr>
          <p:cNvSpPr/>
          <p:nvPr/>
        </p:nvSpPr>
        <p:spPr>
          <a:xfrm>
            <a:off x="2688771" y="5431276"/>
            <a:ext cx="1426029" cy="1100153"/>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9" name="Connecteur en angle 18">
            <a:extLst>
              <a:ext uri="{FF2B5EF4-FFF2-40B4-BE49-F238E27FC236}">
                <a16:creationId xmlns:a16="http://schemas.microsoft.com/office/drawing/2014/main" id="{612B94A8-DB0A-3D43-9C92-135620035072}"/>
              </a:ext>
            </a:extLst>
          </p:cNvPr>
          <p:cNvCxnSpPr/>
          <p:nvPr/>
        </p:nvCxnSpPr>
        <p:spPr>
          <a:xfrm rot="10800000" flipV="1">
            <a:off x="5388429" y="3862617"/>
            <a:ext cx="2068286" cy="1810656"/>
          </a:xfrm>
          <a:prstGeom prst="bentConnector3">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pic>
        <p:nvPicPr>
          <p:cNvPr id="6" name="Image 5">
            <a:extLst>
              <a:ext uri="{FF2B5EF4-FFF2-40B4-BE49-F238E27FC236}">
                <a16:creationId xmlns:a16="http://schemas.microsoft.com/office/drawing/2014/main" id="{AB34E20B-EC9C-6A49-8674-DEEBE10701E2}"/>
              </a:ext>
            </a:extLst>
          </p:cNvPr>
          <p:cNvPicPr>
            <a:picLocks noChangeAspect="1"/>
          </p:cNvPicPr>
          <p:nvPr/>
        </p:nvPicPr>
        <p:blipFill>
          <a:blip r:embed="rId13"/>
          <a:stretch>
            <a:fillRect/>
          </a:stretch>
        </p:blipFill>
        <p:spPr>
          <a:xfrm>
            <a:off x="5557609" y="1621972"/>
            <a:ext cx="3047079" cy="2285999"/>
          </a:xfrm>
          <a:prstGeom prst="roundRect">
            <a:avLst>
              <a:gd name="adj" fmla="val 8594"/>
            </a:avLst>
          </a:prstGeom>
          <a:solidFill>
            <a:srgbClr val="FFFFFF">
              <a:shade val="85000"/>
            </a:srgbClr>
          </a:solidFill>
          <a:ln>
            <a:noFill/>
          </a:ln>
          <a:effectLst/>
        </p:spPr>
      </p:pic>
      <p:pic>
        <p:nvPicPr>
          <p:cNvPr id="2" name="Audio 1">
            <a:hlinkClick r:id="" action="ppaction://media"/>
            <a:extLst>
              <a:ext uri="{FF2B5EF4-FFF2-40B4-BE49-F238E27FC236}">
                <a16:creationId xmlns:a16="http://schemas.microsoft.com/office/drawing/2014/main" id="{1317A586-BB2C-1244-93A9-ACBD49E298E8}"/>
              </a:ext>
            </a:extLst>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3095628991"/>
      </p:ext>
    </p:extLst>
  </p:cSld>
  <p:clrMapOvr>
    <a:masterClrMapping/>
  </p:clrMapOvr>
  <mc:AlternateContent xmlns:mc="http://schemas.openxmlformats.org/markup-compatibility/2006" xmlns:p14="http://schemas.microsoft.com/office/powerpoint/2010/main">
    <mc:Choice Requires="p14">
      <p:transition spd="slow" p14:dur="2000" advTm="75262"/>
    </mc:Choice>
    <mc:Fallback xmlns="">
      <p:transition spd="slow" advTm="75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
                </p:tgtEl>
              </p:cMediaNode>
            </p:audio>
          </p:childTnLst>
        </p:cTn>
      </p:par>
    </p:tnLst>
    <p:bldLst>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ext uri="{D42A27DB-BD31-4B8C-83A1-F6EECF244321}">
                <p14:modId xmlns:p14="http://schemas.microsoft.com/office/powerpoint/2010/main" val="256579860"/>
              </p:ext>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Image 7">
            <a:extLst>
              <a:ext uri="{FF2B5EF4-FFF2-40B4-BE49-F238E27FC236}">
                <a16:creationId xmlns:a16="http://schemas.microsoft.com/office/drawing/2014/main" id="{725F3774-7063-CC40-B79B-901F279A506D}"/>
              </a:ext>
            </a:extLst>
          </p:cNvPr>
          <p:cNvPicPr>
            <a:picLocks noChangeAspect="1"/>
          </p:cNvPicPr>
          <p:nvPr/>
        </p:nvPicPr>
        <p:blipFill>
          <a:blip r:embed="rId11"/>
          <a:stretch>
            <a:fillRect/>
          </a:stretch>
        </p:blipFill>
        <p:spPr>
          <a:xfrm>
            <a:off x="464975" y="1121698"/>
            <a:ext cx="2850678" cy="2138653"/>
          </a:xfrm>
          <a:prstGeom prst="roundRect">
            <a:avLst>
              <a:gd name="adj" fmla="val 8594"/>
            </a:avLst>
          </a:prstGeom>
          <a:solidFill>
            <a:srgbClr val="FFFFFF">
              <a:shade val="85000"/>
            </a:srgbClr>
          </a:solidFill>
          <a:ln>
            <a:noFill/>
          </a:ln>
          <a:effectLst/>
          <a:scene3d>
            <a:camera prst="orthographicFront">
              <a:rot lat="0" lon="10800000" rev="0"/>
            </a:camera>
            <a:lightRig rig="threePt" dir="t"/>
          </a:scene3d>
        </p:spPr>
      </p:pic>
      <p:pic>
        <p:nvPicPr>
          <p:cNvPr id="12" name="Image 11">
            <a:extLst>
              <a:ext uri="{FF2B5EF4-FFF2-40B4-BE49-F238E27FC236}">
                <a16:creationId xmlns:a16="http://schemas.microsoft.com/office/drawing/2014/main" id="{3FC9B3FC-86A9-6D48-A4A6-63C7521A7F04}"/>
              </a:ext>
            </a:extLst>
          </p:cNvPr>
          <p:cNvPicPr>
            <a:picLocks noChangeAspect="1"/>
          </p:cNvPicPr>
          <p:nvPr/>
        </p:nvPicPr>
        <p:blipFill>
          <a:blip r:embed="rId12"/>
          <a:stretch>
            <a:fillRect/>
          </a:stretch>
        </p:blipFill>
        <p:spPr>
          <a:xfrm>
            <a:off x="464975" y="4601112"/>
            <a:ext cx="2850678" cy="2138653"/>
          </a:xfrm>
          <a:prstGeom prst="roundRect">
            <a:avLst>
              <a:gd name="adj" fmla="val 8594"/>
            </a:avLst>
          </a:prstGeom>
          <a:solidFill>
            <a:srgbClr val="FFFFFF">
              <a:shade val="85000"/>
            </a:srgbClr>
          </a:solidFill>
          <a:ln>
            <a:noFill/>
          </a:ln>
          <a:effectLst/>
        </p:spPr>
      </p:pic>
      <p:cxnSp>
        <p:nvCxnSpPr>
          <p:cNvPr id="20" name="Connecteur droit avec flèche 19">
            <a:extLst>
              <a:ext uri="{FF2B5EF4-FFF2-40B4-BE49-F238E27FC236}">
                <a16:creationId xmlns:a16="http://schemas.microsoft.com/office/drawing/2014/main" id="{84F3FF85-5582-3145-8CB1-9091E6112333}"/>
              </a:ext>
            </a:extLst>
          </p:cNvPr>
          <p:cNvCxnSpPr>
            <a:cxnSpLocks/>
          </p:cNvCxnSpPr>
          <p:nvPr/>
        </p:nvCxnSpPr>
        <p:spPr>
          <a:xfrm>
            <a:off x="2559389" y="3347758"/>
            <a:ext cx="0" cy="1185838"/>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23" name="ZoneTexte 22">
            <a:extLst>
              <a:ext uri="{FF2B5EF4-FFF2-40B4-BE49-F238E27FC236}">
                <a16:creationId xmlns:a16="http://schemas.microsoft.com/office/drawing/2014/main" id="{4BB3D198-76B0-2845-9871-0D8ACDB0AF14}"/>
              </a:ext>
            </a:extLst>
          </p:cNvPr>
          <p:cNvSpPr txBox="1"/>
          <p:nvPr/>
        </p:nvSpPr>
        <p:spPr>
          <a:xfrm>
            <a:off x="152401" y="3479012"/>
            <a:ext cx="2240119" cy="923330"/>
          </a:xfrm>
          <a:prstGeom prst="rect">
            <a:avLst/>
          </a:prstGeom>
          <a:noFill/>
        </p:spPr>
        <p:txBody>
          <a:bodyPr wrap="square" rtlCol="0">
            <a:spAutoFit/>
          </a:bodyPr>
          <a:lstStyle/>
          <a:p>
            <a:pPr algn="r"/>
            <a:r>
              <a:rPr lang="fr-FR" dirty="0">
                <a:latin typeface="Calibri" panose="020F0502020204030204" pitchFamily="34" charset="0"/>
                <a:cs typeface="Calibri" panose="020F0502020204030204" pitchFamily="34" charset="0"/>
              </a:rPr>
              <a:t>+ water</a:t>
            </a:r>
          </a:p>
          <a:p>
            <a:pPr algn="r"/>
            <a:r>
              <a:rPr lang="fr-FR" dirty="0">
                <a:latin typeface="Calibri" panose="020F0502020204030204" pitchFamily="34" charset="0"/>
                <a:cs typeface="Calibri" panose="020F0502020204030204" pitchFamily="34" charset="0"/>
              </a:rPr>
              <a:t>or</a:t>
            </a:r>
          </a:p>
          <a:p>
            <a:pPr algn="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deuterated</a:t>
            </a:r>
            <a:r>
              <a:rPr lang="fr-FR" dirty="0">
                <a:latin typeface="Calibri" panose="020F0502020204030204" pitchFamily="34" charset="0"/>
                <a:cs typeface="Calibri" panose="020F0502020204030204" pitchFamily="34" charset="0"/>
              </a:rPr>
              <a:t> water</a:t>
            </a:r>
          </a:p>
        </p:txBody>
      </p:sp>
      <p:sp>
        <p:nvSpPr>
          <p:cNvPr id="24" name="ZoneTexte 23">
            <a:extLst>
              <a:ext uri="{FF2B5EF4-FFF2-40B4-BE49-F238E27FC236}">
                <a16:creationId xmlns:a16="http://schemas.microsoft.com/office/drawing/2014/main" id="{1229C6D7-1958-1344-A0D5-243AE44DB04A}"/>
              </a:ext>
            </a:extLst>
          </p:cNvPr>
          <p:cNvSpPr txBox="1"/>
          <p:nvPr/>
        </p:nvSpPr>
        <p:spPr>
          <a:xfrm>
            <a:off x="1243598" y="730714"/>
            <a:ext cx="1293431" cy="338554"/>
          </a:xfrm>
          <a:prstGeom prst="rect">
            <a:avLst/>
          </a:prstGeom>
          <a:noFill/>
        </p:spPr>
        <p:txBody>
          <a:bodyPr wrap="none" rtlCol="0">
            <a:spAutoFit/>
          </a:bodyPr>
          <a:lstStyle/>
          <a:p>
            <a:r>
              <a:rPr lang="fr-FR" sz="1600" dirty="0" err="1">
                <a:latin typeface="Calibri" panose="020F0502020204030204" pitchFamily="34" charset="0"/>
                <a:cs typeface="Calibri" panose="020F0502020204030204" pitchFamily="34" charset="0"/>
              </a:rPr>
              <a:t>Chicken</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feed</a:t>
            </a:r>
            <a:endParaRPr lang="fr-FR" sz="1600"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A068F58D-E2EE-2C4C-AE3B-B54305272131}"/>
              </a:ext>
            </a:extLst>
          </p:cNvPr>
          <p:cNvSpPr/>
          <p:nvPr/>
        </p:nvSpPr>
        <p:spPr>
          <a:xfrm>
            <a:off x="5362666" y="730714"/>
            <a:ext cx="3208379" cy="338554"/>
          </a:xfrm>
          <a:prstGeom prst="rect">
            <a:avLst/>
          </a:prstGeom>
        </p:spPr>
        <p:txBody>
          <a:bodyPr wrap="none">
            <a:spAutoFit/>
          </a:bodyPr>
          <a:lstStyle/>
          <a:p>
            <a:r>
              <a:rPr lang="fr-FR" sz="1600" dirty="0" err="1">
                <a:latin typeface="Calibri" panose="020F0502020204030204" pitchFamily="34" charset="0"/>
                <a:cs typeface="Calibri" panose="020F0502020204030204" pitchFamily="34" charset="0"/>
              </a:rPr>
              <a:t>Chicken</a:t>
            </a:r>
            <a:r>
              <a:rPr lang="fr-FR" sz="1600" dirty="0">
                <a:latin typeface="Calibri" panose="020F0502020204030204" pitchFamily="34" charset="0"/>
                <a:cs typeface="Calibri" panose="020F0502020204030204" pitchFamily="34" charset="0"/>
              </a:rPr>
              <a:t> </a:t>
            </a:r>
            <a:r>
              <a:rPr lang="fr-FR" sz="1600" dirty="0" err="1">
                <a:latin typeface="Calibri" panose="020F0502020204030204" pitchFamily="34" charset="0"/>
                <a:cs typeface="Calibri" panose="020F0502020204030204" pitchFamily="34" charset="0"/>
              </a:rPr>
              <a:t>feed</a:t>
            </a:r>
            <a:r>
              <a:rPr lang="fr-FR" sz="1600" dirty="0">
                <a:latin typeface="Calibri" panose="020F0502020204030204" pitchFamily="34" charset="0"/>
                <a:cs typeface="Calibri" panose="020F0502020204030204" pitchFamily="34" charset="0"/>
              </a:rPr>
              <a:t> (40%) + </a:t>
            </a:r>
            <a:r>
              <a:rPr lang="fr-FR" sz="1600" dirty="0" err="1">
                <a:latin typeface="Calibri" panose="020F0502020204030204" pitchFamily="34" charset="0"/>
                <a:cs typeface="Calibri" panose="020F0502020204030204" pitchFamily="34" charset="0"/>
              </a:rPr>
              <a:t>flax</a:t>
            </a:r>
            <a:r>
              <a:rPr lang="fr-FR" sz="1600" dirty="0">
                <a:latin typeface="Calibri" panose="020F0502020204030204" pitchFamily="34" charset="0"/>
                <a:cs typeface="Calibri" panose="020F0502020204030204" pitchFamily="34" charset="0"/>
              </a:rPr>
              <a:t> cake (60%)</a:t>
            </a:r>
          </a:p>
        </p:txBody>
      </p:sp>
      <p:pic>
        <p:nvPicPr>
          <p:cNvPr id="13" name="Image 12">
            <a:extLst>
              <a:ext uri="{FF2B5EF4-FFF2-40B4-BE49-F238E27FC236}">
                <a16:creationId xmlns:a16="http://schemas.microsoft.com/office/drawing/2014/main" id="{3E7608B7-0564-9143-826A-EC9B49CB6678}"/>
              </a:ext>
            </a:extLst>
          </p:cNvPr>
          <p:cNvPicPr>
            <a:picLocks noChangeAspect="1"/>
          </p:cNvPicPr>
          <p:nvPr/>
        </p:nvPicPr>
        <p:blipFill>
          <a:blip r:embed="rId11"/>
          <a:stretch>
            <a:fillRect/>
          </a:stretch>
        </p:blipFill>
        <p:spPr>
          <a:xfrm>
            <a:off x="5541517" y="1142847"/>
            <a:ext cx="2850678" cy="2138653"/>
          </a:xfrm>
          <a:prstGeom prst="roundRect">
            <a:avLst>
              <a:gd name="adj" fmla="val 8594"/>
            </a:avLst>
          </a:prstGeom>
          <a:solidFill>
            <a:srgbClr val="FFFFFF">
              <a:shade val="85000"/>
            </a:srgbClr>
          </a:solidFill>
          <a:ln>
            <a:noFill/>
          </a:ln>
          <a:effectLst/>
        </p:spPr>
      </p:pic>
      <p:sp>
        <p:nvSpPr>
          <p:cNvPr id="3" name="Rectangle 2">
            <a:extLst>
              <a:ext uri="{FF2B5EF4-FFF2-40B4-BE49-F238E27FC236}">
                <a16:creationId xmlns:a16="http://schemas.microsoft.com/office/drawing/2014/main" id="{4828CABA-A6DC-EB4A-8ED1-B8966618161B}"/>
              </a:ext>
            </a:extLst>
          </p:cNvPr>
          <p:cNvSpPr/>
          <p:nvPr/>
        </p:nvSpPr>
        <p:spPr>
          <a:xfrm>
            <a:off x="3403697" y="2191024"/>
            <a:ext cx="2049776" cy="584775"/>
          </a:xfrm>
          <a:prstGeom prst="rect">
            <a:avLst/>
          </a:prstGeom>
        </p:spPr>
        <p:txBody>
          <a:bodyPr wrap="square">
            <a:spAutoFit/>
          </a:bodyPr>
          <a:lstStyle/>
          <a:p>
            <a:pPr algn="ctr"/>
            <a:r>
              <a:rPr lang="en-GB" sz="1600" dirty="0">
                <a:solidFill>
                  <a:srgbClr val="000000"/>
                </a:solidFill>
                <a:latin typeface="Calibri" panose="020F0502020204030204" pitchFamily="34" charset="0"/>
                <a:ea typeface="Calibri" panose="020F0502020204030204" pitchFamily="34" charset="0"/>
                <a:cs typeface="Calibri" panose="020F0502020204030204" pitchFamily="34" charset="0"/>
              </a:rPr>
              <a:t>3 batches of 50 larvae of 7 days old </a:t>
            </a:r>
            <a:endParaRPr lang="fr-FR" sz="1600" dirty="0">
              <a:latin typeface="Calibri" panose="020F0502020204030204" pitchFamily="34" charset="0"/>
              <a:cs typeface="Calibri" panose="020F0502020204030204" pitchFamily="34" charset="0"/>
            </a:endParaRPr>
          </a:p>
        </p:txBody>
      </p:sp>
      <p:cxnSp>
        <p:nvCxnSpPr>
          <p:cNvPr id="14" name="Connecteur droit avec flèche 13">
            <a:extLst>
              <a:ext uri="{FF2B5EF4-FFF2-40B4-BE49-F238E27FC236}">
                <a16:creationId xmlns:a16="http://schemas.microsoft.com/office/drawing/2014/main" id="{35D68570-1EBB-4249-96B3-354F5759C2EC}"/>
              </a:ext>
            </a:extLst>
          </p:cNvPr>
          <p:cNvCxnSpPr>
            <a:cxnSpLocks/>
            <a:endCxn id="3" idx="1"/>
          </p:cNvCxnSpPr>
          <p:nvPr/>
        </p:nvCxnSpPr>
        <p:spPr>
          <a:xfrm flipV="1">
            <a:off x="2733560" y="2483412"/>
            <a:ext cx="670137" cy="205170"/>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eur droit avec flèche 15">
            <a:extLst>
              <a:ext uri="{FF2B5EF4-FFF2-40B4-BE49-F238E27FC236}">
                <a16:creationId xmlns:a16="http://schemas.microsoft.com/office/drawing/2014/main" id="{53252A9E-96A2-2A49-AC52-21A1B30C17CF}"/>
              </a:ext>
            </a:extLst>
          </p:cNvPr>
          <p:cNvCxnSpPr>
            <a:cxnSpLocks/>
            <a:endCxn id="3" idx="3"/>
          </p:cNvCxnSpPr>
          <p:nvPr/>
        </p:nvCxnSpPr>
        <p:spPr>
          <a:xfrm flipH="1" flipV="1">
            <a:off x="5453473" y="2483412"/>
            <a:ext cx="578458" cy="205170"/>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pic>
        <p:nvPicPr>
          <p:cNvPr id="19" name="Image 18">
            <a:extLst>
              <a:ext uri="{FF2B5EF4-FFF2-40B4-BE49-F238E27FC236}">
                <a16:creationId xmlns:a16="http://schemas.microsoft.com/office/drawing/2014/main" id="{AE96512C-AB68-EC46-951A-04A52D6D22A0}"/>
              </a:ext>
            </a:extLst>
          </p:cNvPr>
          <p:cNvPicPr>
            <a:picLocks noChangeAspect="1"/>
          </p:cNvPicPr>
          <p:nvPr/>
        </p:nvPicPr>
        <p:blipFill>
          <a:blip r:embed="rId12"/>
          <a:stretch>
            <a:fillRect/>
          </a:stretch>
        </p:blipFill>
        <p:spPr>
          <a:xfrm>
            <a:off x="5541517" y="4599854"/>
            <a:ext cx="2850678" cy="2138653"/>
          </a:xfrm>
          <a:prstGeom prst="roundRect">
            <a:avLst>
              <a:gd name="adj" fmla="val 8594"/>
            </a:avLst>
          </a:prstGeom>
          <a:solidFill>
            <a:srgbClr val="FFFFFF">
              <a:shade val="85000"/>
            </a:srgbClr>
          </a:solidFill>
          <a:ln>
            <a:noFill/>
          </a:ln>
          <a:effectLst/>
        </p:spPr>
      </p:pic>
      <p:cxnSp>
        <p:nvCxnSpPr>
          <p:cNvPr id="21" name="Connecteur droit avec flèche 20">
            <a:extLst>
              <a:ext uri="{FF2B5EF4-FFF2-40B4-BE49-F238E27FC236}">
                <a16:creationId xmlns:a16="http://schemas.microsoft.com/office/drawing/2014/main" id="{CA753227-4290-3043-9E80-0B65B49E1AAA}"/>
              </a:ext>
            </a:extLst>
          </p:cNvPr>
          <p:cNvCxnSpPr>
            <a:cxnSpLocks/>
          </p:cNvCxnSpPr>
          <p:nvPr/>
        </p:nvCxnSpPr>
        <p:spPr>
          <a:xfrm>
            <a:off x="6020447" y="3347758"/>
            <a:ext cx="0" cy="1185838"/>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22" name="ZoneTexte 21">
            <a:extLst>
              <a:ext uri="{FF2B5EF4-FFF2-40B4-BE49-F238E27FC236}">
                <a16:creationId xmlns:a16="http://schemas.microsoft.com/office/drawing/2014/main" id="{0A5CB2BB-9B06-F549-869F-4B135B58AC42}"/>
              </a:ext>
            </a:extLst>
          </p:cNvPr>
          <p:cNvSpPr txBox="1"/>
          <p:nvPr/>
        </p:nvSpPr>
        <p:spPr>
          <a:xfrm>
            <a:off x="5985300" y="3479012"/>
            <a:ext cx="2240119" cy="923330"/>
          </a:xfrm>
          <a:prstGeom prst="rect">
            <a:avLst/>
          </a:prstGeom>
          <a:noFill/>
        </p:spPr>
        <p:txBody>
          <a:bodyPr wrap="square" rtlCol="0">
            <a:spAutoFit/>
          </a:bodyPr>
          <a:lstStyle/>
          <a:p>
            <a:pPr algn="r"/>
            <a:r>
              <a:rPr lang="fr-FR" dirty="0">
                <a:latin typeface="Calibri" panose="020F0502020204030204" pitchFamily="34" charset="0"/>
                <a:cs typeface="Calibri" panose="020F0502020204030204" pitchFamily="34" charset="0"/>
              </a:rPr>
              <a:t>+ water</a:t>
            </a:r>
          </a:p>
          <a:p>
            <a:pPr algn="r"/>
            <a:r>
              <a:rPr lang="fr-FR" dirty="0">
                <a:latin typeface="Calibri" panose="020F0502020204030204" pitchFamily="34" charset="0"/>
                <a:cs typeface="Calibri" panose="020F0502020204030204" pitchFamily="34" charset="0"/>
              </a:rPr>
              <a:t>or</a:t>
            </a:r>
          </a:p>
          <a:p>
            <a:pPr algn="r"/>
            <a:r>
              <a:rPr lang="fr-FR" dirty="0">
                <a:latin typeface="Calibri" panose="020F0502020204030204" pitchFamily="34" charset="0"/>
                <a:cs typeface="Calibri" panose="020F0502020204030204" pitchFamily="34" charset="0"/>
              </a:rPr>
              <a:t>+ </a:t>
            </a:r>
            <a:r>
              <a:rPr lang="fr-FR" dirty="0" err="1">
                <a:latin typeface="Calibri" panose="020F0502020204030204" pitchFamily="34" charset="0"/>
                <a:cs typeface="Calibri" panose="020F0502020204030204" pitchFamily="34" charset="0"/>
              </a:rPr>
              <a:t>deuterated</a:t>
            </a:r>
            <a:r>
              <a:rPr lang="fr-FR" dirty="0">
                <a:latin typeface="Calibri" panose="020F0502020204030204" pitchFamily="34" charset="0"/>
                <a:cs typeface="Calibri" panose="020F0502020204030204" pitchFamily="34" charset="0"/>
              </a:rPr>
              <a:t> water</a:t>
            </a:r>
          </a:p>
        </p:txBody>
      </p:sp>
      <p:pic>
        <p:nvPicPr>
          <p:cNvPr id="4" name="Audio 3">
            <a:hlinkClick r:id="" action="ppaction://media"/>
            <a:extLst>
              <a:ext uri="{FF2B5EF4-FFF2-40B4-BE49-F238E27FC236}">
                <a16:creationId xmlns:a16="http://schemas.microsoft.com/office/drawing/2014/main" id="{216153B6-7B7F-3E45-ABE2-850183914873}"/>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3845336867"/>
      </p:ext>
    </p:extLst>
  </p:cSld>
  <p:clrMapOvr>
    <a:masterClrMapping/>
  </p:clrMapOvr>
  <mc:AlternateContent xmlns:mc="http://schemas.openxmlformats.org/markup-compatibility/2006" xmlns:p14="http://schemas.microsoft.com/office/powerpoint/2010/main">
    <mc:Choice Requires="p14">
      <p:transition spd="slow" p14:dur="2000" advTm="42113"/>
    </mc:Choice>
    <mc:Fallback xmlns="">
      <p:transition spd="slow" advTm="42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bldLst>
      <p:bldP spid="23" grpId="0"/>
      <p:bldP spid="2"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ext uri="{D42A27DB-BD31-4B8C-83A1-F6EECF244321}">
                <p14:modId xmlns:p14="http://schemas.microsoft.com/office/powerpoint/2010/main" val="3872954344"/>
              </p:ext>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8" name="Image 17">
            <a:extLst>
              <a:ext uri="{FF2B5EF4-FFF2-40B4-BE49-F238E27FC236}">
                <a16:creationId xmlns:a16="http://schemas.microsoft.com/office/drawing/2014/main" id="{45872331-8CEE-444A-AEB1-99A1DEE391EA}"/>
              </a:ext>
            </a:extLst>
          </p:cNvPr>
          <p:cNvPicPr>
            <a:picLocks noChangeAspect="1"/>
          </p:cNvPicPr>
          <p:nvPr/>
        </p:nvPicPr>
        <p:blipFill>
          <a:blip r:embed="rId11"/>
          <a:stretch>
            <a:fillRect/>
          </a:stretch>
        </p:blipFill>
        <p:spPr>
          <a:xfrm>
            <a:off x="235372" y="798942"/>
            <a:ext cx="3650828" cy="2738946"/>
          </a:xfrm>
          <a:prstGeom prst="roundRect">
            <a:avLst>
              <a:gd name="adj" fmla="val 8594"/>
            </a:avLst>
          </a:prstGeom>
          <a:solidFill>
            <a:srgbClr val="FFFFFF">
              <a:shade val="85000"/>
            </a:srgbClr>
          </a:solidFill>
          <a:ln>
            <a:noFill/>
          </a:ln>
          <a:effectLst/>
        </p:spPr>
      </p:pic>
      <p:sp>
        <p:nvSpPr>
          <p:cNvPr id="31" name="ZoneTexte 30">
            <a:extLst>
              <a:ext uri="{FF2B5EF4-FFF2-40B4-BE49-F238E27FC236}">
                <a16:creationId xmlns:a16="http://schemas.microsoft.com/office/drawing/2014/main" id="{3327E823-85DC-1B42-A0BC-54B31177C05D}"/>
              </a:ext>
            </a:extLst>
          </p:cNvPr>
          <p:cNvSpPr txBox="1"/>
          <p:nvPr/>
        </p:nvSpPr>
        <p:spPr>
          <a:xfrm>
            <a:off x="235372" y="3606925"/>
            <a:ext cx="2140330" cy="369332"/>
          </a:xfrm>
          <a:prstGeom prst="rect">
            <a:avLst/>
          </a:prstGeom>
          <a:noFill/>
        </p:spPr>
        <p:txBody>
          <a:bodyPr wrap="none" rtlCol="0">
            <a:spAutoFit/>
          </a:bodyPr>
          <a:lstStyle/>
          <a:p>
            <a:r>
              <a:rPr lang="fr-FR" dirty="0"/>
              <a:t>27 ± 1°C and 65% RH</a:t>
            </a:r>
          </a:p>
        </p:txBody>
      </p:sp>
      <p:pic>
        <p:nvPicPr>
          <p:cNvPr id="5" name="Image 4">
            <a:extLst>
              <a:ext uri="{FF2B5EF4-FFF2-40B4-BE49-F238E27FC236}">
                <a16:creationId xmlns:a16="http://schemas.microsoft.com/office/drawing/2014/main" id="{E6B690D9-E875-5A47-B933-CF4BCF49358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14091" y="3976257"/>
            <a:ext cx="3561981" cy="2671486"/>
          </a:xfrm>
          <a:prstGeom prst="roundRect">
            <a:avLst>
              <a:gd name="adj" fmla="val 8594"/>
            </a:avLst>
          </a:prstGeom>
          <a:solidFill>
            <a:srgbClr val="FFFFFF">
              <a:shade val="85000"/>
            </a:srgbClr>
          </a:solidFill>
          <a:ln>
            <a:noFill/>
          </a:ln>
          <a:effectLst/>
        </p:spPr>
      </p:pic>
      <p:cxnSp>
        <p:nvCxnSpPr>
          <p:cNvPr id="6" name="Connecteur droit avec flèche 5">
            <a:extLst>
              <a:ext uri="{FF2B5EF4-FFF2-40B4-BE49-F238E27FC236}">
                <a16:creationId xmlns:a16="http://schemas.microsoft.com/office/drawing/2014/main" id="{28678C53-62CC-6449-BD73-536E5EA7A554}"/>
              </a:ext>
            </a:extLst>
          </p:cNvPr>
          <p:cNvCxnSpPr>
            <a:cxnSpLocks/>
          </p:cNvCxnSpPr>
          <p:nvPr/>
        </p:nvCxnSpPr>
        <p:spPr>
          <a:xfrm>
            <a:off x="4247920" y="1950340"/>
            <a:ext cx="670137" cy="0"/>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pic>
        <p:nvPicPr>
          <p:cNvPr id="3" name="Image 2">
            <a:extLst>
              <a:ext uri="{FF2B5EF4-FFF2-40B4-BE49-F238E27FC236}">
                <a16:creationId xmlns:a16="http://schemas.microsoft.com/office/drawing/2014/main" id="{8B837804-B5FC-2649-A256-2CEA3C109A2E}"/>
              </a:ext>
            </a:extLst>
          </p:cNvPr>
          <p:cNvPicPr>
            <a:picLocks noChangeAspect="1"/>
          </p:cNvPicPr>
          <p:nvPr/>
        </p:nvPicPr>
        <p:blipFill>
          <a:blip r:embed="rId13"/>
          <a:stretch>
            <a:fillRect/>
          </a:stretch>
        </p:blipFill>
        <p:spPr>
          <a:xfrm>
            <a:off x="5214090" y="798942"/>
            <a:ext cx="3561981" cy="2582949"/>
          </a:xfrm>
          <a:prstGeom prst="roundRect">
            <a:avLst>
              <a:gd name="adj" fmla="val 8594"/>
            </a:avLst>
          </a:prstGeom>
          <a:solidFill>
            <a:srgbClr val="FFFFFF">
              <a:shade val="85000"/>
            </a:srgbClr>
          </a:solidFill>
          <a:ln>
            <a:noFill/>
          </a:ln>
          <a:effectLst/>
        </p:spPr>
      </p:pic>
      <p:cxnSp>
        <p:nvCxnSpPr>
          <p:cNvPr id="10" name="Connecteur droit avec flèche 9">
            <a:extLst>
              <a:ext uri="{FF2B5EF4-FFF2-40B4-BE49-F238E27FC236}">
                <a16:creationId xmlns:a16="http://schemas.microsoft.com/office/drawing/2014/main" id="{319EF263-C9EE-2041-B5B8-EB6F7069DA1F}"/>
              </a:ext>
            </a:extLst>
          </p:cNvPr>
          <p:cNvCxnSpPr>
            <a:cxnSpLocks/>
          </p:cNvCxnSpPr>
          <p:nvPr/>
        </p:nvCxnSpPr>
        <p:spPr>
          <a:xfrm>
            <a:off x="7086370" y="3457189"/>
            <a:ext cx="0" cy="497994"/>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eur droit avec flèche 11">
            <a:extLst>
              <a:ext uri="{FF2B5EF4-FFF2-40B4-BE49-F238E27FC236}">
                <a16:creationId xmlns:a16="http://schemas.microsoft.com/office/drawing/2014/main" id="{C1C01E3A-C42F-0341-A1C4-D016272FD9A5}"/>
              </a:ext>
            </a:extLst>
          </p:cNvPr>
          <p:cNvCxnSpPr>
            <a:cxnSpLocks/>
          </p:cNvCxnSpPr>
          <p:nvPr/>
        </p:nvCxnSpPr>
        <p:spPr>
          <a:xfrm flipH="1">
            <a:off x="4424336" y="5531740"/>
            <a:ext cx="650584" cy="0"/>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pic>
        <p:nvPicPr>
          <p:cNvPr id="13" name="Image 12">
            <a:extLst>
              <a:ext uri="{FF2B5EF4-FFF2-40B4-BE49-F238E27FC236}">
                <a16:creationId xmlns:a16="http://schemas.microsoft.com/office/drawing/2014/main" id="{1D378168-E95C-F74B-BD30-DCD7B139A11F}"/>
              </a:ext>
            </a:extLst>
          </p:cNvPr>
          <p:cNvPicPr>
            <a:picLocks noChangeAspect="1"/>
          </p:cNvPicPr>
          <p:nvPr/>
        </p:nvPicPr>
        <p:blipFill>
          <a:blip r:embed="rId14"/>
          <a:stretch>
            <a:fillRect/>
          </a:stretch>
        </p:blipFill>
        <p:spPr>
          <a:xfrm>
            <a:off x="235372" y="4045294"/>
            <a:ext cx="3650828" cy="2526030"/>
          </a:xfrm>
          <a:prstGeom prst="roundRect">
            <a:avLst>
              <a:gd name="adj" fmla="val 8594"/>
            </a:avLst>
          </a:prstGeom>
          <a:solidFill>
            <a:srgbClr val="FFFFFF">
              <a:shade val="85000"/>
            </a:srgbClr>
          </a:solidFill>
          <a:ln>
            <a:noFill/>
          </a:ln>
          <a:effectLst/>
        </p:spPr>
      </p:pic>
      <p:pic>
        <p:nvPicPr>
          <p:cNvPr id="2" name="Audio 1">
            <a:hlinkClick r:id="" action="ppaction://media"/>
            <a:extLst>
              <a:ext uri="{FF2B5EF4-FFF2-40B4-BE49-F238E27FC236}">
                <a16:creationId xmlns:a16="http://schemas.microsoft.com/office/drawing/2014/main" id="{0A4250AF-BE8C-3D44-A6DD-C4FBAFCB6E31}"/>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1645804139"/>
      </p:ext>
    </p:extLst>
  </p:cSld>
  <p:clrMapOvr>
    <a:masterClrMapping/>
  </p:clrMapOvr>
  <mc:AlternateContent xmlns:mc="http://schemas.openxmlformats.org/markup-compatibility/2006" xmlns:p14="http://schemas.microsoft.com/office/powerpoint/2010/main">
    <mc:Choice Requires="p14">
      <p:transition spd="slow" p14:dur="2000" advTm="23862"/>
    </mc:Choice>
    <mc:Fallback xmlns="">
      <p:transition spd="slow" advTm="23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CD6F2B8-2C5B-DD44-9D32-BE19CF6C0DC7}"/>
              </a:ext>
            </a:extLst>
          </p:cNvPr>
          <p:cNvPicPr>
            <a:picLocks noChangeAspect="1"/>
          </p:cNvPicPr>
          <p:nvPr/>
        </p:nvPicPr>
        <p:blipFill>
          <a:blip r:embed="rId6"/>
          <a:stretch>
            <a:fillRect/>
          </a:stretch>
        </p:blipFill>
        <p:spPr>
          <a:xfrm>
            <a:off x="0" y="949271"/>
            <a:ext cx="9144000" cy="4959458"/>
          </a:xfrm>
          <a:prstGeom prst="rect">
            <a:avLst/>
          </a:prstGeom>
        </p:spPr>
      </p:pic>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4" name="Ellipse 23">
            <a:extLst>
              <a:ext uri="{FF2B5EF4-FFF2-40B4-BE49-F238E27FC236}">
                <a16:creationId xmlns:a16="http://schemas.microsoft.com/office/drawing/2014/main" id="{590A081F-415E-7B4A-8005-EFCAC51F187C}"/>
              </a:ext>
            </a:extLst>
          </p:cNvPr>
          <p:cNvSpPr/>
          <p:nvPr/>
        </p:nvSpPr>
        <p:spPr>
          <a:xfrm>
            <a:off x="8418576" y="4754879"/>
            <a:ext cx="181140" cy="243841"/>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83C8EEF8-71FF-8A41-B434-C4507D1D213B}"/>
              </a:ext>
            </a:extLst>
          </p:cNvPr>
          <p:cNvSpPr/>
          <p:nvPr/>
        </p:nvSpPr>
        <p:spPr>
          <a:xfrm>
            <a:off x="7446239" y="2023872"/>
            <a:ext cx="650120" cy="2908663"/>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A1499885-AE43-9F40-80C2-41E5E300430A}"/>
              </a:ext>
            </a:extLst>
          </p:cNvPr>
          <p:cNvSpPr/>
          <p:nvPr/>
        </p:nvSpPr>
        <p:spPr>
          <a:xfrm>
            <a:off x="6311050" y="1207009"/>
            <a:ext cx="650120" cy="3731622"/>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BF838884-DF02-2841-80F5-F3874E8555FF}"/>
              </a:ext>
            </a:extLst>
          </p:cNvPr>
          <p:cNvSpPr/>
          <p:nvPr/>
        </p:nvSpPr>
        <p:spPr>
          <a:xfrm>
            <a:off x="3682395" y="1719072"/>
            <a:ext cx="650120" cy="3201271"/>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6354C678-2592-D24F-AA8F-324E587EBF07}"/>
              </a:ext>
            </a:extLst>
          </p:cNvPr>
          <p:cNvSpPr/>
          <p:nvPr/>
        </p:nvSpPr>
        <p:spPr>
          <a:xfrm>
            <a:off x="5564317" y="4126991"/>
            <a:ext cx="650120" cy="805543"/>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 name="Audio 1">
            <a:hlinkClick r:id="" action="ppaction://media"/>
            <a:extLst>
              <a:ext uri="{FF2B5EF4-FFF2-40B4-BE49-F238E27FC236}">
                <a16:creationId xmlns:a16="http://schemas.microsoft.com/office/drawing/2014/main" id="{96C33C50-8808-8B45-B6A0-3877D00DB6EC}"/>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3980737418"/>
      </p:ext>
    </p:extLst>
  </p:cSld>
  <p:clrMapOvr>
    <a:masterClrMapping/>
  </p:clrMapOvr>
  <mc:AlternateContent xmlns:mc="http://schemas.openxmlformats.org/markup-compatibility/2006" xmlns:p14="http://schemas.microsoft.com/office/powerpoint/2010/main">
    <mc:Choice Requires="p14">
      <p:transition spd="slow" p14:dur="2000" advTm="28845"/>
    </mc:Choice>
    <mc:Fallback xmlns="">
      <p:transition spd="slow" advTm="28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2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
                </p:tgtEl>
              </p:cMediaNode>
            </p:audio>
          </p:childTnLst>
        </p:cTn>
      </p:par>
    </p:tnLst>
    <p:bldLst>
      <p:bldP spid="24" grpId="0" animBg="1"/>
      <p:bldP spid="24" grpId="1" animBg="1"/>
      <p:bldP spid="25" grpId="0" animBg="1"/>
      <p:bldP spid="25" grpId="1" animBg="1"/>
      <p:bldP spid="26" grpId="0" animBg="1"/>
      <p:bldP spid="26" grpId="1"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42C85A3-6F1D-4344-ADB3-13477F11A6D9}"/>
              </a:ext>
            </a:extLst>
          </p:cNvPr>
          <p:cNvPicPr>
            <a:picLocks noChangeAspect="1"/>
          </p:cNvPicPr>
          <p:nvPr/>
        </p:nvPicPr>
        <p:blipFill>
          <a:blip r:embed="rId6"/>
          <a:stretch>
            <a:fillRect/>
          </a:stretch>
        </p:blipFill>
        <p:spPr>
          <a:xfrm>
            <a:off x="0" y="949271"/>
            <a:ext cx="9144000" cy="4959458"/>
          </a:xfrm>
          <a:prstGeom prst="rect">
            <a:avLst/>
          </a:prstGeom>
        </p:spPr>
      </p:pic>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4" name="Ellipse 23">
            <a:extLst>
              <a:ext uri="{FF2B5EF4-FFF2-40B4-BE49-F238E27FC236}">
                <a16:creationId xmlns:a16="http://schemas.microsoft.com/office/drawing/2014/main" id="{590A081F-415E-7B4A-8005-EFCAC51F187C}"/>
              </a:ext>
            </a:extLst>
          </p:cNvPr>
          <p:cNvSpPr/>
          <p:nvPr/>
        </p:nvSpPr>
        <p:spPr>
          <a:xfrm>
            <a:off x="7571232" y="3589672"/>
            <a:ext cx="268224" cy="1408176"/>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83C8EEF8-71FF-8A41-B434-C4507D1D213B}"/>
              </a:ext>
            </a:extLst>
          </p:cNvPr>
          <p:cNvSpPr/>
          <p:nvPr/>
        </p:nvSpPr>
        <p:spPr>
          <a:xfrm>
            <a:off x="6388607" y="2761488"/>
            <a:ext cx="414529" cy="2237232"/>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A1499885-AE43-9F40-80C2-41E5E300430A}"/>
              </a:ext>
            </a:extLst>
          </p:cNvPr>
          <p:cNvSpPr/>
          <p:nvPr/>
        </p:nvSpPr>
        <p:spPr>
          <a:xfrm>
            <a:off x="3779520" y="3468624"/>
            <a:ext cx="396240" cy="1560792"/>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BF838884-DF02-2841-80F5-F3874E8555FF}"/>
              </a:ext>
            </a:extLst>
          </p:cNvPr>
          <p:cNvSpPr/>
          <p:nvPr/>
        </p:nvSpPr>
        <p:spPr>
          <a:xfrm>
            <a:off x="1379159" y="1328491"/>
            <a:ext cx="650120" cy="3670229"/>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6354C678-2592-D24F-AA8F-324E587EBF07}"/>
              </a:ext>
            </a:extLst>
          </p:cNvPr>
          <p:cNvSpPr/>
          <p:nvPr/>
        </p:nvSpPr>
        <p:spPr>
          <a:xfrm>
            <a:off x="2292096" y="3949336"/>
            <a:ext cx="365760" cy="104938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6653C140-7355-1942-B422-7FE2C2B557F7}"/>
              </a:ext>
            </a:extLst>
          </p:cNvPr>
          <p:cNvSpPr/>
          <p:nvPr/>
        </p:nvSpPr>
        <p:spPr>
          <a:xfrm>
            <a:off x="4559808" y="3949336"/>
            <a:ext cx="310895" cy="1080080"/>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8B80E317-5D11-974C-A312-548B8E8CB6B6}"/>
              </a:ext>
            </a:extLst>
          </p:cNvPr>
          <p:cNvSpPr/>
          <p:nvPr/>
        </p:nvSpPr>
        <p:spPr>
          <a:xfrm>
            <a:off x="8705308" y="4309872"/>
            <a:ext cx="268224" cy="71954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 name="Audio 1">
            <a:hlinkClick r:id="" action="ppaction://media"/>
            <a:extLst>
              <a:ext uri="{FF2B5EF4-FFF2-40B4-BE49-F238E27FC236}">
                <a16:creationId xmlns:a16="http://schemas.microsoft.com/office/drawing/2014/main" id="{378DE902-4D8A-9A48-BBD1-93B14C466597}"/>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641410145"/>
      </p:ext>
    </p:extLst>
  </p:cSld>
  <p:clrMapOvr>
    <a:masterClrMapping/>
  </p:clrMapOvr>
  <mc:AlternateContent xmlns:mc="http://schemas.openxmlformats.org/markup-compatibility/2006" xmlns:p14="http://schemas.microsoft.com/office/powerpoint/2010/main">
    <mc:Choice Requires="p14">
      <p:transition spd="slow" p14:dur="1500" advTm="35613">
        <p:split orient="vert"/>
      </p:transition>
    </mc:Choice>
    <mc:Fallback xmlns="">
      <p:transition spd="slow" advTm="3561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8"/>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6"/>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1"/>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5"/>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
                </p:tgtEl>
              </p:cMediaNode>
            </p:audio>
          </p:childTnLst>
        </p:cTn>
      </p:par>
    </p:tnLst>
    <p:bldLst>
      <p:bldP spid="24" grpId="0" animBg="1"/>
      <p:bldP spid="25" grpId="0" animBg="1"/>
      <p:bldP spid="25" grpId="1" animBg="1"/>
      <p:bldP spid="26" grpId="0" animBg="1"/>
      <p:bldP spid="26" grpId="1" animBg="1"/>
      <p:bldP spid="27" grpId="0" animBg="1"/>
      <p:bldP spid="27" grpId="1" animBg="1"/>
      <p:bldP spid="28" grpId="0" animBg="1"/>
      <p:bldP spid="28" grpId="1" animBg="1"/>
      <p:bldP spid="11" grpId="0" animBg="1"/>
      <p:bldP spid="11" grpId="1"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C1B46CE4-D653-3949-917B-41FDAFFC72FF}"/>
              </a:ext>
            </a:extLst>
          </p:cNvPr>
          <p:cNvPicPr preferRelativeResize="0">
            <a:picLocks/>
          </p:cNvPicPr>
          <p:nvPr/>
        </p:nvPicPr>
        <p:blipFill>
          <a:blip r:embed="rId6"/>
          <a:stretch>
            <a:fillRect/>
          </a:stretch>
        </p:blipFill>
        <p:spPr>
          <a:xfrm>
            <a:off x="0" y="950400"/>
            <a:ext cx="9144000" cy="4960991"/>
          </a:xfrm>
          <a:prstGeom prst="rect">
            <a:avLst/>
          </a:prstGeom>
        </p:spPr>
      </p:pic>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Ellipse 11">
            <a:extLst>
              <a:ext uri="{FF2B5EF4-FFF2-40B4-BE49-F238E27FC236}">
                <a16:creationId xmlns:a16="http://schemas.microsoft.com/office/drawing/2014/main" id="{8B80E317-5D11-974C-A312-548B8E8CB6B6}"/>
              </a:ext>
            </a:extLst>
          </p:cNvPr>
          <p:cNvSpPr/>
          <p:nvPr/>
        </p:nvSpPr>
        <p:spPr>
          <a:xfrm>
            <a:off x="323087" y="4340352"/>
            <a:ext cx="268224" cy="71954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ADADA657-F210-534A-91AA-D17413BE65E6}"/>
              </a:ext>
            </a:extLst>
          </p:cNvPr>
          <p:cNvSpPr/>
          <p:nvPr/>
        </p:nvSpPr>
        <p:spPr>
          <a:xfrm>
            <a:off x="3334509" y="4340352"/>
            <a:ext cx="268224" cy="71954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6C4FBF22-75C3-D344-9A42-ED8090FB0FD8}"/>
              </a:ext>
            </a:extLst>
          </p:cNvPr>
          <p:cNvSpPr/>
          <p:nvPr/>
        </p:nvSpPr>
        <p:spPr>
          <a:xfrm>
            <a:off x="1828798" y="4340352"/>
            <a:ext cx="268224" cy="71954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566D61B8-65A0-9949-9CD1-2BEEA56C7725}"/>
              </a:ext>
            </a:extLst>
          </p:cNvPr>
          <p:cNvSpPr/>
          <p:nvPr/>
        </p:nvSpPr>
        <p:spPr>
          <a:xfrm>
            <a:off x="1085087" y="2511552"/>
            <a:ext cx="268224" cy="2511552"/>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E315BB12-0C79-694F-9A4F-5F36053E4B8E}"/>
              </a:ext>
            </a:extLst>
          </p:cNvPr>
          <p:cNvSpPr/>
          <p:nvPr/>
        </p:nvSpPr>
        <p:spPr>
          <a:xfrm>
            <a:off x="3703320" y="4334364"/>
            <a:ext cx="268224" cy="71954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42EF0CE5-30D4-5249-865A-A783B56D37AF}"/>
              </a:ext>
            </a:extLst>
          </p:cNvPr>
          <p:cNvSpPr/>
          <p:nvPr/>
        </p:nvSpPr>
        <p:spPr>
          <a:xfrm>
            <a:off x="3874011" y="1743564"/>
            <a:ext cx="268224" cy="3279540"/>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Flèche vers le bas 6">
            <a:extLst>
              <a:ext uri="{FF2B5EF4-FFF2-40B4-BE49-F238E27FC236}">
                <a16:creationId xmlns:a16="http://schemas.microsoft.com/office/drawing/2014/main" id="{AE308BDC-7307-994A-B4E9-CBC663CFA7E9}"/>
              </a:ext>
            </a:extLst>
          </p:cNvPr>
          <p:cNvSpPr/>
          <p:nvPr/>
        </p:nvSpPr>
        <p:spPr>
          <a:xfrm>
            <a:off x="4194048" y="4059936"/>
            <a:ext cx="45719" cy="402336"/>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29" name="Flèche vers le bas 28">
            <a:extLst>
              <a:ext uri="{FF2B5EF4-FFF2-40B4-BE49-F238E27FC236}">
                <a16:creationId xmlns:a16="http://schemas.microsoft.com/office/drawing/2014/main" id="{B9A45029-0881-C447-AB2A-C8E20F43AE29}"/>
              </a:ext>
            </a:extLst>
          </p:cNvPr>
          <p:cNvSpPr/>
          <p:nvPr/>
        </p:nvSpPr>
        <p:spPr>
          <a:xfrm>
            <a:off x="4572000" y="3871068"/>
            <a:ext cx="45719" cy="402336"/>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30" name="Flèche vers le bas 29">
            <a:extLst>
              <a:ext uri="{FF2B5EF4-FFF2-40B4-BE49-F238E27FC236}">
                <a16:creationId xmlns:a16="http://schemas.microsoft.com/office/drawing/2014/main" id="{3B7626A6-541C-5C48-BA0D-F3C93F77DC46}"/>
              </a:ext>
            </a:extLst>
          </p:cNvPr>
          <p:cNvSpPr/>
          <p:nvPr/>
        </p:nvSpPr>
        <p:spPr>
          <a:xfrm>
            <a:off x="6065522" y="3517392"/>
            <a:ext cx="45719" cy="402336"/>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31" name="Flèche vers le bas 30">
            <a:extLst>
              <a:ext uri="{FF2B5EF4-FFF2-40B4-BE49-F238E27FC236}">
                <a16:creationId xmlns:a16="http://schemas.microsoft.com/office/drawing/2014/main" id="{6DA68F36-AE31-0D4D-BE03-892E92E16279}"/>
              </a:ext>
            </a:extLst>
          </p:cNvPr>
          <p:cNvSpPr/>
          <p:nvPr/>
        </p:nvSpPr>
        <p:spPr>
          <a:xfrm>
            <a:off x="6437378" y="2395836"/>
            <a:ext cx="45719" cy="402336"/>
          </a:xfrm>
          <a:prstGeom prst="down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pic>
        <p:nvPicPr>
          <p:cNvPr id="2" name="Audio 1">
            <a:hlinkClick r:id="" action="ppaction://media"/>
            <a:extLst>
              <a:ext uri="{FF2B5EF4-FFF2-40B4-BE49-F238E27FC236}">
                <a16:creationId xmlns:a16="http://schemas.microsoft.com/office/drawing/2014/main" id="{D9B4D06D-673A-7D4B-A113-1CF535920603}"/>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2588259461"/>
      </p:ext>
    </p:extLst>
  </p:cSld>
  <p:clrMapOvr>
    <a:masterClrMapping/>
  </p:clrMapOvr>
  <mc:AlternateContent xmlns:mc="http://schemas.openxmlformats.org/markup-compatibility/2006" xmlns:p14="http://schemas.microsoft.com/office/powerpoint/2010/main">
    <mc:Choice Requires="p14">
      <p:transition spd="slow" p14:dur="1500" advTm="99739">
        <p:split orient="vert"/>
      </p:transition>
    </mc:Choice>
    <mc:Fallback xmlns="">
      <p:transition spd="slow" advTm="99739">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7"/>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1"/>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2"/>
                </p:tgtEl>
              </p:cMediaNode>
            </p:audio>
          </p:childTnLst>
        </p:cTn>
      </p:par>
    </p:tnLst>
    <p:bldLst>
      <p:bldP spid="12" grpId="0" animBg="1"/>
      <p:bldP spid="12"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7" grpId="0" animBg="1"/>
      <p:bldP spid="29" grpId="0" animBg="1"/>
      <p:bldP spid="30"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1" name="Image 10">
            <a:extLst>
              <a:ext uri="{FF2B5EF4-FFF2-40B4-BE49-F238E27FC236}">
                <a16:creationId xmlns:a16="http://schemas.microsoft.com/office/drawing/2014/main" id="{C0A38822-0167-564E-98D8-F14F0161DFB9}"/>
              </a:ext>
            </a:extLst>
          </p:cNvPr>
          <p:cNvPicPr>
            <a:picLocks noChangeAspect="1"/>
          </p:cNvPicPr>
          <p:nvPr/>
        </p:nvPicPr>
        <p:blipFill>
          <a:blip r:embed="rId11"/>
          <a:stretch>
            <a:fillRect/>
          </a:stretch>
        </p:blipFill>
        <p:spPr>
          <a:xfrm>
            <a:off x="890016" y="1425340"/>
            <a:ext cx="7449312" cy="4666622"/>
          </a:xfrm>
          <a:prstGeom prst="rect">
            <a:avLst/>
          </a:prstGeom>
        </p:spPr>
      </p:pic>
      <p:sp>
        <p:nvSpPr>
          <p:cNvPr id="50" name="Ellipse 49">
            <a:extLst>
              <a:ext uri="{FF2B5EF4-FFF2-40B4-BE49-F238E27FC236}">
                <a16:creationId xmlns:a16="http://schemas.microsoft.com/office/drawing/2014/main" id="{FA633BEC-157B-6940-9777-E8EFECE2B32A}"/>
              </a:ext>
            </a:extLst>
          </p:cNvPr>
          <p:cNvSpPr/>
          <p:nvPr/>
        </p:nvSpPr>
        <p:spPr>
          <a:xfrm rot="5400000">
            <a:off x="2459733" y="3648457"/>
            <a:ext cx="908306" cy="4303777"/>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0FBD9C90-A57A-BF45-AAFB-290D3A0E0DAF}"/>
              </a:ext>
            </a:extLst>
          </p:cNvPr>
          <p:cNvSpPr/>
          <p:nvPr/>
        </p:nvSpPr>
        <p:spPr>
          <a:xfrm rot="5400000">
            <a:off x="4392165" y="-307845"/>
            <a:ext cx="1078993" cy="4303777"/>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 name="Audio 1">
            <a:hlinkClick r:id="" action="ppaction://media"/>
            <a:extLst>
              <a:ext uri="{FF2B5EF4-FFF2-40B4-BE49-F238E27FC236}">
                <a16:creationId xmlns:a16="http://schemas.microsoft.com/office/drawing/2014/main" id="{FB57FAE1-6A25-294F-A910-0B0F2F327AA1}"/>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1434167810"/>
      </p:ext>
    </p:extLst>
  </p:cSld>
  <p:clrMapOvr>
    <a:masterClrMapping/>
  </p:clrMapOvr>
  <mc:AlternateContent xmlns:mc="http://schemas.openxmlformats.org/markup-compatibility/2006" xmlns:p14="http://schemas.microsoft.com/office/powerpoint/2010/main">
    <mc:Choice Requires="p14">
      <p:transition spd="slow" p14:dur="1500" advTm="44664">
        <p:split orient="vert"/>
      </p:transition>
    </mc:Choice>
    <mc:Fallback xmlns="">
      <p:transition spd="slow" advTm="4466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
                </p:tgtEl>
              </p:cMediaNode>
            </p:audio>
          </p:childTnLst>
        </p:cTn>
      </p:par>
    </p:tnLst>
    <p:bldLst>
      <p:bldP spid="50" grpId="2" animBg="1"/>
      <p:bldP spid="51"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 name="Image 2">
            <a:extLst>
              <a:ext uri="{FF2B5EF4-FFF2-40B4-BE49-F238E27FC236}">
                <a16:creationId xmlns:a16="http://schemas.microsoft.com/office/drawing/2014/main" id="{1166E4F8-4E3C-CB45-9DE1-EAE39E8B0446}"/>
              </a:ext>
            </a:extLst>
          </p:cNvPr>
          <p:cNvPicPr>
            <a:picLocks noChangeAspect="1"/>
          </p:cNvPicPr>
          <p:nvPr/>
        </p:nvPicPr>
        <p:blipFill>
          <a:blip r:embed="rId11"/>
          <a:stretch>
            <a:fillRect/>
          </a:stretch>
        </p:blipFill>
        <p:spPr>
          <a:xfrm>
            <a:off x="0" y="953467"/>
            <a:ext cx="9144000" cy="4951066"/>
          </a:xfrm>
          <a:prstGeom prst="rect">
            <a:avLst/>
          </a:prstGeom>
        </p:spPr>
      </p:pic>
      <p:pic>
        <p:nvPicPr>
          <p:cNvPr id="2" name="Audio 1">
            <a:hlinkClick r:id="" action="ppaction://media"/>
            <a:extLst>
              <a:ext uri="{FF2B5EF4-FFF2-40B4-BE49-F238E27FC236}">
                <a16:creationId xmlns:a16="http://schemas.microsoft.com/office/drawing/2014/main" id="{E14B4346-73D2-754C-BA52-5D3E95417030}"/>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1230157790"/>
      </p:ext>
    </p:extLst>
  </p:cSld>
  <p:clrMapOvr>
    <a:masterClrMapping/>
  </p:clrMapOvr>
  <mc:AlternateContent xmlns:mc="http://schemas.openxmlformats.org/markup-compatibility/2006" xmlns:p14="http://schemas.microsoft.com/office/powerpoint/2010/main">
    <mc:Choice Requires="p14">
      <p:transition spd="slow" p14:dur="1500" advTm="57721">
        <p:split orient="vert"/>
      </p:transition>
    </mc:Choice>
    <mc:Fallback xmlns="">
      <p:transition spd="slow" advTm="57721">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ext uri="{D42A27DB-BD31-4B8C-83A1-F6EECF244321}">
                <p14:modId xmlns:p14="http://schemas.microsoft.com/office/powerpoint/2010/main" val="3730952232"/>
              </p:ext>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3" name="Image 12">
            <a:extLst>
              <a:ext uri="{FF2B5EF4-FFF2-40B4-BE49-F238E27FC236}">
                <a16:creationId xmlns:a16="http://schemas.microsoft.com/office/drawing/2014/main" id="{3E0F1370-B840-894C-AC42-0217F150FF88}"/>
              </a:ext>
            </a:extLst>
          </p:cNvPr>
          <p:cNvPicPr>
            <a:picLocks noChangeAspect="1"/>
          </p:cNvPicPr>
          <p:nvPr/>
        </p:nvPicPr>
        <p:blipFill rotWithShape="1">
          <a:blip r:embed="rId11"/>
          <a:srcRect t="3651"/>
          <a:stretch/>
        </p:blipFill>
        <p:spPr>
          <a:xfrm>
            <a:off x="0" y="1219200"/>
            <a:ext cx="9144000" cy="4593659"/>
          </a:xfrm>
          <a:prstGeom prst="rect">
            <a:avLst/>
          </a:prstGeom>
        </p:spPr>
      </p:pic>
      <p:sp>
        <p:nvSpPr>
          <p:cNvPr id="24" name="Ellipse 23">
            <a:extLst>
              <a:ext uri="{FF2B5EF4-FFF2-40B4-BE49-F238E27FC236}">
                <a16:creationId xmlns:a16="http://schemas.microsoft.com/office/drawing/2014/main" id="{590A081F-415E-7B4A-8005-EFCAC51F187C}"/>
              </a:ext>
            </a:extLst>
          </p:cNvPr>
          <p:cNvSpPr/>
          <p:nvPr/>
        </p:nvSpPr>
        <p:spPr>
          <a:xfrm>
            <a:off x="8210851" y="1121229"/>
            <a:ext cx="650120" cy="379911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83C8EEF8-71FF-8A41-B434-C4507D1D213B}"/>
              </a:ext>
            </a:extLst>
          </p:cNvPr>
          <p:cNvSpPr/>
          <p:nvPr/>
        </p:nvSpPr>
        <p:spPr>
          <a:xfrm>
            <a:off x="7470623" y="2634343"/>
            <a:ext cx="650120" cy="2286000"/>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A1499885-AE43-9F40-80C2-41E5E300430A}"/>
              </a:ext>
            </a:extLst>
          </p:cNvPr>
          <p:cNvSpPr/>
          <p:nvPr/>
        </p:nvSpPr>
        <p:spPr>
          <a:xfrm>
            <a:off x="6341530" y="2122713"/>
            <a:ext cx="650120" cy="2797629"/>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BF838884-DF02-2841-80F5-F3874E8555FF}"/>
              </a:ext>
            </a:extLst>
          </p:cNvPr>
          <p:cNvSpPr/>
          <p:nvPr/>
        </p:nvSpPr>
        <p:spPr>
          <a:xfrm>
            <a:off x="3682395" y="3331029"/>
            <a:ext cx="650120" cy="158931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6354C678-2592-D24F-AA8F-324E587EBF07}"/>
              </a:ext>
            </a:extLst>
          </p:cNvPr>
          <p:cNvSpPr/>
          <p:nvPr/>
        </p:nvSpPr>
        <p:spPr>
          <a:xfrm>
            <a:off x="5576509" y="4114799"/>
            <a:ext cx="650120" cy="805543"/>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3" name="Audio 2">
            <a:hlinkClick r:id="" action="ppaction://media"/>
            <a:extLst>
              <a:ext uri="{FF2B5EF4-FFF2-40B4-BE49-F238E27FC236}">
                <a16:creationId xmlns:a16="http://schemas.microsoft.com/office/drawing/2014/main" id="{2EEE0A60-AC86-E84E-AA0D-ACF458440B4C}"/>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2996504734"/>
      </p:ext>
    </p:extLst>
  </p:cSld>
  <p:clrMapOvr>
    <a:masterClrMapping/>
  </p:clrMapOvr>
  <mc:AlternateContent xmlns:mc="http://schemas.openxmlformats.org/markup-compatibility/2006" xmlns:p14="http://schemas.microsoft.com/office/powerpoint/2010/main">
    <mc:Choice Requires="p14">
      <p:transition spd="slow" p14:dur="2000" advTm="36640"/>
    </mc:Choice>
    <mc:Fallback xmlns="">
      <p:transition spd="slow" advTm="36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2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26"/>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27"/>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3"/>
                </p:tgtEl>
              </p:cMediaNode>
            </p:audio>
          </p:childTnLst>
        </p:cTn>
      </p:par>
    </p:tnLst>
    <p:bldLst>
      <p:bldP spid="24" grpId="0" animBg="1"/>
      <p:bldP spid="24" grpId="1" animBg="1"/>
      <p:bldP spid="25" grpId="0" animBg="1"/>
      <p:bldP spid="25" grpId="1" animBg="1"/>
      <p:bldP spid="26" grpId="0" animBg="1"/>
      <p:bldP spid="26" grpId="1" animBg="1"/>
      <p:bldP spid="27" grpId="0" animBg="1"/>
      <p:bldP spid="27" grpId="1"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Image 5">
            <a:extLst>
              <a:ext uri="{FF2B5EF4-FFF2-40B4-BE49-F238E27FC236}">
                <a16:creationId xmlns:a16="http://schemas.microsoft.com/office/drawing/2014/main" id="{5D4FF056-15C7-5F4B-8F7E-7066476AE0EF}"/>
              </a:ext>
            </a:extLst>
          </p:cNvPr>
          <p:cNvPicPr>
            <a:picLocks noChangeAspect="1"/>
          </p:cNvPicPr>
          <p:nvPr/>
        </p:nvPicPr>
        <p:blipFill rotWithShape="1">
          <a:blip r:embed="rId11"/>
          <a:srcRect t="3651"/>
          <a:stretch/>
        </p:blipFill>
        <p:spPr>
          <a:xfrm>
            <a:off x="0" y="1219200"/>
            <a:ext cx="9144000" cy="4593659"/>
          </a:xfrm>
          <a:prstGeom prst="rect">
            <a:avLst/>
          </a:prstGeom>
        </p:spPr>
      </p:pic>
      <p:sp>
        <p:nvSpPr>
          <p:cNvPr id="7" name="Ellipse 6">
            <a:extLst>
              <a:ext uri="{FF2B5EF4-FFF2-40B4-BE49-F238E27FC236}">
                <a16:creationId xmlns:a16="http://schemas.microsoft.com/office/drawing/2014/main" id="{68C6A3E2-F15B-C94C-824D-1186C7ACA1F7}"/>
              </a:ext>
            </a:extLst>
          </p:cNvPr>
          <p:cNvSpPr/>
          <p:nvPr/>
        </p:nvSpPr>
        <p:spPr>
          <a:xfrm>
            <a:off x="1143000" y="1926714"/>
            <a:ext cx="1632857" cy="3189571"/>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67211450-1F41-D343-924C-A625A326F4FF}"/>
              </a:ext>
            </a:extLst>
          </p:cNvPr>
          <p:cNvSpPr/>
          <p:nvPr/>
        </p:nvSpPr>
        <p:spPr>
          <a:xfrm>
            <a:off x="4515775" y="3233058"/>
            <a:ext cx="393083" cy="1883227"/>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Ellipse 10">
            <a:extLst>
              <a:ext uri="{FF2B5EF4-FFF2-40B4-BE49-F238E27FC236}">
                <a16:creationId xmlns:a16="http://schemas.microsoft.com/office/drawing/2014/main" id="{CAE8CA64-0ED7-A146-8C46-85AAFF7E514C}"/>
              </a:ext>
            </a:extLst>
          </p:cNvPr>
          <p:cNvSpPr/>
          <p:nvPr/>
        </p:nvSpPr>
        <p:spPr>
          <a:xfrm>
            <a:off x="8210851" y="1121229"/>
            <a:ext cx="650120" cy="379911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1C26F1C1-35C5-744D-A467-10FF4838FA7B}"/>
              </a:ext>
            </a:extLst>
          </p:cNvPr>
          <p:cNvSpPr/>
          <p:nvPr/>
        </p:nvSpPr>
        <p:spPr>
          <a:xfrm>
            <a:off x="7470623" y="2634343"/>
            <a:ext cx="650120" cy="2286000"/>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8200727D-BB5C-A74B-B58D-4C7FDBB28820}"/>
              </a:ext>
            </a:extLst>
          </p:cNvPr>
          <p:cNvSpPr/>
          <p:nvPr/>
        </p:nvSpPr>
        <p:spPr>
          <a:xfrm>
            <a:off x="6341530" y="2122713"/>
            <a:ext cx="650120" cy="2797629"/>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3" name="Audio 2">
            <a:hlinkClick r:id="" action="ppaction://media"/>
            <a:extLst>
              <a:ext uri="{FF2B5EF4-FFF2-40B4-BE49-F238E27FC236}">
                <a16:creationId xmlns:a16="http://schemas.microsoft.com/office/drawing/2014/main" id="{EF96E07A-9BBF-BC40-8A4A-AC38AB76C4A1}"/>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2545524383"/>
      </p:ext>
    </p:extLst>
  </p:cSld>
  <p:clrMapOvr>
    <a:masterClrMapping/>
  </p:clrMapOvr>
  <p:transition spd="slow" advTm="29599">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
                </p:tgtEl>
              </p:cMediaNode>
            </p:audio>
          </p:childTnLst>
        </p:cTn>
      </p:par>
    </p:tnLst>
    <p:bldLst>
      <p:bldP spid="7" grpId="0" animBg="1"/>
      <p:bldP spid="7" grpId="1" animBg="1"/>
      <p:bldP spid="8" grpId="0" animBg="1"/>
      <p:bldP spid="8" grpId="1" animBg="1"/>
      <p:bldP spid="11" grpId="0" animBg="1"/>
      <p:bldP spid="12"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B205BCA-C636-324B-A5F7-BBD52D2E8696}"/>
              </a:ext>
            </a:extLst>
          </p:cNvPr>
          <p:cNvPicPr>
            <a:picLocks noChangeAspect="1"/>
          </p:cNvPicPr>
          <p:nvPr/>
        </p:nvPicPr>
        <p:blipFill rotWithShape="1">
          <a:blip r:embed="rId6"/>
          <a:srcRect t="3651"/>
          <a:stretch/>
        </p:blipFill>
        <p:spPr>
          <a:xfrm>
            <a:off x="0" y="1220400"/>
            <a:ext cx="9136800" cy="4590042"/>
          </a:xfrm>
          <a:prstGeom prst="rect">
            <a:avLst/>
          </a:prstGeom>
        </p:spPr>
      </p:pic>
      <p:sp>
        <p:nvSpPr>
          <p:cNvPr id="10" name="Ellipse 9">
            <a:extLst>
              <a:ext uri="{FF2B5EF4-FFF2-40B4-BE49-F238E27FC236}">
                <a16:creationId xmlns:a16="http://schemas.microsoft.com/office/drawing/2014/main" id="{D934DEAA-7BFE-AC4D-BFE8-03D3ED41D9FF}"/>
              </a:ext>
            </a:extLst>
          </p:cNvPr>
          <p:cNvSpPr/>
          <p:nvPr/>
        </p:nvSpPr>
        <p:spPr>
          <a:xfrm>
            <a:off x="258536" y="2158324"/>
            <a:ext cx="1910444" cy="3336158"/>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12" name="Ellipse 11">
            <a:extLst>
              <a:ext uri="{FF2B5EF4-FFF2-40B4-BE49-F238E27FC236}">
                <a16:creationId xmlns:a16="http://schemas.microsoft.com/office/drawing/2014/main" id="{5971F692-BF13-8C4E-BE31-D3B6ADB8EFDB}"/>
              </a:ext>
            </a:extLst>
          </p:cNvPr>
          <p:cNvSpPr/>
          <p:nvPr/>
        </p:nvSpPr>
        <p:spPr>
          <a:xfrm>
            <a:off x="3243942" y="3488871"/>
            <a:ext cx="498019" cy="1804224"/>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14" name="Ellipse 13">
            <a:extLst>
              <a:ext uri="{FF2B5EF4-FFF2-40B4-BE49-F238E27FC236}">
                <a16:creationId xmlns:a16="http://schemas.microsoft.com/office/drawing/2014/main" id="{6C566630-5A70-5C46-9F4E-5144F96295F8}"/>
              </a:ext>
            </a:extLst>
          </p:cNvPr>
          <p:cNvSpPr/>
          <p:nvPr/>
        </p:nvSpPr>
        <p:spPr>
          <a:xfrm>
            <a:off x="6422573" y="2403022"/>
            <a:ext cx="130628" cy="449035"/>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15" name="Ellipse 14">
            <a:extLst>
              <a:ext uri="{FF2B5EF4-FFF2-40B4-BE49-F238E27FC236}">
                <a16:creationId xmlns:a16="http://schemas.microsoft.com/office/drawing/2014/main" id="{F4353113-3BDA-FB43-A18E-11E9DB23D02D}"/>
              </a:ext>
            </a:extLst>
          </p:cNvPr>
          <p:cNvSpPr/>
          <p:nvPr/>
        </p:nvSpPr>
        <p:spPr>
          <a:xfrm>
            <a:off x="7543802" y="3377368"/>
            <a:ext cx="160564" cy="617689"/>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sp>
        <p:nvSpPr>
          <p:cNvPr id="16" name="Ellipse 15">
            <a:extLst>
              <a:ext uri="{FF2B5EF4-FFF2-40B4-BE49-F238E27FC236}">
                <a16:creationId xmlns:a16="http://schemas.microsoft.com/office/drawing/2014/main" id="{816EAFDC-082D-CB41-A097-54980C31EE8D}"/>
              </a:ext>
            </a:extLst>
          </p:cNvPr>
          <p:cNvSpPr/>
          <p:nvPr/>
        </p:nvSpPr>
        <p:spPr>
          <a:xfrm flipH="1">
            <a:off x="8328933" y="3440745"/>
            <a:ext cx="118382" cy="761139"/>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pic>
        <p:nvPicPr>
          <p:cNvPr id="5" name="Audio 4">
            <a:hlinkClick r:id="" action="ppaction://media"/>
            <a:extLst>
              <a:ext uri="{FF2B5EF4-FFF2-40B4-BE49-F238E27FC236}">
                <a16:creationId xmlns:a16="http://schemas.microsoft.com/office/drawing/2014/main" id="{F18529BE-BE31-6945-8012-0AEB187C9DD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72475" y="5229225"/>
            <a:ext cx="609600" cy="609600"/>
          </a:xfrm>
          <a:prstGeom prst="rect">
            <a:avLst/>
          </a:prstGeom>
        </p:spPr>
      </p:pic>
      <p:graphicFrame>
        <p:nvGraphicFramePr>
          <p:cNvPr id="11" name="Diagramme 10">
            <a:extLst>
              <a:ext uri="{FF2B5EF4-FFF2-40B4-BE49-F238E27FC236}">
                <a16:creationId xmlns:a16="http://schemas.microsoft.com/office/drawing/2014/main" id="{FAE3C3E2-8C15-E44C-91EF-440376567F12}"/>
              </a:ext>
            </a:extLst>
          </p:cNvPr>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ustDataLst>
      <p:tags r:id="rId1"/>
    </p:custDataLst>
    <p:extLst>
      <p:ext uri="{BB962C8B-B14F-4D97-AF65-F5344CB8AC3E}">
        <p14:creationId xmlns:p14="http://schemas.microsoft.com/office/powerpoint/2010/main" val="2811127320"/>
      </p:ext>
    </p:extLst>
  </p:cSld>
  <p:clrMapOvr>
    <a:masterClrMapping/>
  </p:clrMapOvr>
  <p:transition spd="slow" advTm="47091">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bldLst>
      <p:bldP spid="10" grpId="0" animBg="1"/>
      <p:bldP spid="10" grpId="1" animBg="1"/>
      <p:bldP spid="12" grpId="0" animBg="1"/>
      <p:bldP spid="12" grpId="1" animBg="1"/>
      <p:bldP spid="14"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 name="Image 2">
            <a:extLst>
              <a:ext uri="{FF2B5EF4-FFF2-40B4-BE49-F238E27FC236}">
                <a16:creationId xmlns:a16="http://schemas.microsoft.com/office/drawing/2014/main" id="{A8A1B50E-C740-B842-A53D-0F2F53B0B822}"/>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457200" y="1012371"/>
            <a:ext cx="8510236" cy="5410200"/>
          </a:xfrm>
          <a:prstGeom prst="rect">
            <a:avLst/>
          </a:prstGeom>
        </p:spPr>
      </p:pic>
      <p:sp>
        <p:nvSpPr>
          <p:cNvPr id="2" name="Rectangle 1">
            <a:extLst>
              <a:ext uri="{FF2B5EF4-FFF2-40B4-BE49-F238E27FC236}">
                <a16:creationId xmlns:a16="http://schemas.microsoft.com/office/drawing/2014/main" id="{BC4FA882-F6DE-D847-BDC7-4E98E5CB1EFE}"/>
              </a:ext>
            </a:extLst>
          </p:cNvPr>
          <p:cNvSpPr/>
          <p:nvPr/>
        </p:nvSpPr>
        <p:spPr>
          <a:xfrm>
            <a:off x="2808514" y="2122714"/>
            <a:ext cx="370115" cy="293915"/>
          </a:xfrm>
          <a:prstGeom prst="rect">
            <a:avLst/>
          </a:prstGeom>
          <a:solidFill>
            <a:srgbClr val="FFC000">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Ellipse 3">
            <a:extLst>
              <a:ext uri="{FF2B5EF4-FFF2-40B4-BE49-F238E27FC236}">
                <a16:creationId xmlns:a16="http://schemas.microsoft.com/office/drawing/2014/main" id="{DB192591-4113-6942-90C8-FA07CB35F646}"/>
              </a:ext>
            </a:extLst>
          </p:cNvPr>
          <p:cNvSpPr/>
          <p:nvPr/>
        </p:nvSpPr>
        <p:spPr>
          <a:xfrm rot="5160323">
            <a:off x="1797078" y="5906847"/>
            <a:ext cx="264916" cy="673400"/>
          </a:xfrm>
          <a:prstGeom prst="ellipse">
            <a:avLst/>
          </a:prstGeom>
          <a:no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242A9735-B00F-E14F-8BF6-872C9B02AE4B}"/>
              </a:ext>
            </a:extLst>
          </p:cNvPr>
          <p:cNvSpPr/>
          <p:nvPr/>
        </p:nvSpPr>
        <p:spPr>
          <a:xfrm>
            <a:off x="3537857" y="2438401"/>
            <a:ext cx="370115" cy="293915"/>
          </a:xfrm>
          <a:prstGeom prst="rect">
            <a:avLst/>
          </a:prstGeom>
          <a:solidFill>
            <a:srgbClr val="FFC000">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AE8743C5-B3E5-D945-B04A-84FEBDF428D8}"/>
              </a:ext>
            </a:extLst>
          </p:cNvPr>
          <p:cNvSpPr/>
          <p:nvPr/>
        </p:nvSpPr>
        <p:spPr>
          <a:xfrm>
            <a:off x="6247203" y="2498272"/>
            <a:ext cx="370115" cy="293915"/>
          </a:xfrm>
          <a:prstGeom prst="rect">
            <a:avLst/>
          </a:prstGeom>
          <a:solidFill>
            <a:srgbClr val="FFC000">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E3007CE-8B8C-9847-8732-DAEB3AF46085}"/>
              </a:ext>
            </a:extLst>
          </p:cNvPr>
          <p:cNvSpPr/>
          <p:nvPr/>
        </p:nvSpPr>
        <p:spPr>
          <a:xfrm>
            <a:off x="2027509" y="3141950"/>
            <a:ext cx="595948" cy="221736"/>
          </a:xfrm>
          <a:prstGeom prst="rect">
            <a:avLst/>
          </a:prstGeom>
          <a:solidFill>
            <a:srgbClr val="FFC000">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D23544A7-68E0-894E-A9A8-42FF9B2A39A7}"/>
              </a:ext>
            </a:extLst>
          </p:cNvPr>
          <p:cNvSpPr/>
          <p:nvPr/>
        </p:nvSpPr>
        <p:spPr>
          <a:xfrm rot="5160323">
            <a:off x="3015828" y="2716847"/>
            <a:ext cx="848115" cy="1206592"/>
          </a:xfrm>
          <a:prstGeom prst="ellipse">
            <a:avLst/>
          </a:prstGeom>
          <a:no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5" name="Audio 4">
            <a:hlinkClick r:id="" action="ppaction://media"/>
            <a:extLst>
              <a:ext uri="{FF2B5EF4-FFF2-40B4-BE49-F238E27FC236}">
                <a16:creationId xmlns:a16="http://schemas.microsoft.com/office/drawing/2014/main" id="{0D80DC31-CC1D-F747-BA84-AD4079FD7505}"/>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43312413"/>
      </p:ext>
    </p:extLst>
  </p:cSld>
  <p:clrMapOvr>
    <a:masterClrMapping/>
  </p:clrMapOvr>
  <mc:AlternateContent xmlns:mc="http://schemas.openxmlformats.org/markup-compatibility/2006" xmlns:p14="http://schemas.microsoft.com/office/powerpoint/2010/main">
    <mc:Choice Requires="p14">
      <p:transition spd="slow" p14:dur="2000" advTm="41411"/>
    </mc:Choice>
    <mc:Fallback xmlns="">
      <p:transition spd="slow" advTm="414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bldLst>
      <p:bldP spid="2" grpId="0" animBg="1"/>
      <p:bldP spid="4" grpId="0" animBg="1"/>
      <p:bldP spid="6" grpId="0" animBg="1"/>
      <p:bldP spid="7" grpId="0" animBg="1"/>
      <p:bldP spid="8"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12" name="Groupe 11">
            <a:extLst>
              <a:ext uri="{FF2B5EF4-FFF2-40B4-BE49-F238E27FC236}">
                <a16:creationId xmlns:a16="http://schemas.microsoft.com/office/drawing/2014/main" id="{904617F1-211F-C243-8E47-B9FC70348054}"/>
              </a:ext>
            </a:extLst>
          </p:cNvPr>
          <p:cNvGrpSpPr/>
          <p:nvPr/>
        </p:nvGrpSpPr>
        <p:grpSpPr>
          <a:xfrm>
            <a:off x="457200" y="1012371"/>
            <a:ext cx="8510236" cy="5410200"/>
            <a:chOff x="457200" y="1012371"/>
            <a:chExt cx="8510236" cy="5410200"/>
          </a:xfrm>
        </p:grpSpPr>
        <p:pic>
          <p:nvPicPr>
            <p:cNvPr id="3" name="Image 2">
              <a:extLst>
                <a:ext uri="{FF2B5EF4-FFF2-40B4-BE49-F238E27FC236}">
                  <a16:creationId xmlns:a16="http://schemas.microsoft.com/office/drawing/2014/main" id="{A8A1B50E-C740-B842-A53D-0F2F53B0B822}"/>
                </a:ext>
              </a:extLst>
            </p:cNvPr>
            <p:cNvPicPr/>
            <p:nvPr/>
          </p:nvPicPr>
          <p:blipFill>
            <a:blip r:embed="rId11" cstate="print">
              <a:extLst>
                <a:ext uri="{28A0092B-C50C-407E-A947-70E740481C1C}">
                  <a14:useLocalDpi xmlns:a14="http://schemas.microsoft.com/office/drawing/2010/main" val="0"/>
                </a:ext>
              </a:extLst>
            </a:blip>
            <a:stretch>
              <a:fillRect/>
            </a:stretch>
          </p:blipFill>
          <p:spPr>
            <a:xfrm>
              <a:off x="457200" y="1012371"/>
              <a:ext cx="8510236" cy="5410200"/>
            </a:xfrm>
            <a:prstGeom prst="rect">
              <a:avLst/>
            </a:prstGeom>
          </p:spPr>
        </p:pic>
        <p:sp>
          <p:nvSpPr>
            <p:cNvPr id="10" name="Ellipse 9">
              <a:extLst>
                <a:ext uri="{FF2B5EF4-FFF2-40B4-BE49-F238E27FC236}">
                  <a16:creationId xmlns:a16="http://schemas.microsoft.com/office/drawing/2014/main" id="{D23544A7-68E0-894E-A9A8-42FF9B2A39A7}"/>
                </a:ext>
              </a:extLst>
            </p:cNvPr>
            <p:cNvSpPr/>
            <p:nvPr/>
          </p:nvSpPr>
          <p:spPr>
            <a:xfrm rot="5160323">
              <a:off x="8030324" y="4653894"/>
              <a:ext cx="361867" cy="903682"/>
            </a:xfrm>
            <a:prstGeom prst="ellipse">
              <a:avLst/>
            </a:prstGeom>
            <a:no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115154F-85C5-C646-9456-129B5AEBA50E}"/>
                </a:ext>
              </a:extLst>
            </p:cNvPr>
            <p:cNvSpPr/>
            <p:nvPr/>
          </p:nvSpPr>
          <p:spPr>
            <a:xfrm>
              <a:off x="8601456" y="1804416"/>
              <a:ext cx="304800" cy="275539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7E695E6-5A3C-664C-8581-17CC704A3FAA}"/>
                </a:ext>
              </a:extLst>
            </p:cNvPr>
            <p:cNvSpPr/>
            <p:nvPr/>
          </p:nvSpPr>
          <p:spPr>
            <a:xfrm>
              <a:off x="8540826" y="2310384"/>
              <a:ext cx="304800" cy="71932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13" name="Rectangle 12">
            <a:extLst>
              <a:ext uri="{FF2B5EF4-FFF2-40B4-BE49-F238E27FC236}">
                <a16:creationId xmlns:a16="http://schemas.microsoft.com/office/drawing/2014/main" id="{BAA79A8F-059A-F341-9E9F-A8C0EF0A09B7}"/>
              </a:ext>
            </a:extLst>
          </p:cNvPr>
          <p:cNvSpPr/>
          <p:nvPr/>
        </p:nvSpPr>
        <p:spPr>
          <a:xfrm>
            <a:off x="6722147" y="1915451"/>
            <a:ext cx="337022" cy="242534"/>
          </a:xfrm>
          <a:prstGeom prst="rect">
            <a:avLst/>
          </a:prstGeom>
          <a:solidFill>
            <a:srgbClr val="FFC000">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C37B6902-157F-BD44-94FD-6FAB93C0D377}"/>
              </a:ext>
            </a:extLst>
          </p:cNvPr>
          <p:cNvSpPr/>
          <p:nvPr/>
        </p:nvSpPr>
        <p:spPr>
          <a:xfrm rot="5160323">
            <a:off x="6276855" y="981590"/>
            <a:ext cx="361867" cy="903682"/>
          </a:xfrm>
          <a:prstGeom prst="ellipse">
            <a:avLst/>
          </a:prstGeom>
          <a:no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39FEDF8-EE78-7A48-ABD9-CDF23AF56852}"/>
              </a:ext>
            </a:extLst>
          </p:cNvPr>
          <p:cNvSpPr/>
          <p:nvPr/>
        </p:nvSpPr>
        <p:spPr>
          <a:xfrm>
            <a:off x="7565136" y="3640608"/>
            <a:ext cx="451104" cy="407135"/>
          </a:xfrm>
          <a:prstGeom prst="rect">
            <a:avLst/>
          </a:prstGeom>
          <a:solidFill>
            <a:srgbClr val="FFC000">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E14F465-865D-434D-A77E-CB6C2D0D7E1D}"/>
              </a:ext>
            </a:extLst>
          </p:cNvPr>
          <p:cNvSpPr/>
          <p:nvPr/>
        </p:nvSpPr>
        <p:spPr>
          <a:xfrm>
            <a:off x="8119872" y="2774977"/>
            <a:ext cx="359774" cy="559535"/>
          </a:xfrm>
          <a:prstGeom prst="rect">
            <a:avLst/>
          </a:prstGeom>
          <a:solidFill>
            <a:srgbClr val="FFC000">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8" name="Audio 17">
            <a:hlinkClick r:id="" action="ppaction://media"/>
            <a:extLst>
              <a:ext uri="{FF2B5EF4-FFF2-40B4-BE49-F238E27FC236}">
                <a16:creationId xmlns:a16="http://schemas.microsoft.com/office/drawing/2014/main" id="{498CEA69-4DB2-514A-A158-D1E84BF070A3}"/>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1188603978"/>
      </p:ext>
    </p:extLst>
  </p:cSld>
  <p:clrMapOvr>
    <a:masterClrMapping/>
  </p:clrMapOvr>
  <mc:AlternateContent xmlns:mc="http://schemas.openxmlformats.org/markup-compatibility/2006" xmlns:p14="http://schemas.microsoft.com/office/powerpoint/2010/main">
    <mc:Choice Requires="p14">
      <p:transition spd="slow" p14:dur="2000" advTm="87421"/>
    </mc:Choice>
    <mc:Fallback xmlns="">
      <p:transition spd="slow" advTm="87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xit" presetSubtype="0" fill="hold" grpId="2"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8"/>
                </p:tgtEl>
              </p:cMediaNode>
            </p:audio>
          </p:childTnLst>
        </p:cTn>
      </p:par>
    </p:tnLst>
    <p:bldLst>
      <p:bldP spid="13" grpId="1" animBg="1"/>
      <p:bldP spid="13" grpId="2" animBg="1"/>
      <p:bldP spid="14" grpId="0" animBg="1"/>
      <p:bldP spid="14" grpId="1" animBg="1"/>
      <p:bldP spid="15" grpId="0" animBg="1"/>
      <p:bldP spid="15" grpId="1"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ext uri="{D42A27DB-BD31-4B8C-83A1-F6EECF244321}">
                <p14:modId xmlns:p14="http://schemas.microsoft.com/office/powerpoint/2010/main" val="513964380"/>
              </p:ext>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ZoneTexte 4">
            <a:extLst>
              <a:ext uri="{FF2B5EF4-FFF2-40B4-BE49-F238E27FC236}">
                <a16:creationId xmlns:a16="http://schemas.microsoft.com/office/drawing/2014/main" id="{848F2CE9-325C-8642-AE71-09D510ABCCA0}"/>
              </a:ext>
            </a:extLst>
          </p:cNvPr>
          <p:cNvSpPr txBox="1"/>
          <p:nvPr/>
        </p:nvSpPr>
        <p:spPr>
          <a:xfrm>
            <a:off x="195945" y="1164771"/>
            <a:ext cx="4267198" cy="923330"/>
          </a:xfrm>
          <a:prstGeom prst="rect">
            <a:avLst/>
          </a:prstGeom>
          <a:noFill/>
        </p:spPr>
        <p:txBody>
          <a:bodyPr wrap="square" rtlCol="0">
            <a:spAutoFit/>
          </a:bodyPr>
          <a:lstStyle/>
          <a:p>
            <a:pPr marL="342900" indent="-342900">
              <a:buFont typeface="Arial" panose="020B0604020202020204" pitchFamily="34" charset="0"/>
              <a:buChar char="•"/>
            </a:pPr>
            <a:r>
              <a:rPr lang="en-GB" dirty="0"/>
              <a:t>A strict comparison of fatty acid profiles between the insect and its diet is an oversimplified approach</a:t>
            </a:r>
            <a:r>
              <a:rPr lang="fr-BE" dirty="0"/>
              <a:t> </a:t>
            </a:r>
            <a:endParaRPr lang="fr-FR" dirty="0"/>
          </a:p>
        </p:txBody>
      </p:sp>
      <p:pic>
        <p:nvPicPr>
          <p:cNvPr id="11" name="Image 10">
            <a:extLst>
              <a:ext uri="{FF2B5EF4-FFF2-40B4-BE49-F238E27FC236}">
                <a16:creationId xmlns:a16="http://schemas.microsoft.com/office/drawing/2014/main" id="{F33D1A18-8D79-A74E-8E9D-1E693FCA93B5}"/>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63142" y="1112539"/>
            <a:ext cx="4504293" cy="2349118"/>
          </a:xfrm>
          <a:prstGeom prst="rect">
            <a:avLst/>
          </a:prstGeom>
          <a:noFill/>
        </p:spPr>
      </p:pic>
      <p:sp>
        <p:nvSpPr>
          <p:cNvPr id="13" name="ZoneTexte 12">
            <a:extLst>
              <a:ext uri="{FF2B5EF4-FFF2-40B4-BE49-F238E27FC236}">
                <a16:creationId xmlns:a16="http://schemas.microsoft.com/office/drawing/2014/main" id="{AAD045FC-D7B1-8A43-8E2C-46AF73611473}"/>
              </a:ext>
            </a:extLst>
          </p:cNvPr>
          <p:cNvSpPr txBox="1"/>
          <p:nvPr/>
        </p:nvSpPr>
        <p:spPr>
          <a:xfrm>
            <a:off x="195943" y="3686770"/>
            <a:ext cx="8948055" cy="923330"/>
          </a:xfrm>
          <a:prstGeom prst="rect">
            <a:avLst/>
          </a:prstGeom>
          <a:noFill/>
        </p:spPr>
        <p:txBody>
          <a:bodyPr wrap="square" rtlCol="0">
            <a:spAutoFit/>
          </a:bodyPr>
          <a:lstStyle/>
          <a:p>
            <a:pPr marL="342900" indent="-342900">
              <a:buFont typeface="Arial" panose="020B0604020202020204" pitchFamily="34" charset="0"/>
              <a:buChar char="•"/>
            </a:pPr>
            <a:r>
              <a:rPr lang="en-GB" dirty="0"/>
              <a:t>It is mandatory that further studies also focus on the role of carbohydrate level in BSF diets as they are an essential source of acetyl-CoA, a critical molecule in the biosynthesis of fatty acids.</a:t>
            </a:r>
            <a:r>
              <a:rPr lang="fr-BE" dirty="0"/>
              <a:t> </a:t>
            </a:r>
            <a:endParaRPr lang="fr-FR" dirty="0"/>
          </a:p>
        </p:txBody>
      </p:sp>
      <p:pic>
        <p:nvPicPr>
          <p:cNvPr id="2" name="Audio 1">
            <a:hlinkClick r:id="" action="ppaction://media"/>
            <a:extLst>
              <a:ext uri="{FF2B5EF4-FFF2-40B4-BE49-F238E27FC236}">
                <a16:creationId xmlns:a16="http://schemas.microsoft.com/office/drawing/2014/main" id="{F623E9F0-811F-844F-BAF0-89A2F0AC3550}"/>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2073816845"/>
      </p:ext>
    </p:extLst>
  </p:cSld>
  <p:clrMapOvr>
    <a:masterClrMapping/>
  </p:clrMapOvr>
  <mc:AlternateContent xmlns:mc="http://schemas.openxmlformats.org/markup-compatibility/2006" xmlns:p14="http://schemas.microsoft.com/office/powerpoint/2010/main">
    <mc:Choice Requires="p14">
      <p:transition spd="slow" p14:dur="2000" advTm="55734"/>
    </mc:Choice>
    <mc:Fallback xmlns="">
      <p:transition spd="slow" advTm="55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
                </p:tgtEl>
              </p:cMediaNode>
            </p:audio>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me 8"/>
          <p:cNvGraphicFramePr/>
          <p:nvPr>
            <p:extLst/>
          </p:nvPr>
        </p:nvGraphicFramePr>
        <p:xfrm>
          <a:off x="457199" y="141187"/>
          <a:ext cx="8510237" cy="5159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Image 9">
            <a:extLst>
              <a:ext uri="{FF2B5EF4-FFF2-40B4-BE49-F238E27FC236}">
                <a16:creationId xmlns:a16="http://schemas.microsoft.com/office/drawing/2014/main" id="{BDF26933-AD21-F740-871F-1A0E2908095C}"/>
              </a:ext>
            </a:extLst>
          </p:cNvPr>
          <p:cNvPicPr>
            <a:picLocks noChangeAspect="1"/>
          </p:cNvPicPr>
          <p:nvPr/>
        </p:nvPicPr>
        <p:blipFill>
          <a:blip r:embed="rId10"/>
          <a:stretch>
            <a:fillRect/>
          </a:stretch>
        </p:blipFill>
        <p:spPr>
          <a:xfrm>
            <a:off x="5366657" y="2095500"/>
            <a:ext cx="3355521" cy="4474028"/>
          </a:xfrm>
          <a:prstGeom prst="roundRect">
            <a:avLst>
              <a:gd name="adj" fmla="val 8594"/>
            </a:avLst>
          </a:prstGeom>
          <a:solidFill>
            <a:srgbClr val="FFFFFF">
              <a:shade val="85000"/>
            </a:srgbClr>
          </a:solidFill>
          <a:ln>
            <a:noFill/>
          </a:ln>
          <a:effectLst/>
        </p:spPr>
      </p:pic>
      <p:pic>
        <p:nvPicPr>
          <p:cNvPr id="14" name="Image 13">
            <a:extLst>
              <a:ext uri="{FF2B5EF4-FFF2-40B4-BE49-F238E27FC236}">
                <a16:creationId xmlns:a16="http://schemas.microsoft.com/office/drawing/2014/main" id="{B4F307C0-5602-E344-AAC7-093418D09870}"/>
              </a:ext>
            </a:extLst>
          </p:cNvPr>
          <p:cNvPicPr>
            <a:picLocks noChangeAspect="1"/>
          </p:cNvPicPr>
          <p:nvPr/>
        </p:nvPicPr>
        <p:blipFill>
          <a:blip r:embed="rId11"/>
          <a:stretch>
            <a:fillRect/>
          </a:stretch>
        </p:blipFill>
        <p:spPr>
          <a:xfrm>
            <a:off x="457199" y="1597479"/>
            <a:ext cx="4234544" cy="3175908"/>
          </a:xfrm>
          <a:prstGeom prst="roundRect">
            <a:avLst>
              <a:gd name="adj" fmla="val 8594"/>
            </a:avLst>
          </a:prstGeom>
          <a:solidFill>
            <a:srgbClr val="FFFFFF">
              <a:shade val="85000"/>
            </a:srgbClr>
          </a:solidFill>
          <a:ln>
            <a:noFill/>
          </a:ln>
          <a:effectLst/>
        </p:spPr>
      </p:pic>
      <p:sp>
        <p:nvSpPr>
          <p:cNvPr id="15" name="ZoneTexte 14">
            <a:extLst>
              <a:ext uri="{FF2B5EF4-FFF2-40B4-BE49-F238E27FC236}">
                <a16:creationId xmlns:a16="http://schemas.microsoft.com/office/drawing/2014/main" id="{4804FAFF-050E-0945-9750-757BD77B920B}"/>
              </a:ext>
            </a:extLst>
          </p:cNvPr>
          <p:cNvSpPr txBox="1"/>
          <p:nvPr/>
        </p:nvSpPr>
        <p:spPr>
          <a:xfrm>
            <a:off x="1163621" y="822319"/>
            <a:ext cx="7097392" cy="369332"/>
          </a:xfrm>
          <a:prstGeom prst="rect">
            <a:avLst/>
          </a:prstGeom>
          <a:noFill/>
        </p:spPr>
        <p:txBody>
          <a:bodyPr wrap="none" rtlCol="0">
            <a:spAutoFit/>
          </a:bodyPr>
          <a:lstStyle/>
          <a:p>
            <a:r>
              <a:rPr lang="en-US" dirty="0"/>
              <a:t>Thank you for your attention and thank you to the BSF team for their work</a:t>
            </a:r>
          </a:p>
        </p:txBody>
      </p:sp>
      <p:pic>
        <p:nvPicPr>
          <p:cNvPr id="2" name="Audio 1">
            <a:hlinkClick r:id="" action="ppaction://media"/>
            <a:extLst>
              <a:ext uri="{FF2B5EF4-FFF2-40B4-BE49-F238E27FC236}">
                <a16:creationId xmlns:a16="http://schemas.microsoft.com/office/drawing/2014/main" id="{21A99B55-1757-B741-A208-ADDB362ED60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723598199"/>
      </p:ext>
    </p:extLst>
  </p:cSld>
  <p:clrMapOvr>
    <a:masterClrMapping/>
  </p:clrMapOvr>
  <mc:AlternateContent xmlns:mc="http://schemas.openxmlformats.org/markup-compatibility/2006" xmlns:p14="http://schemas.microsoft.com/office/powerpoint/2010/main">
    <mc:Choice Requires="p14">
      <p:transition spd="slow" p14:dur="2000" advTm="7505"/>
    </mc:Choice>
    <mc:Fallback xmlns="">
      <p:transition spd="slow" advTm="75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13.6|5|7.9"/>
</p:tagLst>
</file>

<file path=ppt/tags/tag2.xml><?xml version="1.0" encoding="utf-8"?>
<p:tagLst xmlns:a="http://schemas.openxmlformats.org/drawingml/2006/main" xmlns:r="http://schemas.openxmlformats.org/officeDocument/2006/relationships" xmlns:p="http://schemas.openxmlformats.org/presentationml/2006/main">
  <p:tag name="TIMING" val="|19.9|6.3|6"/>
</p:tagLst>
</file>

<file path=ppt/tags/tag3.xml><?xml version="1.0" encoding="utf-8"?>
<p:tagLst xmlns:a="http://schemas.openxmlformats.org/drawingml/2006/main" xmlns:r="http://schemas.openxmlformats.org/officeDocument/2006/relationships" xmlns:p="http://schemas.openxmlformats.org/presentationml/2006/main">
  <p:tag name="TIMING" val="|7.4|9|2.9"/>
</p:tagLst>
</file>

<file path=ppt/tags/tag4.xml><?xml version="1.0" encoding="utf-8"?>
<p:tagLst xmlns:a="http://schemas.openxmlformats.org/drawingml/2006/main" xmlns:r="http://schemas.openxmlformats.org/officeDocument/2006/relationships" xmlns:p="http://schemas.openxmlformats.org/presentationml/2006/main">
  <p:tag name="TIMING" val="|13.9|1.8|3.5|5.7"/>
</p:tagLst>
</file>

<file path=ppt/tags/tag5.xml><?xml version="1.0" encoding="utf-8"?>
<p:tagLst xmlns:a="http://schemas.openxmlformats.org/drawingml/2006/main" xmlns:r="http://schemas.openxmlformats.org/officeDocument/2006/relationships" xmlns:p="http://schemas.openxmlformats.org/presentationml/2006/main">
  <p:tag name="TIMING" val="|10.5|9.9|5.7"/>
</p:tagLst>
</file>

<file path=ppt/tags/tag6.xml><?xml version="1.0" encoding="utf-8"?>
<p:tagLst xmlns:a="http://schemas.openxmlformats.org/drawingml/2006/main" xmlns:r="http://schemas.openxmlformats.org/officeDocument/2006/relationships" xmlns:p="http://schemas.openxmlformats.org/presentationml/2006/main">
  <p:tag name="TIMING" val="|18.1|27.2|2.4|5.5|15.8"/>
</p:tagLst>
</file>

<file path=ppt/tags/tag7.xml><?xml version="1.0" encoding="utf-8"?>
<p:tagLst xmlns:a="http://schemas.openxmlformats.org/drawingml/2006/main" xmlns:r="http://schemas.openxmlformats.org/officeDocument/2006/relationships" xmlns:p="http://schemas.openxmlformats.org/presentationml/2006/main">
  <p:tag name="TIMING" val="|28.1|5"/>
</p:tagLst>
</file>

<file path=ppt/tags/tag8.xml><?xml version="1.0" encoding="utf-8"?>
<p:tagLst xmlns:a="http://schemas.openxmlformats.org/drawingml/2006/main" xmlns:r="http://schemas.openxmlformats.org/officeDocument/2006/relationships" xmlns:p="http://schemas.openxmlformats.org/presentationml/2006/main">
  <p:tag name="TIMING" val="|10.2|3.2|1.5|2.9|5.1"/>
</p:tagLst>
</file>

<file path=ppt/tags/tag9.xml><?xml version="1.0" encoding="utf-8"?>
<p:tagLst xmlns:a="http://schemas.openxmlformats.org/drawingml/2006/main" xmlns:r="http://schemas.openxmlformats.org/officeDocument/2006/relationships" xmlns:p="http://schemas.openxmlformats.org/presentationml/2006/main">
  <p:tag name="TIMING" val="|23.6|2.8|1.7|1.7|4.5"/>
</p:tagLst>
</file>

<file path=ppt/tags/tag10.xml><?xml version="1.0" encoding="utf-8"?>
<p:tagLst xmlns:a="http://schemas.openxmlformats.org/drawingml/2006/main" xmlns:r="http://schemas.openxmlformats.org/officeDocument/2006/relationships" xmlns:p="http://schemas.openxmlformats.org/presentationml/2006/main">
  <p:tag name="TIMING" val="|10.8|2.7|4.4"/>
</p:tagLst>
</file>

<file path=ppt/tags/tag11.xml><?xml version="1.0" encoding="utf-8"?>
<p:tagLst xmlns:a="http://schemas.openxmlformats.org/drawingml/2006/main" xmlns:r="http://schemas.openxmlformats.org/officeDocument/2006/relationships" xmlns:p="http://schemas.openxmlformats.org/presentationml/2006/main">
  <p:tag name="TIMING" val="|8.5|11.4|4.3"/>
</p:tagLst>
</file>

<file path=ppt/tags/tag12.xml><?xml version="1.0" encoding="utf-8"?>
<p:tagLst xmlns:a="http://schemas.openxmlformats.org/drawingml/2006/main" xmlns:r="http://schemas.openxmlformats.org/officeDocument/2006/relationships" xmlns:p="http://schemas.openxmlformats.org/presentationml/2006/main">
  <p:tag name="TIMING" val="|27.3|0.2|7.7|3.3"/>
</p:tagLst>
</file>

<file path=ppt/tags/tag13.xml><?xml version="1.0" encoding="utf-8"?>
<p:tagLst xmlns:a="http://schemas.openxmlformats.org/drawingml/2006/main" xmlns:r="http://schemas.openxmlformats.org/officeDocument/2006/relationships" xmlns:p="http://schemas.openxmlformats.org/presentationml/2006/main">
  <p:tag name="TIMING" val="|26.2|24|22.4"/>
</p:tagLst>
</file>

<file path=ppt/tags/tag14.xml><?xml version="1.0" encoding="utf-8"?>
<p:tagLst xmlns:a="http://schemas.openxmlformats.org/drawingml/2006/main" xmlns:r="http://schemas.openxmlformats.org/officeDocument/2006/relationships" xmlns:p="http://schemas.openxmlformats.org/presentationml/2006/main">
  <p:tag name="TIMING" val="|39.2"/>
</p:tagLst>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2255</TotalTime>
  <Words>1815</Words>
  <Application>Microsoft Macintosh PowerPoint</Application>
  <PresentationFormat>Affichage à l'écran (4:3)</PresentationFormat>
  <Paragraphs>106</Paragraphs>
  <Slides>16</Slides>
  <Notes>16</Notes>
  <HiddenSlides>0</HiddenSlides>
  <MMClips>16</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16</vt:i4>
      </vt:variant>
    </vt:vector>
  </HeadingPairs>
  <TitlesOfParts>
    <vt:vector size="19" baseType="lpstr">
      <vt:lpstr>Arial</vt:lpstr>
      <vt:lpstr>Calibri</vt:lpstr>
      <vt:lpstr>Thème Office</vt:lpstr>
      <vt:lpstr>Deuterium labelling of fatty acids in Hermetia illucens larvae  Hoc B., Fauconnier M-L., Purcaro G., Lognay G., Francis F.  &amp; Caparros Megido 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Gembloux agro biotech</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rudy caparros</dc:creator>
  <cp:lastModifiedBy>Rudy Caparros Megido</cp:lastModifiedBy>
  <cp:revision>217</cp:revision>
  <dcterms:created xsi:type="dcterms:W3CDTF">2016-07-11T12:51:30Z</dcterms:created>
  <dcterms:modified xsi:type="dcterms:W3CDTF">2020-11-24T15:53:14Z</dcterms:modified>
</cp:coreProperties>
</file>