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4" roundtripDataSignature="AMtx7mjHT6uFJC3u2LB1d1tvWsnkE9wku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 name="Google Shape;58;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59" name="Google Shape;59;p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fr"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 name="Google Shape;71;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 name="Google Shape;8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 name="Google Shape;9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 name="Google Shape;128;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0" name="Google Shape;150;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5" name="Google Shape;165;p13: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3" name="Google Shape;173;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 name="Google Shape;178;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 name="Google Shape;18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9" name="Google Shape;189;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0" name="Google Shape;20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0"/>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20"/>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2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el en object" type="obj">
  <p:cSld name="OBJECT">
    <p:spTree>
      <p:nvGrpSpPr>
        <p:cNvPr id="1" name="Shape 19"/>
        <p:cNvGrpSpPr/>
        <p:nvPr/>
      </p:nvGrpSpPr>
      <p:grpSpPr>
        <a:xfrm>
          <a:off x="0" y="0"/>
          <a:ext cx="0" cy="0"/>
          <a:chOff x="0" y="0"/>
          <a:chExt cx="0" cy="0"/>
        </a:xfrm>
      </p:grpSpPr>
      <p:sp>
        <p:nvSpPr>
          <p:cNvPr id="20" name="Google Shape;20;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1" name="Google Shape;21;p2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2" name="Google Shape;22;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23" name="Google Shape;23;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endParaRPr/>
          </a:p>
        </p:txBody>
      </p:sp>
      <p:sp>
        <p:nvSpPr>
          <p:cNvPr id="24" name="Google Shape;24;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5"/>
        <p:cNvGrpSpPr/>
        <p:nvPr/>
      </p:nvGrpSpPr>
      <p:grpSpPr>
        <a:xfrm>
          <a:off x="0" y="0"/>
          <a:ext cx="0" cy="0"/>
          <a:chOff x="0" y="0"/>
          <a:chExt cx="0" cy="0"/>
        </a:xfrm>
      </p:grpSpPr>
      <p:sp>
        <p:nvSpPr>
          <p:cNvPr id="26" name="Google Shape;26;p24"/>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27" name="Google Shape;27;p24"/>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8" name="Google Shape;28;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p2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31" name="Google Shape;31;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2"/>
        <p:cNvGrpSpPr/>
        <p:nvPr/>
      </p:nvGrpSpPr>
      <p:grpSpPr>
        <a:xfrm>
          <a:off x="0" y="0"/>
          <a:ext cx="0" cy="0"/>
          <a:chOff x="0" y="0"/>
          <a:chExt cx="0" cy="0"/>
        </a:xfrm>
      </p:grpSpPr>
      <p:sp>
        <p:nvSpPr>
          <p:cNvPr id="33" name="Google Shape;33;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4" name="Google Shape;34;p26"/>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5" name="Google Shape;35;p26"/>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6" name="Google Shape;36;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7"/>
        <p:cNvGrpSpPr/>
        <p:nvPr/>
      </p:nvGrpSpPr>
      <p:grpSpPr>
        <a:xfrm>
          <a:off x="0" y="0"/>
          <a:ext cx="0" cy="0"/>
          <a:chOff x="0" y="0"/>
          <a:chExt cx="0" cy="0"/>
        </a:xfrm>
      </p:grpSpPr>
      <p:sp>
        <p:nvSpPr>
          <p:cNvPr id="38" name="Google Shape;38;p2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39" name="Google Shape;39;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42" name="Google Shape;42;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3"/>
        <p:cNvGrpSpPr/>
        <p:nvPr/>
      </p:nvGrpSpPr>
      <p:grpSpPr>
        <a:xfrm>
          <a:off x="0" y="0"/>
          <a:ext cx="0" cy="0"/>
          <a:chOff x="0" y="0"/>
          <a:chExt cx="0" cy="0"/>
        </a:xfrm>
      </p:grpSpPr>
      <p:sp>
        <p:nvSpPr>
          <p:cNvPr id="44" name="Google Shape;44;p2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 name="Google Shape;45;p29"/>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6" name="Google Shape;46;p29"/>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7" name="Google Shape;47;p29"/>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8" name="Google Shape;48;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9"/>
        <p:cNvGrpSpPr/>
        <p:nvPr/>
      </p:nvGrpSpPr>
      <p:grpSpPr>
        <a:xfrm>
          <a:off x="0" y="0"/>
          <a:ext cx="0" cy="0"/>
          <a:chOff x="0" y="0"/>
          <a:chExt cx="0" cy="0"/>
        </a:xfrm>
      </p:grpSpPr>
      <p:sp>
        <p:nvSpPr>
          <p:cNvPr id="50" name="Google Shape;50;p30"/>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51" name="Google Shape;51;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2"/>
        <p:cNvGrpSpPr/>
        <p:nvPr/>
      </p:nvGrpSpPr>
      <p:grpSpPr>
        <a:xfrm>
          <a:off x="0" y="0"/>
          <a:ext cx="0" cy="0"/>
          <a:chOff x="0" y="0"/>
          <a:chExt cx="0" cy="0"/>
        </a:xfrm>
      </p:grpSpPr>
      <p:sp>
        <p:nvSpPr>
          <p:cNvPr id="53" name="Google Shape;53;p31"/>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54" name="Google Shape;54;p31"/>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55" name="Google Shape;55;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f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orbi.uliege.be/handle/2268/334447"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hyperlink" Target="https://orbi.uliege.be/handle/2268/335655"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hyperlink" Target="https://doi.org/10.1101/2025.02.14.25322178" TargetMode="External"/><Relationship Id="rId13" Type="http://schemas.openxmlformats.org/officeDocument/2006/relationships/hyperlink" Target="https://orbi.uliege.be/handle/2268/342133" TargetMode="External"/><Relationship Id="rId3" Type="http://schemas.openxmlformats.org/officeDocument/2006/relationships/hyperlink" Target="https://doi.org/10.3390/v14092000" TargetMode="External"/><Relationship Id="rId7" Type="http://schemas.openxmlformats.org/officeDocument/2006/relationships/hyperlink" Target="https://doi.org/10.1101/2024.02.11.24302636" TargetMode="External"/><Relationship Id="rId12" Type="http://schemas.openxmlformats.org/officeDocument/2006/relationships/hyperlink" Target="https://orbi.uliege.be/handle/2268/344281"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doi.org/10.1016/S2666-5247(24)00055-7" TargetMode="External"/><Relationship Id="rId11" Type="http://schemas.openxmlformats.org/officeDocument/2006/relationships/hyperlink" Target="https://pubmed.ncbi.nlm.nih.gov/42063762/" TargetMode="External"/><Relationship Id="rId5" Type="http://schemas.openxmlformats.org/officeDocument/2006/relationships/hyperlink" Target="https://esmed.org/MRA/mra/article/view/4673" TargetMode="External"/><Relationship Id="rId15" Type="http://schemas.openxmlformats.org/officeDocument/2006/relationships/image" Target="../media/image4.png"/><Relationship Id="rId10" Type="http://schemas.openxmlformats.org/officeDocument/2006/relationships/hyperlink" Target="https://doi.org/10.1038/d41586-024-00560-4" TargetMode="External"/><Relationship Id="rId4" Type="http://schemas.openxmlformats.org/officeDocument/2006/relationships/hyperlink" Target="https://doi.org/10.3122/jabfm.2022.04.220006" TargetMode="External"/><Relationship Id="rId9" Type="http://schemas.openxmlformats.org/officeDocument/2006/relationships/hyperlink" Target="https://pubmed.ncbi.nlm.nih.gov/42053865/" TargetMode="External"/><Relationship Id="rId14" Type="http://schemas.openxmlformats.org/officeDocument/2006/relationships/hyperlink" Target="https://orbi.uliege.be/handle/2268/3356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
          <p:cNvSpPr txBox="1">
            <a:spLocks noGrp="1"/>
          </p:cNvSpPr>
          <p:nvPr>
            <p:ph type="ctrTitle"/>
          </p:nvPr>
        </p:nvSpPr>
        <p:spPr>
          <a:xfrm>
            <a:off x="2550350" y="747225"/>
            <a:ext cx="6334200" cy="2603100"/>
          </a:xfrm>
          <a:prstGeom prst="rect">
            <a:avLst/>
          </a:prstGeom>
          <a:noFill/>
          <a:ln>
            <a:noFill/>
          </a:ln>
        </p:spPr>
        <p:txBody>
          <a:bodyPr spcFirstLastPara="1" wrap="square" lIns="68575" tIns="34275" rIns="68575" bIns="34275" anchor="b" anchorCtr="0">
            <a:noAutofit/>
          </a:bodyPr>
          <a:lstStyle/>
          <a:p>
            <a:pPr marL="0" lvl="0" indent="0" algn="ctr" rtl="0">
              <a:lnSpc>
                <a:spcPct val="90000"/>
              </a:lnSpc>
              <a:spcBef>
                <a:spcPts val="0"/>
              </a:spcBef>
              <a:spcAft>
                <a:spcPts val="0"/>
              </a:spcAft>
              <a:buClr>
                <a:schemeClr val="dk1"/>
              </a:buClr>
              <a:buSzPts val="2400"/>
              <a:buFont typeface="Play"/>
              <a:buNone/>
            </a:pPr>
            <a:endParaRPr sz="2700" b="1"/>
          </a:p>
          <a:p>
            <a:pPr marL="0" lvl="0" indent="0" algn="ctr" rtl="0">
              <a:lnSpc>
                <a:spcPct val="90000"/>
              </a:lnSpc>
              <a:spcBef>
                <a:spcPts val="0"/>
              </a:spcBef>
              <a:spcAft>
                <a:spcPts val="0"/>
              </a:spcAft>
              <a:buClr>
                <a:schemeClr val="dk1"/>
              </a:buClr>
              <a:buSzPts val="2400"/>
              <a:buFont typeface="Play"/>
              <a:buNone/>
            </a:pPr>
            <a:endParaRPr sz="2700" b="1"/>
          </a:p>
          <a:p>
            <a:pPr marL="0" lvl="0" indent="0" algn="ctr" rtl="0">
              <a:lnSpc>
                <a:spcPct val="90000"/>
              </a:lnSpc>
              <a:spcBef>
                <a:spcPts val="0"/>
              </a:spcBef>
              <a:spcAft>
                <a:spcPts val="0"/>
              </a:spcAft>
              <a:buClr>
                <a:schemeClr val="dk1"/>
              </a:buClr>
              <a:buSzPts val="2400"/>
              <a:buFont typeface="Play"/>
              <a:buNone/>
            </a:pPr>
            <a:r>
              <a:rPr lang="fr" sz="2700" b="1"/>
              <a:t>Le Long Covid exploré </a:t>
            </a:r>
            <a:endParaRPr sz="2700" b="1"/>
          </a:p>
          <a:p>
            <a:pPr marL="0" lvl="0" indent="0" algn="ctr" rtl="0">
              <a:lnSpc>
                <a:spcPct val="90000"/>
              </a:lnSpc>
              <a:spcBef>
                <a:spcPts val="0"/>
              </a:spcBef>
              <a:spcAft>
                <a:spcPts val="0"/>
              </a:spcAft>
              <a:buClr>
                <a:schemeClr val="dk1"/>
              </a:buClr>
              <a:buSzPts val="2400"/>
              <a:buFont typeface="Play"/>
              <a:buNone/>
            </a:pPr>
            <a:r>
              <a:rPr lang="fr" sz="2700" b="1"/>
              <a:t>en médecine de famille </a:t>
            </a:r>
            <a:endParaRPr sz="2700" b="1"/>
          </a:p>
          <a:p>
            <a:pPr marL="0" lvl="0" indent="0" algn="ctr" rtl="0">
              <a:lnSpc>
                <a:spcPct val="90000"/>
              </a:lnSpc>
              <a:spcBef>
                <a:spcPts val="0"/>
              </a:spcBef>
              <a:spcAft>
                <a:spcPts val="0"/>
              </a:spcAft>
              <a:buClr>
                <a:schemeClr val="dk1"/>
              </a:buClr>
              <a:buSzPts val="2400"/>
              <a:buFont typeface="Play"/>
              <a:buNone/>
            </a:pPr>
            <a:endParaRPr sz="2700" b="1"/>
          </a:p>
          <a:p>
            <a:pPr marL="0" lvl="0" indent="0" algn="ctr" rtl="0">
              <a:lnSpc>
                <a:spcPct val="90000"/>
              </a:lnSpc>
              <a:spcBef>
                <a:spcPts val="0"/>
              </a:spcBef>
              <a:spcAft>
                <a:spcPts val="0"/>
              </a:spcAft>
              <a:buClr>
                <a:schemeClr val="dk1"/>
              </a:buClr>
              <a:buSzPts val="2400"/>
              <a:buFont typeface="Play"/>
              <a:buNone/>
            </a:pPr>
            <a:r>
              <a:rPr lang="fr" sz="2700" b="1"/>
              <a:t>2021-2026</a:t>
            </a:r>
            <a:endParaRPr sz="2700" b="1"/>
          </a:p>
          <a:p>
            <a:pPr marL="0" lvl="0" indent="0" algn="ctr" rtl="0">
              <a:lnSpc>
                <a:spcPct val="90000"/>
              </a:lnSpc>
              <a:spcBef>
                <a:spcPts val="0"/>
              </a:spcBef>
              <a:spcAft>
                <a:spcPts val="0"/>
              </a:spcAft>
              <a:buClr>
                <a:schemeClr val="dk1"/>
              </a:buClr>
              <a:buSzPts val="2400"/>
              <a:buFont typeface="Play"/>
              <a:buNone/>
            </a:pPr>
            <a:endParaRPr sz="2700"/>
          </a:p>
        </p:txBody>
      </p:sp>
      <p:sp>
        <p:nvSpPr>
          <p:cNvPr id="62" name="Google Shape;62;p1"/>
          <p:cNvSpPr txBox="1"/>
          <p:nvPr/>
        </p:nvSpPr>
        <p:spPr>
          <a:xfrm>
            <a:off x="3307400" y="3463425"/>
            <a:ext cx="5188500" cy="746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fr" sz="1200" b="0" i="0" u="none" strike="noStrike" cap="none">
                <a:solidFill>
                  <a:schemeClr val="dk1"/>
                </a:solidFill>
                <a:latin typeface="Arial"/>
                <a:ea typeface="Arial"/>
                <a:cs typeface="Arial"/>
                <a:sym typeface="Arial"/>
              </a:rPr>
              <a:t>Marc Jamoulle, MD, PhD</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fr" sz="800" b="0" i="0" u="none" strike="noStrike" cap="none">
                <a:solidFill>
                  <a:schemeClr val="dk1"/>
                </a:solidFill>
                <a:latin typeface="Arial"/>
                <a:ea typeface="Arial"/>
                <a:cs typeface="Arial"/>
                <a:sym typeface="Arial"/>
              </a:rPr>
              <a:t>Médecin de famille, </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fr" sz="800" b="0" i="0" u="none" strike="noStrike" cap="none">
                <a:solidFill>
                  <a:schemeClr val="dk1"/>
                </a:solidFill>
                <a:latin typeface="Arial"/>
                <a:ea typeface="Arial"/>
                <a:cs typeface="Arial"/>
                <a:sym typeface="Arial"/>
              </a:rPr>
              <a:t>Management Information  System HEC ULG</a:t>
            </a:r>
            <a:endParaRPr sz="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fr" sz="800" b="0" i="0" u="none" strike="noStrike" cap="none">
                <a:solidFill>
                  <a:schemeClr val="dk1"/>
                </a:solidFill>
                <a:latin typeface="Arial"/>
                <a:ea typeface="Arial"/>
                <a:cs typeface="Arial"/>
                <a:sym typeface="Arial"/>
              </a:rPr>
              <a:t> &amp; Centre académique de Médecine Générale (CAMG-UCL)</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endParaRPr sz="800" b="0" i="0" u="none" strike="noStrike" cap="none">
              <a:solidFill>
                <a:schemeClr val="dk1"/>
              </a:solidFill>
              <a:latin typeface="Arial"/>
              <a:ea typeface="Arial"/>
              <a:cs typeface="Arial"/>
              <a:sym typeface="Arial"/>
            </a:endParaRPr>
          </a:p>
        </p:txBody>
      </p:sp>
      <p:sp>
        <p:nvSpPr>
          <p:cNvPr id="63" name="Google Shape;63;p1"/>
          <p:cNvSpPr txBox="1"/>
          <p:nvPr/>
        </p:nvSpPr>
        <p:spPr>
          <a:xfrm>
            <a:off x="1005854" y="68378"/>
            <a:ext cx="5344200" cy="2847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 sz="1400" b="0" i="0" u="none" strike="noStrike" cap="none">
                <a:solidFill>
                  <a:schemeClr val="dk1"/>
                </a:solidFill>
                <a:latin typeface="Arial"/>
                <a:ea typeface="Arial"/>
                <a:cs typeface="Arial"/>
                <a:sym typeface="Arial"/>
              </a:rPr>
              <a:t>Présentation au Sénat de Belgique , 11 mai 2026</a:t>
            </a:r>
            <a:endParaRPr sz="1100" b="0" i="0" u="none" strike="noStrike" cap="none">
              <a:solidFill>
                <a:srgbClr val="000000"/>
              </a:solidFill>
              <a:latin typeface="Arial"/>
              <a:ea typeface="Arial"/>
              <a:cs typeface="Arial"/>
              <a:sym typeface="Arial"/>
            </a:endParaRPr>
          </a:p>
        </p:txBody>
      </p:sp>
      <p:pic>
        <p:nvPicPr>
          <p:cNvPr id="64" name="Google Shape;64;p1"/>
          <p:cNvPicPr preferRelativeResize="0"/>
          <p:nvPr/>
        </p:nvPicPr>
        <p:blipFill rotWithShape="1">
          <a:blip r:embed="rId3">
            <a:alphaModFix/>
          </a:blip>
          <a:srcRect/>
          <a:stretch/>
        </p:blipFill>
        <p:spPr>
          <a:xfrm>
            <a:off x="7384001" y="4369100"/>
            <a:ext cx="1331300" cy="609906"/>
          </a:xfrm>
          <a:prstGeom prst="rect">
            <a:avLst/>
          </a:prstGeom>
          <a:noFill/>
          <a:ln>
            <a:noFill/>
          </a:ln>
        </p:spPr>
      </p:pic>
      <p:pic>
        <p:nvPicPr>
          <p:cNvPr id="65" name="Google Shape;65;p1"/>
          <p:cNvPicPr preferRelativeResize="0"/>
          <p:nvPr/>
        </p:nvPicPr>
        <p:blipFill rotWithShape="1">
          <a:blip r:embed="rId4">
            <a:alphaModFix/>
          </a:blip>
          <a:srcRect/>
          <a:stretch/>
        </p:blipFill>
        <p:spPr>
          <a:xfrm>
            <a:off x="414825" y="747225"/>
            <a:ext cx="2523550" cy="3464150"/>
          </a:xfrm>
          <a:prstGeom prst="rect">
            <a:avLst/>
          </a:prstGeom>
          <a:noFill/>
          <a:ln>
            <a:noFill/>
          </a:ln>
        </p:spPr>
      </p:pic>
      <p:sp>
        <p:nvSpPr>
          <p:cNvPr id="66" name="Google Shape;66;p1"/>
          <p:cNvSpPr txBox="1"/>
          <p:nvPr/>
        </p:nvSpPr>
        <p:spPr>
          <a:xfrm>
            <a:off x="414825" y="4211375"/>
            <a:ext cx="1377600" cy="40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fr" sz="800" b="0" i="0" u="none" strike="noStrike" cap="none">
                <a:solidFill>
                  <a:srgbClr val="595959"/>
                </a:solidFill>
                <a:latin typeface="Arial"/>
                <a:ea typeface="Arial"/>
                <a:cs typeface="Arial"/>
                <a:sym typeface="Arial"/>
              </a:rPr>
              <a:t>Calendar. ~1500 (Detail)</a:t>
            </a:r>
            <a:endParaRPr sz="800" b="0" i="0" u="none" strike="noStrike" cap="none">
              <a:solidFill>
                <a:srgbClr val="595959"/>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
              <a:buFont typeface="Arial"/>
              <a:buNone/>
            </a:pPr>
            <a:r>
              <a:rPr lang="fr" sz="800" b="0" i="0" u="none" strike="noStrike" cap="none">
                <a:solidFill>
                  <a:srgbClr val="595959"/>
                </a:solidFill>
                <a:latin typeface="Arial"/>
                <a:ea typeface="Arial"/>
                <a:cs typeface="Arial"/>
                <a:sym typeface="Arial"/>
              </a:rPr>
              <a:t>Leuven, M-Museum</a:t>
            </a:r>
            <a:endParaRPr sz="800" b="0" i="0" u="none" strike="noStrike" cap="none">
              <a:solidFill>
                <a:srgbClr val="595959"/>
              </a:solidFill>
              <a:latin typeface="Arial"/>
              <a:ea typeface="Arial"/>
              <a:cs typeface="Arial"/>
              <a:sym typeface="Arial"/>
            </a:endParaRPr>
          </a:p>
        </p:txBody>
      </p:sp>
      <p:pic>
        <p:nvPicPr>
          <p:cNvPr id="67" name="Google Shape;67;p1"/>
          <p:cNvPicPr preferRelativeResize="0"/>
          <p:nvPr/>
        </p:nvPicPr>
        <p:blipFill rotWithShape="1">
          <a:blip r:embed="rId5">
            <a:alphaModFix/>
          </a:blip>
          <a:srcRect/>
          <a:stretch/>
        </p:blipFill>
        <p:spPr>
          <a:xfrm>
            <a:off x="5802688" y="4472455"/>
            <a:ext cx="1331324" cy="403200"/>
          </a:xfrm>
          <a:prstGeom prst="rect">
            <a:avLst/>
          </a:prstGeom>
          <a:noFill/>
          <a:ln>
            <a:noFill/>
          </a:ln>
        </p:spPr>
      </p:pic>
      <p:pic>
        <p:nvPicPr>
          <p:cNvPr id="68" name="Google Shape;68;p1"/>
          <p:cNvPicPr preferRelativeResize="0"/>
          <p:nvPr/>
        </p:nvPicPr>
        <p:blipFill rotWithShape="1">
          <a:blip r:embed="rId6">
            <a:alphaModFix/>
          </a:blip>
          <a:srcRect/>
          <a:stretch/>
        </p:blipFill>
        <p:spPr>
          <a:xfrm>
            <a:off x="7212063" y="119900"/>
            <a:ext cx="1675165" cy="627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sp>
        <p:nvSpPr>
          <p:cNvPr id="73" name="Google Shape;73;p2"/>
          <p:cNvSpPr txBox="1">
            <a:spLocks noGrp="1"/>
          </p:cNvSpPr>
          <p:nvPr>
            <p:ph type="subTitle" idx="1"/>
          </p:nvPr>
        </p:nvSpPr>
        <p:spPr>
          <a:xfrm>
            <a:off x="446250" y="32217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fr"/>
              <a:t>Conflits d'intérêt</a:t>
            </a:r>
            <a:endParaRPr/>
          </a:p>
        </p:txBody>
      </p:sp>
      <p:sp>
        <p:nvSpPr>
          <p:cNvPr id="74" name="Google Shape;74;p2"/>
          <p:cNvSpPr txBox="1"/>
          <p:nvPr/>
        </p:nvSpPr>
        <p:spPr>
          <a:xfrm>
            <a:off x="825350" y="1725475"/>
            <a:ext cx="8355300" cy="2308800"/>
          </a:xfrm>
          <a:prstGeom prst="rect">
            <a:avLst/>
          </a:prstGeom>
          <a:noFill/>
          <a:ln>
            <a:noFill/>
          </a:ln>
        </p:spPr>
        <p:txBody>
          <a:bodyPr spcFirstLastPara="1" wrap="square" lIns="91425" tIns="91425" rIns="91425" bIns="91425" anchor="t" anchorCtr="0">
            <a:spAutoFit/>
          </a:bodyPr>
          <a:lstStyle/>
          <a:p>
            <a:pPr marL="457200" marR="0" lvl="0" indent="-374650" algn="l" rtl="0">
              <a:lnSpc>
                <a:spcPct val="100000"/>
              </a:lnSpc>
              <a:spcBef>
                <a:spcPts val="0"/>
              </a:spcBef>
              <a:spcAft>
                <a:spcPts val="0"/>
              </a:spcAft>
              <a:buClr>
                <a:schemeClr val="dk2"/>
              </a:buClr>
              <a:buSzPts val="2300"/>
              <a:buFont typeface="Arial"/>
              <a:buChar char="●"/>
            </a:pPr>
            <a:r>
              <a:rPr lang="fr" sz="2300" b="0" i="0" u="none" strike="noStrike" cap="none">
                <a:solidFill>
                  <a:schemeClr val="dk2"/>
                </a:solidFill>
                <a:latin typeface="Arial"/>
                <a:ea typeface="Arial"/>
                <a:cs typeface="Arial"/>
                <a:sym typeface="Arial"/>
              </a:rPr>
              <a:t>Généraliste en activité depuis 1974,  je vis de la maladie de mes patients, ce qui en soi est un conflit d'intérêt</a:t>
            </a:r>
            <a:endParaRPr sz="2300" b="0" i="0" u="none" strike="noStrike" cap="none">
              <a:solidFill>
                <a:schemeClr val="dk2"/>
              </a:solidFill>
              <a:latin typeface="Arial"/>
              <a:ea typeface="Arial"/>
              <a:cs typeface="Arial"/>
              <a:sym typeface="Arial"/>
            </a:endParaRPr>
          </a:p>
          <a:p>
            <a:pPr marL="457200" marR="0" lvl="0" indent="-374650" algn="l" rtl="0">
              <a:lnSpc>
                <a:spcPct val="100000"/>
              </a:lnSpc>
              <a:spcBef>
                <a:spcPts val="0"/>
              </a:spcBef>
              <a:spcAft>
                <a:spcPts val="0"/>
              </a:spcAft>
              <a:buClr>
                <a:schemeClr val="dk2"/>
              </a:buClr>
              <a:buSzPts val="2300"/>
              <a:buFont typeface="Arial"/>
              <a:buChar char="●"/>
            </a:pPr>
            <a:r>
              <a:rPr lang="fr" sz="2300" b="0" i="0" u="none" strike="noStrike" cap="none">
                <a:solidFill>
                  <a:schemeClr val="dk2"/>
                </a:solidFill>
                <a:latin typeface="Arial"/>
                <a:ea typeface="Arial"/>
                <a:cs typeface="Arial"/>
                <a:sym typeface="Arial"/>
              </a:rPr>
              <a:t>En 2022 j’ai reçu un petit viatique de la Fondation Roi Baudouin, non renouvelé.</a:t>
            </a:r>
            <a:endParaRPr sz="2300" b="0" i="0" u="none" strike="noStrike" cap="none">
              <a:solidFill>
                <a:schemeClr val="dk2"/>
              </a:solidFill>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1800"/>
              <a:buFont typeface="Arial"/>
              <a:buChar char="●"/>
            </a:pPr>
            <a:r>
              <a:rPr lang="fr" sz="2300" b="0" i="0" u="none" strike="noStrike" cap="none">
                <a:solidFill>
                  <a:schemeClr val="dk2"/>
                </a:solidFill>
                <a:latin typeface="Arial"/>
                <a:ea typeface="Arial"/>
                <a:cs typeface="Arial"/>
                <a:sym typeface="Arial"/>
              </a:rPr>
              <a:t>Depuis 2025 je suis consultant de la société de biotechnologie GENCLIS, Nancy, France</a:t>
            </a:r>
            <a:endParaRPr sz="1800" b="0" i="0" u="none" strike="noStrike" cap="none">
              <a:solidFill>
                <a:schemeClr val="dk2"/>
              </a:solidFill>
              <a:latin typeface="Arial"/>
              <a:ea typeface="Arial"/>
              <a:cs typeface="Arial"/>
              <a:sym typeface="Arial"/>
            </a:endParaRPr>
          </a:p>
        </p:txBody>
      </p:sp>
      <p:pic>
        <p:nvPicPr>
          <p:cNvPr id="75" name="Google Shape;75;p2"/>
          <p:cNvPicPr preferRelativeResize="0"/>
          <p:nvPr/>
        </p:nvPicPr>
        <p:blipFill rotWithShape="1">
          <a:blip r:embed="rId3">
            <a:alphaModFix/>
          </a:blip>
          <a:srcRect/>
          <a:stretch/>
        </p:blipFill>
        <p:spPr>
          <a:xfrm>
            <a:off x="135025" y="111825"/>
            <a:ext cx="2148080" cy="8044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3"/>
          <p:cNvSpPr txBox="1"/>
          <p:nvPr/>
        </p:nvSpPr>
        <p:spPr>
          <a:xfrm>
            <a:off x="74550" y="514350"/>
            <a:ext cx="2433000" cy="831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 sz="1400" b="0" i="0" u="none" strike="noStrike" cap="none">
                <a:solidFill>
                  <a:srgbClr val="000000"/>
                </a:solidFill>
                <a:latin typeface="Arial"/>
                <a:ea typeface="Arial"/>
                <a:cs typeface="Arial"/>
                <a:sym typeface="Arial"/>
              </a:rPr>
              <a:t>La démarche clinique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 sz="1400" b="0" i="0" u="none" strike="noStrike" cap="none">
                <a:solidFill>
                  <a:srgbClr val="000000"/>
                </a:solidFill>
                <a:latin typeface="Arial"/>
                <a:ea typeface="Arial"/>
                <a:cs typeface="Arial"/>
                <a:sym typeface="Arial"/>
              </a:rPr>
              <a:t>Ecouter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 sz="1400" b="0" i="0" u="none" strike="noStrike" cap="none">
                <a:solidFill>
                  <a:srgbClr val="000000"/>
                </a:solidFill>
                <a:latin typeface="Arial"/>
                <a:ea typeface="Arial"/>
                <a:cs typeface="Arial"/>
                <a:sym typeface="Arial"/>
              </a:rPr>
              <a:t>2021</a:t>
            </a:r>
            <a:endParaRPr sz="1400" b="0" i="0" u="none" strike="noStrike" cap="none">
              <a:solidFill>
                <a:srgbClr val="000000"/>
              </a:solidFill>
              <a:latin typeface="Arial"/>
              <a:ea typeface="Arial"/>
              <a:cs typeface="Arial"/>
              <a:sym typeface="Arial"/>
            </a:endParaRPr>
          </a:p>
        </p:txBody>
      </p:sp>
      <p:sp>
        <p:nvSpPr>
          <p:cNvPr id="81" name="Google Shape;81;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fr"/>
              <a:t>3</a:t>
            </a:fld>
            <a:endParaRPr/>
          </a:p>
        </p:txBody>
      </p:sp>
      <p:sp>
        <p:nvSpPr>
          <p:cNvPr id="82" name="Google Shape;82;p3"/>
          <p:cNvSpPr txBox="1"/>
          <p:nvPr/>
        </p:nvSpPr>
        <p:spPr>
          <a:xfrm>
            <a:off x="242225" y="140550"/>
            <a:ext cx="8612400" cy="461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 sz="1800" b="0" i="0" u="none" strike="noStrike" cap="none">
                <a:solidFill>
                  <a:schemeClr val="dk2"/>
                </a:solidFill>
                <a:latin typeface="Arial"/>
                <a:ea typeface="Arial"/>
                <a:cs typeface="Arial"/>
                <a:sym typeface="Arial"/>
              </a:rPr>
              <a:t>Revenons au point de départ ; le patient</a:t>
            </a:r>
            <a:endParaRPr sz="1800" b="0" i="0" u="none" strike="noStrike" cap="none">
              <a:solidFill>
                <a:schemeClr val="dk2"/>
              </a:solidFill>
              <a:latin typeface="Arial"/>
              <a:ea typeface="Arial"/>
              <a:cs typeface="Arial"/>
              <a:sym typeface="Arial"/>
            </a:endParaRPr>
          </a:p>
        </p:txBody>
      </p:sp>
      <p:pic>
        <p:nvPicPr>
          <p:cNvPr id="83" name="Google Shape;83;p3"/>
          <p:cNvPicPr preferRelativeResize="0"/>
          <p:nvPr/>
        </p:nvPicPr>
        <p:blipFill rotWithShape="1">
          <a:blip r:embed="rId3">
            <a:alphaModFix/>
          </a:blip>
          <a:srcRect/>
          <a:stretch/>
        </p:blipFill>
        <p:spPr>
          <a:xfrm>
            <a:off x="4734475" y="218175"/>
            <a:ext cx="3824775" cy="3632325"/>
          </a:xfrm>
          <a:prstGeom prst="rect">
            <a:avLst/>
          </a:prstGeom>
          <a:noFill/>
          <a:ln>
            <a:noFill/>
          </a:ln>
        </p:spPr>
      </p:pic>
      <p:sp>
        <p:nvSpPr>
          <p:cNvPr id="84" name="Google Shape;84;p3"/>
          <p:cNvSpPr txBox="1"/>
          <p:nvPr/>
        </p:nvSpPr>
        <p:spPr>
          <a:xfrm>
            <a:off x="4734475" y="3850500"/>
            <a:ext cx="3738000" cy="985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fr" sz="1300" b="0" i="0" u="none" strike="noStrike" cap="none">
                <a:solidFill>
                  <a:schemeClr val="dk2"/>
                </a:solidFill>
                <a:latin typeface="Arial"/>
                <a:ea typeface="Arial"/>
                <a:cs typeface="Arial"/>
                <a:sym typeface="Arial"/>
              </a:rPr>
              <a:t>Sac de mots des patients. Nuage de mots extraits des verbatims des 34 premiers patients rencontrés en médecine générale en 2021. </a:t>
            </a:r>
            <a:endParaRPr sz="13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00"/>
              <a:buFont typeface="Arial"/>
              <a:buNone/>
            </a:pPr>
            <a:r>
              <a:rPr lang="fr" sz="1300" b="0" i="0" u="none" strike="noStrike" cap="none">
                <a:solidFill>
                  <a:schemeClr val="dk2"/>
                </a:solidFill>
                <a:latin typeface="Arial"/>
                <a:ea typeface="Arial"/>
                <a:cs typeface="Arial"/>
                <a:sym typeface="Arial"/>
              </a:rPr>
              <a:t>M. Jamoulle, consultations  </a:t>
            </a:r>
            <a:endParaRPr sz="1300" b="0" i="0" u="none" strike="noStrike" cap="none">
              <a:solidFill>
                <a:schemeClr val="dk2"/>
              </a:solidFill>
              <a:latin typeface="Arial"/>
              <a:ea typeface="Arial"/>
              <a:cs typeface="Arial"/>
              <a:sym typeface="Arial"/>
            </a:endParaRPr>
          </a:p>
        </p:txBody>
      </p:sp>
      <p:sp>
        <p:nvSpPr>
          <p:cNvPr id="85" name="Google Shape;85;p3"/>
          <p:cNvSpPr txBox="1"/>
          <p:nvPr/>
        </p:nvSpPr>
        <p:spPr>
          <a:xfrm>
            <a:off x="727900" y="1193425"/>
            <a:ext cx="3145500" cy="3478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fr" sz="1400" b="0" i="0" u="none" strike="noStrike" cap="none">
                <a:solidFill>
                  <a:schemeClr val="dk1"/>
                </a:solidFill>
                <a:latin typeface="Arial"/>
                <a:ea typeface="Arial"/>
                <a:cs typeface="Arial"/>
                <a:sym typeface="Arial"/>
              </a:rPr>
              <a:t>Cette vue terminologique, éditée dans un nuage de mots (wordclouds.com), donne une représentation conceptuelle du tableau clinique du Long Covid   </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fr" sz="1400" b="0" i="0" u="none" strike="noStrike" cap="none">
                <a:solidFill>
                  <a:schemeClr val="dk1"/>
                </a:solidFill>
                <a:latin typeface="Arial"/>
                <a:ea typeface="Arial"/>
                <a:cs typeface="Arial"/>
                <a:sym typeface="Arial"/>
              </a:rPr>
              <a:t>La taille des mots donne une idée de leur récurrence. On voit tout de suite que la perte et la douleur sont les plaintes les plus importantes, la perte de mémoire mais aussi la perte du mot et ensuite les innombrables symptômes caractéristiques du Long Covid</a:t>
            </a:r>
            <a:endParaRPr sz="14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4"/>
          <p:cNvSpPr txBox="1"/>
          <p:nvPr/>
        </p:nvSpPr>
        <p:spPr>
          <a:xfrm>
            <a:off x="675825" y="648925"/>
            <a:ext cx="8504700" cy="3901800"/>
          </a:xfrm>
          <a:prstGeom prst="rect">
            <a:avLst/>
          </a:prstGeom>
          <a:noFill/>
          <a:ln>
            <a:noFill/>
          </a:ln>
        </p:spPr>
        <p:txBody>
          <a:bodyPr spcFirstLastPara="1" wrap="square" lIns="91425" tIns="91425" rIns="91425" bIns="91425" anchor="t" anchorCtr="0">
            <a:spAutoFit/>
          </a:bodyPr>
          <a:lstStyle/>
          <a:p>
            <a:pPr marL="0" marR="0" lvl="0" indent="0" algn="l" rtl="0">
              <a:lnSpc>
                <a:spcPct val="150000"/>
              </a:lnSpc>
              <a:spcBef>
                <a:spcPts val="0"/>
              </a:spcBef>
              <a:spcAft>
                <a:spcPts val="0"/>
              </a:spcAft>
              <a:buClr>
                <a:schemeClr val="dk1"/>
              </a:buClr>
              <a:buSzPts val="1100"/>
              <a:buFont typeface="Arial"/>
              <a:buNone/>
            </a:pPr>
            <a:r>
              <a:rPr lang="fr" sz="2100" b="0" i="0" u="none" strike="noStrike" cap="none">
                <a:solidFill>
                  <a:schemeClr val="dk1"/>
                </a:solidFill>
                <a:latin typeface="Arial"/>
                <a:ea typeface="Arial"/>
                <a:cs typeface="Arial"/>
                <a:sym typeface="Arial"/>
              </a:rPr>
              <a:t>Tous les patients atteints de Long covid  partagent une caractéristique commune, la  perte. Pas toujours toutes les pertes en même temps mais la perte. Perte de compétence, perte d'énergie, perte de mémoire, perte du mot, perte de l'équilibre, perte du goût, de l'odorat, perte de la régulation automatique des systèmes de contrôle du corps, perte du sommeil, souvent perte de travail.  Perte de la relation sociale, de  libido, de couple, de relation avec les enfants, perte de leur moi profond et perte de confiance dans la médecine.</a:t>
            </a:r>
            <a:endParaRPr sz="2000" b="0" i="0" u="none" strike="noStrike" cap="none">
              <a:solidFill>
                <a:schemeClr val="dk2"/>
              </a:solidFill>
              <a:latin typeface="Arial"/>
              <a:ea typeface="Arial"/>
              <a:cs typeface="Arial"/>
              <a:sym typeface="Arial"/>
            </a:endParaRPr>
          </a:p>
        </p:txBody>
      </p:sp>
      <p:sp>
        <p:nvSpPr>
          <p:cNvPr id="91" name="Google Shape;91;p4"/>
          <p:cNvSpPr txBox="1"/>
          <p:nvPr/>
        </p:nvSpPr>
        <p:spPr>
          <a:xfrm>
            <a:off x="119425" y="33325"/>
            <a:ext cx="24330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 sz="1400" b="0" i="0" u="none" strike="noStrike" cap="none">
                <a:solidFill>
                  <a:srgbClr val="000000"/>
                </a:solidFill>
                <a:latin typeface="Arial"/>
                <a:ea typeface="Arial"/>
                <a:cs typeface="Arial"/>
                <a:sym typeface="Arial"/>
              </a:rPr>
              <a:t>La démarche clinique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 sz="1400" b="0" i="0" u="none" strike="noStrike" cap="none">
                <a:solidFill>
                  <a:srgbClr val="000000"/>
                </a:solidFill>
                <a:latin typeface="Arial"/>
                <a:ea typeface="Arial"/>
                <a:cs typeface="Arial"/>
                <a:sym typeface="Arial"/>
              </a:rPr>
              <a:t>Entendre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5"/>
          <p:cNvSpPr txBox="1">
            <a:spLocks noGrp="1"/>
          </p:cNvSpPr>
          <p:nvPr>
            <p:ph type="ctrTitle"/>
          </p:nvPr>
        </p:nvSpPr>
        <p:spPr>
          <a:xfrm>
            <a:off x="111325" y="-80150"/>
            <a:ext cx="8773200" cy="4283700"/>
          </a:xfrm>
          <a:prstGeom prst="rect">
            <a:avLst/>
          </a:prstGeom>
          <a:noFill/>
          <a:ln>
            <a:noFill/>
          </a:ln>
        </p:spPr>
        <p:txBody>
          <a:bodyPr spcFirstLastPara="1" wrap="square" lIns="91425" tIns="91425" rIns="91425" bIns="91425" anchor="b" anchorCtr="0">
            <a:noAutofit/>
          </a:bodyPr>
          <a:lstStyle/>
          <a:p>
            <a:pPr marL="0" lvl="0" indent="0" algn="l" rtl="0">
              <a:lnSpc>
                <a:spcPct val="100000"/>
              </a:lnSpc>
              <a:spcBef>
                <a:spcPts val="0"/>
              </a:spcBef>
              <a:spcAft>
                <a:spcPts val="0"/>
              </a:spcAft>
              <a:buSzPts val="990"/>
              <a:buNone/>
            </a:pPr>
            <a:r>
              <a:rPr lang="fr" sz="3080"/>
              <a:t>La planche de bain me permettrait de prendre ma douche assise. Et donc de moins me fatiguer. Pour l’instant, les jours où je vais travailler en matinée, je ne me lave pas le matin car sinon je suis trop fatiguée pour aller travailler. Je ne me lave pas les jours où je travaille. Les autres jours, je prends un bain comme ça je peux me laver tout en restant couchée ou assise.</a:t>
            </a:r>
            <a:endParaRPr sz="3080"/>
          </a:p>
        </p:txBody>
      </p:sp>
      <p:sp>
        <p:nvSpPr>
          <p:cNvPr id="97" name="Google Shape;97;p5"/>
          <p:cNvSpPr txBox="1"/>
          <p:nvPr/>
        </p:nvSpPr>
        <p:spPr>
          <a:xfrm>
            <a:off x="285000" y="4569025"/>
            <a:ext cx="85995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 sz="1400" b="0" i="0" u="none" strike="noStrike" cap="none">
                <a:solidFill>
                  <a:srgbClr val="000000"/>
                </a:solidFill>
                <a:latin typeface="Arial"/>
                <a:ea typeface="Arial"/>
                <a:cs typeface="Arial"/>
                <a:sym typeface="Arial"/>
              </a:rPr>
              <a:t>Extrait d’un mail reçu d’une patiente de 37 ans, enseignante, ex sportive, 18ème mois de Long covid, qui veut faire une demande d’aide à l’administration pour les handicapés 16/02/2023</a:t>
            </a:r>
            <a:endParaRPr sz="1400" b="0" i="0" u="none" strike="noStrike" cap="none">
              <a:solidFill>
                <a:srgbClr val="000000"/>
              </a:solidFill>
              <a:latin typeface="Arial"/>
              <a:ea typeface="Arial"/>
              <a:cs typeface="Arial"/>
              <a:sym typeface="Arial"/>
            </a:endParaRPr>
          </a:p>
        </p:txBody>
      </p:sp>
      <p:sp>
        <p:nvSpPr>
          <p:cNvPr id="98" name="Google Shape;98;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lnSpc>
                <a:spcPct val="100000"/>
              </a:lnSpc>
              <a:spcBef>
                <a:spcPts val="0"/>
              </a:spcBef>
              <a:spcAft>
                <a:spcPts val="0"/>
              </a:spcAft>
              <a:buSzPts val="1000"/>
              <a:buNone/>
            </a:pPr>
            <a:fld id="{00000000-1234-1234-1234-123412341234}" type="slidenum">
              <a:rPr lang="fr"/>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6"/>
          <p:cNvSpPr txBox="1"/>
          <p:nvPr/>
        </p:nvSpPr>
        <p:spPr>
          <a:xfrm>
            <a:off x="100550" y="741200"/>
            <a:ext cx="2207100" cy="1647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fr" sz="1900" b="0" i="0" u="none" strike="noStrike" cap="none">
                <a:solidFill>
                  <a:schemeClr val="dk2"/>
                </a:solidFill>
                <a:latin typeface="Arial"/>
                <a:ea typeface="Arial"/>
                <a:cs typeface="Arial"/>
                <a:sym typeface="Arial"/>
              </a:rPr>
              <a:t>Il s’agit d’une nouvelle maladie.</a:t>
            </a:r>
            <a:endParaRPr sz="19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endParaRPr sz="19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900"/>
              <a:buFont typeface="Arial"/>
              <a:buNone/>
            </a:pPr>
            <a:r>
              <a:rPr lang="fr" sz="1900" b="0" i="0" u="none" strike="noStrike" cap="none">
                <a:solidFill>
                  <a:schemeClr val="dk2"/>
                </a:solidFill>
                <a:latin typeface="Arial"/>
                <a:ea typeface="Arial"/>
                <a:cs typeface="Arial"/>
                <a:sym typeface="Arial"/>
              </a:rPr>
              <a:t>Le patient est l’expert</a:t>
            </a:r>
            <a:endParaRPr sz="1900" b="0" i="0" u="none" strike="noStrike" cap="none">
              <a:solidFill>
                <a:schemeClr val="dk2"/>
              </a:solidFill>
              <a:latin typeface="Arial"/>
              <a:ea typeface="Arial"/>
              <a:cs typeface="Arial"/>
              <a:sym typeface="Arial"/>
            </a:endParaRPr>
          </a:p>
        </p:txBody>
      </p:sp>
      <p:sp>
        <p:nvSpPr>
          <p:cNvPr id="104" name="Google Shape;104;p6"/>
          <p:cNvSpPr txBox="1"/>
          <p:nvPr/>
        </p:nvSpPr>
        <p:spPr>
          <a:xfrm>
            <a:off x="100550" y="125600"/>
            <a:ext cx="24330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 sz="1400" b="0" i="0" u="none" strike="noStrike" cap="none">
                <a:solidFill>
                  <a:srgbClr val="000000"/>
                </a:solidFill>
                <a:latin typeface="Arial"/>
                <a:ea typeface="Arial"/>
                <a:cs typeface="Arial"/>
                <a:sym typeface="Arial"/>
              </a:rPr>
              <a:t>La démarche clinique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fr" sz="1400" b="0" i="0" u="none" strike="noStrike" cap="none">
                <a:solidFill>
                  <a:srgbClr val="000000"/>
                </a:solidFill>
                <a:latin typeface="Arial"/>
                <a:ea typeface="Arial"/>
                <a:cs typeface="Arial"/>
                <a:sym typeface="Arial"/>
              </a:rPr>
              <a:t>Analyser </a:t>
            </a:r>
            <a:r>
              <a:rPr lang="fr" sz="1400" b="0" i="0" u="none" strike="noStrike" cap="none">
                <a:solidFill>
                  <a:srgbClr val="FF0000"/>
                </a:solidFill>
                <a:latin typeface="Arial"/>
                <a:ea typeface="Arial"/>
                <a:cs typeface="Arial"/>
                <a:sym typeface="Arial"/>
              </a:rPr>
              <a:t>2023</a:t>
            </a:r>
            <a:endParaRPr sz="1400" b="0" i="0" u="none" strike="noStrike" cap="none">
              <a:solidFill>
                <a:srgbClr val="FF0000"/>
              </a:solidFill>
              <a:latin typeface="Arial"/>
              <a:ea typeface="Arial"/>
              <a:cs typeface="Arial"/>
              <a:sym typeface="Arial"/>
            </a:endParaRPr>
          </a:p>
        </p:txBody>
      </p:sp>
      <p:sp>
        <p:nvSpPr>
          <p:cNvPr id="105" name="Google Shape;105;p6"/>
          <p:cNvSpPr txBox="1"/>
          <p:nvPr/>
        </p:nvSpPr>
        <p:spPr>
          <a:xfrm>
            <a:off x="100550" y="3062850"/>
            <a:ext cx="3176700" cy="1569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Courriel reçu en décembre 2024 d'une patiente entrant dans sa quatrième année de Covid long. Ingénieure et mère de famille, elle était auparavant en excellente santé. Elle présente une infection aiguë au Covid-19 en octobre 2020, compliquée d'une pneumonie interstitielle et d'une péricardite, suivie de trois autres épisodes aigus.</a:t>
            </a: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endParaRPr sz="10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000"/>
              <a:buFont typeface="Arial"/>
              <a:buNone/>
            </a:pPr>
            <a:r>
              <a:rPr lang="fr" sz="1000" b="0" i="0" u="none" strike="noStrike" cap="none">
                <a:solidFill>
                  <a:schemeClr val="dk1"/>
                </a:solidFill>
                <a:latin typeface="Arial"/>
                <a:ea typeface="Arial"/>
                <a:cs typeface="Arial"/>
                <a:sym typeface="Arial"/>
              </a:rPr>
              <a:t>Analyse textuelle par IA </a:t>
            </a:r>
            <a:endParaRPr sz="1000" b="0" i="0" u="none" strike="noStrike" cap="none">
              <a:solidFill>
                <a:schemeClr val="dk1"/>
              </a:solidFill>
              <a:latin typeface="Arial"/>
              <a:ea typeface="Arial"/>
              <a:cs typeface="Arial"/>
              <a:sym typeface="Arial"/>
            </a:endParaRPr>
          </a:p>
        </p:txBody>
      </p:sp>
      <p:pic>
        <p:nvPicPr>
          <p:cNvPr id="106" name="Google Shape;106;p6"/>
          <p:cNvPicPr preferRelativeResize="0"/>
          <p:nvPr/>
        </p:nvPicPr>
        <p:blipFill rotWithShape="1">
          <a:blip r:embed="rId3">
            <a:alphaModFix/>
          </a:blip>
          <a:srcRect/>
          <a:stretch/>
        </p:blipFill>
        <p:spPr>
          <a:xfrm>
            <a:off x="3133600" y="71600"/>
            <a:ext cx="5545351" cy="49673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7"/>
          <p:cNvSpPr txBox="1"/>
          <p:nvPr/>
        </p:nvSpPr>
        <p:spPr>
          <a:xfrm>
            <a:off x="436100" y="823550"/>
            <a:ext cx="8450400" cy="10158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fr" sz="1800" b="0" i="1" u="none" strike="noStrike" cap="none">
                <a:solidFill>
                  <a:schemeClr val="dk2"/>
                </a:solidFill>
                <a:latin typeface="Arial"/>
                <a:ea typeface="Arial"/>
                <a:cs typeface="Arial"/>
                <a:sym typeface="Arial"/>
              </a:rPr>
              <a:t>“Je veux aller à l’école, mais mon corps ne me le permet pas. Je me réveille déjà fatigué. Quand j’essaie de courir un peu, j’ai mal partout et je dois aller dormir.”</a:t>
            </a:r>
            <a:endParaRPr sz="1800" b="0" i="1"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 sz="1800" b="0" i="1" u="none" strike="noStrike" cap="none">
                <a:solidFill>
                  <a:schemeClr val="dk2"/>
                </a:solidFill>
                <a:latin typeface="Arial"/>
                <a:ea typeface="Arial"/>
                <a:cs typeface="Arial"/>
                <a:sym typeface="Arial"/>
              </a:rPr>
              <a:t>(garçon, 12 ans) </a:t>
            </a:r>
            <a:endParaRPr sz="1800" b="0" i="1" u="none" strike="noStrike" cap="none">
              <a:solidFill>
                <a:schemeClr val="dk2"/>
              </a:solidFill>
              <a:latin typeface="Arial"/>
              <a:ea typeface="Arial"/>
              <a:cs typeface="Arial"/>
              <a:sym typeface="Arial"/>
            </a:endParaRPr>
          </a:p>
        </p:txBody>
      </p:sp>
      <p:sp>
        <p:nvSpPr>
          <p:cNvPr id="112" name="Google Shape;112;p7"/>
          <p:cNvSpPr txBox="1"/>
          <p:nvPr/>
        </p:nvSpPr>
        <p:spPr>
          <a:xfrm>
            <a:off x="436100" y="2158625"/>
            <a:ext cx="8450400" cy="10158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fr" sz="1800" b="0" i="1" u="none" strike="noStrike" cap="none">
                <a:solidFill>
                  <a:schemeClr val="dk2"/>
                </a:solidFill>
                <a:latin typeface="Arial"/>
                <a:ea typeface="Arial"/>
                <a:cs typeface="Arial"/>
                <a:sym typeface="Arial"/>
              </a:rPr>
              <a:t>« Avant, je dansais trois fois par semaine. Maintenant, le simple fait de me lever et de me laver les cheveux me prend toute la matinée. »</a:t>
            </a:r>
            <a:endParaRPr sz="1800" b="0" i="1"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 sz="1800" b="0" i="1" u="none" strike="noStrike" cap="none">
                <a:solidFill>
                  <a:schemeClr val="dk2"/>
                </a:solidFill>
                <a:latin typeface="Arial"/>
                <a:ea typeface="Arial"/>
                <a:cs typeface="Arial"/>
                <a:sym typeface="Arial"/>
              </a:rPr>
              <a:t>(fille, 13 ans) </a:t>
            </a:r>
            <a:endParaRPr sz="1800" b="0" i="1" u="none" strike="noStrike" cap="none">
              <a:solidFill>
                <a:schemeClr val="dk2"/>
              </a:solidFill>
              <a:latin typeface="Arial"/>
              <a:ea typeface="Arial"/>
              <a:cs typeface="Arial"/>
              <a:sym typeface="Arial"/>
            </a:endParaRPr>
          </a:p>
        </p:txBody>
      </p:sp>
      <p:sp>
        <p:nvSpPr>
          <p:cNvPr id="113" name="Google Shape;113;p7"/>
          <p:cNvSpPr txBox="1"/>
          <p:nvPr/>
        </p:nvSpPr>
        <p:spPr>
          <a:xfrm>
            <a:off x="422600" y="3493700"/>
            <a:ext cx="8477400" cy="10158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 sz="1800" b="0" i="1" u="none" strike="noStrike" cap="none">
                <a:solidFill>
                  <a:schemeClr val="dk2"/>
                </a:solidFill>
                <a:latin typeface="Arial"/>
                <a:ea typeface="Arial"/>
                <a:cs typeface="Arial"/>
                <a:sym typeface="Arial"/>
              </a:rPr>
              <a:t>« Il a changé. Il ne joue plus avec ses amis, il reste dans sa chambre, il ne veut plus sortir. Il me dit qu’il a mal au ventre, mal à la tête, et qu’il entend des bruits étranges dans sa tête. » (mère d’un garçon de 10 ans) </a:t>
            </a:r>
            <a:endParaRPr sz="1800" b="0" i="1" u="none" strike="noStrike" cap="none">
              <a:solidFill>
                <a:schemeClr val="dk2"/>
              </a:solidFill>
              <a:latin typeface="Arial"/>
              <a:ea typeface="Arial"/>
              <a:cs typeface="Arial"/>
              <a:sym typeface="Arial"/>
            </a:endParaRPr>
          </a:p>
        </p:txBody>
      </p:sp>
      <p:sp>
        <p:nvSpPr>
          <p:cNvPr id="114" name="Google Shape;114;p7"/>
          <p:cNvSpPr txBox="1"/>
          <p:nvPr/>
        </p:nvSpPr>
        <p:spPr>
          <a:xfrm>
            <a:off x="180350" y="199350"/>
            <a:ext cx="8450400" cy="4617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 sz="1800" b="1" i="0" u="none" strike="noStrike" cap="none">
                <a:solidFill>
                  <a:schemeClr val="dk2"/>
                </a:solidFill>
                <a:latin typeface="Arial"/>
                <a:ea typeface="Arial"/>
                <a:cs typeface="Arial"/>
                <a:sym typeface="Arial"/>
              </a:rPr>
              <a:t>Les consultations les plus dures sont avec les enfants et leur famille</a:t>
            </a:r>
            <a:endParaRPr sz="1800" b="1" i="0" u="none" strike="noStrike" cap="none">
              <a:solidFill>
                <a:schemeClr val="dk2"/>
              </a:solidFill>
              <a:latin typeface="Arial"/>
              <a:ea typeface="Arial"/>
              <a:cs typeface="Arial"/>
              <a:sym typeface="Arial"/>
            </a:endParaRPr>
          </a:p>
        </p:txBody>
      </p:sp>
      <p:sp>
        <p:nvSpPr>
          <p:cNvPr id="115" name="Google Shape;115;p7"/>
          <p:cNvSpPr txBox="1"/>
          <p:nvPr/>
        </p:nvSpPr>
        <p:spPr>
          <a:xfrm>
            <a:off x="436100" y="4597775"/>
            <a:ext cx="73473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fr" sz="700" b="0" i="0" u="none" strike="noStrike" cap="none">
                <a:solidFill>
                  <a:srgbClr val="222222"/>
                </a:solidFill>
                <a:highlight>
                  <a:srgbClr val="FFFFFF"/>
                </a:highlight>
                <a:latin typeface="Arial"/>
                <a:ea typeface="Arial"/>
                <a:cs typeface="Arial"/>
                <a:sym typeface="Arial"/>
              </a:rPr>
              <a:t>Jamoulle, M., &amp; Soylu, S. (2025). Phenotyping Long COVID in Children in Primary Care: A Case-Based Study Using the Human Phenotype Ontology.</a:t>
            </a:r>
            <a:r>
              <a:rPr lang="fr" sz="800" b="0" i="0" u="none" strike="noStrike" cap="none">
                <a:solidFill>
                  <a:schemeClr val="dk1"/>
                </a:solidFill>
                <a:latin typeface="Arial"/>
                <a:ea typeface="Arial"/>
                <a:cs typeface="Arial"/>
                <a:sym typeface="Arial"/>
              </a:rPr>
              <a:t> </a:t>
            </a:r>
            <a:r>
              <a:rPr lang="fr" sz="800" b="0" i="0" u="sng" strike="noStrike" cap="none">
                <a:solidFill>
                  <a:schemeClr val="hlink"/>
                </a:solidFill>
                <a:latin typeface="Arial"/>
                <a:ea typeface="Arial"/>
                <a:cs typeface="Arial"/>
                <a:sym typeface="Arial"/>
                <a:hlinkClick r:id="rId3"/>
              </a:rPr>
              <a:t>https://orbi.uliege.be/handle/2268/334447</a:t>
            </a:r>
            <a:r>
              <a:rPr lang="fr" sz="800" b="0" i="0" u="none" strike="noStrike" cap="none">
                <a:solidFill>
                  <a:schemeClr val="dk1"/>
                </a:solidFill>
                <a:latin typeface="Arial"/>
                <a:ea typeface="Arial"/>
                <a:cs typeface="Arial"/>
                <a:sym typeface="Arial"/>
              </a:rPr>
              <a:t> </a:t>
            </a:r>
            <a:endParaRPr sz="1500" b="0" i="0" u="none" strike="noStrike" cap="none">
              <a:solidFill>
                <a:schemeClr val="dk2"/>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8"/>
          <p:cNvPicPr preferRelativeResize="0"/>
          <p:nvPr/>
        </p:nvPicPr>
        <p:blipFill rotWithShape="1">
          <a:blip r:embed="rId3">
            <a:alphaModFix/>
          </a:blip>
          <a:srcRect t="-8272" r="-9902"/>
          <a:stretch/>
        </p:blipFill>
        <p:spPr>
          <a:xfrm rot="398687">
            <a:off x="3502348" y="265918"/>
            <a:ext cx="5960104" cy="4477688"/>
          </a:xfrm>
          <a:prstGeom prst="rect">
            <a:avLst/>
          </a:prstGeom>
          <a:noFill/>
          <a:ln>
            <a:noFill/>
          </a:ln>
        </p:spPr>
      </p:pic>
      <p:sp>
        <p:nvSpPr>
          <p:cNvPr id="121" name="Google Shape;121;p8"/>
          <p:cNvSpPr txBox="1"/>
          <p:nvPr/>
        </p:nvSpPr>
        <p:spPr>
          <a:xfrm>
            <a:off x="116081" y="1094542"/>
            <a:ext cx="3455700" cy="1476000"/>
          </a:xfrm>
          <a:prstGeom prst="rect">
            <a:avLst/>
          </a:prstGeom>
          <a:noFill/>
          <a:ln>
            <a:noFill/>
          </a:ln>
        </p:spPr>
        <p:txBody>
          <a:bodyPr spcFirstLastPara="1" wrap="square" lIns="68575" tIns="68575" rIns="68575" bIns="68575" anchor="t" anchorCtr="0">
            <a:spAutoFit/>
          </a:bodyPr>
          <a:lstStyle/>
          <a:p>
            <a:pPr marL="0" marR="0" lvl="0" indent="0" algn="l" rtl="0">
              <a:lnSpc>
                <a:spcPct val="115000"/>
              </a:lnSpc>
              <a:spcBef>
                <a:spcPts val="1200"/>
              </a:spcBef>
              <a:spcAft>
                <a:spcPts val="1200"/>
              </a:spcAft>
              <a:buClr>
                <a:schemeClr val="dk1"/>
              </a:buClr>
              <a:buSzPts val="1100"/>
              <a:buFont typeface="Arial"/>
              <a:buNone/>
            </a:pPr>
            <a:r>
              <a:rPr lang="fr" sz="1100" b="1" i="0" u="none" strike="noStrike" cap="none">
                <a:solidFill>
                  <a:srgbClr val="0000FF"/>
                </a:solidFill>
                <a:latin typeface="Arial"/>
                <a:ea typeface="Arial"/>
                <a:cs typeface="Arial"/>
                <a:sym typeface="Arial"/>
              </a:rPr>
              <a:t>Approche multiomique</a:t>
            </a:r>
            <a:br>
              <a:rPr lang="fr" sz="1100" b="1" i="0" u="none" strike="noStrike" cap="none">
                <a:solidFill>
                  <a:schemeClr val="dk1"/>
                </a:solidFill>
                <a:latin typeface="Arial"/>
                <a:ea typeface="Arial"/>
                <a:cs typeface="Arial"/>
                <a:sym typeface="Arial"/>
              </a:rPr>
            </a:br>
            <a:r>
              <a:rPr lang="fr" sz="1100" b="1" i="0" u="none" strike="noStrike" cap="none">
                <a:solidFill>
                  <a:schemeClr val="dk1"/>
                </a:solidFill>
                <a:latin typeface="Arial"/>
                <a:ea typeface="Arial"/>
                <a:cs typeface="Arial"/>
                <a:sym typeface="Arial"/>
              </a:rPr>
              <a:t> Plus de 300 échantillons biologiques (sang, biopsies, liquide céphalorachidien) ont été envoyés à la biobanque du Rega Institute (KUL) dans le cadre de collaborations avec de nombreux laboratoires. Prof. Van Weyenbergh et coll.</a:t>
            </a:r>
            <a:endParaRPr sz="1100" b="1" i="0" u="none" strike="noStrike" cap="none">
              <a:solidFill>
                <a:schemeClr val="dk1"/>
              </a:solidFill>
              <a:latin typeface="Arial"/>
              <a:ea typeface="Arial"/>
              <a:cs typeface="Arial"/>
              <a:sym typeface="Arial"/>
            </a:endParaRPr>
          </a:p>
        </p:txBody>
      </p:sp>
      <p:sp>
        <p:nvSpPr>
          <p:cNvPr id="122" name="Google Shape;122;p8"/>
          <p:cNvSpPr txBox="1"/>
          <p:nvPr/>
        </p:nvSpPr>
        <p:spPr>
          <a:xfrm>
            <a:off x="135881" y="2571754"/>
            <a:ext cx="3416100" cy="14931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fr" sz="1100" b="1" i="0" u="none" strike="noStrike" cap="none">
                <a:solidFill>
                  <a:srgbClr val="0000FF"/>
                </a:solidFill>
                <a:latin typeface="Arial"/>
                <a:ea typeface="Arial"/>
                <a:cs typeface="Arial"/>
                <a:sym typeface="Arial"/>
              </a:rPr>
              <a:t>Imagerie</a:t>
            </a:r>
            <a:endParaRPr sz="1100" b="1" i="0" u="none" strike="noStrike" cap="none">
              <a:solidFill>
                <a:srgbClr val="0000FF"/>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fr" sz="1100" b="1" i="0" u="none" strike="noStrike" cap="none">
                <a:solidFill>
                  <a:schemeClr val="dk1"/>
                </a:solidFill>
                <a:latin typeface="Arial"/>
                <a:ea typeface="Arial"/>
                <a:cs typeface="Arial"/>
                <a:sym typeface="Arial"/>
              </a:rPr>
              <a:t>Plus de 120 SPECT-CT présentant des anomalies compatibles avec une hypoperfusion cérébrale.</a:t>
            </a:r>
            <a:endParaRPr sz="11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500"/>
              <a:buFont typeface="Arial"/>
              <a:buNone/>
            </a:pPr>
            <a:r>
              <a:rPr lang="fr" sz="1100" b="1" i="0" u="none" strike="noStrike" cap="none">
                <a:solidFill>
                  <a:schemeClr val="dk1"/>
                </a:solidFill>
                <a:latin typeface="Arial"/>
                <a:ea typeface="Arial"/>
                <a:cs typeface="Arial"/>
                <a:sym typeface="Arial"/>
              </a:rPr>
              <a:t>Environ 20 examens combinant spectroscopie par résonance magnétique (Magnetic Resonance Spectroscopy) en collaboration avec le Professeur Jean‑Marc Constans. </a:t>
            </a:r>
            <a:endParaRPr sz="1100" b="1"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Arial"/>
              <a:ea typeface="Arial"/>
              <a:cs typeface="Arial"/>
              <a:sym typeface="Arial"/>
            </a:endParaRPr>
          </a:p>
        </p:txBody>
      </p:sp>
      <p:sp>
        <p:nvSpPr>
          <p:cNvPr id="123" name="Google Shape;123;p8"/>
          <p:cNvSpPr txBox="1"/>
          <p:nvPr/>
        </p:nvSpPr>
        <p:spPr>
          <a:xfrm>
            <a:off x="135881" y="4071879"/>
            <a:ext cx="3416100" cy="9852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chemeClr val="dk1"/>
              </a:buClr>
              <a:buSzPts val="1500"/>
              <a:buFont typeface="Arial"/>
              <a:buNone/>
            </a:pPr>
            <a:r>
              <a:rPr lang="fr" sz="1100" b="1" i="0" u="none" strike="noStrike" cap="none">
                <a:solidFill>
                  <a:srgbClr val="0000FF"/>
                </a:solidFill>
                <a:latin typeface="Arial"/>
                <a:ea typeface="Arial"/>
                <a:cs typeface="Arial"/>
                <a:sym typeface="Arial"/>
              </a:rPr>
              <a:t>  Anthropologie et recherche qualitative</a:t>
            </a:r>
            <a:endParaRPr sz="1100" b="1" i="0" u="none" strike="noStrike" cap="none">
              <a:solidFill>
                <a:srgbClr val="0000FF"/>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100"/>
              <a:buFont typeface="Arial"/>
              <a:buNone/>
            </a:pPr>
            <a:r>
              <a:rPr lang="fr" sz="1100" b="1" i="0" u="none" strike="noStrike" cap="none">
                <a:solidFill>
                  <a:schemeClr val="dk1"/>
                </a:solidFill>
                <a:latin typeface="Arial"/>
                <a:ea typeface="Arial"/>
                <a:cs typeface="Arial"/>
                <a:sym typeface="Arial"/>
              </a:rPr>
              <a:t>Analyse qualitative longitudinale des trajectoires de patients. Suivi clinique et narratif de patients sur une période de cinq ans. Philippe Donneels et Prof Olivier Servais (UCL) </a:t>
            </a:r>
            <a:endParaRPr sz="1100" b="1" i="0" u="none" strike="noStrike" cap="none">
              <a:solidFill>
                <a:schemeClr val="dk1"/>
              </a:solidFill>
              <a:latin typeface="Arial"/>
              <a:ea typeface="Arial"/>
              <a:cs typeface="Arial"/>
              <a:sym typeface="Arial"/>
            </a:endParaRPr>
          </a:p>
        </p:txBody>
      </p:sp>
      <p:sp>
        <p:nvSpPr>
          <p:cNvPr id="124" name="Google Shape;124;p8"/>
          <p:cNvSpPr txBox="1"/>
          <p:nvPr/>
        </p:nvSpPr>
        <p:spPr>
          <a:xfrm>
            <a:off x="55100" y="70675"/>
            <a:ext cx="9144000" cy="668100"/>
          </a:xfrm>
          <a:prstGeom prst="rect">
            <a:avLst/>
          </a:prstGeom>
          <a:noFill/>
          <a:ln>
            <a:noFill/>
          </a:ln>
        </p:spPr>
        <p:txBody>
          <a:bodyPr spcFirstLastPara="1" wrap="square" lIns="68575" tIns="68575" rIns="68575" bIns="68575" anchor="t" anchorCtr="0">
            <a:spAutoFit/>
          </a:bodyPr>
          <a:lstStyle/>
          <a:p>
            <a:pPr marL="0" marR="0" lvl="0" indent="0" algn="l" rtl="0">
              <a:lnSpc>
                <a:spcPct val="115000"/>
              </a:lnSpc>
              <a:spcBef>
                <a:spcPts val="1200"/>
              </a:spcBef>
              <a:spcAft>
                <a:spcPts val="1200"/>
              </a:spcAft>
              <a:buClr>
                <a:schemeClr val="dk1"/>
              </a:buClr>
              <a:buSzPts val="1100"/>
              <a:buFont typeface="Arial"/>
              <a:buNone/>
            </a:pPr>
            <a:r>
              <a:rPr lang="fr" sz="1600" b="0" i="0" u="none" strike="noStrike" cap="none">
                <a:solidFill>
                  <a:srgbClr val="0000FF"/>
                </a:solidFill>
                <a:latin typeface="Arial"/>
                <a:ea typeface="Arial"/>
                <a:cs typeface="Arial"/>
                <a:sym typeface="Arial"/>
              </a:rPr>
              <a:t>Création d’un Réseau de recherche sur le Covid long ; initiative bénévole, sans financement, reliant scientifiques, médecins généralistes, patients et étudiants.</a:t>
            </a:r>
            <a:endParaRPr sz="1600" b="0" i="0" u="none" strike="noStrike" cap="none">
              <a:solidFill>
                <a:srgbClr val="0000FF"/>
              </a:solidFill>
              <a:latin typeface="Arial"/>
              <a:ea typeface="Arial"/>
              <a:cs typeface="Arial"/>
              <a:sym typeface="Arial"/>
            </a:endParaRPr>
          </a:p>
        </p:txBody>
      </p:sp>
      <p:sp>
        <p:nvSpPr>
          <p:cNvPr id="125" name="Google Shape;125;p8"/>
          <p:cNvSpPr txBox="1"/>
          <p:nvPr/>
        </p:nvSpPr>
        <p:spPr>
          <a:xfrm>
            <a:off x="3830100" y="4726673"/>
            <a:ext cx="5214300" cy="303900"/>
          </a:xfrm>
          <a:prstGeom prst="rect">
            <a:avLst/>
          </a:prstGeom>
          <a:noFill/>
          <a:ln>
            <a:noFill/>
          </a:ln>
        </p:spPr>
        <p:txBody>
          <a:bodyPr spcFirstLastPara="1" wrap="square" lIns="68575" tIns="68575" rIns="68575" bIns="68575" anchor="t" anchorCtr="0">
            <a:spAutoFit/>
          </a:bodyPr>
          <a:lstStyle/>
          <a:p>
            <a:pPr marL="0" marR="0" lvl="0" indent="0" algn="l" rtl="0">
              <a:lnSpc>
                <a:spcPct val="115000"/>
              </a:lnSpc>
              <a:spcBef>
                <a:spcPts val="0"/>
              </a:spcBef>
              <a:spcAft>
                <a:spcPts val="0"/>
              </a:spcAft>
              <a:buClr>
                <a:srgbClr val="000000"/>
              </a:buClr>
              <a:buSzPts val="500"/>
              <a:buFont typeface="Arial"/>
              <a:buNone/>
            </a:pPr>
            <a:r>
              <a:rPr lang="fr" sz="500" b="0" i="0" u="sng" strike="noStrike" cap="none">
                <a:solidFill>
                  <a:schemeClr val="hlink"/>
                </a:solidFill>
                <a:latin typeface="Arial"/>
                <a:ea typeface="Arial"/>
                <a:cs typeface="Arial"/>
                <a:sym typeface="Arial"/>
                <a:hlinkClick r:id="rId4"/>
              </a:rPr>
              <a:t>Jamoulle, M. (Ed.) and the Long COVID Research Network. (2025). Long COVID, invisible illness. Charleroi, Belgium. 147 pp. ORBi — University of Liège. https://orbi.uliege.be/handle/2268/335655</a:t>
            </a:r>
            <a:endParaRPr sz="1700" b="0" i="0" u="none" strike="noStrike" cap="non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pic>
        <p:nvPicPr>
          <p:cNvPr id="130" name="Google Shape;130;p9"/>
          <p:cNvPicPr preferRelativeResize="0"/>
          <p:nvPr/>
        </p:nvPicPr>
        <p:blipFill rotWithShape="1">
          <a:blip r:embed="rId3">
            <a:alphaModFix/>
          </a:blip>
          <a:srcRect/>
          <a:stretch/>
        </p:blipFill>
        <p:spPr>
          <a:xfrm>
            <a:off x="34875" y="37775"/>
            <a:ext cx="5856700" cy="4482250"/>
          </a:xfrm>
          <a:prstGeom prst="rect">
            <a:avLst/>
          </a:prstGeom>
          <a:noFill/>
          <a:ln>
            <a:noFill/>
          </a:ln>
        </p:spPr>
      </p:pic>
      <p:sp>
        <p:nvSpPr>
          <p:cNvPr id="131" name="Google Shape;131;p9"/>
          <p:cNvSpPr txBox="1"/>
          <p:nvPr/>
        </p:nvSpPr>
        <p:spPr>
          <a:xfrm>
            <a:off x="106049" y="3646952"/>
            <a:ext cx="1761900" cy="461700"/>
          </a:xfrm>
          <a:prstGeom prst="rect">
            <a:avLst/>
          </a:prstGeom>
          <a:solidFill>
            <a:schemeClr val="lt1"/>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 sz="1800" b="0" i="0" u="none" strike="noStrike" cap="none">
                <a:solidFill>
                  <a:schemeClr val="dk2"/>
                </a:solidFill>
                <a:latin typeface="Arial"/>
                <a:ea typeface="Arial"/>
                <a:cs typeface="Arial"/>
                <a:sym typeface="Arial"/>
              </a:rPr>
              <a:t>au 1 Mai 2026</a:t>
            </a:r>
            <a:endParaRPr sz="1800" b="0" i="0" u="none" strike="noStrike" cap="none">
              <a:solidFill>
                <a:schemeClr val="dk2"/>
              </a:solidFill>
              <a:latin typeface="Arial"/>
              <a:ea typeface="Arial"/>
              <a:cs typeface="Arial"/>
              <a:sym typeface="Arial"/>
            </a:endParaRPr>
          </a:p>
        </p:txBody>
      </p:sp>
      <p:sp>
        <p:nvSpPr>
          <p:cNvPr id="132" name="Google Shape;132;p9"/>
          <p:cNvSpPr txBox="1"/>
          <p:nvPr/>
        </p:nvSpPr>
        <p:spPr>
          <a:xfrm>
            <a:off x="0" y="4520025"/>
            <a:ext cx="6009900" cy="595800"/>
          </a:xfrm>
          <a:prstGeom prst="rect">
            <a:avLst/>
          </a:prstGeom>
          <a:noFill/>
          <a:ln>
            <a:noFill/>
          </a:ln>
        </p:spPr>
        <p:txBody>
          <a:bodyPr spcFirstLastPara="1" wrap="square" lIns="68575" tIns="68575" rIns="68575" bIns="68575" anchor="t" anchorCtr="0">
            <a:spAutoFit/>
          </a:bodyPr>
          <a:lstStyle/>
          <a:p>
            <a:pPr marL="0" marR="0" lvl="0" indent="0" algn="l" rtl="0">
              <a:lnSpc>
                <a:spcPct val="115000"/>
              </a:lnSpc>
              <a:spcBef>
                <a:spcPts val="1200"/>
              </a:spcBef>
              <a:spcAft>
                <a:spcPts val="1200"/>
              </a:spcAft>
              <a:buClr>
                <a:srgbClr val="000000"/>
              </a:buClr>
              <a:buSzPts val="900"/>
              <a:buFont typeface="Arial"/>
              <a:buNone/>
            </a:pPr>
            <a:r>
              <a:rPr lang="fr" sz="900" b="0" i="0" u="none" strike="noStrike" cap="none">
                <a:solidFill>
                  <a:srgbClr val="000000"/>
                </a:solidFill>
                <a:latin typeface="Arial"/>
                <a:ea typeface="Arial"/>
                <a:cs typeface="Arial"/>
                <a:sym typeface="Arial"/>
              </a:rPr>
              <a:t>Distribution des codes postaux de 441 patients consultant pour suspicion de Covid long. En rouge : 82 patients issus de la patientèle historique du cabinet. En bleu : 336 patients adressés par d’autres médecins de première ligne. Situation au 1er mai 2026 (avec l’aimable collaboration de Tarik Jamoulle, data engineer).</a:t>
            </a:r>
            <a:endParaRPr sz="900" b="0" i="0" u="none" strike="noStrike" cap="none">
              <a:solidFill>
                <a:srgbClr val="000000"/>
              </a:solidFill>
              <a:latin typeface="Arial"/>
              <a:ea typeface="Arial"/>
              <a:cs typeface="Arial"/>
              <a:sym typeface="Arial"/>
            </a:endParaRPr>
          </a:p>
        </p:txBody>
      </p:sp>
      <p:pic>
        <p:nvPicPr>
          <p:cNvPr id="133" name="Google Shape;133;p9"/>
          <p:cNvPicPr preferRelativeResize="0"/>
          <p:nvPr/>
        </p:nvPicPr>
        <p:blipFill rotWithShape="1">
          <a:blip r:embed="rId4">
            <a:alphaModFix/>
          </a:blip>
          <a:srcRect/>
          <a:stretch/>
        </p:blipFill>
        <p:spPr>
          <a:xfrm>
            <a:off x="5968744" y="467981"/>
            <a:ext cx="2721022" cy="3148352"/>
          </a:xfrm>
          <a:prstGeom prst="rect">
            <a:avLst/>
          </a:prstGeom>
          <a:noFill/>
          <a:ln>
            <a:noFill/>
          </a:ln>
        </p:spPr>
      </p:pic>
      <p:sp>
        <p:nvSpPr>
          <p:cNvPr id="134" name="Google Shape;134;p9"/>
          <p:cNvSpPr txBox="1"/>
          <p:nvPr/>
        </p:nvSpPr>
        <p:spPr>
          <a:xfrm>
            <a:off x="6009919" y="4044606"/>
            <a:ext cx="3117300" cy="1324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fr" sz="900" b="1" i="0" u="none" strike="noStrike" cap="none">
                <a:solidFill>
                  <a:schemeClr val="dk1"/>
                </a:solidFill>
                <a:latin typeface="Arial"/>
                <a:ea typeface="Arial"/>
                <a:cs typeface="Arial"/>
                <a:sym typeface="Arial"/>
              </a:rPr>
              <a:t>Patients LC</a:t>
            </a:r>
            <a:endParaRPr sz="900" b="1" i="0" u="none" strike="noStrike" cap="none">
              <a:solidFill>
                <a:schemeClr val="dk1"/>
              </a:solidFill>
              <a:latin typeface="Arial"/>
              <a:ea typeface="Arial"/>
              <a:cs typeface="Arial"/>
              <a:sym typeface="Arial"/>
            </a:endParaRPr>
          </a:p>
          <a:p>
            <a:pPr marL="0" marR="0" lvl="0" indent="0" algn="l" rtl="0">
              <a:lnSpc>
                <a:spcPct val="115000"/>
              </a:lnSpc>
              <a:spcBef>
                <a:spcPts val="1200"/>
              </a:spcBef>
              <a:spcAft>
                <a:spcPts val="0"/>
              </a:spcAft>
              <a:buClr>
                <a:schemeClr val="dk1"/>
              </a:buClr>
              <a:buSzPts val="1100"/>
              <a:buFont typeface="Arial"/>
              <a:buNone/>
            </a:pPr>
            <a:r>
              <a:rPr lang="fr" sz="900" b="0" i="0" u="none" strike="noStrike" cap="none">
                <a:solidFill>
                  <a:schemeClr val="dk2"/>
                </a:solidFill>
                <a:latin typeface="Arial"/>
                <a:ea typeface="Arial"/>
                <a:cs typeface="Arial"/>
                <a:sym typeface="Arial"/>
              </a:rPr>
              <a:t>En rouge : mes patients.</a:t>
            </a:r>
            <a:br>
              <a:rPr lang="fr" sz="900" b="0" i="0" u="none" strike="noStrike" cap="none">
                <a:solidFill>
                  <a:schemeClr val="dk2"/>
                </a:solidFill>
                <a:latin typeface="Arial"/>
                <a:ea typeface="Arial"/>
                <a:cs typeface="Arial"/>
                <a:sym typeface="Arial"/>
              </a:rPr>
            </a:br>
            <a:r>
              <a:rPr lang="fr" sz="900" b="0" i="0" u="none" strike="noStrike" cap="none">
                <a:solidFill>
                  <a:schemeClr val="dk2"/>
                </a:solidFill>
                <a:latin typeface="Arial"/>
                <a:ea typeface="Arial"/>
                <a:cs typeface="Arial"/>
                <a:sym typeface="Arial"/>
              </a:rPr>
              <a:t>En bleu : les patients adressés par mes confrères et consœurs et venus consulter à Charleroi (2021–2025).</a:t>
            </a:r>
            <a:endParaRPr sz="900" b="0" i="0" u="none" strike="noStrike" cap="none">
              <a:solidFill>
                <a:schemeClr val="dk2"/>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100"/>
              <a:buFont typeface="Arial"/>
              <a:buNone/>
            </a:pPr>
            <a:endParaRPr sz="1400" b="0" i="0" u="none" strike="noStrike" cap="none">
              <a:solidFill>
                <a:schemeClr val="dk2"/>
              </a:solidFill>
              <a:latin typeface="Arial"/>
              <a:ea typeface="Arial"/>
              <a:cs typeface="Arial"/>
              <a:sym typeface="Arial"/>
            </a:endParaRPr>
          </a:p>
        </p:txBody>
      </p:sp>
      <p:sp>
        <p:nvSpPr>
          <p:cNvPr id="135" name="Google Shape;135;p9"/>
          <p:cNvSpPr txBox="1"/>
          <p:nvPr/>
        </p:nvSpPr>
        <p:spPr>
          <a:xfrm>
            <a:off x="6164619" y="3685356"/>
            <a:ext cx="3553800" cy="384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fr" sz="1300" b="0" i="0" u="none" strike="noStrike" cap="none">
                <a:solidFill>
                  <a:schemeClr val="dk2"/>
                </a:solidFill>
                <a:latin typeface="Arial"/>
                <a:ea typeface="Arial"/>
                <a:cs typeface="Arial"/>
                <a:sym typeface="Arial"/>
              </a:rPr>
              <a:t>Belgique et Charleroi</a:t>
            </a:r>
            <a:endParaRPr sz="1300" b="0" i="0" u="none" strike="noStrike" cap="none">
              <a:solidFill>
                <a:schemeClr val="dk2"/>
              </a:solidFill>
              <a:latin typeface="Arial"/>
              <a:ea typeface="Arial"/>
              <a:cs typeface="Arial"/>
              <a:sym typeface="Arial"/>
            </a:endParaRPr>
          </a:p>
        </p:txBody>
      </p:sp>
      <p:sp>
        <p:nvSpPr>
          <p:cNvPr id="136" name="Google Shape;136;p9"/>
          <p:cNvSpPr txBox="1"/>
          <p:nvPr/>
        </p:nvSpPr>
        <p:spPr>
          <a:xfrm>
            <a:off x="5952200" y="37775"/>
            <a:ext cx="3212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 sz="1400" b="1" i="0" u="none" strike="noStrike" cap="none">
                <a:solidFill>
                  <a:srgbClr val="0000FF"/>
                </a:solidFill>
                <a:latin typeface="Arial"/>
                <a:ea typeface="Arial"/>
                <a:cs typeface="Arial"/>
                <a:sym typeface="Arial"/>
              </a:rPr>
              <a:t>Patients cherchent médecin</a:t>
            </a:r>
            <a:endParaRPr sz="1400" b="1" i="0" u="none" strike="noStrike" cap="none">
              <a:solidFill>
                <a:srgbClr val="0000FF"/>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10"/>
          <p:cNvSpPr txBox="1"/>
          <p:nvPr/>
        </p:nvSpPr>
        <p:spPr>
          <a:xfrm>
            <a:off x="42350" y="4281600"/>
            <a:ext cx="9144000" cy="11382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0"/>
              </a:spcAft>
              <a:buClr>
                <a:schemeClr val="dk1"/>
              </a:buClr>
              <a:buSzPts val="1100"/>
              <a:buFont typeface="Arial"/>
              <a:buNone/>
            </a:pPr>
            <a:r>
              <a:rPr lang="fr" sz="1100" b="0" i="0" u="none" strike="noStrike" cap="none">
                <a:solidFill>
                  <a:srgbClr val="000000"/>
                </a:solidFill>
                <a:latin typeface="Arial"/>
                <a:ea typeface="Arial"/>
                <a:cs typeface="Arial"/>
                <a:sym typeface="Arial"/>
              </a:rPr>
              <a:t> Histogramme montrant la répartition des patients par classes d’âge de 5 ans (jaune : femmes ; orange : hommes). L’âge a été calculé au 20 décembre 2025 sur base de la date de naissance. La population étudiée comprenait 382 patients, dont 256 femmes (67,0 %) et 126 hommes (33,0 %), âgés de 7 à 85 ans. Données arrêtées au 20 décembre 2025 (M. Jamoulle, Charleroi, Belgique, 2021–2025).</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2" name="Google Shape;142;p10"/>
          <p:cNvPicPr preferRelativeResize="0"/>
          <p:nvPr/>
        </p:nvPicPr>
        <p:blipFill rotWithShape="1">
          <a:blip r:embed="rId3">
            <a:alphaModFix/>
          </a:blip>
          <a:srcRect/>
          <a:stretch/>
        </p:blipFill>
        <p:spPr>
          <a:xfrm>
            <a:off x="0" y="77652"/>
            <a:ext cx="9144000" cy="4287050"/>
          </a:xfrm>
          <a:prstGeom prst="rect">
            <a:avLst/>
          </a:prstGeom>
          <a:noFill/>
          <a:ln>
            <a:noFill/>
          </a:ln>
        </p:spPr>
      </p:pic>
      <p:sp>
        <p:nvSpPr>
          <p:cNvPr id="143" name="Google Shape;143;p10"/>
          <p:cNvSpPr txBox="1"/>
          <p:nvPr/>
        </p:nvSpPr>
        <p:spPr>
          <a:xfrm>
            <a:off x="202750" y="0"/>
            <a:ext cx="2841000" cy="10158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 sz="1800" b="0" i="0" u="none" strike="noStrike" cap="none">
                <a:solidFill>
                  <a:schemeClr val="dk2"/>
                </a:solidFill>
                <a:latin typeface="Arial"/>
                <a:ea typeface="Arial"/>
                <a:cs typeface="Arial"/>
                <a:sym typeface="Arial"/>
              </a:rPr>
              <a:t> </a:t>
            </a: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 sz="1800" b="0" i="0" u="none" strike="noStrike" cap="none">
                <a:solidFill>
                  <a:schemeClr val="dk2"/>
                </a:solidFill>
                <a:latin typeface="Arial"/>
                <a:ea typeface="Arial"/>
                <a:cs typeface="Arial"/>
                <a:sym typeface="Arial"/>
              </a:rPr>
              <a:t>Dec 21, 2025</a:t>
            </a:r>
            <a:endParaRPr sz="1800" b="0" i="0" u="none" strike="noStrike" cap="none">
              <a:solidFill>
                <a:schemeClr val="dk2"/>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fr" sz="1800" b="0" i="0" u="none" strike="noStrike" cap="none">
                <a:solidFill>
                  <a:schemeClr val="dk2"/>
                </a:solidFill>
                <a:latin typeface="Arial"/>
                <a:ea typeface="Arial"/>
                <a:cs typeface="Arial"/>
                <a:sym typeface="Arial"/>
              </a:rPr>
              <a:t>données sur 382 patients</a:t>
            </a:r>
            <a:endParaRPr sz="1800" b="0" i="0" u="none" strike="noStrike" cap="none">
              <a:solidFill>
                <a:schemeClr val="dk2"/>
              </a:solidFill>
              <a:latin typeface="Arial"/>
              <a:ea typeface="Arial"/>
              <a:cs typeface="Arial"/>
              <a:sym typeface="Arial"/>
            </a:endParaRPr>
          </a:p>
        </p:txBody>
      </p:sp>
      <p:sp>
        <p:nvSpPr>
          <p:cNvPr id="144" name="Google Shape;144;p10"/>
          <p:cNvSpPr/>
          <p:nvPr/>
        </p:nvSpPr>
        <p:spPr>
          <a:xfrm rot="-5400000">
            <a:off x="2309025" y="1906069"/>
            <a:ext cx="201000" cy="1394400"/>
          </a:xfrm>
          <a:prstGeom prst="rightBrace">
            <a:avLst>
              <a:gd name="adj1" fmla="val 50000"/>
              <a:gd name="adj2" fmla="val 50000"/>
            </a:avLst>
          </a:prstGeom>
          <a:noFill/>
          <a:ln w="21425" cap="flat" cmpd="sng">
            <a:solidFill>
              <a:srgbClr val="FF000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45" name="Google Shape;145;p10"/>
          <p:cNvSpPr/>
          <p:nvPr/>
        </p:nvSpPr>
        <p:spPr>
          <a:xfrm rot="-5400000">
            <a:off x="4582988" y="1932952"/>
            <a:ext cx="128100" cy="3098700"/>
          </a:xfrm>
          <a:prstGeom prst="rightBrace">
            <a:avLst>
              <a:gd name="adj1" fmla="val 50000"/>
              <a:gd name="adj2" fmla="val 50000"/>
            </a:avLst>
          </a:prstGeom>
          <a:noFill/>
          <a:ln w="21425" cap="flat" cmpd="sng">
            <a:solidFill>
              <a:srgbClr val="FF0000"/>
            </a:solidFill>
            <a:prstDash val="solid"/>
            <a:round/>
            <a:headEnd type="none" w="sm" len="sm"/>
            <a:tailEnd type="none" w="sm" len="sm"/>
          </a:ln>
        </p:spPr>
        <p:txBody>
          <a:bodyPr spcFirstLastPara="1" wrap="square" lIns="68575" tIns="68575" rIns="68575" bIns="68575" anchor="ctr" anchorCtr="0">
            <a:noAutofit/>
          </a:bodyPr>
          <a:lstStyle/>
          <a:p>
            <a:pPr marL="0" marR="0" lvl="0" indent="0" algn="ctr"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146" name="Google Shape;146;p10"/>
          <p:cNvSpPr txBox="1"/>
          <p:nvPr/>
        </p:nvSpPr>
        <p:spPr>
          <a:xfrm>
            <a:off x="1858725" y="2137369"/>
            <a:ext cx="1248000" cy="4773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fr" sz="1100" b="1" i="0" u="none" strike="noStrike" cap="none">
                <a:solidFill>
                  <a:schemeClr val="dk1"/>
                </a:solidFill>
                <a:latin typeface="Arial"/>
                <a:ea typeface="Arial"/>
                <a:cs typeface="Arial"/>
                <a:sym typeface="Arial"/>
              </a:rPr>
              <a:t>Incapable d’apprendre</a:t>
            </a:r>
            <a:endParaRPr sz="1100" b="1" i="0" u="none" strike="noStrike" cap="none">
              <a:solidFill>
                <a:schemeClr val="dk1"/>
              </a:solidFill>
              <a:latin typeface="Arial"/>
              <a:ea typeface="Arial"/>
              <a:cs typeface="Arial"/>
              <a:sym typeface="Arial"/>
            </a:endParaRPr>
          </a:p>
        </p:txBody>
      </p:sp>
      <p:sp>
        <p:nvSpPr>
          <p:cNvPr id="147" name="Google Shape;147;p10"/>
          <p:cNvSpPr txBox="1"/>
          <p:nvPr/>
        </p:nvSpPr>
        <p:spPr>
          <a:xfrm>
            <a:off x="4104731" y="3031421"/>
            <a:ext cx="1248000" cy="4773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fr" sz="1100" b="1" i="0" u="none" strike="noStrike" cap="none">
                <a:solidFill>
                  <a:schemeClr val="dk1"/>
                </a:solidFill>
                <a:latin typeface="Arial"/>
                <a:ea typeface="Arial"/>
                <a:cs typeface="Arial"/>
                <a:sym typeface="Arial"/>
              </a:rPr>
              <a:t>Incapable de travailler</a:t>
            </a:r>
            <a:endParaRPr sz="1100" b="1" i="0" u="none" strike="noStrike" cap="non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1"/>
          <p:cNvSpPr txBox="1"/>
          <p:nvPr/>
        </p:nvSpPr>
        <p:spPr>
          <a:xfrm>
            <a:off x="0" y="4060950"/>
            <a:ext cx="9144000" cy="938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chemeClr val="dk1"/>
              </a:buClr>
              <a:buSzPts val="1100"/>
              <a:buFont typeface="Arial"/>
              <a:buNone/>
            </a:pPr>
            <a:r>
              <a:rPr lang="fr" sz="1100" b="1" i="0" u="none" strike="noStrike" cap="none">
                <a:solidFill>
                  <a:schemeClr val="dk1"/>
                </a:solidFill>
                <a:latin typeface="Arial"/>
                <a:ea typeface="Arial"/>
                <a:cs typeface="Arial"/>
                <a:sym typeface="Arial"/>
              </a:rPr>
              <a:t>Distribution temporelle des premiers épisodes aigus de COVID-19 dans la cohorte. Répartition mensuelle des patients selon la date de l’infection aiguë par le SARS-CoV-2, de janvier 2020 à décembre 2025. Les points noirs représentent les effectifs mensuels observés. La frise supérieure indique les périodes de dominance des principaux variants en Belgique (données Sciensano). Cohorte de 382 patients (256 femmes, 126 hommes ; 7–85 ans).  (M. Jamoulle, Charleroi, Belgique, 2021–2025)</a:t>
            </a:r>
            <a:endParaRPr sz="1100" b="0" i="0" u="none" strike="noStrike" cap="none">
              <a:solidFill>
                <a:schemeClr val="dk1"/>
              </a:solidFill>
              <a:latin typeface="Arial"/>
              <a:ea typeface="Arial"/>
              <a:cs typeface="Arial"/>
              <a:sym typeface="Arial"/>
            </a:endParaRPr>
          </a:p>
        </p:txBody>
      </p:sp>
      <p:pic>
        <p:nvPicPr>
          <p:cNvPr id="153" name="Google Shape;153;p11"/>
          <p:cNvPicPr preferRelativeResize="0"/>
          <p:nvPr/>
        </p:nvPicPr>
        <p:blipFill rotWithShape="1">
          <a:blip r:embed="rId3">
            <a:alphaModFix/>
          </a:blip>
          <a:srcRect/>
          <a:stretch/>
        </p:blipFill>
        <p:spPr>
          <a:xfrm>
            <a:off x="91600" y="77650"/>
            <a:ext cx="8875425" cy="3983300"/>
          </a:xfrm>
          <a:prstGeom prst="rect">
            <a:avLst/>
          </a:prstGeom>
          <a:noFill/>
          <a:ln>
            <a:noFill/>
          </a:ln>
        </p:spPr>
      </p:pic>
      <p:sp>
        <p:nvSpPr>
          <p:cNvPr id="154" name="Google Shape;154;p11"/>
          <p:cNvSpPr/>
          <p:nvPr/>
        </p:nvSpPr>
        <p:spPr>
          <a:xfrm>
            <a:off x="522125" y="32925"/>
            <a:ext cx="7784700" cy="4527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15000"/>
              </a:lnSpc>
              <a:spcBef>
                <a:spcPts val="1200"/>
              </a:spcBef>
              <a:spcAft>
                <a:spcPts val="1200"/>
              </a:spcAft>
              <a:buClr>
                <a:schemeClr val="dk1"/>
              </a:buClr>
              <a:buSzPts val="1100"/>
              <a:buFont typeface="Arial"/>
              <a:buNone/>
            </a:pPr>
            <a:r>
              <a:rPr lang="fr" sz="1100" b="0" i="0" u="none" strike="noStrike" cap="none">
                <a:solidFill>
                  <a:srgbClr val="000000"/>
                </a:solidFill>
                <a:latin typeface="Arial"/>
                <a:ea typeface="Arial"/>
                <a:cs typeface="Arial"/>
                <a:sym typeface="Arial"/>
              </a:rPr>
              <a:t>La cohorte de patients Long Covid au mois de décembre 2025 : analyse à la date du premier épisode aigu de COVID.</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2"/>
          <p:cNvSpPr txBox="1"/>
          <p:nvPr/>
        </p:nvSpPr>
        <p:spPr>
          <a:xfrm>
            <a:off x="8673331" y="5143494"/>
            <a:ext cx="3197100" cy="1431600"/>
          </a:xfrm>
          <a:prstGeom prst="rect">
            <a:avLst/>
          </a:prstGeom>
          <a:noFill/>
          <a:ln>
            <a:noFill/>
          </a:ln>
        </p:spPr>
        <p:txBody>
          <a:bodyPr spcFirstLastPara="1" wrap="square" lIns="68575" tIns="68575" rIns="68575" bIns="6857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fr" sz="2100" b="0" i="0" u="none" strike="noStrike" cap="none">
                <a:solidFill>
                  <a:schemeClr val="dk1"/>
                </a:solidFill>
                <a:latin typeface="Arial"/>
                <a:ea typeface="Arial"/>
                <a:cs typeface="Arial"/>
                <a:sym typeface="Arial"/>
              </a:rPr>
              <a:t>textual analysis by LLM and Human Phenotype Ontology (HPO)</a:t>
            </a:r>
            <a:endParaRPr sz="21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fr" sz="2100" b="0" i="0" u="none" strike="noStrike" cap="none">
                <a:solidFill>
                  <a:schemeClr val="dk1"/>
                </a:solidFill>
                <a:latin typeface="Arial"/>
                <a:ea typeface="Arial"/>
                <a:cs typeface="Arial"/>
                <a:sym typeface="Arial"/>
              </a:rPr>
              <a:t>(ongoing work)</a:t>
            </a:r>
            <a:endParaRPr sz="2100" b="0" i="0" u="none" strike="noStrike" cap="none">
              <a:solidFill>
                <a:schemeClr val="dk1"/>
              </a:solidFill>
              <a:latin typeface="Arial"/>
              <a:ea typeface="Arial"/>
              <a:cs typeface="Arial"/>
              <a:sym typeface="Arial"/>
            </a:endParaRPr>
          </a:p>
        </p:txBody>
      </p:sp>
      <p:sp>
        <p:nvSpPr>
          <p:cNvPr id="160" name="Google Shape;160;p12"/>
          <p:cNvSpPr txBox="1"/>
          <p:nvPr/>
        </p:nvSpPr>
        <p:spPr>
          <a:xfrm>
            <a:off x="571500" y="0"/>
            <a:ext cx="8473800" cy="3924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fr" sz="2100" b="1" i="0" u="none" strike="noStrike" cap="none">
                <a:solidFill>
                  <a:srgbClr val="000000"/>
                </a:solidFill>
                <a:latin typeface="Arial"/>
                <a:ea typeface="Arial"/>
                <a:cs typeface="Arial"/>
                <a:sym typeface="Arial"/>
              </a:rPr>
              <a:t>Distribution des phenotypes chez 215 patients </a:t>
            </a:r>
            <a:r>
              <a:rPr lang="fr" sz="1400" b="0" i="0" u="none" strike="noStrike" cap="none">
                <a:solidFill>
                  <a:srgbClr val="000000"/>
                </a:solidFill>
                <a:latin typeface="Arial"/>
                <a:ea typeface="Arial"/>
                <a:cs typeface="Arial"/>
                <a:sym typeface="Arial"/>
              </a:rPr>
              <a:t>(preliminary study) </a:t>
            </a:r>
            <a:endParaRPr sz="400" b="0" i="0" u="none" strike="noStrike" cap="none">
              <a:solidFill>
                <a:srgbClr val="000000"/>
              </a:solidFill>
              <a:latin typeface="Arial"/>
              <a:ea typeface="Arial"/>
              <a:cs typeface="Arial"/>
              <a:sym typeface="Arial"/>
            </a:endParaRPr>
          </a:p>
        </p:txBody>
      </p:sp>
      <p:sp>
        <p:nvSpPr>
          <p:cNvPr id="161" name="Google Shape;161;p12"/>
          <p:cNvSpPr/>
          <p:nvPr/>
        </p:nvSpPr>
        <p:spPr>
          <a:xfrm>
            <a:off x="24700" y="4530729"/>
            <a:ext cx="8962800" cy="5448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r>
              <a:rPr lang="fr" sz="1100" b="0" i="0" u="none" strike="noStrike" cap="none">
                <a:solidFill>
                  <a:srgbClr val="000000"/>
                </a:solidFill>
                <a:latin typeface="Arial"/>
                <a:ea typeface="Arial"/>
                <a:cs typeface="Arial"/>
                <a:sym typeface="Arial"/>
              </a:rPr>
              <a:t>Top 20 des symptômes parmi 388 symptômes différents observés chez 215 patients atteints de Covid long, identifiés à l’aide de la Human Phenotype Ontology (HPO) sur base de l’analyse des verbatim des patients ou des notes de consultation.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fr" sz="1100" b="0" i="0" u="none" strike="noStrike" cap="none">
                <a:solidFill>
                  <a:srgbClr val="000000"/>
                </a:solidFill>
                <a:latin typeface="Arial"/>
                <a:ea typeface="Arial"/>
                <a:cs typeface="Arial"/>
                <a:sym typeface="Arial"/>
              </a:rPr>
              <a:t>Codage automatisé réalisé par un LLM (ChatGPT-4o). </a:t>
            </a:r>
            <a:endParaRPr sz="1100" b="0" i="0" u="none" strike="noStrike" cap="none">
              <a:solidFill>
                <a:srgbClr val="000000"/>
              </a:solidFill>
              <a:latin typeface="Arial"/>
              <a:ea typeface="Arial"/>
              <a:cs typeface="Arial"/>
              <a:sym typeface="Arial"/>
            </a:endParaRPr>
          </a:p>
        </p:txBody>
      </p:sp>
      <p:pic>
        <p:nvPicPr>
          <p:cNvPr id="162" name="Google Shape;162;p12"/>
          <p:cNvPicPr preferRelativeResize="0"/>
          <p:nvPr/>
        </p:nvPicPr>
        <p:blipFill rotWithShape="1">
          <a:blip r:embed="rId3">
            <a:alphaModFix/>
          </a:blip>
          <a:srcRect/>
          <a:stretch/>
        </p:blipFill>
        <p:spPr>
          <a:xfrm>
            <a:off x="986475" y="544800"/>
            <a:ext cx="6565376" cy="398591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13"/>
          <p:cNvSpPr txBox="1">
            <a:spLocks noGrp="1"/>
          </p:cNvSpPr>
          <p:nvPr>
            <p:ph type="title"/>
          </p:nvPr>
        </p:nvSpPr>
        <p:spPr>
          <a:xfrm>
            <a:off x="216244" y="205969"/>
            <a:ext cx="8823900" cy="829500"/>
          </a:xfrm>
          <a:prstGeom prst="rect">
            <a:avLst/>
          </a:prstGeom>
          <a:solidFill>
            <a:schemeClr val="lt1"/>
          </a:solid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400"/>
              <a:buFont typeface="Calibri"/>
              <a:buNone/>
            </a:pPr>
            <a:r>
              <a:rPr lang="fr" sz="2400" b="1">
                <a:latin typeface="Calibri"/>
                <a:ea typeface="Calibri"/>
                <a:cs typeface="Calibri"/>
                <a:sym typeface="Calibri"/>
              </a:rPr>
              <a:t>Covid long et travail : vulnérabilité cognitive </a:t>
            </a:r>
            <a:br>
              <a:rPr lang="fr" sz="2400" b="1">
                <a:latin typeface="Calibri"/>
                <a:ea typeface="Calibri"/>
                <a:cs typeface="Calibri"/>
                <a:sym typeface="Calibri"/>
              </a:rPr>
            </a:br>
            <a:r>
              <a:rPr lang="fr" sz="1800" b="1">
                <a:latin typeface="Calibri"/>
                <a:ea typeface="Calibri"/>
                <a:cs typeface="Calibri"/>
                <a:sym typeface="Calibri"/>
              </a:rPr>
              <a:t>Réponses à questionnaire de 254 patients inclus entre le 18 juin 2024 et le 30 avril 2026 </a:t>
            </a:r>
            <a:endParaRPr sz="2400"/>
          </a:p>
        </p:txBody>
      </p:sp>
      <p:sp>
        <p:nvSpPr>
          <p:cNvPr id="168" name="Google Shape;168;p13"/>
          <p:cNvSpPr txBox="1">
            <a:spLocks noGrp="1"/>
          </p:cNvSpPr>
          <p:nvPr>
            <p:ph type="body" idx="1"/>
          </p:nvPr>
        </p:nvSpPr>
        <p:spPr>
          <a:xfrm>
            <a:off x="410618" y="3651065"/>
            <a:ext cx="5285100" cy="829500"/>
          </a:xfrm>
          <a:prstGeom prst="rect">
            <a:avLst/>
          </a:prstGeom>
          <a:noFill/>
          <a:ln w="9525" cap="flat" cmpd="sng">
            <a:solidFill>
              <a:schemeClr val="accent2"/>
            </a:solidFill>
            <a:prstDash val="solid"/>
            <a:round/>
            <a:headEnd type="none" w="sm" len="sm"/>
            <a:tailEnd type="none" w="sm" len="sm"/>
          </a:ln>
        </p:spPr>
        <p:txBody>
          <a:bodyPr spcFirstLastPara="1" wrap="square" lIns="91425" tIns="45700" rIns="91425" bIns="45700" anchor="t" anchorCtr="0">
            <a:normAutofit fontScale="85000"/>
          </a:bodyPr>
          <a:lstStyle/>
          <a:p>
            <a:pPr marL="0" lvl="0" indent="0" algn="l" rtl="0">
              <a:lnSpc>
                <a:spcPct val="90000"/>
              </a:lnSpc>
              <a:spcBef>
                <a:spcPts val="0"/>
              </a:spcBef>
              <a:spcAft>
                <a:spcPts val="0"/>
              </a:spcAft>
              <a:buClr>
                <a:schemeClr val="dk1"/>
              </a:buClr>
              <a:buSzPct val="100000"/>
              <a:buNone/>
            </a:pPr>
            <a:r>
              <a:rPr lang="fr" sz="2400"/>
              <a:t>La fatigue cognitive limite les performances </a:t>
            </a:r>
            <a:endParaRPr/>
          </a:p>
          <a:p>
            <a:pPr marL="0" lvl="0" indent="0" algn="l" rtl="0">
              <a:lnSpc>
                <a:spcPct val="90000"/>
              </a:lnSpc>
              <a:spcBef>
                <a:spcPts val="500"/>
              </a:spcBef>
              <a:spcAft>
                <a:spcPts val="0"/>
              </a:spcAft>
              <a:buClr>
                <a:schemeClr val="dk1"/>
              </a:buClr>
              <a:buSzPct val="100000"/>
              <a:buNone/>
            </a:pPr>
            <a:endParaRPr sz="2400"/>
          </a:p>
        </p:txBody>
      </p:sp>
      <p:sp>
        <p:nvSpPr>
          <p:cNvPr id="169" name="Google Shape;169;p13"/>
          <p:cNvSpPr txBox="1"/>
          <p:nvPr/>
        </p:nvSpPr>
        <p:spPr>
          <a:xfrm>
            <a:off x="6739124" y="4004925"/>
            <a:ext cx="2301000" cy="923400"/>
          </a:xfrm>
          <a:prstGeom prst="rect">
            <a:avLst/>
          </a:prstGeom>
          <a:no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100"/>
              <a:buFont typeface="Arial"/>
              <a:buNone/>
            </a:pPr>
            <a:r>
              <a:rPr lang="fr" sz="1800" b="0" i="0" u="none" strike="noStrike" cap="none">
                <a:solidFill>
                  <a:schemeClr val="dk1"/>
                </a:solidFill>
                <a:latin typeface="Calibri"/>
                <a:ea typeface="Calibri"/>
                <a:cs typeface="Calibri"/>
                <a:sym typeface="Calibri"/>
              </a:rPr>
              <a:t>Femmes : 68 %</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fr" sz="1800" b="0" i="0" u="none" strike="noStrike" cap="none">
                <a:solidFill>
                  <a:schemeClr val="dk1"/>
                </a:solidFill>
                <a:latin typeface="Calibri"/>
                <a:ea typeface="Calibri"/>
                <a:cs typeface="Calibri"/>
                <a:sym typeface="Calibri"/>
              </a:rPr>
              <a:t>Hommes : 32 %</a:t>
            </a:r>
            <a:endParaRPr sz="18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fr" sz="1800" b="0" i="0" u="none" strike="noStrike" cap="none">
                <a:solidFill>
                  <a:schemeClr val="dk1"/>
                </a:solidFill>
                <a:latin typeface="Calibri"/>
                <a:ea typeface="Calibri"/>
                <a:cs typeface="Calibri"/>
                <a:sym typeface="Calibri"/>
              </a:rPr>
              <a:t>Non-binaires : &lt; 1 % </a:t>
            </a:r>
            <a:endParaRPr sz="1800" b="0" i="0" u="none" strike="noStrike" cap="none">
              <a:solidFill>
                <a:schemeClr val="dk1"/>
              </a:solidFill>
              <a:latin typeface="Calibri"/>
              <a:ea typeface="Calibri"/>
              <a:cs typeface="Calibri"/>
              <a:sym typeface="Calibri"/>
            </a:endParaRPr>
          </a:p>
        </p:txBody>
      </p:sp>
      <p:sp>
        <p:nvSpPr>
          <p:cNvPr id="170" name="Google Shape;170;p13"/>
          <p:cNvSpPr txBox="1"/>
          <p:nvPr/>
        </p:nvSpPr>
        <p:spPr>
          <a:xfrm>
            <a:off x="669800" y="1096550"/>
            <a:ext cx="7878900" cy="22110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1100"/>
              <a:buFont typeface="Arial"/>
              <a:buNone/>
            </a:pPr>
            <a:r>
              <a:rPr lang="fr" sz="1100" b="1" i="0" u="none" strike="noStrike" cap="none">
                <a:solidFill>
                  <a:srgbClr val="000000"/>
                </a:solidFill>
                <a:latin typeface="Arial"/>
                <a:ea typeface="Arial"/>
                <a:cs typeface="Arial"/>
                <a:sym typeface="Arial"/>
              </a:rPr>
              <a:t>Catégorie                                                                                                                                        Pourcentage</a:t>
            </a:r>
            <a:endParaRPr sz="1100" b="1" i="0" u="none" strike="noStrike" cap="none">
              <a:solidFill>
                <a:srgbClr val="000000"/>
              </a:solidFill>
              <a:latin typeface="Arial"/>
              <a:ea typeface="Arial"/>
              <a:cs typeface="Arial"/>
              <a:sym typeface="Arial"/>
            </a:endParaRPr>
          </a:p>
          <a:p>
            <a:pPr marL="457200" marR="0" lvl="0" indent="-317500" algn="l" rtl="0">
              <a:lnSpc>
                <a:spcPct val="150000"/>
              </a:lnSpc>
              <a:spcBef>
                <a:spcPts val="0"/>
              </a:spcBef>
              <a:spcAft>
                <a:spcPts val="0"/>
              </a:spcAft>
              <a:buClr>
                <a:srgbClr val="000000"/>
              </a:buClr>
              <a:buSzPts val="1400"/>
              <a:buFont typeface="Arial"/>
              <a:buChar char="●"/>
            </a:pPr>
            <a:r>
              <a:rPr lang="fr" sz="1400" b="0" i="0" u="none" strike="noStrike" cap="none">
                <a:solidFill>
                  <a:srgbClr val="000000"/>
                </a:solidFill>
                <a:latin typeface="Arial"/>
                <a:ea typeface="Arial"/>
                <a:cs typeface="Arial"/>
                <a:sym typeface="Arial"/>
              </a:rPr>
              <a:t>Professions à forte composante abstraite (ingénieur, développeur, avocat)     15 %</a:t>
            </a:r>
            <a:endParaRPr sz="1400" b="0" i="0" u="none" strike="noStrike" cap="none">
              <a:solidFill>
                <a:srgbClr val="000000"/>
              </a:solidFill>
              <a:latin typeface="Arial"/>
              <a:ea typeface="Arial"/>
              <a:cs typeface="Arial"/>
              <a:sym typeface="Arial"/>
            </a:endParaRPr>
          </a:p>
          <a:p>
            <a:pPr marL="457200" marR="0" lvl="0" indent="-317500" algn="l" rtl="0">
              <a:lnSpc>
                <a:spcPct val="150000"/>
              </a:lnSpc>
              <a:spcBef>
                <a:spcPts val="0"/>
              </a:spcBef>
              <a:spcAft>
                <a:spcPts val="0"/>
              </a:spcAft>
              <a:buClr>
                <a:srgbClr val="000000"/>
              </a:buClr>
              <a:buSzPts val="1400"/>
              <a:buFont typeface="Arial"/>
              <a:buChar char="●"/>
            </a:pPr>
            <a:r>
              <a:rPr lang="fr" sz="1400" b="0" i="0" u="none" strike="noStrike" cap="none">
                <a:solidFill>
                  <a:srgbClr val="000000"/>
                </a:solidFill>
                <a:latin typeface="Arial"/>
                <a:ea typeface="Arial"/>
                <a:cs typeface="Arial"/>
                <a:sym typeface="Arial"/>
              </a:rPr>
              <a:t>Professions de santé (médecin, infirmier·ère, kinésithérapeute)                       20–22 %</a:t>
            </a:r>
            <a:endParaRPr sz="1400" b="0" i="0" u="none" strike="noStrike" cap="none">
              <a:solidFill>
                <a:srgbClr val="000000"/>
              </a:solidFill>
              <a:latin typeface="Arial"/>
              <a:ea typeface="Arial"/>
              <a:cs typeface="Arial"/>
              <a:sym typeface="Arial"/>
            </a:endParaRPr>
          </a:p>
          <a:p>
            <a:pPr marL="457200" marR="0" lvl="0" indent="-317500" algn="l" rtl="0">
              <a:lnSpc>
                <a:spcPct val="150000"/>
              </a:lnSpc>
              <a:spcBef>
                <a:spcPts val="0"/>
              </a:spcBef>
              <a:spcAft>
                <a:spcPts val="0"/>
              </a:spcAft>
              <a:buClr>
                <a:srgbClr val="000000"/>
              </a:buClr>
              <a:buSzPts val="1400"/>
              <a:buFont typeface="Arial"/>
              <a:buChar char="●"/>
            </a:pPr>
            <a:r>
              <a:rPr lang="fr" sz="1400" b="0" i="0" u="none" strike="noStrike" cap="none">
                <a:solidFill>
                  <a:srgbClr val="000000"/>
                </a:solidFill>
                <a:latin typeface="Arial"/>
                <a:ea typeface="Arial"/>
                <a:cs typeface="Arial"/>
                <a:sym typeface="Arial"/>
              </a:rPr>
              <a:t>Professions relationnelles (enseignant, éducateur)                                           25–28 %</a:t>
            </a:r>
            <a:endParaRPr sz="1400" b="0" i="0" u="none" strike="noStrike" cap="none">
              <a:solidFill>
                <a:srgbClr val="000000"/>
              </a:solidFill>
              <a:latin typeface="Arial"/>
              <a:ea typeface="Arial"/>
              <a:cs typeface="Arial"/>
              <a:sym typeface="Arial"/>
            </a:endParaRPr>
          </a:p>
          <a:p>
            <a:pPr marL="457200" marR="0" lvl="0" indent="-317500" algn="l" rtl="0">
              <a:lnSpc>
                <a:spcPct val="150000"/>
              </a:lnSpc>
              <a:spcBef>
                <a:spcPts val="0"/>
              </a:spcBef>
              <a:spcAft>
                <a:spcPts val="0"/>
              </a:spcAft>
              <a:buClr>
                <a:srgbClr val="000000"/>
              </a:buClr>
              <a:buSzPts val="1400"/>
              <a:buFont typeface="Arial"/>
              <a:buChar char="●"/>
            </a:pPr>
            <a:r>
              <a:rPr lang="fr" sz="1400" b="0" i="0" u="none" strike="noStrike" cap="none">
                <a:solidFill>
                  <a:srgbClr val="000000"/>
                </a:solidFill>
                <a:latin typeface="Arial"/>
                <a:ea typeface="Arial"/>
                <a:cs typeface="Arial"/>
                <a:sym typeface="Arial"/>
              </a:rPr>
              <a:t>Professions administratives (RH, comptabilité)                                                  15 %</a:t>
            </a:r>
            <a:endParaRPr sz="1400" b="0" i="0" u="none" strike="noStrike" cap="none">
              <a:solidFill>
                <a:srgbClr val="000000"/>
              </a:solidFill>
              <a:latin typeface="Arial"/>
              <a:ea typeface="Arial"/>
              <a:cs typeface="Arial"/>
              <a:sym typeface="Arial"/>
            </a:endParaRPr>
          </a:p>
          <a:p>
            <a:pPr marL="457200" marR="0" lvl="0" indent="-317500" algn="l" rtl="0">
              <a:lnSpc>
                <a:spcPct val="150000"/>
              </a:lnSpc>
              <a:spcBef>
                <a:spcPts val="0"/>
              </a:spcBef>
              <a:spcAft>
                <a:spcPts val="0"/>
              </a:spcAft>
              <a:buClr>
                <a:srgbClr val="000000"/>
              </a:buClr>
              <a:buSzPts val="1400"/>
              <a:buFont typeface="Arial"/>
              <a:buChar char="●"/>
            </a:pPr>
            <a:r>
              <a:rPr lang="fr" sz="1400" b="0" i="0" u="none" strike="noStrike" cap="none">
                <a:solidFill>
                  <a:srgbClr val="000000"/>
                </a:solidFill>
                <a:latin typeface="Arial"/>
                <a:ea typeface="Arial"/>
                <a:cs typeface="Arial"/>
                <a:sym typeface="Arial"/>
              </a:rPr>
              <a:t>Professions techniques (ouvrier, technicien)                                                      10–12 %</a:t>
            </a:r>
            <a:endParaRPr sz="1400" b="0" i="0" u="none" strike="noStrike" cap="none">
              <a:solidFill>
                <a:srgbClr val="000000"/>
              </a:solidFill>
              <a:latin typeface="Arial"/>
              <a:ea typeface="Arial"/>
              <a:cs typeface="Arial"/>
              <a:sym typeface="Arial"/>
            </a:endParaRPr>
          </a:p>
          <a:p>
            <a:pPr marL="457200" marR="0" lvl="0" indent="-317500" algn="l" rtl="0">
              <a:lnSpc>
                <a:spcPct val="150000"/>
              </a:lnSpc>
              <a:spcBef>
                <a:spcPts val="0"/>
              </a:spcBef>
              <a:spcAft>
                <a:spcPts val="0"/>
              </a:spcAft>
              <a:buClr>
                <a:srgbClr val="000000"/>
              </a:buClr>
              <a:buSzPts val="1400"/>
              <a:buFont typeface="Arial"/>
              <a:buChar char="●"/>
            </a:pPr>
            <a:r>
              <a:rPr lang="fr" sz="1400" b="0" i="0" u="none" strike="noStrike" cap="none">
                <a:solidFill>
                  <a:srgbClr val="000000"/>
                </a:solidFill>
                <a:latin typeface="Arial"/>
                <a:ea typeface="Arial"/>
                <a:cs typeface="Arial"/>
                <a:sym typeface="Arial"/>
              </a:rPr>
              <a:t>Professions de service (vente, horeca)                                                               10–12 %</a:t>
            </a:r>
            <a:endParaRPr sz="1800" b="0" i="0" u="none" strike="noStrike" cap="none">
              <a:solidFill>
                <a:schemeClr val="dk2"/>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pic>
        <p:nvPicPr>
          <p:cNvPr id="175" name="Google Shape;175;p14"/>
          <p:cNvPicPr preferRelativeResize="0"/>
          <p:nvPr/>
        </p:nvPicPr>
        <p:blipFill rotWithShape="1">
          <a:blip r:embed="rId3">
            <a:alphaModFix/>
          </a:blip>
          <a:srcRect/>
          <a:stretch/>
        </p:blipFill>
        <p:spPr>
          <a:xfrm>
            <a:off x="152400" y="62625"/>
            <a:ext cx="8830375" cy="50808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15"/>
          <p:cNvPicPr preferRelativeResize="0"/>
          <p:nvPr/>
        </p:nvPicPr>
        <p:blipFill rotWithShape="1">
          <a:blip r:embed="rId3">
            <a:alphaModFix/>
          </a:blip>
          <a:srcRect/>
          <a:stretch/>
        </p:blipFill>
        <p:spPr>
          <a:xfrm>
            <a:off x="152400" y="152400"/>
            <a:ext cx="8620914" cy="48386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6"/>
          <p:cNvSpPr txBox="1">
            <a:spLocks noGrp="1"/>
          </p:cNvSpPr>
          <p:nvPr>
            <p:ph type="ctrTitle"/>
          </p:nvPr>
        </p:nvSpPr>
        <p:spPr>
          <a:xfrm>
            <a:off x="765925" y="905550"/>
            <a:ext cx="7174800" cy="3979500"/>
          </a:xfrm>
          <a:prstGeom prst="rect">
            <a:avLst/>
          </a:prstGeom>
          <a:noFill/>
          <a:ln>
            <a:noFill/>
          </a:ln>
        </p:spPr>
        <p:txBody>
          <a:bodyPr spcFirstLastPara="1" wrap="square" lIns="68575" tIns="34275" rIns="68575" bIns="34275" anchor="b" anchorCtr="0">
            <a:normAutofit fontScale="90000"/>
          </a:bodyPr>
          <a:lstStyle/>
          <a:p>
            <a:pPr marL="0" lvl="0" indent="0" algn="ctr" rtl="0">
              <a:lnSpc>
                <a:spcPct val="90000"/>
              </a:lnSpc>
              <a:spcBef>
                <a:spcPts val="800"/>
              </a:spcBef>
              <a:spcAft>
                <a:spcPts val="0"/>
              </a:spcAft>
              <a:buSzPct val="151515"/>
              <a:buNone/>
            </a:pPr>
            <a:r>
              <a:rPr lang="fr" sz="3300" b="1">
                <a:solidFill>
                  <a:schemeClr val="accent2"/>
                </a:solidFill>
              </a:rPr>
              <a:t>Le Covid long est une maladie virale chronique, sévèrement invalidante, fluctuante, neurotrope et multisystémique </a:t>
            </a:r>
            <a:endParaRPr sz="3300" b="1">
              <a:solidFill>
                <a:schemeClr val="accent2"/>
              </a:solidFill>
              <a:latin typeface="Arial"/>
              <a:ea typeface="Arial"/>
              <a:cs typeface="Arial"/>
              <a:sym typeface="Arial"/>
            </a:endParaRPr>
          </a:p>
          <a:p>
            <a:pPr marL="0" lvl="0" indent="0" algn="ctr" rtl="0">
              <a:lnSpc>
                <a:spcPct val="90000"/>
              </a:lnSpc>
              <a:spcBef>
                <a:spcPts val="800"/>
              </a:spcBef>
              <a:spcAft>
                <a:spcPts val="0"/>
              </a:spcAft>
              <a:buClr>
                <a:schemeClr val="dk1"/>
              </a:buClr>
              <a:buSzPct val="27273"/>
              <a:buFont typeface="Arial"/>
              <a:buNone/>
            </a:pPr>
            <a:endParaRPr sz="3300" b="1">
              <a:solidFill>
                <a:schemeClr val="accent2"/>
              </a:solidFill>
              <a:latin typeface="Arial"/>
              <a:ea typeface="Arial"/>
              <a:cs typeface="Arial"/>
              <a:sym typeface="Arial"/>
            </a:endParaRPr>
          </a:p>
          <a:p>
            <a:pPr marL="0" lvl="0" indent="0" algn="ctr" rtl="0">
              <a:lnSpc>
                <a:spcPct val="115000"/>
              </a:lnSpc>
              <a:spcBef>
                <a:spcPts val="900"/>
              </a:spcBef>
              <a:spcAft>
                <a:spcPts val="900"/>
              </a:spcAft>
              <a:buClr>
                <a:schemeClr val="dk1"/>
              </a:buClr>
              <a:buSzPct val="27273"/>
              <a:buFont typeface="Arial"/>
              <a:buNone/>
            </a:pPr>
            <a:r>
              <a:rPr lang="fr" sz="3300" b="1">
                <a:solidFill>
                  <a:schemeClr val="accent2"/>
                </a:solidFill>
              </a:rPr>
              <a:t>En termes de santé publique, son impact est comparable à celui de la sclérose en plaques. </a:t>
            </a:r>
            <a:endParaRPr sz="5600" b="1">
              <a:solidFill>
                <a:schemeClr val="accent2"/>
              </a:solidFill>
            </a:endParaRPr>
          </a:p>
        </p:txBody>
      </p:sp>
      <p:sp>
        <p:nvSpPr>
          <p:cNvPr id="186" name="Google Shape;186;p16"/>
          <p:cNvSpPr txBox="1"/>
          <p:nvPr/>
        </p:nvSpPr>
        <p:spPr>
          <a:xfrm flipH="1">
            <a:off x="1401128" y="226375"/>
            <a:ext cx="5042400" cy="509100"/>
          </a:xfrm>
          <a:prstGeom prst="rect">
            <a:avLst/>
          </a:prstGeom>
          <a:noFill/>
          <a:ln>
            <a:noFill/>
          </a:ln>
        </p:spPr>
        <p:txBody>
          <a:bodyPr spcFirstLastPara="1" wrap="square" lIns="68575" tIns="68575" rIns="68575" bIns="68575" anchor="t" anchorCtr="0">
            <a:noAutofit/>
          </a:bodyPr>
          <a:lstStyle/>
          <a:p>
            <a:pPr marL="0" marR="0" lvl="0" indent="0" algn="l" rtl="0">
              <a:lnSpc>
                <a:spcPct val="100000"/>
              </a:lnSpc>
              <a:spcBef>
                <a:spcPts val="0"/>
              </a:spcBef>
              <a:spcAft>
                <a:spcPts val="0"/>
              </a:spcAft>
              <a:buClr>
                <a:srgbClr val="000000"/>
              </a:buClr>
              <a:buSzPts val="2100"/>
              <a:buFont typeface="Arial"/>
              <a:buNone/>
            </a:pPr>
            <a:r>
              <a:rPr lang="fr" sz="2100" b="1" i="0" u="none" strike="noStrike" cap="none">
                <a:solidFill>
                  <a:schemeClr val="dk1"/>
                </a:solidFill>
                <a:latin typeface="Arial"/>
                <a:ea typeface="Arial"/>
                <a:cs typeface="Arial"/>
                <a:sym typeface="Arial"/>
              </a:rPr>
              <a:t>Notre hypothèse de recherche  </a:t>
            </a:r>
            <a:endParaRPr sz="2100" b="1" i="0" u="none" strike="noStrike" cap="non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7"/>
          <p:cNvSpPr txBox="1">
            <a:spLocks noGrp="1"/>
          </p:cNvSpPr>
          <p:nvPr>
            <p:ph type="title"/>
          </p:nvPr>
        </p:nvSpPr>
        <p:spPr>
          <a:xfrm>
            <a:off x="5474475" y="69150"/>
            <a:ext cx="3162600" cy="6624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b" anchorCtr="0">
            <a:normAutofit/>
          </a:bodyPr>
          <a:lstStyle/>
          <a:p>
            <a:pPr marL="0" lvl="0" indent="0" algn="l" rtl="0">
              <a:lnSpc>
                <a:spcPct val="100000"/>
              </a:lnSpc>
              <a:spcBef>
                <a:spcPts val="0"/>
              </a:spcBef>
              <a:spcAft>
                <a:spcPts val="0"/>
              </a:spcAft>
              <a:buSzPts val="2400"/>
              <a:buNone/>
            </a:pPr>
            <a:r>
              <a:rPr lang="fr">
                <a:solidFill>
                  <a:srgbClr val="0000FF"/>
                </a:solidFill>
              </a:rPr>
              <a:t>Crise et Opportunités</a:t>
            </a:r>
            <a:endParaRPr>
              <a:solidFill>
                <a:srgbClr val="0000FF"/>
              </a:solidFill>
            </a:endParaRPr>
          </a:p>
        </p:txBody>
      </p:sp>
      <p:pic>
        <p:nvPicPr>
          <p:cNvPr id="192" name="Google Shape;192;p17"/>
          <p:cNvPicPr preferRelativeResize="0"/>
          <p:nvPr/>
        </p:nvPicPr>
        <p:blipFill rotWithShape="1">
          <a:blip r:embed="rId3">
            <a:alphaModFix/>
          </a:blip>
          <a:srcRect/>
          <a:stretch/>
        </p:blipFill>
        <p:spPr>
          <a:xfrm>
            <a:off x="5207700" y="1245999"/>
            <a:ext cx="3862400" cy="2539325"/>
          </a:xfrm>
          <a:prstGeom prst="rect">
            <a:avLst/>
          </a:prstGeom>
          <a:noFill/>
          <a:ln>
            <a:noFill/>
          </a:ln>
        </p:spPr>
      </p:pic>
      <p:sp>
        <p:nvSpPr>
          <p:cNvPr id="193" name="Google Shape;193;p17"/>
          <p:cNvSpPr txBox="1"/>
          <p:nvPr/>
        </p:nvSpPr>
        <p:spPr>
          <a:xfrm>
            <a:off x="5135463" y="3917274"/>
            <a:ext cx="41544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fr" sz="1400" b="0" i="0" u="none" strike="noStrike" cap="none">
                <a:solidFill>
                  <a:srgbClr val="000000"/>
                </a:solidFill>
                <a:latin typeface="Arial"/>
                <a:ea typeface="Arial"/>
                <a:cs typeface="Arial"/>
                <a:sym typeface="Arial"/>
              </a:rPr>
              <a:t>Jérôme Bosh, Triptyque de la tentation de saint Antoine (vers 1520-1530) MBA Bruxelles (détail)</a:t>
            </a:r>
            <a:endParaRPr sz="1400" b="0" i="0" u="none" strike="noStrike" cap="none">
              <a:solidFill>
                <a:srgbClr val="000000"/>
              </a:solidFill>
              <a:latin typeface="Arial"/>
              <a:ea typeface="Arial"/>
              <a:cs typeface="Arial"/>
              <a:sym typeface="Arial"/>
            </a:endParaRPr>
          </a:p>
        </p:txBody>
      </p:sp>
      <p:sp>
        <p:nvSpPr>
          <p:cNvPr id="194" name="Google Shape;194;p17"/>
          <p:cNvSpPr txBox="1"/>
          <p:nvPr/>
        </p:nvSpPr>
        <p:spPr>
          <a:xfrm>
            <a:off x="37200" y="69150"/>
            <a:ext cx="5170500" cy="2124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 sz="1800" b="1" i="0" u="none" strike="noStrike" cap="none">
                <a:solidFill>
                  <a:schemeClr val="dk2"/>
                </a:solidFill>
                <a:latin typeface="Arial"/>
                <a:ea typeface="Arial"/>
                <a:cs typeface="Arial"/>
                <a:sym typeface="Arial"/>
              </a:rPr>
              <a:t>Prendre soin</a:t>
            </a:r>
            <a:endParaRPr sz="1800" b="1" i="0" u="none" strike="noStrike" cap="none">
              <a:solidFill>
                <a:schemeClr val="dk2"/>
              </a:solidFill>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1800"/>
              <a:buFont typeface="Arial"/>
              <a:buChar char="●"/>
            </a:pPr>
            <a:r>
              <a:rPr lang="fr" sz="1800" b="0" i="0" u="none" strike="noStrike" cap="none">
                <a:solidFill>
                  <a:schemeClr val="dk2"/>
                </a:solidFill>
                <a:latin typeface="Arial"/>
                <a:ea typeface="Arial"/>
                <a:cs typeface="Arial"/>
                <a:sym typeface="Arial"/>
              </a:rPr>
              <a:t>le Long Covid est une maladie grave</a:t>
            </a:r>
            <a:endParaRPr sz="1800" b="0" i="0" u="none" strike="noStrike" cap="none">
              <a:solidFill>
                <a:schemeClr val="dk2"/>
              </a:solidFill>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1800"/>
              <a:buFont typeface="Arial"/>
              <a:buChar char="●"/>
            </a:pPr>
            <a:r>
              <a:rPr lang="fr" sz="1800" b="0" i="0" u="none" strike="noStrike" cap="none">
                <a:solidFill>
                  <a:schemeClr val="dk2"/>
                </a:solidFill>
                <a:latin typeface="Arial"/>
                <a:ea typeface="Arial"/>
                <a:cs typeface="Arial"/>
                <a:sym typeface="Arial"/>
              </a:rPr>
              <a:t>les victimes doivent être secourues par des médecins compétents</a:t>
            </a:r>
            <a:endParaRPr sz="1800" b="0" i="0" u="none" strike="noStrike" cap="none">
              <a:solidFill>
                <a:schemeClr val="dk2"/>
              </a:solidFill>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1800"/>
              <a:buFont typeface="Arial"/>
              <a:buChar char="●"/>
            </a:pPr>
            <a:r>
              <a:rPr lang="fr" sz="1800" b="0" i="0" u="none" strike="noStrike" cap="none">
                <a:solidFill>
                  <a:schemeClr val="dk2"/>
                </a:solidFill>
                <a:latin typeface="Arial"/>
                <a:ea typeface="Arial"/>
                <a:cs typeface="Arial"/>
                <a:sym typeface="Arial"/>
              </a:rPr>
              <a:t>particulièrement les enfants</a:t>
            </a:r>
            <a:endParaRPr sz="1800" b="0" i="0" u="none" strike="noStrike" cap="none">
              <a:solidFill>
                <a:schemeClr val="dk2"/>
              </a:solidFill>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1800"/>
              <a:buFont typeface="Arial"/>
              <a:buChar char="●"/>
            </a:pPr>
            <a:r>
              <a:rPr lang="fr" sz="1800" b="0" i="0" u="none" strike="noStrike" cap="none">
                <a:solidFill>
                  <a:schemeClr val="dk2"/>
                </a:solidFill>
                <a:latin typeface="Arial"/>
                <a:ea typeface="Arial"/>
                <a:cs typeface="Arial"/>
                <a:sym typeface="Arial"/>
              </a:rPr>
              <a:t>une aide sociale et économique est nécessaire</a:t>
            </a:r>
            <a:endParaRPr sz="1800" b="0" i="0" u="none" strike="noStrike" cap="none">
              <a:solidFill>
                <a:schemeClr val="dk2"/>
              </a:solidFill>
              <a:latin typeface="Arial"/>
              <a:ea typeface="Arial"/>
              <a:cs typeface="Arial"/>
              <a:sym typeface="Arial"/>
            </a:endParaRPr>
          </a:p>
        </p:txBody>
      </p:sp>
      <p:sp>
        <p:nvSpPr>
          <p:cNvPr id="195" name="Google Shape;195;p17"/>
          <p:cNvSpPr txBox="1"/>
          <p:nvPr/>
        </p:nvSpPr>
        <p:spPr>
          <a:xfrm>
            <a:off x="120150" y="2147275"/>
            <a:ext cx="5004600" cy="1770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 sz="1800" b="1" i="0" u="none" strike="noStrike" cap="none">
                <a:solidFill>
                  <a:schemeClr val="dk2"/>
                </a:solidFill>
                <a:latin typeface="Arial"/>
                <a:ea typeface="Arial"/>
                <a:cs typeface="Arial"/>
                <a:sym typeface="Arial"/>
              </a:rPr>
              <a:t>Être scientifique</a:t>
            </a:r>
            <a:endParaRPr sz="1800" b="1" i="0" u="none" strike="noStrike" cap="none">
              <a:solidFill>
                <a:schemeClr val="dk2"/>
              </a:solidFill>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1800"/>
              <a:buFont typeface="Arial"/>
              <a:buChar char="●"/>
            </a:pPr>
            <a:r>
              <a:rPr lang="fr" sz="1800" b="0" i="0" u="none" strike="noStrike" cap="none">
                <a:solidFill>
                  <a:schemeClr val="dk2"/>
                </a:solidFill>
                <a:latin typeface="Arial"/>
                <a:ea typeface="Arial"/>
                <a:cs typeface="Arial"/>
                <a:sym typeface="Arial"/>
              </a:rPr>
              <a:t>former les médecins</a:t>
            </a:r>
            <a:endParaRPr sz="1800" b="0" i="0" u="none" strike="noStrike" cap="none">
              <a:solidFill>
                <a:schemeClr val="dk2"/>
              </a:solidFill>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1800"/>
              <a:buFont typeface="Arial"/>
              <a:buChar char="●"/>
            </a:pPr>
            <a:r>
              <a:rPr lang="fr" sz="1800" b="0" i="0" u="none" strike="noStrike" cap="none">
                <a:solidFill>
                  <a:schemeClr val="dk2"/>
                </a:solidFill>
                <a:latin typeface="Arial"/>
                <a:ea typeface="Arial"/>
                <a:cs typeface="Arial"/>
                <a:sym typeface="Arial"/>
              </a:rPr>
              <a:t>instruire les experts légaux de la gravité</a:t>
            </a:r>
            <a:endParaRPr sz="1800" b="0" i="0" u="none" strike="noStrike" cap="none">
              <a:solidFill>
                <a:schemeClr val="dk2"/>
              </a:solidFill>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1800"/>
              <a:buFont typeface="Arial"/>
              <a:buChar char="●"/>
            </a:pPr>
            <a:r>
              <a:rPr lang="fr" sz="1800" b="0" i="0" u="none" strike="noStrike" cap="none">
                <a:solidFill>
                  <a:schemeClr val="dk2"/>
                </a:solidFill>
                <a:latin typeface="Arial"/>
                <a:ea typeface="Arial"/>
                <a:cs typeface="Arial"/>
                <a:sym typeface="Arial"/>
              </a:rPr>
              <a:t>informer les patients</a:t>
            </a:r>
            <a:endParaRPr sz="1800" b="0" i="0" u="none" strike="noStrike" cap="none">
              <a:solidFill>
                <a:schemeClr val="dk2"/>
              </a:solidFill>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1800"/>
              <a:buFont typeface="Arial"/>
              <a:buChar char="●"/>
            </a:pPr>
            <a:r>
              <a:rPr lang="fr" sz="1800" b="0" i="0" u="none" strike="noStrike" cap="none">
                <a:solidFill>
                  <a:schemeClr val="dk2"/>
                </a:solidFill>
                <a:latin typeface="Arial"/>
                <a:ea typeface="Arial"/>
                <a:cs typeface="Arial"/>
                <a:sym typeface="Arial"/>
              </a:rPr>
              <a:t>stimuler la recherche </a:t>
            </a:r>
            <a:r>
              <a:rPr lang="fr" sz="1300" b="0" i="0" u="none" strike="noStrike" cap="none">
                <a:solidFill>
                  <a:schemeClr val="dk2"/>
                </a:solidFill>
                <a:latin typeface="Arial"/>
                <a:ea typeface="Arial"/>
                <a:cs typeface="Arial"/>
                <a:sym typeface="Arial"/>
              </a:rPr>
              <a:t>multiomique, neurobiologie, imagerie de pointe, biostatistique et informatique</a:t>
            </a:r>
            <a:endParaRPr sz="1300" b="0" i="0" u="none" strike="noStrike" cap="none">
              <a:solidFill>
                <a:schemeClr val="dk2"/>
              </a:solidFill>
              <a:latin typeface="Arial"/>
              <a:ea typeface="Arial"/>
              <a:cs typeface="Arial"/>
              <a:sym typeface="Arial"/>
            </a:endParaRPr>
          </a:p>
        </p:txBody>
      </p:sp>
      <p:sp>
        <p:nvSpPr>
          <p:cNvPr id="196" name="Google Shape;196;p17"/>
          <p:cNvSpPr txBox="1"/>
          <p:nvPr/>
        </p:nvSpPr>
        <p:spPr>
          <a:xfrm>
            <a:off x="203100" y="3917275"/>
            <a:ext cx="5004600" cy="12930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fr" sz="1800" b="1" i="0" u="none" strike="noStrike" cap="none">
                <a:solidFill>
                  <a:schemeClr val="dk2"/>
                </a:solidFill>
                <a:latin typeface="Arial"/>
                <a:ea typeface="Arial"/>
                <a:cs typeface="Arial"/>
                <a:sym typeface="Arial"/>
              </a:rPr>
              <a:t>Être politique</a:t>
            </a:r>
            <a:endParaRPr sz="1800" b="1" i="0" u="none" strike="noStrike" cap="none">
              <a:solidFill>
                <a:schemeClr val="dk2"/>
              </a:solidFill>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1800"/>
              <a:buFont typeface="Arial"/>
              <a:buChar char="●"/>
            </a:pPr>
            <a:r>
              <a:rPr lang="fr" sz="1800" b="0" i="0" u="none" strike="noStrike" cap="none">
                <a:solidFill>
                  <a:schemeClr val="dk2"/>
                </a:solidFill>
                <a:latin typeface="Arial"/>
                <a:ea typeface="Arial"/>
                <a:cs typeface="Arial"/>
                <a:sym typeface="Arial"/>
              </a:rPr>
              <a:t>Gouverner c’est prévoir</a:t>
            </a:r>
            <a:endParaRPr sz="1800" b="0" i="0" u="none" strike="noStrike" cap="none">
              <a:solidFill>
                <a:schemeClr val="dk2"/>
              </a:solidFill>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1800"/>
              <a:buFont typeface="Arial"/>
              <a:buChar char="●"/>
            </a:pPr>
            <a:r>
              <a:rPr lang="fr" sz="1800" b="0" i="0" u="none" strike="noStrike" cap="none">
                <a:solidFill>
                  <a:schemeClr val="dk2"/>
                </a:solidFill>
                <a:latin typeface="Arial"/>
                <a:ea typeface="Arial"/>
                <a:cs typeface="Arial"/>
                <a:sym typeface="Arial"/>
              </a:rPr>
              <a:t>Budgétiser</a:t>
            </a:r>
            <a:endParaRPr sz="1800" b="0" i="0" u="none" strike="noStrike" cap="none">
              <a:solidFill>
                <a:schemeClr val="dk2"/>
              </a:solidFill>
              <a:latin typeface="Arial"/>
              <a:ea typeface="Arial"/>
              <a:cs typeface="Arial"/>
              <a:sym typeface="Arial"/>
            </a:endParaRPr>
          </a:p>
          <a:p>
            <a:pPr marL="457200" marR="0" lvl="0" indent="-342900" algn="l" rtl="0">
              <a:lnSpc>
                <a:spcPct val="100000"/>
              </a:lnSpc>
              <a:spcBef>
                <a:spcPts val="0"/>
              </a:spcBef>
              <a:spcAft>
                <a:spcPts val="0"/>
              </a:spcAft>
              <a:buClr>
                <a:schemeClr val="dk2"/>
              </a:buClr>
              <a:buSzPts val="1800"/>
              <a:buFont typeface="Arial"/>
              <a:buChar char="●"/>
            </a:pPr>
            <a:r>
              <a:rPr lang="fr" sz="1800" b="0" i="0" u="none" strike="noStrike" cap="none">
                <a:solidFill>
                  <a:schemeClr val="dk2"/>
                </a:solidFill>
                <a:latin typeface="Arial"/>
                <a:ea typeface="Arial"/>
                <a:cs typeface="Arial"/>
                <a:sym typeface="Arial"/>
              </a:rPr>
              <a:t>Officialiser </a:t>
            </a:r>
            <a:r>
              <a:rPr lang="fr" sz="1300" b="0" i="0" u="none" strike="noStrike" cap="none">
                <a:solidFill>
                  <a:schemeClr val="dk2"/>
                </a:solidFill>
                <a:latin typeface="Arial"/>
                <a:ea typeface="Arial"/>
                <a:cs typeface="Arial"/>
                <a:sym typeface="Arial"/>
              </a:rPr>
              <a:t>(exemple de la SEP)</a:t>
            </a:r>
            <a:endParaRPr sz="1300" b="0" i="0" u="none" strike="noStrike" cap="none">
              <a:solidFill>
                <a:schemeClr val="dk2"/>
              </a:solidFill>
              <a:latin typeface="Arial"/>
              <a:ea typeface="Arial"/>
              <a:cs typeface="Arial"/>
              <a:sym typeface="Arial"/>
            </a:endParaRPr>
          </a:p>
        </p:txBody>
      </p:sp>
      <p:sp>
        <p:nvSpPr>
          <p:cNvPr id="197" name="Google Shape;197;p17"/>
          <p:cNvSpPr txBox="1"/>
          <p:nvPr/>
        </p:nvSpPr>
        <p:spPr>
          <a:xfrm>
            <a:off x="7724750" y="4851000"/>
            <a:ext cx="1893300" cy="2925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700"/>
              <a:buFont typeface="Arial"/>
              <a:buNone/>
            </a:pPr>
            <a:r>
              <a:rPr lang="fr" sz="700" b="0" i="0" u="none" strike="noStrike" cap="none">
                <a:solidFill>
                  <a:schemeClr val="dk2"/>
                </a:solidFill>
                <a:latin typeface="Arial"/>
                <a:ea typeface="Arial"/>
                <a:cs typeface="Arial"/>
                <a:sym typeface="Arial"/>
              </a:rPr>
              <a:t>m.jamoulle 2026</a:t>
            </a:r>
            <a:endParaRPr sz="700" b="0" i="0" u="none" strike="noStrike" cap="none">
              <a:solidFill>
                <a:schemeClr val="dk2"/>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8"/>
          <p:cNvSpPr txBox="1"/>
          <p:nvPr/>
        </p:nvSpPr>
        <p:spPr>
          <a:xfrm>
            <a:off x="2" y="-12"/>
            <a:ext cx="7428300" cy="5173500"/>
          </a:xfrm>
          <a:prstGeom prst="rect">
            <a:avLst/>
          </a:prstGeom>
          <a:noFill/>
          <a:ln>
            <a:noFill/>
          </a:ln>
        </p:spPr>
        <p:txBody>
          <a:bodyPr spcFirstLastPara="1" wrap="square" lIns="68575" tIns="34275" rIns="68575" bIns="34275" anchor="t" anchorCtr="0">
            <a:spAutoFit/>
          </a:bodyPr>
          <a:lstStyle/>
          <a:p>
            <a:pPr marL="0" marR="0" lvl="0" indent="0" algn="l" rtl="0">
              <a:lnSpc>
                <a:spcPct val="115000"/>
              </a:lnSpc>
              <a:spcBef>
                <a:spcPts val="1800"/>
              </a:spcBef>
              <a:spcAft>
                <a:spcPts val="0"/>
              </a:spcAft>
              <a:buClr>
                <a:srgbClr val="000000"/>
              </a:buClr>
              <a:buSzPts val="1700"/>
              <a:buFont typeface="Arial"/>
              <a:buNone/>
            </a:pPr>
            <a:r>
              <a:rPr lang="fr" sz="1700" b="1" i="0" u="none" strike="noStrike" cap="none">
                <a:solidFill>
                  <a:schemeClr val="dk1"/>
                </a:solidFill>
                <a:latin typeface="Arial"/>
                <a:ea typeface="Arial"/>
                <a:cs typeface="Arial"/>
                <a:sym typeface="Arial"/>
              </a:rPr>
              <a:t>Bibliographie de la cohorte Long COVID de Charleroi</a:t>
            </a:r>
            <a:endParaRPr sz="1700" b="1" i="0" u="none" strike="noStrike" cap="none">
              <a:solidFill>
                <a:schemeClr val="dk1"/>
              </a:solidFill>
              <a:latin typeface="Arial"/>
              <a:ea typeface="Arial"/>
              <a:cs typeface="Arial"/>
              <a:sym typeface="Arial"/>
            </a:endParaRPr>
          </a:p>
          <a:p>
            <a:pPr marL="0" marR="0" lvl="0" indent="0" algn="l" rtl="0">
              <a:lnSpc>
                <a:spcPct val="115000"/>
              </a:lnSpc>
              <a:spcBef>
                <a:spcPts val="1200"/>
              </a:spcBef>
              <a:spcAft>
                <a:spcPts val="0"/>
              </a:spcAft>
              <a:buClr>
                <a:srgbClr val="000000"/>
              </a:buClr>
              <a:buSzPts val="1100"/>
              <a:buFont typeface="Arial"/>
              <a:buNone/>
            </a:pPr>
            <a:r>
              <a:rPr lang="fr" sz="1100" b="1" i="0" u="none" strike="noStrike" cap="none">
                <a:solidFill>
                  <a:schemeClr val="dk1"/>
                </a:solidFill>
                <a:latin typeface="Arial"/>
                <a:ea typeface="Arial"/>
                <a:cs typeface="Arial"/>
                <a:sym typeface="Arial"/>
              </a:rPr>
              <a:t>Dr Marc Jamoulle &amp; collaborateurs</a:t>
            </a:r>
            <a:endParaRPr sz="1100" b="1" i="0" u="none" strike="noStrike" cap="none">
              <a:solidFill>
                <a:schemeClr val="dk1"/>
              </a:solidFill>
              <a:latin typeface="Arial"/>
              <a:ea typeface="Arial"/>
              <a:cs typeface="Arial"/>
              <a:sym typeface="Arial"/>
            </a:endParaRPr>
          </a:p>
          <a:p>
            <a:pPr marL="457200" marR="0" lvl="0" indent="-285750" algn="l" rtl="0">
              <a:lnSpc>
                <a:spcPct val="115000"/>
              </a:lnSpc>
              <a:spcBef>
                <a:spcPts val="1200"/>
              </a:spcBef>
              <a:spcAft>
                <a:spcPts val="0"/>
              </a:spcAft>
              <a:buClr>
                <a:schemeClr val="dk1"/>
              </a:buClr>
              <a:buSzPts val="900"/>
              <a:buFont typeface="Arial"/>
              <a:buChar char="●"/>
            </a:pPr>
            <a:r>
              <a:rPr lang="fr" sz="900" b="0" i="0" u="none" strike="noStrike" cap="none">
                <a:solidFill>
                  <a:schemeClr val="dk1"/>
                </a:solidFill>
                <a:latin typeface="Arial"/>
                <a:ea typeface="Arial"/>
                <a:cs typeface="Arial"/>
                <a:sym typeface="Arial"/>
              </a:rPr>
              <a:t>Jamoulle M, Mugisha GK, Zayane A. </a:t>
            </a:r>
            <a:r>
              <a:rPr lang="fr" sz="900" b="0" i="1" u="none" strike="noStrike" cap="none">
                <a:solidFill>
                  <a:schemeClr val="dk1"/>
                </a:solidFill>
                <a:latin typeface="Arial"/>
                <a:ea typeface="Arial"/>
                <a:cs typeface="Arial"/>
                <a:sym typeface="Arial"/>
              </a:rPr>
              <a:t>Follow-up of a cohort of patients with post-acute COVID-19 syndrome in a Belgian family practice.</a:t>
            </a:r>
            <a:r>
              <a:rPr lang="fr" sz="900" b="0" i="0" u="none" strike="noStrike" cap="none">
                <a:solidFill>
                  <a:schemeClr val="dk1"/>
                </a:solidFill>
                <a:latin typeface="Arial"/>
                <a:ea typeface="Arial"/>
                <a:cs typeface="Arial"/>
                <a:sym typeface="Arial"/>
              </a:rPr>
              <a:t> </a:t>
            </a:r>
            <a:r>
              <a:rPr lang="fr" sz="900" b="1" i="0" u="none" strike="noStrike" cap="none">
                <a:solidFill>
                  <a:schemeClr val="dk1"/>
                </a:solidFill>
                <a:latin typeface="Arial"/>
                <a:ea typeface="Arial"/>
                <a:cs typeface="Arial"/>
                <a:sym typeface="Arial"/>
              </a:rPr>
              <a:t>Viruses.</a:t>
            </a:r>
            <a:r>
              <a:rPr lang="fr" sz="900" b="0" i="0" u="none" strike="noStrike" cap="none">
                <a:solidFill>
                  <a:schemeClr val="dk1"/>
                </a:solidFill>
                <a:latin typeface="Arial"/>
                <a:ea typeface="Arial"/>
                <a:cs typeface="Arial"/>
                <a:sym typeface="Arial"/>
              </a:rPr>
              <a:t> 2022;14(9).</a:t>
            </a:r>
            <a:r>
              <a:rPr lang="fr" sz="900" b="0" i="0" u="none" strike="noStrike" cap="none">
                <a:solidFill>
                  <a:schemeClr val="dk1"/>
                </a:solidFill>
                <a:uFill>
                  <a:noFill/>
                </a:uFill>
                <a:latin typeface="Arial"/>
                <a:ea typeface="Arial"/>
                <a:cs typeface="Arial"/>
                <a:sym typeface="Arial"/>
                <a:hlinkClick r:id="rId3">
                  <a:extLst>
                    <a:ext uri="{A12FA001-AC4F-418D-AE19-62706E023703}">
                      <ahyp:hlinkClr xmlns:ahyp="http://schemas.microsoft.com/office/drawing/2018/hyperlinkcolor" val="tx"/>
                    </a:ext>
                  </a:extLst>
                </a:hlinkClick>
              </a:rPr>
              <a:t> </a:t>
            </a:r>
            <a:r>
              <a:rPr lang="fr" sz="900" b="0" i="0" u="sng" strike="noStrike" cap="none">
                <a:solidFill>
                  <a:schemeClr val="hlink"/>
                </a:solidFill>
                <a:latin typeface="Arial"/>
                <a:ea typeface="Arial"/>
                <a:cs typeface="Arial"/>
                <a:sym typeface="Arial"/>
                <a:hlinkClick r:id="rId3"/>
              </a:rPr>
              <a:t>https://doi.org/10.3390/v14092000</a:t>
            </a:r>
            <a:endParaRPr sz="900" b="0" i="0" u="sng" strike="noStrike" cap="none">
              <a:solidFill>
                <a:schemeClr val="hlink"/>
              </a:solidFill>
              <a:latin typeface="Arial"/>
              <a:ea typeface="Arial"/>
              <a:cs typeface="Arial"/>
              <a:sym typeface="Arial"/>
            </a:endParaRPr>
          </a:p>
          <a:p>
            <a:pPr marL="457200" marR="0" lvl="0" indent="-285750" algn="l" rtl="0">
              <a:lnSpc>
                <a:spcPct val="115000"/>
              </a:lnSpc>
              <a:spcBef>
                <a:spcPts val="0"/>
              </a:spcBef>
              <a:spcAft>
                <a:spcPts val="0"/>
              </a:spcAft>
              <a:buClr>
                <a:schemeClr val="dk1"/>
              </a:buClr>
              <a:buSzPts val="900"/>
              <a:buFont typeface="Arial"/>
              <a:buChar char="●"/>
            </a:pPr>
            <a:r>
              <a:rPr lang="fr" sz="900" b="0" i="0" u="none" strike="noStrike" cap="none">
                <a:solidFill>
                  <a:schemeClr val="dk1"/>
                </a:solidFill>
                <a:latin typeface="Arial"/>
                <a:ea typeface="Arial"/>
                <a:cs typeface="Arial"/>
                <a:sym typeface="Arial"/>
              </a:rPr>
              <a:t>Jamoulle M. </a:t>
            </a:r>
            <a:r>
              <a:rPr lang="fr" sz="900" b="0" i="1" u="none" strike="noStrike" cap="none">
                <a:solidFill>
                  <a:schemeClr val="dk1"/>
                </a:solidFill>
                <a:latin typeface="Arial"/>
                <a:ea typeface="Arial"/>
                <a:cs typeface="Arial"/>
                <a:sym typeface="Arial"/>
              </a:rPr>
              <a:t>Re: Addressing Post-COVID Symptoms: A Guide for Primary Care.</a:t>
            </a:r>
            <a:r>
              <a:rPr lang="fr" sz="900" b="0" i="0" u="none" strike="noStrike" cap="none">
                <a:solidFill>
                  <a:schemeClr val="dk1"/>
                </a:solidFill>
                <a:latin typeface="Arial"/>
                <a:ea typeface="Arial"/>
                <a:cs typeface="Arial"/>
                <a:sym typeface="Arial"/>
              </a:rPr>
              <a:t> </a:t>
            </a:r>
            <a:r>
              <a:rPr lang="fr" sz="900" b="1" i="0" u="none" strike="noStrike" cap="none">
                <a:solidFill>
                  <a:schemeClr val="dk1"/>
                </a:solidFill>
                <a:latin typeface="Arial"/>
                <a:ea typeface="Arial"/>
                <a:cs typeface="Arial"/>
                <a:sym typeface="Arial"/>
              </a:rPr>
              <a:t>Journal of the American Board of Family Medicine.</a:t>
            </a:r>
            <a:r>
              <a:rPr lang="fr" sz="900" b="0" i="0" u="none" strike="noStrike" cap="none">
                <a:solidFill>
                  <a:schemeClr val="dk1"/>
                </a:solidFill>
                <a:latin typeface="Arial"/>
                <a:ea typeface="Arial"/>
                <a:cs typeface="Arial"/>
                <a:sym typeface="Arial"/>
              </a:rPr>
              <a:t> 2022;35(4).</a:t>
            </a:r>
            <a:r>
              <a:rPr lang="fr" sz="900" b="0" i="0" u="none" strike="noStrike" cap="none">
                <a:solidFill>
                  <a:schemeClr val="dk1"/>
                </a:solidFill>
                <a:uFill>
                  <a:noFill/>
                </a:uFill>
                <a:latin typeface="Arial"/>
                <a:ea typeface="Arial"/>
                <a:cs typeface="Arial"/>
                <a:sym typeface="Arial"/>
                <a:hlinkClick r:id="rId4">
                  <a:extLst>
                    <a:ext uri="{A12FA001-AC4F-418D-AE19-62706E023703}">
                      <ahyp:hlinkClr xmlns:ahyp="http://schemas.microsoft.com/office/drawing/2018/hyperlinkcolor" val="tx"/>
                    </a:ext>
                  </a:extLst>
                </a:hlinkClick>
              </a:rPr>
              <a:t> </a:t>
            </a:r>
            <a:r>
              <a:rPr lang="fr" sz="900" b="0" i="0" u="sng" strike="noStrike" cap="none">
                <a:solidFill>
                  <a:schemeClr val="hlink"/>
                </a:solidFill>
                <a:latin typeface="Arial"/>
                <a:ea typeface="Arial"/>
                <a:cs typeface="Arial"/>
                <a:sym typeface="Arial"/>
                <a:hlinkClick r:id="rId4"/>
              </a:rPr>
              <a:t>https://doi.org/10.3122/jabfm.2022.04.220006</a:t>
            </a:r>
            <a:endParaRPr sz="900" b="0" i="0" u="sng" strike="noStrike" cap="none">
              <a:solidFill>
                <a:schemeClr val="hlink"/>
              </a:solidFill>
              <a:latin typeface="Arial"/>
              <a:ea typeface="Arial"/>
              <a:cs typeface="Arial"/>
              <a:sym typeface="Arial"/>
            </a:endParaRPr>
          </a:p>
          <a:p>
            <a:pPr marL="457200" marR="0" lvl="0" indent="-285750" algn="l" rtl="0">
              <a:lnSpc>
                <a:spcPct val="115000"/>
              </a:lnSpc>
              <a:spcBef>
                <a:spcPts val="0"/>
              </a:spcBef>
              <a:spcAft>
                <a:spcPts val="0"/>
              </a:spcAft>
              <a:buClr>
                <a:schemeClr val="dk1"/>
              </a:buClr>
              <a:buSzPts val="900"/>
              <a:buFont typeface="Arial"/>
              <a:buChar char="●"/>
            </a:pPr>
            <a:r>
              <a:rPr lang="fr" sz="900" b="0" i="0" u="none" strike="noStrike" cap="none">
                <a:solidFill>
                  <a:schemeClr val="dk1"/>
                </a:solidFill>
                <a:latin typeface="Arial"/>
                <a:ea typeface="Arial"/>
                <a:cs typeface="Arial"/>
                <a:sym typeface="Arial"/>
              </a:rPr>
              <a:t>Jamoulle M. </a:t>
            </a:r>
            <a:r>
              <a:rPr lang="fr" sz="900" b="0" i="1" u="none" strike="noStrike" cap="none">
                <a:solidFill>
                  <a:schemeClr val="dk1"/>
                </a:solidFill>
                <a:latin typeface="Arial"/>
                <a:ea typeface="Arial"/>
                <a:cs typeface="Arial"/>
                <a:sym typeface="Arial"/>
              </a:rPr>
              <a:t>Exploring Long Covid: An Unexpected Research Journey in Family Medicine Leading to Translational Research.</a:t>
            </a:r>
            <a:r>
              <a:rPr lang="fr" sz="900" b="0" i="0" u="none" strike="noStrike" cap="none">
                <a:solidFill>
                  <a:schemeClr val="dk1"/>
                </a:solidFill>
                <a:latin typeface="Arial"/>
                <a:ea typeface="Arial"/>
                <a:cs typeface="Arial"/>
                <a:sym typeface="Arial"/>
              </a:rPr>
              <a:t> </a:t>
            </a:r>
            <a:r>
              <a:rPr lang="fr" sz="900" b="1" i="0" u="none" strike="noStrike" cap="none">
                <a:solidFill>
                  <a:schemeClr val="dk1"/>
                </a:solidFill>
                <a:latin typeface="Arial"/>
                <a:ea typeface="Arial"/>
                <a:cs typeface="Arial"/>
                <a:sym typeface="Arial"/>
              </a:rPr>
              <a:t>Medical Research Archives.</a:t>
            </a:r>
            <a:r>
              <a:rPr lang="fr" sz="900" b="0" i="0" u="none" strike="noStrike" cap="none">
                <a:solidFill>
                  <a:schemeClr val="dk1"/>
                </a:solidFill>
                <a:latin typeface="Arial"/>
                <a:ea typeface="Arial"/>
                <a:cs typeface="Arial"/>
                <a:sym typeface="Arial"/>
              </a:rPr>
              <a:t> 2023;11(11).</a:t>
            </a:r>
            <a:r>
              <a:rPr lang="fr" sz="900" b="0" i="0" u="none" strike="noStrike" cap="none">
                <a:solidFill>
                  <a:schemeClr val="dk1"/>
                </a:solidFill>
                <a:uFill>
                  <a:noFill/>
                </a:uFill>
                <a:latin typeface="Arial"/>
                <a:ea typeface="Arial"/>
                <a:cs typeface="Arial"/>
                <a:sym typeface="Arial"/>
                <a:hlinkClick r:id="rId5">
                  <a:extLst>
                    <a:ext uri="{A12FA001-AC4F-418D-AE19-62706E023703}">
                      <ahyp:hlinkClr xmlns:ahyp="http://schemas.microsoft.com/office/drawing/2018/hyperlinkcolor" val="tx"/>
                    </a:ext>
                  </a:extLst>
                </a:hlinkClick>
              </a:rPr>
              <a:t> </a:t>
            </a:r>
            <a:r>
              <a:rPr lang="fr" sz="900" b="0" i="0" u="sng" strike="noStrike" cap="none">
                <a:solidFill>
                  <a:schemeClr val="hlink"/>
                </a:solidFill>
                <a:latin typeface="Arial"/>
                <a:ea typeface="Arial"/>
                <a:cs typeface="Arial"/>
                <a:sym typeface="Arial"/>
                <a:hlinkClick r:id="rId5"/>
              </a:rPr>
              <a:t>https://esmed.org/MRA/mra/article/view/4673</a:t>
            </a:r>
            <a:endParaRPr sz="900" b="0" i="0" u="sng" strike="noStrike" cap="none">
              <a:solidFill>
                <a:schemeClr val="hlink"/>
              </a:solidFill>
              <a:latin typeface="Arial"/>
              <a:ea typeface="Arial"/>
              <a:cs typeface="Arial"/>
              <a:sym typeface="Arial"/>
            </a:endParaRPr>
          </a:p>
          <a:p>
            <a:pPr marL="457200" marR="0" lvl="0" indent="-285750" algn="l" rtl="0">
              <a:lnSpc>
                <a:spcPct val="115000"/>
              </a:lnSpc>
              <a:spcBef>
                <a:spcPts val="0"/>
              </a:spcBef>
              <a:spcAft>
                <a:spcPts val="0"/>
              </a:spcAft>
              <a:buClr>
                <a:schemeClr val="dk1"/>
              </a:buClr>
              <a:buSzPts val="900"/>
              <a:buFont typeface="Arial"/>
              <a:buChar char="●"/>
            </a:pPr>
            <a:r>
              <a:rPr lang="fr" sz="900" b="0" i="0" u="none" strike="noStrike" cap="none">
                <a:solidFill>
                  <a:schemeClr val="dk1"/>
                </a:solidFill>
                <a:latin typeface="Arial"/>
                <a:ea typeface="Arial"/>
                <a:cs typeface="Arial"/>
                <a:sym typeface="Arial"/>
              </a:rPr>
              <a:t>Menezes SM, Jamoulle M, Carletto MP, et al. </a:t>
            </a:r>
            <a:r>
              <a:rPr lang="fr" sz="900" b="0" i="1" u="none" strike="noStrike" cap="none">
                <a:solidFill>
                  <a:schemeClr val="dk1"/>
                </a:solidFill>
                <a:latin typeface="Arial"/>
                <a:ea typeface="Arial"/>
                <a:cs typeface="Arial"/>
                <a:sym typeface="Arial"/>
              </a:rPr>
              <a:t>Blood transcriptomic analyses reveal persistent SARS-CoV-2 RNA and candidate biomarkers in post-COVID-19 condition.</a:t>
            </a:r>
            <a:r>
              <a:rPr lang="fr" sz="900" b="0" i="0" u="none" strike="noStrike" cap="none">
                <a:solidFill>
                  <a:schemeClr val="dk1"/>
                </a:solidFill>
                <a:latin typeface="Arial"/>
                <a:ea typeface="Arial"/>
                <a:cs typeface="Arial"/>
                <a:sym typeface="Arial"/>
              </a:rPr>
              <a:t> </a:t>
            </a:r>
            <a:r>
              <a:rPr lang="fr" sz="900" b="1" i="0" u="none" strike="noStrike" cap="none">
                <a:solidFill>
                  <a:schemeClr val="dk1"/>
                </a:solidFill>
                <a:latin typeface="Arial"/>
                <a:ea typeface="Arial"/>
                <a:cs typeface="Arial"/>
                <a:sym typeface="Arial"/>
              </a:rPr>
              <a:t>The Lancet Microbe.</a:t>
            </a:r>
            <a:r>
              <a:rPr lang="fr" sz="900" b="0" i="0" u="none" strike="noStrike" cap="none">
                <a:solidFill>
                  <a:schemeClr val="dk1"/>
                </a:solidFill>
                <a:latin typeface="Arial"/>
                <a:ea typeface="Arial"/>
                <a:cs typeface="Arial"/>
                <a:sym typeface="Arial"/>
              </a:rPr>
              <a:t> 2024;5(8).</a:t>
            </a:r>
            <a:r>
              <a:rPr lang="fr" sz="900" b="0" i="0" u="none" strike="noStrike" cap="none">
                <a:solidFill>
                  <a:schemeClr val="dk1"/>
                </a:solidFill>
                <a:uFill>
                  <a:noFill/>
                </a:uFill>
                <a:latin typeface="Arial"/>
                <a:ea typeface="Arial"/>
                <a:cs typeface="Arial"/>
                <a:sym typeface="Arial"/>
                <a:hlinkClick r:id="rId6">
                  <a:extLst>
                    <a:ext uri="{A12FA001-AC4F-418D-AE19-62706E023703}">
                      <ahyp:hlinkClr xmlns:ahyp="http://schemas.microsoft.com/office/drawing/2018/hyperlinkcolor" val="tx"/>
                    </a:ext>
                  </a:extLst>
                </a:hlinkClick>
              </a:rPr>
              <a:t> </a:t>
            </a:r>
            <a:r>
              <a:rPr lang="fr" sz="900" b="0" i="0" u="sng" strike="noStrike" cap="none">
                <a:solidFill>
                  <a:schemeClr val="hlink"/>
                </a:solidFill>
                <a:latin typeface="Arial"/>
                <a:ea typeface="Arial"/>
                <a:cs typeface="Arial"/>
                <a:sym typeface="Arial"/>
                <a:hlinkClick r:id="rId6"/>
              </a:rPr>
              <a:t>https://doi.org/10.1016/S2666-5247(24)00055-7</a:t>
            </a:r>
            <a:endParaRPr sz="900" b="0" i="0" u="sng" strike="noStrike" cap="none">
              <a:solidFill>
                <a:schemeClr val="hlink"/>
              </a:solidFill>
              <a:latin typeface="Arial"/>
              <a:ea typeface="Arial"/>
              <a:cs typeface="Arial"/>
              <a:sym typeface="Arial"/>
            </a:endParaRPr>
          </a:p>
          <a:p>
            <a:pPr marL="457200" marR="0" lvl="0" indent="-285750" algn="l" rtl="0">
              <a:lnSpc>
                <a:spcPct val="115000"/>
              </a:lnSpc>
              <a:spcBef>
                <a:spcPts val="0"/>
              </a:spcBef>
              <a:spcAft>
                <a:spcPts val="0"/>
              </a:spcAft>
              <a:buClr>
                <a:schemeClr val="dk1"/>
              </a:buClr>
              <a:buSzPts val="900"/>
              <a:buFont typeface="Arial"/>
              <a:buChar char="●"/>
            </a:pPr>
            <a:r>
              <a:rPr lang="fr" sz="900" b="0" i="0" u="none" strike="noStrike" cap="none">
                <a:solidFill>
                  <a:schemeClr val="dk1"/>
                </a:solidFill>
                <a:latin typeface="Arial"/>
                <a:ea typeface="Arial"/>
                <a:cs typeface="Arial"/>
                <a:sym typeface="Arial"/>
              </a:rPr>
              <a:t>Rodriguez L, Tan Z, Lakshmikanth T, et al. </a:t>
            </a:r>
            <a:r>
              <a:rPr lang="fr" sz="900" b="0" i="1" u="none" strike="noStrike" cap="none">
                <a:solidFill>
                  <a:schemeClr val="dk1"/>
                </a:solidFill>
                <a:latin typeface="Arial"/>
                <a:ea typeface="Arial"/>
                <a:cs typeface="Arial"/>
                <a:sym typeface="Arial"/>
              </a:rPr>
              <a:t>Restrained memory CD8+ T cell responses favors viral persistence and elevated IgG responses in patients with severe Long COVID.</a:t>
            </a:r>
            <a:r>
              <a:rPr lang="fr" sz="900" b="0" i="0" u="none" strike="noStrike" cap="none">
                <a:solidFill>
                  <a:schemeClr val="dk1"/>
                </a:solidFill>
                <a:latin typeface="Arial"/>
                <a:ea typeface="Arial"/>
                <a:cs typeface="Arial"/>
                <a:sym typeface="Arial"/>
              </a:rPr>
              <a:t> </a:t>
            </a:r>
            <a:r>
              <a:rPr lang="fr" sz="900" b="1" i="0" u="none" strike="noStrike" cap="none">
                <a:solidFill>
                  <a:schemeClr val="dk1"/>
                </a:solidFill>
                <a:latin typeface="Arial"/>
                <a:ea typeface="Arial"/>
                <a:cs typeface="Arial"/>
                <a:sym typeface="Arial"/>
              </a:rPr>
              <a:t>medRxiv.</a:t>
            </a:r>
            <a:r>
              <a:rPr lang="fr" sz="900" b="0" i="0" u="none" strike="noStrike" cap="none">
                <a:solidFill>
                  <a:schemeClr val="dk1"/>
                </a:solidFill>
                <a:latin typeface="Arial"/>
                <a:ea typeface="Arial"/>
                <a:cs typeface="Arial"/>
                <a:sym typeface="Arial"/>
              </a:rPr>
              <a:t> 2024.</a:t>
            </a:r>
            <a:r>
              <a:rPr lang="fr" sz="900" b="0" i="0" u="none" strike="noStrike" cap="none">
                <a:solidFill>
                  <a:schemeClr val="dk1"/>
                </a:solidFill>
                <a:uFill>
                  <a:noFill/>
                </a:uFill>
                <a:latin typeface="Arial"/>
                <a:ea typeface="Arial"/>
                <a:cs typeface="Arial"/>
                <a:sym typeface="Arial"/>
                <a:hlinkClick r:id="rId7">
                  <a:extLst>
                    <a:ext uri="{A12FA001-AC4F-418D-AE19-62706E023703}">
                      <ahyp:hlinkClr xmlns:ahyp="http://schemas.microsoft.com/office/drawing/2018/hyperlinkcolor" val="tx"/>
                    </a:ext>
                  </a:extLst>
                </a:hlinkClick>
              </a:rPr>
              <a:t> </a:t>
            </a:r>
            <a:r>
              <a:rPr lang="fr" sz="900" b="0" i="0" u="sng" strike="noStrike" cap="none">
                <a:solidFill>
                  <a:schemeClr val="hlink"/>
                </a:solidFill>
                <a:latin typeface="Arial"/>
                <a:ea typeface="Arial"/>
                <a:cs typeface="Arial"/>
                <a:sym typeface="Arial"/>
                <a:hlinkClick r:id="rId7"/>
              </a:rPr>
              <a:t>https://doi.org/10.1101/2024.02.11.24302636</a:t>
            </a:r>
            <a:endParaRPr sz="900" b="0" i="0" u="sng" strike="noStrike" cap="none">
              <a:solidFill>
                <a:schemeClr val="hlink"/>
              </a:solidFill>
              <a:latin typeface="Arial"/>
              <a:ea typeface="Arial"/>
              <a:cs typeface="Arial"/>
              <a:sym typeface="Arial"/>
            </a:endParaRPr>
          </a:p>
          <a:p>
            <a:pPr marL="457200" marR="0" lvl="0" indent="-285750" algn="l" rtl="0">
              <a:lnSpc>
                <a:spcPct val="115000"/>
              </a:lnSpc>
              <a:spcBef>
                <a:spcPts val="0"/>
              </a:spcBef>
              <a:spcAft>
                <a:spcPts val="0"/>
              </a:spcAft>
              <a:buClr>
                <a:schemeClr val="dk1"/>
              </a:buClr>
              <a:buSzPts val="900"/>
              <a:buFont typeface="Arial"/>
              <a:buChar char="●"/>
            </a:pPr>
            <a:r>
              <a:rPr lang="fr" sz="900" b="0" i="0" u="none" strike="noStrike" cap="none">
                <a:solidFill>
                  <a:schemeClr val="dk1"/>
                </a:solidFill>
                <a:latin typeface="Arial"/>
                <a:ea typeface="Arial"/>
                <a:cs typeface="Arial"/>
                <a:sym typeface="Arial"/>
              </a:rPr>
              <a:t>Jamoulle M, Mignolet M, Meyts I, Ladang A, Nicaise C, Van Weyenbergh JV. </a:t>
            </a:r>
            <a:r>
              <a:rPr lang="fr" sz="900" b="0" i="1" u="none" strike="noStrike" cap="none">
                <a:solidFill>
                  <a:schemeClr val="dk1"/>
                </a:solidFill>
                <a:latin typeface="Arial"/>
                <a:ea typeface="Arial"/>
                <a:cs typeface="Arial"/>
                <a:sym typeface="Arial"/>
              </a:rPr>
              <a:t>Anticoagulant vs. antiviral therapy, recovery and neurodamage in Long COVID: A real-world prospective cohort study.</a:t>
            </a:r>
            <a:r>
              <a:rPr lang="fr" sz="900" b="0" i="0" u="none" strike="noStrike" cap="none">
                <a:solidFill>
                  <a:schemeClr val="dk1"/>
                </a:solidFill>
                <a:latin typeface="Arial"/>
                <a:ea typeface="Arial"/>
                <a:cs typeface="Arial"/>
                <a:sym typeface="Arial"/>
              </a:rPr>
              <a:t> </a:t>
            </a:r>
            <a:r>
              <a:rPr lang="fr" sz="900" b="1" i="0" u="none" strike="noStrike" cap="none">
                <a:solidFill>
                  <a:schemeClr val="dk1"/>
                </a:solidFill>
                <a:latin typeface="Arial"/>
                <a:ea typeface="Arial"/>
                <a:cs typeface="Arial"/>
                <a:sym typeface="Arial"/>
              </a:rPr>
              <a:t>medRxiv.</a:t>
            </a:r>
            <a:r>
              <a:rPr lang="fr" sz="900" b="0" i="0" u="none" strike="noStrike" cap="none">
                <a:solidFill>
                  <a:schemeClr val="dk1"/>
                </a:solidFill>
                <a:latin typeface="Arial"/>
                <a:ea typeface="Arial"/>
                <a:cs typeface="Arial"/>
                <a:sym typeface="Arial"/>
              </a:rPr>
              <a:t> 2025.</a:t>
            </a:r>
            <a:r>
              <a:rPr lang="fr" sz="900" b="0" i="0" u="none" strike="noStrike" cap="none">
                <a:solidFill>
                  <a:schemeClr val="dk1"/>
                </a:solidFill>
                <a:uFill>
                  <a:noFill/>
                </a:uFill>
                <a:latin typeface="Arial"/>
                <a:ea typeface="Arial"/>
                <a:cs typeface="Arial"/>
                <a:sym typeface="Arial"/>
                <a:hlinkClick r:id="rId8">
                  <a:extLst>
                    <a:ext uri="{A12FA001-AC4F-418D-AE19-62706E023703}">
                      <ahyp:hlinkClr xmlns:ahyp="http://schemas.microsoft.com/office/drawing/2018/hyperlinkcolor" val="tx"/>
                    </a:ext>
                  </a:extLst>
                </a:hlinkClick>
              </a:rPr>
              <a:t> </a:t>
            </a:r>
            <a:r>
              <a:rPr lang="fr" sz="900" b="0" i="0" u="sng" strike="noStrike" cap="none">
                <a:solidFill>
                  <a:schemeClr val="hlink"/>
                </a:solidFill>
                <a:latin typeface="Arial"/>
                <a:ea typeface="Arial"/>
                <a:cs typeface="Arial"/>
                <a:sym typeface="Arial"/>
                <a:hlinkClick r:id="rId8"/>
              </a:rPr>
              <a:t>https://doi.org/10.1101/2025.02.14.25322178</a:t>
            </a:r>
            <a:endParaRPr sz="900" b="0" i="0" u="sng" strike="noStrike" cap="none">
              <a:solidFill>
                <a:schemeClr val="hlink"/>
              </a:solidFill>
              <a:latin typeface="Arial"/>
              <a:ea typeface="Arial"/>
              <a:cs typeface="Arial"/>
              <a:sym typeface="Arial"/>
            </a:endParaRPr>
          </a:p>
          <a:p>
            <a:pPr marL="457200" marR="0" lvl="0" indent="-285750" algn="l" rtl="0">
              <a:lnSpc>
                <a:spcPct val="115000"/>
              </a:lnSpc>
              <a:spcBef>
                <a:spcPts val="0"/>
              </a:spcBef>
              <a:spcAft>
                <a:spcPts val="0"/>
              </a:spcAft>
              <a:buClr>
                <a:schemeClr val="dk1"/>
              </a:buClr>
              <a:buSzPts val="900"/>
              <a:buFont typeface="Arial"/>
              <a:buChar char="●"/>
            </a:pPr>
            <a:r>
              <a:rPr lang="fr" sz="900" b="0" i="0" u="none" strike="noStrike" cap="none">
                <a:solidFill>
                  <a:schemeClr val="dk1"/>
                </a:solidFill>
                <a:latin typeface="Arial"/>
                <a:ea typeface="Arial"/>
                <a:cs typeface="Arial"/>
                <a:sym typeface="Arial"/>
              </a:rPr>
              <a:t>Mignolet M, Deroux C, Florkin T, et al. </a:t>
            </a:r>
            <a:r>
              <a:rPr lang="fr" sz="900" b="0" i="1" u="none" strike="noStrike" cap="none">
                <a:solidFill>
                  <a:schemeClr val="dk1"/>
                </a:solidFill>
                <a:latin typeface="Arial"/>
                <a:ea typeface="Arial"/>
                <a:cs typeface="Arial"/>
                <a:sym typeface="Arial"/>
              </a:rPr>
              <a:t>Pathogenic IgG from long COVID patients with neurological sequelae triggers sensitive but not cognitive impairments upon transfer into mice.</a:t>
            </a:r>
            <a:r>
              <a:rPr lang="fr" sz="900" b="0" i="0" u="none" strike="noStrike" cap="none">
                <a:solidFill>
                  <a:schemeClr val="dk1"/>
                </a:solidFill>
                <a:latin typeface="Arial"/>
                <a:ea typeface="Arial"/>
                <a:cs typeface="Arial"/>
                <a:sym typeface="Arial"/>
              </a:rPr>
              <a:t> </a:t>
            </a:r>
            <a:r>
              <a:rPr lang="fr" sz="900" b="1" i="0" u="none" strike="noStrike" cap="none">
                <a:solidFill>
                  <a:schemeClr val="dk1"/>
                </a:solidFill>
                <a:latin typeface="Arial"/>
                <a:ea typeface="Arial"/>
                <a:cs typeface="Arial"/>
                <a:sym typeface="Arial"/>
              </a:rPr>
              <a:t>Acta Neuropathologica.</a:t>
            </a:r>
            <a:r>
              <a:rPr lang="fr" sz="900" b="0" i="0" u="none" strike="noStrike" cap="none">
                <a:solidFill>
                  <a:schemeClr val="dk1"/>
                </a:solidFill>
                <a:latin typeface="Arial"/>
                <a:ea typeface="Arial"/>
                <a:cs typeface="Arial"/>
                <a:sym typeface="Arial"/>
              </a:rPr>
              <a:t> 2026;151(1):50.</a:t>
            </a:r>
            <a:r>
              <a:rPr lang="fr" sz="900" b="0" i="0" u="none" strike="noStrike" cap="none">
                <a:solidFill>
                  <a:schemeClr val="dk1"/>
                </a:solidFill>
                <a:uFill>
                  <a:noFill/>
                </a:uFill>
                <a:latin typeface="Arial"/>
                <a:ea typeface="Arial"/>
                <a:cs typeface="Arial"/>
                <a:sym typeface="Arial"/>
                <a:hlinkClick r:id="rId9">
                  <a:extLst>
                    <a:ext uri="{A12FA001-AC4F-418D-AE19-62706E023703}">
                      <ahyp:hlinkClr xmlns:ahyp="http://schemas.microsoft.com/office/drawing/2018/hyperlinkcolor" val="tx"/>
                    </a:ext>
                  </a:extLst>
                </a:hlinkClick>
              </a:rPr>
              <a:t> </a:t>
            </a:r>
            <a:r>
              <a:rPr lang="fr" sz="900" b="0" i="0" u="sng" strike="noStrike" cap="none">
                <a:solidFill>
                  <a:schemeClr val="hlink"/>
                </a:solidFill>
                <a:latin typeface="Arial"/>
                <a:ea typeface="Arial"/>
                <a:cs typeface="Arial"/>
                <a:sym typeface="Arial"/>
                <a:hlinkClick r:id="rId9"/>
              </a:rPr>
              <a:t>https://pubmed.ncbi.nlm.nih.gov/42053865/</a:t>
            </a:r>
            <a:endParaRPr sz="900" b="0" i="0" u="sng" strike="noStrike" cap="none">
              <a:solidFill>
                <a:schemeClr val="hlink"/>
              </a:solidFill>
              <a:latin typeface="Arial"/>
              <a:ea typeface="Arial"/>
              <a:cs typeface="Arial"/>
              <a:sym typeface="Arial"/>
            </a:endParaRPr>
          </a:p>
          <a:p>
            <a:pPr marL="457200" marR="0" lvl="0" indent="-285750" algn="l" rtl="0">
              <a:lnSpc>
                <a:spcPct val="115000"/>
              </a:lnSpc>
              <a:spcBef>
                <a:spcPts val="0"/>
              </a:spcBef>
              <a:spcAft>
                <a:spcPts val="0"/>
              </a:spcAft>
              <a:buClr>
                <a:schemeClr val="dk1"/>
              </a:buClr>
              <a:buSzPts val="900"/>
              <a:buFont typeface="Arial"/>
              <a:buChar char="●"/>
            </a:pPr>
            <a:r>
              <a:rPr lang="fr" sz="900" b="0" i="0" u="none" strike="noStrike" cap="none">
                <a:solidFill>
                  <a:schemeClr val="dk1"/>
                </a:solidFill>
                <a:latin typeface="Arial"/>
                <a:ea typeface="Arial"/>
                <a:cs typeface="Arial"/>
                <a:sym typeface="Arial"/>
              </a:rPr>
              <a:t>Jamoulle M, Louazon E, Antonacci T, Van Weyenbergh J. </a:t>
            </a:r>
            <a:r>
              <a:rPr lang="fr" sz="900" b="0" i="1" u="none" strike="noStrike" cap="none">
                <a:solidFill>
                  <a:schemeClr val="dk1"/>
                </a:solidFill>
                <a:latin typeface="Arial"/>
                <a:ea typeface="Arial"/>
                <a:cs typeface="Arial"/>
                <a:sym typeface="Arial"/>
              </a:rPr>
              <a:t>Speed up relief for long COVID through grassroots clinical trials.</a:t>
            </a:r>
            <a:r>
              <a:rPr lang="fr" sz="900" b="0" i="0" u="none" strike="noStrike" cap="none">
                <a:solidFill>
                  <a:schemeClr val="dk1"/>
                </a:solidFill>
                <a:latin typeface="Arial"/>
                <a:ea typeface="Arial"/>
                <a:cs typeface="Arial"/>
                <a:sym typeface="Arial"/>
              </a:rPr>
              <a:t> </a:t>
            </a:r>
            <a:r>
              <a:rPr lang="fr" sz="900" b="1" i="0" u="none" strike="noStrike" cap="none">
                <a:solidFill>
                  <a:schemeClr val="dk1"/>
                </a:solidFill>
                <a:latin typeface="Arial"/>
                <a:ea typeface="Arial"/>
                <a:cs typeface="Arial"/>
                <a:sym typeface="Arial"/>
              </a:rPr>
              <a:t>Nature.</a:t>
            </a:r>
            <a:r>
              <a:rPr lang="fr" sz="900" b="0" i="0" u="none" strike="noStrike" cap="none">
                <a:solidFill>
                  <a:schemeClr val="dk1"/>
                </a:solidFill>
                <a:latin typeface="Arial"/>
                <a:ea typeface="Arial"/>
                <a:cs typeface="Arial"/>
                <a:sym typeface="Arial"/>
              </a:rPr>
              <a:t> 2024;626(8001).</a:t>
            </a:r>
            <a:r>
              <a:rPr lang="fr" sz="900" b="0" i="0" u="none" strike="noStrike" cap="none">
                <a:solidFill>
                  <a:schemeClr val="dk1"/>
                </a:solidFill>
                <a:uFill>
                  <a:noFill/>
                </a:uFill>
                <a:latin typeface="Arial"/>
                <a:ea typeface="Arial"/>
                <a:cs typeface="Arial"/>
                <a:sym typeface="Arial"/>
                <a:hlinkClick r:id="rId10">
                  <a:extLst>
                    <a:ext uri="{A12FA001-AC4F-418D-AE19-62706E023703}">
                      <ahyp:hlinkClr xmlns:ahyp="http://schemas.microsoft.com/office/drawing/2018/hyperlinkcolor" val="tx"/>
                    </a:ext>
                  </a:extLst>
                </a:hlinkClick>
              </a:rPr>
              <a:t> </a:t>
            </a:r>
            <a:r>
              <a:rPr lang="fr" sz="900" b="0" i="0" u="sng" strike="noStrike" cap="none">
                <a:solidFill>
                  <a:schemeClr val="hlink"/>
                </a:solidFill>
                <a:latin typeface="Arial"/>
                <a:ea typeface="Arial"/>
                <a:cs typeface="Arial"/>
                <a:sym typeface="Arial"/>
                <a:hlinkClick r:id="rId10"/>
              </a:rPr>
              <a:t>https://doi.org/10.1038/d41586-024-00560-4</a:t>
            </a:r>
            <a:endParaRPr sz="900" b="0" i="0" u="sng" strike="noStrike" cap="none">
              <a:solidFill>
                <a:schemeClr val="hlink"/>
              </a:solidFill>
              <a:latin typeface="Arial"/>
              <a:ea typeface="Arial"/>
              <a:cs typeface="Arial"/>
              <a:sym typeface="Arial"/>
            </a:endParaRPr>
          </a:p>
          <a:p>
            <a:pPr marL="457200" marR="0" lvl="0" indent="-285750" algn="l" rtl="0">
              <a:lnSpc>
                <a:spcPct val="115000"/>
              </a:lnSpc>
              <a:spcBef>
                <a:spcPts val="0"/>
              </a:spcBef>
              <a:spcAft>
                <a:spcPts val="0"/>
              </a:spcAft>
              <a:buClr>
                <a:schemeClr val="dk1"/>
              </a:buClr>
              <a:buSzPts val="900"/>
              <a:buFont typeface="Arial"/>
              <a:buChar char="●"/>
            </a:pPr>
            <a:r>
              <a:rPr lang="fr" sz="900" b="0" i="0" u="none" strike="noStrike" cap="none">
                <a:solidFill>
                  <a:schemeClr val="dk1"/>
                </a:solidFill>
                <a:latin typeface="Arial"/>
                <a:ea typeface="Arial"/>
                <a:cs typeface="Arial"/>
                <a:sym typeface="Arial"/>
              </a:rPr>
              <a:t>Spanoghe M, Molmans TH, Antonacci T, et al. </a:t>
            </a:r>
            <a:r>
              <a:rPr lang="fr" sz="900" b="0" i="1" u="none" strike="noStrike" cap="none">
                <a:solidFill>
                  <a:schemeClr val="dk1"/>
                </a:solidFill>
                <a:latin typeface="Arial"/>
                <a:ea typeface="Arial"/>
                <a:cs typeface="Arial"/>
                <a:sym typeface="Arial"/>
              </a:rPr>
              <a:t>Commentary: Internal medicine at the crossroads of long COVID diagnosis and management.</a:t>
            </a:r>
            <a:r>
              <a:rPr lang="fr" sz="900" b="0" i="0" u="none" strike="noStrike" cap="none">
                <a:solidFill>
                  <a:schemeClr val="dk1"/>
                </a:solidFill>
                <a:latin typeface="Arial"/>
                <a:ea typeface="Arial"/>
                <a:cs typeface="Arial"/>
                <a:sym typeface="Arial"/>
              </a:rPr>
              <a:t> </a:t>
            </a:r>
            <a:r>
              <a:rPr lang="fr" sz="900" b="1" i="0" u="none" strike="noStrike" cap="none">
                <a:solidFill>
                  <a:schemeClr val="dk1"/>
                </a:solidFill>
                <a:latin typeface="Arial"/>
                <a:ea typeface="Arial"/>
                <a:cs typeface="Arial"/>
                <a:sym typeface="Arial"/>
              </a:rPr>
              <a:t>Frontiers in Medicine.</a:t>
            </a:r>
            <a:r>
              <a:rPr lang="fr" sz="900" b="0" i="0" u="none" strike="noStrike" cap="none">
                <a:solidFill>
                  <a:schemeClr val="dk1"/>
                </a:solidFill>
                <a:latin typeface="Arial"/>
                <a:ea typeface="Arial"/>
                <a:cs typeface="Arial"/>
                <a:sym typeface="Arial"/>
              </a:rPr>
              <a:t> 2026;13:1798119.</a:t>
            </a:r>
            <a:r>
              <a:rPr lang="fr" sz="900" b="0" i="0" u="none" strike="noStrike" cap="none">
                <a:solidFill>
                  <a:schemeClr val="dk1"/>
                </a:solidFill>
                <a:uFill>
                  <a:noFill/>
                </a:uFill>
                <a:latin typeface="Arial"/>
                <a:ea typeface="Arial"/>
                <a:cs typeface="Arial"/>
                <a:sym typeface="Arial"/>
                <a:hlinkClick r:id="rId11">
                  <a:extLst>
                    <a:ext uri="{A12FA001-AC4F-418D-AE19-62706E023703}">
                      <ahyp:hlinkClr xmlns:ahyp="http://schemas.microsoft.com/office/drawing/2018/hyperlinkcolor" val="tx"/>
                    </a:ext>
                  </a:extLst>
                </a:hlinkClick>
              </a:rPr>
              <a:t> </a:t>
            </a:r>
            <a:r>
              <a:rPr lang="fr" sz="900" b="0" i="0" u="sng" strike="noStrike" cap="none">
                <a:solidFill>
                  <a:schemeClr val="hlink"/>
                </a:solidFill>
                <a:latin typeface="Arial"/>
                <a:ea typeface="Arial"/>
                <a:cs typeface="Arial"/>
                <a:sym typeface="Arial"/>
                <a:hlinkClick r:id="rId11"/>
              </a:rPr>
              <a:t>https://pubmed.ncbi.nlm.nih.gov/42063762/</a:t>
            </a:r>
            <a:endParaRPr sz="900" b="0" i="0" u="sng" strike="noStrike" cap="none">
              <a:solidFill>
                <a:schemeClr val="hlink"/>
              </a:solidFill>
              <a:latin typeface="Arial"/>
              <a:ea typeface="Arial"/>
              <a:cs typeface="Arial"/>
              <a:sym typeface="Arial"/>
            </a:endParaRPr>
          </a:p>
          <a:p>
            <a:pPr marL="457200" marR="0" lvl="0" indent="-285750" algn="l" rtl="0">
              <a:lnSpc>
                <a:spcPct val="115000"/>
              </a:lnSpc>
              <a:spcBef>
                <a:spcPts val="0"/>
              </a:spcBef>
              <a:spcAft>
                <a:spcPts val="0"/>
              </a:spcAft>
              <a:buClr>
                <a:schemeClr val="dk1"/>
              </a:buClr>
              <a:buSzPts val="900"/>
              <a:buFont typeface="Arial"/>
              <a:buChar char="●"/>
            </a:pPr>
            <a:r>
              <a:rPr lang="fr" sz="900" b="0" i="0" u="none" strike="noStrike" cap="none">
                <a:solidFill>
                  <a:schemeClr val="dk1"/>
                </a:solidFill>
                <a:latin typeface="Arial"/>
                <a:ea typeface="Arial"/>
                <a:cs typeface="Arial"/>
                <a:sym typeface="Arial"/>
              </a:rPr>
              <a:t>Jamoulle M, Vander Stichele R, Ittoo A. </a:t>
            </a:r>
            <a:r>
              <a:rPr lang="fr" sz="900" b="0" i="1" u="none" strike="noStrike" cap="none">
                <a:solidFill>
                  <a:schemeClr val="dk1"/>
                </a:solidFill>
                <a:latin typeface="Arial"/>
                <a:ea typeface="Arial"/>
                <a:cs typeface="Arial"/>
                <a:sym typeface="Arial"/>
              </a:rPr>
              <a:t>Long COVID as a Tracer of Care Fragmentation: Reconstructing Patient Care Trajectories from Belgian Health System Metadata.</a:t>
            </a:r>
            <a:r>
              <a:rPr lang="fr" sz="900" b="0" i="0" u="none" strike="noStrike" cap="none">
                <a:solidFill>
                  <a:schemeClr val="dk1"/>
                </a:solidFill>
                <a:latin typeface="Arial"/>
                <a:ea typeface="Arial"/>
                <a:cs typeface="Arial"/>
                <a:sym typeface="Arial"/>
              </a:rPr>
              <a:t> Soumis, 2026.</a:t>
            </a:r>
            <a:r>
              <a:rPr lang="fr" sz="900" b="0" i="0" u="none" strike="noStrike" cap="none">
                <a:solidFill>
                  <a:schemeClr val="dk1"/>
                </a:solidFill>
                <a:uFill>
                  <a:noFill/>
                </a:uFill>
                <a:latin typeface="Arial"/>
                <a:ea typeface="Arial"/>
                <a:cs typeface="Arial"/>
                <a:sym typeface="Arial"/>
                <a:hlinkClick r:id="rId12">
                  <a:extLst>
                    <a:ext uri="{A12FA001-AC4F-418D-AE19-62706E023703}">
                      <ahyp:hlinkClr xmlns:ahyp="http://schemas.microsoft.com/office/drawing/2018/hyperlinkcolor" val="tx"/>
                    </a:ext>
                  </a:extLst>
                </a:hlinkClick>
              </a:rPr>
              <a:t> </a:t>
            </a:r>
            <a:r>
              <a:rPr lang="fr" sz="900" b="0" i="0" u="sng" strike="noStrike" cap="none">
                <a:solidFill>
                  <a:schemeClr val="hlink"/>
                </a:solidFill>
                <a:latin typeface="Arial"/>
                <a:ea typeface="Arial"/>
                <a:cs typeface="Arial"/>
                <a:sym typeface="Arial"/>
                <a:hlinkClick r:id="rId12"/>
              </a:rPr>
              <a:t>https://orbi.uliege.be/handle/2268/344281</a:t>
            </a:r>
            <a:endParaRPr sz="900" b="0" i="0" u="sng" strike="noStrike" cap="none">
              <a:solidFill>
                <a:schemeClr val="hlink"/>
              </a:solidFill>
              <a:latin typeface="Arial"/>
              <a:ea typeface="Arial"/>
              <a:cs typeface="Arial"/>
              <a:sym typeface="Arial"/>
            </a:endParaRPr>
          </a:p>
          <a:p>
            <a:pPr marL="457200" marR="0" lvl="0" indent="-285750" algn="l" rtl="0">
              <a:lnSpc>
                <a:spcPct val="115000"/>
              </a:lnSpc>
              <a:spcBef>
                <a:spcPts val="0"/>
              </a:spcBef>
              <a:spcAft>
                <a:spcPts val="0"/>
              </a:spcAft>
              <a:buClr>
                <a:schemeClr val="dk1"/>
              </a:buClr>
              <a:buSzPts val="900"/>
              <a:buFont typeface="Arial"/>
              <a:buChar char="●"/>
            </a:pPr>
            <a:r>
              <a:rPr lang="fr" sz="900" b="0" i="0" u="none" strike="noStrike" cap="none">
                <a:solidFill>
                  <a:schemeClr val="dk1"/>
                </a:solidFill>
                <a:latin typeface="Arial"/>
                <a:ea typeface="Arial"/>
                <a:cs typeface="Arial"/>
                <a:sym typeface="Arial"/>
              </a:rPr>
              <a:t>Jamoulle M. </a:t>
            </a:r>
            <a:r>
              <a:rPr lang="fr" sz="900" b="0" i="1" u="none" strike="noStrike" cap="none">
                <a:solidFill>
                  <a:schemeClr val="dk1"/>
                </a:solidFill>
                <a:latin typeface="Arial"/>
                <a:ea typeface="Arial"/>
                <a:cs typeface="Arial"/>
                <a:sym typeface="Arial"/>
              </a:rPr>
              <a:t>Analyse critique des métadonnées organisationnelles dans eHealth Belgium. Recommandations pour une gouvernance sémantique fédérale.</a:t>
            </a:r>
            <a:r>
              <a:rPr lang="fr" sz="900" b="0" i="0" u="none" strike="noStrike" cap="none">
                <a:solidFill>
                  <a:schemeClr val="dk1"/>
                </a:solidFill>
                <a:latin typeface="Arial"/>
                <a:ea typeface="Arial"/>
                <a:cs typeface="Arial"/>
                <a:sym typeface="Arial"/>
              </a:rPr>
              <a:t> 2026.</a:t>
            </a:r>
            <a:r>
              <a:rPr lang="fr" sz="900" b="0" i="0" u="none" strike="noStrike" cap="none">
                <a:solidFill>
                  <a:schemeClr val="dk1"/>
                </a:solidFill>
                <a:uFill>
                  <a:noFill/>
                </a:uFill>
                <a:latin typeface="Arial"/>
                <a:ea typeface="Arial"/>
                <a:cs typeface="Arial"/>
                <a:sym typeface="Arial"/>
                <a:hlinkClick r:id="rId13">
                  <a:extLst>
                    <a:ext uri="{A12FA001-AC4F-418D-AE19-62706E023703}">
                      <ahyp:hlinkClr xmlns:ahyp="http://schemas.microsoft.com/office/drawing/2018/hyperlinkcolor" val="tx"/>
                    </a:ext>
                  </a:extLst>
                </a:hlinkClick>
              </a:rPr>
              <a:t> </a:t>
            </a:r>
            <a:r>
              <a:rPr lang="fr" sz="900" b="0" i="0" u="sng" strike="noStrike" cap="none">
                <a:solidFill>
                  <a:schemeClr val="hlink"/>
                </a:solidFill>
                <a:latin typeface="Arial"/>
                <a:ea typeface="Arial"/>
                <a:cs typeface="Arial"/>
                <a:sym typeface="Arial"/>
                <a:hlinkClick r:id="rId13"/>
              </a:rPr>
              <a:t>https://orbi.uliege.be/handle/2268/342133</a:t>
            </a:r>
            <a:endParaRPr sz="900" b="0" i="0" u="sng" strike="noStrike" cap="none">
              <a:solidFill>
                <a:schemeClr val="hlink"/>
              </a:solidFill>
              <a:latin typeface="Arial"/>
              <a:ea typeface="Arial"/>
              <a:cs typeface="Arial"/>
              <a:sym typeface="Arial"/>
            </a:endParaRPr>
          </a:p>
          <a:p>
            <a:pPr marL="457200" marR="0" lvl="0" indent="-285750" algn="l" rtl="0">
              <a:lnSpc>
                <a:spcPct val="115000"/>
              </a:lnSpc>
              <a:spcBef>
                <a:spcPts val="0"/>
              </a:spcBef>
              <a:spcAft>
                <a:spcPts val="0"/>
              </a:spcAft>
              <a:buClr>
                <a:schemeClr val="dk1"/>
              </a:buClr>
              <a:buSzPts val="900"/>
              <a:buFont typeface="Arial"/>
              <a:buChar char="●"/>
            </a:pPr>
            <a:r>
              <a:rPr lang="fr" sz="900" b="0" i="0" u="none" strike="noStrike" cap="none">
                <a:solidFill>
                  <a:schemeClr val="dk1"/>
                </a:solidFill>
                <a:latin typeface="Arial"/>
                <a:ea typeface="Arial"/>
                <a:cs typeface="Arial"/>
                <a:sym typeface="Arial"/>
              </a:rPr>
              <a:t>Jamoulle M (Ed.) and the Long COVID Research Network. </a:t>
            </a:r>
            <a:r>
              <a:rPr lang="fr" sz="900" b="0" i="1" u="none" strike="noStrike" cap="none">
                <a:solidFill>
                  <a:schemeClr val="dk1"/>
                </a:solidFill>
                <a:latin typeface="Arial"/>
                <a:ea typeface="Arial"/>
                <a:cs typeface="Arial"/>
                <a:sym typeface="Arial"/>
              </a:rPr>
              <a:t>Long COVID, invisible illness.</a:t>
            </a:r>
            <a:r>
              <a:rPr lang="fr" sz="900" b="0" i="0" u="none" strike="noStrike" cap="none">
                <a:solidFill>
                  <a:schemeClr val="dk1"/>
                </a:solidFill>
                <a:latin typeface="Arial"/>
                <a:ea typeface="Arial"/>
                <a:cs typeface="Arial"/>
                <a:sym typeface="Arial"/>
              </a:rPr>
              <a:t> Charleroi, Belgique, 2025, 147 pp. ORBi — Université de Liège.</a:t>
            </a:r>
            <a:r>
              <a:rPr lang="fr" sz="900" b="0" i="0" u="none" strike="noStrike" cap="none">
                <a:solidFill>
                  <a:schemeClr val="dk1"/>
                </a:solidFill>
                <a:uFill>
                  <a:noFill/>
                </a:uFill>
                <a:latin typeface="Arial"/>
                <a:ea typeface="Arial"/>
                <a:cs typeface="Arial"/>
                <a:sym typeface="Arial"/>
                <a:hlinkClick r:id="rId14">
                  <a:extLst>
                    <a:ext uri="{A12FA001-AC4F-418D-AE19-62706E023703}">
                      <ahyp:hlinkClr xmlns:ahyp="http://schemas.microsoft.com/office/drawing/2018/hyperlinkcolor" val="tx"/>
                    </a:ext>
                  </a:extLst>
                </a:hlinkClick>
              </a:rPr>
              <a:t> </a:t>
            </a:r>
            <a:r>
              <a:rPr lang="fr" sz="900" b="0" i="0" u="sng" strike="noStrike" cap="none">
                <a:solidFill>
                  <a:schemeClr val="hlink"/>
                </a:solidFill>
                <a:latin typeface="Arial"/>
                <a:ea typeface="Arial"/>
                <a:cs typeface="Arial"/>
                <a:sym typeface="Arial"/>
                <a:hlinkClick r:id="rId14"/>
              </a:rPr>
              <a:t>https://orbi.uliege.be/handle/2268/335655</a:t>
            </a:r>
            <a:endParaRPr sz="900" b="0" i="0" u="sng" strike="noStrike" cap="none">
              <a:solidFill>
                <a:schemeClr val="hlink"/>
              </a:solidFill>
              <a:latin typeface="Arial"/>
              <a:ea typeface="Arial"/>
              <a:cs typeface="Arial"/>
              <a:sym typeface="Arial"/>
            </a:endParaRPr>
          </a:p>
          <a:p>
            <a:pPr marL="342900" marR="0" lvl="0" indent="0" algn="l" rtl="0">
              <a:lnSpc>
                <a:spcPct val="100000"/>
              </a:lnSpc>
              <a:spcBef>
                <a:spcPts val="1200"/>
              </a:spcBef>
              <a:spcAft>
                <a:spcPts val="0"/>
              </a:spcAft>
              <a:buClr>
                <a:srgbClr val="000000"/>
              </a:buClr>
              <a:buSzPts val="2100"/>
              <a:buFont typeface="Arial"/>
              <a:buNone/>
            </a:pPr>
            <a:endParaRPr sz="2100" b="1" i="0" u="none" strike="noStrike" cap="none">
              <a:solidFill>
                <a:schemeClr val="dk1"/>
              </a:solidFill>
              <a:latin typeface="Arial"/>
              <a:ea typeface="Arial"/>
              <a:cs typeface="Arial"/>
              <a:sym typeface="Arial"/>
            </a:endParaRPr>
          </a:p>
        </p:txBody>
      </p:sp>
      <p:pic>
        <p:nvPicPr>
          <p:cNvPr id="203" name="Google Shape;203;p18"/>
          <p:cNvPicPr preferRelativeResize="0"/>
          <p:nvPr/>
        </p:nvPicPr>
        <p:blipFill rotWithShape="1">
          <a:blip r:embed="rId15">
            <a:alphaModFix/>
          </a:blip>
          <a:srcRect/>
          <a:stretch/>
        </p:blipFill>
        <p:spPr>
          <a:xfrm>
            <a:off x="6890048" y="60573"/>
            <a:ext cx="1946800" cy="72907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2041</Words>
  <Application>Microsoft Office PowerPoint</Application>
  <PresentationFormat>On-screen Show (16:9)</PresentationFormat>
  <Paragraphs>123</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Play</vt:lpstr>
      <vt:lpstr>Simple Light</vt:lpstr>
      <vt:lpstr>  Le Long Covid exploré  en médecine de famille   2021-2026 </vt:lpstr>
      <vt:lpstr>PowerPoint Presentation</vt:lpstr>
      <vt:lpstr>PowerPoint Presentation</vt:lpstr>
      <vt:lpstr>PowerPoint Presentation</vt:lpstr>
      <vt:lpstr>La planche de bain me permettrait de prendre ma douche assise. Et donc de moins me fatiguer. Pour l’instant, les jours où je vais travailler en matinée, je ne me lave pas le matin car sinon je suis trop fatiguée pour aller travailler. Je ne me lave pas les jours où je travaille. Les autres jours, je prends un bain comme ça je peux me laver tout en restant couchée ou assise.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Covid long et travail : vulnérabilité cognitive  Réponses à questionnaire de 254 patients inclus entre le 18 juin 2024 et le 30 avril 2026 </vt:lpstr>
      <vt:lpstr>PowerPoint Presentation</vt:lpstr>
      <vt:lpstr>PowerPoint Presentation</vt:lpstr>
      <vt:lpstr>Le Covid long est une maladie virale chronique, sévèrement invalidante, fluctuante, neurotrope et multisystémique   En termes de santé publique, son impact est comparable à celui de la sclérose en plaques. </vt:lpstr>
      <vt:lpstr>Crise et Opportunités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Marc</dc:creator>
  <cp:lastModifiedBy>Marc Jamoulle</cp:lastModifiedBy>
  <cp:revision>1</cp:revision>
  <dcterms:modified xsi:type="dcterms:W3CDTF">2026-08-06T06:55:24Z</dcterms:modified>
</cp:coreProperties>
</file>