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70" r:id="rId3"/>
    <p:sldId id="260" r:id="rId4"/>
    <p:sldId id="269" r:id="rId5"/>
    <p:sldId id="271" r:id="rId6"/>
    <p:sldId id="272" r:id="rId7"/>
    <p:sldId id="273" r:id="rId8"/>
    <p:sldId id="331" r:id="rId9"/>
    <p:sldId id="298" r:id="rId10"/>
    <p:sldId id="274" r:id="rId11"/>
    <p:sldId id="299"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4F15"/>
    <a:srgbClr val="FF0000"/>
    <a:srgbClr val="C55C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966" autoAdjust="0"/>
  </p:normalViewPr>
  <p:slideViewPr>
    <p:cSldViewPr snapToGrid="0">
      <p:cViewPr varScale="1">
        <p:scale>
          <a:sx n="74" d="100"/>
          <a:sy n="74" d="100"/>
        </p:scale>
        <p:origin x="1013" y="7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7d2fe71f9f5c3cdb/Documents/PHD/R&#233;sultats/Results_seed123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7d2fe71f9f5c3cdb/Documents/PHD/R&#233;sultats/Results_seed1234.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u="none" strike="noStrike" kern="1200" spc="0" baseline="0" dirty="0">
                <a:solidFill>
                  <a:prstClr val="black">
                    <a:lumMod val="95000"/>
                    <a:lumOff val="5000"/>
                  </a:prstClr>
                </a:solidFill>
                <a:latin typeface="Times New Roman" panose="02020603050405020304" pitchFamily="18" charset="0"/>
                <a:cs typeface="Times New Roman" panose="02020603050405020304" pitchFamily="18" charset="0"/>
              </a:rPr>
              <a:t>Mean Intersection over Union scores for </a:t>
            </a:r>
            <a:r>
              <a:rPr lang="en-US" sz="2000" b="1" i="1" u="none" strike="noStrike" kern="1200" spc="0" baseline="0" dirty="0">
                <a:solidFill>
                  <a:srgbClr val="FF0000"/>
                </a:solidFill>
                <a:latin typeface="Times New Roman" panose="02020603050405020304" pitchFamily="18" charset="0"/>
                <a:cs typeface="Times New Roman" panose="02020603050405020304" pitchFamily="18" charset="0"/>
              </a:rPr>
              <a:t>Marine Debris </a:t>
            </a:r>
            <a:r>
              <a:rPr lang="en-US" sz="2000" b="1" i="0" u="none" strike="noStrike" kern="1200" spc="0" baseline="0" dirty="0">
                <a:solidFill>
                  <a:prstClr val="black">
                    <a:lumMod val="95000"/>
                    <a:lumOff val="5000"/>
                  </a:prstClr>
                </a:solidFill>
                <a:latin typeface="Times New Roman" panose="02020603050405020304" pitchFamily="18" charset="0"/>
                <a:cs typeface="Times New Roman" panose="02020603050405020304" pitchFamily="18" charset="0"/>
              </a:rPr>
              <a:t>class on independent data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D331-4171-846F-8F3080D99773}"/>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D331-4171-846F-8F3080D99773}"/>
              </c:ext>
            </c:extLst>
          </c:dPt>
          <c:dPt>
            <c:idx val="2"/>
            <c:invertIfNegative val="0"/>
            <c:bubble3D val="0"/>
            <c:spPr>
              <a:solidFill>
                <a:srgbClr val="0070C0"/>
              </a:solidFill>
              <a:ln>
                <a:noFill/>
              </a:ln>
              <a:effectLst/>
            </c:spPr>
            <c:extLst>
              <c:ext xmlns:c16="http://schemas.microsoft.com/office/drawing/2014/chart" uri="{C3380CC4-5D6E-409C-BE32-E72D297353CC}">
                <c16:uniqueId val="{00000005-D331-4171-846F-8F3080D99773}"/>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D331-4171-846F-8F3080D99773}"/>
              </c:ext>
            </c:extLst>
          </c:dPt>
          <c:dPt>
            <c:idx val="4"/>
            <c:invertIfNegative val="0"/>
            <c:bubble3D val="0"/>
            <c:spPr>
              <a:solidFill>
                <a:srgbClr val="FF0000"/>
              </a:solidFill>
              <a:ln>
                <a:solidFill>
                  <a:srgbClr val="FF0000"/>
                </a:solidFill>
              </a:ln>
              <a:effectLst/>
            </c:spPr>
            <c:extLst>
              <c:ext xmlns:c16="http://schemas.microsoft.com/office/drawing/2014/chart" uri="{C3380CC4-5D6E-409C-BE32-E72D297353CC}">
                <c16:uniqueId val="{00000009-D331-4171-846F-8F3080D99773}"/>
              </c:ext>
            </c:extLst>
          </c:dPt>
          <c:dPt>
            <c:idx val="5"/>
            <c:invertIfNegative val="0"/>
            <c:bubble3D val="0"/>
            <c:spPr>
              <a:pattFill prst="wdUpDiag">
                <a:fgClr>
                  <a:srgbClr val="FFC000"/>
                </a:fgClr>
                <a:bgClr>
                  <a:schemeClr val="bg1"/>
                </a:bgClr>
              </a:pattFill>
              <a:ln>
                <a:noFill/>
              </a:ln>
              <a:effectLst/>
            </c:spPr>
            <c:extLst>
              <c:ext xmlns:c16="http://schemas.microsoft.com/office/drawing/2014/chart" uri="{C3380CC4-5D6E-409C-BE32-E72D297353CC}">
                <c16:uniqueId val="{0000000B-D331-4171-846F-8F3080D99773}"/>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Feuil1!$N$179:$N$184</c:f>
              <c:strCache>
                <c:ptCount val="6"/>
                <c:pt idx="0">
                  <c:v>référence</c:v>
                </c:pt>
                <c:pt idx="1">
                  <c:v>normalisation interne</c:v>
                </c:pt>
                <c:pt idx="2">
                  <c:v>poids du plastique augmenté</c:v>
                </c:pt>
                <c:pt idx="3">
                  <c:v>confiance des données intégrée</c:v>
                </c:pt>
                <c:pt idx="4">
                  <c:v>bruit sur train data</c:v>
                </c:pt>
                <c:pt idx="5">
                  <c:v>meilleurs modèles</c:v>
                </c:pt>
              </c:strCache>
            </c:strRef>
          </c:cat>
          <c:val>
            <c:numRef>
              <c:f>Feuil1!$O$179:$O$184</c:f>
              <c:numCache>
                <c:formatCode>General</c:formatCode>
                <c:ptCount val="6"/>
                <c:pt idx="0">
                  <c:v>0.56499999999999995</c:v>
                </c:pt>
                <c:pt idx="1">
                  <c:v>0.55000000000000004</c:v>
                </c:pt>
                <c:pt idx="2">
                  <c:v>0.63</c:v>
                </c:pt>
                <c:pt idx="3">
                  <c:v>0.57599999999999996</c:v>
                </c:pt>
                <c:pt idx="4">
                  <c:v>0.59499999999999997</c:v>
                </c:pt>
                <c:pt idx="5">
                  <c:v>0.73399999999999999</c:v>
                </c:pt>
              </c:numCache>
            </c:numRef>
          </c:val>
          <c:extLst>
            <c:ext xmlns:c16="http://schemas.microsoft.com/office/drawing/2014/chart" uri="{C3380CC4-5D6E-409C-BE32-E72D297353CC}">
              <c16:uniqueId val="{0000000C-D331-4171-846F-8F3080D99773}"/>
            </c:ext>
          </c:extLst>
        </c:ser>
        <c:ser>
          <c:idx val="1"/>
          <c:order val="1"/>
          <c:spPr>
            <a:solidFill>
              <a:schemeClr val="accent2"/>
            </a:solidFill>
            <a:ln>
              <a:noFill/>
            </a:ln>
            <a:effectLst/>
          </c:spPr>
          <c:invertIfNegative val="0"/>
          <c:dPt>
            <c:idx val="0"/>
            <c:invertIfNegative val="0"/>
            <c:bubble3D val="0"/>
            <c:spPr>
              <a:pattFill prst="wdUpDiag">
                <a:fgClr>
                  <a:schemeClr val="tx1"/>
                </a:fgClr>
                <a:bgClr>
                  <a:schemeClr val="bg1"/>
                </a:bgClr>
              </a:pattFill>
              <a:ln>
                <a:noFill/>
              </a:ln>
              <a:effectLst/>
            </c:spPr>
            <c:extLst>
              <c:ext xmlns:c16="http://schemas.microsoft.com/office/drawing/2014/chart" uri="{C3380CC4-5D6E-409C-BE32-E72D297353CC}">
                <c16:uniqueId val="{0000000E-D331-4171-846F-8F3080D99773}"/>
              </c:ext>
            </c:extLst>
          </c:dPt>
          <c:dPt>
            <c:idx val="1"/>
            <c:invertIfNegative val="0"/>
            <c:bubble3D val="0"/>
            <c:spPr>
              <a:pattFill prst="wdUpDiag">
                <a:fgClr>
                  <a:schemeClr val="accent2"/>
                </a:fgClr>
                <a:bgClr>
                  <a:schemeClr val="bg1"/>
                </a:bgClr>
              </a:pattFill>
              <a:ln>
                <a:noFill/>
              </a:ln>
              <a:effectLst/>
            </c:spPr>
            <c:extLst>
              <c:ext xmlns:c16="http://schemas.microsoft.com/office/drawing/2014/chart" uri="{C3380CC4-5D6E-409C-BE32-E72D297353CC}">
                <c16:uniqueId val="{00000010-D331-4171-846F-8F3080D99773}"/>
              </c:ext>
            </c:extLst>
          </c:dPt>
          <c:dPt>
            <c:idx val="2"/>
            <c:invertIfNegative val="0"/>
            <c:bubble3D val="0"/>
            <c:spPr>
              <a:pattFill prst="wdUpDiag">
                <a:fgClr>
                  <a:srgbClr val="0070C0"/>
                </a:fgClr>
                <a:bgClr>
                  <a:schemeClr val="bg1"/>
                </a:bgClr>
              </a:pattFill>
              <a:ln>
                <a:noFill/>
              </a:ln>
              <a:effectLst/>
            </c:spPr>
            <c:extLst>
              <c:ext xmlns:c16="http://schemas.microsoft.com/office/drawing/2014/chart" uri="{C3380CC4-5D6E-409C-BE32-E72D297353CC}">
                <c16:uniqueId val="{00000012-D331-4171-846F-8F3080D99773}"/>
              </c:ext>
            </c:extLst>
          </c:dPt>
          <c:dPt>
            <c:idx val="3"/>
            <c:invertIfNegative val="0"/>
            <c:bubble3D val="0"/>
            <c:spPr>
              <a:pattFill prst="wdUpDiag">
                <a:fgClr>
                  <a:schemeClr val="accent6"/>
                </a:fgClr>
                <a:bgClr>
                  <a:schemeClr val="bg1"/>
                </a:bgClr>
              </a:pattFill>
              <a:ln>
                <a:noFill/>
              </a:ln>
              <a:effectLst/>
            </c:spPr>
            <c:extLst>
              <c:ext xmlns:c16="http://schemas.microsoft.com/office/drawing/2014/chart" uri="{C3380CC4-5D6E-409C-BE32-E72D297353CC}">
                <c16:uniqueId val="{00000014-D331-4171-846F-8F3080D99773}"/>
              </c:ext>
            </c:extLst>
          </c:dPt>
          <c:dPt>
            <c:idx val="4"/>
            <c:invertIfNegative val="0"/>
            <c:bubble3D val="0"/>
            <c:spPr>
              <a:pattFill prst="wdUpDiag">
                <a:fgClr>
                  <a:srgbClr val="FF0000"/>
                </a:fgClr>
                <a:bgClr>
                  <a:schemeClr val="bg1"/>
                </a:bgClr>
              </a:pattFill>
              <a:ln>
                <a:noFill/>
              </a:ln>
              <a:effectLst/>
            </c:spPr>
            <c:extLst>
              <c:ext xmlns:c16="http://schemas.microsoft.com/office/drawing/2014/chart" uri="{C3380CC4-5D6E-409C-BE32-E72D297353CC}">
                <c16:uniqueId val="{00000016-D331-4171-846F-8F3080D99773}"/>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Feuil1!$N$179:$N$184</c:f>
              <c:strCache>
                <c:ptCount val="6"/>
                <c:pt idx="0">
                  <c:v>référence</c:v>
                </c:pt>
                <c:pt idx="1">
                  <c:v>normalisation interne</c:v>
                </c:pt>
                <c:pt idx="2">
                  <c:v>poids du plastique augmenté</c:v>
                </c:pt>
                <c:pt idx="3">
                  <c:v>confiance des données intégrée</c:v>
                </c:pt>
                <c:pt idx="4">
                  <c:v>bruit sur train data</c:v>
                </c:pt>
                <c:pt idx="5">
                  <c:v>meilleurs modèles</c:v>
                </c:pt>
              </c:strCache>
            </c:strRef>
          </c:cat>
          <c:val>
            <c:numRef>
              <c:f>Feuil1!$P$179:$P$184</c:f>
              <c:numCache>
                <c:formatCode>General</c:formatCode>
                <c:ptCount val="6"/>
                <c:pt idx="0">
                  <c:v>0.66100000000000003</c:v>
                </c:pt>
                <c:pt idx="1">
                  <c:v>0.58699999999999997</c:v>
                </c:pt>
                <c:pt idx="2">
                  <c:v>0.69099999999999995</c:v>
                </c:pt>
                <c:pt idx="3">
                  <c:v>0.67100000000000004</c:v>
                </c:pt>
                <c:pt idx="4">
                  <c:v>0.70099999999999996</c:v>
                </c:pt>
              </c:numCache>
            </c:numRef>
          </c:val>
          <c:extLst>
            <c:ext xmlns:c16="http://schemas.microsoft.com/office/drawing/2014/chart" uri="{C3380CC4-5D6E-409C-BE32-E72D297353CC}">
              <c16:uniqueId val="{00000017-D331-4171-846F-8F3080D99773}"/>
            </c:ext>
          </c:extLst>
        </c:ser>
        <c:dLbls>
          <c:showLegendKey val="0"/>
          <c:showVal val="0"/>
          <c:showCatName val="0"/>
          <c:showSerName val="0"/>
          <c:showPercent val="0"/>
          <c:showBubbleSize val="0"/>
        </c:dLbls>
        <c:gapWidth val="219"/>
        <c:overlap val="-27"/>
        <c:axId val="1710334543"/>
        <c:axId val="1710342223"/>
      </c:barChart>
      <c:catAx>
        <c:axId val="1710334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710342223"/>
        <c:crosses val="autoZero"/>
        <c:auto val="1"/>
        <c:lblAlgn val="ctr"/>
        <c:lblOffset val="100"/>
        <c:noMultiLvlLbl val="0"/>
      </c:catAx>
      <c:valAx>
        <c:axId val="1710342223"/>
        <c:scaling>
          <c:orientation val="minMax"/>
          <c:min val="0.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7103345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i="0" u="none" strike="noStrike" kern="1200" spc="0" baseline="0" dirty="0">
                <a:solidFill>
                  <a:prstClr val="black">
                    <a:lumMod val="95000"/>
                    <a:lumOff val="5000"/>
                  </a:prstClr>
                </a:solidFill>
                <a:latin typeface="Times New Roman" panose="02020603050405020304" pitchFamily="18" charset="0"/>
                <a:cs typeface="Times New Roman" panose="02020603050405020304" pitchFamily="18" charset="0"/>
              </a:rPr>
              <a:t>Mean Intersection over Union scores for </a:t>
            </a:r>
            <a:r>
              <a:rPr lang="en-US" sz="2000" b="1" i="1" u="none" strike="noStrike" kern="1200" spc="0" baseline="0" dirty="0">
                <a:solidFill>
                  <a:srgbClr val="FF0000"/>
                </a:solidFill>
                <a:latin typeface="Times New Roman" panose="02020603050405020304" pitchFamily="18" charset="0"/>
                <a:cs typeface="Times New Roman" panose="02020603050405020304" pitchFamily="18" charset="0"/>
              </a:rPr>
              <a:t>Marine Debris </a:t>
            </a:r>
            <a:r>
              <a:rPr lang="en-US" sz="2000" b="1" i="0" u="none" strike="noStrike" kern="1200" spc="0" baseline="0" dirty="0">
                <a:solidFill>
                  <a:prstClr val="black">
                    <a:lumMod val="95000"/>
                    <a:lumOff val="5000"/>
                  </a:prstClr>
                </a:solidFill>
                <a:latin typeface="Times New Roman" panose="02020603050405020304" pitchFamily="18" charset="0"/>
                <a:cs typeface="Times New Roman" panose="02020603050405020304" pitchFamily="18" charset="0"/>
              </a:rPr>
              <a:t>class on independent data</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Feuil1!$C$162</c:f>
              <c:strCache>
                <c:ptCount val="1"/>
                <c:pt idx="0">
                  <c:v>mIoU test P</c:v>
                </c:pt>
              </c:strCache>
            </c:strRef>
          </c:tx>
          <c:spPr>
            <a:solidFill>
              <a:schemeClr val="accent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D07D-4BA9-80B8-25BC3C48B52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2-D07D-4BA9-80B8-25BC3C48B52C}"/>
              </c:ext>
            </c:extLst>
          </c:dPt>
          <c:dPt>
            <c:idx val="2"/>
            <c:invertIfNegative val="0"/>
            <c:bubble3D val="0"/>
            <c:spPr>
              <a:solidFill>
                <a:srgbClr val="0070C0"/>
              </a:solidFill>
              <a:ln>
                <a:noFill/>
              </a:ln>
              <a:effectLst/>
            </c:spPr>
            <c:extLst>
              <c:ext xmlns:c16="http://schemas.microsoft.com/office/drawing/2014/chart" uri="{C3380CC4-5D6E-409C-BE32-E72D297353CC}">
                <c16:uniqueId val="{00000003-D07D-4BA9-80B8-25BC3C48B52C}"/>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4-D07D-4BA9-80B8-25BC3C48B52C}"/>
              </c:ext>
            </c:extLst>
          </c:dPt>
          <c:dPt>
            <c:idx val="4"/>
            <c:invertIfNegative val="0"/>
            <c:bubble3D val="0"/>
            <c:spPr>
              <a:solidFill>
                <a:srgbClr val="FF0000"/>
              </a:solidFill>
              <a:ln>
                <a:noFill/>
              </a:ln>
              <a:effectLst/>
            </c:spPr>
            <c:extLst>
              <c:ext xmlns:c16="http://schemas.microsoft.com/office/drawing/2014/chart" uri="{C3380CC4-5D6E-409C-BE32-E72D297353CC}">
                <c16:uniqueId val="{00000005-D07D-4BA9-80B8-25BC3C48B52C}"/>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Feuil1!$B$163:$B$167</c:f>
              <c:strCache>
                <c:ptCount val="5"/>
                <c:pt idx="0">
                  <c:v>référence</c:v>
                </c:pt>
                <c:pt idx="1">
                  <c:v>normalisation interne</c:v>
                </c:pt>
                <c:pt idx="2">
                  <c:v>poids du plastique augmenté</c:v>
                </c:pt>
                <c:pt idx="3">
                  <c:v>confiance des données intégrée</c:v>
                </c:pt>
                <c:pt idx="4">
                  <c:v>bruit sur train data</c:v>
                </c:pt>
              </c:strCache>
            </c:strRef>
          </c:cat>
          <c:val>
            <c:numRef>
              <c:f>Feuil1!$C$163:$C$167</c:f>
              <c:numCache>
                <c:formatCode>General</c:formatCode>
                <c:ptCount val="5"/>
                <c:pt idx="0">
                  <c:v>0.56499999999999995</c:v>
                </c:pt>
                <c:pt idx="1">
                  <c:v>0.55000000000000004</c:v>
                </c:pt>
                <c:pt idx="2">
                  <c:v>0.63</c:v>
                </c:pt>
                <c:pt idx="3">
                  <c:v>0.57599999999999996</c:v>
                </c:pt>
                <c:pt idx="4">
                  <c:v>0.59499999999999997</c:v>
                </c:pt>
              </c:numCache>
            </c:numRef>
          </c:val>
          <c:extLst>
            <c:ext xmlns:c16="http://schemas.microsoft.com/office/drawing/2014/chart" uri="{C3380CC4-5D6E-409C-BE32-E72D297353CC}">
              <c16:uniqueId val="{00000000-D07D-4BA9-80B8-25BC3C48B52C}"/>
            </c:ext>
          </c:extLst>
        </c:ser>
        <c:dLbls>
          <c:showLegendKey val="0"/>
          <c:showVal val="0"/>
          <c:showCatName val="0"/>
          <c:showSerName val="0"/>
          <c:showPercent val="0"/>
          <c:showBubbleSize val="0"/>
        </c:dLbls>
        <c:gapWidth val="219"/>
        <c:overlap val="-27"/>
        <c:axId val="1803455679"/>
        <c:axId val="1803459519"/>
      </c:barChart>
      <c:catAx>
        <c:axId val="1803455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03459519"/>
        <c:crosses val="autoZero"/>
        <c:auto val="1"/>
        <c:lblAlgn val="ctr"/>
        <c:lblOffset val="100"/>
        <c:noMultiLvlLbl val="0"/>
      </c:catAx>
      <c:valAx>
        <c:axId val="1803459519"/>
        <c:scaling>
          <c:orientation val="minMax"/>
          <c:max val="0.8"/>
          <c:min val="0.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fr-FR"/>
          </a:p>
        </c:txPr>
        <c:crossAx val="18034556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chemeClr val="accent2"/>
        </a:solidFill>
      </dgm:spPr>
      <dgm:t>
        <a:bodyPr/>
        <a:lstStyle/>
        <a:p>
          <a:r>
            <a:rPr lang="en-US" b="1" noProof="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METHODOLY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s-ES" b="0"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RESULTS</a:t>
          </a:r>
          <a:endParaRPr lang="es-ES" b="0" dirty="0">
            <a:latin typeface="Times New Roman" panose="02020603050405020304" pitchFamily="18" charset="0"/>
            <a:cs typeface="Times New Roman" panose="02020603050405020304" pitchFamily="18" charset="0"/>
          </a:endParaRP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chemeClr val="accent2"/>
        </a:solidFill>
      </dgm:spPr>
      <dgm:t>
        <a:bodyPr/>
        <a:lstStyle/>
        <a:p>
          <a:r>
            <a:rPr lang="en-US" b="1" noProof="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n-US" noProof="0"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7FC7DF"/>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s-ES" b="0"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s-ES" b="0"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s-ES" b="0"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08E727-39C8-480A-9B90-FED322248011}"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fr-BE"/>
        </a:p>
      </dgm:t>
    </dgm:pt>
    <dgm:pt modelId="{3D9FF706-E129-4EBD-A58C-96CCD07B6B5E}">
      <dgm:prSet phldrT="[Texto]"/>
      <dgm:spPr>
        <a:solidFill>
          <a:srgbClr val="83CBEB"/>
        </a:solidFill>
      </dgm:spPr>
      <dgm:t>
        <a:bodyPr/>
        <a:lstStyle/>
        <a:p>
          <a:r>
            <a:rPr lang="es-ES" b="0" dirty="0">
              <a:latin typeface="Times New Roman" panose="02020603050405020304" pitchFamily="18" charset="0"/>
              <a:cs typeface="Times New Roman" panose="02020603050405020304" pitchFamily="18" charset="0"/>
            </a:rPr>
            <a:t>ISSUE</a:t>
          </a:r>
        </a:p>
      </dgm:t>
    </dgm:pt>
    <dgm:pt modelId="{5CD4F1A4-F435-4E71-9BE8-C78112F75CF6}" type="parTrans" cxnId="{0D4311FE-6362-4E23-A04A-F4CBA35F70E8}">
      <dgm:prSet/>
      <dgm:spPr/>
      <dgm:t>
        <a:bodyPr/>
        <a:lstStyle/>
        <a:p>
          <a:endParaRPr lang="es-ES"/>
        </a:p>
      </dgm:t>
    </dgm:pt>
    <dgm:pt modelId="{0C083CB6-7E46-4212-B902-C69332B478F7}" type="sibTrans" cxnId="{0D4311FE-6362-4E23-A04A-F4CBA35F70E8}">
      <dgm:prSet/>
      <dgm:spPr/>
      <dgm:t>
        <a:bodyPr/>
        <a:lstStyle/>
        <a:p>
          <a:endParaRPr lang="es-ES"/>
        </a:p>
      </dgm:t>
    </dgm:pt>
    <dgm:pt modelId="{5A97E738-412C-417E-9142-69A742041F25}">
      <dgm:prSet phldrT="[Texto]"/>
      <dgm:spPr>
        <a:solidFill>
          <a:schemeClr val="accent1">
            <a:lumMod val="40000"/>
            <a:lumOff val="60000"/>
          </a:schemeClr>
        </a:solidFill>
      </dgm:spPr>
      <dgm:t>
        <a:bodyPr/>
        <a:lstStyle/>
        <a:p>
          <a:r>
            <a:rPr lang="es-ES" dirty="0">
              <a:latin typeface="Times New Roman" panose="02020603050405020304" pitchFamily="18" charset="0"/>
              <a:cs typeface="Times New Roman" panose="02020603050405020304" pitchFamily="18" charset="0"/>
            </a:rPr>
            <a:t>OBJECTIVE</a:t>
          </a:r>
        </a:p>
      </dgm:t>
    </dgm:pt>
    <dgm:pt modelId="{B0D2BE54-2013-497C-AC91-1F2538E866CC}" type="parTrans" cxnId="{3A3B208A-6B4E-48E8-9808-8D30C4AA781C}">
      <dgm:prSet/>
      <dgm:spPr/>
      <dgm:t>
        <a:bodyPr/>
        <a:lstStyle/>
        <a:p>
          <a:endParaRPr lang="es-ES"/>
        </a:p>
      </dgm:t>
    </dgm:pt>
    <dgm:pt modelId="{F5423A3B-0B5F-4290-AB81-CB318F6F08EF}" type="sibTrans" cxnId="{3A3B208A-6B4E-48E8-9808-8D30C4AA781C}">
      <dgm:prSet/>
      <dgm:spPr/>
      <dgm:t>
        <a:bodyPr/>
        <a:lstStyle/>
        <a:p>
          <a:endParaRPr lang="es-ES"/>
        </a:p>
      </dgm:t>
    </dgm:pt>
    <dgm:pt modelId="{427DE13D-468C-4CD7-842E-AE969645D14E}">
      <dgm:prSet phldrT="[Texto]"/>
      <dgm:spPr>
        <a:solidFill>
          <a:srgbClr val="7FC7DF"/>
        </a:solidFill>
      </dgm:spPr>
      <dgm:t>
        <a:bodyPr/>
        <a:lstStyle/>
        <a:p>
          <a:r>
            <a:rPr lang="es-ES" b="0" dirty="0">
              <a:latin typeface="Times New Roman" panose="02020603050405020304" pitchFamily="18" charset="0"/>
              <a:cs typeface="Times New Roman" panose="02020603050405020304" pitchFamily="18" charset="0"/>
            </a:rPr>
            <a:t>METHODOLOGY</a:t>
          </a:r>
        </a:p>
      </dgm:t>
    </dgm:pt>
    <dgm:pt modelId="{C3E2305B-4597-4397-8D84-E6AD08EAC452}" type="parTrans" cxnId="{3A99F442-75D5-4768-93B8-C75E318D7491}">
      <dgm:prSet/>
      <dgm:spPr/>
      <dgm:t>
        <a:bodyPr/>
        <a:lstStyle/>
        <a:p>
          <a:endParaRPr lang="es-ES"/>
        </a:p>
      </dgm:t>
    </dgm:pt>
    <dgm:pt modelId="{ED5B41C6-0DD2-4E04-BD92-ED5FD49CAB04}" type="sibTrans" cxnId="{3A99F442-75D5-4768-93B8-C75E318D7491}">
      <dgm:prSet/>
      <dgm:spPr/>
      <dgm:t>
        <a:bodyPr/>
        <a:lstStyle/>
        <a:p>
          <a:endParaRPr lang="es-ES"/>
        </a:p>
      </dgm:t>
    </dgm:pt>
    <dgm:pt modelId="{2ECE9C7B-4754-4B6C-9AEE-2FD935EE1E1E}">
      <dgm:prSet phldrT="[Texto]"/>
      <dgm:spPr>
        <a:solidFill>
          <a:schemeClr val="accent2"/>
        </a:solidFill>
      </dgm:spPr>
      <dgm:t>
        <a:bodyPr/>
        <a:lstStyle/>
        <a:p>
          <a:r>
            <a:rPr lang="es-ES" b="1" dirty="0">
              <a:latin typeface="Times New Roman" panose="02020603050405020304" pitchFamily="18" charset="0"/>
              <a:cs typeface="Times New Roman" panose="02020603050405020304" pitchFamily="18" charset="0"/>
            </a:rPr>
            <a:t>FIRST RESULTS</a:t>
          </a:r>
        </a:p>
      </dgm:t>
    </dgm:pt>
    <dgm:pt modelId="{36FB5D52-77D2-46E0-B448-9A9226811B0F}" type="parTrans" cxnId="{0F8E39B8-A7CE-48A4-B2AF-5BFE502811F1}">
      <dgm:prSet/>
      <dgm:spPr/>
      <dgm:t>
        <a:bodyPr/>
        <a:lstStyle/>
        <a:p>
          <a:endParaRPr lang="es-ES"/>
        </a:p>
      </dgm:t>
    </dgm:pt>
    <dgm:pt modelId="{1544393F-68E8-466B-B755-F79F467C8EE8}" type="sibTrans" cxnId="{0F8E39B8-A7CE-48A4-B2AF-5BFE502811F1}">
      <dgm:prSet/>
      <dgm:spPr/>
      <dgm:t>
        <a:bodyPr/>
        <a:lstStyle/>
        <a:p>
          <a:endParaRPr lang="es-ES"/>
        </a:p>
      </dgm:t>
    </dgm:pt>
    <dgm:pt modelId="{5785641B-AC84-4732-975D-6CD88D00FB64}">
      <dgm:prSet phldrT="[Texto]"/>
      <dgm:spPr>
        <a:solidFill>
          <a:srgbClr val="7FC7DF"/>
        </a:solidFill>
      </dgm:spPr>
      <dgm:t>
        <a:bodyPr/>
        <a:lstStyle/>
        <a:p>
          <a:r>
            <a:rPr lang="es-ES" dirty="0">
              <a:latin typeface="Times New Roman" panose="02020603050405020304" pitchFamily="18" charset="0"/>
              <a:cs typeface="Times New Roman" panose="02020603050405020304" pitchFamily="18" charset="0"/>
            </a:rPr>
            <a:t>CONCLUSIONS</a:t>
          </a:r>
        </a:p>
      </dgm:t>
    </dgm:pt>
    <dgm:pt modelId="{F4551605-58E6-4CF4-8265-22FD37CA829A}" type="parTrans" cxnId="{4DC7F32B-ABE0-464E-8989-83D979F6BCCA}">
      <dgm:prSet/>
      <dgm:spPr/>
      <dgm:t>
        <a:bodyPr/>
        <a:lstStyle/>
        <a:p>
          <a:endParaRPr lang="es-ES"/>
        </a:p>
      </dgm:t>
    </dgm:pt>
    <dgm:pt modelId="{08E8D004-5DA9-4FD7-BCA4-EF05514912D6}" type="sibTrans" cxnId="{4DC7F32B-ABE0-464E-8989-83D979F6BCCA}">
      <dgm:prSet/>
      <dgm:spPr/>
      <dgm:t>
        <a:bodyPr/>
        <a:lstStyle/>
        <a:p>
          <a:endParaRPr lang="es-ES"/>
        </a:p>
      </dgm:t>
    </dgm:pt>
    <dgm:pt modelId="{A29DF218-7C1A-48CB-BDA2-51FEB606C0FD}" type="pres">
      <dgm:prSet presAssocID="{1F08E727-39C8-480A-9B90-FED322248011}" presName="Name0" presStyleCnt="0">
        <dgm:presLayoutVars>
          <dgm:dir/>
          <dgm:resizeHandles val="exact"/>
        </dgm:presLayoutVars>
      </dgm:prSet>
      <dgm:spPr/>
    </dgm:pt>
    <dgm:pt modelId="{A51ACA3B-2A05-442D-90CA-67CBA3A72B18}" type="pres">
      <dgm:prSet presAssocID="{3D9FF706-E129-4EBD-A58C-96CCD07B6B5E}" presName="parTxOnly" presStyleLbl="node1" presStyleIdx="0" presStyleCnt="5">
        <dgm:presLayoutVars>
          <dgm:bulletEnabled val="1"/>
        </dgm:presLayoutVars>
      </dgm:prSet>
      <dgm:spPr/>
    </dgm:pt>
    <dgm:pt modelId="{BC01FD6E-0E27-4CC6-BAC4-ECFF549821DF}" type="pres">
      <dgm:prSet presAssocID="{0C083CB6-7E46-4212-B902-C69332B478F7}" presName="parSpace" presStyleCnt="0"/>
      <dgm:spPr/>
    </dgm:pt>
    <dgm:pt modelId="{92E1E88A-B023-4F89-B2F8-2979E575DDF2}" type="pres">
      <dgm:prSet presAssocID="{5A97E738-412C-417E-9142-69A742041F25}" presName="parTxOnly" presStyleLbl="node1" presStyleIdx="1" presStyleCnt="5">
        <dgm:presLayoutVars>
          <dgm:bulletEnabled val="1"/>
        </dgm:presLayoutVars>
      </dgm:prSet>
      <dgm:spPr/>
    </dgm:pt>
    <dgm:pt modelId="{7A9568A7-3854-4137-A7BF-A8D683636196}" type="pres">
      <dgm:prSet presAssocID="{F5423A3B-0B5F-4290-AB81-CB318F6F08EF}" presName="parSpace" presStyleCnt="0"/>
      <dgm:spPr/>
    </dgm:pt>
    <dgm:pt modelId="{CA852BA3-F5FB-421C-AC28-64E08B05FAD6}" type="pres">
      <dgm:prSet presAssocID="{427DE13D-468C-4CD7-842E-AE969645D14E}" presName="parTxOnly" presStyleLbl="node1" presStyleIdx="2" presStyleCnt="5">
        <dgm:presLayoutVars>
          <dgm:bulletEnabled val="1"/>
        </dgm:presLayoutVars>
      </dgm:prSet>
      <dgm:spPr/>
    </dgm:pt>
    <dgm:pt modelId="{CD94FAE4-93E0-47FB-B728-83382AA438BA}" type="pres">
      <dgm:prSet presAssocID="{ED5B41C6-0DD2-4E04-BD92-ED5FD49CAB04}" presName="parSpace" presStyleCnt="0"/>
      <dgm:spPr/>
    </dgm:pt>
    <dgm:pt modelId="{F83825DC-FFB2-4E9A-82DF-341C24265CC6}" type="pres">
      <dgm:prSet presAssocID="{2ECE9C7B-4754-4B6C-9AEE-2FD935EE1E1E}" presName="parTxOnly" presStyleLbl="node1" presStyleIdx="3" presStyleCnt="5">
        <dgm:presLayoutVars>
          <dgm:bulletEnabled val="1"/>
        </dgm:presLayoutVars>
      </dgm:prSet>
      <dgm:spPr/>
    </dgm:pt>
    <dgm:pt modelId="{F7256E8B-CFE5-4720-BCDE-5ECFE8BACAF6}" type="pres">
      <dgm:prSet presAssocID="{1544393F-68E8-466B-B755-F79F467C8EE8}" presName="parSpace" presStyleCnt="0"/>
      <dgm:spPr/>
    </dgm:pt>
    <dgm:pt modelId="{0C366DC3-01E4-4497-9727-F552BAE5ADAE}" type="pres">
      <dgm:prSet presAssocID="{5785641B-AC84-4732-975D-6CD88D00FB64}" presName="parTxOnly" presStyleLbl="node1" presStyleIdx="4" presStyleCnt="5">
        <dgm:presLayoutVars>
          <dgm:bulletEnabled val="1"/>
        </dgm:presLayoutVars>
      </dgm:prSet>
      <dgm:spPr/>
    </dgm:pt>
  </dgm:ptLst>
  <dgm:cxnLst>
    <dgm:cxn modelId="{4DC7F32B-ABE0-464E-8989-83D979F6BCCA}" srcId="{1F08E727-39C8-480A-9B90-FED322248011}" destId="{5785641B-AC84-4732-975D-6CD88D00FB64}" srcOrd="4" destOrd="0" parTransId="{F4551605-58E6-4CF4-8265-22FD37CA829A}" sibTransId="{08E8D004-5DA9-4FD7-BCA4-EF05514912D6}"/>
    <dgm:cxn modelId="{3A99F442-75D5-4768-93B8-C75E318D7491}" srcId="{1F08E727-39C8-480A-9B90-FED322248011}" destId="{427DE13D-468C-4CD7-842E-AE969645D14E}" srcOrd="2" destOrd="0" parTransId="{C3E2305B-4597-4397-8D84-E6AD08EAC452}" sibTransId="{ED5B41C6-0DD2-4E04-BD92-ED5FD49CAB04}"/>
    <dgm:cxn modelId="{540DAE6E-B3B4-4577-B253-9A4D1C44FDCF}" type="presOf" srcId="{2ECE9C7B-4754-4B6C-9AEE-2FD935EE1E1E}" destId="{F83825DC-FFB2-4E9A-82DF-341C24265CC6}" srcOrd="0" destOrd="0" presId="urn:microsoft.com/office/officeart/2005/8/layout/hChevron3"/>
    <dgm:cxn modelId="{CB680157-1EEC-473F-9A05-5E76A917A074}" type="presOf" srcId="{3D9FF706-E129-4EBD-A58C-96CCD07B6B5E}" destId="{A51ACA3B-2A05-442D-90CA-67CBA3A72B18}" srcOrd="0" destOrd="0" presId="urn:microsoft.com/office/officeart/2005/8/layout/hChevron3"/>
    <dgm:cxn modelId="{3A3B208A-6B4E-48E8-9808-8D30C4AA781C}" srcId="{1F08E727-39C8-480A-9B90-FED322248011}" destId="{5A97E738-412C-417E-9142-69A742041F25}" srcOrd="1" destOrd="0" parTransId="{B0D2BE54-2013-497C-AC91-1F2538E866CC}" sibTransId="{F5423A3B-0B5F-4290-AB81-CB318F6F08EF}"/>
    <dgm:cxn modelId="{130CA68E-D1CE-4A83-8CB0-BD66CEF3CDA9}" type="presOf" srcId="{5785641B-AC84-4732-975D-6CD88D00FB64}" destId="{0C366DC3-01E4-4497-9727-F552BAE5ADAE}" srcOrd="0" destOrd="0" presId="urn:microsoft.com/office/officeart/2005/8/layout/hChevron3"/>
    <dgm:cxn modelId="{A51CC5B6-EB6B-48C4-A3FB-F33E2AB9B6CE}" type="presOf" srcId="{5A97E738-412C-417E-9142-69A742041F25}" destId="{92E1E88A-B023-4F89-B2F8-2979E575DDF2}" srcOrd="0" destOrd="0" presId="urn:microsoft.com/office/officeart/2005/8/layout/hChevron3"/>
    <dgm:cxn modelId="{0F8E39B8-A7CE-48A4-B2AF-5BFE502811F1}" srcId="{1F08E727-39C8-480A-9B90-FED322248011}" destId="{2ECE9C7B-4754-4B6C-9AEE-2FD935EE1E1E}" srcOrd="3" destOrd="0" parTransId="{36FB5D52-77D2-46E0-B448-9A9226811B0F}" sibTransId="{1544393F-68E8-466B-B755-F79F467C8EE8}"/>
    <dgm:cxn modelId="{14DF68E9-8027-47F2-B30F-AFB416539FFA}" type="presOf" srcId="{427DE13D-468C-4CD7-842E-AE969645D14E}" destId="{CA852BA3-F5FB-421C-AC28-64E08B05FAD6}" srcOrd="0" destOrd="0" presId="urn:microsoft.com/office/officeart/2005/8/layout/hChevron3"/>
    <dgm:cxn modelId="{133905FB-1236-4A2C-AD23-6A0D4E350F31}" type="presOf" srcId="{1F08E727-39C8-480A-9B90-FED322248011}" destId="{A29DF218-7C1A-48CB-BDA2-51FEB606C0FD}" srcOrd="0" destOrd="0" presId="urn:microsoft.com/office/officeart/2005/8/layout/hChevron3"/>
    <dgm:cxn modelId="{0D4311FE-6362-4E23-A04A-F4CBA35F70E8}" srcId="{1F08E727-39C8-480A-9B90-FED322248011}" destId="{3D9FF706-E129-4EBD-A58C-96CCD07B6B5E}" srcOrd="0" destOrd="0" parTransId="{5CD4F1A4-F435-4E71-9BE8-C78112F75CF6}" sibTransId="{0C083CB6-7E46-4212-B902-C69332B478F7}"/>
    <dgm:cxn modelId="{2D8371F3-5BB1-4CEA-86A7-ED689BA42C50}" type="presParOf" srcId="{A29DF218-7C1A-48CB-BDA2-51FEB606C0FD}" destId="{A51ACA3B-2A05-442D-90CA-67CBA3A72B18}" srcOrd="0" destOrd="0" presId="urn:microsoft.com/office/officeart/2005/8/layout/hChevron3"/>
    <dgm:cxn modelId="{7CFA11D2-4F8A-49CC-B66B-FA72237AD36F}" type="presParOf" srcId="{A29DF218-7C1A-48CB-BDA2-51FEB606C0FD}" destId="{BC01FD6E-0E27-4CC6-BAC4-ECFF549821DF}" srcOrd="1" destOrd="0" presId="urn:microsoft.com/office/officeart/2005/8/layout/hChevron3"/>
    <dgm:cxn modelId="{692A60ED-859A-4831-A201-8ADBB6300D76}" type="presParOf" srcId="{A29DF218-7C1A-48CB-BDA2-51FEB606C0FD}" destId="{92E1E88A-B023-4F89-B2F8-2979E575DDF2}" srcOrd="2" destOrd="0" presId="urn:microsoft.com/office/officeart/2005/8/layout/hChevron3"/>
    <dgm:cxn modelId="{1136E249-4F34-44DF-90A9-8D7484156A33}" type="presParOf" srcId="{A29DF218-7C1A-48CB-BDA2-51FEB606C0FD}" destId="{7A9568A7-3854-4137-A7BF-A8D683636196}" srcOrd="3" destOrd="0" presId="urn:microsoft.com/office/officeart/2005/8/layout/hChevron3"/>
    <dgm:cxn modelId="{C56E6825-78A1-406B-A4B4-DB4DAC127355}" type="presParOf" srcId="{A29DF218-7C1A-48CB-BDA2-51FEB606C0FD}" destId="{CA852BA3-F5FB-421C-AC28-64E08B05FAD6}" srcOrd="4" destOrd="0" presId="urn:microsoft.com/office/officeart/2005/8/layout/hChevron3"/>
    <dgm:cxn modelId="{68B3A6DD-F8E7-4A7A-880F-E86D5B3BAF26}" type="presParOf" srcId="{A29DF218-7C1A-48CB-BDA2-51FEB606C0FD}" destId="{CD94FAE4-93E0-47FB-B728-83382AA438BA}" srcOrd="5" destOrd="0" presId="urn:microsoft.com/office/officeart/2005/8/layout/hChevron3"/>
    <dgm:cxn modelId="{D06C55F6-C423-4365-B434-0602D2EA4114}" type="presParOf" srcId="{A29DF218-7C1A-48CB-BDA2-51FEB606C0FD}" destId="{F83825DC-FFB2-4E9A-82DF-341C24265CC6}" srcOrd="6" destOrd="0" presId="urn:microsoft.com/office/officeart/2005/8/layout/hChevron3"/>
    <dgm:cxn modelId="{DF3DDBF4-94BC-4382-9910-96E4D5D0DA57}" type="presParOf" srcId="{A29DF218-7C1A-48CB-BDA2-51FEB606C0FD}" destId="{F7256E8B-CFE5-4720-BCDE-5ECFE8BACAF6}" srcOrd="7" destOrd="0" presId="urn:microsoft.com/office/officeart/2005/8/layout/hChevron3"/>
    <dgm:cxn modelId="{4FE32140-E85E-4F48-8A8F-51304EBB26D4}" type="presParOf" srcId="{A29DF218-7C1A-48CB-BDA2-51FEB606C0FD}" destId="{0C366DC3-01E4-4497-9727-F552BAE5ADAE}"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348"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1" kern="1200" noProof="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noProof="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noProof="0" dirty="0">
              <a:latin typeface="Times New Roman" panose="02020603050405020304" pitchFamily="18" charset="0"/>
              <a:cs typeface="Times New Roman" panose="02020603050405020304" pitchFamily="18" charset="0"/>
            </a:rPr>
            <a:t>METHODOLY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noProof="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noProof="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RESULTS</a:t>
          </a:r>
          <a:endParaRPr lang="es-ES" sz="2000" b="0" kern="1200" dirty="0">
            <a:latin typeface="Times New Roman" panose="02020603050405020304" pitchFamily="18" charset="0"/>
            <a:cs typeface="Times New Roman" panose="02020603050405020304" pitchFamily="18" charset="0"/>
          </a:endParaRP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noProof="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noProof="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noProof="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noProof="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46"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b="1"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kern="120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46"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b="1"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kern="120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a:lnSpc>
              <a:spcPct val="90000"/>
            </a:lnSpc>
            <a:spcBef>
              <a:spcPct val="0"/>
            </a:spcBef>
            <a:spcAft>
              <a:spcPct val="35000"/>
            </a:spcAft>
            <a:buNone/>
          </a:pPr>
          <a:r>
            <a:rPr lang="es-ES" sz="19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imes New Roman" panose="02020603050405020304" pitchFamily="18" charset="0"/>
              <a:cs typeface="Times New Roman" panose="02020603050405020304" pitchFamily="18" charset="0"/>
            </a:rPr>
            <a:t>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ACA3B-2A05-442D-90CA-67CBA3A72B18}">
      <dsp:nvSpPr>
        <dsp:cNvPr id="0" name=""/>
        <dsp:cNvSpPr/>
      </dsp:nvSpPr>
      <dsp:spPr>
        <a:xfrm>
          <a:off x="1488" y="0"/>
          <a:ext cx="2902148" cy="794276"/>
        </a:xfrm>
        <a:prstGeom prst="homePlate">
          <a:avLst/>
        </a:prstGeom>
        <a:solidFill>
          <a:srgbClr val="83CBE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ISSUE</a:t>
          </a:r>
        </a:p>
      </dsp:txBody>
      <dsp:txXfrm>
        <a:off x="1488" y="0"/>
        <a:ext cx="2703579" cy="794276"/>
      </dsp:txXfrm>
    </dsp:sp>
    <dsp:sp modelId="{92E1E88A-B023-4F89-B2F8-2979E575DDF2}">
      <dsp:nvSpPr>
        <dsp:cNvPr id="0" name=""/>
        <dsp:cNvSpPr/>
      </dsp:nvSpPr>
      <dsp:spPr>
        <a:xfrm>
          <a:off x="2323207" y="0"/>
          <a:ext cx="2902148" cy="794276"/>
        </a:xfrm>
        <a:prstGeom prst="chevron">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OBJECTIVE</a:t>
          </a:r>
        </a:p>
      </dsp:txBody>
      <dsp:txXfrm>
        <a:off x="2720345" y="0"/>
        <a:ext cx="2107872" cy="794276"/>
      </dsp:txXfrm>
    </dsp:sp>
    <dsp:sp modelId="{CA852BA3-F5FB-421C-AC28-64E08B05FAD6}">
      <dsp:nvSpPr>
        <dsp:cNvPr id="0" name=""/>
        <dsp:cNvSpPr/>
      </dsp:nvSpPr>
      <dsp:spPr>
        <a:xfrm>
          <a:off x="4644925"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0" kern="1200" dirty="0">
              <a:latin typeface="Times New Roman" panose="02020603050405020304" pitchFamily="18" charset="0"/>
              <a:cs typeface="Times New Roman" panose="02020603050405020304" pitchFamily="18" charset="0"/>
            </a:rPr>
            <a:t>METHODOLOGY</a:t>
          </a:r>
        </a:p>
      </dsp:txBody>
      <dsp:txXfrm>
        <a:off x="5042063" y="0"/>
        <a:ext cx="2107872" cy="794276"/>
      </dsp:txXfrm>
    </dsp:sp>
    <dsp:sp modelId="{F83825DC-FFB2-4E9A-82DF-341C24265CC6}">
      <dsp:nvSpPr>
        <dsp:cNvPr id="0" name=""/>
        <dsp:cNvSpPr/>
      </dsp:nvSpPr>
      <dsp:spPr>
        <a:xfrm>
          <a:off x="6966644" y="0"/>
          <a:ext cx="2902148" cy="794276"/>
        </a:xfrm>
        <a:prstGeom prst="chevron">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imes New Roman" panose="02020603050405020304" pitchFamily="18" charset="0"/>
              <a:cs typeface="Times New Roman" panose="02020603050405020304" pitchFamily="18" charset="0"/>
            </a:rPr>
            <a:t>FIRST RESULTS</a:t>
          </a:r>
        </a:p>
      </dsp:txBody>
      <dsp:txXfrm>
        <a:off x="7363782" y="0"/>
        <a:ext cx="2107872" cy="794276"/>
      </dsp:txXfrm>
    </dsp:sp>
    <dsp:sp modelId="{0C366DC3-01E4-4497-9727-F552BAE5ADAE}">
      <dsp:nvSpPr>
        <dsp:cNvPr id="0" name=""/>
        <dsp:cNvSpPr/>
      </dsp:nvSpPr>
      <dsp:spPr>
        <a:xfrm>
          <a:off x="9288363" y="0"/>
          <a:ext cx="2902148" cy="794276"/>
        </a:xfrm>
        <a:prstGeom prst="chevron">
          <a:avLst/>
        </a:prstGeom>
        <a:solidFill>
          <a:srgbClr val="7FC7D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Times New Roman" panose="02020603050405020304" pitchFamily="18" charset="0"/>
              <a:cs typeface="Times New Roman" panose="02020603050405020304" pitchFamily="18" charset="0"/>
            </a:rPr>
            <a:t>CONCLUSIONS</a:t>
          </a:r>
        </a:p>
      </dsp:txBody>
      <dsp:txXfrm>
        <a:off x="9685501" y="0"/>
        <a:ext cx="2107872" cy="79427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7C06B2-4D58-4385-A918-A05E11E3212C}" type="datetimeFigureOut">
              <a:rPr lang="fr-BE" smtClean="0"/>
              <a:t>06-07-26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EF53D-D4EE-439F-BED6-1B707AB8EB4F}" type="slidenum">
              <a:rPr lang="fr-BE" smtClean="0"/>
              <a:t>‹N°›</a:t>
            </a:fld>
            <a:endParaRPr lang="fr-BE"/>
          </a:p>
        </p:txBody>
      </p:sp>
    </p:spTree>
    <p:extLst>
      <p:ext uri="{BB962C8B-B14F-4D97-AF65-F5344CB8AC3E}">
        <p14:creationId xmlns:p14="http://schemas.microsoft.com/office/powerpoint/2010/main" val="1945569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292E057-0D99-4C95-B7C7-71310A18D316}" type="slidenum">
              <a:rPr lang="fr-BE" smtClean="0"/>
              <a:t>1</a:t>
            </a:fld>
            <a:endParaRPr lang="fr-BE"/>
          </a:p>
        </p:txBody>
      </p:sp>
    </p:spTree>
    <p:extLst>
      <p:ext uri="{BB962C8B-B14F-4D97-AF65-F5344CB8AC3E}">
        <p14:creationId xmlns:p14="http://schemas.microsoft.com/office/powerpoint/2010/main" val="230700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BE"/>
          </a:p>
        </p:txBody>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Given this urgent situation, it is necessary to develop policies for the sustainable management of the coastal environment. To this end, the automation of satellite-based detection of such pollution holds enormous potential for protecting the environment. Ultimately, the code will be made available as open source and can be used by others in their regions of interest.</a:t>
            </a:r>
            <a:endParaRPr lang="fr-BE" dirty="0"/>
          </a:p>
        </p:txBody>
      </p:sp>
      <p:sp>
        <p:nvSpPr>
          <p:cNvPr id="4" name="Espace réservé du numéro de diapositive 3"/>
          <p:cNvSpPr>
            <a:spLocks noGrp="1"/>
          </p:cNvSpPr>
          <p:nvPr>
            <p:ph type="sldNum" sz="quarter" idx="5"/>
          </p:nvPr>
        </p:nvSpPr>
        <p:spPr/>
        <p:txBody>
          <a:bodyPr/>
          <a:lstStyle/>
          <a:p>
            <a:fld id="{E207061F-8863-4572-9DE6-AC9EF2E9FE1B}" type="slidenum">
              <a:rPr lang="fr-BE" smtClean="0"/>
              <a:t>11</a:t>
            </a:fld>
            <a:endParaRPr lang="fr-BE"/>
          </a:p>
        </p:txBody>
      </p:sp>
    </p:spTree>
    <p:extLst>
      <p:ext uri="{BB962C8B-B14F-4D97-AF65-F5344CB8AC3E}">
        <p14:creationId xmlns:p14="http://schemas.microsoft.com/office/powerpoint/2010/main" val="3894870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Each year, an estimated 1.7 million metric tons of plastic is released into the ocean, which is currently believed to contain more than 30 million metric tons</a:t>
            </a:r>
          </a:p>
          <a:p>
            <a:r>
              <a:rPr lang="en-US" dirty="0"/>
              <a:t>And in a scenario where plastic production continues to grow at the current rate (doubling every 15 years) and no efforts are made to eliminate our plastic waste in the ocean, the amount of plastic in the ocean could quadruple by 2050.</a:t>
            </a:r>
          </a:p>
          <a:p>
            <a:r>
              <a:rPr lang="en-US" dirty="0"/>
              <a:t>Why is this a problem? Plastic is an urgent problem because it is harmful to the marine and coastal environment, water and food quality, human health, and our economies, among other things. Furthermore, in addition to our ever-increasing production of plastic, it takes decades or even hundreds of years for it to degrade. Moreover, due to UV radiation, erosion, or biological factors, </a:t>
            </a:r>
            <a:r>
              <a:rPr lang="en-US" dirty="0" err="1"/>
              <a:t>macroplastics</a:t>
            </a:r>
            <a:r>
              <a:rPr lang="en-US" dirty="0"/>
              <a:t> break down into microplastics, which are much more difficult and costly to recover and pose enormous problems for marine organisms.</a:t>
            </a:r>
          </a:p>
          <a:p>
            <a:r>
              <a:rPr lang="en-US" sz="1200" b="0" i="0" u="none" strike="noStrike" baseline="0" dirty="0">
                <a:solidFill>
                  <a:srgbClr val="000000"/>
                </a:solidFill>
                <a:latin typeface="Times New Roman" panose="02020603050405020304" pitchFamily="18" charset="0"/>
                <a:cs typeface="Times New Roman" panose="02020603050405020304" pitchFamily="18" charset="0"/>
              </a:rPr>
              <a:t>In its resolution of March 15, 2019, the United Nations Environment Assembly had already stressed the urgency of “improve understanding of the fate, distribution and impact of marine litter, including plastic litter and microplastics, on the marine environment” </a:t>
            </a:r>
            <a:endParaRPr lang="fr-BE" dirty="0"/>
          </a:p>
          <a:p>
            <a:endParaRPr lang="fr-BE" dirty="0"/>
          </a:p>
        </p:txBody>
      </p:sp>
      <p:sp>
        <p:nvSpPr>
          <p:cNvPr id="4" name="Espace réservé du numéro de diapositive 3"/>
          <p:cNvSpPr>
            <a:spLocks noGrp="1"/>
          </p:cNvSpPr>
          <p:nvPr>
            <p:ph type="sldNum" sz="quarter" idx="5"/>
          </p:nvPr>
        </p:nvSpPr>
        <p:spPr/>
        <p:txBody>
          <a:bodyPr/>
          <a:lstStyle/>
          <a:p>
            <a:fld id="{E207061F-8863-4572-9DE6-AC9EF2E9FE1B}" type="slidenum">
              <a:rPr lang="fr-BE" smtClean="0"/>
              <a:t>2</a:t>
            </a:fld>
            <a:endParaRPr lang="fr-BE"/>
          </a:p>
        </p:txBody>
      </p:sp>
    </p:spTree>
    <p:extLst>
      <p:ext uri="{BB962C8B-B14F-4D97-AF65-F5344CB8AC3E}">
        <p14:creationId xmlns:p14="http://schemas.microsoft.com/office/powerpoint/2010/main" val="3109163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So the first step in studying this pollution is to detect it. An effective way to detect </a:t>
            </a:r>
            <a:r>
              <a:rPr lang="en-US" dirty="0" err="1"/>
              <a:t>macroplastic</a:t>
            </a:r>
            <a:r>
              <a:rPr lang="en-US" dirty="0"/>
              <a:t> over large areas is through satellite imagery. To date, the vast majority of satellite-based detection of plastic debris has relied on Sentinel-2 images with high spatial resolution (10 m). But the problem is the low spectral resolution of Sentinel-2 images, which makes it difficult to differentiate between objects that have similar spectral signatures, as is the case with plastic and organic matter. And that is why it is important to study them together.</a:t>
            </a:r>
          </a:p>
        </p:txBody>
      </p:sp>
      <p:sp>
        <p:nvSpPr>
          <p:cNvPr id="4" name="Espace réservé du numéro de diapositive 3"/>
          <p:cNvSpPr>
            <a:spLocks noGrp="1"/>
          </p:cNvSpPr>
          <p:nvPr>
            <p:ph type="sldNum" sz="quarter" idx="5"/>
          </p:nvPr>
        </p:nvSpPr>
        <p:spPr/>
        <p:txBody>
          <a:bodyPr/>
          <a:lstStyle/>
          <a:p>
            <a:fld id="{E207061F-8863-4572-9DE6-AC9EF2E9FE1B}" type="slidenum">
              <a:rPr lang="fr-BE" smtClean="0"/>
              <a:t>3</a:t>
            </a:fld>
            <a:endParaRPr lang="fr-BE"/>
          </a:p>
        </p:txBody>
      </p:sp>
    </p:spTree>
    <p:extLst>
      <p:ext uri="{BB962C8B-B14F-4D97-AF65-F5344CB8AC3E}">
        <p14:creationId xmlns:p14="http://schemas.microsoft.com/office/powerpoint/2010/main" val="1953321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207061F-8863-4572-9DE6-AC9EF2E9FE1B}" type="slidenum">
              <a:rPr lang="fr-BE" smtClean="0"/>
              <a:t>4</a:t>
            </a:fld>
            <a:endParaRPr lang="fr-BE"/>
          </a:p>
        </p:txBody>
      </p:sp>
    </p:spTree>
    <p:extLst>
      <p:ext uri="{BB962C8B-B14F-4D97-AF65-F5344CB8AC3E}">
        <p14:creationId xmlns:p14="http://schemas.microsoft.com/office/powerpoint/2010/main" val="402718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F627E-2D3D-A8E9-AB1E-8EA070B31BD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0C7727-2FEB-6022-4A90-48F62C55FC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ECAC28-567F-2CB4-A3C5-D75C98047D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use the U-Net neural network, a deep learning architecture primarily used for image segmentation tasks. The algorithm is trained to recognize what is on the water’s surface based on the spectral signatures of the image pixels provided as input. But U-Net’s greatest strength is its ability to perceive structures at different spatial scales, which is very well suited for detecting clusters of plastic or foam that form filament-like structures. As you can see, we end up with very similar images, but the one on the right is clearly foam, not plastic.</a:t>
            </a:r>
            <a:endParaRPr lang="fr-BE" dirty="0"/>
          </a:p>
        </p:txBody>
      </p:sp>
      <p:sp>
        <p:nvSpPr>
          <p:cNvPr id="4" name="Espace réservé du numéro de diapositive 3">
            <a:extLst>
              <a:ext uri="{FF2B5EF4-FFF2-40B4-BE49-F238E27FC236}">
                <a16:creationId xmlns:a16="http://schemas.microsoft.com/office/drawing/2014/main" id="{2974ED32-F4EE-46E4-8D80-9BF63A74F198}"/>
              </a:ext>
            </a:extLst>
          </p:cNvPr>
          <p:cNvSpPr>
            <a:spLocks noGrp="1"/>
          </p:cNvSpPr>
          <p:nvPr>
            <p:ph type="sldNum" sz="quarter" idx="5"/>
          </p:nvPr>
        </p:nvSpPr>
        <p:spPr/>
        <p:txBody>
          <a:bodyPr/>
          <a:lstStyle/>
          <a:p>
            <a:fld id="{E207061F-8863-4572-9DE6-AC9EF2E9FE1B}" type="slidenum">
              <a:rPr lang="fr-BE" smtClean="0"/>
              <a:t>5</a:t>
            </a:fld>
            <a:endParaRPr lang="fr-BE"/>
          </a:p>
        </p:txBody>
      </p:sp>
    </p:spTree>
    <p:extLst>
      <p:ext uri="{BB962C8B-B14F-4D97-AF65-F5344CB8AC3E}">
        <p14:creationId xmlns:p14="http://schemas.microsoft.com/office/powerpoint/2010/main" val="1249217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95D38-DF75-2C80-F141-724E7B27D40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16E601-4D15-7ED0-241A-B617731CD7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B2E5E0B-E8F8-5386-4AD1-EE6D6473CC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U-Net consists of two main parts: the Encoder, which, in my case, takes Sentinel-2 images as input. The encoder consists of several convolutional blocks that reduce the image resolution and extract increasingly abstract features from the image. Next comes the Decoder, which, starting from a compressed representation of the image, gradually reconstructs the image by increasing the resolution.  At the decoder’s output, an image with the same spatial resolution as the input image is obtained, where each pixel in the image is assigned a certain probability of belonging to each of the predefined classes. This prediction is compared with verified data, in which some pixels have been assigned a class based on in-situ observations and image interpretation experts. The goal is that, as training progresses, the difference between the verified data and the prediction is minimized. The reference model here is trained using the Marine Debris Archive database built by </a:t>
            </a:r>
            <a:r>
              <a:rPr lang="en-US" b="0" dirty="0" err="1"/>
              <a:t>Kikaki</a:t>
            </a:r>
            <a:r>
              <a:rPr lang="en-US" b="0" dirty="0"/>
              <a:t>. </a:t>
            </a:r>
            <a:endParaRPr lang="fr-BE" dirty="0"/>
          </a:p>
        </p:txBody>
      </p:sp>
      <p:sp>
        <p:nvSpPr>
          <p:cNvPr id="4" name="Espace réservé du numéro de diapositive 3">
            <a:extLst>
              <a:ext uri="{FF2B5EF4-FFF2-40B4-BE49-F238E27FC236}">
                <a16:creationId xmlns:a16="http://schemas.microsoft.com/office/drawing/2014/main" id="{821B0B75-5425-0E41-B08C-21617AABD456}"/>
              </a:ext>
            </a:extLst>
          </p:cNvPr>
          <p:cNvSpPr>
            <a:spLocks noGrp="1"/>
          </p:cNvSpPr>
          <p:nvPr>
            <p:ph type="sldNum" sz="quarter" idx="5"/>
          </p:nvPr>
        </p:nvSpPr>
        <p:spPr/>
        <p:txBody>
          <a:bodyPr/>
          <a:lstStyle/>
          <a:p>
            <a:fld id="{E207061F-8863-4572-9DE6-AC9EF2E9FE1B}" type="slidenum">
              <a:rPr lang="fr-BE" smtClean="0"/>
              <a:t>6</a:t>
            </a:fld>
            <a:endParaRPr lang="fr-BE"/>
          </a:p>
        </p:txBody>
      </p:sp>
    </p:spTree>
    <p:extLst>
      <p:ext uri="{BB962C8B-B14F-4D97-AF65-F5344CB8AC3E}">
        <p14:creationId xmlns:p14="http://schemas.microsoft.com/office/powerpoint/2010/main" val="65295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6F6B43D9-42DF-47FA-AC0F-9F6B04EE3F2B}" type="slidenum">
              <a:rPr lang="fr-BE" smtClean="0"/>
              <a:t>7</a:t>
            </a:fld>
            <a:endParaRPr lang="fr-BE"/>
          </a:p>
        </p:txBody>
      </p:sp>
    </p:spTree>
    <p:extLst>
      <p:ext uri="{BB962C8B-B14F-4D97-AF65-F5344CB8AC3E}">
        <p14:creationId xmlns:p14="http://schemas.microsoft.com/office/powerpoint/2010/main" val="2964952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4C3AA-7289-3067-82DF-9120AE06600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022987-1F1A-B685-458E-66A19EEF10A5}"/>
              </a:ext>
            </a:extLst>
          </p:cNvPr>
          <p:cNvSpPr>
            <a:spLocks noGrp="1" noRot="1" noChangeAspect="1"/>
          </p:cNvSpPr>
          <p:nvPr>
            <p:ph type="sldImg"/>
          </p:nvPr>
        </p:nvSpPr>
        <p:spPr/>
        <p:txBody>
          <a:bodyPr/>
          <a:lstStyle/>
          <a:p>
            <a:endParaRPr lang="fr-BE"/>
          </a:p>
        </p:txBody>
      </p:sp>
      <p:sp>
        <p:nvSpPr>
          <p:cNvPr id="3" name="Espace réservé des notes 2">
            <a:extLst>
              <a:ext uri="{FF2B5EF4-FFF2-40B4-BE49-F238E27FC236}">
                <a16:creationId xmlns:a16="http://schemas.microsoft.com/office/drawing/2014/main" id="{7984BC1C-9AE1-15EC-ADE4-F1F2EB3929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baseline model’s performance is reflected here by the intersection over union. This metric is defined as the intersection of the predictions and the human-annotated data, divided by their union. This metric ranges from 0 to 1, where 1 represents perfect covering. Using the baseline model as a starting point, I then tested various modifications. (Additions such as normalizing the weights at each layer, giving more weight to the plastic debris class, accounting for the confidence level in the MARIDA data, or adding noise to the training data.) I also performed ensemble averaging, which involves combining multiple models to produce a joint prediction, and we can see that for each version of the model, this significantly improves the performances. Thus, I applied the same method to different versions of the model and achieved the current highest score of 73%.</a:t>
            </a:r>
            <a:endParaRPr lang="fr-BE" dirty="0"/>
          </a:p>
        </p:txBody>
      </p:sp>
      <p:sp>
        <p:nvSpPr>
          <p:cNvPr id="4" name="Espace réservé du numéro de diapositive 3">
            <a:extLst>
              <a:ext uri="{FF2B5EF4-FFF2-40B4-BE49-F238E27FC236}">
                <a16:creationId xmlns:a16="http://schemas.microsoft.com/office/drawing/2014/main" id="{7E07BA0C-9723-CEB3-0EAC-C5840E144441}"/>
              </a:ext>
            </a:extLst>
          </p:cNvPr>
          <p:cNvSpPr>
            <a:spLocks noGrp="1"/>
          </p:cNvSpPr>
          <p:nvPr>
            <p:ph type="sldNum" sz="quarter" idx="5"/>
          </p:nvPr>
        </p:nvSpPr>
        <p:spPr/>
        <p:txBody>
          <a:bodyPr/>
          <a:lstStyle/>
          <a:p>
            <a:fld id="{E207061F-8863-4572-9DE6-AC9EF2E9FE1B}" type="slidenum">
              <a:rPr lang="fr-BE" smtClean="0"/>
              <a:t>9</a:t>
            </a:fld>
            <a:endParaRPr lang="fr-BE"/>
          </a:p>
        </p:txBody>
      </p:sp>
    </p:spTree>
    <p:extLst>
      <p:ext uri="{BB962C8B-B14F-4D97-AF65-F5344CB8AC3E}">
        <p14:creationId xmlns:p14="http://schemas.microsoft.com/office/powerpoint/2010/main" val="2435125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The matrix of confusion </a:t>
            </a:r>
            <a:r>
              <a:rPr lang="fr-BE" dirty="0" err="1"/>
              <a:t>represents</a:t>
            </a:r>
            <a:r>
              <a:rPr lang="fr-BE" dirty="0"/>
              <a:t> the </a:t>
            </a:r>
            <a:r>
              <a:rPr lang="fr-BE" dirty="0" err="1"/>
              <a:t>predicted</a:t>
            </a:r>
            <a:r>
              <a:rPr lang="fr-BE" dirty="0"/>
              <a:t> pixels and the </a:t>
            </a:r>
            <a:r>
              <a:rPr lang="fr-BE" dirty="0" err="1"/>
              <a:t>true</a:t>
            </a:r>
            <a:r>
              <a:rPr lang="fr-BE" dirty="0"/>
              <a:t> pixels, </a:t>
            </a:r>
            <a:r>
              <a:rPr lang="fr-BE" dirty="0" err="1"/>
              <a:t>so</a:t>
            </a:r>
            <a:r>
              <a:rPr lang="fr-BE" dirty="0"/>
              <a:t> the observations. </a:t>
            </a:r>
            <a:r>
              <a:rPr lang="fr-BE" dirty="0" err="1"/>
              <a:t>We</a:t>
            </a:r>
            <a:r>
              <a:rPr lang="fr-BE" dirty="0"/>
              <a:t> ca </a:t>
            </a:r>
            <a:r>
              <a:rPr lang="fr-BE" dirty="0" err="1"/>
              <a:t>see</a:t>
            </a:r>
            <a:r>
              <a:rPr lang="fr-BE" dirty="0"/>
              <a:t> </a:t>
            </a:r>
            <a:r>
              <a:rPr lang="fr-BE" dirty="0" err="1"/>
              <a:t>that</a:t>
            </a:r>
            <a:r>
              <a:rPr lang="fr-BE" dirty="0"/>
              <a:t> the U-Net model show good </a:t>
            </a:r>
            <a:r>
              <a:rPr lang="fr-BE" dirty="0" err="1"/>
              <a:t>performanes</a:t>
            </a:r>
            <a:r>
              <a:rPr lang="fr-BE" dirty="0"/>
              <a:t> for </a:t>
            </a:r>
            <a:r>
              <a:rPr lang="fr-BE" dirty="0" err="1"/>
              <a:t>most</a:t>
            </a:r>
            <a:r>
              <a:rPr lang="fr-BE" dirty="0"/>
              <a:t> of the classes but </a:t>
            </a:r>
            <a:r>
              <a:rPr lang="fr-BE" dirty="0" err="1"/>
              <a:t>still</a:t>
            </a:r>
            <a:r>
              <a:rPr lang="fr-BE" dirty="0"/>
              <a:t> a lot of false-positive are </a:t>
            </a:r>
            <a:r>
              <a:rPr lang="fr-BE" dirty="0" err="1"/>
              <a:t>still</a:t>
            </a:r>
            <a:r>
              <a:rPr lang="fr-BE" dirty="0"/>
              <a:t> </a:t>
            </a:r>
            <a:r>
              <a:rPr lang="fr-BE" dirty="0" err="1"/>
              <a:t>detected</a:t>
            </a:r>
            <a:r>
              <a:rPr lang="fr-BE" dirty="0"/>
              <a:t> due to </a:t>
            </a:r>
            <a:r>
              <a:rPr lang="fr-BE" dirty="0" err="1"/>
              <a:t>organic</a:t>
            </a:r>
            <a:r>
              <a:rPr lang="fr-BE" dirty="0"/>
              <a:t> </a:t>
            </a:r>
            <a:r>
              <a:rPr lang="fr-BE" dirty="0" err="1"/>
              <a:t>matter</a:t>
            </a:r>
            <a:r>
              <a:rPr lang="fr-BE" dirty="0"/>
              <a:t>. It </a:t>
            </a:r>
            <a:r>
              <a:rPr lang="fr-BE" dirty="0" err="1"/>
              <a:t>is</a:t>
            </a:r>
            <a:r>
              <a:rPr lang="fr-BE" dirty="0"/>
              <a:t> important to </a:t>
            </a:r>
            <a:r>
              <a:rPr lang="fr-BE" dirty="0" err="1"/>
              <a:t>remember</a:t>
            </a:r>
            <a:r>
              <a:rPr lang="fr-BE" dirty="0"/>
              <a:t> </a:t>
            </a:r>
            <a:r>
              <a:rPr lang="fr-BE" dirty="0" err="1"/>
              <a:t>that</a:t>
            </a:r>
            <a:r>
              <a:rPr lang="fr-BE" dirty="0"/>
              <a:t> in nature, plastic and </a:t>
            </a:r>
            <a:r>
              <a:rPr lang="fr-BE" dirty="0" err="1"/>
              <a:t>organic</a:t>
            </a:r>
            <a:r>
              <a:rPr lang="fr-BE" dirty="0"/>
              <a:t> </a:t>
            </a:r>
            <a:r>
              <a:rPr lang="fr-BE" dirty="0" err="1"/>
              <a:t>matter</a:t>
            </a:r>
            <a:r>
              <a:rPr lang="fr-BE" dirty="0"/>
              <a:t> </a:t>
            </a:r>
            <a:r>
              <a:rPr lang="fr-BE" dirty="0" err="1"/>
              <a:t>accumulate</a:t>
            </a:r>
            <a:r>
              <a:rPr lang="fr-BE" dirty="0"/>
              <a:t> in the </a:t>
            </a:r>
            <a:r>
              <a:rPr lang="fr-BE" dirty="0" err="1"/>
              <a:t>same</a:t>
            </a:r>
            <a:r>
              <a:rPr lang="fr-BE" dirty="0"/>
              <a:t> convergence zone like fronts. So </a:t>
            </a:r>
            <a:r>
              <a:rPr lang="fr-BE" dirty="0" err="1"/>
              <a:t>thath</a:t>
            </a:r>
            <a:r>
              <a:rPr lang="fr-BE" dirty="0"/>
              <a:t> </a:t>
            </a:r>
            <a:r>
              <a:rPr lang="fr-BE" dirty="0" err="1"/>
              <a:t>means</a:t>
            </a:r>
            <a:r>
              <a:rPr lang="fr-BE" dirty="0"/>
              <a:t> </a:t>
            </a:r>
            <a:r>
              <a:rPr lang="fr-BE" dirty="0" err="1"/>
              <a:t>that</a:t>
            </a:r>
            <a:r>
              <a:rPr lang="fr-BE" dirty="0"/>
              <a:t> marida pixels are not pure </a:t>
            </a:r>
            <a:r>
              <a:rPr lang="fr-BE" dirty="0" err="1"/>
              <a:t>neither</a:t>
            </a:r>
            <a:r>
              <a:rPr lang="fr-BE" dirty="0"/>
              <a:t> and </a:t>
            </a:r>
            <a:r>
              <a:rPr lang="fr-BE" dirty="0" err="1"/>
              <a:t>that</a:t>
            </a:r>
            <a:r>
              <a:rPr lang="fr-BE" dirty="0"/>
              <a:t> </a:t>
            </a:r>
            <a:r>
              <a:rPr lang="fr-BE" dirty="0" err="1"/>
              <a:t>we</a:t>
            </a:r>
            <a:r>
              <a:rPr lang="fr-BE" dirty="0"/>
              <a:t> train the model </a:t>
            </a:r>
            <a:r>
              <a:rPr lang="fr-BE" dirty="0" err="1"/>
              <a:t>with</a:t>
            </a:r>
            <a:r>
              <a:rPr lang="fr-BE" dirty="0"/>
              <a:t> mixed spectral signatures. </a:t>
            </a:r>
          </a:p>
          <a:p>
            <a:endParaRPr lang="fr-BE" dirty="0"/>
          </a:p>
          <a:p>
            <a:r>
              <a:rPr lang="fr-BE" dirty="0" err="1"/>
              <a:t>Results</a:t>
            </a:r>
            <a:r>
              <a:rPr lang="fr-BE" dirty="0"/>
              <a:t> of best runs 09-10-25 sur test </a:t>
            </a:r>
            <a:r>
              <a:rPr lang="fr-BE" dirty="0" err="1"/>
              <a:t>dataset</a:t>
            </a:r>
            <a:endParaRPr lang="fr-BE" dirty="0"/>
          </a:p>
        </p:txBody>
      </p:sp>
      <p:sp>
        <p:nvSpPr>
          <p:cNvPr id="4" name="Espace réservé du numéro de diapositive 3"/>
          <p:cNvSpPr>
            <a:spLocks noGrp="1"/>
          </p:cNvSpPr>
          <p:nvPr>
            <p:ph type="sldNum" sz="quarter" idx="5"/>
          </p:nvPr>
        </p:nvSpPr>
        <p:spPr/>
        <p:txBody>
          <a:bodyPr/>
          <a:lstStyle/>
          <a:p>
            <a:fld id="{957EF53D-D4EE-439F-BED6-1B707AB8EB4F}" type="slidenum">
              <a:rPr lang="fr-BE" smtClean="0"/>
              <a:t>10</a:t>
            </a:fld>
            <a:endParaRPr lang="fr-BE"/>
          </a:p>
        </p:txBody>
      </p:sp>
    </p:spTree>
    <p:extLst>
      <p:ext uri="{BB962C8B-B14F-4D97-AF65-F5344CB8AC3E}">
        <p14:creationId xmlns:p14="http://schemas.microsoft.com/office/powerpoint/2010/main" val="3124006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51E8DB-5892-E3AF-340B-B442D991420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25F0329C-D893-DF07-124D-169230112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123A3730-D9AF-996C-E929-113F719607E4}"/>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5" name="Espace réservé du pied de page 4">
            <a:extLst>
              <a:ext uri="{FF2B5EF4-FFF2-40B4-BE49-F238E27FC236}">
                <a16:creationId xmlns:a16="http://schemas.microsoft.com/office/drawing/2014/main" id="{81536531-52CC-026E-37AD-8559E112CB0A}"/>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ABFA78C-E9F3-1022-0E63-C017EDF037D2}"/>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806949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364CC8-DD52-64E2-6514-524FB024F29E}"/>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B8F4E648-1EA6-F3BB-A1A8-DB31B8E2DAD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89530018-43DB-8D0E-5514-D5288CA191CB}"/>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5" name="Espace réservé du pied de page 4">
            <a:extLst>
              <a:ext uri="{FF2B5EF4-FFF2-40B4-BE49-F238E27FC236}">
                <a16:creationId xmlns:a16="http://schemas.microsoft.com/office/drawing/2014/main" id="{3793AD3D-ED6D-B668-5793-BDDD1208F17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C7A9702-54C1-3498-27CD-3E6B1671199F}"/>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260120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66D65F4-D56B-89E4-416F-246B57C90828}"/>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F94F5D86-DEED-7E0B-0B46-9A936C57EC6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D29F1186-580D-902F-3AD3-A6A1FBC254BB}"/>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5" name="Espace réservé du pied de page 4">
            <a:extLst>
              <a:ext uri="{FF2B5EF4-FFF2-40B4-BE49-F238E27FC236}">
                <a16:creationId xmlns:a16="http://schemas.microsoft.com/office/drawing/2014/main" id="{09EB78CD-8FB3-6F30-3FFB-DF79C9500AB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1C317EF-DD64-39C2-E594-11BF7C118428}"/>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976886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F42E87-C79F-26F0-3F3B-D7E0632F293D}"/>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B29F2FB0-3F24-EE07-728C-D7DF1D82E65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D57E37A3-C7D9-CCB9-3FC8-511A4333964F}"/>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5" name="Espace réservé du pied de page 4">
            <a:extLst>
              <a:ext uri="{FF2B5EF4-FFF2-40B4-BE49-F238E27FC236}">
                <a16:creationId xmlns:a16="http://schemas.microsoft.com/office/drawing/2014/main" id="{6373E8ED-F925-28CD-C3F8-279C0F75EFF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51AACDD-D07C-5D9E-55E6-9EE24453826A}"/>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2853688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C10050-6274-ACFB-ED47-D70AE135F8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1651BB6B-DD99-E253-6B07-DB2D43284A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28B30A4-ACBE-2F09-E3AC-AED689694D8D}"/>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5" name="Espace réservé du pied de page 4">
            <a:extLst>
              <a:ext uri="{FF2B5EF4-FFF2-40B4-BE49-F238E27FC236}">
                <a16:creationId xmlns:a16="http://schemas.microsoft.com/office/drawing/2014/main" id="{8D45B8D9-370F-209F-5BC0-6AB6C780365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B356E306-C302-B092-F1A7-DE0D54E3C7BC}"/>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304825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EBDCB-3E1E-07C0-3C47-175366AA124A}"/>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59635F9-ED79-C694-AF86-7E56709FA87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82BDC64B-65DC-B8C2-BFCF-E89F6C8D27E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13EE5614-06B9-74B0-06D9-A989AE3EDFA0}"/>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6" name="Espace réservé du pied de page 5">
            <a:extLst>
              <a:ext uri="{FF2B5EF4-FFF2-40B4-BE49-F238E27FC236}">
                <a16:creationId xmlns:a16="http://schemas.microsoft.com/office/drawing/2014/main" id="{25A32FCA-6131-1307-E4C0-64D55BF0644B}"/>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307E8549-9B06-9D7B-2C8A-69DD5D161850}"/>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2199775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617763-2473-68AF-BF58-79BB027B5D3F}"/>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1A310881-4FDB-B74B-ECA1-E7368296AD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3136980-51FE-AD80-F6D3-AF9A956F996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77D1CCB4-68A3-0709-ECDB-3BC2628458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0C38C73-946B-A82C-ADFA-3E37B2F4078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796ED0BB-F83D-AFFA-5B80-DA12205F8EAC}"/>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8" name="Espace réservé du pied de page 7">
            <a:extLst>
              <a:ext uri="{FF2B5EF4-FFF2-40B4-BE49-F238E27FC236}">
                <a16:creationId xmlns:a16="http://schemas.microsoft.com/office/drawing/2014/main" id="{1036061A-CC95-DB4E-A87F-CF709D3187A0}"/>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631D935B-7CE8-FF36-34DD-D261B8DC8DA9}"/>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1357100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3DA695-A9DB-A53F-4FCA-B4A42072140B}"/>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9AED8ABF-B990-05AE-19EE-985E02AE0AC4}"/>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4" name="Espace réservé du pied de page 3">
            <a:extLst>
              <a:ext uri="{FF2B5EF4-FFF2-40B4-BE49-F238E27FC236}">
                <a16:creationId xmlns:a16="http://schemas.microsoft.com/office/drawing/2014/main" id="{1E5C1762-0A91-4A17-B296-0548A6292624}"/>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F8ABBF0-5E62-625E-5683-07F99B068245}"/>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3846527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CEDE698-3865-058E-44CB-8C15C34BB729}"/>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3" name="Espace réservé du pied de page 2">
            <a:extLst>
              <a:ext uri="{FF2B5EF4-FFF2-40B4-BE49-F238E27FC236}">
                <a16:creationId xmlns:a16="http://schemas.microsoft.com/office/drawing/2014/main" id="{A39B9DCE-815C-3B54-778B-A274C0A0D3BB}"/>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D5615080-D455-EB57-E215-1672F4398C69}"/>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3225714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478D1D-0309-FE91-9FFC-52742D20882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A9909152-2581-0139-68F1-CEC1D2385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9D6A03AD-3C84-C4FF-24A0-C5466CE702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EC5AEFA-793C-D39E-DA5A-3FF921D226FF}"/>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6" name="Espace réservé du pied de page 5">
            <a:extLst>
              <a:ext uri="{FF2B5EF4-FFF2-40B4-BE49-F238E27FC236}">
                <a16:creationId xmlns:a16="http://schemas.microsoft.com/office/drawing/2014/main" id="{805897CE-FF77-D475-B996-BEBB4DCD19D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F97AFAC2-0169-43EC-DBB8-0F128013C43C}"/>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3196992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FEAC62-93CF-A6F7-B7A1-88AD3F8F36E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C00C1869-F38F-7767-E11D-B1DC38F2B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5E599F09-7E39-FD78-0517-D2B0FD0E1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E59DDFB-B5C9-1D7D-50B4-69E693D1903C}"/>
              </a:ext>
            </a:extLst>
          </p:cNvPr>
          <p:cNvSpPr>
            <a:spLocks noGrp="1"/>
          </p:cNvSpPr>
          <p:nvPr>
            <p:ph type="dt" sz="half" idx="10"/>
          </p:nvPr>
        </p:nvSpPr>
        <p:spPr/>
        <p:txBody>
          <a:bodyPr/>
          <a:lstStyle/>
          <a:p>
            <a:fld id="{8DF3A926-677F-4E5E-B1A7-FF8FD68856FF}" type="datetimeFigureOut">
              <a:rPr lang="fr-BE" smtClean="0"/>
              <a:t>06-07-26</a:t>
            </a:fld>
            <a:endParaRPr lang="fr-BE"/>
          </a:p>
        </p:txBody>
      </p:sp>
      <p:sp>
        <p:nvSpPr>
          <p:cNvPr id="6" name="Espace réservé du pied de page 5">
            <a:extLst>
              <a:ext uri="{FF2B5EF4-FFF2-40B4-BE49-F238E27FC236}">
                <a16:creationId xmlns:a16="http://schemas.microsoft.com/office/drawing/2014/main" id="{3B2F6858-46FB-1247-6131-A5E98CAF407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910A028A-921B-8C77-212E-538870FA692E}"/>
              </a:ext>
            </a:extLst>
          </p:cNvPr>
          <p:cNvSpPr>
            <a:spLocks noGrp="1"/>
          </p:cNvSpPr>
          <p:nvPr>
            <p:ph type="sldNum" sz="quarter" idx="12"/>
          </p:nvPr>
        </p:nvSpPr>
        <p:spPr/>
        <p:txBody>
          <a:bodyPr/>
          <a:lstStyle/>
          <a:p>
            <a:fld id="{0FEE2848-E754-4F69-A3AC-3676AC4320E6}" type="slidenum">
              <a:rPr lang="fr-BE" smtClean="0"/>
              <a:t>‹N°›</a:t>
            </a:fld>
            <a:endParaRPr lang="fr-BE"/>
          </a:p>
        </p:txBody>
      </p:sp>
    </p:spTree>
    <p:extLst>
      <p:ext uri="{BB962C8B-B14F-4D97-AF65-F5344CB8AC3E}">
        <p14:creationId xmlns:p14="http://schemas.microsoft.com/office/powerpoint/2010/main" val="370541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4B3D833-52B2-85DC-05F9-4A4E202407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7969C6E6-5E1A-1EB7-59CF-8B4AA168D2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0A370EA7-ABE2-4EB4-ABED-8D5428BF91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F3A926-677F-4E5E-B1A7-FF8FD68856FF}" type="datetimeFigureOut">
              <a:rPr lang="fr-BE" smtClean="0"/>
              <a:t>06-07-26</a:t>
            </a:fld>
            <a:endParaRPr lang="fr-BE"/>
          </a:p>
        </p:txBody>
      </p:sp>
      <p:sp>
        <p:nvSpPr>
          <p:cNvPr id="5" name="Espace réservé du pied de page 4">
            <a:extLst>
              <a:ext uri="{FF2B5EF4-FFF2-40B4-BE49-F238E27FC236}">
                <a16:creationId xmlns:a16="http://schemas.microsoft.com/office/drawing/2014/main" id="{F9427EE5-4118-ED2E-5409-D3456B8699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EF1F9E27-9A68-21AB-ECCD-A02FD15D29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EE2848-E754-4F69-A3AC-3676AC4320E6}" type="slidenum">
              <a:rPr lang="fr-BE" smtClean="0"/>
              <a:t>‹N°›</a:t>
            </a:fld>
            <a:endParaRPr lang="fr-BE"/>
          </a:p>
        </p:txBody>
      </p:sp>
    </p:spTree>
    <p:extLst>
      <p:ext uri="{BB962C8B-B14F-4D97-AF65-F5344CB8AC3E}">
        <p14:creationId xmlns:p14="http://schemas.microsoft.com/office/powerpoint/2010/main" val="595604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9.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10" Type="http://schemas.openxmlformats.org/officeDocument/2006/relationships/image" Target="NULL"/><Relationship Id="rId4" Type="http://schemas.openxmlformats.org/officeDocument/2006/relationships/diagramData" Target="../diagrams/data9.xml"/><Relationship Id="rId9" Type="http://schemas.openxmlformats.org/officeDocument/2006/relationships/image" Target="NULL"/></Relationships>
</file>

<file path=ppt/slides/_rels/slide1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0.jpg"/><Relationship Id="rId7" Type="http://schemas.openxmlformats.org/officeDocument/2006/relationships/diagramColors" Target="../diagrams/colors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8.png"/><Relationship Id="rId7" Type="http://schemas.openxmlformats.org/officeDocument/2006/relationships/diagramLayout" Target="../diagrams/layout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openxmlformats.org/officeDocument/2006/relationships/image" Target="../media/image11.png"/><Relationship Id="rId5" Type="http://schemas.openxmlformats.org/officeDocument/2006/relationships/image" Target="../media/image10.png"/><Relationship Id="rId10" Type="http://schemas.microsoft.com/office/2007/relationships/diagramDrawing" Target="../diagrams/drawing4.xml"/><Relationship Id="rId4" Type="http://schemas.openxmlformats.org/officeDocument/2006/relationships/image" Target="../media/image9.png"/><Relationship Id="rId9" Type="http://schemas.openxmlformats.org/officeDocument/2006/relationships/diagramColors" Target="../diagrams/colors4.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14.png"/><Relationship Id="rId5" Type="http://schemas.openxmlformats.org/officeDocument/2006/relationships/diagramQuickStyle" Target="../diagrams/quickStyle5.xml"/><Relationship Id="rId10" Type="http://schemas.openxmlformats.org/officeDocument/2006/relationships/image" Target="../media/image13.png"/><Relationship Id="rId4" Type="http://schemas.openxmlformats.org/officeDocument/2006/relationships/diagramLayout" Target="../diagrams/layout5.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7.xml"/><Relationship Id="rId7" Type="http://schemas.openxmlformats.org/officeDocument/2006/relationships/image" Target="../media/image1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70.png"/><Relationship Id="rId7" Type="http://schemas.openxmlformats.org/officeDocument/2006/relationships/diagramQuickStyle" Target="../diagrams/quickStyle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openxmlformats.org/officeDocument/2006/relationships/image" Target="../media/image18.png"/><Relationship Id="rId5" Type="http://schemas.openxmlformats.org/officeDocument/2006/relationships/diagramData" Target="../diagrams/data8.xml"/><Relationship Id="rId10" Type="http://schemas.openxmlformats.org/officeDocument/2006/relationships/chart" Target="../charts/chart2.xml"/><Relationship Id="rId4" Type="http://schemas.openxmlformats.org/officeDocument/2006/relationships/chart" Target="../charts/chart1.xml"/><Relationship Id="rId9" Type="http://schemas.microsoft.com/office/2007/relationships/diagramDrawing" Target="../diagrams/drawin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descr="Ocean Waves">
            <a:extLst>
              <a:ext uri="{FF2B5EF4-FFF2-40B4-BE49-F238E27FC236}">
                <a16:creationId xmlns:a16="http://schemas.microsoft.com/office/drawing/2014/main" id="{8231588E-A40C-6CF8-F8D2-864FA3DB96F3}"/>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4" r="-1" b="-1"/>
          <a:stretch/>
        </p:blipFill>
        <p:spPr>
          <a:xfrm>
            <a:off x="20" y="10"/>
            <a:ext cx="12191980" cy="6857990"/>
          </a:xfrm>
          <a:prstGeom prst="rect">
            <a:avLst/>
          </a:prstGeom>
        </p:spPr>
      </p:pic>
      <p:sp>
        <p:nvSpPr>
          <p:cNvPr id="2" name="Titre 1">
            <a:extLst>
              <a:ext uri="{FF2B5EF4-FFF2-40B4-BE49-F238E27FC236}">
                <a16:creationId xmlns:a16="http://schemas.microsoft.com/office/drawing/2014/main" id="{8D9088C2-B862-0551-AD3E-D65A5C4BB23A}"/>
              </a:ext>
            </a:extLst>
          </p:cNvPr>
          <p:cNvSpPr>
            <a:spLocks noGrp="1"/>
          </p:cNvSpPr>
          <p:nvPr>
            <p:ph type="ctrTitle"/>
          </p:nvPr>
        </p:nvSpPr>
        <p:spPr>
          <a:xfrm>
            <a:off x="960438" y="1605152"/>
            <a:ext cx="10267950" cy="1534084"/>
          </a:xfrm>
        </p:spPr>
        <p:txBody>
          <a:bodyPr anchor="b">
            <a:normAutofit fontScale="90000"/>
          </a:bodyPr>
          <a:lstStyle/>
          <a:p>
            <a:r>
              <a:rPr lang="en-US" sz="4400" b="1" noProof="0" dirty="0">
                <a:latin typeface="Times New Roman" panose="02020603050405020304" pitchFamily="18" charset="0"/>
                <a:cs typeface="Times New Roman" panose="02020603050405020304" pitchFamily="18" charset="0"/>
              </a:rPr>
              <a:t>Floating marine plastic debris detection </a:t>
            </a:r>
            <a:br>
              <a:rPr lang="en-US" sz="4400" b="1" noProof="0" dirty="0">
                <a:latin typeface="Times New Roman" panose="02020603050405020304" pitchFamily="18" charset="0"/>
                <a:cs typeface="Times New Roman" panose="02020603050405020304" pitchFamily="18" charset="0"/>
              </a:rPr>
            </a:br>
            <a:r>
              <a:rPr lang="en-US" sz="4400" noProof="0" dirty="0">
                <a:solidFill>
                  <a:schemeClr val="tx2"/>
                </a:solidFill>
                <a:latin typeface="Times New Roman" panose="02020603050405020304" pitchFamily="18" charset="0"/>
                <a:cs typeface="Times New Roman" panose="02020603050405020304" pitchFamily="18" charset="0"/>
              </a:rPr>
              <a:t>with a convolutional neural network and using multispectral satellite images</a:t>
            </a:r>
          </a:p>
        </p:txBody>
      </p:sp>
      <p:sp>
        <p:nvSpPr>
          <p:cNvPr id="3" name="Sous-titre 2">
            <a:extLst>
              <a:ext uri="{FF2B5EF4-FFF2-40B4-BE49-F238E27FC236}">
                <a16:creationId xmlns:a16="http://schemas.microsoft.com/office/drawing/2014/main" id="{A06BEA5E-7431-052C-BEF5-097451AA93D5}"/>
              </a:ext>
            </a:extLst>
          </p:cNvPr>
          <p:cNvSpPr>
            <a:spLocks noGrp="1"/>
          </p:cNvSpPr>
          <p:nvPr>
            <p:ph type="subTitle" idx="1"/>
          </p:nvPr>
        </p:nvSpPr>
        <p:spPr>
          <a:xfrm>
            <a:off x="960438" y="4914947"/>
            <a:ext cx="10267950" cy="1271452"/>
          </a:xfrm>
          <a:solidFill>
            <a:schemeClr val="bg1">
              <a:alpha val="48000"/>
            </a:schemeClr>
          </a:solidFill>
          <a:ln>
            <a:noFill/>
          </a:ln>
        </p:spPr>
        <p:txBody>
          <a:bodyPr anchor="t">
            <a:normAutofit fontScale="77500" lnSpcReduction="20000"/>
          </a:bodyPr>
          <a:lstStyle/>
          <a:p>
            <a:r>
              <a:rPr lang="en-US" sz="3600" b="1" noProof="0" dirty="0">
                <a:latin typeface="Times New Roman" panose="02020603050405020304" pitchFamily="18" charset="0"/>
                <a:cs typeface="Times New Roman" panose="02020603050405020304" pitchFamily="18" charset="0"/>
              </a:rPr>
              <a:t>Adrien Gérard</a:t>
            </a:r>
            <a:r>
              <a:rPr lang="en-US" sz="3600" b="1" baseline="30000" noProof="0" dirty="0">
                <a:latin typeface="Times New Roman" panose="02020603050405020304" pitchFamily="18" charset="0"/>
                <a:cs typeface="Times New Roman" panose="02020603050405020304" pitchFamily="18" charset="0"/>
              </a:rPr>
              <a:t>1 </a:t>
            </a:r>
            <a:r>
              <a:rPr lang="en-US" sz="3600" noProof="0" dirty="0">
                <a:latin typeface="Times New Roman" panose="02020603050405020304" pitchFamily="18" charset="0"/>
                <a:cs typeface="Times New Roman" panose="02020603050405020304" pitchFamily="18" charset="0"/>
              </a:rPr>
              <a:t>– André Valente</a:t>
            </a:r>
            <a:r>
              <a:rPr lang="en-US" sz="3600" baseline="30000" noProof="0" dirty="0">
                <a:latin typeface="Times New Roman" panose="02020603050405020304" pitchFamily="18" charset="0"/>
                <a:cs typeface="Times New Roman" panose="02020603050405020304" pitchFamily="18" charset="0"/>
              </a:rPr>
              <a:t>2 </a:t>
            </a:r>
            <a:r>
              <a:rPr lang="en-US" sz="3600" noProof="0" dirty="0">
                <a:latin typeface="Times New Roman" panose="02020603050405020304" pitchFamily="18" charset="0"/>
                <a:cs typeface="Times New Roman" panose="02020603050405020304" pitchFamily="18" charset="0"/>
              </a:rPr>
              <a:t>– Aida Alvera-Azcárate</a:t>
            </a:r>
            <a:r>
              <a:rPr lang="en-US" sz="3600" baseline="30000" noProof="0" dirty="0">
                <a:latin typeface="Times New Roman" panose="02020603050405020304" pitchFamily="18" charset="0"/>
                <a:cs typeface="Times New Roman" panose="02020603050405020304" pitchFamily="18" charset="0"/>
              </a:rPr>
              <a:t>1</a:t>
            </a:r>
            <a:r>
              <a:rPr lang="en-US" sz="3600" noProof="0" dirty="0">
                <a:latin typeface="Times New Roman" panose="02020603050405020304" pitchFamily="18" charset="0"/>
                <a:cs typeface="Times New Roman" panose="02020603050405020304" pitchFamily="18" charset="0"/>
              </a:rPr>
              <a:t> - Alexander Barth</a:t>
            </a:r>
            <a:r>
              <a:rPr lang="en-US" sz="3600" baseline="30000" noProof="0" dirty="0">
                <a:latin typeface="Times New Roman" panose="02020603050405020304" pitchFamily="18" charset="0"/>
                <a:cs typeface="Times New Roman" panose="02020603050405020304" pitchFamily="18" charset="0"/>
              </a:rPr>
              <a:t>1</a:t>
            </a:r>
            <a:endParaRPr lang="en-US" sz="3600" noProof="0" dirty="0">
              <a:latin typeface="Times New Roman" panose="02020603050405020304" pitchFamily="18" charset="0"/>
              <a:cs typeface="Times New Roman" panose="02020603050405020304" pitchFamily="18" charset="0"/>
            </a:endParaRPr>
          </a:p>
          <a:p>
            <a:r>
              <a:rPr lang="en-US" sz="1800" b="1" baseline="30000" noProof="0" dirty="0">
                <a:latin typeface="Times New Roman" panose="02020603050405020304" pitchFamily="18" charset="0"/>
                <a:cs typeface="Times New Roman" panose="02020603050405020304" pitchFamily="18" charset="0"/>
              </a:rPr>
              <a:t>1 </a:t>
            </a:r>
            <a:r>
              <a:rPr lang="en-US" sz="1800" b="1" noProof="0" dirty="0" err="1">
                <a:latin typeface="Times New Roman" panose="02020603050405020304" pitchFamily="18" charset="0"/>
                <a:cs typeface="Times New Roman" panose="02020603050405020304" pitchFamily="18" charset="0"/>
              </a:rPr>
              <a:t>GeoHydrodynamics</a:t>
            </a:r>
            <a:r>
              <a:rPr lang="en-US" sz="1800" b="1" noProof="0" dirty="0">
                <a:latin typeface="Times New Roman" panose="02020603050405020304" pitchFamily="18" charset="0"/>
                <a:cs typeface="Times New Roman" panose="02020603050405020304" pitchFamily="18" charset="0"/>
              </a:rPr>
              <a:t> and Environment Research (GHER),  University of Liège, Liège, Belgium</a:t>
            </a:r>
          </a:p>
          <a:p>
            <a:r>
              <a:rPr lang="en-US" sz="1800" b="1" baseline="30000" noProof="0" dirty="0">
                <a:latin typeface="Times New Roman" panose="02020603050405020304" pitchFamily="18" charset="0"/>
                <a:cs typeface="Times New Roman" panose="02020603050405020304" pitchFamily="18" charset="0"/>
              </a:rPr>
              <a:t>2</a:t>
            </a:r>
            <a:r>
              <a:rPr lang="en-US" sz="1800" b="1" noProof="0" dirty="0">
                <a:latin typeface="Times New Roman" panose="02020603050405020304" pitchFamily="18" charset="0"/>
                <a:cs typeface="Times New Roman" panose="02020603050405020304" pitchFamily="18" charset="0"/>
              </a:rPr>
              <a:t>Atlantic International Research Centre (AIR Centre), Portugal</a:t>
            </a:r>
          </a:p>
        </p:txBody>
      </p:sp>
      <p:pic>
        <p:nvPicPr>
          <p:cNvPr id="14" name="Image 13" descr="Une image contenant Graphique, symbole, logo, graphisme&#10;&#10;Description générée automatiquement">
            <a:extLst>
              <a:ext uri="{FF2B5EF4-FFF2-40B4-BE49-F238E27FC236}">
                <a16:creationId xmlns:a16="http://schemas.microsoft.com/office/drawing/2014/main" id="{9D687092-0D88-A029-2639-141AD69F96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693" y="163125"/>
            <a:ext cx="1410641" cy="1200401"/>
          </a:xfrm>
          <a:prstGeom prst="rect">
            <a:avLst/>
          </a:prstGeom>
        </p:spPr>
      </p:pic>
      <p:pic>
        <p:nvPicPr>
          <p:cNvPr id="18" name="Image 17">
            <a:extLst>
              <a:ext uri="{FF2B5EF4-FFF2-40B4-BE49-F238E27FC236}">
                <a16:creationId xmlns:a16="http://schemas.microsoft.com/office/drawing/2014/main" id="{07306E2B-72A1-2AF0-2EE6-2556E10E24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62891" y="308931"/>
            <a:ext cx="2075416" cy="908787"/>
          </a:xfrm>
          <a:prstGeom prst="rect">
            <a:avLst/>
          </a:prstGeom>
        </p:spPr>
      </p:pic>
      <p:pic>
        <p:nvPicPr>
          <p:cNvPr id="5" name="Image 4" descr="Une image contenant Graphique, graphisme, capture d’écran, Police&#10;&#10;Le contenu généré par l’IA peut être incorrect.">
            <a:extLst>
              <a:ext uri="{FF2B5EF4-FFF2-40B4-BE49-F238E27FC236}">
                <a16:creationId xmlns:a16="http://schemas.microsoft.com/office/drawing/2014/main" id="{0809D35D-1CB0-70CF-18FF-CF3814924E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9995" y="253141"/>
            <a:ext cx="3040131" cy="1098881"/>
          </a:xfrm>
          <a:prstGeom prst="rect">
            <a:avLst/>
          </a:prstGeom>
        </p:spPr>
      </p:pic>
    </p:spTree>
    <p:extLst>
      <p:ext uri="{BB962C8B-B14F-4D97-AF65-F5344CB8AC3E}">
        <p14:creationId xmlns:p14="http://schemas.microsoft.com/office/powerpoint/2010/main" val="349067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BF497-1CA5-1EAB-CE2A-AC162E44875D}"/>
            </a:ext>
          </a:extLst>
        </p:cNvPr>
        <p:cNvGrpSpPr/>
        <p:nvPr/>
      </p:nvGrpSpPr>
      <p:grpSpPr>
        <a:xfrm>
          <a:off x="0" y="0"/>
          <a:ext cx="0" cy="0"/>
          <a:chOff x="0" y="0"/>
          <a:chExt cx="0" cy="0"/>
        </a:xfrm>
      </p:grpSpPr>
      <p:pic>
        <p:nvPicPr>
          <p:cNvPr id="5" name="Image 4" descr="Une image contenant texte, capture d’écran, Police, nombre&#10;&#10;Le contenu généré par l’IA peut être incorrect.">
            <a:extLst>
              <a:ext uri="{FF2B5EF4-FFF2-40B4-BE49-F238E27FC236}">
                <a16:creationId xmlns:a16="http://schemas.microsoft.com/office/drawing/2014/main" id="{C96F5F5C-CC6A-9721-FA9F-77CBC37A8F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29" y="832092"/>
            <a:ext cx="7315215" cy="6025908"/>
          </a:xfrm>
          <a:prstGeom prst="rect">
            <a:avLst/>
          </a:prstGeom>
        </p:spPr>
      </p:pic>
      <p:graphicFrame>
        <p:nvGraphicFramePr>
          <p:cNvPr id="4" name="Diagrama 2">
            <a:extLst>
              <a:ext uri="{FF2B5EF4-FFF2-40B4-BE49-F238E27FC236}">
                <a16:creationId xmlns:a16="http://schemas.microsoft.com/office/drawing/2014/main" id="{DD5357A3-A735-F84F-9622-9F5C34FA6133}"/>
              </a:ext>
            </a:extLst>
          </p:cNvPr>
          <p:cNvGraphicFramePr/>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Tableau 7">
            <a:extLst>
              <a:ext uri="{FF2B5EF4-FFF2-40B4-BE49-F238E27FC236}">
                <a16:creationId xmlns:a16="http://schemas.microsoft.com/office/drawing/2014/main" id="{A1D43A6B-A33F-1781-61FF-E1664071EB81}"/>
              </a:ext>
            </a:extLst>
          </p:cNvPr>
          <p:cNvGraphicFramePr>
            <a:graphicFrameLocks noGrp="1"/>
          </p:cNvGraphicFramePr>
          <p:nvPr>
            <p:extLst>
              <p:ext uri="{D42A27DB-BD31-4B8C-83A1-F6EECF244321}">
                <p14:modId xmlns:p14="http://schemas.microsoft.com/office/powerpoint/2010/main" val="2560422023"/>
              </p:ext>
            </p:extLst>
          </p:nvPr>
        </p:nvGraphicFramePr>
        <p:xfrm>
          <a:off x="6688667" y="1524123"/>
          <a:ext cx="5431980" cy="893064"/>
        </p:xfrm>
        <a:graphic>
          <a:graphicData uri="http://schemas.openxmlformats.org/drawingml/2006/table">
            <a:tbl>
              <a:tblPr firstRow="1" bandRow="1">
                <a:tableStyleId>{5C22544A-7EE6-4342-B048-85BDC9FD1C3A}</a:tableStyleId>
              </a:tblPr>
              <a:tblGrid>
                <a:gridCol w="1357995">
                  <a:extLst>
                    <a:ext uri="{9D8B030D-6E8A-4147-A177-3AD203B41FA5}">
                      <a16:colId xmlns:a16="http://schemas.microsoft.com/office/drawing/2014/main" val="4213365908"/>
                    </a:ext>
                  </a:extLst>
                </a:gridCol>
                <a:gridCol w="1357995">
                  <a:extLst>
                    <a:ext uri="{9D8B030D-6E8A-4147-A177-3AD203B41FA5}">
                      <a16:colId xmlns:a16="http://schemas.microsoft.com/office/drawing/2014/main" val="423076452"/>
                    </a:ext>
                  </a:extLst>
                </a:gridCol>
                <a:gridCol w="1357995">
                  <a:extLst>
                    <a:ext uri="{9D8B030D-6E8A-4147-A177-3AD203B41FA5}">
                      <a16:colId xmlns:a16="http://schemas.microsoft.com/office/drawing/2014/main" val="3315580576"/>
                    </a:ext>
                  </a:extLst>
                </a:gridCol>
                <a:gridCol w="1357995">
                  <a:extLst>
                    <a:ext uri="{9D8B030D-6E8A-4147-A177-3AD203B41FA5}">
                      <a16:colId xmlns:a16="http://schemas.microsoft.com/office/drawing/2014/main" val="2614010533"/>
                    </a:ext>
                  </a:extLst>
                </a:gridCol>
              </a:tblGrid>
              <a:tr h="373496">
                <a:tc>
                  <a:txBody>
                    <a:bodyPr/>
                    <a:lstStyle/>
                    <a:p>
                      <a:pPr algn="ctr"/>
                      <a:r>
                        <a:rPr lang="fr-BE" sz="2330" dirty="0" err="1">
                          <a:latin typeface="Times New Roman" panose="02020603050405020304" pitchFamily="18" charset="0"/>
                          <a:cs typeface="Times New Roman" panose="02020603050405020304" pitchFamily="18" charset="0"/>
                        </a:rPr>
                        <a:t>IoU</a:t>
                      </a:r>
                      <a:endParaRPr lang="fr-BE" sz="2330" dirty="0">
                        <a:latin typeface="Times New Roman" panose="02020603050405020304" pitchFamily="18" charset="0"/>
                        <a:cs typeface="Times New Roman" panose="02020603050405020304" pitchFamily="18" charset="0"/>
                      </a:endParaRPr>
                    </a:p>
                  </a:txBody>
                  <a:tcPr/>
                </a:tc>
                <a:tc>
                  <a:txBody>
                    <a:bodyPr/>
                    <a:lstStyle/>
                    <a:p>
                      <a:pPr algn="ctr"/>
                      <a:r>
                        <a:rPr lang="fr-BE" sz="2330" dirty="0">
                          <a:latin typeface="Times New Roman" panose="02020603050405020304" pitchFamily="18" charset="0"/>
                          <a:cs typeface="Times New Roman" panose="02020603050405020304" pitchFamily="18" charset="0"/>
                        </a:rPr>
                        <a:t>F1-score</a:t>
                      </a:r>
                    </a:p>
                  </a:txBody>
                  <a:tcPr/>
                </a:tc>
                <a:tc>
                  <a:txBody>
                    <a:bodyPr/>
                    <a:lstStyle/>
                    <a:p>
                      <a:pPr algn="ctr"/>
                      <a:r>
                        <a:rPr lang="fr-BE" sz="2330" dirty="0" err="1">
                          <a:latin typeface="Times New Roman" panose="02020603050405020304" pitchFamily="18" charset="0"/>
                          <a:cs typeface="Times New Roman" panose="02020603050405020304" pitchFamily="18" charset="0"/>
                        </a:rPr>
                        <a:t>Precision</a:t>
                      </a:r>
                      <a:endParaRPr lang="fr-BE" sz="2330" dirty="0">
                        <a:latin typeface="Times New Roman" panose="02020603050405020304" pitchFamily="18" charset="0"/>
                        <a:cs typeface="Times New Roman" panose="02020603050405020304" pitchFamily="18" charset="0"/>
                      </a:endParaRPr>
                    </a:p>
                  </a:txBody>
                  <a:tcPr/>
                </a:tc>
                <a:tc>
                  <a:txBody>
                    <a:bodyPr/>
                    <a:lstStyle/>
                    <a:p>
                      <a:pPr algn="ctr"/>
                      <a:r>
                        <a:rPr lang="fr-BE" sz="2330" dirty="0" err="1">
                          <a:latin typeface="Times New Roman" panose="02020603050405020304" pitchFamily="18" charset="0"/>
                          <a:cs typeface="Times New Roman" panose="02020603050405020304" pitchFamily="18" charset="0"/>
                        </a:rPr>
                        <a:t>Recall</a:t>
                      </a:r>
                      <a:endParaRPr lang="fr-BE" sz="233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47623357"/>
                  </a:ext>
                </a:extLst>
              </a:tr>
              <a:tr h="280559">
                <a:tc>
                  <a:txBody>
                    <a:bodyPr/>
                    <a:lstStyle/>
                    <a:p>
                      <a:pPr algn="ctr"/>
                      <a:r>
                        <a:rPr lang="fr-BE" sz="2330" dirty="0">
                          <a:latin typeface="Times New Roman" panose="02020603050405020304" pitchFamily="18" charset="0"/>
                          <a:cs typeface="Times New Roman" panose="02020603050405020304" pitchFamily="18" charset="0"/>
                        </a:rPr>
                        <a:t>0.777</a:t>
                      </a:r>
                    </a:p>
                  </a:txBody>
                  <a:tcPr/>
                </a:tc>
                <a:tc>
                  <a:txBody>
                    <a:bodyPr/>
                    <a:lstStyle/>
                    <a:p>
                      <a:pPr algn="ctr"/>
                      <a:r>
                        <a:rPr lang="fr-BE" sz="2330" dirty="0">
                          <a:latin typeface="Times New Roman" panose="02020603050405020304" pitchFamily="18" charset="0"/>
                          <a:cs typeface="Times New Roman" panose="02020603050405020304" pitchFamily="18" charset="0"/>
                        </a:rPr>
                        <a:t>0.863</a:t>
                      </a:r>
                    </a:p>
                  </a:txBody>
                  <a:tcPr/>
                </a:tc>
                <a:tc>
                  <a:txBody>
                    <a:bodyPr/>
                    <a:lstStyle/>
                    <a:p>
                      <a:pPr algn="ctr"/>
                      <a:r>
                        <a:rPr lang="fr-BE" sz="2330" dirty="0">
                          <a:latin typeface="Times New Roman" panose="02020603050405020304" pitchFamily="18" charset="0"/>
                          <a:cs typeface="Times New Roman" panose="02020603050405020304" pitchFamily="18" charset="0"/>
                        </a:rPr>
                        <a:t>0.832</a:t>
                      </a:r>
                    </a:p>
                  </a:txBody>
                  <a:tcPr/>
                </a:tc>
                <a:tc>
                  <a:txBody>
                    <a:bodyPr/>
                    <a:lstStyle/>
                    <a:p>
                      <a:pPr algn="ctr"/>
                      <a:r>
                        <a:rPr lang="fr-BE" sz="2330" dirty="0">
                          <a:latin typeface="Times New Roman" panose="02020603050405020304" pitchFamily="18" charset="0"/>
                          <a:cs typeface="Times New Roman" panose="02020603050405020304" pitchFamily="18" charset="0"/>
                        </a:rPr>
                        <a:t>0.909</a:t>
                      </a:r>
                    </a:p>
                  </a:txBody>
                  <a:tcPr/>
                </a:tc>
                <a:extLst>
                  <a:ext uri="{0D108BD9-81ED-4DB2-BD59-A6C34878D82A}">
                    <a16:rowId xmlns:a16="http://schemas.microsoft.com/office/drawing/2014/main" val="3333797717"/>
                  </a:ext>
                </a:extLst>
              </a:tr>
            </a:tbl>
          </a:graphicData>
        </a:graphic>
      </p:graphicFrame>
      <p:sp>
        <p:nvSpPr>
          <p:cNvPr id="9" name="Text Placeholder 4">
            <a:extLst>
              <a:ext uri="{FF2B5EF4-FFF2-40B4-BE49-F238E27FC236}">
                <a16:creationId xmlns:a16="http://schemas.microsoft.com/office/drawing/2014/main" id="{03A73D56-F19C-EC44-949C-EFBC04B4DF09}"/>
              </a:ext>
            </a:extLst>
          </p:cNvPr>
          <p:cNvSpPr txBox="1">
            <a:spLocks/>
          </p:cNvSpPr>
          <p:nvPr/>
        </p:nvSpPr>
        <p:spPr>
          <a:xfrm>
            <a:off x="7633905" y="717992"/>
            <a:ext cx="5497895" cy="1138563"/>
          </a:xfrm>
          <a:prstGeom prst="rect">
            <a:avLst/>
          </a:prstGeom>
        </p:spPr>
        <p:txBody>
          <a:bodyPr wrap="square" lIns="190269" tIns="190269" rIns="190269" bIns="190269">
            <a:spAutoFit/>
          </a:bodyPr>
          <a:lstStyle>
            <a:lvl1pPr marL="0" indent="0" algn="l" defTabSz="4036393" rtl="0" eaLnBrk="1" latinLnBrk="0" hangingPunct="1">
              <a:spcBef>
                <a:spcPct val="20000"/>
              </a:spcBef>
              <a:buFont typeface="Arial" pitchFamily="34" charset="0"/>
              <a:buNone/>
              <a:defRPr sz="2299" kern="1200">
                <a:solidFill>
                  <a:schemeClr val="tx1"/>
                </a:solidFill>
                <a:latin typeface="Calibri" panose="020F0502020204030204" pitchFamily="34" charset="0"/>
                <a:ea typeface="+mn-ea"/>
                <a:cs typeface="Calibri" panose="020F0502020204030204" pitchFamily="34" charset="0"/>
              </a:defRPr>
            </a:lvl1pPr>
            <a:lvl2pPr marL="1366487" indent="-525572"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2pPr>
            <a:lvl3pPr marL="1892060" indent="-525572"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3pPr>
            <a:lvl4pPr marL="2470190" indent="-578130"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4pPr>
            <a:lvl5pPr marL="2890647" indent="-420458"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5pPr>
            <a:lvl6pPr marL="11100085"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6pPr>
            <a:lvl7pPr marL="13118280"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7pPr>
            <a:lvl8pPr marL="15136478"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8pPr>
            <a:lvl9pPr marL="17154675"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9pPr>
          </a:lstStyle>
          <a:p>
            <a:pPr algn="just"/>
            <a:r>
              <a:rPr lang="en-GB" sz="2330" b="1" dirty="0">
                <a:latin typeface="Times New Roman" panose="02020603050405020304" pitchFamily="18" charset="0"/>
                <a:cs typeface="Times New Roman" panose="02020603050405020304" pitchFamily="18" charset="0"/>
              </a:rPr>
              <a:t>Mean metrics on test dataset</a:t>
            </a:r>
          </a:p>
          <a:p>
            <a:pPr algn="just"/>
            <a:endParaRPr lang="es-CO" sz="2143" dirty="0"/>
          </a:p>
        </p:txBody>
      </p:sp>
      <p:sp>
        <p:nvSpPr>
          <p:cNvPr id="10" name="Text Placeholder 4">
            <a:extLst>
              <a:ext uri="{FF2B5EF4-FFF2-40B4-BE49-F238E27FC236}">
                <a16:creationId xmlns:a16="http://schemas.microsoft.com/office/drawing/2014/main" id="{6098E8F3-527E-D6EB-324C-DED55631FF34}"/>
              </a:ext>
            </a:extLst>
          </p:cNvPr>
          <p:cNvSpPr txBox="1">
            <a:spLocks/>
          </p:cNvSpPr>
          <p:nvPr/>
        </p:nvSpPr>
        <p:spPr>
          <a:xfrm>
            <a:off x="6729190" y="4112675"/>
            <a:ext cx="5350933" cy="2940595"/>
          </a:xfrm>
          <a:prstGeom prst="rect">
            <a:avLst/>
          </a:prstGeom>
        </p:spPr>
        <p:txBody>
          <a:bodyPr wrap="square" lIns="190269" tIns="190269" rIns="190269" bIns="190269">
            <a:spAutoFit/>
          </a:bodyPr>
          <a:lstStyle>
            <a:lvl1pPr marL="0" indent="0" algn="l" defTabSz="4036393" rtl="0" eaLnBrk="1" latinLnBrk="0" hangingPunct="1">
              <a:spcBef>
                <a:spcPct val="20000"/>
              </a:spcBef>
              <a:buFont typeface="Arial" pitchFamily="34" charset="0"/>
              <a:buNone/>
              <a:defRPr sz="2299" kern="1200">
                <a:solidFill>
                  <a:schemeClr val="tx1"/>
                </a:solidFill>
                <a:latin typeface="Calibri" panose="020F0502020204030204" pitchFamily="34" charset="0"/>
                <a:ea typeface="+mn-ea"/>
                <a:cs typeface="Calibri" panose="020F0502020204030204" pitchFamily="34" charset="0"/>
              </a:defRPr>
            </a:lvl1pPr>
            <a:lvl2pPr marL="1366487" indent="-525572"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2pPr>
            <a:lvl3pPr marL="1892060" indent="-525572"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3pPr>
            <a:lvl4pPr marL="2470190" indent="-578130"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4pPr>
            <a:lvl5pPr marL="2890647" indent="-420458" algn="l" defTabSz="4036393" rtl="0" eaLnBrk="1" latinLnBrk="0" hangingPunct="1">
              <a:spcBef>
                <a:spcPct val="20000"/>
              </a:spcBef>
              <a:buFont typeface="Arial" pitchFamily="34" charset="0"/>
              <a:buChar char="»"/>
              <a:defRPr sz="2299" kern="1200">
                <a:solidFill>
                  <a:schemeClr val="tx1"/>
                </a:solidFill>
                <a:latin typeface="Trebuchet MS" pitchFamily="34" charset="0"/>
                <a:ea typeface="+mn-ea"/>
                <a:cs typeface="+mn-cs"/>
              </a:defRPr>
            </a:lvl5pPr>
            <a:lvl6pPr marL="11100085"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6pPr>
            <a:lvl7pPr marL="13118280"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7pPr>
            <a:lvl8pPr marL="15136478"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8pPr>
            <a:lvl9pPr marL="17154675" indent="-1009100" algn="l" defTabSz="4036393" rtl="0" eaLnBrk="1" latinLnBrk="0" hangingPunct="1">
              <a:spcBef>
                <a:spcPct val="20000"/>
              </a:spcBef>
              <a:buFont typeface="Arial" pitchFamily="34" charset="0"/>
              <a:buChar char="•"/>
              <a:defRPr sz="8829" kern="1200">
                <a:solidFill>
                  <a:schemeClr val="tx1"/>
                </a:solidFill>
                <a:latin typeface="+mn-lt"/>
                <a:ea typeface="+mn-ea"/>
                <a:cs typeface="+mn-cs"/>
              </a:defRPr>
            </a:lvl9pPr>
          </a:lstStyle>
          <a:p>
            <a:pPr marL="342900" indent="-342900" algn="just">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U-Net shows good results for most classes.</a:t>
            </a:r>
          </a:p>
          <a:p>
            <a:pPr marL="342900" indent="-342900" algn="just">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False-positive</a:t>
            </a:r>
            <a:r>
              <a:rPr lang="en-US" sz="1800" dirty="0">
                <a:latin typeface="Times New Roman" panose="02020603050405020304" pitchFamily="18" charset="0"/>
                <a:cs typeface="Times New Roman" panose="02020603050405020304" pitchFamily="18" charset="0"/>
              </a:rPr>
              <a:t> plastic detections are still due to the presence of </a:t>
            </a:r>
            <a:r>
              <a:rPr lang="en-US" sz="1800" b="1" dirty="0">
                <a:latin typeface="Times New Roman" panose="02020603050405020304" pitchFamily="18" charset="0"/>
                <a:cs typeface="Times New Roman" panose="02020603050405020304" pitchFamily="18" charset="0"/>
              </a:rPr>
              <a:t>natural</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organic matter</a:t>
            </a:r>
            <a:r>
              <a:rPr lang="en-US" sz="18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MARIDA pixels are not pure : </a:t>
            </a:r>
            <a:r>
              <a:rPr lang="en-US" sz="1800" b="1" dirty="0">
                <a:latin typeface="Times New Roman" panose="02020603050405020304" pitchFamily="18" charset="0"/>
                <a:cs typeface="Times New Roman" panose="02020603050405020304" pitchFamily="18" charset="0"/>
              </a:rPr>
              <a:t>training</a:t>
            </a:r>
            <a:r>
              <a:rPr lang="en-US" sz="1800" dirty="0">
                <a:latin typeface="Times New Roman" panose="02020603050405020304" pitchFamily="18" charset="0"/>
                <a:cs typeface="Times New Roman" panose="02020603050405020304" pitchFamily="18" charset="0"/>
              </a:rPr>
              <a:t> with </a:t>
            </a:r>
            <a:r>
              <a:rPr lang="en-US" sz="1800" b="1" dirty="0">
                <a:latin typeface="Times New Roman" panose="02020603050405020304" pitchFamily="18" charset="0"/>
                <a:cs typeface="Times New Roman" panose="02020603050405020304" pitchFamily="18" charset="0"/>
              </a:rPr>
              <a:t>mixed spectral signatures</a:t>
            </a:r>
            <a:endParaRPr lang="en-GB" sz="1800" b="1" dirty="0">
              <a:latin typeface="Times New Roman" panose="02020603050405020304" pitchFamily="18" charset="0"/>
              <a:cs typeface="Times New Roman" panose="02020603050405020304" pitchFamily="18" charset="0"/>
            </a:endParaRPr>
          </a:p>
          <a:p>
            <a:pPr algn="just"/>
            <a:endParaRPr lang="es-CO" sz="2143" dirty="0"/>
          </a:p>
        </p:txBody>
      </p:sp>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1FF59028-5D30-0C46-308B-6FAC2D47F5B3}"/>
                  </a:ext>
                </a:extLst>
              </p:cNvPr>
              <p:cNvSpPr txBox="1"/>
              <p:nvPr/>
            </p:nvSpPr>
            <p:spPr>
              <a:xfrm>
                <a:off x="6006790" y="2680135"/>
                <a:ext cx="6311590" cy="6690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𝐼𝑜𝑈</m:t>
                      </m:r>
                      <m:r>
                        <a:rPr lang="fr-BE" i="1" smtClean="0">
                          <a:latin typeface="Cambria Math" panose="02040503050406030204" pitchFamily="18" charset="0"/>
                        </a:rPr>
                        <m:t>=</m:t>
                      </m:r>
                      <m:r>
                        <a:rPr lang="fr-FR" b="0" i="1" smtClean="0">
                          <a:latin typeface="Cambria Math" panose="02040503050406030204" pitchFamily="18" charset="0"/>
                        </a:rPr>
                        <m:t> </m:t>
                      </m:r>
                      <m:f>
                        <m:fPr>
                          <m:ctrlPr>
                            <a:rPr lang="fr-FR" b="0" i="1" smtClean="0">
                              <a:latin typeface="Cambria Math" panose="02040503050406030204" pitchFamily="18" charset="0"/>
                            </a:rPr>
                          </m:ctrlPr>
                        </m:fPr>
                        <m:num>
                          <m:r>
                            <a:rPr lang="fr-FR" b="0" i="1" smtClean="0">
                              <a:latin typeface="Cambria Math" panose="02040503050406030204" pitchFamily="18" charset="0"/>
                            </a:rPr>
                            <m:t>𝑇𝑟𝑢𝑒</m:t>
                          </m:r>
                          <m:r>
                            <a:rPr lang="fr-FR" b="0" i="1" smtClean="0">
                              <a:latin typeface="Cambria Math" panose="02040503050406030204" pitchFamily="18" charset="0"/>
                            </a:rPr>
                            <m:t> </m:t>
                          </m:r>
                          <m:r>
                            <a:rPr lang="fr-FR" b="0" i="1" smtClean="0">
                              <a:latin typeface="Cambria Math" panose="02040503050406030204" pitchFamily="18" charset="0"/>
                            </a:rPr>
                            <m:t>𝑃𝑜𝑠𝑖𝑡𝑖𝑣𝑒</m:t>
                          </m:r>
                          <m:r>
                            <a:rPr lang="fr-FR" b="0" i="1" smtClean="0">
                              <a:latin typeface="Cambria Math" panose="02040503050406030204" pitchFamily="18" charset="0"/>
                            </a:rPr>
                            <m:t> (</m:t>
                          </m:r>
                          <m:r>
                            <a:rPr lang="fr-FR" b="0" i="1" smtClean="0">
                              <a:latin typeface="Cambria Math" panose="02040503050406030204" pitchFamily="18" charset="0"/>
                            </a:rPr>
                            <m:t>𝑇𝑃</m:t>
                          </m:r>
                          <m:r>
                            <a:rPr lang="fr-FR" b="0" i="1" smtClean="0">
                              <a:latin typeface="Cambria Math" panose="02040503050406030204" pitchFamily="18" charset="0"/>
                            </a:rPr>
                            <m:t>)</m:t>
                          </m:r>
                        </m:num>
                        <m:den>
                          <m:r>
                            <a:rPr lang="fr-FR" b="0" i="1" smtClean="0">
                              <a:latin typeface="Cambria Math" panose="02040503050406030204" pitchFamily="18" charset="0"/>
                            </a:rPr>
                            <m:t>𝑇𝑃</m:t>
                          </m:r>
                          <m:r>
                            <a:rPr lang="fr-FR" b="0" i="1" smtClean="0">
                              <a:latin typeface="Cambria Math" panose="02040503050406030204" pitchFamily="18" charset="0"/>
                            </a:rPr>
                            <m:t>+</m:t>
                          </m:r>
                          <m:r>
                            <a:rPr lang="fr-FR" b="0" i="1" smtClean="0">
                              <a:latin typeface="Cambria Math" panose="02040503050406030204" pitchFamily="18" charset="0"/>
                            </a:rPr>
                            <m:t>𝐹𝑎𝑙𝑠𝑒</m:t>
                          </m:r>
                          <m:r>
                            <a:rPr lang="fr-FR" b="0" i="1" smtClean="0">
                              <a:latin typeface="Cambria Math" panose="02040503050406030204" pitchFamily="18" charset="0"/>
                            </a:rPr>
                            <m:t> </m:t>
                          </m:r>
                          <m:r>
                            <a:rPr lang="fr-FR" b="0" i="1" smtClean="0">
                              <a:latin typeface="Cambria Math" panose="02040503050406030204" pitchFamily="18" charset="0"/>
                            </a:rPr>
                            <m:t>𝑃𝑜𝑠𝑖𝑡𝑖𝑣𝑒</m:t>
                          </m:r>
                          <m:r>
                            <a:rPr lang="fr-FR" b="0" i="1" smtClean="0">
                              <a:latin typeface="Cambria Math" panose="02040503050406030204" pitchFamily="18" charset="0"/>
                            </a:rPr>
                            <m:t> </m:t>
                          </m:r>
                          <m:d>
                            <m:dPr>
                              <m:ctrlPr>
                                <a:rPr lang="fr-FR" b="0" i="1" smtClean="0">
                                  <a:latin typeface="Cambria Math" panose="02040503050406030204" pitchFamily="18" charset="0"/>
                                </a:rPr>
                              </m:ctrlPr>
                            </m:dPr>
                            <m:e>
                              <m:r>
                                <a:rPr lang="fr-FR" b="0" i="1" smtClean="0">
                                  <a:latin typeface="Cambria Math" panose="02040503050406030204" pitchFamily="18" charset="0"/>
                                </a:rPr>
                                <m:t>𝐹𝑃</m:t>
                              </m:r>
                            </m:e>
                          </m:d>
                          <m:r>
                            <a:rPr lang="fr-FR" b="0" i="1" smtClean="0">
                              <a:latin typeface="Cambria Math" panose="02040503050406030204" pitchFamily="18" charset="0"/>
                            </a:rPr>
                            <m:t>+</m:t>
                          </m:r>
                          <m:r>
                            <a:rPr lang="fr-FR" b="0" i="1" smtClean="0">
                              <a:latin typeface="Cambria Math" panose="02040503050406030204" pitchFamily="18" charset="0"/>
                            </a:rPr>
                            <m:t>𝐹𝑎𝑙𝑠𝑒</m:t>
                          </m:r>
                          <m:r>
                            <a:rPr lang="fr-FR" b="0" i="1" smtClean="0">
                              <a:latin typeface="Cambria Math" panose="02040503050406030204" pitchFamily="18" charset="0"/>
                            </a:rPr>
                            <m:t> </m:t>
                          </m:r>
                          <m:r>
                            <a:rPr lang="fr-FR" b="0" i="1" smtClean="0">
                              <a:latin typeface="Cambria Math" panose="02040503050406030204" pitchFamily="18" charset="0"/>
                            </a:rPr>
                            <m:t>𝑛𝑒𝑔𝑎𝑡𝑖𝑣𝑒</m:t>
                          </m:r>
                          <m:r>
                            <a:rPr lang="fr-FR" b="0" i="1" smtClean="0">
                              <a:latin typeface="Cambria Math" panose="02040503050406030204" pitchFamily="18" charset="0"/>
                            </a:rPr>
                            <m:t> (</m:t>
                          </m:r>
                          <m:r>
                            <a:rPr lang="fr-FR" b="0" i="1" smtClean="0">
                              <a:latin typeface="Cambria Math" panose="02040503050406030204" pitchFamily="18" charset="0"/>
                            </a:rPr>
                            <m:t>𝐹𝑁</m:t>
                          </m:r>
                          <m:r>
                            <a:rPr lang="fr-FR" b="0" i="1" smtClean="0">
                              <a:latin typeface="Cambria Math" panose="02040503050406030204" pitchFamily="18" charset="0"/>
                            </a:rPr>
                            <m:t>)</m:t>
                          </m:r>
                        </m:den>
                      </m:f>
                    </m:oMath>
                  </m:oMathPara>
                </a14:m>
                <a:endParaRPr lang="fr-BE" dirty="0"/>
              </a:p>
            </p:txBody>
          </p:sp>
        </mc:Choice>
        <mc:Fallback xmlns="">
          <p:sp>
            <p:nvSpPr>
              <p:cNvPr id="11" name="ZoneTexte 10">
                <a:extLst>
                  <a:ext uri="{FF2B5EF4-FFF2-40B4-BE49-F238E27FC236}">
                    <a16:creationId xmlns:a16="http://schemas.microsoft.com/office/drawing/2014/main" id="{1FF59028-5D30-0C46-308B-6FAC2D47F5B3}"/>
                  </a:ext>
                </a:extLst>
              </p:cNvPr>
              <p:cNvSpPr txBox="1">
                <a:spLocks noRot="1" noChangeAspect="1" noMove="1" noResize="1" noEditPoints="1" noAdjustHandles="1" noChangeArrowheads="1" noChangeShapeType="1" noTextEdit="1"/>
              </p:cNvSpPr>
              <p:nvPr/>
            </p:nvSpPr>
            <p:spPr>
              <a:xfrm>
                <a:off x="6006790" y="2680135"/>
                <a:ext cx="6311590" cy="669094"/>
              </a:xfrm>
              <a:prstGeom prst="rect">
                <a:avLst/>
              </a:prstGeom>
              <a:blipFill>
                <a:blip r:embed="rId9"/>
                <a:stretch>
                  <a:fillRect/>
                </a:stretch>
              </a:blipFill>
            </p:spPr>
            <p:txBody>
              <a:bodyPr/>
              <a:lstStyle/>
              <a:p>
                <a:r>
                  <a:rPr lang="fr-BE">
                    <a:noFill/>
                  </a:rPr>
                  <a:t> </a:t>
                </a:r>
              </a:p>
            </p:txBody>
          </p:sp>
        </mc:Fallback>
      </mc:AlternateContent>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6EBA5321-6BC2-DACD-7A27-8854D1556F75}"/>
                  </a:ext>
                </a:extLst>
              </p:cNvPr>
              <p:cNvSpPr txBox="1"/>
              <p:nvPr/>
            </p:nvSpPr>
            <p:spPr>
              <a:xfrm>
                <a:off x="6378498" y="3429000"/>
                <a:ext cx="5620214" cy="6347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ea typeface="Cambria Math" panose="02040503050406030204" pitchFamily="18" charset="0"/>
                        </a:rPr>
                        <m:t>𝐹</m:t>
                      </m:r>
                      <m:r>
                        <a:rPr lang="fr-FR" b="0" i="1" smtClean="0">
                          <a:latin typeface="Cambria Math" panose="02040503050406030204" pitchFamily="18" charset="0"/>
                          <a:ea typeface="Cambria Math" panose="02040503050406030204" pitchFamily="18" charset="0"/>
                        </a:rPr>
                        <m:t>1</m:t>
                      </m:r>
                      <m:r>
                        <a:rPr lang="fr-FR" b="0" i="1" smtClean="0">
                          <a:latin typeface="Cambria Math" panose="02040503050406030204" pitchFamily="18" charset="0"/>
                          <a:ea typeface="Cambria Math" panose="02040503050406030204" pitchFamily="18" charset="0"/>
                        </a:rPr>
                        <m:t>𝑠𝑐𝑜𝑟𝑒</m:t>
                      </m:r>
                      <m:r>
                        <a:rPr lang="fr-BE" i="1" smtClean="0">
                          <a:latin typeface="Cambria Math" panose="02040503050406030204" pitchFamily="18" charset="0"/>
                          <a:ea typeface="Cambria Math" panose="02040503050406030204" pitchFamily="18" charset="0"/>
                        </a:rPr>
                        <m:t>=</m:t>
                      </m:r>
                      <m:f>
                        <m:fPr>
                          <m:ctrlPr>
                            <a:rPr lang="fr-BE" i="1" smtClean="0">
                              <a:latin typeface="Cambria Math" panose="02040503050406030204" pitchFamily="18" charset="0"/>
                              <a:ea typeface="Cambria Math" panose="02040503050406030204" pitchFamily="18" charset="0"/>
                            </a:rPr>
                          </m:ctrlPr>
                        </m:fPr>
                        <m:num>
                          <m:r>
                            <a:rPr lang="fr-FR" b="0" i="1" smtClean="0">
                              <a:latin typeface="Cambria Math" panose="02040503050406030204" pitchFamily="18" charset="0"/>
                              <a:ea typeface="Cambria Math" panose="02040503050406030204" pitchFamily="18" charset="0"/>
                            </a:rPr>
                            <m:t>2∗</m:t>
                          </m:r>
                          <m:r>
                            <a:rPr lang="fr-FR" b="0" i="1" smtClean="0">
                              <a:latin typeface="Cambria Math" panose="02040503050406030204" pitchFamily="18" charset="0"/>
                              <a:ea typeface="Cambria Math" panose="02040503050406030204" pitchFamily="18" charset="0"/>
                            </a:rPr>
                            <m:t>𝑃𝑟𝑒𝑐𝑖𝑠𝑖𝑜𝑛</m:t>
                          </m:r>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𝑅𝑒𝑐𝑎𝑙𝑙</m:t>
                          </m:r>
                        </m:num>
                        <m:den>
                          <m:r>
                            <a:rPr lang="fr-FR" b="0" i="1" smtClean="0">
                              <a:latin typeface="Cambria Math" panose="02040503050406030204" pitchFamily="18" charset="0"/>
                              <a:ea typeface="Cambria Math" panose="02040503050406030204" pitchFamily="18" charset="0"/>
                            </a:rPr>
                            <m:t>𝑃𝑟𝑒𝑐𝑖𝑠𝑖𝑜𝑛</m:t>
                          </m:r>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𝑅𝑒𝑐𝑎𝑙𝑙</m:t>
                          </m:r>
                        </m:den>
                      </m:f>
                    </m:oMath>
                  </m:oMathPara>
                </a14:m>
                <a:endParaRPr lang="fr-BE" dirty="0"/>
              </a:p>
            </p:txBody>
          </p:sp>
        </mc:Choice>
        <mc:Fallback xmlns="">
          <p:sp>
            <p:nvSpPr>
              <p:cNvPr id="12" name="ZoneTexte 11">
                <a:extLst>
                  <a:ext uri="{FF2B5EF4-FFF2-40B4-BE49-F238E27FC236}">
                    <a16:creationId xmlns:a16="http://schemas.microsoft.com/office/drawing/2014/main" id="{6EBA5321-6BC2-DACD-7A27-8854D1556F75}"/>
                  </a:ext>
                </a:extLst>
              </p:cNvPr>
              <p:cNvSpPr txBox="1">
                <a:spLocks noRot="1" noChangeAspect="1" noMove="1" noResize="1" noEditPoints="1" noAdjustHandles="1" noChangeArrowheads="1" noChangeShapeType="1" noTextEdit="1"/>
              </p:cNvSpPr>
              <p:nvPr/>
            </p:nvSpPr>
            <p:spPr>
              <a:xfrm>
                <a:off x="6378498" y="3429000"/>
                <a:ext cx="5620214" cy="634789"/>
              </a:xfrm>
              <a:prstGeom prst="rect">
                <a:avLst/>
              </a:prstGeom>
              <a:blipFill>
                <a:blip r:embed="rId10"/>
                <a:stretch>
                  <a:fillRect/>
                </a:stretch>
              </a:blipFill>
            </p:spPr>
            <p:txBody>
              <a:bodyPr/>
              <a:lstStyle/>
              <a:p>
                <a:r>
                  <a:rPr lang="fr-BE">
                    <a:noFill/>
                  </a:rPr>
                  <a:t> </a:t>
                </a:r>
              </a:p>
            </p:txBody>
          </p:sp>
        </mc:Fallback>
      </mc:AlternateContent>
      <p:sp>
        <p:nvSpPr>
          <p:cNvPr id="6" name="Ellipse 5">
            <a:extLst>
              <a:ext uri="{FF2B5EF4-FFF2-40B4-BE49-F238E27FC236}">
                <a16:creationId xmlns:a16="http://schemas.microsoft.com/office/drawing/2014/main" id="{313A3F90-A33F-73EF-E47A-1D2B2BB31A81}"/>
              </a:ext>
            </a:extLst>
          </p:cNvPr>
          <p:cNvSpPr/>
          <p:nvPr/>
        </p:nvSpPr>
        <p:spPr>
          <a:xfrm>
            <a:off x="1662545" y="2275609"/>
            <a:ext cx="529937" cy="50915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Ellipse 6">
            <a:extLst>
              <a:ext uri="{FF2B5EF4-FFF2-40B4-BE49-F238E27FC236}">
                <a16:creationId xmlns:a16="http://schemas.microsoft.com/office/drawing/2014/main" id="{EBF43BC3-3651-9EC9-8CA9-EA6B4701E22B}"/>
              </a:ext>
            </a:extLst>
          </p:cNvPr>
          <p:cNvSpPr/>
          <p:nvPr/>
        </p:nvSpPr>
        <p:spPr>
          <a:xfrm>
            <a:off x="1662545" y="1120895"/>
            <a:ext cx="529937" cy="50915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88682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8C0B5C7-C413-7CA8-AF8A-0F804B1816E0}"/>
              </a:ext>
            </a:extLst>
          </p:cNvPr>
          <p:cNvSpPr>
            <a:spLocks noGrp="1"/>
          </p:cNvSpPr>
          <p:nvPr>
            <p:ph idx="1"/>
          </p:nvPr>
        </p:nvSpPr>
        <p:spPr>
          <a:xfrm>
            <a:off x="222250" y="1159404"/>
            <a:ext cx="5971659" cy="5609998"/>
          </a:xfrm>
        </p:spPr>
        <p:txBody>
          <a:bodyPr>
            <a:normAutofit/>
          </a:bodyPr>
          <a:lstStyle/>
          <a:p>
            <a:r>
              <a:rPr lang="en-US" b="1" dirty="0">
                <a:latin typeface="Times New Roman" panose="02020603050405020304" pitchFamily="18" charset="0"/>
                <a:cs typeface="Times New Roman" panose="02020603050405020304" pitchFamily="18" charset="0"/>
              </a:rPr>
              <a:t>Urgent </a:t>
            </a:r>
            <a:r>
              <a:rPr lang="en-US" dirty="0">
                <a:latin typeface="Times New Roman" panose="02020603050405020304" pitchFamily="18" charset="0"/>
                <a:cs typeface="Times New Roman" panose="02020603050405020304" pitchFamily="18" charset="0"/>
              </a:rPr>
              <a:t>need for action </a:t>
            </a:r>
          </a:p>
          <a:p>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Great Potential for </a:t>
            </a:r>
            <a:r>
              <a:rPr lang="en-US" b="1" dirty="0">
                <a:latin typeface="Times New Roman" panose="02020603050405020304" pitchFamily="18" charset="0"/>
                <a:cs typeface="Times New Roman" panose="02020603050405020304" pitchFamily="18" charset="0"/>
              </a:rPr>
              <a:t>Automating </a:t>
            </a:r>
            <a:r>
              <a:rPr lang="en-US" dirty="0">
                <a:latin typeface="Times New Roman" panose="02020603050405020304" pitchFamily="18" charset="0"/>
                <a:cs typeface="Times New Roman" panose="02020603050405020304" pitchFamily="18" charset="0"/>
              </a:rPr>
              <a:t>Satellite Remote Sensing</a:t>
            </a:r>
          </a:p>
          <a:p>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Analysis of </a:t>
            </a:r>
            <a:r>
              <a:rPr lang="en-US" b="1" dirty="0">
                <a:latin typeface="Times New Roman" panose="02020603050405020304" pitchFamily="18" charset="0"/>
                <a:cs typeface="Times New Roman" panose="02020603050405020304" pitchFamily="18" charset="0"/>
              </a:rPr>
              <a:t>Long-Term Trends</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Open-Source </a:t>
            </a:r>
            <a:r>
              <a:rPr lang="en-US" dirty="0">
                <a:latin typeface="Times New Roman" panose="02020603050405020304" pitchFamily="18" charset="0"/>
                <a:cs typeface="Times New Roman" panose="02020603050405020304" pitchFamily="18" charset="0"/>
              </a:rPr>
              <a:t>Code Available</a:t>
            </a:r>
            <a:endParaRPr lang="fr-BE" dirty="0">
              <a:latin typeface="Times New Roman" panose="02020603050405020304" pitchFamily="18" charset="0"/>
              <a:cs typeface="Times New Roman" panose="02020603050405020304" pitchFamily="18" charset="0"/>
            </a:endParaRPr>
          </a:p>
          <a:p>
            <a:endParaRPr lang="fr-BE"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FC0672B8-2FFB-27A0-BA5A-20D4C124C89C}"/>
              </a:ext>
            </a:extLst>
          </p:cNvPr>
          <p:cNvSpPr txBox="1"/>
          <p:nvPr/>
        </p:nvSpPr>
        <p:spPr>
          <a:xfrm>
            <a:off x="0" y="6479387"/>
            <a:ext cx="444500" cy="369332"/>
          </a:xfrm>
          <a:prstGeom prst="rect">
            <a:avLst/>
          </a:prstGeom>
          <a:noFill/>
        </p:spPr>
        <p:txBody>
          <a:bodyPr wrap="square" rtlCol="0">
            <a:spAutoFit/>
          </a:bodyPr>
          <a:lstStyle/>
          <a:p>
            <a:r>
              <a:rPr lang="fr-BE" b="1" dirty="0">
                <a:latin typeface="Times New Roman" panose="02020603050405020304" pitchFamily="18" charset="0"/>
                <a:cs typeface="Times New Roman" panose="02020603050405020304" pitchFamily="18" charset="0"/>
              </a:rPr>
              <a:t>11</a:t>
            </a:r>
          </a:p>
        </p:txBody>
      </p:sp>
      <p:sp>
        <p:nvSpPr>
          <p:cNvPr id="11" name="ZoneTexte 10">
            <a:extLst>
              <a:ext uri="{FF2B5EF4-FFF2-40B4-BE49-F238E27FC236}">
                <a16:creationId xmlns:a16="http://schemas.microsoft.com/office/drawing/2014/main" id="{0A951B44-655F-A593-8B04-36ADCC65766E}"/>
              </a:ext>
            </a:extLst>
          </p:cNvPr>
          <p:cNvSpPr txBox="1"/>
          <p:nvPr/>
        </p:nvSpPr>
        <p:spPr>
          <a:xfrm>
            <a:off x="5567820" y="4983283"/>
            <a:ext cx="6624180" cy="430887"/>
          </a:xfrm>
          <a:prstGeom prst="rect">
            <a:avLst/>
          </a:prstGeom>
          <a:noFill/>
        </p:spPr>
        <p:txBody>
          <a:bodyPr wrap="square" rtlCol="0">
            <a:spAutoFit/>
          </a:bodyPr>
          <a:lstStyle/>
          <a:p>
            <a:pPr algn="ctr"/>
            <a:r>
              <a:rPr lang="fr-BE" sz="2200" dirty="0">
                <a:latin typeface="Times New Roman" panose="02020603050405020304" pitchFamily="18" charset="0"/>
                <a:cs typeface="Times New Roman" panose="02020603050405020304" pitchFamily="18" charset="0"/>
              </a:rPr>
              <a:t>Plastic and </a:t>
            </a:r>
            <a:r>
              <a:rPr lang="fr-BE" sz="2200" dirty="0" err="1">
                <a:latin typeface="Times New Roman" panose="02020603050405020304" pitchFamily="18" charset="0"/>
                <a:cs typeface="Times New Roman" panose="02020603050405020304" pitchFamily="18" charset="0"/>
              </a:rPr>
              <a:t>vegetation</a:t>
            </a:r>
            <a:r>
              <a:rPr lang="fr-BE" sz="2200" dirty="0">
                <a:latin typeface="Times New Roman" panose="02020603050405020304" pitchFamily="18" charset="0"/>
                <a:cs typeface="Times New Roman" panose="02020603050405020304" pitchFamily="18" charset="0"/>
              </a:rPr>
              <a:t>. </a:t>
            </a:r>
            <a:r>
              <a:rPr lang="fr-BE" sz="2200" dirty="0" err="1">
                <a:latin typeface="Times New Roman" panose="02020603050405020304" pitchFamily="18" charset="0"/>
                <a:cs typeface="Times New Roman" panose="02020603050405020304" pitchFamily="18" charset="0"/>
              </a:rPr>
              <a:t>Roatan</a:t>
            </a:r>
            <a:r>
              <a:rPr lang="fr-BE" sz="2200" dirty="0">
                <a:latin typeface="Times New Roman" panose="02020603050405020304" pitchFamily="18" charset="0"/>
                <a:cs typeface="Times New Roman" panose="02020603050405020304" pitchFamily="18" charset="0"/>
              </a:rPr>
              <a:t> Island, Honduras (2017)</a:t>
            </a:r>
          </a:p>
        </p:txBody>
      </p:sp>
      <p:pic>
        <p:nvPicPr>
          <p:cNvPr id="13" name="Image 12">
            <a:extLst>
              <a:ext uri="{FF2B5EF4-FFF2-40B4-BE49-F238E27FC236}">
                <a16:creationId xmlns:a16="http://schemas.microsoft.com/office/drawing/2014/main" id="{3D974BAF-5563-E513-21ED-56DE85F0BA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260" y="1169819"/>
            <a:ext cx="6779490" cy="3813464"/>
          </a:xfrm>
          <a:prstGeom prst="rect">
            <a:avLst/>
          </a:prstGeom>
        </p:spPr>
      </p:pic>
      <p:graphicFrame>
        <p:nvGraphicFramePr>
          <p:cNvPr id="9" name="Diagrama 2">
            <a:extLst>
              <a:ext uri="{FF2B5EF4-FFF2-40B4-BE49-F238E27FC236}">
                <a16:creationId xmlns:a16="http://schemas.microsoft.com/office/drawing/2014/main" id="{33DACD4C-C5F7-4E6A-A8E6-4288D3A67399}"/>
              </a:ext>
            </a:extLst>
          </p:cNvPr>
          <p:cNvGraphicFramePr/>
          <p:nvPr>
            <p:extLst>
              <p:ext uri="{D42A27DB-BD31-4B8C-83A1-F6EECF244321}">
                <p14:modId xmlns:p14="http://schemas.microsoft.com/office/powerpoint/2010/main" val="2106419867"/>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ZoneTexte 6">
            <a:extLst>
              <a:ext uri="{FF2B5EF4-FFF2-40B4-BE49-F238E27FC236}">
                <a16:creationId xmlns:a16="http://schemas.microsoft.com/office/drawing/2014/main" id="{D3A8ED95-FB02-D534-5C49-7DC419E7A401}"/>
              </a:ext>
            </a:extLst>
          </p:cNvPr>
          <p:cNvSpPr txBox="1"/>
          <p:nvPr/>
        </p:nvSpPr>
        <p:spPr>
          <a:xfrm>
            <a:off x="8987783" y="1169819"/>
            <a:ext cx="4647418" cy="600164"/>
          </a:xfrm>
          <a:prstGeom prst="rect">
            <a:avLst/>
          </a:prstGeom>
          <a:noFill/>
        </p:spPr>
        <p:txBody>
          <a:bodyPr wrap="square" rtlCol="0">
            <a:spAutoFit/>
          </a:bodyPr>
          <a:lstStyle/>
          <a:p>
            <a:r>
              <a:rPr lang="fr-BE" sz="1500" dirty="0">
                <a:latin typeface="Times New Roman" panose="02020603050405020304" pitchFamily="18" charset="0"/>
                <a:cs typeface="Times New Roman" panose="02020603050405020304" pitchFamily="18" charset="0"/>
              </a:rPr>
              <a:t>Photo: Caroline Power </a:t>
            </a:r>
            <a:r>
              <a:rPr lang="fr-BE" sz="1500" dirty="0" err="1">
                <a:latin typeface="Times New Roman" panose="02020603050405020304" pitchFamily="18" charset="0"/>
                <a:cs typeface="Times New Roman" panose="02020603050405020304" pitchFamily="18" charset="0"/>
              </a:rPr>
              <a:t>Photograpahy</a:t>
            </a:r>
            <a:r>
              <a:rPr lang="fr-BE" sz="1500" dirty="0">
                <a:latin typeface="Times New Roman" panose="02020603050405020304" pitchFamily="18" charset="0"/>
                <a:cs typeface="Times New Roman" panose="02020603050405020304" pitchFamily="18" charset="0"/>
              </a:rPr>
              <a:t> </a:t>
            </a:r>
          </a:p>
          <a:p>
            <a:endParaRPr lang="fr-BE" dirty="0"/>
          </a:p>
        </p:txBody>
      </p:sp>
    </p:spTree>
    <p:extLst>
      <p:ext uri="{BB962C8B-B14F-4D97-AF65-F5344CB8AC3E}">
        <p14:creationId xmlns:p14="http://schemas.microsoft.com/office/powerpoint/2010/main" val="447970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3014F-03B7-056A-4F85-3EE73FEA69F6}"/>
              </a:ext>
            </a:extLst>
          </p:cNvPr>
          <p:cNvSpPr>
            <a:spLocks noGrp="1"/>
          </p:cNvSpPr>
          <p:nvPr>
            <p:ph type="title"/>
          </p:nvPr>
        </p:nvSpPr>
        <p:spPr>
          <a:xfrm>
            <a:off x="836679" y="723898"/>
            <a:ext cx="5761777" cy="1495425"/>
          </a:xfrm>
        </p:spPr>
        <p:txBody>
          <a:bodyPr>
            <a:normAutofit/>
          </a:bodyPr>
          <a:lstStyle/>
          <a:p>
            <a:r>
              <a:rPr lang="en-US" sz="3300" b="1" dirty="0">
                <a:latin typeface="Times New Roman" panose="02020603050405020304" pitchFamily="18" charset="0"/>
                <a:cs typeface="Times New Roman" panose="02020603050405020304" pitchFamily="18" charset="0"/>
              </a:rPr>
              <a:t>Marine plastic, </a:t>
            </a:r>
            <a:br>
              <a:rPr lang="en-US" sz="3300" b="1" dirty="0">
                <a:latin typeface="Times New Roman" panose="02020603050405020304" pitchFamily="18" charset="0"/>
                <a:cs typeface="Times New Roman" panose="02020603050405020304" pitchFamily="18" charset="0"/>
              </a:rPr>
            </a:br>
            <a:r>
              <a:rPr lang="en-US" sz="3300" b="1" dirty="0">
                <a:latin typeface="Times New Roman" panose="02020603050405020304" pitchFamily="18" charset="0"/>
                <a:cs typeface="Times New Roman" panose="02020603050405020304" pitchFamily="18" charset="0"/>
              </a:rPr>
              <a:t>a growing and urgent problem</a:t>
            </a:r>
            <a:endParaRPr lang="en-US" sz="3300" noProof="0" dirty="0">
              <a:latin typeface="Times New Roman" panose="02020603050405020304" pitchFamily="18" charset="0"/>
              <a:cs typeface="Times New Roman" panose="02020603050405020304" pitchFamily="18" charset="0"/>
            </a:endParaRPr>
          </a:p>
        </p:txBody>
      </p:sp>
      <p:sp>
        <p:nvSpPr>
          <p:cNvPr id="6" name="Espace réservé du contenu 2">
            <a:extLst>
              <a:ext uri="{FF2B5EF4-FFF2-40B4-BE49-F238E27FC236}">
                <a16:creationId xmlns:a16="http://schemas.microsoft.com/office/drawing/2014/main" id="{775BEDB2-D219-720D-B461-D636743F690C}"/>
              </a:ext>
            </a:extLst>
          </p:cNvPr>
          <p:cNvSpPr>
            <a:spLocks noGrp="1"/>
          </p:cNvSpPr>
          <p:nvPr>
            <p:ph idx="1"/>
          </p:nvPr>
        </p:nvSpPr>
        <p:spPr>
          <a:xfrm>
            <a:off x="836680" y="2405067"/>
            <a:ext cx="6002110" cy="3806602"/>
          </a:xfrm>
        </p:spPr>
        <p:txBody>
          <a:bodyPr>
            <a:normAutofit fontScale="92500" lnSpcReduction="10000"/>
          </a:bodyPr>
          <a:lstStyle/>
          <a:p>
            <a:pPr algn="just"/>
            <a:r>
              <a:rPr lang="en-US" sz="2000" b="1" noProof="0" dirty="0">
                <a:latin typeface="Times New Roman" panose="02020603050405020304" pitchFamily="18" charset="0"/>
                <a:cs typeface="Times New Roman" panose="02020603050405020304" pitchFamily="18" charset="0"/>
              </a:rPr>
              <a:t>~ 1.7 Mt/year </a:t>
            </a:r>
            <a:r>
              <a:rPr lang="en-US" sz="2000" noProof="0" dirty="0">
                <a:latin typeface="Times New Roman" panose="02020603050405020304" pitchFamily="18" charset="0"/>
                <a:cs typeface="Times New Roman" panose="02020603050405020304" pitchFamily="18" charset="0"/>
              </a:rPr>
              <a:t>transported to coastal waters</a:t>
            </a:r>
          </a:p>
          <a:p>
            <a:pPr algn="just"/>
            <a:endParaRPr lang="en-US" sz="2000" noProof="0" dirty="0">
              <a:latin typeface="Times New Roman" panose="02020603050405020304" pitchFamily="18" charset="0"/>
              <a:cs typeface="Times New Roman" panose="02020603050405020304" pitchFamily="18" charset="0"/>
            </a:endParaRPr>
          </a:p>
          <a:p>
            <a:pPr algn="just"/>
            <a:r>
              <a:rPr lang="en-US" sz="2000" noProof="0" dirty="0">
                <a:latin typeface="Times New Roman" panose="02020603050405020304" pitchFamily="18" charset="0"/>
                <a:cs typeface="Times New Roman" panose="02020603050405020304" pitchFamily="18" charset="0"/>
              </a:rPr>
              <a:t>According to Lebreton et al. (2019), the </a:t>
            </a:r>
            <a:r>
              <a:rPr lang="en-US" sz="2000" b="1" noProof="0" dirty="0">
                <a:latin typeface="Times New Roman" panose="02020603050405020304" pitchFamily="18" charset="0"/>
                <a:cs typeface="Times New Roman" panose="02020603050405020304" pitchFamily="18" charset="0"/>
              </a:rPr>
              <a:t>amount</a:t>
            </a:r>
            <a:r>
              <a:rPr lang="en-US" sz="2000" noProof="0" dirty="0">
                <a:latin typeface="Times New Roman" panose="02020603050405020304" pitchFamily="18" charset="0"/>
                <a:cs typeface="Times New Roman" panose="02020603050405020304" pitchFamily="18" charset="0"/>
              </a:rPr>
              <a:t> of plastic on the ocean's surface could </a:t>
            </a:r>
            <a:r>
              <a:rPr lang="en-US" sz="2000" b="1" noProof="0" dirty="0">
                <a:latin typeface="Times New Roman" panose="02020603050405020304" pitchFamily="18" charset="0"/>
                <a:cs typeface="Times New Roman" panose="02020603050405020304" pitchFamily="18" charset="0"/>
              </a:rPr>
              <a:t>quadruple</a:t>
            </a:r>
            <a:r>
              <a:rPr lang="en-US" sz="2000" noProof="0" dirty="0">
                <a:latin typeface="Times New Roman" panose="02020603050405020304" pitchFamily="18" charset="0"/>
                <a:cs typeface="Times New Roman" panose="02020603050405020304" pitchFamily="18" charset="0"/>
              </a:rPr>
              <a:t> </a:t>
            </a:r>
            <a:r>
              <a:rPr lang="en-US" sz="2000" b="1" noProof="0" dirty="0">
                <a:latin typeface="Times New Roman" panose="02020603050405020304" pitchFamily="18" charset="0"/>
                <a:cs typeface="Times New Roman" panose="02020603050405020304" pitchFamily="18" charset="0"/>
              </a:rPr>
              <a:t>by 2050 </a:t>
            </a:r>
            <a:r>
              <a:rPr lang="en-US" sz="2000" noProof="0" dirty="0">
                <a:latin typeface="Times New Roman" panose="02020603050405020304" pitchFamily="18" charset="0"/>
                <a:cs typeface="Times New Roman" panose="02020603050405020304" pitchFamily="18" charset="0"/>
              </a:rPr>
              <a:t>if no effort is made to reduce plastic production or release</a:t>
            </a:r>
          </a:p>
          <a:p>
            <a:pPr algn="just"/>
            <a:endParaRPr lang="en-US" sz="2000" noProof="0" dirty="0">
              <a:latin typeface="Times New Roman" panose="02020603050405020304" pitchFamily="18" charset="0"/>
              <a:cs typeface="Times New Roman" panose="02020603050405020304" pitchFamily="18" charset="0"/>
            </a:endParaRPr>
          </a:p>
          <a:p>
            <a:pPr algn="just"/>
            <a:r>
              <a:rPr lang="en-US" sz="2000" noProof="0" dirty="0">
                <a:latin typeface="Times New Roman" panose="02020603050405020304" pitchFamily="18" charset="0"/>
                <a:cs typeface="Times New Roman" panose="02020603050405020304" pitchFamily="18" charset="0"/>
              </a:rPr>
              <a:t>It is a </a:t>
            </a:r>
            <a:r>
              <a:rPr lang="en-US" sz="2000" b="1" noProof="0" dirty="0">
                <a:latin typeface="Times New Roman" panose="02020603050405020304" pitchFamily="18" charset="0"/>
                <a:cs typeface="Times New Roman" panose="02020603050405020304" pitchFamily="18" charset="0"/>
              </a:rPr>
              <a:t>problem</a:t>
            </a:r>
            <a:r>
              <a:rPr lang="en-US" sz="2000" noProof="0" dirty="0">
                <a:latin typeface="Times New Roman" panose="02020603050405020304" pitchFamily="18" charset="0"/>
                <a:cs typeface="Times New Roman" panose="02020603050405020304" pitchFamily="18" charset="0"/>
              </a:rPr>
              <a:t> because </a:t>
            </a:r>
            <a:r>
              <a:rPr lang="en-US" sz="2000" noProof="0" dirty="0"/>
              <a:t>:</a:t>
            </a:r>
            <a:endParaRPr lang="en-US" sz="2000" noProof="0" dirty="0">
              <a:latin typeface="Times New Roman" panose="02020603050405020304" pitchFamily="18" charset="0"/>
              <a:cs typeface="Times New Roman" panose="02020603050405020304" pitchFamily="18" charset="0"/>
            </a:endParaRPr>
          </a:p>
          <a:p>
            <a:pPr lvl="1" algn="just"/>
            <a:r>
              <a:rPr lang="en-US" sz="1600" noProof="0" dirty="0">
                <a:latin typeface="Times New Roman" panose="02020603050405020304" pitchFamily="18" charset="0"/>
                <a:cs typeface="Times New Roman" panose="02020603050405020304" pitchFamily="18" charset="0"/>
              </a:rPr>
              <a:t>it is </a:t>
            </a:r>
            <a:r>
              <a:rPr lang="en-US" sz="1600" b="1" noProof="0" dirty="0">
                <a:latin typeface="Times New Roman" panose="02020603050405020304" pitchFamily="18" charset="0"/>
                <a:cs typeface="Times New Roman" panose="02020603050405020304" pitchFamily="18" charset="0"/>
              </a:rPr>
              <a:t>harmful</a:t>
            </a:r>
            <a:r>
              <a:rPr lang="en-US" sz="1600" noProof="0" dirty="0">
                <a:latin typeface="Times New Roman" panose="02020603050405020304" pitchFamily="18" charset="0"/>
                <a:cs typeface="Times New Roman" panose="02020603050405020304" pitchFamily="18" charset="0"/>
              </a:rPr>
              <a:t> to the marine and coastal </a:t>
            </a:r>
            <a:r>
              <a:rPr lang="en-US" sz="1600" b="1" noProof="0" dirty="0">
                <a:latin typeface="Times New Roman" panose="02020603050405020304" pitchFamily="18" charset="0"/>
                <a:cs typeface="Times New Roman" panose="02020603050405020304" pitchFamily="18" charset="0"/>
              </a:rPr>
              <a:t>environment</a:t>
            </a:r>
            <a:r>
              <a:rPr lang="en-US" sz="1600" noProof="0" dirty="0">
                <a:latin typeface="Times New Roman" panose="02020603050405020304" pitchFamily="18" charset="0"/>
                <a:cs typeface="Times New Roman" panose="02020603050405020304" pitchFamily="18" charset="0"/>
              </a:rPr>
              <a:t>, water and food quality, </a:t>
            </a:r>
            <a:r>
              <a:rPr lang="en-US" sz="1600" b="1" noProof="0" dirty="0">
                <a:latin typeface="Times New Roman" panose="02020603050405020304" pitchFamily="18" charset="0"/>
                <a:cs typeface="Times New Roman" panose="02020603050405020304" pitchFamily="18" charset="0"/>
              </a:rPr>
              <a:t>human health </a:t>
            </a:r>
            <a:r>
              <a:rPr lang="en-US" sz="1600" noProof="0" dirty="0">
                <a:latin typeface="Times New Roman" panose="02020603050405020304" pitchFamily="18" charset="0"/>
                <a:cs typeface="Times New Roman" panose="02020603050405020304" pitchFamily="18" charset="0"/>
              </a:rPr>
              <a:t>and economies</a:t>
            </a:r>
          </a:p>
          <a:p>
            <a:pPr lvl="1" algn="just"/>
            <a:endParaRPr lang="en-US" sz="1600" noProof="0" dirty="0">
              <a:latin typeface="Times New Roman" panose="02020603050405020304" pitchFamily="18" charset="0"/>
              <a:cs typeface="Times New Roman" panose="02020603050405020304" pitchFamily="18" charset="0"/>
            </a:endParaRPr>
          </a:p>
          <a:p>
            <a:pPr lvl="1" algn="just"/>
            <a:r>
              <a:rPr lang="en-US" sz="1600" noProof="0" dirty="0">
                <a:latin typeface="Times New Roman" panose="02020603050405020304" pitchFamily="18" charset="0"/>
                <a:cs typeface="Times New Roman" panose="02020603050405020304" pitchFamily="18" charset="0"/>
              </a:rPr>
              <a:t>It </a:t>
            </a:r>
            <a:r>
              <a:rPr lang="en-US" sz="1600" b="1" noProof="0" dirty="0">
                <a:latin typeface="Times New Roman" panose="02020603050405020304" pitchFamily="18" charset="0"/>
                <a:cs typeface="Times New Roman" panose="02020603050405020304" pitchFamily="18" charset="0"/>
              </a:rPr>
              <a:t>degrades</a:t>
            </a:r>
            <a:r>
              <a:rPr lang="en-US" sz="1600" noProof="0" dirty="0">
                <a:latin typeface="Times New Roman" panose="02020603050405020304" pitchFamily="18" charset="0"/>
                <a:cs typeface="Times New Roman" panose="02020603050405020304" pitchFamily="18" charset="0"/>
              </a:rPr>
              <a:t> very </a:t>
            </a:r>
            <a:r>
              <a:rPr lang="en-US" sz="1600" b="1" noProof="0" dirty="0">
                <a:latin typeface="Times New Roman" panose="02020603050405020304" pitchFamily="18" charset="0"/>
                <a:cs typeface="Times New Roman" panose="02020603050405020304" pitchFamily="18" charset="0"/>
              </a:rPr>
              <a:t>slowly</a:t>
            </a:r>
            <a:r>
              <a:rPr lang="en-US" sz="1600" noProof="0" dirty="0">
                <a:latin typeface="Times New Roman" panose="02020603050405020304" pitchFamily="18" charset="0"/>
                <a:cs typeface="Times New Roman" panose="02020603050405020304" pitchFamily="18" charset="0"/>
              </a:rPr>
              <a:t> (duration: decades – centuries)</a:t>
            </a:r>
          </a:p>
          <a:p>
            <a:pPr lvl="1" algn="just"/>
            <a:endParaRPr lang="en-US" sz="1600" noProof="0" dirty="0">
              <a:latin typeface="Times New Roman" panose="02020603050405020304" pitchFamily="18" charset="0"/>
              <a:cs typeface="Times New Roman" panose="02020603050405020304" pitchFamily="18" charset="0"/>
            </a:endParaRPr>
          </a:p>
          <a:p>
            <a:pPr lvl="1" algn="just"/>
            <a:r>
              <a:rPr lang="en-US" sz="1600" noProof="0" dirty="0">
                <a:latin typeface="Times New Roman" panose="02020603050405020304" pitchFamily="18" charset="0"/>
                <a:cs typeface="Times New Roman" panose="02020603050405020304" pitchFamily="18" charset="0"/>
              </a:rPr>
              <a:t>It </a:t>
            </a:r>
            <a:r>
              <a:rPr lang="en-US" sz="1600" b="1" noProof="0" dirty="0">
                <a:latin typeface="Times New Roman" panose="02020603050405020304" pitchFamily="18" charset="0"/>
                <a:cs typeface="Times New Roman" panose="02020603050405020304" pitchFamily="18" charset="0"/>
              </a:rPr>
              <a:t>breaks down </a:t>
            </a:r>
            <a:r>
              <a:rPr lang="en-US" sz="1600" noProof="0" dirty="0">
                <a:latin typeface="Times New Roman" panose="02020603050405020304" pitchFamily="18" charset="0"/>
                <a:cs typeface="Times New Roman" panose="02020603050405020304" pitchFamily="18" charset="0"/>
              </a:rPr>
              <a:t>into microplastic (&lt;5 mm)</a:t>
            </a:r>
          </a:p>
          <a:p>
            <a:pPr lvl="1" algn="just"/>
            <a:endParaRPr lang="en-US" sz="2000" noProof="0" dirty="0"/>
          </a:p>
        </p:txBody>
      </p:sp>
      <p:pic>
        <p:nvPicPr>
          <p:cNvPr id="8" name="Image 7" descr="Une image contenant plein air, ciel, eau, sol&#10;&#10;Description générée automatiquement">
            <a:extLst>
              <a:ext uri="{FF2B5EF4-FFF2-40B4-BE49-F238E27FC236}">
                <a16:creationId xmlns:a16="http://schemas.microsoft.com/office/drawing/2014/main" id="{EDAD3837-18D8-48C0-A440-7B5A7D1E2F72}"/>
              </a:ext>
            </a:extLst>
          </p:cNvPr>
          <p:cNvPicPr>
            <a:picLocks noChangeAspect="1"/>
          </p:cNvPicPr>
          <p:nvPr/>
        </p:nvPicPr>
        <p:blipFill>
          <a:blip r:embed="rId3">
            <a:extLst>
              <a:ext uri="{28A0092B-C50C-407E-A947-70E740481C1C}">
                <a14:useLocalDpi xmlns:a14="http://schemas.microsoft.com/office/drawing/2010/main" val="0"/>
              </a:ext>
            </a:extLst>
          </a:blip>
          <a:srcRect l="16204" r="37023" b="1"/>
          <a:stretch/>
        </p:blipFill>
        <p:spPr>
          <a:xfrm>
            <a:off x="7199440" y="794276"/>
            <a:ext cx="4992560" cy="6063724"/>
          </a:xfrm>
          <a:prstGeom prst="rect">
            <a:avLst/>
          </a:prstGeom>
          <a:effectLst/>
        </p:spPr>
      </p:pic>
      <p:sp>
        <p:nvSpPr>
          <p:cNvPr id="9" name="ZoneTexte 8">
            <a:extLst>
              <a:ext uri="{FF2B5EF4-FFF2-40B4-BE49-F238E27FC236}">
                <a16:creationId xmlns:a16="http://schemas.microsoft.com/office/drawing/2014/main" id="{30EFA80C-59BC-D3A2-A27B-9108893AB548}"/>
              </a:ext>
            </a:extLst>
          </p:cNvPr>
          <p:cNvSpPr txBox="1"/>
          <p:nvPr/>
        </p:nvSpPr>
        <p:spPr>
          <a:xfrm>
            <a:off x="3087689" y="6408307"/>
            <a:ext cx="4164140" cy="430887"/>
          </a:xfrm>
          <a:prstGeom prst="rect">
            <a:avLst/>
          </a:prstGeom>
          <a:noFill/>
        </p:spPr>
        <p:txBody>
          <a:bodyPr wrap="square" rtlCol="0">
            <a:spAutoFit/>
          </a:bodyPr>
          <a:lstStyle/>
          <a:p>
            <a:pPr algn="r"/>
            <a:r>
              <a:rPr lang="en-US" sz="1100" noProof="0" dirty="0">
                <a:latin typeface="Times New Roman" panose="02020603050405020304" pitchFamily="18" charset="0"/>
                <a:cs typeface="Times New Roman" panose="02020603050405020304" pitchFamily="18" charset="0"/>
              </a:rPr>
              <a:t>Image: AFP (</a:t>
            </a:r>
            <a:r>
              <a:rPr lang="en-US" sz="1100" noProof="0" dirty="0" err="1">
                <a:latin typeface="Times New Roman" panose="02020603050405020304" pitchFamily="18" charset="0"/>
                <a:cs typeface="Times New Roman" panose="02020603050405020304" pitchFamily="18" charset="0"/>
              </a:rPr>
              <a:t>Agence</a:t>
            </a:r>
            <a:r>
              <a:rPr lang="en-US" sz="1100" noProof="0" dirty="0">
                <a:latin typeface="Times New Roman" panose="02020603050405020304" pitchFamily="18" charset="0"/>
                <a:cs typeface="Times New Roman" panose="02020603050405020304" pitchFamily="18" charset="0"/>
              </a:rPr>
              <a:t> France Presse)</a:t>
            </a:r>
          </a:p>
          <a:p>
            <a:pPr algn="r"/>
            <a:r>
              <a:rPr lang="en-US" sz="1100" noProof="0" dirty="0">
                <a:latin typeface="Times New Roman" panose="02020603050405020304" pitchFamily="18" charset="0"/>
                <a:cs typeface="Times New Roman" panose="02020603050405020304" pitchFamily="18" charset="0"/>
              </a:rPr>
              <a:t>Roatan Island, Honduras</a:t>
            </a:r>
          </a:p>
        </p:txBody>
      </p:sp>
      <p:sp>
        <p:nvSpPr>
          <p:cNvPr id="10" name="ZoneTexte 9">
            <a:extLst>
              <a:ext uri="{FF2B5EF4-FFF2-40B4-BE49-F238E27FC236}">
                <a16:creationId xmlns:a16="http://schemas.microsoft.com/office/drawing/2014/main" id="{E5E80793-CD54-1017-B41C-F3E03AF53E53}"/>
              </a:ext>
            </a:extLst>
          </p:cNvPr>
          <p:cNvSpPr txBox="1"/>
          <p:nvPr/>
        </p:nvSpPr>
        <p:spPr>
          <a:xfrm>
            <a:off x="0" y="6479387"/>
            <a:ext cx="176212" cy="369332"/>
          </a:xfrm>
          <a:prstGeom prst="rect">
            <a:avLst/>
          </a:prstGeom>
          <a:noFill/>
        </p:spPr>
        <p:txBody>
          <a:bodyPr wrap="square" rtlCol="0">
            <a:spAutoFit/>
          </a:bodyPr>
          <a:lstStyle/>
          <a:p>
            <a:r>
              <a:rPr lang="en-US" noProof="0" dirty="0"/>
              <a:t>1</a:t>
            </a:r>
          </a:p>
        </p:txBody>
      </p:sp>
      <p:sp>
        <p:nvSpPr>
          <p:cNvPr id="3" name="ZoneTexte 2">
            <a:extLst>
              <a:ext uri="{FF2B5EF4-FFF2-40B4-BE49-F238E27FC236}">
                <a16:creationId xmlns:a16="http://schemas.microsoft.com/office/drawing/2014/main" id="{5B82F31D-CD35-9AA0-7F3C-A5ABE01C92C6}"/>
              </a:ext>
            </a:extLst>
          </p:cNvPr>
          <p:cNvSpPr txBox="1"/>
          <p:nvPr/>
        </p:nvSpPr>
        <p:spPr>
          <a:xfrm>
            <a:off x="4881776" y="2673916"/>
            <a:ext cx="2370053" cy="538609"/>
          </a:xfrm>
          <a:prstGeom prst="rect">
            <a:avLst/>
          </a:prstGeom>
          <a:noFill/>
        </p:spPr>
        <p:txBody>
          <a:bodyPr wrap="square" rtlCol="0">
            <a:spAutoFit/>
          </a:bodyPr>
          <a:lstStyle/>
          <a:p>
            <a:r>
              <a:rPr lang="en-US" sz="1100" b="0" i="0" u="none" strike="noStrike" baseline="0" noProof="0" dirty="0">
                <a:solidFill>
                  <a:srgbClr val="000000"/>
                </a:solidFill>
                <a:latin typeface="Times New Roman" panose="02020603050405020304" pitchFamily="18" charset="0"/>
                <a:cs typeface="Times New Roman" panose="02020603050405020304" pitchFamily="18" charset="0"/>
              </a:rPr>
              <a:t>OECD Global Plastic Outlook (2022)</a:t>
            </a:r>
            <a:endParaRPr lang="en-US" sz="1100" noProof="0" dirty="0">
              <a:latin typeface="Times New Roman" panose="02020603050405020304" pitchFamily="18" charset="0"/>
              <a:cs typeface="Times New Roman" panose="02020603050405020304" pitchFamily="18" charset="0"/>
            </a:endParaRPr>
          </a:p>
          <a:p>
            <a:endParaRPr lang="en-US" noProof="0" dirty="0"/>
          </a:p>
        </p:txBody>
      </p:sp>
      <p:graphicFrame>
        <p:nvGraphicFramePr>
          <p:cNvPr id="4" name="Diagrama 2">
            <a:extLst>
              <a:ext uri="{FF2B5EF4-FFF2-40B4-BE49-F238E27FC236}">
                <a16:creationId xmlns:a16="http://schemas.microsoft.com/office/drawing/2014/main" id="{D0C68AE2-52E8-6FC0-D987-033CC7972C0F}"/>
              </a:ext>
            </a:extLst>
          </p:cNvPr>
          <p:cNvGraphicFramePr/>
          <p:nvPr>
            <p:extLst>
              <p:ext uri="{D42A27DB-BD31-4B8C-83A1-F6EECF244321}">
                <p14:modId xmlns:p14="http://schemas.microsoft.com/office/powerpoint/2010/main" val="3604965817"/>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AutoShape 72" descr="La forêt de tours en fer">
            <a:extLst>
              <a:ext uri="{FF2B5EF4-FFF2-40B4-BE49-F238E27FC236}">
                <a16:creationId xmlns:a16="http://schemas.microsoft.com/office/drawing/2014/main" id="{F519FE93-A4A3-3A29-8281-4E6ACE9166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spTree>
    <p:extLst>
      <p:ext uri="{BB962C8B-B14F-4D97-AF65-F5344CB8AC3E}">
        <p14:creationId xmlns:p14="http://schemas.microsoft.com/office/powerpoint/2010/main" val="363293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fade">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fade">
                                      <p:cBhvr>
                                        <p:cTn id="17" dur="500"/>
                                        <p:tgtEl>
                                          <p:spTgt spid="6">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9" end="9"/>
                                            </p:txEl>
                                          </p:spTgt>
                                        </p:tgtEl>
                                        <p:attrNameLst>
                                          <p:attrName>style.visibility</p:attrName>
                                        </p:attrNameLst>
                                      </p:cBhvr>
                                      <p:to>
                                        <p:strVal val="visible"/>
                                      </p:to>
                                    </p:set>
                                    <p:animEffect transition="in" filter="fade">
                                      <p:cBhvr>
                                        <p:cTn id="22"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9F0167-C3D6-018E-51A2-775C5B9933E9}"/>
              </a:ext>
            </a:extLst>
          </p:cNvPr>
          <p:cNvSpPr>
            <a:spLocks noGrp="1"/>
          </p:cNvSpPr>
          <p:nvPr>
            <p:ph type="title"/>
          </p:nvPr>
        </p:nvSpPr>
        <p:spPr>
          <a:xfrm>
            <a:off x="88106" y="433302"/>
            <a:ext cx="10515600" cy="1325563"/>
          </a:xfrm>
        </p:spPr>
        <p:txBody>
          <a:bodyPr/>
          <a:lstStyle/>
          <a:p>
            <a:r>
              <a:rPr lang="en-US" noProof="0" dirty="0">
                <a:latin typeface="Times New Roman" panose="02020603050405020304" pitchFamily="18" charset="0"/>
                <a:cs typeface="Times New Roman" panose="02020603050405020304" pitchFamily="18" charset="0"/>
              </a:rPr>
              <a:t>Automated satellite detection</a:t>
            </a:r>
          </a:p>
        </p:txBody>
      </p:sp>
      <p:sp>
        <p:nvSpPr>
          <p:cNvPr id="3" name="Espace réservé du contenu 2">
            <a:extLst>
              <a:ext uri="{FF2B5EF4-FFF2-40B4-BE49-F238E27FC236}">
                <a16:creationId xmlns:a16="http://schemas.microsoft.com/office/drawing/2014/main" id="{E995F398-8472-C3CF-4F43-2A5150F27CEC}"/>
              </a:ext>
            </a:extLst>
          </p:cNvPr>
          <p:cNvSpPr>
            <a:spLocks noGrp="1"/>
          </p:cNvSpPr>
          <p:nvPr>
            <p:ph idx="1"/>
          </p:nvPr>
        </p:nvSpPr>
        <p:spPr>
          <a:xfrm>
            <a:off x="4530436" y="4429365"/>
            <a:ext cx="7642946" cy="5273182"/>
          </a:xfrm>
        </p:spPr>
        <p:txBody>
          <a:bodyPr>
            <a:noAutofit/>
          </a:bodyPr>
          <a:lstStyle/>
          <a:p>
            <a:pPr marL="262510" indent="-262510" algn="just"/>
            <a:r>
              <a:rPr lang="en-US" sz="2400" dirty="0">
                <a:solidFill>
                  <a:srgbClr val="000000"/>
                </a:solidFill>
                <a:latin typeface="Times New Roman" panose="02020603050405020304" pitchFamily="18" charset="0"/>
                <a:cs typeface="Times New Roman" panose="02020603050405020304" pitchFamily="18" charset="0"/>
              </a:rPr>
              <a:t>Clusters of </a:t>
            </a:r>
            <a:r>
              <a:rPr lang="en-US" sz="2400" dirty="0" err="1">
                <a:solidFill>
                  <a:srgbClr val="000000"/>
                </a:solidFill>
                <a:latin typeface="Times New Roman" panose="02020603050405020304" pitchFamily="18" charset="0"/>
                <a:cs typeface="Times New Roman" panose="02020603050405020304" pitchFamily="18" charset="0"/>
              </a:rPr>
              <a:t>macroplastics</a:t>
            </a:r>
            <a:r>
              <a:rPr lang="en-US" sz="2400" dirty="0">
                <a:solidFill>
                  <a:srgbClr val="000000"/>
                </a:solidFill>
                <a:latin typeface="Times New Roman" panose="02020603050405020304" pitchFamily="18" charset="0"/>
                <a:cs typeface="Times New Roman" panose="02020603050405020304" pitchFamily="18" charset="0"/>
              </a:rPr>
              <a:t> are </a:t>
            </a:r>
            <a:r>
              <a:rPr lang="en-US" sz="2400" b="1" dirty="0">
                <a:solidFill>
                  <a:srgbClr val="000000"/>
                </a:solidFill>
                <a:latin typeface="Times New Roman" panose="02020603050405020304" pitchFamily="18" charset="0"/>
                <a:cs typeface="Times New Roman" panose="02020603050405020304" pitchFamily="18" charset="0"/>
              </a:rPr>
              <a:t>detectable at sub-pixel</a:t>
            </a:r>
            <a:r>
              <a:rPr lang="en-US" sz="2400" dirty="0">
                <a:solidFill>
                  <a:srgbClr val="000000"/>
                </a:solidFill>
                <a:latin typeface="Times New Roman" panose="02020603050405020304" pitchFamily="18" charset="0"/>
                <a:cs typeface="Times New Roman" panose="02020603050405020304" pitchFamily="18" charset="0"/>
              </a:rPr>
              <a:t> scales. </a:t>
            </a:r>
            <a:r>
              <a:rPr lang="en-US" sz="1100" dirty="0">
                <a:solidFill>
                  <a:srgbClr val="000000"/>
                </a:solidFill>
                <a:latin typeface="Times New Roman" panose="02020603050405020304" pitchFamily="18" charset="0"/>
                <a:cs typeface="Times New Roman" panose="02020603050405020304" pitchFamily="18" charset="0"/>
              </a:rPr>
              <a:t>(</a:t>
            </a:r>
            <a:r>
              <a:rPr lang="nl-NL" sz="1100" b="0" i="0" u="none" strike="noStrike" baseline="0" dirty="0" err="1">
                <a:solidFill>
                  <a:srgbClr val="000000"/>
                </a:solidFill>
                <a:latin typeface="Times New Roman" panose="02020603050405020304" pitchFamily="18" charset="0"/>
                <a:cs typeface="Times New Roman" panose="02020603050405020304" pitchFamily="18" charset="0"/>
              </a:rPr>
              <a:t>Biermann</a:t>
            </a:r>
            <a:r>
              <a:rPr lang="nl-NL" sz="1100" b="0" i="0" u="none" strike="noStrike" baseline="0" dirty="0">
                <a:solidFill>
                  <a:srgbClr val="000000"/>
                </a:solidFill>
                <a:latin typeface="Times New Roman" panose="02020603050405020304" pitchFamily="18" charset="0"/>
                <a:cs typeface="Times New Roman" panose="02020603050405020304" pitchFamily="18" charset="0"/>
              </a:rPr>
              <a:t> et al. 2020.)</a:t>
            </a:r>
            <a:r>
              <a:rPr lang="en-US" sz="1100" dirty="0">
                <a:solidFill>
                  <a:srgbClr val="000000"/>
                </a:solidFill>
                <a:latin typeface="Times New Roman" panose="02020603050405020304" pitchFamily="18" charset="0"/>
                <a:cs typeface="Times New Roman" panose="02020603050405020304" pitchFamily="18" charset="0"/>
              </a:rPr>
              <a:t> </a:t>
            </a:r>
          </a:p>
          <a:p>
            <a:endParaRPr lang="en-US" sz="2400" noProof="0" dirty="0">
              <a:latin typeface="Times New Roman" panose="02020603050405020304" pitchFamily="18" charset="0"/>
              <a:cs typeface="Times New Roman" panose="02020603050405020304" pitchFamily="18" charset="0"/>
            </a:endParaRPr>
          </a:p>
          <a:p>
            <a:pPr marL="262510" indent="-262510" algn="just"/>
            <a:r>
              <a:rPr lang="en-US" sz="2400" dirty="0">
                <a:solidFill>
                  <a:srgbClr val="000000"/>
                </a:solidFill>
                <a:latin typeface="Times New Roman" panose="02020603050405020304" pitchFamily="18" charset="0"/>
                <a:cs typeface="Times New Roman" panose="02020603050405020304" pitchFamily="18" charset="0"/>
              </a:rPr>
              <a:t>It is still complex to </a:t>
            </a:r>
            <a:r>
              <a:rPr lang="en-US" sz="2400" b="1" dirty="0">
                <a:solidFill>
                  <a:srgbClr val="000000"/>
                </a:solidFill>
                <a:latin typeface="Times New Roman" panose="02020603050405020304" pitchFamily="18" charset="0"/>
                <a:cs typeface="Times New Roman" panose="02020603050405020304" pitchFamily="18" charset="0"/>
              </a:rPr>
              <a:t>distinguish</a:t>
            </a:r>
            <a:r>
              <a:rPr lang="en-US" sz="240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plastic</a:t>
            </a:r>
            <a:r>
              <a:rPr lang="en-US" sz="2400" dirty="0">
                <a:solidFill>
                  <a:srgbClr val="000000"/>
                </a:solidFill>
                <a:latin typeface="Times New Roman" panose="02020603050405020304" pitchFamily="18" charset="0"/>
                <a:cs typeface="Times New Roman" panose="02020603050405020304" pitchFamily="18" charset="0"/>
              </a:rPr>
              <a:t> from </a:t>
            </a:r>
            <a:r>
              <a:rPr lang="en-US" sz="2400" b="1" dirty="0">
                <a:solidFill>
                  <a:srgbClr val="000000"/>
                </a:solidFill>
                <a:latin typeface="Times New Roman" panose="02020603050405020304" pitchFamily="18" charset="0"/>
                <a:cs typeface="Times New Roman" panose="02020603050405020304" pitchFamily="18" charset="0"/>
              </a:rPr>
              <a:t>natural materials</a:t>
            </a:r>
            <a:r>
              <a:rPr lang="en-US" sz="2400" dirty="0">
                <a:solidFill>
                  <a:srgbClr val="000000"/>
                </a:solidFill>
                <a:latin typeface="Times New Roman" panose="02020603050405020304" pitchFamily="18" charset="0"/>
                <a:cs typeface="Times New Roman" panose="02020603050405020304" pitchFamily="18" charset="0"/>
              </a:rPr>
              <a:t>, which have very similar spectral signatures. </a:t>
            </a:r>
          </a:p>
        </p:txBody>
      </p:sp>
      <p:pic>
        <p:nvPicPr>
          <p:cNvPr id="5" name="Image 4" descr="Une image contenant ligne, texte, Tracé, diagramme&#10;&#10;Description générée automatiquement">
            <a:extLst>
              <a:ext uri="{FF2B5EF4-FFF2-40B4-BE49-F238E27FC236}">
                <a16:creationId xmlns:a16="http://schemas.microsoft.com/office/drawing/2014/main" id="{A74A03B2-BAA1-FAC7-DF3A-EE50CE8C7D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266" y="1758865"/>
            <a:ext cx="8122430" cy="2185168"/>
          </a:xfrm>
          <a:prstGeom prst="rect">
            <a:avLst/>
          </a:prstGeom>
        </p:spPr>
      </p:pic>
      <p:sp>
        <p:nvSpPr>
          <p:cNvPr id="6" name="ZoneTexte 5">
            <a:extLst>
              <a:ext uri="{FF2B5EF4-FFF2-40B4-BE49-F238E27FC236}">
                <a16:creationId xmlns:a16="http://schemas.microsoft.com/office/drawing/2014/main" id="{FE24881A-0B81-37E6-7C12-C9754C383B00}"/>
              </a:ext>
            </a:extLst>
          </p:cNvPr>
          <p:cNvSpPr txBox="1"/>
          <p:nvPr/>
        </p:nvSpPr>
        <p:spPr>
          <a:xfrm>
            <a:off x="11019043" y="3854707"/>
            <a:ext cx="2464904" cy="261610"/>
          </a:xfrm>
          <a:prstGeom prst="rect">
            <a:avLst/>
          </a:prstGeom>
          <a:noFill/>
        </p:spPr>
        <p:txBody>
          <a:bodyPr wrap="square" rtlCol="0">
            <a:spAutoFit/>
          </a:bodyPr>
          <a:lstStyle/>
          <a:p>
            <a:r>
              <a:rPr lang="en-US" sz="1100" b="0" i="0" u="none" strike="noStrike" baseline="0" noProof="0" dirty="0" err="1">
                <a:solidFill>
                  <a:srgbClr val="000000"/>
                </a:solidFill>
                <a:latin typeface="Times New Roman" panose="02020603050405020304" pitchFamily="18" charset="0"/>
                <a:cs typeface="Times New Roman" panose="02020603050405020304" pitchFamily="18" charset="0"/>
              </a:rPr>
              <a:t>Kikaki</a:t>
            </a:r>
            <a:r>
              <a:rPr lang="en-US" sz="1100" b="0" i="0" u="none" strike="noStrike" baseline="0" noProof="0" dirty="0">
                <a:solidFill>
                  <a:srgbClr val="000000"/>
                </a:solidFill>
                <a:latin typeface="Times New Roman" panose="02020603050405020304" pitchFamily="18" charset="0"/>
                <a:cs typeface="Times New Roman" panose="02020603050405020304" pitchFamily="18" charset="0"/>
              </a:rPr>
              <a:t> et al. 2022.</a:t>
            </a:r>
            <a:endParaRPr lang="en-US" sz="1100" noProof="0" dirty="0">
              <a:latin typeface="Times New Roman" panose="0202060305040502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1EAE356A-8200-AAC1-4C08-047A0B0912A4}"/>
              </a:ext>
            </a:extLst>
          </p:cNvPr>
          <p:cNvSpPr txBox="1"/>
          <p:nvPr/>
        </p:nvSpPr>
        <p:spPr>
          <a:xfrm>
            <a:off x="0" y="6479387"/>
            <a:ext cx="176212" cy="369332"/>
          </a:xfrm>
          <a:prstGeom prst="rect">
            <a:avLst/>
          </a:prstGeom>
          <a:noFill/>
        </p:spPr>
        <p:txBody>
          <a:bodyPr wrap="square" rtlCol="0">
            <a:spAutoFit/>
          </a:bodyPr>
          <a:lstStyle/>
          <a:p>
            <a:r>
              <a:rPr lang="en-US" noProof="0" dirty="0"/>
              <a:t>2</a:t>
            </a:r>
          </a:p>
        </p:txBody>
      </p:sp>
      <p:pic>
        <p:nvPicPr>
          <p:cNvPr id="14" name="Image 13">
            <a:extLst>
              <a:ext uri="{FF2B5EF4-FFF2-40B4-BE49-F238E27FC236}">
                <a16:creationId xmlns:a16="http://schemas.microsoft.com/office/drawing/2014/main" id="{78448088-7152-027B-47B0-782777E3E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3566444" y="2310029"/>
            <a:ext cx="1047804" cy="184159"/>
          </a:xfrm>
          <a:prstGeom prst="rect">
            <a:avLst/>
          </a:prstGeom>
        </p:spPr>
      </p:pic>
      <p:sp>
        <p:nvSpPr>
          <p:cNvPr id="12" name="ZoneTexte 11">
            <a:extLst>
              <a:ext uri="{FF2B5EF4-FFF2-40B4-BE49-F238E27FC236}">
                <a16:creationId xmlns:a16="http://schemas.microsoft.com/office/drawing/2014/main" id="{2D715B10-BD25-92F6-0BE5-4DEB9A521709}"/>
              </a:ext>
            </a:extLst>
          </p:cNvPr>
          <p:cNvSpPr txBox="1"/>
          <p:nvPr/>
        </p:nvSpPr>
        <p:spPr>
          <a:xfrm rot="16200000">
            <a:off x="3332467" y="2311515"/>
            <a:ext cx="1439333" cy="369332"/>
          </a:xfrm>
          <a:prstGeom prst="rect">
            <a:avLst/>
          </a:prstGeom>
          <a:noFill/>
        </p:spPr>
        <p:txBody>
          <a:bodyPr wrap="square" rtlCol="0">
            <a:spAutoFit/>
          </a:bodyPr>
          <a:lstStyle/>
          <a:p>
            <a:r>
              <a:rPr lang="en-US" noProof="0" dirty="0">
                <a:latin typeface="Times New Roman" panose="02020603050405020304" pitchFamily="18" charset="0"/>
                <a:cs typeface="Times New Roman" panose="02020603050405020304" pitchFamily="18" charset="0"/>
              </a:rPr>
              <a:t>Reflectance</a:t>
            </a:r>
          </a:p>
        </p:txBody>
      </p:sp>
      <p:pic>
        <p:nvPicPr>
          <p:cNvPr id="15" name="Image 14">
            <a:extLst>
              <a:ext uri="{FF2B5EF4-FFF2-40B4-BE49-F238E27FC236}">
                <a16:creationId xmlns:a16="http://schemas.microsoft.com/office/drawing/2014/main" id="{9D30B0B7-5079-9ABD-3051-CE4A5D320B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46128">
            <a:off x="7658515" y="3739619"/>
            <a:ext cx="1047804" cy="184159"/>
          </a:xfrm>
          <a:prstGeom prst="rect">
            <a:avLst/>
          </a:prstGeom>
        </p:spPr>
      </p:pic>
      <p:sp>
        <p:nvSpPr>
          <p:cNvPr id="16" name="ZoneTexte 15">
            <a:extLst>
              <a:ext uri="{FF2B5EF4-FFF2-40B4-BE49-F238E27FC236}">
                <a16:creationId xmlns:a16="http://schemas.microsoft.com/office/drawing/2014/main" id="{4FDE26AD-E9BB-C1E3-84E5-A87A900307EB}"/>
              </a:ext>
            </a:extLst>
          </p:cNvPr>
          <p:cNvSpPr txBox="1"/>
          <p:nvPr/>
        </p:nvSpPr>
        <p:spPr>
          <a:xfrm>
            <a:off x="7686725" y="3547989"/>
            <a:ext cx="1439333" cy="369332"/>
          </a:xfrm>
          <a:prstGeom prst="rect">
            <a:avLst/>
          </a:prstGeom>
          <a:noFill/>
        </p:spPr>
        <p:txBody>
          <a:bodyPr wrap="square" rtlCol="0">
            <a:spAutoFit/>
          </a:bodyPr>
          <a:lstStyle/>
          <a:p>
            <a:r>
              <a:rPr lang="en-US" noProof="0" dirty="0">
                <a:latin typeface="Times New Roman" panose="02020603050405020304" pitchFamily="18" charset="0"/>
                <a:cs typeface="Times New Roman" panose="02020603050405020304" pitchFamily="18" charset="0"/>
              </a:rPr>
              <a:t>Bands</a:t>
            </a:r>
          </a:p>
        </p:txBody>
      </p:sp>
      <p:sp>
        <p:nvSpPr>
          <p:cNvPr id="4" name="Rectangle 3">
            <a:extLst>
              <a:ext uri="{FF2B5EF4-FFF2-40B4-BE49-F238E27FC236}">
                <a16:creationId xmlns:a16="http://schemas.microsoft.com/office/drawing/2014/main" id="{C7AFFC5C-F336-9338-32C9-DD3505FE61DE}"/>
              </a:ext>
            </a:extLst>
          </p:cNvPr>
          <p:cNvSpPr/>
          <p:nvPr/>
        </p:nvSpPr>
        <p:spPr>
          <a:xfrm>
            <a:off x="10303353" y="2025596"/>
            <a:ext cx="1729235" cy="185631"/>
          </a:xfrm>
          <a:prstGeom prst="rect">
            <a:avLst/>
          </a:prstGeom>
          <a:solidFill>
            <a:schemeClr val="accent2">
              <a:lumMod val="75000"/>
              <a:alpha val="40000"/>
            </a:schemeClr>
          </a:solidFill>
          <a:ln>
            <a:solidFill>
              <a:schemeClr val="accent2">
                <a:lumMod val="75000"/>
              </a:scheme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Rectangle 6">
            <a:extLst>
              <a:ext uri="{FF2B5EF4-FFF2-40B4-BE49-F238E27FC236}">
                <a16:creationId xmlns:a16="http://schemas.microsoft.com/office/drawing/2014/main" id="{70D8B3CB-5E1E-EDF2-3E2D-E15BEF122B51}"/>
              </a:ext>
            </a:extLst>
          </p:cNvPr>
          <p:cNvSpPr/>
          <p:nvPr/>
        </p:nvSpPr>
        <p:spPr>
          <a:xfrm>
            <a:off x="10303353" y="1824464"/>
            <a:ext cx="1729235" cy="185631"/>
          </a:xfrm>
          <a:prstGeom prst="rect">
            <a:avLst/>
          </a:prstGeom>
          <a:solidFill>
            <a:srgbClr val="FF0000">
              <a:alpha val="40000"/>
            </a:srgbClr>
          </a:solidFill>
          <a:ln>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aphicFrame>
        <p:nvGraphicFramePr>
          <p:cNvPr id="11" name="Diagrama 2">
            <a:extLst>
              <a:ext uri="{FF2B5EF4-FFF2-40B4-BE49-F238E27FC236}">
                <a16:creationId xmlns:a16="http://schemas.microsoft.com/office/drawing/2014/main" id="{002C51AC-A9CC-1294-3702-502DD64643FC}"/>
              </a:ext>
            </a:extLst>
          </p:cNvPr>
          <p:cNvGraphicFramePr/>
          <p:nvPr>
            <p:extLst>
              <p:ext uri="{D42A27DB-BD31-4B8C-83A1-F6EECF244321}">
                <p14:modId xmlns:p14="http://schemas.microsoft.com/office/powerpoint/2010/main" val="2978825137"/>
              </p:ext>
            </p:extLst>
          </p:nvPr>
        </p:nvGraphicFramePr>
        <p:xfrm>
          <a:off x="0" y="-11860"/>
          <a:ext cx="12192000" cy="7942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Espace réservé du contenu 2">
            <a:extLst>
              <a:ext uri="{FF2B5EF4-FFF2-40B4-BE49-F238E27FC236}">
                <a16:creationId xmlns:a16="http://schemas.microsoft.com/office/drawing/2014/main" id="{9E38656B-99D2-4866-F925-49285A1243F4}"/>
              </a:ext>
            </a:extLst>
          </p:cNvPr>
          <p:cNvSpPr txBox="1">
            <a:spLocks/>
          </p:cNvSpPr>
          <p:nvPr/>
        </p:nvSpPr>
        <p:spPr>
          <a:xfrm>
            <a:off x="-10871" y="1572666"/>
            <a:ext cx="4165625" cy="52731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BE" sz="2000" dirty="0">
              <a:latin typeface="Times New Roman" panose="02020603050405020304" pitchFamily="18" charset="0"/>
              <a:cs typeface="Times New Roman" panose="02020603050405020304" pitchFamily="18" charset="0"/>
            </a:endParaRPr>
          </a:p>
          <a:p>
            <a:r>
              <a:rPr lang="fr-BE" sz="2400" dirty="0">
                <a:latin typeface="Times New Roman" panose="02020603050405020304" pitchFamily="18" charset="0"/>
                <a:cs typeface="Times New Roman" panose="02020603050405020304" pitchFamily="18" charset="0"/>
              </a:rPr>
              <a:t>Recognition </a:t>
            </a:r>
            <a:r>
              <a:rPr lang="fr-BE" sz="2400" dirty="0" err="1">
                <a:latin typeface="Times New Roman" panose="02020603050405020304" pitchFamily="18" charset="0"/>
                <a:cs typeface="Times New Roman" panose="02020603050405020304" pitchFamily="18" charset="0"/>
              </a:rPr>
              <a:t>using</a:t>
            </a:r>
            <a:r>
              <a:rPr lang="fr-BE" sz="2400" dirty="0">
                <a:latin typeface="Times New Roman" panose="02020603050405020304" pitchFamily="18" charset="0"/>
                <a:cs typeface="Times New Roman" panose="02020603050405020304" pitchFamily="18" charset="0"/>
              </a:rPr>
              <a:t> </a:t>
            </a:r>
            <a:r>
              <a:rPr lang="fr-BE" sz="2400" b="1" dirty="0">
                <a:latin typeface="Times New Roman" panose="02020603050405020304" pitchFamily="18" charset="0"/>
                <a:cs typeface="Times New Roman" panose="02020603050405020304" pitchFamily="18" charset="0"/>
              </a:rPr>
              <a:t>spectral signatures</a:t>
            </a:r>
          </a:p>
          <a:p>
            <a:endParaRPr lang="fr-BE" sz="2000" b="1" dirty="0">
              <a:latin typeface="Times New Roman" panose="02020603050405020304" pitchFamily="18" charset="0"/>
              <a:cs typeface="Times New Roman" panose="02020603050405020304" pitchFamily="18" charset="0"/>
            </a:endParaRPr>
          </a:p>
          <a:p>
            <a:r>
              <a:rPr lang="fr-BE" sz="2400" b="1" dirty="0">
                <a:latin typeface="Times New Roman" panose="02020603050405020304" pitchFamily="18" charset="0"/>
                <a:cs typeface="Times New Roman" panose="02020603050405020304" pitchFamily="18" charset="0"/>
              </a:rPr>
              <a:t>Sentinel-2</a:t>
            </a:r>
            <a:r>
              <a:rPr lang="fr-BE" sz="2400" dirty="0">
                <a:latin typeface="Times New Roman" panose="02020603050405020304" pitchFamily="18" charset="0"/>
                <a:cs typeface="Times New Roman" panose="02020603050405020304" pitchFamily="18" charset="0"/>
              </a:rPr>
              <a:t> multispectral images:</a:t>
            </a:r>
          </a:p>
          <a:p>
            <a:pPr lvl="1"/>
            <a:r>
              <a:rPr lang="fr-BE" dirty="0">
                <a:latin typeface="Times New Roman" panose="02020603050405020304" pitchFamily="18" charset="0"/>
                <a:cs typeface="Times New Roman" panose="02020603050405020304" pitchFamily="18" charset="0"/>
              </a:rPr>
              <a:t> High spatial </a:t>
            </a:r>
            <a:r>
              <a:rPr lang="fr-BE" dirty="0" err="1">
                <a:latin typeface="Times New Roman" panose="02020603050405020304" pitchFamily="18" charset="0"/>
                <a:cs typeface="Times New Roman" panose="02020603050405020304" pitchFamily="18" charset="0"/>
              </a:rPr>
              <a:t>resolution</a:t>
            </a:r>
            <a:r>
              <a:rPr lang="fr-BE" dirty="0">
                <a:latin typeface="Times New Roman" panose="02020603050405020304" pitchFamily="18" charset="0"/>
                <a:cs typeface="Times New Roman" panose="02020603050405020304" pitchFamily="18" charset="0"/>
              </a:rPr>
              <a:t> (10m)</a:t>
            </a:r>
          </a:p>
          <a:p>
            <a:pPr lvl="1"/>
            <a:r>
              <a:rPr lang="fr-BE" dirty="0">
                <a:latin typeface="Times New Roman" panose="02020603050405020304" pitchFamily="18" charset="0"/>
                <a:cs typeface="Times New Roman" panose="02020603050405020304" pitchFamily="18" charset="0"/>
              </a:rPr>
              <a:t>Low spectral </a:t>
            </a:r>
            <a:r>
              <a:rPr lang="fr-BE" dirty="0" err="1">
                <a:latin typeface="Times New Roman" panose="02020603050405020304" pitchFamily="18" charset="0"/>
                <a:cs typeface="Times New Roman" panose="02020603050405020304" pitchFamily="18" charset="0"/>
              </a:rPr>
              <a:t>resolution</a:t>
            </a:r>
            <a:r>
              <a:rPr lang="fr-BE" dirty="0">
                <a:latin typeface="Times New Roman" panose="02020603050405020304" pitchFamily="18" charset="0"/>
                <a:cs typeface="Times New Roman" panose="02020603050405020304" pitchFamily="18" charset="0"/>
              </a:rPr>
              <a:t> (11 bands)</a:t>
            </a:r>
          </a:p>
        </p:txBody>
      </p:sp>
      <p:cxnSp>
        <p:nvCxnSpPr>
          <p:cNvPr id="19" name="Connecteur droit avec flèche 18">
            <a:extLst>
              <a:ext uri="{FF2B5EF4-FFF2-40B4-BE49-F238E27FC236}">
                <a16:creationId xmlns:a16="http://schemas.microsoft.com/office/drawing/2014/main" id="{F176CFE0-30E0-935D-8154-6C68335CBB4D}"/>
              </a:ext>
            </a:extLst>
          </p:cNvPr>
          <p:cNvCxnSpPr>
            <a:cxnSpLocks/>
          </p:cNvCxnSpPr>
          <p:nvPr/>
        </p:nvCxnSpPr>
        <p:spPr>
          <a:xfrm flipH="1">
            <a:off x="7926385" y="1917279"/>
            <a:ext cx="2376968" cy="1113943"/>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22" name="Connecteur droit avec flèche 21">
            <a:extLst>
              <a:ext uri="{FF2B5EF4-FFF2-40B4-BE49-F238E27FC236}">
                <a16:creationId xmlns:a16="http://schemas.microsoft.com/office/drawing/2014/main" id="{94DBC00B-031E-F058-B547-A0BC4367A835}"/>
              </a:ext>
            </a:extLst>
          </p:cNvPr>
          <p:cNvCxnSpPr>
            <a:stCxn id="4" idx="1"/>
          </p:cNvCxnSpPr>
          <p:nvPr/>
        </p:nvCxnSpPr>
        <p:spPr>
          <a:xfrm flipH="1">
            <a:off x="9765030" y="2118412"/>
            <a:ext cx="538323" cy="617168"/>
          </a:xfrm>
          <a:prstGeom prst="straightConnector1">
            <a:avLst/>
          </a:prstGeom>
          <a:ln>
            <a:solidFill>
              <a:srgbClr val="C04F15"/>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3310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500"/>
                                        <p:tgtEl>
                                          <p:spTgt spid="8">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animEffect transition="in" filter="fade">
                                      <p:cBhvr>
                                        <p:cTn id="15" dur="500"/>
                                        <p:tgtEl>
                                          <p:spTgt spid="8">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18CB6F-4650-1D82-FFFA-14572D4C6DE3}"/>
              </a:ext>
            </a:extLst>
          </p:cNvPr>
          <p:cNvSpPr>
            <a:spLocks noGrp="1"/>
          </p:cNvSpPr>
          <p:nvPr>
            <p:ph type="title"/>
          </p:nvPr>
        </p:nvSpPr>
        <p:spPr>
          <a:xfrm>
            <a:off x="468631" y="500062"/>
            <a:ext cx="10515600" cy="1325563"/>
          </a:xfrm>
        </p:spPr>
        <p:txBody>
          <a:bodyPr/>
          <a:lstStyle/>
          <a:p>
            <a:r>
              <a:rPr lang="fr-BE" dirty="0">
                <a:latin typeface="Times New Roman" panose="02020603050405020304" pitchFamily="18" charset="0"/>
                <a:cs typeface="Times New Roman" panose="02020603050405020304" pitchFamily="18" charset="0"/>
              </a:rPr>
              <a:t>Objective</a:t>
            </a:r>
          </a:p>
        </p:txBody>
      </p:sp>
      <p:sp>
        <p:nvSpPr>
          <p:cNvPr id="3" name="Espace réservé du contenu 2">
            <a:extLst>
              <a:ext uri="{FF2B5EF4-FFF2-40B4-BE49-F238E27FC236}">
                <a16:creationId xmlns:a16="http://schemas.microsoft.com/office/drawing/2014/main" id="{4F09B4B8-2048-9AAD-D42B-4C31ABD6426C}"/>
              </a:ext>
            </a:extLst>
          </p:cNvPr>
          <p:cNvSpPr>
            <a:spLocks noGrp="1"/>
          </p:cNvSpPr>
          <p:nvPr>
            <p:ph idx="1"/>
          </p:nvPr>
        </p:nvSpPr>
        <p:spPr>
          <a:xfrm>
            <a:off x="468631" y="1825625"/>
            <a:ext cx="11117780" cy="4351338"/>
          </a:xfrm>
        </p:spPr>
        <p:txBody>
          <a:bodyPr>
            <a:normAutofit/>
          </a:bodyPr>
          <a:lstStyle/>
          <a:p>
            <a:pPr marL="0" indent="0" algn="just">
              <a:buNone/>
            </a:pPr>
            <a:r>
              <a:rPr lang="fr-B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Improve the </a:t>
            </a:r>
            <a:r>
              <a:rPr lang="en-US" b="1" dirty="0">
                <a:solidFill>
                  <a:srgbClr val="000000"/>
                </a:solidFill>
                <a:latin typeface="Times New Roman" panose="02020603050405020304" pitchFamily="18" charset="0"/>
                <a:cs typeface="Times New Roman" panose="02020603050405020304" pitchFamily="18" charset="0"/>
              </a:rPr>
              <a:t>detection and discrimination </a:t>
            </a:r>
            <a:r>
              <a:rPr lang="en-US" dirty="0">
                <a:solidFill>
                  <a:srgbClr val="000000"/>
                </a:solidFill>
                <a:latin typeface="Times New Roman" panose="02020603050405020304" pitchFamily="18" charset="0"/>
                <a:cs typeface="Times New Roman" panose="02020603050405020304" pitchFamily="18" charset="0"/>
              </a:rPr>
              <a:t>between marine plastic debris and organic material using high spatial resolution </a:t>
            </a:r>
            <a:r>
              <a:rPr lang="en-US" b="1" dirty="0">
                <a:solidFill>
                  <a:srgbClr val="000000"/>
                </a:solidFill>
                <a:latin typeface="Times New Roman" panose="02020603050405020304" pitchFamily="18" charset="0"/>
                <a:cs typeface="Times New Roman" panose="02020603050405020304" pitchFamily="18" charset="0"/>
              </a:rPr>
              <a:t>satellite data </a:t>
            </a:r>
            <a:r>
              <a:rPr lang="en-US" dirty="0">
                <a:solidFill>
                  <a:srgbClr val="000000"/>
                </a:solidFill>
                <a:latin typeface="Times New Roman" panose="02020603050405020304" pitchFamily="18" charset="0"/>
                <a:cs typeface="Times New Roman" panose="02020603050405020304" pitchFamily="18" charset="0"/>
              </a:rPr>
              <a:t>and by training a </a:t>
            </a:r>
            <a:r>
              <a:rPr lang="en-US" b="1" dirty="0">
                <a:solidFill>
                  <a:srgbClr val="000000"/>
                </a:solidFill>
                <a:latin typeface="Times New Roman" panose="02020603050405020304" pitchFamily="18" charset="0"/>
                <a:cs typeface="Times New Roman" panose="02020603050405020304" pitchFamily="18" charset="0"/>
              </a:rPr>
              <a:t>neural network </a:t>
            </a:r>
            <a:r>
              <a:rPr lang="en-US" dirty="0">
                <a:solidFill>
                  <a:srgbClr val="000000"/>
                </a:solidFill>
                <a:latin typeface="Times New Roman" panose="02020603050405020304" pitchFamily="18" charset="0"/>
                <a:cs typeface="Times New Roman" panose="02020603050405020304" pitchFamily="18" charset="0"/>
              </a:rPr>
              <a:t>detection algorithm applicable to a large variety of coastal areas. </a:t>
            </a:r>
          </a:p>
          <a:p>
            <a:pPr marL="0" indent="0">
              <a:buNone/>
            </a:pPr>
            <a:endParaRPr lang="fr-BE" dirty="0">
              <a:latin typeface="Times New Roman" panose="02020603050405020304" pitchFamily="18" charset="0"/>
              <a:cs typeface="Times New Roman" panose="02020603050405020304" pitchFamily="18" charset="0"/>
            </a:endParaRPr>
          </a:p>
          <a:p>
            <a:pPr marL="0" indent="0">
              <a:buNone/>
            </a:pPr>
            <a:endParaRPr lang="fr-BE" dirty="0">
              <a:latin typeface="Times New Roman" panose="02020603050405020304" pitchFamily="18" charset="0"/>
              <a:cs typeface="Times New Roman" panose="02020603050405020304" pitchFamily="18" charset="0"/>
            </a:endParaRPr>
          </a:p>
          <a:p>
            <a:endParaRPr lang="fr-BE"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DA5258CD-A703-2D21-DA3F-9FC433700042}"/>
              </a:ext>
            </a:extLst>
          </p:cNvPr>
          <p:cNvSpPr txBox="1"/>
          <p:nvPr/>
        </p:nvSpPr>
        <p:spPr>
          <a:xfrm>
            <a:off x="0" y="6479387"/>
            <a:ext cx="176212" cy="369332"/>
          </a:xfrm>
          <a:prstGeom prst="rect">
            <a:avLst/>
          </a:prstGeom>
          <a:noFill/>
        </p:spPr>
        <p:txBody>
          <a:bodyPr wrap="square" rtlCol="0">
            <a:spAutoFit/>
          </a:bodyPr>
          <a:lstStyle/>
          <a:p>
            <a:r>
              <a:rPr lang="fr-BE" dirty="0"/>
              <a:t>3</a:t>
            </a:r>
          </a:p>
        </p:txBody>
      </p:sp>
      <p:graphicFrame>
        <p:nvGraphicFramePr>
          <p:cNvPr id="6" name="Diagrama 2">
            <a:extLst>
              <a:ext uri="{FF2B5EF4-FFF2-40B4-BE49-F238E27FC236}">
                <a16:creationId xmlns:a16="http://schemas.microsoft.com/office/drawing/2014/main" id="{8E00F3D8-7E89-AE4D-5B33-62B85177FE45}"/>
              </a:ext>
            </a:extLst>
          </p:cNvPr>
          <p:cNvGraphicFramePr/>
          <p:nvPr>
            <p:extLst>
              <p:ext uri="{D42A27DB-BD31-4B8C-83A1-F6EECF244321}">
                <p14:modId xmlns:p14="http://schemas.microsoft.com/office/powerpoint/2010/main" val="2847464480"/>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6516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1793B-AF0A-975D-02D3-8FAE825EE1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87891F-43D7-4C1F-6387-0EFC79665CD8}"/>
              </a:ext>
            </a:extLst>
          </p:cNvPr>
          <p:cNvSpPr>
            <a:spLocks noGrp="1"/>
          </p:cNvSpPr>
          <p:nvPr>
            <p:ph type="title"/>
          </p:nvPr>
        </p:nvSpPr>
        <p:spPr>
          <a:xfrm>
            <a:off x="88106" y="433302"/>
            <a:ext cx="10515600" cy="1325563"/>
          </a:xfrm>
        </p:spPr>
        <p:txBody>
          <a:bodyPr/>
          <a:lstStyle/>
          <a:p>
            <a:r>
              <a:rPr lang="en-US" noProof="0" dirty="0">
                <a:latin typeface="Times New Roman" panose="02020603050405020304" pitchFamily="18" charset="0"/>
                <a:cs typeface="Times New Roman" panose="02020603050405020304" pitchFamily="18" charset="0"/>
              </a:rPr>
              <a:t>Automated satellite detection</a:t>
            </a:r>
          </a:p>
        </p:txBody>
      </p:sp>
      <p:sp>
        <p:nvSpPr>
          <p:cNvPr id="3" name="Espace réservé du contenu 2">
            <a:extLst>
              <a:ext uri="{FF2B5EF4-FFF2-40B4-BE49-F238E27FC236}">
                <a16:creationId xmlns:a16="http://schemas.microsoft.com/office/drawing/2014/main" id="{763DE23E-662E-74EE-B1FF-99910AE182E7}"/>
              </a:ext>
            </a:extLst>
          </p:cNvPr>
          <p:cNvSpPr>
            <a:spLocks noGrp="1"/>
          </p:cNvSpPr>
          <p:nvPr>
            <p:ph idx="1"/>
          </p:nvPr>
        </p:nvSpPr>
        <p:spPr>
          <a:xfrm>
            <a:off x="400395" y="4759341"/>
            <a:ext cx="11201400" cy="5273182"/>
          </a:xfrm>
        </p:spPr>
        <p:txBody>
          <a:bodyPr>
            <a:noAutofit/>
          </a:bodyPr>
          <a:lstStyle/>
          <a:p>
            <a:pPr marL="262510" indent="-262510" algn="just"/>
            <a:r>
              <a:rPr lang="en-US" sz="2200" dirty="0">
                <a:solidFill>
                  <a:srgbClr val="000000"/>
                </a:solidFill>
                <a:latin typeface="Times New Roman" panose="02020603050405020304" pitchFamily="18" charset="0"/>
                <a:cs typeface="Times New Roman" panose="02020603050405020304" pitchFamily="18" charset="0"/>
              </a:rPr>
              <a:t>Here is proposed a machine learning approach (U-Net) to </a:t>
            </a:r>
            <a:r>
              <a:rPr lang="en-US" sz="2200" b="1" dirty="0">
                <a:solidFill>
                  <a:srgbClr val="000000"/>
                </a:solidFill>
                <a:latin typeface="Times New Roman" panose="02020603050405020304" pitchFamily="18" charset="0"/>
                <a:cs typeface="Times New Roman" panose="02020603050405020304" pitchFamily="18" charset="0"/>
              </a:rPr>
              <a:t>extract meaningful information </a:t>
            </a:r>
            <a:r>
              <a:rPr lang="en-US" sz="2200" dirty="0">
                <a:solidFill>
                  <a:srgbClr val="000000"/>
                </a:solidFill>
                <a:latin typeface="Times New Roman" panose="02020603050405020304" pitchFamily="18" charset="0"/>
                <a:cs typeface="Times New Roman" panose="02020603050405020304" pitchFamily="18" charset="0"/>
              </a:rPr>
              <a:t>from large amount of data (Sentinel-2 images from MARIDA database).</a:t>
            </a:r>
          </a:p>
          <a:p>
            <a:pPr marL="0" indent="0" algn="just">
              <a:buNone/>
            </a:pPr>
            <a:endParaRPr lang="en-US" sz="2200" dirty="0">
              <a:solidFill>
                <a:srgbClr val="000000"/>
              </a:solidFill>
              <a:latin typeface="Times New Roman" panose="02020603050405020304" pitchFamily="18" charset="0"/>
              <a:cs typeface="Times New Roman" panose="02020603050405020304" pitchFamily="18" charset="0"/>
            </a:endParaRPr>
          </a:p>
          <a:p>
            <a:pPr marL="262510" indent="-262510" algn="just"/>
            <a:r>
              <a:rPr lang="en-US" sz="2200" b="1" dirty="0">
                <a:solidFill>
                  <a:srgbClr val="000000"/>
                </a:solidFill>
                <a:latin typeface="Times New Roman" panose="02020603050405020304" pitchFamily="18" charset="0"/>
                <a:cs typeface="Times New Roman" panose="02020603050405020304" pitchFamily="18" charset="0"/>
              </a:rPr>
              <a:t>U-Net</a:t>
            </a:r>
            <a:r>
              <a:rPr lang="en-US" sz="2200" dirty="0">
                <a:solidFill>
                  <a:srgbClr val="000000"/>
                </a:solidFill>
                <a:latin typeface="Times New Roman" panose="02020603050405020304" pitchFamily="18" charset="0"/>
                <a:cs typeface="Times New Roman" panose="02020603050405020304" pitchFamily="18" charset="0"/>
              </a:rPr>
              <a:t>'s great </a:t>
            </a:r>
            <a:r>
              <a:rPr lang="en-US" sz="2200" b="1" dirty="0">
                <a:solidFill>
                  <a:srgbClr val="000000"/>
                </a:solidFill>
                <a:latin typeface="Times New Roman" panose="02020603050405020304" pitchFamily="18" charset="0"/>
                <a:cs typeface="Times New Roman" panose="02020603050405020304" pitchFamily="18" charset="0"/>
              </a:rPr>
              <a:t>strength</a:t>
            </a:r>
            <a:r>
              <a:rPr lang="en-US" sz="2200" dirty="0">
                <a:solidFill>
                  <a:srgbClr val="000000"/>
                </a:solidFill>
                <a:latin typeface="Times New Roman" panose="02020603050405020304" pitchFamily="18" charset="0"/>
                <a:cs typeface="Times New Roman" panose="02020603050405020304" pitchFamily="18" charset="0"/>
              </a:rPr>
              <a:t> is its ability to </a:t>
            </a:r>
            <a:r>
              <a:rPr lang="en-US" sz="2200" b="1" dirty="0">
                <a:solidFill>
                  <a:srgbClr val="000000"/>
                </a:solidFill>
                <a:latin typeface="Times New Roman" panose="02020603050405020304" pitchFamily="18" charset="0"/>
                <a:cs typeface="Times New Roman" panose="02020603050405020304" pitchFamily="18" charset="0"/>
              </a:rPr>
              <a:t>capture structures </a:t>
            </a:r>
            <a:r>
              <a:rPr lang="en-US" sz="2200" dirty="0">
                <a:solidFill>
                  <a:srgbClr val="000000"/>
                </a:solidFill>
                <a:latin typeface="Times New Roman" panose="02020603050405020304" pitchFamily="18" charset="0"/>
                <a:cs typeface="Times New Roman" panose="02020603050405020304" pitchFamily="18" charset="0"/>
              </a:rPr>
              <a:t>at different spatial scales, which is very useful for detecting plastic agglomerations and foam that form structures like </a:t>
            </a:r>
            <a:r>
              <a:rPr lang="en-US" sz="2200" b="1" dirty="0">
                <a:solidFill>
                  <a:srgbClr val="000000"/>
                </a:solidFill>
                <a:latin typeface="Times New Roman" panose="02020603050405020304" pitchFamily="18" charset="0"/>
                <a:cs typeface="Times New Roman" panose="02020603050405020304" pitchFamily="18" charset="0"/>
              </a:rPr>
              <a:t>filaments</a:t>
            </a:r>
            <a:r>
              <a:rPr lang="en-US" sz="2200" dirty="0">
                <a:solidFill>
                  <a:srgbClr val="000000"/>
                </a:solidFill>
                <a:latin typeface="Times New Roman" panose="02020603050405020304" pitchFamily="18" charset="0"/>
                <a:cs typeface="Times New Roman" panose="02020603050405020304" pitchFamily="18" charset="0"/>
              </a:rPr>
              <a:t>.</a:t>
            </a:r>
          </a:p>
          <a:p>
            <a:pPr marL="0" indent="0" algn="just">
              <a:buNone/>
            </a:pPr>
            <a:r>
              <a:rPr lang="da-DK" sz="1100" b="0" i="0" u="none" strike="noStrike" baseline="0" dirty="0">
                <a:solidFill>
                  <a:srgbClr val="000000"/>
                </a:solidFill>
                <a:latin typeface="Times New Roman" panose="02020603050405020304" pitchFamily="18" charset="0"/>
                <a:cs typeface="Times New Roman" panose="02020603050405020304" pitchFamily="18" charset="0"/>
              </a:rPr>
              <a:t>							(</a:t>
            </a:r>
            <a:r>
              <a:rPr lang="da-DK" sz="1100" dirty="0">
                <a:latin typeface="Times New Roman" panose="02020603050405020304" pitchFamily="18" charset="0"/>
                <a:cs typeface="Times New Roman" panose="02020603050405020304" pitchFamily="18" charset="0"/>
              </a:rPr>
              <a:t>Mifdal et al. 2021; </a:t>
            </a:r>
            <a:r>
              <a:rPr lang="da-DK" sz="1100" b="0" i="0" u="none" strike="noStrike" baseline="0" dirty="0">
                <a:solidFill>
                  <a:srgbClr val="000000"/>
                </a:solidFill>
                <a:latin typeface="Times New Roman" panose="02020603050405020304" pitchFamily="18" charset="0"/>
                <a:cs typeface="Times New Roman" panose="02020603050405020304" pitchFamily="18" charset="0"/>
              </a:rPr>
              <a:t>Kikaki et al. 2022; </a:t>
            </a:r>
            <a:r>
              <a:rPr lang="nl-NL" sz="1100" dirty="0">
                <a:latin typeface="Times New Roman" panose="02020603050405020304" pitchFamily="18" charset="0"/>
                <a:cs typeface="Times New Roman" panose="02020603050405020304" pitchFamily="18" charset="0"/>
              </a:rPr>
              <a:t>Barth et al. 2022; </a:t>
            </a:r>
            <a:r>
              <a:rPr lang="da-DK" sz="1100" dirty="0">
                <a:latin typeface="Times New Roman" panose="02020603050405020304" pitchFamily="18" charset="0"/>
                <a:cs typeface="Times New Roman" panose="02020603050405020304" pitchFamily="18" charset="0"/>
              </a:rPr>
              <a:t>Booth et al. 2023)</a:t>
            </a:r>
            <a:endParaRPr lang="fr-FR" sz="1100" dirty="0">
              <a:latin typeface="Times New Roman" panose="0202060305040502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03BCDFF5-B014-9EBD-94FD-39B4F0E92CA5}"/>
              </a:ext>
            </a:extLst>
          </p:cNvPr>
          <p:cNvSpPr txBox="1"/>
          <p:nvPr/>
        </p:nvSpPr>
        <p:spPr>
          <a:xfrm>
            <a:off x="0" y="6479387"/>
            <a:ext cx="176212" cy="369332"/>
          </a:xfrm>
          <a:prstGeom prst="rect">
            <a:avLst/>
          </a:prstGeom>
          <a:noFill/>
        </p:spPr>
        <p:txBody>
          <a:bodyPr wrap="square" rtlCol="0">
            <a:spAutoFit/>
          </a:bodyPr>
          <a:lstStyle/>
          <a:p>
            <a:r>
              <a:rPr lang="en-US" noProof="0" dirty="0"/>
              <a:t>4</a:t>
            </a:r>
          </a:p>
        </p:txBody>
      </p:sp>
      <p:pic>
        <p:nvPicPr>
          <p:cNvPr id="13" name="Espace réservé du contenu 4" descr="Une image contenant texte, carte, atlas, Police&#10;&#10;Description générée automatiquement">
            <a:extLst>
              <a:ext uri="{FF2B5EF4-FFF2-40B4-BE49-F238E27FC236}">
                <a16:creationId xmlns:a16="http://schemas.microsoft.com/office/drawing/2014/main" id="{E26F98C5-9A5A-571D-4EDE-96D6E6896B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43" y="1667367"/>
            <a:ext cx="5728952" cy="2795507"/>
          </a:xfrm>
          <a:prstGeom prst="rect">
            <a:avLst/>
          </a:prstGeom>
        </p:spPr>
      </p:pic>
      <p:sp>
        <p:nvSpPr>
          <p:cNvPr id="19" name="ZoneTexte 18">
            <a:extLst>
              <a:ext uri="{FF2B5EF4-FFF2-40B4-BE49-F238E27FC236}">
                <a16:creationId xmlns:a16="http://schemas.microsoft.com/office/drawing/2014/main" id="{085DB217-5CBF-6E1D-3A1C-E5D372575D3A}"/>
              </a:ext>
            </a:extLst>
          </p:cNvPr>
          <p:cNvSpPr txBox="1"/>
          <p:nvPr/>
        </p:nvSpPr>
        <p:spPr>
          <a:xfrm>
            <a:off x="5910213" y="4234073"/>
            <a:ext cx="1328718" cy="261610"/>
          </a:xfrm>
          <a:prstGeom prst="rect">
            <a:avLst/>
          </a:prstGeom>
          <a:noFill/>
        </p:spPr>
        <p:txBody>
          <a:bodyPr wrap="square">
            <a:spAutoFit/>
          </a:bodyPr>
          <a:lstStyle/>
          <a:p>
            <a:r>
              <a:rPr lang="fr-BE" sz="1100" b="0" i="0" u="none" strike="noStrike" baseline="0" dirty="0" err="1">
                <a:solidFill>
                  <a:srgbClr val="000000"/>
                </a:solidFill>
              </a:rPr>
              <a:t>Kikaki</a:t>
            </a:r>
            <a:r>
              <a:rPr lang="fr-BE" sz="1100" b="0" i="0" u="none" strike="noStrike" baseline="0" dirty="0">
                <a:solidFill>
                  <a:srgbClr val="000000"/>
                </a:solidFill>
              </a:rPr>
              <a:t> et al. 2022. </a:t>
            </a:r>
            <a:endParaRPr lang="fr-BE" sz="1100" dirty="0"/>
          </a:p>
        </p:txBody>
      </p:sp>
      <p:pic>
        <p:nvPicPr>
          <p:cNvPr id="21" name="Image 20" descr="Une image contenant texte, capture d’écran, Police, ligne&#10;&#10;Description générée automatiquement">
            <a:extLst>
              <a:ext uri="{FF2B5EF4-FFF2-40B4-BE49-F238E27FC236}">
                <a16:creationId xmlns:a16="http://schemas.microsoft.com/office/drawing/2014/main" id="{D0219F5F-BDFF-CDDD-BFB3-96EAA3ED75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200" y="1191018"/>
            <a:ext cx="3543231" cy="3173860"/>
          </a:xfrm>
          <a:prstGeom prst="rect">
            <a:avLst/>
          </a:prstGeom>
        </p:spPr>
      </p:pic>
      <p:sp>
        <p:nvSpPr>
          <p:cNvPr id="20" name="ZoneTexte 19">
            <a:extLst>
              <a:ext uri="{FF2B5EF4-FFF2-40B4-BE49-F238E27FC236}">
                <a16:creationId xmlns:a16="http://schemas.microsoft.com/office/drawing/2014/main" id="{9271F828-BCFB-E35A-A888-397B65404423}"/>
              </a:ext>
            </a:extLst>
          </p:cNvPr>
          <p:cNvSpPr txBox="1"/>
          <p:nvPr/>
        </p:nvSpPr>
        <p:spPr>
          <a:xfrm>
            <a:off x="10656731" y="4234073"/>
            <a:ext cx="1165400" cy="261610"/>
          </a:xfrm>
          <a:prstGeom prst="rect">
            <a:avLst/>
          </a:prstGeom>
          <a:noFill/>
        </p:spPr>
        <p:txBody>
          <a:bodyPr wrap="square" rtlCol="0">
            <a:spAutoFit/>
          </a:bodyPr>
          <a:lstStyle/>
          <a:p>
            <a:r>
              <a:rPr lang="fr-BE" sz="1100" dirty="0">
                <a:solidFill>
                  <a:srgbClr val="000000"/>
                </a:solidFill>
                <a:latin typeface="Times New Roman" panose="02020603050405020304" pitchFamily="18" charset="0"/>
                <a:cs typeface="Times New Roman" panose="02020603050405020304" pitchFamily="18" charset="0"/>
              </a:rPr>
              <a:t>Barth</a:t>
            </a:r>
            <a:r>
              <a:rPr lang="fr-BE" sz="1100" b="0" i="0" u="none" strike="noStrike" baseline="0" dirty="0">
                <a:solidFill>
                  <a:srgbClr val="000000"/>
                </a:solidFill>
                <a:latin typeface="Times New Roman" panose="02020603050405020304" pitchFamily="18" charset="0"/>
                <a:cs typeface="Times New Roman" panose="02020603050405020304" pitchFamily="18" charset="0"/>
              </a:rPr>
              <a:t> et al. 2022.</a:t>
            </a:r>
            <a:endParaRPr lang="fr-BE" sz="1100" dirty="0">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60FF890E-07A7-B731-9B2E-442B7FD5C239}"/>
              </a:ext>
            </a:extLst>
          </p:cNvPr>
          <p:cNvSpPr txBox="1"/>
          <p:nvPr/>
        </p:nvSpPr>
        <p:spPr>
          <a:xfrm>
            <a:off x="8348949" y="804161"/>
            <a:ext cx="2890482" cy="523220"/>
          </a:xfrm>
          <a:prstGeom prst="rect">
            <a:avLst/>
          </a:prstGeom>
          <a:noFill/>
        </p:spPr>
        <p:txBody>
          <a:bodyPr wrap="square" rtlCol="0">
            <a:spAutoFit/>
          </a:bodyPr>
          <a:lstStyle/>
          <a:p>
            <a:r>
              <a:rPr lang="fr-BE" sz="2800" dirty="0">
                <a:solidFill>
                  <a:srgbClr val="000000"/>
                </a:solidFill>
                <a:latin typeface="Times New Roman" panose="02020603050405020304" pitchFamily="18" charset="0"/>
                <a:cs typeface="Times New Roman" panose="02020603050405020304" pitchFamily="18" charset="0"/>
              </a:rPr>
              <a:t>U-Net structure</a:t>
            </a:r>
            <a:endParaRPr lang="fr-BE" sz="2800" dirty="0">
              <a:latin typeface="Times New Roman" panose="02020603050405020304" pitchFamily="18" charset="0"/>
              <a:cs typeface="Times New Roman" panose="02020603050405020304" pitchFamily="18" charset="0"/>
            </a:endParaRPr>
          </a:p>
        </p:txBody>
      </p:sp>
      <p:sp>
        <p:nvSpPr>
          <p:cNvPr id="24" name="ZoneTexte 23">
            <a:extLst>
              <a:ext uri="{FF2B5EF4-FFF2-40B4-BE49-F238E27FC236}">
                <a16:creationId xmlns:a16="http://schemas.microsoft.com/office/drawing/2014/main" id="{7412A061-C281-B8C0-B31A-EE91EA5B9949}"/>
              </a:ext>
            </a:extLst>
          </p:cNvPr>
          <p:cNvSpPr txBox="1"/>
          <p:nvPr/>
        </p:nvSpPr>
        <p:spPr>
          <a:xfrm>
            <a:off x="1401537" y="1340119"/>
            <a:ext cx="6188528" cy="369332"/>
          </a:xfrm>
          <a:prstGeom prst="rect">
            <a:avLst/>
          </a:prstGeom>
          <a:noFill/>
        </p:spPr>
        <p:txBody>
          <a:bodyPr wrap="square">
            <a:spAutoFit/>
          </a:bodyPr>
          <a:lstStyle/>
          <a:p>
            <a:r>
              <a:rPr lang="fr-BE" dirty="0">
                <a:latin typeface="Times New Roman" panose="02020603050405020304" pitchFamily="18" charset="0"/>
                <a:cs typeface="Times New Roman" panose="02020603050405020304" pitchFamily="18" charset="0"/>
              </a:rPr>
              <a:t>MARIDA (Marine </a:t>
            </a:r>
            <a:r>
              <a:rPr lang="fr-BE" dirty="0" err="1">
                <a:latin typeface="Times New Roman" panose="02020603050405020304" pitchFamily="18" charset="0"/>
                <a:cs typeface="Times New Roman" panose="02020603050405020304" pitchFamily="18" charset="0"/>
              </a:rPr>
              <a:t>Debris</a:t>
            </a:r>
            <a:r>
              <a:rPr lang="fr-BE" dirty="0">
                <a:latin typeface="Times New Roman" panose="02020603050405020304" pitchFamily="18" charset="0"/>
                <a:cs typeface="Times New Roman" panose="02020603050405020304" pitchFamily="18" charset="0"/>
              </a:rPr>
              <a:t> Archive)</a:t>
            </a:r>
            <a:endParaRPr lang="fr-BE" dirty="0"/>
          </a:p>
        </p:txBody>
      </p:sp>
      <p:sp>
        <p:nvSpPr>
          <p:cNvPr id="25" name="Flèche : droite 24">
            <a:extLst>
              <a:ext uri="{FF2B5EF4-FFF2-40B4-BE49-F238E27FC236}">
                <a16:creationId xmlns:a16="http://schemas.microsoft.com/office/drawing/2014/main" id="{68233B7B-ABFE-7029-0662-1648A0865080}"/>
              </a:ext>
            </a:extLst>
          </p:cNvPr>
          <p:cNvSpPr/>
          <p:nvPr/>
        </p:nvSpPr>
        <p:spPr>
          <a:xfrm>
            <a:off x="6346371" y="2100943"/>
            <a:ext cx="1243694" cy="294183"/>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6" name="Image 25">
            <a:extLst>
              <a:ext uri="{FF2B5EF4-FFF2-40B4-BE49-F238E27FC236}">
                <a16:creationId xmlns:a16="http://schemas.microsoft.com/office/drawing/2014/main" id="{7861ED0E-CF5A-A36E-A2E3-600EA88498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06" y="1415129"/>
            <a:ext cx="5101605" cy="3047745"/>
          </a:xfrm>
          <a:prstGeom prst="rect">
            <a:avLst/>
          </a:prstGeom>
        </p:spPr>
      </p:pic>
      <p:sp>
        <p:nvSpPr>
          <p:cNvPr id="27" name="ZoneTexte 26">
            <a:extLst>
              <a:ext uri="{FF2B5EF4-FFF2-40B4-BE49-F238E27FC236}">
                <a16:creationId xmlns:a16="http://schemas.microsoft.com/office/drawing/2014/main" id="{41AFC022-95E3-2592-6C5C-F0C3CD7B3E6C}"/>
              </a:ext>
            </a:extLst>
          </p:cNvPr>
          <p:cNvSpPr txBox="1"/>
          <p:nvPr/>
        </p:nvSpPr>
        <p:spPr>
          <a:xfrm>
            <a:off x="60485" y="1419114"/>
            <a:ext cx="3652962" cy="1015663"/>
          </a:xfrm>
          <a:prstGeom prst="rect">
            <a:avLst/>
          </a:prstGeom>
          <a:noFill/>
        </p:spPr>
        <p:txBody>
          <a:bodyPr wrap="square" rtlCol="0">
            <a:spAutoFit/>
          </a:bodyPr>
          <a:lstStyle/>
          <a:p>
            <a:r>
              <a:rPr lang="fr-BE" sz="1500" dirty="0">
                <a:latin typeface="Times New Roman" panose="02020603050405020304" pitchFamily="18" charset="0"/>
                <a:cs typeface="Times New Roman" panose="02020603050405020304" pitchFamily="18" charset="0"/>
              </a:rPr>
              <a:t>Marine plastic </a:t>
            </a:r>
            <a:r>
              <a:rPr lang="fr-BE" sz="1500" dirty="0" err="1">
                <a:latin typeface="Times New Roman" panose="02020603050405020304" pitchFamily="18" charset="0"/>
                <a:cs typeface="Times New Roman" panose="02020603050405020304" pitchFamily="18" charset="0"/>
              </a:rPr>
              <a:t>debris</a:t>
            </a:r>
            <a:endParaRPr lang="fr-BE" sz="1500" dirty="0">
              <a:latin typeface="Times New Roman" panose="02020603050405020304" pitchFamily="18" charset="0"/>
              <a:cs typeface="Times New Roman" panose="02020603050405020304" pitchFamily="18" charset="0"/>
            </a:endParaRPr>
          </a:p>
          <a:p>
            <a:r>
              <a:rPr lang="fr-BE" sz="1500" dirty="0" err="1">
                <a:latin typeface="Times New Roman" panose="02020603050405020304" pitchFamily="18" charset="0"/>
                <a:cs typeface="Times New Roman" panose="02020603050405020304" pitchFamily="18" charset="0"/>
              </a:rPr>
              <a:t>Roatan</a:t>
            </a:r>
            <a:r>
              <a:rPr lang="fr-BE" sz="1500" dirty="0">
                <a:latin typeface="Times New Roman" panose="02020603050405020304" pitchFamily="18" charset="0"/>
                <a:cs typeface="Times New Roman" panose="02020603050405020304" pitchFamily="18" charset="0"/>
              </a:rPr>
              <a:t> Island, Honduras</a:t>
            </a:r>
          </a:p>
          <a:p>
            <a:r>
              <a:rPr lang="fr-BE" sz="1500" dirty="0">
                <a:latin typeface="Times New Roman" panose="02020603050405020304" pitchFamily="18" charset="0"/>
                <a:cs typeface="Times New Roman" panose="02020603050405020304" pitchFamily="18" charset="0"/>
              </a:rPr>
              <a:t>Image: AFP (Agence France Presse)</a:t>
            </a:r>
          </a:p>
          <a:p>
            <a:endParaRPr lang="fr-BE" sz="1500" dirty="0">
              <a:latin typeface="Times New Roman" panose="02020603050405020304" pitchFamily="18" charset="0"/>
              <a:cs typeface="Times New Roman" panose="02020603050405020304" pitchFamily="18" charset="0"/>
            </a:endParaRPr>
          </a:p>
        </p:txBody>
      </p:sp>
      <p:graphicFrame>
        <p:nvGraphicFramePr>
          <p:cNvPr id="28" name="Diagrama 2">
            <a:extLst>
              <a:ext uri="{FF2B5EF4-FFF2-40B4-BE49-F238E27FC236}">
                <a16:creationId xmlns:a16="http://schemas.microsoft.com/office/drawing/2014/main" id="{3CC20095-2A1B-D60A-67C5-6F467CF58A40}"/>
              </a:ext>
            </a:extLst>
          </p:cNvPr>
          <p:cNvGraphicFramePr/>
          <p:nvPr>
            <p:extLst>
              <p:ext uri="{D42A27DB-BD31-4B8C-83A1-F6EECF244321}">
                <p14:modId xmlns:p14="http://schemas.microsoft.com/office/powerpoint/2010/main" val="4154179"/>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Image 3" descr="Une image contenant capture d’écran, texte, carte&#10;&#10;Le contenu généré par l’IA peut être incorrect.">
            <a:extLst>
              <a:ext uri="{FF2B5EF4-FFF2-40B4-BE49-F238E27FC236}">
                <a16:creationId xmlns:a16="http://schemas.microsoft.com/office/drawing/2014/main" id="{FB8CB7F6-0055-D1DC-C50F-76881AC77BB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19582" y="1425387"/>
            <a:ext cx="2499523" cy="3037487"/>
          </a:xfrm>
          <a:prstGeom prst="rect">
            <a:avLst/>
          </a:prstGeom>
        </p:spPr>
      </p:pic>
      <p:sp>
        <p:nvSpPr>
          <p:cNvPr id="5" name="ZoneTexte 4">
            <a:extLst>
              <a:ext uri="{FF2B5EF4-FFF2-40B4-BE49-F238E27FC236}">
                <a16:creationId xmlns:a16="http://schemas.microsoft.com/office/drawing/2014/main" id="{654031BD-EA7C-9FD5-6F4F-17D6E5AB93E6}"/>
              </a:ext>
            </a:extLst>
          </p:cNvPr>
          <p:cNvSpPr txBox="1"/>
          <p:nvPr/>
        </p:nvSpPr>
        <p:spPr>
          <a:xfrm>
            <a:off x="3847140" y="3896535"/>
            <a:ext cx="2337992" cy="553998"/>
          </a:xfrm>
          <a:prstGeom prst="rect">
            <a:avLst/>
          </a:prstGeom>
          <a:noFill/>
        </p:spPr>
        <p:txBody>
          <a:bodyPr wrap="square" rtlCol="0">
            <a:spAutoFit/>
          </a:bodyPr>
          <a:lstStyle/>
          <a:p>
            <a:r>
              <a:rPr lang="fr-BE" sz="1500" dirty="0" err="1">
                <a:solidFill>
                  <a:schemeClr val="bg1"/>
                </a:solidFill>
                <a:latin typeface="Times New Roman" panose="02020603050405020304" pitchFamily="18" charset="0"/>
                <a:cs typeface="Times New Roman" panose="02020603050405020304" pitchFamily="18" charset="0"/>
              </a:rPr>
              <a:t>Dimitry</a:t>
            </a:r>
            <a:r>
              <a:rPr lang="fr-BE" sz="1500" dirty="0">
                <a:solidFill>
                  <a:schemeClr val="bg1"/>
                </a:solidFill>
                <a:latin typeface="Times New Roman" panose="02020603050405020304" pitchFamily="18" charset="0"/>
                <a:cs typeface="Times New Roman" panose="02020603050405020304" pitchFamily="18" charset="0"/>
              </a:rPr>
              <a:t> Van der </a:t>
            </a:r>
            <a:r>
              <a:rPr lang="fr-BE" sz="1500" dirty="0" err="1">
                <a:solidFill>
                  <a:schemeClr val="bg1"/>
                </a:solidFill>
                <a:latin typeface="Times New Roman" panose="02020603050405020304" pitchFamily="18" charset="0"/>
                <a:cs typeface="Times New Roman" panose="02020603050405020304" pitchFamily="18" charset="0"/>
              </a:rPr>
              <a:t>Zande</a:t>
            </a:r>
            <a:r>
              <a:rPr lang="fr-BE" sz="1500" dirty="0">
                <a:solidFill>
                  <a:schemeClr val="bg1"/>
                </a:solidFill>
                <a:latin typeface="Times New Roman" panose="02020603050405020304" pitchFamily="18" charset="0"/>
                <a:cs typeface="Times New Roman" panose="02020603050405020304" pitchFamily="18" charset="0"/>
              </a:rPr>
              <a:t>  &amp; Kevin Ruddick. 2020.</a:t>
            </a:r>
          </a:p>
        </p:txBody>
      </p:sp>
      <p:sp>
        <p:nvSpPr>
          <p:cNvPr id="6" name="ZoneTexte 5">
            <a:extLst>
              <a:ext uri="{FF2B5EF4-FFF2-40B4-BE49-F238E27FC236}">
                <a16:creationId xmlns:a16="http://schemas.microsoft.com/office/drawing/2014/main" id="{883310CE-47F3-6EE0-0231-7BD7E3B10F28}"/>
              </a:ext>
            </a:extLst>
          </p:cNvPr>
          <p:cNvSpPr txBox="1"/>
          <p:nvPr/>
        </p:nvSpPr>
        <p:spPr>
          <a:xfrm>
            <a:off x="3847140" y="1684690"/>
            <a:ext cx="2471965" cy="553998"/>
          </a:xfrm>
          <a:prstGeom prst="rect">
            <a:avLst/>
          </a:prstGeom>
          <a:noFill/>
        </p:spPr>
        <p:txBody>
          <a:bodyPr wrap="square" rtlCol="0">
            <a:spAutoFit/>
          </a:bodyPr>
          <a:lstStyle/>
          <a:p>
            <a:r>
              <a:rPr lang="fr-BE" sz="1500" i="1" dirty="0">
                <a:solidFill>
                  <a:schemeClr val="bg1"/>
                </a:solidFill>
                <a:latin typeface="Times New Roman" panose="02020603050405020304" pitchFamily="18" charset="0"/>
                <a:cs typeface="Times New Roman" panose="02020603050405020304" pitchFamily="18" charset="0"/>
              </a:rPr>
              <a:t>P. </a:t>
            </a:r>
            <a:r>
              <a:rPr lang="fr-BE" sz="1500" i="1" dirty="0" err="1">
                <a:solidFill>
                  <a:schemeClr val="bg1"/>
                </a:solidFill>
                <a:latin typeface="Times New Roman" panose="02020603050405020304" pitchFamily="18" charset="0"/>
                <a:cs typeface="Times New Roman" panose="02020603050405020304" pitchFamily="18" charset="0"/>
              </a:rPr>
              <a:t>Globosa</a:t>
            </a:r>
            <a:r>
              <a:rPr lang="fr-BE" sz="1500" i="1" dirty="0">
                <a:solidFill>
                  <a:schemeClr val="bg1"/>
                </a:solidFill>
                <a:latin typeface="Times New Roman" panose="02020603050405020304" pitchFamily="18" charset="0"/>
                <a:cs typeface="Times New Roman" panose="02020603050405020304" pitchFamily="18" charset="0"/>
              </a:rPr>
              <a:t> </a:t>
            </a:r>
            <a:r>
              <a:rPr lang="fr-BE" sz="1500" dirty="0" err="1">
                <a:solidFill>
                  <a:schemeClr val="bg1"/>
                </a:solidFill>
                <a:latin typeface="Times New Roman" panose="02020603050405020304" pitchFamily="18" charset="0"/>
                <a:cs typeface="Times New Roman" panose="02020603050405020304" pitchFamily="18" charset="0"/>
              </a:rPr>
              <a:t>foam</a:t>
            </a:r>
            <a:r>
              <a:rPr lang="fr-BE" sz="1500" i="1" dirty="0">
                <a:solidFill>
                  <a:schemeClr val="bg1"/>
                </a:solidFill>
                <a:latin typeface="Times New Roman" panose="02020603050405020304" pitchFamily="18" charset="0"/>
                <a:cs typeface="Times New Roman" panose="02020603050405020304" pitchFamily="18" charset="0"/>
              </a:rPr>
              <a:t> </a:t>
            </a:r>
            <a:r>
              <a:rPr lang="fr-BE" sz="1500" dirty="0">
                <a:solidFill>
                  <a:schemeClr val="bg1"/>
                </a:solidFill>
                <a:latin typeface="Times New Roman" panose="02020603050405020304" pitchFamily="18" charset="0"/>
                <a:cs typeface="Times New Roman" panose="02020603050405020304" pitchFamily="18" charset="0"/>
              </a:rPr>
              <a:t>(Scheveningen, </a:t>
            </a:r>
            <a:r>
              <a:rPr lang="fr-BE" sz="1500" dirty="0" err="1">
                <a:solidFill>
                  <a:schemeClr val="bg1"/>
                </a:solidFill>
                <a:latin typeface="Times New Roman" panose="02020603050405020304" pitchFamily="18" charset="0"/>
                <a:cs typeface="Times New Roman" panose="02020603050405020304" pitchFamily="18" charset="0"/>
              </a:rPr>
              <a:t>Netherlands</a:t>
            </a:r>
            <a:r>
              <a:rPr lang="fr-BE" sz="15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7058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4"/>
                                        </p:tgtEl>
                                      </p:cBhvr>
                                    </p:animEffect>
                                    <p:set>
                                      <p:cBhvr>
                                        <p:cTn id="10" dur="1" fill="hold">
                                          <p:stCondLst>
                                            <p:cond delay="499"/>
                                          </p:stCondLst>
                                        </p:cTn>
                                        <p:tgtEl>
                                          <p:spTgt spid="2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27"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A59B2-DC68-E8B8-4F2C-0935576AC90B}"/>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20B26B60-3A44-5D5B-6EC6-37A8519B0CD6}"/>
              </a:ext>
            </a:extLst>
          </p:cNvPr>
          <p:cNvSpPr txBox="1"/>
          <p:nvPr/>
        </p:nvSpPr>
        <p:spPr>
          <a:xfrm>
            <a:off x="0" y="6479387"/>
            <a:ext cx="176212" cy="369332"/>
          </a:xfrm>
          <a:prstGeom prst="rect">
            <a:avLst/>
          </a:prstGeom>
          <a:noFill/>
        </p:spPr>
        <p:txBody>
          <a:bodyPr wrap="square" rtlCol="0">
            <a:spAutoFit/>
          </a:bodyPr>
          <a:lstStyle/>
          <a:p>
            <a:r>
              <a:rPr lang="en-US" noProof="0" dirty="0"/>
              <a:t>4</a:t>
            </a:r>
          </a:p>
        </p:txBody>
      </p:sp>
      <p:graphicFrame>
        <p:nvGraphicFramePr>
          <p:cNvPr id="28" name="Diagrama 2">
            <a:extLst>
              <a:ext uri="{FF2B5EF4-FFF2-40B4-BE49-F238E27FC236}">
                <a16:creationId xmlns:a16="http://schemas.microsoft.com/office/drawing/2014/main" id="{55463FDA-A9A3-BED9-2D8F-BF6D02392F78}"/>
              </a:ext>
            </a:extLst>
          </p:cNvPr>
          <p:cNvGraphicFramePr/>
          <p:nvPr>
            <p:extLst>
              <p:ext uri="{D42A27DB-BD31-4B8C-83A1-F6EECF244321}">
                <p14:modId xmlns:p14="http://schemas.microsoft.com/office/powerpoint/2010/main" val="2278420013"/>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Connecteur droit avec flèche 8">
            <a:extLst>
              <a:ext uri="{FF2B5EF4-FFF2-40B4-BE49-F238E27FC236}">
                <a16:creationId xmlns:a16="http://schemas.microsoft.com/office/drawing/2014/main" id="{41744803-E92C-59A3-D0FB-E7CEB23D009F}"/>
              </a:ext>
            </a:extLst>
          </p:cNvPr>
          <p:cNvCxnSpPr>
            <a:cxnSpLocks/>
          </p:cNvCxnSpPr>
          <p:nvPr/>
        </p:nvCxnSpPr>
        <p:spPr>
          <a:xfrm flipV="1">
            <a:off x="3403189" y="5049984"/>
            <a:ext cx="291944"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ZoneTexte 11">
            <a:extLst>
              <a:ext uri="{FF2B5EF4-FFF2-40B4-BE49-F238E27FC236}">
                <a16:creationId xmlns:a16="http://schemas.microsoft.com/office/drawing/2014/main" id="{CD9389D1-3D1D-00E4-D92F-4BE8984B7BD3}"/>
              </a:ext>
            </a:extLst>
          </p:cNvPr>
          <p:cNvSpPr txBox="1"/>
          <p:nvPr/>
        </p:nvSpPr>
        <p:spPr>
          <a:xfrm>
            <a:off x="2499635" y="3299852"/>
            <a:ext cx="4070639" cy="450893"/>
          </a:xfrm>
          <a:prstGeom prst="rect">
            <a:avLst/>
          </a:prstGeom>
          <a:noFill/>
        </p:spPr>
        <p:txBody>
          <a:bodyPr wrap="square" rtlCol="0">
            <a:spAutoFit/>
          </a:bodyPr>
          <a:lstStyle/>
          <a:p>
            <a:r>
              <a:rPr lang="en-US" sz="2330" b="1" noProof="0" dirty="0">
                <a:solidFill>
                  <a:srgbClr val="000000"/>
                </a:solidFill>
                <a:latin typeface="Times New Roman" panose="02020603050405020304" pitchFamily="18" charset="0"/>
                <a:cs typeface="Times New Roman" panose="02020603050405020304" pitchFamily="18" charset="0"/>
              </a:rPr>
              <a:t>Schematic U-Net structure</a:t>
            </a:r>
            <a:endParaRPr lang="en-US" sz="2330" b="1" noProof="0" dirty="0">
              <a:latin typeface="Times New Roman" panose="02020603050405020304" pitchFamily="18" charset="0"/>
              <a:cs typeface="Times New Roman" panose="02020603050405020304" pitchFamily="18" charset="0"/>
            </a:endParaRPr>
          </a:p>
        </p:txBody>
      </p:sp>
      <p:sp>
        <p:nvSpPr>
          <p:cNvPr id="16" name="ZoneTexte 15">
            <a:extLst>
              <a:ext uri="{FF2B5EF4-FFF2-40B4-BE49-F238E27FC236}">
                <a16:creationId xmlns:a16="http://schemas.microsoft.com/office/drawing/2014/main" id="{9A93627C-1CD0-1BD4-7CE4-59C6E7B24446}"/>
              </a:ext>
            </a:extLst>
          </p:cNvPr>
          <p:cNvSpPr txBox="1"/>
          <p:nvPr/>
        </p:nvSpPr>
        <p:spPr>
          <a:xfrm>
            <a:off x="7069051" y="978403"/>
            <a:ext cx="2265339" cy="450893"/>
          </a:xfrm>
          <a:prstGeom prst="rect">
            <a:avLst/>
          </a:prstGeom>
          <a:noFill/>
        </p:spPr>
        <p:txBody>
          <a:bodyPr wrap="square" rtlCol="0">
            <a:spAutoFit/>
          </a:bodyPr>
          <a:lstStyle/>
          <a:p>
            <a:r>
              <a:rPr lang="en-US" sz="2330" b="1" noProof="0" dirty="0">
                <a:latin typeface="Times New Roman" panose="02020603050405020304" pitchFamily="18" charset="0"/>
                <a:cs typeface="Times New Roman" panose="02020603050405020304" pitchFamily="18" charset="0"/>
              </a:rPr>
              <a:t>Verified data :</a:t>
            </a:r>
            <a:endParaRPr lang="en-US" sz="2330" noProof="0" dirty="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D7A708A4-2699-DD1A-AC53-E630EF7D7347}"/>
              </a:ext>
            </a:extLst>
          </p:cNvPr>
          <p:cNvSpPr/>
          <p:nvPr/>
        </p:nvSpPr>
        <p:spPr>
          <a:xfrm>
            <a:off x="7137596" y="1464126"/>
            <a:ext cx="150320" cy="14800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Connecteur droit 17">
            <a:extLst>
              <a:ext uri="{FF2B5EF4-FFF2-40B4-BE49-F238E27FC236}">
                <a16:creationId xmlns:a16="http://schemas.microsoft.com/office/drawing/2014/main" id="{F00B23FB-436A-775C-662B-5185AD537006}"/>
              </a:ext>
            </a:extLst>
          </p:cNvPr>
          <p:cNvCxnSpPr>
            <a:cxnSpLocks/>
          </p:cNvCxnSpPr>
          <p:nvPr/>
        </p:nvCxnSpPr>
        <p:spPr>
          <a:xfrm flipH="1" flipV="1">
            <a:off x="6626605" y="1148554"/>
            <a:ext cx="676680" cy="30972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2BDE2742-D18E-D4B9-997E-4C9AF6A08CBC}"/>
              </a:ext>
            </a:extLst>
          </p:cNvPr>
          <p:cNvCxnSpPr>
            <a:cxnSpLocks/>
          </p:cNvCxnSpPr>
          <p:nvPr/>
        </p:nvCxnSpPr>
        <p:spPr>
          <a:xfrm flipH="1">
            <a:off x="6622552" y="1614150"/>
            <a:ext cx="673022" cy="51180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B75BF63B-D10D-F4E9-0F7B-CE46747AF2B9}"/>
              </a:ext>
            </a:extLst>
          </p:cNvPr>
          <p:cNvSpPr/>
          <p:nvPr/>
        </p:nvSpPr>
        <p:spPr>
          <a:xfrm>
            <a:off x="5538623" y="1152479"/>
            <a:ext cx="1079055" cy="97739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31" name="Connecteur droit avec flèche 30">
            <a:extLst>
              <a:ext uri="{FF2B5EF4-FFF2-40B4-BE49-F238E27FC236}">
                <a16:creationId xmlns:a16="http://schemas.microsoft.com/office/drawing/2014/main" id="{77CDBB42-0E1E-2D17-37D7-507AB7CB1C0F}"/>
              </a:ext>
            </a:extLst>
          </p:cNvPr>
          <p:cNvCxnSpPr>
            <a:cxnSpLocks/>
          </p:cNvCxnSpPr>
          <p:nvPr/>
        </p:nvCxnSpPr>
        <p:spPr>
          <a:xfrm flipV="1">
            <a:off x="7834459" y="2990780"/>
            <a:ext cx="0" cy="22473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Connecteur droit avec flèche 31">
            <a:extLst>
              <a:ext uri="{FF2B5EF4-FFF2-40B4-BE49-F238E27FC236}">
                <a16:creationId xmlns:a16="http://schemas.microsoft.com/office/drawing/2014/main" id="{D6196908-B95E-D4A7-EA8C-94DC5C5A4A1B}"/>
              </a:ext>
            </a:extLst>
          </p:cNvPr>
          <p:cNvCxnSpPr>
            <a:cxnSpLocks/>
          </p:cNvCxnSpPr>
          <p:nvPr/>
        </p:nvCxnSpPr>
        <p:spPr>
          <a:xfrm>
            <a:off x="8012770" y="3010330"/>
            <a:ext cx="0" cy="2309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ZoneTexte 32">
            <a:extLst>
              <a:ext uri="{FF2B5EF4-FFF2-40B4-BE49-F238E27FC236}">
                <a16:creationId xmlns:a16="http://schemas.microsoft.com/office/drawing/2014/main" id="{695954E0-2ECB-D744-2EF7-9FD85C9D968D}"/>
              </a:ext>
            </a:extLst>
          </p:cNvPr>
          <p:cNvSpPr txBox="1"/>
          <p:nvPr/>
        </p:nvSpPr>
        <p:spPr>
          <a:xfrm>
            <a:off x="505071" y="3325027"/>
            <a:ext cx="1745735" cy="450893"/>
          </a:xfrm>
          <a:prstGeom prst="rect">
            <a:avLst/>
          </a:prstGeom>
          <a:noFill/>
        </p:spPr>
        <p:txBody>
          <a:bodyPr wrap="square" rtlCol="0">
            <a:spAutoFit/>
          </a:bodyPr>
          <a:lstStyle/>
          <a:p>
            <a:r>
              <a:rPr lang="en-US" sz="2330" b="1" noProof="0" dirty="0">
                <a:latin typeface="Times New Roman" panose="02020603050405020304" pitchFamily="18" charset="0"/>
                <a:cs typeface="Times New Roman" panose="02020603050405020304" pitchFamily="18" charset="0"/>
              </a:rPr>
              <a:t>Sentinel-2</a:t>
            </a:r>
            <a:r>
              <a:rPr lang="en-US" sz="2000" b="1" noProof="0" dirty="0">
                <a:latin typeface="Times New Roman" panose="02020603050405020304" pitchFamily="18" charset="0"/>
                <a:cs typeface="Times New Roman" panose="02020603050405020304" pitchFamily="18" charset="0"/>
              </a:rPr>
              <a:t>:</a:t>
            </a:r>
            <a:endParaRPr lang="en-US" sz="2000" noProof="0" dirty="0">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76D470F3-2D9C-E78B-3011-4B18A707142E}"/>
              </a:ext>
            </a:extLst>
          </p:cNvPr>
          <p:cNvSpPr/>
          <p:nvPr/>
        </p:nvSpPr>
        <p:spPr>
          <a:xfrm>
            <a:off x="7137280" y="1462408"/>
            <a:ext cx="1637956" cy="147134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ZoneTexte 37">
            <a:extLst>
              <a:ext uri="{FF2B5EF4-FFF2-40B4-BE49-F238E27FC236}">
                <a16:creationId xmlns:a16="http://schemas.microsoft.com/office/drawing/2014/main" id="{1DA53A10-D0FC-7A8A-0E30-0E92E732ABA8}"/>
              </a:ext>
            </a:extLst>
          </p:cNvPr>
          <p:cNvSpPr txBox="1"/>
          <p:nvPr/>
        </p:nvSpPr>
        <p:spPr>
          <a:xfrm>
            <a:off x="7147695" y="3281412"/>
            <a:ext cx="1926282" cy="450893"/>
          </a:xfrm>
          <a:prstGeom prst="rect">
            <a:avLst/>
          </a:prstGeom>
          <a:noFill/>
        </p:spPr>
        <p:txBody>
          <a:bodyPr wrap="square" rtlCol="0">
            <a:spAutoFit/>
          </a:bodyPr>
          <a:lstStyle/>
          <a:p>
            <a:r>
              <a:rPr lang="en-US" sz="2330" b="1" noProof="0" dirty="0">
                <a:latin typeface="Times New Roman" panose="02020603050405020304" pitchFamily="18" charset="0"/>
                <a:cs typeface="Times New Roman" panose="02020603050405020304" pitchFamily="18" charset="0"/>
              </a:rPr>
              <a:t>Prediction</a:t>
            </a:r>
            <a:r>
              <a:rPr lang="en-US" sz="2130" b="1" noProof="0" dirty="0">
                <a:latin typeface="Times New Roman" panose="02020603050405020304" pitchFamily="18" charset="0"/>
                <a:cs typeface="Times New Roman" panose="02020603050405020304" pitchFamily="18" charset="0"/>
              </a:rPr>
              <a:t> :</a:t>
            </a:r>
          </a:p>
        </p:txBody>
      </p:sp>
      <p:sp>
        <p:nvSpPr>
          <p:cNvPr id="40" name="ZoneTexte 39">
            <a:extLst>
              <a:ext uri="{FF2B5EF4-FFF2-40B4-BE49-F238E27FC236}">
                <a16:creationId xmlns:a16="http://schemas.microsoft.com/office/drawing/2014/main" id="{5F9C3144-3E1A-4304-BA27-4A2B749BE291}"/>
              </a:ext>
            </a:extLst>
          </p:cNvPr>
          <p:cNvSpPr txBox="1"/>
          <p:nvPr/>
        </p:nvSpPr>
        <p:spPr>
          <a:xfrm>
            <a:off x="6880971" y="6455386"/>
            <a:ext cx="2205239" cy="450893"/>
          </a:xfrm>
          <a:prstGeom prst="rect">
            <a:avLst/>
          </a:prstGeom>
          <a:noFill/>
        </p:spPr>
        <p:txBody>
          <a:bodyPr wrap="square" rtlCol="0">
            <a:spAutoFit/>
          </a:bodyPr>
          <a:lstStyle/>
          <a:p>
            <a:pPr algn="ctr"/>
            <a:r>
              <a:rPr lang="en-US" sz="2330" b="1" dirty="0">
                <a:latin typeface="Times New Roman" panose="02020603050405020304" pitchFamily="18" charset="0"/>
                <a:cs typeface="Times New Roman" panose="02020603050405020304" pitchFamily="18" charset="0"/>
              </a:rPr>
              <a:t>Out</a:t>
            </a:r>
            <a:r>
              <a:rPr lang="en-US" sz="2330" b="1" noProof="0" dirty="0">
                <a:latin typeface="Times New Roman" panose="02020603050405020304" pitchFamily="18" charset="0"/>
                <a:cs typeface="Times New Roman" panose="02020603050405020304" pitchFamily="18" charset="0"/>
              </a:rPr>
              <a:t>put</a:t>
            </a:r>
            <a:endParaRPr lang="en-US" sz="2330" noProof="0" dirty="0">
              <a:latin typeface="Times New Roman" panose="02020603050405020304" pitchFamily="18" charset="0"/>
              <a:cs typeface="Times New Roman" panose="02020603050405020304" pitchFamily="18" charset="0"/>
            </a:endParaRPr>
          </a:p>
        </p:txBody>
      </p:sp>
      <p:pic>
        <p:nvPicPr>
          <p:cNvPr id="2" name="Image 1" descr="Une image contenant texte, capture d’écran, Police, ligne&#10;&#10;Description générée automatiquement">
            <a:extLst>
              <a:ext uri="{FF2B5EF4-FFF2-40B4-BE49-F238E27FC236}">
                <a16:creationId xmlns:a16="http://schemas.microsoft.com/office/drawing/2014/main" id="{CCE9AB5A-DBD3-1821-C9F3-5C2DB8FFC8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84759" y="4085874"/>
            <a:ext cx="2997501" cy="2685020"/>
          </a:xfrm>
          <a:prstGeom prst="rect">
            <a:avLst/>
          </a:prstGeom>
        </p:spPr>
      </p:pic>
      <p:sp>
        <p:nvSpPr>
          <p:cNvPr id="3" name="ZoneTexte 2">
            <a:extLst>
              <a:ext uri="{FF2B5EF4-FFF2-40B4-BE49-F238E27FC236}">
                <a16:creationId xmlns:a16="http://schemas.microsoft.com/office/drawing/2014/main" id="{AF0C9A67-D510-7695-44A7-2FE3333EDCD7}"/>
              </a:ext>
            </a:extLst>
          </p:cNvPr>
          <p:cNvSpPr txBox="1"/>
          <p:nvPr/>
        </p:nvSpPr>
        <p:spPr>
          <a:xfrm>
            <a:off x="87576" y="6139277"/>
            <a:ext cx="2205239" cy="707886"/>
          </a:xfrm>
          <a:prstGeom prst="rect">
            <a:avLst/>
          </a:prstGeom>
          <a:noFill/>
        </p:spPr>
        <p:txBody>
          <a:bodyPr wrap="square" rtlCol="0">
            <a:spAutoFit/>
          </a:bodyPr>
          <a:lstStyle/>
          <a:p>
            <a:pPr algn="ctr"/>
            <a:r>
              <a:rPr lang="fr-BE" sz="2000" b="1" dirty="0">
                <a:latin typeface="Times New Roman" panose="02020603050405020304" pitchFamily="18" charset="0"/>
                <a:cs typeface="Times New Roman" panose="02020603050405020304" pitchFamily="18" charset="0"/>
              </a:rPr>
              <a:t>Input</a:t>
            </a:r>
            <a:r>
              <a:rPr lang="fr-BE" sz="2000" dirty="0">
                <a:latin typeface="Times New Roman" panose="02020603050405020304" pitchFamily="18" charset="0"/>
                <a:cs typeface="Times New Roman" panose="02020603050405020304" pitchFamily="18" charset="0"/>
              </a:rPr>
              <a:t> : 11 spectral bands</a:t>
            </a:r>
          </a:p>
        </p:txBody>
      </p:sp>
      <p:pic>
        <p:nvPicPr>
          <p:cNvPr id="4" name="Image 3" descr="Une image contenant ciel, Bleu électrique, bleu, capture d’écran&#10;&#10;Description générée automatiquement">
            <a:extLst>
              <a:ext uri="{FF2B5EF4-FFF2-40B4-BE49-F238E27FC236}">
                <a16:creationId xmlns:a16="http://schemas.microsoft.com/office/drawing/2014/main" id="{ACB5FB7B-3BBB-4D0E-6992-FB3892C10A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449" y="3990095"/>
            <a:ext cx="2164357" cy="2090534"/>
          </a:xfrm>
          <a:prstGeom prst="rect">
            <a:avLst/>
          </a:prstGeom>
        </p:spPr>
      </p:pic>
      <p:sp>
        <p:nvSpPr>
          <p:cNvPr id="5" name="ZoneTexte 4">
            <a:extLst>
              <a:ext uri="{FF2B5EF4-FFF2-40B4-BE49-F238E27FC236}">
                <a16:creationId xmlns:a16="http://schemas.microsoft.com/office/drawing/2014/main" id="{96C46F28-9C7F-FF3C-3E55-0B19FA83E490}"/>
              </a:ext>
            </a:extLst>
          </p:cNvPr>
          <p:cNvSpPr txBox="1"/>
          <p:nvPr/>
        </p:nvSpPr>
        <p:spPr>
          <a:xfrm>
            <a:off x="4659495" y="6559739"/>
            <a:ext cx="1543455" cy="323165"/>
          </a:xfrm>
          <a:prstGeom prst="rect">
            <a:avLst/>
          </a:prstGeom>
          <a:noFill/>
        </p:spPr>
        <p:txBody>
          <a:bodyPr wrap="square" rtlCol="0">
            <a:spAutoFit/>
          </a:bodyPr>
          <a:lstStyle/>
          <a:p>
            <a:r>
              <a:rPr lang="fr-BE" sz="1500" dirty="0">
                <a:solidFill>
                  <a:srgbClr val="000000"/>
                </a:solidFill>
                <a:latin typeface="Times New Roman" panose="02020603050405020304" pitchFamily="18" charset="0"/>
                <a:cs typeface="Times New Roman" panose="02020603050405020304" pitchFamily="18" charset="0"/>
              </a:rPr>
              <a:t>Barth</a:t>
            </a:r>
            <a:r>
              <a:rPr lang="fr-BE" sz="1500" b="0" i="0" u="none" strike="noStrike" baseline="0" dirty="0">
                <a:solidFill>
                  <a:srgbClr val="000000"/>
                </a:solidFill>
                <a:latin typeface="Times New Roman" panose="02020603050405020304" pitchFamily="18" charset="0"/>
                <a:cs typeface="Times New Roman" panose="02020603050405020304" pitchFamily="18" charset="0"/>
              </a:rPr>
              <a:t> et al. 2022.</a:t>
            </a:r>
            <a:endParaRPr lang="fr-BE" sz="1500" dirty="0">
              <a:latin typeface="Times New Roman" panose="02020603050405020304" pitchFamily="18" charset="0"/>
              <a:cs typeface="Times New Roman" panose="02020603050405020304" pitchFamily="18" charset="0"/>
            </a:endParaRPr>
          </a:p>
        </p:txBody>
      </p:sp>
      <p:pic>
        <p:nvPicPr>
          <p:cNvPr id="27" name="Image 26" descr="Une image contenant texte, capture d’écran, Caractère coloré, Tracé&#10;&#10;Le contenu généré par l’IA peut être incorrect.">
            <a:extLst>
              <a:ext uri="{FF2B5EF4-FFF2-40B4-BE49-F238E27FC236}">
                <a16:creationId xmlns:a16="http://schemas.microsoft.com/office/drawing/2014/main" id="{935DE309-658F-1F76-F1DC-CF7DBCFF4E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95756" y="3664942"/>
            <a:ext cx="4551603" cy="2844752"/>
          </a:xfrm>
          <a:prstGeom prst="rect">
            <a:avLst/>
          </a:prstGeom>
        </p:spPr>
      </p:pic>
      <p:pic>
        <p:nvPicPr>
          <p:cNvPr id="15" name="Image 14" descr="Une image contenant blanc, conception&#10;&#10;Le contenu généré par l’IA peut être incorrect.">
            <a:extLst>
              <a:ext uri="{FF2B5EF4-FFF2-40B4-BE49-F238E27FC236}">
                <a16:creationId xmlns:a16="http://schemas.microsoft.com/office/drawing/2014/main" id="{97160770-D5D5-DE86-392D-10D63FE8A4F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19532" y="3519336"/>
            <a:ext cx="955566" cy="3248926"/>
          </a:xfrm>
          <a:prstGeom prst="rect">
            <a:avLst/>
          </a:prstGeom>
        </p:spPr>
      </p:pic>
      <p:sp>
        <p:nvSpPr>
          <p:cNvPr id="6" name="ZoneTexte 5">
            <a:extLst>
              <a:ext uri="{FF2B5EF4-FFF2-40B4-BE49-F238E27FC236}">
                <a16:creationId xmlns:a16="http://schemas.microsoft.com/office/drawing/2014/main" id="{4E189811-B237-B8CF-E933-DA09B3E4F68D}"/>
              </a:ext>
            </a:extLst>
          </p:cNvPr>
          <p:cNvSpPr txBox="1"/>
          <p:nvPr/>
        </p:nvSpPr>
        <p:spPr>
          <a:xfrm>
            <a:off x="9819532" y="3643652"/>
            <a:ext cx="1688888"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Shallow</a:t>
            </a:r>
            <a:r>
              <a:rPr lang="fr-BE" dirty="0">
                <a:solidFill>
                  <a:srgbClr val="000000"/>
                </a:solidFill>
                <a:latin typeface="Times New Roman" panose="02020603050405020304" pitchFamily="18" charset="0"/>
                <a:cs typeface="Times New Roman" panose="02020603050405020304" pitchFamily="18" charset="0"/>
              </a:rPr>
              <a:t> water</a:t>
            </a:r>
          </a:p>
        </p:txBody>
      </p:sp>
      <p:sp>
        <p:nvSpPr>
          <p:cNvPr id="7" name="ZoneTexte 6">
            <a:extLst>
              <a:ext uri="{FF2B5EF4-FFF2-40B4-BE49-F238E27FC236}">
                <a16:creationId xmlns:a16="http://schemas.microsoft.com/office/drawing/2014/main" id="{3AB45B97-5393-356E-3A95-CC9AE8F8A7EE}"/>
              </a:ext>
            </a:extLst>
          </p:cNvPr>
          <p:cNvSpPr txBox="1"/>
          <p:nvPr/>
        </p:nvSpPr>
        <p:spPr>
          <a:xfrm>
            <a:off x="9819532" y="3868702"/>
            <a:ext cx="1688888"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Turbid</a:t>
            </a:r>
            <a:r>
              <a:rPr lang="fr-BE" dirty="0">
                <a:solidFill>
                  <a:srgbClr val="000000"/>
                </a:solidFill>
                <a:latin typeface="Times New Roman" panose="02020603050405020304" pitchFamily="18" charset="0"/>
                <a:cs typeface="Times New Roman" panose="02020603050405020304" pitchFamily="18" charset="0"/>
              </a:rPr>
              <a:t> water</a:t>
            </a:r>
          </a:p>
        </p:txBody>
      </p:sp>
      <p:sp>
        <p:nvSpPr>
          <p:cNvPr id="13" name="ZoneTexte 12">
            <a:extLst>
              <a:ext uri="{FF2B5EF4-FFF2-40B4-BE49-F238E27FC236}">
                <a16:creationId xmlns:a16="http://schemas.microsoft.com/office/drawing/2014/main" id="{5D3AE8DE-0EC7-AA42-C5B4-25F66947F1F7}"/>
              </a:ext>
            </a:extLst>
          </p:cNvPr>
          <p:cNvSpPr txBox="1"/>
          <p:nvPr/>
        </p:nvSpPr>
        <p:spPr>
          <a:xfrm>
            <a:off x="9819532" y="4118539"/>
            <a:ext cx="1688888"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Foam</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37" name="ZoneTexte 36">
            <a:extLst>
              <a:ext uri="{FF2B5EF4-FFF2-40B4-BE49-F238E27FC236}">
                <a16:creationId xmlns:a16="http://schemas.microsoft.com/office/drawing/2014/main" id="{81D9E225-D9B8-59F3-1FEC-D506F3482FB0}"/>
              </a:ext>
            </a:extLst>
          </p:cNvPr>
          <p:cNvSpPr txBox="1"/>
          <p:nvPr/>
        </p:nvSpPr>
        <p:spPr>
          <a:xfrm>
            <a:off x="9829843" y="3261850"/>
            <a:ext cx="1926282" cy="450893"/>
          </a:xfrm>
          <a:prstGeom prst="rect">
            <a:avLst/>
          </a:prstGeom>
          <a:noFill/>
        </p:spPr>
        <p:txBody>
          <a:bodyPr wrap="square" rtlCol="0">
            <a:spAutoFit/>
          </a:bodyPr>
          <a:lstStyle/>
          <a:p>
            <a:r>
              <a:rPr lang="en-US" sz="2330" b="1" noProof="0" dirty="0">
                <a:latin typeface="Times New Roman" panose="02020603050405020304" pitchFamily="18" charset="0"/>
                <a:cs typeface="Times New Roman" panose="02020603050405020304" pitchFamily="18" charset="0"/>
              </a:rPr>
              <a:t>Classes:</a:t>
            </a:r>
          </a:p>
        </p:txBody>
      </p:sp>
      <p:sp>
        <p:nvSpPr>
          <p:cNvPr id="14" name="ZoneTexte 13">
            <a:extLst>
              <a:ext uri="{FF2B5EF4-FFF2-40B4-BE49-F238E27FC236}">
                <a16:creationId xmlns:a16="http://schemas.microsoft.com/office/drawing/2014/main" id="{EC99E4A0-DBF1-FE32-7AC1-3BB4DACC4D0C}"/>
              </a:ext>
            </a:extLst>
          </p:cNvPr>
          <p:cNvSpPr txBox="1"/>
          <p:nvPr/>
        </p:nvSpPr>
        <p:spPr>
          <a:xfrm>
            <a:off x="9819536" y="4388023"/>
            <a:ext cx="2376155"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Sediment</a:t>
            </a:r>
            <a:r>
              <a:rPr lang="fr-BE" dirty="0">
                <a:solidFill>
                  <a:srgbClr val="000000"/>
                </a:solidFill>
                <a:latin typeface="Times New Roman" panose="02020603050405020304" pitchFamily="18" charset="0"/>
                <a:cs typeface="Times New Roman" panose="02020603050405020304" pitchFamily="18" charset="0"/>
              </a:rPr>
              <a:t>-Laden Water</a:t>
            </a:r>
          </a:p>
        </p:txBody>
      </p:sp>
      <p:sp>
        <p:nvSpPr>
          <p:cNvPr id="19" name="ZoneTexte 18">
            <a:extLst>
              <a:ext uri="{FF2B5EF4-FFF2-40B4-BE49-F238E27FC236}">
                <a16:creationId xmlns:a16="http://schemas.microsoft.com/office/drawing/2014/main" id="{100C2ABF-D212-0B4C-E48B-5E91E233E524}"/>
              </a:ext>
            </a:extLst>
          </p:cNvPr>
          <p:cNvSpPr txBox="1"/>
          <p:nvPr/>
        </p:nvSpPr>
        <p:spPr>
          <a:xfrm>
            <a:off x="9819536" y="4641901"/>
            <a:ext cx="2376155" cy="369332"/>
          </a:xfrm>
          <a:prstGeom prst="rect">
            <a:avLst/>
          </a:prstGeom>
          <a:noFill/>
        </p:spPr>
        <p:txBody>
          <a:bodyPr wrap="square" rtlCol="0">
            <a:spAutoFit/>
          </a:bodyPr>
          <a:lstStyle/>
          <a:p>
            <a:r>
              <a:rPr lang="fr-BE" dirty="0">
                <a:solidFill>
                  <a:srgbClr val="000000"/>
                </a:solidFill>
                <a:latin typeface="Times New Roman" panose="02020603050405020304" pitchFamily="18" charset="0"/>
                <a:cs typeface="Times New Roman" panose="02020603050405020304" pitchFamily="18" charset="0"/>
              </a:rPr>
              <a:t>Marine Water</a:t>
            </a:r>
          </a:p>
        </p:txBody>
      </p:sp>
      <p:sp>
        <p:nvSpPr>
          <p:cNvPr id="20" name="ZoneTexte 19">
            <a:extLst>
              <a:ext uri="{FF2B5EF4-FFF2-40B4-BE49-F238E27FC236}">
                <a16:creationId xmlns:a16="http://schemas.microsoft.com/office/drawing/2014/main" id="{BD6DE67F-F785-9280-E19F-2D2D33FADFAF}"/>
              </a:ext>
            </a:extLst>
          </p:cNvPr>
          <p:cNvSpPr txBox="1"/>
          <p:nvPr/>
        </p:nvSpPr>
        <p:spPr>
          <a:xfrm>
            <a:off x="9819535" y="4895779"/>
            <a:ext cx="2376155"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Clouds</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21" name="ZoneTexte 20">
            <a:extLst>
              <a:ext uri="{FF2B5EF4-FFF2-40B4-BE49-F238E27FC236}">
                <a16:creationId xmlns:a16="http://schemas.microsoft.com/office/drawing/2014/main" id="{5692A5EF-527D-DF12-07EE-608A6F945ED6}"/>
              </a:ext>
            </a:extLst>
          </p:cNvPr>
          <p:cNvSpPr txBox="1"/>
          <p:nvPr/>
        </p:nvSpPr>
        <p:spPr>
          <a:xfrm>
            <a:off x="9819534" y="5145616"/>
            <a:ext cx="2376155"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Ships</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071314FE-A4B2-A3F5-9159-A143F0A87BB3}"/>
              </a:ext>
            </a:extLst>
          </p:cNvPr>
          <p:cNvSpPr txBox="1"/>
          <p:nvPr/>
        </p:nvSpPr>
        <p:spPr>
          <a:xfrm>
            <a:off x="9785678" y="5374728"/>
            <a:ext cx="2598409" cy="369332"/>
          </a:xfrm>
          <a:prstGeom prst="rect">
            <a:avLst/>
          </a:prstGeom>
          <a:noFill/>
        </p:spPr>
        <p:txBody>
          <a:bodyPr wrap="square" rtlCol="0">
            <a:spAutoFit/>
          </a:bodyPr>
          <a:lstStyle/>
          <a:p>
            <a:r>
              <a:rPr lang="fr-BE" dirty="0">
                <a:solidFill>
                  <a:srgbClr val="000000"/>
                </a:solidFill>
                <a:latin typeface="Times New Roman" panose="02020603050405020304" pitchFamily="18" charset="0"/>
                <a:cs typeface="Times New Roman" panose="02020603050405020304" pitchFamily="18" charset="0"/>
              </a:rPr>
              <a:t>Natural </a:t>
            </a:r>
            <a:r>
              <a:rPr lang="fr-BE" dirty="0" err="1">
                <a:solidFill>
                  <a:srgbClr val="000000"/>
                </a:solidFill>
                <a:latin typeface="Times New Roman" panose="02020603050405020304" pitchFamily="18" charset="0"/>
                <a:cs typeface="Times New Roman" panose="02020603050405020304" pitchFamily="18" charset="0"/>
              </a:rPr>
              <a:t>Organic</a:t>
            </a:r>
            <a:r>
              <a:rPr lang="fr-BE" dirty="0">
                <a:solidFill>
                  <a:srgbClr val="000000"/>
                </a:solidFill>
                <a:latin typeface="Times New Roman" panose="02020603050405020304" pitchFamily="18" charset="0"/>
                <a:cs typeface="Times New Roman" panose="02020603050405020304" pitchFamily="18" charset="0"/>
              </a:rPr>
              <a:t> </a:t>
            </a:r>
            <a:r>
              <a:rPr lang="fr-BE" dirty="0" err="1">
                <a:solidFill>
                  <a:srgbClr val="000000"/>
                </a:solidFill>
                <a:latin typeface="Times New Roman" panose="02020603050405020304" pitchFamily="18" charset="0"/>
                <a:cs typeface="Times New Roman" panose="02020603050405020304" pitchFamily="18" charset="0"/>
              </a:rPr>
              <a:t>Material</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24" name="ZoneTexte 23">
            <a:extLst>
              <a:ext uri="{FF2B5EF4-FFF2-40B4-BE49-F238E27FC236}">
                <a16:creationId xmlns:a16="http://schemas.microsoft.com/office/drawing/2014/main" id="{D874CCC5-0873-786D-5DC8-646741483AC2}"/>
              </a:ext>
            </a:extLst>
          </p:cNvPr>
          <p:cNvSpPr txBox="1"/>
          <p:nvPr/>
        </p:nvSpPr>
        <p:spPr>
          <a:xfrm>
            <a:off x="9819532" y="5611167"/>
            <a:ext cx="2598409" cy="369332"/>
          </a:xfrm>
          <a:prstGeom prst="rect">
            <a:avLst/>
          </a:prstGeom>
          <a:noFill/>
        </p:spPr>
        <p:txBody>
          <a:bodyPr wrap="square" rtlCol="0">
            <a:spAutoFit/>
          </a:bodyPr>
          <a:lstStyle/>
          <a:p>
            <a:r>
              <a:rPr lang="fr-BE" dirty="0" err="1">
                <a:solidFill>
                  <a:srgbClr val="000000"/>
                </a:solidFill>
                <a:latin typeface="Times New Roman" panose="02020603050405020304" pitchFamily="18" charset="0"/>
                <a:cs typeface="Times New Roman" panose="02020603050405020304" pitchFamily="18" charset="0"/>
              </a:rPr>
              <a:t>Sparse</a:t>
            </a:r>
            <a:r>
              <a:rPr lang="fr-BE" dirty="0">
                <a:solidFill>
                  <a:srgbClr val="000000"/>
                </a:solidFill>
                <a:latin typeface="Times New Roman" panose="02020603050405020304" pitchFamily="18" charset="0"/>
                <a:cs typeface="Times New Roman" panose="02020603050405020304" pitchFamily="18" charset="0"/>
              </a:rPr>
              <a:t> </a:t>
            </a:r>
            <a:r>
              <a:rPr lang="fr-BE" dirty="0" err="1">
                <a:solidFill>
                  <a:srgbClr val="000000"/>
                </a:solidFill>
                <a:latin typeface="Times New Roman" panose="02020603050405020304" pitchFamily="18" charset="0"/>
                <a:cs typeface="Times New Roman" panose="02020603050405020304" pitchFamily="18" charset="0"/>
              </a:rPr>
              <a:t>Sargassum</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25" name="ZoneTexte 24">
            <a:extLst>
              <a:ext uri="{FF2B5EF4-FFF2-40B4-BE49-F238E27FC236}">
                <a16:creationId xmlns:a16="http://schemas.microsoft.com/office/drawing/2014/main" id="{2725539F-E4C3-A147-5FF7-17D8B21248A2}"/>
              </a:ext>
            </a:extLst>
          </p:cNvPr>
          <p:cNvSpPr txBox="1"/>
          <p:nvPr/>
        </p:nvSpPr>
        <p:spPr>
          <a:xfrm>
            <a:off x="9819532" y="5840279"/>
            <a:ext cx="2598409" cy="369332"/>
          </a:xfrm>
          <a:prstGeom prst="rect">
            <a:avLst/>
          </a:prstGeom>
          <a:noFill/>
        </p:spPr>
        <p:txBody>
          <a:bodyPr wrap="square" rtlCol="0">
            <a:spAutoFit/>
          </a:bodyPr>
          <a:lstStyle/>
          <a:p>
            <a:r>
              <a:rPr lang="fr-BE" dirty="0">
                <a:solidFill>
                  <a:srgbClr val="000000"/>
                </a:solidFill>
                <a:latin typeface="Times New Roman" panose="02020603050405020304" pitchFamily="18" charset="0"/>
                <a:cs typeface="Times New Roman" panose="02020603050405020304" pitchFamily="18" charset="0"/>
              </a:rPr>
              <a:t>Dense </a:t>
            </a:r>
            <a:r>
              <a:rPr lang="fr-BE" dirty="0" err="1">
                <a:solidFill>
                  <a:srgbClr val="000000"/>
                </a:solidFill>
                <a:latin typeface="Times New Roman" panose="02020603050405020304" pitchFamily="18" charset="0"/>
                <a:cs typeface="Times New Roman" panose="02020603050405020304" pitchFamily="18" charset="0"/>
              </a:rPr>
              <a:t>Sargassum</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26" name="ZoneTexte 25">
            <a:extLst>
              <a:ext uri="{FF2B5EF4-FFF2-40B4-BE49-F238E27FC236}">
                <a16:creationId xmlns:a16="http://schemas.microsoft.com/office/drawing/2014/main" id="{D5037ECB-CF42-6D41-1754-AFB3F499AAC9}"/>
              </a:ext>
            </a:extLst>
          </p:cNvPr>
          <p:cNvSpPr txBox="1"/>
          <p:nvPr/>
        </p:nvSpPr>
        <p:spPr>
          <a:xfrm>
            <a:off x="9819532" y="6086054"/>
            <a:ext cx="2598409" cy="369332"/>
          </a:xfrm>
          <a:prstGeom prst="rect">
            <a:avLst/>
          </a:prstGeom>
          <a:noFill/>
        </p:spPr>
        <p:txBody>
          <a:bodyPr wrap="square" rtlCol="0">
            <a:spAutoFit/>
          </a:bodyPr>
          <a:lstStyle/>
          <a:p>
            <a:r>
              <a:rPr lang="fr-BE" dirty="0">
                <a:solidFill>
                  <a:srgbClr val="000000"/>
                </a:solidFill>
                <a:latin typeface="Times New Roman" panose="02020603050405020304" pitchFamily="18" charset="0"/>
                <a:cs typeface="Times New Roman" panose="02020603050405020304" pitchFamily="18" charset="0"/>
              </a:rPr>
              <a:t>Marine </a:t>
            </a:r>
            <a:r>
              <a:rPr lang="fr-BE" dirty="0" err="1">
                <a:solidFill>
                  <a:srgbClr val="000000"/>
                </a:solidFill>
                <a:latin typeface="Times New Roman" panose="02020603050405020304" pitchFamily="18" charset="0"/>
                <a:cs typeface="Times New Roman" panose="02020603050405020304" pitchFamily="18" charset="0"/>
              </a:rPr>
              <a:t>Debris</a:t>
            </a:r>
            <a:endParaRPr lang="fr-BE" dirty="0">
              <a:solidFill>
                <a:srgbClr val="000000"/>
              </a:solidFill>
              <a:latin typeface="Times New Roman" panose="02020603050405020304" pitchFamily="18" charset="0"/>
              <a:cs typeface="Times New Roman" panose="02020603050405020304" pitchFamily="18" charset="0"/>
            </a:endParaRPr>
          </a:p>
        </p:txBody>
      </p:sp>
      <p:sp>
        <p:nvSpPr>
          <p:cNvPr id="46" name="Rectangle 45">
            <a:extLst>
              <a:ext uri="{FF2B5EF4-FFF2-40B4-BE49-F238E27FC236}">
                <a16:creationId xmlns:a16="http://schemas.microsoft.com/office/drawing/2014/main" id="{7AA4F054-1132-D3D5-D2DE-7DACB3C87955}"/>
              </a:ext>
            </a:extLst>
          </p:cNvPr>
          <p:cNvSpPr/>
          <p:nvPr/>
        </p:nvSpPr>
        <p:spPr>
          <a:xfrm>
            <a:off x="7149307" y="1485011"/>
            <a:ext cx="150320" cy="148004"/>
          </a:xfrm>
          <a:prstGeom prst="rect">
            <a:avLst/>
          </a:prstGeom>
          <a:solidFill>
            <a:srgbClr val="E41A1C"/>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7" name="ZoneTexte 46">
            <a:extLst>
              <a:ext uri="{FF2B5EF4-FFF2-40B4-BE49-F238E27FC236}">
                <a16:creationId xmlns:a16="http://schemas.microsoft.com/office/drawing/2014/main" id="{907F7D3F-D2D4-BD34-3492-A5DAA9DB5939}"/>
              </a:ext>
            </a:extLst>
          </p:cNvPr>
          <p:cNvSpPr txBox="1"/>
          <p:nvPr/>
        </p:nvSpPr>
        <p:spPr>
          <a:xfrm>
            <a:off x="5531613" y="1157903"/>
            <a:ext cx="1094992" cy="1015663"/>
          </a:xfrm>
          <a:prstGeom prst="rect">
            <a:avLst/>
          </a:prstGeom>
          <a:solidFill>
            <a:srgbClr val="E41A1C"/>
          </a:solidFill>
        </p:spPr>
        <p:txBody>
          <a:bodyPr wrap="square" rtlCol="0">
            <a:spAutoFit/>
          </a:bodyPr>
          <a:lstStyle/>
          <a:p>
            <a:r>
              <a:rPr lang="fr-BE" sz="2000" b="1" dirty="0">
                <a:latin typeface="Times New Roman" panose="02020603050405020304" pitchFamily="18" charset="0"/>
                <a:cs typeface="Times New Roman" panose="02020603050405020304" pitchFamily="18" charset="0"/>
              </a:rPr>
              <a:t>Classe 1  (Marine </a:t>
            </a:r>
            <a:r>
              <a:rPr lang="fr-BE" sz="2000" b="1" dirty="0" err="1">
                <a:latin typeface="Times New Roman" panose="02020603050405020304" pitchFamily="18" charset="0"/>
                <a:cs typeface="Times New Roman" panose="02020603050405020304" pitchFamily="18" charset="0"/>
              </a:rPr>
              <a:t>Debris</a:t>
            </a:r>
            <a:r>
              <a:rPr lang="fr-BE" sz="2000" b="1" dirty="0">
                <a:latin typeface="Times New Roman" panose="02020603050405020304" pitchFamily="18" charset="0"/>
                <a:cs typeface="Times New Roman" panose="02020603050405020304" pitchFamily="18" charset="0"/>
              </a:rPr>
              <a:t>)</a:t>
            </a:r>
            <a:endParaRPr lang="fr-BE" sz="2000" dirty="0">
              <a:latin typeface="Times New Roman" panose="02020603050405020304" pitchFamily="18" charset="0"/>
              <a:cs typeface="Times New Roman" panose="02020603050405020304" pitchFamily="18" charset="0"/>
            </a:endParaRPr>
          </a:p>
        </p:txBody>
      </p:sp>
      <p:sp>
        <p:nvSpPr>
          <p:cNvPr id="48" name="Rectangle 47">
            <a:extLst>
              <a:ext uri="{FF2B5EF4-FFF2-40B4-BE49-F238E27FC236}">
                <a16:creationId xmlns:a16="http://schemas.microsoft.com/office/drawing/2014/main" id="{65A08D55-FBDF-D3D4-496A-AE5A4320AC8B}"/>
              </a:ext>
            </a:extLst>
          </p:cNvPr>
          <p:cNvSpPr/>
          <p:nvPr/>
        </p:nvSpPr>
        <p:spPr>
          <a:xfrm>
            <a:off x="7655190" y="1674110"/>
            <a:ext cx="150320" cy="148004"/>
          </a:xfrm>
          <a:prstGeom prst="rect">
            <a:avLst/>
          </a:prstGeom>
          <a:solidFill>
            <a:srgbClr val="E41A1C"/>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9" name="Rectangle 48">
            <a:extLst>
              <a:ext uri="{FF2B5EF4-FFF2-40B4-BE49-F238E27FC236}">
                <a16:creationId xmlns:a16="http://schemas.microsoft.com/office/drawing/2014/main" id="{AB4E02CC-4FD9-B9ED-805C-EE90627963A5}"/>
              </a:ext>
            </a:extLst>
          </p:cNvPr>
          <p:cNvSpPr/>
          <p:nvPr/>
        </p:nvSpPr>
        <p:spPr>
          <a:xfrm>
            <a:off x="7821211" y="1823272"/>
            <a:ext cx="150320" cy="148004"/>
          </a:xfrm>
          <a:prstGeom prst="rect">
            <a:avLst/>
          </a:prstGeom>
          <a:solidFill>
            <a:srgbClr val="E41A1C"/>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0" name="Rectangle 49">
            <a:extLst>
              <a:ext uri="{FF2B5EF4-FFF2-40B4-BE49-F238E27FC236}">
                <a16:creationId xmlns:a16="http://schemas.microsoft.com/office/drawing/2014/main" id="{7D89CD6D-34D8-6E50-6B03-13EB44B3D2B7}"/>
              </a:ext>
            </a:extLst>
          </p:cNvPr>
          <p:cNvSpPr/>
          <p:nvPr/>
        </p:nvSpPr>
        <p:spPr>
          <a:xfrm>
            <a:off x="8468911" y="2017689"/>
            <a:ext cx="150320" cy="148004"/>
          </a:xfrm>
          <a:prstGeom prst="rect">
            <a:avLst/>
          </a:prstGeom>
          <a:solidFill>
            <a:srgbClr val="E41A1C"/>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1" name="Rectangle 50">
            <a:extLst>
              <a:ext uri="{FF2B5EF4-FFF2-40B4-BE49-F238E27FC236}">
                <a16:creationId xmlns:a16="http://schemas.microsoft.com/office/drawing/2014/main" id="{63249E31-0582-C5D4-465E-03106D57BB5E}"/>
              </a:ext>
            </a:extLst>
          </p:cNvPr>
          <p:cNvSpPr/>
          <p:nvPr/>
        </p:nvSpPr>
        <p:spPr>
          <a:xfrm>
            <a:off x="8468911" y="2187423"/>
            <a:ext cx="150320" cy="148004"/>
          </a:xfrm>
          <a:prstGeom prst="rect">
            <a:avLst/>
          </a:prstGeom>
          <a:solidFill>
            <a:srgbClr val="E41A1C"/>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2" name="Rectangle 51">
            <a:extLst>
              <a:ext uri="{FF2B5EF4-FFF2-40B4-BE49-F238E27FC236}">
                <a16:creationId xmlns:a16="http://schemas.microsoft.com/office/drawing/2014/main" id="{3E3EA6EA-5EB7-B6DF-5253-C19B3B92D2EC}"/>
              </a:ext>
            </a:extLst>
          </p:cNvPr>
          <p:cNvSpPr/>
          <p:nvPr/>
        </p:nvSpPr>
        <p:spPr>
          <a:xfrm>
            <a:off x="8634932" y="2187423"/>
            <a:ext cx="150320" cy="148004"/>
          </a:xfrm>
          <a:prstGeom prst="rect">
            <a:avLst/>
          </a:prstGeom>
          <a:solidFill>
            <a:srgbClr val="E41A1C"/>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3" name="Rectangle 52">
            <a:extLst>
              <a:ext uri="{FF2B5EF4-FFF2-40B4-BE49-F238E27FC236}">
                <a16:creationId xmlns:a16="http://schemas.microsoft.com/office/drawing/2014/main" id="{D3C22EC0-81F3-A3AA-17B8-819C8DFA8913}"/>
              </a:ext>
            </a:extLst>
          </p:cNvPr>
          <p:cNvSpPr/>
          <p:nvPr/>
        </p:nvSpPr>
        <p:spPr>
          <a:xfrm>
            <a:off x="7655190" y="1987429"/>
            <a:ext cx="150320" cy="148004"/>
          </a:xfrm>
          <a:prstGeom prst="rect">
            <a:avLst/>
          </a:prstGeom>
          <a:solidFill>
            <a:srgbClr val="0504A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4" name="Rectangle 53">
            <a:extLst>
              <a:ext uri="{FF2B5EF4-FFF2-40B4-BE49-F238E27FC236}">
                <a16:creationId xmlns:a16="http://schemas.microsoft.com/office/drawing/2014/main" id="{50814AF3-67EE-7E10-5EC5-77AECEAA105D}"/>
              </a:ext>
            </a:extLst>
          </p:cNvPr>
          <p:cNvSpPr/>
          <p:nvPr/>
        </p:nvSpPr>
        <p:spPr>
          <a:xfrm>
            <a:off x="7971531" y="2525842"/>
            <a:ext cx="150320" cy="148004"/>
          </a:xfrm>
          <a:prstGeom prst="rect">
            <a:avLst/>
          </a:prstGeom>
          <a:solidFill>
            <a:srgbClr val="0504A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5" name="Rectangle 54">
            <a:extLst>
              <a:ext uri="{FF2B5EF4-FFF2-40B4-BE49-F238E27FC236}">
                <a16:creationId xmlns:a16="http://schemas.microsoft.com/office/drawing/2014/main" id="{6726158D-6A1A-C14E-561A-53EB0612A3B6}"/>
              </a:ext>
            </a:extLst>
          </p:cNvPr>
          <p:cNvSpPr/>
          <p:nvPr/>
        </p:nvSpPr>
        <p:spPr>
          <a:xfrm>
            <a:off x="7971531" y="2695576"/>
            <a:ext cx="150320" cy="148004"/>
          </a:xfrm>
          <a:prstGeom prst="rect">
            <a:avLst/>
          </a:prstGeom>
          <a:solidFill>
            <a:srgbClr val="0504A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6" name="Espace réservé du contenu 2">
            <a:extLst>
              <a:ext uri="{FF2B5EF4-FFF2-40B4-BE49-F238E27FC236}">
                <a16:creationId xmlns:a16="http://schemas.microsoft.com/office/drawing/2014/main" id="{860C2AFA-B757-8647-028C-41F9A9968E21}"/>
              </a:ext>
            </a:extLst>
          </p:cNvPr>
          <p:cNvSpPr>
            <a:spLocks noGrp="1"/>
          </p:cNvSpPr>
          <p:nvPr>
            <p:ph idx="1"/>
          </p:nvPr>
        </p:nvSpPr>
        <p:spPr>
          <a:xfrm>
            <a:off x="86450" y="969234"/>
            <a:ext cx="4756940" cy="5112130"/>
          </a:xfrm>
        </p:spPr>
        <p:txBody>
          <a:bodyPr>
            <a:normAutofit/>
          </a:bodyPr>
          <a:lstStyle/>
          <a:p>
            <a:r>
              <a:rPr lang="fr-BE" sz="2400" b="1" dirty="0">
                <a:solidFill>
                  <a:srgbClr val="000000"/>
                </a:solidFill>
                <a:latin typeface="Times New Roman" panose="02020603050405020304" pitchFamily="18" charset="0"/>
                <a:cs typeface="Times New Roman" panose="02020603050405020304" pitchFamily="18" charset="0"/>
              </a:rPr>
              <a:t>Input</a:t>
            </a:r>
            <a:r>
              <a:rPr lang="fr-BE" sz="2400" dirty="0">
                <a:solidFill>
                  <a:srgbClr val="000000"/>
                </a:solidFill>
                <a:latin typeface="Times New Roman" panose="02020603050405020304" pitchFamily="18" charset="0"/>
                <a:cs typeface="Times New Roman" panose="02020603050405020304" pitchFamily="18" charset="0"/>
              </a:rPr>
              <a:t> : Sentinel-2 images</a:t>
            </a:r>
          </a:p>
          <a:p>
            <a:pPr lvl="1"/>
            <a:r>
              <a:rPr lang="fr-BE" dirty="0">
                <a:solidFill>
                  <a:srgbClr val="000000"/>
                </a:solidFill>
                <a:latin typeface="Times New Roman" panose="02020603050405020304" pitchFamily="18" charset="0"/>
                <a:cs typeface="Times New Roman" panose="02020603050405020304" pitchFamily="18" charset="0"/>
              </a:rPr>
              <a:t>Pixels </a:t>
            </a:r>
            <a:r>
              <a:rPr lang="fr-BE" dirty="0" err="1">
                <a:solidFill>
                  <a:srgbClr val="000000"/>
                </a:solidFill>
                <a:latin typeface="Times New Roman" panose="02020603050405020304" pitchFamily="18" charset="0"/>
                <a:cs typeface="Times New Roman" panose="02020603050405020304" pitchFamily="18" charset="0"/>
              </a:rPr>
              <a:t>assigned</a:t>
            </a:r>
            <a:r>
              <a:rPr lang="fr-BE" dirty="0">
                <a:solidFill>
                  <a:srgbClr val="000000"/>
                </a:solidFill>
                <a:latin typeface="Times New Roman" panose="02020603050405020304" pitchFamily="18" charset="0"/>
                <a:cs typeface="Times New Roman" panose="02020603050405020304" pitchFamily="18" charset="0"/>
              </a:rPr>
              <a:t> to classes</a:t>
            </a:r>
          </a:p>
          <a:p>
            <a:pPr lvl="1"/>
            <a:r>
              <a:rPr lang="fr-BE" b="1" dirty="0">
                <a:solidFill>
                  <a:srgbClr val="000000"/>
                </a:solidFill>
                <a:latin typeface="Times New Roman" panose="02020603050405020304" pitchFamily="18" charset="0"/>
                <a:cs typeface="Times New Roman" panose="02020603050405020304" pitchFamily="18" charset="0"/>
              </a:rPr>
              <a:t>Classes</a:t>
            </a:r>
            <a:r>
              <a:rPr lang="fr-BE" dirty="0">
                <a:solidFill>
                  <a:srgbClr val="000000"/>
                </a:solidFill>
                <a:latin typeface="Times New Roman" panose="02020603050405020304" pitchFamily="18" charset="0"/>
                <a:cs typeface="Times New Roman" panose="02020603050405020304" pitchFamily="18" charset="0"/>
              </a:rPr>
              <a:t> : Marine </a:t>
            </a:r>
            <a:r>
              <a:rPr lang="fr-BE" dirty="0" err="1">
                <a:solidFill>
                  <a:srgbClr val="000000"/>
                </a:solidFill>
                <a:latin typeface="Times New Roman" panose="02020603050405020304" pitchFamily="18" charset="0"/>
                <a:cs typeface="Times New Roman" panose="02020603050405020304" pitchFamily="18" charset="0"/>
              </a:rPr>
              <a:t>Debris</a:t>
            </a:r>
            <a:r>
              <a:rPr lang="fr-BE" dirty="0">
                <a:solidFill>
                  <a:srgbClr val="000000"/>
                </a:solidFill>
                <a:latin typeface="Times New Roman" panose="02020603050405020304" pitchFamily="18" charset="0"/>
                <a:cs typeface="Times New Roman" panose="02020603050405020304" pitchFamily="18" charset="0"/>
              </a:rPr>
              <a:t>, Water, </a:t>
            </a:r>
            <a:r>
              <a:rPr lang="fr-BE" dirty="0" err="1">
                <a:solidFill>
                  <a:srgbClr val="000000"/>
                </a:solidFill>
                <a:latin typeface="Times New Roman" panose="02020603050405020304" pitchFamily="18" charset="0"/>
                <a:cs typeface="Times New Roman" panose="02020603050405020304" pitchFamily="18" charset="0"/>
              </a:rPr>
              <a:t>Ship</a:t>
            </a:r>
            <a:r>
              <a:rPr lang="fr-BE" dirty="0">
                <a:solidFill>
                  <a:srgbClr val="000000"/>
                </a:solidFill>
                <a:latin typeface="Times New Roman" panose="02020603050405020304" pitchFamily="18" charset="0"/>
                <a:cs typeface="Times New Roman" panose="02020603050405020304" pitchFamily="18" charset="0"/>
              </a:rPr>
              <a:t>, </a:t>
            </a:r>
            <a:r>
              <a:rPr lang="fr-BE" dirty="0" err="1">
                <a:solidFill>
                  <a:srgbClr val="000000"/>
                </a:solidFill>
                <a:latin typeface="Times New Roman" panose="02020603050405020304" pitchFamily="18" charset="0"/>
                <a:cs typeface="Times New Roman" panose="02020603050405020304" pitchFamily="18" charset="0"/>
              </a:rPr>
              <a:t>Organic</a:t>
            </a:r>
            <a:r>
              <a:rPr lang="fr-BE" dirty="0">
                <a:solidFill>
                  <a:srgbClr val="000000"/>
                </a:solidFill>
                <a:latin typeface="Times New Roman" panose="02020603050405020304" pitchFamily="18" charset="0"/>
                <a:cs typeface="Times New Roman" panose="02020603050405020304" pitchFamily="18" charset="0"/>
              </a:rPr>
              <a:t> </a:t>
            </a:r>
            <a:r>
              <a:rPr lang="fr-BE" dirty="0" err="1">
                <a:solidFill>
                  <a:srgbClr val="000000"/>
                </a:solidFill>
                <a:latin typeface="Times New Roman" panose="02020603050405020304" pitchFamily="18" charset="0"/>
                <a:cs typeface="Times New Roman" panose="02020603050405020304" pitchFamily="18" charset="0"/>
              </a:rPr>
              <a:t>matter</a:t>
            </a:r>
            <a:r>
              <a:rPr lang="fr-BE" dirty="0">
                <a:solidFill>
                  <a:srgbClr val="000000"/>
                </a:solidFill>
                <a:latin typeface="Times New Roman" panose="02020603050405020304" pitchFamily="18" charset="0"/>
                <a:cs typeface="Times New Roman" panose="02020603050405020304" pitchFamily="18" charset="0"/>
              </a:rPr>
              <a:t>, …</a:t>
            </a:r>
          </a:p>
          <a:p>
            <a:endParaRPr lang="fr-BE" sz="1000" dirty="0">
              <a:solidFill>
                <a:srgbClr val="000000"/>
              </a:solidFill>
              <a:latin typeface="Times New Roman" panose="02020603050405020304" pitchFamily="18" charset="0"/>
              <a:cs typeface="Times New Roman" panose="02020603050405020304" pitchFamily="18" charset="0"/>
            </a:endParaRPr>
          </a:p>
          <a:p>
            <a:r>
              <a:rPr lang="fr-BE" sz="2400" dirty="0">
                <a:solidFill>
                  <a:srgbClr val="000000"/>
                </a:solidFill>
                <a:latin typeface="Times New Roman" panose="02020603050405020304" pitchFamily="18" charset="0"/>
                <a:cs typeface="Times New Roman" panose="02020603050405020304" pitchFamily="18" charset="0"/>
              </a:rPr>
              <a:t>MARIDA (Marine </a:t>
            </a:r>
            <a:r>
              <a:rPr lang="fr-BE" sz="2400" dirty="0" err="1">
                <a:solidFill>
                  <a:srgbClr val="000000"/>
                </a:solidFill>
                <a:latin typeface="Times New Roman" panose="02020603050405020304" pitchFamily="18" charset="0"/>
                <a:cs typeface="Times New Roman" panose="02020603050405020304" pitchFamily="18" charset="0"/>
              </a:rPr>
              <a:t>Debris</a:t>
            </a:r>
            <a:r>
              <a:rPr lang="fr-BE" sz="2400" dirty="0">
                <a:solidFill>
                  <a:srgbClr val="000000"/>
                </a:solidFill>
                <a:latin typeface="Times New Roman" panose="02020603050405020304" pitchFamily="18" charset="0"/>
                <a:cs typeface="Times New Roman" panose="02020603050405020304" pitchFamily="18" charset="0"/>
              </a:rPr>
              <a:t> Archive) </a:t>
            </a:r>
            <a:endParaRPr lang="fr-BE" sz="2400" dirty="0">
              <a:latin typeface="Times New Roman" panose="02020603050405020304" pitchFamily="18" charset="0"/>
              <a:cs typeface="Times New Roman" panose="02020603050405020304" pitchFamily="18" charset="0"/>
            </a:endParaRPr>
          </a:p>
        </p:txBody>
      </p:sp>
      <p:cxnSp>
        <p:nvCxnSpPr>
          <p:cNvPr id="35" name="Connecteur droit avec flèche 34">
            <a:extLst>
              <a:ext uri="{FF2B5EF4-FFF2-40B4-BE49-F238E27FC236}">
                <a16:creationId xmlns:a16="http://schemas.microsoft.com/office/drawing/2014/main" id="{F87992D8-9111-2759-8819-5793DE60E663}"/>
              </a:ext>
            </a:extLst>
          </p:cNvPr>
          <p:cNvCxnSpPr/>
          <p:nvPr/>
        </p:nvCxnSpPr>
        <p:spPr>
          <a:xfrm flipV="1">
            <a:off x="5607021" y="4978163"/>
            <a:ext cx="291944"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Connecteur droit avec flèche 35">
            <a:extLst>
              <a:ext uri="{FF2B5EF4-FFF2-40B4-BE49-F238E27FC236}">
                <a16:creationId xmlns:a16="http://schemas.microsoft.com/office/drawing/2014/main" id="{766A0702-368E-5C37-C07A-5EB411E91A43}"/>
              </a:ext>
            </a:extLst>
          </p:cNvPr>
          <p:cNvCxnSpPr/>
          <p:nvPr/>
        </p:nvCxnSpPr>
        <p:spPr>
          <a:xfrm flipV="1">
            <a:off x="2292815" y="4978163"/>
            <a:ext cx="291944"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ZoneTexte 38">
            <a:extLst>
              <a:ext uri="{FF2B5EF4-FFF2-40B4-BE49-F238E27FC236}">
                <a16:creationId xmlns:a16="http://schemas.microsoft.com/office/drawing/2014/main" id="{6F558786-1A30-027C-2D9E-A249AB17AF21}"/>
              </a:ext>
            </a:extLst>
          </p:cNvPr>
          <p:cNvSpPr txBox="1"/>
          <p:nvPr/>
        </p:nvSpPr>
        <p:spPr>
          <a:xfrm rot="690189">
            <a:off x="2856889" y="3877666"/>
            <a:ext cx="1468410" cy="369332"/>
          </a:xfrm>
          <a:prstGeom prst="rect">
            <a:avLst/>
          </a:prstGeom>
          <a:noFill/>
        </p:spPr>
        <p:txBody>
          <a:bodyPr wrap="square" rtlCol="0">
            <a:spAutoFit/>
          </a:bodyPr>
          <a:lstStyle/>
          <a:p>
            <a:r>
              <a:rPr lang="fr-BE" b="1" dirty="0">
                <a:solidFill>
                  <a:srgbClr val="FF0000"/>
                </a:solidFill>
                <a:latin typeface="Times New Roman" panose="02020603050405020304" pitchFamily="18" charset="0"/>
                <a:cs typeface="Times New Roman" panose="02020603050405020304" pitchFamily="18" charset="0"/>
              </a:rPr>
              <a:t>encodeur</a:t>
            </a:r>
            <a:endParaRPr lang="fr-BE" dirty="0">
              <a:solidFill>
                <a:srgbClr val="FF0000"/>
              </a:solidFill>
              <a:latin typeface="Times New Roman" panose="02020603050405020304" pitchFamily="18" charset="0"/>
              <a:cs typeface="Times New Roman" panose="02020603050405020304" pitchFamily="18" charset="0"/>
            </a:endParaRPr>
          </a:p>
        </p:txBody>
      </p:sp>
      <p:sp>
        <p:nvSpPr>
          <p:cNvPr id="41" name="ZoneTexte 40">
            <a:extLst>
              <a:ext uri="{FF2B5EF4-FFF2-40B4-BE49-F238E27FC236}">
                <a16:creationId xmlns:a16="http://schemas.microsoft.com/office/drawing/2014/main" id="{71D69D0B-A7D9-3973-B57B-03D77D3422A5}"/>
              </a:ext>
            </a:extLst>
          </p:cNvPr>
          <p:cNvSpPr txBox="1"/>
          <p:nvPr/>
        </p:nvSpPr>
        <p:spPr>
          <a:xfrm rot="20721891">
            <a:off x="4098474" y="3823101"/>
            <a:ext cx="1468410" cy="369332"/>
          </a:xfrm>
          <a:prstGeom prst="rect">
            <a:avLst/>
          </a:prstGeom>
          <a:noFill/>
        </p:spPr>
        <p:txBody>
          <a:bodyPr wrap="square" rtlCol="0">
            <a:spAutoFit/>
          </a:bodyPr>
          <a:lstStyle/>
          <a:p>
            <a:r>
              <a:rPr lang="fr-BE" b="1" dirty="0" err="1">
                <a:solidFill>
                  <a:srgbClr val="FF0000"/>
                </a:solidFill>
                <a:latin typeface="Times New Roman" panose="02020603050405020304" pitchFamily="18" charset="0"/>
                <a:cs typeface="Times New Roman" panose="02020603050405020304" pitchFamily="18" charset="0"/>
              </a:rPr>
              <a:t>decodeur</a:t>
            </a:r>
            <a:endParaRPr lang="fr-BE" dirty="0">
              <a:solidFill>
                <a:srgbClr val="FF0000"/>
              </a:solidFill>
              <a:latin typeface="Times New Roman" panose="02020603050405020304" pitchFamily="18" charset="0"/>
              <a:cs typeface="Times New Roman" panose="02020603050405020304" pitchFamily="18" charset="0"/>
            </a:endParaRPr>
          </a:p>
        </p:txBody>
      </p:sp>
      <p:cxnSp>
        <p:nvCxnSpPr>
          <p:cNvPr id="43" name="Connecteur droit avec flèche 42">
            <a:extLst>
              <a:ext uri="{FF2B5EF4-FFF2-40B4-BE49-F238E27FC236}">
                <a16:creationId xmlns:a16="http://schemas.microsoft.com/office/drawing/2014/main" id="{28F3D1BC-FC1B-E25D-07FE-0B496EC6C438}"/>
              </a:ext>
            </a:extLst>
          </p:cNvPr>
          <p:cNvCxnSpPr>
            <a:cxnSpLocks/>
          </p:cNvCxnSpPr>
          <p:nvPr/>
        </p:nvCxnSpPr>
        <p:spPr>
          <a:xfrm>
            <a:off x="2795750" y="4030381"/>
            <a:ext cx="1279887" cy="357642"/>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57" name="Connecteur droit avec flèche 56">
            <a:extLst>
              <a:ext uri="{FF2B5EF4-FFF2-40B4-BE49-F238E27FC236}">
                <a16:creationId xmlns:a16="http://schemas.microsoft.com/office/drawing/2014/main" id="{F91D7331-AD59-6577-324C-242995DF6657}"/>
              </a:ext>
            </a:extLst>
          </p:cNvPr>
          <p:cNvCxnSpPr>
            <a:cxnSpLocks/>
          </p:cNvCxnSpPr>
          <p:nvPr/>
        </p:nvCxnSpPr>
        <p:spPr>
          <a:xfrm flipV="1">
            <a:off x="4234070" y="3961463"/>
            <a:ext cx="1193324" cy="42656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5516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500"/>
                                        <p:tgtEl>
                                          <p:spTgt spid="5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fade">
                                      <p:cBhvr>
                                        <p:cTn id="65" dur="500"/>
                                        <p:tgtEl>
                                          <p:spTgt spid="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500"/>
                                        <p:tgtEl>
                                          <p:spTgt spid="1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500"/>
                                        <p:tgtEl>
                                          <p:spTgt spid="6"/>
                                        </p:tgtEl>
                                      </p:cBhvr>
                                    </p:animEffect>
                                  </p:childTnLst>
                                </p:cTn>
                              </p:par>
                              <p:par>
                                <p:cTn id="72" presetID="10" presetClass="entr" presetSubtype="0" fill="hold"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fade">
                                      <p:cBhvr>
                                        <p:cTn id="77" dur="500"/>
                                        <p:tgtEl>
                                          <p:spTgt spid="37"/>
                                        </p:tgtEl>
                                      </p:cBhvr>
                                    </p:animEffect>
                                  </p:childTnLst>
                                </p:cTn>
                              </p:par>
                              <p:par>
                                <p:cTn id="78" presetID="10" presetClass="entr" presetSubtype="0" fill="hold" nodeType="with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fade">
                                      <p:cBhvr>
                                        <p:cTn id="80" dur="500"/>
                                        <p:tgtEl>
                                          <p:spTgt spid="3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fade">
                                      <p:cBhvr>
                                        <p:cTn id="85" dur="500"/>
                                        <p:tgtEl>
                                          <p:spTgt spid="1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500"/>
                                        <p:tgtEl>
                                          <p:spTgt spid="17"/>
                                        </p:tgtEl>
                                      </p:cBhvr>
                                    </p:animEffect>
                                  </p:childTnLst>
                                </p:cTn>
                              </p:par>
                              <p:par>
                                <p:cTn id="89" presetID="10" presetClass="entr" presetSubtype="0"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500"/>
                                        <p:tgtEl>
                                          <p:spTgt spid="18"/>
                                        </p:tgtEl>
                                      </p:cBhvr>
                                    </p:animEffect>
                                  </p:childTnLst>
                                </p:cTn>
                              </p:par>
                              <p:par>
                                <p:cTn id="92" presetID="10" presetClass="entr" presetSubtype="0" fill="hold" nodeType="with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500"/>
                                        <p:tgtEl>
                                          <p:spTgt spid="2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500"/>
                                        <p:tgtEl>
                                          <p:spTgt spid="29"/>
                                        </p:tgtEl>
                                      </p:cBhvr>
                                    </p:animEffect>
                                  </p:childTnLst>
                                </p:cTn>
                              </p:par>
                              <p:par>
                                <p:cTn id="98" presetID="10" presetClass="entr" presetSubtype="0" fill="hold" nodeType="with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par>
                                <p:cTn id="101" presetID="10" presetClass="entr" presetSubtype="0" fill="hold" nodeType="with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fade">
                                      <p:cBhvr>
                                        <p:cTn id="103" dur="500"/>
                                        <p:tgtEl>
                                          <p:spTgt spid="32"/>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4"/>
                                        </p:tgtEl>
                                        <p:attrNameLst>
                                          <p:attrName>style.visibility</p:attrName>
                                        </p:attrNameLst>
                                      </p:cBhvr>
                                      <p:to>
                                        <p:strVal val="visible"/>
                                      </p:to>
                                    </p:set>
                                    <p:animEffect transition="in" filter="fade">
                                      <p:cBhvr>
                                        <p:cTn id="106" dur="500"/>
                                        <p:tgtEl>
                                          <p:spTgt spid="3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fade">
                                      <p:cBhvr>
                                        <p:cTn id="109" dur="500"/>
                                        <p:tgtEl>
                                          <p:spTgt spid="46"/>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47"/>
                                        </p:tgtEl>
                                        <p:attrNameLst>
                                          <p:attrName>style.visibility</p:attrName>
                                        </p:attrNameLst>
                                      </p:cBhvr>
                                      <p:to>
                                        <p:strVal val="visible"/>
                                      </p:to>
                                    </p:set>
                                    <p:animEffect transition="in" filter="fade">
                                      <p:cBhvr>
                                        <p:cTn id="112" dur="500"/>
                                        <p:tgtEl>
                                          <p:spTgt spid="47"/>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fade">
                                      <p:cBhvr>
                                        <p:cTn id="115" dur="500"/>
                                        <p:tgtEl>
                                          <p:spTgt spid="48"/>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fade">
                                      <p:cBhvr>
                                        <p:cTn id="118" dur="500"/>
                                        <p:tgtEl>
                                          <p:spTgt spid="49"/>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50"/>
                                        </p:tgtEl>
                                        <p:attrNameLst>
                                          <p:attrName>style.visibility</p:attrName>
                                        </p:attrNameLst>
                                      </p:cBhvr>
                                      <p:to>
                                        <p:strVal val="visible"/>
                                      </p:to>
                                    </p:set>
                                    <p:animEffect transition="in" filter="fade">
                                      <p:cBhvr>
                                        <p:cTn id="121" dur="500"/>
                                        <p:tgtEl>
                                          <p:spTgt spid="50"/>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fade">
                                      <p:cBhvr>
                                        <p:cTn id="124" dur="500"/>
                                        <p:tgtEl>
                                          <p:spTgt spid="51"/>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52"/>
                                        </p:tgtEl>
                                        <p:attrNameLst>
                                          <p:attrName>style.visibility</p:attrName>
                                        </p:attrNameLst>
                                      </p:cBhvr>
                                      <p:to>
                                        <p:strVal val="visible"/>
                                      </p:to>
                                    </p:set>
                                    <p:animEffect transition="in" filter="fade">
                                      <p:cBhvr>
                                        <p:cTn id="127" dur="500"/>
                                        <p:tgtEl>
                                          <p:spTgt spid="52"/>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53"/>
                                        </p:tgtEl>
                                        <p:attrNameLst>
                                          <p:attrName>style.visibility</p:attrName>
                                        </p:attrNameLst>
                                      </p:cBhvr>
                                      <p:to>
                                        <p:strVal val="visible"/>
                                      </p:to>
                                    </p:set>
                                    <p:animEffect transition="in" filter="fade">
                                      <p:cBhvr>
                                        <p:cTn id="130" dur="500"/>
                                        <p:tgtEl>
                                          <p:spTgt spid="53"/>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fade">
                                      <p:cBhvr>
                                        <p:cTn id="133" dur="500"/>
                                        <p:tgtEl>
                                          <p:spTgt spid="54"/>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55"/>
                                        </p:tgtEl>
                                        <p:attrNameLst>
                                          <p:attrName>style.visibility</p:attrName>
                                        </p:attrNameLst>
                                      </p:cBhvr>
                                      <p:to>
                                        <p:strVal val="visible"/>
                                      </p:to>
                                    </p:set>
                                    <p:animEffect transition="in" filter="fade">
                                      <p:cBhvr>
                                        <p:cTn id="13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29" grpId="0" animBg="1"/>
      <p:bldP spid="33" grpId="0"/>
      <p:bldP spid="34" grpId="0" animBg="1"/>
      <p:bldP spid="38" grpId="0"/>
      <p:bldP spid="40" grpId="0"/>
      <p:bldP spid="3" grpId="0"/>
      <p:bldP spid="6" grpId="0"/>
      <p:bldP spid="7" grpId="0"/>
      <p:bldP spid="13" grpId="0"/>
      <p:bldP spid="37" grpId="0"/>
      <p:bldP spid="14" grpId="0"/>
      <p:bldP spid="19" grpId="0"/>
      <p:bldP spid="20" grpId="0"/>
      <p:bldP spid="21" grpId="0"/>
      <p:bldP spid="22" grpId="0"/>
      <p:bldP spid="24" grpId="0"/>
      <p:bldP spid="25" grpId="0"/>
      <p:bldP spid="26" grpId="0"/>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39"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2F78503-2A91-156D-CDD0-9CE1EE3BFA75}"/>
              </a:ext>
            </a:extLst>
          </p:cNvPr>
          <p:cNvSpPr>
            <a:spLocks noGrp="1"/>
          </p:cNvSpPr>
          <p:nvPr>
            <p:ph idx="1"/>
          </p:nvPr>
        </p:nvSpPr>
        <p:spPr/>
        <p:txBody>
          <a:bodyPr/>
          <a:lstStyle/>
          <a:p>
            <a:endParaRPr lang="fr-BE"/>
          </a:p>
        </p:txBody>
      </p:sp>
      <p:graphicFrame>
        <p:nvGraphicFramePr>
          <p:cNvPr id="4" name="Diagrama 2">
            <a:extLst>
              <a:ext uri="{FF2B5EF4-FFF2-40B4-BE49-F238E27FC236}">
                <a16:creationId xmlns:a16="http://schemas.microsoft.com/office/drawing/2014/main" id="{DE6CA82C-A63D-C6EA-555D-72268AB29DBE}"/>
              </a:ext>
            </a:extLst>
          </p:cNvPr>
          <p:cNvGraphicFramePr/>
          <p:nvPr>
            <p:extLst>
              <p:ext uri="{D42A27DB-BD31-4B8C-83A1-F6EECF244321}">
                <p14:modId xmlns:p14="http://schemas.microsoft.com/office/powerpoint/2010/main" val="161471829"/>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 4" descr="Une image contenant texte, capture d’écran, diagramme, Tracé&#10;&#10;Le contenu généré par l’IA peut être incorrect.">
            <a:extLst>
              <a:ext uri="{FF2B5EF4-FFF2-40B4-BE49-F238E27FC236}">
                <a16:creationId xmlns:a16="http://schemas.microsoft.com/office/drawing/2014/main" id="{E1CE04FE-CAA8-5D87-CFCE-123DBA4888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393" y="1110342"/>
            <a:ext cx="12302393" cy="5083633"/>
          </a:xfrm>
          <a:prstGeom prst="rect">
            <a:avLst/>
          </a:prstGeom>
        </p:spPr>
      </p:pic>
      <p:sp>
        <p:nvSpPr>
          <p:cNvPr id="6" name="ZoneTexte 5">
            <a:extLst>
              <a:ext uri="{FF2B5EF4-FFF2-40B4-BE49-F238E27FC236}">
                <a16:creationId xmlns:a16="http://schemas.microsoft.com/office/drawing/2014/main" id="{404FF8FA-B19A-6D74-0726-B4464135D010}"/>
              </a:ext>
            </a:extLst>
          </p:cNvPr>
          <p:cNvSpPr txBox="1"/>
          <p:nvPr/>
        </p:nvSpPr>
        <p:spPr>
          <a:xfrm>
            <a:off x="2309972" y="1098652"/>
            <a:ext cx="3897086" cy="369332"/>
          </a:xfrm>
          <a:prstGeom prst="rect">
            <a:avLst/>
          </a:prstGeom>
          <a:noFill/>
        </p:spPr>
        <p:txBody>
          <a:bodyPr wrap="square" rtlCol="0">
            <a:spAutoFit/>
          </a:bodyPr>
          <a:lstStyle/>
          <a:p>
            <a:r>
              <a:rPr lang="fr-BE" b="1" dirty="0" err="1"/>
              <a:t>Labeled</a:t>
            </a:r>
            <a:r>
              <a:rPr lang="fr-BE" b="1" dirty="0"/>
              <a:t> pixels </a:t>
            </a:r>
            <a:r>
              <a:rPr lang="fr-BE" b="1" dirty="0" err="1"/>
              <a:t>from</a:t>
            </a:r>
            <a:r>
              <a:rPr lang="fr-BE" b="1" dirty="0"/>
              <a:t> MARIDA</a:t>
            </a:r>
          </a:p>
        </p:txBody>
      </p:sp>
      <p:sp>
        <p:nvSpPr>
          <p:cNvPr id="7" name="ZoneTexte 6">
            <a:extLst>
              <a:ext uri="{FF2B5EF4-FFF2-40B4-BE49-F238E27FC236}">
                <a16:creationId xmlns:a16="http://schemas.microsoft.com/office/drawing/2014/main" id="{55A33C6F-25CF-2711-C076-8C2C938053C6}"/>
              </a:ext>
            </a:extLst>
          </p:cNvPr>
          <p:cNvSpPr txBox="1"/>
          <p:nvPr/>
        </p:nvSpPr>
        <p:spPr>
          <a:xfrm>
            <a:off x="10700769" y="1284112"/>
            <a:ext cx="1926282" cy="450893"/>
          </a:xfrm>
          <a:prstGeom prst="rect">
            <a:avLst/>
          </a:prstGeom>
          <a:noFill/>
        </p:spPr>
        <p:txBody>
          <a:bodyPr wrap="square" rtlCol="0">
            <a:spAutoFit/>
          </a:bodyPr>
          <a:lstStyle/>
          <a:p>
            <a:r>
              <a:rPr lang="en-US" sz="2330" b="1" noProof="0" dirty="0">
                <a:latin typeface="Times New Roman" panose="02020603050405020304" pitchFamily="18" charset="0"/>
                <a:cs typeface="Times New Roman" panose="02020603050405020304" pitchFamily="18" charset="0"/>
              </a:rPr>
              <a:t>Classes:</a:t>
            </a:r>
          </a:p>
        </p:txBody>
      </p:sp>
    </p:spTree>
    <p:extLst>
      <p:ext uri="{BB962C8B-B14F-4D97-AF65-F5344CB8AC3E}">
        <p14:creationId xmlns:p14="http://schemas.microsoft.com/office/powerpoint/2010/main" val="1955574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2">
            <a:extLst>
              <a:ext uri="{FF2B5EF4-FFF2-40B4-BE49-F238E27FC236}">
                <a16:creationId xmlns:a16="http://schemas.microsoft.com/office/drawing/2014/main" id="{C7039A59-E84B-3EB2-D240-5B2A7DC089E5}"/>
              </a:ext>
            </a:extLst>
          </p:cNvPr>
          <p:cNvGraphicFramePr/>
          <p:nvPr>
            <p:extLst>
              <p:ext uri="{D42A27DB-BD31-4B8C-83A1-F6EECF244321}">
                <p14:modId xmlns:p14="http://schemas.microsoft.com/office/powerpoint/2010/main" val="2772270498"/>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 12">
            <a:extLst>
              <a:ext uri="{FF2B5EF4-FFF2-40B4-BE49-F238E27FC236}">
                <a16:creationId xmlns:a16="http://schemas.microsoft.com/office/drawing/2014/main" id="{57C47A65-2138-1277-B2AF-2DA591AC57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25811" y="2161854"/>
            <a:ext cx="6566189" cy="4103868"/>
          </a:xfrm>
          <a:prstGeom prst="rect">
            <a:avLst/>
          </a:prstGeom>
        </p:spPr>
      </p:pic>
      <p:pic>
        <p:nvPicPr>
          <p:cNvPr id="15" name="Image 14">
            <a:extLst>
              <a:ext uri="{FF2B5EF4-FFF2-40B4-BE49-F238E27FC236}">
                <a16:creationId xmlns:a16="http://schemas.microsoft.com/office/drawing/2014/main" id="{CDFB0308-EEF5-63B2-DB2E-1CB4A49734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261" y="1028266"/>
            <a:ext cx="5543550" cy="5591175"/>
          </a:xfrm>
          <a:prstGeom prst="rect">
            <a:avLst/>
          </a:prstGeom>
        </p:spPr>
      </p:pic>
    </p:spTree>
    <p:extLst>
      <p:ext uri="{BB962C8B-B14F-4D97-AF65-F5344CB8AC3E}">
        <p14:creationId xmlns:p14="http://schemas.microsoft.com/office/powerpoint/2010/main" val="1235586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637E-FA1B-F08A-0B58-3E40C4A5B6C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47C70B3-61E8-1868-A8CF-EA11CA5ADE86}"/>
              </a:ext>
            </a:extLst>
          </p:cNvPr>
          <p:cNvSpPr>
            <a:spLocks noGrp="1"/>
          </p:cNvSpPr>
          <p:nvPr>
            <p:ph type="title"/>
          </p:nvPr>
        </p:nvSpPr>
        <p:spPr>
          <a:xfrm>
            <a:off x="124226" y="514202"/>
            <a:ext cx="10515600" cy="1325563"/>
          </a:xfrm>
        </p:spPr>
        <p:txBody>
          <a:bodyPr/>
          <a:lstStyle/>
          <a:p>
            <a:r>
              <a:rPr lang="fr-BE" b="1" dirty="0" err="1">
                <a:latin typeface="Times New Roman" panose="02020603050405020304" pitchFamily="18" charset="0"/>
                <a:cs typeface="Times New Roman" panose="02020603050405020304" pitchFamily="18" charset="0"/>
              </a:rPr>
              <a:t>Some</a:t>
            </a:r>
            <a:r>
              <a:rPr lang="fr-BE" b="1" dirty="0">
                <a:latin typeface="Times New Roman" panose="02020603050405020304" pitchFamily="18" charset="0"/>
                <a:cs typeface="Times New Roman" panose="02020603050405020304" pitchFamily="18" charset="0"/>
              </a:rPr>
              <a:t> </a:t>
            </a:r>
            <a:r>
              <a:rPr lang="fr-BE" b="1" dirty="0" err="1">
                <a:latin typeface="Times New Roman" panose="02020603050405020304" pitchFamily="18" charset="0"/>
                <a:cs typeface="Times New Roman" panose="02020603050405020304" pitchFamily="18" charset="0"/>
              </a:rPr>
              <a:t>results</a:t>
            </a:r>
            <a:endParaRPr lang="fr-BE"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Espace réservé du contenu 2">
                <a:extLst>
                  <a:ext uri="{FF2B5EF4-FFF2-40B4-BE49-F238E27FC236}">
                    <a16:creationId xmlns:a16="http://schemas.microsoft.com/office/drawing/2014/main" id="{5B3C4E2D-327E-EA2C-4CCC-9743DA5F9750}"/>
                  </a:ext>
                </a:extLst>
              </p:cNvPr>
              <p:cNvSpPr>
                <a:spLocks noGrp="1"/>
              </p:cNvSpPr>
              <p:nvPr>
                <p:ph idx="1"/>
              </p:nvPr>
            </p:nvSpPr>
            <p:spPr>
              <a:xfrm>
                <a:off x="0" y="1533815"/>
                <a:ext cx="4497188" cy="5112130"/>
              </a:xfrm>
            </p:spPr>
            <p:txBody>
              <a:bodyPr>
                <a:normAutofit/>
              </a:bodyPr>
              <a:lstStyle/>
              <a:p>
                <a:r>
                  <a:rPr lang="fr-BE" sz="2400" b="1" dirty="0">
                    <a:solidFill>
                      <a:srgbClr val="000000"/>
                    </a:solidFill>
                    <a:latin typeface="Times New Roman" panose="02020603050405020304" pitchFamily="18" charset="0"/>
                    <a:cs typeface="Times New Roman" panose="02020603050405020304" pitchFamily="18" charset="0"/>
                  </a:rPr>
                  <a:t>Intersection over Union (</a:t>
                </a:r>
                <a:r>
                  <a:rPr lang="fr-BE" sz="2400" b="1" dirty="0" err="1">
                    <a:solidFill>
                      <a:srgbClr val="000000"/>
                    </a:solidFill>
                    <a:latin typeface="Times New Roman" panose="02020603050405020304" pitchFamily="18" charset="0"/>
                    <a:cs typeface="Times New Roman" panose="02020603050405020304" pitchFamily="18" charset="0"/>
                  </a:rPr>
                  <a:t>IoU</a:t>
                </a:r>
                <a:r>
                  <a:rPr lang="fr-BE" sz="2400" b="1" dirty="0">
                    <a:solidFill>
                      <a:srgbClr val="000000"/>
                    </a:solidFill>
                    <a:latin typeface="Times New Roman" panose="02020603050405020304" pitchFamily="18" charset="0"/>
                    <a:cs typeface="Times New Roman" panose="02020603050405020304" pitchFamily="18" charset="0"/>
                  </a:rPr>
                  <a:t>)</a:t>
                </a:r>
              </a:p>
              <a:p>
                <a:endParaRPr lang="fr-BE" sz="2000" b="1" i="1" dirty="0">
                  <a:solidFill>
                    <a:srgbClr val="000000"/>
                  </a:solidFill>
                  <a:latin typeface="Cambria Math" panose="02040503050406030204" pitchFamily="18" charset="0"/>
                  <a:cs typeface="Times New Roman" panose="02020603050405020304" pitchFamily="18" charset="0"/>
                </a:endParaRPr>
              </a:p>
              <a:p>
                <a:pPr marL="0" indent="0">
                  <a:buNone/>
                </a:pPr>
                <a:endParaRPr lang="fr-BE" sz="2000" b="1" i="1" dirty="0">
                  <a:solidFill>
                    <a:srgbClr val="000000"/>
                  </a:solidFill>
                  <a:latin typeface="Cambria Math" panose="02040503050406030204" pitchFamily="18" charset="0"/>
                  <a:cs typeface="Times New Roman" panose="02020603050405020304" pitchFamily="18" charset="0"/>
                </a:endParaRPr>
              </a:p>
              <a:p>
                <a:pPr marL="0" indent="0">
                  <a:buNone/>
                </a:pPr>
                <a:endParaRPr lang="fr-BE" sz="2000" b="1" i="1" dirty="0">
                  <a:solidFill>
                    <a:srgbClr val="000000"/>
                  </a:solidFill>
                  <a:latin typeface="Cambria Math" panose="02040503050406030204" pitchFamily="18" charset="0"/>
                  <a:cs typeface="Times New Roman" panose="02020603050405020304" pitchFamily="18" charset="0"/>
                </a:endParaRPr>
              </a:p>
              <a:p>
                <a:pPr marL="0" indent="0">
                  <a:buNone/>
                </a:pPr>
                <a:endParaRPr lang="fr-BE" sz="2000" b="1" i="1" dirty="0">
                  <a:solidFill>
                    <a:srgbClr val="000000"/>
                  </a:solidFill>
                  <a:latin typeface="Cambria Math" panose="02040503050406030204" pitchFamily="18" charset="0"/>
                  <a:cs typeface="Times New Roman" panose="02020603050405020304" pitchFamily="18" charset="0"/>
                </a:endParaRPr>
              </a:p>
              <a:p>
                <a:pPr marL="0" indent="0">
                  <a:buNone/>
                </a:pPr>
                <a:endParaRPr lang="fr-BE" sz="2000" b="1" i="1" dirty="0">
                  <a:solidFill>
                    <a:srgbClr val="000000"/>
                  </a:solidFill>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fr-BE" sz="2000" b="1" i="1" smtClean="0">
                          <a:solidFill>
                            <a:srgbClr val="000000"/>
                          </a:solidFill>
                          <a:latin typeface="Cambria Math" panose="02040503050406030204" pitchFamily="18" charset="0"/>
                          <a:cs typeface="Times New Roman" panose="02020603050405020304" pitchFamily="18" charset="0"/>
                        </a:rPr>
                        <m:t>𝑰𝒐𝑼</m:t>
                      </m:r>
                      <m:r>
                        <a:rPr lang="pt-BR" sz="2000" b="1" i="1" smtClean="0">
                          <a:solidFill>
                            <a:srgbClr val="000000"/>
                          </a:solidFill>
                          <a:latin typeface="Cambria Math" panose="02040503050406030204" pitchFamily="18" charset="0"/>
                          <a:cs typeface="Times New Roman" panose="02020603050405020304" pitchFamily="18" charset="0"/>
                        </a:rPr>
                        <m:t>=</m:t>
                      </m:r>
                      <m:f>
                        <m:fPr>
                          <m:ctrlPr>
                            <a:rPr lang="pt-BR" sz="2000" b="1" i="1" smtClean="0">
                              <a:solidFill>
                                <a:srgbClr val="000000"/>
                              </a:solidFill>
                              <a:latin typeface="Cambria Math" panose="02040503050406030204" pitchFamily="18" charset="0"/>
                              <a:cs typeface="Times New Roman" panose="02020603050405020304" pitchFamily="18" charset="0"/>
                            </a:rPr>
                          </m:ctrlPr>
                        </m:fPr>
                        <m:num>
                          <m:r>
                            <a:rPr lang="fr-BE" sz="2000" b="1" i="1" smtClean="0">
                              <a:solidFill>
                                <a:srgbClr val="000000"/>
                              </a:solidFill>
                              <a:latin typeface="Cambria Math" panose="02040503050406030204" pitchFamily="18" charset="0"/>
                              <a:cs typeface="Times New Roman" panose="02020603050405020304" pitchFamily="18" charset="0"/>
                            </a:rPr>
                            <m:t>                                                </m:t>
                          </m:r>
                        </m:num>
                        <m:den>
                          <m:r>
                            <a:rPr lang="fr-BE" sz="2000" b="1" i="1" smtClean="0">
                              <a:solidFill>
                                <a:srgbClr val="000000"/>
                              </a:solidFill>
                              <a:latin typeface="Cambria Math" panose="02040503050406030204" pitchFamily="18" charset="0"/>
                              <a:cs typeface="Times New Roman" panose="02020603050405020304" pitchFamily="18" charset="0"/>
                            </a:rPr>
                            <m:t> </m:t>
                          </m:r>
                        </m:den>
                      </m:f>
                    </m:oMath>
                  </m:oMathPara>
                </a14:m>
                <a:endParaRPr lang="fr-BE" sz="2000" b="1" dirty="0">
                  <a:solidFill>
                    <a:srgbClr val="000000"/>
                  </a:solidFill>
                  <a:latin typeface="Times New Roman" panose="02020603050405020304" pitchFamily="18" charset="0"/>
                  <a:cs typeface="Times New Roman" panose="02020603050405020304" pitchFamily="18" charset="0"/>
                </a:endParaRPr>
              </a:p>
              <a:p>
                <a:endParaRPr lang="fr-BE" sz="2000" b="1" dirty="0">
                  <a:solidFill>
                    <a:srgbClr val="000000"/>
                  </a:solidFill>
                  <a:latin typeface="Times New Roman" panose="02020603050405020304" pitchFamily="18" charset="0"/>
                  <a:cs typeface="Times New Roman" panose="02020603050405020304" pitchFamily="18" charset="0"/>
                </a:endParaRPr>
              </a:p>
              <a:p>
                <a:endParaRPr lang="fr-BE" sz="2000" b="1" dirty="0">
                  <a:solidFill>
                    <a:srgbClr val="000000"/>
                  </a:solidFill>
                  <a:latin typeface="Times New Roman" panose="02020603050405020304" pitchFamily="18" charset="0"/>
                  <a:cs typeface="Times New Roman" panose="02020603050405020304" pitchFamily="18" charset="0"/>
                </a:endParaRPr>
              </a:p>
              <a:p>
                <a:endParaRPr lang="fr-BE" sz="2000" b="1" dirty="0">
                  <a:solidFill>
                    <a:srgbClr val="000000"/>
                  </a:solidFill>
                  <a:latin typeface="Times New Roman" panose="02020603050405020304" pitchFamily="18" charset="0"/>
                  <a:cs typeface="Times New Roman" panose="02020603050405020304" pitchFamily="18" charset="0"/>
                </a:endParaRPr>
              </a:p>
              <a:p>
                <a:endParaRPr lang="fr-BE" sz="2000" b="1" dirty="0">
                  <a:solidFill>
                    <a:srgbClr val="000000"/>
                  </a:solidFill>
                  <a:latin typeface="Times New Roman" panose="02020603050405020304" pitchFamily="18" charset="0"/>
                  <a:cs typeface="Times New Roman" panose="02020603050405020304" pitchFamily="18" charset="0"/>
                </a:endParaRPr>
              </a:p>
              <a:p>
                <a:r>
                  <a:rPr lang="fr-BE" sz="2000" b="1" dirty="0">
                    <a:solidFill>
                      <a:srgbClr val="000000"/>
                    </a:solidFill>
                    <a:latin typeface="Times New Roman" panose="02020603050405020304" pitchFamily="18" charset="0"/>
                    <a:cs typeface="Times New Roman" panose="02020603050405020304" pitchFamily="18" charset="0"/>
                  </a:rPr>
                  <a:t>       </a:t>
                </a:r>
                <a:r>
                  <a:rPr lang="fr-BE" sz="2400" b="1" dirty="0">
                    <a:solidFill>
                      <a:srgbClr val="000000"/>
                    </a:solidFill>
                    <a:latin typeface="Times New Roman" panose="02020603050405020304" pitchFamily="18" charset="0"/>
                    <a:cs typeface="Times New Roman" panose="02020603050405020304" pitchFamily="18" charset="0"/>
                  </a:rPr>
                  <a:t>= ensemble </a:t>
                </a:r>
                <a:r>
                  <a:rPr lang="fr-BE" sz="2400" b="1" dirty="0" err="1">
                    <a:solidFill>
                      <a:srgbClr val="000000"/>
                    </a:solidFill>
                    <a:latin typeface="Times New Roman" panose="02020603050405020304" pitchFamily="18" charset="0"/>
                    <a:cs typeface="Times New Roman" panose="02020603050405020304" pitchFamily="18" charset="0"/>
                  </a:rPr>
                  <a:t>averaging</a:t>
                </a:r>
                <a:endParaRPr lang="fr-BE" sz="2400" dirty="0">
                  <a:latin typeface="Times New Roman" panose="02020603050405020304" pitchFamily="18" charset="0"/>
                  <a:cs typeface="Times New Roman" panose="02020603050405020304" pitchFamily="18" charset="0"/>
                </a:endParaRPr>
              </a:p>
            </p:txBody>
          </p:sp>
        </mc:Choice>
        <mc:Fallback xmlns="">
          <p:sp>
            <p:nvSpPr>
              <p:cNvPr id="5" name="Espace réservé du contenu 2">
                <a:extLst>
                  <a:ext uri="{FF2B5EF4-FFF2-40B4-BE49-F238E27FC236}">
                    <a16:creationId xmlns:a16="http://schemas.microsoft.com/office/drawing/2014/main" id="{5B3C4E2D-327E-EA2C-4CCC-9743DA5F9750}"/>
                  </a:ext>
                </a:extLst>
              </p:cNvPr>
              <p:cNvSpPr>
                <a:spLocks noGrp="1" noRot="1" noChangeAspect="1" noMove="1" noResize="1" noEditPoints="1" noAdjustHandles="1" noChangeArrowheads="1" noChangeShapeType="1" noTextEdit="1"/>
              </p:cNvSpPr>
              <p:nvPr>
                <p:ph idx="1"/>
              </p:nvPr>
            </p:nvSpPr>
            <p:spPr>
              <a:xfrm>
                <a:off x="0" y="1533815"/>
                <a:ext cx="4497188" cy="5112130"/>
              </a:xfrm>
              <a:blipFill>
                <a:blip r:embed="rId3"/>
                <a:stretch>
                  <a:fillRect l="-1762" t="-1671"/>
                </a:stretch>
              </a:blipFill>
            </p:spPr>
            <p:txBody>
              <a:bodyPr/>
              <a:lstStyle/>
              <a:p>
                <a:r>
                  <a:rPr lang="fr-BE">
                    <a:noFill/>
                  </a:rPr>
                  <a:t> </a:t>
                </a:r>
              </a:p>
            </p:txBody>
          </p:sp>
        </mc:Fallback>
      </mc:AlternateContent>
      <p:sp>
        <p:nvSpPr>
          <p:cNvPr id="8" name="Rectangle 7">
            <a:extLst>
              <a:ext uri="{FF2B5EF4-FFF2-40B4-BE49-F238E27FC236}">
                <a16:creationId xmlns:a16="http://schemas.microsoft.com/office/drawing/2014/main" id="{46FDBADE-8A7E-E0A4-8DDD-8C7A10DE99E3}"/>
              </a:ext>
            </a:extLst>
          </p:cNvPr>
          <p:cNvSpPr/>
          <p:nvPr/>
        </p:nvSpPr>
        <p:spPr>
          <a:xfrm>
            <a:off x="1635832" y="2558061"/>
            <a:ext cx="978930" cy="96734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sz="1400" dirty="0">
              <a:solidFill>
                <a:schemeClr val="accent2"/>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DA76EA3-E846-829C-8B00-07B54AF457EA}"/>
              </a:ext>
            </a:extLst>
          </p:cNvPr>
          <p:cNvSpPr/>
          <p:nvPr/>
        </p:nvSpPr>
        <p:spPr>
          <a:xfrm>
            <a:off x="2054932" y="2961107"/>
            <a:ext cx="978930" cy="96734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1" name="ZoneTexte 10">
            <a:extLst>
              <a:ext uri="{FF2B5EF4-FFF2-40B4-BE49-F238E27FC236}">
                <a16:creationId xmlns:a16="http://schemas.microsoft.com/office/drawing/2014/main" id="{EEF2EC9C-8911-64F4-91E7-D532DD6D019F}"/>
              </a:ext>
            </a:extLst>
          </p:cNvPr>
          <p:cNvSpPr txBox="1"/>
          <p:nvPr/>
        </p:nvSpPr>
        <p:spPr>
          <a:xfrm>
            <a:off x="1586594" y="2521866"/>
            <a:ext cx="1189750" cy="323165"/>
          </a:xfrm>
          <a:prstGeom prst="rect">
            <a:avLst/>
          </a:prstGeom>
          <a:noFill/>
        </p:spPr>
        <p:txBody>
          <a:bodyPr wrap="square" rtlCol="0">
            <a:spAutoFit/>
          </a:bodyPr>
          <a:lstStyle/>
          <a:p>
            <a:r>
              <a:rPr lang="fr-BE" sz="1500" b="1" dirty="0" err="1">
                <a:latin typeface="Times New Roman" panose="02020603050405020304" pitchFamily="18" charset="0"/>
                <a:cs typeface="Times New Roman" panose="02020603050405020304" pitchFamily="18" charset="0"/>
              </a:rPr>
              <a:t>Predictions</a:t>
            </a:r>
            <a:endParaRPr lang="fr-BE" sz="1500" b="1" dirty="0">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F7994F73-8F8E-F57C-4D9A-8B3C13181D32}"/>
              </a:ext>
            </a:extLst>
          </p:cNvPr>
          <p:cNvSpPr txBox="1"/>
          <p:nvPr/>
        </p:nvSpPr>
        <p:spPr>
          <a:xfrm>
            <a:off x="2054931" y="3607832"/>
            <a:ext cx="1091275" cy="323165"/>
          </a:xfrm>
          <a:prstGeom prst="rect">
            <a:avLst/>
          </a:prstGeom>
          <a:noFill/>
        </p:spPr>
        <p:txBody>
          <a:bodyPr wrap="square" rtlCol="0">
            <a:spAutoFit/>
          </a:bodyPr>
          <a:lstStyle/>
          <a:p>
            <a:r>
              <a:rPr lang="fr-BE" sz="1500" b="1" dirty="0" err="1">
                <a:latin typeface="Times New Roman" panose="02020603050405020304" pitchFamily="18" charset="0"/>
                <a:cs typeface="Times New Roman" panose="02020603050405020304" pitchFamily="18" charset="0"/>
              </a:rPr>
              <a:t>True</a:t>
            </a:r>
            <a:r>
              <a:rPr lang="fr-BE" sz="1500" b="1" dirty="0">
                <a:latin typeface="Times New Roman" panose="02020603050405020304" pitchFamily="18" charset="0"/>
                <a:cs typeface="Times New Roman" panose="02020603050405020304" pitchFamily="18" charset="0"/>
              </a:rPr>
              <a:t> data</a:t>
            </a:r>
          </a:p>
        </p:txBody>
      </p:sp>
      <p:sp>
        <p:nvSpPr>
          <p:cNvPr id="15" name="Rectangle 14">
            <a:extLst>
              <a:ext uri="{FF2B5EF4-FFF2-40B4-BE49-F238E27FC236}">
                <a16:creationId xmlns:a16="http://schemas.microsoft.com/office/drawing/2014/main" id="{C0EDBCFD-ECF5-004B-1F06-0C8F29B4A38C}"/>
              </a:ext>
            </a:extLst>
          </p:cNvPr>
          <p:cNvSpPr/>
          <p:nvPr/>
        </p:nvSpPr>
        <p:spPr>
          <a:xfrm>
            <a:off x="2101910" y="2961107"/>
            <a:ext cx="512852" cy="561335"/>
          </a:xfrm>
          <a:prstGeom prst="rect">
            <a:avLst/>
          </a:prstGeom>
          <a:solidFill>
            <a:schemeClr val="accent2"/>
          </a:solid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6" name="Rectangle 15">
            <a:extLst>
              <a:ext uri="{FF2B5EF4-FFF2-40B4-BE49-F238E27FC236}">
                <a16:creationId xmlns:a16="http://schemas.microsoft.com/office/drawing/2014/main" id="{E9BD1D74-FEF7-7541-FECD-23539D5CB1FB}"/>
              </a:ext>
            </a:extLst>
          </p:cNvPr>
          <p:cNvSpPr/>
          <p:nvPr/>
        </p:nvSpPr>
        <p:spPr>
          <a:xfrm>
            <a:off x="1635832" y="4159953"/>
            <a:ext cx="978930" cy="967340"/>
          </a:xfrm>
          <a:prstGeom prst="rect">
            <a:avLst/>
          </a:prstGeom>
          <a:solidFill>
            <a:schemeClr val="accent2"/>
          </a:solid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sz="1400" dirty="0">
              <a:solidFill>
                <a:schemeClr val="accent2"/>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58650AD4-FD42-CF48-4F79-C38554AE88ED}"/>
              </a:ext>
            </a:extLst>
          </p:cNvPr>
          <p:cNvSpPr/>
          <p:nvPr/>
        </p:nvSpPr>
        <p:spPr>
          <a:xfrm>
            <a:off x="2054932" y="4562999"/>
            <a:ext cx="978930" cy="967340"/>
          </a:xfrm>
          <a:prstGeom prst="rect">
            <a:avLst/>
          </a:prstGeom>
          <a:solidFill>
            <a:schemeClr val="accent2"/>
          </a:solid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8" name="ZoneTexte 17">
            <a:extLst>
              <a:ext uri="{FF2B5EF4-FFF2-40B4-BE49-F238E27FC236}">
                <a16:creationId xmlns:a16="http://schemas.microsoft.com/office/drawing/2014/main" id="{02773DA2-9308-0861-BB94-2BE556A5EE88}"/>
              </a:ext>
            </a:extLst>
          </p:cNvPr>
          <p:cNvSpPr txBox="1"/>
          <p:nvPr/>
        </p:nvSpPr>
        <p:spPr>
          <a:xfrm>
            <a:off x="1555041" y="4131726"/>
            <a:ext cx="1140512" cy="323165"/>
          </a:xfrm>
          <a:prstGeom prst="rect">
            <a:avLst/>
          </a:prstGeom>
          <a:noFill/>
        </p:spPr>
        <p:txBody>
          <a:bodyPr wrap="square" rtlCol="0">
            <a:spAutoFit/>
          </a:bodyPr>
          <a:lstStyle/>
          <a:p>
            <a:r>
              <a:rPr lang="fr-BE" sz="1500" b="1" dirty="0" err="1">
                <a:latin typeface="Times New Roman" panose="02020603050405020304" pitchFamily="18" charset="0"/>
                <a:cs typeface="Times New Roman" panose="02020603050405020304" pitchFamily="18" charset="0"/>
              </a:rPr>
              <a:t>Predictions</a:t>
            </a:r>
            <a:endParaRPr lang="fr-BE" sz="1500" b="1" dirty="0">
              <a:latin typeface="Times New Roman" panose="02020603050405020304" pitchFamily="18" charset="0"/>
              <a:cs typeface="Times New Roman" panose="02020603050405020304" pitchFamily="18" charset="0"/>
            </a:endParaRPr>
          </a:p>
        </p:txBody>
      </p:sp>
      <p:sp>
        <p:nvSpPr>
          <p:cNvPr id="19" name="ZoneTexte 18">
            <a:extLst>
              <a:ext uri="{FF2B5EF4-FFF2-40B4-BE49-F238E27FC236}">
                <a16:creationId xmlns:a16="http://schemas.microsoft.com/office/drawing/2014/main" id="{A886E6AD-30FF-0263-617A-7733BC3A3304}"/>
              </a:ext>
            </a:extLst>
          </p:cNvPr>
          <p:cNvSpPr txBox="1"/>
          <p:nvPr/>
        </p:nvSpPr>
        <p:spPr>
          <a:xfrm>
            <a:off x="2069124" y="5208330"/>
            <a:ext cx="1091275" cy="323165"/>
          </a:xfrm>
          <a:prstGeom prst="rect">
            <a:avLst/>
          </a:prstGeom>
          <a:noFill/>
        </p:spPr>
        <p:txBody>
          <a:bodyPr wrap="square" rtlCol="0">
            <a:spAutoFit/>
          </a:bodyPr>
          <a:lstStyle/>
          <a:p>
            <a:r>
              <a:rPr lang="fr-BE" sz="1500" b="1" dirty="0" err="1">
                <a:latin typeface="Times New Roman" panose="02020603050405020304" pitchFamily="18" charset="0"/>
                <a:cs typeface="Times New Roman" panose="02020603050405020304" pitchFamily="18" charset="0"/>
              </a:rPr>
              <a:t>True</a:t>
            </a:r>
            <a:r>
              <a:rPr lang="fr-BE" sz="1500" b="1" dirty="0">
                <a:latin typeface="Times New Roman" panose="02020603050405020304" pitchFamily="18" charset="0"/>
                <a:cs typeface="Times New Roman" panose="02020603050405020304" pitchFamily="18" charset="0"/>
              </a:rPr>
              <a:t> data</a:t>
            </a:r>
          </a:p>
        </p:txBody>
      </p:sp>
      <p:sp>
        <p:nvSpPr>
          <p:cNvPr id="22" name="ZoneTexte 21">
            <a:extLst>
              <a:ext uri="{FF2B5EF4-FFF2-40B4-BE49-F238E27FC236}">
                <a16:creationId xmlns:a16="http://schemas.microsoft.com/office/drawing/2014/main" id="{632B1157-CCDE-B0E2-1B29-955A07D29B15}"/>
              </a:ext>
            </a:extLst>
          </p:cNvPr>
          <p:cNvSpPr txBox="1"/>
          <p:nvPr/>
        </p:nvSpPr>
        <p:spPr>
          <a:xfrm>
            <a:off x="124226" y="6479387"/>
            <a:ext cx="523474" cy="369332"/>
          </a:xfrm>
          <a:prstGeom prst="rect">
            <a:avLst/>
          </a:prstGeom>
          <a:noFill/>
        </p:spPr>
        <p:txBody>
          <a:bodyPr wrap="square" rtlCol="0">
            <a:spAutoFit/>
          </a:bodyPr>
          <a:lstStyle/>
          <a:p>
            <a:r>
              <a:rPr lang="fr-BE" b="1" dirty="0">
                <a:latin typeface="Times New Roman" panose="02020603050405020304" pitchFamily="18" charset="0"/>
                <a:cs typeface="Times New Roman" panose="02020603050405020304" pitchFamily="18" charset="0"/>
              </a:rPr>
              <a:t>10</a:t>
            </a:r>
          </a:p>
        </p:txBody>
      </p:sp>
      <p:sp>
        <p:nvSpPr>
          <p:cNvPr id="23" name="ZoneTexte 22">
            <a:extLst>
              <a:ext uri="{FF2B5EF4-FFF2-40B4-BE49-F238E27FC236}">
                <a16:creationId xmlns:a16="http://schemas.microsoft.com/office/drawing/2014/main" id="{34B90613-DBAE-DABA-3925-4DE0FEDE56A6}"/>
              </a:ext>
            </a:extLst>
          </p:cNvPr>
          <p:cNvSpPr txBox="1"/>
          <p:nvPr/>
        </p:nvSpPr>
        <p:spPr>
          <a:xfrm>
            <a:off x="2328325" y="1864600"/>
            <a:ext cx="2331445" cy="323165"/>
          </a:xfrm>
          <a:prstGeom prst="rect">
            <a:avLst/>
          </a:prstGeom>
          <a:noFill/>
        </p:spPr>
        <p:txBody>
          <a:bodyPr wrap="square" rtlCol="0">
            <a:spAutoFit/>
          </a:bodyPr>
          <a:lstStyle/>
          <a:p>
            <a:r>
              <a:rPr lang="fr-BE" sz="1500" dirty="0" err="1">
                <a:latin typeface="Times New Roman" panose="02020603050405020304" pitchFamily="18" charset="0"/>
                <a:cs typeface="Times New Roman" panose="02020603050405020304" pitchFamily="18" charset="0"/>
              </a:rPr>
              <a:t>Everingham</a:t>
            </a:r>
            <a:r>
              <a:rPr lang="fr-BE" sz="1500" dirty="0">
                <a:latin typeface="Times New Roman" panose="02020603050405020304" pitchFamily="18" charset="0"/>
                <a:cs typeface="Times New Roman" panose="02020603050405020304" pitchFamily="18" charset="0"/>
              </a:rPr>
              <a:t> et al. 2015.</a:t>
            </a:r>
          </a:p>
        </p:txBody>
      </p:sp>
      <p:graphicFrame>
        <p:nvGraphicFramePr>
          <p:cNvPr id="3" name="Graphique 2">
            <a:extLst>
              <a:ext uri="{FF2B5EF4-FFF2-40B4-BE49-F238E27FC236}">
                <a16:creationId xmlns:a16="http://schemas.microsoft.com/office/drawing/2014/main" id="{91563BF9-3C6E-48BD-D2F6-B0157515125D}"/>
              </a:ext>
            </a:extLst>
          </p:cNvPr>
          <p:cNvGraphicFramePr>
            <a:graphicFrameLocks/>
          </p:cNvGraphicFramePr>
          <p:nvPr/>
        </p:nvGraphicFramePr>
        <p:xfrm>
          <a:off x="3851157" y="1675391"/>
          <a:ext cx="8340843" cy="4958672"/>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72B69E31-9FE9-C46C-0136-EBDF88343B6B}"/>
              </a:ext>
            </a:extLst>
          </p:cNvPr>
          <p:cNvSpPr/>
          <p:nvPr/>
        </p:nvSpPr>
        <p:spPr>
          <a:xfrm>
            <a:off x="307089" y="5960485"/>
            <a:ext cx="470694" cy="467018"/>
          </a:xfrm>
          <a:prstGeom prst="rect">
            <a:avLst/>
          </a:prstGeom>
          <a:pattFill prst="wdUpDiag">
            <a:fgClr>
              <a:schemeClr val="tx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graphicFrame>
        <p:nvGraphicFramePr>
          <p:cNvPr id="24" name="Diagrama 2">
            <a:extLst>
              <a:ext uri="{FF2B5EF4-FFF2-40B4-BE49-F238E27FC236}">
                <a16:creationId xmlns:a16="http://schemas.microsoft.com/office/drawing/2014/main" id="{C532DBC0-52AD-B5C4-C313-4C808CCBEE8E}"/>
              </a:ext>
            </a:extLst>
          </p:cNvPr>
          <p:cNvGraphicFramePr/>
          <p:nvPr>
            <p:extLst>
              <p:ext uri="{D42A27DB-BD31-4B8C-83A1-F6EECF244321}">
                <p14:modId xmlns:p14="http://schemas.microsoft.com/office/powerpoint/2010/main" val="2072216735"/>
              </p:ext>
            </p:extLst>
          </p:nvPr>
        </p:nvGraphicFramePr>
        <p:xfrm>
          <a:off x="0" y="0"/>
          <a:ext cx="12192000" cy="7942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5" name="Graphique 24">
            <a:extLst>
              <a:ext uri="{FF2B5EF4-FFF2-40B4-BE49-F238E27FC236}">
                <a16:creationId xmlns:a16="http://schemas.microsoft.com/office/drawing/2014/main" id="{8E4223EB-B4ED-6B33-CAC2-E6595E26B377}"/>
              </a:ext>
            </a:extLst>
          </p:cNvPr>
          <p:cNvGraphicFramePr>
            <a:graphicFrameLocks/>
          </p:cNvGraphicFramePr>
          <p:nvPr>
            <p:extLst>
              <p:ext uri="{D42A27DB-BD31-4B8C-83A1-F6EECF244321}">
                <p14:modId xmlns:p14="http://schemas.microsoft.com/office/powerpoint/2010/main" val="4100530392"/>
              </p:ext>
            </p:extLst>
          </p:nvPr>
        </p:nvGraphicFramePr>
        <p:xfrm>
          <a:off x="3851156" y="1687273"/>
          <a:ext cx="8340843" cy="4958672"/>
        </p:xfrm>
        <a:graphic>
          <a:graphicData uri="http://schemas.openxmlformats.org/drawingml/2006/chart">
            <c:chart xmlns:c="http://schemas.openxmlformats.org/drawingml/2006/chart" xmlns:r="http://schemas.openxmlformats.org/officeDocument/2006/relationships" r:id="rId10"/>
          </a:graphicData>
        </a:graphic>
      </p:graphicFrame>
      <p:pic>
        <p:nvPicPr>
          <p:cNvPr id="21" name="Image 20">
            <a:extLst>
              <a:ext uri="{FF2B5EF4-FFF2-40B4-BE49-F238E27FC236}">
                <a16:creationId xmlns:a16="http://schemas.microsoft.com/office/drawing/2014/main" id="{C47559AC-9EED-99A9-C506-AE3AC8364C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12606" y="2454171"/>
            <a:ext cx="7190419" cy="4192783"/>
          </a:xfrm>
          <a:prstGeom prst="rect">
            <a:avLst/>
          </a:prstGeom>
        </p:spPr>
      </p:pic>
    </p:spTree>
    <p:extLst>
      <p:ext uri="{BB962C8B-B14F-4D97-AF65-F5344CB8AC3E}">
        <p14:creationId xmlns:p14="http://schemas.microsoft.com/office/powerpoint/2010/main" val="288448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1" end="11"/>
                                            </p:txEl>
                                          </p:spTgt>
                                        </p:tgtEl>
                                        <p:attrNameLst>
                                          <p:attrName>style.visibility</p:attrName>
                                        </p:attrNameLst>
                                      </p:cBhvr>
                                      <p:to>
                                        <p:strVal val="visible"/>
                                      </p:to>
                                    </p:set>
                                    <p:animEffect transition="in" filter="fade">
                                      <p:cBhvr>
                                        <p:cTn id="12" dur="500"/>
                                        <p:tgtEl>
                                          <p:spTgt spid="5">
                                            <p:txEl>
                                              <p:pRg st="11" end="1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xit"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animBg="1"/>
      <p:bldGraphic spid="25" grpId="0">
        <p:bldAsOne/>
      </p:bldGraphic>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1612</Words>
  <Application>Microsoft Office PowerPoint</Application>
  <PresentationFormat>Grand écran</PresentationFormat>
  <Paragraphs>201</Paragraphs>
  <Slides>11</Slides>
  <Notes>10</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Aptos</vt:lpstr>
      <vt:lpstr>Aptos Display</vt:lpstr>
      <vt:lpstr>Arial</vt:lpstr>
      <vt:lpstr>Cambria Math</vt:lpstr>
      <vt:lpstr>Times New Roman</vt:lpstr>
      <vt:lpstr>Thème Office</vt:lpstr>
      <vt:lpstr>Floating marine plastic debris detection  with a convolutional neural network and using multispectral satellite images</vt:lpstr>
      <vt:lpstr>Marine plastic,  a growing and urgent problem</vt:lpstr>
      <vt:lpstr>Automated satellite detection</vt:lpstr>
      <vt:lpstr>Objective</vt:lpstr>
      <vt:lpstr>Automated satellite detection</vt:lpstr>
      <vt:lpstr>Présentation PowerPoint</vt:lpstr>
      <vt:lpstr>Présentation PowerPoint</vt:lpstr>
      <vt:lpstr>Présentation PowerPoint</vt:lpstr>
      <vt:lpstr>Some results</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Adrien Gérard</dc:creator>
  <cp:lastModifiedBy>Adrien Gérard</cp:lastModifiedBy>
  <cp:revision>63</cp:revision>
  <dcterms:created xsi:type="dcterms:W3CDTF">2026-06-10T08:39:27Z</dcterms:created>
  <dcterms:modified xsi:type="dcterms:W3CDTF">2026-07-06T12:46:23Z</dcterms:modified>
</cp:coreProperties>
</file>