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24"/>
  </p:notesMasterIdLst>
  <p:sldIdLst>
    <p:sldId id="256" r:id="rId2"/>
    <p:sldId id="257" r:id="rId3"/>
    <p:sldId id="259" r:id="rId4"/>
    <p:sldId id="260" r:id="rId5"/>
    <p:sldId id="261" r:id="rId6"/>
    <p:sldId id="277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1" r:id="rId18"/>
    <p:sldId id="276" r:id="rId19"/>
    <p:sldId id="275" r:id="rId20"/>
    <p:sldId id="263" r:id="rId21"/>
    <p:sldId id="264" r:id="rId22"/>
    <p:sldId id="279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549DC"/>
    <a:srgbClr val="FF66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3" autoAdjust="0"/>
    <p:restoredTop sz="81895" autoAdjust="0"/>
  </p:normalViewPr>
  <p:slideViewPr>
    <p:cSldViewPr snapToGrid="0">
      <p:cViewPr varScale="1">
        <p:scale>
          <a:sx n="92" d="100"/>
          <a:sy n="92" d="100"/>
        </p:scale>
        <p:origin x="1062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29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04"/>
    </p:cViewPr>
  </p:sorter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94968C-1272-4D19-8ABF-B18D68800E51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79A60-EB99-4017-91F5-06285E31D1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60790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baseline="0" dirty="0" err="1" smtClean="0">
                <a:sym typeface="Wingdings" panose="05000000000000000000" pitchFamily="2" charset="2"/>
              </a:rPr>
              <a:t>craving</a:t>
            </a:r>
            <a:r>
              <a:rPr lang="fr-BE" baseline="0" dirty="0" smtClean="0">
                <a:sym typeface="Wingdings" panose="05000000000000000000" pitchFamily="2" charset="2"/>
              </a:rPr>
              <a:t> or </a:t>
            </a:r>
            <a:r>
              <a:rPr lang="fr-BE" baseline="0" dirty="0" err="1" smtClean="0">
                <a:sym typeface="Wingdings" panose="05000000000000000000" pitchFamily="2" charset="2"/>
              </a:rPr>
              <a:t>desire</a:t>
            </a:r>
            <a:r>
              <a:rPr lang="fr-BE" baseline="0" dirty="0" smtClean="0">
                <a:sym typeface="Wingdings" panose="05000000000000000000" pitchFamily="2" charset="2"/>
              </a:rPr>
              <a:t>: "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emotionally charged mental state where an urge or desire to engage in a particular behaviour is maintained in focal attention</a:t>
            </a:r>
            <a:r>
              <a:rPr lang="fr-BE" baseline="0" dirty="0" smtClean="0">
                <a:sym typeface="Wingdings" panose="05000000000000000000" pitchFamily="2" charset="2"/>
              </a:rPr>
              <a:t>"</a:t>
            </a:r>
            <a:r>
              <a:rPr lang="en-GB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(May et al., 2010)</a:t>
            </a:r>
            <a:endParaRPr lang="en-US" noProof="0" smtClean="0"/>
          </a:p>
          <a:p>
            <a:r>
              <a:rPr lang="en-US" noProof="0" dirty="0" smtClean="0"/>
              <a:t>Here is the theory. To make it more understandable, I’ll take the example of a craving we might have experienced: craving for coffee. I’ll start to</a:t>
            </a:r>
            <a:r>
              <a:rPr lang="en-US" baseline="0" noProof="0" dirty="0" smtClean="0"/>
              <a:t> explain the potential triggers or sources of information and then we’ll see what is the subjective state of desire (the craving experience).</a:t>
            </a:r>
          </a:p>
          <a:p>
            <a:r>
              <a:rPr lang="en-US" baseline="0" noProof="0" dirty="0" smtClean="0"/>
              <a:t>External Cues: to see some lump sugar</a:t>
            </a:r>
          </a:p>
          <a:p>
            <a:r>
              <a:rPr lang="en-US" baseline="0" noProof="0" dirty="0" smtClean="0"/>
              <a:t>Anticipatory Responses: Salivation</a:t>
            </a:r>
          </a:p>
          <a:p>
            <a:r>
              <a:rPr lang="en-US" baseline="0" noProof="0" dirty="0" smtClean="0"/>
              <a:t>Associated thoughts: Thinking about Jane with whom you drank a coffee this morning </a:t>
            </a:r>
            <a:r>
              <a:rPr lang="en-US" strike="sngStrike" baseline="0" noProof="0" dirty="0" smtClean="0"/>
              <a:t>(which disappear unless reactivated, transitory events)</a:t>
            </a:r>
          </a:p>
          <a:p>
            <a:r>
              <a:rPr lang="en-US" baseline="0" noProof="0" dirty="0" smtClean="0"/>
              <a:t>Triggers Desire thoughts</a:t>
            </a:r>
          </a:p>
          <a:p>
            <a:r>
              <a:rPr lang="en-US" baseline="0" noProof="0" dirty="0" smtClean="0"/>
              <a:t>Negative affect: boredom, tiredness</a:t>
            </a:r>
          </a:p>
          <a:p>
            <a:r>
              <a:rPr lang="en-US" baseline="0" noProof="0" dirty="0" smtClean="0"/>
              <a:t>Physiological deficit: difficulty to keep eyes open</a:t>
            </a:r>
          </a:p>
          <a:p>
            <a:r>
              <a:rPr lang="en-US" strike="sngStrike" baseline="0" noProof="0" dirty="0" smtClean="0"/>
              <a:t>Association classically conditioned or semantic or episodic</a:t>
            </a:r>
          </a:p>
          <a:p>
            <a:r>
              <a:rPr lang="en-US" baseline="0" noProof="0" dirty="0" smtClean="0"/>
              <a:t>Those induce a sense of deficit Another trigger of desire thoughts</a:t>
            </a:r>
          </a:p>
          <a:p>
            <a:r>
              <a:rPr lang="en-US" baseline="0" noProof="0" dirty="0" smtClean="0"/>
              <a:t>Then appear subsequent intrusive thoughts related to the object of desire (how nice it would be to have a </a:t>
            </a:r>
            <a:r>
              <a:rPr lang="en-US" baseline="0" noProof="0" dirty="0" err="1" smtClean="0"/>
              <a:t>coffe</a:t>
            </a:r>
            <a:r>
              <a:rPr lang="en-US" baseline="0" noProof="0" dirty="0" smtClean="0"/>
              <a:t> now) and as you satisfy your desire in a lesser extent, it induces pleasure and relief that reinforce the desire thoughts elaboration of imagery on one or several sensorial modalities (visual, olfactory, </a:t>
            </a:r>
            <a:r>
              <a:rPr lang="en-US" baseline="0" noProof="0" dirty="0" err="1" smtClean="0"/>
              <a:t>auditive</a:t>
            </a:r>
            <a:r>
              <a:rPr lang="en-US" baseline="0" noProof="0" dirty="0" smtClean="0"/>
              <a:t>…) </a:t>
            </a:r>
            <a:r>
              <a:rPr lang="en-US" baseline="0" noProof="0" dirty="0" smtClean="0">
                <a:sym typeface="Wingdings" panose="05000000000000000000" pitchFamily="2" charset="2"/>
              </a:rPr>
              <a:t> vicious spiral</a:t>
            </a:r>
          </a:p>
          <a:p>
            <a:r>
              <a:rPr lang="en-US" baseline="0" noProof="0" dirty="0" smtClean="0"/>
              <a:t>This elaboration has retroactive influence on anticipatory responses, associated thoughts and sense of associated deficit.</a:t>
            </a:r>
          </a:p>
          <a:p>
            <a:r>
              <a:rPr lang="en-US" baseline="0" noProof="0" dirty="0" smtClean="0"/>
              <a:t>The pleasure/relief also increases the sense of associated deficit </a:t>
            </a:r>
            <a:r>
              <a:rPr lang="en-US" baseline="0" noProof="0" dirty="0" smtClean="0">
                <a:sym typeface="Wingdings" panose="05000000000000000000" pitchFamily="2" charset="2"/>
              </a:rPr>
              <a:t> difference between the thoughts and reality</a:t>
            </a:r>
          </a:p>
          <a:p>
            <a:r>
              <a:rPr lang="en-US" baseline="0" noProof="0" dirty="0" smtClean="0">
                <a:sym typeface="Wingdings" panose="05000000000000000000" pitchFamily="2" charset="2"/>
              </a:rPr>
              <a:t>The experience of craving is located in this box and has a retroactive effect on the triggers.</a:t>
            </a:r>
            <a:endParaRPr lang="en-US" baseline="0" noProof="0" dirty="0" smtClean="0"/>
          </a:p>
          <a:p>
            <a:r>
              <a:rPr lang="en-US" noProof="0" dirty="0" smtClean="0"/>
              <a:t>Model that allows process oriented psychological interventions and consistent with the dual process model of addiction with distinction automatic – reflexive</a:t>
            </a:r>
            <a:r>
              <a:rPr lang="en-US" baseline="0" noProof="0" dirty="0" smtClean="0"/>
              <a:t> processes</a:t>
            </a:r>
            <a:endParaRPr lang="en-US" noProof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881172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err="1" smtClean="0"/>
              <a:t>Gambling</a:t>
            </a:r>
            <a:r>
              <a:rPr lang="fr-BE" dirty="0" smtClean="0"/>
              <a:t> </a:t>
            </a:r>
            <a:r>
              <a:rPr lang="fr-BE" dirty="0" err="1" smtClean="0"/>
              <a:t>disorder</a:t>
            </a:r>
            <a:r>
              <a:rPr lang="fr-BE" dirty="0" smtClean="0"/>
              <a:t> has </a:t>
            </a:r>
            <a:r>
              <a:rPr lang="fr-BE" dirty="0" err="1" smtClean="0"/>
              <a:t>recently</a:t>
            </a:r>
            <a:r>
              <a:rPr lang="fr-BE" dirty="0" smtClean="0"/>
              <a:t> been </a:t>
            </a:r>
            <a:r>
              <a:rPr lang="fr-BE" dirty="0" err="1" smtClean="0"/>
              <a:t>aligned</a:t>
            </a:r>
            <a:r>
              <a:rPr lang="fr-BE" dirty="0" smtClean="0"/>
              <a:t> to </a:t>
            </a:r>
            <a:r>
              <a:rPr lang="fr-BE" dirty="0" err="1" smtClean="0"/>
              <a:t>other</a:t>
            </a:r>
            <a:r>
              <a:rPr lang="fr-BE" dirty="0" smtClean="0"/>
              <a:t> addictions in DSM 5. Craving</a:t>
            </a:r>
            <a:r>
              <a:rPr lang="fr-BE" baseline="0" dirty="0" smtClean="0"/>
              <a:t> </a:t>
            </a:r>
            <a:r>
              <a:rPr lang="fr-BE" baseline="0" dirty="0" err="1" smtClean="0"/>
              <a:t>is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now</a:t>
            </a:r>
            <a:r>
              <a:rPr lang="fr-BE" baseline="0" dirty="0" smtClean="0"/>
              <a:t> </a:t>
            </a:r>
            <a:r>
              <a:rPr lang="fr-BE" baseline="0" dirty="0" err="1" smtClean="0"/>
              <a:t>recognized</a:t>
            </a:r>
            <a:r>
              <a:rPr lang="fr-BE" baseline="0" dirty="0" smtClean="0"/>
              <a:t> as a diagnostic </a:t>
            </a:r>
            <a:r>
              <a:rPr lang="fr-BE" baseline="0" dirty="0" err="1" smtClean="0"/>
              <a:t>criterion</a:t>
            </a:r>
            <a:r>
              <a:rPr lang="fr-BE" baseline="0" dirty="0" smtClean="0"/>
              <a:t> for substance </a:t>
            </a:r>
            <a:r>
              <a:rPr lang="fr-BE" baseline="0" dirty="0" err="1" smtClean="0"/>
              <a:t>related</a:t>
            </a:r>
            <a:r>
              <a:rPr lang="fr-BE" baseline="0" dirty="0" smtClean="0"/>
              <a:t> and addictive </a:t>
            </a:r>
            <a:r>
              <a:rPr lang="fr-BE" baseline="0" dirty="0" err="1" smtClean="0"/>
              <a:t>disorders</a:t>
            </a:r>
            <a:r>
              <a:rPr lang="fr-BE" baseline="0" dirty="0" smtClean="0"/>
              <a:t>. </a:t>
            </a:r>
            <a:r>
              <a:rPr lang="fr-BE" baseline="0" dirty="0" err="1" smtClean="0"/>
              <a:t>Although</a:t>
            </a:r>
            <a:r>
              <a:rPr lang="fr-BE" baseline="0" dirty="0" smtClean="0"/>
              <a:t>, </a:t>
            </a:r>
            <a:r>
              <a:rPr lang="fr-BE" baseline="0" dirty="0" err="1" smtClean="0"/>
              <a:t>it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was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surprisingly</a:t>
            </a:r>
            <a:r>
              <a:rPr lang="fr-BE" baseline="0" dirty="0" smtClean="0"/>
              <a:t> not </a:t>
            </a:r>
            <a:r>
              <a:rPr lang="fr-BE" baseline="0" dirty="0" err="1" smtClean="0"/>
              <a:t>proposed</a:t>
            </a:r>
            <a:r>
              <a:rPr lang="fr-BE" baseline="0" dirty="0" smtClean="0"/>
              <a:t> as </a:t>
            </a:r>
            <a:r>
              <a:rPr lang="fr-BE" baseline="0" dirty="0" err="1" smtClean="0"/>
              <a:t>such</a:t>
            </a:r>
            <a:r>
              <a:rPr lang="fr-BE" baseline="0" dirty="0" smtClean="0"/>
              <a:t> for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 </a:t>
            </a:r>
            <a:r>
              <a:rPr lang="fr-BE" baseline="0" dirty="0" err="1" smtClean="0"/>
              <a:t>disorder</a:t>
            </a:r>
            <a:r>
              <a:rPr lang="fr-BE" baseline="0" dirty="0" smtClean="0"/>
              <a:t>, </a:t>
            </a:r>
            <a:r>
              <a:rPr lang="fr-BE" baseline="0" dirty="0" err="1" smtClean="0"/>
              <a:t>even</a:t>
            </a:r>
            <a:r>
              <a:rPr lang="fr-BE" baseline="0" dirty="0" smtClean="0"/>
              <a:t> if </a:t>
            </a:r>
            <a:r>
              <a:rPr lang="fr-BE" baseline="0" dirty="0" err="1" smtClean="0"/>
              <a:t>its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role</a:t>
            </a:r>
            <a:r>
              <a:rPr lang="fr-BE" baseline="0" dirty="0" smtClean="0"/>
              <a:t> in maintenance and relapse of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 </a:t>
            </a:r>
            <a:r>
              <a:rPr lang="fr-BE" baseline="0" dirty="0" err="1" smtClean="0"/>
              <a:t>disorder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is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well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established</a:t>
            </a:r>
            <a:r>
              <a:rPr lang="fr-BE" baseline="0" dirty="0" smtClean="0"/>
              <a:t>. </a:t>
            </a:r>
            <a:r>
              <a:rPr lang="fr-BE" baseline="0" dirty="0" err="1" smtClean="0"/>
              <a:t>Other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research</a:t>
            </a:r>
            <a:r>
              <a:rPr lang="fr-BE" baseline="0" dirty="0" smtClean="0"/>
              <a:t> show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 craving </a:t>
            </a:r>
            <a:r>
              <a:rPr lang="fr-BE" baseline="0" dirty="0" err="1" smtClean="0"/>
              <a:t>might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be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triggered</a:t>
            </a:r>
            <a:r>
              <a:rPr lang="fr-BE" baseline="0" dirty="0" smtClean="0"/>
              <a:t> by </a:t>
            </a:r>
            <a:r>
              <a:rPr lang="fr-BE" baseline="0" dirty="0" err="1" smtClean="0"/>
              <a:t>internal</a:t>
            </a:r>
            <a:r>
              <a:rPr lang="fr-BE" baseline="0" dirty="0" smtClean="0"/>
              <a:t> and </a:t>
            </a:r>
            <a:r>
              <a:rPr lang="fr-BE" baseline="0" dirty="0" err="1" smtClean="0"/>
              <a:t>external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cues</a:t>
            </a:r>
            <a:r>
              <a:rPr lang="fr-BE" baseline="0" dirty="0" smtClean="0"/>
              <a:t>, as in </a:t>
            </a:r>
            <a:r>
              <a:rPr lang="fr-BE" baseline="0" dirty="0" err="1" smtClean="0"/>
              <a:t>models</a:t>
            </a:r>
            <a:r>
              <a:rPr lang="fr-BE" baseline="0" dirty="0" smtClean="0"/>
              <a:t> of craving </a:t>
            </a:r>
            <a:r>
              <a:rPr lang="fr-BE" baseline="0" dirty="0" err="1" smtClean="0"/>
              <a:t>related</a:t>
            </a:r>
            <a:r>
              <a:rPr lang="fr-BE" baseline="0" dirty="0" smtClean="0"/>
              <a:t> to substances. So, </a:t>
            </a:r>
            <a:r>
              <a:rPr lang="fr-BE" baseline="0" dirty="0" err="1" smtClean="0"/>
              <a:t>is</a:t>
            </a:r>
            <a:r>
              <a:rPr lang="fr-BE" baseline="0" dirty="0" smtClean="0"/>
              <a:t> the </a:t>
            </a:r>
            <a:r>
              <a:rPr lang="fr-BE" baseline="0" dirty="0" err="1" smtClean="0"/>
              <a:t>Elaborated</a:t>
            </a:r>
            <a:r>
              <a:rPr lang="fr-BE" baseline="0" dirty="0" smtClean="0"/>
              <a:t> Intrusion </a:t>
            </a:r>
            <a:r>
              <a:rPr lang="fr-BE" baseline="0" dirty="0" err="1" smtClean="0"/>
              <a:t>theory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valid</a:t>
            </a:r>
            <a:r>
              <a:rPr lang="fr-BE" baseline="0" dirty="0" smtClean="0"/>
              <a:t> for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 craving? Fernie and </a:t>
            </a:r>
            <a:r>
              <a:rPr lang="fr-BE" baseline="0" dirty="0" err="1" smtClean="0"/>
              <a:t>colleagues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showed</a:t>
            </a:r>
            <a:r>
              <a:rPr lang="fr-BE" baseline="0" dirty="0" smtClean="0"/>
              <a:t> the central </a:t>
            </a:r>
            <a:r>
              <a:rPr lang="fr-BE" baseline="0" dirty="0" err="1" smtClean="0"/>
              <a:t>core</a:t>
            </a:r>
            <a:r>
              <a:rPr lang="fr-BE" baseline="0" dirty="0" smtClean="0"/>
              <a:t> of the EIT, </a:t>
            </a:r>
            <a:r>
              <a:rPr lang="fr-BE" baseline="0" dirty="0" err="1" smtClean="0"/>
              <a:t>desire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thinking</a:t>
            </a:r>
            <a:r>
              <a:rPr lang="fr-BE" baseline="0" dirty="0" smtClean="0"/>
              <a:t> </a:t>
            </a:r>
            <a:r>
              <a:rPr lang="fr-BE" strike="sngStrike" baseline="0" dirty="0" smtClean="0"/>
              <a:t>(a </a:t>
            </a:r>
            <a:r>
              <a:rPr lang="fr-BE" strike="sngStrike" baseline="0" dirty="0" err="1" smtClean="0"/>
              <a:t>volountary</a:t>
            </a:r>
            <a:r>
              <a:rPr lang="fr-BE" strike="sngStrike" baseline="0" dirty="0" smtClean="0"/>
              <a:t> cognitive </a:t>
            </a:r>
            <a:r>
              <a:rPr lang="fr-BE" strike="sngStrike" baseline="0" dirty="0" err="1" smtClean="0"/>
              <a:t>process</a:t>
            </a:r>
            <a:r>
              <a:rPr lang="fr-BE" strike="sngStrike" baseline="0" dirty="0" smtClean="0"/>
              <a:t> </a:t>
            </a:r>
            <a:r>
              <a:rPr lang="fr-BE" strike="sngStrike" baseline="0" dirty="0" err="1" smtClean="0"/>
              <a:t>that</a:t>
            </a:r>
            <a:r>
              <a:rPr lang="fr-BE" strike="sngStrike" baseline="0" dirty="0" smtClean="0"/>
              <a:t> orients </a:t>
            </a:r>
            <a:r>
              <a:rPr lang="fr-BE" strike="sngStrike" baseline="0" dirty="0" err="1" smtClean="0"/>
              <a:t>anindividual</a:t>
            </a:r>
            <a:r>
              <a:rPr lang="fr-BE" strike="sngStrike" baseline="0" dirty="0" smtClean="0"/>
              <a:t> </a:t>
            </a:r>
            <a:r>
              <a:rPr lang="fr-BE" strike="sngStrike" baseline="0" dirty="0" err="1" smtClean="0"/>
              <a:t>towards</a:t>
            </a:r>
            <a:r>
              <a:rPr lang="fr-BE" strike="sngStrike" baseline="0" dirty="0" smtClean="0"/>
              <a:t> images, information and </a:t>
            </a:r>
            <a:r>
              <a:rPr lang="fr-BE" strike="sngStrike" baseline="0" dirty="0" err="1" smtClean="0"/>
              <a:t>memories</a:t>
            </a:r>
            <a:r>
              <a:rPr lang="fr-BE" strike="sngStrike" baseline="0" dirty="0" smtClean="0"/>
              <a:t> of </a:t>
            </a:r>
            <a:r>
              <a:rPr lang="fr-BE" strike="sngStrike" baseline="0" dirty="0" err="1" smtClean="0"/>
              <a:t>subjectively</a:t>
            </a:r>
            <a:r>
              <a:rPr lang="fr-BE" strike="sngStrike" baseline="0" dirty="0" smtClean="0"/>
              <a:t> positive, </a:t>
            </a:r>
            <a:r>
              <a:rPr lang="fr-BE" strike="sngStrike" baseline="0" dirty="0" err="1" smtClean="0"/>
              <a:t>target-related</a:t>
            </a:r>
            <a:r>
              <a:rPr lang="fr-BE" strike="sngStrike" baseline="0" dirty="0" smtClean="0"/>
              <a:t> </a:t>
            </a:r>
            <a:r>
              <a:rPr lang="fr-BE" strike="sngStrike" baseline="0" dirty="0" err="1" smtClean="0"/>
              <a:t>experiences</a:t>
            </a:r>
            <a:r>
              <a:rPr lang="fr-BE" strike="sngStrike" baseline="0" dirty="0" smtClean="0"/>
              <a:t>)</a:t>
            </a:r>
            <a:r>
              <a:rPr lang="fr-BE" strike="noStrike" baseline="0" dirty="0" smtClean="0"/>
              <a:t> </a:t>
            </a:r>
            <a:r>
              <a:rPr lang="fr-BE" strike="noStrike" baseline="0" dirty="0" err="1" smtClean="0"/>
              <a:t>is</a:t>
            </a:r>
            <a:r>
              <a:rPr lang="fr-BE" strike="noStrike" baseline="0" dirty="0" smtClean="0"/>
              <a:t> a </a:t>
            </a:r>
            <a:r>
              <a:rPr lang="fr-BE" strike="noStrike" baseline="0" dirty="0" err="1" smtClean="0"/>
              <a:t>strong</a:t>
            </a:r>
            <a:r>
              <a:rPr lang="fr-BE" strike="noStrike" baseline="0" dirty="0" smtClean="0"/>
              <a:t> </a:t>
            </a:r>
            <a:r>
              <a:rPr lang="fr-BE" strike="noStrike" baseline="0" dirty="0" err="1" smtClean="0"/>
              <a:t>predictor</a:t>
            </a:r>
            <a:r>
              <a:rPr lang="fr-BE" strike="noStrike" baseline="0" dirty="0" smtClean="0"/>
              <a:t> of </a:t>
            </a:r>
            <a:r>
              <a:rPr lang="fr-BE" strike="noStrike" baseline="0" dirty="0" err="1" smtClean="0"/>
              <a:t>gambling</a:t>
            </a:r>
            <a:r>
              <a:rPr lang="fr-BE" strike="noStrike" baseline="0" dirty="0" smtClean="0"/>
              <a:t>.</a:t>
            </a:r>
            <a:endParaRPr lang="fr-BE" strike="sngStrik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03184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dirty="0" smtClean="0"/>
              <a:t>As </a:t>
            </a:r>
            <a:r>
              <a:rPr lang="fr-BE" dirty="0" err="1" smtClean="0"/>
              <a:t>you</a:t>
            </a:r>
            <a:r>
              <a:rPr lang="fr-BE" dirty="0" smtClean="0"/>
              <a:t> </a:t>
            </a:r>
            <a:r>
              <a:rPr lang="fr-BE" dirty="0" err="1" smtClean="0"/>
              <a:t>can</a:t>
            </a:r>
            <a:r>
              <a:rPr lang="fr-BE" dirty="0" smtClean="0"/>
              <a:t> </a:t>
            </a:r>
            <a:r>
              <a:rPr lang="fr-BE" dirty="0" err="1" smtClean="0"/>
              <a:t>see</a:t>
            </a:r>
            <a:r>
              <a:rPr lang="fr-BE" dirty="0" smtClean="0"/>
              <a:t>,</a:t>
            </a:r>
            <a:r>
              <a:rPr lang="fr-BE" baseline="0" dirty="0" smtClean="0"/>
              <a:t> the participants </a:t>
            </a:r>
            <a:r>
              <a:rPr lang="fr-BE" baseline="0" dirty="0" err="1" smtClean="0"/>
              <a:t>had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different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 habits.</a:t>
            </a:r>
            <a:endParaRPr lang="fr-BE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dirty="0" smtClean="0"/>
              <a:t>To </a:t>
            </a:r>
            <a:r>
              <a:rPr lang="fr-BE" dirty="0" err="1" smtClean="0"/>
              <a:t>answer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this</a:t>
            </a:r>
            <a:r>
              <a:rPr lang="fr-BE" baseline="0" dirty="0" smtClean="0"/>
              <a:t> question, </a:t>
            </a:r>
            <a:r>
              <a:rPr lang="fr-BE" baseline="0" dirty="0" err="1" smtClean="0"/>
              <a:t>we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conducted</a:t>
            </a:r>
            <a:r>
              <a:rPr lang="fr-BE" baseline="0" dirty="0" smtClean="0"/>
              <a:t> a qualitative </a:t>
            </a:r>
            <a:r>
              <a:rPr lang="fr-BE" baseline="0" dirty="0" err="1" smtClean="0"/>
              <a:t>study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with</a:t>
            </a:r>
            <a:r>
              <a:rPr lang="fr-BE" baseline="0" dirty="0" smtClean="0"/>
              <a:t> 31 people </a:t>
            </a:r>
            <a:r>
              <a:rPr lang="fr-BE" baseline="0" dirty="0" err="1" smtClean="0"/>
              <a:t>that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twice</a:t>
            </a:r>
            <a:r>
              <a:rPr lang="fr-BE" baseline="0" dirty="0" smtClean="0"/>
              <a:t> a </a:t>
            </a:r>
            <a:r>
              <a:rPr lang="fr-BE" baseline="0" dirty="0" err="1" smtClean="0"/>
              <a:t>week</a:t>
            </a:r>
            <a:r>
              <a:rPr lang="fr-BE" baseline="0" dirty="0" smtClean="0"/>
              <a:t>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dirty="0" smtClean="0"/>
              <a:t>18 at </a:t>
            </a:r>
            <a:r>
              <a:rPr lang="fr-BE" dirty="0" err="1" smtClean="0"/>
              <a:t>risk</a:t>
            </a:r>
            <a:r>
              <a:rPr lang="fr-BE" dirty="0" smtClean="0"/>
              <a:t> </a:t>
            </a:r>
            <a:r>
              <a:rPr lang="fr-BE" dirty="0" err="1" smtClean="0"/>
              <a:t>gamblers</a:t>
            </a:r>
            <a:r>
              <a:rPr lang="fr-BE" dirty="0" smtClean="0"/>
              <a:t> (CPGI ≥ 3) &amp; 13 non-</a:t>
            </a:r>
            <a:r>
              <a:rPr lang="fr-BE" dirty="0" err="1" smtClean="0"/>
              <a:t>risky</a:t>
            </a:r>
            <a:r>
              <a:rPr lang="fr-BE" dirty="0" smtClean="0"/>
              <a:t> </a:t>
            </a:r>
            <a:r>
              <a:rPr lang="fr-BE" dirty="0" err="1" smtClean="0"/>
              <a:t>gamblers</a:t>
            </a:r>
            <a:r>
              <a:rPr lang="fr-BE" dirty="0" smtClean="0"/>
              <a:t> (CGPI &lt; 3)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36000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smtClean="0"/>
              <a:t>Participants </a:t>
            </a:r>
            <a:r>
              <a:rPr lang="fr-BE" dirty="0" err="1" smtClean="0"/>
              <a:t>were</a:t>
            </a:r>
            <a:r>
              <a:rPr lang="fr-BE" dirty="0" smtClean="0"/>
              <a:t> </a:t>
            </a:r>
            <a:r>
              <a:rPr lang="fr-BE" dirty="0" err="1" smtClean="0"/>
              <a:t>invited</a:t>
            </a:r>
            <a:r>
              <a:rPr lang="fr-BE" dirty="0" smtClean="0"/>
              <a:t> to </a:t>
            </a:r>
            <a:r>
              <a:rPr lang="fr-BE" dirty="0" err="1" smtClean="0"/>
              <a:t>answer</a:t>
            </a:r>
            <a:r>
              <a:rPr lang="fr-BE" dirty="0" smtClean="0"/>
              <a:t> to an online </a:t>
            </a:r>
            <a:r>
              <a:rPr lang="fr-BE" dirty="0" err="1" smtClean="0"/>
              <a:t>survey</a:t>
            </a:r>
            <a:r>
              <a:rPr lang="fr-BE" dirty="0" smtClean="0"/>
              <a:t> </a:t>
            </a:r>
            <a:r>
              <a:rPr lang="fr-BE" dirty="0" err="1" smtClean="0"/>
              <a:t>with</a:t>
            </a:r>
            <a:r>
              <a:rPr lang="fr-BE" dirty="0" smtClean="0"/>
              <a:t> questions </a:t>
            </a:r>
            <a:r>
              <a:rPr lang="fr-BE" dirty="0" err="1" smtClean="0"/>
              <a:t>related</a:t>
            </a:r>
            <a:r>
              <a:rPr lang="fr-BE" dirty="0" smtClean="0"/>
              <a:t> to </a:t>
            </a:r>
            <a:r>
              <a:rPr lang="fr-BE" dirty="0" err="1" smtClean="0"/>
              <a:t>their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cravings</a:t>
            </a:r>
            <a:r>
              <a:rPr lang="fr-BE" baseline="0" dirty="0" smtClean="0"/>
              <a:t> to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.</a:t>
            </a:r>
          </a:p>
          <a:p>
            <a:r>
              <a:rPr lang="fr-BE" baseline="0" dirty="0" err="1" smtClean="0"/>
              <a:t>What</a:t>
            </a:r>
            <a:r>
              <a:rPr lang="fr-BE" baseline="0" dirty="0" smtClean="0"/>
              <a:t> are the </a:t>
            </a:r>
            <a:r>
              <a:rPr lang="fr-BE" baseline="0" dirty="0" err="1" smtClean="0"/>
              <a:t>thoughts</a:t>
            </a:r>
            <a:r>
              <a:rPr lang="fr-BE" baseline="0" dirty="0" smtClean="0"/>
              <a:t> and/or mental images </a:t>
            </a:r>
            <a:r>
              <a:rPr lang="fr-BE" baseline="0" dirty="0" err="1" smtClean="0"/>
              <a:t>that</a:t>
            </a:r>
            <a:r>
              <a:rPr lang="fr-BE" baseline="0" dirty="0" smtClean="0"/>
              <a:t> come to </a:t>
            </a:r>
            <a:r>
              <a:rPr lang="fr-BE" baseline="0" dirty="0" err="1" smtClean="0"/>
              <a:t>your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mind</a:t>
            </a:r>
            <a:r>
              <a:rPr lang="fr-BE" baseline="0" dirty="0" smtClean="0"/>
              <a:t> and </a:t>
            </a:r>
            <a:r>
              <a:rPr lang="fr-BE" baseline="0" dirty="0" err="1" smtClean="0"/>
              <a:t>make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want</a:t>
            </a:r>
            <a:r>
              <a:rPr lang="fr-BE" baseline="0" dirty="0" smtClean="0"/>
              <a:t> to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? How do </a:t>
            </a:r>
            <a:r>
              <a:rPr lang="fr-BE" baseline="0" dirty="0" err="1" smtClean="0"/>
              <a:t>they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appear</a:t>
            </a:r>
            <a:r>
              <a:rPr lang="fr-BE" baseline="0" dirty="0" smtClean="0"/>
              <a:t>?</a:t>
            </a:r>
          </a:p>
          <a:p>
            <a:r>
              <a:rPr lang="fr-BE" baseline="0" dirty="0" err="1" smtClean="0"/>
              <a:t>When</a:t>
            </a:r>
            <a:r>
              <a:rPr lang="fr-BE" baseline="0" dirty="0" smtClean="0"/>
              <a:t> the urge to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occurs</a:t>
            </a:r>
            <a:r>
              <a:rPr lang="fr-BE" baseline="0" dirty="0" smtClean="0"/>
              <a:t>/</a:t>
            </a:r>
            <a:r>
              <a:rPr lang="fr-BE" baseline="0" dirty="0" err="1" smtClean="0"/>
              <a:t>while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/</a:t>
            </a:r>
            <a:r>
              <a:rPr lang="fr-BE" baseline="0" dirty="0" err="1" smtClean="0"/>
              <a:t>after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, </a:t>
            </a:r>
            <a:r>
              <a:rPr lang="fr-BE" baseline="0" dirty="0" err="1" smtClean="0"/>
              <a:t>what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emotions</a:t>
            </a:r>
            <a:r>
              <a:rPr lang="fr-BE" baseline="0" dirty="0" smtClean="0"/>
              <a:t> do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</a:t>
            </a:r>
            <a:r>
              <a:rPr lang="fr-BE" baseline="0" dirty="0" err="1" smtClean="0"/>
              <a:t>feel</a:t>
            </a:r>
            <a:r>
              <a:rPr lang="fr-BE" baseline="0" dirty="0" smtClean="0"/>
              <a:t>?</a:t>
            </a:r>
          </a:p>
          <a:p>
            <a:r>
              <a:rPr lang="fr-BE" baseline="0" dirty="0" err="1" smtClean="0"/>
              <a:t>When</a:t>
            </a:r>
            <a:r>
              <a:rPr lang="fr-BE" baseline="0" dirty="0" smtClean="0"/>
              <a:t> the urge to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occurs</a:t>
            </a:r>
            <a:r>
              <a:rPr lang="fr-BE" baseline="0" dirty="0" smtClean="0"/>
              <a:t>/</a:t>
            </a:r>
            <a:r>
              <a:rPr lang="fr-BE" baseline="0" dirty="0" err="1" smtClean="0"/>
              <a:t>while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/</a:t>
            </a:r>
            <a:r>
              <a:rPr lang="fr-BE" baseline="0" dirty="0" err="1" smtClean="0"/>
              <a:t>after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, </a:t>
            </a:r>
            <a:r>
              <a:rPr lang="fr-BE" baseline="0" dirty="0" err="1" smtClean="0"/>
              <a:t>what</a:t>
            </a:r>
            <a:r>
              <a:rPr lang="fr-BE" baseline="0" dirty="0" smtClean="0"/>
              <a:t> are the </a:t>
            </a:r>
            <a:r>
              <a:rPr lang="fr-BE" baseline="0" dirty="0" err="1" smtClean="0"/>
              <a:t>related</a:t>
            </a:r>
            <a:r>
              <a:rPr lang="fr-BE" baseline="0" dirty="0" smtClean="0"/>
              <a:t> body sensations or </a:t>
            </a:r>
            <a:r>
              <a:rPr lang="fr-BE" baseline="0" dirty="0" err="1" smtClean="0"/>
              <a:t>physical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reactions</a:t>
            </a:r>
            <a:r>
              <a:rPr lang="fr-BE" baseline="0" dirty="0" smtClean="0"/>
              <a:t>?</a:t>
            </a:r>
          </a:p>
          <a:p>
            <a:r>
              <a:rPr lang="fr-BE" baseline="0" dirty="0" err="1" smtClean="0"/>
              <a:t>Does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environmental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elements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make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want</a:t>
            </a:r>
            <a:r>
              <a:rPr lang="fr-BE" baseline="0" dirty="0" smtClean="0"/>
              <a:t> to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 or </a:t>
            </a:r>
            <a:r>
              <a:rPr lang="fr-BE" baseline="0" dirty="0" err="1" smtClean="0"/>
              <a:t>make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</a:t>
            </a:r>
            <a:r>
              <a:rPr lang="fr-BE" baseline="0" dirty="0" err="1" smtClean="0"/>
              <a:t>think</a:t>
            </a:r>
            <a:r>
              <a:rPr lang="fr-BE" baseline="0" dirty="0" smtClean="0"/>
              <a:t> of </a:t>
            </a:r>
            <a:r>
              <a:rPr lang="fr-BE" baseline="0" dirty="0" err="1" smtClean="0"/>
              <a:t>it</a:t>
            </a:r>
            <a:r>
              <a:rPr lang="fr-BE" baseline="0" dirty="0" smtClean="0"/>
              <a:t>? For </a:t>
            </a:r>
            <a:r>
              <a:rPr lang="fr-BE" baseline="0" dirty="0" err="1" smtClean="0"/>
              <a:t>example</a:t>
            </a:r>
            <a:r>
              <a:rPr lang="fr-BE" baseline="0" dirty="0" smtClean="0"/>
              <a:t>, an </a:t>
            </a:r>
            <a:r>
              <a:rPr lang="fr-BE" baseline="0" dirty="0" err="1" smtClean="0"/>
              <a:t>advertisement</a:t>
            </a:r>
            <a:r>
              <a:rPr lang="fr-BE" baseline="0" dirty="0" smtClean="0"/>
              <a:t>, a </a:t>
            </a:r>
            <a:r>
              <a:rPr lang="fr-BE" baseline="0" dirty="0" err="1" smtClean="0"/>
              <a:t>smel</a:t>
            </a:r>
            <a:r>
              <a:rPr lang="fr-BE" baseline="0" dirty="0" smtClean="0"/>
              <a:t>, the </a:t>
            </a:r>
            <a:r>
              <a:rPr lang="fr-BE" baseline="0" dirty="0" err="1" smtClean="0"/>
              <a:t>soun</a:t>
            </a:r>
            <a:r>
              <a:rPr lang="fr-BE" baseline="0" dirty="0" smtClean="0"/>
              <a:t> of coins…</a:t>
            </a:r>
          </a:p>
          <a:p>
            <a:r>
              <a:rPr lang="fr-BE" baseline="0" dirty="0" err="1" smtClean="0"/>
              <a:t>What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allows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not to </a:t>
            </a:r>
            <a:r>
              <a:rPr lang="fr-BE" baseline="0" dirty="0" err="1" smtClean="0"/>
              <a:t>give</a:t>
            </a:r>
            <a:r>
              <a:rPr lang="fr-BE" baseline="0" dirty="0" smtClean="0"/>
              <a:t> in to </a:t>
            </a:r>
            <a:r>
              <a:rPr lang="fr-BE" baseline="0" dirty="0" err="1" smtClean="0"/>
              <a:t>your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cravings</a:t>
            </a:r>
            <a:r>
              <a:rPr lang="fr-BE" baseline="0" dirty="0" smtClean="0"/>
              <a:t> to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?</a:t>
            </a:r>
          </a:p>
          <a:p>
            <a:r>
              <a:rPr lang="fr-BE" baseline="0" dirty="0" err="1" smtClean="0"/>
              <a:t>What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further</a:t>
            </a:r>
            <a:r>
              <a:rPr lang="fr-BE" baseline="0" dirty="0" smtClean="0"/>
              <a:t> information </a:t>
            </a:r>
            <a:r>
              <a:rPr lang="fr-BE" baseline="0" dirty="0" err="1" smtClean="0"/>
              <a:t>would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you</a:t>
            </a:r>
            <a:r>
              <a:rPr lang="fr-BE" baseline="0" dirty="0" smtClean="0"/>
              <a:t> </a:t>
            </a:r>
            <a:r>
              <a:rPr lang="fr-BE" baseline="0" dirty="0" err="1" smtClean="0"/>
              <a:t>like</a:t>
            </a:r>
            <a:r>
              <a:rPr lang="fr-BE" baseline="0" dirty="0" smtClean="0"/>
              <a:t> to </a:t>
            </a:r>
            <a:r>
              <a:rPr lang="fr-BE" baseline="0" dirty="0" err="1" smtClean="0"/>
              <a:t>give</a:t>
            </a:r>
            <a:r>
              <a:rPr lang="fr-BE" baseline="0" dirty="0" smtClean="0"/>
              <a:t> us about </a:t>
            </a:r>
            <a:r>
              <a:rPr lang="fr-BE" baseline="0" dirty="0" err="1" smtClean="0"/>
              <a:t>your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cravings</a:t>
            </a:r>
            <a:r>
              <a:rPr lang="fr-BE" baseline="0" dirty="0" smtClean="0"/>
              <a:t> to </a:t>
            </a:r>
            <a:r>
              <a:rPr lang="fr-BE" baseline="0" dirty="0" err="1" smtClean="0"/>
              <a:t>gamble</a:t>
            </a:r>
            <a:r>
              <a:rPr lang="fr-BE" baseline="0" dirty="0" smtClean="0"/>
              <a:t>?</a:t>
            </a:r>
          </a:p>
          <a:p>
            <a:endParaRPr lang="fr-BE" baseline="0" dirty="0" smtClean="0"/>
          </a:p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367158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err="1" smtClean="0"/>
              <a:t>Percentages</a:t>
            </a:r>
            <a:r>
              <a:rPr lang="fr-BE" dirty="0" smtClean="0"/>
              <a:t> are </a:t>
            </a:r>
            <a:r>
              <a:rPr lang="fr-BE" dirty="0" err="1" smtClean="0"/>
              <a:t>always</a:t>
            </a:r>
            <a:r>
              <a:rPr lang="fr-BE" dirty="0" smtClean="0"/>
              <a:t> </a:t>
            </a:r>
            <a:r>
              <a:rPr lang="fr-BE" dirty="0" err="1" smtClean="0"/>
              <a:t>related</a:t>
            </a:r>
            <a:r>
              <a:rPr lang="fr-BE" baseline="0" dirty="0" smtClean="0"/>
              <a:t> to the </a:t>
            </a:r>
            <a:r>
              <a:rPr lang="fr-BE" baseline="0" dirty="0" err="1" smtClean="0"/>
              <a:t>whole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sample</a:t>
            </a:r>
            <a:r>
              <a:rPr lang="fr-BE" baseline="0" dirty="0" smtClean="0"/>
              <a:t>.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7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151940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err="1" smtClean="0"/>
              <a:t>Others</a:t>
            </a:r>
            <a:r>
              <a:rPr lang="fr-BE" dirty="0" smtClean="0"/>
              <a:t> (positive): confidence</a:t>
            </a:r>
          </a:p>
          <a:p>
            <a:r>
              <a:rPr lang="fr-BE" dirty="0" err="1" smtClean="0"/>
              <a:t>Ohters</a:t>
            </a:r>
            <a:r>
              <a:rPr lang="fr-BE" dirty="0" smtClean="0"/>
              <a:t> (</a:t>
            </a:r>
            <a:r>
              <a:rPr lang="fr-BE" dirty="0" err="1" smtClean="0"/>
              <a:t>negative</a:t>
            </a:r>
            <a:r>
              <a:rPr lang="fr-BE" dirty="0" smtClean="0"/>
              <a:t>): </a:t>
            </a:r>
            <a:r>
              <a:rPr lang="fr-BE" dirty="0" err="1" smtClean="0"/>
              <a:t>doubt</a:t>
            </a:r>
            <a:r>
              <a:rPr lang="fr-BE" dirty="0" smtClean="0"/>
              <a:t>, </a:t>
            </a:r>
            <a:r>
              <a:rPr lang="fr-BE" dirty="0" err="1" smtClean="0"/>
              <a:t>fear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8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732251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smtClean="0"/>
              <a:t>Cues </a:t>
            </a:r>
            <a:r>
              <a:rPr lang="fr-BE" dirty="0" err="1" smtClean="0"/>
              <a:t>depend</a:t>
            </a:r>
            <a:r>
              <a:rPr lang="fr-BE" dirty="0" smtClean="0"/>
              <a:t> on the</a:t>
            </a:r>
            <a:r>
              <a:rPr lang="fr-BE" baseline="0" dirty="0" smtClean="0"/>
              <a:t> type of </a:t>
            </a:r>
            <a:r>
              <a:rPr lang="fr-BE" baseline="0" dirty="0" err="1" smtClean="0"/>
              <a:t>gambling</a:t>
            </a:r>
            <a:endParaRPr lang="fr-BE" baseline="0" dirty="0" smtClean="0"/>
          </a:p>
          <a:p>
            <a:r>
              <a:rPr lang="fr-BE" baseline="0" dirty="0" err="1" smtClean="0"/>
              <a:t>Others</a:t>
            </a:r>
            <a:r>
              <a:rPr lang="fr-BE" baseline="0" dirty="0" smtClean="0"/>
              <a:t>: </a:t>
            </a:r>
            <a:r>
              <a:rPr lang="fr-BE" baseline="0" dirty="0" err="1" smtClean="0"/>
              <a:t>screen</a:t>
            </a:r>
            <a:r>
              <a:rPr lang="fr-BE" baseline="0" dirty="0" smtClean="0"/>
              <a:t> of a computer / </a:t>
            </a:r>
            <a:r>
              <a:rPr lang="fr-BE" baseline="0" dirty="0" err="1" smtClean="0"/>
              <a:t>alcohol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9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612433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err="1" smtClean="0"/>
              <a:t>Others</a:t>
            </a:r>
            <a:r>
              <a:rPr lang="fr-BE" dirty="0" smtClean="0"/>
              <a:t>: </a:t>
            </a:r>
            <a:r>
              <a:rPr lang="fr-BE" dirty="0" err="1" smtClean="0"/>
              <a:t>alcohol</a:t>
            </a:r>
            <a:r>
              <a:rPr lang="fr-BE" dirty="0" smtClean="0"/>
              <a:t>, cigarettes, </a:t>
            </a:r>
            <a:r>
              <a:rPr lang="fr-BE" dirty="0" err="1" smtClean="0"/>
              <a:t>colors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10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779200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err="1" smtClean="0"/>
              <a:t>Others</a:t>
            </a:r>
            <a:r>
              <a:rPr lang="fr-BE" dirty="0" smtClean="0"/>
              <a:t>: justifications or un </a:t>
            </a:r>
            <a:r>
              <a:rPr lang="fr-BE" dirty="0" err="1" smtClean="0"/>
              <a:t>precised</a:t>
            </a:r>
            <a:r>
              <a:rPr lang="fr-BE" dirty="0" smtClean="0"/>
              <a:t> </a:t>
            </a:r>
            <a:r>
              <a:rPr lang="fr-BE" dirty="0" err="1" smtClean="0"/>
              <a:t>thoughts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11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761143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err="1" smtClean="0"/>
              <a:t>Wrong</a:t>
            </a:r>
            <a:r>
              <a:rPr lang="fr-BE" dirty="0" smtClean="0"/>
              <a:t> state </a:t>
            </a:r>
            <a:r>
              <a:rPr lang="fr-BE" dirty="0" smtClean="0">
                <a:sym typeface="Wingdings" panose="05000000000000000000" pitchFamily="2" charset="2"/>
              </a:rPr>
              <a:t> feeling </a:t>
            </a:r>
            <a:r>
              <a:rPr lang="fr-BE" dirty="0" err="1" smtClean="0">
                <a:sym typeface="Wingdings" panose="05000000000000000000" pitchFamily="2" charset="2"/>
              </a:rPr>
              <a:t>tired</a:t>
            </a:r>
            <a:r>
              <a:rPr lang="fr-BE" dirty="0" smtClean="0">
                <a:sym typeface="Wingdings" panose="05000000000000000000" pitchFamily="2" charset="2"/>
              </a:rPr>
              <a:t>, </a:t>
            </a:r>
            <a:r>
              <a:rPr lang="fr-BE" dirty="0" err="1" smtClean="0">
                <a:sym typeface="Wingdings" panose="05000000000000000000" pitchFamily="2" charset="2"/>
              </a:rPr>
              <a:t>stressed</a:t>
            </a:r>
            <a:r>
              <a:rPr lang="fr-BE" dirty="0" smtClean="0">
                <a:sym typeface="Wingdings" panose="05000000000000000000" pitchFamily="2" charset="2"/>
              </a:rPr>
              <a:t> or </a:t>
            </a:r>
            <a:r>
              <a:rPr lang="fr-BE" dirty="0" err="1" smtClean="0">
                <a:sym typeface="Wingdings" panose="05000000000000000000" pitchFamily="2" charset="2"/>
              </a:rPr>
              <a:t>lazy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13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760860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15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272933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smtClean="0"/>
              <a:t>The</a:t>
            </a:r>
            <a:r>
              <a:rPr lang="fr-BE" baseline="0" dirty="0" smtClean="0"/>
              <a:t> affects </a:t>
            </a:r>
            <a:r>
              <a:rPr lang="fr-BE" baseline="0" dirty="0" err="1" smtClean="0"/>
              <a:t>after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gambling</a:t>
            </a:r>
            <a:r>
              <a:rPr lang="fr-BE" baseline="0" dirty="0" smtClean="0"/>
              <a:t> are </a:t>
            </a:r>
            <a:r>
              <a:rPr lang="fr-BE" baseline="0" dirty="0" err="1" smtClean="0"/>
              <a:t>related</a:t>
            </a:r>
            <a:r>
              <a:rPr lang="fr-BE" baseline="0" dirty="0" smtClean="0"/>
              <a:t> to the </a:t>
            </a:r>
            <a:r>
              <a:rPr lang="fr-BE" baseline="0" dirty="0" err="1" smtClean="0"/>
              <a:t>outcome</a:t>
            </a:r>
            <a:r>
              <a:rPr lang="fr-BE" baseline="0" dirty="0" smtClean="0"/>
              <a:t>: </a:t>
            </a:r>
            <a:r>
              <a:rPr lang="fr-BE" baseline="0" dirty="0" err="1" smtClean="0"/>
              <a:t>win</a:t>
            </a:r>
            <a:r>
              <a:rPr lang="fr-BE" baseline="0" dirty="0" smtClean="0"/>
              <a:t> or </a:t>
            </a:r>
            <a:r>
              <a:rPr lang="fr-BE" baseline="0" dirty="0" err="1" smtClean="0"/>
              <a:t>loss</a:t>
            </a:r>
            <a:r>
              <a:rPr lang="fr-BE" baseline="0" dirty="0" smtClean="0"/>
              <a:t>. Of course, </a:t>
            </a:r>
            <a:r>
              <a:rPr lang="fr-BE" baseline="0" dirty="0" err="1" smtClean="0"/>
              <a:t>we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did</a:t>
            </a:r>
            <a:r>
              <a:rPr lang="fr-BE" baseline="0" dirty="0" smtClean="0"/>
              <a:t> not </a:t>
            </a:r>
            <a:r>
              <a:rPr lang="fr-BE" baseline="0" dirty="0" err="1" smtClean="0"/>
              <a:t>take</a:t>
            </a:r>
            <a:r>
              <a:rPr lang="fr-BE" baseline="0" dirty="0" smtClean="0"/>
              <a:t> the </a:t>
            </a:r>
            <a:r>
              <a:rPr lang="fr-BE" baseline="0" dirty="0" err="1" smtClean="0"/>
              <a:t>frequency</a:t>
            </a:r>
            <a:r>
              <a:rPr lang="fr-BE" baseline="0" dirty="0" smtClean="0"/>
              <a:t> of </a:t>
            </a:r>
            <a:r>
              <a:rPr lang="fr-BE" baseline="0" dirty="0" err="1" smtClean="0"/>
              <a:t>those</a:t>
            </a:r>
            <a:r>
              <a:rPr lang="fr-BE" baseline="0" dirty="0" smtClean="0"/>
              <a:t> affects </a:t>
            </a:r>
            <a:r>
              <a:rPr lang="fr-BE" baseline="0" dirty="0" err="1" smtClean="0"/>
              <a:t>into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account</a:t>
            </a:r>
            <a:r>
              <a:rPr lang="fr-BE" baseline="0" dirty="0" smtClean="0"/>
              <a:t>.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79A60-EB99-4017-91F5-06285E31D197}" type="slidenum">
              <a:rPr lang="fr-BE" smtClean="0"/>
              <a:t>16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43148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28375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93161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77487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9818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19121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7751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77828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80930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48446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94793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08873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5775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834721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2766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74288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730341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5491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A0983A2-DBC3-4C23-B830-1BBFFDB625A8}" type="datetimeFigureOut">
              <a:rPr lang="fr-BE" smtClean="0"/>
              <a:t>16/07/2015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85811-D519-41A5-B13B-439B7B37E75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214851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09239" y="926505"/>
            <a:ext cx="9117090" cy="2081615"/>
          </a:xfrm>
        </p:spPr>
        <p:txBody>
          <a:bodyPr/>
          <a:lstStyle/>
          <a:p>
            <a:pPr algn="ctr"/>
            <a:r>
              <a:rPr lang="fr-BE" sz="6600" i="1" dirty="0" smtClean="0"/>
              <a:t>The </a:t>
            </a:r>
            <a:r>
              <a:rPr lang="en-US" sz="6600" i="1" dirty="0" smtClean="0"/>
              <a:t>phenomenology </a:t>
            </a:r>
            <a:r>
              <a:rPr lang="en-US" sz="6600" i="1" dirty="0"/>
              <a:t>of gambling </a:t>
            </a:r>
            <a:r>
              <a:rPr lang="en-US" sz="6600" i="1" dirty="0" smtClean="0"/>
              <a:t>craving :</a:t>
            </a:r>
            <a:endParaRPr lang="fr-BE" sz="66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09239" y="3315076"/>
            <a:ext cx="9117089" cy="1162920"/>
          </a:xfrm>
        </p:spPr>
        <p:txBody>
          <a:bodyPr>
            <a:noAutofit/>
          </a:bodyPr>
          <a:lstStyle/>
          <a:p>
            <a:pPr algn="ctr"/>
            <a:r>
              <a:rPr lang="en-US" sz="3600" i="1" dirty="0"/>
              <a:t>a qualitative approach </a:t>
            </a:r>
            <a:endParaRPr lang="en-US" sz="3600" i="1" dirty="0" smtClean="0"/>
          </a:p>
          <a:p>
            <a:pPr algn="ctr"/>
            <a:r>
              <a:rPr lang="en-US" sz="3600" i="1" dirty="0" smtClean="0"/>
              <a:t>in </a:t>
            </a:r>
            <a:r>
              <a:rPr lang="en-US" sz="3600" i="1" dirty="0"/>
              <a:t>regular gamblers</a:t>
            </a:r>
            <a:endParaRPr lang="fr-BE" sz="3600" dirty="0"/>
          </a:p>
        </p:txBody>
      </p:sp>
      <p:sp>
        <p:nvSpPr>
          <p:cNvPr id="4" name="Sous-titre 2"/>
          <p:cNvSpPr txBox="1">
            <a:spLocks/>
          </p:cNvSpPr>
          <p:nvPr/>
        </p:nvSpPr>
        <p:spPr>
          <a:xfrm>
            <a:off x="1009239" y="4955260"/>
            <a:ext cx="9117090" cy="11122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fr-BE" sz="2800" cap="none" dirty="0" smtClean="0">
                <a:solidFill>
                  <a:schemeClr val="tx1"/>
                </a:solidFill>
              </a:rPr>
              <a:t>A. Cornil, O. Lopez Fernandez, &amp; J. Billieux</a:t>
            </a:r>
          </a:p>
          <a:p>
            <a:pPr algn="ctr"/>
            <a:r>
              <a:rPr lang="fr-BE" sz="2800" cap="none" dirty="0" err="1" smtClean="0">
                <a:solidFill>
                  <a:schemeClr val="tx1"/>
                </a:solidFill>
              </a:rPr>
              <a:t>Laboratory</a:t>
            </a:r>
            <a:r>
              <a:rPr lang="fr-BE" sz="2800" cap="none" dirty="0" smtClean="0">
                <a:solidFill>
                  <a:schemeClr val="tx1"/>
                </a:solidFill>
              </a:rPr>
              <a:t> for </a:t>
            </a:r>
            <a:r>
              <a:rPr lang="fr-BE" sz="2800" cap="none" dirty="0" err="1" smtClean="0">
                <a:solidFill>
                  <a:schemeClr val="tx1"/>
                </a:solidFill>
              </a:rPr>
              <a:t>Experimental</a:t>
            </a:r>
            <a:r>
              <a:rPr lang="fr-BE" sz="2800" cap="none" dirty="0" smtClean="0">
                <a:solidFill>
                  <a:schemeClr val="tx1"/>
                </a:solidFill>
              </a:rPr>
              <a:t> </a:t>
            </a:r>
            <a:r>
              <a:rPr lang="fr-BE" sz="2800" cap="none" dirty="0" err="1" smtClean="0">
                <a:solidFill>
                  <a:schemeClr val="tx1"/>
                </a:solidFill>
              </a:rPr>
              <a:t>Psychopathology</a:t>
            </a:r>
            <a:endParaRPr lang="fr-BE" sz="2800" cap="none" dirty="0" smtClean="0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329" y="4793582"/>
            <a:ext cx="1176528" cy="143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93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Plan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fr-BE" dirty="0" smtClean="0"/>
              <a:t>Introduction</a:t>
            </a:r>
          </a:p>
          <a:p>
            <a:pPr lvl="1"/>
            <a:r>
              <a:rPr lang="fr-BE" dirty="0" smtClean="0"/>
              <a:t>A cognitive model of </a:t>
            </a:r>
            <a:r>
              <a:rPr lang="fr-BE" dirty="0" err="1" smtClean="0"/>
              <a:t>craving</a:t>
            </a:r>
            <a:r>
              <a:rPr lang="fr-BE" dirty="0" smtClean="0"/>
              <a:t>: </a:t>
            </a:r>
            <a:r>
              <a:rPr lang="fr-BE" dirty="0" err="1" smtClean="0"/>
              <a:t>Elaborated</a:t>
            </a:r>
            <a:r>
              <a:rPr lang="fr-BE" dirty="0" smtClean="0"/>
              <a:t> </a:t>
            </a:r>
            <a:r>
              <a:rPr lang="fr-BE" dirty="0"/>
              <a:t>Intrusion Theory of </a:t>
            </a:r>
            <a:r>
              <a:rPr lang="fr-BE" dirty="0" err="1"/>
              <a:t>Desire</a:t>
            </a:r>
            <a:endParaRPr lang="fr-BE" dirty="0"/>
          </a:p>
          <a:p>
            <a:pPr lvl="1"/>
            <a:r>
              <a:rPr lang="fr-BE" dirty="0" err="1" smtClean="0"/>
              <a:t>Craving</a:t>
            </a:r>
            <a:r>
              <a:rPr lang="fr-BE" dirty="0" smtClean="0"/>
              <a:t> </a:t>
            </a:r>
            <a:r>
              <a:rPr lang="fr-BE" dirty="0"/>
              <a:t>to </a:t>
            </a:r>
            <a:r>
              <a:rPr lang="fr-BE" dirty="0" err="1"/>
              <a:t>Gamble</a:t>
            </a:r>
            <a:endParaRPr lang="fr-BE" dirty="0"/>
          </a:p>
          <a:p>
            <a:r>
              <a:rPr lang="fr-BE" dirty="0" err="1" smtClean="0"/>
              <a:t>Methodology</a:t>
            </a:r>
            <a:endParaRPr lang="fr-BE" dirty="0" smtClean="0"/>
          </a:p>
          <a:p>
            <a:r>
              <a:rPr lang="fr-BE" dirty="0" err="1" smtClean="0"/>
              <a:t>Results</a:t>
            </a:r>
            <a:endParaRPr lang="fr-BE" dirty="0" smtClean="0"/>
          </a:p>
          <a:p>
            <a:r>
              <a:rPr lang="fr-BE" dirty="0" smtClean="0"/>
              <a:t>Discussion</a:t>
            </a:r>
          </a:p>
          <a:p>
            <a:pPr lvl="1"/>
            <a:r>
              <a:rPr lang="fr-BE" dirty="0" smtClean="0"/>
              <a:t>Back to the EIT</a:t>
            </a:r>
          </a:p>
          <a:p>
            <a:pPr lvl="1"/>
            <a:r>
              <a:rPr lang="fr-BE" dirty="0" smtClean="0"/>
              <a:t>Future </a:t>
            </a:r>
            <a:r>
              <a:rPr lang="fr-BE" dirty="0" err="1" smtClean="0"/>
              <a:t>Research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60983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6111" y="452717"/>
            <a:ext cx="10783470" cy="1622347"/>
          </a:xfrm>
        </p:spPr>
        <p:txBody>
          <a:bodyPr/>
          <a:lstStyle/>
          <a:p>
            <a:r>
              <a:rPr lang="fr-BE" dirty="0" smtClean="0"/>
              <a:t>Introduction</a:t>
            </a:r>
            <a:br>
              <a:rPr lang="fr-BE" dirty="0" smtClean="0"/>
            </a:br>
            <a:r>
              <a:rPr lang="fr-BE" sz="2800" i="1" cap="all" dirty="0" smtClean="0">
                <a:solidFill>
                  <a:schemeClr val="accent1"/>
                </a:solidFill>
              </a:rPr>
              <a:t>A Cognitive Model of CravinG: THE Elaborated Intrusion Theory of Desire (EIT – Kavanagh et al., 2005)</a:t>
            </a:r>
            <a:endParaRPr lang="fr-BE" sz="2800" dirty="0"/>
          </a:p>
        </p:txBody>
      </p:sp>
      <p:grpSp>
        <p:nvGrpSpPr>
          <p:cNvPr id="68" name="Groupe 67"/>
          <p:cNvGrpSpPr/>
          <p:nvPr/>
        </p:nvGrpSpPr>
        <p:grpSpPr>
          <a:xfrm>
            <a:off x="2045436" y="2152798"/>
            <a:ext cx="8101129" cy="4195849"/>
            <a:chOff x="1691680" y="1694568"/>
            <a:chExt cx="7216762" cy="4195849"/>
          </a:xfrm>
        </p:grpSpPr>
        <p:sp>
          <p:nvSpPr>
            <p:cNvPr id="33" name="Rectangle à coins arrondis 32"/>
            <p:cNvSpPr/>
            <p:nvPr/>
          </p:nvSpPr>
          <p:spPr>
            <a:xfrm>
              <a:off x="1740222" y="2064165"/>
              <a:ext cx="1142949" cy="304773"/>
            </a:xfrm>
            <a:prstGeom prst="roundRect">
              <a:avLst>
                <a:gd name="adj" fmla="val 49167"/>
              </a:avLst>
            </a:prstGeom>
            <a:solidFill>
              <a:schemeClr val="lt1">
                <a:alpha val="0"/>
              </a:schemeClr>
            </a:solidFill>
            <a:ln>
              <a:solidFill>
                <a:schemeClr val="bg1"/>
              </a:solidFill>
            </a:ln>
            <a:effectLst>
              <a:glow>
                <a:schemeClr val="accent1"/>
              </a:glow>
              <a:softEdge rad="0"/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External cues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34" name="Rectangle à coins arrondis 33"/>
            <p:cNvSpPr/>
            <p:nvPr/>
          </p:nvSpPr>
          <p:spPr>
            <a:xfrm>
              <a:off x="4946713" y="1929223"/>
              <a:ext cx="1232974" cy="572171"/>
            </a:xfrm>
            <a:prstGeom prst="roundRect">
              <a:avLst>
                <a:gd name="adj" fmla="val 49167"/>
              </a:avLst>
            </a:prstGeom>
            <a:solidFill>
              <a:schemeClr val="lt1">
                <a:alpha val="0"/>
              </a:schemeClr>
            </a:solidFill>
            <a:ln>
              <a:solidFill>
                <a:schemeClr val="bg1"/>
              </a:solidFill>
            </a:ln>
            <a:effectLst>
              <a:glow>
                <a:schemeClr val="accent1"/>
              </a:glow>
              <a:softEdge rad="0"/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Associated thoughts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35" name="Rectangle à coins arrondis 34"/>
            <p:cNvSpPr/>
            <p:nvPr/>
          </p:nvSpPr>
          <p:spPr>
            <a:xfrm>
              <a:off x="3361239" y="1886947"/>
              <a:ext cx="1073995" cy="656722"/>
            </a:xfrm>
            <a:prstGeom prst="roundRect">
              <a:avLst>
                <a:gd name="adj" fmla="val 49167"/>
              </a:avLst>
            </a:prstGeom>
            <a:solidFill>
              <a:schemeClr val="lt1">
                <a:alpha val="0"/>
              </a:schemeClr>
            </a:solidFill>
            <a:ln>
              <a:solidFill>
                <a:schemeClr val="bg1"/>
              </a:solidFill>
            </a:ln>
            <a:effectLst>
              <a:glow>
                <a:schemeClr val="accent1"/>
              </a:glow>
              <a:softEdge rad="0"/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Anticipatory responses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361091" y="3791598"/>
              <a:ext cx="849846" cy="48167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Pleasure / Relief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2195737" y="4385400"/>
              <a:ext cx="1295076" cy="481670"/>
            </a:xfrm>
            <a:prstGeom prst="rect">
              <a:avLst/>
            </a:prstGeom>
            <a:solidFill>
              <a:schemeClr val="lt1">
                <a:alpha val="0"/>
              </a:schemeClr>
            </a:solidFill>
            <a:ln w="2222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Sense of associated deficit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898529" y="2728782"/>
              <a:ext cx="4076197" cy="236867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39" name="Zone de texte 89"/>
            <p:cNvSpPr txBox="1"/>
            <p:nvPr/>
          </p:nvSpPr>
          <p:spPr>
            <a:xfrm>
              <a:off x="4644008" y="4499981"/>
              <a:ext cx="1329413" cy="587853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400" b="1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Subjective state of desire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40" name="Connecteur droit avec flèche 39"/>
            <p:cNvCxnSpPr>
              <a:stCxn id="35" idx="2"/>
            </p:cNvCxnSpPr>
            <p:nvPr/>
          </p:nvCxnSpPr>
          <p:spPr>
            <a:xfrm>
              <a:off x="3898237" y="2543669"/>
              <a:ext cx="0" cy="502886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necteur droit avec flèche 40"/>
            <p:cNvCxnSpPr>
              <a:stCxn id="34" idx="2"/>
            </p:cNvCxnSpPr>
            <p:nvPr/>
          </p:nvCxnSpPr>
          <p:spPr>
            <a:xfrm>
              <a:off x="5563200" y="2501394"/>
              <a:ext cx="1" cy="545161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eur droit avec flèche 41"/>
            <p:cNvCxnSpPr>
              <a:stCxn id="33" idx="2"/>
            </p:cNvCxnSpPr>
            <p:nvPr/>
          </p:nvCxnSpPr>
          <p:spPr>
            <a:xfrm>
              <a:off x="2311697" y="2368938"/>
              <a:ext cx="7137" cy="677617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necteur droit avec flèche 42"/>
            <p:cNvCxnSpPr>
              <a:stCxn id="33" idx="3"/>
              <a:endCxn id="35" idx="1"/>
            </p:cNvCxnSpPr>
            <p:nvPr/>
          </p:nvCxnSpPr>
          <p:spPr>
            <a:xfrm flipV="1">
              <a:off x="2883171" y="2215308"/>
              <a:ext cx="478068" cy="1244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avec flèche 43"/>
            <p:cNvCxnSpPr>
              <a:stCxn id="34" idx="1"/>
              <a:endCxn id="35" idx="3"/>
            </p:cNvCxnSpPr>
            <p:nvPr/>
          </p:nvCxnSpPr>
          <p:spPr>
            <a:xfrm flipH="1" flipV="1">
              <a:off x="4435234" y="2215308"/>
              <a:ext cx="511479" cy="1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necteur droit avec flèche 44"/>
            <p:cNvCxnSpPr/>
            <p:nvPr/>
          </p:nvCxnSpPr>
          <p:spPr>
            <a:xfrm>
              <a:off x="2602722" y="3397329"/>
              <a:ext cx="0" cy="988071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cteur droit avec flèche 45"/>
            <p:cNvCxnSpPr>
              <a:endCxn id="62" idx="0"/>
            </p:cNvCxnSpPr>
            <p:nvPr/>
          </p:nvCxnSpPr>
          <p:spPr>
            <a:xfrm flipH="1">
              <a:off x="2308600" y="4867070"/>
              <a:ext cx="319185" cy="437896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avec flèche 46"/>
            <p:cNvCxnSpPr>
              <a:stCxn id="61" idx="0"/>
            </p:cNvCxnSpPr>
            <p:nvPr/>
          </p:nvCxnSpPr>
          <p:spPr>
            <a:xfrm flipH="1" flipV="1">
              <a:off x="3275856" y="4867070"/>
              <a:ext cx="537196" cy="437895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cteur droit avec flèche 47"/>
            <p:cNvCxnSpPr>
              <a:endCxn id="36" idx="0"/>
            </p:cNvCxnSpPr>
            <p:nvPr/>
          </p:nvCxnSpPr>
          <p:spPr>
            <a:xfrm>
              <a:off x="3786013" y="3386647"/>
              <a:ext cx="1" cy="404951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necteur droit avec flèche 48"/>
            <p:cNvCxnSpPr/>
            <p:nvPr/>
          </p:nvCxnSpPr>
          <p:spPr>
            <a:xfrm flipH="1">
              <a:off x="3548725" y="3403426"/>
              <a:ext cx="7126" cy="388172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89"/>
            <p:cNvSpPr/>
            <p:nvPr/>
          </p:nvSpPr>
          <p:spPr>
            <a:xfrm>
              <a:off x="4214991" y="3389851"/>
              <a:ext cx="969191" cy="1094960"/>
            </a:xfrm>
            <a:custGeom>
              <a:avLst/>
              <a:gdLst>
                <a:gd name="connsiteX0" fmla="*/ 770199 w 1088454"/>
                <a:gd name="connsiteY0" fmla="*/ 46774 h 1036227"/>
                <a:gd name="connsiteX1" fmla="*/ 1086483 w 1088454"/>
                <a:gd name="connsiteY1" fmla="*/ 562163 h 1036227"/>
                <a:gd name="connsiteX2" fmla="*/ 690412 w 1088454"/>
                <a:gd name="connsiteY2" fmla="*/ 1017187 h 1036227"/>
                <a:gd name="connsiteX3" fmla="*/ 119273 w 1088454"/>
                <a:gd name="connsiteY3" fmla="*/ 841798 h 1036227"/>
                <a:gd name="connsiteX4" fmla="*/ 544227 w 1088454"/>
                <a:gd name="connsiteY4" fmla="*/ 518114 h 1036227"/>
                <a:gd name="connsiteX5" fmla="*/ 770199 w 1088454"/>
                <a:gd name="connsiteY5" fmla="*/ 46774 h 1036227"/>
                <a:gd name="connsiteX0" fmla="*/ 770199 w 1088454"/>
                <a:gd name="connsiteY0" fmla="*/ 46774 h 1036227"/>
                <a:gd name="connsiteX1" fmla="*/ 1086483 w 1088454"/>
                <a:gd name="connsiteY1" fmla="*/ 562163 h 1036227"/>
                <a:gd name="connsiteX2" fmla="*/ 690412 w 1088454"/>
                <a:gd name="connsiteY2" fmla="*/ 1017187 h 1036227"/>
                <a:gd name="connsiteX3" fmla="*/ 119273 w 1088454"/>
                <a:gd name="connsiteY3" fmla="*/ 841798 h 1036227"/>
                <a:gd name="connsiteX0" fmla="*/ 650926 w 969191"/>
                <a:gd name="connsiteY0" fmla="*/ 0 h 989477"/>
                <a:gd name="connsiteX1" fmla="*/ 967210 w 969191"/>
                <a:gd name="connsiteY1" fmla="*/ 515389 h 989477"/>
                <a:gd name="connsiteX2" fmla="*/ 571139 w 969191"/>
                <a:gd name="connsiteY2" fmla="*/ 970413 h 989477"/>
                <a:gd name="connsiteX3" fmla="*/ 0 w 969191"/>
                <a:gd name="connsiteY3" fmla="*/ 795024 h 989477"/>
                <a:gd name="connsiteX4" fmla="*/ 466229 w 969191"/>
                <a:gd name="connsiteY4" fmla="*/ 496740 h 989477"/>
                <a:gd name="connsiteX5" fmla="*/ 650926 w 969191"/>
                <a:gd name="connsiteY5" fmla="*/ 0 h 989477"/>
                <a:gd name="connsiteX0" fmla="*/ 650926 w 969191"/>
                <a:gd name="connsiteY0" fmla="*/ 0 h 989477"/>
                <a:gd name="connsiteX1" fmla="*/ 967210 w 969191"/>
                <a:gd name="connsiteY1" fmla="*/ 515389 h 989477"/>
                <a:gd name="connsiteX2" fmla="*/ 571139 w 969191"/>
                <a:gd name="connsiteY2" fmla="*/ 970413 h 989477"/>
                <a:gd name="connsiteX3" fmla="*/ 0 w 969191"/>
                <a:gd name="connsiteY3" fmla="*/ 795024 h 989477"/>
                <a:gd name="connsiteX0" fmla="*/ 650926 w 969191"/>
                <a:gd name="connsiteY0" fmla="*/ 0 h 989477"/>
                <a:gd name="connsiteX1" fmla="*/ 967210 w 969191"/>
                <a:gd name="connsiteY1" fmla="*/ 515389 h 989477"/>
                <a:gd name="connsiteX2" fmla="*/ 571139 w 969191"/>
                <a:gd name="connsiteY2" fmla="*/ 970413 h 989477"/>
                <a:gd name="connsiteX3" fmla="*/ 0 w 969191"/>
                <a:gd name="connsiteY3" fmla="*/ 795024 h 989477"/>
                <a:gd name="connsiteX4" fmla="*/ 466229 w 969191"/>
                <a:gd name="connsiteY4" fmla="*/ 496740 h 989477"/>
                <a:gd name="connsiteX5" fmla="*/ 650926 w 969191"/>
                <a:gd name="connsiteY5" fmla="*/ 0 h 989477"/>
                <a:gd name="connsiteX0" fmla="*/ 650926 w 969191"/>
                <a:gd name="connsiteY0" fmla="*/ 0 h 989477"/>
                <a:gd name="connsiteX1" fmla="*/ 910060 w 969191"/>
                <a:gd name="connsiteY1" fmla="*/ 493164 h 989477"/>
                <a:gd name="connsiteX2" fmla="*/ 571139 w 969191"/>
                <a:gd name="connsiteY2" fmla="*/ 970413 h 989477"/>
                <a:gd name="connsiteX3" fmla="*/ 0 w 969191"/>
                <a:gd name="connsiteY3" fmla="*/ 795024 h 989477"/>
                <a:gd name="connsiteX0" fmla="*/ 650926 w 969191"/>
                <a:gd name="connsiteY0" fmla="*/ 0 h 989477"/>
                <a:gd name="connsiteX1" fmla="*/ 967210 w 969191"/>
                <a:gd name="connsiteY1" fmla="*/ 515389 h 989477"/>
                <a:gd name="connsiteX2" fmla="*/ 571139 w 969191"/>
                <a:gd name="connsiteY2" fmla="*/ 970413 h 989477"/>
                <a:gd name="connsiteX3" fmla="*/ 0 w 969191"/>
                <a:gd name="connsiteY3" fmla="*/ 795024 h 989477"/>
                <a:gd name="connsiteX4" fmla="*/ 466229 w 969191"/>
                <a:gd name="connsiteY4" fmla="*/ 496740 h 989477"/>
                <a:gd name="connsiteX5" fmla="*/ 650926 w 969191"/>
                <a:gd name="connsiteY5" fmla="*/ 0 h 989477"/>
                <a:gd name="connsiteX0" fmla="*/ 650926 w 969191"/>
                <a:gd name="connsiteY0" fmla="*/ 0 h 989477"/>
                <a:gd name="connsiteX1" fmla="*/ 910060 w 969191"/>
                <a:gd name="connsiteY1" fmla="*/ 493164 h 989477"/>
                <a:gd name="connsiteX2" fmla="*/ 529864 w 969191"/>
                <a:gd name="connsiteY2" fmla="*/ 913263 h 989477"/>
                <a:gd name="connsiteX3" fmla="*/ 0 w 969191"/>
                <a:gd name="connsiteY3" fmla="*/ 795024 h 989477"/>
                <a:gd name="connsiteX0" fmla="*/ 650926 w 969191"/>
                <a:gd name="connsiteY0" fmla="*/ 34925 h 1024402"/>
                <a:gd name="connsiteX1" fmla="*/ 967210 w 969191"/>
                <a:gd name="connsiteY1" fmla="*/ 550314 h 1024402"/>
                <a:gd name="connsiteX2" fmla="*/ 571139 w 969191"/>
                <a:gd name="connsiteY2" fmla="*/ 1005338 h 1024402"/>
                <a:gd name="connsiteX3" fmla="*/ 0 w 969191"/>
                <a:gd name="connsiteY3" fmla="*/ 829949 h 1024402"/>
                <a:gd name="connsiteX4" fmla="*/ 466229 w 969191"/>
                <a:gd name="connsiteY4" fmla="*/ 531665 h 1024402"/>
                <a:gd name="connsiteX5" fmla="*/ 650926 w 969191"/>
                <a:gd name="connsiteY5" fmla="*/ 34925 h 1024402"/>
                <a:gd name="connsiteX0" fmla="*/ 708076 w 969191"/>
                <a:gd name="connsiteY0" fmla="*/ 0 h 1024402"/>
                <a:gd name="connsiteX1" fmla="*/ 910060 w 969191"/>
                <a:gd name="connsiteY1" fmla="*/ 528089 h 1024402"/>
                <a:gd name="connsiteX2" fmla="*/ 529864 w 969191"/>
                <a:gd name="connsiteY2" fmla="*/ 948188 h 1024402"/>
                <a:gd name="connsiteX3" fmla="*/ 0 w 969191"/>
                <a:gd name="connsiteY3" fmla="*/ 829949 h 1024402"/>
                <a:gd name="connsiteX0" fmla="*/ 650926 w 969191"/>
                <a:gd name="connsiteY0" fmla="*/ 44450 h 1033927"/>
                <a:gd name="connsiteX1" fmla="*/ 967210 w 969191"/>
                <a:gd name="connsiteY1" fmla="*/ 559839 h 1033927"/>
                <a:gd name="connsiteX2" fmla="*/ 571139 w 969191"/>
                <a:gd name="connsiteY2" fmla="*/ 1014863 h 1033927"/>
                <a:gd name="connsiteX3" fmla="*/ 0 w 969191"/>
                <a:gd name="connsiteY3" fmla="*/ 839474 h 1033927"/>
                <a:gd name="connsiteX4" fmla="*/ 466229 w 969191"/>
                <a:gd name="connsiteY4" fmla="*/ 541190 h 1033927"/>
                <a:gd name="connsiteX5" fmla="*/ 650926 w 969191"/>
                <a:gd name="connsiteY5" fmla="*/ 44450 h 1033927"/>
                <a:gd name="connsiteX0" fmla="*/ 708076 w 969191"/>
                <a:gd name="connsiteY0" fmla="*/ 0 h 1033927"/>
                <a:gd name="connsiteX1" fmla="*/ 910060 w 969191"/>
                <a:gd name="connsiteY1" fmla="*/ 537614 h 1033927"/>
                <a:gd name="connsiteX2" fmla="*/ 529864 w 969191"/>
                <a:gd name="connsiteY2" fmla="*/ 957713 h 1033927"/>
                <a:gd name="connsiteX3" fmla="*/ 0 w 969191"/>
                <a:gd name="connsiteY3" fmla="*/ 839474 h 103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9191" h="1033927" stroke="0" extrusionOk="0">
                  <a:moveTo>
                    <a:pt x="650926" y="44450"/>
                  </a:moveTo>
                  <a:cubicBezTo>
                    <a:pt x="860153" y="135364"/>
                    <a:pt x="986763" y="341676"/>
                    <a:pt x="967210" y="559839"/>
                  </a:cubicBezTo>
                  <a:cubicBezTo>
                    <a:pt x="947894" y="775351"/>
                    <a:pt x="789986" y="956763"/>
                    <a:pt x="571139" y="1014863"/>
                  </a:cubicBezTo>
                  <a:cubicBezTo>
                    <a:pt x="361043" y="1070639"/>
                    <a:pt x="136263" y="1001612"/>
                    <a:pt x="0" y="839474"/>
                  </a:cubicBezTo>
                  <a:lnTo>
                    <a:pt x="466229" y="541190"/>
                  </a:lnTo>
                  <a:cubicBezTo>
                    <a:pt x="541553" y="384077"/>
                    <a:pt x="575602" y="201563"/>
                    <a:pt x="650926" y="44450"/>
                  </a:cubicBezTo>
                  <a:close/>
                </a:path>
                <a:path w="969191" h="1033927" fill="none">
                  <a:moveTo>
                    <a:pt x="708076" y="0"/>
                  </a:moveTo>
                  <a:cubicBezTo>
                    <a:pt x="917303" y="90914"/>
                    <a:pt x="939762" y="377995"/>
                    <a:pt x="910060" y="537614"/>
                  </a:cubicBezTo>
                  <a:cubicBezTo>
                    <a:pt x="880358" y="697233"/>
                    <a:pt x="748711" y="899613"/>
                    <a:pt x="529864" y="957713"/>
                  </a:cubicBezTo>
                  <a:cubicBezTo>
                    <a:pt x="319768" y="1013489"/>
                    <a:pt x="136263" y="1001612"/>
                    <a:pt x="0" y="839474"/>
                  </a:cubicBezTo>
                </a:path>
              </a:pathLst>
            </a:custGeom>
            <a:ln w="38100" cap="sq">
              <a:solidFill>
                <a:schemeClr val="bg1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cxnSp>
          <p:nvCxnSpPr>
            <p:cNvPr id="51" name="Connecteur droit avec flèche 50"/>
            <p:cNvCxnSpPr>
              <a:endCxn id="62" idx="2"/>
            </p:cNvCxnSpPr>
            <p:nvPr/>
          </p:nvCxnSpPr>
          <p:spPr>
            <a:xfrm flipH="1" flipV="1">
              <a:off x="2308600" y="5705769"/>
              <a:ext cx="1" cy="184648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Connecteur droit avec flèche 51"/>
            <p:cNvCxnSpPr/>
            <p:nvPr/>
          </p:nvCxnSpPr>
          <p:spPr>
            <a:xfrm flipV="1">
              <a:off x="3585317" y="5705768"/>
              <a:ext cx="734" cy="184649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avec flèche 52"/>
            <p:cNvCxnSpPr/>
            <p:nvPr/>
          </p:nvCxnSpPr>
          <p:spPr>
            <a:xfrm flipH="1">
              <a:off x="2308600" y="5890417"/>
              <a:ext cx="3945037" cy="0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Connecteur droit avec flèche 53"/>
            <p:cNvCxnSpPr/>
            <p:nvPr/>
          </p:nvCxnSpPr>
          <p:spPr>
            <a:xfrm flipV="1">
              <a:off x="6253637" y="1694569"/>
              <a:ext cx="1" cy="4195848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Connecteur droit avec flèche 54"/>
            <p:cNvCxnSpPr/>
            <p:nvPr/>
          </p:nvCxnSpPr>
          <p:spPr>
            <a:xfrm flipH="1">
              <a:off x="2315266" y="1694568"/>
              <a:ext cx="3938371" cy="0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necteur droit avec flèche 55"/>
            <p:cNvCxnSpPr>
              <a:endCxn id="33" idx="0"/>
            </p:cNvCxnSpPr>
            <p:nvPr/>
          </p:nvCxnSpPr>
          <p:spPr>
            <a:xfrm flipH="1">
              <a:off x="2311697" y="1694568"/>
              <a:ext cx="3569" cy="369597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necteur droit avec flèche 56"/>
            <p:cNvCxnSpPr>
              <a:endCxn id="35" idx="0"/>
            </p:cNvCxnSpPr>
            <p:nvPr/>
          </p:nvCxnSpPr>
          <p:spPr>
            <a:xfrm>
              <a:off x="3898237" y="1694568"/>
              <a:ext cx="0" cy="192379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Connecteur droit avec flèche 57"/>
            <p:cNvCxnSpPr>
              <a:endCxn id="34" idx="0"/>
            </p:cNvCxnSpPr>
            <p:nvPr/>
          </p:nvCxnSpPr>
          <p:spPr>
            <a:xfrm>
              <a:off x="5563200" y="1694568"/>
              <a:ext cx="1" cy="234655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bevel/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cteur droit avec flèche 58"/>
            <p:cNvCxnSpPr/>
            <p:nvPr/>
          </p:nvCxnSpPr>
          <p:spPr>
            <a:xfrm>
              <a:off x="5991862" y="3791598"/>
              <a:ext cx="261775" cy="0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/>
            <p:cNvSpPr/>
            <p:nvPr/>
          </p:nvSpPr>
          <p:spPr>
            <a:xfrm>
              <a:off x="2051720" y="3053832"/>
              <a:ext cx="3744416" cy="325538"/>
            </a:xfrm>
            <a:prstGeom prst="rect">
              <a:avLst/>
            </a:prstGeom>
            <a:solidFill>
              <a:schemeClr val="lt1">
                <a:alpha val="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400" b="1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Desire thoughts</a:t>
              </a:r>
              <a:endParaRPr lang="en-US" sz="1100" dirty="0">
                <a:ea typeface="Calibri"/>
                <a:cs typeface="Times New Roman"/>
              </a:endParaRPr>
            </a:p>
          </p:txBody>
        </p:sp>
        <p:sp>
          <p:nvSpPr>
            <p:cNvPr id="61" name="Rectangle à coins arrondis 60"/>
            <p:cNvSpPr/>
            <p:nvPr/>
          </p:nvSpPr>
          <p:spPr>
            <a:xfrm>
              <a:off x="2982094" y="5304965"/>
              <a:ext cx="1661914" cy="400803"/>
            </a:xfrm>
            <a:prstGeom prst="roundRect">
              <a:avLst>
                <a:gd name="adj" fmla="val 49167"/>
              </a:avLst>
            </a:prstGeom>
            <a:solidFill>
              <a:schemeClr val="tx1">
                <a:alpha val="0"/>
              </a:schemeClr>
            </a:solidFill>
            <a:ln>
              <a:solidFill>
                <a:schemeClr val="bg1"/>
              </a:solidFill>
            </a:ln>
            <a:effectLst>
              <a:glow>
                <a:schemeClr val="accent1"/>
              </a:glow>
              <a:softEdge rad="0"/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Physiological deficit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62" name="Rectangle à coins arrondis 61"/>
            <p:cNvSpPr/>
            <p:nvPr/>
          </p:nvSpPr>
          <p:spPr>
            <a:xfrm>
              <a:off x="1691680" y="5304966"/>
              <a:ext cx="1233839" cy="400803"/>
            </a:xfrm>
            <a:prstGeom prst="roundRect">
              <a:avLst>
                <a:gd name="adj" fmla="val 49167"/>
              </a:avLst>
            </a:prstGeom>
            <a:solidFill>
              <a:schemeClr val="tx1">
                <a:alpha val="0"/>
              </a:schemeClr>
            </a:solidFill>
            <a:ln>
              <a:solidFill>
                <a:schemeClr val="bg1"/>
              </a:solidFill>
            </a:ln>
            <a:effectLst>
              <a:glow>
                <a:schemeClr val="accent1"/>
              </a:glow>
              <a:softEdge rad="0"/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smtClean="0">
                  <a:solidFill>
                    <a:srgbClr val="FFFFFF"/>
                  </a:solidFill>
                  <a:effectLst/>
                  <a:ea typeface="Calibri"/>
                  <a:cs typeface="Times New Roman"/>
                </a:rPr>
                <a:t>Negative affect</a:t>
              </a:r>
              <a:endParaRPr lang="en-US" sz="1100" dirty="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63" name="Connecteur droit avec flèche 62"/>
            <p:cNvCxnSpPr/>
            <p:nvPr/>
          </p:nvCxnSpPr>
          <p:spPr>
            <a:xfrm>
              <a:off x="3746458" y="4293819"/>
              <a:ext cx="3886" cy="305974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necteur droit avec flèche 63"/>
            <p:cNvCxnSpPr/>
            <p:nvPr/>
          </p:nvCxnSpPr>
          <p:spPr>
            <a:xfrm flipH="1">
              <a:off x="3485838" y="4602443"/>
              <a:ext cx="260621" cy="1197"/>
            </a:xfrm>
            <a:prstGeom prst="straightConnector1">
              <a:avLst/>
            </a:prstGeom>
            <a:ln w="38100" cap="sq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Connecteur droit avec flèche 64"/>
            <p:cNvCxnSpPr/>
            <p:nvPr/>
          </p:nvCxnSpPr>
          <p:spPr>
            <a:xfrm>
              <a:off x="7524328" y="3683332"/>
              <a:ext cx="533400" cy="0"/>
            </a:xfrm>
            <a:prstGeom prst="straightConnector1">
              <a:avLst/>
            </a:prstGeom>
            <a:ln w="127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Connecteur droit avec flèche 65"/>
            <p:cNvCxnSpPr/>
            <p:nvPr/>
          </p:nvCxnSpPr>
          <p:spPr>
            <a:xfrm>
              <a:off x="7528773" y="4384966"/>
              <a:ext cx="533400" cy="0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none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ZoneTexte 66"/>
            <p:cNvSpPr txBox="1"/>
            <p:nvPr/>
          </p:nvSpPr>
          <p:spPr>
            <a:xfrm>
              <a:off x="6820210" y="3216601"/>
              <a:ext cx="208823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600" dirty="0" smtClean="0">
                  <a:solidFill>
                    <a:schemeClr val="bg1"/>
                  </a:solidFill>
                </a:rPr>
                <a:t>Automatic Influences</a:t>
              </a:r>
            </a:p>
            <a:p>
              <a:pPr algn="just"/>
              <a:endParaRPr lang="en-US" sz="1600" dirty="0" smtClean="0">
                <a:solidFill>
                  <a:schemeClr val="bg1"/>
                </a:solidFill>
              </a:endParaRPr>
            </a:p>
            <a:p>
              <a:pPr algn="just"/>
              <a:r>
                <a:rPr lang="en-US" sz="1600" dirty="0" smtClean="0">
                  <a:solidFill>
                    <a:schemeClr val="bg1"/>
                  </a:solidFill>
                </a:rPr>
                <a:t>Attentional / Working Memory Allocation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923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fr-BE" dirty="0" smtClean="0"/>
              <a:t>Not a </a:t>
            </a:r>
            <a:r>
              <a:rPr lang="fr-BE" dirty="0" err="1" smtClean="0"/>
              <a:t>criterion</a:t>
            </a:r>
            <a:r>
              <a:rPr lang="fr-BE" dirty="0" smtClean="0"/>
              <a:t> in DSM-5 (American </a:t>
            </a:r>
            <a:r>
              <a:rPr lang="fr-BE" dirty="0" err="1" smtClean="0"/>
              <a:t>Psychiatric</a:t>
            </a:r>
            <a:r>
              <a:rPr lang="fr-BE" dirty="0" smtClean="0"/>
              <a:t> Association, 2013)</a:t>
            </a:r>
          </a:p>
          <a:p>
            <a:r>
              <a:rPr lang="fr-BE" dirty="0" err="1" smtClean="0"/>
              <a:t>Role</a:t>
            </a:r>
            <a:r>
              <a:rPr lang="fr-BE" dirty="0" smtClean="0"/>
              <a:t> in Maintenance and Relapse (</a:t>
            </a:r>
            <a:r>
              <a:rPr lang="fr-BE" dirty="0" err="1" smtClean="0"/>
              <a:t>e.g</a:t>
            </a:r>
            <a:r>
              <a:rPr lang="fr-BE" dirty="0" smtClean="0"/>
              <a:t>., </a:t>
            </a:r>
            <a:r>
              <a:rPr lang="fr-BE" dirty="0" err="1"/>
              <a:t>Ashrafioun</a:t>
            </a:r>
            <a:r>
              <a:rPr lang="fr-BE" dirty="0"/>
              <a:t> &amp; Rosenberg, </a:t>
            </a:r>
            <a:r>
              <a:rPr lang="fr-BE" dirty="0" smtClean="0"/>
              <a:t>2012; </a:t>
            </a:r>
            <a:r>
              <a:rPr lang="fr-BE" dirty="0"/>
              <a:t>Young &amp; </a:t>
            </a:r>
            <a:r>
              <a:rPr lang="fr-BE" dirty="0" err="1"/>
              <a:t>Wohl</a:t>
            </a:r>
            <a:r>
              <a:rPr lang="fr-BE" dirty="0"/>
              <a:t>, 2009</a:t>
            </a:r>
            <a:r>
              <a:rPr lang="fr-BE" dirty="0" smtClean="0"/>
              <a:t>)</a:t>
            </a:r>
          </a:p>
          <a:p>
            <a:r>
              <a:rPr lang="fr-BE" dirty="0" smtClean="0"/>
              <a:t>Craving </a:t>
            </a:r>
            <a:r>
              <a:rPr lang="fr-BE" dirty="0" err="1" smtClean="0"/>
              <a:t>triggered</a:t>
            </a:r>
            <a:r>
              <a:rPr lang="fr-BE" dirty="0" smtClean="0"/>
              <a:t> by </a:t>
            </a:r>
            <a:r>
              <a:rPr lang="fr-BE" dirty="0" err="1" smtClean="0"/>
              <a:t>internal</a:t>
            </a:r>
            <a:r>
              <a:rPr lang="fr-BE" dirty="0" smtClean="0"/>
              <a:t> and </a:t>
            </a:r>
            <a:r>
              <a:rPr lang="fr-BE" dirty="0" err="1" smtClean="0"/>
              <a:t>external</a:t>
            </a:r>
            <a:r>
              <a:rPr lang="fr-BE" dirty="0" smtClean="0"/>
              <a:t> </a:t>
            </a:r>
            <a:r>
              <a:rPr lang="fr-BE" dirty="0" err="1" smtClean="0"/>
              <a:t>cues</a:t>
            </a:r>
            <a:r>
              <a:rPr lang="fr-BE" dirty="0" smtClean="0"/>
              <a:t> (</a:t>
            </a:r>
            <a:r>
              <a:rPr lang="fr-BE" dirty="0" err="1" smtClean="0"/>
              <a:t>e.g</a:t>
            </a:r>
            <a:r>
              <a:rPr lang="fr-BE" dirty="0" smtClean="0"/>
              <a:t>., Smith et al., 2013; Potenza et al., 2003)</a:t>
            </a:r>
          </a:p>
          <a:p>
            <a:r>
              <a:rPr lang="fr-BE" dirty="0" smtClean="0"/>
              <a:t>Cognitive Model of Craving for </a:t>
            </a:r>
            <a:r>
              <a:rPr lang="fr-BE" dirty="0" err="1" smtClean="0"/>
              <a:t>Gambling</a:t>
            </a:r>
            <a:r>
              <a:rPr lang="fr-BE" dirty="0" smtClean="0"/>
              <a:t>? (</a:t>
            </a:r>
            <a:r>
              <a:rPr lang="fr-BE" dirty="0" err="1" smtClean="0"/>
              <a:t>desire</a:t>
            </a:r>
            <a:r>
              <a:rPr lang="fr-BE" dirty="0" smtClean="0"/>
              <a:t> </a:t>
            </a:r>
            <a:r>
              <a:rPr lang="fr-BE" dirty="0" err="1" smtClean="0"/>
              <a:t>thinking</a:t>
            </a:r>
            <a:r>
              <a:rPr lang="fr-BE" dirty="0" smtClean="0"/>
              <a:t>; Fernie et al., 2014)</a:t>
            </a:r>
            <a:endParaRPr lang="fr-BE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smtClean="0"/>
              <a:t>Introduction</a:t>
            </a:r>
            <a:br>
              <a:rPr lang="fr-BE" dirty="0" smtClean="0"/>
            </a:br>
            <a:r>
              <a:rPr lang="fr-BE" sz="2800" i="1" cap="all" dirty="0" err="1" smtClean="0">
                <a:solidFill>
                  <a:schemeClr val="accent1"/>
                </a:solidFill>
              </a:rPr>
              <a:t>Craving</a:t>
            </a:r>
            <a:r>
              <a:rPr lang="fr-BE" sz="2800" i="1" cap="all" dirty="0" smtClean="0">
                <a:solidFill>
                  <a:schemeClr val="accent1"/>
                </a:solidFill>
              </a:rPr>
              <a:t> to </a:t>
            </a:r>
            <a:r>
              <a:rPr lang="fr-BE" sz="2800" i="1" cap="all" dirty="0" err="1" smtClean="0">
                <a:solidFill>
                  <a:schemeClr val="accent1"/>
                </a:solidFill>
              </a:rPr>
              <a:t>Gamble</a:t>
            </a:r>
            <a:endParaRPr lang="fr-BE" sz="2800" dirty="0"/>
          </a:p>
        </p:txBody>
      </p:sp>
    </p:spTree>
    <p:extLst>
      <p:ext uri="{BB962C8B-B14F-4D97-AF65-F5344CB8AC3E}">
        <p14:creationId xmlns:p14="http://schemas.microsoft.com/office/powerpoint/2010/main" val="28815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fr-BE" dirty="0" smtClean="0"/>
              <a:t>31 </a:t>
            </a:r>
            <a:r>
              <a:rPr lang="fr-BE" dirty="0" err="1" smtClean="0"/>
              <a:t>regular</a:t>
            </a:r>
            <a:r>
              <a:rPr lang="fr-BE" dirty="0" smtClean="0"/>
              <a:t> </a:t>
            </a:r>
            <a:r>
              <a:rPr lang="fr-BE" dirty="0" err="1" smtClean="0"/>
              <a:t>gamblers</a:t>
            </a:r>
            <a:r>
              <a:rPr lang="fr-BE" dirty="0" smtClean="0"/>
              <a:t> (</a:t>
            </a:r>
            <a:r>
              <a:rPr lang="fr-BE" dirty="0" err="1" smtClean="0"/>
              <a:t>twice</a:t>
            </a:r>
            <a:r>
              <a:rPr lang="fr-BE" dirty="0" smtClean="0"/>
              <a:t>/</a:t>
            </a:r>
            <a:r>
              <a:rPr lang="fr-BE" dirty="0" err="1" smtClean="0"/>
              <a:t>week</a:t>
            </a:r>
            <a:r>
              <a:rPr lang="fr-BE" dirty="0" smtClean="0"/>
              <a:t>)</a:t>
            </a:r>
          </a:p>
          <a:p>
            <a:pPr lvl="1"/>
            <a:r>
              <a:rPr lang="fr-BE" dirty="0" smtClean="0"/>
              <a:t>20 male, 11 </a:t>
            </a:r>
            <a:r>
              <a:rPr lang="fr-BE" dirty="0" err="1" smtClean="0"/>
              <a:t>female</a:t>
            </a:r>
            <a:endParaRPr lang="fr-BE" dirty="0" smtClean="0"/>
          </a:p>
          <a:p>
            <a:pPr lvl="1"/>
            <a:r>
              <a:rPr lang="fr-BE" dirty="0" err="1" smtClean="0"/>
              <a:t>mean</a:t>
            </a:r>
            <a:r>
              <a:rPr lang="fr-BE" dirty="0" smtClean="0"/>
              <a:t> </a:t>
            </a:r>
            <a:r>
              <a:rPr lang="fr-BE" dirty="0" err="1" smtClean="0"/>
              <a:t>age</a:t>
            </a:r>
            <a:r>
              <a:rPr lang="fr-BE" dirty="0" smtClean="0"/>
              <a:t> 22 </a:t>
            </a:r>
            <a:r>
              <a:rPr lang="fr-BE" dirty="0" err="1" smtClean="0"/>
              <a:t>years</a:t>
            </a:r>
            <a:r>
              <a:rPr lang="fr-BE" dirty="0" smtClean="0"/>
              <a:t>, </a:t>
            </a:r>
            <a:r>
              <a:rPr lang="fr-BE" dirty="0" err="1" smtClean="0"/>
              <a:t>age</a:t>
            </a:r>
            <a:r>
              <a:rPr lang="fr-BE" dirty="0" smtClean="0"/>
              <a:t> range 19-37 </a:t>
            </a:r>
            <a:r>
              <a:rPr lang="fr-BE" dirty="0" err="1" smtClean="0"/>
              <a:t>years</a:t>
            </a:r>
            <a:endParaRPr lang="fr-BE" dirty="0"/>
          </a:p>
          <a:p>
            <a:pPr lvl="1"/>
            <a:endParaRPr lang="fr-BE" dirty="0"/>
          </a:p>
          <a:p>
            <a:pPr lvl="1"/>
            <a:endParaRPr lang="fr-BE" dirty="0"/>
          </a:p>
          <a:p>
            <a:pPr lvl="1"/>
            <a:endParaRPr lang="fr-BE" dirty="0" smtClean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err="1" smtClean="0"/>
              <a:t>Methodology</a:t>
            </a:r>
            <a:r>
              <a:rPr lang="fr-BE" dirty="0" smtClean="0"/>
              <a:t> - </a:t>
            </a:r>
            <a:r>
              <a:rPr lang="fr-BE" dirty="0" err="1" smtClean="0"/>
              <a:t>Sample</a:t>
            </a:r>
            <a:r>
              <a:rPr lang="fr-BE" dirty="0" smtClean="0"/>
              <a:t/>
            </a:r>
            <a:br>
              <a:rPr lang="fr-BE" dirty="0" smtClean="0"/>
            </a:br>
            <a:endParaRPr lang="fr-BE" sz="2000" dirty="0"/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995287"/>
              </p:ext>
            </p:extLst>
          </p:nvPr>
        </p:nvGraphicFramePr>
        <p:xfrm>
          <a:off x="1093800" y="4517396"/>
          <a:ext cx="100044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9200"/>
                <a:gridCol w="1429200"/>
                <a:gridCol w="1429200"/>
                <a:gridCol w="1429200"/>
                <a:gridCol w="1429200"/>
                <a:gridCol w="1429200"/>
                <a:gridCol w="142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BE" dirty="0" err="1" smtClean="0"/>
                        <a:t>Scratching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err="1" smtClean="0"/>
                        <a:t>Lottery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Poker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err="1" smtClean="0"/>
                        <a:t>Bets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Online Poker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Slot machine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err="1" smtClean="0"/>
                        <a:t>Others</a:t>
                      </a:r>
                      <a:endParaRPr lang="fr-BE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28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25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17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14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8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5</a:t>
                      </a:r>
                      <a:endParaRPr lang="fr-B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dirty="0" smtClean="0"/>
                        <a:t>5</a:t>
                      </a:r>
                      <a:endParaRPr lang="fr-BE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286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/>
              <a:t>Methodology</a:t>
            </a:r>
            <a:r>
              <a:rPr lang="fr-BE" dirty="0"/>
              <a:t> </a:t>
            </a:r>
            <a:r>
              <a:rPr lang="fr-BE" dirty="0" smtClean="0"/>
              <a:t>- Design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BE" dirty="0"/>
              <a:t>Part of a </a:t>
            </a:r>
            <a:r>
              <a:rPr lang="fr-BE" dirty="0" err="1" smtClean="0"/>
              <a:t>broader</a:t>
            </a:r>
            <a:r>
              <a:rPr lang="fr-BE" dirty="0" smtClean="0"/>
              <a:t> longitudinal </a:t>
            </a:r>
            <a:r>
              <a:rPr lang="fr-BE" dirty="0" err="1" smtClean="0"/>
              <a:t>study</a:t>
            </a:r>
            <a:endParaRPr lang="fr-BE" dirty="0"/>
          </a:p>
          <a:p>
            <a:r>
              <a:rPr lang="fr-BE" dirty="0"/>
              <a:t>Open questions about </a:t>
            </a:r>
            <a:r>
              <a:rPr lang="fr-BE" dirty="0" err="1"/>
              <a:t>craving</a:t>
            </a:r>
            <a:r>
              <a:rPr lang="fr-BE" dirty="0"/>
              <a:t> to </a:t>
            </a:r>
            <a:r>
              <a:rPr lang="fr-BE" dirty="0" err="1"/>
              <a:t>gamble</a:t>
            </a:r>
            <a:endParaRPr lang="fr-BE" dirty="0"/>
          </a:p>
          <a:p>
            <a:pPr lvl="1"/>
            <a:r>
              <a:rPr lang="fr-BE" dirty="0" err="1" smtClean="0"/>
              <a:t>Thoughts</a:t>
            </a:r>
            <a:r>
              <a:rPr lang="fr-BE" dirty="0" smtClean="0"/>
              <a:t> </a:t>
            </a:r>
            <a:r>
              <a:rPr lang="fr-BE" dirty="0"/>
              <a:t>and </a:t>
            </a:r>
            <a:r>
              <a:rPr lang="fr-BE" dirty="0" err="1"/>
              <a:t>imagery</a:t>
            </a:r>
            <a:endParaRPr lang="fr-BE" dirty="0"/>
          </a:p>
          <a:p>
            <a:pPr lvl="1"/>
            <a:r>
              <a:rPr lang="fr-BE" dirty="0"/>
              <a:t>Emotions (</a:t>
            </a:r>
            <a:r>
              <a:rPr lang="fr-BE" dirty="0" err="1"/>
              <a:t>before</a:t>
            </a:r>
            <a:r>
              <a:rPr lang="fr-BE" dirty="0"/>
              <a:t> / </a:t>
            </a:r>
            <a:r>
              <a:rPr lang="fr-BE" dirty="0" err="1"/>
              <a:t>when</a:t>
            </a:r>
            <a:r>
              <a:rPr lang="fr-BE" dirty="0"/>
              <a:t> the </a:t>
            </a:r>
            <a:r>
              <a:rPr lang="fr-BE" dirty="0" err="1"/>
              <a:t>craving</a:t>
            </a:r>
            <a:r>
              <a:rPr lang="fr-BE" dirty="0"/>
              <a:t> </a:t>
            </a:r>
            <a:r>
              <a:rPr lang="fr-BE" dirty="0" err="1"/>
              <a:t>appears</a:t>
            </a:r>
            <a:r>
              <a:rPr lang="fr-BE" dirty="0"/>
              <a:t>, </a:t>
            </a:r>
            <a:r>
              <a:rPr lang="fr-BE" dirty="0" err="1"/>
              <a:t>during</a:t>
            </a:r>
            <a:r>
              <a:rPr lang="fr-BE" dirty="0"/>
              <a:t> and </a:t>
            </a:r>
            <a:r>
              <a:rPr lang="fr-BE" dirty="0" err="1"/>
              <a:t>after</a:t>
            </a:r>
            <a:r>
              <a:rPr lang="fr-BE" dirty="0"/>
              <a:t> </a:t>
            </a:r>
            <a:r>
              <a:rPr lang="fr-BE" dirty="0" err="1"/>
              <a:t>gambling</a:t>
            </a:r>
            <a:r>
              <a:rPr lang="fr-BE" dirty="0"/>
              <a:t>)</a:t>
            </a:r>
          </a:p>
          <a:p>
            <a:pPr lvl="1"/>
            <a:r>
              <a:rPr lang="fr-BE" dirty="0"/>
              <a:t>Body sensations (</a:t>
            </a:r>
            <a:r>
              <a:rPr lang="fr-BE" dirty="0" err="1"/>
              <a:t>before</a:t>
            </a:r>
            <a:r>
              <a:rPr lang="fr-BE" dirty="0"/>
              <a:t> / </a:t>
            </a:r>
            <a:r>
              <a:rPr lang="fr-BE" dirty="0" err="1"/>
              <a:t>when</a:t>
            </a:r>
            <a:r>
              <a:rPr lang="fr-BE" dirty="0"/>
              <a:t> the </a:t>
            </a:r>
            <a:r>
              <a:rPr lang="fr-BE" dirty="0" err="1"/>
              <a:t>craving</a:t>
            </a:r>
            <a:r>
              <a:rPr lang="fr-BE" dirty="0"/>
              <a:t> </a:t>
            </a:r>
            <a:r>
              <a:rPr lang="fr-BE" dirty="0" err="1"/>
              <a:t>appears</a:t>
            </a:r>
            <a:r>
              <a:rPr lang="fr-BE" dirty="0"/>
              <a:t>, </a:t>
            </a:r>
            <a:r>
              <a:rPr lang="fr-BE" dirty="0" err="1"/>
              <a:t>during</a:t>
            </a:r>
            <a:r>
              <a:rPr lang="fr-BE" dirty="0"/>
              <a:t> and </a:t>
            </a:r>
            <a:r>
              <a:rPr lang="fr-BE" dirty="0" err="1"/>
              <a:t>after</a:t>
            </a:r>
            <a:r>
              <a:rPr lang="fr-BE" dirty="0"/>
              <a:t> </a:t>
            </a:r>
            <a:r>
              <a:rPr lang="fr-BE" dirty="0" err="1"/>
              <a:t>gambling</a:t>
            </a:r>
            <a:r>
              <a:rPr lang="fr-BE" dirty="0"/>
              <a:t>)</a:t>
            </a:r>
          </a:p>
          <a:p>
            <a:pPr lvl="1"/>
            <a:r>
              <a:rPr lang="fr-BE" dirty="0"/>
              <a:t>Cues</a:t>
            </a:r>
          </a:p>
          <a:p>
            <a:pPr lvl="1"/>
            <a:r>
              <a:rPr lang="fr-BE" dirty="0"/>
              <a:t>Coping </a:t>
            </a:r>
            <a:r>
              <a:rPr lang="fr-BE" dirty="0" err="1"/>
              <a:t>strategies</a:t>
            </a:r>
            <a:r>
              <a:rPr lang="fr-BE" dirty="0"/>
              <a:t> to deal </a:t>
            </a:r>
            <a:r>
              <a:rPr lang="fr-BE" dirty="0" err="1"/>
              <a:t>with</a:t>
            </a:r>
            <a:r>
              <a:rPr lang="fr-BE" dirty="0"/>
              <a:t> </a:t>
            </a:r>
            <a:r>
              <a:rPr lang="fr-BE" dirty="0" err="1"/>
              <a:t>craving</a:t>
            </a:r>
            <a:endParaRPr lang="fr-BE" dirty="0"/>
          </a:p>
          <a:p>
            <a:pPr lvl="1"/>
            <a:r>
              <a:rPr lang="fr-BE" dirty="0"/>
              <a:t>Open question to </a:t>
            </a:r>
            <a:r>
              <a:rPr lang="fr-BE" dirty="0" err="1"/>
              <a:t>any</a:t>
            </a:r>
            <a:r>
              <a:rPr lang="fr-BE" dirty="0"/>
              <a:t> </a:t>
            </a:r>
            <a:r>
              <a:rPr lang="fr-BE" dirty="0" err="1"/>
              <a:t>further</a:t>
            </a:r>
            <a:r>
              <a:rPr lang="fr-BE" dirty="0"/>
              <a:t> </a:t>
            </a:r>
            <a:r>
              <a:rPr lang="fr-BE" dirty="0" smtClean="0"/>
              <a:t>information</a:t>
            </a:r>
          </a:p>
          <a:p>
            <a:r>
              <a:rPr lang="fr-BE" dirty="0" err="1" smtClean="0"/>
              <a:t>Thematic</a:t>
            </a:r>
            <a:r>
              <a:rPr lang="fr-BE" dirty="0" smtClean="0"/>
              <a:t> </a:t>
            </a:r>
            <a:r>
              <a:rPr lang="fr-BE" dirty="0" err="1" smtClean="0"/>
              <a:t>analysis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85016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Connecteur droit 34"/>
          <p:cNvCxnSpPr>
            <a:stCxn id="32" idx="3"/>
            <a:endCxn id="11" idx="3"/>
          </p:cNvCxnSpPr>
          <p:nvPr/>
        </p:nvCxnSpPr>
        <p:spPr>
          <a:xfrm flipV="1">
            <a:off x="6426860" y="2136068"/>
            <a:ext cx="985003" cy="129645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- Triggers</a:t>
            </a:r>
            <a:endParaRPr lang="fr-BE" sz="2000" dirty="0"/>
          </a:p>
        </p:txBody>
      </p:sp>
      <p:cxnSp>
        <p:nvCxnSpPr>
          <p:cNvPr id="39" name="Connecteur droit 38"/>
          <p:cNvCxnSpPr>
            <a:stCxn id="32" idx="2"/>
            <a:endCxn id="23" idx="1"/>
          </p:cNvCxnSpPr>
          <p:nvPr/>
        </p:nvCxnSpPr>
        <p:spPr>
          <a:xfrm>
            <a:off x="5166860" y="4358291"/>
            <a:ext cx="1505068" cy="541140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>
            <a:stCxn id="26" idx="3"/>
            <a:endCxn id="32" idx="0"/>
          </p:cNvCxnSpPr>
          <p:nvPr/>
        </p:nvCxnSpPr>
        <p:spPr>
          <a:xfrm flipH="1">
            <a:off x="5166860" y="1525708"/>
            <a:ext cx="338162" cy="98104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e 21"/>
          <p:cNvGrpSpPr/>
          <p:nvPr/>
        </p:nvGrpSpPr>
        <p:grpSpPr>
          <a:xfrm>
            <a:off x="6366147" y="4593650"/>
            <a:ext cx="2088000" cy="2088000"/>
            <a:chOff x="7302842" y="4394887"/>
            <a:chExt cx="1113600" cy="1113600"/>
          </a:xfrm>
        </p:grpSpPr>
        <p:sp>
          <p:nvSpPr>
            <p:cNvPr id="23" name="Ellipse 22"/>
            <p:cNvSpPr/>
            <p:nvPr/>
          </p:nvSpPr>
          <p:spPr>
            <a:xfrm>
              <a:off x="7302842" y="4394887"/>
              <a:ext cx="1113600" cy="11136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4" name="ZoneTexte 23"/>
            <p:cNvSpPr txBox="1"/>
            <p:nvPr/>
          </p:nvSpPr>
          <p:spPr>
            <a:xfrm>
              <a:off x="7344777" y="4700043"/>
              <a:ext cx="1029729" cy="541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Cues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94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cxnSp>
        <p:nvCxnSpPr>
          <p:cNvPr id="47" name="Connecteur droit 46"/>
          <p:cNvCxnSpPr>
            <a:stCxn id="32" idx="1"/>
            <a:endCxn id="20" idx="7"/>
          </p:cNvCxnSpPr>
          <p:nvPr/>
        </p:nvCxnSpPr>
        <p:spPr>
          <a:xfrm flipH="1">
            <a:off x="2410849" y="3432521"/>
            <a:ext cx="1496011" cy="1619645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e 18"/>
          <p:cNvGrpSpPr/>
          <p:nvPr/>
        </p:nvGrpSpPr>
        <p:grpSpPr>
          <a:xfrm>
            <a:off x="997365" y="4809650"/>
            <a:ext cx="1656000" cy="1656000"/>
            <a:chOff x="7302842" y="4394887"/>
            <a:chExt cx="1104000" cy="1104000"/>
          </a:xfrm>
        </p:grpSpPr>
        <p:sp>
          <p:nvSpPr>
            <p:cNvPr id="20" name="Ellipse 19"/>
            <p:cNvSpPr/>
            <p:nvPr/>
          </p:nvSpPr>
          <p:spPr>
            <a:xfrm>
              <a:off x="7302842" y="4394887"/>
              <a:ext cx="1104000" cy="11040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7339977" y="4652850"/>
              <a:ext cx="1029729" cy="636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800" dirty="0" smtClean="0"/>
                <a:t>Images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74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cxnSp>
        <p:nvCxnSpPr>
          <p:cNvPr id="51" name="Connecteur droit 50"/>
          <p:cNvCxnSpPr>
            <a:stCxn id="29" idx="6"/>
            <a:endCxn id="32" idx="1"/>
          </p:cNvCxnSpPr>
          <p:nvPr/>
        </p:nvCxnSpPr>
        <p:spPr>
          <a:xfrm>
            <a:off x="2473056" y="2606426"/>
            <a:ext cx="1433804" cy="826095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e 30"/>
          <p:cNvGrpSpPr/>
          <p:nvPr/>
        </p:nvGrpSpPr>
        <p:grpSpPr>
          <a:xfrm>
            <a:off x="3906860" y="2506750"/>
            <a:ext cx="2520000" cy="1851541"/>
            <a:chOff x="7302842" y="4394887"/>
            <a:chExt cx="1152000" cy="1152000"/>
          </a:xfrm>
        </p:grpSpPr>
        <p:sp>
          <p:nvSpPr>
            <p:cNvPr id="32" name="Hexagone 31"/>
            <p:cNvSpPr/>
            <p:nvPr/>
          </p:nvSpPr>
          <p:spPr>
            <a:xfrm>
              <a:off x="7302842" y="4394887"/>
              <a:ext cx="1152000" cy="1152000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7363977" y="4786221"/>
              <a:ext cx="1029729" cy="358031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4000" b="1" dirty="0" err="1" smtClean="0"/>
                <a:t>Craving</a:t>
              </a:r>
              <a:endParaRPr lang="fr-BE" sz="4000" b="1" dirty="0"/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1033055" y="1886426"/>
            <a:ext cx="1445052" cy="1440000"/>
            <a:chOff x="6141163" y="4269702"/>
            <a:chExt cx="1042563" cy="1028572"/>
          </a:xfrm>
        </p:grpSpPr>
        <p:sp>
          <p:nvSpPr>
            <p:cNvPr id="29" name="Ellipse 28"/>
            <p:cNvSpPr/>
            <p:nvPr/>
          </p:nvSpPr>
          <p:spPr>
            <a:xfrm>
              <a:off x="6141163" y="4269702"/>
              <a:ext cx="1038918" cy="1028572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0" name="ZoneTexte 29"/>
            <p:cNvSpPr txBox="1"/>
            <p:nvPr/>
          </p:nvSpPr>
          <p:spPr>
            <a:xfrm>
              <a:off x="6153997" y="4473601"/>
              <a:ext cx="1029729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dirty="0" err="1" smtClean="0"/>
                <a:t>Thoughts</a:t>
              </a:r>
              <a:endParaRPr lang="fr-BE" sz="2000" dirty="0" smtClean="0"/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65 </a:t>
              </a:r>
              <a:r>
                <a:rPr lang="fr-BE" sz="1600" dirty="0" smtClean="0"/>
                <a:t>%</a:t>
              </a:r>
              <a:endParaRPr lang="fr-BE" sz="1050" dirty="0"/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5153436" y="603870"/>
            <a:ext cx="1466848" cy="1080000"/>
            <a:chOff x="7096523" y="4394887"/>
            <a:chExt cx="1564638" cy="1591659"/>
          </a:xfrm>
        </p:grpSpPr>
        <p:sp>
          <p:nvSpPr>
            <p:cNvPr id="26" name="Ellipse 25"/>
            <p:cNvSpPr/>
            <p:nvPr/>
          </p:nvSpPr>
          <p:spPr>
            <a:xfrm>
              <a:off x="7302842" y="4394887"/>
              <a:ext cx="1152000" cy="159165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7096523" y="4752520"/>
              <a:ext cx="1564638" cy="10432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200" dirty="0" err="1" smtClean="0"/>
                <a:t>Physiological</a:t>
              </a:r>
              <a:r>
                <a:rPr lang="fr-BE" sz="1200" dirty="0" smtClean="0"/>
                <a:t> Sensations</a:t>
              </a:r>
            </a:p>
            <a:p>
              <a:pPr algn="ctr"/>
              <a:r>
                <a:rPr lang="fr-BE" sz="1600" dirty="0" smtClean="0"/>
                <a:t>48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cxnSp>
        <p:nvCxnSpPr>
          <p:cNvPr id="55" name="Connecteur droit 54"/>
          <p:cNvCxnSpPr>
            <a:stCxn id="14" idx="2"/>
          </p:cNvCxnSpPr>
          <p:nvPr/>
        </p:nvCxnSpPr>
        <p:spPr>
          <a:xfrm flipH="1" flipV="1">
            <a:off x="8685489" y="1558953"/>
            <a:ext cx="1254421" cy="245545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e 12"/>
          <p:cNvGrpSpPr/>
          <p:nvPr/>
        </p:nvGrpSpPr>
        <p:grpSpPr>
          <a:xfrm>
            <a:off x="9837252" y="1264497"/>
            <a:ext cx="1274334" cy="1080000"/>
            <a:chOff x="7193340" y="4394887"/>
            <a:chExt cx="1359290" cy="1152000"/>
          </a:xfrm>
        </p:grpSpPr>
        <p:sp>
          <p:nvSpPr>
            <p:cNvPr id="14" name="Ellipse 13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7193340" y="4657629"/>
              <a:ext cx="1359290" cy="623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Negative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48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cxnSp>
        <p:nvCxnSpPr>
          <p:cNvPr id="59" name="Connecteur droit 58"/>
          <p:cNvCxnSpPr>
            <a:stCxn id="17" idx="1"/>
            <a:endCxn id="11" idx="5"/>
          </p:cNvCxnSpPr>
          <p:nvPr/>
        </p:nvCxnSpPr>
        <p:spPr>
          <a:xfrm flipH="1" flipV="1">
            <a:off x="8939213" y="2136068"/>
            <a:ext cx="868305" cy="114181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e 11"/>
          <p:cNvGrpSpPr/>
          <p:nvPr/>
        </p:nvGrpSpPr>
        <p:grpSpPr>
          <a:xfrm>
            <a:off x="7095538" y="292393"/>
            <a:ext cx="2160000" cy="2160000"/>
            <a:chOff x="7302842" y="4394887"/>
            <a:chExt cx="720000" cy="720000"/>
          </a:xfrm>
        </p:grpSpPr>
        <p:sp>
          <p:nvSpPr>
            <p:cNvPr id="11" name="Ellipse 10"/>
            <p:cNvSpPr/>
            <p:nvPr/>
          </p:nvSpPr>
          <p:spPr>
            <a:xfrm>
              <a:off x="7302842" y="4394887"/>
              <a:ext cx="720000" cy="720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" name="ZoneTexte 2"/>
            <p:cNvSpPr txBox="1"/>
            <p:nvPr/>
          </p:nvSpPr>
          <p:spPr>
            <a:xfrm>
              <a:off x="7321947" y="4594237"/>
              <a:ext cx="6817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Affects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97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9543914" y="3014278"/>
            <a:ext cx="1800000" cy="1800000"/>
            <a:chOff x="7302842" y="4394887"/>
            <a:chExt cx="1107692" cy="1107692"/>
          </a:xfrm>
        </p:grpSpPr>
        <p:sp>
          <p:nvSpPr>
            <p:cNvPr id="17" name="Ellipse 16"/>
            <p:cNvSpPr/>
            <p:nvPr/>
          </p:nvSpPr>
          <p:spPr>
            <a:xfrm>
              <a:off x="7302842" y="4394887"/>
              <a:ext cx="1107692" cy="1107692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7360598" y="4658376"/>
              <a:ext cx="1029729" cy="625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Positive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81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4362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- Affects</a:t>
            </a:r>
            <a:endParaRPr lang="fr-BE" dirty="0"/>
          </a:p>
        </p:txBody>
      </p:sp>
      <p:cxnSp>
        <p:nvCxnSpPr>
          <p:cNvPr id="48" name="Connecteur droit 47"/>
          <p:cNvCxnSpPr>
            <a:stCxn id="46" idx="3"/>
            <a:endCxn id="85" idx="0"/>
          </p:cNvCxnSpPr>
          <p:nvPr/>
        </p:nvCxnSpPr>
        <p:spPr>
          <a:xfrm flipH="1">
            <a:off x="1087257" y="3753102"/>
            <a:ext cx="391178" cy="1431308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>
            <a:stCxn id="46" idx="4"/>
            <a:endCxn id="82" idx="1"/>
          </p:cNvCxnSpPr>
          <p:nvPr/>
        </p:nvCxnSpPr>
        <p:spPr>
          <a:xfrm>
            <a:off x="2114831" y="4016706"/>
            <a:ext cx="414222" cy="142024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cteur droit 52"/>
          <p:cNvCxnSpPr>
            <a:stCxn id="43" idx="1"/>
            <a:endCxn id="46" idx="5"/>
          </p:cNvCxnSpPr>
          <p:nvPr/>
        </p:nvCxnSpPr>
        <p:spPr>
          <a:xfrm flipH="1" flipV="1">
            <a:off x="2751227" y="3753102"/>
            <a:ext cx="1420194" cy="150264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53"/>
          <p:cNvCxnSpPr>
            <a:stCxn id="46" idx="6"/>
            <a:endCxn id="92" idx="2"/>
          </p:cNvCxnSpPr>
          <p:nvPr/>
        </p:nvCxnSpPr>
        <p:spPr>
          <a:xfrm>
            <a:off x="3014831" y="3116706"/>
            <a:ext cx="2001169" cy="4501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>
            <a:stCxn id="92" idx="6"/>
            <a:endCxn id="61" idx="2"/>
          </p:cNvCxnSpPr>
          <p:nvPr/>
        </p:nvCxnSpPr>
        <p:spPr>
          <a:xfrm flipV="1">
            <a:off x="7176000" y="3152706"/>
            <a:ext cx="1971370" cy="901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55"/>
          <p:cNvCxnSpPr>
            <a:stCxn id="95" idx="7"/>
            <a:endCxn id="61" idx="3"/>
          </p:cNvCxnSpPr>
          <p:nvPr/>
        </p:nvCxnSpPr>
        <p:spPr>
          <a:xfrm flipV="1">
            <a:off x="8543201" y="3534544"/>
            <a:ext cx="762331" cy="124258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56"/>
          <p:cNvCxnSpPr>
            <a:stCxn id="61" idx="4"/>
            <a:endCxn id="98" idx="0"/>
          </p:cNvCxnSpPr>
          <p:nvPr/>
        </p:nvCxnSpPr>
        <p:spPr>
          <a:xfrm>
            <a:off x="9687370" y="3692706"/>
            <a:ext cx="471322" cy="151814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cteur droit 57"/>
          <p:cNvCxnSpPr>
            <a:stCxn id="61" idx="5"/>
            <a:endCxn id="104" idx="1"/>
          </p:cNvCxnSpPr>
          <p:nvPr/>
        </p:nvCxnSpPr>
        <p:spPr>
          <a:xfrm>
            <a:off x="10069208" y="3534544"/>
            <a:ext cx="1438697" cy="103868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cteur droit 58"/>
          <p:cNvCxnSpPr>
            <a:stCxn id="61" idx="6"/>
            <a:endCxn id="102" idx="3"/>
          </p:cNvCxnSpPr>
          <p:nvPr/>
        </p:nvCxnSpPr>
        <p:spPr>
          <a:xfrm flipV="1">
            <a:off x="10227370" y="2779494"/>
            <a:ext cx="648056" cy="37321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e 59"/>
          <p:cNvGrpSpPr/>
          <p:nvPr/>
        </p:nvGrpSpPr>
        <p:grpSpPr>
          <a:xfrm>
            <a:off x="9105169" y="2612706"/>
            <a:ext cx="1164399" cy="1080000"/>
            <a:chOff x="7257828" y="4394887"/>
            <a:chExt cx="1242026" cy="1152000"/>
          </a:xfrm>
        </p:grpSpPr>
        <p:sp>
          <p:nvSpPr>
            <p:cNvPr id="61" name="Ellipse 60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2" name="ZoneTexte 61"/>
            <p:cNvSpPr txBox="1"/>
            <p:nvPr/>
          </p:nvSpPr>
          <p:spPr>
            <a:xfrm>
              <a:off x="7257828" y="4566456"/>
              <a:ext cx="1242026" cy="88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Negative</a:t>
              </a:r>
              <a:endParaRPr lang="fr-BE" sz="1600" dirty="0" smtClean="0"/>
            </a:p>
            <a:p>
              <a:pPr algn="ctr"/>
              <a:endParaRPr lang="fr-BE" sz="1600" dirty="0" smtClean="0"/>
            </a:p>
            <a:p>
              <a:pPr algn="ctr"/>
              <a:r>
                <a:rPr lang="fr-BE" sz="1600" dirty="0" smtClean="0"/>
                <a:t>48,39 %</a:t>
              </a:r>
              <a:endParaRPr lang="fr-BE" sz="1600" dirty="0"/>
            </a:p>
          </p:txBody>
        </p:sp>
      </p:grpSp>
      <p:grpSp>
        <p:nvGrpSpPr>
          <p:cNvPr id="81" name="Groupe 80"/>
          <p:cNvGrpSpPr/>
          <p:nvPr/>
        </p:nvGrpSpPr>
        <p:grpSpPr>
          <a:xfrm>
            <a:off x="2339940" y="5310419"/>
            <a:ext cx="997428" cy="864000"/>
            <a:chOff x="7219398" y="4394887"/>
            <a:chExt cx="1329904" cy="1152000"/>
          </a:xfrm>
        </p:grpSpPr>
        <p:sp>
          <p:nvSpPr>
            <p:cNvPr id="82" name="Ellipse 81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83" name="ZoneTexte 82"/>
            <p:cNvSpPr txBox="1"/>
            <p:nvPr/>
          </p:nvSpPr>
          <p:spPr>
            <a:xfrm>
              <a:off x="7219398" y="4581036"/>
              <a:ext cx="1329904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Joy</a:t>
              </a:r>
            </a:p>
            <a:p>
              <a:pPr algn="ctr"/>
              <a:r>
                <a:rPr lang="fr-BE" sz="1600" dirty="0" smtClean="0"/>
                <a:t>38,71 %</a:t>
              </a:r>
              <a:endParaRPr lang="fr-BE" sz="1600" dirty="0"/>
            </a:p>
          </p:txBody>
        </p:sp>
      </p:grpSp>
      <p:grpSp>
        <p:nvGrpSpPr>
          <p:cNvPr id="84" name="Groupe 83"/>
          <p:cNvGrpSpPr/>
          <p:nvPr/>
        </p:nvGrpSpPr>
        <p:grpSpPr>
          <a:xfrm>
            <a:off x="403257" y="5184410"/>
            <a:ext cx="1368000" cy="1368000"/>
            <a:chOff x="7302842" y="4394888"/>
            <a:chExt cx="841846" cy="841846"/>
          </a:xfrm>
        </p:grpSpPr>
        <p:sp>
          <p:nvSpPr>
            <p:cNvPr id="85" name="Ellipse 84"/>
            <p:cNvSpPr/>
            <p:nvPr/>
          </p:nvSpPr>
          <p:spPr>
            <a:xfrm>
              <a:off x="7302842" y="4394888"/>
              <a:ext cx="841846" cy="841846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86" name="ZoneTexte 85"/>
            <p:cNvSpPr txBox="1"/>
            <p:nvPr/>
          </p:nvSpPr>
          <p:spPr>
            <a:xfrm>
              <a:off x="7369840" y="4604426"/>
              <a:ext cx="707850" cy="511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dirty="0" smtClean="0"/>
                <a:t>Arousal</a:t>
              </a:r>
              <a:endParaRPr lang="fr-BE" sz="1600" dirty="0" smtClean="0"/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61,29 %</a:t>
              </a:r>
              <a:endParaRPr lang="fr-BE" sz="1600" dirty="0"/>
            </a:p>
          </p:txBody>
        </p:sp>
      </p:grpSp>
      <p:grpSp>
        <p:nvGrpSpPr>
          <p:cNvPr id="90" name="Groupe 89"/>
          <p:cNvGrpSpPr/>
          <p:nvPr/>
        </p:nvGrpSpPr>
        <p:grpSpPr>
          <a:xfrm>
            <a:off x="5016000" y="2081719"/>
            <a:ext cx="2160000" cy="2160000"/>
            <a:chOff x="7302841" y="4394887"/>
            <a:chExt cx="744000" cy="744000"/>
          </a:xfrm>
        </p:grpSpPr>
        <p:sp>
          <p:nvSpPr>
            <p:cNvPr id="92" name="Ellipse 91"/>
            <p:cNvSpPr/>
            <p:nvPr/>
          </p:nvSpPr>
          <p:spPr>
            <a:xfrm>
              <a:off x="7302841" y="4394887"/>
              <a:ext cx="744000" cy="744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93" name="ZoneTexte 92"/>
            <p:cNvSpPr txBox="1"/>
            <p:nvPr/>
          </p:nvSpPr>
          <p:spPr>
            <a:xfrm>
              <a:off x="7333947" y="4602671"/>
              <a:ext cx="681790" cy="349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Affects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96,77 %</a:t>
              </a:r>
              <a:endParaRPr lang="fr-BE" sz="1600" dirty="0"/>
            </a:p>
          </p:txBody>
        </p:sp>
      </p:grpSp>
      <p:grpSp>
        <p:nvGrpSpPr>
          <p:cNvPr id="94" name="Groupe 93"/>
          <p:cNvGrpSpPr/>
          <p:nvPr/>
        </p:nvGrpSpPr>
        <p:grpSpPr>
          <a:xfrm>
            <a:off x="7013200" y="4671684"/>
            <a:ext cx="1635443" cy="720000"/>
            <a:chOff x="5838133" y="4394887"/>
            <a:chExt cx="2616709" cy="1152000"/>
          </a:xfrm>
        </p:grpSpPr>
        <p:sp>
          <p:nvSpPr>
            <p:cNvPr id="95" name="Ellipse 94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96" name="ZoneTexte 95"/>
            <p:cNvSpPr txBox="1"/>
            <p:nvPr/>
          </p:nvSpPr>
          <p:spPr>
            <a:xfrm>
              <a:off x="5838133" y="4503066"/>
              <a:ext cx="1448121" cy="935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Stress</a:t>
              </a:r>
            </a:p>
            <a:p>
              <a:pPr algn="ctr"/>
              <a:r>
                <a:rPr lang="fr-BE" sz="1600" dirty="0" smtClean="0"/>
                <a:t>32,26 %</a:t>
              </a:r>
              <a:endParaRPr lang="fr-BE" sz="1600" dirty="0"/>
            </a:p>
          </p:txBody>
        </p:sp>
      </p:grpSp>
      <p:grpSp>
        <p:nvGrpSpPr>
          <p:cNvPr id="97" name="Groupe 96"/>
          <p:cNvGrpSpPr/>
          <p:nvPr/>
        </p:nvGrpSpPr>
        <p:grpSpPr>
          <a:xfrm>
            <a:off x="9690306" y="5210848"/>
            <a:ext cx="936772" cy="908687"/>
            <a:chOff x="6783824" y="4394887"/>
            <a:chExt cx="1498835" cy="1453901"/>
          </a:xfrm>
        </p:grpSpPr>
        <p:sp>
          <p:nvSpPr>
            <p:cNvPr id="98" name="Ellipse 97"/>
            <p:cNvSpPr/>
            <p:nvPr/>
          </p:nvSpPr>
          <p:spPr>
            <a:xfrm>
              <a:off x="7302842" y="4394887"/>
              <a:ext cx="460800" cy="4608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99" name="ZoneTexte 98"/>
            <p:cNvSpPr txBox="1"/>
            <p:nvPr/>
          </p:nvSpPr>
          <p:spPr>
            <a:xfrm>
              <a:off x="6783824" y="4913147"/>
              <a:ext cx="1498835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12,90 %</a:t>
              </a:r>
              <a:endParaRPr lang="fr-BE" sz="1600" dirty="0"/>
            </a:p>
          </p:txBody>
        </p:sp>
      </p:grpSp>
      <p:grpSp>
        <p:nvGrpSpPr>
          <p:cNvPr id="100" name="Groupe 99"/>
          <p:cNvGrpSpPr/>
          <p:nvPr/>
        </p:nvGrpSpPr>
        <p:grpSpPr>
          <a:xfrm>
            <a:off x="10854338" y="2393552"/>
            <a:ext cx="1121415" cy="584775"/>
            <a:chOff x="6046077" y="3993021"/>
            <a:chExt cx="1794264" cy="935641"/>
          </a:xfrm>
        </p:grpSpPr>
        <p:sp>
          <p:nvSpPr>
            <p:cNvPr id="101" name="ZoneTexte 100"/>
            <p:cNvSpPr txBox="1"/>
            <p:nvPr/>
          </p:nvSpPr>
          <p:spPr>
            <a:xfrm>
              <a:off x="6276477" y="3993021"/>
              <a:ext cx="1563864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Irritation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  <p:sp>
          <p:nvSpPr>
            <p:cNvPr id="102" name="Ellipse 101"/>
            <p:cNvSpPr/>
            <p:nvPr/>
          </p:nvSpPr>
          <p:spPr>
            <a:xfrm>
              <a:off x="6046077" y="4413869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  <p:grpSp>
        <p:nvGrpSpPr>
          <p:cNvPr id="103" name="Groupe 102"/>
          <p:cNvGrpSpPr/>
          <p:nvPr/>
        </p:nvGrpSpPr>
        <p:grpSpPr>
          <a:xfrm>
            <a:off x="10996510" y="4552145"/>
            <a:ext cx="1120962" cy="758275"/>
            <a:chOff x="6518351" y="4394887"/>
            <a:chExt cx="1793540" cy="1213241"/>
          </a:xfrm>
        </p:grpSpPr>
        <p:sp>
          <p:nvSpPr>
            <p:cNvPr id="104" name="Ellipse 103"/>
            <p:cNvSpPr/>
            <p:nvPr/>
          </p:nvSpPr>
          <p:spPr>
            <a:xfrm>
              <a:off x="7302842" y="4394887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05" name="ZoneTexte 104"/>
            <p:cNvSpPr txBox="1"/>
            <p:nvPr/>
          </p:nvSpPr>
          <p:spPr>
            <a:xfrm>
              <a:off x="6518351" y="4672487"/>
              <a:ext cx="1793540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Boredom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1214831" y="2216706"/>
            <a:ext cx="1800000" cy="1800000"/>
            <a:chOff x="7302842" y="4394887"/>
            <a:chExt cx="1152000" cy="1152000"/>
          </a:xfrm>
        </p:grpSpPr>
        <p:sp>
          <p:nvSpPr>
            <p:cNvPr id="46" name="Ellipse 45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7" name="ZoneTexte 46"/>
            <p:cNvSpPr txBox="1"/>
            <p:nvPr/>
          </p:nvSpPr>
          <p:spPr>
            <a:xfrm>
              <a:off x="7363977" y="4658707"/>
              <a:ext cx="1029729" cy="630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000" dirty="0" smtClean="0"/>
                <a:t>Positive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80,65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grpSp>
        <p:nvGrpSpPr>
          <p:cNvPr id="49" name="Groupe 48"/>
          <p:cNvGrpSpPr/>
          <p:nvPr/>
        </p:nvGrpSpPr>
        <p:grpSpPr>
          <a:xfrm>
            <a:off x="3516568" y="5224118"/>
            <a:ext cx="1390442" cy="835130"/>
            <a:chOff x="6305688" y="4394887"/>
            <a:chExt cx="2224707" cy="1336209"/>
          </a:xfrm>
        </p:grpSpPr>
        <p:sp>
          <p:nvSpPr>
            <p:cNvPr id="50" name="Ellipse 49"/>
            <p:cNvSpPr/>
            <p:nvPr/>
          </p:nvSpPr>
          <p:spPr>
            <a:xfrm>
              <a:off x="7302842" y="4394887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1" name="ZoneTexte 50"/>
            <p:cNvSpPr txBox="1"/>
            <p:nvPr/>
          </p:nvSpPr>
          <p:spPr>
            <a:xfrm>
              <a:off x="6305688" y="4795455"/>
              <a:ext cx="2224707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Confidence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634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Connecteur droit 33"/>
          <p:cNvCxnSpPr>
            <a:stCxn id="60" idx="5"/>
            <a:endCxn id="5" idx="1"/>
          </p:cNvCxnSpPr>
          <p:nvPr/>
        </p:nvCxnSpPr>
        <p:spPr>
          <a:xfrm>
            <a:off x="4235008" y="1881248"/>
            <a:ext cx="1122773" cy="77353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/>
          <p:cNvCxnSpPr>
            <a:stCxn id="9" idx="6"/>
            <a:endCxn id="5" idx="2"/>
          </p:cNvCxnSpPr>
          <p:nvPr/>
        </p:nvCxnSpPr>
        <p:spPr>
          <a:xfrm flipV="1">
            <a:off x="3029232" y="3393000"/>
            <a:ext cx="2022768" cy="31858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>
            <a:stCxn id="12" idx="7"/>
            <a:endCxn id="5" idx="3"/>
          </p:cNvCxnSpPr>
          <p:nvPr/>
        </p:nvCxnSpPr>
        <p:spPr>
          <a:xfrm flipV="1">
            <a:off x="3618459" y="4131219"/>
            <a:ext cx="1739322" cy="75192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>
            <a:stCxn id="18" idx="0"/>
            <a:endCxn id="5" idx="4"/>
          </p:cNvCxnSpPr>
          <p:nvPr/>
        </p:nvCxnSpPr>
        <p:spPr>
          <a:xfrm flipH="1" flipV="1">
            <a:off x="6096000" y="4437000"/>
            <a:ext cx="8" cy="96910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>
            <a:stCxn id="15" idx="1"/>
            <a:endCxn id="5" idx="5"/>
          </p:cNvCxnSpPr>
          <p:nvPr/>
        </p:nvCxnSpPr>
        <p:spPr>
          <a:xfrm flipH="1" flipV="1">
            <a:off x="6834219" y="4131219"/>
            <a:ext cx="2079586" cy="1086136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42"/>
          <p:cNvCxnSpPr>
            <a:stCxn id="47" idx="2"/>
            <a:endCxn id="5" idx="6"/>
          </p:cNvCxnSpPr>
          <p:nvPr/>
        </p:nvCxnSpPr>
        <p:spPr>
          <a:xfrm flipH="1" flipV="1">
            <a:off x="7140000" y="3393000"/>
            <a:ext cx="2497220" cy="51226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39"/>
          <p:cNvCxnSpPr>
            <a:stCxn id="51" idx="3"/>
            <a:endCxn id="5" idx="7"/>
          </p:cNvCxnSpPr>
          <p:nvPr/>
        </p:nvCxnSpPr>
        <p:spPr>
          <a:xfrm flipH="1">
            <a:off x="6834219" y="1784713"/>
            <a:ext cx="1830687" cy="870068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36"/>
          <p:cNvCxnSpPr>
            <a:stCxn id="55" idx="4"/>
            <a:endCxn id="5" idx="0"/>
          </p:cNvCxnSpPr>
          <p:nvPr/>
        </p:nvCxnSpPr>
        <p:spPr>
          <a:xfrm flipH="1">
            <a:off x="6096000" y="1334298"/>
            <a:ext cx="1" cy="101470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- Cues</a:t>
            </a:r>
            <a:endParaRPr lang="fr-BE" dirty="0"/>
          </a:p>
        </p:txBody>
      </p:sp>
      <p:grpSp>
        <p:nvGrpSpPr>
          <p:cNvPr id="4" name="Groupe 3"/>
          <p:cNvGrpSpPr/>
          <p:nvPr/>
        </p:nvGrpSpPr>
        <p:grpSpPr>
          <a:xfrm>
            <a:off x="5052000" y="2349000"/>
            <a:ext cx="2088000" cy="2088000"/>
            <a:chOff x="7322042" y="4394887"/>
            <a:chExt cx="1113600" cy="1113600"/>
          </a:xfrm>
        </p:grpSpPr>
        <p:sp>
          <p:nvSpPr>
            <p:cNvPr id="5" name="Ellipse 4"/>
            <p:cNvSpPr/>
            <p:nvPr/>
          </p:nvSpPr>
          <p:spPr>
            <a:xfrm>
              <a:off x="7322042" y="4394887"/>
              <a:ext cx="1113600" cy="11136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" name="ZoneTexte 5"/>
            <p:cNvSpPr txBox="1"/>
            <p:nvPr/>
          </p:nvSpPr>
          <p:spPr>
            <a:xfrm>
              <a:off x="7469531" y="4680843"/>
              <a:ext cx="799423" cy="541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Cues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93,55 %</a:t>
              </a:r>
              <a:endParaRPr lang="fr-BE" sz="1600" dirty="0"/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56879" y="2812858"/>
            <a:ext cx="2972353" cy="1224000"/>
            <a:chOff x="6370386" y="4394887"/>
            <a:chExt cx="1585255" cy="652800"/>
          </a:xfrm>
        </p:grpSpPr>
        <p:sp>
          <p:nvSpPr>
            <p:cNvPr id="9" name="Ellipse 8"/>
            <p:cNvSpPr/>
            <p:nvPr/>
          </p:nvSpPr>
          <p:spPr>
            <a:xfrm>
              <a:off x="7302841" y="4394887"/>
              <a:ext cx="652800" cy="6528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0" name="ZoneTexte 9"/>
            <p:cNvSpPr txBox="1"/>
            <p:nvPr/>
          </p:nvSpPr>
          <p:spPr>
            <a:xfrm>
              <a:off x="6370386" y="4505960"/>
              <a:ext cx="93245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Advertisement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- TV show</a:t>
              </a:r>
            </a:p>
            <a:p>
              <a:pPr algn="ctr"/>
              <a:r>
                <a:rPr lang="fr-BE" sz="1600" dirty="0" smtClean="0"/>
                <a:t>54,84 %</a:t>
              </a:r>
              <a:endParaRPr lang="fr-BE" sz="1600" dirty="0"/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863920" y="4746074"/>
            <a:ext cx="2891613" cy="936000"/>
            <a:chOff x="6259848" y="4548487"/>
            <a:chExt cx="1542193" cy="499200"/>
          </a:xfrm>
        </p:grpSpPr>
        <p:sp>
          <p:nvSpPr>
            <p:cNvPr id="12" name="Ellipse 11"/>
            <p:cNvSpPr/>
            <p:nvPr/>
          </p:nvSpPr>
          <p:spPr>
            <a:xfrm>
              <a:off x="7302841" y="4548487"/>
              <a:ext cx="499200" cy="4992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6259848" y="4576488"/>
              <a:ext cx="104299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Cues </a:t>
              </a:r>
              <a:r>
                <a:rPr lang="fr-BE" sz="1600" dirty="0" err="1" smtClean="0"/>
                <a:t>related</a:t>
              </a:r>
              <a:r>
                <a:rPr lang="fr-BE" sz="1600" dirty="0" smtClean="0"/>
                <a:t> to </a:t>
              </a:r>
              <a:r>
                <a:rPr lang="fr-BE" sz="1600" dirty="0" err="1" smtClean="0"/>
                <a:t>Gambling</a:t>
              </a:r>
              <a:r>
                <a:rPr lang="fr-BE" sz="1600" dirty="0" smtClean="0"/>
                <a:t> / Sport</a:t>
              </a:r>
            </a:p>
            <a:p>
              <a:pPr algn="ctr"/>
              <a:r>
                <a:rPr lang="fr-BE" sz="1600" dirty="0" smtClean="0"/>
                <a:t>41,94 %</a:t>
              </a:r>
              <a:endParaRPr lang="fr-BE" sz="1600" dirty="0"/>
            </a:p>
          </p:txBody>
        </p:sp>
      </p:grpSp>
      <p:grpSp>
        <p:nvGrpSpPr>
          <p:cNvPr id="14" name="Groupe 13"/>
          <p:cNvGrpSpPr/>
          <p:nvPr/>
        </p:nvGrpSpPr>
        <p:grpSpPr>
          <a:xfrm>
            <a:off x="8850540" y="5078249"/>
            <a:ext cx="1587501" cy="584774"/>
            <a:chOff x="7302841" y="4508038"/>
            <a:chExt cx="846667" cy="311880"/>
          </a:xfrm>
        </p:grpSpPr>
        <p:sp>
          <p:nvSpPr>
            <p:cNvPr id="15" name="Ellipse 14"/>
            <p:cNvSpPr/>
            <p:nvPr/>
          </p:nvSpPr>
          <p:spPr>
            <a:xfrm>
              <a:off x="7302841" y="4548487"/>
              <a:ext cx="230400" cy="2304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7533241" y="4508038"/>
              <a:ext cx="616267" cy="31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Sounds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4316574" y="5278602"/>
            <a:ext cx="2067434" cy="830997"/>
            <a:chOff x="6549588" y="4616074"/>
            <a:chExt cx="1102630" cy="443198"/>
          </a:xfrm>
        </p:grpSpPr>
        <p:sp>
          <p:nvSpPr>
            <p:cNvPr id="18" name="Ellipse 17"/>
            <p:cNvSpPr/>
            <p:nvPr/>
          </p:nvSpPr>
          <p:spPr>
            <a:xfrm>
              <a:off x="7345018" y="4684074"/>
              <a:ext cx="307200" cy="3072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6549588" y="4616074"/>
              <a:ext cx="795425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Cues </a:t>
              </a:r>
              <a:r>
                <a:rPr lang="fr-BE" sz="1600" dirty="0" err="1" smtClean="0"/>
                <a:t>related</a:t>
              </a:r>
              <a:endParaRPr lang="fr-BE" sz="1600" dirty="0"/>
            </a:p>
            <a:p>
              <a:pPr algn="ctr"/>
              <a:r>
                <a:rPr lang="fr-BE" sz="1600" dirty="0" smtClean="0"/>
                <a:t>to </a:t>
              </a:r>
              <a:r>
                <a:rPr lang="fr-BE" sz="1600" dirty="0" err="1" smtClean="0"/>
                <a:t>wealth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25,81 %</a:t>
              </a:r>
              <a:endParaRPr lang="fr-BE" sz="1600" dirty="0"/>
            </a:p>
          </p:txBody>
        </p:sp>
      </p:grpSp>
      <p:grpSp>
        <p:nvGrpSpPr>
          <p:cNvPr id="46" name="Groupe 45"/>
          <p:cNvGrpSpPr/>
          <p:nvPr/>
        </p:nvGrpSpPr>
        <p:grpSpPr>
          <a:xfrm>
            <a:off x="9637220" y="3132472"/>
            <a:ext cx="1470332" cy="584774"/>
            <a:chOff x="7358919" y="4524743"/>
            <a:chExt cx="784176" cy="311880"/>
          </a:xfrm>
        </p:grpSpPr>
        <p:sp>
          <p:nvSpPr>
            <p:cNvPr id="47" name="Ellipse 46"/>
            <p:cNvSpPr/>
            <p:nvPr/>
          </p:nvSpPr>
          <p:spPr>
            <a:xfrm>
              <a:off x="7358919" y="4575812"/>
              <a:ext cx="230400" cy="2304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7589319" y="4524743"/>
              <a:ext cx="553776" cy="31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Mention</a:t>
              </a:r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grpSp>
        <p:nvGrpSpPr>
          <p:cNvPr id="50" name="Groupe 49"/>
          <p:cNvGrpSpPr/>
          <p:nvPr/>
        </p:nvGrpSpPr>
        <p:grpSpPr>
          <a:xfrm>
            <a:off x="8612185" y="1241936"/>
            <a:ext cx="1580072" cy="830997"/>
            <a:chOff x="7358919" y="4450213"/>
            <a:chExt cx="842704" cy="443199"/>
          </a:xfrm>
        </p:grpSpPr>
        <p:sp>
          <p:nvSpPr>
            <p:cNvPr id="51" name="Ellipse 50"/>
            <p:cNvSpPr/>
            <p:nvPr/>
          </p:nvSpPr>
          <p:spPr>
            <a:xfrm>
              <a:off x="7358919" y="4575812"/>
              <a:ext cx="192000" cy="1920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2" name="ZoneTexte 51"/>
            <p:cNvSpPr txBox="1"/>
            <p:nvPr/>
          </p:nvSpPr>
          <p:spPr>
            <a:xfrm>
              <a:off x="7550919" y="4450213"/>
              <a:ext cx="650704" cy="4431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Gambling</a:t>
              </a:r>
              <a:r>
                <a:rPr lang="fr-BE" sz="1600" dirty="0" smtClean="0"/>
                <a:t> locations</a:t>
              </a:r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54" name="Groupe 53"/>
          <p:cNvGrpSpPr/>
          <p:nvPr/>
        </p:nvGrpSpPr>
        <p:grpSpPr>
          <a:xfrm>
            <a:off x="5916000" y="860590"/>
            <a:ext cx="1366645" cy="584774"/>
            <a:chOff x="7279507" y="4505262"/>
            <a:chExt cx="728876" cy="311880"/>
          </a:xfrm>
        </p:grpSpPr>
        <p:sp>
          <p:nvSpPr>
            <p:cNvPr id="55" name="Ellipse 54"/>
            <p:cNvSpPr/>
            <p:nvPr/>
          </p:nvSpPr>
          <p:spPr>
            <a:xfrm>
              <a:off x="7279507" y="4565907"/>
              <a:ext cx="192000" cy="1920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6" name="ZoneTexte 55"/>
            <p:cNvSpPr txBox="1"/>
            <p:nvPr/>
          </p:nvSpPr>
          <p:spPr>
            <a:xfrm>
              <a:off x="7471507" y="4505262"/>
              <a:ext cx="536876" cy="31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3029229" y="1488159"/>
            <a:ext cx="1247952" cy="584774"/>
            <a:chOff x="6767534" y="4487365"/>
            <a:chExt cx="665573" cy="311880"/>
          </a:xfrm>
        </p:grpSpPr>
        <p:sp>
          <p:nvSpPr>
            <p:cNvPr id="60" name="Ellipse 59"/>
            <p:cNvSpPr/>
            <p:nvPr/>
          </p:nvSpPr>
          <p:spPr>
            <a:xfrm>
              <a:off x="7279507" y="4565907"/>
              <a:ext cx="153600" cy="1536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1" name="ZoneTexte 60"/>
            <p:cNvSpPr txBox="1"/>
            <p:nvPr/>
          </p:nvSpPr>
          <p:spPr>
            <a:xfrm>
              <a:off x="6767534" y="4487365"/>
              <a:ext cx="506052" cy="31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Events</a:t>
              </a:r>
            </a:p>
            <a:p>
              <a:pPr algn="ctr"/>
              <a:r>
                <a:rPr lang="fr-BE" sz="1600" dirty="0" smtClean="0"/>
                <a:t>12,90 %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5200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- Images</a:t>
            </a:r>
            <a:endParaRPr lang="fr-BE" dirty="0"/>
          </a:p>
        </p:txBody>
      </p:sp>
      <p:cxnSp>
        <p:nvCxnSpPr>
          <p:cNvPr id="23" name="Connecteur droit 22"/>
          <p:cNvCxnSpPr>
            <a:stCxn id="8" idx="6"/>
            <a:endCxn id="5" idx="2"/>
          </p:cNvCxnSpPr>
          <p:nvPr/>
        </p:nvCxnSpPr>
        <p:spPr>
          <a:xfrm>
            <a:off x="3646012" y="2659401"/>
            <a:ext cx="1621988" cy="73359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/>
          <p:cNvCxnSpPr>
            <a:stCxn id="5" idx="0"/>
            <a:endCxn id="21" idx="4"/>
          </p:cNvCxnSpPr>
          <p:nvPr/>
        </p:nvCxnSpPr>
        <p:spPr>
          <a:xfrm flipV="1">
            <a:off x="6096000" y="1325577"/>
            <a:ext cx="0" cy="123942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>
            <a:stCxn id="18" idx="3"/>
            <a:endCxn id="5" idx="6"/>
          </p:cNvCxnSpPr>
          <p:nvPr/>
        </p:nvCxnSpPr>
        <p:spPr>
          <a:xfrm flipH="1">
            <a:off x="6924000" y="2767069"/>
            <a:ext cx="1926500" cy="625931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>
            <a:stCxn id="14" idx="1"/>
            <a:endCxn id="5" idx="5"/>
          </p:cNvCxnSpPr>
          <p:nvPr/>
        </p:nvCxnSpPr>
        <p:spPr>
          <a:xfrm flipH="1" flipV="1">
            <a:off x="6681484" y="3978484"/>
            <a:ext cx="977225" cy="1098551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>
            <a:stCxn id="11" idx="7"/>
            <a:endCxn id="5" idx="3"/>
          </p:cNvCxnSpPr>
          <p:nvPr/>
        </p:nvCxnSpPr>
        <p:spPr>
          <a:xfrm flipV="1">
            <a:off x="4401782" y="3978484"/>
            <a:ext cx="1108734" cy="99872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e 16"/>
          <p:cNvGrpSpPr/>
          <p:nvPr/>
        </p:nvGrpSpPr>
        <p:grpSpPr>
          <a:xfrm>
            <a:off x="8808323" y="2367014"/>
            <a:ext cx="1156360" cy="584774"/>
            <a:chOff x="7302842" y="4292065"/>
            <a:chExt cx="770906" cy="389849"/>
          </a:xfrm>
        </p:grpSpPr>
        <p:sp>
          <p:nvSpPr>
            <p:cNvPr id="18" name="Ellipse 17"/>
            <p:cNvSpPr/>
            <p:nvPr/>
          </p:nvSpPr>
          <p:spPr>
            <a:xfrm>
              <a:off x="7302842" y="4394886"/>
              <a:ext cx="192000" cy="1920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7501262" y="4292065"/>
              <a:ext cx="572486" cy="389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12,9 %</a:t>
              </a:r>
              <a:endParaRPr lang="fr-BE" sz="1600" dirty="0"/>
            </a:p>
          </p:txBody>
        </p:sp>
      </p:grpSp>
      <p:grpSp>
        <p:nvGrpSpPr>
          <p:cNvPr id="4" name="Groupe 3"/>
          <p:cNvGrpSpPr/>
          <p:nvPr/>
        </p:nvGrpSpPr>
        <p:grpSpPr>
          <a:xfrm>
            <a:off x="5268000" y="2565000"/>
            <a:ext cx="1656000" cy="1656000"/>
            <a:chOff x="7302842" y="4394887"/>
            <a:chExt cx="1104000" cy="1104000"/>
          </a:xfrm>
        </p:grpSpPr>
        <p:sp>
          <p:nvSpPr>
            <p:cNvPr id="5" name="Ellipse 4"/>
            <p:cNvSpPr/>
            <p:nvPr/>
          </p:nvSpPr>
          <p:spPr>
            <a:xfrm>
              <a:off x="7302842" y="4394887"/>
              <a:ext cx="1104000" cy="11040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" name="ZoneTexte 5"/>
            <p:cNvSpPr txBox="1"/>
            <p:nvPr/>
          </p:nvSpPr>
          <p:spPr>
            <a:xfrm>
              <a:off x="7363977" y="4657888"/>
              <a:ext cx="1029729" cy="636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800" dirty="0" smtClean="0"/>
                <a:t>Images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74,19 %</a:t>
              </a:r>
              <a:endParaRPr lang="fr-BE" sz="1600" dirty="0"/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5988000" y="802078"/>
            <a:ext cx="1394524" cy="830998"/>
            <a:chOff x="7281820" y="4189887"/>
            <a:chExt cx="929682" cy="553998"/>
          </a:xfrm>
        </p:grpSpPr>
        <p:sp>
          <p:nvSpPr>
            <p:cNvPr id="21" name="Ellipse 20"/>
            <p:cNvSpPr/>
            <p:nvPr/>
          </p:nvSpPr>
          <p:spPr>
            <a:xfrm>
              <a:off x="7281820" y="4394886"/>
              <a:ext cx="144000" cy="1440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7425820" y="4189887"/>
              <a:ext cx="78568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Gambling</a:t>
              </a:r>
              <a:r>
                <a:rPr lang="fr-BE" sz="1600" dirty="0" smtClean="0"/>
                <a:t> Locations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1833062" y="2243902"/>
            <a:ext cx="1812950" cy="830997"/>
            <a:chOff x="6622209" y="4381888"/>
            <a:chExt cx="1208633" cy="553998"/>
          </a:xfrm>
        </p:grpSpPr>
        <p:sp>
          <p:nvSpPr>
            <p:cNvPr id="8" name="Ellipse 7"/>
            <p:cNvSpPr/>
            <p:nvPr/>
          </p:nvSpPr>
          <p:spPr>
            <a:xfrm>
              <a:off x="7302842" y="4394887"/>
              <a:ext cx="528000" cy="5280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9" name="ZoneTexte 8"/>
            <p:cNvSpPr txBox="1"/>
            <p:nvPr/>
          </p:nvSpPr>
          <p:spPr>
            <a:xfrm>
              <a:off x="6622209" y="4381888"/>
              <a:ext cx="680633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Wealth</a:t>
              </a:r>
              <a:r>
                <a:rPr lang="fr-BE" sz="1600" dirty="0" smtClean="0"/>
                <a:t> / Win</a:t>
              </a:r>
            </a:p>
            <a:p>
              <a:pPr algn="ctr"/>
              <a:r>
                <a:rPr lang="fr-BE" sz="1600" dirty="0" smtClean="0"/>
                <a:t>35,48 %</a:t>
              </a:r>
              <a:endParaRPr lang="fr-BE" sz="1600" dirty="0"/>
            </a:p>
          </p:txBody>
        </p:sp>
      </p:grpSp>
      <p:grpSp>
        <p:nvGrpSpPr>
          <p:cNvPr id="10" name="Groupe 9"/>
          <p:cNvGrpSpPr/>
          <p:nvPr/>
        </p:nvGrpSpPr>
        <p:grpSpPr>
          <a:xfrm>
            <a:off x="2889185" y="4765359"/>
            <a:ext cx="1596950" cy="830998"/>
            <a:chOff x="6622209" y="4309888"/>
            <a:chExt cx="1064633" cy="553998"/>
          </a:xfrm>
        </p:grpSpPr>
        <p:sp>
          <p:nvSpPr>
            <p:cNvPr id="11" name="Ellipse 10"/>
            <p:cNvSpPr/>
            <p:nvPr/>
          </p:nvSpPr>
          <p:spPr>
            <a:xfrm>
              <a:off x="7302842" y="4394887"/>
              <a:ext cx="384000" cy="3840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2" name="ZoneTexte 11"/>
            <p:cNvSpPr txBox="1"/>
            <p:nvPr/>
          </p:nvSpPr>
          <p:spPr>
            <a:xfrm>
              <a:off x="6622209" y="4309888"/>
              <a:ext cx="680633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Making</a:t>
              </a:r>
              <a:r>
                <a:rPr lang="fr-BE" sz="1600" dirty="0" smtClean="0"/>
                <a:t> </a:t>
              </a:r>
              <a:r>
                <a:rPr lang="fr-BE" sz="1600" dirty="0" err="1" smtClean="0"/>
                <a:t>it</a:t>
              </a:r>
              <a:r>
                <a:rPr lang="fr-BE" sz="1600" dirty="0" smtClean="0"/>
                <a:t> real</a:t>
              </a:r>
            </a:p>
            <a:p>
              <a:pPr algn="ctr"/>
              <a:r>
                <a:rPr lang="fr-BE" sz="1600" dirty="0" smtClean="0"/>
                <a:t>25,81 %</a:t>
              </a:r>
              <a:endParaRPr lang="fr-BE" sz="1600" dirty="0"/>
            </a:p>
          </p:txBody>
        </p:sp>
      </p:grpSp>
      <p:grpSp>
        <p:nvGrpSpPr>
          <p:cNvPr id="13" name="Groupe 12"/>
          <p:cNvGrpSpPr/>
          <p:nvPr/>
        </p:nvGrpSpPr>
        <p:grpSpPr>
          <a:xfrm>
            <a:off x="7584900" y="4839727"/>
            <a:ext cx="1682524" cy="830997"/>
            <a:chOff x="7302842" y="4285887"/>
            <a:chExt cx="1121682" cy="553997"/>
          </a:xfrm>
        </p:grpSpPr>
        <p:sp>
          <p:nvSpPr>
            <p:cNvPr id="14" name="Ellipse 13"/>
            <p:cNvSpPr/>
            <p:nvPr/>
          </p:nvSpPr>
          <p:spPr>
            <a:xfrm>
              <a:off x="7302842" y="4394886"/>
              <a:ext cx="336000" cy="3360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7638842" y="4285887"/>
              <a:ext cx="785682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Gambling</a:t>
              </a:r>
              <a:r>
                <a:rPr lang="fr-BE" sz="1600" dirty="0" smtClean="0"/>
                <a:t> </a:t>
              </a:r>
              <a:r>
                <a:rPr lang="fr-BE" sz="1600" dirty="0" err="1" smtClean="0"/>
                <a:t>stuff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22,58 %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9341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- </a:t>
            </a:r>
            <a:r>
              <a:rPr lang="fr-BE" dirty="0" err="1" smtClean="0"/>
              <a:t>Thoughts</a:t>
            </a:r>
            <a:endParaRPr lang="fr-BE" dirty="0"/>
          </a:p>
        </p:txBody>
      </p:sp>
      <p:cxnSp>
        <p:nvCxnSpPr>
          <p:cNvPr id="22" name="Connecteur droit 21"/>
          <p:cNvCxnSpPr>
            <a:stCxn id="9" idx="2"/>
            <a:endCxn id="5" idx="6"/>
          </p:cNvCxnSpPr>
          <p:nvPr/>
        </p:nvCxnSpPr>
        <p:spPr>
          <a:xfrm flipH="1">
            <a:off x="6804949" y="3392996"/>
            <a:ext cx="2040891" cy="0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>
            <a:stCxn id="17" idx="4"/>
            <a:endCxn id="5" idx="0"/>
          </p:cNvCxnSpPr>
          <p:nvPr/>
        </p:nvCxnSpPr>
        <p:spPr>
          <a:xfrm flipH="1">
            <a:off x="6084949" y="1544962"/>
            <a:ext cx="11051" cy="112803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>
            <a:stCxn id="20" idx="0"/>
            <a:endCxn id="5" idx="4"/>
          </p:cNvCxnSpPr>
          <p:nvPr/>
        </p:nvCxnSpPr>
        <p:spPr>
          <a:xfrm flipH="1" flipV="1">
            <a:off x="6084949" y="4112996"/>
            <a:ext cx="11048" cy="98324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>
            <a:stCxn id="14" idx="6"/>
            <a:endCxn id="5" idx="2"/>
          </p:cNvCxnSpPr>
          <p:nvPr/>
        </p:nvCxnSpPr>
        <p:spPr>
          <a:xfrm>
            <a:off x="3324057" y="3392995"/>
            <a:ext cx="2040892" cy="1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e 3"/>
          <p:cNvGrpSpPr/>
          <p:nvPr/>
        </p:nvGrpSpPr>
        <p:grpSpPr>
          <a:xfrm>
            <a:off x="5364949" y="2672996"/>
            <a:ext cx="1462102" cy="1440000"/>
            <a:chOff x="6141163" y="4269702"/>
            <a:chExt cx="1054864" cy="1028572"/>
          </a:xfrm>
        </p:grpSpPr>
        <p:sp>
          <p:nvSpPr>
            <p:cNvPr id="5" name="Ellipse 4"/>
            <p:cNvSpPr/>
            <p:nvPr/>
          </p:nvSpPr>
          <p:spPr>
            <a:xfrm>
              <a:off x="6141163" y="4269702"/>
              <a:ext cx="1038918" cy="1028572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" name="ZoneTexte 5"/>
            <p:cNvSpPr txBox="1"/>
            <p:nvPr/>
          </p:nvSpPr>
          <p:spPr>
            <a:xfrm>
              <a:off x="6166298" y="4505381"/>
              <a:ext cx="1029729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dirty="0" err="1" smtClean="0"/>
                <a:t>Thoughts</a:t>
              </a:r>
              <a:endParaRPr lang="fr-BE" sz="2000" dirty="0" smtClean="0"/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64,52 %</a:t>
              </a:r>
              <a:endParaRPr lang="fr-BE" sz="1050" dirty="0"/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5988000" y="1131165"/>
            <a:ext cx="1196144" cy="602195"/>
            <a:chOff x="6127568" y="3280717"/>
            <a:chExt cx="6040882" cy="3010975"/>
          </a:xfrm>
        </p:grpSpPr>
        <p:sp>
          <p:nvSpPr>
            <p:cNvPr id="17" name="Ellipse 16"/>
            <p:cNvSpPr/>
            <p:nvPr/>
          </p:nvSpPr>
          <p:spPr>
            <a:xfrm>
              <a:off x="6127568" y="4269702"/>
              <a:ext cx="1090864" cy="1080000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7528156" y="3280717"/>
              <a:ext cx="4640294" cy="3010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People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8845840" y="3100608"/>
            <a:ext cx="1427263" cy="584775"/>
            <a:chOff x="6125218" y="4215139"/>
            <a:chExt cx="1029728" cy="417696"/>
          </a:xfrm>
        </p:grpSpPr>
        <p:sp>
          <p:nvSpPr>
            <p:cNvPr id="9" name="Ellipse 8"/>
            <p:cNvSpPr/>
            <p:nvPr/>
          </p:nvSpPr>
          <p:spPr>
            <a:xfrm>
              <a:off x="6125218" y="4295415"/>
              <a:ext cx="259729" cy="257143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0" name="ZoneTexte 9"/>
            <p:cNvSpPr txBox="1"/>
            <p:nvPr/>
          </p:nvSpPr>
          <p:spPr>
            <a:xfrm>
              <a:off x="6452839" y="4215139"/>
              <a:ext cx="702107" cy="4176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19" name="Groupe 18"/>
          <p:cNvGrpSpPr/>
          <p:nvPr/>
        </p:nvGrpSpPr>
        <p:grpSpPr>
          <a:xfrm>
            <a:off x="4845668" y="4932743"/>
            <a:ext cx="1502327" cy="830996"/>
            <a:chOff x="5506036" y="4152918"/>
            <a:chExt cx="1083885" cy="593569"/>
          </a:xfrm>
        </p:grpSpPr>
        <p:sp>
          <p:nvSpPr>
            <p:cNvPr id="20" name="Ellipse 19"/>
            <p:cNvSpPr/>
            <p:nvPr/>
          </p:nvSpPr>
          <p:spPr>
            <a:xfrm>
              <a:off x="6226300" y="4269702"/>
              <a:ext cx="363621" cy="360000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5506036" y="4152918"/>
              <a:ext cx="708740" cy="5935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Making</a:t>
              </a:r>
              <a:r>
                <a:rPr lang="fr-BE" sz="1600" dirty="0" smtClean="0"/>
                <a:t> </a:t>
              </a:r>
              <a:r>
                <a:rPr lang="fr-BE" sz="1600" dirty="0" err="1" smtClean="0"/>
                <a:t>it</a:t>
              </a:r>
              <a:r>
                <a:rPr lang="fr-BE" sz="1600" dirty="0" smtClean="0"/>
                <a:t> real</a:t>
              </a:r>
            </a:p>
            <a:p>
              <a:pPr algn="ctr"/>
              <a:r>
                <a:rPr lang="fr-BE" sz="1600" dirty="0" smtClean="0"/>
                <a:t>22,58 %</a:t>
              </a:r>
              <a:endParaRPr lang="fr-BE" sz="1600" dirty="0"/>
            </a:p>
          </p:txBody>
        </p:sp>
      </p:grpSp>
      <p:grpSp>
        <p:nvGrpSpPr>
          <p:cNvPr id="13" name="Groupe 12"/>
          <p:cNvGrpSpPr/>
          <p:nvPr/>
        </p:nvGrpSpPr>
        <p:grpSpPr>
          <a:xfrm>
            <a:off x="1326628" y="2960995"/>
            <a:ext cx="1997429" cy="864000"/>
            <a:chOff x="5323427" y="4269702"/>
            <a:chExt cx="1441087" cy="617143"/>
          </a:xfrm>
        </p:grpSpPr>
        <p:sp>
          <p:nvSpPr>
            <p:cNvPr id="14" name="Ellipse 13"/>
            <p:cNvSpPr/>
            <p:nvPr/>
          </p:nvSpPr>
          <p:spPr>
            <a:xfrm>
              <a:off x="6141163" y="4269702"/>
              <a:ext cx="623351" cy="617143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5323427" y="4281489"/>
              <a:ext cx="817736" cy="5935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Wealth</a:t>
              </a:r>
              <a:r>
                <a:rPr lang="fr-BE" sz="1600" dirty="0" smtClean="0"/>
                <a:t> / Win</a:t>
              </a:r>
            </a:p>
            <a:p>
              <a:pPr algn="ctr"/>
              <a:r>
                <a:rPr lang="fr-BE" sz="1600" dirty="0" smtClean="0"/>
                <a:t>38,71 %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362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</a:t>
            </a:r>
            <a:r>
              <a:rPr lang="fr-BE" dirty="0" err="1" smtClean="0"/>
              <a:t>Physiological</a:t>
            </a:r>
            <a:r>
              <a:rPr lang="fr-BE" dirty="0" smtClean="0"/>
              <a:t> Sensations</a:t>
            </a:r>
            <a:endParaRPr lang="fr-BE" dirty="0"/>
          </a:p>
        </p:txBody>
      </p:sp>
      <p:cxnSp>
        <p:nvCxnSpPr>
          <p:cNvPr id="4" name="Connecteur droit 3"/>
          <p:cNvCxnSpPr>
            <a:stCxn id="30" idx="3"/>
            <a:endCxn id="6" idx="7"/>
          </p:cNvCxnSpPr>
          <p:nvPr/>
        </p:nvCxnSpPr>
        <p:spPr>
          <a:xfrm flipH="1">
            <a:off x="5505693" y="1898718"/>
            <a:ext cx="709340" cy="114844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e 37"/>
          <p:cNvGrpSpPr/>
          <p:nvPr/>
        </p:nvGrpSpPr>
        <p:grpSpPr>
          <a:xfrm>
            <a:off x="9515184" y="2961001"/>
            <a:ext cx="2056132" cy="878275"/>
            <a:chOff x="7302843" y="4394885"/>
            <a:chExt cx="2193210" cy="1294365"/>
          </a:xfrm>
        </p:grpSpPr>
        <p:sp>
          <p:nvSpPr>
            <p:cNvPr id="39" name="Ellipse 38"/>
            <p:cNvSpPr/>
            <p:nvPr/>
          </p:nvSpPr>
          <p:spPr>
            <a:xfrm>
              <a:off x="7302843" y="4394885"/>
              <a:ext cx="921601" cy="127332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0" name="ZoneTexte 39"/>
            <p:cNvSpPr txBox="1"/>
            <p:nvPr/>
          </p:nvSpPr>
          <p:spPr>
            <a:xfrm>
              <a:off x="8224444" y="4464561"/>
              <a:ext cx="1271609" cy="12246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No</a:t>
              </a:r>
            </a:p>
            <a:p>
              <a:pPr algn="ctr"/>
              <a:r>
                <a:rPr lang="fr-BE" sz="1600" dirty="0" smtClean="0"/>
                <a:t>Sensation</a:t>
              </a:r>
            </a:p>
            <a:p>
              <a:pPr algn="ctr"/>
              <a:r>
                <a:rPr lang="fr-BE" sz="1600" dirty="0" smtClean="0"/>
                <a:t>38,71 %</a:t>
              </a:r>
              <a:endParaRPr lang="fr-BE" sz="1600" dirty="0"/>
            </a:p>
          </p:txBody>
        </p:sp>
      </p:grpSp>
      <p:cxnSp>
        <p:nvCxnSpPr>
          <p:cNvPr id="42" name="Connecteur droit 41"/>
          <p:cNvCxnSpPr>
            <a:stCxn id="39" idx="2"/>
            <a:endCxn id="6" idx="6"/>
          </p:cNvCxnSpPr>
          <p:nvPr/>
        </p:nvCxnSpPr>
        <p:spPr>
          <a:xfrm flipH="1">
            <a:off x="5663861" y="3392998"/>
            <a:ext cx="3851322" cy="36002"/>
          </a:xfrm>
          <a:prstGeom prst="line">
            <a:avLst/>
          </a:prstGeom>
          <a:ln w="88900" cap="rnd">
            <a:solidFill>
              <a:schemeClr val="bg1"/>
            </a:solidFill>
            <a:round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>
            <a:stCxn id="24" idx="5"/>
            <a:endCxn id="6" idx="1"/>
          </p:cNvCxnSpPr>
          <p:nvPr/>
        </p:nvCxnSpPr>
        <p:spPr>
          <a:xfrm>
            <a:off x="3871634" y="1857313"/>
            <a:ext cx="870382" cy="118984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>
            <a:stCxn id="27" idx="1"/>
            <a:endCxn id="6" idx="5"/>
          </p:cNvCxnSpPr>
          <p:nvPr/>
        </p:nvCxnSpPr>
        <p:spPr>
          <a:xfrm flipH="1" flipV="1">
            <a:off x="5505693" y="3810838"/>
            <a:ext cx="683885" cy="1472380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>
            <a:stCxn id="36" idx="7"/>
            <a:endCxn id="6" idx="3"/>
          </p:cNvCxnSpPr>
          <p:nvPr/>
        </p:nvCxnSpPr>
        <p:spPr>
          <a:xfrm flipV="1">
            <a:off x="3947999" y="3810838"/>
            <a:ext cx="794017" cy="144692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cteur droit 57"/>
          <p:cNvCxnSpPr>
            <a:stCxn id="33" idx="6"/>
            <a:endCxn id="6" idx="2"/>
          </p:cNvCxnSpPr>
          <p:nvPr/>
        </p:nvCxnSpPr>
        <p:spPr>
          <a:xfrm>
            <a:off x="2754896" y="3428998"/>
            <a:ext cx="1828959" cy="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e 4"/>
          <p:cNvGrpSpPr/>
          <p:nvPr/>
        </p:nvGrpSpPr>
        <p:grpSpPr>
          <a:xfrm>
            <a:off x="4390427" y="2889000"/>
            <a:ext cx="1466850" cy="1080000"/>
            <a:chOff x="7096514" y="4394887"/>
            <a:chExt cx="1564638" cy="1591659"/>
          </a:xfrm>
        </p:grpSpPr>
        <p:sp>
          <p:nvSpPr>
            <p:cNvPr id="6" name="Ellipse 5"/>
            <p:cNvSpPr/>
            <p:nvPr/>
          </p:nvSpPr>
          <p:spPr>
            <a:xfrm>
              <a:off x="7302842" y="4394887"/>
              <a:ext cx="1152000" cy="159165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7096514" y="4820363"/>
              <a:ext cx="1564638" cy="10432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200" dirty="0" err="1" smtClean="0"/>
                <a:t>Physiological</a:t>
              </a:r>
              <a:r>
                <a:rPr lang="fr-BE" sz="1200" dirty="0" smtClean="0"/>
                <a:t> Sensations</a:t>
              </a:r>
            </a:p>
            <a:p>
              <a:pPr algn="ctr"/>
              <a:r>
                <a:rPr lang="fr-BE" sz="1600" dirty="0" smtClean="0"/>
                <a:t>48,39 %</a:t>
              </a:r>
              <a:endParaRPr lang="fr-BE" sz="1600" dirty="0"/>
            </a:p>
          </p:txBody>
        </p:sp>
      </p:grpSp>
      <p:grpSp>
        <p:nvGrpSpPr>
          <p:cNvPr id="29" name="Groupe 28"/>
          <p:cNvGrpSpPr/>
          <p:nvPr/>
        </p:nvGrpSpPr>
        <p:grpSpPr>
          <a:xfrm>
            <a:off x="6183401" y="1529964"/>
            <a:ext cx="1022327" cy="584773"/>
            <a:chOff x="7262155" y="4123144"/>
            <a:chExt cx="1090482" cy="861816"/>
          </a:xfrm>
        </p:grpSpPr>
        <p:sp>
          <p:nvSpPr>
            <p:cNvPr id="30" name="Ellipse 29"/>
            <p:cNvSpPr/>
            <p:nvPr/>
          </p:nvSpPr>
          <p:spPr>
            <a:xfrm>
              <a:off x="7262155" y="4394885"/>
              <a:ext cx="230400" cy="31833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1" name="ZoneTexte 30"/>
            <p:cNvSpPr txBox="1"/>
            <p:nvPr/>
          </p:nvSpPr>
          <p:spPr>
            <a:xfrm>
              <a:off x="7492555" y="4123144"/>
              <a:ext cx="860082" cy="86181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Sweat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2440299" y="1406851"/>
            <a:ext cx="1452423" cy="830997"/>
            <a:chOff x="8173794" y="3558977"/>
            <a:chExt cx="1549251" cy="1224689"/>
          </a:xfrm>
        </p:grpSpPr>
        <p:sp>
          <p:nvSpPr>
            <p:cNvPr id="24" name="Ellipse 23"/>
            <p:cNvSpPr/>
            <p:nvPr/>
          </p:nvSpPr>
          <p:spPr>
            <a:xfrm>
              <a:off x="9569445" y="4041707"/>
              <a:ext cx="153600" cy="21222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8173794" y="3558977"/>
              <a:ext cx="1280451" cy="12246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Heart</a:t>
              </a:r>
              <a:r>
                <a:rPr lang="fr-BE" sz="1600" dirty="0" smtClean="0"/>
                <a:t> rate change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1354272" y="3136612"/>
            <a:ext cx="1400624" cy="584773"/>
            <a:chOff x="4465816" y="5877900"/>
            <a:chExt cx="1493999" cy="861817"/>
          </a:xfrm>
        </p:grpSpPr>
        <p:sp>
          <p:nvSpPr>
            <p:cNvPr id="33" name="Ellipse 32"/>
            <p:cNvSpPr/>
            <p:nvPr/>
          </p:nvSpPr>
          <p:spPr>
            <a:xfrm>
              <a:off x="5499015" y="5990475"/>
              <a:ext cx="460800" cy="6366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4465816" y="5877900"/>
              <a:ext cx="1033199" cy="86181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Tension</a:t>
              </a:r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2613247" y="5111091"/>
            <a:ext cx="1387474" cy="584775"/>
            <a:chOff x="6206870" y="4256428"/>
            <a:chExt cx="1479972" cy="861820"/>
          </a:xfrm>
        </p:grpSpPr>
        <p:sp>
          <p:nvSpPr>
            <p:cNvPr id="36" name="Ellipse 35"/>
            <p:cNvSpPr/>
            <p:nvPr/>
          </p:nvSpPr>
          <p:spPr>
            <a:xfrm>
              <a:off x="7302842" y="4394887"/>
              <a:ext cx="384000" cy="53055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7" name="ZoneTexte 36"/>
            <p:cNvSpPr txBox="1"/>
            <p:nvPr/>
          </p:nvSpPr>
          <p:spPr>
            <a:xfrm>
              <a:off x="6206870" y="4256428"/>
              <a:ext cx="1081491" cy="8618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Twitch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6147401" y="4864870"/>
            <a:ext cx="1754848" cy="1077218"/>
            <a:chOff x="5431004" y="4569435"/>
            <a:chExt cx="1871838" cy="1587559"/>
          </a:xfrm>
        </p:grpSpPr>
        <p:sp>
          <p:nvSpPr>
            <p:cNvPr id="27" name="Ellipse 26"/>
            <p:cNvSpPr/>
            <p:nvPr/>
          </p:nvSpPr>
          <p:spPr>
            <a:xfrm>
              <a:off x="5431004" y="5123820"/>
              <a:ext cx="307200" cy="42444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5738204" y="4569435"/>
              <a:ext cx="1564638" cy="15875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Body </a:t>
              </a:r>
              <a:r>
                <a:rPr lang="fr-BE" sz="1600" dirty="0" err="1" smtClean="0"/>
                <a:t>temperature</a:t>
              </a:r>
              <a:r>
                <a:rPr lang="fr-BE" sz="1600" dirty="0" smtClean="0"/>
                <a:t> change</a:t>
              </a:r>
            </a:p>
            <a:p>
              <a:pPr algn="ctr"/>
              <a:r>
                <a:rPr lang="fr-BE" sz="1600" dirty="0" smtClean="0"/>
                <a:t>12,9 %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6198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Coping </a:t>
            </a:r>
            <a:r>
              <a:rPr lang="fr-BE" dirty="0" err="1" smtClean="0"/>
              <a:t>with</a:t>
            </a:r>
            <a:r>
              <a:rPr lang="fr-BE" dirty="0" smtClean="0"/>
              <a:t> </a:t>
            </a:r>
            <a:r>
              <a:rPr lang="fr-BE" dirty="0" err="1" smtClean="0"/>
              <a:t>Craving</a:t>
            </a:r>
            <a:endParaRPr lang="fr-BE" dirty="0"/>
          </a:p>
        </p:txBody>
      </p:sp>
      <p:cxnSp>
        <p:nvCxnSpPr>
          <p:cNvPr id="26" name="Connecteur droit 25"/>
          <p:cNvCxnSpPr>
            <a:stCxn id="24" idx="6"/>
            <a:endCxn id="5" idx="2"/>
          </p:cNvCxnSpPr>
          <p:nvPr/>
        </p:nvCxnSpPr>
        <p:spPr>
          <a:xfrm>
            <a:off x="3108959" y="3612772"/>
            <a:ext cx="1925144" cy="0"/>
          </a:xfrm>
          <a:prstGeom prst="line">
            <a:avLst/>
          </a:prstGeom>
          <a:ln w="889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/>
          <p:cNvCxnSpPr>
            <a:stCxn id="15" idx="2"/>
            <a:endCxn id="5" idx="6"/>
          </p:cNvCxnSpPr>
          <p:nvPr/>
        </p:nvCxnSpPr>
        <p:spPr>
          <a:xfrm flipH="1">
            <a:off x="7050103" y="3596737"/>
            <a:ext cx="1925144" cy="16035"/>
          </a:xfrm>
          <a:prstGeom prst="line">
            <a:avLst/>
          </a:prstGeom>
          <a:ln w="889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>
            <a:stCxn id="5" idx="1"/>
            <a:endCxn id="21" idx="5"/>
          </p:cNvCxnSpPr>
          <p:nvPr/>
        </p:nvCxnSpPr>
        <p:spPr>
          <a:xfrm flipH="1" flipV="1">
            <a:off x="4417273" y="1763408"/>
            <a:ext cx="912066" cy="1136600"/>
          </a:xfrm>
          <a:prstGeom prst="line">
            <a:avLst/>
          </a:prstGeom>
          <a:ln w="889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e 19"/>
          <p:cNvGrpSpPr/>
          <p:nvPr/>
        </p:nvGrpSpPr>
        <p:grpSpPr>
          <a:xfrm>
            <a:off x="3084081" y="1314637"/>
            <a:ext cx="1343736" cy="830996"/>
            <a:chOff x="5262348" y="4095906"/>
            <a:chExt cx="969469" cy="593570"/>
          </a:xfrm>
        </p:grpSpPr>
        <p:sp>
          <p:nvSpPr>
            <p:cNvPr id="21" name="Ellipse 20"/>
            <p:cNvSpPr/>
            <p:nvPr/>
          </p:nvSpPr>
          <p:spPr>
            <a:xfrm>
              <a:off x="6179871" y="4372560"/>
              <a:ext cx="51946" cy="51429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5262348" y="4095906"/>
              <a:ext cx="876983" cy="5935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Enough</a:t>
              </a:r>
              <a:r>
                <a:rPr lang="fr-BE" sz="1600" dirty="0" smtClean="0"/>
                <a:t> </a:t>
              </a:r>
              <a:r>
                <a:rPr lang="fr-BE" sz="1600" dirty="0" err="1" smtClean="0"/>
                <a:t>Gambling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3,23 %</a:t>
              </a:r>
              <a:endParaRPr lang="fr-BE" sz="1600" dirty="0"/>
            </a:p>
          </p:txBody>
        </p:sp>
      </p:grpSp>
      <p:cxnSp>
        <p:nvCxnSpPr>
          <p:cNvPr id="35" name="Connecteur droit 34"/>
          <p:cNvCxnSpPr>
            <a:stCxn id="18" idx="3"/>
            <a:endCxn id="5" idx="7"/>
          </p:cNvCxnSpPr>
          <p:nvPr/>
        </p:nvCxnSpPr>
        <p:spPr>
          <a:xfrm flipH="1">
            <a:off x="6754867" y="1893615"/>
            <a:ext cx="1177148" cy="1006393"/>
          </a:xfrm>
          <a:prstGeom prst="line">
            <a:avLst/>
          </a:prstGeom>
          <a:ln w="889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37"/>
          <p:cNvCxnSpPr>
            <a:stCxn id="9" idx="7"/>
            <a:endCxn id="5" idx="3"/>
          </p:cNvCxnSpPr>
          <p:nvPr/>
        </p:nvCxnSpPr>
        <p:spPr>
          <a:xfrm flipV="1">
            <a:off x="4364552" y="4325536"/>
            <a:ext cx="964787" cy="1421719"/>
          </a:xfrm>
          <a:prstGeom prst="line">
            <a:avLst/>
          </a:prstGeom>
          <a:ln w="889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40"/>
          <p:cNvCxnSpPr>
            <a:stCxn id="12" idx="1"/>
            <a:endCxn id="5" idx="5"/>
          </p:cNvCxnSpPr>
          <p:nvPr/>
        </p:nvCxnSpPr>
        <p:spPr>
          <a:xfrm flipH="1" flipV="1">
            <a:off x="6754867" y="4325536"/>
            <a:ext cx="1198236" cy="1447176"/>
          </a:xfrm>
          <a:prstGeom prst="line">
            <a:avLst/>
          </a:prstGeom>
          <a:ln w="889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e 10"/>
          <p:cNvGrpSpPr/>
          <p:nvPr/>
        </p:nvGrpSpPr>
        <p:grpSpPr>
          <a:xfrm>
            <a:off x="7900382" y="5607603"/>
            <a:ext cx="1313623" cy="584775"/>
            <a:chOff x="6146260" y="4190440"/>
            <a:chExt cx="947740" cy="417697"/>
          </a:xfrm>
        </p:grpSpPr>
        <p:sp>
          <p:nvSpPr>
            <p:cNvPr id="12" name="Ellipse 11"/>
            <p:cNvSpPr/>
            <p:nvPr/>
          </p:nvSpPr>
          <p:spPr>
            <a:xfrm>
              <a:off x="6146260" y="4270717"/>
              <a:ext cx="259729" cy="25714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6414946" y="4190440"/>
              <a:ext cx="679054" cy="417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Will</a:t>
              </a:r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7900382" y="1560858"/>
            <a:ext cx="1716495" cy="584775"/>
            <a:chOff x="6219080" y="4190436"/>
            <a:chExt cx="1238400" cy="417697"/>
          </a:xfrm>
        </p:grpSpPr>
        <p:sp>
          <p:nvSpPr>
            <p:cNvPr id="18" name="Ellipse 17"/>
            <p:cNvSpPr/>
            <p:nvPr/>
          </p:nvSpPr>
          <p:spPr>
            <a:xfrm>
              <a:off x="6219080" y="4296428"/>
              <a:ext cx="155838" cy="154286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6426863" y="4190436"/>
              <a:ext cx="1030617" cy="417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Wrong</a:t>
              </a:r>
              <a:r>
                <a:rPr lang="fr-BE" sz="1600" dirty="0" smtClean="0"/>
                <a:t> state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14" name="Groupe 13"/>
          <p:cNvGrpSpPr/>
          <p:nvPr/>
        </p:nvGrpSpPr>
        <p:grpSpPr>
          <a:xfrm>
            <a:off x="8975247" y="3340349"/>
            <a:ext cx="1371911" cy="584776"/>
            <a:chOff x="6193108" y="4190440"/>
            <a:chExt cx="989793" cy="417698"/>
          </a:xfrm>
        </p:grpSpPr>
        <p:sp>
          <p:nvSpPr>
            <p:cNvPr id="15" name="Ellipse 14"/>
            <p:cNvSpPr/>
            <p:nvPr/>
          </p:nvSpPr>
          <p:spPr>
            <a:xfrm>
              <a:off x="6193108" y="4296432"/>
              <a:ext cx="155838" cy="154286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6400891" y="4190440"/>
              <a:ext cx="782010" cy="4176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Relations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1668959" y="2892772"/>
            <a:ext cx="1440000" cy="1440000"/>
            <a:chOff x="5413922" y="3909668"/>
            <a:chExt cx="1038918" cy="1028565"/>
          </a:xfrm>
        </p:grpSpPr>
        <p:sp>
          <p:nvSpPr>
            <p:cNvPr id="24" name="Ellipse 23"/>
            <p:cNvSpPr/>
            <p:nvPr/>
          </p:nvSpPr>
          <p:spPr>
            <a:xfrm>
              <a:off x="5413922" y="3909668"/>
              <a:ext cx="1038918" cy="1028565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5540061" y="4152881"/>
              <a:ext cx="786639" cy="5935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>
                  <a:solidFill>
                    <a:schemeClr val="bg1"/>
                  </a:solidFill>
                </a:rPr>
                <a:t>Money limitation</a:t>
              </a:r>
            </a:p>
            <a:p>
              <a:pPr algn="ctr"/>
              <a:r>
                <a:rPr lang="fr-BE" sz="1600" dirty="0" smtClean="0">
                  <a:solidFill>
                    <a:schemeClr val="bg1"/>
                  </a:solidFill>
                </a:rPr>
                <a:t>64,52 %</a:t>
              </a:r>
              <a:endParaRPr lang="fr-BE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2931898" y="5607602"/>
            <a:ext cx="1495919" cy="584776"/>
            <a:chOff x="5373577" y="4215138"/>
            <a:chExt cx="1079261" cy="417698"/>
          </a:xfrm>
        </p:grpSpPr>
        <p:sp>
          <p:nvSpPr>
            <p:cNvPr id="9" name="Ellipse 8"/>
            <p:cNvSpPr/>
            <p:nvPr/>
          </p:nvSpPr>
          <p:spPr>
            <a:xfrm>
              <a:off x="6141163" y="4269701"/>
              <a:ext cx="311675" cy="308572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0" name="ZoneTexte 9"/>
            <p:cNvSpPr txBox="1"/>
            <p:nvPr/>
          </p:nvSpPr>
          <p:spPr>
            <a:xfrm>
              <a:off x="5373577" y="4215138"/>
              <a:ext cx="767586" cy="4176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Activities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grpSp>
        <p:nvGrpSpPr>
          <p:cNvPr id="4" name="Groupe 3"/>
          <p:cNvGrpSpPr/>
          <p:nvPr/>
        </p:nvGrpSpPr>
        <p:grpSpPr>
          <a:xfrm>
            <a:off x="5034103" y="2604772"/>
            <a:ext cx="2016000" cy="2016000"/>
            <a:chOff x="5920467" y="4220968"/>
            <a:chExt cx="1454486" cy="1440000"/>
          </a:xfrm>
        </p:grpSpPr>
        <p:sp>
          <p:nvSpPr>
            <p:cNvPr id="5" name="Ellipse 4"/>
            <p:cNvSpPr/>
            <p:nvPr/>
          </p:nvSpPr>
          <p:spPr>
            <a:xfrm>
              <a:off x="5920467" y="4220968"/>
              <a:ext cx="1454486" cy="144000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" name="ZoneTexte 5"/>
            <p:cNvSpPr txBox="1"/>
            <p:nvPr/>
          </p:nvSpPr>
          <p:spPr>
            <a:xfrm>
              <a:off x="6172356" y="4656210"/>
              <a:ext cx="1029729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dirty="0" smtClean="0">
                  <a:solidFill>
                    <a:schemeClr val="bg1"/>
                  </a:solidFill>
                </a:rPr>
                <a:t>Coping</a:t>
              </a:r>
            </a:p>
            <a:p>
              <a:pPr algn="ctr"/>
              <a:endParaRPr lang="fr-BE" sz="1200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fr-BE" sz="1600" dirty="0" smtClean="0">
                  <a:solidFill>
                    <a:schemeClr val="bg1"/>
                  </a:solidFill>
                </a:rPr>
                <a:t>90,32 %</a:t>
              </a:r>
              <a:endParaRPr lang="fr-BE" sz="105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637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Affects</a:t>
            </a:r>
            <a:br>
              <a:rPr lang="fr-BE" dirty="0" smtClean="0"/>
            </a:br>
            <a:r>
              <a:rPr lang="fr-BE" b="1" dirty="0" err="1" smtClean="0">
                <a:solidFill>
                  <a:schemeClr val="accent1"/>
                </a:solidFill>
              </a:rPr>
              <a:t>Before</a:t>
            </a:r>
            <a:r>
              <a:rPr lang="fr-BE" dirty="0" smtClean="0"/>
              <a:t> – </a:t>
            </a:r>
            <a:r>
              <a:rPr lang="fr-BE" dirty="0" err="1" smtClean="0"/>
              <a:t>While</a:t>
            </a:r>
            <a:r>
              <a:rPr lang="fr-BE" dirty="0" smtClean="0"/>
              <a:t> – </a:t>
            </a:r>
            <a:r>
              <a:rPr lang="fr-BE" dirty="0" err="1" smtClean="0"/>
              <a:t>After</a:t>
            </a:r>
            <a:r>
              <a:rPr lang="fr-BE" dirty="0" smtClean="0"/>
              <a:t> </a:t>
            </a:r>
            <a:r>
              <a:rPr lang="fr-BE" dirty="0" err="1" smtClean="0"/>
              <a:t>Gambling</a:t>
            </a:r>
            <a:endParaRPr lang="fr-BE" dirty="0"/>
          </a:p>
        </p:txBody>
      </p:sp>
      <p:cxnSp>
        <p:nvCxnSpPr>
          <p:cNvPr id="44" name="Connecteur droit 43"/>
          <p:cNvCxnSpPr>
            <a:stCxn id="57" idx="3"/>
            <a:endCxn id="63" idx="0"/>
          </p:cNvCxnSpPr>
          <p:nvPr/>
        </p:nvCxnSpPr>
        <p:spPr>
          <a:xfrm flipH="1">
            <a:off x="1087257" y="3753102"/>
            <a:ext cx="391178" cy="1431308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>
            <a:stCxn id="57" idx="4"/>
            <a:endCxn id="60" idx="1"/>
          </p:cNvCxnSpPr>
          <p:nvPr/>
        </p:nvCxnSpPr>
        <p:spPr>
          <a:xfrm>
            <a:off x="2114831" y="4016706"/>
            <a:ext cx="414222" cy="142024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45"/>
          <p:cNvCxnSpPr>
            <a:stCxn id="78" idx="1"/>
            <a:endCxn id="57" idx="5"/>
          </p:cNvCxnSpPr>
          <p:nvPr/>
        </p:nvCxnSpPr>
        <p:spPr>
          <a:xfrm flipH="1" flipV="1">
            <a:off x="2751227" y="3753102"/>
            <a:ext cx="1420194" cy="150264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>
            <a:stCxn id="57" idx="6"/>
            <a:endCxn id="66" idx="2"/>
          </p:cNvCxnSpPr>
          <p:nvPr/>
        </p:nvCxnSpPr>
        <p:spPr>
          <a:xfrm>
            <a:off x="3014831" y="3116706"/>
            <a:ext cx="2001169" cy="4501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>
            <a:stCxn id="66" idx="6"/>
            <a:endCxn id="54" idx="2"/>
          </p:cNvCxnSpPr>
          <p:nvPr/>
        </p:nvCxnSpPr>
        <p:spPr>
          <a:xfrm flipV="1">
            <a:off x="7176000" y="3152706"/>
            <a:ext cx="1971370" cy="901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>
            <a:stCxn id="69" idx="7"/>
            <a:endCxn id="54" idx="3"/>
          </p:cNvCxnSpPr>
          <p:nvPr/>
        </p:nvCxnSpPr>
        <p:spPr>
          <a:xfrm flipV="1">
            <a:off x="8543201" y="3534544"/>
            <a:ext cx="762331" cy="124258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>
            <a:stCxn id="54" idx="4"/>
            <a:endCxn id="72" idx="0"/>
          </p:cNvCxnSpPr>
          <p:nvPr/>
        </p:nvCxnSpPr>
        <p:spPr>
          <a:xfrm>
            <a:off x="9687370" y="3692706"/>
            <a:ext cx="471322" cy="151814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>
            <a:stCxn id="54" idx="5"/>
            <a:endCxn id="117" idx="1"/>
          </p:cNvCxnSpPr>
          <p:nvPr/>
        </p:nvCxnSpPr>
        <p:spPr>
          <a:xfrm>
            <a:off x="10069208" y="3534544"/>
            <a:ext cx="1438697" cy="103868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>
            <a:stCxn id="54" idx="6"/>
            <a:endCxn id="76" idx="3"/>
          </p:cNvCxnSpPr>
          <p:nvPr/>
        </p:nvCxnSpPr>
        <p:spPr>
          <a:xfrm flipV="1">
            <a:off x="10227370" y="2779494"/>
            <a:ext cx="648056" cy="37321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Groupe 52"/>
          <p:cNvGrpSpPr/>
          <p:nvPr/>
        </p:nvGrpSpPr>
        <p:grpSpPr>
          <a:xfrm>
            <a:off x="9105169" y="2612706"/>
            <a:ext cx="1164399" cy="1080000"/>
            <a:chOff x="7257828" y="4394887"/>
            <a:chExt cx="1242026" cy="1152000"/>
          </a:xfrm>
        </p:grpSpPr>
        <p:sp>
          <p:nvSpPr>
            <p:cNvPr id="54" name="Ellipse 53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5" name="ZoneTexte 54"/>
            <p:cNvSpPr txBox="1"/>
            <p:nvPr/>
          </p:nvSpPr>
          <p:spPr>
            <a:xfrm>
              <a:off x="7257828" y="4566456"/>
              <a:ext cx="1242026" cy="88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Negative</a:t>
              </a:r>
              <a:endParaRPr lang="fr-BE" sz="1600" dirty="0" smtClean="0"/>
            </a:p>
            <a:p>
              <a:pPr algn="ctr"/>
              <a:endParaRPr lang="fr-BE" sz="1600" dirty="0" smtClean="0"/>
            </a:p>
            <a:p>
              <a:pPr algn="ctr"/>
              <a:r>
                <a:rPr lang="fr-BE" sz="1600" dirty="0" smtClean="0"/>
                <a:t>48,39 %</a:t>
              </a:r>
              <a:endParaRPr lang="fr-BE" sz="1600" dirty="0"/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1214831" y="2216706"/>
            <a:ext cx="1800000" cy="1800000"/>
            <a:chOff x="7302842" y="4394887"/>
            <a:chExt cx="1152000" cy="1152000"/>
          </a:xfrm>
        </p:grpSpPr>
        <p:sp>
          <p:nvSpPr>
            <p:cNvPr id="57" name="Ellipse 56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8" name="ZoneTexte 57"/>
            <p:cNvSpPr txBox="1"/>
            <p:nvPr/>
          </p:nvSpPr>
          <p:spPr>
            <a:xfrm>
              <a:off x="7363977" y="4658707"/>
              <a:ext cx="1029729" cy="630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000" dirty="0" smtClean="0"/>
                <a:t>Positive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80,65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2339940" y="5310419"/>
            <a:ext cx="997428" cy="864000"/>
            <a:chOff x="7219398" y="4394887"/>
            <a:chExt cx="1329904" cy="1152000"/>
          </a:xfrm>
        </p:grpSpPr>
        <p:sp>
          <p:nvSpPr>
            <p:cNvPr id="60" name="Ellipse 59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1" name="ZoneTexte 60"/>
            <p:cNvSpPr txBox="1"/>
            <p:nvPr/>
          </p:nvSpPr>
          <p:spPr>
            <a:xfrm>
              <a:off x="7219398" y="4581036"/>
              <a:ext cx="1329904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Joy</a:t>
              </a:r>
            </a:p>
            <a:p>
              <a:pPr algn="ctr"/>
              <a:r>
                <a:rPr lang="fr-BE" sz="1600" dirty="0" smtClean="0"/>
                <a:t>38,71 %</a:t>
              </a:r>
              <a:endParaRPr lang="fr-BE" sz="1600" dirty="0"/>
            </a:p>
          </p:txBody>
        </p:sp>
      </p:grpSp>
      <p:grpSp>
        <p:nvGrpSpPr>
          <p:cNvPr id="62" name="Groupe 61"/>
          <p:cNvGrpSpPr/>
          <p:nvPr/>
        </p:nvGrpSpPr>
        <p:grpSpPr>
          <a:xfrm>
            <a:off x="403257" y="5184410"/>
            <a:ext cx="1368000" cy="1368000"/>
            <a:chOff x="7302842" y="4394888"/>
            <a:chExt cx="841846" cy="841846"/>
          </a:xfrm>
        </p:grpSpPr>
        <p:sp>
          <p:nvSpPr>
            <p:cNvPr id="63" name="Ellipse 62"/>
            <p:cNvSpPr/>
            <p:nvPr/>
          </p:nvSpPr>
          <p:spPr>
            <a:xfrm>
              <a:off x="7302842" y="4394888"/>
              <a:ext cx="841846" cy="841846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4" name="ZoneTexte 63"/>
            <p:cNvSpPr txBox="1"/>
            <p:nvPr/>
          </p:nvSpPr>
          <p:spPr>
            <a:xfrm>
              <a:off x="7369840" y="4604426"/>
              <a:ext cx="707850" cy="511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dirty="0" smtClean="0"/>
                <a:t>Arousal</a:t>
              </a:r>
              <a:endParaRPr lang="fr-BE" sz="1600" dirty="0" smtClean="0"/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61,29 %</a:t>
              </a:r>
              <a:endParaRPr lang="fr-BE" sz="1600" dirty="0"/>
            </a:p>
          </p:txBody>
        </p:sp>
      </p:grpSp>
      <p:grpSp>
        <p:nvGrpSpPr>
          <p:cNvPr id="65" name="Groupe 64"/>
          <p:cNvGrpSpPr/>
          <p:nvPr/>
        </p:nvGrpSpPr>
        <p:grpSpPr>
          <a:xfrm>
            <a:off x="5016000" y="2081719"/>
            <a:ext cx="2160000" cy="2160000"/>
            <a:chOff x="7302841" y="4394887"/>
            <a:chExt cx="744000" cy="744000"/>
          </a:xfrm>
        </p:grpSpPr>
        <p:sp>
          <p:nvSpPr>
            <p:cNvPr id="66" name="Ellipse 65"/>
            <p:cNvSpPr/>
            <p:nvPr/>
          </p:nvSpPr>
          <p:spPr>
            <a:xfrm>
              <a:off x="7302841" y="4394887"/>
              <a:ext cx="744000" cy="744000"/>
            </a:xfrm>
            <a:prstGeom prst="ellipse">
              <a:avLst/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7" name="ZoneTexte 66"/>
            <p:cNvSpPr txBox="1"/>
            <p:nvPr/>
          </p:nvSpPr>
          <p:spPr>
            <a:xfrm>
              <a:off x="7333947" y="4602671"/>
              <a:ext cx="681790" cy="349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Affects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96,77 %</a:t>
              </a:r>
              <a:endParaRPr lang="fr-BE" sz="1600" dirty="0"/>
            </a:p>
          </p:txBody>
        </p:sp>
      </p:grpSp>
      <p:grpSp>
        <p:nvGrpSpPr>
          <p:cNvPr id="68" name="Groupe 67"/>
          <p:cNvGrpSpPr/>
          <p:nvPr/>
        </p:nvGrpSpPr>
        <p:grpSpPr>
          <a:xfrm>
            <a:off x="7013200" y="4671684"/>
            <a:ext cx="1635443" cy="720000"/>
            <a:chOff x="5838133" y="4394887"/>
            <a:chExt cx="2616709" cy="1152000"/>
          </a:xfrm>
        </p:grpSpPr>
        <p:sp>
          <p:nvSpPr>
            <p:cNvPr id="69" name="Ellipse 68"/>
            <p:cNvSpPr/>
            <p:nvPr/>
          </p:nvSpPr>
          <p:spPr>
            <a:xfrm>
              <a:off x="7302842" y="4394887"/>
              <a:ext cx="1152000" cy="1152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0" name="ZoneTexte 69"/>
            <p:cNvSpPr txBox="1"/>
            <p:nvPr/>
          </p:nvSpPr>
          <p:spPr>
            <a:xfrm>
              <a:off x="5838133" y="4503066"/>
              <a:ext cx="1448121" cy="935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Stress</a:t>
              </a:r>
            </a:p>
            <a:p>
              <a:pPr algn="ctr"/>
              <a:r>
                <a:rPr lang="fr-BE" sz="1600" dirty="0" smtClean="0"/>
                <a:t>32,26 %</a:t>
              </a:r>
              <a:endParaRPr lang="fr-BE" sz="1600" dirty="0"/>
            </a:p>
          </p:txBody>
        </p:sp>
      </p:grpSp>
      <p:grpSp>
        <p:nvGrpSpPr>
          <p:cNvPr id="71" name="Groupe 70"/>
          <p:cNvGrpSpPr/>
          <p:nvPr/>
        </p:nvGrpSpPr>
        <p:grpSpPr>
          <a:xfrm>
            <a:off x="9690306" y="5210848"/>
            <a:ext cx="936772" cy="908687"/>
            <a:chOff x="6783824" y="4394887"/>
            <a:chExt cx="1498835" cy="1453901"/>
          </a:xfrm>
        </p:grpSpPr>
        <p:sp>
          <p:nvSpPr>
            <p:cNvPr id="72" name="Ellipse 71"/>
            <p:cNvSpPr/>
            <p:nvPr/>
          </p:nvSpPr>
          <p:spPr>
            <a:xfrm>
              <a:off x="7302842" y="4394887"/>
              <a:ext cx="460800" cy="4608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3" name="ZoneTexte 72"/>
            <p:cNvSpPr txBox="1"/>
            <p:nvPr/>
          </p:nvSpPr>
          <p:spPr>
            <a:xfrm>
              <a:off x="6783824" y="4913147"/>
              <a:ext cx="1498835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12,90 %</a:t>
              </a:r>
              <a:endParaRPr lang="fr-BE" sz="1600" dirty="0"/>
            </a:p>
          </p:txBody>
        </p:sp>
      </p:grpSp>
      <p:grpSp>
        <p:nvGrpSpPr>
          <p:cNvPr id="74" name="Groupe 73"/>
          <p:cNvGrpSpPr/>
          <p:nvPr/>
        </p:nvGrpSpPr>
        <p:grpSpPr>
          <a:xfrm>
            <a:off x="10854338" y="2393552"/>
            <a:ext cx="1121415" cy="584775"/>
            <a:chOff x="6046077" y="3993021"/>
            <a:chExt cx="1794264" cy="935641"/>
          </a:xfrm>
        </p:grpSpPr>
        <p:sp>
          <p:nvSpPr>
            <p:cNvPr id="75" name="ZoneTexte 74"/>
            <p:cNvSpPr txBox="1"/>
            <p:nvPr/>
          </p:nvSpPr>
          <p:spPr>
            <a:xfrm>
              <a:off x="6276477" y="3993021"/>
              <a:ext cx="1563864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Irritation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  <p:sp>
          <p:nvSpPr>
            <p:cNvPr id="76" name="Ellipse 75"/>
            <p:cNvSpPr/>
            <p:nvPr/>
          </p:nvSpPr>
          <p:spPr>
            <a:xfrm>
              <a:off x="6046077" y="4413869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  <p:grpSp>
        <p:nvGrpSpPr>
          <p:cNvPr id="116" name="Groupe 115"/>
          <p:cNvGrpSpPr/>
          <p:nvPr/>
        </p:nvGrpSpPr>
        <p:grpSpPr>
          <a:xfrm>
            <a:off x="10996510" y="4552145"/>
            <a:ext cx="1120962" cy="758275"/>
            <a:chOff x="6518351" y="4394887"/>
            <a:chExt cx="1793540" cy="1213241"/>
          </a:xfrm>
        </p:grpSpPr>
        <p:sp>
          <p:nvSpPr>
            <p:cNvPr id="117" name="Ellipse 116"/>
            <p:cNvSpPr/>
            <p:nvPr/>
          </p:nvSpPr>
          <p:spPr>
            <a:xfrm>
              <a:off x="7302842" y="4394887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18" name="ZoneTexte 117"/>
            <p:cNvSpPr txBox="1"/>
            <p:nvPr/>
          </p:nvSpPr>
          <p:spPr>
            <a:xfrm>
              <a:off x="6518351" y="4672487"/>
              <a:ext cx="1793540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Boredom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3516568" y="5224118"/>
            <a:ext cx="1390442" cy="835130"/>
            <a:chOff x="6305688" y="4394887"/>
            <a:chExt cx="2224707" cy="1336209"/>
          </a:xfrm>
        </p:grpSpPr>
        <p:sp>
          <p:nvSpPr>
            <p:cNvPr id="43" name="Ellipse 42"/>
            <p:cNvSpPr/>
            <p:nvPr/>
          </p:nvSpPr>
          <p:spPr>
            <a:xfrm>
              <a:off x="7302842" y="4394887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80" name="ZoneTexte 79"/>
            <p:cNvSpPr txBox="1"/>
            <p:nvPr/>
          </p:nvSpPr>
          <p:spPr>
            <a:xfrm>
              <a:off x="6305688" y="4795455"/>
              <a:ext cx="2224707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Confidence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9876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6" name="Connecteur droit 75"/>
          <p:cNvCxnSpPr>
            <a:stCxn id="74" idx="0"/>
            <a:endCxn id="30" idx="4"/>
          </p:cNvCxnSpPr>
          <p:nvPr/>
        </p:nvCxnSpPr>
        <p:spPr>
          <a:xfrm flipV="1">
            <a:off x="6096000" y="4171657"/>
            <a:ext cx="0" cy="1390106"/>
          </a:xfrm>
          <a:prstGeom prst="line">
            <a:avLst/>
          </a:prstGeom>
          <a:ln w="88900" cap="rnd">
            <a:solidFill>
              <a:schemeClr val="tx1"/>
            </a:solidFill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Affects</a:t>
            </a:r>
            <a:br>
              <a:rPr lang="fr-BE" dirty="0" smtClean="0"/>
            </a:br>
            <a:r>
              <a:rPr lang="fr-BE" dirty="0" err="1"/>
              <a:t>Before</a:t>
            </a:r>
            <a:r>
              <a:rPr lang="fr-BE" dirty="0"/>
              <a:t> </a:t>
            </a:r>
            <a:r>
              <a:rPr lang="fr-BE" dirty="0" smtClean="0"/>
              <a:t>– </a:t>
            </a:r>
            <a:r>
              <a:rPr lang="fr-BE" b="1" dirty="0" err="1" smtClean="0">
                <a:solidFill>
                  <a:schemeClr val="accent1"/>
                </a:solidFill>
              </a:rPr>
              <a:t>While</a:t>
            </a:r>
            <a:r>
              <a:rPr lang="fr-BE" dirty="0" smtClean="0"/>
              <a:t> – </a:t>
            </a:r>
            <a:r>
              <a:rPr lang="fr-BE" dirty="0" err="1" smtClean="0"/>
              <a:t>After</a:t>
            </a:r>
            <a:r>
              <a:rPr lang="fr-BE" dirty="0" smtClean="0"/>
              <a:t> </a:t>
            </a:r>
            <a:r>
              <a:rPr lang="fr-BE" dirty="0" err="1" smtClean="0"/>
              <a:t>Gambling</a:t>
            </a:r>
            <a:endParaRPr lang="fr-BE" dirty="0"/>
          </a:p>
        </p:txBody>
      </p:sp>
      <p:cxnSp>
        <p:nvCxnSpPr>
          <p:cNvPr id="5" name="Connecteur droit 4"/>
          <p:cNvCxnSpPr>
            <a:stCxn id="18" idx="3"/>
            <a:endCxn id="24" idx="0"/>
          </p:cNvCxnSpPr>
          <p:nvPr/>
        </p:nvCxnSpPr>
        <p:spPr>
          <a:xfrm>
            <a:off x="1340805" y="3641866"/>
            <a:ext cx="79082" cy="164505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/>
          <p:cNvCxnSpPr>
            <a:stCxn id="18" idx="2"/>
            <a:endCxn id="21" idx="0"/>
          </p:cNvCxnSpPr>
          <p:nvPr/>
        </p:nvCxnSpPr>
        <p:spPr>
          <a:xfrm flipH="1">
            <a:off x="526136" y="3158205"/>
            <a:ext cx="614330" cy="85667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6"/>
          <p:cNvCxnSpPr>
            <a:stCxn id="28" idx="1"/>
            <a:endCxn id="18" idx="5"/>
          </p:cNvCxnSpPr>
          <p:nvPr/>
        </p:nvCxnSpPr>
        <p:spPr>
          <a:xfrm flipH="1" flipV="1">
            <a:off x="2308127" y="3641866"/>
            <a:ext cx="1654010" cy="675766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>
            <a:stCxn id="18" idx="6"/>
            <a:endCxn id="30" idx="2"/>
          </p:cNvCxnSpPr>
          <p:nvPr/>
        </p:nvCxnSpPr>
        <p:spPr>
          <a:xfrm>
            <a:off x="2508466" y="3158205"/>
            <a:ext cx="2579534" cy="545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>
            <a:stCxn id="30" idx="6"/>
            <a:endCxn id="15" idx="2"/>
          </p:cNvCxnSpPr>
          <p:nvPr/>
        </p:nvCxnSpPr>
        <p:spPr>
          <a:xfrm flipV="1">
            <a:off x="7104000" y="3158205"/>
            <a:ext cx="2514269" cy="545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>
            <a:stCxn id="33" idx="0"/>
            <a:endCxn id="15" idx="3"/>
          </p:cNvCxnSpPr>
          <p:nvPr/>
        </p:nvCxnSpPr>
        <p:spPr>
          <a:xfrm flipV="1">
            <a:off x="8801562" y="3667322"/>
            <a:ext cx="1027590" cy="95089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>
            <a:stCxn id="15" idx="4"/>
            <a:endCxn id="36" idx="0"/>
          </p:cNvCxnSpPr>
          <p:nvPr/>
        </p:nvCxnSpPr>
        <p:spPr>
          <a:xfrm flipH="1">
            <a:off x="10122269" y="3878205"/>
            <a:ext cx="216000" cy="153115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>
            <a:stCxn id="15" idx="5"/>
            <a:endCxn id="43" idx="0"/>
          </p:cNvCxnSpPr>
          <p:nvPr/>
        </p:nvCxnSpPr>
        <p:spPr>
          <a:xfrm>
            <a:off x="10847386" y="3667322"/>
            <a:ext cx="535338" cy="1310040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e 13"/>
          <p:cNvGrpSpPr/>
          <p:nvPr/>
        </p:nvGrpSpPr>
        <p:grpSpPr>
          <a:xfrm>
            <a:off x="9618269" y="2438205"/>
            <a:ext cx="1440000" cy="1440000"/>
            <a:chOff x="7310382" y="4431271"/>
            <a:chExt cx="1612800" cy="1612800"/>
          </a:xfrm>
        </p:grpSpPr>
        <p:sp>
          <p:nvSpPr>
            <p:cNvPr id="15" name="Ellipse 14"/>
            <p:cNvSpPr/>
            <p:nvPr/>
          </p:nvSpPr>
          <p:spPr>
            <a:xfrm>
              <a:off x="7310382" y="4431271"/>
              <a:ext cx="1612800" cy="16128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7417771" y="4735929"/>
              <a:ext cx="1423264" cy="930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Negative</a:t>
              </a:r>
              <a:endParaRPr lang="fr-BE" sz="1600" dirty="0" smtClean="0"/>
            </a:p>
            <a:p>
              <a:pPr algn="ctr"/>
              <a:endParaRPr lang="fr-BE" sz="1600" dirty="0" smtClean="0"/>
            </a:p>
            <a:p>
              <a:pPr algn="ctr"/>
              <a:r>
                <a:rPr lang="fr-BE" sz="1600" dirty="0" smtClean="0"/>
                <a:t>64,52%</a:t>
              </a:r>
              <a:endParaRPr lang="fr-BE" sz="1600" dirty="0"/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54133" y="4014879"/>
            <a:ext cx="944006" cy="1272046"/>
            <a:chOff x="7057505" y="4394887"/>
            <a:chExt cx="1258675" cy="1696061"/>
          </a:xfrm>
        </p:grpSpPr>
        <p:sp>
          <p:nvSpPr>
            <p:cNvPr id="21" name="Ellipse 20"/>
            <p:cNvSpPr/>
            <p:nvPr/>
          </p:nvSpPr>
          <p:spPr>
            <a:xfrm>
              <a:off x="7302842" y="4394887"/>
              <a:ext cx="768000" cy="768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7057505" y="5311248"/>
              <a:ext cx="1258675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Joy</a:t>
              </a:r>
            </a:p>
            <a:p>
              <a:pPr algn="ctr"/>
              <a:r>
                <a:rPr lang="fr-BE" sz="1600" dirty="0" smtClean="0"/>
                <a:t>25,81 %</a:t>
              </a:r>
              <a:endParaRPr lang="fr-BE" sz="1600" dirty="0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970771" y="5286925"/>
            <a:ext cx="1150257" cy="1221533"/>
            <a:chOff x="7203694" y="4394888"/>
            <a:chExt cx="707850" cy="751712"/>
          </a:xfrm>
        </p:grpSpPr>
        <p:sp>
          <p:nvSpPr>
            <p:cNvPr id="24" name="Ellipse 23"/>
            <p:cNvSpPr/>
            <p:nvPr/>
          </p:nvSpPr>
          <p:spPr>
            <a:xfrm>
              <a:off x="7302842" y="4394888"/>
              <a:ext cx="354461" cy="354461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7203694" y="4786739"/>
              <a:ext cx="707850" cy="35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Arousal</a:t>
              </a:r>
            </a:p>
            <a:p>
              <a:pPr algn="ctr"/>
              <a:r>
                <a:rPr lang="fr-BE" sz="1600" dirty="0" smtClean="0"/>
                <a:t>25,81 %</a:t>
              </a:r>
              <a:endParaRPr lang="fr-BE" sz="1600" dirty="0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3673102" y="4296544"/>
            <a:ext cx="851479" cy="872775"/>
            <a:chOff x="6231054" y="4394886"/>
            <a:chExt cx="3405916" cy="3491100"/>
          </a:xfrm>
        </p:grpSpPr>
        <p:sp>
          <p:nvSpPr>
            <p:cNvPr id="27" name="ZoneTexte 26"/>
            <p:cNvSpPr txBox="1"/>
            <p:nvPr/>
          </p:nvSpPr>
          <p:spPr>
            <a:xfrm>
              <a:off x="6231054" y="5546886"/>
              <a:ext cx="3405916" cy="2339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  <p:sp>
          <p:nvSpPr>
            <p:cNvPr id="28" name="Ellipse 27"/>
            <p:cNvSpPr/>
            <p:nvPr/>
          </p:nvSpPr>
          <p:spPr>
            <a:xfrm>
              <a:off x="7302842" y="4394886"/>
              <a:ext cx="576000" cy="576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  <p:grpSp>
        <p:nvGrpSpPr>
          <p:cNvPr id="29" name="Groupe 28"/>
          <p:cNvGrpSpPr/>
          <p:nvPr/>
        </p:nvGrpSpPr>
        <p:grpSpPr>
          <a:xfrm>
            <a:off x="5088000" y="2155657"/>
            <a:ext cx="2016000" cy="2016000"/>
            <a:chOff x="7326842" y="4440299"/>
            <a:chExt cx="696000" cy="696000"/>
          </a:xfrm>
        </p:grpSpPr>
        <p:sp>
          <p:nvSpPr>
            <p:cNvPr id="30" name="Ellipse 29"/>
            <p:cNvSpPr/>
            <p:nvPr/>
          </p:nvSpPr>
          <p:spPr>
            <a:xfrm>
              <a:off x="7326842" y="4440299"/>
              <a:ext cx="696000" cy="696000"/>
            </a:xfrm>
            <a:prstGeom prst="ellipse">
              <a:avLst/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1" name="ZoneTexte 30"/>
            <p:cNvSpPr txBox="1"/>
            <p:nvPr/>
          </p:nvSpPr>
          <p:spPr>
            <a:xfrm>
              <a:off x="7338568" y="4602313"/>
              <a:ext cx="681790" cy="350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Affects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90,32 %</a:t>
              </a:r>
              <a:endParaRPr lang="fr-BE" sz="1600" dirty="0"/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8225562" y="4618219"/>
            <a:ext cx="1152000" cy="1152000"/>
            <a:chOff x="7302842" y="4394888"/>
            <a:chExt cx="1843200" cy="1843200"/>
          </a:xfrm>
        </p:grpSpPr>
        <p:sp>
          <p:nvSpPr>
            <p:cNvPr id="33" name="Ellipse 32"/>
            <p:cNvSpPr/>
            <p:nvPr/>
          </p:nvSpPr>
          <p:spPr>
            <a:xfrm>
              <a:off x="7302842" y="4394888"/>
              <a:ext cx="1843200" cy="18432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7490570" y="4841390"/>
              <a:ext cx="1467742" cy="935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Stress</a:t>
              </a:r>
            </a:p>
            <a:p>
              <a:pPr algn="ctr"/>
              <a:r>
                <a:rPr lang="fr-BE" sz="1600" dirty="0" smtClean="0"/>
                <a:t>51,61 %</a:t>
              </a:r>
              <a:endParaRPr lang="fr-BE" sz="1600" dirty="0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9636076" y="5409362"/>
            <a:ext cx="972386" cy="1097176"/>
            <a:chOff x="6870532" y="4394887"/>
            <a:chExt cx="1555817" cy="1755484"/>
          </a:xfrm>
        </p:grpSpPr>
        <p:sp>
          <p:nvSpPr>
            <p:cNvPr id="36" name="Ellipse 35"/>
            <p:cNvSpPr/>
            <p:nvPr/>
          </p:nvSpPr>
          <p:spPr>
            <a:xfrm>
              <a:off x="7302842" y="4394887"/>
              <a:ext cx="691200" cy="691201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7" name="ZoneTexte 36"/>
            <p:cNvSpPr txBox="1"/>
            <p:nvPr/>
          </p:nvSpPr>
          <p:spPr>
            <a:xfrm>
              <a:off x="6870532" y="5214730"/>
              <a:ext cx="1555817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Irritation</a:t>
              </a:r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10894016" y="4977362"/>
            <a:ext cx="977415" cy="1144660"/>
            <a:chOff x="5609744" y="4413869"/>
            <a:chExt cx="1563864" cy="1831457"/>
          </a:xfrm>
        </p:grpSpPr>
        <p:sp>
          <p:nvSpPr>
            <p:cNvPr id="42" name="ZoneTexte 41"/>
            <p:cNvSpPr txBox="1"/>
            <p:nvPr/>
          </p:nvSpPr>
          <p:spPr>
            <a:xfrm>
              <a:off x="5609744" y="5309685"/>
              <a:ext cx="1563864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  <p:sp>
          <p:nvSpPr>
            <p:cNvPr id="43" name="Ellipse 42"/>
            <p:cNvSpPr/>
            <p:nvPr/>
          </p:nvSpPr>
          <p:spPr>
            <a:xfrm>
              <a:off x="6046077" y="4413869"/>
              <a:ext cx="691200" cy="691201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  <p:cxnSp>
        <p:nvCxnSpPr>
          <p:cNvPr id="56" name="Connecteur droit 55"/>
          <p:cNvCxnSpPr>
            <a:stCxn id="18" idx="4"/>
            <a:endCxn id="58" idx="0"/>
          </p:cNvCxnSpPr>
          <p:nvPr/>
        </p:nvCxnSpPr>
        <p:spPr>
          <a:xfrm>
            <a:off x="1824466" y="3842205"/>
            <a:ext cx="738936" cy="99115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Groupe 56"/>
          <p:cNvGrpSpPr/>
          <p:nvPr/>
        </p:nvGrpSpPr>
        <p:grpSpPr>
          <a:xfrm>
            <a:off x="1988272" y="4833362"/>
            <a:ext cx="1150257" cy="905655"/>
            <a:chOff x="7037532" y="4394886"/>
            <a:chExt cx="707850" cy="557325"/>
          </a:xfrm>
        </p:grpSpPr>
        <p:sp>
          <p:nvSpPr>
            <p:cNvPr id="58" name="Ellipse 57"/>
            <p:cNvSpPr/>
            <p:nvPr/>
          </p:nvSpPr>
          <p:spPr>
            <a:xfrm>
              <a:off x="7302842" y="4394886"/>
              <a:ext cx="177231" cy="177231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9" name="ZoneTexte 58"/>
            <p:cNvSpPr txBox="1"/>
            <p:nvPr/>
          </p:nvSpPr>
          <p:spPr>
            <a:xfrm>
              <a:off x="7037532" y="4592350"/>
              <a:ext cx="707850" cy="35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Pleasure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12,9 %</a:t>
              </a:r>
              <a:endParaRPr lang="fr-BE" sz="1600" dirty="0"/>
            </a:p>
          </p:txBody>
        </p:sp>
      </p:grpSp>
      <p:grpSp>
        <p:nvGrpSpPr>
          <p:cNvPr id="73" name="Groupe 72"/>
          <p:cNvGrpSpPr/>
          <p:nvPr/>
        </p:nvGrpSpPr>
        <p:grpSpPr>
          <a:xfrm>
            <a:off x="5627614" y="5561763"/>
            <a:ext cx="936772" cy="1095160"/>
            <a:chOff x="6841424" y="4394887"/>
            <a:chExt cx="1498835" cy="1752258"/>
          </a:xfrm>
        </p:grpSpPr>
        <p:sp>
          <p:nvSpPr>
            <p:cNvPr id="74" name="Ellipse 73"/>
            <p:cNvSpPr/>
            <p:nvPr/>
          </p:nvSpPr>
          <p:spPr>
            <a:xfrm>
              <a:off x="7302842" y="4394887"/>
              <a:ext cx="576000" cy="576001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5" name="ZoneTexte 74"/>
            <p:cNvSpPr txBox="1"/>
            <p:nvPr/>
          </p:nvSpPr>
          <p:spPr>
            <a:xfrm>
              <a:off x="6841424" y="5211504"/>
              <a:ext cx="1498835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Neutral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1140466" y="2474205"/>
            <a:ext cx="1368000" cy="1368000"/>
            <a:chOff x="7321512" y="4436027"/>
            <a:chExt cx="821802" cy="821802"/>
          </a:xfrm>
        </p:grpSpPr>
        <p:sp>
          <p:nvSpPr>
            <p:cNvPr id="18" name="Ellipse 17"/>
            <p:cNvSpPr/>
            <p:nvPr/>
          </p:nvSpPr>
          <p:spPr>
            <a:xfrm>
              <a:off x="7321512" y="4436027"/>
              <a:ext cx="821802" cy="821802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7451236" y="4612287"/>
              <a:ext cx="562354" cy="4735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Positive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61,29 %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990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Connecteur droit 85"/>
          <p:cNvCxnSpPr>
            <a:stCxn id="84" idx="0"/>
            <a:endCxn id="68" idx="4"/>
          </p:cNvCxnSpPr>
          <p:nvPr/>
        </p:nvCxnSpPr>
        <p:spPr>
          <a:xfrm flipV="1">
            <a:off x="6078000" y="5059324"/>
            <a:ext cx="15875" cy="635441"/>
          </a:xfrm>
          <a:prstGeom prst="line">
            <a:avLst/>
          </a:prstGeom>
          <a:ln w="88900" cap="rnd">
            <a:solidFill>
              <a:schemeClr val="tx1"/>
            </a:solidFill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eur droit 95"/>
          <p:cNvCxnSpPr>
            <a:stCxn id="66" idx="3"/>
            <a:endCxn id="56" idx="7"/>
          </p:cNvCxnSpPr>
          <p:nvPr/>
        </p:nvCxnSpPr>
        <p:spPr>
          <a:xfrm flipH="1">
            <a:off x="3733882" y="2817349"/>
            <a:ext cx="713266" cy="497106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Connecteur droit 126"/>
          <p:cNvCxnSpPr>
            <a:stCxn id="74" idx="2"/>
            <a:endCxn id="53" idx="5"/>
          </p:cNvCxnSpPr>
          <p:nvPr/>
        </p:nvCxnSpPr>
        <p:spPr>
          <a:xfrm flipH="1" flipV="1">
            <a:off x="9777572" y="4652415"/>
            <a:ext cx="1261553" cy="46047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Connecteur droit 121"/>
          <p:cNvCxnSpPr>
            <a:stCxn id="53" idx="7"/>
            <a:endCxn id="78" idx="4"/>
          </p:cNvCxnSpPr>
          <p:nvPr/>
        </p:nvCxnSpPr>
        <p:spPr>
          <a:xfrm flipV="1">
            <a:off x="9777572" y="2562924"/>
            <a:ext cx="288074" cy="76578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onnecteur droit 114"/>
          <p:cNvCxnSpPr>
            <a:stCxn id="114" idx="5"/>
            <a:endCxn id="53" idx="1"/>
          </p:cNvCxnSpPr>
          <p:nvPr/>
        </p:nvCxnSpPr>
        <p:spPr>
          <a:xfrm>
            <a:off x="8167702" y="2510497"/>
            <a:ext cx="286166" cy="81821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Connecteur droit 101"/>
          <p:cNvCxnSpPr>
            <a:stCxn id="100" idx="5"/>
            <a:endCxn id="56" idx="1"/>
          </p:cNvCxnSpPr>
          <p:nvPr/>
        </p:nvCxnSpPr>
        <p:spPr>
          <a:xfrm>
            <a:off x="1601872" y="2794669"/>
            <a:ext cx="808306" cy="519786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Affects</a:t>
            </a:r>
            <a:br>
              <a:rPr lang="fr-BE" dirty="0" smtClean="0"/>
            </a:br>
            <a:r>
              <a:rPr lang="fr-BE" dirty="0" err="1"/>
              <a:t>Before</a:t>
            </a:r>
            <a:r>
              <a:rPr lang="fr-BE" dirty="0"/>
              <a:t> </a:t>
            </a:r>
            <a:r>
              <a:rPr lang="fr-BE" dirty="0" smtClean="0"/>
              <a:t>– </a:t>
            </a:r>
            <a:r>
              <a:rPr lang="fr-BE" dirty="0" err="1"/>
              <a:t>While</a:t>
            </a:r>
            <a:r>
              <a:rPr lang="fr-BE" dirty="0"/>
              <a:t> </a:t>
            </a:r>
            <a:r>
              <a:rPr lang="fr-BE" dirty="0" smtClean="0"/>
              <a:t>– </a:t>
            </a:r>
            <a:r>
              <a:rPr lang="fr-BE" b="1" dirty="0" err="1" smtClean="0">
                <a:solidFill>
                  <a:schemeClr val="accent1"/>
                </a:solidFill>
              </a:rPr>
              <a:t>After</a:t>
            </a:r>
            <a:r>
              <a:rPr lang="fr-BE" dirty="0" smtClean="0"/>
              <a:t> </a:t>
            </a:r>
            <a:r>
              <a:rPr lang="fr-BE" dirty="0" err="1" smtClean="0"/>
              <a:t>Gambling</a:t>
            </a:r>
            <a:endParaRPr lang="fr-BE" dirty="0"/>
          </a:p>
        </p:txBody>
      </p:sp>
      <p:cxnSp>
        <p:nvCxnSpPr>
          <p:cNvPr id="44" name="Connecteur droit 43"/>
          <p:cNvCxnSpPr>
            <a:stCxn id="56" idx="3"/>
            <a:endCxn id="62" idx="7"/>
          </p:cNvCxnSpPr>
          <p:nvPr/>
        </p:nvCxnSpPr>
        <p:spPr>
          <a:xfrm flipH="1">
            <a:off x="1673200" y="4638159"/>
            <a:ext cx="736978" cy="76105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>
            <a:stCxn id="56" idx="2"/>
            <a:endCxn id="59" idx="6"/>
          </p:cNvCxnSpPr>
          <p:nvPr/>
        </p:nvCxnSpPr>
        <p:spPr>
          <a:xfrm flipH="1">
            <a:off x="1616519" y="3976307"/>
            <a:ext cx="519511" cy="554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45"/>
          <p:cNvCxnSpPr>
            <a:stCxn id="92" idx="1"/>
            <a:endCxn id="56" idx="5"/>
          </p:cNvCxnSpPr>
          <p:nvPr/>
        </p:nvCxnSpPr>
        <p:spPr>
          <a:xfrm flipH="1" flipV="1">
            <a:off x="3733882" y="4638159"/>
            <a:ext cx="669799" cy="58892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>
            <a:stCxn id="56" idx="6"/>
            <a:endCxn id="68" idx="2"/>
          </p:cNvCxnSpPr>
          <p:nvPr/>
        </p:nvCxnSpPr>
        <p:spPr>
          <a:xfrm>
            <a:off x="4008030" y="3976307"/>
            <a:ext cx="1005845" cy="301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>
            <a:stCxn id="68" idx="6"/>
            <a:endCxn id="53" idx="2"/>
          </p:cNvCxnSpPr>
          <p:nvPr/>
        </p:nvCxnSpPr>
        <p:spPr>
          <a:xfrm>
            <a:off x="7173875" y="3979324"/>
            <a:ext cx="1005845" cy="1123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>
            <a:stCxn id="71" idx="7"/>
            <a:endCxn id="53" idx="3"/>
          </p:cNvCxnSpPr>
          <p:nvPr/>
        </p:nvCxnSpPr>
        <p:spPr>
          <a:xfrm flipV="1">
            <a:off x="8032980" y="4652415"/>
            <a:ext cx="420888" cy="99731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>
            <a:stCxn id="53" idx="6"/>
            <a:endCxn id="110" idx="2"/>
          </p:cNvCxnSpPr>
          <p:nvPr/>
        </p:nvCxnSpPr>
        <p:spPr>
          <a:xfrm flipV="1">
            <a:off x="10051720" y="3833961"/>
            <a:ext cx="625910" cy="15660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>
            <a:stCxn id="106" idx="0"/>
            <a:endCxn id="53" idx="4"/>
          </p:cNvCxnSpPr>
          <p:nvPr/>
        </p:nvCxnSpPr>
        <p:spPr>
          <a:xfrm flipH="1" flipV="1">
            <a:off x="9115720" y="4926563"/>
            <a:ext cx="8444" cy="69708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Groupe 51"/>
          <p:cNvGrpSpPr/>
          <p:nvPr/>
        </p:nvGrpSpPr>
        <p:grpSpPr>
          <a:xfrm>
            <a:off x="8179720" y="3054563"/>
            <a:ext cx="1872000" cy="1872000"/>
            <a:chOff x="7263348" y="4438184"/>
            <a:chExt cx="1612800" cy="1612800"/>
          </a:xfrm>
        </p:grpSpPr>
        <p:sp>
          <p:nvSpPr>
            <p:cNvPr id="53" name="Ellipse 52"/>
            <p:cNvSpPr/>
            <p:nvPr/>
          </p:nvSpPr>
          <p:spPr>
            <a:xfrm>
              <a:off x="7263348" y="4438184"/>
              <a:ext cx="1612800" cy="16128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4" name="ZoneTexte 53"/>
            <p:cNvSpPr txBox="1"/>
            <p:nvPr/>
          </p:nvSpPr>
          <p:spPr>
            <a:xfrm>
              <a:off x="7459383" y="4867496"/>
              <a:ext cx="1221439" cy="71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Negative</a:t>
              </a:r>
              <a:endParaRPr lang="fr-BE" sz="1600" dirty="0" smtClean="0"/>
            </a:p>
            <a:p>
              <a:pPr algn="ctr"/>
              <a:endParaRPr lang="fr-BE" sz="1600" dirty="0" smtClean="0"/>
            </a:p>
            <a:p>
              <a:pPr algn="ctr"/>
              <a:r>
                <a:rPr lang="fr-BE" sz="1600" dirty="0" smtClean="0"/>
                <a:t>83,87 %</a:t>
              </a:r>
              <a:endParaRPr lang="fr-BE" sz="1600" dirty="0"/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176519" y="3261856"/>
            <a:ext cx="1440000" cy="1440000"/>
            <a:chOff x="7302842" y="4394887"/>
            <a:chExt cx="1920000" cy="1920000"/>
          </a:xfrm>
        </p:grpSpPr>
        <p:sp>
          <p:nvSpPr>
            <p:cNvPr id="59" name="Ellipse 58"/>
            <p:cNvSpPr/>
            <p:nvPr/>
          </p:nvSpPr>
          <p:spPr>
            <a:xfrm>
              <a:off x="7302842" y="4394887"/>
              <a:ext cx="1920000" cy="1920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0" name="ZoneTexte 59"/>
            <p:cNvSpPr txBox="1"/>
            <p:nvPr/>
          </p:nvSpPr>
          <p:spPr>
            <a:xfrm>
              <a:off x="7650959" y="4950706"/>
              <a:ext cx="1239989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Joy</a:t>
              </a:r>
            </a:p>
            <a:p>
              <a:pPr algn="ctr"/>
              <a:r>
                <a:rPr lang="fr-BE" sz="1600" dirty="0" smtClean="0"/>
                <a:t>64,52 %</a:t>
              </a:r>
              <a:endParaRPr lang="fr-BE" sz="1600" dirty="0"/>
            </a:p>
          </p:txBody>
        </p:sp>
      </p:grpSp>
      <p:grpSp>
        <p:nvGrpSpPr>
          <p:cNvPr id="61" name="Groupe 60"/>
          <p:cNvGrpSpPr/>
          <p:nvPr/>
        </p:nvGrpSpPr>
        <p:grpSpPr>
          <a:xfrm>
            <a:off x="887059" y="5346490"/>
            <a:ext cx="1317723" cy="975766"/>
            <a:chOff x="6752547" y="4204233"/>
            <a:chExt cx="810906" cy="600471"/>
          </a:xfrm>
        </p:grpSpPr>
        <p:sp>
          <p:nvSpPr>
            <p:cNvPr id="62" name="Ellipse 61"/>
            <p:cNvSpPr/>
            <p:nvPr/>
          </p:nvSpPr>
          <p:spPr>
            <a:xfrm>
              <a:off x="7047232" y="4204233"/>
              <a:ext cx="221538" cy="221538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3" name="ZoneTexte 62"/>
            <p:cNvSpPr txBox="1"/>
            <p:nvPr/>
          </p:nvSpPr>
          <p:spPr>
            <a:xfrm>
              <a:off x="6752547" y="4444843"/>
              <a:ext cx="810906" cy="35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Satisfaction</a:t>
              </a:r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64" name="Groupe 63"/>
          <p:cNvGrpSpPr/>
          <p:nvPr/>
        </p:nvGrpSpPr>
        <p:grpSpPr>
          <a:xfrm>
            <a:off x="3879397" y="2109662"/>
            <a:ext cx="1232127" cy="728775"/>
            <a:chOff x="5595790" y="2020754"/>
            <a:chExt cx="4928508" cy="2915100"/>
          </a:xfrm>
        </p:grpSpPr>
        <p:sp>
          <p:nvSpPr>
            <p:cNvPr id="65" name="ZoneTexte 64"/>
            <p:cNvSpPr txBox="1"/>
            <p:nvPr/>
          </p:nvSpPr>
          <p:spPr>
            <a:xfrm>
              <a:off x="5595790" y="2020754"/>
              <a:ext cx="4928508" cy="2339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Relaxation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  <p:sp>
          <p:nvSpPr>
            <p:cNvPr id="66" name="Ellipse 65"/>
            <p:cNvSpPr/>
            <p:nvPr/>
          </p:nvSpPr>
          <p:spPr>
            <a:xfrm>
              <a:off x="7782442" y="4359854"/>
              <a:ext cx="576000" cy="576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  <p:grpSp>
        <p:nvGrpSpPr>
          <p:cNvPr id="67" name="Groupe 66"/>
          <p:cNvGrpSpPr/>
          <p:nvPr/>
        </p:nvGrpSpPr>
        <p:grpSpPr>
          <a:xfrm>
            <a:off x="5013875" y="2899324"/>
            <a:ext cx="2160000" cy="2160000"/>
            <a:chOff x="7302842" y="4440299"/>
            <a:chExt cx="720000" cy="720000"/>
          </a:xfrm>
        </p:grpSpPr>
        <p:sp>
          <p:nvSpPr>
            <p:cNvPr id="68" name="Ellipse 67"/>
            <p:cNvSpPr/>
            <p:nvPr/>
          </p:nvSpPr>
          <p:spPr>
            <a:xfrm>
              <a:off x="7302842" y="4440299"/>
              <a:ext cx="720000" cy="720000"/>
            </a:xfrm>
            <a:prstGeom prst="ellipse">
              <a:avLst/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9" name="ZoneTexte 68"/>
            <p:cNvSpPr txBox="1"/>
            <p:nvPr/>
          </p:nvSpPr>
          <p:spPr>
            <a:xfrm>
              <a:off x="7338568" y="4602313"/>
              <a:ext cx="6817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3200" dirty="0" smtClean="0"/>
                <a:t>Affects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96,77 %</a:t>
              </a:r>
              <a:endParaRPr lang="fr-BE" sz="1600" dirty="0"/>
            </a:p>
          </p:txBody>
        </p:sp>
      </p:grpSp>
      <p:grpSp>
        <p:nvGrpSpPr>
          <p:cNvPr id="70" name="Groupe 69"/>
          <p:cNvGrpSpPr/>
          <p:nvPr/>
        </p:nvGrpSpPr>
        <p:grpSpPr>
          <a:xfrm>
            <a:off x="6826180" y="4625616"/>
            <a:ext cx="1803218" cy="1501145"/>
            <a:chOff x="6394616" y="3831940"/>
            <a:chExt cx="2885149" cy="2401829"/>
          </a:xfrm>
        </p:grpSpPr>
        <p:sp>
          <p:nvSpPr>
            <p:cNvPr id="71" name="Ellipse 70"/>
            <p:cNvSpPr/>
            <p:nvPr/>
          </p:nvSpPr>
          <p:spPr>
            <a:xfrm>
              <a:off x="7145544" y="3831940"/>
              <a:ext cx="1382400" cy="1382401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2" name="ZoneTexte 71"/>
            <p:cNvSpPr txBox="1"/>
            <p:nvPr/>
          </p:nvSpPr>
          <p:spPr>
            <a:xfrm>
              <a:off x="6394616" y="5298130"/>
              <a:ext cx="2885149" cy="935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Disappointment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38,71 %</a:t>
              </a:r>
              <a:endParaRPr lang="fr-BE" sz="1600" dirty="0"/>
            </a:p>
          </p:txBody>
        </p:sp>
      </p:grpSp>
      <p:grpSp>
        <p:nvGrpSpPr>
          <p:cNvPr id="73" name="Groupe 72"/>
          <p:cNvGrpSpPr/>
          <p:nvPr/>
        </p:nvGrpSpPr>
        <p:grpSpPr>
          <a:xfrm>
            <a:off x="10667614" y="4968892"/>
            <a:ext cx="1031020" cy="990207"/>
            <a:chOff x="6708425" y="4394887"/>
            <a:chExt cx="1649632" cy="1584333"/>
          </a:xfrm>
        </p:grpSpPr>
        <p:sp>
          <p:nvSpPr>
            <p:cNvPr id="74" name="Ellipse 73"/>
            <p:cNvSpPr/>
            <p:nvPr/>
          </p:nvSpPr>
          <p:spPr>
            <a:xfrm>
              <a:off x="7302842" y="4394887"/>
              <a:ext cx="460800" cy="460801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5" name="ZoneTexte 74"/>
            <p:cNvSpPr txBox="1"/>
            <p:nvPr/>
          </p:nvSpPr>
          <p:spPr>
            <a:xfrm>
              <a:off x="6708425" y="5043579"/>
              <a:ext cx="1649632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Sadness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12,9 %</a:t>
              </a:r>
              <a:endParaRPr lang="fr-BE" sz="1600" dirty="0"/>
            </a:p>
          </p:txBody>
        </p:sp>
      </p:grpSp>
      <p:grpSp>
        <p:nvGrpSpPr>
          <p:cNvPr id="76" name="Groupe 75"/>
          <p:cNvGrpSpPr/>
          <p:nvPr/>
        </p:nvGrpSpPr>
        <p:grpSpPr>
          <a:xfrm>
            <a:off x="9576938" y="1756749"/>
            <a:ext cx="977415" cy="806175"/>
            <a:chOff x="5379344" y="3354388"/>
            <a:chExt cx="1563864" cy="1289881"/>
          </a:xfrm>
        </p:grpSpPr>
        <p:sp>
          <p:nvSpPr>
            <p:cNvPr id="77" name="ZoneTexte 76"/>
            <p:cNvSpPr txBox="1"/>
            <p:nvPr/>
          </p:nvSpPr>
          <p:spPr>
            <a:xfrm>
              <a:off x="5379344" y="3354388"/>
              <a:ext cx="1563864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Stress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  <p:sp>
          <p:nvSpPr>
            <p:cNvPr id="78" name="Ellipse 77"/>
            <p:cNvSpPr/>
            <p:nvPr/>
          </p:nvSpPr>
          <p:spPr>
            <a:xfrm>
              <a:off x="6046077" y="4413869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  <p:cxnSp>
        <p:nvCxnSpPr>
          <p:cNvPr id="79" name="Connecteur droit 78"/>
          <p:cNvCxnSpPr>
            <a:stCxn id="56" idx="4"/>
            <a:endCxn id="81" idx="0"/>
          </p:cNvCxnSpPr>
          <p:nvPr/>
        </p:nvCxnSpPr>
        <p:spPr>
          <a:xfrm flipH="1">
            <a:off x="3072029" y="4912307"/>
            <a:ext cx="1" cy="74114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e 79"/>
          <p:cNvGrpSpPr/>
          <p:nvPr/>
        </p:nvGrpSpPr>
        <p:grpSpPr>
          <a:xfrm>
            <a:off x="2496901" y="5653454"/>
            <a:ext cx="1150257" cy="896604"/>
            <a:chOff x="7022059" y="4397827"/>
            <a:chExt cx="707850" cy="551755"/>
          </a:xfrm>
        </p:grpSpPr>
        <p:sp>
          <p:nvSpPr>
            <p:cNvPr id="81" name="Ellipse 80"/>
            <p:cNvSpPr/>
            <p:nvPr/>
          </p:nvSpPr>
          <p:spPr>
            <a:xfrm>
              <a:off x="7309522" y="4397827"/>
              <a:ext cx="132923" cy="132923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82" name="ZoneTexte 81"/>
            <p:cNvSpPr txBox="1"/>
            <p:nvPr/>
          </p:nvSpPr>
          <p:spPr>
            <a:xfrm>
              <a:off x="7022059" y="4589721"/>
              <a:ext cx="707850" cy="35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Relief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83" name="Groupe 82"/>
          <p:cNvGrpSpPr/>
          <p:nvPr/>
        </p:nvGrpSpPr>
        <p:grpSpPr>
          <a:xfrm>
            <a:off x="5627614" y="5694765"/>
            <a:ext cx="936772" cy="995410"/>
            <a:chOff x="6841424" y="4394887"/>
            <a:chExt cx="1498835" cy="1592658"/>
          </a:xfrm>
        </p:grpSpPr>
        <p:sp>
          <p:nvSpPr>
            <p:cNvPr id="84" name="Ellipse 83"/>
            <p:cNvSpPr/>
            <p:nvPr/>
          </p:nvSpPr>
          <p:spPr>
            <a:xfrm>
              <a:off x="7389242" y="4394887"/>
              <a:ext cx="345600" cy="3456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85" name="ZoneTexte 84"/>
            <p:cNvSpPr txBox="1"/>
            <p:nvPr/>
          </p:nvSpPr>
          <p:spPr>
            <a:xfrm>
              <a:off x="6841424" y="5051904"/>
              <a:ext cx="1498835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Neutral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9,4 %</a:t>
              </a:r>
              <a:endParaRPr lang="fr-BE" sz="1600" dirty="0"/>
            </a:p>
          </p:txBody>
        </p:sp>
      </p:grpSp>
      <p:grpSp>
        <p:nvGrpSpPr>
          <p:cNvPr id="91" name="Groupe 90"/>
          <p:cNvGrpSpPr/>
          <p:nvPr/>
        </p:nvGrpSpPr>
        <p:grpSpPr>
          <a:xfrm>
            <a:off x="3933067" y="5205994"/>
            <a:ext cx="1150257" cy="905562"/>
            <a:chOff x="7026211" y="4394886"/>
            <a:chExt cx="707850" cy="557267"/>
          </a:xfrm>
        </p:grpSpPr>
        <p:sp>
          <p:nvSpPr>
            <p:cNvPr id="92" name="Ellipse 91"/>
            <p:cNvSpPr/>
            <p:nvPr/>
          </p:nvSpPr>
          <p:spPr>
            <a:xfrm>
              <a:off x="7302842" y="4394886"/>
              <a:ext cx="88615" cy="88615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93" name="ZoneTexte 92"/>
            <p:cNvSpPr txBox="1"/>
            <p:nvPr/>
          </p:nvSpPr>
          <p:spPr>
            <a:xfrm>
              <a:off x="7026211" y="4592293"/>
              <a:ext cx="707850" cy="359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grpSp>
        <p:nvGrpSpPr>
          <p:cNvPr id="55" name="Groupe 54"/>
          <p:cNvGrpSpPr/>
          <p:nvPr/>
        </p:nvGrpSpPr>
        <p:grpSpPr>
          <a:xfrm>
            <a:off x="2136030" y="3040307"/>
            <a:ext cx="1872000" cy="1872000"/>
            <a:chOff x="7323550" y="4432532"/>
            <a:chExt cx="833016" cy="833016"/>
          </a:xfrm>
        </p:grpSpPr>
        <p:sp>
          <p:nvSpPr>
            <p:cNvPr id="56" name="Ellipse 55"/>
            <p:cNvSpPr/>
            <p:nvPr/>
          </p:nvSpPr>
          <p:spPr>
            <a:xfrm>
              <a:off x="7323550" y="4432532"/>
              <a:ext cx="833016" cy="833016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7" name="ZoneTexte 56"/>
            <p:cNvSpPr txBox="1"/>
            <p:nvPr/>
          </p:nvSpPr>
          <p:spPr>
            <a:xfrm>
              <a:off x="7472862" y="4677844"/>
              <a:ext cx="562354" cy="3423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fr-BE" sz="1600" dirty="0" smtClean="0"/>
                <a:t>Positive</a:t>
              </a:r>
            </a:p>
            <a:p>
              <a:pPr algn="ctr"/>
              <a:endParaRPr lang="fr-BE" sz="1200" dirty="0" smtClean="0"/>
            </a:p>
            <a:p>
              <a:pPr algn="ctr"/>
              <a:r>
                <a:rPr lang="fr-BE" sz="1600" dirty="0" smtClean="0"/>
                <a:t>83,87 %</a:t>
              </a:r>
              <a:endParaRPr lang="fr-BE" sz="1600" dirty="0"/>
            </a:p>
          </p:txBody>
        </p:sp>
      </p:grpSp>
      <p:grpSp>
        <p:nvGrpSpPr>
          <p:cNvPr id="99" name="Groupe 98"/>
          <p:cNvGrpSpPr/>
          <p:nvPr/>
        </p:nvGrpSpPr>
        <p:grpSpPr>
          <a:xfrm>
            <a:off x="975831" y="2103413"/>
            <a:ext cx="1150257" cy="712344"/>
            <a:chOff x="6993224" y="4045137"/>
            <a:chExt cx="707850" cy="438364"/>
          </a:xfrm>
        </p:grpSpPr>
        <p:sp>
          <p:nvSpPr>
            <p:cNvPr id="100" name="Ellipse 99"/>
            <p:cNvSpPr/>
            <p:nvPr/>
          </p:nvSpPr>
          <p:spPr>
            <a:xfrm>
              <a:off x="7302842" y="4394886"/>
              <a:ext cx="88615" cy="88615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01" name="ZoneTexte 100"/>
            <p:cNvSpPr txBox="1"/>
            <p:nvPr/>
          </p:nvSpPr>
          <p:spPr>
            <a:xfrm>
              <a:off x="6993224" y="4045137"/>
              <a:ext cx="707850" cy="35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Arousal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  <p:grpSp>
        <p:nvGrpSpPr>
          <p:cNvPr id="105" name="Groupe 104"/>
          <p:cNvGrpSpPr/>
          <p:nvPr/>
        </p:nvGrpSpPr>
        <p:grpSpPr>
          <a:xfrm>
            <a:off x="8728164" y="5623645"/>
            <a:ext cx="1858888" cy="792000"/>
            <a:chOff x="7218643" y="4457720"/>
            <a:chExt cx="2974222" cy="1267199"/>
          </a:xfrm>
        </p:grpSpPr>
        <p:sp>
          <p:nvSpPr>
            <p:cNvPr id="106" name="Ellipse 105"/>
            <p:cNvSpPr/>
            <p:nvPr/>
          </p:nvSpPr>
          <p:spPr>
            <a:xfrm>
              <a:off x="7218643" y="4457720"/>
              <a:ext cx="1267201" cy="1267199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07" name="ZoneTexte 106"/>
            <p:cNvSpPr txBox="1"/>
            <p:nvPr/>
          </p:nvSpPr>
          <p:spPr>
            <a:xfrm>
              <a:off x="8576682" y="4623499"/>
              <a:ext cx="1616183" cy="935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Irritation</a:t>
              </a:r>
            </a:p>
            <a:p>
              <a:pPr algn="ctr"/>
              <a:r>
                <a:rPr lang="fr-BE" sz="1600" dirty="0" smtClean="0"/>
                <a:t>35,48 %</a:t>
              </a:r>
              <a:endParaRPr lang="fr-BE" sz="1600" dirty="0"/>
            </a:p>
          </p:txBody>
        </p:sp>
      </p:grpSp>
      <p:grpSp>
        <p:nvGrpSpPr>
          <p:cNvPr id="109" name="Groupe 108"/>
          <p:cNvGrpSpPr/>
          <p:nvPr/>
        </p:nvGrpSpPr>
        <p:grpSpPr>
          <a:xfrm>
            <a:off x="10677630" y="3541574"/>
            <a:ext cx="1318533" cy="584775"/>
            <a:chOff x="6248404" y="4950905"/>
            <a:chExt cx="2109653" cy="935641"/>
          </a:xfrm>
        </p:grpSpPr>
        <p:sp>
          <p:nvSpPr>
            <p:cNvPr id="110" name="Ellipse 109"/>
            <p:cNvSpPr/>
            <p:nvPr/>
          </p:nvSpPr>
          <p:spPr>
            <a:xfrm>
              <a:off x="6248404" y="5188325"/>
              <a:ext cx="460800" cy="4608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11" name="ZoneTexte 110"/>
            <p:cNvSpPr txBox="1"/>
            <p:nvPr/>
          </p:nvSpPr>
          <p:spPr>
            <a:xfrm>
              <a:off x="6708425" y="4950905"/>
              <a:ext cx="1649632" cy="935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12,9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grpSp>
        <p:nvGrpSpPr>
          <p:cNvPr id="112" name="Groupe 111"/>
          <p:cNvGrpSpPr/>
          <p:nvPr/>
        </p:nvGrpSpPr>
        <p:grpSpPr>
          <a:xfrm>
            <a:off x="6962899" y="2044087"/>
            <a:ext cx="1225891" cy="830997"/>
            <a:chOff x="5203872" y="3354388"/>
            <a:chExt cx="1961426" cy="1329596"/>
          </a:xfrm>
        </p:grpSpPr>
        <p:sp>
          <p:nvSpPr>
            <p:cNvPr id="113" name="ZoneTexte 112"/>
            <p:cNvSpPr txBox="1"/>
            <p:nvPr/>
          </p:nvSpPr>
          <p:spPr>
            <a:xfrm>
              <a:off x="5203872" y="3354388"/>
              <a:ext cx="1739336" cy="1329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Guilt</a:t>
              </a:r>
              <a:endParaRPr lang="fr-BE" sz="1600" dirty="0" smtClean="0"/>
            </a:p>
            <a:p>
              <a:pPr algn="ctr"/>
              <a:r>
                <a:rPr lang="fr-BE" sz="1600" dirty="0" err="1" smtClean="0"/>
                <a:t>Remorse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  <p:sp>
          <p:nvSpPr>
            <p:cNvPr id="114" name="Ellipse 113"/>
            <p:cNvSpPr/>
            <p:nvPr/>
          </p:nvSpPr>
          <p:spPr>
            <a:xfrm>
              <a:off x="6934898" y="3903985"/>
              <a:ext cx="230400" cy="2304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</p:grpSp>
    </p:spTree>
    <p:extLst>
      <p:ext uri="{BB962C8B-B14F-4D97-AF65-F5344CB8AC3E}">
        <p14:creationId xmlns:p14="http://schemas.microsoft.com/office/powerpoint/2010/main" val="34594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</a:t>
            </a:r>
            <a:r>
              <a:rPr lang="fr-BE" dirty="0" err="1" smtClean="0"/>
              <a:t>Physiological</a:t>
            </a:r>
            <a:r>
              <a:rPr lang="fr-BE" dirty="0" smtClean="0"/>
              <a:t> Sensations</a:t>
            </a:r>
            <a:br>
              <a:rPr lang="fr-BE" dirty="0" smtClean="0"/>
            </a:br>
            <a:r>
              <a:rPr lang="fr-BE" b="1" dirty="0" err="1" smtClean="0">
                <a:solidFill>
                  <a:schemeClr val="accent1"/>
                </a:solidFill>
              </a:rPr>
              <a:t>Before</a:t>
            </a:r>
            <a:r>
              <a:rPr lang="fr-BE" dirty="0" smtClean="0"/>
              <a:t> – </a:t>
            </a:r>
            <a:r>
              <a:rPr lang="fr-BE" dirty="0" err="1" smtClean="0"/>
              <a:t>While</a:t>
            </a:r>
            <a:r>
              <a:rPr lang="fr-BE" dirty="0" smtClean="0"/>
              <a:t> – </a:t>
            </a:r>
            <a:r>
              <a:rPr lang="fr-BE" dirty="0" err="1" smtClean="0"/>
              <a:t>After</a:t>
            </a:r>
            <a:r>
              <a:rPr lang="fr-BE" dirty="0" smtClean="0"/>
              <a:t> </a:t>
            </a:r>
            <a:r>
              <a:rPr lang="fr-BE" dirty="0" err="1" smtClean="0"/>
              <a:t>Gambling</a:t>
            </a:r>
            <a:endParaRPr lang="fr-BE" dirty="0"/>
          </a:p>
        </p:txBody>
      </p:sp>
      <p:cxnSp>
        <p:nvCxnSpPr>
          <p:cNvPr id="31" name="Connecteur droit 30"/>
          <p:cNvCxnSpPr>
            <a:stCxn id="44" idx="3"/>
            <a:endCxn id="41" idx="7"/>
          </p:cNvCxnSpPr>
          <p:nvPr/>
        </p:nvCxnSpPr>
        <p:spPr>
          <a:xfrm flipH="1">
            <a:off x="5505693" y="2596980"/>
            <a:ext cx="709340" cy="114844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e 31"/>
          <p:cNvGrpSpPr/>
          <p:nvPr/>
        </p:nvGrpSpPr>
        <p:grpSpPr>
          <a:xfrm>
            <a:off x="9515184" y="3659263"/>
            <a:ext cx="2056132" cy="878275"/>
            <a:chOff x="7302843" y="4394885"/>
            <a:chExt cx="2193210" cy="1294365"/>
          </a:xfrm>
        </p:grpSpPr>
        <p:sp>
          <p:nvSpPr>
            <p:cNvPr id="33" name="Ellipse 32"/>
            <p:cNvSpPr/>
            <p:nvPr/>
          </p:nvSpPr>
          <p:spPr>
            <a:xfrm>
              <a:off x="7302843" y="4394885"/>
              <a:ext cx="921601" cy="127332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8224444" y="4464561"/>
              <a:ext cx="1271609" cy="12246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No</a:t>
              </a:r>
            </a:p>
            <a:p>
              <a:pPr algn="ctr"/>
              <a:r>
                <a:rPr lang="fr-BE" sz="1600" dirty="0" smtClean="0"/>
                <a:t>Sensation</a:t>
              </a:r>
            </a:p>
            <a:p>
              <a:pPr algn="ctr"/>
              <a:r>
                <a:rPr lang="fr-BE" sz="1600" dirty="0" smtClean="0"/>
                <a:t>38,71 %</a:t>
              </a:r>
              <a:endParaRPr lang="fr-BE" sz="1600" dirty="0"/>
            </a:p>
          </p:txBody>
        </p:sp>
      </p:grpSp>
      <p:cxnSp>
        <p:nvCxnSpPr>
          <p:cNvPr id="35" name="Connecteur droit 34"/>
          <p:cNvCxnSpPr>
            <a:stCxn id="33" idx="2"/>
            <a:endCxn id="41" idx="6"/>
          </p:cNvCxnSpPr>
          <p:nvPr/>
        </p:nvCxnSpPr>
        <p:spPr>
          <a:xfrm flipH="1">
            <a:off x="5663861" y="4091260"/>
            <a:ext cx="3851322" cy="36002"/>
          </a:xfrm>
          <a:prstGeom prst="line">
            <a:avLst/>
          </a:prstGeom>
          <a:ln w="88900" cap="rnd">
            <a:solidFill>
              <a:schemeClr val="bg1"/>
            </a:solidFill>
            <a:round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35"/>
          <p:cNvCxnSpPr>
            <a:stCxn id="47" idx="5"/>
            <a:endCxn id="41" idx="1"/>
          </p:cNvCxnSpPr>
          <p:nvPr/>
        </p:nvCxnSpPr>
        <p:spPr>
          <a:xfrm>
            <a:off x="3871634" y="2555575"/>
            <a:ext cx="870382" cy="118984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36"/>
          <p:cNvCxnSpPr>
            <a:stCxn id="56" idx="1"/>
            <a:endCxn id="41" idx="5"/>
          </p:cNvCxnSpPr>
          <p:nvPr/>
        </p:nvCxnSpPr>
        <p:spPr>
          <a:xfrm flipH="1" flipV="1">
            <a:off x="5505693" y="4509100"/>
            <a:ext cx="683885" cy="1472380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37"/>
          <p:cNvCxnSpPr>
            <a:stCxn id="53" idx="7"/>
            <a:endCxn id="41" idx="3"/>
          </p:cNvCxnSpPr>
          <p:nvPr/>
        </p:nvCxnSpPr>
        <p:spPr>
          <a:xfrm flipV="1">
            <a:off x="3947999" y="4509100"/>
            <a:ext cx="794017" cy="144692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38"/>
          <p:cNvCxnSpPr>
            <a:stCxn id="50" idx="6"/>
            <a:endCxn id="41" idx="2"/>
          </p:cNvCxnSpPr>
          <p:nvPr/>
        </p:nvCxnSpPr>
        <p:spPr>
          <a:xfrm>
            <a:off x="2754896" y="4127260"/>
            <a:ext cx="1828959" cy="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e 39"/>
          <p:cNvGrpSpPr/>
          <p:nvPr/>
        </p:nvGrpSpPr>
        <p:grpSpPr>
          <a:xfrm>
            <a:off x="4390427" y="3587262"/>
            <a:ext cx="1466850" cy="1080000"/>
            <a:chOff x="7096514" y="4394887"/>
            <a:chExt cx="1564638" cy="1591659"/>
          </a:xfrm>
        </p:grpSpPr>
        <p:sp>
          <p:nvSpPr>
            <p:cNvPr id="41" name="Ellipse 40"/>
            <p:cNvSpPr/>
            <p:nvPr/>
          </p:nvSpPr>
          <p:spPr>
            <a:xfrm>
              <a:off x="7302842" y="4394887"/>
              <a:ext cx="1152000" cy="1591659"/>
            </a:xfrm>
            <a:prstGeom prst="ellipse">
              <a:avLst/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2" name="ZoneTexte 41"/>
            <p:cNvSpPr txBox="1"/>
            <p:nvPr/>
          </p:nvSpPr>
          <p:spPr>
            <a:xfrm>
              <a:off x="7096514" y="4820363"/>
              <a:ext cx="1564638" cy="10432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200" dirty="0" err="1" smtClean="0"/>
                <a:t>Physiological</a:t>
              </a:r>
              <a:r>
                <a:rPr lang="fr-BE" sz="1200" dirty="0" smtClean="0"/>
                <a:t> Sensations</a:t>
              </a:r>
            </a:p>
            <a:p>
              <a:pPr algn="ctr"/>
              <a:r>
                <a:rPr lang="fr-BE" sz="1600" dirty="0" smtClean="0"/>
                <a:t>48,39 %</a:t>
              </a:r>
              <a:endParaRPr lang="fr-BE" sz="1600" dirty="0"/>
            </a:p>
          </p:txBody>
        </p:sp>
      </p:grpSp>
      <p:grpSp>
        <p:nvGrpSpPr>
          <p:cNvPr id="43" name="Groupe 42"/>
          <p:cNvGrpSpPr/>
          <p:nvPr/>
        </p:nvGrpSpPr>
        <p:grpSpPr>
          <a:xfrm>
            <a:off x="6183401" y="2228226"/>
            <a:ext cx="1022327" cy="584773"/>
            <a:chOff x="7262155" y="4123144"/>
            <a:chExt cx="1090482" cy="861816"/>
          </a:xfrm>
        </p:grpSpPr>
        <p:sp>
          <p:nvSpPr>
            <p:cNvPr id="44" name="Ellipse 43"/>
            <p:cNvSpPr/>
            <p:nvPr/>
          </p:nvSpPr>
          <p:spPr>
            <a:xfrm>
              <a:off x="7262155" y="4394885"/>
              <a:ext cx="230400" cy="31833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5" name="ZoneTexte 44"/>
            <p:cNvSpPr txBox="1"/>
            <p:nvPr/>
          </p:nvSpPr>
          <p:spPr>
            <a:xfrm>
              <a:off x="7492555" y="4123144"/>
              <a:ext cx="860082" cy="86181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Sweat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46" name="Groupe 45"/>
          <p:cNvGrpSpPr/>
          <p:nvPr/>
        </p:nvGrpSpPr>
        <p:grpSpPr>
          <a:xfrm>
            <a:off x="2440299" y="2105113"/>
            <a:ext cx="1452423" cy="830997"/>
            <a:chOff x="8173794" y="3558977"/>
            <a:chExt cx="1549251" cy="1224689"/>
          </a:xfrm>
        </p:grpSpPr>
        <p:sp>
          <p:nvSpPr>
            <p:cNvPr id="47" name="Ellipse 46"/>
            <p:cNvSpPr/>
            <p:nvPr/>
          </p:nvSpPr>
          <p:spPr>
            <a:xfrm>
              <a:off x="9569445" y="4041707"/>
              <a:ext cx="153600" cy="21222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8173794" y="3558977"/>
              <a:ext cx="1280451" cy="12246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Heart</a:t>
              </a:r>
              <a:r>
                <a:rPr lang="fr-BE" sz="1600" dirty="0" smtClean="0"/>
                <a:t> rate change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  <p:grpSp>
        <p:nvGrpSpPr>
          <p:cNvPr id="49" name="Groupe 48"/>
          <p:cNvGrpSpPr/>
          <p:nvPr/>
        </p:nvGrpSpPr>
        <p:grpSpPr>
          <a:xfrm>
            <a:off x="1354272" y="3834874"/>
            <a:ext cx="1400624" cy="584773"/>
            <a:chOff x="4465816" y="5877900"/>
            <a:chExt cx="1493999" cy="861817"/>
          </a:xfrm>
        </p:grpSpPr>
        <p:sp>
          <p:nvSpPr>
            <p:cNvPr id="50" name="Ellipse 49"/>
            <p:cNvSpPr/>
            <p:nvPr/>
          </p:nvSpPr>
          <p:spPr>
            <a:xfrm>
              <a:off x="5499015" y="5990475"/>
              <a:ext cx="460800" cy="6366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1" name="ZoneTexte 50"/>
            <p:cNvSpPr txBox="1"/>
            <p:nvPr/>
          </p:nvSpPr>
          <p:spPr>
            <a:xfrm>
              <a:off x="4465816" y="5877900"/>
              <a:ext cx="1033199" cy="86181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Tension</a:t>
              </a:r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grpSp>
        <p:nvGrpSpPr>
          <p:cNvPr id="52" name="Groupe 51"/>
          <p:cNvGrpSpPr/>
          <p:nvPr/>
        </p:nvGrpSpPr>
        <p:grpSpPr>
          <a:xfrm>
            <a:off x="2613247" y="5809353"/>
            <a:ext cx="1387474" cy="584775"/>
            <a:chOff x="6206870" y="4256428"/>
            <a:chExt cx="1479972" cy="861820"/>
          </a:xfrm>
        </p:grpSpPr>
        <p:sp>
          <p:nvSpPr>
            <p:cNvPr id="53" name="Ellipse 52"/>
            <p:cNvSpPr/>
            <p:nvPr/>
          </p:nvSpPr>
          <p:spPr>
            <a:xfrm>
              <a:off x="7302842" y="4394887"/>
              <a:ext cx="384000" cy="53055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4" name="ZoneTexte 53"/>
            <p:cNvSpPr txBox="1"/>
            <p:nvPr/>
          </p:nvSpPr>
          <p:spPr>
            <a:xfrm>
              <a:off x="6206870" y="4256428"/>
              <a:ext cx="1081491" cy="8618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Twitch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55" name="Groupe 54"/>
          <p:cNvGrpSpPr/>
          <p:nvPr/>
        </p:nvGrpSpPr>
        <p:grpSpPr>
          <a:xfrm>
            <a:off x="6147401" y="5563132"/>
            <a:ext cx="1754848" cy="1077218"/>
            <a:chOff x="5431004" y="4569435"/>
            <a:chExt cx="1871838" cy="1587559"/>
          </a:xfrm>
        </p:grpSpPr>
        <p:sp>
          <p:nvSpPr>
            <p:cNvPr id="56" name="Ellipse 55"/>
            <p:cNvSpPr/>
            <p:nvPr/>
          </p:nvSpPr>
          <p:spPr>
            <a:xfrm>
              <a:off x="5431004" y="5123820"/>
              <a:ext cx="307200" cy="42444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7" name="ZoneTexte 56"/>
            <p:cNvSpPr txBox="1"/>
            <p:nvPr/>
          </p:nvSpPr>
          <p:spPr>
            <a:xfrm>
              <a:off x="5738204" y="4569435"/>
              <a:ext cx="1564638" cy="15875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Body </a:t>
              </a:r>
              <a:r>
                <a:rPr lang="fr-BE" sz="1600" dirty="0" err="1" smtClean="0"/>
                <a:t>temperature</a:t>
              </a:r>
              <a:r>
                <a:rPr lang="fr-BE" sz="1600" dirty="0" smtClean="0"/>
                <a:t> change</a:t>
              </a:r>
            </a:p>
            <a:p>
              <a:pPr algn="ctr"/>
              <a:r>
                <a:rPr lang="fr-BE" sz="1600" dirty="0" smtClean="0"/>
                <a:t>12,9 %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5872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Connecteur droit 55"/>
          <p:cNvCxnSpPr>
            <a:stCxn id="54" idx="2"/>
          </p:cNvCxnSpPr>
          <p:nvPr/>
        </p:nvCxnSpPr>
        <p:spPr>
          <a:xfrm flipH="1" flipV="1">
            <a:off x="5247118" y="4042161"/>
            <a:ext cx="1804557" cy="603155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>
            <a:stCxn id="30" idx="3"/>
            <a:endCxn id="15" idx="7"/>
          </p:cNvCxnSpPr>
          <p:nvPr/>
        </p:nvCxnSpPr>
        <p:spPr>
          <a:xfrm flipH="1">
            <a:off x="5057048" y="2758725"/>
            <a:ext cx="1164012" cy="537452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/>
          <p:cNvCxnSpPr>
            <a:stCxn id="15" idx="0"/>
            <a:endCxn id="44" idx="4"/>
          </p:cNvCxnSpPr>
          <p:nvPr/>
        </p:nvCxnSpPr>
        <p:spPr>
          <a:xfrm flipV="1">
            <a:off x="4446108" y="2196410"/>
            <a:ext cx="8" cy="84670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</a:t>
            </a:r>
            <a:r>
              <a:rPr lang="fr-BE" dirty="0" err="1" smtClean="0"/>
              <a:t>Physiological</a:t>
            </a:r>
            <a:r>
              <a:rPr lang="fr-BE" dirty="0" smtClean="0"/>
              <a:t> Sensations</a:t>
            </a:r>
            <a:br>
              <a:rPr lang="fr-BE" dirty="0" smtClean="0"/>
            </a:br>
            <a:r>
              <a:rPr lang="fr-BE" dirty="0" err="1" smtClean="0"/>
              <a:t>Before</a:t>
            </a:r>
            <a:r>
              <a:rPr lang="fr-BE" dirty="0" smtClean="0"/>
              <a:t> – </a:t>
            </a:r>
            <a:r>
              <a:rPr lang="fr-BE" b="1" dirty="0" err="1" smtClean="0">
                <a:solidFill>
                  <a:schemeClr val="accent1"/>
                </a:solidFill>
              </a:rPr>
              <a:t>While</a:t>
            </a:r>
            <a:r>
              <a:rPr lang="fr-BE" dirty="0" smtClean="0"/>
              <a:t> – </a:t>
            </a:r>
            <a:r>
              <a:rPr lang="fr-BE" dirty="0" err="1"/>
              <a:t>After</a:t>
            </a:r>
            <a:r>
              <a:rPr lang="fr-BE" dirty="0" smtClean="0"/>
              <a:t> </a:t>
            </a:r>
            <a:r>
              <a:rPr lang="fr-BE" dirty="0" err="1" smtClean="0"/>
              <a:t>Gambling</a:t>
            </a:r>
            <a:endParaRPr lang="fr-BE" dirty="0"/>
          </a:p>
        </p:txBody>
      </p:sp>
      <p:cxnSp>
        <p:nvCxnSpPr>
          <p:cNvPr id="5" name="Connecteur droit 4"/>
          <p:cNvCxnSpPr>
            <a:stCxn id="18" idx="5"/>
            <a:endCxn id="15" idx="1"/>
          </p:cNvCxnSpPr>
          <p:nvPr/>
        </p:nvCxnSpPr>
        <p:spPr>
          <a:xfrm>
            <a:off x="2458035" y="2382393"/>
            <a:ext cx="1377133" cy="913784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e 5"/>
          <p:cNvGrpSpPr/>
          <p:nvPr/>
        </p:nvGrpSpPr>
        <p:grpSpPr>
          <a:xfrm>
            <a:off x="9455362" y="3518012"/>
            <a:ext cx="1536392" cy="830997"/>
            <a:chOff x="7302842" y="4047818"/>
            <a:chExt cx="1638820" cy="1224691"/>
          </a:xfrm>
        </p:grpSpPr>
        <p:sp>
          <p:nvSpPr>
            <p:cNvPr id="7" name="Ellipse 6"/>
            <p:cNvSpPr/>
            <p:nvPr/>
          </p:nvSpPr>
          <p:spPr>
            <a:xfrm>
              <a:off x="7302842" y="4394887"/>
              <a:ext cx="384000" cy="53055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8" name="ZoneTexte 7"/>
            <p:cNvSpPr txBox="1"/>
            <p:nvPr/>
          </p:nvSpPr>
          <p:spPr>
            <a:xfrm>
              <a:off x="7686842" y="4047818"/>
              <a:ext cx="1254820" cy="122469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No</a:t>
              </a:r>
            </a:p>
            <a:p>
              <a:pPr algn="ctr"/>
              <a:r>
                <a:rPr lang="fr-BE" sz="1600" dirty="0" smtClean="0"/>
                <a:t>Sensation</a:t>
              </a:r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cxnSp>
        <p:nvCxnSpPr>
          <p:cNvPr id="9" name="Connecteur droit 8"/>
          <p:cNvCxnSpPr>
            <a:stCxn id="7" idx="2"/>
            <a:endCxn id="15" idx="6"/>
          </p:cNvCxnSpPr>
          <p:nvPr/>
        </p:nvCxnSpPr>
        <p:spPr>
          <a:xfrm flipH="1" flipV="1">
            <a:off x="5310108" y="3907117"/>
            <a:ext cx="4145254" cy="26394"/>
          </a:xfrm>
          <a:prstGeom prst="line">
            <a:avLst/>
          </a:prstGeom>
          <a:ln w="88900" cap="rnd">
            <a:solidFill>
              <a:schemeClr val="bg1"/>
            </a:solidFill>
            <a:round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>
            <a:stCxn id="37" idx="1"/>
            <a:endCxn id="15" idx="5"/>
          </p:cNvCxnSpPr>
          <p:nvPr/>
        </p:nvCxnSpPr>
        <p:spPr>
          <a:xfrm flipH="1" flipV="1">
            <a:off x="5057048" y="4518057"/>
            <a:ext cx="1147348" cy="735646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>
            <a:stCxn id="21" idx="0"/>
            <a:endCxn id="15" idx="4"/>
          </p:cNvCxnSpPr>
          <p:nvPr/>
        </p:nvCxnSpPr>
        <p:spPr>
          <a:xfrm flipV="1">
            <a:off x="4446108" y="4771117"/>
            <a:ext cx="0" cy="967291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>
            <a:stCxn id="27" idx="7"/>
            <a:endCxn id="15" idx="3"/>
          </p:cNvCxnSpPr>
          <p:nvPr/>
        </p:nvCxnSpPr>
        <p:spPr>
          <a:xfrm flipV="1">
            <a:off x="2818690" y="4518057"/>
            <a:ext cx="1016478" cy="832339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>
            <a:stCxn id="24" idx="6"/>
            <a:endCxn id="15" idx="2"/>
          </p:cNvCxnSpPr>
          <p:nvPr/>
        </p:nvCxnSpPr>
        <p:spPr>
          <a:xfrm flipV="1">
            <a:off x="2048418" y="3907117"/>
            <a:ext cx="1533690" cy="32567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e 13"/>
          <p:cNvGrpSpPr/>
          <p:nvPr/>
        </p:nvGrpSpPr>
        <p:grpSpPr>
          <a:xfrm>
            <a:off x="3582108" y="3043117"/>
            <a:ext cx="1728000" cy="1728000"/>
            <a:chOff x="7338937" y="4409044"/>
            <a:chExt cx="1843198" cy="2546649"/>
          </a:xfrm>
        </p:grpSpPr>
        <p:sp>
          <p:nvSpPr>
            <p:cNvPr id="15" name="Ellipse 14"/>
            <p:cNvSpPr/>
            <p:nvPr/>
          </p:nvSpPr>
          <p:spPr>
            <a:xfrm>
              <a:off x="7338937" y="4409044"/>
              <a:ext cx="1843198" cy="2546649"/>
            </a:xfrm>
            <a:prstGeom prst="ellipse">
              <a:avLst/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7478217" y="5070026"/>
              <a:ext cx="1564638" cy="122468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Physiological</a:t>
              </a:r>
              <a:r>
                <a:rPr lang="fr-BE" sz="1600" dirty="0" smtClean="0"/>
                <a:t> Sensations</a:t>
              </a:r>
            </a:p>
            <a:p>
              <a:pPr algn="ctr"/>
              <a:r>
                <a:rPr lang="fr-BE" sz="1600" dirty="0" smtClean="0"/>
                <a:t>77,42 %</a:t>
              </a:r>
              <a:endParaRPr lang="fr-BE" sz="1600" dirty="0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1168106" y="2039094"/>
            <a:ext cx="1311017" cy="584775"/>
            <a:chOff x="6017337" y="4070087"/>
            <a:chExt cx="1398418" cy="861819"/>
          </a:xfrm>
        </p:grpSpPr>
        <p:sp>
          <p:nvSpPr>
            <p:cNvPr id="18" name="Ellipse 17"/>
            <p:cNvSpPr/>
            <p:nvPr/>
          </p:nvSpPr>
          <p:spPr>
            <a:xfrm>
              <a:off x="7262155" y="4394885"/>
              <a:ext cx="153600" cy="21222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6017337" y="4070087"/>
              <a:ext cx="1272981" cy="8618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Loosening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4230108" y="5538910"/>
            <a:ext cx="1675482" cy="830997"/>
            <a:chOff x="9533571" y="3747406"/>
            <a:chExt cx="1787180" cy="1224689"/>
          </a:xfrm>
        </p:grpSpPr>
        <p:sp>
          <p:nvSpPr>
            <p:cNvPr id="21" name="Ellipse 20"/>
            <p:cNvSpPr/>
            <p:nvPr/>
          </p:nvSpPr>
          <p:spPr>
            <a:xfrm>
              <a:off x="9533571" y="4041418"/>
              <a:ext cx="460800" cy="63666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10040300" y="3747406"/>
              <a:ext cx="1280451" cy="12246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Heart</a:t>
              </a:r>
              <a:r>
                <a:rPr lang="fr-BE" sz="1600" dirty="0" smtClean="0"/>
                <a:t> rate change</a:t>
              </a:r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1168106" y="3543684"/>
            <a:ext cx="968624" cy="792000"/>
            <a:chOff x="5404815" y="5990475"/>
            <a:chExt cx="1033199" cy="1167222"/>
          </a:xfrm>
        </p:grpSpPr>
        <p:sp>
          <p:nvSpPr>
            <p:cNvPr id="24" name="Ellipse 23"/>
            <p:cNvSpPr/>
            <p:nvPr/>
          </p:nvSpPr>
          <p:spPr>
            <a:xfrm>
              <a:off x="5499015" y="5990475"/>
              <a:ext cx="844800" cy="116722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5404815" y="6202943"/>
              <a:ext cx="1033199" cy="86181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Tension</a:t>
              </a:r>
            </a:p>
            <a:p>
              <a:pPr algn="ctr"/>
              <a:r>
                <a:rPr lang="fr-BE" sz="1600" dirty="0" smtClean="0"/>
                <a:t>32,3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1283405" y="5255499"/>
            <a:ext cx="1630181" cy="648000"/>
            <a:chOff x="6255182" y="4394887"/>
            <a:chExt cx="1738860" cy="955000"/>
          </a:xfrm>
        </p:grpSpPr>
        <p:sp>
          <p:nvSpPr>
            <p:cNvPr id="27" name="Ellipse 26"/>
            <p:cNvSpPr/>
            <p:nvPr/>
          </p:nvSpPr>
          <p:spPr>
            <a:xfrm>
              <a:off x="7302842" y="4394887"/>
              <a:ext cx="691200" cy="955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6255182" y="4441476"/>
              <a:ext cx="1076447" cy="86182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Twitch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29,03 %</a:t>
              </a:r>
              <a:endParaRPr lang="fr-BE" sz="1600" dirty="0"/>
            </a:p>
          </p:txBody>
        </p:sp>
      </p:grpSp>
      <p:grpSp>
        <p:nvGrpSpPr>
          <p:cNvPr id="29" name="Groupe 28"/>
          <p:cNvGrpSpPr/>
          <p:nvPr/>
        </p:nvGrpSpPr>
        <p:grpSpPr>
          <a:xfrm>
            <a:off x="6199972" y="2176011"/>
            <a:ext cx="1597826" cy="1077218"/>
            <a:chOff x="5431004" y="4446183"/>
            <a:chExt cx="1704350" cy="1587559"/>
          </a:xfrm>
        </p:grpSpPr>
        <p:sp>
          <p:nvSpPr>
            <p:cNvPr id="30" name="Ellipse 29"/>
            <p:cNvSpPr/>
            <p:nvPr/>
          </p:nvSpPr>
          <p:spPr>
            <a:xfrm>
              <a:off x="5431004" y="5123820"/>
              <a:ext cx="153600" cy="21222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1" name="ZoneTexte 30"/>
            <p:cNvSpPr txBox="1"/>
            <p:nvPr/>
          </p:nvSpPr>
          <p:spPr>
            <a:xfrm>
              <a:off x="5570716" y="4446183"/>
              <a:ext cx="1564638" cy="15875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Body </a:t>
              </a:r>
              <a:r>
                <a:rPr lang="fr-BE" sz="1600" dirty="0" err="1" smtClean="0"/>
                <a:t>temperature</a:t>
              </a:r>
              <a:r>
                <a:rPr lang="fr-BE" sz="1600" dirty="0" smtClean="0"/>
                <a:t> change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  <p:grpSp>
        <p:nvGrpSpPr>
          <p:cNvPr id="36" name="Groupe 35"/>
          <p:cNvGrpSpPr/>
          <p:nvPr/>
        </p:nvGrpSpPr>
        <p:grpSpPr>
          <a:xfrm>
            <a:off x="6151671" y="5088594"/>
            <a:ext cx="1310324" cy="584775"/>
            <a:chOff x="7185857" y="4123143"/>
            <a:chExt cx="1397680" cy="861819"/>
          </a:xfrm>
        </p:grpSpPr>
        <p:sp>
          <p:nvSpPr>
            <p:cNvPr id="37" name="Ellipse 36"/>
            <p:cNvSpPr/>
            <p:nvPr/>
          </p:nvSpPr>
          <p:spPr>
            <a:xfrm>
              <a:off x="7185857" y="4288776"/>
              <a:ext cx="384000" cy="53055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8" name="ZoneTexte 37"/>
            <p:cNvSpPr txBox="1"/>
            <p:nvPr/>
          </p:nvSpPr>
          <p:spPr>
            <a:xfrm>
              <a:off x="7530660" y="4123143"/>
              <a:ext cx="1052877" cy="8618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43" name="Groupe 42"/>
          <p:cNvGrpSpPr/>
          <p:nvPr/>
        </p:nvGrpSpPr>
        <p:grpSpPr>
          <a:xfrm>
            <a:off x="3418326" y="1833560"/>
            <a:ext cx="1099790" cy="584775"/>
            <a:chOff x="6311341" y="4044897"/>
            <a:chExt cx="1173108" cy="861819"/>
          </a:xfrm>
        </p:grpSpPr>
        <p:sp>
          <p:nvSpPr>
            <p:cNvPr id="44" name="Ellipse 43"/>
            <p:cNvSpPr/>
            <p:nvPr/>
          </p:nvSpPr>
          <p:spPr>
            <a:xfrm>
              <a:off x="7330849" y="4367430"/>
              <a:ext cx="153600" cy="21222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5" name="ZoneTexte 44"/>
            <p:cNvSpPr txBox="1"/>
            <p:nvPr/>
          </p:nvSpPr>
          <p:spPr>
            <a:xfrm>
              <a:off x="6311341" y="4044897"/>
              <a:ext cx="1006325" cy="8618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Sweat</a:t>
              </a:r>
            </a:p>
            <a:p>
              <a:pPr algn="ctr"/>
              <a:r>
                <a:rPr lang="fr-BE" sz="1600" dirty="0" smtClean="0"/>
                <a:t>6,45%</a:t>
              </a:r>
              <a:endParaRPr lang="fr-BE" sz="1600" dirty="0"/>
            </a:p>
          </p:txBody>
        </p:sp>
      </p:grpSp>
      <p:grpSp>
        <p:nvGrpSpPr>
          <p:cNvPr id="53" name="Groupe 52"/>
          <p:cNvGrpSpPr/>
          <p:nvPr/>
        </p:nvGrpSpPr>
        <p:grpSpPr>
          <a:xfrm>
            <a:off x="7051675" y="4229816"/>
            <a:ext cx="1610846" cy="830997"/>
            <a:chOff x="5431004" y="4617585"/>
            <a:chExt cx="1718238" cy="1224688"/>
          </a:xfrm>
        </p:grpSpPr>
        <p:sp>
          <p:nvSpPr>
            <p:cNvPr id="54" name="Ellipse 53"/>
            <p:cNvSpPr/>
            <p:nvPr/>
          </p:nvSpPr>
          <p:spPr>
            <a:xfrm>
              <a:off x="5431004" y="5123820"/>
              <a:ext cx="153600" cy="21222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5" name="ZoneTexte 54"/>
            <p:cNvSpPr txBox="1"/>
            <p:nvPr/>
          </p:nvSpPr>
          <p:spPr>
            <a:xfrm>
              <a:off x="5584604" y="4617585"/>
              <a:ext cx="1564638" cy="122468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Stomach</a:t>
              </a:r>
              <a:endParaRPr lang="fr-BE" sz="1600" dirty="0"/>
            </a:p>
            <a:p>
              <a:pPr algn="ctr"/>
              <a:r>
                <a:rPr lang="fr-BE" sz="1600" dirty="0" smtClean="0"/>
                <a:t>Sensation</a:t>
              </a:r>
            </a:p>
            <a:p>
              <a:pPr algn="ctr"/>
              <a:r>
                <a:rPr lang="fr-BE" sz="1600" dirty="0" smtClean="0"/>
                <a:t>6,45 %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99630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err="1" smtClean="0"/>
              <a:t>Results</a:t>
            </a:r>
            <a:r>
              <a:rPr lang="fr-BE" dirty="0" smtClean="0"/>
              <a:t> – </a:t>
            </a:r>
            <a:r>
              <a:rPr lang="fr-BE" dirty="0" err="1" smtClean="0"/>
              <a:t>Physiological</a:t>
            </a:r>
            <a:r>
              <a:rPr lang="fr-BE" dirty="0" smtClean="0"/>
              <a:t> Sensations</a:t>
            </a:r>
            <a:br>
              <a:rPr lang="fr-BE" dirty="0" smtClean="0"/>
            </a:br>
            <a:r>
              <a:rPr lang="fr-BE" dirty="0" err="1" smtClean="0"/>
              <a:t>Before</a:t>
            </a:r>
            <a:r>
              <a:rPr lang="fr-BE" dirty="0" smtClean="0"/>
              <a:t> – </a:t>
            </a:r>
            <a:r>
              <a:rPr lang="fr-BE" dirty="0" err="1"/>
              <a:t>While</a:t>
            </a:r>
            <a:r>
              <a:rPr lang="fr-BE" dirty="0" smtClean="0"/>
              <a:t> – </a:t>
            </a:r>
            <a:r>
              <a:rPr lang="fr-BE" b="1" dirty="0" err="1" smtClean="0">
                <a:solidFill>
                  <a:schemeClr val="accent1"/>
                </a:solidFill>
              </a:rPr>
              <a:t>After</a:t>
            </a:r>
            <a:r>
              <a:rPr lang="fr-BE" dirty="0" smtClean="0"/>
              <a:t> </a:t>
            </a:r>
            <a:r>
              <a:rPr lang="fr-BE" dirty="0" err="1" smtClean="0"/>
              <a:t>Gambling</a:t>
            </a:r>
            <a:endParaRPr lang="fr-BE" dirty="0"/>
          </a:p>
        </p:txBody>
      </p:sp>
      <p:cxnSp>
        <p:nvCxnSpPr>
          <p:cNvPr id="5" name="Connecteur droit 4"/>
          <p:cNvCxnSpPr>
            <a:stCxn id="41" idx="3"/>
            <a:endCxn id="15" idx="7"/>
          </p:cNvCxnSpPr>
          <p:nvPr/>
        </p:nvCxnSpPr>
        <p:spPr>
          <a:xfrm flipH="1">
            <a:off x="5839680" y="2768854"/>
            <a:ext cx="854002" cy="1085703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e 5"/>
          <p:cNvGrpSpPr/>
          <p:nvPr/>
        </p:nvGrpSpPr>
        <p:grpSpPr>
          <a:xfrm>
            <a:off x="9585759" y="3978955"/>
            <a:ext cx="1566503" cy="830997"/>
            <a:chOff x="7350779" y="4199289"/>
            <a:chExt cx="1670939" cy="1224691"/>
          </a:xfrm>
        </p:grpSpPr>
        <p:sp>
          <p:nvSpPr>
            <p:cNvPr id="7" name="Ellipse 6"/>
            <p:cNvSpPr/>
            <p:nvPr/>
          </p:nvSpPr>
          <p:spPr>
            <a:xfrm>
              <a:off x="7350779" y="4447942"/>
              <a:ext cx="460801" cy="63666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8" name="ZoneTexte 7"/>
            <p:cNvSpPr txBox="1"/>
            <p:nvPr/>
          </p:nvSpPr>
          <p:spPr>
            <a:xfrm>
              <a:off x="7811580" y="4199289"/>
              <a:ext cx="1210138" cy="122469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No</a:t>
              </a:r>
            </a:p>
            <a:p>
              <a:pPr algn="ctr"/>
              <a:r>
                <a:rPr lang="fr-BE" sz="1600" dirty="0" smtClean="0"/>
                <a:t>Sensation</a:t>
              </a:r>
            </a:p>
            <a:p>
              <a:pPr algn="ctr"/>
              <a:r>
                <a:rPr lang="fr-BE" sz="1600" dirty="0" smtClean="0"/>
                <a:t>19,35 %</a:t>
              </a:r>
              <a:endParaRPr lang="fr-BE" sz="1600" dirty="0"/>
            </a:p>
          </p:txBody>
        </p:sp>
      </p:grpSp>
      <p:cxnSp>
        <p:nvCxnSpPr>
          <p:cNvPr id="9" name="Connecteur droit 8"/>
          <p:cNvCxnSpPr>
            <a:stCxn id="7" idx="2"/>
            <a:endCxn id="15" idx="6"/>
          </p:cNvCxnSpPr>
          <p:nvPr/>
        </p:nvCxnSpPr>
        <p:spPr>
          <a:xfrm flipH="1" flipV="1">
            <a:off x="6050563" y="4363674"/>
            <a:ext cx="3535196" cy="1"/>
          </a:xfrm>
          <a:prstGeom prst="line">
            <a:avLst/>
          </a:prstGeom>
          <a:ln w="88900" cap="rnd">
            <a:solidFill>
              <a:schemeClr val="bg1"/>
            </a:solidFill>
            <a:round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>
            <a:stCxn id="18" idx="5"/>
            <a:endCxn id="15" idx="1"/>
          </p:cNvCxnSpPr>
          <p:nvPr/>
        </p:nvCxnSpPr>
        <p:spPr>
          <a:xfrm>
            <a:off x="4024599" y="2779399"/>
            <a:ext cx="796847" cy="1075158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>
            <a:stCxn id="37" idx="1"/>
            <a:endCxn id="15" idx="5"/>
          </p:cNvCxnSpPr>
          <p:nvPr/>
        </p:nvCxnSpPr>
        <p:spPr>
          <a:xfrm flipH="1" flipV="1">
            <a:off x="5839680" y="4872791"/>
            <a:ext cx="864546" cy="1104916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>
            <a:stCxn id="27" idx="7"/>
            <a:endCxn id="15" idx="3"/>
          </p:cNvCxnSpPr>
          <p:nvPr/>
        </p:nvCxnSpPr>
        <p:spPr>
          <a:xfrm flipV="1">
            <a:off x="3948000" y="4872791"/>
            <a:ext cx="873446" cy="1151091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>
            <a:stCxn id="24" idx="6"/>
            <a:endCxn id="15" idx="2"/>
          </p:cNvCxnSpPr>
          <p:nvPr/>
        </p:nvCxnSpPr>
        <p:spPr>
          <a:xfrm>
            <a:off x="2726109" y="4359523"/>
            <a:ext cx="1884454" cy="4151"/>
          </a:xfrm>
          <a:prstGeom prst="line">
            <a:avLst/>
          </a:prstGeom>
          <a:ln w="88900" cap="rnd"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e 13"/>
          <p:cNvGrpSpPr/>
          <p:nvPr/>
        </p:nvGrpSpPr>
        <p:grpSpPr>
          <a:xfrm>
            <a:off x="4610563" y="3643674"/>
            <a:ext cx="1466850" cy="1440000"/>
            <a:chOff x="7331324" y="3811267"/>
            <a:chExt cx="1564638" cy="2122209"/>
          </a:xfrm>
        </p:grpSpPr>
        <p:sp>
          <p:nvSpPr>
            <p:cNvPr id="15" name="Ellipse 14"/>
            <p:cNvSpPr/>
            <p:nvPr/>
          </p:nvSpPr>
          <p:spPr>
            <a:xfrm>
              <a:off x="7331324" y="3811267"/>
              <a:ext cx="1535998" cy="2122209"/>
            </a:xfrm>
            <a:prstGeom prst="ellipse">
              <a:avLst/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7331324" y="4350747"/>
              <a:ext cx="1564638" cy="122468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Physiological</a:t>
              </a:r>
              <a:r>
                <a:rPr lang="fr-BE" sz="1600" dirty="0" smtClean="0"/>
                <a:t> Sensations</a:t>
              </a:r>
            </a:p>
            <a:p>
              <a:pPr algn="ctr"/>
              <a:r>
                <a:rPr lang="fr-BE" sz="1600" dirty="0" smtClean="0"/>
                <a:t>64,52 %</a:t>
              </a:r>
              <a:endParaRPr lang="fr-BE" sz="1600" dirty="0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2310598" y="2169128"/>
            <a:ext cx="1745633" cy="1077218"/>
            <a:chOff x="5630539" y="3767206"/>
            <a:chExt cx="1862016" cy="1587562"/>
          </a:xfrm>
        </p:grpSpPr>
        <p:sp>
          <p:nvSpPr>
            <p:cNvPr id="18" name="Ellipse 17"/>
            <p:cNvSpPr/>
            <p:nvPr/>
          </p:nvSpPr>
          <p:spPr>
            <a:xfrm>
              <a:off x="7262155" y="4394885"/>
              <a:ext cx="230400" cy="31833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5630539" y="3767206"/>
              <a:ext cx="1628494" cy="15875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/>
                <a:t>Body </a:t>
              </a:r>
              <a:r>
                <a:rPr lang="fr-BE" sz="1600" dirty="0" err="1"/>
                <a:t>temperature</a:t>
              </a:r>
              <a:r>
                <a:rPr lang="fr-BE" sz="1600" dirty="0"/>
                <a:t> </a:t>
              </a:r>
              <a:r>
                <a:rPr lang="fr-BE" sz="1600" dirty="0" smtClean="0"/>
                <a:t>change</a:t>
              </a:r>
            </a:p>
            <a:p>
              <a:pPr algn="ctr"/>
              <a:r>
                <a:rPr lang="fr-BE" sz="1600" dirty="0" smtClean="0"/>
                <a:t>9,68 %</a:t>
              </a:r>
              <a:endParaRPr lang="fr-BE" sz="1600" dirty="0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913549" y="4071286"/>
            <a:ext cx="1812560" cy="584776"/>
            <a:chOff x="4170686" y="6057222"/>
            <a:chExt cx="1933397" cy="861822"/>
          </a:xfrm>
        </p:grpSpPr>
        <p:sp>
          <p:nvSpPr>
            <p:cNvPr id="24" name="Ellipse 23"/>
            <p:cNvSpPr/>
            <p:nvPr/>
          </p:nvSpPr>
          <p:spPr>
            <a:xfrm>
              <a:off x="5489683" y="6057570"/>
              <a:ext cx="614400" cy="84888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4170686" y="6057222"/>
              <a:ext cx="1356547" cy="86182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Loosening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25,81 %</a:t>
              </a:r>
              <a:endParaRPr lang="fr-BE" sz="1600" dirty="0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2726109" y="5858774"/>
            <a:ext cx="1274612" cy="584775"/>
            <a:chOff x="6327256" y="4229255"/>
            <a:chExt cx="1359586" cy="861820"/>
          </a:xfrm>
        </p:grpSpPr>
        <p:sp>
          <p:nvSpPr>
            <p:cNvPr id="27" name="Ellipse 26"/>
            <p:cNvSpPr/>
            <p:nvPr/>
          </p:nvSpPr>
          <p:spPr>
            <a:xfrm>
              <a:off x="7302842" y="4394887"/>
              <a:ext cx="384000" cy="53055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6327256" y="4229255"/>
              <a:ext cx="975586" cy="8618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smtClean="0"/>
                <a:t>Tension</a:t>
              </a:r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36" name="Groupe 35"/>
          <p:cNvGrpSpPr/>
          <p:nvPr/>
        </p:nvGrpSpPr>
        <p:grpSpPr>
          <a:xfrm>
            <a:off x="6651505" y="5812599"/>
            <a:ext cx="1478820" cy="584775"/>
            <a:chOff x="7302842" y="4229255"/>
            <a:chExt cx="1577411" cy="861820"/>
          </a:xfrm>
        </p:grpSpPr>
        <p:sp>
          <p:nvSpPr>
            <p:cNvPr id="37" name="Ellipse 36"/>
            <p:cNvSpPr/>
            <p:nvPr/>
          </p:nvSpPr>
          <p:spPr>
            <a:xfrm>
              <a:off x="7302842" y="4394887"/>
              <a:ext cx="384000" cy="53055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38" name="ZoneTexte 37"/>
            <p:cNvSpPr txBox="1"/>
            <p:nvPr/>
          </p:nvSpPr>
          <p:spPr>
            <a:xfrm>
              <a:off x="7707065" y="4229255"/>
              <a:ext cx="1173188" cy="8618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Tiredness</a:t>
              </a:r>
              <a:endParaRPr lang="fr-BE" sz="1600" dirty="0" smtClean="0"/>
            </a:p>
            <a:p>
              <a:pPr algn="ctr"/>
              <a:r>
                <a:rPr lang="fr-BE" sz="1600" dirty="0" smtClean="0"/>
                <a:t>16,13 %</a:t>
              </a:r>
              <a:endParaRPr lang="fr-BE" sz="1600" dirty="0"/>
            </a:p>
          </p:txBody>
        </p:sp>
      </p:grpSp>
      <p:grpSp>
        <p:nvGrpSpPr>
          <p:cNvPr id="40" name="Groupe 39"/>
          <p:cNvGrpSpPr/>
          <p:nvPr/>
        </p:nvGrpSpPr>
        <p:grpSpPr>
          <a:xfrm>
            <a:off x="6651505" y="2410643"/>
            <a:ext cx="1291357" cy="584775"/>
            <a:chOff x="7302842" y="4229254"/>
            <a:chExt cx="1377451" cy="861820"/>
          </a:xfrm>
        </p:grpSpPr>
        <p:sp>
          <p:nvSpPr>
            <p:cNvPr id="41" name="Ellipse 40"/>
            <p:cNvSpPr/>
            <p:nvPr/>
          </p:nvSpPr>
          <p:spPr>
            <a:xfrm>
              <a:off x="7302842" y="4394887"/>
              <a:ext cx="307201" cy="4244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2" name="ZoneTexte 41"/>
            <p:cNvSpPr txBox="1"/>
            <p:nvPr/>
          </p:nvSpPr>
          <p:spPr>
            <a:xfrm>
              <a:off x="7721028" y="4229254"/>
              <a:ext cx="959265" cy="8618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600" dirty="0" err="1" smtClean="0"/>
                <a:t>Others</a:t>
              </a:r>
              <a:endParaRPr lang="fr-BE" sz="1600" dirty="0"/>
            </a:p>
            <a:p>
              <a:pPr algn="ctr"/>
              <a:r>
                <a:rPr lang="fr-BE" sz="1600" dirty="0" smtClean="0"/>
                <a:t>12,9 </a:t>
              </a:r>
              <a:r>
                <a:rPr lang="fr-BE" sz="1600" dirty="0" smtClean="0"/>
                <a:t>%</a:t>
              </a:r>
              <a:endParaRPr lang="fr-BE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9354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Connecteur droit avec flèche 73"/>
          <p:cNvCxnSpPr>
            <a:endCxn id="41" idx="6"/>
          </p:cNvCxnSpPr>
          <p:nvPr/>
        </p:nvCxnSpPr>
        <p:spPr>
          <a:xfrm flipH="1" flipV="1">
            <a:off x="6036337" y="5609054"/>
            <a:ext cx="1130094" cy="5362"/>
          </a:xfrm>
          <a:prstGeom prst="straightConnector1">
            <a:avLst/>
          </a:prstGeom>
          <a:ln w="38100" cap="sq">
            <a:solidFill>
              <a:schemeClr val="tx1"/>
            </a:solidFill>
            <a:bevel/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Discussion</a:t>
            </a:r>
            <a:br>
              <a:rPr lang="fr-BE" dirty="0" smtClean="0"/>
            </a:br>
            <a:r>
              <a:rPr lang="fr-BE" sz="2800" i="1" cap="all" dirty="0" smtClean="0">
                <a:solidFill>
                  <a:schemeClr val="accent1"/>
                </a:solidFill>
              </a:rPr>
              <a:t>Back to the EIT</a:t>
            </a:r>
            <a:endParaRPr lang="fr-BE" sz="2800" dirty="0"/>
          </a:p>
        </p:txBody>
      </p:sp>
      <p:sp>
        <p:nvSpPr>
          <p:cNvPr id="5" name="Rectangle à coins arrondis 4"/>
          <p:cNvSpPr/>
          <p:nvPr/>
        </p:nvSpPr>
        <p:spPr>
          <a:xfrm>
            <a:off x="2099927" y="2179495"/>
            <a:ext cx="1283010" cy="304773"/>
          </a:xfrm>
          <a:prstGeom prst="roundRect">
            <a:avLst>
              <a:gd name="adj" fmla="val 49167"/>
            </a:avLst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glow>
              <a:schemeClr val="accent1"/>
            </a:glow>
            <a:softEdge rad="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External cues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5699352" y="2044553"/>
            <a:ext cx="1384067" cy="572171"/>
          </a:xfrm>
          <a:prstGeom prst="roundRect">
            <a:avLst>
              <a:gd name="adj" fmla="val 49167"/>
            </a:avLst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glow>
              <a:schemeClr val="accent1"/>
            </a:glow>
            <a:softEdge rad="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100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Associated thoughts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3919589" y="2002277"/>
            <a:ext cx="1205606" cy="656722"/>
          </a:xfrm>
          <a:prstGeom prst="roundRect">
            <a:avLst>
              <a:gd name="adj" fmla="val 49167"/>
            </a:avLst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glow>
              <a:schemeClr val="accent1"/>
            </a:glow>
            <a:softEdge rad="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100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Anticipatory responses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19422" y="3906928"/>
            <a:ext cx="953989" cy="48167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100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Pleasure / Relief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11262" y="4500730"/>
            <a:ext cx="1453779" cy="481670"/>
          </a:xfrm>
          <a:prstGeom prst="rect">
            <a:avLst/>
          </a:prstGeom>
          <a:solidFill>
            <a:schemeClr val="lt1">
              <a:alpha val="0"/>
            </a:schemeClr>
          </a:solidFill>
          <a:ln w="2222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100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Sense of associated deficit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77633" y="2844112"/>
            <a:ext cx="4575708" cy="23686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11" name="Zone de texte 89"/>
          <p:cNvSpPr txBox="1"/>
          <p:nvPr/>
        </p:nvSpPr>
        <p:spPr>
          <a:xfrm>
            <a:off x="5359552" y="4615311"/>
            <a:ext cx="1492324" cy="587853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400" b="1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Subjective state of desire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cxnSp>
        <p:nvCxnSpPr>
          <p:cNvPr id="12" name="Connecteur droit avec flèche 11"/>
          <p:cNvCxnSpPr>
            <a:stCxn id="7" idx="2"/>
          </p:cNvCxnSpPr>
          <p:nvPr/>
        </p:nvCxnSpPr>
        <p:spPr>
          <a:xfrm>
            <a:off x="4522392" y="2658999"/>
            <a:ext cx="0" cy="502886"/>
          </a:xfrm>
          <a:prstGeom prst="straightConnector1">
            <a:avLst/>
          </a:prstGeom>
          <a:ln w="12700">
            <a:solidFill>
              <a:schemeClr val="bg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>
            <a:stCxn id="6" idx="2"/>
          </p:cNvCxnSpPr>
          <p:nvPr/>
        </p:nvCxnSpPr>
        <p:spPr>
          <a:xfrm>
            <a:off x="6391385" y="2616724"/>
            <a:ext cx="1" cy="545161"/>
          </a:xfrm>
          <a:prstGeom prst="straightConnector1">
            <a:avLst/>
          </a:prstGeom>
          <a:ln w="12700">
            <a:solidFill>
              <a:schemeClr val="bg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>
            <a:stCxn id="5" idx="2"/>
          </p:cNvCxnSpPr>
          <p:nvPr/>
        </p:nvCxnSpPr>
        <p:spPr>
          <a:xfrm>
            <a:off x="2741432" y="2484268"/>
            <a:ext cx="8012" cy="677617"/>
          </a:xfrm>
          <a:prstGeom prst="straightConnector1">
            <a:avLst/>
          </a:prstGeom>
          <a:ln w="127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>
            <a:stCxn id="5" idx="3"/>
            <a:endCxn id="7" idx="1"/>
          </p:cNvCxnSpPr>
          <p:nvPr/>
        </p:nvCxnSpPr>
        <p:spPr>
          <a:xfrm flipV="1">
            <a:off x="3382936" y="2330638"/>
            <a:ext cx="536652" cy="1244"/>
          </a:xfrm>
          <a:prstGeom prst="straightConnector1">
            <a:avLst/>
          </a:prstGeom>
          <a:ln w="127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>
            <a:stCxn id="6" idx="1"/>
            <a:endCxn id="7" idx="3"/>
          </p:cNvCxnSpPr>
          <p:nvPr/>
        </p:nvCxnSpPr>
        <p:spPr>
          <a:xfrm flipH="1" flipV="1">
            <a:off x="5125195" y="2330638"/>
            <a:ext cx="574157" cy="1"/>
          </a:xfrm>
          <a:prstGeom prst="straightConnector1">
            <a:avLst/>
          </a:prstGeom>
          <a:ln w="127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3068120" y="3512659"/>
            <a:ext cx="0" cy="988071"/>
          </a:xfrm>
          <a:prstGeom prst="straightConnector1">
            <a:avLst/>
          </a:prstGeom>
          <a:ln w="12700">
            <a:solidFill>
              <a:schemeClr val="bg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>
            <a:endCxn id="34" idx="0"/>
          </p:cNvCxnSpPr>
          <p:nvPr/>
        </p:nvCxnSpPr>
        <p:spPr>
          <a:xfrm flipH="1">
            <a:off x="2737956" y="4982400"/>
            <a:ext cx="358299" cy="437896"/>
          </a:xfrm>
          <a:prstGeom prst="straightConnector1">
            <a:avLst/>
          </a:prstGeom>
          <a:ln w="12700">
            <a:solidFill>
              <a:schemeClr val="bg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>
            <a:stCxn id="33" idx="0"/>
          </p:cNvCxnSpPr>
          <p:nvPr/>
        </p:nvCxnSpPr>
        <p:spPr>
          <a:xfrm flipH="1" flipV="1">
            <a:off x="3823742" y="4982400"/>
            <a:ext cx="603026" cy="437895"/>
          </a:xfrm>
          <a:prstGeom prst="straightConnector1">
            <a:avLst/>
          </a:prstGeom>
          <a:ln w="127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>
            <a:endCxn id="8" idx="0"/>
          </p:cNvCxnSpPr>
          <p:nvPr/>
        </p:nvCxnSpPr>
        <p:spPr>
          <a:xfrm>
            <a:off x="4396416" y="3501977"/>
            <a:ext cx="1" cy="404951"/>
          </a:xfrm>
          <a:prstGeom prst="straightConnector1">
            <a:avLst/>
          </a:prstGeom>
          <a:ln w="127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 flipH="1">
            <a:off x="4130050" y="3518756"/>
            <a:ext cx="7999" cy="388172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c 89"/>
          <p:cNvSpPr/>
          <p:nvPr/>
        </p:nvSpPr>
        <p:spPr>
          <a:xfrm>
            <a:off x="4877962" y="3505181"/>
            <a:ext cx="1087959" cy="1094960"/>
          </a:xfrm>
          <a:custGeom>
            <a:avLst/>
            <a:gdLst>
              <a:gd name="connsiteX0" fmla="*/ 770199 w 1088454"/>
              <a:gd name="connsiteY0" fmla="*/ 46774 h 1036227"/>
              <a:gd name="connsiteX1" fmla="*/ 1086483 w 1088454"/>
              <a:gd name="connsiteY1" fmla="*/ 562163 h 1036227"/>
              <a:gd name="connsiteX2" fmla="*/ 690412 w 1088454"/>
              <a:gd name="connsiteY2" fmla="*/ 1017187 h 1036227"/>
              <a:gd name="connsiteX3" fmla="*/ 119273 w 1088454"/>
              <a:gd name="connsiteY3" fmla="*/ 841798 h 1036227"/>
              <a:gd name="connsiteX4" fmla="*/ 544227 w 1088454"/>
              <a:gd name="connsiteY4" fmla="*/ 518114 h 1036227"/>
              <a:gd name="connsiteX5" fmla="*/ 770199 w 1088454"/>
              <a:gd name="connsiteY5" fmla="*/ 46774 h 1036227"/>
              <a:gd name="connsiteX0" fmla="*/ 770199 w 1088454"/>
              <a:gd name="connsiteY0" fmla="*/ 46774 h 1036227"/>
              <a:gd name="connsiteX1" fmla="*/ 1086483 w 1088454"/>
              <a:gd name="connsiteY1" fmla="*/ 562163 h 1036227"/>
              <a:gd name="connsiteX2" fmla="*/ 690412 w 1088454"/>
              <a:gd name="connsiteY2" fmla="*/ 1017187 h 1036227"/>
              <a:gd name="connsiteX3" fmla="*/ 119273 w 1088454"/>
              <a:gd name="connsiteY3" fmla="*/ 841798 h 1036227"/>
              <a:gd name="connsiteX0" fmla="*/ 650926 w 969191"/>
              <a:gd name="connsiteY0" fmla="*/ 0 h 989477"/>
              <a:gd name="connsiteX1" fmla="*/ 967210 w 969191"/>
              <a:gd name="connsiteY1" fmla="*/ 515389 h 989477"/>
              <a:gd name="connsiteX2" fmla="*/ 571139 w 969191"/>
              <a:gd name="connsiteY2" fmla="*/ 970413 h 989477"/>
              <a:gd name="connsiteX3" fmla="*/ 0 w 969191"/>
              <a:gd name="connsiteY3" fmla="*/ 795024 h 989477"/>
              <a:gd name="connsiteX4" fmla="*/ 466229 w 969191"/>
              <a:gd name="connsiteY4" fmla="*/ 496740 h 989477"/>
              <a:gd name="connsiteX5" fmla="*/ 650926 w 969191"/>
              <a:gd name="connsiteY5" fmla="*/ 0 h 989477"/>
              <a:gd name="connsiteX0" fmla="*/ 650926 w 969191"/>
              <a:gd name="connsiteY0" fmla="*/ 0 h 989477"/>
              <a:gd name="connsiteX1" fmla="*/ 967210 w 969191"/>
              <a:gd name="connsiteY1" fmla="*/ 515389 h 989477"/>
              <a:gd name="connsiteX2" fmla="*/ 571139 w 969191"/>
              <a:gd name="connsiteY2" fmla="*/ 970413 h 989477"/>
              <a:gd name="connsiteX3" fmla="*/ 0 w 969191"/>
              <a:gd name="connsiteY3" fmla="*/ 795024 h 989477"/>
              <a:gd name="connsiteX0" fmla="*/ 650926 w 969191"/>
              <a:gd name="connsiteY0" fmla="*/ 0 h 989477"/>
              <a:gd name="connsiteX1" fmla="*/ 967210 w 969191"/>
              <a:gd name="connsiteY1" fmla="*/ 515389 h 989477"/>
              <a:gd name="connsiteX2" fmla="*/ 571139 w 969191"/>
              <a:gd name="connsiteY2" fmla="*/ 970413 h 989477"/>
              <a:gd name="connsiteX3" fmla="*/ 0 w 969191"/>
              <a:gd name="connsiteY3" fmla="*/ 795024 h 989477"/>
              <a:gd name="connsiteX4" fmla="*/ 466229 w 969191"/>
              <a:gd name="connsiteY4" fmla="*/ 496740 h 989477"/>
              <a:gd name="connsiteX5" fmla="*/ 650926 w 969191"/>
              <a:gd name="connsiteY5" fmla="*/ 0 h 989477"/>
              <a:gd name="connsiteX0" fmla="*/ 650926 w 969191"/>
              <a:gd name="connsiteY0" fmla="*/ 0 h 989477"/>
              <a:gd name="connsiteX1" fmla="*/ 910060 w 969191"/>
              <a:gd name="connsiteY1" fmla="*/ 493164 h 989477"/>
              <a:gd name="connsiteX2" fmla="*/ 571139 w 969191"/>
              <a:gd name="connsiteY2" fmla="*/ 970413 h 989477"/>
              <a:gd name="connsiteX3" fmla="*/ 0 w 969191"/>
              <a:gd name="connsiteY3" fmla="*/ 795024 h 989477"/>
              <a:gd name="connsiteX0" fmla="*/ 650926 w 969191"/>
              <a:gd name="connsiteY0" fmla="*/ 0 h 989477"/>
              <a:gd name="connsiteX1" fmla="*/ 967210 w 969191"/>
              <a:gd name="connsiteY1" fmla="*/ 515389 h 989477"/>
              <a:gd name="connsiteX2" fmla="*/ 571139 w 969191"/>
              <a:gd name="connsiteY2" fmla="*/ 970413 h 989477"/>
              <a:gd name="connsiteX3" fmla="*/ 0 w 969191"/>
              <a:gd name="connsiteY3" fmla="*/ 795024 h 989477"/>
              <a:gd name="connsiteX4" fmla="*/ 466229 w 969191"/>
              <a:gd name="connsiteY4" fmla="*/ 496740 h 989477"/>
              <a:gd name="connsiteX5" fmla="*/ 650926 w 969191"/>
              <a:gd name="connsiteY5" fmla="*/ 0 h 989477"/>
              <a:gd name="connsiteX0" fmla="*/ 650926 w 969191"/>
              <a:gd name="connsiteY0" fmla="*/ 0 h 989477"/>
              <a:gd name="connsiteX1" fmla="*/ 910060 w 969191"/>
              <a:gd name="connsiteY1" fmla="*/ 493164 h 989477"/>
              <a:gd name="connsiteX2" fmla="*/ 529864 w 969191"/>
              <a:gd name="connsiteY2" fmla="*/ 913263 h 989477"/>
              <a:gd name="connsiteX3" fmla="*/ 0 w 969191"/>
              <a:gd name="connsiteY3" fmla="*/ 795024 h 989477"/>
              <a:gd name="connsiteX0" fmla="*/ 650926 w 969191"/>
              <a:gd name="connsiteY0" fmla="*/ 34925 h 1024402"/>
              <a:gd name="connsiteX1" fmla="*/ 967210 w 969191"/>
              <a:gd name="connsiteY1" fmla="*/ 550314 h 1024402"/>
              <a:gd name="connsiteX2" fmla="*/ 571139 w 969191"/>
              <a:gd name="connsiteY2" fmla="*/ 1005338 h 1024402"/>
              <a:gd name="connsiteX3" fmla="*/ 0 w 969191"/>
              <a:gd name="connsiteY3" fmla="*/ 829949 h 1024402"/>
              <a:gd name="connsiteX4" fmla="*/ 466229 w 969191"/>
              <a:gd name="connsiteY4" fmla="*/ 531665 h 1024402"/>
              <a:gd name="connsiteX5" fmla="*/ 650926 w 969191"/>
              <a:gd name="connsiteY5" fmla="*/ 34925 h 1024402"/>
              <a:gd name="connsiteX0" fmla="*/ 708076 w 969191"/>
              <a:gd name="connsiteY0" fmla="*/ 0 h 1024402"/>
              <a:gd name="connsiteX1" fmla="*/ 910060 w 969191"/>
              <a:gd name="connsiteY1" fmla="*/ 528089 h 1024402"/>
              <a:gd name="connsiteX2" fmla="*/ 529864 w 969191"/>
              <a:gd name="connsiteY2" fmla="*/ 948188 h 1024402"/>
              <a:gd name="connsiteX3" fmla="*/ 0 w 969191"/>
              <a:gd name="connsiteY3" fmla="*/ 829949 h 1024402"/>
              <a:gd name="connsiteX0" fmla="*/ 650926 w 969191"/>
              <a:gd name="connsiteY0" fmla="*/ 44450 h 1033927"/>
              <a:gd name="connsiteX1" fmla="*/ 967210 w 969191"/>
              <a:gd name="connsiteY1" fmla="*/ 559839 h 1033927"/>
              <a:gd name="connsiteX2" fmla="*/ 571139 w 969191"/>
              <a:gd name="connsiteY2" fmla="*/ 1014863 h 1033927"/>
              <a:gd name="connsiteX3" fmla="*/ 0 w 969191"/>
              <a:gd name="connsiteY3" fmla="*/ 839474 h 1033927"/>
              <a:gd name="connsiteX4" fmla="*/ 466229 w 969191"/>
              <a:gd name="connsiteY4" fmla="*/ 541190 h 1033927"/>
              <a:gd name="connsiteX5" fmla="*/ 650926 w 969191"/>
              <a:gd name="connsiteY5" fmla="*/ 44450 h 1033927"/>
              <a:gd name="connsiteX0" fmla="*/ 708076 w 969191"/>
              <a:gd name="connsiteY0" fmla="*/ 0 h 1033927"/>
              <a:gd name="connsiteX1" fmla="*/ 910060 w 969191"/>
              <a:gd name="connsiteY1" fmla="*/ 537614 h 1033927"/>
              <a:gd name="connsiteX2" fmla="*/ 529864 w 969191"/>
              <a:gd name="connsiteY2" fmla="*/ 957713 h 1033927"/>
              <a:gd name="connsiteX3" fmla="*/ 0 w 969191"/>
              <a:gd name="connsiteY3" fmla="*/ 839474 h 1033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9191" h="1033927" stroke="0" extrusionOk="0">
                <a:moveTo>
                  <a:pt x="650926" y="44450"/>
                </a:moveTo>
                <a:cubicBezTo>
                  <a:pt x="860153" y="135364"/>
                  <a:pt x="986763" y="341676"/>
                  <a:pt x="967210" y="559839"/>
                </a:cubicBezTo>
                <a:cubicBezTo>
                  <a:pt x="947894" y="775351"/>
                  <a:pt x="789986" y="956763"/>
                  <a:pt x="571139" y="1014863"/>
                </a:cubicBezTo>
                <a:cubicBezTo>
                  <a:pt x="361043" y="1070639"/>
                  <a:pt x="136263" y="1001612"/>
                  <a:pt x="0" y="839474"/>
                </a:cubicBezTo>
                <a:lnTo>
                  <a:pt x="466229" y="541190"/>
                </a:lnTo>
                <a:cubicBezTo>
                  <a:pt x="541553" y="384077"/>
                  <a:pt x="575602" y="201563"/>
                  <a:pt x="650926" y="44450"/>
                </a:cubicBezTo>
                <a:close/>
              </a:path>
              <a:path w="969191" h="1033927" fill="none">
                <a:moveTo>
                  <a:pt x="708076" y="0"/>
                </a:moveTo>
                <a:cubicBezTo>
                  <a:pt x="917303" y="90914"/>
                  <a:pt x="939762" y="377995"/>
                  <a:pt x="910060" y="537614"/>
                </a:cubicBezTo>
                <a:cubicBezTo>
                  <a:pt x="880358" y="697233"/>
                  <a:pt x="748711" y="899613"/>
                  <a:pt x="529864" y="957713"/>
                </a:cubicBezTo>
                <a:cubicBezTo>
                  <a:pt x="319768" y="1013489"/>
                  <a:pt x="136263" y="1001612"/>
                  <a:pt x="0" y="839474"/>
                </a:cubicBezTo>
              </a:path>
            </a:pathLst>
          </a:custGeom>
          <a:ln w="38100" cap="sq">
            <a:solidFill>
              <a:schemeClr val="bg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cxnSp>
        <p:nvCxnSpPr>
          <p:cNvPr id="23" name="Connecteur droit avec flèche 22"/>
          <p:cNvCxnSpPr>
            <a:endCxn id="34" idx="2"/>
          </p:cNvCxnSpPr>
          <p:nvPr/>
        </p:nvCxnSpPr>
        <p:spPr>
          <a:xfrm flipH="1" flipV="1">
            <a:off x="2737956" y="5821099"/>
            <a:ext cx="1" cy="184648"/>
          </a:xfrm>
          <a:prstGeom prst="straightConnector1">
            <a:avLst/>
          </a:prstGeom>
          <a:ln w="381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flipV="1">
            <a:off x="4171126" y="5821098"/>
            <a:ext cx="3205" cy="184649"/>
          </a:xfrm>
          <a:prstGeom prst="straightConnector1">
            <a:avLst/>
          </a:prstGeom>
          <a:ln w="381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 flipH="1">
            <a:off x="2737956" y="6005747"/>
            <a:ext cx="4428475" cy="0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 flipV="1">
            <a:off x="7166431" y="1809899"/>
            <a:ext cx="1" cy="4195848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/>
          <p:nvPr/>
        </p:nvCxnSpPr>
        <p:spPr>
          <a:xfrm flipH="1">
            <a:off x="2745438" y="1809898"/>
            <a:ext cx="4420993" cy="0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/>
          <p:cNvCxnSpPr>
            <a:endCxn id="5" idx="0"/>
          </p:cNvCxnSpPr>
          <p:nvPr/>
        </p:nvCxnSpPr>
        <p:spPr>
          <a:xfrm flipH="1">
            <a:off x="2741432" y="1809898"/>
            <a:ext cx="4006" cy="369597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>
            <a:endCxn id="7" idx="0"/>
          </p:cNvCxnSpPr>
          <p:nvPr/>
        </p:nvCxnSpPr>
        <p:spPr>
          <a:xfrm>
            <a:off x="4522392" y="1809898"/>
            <a:ext cx="0" cy="192379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>
            <a:endCxn id="6" idx="0"/>
          </p:cNvCxnSpPr>
          <p:nvPr/>
        </p:nvCxnSpPr>
        <p:spPr>
          <a:xfrm>
            <a:off x="6391385" y="1809898"/>
            <a:ext cx="1" cy="234655"/>
          </a:xfrm>
          <a:prstGeom prst="straightConnector1">
            <a:avLst/>
          </a:prstGeom>
          <a:ln w="38100" cap="sq">
            <a:solidFill>
              <a:schemeClr val="bg1"/>
            </a:solidFill>
            <a:bevel/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/>
          <p:cNvCxnSpPr/>
          <p:nvPr/>
        </p:nvCxnSpPr>
        <p:spPr>
          <a:xfrm>
            <a:off x="6872577" y="3906928"/>
            <a:ext cx="293854" cy="0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449597" y="3169162"/>
            <a:ext cx="4203270" cy="325538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Desire thoughts</a:t>
            </a:r>
            <a:endParaRPr lang="en-US" sz="1100" dirty="0">
              <a:ea typeface="Calibri"/>
              <a:cs typeface="Times New Roman"/>
            </a:endParaRPr>
          </a:p>
        </p:txBody>
      </p:sp>
      <p:sp>
        <p:nvSpPr>
          <p:cNvPr id="33" name="Rectangle à coins arrondis 32"/>
          <p:cNvSpPr/>
          <p:nvPr/>
        </p:nvSpPr>
        <p:spPr>
          <a:xfrm>
            <a:off x="3493982" y="5420295"/>
            <a:ext cx="1865571" cy="400803"/>
          </a:xfrm>
          <a:prstGeom prst="roundRect">
            <a:avLst>
              <a:gd name="adj" fmla="val 49167"/>
            </a:avLst>
          </a:prstGeom>
          <a:solidFill>
            <a:schemeClr val="tx1">
              <a:alpha val="0"/>
            </a:schemeClr>
          </a:solidFill>
          <a:ln>
            <a:solidFill>
              <a:schemeClr val="bg1"/>
            </a:solidFill>
          </a:ln>
          <a:effectLst>
            <a:glow>
              <a:schemeClr val="accent1"/>
            </a:glow>
            <a:softEdge rad="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100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Physiological deficit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sp>
        <p:nvSpPr>
          <p:cNvPr id="34" name="Rectangle à coins arrondis 33"/>
          <p:cNvSpPr/>
          <p:nvPr/>
        </p:nvSpPr>
        <p:spPr>
          <a:xfrm>
            <a:off x="2045436" y="5420296"/>
            <a:ext cx="1385038" cy="400803"/>
          </a:xfrm>
          <a:prstGeom prst="roundRect">
            <a:avLst>
              <a:gd name="adj" fmla="val 49167"/>
            </a:avLst>
          </a:prstGeom>
          <a:solidFill>
            <a:schemeClr val="tx1">
              <a:alpha val="0"/>
            </a:schemeClr>
          </a:solidFill>
          <a:ln>
            <a:solidFill>
              <a:schemeClr val="bg1"/>
            </a:solidFill>
          </a:ln>
          <a:effectLst>
            <a:glow>
              <a:schemeClr val="accent1"/>
            </a:glow>
            <a:softEdge rad="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100" dirty="0" smtClean="0">
                <a:solidFill>
                  <a:srgbClr val="FFFFFF"/>
                </a:solidFill>
                <a:effectLst/>
                <a:ea typeface="Calibri"/>
                <a:cs typeface="Times New Roman"/>
              </a:rPr>
              <a:t>Negative affect</a:t>
            </a:r>
            <a:endParaRPr lang="en-US" sz="1100" dirty="0">
              <a:effectLst/>
              <a:ea typeface="Calibri"/>
              <a:cs typeface="Times New Roman"/>
            </a:endParaRPr>
          </a:p>
        </p:txBody>
      </p:sp>
      <p:cxnSp>
        <p:nvCxnSpPr>
          <p:cNvPr id="35" name="Connecteur droit avec flèche 34"/>
          <p:cNvCxnSpPr/>
          <p:nvPr/>
        </p:nvCxnSpPr>
        <p:spPr>
          <a:xfrm>
            <a:off x="4352014" y="4409149"/>
            <a:ext cx="4362" cy="305974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 flipH="1">
            <a:off x="4059456" y="4717773"/>
            <a:ext cx="292558" cy="1197"/>
          </a:xfrm>
          <a:prstGeom prst="straightConnector1">
            <a:avLst/>
          </a:prstGeom>
          <a:ln w="38100" cap="sq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/>
          <p:cNvCxnSpPr/>
          <p:nvPr/>
        </p:nvCxnSpPr>
        <p:spPr>
          <a:xfrm>
            <a:off x="8592837" y="3798662"/>
            <a:ext cx="598765" cy="0"/>
          </a:xfrm>
          <a:prstGeom prst="straightConnector1">
            <a:avLst/>
          </a:prstGeom>
          <a:ln w="127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/>
          <p:cNvCxnSpPr/>
          <p:nvPr/>
        </p:nvCxnSpPr>
        <p:spPr>
          <a:xfrm>
            <a:off x="8597827" y="4500296"/>
            <a:ext cx="598765" cy="0"/>
          </a:xfrm>
          <a:prstGeom prst="straightConnector1">
            <a:avLst/>
          </a:prstGeom>
          <a:ln w="38100">
            <a:solidFill>
              <a:schemeClr val="bg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ZoneTexte 38"/>
          <p:cNvSpPr txBox="1"/>
          <p:nvPr/>
        </p:nvSpPr>
        <p:spPr>
          <a:xfrm>
            <a:off x="7802434" y="3331931"/>
            <a:ext cx="23441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smtClean="0">
                <a:solidFill>
                  <a:schemeClr val="bg1"/>
                </a:solidFill>
              </a:rPr>
              <a:t>Automatic Influences</a:t>
            </a:r>
          </a:p>
          <a:p>
            <a:pPr algn="just"/>
            <a:endParaRPr lang="en-US" sz="1600" dirty="0" smtClean="0">
              <a:solidFill>
                <a:schemeClr val="bg1"/>
              </a:solidFill>
            </a:endParaRPr>
          </a:p>
          <a:p>
            <a:pPr algn="just"/>
            <a:r>
              <a:rPr lang="en-US" sz="1600" dirty="0" smtClean="0">
                <a:solidFill>
                  <a:schemeClr val="bg1"/>
                </a:solidFill>
              </a:rPr>
              <a:t>Attentional / Working Memory Allocation</a:t>
            </a:r>
            <a:endParaRPr lang="en-US" sz="1600" dirty="0">
              <a:solidFill>
                <a:schemeClr val="bg1"/>
              </a:solidFill>
            </a:endParaRPr>
          </a:p>
        </p:txBody>
      </p:sp>
      <p:grpSp>
        <p:nvGrpSpPr>
          <p:cNvPr id="40" name="Groupe 39"/>
          <p:cNvGrpSpPr/>
          <p:nvPr/>
        </p:nvGrpSpPr>
        <p:grpSpPr>
          <a:xfrm>
            <a:off x="4627708" y="5193658"/>
            <a:ext cx="1408629" cy="830997"/>
            <a:chOff x="6933977" y="4477149"/>
            <a:chExt cx="951112" cy="902677"/>
          </a:xfrm>
        </p:grpSpPr>
        <p:sp>
          <p:nvSpPr>
            <p:cNvPr id="41" name="Ellipse 40"/>
            <p:cNvSpPr/>
            <p:nvPr/>
          </p:nvSpPr>
          <p:spPr>
            <a:xfrm>
              <a:off x="6933977" y="4518648"/>
              <a:ext cx="951112" cy="8194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2" name="ZoneTexte 41"/>
            <p:cNvSpPr txBox="1"/>
            <p:nvPr/>
          </p:nvSpPr>
          <p:spPr>
            <a:xfrm>
              <a:off x="7131141" y="4477149"/>
              <a:ext cx="562618" cy="902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</a:p>
            <a:p>
              <a:pPr algn="ctr"/>
              <a:r>
                <a:rPr lang="fr-BE" sz="1400" dirty="0" smtClean="0"/>
                <a:t>Positive</a:t>
              </a:r>
            </a:p>
            <a:p>
              <a:pPr algn="ctr"/>
              <a:r>
                <a:rPr lang="fr-BE" sz="1400" dirty="0" smtClean="0"/>
                <a:t>Affects</a:t>
              </a:r>
              <a:endParaRPr lang="fr-BE" sz="1400" dirty="0"/>
            </a:p>
          </p:txBody>
        </p:sp>
      </p:grpSp>
      <p:grpSp>
        <p:nvGrpSpPr>
          <p:cNvPr id="44" name="Groupe 43"/>
          <p:cNvGrpSpPr/>
          <p:nvPr/>
        </p:nvGrpSpPr>
        <p:grpSpPr>
          <a:xfrm>
            <a:off x="3982042" y="3790719"/>
            <a:ext cx="833256" cy="754392"/>
            <a:chOff x="7363978" y="4518648"/>
            <a:chExt cx="562618" cy="819464"/>
          </a:xfrm>
        </p:grpSpPr>
        <p:sp>
          <p:nvSpPr>
            <p:cNvPr id="45" name="Ellipse 44"/>
            <p:cNvSpPr/>
            <p:nvPr/>
          </p:nvSpPr>
          <p:spPr>
            <a:xfrm>
              <a:off x="7399083" y="4518648"/>
              <a:ext cx="486006" cy="8194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6" name="ZoneTexte 45"/>
            <p:cNvSpPr txBox="1"/>
            <p:nvPr/>
          </p:nvSpPr>
          <p:spPr>
            <a:xfrm>
              <a:off x="7363978" y="4658376"/>
              <a:ext cx="562618" cy="568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400" dirty="0" smtClean="0"/>
                <a:t>Positive</a:t>
              </a:r>
            </a:p>
            <a:p>
              <a:pPr algn="ctr"/>
              <a:r>
                <a:rPr lang="fr-BE" sz="1400" dirty="0" smtClean="0"/>
                <a:t>Affects</a:t>
              </a:r>
              <a:endParaRPr lang="fr-BE" sz="1400" dirty="0"/>
            </a:p>
          </p:txBody>
        </p:sp>
      </p:grpSp>
      <p:grpSp>
        <p:nvGrpSpPr>
          <p:cNvPr id="53" name="Groupe 52"/>
          <p:cNvGrpSpPr/>
          <p:nvPr/>
        </p:nvGrpSpPr>
        <p:grpSpPr>
          <a:xfrm>
            <a:off x="2240793" y="2107937"/>
            <a:ext cx="975742" cy="456452"/>
            <a:chOff x="7439753" y="4610875"/>
            <a:chExt cx="369712" cy="243441"/>
          </a:xfrm>
        </p:grpSpPr>
        <p:sp>
          <p:nvSpPr>
            <p:cNvPr id="54" name="Ellipse 53"/>
            <p:cNvSpPr/>
            <p:nvPr/>
          </p:nvSpPr>
          <p:spPr>
            <a:xfrm>
              <a:off x="7439753" y="4610875"/>
              <a:ext cx="369712" cy="243441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5" name="ZoneTexte 54"/>
            <p:cNvSpPr txBox="1"/>
            <p:nvPr/>
          </p:nvSpPr>
          <p:spPr>
            <a:xfrm>
              <a:off x="7452940" y="4647376"/>
              <a:ext cx="339937" cy="1641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400" dirty="0" smtClean="0"/>
                <a:t>Cues</a:t>
              </a:r>
              <a:endParaRPr lang="fr-BE" sz="1600" dirty="0" smtClean="0"/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2593279" y="4462250"/>
            <a:ext cx="1489744" cy="692693"/>
            <a:chOff x="7359086" y="4518648"/>
            <a:chExt cx="562618" cy="897844"/>
          </a:xfrm>
        </p:grpSpPr>
        <p:sp>
          <p:nvSpPr>
            <p:cNvPr id="57" name="Ellipse 56"/>
            <p:cNvSpPr/>
            <p:nvPr/>
          </p:nvSpPr>
          <p:spPr>
            <a:xfrm>
              <a:off x="7399083" y="4518648"/>
              <a:ext cx="486006" cy="8194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8" name="ZoneTexte 57"/>
            <p:cNvSpPr txBox="1"/>
            <p:nvPr/>
          </p:nvSpPr>
          <p:spPr>
            <a:xfrm>
              <a:off x="7359086" y="4614113"/>
              <a:ext cx="562618" cy="802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400" dirty="0" err="1" smtClean="0"/>
                <a:t>Negative</a:t>
              </a:r>
              <a:endParaRPr lang="fr-BE" sz="1400" dirty="0" smtClean="0"/>
            </a:p>
            <a:p>
              <a:pPr algn="ctr"/>
              <a:r>
                <a:rPr lang="fr-BE" sz="1400" dirty="0" smtClean="0"/>
                <a:t>Affects</a:t>
              </a:r>
              <a:endParaRPr lang="fr-BE" sz="1400" dirty="0"/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1993083" y="5313111"/>
            <a:ext cx="1489744" cy="692693"/>
            <a:chOff x="7359086" y="4518648"/>
            <a:chExt cx="562618" cy="897844"/>
          </a:xfrm>
        </p:grpSpPr>
        <p:sp>
          <p:nvSpPr>
            <p:cNvPr id="60" name="Ellipse 59"/>
            <p:cNvSpPr/>
            <p:nvPr/>
          </p:nvSpPr>
          <p:spPr>
            <a:xfrm>
              <a:off x="7399083" y="4518648"/>
              <a:ext cx="486006" cy="81946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1" name="ZoneTexte 60"/>
            <p:cNvSpPr txBox="1"/>
            <p:nvPr/>
          </p:nvSpPr>
          <p:spPr>
            <a:xfrm>
              <a:off x="7359086" y="4614113"/>
              <a:ext cx="562618" cy="802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400" dirty="0" err="1" smtClean="0"/>
                <a:t>Negative</a:t>
              </a:r>
              <a:endParaRPr lang="fr-BE" sz="1400" dirty="0" smtClean="0"/>
            </a:p>
            <a:p>
              <a:pPr algn="ctr"/>
              <a:r>
                <a:rPr lang="fr-BE" sz="1400" dirty="0" smtClean="0"/>
                <a:t>Affects</a:t>
              </a:r>
              <a:endParaRPr lang="fr-BE" sz="1400" dirty="0"/>
            </a:p>
          </p:txBody>
        </p:sp>
      </p:grpSp>
      <p:grpSp>
        <p:nvGrpSpPr>
          <p:cNvPr id="63" name="Groupe 62"/>
          <p:cNvGrpSpPr/>
          <p:nvPr/>
        </p:nvGrpSpPr>
        <p:grpSpPr>
          <a:xfrm>
            <a:off x="3694392" y="3048946"/>
            <a:ext cx="1656000" cy="558665"/>
            <a:chOff x="7149757" y="4208481"/>
            <a:chExt cx="1104000" cy="372443"/>
          </a:xfrm>
        </p:grpSpPr>
        <p:sp>
          <p:nvSpPr>
            <p:cNvPr id="64" name="Ellipse 63"/>
            <p:cNvSpPr/>
            <p:nvPr/>
          </p:nvSpPr>
          <p:spPr>
            <a:xfrm>
              <a:off x="7149757" y="4208481"/>
              <a:ext cx="1104000" cy="372443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5" name="ZoneTexte 64"/>
            <p:cNvSpPr txBox="1"/>
            <p:nvPr/>
          </p:nvSpPr>
          <p:spPr>
            <a:xfrm>
              <a:off x="7389877" y="4291887"/>
              <a:ext cx="623759" cy="205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400" dirty="0" smtClean="0"/>
                <a:t>Images</a:t>
              </a:r>
            </a:p>
          </p:txBody>
        </p:sp>
      </p:grpSp>
      <p:grpSp>
        <p:nvGrpSpPr>
          <p:cNvPr id="66" name="Groupe 65"/>
          <p:cNvGrpSpPr/>
          <p:nvPr/>
        </p:nvGrpSpPr>
        <p:grpSpPr>
          <a:xfrm>
            <a:off x="5666093" y="2096828"/>
            <a:ext cx="1440000" cy="450602"/>
            <a:chOff x="6141163" y="4269702"/>
            <a:chExt cx="1038918" cy="321859"/>
          </a:xfrm>
        </p:grpSpPr>
        <p:sp>
          <p:nvSpPr>
            <p:cNvPr id="67" name="Ellipse 66"/>
            <p:cNvSpPr/>
            <p:nvPr/>
          </p:nvSpPr>
          <p:spPr>
            <a:xfrm>
              <a:off x="6141163" y="4269702"/>
              <a:ext cx="1038918" cy="321859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68" name="ZoneTexte 67"/>
            <p:cNvSpPr txBox="1"/>
            <p:nvPr/>
          </p:nvSpPr>
          <p:spPr>
            <a:xfrm>
              <a:off x="6309857" y="4313297"/>
              <a:ext cx="701530" cy="219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1400" dirty="0" err="1" smtClean="0"/>
                <a:t>Thoughts</a:t>
              </a:r>
              <a:endParaRPr lang="fr-BE" sz="2000" dirty="0" smtClean="0"/>
            </a:p>
          </p:txBody>
        </p:sp>
      </p:grpSp>
      <p:grpSp>
        <p:nvGrpSpPr>
          <p:cNvPr id="69" name="Groupe 68"/>
          <p:cNvGrpSpPr/>
          <p:nvPr/>
        </p:nvGrpSpPr>
        <p:grpSpPr>
          <a:xfrm>
            <a:off x="3758519" y="2060519"/>
            <a:ext cx="1525795" cy="523220"/>
            <a:chOff x="7302842" y="4380770"/>
            <a:chExt cx="1627513" cy="771100"/>
          </a:xfrm>
        </p:grpSpPr>
        <p:sp>
          <p:nvSpPr>
            <p:cNvPr id="70" name="Ellipse 69"/>
            <p:cNvSpPr/>
            <p:nvPr/>
          </p:nvSpPr>
          <p:spPr>
            <a:xfrm>
              <a:off x="7302842" y="4394887"/>
              <a:ext cx="1627513" cy="7569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1" name="ZoneTexte 70"/>
            <p:cNvSpPr txBox="1"/>
            <p:nvPr/>
          </p:nvSpPr>
          <p:spPr>
            <a:xfrm>
              <a:off x="7334279" y="4380770"/>
              <a:ext cx="1564638" cy="7711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fr-BE" sz="1400" dirty="0" err="1" smtClean="0"/>
                <a:t>Physiological</a:t>
              </a:r>
              <a:r>
                <a:rPr lang="fr-BE" sz="1400" dirty="0" smtClean="0"/>
                <a:t> Sensations</a:t>
              </a:r>
            </a:p>
          </p:txBody>
        </p:sp>
      </p:grpSp>
      <p:grpSp>
        <p:nvGrpSpPr>
          <p:cNvPr id="73" name="Groupe 72"/>
          <p:cNvGrpSpPr/>
          <p:nvPr/>
        </p:nvGrpSpPr>
        <p:grpSpPr>
          <a:xfrm>
            <a:off x="7545788" y="2276486"/>
            <a:ext cx="2767054" cy="2534053"/>
            <a:chOff x="7545788" y="2276486"/>
            <a:chExt cx="2767054" cy="2534053"/>
          </a:xfrm>
        </p:grpSpPr>
        <p:sp>
          <p:nvSpPr>
            <p:cNvPr id="3" name="Ellipse 2"/>
            <p:cNvSpPr/>
            <p:nvPr/>
          </p:nvSpPr>
          <p:spPr>
            <a:xfrm>
              <a:off x="7545788" y="3048946"/>
              <a:ext cx="2767054" cy="1761593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72" name="ZoneTexte 71"/>
            <p:cNvSpPr txBox="1"/>
            <p:nvPr/>
          </p:nvSpPr>
          <p:spPr>
            <a:xfrm>
              <a:off x="9716493" y="2276486"/>
              <a:ext cx="52478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5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  <a:endParaRPr lang="fr-BE" sz="5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3" name="Connecteur droit avec flèche 42"/>
          <p:cNvCxnSpPr>
            <a:stCxn id="41" idx="0"/>
          </p:cNvCxnSpPr>
          <p:nvPr/>
        </p:nvCxnSpPr>
        <p:spPr>
          <a:xfrm flipH="1" flipV="1">
            <a:off x="5326307" y="3490011"/>
            <a:ext cx="5716" cy="1741851"/>
          </a:xfrm>
          <a:prstGeom prst="straightConnector1">
            <a:avLst/>
          </a:prstGeom>
          <a:ln w="12700">
            <a:solidFill>
              <a:schemeClr val="tx1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727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fr-BE" dirty="0" err="1" smtClean="0"/>
              <a:t>Further</a:t>
            </a:r>
            <a:r>
              <a:rPr lang="fr-BE" dirty="0" smtClean="0"/>
              <a:t> qualitative investigation of the </a:t>
            </a:r>
            <a:r>
              <a:rPr lang="fr-BE" dirty="0" err="1" smtClean="0"/>
              <a:t>phenomenology</a:t>
            </a:r>
            <a:r>
              <a:rPr lang="fr-BE" dirty="0" smtClean="0"/>
              <a:t> of </a:t>
            </a:r>
            <a:r>
              <a:rPr lang="fr-BE" dirty="0" err="1" smtClean="0"/>
              <a:t>craving</a:t>
            </a:r>
            <a:r>
              <a:rPr lang="fr-BE" dirty="0" smtClean="0"/>
              <a:t> in </a:t>
            </a:r>
            <a:r>
              <a:rPr lang="fr-BE" dirty="0" err="1" smtClean="0"/>
              <a:t>gambling</a:t>
            </a:r>
            <a:endParaRPr lang="fr-BE" dirty="0" smtClean="0"/>
          </a:p>
          <a:p>
            <a:pPr lvl="1"/>
            <a:r>
              <a:rPr lang="fr-BE" dirty="0" smtClean="0"/>
              <a:t>To </a:t>
            </a:r>
            <a:r>
              <a:rPr lang="fr-BE" dirty="0" err="1" smtClean="0"/>
              <a:t>study</a:t>
            </a:r>
            <a:r>
              <a:rPr lang="fr-BE" dirty="0" smtClean="0"/>
              <a:t> the nature of the components of the model (Focus Group)</a:t>
            </a:r>
          </a:p>
          <a:p>
            <a:pPr lvl="1"/>
            <a:r>
              <a:rPr lang="fr-BE" dirty="0" smtClean="0"/>
              <a:t>To </a:t>
            </a:r>
            <a:r>
              <a:rPr lang="fr-BE" dirty="0" err="1" smtClean="0"/>
              <a:t>study</a:t>
            </a:r>
            <a:r>
              <a:rPr lang="fr-BE" dirty="0" smtClean="0"/>
              <a:t> the relations </a:t>
            </a:r>
            <a:r>
              <a:rPr lang="fr-BE" dirty="0" err="1" smtClean="0"/>
              <a:t>between</a:t>
            </a:r>
            <a:r>
              <a:rPr lang="fr-BE" dirty="0" smtClean="0"/>
              <a:t> the components (Focus Group)</a:t>
            </a:r>
          </a:p>
          <a:p>
            <a:r>
              <a:rPr lang="en-US" dirty="0"/>
              <a:t>B</a:t>
            </a:r>
            <a:r>
              <a:rPr lang="en-US" dirty="0" smtClean="0"/>
              <a:t>ased </a:t>
            </a:r>
            <a:r>
              <a:rPr lang="en-US" dirty="0"/>
              <a:t>on our qualitative research and the literature, create a questionnaire to identify the main target of the model for tailored </a:t>
            </a:r>
            <a:r>
              <a:rPr lang="en-US" dirty="0" smtClean="0"/>
              <a:t>intervention</a:t>
            </a:r>
          </a:p>
          <a:p>
            <a:r>
              <a:rPr lang="fr-BE" dirty="0" err="1" smtClean="0"/>
              <a:t>Validate</a:t>
            </a:r>
            <a:r>
              <a:rPr lang="fr-BE" dirty="0" smtClean="0"/>
              <a:t> interventions (</a:t>
            </a:r>
            <a:r>
              <a:rPr lang="fr-BE" dirty="0" err="1" smtClean="0"/>
              <a:t>e.g</a:t>
            </a:r>
            <a:r>
              <a:rPr lang="fr-BE" dirty="0" smtClean="0"/>
              <a:t>., </a:t>
            </a:r>
            <a:r>
              <a:rPr lang="fr-BE" dirty="0" err="1" smtClean="0"/>
              <a:t>interference</a:t>
            </a:r>
            <a:r>
              <a:rPr lang="fr-BE" dirty="0" smtClean="0"/>
              <a:t>) for </a:t>
            </a:r>
            <a:r>
              <a:rPr lang="fr-BE" dirty="0" err="1" smtClean="0"/>
              <a:t>craving</a:t>
            </a:r>
            <a:r>
              <a:rPr lang="fr-BE" dirty="0" smtClean="0"/>
              <a:t> to </a:t>
            </a:r>
            <a:r>
              <a:rPr lang="fr-BE" dirty="0" err="1" smtClean="0"/>
              <a:t>gamble</a:t>
            </a:r>
            <a:endParaRPr lang="fr-BE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fr-BE" dirty="0" smtClean="0"/>
              <a:t>Discussion</a:t>
            </a:r>
            <a:br>
              <a:rPr lang="fr-BE" dirty="0" smtClean="0"/>
            </a:br>
            <a:r>
              <a:rPr lang="fr-BE" sz="2800" i="1" cap="all" dirty="0" smtClean="0">
                <a:solidFill>
                  <a:schemeClr val="accent1"/>
                </a:solidFill>
              </a:rPr>
              <a:t>Future </a:t>
            </a:r>
            <a:r>
              <a:rPr lang="fr-BE" sz="2800" i="1" cap="all" dirty="0" err="1" smtClean="0">
                <a:solidFill>
                  <a:schemeClr val="accent1"/>
                </a:solidFill>
              </a:rPr>
              <a:t>Research</a:t>
            </a:r>
            <a:endParaRPr lang="fr-BE" sz="2800" dirty="0"/>
          </a:p>
        </p:txBody>
      </p:sp>
    </p:spTree>
    <p:extLst>
      <p:ext uri="{BB962C8B-B14F-4D97-AF65-F5344CB8AC3E}">
        <p14:creationId xmlns:p14="http://schemas.microsoft.com/office/powerpoint/2010/main" val="422568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83170" y="1350235"/>
            <a:ext cx="8825660" cy="1008683"/>
          </a:xfrm>
        </p:spPr>
        <p:txBody>
          <a:bodyPr/>
          <a:lstStyle/>
          <a:p>
            <a:pPr algn="ctr"/>
            <a:r>
              <a:rPr lang="fr-BE" dirty="0" err="1" smtClean="0"/>
              <a:t>Thank</a:t>
            </a:r>
            <a:r>
              <a:rPr lang="fr-BE" dirty="0" smtClean="0"/>
              <a:t> </a:t>
            </a:r>
            <a:r>
              <a:rPr lang="fr-BE" dirty="0" err="1" smtClean="0"/>
              <a:t>you</a:t>
            </a:r>
            <a:r>
              <a:rPr lang="fr-BE" dirty="0" smtClean="0"/>
              <a:t> for </a:t>
            </a:r>
            <a:r>
              <a:rPr lang="fr-BE" dirty="0" err="1" smtClean="0"/>
              <a:t>your</a:t>
            </a:r>
            <a:r>
              <a:rPr lang="fr-BE" dirty="0" smtClean="0"/>
              <a:t> attention!</a:t>
            </a:r>
            <a:endParaRPr lang="fr-BE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83171" y="3232732"/>
            <a:ext cx="8825659" cy="524971"/>
          </a:xfrm>
        </p:spPr>
        <p:txBody>
          <a:bodyPr>
            <a:noAutofit/>
          </a:bodyPr>
          <a:lstStyle/>
          <a:p>
            <a:pPr algn="ctr"/>
            <a:r>
              <a:rPr lang="fr-BE" sz="3600" dirty="0" smtClean="0"/>
              <a:t>Do </a:t>
            </a:r>
            <a:r>
              <a:rPr lang="fr-BE" sz="3600" dirty="0" err="1" smtClean="0"/>
              <a:t>you</a:t>
            </a:r>
            <a:r>
              <a:rPr lang="fr-BE" sz="3600" dirty="0" smtClean="0"/>
              <a:t> have </a:t>
            </a:r>
            <a:r>
              <a:rPr lang="fr-BE" sz="3600" dirty="0" err="1" smtClean="0"/>
              <a:t>any</a:t>
            </a:r>
            <a:r>
              <a:rPr lang="fr-BE" sz="3600" dirty="0" smtClean="0"/>
              <a:t> questions?</a:t>
            </a:r>
            <a:endParaRPr lang="fr-BE" sz="3600" dirty="0"/>
          </a:p>
        </p:txBody>
      </p:sp>
      <p:pic>
        <p:nvPicPr>
          <p:cNvPr id="4" name="Picture 2" descr="C:\Users\gdevos\AppData\Local\Temp\LN_logo_F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4908" y="5189546"/>
            <a:ext cx="1860207" cy="84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18" y="4893635"/>
            <a:ext cx="1176528" cy="1435608"/>
          </a:xfrm>
          <a:prstGeom prst="rect">
            <a:avLst/>
          </a:prstGeom>
        </p:spPr>
      </p:pic>
      <p:sp>
        <p:nvSpPr>
          <p:cNvPr id="7" name="Sous-titre 2"/>
          <p:cNvSpPr txBox="1">
            <a:spLocks/>
          </p:cNvSpPr>
          <p:nvPr/>
        </p:nvSpPr>
        <p:spPr>
          <a:xfrm>
            <a:off x="3327580" y="5055313"/>
            <a:ext cx="5536840" cy="11122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fr-BE" sz="2800" cap="none" dirty="0" err="1" smtClean="0">
                <a:solidFill>
                  <a:schemeClr val="tx1"/>
                </a:solidFill>
              </a:rPr>
              <a:t>Laboratory</a:t>
            </a:r>
            <a:r>
              <a:rPr lang="fr-BE" sz="2800" cap="none" dirty="0" smtClean="0">
                <a:solidFill>
                  <a:schemeClr val="tx1"/>
                </a:solidFill>
              </a:rPr>
              <a:t> for </a:t>
            </a:r>
          </a:p>
          <a:p>
            <a:pPr algn="ctr"/>
            <a:r>
              <a:rPr lang="fr-BE" sz="2800" cap="none" dirty="0" err="1" smtClean="0">
                <a:solidFill>
                  <a:schemeClr val="tx1"/>
                </a:solidFill>
              </a:rPr>
              <a:t>Experimental</a:t>
            </a:r>
            <a:r>
              <a:rPr lang="fr-BE" sz="2800" cap="none" dirty="0" smtClean="0">
                <a:solidFill>
                  <a:schemeClr val="tx1"/>
                </a:solidFill>
              </a:rPr>
              <a:t> </a:t>
            </a:r>
            <a:r>
              <a:rPr lang="fr-BE" sz="2800" cap="none" dirty="0" err="1" smtClean="0">
                <a:solidFill>
                  <a:schemeClr val="tx1"/>
                </a:solidFill>
              </a:rPr>
              <a:t>Psychopathology</a:t>
            </a:r>
            <a:endParaRPr lang="fr-BE" sz="2800" cap="none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40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4053</TotalTime>
  <Words>1532</Words>
  <Application>Microsoft Office PowerPoint</Application>
  <PresentationFormat>Grand écran</PresentationFormat>
  <Paragraphs>414</Paragraphs>
  <Slides>22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Century Gothic</vt:lpstr>
      <vt:lpstr>Times New Roman</vt:lpstr>
      <vt:lpstr>Wingdings</vt:lpstr>
      <vt:lpstr>Wingdings 3</vt:lpstr>
      <vt:lpstr>Ion</vt:lpstr>
      <vt:lpstr>The phenomenology of gambling craving :</vt:lpstr>
      <vt:lpstr>Plan</vt:lpstr>
      <vt:lpstr>Introduction A Cognitive Model of CravinG: THE Elaborated Intrusion Theory of Desire (EIT – Kavanagh et al., 2005)</vt:lpstr>
      <vt:lpstr>Introduction Craving to Gamble</vt:lpstr>
      <vt:lpstr>Methodology - Sample </vt:lpstr>
      <vt:lpstr>Methodology - Design</vt:lpstr>
      <vt:lpstr>Results - Triggers</vt:lpstr>
      <vt:lpstr>Results - Affects</vt:lpstr>
      <vt:lpstr>Results - Cues</vt:lpstr>
      <vt:lpstr>Results - Images</vt:lpstr>
      <vt:lpstr>Results - Thoughts</vt:lpstr>
      <vt:lpstr>Results – Physiological Sensations</vt:lpstr>
      <vt:lpstr>Results – Coping with Craving</vt:lpstr>
      <vt:lpstr>Results – Affects Before – While – After Gambling</vt:lpstr>
      <vt:lpstr>Results – Affects Before – While – After Gambling</vt:lpstr>
      <vt:lpstr>Results – Affects Before – While – After Gambling</vt:lpstr>
      <vt:lpstr>Results – Physiological Sensations Before – While – After Gambling</vt:lpstr>
      <vt:lpstr>Results – Physiological Sensations Before – While – After Gambling</vt:lpstr>
      <vt:lpstr>Results – Physiological Sensations Before – While – After Gambling</vt:lpstr>
      <vt:lpstr>Discussion Back to the EIT</vt:lpstr>
      <vt:lpstr>Discussion Future Research</vt:lpstr>
      <vt:lpstr>Thank you for your attention!</vt:lpstr>
    </vt:vector>
  </TitlesOfParts>
  <Company>Université Catholique de Louvain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SIWS</dc:creator>
  <cp:lastModifiedBy>SIWS</cp:lastModifiedBy>
  <cp:revision>143</cp:revision>
  <dcterms:created xsi:type="dcterms:W3CDTF">2015-03-26T10:57:45Z</dcterms:created>
  <dcterms:modified xsi:type="dcterms:W3CDTF">2015-07-16T21:29:14Z</dcterms:modified>
</cp:coreProperties>
</file>