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1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notesSlides/notesSlide20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21.xml" ContentType="application/vnd.openxmlformats-officedocument.presentationml.notesSlid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50" r:id="rId1"/>
  </p:sldMasterIdLst>
  <p:notesMasterIdLst>
    <p:notesMasterId r:id="rId25"/>
  </p:notesMasterIdLst>
  <p:sldIdLst>
    <p:sldId id="256" r:id="rId2"/>
    <p:sldId id="260" r:id="rId3"/>
    <p:sldId id="307" r:id="rId4"/>
    <p:sldId id="292" r:id="rId5"/>
    <p:sldId id="293" r:id="rId6"/>
    <p:sldId id="286" r:id="rId7"/>
    <p:sldId id="277" r:id="rId8"/>
    <p:sldId id="261" r:id="rId9"/>
    <p:sldId id="312" r:id="rId10"/>
    <p:sldId id="294" r:id="rId11"/>
    <p:sldId id="295" r:id="rId12"/>
    <p:sldId id="298" r:id="rId13"/>
    <p:sldId id="313" r:id="rId14"/>
    <p:sldId id="302" r:id="rId15"/>
    <p:sldId id="303" r:id="rId16"/>
    <p:sldId id="304" r:id="rId17"/>
    <p:sldId id="264" r:id="rId18"/>
    <p:sldId id="279" r:id="rId19"/>
    <p:sldId id="308" r:id="rId20"/>
    <p:sldId id="309" r:id="rId21"/>
    <p:sldId id="310" r:id="rId22"/>
    <p:sldId id="314" r:id="rId23"/>
    <p:sldId id="315" r:id="rId24"/>
  </p:sldIdLst>
  <p:sldSz cx="12192000" cy="6858000"/>
  <p:notesSz cx="6797675" cy="9926638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urélien Cornil" initials="AC" lastIdx="1" clrIdx="0">
    <p:extLst>
      <p:ext uri="{19B8F6BF-5375-455C-9EA6-DF929625EA0E}">
        <p15:presenceInfo xmlns:p15="http://schemas.microsoft.com/office/powerpoint/2012/main" userId="7fdc00f79852cac6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7E8"/>
    <a:srgbClr val="FF66CC"/>
    <a:srgbClr val="F549DC"/>
    <a:srgbClr val="FF66FF"/>
    <a:srgbClr val="FF33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3" autoAdjust="0"/>
    <p:restoredTop sz="89055" autoAdjust="0"/>
  </p:normalViewPr>
  <p:slideViewPr>
    <p:cSldViewPr snapToGrid="0">
      <p:cViewPr varScale="1">
        <p:scale>
          <a:sx n="56" d="100"/>
          <a:sy n="56" d="100"/>
        </p:scale>
        <p:origin x="888" y="2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-3294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504"/>
    </p:cViewPr>
  </p:sorterViewPr>
  <p:notesViewPr>
    <p:cSldViewPr snapToGrid="0">
      <p:cViewPr varScale="1">
        <p:scale>
          <a:sx n="88" d="100"/>
          <a:sy n="88" d="100"/>
        </p:scale>
        <p:origin x="3822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ornila\Dropbox\Documents\Doctorat\M&#233;moires\M&#233;moire%20Interf&#233;rence%20-%20Craving%20au%20jeu\Donn&#233;es\3.1.1_Donn&#233;es%20compl&#232;tes%20graph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ornila\Dropbox\Documents\Doctorat\M&#233;moires\M&#233;moire%20Interf&#233;rence%20-%20Craving%20au%20jeu\Donn&#233;es\3.1.1_Donn&#233;es%20compl&#232;tes%20graph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ornila\Dropbox\Documents\Doctorat\M&#233;moires\M&#233;moire%20Interf&#233;rence%20-%20Craving%20au%20jeu\Donn&#233;es\3.1.1_Donn&#233;es%20compl&#232;tes%20graph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ornila\Dropbox\Documents\Doctorat\M&#233;moires\M&#233;moire%20Interf&#233;rence%20-%20Craving%20au%20jeu\Donn&#233;es\3.1.1_Donn&#233;es%20compl&#232;tes%20graph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ornila\Dropbox\Documents\Doctorat\M&#233;moires\M&#233;moire%20Interf&#233;rence%20-%20Craving%20au%20jeu\Donn&#233;es\3.1.1_Donn&#233;es%20compl&#232;tes%20graph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ornila\Dropbox\Documents\Doctorat\M&#233;moires\M&#233;moire%20Interf&#233;rence%20-%20Craving%20au%20jeu\Donn&#233;es\3.1.1_Donn&#233;es%20compl&#232;tes%20graph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ornila\Dropbox\Documents\Doctorat\M&#233;moires\M&#233;moire%20Interf&#233;rence%20-%20Craving%20au%20jeu\Donn&#233;es\3.1.1_Donn&#233;es%20compl&#232;tes%20graph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ornila\Dropbox\Documents\Doctorat\M&#233;moires\M&#233;moire%20Interf&#233;rence%20-%20Craving%20au%20jeu\Donn&#233;es\3.1.1_Donn&#233;es%20compl&#232;tes%20graph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cornila\Dropbox\Documents\Doctorat\M&#233;moires\M&#233;moire%20Interf&#233;rence%20-%20Craving%20au%20jeu\Donn&#233;es\3.1.1_Donn&#233;es%20compl&#232;tes%20graph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Experimental Group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Data_XPvsCTRL!$IU$47:$IW$47</c:f>
              <c:strCache>
                <c:ptCount val="3"/>
                <c:pt idx="0">
                  <c:v>Baseline</c:v>
                </c:pt>
                <c:pt idx="1">
                  <c:v>Induction</c:v>
                </c:pt>
                <c:pt idx="2">
                  <c:v>Reduction</c:v>
                </c:pt>
              </c:strCache>
            </c:strRef>
          </c:cat>
          <c:val>
            <c:numRef>
              <c:f>(Data_XPvsCTRL!$IU$41,Data_XPvsCTRL!$JL$41,Data_XPvsCTRL!$KE$41)</c:f>
              <c:numCache>
                <c:formatCode>General</c:formatCode>
                <c:ptCount val="3"/>
                <c:pt idx="0">
                  <c:v>11.368421052631579</c:v>
                </c:pt>
                <c:pt idx="1">
                  <c:v>17.157894736842106</c:v>
                </c:pt>
                <c:pt idx="2">
                  <c:v>10.105263157894736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35E-4ECD-A32D-1B7B58830E06}"/>
            </c:ext>
          </c:extLst>
        </c:ser>
        <c:ser>
          <c:idx val="1"/>
          <c:order val="1"/>
          <c:tx>
            <c:v>Control Group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Data_XPvsCTRL!$IU$47:$IW$47</c:f>
              <c:strCache>
                <c:ptCount val="3"/>
                <c:pt idx="0">
                  <c:v>Baseline</c:v>
                </c:pt>
                <c:pt idx="1">
                  <c:v>Induction</c:v>
                </c:pt>
                <c:pt idx="2">
                  <c:v>Reduction</c:v>
                </c:pt>
              </c:strCache>
            </c:strRef>
          </c:cat>
          <c:val>
            <c:numRef>
              <c:f>(Data_XPvsCTRL!$IU$44,Data_XPvsCTRL!$JL$44,Data_XPvsCTRL!$KE$44)</c:f>
              <c:numCache>
                <c:formatCode>General</c:formatCode>
                <c:ptCount val="3"/>
                <c:pt idx="0">
                  <c:v>13.526315789473685</c:v>
                </c:pt>
                <c:pt idx="1">
                  <c:v>18.526315789473685</c:v>
                </c:pt>
                <c:pt idx="2">
                  <c:v>12.789473684210526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35E-4ECD-A32D-1B7B58830E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32864"/>
        <c:axId val="210684520"/>
      </c:barChart>
      <c:catAx>
        <c:axId val="43328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0684520"/>
        <c:crosses val="autoZero"/>
        <c:auto val="1"/>
        <c:lblAlgn val="ctr"/>
        <c:lblOffset val="100"/>
        <c:noMultiLvlLbl val="0"/>
      </c:catAx>
      <c:valAx>
        <c:axId val="21068452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433286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Experimental Group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Data_XPvsCTRL!$IU$47:$IW$47</c:f>
              <c:strCache>
                <c:ptCount val="3"/>
                <c:pt idx="0">
                  <c:v>Baseline</c:v>
                </c:pt>
                <c:pt idx="1">
                  <c:v>Induction</c:v>
                </c:pt>
                <c:pt idx="2">
                  <c:v>Reduction</c:v>
                </c:pt>
              </c:strCache>
            </c:strRef>
          </c:cat>
          <c:val>
            <c:numRef>
              <c:f>(Data_XPvsCTRL!$IV$41,Data_XPvsCTRL!$JM$41,Data_XPvsCTRL!$KF$41)</c:f>
              <c:numCache>
                <c:formatCode>General</c:formatCode>
                <c:ptCount val="3"/>
                <c:pt idx="0">
                  <c:v>12.210526315789474</c:v>
                </c:pt>
                <c:pt idx="1">
                  <c:v>22.210526315789473</c:v>
                </c:pt>
                <c:pt idx="2">
                  <c:v>13.631578947368421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42-461A-A968-EC84DBABF5D8}"/>
            </c:ext>
          </c:extLst>
        </c:ser>
        <c:ser>
          <c:idx val="1"/>
          <c:order val="1"/>
          <c:tx>
            <c:v>Control Group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Data_XPvsCTRL!$IU$47:$IW$47</c:f>
              <c:strCache>
                <c:ptCount val="3"/>
                <c:pt idx="0">
                  <c:v>Baseline</c:v>
                </c:pt>
                <c:pt idx="1">
                  <c:v>Induction</c:v>
                </c:pt>
                <c:pt idx="2">
                  <c:v>Reduction</c:v>
                </c:pt>
              </c:strCache>
            </c:strRef>
          </c:cat>
          <c:val>
            <c:numRef>
              <c:f>(Data_XPvsCTRL!$IV$44,Data_XPvsCTRL!$JM$44,Data_XPvsCTRL!$KF$44)</c:f>
              <c:numCache>
                <c:formatCode>General</c:formatCode>
                <c:ptCount val="3"/>
                <c:pt idx="0">
                  <c:v>15.263157894736842</c:v>
                </c:pt>
                <c:pt idx="1">
                  <c:v>22.105263157894736</c:v>
                </c:pt>
                <c:pt idx="2">
                  <c:v>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D42-461A-A968-EC84DBABF5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736592"/>
        <c:axId val="210736976"/>
      </c:barChart>
      <c:catAx>
        <c:axId val="2107365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0736976"/>
        <c:crosses val="autoZero"/>
        <c:auto val="1"/>
        <c:lblAlgn val="ctr"/>
        <c:lblOffset val="100"/>
        <c:noMultiLvlLbl val="0"/>
      </c:catAx>
      <c:valAx>
        <c:axId val="21073697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07365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Experimental Group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Data_XPvsCTRL!$IU$47:$IW$47</c:f>
              <c:strCache>
                <c:ptCount val="3"/>
                <c:pt idx="0">
                  <c:v>Baseline</c:v>
                </c:pt>
                <c:pt idx="1">
                  <c:v>Induction</c:v>
                </c:pt>
                <c:pt idx="2">
                  <c:v>Reduction</c:v>
                </c:pt>
              </c:strCache>
            </c:strRef>
          </c:cat>
          <c:val>
            <c:numRef>
              <c:f>(Data_XPvsCTRL!$IW$41,Data_XPvsCTRL!$JN$41,Data_XPvsCTRL!$KG$41)</c:f>
              <c:numCache>
                <c:formatCode>General</c:formatCode>
                <c:ptCount val="3"/>
                <c:pt idx="0">
                  <c:v>7.5263157894736841</c:v>
                </c:pt>
                <c:pt idx="1">
                  <c:v>11.631578947368421</c:v>
                </c:pt>
                <c:pt idx="2">
                  <c:v>7.4210526315789478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261-483B-A72C-B64B79D66BBF}"/>
            </c:ext>
          </c:extLst>
        </c:ser>
        <c:ser>
          <c:idx val="1"/>
          <c:order val="1"/>
          <c:tx>
            <c:v>Control Group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Data_XPvsCTRL!$IU$47:$IW$47</c:f>
              <c:strCache>
                <c:ptCount val="3"/>
                <c:pt idx="0">
                  <c:v>Baseline</c:v>
                </c:pt>
                <c:pt idx="1">
                  <c:v>Induction</c:v>
                </c:pt>
                <c:pt idx="2">
                  <c:v>Reduction</c:v>
                </c:pt>
              </c:strCache>
            </c:strRef>
          </c:cat>
          <c:val>
            <c:numRef>
              <c:f>(Data_XPvsCTRL!$IW$44,Data_XPvsCTRL!$JN$44,Data_XPvsCTRL!$KG$44)</c:f>
              <c:numCache>
                <c:formatCode>General</c:formatCode>
                <c:ptCount val="3"/>
                <c:pt idx="0">
                  <c:v>9.6315789473684212</c:v>
                </c:pt>
                <c:pt idx="1">
                  <c:v>13.315789473684211</c:v>
                </c:pt>
                <c:pt idx="2">
                  <c:v>8.8421052631578956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261-483B-A72C-B64B79D66B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988992"/>
        <c:axId val="208989384"/>
      </c:barChart>
      <c:catAx>
        <c:axId val="208988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8989384"/>
        <c:crosses val="autoZero"/>
        <c:auto val="1"/>
        <c:lblAlgn val="ctr"/>
        <c:lblOffset val="100"/>
        <c:noMultiLvlLbl val="0"/>
      </c:catAx>
      <c:valAx>
        <c:axId val="20898938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89889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NRG XP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('Data_XPvsCTRL-NPGvsPG'!$IU$41,'Data_XPvsCTRL-NPGvsPG'!$JL$41,'Data_XPvsCTRL-NPGvsPG'!$KE$41)</c:f>
              <c:numCache>
                <c:formatCode>General</c:formatCode>
                <c:ptCount val="2"/>
                <c:pt idx="0">
                  <c:v>16.25</c:v>
                </c:pt>
                <c:pt idx="1">
                  <c:v>9.75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1F-434C-9210-F931CFA43DCE}"/>
            </c:ext>
          </c:extLst>
        </c:ser>
        <c:ser>
          <c:idx val="1"/>
          <c:order val="1"/>
          <c:tx>
            <c:v>NRG CTRL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('Data_XPvsCTRL-NPGvsPG'!$IU$44,'Data_XPvsCTRL-NPGvsPG'!$JL$44,'Data_XPvsCTRL-NPGvsPG'!$KE$44)</c:f>
              <c:numCache>
                <c:formatCode>General</c:formatCode>
                <c:ptCount val="2"/>
                <c:pt idx="0">
                  <c:v>16.09090909090909</c:v>
                </c:pt>
                <c:pt idx="1">
                  <c:v>8.454545454545455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51F-434C-9210-F931CFA43DCE}"/>
            </c:ext>
          </c:extLst>
        </c:ser>
        <c:ser>
          <c:idx val="2"/>
          <c:order val="2"/>
          <c:tx>
            <c:v>RG XP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('Data_XPvsCTRL-NPGvsPG'!$IU$47,'Data_XPvsCTRL-NPGvsPG'!$JL$47,'Data_XPvsCTRL-NPGvsPG'!$KE$47)</c:f>
              <c:numCache>
                <c:formatCode>General</c:formatCode>
                <c:ptCount val="2"/>
                <c:pt idx="0">
                  <c:v>18.714285714285715</c:v>
                </c:pt>
                <c:pt idx="1">
                  <c:v>10.714285714285714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51F-434C-9210-F931CFA43DCE}"/>
            </c:ext>
          </c:extLst>
        </c:ser>
        <c:ser>
          <c:idx val="3"/>
          <c:order val="3"/>
          <c:tx>
            <c:v>RG CTRL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('Data_XPvsCTRL-NPGvsPG'!$IU$50,'Data_XPvsCTRL-NPGvsPG'!$JL$50,'Data_XPvsCTRL-NPGvsPG'!$KE$50)</c:f>
              <c:numCache>
                <c:formatCode>General</c:formatCode>
                <c:ptCount val="2"/>
                <c:pt idx="0">
                  <c:v>21.875</c:v>
                </c:pt>
                <c:pt idx="1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451F-434C-9210-F931CFA43DC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508936"/>
        <c:axId val="211509328"/>
      </c:barChart>
      <c:catAx>
        <c:axId val="211508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1509328"/>
        <c:crosses val="autoZero"/>
        <c:auto val="1"/>
        <c:lblAlgn val="ctr"/>
        <c:lblOffset val="100"/>
        <c:noMultiLvlLbl val="0"/>
      </c:catAx>
      <c:valAx>
        <c:axId val="21150932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1508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NRG XP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('Data_XPvsCTRL-NPGvsPG'!$IV$41,'Data_XPvsCTRL-NPGvsPG'!$JM$41,'Data_XPvsCTRL-NPGvsPG'!$KF$41)</c:f>
              <c:numCache>
                <c:formatCode>General</c:formatCode>
                <c:ptCount val="2"/>
                <c:pt idx="0">
                  <c:v>21.75</c:v>
                </c:pt>
                <c:pt idx="1">
                  <c:v>13.916666666666666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407-4E5A-92AD-413CA446BE45}"/>
            </c:ext>
          </c:extLst>
        </c:ser>
        <c:ser>
          <c:idx val="1"/>
          <c:order val="1"/>
          <c:tx>
            <c:v>NRG CTRL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('Data_XPvsCTRL-NPGvsPG'!$IU$44,'Data_XPvsCTRL-NPGvsPG'!$JL$44,'Data_XPvsCTRL-NPGvsPG'!$KE$44)</c:f>
              <c:numCache>
                <c:formatCode>General</c:formatCode>
                <c:ptCount val="2"/>
                <c:pt idx="0">
                  <c:v>16.09090909090909</c:v>
                </c:pt>
                <c:pt idx="1">
                  <c:v>8.454545454545455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407-4E5A-92AD-413CA446BE45}"/>
            </c:ext>
          </c:extLst>
        </c:ser>
        <c:ser>
          <c:idx val="2"/>
          <c:order val="2"/>
          <c:tx>
            <c:v>RG XP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('Data_XPvsCTRL-NPGvsPG'!$IU$47,'Data_XPvsCTRL-NPGvsPG'!$JL$47,'Data_XPvsCTRL-NPGvsPG'!$KE$47)</c:f>
              <c:numCache>
                <c:formatCode>General</c:formatCode>
                <c:ptCount val="2"/>
                <c:pt idx="0">
                  <c:v>18.714285714285715</c:v>
                </c:pt>
                <c:pt idx="1">
                  <c:v>10.714285714285714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407-4E5A-92AD-413CA446BE45}"/>
            </c:ext>
          </c:extLst>
        </c:ser>
        <c:ser>
          <c:idx val="3"/>
          <c:order val="3"/>
          <c:tx>
            <c:v>RG CTRL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('Data_XPvsCTRL-NPGvsPG'!$IU$50,'Data_XPvsCTRL-NPGvsPG'!$JL$50,'Data_XPvsCTRL-NPGvsPG'!$KE$50)</c:f>
              <c:numCache>
                <c:formatCode>General</c:formatCode>
                <c:ptCount val="2"/>
                <c:pt idx="0">
                  <c:v>21.875</c:v>
                </c:pt>
                <c:pt idx="1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9407-4E5A-92AD-413CA446BE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510504"/>
        <c:axId val="211510896"/>
      </c:barChart>
      <c:catAx>
        <c:axId val="2115105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1510896"/>
        <c:crosses val="autoZero"/>
        <c:auto val="1"/>
        <c:lblAlgn val="ctr"/>
        <c:lblOffset val="100"/>
        <c:noMultiLvlLbl val="0"/>
      </c:catAx>
      <c:valAx>
        <c:axId val="211510896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1510504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NRG XP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('Data_XPvsCTRL-NPGvsPG'!$IW$41,'Data_XPvsCTRL-NPGvsPG'!$JN$41,'Data_XPvsCTRL-NPGvsPG'!$KG$41)</c:f>
              <c:numCache>
                <c:formatCode>General</c:formatCode>
                <c:ptCount val="2"/>
                <c:pt idx="0">
                  <c:v>11</c:v>
                </c:pt>
                <c:pt idx="1">
                  <c:v>6.583333333333333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4D-497E-A36A-BD21A21759C2}"/>
            </c:ext>
          </c:extLst>
        </c:ser>
        <c:ser>
          <c:idx val="1"/>
          <c:order val="1"/>
          <c:tx>
            <c:v>NRG CTRL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('Data_XPvsCTRL-NPGvsPG'!$IU$44,'Data_XPvsCTRL-NPGvsPG'!$JL$44,'Data_XPvsCTRL-NPGvsPG'!$KE$44)</c:f>
              <c:numCache>
                <c:formatCode>General</c:formatCode>
                <c:ptCount val="2"/>
                <c:pt idx="0">
                  <c:v>16.09090909090909</c:v>
                </c:pt>
                <c:pt idx="1">
                  <c:v>8.454545454545455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4D-497E-A36A-BD21A21759C2}"/>
            </c:ext>
          </c:extLst>
        </c:ser>
        <c:ser>
          <c:idx val="2"/>
          <c:order val="2"/>
          <c:tx>
            <c:v>RG XP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('Data_XPvsCTRL-NPGvsPG'!$IU$47,'Data_XPvsCTRL-NPGvsPG'!$JL$47,'Data_XPvsCTRL-NPGvsPG'!$KE$47)</c:f>
              <c:numCache>
                <c:formatCode>General</c:formatCode>
                <c:ptCount val="2"/>
                <c:pt idx="0">
                  <c:v>18.714285714285715</c:v>
                </c:pt>
                <c:pt idx="1">
                  <c:v>10.714285714285714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4D-497E-A36A-BD21A21759C2}"/>
            </c:ext>
          </c:extLst>
        </c:ser>
        <c:ser>
          <c:idx val="3"/>
          <c:order val="3"/>
          <c:tx>
            <c:v>RG CTRL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('Data_XPvsCTRL-NPGvsPG'!$IU$50,'Data_XPvsCTRL-NPGvsPG'!$JL$50,'Data_XPvsCTRL-NPGvsPG'!$KE$50)</c:f>
              <c:numCache>
                <c:formatCode>General</c:formatCode>
                <c:ptCount val="2"/>
                <c:pt idx="0">
                  <c:v>21.875</c:v>
                </c:pt>
                <c:pt idx="1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4D-497E-A36A-BD21A21759C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1512072"/>
        <c:axId val="211512464"/>
      </c:barChart>
      <c:catAx>
        <c:axId val="211512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1512464"/>
        <c:crosses val="autoZero"/>
        <c:auto val="1"/>
        <c:lblAlgn val="ctr"/>
        <c:lblOffset val="100"/>
        <c:noMultiLvlLbl val="0"/>
      </c:catAx>
      <c:valAx>
        <c:axId val="21151246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1512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NRG XP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('Data_XPvsCTRL-NPGvsPG'!$IU$41,'Data_XPvsCTRL-NPGvsPG'!$JL$41,'Data_XPvsCTRL-NPGvsPG'!$KE$41)</c:f>
              <c:numCache>
                <c:formatCode>General</c:formatCode>
                <c:ptCount val="2"/>
                <c:pt idx="0">
                  <c:v>16.25</c:v>
                </c:pt>
                <c:pt idx="1">
                  <c:v>9.75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319-41FB-9FC4-506163B497EB}"/>
            </c:ext>
          </c:extLst>
        </c:ser>
        <c:ser>
          <c:idx val="1"/>
          <c:order val="1"/>
          <c:tx>
            <c:v>NRG CTRL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('Data_XPvsCTRL-NPGvsPG'!$IU$44,'Data_XPvsCTRL-NPGvsPG'!$JL$44,'Data_XPvsCTRL-NPGvsPG'!$KE$44)</c:f>
              <c:numCache>
                <c:formatCode>General</c:formatCode>
                <c:ptCount val="2"/>
                <c:pt idx="0">
                  <c:v>16.09090909090909</c:v>
                </c:pt>
                <c:pt idx="1">
                  <c:v>8.454545454545455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319-41FB-9FC4-506163B497EB}"/>
            </c:ext>
          </c:extLst>
        </c:ser>
        <c:ser>
          <c:idx val="2"/>
          <c:order val="2"/>
          <c:tx>
            <c:v>RG XP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('Data_XPvsCTRL-NPGvsPG'!$IU$47,'Data_XPvsCTRL-NPGvsPG'!$JL$47,'Data_XPvsCTRL-NPGvsPG'!$KE$47)</c:f>
              <c:numCache>
                <c:formatCode>General</c:formatCode>
                <c:ptCount val="2"/>
                <c:pt idx="0">
                  <c:v>18.714285714285715</c:v>
                </c:pt>
                <c:pt idx="1">
                  <c:v>10.714285714285714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319-41FB-9FC4-506163B497EB}"/>
            </c:ext>
          </c:extLst>
        </c:ser>
        <c:ser>
          <c:idx val="3"/>
          <c:order val="3"/>
          <c:tx>
            <c:v>RG CTRL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('Data_XPvsCTRL-NPGvsPG'!$IU$50,'Data_XPvsCTRL-NPGvsPG'!$JL$50,'Data_XPvsCTRL-NPGvsPG'!$KE$50)</c:f>
              <c:numCache>
                <c:formatCode>General</c:formatCode>
                <c:ptCount val="2"/>
                <c:pt idx="0">
                  <c:v>21.875</c:v>
                </c:pt>
                <c:pt idx="1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319-41FB-9FC4-506163B497E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08990168"/>
        <c:axId val="208990560"/>
      </c:barChart>
      <c:catAx>
        <c:axId val="2089901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8990560"/>
        <c:crosses val="autoZero"/>
        <c:auto val="1"/>
        <c:lblAlgn val="ctr"/>
        <c:lblOffset val="100"/>
        <c:noMultiLvlLbl val="0"/>
      </c:catAx>
      <c:valAx>
        <c:axId val="20899056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089901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NRG XP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('Data_XPvsCTRL-NPGvsPG'!$IV$41,'Data_XPvsCTRL-NPGvsPG'!$JM$41,'Data_XPvsCTRL-NPGvsPG'!$KF$41)</c:f>
              <c:numCache>
                <c:formatCode>General</c:formatCode>
                <c:ptCount val="2"/>
                <c:pt idx="0">
                  <c:v>21.75</c:v>
                </c:pt>
                <c:pt idx="1">
                  <c:v>13.916666666666666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B0-44F4-AA7A-6B5DA6174947}"/>
            </c:ext>
          </c:extLst>
        </c:ser>
        <c:ser>
          <c:idx val="1"/>
          <c:order val="1"/>
          <c:tx>
            <c:v>NRG CTRL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('Data_XPvsCTRL-NPGvsPG'!$IU$44,'Data_XPvsCTRL-NPGvsPG'!$JL$44,'Data_XPvsCTRL-NPGvsPG'!$KE$44)</c:f>
              <c:numCache>
                <c:formatCode>General</c:formatCode>
                <c:ptCount val="2"/>
                <c:pt idx="0">
                  <c:v>16.09090909090909</c:v>
                </c:pt>
                <c:pt idx="1">
                  <c:v>8.454545454545455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B0-44F4-AA7A-6B5DA6174947}"/>
            </c:ext>
          </c:extLst>
        </c:ser>
        <c:ser>
          <c:idx val="2"/>
          <c:order val="2"/>
          <c:tx>
            <c:v>RG XP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('Data_XPvsCTRL-NPGvsPG'!$IU$47,'Data_XPvsCTRL-NPGvsPG'!$JL$47,'Data_XPvsCTRL-NPGvsPG'!$KE$47)</c:f>
              <c:numCache>
                <c:formatCode>General</c:formatCode>
                <c:ptCount val="2"/>
                <c:pt idx="0">
                  <c:v>18.714285714285715</c:v>
                </c:pt>
                <c:pt idx="1">
                  <c:v>10.714285714285714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EB0-44F4-AA7A-6B5DA6174947}"/>
            </c:ext>
          </c:extLst>
        </c:ser>
        <c:ser>
          <c:idx val="3"/>
          <c:order val="3"/>
          <c:tx>
            <c:v>RG CTRL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('Data_XPvsCTRL-NPGvsPG'!$IU$50,'Data_XPvsCTRL-NPGvsPG'!$JL$50,'Data_XPvsCTRL-NPGvsPG'!$KE$50)</c:f>
              <c:numCache>
                <c:formatCode>General</c:formatCode>
                <c:ptCount val="2"/>
                <c:pt idx="0">
                  <c:v>21.875</c:v>
                </c:pt>
                <c:pt idx="1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EB0-44F4-AA7A-6B5DA617494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539680"/>
        <c:axId val="210540072"/>
      </c:barChart>
      <c:catAx>
        <c:axId val="210539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0540072"/>
        <c:crosses val="autoZero"/>
        <c:auto val="1"/>
        <c:lblAlgn val="ctr"/>
        <c:lblOffset val="100"/>
        <c:noMultiLvlLbl val="0"/>
      </c:catAx>
      <c:valAx>
        <c:axId val="210540072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053968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fr-F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v>NRG XP</c:v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('Data_XPvsCTRL-NPGvsPG'!$IW$41,'Data_XPvsCTRL-NPGvsPG'!$JN$41,'Data_XPvsCTRL-NPGvsPG'!$KG$41)</c:f>
              <c:numCache>
                <c:formatCode>General</c:formatCode>
                <c:ptCount val="2"/>
                <c:pt idx="0">
                  <c:v>11</c:v>
                </c:pt>
                <c:pt idx="1">
                  <c:v>6.583333333333333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34-4D3B-A8B1-F44414151C9E}"/>
            </c:ext>
          </c:extLst>
        </c:ser>
        <c:ser>
          <c:idx val="1"/>
          <c:order val="1"/>
          <c:tx>
            <c:v>NRG CTRL</c:v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('Data_XPvsCTRL-NPGvsPG'!$IU$44,'Data_XPvsCTRL-NPGvsPG'!$JL$44,'Data_XPvsCTRL-NPGvsPG'!$KE$44)</c:f>
              <c:numCache>
                <c:formatCode>General</c:formatCode>
                <c:ptCount val="2"/>
                <c:pt idx="0">
                  <c:v>16.09090909090909</c:v>
                </c:pt>
                <c:pt idx="1">
                  <c:v>8.454545454545455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534-4D3B-A8B1-F44414151C9E}"/>
            </c:ext>
          </c:extLst>
        </c:ser>
        <c:ser>
          <c:idx val="2"/>
          <c:order val="2"/>
          <c:tx>
            <c:v>RG XP</c:v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('Data_XPvsCTRL-NPGvsPG'!$IU$47,'Data_XPvsCTRL-NPGvsPG'!$JL$47,'Data_XPvsCTRL-NPGvsPG'!$KE$47)</c:f>
              <c:numCache>
                <c:formatCode>General</c:formatCode>
                <c:ptCount val="2"/>
                <c:pt idx="0">
                  <c:v>18.714285714285715</c:v>
                </c:pt>
                <c:pt idx="1">
                  <c:v>10.714285714285714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534-4D3B-A8B1-F44414151C9E}"/>
            </c:ext>
          </c:extLst>
        </c:ser>
        <c:ser>
          <c:idx val="3"/>
          <c:order val="3"/>
          <c:tx>
            <c:v>RG CTRL</c:v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'Data_XPvsCTRL-NPGvsPG'!$IU$53:$IW$53</c:f>
              <c:strCache>
                <c:ptCount val="2"/>
                <c:pt idx="0">
                  <c:v>Induction</c:v>
                </c:pt>
                <c:pt idx="1">
                  <c:v>Reduction</c:v>
                </c:pt>
              </c:strCache>
            </c:strRef>
          </c:cat>
          <c:val>
            <c:numRef>
              <c:f>('Data_XPvsCTRL-NPGvsPG'!$IU$50,'Data_XPvsCTRL-NPGvsPG'!$JL$50,'Data_XPvsCTRL-NPGvsPG'!$KE$50)</c:f>
              <c:numCache>
                <c:formatCode>General</c:formatCode>
                <c:ptCount val="2"/>
                <c:pt idx="0">
                  <c:v>21.875</c:v>
                </c:pt>
                <c:pt idx="1">
                  <c:v>18.75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534-4D3B-A8B1-F44414151C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10541248"/>
        <c:axId val="210541640"/>
      </c:barChart>
      <c:catAx>
        <c:axId val="21054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0541640"/>
        <c:crosses val="autoZero"/>
        <c:auto val="1"/>
        <c:lblAlgn val="ctr"/>
        <c:lblOffset val="100"/>
        <c:noMultiLvlLbl val="0"/>
      </c:catAx>
      <c:valAx>
        <c:axId val="21054164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fr-FR"/>
          </a:p>
        </c:txPr>
        <c:crossAx val="21054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fr-FR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fr-F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4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45659" cy="498056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312" tIns="45656" rIns="91312" bIns="45656" rtlCol="0"/>
          <a:lstStyle>
            <a:lvl1pPr algn="r">
              <a:defRPr sz="1200"/>
            </a:lvl1pPr>
          </a:lstStyle>
          <a:p>
            <a:fld id="{9A94968C-1272-4D19-8ABF-B18D68800E51}" type="datetimeFigureOut">
              <a:rPr lang="fr-BE" smtClean="0"/>
              <a:t>01-06-17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12" tIns="45656" rIns="91312" bIns="45656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9768" y="4777195"/>
            <a:ext cx="5438140" cy="3908613"/>
          </a:xfrm>
          <a:prstGeom prst="rect">
            <a:avLst/>
          </a:prstGeom>
        </p:spPr>
        <p:txBody>
          <a:bodyPr vert="horz" lIns="91312" tIns="45656" rIns="91312" bIns="45656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1" y="9428584"/>
            <a:ext cx="2945659" cy="49805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312" tIns="45656" rIns="91312" bIns="45656" rtlCol="0" anchor="b"/>
          <a:lstStyle>
            <a:lvl1pPr algn="r">
              <a:defRPr sz="1200"/>
            </a:lvl1pPr>
          </a:lstStyle>
          <a:p>
            <a:fld id="{ABC79A60-EB99-4017-91F5-06285E31D197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607905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6179756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 smtClean="0"/>
              <a:t>Gambling</a:t>
            </a:r>
            <a:r>
              <a:rPr lang="fr-BE" dirty="0" smtClean="0"/>
              <a:t> </a:t>
            </a:r>
            <a:r>
              <a:rPr lang="fr-BE" dirty="0" err="1" smtClean="0"/>
              <a:t>disorder</a:t>
            </a:r>
            <a:r>
              <a:rPr lang="fr-BE" dirty="0" smtClean="0"/>
              <a:t> has </a:t>
            </a:r>
            <a:r>
              <a:rPr lang="fr-BE" dirty="0" err="1" smtClean="0"/>
              <a:t>recently</a:t>
            </a:r>
            <a:r>
              <a:rPr lang="fr-BE" dirty="0" smtClean="0"/>
              <a:t> been </a:t>
            </a:r>
            <a:r>
              <a:rPr lang="fr-BE" dirty="0" err="1" smtClean="0"/>
              <a:t>aligned</a:t>
            </a:r>
            <a:r>
              <a:rPr lang="fr-BE" dirty="0" smtClean="0"/>
              <a:t> to </a:t>
            </a:r>
            <a:r>
              <a:rPr lang="fr-BE" dirty="0" err="1" smtClean="0"/>
              <a:t>other</a:t>
            </a:r>
            <a:r>
              <a:rPr lang="fr-BE" dirty="0" smtClean="0"/>
              <a:t> addictions in DSM 5. Craving</a:t>
            </a:r>
            <a:r>
              <a:rPr lang="fr-BE" baseline="0" dirty="0" smtClean="0"/>
              <a:t> </a:t>
            </a:r>
            <a:r>
              <a:rPr lang="fr-BE" baseline="0" dirty="0" err="1" smtClean="0"/>
              <a:t>is</a:t>
            </a:r>
            <a:r>
              <a:rPr lang="fr-BE" baseline="0" dirty="0" smtClean="0"/>
              <a:t> </a:t>
            </a:r>
            <a:r>
              <a:rPr lang="fr-BE" baseline="0" dirty="0" err="1" smtClean="0"/>
              <a:t>now</a:t>
            </a:r>
            <a:r>
              <a:rPr lang="fr-BE" baseline="0" dirty="0" smtClean="0"/>
              <a:t> </a:t>
            </a:r>
            <a:r>
              <a:rPr lang="fr-BE" baseline="0" dirty="0" err="1" smtClean="0"/>
              <a:t>recognized</a:t>
            </a:r>
            <a:r>
              <a:rPr lang="fr-BE" baseline="0" dirty="0" smtClean="0"/>
              <a:t> as a diagnostic </a:t>
            </a:r>
            <a:r>
              <a:rPr lang="fr-BE" baseline="0" dirty="0" err="1" smtClean="0"/>
              <a:t>criterion</a:t>
            </a:r>
            <a:r>
              <a:rPr lang="fr-BE" baseline="0" dirty="0" smtClean="0"/>
              <a:t> for substance </a:t>
            </a:r>
            <a:r>
              <a:rPr lang="fr-BE" baseline="0" dirty="0" err="1" smtClean="0"/>
              <a:t>related</a:t>
            </a:r>
            <a:r>
              <a:rPr lang="fr-BE" baseline="0" dirty="0" smtClean="0"/>
              <a:t> and addictive </a:t>
            </a:r>
            <a:r>
              <a:rPr lang="fr-BE" baseline="0" dirty="0" err="1" smtClean="0"/>
              <a:t>disorders</a:t>
            </a:r>
            <a:r>
              <a:rPr lang="fr-BE" baseline="0" dirty="0" smtClean="0"/>
              <a:t>. </a:t>
            </a:r>
            <a:r>
              <a:rPr lang="fr-BE" baseline="0" dirty="0" err="1" smtClean="0"/>
              <a:t>Although</a:t>
            </a:r>
            <a:r>
              <a:rPr lang="fr-BE" baseline="0" dirty="0" smtClean="0"/>
              <a:t>, </a:t>
            </a:r>
            <a:r>
              <a:rPr lang="fr-BE" baseline="0" dirty="0" err="1" smtClean="0"/>
              <a:t>it</a:t>
            </a:r>
            <a:r>
              <a:rPr lang="fr-BE" baseline="0" dirty="0" smtClean="0"/>
              <a:t> </a:t>
            </a:r>
            <a:r>
              <a:rPr lang="fr-BE" baseline="0" dirty="0" err="1" smtClean="0"/>
              <a:t>was</a:t>
            </a:r>
            <a:r>
              <a:rPr lang="fr-BE" baseline="0" dirty="0" smtClean="0"/>
              <a:t> </a:t>
            </a:r>
            <a:r>
              <a:rPr lang="fr-BE" baseline="0" dirty="0" err="1" smtClean="0"/>
              <a:t>surprisingly</a:t>
            </a:r>
            <a:r>
              <a:rPr lang="fr-BE" baseline="0" dirty="0" smtClean="0"/>
              <a:t> not </a:t>
            </a:r>
            <a:r>
              <a:rPr lang="fr-BE" baseline="0" dirty="0" err="1" smtClean="0"/>
              <a:t>proposed</a:t>
            </a:r>
            <a:r>
              <a:rPr lang="fr-BE" baseline="0" dirty="0" smtClean="0"/>
              <a:t> as </a:t>
            </a:r>
            <a:r>
              <a:rPr lang="fr-BE" baseline="0" dirty="0" err="1" smtClean="0"/>
              <a:t>such</a:t>
            </a:r>
            <a:r>
              <a:rPr lang="fr-BE" baseline="0" dirty="0" smtClean="0"/>
              <a:t> for </a:t>
            </a:r>
            <a:r>
              <a:rPr lang="fr-BE" baseline="0" dirty="0" err="1" smtClean="0"/>
              <a:t>gambling</a:t>
            </a:r>
            <a:r>
              <a:rPr lang="fr-BE" baseline="0" dirty="0" smtClean="0"/>
              <a:t> </a:t>
            </a:r>
            <a:r>
              <a:rPr lang="fr-BE" baseline="0" dirty="0" err="1" smtClean="0"/>
              <a:t>disorder</a:t>
            </a:r>
            <a:r>
              <a:rPr lang="fr-BE" baseline="0" dirty="0" smtClean="0"/>
              <a:t>, </a:t>
            </a:r>
            <a:r>
              <a:rPr lang="fr-BE" baseline="0" dirty="0" err="1" smtClean="0"/>
              <a:t>even</a:t>
            </a:r>
            <a:r>
              <a:rPr lang="fr-BE" baseline="0" dirty="0" smtClean="0"/>
              <a:t> if </a:t>
            </a:r>
            <a:r>
              <a:rPr lang="fr-BE" baseline="0" dirty="0" err="1" smtClean="0"/>
              <a:t>its</a:t>
            </a:r>
            <a:r>
              <a:rPr lang="fr-BE" baseline="0" dirty="0" smtClean="0"/>
              <a:t> </a:t>
            </a:r>
            <a:r>
              <a:rPr lang="fr-BE" baseline="0" dirty="0" err="1" smtClean="0"/>
              <a:t>role</a:t>
            </a:r>
            <a:r>
              <a:rPr lang="fr-BE" baseline="0" dirty="0" smtClean="0"/>
              <a:t> in maintenance and relapse of </a:t>
            </a:r>
            <a:r>
              <a:rPr lang="fr-BE" baseline="0" dirty="0" err="1" smtClean="0"/>
              <a:t>gambling</a:t>
            </a:r>
            <a:r>
              <a:rPr lang="fr-BE" baseline="0" dirty="0" smtClean="0"/>
              <a:t> </a:t>
            </a:r>
            <a:r>
              <a:rPr lang="fr-BE" baseline="0" dirty="0" err="1" smtClean="0"/>
              <a:t>disorder</a:t>
            </a:r>
            <a:r>
              <a:rPr lang="fr-BE" baseline="0" dirty="0" smtClean="0"/>
              <a:t> </a:t>
            </a:r>
            <a:r>
              <a:rPr lang="fr-BE" baseline="0" dirty="0" err="1" smtClean="0"/>
              <a:t>is</a:t>
            </a:r>
            <a:r>
              <a:rPr lang="fr-BE" baseline="0" dirty="0" smtClean="0"/>
              <a:t> </a:t>
            </a:r>
            <a:r>
              <a:rPr lang="fr-BE" baseline="0" dirty="0" err="1" smtClean="0"/>
              <a:t>well</a:t>
            </a:r>
            <a:r>
              <a:rPr lang="fr-BE" baseline="0" dirty="0" smtClean="0"/>
              <a:t> </a:t>
            </a:r>
            <a:r>
              <a:rPr lang="fr-BE" baseline="0" dirty="0" err="1" smtClean="0"/>
              <a:t>established</a:t>
            </a:r>
            <a:r>
              <a:rPr lang="fr-BE" baseline="0" dirty="0" smtClean="0"/>
              <a:t>. </a:t>
            </a:r>
            <a:r>
              <a:rPr lang="fr-BE" baseline="0" dirty="0" err="1" smtClean="0"/>
              <a:t>Other</a:t>
            </a:r>
            <a:r>
              <a:rPr lang="fr-BE" baseline="0" dirty="0" smtClean="0"/>
              <a:t> </a:t>
            </a:r>
            <a:r>
              <a:rPr lang="fr-BE" baseline="0" dirty="0" err="1" smtClean="0"/>
              <a:t>research</a:t>
            </a:r>
            <a:r>
              <a:rPr lang="fr-BE" baseline="0" dirty="0" smtClean="0"/>
              <a:t> show </a:t>
            </a:r>
            <a:r>
              <a:rPr lang="fr-BE" baseline="0" dirty="0" err="1" smtClean="0"/>
              <a:t>gambling</a:t>
            </a:r>
            <a:r>
              <a:rPr lang="fr-BE" baseline="0" dirty="0" smtClean="0"/>
              <a:t> craving </a:t>
            </a:r>
            <a:r>
              <a:rPr lang="fr-BE" baseline="0" dirty="0" err="1" smtClean="0"/>
              <a:t>might</a:t>
            </a:r>
            <a:r>
              <a:rPr lang="fr-BE" baseline="0" dirty="0" smtClean="0"/>
              <a:t> </a:t>
            </a:r>
            <a:r>
              <a:rPr lang="fr-BE" baseline="0" dirty="0" err="1" smtClean="0"/>
              <a:t>be</a:t>
            </a:r>
            <a:r>
              <a:rPr lang="fr-BE" baseline="0" dirty="0" smtClean="0"/>
              <a:t> </a:t>
            </a:r>
            <a:r>
              <a:rPr lang="fr-BE" baseline="0" dirty="0" err="1" smtClean="0"/>
              <a:t>triggered</a:t>
            </a:r>
            <a:r>
              <a:rPr lang="fr-BE" baseline="0" dirty="0" smtClean="0"/>
              <a:t> by </a:t>
            </a:r>
            <a:r>
              <a:rPr lang="fr-BE" baseline="0" dirty="0" err="1" smtClean="0"/>
              <a:t>internal</a:t>
            </a:r>
            <a:r>
              <a:rPr lang="fr-BE" baseline="0" dirty="0" smtClean="0"/>
              <a:t> and </a:t>
            </a:r>
            <a:r>
              <a:rPr lang="fr-BE" baseline="0" dirty="0" err="1" smtClean="0"/>
              <a:t>external</a:t>
            </a:r>
            <a:r>
              <a:rPr lang="fr-BE" baseline="0" dirty="0" smtClean="0"/>
              <a:t> </a:t>
            </a:r>
            <a:r>
              <a:rPr lang="fr-BE" baseline="0" dirty="0" err="1" smtClean="0"/>
              <a:t>cues</a:t>
            </a:r>
            <a:r>
              <a:rPr lang="fr-BE" baseline="0" dirty="0" smtClean="0"/>
              <a:t>, as in </a:t>
            </a:r>
            <a:r>
              <a:rPr lang="fr-BE" baseline="0" dirty="0" err="1" smtClean="0"/>
              <a:t>models</a:t>
            </a:r>
            <a:r>
              <a:rPr lang="fr-BE" baseline="0" dirty="0" smtClean="0"/>
              <a:t> of craving </a:t>
            </a:r>
            <a:r>
              <a:rPr lang="fr-BE" baseline="0" dirty="0" err="1" smtClean="0"/>
              <a:t>related</a:t>
            </a:r>
            <a:r>
              <a:rPr lang="fr-BE" baseline="0" dirty="0" smtClean="0"/>
              <a:t> to substances. </a:t>
            </a:r>
            <a:endParaRPr lang="fr-BE" strike="sngStrik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0318487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baseline="0" dirty="0" err="1" smtClean="0">
                <a:sym typeface="Wingdings" panose="05000000000000000000" pitchFamily="2" charset="2"/>
              </a:rPr>
              <a:t>craving</a:t>
            </a:r>
            <a:r>
              <a:rPr lang="fr-BE" baseline="0" dirty="0" smtClean="0">
                <a:sym typeface="Wingdings" panose="05000000000000000000" pitchFamily="2" charset="2"/>
              </a:rPr>
              <a:t> or </a:t>
            </a:r>
            <a:r>
              <a:rPr lang="fr-BE" baseline="0" dirty="0" err="1" smtClean="0">
                <a:sym typeface="Wingdings" panose="05000000000000000000" pitchFamily="2" charset="2"/>
              </a:rPr>
              <a:t>desire</a:t>
            </a:r>
            <a:r>
              <a:rPr lang="fr-BE" baseline="0" dirty="0" smtClean="0">
                <a:sym typeface="Wingdings" panose="05000000000000000000" pitchFamily="2" charset="2"/>
              </a:rPr>
              <a:t>: "</a:t>
            </a:r>
            <a:r>
              <a:rPr lang="en-GB" dirty="0"/>
              <a:t>an emotionally charged mental state where an urge or desire to engage in a particular behaviour is maintained in focal attention</a:t>
            </a:r>
            <a:r>
              <a:rPr lang="fr-BE" baseline="0" dirty="0" smtClean="0">
                <a:sym typeface="Wingdings" panose="05000000000000000000" pitchFamily="2" charset="2"/>
              </a:rPr>
              <a:t>"</a:t>
            </a:r>
            <a:r>
              <a:rPr lang="en-GB" dirty="0"/>
              <a:t> (May et al., 2010)</a:t>
            </a:r>
            <a:endParaRPr lang="en-US" noProof="0" dirty="0" smtClean="0"/>
          </a:p>
          <a:p>
            <a:r>
              <a:rPr lang="en-US" noProof="0" dirty="0" smtClean="0"/>
              <a:t>To have a better understanding of this theory, I’ll take </a:t>
            </a:r>
            <a:r>
              <a:rPr lang="en-US" baseline="0" noProof="0" dirty="0" smtClean="0"/>
              <a:t>examples related to gambling</a:t>
            </a:r>
            <a:r>
              <a:rPr lang="en-US" noProof="0" dirty="0" smtClean="0"/>
              <a:t>. </a:t>
            </a:r>
            <a:r>
              <a:rPr lang="en-US" baseline="0" noProof="0" dirty="0" smtClean="0"/>
              <a:t>Intrusive thoughts (verbal) related to the object of desire (how nice it would be to gamble) but also imagery on one or several sensorial modalities (visual, olfactory, </a:t>
            </a:r>
            <a:r>
              <a:rPr lang="en-US" baseline="0" noProof="0" dirty="0" err="1" smtClean="0"/>
              <a:t>auditive</a:t>
            </a:r>
            <a:r>
              <a:rPr lang="en-US" baseline="0" noProof="0" dirty="0" smtClean="0"/>
              <a:t>…). And as you satisfy your desire in a lesser extent, it induces pleasure and relief that reinforce the desire thoughts elaboration</a:t>
            </a:r>
          </a:p>
          <a:p>
            <a:r>
              <a:rPr lang="en-US" baseline="0" noProof="0" dirty="0" smtClean="0"/>
              <a:t>The pleasure/relief also increases the sense of associated deficit </a:t>
            </a:r>
            <a:r>
              <a:rPr lang="en-US" baseline="0" noProof="0" dirty="0" smtClean="0">
                <a:sym typeface="Wingdings" panose="05000000000000000000" pitchFamily="2" charset="2"/>
              </a:rPr>
              <a:t> difference between the thoughts and reality</a:t>
            </a:r>
          </a:p>
          <a:p>
            <a:r>
              <a:rPr lang="en-US" baseline="0" noProof="0" dirty="0" smtClean="0">
                <a:sym typeface="Wingdings" panose="05000000000000000000" pitchFamily="2" charset="2"/>
              </a:rPr>
              <a:t>The experience consist of those two vicious spirals of craving is located in this box and has a retroactive effect on the triggers.</a:t>
            </a:r>
            <a:endParaRPr lang="en-US" baseline="0" noProof="0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817171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smtClean="0"/>
              <a:t>The </a:t>
            </a:r>
            <a:r>
              <a:rPr lang="fr-BE" dirty="0" err="1" smtClean="0"/>
              <a:t>interference</a:t>
            </a:r>
            <a:r>
              <a:rPr lang="fr-BE" dirty="0" smtClean="0"/>
              <a:t> </a:t>
            </a:r>
            <a:r>
              <a:rPr lang="fr-BE" dirty="0" err="1" smtClean="0"/>
              <a:t>is</a:t>
            </a:r>
            <a:r>
              <a:rPr lang="fr-BE" dirty="0" smtClean="0"/>
              <a:t> the </a:t>
            </a:r>
            <a:r>
              <a:rPr lang="fr-BE" dirty="0" err="1" smtClean="0"/>
              <a:t>transfer</a:t>
            </a:r>
            <a:r>
              <a:rPr lang="fr-BE" baseline="0" dirty="0" smtClean="0"/>
              <a:t> of </a:t>
            </a:r>
            <a:r>
              <a:rPr lang="fr-BE" baseline="0" dirty="0" err="1" smtClean="0"/>
              <a:t>resources</a:t>
            </a:r>
            <a:r>
              <a:rPr lang="fr-BE" baseline="0" dirty="0" smtClean="0"/>
              <a:t> </a:t>
            </a:r>
            <a:r>
              <a:rPr lang="fr-BE" baseline="0" dirty="0" err="1" smtClean="0"/>
              <a:t>from</a:t>
            </a:r>
            <a:r>
              <a:rPr lang="fr-BE" baseline="0" dirty="0" smtClean="0"/>
              <a:t> a </a:t>
            </a:r>
            <a:r>
              <a:rPr lang="fr-BE" baseline="0" dirty="0" err="1" smtClean="0"/>
              <a:t>detrimental</a:t>
            </a:r>
            <a:r>
              <a:rPr lang="fr-BE" baseline="0" dirty="0" smtClean="0"/>
              <a:t> cognitive </a:t>
            </a:r>
            <a:r>
              <a:rPr lang="fr-BE" baseline="0" dirty="0" err="1" smtClean="0"/>
              <a:t>process</a:t>
            </a:r>
            <a:r>
              <a:rPr lang="fr-BE" baseline="0" dirty="0" smtClean="0"/>
              <a:t> to </a:t>
            </a:r>
            <a:r>
              <a:rPr lang="fr-BE" baseline="0" dirty="0" err="1" smtClean="0"/>
              <a:t>another</a:t>
            </a:r>
            <a:r>
              <a:rPr lang="fr-BE" baseline="0" dirty="0" smtClean="0"/>
              <a:t> cognitive </a:t>
            </a:r>
            <a:r>
              <a:rPr lang="fr-BE" baseline="0" dirty="0" err="1" smtClean="0"/>
              <a:t>task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91320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baseline="0" dirty="0" err="1" smtClean="0"/>
              <a:t>Dynamic</a:t>
            </a:r>
            <a:r>
              <a:rPr lang="fr-BE" baseline="0" dirty="0" smtClean="0"/>
              <a:t> Visual Noise</a:t>
            </a:r>
          </a:p>
          <a:p>
            <a:r>
              <a:rPr lang="fr-BE" baseline="0" dirty="0" err="1" smtClean="0"/>
              <a:t>Irrelevant</a:t>
            </a:r>
            <a:r>
              <a:rPr lang="fr-BE" baseline="0" dirty="0" smtClean="0"/>
              <a:t> Speech</a:t>
            </a:r>
          </a:p>
          <a:p>
            <a:r>
              <a:rPr lang="fr-BE" baseline="0" dirty="0" err="1" smtClean="0"/>
              <a:t>Auditory</a:t>
            </a:r>
            <a:r>
              <a:rPr lang="fr-BE" baseline="0" dirty="0" smtClean="0"/>
              <a:t> Mental </a:t>
            </a:r>
            <a:r>
              <a:rPr lang="fr-BE" baseline="0" dirty="0" err="1" smtClean="0"/>
              <a:t>Imagery</a:t>
            </a:r>
            <a:endParaRPr lang="fr-BE" baseline="0" dirty="0" smtClean="0"/>
          </a:p>
          <a:p>
            <a:r>
              <a:rPr lang="fr-BE" baseline="0" dirty="0" smtClean="0"/>
              <a:t>Visual mental </a:t>
            </a:r>
            <a:r>
              <a:rPr lang="fr-BE" baseline="0" dirty="0" err="1" smtClean="0"/>
              <a:t>imagery</a:t>
            </a:r>
            <a:endParaRPr lang="fr-BE" baseline="0" dirty="0" smtClean="0"/>
          </a:p>
          <a:p>
            <a:r>
              <a:rPr lang="fr-BE" baseline="0" dirty="0" smtClean="0"/>
              <a:t>Clay </a:t>
            </a:r>
            <a:r>
              <a:rPr lang="fr-BE" baseline="0" dirty="0" err="1" smtClean="0"/>
              <a:t>Modeling</a:t>
            </a:r>
            <a:endParaRPr lang="fr-BE" baseline="0" dirty="0" smtClean="0"/>
          </a:p>
          <a:p>
            <a:r>
              <a:rPr lang="fr-BE" baseline="0" dirty="0" smtClean="0"/>
              <a:t>Puzzle </a:t>
            </a:r>
            <a:r>
              <a:rPr lang="fr-BE" baseline="0" dirty="0" err="1" smtClean="0"/>
              <a:t>Video</a:t>
            </a:r>
            <a:r>
              <a:rPr lang="fr-BE" baseline="0" dirty="0" smtClean="0"/>
              <a:t> Game </a:t>
            </a:r>
            <a:r>
              <a:rPr lang="fr-BE" baseline="0" dirty="0" err="1" smtClean="0"/>
              <a:t>Tetris</a:t>
            </a:r>
            <a:endParaRPr lang="fr-BE" baseline="0" dirty="0" smtClean="0"/>
          </a:p>
          <a:p>
            <a:r>
              <a:rPr lang="fr-BE" dirty="0" err="1" smtClean="0"/>
              <a:t>Different</a:t>
            </a:r>
            <a:r>
              <a:rPr lang="fr-BE" baseline="0" dirty="0" smtClean="0"/>
              <a:t> </a:t>
            </a:r>
            <a:r>
              <a:rPr lang="fr-BE" baseline="0" dirty="0" err="1" smtClean="0"/>
              <a:t>tasks</a:t>
            </a:r>
            <a:r>
              <a:rPr lang="fr-BE" baseline="0" dirty="0" smtClean="0"/>
              <a:t> </a:t>
            </a:r>
            <a:r>
              <a:rPr lang="fr-BE" baseline="0" dirty="0" err="1" smtClean="0"/>
              <a:t>aiming</a:t>
            </a:r>
            <a:r>
              <a:rPr lang="fr-BE" baseline="0" dirty="0" smtClean="0"/>
              <a:t> at </a:t>
            </a:r>
            <a:r>
              <a:rPr lang="fr-BE" baseline="0" dirty="0" err="1" smtClean="0"/>
              <a:t>monopolizing</a:t>
            </a:r>
            <a:r>
              <a:rPr lang="fr-BE" baseline="0" dirty="0" smtClean="0"/>
              <a:t> cognitive </a:t>
            </a:r>
            <a:r>
              <a:rPr lang="fr-BE" baseline="0" dirty="0" err="1" smtClean="0"/>
              <a:t>resources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0052836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503136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 smtClean="0"/>
              <a:t>Recent</a:t>
            </a:r>
            <a:r>
              <a:rPr lang="fr-BE" baseline="0" dirty="0" smtClean="0"/>
              <a:t> </a:t>
            </a:r>
            <a:r>
              <a:rPr lang="fr-BE" baseline="0" dirty="0" err="1" smtClean="0"/>
              <a:t>studies</a:t>
            </a:r>
            <a:r>
              <a:rPr lang="fr-BE" baseline="0" dirty="0" smtClean="0"/>
              <a:t> shows a </a:t>
            </a:r>
            <a:r>
              <a:rPr lang="fr-BE" baseline="0" dirty="0" err="1" smtClean="0"/>
              <a:t>link</a:t>
            </a:r>
            <a:r>
              <a:rPr lang="fr-BE" baseline="0" dirty="0" smtClean="0"/>
              <a:t> </a:t>
            </a:r>
            <a:r>
              <a:rPr lang="fr-BE" baseline="0" dirty="0" err="1" smtClean="0"/>
              <a:t>between</a:t>
            </a:r>
            <a:r>
              <a:rPr lang="fr-BE" baseline="0" dirty="0" smtClean="0"/>
              <a:t> </a:t>
            </a:r>
            <a:r>
              <a:rPr lang="fr-BE" baseline="0" dirty="0" err="1" smtClean="0"/>
              <a:t>impulsivity</a:t>
            </a:r>
            <a:r>
              <a:rPr lang="fr-BE" baseline="0" dirty="0" smtClean="0"/>
              <a:t> and craving</a:t>
            </a:r>
          </a:p>
          <a:p>
            <a:r>
              <a:rPr lang="fr-BE" baseline="0" dirty="0" smtClean="0"/>
              <a:t>Score at CPGI </a:t>
            </a:r>
            <a:r>
              <a:rPr lang="fr-BE" baseline="0" dirty="0" err="1" smtClean="0"/>
              <a:t>allows</a:t>
            </a:r>
            <a:r>
              <a:rPr lang="fr-BE" baseline="0" dirty="0" smtClean="0"/>
              <a:t> to </a:t>
            </a:r>
            <a:r>
              <a:rPr lang="fr-BE" baseline="0" dirty="0" err="1" smtClean="0"/>
              <a:t>differentiate</a:t>
            </a:r>
            <a:r>
              <a:rPr lang="fr-BE" baseline="0" dirty="0" smtClean="0"/>
              <a:t> at </a:t>
            </a:r>
            <a:r>
              <a:rPr lang="fr-BE" baseline="0" dirty="0" err="1" smtClean="0"/>
              <a:t>risk</a:t>
            </a:r>
            <a:r>
              <a:rPr lang="fr-BE" baseline="0" dirty="0" smtClean="0"/>
              <a:t> </a:t>
            </a:r>
            <a:r>
              <a:rPr lang="fr-BE" baseline="0" dirty="0" err="1" smtClean="0"/>
              <a:t>gamblers</a:t>
            </a:r>
            <a:r>
              <a:rPr lang="fr-BE" baseline="0" dirty="0" smtClean="0"/>
              <a:t> </a:t>
            </a:r>
            <a:r>
              <a:rPr lang="fr-BE" baseline="0" dirty="0" err="1" smtClean="0"/>
              <a:t>from</a:t>
            </a:r>
            <a:r>
              <a:rPr lang="fr-BE" baseline="0" dirty="0" smtClean="0"/>
              <a:t> non </a:t>
            </a:r>
            <a:r>
              <a:rPr lang="fr-BE" baseline="0" dirty="0" err="1" smtClean="0"/>
              <a:t>risky</a:t>
            </a:r>
            <a:r>
              <a:rPr lang="fr-BE" baseline="0" dirty="0" smtClean="0"/>
              <a:t> </a:t>
            </a:r>
            <a:r>
              <a:rPr lang="fr-BE" baseline="0" dirty="0" err="1" smtClean="0"/>
              <a:t>gamblers</a:t>
            </a:r>
            <a:endParaRPr lang="fr-BE" baseline="0" dirty="0" smtClean="0"/>
          </a:p>
          <a:p>
            <a:r>
              <a:rPr lang="fr-BE" baseline="0" dirty="0" err="1" smtClean="0"/>
              <a:t>Imagery</a:t>
            </a:r>
            <a:r>
              <a:rPr lang="fr-BE" baseline="0" dirty="0" smtClean="0"/>
              <a:t> </a:t>
            </a:r>
            <a:r>
              <a:rPr lang="fr-BE" baseline="0" dirty="0" err="1" smtClean="0"/>
              <a:t>abilities</a:t>
            </a:r>
            <a:r>
              <a:rPr lang="fr-BE" baseline="0" dirty="0" smtClean="0"/>
              <a:t> as </a:t>
            </a:r>
            <a:r>
              <a:rPr lang="fr-BE" baseline="0" dirty="0" err="1" smtClean="0"/>
              <a:t>they</a:t>
            </a:r>
            <a:r>
              <a:rPr lang="fr-BE" baseline="0" dirty="0" smtClean="0"/>
              <a:t> are </a:t>
            </a:r>
            <a:r>
              <a:rPr lang="fr-BE" baseline="0" dirty="0" err="1" smtClean="0"/>
              <a:t>involved</a:t>
            </a:r>
            <a:r>
              <a:rPr lang="fr-BE" baseline="0" dirty="0" smtClean="0"/>
              <a:t> in the </a:t>
            </a:r>
            <a:r>
              <a:rPr lang="fr-BE" baseline="0" dirty="0" err="1" smtClean="0"/>
              <a:t>elaboration</a:t>
            </a:r>
            <a:r>
              <a:rPr lang="fr-BE" baseline="0" dirty="0" smtClean="0"/>
              <a:t> of mental images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3671589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1" defTabSz="913120">
              <a:defRPr/>
            </a:pPr>
            <a:r>
              <a:rPr lang="fr-BE" dirty="0" smtClean="0"/>
              <a:t>To </a:t>
            </a:r>
            <a:r>
              <a:rPr lang="fr-BE" dirty="0" err="1" smtClean="0"/>
              <a:t>answer</a:t>
            </a:r>
            <a:r>
              <a:rPr lang="fr-BE" baseline="0" dirty="0" smtClean="0"/>
              <a:t> </a:t>
            </a:r>
            <a:r>
              <a:rPr lang="fr-BE" baseline="0" dirty="0" err="1" smtClean="0"/>
              <a:t>this</a:t>
            </a:r>
            <a:r>
              <a:rPr lang="fr-BE" baseline="0" dirty="0" smtClean="0"/>
              <a:t> question, </a:t>
            </a:r>
            <a:r>
              <a:rPr lang="fr-BE" baseline="0" dirty="0" err="1" smtClean="0"/>
              <a:t>we</a:t>
            </a:r>
            <a:r>
              <a:rPr lang="fr-BE" baseline="0" dirty="0" smtClean="0"/>
              <a:t> </a:t>
            </a:r>
            <a:r>
              <a:rPr lang="fr-BE" baseline="0" dirty="0" err="1" smtClean="0"/>
              <a:t>conducted</a:t>
            </a:r>
            <a:r>
              <a:rPr lang="fr-BE" baseline="0" dirty="0" smtClean="0"/>
              <a:t> a qualitative </a:t>
            </a:r>
            <a:r>
              <a:rPr lang="fr-BE" baseline="0" dirty="0" err="1" smtClean="0"/>
              <a:t>study</a:t>
            </a:r>
            <a:r>
              <a:rPr lang="fr-BE" baseline="0" dirty="0" smtClean="0"/>
              <a:t> </a:t>
            </a:r>
            <a:r>
              <a:rPr lang="fr-BE" baseline="0" dirty="0" err="1" smtClean="0"/>
              <a:t>with</a:t>
            </a:r>
            <a:r>
              <a:rPr lang="fr-BE" baseline="0" dirty="0" smtClean="0"/>
              <a:t> 38 people </a:t>
            </a:r>
            <a:r>
              <a:rPr lang="fr-BE" baseline="0" dirty="0" err="1" smtClean="0"/>
              <a:t>that</a:t>
            </a:r>
            <a:r>
              <a:rPr lang="fr-BE" baseline="0" dirty="0" smtClean="0"/>
              <a:t> </a:t>
            </a:r>
            <a:r>
              <a:rPr lang="fr-BE" baseline="0" dirty="0" err="1" smtClean="0"/>
              <a:t>gamble</a:t>
            </a:r>
            <a:r>
              <a:rPr lang="fr-BE" baseline="0" dirty="0" smtClean="0"/>
              <a:t> at least once a </a:t>
            </a:r>
            <a:r>
              <a:rPr lang="fr-BE" baseline="0" dirty="0" err="1" smtClean="0"/>
              <a:t>month</a:t>
            </a:r>
            <a:r>
              <a:rPr lang="fr-BE" baseline="0" dirty="0" smtClean="0"/>
              <a:t>.</a:t>
            </a:r>
          </a:p>
          <a:p>
            <a:pPr marL="0" lvl="1" defTabSz="913120">
              <a:defRPr/>
            </a:pPr>
            <a:r>
              <a:rPr lang="fr-BE" dirty="0" smtClean="0"/>
              <a:t>15 at </a:t>
            </a:r>
            <a:r>
              <a:rPr lang="fr-BE" dirty="0" err="1" smtClean="0"/>
              <a:t>risk</a:t>
            </a:r>
            <a:r>
              <a:rPr lang="fr-BE" dirty="0" smtClean="0"/>
              <a:t> </a:t>
            </a:r>
            <a:r>
              <a:rPr lang="fr-BE" dirty="0" err="1" smtClean="0"/>
              <a:t>gamblers</a:t>
            </a:r>
            <a:r>
              <a:rPr lang="fr-BE" dirty="0" smtClean="0"/>
              <a:t> (CPGI ≥ 3) &amp; 23 non-</a:t>
            </a:r>
            <a:r>
              <a:rPr lang="fr-BE" dirty="0" err="1" smtClean="0"/>
              <a:t>risky</a:t>
            </a:r>
            <a:r>
              <a:rPr lang="fr-BE" dirty="0" smtClean="0"/>
              <a:t> </a:t>
            </a:r>
            <a:r>
              <a:rPr lang="fr-BE" dirty="0" err="1" smtClean="0"/>
              <a:t>gamblers</a:t>
            </a:r>
            <a:r>
              <a:rPr lang="fr-BE" dirty="0" smtClean="0"/>
              <a:t> (CGPI &lt; 3)</a:t>
            </a:r>
          </a:p>
          <a:p>
            <a:pPr marL="0" lvl="1" defTabSz="913120">
              <a:defRPr/>
            </a:pPr>
            <a:r>
              <a:rPr lang="fr-BE" dirty="0" smtClean="0"/>
              <a:t>As </a:t>
            </a:r>
            <a:r>
              <a:rPr lang="fr-BE" dirty="0" err="1" smtClean="0"/>
              <a:t>you</a:t>
            </a:r>
            <a:r>
              <a:rPr lang="fr-BE" dirty="0" smtClean="0"/>
              <a:t> </a:t>
            </a:r>
            <a:r>
              <a:rPr lang="fr-BE" dirty="0" err="1" smtClean="0"/>
              <a:t>can</a:t>
            </a:r>
            <a:r>
              <a:rPr lang="fr-BE" dirty="0" smtClean="0"/>
              <a:t> </a:t>
            </a:r>
            <a:r>
              <a:rPr lang="fr-BE" dirty="0" err="1" smtClean="0"/>
              <a:t>see</a:t>
            </a:r>
            <a:r>
              <a:rPr lang="fr-BE" dirty="0" smtClean="0"/>
              <a:t>,</a:t>
            </a:r>
            <a:r>
              <a:rPr lang="fr-BE" baseline="0" dirty="0" smtClean="0"/>
              <a:t> the participants </a:t>
            </a:r>
            <a:r>
              <a:rPr lang="fr-BE" baseline="0" dirty="0" err="1" smtClean="0"/>
              <a:t>had</a:t>
            </a:r>
            <a:r>
              <a:rPr lang="fr-BE" baseline="0" dirty="0" smtClean="0"/>
              <a:t> </a:t>
            </a:r>
            <a:r>
              <a:rPr lang="fr-BE" baseline="0" dirty="0" err="1" smtClean="0"/>
              <a:t>different</a:t>
            </a:r>
            <a:r>
              <a:rPr lang="fr-BE" baseline="0" dirty="0" smtClean="0"/>
              <a:t> </a:t>
            </a:r>
            <a:r>
              <a:rPr lang="fr-BE" baseline="0" dirty="0" err="1" smtClean="0"/>
              <a:t>gambling</a:t>
            </a:r>
            <a:r>
              <a:rPr lang="fr-BE" baseline="0" dirty="0" smtClean="0"/>
              <a:t> habits.</a:t>
            </a:r>
            <a:endParaRPr lang="fr-BE" dirty="0" smtClean="0"/>
          </a:p>
          <a:p>
            <a:pPr marL="0" lvl="1" defTabSz="913120">
              <a:defRPr/>
            </a:pPr>
            <a:endParaRPr lang="fr-BE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3600056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FR" dirty="0" smtClean="0"/>
              <a:t>3 phases: </a:t>
            </a:r>
            <a:r>
              <a:rPr lang="fr-FR" dirty="0" err="1" smtClean="0"/>
              <a:t>baseline</a:t>
            </a:r>
            <a:r>
              <a:rPr lang="fr-FR" dirty="0" smtClean="0"/>
              <a:t>, induction and </a:t>
            </a:r>
            <a:r>
              <a:rPr lang="fr-FR" dirty="0" err="1" smtClean="0"/>
              <a:t>reduction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CEQ: </a:t>
            </a:r>
            <a:r>
              <a:rPr lang="fr-FR" dirty="0" err="1" smtClean="0"/>
              <a:t>Strength</a:t>
            </a:r>
            <a:r>
              <a:rPr lang="fr-FR" dirty="0" smtClean="0"/>
              <a:t>:</a:t>
            </a:r>
            <a:r>
              <a:rPr lang="fr-FR" baseline="0" dirty="0" smtClean="0"/>
              <a:t> How </a:t>
            </a:r>
            <a:r>
              <a:rPr lang="fr-FR" baseline="0" dirty="0" err="1" smtClean="0"/>
              <a:t>much</a:t>
            </a:r>
            <a:r>
              <a:rPr lang="fr-FR" baseline="0" dirty="0" smtClean="0"/>
              <a:t>	</a:t>
            </a:r>
            <a:r>
              <a:rPr lang="fr-FR" baseline="0" dirty="0" err="1" smtClean="0"/>
              <a:t>Frequency</a:t>
            </a:r>
            <a:r>
              <a:rPr lang="fr-FR" baseline="0" dirty="0" smtClean="0"/>
              <a:t>: How </a:t>
            </a:r>
            <a:r>
              <a:rPr lang="fr-FR" baseline="0" dirty="0" err="1" smtClean="0"/>
              <a:t>often</a:t>
            </a:r>
            <a:endParaRPr lang="fr-FR" baseline="0" dirty="0" smtClean="0"/>
          </a:p>
          <a:p>
            <a:r>
              <a:rPr lang="fr-FR" baseline="0" dirty="0" err="1" smtClean="0"/>
              <a:t>Intensity</a:t>
            </a:r>
            <a:r>
              <a:rPr lang="fr-FR" baseline="0" dirty="0" smtClean="0"/>
              <a:t> of the </a:t>
            </a:r>
            <a:r>
              <a:rPr lang="fr-FR" baseline="0" dirty="0" err="1" smtClean="0"/>
              <a:t>desire</a:t>
            </a:r>
            <a:r>
              <a:rPr lang="fr-FR" baseline="0" dirty="0" smtClean="0"/>
              <a:t>	</a:t>
            </a:r>
            <a:r>
              <a:rPr lang="fr-FR" baseline="0" dirty="0" err="1" smtClean="0"/>
              <a:t>Imagery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is</a:t>
            </a:r>
            <a:r>
              <a:rPr lang="fr-FR" baseline="0" dirty="0" smtClean="0"/>
              <a:t> the </a:t>
            </a:r>
            <a:r>
              <a:rPr lang="fr-FR" baseline="0" dirty="0" err="1" smtClean="0"/>
              <a:t>quality</a:t>
            </a:r>
            <a:r>
              <a:rPr lang="fr-FR" baseline="0" dirty="0" smtClean="0"/>
              <a:t>, </a:t>
            </a:r>
            <a:r>
              <a:rPr lang="fr-FR" baseline="0" dirty="0" err="1" smtClean="0"/>
              <a:t>vividness</a:t>
            </a:r>
            <a:r>
              <a:rPr lang="fr-FR" baseline="0" dirty="0" smtClean="0"/>
              <a:t> of mental images	</a:t>
            </a:r>
            <a:r>
              <a:rPr lang="fr-FR" baseline="0" dirty="0" err="1" smtClean="0"/>
              <a:t>Intrusiveness</a:t>
            </a:r>
            <a:r>
              <a:rPr lang="fr-FR" baseline="0" dirty="0" smtClean="0"/>
              <a:t> in the </a:t>
            </a:r>
            <a:r>
              <a:rPr lang="fr-FR" baseline="0" dirty="0" err="1" smtClean="0"/>
              <a:t>thoughts</a:t>
            </a:r>
            <a:endParaRPr lang="fr-FR" dirty="0" smtClean="0"/>
          </a:p>
          <a:p>
            <a:endParaRPr lang="fr-FR" dirty="0" smtClean="0"/>
          </a:p>
          <a:p>
            <a:r>
              <a:rPr lang="fr-FR" dirty="0" smtClean="0"/>
              <a:t>Audio scenario for</a:t>
            </a:r>
            <a:r>
              <a:rPr lang="fr-FR" baseline="0" dirty="0" smtClean="0"/>
              <a:t> </a:t>
            </a:r>
            <a:r>
              <a:rPr lang="fr-FR" baseline="0" dirty="0" err="1" smtClean="0"/>
              <a:t>visual</a:t>
            </a:r>
            <a:r>
              <a:rPr lang="fr-FR" baseline="0" dirty="0" smtClean="0"/>
              <a:t> </a:t>
            </a:r>
            <a:r>
              <a:rPr lang="fr-FR" baseline="0" dirty="0" err="1" smtClean="0"/>
              <a:t>imagery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gambling</a:t>
            </a:r>
            <a:r>
              <a:rPr lang="fr-FR" baseline="0" dirty="0" smtClean="0"/>
              <a:t> </a:t>
            </a:r>
            <a:r>
              <a:rPr lang="fr-FR" baseline="0" dirty="0" err="1" smtClean="0"/>
              <a:t>task</a:t>
            </a:r>
            <a:r>
              <a:rPr lang="fr-FR" baseline="0" dirty="0" smtClean="0"/>
              <a:t> and </a:t>
            </a:r>
            <a:r>
              <a:rPr lang="fr-FR" baseline="0" dirty="0" err="1" smtClean="0"/>
              <a:t>win</a:t>
            </a:r>
            <a:r>
              <a:rPr lang="fr-FR" baseline="0" dirty="0" smtClean="0"/>
              <a:t> of 5 </a:t>
            </a:r>
            <a:r>
              <a:rPr lang="fr-FR" baseline="0" dirty="0" err="1" smtClean="0"/>
              <a:t>scratching</a:t>
            </a:r>
            <a:r>
              <a:rPr lang="fr-FR" baseline="0" dirty="0" smtClean="0"/>
              <a:t> tickets</a:t>
            </a:r>
          </a:p>
          <a:p>
            <a:r>
              <a:rPr lang="fr-FR" baseline="0" dirty="0" err="1" smtClean="0"/>
              <a:t>Optional</a:t>
            </a:r>
            <a:r>
              <a:rPr lang="fr-FR" baseline="0" dirty="0" smtClean="0"/>
              <a:t> Short </a:t>
            </a:r>
            <a:r>
              <a:rPr lang="fr-FR" baseline="0" dirty="0" err="1" smtClean="0"/>
              <a:t>Mindfulness</a:t>
            </a:r>
            <a:r>
              <a:rPr lang="fr-FR" baseline="0" dirty="0" smtClean="0"/>
              <a:t> Session to </a:t>
            </a:r>
            <a:r>
              <a:rPr lang="fr-FR" baseline="0" dirty="0" err="1" smtClean="0"/>
              <a:t>avoid</a:t>
            </a:r>
            <a:r>
              <a:rPr lang="fr-FR" baseline="0" dirty="0" smtClean="0"/>
              <a:t> carry-over </a:t>
            </a:r>
            <a:r>
              <a:rPr lang="fr-FR" baseline="0" dirty="0" err="1" smtClean="0"/>
              <a:t>effect</a:t>
            </a:r>
            <a:endParaRPr lang="fr-FR" baseline="0" dirty="0" smtClean="0"/>
          </a:p>
          <a:p>
            <a:endParaRPr lang="fr-FR" baseline="0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08086723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smtClean="0"/>
              <a:t>Studies show important relations</a:t>
            </a:r>
            <a:r>
              <a:rPr lang="en-US" baseline="0" noProof="0" dirty="0" smtClean="0"/>
              <a:t> between impulsivity and craving</a:t>
            </a:r>
            <a:endParaRPr lang="en-US" noProof="0" dirty="0" smtClean="0"/>
          </a:p>
          <a:p>
            <a:r>
              <a:rPr lang="en-US" noProof="0" dirty="0" smtClean="0"/>
              <a:t>Control</a:t>
            </a:r>
            <a:r>
              <a:rPr lang="en-US" baseline="0" noProof="0" dirty="0" smtClean="0"/>
              <a:t> Group scored higher on urgency [and stress] but those dimensions did not correlate significantly with the craving measures</a:t>
            </a:r>
          </a:p>
          <a:p>
            <a:r>
              <a:rPr lang="en-US" baseline="0" noProof="0" dirty="0" smtClean="0"/>
              <a:t>I will present you the results with a graphic approach and with the results of tests.</a:t>
            </a:r>
            <a:endParaRPr lang="en-US" noProof="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4659309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 smtClean="0"/>
              <a:t>Independant</a:t>
            </a:r>
            <a:r>
              <a:rPr lang="fr-BE" dirty="0" smtClean="0"/>
              <a:t> </a:t>
            </a:r>
            <a:r>
              <a:rPr lang="fr-BE" dirty="0" err="1" smtClean="0"/>
              <a:t>samples</a:t>
            </a:r>
            <a:r>
              <a:rPr lang="fr-BE" baseline="0" dirty="0" smtClean="0"/>
              <a:t> </a:t>
            </a:r>
            <a:r>
              <a:rPr lang="fr-BE" dirty="0" smtClean="0"/>
              <a:t>T-test to compare</a:t>
            </a:r>
            <a:r>
              <a:rPr lang="fr-BE" baseline="0" dirty="0" smtClean="0"/>
              <a:t> groups and </a:t>
            </a:r>
            <a:r>
              <a:rPr lang="fr-BE" baseline="0" dirty="0" err="1" smtClean="0"/>
              <a:t>Paired-Samples</a:t>
            </a:r>
            <a:r>
              <a:rPr lang="fr-BE" baseline="0" dirty="0" smtClean="0"/>
              <a:t> T-test to </a:t>
            </a:r>
            <a:r>
              <a:rPr lang="fr-BE" baseline="0" dirty="0" err="1" smtClean="0"/>
              <a:t>investigate</a:t>
            </a:r>
            <a:r>
              <a:rPr lang="fr-BE" baseline="0" dirty="0" smtClean="0"/>
              <a:t> the 3 phases fluctuations</a:t>
            </a:r>
          </a:p>
          <a:p>
            <a:r>
              <a:rPr lang="fr-BE" baseline="0" dirty="0" smtClean="0"/>
              <a:t>Standard </a:t>
            </a:r>
            <a:r>
              <a:rPr lang="fr-BE" baseline="0" dirty="0" err="1" smtClean="0"/>
              <a:t>deviation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035573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210" indent="-171210">
              <a:buFont typeface="Wingdings" panose="05000000000000000000" pitchFamily="2" charset="2"/>
              <a:buChar char="à"/>
            </a:pPr>
            <a:r>
              <a:rPr lang="fr-BE" dirty="0" smtClean="0">
                <a:sym typeface="Wingdings" panose="05000000000000000000" pitchFamily="2" charset="2"/>
              </a:rPr>
              <a:t>Induction</a:t>
            </a:r>
            <a:r>
              <a:rPr lang="fr-BE" baseline="0" dirty="0" smtClean="0">
                <a:sym typeface="Wingdings" panose="05000000000000000000" pitchFamily="2" charset="2"/>
              </a:rPr>
              <a:t> </a:t>
            </a:r>
            <a:r>
              <a:rPr lang="fr-BE" baseline="0" dirty="0" err="1" smtClean="0">
                <a:sym typeface="Wingdings" panose="05000000000000000000" pitchFamily="2" charset="2"/>
              </a:rPr>
              <a:t>increased</a:t>
            </a:r>
            <a:r>
              <a:rPr lang="fr-BE" baseline="0" dirty="0" smtClean="0">
                <a:sym typeface="Wingdings" panose="05000000000000000000" pitchFamily="2" charset="2"/>
              </a:rPr>
              <a:t> </a:t>
            </a:r>
            <a:r>
              <a:rPr lang="fr-BE" baseline="0" dirty="0" err="1" smtClean="0">
                <a:sym typeface="Wingdings" panose="05000000000000000000" pitchFamily="2" charset="2"/>
              </a:rPr>
              <a:t>Intensity</a:t>
            </a:r>
            <a:r>
              <a:rPr lang="fr-BE" baseline="0" dirty="0" smtClean="0">
                <a:sym typeface="Wingdings" panose="05000000000000000000" pitchFamily="2" charset="2"/>
              </a:rPr>
              <a:t>, </a:t>
            </a:r>
            <a:r>
              <a:rPr lang="fr-BE" baseline="0" dirty="0" err="1" smtClean="0">
                <a:sym typeface="Wingdings" panose="05000000000000000000" pitchFamily="2" charset="2"/>
              </a:rPr>
              <a:t>Imagery</a:t>
            </a:r>
            <a:r>
              <a:rPr lang="fr-BE" baseline="0" dirty="0" smtClean="0">
                <a:sym typeface="Wingdings" panose="05000000000000000000" pitchFamily="2" charset="2"/>
              </a:rPr>
              <a:t> and </a:t>
            </a:r>
            <a:r>
              <a:rPr lang="fr-BE" baseline="0" dirty="0" err="1" smtClean="0">
                <a:sym typeface="Wingdings" panose="05000000000000000000" pitchFamily="2" charset="2"/>
              </a:rPr>
              <a:t>Intrusiveness</a:t>
            </a:r>
            <a:endParaRPr lang="fr-BE" baseline="0" dirty="0" smtClean="0">
              <a:sym typeface="Wingdings" panose="05000000000000000000" pitchFamily="2" charset="2"/>
            </a:endParaRPr>
          </a:p>
          <a:p>
            <a:pPr marL="171210" indent="-171210">
              <a:buFont typeface="Wingdings" panose="05000000000000000000" pitchFamily="2" charset="2"/>
              <a:buChar char="à"/>
            </a:pPr>
            <a:r>
              <a:rPr lang="fr-BE" baseline="0" dirty="0" smtClean="0">
                <a:sym typeface="Wingdings" panose="05000000000000000000" pitchFamily="2" charset="2"/>
              </a:rPr>
              <a:t>Manipulations in </a:t>
            </a:r>
            <a:r>
              <a:rPr lang="fr-BE" baseline="0" dirty="0" err="1" smtClean="0">
                <a:sym typeface="Wingdings" panose="05000000000000000000" pitchFamily="2" charset="2"/>
              </a:rPr>
              <a:t>both</a:t>
            </a:r>
            <a:r>
              <a:rPr lang="fr-BE" baseline="0" dirty="0" smtClean="0">
                <a:sym typeface="Wingdings" panose="05000000000000000000" pitchFamily="2" charset="2"/>
              </a:rPr>
              <a:t> groups (expérimental and control) </a:t>
            </a:r>
            <a:r>
              <a:rPr lang="fr-BE" baseline="0" dirty="0" err="1" smtClean="0">
                <a:sym typeface="Wingdings" panose="05000000000000000000" pitchFamily="2" charset="2"/>
              </a:rPr>
              <a:t>decreased</a:t>
            </a:r>
            <a:r>
              <a:rPr lang="fr-BE" baseline="0" dirty="0" smtClean="0">
                <a:sym typeface="Wingdings" panose="05000000000000000000" pitchFamily="2" charset="2"/>
              </a:rPr>
              <a:t> </a:t>
            </a:r>
            <a:r>
              <a:rPr lang="fr-BE" baseline="0" dirty="0" err="1" smtClean="0">
                <a:sym typeface="Wingdings" panose="05000000000000000000" pitchFamily="2" charset="2"/>
              </a:rPr>
              <a:t>induced</a:t>
            </a:r>
            <a:r>
              <a:rPr lang="fr-BE" baseline="0" dirty="0" smtClean="0">
                <a:sym typeface="Wingdings" panose="05000000000000000000" pitchFamily="2" charset="2"/>
              </a:rPr>
              <a:t> </a:t>
            </a:r>
            <a:r>
              <a:rPr lang="fr-BE" baseline="0" dirty="0" err="1" smtClean="0">
                <a:sym typeface="Wingdings" panose="05000000000000000000" pitchFamily="2" charset="2"/>
              </a:rPr>
              <a:t>craving</a:t>
            </a:r>
            <a:endParaRPr lang="fr-BE" baseline="0" dirty="0" smtClean="0">
              <a:sym typeface="Wingdings" panose="05000000000000000000" pitchFamily="2" charset="2"/>
            </a:endParaRPr>
          </a:p>
          <a:p>
            <a:pPr marL="171210" indent="-171210">
              <a:buFont typeface="Wingdings" panose="05000000000000000000" pitchFamily="2" charset="2"/>
              <a:buChar char="à"/>
            </a:pPr>
            <a:r>
              <a:rPr lang="fr-BE" baseline="0" dirty="0" smtClean="0">
                <a:sym typeface="Wingdings" panose="05000000000000000000" pitchFamily="2" charset="2"/>
              </a:rPr>
              <a:t>BUT </a:t>
            </a:r>
            <a:r>
              <a:rPr lang="fr-BE" baseline="0" dirty="0" err="1" smtClean="0">
                <a:sym typeface="Wingdings" panose="05000000000000000000" pitchFamily="2" charset="2"/>
              </a:rPr>
              <a:t>Interference-based</a:t>
            </a:r>
            <a:r>
              <a:rPr lang="fr-BE" baseline="0" dirty="0" smtClean="0">
                <a:sym typeface="Wingdings" panose="05000000000000000000" pitchFamily="2" charset="2"/>
              </a:rPr>
              <a:t> intervention </a:t>
            </a:r>
            <a:r>
              <a:rPr lang="fr-BE" baseline="0" dirty="0" err="1" smtClean="0">
                <a:sym typeface="Wingdings" panose="05000000000000000000" pitchFamily="2" charset="2"/>
              </a:rPr>
              <a:t>effect</a:t>
            </a:r>
            <a:r>
              <a:rPr lang="fr-BE" baseline="0" dirty="0" smtClean="0">
                <a:sym typeface="Wingdings" panose="05000000000000000000" pitchFamily="2" charset="2"/>
              </a:rPr>
              <a:t> </a:t>
            </a:r>
            <a:r>
              <a:rPr lang="fr-BE" baseline="0" dirty="0" err="1" smtClean="0">
                <a:sym typeface="Wingdings" panose="05000000000000000000" pitchFamily="2" charset="2"/>
              </a:rPr>
              <a:t>is</a:t>
            </a:r>
            <a:r>
              <a:rPr lang="fr-BE" baseline="0" dirty="0" smtClean="0">
                <a:sym typeface="Wingdings" panose="05000000000000000000" pitchFamily="2" charset="2"/>
              </a:rPr>
              <a:t> not </a:t>
            </a:r>
            <a:r>
              <a:rPr lang="fr-BE" baseline="0" dirty="0" err="1" smtClean="0">
                <a:sym typeface="Wingdings" panose="05000000000000000000" pitchFamily="2" charset="2"/>
              </a:rPr>
              <a:t>bigger</a:t>
            </a:r>
            <a:r>
              <a:rPr lang="fr-BE" baseline="0" dirty="0" smtClean="0">
                <a:sym typeface="Wingdings" panose="05000000000000000000" pitchFamily="2" charset="2"/>
              </a:rPr>
              <a:t> </a:t>
            </a:r>
            <a:r>
              <a:rPr lang="fr-BE" baseline="0" dirty="0" err="1" smtClean="0">
                <a:sym typeface="Wingdings" panose="05000000000000000000" pitchFamily="2" charset="2"/>
              </a:rPr>
              <a:t>that</a:t>
            </a:r>
            <a:r>
              <a:rPr lang="fr-BE" baseline="0" dirty="0" smtClean="0">
                <a:sym typeface="Wingdings" panose="05000000000000000000" pitchFamily="2" charset="2"/>
              </a:rPr>
              <a:t> the </a:t>
            </a:r>
            <a:r>
              <a:rPr lang="fr-BE" baseline="0" dirty="0" err="1" smtClean="0">
                <a:sym typeface="Wingdings" panose="05000000000000000000" pitchFamily="2" charset="2"/>
              </a:rPr>
              <a:t>effect</a:t>
            </a:r>
            <a:r>
              <a:rPr lang="fr-BE" baseline="0" dirty="0" smtClean="0">
                <a:sym typeface="Wingdings" panose="05000000000000000000" pitchFamily="2" charset="2"/>
              </a:rPr>
              <a:t> of the control </a:t>
            </a:r>
            <a:r>
              <a:rPr lang="fr-BE" baseline="0" dirty="0" err="1" smtClean="0">
                <a:sym typeface="Wingdings" panose="05000000000000000000" pitchFamily="2" charset="2"/>
              </a:rPr>
              <a:t>task</a:t>
            </a:r>
            <a:endParaRPr lang="fr-BE" baseline="0" dirty="0" smtClean="0">
              <a:sym typeface="Wingdings" panose="05000000000000000000" pitchFamily="2" charset="2"/>
            </a:endParaRPr>
          </a:p>
          <a:p>
            <a:endParaRPr lang="fr-BE" baseline="0" dirty="0" smtClean="0">
              <a:sym typeface="Wingdings" panose="05000000000000000000" pitchFamily="2" charset="2"/>
            </a:endParaRPr>
          </a:p>
          <a:p>
            <a:r>
              <a:rPr lang="fr-BE" dirty="0" smtClean="0"/>
              <a:t>ANOVA (</a:t>
            </a:r>
            <a:r>
              <a:rPr lang="fr-BE" dirty="0" err="1" smtClean="0"/>
              <a:t>with</a:t>
            </a:r>
            <a:r>
              <a:rPr lang="fr-BE" dirty="0" smtClean="0"/>
              <a:t> </a:t>
            </a:r>
            <a:r>
              <a:rPr lang="fr-BE" dirty="0" err="1" smtClean="0"/>
              <a:t>Welch’s</a:t>
            </a:r>
            <a:r>
              <a:rPr lang="fr-BE" dirty="0" smtClean="0"/>
              <a:t> correction</a:t>
            </a:r>
            <a:r>
              <a:rPr lang="fr-BE" baseline="0" dirty="0" smtClean="0"/>
              <a:t> in case of variance </a:t>
            </a:r>
            <a:r>
              <a:rPr lang="fr-BE" baseline="0" dirty="0" err="1" smtClean="0"/>
              <a:t>inequality</a:t>
            </a:r>
            <a:r>
              <a:rPr lang="fr-BE" baseline="0" dirty="0" smtClean="0"/>
              <a:t>) to compare the 4 groups for </a:t>
            </a:r>
            <a:r>
              <a:rPr lang="fr-BE" baseline="0" dirty="0" err="1" smtClean="0"/>
              <a:t>Intensity</a:t>
            </a:r>
            <a:r>
              <a:rPr lang="fr-BE" baseline="0" dirty="0" smtClean="0"/>
              <a:t>, </a:t>
            </a:r>
            <a:r>
              <a:rPr lang="fr-BE" baseline="0" dirty="0" err="1" smtClean="0"/>
              <a:t>Imagery</a:t>
            </a:r>
            <a:r>
              <a:rPr lang="fr-BE" baseline="0" dirty="0" smtClean="0"/>
              <a:t> and </a:t>
            </a:r>
            <a:r>
              <a:rPr lang="fr-BE" baseline="0" dirty="0" err="1" smtClean="0"/>
              <a:t>Intrusiveness</a:t>
            </a:r>
            <a:r>
              <a:rPr lang="fr-BE" baseline="0" dirty="0" smtClean="0"/>
              <a:t> and ANOVA for </a:t>
            </a:r>
            <a:r>
              <a:rPr lang="fr-BE" baseline="0" dirty="0" err="1" smtClean="0"/>
              <a:t>repeated</a:t>
            </a:r>
            <a:r>
              <a:rPr lang="fr-BE" baseline="0" dirty="0" smtClean="0"/>
              <a:t> </a:t>
            </a:r>
            <a:r>
              <a:rPr lang="fr-BE" baseline="0" dirty="0" err="1" smtClean="0"/>
              <a:t>measures</a:t>
            </a:r>
            <a:r>
              <a:rPr lang="fr-BE" baseline="0" dirty="0" smtClean="0"/>
              <a:t> to </a:t>
            </a:r>
            <a:r>
              <a:rPr lang="fr-BE" baseline="0" dirty="0" err="1" smtClean="0"/>
              <a:t>investigate</a:t>
            </a:r>
            <a:r>
              <a:rPr lang="fr-BE" baseline="0" dirty="0" smtClean="0"/>
              <a:t> the 3 phases variations</a:t>
            </a:r>
            <a:endParaRPr lang="fr-BE" dirty="0" smtClean="0"/>
          </a:p>
          <a:p>
            <a:endParaRPr lang="fr-BE" dirty="0" smtClean="0"/>
          </a:p>
          <a:p>
            <a:r>
              <a:rPr lang="fr-BE" dirty="0" err="1" smtClean="0"/>
              <a:t>Because</a:t>
            </a:r>
            <a:r>
              <a:rPr lang="fr-BE" dirty="0" smtClean="0"/>
              <a:t> of the size of the </a:t>
            </a:r>
            <a:r>
              <a:rPr lang="fr-BE" dirty="0" err="1" smtClean="0"/>
              <a:t>samples</a:t>
            </a:r>
            <a:r>
              <a:rPr lang="fr-BE" dirty="0" smtClean="0"/>
              <a:t>, </a:t>
            </a:r>
            <a:r>
              <a:rPr lang="fr-BE" dirty="0" err="1" smtClean="0"/>
              <a:t>we</a:t>
            </a:r>
            <a:r>
              <a:rPr lang="fr-BE" dirty="0" smtClean="0"/>
              <a:t> chose to </a:t>
            </a:r>
            <a:r>
              <a:rPr lang="fr-BE" dirty="0" err="1" smtClean="0"/>
              <a:t>favour</a:t>
            </a:r>
            <a:r>
              <a:rPr lang="fr-BE" dirty="0" smtClean="0"/>
              <a:t> a </a:t>
            </a:r>
            <a:r>
              <a:rPr lang="fr-BE" dirty="0" err="1" smtClean="0"/>
              <a:t>graphical</a:t>
            </a:r>
            <a:r>
              <a:rPr lang="fr-BE" dirty="0" smtClean="0"/>
              <a:t> </a:t>
            </a:r>
            <a:r>
              <a:rPr lang="fr-BE" dirty="0" err="1" smtClean="0"/>
              <a:t>approach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0363574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 smtClean="0"/>
              <a:t>Present</a:t>
            </a:r>
            <a:r>
              <a:rPr lang="fr-BE" dirty="0" smtClean="0"/>
              <a:t> the </a:t>
            </a:r>
            <a:r>
              <a:rPr lang="fr-BE" dirty="0" err="1" smtClean="0"/>
              <a:t>results</a:t>
            </a:r>
            <a:r>
              <a:rPr lang="fr-BE" dirty="0" smtClean="0"/>
              <a:t> </a:t>
            </a:r>
            <a:r>
              <a:rPr lang="fr-BE" dirty="0" err="1" smtClean="0"/>
              <a:t>between</a:t>
            </a:r>
            <a:r>
              <a:rPr lang="fr-BE" dirty="0" smtClean="0"/>
              <a:t> groups</a:t>
            </a:r>
          </a:p>
          <a:p>
            <a:r>
              <a:rPr lang="fr-BE" dirty="0" err="1" smtClean="0"/>
              <a:t>Between</a:t>
            </a:r>
            <a:r>
              <a:rPr lang="fr-BE" baseline="0" dirty="0" smtClean="0"/>
              <a:t> phases for </a:t>
            </a:r>
            <a:r>
              <a:rPr lang="fr-BE" baseline="0" dirty="0" err="1" smtClean="0"/>
              <a:t>each</a:t>
            </a:r>
            <a:r>
              <a:rPr lang="fr-BE" baseline="0" dirty="0" smtClean="0"/>
              <a:t> </a:t>
            </a:r>
            <a:r>
              <a:rPr lang="fr-BE" baseline="0" dirty="0" err="1" smtClean="0"/>
              <a:t>subscale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8781900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err="1" smtClean="0"/>
              <a:t>Bonferroni</a:t>
            </a:r>
            <a:r>
              <a:rPr lang="fr-BE" dirty="0" smtClean="0"/>
              <a:t> Corrections for</a:t>
            </a:r>
            <a:r>
              <a:rPr lang="fr-BE" baseline="0" dirty="0" smtClean="0"/>
              <a:t> </a:t>
            </a:r>
            <a:r>
              <a:rPr lang="fr-BE" baseline="0" dirty="0" err="1" smtClean="0"/>
              <a:t>compairisons</a:t>
            </a:r>
            <a:r>
              <a:rPr lang="fr-BE" baseline="0" dirty="0" smtClean="0"/>
              <a:t>.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9177114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142739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7241728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smtClean="0"/>
              <a:t>Relevant on </a:t>
            </a:r>
            <a:r>
              <a:rPr lang="fr-BE" dirty="0" err="1" smtClean="0"/>
              <a:t>Intensity</a:t>
            </a:r>
            <a:r>
              <a:rPr lang="fr-BE" dirty="0" smtClean="0"/>
              <a:t> and </a:t>
            </a:r>
            <a:r>
              <a:rPr lang="fr-BE" dirty="0" err="1" smtClean="0"/>
              <a:t>Imagery</a:t>
            </a:r>
            <a:endParaRPr lang="fr-BE" dirty="0" smtClean="0"/>
          </a:p>
          <a:p>
            <a:r>
              <a:rPr lang="fr-BE" dirty="0" err="1" smtClean="0"/>
              <a:t>e.g</a:t>
            </a:r>
            <a:r>
              <a:rPr lang="fr-BE" dirty="0" smtClean="0"/>
              <a:t>. </a:t>
            </a:r>
            <a:r>
              <a:rPr lang="fr-BE" dirty="0" err="1" smtClean="0"/>
              <a:t>Tetris</a:t>
            </a:r>
            <a:endParaRPr lang="fr-BE" dirty="0" smtClean="0"/>
          </a:p>
          <a:p>
            <a:r>
              <a:rPr lang="fr-BE" dirty="0"/>
              <a:t>(multiple single case)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529556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4189753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smtClean="0"/>
              <a:t>ANOVA </a:t>
            </a:r>
            <a:r>
              <a:rPr lang="fr-BE" dirty="0" err="1" smtClean="0"/>
              <a:t>with</a:t>
            </a:r>
            <a:r>
              <a:rPr lang="fr-BE" dirty="0" smtClean="0"/>
              <a:t> </a:t>
            </a:r>
            <a:r>
              <a:rPr lang="fr-BE" dirty="0" err="1" smtClean="0"/>
              <a:t>Welch’s</a:t>
            </a:r>
            <a:r>
              <a:rPr lang="fr-BE" dirty="0" smtClean="0"/>
              <a:t> correction</a:t>
            </a:r>
            <a:r>
              <a:rPr lang="fr-BE" baseline="0" dirty="0" smtClean="0"/>
              <a:t> in case of variance </a:t>
            </a:r>
            <a:r>
              <a:rPr lang="fr-BE" baseline="0" dirty="0" err="1" smtClean="0"/>
              <a:t>inequality</a:t>
            </a:r>
            <a:r>
              <a:rPr lang="fr-BE" baseline="0" dirty="0" smtClean="0"/>
              <a:t> [</a:t>
            </a:r>
            <a:r>
              <a:rPr lang="fr-BE" baseline="0" dirty="0" err="1" smtClean="0"/>
              <a:t>also</a:t>
            </a:r>
            <a:r>
              <a:rPr lang="fr-BE" baseline="0" dirty="0" smtClean="0"/>
              <a:t> non-</a:t>
            </a:r>
            <a:r>
              <a:rPr lang="fr-BE" baseline="0" dirty="0" err="1" smtClean="0"/>
              <a:t>paramatric</a:t>
            </a:r>
            <a:r>
              <a:rPr lang="fr-BE" baseline="0" dirty="0" smtClean="0"/>
              <a:t> </a:t>
            </a:r>
            <a:r>
              <a:rPr lang="fr-BE" baseline="0" dirty="0" err="1" smtClean="0"/>
              <a:t>Kruskal</a:t>
            </a:r>
            <a:r>
              <a:rPr lang="fr-BE" baseline="0" dirty="0" smtClean="0"/>
              <a:t> Wallis test as </a:t>
            </a:r>
            <a:r>
              <a:rPr lang="fr-BE" baseline="0" dirty="0" err="1" smtClean="0"/>
              <a:t>small</a:t>
            </a:r>
            <a:r>
              <a:rPr lang="fr-BE" baseline="0" dirty="0" smtClean="0"/>
              <a:t> </a:t>
            </a:r>
            <a:r>
              <a:rPr lang="fr-BE" baseline="0" dirty="0" err="1" smtClean="0"/>
              <a:t>sample</a:t>
            </a:r>
            <a:r>
              <a:rPr lang="fr-BE" baseline="0" dirty="0" smtClean="0"/>
              <a:t> </a:t>
            </a:r>
            <a:r>
              <a:rPr lang="fr-BE" baseline="0" dirty="0" smtClean="0">
                <a:sym typeface="Wingdings" panose="05000000000000000000" pitchFamily="2" charset="2"/>
              </a:rPr>
              <a:t> </a:t>
            </a:r>
            <a:r>
              <a:rPr lang="fr-BE" baseline="0" dirty="0" err="1" smtClean="0">
                <a:sym typeface="Wingdings" panose="05000000000000000000" pitchFamily="2" charset="2"/>
              </a:rPr>
              <a:t>same</a:t>
            </a:r>
            <a:r>
              <a:rPr lang="fr-BE" baseline="0" dirty="0" smtClean="0">
                <a:sym typeface="Wingdings" panose="05000000000000000000" pitchFamily="2" charset="2"/>
              </a:rPr>
              <a:t> </a:t>
            </a:r>
            <a:r>
              <a:rPr lang="fr-BE" baseline="0" dirty="0" err="1" smtClean="0">
                <a:sym typeface="Wingdings" panose="05000000000000000000" pitchFamily="2" charset="2"/>
              </a:rPr>
              <a:t>results</a:t>
            </a:r>
            <a:r>
              <a:rPr lang="fr-BE" baseline="0" dirty="0" smtClean="0">
                <a:sym typeface="Wingdings" panose="05000000000000000000" pitchFamily="2" charset="2"/>
              </a:rPr>
              <a:t>]</a:t>
            </a:r>
            <a:endParaRPr lang="fr-BE" baseline="0" dirty="0" smtClean="0"/>
          </a:p>
          <a:p>
            <a:r>
              <a:rPr lang="fr-BE" baseline="0" dirty="0" smtClean="0"/>
              <a:t>O</a:t>
            </a:r>
            <a:r>
              <a:rPr lang="fr-BE" dirty="0" smtClean="0"/>
              <a:t>n 3 times in</a:t>
            </a:r>
            <a:r>
              <a:rPr lang="fr-BE" baseline="0" dirty="0" smtClean="0"/>
              <a:t> 4 groups for </a:t>
            </a:r>
            <a:r>
              <a:rPr lang="fr-BE" baseline="0" dirty="0" err="1" smtClean="0"/>
              <a:t>Intensity</a:t>
            </a:r>
            <a:r>
              <a:rPr lang="fr-BE" baseline="0" dirty="0" smtClean="0"/>
              <a:t>, </a:t>
            </a:r>
            <a:r>
              <a:rPr lang="fr-BE" baseline="0" dirty="0" err="1" smtClean="0"/>
              <a:t>Imagery</a:t>
            </a:r>
            <a:r>
              <a:rPr lang="fr-BE" baseline="0" dirty="0" smtClean="0"/>
              <a:t> and </a:t>
            </a:r>
            <a:r>
              <a:rPr lang="fr-BE" baseline="0" dirty="0" err="1" smtClean="0"/>
              <a:t>Intrusiveness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19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82544597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defTabSz="913120">
              <a:defRPr/>
            </a:pPr>
            <a:r>
              <a:rPr lang="fr-BE" dirty="0" smtClean="0"/>
              <a:t>[Phase 3 </a:t>
            </a:r>
            <a:r>
              <a:rPr lang="fr-BE" dirty="0" err="1" smtClean="0"/>
              <a:t>was</a:t>
            </a:r>
            <a:r>
              <a:rPr lang="fr-BE" dirty="0" smtClean="0"/>
              <a:t> </a:t>
            </a:r>
            <a:r>
              <a:rPr lang="fr-BE" dirty="0" err="1" smtClean="0"/>
              <a:t>significant</a:t>
            </a:r>
            <a:r>
              <a:rPr lang="fr-BE" dirty="0" smtClean="0"/>
              <a:t> but as</a:t>
            </a:r>
            <a:r>
              <a:rPr lang="fr-BE" baseline="0" dirty="0" smtClean="0"/>
              <a:t> the variances </a:t>
            </a:r>
            <a:r>
              <a:rPr lang="fr-BE" baseline="0" dirty="0" err="1" smtClean="0"/>
              <a:t>were</a:t>
            </a:r>
            <a:r>
              <a:rPr lang="fr-BE" baseline="0" dirty="0" smtClean="0"/>
              <a:t> not </a:t>
            </a:r>
            <a:r>
              <a:rPr lang="fr-BE" baseline="0" dirty="0" err="1" smtClean="0"/>
              <a:t>equal</a:t>
            </a:r>
            <a:r>
              <a:rPr lang="fr-BE" baseline="0" dirty="0" smtClean="0"/>
              <a:t>, </a:t>
            </a:r>
            <a:r>
              <a:rPr lang="fr-BE" baseline="0" dirty="0" err="1" smtClean="0"/>
              <a:t>Welsh</a:t>
            </a:r>
            <a:r>
              <a:rPr lang="fr-BE" baseline="0" dirty="0" smtClean="0"/>
              <a:t> correction </a:t>
            </a:r>
            <a:r>
              <a:rPr lang="fr-BE" baseline="0" dirty="0" err="1" smtClean="0"/>
              <a:t>was</a:t>
            </a:r>
            <a:r>
              <a:rPr lang="fr-BE" baseline="0" dirty="0" smtClean="0"/>
              <a:t> </a:t>
            </a:r>
            <a:r>
              <a:rPr lang="fr-BE" baseline="0" dirty="0" err="1" smtClean="0"/>
              <a:t>applied</a:t>
            </a:r>
            <a:r>
              <a:rPr lang="fr-BE" baseline="0" dirty="0" smtClean="0"/>
              <a:t> and the </a:t>
            </a:r>
            <a:r>
              <a:rPr lang="fr-BE" baseline="0" dirty="0" err="1" smtClean="0"/>
              <a:t>result</a:t>
            </a:r>
            <a:r>
              <a:rPr lang="fr-BE" baseline="0" dirty="0" smtClean="0"/>
              <a:t> </a:t>
            </a:r>
            <a:r>
              <a:rPr lang="fr-BE" baseline="0" dirty="0" err="1" smtClean="0"/>
              <a:t>was</a:t>
            </a:r>
            <a:r>
              <a:rPr lang="fr-BE" baseline="0" dirty="0" smtClean="0"/>
              <a:t> not </a:t>
            </a:r>
            <a:r>
              <a:rPr lang="fr-BE" baseline="0" dirty="0" err="1" smtClean="0"/>
              <a:t>significant</a:t>
            </a:r>
            <a:r>
              <a:rPr lang="fr-BE" baseline="0" dirty="0" smtClean="0"/>
              <a:t>]</a:t>
            </a:r>
            <a:endParaRPr lang="fr-BE" dirty="0" smtClean="0"/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20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81678701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dirty="0" smtClean="0"/>
              <a:t>[Phase 3 </a:t>
            </a:r>
            <a:r>
              <a:rPr lang="fr-BE" dirty="0" err="1" smtClean="0"/>
              <a:t>was</a:t>
            </a:r>
            <a:r>
              <a:rPr lang="fr-BE" dirty="0" smtClean="0"/>
              <a:t> </a:t>
            </a:r>
            <a:r>
              <a:rPr lang="fr-BE" dirty="0" err="1" smtClean="0"/>
              <a:t>significant</a:t>
            </a:r>
            <a:r>
              <a:rPr lang="fr-BE" dirty="0" smtClean="0"/>
              <a:t> but as</a:t>
            </a:r>
            <a:r>
              <a:rPr lang="fr-BE" baseline="0" dirty="0" smtClean="0"/>
              <a:t> the variances </a:t>
            </a:r>
            <a:r>
              <a:rPr lang="fr-BE" baseline="0" dirty="0" err="1" smtClean="0"/>
              <a:t>were</a:t>
            </a:r>
            <a:r>
              <a:rPr lang="fr-BE" baseline="0" dirty="0" smtClean="0"/>
              <a:t> not </a:t>
            </a:r>
            <a:r>
              <a:rPr lang="fr-BE" baseline="0" dirty="0" err="1" smtClean="0"/>
              <a:t>equal</a:t>
            </a:r>
            <a:r>
              <a:rPr lang="fr-BE" baseline="0" dirty="0" smtClean="0"/>
              <a:t>, </a:t>
            </a:r>
            <a:r>
              <a:rPr lang="fr-BE" baseline="0" dirty="0" err="1" smtClean="0"/>
              <a:t>Welsh</a:t>
            </a:r>
            <a:r>
              <a:rPr lang="fr-BE" baseline="0" dirty="0" smtClean="0"/>
              <a:t> correction </a:t>
            </a:r>
            <a:r>
              <a:rPr lang="fr-BE" baseline="0" dirty="0" err="1" smtClean="0"/>
              <a:t>was</a:t>
            </a:r>
            <a:r>
              <a:rPr lang="fr-BE" baseline="0" dirty="0" smtClean="0"/>
              <a:t> </a:t>
            </a:r>
            <a:r>
              <a:rPr lang="fr-BE" baseline="0" dirty="0" err="1" smtClean="0"/>
              <a:t>applied</a:t>
            </a:r>
            <a:r>
              <a:rPr lang="fr-BE" baseline="0" dirty="0" smtClean="0"/>
              <a:t> and the </a:t>
            </a:r>
            <a:r>
              <a:rPr lang="fr-BE" baseline="0" dirty="0" err="1" smtClean="0"/>
              <a:t>result</a:t>
            </a:r>
            <a:r>
              <a:rPr lang="fr-BE" baseline="0" dirty="0" smtClean="0"/>
              <a:t> </a:t>
            </a:r>
            <a:r>
              <a:rPr lang="fr-BE" baseline="0" dirty="0" err="1" smtClean="0"/>
              <a:t>was</a:t>
            </a:r>
            <a:r>
              <a:rPr lang="fr-BE" baseline="0" dirty="0" smtClean="0"/>
              <a:t> not </a:t>
            </a:r>
            <a:r>
              <a:rPr lang="fr-BE" baseline="0" dirty="0" err="1" smtClean="0"/>
              <a:t>significant</a:t>
            </a:r>
            <a:r>
              <a:rPr lang="fr-BE" baseline="0" dirty="0" smtClean="0"/>
              <a:t>]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21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70041432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noProof="0" dirty="0" err="1" smtClean="0"/>
              <a:t>Validé</a:t>
            </a:r>
            <a:r>
              <a:rPr lang="en-US" noProof="0" dirty="0" smtClean="0"/>
              <a:t> pour les substances</a:t>
            </a:r>
          </a:p>
          <a:p>
            <a:endParaRPr lang="en-US" noProof="0" dirty="0" smtClean="0"/>
          </a:p>
          <a:p>
            <a:r>
              <a:rPr lang="en-US" noProof="0" dirty="0" smtClean="0"/>
              <a:t>I’ll start to</a:t>
            </a:r>
            <a:r>
              <a:rPr lang="en-US" baseline="0" noProof="0" dirty="0" smtClean="0"/>
              <a:t> explain the potential triggers or sources of information and then we’ll see what is the subjective state of desire (the craving experience).</a:t>
            </a:r>
          </a:p>
          <a:p>
            <a:r>
              <a:rPr lang="en-US" baseline="0" noProof="0" dirty="0" smtClean="0"/>
              <a:t>External Cues: to see some lump sugar</a:t>
            </a:r>
          </a:p>
          <a:p>
            <a:r>
              <a:rPr lang="en-US" baseline="0" noProof="0" dirty="0" smtClean="0"/>
              <a:t>Anticipatory Responses: Salivation</a:t>
            </a:r>
          </a:p>
          <a:p>
            <a:r>
              <a:rPr lang="en-US" baseline="0" noProof="0" dirty="0" smtClean="0"/>
              <a:t>Associated thoughts: Thinking about Jane with whom I drank a coffee this morning (which disappear unless reactivated, transitory events)</a:t>
            </a:r>
          </a:p>
          <a:p>
            <a:r>
              <a:rPr lang="en-US" baseline="0" noProof="0" dirty="0" smtClean="0"/>
              <a:t>Triggers Desire thoughts</a:t>
            </a:r>
          </a:p>
          <a:p>
            <a:r>
              <a:rPr lang="en-US" baseline="0" noProof="0" dirty="0" smtClean="0"/>
              <a:t>Negative affect: boredom, tiredness</a:t>
            </a:r>
          </a:p>
          <a:p>
            <a:r>
              <a:rPr lang="en-US" baseline="0" noProof="0" dirty="0" smtClean="0"/>
              <a:t>Physiological deficit: difficulty to keep eyes open</a:t>
            </a:r>
          </a:p>
          <a:p>
            <a:r>
              <a:rPr lang="en-US" baseline="0" noProof="0" dirty="0" smtClean="0"/>
              <a:t>Association classically conditioned or semantic or episodic</a:t>
            </a:r>
          </a:p>
          <a:p>
            <a:r>
              <a:rPr lang="en-US" baseline="0" noProof="0" dirty="0" smtClean="0"/>
              <a:t>Those induce a sense of deficit Another trigger of desire thoughts</a:t>
            </a:r>
          </a:p>
          <a:p>
            <a:r>
              <a:rPr lang="en-US" baseline="0" noProof="0" dirty="0" smtClean="0"/>
              <a:t>Then appear subsequent intrusive thoughts related to the object of desire (how nice it would be to have a coffee now) and as you satisfy your desire in a lesser extent, it induces pleasure and relief that reinforce the desire thoughts elaboration of imagery on one or several sensorial modalities (visual, olfactory, </a:t>
            </a:r>
            <a:r>
              <a:rPr lang="en-US" baseline="0" noProof="0" dirty="0" err="1" smtClean="0"/>
              <a:t>auditive</a:t>
            </a:r>
            <a:r>
              <a:rPr lang="en-US" baseline="0" noProof="0" dirty="0" smtClean="0"/>
              <a:t>…) </a:t>
            </a:r>
            <a:r>
              <a:rPr lang="en-US" baseline="0" noProof="0" dirty="0" smtClean="0">
                <a:sym typeface="Wingdings" panose="05000000000000000000" pitchFamily="2" charset="2"/>
              </a:rPr>
              <a:t> vicious spiral</a:t>
            </a:r>
          </a:p>
          <a:p>
            <a:r>
              <a:rPr lang="en-US" baseline="0" noProof="0" dirty="0" smtClean="0"/>
              <a:t>This elaboration has retroactive influence on anticipatory responses, associated thoughts and sense of associated deficit.</a:t>
            </a:r>
          </a:p>
          <a:p>
            <a:r>
              <a:rPr lang="en-US" baseline="0" noProof="0" dirty="0" smtClean="0"/>
              <a:t>The pleasure/relief also increases the sense of associated deficit </a:t>
            </a:r>
            <a:r>
              <a:rPr lang="en-US" baseline="0" noProof="0" dirty="0" smtClean="0">
                <a:sym typeface="Wingdings" panose="05000000000000000000" pitchFamily="2" charset="2"/>
              </a:rPr>
              <a:t> difference between the thoughts and reality</a:t>
            </a:r>
          </a:p>
          <a:p>
            <a:r>
              <a:rPr lang="en-US" baseline="0" noProof="0" dirty="0" smtClean="0">
                <a:sym typeface="Wingdings" panose="05000000000000000000" pitchFamily="2" charset="2"/>
              </a:rPr>
              <a:t>The experience of craving is located in this box and has a retroactive effect on the triggers.</a:t>
            </a:r>
            <a:endParaRPr lang="en-US" baseline="0" noProof="0" dirty="0" smtClean="0"/>
          </a:p>
          <a:p>
            <a:r>
              <a:rPr lang="en-US" noProof="0" dirty="0" smtClean="0"/>
              <a:t>This model allows process oriented psychological interventions and is consistent with the dual process model of addiction with distinction automatic – reflexive</a:t>
            </a:r>
            <a:r>
              <a:rPr lang="en-US" baseline="0" noProof="0" dirty="0" smtClean="0"/>
              <a:t> processes</a:t>
            </a:r>
          </a:p>
          <a:p>
            <a:r>
              <a:rPr lang="en-US" baseline="0" noProof="0" dirty="0" smtClean="0"/>
              <a:t>I added to this model two components from a model of craving created by De </a:t>
            </a:r>
            <a:r>
              <a:rPr lang="en-US" baseline="0" noProof="0" dirty="0" err="1" smtClean="0"/>
              <a:t>Wildt</a:t>
            </a:r>
            <a:r>
              <a:rPr lang="en-US" baseline="0" noProof="0" dirty="0" smtClean="0"/>
              <a:t> and colleagues (2005). It is based on the Obsessive-Compulsive Drinking scale. It is not craving anymore but what comes out. And I think it is important to remind craving does not imply directly the behavior but an intention that is influenced by self-efficacy. A strong craving may not necessarily imply a consumption and a low craving may not involve abstinence.</a:t>
            </a:r>
          </a:p>
          <a:p>
            <a:endParaRPr lang="en-US" noProof="0" dirty="0" smtClean="0"/>
          </a:p>
          <a:p>
            <a:r>
              <a:rPr lang="en-US" baseline="0" noProof="0" dirty="0" smtClean="0">
                <a:sym typeface="Wingdings" panose="05000000000000000000" pitchFamily="2" charset="2"/>
              </a:rPr>
              <a:t>I combined the EIT with Scherer’s theory of emotional appraisal. There are 5 dimensions: novelty, valence, goal significance, coping potential and compatibility with </a:t>
            </a:r>
            <a:r>
              <a:rPr lang="en-US" baseline="0" noProof="0" dirty="0" err="1" smtClean="0">
                <a:sym typeface="Wingdings" panose="05000000000000000000" pitchFamily="2" charset="2"/>
              </a:rPr>
              <a:t>santards</a:t>
            </a:r>
            <a:r>
              <a:rPr lang="en-US" baseline="0" noProof="0" dirty="0" smtClean="0">
                <a:sym typeface="Wingdings" panose="05000000000000000000" pitchFamily="2" charset="2"/>
              </a:rPr>
              <a:t>. The 2 first are, in my opinion, included in the subjective state of desire as memories are activated in desire thoughts (for novelty) and valence is positive (pleasure and relief).</a:t>
            </a:r>
          </a:p>
          <a:p>
            <a:r>
              <a:rPr lang="en-US" baseline="0" noProof="0" dirty="0" smtClean="0">
                <a:sym typeface="Wingdings" panose="05000000000000000000" pitchFamily="2" charset="2"/>
              </a:rPr>
              <a:t>To get out of the subjective state of desire, before acting (gambling), one should 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noProof="0" dirty="0" smtClean="0">
                <a:sym typeface="Wingdings" panose="05000000000000000000" pitchFamily="2" charset="2"/>
              </a:rPr>
              <a:t>Evaluate the relevance of this action regarding his goal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noProof="0" dirty="0" smtClean="0">
                <a:sym typeface="Wingdings" panose="05000000000000000000" pitchFamily="2" charset="2"/>
              </a:rPr>
              <a:t>Evaluate if he is able to cope with acting or not (gambling or not)</a:t>
            </a:r>
          </a:p>
          <a:p>
            <a:pPr marL="228600" indent="-228600">
              <a:buFont typeface="+mj-lt"/>
              <a:buAutoNum type="arabicPeriod"/>
            </a:pPr>
            <a:r>
              <a:rPr lang="en-US" baseline="0" noProof="0" dirty="0" smtClean="0">
                <a:sym typeface="Wingdings" panose="05000000000000000000" pitchFamily="2" charset="2"/>
              </a:rPr>
              <a:t>Evaluate if his action is compatible with the standards</a:t>
            </a:r>
          </a:p>
          <a:p>
            <a:pPr marL="0" indent="0">
              <a:buFont typeface="+mj-lt"/>
              <a:buNone/>
            </a:pPr>
            <a:r>
              <a:rPr lang="en-US" baseline="0" noProof="0" dirty="0" smtClean="0">
                <a:sym typeface="Wingdings" panose="05000000000000000000" pitchFamily="2" charset="2"/>
              </a:rPr>
              <a:t>[Regarding Leventhal’s levels of processing, I consider that they are included in the process]</a:t>
            </a:r>
            <a:endParaRPr lang="en-US" noProof="0" dirty="0" smtClean="0"/>
          </a:p>
          <a:p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2D055F8-7484-46D2-A8FC-12109AE364F3}" type="slidenum">
              <a:rPr lang="fr-FR" smtClean="0"/>
              <a:t>22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2740258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fr-BE" baseline="0" dirty="0" err="1" smtClean="0"/>
              <a:t>Dynamic</a:t>
            </a:r>
            <a:r>
              <a:rPr lang="fr-BE" baseline="0" dirty="0" smtClean="0"/>
              <a:t> Visual Noise</a:t>
            </a:r>
          </a:p>
          <a:p>
            <a:r>
              <a:rPr lang="fr-BE" baseline="0" dirty="0" err="1" smtClean="0"/>
              <a:t>Irrelevant</a:t>
            </a:r>
            <a:r>
              <a:rPr lang="fr-BE" baseline="0" dirty="0" smtClean="0"/>
              <a:t> Speech</a:t>
            </a:r>
          </a:p>
          <a:p>
            <a:r>
              <a:rPr lang="fr-BE" baseline="0" dirty="0" err="1" smtClean="0"/>
              <a:t>Auditory</a:t>
            </a:r>
            <a:r>
              <a:rPr lang="fr-BE" baseline="0" dirty="0" smtClean="0"/>
              <a:t> Mental </a:t>
            </a:r>
            <a:r>
              <a:rPr lang="fr-BE" baseline="0" dirty="0" err="1" smtClean="0"/>
              <a:t>Imagery</a:t>
            </a:r>
            <a:endParaRPr lang="fr-BE" baseline="0" dirty="0" smtClean="0"/>
          </a:p>
          <a:p>
            <a:r>
              <a:rPr lang="fr-BE" baseline="0" dirty="0" smtClean="0"/>
              <a:t>Visual mental </a:t>
            </a:r>
            <a:r>
              <a:rPr lang="fr-BE" baseline="0" dirty="0" err="1" smtClean="0"/>
              <a:t>imagery</a:t>
            </a:r>
            <a:endParaRPr lang="fr-BE" baseline="0" dirty="0" smtClean="0"/>
          </a:p>
          <a:p>
            <a:r>
              <a:rPr lang="fr-BE" baseline="0" dirty="0" smtClean="0"/>
              <a:t>Clay </a:t>
            </a:r>
            <a:r>
              <a:rPr lang="fr-BE" baseline="0" dirty="0" err="1" smtClean="0"/>
              <a:t>Modeling</a:t>
            </a:r>
            <a:endParaRPr lang="fr-BE" baseline="0" dirty="0" smtClean="0"/>
          </a:p>
          <a:p>
            <a:r>
              <a:rPr lang="fr-BE" baseline="0" dirty="0" smtClean="0"/>
              <a:t>Puzzle </a:t>
            </a:r>
            <a:r>
              <a:rPr lang="fr-BE" baseline="0" dirty="0" err="1" smtClean="0"/>
              <a:t>Video</a:t>
            </a:r>
            <a:r>
              <a:rPr lang="fr-BE" baseline="0" dirty="0" smtClean="0"/>
              <a:t> Game </a:t>
            </a:r>
            <a:r>
              <a:rPr lang="fr-BE" baseline="0" dirty="0" err="1" smtClean="0"/>
              <a:t>Tetris</a:t>
            </a:r>
            <a:endParaRPr lang="fr-BE" baseline="0" dirty="0" smtClean="0"/>
          </a:p>
          <a:p>
            <a:r>
              <a:rPr lang="fr-BE" dirty="0" err="1" smtClean="0"/>
              <a:t>Different</a:t>
            </a:r>
            <a:r>
              <a:rPr lang="fr-BE" baseline="0" dirty="0" smtClean="0"/>
              <a:t> </a:t>
            </a:r>
            <a:r>
              <a:rPr lang="fr-BE" baseline="0" dirty="0" err="1" smtClean="0"/>
              <a:t>tasks</a:t>
            </a:r>
            <a:r>
              <a:rPr lang="fr-BE" baseline="0" dirty="0" smtClean="0"/>
              <a:t> </a:t>
            </a:r>
            <a:r>
              <a:rPr lang="fr-BE" baseline="0" dirty="0" err="1" smtClean="0"/>
              <a:t>aiming</a:t>
            </a:r>
            <a:r>
              <a:rPr lang="fr-BE" baseline="0" dirty="0" smtClean="0"/>
              <a:t> at </a:t>
            </a:r>
            <a:r>
              <a:rPr lang="fr-BE" baseline="0" dirty="0" err="1" smtClean="0"/>
              <a:t>monopolizing</a:t>
            </a:r>
            <a:r>
              <a:rPr lang="fr-BE" baseline="0" dirty="0" smtClean="0"/>
              <a:t> cognitive </a:t>
            </a:r>
            <a:r>
              <a:rPr lang="fr-BE" baseline="0" dirty="0" err="1" smtClean="0"/>
              <a:t>resources</a:t>
            </a:r>
            <a:endParaRPr lang="fr-BE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C79A60-EB99-4017-91F5-06285E31D197}" type="slidenum">
              <a:rPr lang="fr-BE" smtClean="0"/>
              <a:t>23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0654942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FC17B6-4C89-41F9-902F-111017760DBF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828375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4086A-0F6E-4ED9-9E64-03808BB249D3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931611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EDF861-5EA8-460B-9BC0-F4D8125FF54C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57748751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4433DD-8073-47E9-8338-25D76B3BBB75}" type="datetime1">
              <a:rPr lang="fr-BE" smtClean="0"/>
              <a:t>01-06-17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2981881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4AF07-6BDF-4F20-AB36-4EFF2FE89AB0}" type="datetime1">
              <a:rPr lang="fr-BE" smtClean="0"/>
              <a:t>01-06-17</a:t>
            </a:fld>
            <a:endParaRPr lang="fr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191215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941CDE-7D51-48AC-8C58-6EC4AE89978E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2277518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55B4B9-2817-4AD3-813D-C8F654B51226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778285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97F0FF-E1A6-40B9-8D0B-FE6D2BE08E94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80930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E6A07C-6D55-4280-A0F3-6258C6963426}" type="datetime1">
              <a:rPr lang="fr-BE" smtClean="0"/>
              <a:t>01-06-17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4484467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Image panoramiqu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091C8C-E9C0-4764-AE68-97E3CAE74738}" type="datetime1">
              <a:rPr lang="fr-BE" smtClean="0"/>
              <a:t>01-06-17</a:t>
            </a:fld>
            <a:endParaRPr lang="fr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1947935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re et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DD3A52-B827-43A8-9764-DCBA3833A54A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088733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tion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>
          <a:xfrm>
            <a:off x="1930400" y="3771174"/>
            <a:ext cx="727964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17EBA-C327-425A-A7DB-B349F60EF792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  <p:sp>
        <p:nvSpPr>
          <p:cNvPr id="9" name="TextBox 8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accent1"/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23577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rte n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D0C0F8-DD74-4FE0-ACAB-4E3E499B53F4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834721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3BE29FC-00E7-4E5F-9862-1571D87F5455}" type="datetime1">
              <a:rPr lang="fr-BE" smtClean="0"/>
              <a:t>01-06-17</a:t>
            </a:fld>
            <a:endParaRPr lang="fr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9276645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 colonnes d’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r-FR" smtClean="0"/>
              <a:t>Cliquez sur l'icône pour ajouter une image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DAE2FC-E22B-4877-A244-C653CB05C66F}" type="datetime1">
              <a:rPr lang="fr-BE" smtClean="0"/>
              <a:t>01-06-17</a:t>
            </a:fld>
            <a:endParaRPr lang="fr-BE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7428866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EAA4C9-308F-4E6E-B163-FCF01E0BA148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73034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C9648C-47C4-4C93-837A-BFD1D0A17960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554916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40000"/>
                  <a:lumOff val="60000"/>
                  <a:alpha val="7000"/>
                </a:schemeClr>
              </a:gs>
              <a:gs pos="69000">
                <a:schemeClr val="bg2">
                  <a:lumMod val="40000"/>
                  <a:lumOff val="60000"/>
                  <a:alpha val="0"/>
                </a:schemeClr>
              </a:gs>
              <a:gs pos="36000">
                <a:schemeClr val="bg2">
                  <a:lumMod val="40000"/>
                  <a:lumOff val="6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9012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fr-FR" smtClean="0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A20FB796-2227-4E67-9F86-48847D8FF0A0}" type="datetime1">
              <a:rPr lang="fr-BE" smtClean="0"/>
              <a:t>01-06-17</a:t>
            </a:fld>
            <a:endParaRPr lang="fr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r>
              <a:rPr lang="en-US" smtClean="0"/>
              <a:t>ICAD 2016 - TUESDAY 15th MARCH 2016</a:t>
            </a:r>
            <a:endParaRPr lang="fr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3485811-D519-41A5-B13B-439B7B37E751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22148519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1" r:id="rId1"/>
    <p:sldLayoutId id="2147483752" r:id="rId2"/>
    <p:sldLayoutId id="2147483753" r:id="rId3"/>
    <p:sldLayoutId id="2147483754" r:id="rId4"/>
    <p:sldLayoutId id="2147483755" r:id="rId5"/>
    <p:sldLayoutId id="2147483756" r:id="rId6"/>
    <p:sldLayoutId id="2147483757" r:id="rId7"/>
    <p:sldLayoutId id="2147483758" r:id="rId8"/>
    <p:sldLayoutId id="2147483759" r:id="rId9"/>
    <p:sldLayoutId id="2147483760" r:id="rId10"/>
    <p:sldLayoutId id="2147483761" r:id="rId11"/>
    <p:sldLayoutId id="2147483762" r:id="rId12"/>
    <p:sldLayoutId id="2147483763" r:id="rId13"/>
    <p:sldLayoutId id="2147483764" r:id="rId14"/>
    <p:sldLayoutId id="2147483765" r:id="rId15"/>
    <p:sldLayoutId id="2147483766" r:id="rId16"/>
    <p:sldLayoutId id="214748376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jpeg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.bin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Relationship Id="rId5" Type="http://schemas.openxmlformats.org/officeDocument/2006/relationships/image" Target="../media/image17.png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jpg"/><Relationship Id="rId7" Type="http://schemas.openxmlformats.org/officeDocument/2006/relationships/image" Target="../media/image12.jp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jpeg"/><Relationship Id="rId5" Type="http://schemas.openxmlformats.org/officeDocument/2006/relationships/image" Target="../media/image10.jpg"/><Relationship Id="rId4" Type="http://schemas.openxmlformats.org/officeDocument/2006/relationships/image" Target="../media/image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664076" y="709685"/>
            <a:ext cx="9117090" cy="1876566"/>
          </a:xfrm>
        </p:spPr>
        <p:txBody>
          <a:bodyPr/>
          <a:lstStyle/>
          <a:p>
            <a:pPr algn="ctr"/>
            <a:r>
              <a:rPr lang="fr-BE" sz="6000" b="1" dirty="0"/>
              <a:t>Intervenir sur le craving au jeu </a:t>
            </a:r>
            <a:r>
              <a:rPr lang="fr-BE" sz="6000" b="1" dirty="0" smtClean="0"/>
              <a:t>d’argent</a:t>
            </a:r>
            <a:endParaRPr lang="fr-BE" sz="4000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664077" y="2756848"/>
            <a:ext cx="9117089" cy="1209355"/>
          </a:xfrm>
        </p:spPr>
        <p:txBody>
          <a:bodyPr>
            <a:noAutofit/>
          </a:bodyPr>
          <a:lstStyle/>
          <a:p>
            <a:pPr algn="ctr"/>
            <a:r>
              <a:rPr lang="fr-BE" sz="3200" dirty="0"/>
              <a:t>Mise à l’épreuve de la méthode de l’interférence</a:t>
            </a:r>
          </a:p>
        </p:txBody>
      </p:sp>
      <p:sp>
        <p:nvSpPr>
          <p:cNvPr id="4" name="Sous-titre 2"/>
          <p:cNvSpPr txBox="1">
            <a:spLocks/>
          </p:cNvSpPr>
          <p:nvPr/>
        </p:nvSpPr>
        <p:spPr>
          <a:xfrm>
            <a:off x="1664076" y="4763069"/>
            <a:ext cx="9117090" cy="1678674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lvl1pPr marL="0" indent="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2000" b="0" i="0" kern="1200" cap="all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 marL="457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2pPr>
            <a:lvl3pPr marL="914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6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3pPr>
            <a:lvl4pPr marL="1371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4pPr>
            <a:lvl5pPr marL="18288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5pPr>
            <a:lvl6pPr marL="22860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6pPr>
            <a:lvl7pPr marL="27432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7pPr>
            <a:lvl8pPr marL="32004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8pPr>
            <a:lvl9pPr marL="3657600" indent="0" algn="ctr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None/>
              <a:defRPr sz="1400" b="0" i="0" kern="1200">
                <a:solidFill>
                  <a:schemeClr val="tx1">
                    <a:tint val="75000"/>
                  </a:schemeClr>
                </a:solidFill>
                <a:latin typeface="+mj-lt"/>
                <a:ea typeface="+mj-ea"/>
                <a:cs typeface="+mj-cs"/>
              </a:defRPr>
            </a:lvl9pPr>
          </a:lstStyle>
          <a:p>
            <a:pPr algn="ctr"/>
            <a:r>
              <a:rPr lang="fr-BE" sz="2800" cap="none" dirty="0" smtClean="0">
                <a:solidFill>
                  <a:schemeClr val="tx1"/>
                </a:solidFill>
              </a:rPr>
              <a:t>A. Cornil &amp; J. Billieux</a:t>
            </a:r>
          </a:p>
          <a:p>
            <a:pPr algn="ctr"/>
            <a:r>
              <a:rPr lang="fr-BE" sz="2800" cap="none" dirty="0" smtClean="0">
                <a:solidFill>
                  <a:schemeClr val="tx1"/>
                </a:solidFill>
              </a:rPr>
              <a:t>Laboratoire de Psychopathologie Expérimentale</a:t>
            </a:r>
          </a:p>
          <a:p>
            <a:pPr algn="ctr"/>
            <a:r>
              <a:rPr lang="fr-BE" sz="2800" cap="none" dirty="0" smtClean="0"/>
              <a:t>GREPACO 2017, Lille</a:t>
            </a:r>
          </a:p>
          <a:p>
            <a:pPr algn="ctr"/>
            <a:endParaRPr lang="fr-BE" sz="2800" cap="none" dirty="0" smtClean="0">
              <a:solidFill>
                <a:schemeClr val="tx1"/>
              </a:solidFill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7548" y="4876737"/>
            <a:ext cx="1176528" cy="1435608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81166" y="4876737"/>
            <a:ext cx="1025535" cy="14330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19354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fr-BE" sz="2400" dirty="0" smtClean="0"/>
              <a:t>Pas un critère diagnostique dans le DSM-5 (American </a:t>
            </a:r>
            <a:r>
              <a:rPr lang="fr-BE" sz="2400" dirty="0" err="1" smtClean="0"/>
              <a:t>Psychiatric</a:t>
            </a:r>
            <a:r>
              <a:rPr lang="fr-BE" sz="2400" dirty="0" smtClean="0"/>
              <a:t> Association, 2013)</a:t>
            </a:r>
          </a:p>
          <a:p>
            <a:r>
              <a:rPr lang="fr-BE" sz="2400" dirty="0" smtClean="0"/>
              <a:t>Rôle dans le maintien et la rechute(</a:t>
            </a:r>
            <a:r>
              <a:rPr lang="fr-BE" sz="2400" dirty="0" err="1" smtClean="0"/>
              <a:t>e.g</a:t>
            </a:r>
            <a:r>
              <a:rPr lang="fr-BE" sz="2400" dirty="0" smtClean="0"/>
              <a:t>., </a:t>
            </a:r>
            <a:r>
              <a:rPr lang="fr-BE" sz="2400" dirty="0" err="1"/>
              <a:t>Ashrafioun</a:t>
            </a:r>
            <a:r>
              <a:rPr lang="fr-BE" sz="2400" dirty="0"/>
              <a:t> &amp; Rosenberg, </a:t>
            </a:r>
            <a:r>
              <a:rPr lang="fr-BE" sz="2400" dirty="0" smtClean="0"/>
              <a:t>2012; </a:t>
            </a:r>
            <a:r>
              <a:rPr lang="fr-BE" sz="2400" dirty="0" err="1" smtClean="0"/>
              <a:t>Hormes</a:t>
            </a:r>
            <a:r>
              <a:rPr lang="fr-BE" sz="2400" dirty="0" smtClean="0"/>
              <a:t>, 2017; </a:t>
            </a:r>
            <a:r>
              <a:rPr lang="fr-BE" sz="2400" dirty="0"/>
              <a:t>Young &amp; </a:t>
            </a:r>
            <a:r>
              <a:rPr lang="fr-BE" sz="2400" dirty="0" err="1"/>
              <a:t>Wohl</a:t>
            </a:r>
            <a:r>
              <a:rPr lang="fr-BE" sz="2400" dirty="0"/>
              <a:t>, 2009</a:t>
            </a:r>
            <a:r>
              <a:rPr lang="fr-BE" sz="2400" dirty="0" smtClean="0"/>
              <a:t>)</a:t>
            </a:r>
          </a:p>
          <a:p>
            <a:r>
              <a:rPr lang="fr-BE" sz="2400" dirty="0" smtClean="0"/>
              <a:t>Déclenché par des indices externes et internes (</a:t>
            </a:r>
            <a:r>
              <a:rPr lang="fr-BE" sz="2400" dirty="0" err="1" smtClean="0"/>
              <a:t>e.g</a:t>
            </a:r>
            <a:r>
              <a:rPr lang="fr-BE" sz="2400" dirty="0" smtClean="0"/>
              <a:t>., Smith et al., 2013; Potenza et al., 2003)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fr-BE" dirty="0" smtClean="0"/>
              <a:t>Introduction</a:t>
            </a:r>
            <a:br>
              <a:rPr lang="fr-BE" dirty="0" smtClean="0"/>
            </a:br>
            <a:r>
              <a:rPr lang="fr-BE" sz="2800" i="1" cap="all" dirty="0" smtClean="0">
                <a:solidFill>
                  <a:schemeClr val="accent1"/>
                </a:solidFill>
              </a:rPr>
              <a:t>Craving au jeu d’argent</a:t>
            </a:r>
            <a:endParaRPr lang="fr-BE" sz="2800" dirty="0"/>
          </a:p>
        </p:txBody>
      </p:sp>
    </p:spTree>
    <p:extLst>
      <p:ext uri="{BB962C8B-B14F-4D97-AF65-F5344CB8AC3E}">
        <p14:creationId xmlns:p14="http://schemas.microsoft.com/office/powerpoint/2010/main" val="28815027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ZoneTexte 43"/>
          <p:cNvSpPr txBox="1"/>
          <p:nvPr/>
        </p:nvSpPr>
        <p:spPr>
          <a:xfrm>
            <a:off x="7802434" y="2949789"/>
            <a:ext cx="3982408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dirty="0" smtClean="0">
                <a:solidFill>
                  <a:schemeClr val="bg1"/>
                </a:solidFill>
              </a:rPr>
              <a:t>Influences </a:t>
            </a:r>
            <a:r>
              <a:rPr lang="en-US" sz="2400" dirty="0" err="1" smtClean="0">
                <a:solidFill>
                  <a:schemeClr val="bg1"/>
                </a:solidFill>
              </a:rPr>
              <a:t>Automatiques</a:t>
            </a:r>
            <a:endParaRPr lang="en-US" sz="2400" dirty="0" smtClean="0">
              <a:solidFill>
                <a:schemeClr val="bg1"/>
              </a:solidFill>
            </a:endParaRPr>
          </a:p>
          <a:p>
            <a:pPr algn="just"/>
            <a:endParaRPr lang="en-US" sz="2400" dirty="0" smtClean="0">
              <a:solidFill>
                <a:schemeClr val="bg1"/>
              </a:solidFill>
            </a:endParaRPr>
          </a:p>
          <a:p>
            <a:pPr algn="just"/>
            <a:endParaRPr lang="en-US" sz="2400" dirty="0" smtClean="0">
              <a:solidFill>
                <a:schemeClr val="bg1"/>
              </a:solidFill>
            </a:endParaRPr>
          </a:p>
          <a:p>
            <a:pPr algn="just"/>
            <a:r>
              <a:rPr lang="en-US" sz="2400" dirty="0" smtClean="0">
                <a:solidFill>
                  <a:schemeClr val="bg1"/>
                </a:solidFill>
              </a:rPr>
              <a:t>Attribution de la </a:t>
            </a:r>
            <a:r>
              <a:rPr lang="en-US" sz="2400" dirty="0" err="1" smtClean="0">
                <a:solidFill>
                  <a:schemeClr val="bg1"/>
                </a:solidFill>
              </a:rPr>
              <a:t>mémoire</a:t>
            </a:r>
            <a:r>
              <a:rPr lang="en-US" sz="2400" dirty="0" smtClean="0">
                <a:solidFill>
                  <a:schemeClr val="bg1"/>
                </a:solidFill>
              </a:rPr>
              <a:t> de travail / </a:t>
            </a:r>
            <a:r>
              <a:rPr lang="en-US" sz="2400" dirty="0" err="1" smtClean="0">
                <a:solidFill>
                  <a:schemeClr val="bg1"/>
                </a:solidFill>
              </a:rPr>
              <a:t>attentionnelle</a:t>
            </a:r>
            <a:endParaRPr lang="en-US" sz="2400" dirty="0">
              <a:solidFill>
                <a:schemeClr val="bg1"/>
              </a:solidFill>
            </a:endParaRPr>
          </a:p>
        </p:txBody>
      </p:sp>
      <p:grpSp>
        <p:nvGrpSpPr>
          <p:cNvPr id="3" name="Groupe 2"/>
          <p:cNvGrpSpPr/>
          <p:nvPr/>
        </p:nvGrpSpPr>
        <p:grpSpPr>
          <a:xfrm>
            <a:off x="728137" y="2234090"/>
            <a:ext cx="6679095" cy="4230320"/>
            <a:chOff x="1925953" y="3248347"/>
            <a:chExt cx="4076197" cy="2368676"/>
          </a:xfrm>
        </p:grpSpPr>
        <p:sp>
          <p:nvSpPr>
            <p:cNvPr id="7" name="Rectangle 6"/>
            <p:cNvSpPr/>
            <p:nvPr/>
          </p:nvSpPr>
          <p:spPr>
            <a:xfrm>
              <a:off x="2079144" y="4904965"/>
              <a:ext cx="1439093" cy="481670"/>
            </a:xfrm>
            <a:prstGeom prst="rect">
              <a:avLst/>
            </a:prstGeom>
            <a:solidFill>
              <a:schemeClr val="lt1">
                <a:alpha val="0"/>
              </a:schemeClr>
            </a:solidFill>
            <a:ln w="22225"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dirty="0" smtClean="0">
                  <a:solidFill>
                    <a:srgbClr val="FFFFFF"/>
                  </a:solidFill>
                  <a:effectLst/>
                  <a:ea typeface="Calibri"/>
                  <a:cs typeface="Times New Roman"/>
                </a:rPr>
                <a:t>Sentiment de manqué </a:t>
              </a:r>
              <a:r>
                <a:rPr lang="en-US" dirty="0" err="1" smtClean="0">
                  <a:solidFill>
                    <a:srgbClr val="FFFFFF"/>
                  </a:solidFill>
                  <a:effectLst/>
                  <a:ea typeface="Calibri"/>
                  <a:cs typeface="Times New Roman"/>
                </a:rPr>
                <a:t>associé</a:t>
              </a:r>
              <a:endParaRPr lang="en-US" dirty="0">
                <a:effectLst/>
                <a:ea typeface="Calibri"/>
                <a:cs typeface="Times New Roman"/>
              </a:endParaRPr>
            </a:p>
          </p:txBody>
        </p:sp>
        <p:sp>
          <p:nvSpPr>
            <p:cNvPr id="8" name="Rectangle 7"/>
            <p:cNvSpPr/>
            <p:nvPr/>
          </p:nvSpPr>
          <p:spPr>
            <a:xfrm>
              <a:off x="1925953" y="3248347"/>
              <a:ext cx="4076197" cy="2368676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9" name="Zone de texte 89"/>
            <p:cNvSpPr txBox="1"/>
            <p:nvPr/>
          </p:nvSpPr>
          <p:spPr>
            <a:xfrm>
              <a:off x="4587035" y="5015961"/>
              <a:ext cx="1415115" cy="505976"/>
            </a:xfrm>
            <a:prstGeom prst="rect">
              <a:avLst/>
            </a:prstGeom>
            <a:noFill/>
            <a:ln w="6350">
              <a:noFill/>
            </a:ln>
            <a:effectLst/>
          </p:spPr>
          <p:style>
            <a:lnRef idx="0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2400" b="1" dirty="0" err="1" smtClean="0">
                  <a:solidFill>
                    <a:srgbClr val="FFFFFF"/>
                  </a:solidFill>
                  <a:ea typeface="Calibri"/>
                  <a:cs typeface="Times New Roman"/>
                </a:rPr>
                <a:t>État</a:t>
              </a:r>
              <a:r>
                <a:rPr lang="en-US" sz="2400" b="1" dirty="0" smtClean="0">
                  <a:solidFill>
                    <a:srgbClr val="FFFFFF"/>
                  </a:solidFill>
                  <a:ea typeface="Calibri"/>
                  <a:cs typeface="Times New Roman"/>
                </a:rPr>
                <a:t> </a:t>
              </a:r>
              <a:r>
                <a:rPr lang="en-US" sz="2400" b="1" dirty="0" err="1" smtClean="0">
                  <a:solidFill>
                    <a:srgbClr val="FFFFFF"/>
                  </a:solidFill>
                  <a:ea typeface="Calibri"/>
                  <a:cs typeface="Times New Roman"/>
                </a:rPr>
                <a:t>subjectif</a:t>
              </a:r>
              <a:r>
                <a:rPr lang="en-US" sz="2400" b="1" dirty="0" smtClean="0">
                  <a:solidFill>
                    <a:srgbClr val="FFFFFF"/>
                  </a:solidFill>
                  <a:ea typeface="Calibri"/>
                  <a:cs typeface="Times New Roman"/>
                </a:rPr>
                <a:t> de </a:t>
              </a:r>
              <a:r>
                <a:rPr lang="en-US" sz="2400" b="1" dirty="0" err="1" smtClean="0">
                  <a:solidFill>
                    <a:srgbClr val="FFFFFF"/>
                  </a:solidFill>
                  <a:ea typeface="Calibri"/>
                  <a:cs typeface="Times New Roman"/>
                </a:rPr>
                <a:t>désir</a:t>
              </a:r>
              <a:endParaRPr lang="en-US" dirty="0">
                <a:ea typeface="Calibri"/>
                <a:cs typeface="Times New Roman"/>
              </a:endParaRPr>
            </a:p>
          </p:txBody>
        </p:sp>
        <p:cxnSp>
          <p:nvCxnSpPr>
            <p:cNvPr id="15" name="Connecteur droit avec flèche 14"/>
            <p:cNvCxnSpPr/>
            <p:nvPr/>
          </p:nvCxnSpPr>
          <p:spPr>
            <a:xfrm>
              <a:off x="2630146" y="3916894"/>
              <a:ext cx="0" cy="988071"/>
            </a:xfrm>
            <a:prstGeom prst="straightConnector1">
              <a:avLst/>
            </a:prstGeom>
            <a:ln w="12700">
              <a:solidFill>
                <a:schemeClr val="bg1"/>
              </a:solidFill>
              <a:headEnd type="stealth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Connecteur droit avec flèche 17"/>
            <p:cNvCxnSpPr>
              <a:endCxn id="39" idx="0"/>
            </p:cNvCxnSpPr>
            <p:nvPr/>
          </p:nvCxnSpPr>
          <p:spPr>
            <a:xfrm flipH="1">
              <a:off x="3535517" y="3895088"/>
              <a:ext cx="702844" cy="416075"/>
            </a:xfrm>
            <a:prstGeom prst="straightConnector1">
              <a:avLst/>
            </a:prstGeom>
            <a:ln w="12700">
              <a:solidFill>
                <a:schemeClr val="bg1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Connecteur droit avec flèche 18"/>
            <p:cNvCxnSpPr>
              <a:stCxn id="30" idx="2"/>
            </p:cNvCxnSpPr>
            <p:nvPr/>
          </p:nvCxnSpPr>
          <p:spPr>
            <a:xfrm flipH="1">
              <a:off x="3387956" y="3895088"/>
              <a:ext cx="563396" cy="416075"/>
            </a:xfrm>
            <a:prstGeom prst="straightConnector1">
              <a:avLst/>
            </a:prstGeom>
            <a:ln w="38100">
              <a:solidFill>
                <a:schemeClr val="bg1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Arc 89"/>
            <p:cNvSpPr/>
            <p:nvPr/>
          </p:nvSpPr>
          <p:spPr>
            <a:xfrm>
              <a:off x="4004956" y="3902464"/>
              <a:ext cx="969191" cy="1103889"/>
            </a:xfrm>
            <a:custGeom>
              <a:avLst/>
              <a:gdLst>
                <a:gd name="connsiteX0" fmla="*/ 770199 w 1088454"/>
                <a:gd name="connsiteY0" fmla="*/ 46774 h 1036227"/>
                <a:gd name="connsiteX1" fmla="*/ 1086483 w 1088454"/>
                <a:gd name="connsiteY1" fmla="*/ 562163 h 1036227"/>
                <a:gd name="connsiteX2" fmla="*/ 690412 w 1088454"/>
                <a:gd name="connsiteY2" fmla="*/ 1017187 h 1036227"/>
                <a:gd name="connsiteX3" fmla="*/ 119273 w 1088454"/>
                <a:gd name="connsiteY3" fmla="*/ 841798 h 1036227"/>
                <a:gd name="connsiteX4" fmla="*/ 544227 w 1088454"/>
                <a:gd name="connsiteY4" fmla="*/ 518114 h 1036227"/>
                <a:gd name="connsiteX5" fmla="*/ 770199 w 1088454"/>
                <a:gd name="connsiteY5" fmla="*/ 46774 h 1036227"/>
                <a:gd name="connsiteX0" fmla="*/ 770199 w 1088454"/>
                <a:gd name="connsiteY0" fmla="*/ 46774 h 1036227"/>
                <a:gd name="connsiteX1" fmla="*/ 1086483 w 1088454"/>
                <a:gd name="connsiteY1" fmla="*/ 562163 h 1036227"/>
                <a:gd name="connsiteX2" fmla="*/ 690412 w 1088454"/>
                <a:gd name="connsiteY2" fmla="*/ 1017187 h 1036227"/>
                <a:gd name="connsiteX3" fmla="*/ 119273 w 1088454"/>
                <a:gd name="connsiteY3" fmla="*/ 841798 h 1036227"/>
                <a:gd name="connsiteX0" fmla="*/ 650926 w 969191"/>
                <a:gd name="connsiteY0" fmla="*/ 0 h 989477"/>
                <a:gd name="connsiteX1" fmla="*/ 967210 w 969191"/>
                <a:gd name="connsiteY1" fmla="*/ 515389 h 989477"/>
                <a:gd name="connsiteX2" fmla="*/ 571139 w 969191"/>
                <a:gd name="connsiteY2" fmla="*/ 970413 h 989477"/>
                <a:gd name="connsiteX3" fmla="*/ 0 w 969191"/>
                <a:gd name="connsiteY3" fmla="*/ 795024 h 989477"/>
                <a:gd name="connsiteX4" fmla="*/ 466229 w 969191"/>
                <a:gd name="connsiteY4" fmla="*/ 496740 h 989477"/>
                <a:gd name="connsiteX5" fmla="*/ 650926 w 969191"/>
                <a:gd name="connsiteY5" fmla="*/ 0 h 989477"/>
                <a:gd name="connsiteX0" fmla="*/ 650926 w 969191"/>
                <a:gd name="connsiteY0" fmla="*/ 0 h 989477"/>
                <a:gd name="connsiteX1" fmla="*/ 967210 w 969191"/>
                <a:gd name="connsiteY1" fmla="*/ 515389 h 989477"/>
                <a:gd name="connsiteX2" fmla="*/ 571139 w 969191"/>
                <a:gd name="connsiteY2" fmla="*/ 970413 h 989477"/>
                <a:gd name="connsiteX3" fmla="*/ 0 w 969191"/>
                <a:gd name="connsiteY3" fmla="*/ 795024 h 989477"/>
                <a:gd name="connsiteX0" fmla="*/ 650926 w 969191"/>
                <a:gd name="connsiteY0" fmla="*/ 0 h 989477"/>
                <a:gd name="connsiteX1" fmla="*/ 967210 w 969191"/>
                <a:gd name="connsiteY1" fmla="*/ 515389 h 989477"/>
                <a:gd name="connsiteX2" fmla="*/ 571139 w 969191"/>
                <a:gd name="connsiteY2" fmla="*/ 970413 h 989477"/>
                <a:gd name="connsiteX3" fmla="*/ 0 w 969191"/>
                <a:gd name="connsiteY3" fmla="*/ 795024 h 989477"/>
                <a:gd name="connsiteX4" fmla="*/ 466229 w 969191"/>
                <a:gd name="connsiteY4" fmla="*/ 496740 h 989477"/>
                <a:gd name="connsiteX5" fmla="*/ 650926 w 969191"/>
                <a:gd name="connsiteY5" fmla="*/ 0 h 989477"/>
                <a:gd name="connsiteX0" fmla="*/ 650926 w 969191"/>
                <a:gd name="connsiteY0" fmla="*/ 0 h 989477"/>
                <a:gd name="connsiteX1" fmla="*/ 910060 w 969191"/>
                <a:gd name="connsiteY1" fmla="*/ 493164 h 989477"/>
                <a:gd name="connsiteX2" fmla="*/ 571139 w 969191"/>
                <a:gd name="connsiteY2" fmla="*/ 970413 h 989477"/>
                <a:gd name="connsiteX3" fmla="*/ 0 w 969191"/>
                <a:gd name="connsiteY3" fmla="*/ 795024 h 989477"/>
                <a:gd name="connsiteX0" fmla="*/ 650926 w 969191"/>
                <a:gd name="connsiteY0" fmla="*/ 0 h 989477"/>
                <a:gd name="connsiteX1" fmla="*/ 967210 w 969191"/>
                <a:gd name="connsiteY1" fmla="*/ 515389 h 989477"/>
                <a:gd name="connsiteX2" fmla="*/ 571139 w 969191"/>
                <a:gd name="connsiteY2" fmla="*/ 970413 h 989477"/>
                <a:gd name="connsiteX3" fmla="*/ 0 w 969191"/>
                <a:gd name="connsiteY3" fmla="*/ 795024 h 989477"/>
                <a:gd name="connsiteX4" fmla="*/ 466229 w 969191"/>
                <a:gd name="connsiteY4" fmla="*/ 496740 h 989477"/>
                <a:gd name="connsiteX5" fmla="*/ 650926 w 969191"/>
                <a:gd name="connsiteY5" fmla="*/ 0 h 989477"/>
                <a:gd name="connsiteX0" fmla="*/ 650926 w 969191"/>
                <a:gd name="connsiteY0" fmla="*/ 0 h 989477"/>
                <a:gd name="connsiteX1" fmla="*/ 910060 w 969191"/>
                <a:gd name="connsiteY1" fmla="*/ 493164 h 989477"/>
                <a:gd name="connsiteX2" fmla="*/ 529864 w 969191"/>
                <a:gd name="connsiteY2" fmla="*/ 913263 h 989477"/>
                <a:gd name="connsiteX3" fmla="*/ 0 w 969191"/>
                <a:gd name="connsiteY3" fmla="*/ 795024 h 989477"/>
                <a:gd name="connsiteX0" fmla="*/ 650926 w 969191"/>
                <a:gd name="connsiteY0" fmla="*/ 34925 h 1024402"/>
                <a:gd name="connsiteX1" fmla="*/ 967210 w 969191"/>
                <a:gd name="connsiteY1" fmla="*/ 550314 h 1024402"/>
                <a:gd name="connsiteX2" fmla="*/ 571139 w 969191"/>
                <a:gd name="connsiteY2" fmla="*/ 1005338 h 1024402"/>
                <a:gd name="connsiteX3" fmla="*/ 0 w 969191"/>
                <a:gd name="connsiteY3" fmla="*/ 829949 h 1024402"/>
                <a:gd name="connsiteX4" fmla="*/ 466229 w 969191"/>
                <a:gd name="connsiteY4" fmla="*/ 531665 h 1024402"/>
                <a:gd name="connsiteX5" fmla="*/ 650926 w 969191"/>
                <a:gd name="connsiteY5" fmla="*/ 34925 h 1024402"/>
                <a:gd name="connsiteX0" fmla="*/ 708076 w 969191"/>
                <a:gd name="connsiteY0" fmla="*/ 0 h 1024402"/>
                <a:gd name="connsiteX1" fmla="*/ 910060 w 969191"/>
                <a:gd name="connsiteY1" fmla="*/ 528089 h 1024402"/>
                <a:gd name="connsiteX2" fmla="*/ 529864 w 969191"/>
                <a:gd name="connsiteY2" fmla="*/ 948188 h 1024402"/>
                <a:gd name="connsiteX3" fmla="*/ 0 w 969191"/>
                <a:gd name="connsiteY3" fmla="*/ 829949 h 1024402"/>
                <a:gd name="connsiteX0" fmla="*/ 650926 w 969191"/>
                <a:gd name="connsiteY0" fmla="*/ 44450 h 1033927"/>
                <a:gd name="connsiteX1" fmla="*/ 967210 w 969191"/>
                <a:gd name="connsiteY1" fmla="*/ 559839 h 1033927"/>
                <a:gd name="connsiteX2" fmla="*/ 571139 w 969191"/>
                <a:gd name="connsiteY2" fmla="*/ 1014863 h 1033927"/>
                <a:gd name="connsiteX3" fmla="*/ 0 w 969191"/>
                <a:gd name="connsiteY3" fmla="*/ 839474 h 1033927"/>
                <a:gd name="connsiteX4" fmla="*/ 466229 w 969191"/>
                <a:gd name="connsiteY4" fmla="*/ 541190 h 1033927"/>
                <a:gd name="connsiteX5" fmla="*/ 650926 w 969191"/>
                <a:gd name="connsiteY5" fmla="*/ 44450 h 1033927"/>
                <a:gd name="connsiteX0" fmla="*/ 708076 w 969191"/>
                <a:gd name="connsiteY0" fmla="*/ 0 h 1033927"/>
                <a:gd name="connsiteX1" fmla="*/ 910060 w 969191"/>
                <a:gd name="connsiteY1" fmla="*/ 537614 h 1033927"/>
                <a:gd name="connsiteX2" fmla="*/ 529864 w 969191"/>
                <a:gd name="connsiteY2" fmla="*/ 957713 h 1033927"/>
                <a:gd name="connsiteX3" fmla="*/ 0 w 969191"/>
                <a:gd name="connsiteY3" fmla="*/ 839474 h 1033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69191" h="1033927" stroke="0" extrusionOk="0">
                  <a:moveTo>
                    <a:pt x="650926" y="44450"/>
                  </a:moveTo>
                  <a:cubicBezTo>
                    <a:pt x="860153" y="135364"/>
                    <a:pt x="986763" y="341676"/>
                    <a:pt x="967210" y="559839"/>
                  </a:cubicBezTo>
                  <a:cubicBezTo>
                    <a:pt x="947894" y="775351"/>
                    <a:pt x="789986" y="956763"/>
                    <a:pt x="571139" y="1014863"/>
                  </a:cubicBezTo>
                  <a:cubicBezTo>
                    <a:pt x="361043" y="1070639"/>
                    <a:pt x="136263" y="1001612"/>
                    <a:pt x="0" y="839474"/>
                  </a:cubicBezTo>
                  <a:lnTo>
                    <a:pt x="466229" y="541190"/>
                  </a:lnTo>
                  <a:cubicBezTo>
                    <a:pt x="541553" y="384077"/>
                    <a:pt x="575602" y="201563"/>
                    <a:pt x="650926" y="44450"/>
                  </a:cubicBezTo>
                  <a:close/>
                </a:path>
                <a:path w="969191" h="1033927" fill="none">
                  <a:moveTo>
                    <a:pt x="708076" y="0"/>
                  </a:moveTo>
                  <a:cubicBezTo>
                    <a:pt x="917303" y="90914"/>
                    <a:pt x="939762" y="377995"/>
                    <a:pt x="910060" y="537614"/>
                  </a:cubicBezTo>
                  <a:cubicBezTo>
                    <a:pt x="880358" y="697233"/>
                    <a:pt x="748711" y="899613"/>
                    <a:pt x="529864" y="957713"/>
                  </a:cubicBezTo>
                  <a:cubicBezTo>
                    <a:pt x="319768" y="1013489"/>
                    <a:pt x="136263" y="1001612"/>
                    <a:pt x="0" y="839474"/>
                  </a:cubicBezTo>
                </a:path>
              </a:pathLst>
            </a:custGeom>
            <a:ln w="38100">
              <a:solidFill>
                <a:schemeClr val="bg1"/>
              </a:solidFill>
              <a:headEnd type="stealth" w="lg" len="lg"/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30" name="Rectangle 29"/>
            <p:cNvSpPr/>
            <p:nvPr/>
          </p:nvSpPr>
          <p:spPr>
            <a:xfrm>
              <a:off x="2079144" y="3577244"/>
              <a:ext cx="3744416" cy="317844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</a:pPr>
              <a:r>
                <a:rPr lang="en-US" sz="2800" b="1" dirty="0" err="1" smtClean="0">
                  <a:solidFill>
                    <a:srgbClr val="FFFFFF"/>
                  </a:solidFill>
                  <a:effectLst/>
                  <a:ea typeface="Calibri"/>
                  <a:cs typeface="Times New Roman"/>
                </a:rPr>
                <a:t>Pensées</a:t>
              </a:r>
              <a:r>
                <a:rPr lang="en-US" sz="2800" b="1" dirty="0" smtClean="0">
                  <a:solidFill>
                    <a:srgbClr val="FFFFFF"/>
                  </a:solidFill>
                  <a:effectLst/>
                  <a:ea typeface="Calibri"/>
                  <a:cs typeface="Times New Roman"/>
                </a:rPr>
                <a:t> </a:t>
              </a:r>
              <a:r>
                <a:rPr lang="en-US" sz="2800" b="1" dirty="0" err="1" smtClean="0">
                  <a:solidFill>
                    <a:srgbClr val="FFFFFF"/>
                  </a:solidFill>
                  <a:effectLst/>
                  <a:ea typeface="Calibri"/>
                  <a:cs typeface="Times New Roman"/>
                </a:rPr>
                <a:t>liées</a:t>
              </a:r>
              <a:r>
                <a:rPr lang="en-US" sz="2800" b="1" dirty="0" smtClean="0">
                  <a:solidFill>
                    <a:srgbClr val="FFFFFF"/>
                  </a:solidFill>
                  <a:effectLst/>
                  <a:ea typeface="Calibri"/>
                  <a:cs typeface="Times New Roman"/>
                </a:rPr>
                <a:t> au </a:t>
              </a:r>
              <a:r>
                <a:rPr lang="en-US" sz="2800" b="1" dirty="0" err="1" smtClean="0">
                  <a:solidFill>
                    <a:srgbClr val="FFFFFF"/>
                  </a:solidFill>
                  <a:effectLst/>
                  <a:ea typeface="Calibri"/>
                  <a:cs typeface="Times New Roman"/>
                </a:rPr>
                <a:t>désir</a:t>
              </a:r>
              <a:endParaRPr lang="en-US" sz="2000" dirty="0">
                <a:ea typeface="Calibri"/>
                <a:cs typeface="Times New Roman"/>
              </a:endParaRPr>
            </a:p>
          </p:txBody>
        </p:sp>
        <p:cxnSp>
          <p:nvCxnSpPr>
            <p:cNvPr id="33" name="Connecteur droit avec flèche 32"/>
            <p:cNvCxnSpPr/>
            <p:nvPr/>
          </p:nvCxnSpPr>
          <p:spPr>
            <a:xfrm flipH="1">
              <a:off x="3800450" y="4802742"/>
              <a:ext cx="1979" cy="317921"/>
            </a:xfrm>
            <a:prstGeom prst="straightConnector1">
              <a:avLst/>
            </a:prstGeom>
            <a:ln w="38100">
              <a:solidFill>
                <a:schemeClr val="bg1"/>
              </a:solidFill>
              <a:headEnd type="none" w="lg" len="lg"/>
              <a:tailEnd type="non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Connecteur droit avec flèche 33"/>
            <p:cNvCxnSpPr/>
            <p:nvPr/>
          </p:nvCxnSpPr>
          <p:spPr>
            <a:xfrm flipH="1" flipV="1">
              <a:off x="3513264" y="5120556"/>
              <a:ext cx="287186" cy="108"/>
            </a:xfrm>
            <a:prstGeom prst="straightConnector1">
              <a:avLst/>
            </a:prstGeom>
            <a:ln w="38100">
              <a:solidFill>
                <a:schemeClr val="bg1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Rectangle 38"/>
            <p:cNvSpPr/>
            <p:nvPr/>
          </p:nvSpPr>
          <p:spPr>
            <a:xfrm>
              <a:off x="2832673" y="4311163"/>
              <a:ext cx="1405688" cy="481670"/>
            </a:xfrm>
            <a:prstGeom prst="rect">
              <a:avLst/>
            </a:prstGeom>
            <a:noFill/>
            <a:ln>
              <a:solidFill>
                <a:schemeClr val="bg1"/>
              </a:solidFill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ot="0" spcFirstLastPara="0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0"/>
                </a:spcAft>
              </a:pPr>
              <a:r>
                <a:rPr lang="en-US" sz="2400" dirty="0" smtClean="0">
                  <a:solidFill>
                    <a:srgbClr val="FFFFFF"/>
                  </a:solidFill>
                  <a:effectLst/>
                  <a:ea typeface="Calibri"/>
                  <a:cs typeface="Times New Roman"/>
                </a:rPr>
                <a:t>Plaisir / </a:t>
              </a:r>
              <a:r>
                <a:rPr lang="en-US" sz="2400" dirty="0" err="1" smtClean="0">
                  <a:solidFill>
                    <a:srgbClr val="FFFFFF"/>
                  </a:solidFill>
                  <a:effectLst/>
                  <a:ea typeface="Calibri"/>
                  <a:cs typeface="Times New Roman"/>
                </a:rPr>
                <a:t>Soulagement</a:t>
              </a:r>
              <a:endParaRPr lang="en-US" sz="2400" dirty="0">
                <a:effectLst/>
                <a:ea typeface="Calibri"/>
                <a:cs typeface="Times New Roman"/>
              </a:endParaRPr>
            </a:p>
          </p:txBody>
        </p:sp>
      </p:grpSp>
      <p:sp>
        <p:nvSpPr>
          <p:cNvPr id="40" name="Titre 1"/>
          <p:cNvSpPr>
            <a:spLocks noGrp="1"/>
          </p:cNvSpPr>
          <p:nvPr>
            <p:ph type="title"/>
          </p:nvPr>
        </p:nvSpPr>
        <p:spPr>
          <a:xfrm>
            <a:off x="646110" y="452717"/>
            <a:ext cx="11036373" cy="1622347"/>
          </a:xfrm>
        </p:spPr>
        <p:txBody>
          <a:bodyPr/>
          <a:lstStyle/>
          <a:p>
            <a:r>
              <a:rPr lang="fr-BE" dirty="0" smtClean="0"/>
              <a:t>Introduction</a:t>
            </a:r>
            <a:br>
              <a:rPr lang="fr-BE" dirty="0" smtClean="0"/>
            </a:br>
            <a:r>
              <a:rPr lang="fr-BE" sz="2800" i="1" cap="all" dirty="0" smtClean="0">
                <a:solidFill>
                  <a:schemeClr val="accent1"/>
                </a:solidFill>
              </a:rPr>
              <a:t>Un modèle cognitif du craving: la théorie de l’intrusion élaborée du désir (TIE – Kavanagh et al., 2005)</a:t>
            </a:r>
            <a:endParaRPr lang="fr-BE" sz="2800" dirty="0"/>
          </a:p>
        </p:txBody>
      </p:sp>
      <p:cxnSp>
        <p:nvCxnSpPr>
          <p:cNvPr id="42" name="Connecteur droit avec flèche 41"/>
          <p:cNvCxnSpPr/>
          <p:nvPr/>
        </p:nvCxnSpPr>
        <p:spPr>
          <a:xfrm>
            <a:off x="9316625" y="3925882"/>
            <a:ext cx="598765" cy="0"/>
          </a:xfrm>
          <a:prstGeom prst="straightConnector1">
            <a:avLst/>
          </a:prstGeom>
          <a:ln w="127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Connecteur droit avec flèche 42"/>
          <p:cNvCxnSpPr/>
          <p:nvPr/>
        </p:nvCxnSpPr>
        <p:spPr>
          <a:xfrm>
            <a:off x="9316625" y="5033038"/>
            <a:ext cx="598765" cy="0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982942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Arc 89"/>
          <p:cNvSpPr/>
          <p:nvPr/>
        </p:nvSpPr>
        <p:spPr>
          <a:xfrm>
            <a:off x="4179709" y="3210697"/>
            <a:ext cx="1583300" cy="1955388"/>
          </a:xfrm>
          <a:custGeom>
            <a:avLst/>
            <a:gdLst>
              <a:gd name="connsiteX0" fmla="*/ 770199 w 1088454"/>
              <a:gd name="connsiteY0" fmla="*/ 46774 h 1036227"/>
              <a:gd name="connsiteX1" fmla="*/ 1086483 w 1088454"/>
              <a:gd name="connsiteY1" fmla="*/ 562163 h 1036227"/>
              <a:gd name="connsiteX2" fmla="*/ 690412 w 1088454"/>
              <a:gd name="connsiteY2" fmla="*/ 1017187 h 1036227"/>
              <a:gd name="connsiteX3" fmla="*/ 119273 w 1088454"/>
              <a:gd name="connsiteY3" fmla="*/ 841798 h 1036227"/>
              <a:gd name="connsiteX4" fmla="*/ 544227 w 1088454"/>
              <a:gd name="connsiteY4" fmla="*/ 518114 h 1036227"/>
              <a:gd name="connsiteX5" fmla="*/ 770199 w 1088454"/>
              <a:gd name="connsiteY5" fmla="*/ 46774 h 1036227"/>
              <a:gd name="connsiteX0" fmla="*/ 770199 w 1088454"/>
              <a:gd name="connsiteY0" fmla="*/ 46774 h 1036227"/>
              <a:gd name="connsiteX1" fmla="*/ 1086483 w 1088454"/>
              <a:gd name="connsiteY1" fmla="*/ 562163 h 1036227"/>
              <a:gd name="connsiteX2" fmla="*/ 690412 w 1088454"/>
              <a:gd name="connsiteY2" fmla="*/ 1017187 h 1036227"/>
              <a:gd name="connsiteX3" fmla="*/ 119273 w 1088454"/>
              <a:gd name="connsiteY3" fmla="*/ 841798 h 103622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4" fmla="*/ 466229 w 969191"/>
              <a:gd name="connsiteY4" fmla="*/ 496740 h 989477"/>
              <a:gd name="connsiteX5" fmla="*/ 650926 w 969191"/>
              <a:gd name="connsiteY5" fmla="*/ 0 h 98947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4" fmla="*/ 466229 w 969191"/>
              <a:gd name="connsiteY4" fmla="*/ 496740 h 989477"/>
              <a:gd name="connsiteX5" fmla="*/ 650926 w 969191"/>
              <a:gd name="connsiteY5" fmla="*/ 0 h 989477"/>
              <a:gd name="connsiteX0" fmla="*/ 650926 w 969191"/>
              <a:gd name="connsiteY0" fmla="*/ 0 h 989477"/>
              <a:gd name="connsiteX1" fmla="*/ 910060 w 969191"/>
              <a:gd name="connsiteY1" fmla="*/ 493164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4" fmla="*/ 466229 w 969191"/>
              <a:gd name="connsiteY4" fmla="*/ 496740 h 989477"/>
              <a:gd name="connsiteX5" fmla="*/ 650926 w 969191"/>
              <a:gd name="connsiteY5" fmla="*/ 0 h 989477"/>
              <a:gd name="connsiteX0" fmla="*/ 650926 w 969191"/>
              <a:gd name="connsiteY0" fmla="*/ 0 h 989477"/>
              <a:gd name="connsiteX1" fmla="*/ 910060 w 969191"/>
              <a:gd name="connsiteY1" fmla="*/ 493164 h 989477"/>
              <a:gd name="connsiteX2" fmla="*/ 529864 w 969191"/>
              <a:gd name="connsiteY2" fmla="*/ 913263 h 989477"/>
              <a:gd name="connsiteX3" fmla="*/ 0 w 969191"/>
              <a:gd name="connsiteY3" fmla="*/ 795024 h 989477"/>
              <a:gd name="connsiteX0" fmla="*/ 650926 w 969191"/>
              <a:gd name="connsiteY0" fmla="*/ 34925 h 1024402"/>
              <a:gd name="connsiteX1" fmla="*/ 967210 w 969191"/>
              <a:gd name="connsiteY1" fmla="*/ 550314 h 1024402"/>
              <a:gd name="connsiteX2" fmla="*/ 571139 w 969191"/>
              <a:gd name="connsiteY2" fmla="*/ 1005338 h 1024402"/>
              <a:gd name="connsiteX3" fmla="*/ 0 w 969191"/>
              <a:gd name="connsiteY3" fmla="*/ 829949 h 1024402"/>
              <a:gd name="connsiteX4" fmla="*/ 466229 w 969191"/>
              <a:gd name="connsiteY4" fmla="*/ 531665 h 1024402"/>
              <a:gd name="connsiteX5" fmla="*/ 650926 w 969191"/>
              <a:gd name="connsiteY5" fmla="*/ 34925 h 1024402"/>
              <a:gd name="connsiteX0" fmla="*/ 708076 w 969191"/>
              <a:gd name="connsiteY0" fmla="*/ 0 h 1024402"/>
              <a:gd name="connsiteX1" fmla="*/ 910060 w 969191"/>
              <a:gd name="connsiteY1" fmla="*/ 528089 h 1024402"/>
              <a:gd name="connsiteX2" fmla="*/ 529864 w 969191"/>
              <a:gd name="connsiteY2" fmla="*/ 948188 h 1024402"/>
              <a:gd name="connsiteX3" fmla="*/ 0 w 969191"/>
              <a:gd name="connsiteY3" fmla="*/ 829949 h 1024402"/>
              <a:gd name="connsiteX0" fmla="*/ 650926 w 969191"/>
              <a:gd name="connsiteY0" fmla="*/ 44450 h 1033927"/>
              <a:gd name="connsiteX1" fmla="*/ 967210 w 969191"/>
              <a:gd name="connsiteY1" fmla="*/ 559839 h 1033927"/>
              <a:gd name="connsiteX2" fmla="*/ 571139 w 969191"/>
              <a:gd name="connsiteY2" fmla="*/ 1014863 h 1033927"/>
              <a:gd name="connsiteX3" fmla="*/ 0 w 969191"/>
              <a:gd name="connsiteY3" fmla="*/ 839474 h 1033927"/>
              <a:gd name="connsiteX4" fmla="*/ 466229 w 969191"/>
              <a:gd name="connsiteY4" fmla="*/ 541190 h 1033927"/>
              <a:gd name="connsiteX5" fmla="*/ 650926 w 969191"/>
              <a:gd name="connsiteY5" fmla="*/ 44450 h 1033927"/>
              <a:gd name="connsiteX0" fmla="*/ 708076 w 969191"/>
              <a:gd name="connsiteY0" fmla="*/ 0 h 1033927"/>
              <a:gd name="connsiteX1" fmla="*/ 910060 w 969191"/>
              <a:gd name="connsiteY1" fmla="*/ 537614 h 1033927"/>
              <a:gd name="connsiteX2" fmla="*/ 529864 w 969191"/>
              <a:gd name="connsiteY2" fmla="*/ 957713 h 1033927"/>
              <a:gd name="connsiteX3" fmla="*/ 0 w 969191"/>
              <a:gd name="connsiteY3" fmla="*/ 839474 h 1033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9191" h="1033927" stroke="0" extrusionOk="0">
                <a:moveTo>
                  <a:pt x="650926" y="44450"/>
                </a:moveTo>
                <a:cubicBezTo>
                  <a:pt x="860153" y="135364"/>
                  <a:pt x="986763" y="341676"/>
                  <a:pt x="967210" y="559839"/>
                </a:cubicBezTo>
                <a:cubicBezTo>
                  <a:pt x="947894" y="775351"/>
                  <a:pt x="789986" y="956763"/>
                  <a:pt x="571139" y="1014863"/>
                </a:cubicBezTo>
                <a:cubicBezTo>
                  <a:pt x="361043" y="1070639"/>
                  <a:pt x="136263" y="1001612"/>
                  <a:pt x="0" y="839474"/>
                </a:cubicBezTo>
                <a:lnTo>
                  <a:pt x="466229" y="541190"/>
                </a:lnTo>
                <a:cubicBezTo>
                  <a:pt x="541553" y="384077"/>
                  <a:pt x="575602" y="201563"/>
                  <a:pt x="650926" y="44450"/>
                </a:cubicBezTo>
                <a:close/>
              </a:path>
              <a:path w="969191" h="1033927" fill="none">
                <a:moveTo>
                  <a:pt x="708076" y="0"/>
                </a:moveTo>
                <a:cubicBezTo>
                  <a:pt x="917303" y="90914"/>
                  <a:pt x="939762" y="377995"/>
                  <a:pt x="910060" y="537614"/>
                </a:cubicBezTo>
                <a:cubicBezTo>
                  <a:pt x="880358" y="697233"/>
                  <a:pt x="748711" y="899613"/>
                  <a:pt x="529864" y="957713"/>
                </a:cubicBezTo>
                <a:cubicBezTo>
                  <a:pt x="319768" y="1013489"/>
                  <a:pt x="136263" y="1001612"/>
                  <a:pt x="0" y="839474"/>
                </a:cubicBezTo>
              </a:path>
            </a:pathLst>
          </a:custGeom>
          <a:ln w="38100" cap="sq">
            <a:solidFill>
              <a:schemeClr val="tx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cxnSp>
        <p:nvCxnSpPr>
          <p:cNvPr id="77" name="Connecteur droit avec flèche 76"/>
          <p:cNvCxnSpPr/>
          <p:nvPr/>
        </p:nvCxnSpPr>
        <p:spPr>
          <a:xfrm>
            <a:off x="3414300" y="4803488"/>
            <a:ext cx="6348" cy="567933"/>
          </a:xfrm>
          <a:prstGeom prst="straightConnector1">
            <a:avLst/>
          </a:prstGeom>
          <a:ln w="38100" cap="sq">
            <a:solidFill>
              <a:schemeClr val="tx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8" name="Connecteur droit avec flèche 77"/>
          <p:cNvCxnSpPr/>
          <p:nvPr/>
        </p:nvCxnSpPr>
        <p:spPr>
          <a:xfrm flipH="1">
            <a:off x="2988542" y="5376153"/>
            <a:ext cx="425758" cy="2138"/>
          </a:xfrm>
          <a:prstGeom prst="straightConnector1">
            <a:avLst/>
          </a:prstGeom>
          <a:ln w="38100" cap="sq">
            <a:solidFill>
              <a:schemeClr val="tx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Connecteur droit avec flèche 65"/>
          <p:cNvCxnSpPr/>
          <p:nvPr/>
        </p:nvCxnSpPr>
        <p:spPr>
          <a:xfrm>
            <a:off x="3091618" y="3210228"/>
            <a:ext cx="0" cy="720519"/>
          </a:xfrm>
          <a:prstGeom prst="straightConnector1">
            <a:avLst/>
          </a:prstGeom>
          <a:ln w="38100" cap="sq">
            <a:solidFill>
              <a:schemeClr val="tx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 flipH="1">
            <a:off x="3091618" y="3210697"/>
            <a:ext cx="1564" cy="720050"/>
          </a:xfrm>
          <a:prstGeom prst="straightConnector1">
            <a:avLst/>
          </a:prstGeom>
          <a:ln w="38100" cap="sq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Arc 89"/>
          <p:cNvSpPr/>
          <p:nvPr/>
        </p:nvSpPr>
        <p:spPr>
          <a:xfrm>
            <a:off x="4180047" y="3210697"/>
            <a:ext cx="1583300" cy="1957995"/>
          </a:xfrm>
          <a:custGeom>
            <a:avLst/>
            <a:gdLst>
              <a:gd name="connsiteX0" fmla="*/ 770199 w 1088454"/>
              <a:gd name="connsiteY0" fmla="*/ 46774 h 1036227"/>
              <a:gd name="connsiteX1" fmla="*/ 1086483 w 1088454"/>
              <a:gd name="connsiteY1" fmla="*/ 562163 h 1036227"/>
              <a:gd name="connsiteX2" fmla="*/ 690412 w 1088454"/>
              <a:gd name="connsiteY2" fmla="*/ 1017187 h 1036227"/>
              <a:gd name="connsiteX3" fmla="*/ 119273 w 1088454"/>
              <a:gd name="connsiteY3" fmla="*/ 841798 h 1036227"/>
              <a:gd name="connsiteX4" fmla="*/ 544227 w 1088454"/>
              <a:gd name="connsiteY4" fmla="*/ 518114 h 1036227"/>
              <a:gd name="connsiteX5" fmla="*/ 770199 w 1088454"/>
              <a:gd name="connsiteY5" fmla="*/ 46774 h 1036227"/>
              <a:gd name="connsiteX0" fmla="*/ 770199 w 1088454"/>
              <a:gd name="connsiteY0" fmla="*/ 46774 h 1036227"/>
              <a:gd name="connsiteX1" fmla="*/ 1086483 w 1088454"/>
              <a:gd name="connsiteY1" fmla="*/ 562163 h 1036227"/>
              <a:gd name="connsiteX2" fmla="*/ 690412 w 1088454"/>
              <a:gd name="connsiteY2" fmla="*/ 1017187 h 1036227"/>
              <a:gd name="connsiteX3" fmla="*/ 119273 w 1088454"/>
              <a:gd name="connsiteY3" fmla="*/ 841798 h 103622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4" fmla="*/ 466229 w 969191"/>
              <a:gd name="connsiteY4" fmla="*/ 496740 h 989477"/>
              <a:gd name="connsiteX5" fmla="*/ 650926 w 969191"/>
              <a:gd name="connsiteY5" fmla="*/ 0 h 98947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4" fmla="*/ 466229 w 969191"/>
              <a:gd name="connsiteY4" fmla="*/ 496740 h 989477"/>
              <a:gd name="connsiteX5" fmla="*/ 650926 w 969191"/>
              <a:gd name="connsiteY5" fmla="*/ 0 h 989477"/>
              <a:gd name="connsiteX0" fmla="*/ 650926 w 969191"/>
              <a:gd name="connsiteY0" fmla="*/ 0 h 989477"/>
              <a:gd name="connsiteX1" fmla="*/ 910060 w 969191"/>
              <a:gd name="connsiteY1" fmla="*/ 493164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4" fmla="*/ 466229 w 969191"/>
              <a:gd name="connsiteY4" fmla="*/ 496740 h 989477"/>
              <a:gd name="connsiteX5" fmla="*/ 650926 w 969191"/>
              <a:gd name="connsiteY5" fmla="*/ 0 h 989477"/>
              <a:gd name="connsiteX0" fmla="*/ 650926 w 969191"/>
              <a:gd name="connsiteY0" fmla="*/ 0 h 989477"/>
              <a:gd name="connsiteX1" fmla="*/ 910060 w 969191"/>
              <a:gd name="connsiteY1" fmla="*/ 493164 h 989477"/>
              <a:gd name="connsiteX2" fmla="*/ 529864 w 969191"/>
              <a:gd name="connsiteY2" fmla="*/ 913263 h 989477"/>
              <a:gd name="connsiteX3" fmla="*/ 0 w 969191"/>
              <a:gd name="connsiteY3" fmla="*/ 795024 h 989477"/>
              <a:gd name="connsiteX0" fmla="*/ 650926 w 969191"/>
              <a:gd name="connsiteY0" fmla="*/ 34925 h 1024402"/>
              <a:gd name="connsiteX1" fmla="*/ 967210 w 969191"/>
              <a:gd name="connsiteY1" fmla="*/ 550314 h 1024402"/>
              <a:gd name="connsiteX2" fmla="*/ 571139 w 969191"/>
              <a:gd name="connsiteY2" fmla="*/ 1005338 h 1024402"/>
              <a:gd name="connsiteX3" fmla="*/ 0 w 969191"/>
              <a:gd name="connsiteY3" fmla="*/ 829949 h 1024402"/>
              <a:gd name="connsiteX4" fmla="*/ 466229 w 969191"/>
              <a:gd name="connsiteY4" fmla="*/ 531665 h 1024402"/>
              <a:gd name="connsiteX5" fmla="*/ 650926 w 969191"/>
              <a:gd name="connsiteY5" fmla="*/ 34925 h 1024402"/>
              <a:gd name="connsiteX0" fmla="*/ 708076 w 969191"/>
              <a:gd name="connsiteY0" fmla="*/ 0 h 1024402"/>
              <a:gd name="connsiteX1" fmla="*/ 910060 w 969191"/>
              <a:gd name="connsiteY1" fmla="*/ 528089 h 1024402"/>
              <a:gd name="connsiteX2" fmla="*/ 529864 w 969191"/>
              <a:gd name="connsiteY2" fmla="*/ 948188 h 1024402"/>
              <a:gd name="connsiteX3" fmla="*/ 0 w 969191"/>
              <a:gd name="connsiteY3" fmla="*/ 829949 h 1024402"/>
              <a:gd name="connsiteX0" fmla="*/ 650926 w 969191"/>
              <a:gd name="connsiteY0" fmla="*/ 44450 h 1033927"/>
              <a:gd name="connsiteX1" fmla="*/ 967210 w 969191"/>
              <a:gd name="connsiteY1" fmla="*/ 559839 h 1033927"/>
              <a:gd name="connsiteX2" fmla="*/ 571139 w 969191"/>
              <a:gd name="connsiteY2" fmla="*/ 1014863 h 1033927"/>
              <a:gd name="connsiteX3" fmla="*/ 0 w 969191"/>
              <a:gd name="connsiteY3" fmla="*/ 839474 h 1033927"/>
              <a:gd name="connsiteX4" fmla="*/ 466229 w 969191"/>
              <a:gd name="connsiteY4" fmla="*/ 541190 h 1033927"/>
              <a:gd name="connsiteX5" fmla="*/ 650926 w 969191"/>
              <a:gd name="connsiteY5" fmla="*/ 44450 h 1033927"/>
              <a:gd name="connsiteX0" fmla="*/ 708076 w 969191"/>
              <a:gd name="connsiteY0" fmla="*/ 0 h 1033927"/>
              <a:gd name="connsiteX1" fmla="*/ 910060 w 969191"/>
              <a:gd name="connsiteY1" fmla="*/ 537614 h 1033927"/>
              <a:gd name="connsiteX2" fmla="*/ 529864 w 969191"/>
              <a:gd name="connsiteY2" fmla="*/ 957713 h 1033927"/>
              <a:gd name="connsiteX3" fmla="*/ 0 w 969191"/>
              <a:gd name="connsiteY3" fmla="*/ 839474 h 1033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9191" h="1033927" stroke="0" extrusionOk="0">
                <a:moveTo>
                  <a:pt x="650926" y="44450"/>
                </a:moveTo>
                <a:cubicBezTo>
                  <a:pt x="860153" y="135364"/>
                  <a:pt x="986763" y="341676"/>
                  <a:pt x="967210" y="559839"/>
                </a:cubicBezTo>
                <a:cubicBezTo>
                  <a:pt x="947894" y="775351"/>
                  <a:pt x="789986" y="956763"/>
                  <a:pt x="571139" y="1014863"/>
                </a:cubicBezTo>
                <a:cubicBezTo>
                  <a:pt x="361043" y="1070639"/>
                  <a:pt x="136263" y="1001612"/>
                  <a:pt x="0" y="839474"/>
                </a:cubicBezTo>
                <a:lnTo>
                  <a:pt x="466229" y="541190"/>
                </a:lnTo>
                <a:cubicBezTo>
                  <a:pt x="541553" y="384077"/>
                  <a:pt x="575602" y="201563"/>
                  <a:pt x="650926" y="44450"/>
                </a:cubicBezTo>
                <a:close/>
              </a:path>
              <a:path w="969191" h="1033927" fill="none">
                <a:moveTo>
                  <a:pt x="708076" y="0"/>
                </a:moveTo>
                <a:cubicBezTo>
                  <a:pt x="917303" y="90914"/>
                  <a:pt x="939762" y="377995"/>
                  <a:pt x="910060" y="537614"/>
                </a:cubicBezTo>
                <a:cubicBezTo>
                  <a:pt x="880358" y="697233"/>
                  <a:pt x="748711" y="899613"/>
                  <a:pt x="529864" y="957713"/>
                </a:cubicBezTo>
                <a:cubicBezTo>
                  <a:pt x="319768" y="1013489"/>
                  <a:pt x="136263" y="1001612"/>
                  <a:pt x="0" y="839474"/>
                </a:cubicBezTo>
              </a:path>
            </a:pathLst>
          </a:custGeom>
          <a:ln w="38100" cap="sq">
            <a:solidFill>
              <a:schemeClr val="bg1"/>
            </a:solidFill>
            <a:headEnd type="stealth" w="lg" len="lg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cxnSp>
        <p:nvCxnSpPr>
          <p:cNvPr id="34" name="Connecteur droit avec flèche 33"/>
          <p:cNvCxnSpPr/>
          <p:nvPr/>
        </p:nvCxnSpPr>
        <p:spPr>
          <a:xfrm>
            <a:off x="3414638" y="4808220"/>
            <a:ext cx="6348" cy="565808"/>
          </a:xfrm>
          <a:prstGeom prst="straightConnector1">
            <a:avLst/>
          </a:prstGeom>
          <a:ln w="38100" cap="sq">
            <a:solidFill>
              <a:schemeClr val="bg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Connecteur droit avec flèche 34"/>
          <p:cNvCxnSpPr/>
          <p:nvPr/>
        </p:nvCxnSpPr>
        <p:spPr>
          <a:xfrm flipH="1">
            <a:off x="2988880" y="5378760"/>
            <a:ext cx="425758" cy="2138"/>
          </a:xfrm>
          <a:prstGeom prst="straightConnector1">
            <a:avLst/>
          </a:prstGeom>
          <a:ln w="38100" cap="sq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ZoneTexte 37"/>
          <p:cNvSpPr txBox="1"/>
          <p:nvPr/>
        </p:nvSpPr>
        <p:spPr>
          <a:xfrm>
            <a:off x="7590890" y="3331931"/>
            <a:ext cx="272681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solidFill>
                  <a:schemeClr val="bg1"/>
                </a:solidFill>
              </a:rPr>
              <a:t>Influences </a:t>
            </a:r>
            <a:r>
              <a:rPr lang="en-US" sz="1600" dirty="0" err="1" smtClean="0">
                <a:solidFill>
                  <a:schemeClr val="bg1"/>
                </a:solidFill>
              </a:rPr>
              <a:t>automatiques</a:t>
            </a:r>
            <a:endParaRPr lang="en-US" sz="1600" dirty="0" smtClean="0">
              <a:solidFill>
                <a:schemeClr val="bg1"/>
              </a:solidFill>
            </a:endParaRPr>
          </a:p>
          <a:p>
            <a:pPr algn="just"/>
            <a:endParaRPr lang="en-US" sz="1600" dirty="0" smtClean="0">
              <a:solidFill>
                <a:schemeClr val="bg1"/>
              </a:solidFill>
            </a:endParaRPr>
          </a:p>
          <a:p>
            <a:pPr algn="just"/>
            <a:r>
              <a:rPr lang="en-US" sz="1600" dirty="0" smtClean="0">
                <a:solidFill>
                  <a:schemeClr val="bg1"/>
                </a:solidFill>
              </a:rPr>
              <a:t>Attribution de la </a:t>
            </a:r>
            <a:r>
              <a:rPr lang="en-US" sz="1600" dirty="0" err="1" smtClean="0">
                <a:solidFill>
                  <a:schemeClr val="bg1"/>
                </a:solidFill>
              </a:rPr>
              <a:t>mémoire</a:t>
            </a:r>
            <a:r>
              <a:rPr lang="en-US" sz="1600" dirty="0" smtClean="0">
                <a:solidFill>
                  <a:schemeClr val="bg1"/>
                </a:solidFill>
              </a:rPr>
              <a:t> de travail / </a:t>
            </a:r>
            <a:r>
              <a:rPr lang="en-US" sz="1600" dirty="0" err="1" smtClean="0">
                <a:solidFill>
                  <a:schemeClr val="bg1"/>
                </a:solidFill>
              </a:rPr>
              <a:t>attentionnelle</a:t>
            </a:r>
            <a:endParaRPr lang="en-US" sz="1600" dirty="0">
              <a:solidFill>
                <a:schemeClr val="bg1"/>
              </a:solidFill>
            </a:endParaRPr>
          </a:p>
        </p:txBody>
      </p:sp>
      <p:sp>
        <p:nvSpPr>
          <p:cNvPr id="87" name="ZoneTexte 86"/>
          <p:cNvSpPr txBox="1"/>
          <p:nvPr/>
        </p:nvSpPr>
        <p:spPr>
          <a:xfrm>
            <a:off x="7590890" y="2602862"/>
            <a:ext cx="272681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600" dirty="0" smtClean="0">
                <a:solidFill>
                  <a:schemeClr val="bg1"/>
                </a:solidFill>
              </a:rPr>
              <a:t>Influences </a:t>
            </a:r>
            <a:r>
              <a:rPr lang="en-US" sz="1600" dirty="0" err="1" smtClean="0">
                <a:solidFill>
                  <a:schemeClr val="bg1"/>
                </a:solidFill>
              </a:rPr>
              <a:t>automatiques</a:t>
            </a:r>
            <a:endParaRPr lang="en-US" sz="1600" dirty="0" smtClean="0">
              <a:solidFill>
                <a:schemeClr val="bg1"/>
              </a:solidFill>
            </a:endParaRPr>
          </a:p>
          <a:p>
            <a:pPr algn="just"/>
            <a:endParaRPr lang="en-US" sz="1600" dirty="0">
              <a:solidFill>
                <a:schemeClr val="bg1"/>
              </a:solidFill>
            </a:endParaRPr>
          </a:p>
          <a:p>
            <a:pPr algn="just"/>
            <a:endParaRPr lang="en-US" sz="1600" dirty="0" smtClean="0">
              <a:solidFill>
                <a:schemeClr val="bg1"/>
              </a:solidFill>
            </a:endParaRPr>
          </a:p>
          <a:p>
            <a:pPr algn="just"/>
            <a:endParaRPr lang="en-US" sz="1600" dirty="0" smtClean="0">
              <a:solidFill>
                <a:schemeClr val="bg1"/>
              </a:solidFill>
            </a:endParaRPr>
          </a:p>
          <a:p>
            <a:pPr algn="just"/>
            <a:endParaRPr lang="en-US" sz="1600" dirty="0" smtClean="0">
              <a:solidFill>
                <a:schemeClr val="bg1"/>
              </a:solidFill>
            </a:endParaRPr>
          </a:p>
          <a:p>
            <a:pPr algn="just"/>
            <a:r>
              <a:rPr lang="en-US" sz="1600" dirty="0" smtClean="0"/>
              <a:t>Attribution de la </a:t>
            </a:r>
            <a:r>
              <a:rPr lang="en-US" sz="1600" dirty="0" err="1" smtClean="0"/>
              <a:t>mémoire</a:t>
            </a:r>
            <a:r>
              <a:rPr lang="en-US" sz="1600" dirty="0" smtClean="0"/>
              <a:t> de travail / </a:t>
            </a:r>
            <a:r>
              <a:rPr lang="en-US" sz="1600" dirty="0" err="1" smtClean="0"/>
              <a:t>attentionnelle</a:t>
            </a:r>
            <a:endParaRPr lang="en-US" sz="1600" dirty="0"/>
          </a:p>
        </p:txBody>
      </p:sp>
      <p:cxnSp>
        <p:nvCxnSpPr>
          <p:cNvPr id="36" name="Connecteur droit avec flèche 35"/>
          <p:cNvCxnSpPr/>
          <p:nvPr/>
        </p:nvCxnSpPr>
        <p:spPr>
          <a:xfrm>
            <a:off x="8592837" y="3798662"/>
            <a:ext cx="598765" cy="0"/>
          </a:xfrm>
          <a:prstGeom prst="straightConnector1">
            <a:avLst/>
          </a:prstGeom>
          <a:ln w="127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Connecteur droit avec flèche 36"/>
          <p:cNvCxnSpPr/>
          <p:nvPr/>
        </p:nvCxnSpPr>
        <p:spPr>
          <a:xfrm>
            <a:off x="8597827" y="4500296"/>
            <a:ext cx="598765" cy="0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" name="Titre 1"/>
          <p:cNvSpPr>
            <a:spLocks noGrp="1"/>
          </p:cNvSpPr>
          <p:nvPr>
            <p:ph type="title"/>
          </p:nvPr>
        </p:nvSpPr>
        <p:spPr>
          <a:xfrm>
            <a:off x="646111" y="415243"/>
            <a:ext cx="9404723" cy="1400530"/>
          </a:xfrm>
        </p:spPr>
        <p:txBody>
          <a:bodyPr/>
          <a:lstStyle/>
          <a:p>
            <a:r>
              <a:rPr lang="fr-BE" dirty="0" smtClean="0"/>
              <a:t>Introduction</a:t>
            </a:r>
            <a:br>
              <a:rPr lang="fr-BE" dirty="0" smtClean="0"/>
            </a:br>
            <a:r>
              <a:rPr lang="fr-BE" sz="2800" i="1" cap="all" dirty="0" smtClean="0">
                <a:solidFill>
                  <a:schemeClr val="accent1"/>
                </a:solidFill>
              </a:rPr>
              <a:t>Mécanisme de l’interférence</a:t>
            </a:r>
            <a:endParaRPr lang="fr-BE" sz="2800" dirty="0"/>
          </a:p>
        </p:txBody>
      </p:sp>
      <p:cxnSp>
        <p:nvCxnSpPr>
          <p:cNvPr id="79" name="Connecteur droit avec flèche 78"/>
          <p:cNvCxnSpPr/>
          <p:nvPr/>
        </p:nvCxnSpPr>
        <p:spPr>
          <a:xfrm>
            <a:off x="8592837" y="4504792"/>
            <a:ext cx="598765" cy="0"/>
          </a:xfrm>
          <a:prstGeom prst="straightConnector1">
            <a:avLst/>
          </a:prstGeom>
          <a:ln w="38100">
            <a:solidFill>
              <a:schemeClr val="tx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Connecteur droit avec flèche 87"/>
          <p:cNvCxnSpPr/>
          <p:nvPr/>
        </p:nvCxnSpPr>
        <p:spPr>
          <a:xfrm>
            <a:off x="8592836" y="3048854"/>
            <a:ext cx="598765" cy="0"/>
          </a:xfrm>
          <a:prstGeom prst="straightConnector1">
            <a:avLst/>
          </a:prstGeom>
          <a:ln w="127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Ellipse 88"/>
          <p:cNvSpPr/>
          <p:nvPr/>
        </p:nvSpPr>
        <p:spPr>
          <a:xfrm>
            <a:off x="7395358" y="3563908"/>
            <a:ext cx="2993720" cy="1167709"/>
          </a:xfrm>
          <a:prstGeom prst="ellipse">
            <a:avLst/>
          </a:prstGeom>
          <a:noFill/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BE"/>
          </a:p>
        </p:txBody>
      </p:sp>
      <p:cxnSp>
        <p:nvCxnSpPr>
          <p:cNvPr id="91" name="Connecteur en arc 90"/>
          <p:cNvCxnSpPr>
            <a:stCxn id="89" idx="6"/>
            <a:endCxn id="92" idx="3"/>
          </p:cNvCxnSpPr>
          <p:nvPr/>
        </p:nvCxnSpPr>
        <p:spPr>
          <a:xfrm flipH="1">
            <a:off x="10157454" y="4147763"/>
            <a:ext cx="231624" cy="2019116"/>
          </a:xfrm>
          <a:prstGeom prst="curvedConnector3">
            <a:avLst>
              <a:gd name="adj1" fmla="val -98694"/>
            </a:avLst>
          </a:prstGeom>
          <a:ln w="3810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ZoneTexte 91"/>
          <p:cNvSpPr txBox="1"/>
          <p:nvPr/>
        </p:nvSpPr>
        <p:spPr>
          <a:xfrm>
            <a:off x="7514463" y="5705214"/>
            <a:ext cx="2642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dirty="0" smtClean="0"/>
              <a:t>Tâche concurrente requérant des ressources</a:t>
            </a:r>
            <a:endParaRPr lang="fr-BE" dirty="0"/>
          </a:p>
        </p:txBody>
      </p:sp>
      <p:sp>
        <p:nvSpPr>
          <p:cNvPr id="95" name="ZoneTexte 94"/>
          <p:cNvSpPr txBox="1"/>
          <p:nvPr/>
        </p:nvSpPr>
        <p:spPr>
          <a:xfrm rot="5400000">
            <a:off x="9219700" y="4999143"/>
            <a:ext cx="3508653" cy="288578"/>
          </a:xfrm>
          <a:prstGeom prst="rect">
            <a:avLst/>
          </a:prstGeom>
          <a:noFill/>
        </p:spPr>
        <p:txBody>
          <a:bodyPr vert="vert270" wrap="square" rtlCol="0" anchor="ctr" anchorCtr="0">
            <a:spAutoFit/>
          </a:bodyPr>
          <a:lstStyle/>
          <a:p>
            <a:pPr algn="ctr"/>
            <a:r>
              <a:rPr lang="fr-BE" b="1" dirty="0" smtClean="0"/>
              <a:t>I</a:t>
            </a:r>
          </a:p>
          <a:p>
            <a:pPr algn="ctr"/>
            <a:r>
              <a:rPr lang="fr-BE" b="1" dirty="0" smtClean="0"/>
              <a:t>N</a:t>
            </a:r>
          </a:p>
          <a:p>
            <a:pPr algn="ctr"/>
            <a:r>
              <a:rPr lang="fr-BE" b="1" dirty="0" smtClean="0"/>
              <a:t>T</a:t>
            </a:r>
          </a:p>
          <a:p>
            <a:pPr algn="ctr"/>
            <a:r>
              <a:rPr lang="fr-BE" b="1" dirty="0" smtClean="0"/>
              <a:t>ER</a:t>
            </a:r>
          </a:p>
          <a:p>
            <a:pPr algn="ctr"/>
            <a:r>
              <a:rPr lang="fr-BE" b="1" dirty="0" smtClean="0"/>
              <a:t>F</a:t>
            </a:r>
          </a:p>
          <a:p>
            <a:pPr algn="ctr"/>
            <a:r>
              <a:rPr lang="fr-BE" b="1" dirty="0" smtClean="0"/>
              <a:t>ERENCE</a:t>
            </a:r>
            <a:endParaRPr lang="fr-BE" b="1" dirty="0"/>
          </a:p>
        </p:txBody>
      </p:sp>
      <p:cxnSp>
        <p:nvCxnSpPr>
          <p:cNvPr id="16" name="Connecteur droit avec flèche 15"/>
          <p:cNvCxnSpPr/>
          <p:nvPr/>
        </p:nvCxnSpPr>
        <p:spPr>
          <a:xfrm>
            <a:off x="1546195" y="3226658"/>
            <a:ext cx="0" cy="1764505"/>
          </a:xfrm>
          <a:prstGeom prst="straightConnector1">
            <a:avLst/>
          </a:prstGeom>
          <a:ln w="12700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31" idx="2"/>
            <a:endCxn id="8" idx="0"/>
          </p:cNvCxnSpPr>
          <p:nvPr/>
        </p:nvCxnSpPr>
        <p:spPr>
          <a:xfrm flipH="1">
            <a:off x="3376958" y="3194587"/>
            <a:ext cx="327601" cy="726556"/>
          </a:xfrm>
          <a:prstGeom prst="straightConnector1">
            <a:avLst/>
          </a:prstGeom>
          <a:ln w="127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Rectangle 7"/>
          <p:cNvSpPr/>
          <p:nvPr/>
        </p:nvSpPr>
        <p:spPr>
          <a:xfrm>
            <a:off x="2218479" y="3921143"/>
            <a:ext cx="2316957" cy="860170"/>
          </a:xfrm>
          <a:prstGeom prst="rect">
            <a:avLst/>
          </a:prstGeom>
          <a:solidFill>
            <a:schemeClr val="bg1">
              <a:alpha val="0"/>
            </a:schemeClr>
          </a:solidFill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Plaisir / </a:t>
            </a:r>
            <a:r>
              <a:rPr lang="en-US" sz="24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Soulagement</a:t>
            </a:r>
            <a:endParaRPr lang="en-US" sz="2400" dirty="0">
              <a:effectLst/>
              <a:ea typeface="Calibri"/>
              <a:cs typeface="Times New Roman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763325" y="4991163"/>
            <a:ext cx="2233682" cy="860170"/>
          </a:xfrm>
          <a:prstGeom prst="rect">
            <a:avLst/>
          </a:prstGeom>
          <a:solidFill>
            <a:schemeClr val="lt1">
              <a:alpha val="0"/>
            </a:schemeClr>
          </a:solidFill>
          <a:ln w="22225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Sentiment de </a:t>
            </a:r>
            <a:r>
              <a:rPr lang="en-US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manque</a:t>
            </a:r>
            <a:r>
              <a:rPr lang="en-US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 </a:t>
            </a:r>
            <a:r>
              <a:rPr lang="en-US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associé</a:t>
            </a:r>
            <a:endParaRPr lang="en-US" dirty="0">
              <a:effectLst/>
              <a:ea typeface="Calibri"/>
              <a:cs typeface="Times New Roman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95804" y="2032762"/>
            <a:ext cx="6659000" cy="423000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Rectangle 30"/>
          <p:cNvSpPr/>
          <p:nvPr/>
        </p:nvSpPr>
        <p:spPr>
          <a:xfrm>
            <a:off x="646062" y="2613239"/>
            <a:ext cx="6116993" cy="581348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2800" b="1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Pensées</a:t>
            </a:r>
            <a:r>
              <a:rPr lang="en-US" sz="2800" b="1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 </a:t>
            </a:r>
            <a:r>
              <a:rPr lang="en-US" sz="2800" b="1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liées</a:t>
            </a:r>
            <a:r>
              <a:rPr lang="en-US" sz="2800" b="1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 au </a:t>
            </a:r>
            <a:r>
              <a:rPr lang="en-US" sz="2800" b="1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désir</a:t>
            </a:r>
            <a:endParaRPr lang="en-US" sz="2800" dirty="0">
              <a:ea typeface="Calibri"/>
              <a:cs typeface="Times New Roman"/>
            </a:endParaRPr>
          </a:p>
        </p:txBody>
      </p:sp>
      <p:sp>
        <p:nvSpPr>
          <p:cNvPr id="99" name="Zone de texte 89"/>
          <p:cNvSpPr txBox="1"/>
          <p:nvPr/>
        </p:nvSpPr>
        <p:spPr>
          <a:xfrm>
            <a:off x="4691270" y="5188208"/>
            <a:ext cx="2382534" cy="941796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2400" b="1" dirty="0" err="1" smtClean="0">
                <a:solidFill>
                  <a:schemeClr val="bg1"/>
                </a:solidFill>
                <a:ea typeface="Calibri"/>
                <a:cs typeface="Times New Roman"/>
              </a:rPr>
              <a:t>État</a:t>
            </a:r>
            <a:r>
              <a:rPr lang="en-US" sz="2400" b="1" dirty="0" smtClean="0">
                <a:solidFill>
                  <a:schemeClr val="bg1"/>
                </a:solidFill>
                <a:ea typeface="Calibri"/>
                <a:cs typeface="Times New Roman"/>
              </a:rPr>
              <a:t> </a:t>
            </a:r>
            <a:r>
              <a:rPr lang="en-US" sz="2400" b="1" dirty="0" err="1" smtClean="0">
                <a:solidFill>
                  <a:schemeClr val="bg1"/>
                </a:solidFill>
                <a:ea typeface="Calibri"/>
                <a:cs typeface="Times New Roman"/>
              </a:rPr>
              <a:t>subjectif</a:t>
            </a:r>
            <a:r>
              <a:rPr lang="en-US" sz="2400" b="1" dirty="0" smtClean="0">
                <a:solidFill>
                  <a:schemeClr val="bg1"/>
                </a:solidFill>
                <a:ea typeface="Calibri"/>
                <a:cs typeface="Times New Roman"/>
              </a:rPr>
              <a:t> de </a:t>
            </a:r>
            <a:r>
              <a:rPr lang="en-US" sz="2400" b="1" dirty="0" err="1" smtClean="0">
                <a:solidFill>
                  <a:schemeClr val="bg1"/>
                </a:solidFill>
                <a:ea typeface="Calibri"/>
                <a:cs typeface="Times New Roman"/>
              </a:rPr>
              <a:t>désir</a:t>
            </a:r>
            <a:endParaRPr lang="en-US" dirty="0">
              <a:solidFill>
                <a:schemeClr val="bg1"/>
              </a:solidFill>
              <a:ea typeface="Calibri"/>
              <a:cs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21389339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0" dur="20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0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" grpId="0" animBg="1"/>
      <p:bldP spid="67" grpId="1" animBg="1"/>
      <p:bldP spid="21" grpId="0" animBg="1"/>
      <p:bldP spid="38" grpId="0"/>
      <p:bldP spid="87" grpId="0"/>
      <p:bldP spid="89" grpId="0" animBg="1"/>
      <p:bldP spid="92" grpId="0"/>
      <p:bldP spid="95" grpId="0"/>
      <p:bldP spid="9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46111" y="415243"/>
            <a:ext cx="9404723" cy="1400530"/>
          </a:xfrm>
        </p:spPr>
        <p:txBody>
          <a:bodyPr/>
          <a:lstStyle/>
          <a:p>
            <a:r>
              <a:rPr lang="fr-BE" dirty="0" smtClean="0"/>
              <a:t>Introduction</a:t>
            </a:r>
            <a:br>
              <a:rPr lang="fr-BE" dirty="0" smtClean="0"/>
            </a:br>
            <a:r>
              <a:rPr lang="fr-BE" sz="2800" i="1" cap="all" dirty="0" smtClean="0">
                <a:solidFill>
                  <a:schemeClr val="accent1"/>
                </a:solidFill>
              </a:rPr>
              <a:t>Exemples d’études utilisant l’interférence</a:t>
            </a:r>
            <a:endParaRPr lang="fr-BE" sz="28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9950323"/>
              </p:ext>
            </p:extLst>
          </p:nvPr>
        </p:nvGraphicFramePr>
        <p:xfrm>
          <a:off x="185124" y="1525869"/>
          <a:ext cx="11797492" cy="478340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86229">
                  <a:extLst>
                    <a:ext uri="{9D8B030D-6E8A-4147-A177-3AD203B41FA5}">
                      <a16:colId xmlns:a16="http://schemas.microsoft.com/office/drawing/2014/main" val="2383953483"/>
                    </a:ext>
                  </a:extLst>
                </a:gridCol>
                <a:gridCol w="3164619">
                  <a:extLst>
                    <a:ext uri="{9D8B030D-6E8A-4147-A177-3AD203B41FA5}">
                      <a16:colId xmlns:a16="http://schemas.microsoft.com/office/drawing/2014/main" val="2155651392"/>
                    </a:ext>
                  </a:extLst>
                </a:gridCol>
                <a:gridCol w="5446644">
                  <a:extLst>
                    <a:ext uri="{9D8B030D-6E8A-4147-A177-3AD203B41FA5}">
                      <a16:colId xmlns:a16="http://schemas.microsoft.com/office/drawing/2014/main" val="2043202750"/>
                    </a:ext>
                  </a:extLst>
                </a:gridCol>
              </a:tblGrid>
              <a:tr h="140247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Study</a:t>
                      </a:r>
                      <a:endParaRPr lang="fr-BE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Target</a:t>
                      </a:r>
                      <a:endParaRPr lang="fr-BE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Interference Task</a:t>
                      </a:r>
                      <a:endParaRPr lang="fr-BE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623047"/>
                  </a:ext>
                </a:extLst>
              </a:tr>
              <a:tr h="439697"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en-US" sz="1600" u="none" strike="noStrike" dirty="0">
                          <a:effectLst/>
                        </a:rPr>
                        <a:t>Kemps, </a:t>
                      </a:r>
                      <a:r>
                        <a:rPr lang="en-US" sz="1600" u="none" strike="noStrike" dirty="0" err="1">
                          <a:effectLst/>
                        </a:rPr>
                        <a:t>Tiggeman</a:t>
                      </a:r>
                      <a:r>
                        <a:rPr lang="en-US" sz="1600" u="none" strike="noStrike" dirty="0">
                          <a:effectLst/>
                        </a:rPr>
                        <a:t> &amp; Hart (2005)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en-US" sz="1600" u="none" strike="noStrike" dirty="0">
                          <a:effectLst/>
                        </a:rPr>
                        <a:t>Induced </a:t>
                      </a:r>
                      <a:r>
                        <a:rPr lang="en-US" sz="1600" b="1" u="none" strike="noStrike" dirty="0">
                          <a:effectLst/>
                        </a:rPr>
                        <a:t>Chocolate</a:t>
                      </a:r>
                      <a:r>
                        <a:rPr lang="en-US" sz="1600" u="none" strike="noStrike" dirty="0">
                          <a:effectLst/>
                        </a:rPr>
                        <a:t> Craving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Dynamic Visual Noise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● Irrelevant Speech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571843"/>
                  </a:ext>
                </a:extLst>
              </a:tr>
              <a:tr h="273187"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en-US" sz="1600" u="none" strike="noStrike" dirty="0">
                          <a:effectLst/>
                        </a:rPr>
                        <a:t>Steel, Kemps &amp; </a:t>
                      </a:r>
                      <a:r>
                        <a:rPr lang="en-US" sz="1600" u="none" strike="noStrike" dirty="0" err="1">
                          <a:effectLst/>
                        </a:rPr>
                        <a:t>Tiggeman</a:t>
                      </a:r>
                      <a:r>
                        <a:rPr lang="en-US" sz="1600" u="none" strike="noStrike" dirty="0">
                          <a:effectLst/>
                        </a:rPr>
                        <a:t> (2006)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en-US" sz="1600" u="none" strike="noStrike" dirty="0">
                          <a:effectLst/>
                        </a:rPr>
                        <a:t>Induced </a:t>
                      </a:r>
                      <a:r>
                        <a:rPr lang="en-US" sz="1600" b="1" u="none" strike="noStrike" dirty="0">
                          <a:effectLst/>
                        </a:rPr>
                        <a:t>Food</a:t>
                      </a:r>
                      <a:r>
                        <a:rPr lang="en-US" sz="1600" u="none" strike="noStrike" dirty="0">
                          <a:effectLst/>
                        </a:rPr>
                        <a:t> Craving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Dynamic Visual Noise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577254"/>
                  </a:ext>
                </a:extLst>
              </a:tr>
              <a:tr h="439697">
                <a:tc rowSpan="4">
                  <a:txBody>
                    <a:bodyPr/>
                    <a:lstStyle/>
                    <a:p>
                      <a:pPr marL="90488" indent="0" algn="l" defTabSz="4572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May, Andrade,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Panabokke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Kavanagh (2010)</a:t>
                      </a:r>
                      <a:endParaRPr lang="fr-BE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90488" indent="0" algn="l" fontAlgn="b"/>
                      <a:r>
                        <a:rPr lang="fr-BE" sz="1600" u="none" strike="noStrike" dirty="0" err="1">
                          <a:effectLst/>
                        </a:rPr>
                        <a:t>Induced</a:t>
                      </a:r>
                      <a:r>
                        <a:rPr lang="fr-BE" sz="1600" u="none" strike="noStrike" dirty="0">
                          <a:effectLst/>
                        </a:rPr>
                        <a:t> Craving for </a:t>
                      </a:r>
                      <a:r>
                        <a:rPr lang="fr-BE" sz="1600" b="1" u="none" strike="noStrike" dirty="0">
                          <a:effectLst/>
                        </a:rPr>
                        <a:t>Cigarettes</a:t>
                      </a:r>
                      <a:endParaRPr lang="fr-B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Auditory </a:t>
                      </a:r>
                      <a:r>
                        <a:rPr lang="en-US" sz="1600" u="none" strike="noStrike" dirty="0" smtClean="0">
                          <a:effectLst/>
                        </a:rPr>
                        <a:t>Mental </a:t>
                      </a:r>
                      <a:r>
                        <a:rPr lang="en-US" sz="1600" u="none" strike="noStrike" dirty="0">
                          <a:effectLst/>
                        </a:rPr>
                        <a:t>Imagery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● Visual Mental Imagery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332535"/>
                  </a:ext>
                </a:extLst>
              </a:tr>
              <a:tr h="657685"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>
                  <a:txBody>
                    <a:bodyPr/>
                    <a:lstStyle/>
                    <a:p>
                      <a:pPr marL="90488" indent="-90488" algn="l" fontAlgn="b"/>
                      <a:r>
                        <a:rPr lang="fr-BE" sz="1600" u="none" strike="noStrike" dirty="0">
                          <a:effectLst/>
                        </a:rPr>
                        <a:t>● </a:t>
                      </a:r>
                      <a:r>
                        <a:rPr lang="fr-BE" sz="1600" u="none" strike="noStrike" dirty="0" err="1">
                          <a:effectLst/>
                        </a:rPr>
                        <a:t>Auditory</a:t>
                      </a:r>
                      <a:r>
                        <a:rPr lang="fr-BE" sz="1600" u="none" strike="noStrike" dirty="0">
                          <a:effectLst/>
                        </a:rPr>
                        <a:t> Mental </a:t>
                      </a:r>
                      <a:r>
                        <a:rPr lang="fr-BE" sz="1600" u="none" strike="noStrike" dirty="0" err="1">
                          <a:effectLst/>
                        </a:rPr>
                        <a:t>Imagery</a:t>
                      </a:r>
                      <a:r>
                        <a:rPr lang="fr-BE" sz="1600" u="none" strike="noStrike" dirty="0">
                          <a:effectLst/>
                        </a:rPr>
                        <a:t> and </a:t>
                      </a:r>
                      <a:r>
                        <a:rPr lang="fr-BE" sz="1600" u="none" strike="noStrike" dirty="0" err="1">
                          <a:effectLst/>
                        </a:rPr>
                        <a:t>Dynamic</a:t>
                      </a:r>
                      <a:r>
                        <a:rPr lang="fr-BE" sz="1600" u="none" strike="noStrike" dirty="0">
                          <a:effectLst/>
                        </a:rPr>
                        <a:t> Visual </a:t>
                      </a:r>
                      <a:r>
                        <a:rPr lang="fr-BE" sz="1600" u="none" strike="noStrike" dirty="0" smtClean="0">
                          <a:effectLst/>
                        </a:rPr>
                        <a:t>Noise</a:t>
                      </a:r>
                    </a:p>
                    <a:p>
                      <a:pPr marL="90488" indent="-90488" algn="l" fontAlgn="b"/>
                      <a:r>
                        <a:rPr lang="fr-BE" sz="1600" u="none" strike="noStrike" dirty="0" smtClean="0">
                          <a:effectLst/>
                        </a:rPr>
                        <a:t>● </a:t>
                      </a:r>
                      <a:r>
                        <a:rPr lang="fr-BE" sz="1600" u="none" strike="noStrike" dirty="0">
                          <a:effectLst/>
                        </a:rPr>
                        <a:t>Visual Mental </a:t>
                      </a:r>
                      <a:r>
                        <a:rPr lang="fr-BE" sz="1600" u="none" strike="noStrike" dirty="0" err="1">
                          <a:effectLst/>
                        </a:rPr>
                        <a:t>Imagery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243852"/>
                  </a:ext>
                </a:extLst>
              </a:tr>
              <a:tr h="657685"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Auditory Mental Imagery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● Visual Mental Imagery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385753"/>
                  </a:ext>
                </a:extLst>
              </a:tr>
              <a:tr h="439697"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Clay Modeling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109633"/>
                  </a:ext>
                </a:extLst>
              </a:tr>
              <a:tr h="83800">
                <a:tc rowSpan="2">
                  <a:txBody>
                    <a:bodyPr/>
                    <a:lstStyle/>
                    <a:p>
                      <a:pPr marL="90488" indent="0" algn="l" defTabSz="4572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Andrade, Pears, May &amp; Kavanagh (2012)</a:t>
                      </a:r>
                      <a:endParaRPr lang="fr-BE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488" indent="0" algn="l" fontAlgn="b"/>
                      <a:r>
                        <a:rPr lang="fr-BE" sz="1600" u="none" strike="noStrike" dirty="0" err="1">
                          <a:effectLst/>
                        </a:rPr>
                        <a:t>Induced</a:t>
                      </a:r>
                      <a:r>
                        <a:rPr lang="fr-BE" sz="1600" u="none" strike="noStrike" dirty="0">
                          <a:effectLst/>
                        </a:rPr>
                        <a:t> </a:t>
                      </a:r>
                      <a:r>
                        <a:rPr lang="fr-BE" sz="1600" b="1" u="none" strike="noStrike" dirty="0" err="1">
                          <a:effectLst/>
                        </a:rPr>
                        <a:t>Chocolate</a:t>
                      </a:r>
                      <a:r>
                        <a:rPr lang="fr-BE" sz="1600" u="none" strike="noStrike" dirty="0">
                          <a:effectLst/>
                        </a:rPr>
                        <a:t> Craving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● Clay Modeling</a:t>
                      </a:r>
                      <a:endParaRPr lang="fr-BE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42" marR="3642" marT="3642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631995"/>
                  </a:ext>
                </a:extLst>
              </a:tr>
              <a:tr h="344762"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Clay Modeling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188389"/>
                  </a:ext>
                </a:extLst>
              </a:tr>
              <a:tr h="657685">
                <a:tc>
                  <a:txBody>
                    <a:bodyPr/>
                    <a:lstStyle/>
                    <a:p>
                      <a:pPr marL="90488" indent="0" algn="l" defTabSz="457200" rtl="0" eaLnBrk="1" fontAlgn="b" latinLnBrk="0" hangingPunct="1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Skorka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-Brown, Andrade,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Whalley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May (2014</a:t>
                      </a:r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90488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fr-BE" sz="1600" u="none" strike="noStrike" dirty="0" err="1">
                          <a:effectLst/>
                        </a:rPr>
                        <a:t>Naturally-occuring</a:t>
                      </a:r>
                      <a:r>
                        <a:rPr lang="fr-BE" sz="1600" u="none" strike="noStrike" dirty="0">
                          <a:effectLst/>
                        </a:rPr>
                        <a:t> </a:t>
                      </a:r>
                      <a:r>
                        <a:rPr lang="fr-BE" sz="1600" b="1" u="none" strike="noStrike" dirty="0" smtClean="0">
                          <a:effectLst/>
                        </a:rPr>
                        <a:t>Food</a:t>
                      </a:r>
                      <a:r>
                        <a:rPr lang="fr-BE" sz="1600" u="none" strike="noStrike" dirty="0">
                          <a:effectLst/>
                        </a:rPr>
                        <a:t>, </a:t>
                      </a:r>
                      <a:r>
                        <a:rPr lang="fr-BE" sz="1600" b="1" u="none" strike="noStrike" dirty="0" smtClean="0">
                          <a:effectLst/>
                        </a:rPr>
                        <a:t>Drink</a:t>
                      </a:r>
                      <a:r>
                        <a:rPr lang="fr-BE" sz="1600" u="none" strike="noStrike" dirty="0">
                          <a:effectLst/>
                        </a:rPr>
                        <a:t>, </a:t>
                      </a:r>
                      <a:r>
                        <a:rPr lang="fr-BE" sz="1600" b="1" u="none" strike="noStrike" dirty="0" err="1" smtClean="0">
                          <a:effectLst/>
                        </a:rPr>
                        <a:t>Caffeine</a:t>
                      </a:r>
                      <a:r>
                        <a:rPr lang="fr-BE" sz="1600" u="none" strike="noStrike" dirty="0" smtClean="0">
                          <a:effectLst/>
                        </a:rPr>
                        <a:t> </a:t>
                      </a:r>
                      <a:r>
                        <a:rPr lang="fr-BE" sz="1600" u="none" strike="noStrike" dirty="0">
                          <a:effectLst/>
                        </a:rPr>
                        <a:t>or </a:t>
                      </a:r>
                      <a:r>
                        <a:rPr lang="fr-BE" sz="1600" b="1" u="none" strike="noStrike" dirty="0" smtClean="0">
                          <a:effectLst/>
                        </a:rPr>
                        <a:t>Nicotine</a:t>
                      </a:r>
                      <a:r>
                        <a:rPr lang="fr-BE" sz="1600" u="none" strike="noStrike" dirty="0" smtClean="0">
                          <a:effectLst/>
                        </a:rPr>
                        <a:t> Craving</a:t>
                      </a:r>
                    </a:p>
                    <a:p>
                      <a:pPr marL="90488" indent="0" algn="l" fontAlgn="b"/>
                      <a:endParaRPr lang="fr-B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-90488" algn="l" fontAlgn="b"/>
                      <a:r>
                        <a:rPr lang="en-US" sz="1600" u="none" strike="noStrike" dirty="0">
                          <a:effectLst/>
                        </a:rPr>
                        <a:t>● Puzzle Video </a:t>
                      </a:r>
                      <a:r>
                        <a:rPr lang="en-US" sz="1600" u="none" strike="noStrike" dirty="0" smtClean="0">
                          <a:effectLst/>
                        </a:rPr>
                        <a:t>Game </a:t>
                      </a:r>
                      <a:r>
                        <a:rPr lang="en-US" sz="1600" u="none" strike="noStrike" dirty="0">
                          <a:effectLst/>
                        </a:rPr>
                        <a:t>"</a:t>
                      </a:r>
                      <a:r>
                        <a:rPr lang="en-US" sz="1600" u="none" strike="noStrike" dirty="0" smtClean="0">
                          <a:effectLst/>
                        </a:rPr>
                        <a:t>Tetris“</a:t>
                      </a:r>
                      <a:endParaRPr lang="en-US" sz="10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fr-B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722313"/>
                  </a:ext>
                </a:extLst>
              </a:tr>
            </a:tbl>
          </a:graphicData>
        </a:graphic>
      </p:graphicFrame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429" y="1313974"/>
            <a:ext cx="5669142" cy="4230053"/>
          </a:xfrm>
          <a:prstGeom prst="rect">
            <a:avLst/>
          </a:prstGeom>
        </p:spPr>
      </p:pic>
      <p:pic>
        <p:nvPicPr>
          <p:cNvPr id="9" name="Imag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497" y="1115247"/>
            <a:ext cx="5553006" cy="4627506"/>
          </a:xfrm>
          <a:prstGeom prst="rect">
            <a:avLst/>
          </a:prstGeom>
        </p:spPr>
      </p:pic>
      <p:pic>
        <p:nvPicPr>
          <p:cNvPr id="10" name="Image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2" t="14667" r="20156" b="7166"/>
          <a:stretch/>
        </p:blipFill>
        <p:spPr>
          <a:xfrm>
            <a:off x="3312657" y="1517744"/>
            <a:ext cx="5566687" cy="3822513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968" y="587652"/>
            <a:ext cx="3780064" cy="5682697"/>
          </a:xfrm>
          <a:prstGeom prst="rect">
            <a:avLst/>
          </a:prstGeom>
        </p:spPr>
      </p:pic>
      <p:pic>
        <p:nvPicPr>
          <p:cNvPr id="12" name="Image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880" y="1371260"/>
            <a:ext cx="6204241" cy="4115480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2" t="20952" r="28696" b="20476"/>
          <a:stretch/>
        </p:blipFill>
        <p:spPr>
          <a:xfrm>
            <a:off x="3345883" y="1075856"/>
            <a:ext cx="5500235" cy="470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366694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" dur="9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Introduction</a:t>
            </a:r>
            <a:br>
              <a:rPr lang="fr-BE" dirty="0" smtClean="0"/>
            </a:br>
            <a:r>
              <a:rPr lang="fr-BE" sz="2800" i="1" cap="all" dirty="0" smtClean="0">
                <a:solidFill>
                  <a:schemeClr val="accent1"/>
                </a:solidFill>
              </a:rPr>
              <a:t>Présentation de l’étude</a:t>
            </a:r>
            <a:endParaRPr lang="fr-FR" sz="2800" i="1" cap="all" dirty="0">
              <a:solidFill>
                <a:schemeClr val="accent1"/>
              </a:solidFill>
            </a:endParaRP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fr-FR" sz="2800" dirty="0" smtClean="0"/>
              <a:t>Cette étude a pour but de</a:t>
            </a:r>
          </a:p>
          <a:p>
            <a:pPr marL="0" indent="0">
              <a:buNone/>
            </a:pPr>
            <a:endParaRPr lang="fr-FR" sz="2800" dirty="0" smtClean="0"/>
          </a:p>
          <a:p>
            <a:pPr lvl="1"/>
            <a:r>
              <a:rPr lang="fr-FR" sz="2400" dirty="0" smtClean="0"/>
              <a:t>Tester l’efficacité d’une intervention basée sur l’interférence sur le craving au jeu d’argent</a:t>
            </a:r>
          </a:p>
          <a:p>
            <a:pPr marL="457200" lvl="1" indent="0">
              <a:buNone/>
            </a:pPr>
            <a:endParaRPr lang="fr-FR" sz="2400" dirty="0" smtClean="0"/>
          </a:p>
          <a:p>
            <a:pPr lvl="1"/>
            <a:r>
              <a:rPr lang="fr-FR" sz="2400" dirty="0" smtClean="0"/>
              <a:t>Comparer son efficacité avec une tâche contrôle</a:t>
            </a:r>
          </a:p>
        </p:txBody>
      </p:sp>
    </p:spTree>
    <p:extLst>
      <p:ext uri="{BB962C8B-B14F-4D97-AF65-F5344CB8AC3E}">
        <p14:creationId xmlns:p14="http://schemas.microsoft.com/office/powerpoint/2010/main" val="970171391"/>
      </p:ext>
    </p:extLst>
  </p:cSld>
  <p:clrMapOvr>
    <a:masterClrMapping/>
  </p:clrMapOvr>
  <p:transition spd="slow">
    <p:cover dir="r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Méthodologie – Design (1)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103312" y="2052919"/>
            <a:ext cx="8946541" cy="4217252"/>
          </a:xfrm>
        </p:spPr>
        <p:txBody>
          <a:bodyPr anchor="ctr">
            <a:noAutofit/>
          </a:bodyPr>
          <a:lstStyle/>
          <a:p>
            <a:r>
              <a:rPr lang="en-GB" sz="2800" dirty="0" err="1" smtClean="0"/>
              <a:t>Recrutement</a:t>
            </a:r>
            <a:r>
              <a:rPr lang="en-GB" sz="2800" dirty="0" smtClean="0"/>
              <a:t> –Questionnaire </a:t>
            </a:r>
            <a:r>
              <a:rPr lang="en-GB" sz="2800" dirty="0" err="1" smtClean="0"/>
              <a:t>en</a:t>
            </a:r>
            <a:r>
              <a:rPr lang="en-GB" sz="2800" dirty="0" smtClean="0"/>
              <a:t> </a:t>
            </a:r>
            <a:r>
              <a:rPr lang="en-GB" sz="2800" dirty="0" err="1" smtClean="0"/>
              <a:t>ligne</a:t>
            </a:r>
            <a:endParaRPr lang="en-GB" sz="2800" dirty="0" smtClean="0"/>
          </a:p>
          <a:p>
            <a:pPr lvl="1"/>
            <a:r>
              <a:rPr lang="en-GB" sz="2600" dirty="0" err="1" smtClean="0"/>
              <a:t>Données</a:t>
            </a:r>
            <a:r>
              <a:rPr lang="en-GB" sz="2600" dirty="0" smtClean="0"/>
              <a:t> </a:t>
            </a:r>
            <a:r>
              <a:rPr lang="en-GB" sz="2600" dirty="0" err="1" smtClean="0"/>
              <a:t>démographiques</a:t>
            </a:r>
            <a:r>
              <a:rPr lang="en-GB" sz="2600" dirty="0" smtClean="0"/>
              <a:t>, </a:t>
            </a:r>
            <a:r>
              <a:rPr lang="en-GB" sz="2600" dirty="0" err="1" smtClean="0"/>
              <a:t>Jeux</a:t>
            </a:r>
            <a:r>
              <a:rPr lang="en-GB" sz="2600" dirty="0" smtClean="0"/>
              <a:t> </a:t>
            </a:r>
            <a:r>
              <a:rPr lang="en-GB" sz="2600" dirty="0" err="1" smtClean="0"/>
              <a:t>favoris</a:t>
            </a:r>
            <a:r>
              <a:rPr lang="en-GB" sz="2600" dirty="0" smtClean="0"/>
              <a:t>, </a:t>
            </a:r>
            <a:r>
              <a:rPr lang="en-GB" sz="2600" dirty="0" err="1" smtClean="0"/>
              <a:t>Impulsivité</a:t>
            </a:r>
            <a:r>
              <a:rPr lang="en-GB" sz="2600" dirty="0" smtClean="0"/>
              <a:t> (UPPS-P), </a:t>
            </a:r>
            <a:r>
              <a:rPr lang="en-GB" sz="2600" dirty="0" err="1" smtClean="0"/>
              <a:t>Symptômes</a:t>
            </a:r>
            <a:r>
              <a:rPr lang="en-GB" sz="2600" dirty="0" smtClean="0"/>
              <a:t> de </a:t>
            </a:r>
            <a:r>
              <a:rPr lang="en-GB" sz="2600" dirty="0" err="1" smtClean="0"/>
              <a:t>Jeu</a:t>
            </a:r>
            <a:r>
              <a:rPr lang="en-GB" sz="2600" dirty="0" smtClean="0"/>
              <a:t> (ICJE), </a:t>
            </a:r>
            <a:r>
              <a:rPr lang="en-GB" sz="2600" dirty="0" err="1" smtClean="0"/>
              <a:t>Compétences</a:t>
            </a:r>
            <a:r>
              <a:rPr lang="en-GB" sz="2600" dirty="0" smtClean="0"/>
              <a:t> </a:t>
            </a:r>
            <a:r>
              <a:rPr lang="en-GB" sz="2600" dirty="0" err="1" smtClean="0"/>
              <a:t>d’Imagerie</a:t>
            </a:r>
            <a:r>
              <a:rPr lang="en-GB" sz="2600" dirty="0" smtClean="0"/>
              <a:t>(Psi-Q)</a:t>
            </a:r>
          </a:p>
          <a:p>
            <a:pPr lvl="1"/>
            <a:r>
              <a:rPr lang="en-GB" sz="2600" dirty="0" err="1" smtClean="0"/>
              <a:t>Fréquence</a:t>
            </a:r>
            <a:r>
              <a:rPr lang="en-GB" sz="2600" dirty="0" smtClean="0"/>
              <a:t> des Cravings au </a:t>
            </a:r>
            <a:r>
              <a:rPr lang="en-GB" sz="2600" dirty="0" err="1" smtClean="0"/>
              <a:t>Jeu</a:t>
            </a:r>
            <a:r>
              <a:rPr lang="en-GB" sz="2600" dirty="0" smtClean="0"/>
              <a:t> (CEQ-F)</a:t>
            </a:r>
          </a:p>
        </p:txBody>
      </p:sp>
    </p:spTree>
    <p:extLst>
      <p:ext uri="{BB962C8B-B14F-4D97-AF65-F5344CB8AC3E}">
        <p14:creationId xmlns:p14="http://schemas.microsoft.com/office/powerpoint/2010/main" val="385016828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fr-BE" sz="2800" dirty="0" smtClean="0"/>
              <a:t>38 joueurs occasionnels (minimum une fois/mois)</a:t>
            </a:r>
          </a:p>
          <a:p>
            <a:pPr lvl="1"/>
            <a:r>
              <a:rPr lang="fr-BE" sz="2400" dirty="0" smtClean="0"/>
              <a:t>16 hommes, 22 femmes</a:t>
            </a:r>
          </a:p>
          <a:p>
            <a:pPr lvl="1"/>
            <a:r>
              <a:rPr lang="fr-BE" sz="2400" dirty="0" smtClean="0"/>
              <a:t>Âge moyen 29 ans, tranche d’âge18-59 ans</a:t>
            </a:r>
            <a:endParaRPr lang="fr-BE" sz="2400" dirty="0"/>
          </a:p>
          <a:p>
            <a:pPr lvl="1"/>
            <a:endParaRPr lang="fr-BE" dirty="0"/>
          </a:p>
          <a:p>
            <a:pPr lvl="1"/>
            <a:endParaRPr lang="fr-BE" dirty="0"/>
          </a:p>
          <a:p>
            <a:pPr lvl="1"/>
            <a:endParaRPr lang="fr-BE" dirty="0" smtClean="0"/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fr-BE" dirty="0" smtClean="0"/>
              <a:t>Méthodologie - Échantillon</a:t>
            </a:r>
            <a:br>
              <a:rPr lang="fr-BE" dirty="0" smtClean="0"/>
            </a:br>
            <a:endParaRPr lang="fr-BE" sz="2000" dirty="0"/>
          </a:p>
        </p:txBody>
      </p:sp>
      <p:graphicFrame>
        <p:nvGraphicFramePr>
          <p:cNvPr id="2" name="Tableau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53392592"/>
              </p:ext>
            </p:extLst>
          </p:nvPr>
        </p:nvGraphicFramePr>
        <p:xfrm>
          <a:off x="1093800" y="4517396"/>
          <a:ext cx="10004400" cy="10109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292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42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429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4292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4292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29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42920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Cartes à gratter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Loterie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Paris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Slot machine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Poker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Poker en ligne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Autres</a:t>
                      </a:r>
                      <a:endParaRPr lang="fr-B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26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23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15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6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3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3</a:t>
                      </a:r>
                      <a:endParaRPr lang="fr-BE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dirty="0" smtClean="0"/>
                        <a:t>3</a:t>
                      </a:r>
                      <a:endParaRPr lang="fr-BE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8728690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fr-BE" dirty="0" smtClean="0"/>
              <a:t>Méthodologie – Design (2)</a:t>
            </a:r>
            <a:endParaRPr lang="fr-BE" dirty="0"/>
          </a:p>
        </p:txBody>
      </p:sp>
      <p:graphicFrame>
        <p:nvGraphicFramePr>
          <p:cNvPr id="9" name="Tableau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85261832"/>
              </p:ext>
            </p:extLst>
          </p:nvPr>
        </p:nvGraphicFramePr>
        <p:xfrm>
          <a:off x="180670" y="1457011"/>
          <a:ext cx="11830660" cy="5220000"/>
        </p:xfrm>
        <a:graphic>
          <a:graphicData uri="http://schemas.openxmlformats.org/drawingml/2006/table">
            <a:tbl>
              <a:tblPr firstRow="1" bandRow="1"/>
              <a:tblGrid>
                <a:gridCol w="1774600">
                  <a:extLst>
                    <a:ext uri="{9D8B030D-6E8A-4147-A177-3AD203B41FA5}">
                      <a16:colId xmlns:a16="http://schemas.microsoft.com/office/drawing/2014/main" val="1860914282"/>
                    </a:ext>
                  </a:extLst>
                </a:gridCol>
                <a:gridCol w="2661898">
                  <a:extLst>
                    <a:ext uri="{9D8B030D-6E8A-4147-A177-3AD203B41FA5}">
                      <a16:colId xmlns:a16="http://schemas.microsoft.com/office/drawing/2014/main" val="2229850156"/>
                    </a:ext>
                  </a:extLst>
                </a:gridCol>
                <a:gridCol w="2957666">
                  <a:extLst>
                    <a:ext uri="{9D8B030D-6E8A-4147-A177-3AD203B41FA5}">
                      <a16:colId xmlns:a16="http://schemas.microsoft.com/office/drawing/2014/main" val="1434769603"/>
                    </a:ext>
                  </a:extLst>
                </a:gridCol>
                <a:gridCol w="4436496">
                  <a:extLst>
                    <a:ext uri="{9D8B030D-6E8A-4147-A177-3AD203B41FA5}">
                      <a16:colId xmlns:a16="http://schemas.microsoft.com/office/drawing/2014/main" val="4212437907"/>
                    </a:ext>
                  </a:extLst>
                </a:gridCol>
              </a:tblGrid>
              <a:tr h="787387">
                <a:tc>
                  <a:txBody>
                    <a:bodyPr/>
                    <a:lstStyle/>
                    <a:p>
                      <a:pPr algn="ctr" fontAlgn="ctr"/>
                      <a:r>
                        <a:rPr lang="fr-BE" sz="2600" b="0" i="0" u="none" strike="noStrike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2590" marR="2590" marT="25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4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fr-BE" sz="26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Manipulation</a:t>
                      </a:r>
                    </a:p>
                  </a:txBody>
                  <a:tcPr marL="2590" marR="2590" marT="25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433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BE" sz="2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Mesures</a:t>
                      </a:r>
                      <a:endParaRPr lang="fr-BE" sz="26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2590" marR="2590" marT="25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43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4266782"/>
                  </a:ext>
                </a:extLst>
              </a:tr>
              <a:tr h="1286236">
                <a:tc>
                  <a:txBody>
                    <a:bodyPr/>
                    <a:lstStyle/>
                    <a:p>
                      <a:pPr algn="l" rtl="0" fontAlgn="ctr"/>
                      <a:r>
                        <a:rPr lang="fr-BE" sz="2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Ligne de Base</a:t>
                      </a:r>
                      <a:endParaRPr lang="fr-BE" sz="26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2590" marR="2590" marT="25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4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fontAlgn="ctr"/>
                      <a:r>
                        <a:rPr lang="fr-BE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 </a:t>
                      </a:r>
                    </a:p>
                  </a:txBody>
                  <a:tcPr marL="2590" marR="2590" marT="25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BE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Affect (</a:t>
                      </a:r>
                      <a:r>
                        <a:rPr lang="fr-BE" sz="2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PANAS)</a:t>
                      </a:r>
                    </a:p>
                    <a:p>
                      <a:pPr algn="l" rtl="0" fontAlgn="ctr"/>
                      <a:r>
                        <a:rPr lang="fr-BE" sz="2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Anxiété </a:t>
                      </a:r>
                      <a:r>
                        <a:rPr lang="fr-BE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(</a:t>
                      </a:r>
                      <a:r>
                        <a:rPr lang="fr-BE" sz="2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STAI-Y)</a:t>
                      </a:r>
                    </a:p>
                    <a:p>
                      <a:pPr algn="l" rtl="0" fontAlgn="ctr"/>
                      <a:r>
                        <a:rPr lang="fr-BE" sz="2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Intensité du craving(CEQ-S</a:t>
                      </a:r>
                      <a:r>
                        <a:rPr lang="fr-BE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)</a:t>
                      </a:r>
                    </a:p>
                  </a:txBody>
                  <a:tcPr marL="2590" marR="2590" marT="25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4010968"/>
                  </a:ext>
                </a:extLst>
              </a:tr>
              <a:tr h="430611">
                <a:tc>
                  <a:txBody>
                    <a:bodyPr/>
                    <a:lstStyle/>
                    <a:p>
                      <a:pPr algn="l" rtl="0" fontAlgn="ctr"/>
                      <a:r>
                        <a:rPr lang="fr-BE" sz="2600" b="1" i="0" u="none" strike="noStrike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Induction</a:t>
                      </a:r>
                    </a:p>
                  </a:txBody>
                  <a:tcPr marL="2590" marR="2590" marT="25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433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fr-BE" sz="2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Imagerie </a:t>
                      </a:r>
                      <a:r>
                        <a:rPr lang="fr-BE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+ </a:t>
                      </a:r>
                      <a:r>
                        <a:rPr lang="fr-BE" sz="2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Tâche de Jeu</a:t>
                      </a:r>
                      <a:endParaRPr lang="fr-BE" sz="2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90" marR="2590" marT="25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CD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fr-B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BE" sz="2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Intensité du craving(CEQ-S)</a:t>
                      </a:r>
                      <a:endParaRPr lang="fr-BE" sz="2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90" marR="2590" marT="25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8244640"/>
                  </a:ext>
                </a:extLst>
              </a:tr>
              <a:tr h="2715766">
                <a:tc>
                  <a:txBody>
                    <a:bodyPr/>
                    <a:lstStyle/>
                    <a:p>
                      <a:pPr algn="l" rtl="0" fontAlgn="ctr"/>
                      <a:r>
                        <a:rPr lang="fr-BE" sz="2600" b="1" i="0" u="none" strike="noStrike" dirty="0" smtClean="0">
                          <a:solidFill>
                            <a:srgbClr val="FFFFFF"/>
                          </a:solidFill>
                          <a:effectLst/>
                          <a:latin typeface="+mj-lt"/>
                        </a:rPr>
                        <a:t>Réduction</a:t>
                      </a:r>
                      <a:endParaRPr lang="fr-BE" sz="2600" b="1" i="0" u="none" strike="noStrike" dirty="0">
                        <a:solidFill>
                          <a:srgbClr val="FFFFFF"/>
                        </a:solidFill>
                        <a:effectLst/>
                        <a:latin typeface="+mj-lt"/>
                      </a:endParaRPr>
                    </a:p>
                  </a:txBody>
                  <a:tcPr marL="2590" marR="2590" marT="25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CD433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BE" sz="2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Interférence:</a:t>
                      </a:r>
                      <a:endParaRPr lang="fr-BE" sz="2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90" marR="2590" marT="25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7E8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fr-BE" sz="2600" b="0" i="0" u="none" strike="noStrike" dirty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Control</a:t>
                      </a:r>
                      <a:r>
                        <a:rPr lang="fr-BE" sz="26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j-lt"/>
                        </a:rPr>
                        <a:t>:</a:t>
                      </a:r>
                      <a:endParaRPr lang="fr-BE" sz="2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90" marR="2590" marT="259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1F7E8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fr-BE" sz="2600" b="0" i="0" u="none" strike="noStrike" kern="1200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Intensité du craving(CEQ-S)</a:t>
                      </a:r>
                      <a:endParaRPr lang="fr-BE" sz="2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2590" marR="2590" marT="259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3EFC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68657253"/>
                  </a:ext>
                </a:extLst>
              </a:tr>
            </a:tbl>
          </a:graphicData>
        </a:graphic>
      </p:graphicFrame>
      <p:graphicFrame>
        <p:nvGraphicFramePr>
          <p:cNvPr id="6" name="Objet 5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846565777"/>
              </p:ext>
            </p:extLst>
          </p:nvPr>
        </p:nvGraphicFramePr>
        <p:xfrm>
          <a:off x="2129465" y="4388417"/>
          <a:ext cx="2283509" cy="2288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172" name="Image" r:id="rId4" imgW="11377440" imgH="11377440" progId="Photoshop.Image.16">
                  <p:embed/>
                </p:oleObj>
              </mc:Choice>
              <mc:Fallback>
                <p:oleObj name="Image" r:id="rId4" imgW="11377440" imgH="11377440" progId="Photoshop.Image.16">
                  <p:embed/>
                  <p:pic>
                    <p:nvPicPr>
                      <p:cNvPr id="6" name="Objet 5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29465" y="4388417"/>
                        <a:ext cx="2283509" cy="22885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7" name="Picture 14" descr="https://static.dezeen.com/uploads/2015/07/Bubble-Wrap_dezeen_ban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4" r="8072"/>
          <a:stretch/>
        </p:blipFill>
        <p:spPr bwMode="auto">
          <a:xfrm>
            <a:off x="4947157" y="4388417"/>
            <a:ext cx="2284286" cy="22885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75617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err="1" smtClean="0"/>
              <a:t>Résultats</a:t>
            </a:r>
            <a:r>
              <a:rPr lang="en-GB" dirty="0" smtClean="0"/>
              <a:t> : </a:t>
            </a:r>
            <a:r>
              <a:rPr lang="en-GB" dirty="0" err="1" smtClean="0"/>
              <a:t>Comparaison</a:t>
            </a:r>
            <a:r>
              <a:rPr lang="en-GB" dirty="0" smtClean="0"/>
              <a:t> des </a:t>
            </a:r>
            <a:r>
              <a:rPr lang="en-GB" dirty="0" err="1" smtClean="0"/>
              <a:t>groupes</a:t>
            </a:r>
            <a:endParaRPr lang="en-GB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err="1" smtClean="0"/>
              <a:t>Groupes</a:t>
            </a:r>
            <a:r>
              <a:rPr lang="en-GB" dirty="0" smtClean="0"/>
              <a:t> </a:t>
            </a:r>
            <a:r>
              <a:rPr lang="en-GB" dirty="0" err="1" smtClean="0"/>
              <a:t>Expérimental</a:t>
            </a:r>
            <a:r>
              <a:rPr lang="en-GB" dirty="0" smtClean="0"/>
              <a:t> et </a:t>
            </a:r>
            <a:r>
              <a:rPr lang="en-GB" dirty="0" err="1" smtClean="0"/>
              <a:t>Contrôle</a:t>
            </a:r>
            <a:r>
              <a:rPr lang="en-GB" dirty="0" smtClean="0"/>
              <a:t> </a:t>
            </a:r>
            <a:r>
              <a:rPr lang="en-GB" dirty="0" err="1" smtClean="0"/>
              <a:t>sont</a:t>
            </a:r>
            <a:r>
              <a:rPr lang="en-GB" dirty="0" smtClean="0"/>
              <a:t> </a:t>
            </a:r>
            <a:r>
              <a:rPr lang="en-GB" dirty="0" err="1" smtClean="0"/>
              <a:t>identiques</a:t>
            </a:r>
            <a:r>
              <a:rPr lang="en-GB" dirty="0" smtClean="0"/>
              <a:t> sur les variables</a:t>
            </a:r>
          </a:p>
          <a:p>
            <a:pPr lvl="1"/>
            <a:r>
              <a:rPr lang="en-GB" dirty="0" err="1" smtClean="0"/>
              <a:t>Sexe</a:t>
            </a:r>
            <a:r>
              <a:rPr lang="en-GB" dirty="0" smtClean="0"/>
              <a:t> et Age</a:t>
            </a:r>
          </a:p>
          <a:p>
            <a:pPr lvl="1"/>
            <a:r>
              <a:rPr lang="en-GB" dirty="0" err="1" smtClean="0"/>
              <a:t>Symptômes</a:t>
            </a:r>
            <a:r>
              <a:rPr lang="en-GB" dirty="0" smtClean="0"/>
              <a:t> de </a:t>
            </a:r>
            <a:r>
              <a:rPr lang="en-GB" dirty="0" err="1" smtClean="0"/>
              <a:t>Jeu</a:t>
            </a:r>
            <a:r>
              <a:rPr lang="en-GB" dirty="0" smtClean="0"/>
              <a:t> </a:t>
            </a:r>
            <a:r>
              <a:rPr lang="en-GB" dirty="0" err="1" smtClean="0"/>
              <a:t>Problématique</a:t>
            </a:r>
            <a:r>
              <a:rPr lang="en-GB" dirty="0" smtClean="0"/>
              <a:t> (ICJE)</a:t>
            </a:r>
            <a:endParaRPr lang="en-GB" dirty="0"/>
          </a:p>
          <a:p>
            <a:pPr lvl="1"/>
            <a:r>
              <a:rPr lang="en-GB" dirty="0" err="1" smtClean="0"/>
              <a:t>Compétences</a:t>
            </a:r>
            <a:r>
              <a:rPr lang="en-GB" dirty="0" smtClean="0"/>
              <a:t> </a:t>
            </a:r>
            <a:r>
              <a:rPr lang="en-GB" dirty="0" err="1" smtClean="0"/>
              <a:t>d’imagerie</a:t>
            </a:r>
            <a:r>
              <a:rPr lang="en-GB" dirty="0" smtClean="0"/>
              <a:t> (Psi-Q)</a:t>
            </a:r>
          </a:p>
          <a:p>
            <a:pPr lvl="1"/>
            <a:r>
              <a:rPr lang="en-GB" dirty="0" err="1" smtClean="0"/>
              <a:t>Anxiété</a:t>
            </a:r>
            <a:r>
              <a:rPr lang="en-GB" dirty="0" smtClean="0"/>
              <a:t> (STAI-Y)</a:t>
            </a:r>
          </a:p>
          <a:p>
            <a:pPr lvl="1"/>
            <a:r>
              <a:rPr lang="en-GB" dirty="0" err="1" smtClean="0"/>
              <a:t>Émotions</a:t>
            </a:r>
            <a:r>
              <a:rPr lang="en-GB" dirty="0" smtClean="0"/>
              <a:t> Positive et </a:t>
            </a:r>
            <a:r>
              <a:rPr lang="en-GB" dirty="0" err="1" smtClean="0"/>
              <a:t>Négatives</a:t>
            </a:r>
            <a:r>
              <a:rPr lang="en-GB" dirty="0" smtClean="0"/>
              <a:t>(PANAS)</a:t>
            </a:r>
          </a:p>
          <a:p>
            <a:pPr lvl="1"/>
            <a:r>
              <a:rPr lang="en-GB" dirty="0" err="1" smtClean="0"/>
              <a:t>Fréquence</a:t>
            </a:r>
            <a:r>
              <a:rPr lang="en-GB" dirty="0" smtClean="0"/>
              <a:t> des cravings au </a:t>
            </a:r>
            <a:r>
              <a:rPr lang="en-GB" dirty="0" err="1" smtClean="0"/>
              <a:t>jeu</a:t>
            </a:r>
            <a:r>
              <a:rPr lang="en-GB" dirty="0" smtClean="0"/>
              <a:t> </a:t>
            </a:r>
            <a:r>
              <a:rPr lang="en-GB" dirty="0" err="1" smtClean="0"/>
              <a:t>d’argent</a:t>
            </a:r>
            <a:r>
              <a:rPr lang="en-GB" dirty="0" smtClean="0"/>
              <a:t> (CEQ-F)</a:t>
            </a:r>
          </a:p>
          <a:p>
            <a:pPr lvl="1"/>
            <a:r>
              <a:rPr lang="en-GB" dirty="0" err="1" smtClean="0"/>
              <a:t>Impulsivité</a:t>
            </a:r>
            <a:r>
              <a:rPr lang="en-GB" dirty="0" smtClean="0"/>
              <a:t> (UPPS-P)</a:t>
            </a:r>
          </a:p>
          <a:p>
            <a:r>
              <a:rPr lang="en-GB" dirty="0" err="1" smtClean="0"/>
              <a:t>Groupes</a:t>
            </a:r>
            <a:r>
              <a:rPr lang="en-GB" dirty="0" smtClean="0"/>
              <a:t> </a:t>
            </a:r>
            <a:r>
              <a:rPr lang="en-GB" dirty="0" err="1" smtClean="0"/>
              <a:t>Expérimental</a:t>
            </a:r>
            <a:r>
              <a:rPr lang="en-GB" dirty="0" smtClean="0"/>
              <a:t> et </a:t>
            </a:r>
            <a:r>
              <a:rPr lang="en-GB" dirty="0" err="1" smtClean="0"/>
              <a:t>Contrôle</a:t>
            </a:r>
            <a:r>
              <a:rPr lang="en-GB" dirty="0" smtClean="0"/>
              <a:t> </a:t>
            </a:r>
            <a:r>
              <a:rPr lang="en-GB" dirty="0" err="1" smtClean="0"/>
              <a:t>diffèrent</a:t>
            </a:r>
            <a:r>
              <a:rPr lang="en-GB" dirty="0" smtClean="0"/>
              <a:t> sur</a:t>
            </a:r>
          </a:p>
          <a:p>
            <a:pPr lvl="1"/>
            <a:r>
              <a:rPr lang="en-GB" dirty="0" err="1" smtClean="0"/>
              <a:t>Urgence</a:t>
            </a:r>
            <a:r>
              <a:rPr lang="en-GB" dirty="0" smtClean="0"/>
              <a:t> (UPPS-P)</a:t>
            </a:r>
          </a:p>
          <a:p>
            <a:pPr lvl="1"/>
            <a:endParaRPr lang="en-GB" dirty="0" smtClean="0"/>
          </a:p>
        </p:txBody>
      </p:sp>
      <p:grpSp>
        <p:nvGrpSpPr>
          <p:cNvPr id="6" name="Groupe 5"/>
          <p:cNvGrpSpPr/>
          <p:nvPr/>
        </p:nvGrpSpPr>
        <p:grpSpPr>
          <a:xfrm>
            <a:off x="4182386" y="5723613"/>
            <a:ext cx="863936" cy="430696"/>
            <a:chOff x="4405023" y="5510254"/>
            <a:chExt cx="863936" cy="430696"/>
          </a:xfrm>
        </p:grpSpPr>
        <p:sp>
          <p:nvSpPr>
            <p:cNvPr id="4" name="Accolade fermante 3"/>
            <p:cNvSpPr/>
            <p:nvPr/>
          </p:nvSpPr>
          <p:spPr>
            <a:xfrm>
              <a:off x="4405023" y="5510254"/>
              <a:ext cx="188075" cy="430696"/>
            </a:xfrm>
            <a:prstGeom prst="rightBrace">
              <a:avLst/>
            </a:prstGeom>
            <a:noFill/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5" name="ZoneTexte 4"/>
            <p:cNvSpPr txBox="1"/>
            <p:nvPr/>
          </p:nvSpPr>
          <p:spPr>
            <a:xfrm>
              <a:off x="4513585" y="5510254"/>
              <a:ext cx="755374" cy="369332"/>
            </a:xfrm>
            <a:prstGeom prst="rect">
              <a:avLst/>
            </a:prstGeom>
            <a:noFill/>
          </p:spPr>
          <p:txBody>
            <a:bodyPr wrap="square" rtlCol="0" anchor="ctr">
              <a:spAutoFit/>
            </a:bodyPr>
            <a:lstStyle/>
            <a:p>
              <a:pPr algn="ctr"/>
              <a:r>
                <a:rPr lang="fr-BE" dirty="0" err="1" smtClean="0"/>
                <a:t>n.s</a:t>
              </a:r>
              <a:r>
                <a:rPr lang="fr-BE" dirty="0" smtClean="0"/>
                <a:t>.</a:t>
              </a:r>
              <a:endParaRPr lang="fr-BE" dirty="0"/>
            </a:p>
          </p:txBody>
        </p:sp>
      </p:grpSp>
    </p:spTree>
    <p:extLst>
      <p:ext uri="{BB962C8B-B14F-4D97-AF65-F5344CB8AC3E}">
        <p14:creationId xmlns:p14="http://schemas.microsoft.com/office/powerpoint/2010/main" val="98200762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Graphique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04812759"/>
              </p:ext>
            </p:extLst>
          </p:nvPr>
        </p:nvGraphicFramePr>
        <p:xfrm>
          <a:off x="77311" y="2755457"/>
          <a:ext cx="3960000" cy="29299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3" name="Groupe 2"/>
          <p:cNvGrpSpPr/>
          <p:nvPr/>
        </p:nvGrpSpPr>
        <p:grpSpPr>
          <a:xfrm>
            <a:off x="918029" y="5742071"/>
            <a:ext cx="2403736" cy="769441"/>
            <a:chOff x="4959111" y="2749637"/>
            <a:chExt cx="2403736" cy="769441"/>
          </a:xfrm>
        </p:grpSpPr>
        <p:sp>
          <p:nvSpPr>
            <p:cNvPr id="18" name="Accolade ouvrante 17"/>
            <p:cNvSpPr/>
            <p:nvPr/>
          </p:nvSpPr>
          <p:spPr>
            <a:xfrm rot="16200000" flipV="1">
              <a:off x="5396049" y="2314357"/>
              <a:ext cx="327992" cy="1201868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9" name="Accolade ouvrante 18"/>
            <p:cNvSpPr/>
            <p:nvPr/>
          </p:nvSpPr>
          <p:spPr>
            <a:xfrm rot="16200000" flipV="1">
              <a:off x="6597917" y="2314357"/>
              <a:ext cx="327992" cy="1201868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0" name="ZoneTexte 19"/>
            <p:cNvSpPr txBox="1"/>
            <p:nvPr/>
          </p:nvSpPr>
          <p:spPr>
            <a:xfrm flipV="1">
              <a:off x="5341996" y="2749637"/>
              <a:ext cx="42384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  <p:sp>
          <p:nvSpPr>
            <p:cNvPr id="21" name="ZoneTexte 20"/>
            <p:cNvSpPr txBox="1"/>
            <p:nvPr/>
          </p:nvSpPr>
          <p:spPr>
            <a:xfrm flipV="1">
              <a:off x="6555796" y="2749637"/>
              <a:ext cx="42384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  <p:graphicFrame>
        <p:nvGraphicFramePr>
          <p:cNvPr id="22" name="Graphique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61009075"/>
              </p:ext>
            </p:extLst>
          </p:nvPr>
        </p:nvGraphicFramePr>
        <p:xfrm>
          <a:off x="4116000" y="2763982"/>
          <a:ext cx="3960000" cy="292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8" name="Graphique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9270272"/>
              </p:ext>
            </p:extLst>
          </p:nvPr>
        </p:nvGraphicFramePr>
        <p:xfrm>
          <a:off x="8148523" y="2763982"/>
          <a:ext cx="3960000" cy="29228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64794" y="431118"/>
            <a:ext cx="11462412" cy="1426482"/>
          </a:xfrm>
        </p:spPr>
        <p:txBody>
          <a:bodyPr/>
          <a:lstStyle/>
          <a:p>
            <a:r>
              <a:rPr lang="fr-BE" dirty="0" smtClean="0"/>
              <a:t>Résultats : Comparaison du craving </a:t>
            </a:r>
            <a:br>
              <a:rPr lang="fr-BE" dirty="0" smtClean="0"/>
            </a:br>
            <a:r>
              <a:rPr lang="fr-BE" dirty="0" smtClean="0"/>
              <a:t>entre les groupes contrôle et expérimental</a:t>
            </a:r>
            <a:endParaRPr lang="fr-BE" dirty="0">
              <a:solidFill>
                <a:schemeClr val="accent1"/>
              </a:solidFill>
            </a:endParaRPr>
          </a:p>
        </p:txBody>
      </p:sp>
      <p:sp>
        <p:nvSpPr>
          <p:cNvPr id="16" name="ZoneTexte 15"/>
          <p:cNvSpPr txBox="1"/>
          <p:nvPr/>
        </p:nvSpPr>
        <p:spPr>
          <a:xfrm>
            <a:off x="528347" y="6361562"/>
            <a:ext cx="1120454" cy="377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* p &lt; .05</a:t>
            </a:r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6"/>
          <a:srcRect t="82035"/>
          <a:stretch/>
        </p:blipFill>
        <p:spPr>
          <a:xfrm>
            <a:off x="3011157" y="6327181"/>
            <a:ext cx="6169687" cy="496157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77311" y="1852798"/>
            <a:ext cx="396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b="1" dirty="0" smtClean="0">
                <a:solidFill>
                  <a:schemeClr val="accent1"/>
                </a:solidFill>
              </a:rPr>
              <a:t>Intensité</a:t>
            </a:r>
            <a:endParaRPr lang="fr-BE" sz="2400" b="1" dirty="0">
              <a:solidFill>
                <a:schemeClr val="accent1"/>
              </a:solidFill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4112917" y="1852798"/>
            <a:ext cx="396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b="1" dirty="0" smtClean="0">
                <a:solidFill>
                  <a:schemeClr val="accent1"/>
                </a:solidFill>
              </a:rPr>
              <a:t>Imagerie</a:t>
            </a:r>
            <a:endParaRPr lang="fr-BE" sz="2400" b="1" dirty="0">
              <a:solidFill>
                <a:schemeClr val="accent1"/>
              </a:solidFill>
            </a:endParaRPr>
          </a:p>
        </p:txBody>
      </p:sp>
      <p:sp>
        <p:nvSpPr>
          <p:cNvPr id="33" name="ZoneTexte 32"/>
          <p:cNvSpPr txBox="1"/>
          <p:nvPr/>
        </p:nvSpPr>
        <p:spPr>
          <a:xfrm>
            <a:off x="8148523" y="1852798"/>
            <a:ext cx="3960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BE" sz="2400" b="1" dirty="0" smtClean="0">
                <a:solidFill>
                  <a:schemeClr val="accent1"/>
                </a:solidFill>
              </a:rPr>
              <a:t>Caractère Intrusif</a:t>
            </a:r>
            <a:endParaRPr lang="fr-BE" sz="2400" b="1" dirty="0">
              <a:solidFill>
                <a:schemeClr val="accent1"/>
              </a:solidFill>
            </a:endParaRPr>
          </a:p>
        </p:txBody>
      </p:sp>
      <p:grpSp>
        <p:nvGrpSpPr>
          <p:cNvPr id="29" name="Groupe 28"/>
          <p:cNvGrpSpPr/>
          <p:nvPr/>
        </p:nvGrpSpPr>
        <p:grpSpPr>
          <a:xfrm>
            <a:off x="5011225" y="5742072"/>
            <a:ext cx="2403736" cy="769441"/>
            <a:chOff x="4959111" y="2749637"/>
            <a:chExt cx="2403736" cy="769441"/>
          </a:xfrm>
        </p:grpSpPr>
        <p:sp>
          <p:nvSpPr>
            <p:cNvPr id="30" name="Accolade ouvrante 29"/>
            <p:cNvSpPr/>
            <p:nvPr/>
          </p:nvSpPr>
          <p:spPr>
            <a:xfrm rot="16200000" flipV="1">
              <a:off x="5396049" y="2314357"/>
              <a:ext cx="327992" cy="1201868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31" name="Accolade ouvrante 30"/>
            <p:cNvSpPr/>
            <p:nvPr/>
          </p:nvSpPr>
          <p:spPr>
            <a:xfrm rot="16200000" flipV="1">
              <a:off x="6597917" y="2314357"/>
              <a:ext cx="327992" cy="1201868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34" name="ZoneTexte 33"/>
            <p:cNvSpPr txBox="1"/>
            <p:nvPr/>
          </p:nvSpPr>
          <p:spPr>
            <a:xfrm flipV="1">
              <a:off x="5341996" y="2749637"/>
              <a:ext cx="42384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  <p:sp>
          <p:nvSpPr>
            <p:cNvPr id="35" name="ZoneTexte 34"/>
            <p:cNvSpPr txBox="1"/>
            <p:nvPr/>
          </p:nvSpPr>
          <p:spPr>
            <a:xfrm flipV="1">
              <a:off x="6555796" y="2749637"/>
              <a:ext cx="42384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  <p:grpSp>
        <p:nvGrpSpPr>
          <p:cNvPr id="36" name="Groupe 35"/>
          <p:cNvGrpSpPr/>
          <p:nvPr/>
        </p:nvGrpSpPr>
        <p:grpSpPr>
          <a:xfrm>
            <a:off x="9053520" y="5742071"/>
            <a:ext cx="2403736" cy="769441"/>
            <a:chOff x="4959111" y="2749637"/>
            <a:chExt cx="2403736" cy="769441"/>
          </a:xfrm>
        </p:grpSpPr>
        <p:sp>
          <p:nvSpPr>
            <p:cNvPr id="37" name="Accolade ouvrante 36"/>
            <p:cNvSpPr/>
            <p:nvPr/>
          </p:nvSpPr>
          <p:spPr>
            <a:xfrm rot="16200000" flipV="1">
              <a:off x="5396049" y="2314357"/>
              <a:ext cx="327992" cy="1201868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38" name="Accolade ouvrante 37"/>
            <p:cNvSpPr/>
            <p:nvPr/>
          </p:nvSpPr>
          <p:spPr>
            <a:xfrm rot="16200000" flipV="1">
              <a:off x="6597917" y="2314357"/>
              <a:ext cx="327992" cy="1201868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39" name="ZoneTexte 38"/>
            <p:cNvSpPr txBox="1"/>
            <p:nvPr/>
          </p:nvSpPr>
          <p:spPr>
            <a:xfrm flipV="1">
              <a:off x="5341996" y="2749637"/>
              <a:ext cx="42384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  <p:sp>
          <p:nvSpPr>
            <p:cNvPr id="40" name="ZoneTexte 39"/>
            <p:cNvSpPr txBox="1"/>
            <p:nvPr/>
          </p:nvSpPr>
          <p:spPr>
            <a:xfrm flipV="1">
              <a:off x="6555796" y="2749637"/>
              <a:ext cx="423847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  <p:grpSp>
        <p:nvGrpSpPr>
          <p:cNvPr id="7" name="Groupe 6"/>
          <p:cNvGrpSpPr/>
          <p:nvPr/>
        </p:nvGrpSpPr>
        <p:grpSpPr>
          <a:xfrm>
            <a:off x="8652992" y="2864354"/>
            <a:ext cx="791626" cy="623575"/>
            <a:chOff x="10469300" y="840606"/>
            <a:chExt cx="1137594" cy="623575"/>
          </a:xfrm>
        </p:grpSpPr>
        <p:sp>
          <p:nvSpPr>
            <p:cNvPr id="25" name="Accolade ouvrante 24"/>
            <p:cNvSpPr/>
            <p:nvPr/>
          </p:nvSpPr>
          <p:spPr>
            <a:xfrm rot="5400000">
              <a:off x="10971611" y="1061728"/>
              <a:ext cx="118030" cy="686875"/>
            </a:xfrm>
            <a:prstGeom prst="leftBrace">
              <a:avLst>
                <a:gd name="adj1" fmla="val 27341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41" name="ZoneTexte 40"/>
            <p:cNvSpPr txBox="1"/>
            <p:nvPr/>
          </p:nvSpPr>
          <p:spPr>
            <a:xfrm>
              <a:off x="10469300" y="840606"/>
              <a:ext cx="1137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42" name="Groupe 41"/>
          <p:cNvGrpSpPr/>
          <p:nvPr/>
        </p:nvGrpSpPr>
        <p:grpSpPr>
          <a:xfrm>
            <a:off x="9821992" y="2259517"/>
            <a:ext cx="791626" cy="623575"/>
            <a:chOff x="10469300" y="840606"/>
            <a:chExt cx="1137594" cy="623575"/>
          </a:xfrm>
        </p:grpSpPr>
        <p:sp>
          <p:nvSpPr>
            <p:cNvPr id="43" name="Accolade ouvrante 42"/>
            <p:cNvSpPr/>
            <p:nvPr/>
          </p:nvSpPr>
          <p:spPr>
            <a:xfrm rot="5400000">
              <a:off x="10971611" y="1061728"/>
              <a:ext cx="118030" cy="686875"/>
            </a:xfrm>
            <a:prstGeom prst="leftBrace">
              <a:avLst>
                <a:gd name="adj1" fmla="val 27341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44" name="ZoneTexte 43"/>
            <p:cNvSpPr txBox="1"/>
            <p:nvPr/>
          </p:nvSpPr>
          <p:spPr>
            <a:xfrm>
              <a:off x="10469300" y="840606"/>
              <a:ext cx="1137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45" name="Groupe 44"/>
          <p:cNvGrpSpPr/>
          <p:nvPr/>
        </p:nvGrpSpPr>
        <p:grpSpPr>
          <a:xfrm>
            <a:off x="4612101" y="3058110"/>
            <a:ext cx="791626" cy="623575"/>
            <a:chOff x="10469300" y="840606"/>
            <a:chExt cx="1137594" cy="623575"/>
          </a:xfrm>
        </p:grpSpPr>
        <p:sp>
          <p:nvSpPr>
            <p:cNvPr id="46" name="Accolade ouvrante 45"/>
            <p:cNvSpPr/>
            <p:nvPr/>
          </p:nvSpPr>
          <p:spPr>
            <a:xfrm rot="5400000">
              <a:off x="10971611" y="1061728"/>
              <a:ext cx="118030" cy="686875"/>
            </a:xfrm>
            <a:prstGeom prst="leftBrace">
              <a:avLst>
                <a:gd name="adj1" fmla="val 27341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10469300" y="840606"/>
              <a:ext cx="1137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48" name="Groupe 47"/>
          <p:cNvGrpSpPr/>
          <p:nvPr/>
        </p:nvGrpSpPr>
        <p:grpSpPr>
          <a:xfrm>
            <a:off x="1745543" y="2298594"/>
            <a:ext cx="791626" cy="623575"/>
            <a:chOff x="10469300" y="840606"/>
            <a:chExt cx="1137594" cy="623575"/>
          </a:xfrm>
        </p:grpSpPr>
        <p:sp>
          <p:nvSpPr>
            <p:cNvPr id="49" name="Accolade ouvrante 48"/>
            <p:cNvSpPr/>
            <p:nvPr/>
          </p:nvSpPr>
          <p:spPr>
            <a:xfrm rot="5400000">
              <a:off x="10971611" y="1061728"/>
              <a:ext cx="118030" cy="686875"/>
            </a:xfrm>
            <a:prstGeom prst="leftBrace">
              <a:avLst>
                <a:gd name="adj1" fmla="val 27341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50" name="ZoneTexte 49"/>
            <p:cNvSpPr txBox="1"/>
            <p:nvPr/>
          </p:nvSpPr>
          <p:spPr>
            <a:xfrm>
              <a:off x="10469300" y="840606"/>
              <a:ext cx="1137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5779931" y="2343917"/>
            <a:ext cx="791626" cy="623575"/>
            <a:chOff x="10469300" y="840606"/>
            <a:chExt cx="1137594" cy="623575"/>
          </a:xfrm>
        </p:grpSpPr>
        <p:sp>
          <p:nvSpPr>
            <p:cNvPr id="52" name="Accolade ouvrante 51"/>
            <p:cNvSpPr/>
            <p:nvPr/>
          </p:nvSpPr>
          <p:spPr>
            <a:xfrm rot="5400000">
              <a:off x="10971611" y="1061728"/>
              <a:ext cx="118030" cy="686875"/>
            </a:xfrm>
            <a:prstGeom prst="leftBrace">
              <a:avLst>
                <a:gd name="adj1" fmla="val 27341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10469300" y="840606"/>
              <a:ext cx="1137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583765" y="2967492"/>
            <a:ext cx="791626" cy="623575"/>
            <a:chOff x="10469300" y="840606"/>
            <a:chExt cx="1137594" cy="623575"/>
          </a:xfrm>
        </p:grpSpPr>
        <p:sp>
          <p:nvSpPr>
            <p:cNvPr id="55" name="Accolade ouvrante 54"/>
            <p:cNvSpPr/>
            <p:nvPr/>
          </p:nvSpPr>
          <p:spPr>
            <a:xfrm rot="5400000">
              <a:off x="10971611" y="1061728"/>
              <a:ext cx="118030" cy="686875"/>
            </a:xfrm>
            <a:prstGeom prst="leftBrace">
              <a:avLst>
                <a:gd name="adj1" fmla="val 27341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10469300" y="840606"/>
              <a:ext cx="1137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57" name="Groupe 56"/>
          <p:cNvGrpSpPr/>
          <p:nvPr/>
        </p:nvGrpSpPr>
        <p:grpSpPr>
          <a:xfrm>
            <a:off x="10996886" y="2931428"/>
            <a:ext cx="791626" cy="623575"/>
            <a:chOff x="10469300" y="840606"/>
            <a:chExt cx="1137594" cy="623575"/>
          </a:xfrm>
        </p:grpSpPr>
        <p:sp>
          <p:nvSpPr>
            <p:cNvPr id="58" name="Accolade ouvrante 57"/>
            <p:cNvSpPr/>
            <p:nvPr/>
          </p:nvSpPr>
          <p:spPr>
            <a:xfrm rot="5400000">
              <a:off x="10971611" y="1061728"/>
              <a:ext cx="118030" cy="686875"/>
            </a:xfrm>
            <a:prstGeom prst="leftBrace">
              <a:avLst>
                <a:gd name="adj1" fmla="val 27341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59" name="ZoneTexte 58"/>
            <p:cNvSpPr txBox="1"/>
            <p:nvPr/>
          </p:nvSpPr>
          <p:spPr>
            <a:xfrm>
              <a:off x="10469300" y="840606"/>
              <a:ext cx="1137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60" name="Groupe 59"/>
          <p:cNvGrpSpPr/>
          <p:nvPr/>
        </p:nvGrpSpPr>
        <p:grpSpPr>
          <a:xfrm>
            <a:off x="6938703" y="3112138"/>
            <a:ext cx="791626" cy="623575"/>
            <a:chOff x="10469300" y="840606"/>
            <a:chExt cx="1137594" cy="623575"/>
          </a:xfrm>
        </p:grpSpPr>
        <p:sp>
          <p:nvSpPr>
            <p:cNvPr id="61" name="Accolade ouvrante 60"/>
            <p:cNvSpPr/>
            <p:nvPr/>
          </p:nvSpPr>
          <p:spPr>
            <a:xfrm rot="5400000">
              <a:off x="10971611" y="1061728"/>
              <a:ext cx="118030" cy="686875"/>
            </a:xfrm>
            <a:prstGeom prst="leftBrace">
              <a:avLst>
                <a:gd name="adj1" fmla="val 27341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10469300" y="840606"/>
              <a:ext cx="1137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63" name="Groupe 62"/>
          <p:cNvGrpSpPr/>
          <p:nvPr/>
        </p:nvGrpSpPr>
        <p:grpSpPr>
          <a:xfrm>
            <a:off x="2921898" y="3049078"/>
            <a:ext cx="791626" cy="623575"/>
            <a:chOff x="10469300" y="840606"/>
            <a:chExt cx="1137594" cy="623575"/>
          </a:xfrm>
        </p:grpSpPr>
        <p:sp>
          <p:nvSpPr>
            <p:cNvPr id="64" name="Accolade ouvrante 63"/>
            <p:cNvSpPr/>
            <p:nvPr/>
          </p:nvSpPr>
          <p:spPr>
            <a:xfrm rot="5400000">
              <a:off x="10971611" y="1061728"/>
              <a:ext cx="118030" cy="686875"/>
            </a:xfrm>
            <a:prstGeom prst="leftBrace">
              <a:avLst>
                <a:gd name="adj1" fmla="val 27341"/>
                <a:gd name="adj2" fmla="val 50000"/>
              </a:avLst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65" name="ZoneTexte 64"/>
            <p:cNvSpPr txBox="1"/>
            <p:nvPr/>
          </p:nvSpPr>
          <p:spPr>
            <a:xfrm>
              <a:off x="10469300" y="840606"/>
              <a:ext cx="1137594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367468324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Résultats: Que savons-nous jusqu’ici?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646111" y="2044968"/>
            <a:ext cx="9599143" cy="4220660"/>
          </a:xfrm>
        </p:spPr>
        <p:txBody>
          <a:bodyPr anchor="ctr">
            <a:normAutofit/>
          </a:bodyPr>
          <a:lstStyle/>
          <a:p>
            <a:r>
              <a:rPr lang="fr-BE" sz="3200" dirty="0" smtClean="0"/>
              <a:t>L’induction de craving a fonctionné</a:t>
            </a:r>
          </a:p>
          <a:p>
            <a:endParaRPr lang="fr-BE" sz="3200" dirty="0" smtClean="0"/>
          </a:p>
          <a:p>
            <a:r>
              <a:rPr lang="fr-BE" sz="3200" dirty="0" smtClean="0"/>
              <a:t>Les deux manipulations réduisent le craving</a:t>
            </a:r>
          </a:p>
          <a:p>
            <a:endParaRPr lang="fr-BE" sz="3200" dirty="0" smtClean="0"/>
          </a:p>
          <a:p>
            <a:r>
              <a:rPr lang="fr-BE" sz="3200" dirty="0" smtClean="0"/>
              <a:t>Tâche Interférence = Contrôle</a:t>
            </a:r>
            <a:endParaRPr lang="fr-BE" sz="3200" dirty="0"/>
          </a:p>
        </p:txBody>
      </p:sp>
    </p:spTree>
    <p:extLst>
      <p:ext uri="{BB962C8B-B14F-4D97-AF65-F5344CB8AC3E}">
        <p14:creationId xmlns:p14="http://schemas.microsoft.com/office/powerpoint/2010/main" val="1324273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prestig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contenu 2"/>
          <p:cNvSpPr txBox="1">
            <a:spLocks/>
          </p:cNvSpPr>
          <p:nvPr/>
        </p:nvSpPr>
        <p:spPr>
          <a:xfrm>
            <a:off x="1001955" y="1781092"/>
            <a:ext cx="10188090" cy="20593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pPr marL="0" indent="0" algn="ctr">
              <a:buNone/>
            </a:pPr>
            <a:r>
              <a:rPr lang="fr-BE" sz="3600" dirty="0" smtClean="0"/>
              <a:t>Les résultats diffèrent-ils si l’on sépare les joueurs à risque des joueurs récréatifs?</a:t>
            </a:r>
          </a:p>
        </p:txBody>
      </p:sp>
      <p:graphicFrame>
        <p:nvGraphicFramePr>
          <p:cNvPr id="5" name="Tableau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36491055"/>
              </p:ext>
            </p:extLst>
          </p:nvPr>
        </p:nvGraphicFramePr>
        <p:xfrm>
          <a:off x="408000" y="4147141"/>
          <a:ext cx="11376000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906049">
                  <a:extLst>
                    <a:ext uri="{9D8B030D-6E8A-4147-A177-3AD203B41FA5}">
                      <a16:colId xmlns:a16="http://schemas.microsoft.com/office/drawing/2014/main" val="2029900243"/>
                    </a:ext>
                  </a:extLst>
                </a:gridCol>
                <a:gridCol w="3677951">
                  <a:extLst>
                    <a:ext uri="{9D8B030D-6E8A-4147-A177-3AD203B41FA5}">
                      <a16:colId xmlns:a16="http://schemas.microsoft.com/office/drawing/2014/main" val="815654803"/>
                    </a:ext>
                  </a:extLst>
                </a:gridCol>
                <a:gridCol w="3792000">
                  <a:extLst>
                    <a:ext uri="{9D8B030D-6E8A-4147-A177-3AD203B41FA5}">
                      <a16:colId xmlns:a16="http://schemas.microsoft.com/office/drawing/2014/main" val="10750071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fr-BE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800" dirty="0" smtClean="0"/>
                        <a:t>Joueurs à risque</a:t>
                      </a:r>
                      <a:endParaRPr lang="fr-BE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800" dirty="0" smtClean="0"/>
                        <a:t>Joueurs récréatifs</a:t>
                      </a:r>
                      <a:endParaRPr lang="fr-BE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63849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BE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Groupe Expérimental</a:t>
                      </a:r>
                      <a:endParaRPr lang="fr-BE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800" dirty="0" smtClean="0"/>
                        <a:t>7</a:t>
                      </a:r>
                      <a:endParaRPr lang="fr-BE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800" dirty="0" smtClean="0"/>
                        <a:t>12</a:t>
                      </a:r>
                      <a:endParaRPr lang="fr-BE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902327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algn="l" defTabSz="457200" rtl="0" eaLnBrk="1" latinLnBrk="0" hangingPunct="1"/>
                      <a:r>
                        <a:rPr lang="fr-BE" sz="2800" b="1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Groupe Contrôle</a:t>
                      </a:r>
                      <a:endParaRPr lang="fr-BE" sz="2800" b="1" kern="1200" dirty="0">
                        <a:solidFill>
                          <a:schemeClr val="lt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800" dirty="0" smtClean="0"/>
                        <a:t>8</a:t>
                      </a:r>
                      <a:endParaRPr lang="fr-BE" sz="28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fr-BE" sz="2800" dirty="0" smtClean="0"/>
                        <a:t>11</a:t>
                      </a:r>
                      <a:endParaRPr lang="fr-BE" sz="28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51161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17466531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2" name="Graphique 2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1647823"/>
              </p:ext>
            </p:extLst>
          </p:nvPr>
        </p:nvGraphicFramePr>
        <p:xfrm>
          <a:off x="156000" y="2642642"/>
          <a:ext cx="11880000" cy="41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18001" y="452718"/>
            <a:ext cx="10097015" cy="1484082"/>
          </a:xfrm>
        </p:spPr>
        <p:txBody>
          <a:bodyPr/>
          <a:lstStyle/>
          <a:p>
            <a:r>
              <a:rPr lang="fr-BE" sz="4000" dirty="0" smtClean="0"/>
              <a:t>Résultats </a:t>
            </a:r>
            <a:r>
              <a:rPr lang="fr-BE" sz="4000" dirty="0"/>
              <a:t>: </a:t>
            </a:r>
            <a:r>
              <a:rPr lang="fr-BE" sz="4000" dirty="0" smtClean="0"/>
              <a:t>Variations entre phases</a:t>
            </a:r>
            <a:br>
              <a:rPr lang="fr-BE" sz="4000" dirty="0" smtClean="0"/>
            </a:br>
            <a:r>
              <a:rPr lang="fr-BE" sz="4000" dirty="0" smtClean="0"/>
              <a:t>XP </a:t>
            </a:r>
            <a:r>
              <a:rPr lang="fr-BE" sz="4000" dirty="0"/>
              <a:t>vs </a:t>
            </a:r>
            <a:r>
              <a:rPr lang="fr-BE" sz="4000" dirty="0" smtClean="0"/>
              <a:t>CTRL </a:t>
            </a:r>
            <a:r>
              <a:rPr lang="fr-BE" sz="4000" dirty="0" smtClean="0">
                <a:solidFill>
                  <a:schemeClr val="accent1"/>
                </a:solidFill>
              </a:rPr>
              <a:t>x</a:t>
            </a:r>
            <a:r>
              <a:rPr lang="fr-BE" sz="4000" dirty="0" smtClean="0"/>
              <a:t> NRG vs RG - </a:t>
            </a:r>
            <a:r>
              <a:rPr lang="fr-BE" sz="4000" dirty="0" smtClean="0">
                <a:solidFill>
                  <a:schemeClr val="accent1"/>
                </a:solidFill>
              </a:rPr>
              <a:t>Intensité</a:t>
            </a:r>
            <a:endParaRPr lang="fr-BE" sz="4000" dirty="0">
              <a:solidFill>
                <a:schemeClr val="accent1"/>
              </a:solidFill>
            </a:endParaRPr>
          </a:p>
        </p:txBody>
      </p:sp>
      <p:grpSp>
        <p:nvGrpSpPr>
          <p:cNvPr id="26" name="Groupe 25"/>
          <p:cNvGrpSpPr/>
          <p:nvPr/>
        </p:nvGrpSpPr>
        <p:grpSpPr>
          <a:xfrm>
            <a:off x="1885075" y="4730642"/>
            <a:ext cx="5631293" cy="820668"/>
            <a:chOff x="8844163" y="1720932"/>
            <a:chExt cx="2119780" cy="820668"/>
          </a:xfrm>
        </p:grpSpPr>
        <p:sp>
          <p:nvSpPr>
            <p:cNvPr id="23" name="Accolade ouvrante 22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9689836" y="1720932"/>
              <a:ext cx="428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  <p:sp>
        <p:nvSpPr>
          <p:cNvPr id="27" name="ZoneTexte 26"/>
          <p:cNvSpPr txBox="1"/>
          <p:nvPr/>
        </p:nvSpPr>
        <p:spPr>
          <a:xfrm>
            <a:off x="528347" y="6361562"/>
            <a:ext cx="1120454" cy="377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* p &lt; .05</a:t>
            </a:r>
            <a:endParaRPr lang="fr-BE" dirty="0"/>
          </a:p>
        </p:txBody>
      </p:sp>
      <p:grpSp>
        <p:nvGrpSpPr>
          <p:cNvPr id="28" name="Groupe 27"/>
          <p:cNvGrpSpPr/>
          <p:nvPr/>
        </p:nvGrpSpPr>
        <p:grpSpPr>
          <a:xfrm>
            <a:off x="2999233" y="3876343"/>
            <a:ext cx="5522976" cy="820668"/>
            <a:chOff x="8844163" y="1720932"/>
            <a:chExt cx="2119780" cy="820668"/>
          </a:xfrm>
        </p:grpSpPr>
        <p:sp>
          <p:nvSpPr>
            <p:cNvPr id="29" name="Accolade ouvrante 28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9689836" y="1720932"/>
              <a:ext cx="428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3884206" y="3022044"/>
            <a:ext cx="5634698" cy="820668"/>
            <a:chOff x="8844163" y="1720932"/>
            <a:chExt cx="2119780" cy="820668"/>
          </a:xfrm>
        </p:grpSpPr>
        <p:sp>
          <p:nvSpPr>
            <p:cNvPr id="32" name="Accolade ouvrante 31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9689836" y="1720932"/>
              <a:ext cx="428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  <p:grpSp>
        <p:nvGrpSpPr>
          <p:cNvPr id="19" name="Groupe 18"/>
          <p:cNvGrpSpPr/>
          <p:nvPr/>
        </p:nvGrpSpPr>
        <p:grpSpPr>
          <a:xfrm>
            <a:off x="4974336" y="2197675"/>
            <a:ext cx="5568696" cy="790738"/>
            <a:chOff x="5147999" y="1720932"/>
            <a:chExt cx="2119780" cy="790738"/>
          </a:xfrm>
        </p:grpSpPr>
        <p:sp>
          <p:nvSpPr>
            <p:cNvPr id="20" name="Accolade ouvrante 19"/>
            <p:cNvSpPr/>
            <p:nvPr/>
          </p:nvSpPr>
          <p:spPr>
            <a:xfrm rot="5400000">
              <a:off x="6044088" y="1287980"/>
              <a:ext cx="327601" cy="2119780"/>
            </a:xfrm>
            <a:prstGeom prst="leftBrac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1" name="ZoneTexte 20"/>
            <p:cNvSpPr txBox="1"/>
            <p:nvPr/>
          </p:nvSpPr>
          <p:spPr>
            <a:xfrm>
              <a:off x="5814323" y="1720932"/>
              <a:ext cx="7871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b="1" dirty="0" err="1" smtClean="0">
                  <a:solidFill>
                    <a:schemeClr val="accent3"/>
                  </a:solidFill>
                </a:rPr>
                <a:t>n.s</a:t>
              </a:r>
              <a:r>
                <a:rPr lang="fr-BE" sz="2400" dirty="0" smtClean="0">
                  <a:solidFill>
                    <a:schemeClr val="accent5"/>
                  </a:solidFill>
                </a:rPr>
                <a:t>.</a:t>
              </a:r>
              <a:endParaRPr lang="fr-BE" sz="24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18" name="ZoneTexte 17"/>
          <p:cNvSpPr txBox="1"/>
          <p:nvPr/>
        </p:nvSpPr>
        <p:spPr>
          <a:xfrm>
            <a:off x="8983739" y="1325549"/>
            <a:ext cx="3181723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smtClean="0"/>
              <a:t>NRG = Joueurs récréatifs</a:t>
            </a:r>
          </a:p>
          <a:p>
            <a:r>
              <a:rPr lang="fr-BE" sz="2000" dirty="0" smtClean="0"/>
              <a:t>RG = Joueurs à risque</a:t>
            </a:r>
          </a:p>
          <a:p>
            <a:r>
              <a:rPr lang="fr-BE" sz="2000" dirty="0" smtClean="0"/>
              <a:t>XP = Expérimental</a:t>
            </a:r>
          </a:p>
          <a:p>
            <a:r>
              <a:rPr lang="fr-BE" sz="2000" dirty="0" smtClean="0"/>
              <a:t>CTRL = Contrôle</a:t>
            </a:r>
            <a:endParaRPr lang="fr-BE" sz="2000" dirty="0"/>
          </a:p>
        </p:txBody>
      </p:sp>
    </p:spTree>
    <p:extLst>
      <p:ext uri="{BB962C8B-B14F-4D97-AF65-F5344CB8AC3E}">
        <p14:creationId xmlns:p14="http://schemas.microsoft.com/office/powerpoint/2010/main" val="3022011286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" name="Graphique 3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27090746"/>
              </p:ext>
            </p:extLst>
          </p:nvPr>
        </p:nvGraphicFramePr>
        <p:xfrm>
          <a:off x="156000" y="2633448"/>
          <a:ext cx="11880000" cy="41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0" name="ZoneTexte 29"/>
          <p:cNvSpPr txBox="1"/>
          <p:nvPr/>
        </p:nvSpPr>
        <p:spPr>
          <a:xfrm>
            <a:off x="528347" y="6361562"/>
            <a:ext cx="1120454" cy="377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* p &lt; .05</a:t>
            </a:r>
            <a:endParaRPr lang="fr-BE" dirty="0"/>
          </a:p>
        </p:txBody>
      </p:sp>
      <p:grpSp>
        <p:nvGrpSpPr>
          <p:cNvPr id="32" name="Groupe 31"/>
          <p:cNvGrpSpPr/>
          <p:nvPr/>
        </p:nvGrpSpPr>
        <p:grpSpPr>
          <a:xfrm>
            <a:off x="1885075" y="4730642"/>
            <a:ext cx="5631293" cy="820668"/>
            <a:chOff x="8844163" y="1720932"/>
            <a:chExt cx="2119780" cy="820668"/>
          </a:xfrm>
        </p:grpSpPr>
        <p:sp>
          <p:nvSpPr>
            <p:cNvPr id="33" name="Accolade ouvrante 32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34" name="ZoneTexte 33"/>
            <p:cNvSpPr txBox="1"/>
            <p:nvPr/>
          </p:nvSpPr>
          <p:spPr>
            <a:xfrm>
              <a:off x="9689836" y="1720932"/>
              <a:ext cx="428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  <p:grpSp>
        <p:nvGrpSpPr>
          <p:cNvPr id="35" name="Groupe 34"/>
          <p:cNvGrpSpPr/>
          <p:nvPr/>
        </p:nvGrpSpPr>
        <p:grpSpPr>
          <a:xfrm>
            <a:off x="2999233" y="3876343"/>
            <a:ext cx="5522976" cy="820668"/>
            <a:chOff x="8844163" y="1720932"/>
            <a:chExt cx="2119780" cy="820668"/>
          </a:xfrm>
        </p:grpSpPr>
        <p:sp>
          <p:nvSpPr>
            <p:cNvPr id="36" name="Accolade ouvrante 35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37" name="ZoneTexte 36"/>
            <p:cNvSpPr txBox="1"/>
            <p:nvPr/>
          </p:nvSpPr>
          <p:spPr>
            <a:xfrm>
              <a:off x="9689836" y="1720932"/>
              <a:ext cx="428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  <p:grpSp>
        <p:nvGrpSpPr>
          <p:cNvPr id="38" name="Groupe 37"/>
          <p:cNvGrpSpPr/>
          <p:nvPr/>
        </p:nvGrpSpPr>
        <p:grpSpPr>
          <a:xfrm>
            <a:off x="3884206" y="3022044"/>
            <a:ext cx="5634698" cy="820668"/>
            <a:chOff x="8844163" y="1720932"/>
            <a:chExt cx="2119780" cy="820668"/>
          </a:xfrm>
        </p:grpSpPr>
        <p:sp>
          <p:nvSpPr>
            <p:cNvPr id="39" name="Accolade ouvrante 38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40" name="ZoneTexte 39"/>
            <p:cNvSpPr txBox="1"/>
            <p:nvPr/>
          </p:nvSpPr>
          <p:spPr>
            <a:xfrm>
              <a:off x="9689836" y="1720932"/>
              <a:ext cx="428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  <p:grpSp>
        <p:nvGrpSpPr>
          <p:cNvPr id="41" name="Groupe 40"/>
          <p:cNvGrpSpPr/>
          <p:nvPr/>
        </p:nvGrpSpPr>
        <p:grpSpPr>
          <a:xfrm>
            <a:off x="4974336" y="2197675"/>
            <a:ext cx="5568696" cy="790738"/>
            <a:chOff x="5147999" y="1720932"/>
            <a:chExt cx="2119780" cy="790738"/>
          </a:xfrm>
        </p:grpSpPr>
        <p:sp>
          <p:nvSpPr>
            <p:cNvPr id="42" name="Accolade ouvrante 41"/>
            <p:cNvSpPr/>
            <p:nvPr/>
          </p:nvSpPr>
          <p:spPr>
            <a:xfrm rot="5400000">
              <a:off x="6044088" y="1287980"/>
              <a:ext cx="327601" cy="2119780"/>
            </a:xfrm>
            <a:prstGeom prst="leftBrac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43" name="ZoneTexte 42"/>
            <p:cNvSpPr txBox="1"/>
            <p:nvPr/>
          </p:nvSpPr>
          <p:spPr>
            <a:xfrm>
              <a:off x="5814323" y="1720932"/>
              <a:ext cx="7871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b="1" dirty="0" err="1" smtClean="0">
                  <a:solidFill>
                    <a:schemeClr val="accent3"/>
                  </a:solidFill>
                </a:rPr>
                <a:t>n.s</a:t>
              </a:r>
              <a:r>
                <a:rPr lang="fr-BE" sz="2400" dirty="0" smtClean="0">
                  <a:solidFill>
                    <a:schemeClr val="accent5"/>
                  </a:solidFill>
                </a:rPr>
                <a:t>.</a:t>
              </a:r>
              <a:endParaRPr lang="fr-BE" sz="2400" dirty="0">
                <a:solidFill>
                  <a:schemeClr val="accent5"/>
                </a:solidFill>
              </a:endParaRPr>
            </a:p>
          </p:txBody>
        </p:sp>
      </p:grpSp>
      <p:sp>
        <p:nvSpPr>
          <p:cNvPr id="44" name="Titre 1"/>
          <p:cNvSpPr>
            <a:spLocks noGrp="1"/>
          </p:cNvSpPr>
          <p:nvPr>
            <p:ph type="title"/>
          </p:nvPr>
        </p:nvSpPr>
        <p:spPr>
          <a:xfrm>
            <a:off x="318001" y="452718"/>
            <a:ext cx="10097015" cy="1484082"/>
          </a:xfrm>
        </p:spPr>
        <p:txBody>
          <a:bodyPr/>
          <a:lstStyle/>
          <a:p>
            <a:r>
              <a:rPr lang="fr-BE" sz="4000" dirty="0" smtClean="0"/>
              <a:t>Résultats </a:t>
            </a:r>
            <a:r>
              <a:rPr lang="fr-BE" sz="4000" dirty="0"/>
              <a:t>: </a:t>
            </a:r>
            <a:r>
              <a:rPr lang="fr-BE" sz="4000" dirty="0" smtClean="0"/>
              <a:t>Variations entre phases</a:t>
            </a:r>
            <a:br>
              <a:rPr lang="fr-BE" sz="4000" dirty="0" smtClean="0"/>
            </a:br>
            <a:r>
              <a:rPr lang="fr-BE" sz="4000" dirty="0" smtClean="0"/>
              <a:t>XP </a:t>
            </a:r>
            <a:r>
              <a:rPr lang="fr-BE" sz="4000" dirty="0"/>
              <a:t>vs </a:t>
            </a:r>
            <a:r>
              <a:rPr lang="fr-BE" sz="4000" dirty="0" smtClean="0"/>
              <a:t>CTRL </a:t>
            </a:r>
            <a:r>
              <a:rPr lang="fr-BE" sz="4000" dirty="0" smtClean="0">
                <a:solidFill>
                  <a:schemeClr val="accent1"/>
                </a:solidFill>
              </a:rPr>
              <a:t>x</a:t>
            </a:r>
            <a:r>
              <a:rPr lang="fr-BE" sz="4000" dirty="0" smtClean="0"/>
              <a:t> NRG vs RG - </a:t>
            </a:r>
            <a:r>
              <a:rPr lang="fr-BE" sz="4000" dirty="0" smtClean="0">
                <a:solidFill>
                  <a:schemeClr val="accent1"/>
                </a:solidFill>
              </a:rPr>
              <a:t>Imagerie</a:t>
            </a:r>
            <a:endParaRPr lang="fr-BE" sz="4000" dirty="0">
              <a:solidFill>
                <a:schemeClr val="accent1"/>
              </a:solidFill>
            </a:endParaRPr>
          </a:p>
        </p:txBody>
      </p:sp>
      <p:sp>
        <p:nvSpPr>
          <p:cNvPr id="18" name="ZoneTexte 17"/>
          <p:cNvSpPr txBox="1"/>
          <p:nvPr/>
        </p:nvSpPr>
        <p:spPr>
          <a:xfrm>
            <a:off x="8956443" y="1367111"/>
            <a:ext cx="32090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smtClean="0"/>
              <a:t>NRG = Joueurs récréatifs</a:t>
            </a:r>
          </a:p>
          <a:p>
            <a:r>
              <a:rPr lang="fr-BE" sz="2000" dirty="0" smtClean="0"/>
              <a:t>RG = Joueurs à risque</a:t>
            </a:r>
          </a:p>
          <a:p>
            <a:r>
              <a:rPr lang="fr-BE" sz="2000" dirty="0" smtClean="0"/>
              <a:t>XP = Expérimental</a:t>
            </a:r>
          </a:p>
          <a:p>
            <a:r>
              <a:rPr lang="fr-BE" sz="2000" dirty="0" smtClean="0"/>
              <a:t>CTRL = Contrôle</a:t>
            </a:r>
            <a:endParaRPr lang="fr-BE" sz="2000" dirty="0"/>
          </a:p>
        </p:txBody>
      </p:sp>
    </p:spTree>
    <p:extLst>
      <p:ext uri="{BB962C8B-B14F-4D97-AF65-F5344CB8AC3E}">
        <p14:creationId xmlns:p14="http://schemas.microsoft.com/office/powerpoint/2010/main" val="16346287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9" name="Graphique 3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652659038"/>
              </p:ext>
            </p:extLst>
          </p:nvPr>
        </p:nvGraphicFramePr>
        <p:xfrm>
          <a:off x="156000" y="2682001"/>
          <a:ext cx="11880000" cy="41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38" name="ZoneTexte 37"/>
          <p:cNvSpPr txBox="1"/>
          <p:nvPr/>
        </p:nvSpPr>
        <p:spPr>
          <a:xfrm>
            <a:off x="528347" y="6361562"/>
            <a:ext cx="1120454" cy="377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* p &lt; .05</a:t>
            </a:r>
            <a:endParaRPr lang="fr-BE" dirty="0"/>
          </a:p>
        </p:txBody>
      </p:sp>
      <p:grpSp>
        <p:nvGrpSpPr>
          <p:cNvPr id="45" name="Groupe 44"/>
          <p:cNvGrpSpPr/>
          <p:nvPr/>
        </p:nvGrpSpPr>
        <p:grpSpPr>
          <a:xfrm>
            <a:off x="1862773" y="1664618"/>
            <a:ext cx="5631293" cy="799325"/>
            <a:chOff x="9230346" y="2045504"/>
            <a:chExt cx="2119780" cy="799325"/>
          </a:xfrm>
        </p:grpSpPr>
        <p:sp>
          <p:nvSpPr>
            <p:cNvPr id="46" name="Accolade ouvrante 45"/>
            <p:cNvSpPr/>
            <p:nvPr/>
          </p:nvSpPr>
          <p:spPr>
            <a:xfrm rot="5400000">
              <a:off x="10126435" y="1621139"/>
              <a:ext cx="327601" cy="2119780"/>
            </a:xfrm>
            <a:prstGeom prst="leftBrace">
              <a:avLst/>
            </a:prstGeom>
            <a:noFill/>
            <a:ln w="571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47" name="ZoneTexte 46"/>
            <p:cNvSpPr txBox="1"/>
            <p:nvPr/>
          </p:nvSpPr>
          <p:spPr>
            <a:xfrm>
              <a:off x="10076020" y="2045504"/>
              <a:ext cx="428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b="1" dirty="0" smtClean="0">
                  <a:solidFill>
                    <a:schemeClr val="accent3"/>
                  </a:solidFill>
                </a:rPr>
                <a:t>*</a:t>
              </a:r>
              <a:endParaRPr lang="fr-BE" sz="4400" b="1" dirty="0">
                <a:solidFill>
                  <a:schemeClr val="accent3"/>
                </a:solidFill>
              </a:endParaRPr>
            </a:p>
          </p:txBody>
        </p:sp>
      </p:grpSp>
      <p:grpSp>
        <p:nvGrpSpPr>
          <p:cNvPr id="51" name="Groupe 50"/>
          <p:cNvGrpSpPr/>
          <p:nvPr/>
        </p:nvGrpSpPr>
        <p:grpSpPr>
          <a:xfrm>
            <a:off x="3010384" y="4400456"/>
            <a:ext cx="5522976" cy="820668"/>
            <a:chOff x="8844163" y="1720932"/>
            <a:chExt cx="2119780" cy="820668"/>
          </a:xfrm>
        </p:grpSpPr>
        <p:sp>
          <p:nvSpPr>
            <p:cNvPr id="52" name="Accolade ouvrante 51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53" name="ZoneTexte 52"/>
            <p:cNvSpPr txBox="1"/>
            <p:nvPr/>
          </p:nvSpPr>
          <p:spPr>
            <a:xfrm>
              <a:off x="9689836" y="1720932"/>
              <a:ext cx="4284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54" name="Groupe 53"/>
          <p:cNvGrpSpPr/>
          <p:nvPr/>
        </p:nvGrpSpPr>
        <p:grpSpPr>
          <a:xfrm>
            <a:off x="3895357" y="3546157"/>
            <a:ext cx="5634698" cy="820668"/>
            <a:chOff x="8844163" y="1720932"/>
            <a:chExt cx="2119780" cy="820668"/>
          </a:xfrm>
        </p:grpSpPr>
        <p:sp>
          <p:nvSpPr>
            <p:cNvPr id="55" name="Accolade ouvrante 54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56" name="ZoneTexte 55"/>
            <p:cNvSpPr txBox="1"/>
            <p:nvPr/>
          </p:nvSpPr>
          <p:spPr>
            <a:xfrm>
              <a:off x="9689836" y="1720932"/>
              <a:ext cx="4284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60" name="Groupe 59"/>
          <p:cNvGrpSpPr/>
          <p:nvPr/>
        </p:nvGrpSpPr>
        <p:grpSpPr>
          <a:xfrm>
            <a:off x="4934725" y="2686252"/>
            <a:ext cx="5634698" cy="820668"/>
            <a:chOff x="8844163" y="1720932"/>
            <a:chExt cx="2119780" cy="820668"/>
          </a:xfrm>
        </p:grpSpPr>
        <p:sp>
          <p:nvSpPr>
            <p:cNvPr id="61" name="Accolade ouvrante 60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62" name="ZoneTexte 61"/>
            <p:cNvSpPr txBox="1"/>
            <p:nvPr/>
          </p:nvSpPr>
          <p:spPr>
            <a:xfrm>
              <a:off x="9689836" y="1720932"/>
              <a:ext cx="42843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sp>
        <p:nvSpPr>
          <p:cNvPr id="63" name="Titre 1"/>
          <p:cNvSpPr>
            <a:spLocks noGrp="1"/>
          </p:cNvSpPr>
          <p:nvPr>
            <p:ph type="title"/>
          </p:nvPr>
        </p:nvSpPr>
        <p:spPr>
          <a:xfrm>
            <a:off x="318001" y="452718"/>
            <a:ext cx="10825396" cy="1484082"/>
          </a:xfrm>
        </p:spPr>
        <p:txBody>
          <a:bodyPr/>
          <a:lstStyle/>
          <a:p>
            <a:r>
              <a:rPr lang="fr-BE" sz="4000" dirty="0" smtClean="0"/>
              <a:t>Résultats </a:t>
            </a:r>
            <a:r>
              <a:rPr lang="fr-BE" sz="4000" dirty="0"/>
              <a:t>: </a:t>
            </a:r>
            <a:r>
              <a:rPr lang="fr-BE" sz="4000" dirty="0" smtClean="0"/>
              <a:t>Variations entre phases</a:t>
            </a:r>
            <a:br>
              <a:rPr lang="fr-BE" sz="4000" dirty="0" smtClean="0"/>
            </a:br>
            <a:r>
              <a:rPr lang="fr-BE" sz="4000" dirty="0" smtClean="0"/>
              <a:t>XP </a:t>
            </a:r>
            <a:r>
              <a:rPr lang="fr-BE" sz="4000" dirty="0"/>
              <a:t>vs </a:t>
            </a:r>
            <a:r>
              <a:rPr lang="fr-BE" sz="4000" dirty="0" smtClean="0"/>
              <a:t>CTRL </a:t>
            </a:r>
            <a:r>
              <a:rPr lang="fr-BE" sz="4000" dirty="0" smtClean="0">
                <a:solidFill>
                  <a:schemeClr val="accent1"/>
                </a:solidFill>
              </a:rPr>
              <a:t>x</a:t>
            </a:r>
            <a:r>
              <a:rPr lang="fr-BE" sz="4000" dirty="0" smtClean="0"/>
              <a:t> NRG vs RG – </a:t>
            </a:r>
            <a:r>
              <a:rPr lang="fr-BE" sz="4000" dirty="0" smtClean="0">
                <a:solidFill>
                  <a:schemeClr val="accent1"/>
                </a:solidFill>
              </a:rPr>
              <a:t>Caractère intrusif</a:t>
            </a:r>
            <a:endParaRPr lang="fr-BE" sz="4000" dirty="0">
              <a:solidFill>
                <a:schemeClr val="accent1"/>
              </a:solidFill>
            </a:endParaRPr>
          </a:p>
        </p:txBody>
      </p:sp>
      <p:sp>
        <p:nvSpPr>
          <p:cNvPr id="17" name="ZoneTexte 16"/>
          <p:cNvSpPr txBox="1"/>
          <p:nvPr/>
        </p:nvSpPr>
        <p:spPr>
          <a:xfrm>
            <a:off x="8533359" y="1858948"/>
            <a:ext cx="348926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2000" dirty="0" smtClean="0"/>
              <a:t>NRG = Joueurs récréatifs</a:t>
            </a:r>
          </a:p>
          <a:p>
            <a:r>
              <a:rPr lang="fr-BE" sz="2000" dirty="0" smtClean="0"/>
              <a:t>RG = Joueurs à risque</a:t>
            </a:r>
          </a:p>
          <a:p>
            <a:r>
              <a:rPr lang="fr-BE" sz="2000" dirty="0" smtClean="0"/>
              <a:t>XP = Expérimental</a:t>
            </a:r>
          </a:p>
          <a:p>
            <a:r>
              <a:rPr lang="fr-BE" sz="2000" dirty="0" smtClean="0"/>
              <a:t>CTRL = Contrôle</a:t>
            </a:r>
            <a:endParaRPr lang="fr-BE" sz="2000" dirty="0"/>
          </a:p>
        </p:txBody>
      </p:sp>
    </p:spTree>
    <p:extLst>
      <p:ext uri="{BB962C8B-B14F-4D97-AF65-F5344CB8AC3E}">
        <p14:creationId xmlns:p14="http://schemas.microsoft.com/office/powerpoint/2010/main" val="19372153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090654" y="2052918"/>
            <a:ext cx="10010692" cy="1596731"/>
          </a:xfrm>
        </p:spPr>
        <p:txBody>
          <a:bodyPr anchor="ctr">
            <a:normAutofit/>
          </a:bodyPr>
          <a:lstStyle/>
          <a:p>
            <a:r>
              <a:rPr lang="fr-BE" sz="2800" b="1" dirty="0" smtClean="0"/>
              <a:t>Interférence est une intervention pertinente pour gérer le craving chez les joueurs à risque</a:t>
            </a:r>
          </a:p>
        </p:txBody>
      </p:sp>
      <p:sp>
        <p:nvSpPr>
          <p:cNvPr id="4" name="Titr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</p:spPr>
        <p:txBody>
          <a:bodyPr/>
          <a:lstStyle/>
          <a:p>
            <a:r>
              <a:rPr lang="fr-BE" dirty="0" smtClean="0"/>
              <a:t>Discussion</a:t>
            </a:r>
            <a:br>
              <a:rPr lang="fr-BE" dirty="0" smtClean="0"/>
            </a:br>
            <a:r>
              <a:rPr lang="fr-BE" sz="2800" i="1" cap="all" dirty="0" smtClean="0">
                <a:solidFill>
                  <a:schemeClr val="accent1"/>
                </a:solidFill>
              </a:rPr>
              <a:t>Conclusion, Limitations ET </a:t>
            </a:r>
            <a:r>
              <a:rPr lang="fr-BE" sz="2800" i="1" cap="all" dirty="0" err="1" smtClean="0">
                <a:solidFill>
                  <a:schemeClr val="accent1"/>
                </a:solidFill>
              </a:rPr>
              <a:t>PerSpectives</a:t>
            </a:r>
            <a:endParaRPr lang="fr-BE" sz="2800" dirty="0"/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>
          <a:xfrm>
            <a:off x="1090654" y="3649649"/>
            <a:ext cx="10010692" cy="262393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20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b="0" i="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9pPr>
          </a:lstStyle>
          <a:p>
            <a:r>
              <a:rPr lang="fr-BE" sz="2800" dirty="0" smtClean="0"/>
              <a:t>Répliquer sur de plus larges échantillons</a:t>
            </a:r>
          </a:p>
          <a:p>
            <a:r>
              <a:rPr lang="fr-BE" sz="2800" dirty="0" smtClean="0"/>
              <a:t>Tester d’autres interventions basées sur l’interférence</a:t>
            </a:r>
          </a:p>
          <a:p>
            <a:r>
              <a:rPr lang="fr-BE" sz="2800" dirty="0" smtClean="0"/>
              <a:t>Utiliser une autre tâche contrôle</a:t>
            </a:r>
          </a:p>
          <a:p>
            <a:r>
              <a:rPr lang="fr-BE" sz="2800" dirty="0" smtClean="0"/>
              <a:t>Tester sur des joueurs problématiques</a:t>
            </a:r>
            <a:endParaRPr lang="en-US" sz="2800" dirty="0" smtClean="0"/>
          </a:p>
        </p:txBody>
      </p:sp>
    </p:spTree>
    <p:extLst>
      <p:ext uri="{BB962C8B-B14F-4D97-AF65-F5344CB8AC3E}">
        <p14:creationId xmlns:p14="http://schemas.microsoft.com/office/powerpoint/2010/main" val="42256848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3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401366" y="739471"/>
            <a:ext cx="7389268" cy="875644"/>
          </a:xfrm>
        </p:spPr>
        <p:txBody>
          <a:bodyPr/>
          <a:lstStyle/>
          <a:p>
            <a:pPr algn="ctr"/>
            <a:r>
              <a:rPr lang="fr-BE" dirty="0" err="1" smtClean="0"/>
              <a:t>Thank</a:t>
            </a:r>
            <a:r>
              <a:rPr lang="fr-BE" dirty="0" smtClean="0"/>
              <a:t> </a:t>
            </a:r>
            <a:r>
              <a:rPr lang="fr-BE" dirty="0" err="1" smtClean="0"/>
              <a:t>you</a:t>
            </a:r>
            <a:r>
              <a:rPr lang="fr-BE" dirty="0" smtClean="0"/>
              <a:t> for </a:t>
            </a:r>
            <a:r>
              <a:rPr lang="fr-BE" dirty="0" err="1" smtClean="0"/>
              <a:t>your</a:t>
            </a:r>
            <a:r>
              <a:rPr lang="fr-BE" dirty="0" smtClean="0"/>
              <a:t> attention!</a:t>
            </a:r>
            <a:endParaRPr lang="fr-BE" sz="4400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683171" y="5518737"/>
            <a:ext cx="8825659" cy="524971"/>
          </a:xfrm>
        </p:spPr>
        <p:txBody>
          <a:bodyPr>
            <a:noAutofit/>
          </a:bodyPr>
          <a:lstStyle/>
          <a:p>
            <a:pPr algn="ctr"/>
            <a:r>
              <a:rPr lang="fr-BE" sz="3600" dirty="0" smtClean="0"/>
              <a:t>Avez-vous des questions?</a:t>
            </a:r>
            <a:endParaRPr lang="fr-BE" sz="3600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3171" y="4631517"/>
            <a:ext cx="1176528" cy="1435608"/>
          </a:xfrm>
          <a:prstGeom prst="rect">
            <a:avLst/>
          </a:prstGeom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69209" y="4614380"/>
            <a:ext cx="1039621" cy="1452745"/>
          </a:xfrm>
          <a:prstGeom prst="rect">
            <a:avLst/>
          </a:prstGeom>
        </p:spPr>
      </p:pic>
      <p:pic>
        <p:nvPicPr>
          <p:cNvPr id="5" name="Image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1952550"/>
            <a:ext cx="5715000" cy="3190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94096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4" name="Graphique 33"/>
          <p:cNvGraphicFramePr>
            <a:graphicFrameLocks/>
          </p:cNvGraphicFramePr>
          <p:nvPr>
            <p:extLst/>
          </p:nvPr>
        </p:nvGraphicFramePr>
        <p:xfrm>
          <a:off x="156000" y="2596909"/>
          <a:ext cx="11880000" cy="41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Titre 1"/>
          <p:cNvSpPr>
            <a:spLocks noGrp="1"/>
          </p:cNvSpPr>
          <p:nvPr>
            <p:ph type="title"/>
          </p:nvPr>
        </p:nvSpPr>
        <p:spPr>
          <a:xfrm>
            <a:off x="318001" y="452718"/>
            <a:ext cx="10078727" cy="1484082"/>
          </a:xfrm>
        </p:spPr>
        <p:txBody>
          <a:bodyPr/>
          <a:lstStyle/>
          <a:p>
            <a:r>
              <a:rPr lang="fr-BE" sz="4000" dirty="0" err="1"/>
              <a:t>Results</a:t>
            </a:r>
            <a:r>
              <a:rPr lang="fr-BE" sz="4000" dirty="0"/>
              <a:t> : </a:t>
            </a:r>
            <a:r>
              <a:rPr lang="fr-BE" sz="4000" dirty="0" smtClean="0"/>
              <a:t>Variations </a:t>
            </a:r>
            <a:r>
              <a:rPr lang="fr-BE" sz="4000" dirty="0" err="1" smtClean="0"/>
              <a:t>between</a:t>
            </a:r>
            <a:r>
              <a:rPr lang="fr-BE" sz="4000" dirty="0" smtClean="0"/>
              <a:t> groups </a:t>
            </a:r>
            <a:r>
              <a:rPr lang="fr-BE" sz="4000" dirty="0"/>
              <a:t>XP vs CTRL </a:t>
            </a:r>
            <a:r>
              <a:rPr lang="fr-BE" sz="4000" dirty="0">
                <a:solidFill>
                  <a:schemeClr val="accent1"/>
                </a:solidFill>
              </a:rPr>
              <a:t>x</a:t>
            </a:r>
            <a:r>
              <a:rPr lang="fr-BE" sz="4000" dirty="0"/>
              <a:t> </a:t>
            </a:r>
            <a:r>
              <a:rPr lang="fr-BE" sz="4000" dirty="0" smtClean="0"/>
              <a:t>NRG vs RG - </a:t>
            </a:r>
            <a:r>
              <a:rPr lang="fr-BE" sz="4000" dirty="0" err="1" smtClean="0">
                <a:solidFill>
                  <a:schemeClr val="accent1"/>
                </a:solidFill>
              </a:rPr>
              <a:t>Intensity</a:t>
            </a:r>
            <a:endParaRPr lang="fr-BE" sz="4000" dirty="0">
              <a:solidFill>
                <a:schemeClr val="accent1"/>
              </a:solidFill>
            </a:endParaRPr>
          </a:p>
        </p:txBody>
      </p:sp>
      <p:grpSp>
        <p:nvGrpSpPr>
          <p:cNvPr id="5" name="Groupe 4"/>
          <p:cNvGrpSpPr/>
          <p:nvPr/>
        </p:nvGrpSpPr>
        <p:grpSpPr>
          <a:xfrm>
            <a:off x="1993393" y="1891262"/>
            <a:ext cx="3063600" cy="790738"/>
            <a:chOff x="5147999" y="1720932"/>
            <a:chExt cx="2119780" cy="790738"/>
          </a:xfrm>
        </p:grpSpPr>
        <p:sp>
          <p:nvSpPr>
            <p:cNvPr id="14" name="Accolade ouvrante 13"/>
            <p:cNvSpPr/>
            <p:nvPr/>
          </p:nvSpPr>
          <p:spPr>
            <a:xfrm rot="5400000">
              <a:off x="6044088" y="128798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15" name="ZoneTexte 14"/>
            <p:cNvSpPr txBox="1"/>
            <p:nvPr/>
          </p:nvSpPr>
          <p:spPr>
            <a:xfrm>
              <a:off x="5814323" y="1720932"/>
              <a:ext cx="7871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26" name="Groupe 25"/>
          <p:cNvGrpSpPr/>
          <p:nvPr/>
        </p:nvGrpSpPr>
        <p:grpSpPr>
          <a:xfrm>
            <a:off x="7562088" y="1827468"/>
            <a:ext cx="3063240" cy="820668"/>
            <a:chOff x="8844163" y="1720932"/>
            <a:chExt cx="2119780" cy="820668"/>
          </a:xfrm>
        </p:grpSpPr>
        <p:sp>
          <p:nvSpPr>
            <p:cNvPr id="23" name="Accolade ouvrante 22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5" name="ZoneTexte 24"/>
            <p:cNvSpPr txBox="1"/>
            <p:nvPr/>
          </p:nvSpPr>
          <p:spPr>
            <a:xfrm>
              <a:off x="9689836" y="1720932"/>
              <a:ext cx="428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  <p:sp>
        <p:nvSpPr>
          <p:cNvPr id="27" name="ZoneTexte 26"/>
          <p:cNvSpPr txBox="1"/>
          <p:nvPr/>
        </p:nvSpPr>
        <p:spPr>
          <a:xfrm>
            <a:off x="528347" y="6361562"/>
            <a:ext cx="1120454" cy="377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* p &lt; .05</a:t>
            </a:r>
            <a:endParaRPr lang="fr-BE" dirty="0"/>
          </a:p>
        </p:txBody>
      </p:sp>
      <p:grpSp>
        <p:nvGrpSpPr>
          <p:cNvPr id="28" name="Groupe 27"/>
          <p:cNvGrpSpPr/>
          <p:nvPr/>
        </p:nvGrpSpPr>
        <p:grpSpPr>
          <a:xfrm>
            <a:off x="7616951" y="3006030"/>
            <a:ext cx="3063241" cy="820668"/>
            <a:chOff x="8844163" y="1720932"/>
            <a:chExt cx="2119780" cy="820668"/>
          </a:xfrm>
        </p:grpSpPr>
        <p:sp>
          <p:nvSpPr>
            <p:cNvPr id="29" name="Accolade ouvrante 28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30" name="ZoneTexte 29"/>
            <p:cNvSpPr txBox="1"/>
            <p:nvPr/>
          </p:nvSpPr>
          <p:spPr>
            <a:xfrm>
              <a:off x="9689836" y="1720932"/>
              <a:ext cx="428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  <p:grpSp>
        <p:nvGrpSpPr>
          <p:cNvPr id="31" name="Groupe 30"/>
          <p:cNvGrpSpPr/>
          <p:nvPr/>
        </p:nvGrpSpPr>
        <p:grpSpPr>
          <a:xfrm>
            <a:off x="8613649" y="3666544"/>
            <a:ext cx="2066542" cy="820668"/>
            <a:chOff x="8844163" y="1720932"/>
            <a:chExt cx="2119780" cy="820668"/>
          </a:xfrm>
        </p:grpSpPr>
        <p:sp>
          <p:nvSpPr>
            <p:cNvPr id="32" name="Accolade ouvrante 31"/>
            <p:cNvSpPr/>
            <p:nvPr/>
          </p:nvSpPr>
          <p:spPr>
            <a:xfrm rot="5400000">
              <a:off x="9740252" y="131791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33" name="ZoneTexte 32"/>
            <p:cNvSpPr txBox="1"/>
            <p:nvPr/>
          </p:nvSpPr>
          <p:spPr>
            <a:xfrm>
              <a:off x="9689836" y="1720932"/>
              <a:ext cx="428431" cy="76944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4400" dirty="0" smtClean="0"/>
                <a:t>*</a:t>
              </a:r>
              <a:endParaRPr lang="fr-BE" sz="4400" dirty="0"/>
            </a:p>
          </p:txBody>
        </p:sp>
      </p:grpSp>
    </p:spTree>
    <p:extLst>
      <p:ext uri="{BB962C8B-B14F-4D97-AF65-F5344CB8AC3E}">
        <p14:creationId xmlns:p14="http://schemas.microsoft.com/office/powerpoint/2010/main" val="3606106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/>
          <p:cNvSpPr txBox="1"/>
          <p:nvPr/>
        </p:nvSpPr>
        <p:spPr>
          <a:xfrm>
            <a:off x="528347" y="6361562"/>
            <a:ext cx="1120454" cy="377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* p &lt; .05</a:t>
            </a:r>
            <a:endParaRPr lang="fr-BE" dirty="0"/>
          </a:p>
        </p:txBody>
      </p:sp>
      <p:graphicFrame>
        <p:nvGraphicFramePr>
          <p:cNvPr id="23" name="Graphique 22"/>
          <p:cNvGraphicFramePr>
            <a:graphicFrameLocks/>
          </p:cNvGraphicFramePr>
          <p:nvPr>
            <p:extLst/>
          </p:nvPr>
        </p:nvGraphicFramePr>
        <p:xfrm>
          <a:off x="156000" y="2633448"/>
          <a:ext cx="11880000" cy="41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4" name="Groupe 23"/>
          <p:cNvGrpSpPr/>
          <p:nvPr/>
        </p:nvGrpSpPr>
        <p:grpSpPr>
          <a:xfrm>
            <a:off x="1993393" y="1891262"/>
            <a:ext cx="3063600" cy="790739"/>
            <a:chOff x="5147996" y="1720932"/>
            <a:chExt cx="2119779" cy="790739"/>
          </a:xfrm>
        </p:grpSpPr>
        <p:sp>
          <p:nvSpPr>
            <p:cNvPr id="25" name="Accolade ouvrante 24"/>
            <p:cNvSpPr/>
            <p:nvPr/>
          </p:nvSpPr>
          <p:spPr>
            <a:xfrm rot="5400000">
              <a:off x="6044085" y="1287981"/>
              <a:ext cx="327601" cy="2119779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5814323" y="1720932"/>
              <a:ext cx="7871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7442629" y="1889755"/>
            <a:ext cx="3063600" cy="790738"/>
            <a:chOff x="5147999" y="1720932"/>
            <a:chExt cx="2119780" cy="790738"/>
          </a:xfrm>
        </p:grpSpPr>
        <p:sp>
          <p:nvSpPr>
            <p:cNvPr id="28" name="Accolade ouvrante 27"/>
            <p:cNvSpPr/>
            <p:nvPr/>
          </p:nvSpPr>
          <p:spPr>
            <a:xfrm rot="5400000">
              <a:off x="6044088" y="128798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5814323" y="1720932"/>
              <a:ext cx="7871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sp>
        <p:nvSpPr>
          <p:cNvPr id="30" name="Titre 1"/>
          <p:cNvSpPr>
            <a:spLocks noGrp="1"/>
          </p:cNvSpPr>
          <p:nvPr>
            <p:ph type="title"/>
          </p:nvPr>
        </p:nvSpPr>
        <p:spPr>
          <a:xfrm>
            <a:off x="318001" y="452718"/>
            <a:ext cx="10078727" cy="1484082"/>
          </a:xfrm>
        </p:spPr>
        <p:txBody>
          <a:bodyPr/>
          <a:lstStyle/>
          <a:p>
            <a:r>
              <a:rPr lang="fr-BE" sz="4000" dirty="0" err="1"/>
              <a:t>Results</a:t>
            </a:r>
            <a:r>
              <a:rPr lang="fr-BE" sz="4000" dirty="0"/>
              <a:t> : </a:t>
            </a:r>
            <a:r>
              <a:rPr lang="fr-BE" sz="4000" dirty="0" smtClean="0"/>
              <a:t>Variations </a:t>
            </a:r>
            <a:r>
              <a:rPr lang="fr-BE" sz="4000" dirty="0" err="1" smtClean="0"/>
              <a:t>between</a:t>
            </a:r>
            <a:r>
              <a:rPr lang="fr-BE" sz="4000" dirty="0" smtClean="0"/>
              <a:t> groups </a:t>
            </a:r>
            <a:r>
              <a:rPr lang="fr-BE" sz="4000" dirty="0"/>
              <a:t>XP vs CTRL </a:t>
            </a:r>
            <a:r>
              <a:rPr lang="fr-BE" sz="4000" dirty="0">
                <a:solidFill>
                  <a:schemeClr val="accent1"/>
                </a:solidFill>
              </a:rPr>
              <a:t>x</a:t>
            </a:r>
            <a:r>
              <a:rPr lang="fr-BE" sz="4000" dirty="0"/>
              <a:t> </a:t>
            </a:r>
            <a:r>
              <a:rPr lang="fr-BE" sz="4000" dirty="0" smtClean="0"/>
              <a:t>NRG vs RG - </a:t>
            </a:r>
            <a:r>
              <a:rPr lang="fr-BE" sz="4000" dirty="0" err="1" smtClean="0">
                <a:solidFill>
                  <a:schemeClr val="accent1"/>
                </a:solidFill>
              </a:rPr>
              <a:t>Imagery</a:t>
            </a:r>
            <a:endParaRPr lang="fr-BE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346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ZoneTexte 21"/>
          <p:cNvSpPr txBox="1"/>
          <p:nvPr/>
        </p:nvSpPr>
        <p:spPr>
          <a:xfrm>
            <a:off x="528347" y="6361562"/>
            <a:ext cx="1120454" cy="3776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dirty="0" smtClean="0"/>
              <a:t>* p &lt; .05</a:t>
            </a:r>
            <a:endParaRPr lang="fr-BE" dirty="0"/>
          </a:p>
        </p:txBody>
      </p:sp>
      <p:graphicFrame>
        <p:nvGraphicFramePr>
          <p:cNvPr id="23" name="Graphique 22"/>
          <p:cNvGraphicFramePr>
            <a:graphicFrameLocks/>
          </p:cNvGraphicFramePr>
          <p:nvPr>
            <p:extLst/>
          </p:nvPr>
        </p:nvGraphicFramePr>
        <p:xfrm>
          <a:off x="156000" y="2682001"/>
          <a:ext cx="11880000" cy="4176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24" name="Groupe 23"/>
          <p:cNvGrpSpPr/>
          <p:nvPr/>
        </p:nvGrpSpPr>
        <p:grpSpPr>
          <a:xfrm>
            <a:off x="1993393" y="1891262"/>
            <a:ext cx="3063600" cy="790739"/>
            <a:chOff x="5147996" y="1720932"/>
            <a:chExt cx="2119779" cy="790739"/>
          </a:xfrm>
        </p:grpSpPr>
        <p:sp>
          <p:nvSpPr>
            <p:cNvPr id="25" name="Accolade ouvrante 24"/>
            <p:cNvSpPr/>
            <p:nvPr/>
          </p:nvSpPr>
          <p:spPr>
            <a:xfrm rot="5400000">
              <a:off x="6044085" y="1287981"/>
              <a:ext cx="327601" cy="2119779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6" name="ZoneTexte 25"/>
            <p:cNvSpPr txBox="1"/>
            <p:nvPr/>
          </p:nvSpPr>
          <p:spPr>
            <a:xfrm>
              <a:off x="5814323" y="1720932"/>
              <a:ext cx="7871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grpSp>
        <p:nvGrpSpPr>
          <p:cNvPr id="27" name="Groupe 26"/>
          <p:cNvGrpSpPr/>
          <p:nvPr/>
        </p:nvGrpSpPr>
        <p:grpSpPr>
          <a:xfrm>
            <a:off x="7442629" y="1889755"/>
            <a:ext cx="3063600" cy="790738"/>
            <a:chOff x="5147999" y="1720932"/>
            <a:chExt cx="2119780" cy="790738"/>
          </a:xfrm>
        </p:grpSpPr>
        <p:sp>
          <p:nvSpPr>
            <p:cNvPr id="28" name="Accolade ouvrante 27"/>
            <p:cNvSpPr/>
            <p:nvPr/>
          </p:nvSpPr>
          <p:spPr>
            <a:xfrm rot="5400000">
              <a:off x="6044088" y="1287980"/>
              <a:ext cx="327601" cy="2119780"/>
            </a:xfrm>
            <a:prstGeom prst="leftBrace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fr-BE"/>
            </a:p>
          </p:txBody>
        </p:sp>
        <p:sp>
          <p:nvSpPr>
            <p:cNvPr id="29" name="ZoneTexte 28"/>
            <p:cNvSpPr txBox="1"/>
            <p:nvPr/>
          </p:nvSpPr>
          <p:spPr>
            <a:xfrm>
              <a:off x="5814323" y="1720932"/>
              <a:ext cx="78712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BE" sz="2400" dirty="0" err="1" smtClean="0"/>
                <a:t>n.s</a:t>
              </a:r>
              <a:r>
                <a:rPr lang="fr-BE" sz="2400" dirty="0" smtClean="0"/>
                <a:t>.</a:t>
              </a:r>
              <a:endParaRPr lang="fr-BE" sz="2400" dirty="0"/>
            </a:p>
          </p:txBody>
        </p:sp>
      </p:grpSp>
      <p:sp>
        <p:nvSpPr>
          <p:cNvPr id="30" name="Titre 1"/>
          <p:cNvSpPr>
            <a:spLocks noGrp="1"/>
          </p:cNvSpPr>
          <p:nvPr>
            <p:ph type="title"/>
          </p:nvPr>
        </p:nvSpPr>
        <p:spPr>
          <a:xfrm>
            <a:off x="318001" y="452718"/>
            <a:ext cx="10078727" cy="1484082"/>
          </a:xfrm>
        </p:spPr>
        <p:txBody>
          <a:bodyPr/>
          <a:lstStyle/>
          <a:p>
            <a:r>
              <a:rPr lang="fr-BE" sz="4000" dirty="0" err="1"/>
              <a:t>Results</a:t>
            </a:r>
            <a:r>
              <a:rPr lang="fr-BE" sz="4000" dirty="0"/>
              <a:t> : </a:t>
            </a:r>
            <a:r>
              <a:rPr lang="fr-BE" sz="4000" dirty="0" smtClean="0"/>
              <a:t>Variations </a:t>
            </a:r>
            <a:r>
              <a:rPr lang="fr-BE" sz="4000" dirty="0" err="1" smtClean="0"/>
              <a:t>between</a:t>
            </a:r>
            <a:r>
              <a:rPr lang="fr-BE" sz="4000" dirty="0" smtClean="0"/>
              <a:t> groups </a:t>
            </a:r>
            <a:r>
              <a:rPr lang="fr-BE" sz="4000" dirty="0"/>
              <a:t>XP vs CTRL </a:t>
            </a:r>
            <a:r>
              <a:rPr lang="fr-BE" sz="4000" dirty="0">
                <a:solidFill>
                  <a:schemeClr val="accent1"/>
                </a:solidFill>
              </a:rPr>
              <a:t>x</a:t>
            </a:r>
            <a:r>
              <a:rPr lang="fr-BE" sz="4000" dirty="0"/>
              <a:t> </a:t>
            </a:r>
            <a:r>
              <a:rPr lang="fr-BE" sz="4000" dirty="0" smtClean="0"/>
              <a:t>NRG vs RG - </a:t>
            </a:r>
            <a:r>
              <a:rPr lang="fr-BE" sz="4000" dirty="0" err="1" smtClean="0">
                <a:solidFill>
                  <a:schemeClr val="accent1"/>
                </a:solidFill>
              </a:rPr>
              <a:t>Intrusiveness</a:t>
            </a:r>
            <a:endParaRPr lang="fr-BE" sz="4000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1258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600200"/>
          </a:xfrm>
        </p:spPr>
        <p:txBody>
          <a:bodyPr/>
          <a:lstStyle/>
          <a:p>
            <a:pPr algn="ctr"/>
            <a:r>
              <a:rPr lang="fr-BE" sz="2400" dirty="0" smtClean="0">
                <a:solidFill>
                  <a:schemeClr val="accent1"/>
                </a:solidFill>
              </a:rPr>
              <a:t>INTRODUCTION</a:t>
            </a:r>
            <a:r>
              <a:rPr lang="fr-BE" dirty="0" smtClean="0"/>
              <a:t/>
            </a:r>
            <a:br>
              <a:rPr lang="fr-BE" dirty="0" smtClean="0"/>
            </a:br>
            <a:r>
              <a:rPr lang="fr-BE" dirty="0" smtClean="0"/>
              <a:t>Modèles cognitifs du </a:t>
            </a:r>
            <a:r>
              <a:rPr lang="fr-BE" dirty="0" err="1" smtClean="0"/>
              <a:t>craving</a:t>
            </a:r>
            <a:r>
              <a:rPr lang="fr-BE" dirty="0" smtClean="0"/>
              <a:t> dans les troubles liés à une substance</a:t>
            </a:r>
            <a:endParaRPr lang="fr-BE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/>
              <a:t>Théorie de l’Intrusion Élaborée du désir (TIE; Kavanagh et al., 2005)</a:t>
            </a:r>
          </a:p>
          <a:p>
            <a:endParaRPr lang="fr-BE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dirty="0" smtClean="0"/>
              <a:t>Craving: Définition, Évaluation et Intervention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574798-17BE-46EA-A67C-EC0BD2C3F786}" type="slidenum">
              <a:rPr lang="fr-FR" smtClean="0"/>
              <a:t>22</a:t>
            </a:fld>
            <a:endParaRPr lang="fr-FR"/>
          </a:p>
        </p:txBody>
      </p:sp>
      <p:sp>
        <p:nvSpPr>
          <p:cNvPr id="9" name="Rectangle à coins arrondis 8"/>
          <p:cNvSpPr/>
          <p:nvPr/>
        </p:nvSpPr>
        <p:spPr>
          <a:xfrm>
            <a:off x="1939514" y="2912513"/>
            <a:ext cx="1367742" cy="349319"/>
          </a:xfrm>
          <a:prstGeom prst="roundRect">
            <a:avLst>
              <a:gd name="adj" fmla="val 49167"/>
            </a:avLst>
          </a:prstGeom>
          <a:solidFill>
            <a:schemeClr val="lt1">
              <a:alpha val="0"/>
            </a:schemeClr>
          </a:solidFill>
          <a:ln>
            <a:solidFill>
              <a:schemeClr val="bg1"/>
            </a:solidFill>
          </a:ln>
          <a:effectLst>
            <a:glow>
              <a:schemeClr val="accent1"/>
            </a:glow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100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Indices </a:t>
            </a:r>
            <a:r>
              <a:rPr lang="en-US" sz="11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externes</a:t>
            </a:r>
            <a:endParaRPr lang="en-US" sz="1100" dirty="0">
              <a:effectLst/>
              <a:ea typeface="Calibri"/>
              <a:cs typeface="Times New Roman"/>
            </a:endParaRPr>
          </a:p>
        </p:txBody>
      </p:sp>
      <p:sp>
        <p:nvSpPr>
          <p:cNvPr id="10" name="Rectangle à coins arrondis 9"/>
          <p:cNvSpPr/>
          <p:nvPr/>
        </p:nvSpPr>
        <p:spPr>
          <a:xfrm>
            <a:off x="5360025" y="2805669"/>
            <a:ext cx="1232974" cy="572171"/>
          </a:xfrm>
          <a:prstGeom prst="roundRect">
            <a:avLst>
              <a:gd name="adj" fmla="val 49167"/>
            </a:avLst>
          </a:prstGeom>
          <a:solidFill>
            <a:schemeClr val="lt1">
              <a:alpha val="0"/>
            </a:schemeClr>
          </a:solidFill>
          <a:ln>
            <a:solidFill>
              <a:schemeClr val="bg1"/>
            </a:solidFill>
          </a:ln>
          <a:effectLst>
            <a:glow>
              <a:schemeClr val="accent1"/>
            </a:glow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11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Pensées</a:t>
            </a:r>
            <a:r>
              <a:rPr lang="en-US" sz="1100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 </a:t>
            </a:r>
            <a:r>
              <a:rPr lang="en-US" sz="11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associées</a:t>
            </a:r>
            <a:endParaRPr lang="en-US" sz="1100" dirty="0">
              <a:effectLst/>
              <a:ea typeface="Calibri"/>
              <a:cs typeface="Times New Roman"/>
            </a:endParaRPr>
          </a:p>
        </p:txBody>
      </p:sp>
      <p:sp>
        <p:nvSpPr>
          <p:cNvPr id="11" name="Rectangle à coins arrondis 10"/>
          <p:cNvSpPr/>
          <p:nvPr/>
        </p:nvSpPr>
        <p:spPr>
          <a:xfrm>
            <a:off x="3626862" y="2755424"/>
            <a:ext cx="1406762" cy="672661"/>
          </a:xfrm>
          <a:prstGeom prst="roundRect">
            <a:avLst>
              <a:gd name="adj" fmla="val 49167"/>
            </a:avLst>
          </a:prstGeom>
          <a:solidFill>
            <a:schemeClr val="lt1">
              <a:alpha val="0"/>
            </a:schemeClr>
          </a:solidFill>
          <a:ln>
            <a:solidFill>
              <a:schemeClr val="bg1"/>
            </a:solidFill>
          </a:ln>
          <a:effectLst>
            <a:glow>
              <a:schemeClr val="accent1"/>
            </a:glow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11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Réponses</a:t>
            </a:r>
            <a:r>
              <a:rPr lang="en-US" sz="1100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 </a:t>
            </a:r>
            <a:r>
              <a:rPr lang="en-US" sz="11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anticipatrices</a:t>
            </a:r>
            <a:endParaRPr lang="en-US" sz="1100" dirty="0">
              <a:effectLst/>
              <a:ea typeface="Calibri"/>
              <a:cs typeface="Times New Roman"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2475681" y="5218867"/>
            <a:ext cx="1439093" cy="481670"/>
          </a:xfrm>
          <a:prstGeom prst="rect">
            <a:avLst/>
          </a:prstGeom>
          <a:solidFill>
            <a:schemeClr val="lt1">
              <a:alpha val="0"/>
            </a:schemeClr>
          </a:solidFill>
          <a:ln w="22225"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1100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Sentiment d’un </a:t>
            </a:r>
            <a:r>
              <a:rPr lang="en-US" sz="11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déficit</a:t>
            </a:r>
            <a:r>
              <a:rPr lang="en-US" sz="1100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 </a:t>
            </a:r>
            <a:r>
              <a:rPr lang="en-US" sz="11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associé</a:t>
            </a:r>
            <a:endParaRPr lang="en-US" sz="1100" dirty="0">
              <a:effectLst/>
              <a:ea typeface="Calibri"/>
              <a:cs typeface="Times New Roman"/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2322490" y="3562249"/>
            <a:ext cx="4076197" cy="2368676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14" name="Zone de texte 89"/>
          <p:cNvSpPr txBox="1"/>
          <p:nvPr/>
        </p:nvSpPr>
        <p:spPr>
          <a:xfrm>
            <a:off x="5033624" y="5329863"/>
            <a:ext cx="1365063" cy="587853"/>
          </a:xfrm>
          <a:prstGeom prst="rect">
            <a:avLst/>
          </a:prstGeom>
          <a:noFill/>
          <a:ln w="6350">
            <a:noFill/>
          </a:ln>
          <a:effectLst/>
        </p:spPr>
        <p:style>
          <a:lnRef idx="0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1400" b="1" dirty="0" err="1">
                <a:solidFill>
                  <a:srgbClr val="FFFFFF"/>
                </a:solidFill>
                <a:ea typeface="Calibri"/>
                <a:cs typeface="Times New Roman"/>
              </a:rPr>
              <a:t>É</a:t>
            </a:r>
            <a:r>
              <a:rPr lang="en-US" sz="1400" b="1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tat</a:t>
            </a:r>
            <a:r>
              <a:rPr lang="en-US" sz="1400" b="1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 </a:t>
            </a:r>
            <a:r>
              <a:rPr lang="en-US" sz="1400" b="1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Subjectif</a:t>
            </a:r>
            <a:r>
              <a:rPr lang="en-US" sz="1400" b="1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 de </a:t>
            </a:r>
            <a:r>
              <a:rPr lang="en-US" sz="1400" b="1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Désir</a:t>
            </a:r>
            <a:endParaRPr lang="en-US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15" name="Connecteur droit avec flèche 14"/>
          <p:cNvCxnSpPr>
            <a:stCxn id="11" idx="2"/>
            <a:endCxn id="35" idx="0"/>
          </p:cNvCxnSpPr>
          <p:nvPr/>
        </p:nvCxnSpPr>
        <p:spPr>
          <a:xfrm>
            <a:off x="4330243" y="3428085"/>
            <a:ext cx="17646" cy="451937"/>
          </a:xfrm>
          <a:prstGeom prst="straightConnector1">
            <a:avLst/>
          </a:prstGeom>
          <a:ln w="12700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cteur droit avec flèche 15"/>
          <p:cNvCxnSpPr>
            <a:stCxn id="10" idx="2"/>
          </p:cNvCxnSpPr>
          <p:nvPr/>
        </p:nvCxnSpPr>
        <p:spPr>
          <a:xfrm>
            <a:off x="5976512" y="3377840"/>
            <a:ext cx="0" cy="509459"/>
          </a:xfrm>
          <a:prstGeom prst="straightConnector1">
            <a:avLst/>
          </a:prstGeom>
          <a:ln w="12700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cteur droit avec flèche 16"/>
          <p:cNvCxnSpPr>
            <a:stCxn id="9" idx="2"/>
          </p:cNvCxnSpPr>
          <p:nvPr/>
        </p:nvCxnSpPr>
        <p:spPr>
          <a:xfrm flipH="1">
            <a:off x="2620813" y="3261832"/>
            <a:ext cx="2572" cy="625467"/>
          </a:xfrm>
          <a:prstGeom prst="straightConnector1">
            <a:avLst/>
          </a:prstGeom>
          <a:ln w="127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cteur droit avec flèche 17"/>
          <p:cNvCxnSpPr>
            <a:stCxn id="9" idx="3"/>
            <a:endCxn id="11" idx="1"/>
          </p:cNvCxnSpPr>
          <p:nvPr/>
        </p:nvCxnSpPr>
        <p:spPr>
          <a:xfrm>
            <a:off x="3307256" y="3087173"/>
            <a:ext cx="319606" cy="4582"/>
          </a:xfrm>
          <a:prstGeom prst="straightConnector1">
            <a:avLst/>
          </a:prstGeom>
          <a:ln w="127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avec flèche 18"/>
          <p:cNvCxnSpPr>
            <a:stCxn id="10" idx="1"/>
            <a:endCxn id="11" idx="3"/>
          </p:cNvCxnSpPr>
          <p:nvPr/>
        </p:nvCxnSpPr>
        <p:spPr>
          <a:xfrm flipH="1">
            <a:off x="5033624" y="3091755"/>
            <a:ext cx="326401" cy="0"/>
          </a:xfrm>
          <a:prstGeom prst="straightConnector1">
            <a:avLst/>
          </a:prstGeom>
          <a:ln w="127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Connecteur droit avec flèche 19"/>
          <p:cNvCxnSpPr/>
          <p:nvPr/>
        </p:nvCxnSpPr>
        <p:spPr>
          <a:xfrm>
            <a:off x="3026683" y="4230796"/>
            <a:ext cx="0" cy="988071"/>
          </a:xfrm>
          <a:prstGeom prst="straightConnector1">
            <a:avLst/>
          </a:prstGeom>
          <a:ln w="12700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cteur droit avec flèche 20"/>
          <p:cNvCxnSpPr>
            <a:endCxn id="37" idx="0"/>
          </p:cNvCxnSpPr>
          <p:nvPr/>
        </p:nvCxnSpPr>
        <p:spPr>
          <a:xfrm flipH="1">
            <a:off x="2611608" y="5712891"/>
            <a:ext cx="440138" cy="369638"/>
          </a:xfrm>
          <a:prstGeom prst="straightConnector1">
            <a:avLst/>
          </a:prstGeom>
          <a:ln w="12700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Connecteur droit avec flèche 21"/>
          <p:cNvCxnSpPr>
            <a:stCxn id="36" idx="0"/>
          </p:cNvCxnSpPr>
          <p:nvPr/>
        </p:nvCxnSpPr>
        <p:spPr>
          <a:xfrm flipH="1" flipV="1">
            <a:off x="3843835" y="5712897"/>
            <a:ext cx="471638" cy="373709"/>
          </a:xfrm>
          <a:prstGeom prst="straightConnector1">
            <a:avLst/>
          </a:prstGeom>
          <a:ln w="127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Connecteur droit avec flèche 22"/>
          <p:cNvCxnSpPr>
            <a:endCxn id="44" idx="0"/>
          </p:cNvCxnSpPr>
          <p:nvPr/>
        </p:nvCxnSpPr>
        <p:spPr>
          <a:xfrm flipH="1">
            <a:off x="4075378" y="4220206"/>
            <a:ext cx="565026" cy="404859"/>
          </a:xfrm>
          <a:prstGeom prst="straightConnector1">
            <a:avLst/>
          </a:prstGeom>
          <a:ln w="127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cteur droit avec flèche 23"/>
          <p:cNvCxnSpPr>
            <a:stCxn id="35" idx="2"/>
          </p:cNvCxnSpPr>
          <p:nvPr/>
        </p:nvCxnSpPr>
        <p:spPr>
          <a:xfrm flipH="1">
            <a:off x="3784493" y="4220115"/>
            <a:ext cx="563396" cy="404950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Arc 89"/>
          <p:cNvSpPr/>
          <p:nvPr/>
        </p:nvSpPr>
        <p:spPr>
          <a:xfrm>
            <a:off x="4401493" y="4212367"/>
            <a:ext cx="969191" cy="1103889"/>
          </a:xfrm>
          <a:custGeom>
            <a:avLst/>
            <a:gdLst>
              <a:gd name="connsiteX0" fmla="*/ 770199 w 1088454"/>
              <a:gd name="connsiteY0" fmla="*/ 46774 h 1036227"/>
              <a:gd name="connsiteX1" fmla="*/ 1086483 w 1088454"/>
              <a:gd name="connsiteY1" fmla="*/ 562163 h 1036227"/>
              <a:gd name="connsiteX2" fmla="*/ 690412 w 1088454"/>
              <a:gd name="connsiteY2" fmla="*/ 1017187 h 1036227"/>
              <a:gd name="connsiteX3" fmla="*/ 119273 w 1088454"/>
              <a:gd name="connsiteY3" fmla="*/ 841798 h 1036227"/>
              <a:gd name="connsiteX4" fmla="*/ 544227 w 1088454"/>
              <a:gd name="connsiteY4" fmla="*/ 518114 h 1036227"/>
              <a:gd name="connsiteX5" fmla="*/ 770199 w 1088454"/>
              <a:gd name="connsiteY5" fmla="*/ 46774 h 1036227"/>
              <a:gd name="connsiteX0" fmla="*/ 770199 w 1088454"/>
              <a:gd name="connsiteY0" fmla="*/ 46774 h 1036227"/>
              <a:gd name="connsiteX1" fmla="*/ 1086483 w 1088454"/>
              <a:gd name="connsiteY1" fmla="*/ 562163 h 1036227"/>
              <a:gd name="connsiteX2" fmla="*/ 690412 w 1088454"/>
              <a:gd name="connsiteY2" fmla="*/ 1017187 h 1036227"/>
              <a:gd name="connsiteX3" fmla="*/ 119273 w 1088454"/>
              <a:gd name="connsiteY3" fmla="*/ 841798 h 103622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4" fmla="*/ 466229 w 969191"/>
              <a:gd name="connsiteY4" fmla="*/ 496740 h 989477"/>
              <a:gd name="connsiteX5" fmla="*/ 650926 w 969191"/>
              <a:gd name="connsiteY5" fmla="*/ 0 h 98947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4" fmla="*/ 466229 w 969191"/>
              <a:gd name="connsiteY4" fmla="*/ 496740 h 989477"/>
              <a:gd name="connsiteX5" fmla="*/ 650926 w 969191"/>
              <a:gd name="connsiteY5" fmla="*/ 0 h 989477"/>
              <a:gd name="connsiteX0" fmla="*/ 650926 w 969191"/>
              <a:gd name="connsiteY0" fmla="*/ 0 h 989477"/>
              <a:gd name="connsiteX1" fmla="*/ 910060 w 969191"/>
              <a:gd name="connsiteY1" fmla="*/ 493164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0" fmla="*/ 650926 w 969191"/>
              <a:gd name="connsiteY0" fmla="*/ 0 h 989477"/>
              <a:gd name="connsiteX1" fmla="*/ 967210 w 969191"/>
              <a:gd name="connsiteY1" fmla="*/ 515389 h 989477"/>
              <a:gd name="connsiteX2" fmla="*/ 571139 w 969191"/>
              <a:gd name="connsiteY2" fmla="*/ 970413 h 989477"/>
              <a:gd name="connsiteX3" fmla="*/ 0 w 969191"/>
              <a:gd name="connsiteY3" fmla="*/ 795024 h 989477"/>
              <a:gd name="connsiteX4" fmla="*/ 466229 w 969191"/>
              <a:gd name="connsiteY4" fmla="*/ 496740 h 989477"/>
              <a:gd name="connsiteX5" fmla="*/ 650926 w 969191"/>
              <a:gd name="connsiteY5" fmla="*/ 0 h 989477"/>
              <a:gd name="connsiteX0" fmla="*/ 650926 w 969191"/>
              <a:gd name="connsiteY0" fmla="*/ 0 h 989477"/>
              <a:gd name="connsiteX1" fmla="*/ 910060 w 969191"/>
              <a:gd name="connsiteY1" fmla="*/ 493164 h 989477"/>
              <a:gd name="connsiteX2" fmla="*/ 529864 w 969191"/>
              <a:gd name="connsiteY2" fmla="*/ 913263 h 989477"/>
              <a:gd name="connsiteX3" fmla="*/ 0 w 969191"/>
              <a:gd name="connsiteY3" fmla="*/ 795024 h 989477"/>
              <a:gd name="connsiteX0" fmla="*/ 650926 w 969191"/>
              <a:gd name="connsiteY0" fmla="*/ 34925 h 1024402"/>
              <a:gd name="connsiteX1" fmla="*/ 967210 w 969191"/>
              <a:gd name="connsiteY1" fmla="*/ 550314 h 1024402"/>
              <a:gd name="connsiteX2" fmla="*/ 571139 w 969191"/>
              <a:gd name="connsiteY2" fmla="*/ 1005338 h 1024402"/>
              <a:gd name="connsiteX3" fmla="*/ 0 w 969191"/>
              <a:gd name="connsiteY3" fmla="*/ 829949 h 1024402"/>
              <a:gd name="connsiteX4" fmla="*/ 466229 w 969191"/>
              <a:gd name="connsiteY4" fmla="*/ 531665 h 1024402"/>
              <a:gd name="connsiteX5" fmla="*/ 650926 w 969191"/>
              <a:gd name="connsiteY5" fmla="*/ 34925 h 1024402"/>
              <a:gd name="connsiteX0" fmla="*/ 708076 w 969191"/>
              <a:gd name="connsiteY0" fmla="*/ 0 h 1024402"/>
              <a:gd name="connsiteX1" fmla="*/ 910060 w 969191"/>
              <a:gd name="connsiteY1" fmla="*/ 528089 h 1024402"/>
              <a:gd name="connsiteX2" fmla="*/ 529864 w 969191"/>
              <a:gd name="connsiteY2" fmla="*/ 948188 h 1024402"/>
              <a:gd name="connsiteX3" fmla="*/ 0 w 969191"/>
              <a:gd name="connsiteY3" fmla="*/ 829949 h 1024402"/>
              <a:gd name="connsiteX0" fmla="*/ 650926 w 969191"/>
              <a:gd name="connsiteY0" fmla="*/ 44450 h 1033927"/>
              <a:gd name="connsiteX1" fmla="*/ 967210 w 969191"/>
              <a:gd name="connsiteY1" fmla="*/ 559839 h 1033927"/>
              <a:gd name="connsiteX2" fmla="*/ 571139 w 969191"/>
              <a:gd name="connsiteY2" fmla="*/ 1014863 h 1033927"/>
              <a:gd name="connsiteX3" fmla="*/ 0 w 969191"/>
              <a:gd name="connsiteY3" fmla="*/ 839474 h 1033927"/>
              <a:gd name="connsiteX4" fmla="*/ 466229 w 969191"/>
              <a:gd name="connsiteY4" fmla="*/ 541190 h 1033927"/>
              <a:gd name="connsiteX5" fmla="*/ 650926 w 969191"/>
              <a:gd name="connsiteY5" fmla="*/ 44450 h 1033927"/>
              <a:gd name="connsiteX0" fmla="*/ 708076 w 969191"/>
              <a:gd name="connsiteY0" fmla="*/ 0 h 1033927"/>
              <a:gd name="connsiteX1" fmla="*/ 910060 w 969191"/>
              <a:gd name="connsiteY1" fmla="*/ 537614 h 1033927"/>
              <a:gd name="connsiteX2" fmla="*/ 529864 w 969191"/>
              <a:gd name="connsiteY2" fmla="*/ 957713 h 1033927"/>
              <a:gd name="connsiteX3" fmla="*/ 0 w 969191"/>
              <a:gd name="connsiteY3" fmla="*/ 839474 h 10339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9191" h="1033927" stroke="0" extrusionOk="0">
                <a:moveTo>
                  <a:pt x="650926" y="44450"/>
                </a:moveTo>
                <a:cubicBezTo>
                  <a:pt x="860153" y="135364"/>
                  <a:pt x="986763" y="341676"/>
                  <a:pt x="967210" y="559839"/>
                </a:cubicBezTo>
                <a:cubicBezTo>
                  <a:pt x="947894" y="775351"/>
                  <a:pt x="789986" y="956763"/>
                  <a:pt x="571139" y="1014863"/>
                </a:cubicBezTo>
                <a:cubicBezTo>
                  <a:pt x="361043" y="1070639"/>
                  <a:pt x="136263" y="1001612"/>
                  <a:pt x="0" y="839474"/>
                </a:cubicBezTo>
                <a:lnTo>
                  <a:pt x="466229" y="541190"/>
                </a:lnTo>
                <a:cubicBezTo>
                  <a:pt x="541553" y="384077"/>
                  <a:pt x="575602" y="201563"/>
                  <a:pt x="650926" y="44450"/>
                </a:cubicBezTo>
                <a:close/>
              </a:path>
              <a:path w="969191" h="1033927" fill="none">
                <a:moveTo>
                  <a:pt x="708076" y="0"/>
                </a:moveTo>
                <a:cubicBezTo>
                  <a:pt x="917303" y="90914"/>
                  <a:pt x="939762" y="377995"/>
                  <a:pt x="910060" y="537614"/>
                </a:cubicBezTo>
                <a:cubicBezTo>
                  <a:pt x="880358" y="697233"/>
                  <a:pt x="748711" y="899613"/>
                  <a:pt x="529864" y="957713"/>
                </a:cubicBezTo>
                <a:cubicBezTo>
                  <a:pt x="319768" y="1013489"/>
                  <a:pt x="136263" y="1001612"/>
                  <a:pt x="0" y="839474"/>
                </a:cubicBezTo>
              </a:path>
            </a:pathLst>
          </a:custGeom>
          <a:ln w="38100">
            <a:solidFill>
              <a:schemeClr val="bg1"/>
            </a:solidFill>
            <a:headEnd type="stealth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cxnSp>
        <p:nvCxnSpPr>
          <p:cNvPr id="26" name="Connecteur droit avec flèche 25"/>
          <p:cNvCxnSpPr>
            <a:endCxn id="37" idx="2"/>
          </p:cNvCxnSpPr>
          <p:nvPr/>
        </p:nvCxnSpPr>
        <p:spPr>
          <a:xfrm flipH="1" flipV="1">
            <a:off x="2611608" y="6483332"/>
            <a:ext cx="9205" cy="243886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Connecteur droit avec flèche 26"/>
          <p:cNvCxnSpPr>
            <a:endCxn id="36" idx="2"/>
          </p:cNvCxnSpPr>
          <p:nvPr/>
        </p:nvCxnSpPr>
        <p:spPr>
          <a:xfrm flipV="1">
            <a:off x="4315473" y="6487409"/>
            <a:ext cx="0" cy="239809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Connecteur droit avec flèche 27"/>
          <p:cNvCxnSpPr/>
          <p:nvPr/>
        </p:nvCxnSpPr>
        <p:spPr>
          <a:xfrm flipH="1">
            <a:off x="2620813" y="6727218"/>
            <a:ext cx="4056787" cy="0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Connecteur droit avec flèche 28"/>
          <p:cNvCxnSpPr/>
          <p:nvPr/>
        </p:nvCxnSpPr>
        <p:spPr>
          <a:xfrm flipH="1" flipV="1">
            <a:off x="6677598" y="2534737"/>
            <a:ext cx="1062" cy="4195866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Connecteur droit avec flèche 29"/>
          <p:cNvCxnSpPr/>
          <p:nvPr/>
        </p:nvCxnSpPr>
        <p:spPr>
          <a:xfrm flipH="1">
            <a:off x="2622404" y="2534737"/>
            <a:ext cx="4055194" cy="0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Connecteur droit avec flèche 30"/>
          <p:cNvCxnSpPr>
            <a:endCxn id="9" idx="0"/>
          </p:cNvCxnSpPr>
          <p:nvPr/>
        </p:nvCxnSpPr>
        <p:spPr>
          <a:xfrm>
            <a:off x="2621342" y="2534737"/>
            <a:ext cx="2043" cy="377776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cteur droit avec flèche 31"/>
          <p:cNvCxnSpPr>
            <a:endCxn id="11" idx="0"/>
          </p:cNvCxnSpPr>
          <p:nvPr/>
        </p:nvCxnSpPr>
        <p:spPr>
          <a:xfrm flipH="1">
            <a:off x="4330243" y="2549525"/>
            <a:ext cx="17648" cy="205899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Connecteur droit avec flèche 32"/>
          <p:cNvCxnSpPr>
            <a:endCxn id="10" idx="0"/>
          </p:cNvCxnSpPr>
          <p:nvPr/>
        </p:nvCxnSpPr>
        <p:spPr>
          <a:xfrm>
            <a:off x="5976512" y="2544066"/>
            <a:ext cx="0" cy="261603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cteur droit avec flèche 33"/>
          <p:cNvCxnSpPr/>
          <p:nvPr/>
        </p:nvCxnSpPr>
        <p:spPr>
          <a:xfrm>
            <a:off x="6420711" y="4763648"/>
            <a:ext cx="256887" cy="663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2475681" y="3880022"/>
            <a:ext cx="3744416" cy="340093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1000"/>
              </a:spcAft>
            </a:pPr>
            <a:r>
              <a:rPr lang="en-US" sz="1400" b="1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Pensées</a:t>
            </a:r>
            <a:r>
              <a:rPr lang="en-US" sz="1400" b="1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 </a:t>
            </a:r>
            <a:r>
              <a:rPr lang="en-US" sz="1400" b="1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liées</a:t>
            </a:r>
            <a:r>
              <a:rPr lang="en-US" sz="1400" b="1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 au </a:t>
            </a:r>
            <a:r>
              <a:rPr lang="en-US" sz="1400" b="1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désir</a:t>
            </a:r>
            <a:endParaRPr lang="en-US" sz="1100" dirty="0">
              <a:ea typeface="Calibri"/>
              <a:cs typeface="Times New Roman"/>
            </a:endParaRPr>
          </a:p>
        </p:txBody>
      </p:sp>
      <p:sp>
        <p:nvSpPr>
          <p:cNvPr id="36" name="Rectangle à coins arrondis 35"/>
          <p:cNvSpPr/>
          <p:nvPr/>
        </p:nvSpPr>
        <p:spPr>
          <a:xfrm>
            <a:off x="3411785" y="6086606"/>
            <a:ext cx="1807376" cy="400803"/>
          </a:xfrm>
          <a:prstGeom prst="roundRect">
            <a:avLst>
              <a:gd name="adj" fmla="val 49167"/>
            </a:avLst>
          </a:prstGeom>
          <a:solidFill>
            <a:schemeClr val="tx1">
              <a:alpha val="0"/>
            </a:schemeClr>
          </a:solidFill>
          <a:ln>
            <a:solidFill>
              <a:schemeClr val="bg1"/>
            </a:solidFill>
          </a:ln>
          <a:effectLst>
            <a:glow>
              <a:schemeClr val="accent1"/>
            </a:glow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11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Déficit</a:t>
            </a:r>
            <a:r>
              <a:rPr lang="en-US" sz="1100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 </a:t>
            </a:r>
            <a:r>
              <a:rPr lang="en-US" sz="11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physiologique</a:t>
            </a:r>
            <a:endParaRPr lang="en-US" sz="1100" dirty="0">
              <a:effectLst/>
              <a:ea typeface="Calibri"/>
              <a:cs typeface="Times New Roman"/>
            </a:endParaRPr>
          </a:p>
        </p:txBody>
      </p:sp>
      <p:sp>
        <p:nvSpPr>
          <p:cNvPr id="37" name="Rectangle à coins arrondis 36"/>
          <p:cNvSpPr/>
          <p:nvPr/>
        </p:nvSpPr>
        <p:spPr>
          <a:xfrm>
            <a:off x="1873735" y="6082529"/>
            <a:ext cx="1475745" cy="400803"/>
          </a:xfrm>
          <a:prstGeom prst="roundRect">
            <a:avLst>
              <a:gd name="adj" fmla="val 49167"/>
            </a:avLst>
          </a:prstGeom>
          <a:solidFill>
            <a:schemeClr val="tx1">
              <a:alpha val="0"/>
            </a:schemeClr>
          </a:solidFill>
          <a:ln>
            <a:solidFill>
              <a:schemeClr val="bg1"/>
            </a:solidFill>
          </a:ln>
          <a:effectLst>
            <a:glow>
              <a:schemeClr val="accent1"/>
            </a:glow>
            <a:softEdge rad="0"/>
          </a:effectLst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1100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Affects </a:t>
            </a:r>
            <a:r>
              <a:rPr lang="en-US" sz="11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négatifs</a:t>
            </a:r>
            <a:endParaRPr lang="en-US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38" name="Connecteur droit avec flèche 37"/>
          <p:cNvCxnSpPr/>
          <p:nvPr/>
        </p:nvCxnSpPr>
        <p:spPr>
          <a:xfrm flipH="1">
            <a:off x="4189922" y="5116983"/>
            <a:ext cx="3763" cy="317600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Connecteur droit avec flèche 38"/>
          <p:cNvCxnSpPr/>
          <p:nvPr/>
        </p:nvCxnSpPr>
        <p:spPr>
          <a:xfrm flipH="1" flipV="1">
            <a:off x="3909801" y="5434457"/>
            <a:ext cx="274155" cy="128"/>
          </a:xfrm>
          <a:prstGeom prst="straightConnector1">
            <a:avLst/>
          </a:prstGeom>
          <a:ln w="38100">
            <a:solidFill>
              <a:schemeClr val="bg1"/>
            </a:solidFill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e 39"/>
          <p:cNvGrpSpPr/>
          <p:nvPr/>
        </p:nvGrpSpPr>
        <p:grpSpPr>
          <a:xfrm>
            <a:off x="119537" y="3675244"/>
            <a:ext cx="2088232" cy="1678451"/>
            <a:chOff x="6540592" y="3504556"/>
            <a:chExt cx="2088232" cy="1678451"/>
          </a:xfrm>
        </p:grpSpPr>
        <p:cxnSp>
          <p:nvCxnSpPr>
            <p:cNvPr id="41" name="Connecteur droit avec flèche 40"/>
            <p:cNvCxnSpPr/>
            <p:nvPr/>
          </p:nvCxnSpPr>
          <p:spPr>
            <a:xfrm>
              <a:off x="7277043" y="4149080"/>
              <a:ext cx="533400" cy="0"/>
            </a:xfrm>
            <a:prstGeom prst="straightConnector1">
              <a:avLst/>
            </a:prstGeom>
            <a:ln w="12700">
              <a:solidFill>
                <a:schemeClr val="bg1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Connecteur droit avec flèche 41"/>
            <p:cNvCxnSpPr/>
            <p:nvPr/>
          </p:nvCxnSpPr>
          <p:spPr>
            <a:xfrm>
              <a:off x="7277043" y="5183007"/>
              <a:ext cx="533400" cy="0"/>
            </a:xfrm>
            <a:prstGeom prst="straightConnector1">
              <a:avLst/>
            </a:prstGeom>
            <a:ln w="38100">
              <a:solidFill>
                <a:schemeClr val="bg1"/>
              </a:solidFill>
              <a:headEnd type="none" w="lg" len="lg"/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ZoneTexte 42"/>
            <p:cNvSpPr txBox="1"/>
            <p:nvPr/>
          </p:nvSpPr>
          <p:spPr>
            <a:xfrm>
              <a:off x="6540592" y="3504556"/>
              <a:ext cx="2088232" cy="156966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Influences</a:t>
              </a:r>
            </a:p>
            <a:p>
              <a:pPr algn="ctr"/>
              <a:r>
                <a:rPr lang="en-US" sz="1600" dirty="0" err="1" smtClean="0">
                  <a:solidFill>
                    <a:schemeClr val="bg1"/>
                  </a:solidFill>
                </a:rPr>
                <a:t>Automatiques</a:t>
              </a:r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endParaRPr lang="en-US" sz="1600" dirty="0" smtClean="0">
                <a:solidFill>
                  <a:schemeClr val="bg1"/>
                </a:solidFill>
              </a:endParaRPr>
            </a:p>
            <a:p>
              <a:pPr algn="ctr"/>
              <a:r>
                <a:rPr lang="en-US" sz="1600" dirty="0" smtClean="0">
                  <a:solidFill>
                    <a:schemeClr val="bg1"/>
                  </a:solidFill>
                </a:rPr>
                <a:t>Allocation de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l’Attention</a:t>
              </a:r>
              <a:r>
                <a:rPr lang="en-US" sz="1600" dirty="0" smtClean="0">
                  <a:solidFill>
                    <a:schemeClr val="bg1"/>
                  </a:solidFill>
                </a:rPr>
                <a:t> / de la </a:t>
              </a:r>
              <a:r>
                <a:rPr lang="en-US" sz="1600" dirty="0" err="1" smtClean="0">
                  <a:solidFill>
                    <a:schemeClr val="bg1"/>
                  </a:solidFill>
                </a:rPr>
                <a:t>Mémoire</a:t>
              </a:r>
              <a:r>
                <a:rPr lang="en-US" sz="1600" dirty="0" smtClean="0">
                  <a:solidFill>
                    <a:schemeClr val="bg1"/>
                  </a:solidFill>
                </a:rPr>
                <a:t> de travail</a:t>
              </a:r>
              <a:endParaRPr lang="en-US" sz="1600" dirty="0">
                <a:solidFill>
                  <a:schemeClr val="bg1"/>
                </a:solidFill>
              </a:endParaRPr>
            </a:p>
          </p:txBody>
        </p:sp>
      </p:grpSp>
      <p:sp>
        <p:nvSpPr>
          <p:cNvPr id="44" name="Rectangle 43"/>
          <p:cNvSpPr/>
          <p:nvPr/>
        </p:nvSpPr>
        <p:spPr>
          <a:xfrm>
            <a:off x="3515857" y="4625065"/>
            <a:ext cx="1119041" cy="481670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ot="0" spcFirstLastPara="0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algn="ctr">
              <a:lnSpc>
                <a:spcPct val="115000"/>
              </a:lnSpc>
              <a:spcAft>
                <a:spcPts val="0"/>
              </a:spcAft>
            </a:pPr>
            <a:r>
              <a:rPr lang="en-US" sz="1100" dirty="0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Plaisir / </a:t>
            </a:r>
            <a:r>
              <a:rPr lang="en-US" sz="1100" dirty="0" err="1" smtClean="0">
                <a:solidFill>
                  <a:srgbClr val="FFFFFF"/>
                </a:solidFill>
                <a:effectLst/>
                <a:ea typeface="Calibri"/>
                <a:cs typeface="Times New Roman"/>
              </a:rPr>
              <a:t>Soulagement</a:t>
            </a:r>
            <a:endParaRPr lang="en-US" sz="1100" dirty="0">
              <a:effectLst/>
              <a:ea typeface="Calibri"/>
              <a:cs typeface="Times New Roman"/>
            </a:endParaRPr>
          </a:p>
        </p:txBody>
      </p:sp>
      <p:cxnSp>
        <p:nvCxnSpPr>
          <p:cNvPr id="58" name="Connecteur droit avec flèche 57"/>
          <p:cNvCxnSpPr>
            <a:endCxn id="60" idx="1"/>
          </p:cNvCxnSpPr>
          <p:nvPr/>
        </p:nvCxnSpPr>
        <p:spPr>
          <a:xfrm>
            <a:off x="6677598" y="4763648"/>
            <a:ext cx="788800" cy="0"/>
          </a:xfrm>
          <a:prstGeom prst="straightConnector1">
            <a:avLst/>
          </a:prstGeom>
          <a:ln w="38100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ZoneTexte 58"/>
          <p:cNvSpPr txBox="1"/>
          <p:nvPr/>
        </p:nvSpPr>
        <p:spPr>
          <a:xfrm>
            <a:off x="8424518" y="6080887"/>
            <a:ext cx="21756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BE" sz="1200" dirty="0" smtClean="0"/>
              <a:t>Scherer (1984, 1999)</a:t>
            </a:r>
          </a:p>
          <a:p>
            <a:r>
              <a:rPr lang="fr-BE" sz="1200" dirty="0"/>
              <a:t>Arnold (1960</a:t>
            </a:r>
            <a:r>
              <a:rPr lang="fr-BE" sz="1200" dirty="0" smtClean="0"/>
              <a:t>), </a:t>
            </a:r>
            <a:r>
              <a:rPr lang="fr-BE" sz="1200" dirty="0" err="1" smtClean="0"/>
              <a:t>Frijda</a:t>
            </a:r>
            <a:r>
              <a:rPr lang="fr-BE" sz="1200" dirty="0" smtClean="0"/>
              <a:t> </a:t>
            </a:r>
            <a:r>
              <a:rPr lang="fr-BE" sz="1200" dirty="0"/>
              <a:t>(1986)</a:t>
            </a:r>
            <a:endParaRPr lang="fr-BE" sz="1200" dirty="0" smtClean="0"/>
          </a:p>
          <a:p>
            <a:r>
              <a:rPr lang="fr-BE" sz="1200" dirty="0" smtClean="0"/>
              <a:t>Philippot (2011)</a:t>
            </a:r>
            <a:endParaRPr lang="fr-BE" sz="1200" dirty="0"/>
          </a:p>
        </p:txBody>
      </p:sp>
      <p:sp>
        <p:nvSpPr>
          <p:cNvPr id="60" name="ZoneTexte 59"/>
          <p:cNvSpPr txBox="1"/>
          <p:nvPr/>
        </p:nvSpPr>
        <p:spPr>
          <a:xfrm>
            <a:off x="7466398" y="4071150"/>
            <a:ext cx="1510301" cy="138499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r>
              <a:rPr lang="fr-BE" sz="1200" dirty="0" smtClean="0">
                <a:solidFill>
                  <a:srgbClr val="FFFFFF"/>
                </a:solidFill>
                <a:ea typeface="Calibri"/>
                <a:cs typeface="Times New Roman"/>
              </a:rPr>
              <a:t>Rapport aux buts</a:t>
            </a:r>
            <a:endParaRPr lang="fr-BE" sz="1200" dirty="0">
              <a:solidFill>
                <a:srgbClr val="FFFFFF"/>
              </a:solidFill>
              <a:ea typeface="Calibri"/>
              <a:cs typeface="Times New Roman"/>
            </a:endParaRPr>
          </a:p>
          <a:p>
            <a:endParaRPr lang="fr-BE" sz="1200" dirty="0">
              <a:solidFill>
                <a:srgbClr val="FFFFFF"/>
              </a:solidFill>
              <a:ea typeface="Calibri"/>
              <a:cs typeface="Times New Roman"/>
            </a:endParaRPr>
          </a:p>
          <a:p>
            <a:r>
              <a:rPr lang="fr-BE" sz="1200" dirty="0" smtClean="0">
                <a:solidFill>
                  <a:srgbClr val="FFFFFF"/>
                </a:solidFill>
                <a:ea typeface="Calibri"/>
                <a:cs typeface="Times New Roman"/>
              </a:rPr>
              <a:t>Potentiel de maîtrise</a:t>
            </a:r>
            <a:endParaRPr lang="fr-BE" sz="1200" dirty="0">
              <a:solidFill>
                <a:srgbClr val="FFFFFF"/>
              </a:solidFill>
              <a:ea typeface="Calibri"/>
              <a:cs typeface="Times New Roman"/>
            </a:endParaRPr>
          </a:p>
          <a:p>
            <a:endParaRPr lang="fr-BE" sz="1200" dirty="0">
              <a:solidFill>
                <a:srgbClr val="FFFFFF"/>
              </a:solidFill>
              <a:ea typeface="Calibri"/>
              <a:cs typeface="Times New Roman"/>
            </a:endParaRPr>
          </a:p>
          <a:p>
            <a:r>
              <a:rPr lang="fr-BE" sz="1200" dirty="0" smtClean="0">
                <a:solidFill>
                  <a:srgbClr val="FFFFFF"/>
                </a:solidFill>
                <a:ea typeface="Calibri"/>
                <a:cs typeface="Times New Roman"/>
              </a:rPr>
              <a:t>Accord avec les normes</a:t>
            </a:r>
            <a:endParaRPr lang="fr-BE" sz="1200" dirty="0">
              <a:solidFill>
                <a:srgbClr val="FFFFFF"/>
              </a:solidFill>
              <a:ea typeface="Calibri"/>
              <a:cs typeface="Times New Roman"/>
            </a:endParaRPr>
          </a:p>
        </p:txBody>
      </p:sp>
      <p:cxnSp>
        <p:nvCxnSpPr>
          <p:cNvPr id="61" name="Connecteur droit avec flèche 60"/>
          <p:cNvCxnSpPr>
            <a:stCxn id="60" idx="3"/>
            <a:endCxn id="62" idx="1"/>
          </p:cNvCxnSpPr>
          <p:nvPr/>
        </p:nvCxnSpPr>
        <p:spPr>
          <a:xfrm>
            <a:off x="8976699" y="4763648"/>
            <a:ext cx="847165" cy="359215"/>
          </a:xfrm>
          <a:prstGeom prst="straightConnector1">
            <a:avLst/>
          </a:prstGeom>
          <a:ln w="38100">
            <a:solidFill>
              <a:schemeClr val="bg1"/>
            </a:solidFill>
            <a:headEnd type="stealth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ZoneTexte 61"/>
          <p:cNvSpPr txBox="1"/>
          <p:nvPr/>
        </p:nvSpPr>
        <p:spPr>
          <a:xfrm>
            <a:off x="9823864" y="4892030"/>
            <a:ext cx="1258072" cy="461665"/>
          </a:xfrm>
          <a:prstGeom prst="rect">
            <a:avLst/>
          </a:prstGeom>
          <a:noFill/>
          <a:ln w="19050"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fr-BE" sz="1200" dirty="0" smtClean="0">
                <a:solidFill>
                  <a:srgbClr val="FFFFFF"/>
                </a:solidFill>
                <a:ea typeface="Calibri"/>
                <a:cs typeface="Times New Roman"/>
              </a:rPr>
              <a:t>Tendance à l’action</a:t>
            </a:r>
            <a:endParaRPr lang="fr-BE" sz="1200" dirty="0">
              <a:solidFill>
                <a:srgbClr val="FFFFFF"/>
              </a:solidFill>
              <a:ea typeface="Calibri"/>
              <a:cs typeface="Times New Roman"/>
            </a:endParaRPr>
          </a:p>
        </p:txBody>
      </p:sp>
      <p:cxnSp>
        <p:nvCxnSpPr>
          <p:cNvPr id="63" name="Connecteur droit avec flèche 62"/>
          <p:cNvCxnSpPr>
            <a:stCxn id="62" idx="3"/>
          </p:cNvCxnSpPr>
          <p:nvPr/>
        </p:nvCxnSpPr>
        <p:spPr>
          <a:xfrm flipV="1">
            <a:off x="11081936" y="5116983"/>
            <a:ext cx="678236" cy="5880"/>
          </a:xfrm>
          <a:prstGeom prst="straightConnector1">
            <a:avLst/>
          </a:prstGeom>
          <a:ln w="38100">
            <a:solidFill>
              <a:schemeClr val="bg1"/>
            </a:solidFill>
            <a:prstDash val="dash"/>
            <a:headEnd type="none" w="lg" len="lg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228487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5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6" fill="hold">
                      <p:stCondLst>
                        <p:cond delay="indefinite"/>
                      </p:stCondLst>
                      <p:childTnLst>
                        <p:par>
                          <p:cTn id="117" fill="hold">
                            <p:stCondLst>
                              <p:cond delay="0"/>
                            </p:stCondLst>
                            <p:childTnLst>
                              <p:par>
                                <p:cTn id="11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0" fill="hold">
                      <p:stCondLst>
                        <p:cond delay="indefinite"/>
                      </p:stCondLst>
                      <p:childTnLst>
                        <p:par>
                          <p:cTn id="141" fill="hold">
                            <p:stCondLst>
                              <p:cond delay="0"/>
                            </p:stCondLst>
                            <p:childTnLst>
                              <p:par>
                                <p:cTn id="14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4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7" fill="hold">
                      <p:stCondLst>
                        <p:cond delay="indefinite"/>
                      </p:stCondLst>
                      <p:childTnLst>
                        <p:par>
                          <p:cTn id="188" fill="hold">
                            <p:stCondLst>
                              <p:cond delay="0"/>
                            </p:stCondLst>
                            <p:childTnLst>
                              <p:par>
                                <p:cTn id="18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  <p:bldP spid="14" grpId="0"/>
      <p:bldP spid="25" grpId="0" animBg="1" autoUpdateAnimBg="0"/>
      <p:bldP spid="35" grpId="0" animBg="1"/>
      <p:bldP spid="36" grpId="0" animBg="1"/>
      <p:bldP spid="37" grpId="0" animBg="1"/>
      <p:bldP spid="44" grpId="0" animBg="1"/>
      <p:bldP spid="59" grpId="0"/>
      <p:bldP spid="60" grpId="0" animBg="1"/>
      <p:bldP spid="62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646111" y="415243"/>
            <a:ext cx="9404723" cy="1400530"/>
          </a:xfrm>
        </p:spPr>
        <p:txBody>
          <a:bodyPr/>
          <a:lstStyle/>
          <a:p>
            <a:r>
              <a:rPr lang="fr-BE" dirty="0" smtClean="0"/>
              <a:t>Introduction</a:t>
            </a:r>
            <a:br>
              <a:rPr lang="fr-BE" dirty="0" smtClean="0"/>
            </a:br>
            <a:r>
              <a:rPr lang="fr-BE" sz="2800" i="1" cap="all" dirty="0" err="1" smtClean="0">
                <a:solidFill>
                  <a:schemeClr val="accent1"/>
                </a:solidFill>
              </a:rPr>
              <a:t>Interference</a:t>
            </a:r>
            <a:r>
              <a:rPr lang="fr-BE" sz="2800" i="1" cap="all" dirty="0" smtClean="0">
                <a:solidFill>
                  <a:schemeClr val="accent1"/>
                </a:solidFill>
              </a:rPr>
              <a:t> </a:t>
            </a:r>
            <a:r>
              <a:rPr lang="fr-BE" sz="2800" i="1" cap="all" dirty="0" err="1" smtClean="0">
                <a:solidFill>
                  <a:schemeClr val="accent1"/>
                </a:solidFill>
              </a:rPr>
              <a:t>Studies</a:t>
            </a:r>
            <a:r>
              <a:rPr lang="fr-BE" sz="2800" i="1" cap="all" dirty="0" smtClean="0">
                <a:solidFill>
                  <a:schemeClr val="accent1"/>
                </a:solidFill>
              </a:rPr>
              <a:t> </a:t>
            </a:r>
            <a:r>
              <a:rPr lang="fr-BE" sz="2800" i="1" cap="all" dirty="0" err="1" smtClean="0">
                <a:solidFill>
                  <a:schemeClr val="accent1"/>
                </a:solidFill>
              </a:rPr>
              <a:t>examples</a:t>
            </a:r>
            <a:endParaRPr lang="fr-BE" sz="2800" dirty="0"/>
          </a:p>
        </p:txBody>
      </p:sp>
      <p:graphicFrame>
        <p:nvGraphicFramePr>
          <p:cNvPr id="6" name="Tableau 5"/>
          <p:cNvGraphicFramePr>
            <a:graphicFrameLocks noGrp="1"/>
          </p:cNvGraphicFramePr>
          <p:nvPr>
            <p:extLst/>
          </p:nvPr>
        </p:nvGraphicFramePr>
        <p:xfrm>
          <a:off x="185124" y="1525869"/>
          <a:ext cx="11797492" cy="484836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86229">
                  <a:extLst>
                    <a:ext uri="{9D8B030D-6E8A-4147-A177-3AD203B41FA5}">
                      <a16:colId xmlns:a16="http://schemas.microsoft.com/office/drawing/2014/main" val="2383953483"/>
                    </a:ext>
                  </a:extLst>
                </a:gridCol>
                <a:gridCol w="3164619">
                  <a:extLst>
                    <a:ext uri="{9D8B030D-6E8A-4147-A177-3AD203B41FA5}">
                      <a16:colId xmlns:a16="http://schemas.microsoft.com/office/drawing/2014/main" val="2155651392"/>
                    </a:ext>
                  </a:extLst>
                </a:gridCol>
                <a:gridCol w="5446644">
                  <a:extLst>
                    <a:ext uri="{9D8B030D-6E8A-4147-A177-3AD203B41FA5}">
                      <a16:colId xmlns:a16="http://schemas.microsoft.com/office/drawing/2014/main" val="2043202750"/>
                    </a:ext>
                  </a:extLst>
                </a:gridCol>
              </a:tblGrid>
              <a:tr h="140247"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Study</a:t>
                      </a:r>
                      <a:endParaRPr lang="fr-BE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Target</a:t>
                      </a:r>
                      <a:endParaRPr lang="fr-BE" sz="16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u="none" strike="noStrike">
                          <a:solidFill>
                            <a:schemeClr val="tx1"/>
                          </a:solidFill>
                          <a:effectLst/>
                        </a:rPr>
                        <a:t>Interference Task</a:t>
                      </a:r>
                      <a:endParaRPr lang="fr-BE" sz="1600" b="1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623047"/>
                  </a:ext>
                </a:extLst>
              </a:tr>
              <a:tr h="439697"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en-US" sz="1600" u="none" strike="noStrike" dirty="0">
                          <a:effectLst/>
                        </a:rPr>
                        <a:t>Kemps, </a:t>
                      </a:r>
                      <a:r>
                        <a:rPr lang="en-US" sz="1600" u="none" strike="noStrike" dirty="0" err="1">
                          <a:effectLst/>
                        </a:rPr>
                        <a:t>Tiggeman</a:t>
                      </a:r>
                      <a:r>
                        <a:rPr lang="en-US" sz="1600" u="none" strike="noStrike" dirty="0">
                          <a:effectLst/>
                        </a:rPr>
                        <a:t> &amp; Hart (2005)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en-US" sz="1600" u="none" strike="noStrike" dirty="0">
                          <a:effectLst/>
                        </a:rPr>
                        <a:t>Induced </a:t>
                      </a:r>
                      <a:r>
                        <a:rPr lang="en-US" sz="1600" b="1" u="none" strike="noStrike" dirty="0">
                          <a:effectLst/>
                        </a:rPr>
                        <a:t>Chocolate</a:t>
                      </a:r>
                      <a:r>
                        <a:rPr lang="en-US" sz="1600" u="none" strike="noStrike" dirty="0">
                          <a:effectLst/>
                        </a:rPr>
                        <a:t> Craving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Dynamic Visual Noise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● Irrelevant Speech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47571843"/>
                  </a:ext>
                </a:extLst>
              </a:tr>
              <a:tr h="273187"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en-US" sz="1600" u="none" strike="noStrike" dirty="0">
                          <a:effectLst/>
                        </a:rPr>
                        <a:t>Steel, Kemps &amp; </a:t>
                      </a:r>
                      <a:r>
                        <a:rPr lang="en-US" sz="1600" u="none" strike="noStrike" dirty="0" err="1">
                          <a:effectLst/>
                        </a:rPr>
                        <a:t>Tiggeman</a:t>
                      </a:r>
                      <a:r>
                        <a:rPr lang="en-US" sz="1600" u="none" strike="noStrike" dirty="0">
                          <a:effectLst/>
                        </a:rPr>
                        <a:t> (2006)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en-US" sz="1600" u="none" strike="noStrike" dirty="0">
                          <a:effectLst/>
                        </a:rPr>
                        <a:t>Induced </a:t>
                      </a:r>
                      <a:r>
                        <a:rPr lang="en-US" sz="1600" b="1" u="none" strike="noStrike" dirty="0">
                          <a:effectLst/>
                        </a:rPr>
                        <a:t>Food</a:t>
                      </a:r>
                      <a:r>
                        <a:rPr lang="en-US" sz="1600" u="none" strike="noStrike" dirty="0">
                          <a:effectLst/>
                        </a:rPr>
                        <a:t> Craving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Dynamic Visual Noise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8577254"/>
                  </a:ext>
                </a:extLst>
              </a:tr>
              <a:tr h="439697">
                <a:tc rowSpan="4">
                  <a:txBody>
                    <a:bodyPr/>
                    <a:lstStyle/>
                    <a:p>
                      <a:pPr marL="90488" indent="0" algn="l" defTabSz="4572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May, Andrade,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Panabokke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Kavanagh (2010)</a:t>
                      </a:r>
                      <a:endParaRPr lang="fr-BE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90488" indent="0" algn="l" fontAlgn="b"/>
                      <a:r>
                        <a:rPr lang="fr-BE" sz="1600" u="none" strike="noStrike" dirty="0" err="1">
                          <a:effectLst/>
                        </a:rPr>
                        <a:t>Induced</a:t>
                      </a:r>
                      <a:r>
                        <a:rPr lang="fr-BE" sz="1600" u="none" strike="noStrike" dirty="0">
                          <a:effectLst/>
                        </a:rPr>
                        <a:t> Craving for </a:t>
                      </a:r>
                      <a:r>
                        <a:rPr lang="fr-BE" sz="1600" b="1" u="none" strike="noStrike" dirty="0">
                          <a:effectLst/>
                        </a:rPr>
                        <a:t>Cigarettes</a:t>
                      </a:r>
                      <a:endParaRPr lang="fr-BE" sz="16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Auditory </a:t>
                      </a:r>
                      <a:r>
                        <a:rPr lang="en-US" sz="1600" u="none" strike="noStrike" dirty="0" smtClean="0">
                          <a:effectLst/>
                        </a:rPr>
                        <a:t>Mental </a:t>
                      </a:r>
                      <a:r>
                        <a:rPr lang="en-US" sz="1600" u="none" strike="noStrike" dirty="0">
                          <a:effectLst/>
                        </a:rPr>
                        <a:t>Imagery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● Visual Mental Imagery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74332535"/>
                  </a:ext>
                </a:extLst>
              </a:tr>
              <a:tr h="657685"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>
                  <a:txBody>
                    <a:bodyPr/>
                    <a:lstStyle/>
                    <a:p>
                      <a:pPr marL="90488" indent="-90488" algn="l" fontAlgn="b"/>
                      <a:r>
                        <a:rPr lang="fr-BE" sz="1600" u="none" strike="noStrike" dirty="0">
                          <a:effectLst/>
                        </a:rPr>
                        <a:t>● </a:t>
                      </a:r>
                      <a:r>
                        <a:rPr lang="fr-BE" sz="1600" u="none" strike="noStrike" dirty="0" err="1">
                          <a:effectLst/>
                        </a:rPr>
                        <a:t>Auditory</a:t>
                      </a:r>
                      <a:r>
                        <a:rPr lang="fr-BE" sz="1600" u="none" strike="noStrike" dirty="0">
                          <a:effectLst/>
                        </a:rPr>
                        <a:t> Mental </a:t>
                      </a:r>
                      <a:r>
                        <a:rPr lang="fr-BE" sz="1600" u="none" strike="noStrike" dirty="0" err="1">
                          <a:effectLst/>
                        </a:rPr>
                        <a:t>Imagery</a:t>
                      </a:r>
                      <a:r>
                        <a:rPr lang="fr-BE" sz="1600" u="none" strike="noStrike" dirty="0">
                          <a:effectLst/>
                        </a:rPr>
                        <a:t> and </a:t>
                      </a:r>
                      <a:r>
                        <a:rPr lang="fr-BE" sz="1600" u="none" strike="noStrike" dirty="0" err="1">
                          <a:effectLst/>
                        </a:rPr>
                        <a:t>Dynamic</a:t>
                      </a:r>
                      <a:r>
                        <a:rPr lang="fr-BE" sz="1600" u="none" strike="noStrike" dirty="0">
                          <a:effectLst/>
                        </a:rPr>
                        <a:t> Visual </a:t>
                      </a:r>
                      <a:r>
                        <a:rPr lang="fr-BE" sz="1600" u="none" strike="noStrike" dirty="0" smtClean="0">
                          <a:effectLst/>
                        </a:rPr>
                        <a:t>Noise</a:t>
                      </a:r>
                    </a:p>
                    <a:p>
                      <a:pPr marL="90488" indent="-90488" algn="l" fontAlgn="b"/>
                      <a:r>
                        <a:rPr lang="fr-BE" sz="1600" u="none" strike="noStrike" dirty="0" smtClean="0">
                          <a:effectLst/>
                        </a:rPr>
                        <a:t>● </a:t>
                      </a:r>
                      <a:r>
                        <a:rPr lang="fr-BE" sz="1600" u="none" strike="noStrike" dirty="0">
                          <a:effectLst/>
                        </a:rPr>
                        <a:t>Visual Mental </a:t>
                      </a:r>
                      <a:r>
                        <a:rPr lang="fr-BE" sz="1600" u="none" strike="noStrike" dirty="0" err="1">
                          <a:effectLst/>
                        </a:rPr>
                        <a:t>Imagery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0243852"/>
                  </a:ext>
                </a:extLst>
              </a:tr>
              <a:tr h="657685"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Auditory Mental Imagery</a:t>
                      </a:r>
                      <a:br>
                        <a:rPr lang="en-US" sz="1600" u="none" strike="noStrike" dirty="0">
                          <a:effectLst/>
                        </a:rPr>
                      </a:br>
                      <a:r>
                        <a:rPr lang="en-US" sz="1600" u="none" strike="noStrike" dirty="0">
                          <a:effectLst/>
                        </a:rPr>
                        <a:t>● Visual Mental Imagery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47385753"/>
                  </a:ext>
                </a:extLst>
              </a:tr>
              <a:tr h="439697"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Clay Modeling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2109633"/>
                  </a:ext>
                </a:extLst>
              </a:tr>
              <a:tr h="83800">
                <a:tc rowSpan="2">
                  <a:txBody>
                    <a:bodyPr/>
                    <a:lstStyle/>
                    <a:p>
                      <a:pPr marL="90488" indent="0" algn="l" defTabSz="4572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Andrade, Pears, May &amp; Kavanagh (2012)</a:t>
                      </a:r>
                      <a:endParaRPr lang="fr-BE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90488" indent="0" algn="l" fontAlgn="b"/>
                      <a:r>
                        <a:rPr lang="fr-BE" sz="1600" u="none" strike="noStrike" dirty="0" err="1">
                          <a:effectLst/>
                        </a:rPr>
                        <a:t>Induced</a:t>
                      </a:r>
                      <a:r>
                        <a:rPr lang="fr-BE" sz="1600" u="none" strike="noStrike" dirty="0">
                          <a:effectLst/>
                        </a:rPr>
                        <a:t> </a:t>
                      </a:r>
                      <a:r>
                        <a:rPr lang="fr-BE" sz="1600" b="1" u="none" strike="noStrike" dirty="0" err="1">
                          <a:effectLst/>
                        </a:rPr>
                        <a:t>Chocolate</a:t>
                      </a:r>
                      <a:r>
                        <a:rPr lang="fr-BE" sz="1600" u="none" strike="noStrike" dirty="0">
                          <a:effectLst/>
                        </a:rPr>
                        <a:t> Craving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l" defTabSz="457200" rtl="0" eaLnBrk="1" fontAlgn="b" latinLnBrk="0" hangingPunct="1"/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● Clay Modeling</a:t>
                      </a:r>
                      <a:endParaRPr lang="fr-BE" sz="1600" u="none" strike="noStrike" kern="1200" dirty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642" marR="3642" marT="3642" marB="0" anchor="b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3631995"/>
                  </a:ext>
                </a:extLst>
              </a:tr>
              <a:tr h="344762"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 vMerge="1">
                  <a:txBody>
                    <a:bodyPr/>
                    <a:lstStyle/>
                    <a:p>
                      <a:pPr algn="l" fontAlgn="b"/>
                      <a:endParaRPr lang="fr-BE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600" u="none" strike="noStrike" dirty="0">
                          <a:effectLst/>
                        </a:rPr>
                        <a:t>● Clay Modeling</a:t>
                      </a:r>
                      <a:endParaRPr lang="fr-BE" sz="16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4188389"/>
                  </a:ext>
                </a:extLst>
              </a:tr>
              <a:tr h="657685">
                <a:tc>
                  <a:txBody>
                    <a:bodyPr/>
                    <a:lstStyle/>
                    <a:p>
                      <a:pPr marL="90488" indent="0" algn="l" defTabSz="457200" rtl="0" eaLnBrk="1" fontAlgn="b" latinLnBrk="0" hangingPunct="1"/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Skorka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-Brown, Andrade, </a:t>
                      </a:r>
                      <a:r>
                        <a:rPr lang="en-US" sz="1600" u="none" strike="noStrike" kern="1200" dirty="0" err="1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Whalley</a:t>
                      </a:r>
                      <a:r>
                        <a:rPr lang="en-US" sz="1600" u="none" strike="noStrike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&amp; May (2014</a:t>
                      </a:r>
                      <a:r>
                        <a:rPr lang="en-US" sz="1600" u="none" strike="noStrike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)</a:t>
                      </a:r>
                    </a:p>
                    <a:p>
                      <a:pPr marL="90488" marR="0" lvl="0" indent="0" algn="l" defTabSz="4572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fr-BE" sz="900" b="0" i="0" u="none" strike="noStrike" dirty="0" smtClean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L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0" algn="l" fontAlgn="b"/>
                      <a:r>
                        <a:rPr lang="fr-BE" sz="1600" u="none" strike="noStrike" dirty="0" err="1">
                          <a:effectLst/>
                        </a:rPr>
                        <a:t>Naturally-occuring</a:t>
                      </a:r>
                      <a:r>
                        <a:rPr lang="fr-BE" sz="1600" u="none" strike="noStrike" dirty="0">
                          <a:effectLst/>
                        </a:rPr>
                        <a:t> </a:t>
                      </a:r>
                      <a:r>
                        <a:rPr lang="fr-BE" sz="1600" b="1" u="none" strike="noStrike" dirty="0" smtClean="0">
                          <a:effectLst/>
                        </a:rPr>
                        <a:t>Food</a:t>
                      </a:r>
                      <a:r>
                        <a:rPr lang="fr-BE" sz="1600" u="none" strike="noStrike" dirty="0">
                          <a:effectLst/>
                        </a:rPr>
                        <a:t>, </a:t>
                      </a:r>
                      <a:r>
                        <a:rPr lang="fr-BE" sz="1600" b="1" u="none" strike="noStrike" dirty="0" smtClean="0">
                          <a:effectLst/>
                        </a:rPr>
                        <a:t>Drink</a:t>
                      </a:r>
                      <a:r>
                        <a:rPr lang="fr-BE" sz="1600" u="none" strike="noStrike" dirty="0">
                          <a:effectLst/>
                        </a:rPr>
                        <a:t>, </a:t>
                      </a:r>
                      <a:r>
                        <a:rPr lang="fr-BE" sz="1600" b="1" u="none" strike="noStrike" dirty="0" err="1" smtClean="0">
                          <a:effectLst/>
                        </a:rPr>
                        <a:t>Caffeine</a:t>
                      </a:r>
                      <a:r>
                        <a:rPr lang="fr-BE" sz="1600" u="none" strike="noStrike" dirty="0" smtClean="0">
                          <a:effectLst/>
                        </a:rPr>
                        <a:t> </a:t>
                      </a:r>
                      <a:r>
                        <a:rPr lang="fr-BE" sz="1600" u="none" strike="noStrike" dirty="0">
                          <a:effectLst/>
                        </a:rPr>
                        <a:t>or </a:t>
                      </a:r>
                      <a:r>
                        <a:rPr lang="fr-BE" sz="1600" b="1" u="none" strike="noStrike" dirty="0" smtClean="0">
                          <a:effectLst/>
                        </a:rPr>
                        <a:t>Nicotine</a:t>
                      </a:r>
                      <a:r>
                        <a:rPr lang="fr-BE" sz="1600" u="none" strike="noStrike" dirty="0" smtClean="0">
                          <a:effectLst/>
                        </a:rPr>
                        <a:t> Craving</a:t>
                      </a:r>
                    </a:p>
                    <a:p>
                      <a:pPr marL="90488" indent="0" algn="l" fontAlgn="b"/>
                      <a:endParaRPr lang="fr-B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90488" indent="-90488" algn="l" fontAlgn="b"/>
                      <a:r>
                        <a:rPr lang="en-US" sz="1600" u="none" strike="noStrike" dirty="0">
                          <a:effectLst/>
                        </a:rPr>
                        <a:t>● Puzzle Video </a:t>
                      </a:r>
                      <a:r>
                        <a:rPr lang="en-US" sz="1600" u="none" strike="noStrike" dirty="0" smtClean="0">
                          <a:effectLst/>
                        </a:rPr>
                        <a:t>Game </a:t>
                      </a:r>
                      <a:r>
                        <a:rPr lang="en-US" sz="1600" u="none" strike="noStrike" dirty="0">
                          <a:effectLst/>
                        </a:rPr>
                        <a:t>"</a:t>
                      </a:r>
                      <a:r>
                        <a:rPr lang="en-US" sz="1600" u="none" strike="noStrike" dirty="0" smtClean="0">
                          <a:effectLst/>
                        </a:rPr>
                        <a:t>Tetris“</a:t>
                      </a:r>
                      <a:endParaRPr lang="en-US" sz="1000" u="none" strike="noStrike" dirty="0" smtClean="0">
                        <a:effectLst/>
                      </a:endParaRPr>
                    </a:p>
                    <a:p>
                      <a:pPr algn="l" fontAlgn="b"/>
                      <a:endParaRPr lang="fr-BE" sz="9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3642" marR="3642" marT="3642" marB="0" anchor="ctr"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23722313"/>
                  </a:ext>
                </a:extLst>
              </a:tr>
            </a:tbl>
          </a:graphicData>
        </a:graphic>
      </p:graphicFrame>
      <p:pic>
        <p:nvPicPr>
          <p:cNvPr id="12" name="Image 1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429" y="1313974"/>
            <a:ext cx="5669142" cy="4230053"/>
          </a:xfrm>
          <a:prstGeom prst="rect">
            <a:avLst/>
          </a:prstGeom>
        </p:spPr>
      </p:pic>
      <p:pic>
        <p:nvPicPr>
          <p:cNvPr id="13" name="Image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19497" y="1115247"/>
            <a:ext cx="5553006" cy="4627506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812" t="14667" r="20156" b="7166"/>
          <a:stretch/>
        </p:blipFill>
        <p:spPr>
          <a:xfrm>
            <a:off x="3312657" y="1517744"/>
            <a:ext cx="5566687" cy="3822513"/>
          </a:xfrm>
          <a:prstGeom prst="rect">
            <a:avLst/>
          </a:prstGeom>
        </p:spPr>
      </p:pic>
      <p:pic>
        <p:nvPicPr>
          <p:cNvPr id="14" name="Image 1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5968" y="587652"/>
            <a:ext cx="3780064" cy="5682697"/>
          </a:xfrm>
          <a:prstGeom prst="rect">
            <a:avLst/>
          </a:prstGeom>
        </p:spPr>
      </p:pic>
      <p:pic>
        <p:nvPicPr>
          <p:cNvPr id="15" name="Image 1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93880" y="1371260"/>
            <a:ext cx="6204241" cy="4115480"/>
          </a:xfrm>
          <a:prstGeom prst="rect">
            <a:avLst/>
          </a:prstGeom>
        </p:spPr>
      </p:pic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522" t="20952" r="28696" b="20476"/>
          <a:stretch/>
        </p:blipFill>
        <p:spPr>
          <a:xfrm>
            <a:off x="3345883" y="1075856"/>
            <a:ext cx="5500235" cy="4706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1018213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ipe(down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41" dur="9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8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6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0E5580"/>
      </a:dk2>
      <a:lt2>
        <a:srgbClr val="EBEBEB"/>
      </a:lt2>
      <a:accent1>
        <a:srgbClr val="ACD433"/>
      </a:accent1>
      <a:accent2>
        <a:srgbClr val="E6C133"/>
      </a:accent2>
      <a:accent3>
        <a:srgbClr val="EF7A24"/>
      </a:accent3>
      <a:accent4>
        <a:srgbClr val="5AA0F5"/>
      </a:accent4>
      <a:accent5>
        <a:srgbClr val="75CEEC"/>
      </a:accent5>
      <a:accent6>
        <a:srgbClr val="65D6A0"/>
      </a:accent6>
      <a:hlink>
        <a:srgbClr val="C4E46E"/>
      </a:hlink>
      <a:folHlink>
        <a:srgbClr val="BDE0FB"/>
      </a:folHlink>
    </a:clrScheme>
    <a:fontScheme name="Ion">
      <a:maj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2000"/>
                <a:hueMod val="96000"/>
                <a:satMod val="128000"/>
                <a:lumMod val="114000"/>
              </a:schemeClr>
            </a:gs>
            <a:gs pos="100000">
              <a:schemeClr val="phClr">
                <a:shade val="62000"/>
                <a:hueMod val="100000"/>
                <a:satMod val="13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2000"/>
                <a:hueMod val="108000"/>
                <a:satMod val="164000"/>
                <a:lumMod val="69000"/>
              </a:schemeClr>
              <a:schemeClr val="phClr">
                <a:tint val="96000"/>
                <a:hueMod val="90000"/>
                <a:satMod val="130000"/>
                <a:lumMod val="134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BACC050B-8757-4460-95D8-E37B46A6B421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13679</TotalTime>
  <Words>2118</Words>
  <Application>Microsoft Office PowerPoint</Application>
  <PresentationFormat>Grand écran</PresentationFormat>
  <Paragraphs>359</Paragraphs>
  <Slides>23</Slides>
  <Notes>23</Notes>
  <HiddenSlides>0</HiddenSlides>
  <MMClips>0</MMClips>
  <ScaleCrop>false</ScaleCrop>
  <HeadingPairs>
    <vt:vector size="8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Serveurs OLE incorporés</vt:lpstr>
      </vt:variant>
      <vt:variant>
        <vt:i4>1</vt:i4>
      </vt:variant>
      <vt:variant>
        <vt:lpstr>Titres des diapositives</vt:lpstr>
      </vt:variant>
      <vt:variant>
        <vt:i4>23</vt:i4>
      </vt:variant>
    </vt:vector>
  </HeadingPairs>
  <TitlesOfParts>
    <vt:vector size="31" baseType="lpstr">
      <vt:lpstr>Arial</vt:lpstr>
      <vt:lpstr>Calibri</vt:lpstr>
      <vt:lpstr>Century Gothic</vt:lpstr>
      <vt:lpstr>Times New Roman</vt:lpstr>
      <vt:lpstr>Wingdings</vt:lpstr>
      <vt:lpstr>Wingdings 3</vt:lpstr>
      <vt:lpstr>Ion</vt:lpstr>
      <vt:lpstr>Image</vt:lpstr>
      <vt:lpstr>Intervenir sur le craving au jeu d’argent</vt:lpstr>
      <vt:lpstr>Introduction Craving au jeu d’argent</vt:lpstr>
      <vt:lpstr>Introduction Un modèle cognitif du craving: la théorie de l’intrusion élaborée du désir (TIE – Kavanagh et al., 2005)</vt:lpstr>
      <vt:lpstr>Introduction Mécanisme de l’interférence</vt:lpstr>
      <vt:lpstr>Introduction Exemples d’études utilisant l’interférence</vt:lpstr>
      <vt:lpstr>Introduction Présentation de l’étude</vt:lpstr>
      <vt:lpstr>Méthodologie – Design (1)</vt:lpstr>
      <vt:lpstr>Méthodologie - Échantillon </vt:lpstr>
      <vt:lpstr>Méthodologie – Design (2)</vt:lpstr>
      <vt:lpstr>Résultats : Comparaison des groupes</vt:lpstr>
      <vt:lpstr>Résultats : Comparaison du craving  entre les groupes contrôle et expérimental</vt:lpstr>
      <vt:lpstr>Résultats: Que savons-nous jusqu’ici?</vt:lpstr>
      <vt:lpstr>Présentation PowerPoint</vt:lpstr>
      <vt:lpstr>Résultats : Variations entre phases XP vs CTRL x NRG vs RG - Intensité</vt:lpstr>
      <vt:lpstr>Résultats : Variations entre phases XP vs CTRL x NRG vs RG - Imagerie</vt:lpstr>
      <vt:lpstr>Résultats : Variations entre phases XP vs CTRL x NRG vs RG – Caractère intrusif</vt:lpstr>
      <vt:lpstr>Discussion Conclusion, Limitations ET PerSpectives</vt:lpstr>
      <vt:lpstr>Thank you for your attention!</vt:lpstr>
      <vt:lpstr>Results : Variations between groups XP vs CTRL x NRG vs RG - Intensity</vt:lpstr>
      <vt:lpstr>Results : Variations between groups XP vs CTRL x NRG vs RG - Imagery</vt:lpstr>
      <vt:lpstr>Results : Variations between groups XP vs CTRL x NRG vs RG - Intrusiveness</vt:lpstr>
      <vt:lpstr>INTRODUCTION Modèles cognitifs du craving dans les troubles liés à une substance</vt:lpstr>
      <vt:lpstr>Introduction Interference Studies examples</vt:lpstr>
    </vt:vector>
  </TitlesOfParts>
  <Company>Université Catholique de Louvain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SIWS</dc:creator>
  <cp:lastModifiedBy>Aurélien Cornil</cp:lastModifiedBy>
  <cp:revision>329</cp:revision>
  <cp:lastPrinted>2016-03-11T16:59:45Z</cp:lastPrinted>
  <dcterms:created xsi:type="dcterms:W3CDTF">2015-03-26T10:57:45Z</dcterms:created>
  <dcterms:modified xsi:type="dcterms:W3CDTF">2017-06-01T08:56:25Z</dcterms:modified>
</cp:coreProperties>
</file>