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60" r:id="rId8"/>
    <p:sldId id="261" r:id="rId9"/>
    <p:sldId id="267" r:id="rId10"/>
    <p:sldId id="268" r:id="rId11"/>
    <p:sldId id="269" r:id="rId12"/>
    <p:sldId id="285" r:id="rId13"/>
    <p:sldId id="259" r:id="rId14"/>
    <p:sldId id="286" r:id="rId15"/>
    <p:sldId id="287" r:id="rId16"/>
    <p:sldId id="262" r:id="rId17"/>
    <p:sldId id="270" r:id="rId18"/>
    <p:sldId id="284" r:id="rId19"/>
    <p:sldId id="272" r:id="rId20"/>
    <p:sldId id="28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phine Kallai" initials="DK" lastIdx="4" clrIdx="0">
    <p:extLst>
      <p:ext uri="{19B8F6BF-5375-455C-9EA6-DF929625EA0E}">
        <p15:presenceInfo xmlns:p15="http://schemas.microsoft.com/office/powerpoint/2012/main" userId="S::delphine.kallai@uclouvain.be::9fb89bef-4f9e-446a-8acc-e2d45ef841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2186" autoAdjust="0"/>
  </p:normalViewPr>
  <p:slideViewPr>
    <p:cSldViewPr snapToGrid="0">
      <p:cViewPr varScale="1">
        <p:scale>
          <a:sx n="67" d="100"/>
          <a:sy n="67" d="100"/>
        </p:scale>
        <p:origin x="219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rélien Cornil" userId="1a6ed6b6-ea07-44a5-9958-146d76a7d071" providerId="ADAL" clId="{73568F52-9025-4C38-A25B-855BF0AFB93A}"/>
    <pc:docChg chg="modSld">
      <pc:chgData name="Aurélien Cornil" userId="1a6ed6b6-ea07-44a5-9958-146d76a7d071" providerId="ADAL" clId="{73568F52-9025-4C38-A25B-855BF0AFB93A}" dt="2023-05-18T15:09:10.138" v="0" actId="20577"/>
      <pc:docMkLst>
        <pc:docMk/>
      </pc:docMkLst>
      <pc:sldChg chg="modSp mod">
        <pc:chgData name="Aurélien Cornil" userId="1a6ed6b6-ea07-44a5-9958-146d76a7d071" providerId="ADAL" clId="{73568F52-9025-4C38-A25B-855BF0AFB93A}" dt="2023-05-18T15:09:10.138" v="0" actId="20577"/>
        <pc:sldMkLst>
          <pc:docMk/>
          <pc:sldMk cId="4225684877" sldId="272"/>
        </pc:sldMkLst>
        <pc:spChg chg="mod">
          <ac:chgData name="Aurélien Cornil" userId="1a6ed6b6-ea07-44a5-9958-146d76a7d071" providerId="ADAL" clId="{73568F52-9025-4C38-A25B-855BF0AFB93A}" dt="2023-05-18T15:09:10.138" v="0" actId="20577"/>
          <ac:spMkLst>
            <pc:docMk/>
            <pc:sldMk cId="4225684877" sldId="272"/>
            <ac:spMk id="4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349-4766-97C8-4717021F3F9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349-4766-97C8-4717021F3F9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349-4766-97C8-4717021F3F9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349-4766-97C8-4717021F3F9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349-4766-97C8-4717021F3F94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349-4766-97C8-4717021F3F94}"/>
              </c:ext>
            </c:extLst>
          </c:dPt>
          <c:cat>
            <c:strRef>
              <c:f>Feuil1!$A$2:$A$8</c:f>
              <c:strCache>
                <c:ptCount val="7"/>
                <c:pt idx="0">
                  <c:v>Grattage</c:v>
                </c:pt>
                <c:pt idx="1">
                  <c:v>Loterie</c:v>
                </c:pt>
                <c:pt idx="2">
                  <c:v>Poker</c:v>
                </c:pt>
                <c:pt idx="3">
                  <c:v>Paris</c:v>
                </c:pt>
                <c:pt idx="4">
                  <c:v>Poker en ligne</c:v>
                </c:pt>
                <c:pt idx="5">
                  <c:v>Machines à sous</c:v>
                </c:pt>
                <c:pt idx="6">
                  <c:v>Autres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28</c:v>
                </c:pt>
                <c:pt idx="1">
                  <c:v>25</c:v>
                </c:pt>
                <c:pt idx="2">
                  <c:v>17</c:v>
                </c:pt>
                <c:pt idx="3">
                  <c:v>14</c:v>
                </c:pt>
                <c:pt idx="4">
                  <c:v>8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49-4766-97C8-4717021F3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7690735"/>
        <c:axId val="522665279"/>
      </c:barChart>
      <c:catAx>
        <c:axId val="1377690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22665279"/>
        <c:crosses val="autoZero"/>
        <c:auto val="1"/>
        <c:lblAlgn val="ctr"/>
        <c:lblOffset val="100"/>
        <c:noMultiLvlLbl val="0"/>
      </c:catAx>
      <c:valAx>
        <c:axId val="522665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77690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1FB73-02E4-4163-9095-A1166E68278A}" type="datetimeFigureOut">
              <a:rPr lang="fr-FR" smtClean="0"/>
              <a:t>18/05/2023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6B862-9783-43A8-B212-23AFC81C9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291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sz="1200" dirty="0"/>
              <a:t>Jeu d’argent implique une mise, pas de possibilité de la retirer, potentiel gain, issue dépend de la chance</a:t>
            </a:r>
          </a:p>
          <a:p>
            <a:r>
              <a:rPr lang="fr-BE" sz="1200" dirty="0"/>
              <a:t>Loterie (tirage ou grattage), Poker, Casino, Machines à sous, Paris, Bourse, Poker, Blackjack, + en ligne</a:t>
            </a:r>
          </a:p>
          <a:p>
            <a:endParaRPr lang="fr-BE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2018, 30,8% de la population de 15 ans et plus a déclaré avoir dépensé de l’argent pour un JHA au cours des 12 derniers mois. Un Belge sur dix joue au moins une fois par semaine ; trois personnes sur mille jouent tous les jours.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1889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Tolérance: besoin de jouer avec des sommes d’argent croissantes pour atteindre l’état d’excitation désiré (pas question de temps)</a:t>
            </a:r>
          </a:p>
          <a:p>
            <a:r>
              <a:rPr lang="fr-BE" dirty="0"/>
              <a:t>Préoccupation (remémoration ou planification ou sur les moyens de jouer)</a:t>
            </a:r>
          </a:p>
          <a:p>
            <a:r>
              <a:rPr lang="fr-BE" dirty="0"/>
              <a:t>Sentiments désagréable: souffrance, mal-être, impuissance, culpabilité, anxiété, dépression</a:t>
            </a:r>
          </a:p>
          <a:p>
            <a:r>
              <a:rPr lang="fr-BE" dirty="0" err="1"/>
              <a:t>Chasing</a:t>
            </a:r>
            <a:r>
              <a:rPr lang="fr-BE" dirty="0"/>
              <a:t>: retourner jouer pour</a:t>
            </a:r>
            <a:r>
              <a:rPr lang="fr-BE" baseline="0" dirty="0"/>
              <a:t> se refaire</a:t>
            </a:r>
          </a:p>
          <a:p>
            <a:r>
              <a:rPr lang="fr-BE" baseline="0" dirty="0"/>
              <a:t>Mentir pour cacher l’importance du problème</a:t>
            </a:r>
            <a:endParaRPr lang="fr-BE" dirty="0"/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Tolérance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Agitation ou irritabilité quand réduction ou arrêt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Efforts de régulation infructueux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Préoccupation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Jeu fréquent en cas de sentiments désagréables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BE" dirty="0" err="1"/>
              <a:t>Chasing</a:t>
            </a:r>
            <a:endParaRPr lang="fr-BE" dirty="0"/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Mensonges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Mise en danger au niveau relationnel et professionnel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S’appuie sur les autre pour faire face</a:t>
            </a:r>
          </a:p>
          <a:p>
            <a:pPr lvl="1"/>
            <a:endParaRPr lang="fr-CH" sz="2400" dirty="0"/>
          </a:p>
          <a:p>
            <a:pPr lvl="1"/>
            <a:r>
              <a:rPr lang="fr-CH" sz="2400" dirty="0"/>
              <a:t>Sévérité actuelle  </a:t>
            </a:r>
          </a:p>
          <a:p>
            <a:pPr lvl="2"/>
            <a:r>
              <a:rPr lang="fr-CH" sz="2000" dirty="0"/>
              <a:t>Légère : 4-5 critères</a:t>
            </a:r>
          </a:p>
          <a:p>
            <a:pPr lvl="2"/>
            <a:r>
              <a:rPr lang="fr-CH" sz="2000" dirty="0"/>
              <a:t>Modérée : 6-7 critères</a:t>
            </a:r>
          </a:p>
          <a:p>
            <a:pPr lvl="2"/>
            <a:r>
              <a:rPr lang="fr-CH" sz="2000" dirty="0"/>
              <a:t>Sévère : 8-9 critères</a:t>
            </a:r>
          </a:p>
          <a:p>
            <a:pPr marL="457200" lvl="1" indent="0">
              <a:buFont typeface="+mj-lt"/>
              <a:buNone/>
            </a:pPr>
            <a:r>
              <a:rPr lang="fr-BE" dirty="0"/>
              <a:t>Plus de 100 000 (102 870) et 23 000 (22 860)</a:t>
            </a:r>
          </a:p>
          <a:p>
            <a:pPr marL="457200" lvl="1" indent="0">
              <a:buFont typeface="+mj-lt"/>
              <a:buNone/>
            </a:pPr>
            <a:endParaRPr lang="fr-BE" dirty="0"/>
          </a:p>
          <a:p>
            <a:pPr marL="457200" lvl="1" indent="0">
              <a:buFont typeface="+mj-lt"/>
              <a:buNone/>
            </a:pPr>
            <a:r>
              <a:rPr lang="fr-BE" dirty="0"/>
              <a:t>World 0,7% to 6.5%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320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Un état mental chargé émotionnellement où un besoin ou un désir de s’engager dans un certain comportement est maintenu au centre de l’attention.</a:t>
            </a:r>
          </a:p>
          <a:p>
            <a:endParaRPr lang="fr-BE" dirty="0"/>
          </a:p>
          <a:p>
            <a:r>
              <a:rPr lang="fr-BE" dirty="0"/>
              <a:t>Pas couper la</a:t>
            </a:r>
            <a:r>
              <a:rPr lang="fr-BE" baseline="0" dirty="0"/>
              <a:t> définition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222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Ajouter des apparitions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533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/>
              <a:t>Gambling </a:t>
            </a:r>
            <a:r>
              <a:rPr lang="fr-BE" err="1"/>
              <a:t>disorder</a:t>
            </a:r>
            <a:r>
              <a:rPr lang="fr-BE"/>
              <a:t> has been </a:t>
            </a:r>
            <a:r>
              <a:rPr lang="fr-BE" err="1"/>
              <a:t>aligned</a:t>
            </a:r>
            <a:r>
              <a:rPr lang="fr-BE"/>
              <a:t> to </a:t>
            </a:r>
            <a:r>
              <a:rPr lang="fr-BE" err="1"/>
              <a:t>other</a:t>
            </a:r>
            <a:r>
              <a:rPr lang="fr-BE"/>
              <a:t> addictions in DSM 5. Craving</a:t>
            </a:r>
            <a:r>
              <a:rPr lang="fr-BE" baseline="0"/>
              <a:t> </a:t>
            </a:r>
            <a:r>
              <a:rPr lang="fr-BE" baseline="0" err="1"/>
              <a:t>is</a:t>
            </a:r>
            <a:r>
              <a:rPr lang="fr-BE" baseline="0"/>
              <a:t> </a:t>
            </a:r>
            <a:r>
              <a:rPr lang="fr-BE" baseline="0" err="1"/>
              <a:t>now</a:t>
            </a:r>
            <a:r>
              <a:rPr lang="fr-BE" baseline="0"/>
              <a:t> </a:t>
            </a:r>
            <a:r>
              <a:rPr lang="fr-BE" baseline="0" err="1"/>
              <a:t>recognized</a:t>
            </a:r>
            <a:r>
              <a:rPr lang="fr-BE" baseline="0"/>
              <a:t> as a diagnostic </a:t>
            </a:r>
            <a:r>
              <a:rPr lang="fr-BE" baseline="0" err="1"/>
              <a:t>criterion</a:t>
            </a:r>
            <a:r>
              <a:rPr lang="fr-BE" baseline="0"/>
              <a:t> for substance </a:t>
            </a:r>
            <a:r>
              <a:rPr lang="fr-BE" baseline="0" err="1"/>
              <a:t>related</a:t>
            </a:r>
            <a:r>
              <a:rPr lang="fr-BE" baseline="0"/>
              <a:t> and addictive </a:t>
            </a:r>
            <a:r>
              <a:rPr lang="fr-BE" baseline="0" err="1"/>
              <a:t>disorders</a:t>
            </a:r>
            <a:r>
              <a:rPr lang="fr-BE" baseline="0"/>
              <a:t>. </a:t>
            </a:r>
            <a:r>
              <a:rPr lang="fr-BE" baseline="0" err="1"/>
              <a:t>Although</a:t>
            </a:r>
            <a:r>
              <a:rPr lang="fr-BE" baseline="0"/>
              <a:t>. </a:t>
            </a:r>
            <a:r>
              <a:rPr lang="fr-BE" baseline="0" err="1"/>
              <a:t>it</a:t>
            </a:r>
            <a:r>
              <a:rPr lang="fr-BE" baseline="0"/>
              <a:t> </a:t>
            </a:r>
            <a:r>
              <a:rPr lang="fr-BE" baseline="0" err="1"/>
              <a:t>was</a:t>
            </a:r>
            <a:r>
              <a:rPr lang="fr-BE" baseline="0"/>
              <a:t> </a:t>
            </a:r>
            <a:r>
              <a:rPr lang="fr-BE" baseline="0" err="1"/>
              <a:t>surprisingly</a:t>
            </a:r>
            <a:r>
              <a:rPr lang="fr-BE" baseline="0"/>
              <a:t> not </a:t>
            </a:r>
            <a:r>
              <a:rPr lang="fr-BE" baseline="0" err="1"/>
              <a:t>proposed</a:t>
            </a:r>
            <a:r>
              <a:rPr lang="fr-BE" baseline="0"/>
              <a:t> as </a:t>
            </a:r>
            <a:r>
              <a:rPr lang="fr-BE" baseline="0" err="1"/>
              <a:t>such</a:t>
            </a:r>
            <a:r>
              <a:rPr lang="fr-BE" baseline="0"/>
              <a:t> for gambling </a:t>
            </a:r>
            <a:r>
              <a:rPr lang="fr-BE" baseline="0" err="1"/>
              <a:t>disorder</a:t>
            </a:r>
            <a:r>
              <a:rPr lang="fr-BE" baseline="0"/>
              <a:t>. </a:t>
            </a:r>
            <a:r>
              <a:rPr lang="fr-BE" baseline="0" err="1"/>
              <a:t>even</a:t>
            </a:r>
            <a:r>
              <a:rPr lang="fr-BE" baseline="0"/>
              <a:t> if </a:t>
            </a:r>
            <a:r>
              <a:rPr lang="fr-BE" baseline="0" err="1"/>
              <a:t>its</a:t>
            </a:r>
            <a:r>
              <a:rPr lang="fr-BE" baseline="0"/>
              <a:t> </a:t>
            </a:r>
            <a:r>
              <a:rPr lang="fr-BE" baseline="0" err="1"/>
              <a:t>role</a:t>
            </a:r>
            <a:r>
              <a:rPr lang="fr-BE" baseline="0"/>
              <a:t> in maintenance and relapse of gambling </a:t>
            </a:r>
            <a:r>
              <a:rPr lang="fr-BE" baseline="0" err="1"/>
              <a:t>disorder</a:t>
            </a:r>
            <a:r>
              <a:rPr lang="fr-BE" baseline="0"/>
              <a:t> </a:t>
            </a:r>
            <a:r>
              <a:rPr lang="fr-BE" baseline="0" err="1"/>
              <a:t>is</a:t>
            </a:r>
            <a:r>
              <a:rPr lang="fr-BE" baseline="0"/>
              <a:t> </a:t>
            </a:r>
            <a:r>
              <a:rPr lang="fr-BE" baseline="0" err="1"/>
              <a:t>well</a:t>
            </a:r>
            <a:r>
              <a:rPr lang="fr-BE" baseline="0"/>
              <a:t> </a:t>
            </a:r>
            <a:r>
              <a:rPr lang="fr-BE" baseline="0" err="1"/>
              <a:t>established</a:t>
            </a:r>
            <a:r>
              <a:rPr lang="fr-BE" baseline="0"/>
              <a:t>. </a:t>
            </a:r>
            <a:r>
              <a:rPr lang="fr-BE" baseline="0" err="1"/>
              <a:t>Other</a:t>
            </a:r>
            <a:r>
              <a:rPr lang="fr-BE" baseline="0"/>
              <a:t> </a:t>
            </a:r>
            <a:r>
              <a:rPr lang="fr-BE" baseline="0" err="1"/>
              <a:t>research</a:t>
            </a:r>
            <a:r>
              <a:rPr lang="fr-BE" baseline="0"/>
              <a:t> show gambling craving </a:t>
            </a:r>
            <a:r>
              <a:rPr lang="fr-BE" baseline="0" err="1"/>
              <a:t>might</a:t>
            </a:r>
            <a:r>
              <a:rPr lang="fr-BE" baseline="0"/>
              <a:t> </a:t>
            </a:r>
            <a:r>
              <a:rPr lang="fr-BE" baseline="0" err="1"/>
              <a:t>be</a:t>
            </a:r>
            <a:r>
              <a:rPr lang="fr-BE" baseline="0"/>
              <a:t> </a:t>
            </a:r>
            <a:r>
              <a:rPr lang="fr-BE" baseline="0" err="1"/>
              <a:t>triggered</a:t>
            </a:r>
            <a:r>
              <a:rPr lang="fr-BE" baseline="0"/>
              <a:t> by </a:t>
            </a:r>
            <a:r>
              <a:rPr lang="fr-BE" baseline="0" err="1"/>
              <a:t>internal</a:t>
            </a:r>
            <a:r>
              <a:rPr lang="fr-BE" baseline="0"/>
              <a:t> and </a:t>
            </a:r>
            <a:r>
              <a:rPr lang="fr-BE" baseline="0" err="1"/>
              <a:t>external</a:t>
            </a:r>
            <a:r>
              <a:rPr lang="fr-BE" baseline="0"/>
              <a:t> </a:t>
            </a:r>
            <a:r>
              <a:rPr lang="fr-BE" baseline="0" err="1"/>
              <a:t>cues</a:t>
            </a:r>
            <a:r>
              <a:rPr lang="fr-BE" baseline="0"/>
              <a:t>. as in </a:t>
            </a:r>
            <a:r>
              <a:rPr lang="fr-BE" baseline="0" err="1"/>
              <a:t>models</a:t>
            </a:r>
            <a:r>
              <a:rPr lang="fr-BE" baseline="0"/>
              <a:t> of craving </a:t>
            </a:r>
            <a:r>
              <a:rPr lang="fr-BE" baseline="0" err="1"/>
              <a:t>related</a:t>
            </a:r>
            <a:r>
              <a:rPr lang="fr-BE" baseline="0"/>
              <a:t> to substances. </a:t>
            </a:r>
            <a:endParaRPr lang="fr-BE" strike="sngStrik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893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BE" sz="1200" dirty="0"/>
              <a:t>Pensées et images, émotions, sensations corporelles, indices et question ouverte</a:t>
            </a:r>
          </a:p>
          <a:p>
            <a:r>
              <a:rPr lang="en-US" dirty="0">
                <a:effectLst/>
                <a:latin typeface="Arial" panose="020B0604020202020204" pitchFamily="34" charset="0"/>
              </a:rPr>
              <a:t>1.What are the thoughts and/or mental imageries that come to your mind and promote your desire to gamble? How do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they appear?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2.When the desire to gamble occurs (before gambling), what emotions do you experience?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3.When the desire to gamble occurs (before gambling), what are the related body sensations or physical reactions?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4.do environmental elements promote your desire to gamble or generate gambling-related thoughts? For example, an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advertisement, a smell, the sound of coins ...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Temporal aspects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5.What emotions do you experience while involved in gambling?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6.What types of body sensations or physical reactions do you experience while gambling?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7.What emotions do you experience after having been involved in gambling?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8.What types of body sensations or physical reactions do you experience after having been involved in gambling?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Additional question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9.What further information would you like to give us about your gambling cravings? It might be a deepening of a ques-</a:t>
            </a:r>
            <a:br>
              <a:rPr lang="en-US" dirty="0"/>
            </a:br>
            <a:r>
              <a:rPr lang="en-US" dirty="0" err="1">
                <a:effectLst/>
                <a:latin typeface="Arial" panose="020B0604020202020204" pitchFamily="34" charset="0"/>
              </a:rPr>
              <a:t>tion</a:t>
            </a:r>
            <a:r>
              <a:rPr lang="en-US" dirty="0">
                <a:effectLst/>
                <a:latin typeface="Arial" panose="020B0604020202020204" pitchFamily="34" charset="0"/>
              </a:rPr>
              <a:t> that has been asked or an element on which no question was raised but that you find interesting to mention.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6436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Eléments</a:t>
            </a:r>
            <a:r>
              <a:rPr lang="fr-BE" baseline="0" dirty="0"/>
              <a:t> liés au craving</a:t>
            </a:r>
          </a:p>
          <a:p>
            <a:r>
              <a:rPr lang="fr-BE" baseline="0" dirty="0"/>
              <a:t>Présentation avec es pourcentage ne reflète pas la présente et/ou l’absence. Chaque élément, chaque occurrence compte. Pourcentages reflètent plus l’évidence </a:t>
            </a:r>
            <a:r>
              <a:rPr lang="fr-BE" baseline="0"/>
              <a:t>du thème.</a:t>
            </a:r>
            <a:endParaRPr lang="fr-BE" baseline="0" dirty="0"/>
          </a:p>
          <a:p>
            <a:endParaRPr lang="fr-BE" dirty="0"/>
          </a:p>
          <a:p>
            <a:r>
              <a:rPr lang="fr-BE" dirty="0"/>
              <a:t>Excitation</a:t>
            </a:r>
          </a:p>
          <a:p>
            <a:r>
              <a:rPr lang="fr-BE" dirty="0"/>
              <a:t>Stress</a:t>
            </a:r>
          </a:p>
          <a:p>
            <a:r>
              <a:rPr lang="fr-BE" dirty="0"/>
              <a:t>Publicité</a:t>
            </a:r>
          </a:p>
          <a:p>
            <a:r>
              <a:rPr lang="fr-BE" dirty="0"/>
              <a:t>Richesse gain</a:t>
            </a:r>
          </a:p>
          <a:p>
            <a:r>
              <a:rPr lang="fr-BE" dirty="0"/>
              <a:t>Tension musculaire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850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/>
              <a:t>Others</a:t>
            </a:r>
            <a:r>
              <a:rPr lang="fr-BE" dirty="0"/>
              <a:t> (positive): confidence</a:t>
            </a:r>
          </a:p>
          <a:p>
            <a:r>
              <a:rPr lang="fr-BE" dirty="0" err="1"/>
              <a:t>Ohters</a:t>
            </a:r>
            <a:r>
              <a:rPr lang="fr-BE" dirty="0"/>
              <a:t> (</a:t>
            </a:r>
            <a:r>
              <a:rPr lang="fr-BE" dirty="0" err="1"/>
              <a:t>negative</a:t>
            </a:r>
            <a:r>
              <a:rPr lang="fr-BE" dirty="0"/>
              <a:t>): </a:t>
            </a:r>
            <a:r>
              <a:rPr lang="fr-BE" dirty="0" err="1"/>
              <a:t>doubt</a:t>
            </a:r>
            <a:r>
              <a:rPr lang="fr-BE" dirty="0"/>
              <a:t>, </a:t>
            </a:r>
            <a:r>
              <a:rPr lang="fr-BE" dirty="0" err="1"/>
              <a:t>fear</a:t>
            </a:r>
            <a:endParaRPr lang="fr-BE" dirty="0"/>
          </a:p>
          <a:p>
            <a:endParaRPr lang="fr-BE" dirty="0"/>
          </a:p>
          <a:p>
            <a:r>
              <a:rPr lang="en-US" dirty="0">
                <a:effectLst/>
                <a:latin typeface="Arial" panose="020B0604020202020204" pitchFamily="34" charset="0"/>
              </a:rPr>
              <a:t>Affect 97%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Positive 81%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Excitement ‘I feel excitement’ (06 m 20) 61%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Joy ‘I feel euphoria and joy because I’m </a:t>
            </a:r>
            <a:r>
              <a:rPr lang="en-US" dirty="0" err="1">
                <a:effectLst/>
                <a:latin typeface="Arial" panose="020B0604020202020204" pitchFamily="34" charset="0"/>
              </a:rPr>
              <a:t>gonna</a:t>
            </a:r>
            <a:r>
              <a:rPr lang="en-US" dirty="0">
                <a:effectLst/>
                <a:latin typeface="Arial" panose="020B0604020202020204" pitchFamily="34" charset="0"/>
              </a:rPr>
              <a:t> win’ (05 F 26) 39%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Confidence ‘confidence’ (01 m 22); ‘safety’ (25 F 21) 6%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Negative 48%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Stress ‘stress that I cannot get over till I’ve lost [...] money’ (02 m 23) 32%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Others ‘doubt’ (26 m 22); ‘feeling of smallness’ (15 m 23) 13%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Boredom ‘boredom plays also a part in it’ (28 m 21) 6%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Irritation ‘I feel irritated towards the equipment [i.e., the computer]’ (19 F 21) 6%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>
                <a:solidFill>
                  <a:prstClr val="black"/>
                </a:solidFill>
              </a:rPr>
              <a:pPr/>
              <a:t>9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643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Cues </a:t>
            </a:r>
            <a:r>
              <a:rPr lang="fr-BE" dirty="0" err="1"/>
              <a:t>depend</a:t>
            </a:r>
            <a:r>
              <a:rPr lang="fr-BE" dirty="0"/>
              <a:t> on the</a:t>
            </a:r>
            <a:r>
              <a:rPr lang="fr-BE" baseline="0" dirty="0"/>
              <a:t> type of </a:t>
            </a:r>
            <a:r>
              <a:rPr lang="fr-BE" baseline="0" dirty="0" err="1"/>
              <a:t>gambling</a:t>
            </a:r>
            <a:endParaRPr lang="fr-BE" baseline="0" dirty="0"/>
          </a:p>
          <a:p>
            <a:r>
              <a:rPr lang="fr-BE" baseline="0" dirty="0" err="1"/>
              <a:t>Others</a:t>
            </a:r>
            <a:r>
              <a:rPr lang="fr-BE" baseline="0" dirty="0"/>
              <a:t>: screen of a computer / </a:t>
            </a:r>
            <a:r>
              <a:rPr lang="fr-BE" baseline="0" dirty="0" err="1"/>
              <a:t>alcohol</a:t>
            </a:r>
            <a:endParaRPr lang="fr-BE" baseline="0" dirty="0"/>
          </a:p>
          <a:p>
            <a:endParaRPr lang="fr-BE" baseline="0" dirty="0"/>
          </a:p>
          <a:p>
            <a:r>
              <a:rPr lang="en-US" dirty="0">
                <a:effectLst/>
                <a:latin typeface="Arial" panose="020B0604020202020204" pitchFamily="34" charset="0"/>
              </a:rPr>
              <a:t>Advertisement ‘the advertisement for sports betting sites’ (01 m 22) 55%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Cues related to gambling / sport ‘casino token’ (15 m 23); ‘a football match’ (11 m 23) 42%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Cues related to wealth ‘the sight of the price of some things’ (17 m 21) 26%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Sounds ‘the sound of coins’ (05 F 26); ‘casino sounds’ (03 F 26) 19%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Hearing gambling-related words ‘words specific to poker [...] (raise, shove, fold, creep...)’ (28 m 21) 19%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Gambling locations ‘the places leading to gambling’ (31 m 19) 16%</a:t>
            </a:r>
            <a:br>
              <a:rPr lang="en-US" dirty="0"/>
            </a:br>
            <a:r>
              <a:rPr lang="en-US" dirty="0" err="1">
                <a:effectLst/>
                <a:latin typeface="Arial" panose="020B0604020202020204" pitchFamily="34" charset="0"/>
              </a:rPr>
              <a:t>othersb</a:t>
            </a:r>
            <a:r>
              <a:rPr lang="en-US" dirty="0">
                <a:effectLst/>
                <a:latin typeface="Arial" panose="020B0604020202020204" pitchFamily="34" charset="0"/>
              </a:rPr>
              <a:t> ‘the hour that the online poker tournament begin’ (19 F 21) 16%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Specific events ‘Friday 13th’ (06 m 20); ‘big sport events’ (12 m 21) 13%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TV shows ‘poker television programs’ (21 m 22) 6%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>
                <a:solidFill>
                  <a:prstClr val="black"/>
                </a:solidFill>
              </a:rPr>
              <a:pPr/>
              <a:t>10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83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/>
              <a:t>Others</a:t>
            </a:r>
            <a:r>
              <a:rPr lang="fr-BE" dirty="0"/>
              <a:t>: </a:t>
            </a:r>
            <a:r>
              <a:rPr lang="fr-BE" dirty="0" err="1"/>
              <a:t>alcohol</a:t>
            </a:r>
            <a:r>
              <a:rPr lang="fr-BE" dirty="0"/>
              <a:t>, cigarettes, </a:t>
            </a:r>
            <a:r>
              <a:rPr lang="fr-BE" dirty="0" err="1"/>
              <a:t>colors</a:t>
            </a:r>
            <a:endParaRPr lang="fr-BE" dirty="0"/>
          </a:p>
          <a:p>
            <a:endParaRPr lang="fr-BE" dirty="0"/>
          </a:p>
          <a:p>
            <a:r>
              <a:rPr lang="en-US" dirty="0">
                <a:effectLst/>
                <a:latin typeface="Arial" panose="020B0604020202020204" pitchFamily="34" charset="0"/>
              </a:rPr>
              <a:t>Wealth / Win ‘I imagine the amount of money I could have’ (08 m 24) 35%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dream, realization, projection ‘image of what I could do, live’ (14 F 24) 26%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Gambling stuff ‘the images are: cards, dices [...] colors’ (30 F 25) 23%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Others ‘about images, I’d say [...] a glass of alcohol, men’ (23 F 21) 13%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Gambling locations ‘the image of a casino’ (31 m 19) 10%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>
                <a:solidFill>
                  <a:prstClr val="black"/>
                </a:solidFill>
              </a:rPr>
              <a:pPr/>
              <a:t>11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460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/>
              <a:t>Others</a:t>
            </a:r>
            <a:r>
              <a:rPr lang="fr-BE" dirty="0"/>
              <a:t>: justifications or un </a:t>
            </a:r>
            <a:r>
              <a:rPr lang="fr-BE" dirty="0" err="1"/>
              <a:t>precised</a:t>
            </a:r>
            <a:r>
              <a:rPr lang="fr-BE" dirty="0"/>
              <a:t> </a:t>
            </a:r>
            <a:r>
              <a:rPr lang="fr-BE" dirty="0" err="1"/>
              <a:t>thoughts</a:t>
            </a:r>
            <a:endParaRPr lang="fr-BE" dirty="0"/>
          </a:p>
          <a:p>
            <a:endParaRPr lang="fr-BE" dirty="0"/>
          </a:p>
          <a:p>
            <a:r>
              <a:rPr lang="en-US" dirty="0">
                <a:effectLst/>
                <a:latin typeface="Arial" panose="020B0604020202020204" pitchFamily="34" charset="0"/>
              </a:rPr>
              <a:t>Wealth / Win ‘to be rich’ (25 F 21); ‘thoughts of money’ (18 m 20) 39%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dream, realization, projection ‘dreams coming true through money’ (06 m 20) 23%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People ‘the thought of this person’ (02 m 23) 10%</a:t>
            </a:r>
            <a:br>
              <a:rPr lang="en-US" dirty="0"/>
            </a:br>
            <a:r>
              <a:rPr lang="en-US" dirty="0" err="1">
                <a:effectLst/>
                <a:latin typeface="Arial" panose="020B0604020202020204" pitchFamily="34" charset="0"/>
              </a:rPr>
              <a:t>othersd</a:t>
            </a:r>
            <a:r>
              <a:rPr lang="en-US" dirty="0">
                <a:effectLst/>
                <a:latin typeface="Arial" panose="020B0604020202020204" pitchFamily="34" charset="0"/>
              </a:rPr>
              <a:t> ‘thoughts of victory, surpassing oneself’ (04 m 37) 10%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Justification ‘better spend money on it than on cigarettes’ (07 m 21) 6%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>
                <a:solidFill>
                  <a:prstClr val="black"/>
                </a:solidFill>
              </a:rPr>
              <a:pPr/>
              <a:t>12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4015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ffectLst/>
                <a:latin typeface="Arial" panose="020B0604020202020204" pitchFamily="34" charset="0"/>
              </a:rPr>
              <a:t>No physiological sensation ‘I don’t remember any specific body sensation’ (15 M 23) 39%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tension ‘clenched fist’ (10 m 19) 19%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twitch ‘finger tapping on the table’ (04 m 37) 16%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body temperature change ‘I feel like warmth’ (05 F 26) 13%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Sweat ‘sweat, hands a bit wet’ (30 F 25) 10%</a:t>
            </a:r>
            <a:br>
              <a:rPr lang="en-US" dirty="0"/>
            </a:br>
            <a:r>
              <a:rPr lang="en-US" dirty="0">
                <a:effectLst/>
                <a:latin typeface="Arial" panose="020B0604020202020204" pitchFamily="34" charset="0"/>
              </a:rPr>
              <a:t>Heart rate acceleration ‘palpitation’ (23 F 21) 6%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7360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Pensée associées, qui font penser au jeu</a:t>
            </a:r>
          </a:p>
          <a:p>
            <a:r>
              <a:rPr lang="fr-BE" dirty="0"/>
              <a:t>Indices externes: voir, entendre ou toucher des éléments liés au jeu</a:t>
            </a:r>
          </a:p>
          <a:p>
            <a:endParaRPr lang="fr-BE" dirty="0"/>
          </a:p>
          <a:p>
            <a:r>
              <a:rPr lang="fr-FR" dirty="0"/>
              <a:t>Distraction: disparition du craving si je n’y pense pas</a:t>
            </a:r>
          </a:p>
          <a:p>
            <a:r>
              <a:rPr lang="fr-FR" dirty="0"/>
              <a:t>Contexte: être dans un lieu où le jeu est disponible</a:t>
            </a:r>
          </a:p>
          <a:p>
            <a:r>
              <a:rPr lang="fr-FR" dirty="0"/>
              <a:t>Self-contrôle: tentatives de résister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799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Ajouter des apparitions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736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sz="2400" dirty="0"/>
              <a:t>Approche qualitative permet d’éviter une approche confirmatoire</a:t>
            </a:r>
          </a:p>
          <a:p>
            <a:r>
              <a:rPr lang="fr-BE" sz="2400" dirty="0" err="1"/>
              <a:t>Further</a:t>
            </a:r>
            <a:r>
              <a:rPr lang="fr-BE" sz="2400" dirty="0"/>
              <a:t> qualitative investigation of the </a:t>
            </a:r>
            <a:r>
              <a:rPr lang="fr-BE" sz="2400" dirty="0" err="1"/>
              <a:t>phenomenology</a:t>
            </a:r>
            <a:r>
              <a:rPr lang="fr-BE" sz="2400" dirty="0"/>
              <a:t> of craving in gambling</a:t>
            </a:r>
          </a:p>
          <a:p>
            <a:pPr lvl="1"/>
            <a:r>
              <a:rPr lang="fr-BE" sz="2000" dirty="0"/>
              <a:t>To </a:t>
            </a:r>
            <a:r>
              <a:rPr lang="fr-BE" sz="2000" dirty="0" err="1"/>
              <a:t>study</a:t>
            </a:r>
            <a:r>
              <a:rPr lang="fr-BE" sz="2000" dirty="0"/>
              <a:t> the nature of the components of the model (Focus Group)</a:t>
            </a:r>
          </a:p>
          <a:p>
            <a:pPr lvl="1"/>
            <a:r>
              <a:rPr lang="fr-BE" sz="2000" dirty="0"/>
              <a:t>To </a:t>
            </a:r>
            <a:r>
              <a:rPr lang="fr-BE" sz="2000" dirty="0" err="1"/>
              <a:t>study</a:t>
            </a:r>
            <a:r>
              <a:rPr lang="fr-BE" sz="2000" dirty="0"/>
              <a:t> the relations </a:t>
            </a:r>
            <a:r>
              <a:rPr lang="fr-BE" sz="2000" dirty="0" err="1"/>
              <a:t>between</a:t>
            </a:r>
            <a:r>
              <a:rPr lang="fr-BE" sz="2000" dirty="0"/>
              <a:t> the components (Focus Group)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2955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5/18/2023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2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wmf"/><Relationship Id="rId11" Type="http://schemas.openxmlformats.org/officeDocument/2006/relationships/image" Target="../media/image22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Relationship Id="rId9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183C6-7DBA-4D8E-A375-571DB4D4B8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4" y="639097"/>
            <a:ext cx="4789678" cy="233270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3700" dirty="0"/>
              <a:t>Exploration du craving au jeu d'argent à l'aide de méthodes mixtes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90D80D-F9DC-4349-A5BF-5BE9EE970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628" y="4295553"/>
            <a:ext cx="4925273" cy="1928266"/>
          </a:xfrm>
        </p:spPr>
        <p:txBody>
          <a:bodyPr>
            <a:normAutofit/>
          </a:bodyPr>
          <a:lstStyle/>
          <a:p>
            <a:r>
              <a:rPr lang="fr-BE" dirty="0"/>
              <a:t>Aurélien Cornil</a:t>
            </a:r>
          </a:p>
          <a:p>
            <a:pPr>
              <a:spcAft>
                <a:spcPts val="0"/>
              </a:spcAft>
            </a:pPr>
            <a:r>
              <a:rPr lang="fr-FR" sz="1600" i="1" dirty="0"/>
              <a:t>Comprendre les processus de changement </a:t>
            </a:r>
          </a:p>
          <a:p>
            <a:r>
              <a:rPr lang="fr-FR" sz="1600" i="1" dirty="0"/>
              <a:t>Apports des méthodes qualitatives et mixtes</a:t>
            </a:r>
          </a:p>
          <a:p>
            <a:r>
              <a:rPr lang="fr-BE" dirty="0"/>
              <a:t>13 Octobre 2022</a:t>
            </a:r>
            <a:endParaRPr lang="fr-FR" dirty="0"/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7305A1FC-31FA-43A6-A3AF-7EB77CC54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2379" y="639097"/>
            <a:ext cx="5471927" cy="5575439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 defTabSz="457200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>
              <a:solidFill>
                <a:schemeClr val="tx1"/>
              </a:solidFill>
            </a:endParaRPr>
          </a:p>
        </p:txBody>
      </p:sp>
      <p:pic>
        <p:nvPicPr>
          <p:cNvPr id="6" name="Image 5" descr="Une image contenant texte, personne, posant, cadre&#10;&#10;Description générée automatiquement">
            <a:extLst>
              <a:ext uri="{FF2B5EF4-FFF2-40B4-BE49-F238E27FC236}">
                <a16:creationId xmlns:a16="http://schemas.microsoft.com/office/drawing/2014/main" id="{036FBB1A-81C6-41C4-A9F8-9B2679F4F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971" y="1333795"/>
            <a:ext cx="4173253" cy="417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99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F6D95BA-5DEA-4969-83AE-052DB82DC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CEE3B40-0719-467B-A4F7-B7D14A4AC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eux dés dans les airs">
            <a:extLst>
              <a:ext uri="{FF2B5EF4-FFF2-40B4-BE49-F238E27FC236}">
                <a16:creationId xmlns:a16="http://schemas.microsoft.com/office/drawing/2014/main" id="{7024C2F7-853B-4B45-871B-AC0DC39C3E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20000"/>
          </a:blip>
          <a:srcRect t="16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2D1CDE-6BAA-430B-9048-78C5BBF8CF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ACA2D2C5-D1F8-497B-96E6-999E29AC3882}"/>
              </a:ext>
            </a:extLst>
          </p:cNvPr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BE" dirty="0"/>
              <a:t>Le Jeu d’argent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BE0F50-FD16-4465-915B-78A45B1F8B3E}"/>
              </a:ext>
            </a:extLst>
          </p:cNvPr>
          <p:cNvSpPr txBox="1"/>
          <p:nvPr/>
        </p:nvSpPr>
        <p:spPr>
          <a:xfrm>
            <a:off x="7138876" y="1307760"/>
            <a:ext cx="482643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dirty="0"/>
              <a:t>Jeu d’argent: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3600" dirty="0"/>
              <a:t>Une mise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600" dirty="0"/>
              <a:t>Pas de rétractation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600" dirty="0"/>
              <a:t>Possibilité de gagner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600" dirty="0"/>
              <a:t>Résultat dépend de la chance</a:t>
            </a:r>
          </a:p>
          <a:p>
            <a:endParaRPr lang="fr-FR" sz="3600" dirty="0"/>
          </a:p>
          <a:p>
            <a:r>
              <a:rPr lang="fr-FR" sz="3600" dirty="0"/>
              <a:t>30,8% </a:t>
            </a:r>
            <a:r>
              <a:rPr lang="fr-FR" sz="3600" dirty="0" err="1"/>
              <a:t>Belgium</a:t>
            </a:r>
            <a:r>
              <a:rPr lang="fr-FR" sz="3600" dirty="0"/>
              <a:t> (</a:t>
            </a:r>
            <a:r>
              <a:rPr lang="fr-FR" sz="3600" dirty="0" err="1"/>
              <a:t>Sciensano</a:t>
            </a:r>
            <a:r>
              <a:rPr lang="fr-FR" sz="3600" dirty="0"/>
              <a:t>, 2018)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5D029E7-1A7A-40E6-817E-8EEA9C79016E}"/>
              </a:ext>
            </a:extLst>
          </p:cNvPr>
          <p:cNvGrpSpPr/>
          <p:nvPr/>
        </p:nvGrpSpPr>
        <p:grpSpPr>
          <a:xfrm>
            <a:off x="201568" y="2065867"/>
            <a:ext cx="5549945" cy="4132123"/>
            <a:chOff x="201568" y="2065867"/>
            <a:chExt cx="5549945" cy="4132123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236FE27-B29C-43BA-A2B0-1ACA52FFC7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9442" y="2065867"/>
              <a:ext cx="5472071" cy="3350637"/>
              <a:chOff x="735240" y="-24039"/>
              <a:chExt cx="6461458" cy="3954958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6AA5A983-6654-4319-9AEA-876CB6693A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18659" y="457855"/>
                <a:ext cx="2574475" cy="1701195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32F81F1F-1782-4C05-B2D8-5B946988C6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13215" y="2117272"/>
                <a:ext cx="2785745" cy="169672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28DA37C-ABDA-423B-B98F-A6A637900A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94823" y="2492009"/>
                <a:ext cx="2301875" cy="143891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60B76384-0780-43A8-83B1-5E4D71DDFE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94823" y="1252953"/>
                <a:ext cx="2136139" cy="1242060"/>
              </a:xfrm>
              <a:prstGeom prst="rect">
                <a:avLst/>
              </a:prstGeom>
            </p:spPr>
          </p:pic>
          <p:pic>
            <p:nvPicPr>
              <p:cNvPr id="18" name="Image 17" descr="Résultat de recherche d'images pour &quot;lotterie&quot;">
                <a:extLst>
                  <a:ext uri="{FF2B5EF4-FFF2-40B4-BE49-F238E27FC236}">
                    <a16:creationId xmlns:a16="http://schemas.microsoft.com/office/drawing/2014/main" id="{B40DE632-2F9A-4353-82CF-A8EBC7B05B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1074" y="-24039"/>
                <a:ext cx="1301116" cy="12769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Image 18" descr="A man uses a sports betting app.">
                <a:extLst>
                  <a:ext uri="{FF2B5EF4-FFF2-40B4-BE49-F238E27FC236}">
                    <a16:creationId xmlns:a16="http://schemas.microsoft.com/office/drawing/2014/main" id="{BF26C4DF-3497-4153-9720-1BFE14E000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00" r="6688"/>
              <a:stretch/>
            </p:blipFill>
            <p:spPr bwMode="auto">
              <a:xfrm>
                <a:off x="735240" y="962546"/>
                <a:ext cx="1577975" cy="223139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pic>
          <p:nvPicPr>
            <p:cNvPr id="20" name="Picture 2" descr="http://www.fiftytoo.be/fr/local/cache-vignettes/L250xH187/arton1941-40563.jpg">
              <a:extLst>
                <a:ext uri="{FF2B5EF4-FFF2-40B4-BE49-F238E27FC236}">
                  <a16:creationId xmlns:a16="http://schemas.microsoft.com/office/drawing/2014/main" id="{E4075C0F-B37E-4ADA-A664-6E5EA895E1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68" y="4792133"/>
              <a:ext cx="1409616" cy="1405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68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4432DA31-8308-4F44-87C4-068169AA4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73" name="Rounded Rectangle 3">
            <a:extLst>
              <a:ext uri="{FF2B5EF4-FFF2-40B4-BE49-F238E27FC236}">
                <a16:creationId xmlns:a16="http://schemas.microsoft.com/office/drawing/2014/main" id="{7305A1FC-31FA-43A6-A3AF-7EB77CC545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2379" y="639097"/>
            <a:ext cx="5471927" cy="5575439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 defTabSz="457200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>
              <a:solidFill>
                <a:schemeClr val="tx1"/>
              </a:solidFill>
            </a:endParaRPr>
          </a:p>
        </p:txBody>
      </p:sp>
      <p:pic>
        <p:nvPicPr>
          <p:cNvPr id="1026" name="Picture 2" descr="How the Brain Gets Addicted to Gambling - Scientific American">
            <a:extLst>
              <a:ext uri="{FF2B5EF4-FFF2-40B4-BE49-F238E27FC236}">
                <a16:creationId xmlns:a16="http://schemas.microsoft.com/office/drawing/2014/main" id="{82DE657F-0673-4EB4-8E28-3DD4EFB27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0971" y="2031866"/>
            <a:ext cx="4173253" cy="277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A0A2CDC-0E21-4D32-A17F-54F5D9F6F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4869610" cy="1456267"/>
          </a:xfrm>
        </p:spPr>
        <p:txBody>
          <a:bodyPr/>
          <a:lstStyle/>
          <a:p>
            <a:r>
              <a:rPr lang="fr-BE" dirty="0"/>
              <a:t>Trouble lié au jeu d’argent</a:t>
            </a:r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FF0A2E9-D495-40A3-9AAE-AA853506D92A}"/>
              </a:ext>
            </a:extLst>
          </p:cNvPr>
          <p:cNvGrpSpPr/>
          <p:nvPr/>
        </p:nvGrpSpPr>
        <p:grpSpPr>
          <a:xfrm>
            <a:off x="685802" y="2084807"/>
            <a:ext cx="4710428" cy="3364212"/>
            <a:chOff x="178835" y="2065867"/>
            <a:chExt cx="4710428" cy="3364212"/>
          </a:xfrm>
        </p:grpSpPr>
        <p:pic>
          <p:nvPicPr>
            <p:cNvPr id="6" name="Image 5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D2067E9C-C08A-4655-9088-5EAE1103D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8835" y="2065867"/>
              <a:ext cx="2352926" cy="336421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2A2CBA2-2384-4356-849F-F83F4E299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31761" y="2626988"/>
              <a:ext cx="2357502" cy="2241969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D0F93636-90B1-42C8-B7F6-09C7C18680D0}"/>
              </a:ext>
            </a:extLst>
          </p:cNvPr>
          <p:cNvSpPr txBox="1"/>
          <p:nvPr/>
        </p:nvSpPr>
        <p:spPr>
          <a:xfrm>
            <a:off x="106956" y="5701616"/>
            <a:ext cx="58484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/>
              <a:t>0,9% à risque dont 0,2% à haut risque en Belgique (</a:t>
            </a:r>
            <a:r>
              <a:rPr lang="fr-BE" sz="2800" dirty="0" err="1"/>
              <a:t>Sciensano</a:t>
            </a:r>
            <a:r>
              <a:rPr lang="fr-BE" sz="2800" dirty="0"/>
              <a:t>, 2018)</a:t>
            </a:r>
            <a:endParaRPr lang="fr-FR" sz="2800" dirty="0"/>
          </a:p>
        </p:txBody>
      </p:sp>
      <p:sp>
        <p:nvSpPr>
          <p:cNvPr id="2" name="ZoneTexte 1"/>
          <p:cNvSpPr txBox="1"/>
          <p:nvPr/>
        </p:nvSpPr>
        <p:spPr>
          <a:xfrm>
            <a:off x="685801" y="2084806"/>
            <a:ext cx="48696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BE" sz="2400" dirty="0"/>
              <a:t>Tolérance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Irritabilité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Régulation infructueuse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Préoccupation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Jeu en cas de mal-être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Tentatives de se refaire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Mensonges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Relations et emploi mis en danger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Compte sur les autres</a:t>
            </a:r>
          </a:p>
        </p:txBody>
      </p:sp>
    </p:spTree>
    <p:extLst>
      <p:ext uri="{BB962C8B-B14F-4D97-AF65-F5344CB8AC3E}">
        <p14:creationId xmlns:p14="http://schemas.microsoft.com/office/powerpoint/2010/main" val="9539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4942E5-1204-4D30-990E-174CFDA85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/>
              <a:t>Craving</a:t>
            </a:r>
            <a:endParaRPr lang="fr-FR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EAB8F03E-4D57-4C48-B1C9-9DBCB9556826}"/>
              </a:ext>
            </a:extLst>
          </p:cNvPr>
          <p:cNvSpPr txBox="1">
            <a:spLocks/>
          </p:cNvSpPr>
          <p:nvPr/>
        </p:nvSpPr>
        <p:spPr>
          <a:xfrm>
            <a:off x="646111" y="2048088"/>
            <a:ext cx="4821527" cy="364334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fr-BE" sz="2800" dirty="0">
                <a:sym typeface="Wingdings" panose="05000000000000000000" pitchFamily="2" charset="2"/>
              </a:rPr>
              <a:t>“</a:t>
            </a:r>
            <a:r>
              <a:rPr lang="fr-FR" sz="2800" dirty="0"/>
              <a:t>Un état mental chargé émotionnellement où un besoin ou un désir de s’engager dans un certain comportement est maintenu au centre de l’attention</a:t>
            </a:r>
            <a:r>
              <a:rPr lang="en-GB" sz="2800" dirty="0"/>
              <a:t>” (May et al., 2010)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14B98A1-95B6-477A-AD92-340CF789D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2545" y="1655964"/>
            <a:ext cx="4369455" cy="4369455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89882D31-87B1-4FE4-891B-3F81D9942D63}"/>
              </a:ext>
            </a:extLst>
          </p:cNvPr>
          <p:cNvGrpSpPr/>
          <p:nvPr/>
        </p:nvGrpSpPr>
        <p:grpSpPr>
          <a:xfrm>
            <a:off x="5372484" y="1714106"/>
            <a:ext cx="2024601" cy="1939807"/>
            <a:chOff x="5304247" y="2963390"/>
            <a:chExt cx="2490716" cy="2490716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21E701E-B549-4F3B-8406-5A8C35812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304247" y="2963390"/>
              <a:ext cx="2490716" cy="2490716"/>
            </a:xfrm>
            <a:prstGeom prst="rect">
              <a:avLst/>
            </a:prstGeom>
          </p:spPr>
        </p:pic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2EDB06EB-34C2-4EE9-99F3-644D881B693C}"/>
                </a:ext>
              </a:extLst>
            </p:cNvPr>
            <p:cNvGrpSpPr/>
            <p:nvPr/>
          </p:nvGrpSpPr>
          <p:grpSpPr>
            <a:xfrm>
              <a:off x="5894075" y="3302646"/>
              <a:ext cx="1311059" cy="1914291"/>
              <a:chOff x="4250404" y="3794077"/>
              <a:chExt cx="1311059" cy="1914291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DF3B227-B494-46AA-B3C6-F9C3A2D38958}"/>
                  </a:ext>
                </a:extLst>
              </p:cNvPr>
              <p:cNvSpPr/>
              <p:nvPr/>
            </p:nvSpPr>
            <p:spPr>
              <a:xfrm>
                <a:off x="4250404" y="3794077"/>
                <a:ext cx="1311059" cy="191429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graphicFrame>
            <p:nvGraphicFramePr>
              <p:cNvPr id="20" name="Objet 19">
                <a:extLst>
                  <a:ext uri="{FF2B5EF4-FFF2-40B4-BE49-F238E27FC236}">
                    <a16:creationId xmlns:a16="http://schemas.microsoft.com/office/drawing/2014/main" id="{ED07C084-B040-4075-948F-43F10AC9EDE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25476" y="3890884"/>
              <a:ext cx="1160913" cy="172180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Image" r:id="rId5" imgW="3390120" imgH="5028480" progId="Photoshop.Image.16">
                      <p:embed/>
                    </p:oleObj>
                  </mc:Choice>
                  <mc:Fallback>
                    <p:oleObj name="Image" r:id="rId5" imgW="3390120" imgH="5028480" progId="Photoshop.Image.16">
                      <p:embed/>
                      <p:pic>
                        <p:nvPicPr>
                          <p:cNvPr id="20" name="Objet 19">
                            <a:extLst>
                              <a:ext uri="{FF2B5EF4-FFF2-40B4-BE49-F238E27FC236}">
                                <a16:creationId xmlns:a16="http://schemas.microsoft.com/office/drawing/2014/main" id="{ED07C084-B040-4075-948F-43F10AC9EDEB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4325476" y="3890884"/>
                            <a:ext cx="1160913" cy="172180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pic>
        <p:nvPicPr>
          <p:cNvPr id="21" name="Image 20">
            <a:extLst>
              <a:ext uri="{FF2B5EF4-FFF2-40B4-BE49-F238E27FC236}">
                <a16:creationId xmlns:a16="http://schemas.microsoft.com/office/drawing/2014/main" id="{3DC67817-E388-4B62-A9C2-C76B09CC1D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863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653" y="2314456"/>
            <a:ext cx="1743648" cy="99050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67DD63A4-7B57-4D99-A3D5-62C05244B0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755" y="2289748"/>
            <a:ext cx="2153944" cy="1364165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08FE36A6-03E1-406A-8D9E-98085B76BAC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338" y="2289748"/>
            <a:ext cx="1656042" cy="1656042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0B43A0F-B4E2-49CE-BD26-DB61762B1B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338" y="2298560"/>
            <a:ext cx="1817605" cy="181760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6B9CAB6-4180-4B5E-B177-58869808711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066" y="2205601"/>
            <a:ext cx="1664161" cy="1664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57FB0-72C2-4231-859F-D104FE5D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05527"/>
            <a:ext cx="11091332" cy="536812"/>
          </a:xfrm>
        </p:spPr>
        <p:txBody>
          <a:bodyPr>
            <a:normAutofit fontScale="90000"/>
          </a:bodyPr>
          <a:lstStyle/>
          <a:p>
            <a:r>
              <a:rPr lang="fr-BE" dirty="0"/>
              <a:t>La théorie de l’intrusion élaborée du désir (TIE)</a:t>
            </a:r>
            <a:endParaRPr lang="fr-FR" sz="22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4EB204-C8E0-4064-A644-0E8D92B40C25}"/>
              </a:ext>
            </a:extLst>
          </p:cNvPr>
          <p:cNvSpPr txBox="1"/>
          <p:nvPr/>
        </p:nvSpPr>
        <p:spPr>
          <a:xfrm>
            <a:off x="4033563" y="6127845"/>
            <a:ext cx="206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Plaisir/Soulagement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DEF5EFE-F438-4956-B772-F6D834043BAE}"/>
              </a:ext>
            </a:extLst>
          </p:cNvPr>
          <p:cNvSpPr txBox="1"/>
          <p:nvPr/>
        </p:nvSpPr>
        <p:spPr>
          <a:xfrm>
            <a:off x="6338180" y="6095579"/>
            <a:ext cx="1539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Sentiment de déficit associé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AF713B-2E7F-4370-BE94-A13FD8507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98" y="1576412"/>
            <a:ext cx="2190749" cy="1309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4C90F1-A64E-485D-9592-6D7BBE764C9F}"/>
              </a:ext>
            </a:extLst>
          </p:cNvPr>
          <p:cNvSpPr txBox="1"/>
          <p:nvPr/>
        </p:nvSpPr>
        <p:spPr>
          <a:xfrm>
            <a:off x="4948343" y="1472545"/>
            <a:ext cx="2295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Pensées liées au désir</a:t>
            </a:r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E676BF-0C13-4C31-9723-69007E5E7D53}"/>
              </a:ext>
            </a:extLst>
          </p:cNvPr>
          <p:cNvSpPr/>
          <p:nvPr/>
        </p:nvSpPr>
        <p:spPr>
          <a:xfrm>
            <a:off x="4033563" y="1384160"/>
            <a:ext cx="4124874" cy="535775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8195A-AE50-4C3B-8A8F-94609B63A8A4}"/>
              </a:ext>
            </a:extLst>
          </p:cNvPr>
          <p:cNvSpPr txBox="1"/>
          <p:nvPr/>
        </p:nvSpPr>
        <p:spPr>
          <a:xfrm>
            <a:off x="8338782" y="6250675"/>
            <a:ext cx="289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/>
              <a:t>DÉSIR OU CRAVING</a:t>
            </a:r>
            <a:endParaRPr lang="fr-FR" sz="24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7366DF9-26F5-4630-A605-F66D0F0359AA}"/>
              </a:ext>
            </a:extLst>
          </p:cNvPr>
          <p:cNvSpPr txBox="1"/>
          <p:nvPr/>
        </p:nvSpPr>
        <p:spPr>
          <a:xfrm>
            <a:off x="259307" y="2886099"/>
            <a:ext cx="2192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Indices externes</a:t>
            </a:r>
            <a:endParaRPr lang="fr-FR" dirty="0"/>
          </a:p>
        </p:txBody>
      </p:sp>
      <p:pic>
        <p:nvPicPr>
          <p:cNvPr id="3074" name="Picture 2" descr="Les ECG et les tests à l'effort : À quel moment en avez-vous réellement  besoin? - Choosing Wisely Canada">
            <a:extLst>
              <a:ext uri="{FF2B5EF4-FFF2-40B4-BE49-F238E27FC236}">
                <a16:creationId xmlns:a16="http://schemas.microsoft.com/office/drawing/2014/main" id="{B2EA966B-FB31-4841-924E-EF5F38636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7" y="3328718"/>
            <a:ext cx="2190749" cy="144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CF96C80-BEA7-43FC-8A64-642FB0A61357}"/>
              </a:ext>
            </a:extLst>
          </p:cNvPr>
          <p:cNvSpPr txBox="1"/>
          <p:nvPr/>
        </p:nvSpPr>
        <p:spPr>
          <a:xfrm>
            <a:off x="143467" y="4778478"/>
            <a:ext cx="243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Réponses d’anticipation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CC5EE60-A3FE-40DF-B6F4-81C55F326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307" y="5218906"/>
            <a:ext cx="1026481" cy="154940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99CE208-27B7-4890-AB97-B3D447C2A750}"/>
              </a:ext>
            </a:extLst>
          </p:cNvPr>
          <p:cNvSpPr txBox="1"/>
          <p:nvPr/>
        </p:nvSpPr>
        <p:spPr>
          <a:xfrm>
            <a:off x="1425165" y="5668775"/>
            <a:ext cx="1226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Pensées associées</a:t>
            </a:r>
            <a:endParaRPr lang="fr-FR" dirty="0"/>
          </a:p>
        </p:txBody>
      </p:sp>
      <p:pic>
        <p:nvPicPr>
          <p:cNvPr id="3078" name="Picture 6" descr="Laissez les enfants s'ennuyer !">
            <a:extLst>
              <a:ext uri="{FF2B5EF4-FFF2-40B4-BE49-F238E27FC236}">
                <a16:creationId xmlns:a16="http://schemas.microsoft.com/office/drawing/2014/main" id="{7337FEBF-0CB1-441E-800C-2FEFD1C815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7" r="11532"/>
          <a:stretch/>
        </p:blipFill>
        <p:spPr bwMode="auto">
          <a:xfrm>
            <a:off x="9061496" y="3651887"/>
            <a:ext cx="2192400" cy="165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64BEEC4-FE30-45F5-8E38-15364D19A74A}"/>
              </a:ext>
            </a:extLst>
          </p:cNvPr>
          <p:cNvSpPr txBox="1"/>
          <p:nvPr/>
        </p:nvSpPr>
        <p:spPr>
          <a:xfrm>
            <a:off x="9061496" y="5331635"/>
            <a:ext cx="21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Émotion négative</a:t>
            </a:r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77EB3FB-E6BF-47A6-8B2A-4DB76D60C0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1496" y="1641846"/>
            <a:ext cx="2170611" cy="144617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35F0BA2-C61D-49A5-B7C0-A10E87D40EC8}"/>
              </a:ext>
            </a:extLst>
          </p:cNvPr>
          <p:cNvSpPr txBox="1"/>
          <p:nvPr/>
        </p:nvSpPr>
        <p:spPr>
          <a:xfrm>
            <a:off x="9039707" y="3096796"/>
            <a:ext cx="21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Déficit physiologique</a:t>
            </a:r>
            <a:endParaRPr lang="fr-FR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F4102C8-2F24-45FB-93F4-D603CAF32022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452047" y="2231256"/>
            <a:ext cx="1990948" cy="807243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4CD0659-E636-4891-81FB-68DB6E9A23BA}"/>
              </a:ext>
            </a:extLst>
          </p:cNvPr>
          <p:cNvCxnSpPr>
            <a:cxnSpLocks/>
            <a:stCxn id="3074" idx="3"/>
            <a:endCxn id="4" idx="1"/>
          </p:cNvCxnSpPr>
          <p:nvPr/>
        </p:nvCxnSpPr>
        <p:spPr>
          <a:xfrm flipV="1">
            <a:off x="2450056" y="3471799"/>
            <a:ext cx="1992939" cy="581799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80D01B2-4086-4F9D-BD93-DEA60658575C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2651900" y="4372549"/>
            <a:ext cx="1787257" cy="1619392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7023E573-4E8E-4F07-A4BE-9B2CBA95237A}"/>
              </a:ext>
            </a:extLst>
          </p:cNvPr>
          <p:cNvCxnSpPr>
            <a:cxnSpLocks/>
          </p:cNvCxnSpPr>
          <p:nvPr/>
        </p:nvCxnSpPr>
        <p:spPr>
          <a:xfrm flipH="1">
            <a:off x="7569200" y="2057932"/>
            <a:ext cx="1470507" cy="4081304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2B734F80-06D0-4000-A3EF-60AE98B507E4}"/>
              </a:ext>
            </a:extLst>
          </p:cNvPr>
          <p:cNvCxnSpPr>
            <a:cxnSpLocks/>
            <a:stCxn id="3078" idx="1"/>
          </p:cNvCxnSpPr>
          <p:nvPr/>
        </p:nvCxnSpPr>
        <p:spPr>
          <a:xfrm flipH="1">
            <a:off x="7851228" y="4479329"/>
            <a:ext cx="1210268" cy="1668687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18F7C01A-DF02-4E56-A96B-32A858D090CB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064782" y="5124803"/>
            <a:ext cx="28756" cy="1003042"/>
          </a:xfrm>
          <a:prstGeom prst="straightConnector1">
            <a:avLst/>
          </a:prstGeom>
          <a:ln w="5715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texte, personne, posant, cadre&#10;&#10;Description générée automatiquement">
            <a:extLst>
              <a:ext uri="{FF2B5EF4-FFF2-40B4-BE49-F238E27FC236}">
                <a16:creationId xmlns:a16="http://schemas.microsoft.com/office/drawing/2014/main" id="{69D40486-103B-4CC4-93AE-C4DBA8D229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2995" y="1818794"/>
            <a:ext cx="3306009" cy="3306009"/>
          </a:xfrm>
          <a:prstGeom prst="rect">
            <a:avLst/>
          </a:prstGeom>
        </p:spPr>
      </p:pic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DBAD2EE1-E861-44CC-A055-DB10950DF131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7079151" y="5124803"/>
            <a:ext cx="28756" cy="970776"/>
          </a:xfrm>
          <a:prstGeom prst="straightConnector1">
            <a:avLst/>
          </a:prstGeom>
          <a:ln w="5715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CC445F9B-87E3-4044-AD8E-B3A24BACA211}"/>
              </a:ext>
            </a:extLst>
          </p:cNvPr>
          <p:cNvCxnSpPr>
            <a:cxnSpLocks/>
            <a:stCxn id="5" idx="2"/>
            <a:endCxn id="6" idx="1"/>
          </p:cNvCxnSpPr>
          <p:nvPr/>
        </p:nvCxnSpPr>
        <p:spPr>
          <a:xfrm rot="5400000" flipH="1" flipV="1">
            <a:off x="5662265" y="5821262"/>
            <a:ext cx="78432" cy="1273398"/>
          </a:xfrm>
          <a:prstGeom prst="curvedConnector4">
            <a:avLst>
              <a:gd name="adj1" fmla="val -210123"/>
              <a:gd name="adj2" fmla="val 91326"/>
            </a:avLst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B52C92CB-459E-A869-089C-C0C2D37735C2}"/>
              </a:ext>
            </a:extLst>
          </p:cNvPr>
          <p:cNvSpPr txBox="1"/>
          <p:nvPr/>
        </p:nvSpPr>
        <p:spPr>
          <a:xfrm>
            <a:off x="8649583" y="966481"/>
            <a:ext cx="2303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800" dirty="0"/>
              <a:t>(</a:t>
            </a:r>
            <a:r>
              <a:rPr lang="fr-BE" sz="1800" cap="none" dirty="0"/>
              <a:t>Kavanagh et al., 2005</a:t>
            </a:r>
            <a:r>
              <a:rPr lang="fr-BE" sz="1800" dirty="0"/>
              <a:t>)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22857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 animBg="1"/>
      <p:bldP spid="10" grpId="0"/>
      <p:bldP spid="11" grpId="0"/>
      <p:bldP spid="14" grpId="0"/>
      <p:bldP spid="17" grpId="0"/>
      <p:bldP spid="19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B2AE61-EB08-44CA-9AE2-9F55DB1A1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Craving au jeu d’argent</a:t>
            </a:r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1E44090-3895-4F39-9ECB-CB7570EAE089}"/>
              </a:ext>
            </a:extLst>
          </p:cNvPr>
          <p:cNvGrpSpPr/>
          <p:nvPr/>
        </p:nvGrpSpPr>
        <p:grpSpPr>
          <a:xfrm>
            <a:off x="9034076" y="1351779"/>
            <a:ext cx="2033516" cy="5078357"/>
            <a:chOff x="8017318" y="1152983"/>
            <a:chExt cx="2033516" cy="5078357"/>
          </a:xfrm>
        </p:grpSpPr>
        <p:pic>
          <p:nvPicPr>
            <p:cNvPr id="4" name="Image 3" descr="Free illustration: Man, &lt;strong&gt;Icon&lt;/strong&gt;, Characters, Toilet, Male ...">
              <a:extLst>
                <a:ext uri="{FF2B5EF4-FFF2-40B4-BE49-F238E27FC236}">
                  <a16:creationId xmlns:a16="http://schemas.microsoft.com/office/drawing/2014/main" id="{8534F095-3753-49EA-BCC3-CF436D883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7318" y="2164308"/>
              <a:ext cx="2033516" cy="4067032"/>
            </a:xfrm>
            <a:prstGeom prst="rect">
              <a:avLst/>
            </a:prstGeom>
          </p:spPr>
        </p:pic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3B58966A-9B4C-4559-A535-0794BAFD2DF8}"/>
                </a:ext>
              </a:extLst>
            </p:cNvPr>
            <p:cNvCxnSpPr>
              <a:endCxn id="4" idx="0"/>
            </p:cNvCxnSpPr>
            <p:nvPr/>
          </p:nvCxnSpPr>
          <p:spPr>
            <a:xfrm>
              <a:off x="9034076" y="1152983"/>
              <a:ext cx="0" cy="1011325"/>
            </a:xfrm>
            <a:prstGeom prst="straightConnector1">
              <a:avLst/>
            </a:prstGeom>
            <a:ln w="8890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D776F243-CE69-4893-87E5-1F6E4DD946CB}"/>
                </a:ext>
              </a:extLst>
            </p:cNvPr>
            <p:cNvCxnSpPr/>
            <p:nvPr/>
          </p:nvCxnSpPr>
          <p:spPr>
            <a:xfrm flipH="1" flipV="1">
              <a:off x="9034076" y="3138732"/>
              <a:ext cx="0" cy="1011600"/>
            </a:xfrm>
            <a:prstGeom prst="straightConnector1">
              <a:avLst/>
            </a:prstGeom>
            <a:ln w="8890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62681B6-E2E3-4C32-8C1D-37B37A36E1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145" r="25001"/>
          <a:stretch/>
        </p:blipFill>
        <p:spPr>
          <a:xfrm>
            <a:off x="777922" y="1866896"/>
            <a:ext cx="3104867" cy="404812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F0675EC-8CC2-4702-AF9C-1714C403FC0A}"/>
              </a:ext>
            </a:extLst>
          </p:cNvPr>
          <p:cNvGrpSpPr/>
          <p:nvPr/>
        </p:nvGrpSpPr>
        <p:grpSpPr>
          <a:xfrm>
            <a:off x="5493579" y="1417486"/>
            <a:ext cx="2374356" cy="4748712"/>
            <a:chOff x="5493579" y="1253710"/>
            <a:chExt cx="2374356" cy="474871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2AA313E-B37D-417B-9B5B-7A4FD65EB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3579" y="1253710"/>
              <a:ext cx="2374356" cy="237435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B0B69A8-DD8D-4BD6-B48D-606EE003D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3579" y="3628066"/>
              <a:ext cx="2374356" cy="2374356"/>
            </a:xfrm>
            <a:prstGeom prst="rect">
              <a:avLst/>
            </a:prstGeom>
          </p:spPr>
        </p:pic>
        <p:sp>
          <p:nvSpPr>
            <p:cNvPr id="11" name="Demi-tour 27">
              <a:extLst>
                <a:ext uri="{FF2B5EF4-FFF2-40B4-BE49-F238E27FC236}">
                  <a16:creationId xmlns:a16="http://schemas.microsoft.com/office/drawing/2014/main" id="{895744FF-0501-4E02-B7E4-CDD4F6F1A21E}"/>
                </a:ext>
              </a:extLst>
            </p:cNvPr>
            <p:cNvSpPr/>
            <p:nvPr/>
          </p:nvSpPr>
          <p:spPr>
            <a:xfrm rot="5400000">
              <a:off x="6140757" y="4335480"/>
              <a:ext cx="1080000" cy="1080000"/>
            </a:xfrm>
            <a:prstGeom prst="utur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schemeClr val="tx1"/>
                </a:solidFill>
              </a:endParaRPr>
            </a:p>
          </p:txBody>
        </p:sp>
        <p:sp>
          <p:nvSpPr>
            <p:cNvPr id="12" name="Flèche droite 28">
              <a:extLst>
                <a:ext uri="{FF2B5EF4-FFF2-40B4-BE49-F238E27FC236}">
                  <a16:creationId xmlns:a16="http://schemas.microsoft.com/office/drawing/2014/main" id="{055B42B5-6D21-48B8-8742-3DA9E2415C6B}"/>
                </a:ext>
              </a:extLst>
            </p:cNvPr>
            <p:cNvSpPr/>
            <p:nvPr/>
          </p:nvSpPr>
          <p:spPr>
            <a:xfrm>
              <a:off x="6140757" y="2181705"/>
              <a:ext cx="1080000" cy="518365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5DC7085-55A1-4F38-B9EE-A523BC4E85A4}"/>
              </a:ext>
            </a:extLst>
          </p:cNvPr>
          <p:cNvCxnSpPr/>
          <p:nvPr/>
        </p:nvCxnSpPr>
        <p:spPr>
          <a:xfrm>
            <a:off x="841829" y="1919973"/>
            <a:ext cx="2986164" cy="3934122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A015D5-53F8-48A3-A1B2-1924E855FDEF}"/>
              </a:ext>
            </a:extLst>
          </p:cNvPr>
          <p:cNvCxnSpPr/>
          <p:nvPr/>
        </p:nvCxnSpPr>
        <p:spPr>
          <a:xfrm flipH="1">
            <a:off x="841829" y="1919973"/>
            <a:ext cx="2986164" cy="3934122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79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277A8-793F-429C-8919-40EB766C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Méthodologie</a:t>
            </a:r>
            <a:endParaRPr lang="fr-FR" dirty="0"/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D6158ED9-CC73-484F-A146-08FE809463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26288"/>
              </p:ext>
            </p:extLst>
          </p:nvPr>
        </p:nvGraphicFramePr>
        <p:xfrm>
          <a:off x="6096000" y="1981200"/>
          <a:ext cx="5604933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C14F4E7-E811-4DA8-9913-80FE452B8E41}"/>
              </a:ext>
            </a:extLst>
          </p:cNvPr>
          <p:cNvSpPr txBox="1">
            <a:spLocks/>
          </p:cNvSpPr>
          <p:nvPr/>
        </p:nvSpPr>
        <p:spPr>
          <a:xfrm>
            <a:off x="685801" y="2142067"/>
            <a:ext cx="549171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BE" sz="2800" dirty="0"/>
              <a:t>31 joueurs (2 fois/semaine)</a:t>
            </a:r>
          </a:p>
          <a:p>
            <a:r>
              <a:rPr lang="fr-BE" sz="2800" dirty="0"/>
              <a:t>Étude qualitative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fr-BE" sz="2400" dirty="0"/>
              <a:t>Questions ouvertes sur le craving au jeu</a:t>
            </a:r>
            <a:endParaRPr lang="fr-BE" sz="2400" dirty="0">
              <a:sym typeface="Wingdings" panose="05000000000000000000" pitchFamily="2" charset="2"/>
            </a:endParaRPr>
          </a:p>
          <a:p>
            <a:pPr lvl="1">
              <a:buFont typeface="Calibri" panose="020F0502020204030204" pitchFamily="34" charset="0"/>
              <a:buChar char="→"/>
            </a:pPr>
            <a:r>
              <a:rPr lang="fr-BE" sz="2400" dirty="0">
                <a:sym typeface="Wingdings" panose="05000000000000000000" pitchFamily="2" charset="2"/>
              </a:rPr>
              <a:t>Analyse thématique</a:t>
            </a:r>
          </a:p>
          <a:p>
            <a:pPr marL="285750" lvl="1"/>
            <a:r>
              <a:rPr lang="fr-BE" sz="2800" dirty="0">
                <a:sym typeface="Wingdings" panose="05000000000000000000" pitchFamily="2" charset="2"/>
              </a:rPr>
              <a:t>Étude quantitative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fr-BE" sz="2400" dirty="0">
                <a:sym typeface="Wingdings" panose="05000000000000000000" pitchFamily="2" charset="2"/>
              </a:rPr>
              <a:t>12 déclencheurs et 10 descriptions du craving au jeu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fr-BE" sz="2400" dirty="0">
                <a:sym typeface="Wingdings" panose="05000000000000000000" pitchFamily="2" charset="2"/>
              </a:rPr>
              <a:t>Analyse descriptive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480642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33C413-EEE5-4D87-B2BC-5FA73A322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Résultats qualitatifs</a:t>
            </a:r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00655ED-2CB5-49FC-AD55-465BB8C35C63}"/>
              </a:ext>
            </a:extLst>
          </p:cNvPr>
          <p:cNvCxnSpPr>
            <a:stCxn id="19" idx="3"/>
            <a:endCxn id="33" idx="3"/>
          </p:cNvCxnSpPr>
          <p:nvPr/>
        </p:nvCxnSpPr>
        <p:spPr>
          <a:xfrm flipV="1">
            <a:off x="6426860" y="2581989"/>
            <a:ext cx="965090" cy="945125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5C9AB07-8C78-4882-9E4C-D4897F31EA36}"/>
              </a:ext>
            </a:extLst>
          </p:cNvPr>
          <p:cNvCxnSpPr>
            <a:stCxn id="19" idx="2"/>
            <a:endCxn id="11" idx="1"/>
          </p:cNvCxnSpPr>
          <p:nvPr/>
        </p:nvCxnSpPr>
        <p:spPr>
          <a:xfrm>
            <a:off x="5166860" y="4452884"/>
            <a:ext cx="1505068" cy="541140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CDAC28B-459D-43F0-9EFD-37BF1166A283}"/>
              </a:ext>
            </a:extLst>
          </p:cNvPr>
          <p:cNvCxnSpPr>
            <a:stCxn id="25" idx="3"/>
            <a:endCxn id="19" idx="0"/>
          </p:cNvCxnSpPr>
          <p:nvPr/>
        </p:nvCxnSpPr>
        <p:spPr>
          <a:xfrm flipH="1">
            <a:off x="5166860" y="1588697"/>
            <a:ext cx="721740" cy="1012646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3134D29-60D6-442E-ADA3-4963CF155021}"/>
              </a:ext>
            </a:extLst>
          </p:cNvPr>
          <p:cNvGrpSpPr/>
          <p:nvPr/>
        </p:nvGrpSpPr>
        <p:grpSpPr>
          <a:xfrm>
            <a:off x="6366147" y="4688243"/>
            <a:ext cx="2088000" cy="2088000"/>
            <a:chOff x="7302842" y="4394887"/>
            <a:chExt cx="1113600" cy="111360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31D0386-48CE-44D3-9B57-6BDCF6AC754C}"/>
                </a:ext>
              </a:extLst>
            </p:cNvPr>
            <p:cNvSpPr/>
            <p:nvPr/>
          </p:nvSpPr>
          <p:spPr>
            <a:xfrm>
              <a:off x="7302842" y="4394887"/>
              <a:ext cx="1113600" cy="11136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2F459CA-B5D0-4307-9E6F-2357739768B2}"/>
                </a:ext>
              </a:extLst>
            </p:cNvPr>
            <p:cNvSpPr txBox="1"/>
            <p:nvPr/>
          </p:nvSpPr>
          <p:spPr>
            <a:xfrm>
              <a:off x="7344777" y="4700043"/>
              <a:ext cx="1029729" cy="541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3200" b="1" dirty="0"/>
                <a:t>Indices</a:t>
              </a:r>
            </a:p>
            <a:p>
              <a:pPr algn="ctr"/>
              <a:endParaRPr lang="fr-BE" sz="1200" b="1" dirty="0"/>
            </a:p>
            <a:p>
              <a:pPr algn="ctr"/>
              <a:r>
                <a:rPr lang="fr-BE" sz="1600" b="1" dirty="0"/>
                <a:t>94 %</a:t>
              </a:r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2D0DC2B-5F66-4B29-AE63-CF4AD3BA2970}"/>
              </a:ext>
            </a:extLst>
          </p:cNvPr>
          <p:cNvCxnSpPr>
            <a:stCxn id="19" idx="1"/>
            <a:endCxn id="15" idx="7"/>
          </p:cNvCxnSpPr>
          <p:nvPr/>
        </p:nvCxnSpPr>
        <p:spPr>
          <a:xfrm flipH="1">
            <a:off x="2410849" y="3527114"/>
            <a:ext cx="1496011" cy="1619645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F18835C-DE4E-41EE-BA7E-7A55D5C73C54}"/>
              </a:ext>
            </a:extLst>
          </p:cNvPr>
          <p:cNvGrpSpPr/>
          <p:nvPr/>
        </p:nvGrpSpPr>
        <p:grpSpPr>
          <a:xfrm>
            <a:off x="997365" y="4904243"/>
            <a:ext cx="1656000" cy="1656000"/>
            <a:chOff x="7302842" y="4394887"/>
            <a:chExt cx="1104000" cy="1104000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DC76308-0390-46B9-A9FF-8A175142B1B3}"/>
                </a:ext>
              </a:extLst>
            </p:cNvPr>
            <p:cNvSpPr/>
            <p:nvPr/>
          </p:nvSpPr>
          <p:spPr>
            <a:xfrm>
              <a:off x="7302842" y="4394887"/>
              <a:ext cx="1104000" cy="1104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FF91999-9876-44D5-8DA5-525488DF86B5}"/>
                </a:ext>
              </a:extLst>
            </p:cNvPr>
            <p:cNvSpPr txBox="1"/>
            <p:nvPr/>
          </p:nvSpPr>
          <p:spPr>
            <a:xfrm>
              <a:off x="7339977" y="4652850"/>
              <a:ext cx="1029729" cy="636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800" b="1"/>
                <a:t>Images</a:t>
              </a:r>
            </a:p>
            <a:p>
              <a:pPr algn="ctr"/>
              <a:endParaRPr lang="fr-BE" sz="1200" b="1"/>
            </a:p>
            <a:p>
              <a:pPr algn="ctr"/>
              <a:r>
                <a:rPr lang="fr-BE" sz="1600" b="1"/>
                <a:t>74 %</a:t>
              </a:r>
            </a:p>
          </p:txBody>
        </p:sp>
      </p:grp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487B75D-BCE6-49F4-BE72-0B5821DD18F8}"/>
              </a:ext>
            </a:extLst>
          </p:cNvPr>
          <p:cNvCxnSpPr>
            <a:stCxn id="22" idx="6"/>
            <a:endCxn id="19" idx="1"/>
          </p:cNvCxnSpPr>
          <p:nvPr/>
        </p:nvCxnSpPr>
        <p:spPr>
          <a:xfrm>
            <a:off x="2473056" y="2701019"/>
            <a:ext cx="1433804" cy="826095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8A65556-CD3A-4A60-8D41-671F8E35DD53}"/>
              </a:ext>
            </a:extLst>
          </p:cNvPr>
          <p:cNvGrpSpPr/>
          <p:nvPr/>
        </p:nvGrpSpPr>
        <p:grpSpPr>
          <a:xfrm>
            <a:off x="3906860" y="2601343"/>
            <a:ext cx="2520000" cy="1851541"/>
            <a:chOff x="7302842" y="4394887"/>
            <a:chExt cx="1152000" cy="1152000"/>
          </a:xfrm>
        </p:grpSpPr>
        <p:sp>
          <p:nvSpPr>
            <p:cNvPr id="19" name="Hexagone 31">
              <a:extLst>
                <a:ext uri="{FF2B5EF4-FFF2-40B4-BE49-F238E27FC236}">
                  <a16:creationId xmlns:a16="http://schemas.microsoft.com/office/drawing/2014/main" id="{27865768-0229-410D-B146-AE03C8AD19D8}"/>
                </a:ext>
              </a:extLst>
            </p:cNvPr>
            <p:cNvSpPr/>
            <p:nvPr/>
          </p:nvSpPr>
          <p:spPr>
            <a:xfrm>
              <a:off x="7302842" y="4394887"/>
              <a:ext cx="1152000" cy="1152000"/>
            </a:xfrm>
            <a:prstGeom prst="roundRect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26486A3-B0F3-4608-9CDE-ADC43E95D8A7}"/>
                </a:ext>
              </a:extLst>
            </p:cNvPr>
            <p:cNvSpPr txBox="1"/>
            <p:nvPr/>
          </p:nvSpPr>
          <p:spPr>
            <a:xfrm>
              <a:off x="7363977" y="4725052"/>
              <a:ext cx="1029729" cy="48729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 anchorCtr="0">
              <a:spAutoFit/>
            </a:bodyPr>
            <a:lstStyle/>
            <a:p>
              <a:pPr algn="ctr"/>
              <a:r>
                <a:rPr lang="fr-BE" sz="4000" b="1" dirty="0"/>
                <a:t>Craving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20C7BD0-9177-456C-BE27-DDD23A9A1052}"/>
              </a:ext>
            </a:extLst>
          </p:cNvPr>
          <p:cNvGrpSpPr/>
          <p:nvPr/>
        </p:nvGrpSpPr>
        <p:grpSpPr>
          <a:xfrm>
            <a:off x="1033055" y="1981019"/>
            <a:ext cx="1445052" cy="1440000"/>
            <a:chOff x="6141163" y="4269702"/>
            <a:chExt cx="1042563" cy="1028572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32E8DD5-2B4D-438D-BCFE-8F888ED03E80}"/>
                </a:ext>
              </a:extLst>
            </p:cNvPr>
            <p:cNvSpPr/>
            <p:nvPr/>
          </p:nvSpPr>
          <p:spPr>
            <a:xfrm>
              <a:off x="6141163" y="4269702"/>
              <a:ext cx="1038918" cy="1028572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4D1FAD1-DEE4-4744-A6BE-B3FA911C5316}"/>
                </a:ext>
              </a:extLst>
            </p:cNvPr>
            <p:cNvSpPr txBox="1"/>
            <p:nvPr/>
          </p:nvSpPr>
          <p:spPr>
            <a:xfrm>
              <a:off x="6153997" y="4473601"/>
              <a:ext cx="102972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b="1" dirty="0"/>
                <a:t>Pensées</a:t>
              </a:r>
            </a:p>
            <a:p>
              <a:pPr algn="ctr"/>
              <a:endParaRPr lang="fr-BE" sz="1200" b="1" dirty="0"/>
            </a:p>
            <a:p>
              <a:pPr algn="ctr"/>
              <a:r>
                <a:rPr lang="fr-BE" sz="1600" b="1" dirty="0"/>
                <a:t>65 %</a:t>
              </a:r>
              <a:endParaRPr lang="fr-BE" sz="105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A3CDD047-ABD8-4220-8149-83158995EE1D}"/>
              </a:ext>
            </a:extLst>
          </p:cNvPr>
          <p:cNvGrpSpPr/>
          <p:nvPr/>
        </p:nvGrpSpPr>
        <p:grpSpPr>
          <a:xfrm>
            <a:off x="5537014" y="666859"/>
            <a:ext cx="1466848" cy="1080000"/>
            <a:chOff x="7096523" y="4394887"/>
            <a:chExt cx="1564638" cy="1591659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D07EBB8-9B7F-46DA-B635-F77A3A6CF9CD}"/>
                </a:ext>
              </a:extLst>
            </p:cNvPr>
            <p:cNvSpPr/>
            <p:nvPr/>
          </p:nvSpPr>
          <p:spPr>
            <a:xfrm>
              <a:off x="7302842" y="4394887"/>
              <a:ext cx="1152000" cy="1591659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16AD1F7-FD40-4CDA-9ED6-9CDDBFFD0C3B}"/>
                </a:ext>
              </a:extLst>
            </p:cNvPr>
            <p:cNvSpPr txBox="1"/>
            <p:nvPr/>
          </p:nvSpPr>
          <p:spPr>
            <a:xfrm>
              <a:off x="7096523" y="4752520"/>
              <a:ext cx="1564638" cy="10432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BE" sz="1200" b="1" dirty="0">
                  <a:solidFill>
                    <a:schemeClr val="tx1"/>
                  </a:solidFill>
                </a:rPr>
                <a:t>Sensations Physiologiques</a:t>
              </a:r>
            </a:p>
            <a:p>
              <a:pPr algn="ctr"/>
              <a:r>
                <a:rPr lang="fr-BE" sz="1600" b="1" dirty="0">
                  <a:solidFill>
                    <a:schemeClr val="tx1"/>
                  </a:solidFill>
                </a:rPr>
                <a:t>48 %</a:t>
              </a:r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DC37D50-D891-4192-8C14-CCC6A27F11DA}"/>
              </a:ext>
            </a:extLst>
          </p:cNvPr>
          <p:cNvCxnSpPr>
            <a:stCxn id="29" idx="2"/>
          </p:cNvCxnSpPr>
          <p:nvPr/>
        </p:nvCxnSpPr>
        <p:spPr>
          <a:xfrm flipH="1" flipV="1">
            <a:off x="8685489" y="1653546"/>
            <a:ext cx="1254421" cy="245545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7B78E98-CF27-47E0-8C69-E07B1FE186B0}"/>
              </a:ext>
            </a:extLst>
          </p:cNvPr>
          <p:cNvGrpSpPr/>
          <p:nvPr/>
        </p:nvGrpSpPr>
        <p:grpSpPr>
          <a:xfrm>
            <a:off x="9837252" y="1359090"/>
            <a:ext cx="1274334" cy="1080000"/>
            <a:chOff x="7193340" y="4394887"/>
            <a:chExt cx="1359290" cy="1152000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7AAE504-64E2-4CBC-A1B3-3E00508C94C3}"/>
                </a:ext>
              </a:extLst>
            </p:cNvPr>
            <p:cNvSpPr/>
            <p:nvPr/>
          </p:nvSpPr>
          <p:spPr>
            <a:xfrm>
              <a:off x="7302842" y="4394887"/>
              <a:ext cx="1152000" cy="1152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50B79E4-025E-46CF-9BE0-2E3D4A2604F4}"/>
                </a:ext>
              </a:extLst>
            </p:cNvPr>
            <p:cNvSpPr txBox="1"/>
            <p:nvPr/>
          </p:nvSpPr>
          <p:spPr>
            <a:xfrm>
              <a:off x="7193340" y="4657629"/>
              <a:ext cx="1359290" cy="623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b="1" dirty="0"/>
                <a:t>Négatives</a:t>
              </a:r>
            </a:p>
            <a:p>
              <a:pPr algn="ctr"/>
              <a:r>
                <a:rPr lang="fr-BE" sz="1600" b="1" dirty="0"/>
                <a:t>48 %</a:t>
              </a:r>
            </a:p>
          </p:txBody>
        </p:sp>
      </p:grp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DD86FC4A-FABE-430F-BB5F-DEA308D4438F}"/>
              </a:ext>
            </a:extLst>
          </p:cNvPr>
          <p:cNvCxnSpPr>
            <a:stCxn id="36" idx="1"/>
            <a:endCxn id="33" idx="5"/>
          </p:cNvCxnSpPr>
          <p:nvPr/>
        </p:nvCxnSpPr>
        <p:spPr>
          <a:xfrm flipH="1" flipV="1">
            <a:off x="8919300" y="2581989"/>
            <a:ext cx="888218" cy="790486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AE4D349-880B-4148-AA95-22ACD03ECB8E}"/>
              </a:ext>
            </a:extLst>
          </p:cNvPr>
          <p:cNvGrpSpPr/>
          <p:nvPr/>
        </p:nvGrpSpPr>
        <p:grpSpPr>
          <a:xfrm>
            <a:off x="7075625" y="738314"/>
            <a:ext cx="2160000" cy="2160000"/>
            <a:chOff x="7302842" y="4394887"/>
            <a:chExt cx="720000" cy="720000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656A4820-E2D1-4647-9CDC-761D773B10C9}"/>
                </a:ext>
              </a:extLst>
            </p:cNvPr>
            <p:cNvSpPr/>
            <p:nvPr/>
          </p:nvSpPr>
          <p:spPr>
            <a:xfrm>
              <a:off x="7302842" y="4394887"/>
              <a:ext cx="720000" cy="72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C8D75D7B-E72F-4668-924E-1DFD8D8F413E}"/>
                </a:ext>
              </a:extLst>
            </p:cNvPr>
            <p:cNvSpPr txBox="1"/>
            <p:nvPr/>
          </p:nvSpPr>
          <p:spPr>
            <a:xfrm>
              <a:off x="7321947" y="4594237"/>
              <a:ext cx="6817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3200" b="1" dirty="0"/>
                <a:t>Émotions</a:t>
              </a:r>
            </a:p>
            <a:p>
              <a:pPr algn="ctr"/>
              <a:endParaRPr lang="fr-BE" sz="1200" b="1" dirty="0"/>
            </a:p>
            <a:p>
              <a:pPr algn="ctr"/>
              <a:r>
                <a:rPr lang="fr-BE" sz="1600" b="1" dirty="0"/>
                <a:t>97 %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19904FB-6343-4FF1-89ED-981C3EAF2553}"/>
              </a:ext>
            </a:extLst>
          </p:cNvPr>
          <p:cNvGrpSpPr/>
          <p:nvPr/>
        </p:nvGrpSpPr>
        <p:grpSpPr>
          <a:xfrm>
            <a:off x="9543914" y="3108871"/>
            <a:ext cx="1800000" cy="1800000"/>
            <a:chOff x="7302842" y="4394887"/>
            <a:chExt cx="1107692" cy="1107692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1C1D946E-3AF2-4385-B97A-F71F03EA3552}"/>
                </a:ext>
              </a:extLst>
            </p:cNvPr>
            <p:cNvSpPr/>
            <p:nvPr/>
          </p:nvSpPr>
          <p:spPr>
            <a:xfrm>
              <a:off x="7302842" y="4394887"/>
              <a:ext cx="1107692" cy="1107692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E02FFCBC-ABB5-4DC7-B1F1-5BE4DFFFE83B}"/>
                </a:ext>
              </a:extLst>
            </p:cNvPr>
            <p:cNvSpPr txBox="1"/>
            <p:nvPr/>
          </p:nvSpPr>
          <p:spPr>
            <a:xfrm>
              <a:off x="7360598" y="4658376"/>
              <a:ext cx="1029729" cy="625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3200" b="1" dirty="0"/>
                <a:t>Positives</a:t>
              </a:r>
            </a:p>
            <a:p>
              <a:pPr algn="ctr"/>
              <a:endParaRPr lang="fr-BE" sz="1200" b="1" dirty="0"/>
            </a:p>
            <a:p>
              <a:pPr algn="ctr"/>
              <a:r>
                <a:rPr lang="fr-BE" sz="1600" b="1" dirty="0"/>
                <a:t>81 %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111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Emotions</a:t>
            </a:r>
          </a:p>
        </p:txBody>
      </p:sp>
      <p:cxnSp>
        <p:nvCxnSpPr>
          <p:cNvPr id="48" name="Connecteur droit 47"/>
          <p:cNvCxnSpPr>
            <a:stCxn id="73" idx="3"/>
            <a:endCxn id="85" idx="0"/>
          </p:cNvCxnSpPr>
          <p:nvPr/>
        </p:nvCxnSpPr>
        <p:spPr>
          <a:xfrm flipH="1">
            <a:off x="1087257" y="3814558"/>
            <a:ext cx="401722" cy="1369852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>
            <a:stCxn id="73" idx="4"/>
            <a:endCxn id="82" idx="1"/>
          </p:cNvCxnSpPr>
          <p:nvPr/>
        </p:nvCxnSpPr>
        <p:spPr>
          <a:xfrm>
            <a:off x="2150831" y="4088706"/>
            <a:ext cx="378221" cy="1348243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>
            <a:stCxn id="43" idx="1"/>
            <a:endCxn id="73" idx="5"/>
          </p:cNvCxnSpPr>
          <p:nvPr/>
        </p:nvCxnSpPr>
        <p:spPr>
          <a:xfrm flipH="1" flipV="1">
            <a:off x="2812683" y="3814558"/>
            <a:ext cx="1358738" cy="1441191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>
            <a:stCxn id="73" idx="6"/>
            <a:endCxn id="92" idx="2"/>
          </p:cNvCxnSpPr>
          <p:nvPr/>
        </p:nvCxnSpPr>
        <p:spPr>
          <a:xfrm>
            <a:off x="3086831" y="3152706"/>
            <a:ext cx="1929169" cy="9013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>
            <a:stCxn id="92" idx="6"/>
            <a:endCxn id="61" idx="2"/>
          </p:cNvCxnSpPr>
          <p:nvPr/>
        </p:nvCxnSpPr>
        <p:spPr>
          <a:xfrm flipV="1">
            <a:off x="7176000" y="3152706"/>
            <a:ext cx="1971370" cy="9013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>
            <a:stCxn id="95" idx="7"/>
            <a:endCxn id="61" idx="3"/>
          </p:cNvCxnSpPr>
          <p:nvPr/>
        </p:nvCxnSpPr>
        <p:spPr>
          <a:xfrm flipV="1">
            <a:off x="8543201" y="3534544"/>
            <a:ext cx="762331" cy="1242582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/>
          <p:cNvCxnSpPr>
            <a:stCxn id="61" idx="4"/>
            <a:endCxn id="98" idx="0"/>
          </p:cNvCxnSpPr>
          <p:nvPr/>
        </p:nvCxnSpPr>
        <p:spPr>
          <a:xfrm>
            <a:off x="9687370" y="3692706"/>
            <a:ext cx="471322" cy="1518142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>
            <a:stCxn id="61" idx="5"/>
            <a:endCxn id="104" idx="1"/>
          </p:cNvCxnSpPr>
          <p:nvPr/>
        </p:nvCxnSpPr>
        <p:spPr>
          <a:xfrm>
            <a:off x="10069208" y="3534544"/>
            <a:ext cx="1438697" cy="1038689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/>
          <p:cNvCxnSpPr>
            <a:stCxn id="61" idx="6"/>
            <a:endCxn id="102" idx="3"/>
          </p:cNvCxnSpPr>
          <p:nvPr/>
        </p:nvCxnSpPr>
        <p:spPr>
          <a:xfrm flipV="1">
            <a:off x="10227370" y="2779494"/>
            <a:ext cx="648056" cy="373212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e 59"/>
          <p:cNvGrpSpPr/>
          <p:nvPr/>
        </p:nvGrpSpPr>
        <p:grpSpPr>
          <a:xfrm>
            <a:off x="9088608" y="2612706"/>
            <a:ext cx="1197523" cy="1080000"/>
            <a:chOff x="7240162" y="4394887"/>
            <a:chExt cx="1277358" cy="1152000"/>
          </a:xfrm>
        </p:grpSpPr>
        <p:sp>
          <p:nvSpPr>
            <p:cNvPr id="61" name="Ellipse 60"/>
            <p:cNvSpPr/>
            <p:nvPr/>
          </p:nvSpPr>
          <p:spPr>
            <a:xfrm>
              <a:off x="7302842" y="4394887"/>
              <a:ext cx="1152000" cy="1152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7240162" y="4656894"/>
              <a:ext cx="1277358" cy="623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Négatives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48 %</a:t>
              </a:r>
            </a:p>
          </p:txBody>
        </p:sp>
      </p:grpSp>
      <p:grpSp>
        <p:nvGrpSpPr>
          <p:cNvPr id="72" name="Groupe 71"/>
          <p:cNvGrpSpPr/>
          <p:nvPr/>
        </p:nvGrpSpPr>
        <p:grpSpPr>
          <a:xfrm>
            <a:off x="1214831" y="2216706"/>
            <a:ext cx="1872000" cy="1872000"/>
            <a:chOff x="7302842" y="4394887"/>
            <a:chExt cx="1152000" cy="1152000"/>
          </a:xfrm>
        </p:grpSpPr>
        <p:sp>
          <p:nvSpPr>
            <p:cNvPr id="73" name="Ellipse 72"/>
            <p:cNvSpPr/>
            <p:nvPr/>
          </p:nvSpPr>
          <p:spPr>
            <a:xfrm>
              <a:off x="7302842" y="4394887"/>
              <a:ext cx="1152000" cy="1152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7302842" y="4658376"/>
              <a:ext cx="1152000" cy="625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3200" dirty="0">
                  <a:solidFill>
                    <a:prstClr val="white"/>
                  </a:solidFill>
                </a:rPr>
                <a:t>Positives</a:t>
              </a:r>
            </a:p>
            <a:p>
              <a:pPr algn="ctr"/>
              <a:endParaRPr lang="fr-BE" sz="1200" dirty="0">
                <a:solidFill>
                  <a:prstClr val="white"/>
                </a:solidFill>
              </a:endParaRP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84 %</a:t>
              </a:r>
            </a:p>
          </p:txBody>
        </p:sp>
      </p:grpSp>
      <p:grpSp>
        <p:nvGrpSpPr>
          <p:cNvPr id="81" name="Groupe 80"/>
          <p:cNvGrpSpPr/>
          <p:nvPr/>
        </p:nvGrpSpPr>
        <p:grpSpPr>
          <a:xfrm>
            <a:off x="2339940" y="5310419"/>
            <a:ext cx="997428" cy="864000"/>
            <a:chOff x="7219398" y="4394887"/>
            <a:chExt cx="1329904" cy="1152000"/>
          </a:xfrm>
        </p:grpSpPr>
        <p:sp>
          <p:nvSpPr>
            <p:cNvPr id="82" name="Ellipse 81"/>
            <p:cNvSpPr/>
            <p:nvPr/>
          </p:nvSpPr>
          <p:spPr>
            <a:xfrm>
              <a:off x="7302842" y="4394887"/>
              <a:ext cx="1152000" cy="1152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7219398" y="4581036"/>
              <a:ext cx="1329904" cy="7797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Joie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39 %</a:t>
              </a:r>
            </a:p>
          </p:txBody>
        </p:sp>
      </p:grpSp>
      <p:grpSp>
        <p:nvGrpSpPr>
          <p:cNvPr id="84" name="Groupe 83"/>
          <p:cNvGrpSpPr/>
          <p:nvPr/>
        </p:nvGrpSpPr>
        <p:grpSpPr>
          <a:xfrm>
            <a:off x="371965" y="5184410"/>
            <a:ext cx="1430584" cy="1368000"/>
            <a:chOff x="7283584" y="4394888"/>
            <a:chExt cx="880359" cy="841846"/>
          </a:xfrm>
        </p:grpSpPr>
        <p:sp>
          <p:nvSpPr>
            <p:cNvPr id="85" name="Ellipse 84"/>
            <p:cNvSpPr/>
            <p:nvPr/>
          </p:nvSpPr>
          <p:spPr>
            <a:xfrm>
              <a:off x="7302842" y="4394888"/>
              <a:ext cx="841846" cy="841846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7283584" y="4588388"/>
              <a:ext cx="880359" cy="511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dirty="0">
                  <a:solidFill>
                    <a:prstClr val="white"/>
                  </a:solidFill>
                </a:rPr>
                <a:t>Excitation</a:t>
              </a:r>
              <a:endParaRPr lang="fr-BE" sz="1600" dirty="0">
                <a:solidFill>
                  <a:prstClr val="white"/>
                </a:solidFill>
              </a:endParaRPr>
            </a:p>
            <a:p>
              <a:pPr algn="ctr"/>
              <a:endParaRPr lang="fr-BE" sz="1200" dirty="0">
                <a:solidFill>
                  <a:prstClr val="white"/>
                </a:solidFill>
              </a:endParaRP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61 %</a:t>
              </a:r>
            </a:p>
          </p:txBody>
        </p:sp>
      </p:grpSp>
      <p:grpSp>
        <p:nvGrpSpPr>
          <p:cNvPr id="90" name="Groupe 89"/>
          <p:cNvGrpSpPr/>
          <p:nvPr/>
        </p:nvGrpSpPr>
        <p:grpSpPr>
          <a:xfrm>
            <a:off x="5016000" y="2081719"/>
            <a:ext cx="2160000" cy="2160000"/>
            <a:chOff x="7302841" y="4394887"/>
            <a:chExt cx="744000" cy="744000"/>
          </a:xfrm>
        </p:grpSpPr>
        <p:sp>
          <p:nvSpPr>
            <p:cNvPr id="92" name="Ellipse 91"/>
            <p:cNvSpPr/>
            <p:nvPr/>
          </p:nvSpPr>
          <p:spPr>
            <a:xfrm>
              <a:off x="7302841" y="4394887"/>
              <a:ext cx="744000" cy="744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93" name="ZoneTexte 92"/>
            <p:cNvSpPr txBox="1"/>
            <p:nvPr/>
          </p:nvSpPr>
          <p:spPr>
            <a:xfrm>
              <a:off x="7333947" y="4602671"/>
              <a:ext cx="681790" cy="349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3200" dirty="0">
                  <a:solidFill>
                    <a:prstClr val="white"/>
                  </a:solidFill>
                </a:rPr>
                <a:t>Emotions</a:t>
              </a:r>
            </a:p>
            <a:p>
              <a:pPr algn="ctr"/>
              <a:endParaRPr lang="fr-BE" sz="1200" dirty="0">
                <a:solidFill>
                  <a:prstClr val="white"/>
                </a:solidFill>
              </a:endParaRP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97 %</a:t>
              </a:r>
            </a:p>
          </p:txBody>
        </p:sp>
      </p:grpSp>
      <p:grpSp>
        <p:nvGrpSpPr>
          <p:cNvPr id="94" name="Groupe 93"/>
          <p:cNvGrpSpPr/>
          <p:nvPr/>
        </p:nvGrpSpPr>
        <p:grpSpPr>
          <a:xfrm>
            <a:off x="7013200" y="4671684"/>
            <a:ext cx="1635443" cy="720000"/>
            <a:chOff x="5838133" y="4394887"/>
            <a:chExt cx="2616709" cy="1152000"/>
          </a:xfrm>
        </p:grpSpPr>
        <p:sp>
          <p:nvSpPr>
            <p:cNvPr id="95" name="Ellipse 94"/>
            <p:cNvSpPr/>
            <p:nvPr/>
          </p:nvSpPr>
          <p:spPr>
            <a:xfrm>
              <a:off x="7302842" y="4394887"/>
              <a:ext cx="1152000" cy="1152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5838133" y="4503066"/>
              <a:ext cx="1448121" cy="935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Stress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32 %</a:t>
              </a:r>
            </a:p>
          </p:txBody>
        </p:sp>
      </p:grpSp>
      <p:grpSp>
        <p:nvGrpSpPr>
          <p:cNvPr id="97" name="Groupe 96"/>
          <p:cNvGrpSpPr/>
          <p:nvPr/>
        </p:nvGrpSpPr>
        <p:grpSpPr>
          <a:xfrm>
            <a:off x="9690306" y="5210848"/>
            <a:ext cx="936772" cy="908687"/>
            <a:chOff x="6783824" y="4394887"/>
            <a:chExt cx="1498835" cy="1453901"/>
          </a:xfrm>
        </p:grpSpPr>
        <p:sp>
          <p:nvSpPr>
            <p:cNvPr id="98" name="Ellipse 97"/>
            <p:cNvSpPr/>
            <p:nvPr/>
          </p:nvSpPr>
          <p:spPr>
            <a:xfrm>
              <a:off x="7302842" y="4394887"/>
              <a:ext cx="460800" cy="4608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99" name="ZoneTexte 98"/>
            <p:cNvSpPr txBox="1"/>
            <p:nvPr/>
          </p:nvSpPr>
          <p:spPr>
            <a:xfrm>
              <a:off x="6783824" y="4913147"/>
              <a:ext cx="1498835" cy="935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Autres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13 %</a:t>
              </a:r>
            </a:p>
          </p:txBody>
        </p:sp>
      </p:grpSp>
      <p:grpSp>
        <p:nvGrpSpPr>
          <p:cNvPr id="100" name="Groupe 99"/>
          <p:cNvGrpSpPr/>
          <p:nvPr/>
        </p:nvGrpSpPr>
        <p:grpSpPr>
          <a:xfrm>
            <a:off x="10727267" y="2393552"/>
            <a:ext cx="1390206" cy="584775"/>
            <a:chOff x="5842762" y="3993021"/>
            <a:chExt cx="2224329" cy="935641"/>
          </a:xfrm>
        </p:grpSpPr>
        <p:sp>
          <p:nvSpPr>
            <p:cNvPr id="101" name="ZoneTexte 100"/>
            <p:cNvSpPr txBox="1"/>
            <p:nvPr/>
          </p:nvSpPr>
          <p:spPr>
            <a:xfrm>
              <a:off x="5842762" y="3993021"/>
              <a:ext cx="2224329" cy="935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Énervement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6 %</a:t>
              </a:r>
            </a:p>
          </p:txBody>
        </p:sp>
        <p:sp>
          <p:nvSpPr>
            <p:cNvPr id="102" name="Ellipse 101"/>
            <p:cNvSpPr/>
            <p:nvPr/>
          </p:nvSpPr>
          <p:spPr>
            <a:xfrm>
              <a:off x="6046077" y="4413869"/>
              <a:ext cx="230400" cy="2304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</p:grpSp>
      <p:grpSp>
        <p:nvGrpSpPr>
          <p:cNvPr id="103" name="Groupe 102"/>
          <p:cNvGrpSpPr/>
          <p:nvPr/>
        </p:nvGrpSpPr>
        <p:grpSpPr>
          <a:xfrm>
            <a:off x="10996510" y="4552145"/>
            <a:ext cx="1120962" cy="758275"/>
            <a:chOff x="6518351" y="4394887"/>
            <a:chExt cx="1793540" cy="1213241"/>
          </a:xfrm>
        </p:grpSpPr>
        <p:sp>
          <p:nvSpPr>
            <p:cNvPr id="104" name="Ellipse 103"/>
            <p:cNvSpPr/>
            <p:nvPr/>
          </p:nvSpPr>
          <p:spPr>
            <a:xfrm>
              <a:off x="7302842" y="4394887"/>
              <a:ext cx="230400" cy="2304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05" name="ZoneTexte 104"/>
            <p:cNvSpPr txBox="1"/>
            <p:nvPr/>
          </p:nvSpPr>
          <p:spPr>
            <a:xfrm>
              <a:off x="6518351" y="4672487"/>
              <a:ext cx="1793540" cy="935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Ennui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6 %</a:t>
              </a: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3815403" y="5224117"/>
            <a:ext cx="936772" cy="908687"/>
            <a:chOff x="6783824" y="4394887"/>
            <a:chExt cx="1498835" cy="1453901"/>
          </a:xfrm>
        </p:grpSpPr>
        <p:sp>
          <p:nvSpPr>
            <p:cNvPr id="43" name="Ellipse 42"/>
            <p:cNvSpPr/>
            <p:nvPr/>
          </p:nvSpPr>
          <p:spPr>
            <a:xfrm>
              <a:off x="7302842" y="4394887"/>
              <a:ext cx="345600" cy="3456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6783824" y="4913147"/>
              <a:ext cx="1498835" cy="9356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Autres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10 %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3040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Connecteur droit 33"/>
          <p:cNvCxnSpPr>
            <a:stCxn id="60" idx="5"/>
            <a:endCxn id="5" idx="1"/>
          </p:cNvCxnSpPr>
          <p:nvPr/>
        </p:nvCxnSpPr>
        <p:spPr>
          <a:xfrm>
            <a:off x="4235008" y="1881248"/>
            <a:ext cx="1122773" cy="773533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stCxn id="9" idx="6"/>
            <a:endCxn id="5" idx="2"/>
          </p:cNvCxnSpPr>
          <p:nvPr/>
        </p:nvCxnSpPr>
        <p:spPr>
          <a:xfrm flipV="1">
            <a:off x="3029232" y="3393000"/>
            <a:ext cx="2022768" cy="31858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>
            <a:stCxn id="12" idx="7"/>
            <a:endCxn id="5" idx="3"/>
          </p:cNvCxnSpPr>
          <p:nvPr/>
        </p:nvCxnSpPr>
        <p:spPr>
          <a:xfrm flipV="1">
            <a:off x="3618459" y="4131219"/>
            <a:ext cx="1739322" cy="751929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18" idx="0"/>
            <a:endCxn id="5" idx="4"/>
          </p:cNvCxnSpPr>
          <p:nvPr/>
        </p:nvCxnSpPr>
        <p:spPr>
          <a:xfrm flipH="1" flipV="1">
            <a:off x="6096000" y="4437000"/>
            <a:ext cx="8" cy="969102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5" idx="1"/>
            <a:endCxn id="5" idx="5"/>
          </p:cNvCxnSpPr>
          <p:nvPr/>
        </p:nvCxnSpPr>
        <p:spPr>
          <a:xfrm flipH="1" flipV="1">
            <a:off x="6834219" y="4131219"/>
            <a:ext cx="2079586" cy="1086136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/>
          <p:cNvCxnSpPr>
            <a:stCxn id="47" idx="2"/>
            <a:endCxn id="5" idx="6"/>
          </p:cNvCxnSpPr>
          <p:nvPr/>
        </p:nvCxnSpPr>
        <p:spPr>
          <a:xfrm flipH="1" flipV="1">
            <a:off x="7140000" y="3393000"/>
            <a:ext cx="2497220" cy="51226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>
            <a:stCxn id="51" idx="3"/>
            <a:endCxn id="5" idx="7"/>
          </p:cNvCxnSpPr>
          <p:nvPr/>
        </p:nvCxnSpPr>
        <p:spPr>
          <a:xfrm flipH="1">
            <a:off x="6834219" y="1784713"/>
            <a:ext cx="1830687" cy="870068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>
            <a:stCxn id="55" idx="4"/>
            <a:endCxn id="5" idx="0"/>
          </p:cNvCxnSpPr>
          <p:nvPr/>
        </p:nvCxnSpPr>
        <p:spPr>
          <a:xfrm flipH="1">
            <a:off x="6096000" y="1334298"/>
            <a:ext cx="1" cy="1014702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1" y="252000"/>
            <a:ext cx="10131425" cy="1456267"/>
          </a:xfrm>
        </p:spPr>
        <p:txBody>
          <a:bodyPr/>
          <a:lstStyle/>
          <a:p>
            <a:r>
              <a:rPr lang="fr-BE" dirty="0"/>
              <a:t>Indices</a:t>
            </a:r>
          </a:p>
        </p:txBody>
      </p:sp>
      <p:grpSp>
        <p:nvGrpSpPr>
          <p:cNvPr id="4" name="Groupe 3"/>
          <p:cNvGrpSpPr/>
          <p:nvPr/>
        </p:nvGrpSpPr>
        <p:grpSpPr>
          <a:xfrm>
            <a:off x="5052000" y="2349000"/>
            <a:ext cx="2088000" cy="2088000"/>
            <a:chOff x="7322042" y="4394887"/>
            <a:chExt cx="1113600" cy="1113600"/>
          </a:xfrm>
        </p:grpSpPr>
        <p:sp>
          <p:nvSpPr>
            <p:cNvPr id="5" name="Ellipse 4"/>
            <p:cNvSpPr/>
            <p:nvPr/>
          </p:nvSpPr>
          <p:spPr>
            <a:xfrm>
              <a:off x="7322042" y="4394887"/>
              <a:ext cx="1113600" cy="11136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7453461" y="4678983"/>
              <a:ext cx="855214" cy="541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3200" dirty="0">
                  <a:solidFill>
                    <a:prstClr val="white"/>
                  </a:solidFill>
                </a:rPr>
                <a:t>Indices</a:t>
              </a:r>
            </a:p>
            <a:p>
              <a:pPr algn="ctr"/>
              <a:endParaRPr lang="fr-BE" sz="1200" dirty="0">
                <a:solidFill>
                  <a:prstClr val="white"/>
                </a:solidFill>
              </a:endParaRP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94 %</a:t>
              </a: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56879" y="2812858"/>
            <a:ext cx="2972353" cy="1224000"/>
            <a:chOff x="6370386" y="4394887"/>
            <a:chExt cx="1585255" cy="652800"/>
          </a:xfrm>
        </p:grpSpPr>
        <p:sp>
          <p:nvSpPr>
            <p:cNvPr id="9" name="Ellipse 8"/>
            <p:cNvSpPr/>
            <p:nvPr/>
          </p:nvSpPr>
          <p:spPr>
            <a:xfrm>
              <a:off x="7302841" y="4394887"/>
              <a:ext cx="652800" cy="6528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6370386" y="4505960"/>
              <a:ext cx="932454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Publicités – 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Emissions de TV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55 %</a:t>
              </a: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863920" y="4746074"/>
            <a:ext cx="2891613" cy="936000"/>
            <a:chOff x="6259848" y="4548487"/>
            <a:chExt cx="1542193" cy="499200"/>
          </a:xfrm>
        </p:grpSpPr>
        <p:sp>
          <p:nvSpPr>
            <p:cNvPr id="12" name="Ellipse 11"/>
            <p:cNvSpPr/>
            <p:nvPr/>
          </p:nvSpPr>
          <p:spPr>
            <a:xfrm>
              <a:off x="7302841" y="4548487"/>
              <a:ext cx="499200" cy="4992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6259848" y="4576488"/>
              <a:ext cx="1042994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Indices liés aux Jeux / au Sport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42 %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8850540" y="5078249"/>
            <a:ext cx="1587501" cy="584774"/>
            <a:chOff x="7302841" y="4508038"/>
            <a:chExt cx="846667" cy="311880"/>
          </a:xfrm>
        </p:grpSpPr>
        <p:sp>
          <p:nvSpPr>
            <p:cNvPr id="15" name="Ellipse 14"/>
            <p:cNvSpPr/>
            <p:nvPr/>
          </p:nvSpPr>
          <p:spPr>
            <a:xfrm>
              <a:off x="7302841" y="4548487"/>
              <a:ext cx="230400" cy="230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7533241" y="4508038"/>
              <a:ext cx="616267" cy="311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Sons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19 %</a:t>
              </a: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4316574" y="5278602"/>
            <a:ext cx="2067434" cy="830997"/>
            <a:chOff x="6549588" y="4616074"/>
            <a:chExt cx="1102630" cy="443198"/>
          </a:xfrm>
        </p:grpSpPr>
        <p:sp>
          <p:nvSpPr>
            <p:cNvPr id="18" name="Ellipse 17"/>
            <p:cNvSpPr/>
            <p:nvPr/>
          </p:nvSpPr>
          <p:spPr>
            <a:xfrm>
              <a:off x="7345018" y="4684074"/>
              <a:ext cx="307200" cy="3072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6549588" y="4616074"/>
              <a:ext cx="795425" cy="443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Indices liés à la richesse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26 %</a:t>
              </a:r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9637224" y="3132472"/>
            <a:ext cx="1623447" cy="584774"/>
            <a:chOff x="7358919" y="4524743"/>
            <a:chExt cx="865837" cy="311880"/>
          </a:xfrm>
        </p:grpSpPr>
        <p:sp>
          <p:nvSpPr>
            <p:cNvPr id="47" name="Ellipse 46"/>
            <p:cNvSpPr/>
            <p:nvPr/>
          </p:nvSpPr>
          <p:spPr>
            <a:xfrm>
              <a:off x="7358919" y="4575812"/>
              <a:ext cx="230400" cy="2304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48" name="ZoneTexte 47"/>
            <p:cNvSpPr txBox="1"/>
            <p:nvPr/>
          </p:nvSpPr>
          <p:spPr>
            <a:xfrm>
              <a:off x="7589319" y="4524743"/>
              <a:ext cx="635437" cy="311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Discussion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19 %</a:t>
              </a:r>
            </a:p>
          </p:txBody>
        </p:sp>
      </p:grpSp>
      <p:grpSp>
        <p:nvGrpSpPr>
          <p:cNvPr id="50" name="Groupe 49"/>
          <p:cNvGrpSpPr/>
          <p:nvPr/>
        </p:nvGrpSpPr>
        <p:grpSpPr>
          <a:xfrm>
            <a:off x="8612185" y="1241936"/>
            <a:ext cx="1580072" cy="830997"/>
            <a:chOff x="7358919" y="4450213"/>
            <a:chExt cx="842704" cy="443199"/>
          </a:xfrm>
        </p:grpSpPr>
        <p:sp>
          <p:nvSpPr>
            <p:cNvPr id="51" name="Ellipse 50"/>
            <p:cNvSpPr/>
            <p:nvPr/>
          </p:nvSpPr>
          <p:spPr>
            <a:xfrm>
              <a:off x="7358919" y="4575812"/>
              <a:ext cx="192000" cy="192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7550919" y="4450213"/>
              <a:ext cx="650704" cy="443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Endroits de jeux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16 %</a:t>
              </a:r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5916000" y="860590"/>
            <a:ext cx="1366645" cy="584774"/>
            <a:chOff x="7279507" y="4505262"/>
            <a:chExt cx="728876" cy="311880"/>
          </a:xfrm>
        </p:grpSpPr>
        <p:sp>
          <p:nvSpPr>
            <p:cNvPr id="55" name="Ellipse 54"/>
            <p:cNvSpPr/>
            <p:nvPr/>
          </p:nvSpPr>
          <p:spPr>
            <a:xfrm>
              <a:off x="7279507" y="4565907"/>
              <a:ext cx="192000" cy="192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7471507" y="4505262"/>
              <a:ext cx="536876" cy="311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Autres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16 %</a:t>
              </a:r>
            </a:p>
          </p:txBody>
        </p:sp>
      </p:grpSp>
      <p:grpSp>
        <p:nvGrpSpPr>
          <p:cNvPr id="59" name="Groupe 58"/>
          <p:cNvGrpSpPr/>
          <p:nvPr/>
        </p:nvGrpSpPr>
        <p:grpSpPr>
          <a:xfrm>
            <a:off x="2590798" y="1488159"/>
            <a:ext cx="1686380" cy="584774"/>
            <a:chOff x="6533706" y="4487365"/>
            <a:chExt cx="899401" cy="311880"/>
          </a:xfrm>
        </p:grpSpPr>
        <p:sp>
          <p:nvSpPr>
            <p:cNvPr id="60" name="Ellipse 59"/>
            <p:cNvSpPr/>
            <p:nvPr/>
          </p:nvSpPr>
          <p:spPr>
            <a:xfrm>
              <a:off x="7279507" y="4565907"/>
              <a:ext cx="153600" cy="1536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6533706" y="4487365"/>
              <a:ext cx="739880" cy="311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Evènements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13 %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9959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1" y="252000"/>
            <a:ext cx="10131425" cy="1456267"/>
          </a:xfrm>
        </p:spPr>
        <p:txBody>
          <a:bodyPr/>
          <a:lstStyle/>
          <a:p>
            <a:r>
              <a:rPr lang="fr-BE" dirty="0"/>
              <a:t>Images</a:t>
            </a:r>
          </a:p>
        </p:txBody>
      </p:sp>
      <p:cxnSp>
        <p:nvCxnSpPr>
          <p:cNvPr id="23" name="Connecteur droit 22"/>
          <p:cNvCxnSpPr>
            <a:stCxn id="8" idx="6"/>
            <a:endCxn id="5" idx="2"/>
          </p:cNvCxnSpPr>
          <p:nvPr/>
        </p:nvCxnSpPr>
        <p:spPr>
          <a:xfrm>
            <a:off x="3646012" y="2659401"/>
            <a:ext cx="1621988" cy="733599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>
            <a:stCxn id="5" idx="0"/>
            <a:endCxn id="21" idx="4"/>
          </p:cNvCxnSpPr>
          <p:nvPr/>
        </p:nvCxnSpPr>
        <p:spPr>
          <a:xfrm flipV="1">
            <a:off x="6096000" y="1325577"/>
            <a:ext cx="0" cy="1239423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>
            <a:stCxn id="18" idx="3"/>
            <a:endCxn id="5" idx="6"/>
          </p:cNvCxnSpPr>
          <p:nvPr/>
        </p:nvCxnSpPr>
        <p:spPr>
          <a:xfrm flipH="1">
            <a:off x="6924000" y="2767069"/>
            <a:ext cx="1926500" cy="625931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stCxn id="14" idx="1"/>
            <a:endCxn id="5" idx="5"/>
          </p:cNvCxnSpPr>
          <p:nvPr/>
        </p:nvCxnSpPr>
        <p:spPr>
          <a:xfrm flipH="1" flipV="1">
            <a:off x="6681484" y="3978484"/>
            <a:ext cx="977225" cy="1098551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>
            <a:stCxn id="11" idx="7"/>
            <a:endCxn id="5" idx="3"/>
          </p:cNvCxnSpPr>
          <p:nvPr/>
        </p:nvCxnSpPr>
        <p:spPr>
          <a:xfrm flipV="1">
            <a:off x="4401782" y="3978484"/>
            <a:ext cx="1108734" cy="998727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e 16"/>
          <p:cNvGrpSpPr/>
          <p:nvPr/>
        </p:nvGrpSpPr>
        <p:grpSpPr>
          <a:xfrm>
            <a:off x="8808323" y="2367014"/>
            <a:ext cx="1156360" cy="584774"/>
            <a:chOff x="7302842" y="4292065"/>
            <a:chExt cx="770906" cy="389849"/>
          </a:xfrm>
        </p:grpSpPr>
        <p:sp>
          <p:nvSpPr>
            <p:cNvPr id="18" name="Ellipse 17"/>
            <p:cNvSpPr/>
            <p:nvPr/>
          </p:nvSpPr>
          <p:spPr>
            <a:xfrm>
              <a:off x="7302842" y="4394886"/>
              <a:ext cx="192000" cy="192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7501262" y="4292065"/>
              <a:ext cx="572486" cy="389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Autres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13 %</a:t>
              </a: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5268000" y="2565000"/>
            <a:ext cx="1656000" cy="1656000"/>
            <a:chOff x="7302842" y="4394887"/>
            <a:chExt cx="1104000" cy="1104000"/>
          </a:xfrm>
        </p:grpSpPr>
        <p:sp>
          <p:nvSpPr>
            <p:cNvPr id="5" name="Ellipse 4"/>
            <p:cNvSpPr/>
            <p:nvPr/>
          </p:nvSpPr>
          <p:spPr>
            <a:xfrm>
              <a:off x="7302842" y="4394887"/>
              <a:ext cx="1104000" cy="1104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7363977" y="4657888"/>
              <a:ext cx="1029729" cy="636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800" dirty="0">
                  <a:solidFill>
                    <a:prstClr val="white"/>
                  </a:solidFill>
                </a:rPr>
                <a:t>Images</a:t>
              </a:r>
            </a:p>
            <a:p>
              <a:pPr algn="ctr"/>
              <a:endParaRPr lang="fr-BE" sz="1200" dirty="0">
                <a:solidFill>
                  <a:prstClr val="white"/>
                </a:solidFill>
              </a:endParaRP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74,19 %</a:t>
              </a: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5988000" y="802082"/>
            <a:ext cx="1394524" cy="830997"/>
            <a:chOff x="7281820" y="4189887"/>
            <a:chExt cx="929682" cy="553997"/>
          </a:xfrm>
        </p:grpSpPr>
        <p:sp>
          <p:nvSpPr>
            <p:cNvPr id="21" name="Ellipse 20"/>
            <p:cNvSpPr/>
            <p:nvPr/>
          </p:nvSpPr>
          <p:spPr>
            <a:xfrm>
              <a:off x="7281820" y="4394886"/>
              <a:ext cx="144000" cy="144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7425820" y="4189887"/>
              <a:ext cx="785682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Endroits de jeux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10 %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1634070" y="2243906"/>
            <a:ext cx="2011945" cy="830996"/>
            <a:chOff x="6489546" y="4381888"/>
            <a:chExt cx="1341296" cy="553997"/>
          </a:xfrm>
        </p:grpSpPr>
        <p:sp>
          <p:nvSpPr>
            <p:cNvPr id="8" name="Ellipse 7"/>
            <p:cNvSpPr/>
            <p:nvPr/>
          </p:nvSpPr>
          <p:spPr>
            <a:xfrm>
              <a:off x="7302842" y="4394887"/>
              <a:ext cx="528000" cy="528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6489546" y="4381888"/>
              <a:ext cx="813296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Richesse /  Gains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35 %</a:t>
              </a: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2277532" y="4892850"/>
            <a:ext cx="2208602" cy="584775"/>
            <a:chOff x="6214441" y="4394887"/>
            <a:chExt cx="1472401" cy="389850"/>
          </a:xfrm>
        </p:grpSpPr>
        <p:sp>
          <p:nvSpPr>
            <p:cNvPr id="11" name="Ellipse 10"/>
            <p:cNvSpPr/>
            <p:nvPr/>
          </p:nvSpPr>
          <p:spPr>
            <a:xfrm>
              <a:off x="7302842" y="4394887"/>
              <a:ext cx="384000" cy="384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6214441" y="4394887"/>
              <a:ext cx="1088401" cy="3898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Concrétisation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26 %</a:t>
              </a: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7584900" y="4839727"/>
            <a:ext cx="1682524" cy="830997"/>
            <a:chOff x="7302842" y="4285887"/>
            <a:chExt cx="1121682" cy="553997"/>
          </a:xfrm>
        </p:grpSpPr>
        <p:sp>
          <p:nvSpPr>
            <p:cNvPr id="14" name="Ellipse 13"/>
            <p:cNvSpPr/>
            <p:nvPr/>
          </p:nvSpPr>
          <p:spPr>
            <a:xfrm>
              <a:off x="7302842" y="4394886"/>
              <a:ext cx="336000" cy="336000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7638842" y="4285887"/>
              <a:ext cx="785682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Matériel de jeu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23 %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8528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1" y="252000"/>
            <a:ext cx="10131425" cy="1456267"/>
          </a:xfrm>
        </p:spPr>
        <p:txBody>
          <a:bodyPr/>
          <a:lstStyle/>
          <a:p>
            <a:r>
              <a:rPr lang="fr-BE" dirty="0"/>
              <a:t>Pensées</a:t>
            </a:r>
          </a:p>
        </p:txBody>
      </p:sp>
      <p:cxnSp>
        <p:nvCxnSpPr>
          <p:cNvPr id="22" name="Connecteur droit 21"/>
          <p:cNvCxnSpPr>
            <a:stCxn id="9" idx="2"/>
            <a:endCxn id="5" idx="6"/>
          </p:cNvCxnSpPr>
          <p:nvPr/>
        </p:nvCxnSpPr>
        <p:spPr>
          <a:xfrm flipH="1">
            <a:off x="6804949" y="3392996"/>
            <a:ext cx="2040891" cy="0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>
            <a:stCxn id="17" idx="4"/>
            <a:endCxn id="5" idx="0"/>
          </p:cNvCxnSpPr>
          <p:nvPr/>
        </p:nvCxnSpPr>
        <p:spPr>
          <a:xfrm flipH="1">
            <a:off x="6084949" y="1544962"/>
            <a:ext cx="11051" cy="1128034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stCxn id="20" idx="0"/>
            <a:endCxn id="5" idx="4"/>
          </p:cNvCxnSpPr>
          <p:nvPr/>
        </p:nvCxnSpPr>
        <p:spPr>
          <a:xfrm flipH="1" flipV="1">
            <a:off x="6084949" y="4112996"/>
            <a:ext cx="11048" cy="983244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stCxn id="14" idx="6"/>
            <a:endCxn id="5" idx="2"/>
          </p:cNvCxnSpPr>
          <p:nvPr/>
        </p:nvCxnSpPr>
        <p:spPr>
          <a:xfrm>
            <a:off x="3324057" y="3392995"/>
            <a:ext cx="2040892" cy="1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e 3"/>
          <p:cNvGrpSpPr/>
          <p:nvPr/>
        </p:nvGrpSpPr>
        <p:grpSpPr>
          <a:xfrm>
            <a:off x="5364949" y="2672996"/>
            <a:ext cx="1462102" cy="1440000"/>
            <a:chOff x="6141163" y="4269702"/>
            <a:chExt cx="1054864" cy="1028572"/>
          </a:xfrm>
        </p:grpSpPr>
        <p:sp>
          <p:nvSpPr>
            <p:cNvPr id="5" name="Ellipse 4"/>
            <p:cNvSpPr/>
            <p:nvPr/>
          </p:nvSpPr>
          <p:spPr>
            <a:xfrm>
              <a:off x="6141163" y="4269702"/>
              <a:ext cx="1038918" cy="1028572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6166298" y="4505381"/>
              <a:ext cx="102972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dirty="0">
                  <a:solidFill>
                    <a:prstClr val="white"/>
                  </a:solidFill>
                </a:rPr>
                <a:t>Pensées</a:t>
              </a:r>
            </a:p>
            <a:p>
              <a:pPr algn="ctr"/>
              <a:endParaRPr lang="fr-BE" sz="1200" dirty="0">
                <a:solidFill>
                  <a:prstClr val="white"/>
                </a:solidFill>
              </a:endParaRP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64,52 %</a:t>
              </a:r>
              <a:endParaRPr lang="fr-BE" sz="105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5988000" y="1131165"/>
            <a:ext cx="1489124" cy="584775"/>
            <a:chOff x="6127568" y="3280717"/>
            <a:chExt cx="7520518" cy="2923875"/>
          </a:xfrm>
        </p:grpSpPr>
        <p:sp>
          <p:nvSpPr>
            <p:cNvPr id="17" name="Ellipse 16"/>
            <p:cNvSpPr/>
            <p:nvPr/>
          </p:nvSpPr>
          <p:spPr>
            <a:xfrm>
              <a:off x="6127568" y="4269702"/>
              <a:ext cx="1090864" cy="10800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7528152" y="3280717"/>
              <a:ext cx="6119934" cy="2923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Personnes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10 %</a:t>
              </a: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8845840" y="3100608"/>
            <a:ext cx="1427263" cy="584775"/>
            <a:chOff x="6125218" y="4215139"/>
            <a:chExt cx="1029728" cy="417696"/>
          </a:xfrm>
        </p:grpSpPr>
        <p:sp>
          <p:nvSpPr>
            <p:cNvPr id="9" name="Ellipse 8"/>
            <p:cNvSpPr/>
            <p:nvPr/>
          </p:nvSpPr>
          <p:spPr>
            <a:xfrm>
              <a:off x="6125218" y="4295415"/>
              <a:ext cx="259729" cy="257143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6452839" y="4215139"/>
              <a:ext cx="702107" cy="417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Autres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16 %</a:t>
              </a: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4195929" y="5055848"/>
            <a:ext cx="2152063" cy="584775"/>
            <a:chOff x="5037270" y="4240853"/>
            <a:chExt cx="1552651" cy="417697"/>
          </a:xfrm>
        </p:grpSpPr>
        <p:sp>
          <p:nvSpPr>
            <p:cNvPr id="20" name="Ellipse 19"/>
            <p:cNvSpPr/>
            <p:nvPr/>
          </p:nvSpPr>
          <p:spPr>
            <a:xfrm>
              <a:off x="6226300" y="4269702"/>
              <a:ext cx="363621" cy="360000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5037270" y="4240853"/>
              <a:ext cx="1181064" cy="417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Concrétisation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23 %</a:t>
              </a:r>
            </a:p>
          </p:txBody>
        </p:sp>
      </p:grpSp>
      <p:grpSp>
        <p:nvGrpSpPr>
          <p:cNvPr id="13" name="Groupe 12"/>
          <p:cNvGrpSpPr/>
          <p:nvPr/>
        </p:nvGrpSpPr>
        <p:grpSpPr>
          <a:xfrm>
            <a:off x="1162051" y="2960995"/>
            <a:ext cx="2162007" cy="864000"/>
            <a:chOff x="5204689" y="4269702"/>
            <a:chExt cx="1559825" cy="617143"/>
          </a:xfrm>
        </p:grpSpPr>
        <p:sp>
          <p:nvSpPr>
            <p:cNvPr id="14" name="Ellipse 13"/>
            <p:cNvSpPr/>
            <p:nvPr/>
          </p:nvSpPr>
          <p:spPr>
            <a:xfrm>
              <a:off x="6141163" y="4269702"/>
              <a:ext cx="623351" cy="617143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5204689" y="4281489"/>
              <a:ext cx="936474" cy="593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Richesse / Gain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39 %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87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1" y="252000"/>
            <a:ext cx="10131425" cy="1456267"/>
          </a:xfrm>
        </p:spPr>
        <p:txBody>
          <a:bodyPr/>
          <a:lstStyle/>
          <a:p>
            <a:r>
              <a:rPr lang="fr-BE" dirty="0"/>
              <a:t>Sensations Physiologiques</a:t>
            </a:r>
          </a:p>
        </p:txBody>
      </p:sp>
      <p:cxnSp>
        <p:nvCxnSpPr>
          <p:cNvPr id="4" name="Connecteur droit 3"/>
          <p:cNvCxnSpPr>
            <a:stCxn id="30" idx="3"/>
            <a:endCxn id="6" idx="7"/>
          </p:cNvCxnSpPr>
          <p:nvPr/>
        </p:nvCxnSpPr>
        <p:spPr>
          <a:xfrm flipH="1">
            <a:off x="5505693" y="1898718"/>
            <a:ext cx="709340" cy="1148444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e 37"/>
          <p:cNvGrpSpPr/>
          <p:nvPr/>
        </p:nvGrpSpPr>
        <p:grpSpPr>
          <a:xfrm>
            <a:off x="9515184" y="2961001"/>
            <a:ext cx="2056132" cy="878275"/>
            <a:chOff x="7302843" y="4394885"/>
            <a:chExt cx="2193210" cy="1294365"/>
          </a:xfrm>
        </p:grpSpPr>
        <p:sp>
          <p:nvSpPr>
            <p:cNvPr id="39" name="Ellipse 38"/>
            <p:cNvSpPr/>
            <p:nvPr/>
          </p:nvSpPr>
          <p:spPr>
            <a:xfrm>
              <a:off x="7302843" y="4394885"/>
              <a:ext cx="921601" cy="12733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8224444" y="4464561"/>
              <a:ext cx="1271609" cy="12246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Pas de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Sensation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38 %</a:t>
              </a:r>
            </a:p>
          </p:txBody>
        </p:sp>
      </p:grpSp>
      <p:cxnSp>
        <p:nvCxnSpPr>
          <p:cNvPr id="42" name="Connecteur droit 41"/>
          <p:cNvCxnSpPr>
            <a:stCxn id="39" idx="2"/>
            <a:endCxn id="6" idx="6"/>
          </p:cNvCxnSpPr>
          <p:nvPr/>
        </p:nvCxnSpPr>
        <p:spPr>
          <a:xfrm flipH="1">
            <a:off x="5663861" y="3392998"/>
            <a:ext cx="3851322" cy="36002"/>
          </a:xfrm>
          <a:prstGeom prst="line">
            <a:avLst/>
          </a:prstGeom>
          <a:ln w="88900" cap="rnd">
            <a:solidFill>
              <a:schemeClr val="bg1"/>
            </a:solidFill>
            <a:round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>
            <a:stCxn id="24" idx="5"/>
            <a:endCxn id="6" idx="1"/>
          </p:cNvCxnSpPr>
          <p:nvPr/>
        </p:nvCxnSpPr>
        <p:spPr>
          <a:xfrm>
            <a:off x="3871634" y="1857313"/>
            <a:ext cx="870382" cy="1189849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>
            <a:stCxn id="27" idx="1"/>
            <a:endCxn id="6" idx="5"/>
          </p:cNvCxnSpPr>
          <p:nvPr/>
        </p:nvCxnSpPr>
        <p:spPr>
          <a:xfrm flipH="1" flipV="1">
            <a:off x="5505693" y="3810838"/>
            <a:ext cx="683885" cy="1472380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>
            <a:stCxn id="36" idx="7"/>
            <a:endCxn id="6" idx="3"/>
          </p:cNvCxnSpPr>
          <p:nvPr/>
        </p:nvCxnSpPr>
        <p:spPr>
          <a:xfrm flipV="1">
            <a:off x="3947999" y="3810838"/>
            <a:ext cx="794017" cy="1446923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>
            <a:stCxn id="33" idx="6"/>
            <a:endCxn id="6" idx="2"/>
          </p:cNvCxnSpPr>
          <p:nvPr/>
        </p:nvCxnSpPr>
        <p:spPr>
          <a:xfrm>
            <a:off x="2754896" y="3428998"/>
            <a:ext cx="1828959" cy="2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/>
          <p:cNvGrpSpPr/>
          <p:nvPr/>
        </p:nvGrpSpPr>
        <p:grpSpPr>
          <a:xfrm>
            <a:off x="4390427" y="2889000"/>
            <a:ext cx="1466850" cy="1080000"/>
            <a:chOff x="7096514" y="4394887"/>
            <a:chExt cx="1564638" cy="1591659"/>
          </a:xfrm>
        </p:grpSpPr>
        <p:sp>
          <p:nvSpPr>
            <p:cNvPr id="6" name="Ellipse 5"/>
            <p:cNvSpPr/>
            <p:nvPr/>
          </p:nvSpPr>
          <p:spPr>
            <a:xfrm>
              <a:off x="7302842" y="4394887"/>
              <a:ext cx="1152000" cy="159165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7096514" y="4820363"/>
              <a:ext cx="1564638" cy="10432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BE" sz="1200" dirty="0">
                  <a:solidFill>
                    <a:prstClr val="white"/>
                  </a:solidFill>
                </a:rPr>
                <a:t>Sensations</a:t>
              </a:r>
            </a:p>
            <a:p>
              <a:pPr algn="ctr"/>
              <a:r>
                <a:rPr lang="fr-BE" sz="1200" dirty="0">
                  <a:solidFill>
                    <a:prstClr val="white"/>
                  </a:solidFill>
                </a:rPr>
                <a:t>Physiologiques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48 %</a:t>
              </a: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6183401" y="1529964"/>
            <a:ext cx="1657385" cy="584775"/>
            <a:chOff x="7262155" y="4123144"/>
            <a:chExt cx="1767877" cy="861819"/>
          </a:xfrm>
        </p:grpSpPr>
        <p:sp>
          <p:nvSpPr>
            <p:cNvPr id="30" name="Ellipse 29"/>
            <p:cNvSpPr/>
            <p:nvPr/>
          </p:nvSpPr>
          <p:spPr>
            <a:xfrm>
              <a:off x="7262155" y="4394885"/>
              <a:ext cx="230400" cy="31833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7492555" y="4123144"/>
              <a:ext cx="1537477" cy="8618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Transpiration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10 %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1771653" y="1406850"/>
            <a:ext cx="2121071" cy="830997"/>
            <a:chOff x="7460570" y="3558977"/>
            <a:chExt cx="2262475" cy="1224689"/>
          </a:xfrm>
        </p:grpSpPr>
        <p:sp>
          <p:nvSpPr>
            <p:cNvPr id="24" name="Ellipse 23"/>
            <p:cNvSpPr/>
            <p:nvPr/>
          </p:nvSpPr>
          <p:spPr>
            <a:xfrm>
              <a:off x="9569445" y="4041707"/>
              <a:ext cx="153600" cy="21222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7460570" y="3558977"/>
              <a:ext cx="1993677" cy="12246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Variation rythme cardiaque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6 %</a:t>
              </a: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1354272" y="3136612"/>
            <a:ext cx="1400624" cy="584773"/>
            <a:chOff x="4465816" y="5877900"/>
            <a:chExt cx="1493999" cy="861817"/>
          </a:xfrm>
        </p:grpSpPr>
        <p:sp>
          <p:nvSpPr>
            <p:cNvPr id="33" name="Ellipse 32"/>
            <p:cNvSpPr/>
            <p:nvPr/>
          </p:nvSpPr>
          <p:spPr>
            <a:xfrm>
              <a:off x="5499015" y="5990475"/>
              <a:ext cx="460800" cy="63666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4465816" y="5877900"/>
              <a:ext cx="1033199" cy="86181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Tension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19 %</a:t>
              </a: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2173875" y="4987980"/>
            <a:ext cx="1826848" cy="830997"/>
            <a:chOff x="5738205" y="4074992"/>
            <a:chExt cx="1948637" cy="1224693"/>
          </a:xfrm>
        </p:grpSpPr>
        <p:sp>
          <p:nvSpPr>
            <p:cNvPr id="36" name="Ellipse 35"/>
            <p:cNvSpPr/>
            <p:nvPr/>
          </p:nvSpPr>
          <p:spPr>
            <a:xfrm>
              <a:off x="7302842" y="4394887"/>
              <a:ext cx="384000" cy="53055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5738205" y="4074992"/>
              <a:ext cx="1590822" cy="122469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Mouvements nerveux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16 %</a:t>
              </a: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6147401" y="4968750"/>
            <a:ext cx="1754848" cy="830997"/>
            <a:chOff x="5431004" y="4722529"/>
            <a:chExt cx="1871838" cy="1224689"/>
          </a:xfrm>
        </p:grpSpPr>
        <p:sp>
          <p:nvSpPr>
            <p:cNvPr id="27" name="Ellipse 26"/>
            <p:cNvSpPr/>
            <p:nvPr/>
          </p:nvSpPr>
          <p:spPr>
            <a:xfrm>
              <a:off x="5431004" y="5123820"/>
              <a:ext cx="307200" cy="42444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prstClr val="white"/>
                </a:solidFill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738204" y="4722529"/>
              <a:ext cx="1564638" cy="122468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Variation température</a:t>
              </a:r>
            </a:p>
            <a:p>
              <a:pPr algn="ctr"/>
              <a:r>
                <a:rPr lang="fr-BE" sz="1600" dirty="0">
                  <a:solidFill>
                    <a:prstClr val="white"/>
                  </a:solidFill>
                </a:rPr>
                <a:t>13 %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9297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33C413-EEE5-4D87-B2BC-5FA73A322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04800"/>
            <a:ext cx="10131425" cy="1456267"/>
          </a:xfrm>
        </p:spPr>
        <p:txBody>
          <a:bodyPr/>
          <a:lstStyle/>
          <a:p>
            <a:r>
              <a:rPr lang="fr-BE" dirty="0"/>
              <a:t>Résultats quantitatifs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F675CA-05DB-43ED-BD51-81829D6BA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249" y="1447551"/>
            <a:ext cx="3286126" cy="2190750"/>
          </a:xfrm>
          <a:prstGeom prst="rect">
            <a:avLst/>
          </a:prstGeom>
        </p:spPr>
      </p:pic>
      <p:pic>
        <p:nvPicPr>
          <p:cNvPr id="7" name="Image 6" descr="Une image contenant personne, femme&#10;&#10;Description générée automatiquement">
            <a:extLst>
              <a:ext uri="{FF2B5EF4-FFF2-40B4-BE49-F238E27FC236}">
                <a16:creationId xmlns:a16="http://schemas.microsoft.com/office/drawing/2014/main" id="{2A640A5E-ABD0-4601-9153-350B769CE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624" y="1447551"/>
            <a:ext cx="3286127" cy="2190751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14791AD1-94D1-4656-BC18-4ABBEB21F6FE}"/>
              </a:ext>
            </a:extLst>
          </p:cNvPr>
          <p:cNvSpPr txBox="1"/>
          <p:nvPr/>
        </p:nvSpPr>
        <p:spPr>
          <a:xfrm>
            <a:off x="1457181" y="4158591"/>
            <a:ext cx="4118261" cy="232371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BE" sz="2000" b="1" u="sng" dirty="0"/>
              <a:t>Déclencheurs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Pensées spontanées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Ennui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Imagerie Visuelle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Émotions positives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Pensées associées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Indices Externes</a:t>
            </a:r>
            <a:endParaRPr lang="fr-FR" sz="2000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7C20BA7-BCA8-4E15-81B6-B620199227A8}"/>
              </a:ext>
            </a:extLst>
          </p:cNvPr>
          <p:cNvSpPr txBox="1"/>
          <p:nvPr/>
        </p:nvSpPr>
        <p:spPr>
          <a:xfrm>
            <a:off x="6554210" y="4004702"/>
            <a:ext cx="424295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BE" sz="2000" b="1" u="sng" dirty="0"/>
              <a:t>Descriptions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Distraction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Imagerie Visuelle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Contexte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Attente de réconfort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Imagerie tactile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Pensées d’amélioration d’humeur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dirty="0"/>
              <a:t>Self-control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1426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>
            <a:extLst>
              <a:ext uri="{FF2B5EF4-FFF2-40B4-BE49-F238E27FC236}">
                <a16:creationId xmlns:a16="http://schemas.microsoft.com/office/drawing/2014/main" id="{901EC9C5-0126-4821-84A0-3B00A79CB8B4}"/>
              </a:ext>
            </a:extLst>
          </p:cNvPr>
          <p:cNvSpPr txBox="1"/>
          <p:nvPr/>
        </p:nvSpPr>
        <p:spPr>
          <a:xfrm>
            <a:off x="9017919" y="3098265"/>
            <a:ext cx="21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Émotions positives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657FB0-72C2-4231-859F-D104FE5D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71348"/>
            <a:ext cx="11091332" cy="536812"/>
          </a:xfrm>
        </p:spPr>
        <p:txBody>
          <a:bodyPr>
            <a:normAutofit fontScale="90000"/>
          </a:bodyPr>
          <a:lstStyle/>
          <a:p>
            <a:r>
              <a:rPr lang="fr-BE" dirty="0"/>
              <a:t>La TIE appliquée au </a:t>
            </a:r>
            <a:r>
              <a:rPr lang="fr-BE" b="1" dirty="0">
                <a:solidFill>
                  <a:schemeClr val="accent2"/>
                </a:solidFill>
              </a:rPr>
              <a:t>JEU d’argent</a:t>
            </a:r>
            <a:endParaRPr lang="fr-FR" sz="22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AF713B-2E7F-4370-BE94-A13FD8507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98" y="1576412"/>
            <a:ext cx="2190749" cy="1309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4C90F1-A64E-485D-9592-6D7BBE764C9F}"/>
              </a:ext>
            </a:extLst>
          </p:cNvPr>
          <p:cNvSpPr txBox="1"/>
          <p:nvPr/>
        </p:nvSpPr>
        <p:spPr>
          <a:xfrm>
            <a:off x="4948340" y="1472545"/>
            <a:ext cx="229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Pensées liées au désir</a:t>
            </a:r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E676BF-0C13-4C31-9723-69007E5E7D53}"/>
              </a:ext>
            </a:extLst>
          </p:cNvPr>
          <p:cNvSpPr/>
          <p:nvPr/>
        </p:nvSpPr>
        <p:spPr>
          <a:xfrm>
            <a:off x="4033563" y="1384160"/>
            <a:ext cx="4124874" cy="535775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8195A-AE50-4C3B-8A8F-94609B63A8A4}"/>
              </a:ext>
            </a:extLst>
          </p:cNvPr>
          <p:cNvSpPr txBox="1"/>
          <p:nvPr/>
        </p:nvSpPr>
        <p:spPr>
          <a:xfrm>
            <a:off x="8338782" y="6250675"/>
            <a:ext cx="289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/>
              <a:t>DÉSIR OU CRAVING</a:t>
            </a:r>
            <a:endParaRPr lang="fr-FR" sz="24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7366DF9-26F5-4630-A605-F66D0F0359AA}"/>
              </a:ext>
            </a:extLst>
          </p:cNvPr>
          <p:cNvSpPr txBox="1"/>
          <p:nvPr/>
        </p:nvSpPr>
        <p:spPr>
          <a:xfrm>
            <a:off x="259307" y="2886099"/>
            <a:ext cx="2192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Indices externes</a:t>
            </a:r>
            <a:endParaRPr lang="fr-FR" dirty="0"/>
          </a:p>
        </p:txBody>
      </p:sp>
      <p:pic>
        <p:nvPicPr>
          <p:cNvPr id="3074" name="Picture 2" descr="Les ECG et les tests à l'effort : À quel moment en avez-vous réellement  besoin? - Choosing Wisely Canada">
            <a:extLst>
              <a:ext uri="{FF2B5EF4-FFF2-40B4-BE49-F238E27FC236}">
                <a16:creationId xmlns:a16="http://schemas.microsoft.com/office/drawing/2014/main" id="{B2EA966B-FB31-4841-924E-EF5F38636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7" y="3328718"/>
            <a:ext cx="2190749" cy="144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CF96C80-BEA7-43FC-8A64-642FB0A61357}"/>
              </a:ext>
            </a:extLst>
          </p:cNvPr>
          <p:cNvSpPr txBox="1"/>
          <p:nvPr/>
        </p:nvSpPr>
        <p:spPr>
          <a:xfrm>
            <a:off x="143467" y="4778478"/>
            <a:ext cx="243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Réponses d’anticipation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CC5EE60-A3FE-40DF-B6F4-81C55F326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307" y="5218906"/>
            <a:ext cx="1026481" cy="154940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99CE208-27B7-4890-AB97-B3D447C2A750}"/>
              </a:ext>
            </a:extLst>
          </p:cNvPr>
          <p:cNvSpPr txBox="1"/>
          <p:nvPr/>
        </p:nvSpPr>
        <p:spPr>
          <a:xfrm>
            <a:off x="1425165" y="5668775"/>
            <a:ext cx="1226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Pensées associées</a:t>
            </a:r>
            <a:endParaRPr lang="fr-FR" dirty="0"/>
          </a:p>
        </p:txBody>
      </p:sp>
      <p:pic>
        <p:nvPicPr>
          <p:cNvPr id="3078" name="Picture 6" descr="Laissez les enfants s'ennuyer !">
            <a:extLst>
              <a:ext uri="{FF2B5EF4-FFF2-40B4-BE49-F238E27FC236}">
                <a16:creationId xmlns:a16="http://schemas.microsoft.com/office/drawing/2014/main" id="{7337FEBF-0CB1-441E-800C-2FEFD1C815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7" r="11532"/>
          <a:stretch/>
        </p:blipFill>
        <p:spPr bwMode="auto">
          <a:xfrm>
            <a:off x="9061496" y="3651887"/>
            <a:ext cx="2192400" cy="165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64BEEC4-FE30-45F5-8E38-15364D19A74A}"/>
              </a:ext>
            </a:extLst>
          </p:cNvPr>
          <p:cNvSpPr txBox="1"/>
          <p:nvPr/>
        </p:nvSpPr>
        <p:spPr>
          <a:xfrm>
            <a:off x="9061496" y="5331635"/>
            <a:ext cx="21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Émotions négative</a:t>
            </a:r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77EB3FB-E6BF-47A6-8B2A-4DB76D60C0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1496" y="1641846"/>
            <a:ext cx="2170611" cy="144617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35F0BA2-C61D-49A5-B7C0-A10E87D40EC8}"/>
              </a:ext>
            </a:extLst>
          </p:cNvPr>
          <p:cNvSpPr txBox="1"/>
          <p:nvPr/>
        </p:nvSpPr>
        <p:spPr>
          <a:xfrm>
            <a:off x="9039707" y="3096796"/>
            <a:ext cx="21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Déficit physiologique</a:t>
            </a:r>
            <a:endParaRPr lang="fr-FR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F4102C8-2F24-45FB-93F4-D603CAF32022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452047" y="2231256"/>
            <a:ext cx="1990948" cy="807243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4CD0659-E636-4891-81FB-68DB6E9A23BA}"/>
              </a:ext>
            </a:extLst>
          </p:cNvPr>
          <p:cNvCxnSpPr>
            <a:cxnSpLocks/>
            <a:stCxn id="3074" idx="3"/>
            <a:endCxn id="4" idx="1"/>
          </p:cNvCxnSpPr>
          <p:nvPr/>
        </p:nvCxnSpPr>
        <p:spPr>
          <a:xfrm flipV="1">
            <a:off x="2450056" y="3471799"/>
            <a:ext cx="1992939" cy="581799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80D01B2-4086-4F9D-BD93-DEA60658575C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2651900" y="4372549"/>
            <a:ext cx="1787257" cy="1619392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7023E573-4E8E-4F07-A4BE-9B2CBA95237A}"/>
              </a:ext>
            </a:extLst>
          </p:cNvPr>
          <p:cNvCxnSpPr>
            <a:cxnSpLocks/>
          </p:cNvCxnSpPr>
          <p:nvPr/>
        </p:nvCxnSpPr>
        <p:spPr>
          <a:xfrm flipH="1">
            <a:off x="7569200" y="2057932"/>
            <a:ext cx="1470507" cy="4081304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2B734F80-06D0-4000-A3EF-60AE98B507E4}"/>
              </a:ext>
            </a:extLst>
          </p:cNvPr>
          <p:cNvCxnSpPr>
            <a:cxnSpLocks/>
            <a:stCxn id="3078" idx="1"/>
          </p:cNvCxnSpPr>
          <p:nvPr/>
        </p:nvCxnSpPr>
        <p:spPr>
          <a:xfrm flipH="1">
            <a:off x="7851228" y="4479329"/>
            <a:ext cx="1210268" cy="1668687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texte, personne, posant, cadre&#10;&#10;Description générée automatiquement">
            <a:extLst>
              <a:ext uri="{FF2B5EF4-FFF2-40B4-BE49-F238E27FC236}">
                <a16:creationId xmlns:a16="http://schemas.microsoft.com/office/drawing/2014/main" id="{69D40486-103B-4CC4-93AE-C4DBA8D229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2995" y="1818794"/>
            <a:ext cx="3306009" cy="330600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56D115B8-D0AD-417C-9181-BE4FD9E4E4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1495" y="1815555"/>
            <a:ext cx="2192400" cy="1287006"/>
          </a:xfrm>
          <a:prstGeom prst="rect">
            <a:avLst/>
          </a:prstGeom>
        </p:spPr>
      </p:pic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CAF6EE7A-F015-41EE-91C9-3C09C12C7734}"/>
              </a:ext>
            </a:extLst>
          </p:cNvPr>
          <p:cNvCxnSpPr>
            <a:cxnSpLocks/>
            <a:stCxn id="29" idx="1"/>
            <a:endCxn id="4" idx="3"/>
          </p:cNvCxnSpPr>
          <p:nvPr/>
        </p:nvCxnSpPr>
        <p:spPr>
          <a:xfrm flipH="1">
            <a:off x="7749004" y="2459058"/>
            <a:ext cx="1312491" cy="1012741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46DF68B2-CEF0-8FEE-CF07-581B63030A53}"/>
              </a:ext>
            </a:extLst>
          </p:cNvPr>
          <p:cNvSpPr txBox="1"/>
          <p:nvPr/>
        </p:nvSpPr>
        <p:spPr>
          <a:xfrm>
            <a:off x="4033563" y="6127845"/>
            <a:ext cx="206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Plaisir/Soulagement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E1AAE02-A91E-4945-42AA-0D67BC9FB191}"/>
              </a:ext>
            </a:extLst>
          </p:cNvPr>
          <p:cNvSpPr txBox="1"/>
          <p:nvPr/>
        </p:nvSpPr>
        <p:spPr>
          <a:xfrm>
            <a:off x="6338180" y="6095579"/>
            <a:ext cx="1539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Sentiment de déficit associé</a:t>
            </a:r>
            <a:endParaRPr lang="fr-FR" dirty="0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06D18B50-5CA6-C0E3-507A-EDAD1A63671E}"/>
              </a:ext>
            </a:extLst>
          </p:cNvPr>
          <p:cNvCxnSpPr>
            <a:cxnSpLocks/>
            <a:endCxn id="3" idx="0"/>
          </p:cNvCxnSpPr>
          <p:nvPr/>
        </p:nvCxnSpPr>
        <p:spPr>
          <a:xfrm flipH="1">
            <a:off x="5064782" y="5124803"/>
            <a:ext cx="28756" cy="1003042"/>
          </a:xfrm>
          <a:prstGeom prst="straightConnector1">
            <a:avLst/>
          </a:prstGeom>
          <a:ln w="5715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32A94A1-24C4-B4F5-EF9E-28E438C7E921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7079151" y="5124803"/>
            <a:ext cx="28756" cy="970776"/>
          </a:xfrm>
          <a:prstGeom prst="straightConnector1">
            <a:avLst/>
          </a:prstGeom>
          <a:ln w="5715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50">
            <a:extLst>
              <a:ext uri="{FF2B5EF4-FFF2-40B4-BE49-F238E27FC236}">
                <a16:creationId xmlns:a16="http://schemas.microsoft.com/office/drawing/2014/main" id="{FF2C9686-859D-7AC3-00F8-1BCD5D57DA11}"/>
              </a:ext>
            </a:extLst>
          </p:cNvPr>
          <p:cNvCxnSpPr>
            <a:cxnSpLocks/>
            <a:stCxn id="3" idx="2"/>
            <a:endCxn id="12" idx="1"/>
          </p:cNvCxnSpPr>
          <p:nvPr/>
        </p:nvCxnSpPr>
        <p:spPr>
          <a:xfrm rot="5400000" flipH="1" flipV="1">
            <a:off x="5662265" y="5821262"/>
            <a:ext cx="78432" cy="1273398"/>
          </a:xfrm>
          <a:prstGeom prst="curvedConnector4">
            <a:avLst>
              <a:gd name="adj1" fmla="val -210123"/>
              <a:gd name="adj2" fmla="val 91326"/>
            </a:avLst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046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2078472"/>
          </a:xfrm>
        </p:spPr>
        <p:txBody>
          <a:bodyPr>
            <a:normAutofit/>
          </a:bodyPr>
          <a:lstStyle/>
          <a:p>
            <a:r>
              <a:rPr lang="fr-BE" dirty="0"/>
              <a:t>Discussion</a:t>
            </a:r>
            <a:br>
              <a:rPr lang="fr-BE"/>
            </a:br>
            <a:r>
              <a:rPr lang="fr-BE" sz="2800" i="1" cap="all"/>
              <a:t>Futures </a:t>
            </a:r>
            <a:r>
              <a:rPr lang="fr-BE" sz="2800" i="1" cap="all" dirty="0"/>
              <a:t>Recherches</a:t>
            </a:r>
            <a:endParaRPr lang="fr-BE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B66A4A-497D-4910-80EC-114601FF8C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34" r="827"/>
          <a:stretch/>
        </p:blipFill>
        <p:spPr>
          <a:xfrm flipH="1">
            <a:off x="20" y="975"/>
            <a:ext cx="7552924" cy="6858000"/>
          </a:xfrm>
          <a:prstGeom prst="rect">
            <a:avLst/>
          </a:prstGeom>
        </p:spPr>
      </p:pic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7865806" y="2315385"/>
            <a:ext cx="3904436" cy="3972232"/>
          </a:xfrm>
        </p:spPr>
        <p:txBody>
          <a:bodyPr>
            <a:normAutofit/>
          </a:bodyPr>
          <a:lstStyle/>
          <a:p>
            <a:r>
              <a:rPr lang="en-US" sz="2400" dirty="0" err="1"/>
              <a:t>Approche</a:t>
            </a:r>
            <a:r>
              <a:rPr lang="en-US" sz="2400" dirty="0"/>
              <a:t> qualitative </a:t>
            </a:r>
          </a:p>
          <a:p>
            <a:r>
              <a:rPr lang="fr-BE" sz="2400" dirty="0"/>
              <a:t>Base pour évaluation et intervention</a:t>
            </a:r>
          </a:p>
          <a:p>
            <a:r>
              <a:rPr lang="fr-BE" sz="2400" dirty="0"/>
              <a:t>Investigations complémentaires</a:t>
            </a:r>
          </a:p>
          <a:p>
            <a:pPr lvl="1"/>
            <a:r>
              <a:rPr lang="fr-BE" sz="2000" dirty="0"/>
              <a:t>Nature des facteurs</a:t>
            </a:r>
          </a:p>
          <a:p>
            <a:pPr lvl="1"/>
            <a:r>
              <a:rPr lang="fr-BE" sz="2000" dirty="0"/>
              <a:t>Relations entre les facteurs</a:t>
            </a:r>
          </a:p>
        </p:txBody>
      </p:sp>
    </p:spTree>
    <p:extLst>
      <p:ext uri="{BB962C8B-B14F-4D97-AF65-F5344CB8AC3E}">
        <p14:creationId xmlns:p14="http://schemas.microsoft.com/office/powerpoint/2010/main" val="4225684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C819037-A607-4A7B-ADF1-B04516199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75A12D9-3CB4-4818-A5F8-E8E648B22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3811" y="0"/>
            <a:ext cx="6766273" cy="5545722"/>
          </a:xfrm>
          <a:custGeom>
            <a:avLst/>
            <a:gdLst>
              <a:gd name="connsiteX0" fmla="*/ 0 w 6766273"/>
              <a:gd name="connsiteY0" fmla="*/ 0 h 5545722"/>
              <a:gd name="connsiteX1" fmla="*/ 6576149 w 6766273"/>
              <a:gd name="connsiteY1" fmla="*/ 0 h 5545722"/>
              <a:gd name="connsiteX2" fmla="*/ 6631498 w 6766273"/>
              <a:gd name="connsiteY2" fmla="*/ 194912 h 5545722"/>
              <a:gd name="connsiteX3" fmla="*/ 6766273 w 6766273"/>
              <a:gd name="connsiteY3" fmla="*/ 1264785 h 5545722"/>
              <a:gd name="connsiteX4" fmla="*/ 2485336 w 6766273"/>
              <a:gd name="connsiteY4" fmla="*/ 5545722 h 5545722"/>
              <a:gd name="connsiteX5" fmla="*/ 91824 w 6766273"/>
              <a:gd name="connsiteY5" fmla="*/ 4814605 h 5545722"/>
              <a:gd name="connsiteX6" fmla="*/ 0 w 6766273"/>
              <a:gd name="connsiteY6" fmla="*/ 4749308 h 554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6273" h="5545722">
                <a:moveTo>
                  <a:pt x="0" y="0"/>
                </a:moveTo>
                <a:lnTo>
                  <a:pt x="6576149" y="0"/>
                </a:lnTo>
                <a:lnTo>
                  <a:pt x="6631498" y="194912"/>
                </a:lnTo>
                <a:cubicBezTo>
                  <a:pt x="6719480" y="536872"/>
                  <a:pt x="6766273" y="895364"/>
                  <a:pt x="6766273" y="1264785"/>
                </a:cubicBezTo>
                <a:cubicBezTo>
                  <a:pt x="6766273" y="3629081"/>
                  <a:pt x="4849632" y="5545722"/>
                  <a:pt x="2485336" y="5545722"/>
                </a:cubicBezTo>
                <a:cubicBezTo>
                  <a:pt x="1598725" y="5545722"/>
                  <a:pt x="775066" y="5276195"/>
                  <a:pt x="91824" y="4814605"/>
                </a:cubicBezTo>
                <a:lnTo>
                  <a:pt x="0" y="4749308"/>
                </a:lnTo>
                <a:close/>
              </a:path>
            </a:pathLst>
          </a:custGeom>
          <a:solidFill>
            <a:srgbClr val="FFFFFF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miter lim="800000"/>
          </a:ln>
          <a:effectLst>
            <a:outerShdw blurRad="254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5FAA511-189E-4FF0-75F9-F0DDC4D50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9" y="26457"/>
            <a:ext cx="5914017" cy="3577979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C9B7894-ADA8-408F-81D5-30D795467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3677" y="760562"/>
            <a:ext cx="5298683" cy="6097438"/>
          </a:xfrm>
          <a:custGeom>
            <a:avLst/>
            <a:gdLst>
              <a:gd name="connsiteX0" fmla="*/ 3120528 w 5298683"/>
              <a:gd name="connsiteY0" fmla="*/ 0 h 6097438"/>
              <a:gd name="connsiteX1" fmla="*/ 5105473 w 5298683"/>
              <a:gd name="connsiteY1" fmla="*/ 712577 h 6097438"/>
              <a:gd name="connsiteX2" fmla="*/ 5298683 w 5298683"/>
              <a:gd name="connsiteY2" fmla="*/ 888178 h 6097438"/>
              <a:gd name="connsiteX3" fmla="*/ 5298683 w 5298683"/>
              <a:gd name="connsiteY3" fmla="*/ 5352876 h 6097438"/>
              <a:gd name="connsiteX4" fmla="*/ 5105473 w 5298683"/>
              <a:gd name="connsiteY4" fmla="*/ 5528477 h 6097438"/>
              <a:gd name="connsiteX5" fmla="*/ 4335177 w 5298683"/>
              <a:gd name="connsiteY5" fmla="*/ 5995828 h 6097438"/>
              <a:gd name="connsiteX6" fmla="*/ 4057556 w 5298683"/>
              <a:gd name="connsiteY6" fmla="*/ 6097438 h 6097438"/>
              <a:gd name="connsiteX7" fmla="*/ 2183499 w 5298683"/>
              <a:gd name="connsiteY7" fmla="*/ 6097438 h 6097438"/>
              <a:gd name="connsiteX8" fmla="*/ 1905878 w 5298683"/>
              <a:gd name="connsiteY8" fmla="*/ 5995828 h 6097438"/>
              <a:gd name="connsiteX9" fmla="*/ 0 w 5298683"/>
              <a:gd name="connsiteY9" fmla="*/ 3120527 h 6097438"/>
              <a:gd name="connsiteX10" fmla="*/ 3120528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  <a:solidFill>
            <a:srgbClr val="FFFFFF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miter lim="800000"/>
          </a:ln>
          <a:effectLst>
            <a:outerShdw blurRad="254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Image 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8BC831B7-EF15-8A58-EE31-8D92E25F3C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15" t="12031" r="8760" b="6127"/>
          <a:stretch/>
        </p:blipFill>
        <p:spPr>
          <a:xfrm>
            <a:off x="7990764" y="2589394"/>
            <a:ext cx="3705873" cy="256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125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éleste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E2CEDED390ED4E8DACC5502324077E" ma:contentTypeVersion="13" ma:contentTypeDescription="Crée un document." ma:contentTypeScope="" ma:versionID="d84c5231f5e76cd13087cc67303bab4a">
  <xsd:schema xmlns:xsd="http://www.w3.org/2001/XMLSchema" xmlns:xs="http://www.w3.org/2001/XMLSchema" xmlns:p="http://schemas.microsoft.com/office/2006/metadata/properties" xmlns:ns3="b95f11bc-23d3-48fc-88d3-1609664a0ecf" xmlns:ns4="76c2a170-57a6-4dd9-b5f4-23ded8d0ef5f" targetNamespace="http://schemas.microsoft.com/office/2006/metadata/properties" ma:root="true" ma:fieldsID="22b99808772f83765f836a82ff610010" ns3:_="" ns4:_="">
    <xsd:import namespace="b95f11bc-23d3-48fc-88d3-1609664a0ecf"/>
    <xsd:import namespace="76c2a170-57a6-4dd9-b5f4-23ded8d0ef5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5f11bc-23d3-48fc-88d3-1609664a0e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2a170-57a6-4dd9-b5f4-23ded8d0ef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1515DF-181D-4007-A242-E56DA299E8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6A47C6-E1F0-4328-B9A3-B79D9F65205D}">
  <ds:schemaRefs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76c2a170-57a6-4dd9-b5f4-23ded8d0ef5f"/>
    <ds:schemaRef ds:uri="b95f11bc-23d3-48fc-88d3-1609664a0ecf"/>
    <ds:schemaRef ds:uri="http://www.w3.org/XML/1998/namespace"/>
    <ds:schemaRef ds:uri="http://purl.org/dc/elements/1.1/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5C213E5-EBE5-4EE1-BAE7-DD0CC303AE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5f11bc-23d3-48fc-88d3-1609664a0ecf"/>
    <ds:schemaRef ds:uri="76c2a170-57a6-4dd9-b5f4-23ded8d0ef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TM03457452[[fn=Céleste]]</Template>
  <TotalTime>1297</TotalTime>
  <Words>1864</Words>
  <Application>Microsoft Office PowerPoint</Application>
  <PresentationFormat>Grand écran</PresentationFormat>
  <Paragraphs>270</Paragraphs>
  <Slides>17</Slides>
  <Notes>15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Céleste</vt:lpstr>
      <vt:lpstr>Image</vt:lpstr>
      <vt:lpstr>Exploration du craving au jeu d'argent à l'aide de méthodes mixtes</vt:lpstr>
      <vt:lpstr>Présentation PowerPoint</vt:lpstr>
      <vt:lpstr>Trouble lié au jeu d’argent</vt:lpstr>
      <vt:lpstr>Craving</vt:lpstr>
      <vt:lpstr>La théorie de l’intrusion élaborée du désir (TIE)</vt:lpstr>
      <vt:lpstr>Craving au jeu d’argent</vt:lpstr>
      <vt:lpstr>Méthodologie</vt:lpstr>
      <vt:lpstr>Résultats qualitatifs</vt:lpstr>
      <vt:lpstr>Emotions</vt:lpstr>
      <vt:lpstr>Indices</vt:lpstr>
      <vt:lpstr>Images</vt:lpstr>
      <vt:lpstr>Pensées</vt:lpstr>
      <vt:lpstr>Sensations Physiologiques</vt:lpstr>
      <vt:lpstr>Résultats quantitatifs</vt:lpstr>
      <vt:lpstr>La TIE appliquée au JEU d’argent</vt:lpstr>
      <vt:lpstr>Discussion Futures Recherches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cognitive approach to gambling craving: Conceptualization, Assessment, Anintervention</dc:title>
  <dc:creator>Aurélien Cornil</dc:creator>
  <cp:lastModifiedBy>Aurélien Cornil</cp:lastModifiedBy>
  <cp:revision>19</cp:revision>
  <dcterms:created xsi:type="dcterms:W3CDTF">2021-03-20T11:26:40Z</dcterms:created>
  <dcterms:modified xsi:type="dcterms:W3CDTF">2023-05-18T15:09:12Z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0x010100A6E2CEDED390ED4E8DACC5502324077E</vt:lpwstr>
  </property>
</Properties>
</file>