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6" autoAdjust="0"/>
    <p:restoredTop sz="94660"/>
  </p:normalViewPr>
  <p:slideViewPr>
    <p:cSldViewPr snapToGrid="0">
      <p:cViewPr varScale="1">
        <p:scale>
          <a:sx n="82" d="100"/>
          <a:sy n="82" d="100"/>
        </p:scale>
        <p:origin x="71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5E716E-8D0A-462E-91FA-F62F2677AC11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917D7F5B-8C4B-4EAA-962D-0083050D6C12}">
      <dgm:prSet phldrT="[Texte]"/>
      <dgm:spPr/>
      <dgm:t>
        <a:bodyPr/>
        <a:lstStyle/>
        <a:p>
          <a:r>
            <a:rPr lang="fr-FR" dirty="0"/>
            <a:t>Valeurs partagées</a:t>
          </a:r>
        </a:p>
      </dgm:t>
    </dgm:pt>
    <dgm:pt modelId="{FA598CD4-485C-4414-9A06-FF19E7D005D8}" type="parTrans" cxnId="{D604EF96-4424-4584-8DA4-4BE410CBC6E6}">
      <dgm:prSet/>
      <dgm:spPr/>
      <dgm:t>
        <a:bodyPr/>
        <a:lstStyle/>
        <a:p>
          <a:endParaRPr lang="fr-FR"/>
        </a:p>
      </dgm:t>
    </dgm:pt>
    <dgm:pt modelId="{5D46C40C-3A41-47B2-8F83-25CA59509F88}" type="sibTrans" cxnId="{D604EF96-4424-4584-8DA4-4BE410CBC6E6}">
      <dgm:prSet/>
      <dgm:spPr/>
      <dgm:t>
        <a:bodyPr/>
        <a:lstStyle/>
        <a:p>
          <a:endParaRPr lang="fr-FR"/>
        </a:p>
      </dgm:t>
    </dgm:pt>
    <dgm:pt modelId="{83FB0B20-9E0C-4948-B959-963A03AFBB09}">
      <dgm:prSet phldrT="[Texte]"/>
      <dgm:spPr/>
      <dgm:t>
        <a:bodyPr/>
        <a:lstStyle/>
        <a:p>
          <a:r>
            <a:rPr lang="fr-FR" dirty="0"/>
            <a:t>Positionnement sociétal du projet</a:t>
          </a:r>
        </a:p>
      </dgm:t>
    </dgm:pt>
    <dgm:pt modelId="{E3590862-6F59-473A-A6BC-BB668A2EEC23}" type="parTrans" cxnId="{2A014314-6841-4CB3-BD48-8220DC694229}">
      <dgm:prSet/>
      <dgm:spPr/>
      <dgm:t>
        <a:bodyPr/>
        <a:lstStyle/>
        <a:p>
          <a:endParaRPr lang="fr-FR"/>
        </a:p>
      </dgm:t>
    </dgm:pt>
    <dgm:pt modelId="{DE46D7F0-5FFC-4450-9CEC-6ABCAB9F03D9}" type="sibTrans" cxnId="{2A014314-6841-4CB3-BD48-8220DC694229}">
      <dgm:prSet/>
      <dgm:spPr/>
      <dgm:t>
        <a:bodyPr/>
        <a:lstStyle/>
        <a:p>
          <a:endParaRPr lang="fr-FR"/>
        </a:p>
      </dgm:t>
    </dgm:pt>
    <dgm:pt modelId="{7FD3D0CA-7A9A-4B8D-9B4F-612963674A70}">
      <dgm:prSet phldrT="[Texte]"/>
      <dgm:spPr/>
      <dgm:t>
        <a:bodyPr/>
        <a:lstStyle/>
        <a:p>
          <a:r>
            <a:rPr lang="fr-FR" dirty="0"/>
            <a:t>Innovation sociale</a:t>
          </a:r>
        </a:p>
      </dgm:t>
    </dgm:pt>
    <dgm:pt modelId="{7559C750-6A60-43FB-A498-95CE61B836BD}" type="parTrans" cxnId="{B5C27710-408A-47B9-B539-F3D621253479}">
      <dgm:prSet/>
      <dgm:spPr/>
      <dgm:t>
        <a:bodyPr/>
        <a:lstStyle/>
        <a:p>
          <a:endParaRPr lang="fr-FR"/>
        </a:p>
      </dgm:t>
    </dgm:pt>
    <dgm:pt modelId="{D3502500-CD71-41DC-84DB-76FBF467173F}" type="sibTrans" cxnId="{B5C27710-408A-47B9-B539-F3D621253479}">
      <dgm:prSet/>
      <dgm:spPr/>
      <dgm:t>
        <a:bodyPr/>
        <a:lstStyle/>
        <a:p>
          <a:endParaRPr lang="fr-FR"/>
        </a:p>
      </dgm:t>
    </dgm:pt>
    <dgm:pt modelId="{12DB14C8-18A8-400E-8656-38847435CF63}" type="pres">
      <dgm:prSet presAssocID="{115E716E-8D0A-462E-91FA-F62F2677AC11}" presName="Name0" presStyleCnt="0">
        <dgm:presLayoutVars>
          <dgm:dir/>
          <dgm:resizeHandles val="exact"/>
        </dgm:presLayoutVars>
      </dgm:prSet>
      <dgm:spPr/>
    </dgm:pt>
    <dgm:pt modelId="{86CD9EE2-66EB-43F3-A6E5-1E8C5BEEAD3B}" type="pres">
      <dgm:prSet presAssocID="{115E716E-8D0A-462E-91FA-F62F2677AC11}" presName="arrow" presStyleLbl="bgShp" presStyleIdx="0" presStyleCnt="1" custLinFactNeighborY="19839"/>
      <dgm:spPr/>
    </dgm:pt>
    <dgm:pt modelId="{7A469030-442D-4101-A2A2-6A8DBE27F76E}" type="pres">
      <dgm:prSet presAssocID="{115E716E-8D0A-462E-91FA-F62F2677AC11}" presName="points" presStyleCnt="0"/>
      <dgm:spPr/>
    </dgm:pt>
    <dgm:pt modelId="{D98CB01C-9607-4C66-8CE7-04CB092BDEFE}" type="pres">
      <dgm:prSet presAssocID="{917D7F5B-8C4B-4EAA-962D-0083050D6C12}" presName="compositeA" presStyleCnt="0"/>
      <dgm:spPr/>
    </dgm:pt>
    <dgm:pt modelId="{8EC7ADC3-A482-42DD-8B02-DEE4C11FFA98}" type="pres">
      <dgm:prSet presAssocID="{917D7F5B-8C4B-4EAA-962D-0083050D6C12}" presName="textA" presStyleLbl="revTx" presStyleIdx="0" presStyleCnt="3">
        <dgm:presLayoutVars>
          <dgm:bulletEnabled val="1"/>
        </dgm:presLayoutVars>
      </dgm:prSet>
      <dgm:spPr/>
    </dgm:pt>
    <dgm:pt modelId="{E40AC747-D83F-4DD4-97A5-941ABE85D33E}" type="pres">
      <dgm:prSet presAssocID="{917D7F5B-8C4B-4EAA-962D-0083050D6C12}" presName="circleA" presStyleLbl="node1" presStyleIdx="0" presStyleCnt="3"/>
      <dgm:spPr/>
    </dgm:pt>
    <dgm:pt modelId="{F79B9218-6158-4A2A-8C1D-09AB4DB64000}" type="pres">
      <dgm:prSet presAssocID="{917D7F5B-8C4B-4EAA-962D-0083050D6C12}" presName="spaceA" presStyleCnt="0"/>
      <dgm:spPr/>
    </dgm:pt>
    <dgm:pt modelId="{FA9F7D56-3821-404A-96FE-D1A6769A2AF8}" type="pres">
      <dgm:prSet presAssocID="{5D46C40C-3A41-47B2-8F83-25CA59509F88}" presName="space" presStyleCnt="0"/>
      <dgm:spPr/>
    </dgm:pt>
    <dgm:pt modelId="{2C371D17-3CA1-45E6-9C83-F472515710EA}" type="pres">
      <dgm:prSet presAssocID="{83FB0B20-9E0C-4948-B959-963A03AFBB09}" presName="compositeB" presStyleCnt="0"/>
      <dgm:spPr/>
    </dgm:pt>
    <dgm:pt modelId="{18B77930-BAAF-43F9-B3B3-2CE70AEDDB88}" type="pres">
      <dgm:prSet presAssocID="{83FB0B20-9E0C-4948-B959-963A03AFBB09}" presName="textB" presStyleLbl="revTx" presStyleIdx="1" presStyleCnt="3">
        <dgm:presLayoutVars>
          <dgm:bulletEnabled val="1"/>
        </dgm:presLayoutVars>
      </dgm:prSet>
      <dgm:spPr/>
    </dgm:pt>
    <dgm:pt modelId="{5D2E34BD-E4CC-4B4F-AA1B-1A9666550395}" type="pres">
      <dgm:prSet presAssocID="{83FB0B20-9E0C-4948-B959-963A03AFBB09}" presName="circleB" presStyleLbl="node1" presStyleIdx="1" presStyleCnt="3"/>
      <dgm:spPr/>
    </dgm:pt>
    <dgm:pt modelId="{9F486398-CCD7-429E-8C81-5E86AAB211FB}" type="pres">
      <dgm:prSet presAssocID="{83FB0B20-9E0C-4948-B959-963A03AFBB09}" presName="spaceB" presStyleCnt="0"/>
      <dgm:spPr/>
    </dgm:pt>
    <dgm:pt modelId="{4F197E08-DF7E-411C-9AEF-40088FCA30E9}" type="pres">
      <dgm:prSet presAssocID="{DE46D7F0-5FFC-4450-9CEC-6ABCAB9F03D9}" presName="space" presStyleCnt="0"/>
      <dgm:spPr/>
    </dgm:pt>
    <dgm:pt modelId="{173BC8F4-22CE-4D05-B801-4ED2EBEDB940}" type="pres">
      <dgm:prSet presAssocID="{7FD3D0CA-7A9A-4B8D-9B4F-612963674A70}" presName="compositeA" presStyleCnt="0"/>
      <dgm:spPr/>
    </dgm:pt>
    <dgm:pt modelId="{555BF03C-44F6-47BF-9E08-92E999F21B7B}" type="pres">
      <dgm:prSet presAssocID="{7FD3D0CA-7A9A-4B8D-9B4F-612963674A70}" presName="textA" presStyleLbl="revTx" presStyleIdx="2" presStyleCnt="3">
        <dgm:presLayoutVars>
          <dgm:bulletEnabled val="1"/>
        </dgm:presLayoutVars>
      </dgm:prSet>
      <dgm:spPr/>
    </dgm:pt>
    <dgm:pt modelId="{345D8E2A-C1D7-44E2-9472-F979364FACF0}" type="pres">
      <dgm:prSet presAssocID="{7FD3D0CA-7A9A-4B8D-9B4F-612963674A70}" presName="circleA" presStyleLbl="node1" presStyleIdx="2" presStyleCnt="3"/>
      <dgm:spPr/>
    </dgm:pt>
    <dgm:pt modelId="{4B7D57B0-1AB4-47F4-A63C-6CFA534F8DA8}" type="pres">
      <dgm:prSet presAssocID="{7FD3D0CA-7A9A-4B8D-9B4F-612963674A70}" presName="spaceA" presStyleCnt="0"/>
      <dgm:spPr/>
    </dgm:pt>
  </dgm:ptLst>
  <dgm:cxnLst>
    <dgm:cxn modelId="{B5C27710-408A-47B9-B539-F3D621253479}" srcId="{115E716E-8D0A-462E-91FA-F62F2677AC11}" destId="{7FD3D0CA-7A9A-4B8D-9B4F-612963674A70}" srcOrd="2" destOrd="0" parTransId="{7559C750-6A60-43FB-A498-95CE61B836BD}" sibTransId="{D3502500-CD71-41DC-84DB-76FBF467173F}"/>
    <dgm:cxn modelId="{2A014314-6841-4CB3-BD48-8220DC694229}" srcId="{115E716E-8D0A-462E-91FA-F62F2677AC11}" destId="{83FB0B20-9E0C-4948-B959-963A03AFBB09}" srcOrd="1" destOrd="0" parTransId="{E3590862-6F59-473A-A6BC-BB668A2EEC23}" sibTransId="{DE46D7F0-5FFC-4450-9CEC-6ABCAB9F03D9}"/>
    <dgm:cxn modelId="{0D29F624-D92E-4BBA-B5B4-25C89AAE7C06}" type="presOf" srcId="{83FB0B20-9E0C-4948-B959-963A03AFBB09}" destId="{18B77930-BAAF-43F9-B3B3-2CE70AEDDB88}" srcOrd="0" destOrd="0" presId="urn:microsoft.com/office/officeart/2005/8/layout/hProcess11"/>
    <dgm:cxn modelId="{98624B87-6839-447F-A978-A763E916D5B8}" type="presOf" srcId="{115E716E-8D0A-462E-91FA-F62F2677AC11}" destId="{12DB14C8-18A8-400E-8656-38847435CF63}" srcOrd="0" destOrd="0" presId="urn:microsoft.com/office/officeart/2005/8/layout/hProcess11"/>
    <dgm:cxn modelId="{3535DB90-B449-49BA-A699-10832DFFF659}" type="presOf" srcId="{7FD3D0CA-7A9A-4B8D-9B4F-612963674A70}" destId="{555BF03C-44F6-47BF-9E08-92E999F21B7B}" srcOrd="0" destOrd="0" presId="urn:microsoft.com/office/officeart/2005/8/layout/hProcess11"/>
    <dgm:cxn modelId="{FB59FD93-2C28-44E4-AB53-8D9C2AF436D6}" type="presOf" srcId="{917D7F5B-8C4B-4EAA-962D-0083050D6C12}" destId="{8EC7ADC3-A482-42DD-8B02-DEE4C11FFA98}" srcOrd="0" destOrd="0" presId="urn:microsoft.com/office/officeart/2005/8/layout/hProcess11"/>
    <dgm:cxn modelId="{D604EF96-4424-4584-8DA4-4BE410CBC6E6}" srcId="{115E716E-8D0A-462E-91FA-F62F2677AC11}" destId="{917D7F5B-8C4B-4EAA-962D-0083050D6C12}" srcOrd="0" destOrd="0" parTransId="{FA598CD4-485C-4414-9A06-FF19E7D005D8}" sibTransId="{5D46C40C-3A41-47B2-8F83-25CA59509F88}"/>
    <dgm:cxn modelId="{F1DDD802-3CDD-41CF-A103-CE5CCA3BF340}" type="presParOf" srcId="{12DB14C8-18A8-400E-8656-38847435CF63}" destId="{86CD9EE2-66EB-43F3-A6E5-1E8C5BEEAD3B}" srcOrd="0" destOrd="0" presId="urn:microsoft.com/office/officeart/2005/8/layout/hProcess11"/>
    <dgm:cxn modelId="{617478BA-6D53-42E4-8183-18F3F28E84ED}" type="presParOf" srcId="{12DB14C8-18A8-400E-8656-38847435CF63}" destId="{7A469030-442D-4101-A2A2-6A8DBE27F76E}" srcOrd="1" destOrd="0" presId="urn:microsoft.com/office/officeart/2005/8/layout/hProcess11"/>
    <dgm:cxn modelId="{FDED6A09-D511-417E-B363-E0E32EFC9B82}" type="presParOf" srcId="{7A469030-442D-4101-A2A2-6A8DBE27F76E}" destId="{D98CB01C-9607-4C66-8CE7-04CB092BDEFE}" srcOrd="0" destOrd="0" presId="urn:microsoft.com/office/officeart/2005/8/layout/hProcess11"/>
    <dgm:cxn modelId="{93E63D4B-6CEC-48B0-B247-2BE10F3F6FC2}" type="presParOf" srcId="{D98CB01C-9607-4C66-8CE7-04CB092BDEFE}" destId="{8EC7ADC3-A482-42DD-8B02-DEE4C11FFA98}" srcOrd="0" destOrd="0" presId="urn:microsoft.com/office/officeart/2005/8/layout/hProcess11"/>
    <dgm:cxn modelId="{6FD626F1-F2C5-4B43-9DF7-873E05F87D7F}" type="presParOf" srcId="{D98CB01C-9607-4C66-8CE7-04CB092BDEFE}" destId="{E40AC747-D83F-4DD4-97A5-941ABE85D33E}" srcOrd="1" destOrd="0" presId="urn:microsoft.com/office/officeart/2005/8/layout/hProcess11"/>
    <dgm:cxn modelId="{F7E077FB-F1C2-4CFD-8864-BA56B1695A08}" type="presParOf" srcId="{D98CB01C-9607-4C66-8CE7-04CB092BDEFE}" destId="{F79B9218-6158-4A2A-8C1D-09AB4DB64000}" srcOrd="2" destOrd="0" presId="urn:microsoft.com/office/officeart/2005/8/layout/hProcess11"/>
    <dgm:cxn modelId="{D2654163-8412-4130-9A8A-1D07CE4A70A1}" type="presParOf" srcId="{7A469030-442D-4101-A2A2-6A8DBE27F76E}" destId="{FA9F7D56-3821-404A-96FE-D1A6769A2AF8}" srcOrd="1" destOrd="0" presId="urn:microsoft.com/office/officeart/2005/8/layout/hProcess11"/>
    <dgm:cxn modelId="{38209454-9D63-45BC-ADA7-205E8641944B}" type="presParOf" srcId="{7A469030-442D-4101-A2A2-6A8DBE27F76E}" destId="{2C371D17-3CA1-45E6-9C83-F472515710EA}" srcOrd="2" destOrd="0" presId="urn:microsoft.com/office/officeart/2005/8/layout/hProcess11"/>
    <dgm:cxn modelId="{E01DA860-AAB2-44F1-BB90-4895AE65A2B4}" type="presParOf" srcId="{2C371D17-3CA1-45E6-9C83-F472515710EA}" destId="{18B77930-BAAF-43F9-B3B3-2CE70AEDDB88}" srcOrd="0" destOrd="0" presId="urn:microsoft.com/office/officeart/2005/8/layout/hProcess11"/>
    <dgm:cxn modelId="{5473441B-37A0-42C6-9868-808A244492A6}" type="presParOf" srcId="{2C371D17-3CA1-45E6-9C83-F472515710EA}" destId="{5D2E34BD-E4CC-4B4F-AA1B-1A9666550395}" srcOrd="1" destOrd="0" presId="urn:microsoft.com/office/officeart/2005/8/layout/hProcess11"/>
    <dgm:cxn modelId="{7EA940A3-2757-4151-99F6-E578C0FB4B0E}" type="presParOf" srcId="{2C371D17-3CA1-45E6-9C83-F472515710EA}" destId="{9F486398-CCD7-429E-8C81-5E86AAB211FB}" srcOrd="2" destOrd="0" presId="urn:microsoft.com/office/officeart/2005/8/layout/hProcess11"/>
    <dgm:cxn modelId="{BC93E995-0D13-48FB-A16E-50B33DEDB757}" type="presParOf" srcId="{7A469030-442D-4101-A2A2-6A8DBE27F76E}" destId="{4F197E08-DF7E-411C-9AEF-40088FCA30E9}" srcOrd="3" destOrd="0" presId="urn:microsoft.com/office/officeart/2005/8/layout/hProcess11"/>
    <dgm:cxn modelId="{698B44B0-B199-44EB-A428-F75DD25E11C8}" type="presParOf" srcId="{7A469030-442D-4101-A2A2-6A8DBE27F76E}" destId="{173BC8F4-22CE-4D05-B801-4ED2EBEDB940}" srcOrd="4" destOrd="0" presId="urn:microsoft.com/office/officeart/2005/8/layout/hProcess11"/>
    <dgm:cxn modelId="{CA5FD784-9B51-4A37-8BBD-9DA68757DB46}" type="presParOf" srcId="{173BC8F4-22CE-4D05-B801-4ED2EBEDB940}" destId="{555BF03C-44F6-47BF-9E08-92E999F21B7B}" srcOrd="0" destOrd="0" presId="urn:microsoft.com/office/officeart/2005/8/layout/hProcess11"/>
    <dgm:cxn modelId="{790ACF25-A842-4A4A-826D-E5A3F7011800}" type="presParOf" srcId="{173BC8F4-22CE-4D05-B801-4ED2EBEDB940}" destId="{345D8E2A-C1D7-44E2-9472-F979364FACF0}" srcOrd="1" destOrd="0" presId="urn:microsoft.com/office/officeart/2005/8/layout/hProcess11"/>
    <dgm:cxn modelId="{5459AABE-1EC9-44B3-A9DF-F001676FAA2D}" type="presParOf" srcId="{173BC8F4-22CE-4D05-B801-4ED2EBEDB940}" destId="{4B7D57B0-1AB4-47F4-A63C-6CFA534F8DA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233380-C2B5-4064-9536-508C144BD2F2}" type="doc">
      <dgm:prSet loTypeId="urn:microsoft.com/office/officeart/2005/8/layout/pList2" loCatId="list" qsTypeId="urn:microsoft.com/office/officeart/2005/8/quickstyle/simple3" qsCatId="simple" csTypeId="urn:microsoft.com/office/officeart/2005/8/colors/accent0_2" csCatId="mainScheme" phldr="1"/>
      <dgm:spPr/>
    </dgm:pt>
    <dgm:pt modelId="{3D26CCDB-9A98-4214-96A7-6512E641C6FF}">
      <dgm:prSet phldrT="[Texte]"/>
      <dgm:spPr/>
      <dgm:t>
        <a:bodyPr/>
        <a:lstStyle/>
        <a:p>
          <a:r>
            <a:rPr lang="fr-FR" b="1" dirty="0"/>
            <a:t>Demande sociale</a:t>
          </a:r>
        </a:p>
        <a:p>
          <a:endParaRPr lang="fr-FR" dirty="0"/>
        </a:p>
        <a:p>
          <a:r>
            <a:rPr lang="fr-FR" dirty="0"/>
            <a:t>(Groupes vulnérables,, Demande par les groupes, santé aussi sociale, Santé collective, exploration concertée de la demande, …)</a:t>
          </a:r>
        </a:p>
      </dgm:t>
    </dgm:pt>
    <dgm:pt modelId="{37CFB5B5-8A2F-48F4-AEBA-79CAC48F64B7}" type="parTrans" cxnId="{6C41A809-77F8-4F30-8D05-66796DC60BAC}">
      <dgm:prSet/>
      <dgm:spPr/>
      <dgm:t>
        <a:bodyPr/>
        <a:lstStyle/>
        <a:p>
          <a:endParaRPr lang="fr-FR"/>
        </a:p>
      </dgm:t>
    </dgm:pt>
    <dgm:pt modelId="{45175A71-8D39-4469-91DC-26EE01C6E39C}" type="sibTrans" cxnId="{6C41A809-77F8-4F30-8D05-66796DC60BAC}">
      <dgm:prSet/>
      <dgm:spPr/>
      <dgm:t>
        <a:bodyPr/>
        <a:lstStyle/>
        <a:p>
          <a:endParaRPr lang="fr-FR"/>
        </a:p>
      </dgm:t>
    </dgm:pt>
    <dgm:pt modelId="{49496665-09D9-4CA4-B621-4C91E4246204}">
      <dgm:prSet phldrT="[Texte]"/>
      <dgm:spPr/>
      <dgm:t>
        <a:bodyPr/>
        <a:lstStyle/>
        <a:p>
          <a:r>
            <a:rPr lang="fr-FR" b="1" dirty="0"/>
            <a:t>Défi sociétal</a:t>
          </a:r>
        </a:p>
        <a:p>
          <a:endParaRPr lang="fr-FR" dirty="0"/>
        </a:p>
        <a:p>
          <a:r>
            <a:rPr lang="fr-FR" dirty="0"/>
            <a:t>(Défi des inégalités sociales, défis économiques, défis environnementaux, approches systémiques des défis, création d’emplois durables, gestion des ressources, …)</a:t>
          </a:r>
        </a:p>
      </dgm:t>
    </dgm:pt>
    <dgm:pt modelId="{427FE620-991D-4FC4-804D-854BAA865CD3}" type="parTrans" cxnId="{FB3925A0-260F-4A6D-95E9-2C2FEB69A0C7}">
      <dgm:prSet/>
      <dgm:spPr/>
      <dgm:t>
        <a:bodyPr/>
        <a:lstStyle/>
        <a:p>
          <a:endParaRPr lang="fr-FR"/>
        </a:p>
      </dgm:t>
    </dgm:pt>
    <dgm:pt modelId="{E8D91957-A279-4981-89F2-73FFBA64A15C}" type="sibTrans" cxnId="{FB3925A0-260F-4A6D-95E9-2C2FEB69A0C7}">
      <dgm:prSet/>
      <dgm:spPr/>
      <dgm:t>
        <a:bodyPr/>
        <a:lstStyle/>
        <a:p>
          <a:endParaRPr lang="fr-FR"/>
        </a:p>
      </dgm:t>
    </dgm:pt>
    <dgm:pt modelId="{14F2FA7C-E301-4566-B818-F1DAD5C193E3}">
      <dgm:prSet phldrT="[Texte]"/>
      <dgm:spPr/>
      <dgm:t>
        <a:bodyPr/>
        <a:lstStyle/>
        <a:p>
          <a:r>
            <a:rPr lang="fr-FR" b="1" dirty="0"/>
            <a:t>Changements systémiques</a:t>
          </a:r>
        </a:p>
        <a:p>
          <a:r>
            <a:rPr lang="fr-FR" dirty="0"/>
            <a:t>(Change les organisations, impliques des partenaires, réduit les rapports de pouvoir et d’oppression, mobilise des partenaires de différents secteurs/champs, établit des alliances, influence les politiques publiques, …) </a:t>
          </a:r>
        </a:p>
      </dgm:t>
    </dgm:pt>
    <dgm:pt modelId="{300CD261-7206-4BE6-8735-E4ADE8FAC129}" type="parTrans" cxnId="{387A6CDF-0F22-4329-A01A-D3514C95A9E5}">
      <dgm:prSet/>
      <dgm:spPr/>
      <dgm:t>
        <a:bodyPr/>
        <a:lstStyle/>
        <a:p>
          <a:endParaRPr lang="fr-FR"/>
        </a:p>
      </dgm:t>
    </dgm:pt>
    <dgm:pt modelId="{1EBD5324-E85A-4049-A3A7-8BA4C8ED009E}" type="sibTrans" cxnId="{387A6CDF-0F22-4329-A01A-D3514C95A9E5}">
      <dgm:prSet/>
      <dgm:spPr/>
      <dgm:t>
        <a:bodyPr/>
        <a:lstStyle/>
        <a:p>
          <a:endParaRPr lang="fr-FR"/>
        </a:p>
      </dgm:t>
    </dgm:pt>
    <dgm:pt modelId="{B21F64C2-004D-40AE-A15A-A459EB3DE4F0}">
      <dgm:prSet/>
      <dgm:spPr/>
      <dgm:t>
        <a:bodyPr/>
        <a:lstStyle/>
        <a:p>
          <a:r>
            <a:rPr lang="fr-FR" b="1" dirty="0"/>
            <a:t>Rôle de l’entrepreneur</a:t>
          </a:r>
        </a:p>
        <a:p>
          <a:endParaRPr lang="fr-FR" dirty="0"/>
        </a:p>
        <a:p>
          <a:r>
            <a:rPr lang="fr-FR" dirty="0"/>
            <a:t>(Rôle social de l’entrepreneur, accepte le partage des idées, impliquent des valeurs de justice sociale, …)</a:t>
          </a:r>
        </a:p>
      </dgm:t>
    </dgm:pt>
    <dgm:pt modelId="{82248A06-58EE-41FB-8229-9D3884F6F9BA}" type="parTrans" cxnId="{F4A53707-01E5-472D-855A-2CF4632A30CD}">
      <dgm:prSet/>
      <dgm:spPr/>
      <dgm:t>
        <a:bodyPr/>
        <a:lstStyle/>
        <a:p>
          <a:endParaRPr lang="fr-FR"/>
        </a:p>
      </dgm:t>
    </dgm:pt>
    <dgm:pt modelId="{736CB9D2-8178-487F-B74A-B30BCA41795A}" type="sibTrans" cxnId="{F4A53707-01E5-472D-855A-2CF4632A30CD}">
      <dgm:prSet/>
      <dgm:spPr/>
      <dgm:t>
        <a:bodyPr/>
        <a:lstStyle/>
        <a:p>
          <a:endParaRPr lang="fr-FR"/>
        </a:p>
      </dgm:t>
    </dgm:pt>
    <dgm:pt modelId="{C90D751F-9360-4010-9AE7-7D9B9FCAD1E7}">
      <dgm:prSet/>
      <dgm:spPr/>
      <dgm:t>
        <a:bodyPr/>
        <a:lstStyle/>
        <a:p>
          <a:r>
            <a:rPr lang="fr-FR" b="1" dirty="0"/>
            <a:t>Co-construction démocratique</a:t>
          </a:r>
        </a:p>
        <a:p>
          <a:r>
            <a:rPr lang="fr-FR" dirty="0"/>
            <a:t>(Favorise l’empowerment collectif, implique les publics dans toutes les phases, chercher l’interdisciplinarité, coproduction, cocréation, favorise la demande sur le besoin, …)</a:t>
          </a:r>
        </a:p>
      </dgm:t>
    </dgm:pt>
    <dgm:pt modelId="{911244E0-3C7D-4E07-A709-6F6B2B817F6F}" type="parTrans" cxnId="{366DE082-2904-4111-AF68-A61BD0648CB5}">
      <dgm:prSet/>
      <dgm:spPr/>
      <dgm:t>
        <a:bodyPr/>
        <a:lstStyle/>
        <a:p>
          <a:endParaRPr lang="fr-FR"/>
        </a:p>
      </dgm:t>
    </dgm:pt>
    <dgm:pt modelId="{897B17D7-1E90-4009-9618-D52573A719BC}" type="sibTrans" cxnId="{366DE082-2904-4111-AF68-A61BD0648CB5}">
      <dgm:prSet/>
      <dgm:spPr/>
      <dgm:t>
        <a:bodyPr/>
        <a:lstStyle/>
        <a:p>
          <a:endParaRPr lang="fr-FR"/>
        </a:p>
      </dgm:t>
    </dgm:pt>
    <dgm:pt modelId="{A8F85F3C-6E0C-42EA-8C58-23A11420B920}" type="pres">
      <dgm:prSet presAssocID="{3C233380-C2B5-4064-9536-508C144BD2F2}" presName="Name0" presStyleCnt="0">
        <dgm:presLayoutVars>
          <dgm:dir/>
          <dgm:resizeHandles val="exact"/>
        </dgm:presLayoutVars>
      </dgm:prSet>
      <dgm:spPr/>
    </dgm:pt>
    <dgm:pt modelId="{BFF94CF5-582C-4E76-B2A0-D58DAF1F4F46}" type="pres">
      <dgm:prSet presAssocID="{3C233380-C2B5-4064-9536-508C144BD2F2}" presName="bkgdShp" presStyleLbl="alignAccFollowNode1" presStyleIdx="0" presStyleCnt="1"/>
      <dgm:spPr/>
    </dgm:pt>
    <dgm:pt modelId="{849FDAB8-3597-4CF1-9F9C-99B256C183CA}" type="pres">
      <dgm:prSet presAssocID="{3C233380-C2B5-4064-9536-508C144BD2F2}" presName="linComp" presStyleCnt="0"/>
      <dgm:spPr/>
    </dgm:pt>
    <dgm:pt modelId="{C9A59386-A7E5-405A-A66B-C71F1AD93485}" type="pres">
      <dgm:prSet presAssocID="{3D26CCDB-9A98-4214-96A7-6512E641C6FF}" presName="compNode" presStyleCnt="0"/>
      <dgm:spPr/>
    </dgm:pt>
    <dgm:pt modelId="{6D111971-B7D4-40CA-B896-F5BAE26350A8}" type="pres">
      <dgm:prSet presAssocID="{3D26CCDB-9A98-4214-96A7-6512E641C6FF}" presName="node" presStyleLbl="node1" presStyleIdx="0" presStyleCnt="5">
        <dgm:presLayoutVars>
          <dgm:bulletEnabled val="1"/>
        </dgm:presLayoutVars>
      </dgm:prSet>
      <dgm:spPr/>
    </dgm:pt>
    <dgm:pt modelId="{14109607-9AC3-4B37-9DD4-246A523AFE5F}" type="pres">
      <dgm:prSet presAssocID="{3D26CCDB-9A98-4214-96A7-6512E641C6FF}" presName="invisiNode" presStyleLbl="node1" presStyleIdx="0" presStyleCnt="5"/>
      <dgm:spPr/>
    </dgm:pt>
    <dgm:pt modelId="{F7FBAC79-3F41-4883-BAE6-29884A18AF2C}" type="pres">
      <dgm:prSet presAssocID="{3D26CCDB-9A98-4214-96A7-6512E641C6FF}" presName="imagNode" presStyleLbl="f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Aide avec un remplissage uni"/>
        </a:ext>
      </dgm:extLst>
    </dgm:pt>
    <dgm:pt modelId="{AE4FB9EB-DA4B-4105-B9CC-5EB170699FAD}" type="pres">
      <dgm:prSet presAssocID="{45175A71-8D39-4469-91DC-26EE01C6E39C}" presName="sibTrans" presStyleLbl="sibTrans2D1" presStyleIdx="0" presStyleCnt="0"/>
      <dgm:spPr/>
    </dgm:pt>
    <dgm:pt modelId="{CFC5DB65-566D-45F2-9733-067396D1E0D5}" type="pres">
      <dgm:prSet presAssocID="{49496665-09D9-4CA4-B621-4C91E4246204}" presName="compNode" presStyleCnt="0"/>
      <dgm:spPr/>
    </dgm:pt>
    <dgm:pt modelId="{723918D7-693C-416C-BD47-439E65F4E791}" type="pres">
      <dgm:prSet presAssocID="{49496665-09D9-4CA4-B621-4C91E4246204}" presName="node" presStyleLbl="node1" presStyleIdx="1" presStyleCnt="5">
        <dgm:presLayoutVars>
          <dgm:bulletEnabled val="1"/>
        </dgm:presLayoutVars>
      </dgm:prSet>
      <dgm:spPr/>
    </dgm:pt>
    <dgm:pt modelId="{D9843FF2-E104-4FF7-8AF0-C4266E27A52C}" type="pres">
      <dgm:prSet presAssocID="{49496665-09D9-4CA4-B621-4C91E4246204}" presName="invisiNode" presStyleLbl="node1" presStyleIdx="1" presStyleCnt="5"/>
      <dgm:spPr/>
    </dgm:pt>
    <dgm:pt modelId="{7AC4E4B5-97AA-49DB-8609-89D8B9E79E7E}" type="pres">
      <dgm:prSet presAssocID="{49496665-09D9-4CA4-B621-4C91E4246204}" presName="imagNode" presStyleLbl="fgImgPlac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Guide opérationnel avec un remplissage uni"/>
        </a:ext>
      </dgm:extLst>
    </dgm:pt>
    <dgm:pt modelId="{B6278654-6E0D-476C-B2D7-55ECB579AE86}" type="pres">
      <dgm:prSet presAssocID="{E8D91957-A279-4981-89F2-73FFBA64A15C}" presName="sibTrans" presStyleLbl="sibTrans2D1" presStyleIdx="0" presStyleCnt="0"/>
      <dgm:spPr/>
    </dgm:pt>
    <dgm:pt modelId="{B500EB82-F914-479E-AD56-3D47D069DB5E}" type="pres">
      <dgm:prSet presAssocID="{14F2FA7C-E301-4566-B818-F1DAD5C193E3}" presName="compNode" presStyleCnt="0"/>
      <dgm:spPr/>
    </dgm:pt>
    <dgm:pt modelId="{4528315E-FD1E-4CBC-9F3E-E1A6BFB40ADF}" type="pres">
      <dgm:prSet presAssocID="{14F2FA7C-E301-4566-B818-F1DAD5C193E3}" presName="node" presStyleLbl="node1" presStyleIdx="2" presStyleCnt="5">
        <dgm:presLayoutVars>
          <dgm:bulletEnabled val="1"/>
        </dgm:presLayoutVars>
      </dgm:prSet>
      <dgm:spPr/>
    </dgm:pt>
    <dgm:pt modelId="{695D66D9-9A5E-4295-A1AC-443B5A27C696}" type="pres">
      <dgm:prSet presAssocID="{14F2FA7C-E301-4566-B818-F1DAD5C193E3}" presName="invisiNode" presStyleLbl="node1" presStyleIdx="2" presStyleCnt="5"/>
      <dgm:spPr/>
    </dgm:pt>
    <dgm:pt modelId="{D45FE209-8B5B-4E0B-88C3-EBFD294FF399}" type="pres">
      <dgm:prSet presAssocID="{14F2FA7C-E301-4566-B818-F1DAD5C193E3}" presName="imagNode" presStyleLbl="fgImgPlac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Poing serré avec un remplissage uni"/>
        </a:ext>
      </dgm:extLst>
    </dgm:pt>
    <dgm:pt modelId="{2B7228CE-AB7D-42DF-A5D9-03D4BB34781B}" type="pres">
      <dgm:prSet presAssocID="{1EBD5324-E85A-4049-A3A7-8BA4C8ED009E}" presName="sibTrans" presStyleLbl="sibTrans2D1" presStyleIdx="0" presStyleCnt="0"/>
      <dgm:spPr/>
    </dgm:pt>
    <dgm:pt modelId="{C680AA97-8C7E-4D3E-AE13-0B00E0D56EA7}" type="pres">
      <dgm:prSet presAssocID="{B21F64C2-004D-40AE-A15A-A459EB3DE4F0}" presName="compNode" presStyleCnt="0"/>
      <dgm:spPr/>
    </dgm:pt>
    <dgm:pt modelId="{EA3F8379-C50E-4D7E-9815-AB711A7DAE12}" type="pres">
      <dgm:prSet presAssocID="{B21F64C2-004D-40AE-A15A-A459EB3DE4F0}" presName="node" presStyleLbl="node1" presStyleIdx="3" presStyleCnt="5">
        <dgm:presLayoutVars>
          <dgm:bulletEnabled val="1"/>
        </dgm:presLayoutVars>
      </dgm:prSet>
      <dgm:spPr/>
    </dgm:pt>
    <dgm:pt modelId="{4BEC4E2B-B844-42A8-A67E-7E2919A4621A}" type="pres">
      <dgm:prSet presAssocID="{B21F64C2-004D-40AE-A15A-A459EB3DE4F0}" presName="invisiNode" presStyleLbl="node1" presStyleIdx="3" presStyleCnt="5"/>
      <dgm:spPr/>
    </dgm:pt>
    <dgm:pt modelId="{F16C20A6-63BD-489C-A242-004BD8041662}" type="pres">
      <dgm:prSet presAssocID="{B21F64C2-004D-40AE-A15A-A459EB3DE4F0}" presName="imagNode" presStyleLbl="fgImgPlac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Aspiration avec un remplissage uni"/>
        </a:ext>
      </dgm:extLst>
    </dgm:pt>
    <dgm:pt modelId="{6F2ECE45-4F68-4481-B4B3-B86E1109DC11}" type="pres">
      <dgm:prSet presAssocID="{736CB9D2-8178-487F-B74A-B30BCA41795A}" presName="sibTrans" presStyleLbl="sibTrans2D1" presStyleIdx="0" presStyleCnt="0"/>
      <dgm:spPr/>
    </dgm:pt>
    <dgm:pt modelId="{57F25A12-A2BD-4039-8F9E-1647215C2907}" type="pres">
      <dgm:prSet presAssocID="{C90D751F-9360-4010-9AE7-7D9B9FCAD1E7}" presName="compNode" presStyleCnt="0"/>
      <dgm:spPr/>
    </dgm:pt>
    <dgm:pt modelId="{E7CD3425-1BE0-469D-B762-21ADE690730B}" type="pres">
      <dgm:prSet presAssocID="{C90D751F-9360-4010-9AE7-7D9B9FCAD1E7}" presName="node" presStyleLbl="node1" presStyleIdx="4" presStyleCnt="5">
        <dgm:presLayoutVars>
          <dgm:bulletEnabled val="1"/>
        </dgm:presLayoutVars>
      </dgm:prSet>
      <dgm:spPr/>
    </dgm:pt>
    <dgm:pt modelId="{5BBF3289-74B1-4C8A-B058-9D4E73B95EDD}" type="pres">
      <dgm:prSet presAssocID="{C90D751F-9360-4010-9AE7-7D9B9FCAD1E7}" presName="invisiNode" presStyleLbl="node1" presStyleIdx="4" presStyleCnt="5"/>
      <dgm:spPr/>
    </dgm:pt>
    <dgm:pt modelId="{2F224388-CCD6-4280-B1E4-65700CE0C34B}" type="pres">
      <dgm:prSet presAssocID="{C90D751F-9360-4010-9AE7-7D9B9FCAD1E7}" presName="imagNode" presStyleLbl="fgImgPlac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Accès universel avec un remplissage uni"/>
        </a:ext>
      </dgm:extLst>
    </dgm:pt>
  </dgm:ptLst>
  <dgm:cxnLst>
    <dgm:cxn modelId="{917E9403-FFA7-4048-ACBB-45410ED9B614}" type="presOf" srcId="{E8D91957-A279-4981-89F2-73FFBA64A15C}" destId="{B6278654-6E0D-476C-B2D7-55ECB579AE86}" srcOrd="0" destOrd="0" presId="urn:microsoft.com/office/officeart/2005/8/layout/pList2"/>
    <dgm:cxn modelId="{F4A53707-01E5-472D-855A-2CF4632A30CD}" srcId="{3C233380-C2B5-4064-9536-508C144BD2F2}" destId="{B21F64C2-004D-40AE-A15A-A459EB3DE4F0}" srcOrd="3" destOrd="0" parTransId="{82248A06-58EE-41FB-8229-9D3884F6F9BA}" sibTransId="{736CB9D2-8178-487F-B74A-B30BCA41795A}"/>
    <dgm:cxn modelId="{6C41A809-77F8-4F30-8D05-66796DC60BAC}" srcId="{3C233380-C2B5-4064-9536-508C144BD2F2}" destId="{3D26CCDB-9A98-4214-96A7-6512E641C6FF}" srcOrd="0" destOrd="0" parTransId="{37CFB5B5-8A2F-48F4-AEBA-79CAC48F64B7}" sibTransId="{45175A71-8D39-4469-91DC-26EE01C6E39C}"/>
    <dgm:cxn modelId="{F1019C44-1835-4D60-9882-2997F2514485}" type="presOf" srcId="{14F2FA7C-E301-4566-B818-F1DAD5C193E3}" destId="{4528315E-FD1E-4CBC-9F3E-E1A6BFB40ADF}" srcOrd="0" destOrd="0" presId="urn:microsoft.com/office/officeart/2005/8/layout/pList2"/>
    <dgm:cxn modelId="{89139A69-9B33-48D3-80BB-AF689C36FF01}" type="presOf" srcId="{1EBD5324-E85A-4049-A3A7-8BA4C8ED009E}" destId="{2B7228CE-AB7D-42DF-A5D9-03D4BB34781B}" srcOrd="0" destOrd="0" presId="urn:microsoft.com/office/officeart/2005/8/layout/pList2"/>
    <dgm:cxn modelId="{73101952-B71F-436D-81CC-1B12F57F5001}" type="presOf" srcId="{49496665-09D9-4CA4-B621-4C91E4246204}" destId="{723918D7-693C-416C-BD47-439E65F4E791}" srcOrd="0" destOrd="0" presId="urn:microsoft.com/office/officeart/2005/8/layout/pList2"/>
    <dgm:cxn modelId="{366DE082-2904-4111-AF68-A61BD0648CB5}" srcId="{3C233380-C2B5-4064-9536-508C144BD2F2}" destId="{C90D751F-9360-4010-9AE7-7D9B9FCAD1E7}" srcOrd="4" destOrd="0" parTransId="{911244E0-3C7D-4E07-A709-6F6B2B817F6F}" sibTransId="{897B17D7-1E90-4009-9618-D52573A719BC}"/>
    <dgm:cxn modelId="{FB3925A0-260F-4A6D-95E9-2C2FEB69A0C7}" srcId="{3C233380-C2B5-4064-9536-508C144BD2F2}" destId="{49496665-09D9-4CA4-B621-4C91E4246204}" srcOrd="1" destOrd="0" parTransId="{427FE620-991D-4FC4-804D-854BAA865CD3}" sibTransId="{E8D91957-A279-4981-89F2-73FFBA64A15C}"/>
    <dgm:cxn modelId="{ED4E6AB8-CD24-4874-9B52-E284CD88F93B}" type="presOf" srcId="{45175A71-8D39-4469-91DC-26EE01C6E39C}" destId="{AE4FB9EB-DA4B-4105-B9CC-5EB170699FAD}" srcOrd="0" destOrd="0" presId="urn:microsoft.com/office/officeart/2005/8/layout/pList2"/>
    <dgm:cxn modelId="{1C79ADBD-9EC0-40CF-AFDF-DF585A7B22A2}" type="presOf" srcId="{C90D751F-9360-4010-9AE7-7D9B9FCAD1E7}" destId="{E7CD3425-1BE0-469D-B762-21ADE690730B}" srcOrd="0" destOrd="0" presId="urn:microsoft.com/office/officeart/2005/8/layout/pList2"/>
    <dgm:cxn modelId="{3BBE05C7-AFE1-47D6-84E2-C2AA8D8D6B7E}" type="presOf" srcId="{B21F64C2-004D-40AE-A15A-A459EB3DE4F0}" destId="{EA3F8379-C50E-4D7E-9815-AB711A7DAE12}" srcOrd="0" destOrd="0" presId="urn:microsoft.com/office/officeart/2005/8/layout/pList2"/>
    <dgm:cxn modelId="{584187D9-511E-4461-89A7-E5F2CC11F180}" type="presOf" srcId="{3C233380-C2B5-4064-9536-508C144BD2F2}" destId="{A8F85F3C-6E0C-42EA-8C58-23A11420B920}" srcOrd="0" destOrd="0" presId="urn:microsoft.com/office/officeart/2005/8/layout/pList2"/>
    <dgm:cxn modelId="{387A6CDF-0F22-4329-A01A-D3514C95A9E5}" srcId="{3C233380-C2B5-4064-9536-508C144BD2F2}" destId="{14F2FA7C-E301-4566-B818-F1DAD5C193E3}" srcOrd="2" destOrd="0" parTransId="{300CD261-7206-4BE6-8735-E4ADE8FAC129}" sibTransId="{1EBD5324-E85A-4049-A3A7-8BA4C8ED009E}"/>
    <dgm:cxn modelId="{1C069DE7-1E3C-4B47-82F8-534140C17360}" type="presOf" srcId="{3D26CCDB-9A98-4214-96A7-6512E641C6FF}" destId="{6D111971-B7D4-40CA-B896-F5BAE26350A8}" srcOrd="0" destOrd="0" presId="urn:microsoft.com/office/officeart/2005/8/layout/pList2"/>
    <dgm:cxn modelId="{7AC8EAF0-FE95-450D-A611-0512BD1447B9}" type="presOf" srcId="{736CB9D2-8178-487F-B74A-B30BCA41795A}" destId="{6F2ECE45-4F68-4481-B4B3-B86E1109DC11}" srcOrd="0" destOrd="0" presId="urn:microsoft.com/office/officeart/2005/8/layout/pList2"/>
    <dgm:cxn modelId="{0A80DEAE-3E62-47A3-A0D4-F58C9E14A681}" type="presParOf" srcId="{A8F85F3C-6E0C-42EA-8C58-23A11420B920}" destId="{BFF94CF5-582C-4E76-B2A0-D58DAF1F4F46}" srcOrd="0" destOrd="0" presId="urn:microsoft.com/office/officeart/2005/8/layout/pList2"/>
    <dgm:cxn modelId="{5740D6B0-FA49-415D-9E0E-981CF17B845E}" type="presParOf" srcId="{A8F85F3C-6E0C-42EA-8C58-23A11420B920}" destId="{849FDAB8-3597-4CF1-9F9C-99B256C183CA}" srcOrd="1" destOrd="0" presId="urn:microsoft.com/office/officeart/2005/8/layout/pList2"/>
    <dgm:cxn modelId="{A61C0724-8409-4154-9F51-52D7B0CE5682}" type="presParOf" srcId="{849FDAB8-3597-4CF1-9F9C-99B256C183CA}" destId="{C9A59386-A7E5-405A-A66B-C71F1AD93485}" srcOrd="0" destOrd="0" presId="urn:microsoft.com/office/officeart/2005/8/layout/pList2"/>
    <dgm:cxn modelId="{6B089E0D-F8BF-4817-92DD-7F578AA80A7E}" type="presParOf" srcId="{C9A59386-A7E5-405A-A66B-C71F1AD93485}" destId="{6D111971-B7D4-40CA-B896-F5BAE26350A8}" srcOrd="0" destOrd="0" presId="urn:microsoft.com/office/officeart/2005/8/layout/pList2"/>
    <dgm:cxn modelId="{245DA60A-45BC-463A-8F3B-1AED397AE409}" type="presParOf" srcId="{C9A59386-A7E5-405A-A66B-C71F1AD93485}" destId="{14109607-9AC3-4B37-9DD4-246A523AFE5F}" srcOrd="1" destOrd="0" presId="urn:microsoft.com/office/officeart/2005/8/layout/pList2"/>
    <dgm:cxn modelId="{B537D434-7CA5-4E5D-898D-835F13C5D5AB}" type="presParOf" srcId="{C9A59386-A7E5-405A-A66B-C71F1AD93485}" destId="{F7FBAC79-3F41-4883-BAE6-29884A18AF2C}" srcOrd="2" destOrd="0" presId="urn:microsoft.com/office/officeart/2005/8/layout/pList2"/>
    <dgm:cxn modelId="{2B71EAB0-36C0-4A33-AA27-B5BB975B4883}" type="presParOf" srcId="{849FDAB8-3597-4CF1-9F9C-99B256C183CA}" destId="{AE4FB9EB-DA4B-4105-B9CC-5EB170699FAD}" srcOrd="1" destOrd="0" presId="urn:microsoft.com/office/officeart/2005/8/layout/pList2"/>
    <dgm:cxn modelId="{302091A3-9D28-4C24-BA12-4674F3393035}" type="presParOf" srcId="{849FDAB8-3597-4CF1-9F9C-99B256C183CA}" destId="{CFC5DB65-566D-45F2-9733-067396D1E0D5}" srcOrd="2" destOrd="0" presId="urn:microsoft.com/office/officeart/2005/8/layout/pList2"/>
    <dgm:cxn modelId="{F2CEDB50-7ED8-48EE-9331-80EF9294FFB9}" type="presParOf" srcId="{CFC5DB65-566D-45F2-9733-067396D1E0D5}" destId="{723918D7-693C-416C-BD47-439E65F4E791}" srcOrd="0" destOrd="0" presId="urn:microsoft.com/office/officeart/2005/8/layout/pList2"/>
    <dgm:cxn modelId="{0F46CB1B-0292-4505-9D93-7A7F23BAB3B4}" type="presParOf" srcId="{CFC5DB65-566D-45F2-9733-067396D1E0D5}" destId="{D9843FF2-E104-4FF7-8AF0-C4266E27A52C}" srcOrd="1" destOrd="0" presId="urn:microsoft.com/office/officeart/2005/8/layout/pList2"/>
    <dgm:cxn modelId="{F6CD882F-96CE-45E1-8270-8D9510BACCB1}" type="presParOf" srcId="{CFC5DB65-566D-45F2-9733-067396D1E0D5}" destId="{7AC4E4B5-97AA-49DB-8609-89D8B9E79E7E}" srcOrd="2" destOrd="0" presId="urn:microsoft.com/office/officeart/2005/8/layout/pList2"/>
    <dgm:cxn modelId="{0D61DE67-2B2D-4739-8FE3-FEA3DC4585DA}" type="presParOf" srcId="{849FDAB8-3597-4CF1-9F9C-99B256C183CA}" destId="{B6278654-6E0D-476C-B2D7-55ECB579AE86}" srcOrd="3" destOrd="0" presId="urn:microsoft.com/office/officeart/2005/8/layout/pList2"/>
    <dgm:cxn modelId="{A1E2EAD8-F16F-4388-9374-8391F36B4CF2}" type="presParOf" srcId="{849FDAB8-3597-4CF1-9F9C-99B256C183CA}" destId="{B500EB82-F914-479E-AD56-3D47D069DB5E}" srcOrd="4" destOrd="0" presId="urn:microsoft.com/office/officeart/2005/8/layout/pList2"/>
    <dgm:cxn modelId="{21250504-1D14-4357-A127-8B3E0CDDF9AB}" type="presParOf" srcId="{B500EB82-F914-479E-AD56-3D47D069DB5E}" destId="{4528315E-FD1E-4CBC-9F3E-E1A6BFB40ADF}" srcOrd="0" destOrd="0" presId="urn:microsoft.com/office/officeart/2005/8/layout/pList2"/>
    <dgm:cxn modelId="{C8701300-CF41-4481-A3EC-DFABC191B403}" type="presParOf" srcId="{B500EB82-F914-479E-AD56-3D47D069DB5E}" destId="{695D66D9-9A5E-4295-A1AC-443B5A27C696}" srcOrd="1" destOrd="0" presId="urn:microsoft.com/office/officeart/2005/8/layout/pList2"/>
    <dgm:cxn modelId="{D51C3805-20EC-4159-A827-C73A289F8439}" type="presParOf" srcId="{B500EB82-F914-479E-AD56-3D47D069DB5E}" destId="{D45FE209-8B5B-4E0B-88C3-EBFD294FF399}" srcOrd="2" destOrd="0" presId="urn:microsoft.com/office/officeart/2005/8/layout/pList2"/>
    <dgm:cxn modelId="{F425CE07-56BC-4050-82D3-112FD292DE35}" type="presParOf" srcId="{849FDAB8-3597-4CF1-9F9C-99B256C183CA}" destId="{2B7228CE-AB7D-42DF-A5D9-03D4BB34781B}" srcOrd="5" destOrd="0" presId="urn:microsoft.com/office/officeart/2005/8/layout/pList2"/>
    <dgm:cxn modelId="{F201E39D-146D-4000-A601-E5E5A04B89CF}" type="presParOf" srcId="{849FDAB8-3597-4CF1-9F9C-99B256C183CA}" destId="{C680AA97-8C7E-4D3E-AE13-0B00E0D56EA7}" srcOrd="6" destOrd="0" presId="urn:microsoft.com/office/officeart/2005/8/layout/pList2"/>
    <dgm:cxn modelId="{73D484E1-9326-47BD-B9F2-DC42040CFBF4}" type="presParOf" srcId="{C680AA97-8C7E-4D3E-AE13-0B00E0D56EA7}" destId="{EA3F8379-C50E-4D7E-9815-AB711A7DAE12}" srcOrd="0" destOrd="0" presId="urn:microsoft.com/office/officeart/2005/8/layout/pList2"/>
    <dgm:cxn modelId="{BF80ECA8-6031-4346-97E3-195C72E180B6}" type="presParOf" srcId="{C680AA97-8C7E-4D3E-AE13-0B00E0D56EA7}" destId="{4BEC4E2B-B844-42A8-A67E-7E2919A4621A}" srcOrd="1" destOrd="0" presId="urn:microsoft.com/office/officeart/2005/8/layout/pList2"/>
    <dgm:cxn modelId="{C7C9E1E4-D0DC-41B2-A18D-54CEB190E2A9}" type="presParOf" srcId="{C680AA97-8C7E-4D3E-AE13-0B00E0D56EA7}" destId="{F16C20A6-63BD-489C-A242-004BD8041662}" srcOrd="2" destOrd="0" presId="urn:microsoft.com/office/officeart/2005/8/layout/pList2"/>
    <dgm:cxn modelId="{7893E816-D101-4D52-AF70-17032CE40AED}" type="presParOf" srcId="{849FDAB8-3597-4CF1-9F9C-99B256C183CA}" destId="{6F2ECE45-4F68-4481-B4B3-B86E1109DC11}" srcOrd="7" destOrd="0" presId="urn:microsoft.com/office/officeart/2005/8/layout/pList2"/>
    <dgm:cxn modelId="{53809E6B-5A97-48B5-9495-586CA3D52A58}" type="presParOf" srcId="{849FDAB8-3597-4CF1-9F9C-99B256C183CA}" destId="{57F25A12-A2BD-4039-8F9E-1647215C2907}" srcOrd="8" destOrd="0" presId="urn:microsoft.com/office/officeart/2005/8/layout/pList2"/>
    <dgm:cxn modelId="{8BB50DD1-CCEB-49E4-9719-449AF6E62C74}" type="presParOf" srcId="{57F25A12-A2BD-4039-8F9E-1647215C2907}" destId="{E7CD3425-1BE0-469D-B762-21ADE690730B}" srcOrd="0" destOrd="0" presId="urn:microsoft.com/office/officeart/2005/8/layout/pList2"/>
    <dgm:cxn modelId="{A65F19D6-0534-46DD-B11B-E235BEAC2892}" type="presParOf" srcId="{57F25A12-A2BD-4039-8F9E-1647215C2907}" destId="{5BBF3289-74B1-4C8A-B058-9D4E73B95EDD}" srcOrd="1" destOrd="0" presId="urn:microsoft.com/office/officeart/2005/8/layout/pList2"/>
    <dgm:cxn modelId="{924C1AAC-2D8C-4C20-BAF7-288EC960A275}" type="presParOf" srcId="{57F25A12-A2BD-4039-8F9E-1647215C2907}" destId="{2F224388-CCD6-4280-B1E4-65700CE0C34B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CD9EE2-66EB-43F3-A6E5-1E8C5BEEAD3B}">
      <dsp:nvSpPr>
        <dsp:cNvPr id="0" name=""/>
        <dsp:cNvSpPr/>
      </dsp:nvSpPr>
      <dsp:spPr>
        <a:xfrm>
          <a:off x="0" y="895065"/>
          <a:ext cx="5591110" cy="943774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C7ADC3-A482-42DD-8B02-DEE4C11FFA98}">
      <dsp:nvSpPr>
        <dsp:cNvPr id="0" name=""/>
        <dsp:cNvSpPr/>
      </dsp:nvSpPr>
      <dsp:spPr>
        <a:xfrm>
          <a:off x="2457" y="0"/>
          <a:ext cx="1621640" cy="9437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Valeurs partagées</a:t>
          </a:r>
        </a:p>
      </dsp:txBody>
      <dsp:txXfrm>
        <a:off x="2457" y="0"/>
        <a:ext cx="1621640" cy="943774"/>
      </dsp:txXfrm>
    </dsp:sp>
    <dsp:sp modelId="{E40AC747-D83F-4DD4-97A5-941ABE85D33E}">
      <dsp:nvSpPr>
        <dsp:cNvPr id="0" name=""/>
        <dsp:cNvSpPr/>
      </dsp:nvSpPr>
      <dsp:spPr>
        <a:xfrm>
          <a:off x="695305" y="1061745"/>
          <a:ext cx="235943" cy="2359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B77930-BAAF-43F9-B3B3-2CE70AEDDB88}">
      <dsp:nvSpPr>
        <dsp:cNvPr id="0" name=""/>
        <dsp:cNvSpPr/>
      </dsp:nvSpPr>
      <dsp:spPr>
        <a:xfrm>
          <a:off x="1705179" y="1415660"/>
          <a:ext cx="1621640" cy="9437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Positionnement sociétal du projet</a:t>
          </a:r>
        </a:p>
      </dsp:txBody>
      <dsp:txXfrm>
        <a:off x="1705179" y="1415660"/>
        <a:ext cx="1621640" cy="943774"/>
      </dsp:txXfrm>
    </dsp:sp>
    <dsp:sp modelId="{5D2E34BD-E4CC-4B4F-AA1B-1A9666550395}">
      <dsp:nvSpPr>
        <dsp:cNvPr id="0" name=""/>
        <dsp:cNvSpPr/>
      </dsp:nvSpPr>
      <dsp:spPr>
        <a:xfrm>
          <a:off x="2398027" y="1061745"/>
          <a:ext cx="235943" cy="2359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5BF03C-44F6-47BF-9E08-92E999F21B7B}">
      <dsp:nvSpPr>
        <dsp:cNvPr id="0" name=""/>
        <dsp:cNvSpPr/>
      </dsp:nvSpPr>
      <dsp:spPr>
        <a:xfrm>
          <a:off x="3407901" y="0"/>
          <a:ext cx="1621640" cy="9437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Innovation sociale</a:t>
          </a:r>
        </a:p>
      </dsp:txBody>
      <dsp:txXfrm>
        <a:off x="3407901" y="0"/>
        <a:ext cx="1621640" cy="943774"/>
      </dsp:txXfrm>
    </dsp:sp>
    <dsp:sp modelId="{345D8E2A-C1D7-44E2-9472-F979364FACF0}">
      <dsp:nvSpPr>
        <dsp:cNvPr id="0" name=""/>
        <dsp:cNvSpPr/>
      </dsp:nvSpPr>
      <dsp:spPr>
        <a:xfrm>
          <a:off x="4100750" y="1061745"/>
          <a:ext cx="235943" cy="2359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F94CF5-582C-4E76-B2A0-D58DAF1F4F46}">
      <dsp:nvSpPr>
        <dsp:cNvPr id="0" name=""/>
        <dsp:cNvSpPr/>
      </dsp:nvSpPr>
      <dsp:spPr>
        <a:xfrm>
          <a:off x="0" y="0"/>
          <a:ext cx="9877888" cy="2238647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FBAC79-3F41-4883-BAE6-29884A18AF2C}">
      <dsp:nvSpPr>
        <dsp:cNvPr id="0" name=""/>
        <dsp:cNvSpPr/>
      </dsp:nvSpPr>
      <dsp:spPr>
        <a:xfrm>
          <a:off x="299510" y="298486"/>
          <a:ext cx="1718308" cy="164167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1000" r="-1000"/>
          </a:stretch>
        </a:blipFill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D111971-B7D4-40CA-B896-F5BAE26350A8}">
      <dsp:nvSpPr>
        <dsp:cNvPr id="0" name=""/>
        <dsp:cNvSpPr/>
      </dsp:nvSpPr>
      <dsp:spPr>
        <a:xfrm rot="10800000">
          <a:off x="299510" y="2238647"/>
          <a:ext cx="1718308" cy="2736125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dirty="0"/>
            <a:t>Demande sociale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(Groupes vulnérables,, Demande par les groupes, santé aussi sociale, Santé collective, exploration concertée de la demande, …)</a:t>
          </a:r>
        </a:p>
      </dsp:txBody>
      <dsp:txXfrm rot="10800000">
        <a:off x="352354" y="2238647"/>
        <a:ext cx="1612620" cy="2683281"/>
      </dsp:txXfrm>
    </dsp:sp>
    <dsp:sp modelId="{7AC4E4B5-97AA-49DB-8609-89D8B9E79E7E}">
      <dsp:nvSpPr>
        <dsp:cNvPr id="0" name=""/>
        <dsp:cNvSpPr/>
      </dsp:nvSpPr>
      <dsp:spPr>
        <a:xfrm>
          <a:off x="2189649" y="298486"/>
          <a:ext cx="1718308" cy="164167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1000" r="-1000"/>
          </a:stretch>
        </a:blipFill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23918D7-693C-416C-BD47-439E65F4E791}">
      <dsp:nvSpPr>
        <dsp:cNvPr id="0" name=""/>
        <dsp:cNvSpPr/>
      </dsp:nvSpPr>
      <dsp:spPr>
        <a:xfrm rot="10800000">
          <a:off x="2189649" y="2238647"/>
          <a:ext cx="1718308" cy="2736125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dirty="0"/>
            <a:t>Défi sociétal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(Défi des inégalités sociales, défis économiques, défis environnementaux, approches systémiques des défis, création d’emplois durables, gestion des ressources, …)</a:t>
          </a:r>
        </a:p>
      </dsp:txBody>
      <dsp:txXfrm rot="10800000">
        <a:off x="2242493" y="2238647"/>
        <a:ext cx="1612620" cy="2683281"/>
      </dsp:txXfrm>
    </dsp:sp>
    <dsp:sp modelId="{D45FE209-8B5B-4E0B-88C3-EBFD294FF399}">
      <dsp:nvSpPr>
        <dsp:cNvPr id="0" name=""/>
        <dsp:cNvSpPr/>
      </dsp:nvSpPr>
      <dsp:spPr>
        <a:xfrm>
          <a:off x="4079789" y="298486"/>
          <a:ext cx="1718308" cy="164167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1000" r="-1000"/>
          </a:stretch>
        </a:blipFill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528315E-FD1E-4CBC-9F3E-E1A6BFB40ADF}">
      <dsp:nvSpPr>
        <dsp:cNvPr id="0" name=""/>
        <dsp:cNvSpPr/>
      </dsp:nvSpPr>
      <dsp:spPr>
        <a:xfrm rot="10800000">
          <a:off x="4079789" y="2238647"/>
          <a:ext cx="1718308" cy="2736125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dirty="0"/>
            <a:t>Changements systémiques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(Change les organisations, impliques des partenaires, réduit les rapports de pouvoir et d’oppression, mobilise des partenaires de différents secteurs/champs, établit des alliances, influence les politiques publiques, …) </a:t>
          </a:r>
        </a:p>
      </dsp:txBody>
      <dsp:txXfrm rot="10800000">
        <a:off x="4132633" y="2238647"/>
        <a:ext cx="1612620" cy="2683281"/>
      </dsp:txXfrm>
    </dsp:sp>
    <dsp:sp modelId="{F16C20A6-63BD-489C-A242-004BD8041662}">
      <dsp:nvSpPr>
        <dsp:cNvPr id="0" name=""/>
        <dsp:cNvSpPr/>
      </dsp:nvSpPr>
      <dsp:spPr>
        <a:xfrm>
          <a:off x="5969929" y="298486"/>
          <a:ext cx="1718308" cy="164167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l="-1000" r="-1000"/>
          </a:stretch>
        </a:blipFill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A3F8379-C50E-4D7E-9815-AB711A7DAE12}">
      <dsp:nvSpPr>
        <dsp:cNvPr id="0" name=""/>
        <dsp:cNvSpPr/>
      </dsp:nvSpPr>
      <dsp:spPr>
        <a:xfrm rot="10800000">
          <a:off x="5969929" y="2238647"/>
          <a:ext cx="1718308" cy="2736125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dirty="0"/>
            <a:t>Rôle de l’entrepreneur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(Rôle social de l’entrepreneur, accepte le partage des idées, impliquent des valeurs de justice sociale, …)</a:t>
          </a:r>
        </a:p>
      </dsp:txBody>
      <dsp:txXfrm rot="10800000">
        <a:off x="6022773" y="2238647"/>
        <a:ext cx="1612620" cy="2683281"/>
      </dsp:txXfrm>
    </dsp:sp>
    <dsp:sp modelId="{2F224388-CCD6-4280-B1E4-65700CE0C34B}">
      <dsp:nvSpPr>
        <dsp:cNvPr id="0" name=""/>
        <dsp:cNvSpPr/>
      </dsp:nvSpPr>
      <dsp:spPr>
        <a:xfrm>
          <a:off x="7860068" y="298486"/>
          <a:ext cx="1718308" cy="164167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 l="-1000" r="-1000"/>
          </a:stretch>
        </a:blipFill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7CD3425-1BE0-469D-B762-21ADE690730B}">
      <dsp:nvSpPr>
        <dsp:cNvPr id="0" name=""/>
        <dsp:cNvSpPr/>
      </dsp:nvSpPr>
      <dsp:spPr>
        <a:xfrm rot="10800000">
          <a:off x="7860068" y="2238647"/>
          <a:ext cx="1718308" cy="2736125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dirty="0"/>
            <a:t>Co-construction démocratique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(Favorise l’empowerment collectif, implique les publics dans toutes les phases, chercher l’interdisciplinarité, coproduction, cocréation, favorise la demande sur le besoin, …)</a:t>
          </a:r>
        </a:p>
      </dsp:txBody>
      <dsp:txXfrm rot="10800000">
        <a:off x="7912912" y="2238647"/>
        <a:ext cx="1612620" cy="26832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A49DF3-8F9D-F4CF-DC92-16AE4B0E72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5733D92-772D-5373-2224-08CEB6324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B020F6-7DEE-82CA-AC6A-CDE5E7202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E8745-C317-46C0-B908-B07086D1BC73}" type="datetimeFigureOut">
              <a:rPr lang="fr-BE" smtClean="0"/>
              <a:t>04-10-23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8F28B3-F700-82A3-BE3E-CF1E64299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F71A29-CF36-EFAA-F0CC-BB8BFE9DD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3FB7-F9A1-4733-B3AC-C411C02D70E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59708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B3FECC-6259-3922-C762-FFCA0F3A8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79C4D3-0832-14A9-C0FB-B86E7C959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A8A222-ED21-A6C8-E950-789CE4969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E8745-C317-46C0-B908-B07086D1BC73}" type="datetimeFigureOut">
              <a:rPr lang="fr-BE" smtClean="0"/>
              <a:t>04-10-23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9574A77-F7E3-03F9-1F22-BA4B06526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AF9A2D-9679-2B91-A099-C14DDFD2D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3FB7-F9A1-4733-B3AC-C411C02D70E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36468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462C43-A316-9A45-05AE-022808010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1BBC389-B6EA-087F-4AE2-F29903D0F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0DCCCCE-5B9F-8EAE-C4BB-532D7FDAD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E8745-C317-46C0-B908-B07086D1BC73}" type="datetimeFigureOut">
              <a:rPr lang="fr-BE" smtClean="0"/>
              <a:t>04-10-23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2FE0AC-4CD5-FB1C-46C8-D224F1E04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75A085-C068-40FD-034B-2C4CE9B44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3FB7-F9A1-4733-B3AC-C411C02D70E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95700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E4CA3D-FF6A-005C-272C-333D50BF9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D23C49-B21D-EF27-515B-8D3A5C921A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4E3551B-295F-FD0A-5D97-734BEB862A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C95A385-9FDE-F935-71F6-5AC39794C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E8745-C317-46C0-B908-B07086D1BC73}" type="datetimeFigureOut">
              <a:rPr lang="fr-BE" smtClean="0"/>
              <a:t>04-10-23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63141C1-C333-4596-AE85-72489792A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F332EC-54CA-FE90-A203-842B4DAB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3FB7-F9A1-4733-B3AC-C411C02D70E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98594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97E5C2-7598-0845-CC13-75B7C6AE5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19481FD-89D3-F948-C077-5488231F5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3F63F93-E312-9F5A-5BCC-164D9EB700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4E9D1C3-67D1-C658-1197-A108894E48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A5AF15A-E66F-5039-ED03-1DE4B142CC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3C8B662-B7E1-3C51-CFE6-540DC9F95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E8745-C317-46C0-B908-B07086D1BC73}" type="datetimeFigureOut">
              <a:rPr lang="fr-BE" smtClean="0"/>
              <a:t>04-10-23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6A16EBE-600B-871E-9A06-1762EDD46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EBE26B6-81FB-4C4A-59D9-C80F72BC2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3FB7-F9A1-4733-B3AC-C411C02D70E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72486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8522D4-E3CD-3CE9-4AFE-FB113B886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ED77273-E971-37FB-E193-49C82C027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E8745-C317-46C0-B908-B07086D1BC73}" type="datetimeFigureOut">
              <a:rPr lang="fr-BE" smtClean="0"/>
              <a:t>04-10-23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9022F98-EEE9-D309-C79D-1747A8825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91749F4-7F2F-4617-160B-7CEF3DA9E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3FB7-F9A1-4733-B3AC-C411C02D70E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6694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83808E-0801-A34E-D309-5782A4DB9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E8745-C317-46C0-B908-B07086D1BC73}" type="datetimeFigureOut">
              <a:rPr lang="fr-BE" smtClean="0"/>
              <a:t>04-10-23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EBE28FC-55EA-6046-7968-538748BA0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03AEF11-D986-DF6C-8817-7056B45F5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3FB7-F9A1-4733-B3AC-C411C02D70E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6776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F50AA5-943D-29ED-E714-AED62AE5E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7524D6-12DB-C55E-7C25-9A688B254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15B0F2C-A3C1-8483-F3A1-10EF0BD0D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85BBA3-A4F3-151E-7418-3FD5576FB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E8745-C317-46C0-B908-B07086D1BC73}" type="datetimeFigureOut">
              <a:rPr lang="fr-BE" smtClean="0"/>
              <a:t>04-10-23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9D5623A-96C1-BE5B-1DD5-4D6E3E74B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BCA6EC8-469E-F89D-9783-3C2E60D91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3FB7-F9A1-4733-B3AC-C411C02D70E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09923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208C60-AE2C-BADB-7A32-0F326508F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4688180-82EB-C495-D824-41EF0544BD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E3A799E-1D10-A9E3-D40F-A5DED7B3D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B5A99A-9FA2-E33D-CA97-5A1EDF4C4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E8745-C317-46C0-B908-B07086D1BC73}" type="datetimeFigureOut">
              <a:rPr lang="fr-BE" smtClean="0"/>
              <a:t>04-10-23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1520397-4244-DAD5-E7F2-50B47AB2D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4715AE0-C41F-2FA3-4625-D6495BDD1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3FB7-F9A1-4733-B3AC-C411C02D70E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04713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BF5868-0B12-254D-8222-350918250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AFA798B-3A71-134C-84EE-E5196D88C4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A85E9D6-436D-7261-DE9B-EA31F5D70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E8745-C317-46C0-B908-B07086D1BC73}" type="datetimeFigureOut">
              <a:rPr lang="fr-BE" smtClean="0"/>
              <a:t>04-10-23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9F205A-2470-D24E-2F85-D41E7F86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BD89820-67B2-FEAD-A427-A271041F0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3FB7-F9A1-4733-B3AC-C411C02D70E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04151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0088C43-34E2-97D5-C351-DE4F8AAAF8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452812C-FE2D-BD6B-DE75-BBF3EFB20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081D79-5AC3-B796-57D4-530E281DE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E8745-C317-46C0-B908-B07086D1BC73}" type="datetimeFigureOut">
              <a:rPr lang="fr-BE" smtClean="0"/>
              <a:t>04-10-23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30790D-468C-D43E-0FDA-4E645D4A9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2DA31D-257F-6888-C4C8-E203C033A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13FB7-F9A1-4733-B3AC-C411C02D70E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49603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46408C7-D3C0-C367-3C49-5B081C73B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D7D0B8-8A32-DD49-23C9-AEA720828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E4888B9-CA0C-A5D1-C691-002F61BCBD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E8745-C317-46C0-B908-B07086D1BC73}" type="datetimeFigureOut">
              <a:rPr lang="fr-BE" smtClean="0"/>
              <a:t>04-10-23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8E5FEB-1F75-6622-8C86-3B42CDAF5B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24BCB8-2262-C3BC-8B54-955840F8D7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13FB7-F9A1-4733-B3AC-C411C02D70E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4243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D73AA873-A03E-B0C6-576E-0ACEF43A94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</a14:imgLayer>
                </a14:imgProps>
              </a:ext>
            </a:extLst>
          </a:blip>
          <a:srcRect r="824"/>
          <a:stretch/>
        </p:blipFill>
        <p:spPr>
          <a:xfrm>
            <a:off x="3004522" y="313514"/>
            <a:ext cx="6016188" cy="3516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DD9B7C3-99C6-3DCA-1B76-99FC56FD65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914" r="1359" b="-5396"/>
          <a:stretch/>
        </p:blipFill>
        <p:spPr>
          <a:xfrm>
            <a:off x="617987" y="5806786"/>
            <a:ext cx="7410393" cy="86303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349CA2-16BF-75C1-0D77-7D279999AED6}"/>
              </a:ext>
            </a:extLst>
          </p:cNvPr>
          <p:cNvSpPr txBox="1"/>
          <p:nvPr/>
        </p:nvSpPr>
        <p:spPr>
          <a:xfrm>
            <a:off x="2390803" y="4246324"/>
            <a:ext cx="71658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200" b="1" dirty="0">
                <a:latin typeface="Baskerville Old Face" panose="02020602080505020303" pitchFamily="18" charset="0"/>
              </a:rPr>
              <a:t>« L’innovation sociale dans un contexte technologique »</a:t>
            </a:r>
          </a:p>
          <a:p>
            <a:pPr algn="ctr"/>
            <a:r>
              <a:rPr lang="fr-BE" sz="2200" b="1" dirty="0">
                <a:latin typeface="Baskerville Old Face" panose="02020602080505020303" pitchFamily="18" charset="0"/>
              </a:rPr>
              <a:t>Gaëtan ABSIL (</a:t>
            </a:r>
            <a:r>
              <a:rPr lang="fr-BE" sz="2200" b="1" dirty="0" err="1">
                <a:latin typeface="Baskerville Old Face" panose="02020602080505020303" pitchFamily="18" charset="0"/>
              </a:rPr>
              <a:t>HELMo</a:t>
            </a:r>
            <a:r>
              <a:rPr lang="fr-BE" sz="2200" b="1" dirty="0">
                <a:latin typeface="Baskerville Old Face" panose="02020602080505020303" pitchFamily="18" charset="0"/>
              </a:rPr>
              <a:t>-LABOCS)</a:t>
            </a:r>
            <a:br>
              <a:rPr lang="fr-BE" sz="2200" b="1" dirty="0">
                <a:latin typeface="Baskerville Old Face" panose="02020602080505020303" pitchFamily="18" charset="0"/>
              </a:rPr>
            </a:br>
            <a:br>
              <a:rPr lang="fr-BE" sz="2200" b="1" dirty="0">
                <a:latin typeface="Baskerville Old Face" panose="02020602080505020303" pitchFamily="18" charset="0"/>
              </a:rPr>
            </a:br>
            <a:r>
              <a:rPr lang="fr-BE" sz="2200" dirty="0">
                <a:latin typeface="Baskerville Old Face" panose="02020602080505020303" pitchFamily="18" charset="0"/>
              </a:rPr>
              <a:t>5 octobre 2023 – </a:t>
            </a:r>
            <a:r>
              <a:rPr lang="fr-BE" sz="2200" dirty="0" err="1">
                <a:latin typeface="Baskerville Old Face" panose="02020602080505020303" pitchFamily="18" charset="0"/>
              </a:rPr>
              <a:t>Recy</a:t>
            </a:r>
            <a:r>
              <a:rPr lang="fr-BE" sz="2200" dirty="0">
                <a:latin typeface="Baskerville Old Face" panose="02020602080505020303" pitchFamily="18" charset="0"/>
              </a:rPr>
              <a:t>-K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629420E-FD0A-7E0C-4542-1901DB0DA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674" y="5966011"/>
            <a:ext cx="2898710" cy="54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0222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99B64-DC22-5325-0166-D636650A1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555" y="136359"/>
            <a:ext cx="10515600" cy="1325563"/>
          </a:xfrm>
        </p:spPr>
        <p:txBody>
          <a:bodyPr/>
          <a:lstStyle/>
          <a:p>
            <a:pPr algn="ctr"/>
            <a:r>
              <a:rPr lang="fr-BE" dirty="0">
                <a:latin typeface="Baskerville Old Face" panose="02020602080505020303" pitchFamily="18" charset="0"/>
              </a:rPr>
              <a:t>L’innovation sociale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0013E3EC-24F5-32E8-949C-9DB42A4425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914" r="1359" b="-5396"/>
          <a:stretch/>
        </p:blipFill>
        <p:spPr>
          <a:xfrm>
            <a:off x="2390829" y="5900019"/>
            <a:ext cx="7410342" cy="8630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0205141-E69E-4102-FBA7-1595F088E9A1}"/>
              </a:ext>
            </a:extLst>
          </p:cNvPr>
          <p:cNvSpPr txBox="1"/>
          <p:nvPr/>
        </p:nvSpPr>
        <p:spPr>
          <a:xfrm>
            <a:off x="905069" y="1777246"/>
            <a:ext cx="3069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Un effet pour  « </a:t>
            </a:r>
            <a:r>
              <a:rPr lang="fr-FR" u="sng" dirty="0"/>
              <a:t>la</a:t>
            </a:r>
            <a:r>
              <a:rPr lang="fr-FR" dirty="0"/>
              <a:t> politique »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E65C34B-1908-A2BF-5532-C1599AF7E10F}"/>
              </a:ext>
            </a:extLst>
          </p:cNvPr>
          <p:cNvSpPr txBox="1"/>
          <p:nvPr/>
        </p:nvSpPr>
        <p:spPr>
          <a:xfrm>
            <a:off x="4385384" y="2529682"/>
            <a:ext cx="386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Un concept en cours de stabilisation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8B720EF-A0C5-F78F-977B-893624279ACC}"/>
              </a:ext>
            </a:extLst>
          </p:cNvPr>
          <p:cNvSpPr txBox="1"/>
          <p:nvPr/>
        </p:nvSpPr>
        <p:spPr>
          <a:xfrm>
            <a:off x="6837786" y="3801452"/>
            <a:ext cx="3519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Une amorce pour « </a:t>
            </a:r>
            <a:r>
              <a:rPr lang="fr-FR" u="sng" dirty="0"/>
              <a:t>le</a:t>
            </a:r>
            <a:r>
              <a:rPr lang="fr-FR" dirty="0"/>
              <a:t> politique »</a:t>
            </a:r>
          </a:p>
        </p:txBody>
      </p:sp>
      <p:sp>
        <p:nvSpPr>
          <p:cNvPr id="12" name="Flèche : courbe vers la droite 11">
            <a:extLst>
              <a:ext uri="{FF2B5EF4-FFF2-40B4-BE49-F238E27FC236}">
                <a16:creationId xmlns:a16="http://schemas.microsoft.com/office/drawing/2014/main" id="{CBEA735B-47BB-4092-6263-1C4B7934E304}"/>
              </a:ext>
            </a:extLst>
          </p:cNvPr>
          <p:cNvSpPr/>
          <p:nvPr/>
        </p:nvSpPr>
        <p:spPr>
          <a:xfrm>
            <a:off x="426097" y="1947579"/>
            <a:ext cx="440094" cy="2127380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7EC1E3E-A9CE-6E65-32A7-0923D0C0B960}"/>
              </a:ext>
            </a:extLst>
          </p:cNvPr>
          <p:cNvSpPr txBox="1"/>
          <p:nvPr/>
        </p:nvSpPr>
        <p:spPr>
          <a:xfrm>
            <a:off x="173000" y="4658876"/>
            <a:ext cx="379949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b="0" i="0" dirty="0">
                <a:solidFill>
                  <a:srgbClr val="000000"/>
                </a:solidFill>
                <a:effectLst/>
                <a:latin typeface="FreightTextPro-Book"/>
              </a:rPr>
              <a:t>Claude Lefort examine </a:t>
            </a:r>
            <a:r>
              <a:rPr lang="fr-FR" sz="1100" b="0" i="1" dirty="0">
                <a:solidFill>
                  <a:srgbClr val="000000"/>
                </a:solidFill>
                <a:effectLst/>
                <a:latin typeface="FreightTextPro-BookItalic"/>
              </a:rPr>
              <a:t>le</a:t>
            </a:r>
            <a:r>
              <a:rPr lang="fr-FR" sz="1100" b="0" i="0" dirty="0">
                <a:solidFill>
                  <a:srgbClr val="000000"/>
                </a:solidFill>
                <a:effectLst/>
                <a:latin typeface="FreightTextPro-Book"/>
              </a:rPr>
              <a:t> politique, qu’il associe au symbolique – ce qui fonde la distinction entre </a:t>
            </a:r>
            <a:r>
              <a:rPr lang="fr-FR" sz="1100" b="0" i="1" dirty="0">
                <a:solidFill>
                  <a:srgbClr val="000000"/>
                </a:solidFill>
                <a:effectLst/>
                <a:latin typeface="FreightTextPro-BookItalic"/>
              </a:rPr>
              <a:t>le</a:t>
            </a:r>
            <a:r>
              <a:rPr lang="fr-FR" sz="1100" b="0" i="0" dirty="0">
                <a:solidFill>
                  <a:srgbClr val="000000"/>
                </a:solidFill>
                <a:effectLst/>
                <a:latin typeface="FreightTextPro-Book"/>
              </a:rPr>
              <a:t> politique et </a:t>
            </a:r>
            <a:r>
              <a:rPr lang="fr-FR" sz="1100" b="0" i="1" dirty="0">
                <a:solidFill>
                  <a:srgbClr val="000000"/>
                </a:solidFill>
                <a:effectLst/>
                <a:latin typeface="FreightTextPro-BookItalic"/>
              </a:rPr>
              <a:t>la</a:t>
            </a:r>
            <a:r>
              <a:rPr lang="fr-FR" sz="1100" b="0" i="0" dirty="0">
                <a:solidFill>
                  <a:srgbClr val="000000"/>
                </a:solidFill>
                <a:effectLst/>
                <a:latin typeface="FreightTextPro-Book"/>
              </a:rPr>
              <a:t> politique, celle-ci étant plutôt associée aux </a:t>
            </a:r>
            <a:r>
              <a:rPr lang="fr-FR" sz="1100" b="0" i="0" dirty="0" err="1">
                <a:solidFill>
                  <a:srgbClr val="000000"/>
                </a:solidFill>
                <a:effectLst/>
                <a:latin typeface="FreightTextPro-Book"/>
              </a:rPr>
              <a:t>manoeuvres</a:t>
            </a:r>
            <a:r>
              <a:rPr lang="fr-FR" sz="1100" b="0" i="0" dirty="0">
                <a:solidFill>
                  <a:srgbClr val="000000"/>
                </a:solidFill>
                <a:effectLst/>
                <a:latin typeface="FreightTextPro-Book"/>
              </a:rPr>
              <a:t> par lesquelles on gagne ou conserve le pouvoir politique. </a:t>
            </a:r>
            <a:r>
              <a:rPr lang="fr-FR" sz="1100" b="0" i="0" dirty="0">
                <a:solidFill>
                  <a:srgbClr val="000000"/>
                </a:solidFill>
                <a:effectLst/>
                <a:latin typeface="Maax-Regular"/>
              </a:rPr>
              <a:t>Singer, Brian C. « Réinterroger le social : la démocratie au-delà du politique ». </a:t>
            </a:r>
            <a:r>
              <a:rPr lang="fr-FR" sz="1100" b="0" i="1" dirty="0">
                <a:solidFill>
                  <a:srgbClr val="000000"/>
                </a:solidFill>
                <a:effectLst/>
                <a:latin typeface="Maax-Italic"/>
              </a:rPr>
              <a:t>Politique et Sociétés</a:t>
            </a:r>
            <a:r>
              <a:rPr lang="fr-FR" sz="1100" b="0" i="0" dirty="0">
                <a:solidFill>
                  <a:srgbClr val="000000"/>
                </a:solidFill>
                <a:effectLst/>
                <a:latin typeface="Maax-Regular"/>
              </a:rPr>
              <a:t> 34, n</a:t>
            </a:r>
            <a:r>
              <a:rPr lang="fr-FR" sz="1100" b="0" i="0" baseline="30000" dirty="0">
                <a:solidFill>
                  <a:srgbClr val="000000"/>
                </a:solidFill>
                <a:effectLst/>
                <a:latin typeface="Maax-Regular"/>
              </a:rPr>
              <a:t>o</a:t>
            </a:r>
            <a:r>
              <a:rPr lang="fr-FR" sz="1100" b="0" i="0" dirty="0">
                <a:solidFill>
                  <a:srgbClr val="000000"/>
                </a:solidFill>
                <a:effectLst/>
                <a:latin typeface="Maax-Regular"/>
              </a:rPr>
              <a:t> 1 (2015) : 85–109.</a:t>
            </a:r>
            <a:endParaRPr lang="fr-FR" sz="1100" dirty="0"/>
          </a:p>
        </p:txBody>
      </p:sp>
      <p:sp>
        <p:nvSpPr>
          <p:cNvPr id="3" name="Rectangle : carré corné 2">
            <a:extLst>
              <a:ext uri="{FF2B5EF4-FFF2-40B4-BE49-F238E27FC236}">
                <a16:creationId xmlns:a16="http://schemas.microsoft.com/office/drawing/2014/main" id="{C46C383E-10C5-1517-874A-FDC571467977}"/>
              </a:ext>
            </a:extLst>
          </p:cNvPr>
          <p:cNvSpPr/>
          <p:nvPr/>
        </p:nvSpPr>
        <p:spPr>
          <a:xfrm>
            <a:off x="1627523" y="3784517"/>
            <a:ext cx="4980800" cy="492602"/>
          </a:xfrm>
          <a:prstGeom prst="folded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L’objet du projet </a:t>
            </a:r>
            <a:r>
              <a:rPr lang="fr-FR" dirty="0" err="1"/>
              <a:t>Eramus</a:t>
            </a:r>
            <a:r>
              <a:rPr lang="fr-FR" dirty="0"/>
              <a:t> + « Bridge »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110E1E1-253D-768E-0F83-6D610C7D65FC}"/>
              </a:ext>
            </a:extLst>
          </p:cNvPr>
          <p:cNvSpPr txBox="1"/>
          <p:nvPr/>
        </p:nvSpPr>
        <p:spPr>
          <a:xfrm>
            <a:off x="4226173" y="2874098"/>
            <a:ext cx="4491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L’innovation sociale apporte une réponse à un besoin ou à un désir </a:t>
            </a:r>
            <a:r>
              <a:rPr lang="fr-FR" u="sng" dirty="0"/>
              <a:t>formulé par des citoyens</a:t>
            </a:r>
            <a:r>
              <a:rPr lang="fr-FR" dirty="0"/>
              <a:t>.</a:t>
            </a:r>
          </a:p>
          <a:p>
            <a:r>
              <a:rPr lang="fr-FR" sz="1200" dirty="0"/>
              <a:t>Klein J.-L. et al., L’innovation sociale, </a:t>
            </a:r>
            <a:r>
              <a:rPr lang="fr-FR" sz="1200" dirty="0" err="1"/>
              <a:t>érès</a:t>
            </a:r>
            <a:r>
              <a:rPr lang="fr-FR" sz="1200" dirty="0"/>
              <a:t>, Paris, 2014, p. 25,</a:t>
            </a:r>
          </a:p>
        </p:txBody>
      </p:sp>
      <p:pic>
        <p:nvPicPr>
          <p:cNvPr id="10" name="Image 9" descr="Mairie de la ville de San Francisco illuminée">
            <a:extLst>
              <a:ext uri="{FF2B5EF4-FFF2-40B4-BE49-F238E27FC236}">
                <a16:creationId xmlns:a16="http://schemas.microsoft.com/office/drawing/2014/main" id="{0FE16BD7-B7ED-9CF4-5542-0FE5180D34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247" y="2146578"/>
            <a:ext cx="1347103" cy="898507"/>
          </a:xfrm>
          <a:prstGeom prst="rect">
            <a:avLst/>
          </a:prstGeom>
        </p:spPr>
      </p:pic>
      <p:pic>
        <p:nvPicPr>
          <p:cNvPr id="15" name="Image 14" descr="Personne qui lève le poing">
            <a:extLst>
              <a:ext uri="{FF2B5EF4-FFF2-40B4-BE49-F238E27FC236}">
                <a16:creationId xmlns:a16="http://schemas.microsoft.com/office/drawing/2014/main" id="{11B36C6E-54B9-B5BA-B927-AF534D8E18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078" y="4140731"/>
            <a:ext cx="1286465" cy="831934"/>
          </a:xfrm>
          <a:prstGeom prst="rect">
            <a:avLst/>
          </a:prstGeom>
        </p:spPr>
      </p:pic>
      <p:sp>
        <p:nvSpPr>
          <p:cNvPr id="9" name="Flèche : courbe vers le haut 8">
            <a:extLst>
              <a:ext uri="{FF2B5EF4-FFF2-40B4-BE49-F238E27FC236}">
                <a16:creationId xmlns:a16="http://schemas.microsoft.com/office/drawing/2014/main" id="{D64CE7F4-93AE-5643-AD10-9D3339EA238B}"/>
              </a:ext>
            </a:extLst>
          </p:cNvPr>
          <p:cNvSpPr/>
          <p:nvPr/>
        </p:nvSpPr>
        <p:spPr>
          <a:xfrm rot="16200000">
            <a:off x="9460359" y="2543166"/>
            <a:ext cx="2376788" cy="598515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901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99B64-DC22-5325-0166-D636650A1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0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BE" dirty="0">
                <a:latin typeface="Baskerville Old Face" panose="02020602080505020303" pitchFamily="18" charset="0"/>
              </a:rPr>
              <a:t>Le projet IT4anxiety</a:t>
            </a:r>
            <a:br>
              <a:rPr lang="fr-BE" dirty="0">
                <a:latin typeface="Baskerville Old Face" panose="02020602080505020303" pitchFamily="18" charset="0"/>
              </a:rPr>
            </a:br>
            <a:r>
              <a:rPr lang="fr-BE" dirty="0">
                <a:latin typeface="Baskerville Old Face" panose="02020602080505020303" pitchFamily="18" charset="0"/>
              </a:rPr>
              <a:t> Interreg N-O (2019-2023)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0013E3EC-24F5-32E8-949C-9DB42A4425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914" r="1359" b="-5396"/>
          <a:stretch/>
        </p:blipFill>
        <p:spPr>
          <a:xfrm>
            <a:off x="2390829" y="5900019"/>
            <a:ext cx="7410342" cy="86304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2FB9A6-AD3F-8616-8FF5-0D727682EEEE}"/>
              </a:ext>
            </a:extLst>
          </p:cNvPr>
          <p:cNvSpPr txBox="1"/>
          <p:nvPr/>
        </p:nvSpPr>
        <p:spPr>
          <a:xfrm>
            <a:off x="562029" y="1482059"/>
            <a:ext cx="3657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Finalité : </a:t>
            </a:r>
            <a:br>
              <a:rPr lang="fr-FR" dirty="0"/>
            </a:br>
            <a:r>
              <a:rPr lang="fr-FR" dirty="0"/>
              <a:t>IT4Anxiety accompagne la mise en place de solutions innovantes visant à réduire l'anxiété des patients souffrant de troubles mentaux. Vous trouverez plus d'informations sur les liens suivants.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7E07B4F-2467-1FE5-F236-F9E5DABF3331}"/>
              </a:ext>
            </a:extLst>
          </p:cNvPr>
          <p:cNvSpPr txBox="1"/>
          <p:nvPr/>
        </p:nvSpPr>
        <p:spPr>
          <a:xfrm>
            <a:off x="4219629" y="1671627"/>
            <a:ext cx="4271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Axe 1  : </a:t>
            </a:r>
            <a:r>
              <a:rPr lang="fr-FR" dirty="0" err="1"/>
              <a:t>co-création</a:t>
            </a:r>
            <a:r>
              <a:rPr lang="fr-FR" dirty="0"/>
              <a:t> de solutions innovante à partir des besoins.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D38B714-7E10-A14B-4D5B-AE8844444533}"/>
              </a:ext>
            </a:extLst>
          </p:cNvPr>
          <p:cNvSpPr txBox="1"/>
          <p:nvPr/>
        </p:nvSpPr>
        <p:spPr>
          <a:xfrm>
            <a:off x="4219629" y="2373249"/>
            <a:ext cx="4515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Axe 2  : test et validation des outils innovant.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8367DA-5381-C93C-8874-76A71C555206}"/>
              </a:ext>
            </a:extLst>
          </p:cNvPr>
          <p:cNvSpPr txBox="1"/>
          <p:nvPr/>
        </p:nvSpPr>
        <p:spPr>
          <a:xfrm>
            <a:off x="4219629" y="2768539"/>
            <a:ext cx="4636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Axe 3 :  implantation durable des outils innovant.</a:t>
            </a:r>
          </a:p>
        </p:txBody>
      </p:sp>
      <p:pic>
        <p:nvPicPr>
          <p:cNvPr id="1026" name="Picture 2" descr="Résultat d’images pour IT4anxiety">
            <a:extLst>
              <a:ext uri="{FF2B5EF4-FFF2-40B4-BE49-F238E27FC236}">
                <a16:creationId xmlns:a16="http://schemas.microsoft.com/office/drawing/2014/main" id="{260BA784-10C9-9226-9B61-C855F98ED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797" y="3799528"/>
            <a:ext cx="6060957" cy="211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95F66BF-6A6F-6829-8138-C726DB226002}"/>
              </a:ext>
            </a:extLst>
          </p:cNvPr>
          <p:cNvSpPr txBox="1"/>
          <p:nvPr/>
        </p:nvSpPr>
        <p:spPr>
          <a:xfrm>
            <a:off x="819510" y="3754157"/>
            <a:ext cx="1635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Innovation technologique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5303979-C9DF-D7CE-DA19-2A5DCC663B16}"/>
              </a:ext>
            </a:extLst>
          </p:cNvPr>
          <p:cNvSpPr txBox="1"/>
          <p:nvPr/>
        </p:nvSpPr>
        <p:spPr>
          <a:xfrm>
            <a:off x="9568378" y="3695928"/>
            <a:ext cx="1681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Innovation sociale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272873A-FB17-134B-BF49-7B6DA7F27E78}"/>
              </a:ext>
            </a:extLst>
          </p:cNvPr>
          <p:cNvSpPr txBox="1"/>
          <p:nvPr/>
        </p:nvSpPr>
        <p:spPr>
          <a:xfrm>
            <a:off x="167950" y="4569766"/>
            <a:ext cx="27138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La politique (U.E, Régions, ..)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B650918-154B-AD1D-B3DB-588CDFA13F52}"/>
              </a:ext>
            </a:extLst>
          </p:cNvPr>
          <p:cNvSpPr txBox="1"/>
          <p:nvPr/>
        </p:nvSpPr>
        <p:spPr>
          <a:xfrm>
            <a:off x="167950" y="5206664"/>
            <a:ext cx="27138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Idéologie techno-solutionniste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7C8460C-5567-221B-026F-F146FC1EC8B5}"/>
              </a:ext>
            </a:extLst>
          </p:cNvPr>
          <p:cNvSpPr txBox="1"/>
          <p:nvPr/>
        </p:nvSpPr>
        <p:spPr>
          <a:xfrm>
            <a:off x="9052084" y="4513308"/>
            <a:ext cx="27138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La politique (U.E, Régions, ..)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102DD9B-40D0-D12D-502B-44B8DBF637B1}"/>
              </a:ext>
            </a:extLst>
          </p:cNvPr>
          <p:cNvSpPr txBox="1"/>
          <p:nvPr/>
        </p:nvSpPr>
        <p:spPr>
          <a:xfrm>
            <a:off x="9052084" y="5083553"/>
            <a:ext cx="2713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Le politique (définition des besoins)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5DC0F11-8A0A-5FBB-1C46-909D8F755334}"/>
              </a:ext>
            </a:extLst>
          </p:cNvPr>
          <p:cNvSpPr txBox="1"/>
          <p:nvPr/>
        </p:nvSpPr>
        <p:spPr>
          <a:xfrm>
            <a:off x="888126" y="5678558"/>
            <a:ext cx="8770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Besoins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2B73B20-CB45-5A5B-6842-FBBD69AA9B05}"/>
              </a:ext>
            </a:extLst>
          </p:cNvPr>
          <p:cNvSpPr txBox="1"/>
          <p:nvPr/>
        </p:nvSpPr>
        <p:spPr>
          <a:xfrm>
            <a:off x="9801171" y="5702994"/>
            <a:ext cx="14484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Demandes</a:t>
            </a:r>
          </a:p>
        </p:txBody>
      </p:sp>
      <p:sp>
        <p:nvSpPr>
          <p:cNvPr id="19" name="Flèche : double flèche horizontale 18">
            <a:extLst>
              <a:ext uri="{FF2B5EF4-FFF2-40B4-BE49-F238E27FC236}">
                <a16:creationId xmlns:a16="http://schemas.microsoft.com/office/drawing/2014/main" id="{347849F1-941A-9C1E-2617-D8C5643813D0}"/>
              </a:ext>
            </a:extLst>
          </p:cNvPr>
          <p:cNvSpPr/>
          <p:nvPr/>
        </p:nvSpPr>
        <p:spPr>
          <a:xfrm>
            <a:off x="2323323" y="3513383"/>
            <a:ext cx="6913984" cy="277795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6BD1D9A-6242-51C0-E3F0-3E2A7C1492EF}"/>
              </a:ext>
            </a:extLst>
          </p:cNvPr>
          <p:cNvSpPr txBox="1"/>
          <p:nvPr/>
        </p:nvSpPr>
        <p:spPr>
          <a:xfrm>
            <a:off x="9052084" y="1801467"/>
            <a:ext cx="2713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Partenariat entre des institutions de soin, de recherche, associations de patient et start-ups </a:t>
            </a:r>
          </a:p>
        </p:txBody>
      </p:sp>
    </p:spTree>
    <p:extLst>
      <p:ext uri="{BB962C8B-B14F-4D97-AF65-F5344CB8AC3E}">
        <p14:creationId xmlns:p14="http://schemas.microsoft.com/office/powerpoint/2010/main" val="3797652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99B64-DC22-5325-0166-D636650A1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dirty="0">
                <a:latin typeface="Baskerville Old Face" panose="02020602080505020303" pitchFamily="18" charset="0"/>
              </a:rPr>
              <a:t>« Innovation sociale » : </a:t>
            </a:r>
            <a:br>
              <a:rPr lang="fr-BE" dirty="0">
                <a:latin typeface="Baskerville Old Face" panose="02020602080505020303" pitchFamily="18" charset="0"/>
              </a:rPr>
            </a:br>
            <a:r>
              <a:rPr lang="fr-BE" dirty="0">
                <a:latin typeface="Baskerville Old Face" panose="02020602080505020303" pitchFamily="18" charset="0"/>
              </a:rPr>
              <a:t>notion performative avec l’évaluation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0013E3EC-24F5-32E8-949C-9DB42A4425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914" r="1359" b="-5396"/>
          <a:stretch/>
        </p:blipFill>
        <p:spPr>
          <a:xfrm>
            <a:off x="2390829" y="5900019"/>
            <a:ext cx="7410342" cy="86304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F44B9D-DFF4-CC5D-98DD-A7BF37C88EB4}"/>
              </a:ext>
            </a:extLst>
          </p:cNvPr>
          <p:cNvSpPr txBox="1"/>
          <p:nvPr/>
        </p:nvSpPr>
        <p:spPr>
          <a:xfrm>
            <a:off x="520959" y="1805388"/>
            <a:ext cx="57678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Quatre points d’ancrage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La gestion par la qualité (CNP St-Martin)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Le processus d’évaluation participative et négociée (dite de 5</a:t>
            </a:r>
            <a:r>
              <a:rPr lang="fr-FR" baseline="30000" dirty="0"/>
              <a:t>e</a:t>
            </a:r>
            <a:r>
              <a:rPr lang="fr-FR" dirty="0"/>
              <a:t> génération)/ </a:t>
            </a:r>
            <a:r>
              <a:rPr lang="fr-FR" i="1" dirty="0"/>
              <a:t>in </a:t>
            </a:r>
            <a:r>
              <a:rPr lang="fr-FR" i="1" dirty="0" err="1"/>
              <a:t>itinere</a:t>
            </a:r>
            <a:r>
              <a:rPr lang="fr-FR" i="1" dirty="0"/>
              <a:t>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Les politiques européennes pour l’innovation sociale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L’implication des partenaires</a:t>
            </a:r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C11B94FF-B637-587D-3061-ED8AA651A2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1057525"/>
              </p:ext>
            </p:extLst>
          </p:nvPr>
        </p:nvGraphicFramePr>
        <p:xfrm>
          <a:off x="6520025" y="1364334"/>
          <a:ext cx="5591110" cy="23594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51EBC1E4-6864-1709-434D-936BDB5053CB}"/>
              </a:ext>
            </a:extLst>
          </p:cNvPr>
          <p:cNvSpPr txBox="1"/>
          <p:nvPr/>
        </p:nvSpPr>
        <p:spPr>
          <a:xfrm>
            <a:off x="2051957" y="3793897"/>
            <a:ext cx="8473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« En quoi et comment le projet IT4anxiety est-il un projet d’innovation sociale ? »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2CC8AE1-111A-222F-ED79-DF0BD6183BAF}"/>
              </a:ext>
            </a:extLst>
          </p:cNvPr>
          <p:cNvSpPr txBox="1"/>
          <p:nvPr/>
        </p:nvSpPr>
        <p:spPr>
          <a:xfrm>
            <a:off x="2946918" y="4339321"/>
            <a:ext cx="61037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Effets de l’évaluation et de son usage: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Augmentation de l’attention à la participation des usagers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Notion de solution thérapeutique mixte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Projet de start-ups qui dépasse le soin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Point de rencontre avec les start-ups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B70C39E-315D-C772-E2A8-A953259C8A9B}"/>
              </a:ext>
            </a:extLst>
          </p:cNvPr>
          <p:cNvSpPr txBox="1"/>
          <p:nvPr/>
        </p:nvSpPr>
        <p:spPr>
          <a:xfrm>
            <a:off x="0" y="6624561"/>
            <a:ext cx="92264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* BARON, Gaëlle et MONNIER, </a:t>
            </a:r>
            <a:r>
              <a:rPr lang="fr-FR" sz="12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Eric</a:t>
            </a:r>
            <a:r>
              <a:rPr lang="fr-FR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Une approche pluraliste et participative. </a:t>
            </a:r>
            <a:r>
              <a:rPr lang="fr-FR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Informations sociales</a:t>
            </a:r>
            <a:r>
              <a:rPr lang="fr-FR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2003, vol. 110, p. 120-129.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370952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99B64-DC22-5325-0166-D636650A1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dirty="0">
                <a:latin typeface="Baskerville Old Face" panose="02020602080505020303" pitchFamily="18" charset="0"/>
              </a:rPr>
              <a:t>Innovation sociale contre/avec l’innovation technologique ?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0013E3EC-24F5-32E8-949C-9DB42A4425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914" r="1359" b="-5396"/>
          <a:stretch/>
        </p:blipFill>
        <p:spPr>
          <a:xfrm>
            <a:off x="2390829" y="5900019"/>
            <a:ext cx="7410342" cy="86304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33D533A-F44F-48AA-096D-9F16EBD78CCB}"/>
              </a:ext>
            </a:extLst>
          </p:cNvPr>
          <p:cNvSpPr txBox="1"/>
          <p:nvPr/>
        </p:nvSpPr>
        <p:spPr>
          <a:xfrm>
            <a:off x="838200" y="1951672"/>
            <a:ext cx="1068510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L’innovation sociale introduit la possibilité de parler autrement des technologies, selon l’invitation de Gunther Anders, sans utiliser le vocabulaire hégémonique des sciences et des techniques</a:t>
            </a:r>
          </a:p>
          <a:p>
            <a:endParaRPr lang="fr-FR" sz="2400" dirty="0"/>
          </a:p>
          <a:p>
            <a:r>
              <a:rPr lang="fr-FR" sz="2400" dirty="0"/>
              <a:t>Domestiquer la technologie ? Par une narration à partir de l’innovation sociale</a:t>
            </a:r>
          </a:p>
          <a:p>
            <a:endParaRPr lang="fr-FR" sz="2400" dirty="0"/>
          </a:p>
          <a:p>
            <a:r>
              <a:rPr lang="fr-FR" sz="2400" dirty="0"/>
              <a:t>L’innovation sociale permet de « socialiser » les technologies par rapport au monde social réel et non celui, parfois trop fabriqué, par l’analyse des besoins</a:t>
            </a:r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674365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062A70CA-B82C-8B51-4C30-04D6FBBB02B1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55865214"/>
              </p:ext>
            </p:extLst>
          </p:nvPr>
        </p:nvGraphicFramePr>
        <p:xfrm>
          <a:off x="933061" y="1390261"/>
          <a:ext cx="9877888" cy="4974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D3350016-DA92-6715-93C3-C634ED1EE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860"/>
            <a:ext cx="10515600" cy="1325563"/>
          </a:xfrm>
        </p:spPr>
        <p:txBody>
          <a:bodyPr/>
          <a:lstStyle/>
          <a:p>
            <a:pPr algn="ctr"/>
            <a:r>
              <a:rPr lang="fr-BE" dirty="0">
                <a:latin typeface="Baskerville Old Face" panose="02020602080505020303" pitchFamily="18" charset="0"/>
              </a:rPr>
              <a:t>Boussole de l’innovation sociale </a:t>
            </a:r>
            <a:br>
              <a:rPr lang="fr-BE" dirty="0">
                <a:latin typeface="Baskerville Old Face" panose="02020602080505020303" pitchFamily="18" charset="0"/>
              </a:rPr>
            </a:br>
            <a:r>
              <a:rPr lang="fr-BE" dirty="0">
                <a:latin typeface="Baskerville Old Face" panose="02020602080505020303" pitchFamily="18" charset="0"/>
              </a:rPr>
              <a:t>pour le projet IT4anxiety</a:t>
            </a:r>
          </a:p>
        </p:txBody>
      </p:sp>
    </p:spTree>
    <p:extLst>
      <p:ext uri="{BB962C8B-B14F-4D97-AF65-F5344CB8AC3E}">
        <p14:creationId xmlns:p14="http://schemas.microsoft.com/office/powerpoint/2010/main" val="1465239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99B64-DC22-5325-0166-D636650A1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3897"/>
            <a:ext cx="10515600" cy="1930206"/>
          </a:xfrm>
        </p:spPr>
        <p:txBody>
          <a:bodyPr>
            <a:normAutofit fontScale="90000"/>
          </a:bodyPr>
          <a:lstStyle/>
          <a:p>
            <a:r>
              <a:rPr lang="fr-BE" dirty="0">
                <a:latin typeface="Baskerville Old Face" panose="02020602080505020303" pitchFamily="18" charset="0"/>
              </a:rPr>
              <a:t>Merci</a:t>
            </a:r>
            <a:br>
              <a:rPr lang="fr-BE" dirty="0">
                <a:latin typeface="Baskerville Old Face" panose="02020602080505020303" pitchFamily="18" charset="0"/>
              </a:rPr>
            </a:br>
            <a:br>
              <a:rPr lang="fr-BE" dirty="0">
                <a:latin typeface="Baskerville Old Face" panose="02020602080505020303" pitchFamily="18" charset="0"/>
              </a:rPr>
            </a:br>
            <a:r>
              <a:rPr lang="fr-BE" dirty="0">
                <a:latin typeface="Baskerville Old Face" panose="02020602080505020303" pitchFamily="18" charset="0"/>
              </a:rPr>
              <a:t>« En somme, le sens d’un outil est inséparable </a:t>
            </a:r>
            <a:br>
              <a:rPr lang="fr-BE" dirty="0">
                <a:latin typeface="Baskerville Old Face" panose="02020602080505020303" pitchFamily="18" charset="0"/>
              </a:rPr>
            </a:br>
            <a:r>
              <a:rPr lang="fr-BE" dirty="0">
                <a:latin typeface="Baskerville Old Face" panose="02020602080505020303" pitchFamily="18" charset="0"/>
              </a:rPr>
              <a:t>des histoires qui l’entourent » </a:t>
            </a:r>
            <a:br>
              <a:rPr lang="fr-BE" dirty="0">
                <a:latin typeface="Baskerville Old Face" panose="02020602080505020303" pitchFamily="18" charset="0"/>
              </a:rPr>
            </a:br>
            <a:r>
              <a:rPr lang="fr-BE" sz="1600" dirty="0">
                <a:latin typeface="Baskerville Old Face" panose="02020602080505020303" pitchFamily="18" charset="0"/>
              </a:rPr>
              <a:t>Nye D. , Technologie Civilisation, Editions </a:t>
            </a:r>
            <a:r>
              <a:rPr lang="fr-BE" sz="1600" dirty="0" err="1">
                <a:latin typeface="Baskerville Old Face" panose="02020602080505020303" pitchFamily="18" charset="0"/>
              </a:rPr>
              <a:t>Fyp</a:t>
            </a:r>
            <a:r>
              <a:rPr lang="fr-BE" sz="1600" dirty="0">
                <a:latin typeface="Baskerville Old Face" panose="02020602080505020303" pitchFamily="18" charset="0"/>
              </a:rPr>
              <a:t>, Limoge, 2008, p.12</a:t>
            </a:r>
            <a:endParaRPr lang="fr-BE" dirty="0">
              <a:latin typeface="Baskerville Old Face" panose="02020602080505020303" pitchFamily="18" charset="0"/>
            </a:endParaRP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0013E3EC-24F5-32E8-949C-9DB42A4425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914" r="1359" b="-5396"/>
          <a:stretch/>
        </p:blipFill>
        <p:spPr>
          <a:xfrm>
            <a:off x="2390829" y="5900019"/>
            <a:ext cx="7410342" cy="8630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80B9C1-44CD-8812-8A89-DCDD0F68B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699" y="466616"/>
            <a:ext cx="6135282" cy="1152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6359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676</Words>
  <Application>Microsoft Office PowerPoint</Application>
  <PresentationFormat>Grand écran</PresentationFormat>
  <Paragraphs>61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6" baseType="lpstr">
      <vt:lpstr>Arial</vt:lpstr>
      <vt:lpstr>Baskerville Old Face</vt:lpstr>
      <vt:lpstr>Calibri</vt:lpstr>
      <vt:lpstr>Calibri Light</vt:lpstr>
      <vt:lpstr>FreightTextPro-Book</vt:lpstr>
      <vt:lpstr>FreightTextPro-BookItalic</vt:lpstr>
      <vt:lpstr>Maax-Italic</vt:lpstr>
      <vt:lpstr>Maax-Regular</vt:lpstr>
      <vt:lpstr>Thème Office</vt:lpstr>
      <vt:lpstr>Présentation PowerPoint</vt:lpstr>
      <vt:lpstr>L’innovation sociale</vt:lpstr>
      <vt:lpstr>Le projet IT4anxiety  Interreg N-O (2019-2023)</vt:lpstr>
      <vt:lpstr>« Innovation sociale » :  notion performative avec l’évaluation</vt:lpstr>
      <vt:lpstr>Innovation sociale contre/avec l’innovation technologique ?</vt:lpstr>
      <vt:lpstr>Boussole de l’innovation sociale  pour le projet IT4anxiety</vt:lpstr>
      <vt:lpstr>Merci  « En somme, le sens d’un outil est inséparable  des histoires qui l’entourent »  Nye D. , Technologie Civilisation, Editions Fyp, Limoge, 2008, p.12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Anh Thy NGUYEN</dc:creator>
  <cp:lastModifiedBy>Gaetan Absil</cp:lastModifiedBy>
  <cp:revision>7</cp:revision>
  <dcterms:created xsi:type="dcterms:W3CDTF">2023-09-07T09:47:26Z</dcterms:created>
  <dcterms:modified xsi:type="dcterms:W3CDTF">2023-10-04T07:16:34Z</dcterms:modified>
</cp:coreProperties>
</file>