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2"/>
  </p:notesMasterIdLst>
  <p:sldIdLst>
    <p:sldId id="257" r:id="rId5"/>
    <p:sldId id="316" r:id="rId6"/>
    <p:sldId id="302" r:id="rId7"/>
    <p:sldId id="301" r:id="rId8"/>
    <p:sldId id="282" r:id="rId9"/>
    <p:sldId id="329" r:id="rId10"/>
    <p:sldId id="330" r:id="rId11"/>
    <p:sldId id="333" r:id="rId12"/>
    <p:sldId id="331" r:id="rId13"/>
    <p:sldId id="332" r:id="rId14"/>
    <p:sldId id="294" r:id="rId15"/>
    <p:sldId id="320" r:id="rId16"/>
    <p:sldId id="306" r:id="rId17"/>
    <p:sldId id="309" r:id="rId18"/>
    <p:sldId id="310" r:id="rId19"/>
    <p:sldId id="315" r:id="rId20"/>
    <p:sldId id="326"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2DFBAFF0-8F40-4526-9076-4D27541B9EF8}">
          <p14:sldIdLst>
            <p14:sldId id="257"/>
            <p14:sldId id="316"/>
            <p14:sldId id="302"/>
            <p14:sldId id="301"/>
            <p14:sldId id="282"/>
            <p14:sldId id="329"/>
            <p14:sldId id="330"/>
            <p14:sldId id="333"/>
            <p14:sldId id="331"/>
            <p14:sldId id="332"/>
            <p14:sldId id="294"/>
            <p14:sldId id="320"/>
            <p14:sldId id="306"/>
            <p14:sldId id="309"/>
            <p14:sldId id="310"/>
            <p14:sldId id="315"/>
            <p14:sldId id="326"/>
          </p14:sldIdLst>
        </p14:section>
        <p14:section name="Untitled Section" id="{51F0B744-B689-4D46-8162-4F214FB25007}">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74" d="100"/>
          <a:sy n="74" d="100"/>
        </p:scale>
        <p:origin x="1042"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49A31A0-9ED4-4326-94AC-14EBB6CB31AB}" type="datetimeFigureOut">
              <a:rPr lang="en-US" smtClean="0"/>
              <a:t>6/24/2026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46EF2B-E1B9-4E8C-B6E5-7E2D8F14DC99}" type="slidenum">
              <a:rPr lang="en-US" smtClean="0"/>
              <a:t>‹#›</a:t>
            </a:fld>
            <a:endParaRPr lang="en-US"/>
          </a:p>
        </p:txBody>
      </p:sp>
    </p:spTree>
    <p:extLst>
      <p:ext uri="{BB962C8B-B14F-4D97-AF65-F5344CB8AC3E}">
        <p14:creationId xmlns:p14="http://schemas.microsoft.com/office/powerpoint/2010/main" val="16723375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os.copernicus.org/articles/22/549/2026/#bib1.bibx70" TargetMode="External"/><Relationship Id="rId2" Type="http://schemas.openxmlformats.org/officeDocument/2006/relationships/slide" Target="../slides/slide14.xml"/><Relationship Id="rId1" Type="http://schemas.openxmlformats.org/officeDocument/2006/relationships/notesMaster" Target="../notesMasters/notesMaster1.xml"/><Relationship Id="rId6" Type="http://schemas.openxmlformats.org/officeDocument/2006/relationships/hyperlink" Target="https://os.copernicus.org/articles/22/549/2026/#bib1.bibx30" TargetMode="External"/><Relationship Id="rId5" Type="http://schemas.openxmlformats.org/officeDocument/2006/relationships/hyperlink" Target="https://os.copernicus.org/articles/22/549/2026/#bib1.bibx10" TargetMode="External"/><Relationship Id="rId4" Type="http://schemas.openxmlformats.org/officeDocument/2006/relationships/hyperlink" Target="https://os.copernicus.org/articles/22/549/2026/#bib1.bibx40" TargetMode="Externa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os.copernicus.org/articles/22/549/2026/#bib1.bibx70" TargetMode="External"/><Relationship Id="rId2" Type="http://schemas.openxmlformats.org/officeDocument/2006/relationships/slide" Target="../slides/slide15.xml"/><Relationship Id="rId1" Type="http://schemas.openxmlformats.org/officeDocument/2006/relationships/notesMaster" Target="../notesMasters/notesMaster1.xml"/><Relationship Id="rId6" Type="http://schemas.openxmlformats.org/officeDocument/2006/relationships/hyperlink" Target="https://os.copernicus.org/articles/22/549/2026/#bib1.bibx30" TargetMode="External"/><Relationship Id="rId5" Type="http://schemas.openxmlformats.org/officeDocument/2006/relationships/hyperlink" Target="https://os.copernicus.org/articles/22/549/2026/#bib1.bibx10" TargetMode="External"/><Relationship Id="rId4" Type="http://schemas.openxmlformats.org/officeDocument/2006/relationships/hyperlink" Target="https://os.copernicus.org/articles/22/549/2026/#bib1.bibx40" TargetMode="Externa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AFCFF6B-3025-4598-822D-11BC108C2A26}" type="slidenum">
              <a:rPr lang="es-CO" smtClean="0"/>
              <a:t>1</a:t>
            </a:fld>
            <a:endParaRPr lang="es-CO"/>
          </a:p>
        </p:txBody>
      </p:sp>
    </p:spTree>
    <p:extLst>
      <p:ext uri="{BB962C8B-B14F-4D97-AF65-F5344CB8AC3E}">
        <p14:creationId xmlns:p14="http://schemas.microsoft.com/office/powerpoint/2010/main" val="33662376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FF05A6-A13B-DAA0-349B-4950A42517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EBB67A-8E19-8506-DA9D-EEC10A105FF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DBEC36-FDBB-A3C2-EFC4-2C3CEA697554}"/>
              </a:ext>
            </a:extLst>
          </p:cNvPr>
          <p:cNvSpPr>
            <a:spLocks noGrp="1"/>
          </p:cNvSpPr>
          <p:nvPr>
            <p:ph type="body" idx="1"/>
          </p:nvPr>
        </p:nvSpPr>
        <p:spPr/>
        <p:txBody>
          <a:bodyPr/>
          <a:lstStyle/>
          <a:p>
            <a:r>
              <a:rPr lang="en-US" dirty="0"/>
              <a:t>To tackle this objective, we propose the following methodology. As inputs we use chlorophyll and temperature as testing tracer fields, using a multi variable approach</a:t>
            </a:r>
          </a:p>
        </p:txBody>
      </p:sp>
      <p:sp>
        <p:nvSpPr>
          <p:cNvPr id="4" name="Slide Number Placeholder 3">
            <a:extLst>
              <a:ext uri="{FF2B5EF4-FFF2-40B4-BE49-F238E27FC236}">
                <a16:creationId xmlns:a16="http://schemas.microsoft.com/office/drawing/2014/main" id="{D0DA456B-F8CD-9879-94C4-804C4E8F92A5}"/>
              </a:ext>
            </a:extLst>
          </p:cNvPr>
          <p:cNvSpPr>
            <a:spLocks noGrp="1"/>
          </p:cNvSpPr>
          <p:nvPr>
            <p:ph type="sldNum" sz="quarter" idx="5"/>
          </p:nvPr>
        </p:nvSpPr>
        <p:spPr/>
        <p:txBody>
          <a:bodyPr/>
          <a:lstStyle/>
          <a:p>
            <a:fld id="{6AFCFF6B-3025-4598-822D-11BC108C2A26}" type="slidenum">
              <a:rPr lang="es-CO" smtClean="0"/>
              <a:t>10</a:t>
            </a:fld>
            <a:endParaRPr lang="es-CO"/>
          </a:p>
        </p:txBody>
      </p:sp>
    </p:spTree>
    <p:extLst>
      <p:ext uri="{BB962C8B-B14F-4D97-AF65-F5344CB8AC3E}">
        <p14:creationId xmlns:p14="http://schemas.microsoft.com/office/powerpoint/2010/main" val="2772995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RMSE identifies where the model differs most from the benchmark, while bias identifies where those differences are systematic. In these results, the largest and most persistent errors are concentrated along the eastern boundary of the Bay of Biscay, suggesting that coastal/boundary dynamics remain more difficult for </a:t>
            </a:r>
            <a:r>
              <a:rPr lang="en-GB" dirty="0" err="1"/>
              <a:t>NNvel</a:t>
            </a:r>
            <a:r>
              <a:rPr lang="en-GB" dirty="0"/>
              <a:t> to reconstruct than the offshore flow.</a:t>
            </a:r>
          </a:p>
          <a:p>
            <a:endParaRPr lang="en-GB" dirty="0"/>
          </a:p>
          <a:p>
            <a:r>
              <a:rPr lang="en-GB" dirty="0"/>
              <a:t>Pointwise RMSE and bias maps were used to evaluate the spatial structure of the velocity reconstruction errors. RMSE measures the typical magnitude of the error independently of sign, while bias represents the temporal mean signed error and therefore indicates systematic overestimation or underestimation. The RMSE maps show average errors of approximately 0.055 m/s for the zonal component, 0.063 m/s for the meridional component, and 0.084 m/s for the vector velocity. Errors are spatially structured, with enhanced values along the eastern boundary of the Bay of Biscay and near coastal regions. The bias maps show relatively small domain-mean biases, especially for the zonal component, but reveal localized positive and negative patterns that compensate in the spatial average. The bias vector magnitude further indicates that the largest persistent mean errors are concentrated near the eastern boundary. This suggests that </a:t>
            </a:r>
            <a:r>
              <a:rPr lang="en-GB" dirty="0" err="1"/>
              <a:t>NNvel</a:t>
            </a:r>
            <a:r>
              <a:rPr lang="en-GB" dirty="0"/>
              <a:t> captures the offshore velocity field more consistently, while boundary and coastal regions remain more challenging, likely due to sharper gradients, coastline constraints, bathymetric effects, or unresolved coastal dynamics</a:t>
            </a:r>
            <a:endParaRPr lang="en-US" dirty="0"/>
          </a:p>
        </p:txBody>
      </p:sp>
      <p:sp>
        <p:nvSpPr>
          <p:cNvPr id="4" name="Slide Number Placeholder 3"/>
          <p:cNvSpPr>
            <a:spLocks noGrp="1"/>
          </p:cNvSpPr>
          <p:nvPr>
            <p:ph type="sldNum" sz="quarter" idx="5"/>
          </p:nvPr>
        </p:nvSpPr>
        <p:spPr/>
        <p:txBody>
          <a:bodyPr/>
          <a:lstStyle/>
          <a:p>
            <a:fld id="{6AFCFF6B-3025-4598-822D-11BC108C2A26}" type="slidenum">
              <a:rPr lang="es-CO" smtClean="0"/>
              <a:t>13</a:t>
            </a:fld>
            <a:endParaRPr lang="es-CO"/>
          </a:p>
        </p:txBody>
      </p:sp>
    </p:spTree>
    <p:extLst>
      <p:ext uri="{BB962C8B-B14F-4D97-AF65-F5344CB8AC3E}">
        <p14:creationId xmlns:p14="http://schemas.microsoft.com/office/powerpoint/2010/main" val="26901327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a:solidFill>
                  <a:schemeClr val="tx1"/>
                </a:solidFill>
                <a:effectLst/>
                <a:latin typeface="+mn-lt"/>
                <a:ea typeface="+mn-ea"/>
                <a:cs typeface="+mn-cs"/>
              </a:rPr>
              <a:t>A widely used metric to characterize mesoscale activity and evaluate its intensity and variability is the Eddy Kinetic Energy (EKE) (</a:t>
            </a:r>
            <a:r>
              <a:rPr lang="en-GB" sz="1200" b="0" i="0" u="none" strike="noStrike" kern="1200" dirty="0">
                <a:solidFill>
                  <a:schemeClr val="tx1"/>
                </a:solidFill>
                <a:effectLst/>
                <a:latin typeface="+mn-lt"/>
                <a:ea typeface="+mn-ea"/>
                <a:cs typeface="+mn-cs"/>
                <a:hlinkClick r:id="rId3"/>
              </a:rPr>
              <a:t>Wilkin and Morrow</a:t>
            </a:r>
            <a:r>
              <a:rPr lang="en-GB" sz="1200" b="0" i="0" kern="1200" dirty="0">
                <a:solidFill>
                  <a:schemeClr val="tx1"/>
                </a:solidFill>
                <a:effectLst/>
                <a:latin typeface="+mn-lt"/>
                <a:ea typeface="+mn-ea"/>
                <a:cs typeface="+mn-cs"/>
              </a:rPr>
              <a:t>, </a:t>
            </a:r>
            <a:r>
              <a:rPr lang="en-GB" sz="1200" b="0" i="0" u="none" strike="noStrike" kern="1200" dirty="0">
                <a:solidFill>
                  <a:schemeClr val="tx1"/>
                </a:solidFill>
                <a:effectLst/>
                <a:latin typeface="+mn-lt"/>
                <a:ea typeface="+mn-ea"/>
                <a:cs typeface="+mn-cs"/>
                <a:hlinkClick r:id="rId3"/>
              </a:rPr>
              <a:t>1994</a:t>
            </a:r>
            <a:r>
              <a:rPr lang="en-GB" sz="1200" b="0" i="0" kern="1200" dirty="0">
                <a:solidFill>
                  <a:schemeClr val="tx1"/>
                </a:solidFill>
                <a:effectLst/>
                <a:latin typeface="+mn-lt"/>
                <a:ea typeface="+mn-ea"/>
                <a:cs typeface="+mn-cs"/>
              </a:rPr>
              <a:t>), which quantifies the energy associated with time-varying flow. Recent studies have reported a robust global intensification of EKE, particularly in high-energy regions such as the western boundary currents, based on satellite observations (</a:t>
            </a:r>
            <a:r>
              <a:rPr lang="en-GB" sz="1200" b="0" i="0" u="none" strike="noStrike" kern="1200" dirty="0">
                <a:solidFill>
                  <a:schemeClr val="tx1"/>
                </a:solidFill>
                <a:effectLst/>
                <a:latin typeface="+mn-lt"/>
                <a:ea typeface="+mn-ea"/>
                <a:cs typeface="+mn-cs"/>
                <a:hlinkClick r:id="rId4"/>
              </a:rPr>
              <a:t>Martínez-Moreno et al.</a:t>
            </a:r>
            <a:r>
              <a:rPr lang="en-GB" sz="1200" b="0" i="0" kern="1200" dirty="0">
                <a:solidFill>
                  <a:schemeClr val="tx1"/>
                </a:solidFill>
                <a:effectLst/>
                <a:latin typeface="+mn-lt"/>
                <a:ea typeface="+mn-ea"/>
                <a:cs typeface="+mn-cs"/>
              </a:rPr>
              <a:t>, </a:t>
            </a:r>
            <a:r>
              <a:rPr lang="en-GB" sz="1200" b="0" i="0" u="none" strike="noStrike" kern="1200" dirty="0">
                <a:solidFill>
                  <a:schemeClr val="tx1"/>
                </a:solidFill>
                <a:effectLst/>
                <a:latin typeface="+mn-lt"/>
                <a:ea typeface="+mn-ea"/>
                <a:cs typeface="+mn-cs"/>
                <a:hlinkClick r:id="rId4"/>
              </a:rPr>
              <a:t>2021</a:t>
            </a:r>
            <a:r>
              <a:rPr lang="en-GB" sz="1200" b="0" i="0" kern="1200" dirty="0">
                <a:solidFill>
                  <a:schemeClr val="tx1"/>
                </a:solidFill>
                <a:effectLst/>
                <a:latin typeface="+mn-lt"/>
                <a:ea typeface="+mn-ea"/>
                <a:cs typeface="+mn-cs"/>
              </a:rPr>
              <a:t>; </a:t>
            </a:r>
            <a:r>
              <a:rPr lang="en-GB" sz="1200" b="0" i="0" u="none" strike="noStrike" kern="1200" dirty="0">
                <a:solidFill>
                  <a:schemeClr val="tx1"/>
                </a:solidFill>
                <a:effectLst/>
                <a:latin typeface="+mn-lt"/>
                <a:ea typeface="+mn-ea"/>
                <a:cs typeface="+mn-cs"/>
                <a:hlinkClick r:id="rId5"/>
              </a:rPr>
              <a:t>Barceló-Llull et al.</a:t>
            </a:r>
            <a:r>
              <a:rPr lang="en-GB" sz="1200" b="0" i="0" kern="1200" dirty="0">
                <a:solidFill>
                  <a:schemeClr val="tx1"/>
                </a:solidFill>
                <a:effectLst/>
                <a:latin typeface="+mn-lt"/>
                <a:ea typeface="+mn-ea"/>
                <a:cs typeface="+mn-cs"/>
              </a:rPr>
              <a:t>, </a:t>
            </a:r>
            <a:r>
              <a:rPr lang="en-GB" sz="1200" b="0" i="0" u="none" strike="noStrike" kern="1200" dirty="0">
                <a:solidFill>
                  <a:schemeClr val="tx1"/>
                </a:solidFill>
                <a:effectLst/>
                <a:latin typeface="+mn-lt"/>
                <a:ea typeface="+mn-ea"/>
                <a:cs typeface="+mn-cs"/>
                <a:hlinkClick r:id="rId5"/>
              </a:rPr>
              <a:t>2025</a:t>
            </a:r>
            <a:r>
              <a:rPr lang="en-GB" sz="1200" b="0" i="0" kern="1200" dirty="0">
                <a:solidFill>
                  <a:schemeClr val="tx1"/>
                </a:solidFill>
                <a:effectLst/>
                <a:latin typeface="+mn-lt"/>
                <a:ea typeface="+mn-ea"/>
                <a:cs typeface="+mn-cs"/>
              </a:rPr>
              <a:t>) and model simulations (</a:t>
            </a:r>
            <a:r>
              <a:rPr lang="en-GB" sz="1200" b="0" i="0" u="none" strike="noStrike" kern="1200" dirty="0">
                <a:solidFill>
                  <a:schemeClr val="tx1"/>
                </a:solidFill>
                <a:effectLst/>
                <a:latin typeface="+mn-lt"/>
                <a:ea typeface="+mn-ea"/>
                <a:cs typeface="+mn-cs"/>
                <a:hlinkClick r:id="rId6"/>
              </a:rPr>
              <a:t>Hu et al.</a:t>
            </a:r>
            <a:r>
              <a:rPr lang="en-GB" sz="1200" b="0" i="0" kern="1200" dirty="0">
                <a:solidFill>
                  <a:schemeClr val="tx1"/>
                </a:solidFill>
                <a:effectLst/>
                <a:latin typeface="+mn-lt"/>
                <a:ea typeface="+mn-ea"/>
                <a:cs typeface="+mn-cs"/>
              </a:rPr>
              <a:t>, </a:t>
            </a:r>
            <a:r>
              <a:rPr lang="en-GB" sz="1200" b="0" i="0" u="none" strike="noStrike" kern="1200" dirty="0">
                <a:solidFill>
                  <a:schemeClr val="tx1"/>
                </a:solidFill>
                <a:effectLst/>
                <a:latin typeface="+mn-lt"/>
                <a:ea typeface="+mn-ea"/>
                <a:cs typeface="+mn-cs"/>
                <a:hlinkClick r:id="rId6"/>
              </a:rPr>
              <a:t>2020</a:t>
            </a:r>
            <a:r>
              <a:rPr lang="en-GB" sz="1200" b="0" i="0" kern="1200" dirty="0">
                <a:solidFill>
                  <a:schemeClr val="tx1"/>
                </a:solidFill>
                <a:effectLst/>
                <a:latin typeface="+mn-lt"/>
                <a:ea typeface="+mn-ea"/>
                <a:cs typeface="+mn-cs"/>
              </a:rPr>
              <a:t>). </a:t>
            </a:r>
            <a:endParaRPr lang="en-US" dirty="0"/>
          </a:p>
        </p:txBody>
      </p:sp>
      <p:sp>
        <p:nvSpPr>
          <p:cNvPr id="4" name="Slide Number Placeholder 3"/>
          <p:cNvSpPr>
            <a:spLocks noGrp="1"/>
          </p:cNvSpPr>
          <p:nvPr>
            <p:ph type="sldNum" sz="quarter" idx="5"/>
          </p:nvPr>
        </p:nvSpPr>
        <p:spPr/>
        <p:txBody>
          <a:bodyPr/>
          <a:lstStyle/>
          <a:p>
            <a:fld id="{6AFCFF6B-3025-4598-822D-11BC108C2A26}" type="slidenum">
              <a:rPr lang="es-CO" smtClean="0"/>
              <a:t>14</a:t>
            </a:fld>
            <a:endParaRPr lang="es-CO"/>
          </a:p>
        </p:txBody>
      </p:sp>
    </p:spTree>
    <p:extLst>
      <p:ext uri="{BB962C8B-B14F-4D97-AF65-F5344CB8AC3E}">
        <p14:creationId xmlns:p14="http://schemas.microsoft.com/office/powerpoint/2010/main" val="18300654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A8D902-0344-5EC4-C4C9-2252768D12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4D76C5-5DBD-E888-7B5C-A42EF1E611E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141D624-1188-1E4D-BAF6-8616FF2BA1CA}"/>
              </a:ext>
            </a:extLst>
          </p:cNvPr>
          <p:cNvSpPr>
            <a:spLocks noGrp="1"/>
          </p:cNvSpPr>
          <p:nvPr>
            <p:ph type="body" idx="1"/>
          </p:nvPr>
        </p:nvSpPr>
        <p:spPr/>
        <p:txBody>
          <a:bodyPr/>
          <a:lstStyle/>
          <a:p>
            <a:r>
              <a:rPr lang="en-GB" sz="1200" b="0" i="0" kern="1200" dirty="0">
                <a:solidFill>
                  <a:schemeClr val="tx1"/>
                </a:solidFill>
                <a:effectLst/>
                <a:latin typeface="+mn-lt"/>
                <a:ea typeface="+mn-ea"/>
                <a:cs typeface="+mn-cs"/>
              </a:rPr>
              <a:t>A widely used metric to characterize mesoscale activity and evaluate its intensity and variability is the Eddy Kinetic Energy (EKE) (</a:t>
            </a:r>
            <a:r>
              <a:rPr lang="en-GB" sz="1200" b="0" i="0" u="none" strike="noStrike" kern="1200" dirty="0">
                <a:solidFill>
                  <a:schemeClr val="tx1"/>
                </a:solidFill>
                <a:effectLst/>
                <a:latin typeface="+mn-lt"/>
                <a:ea typeface="+mn-ea"/>
                <a:cs typeface="+mn-cs"/>
                <a:hlinkClick r:id="rId3"/>
              </a:rPr>
              <a:t>Wilkin and Morrow</a:t>
            </a:r>
            <a:r>
              <a:rPr lang="en-GB" sz="1200" b="0" i="0" kern="1200" dirty="0">
                <a:solidFill>
                  <a:schemeClr val="tx1"/>
                </a:solidFill>
                <a:effectLst/>
                <a:latin typeface="+mn-lt"/>
                <a:ea typeface="+mn-ea"/>
                <a:cs typeface="+mn-cs"/>
              </a:rPr>
              <a:t>, </a:t>
            </a:r>
            <a:r>
              <a:rPr lang="en-GB" sz="1200" b="0" i="0" u="none" strike="noStrike" kern="1200" dirty="0">
                <a:solidFill>
                  <a:schemeClr val="tx1"/>
                </a:solidFill>
                <a:effectLst/>
                <a:latin typeface="+mn-lt"/>
                <a:ea typeface="+mn-ea"/>
                <a:cs typeface="+mn-cs"/>
                <a:hlinkClick r:id="rId3"/>
              </a:rPr>
              <a:t>1994</a:t>
            </a:r>
            <a:r>
              <a:rPr lang="en-GB" sz="1200" b="0" i="0" kern="1200" dirty="0">
                <a:solidFill>
                  <a:schemeClr val="tx1"/>
                </a:solidFill>
                <a:effectLst/>
                <a:latin typeface="+mn-lt"/>
                <a:ea typeface="+mn-ea"/>
                <a:cs typeface="+mn-cs"/>
              </a:rPr>
              <a:t>), which quantifies the energy associated with time-varying flow. Recent studies have reported a robust global intensification of EKE, particularly in high-energy regions such as the western boundary currents, based on satellite observations (</a:t>
            </a:r>
            <a:r>
              <a:rPr lang="en-GB" sz="1200" b="0" i="0" u="none" strike="noStrike" kern="1200" dirty="0">
                <a:solidFill>
                  <a:schemeClr val="tx1"/>
                </a:solidFill>
                <a:effectLst/>
                <a:latin typeface="+mn-lt"/>
                <a:ea typeface="+mn-ea"/>
                <a:cs typeface="+mn-cs"/>
                <a:hlinkClick r:id="rId4"/>
              </a:rPr>
              <a:t>Martínez-Moreno et al.</a:t>
            </a:r>
            <a:r>
              <a:rPr lang="en-GB" sz="1200" b="0" i="0" kern="1200" dirty="0">
                <a:solidFill>
                  <a:schemeClr val="tx1"/>
                </a:solidFill>
                <a:effectLst/>
                <a:latin typeface="+mn-lt"/>
                <a:ea typeface="+mn-ea"/>
                <a:cs typeface="+mn-cs"/>
              </a:rPr>
              <a:t>, </a:t>
            </a:r>
            <a:r>
              <a:rPr lang="en-GB" sz="1200" b="0" i="0" u="none" strike="noStrike" kern="1200" dirty="0">
                <a:solidFill>
                  <a:schemeClr val="tx1"/>
                </a:solidFill>
                <a:effectLst/>
                <a:latin typeface="+mn-lt"/>
                <a:ea typeface="+mn-ea"/>
                <a:cs typeface="+mn-cs"/>
                <a:hlinkClick r:id="rId4"/>
              </a:rPr>
              <a:t>2021</a:t>
            </a:r>
            <a:r>
              <a:rPr lang="en-GB" sz="1200" b="0" i="0" kern="1200" dirty="0">
                <a:solidFill>
                  <a:schemeClr val="tx1"/>
                </a:solidFill>
                <a:effectLst/>
                <a:latin typeface="+mn-lt"/>
                <a:ea typeface="+mn-ea"/>
                <a:cs typeface="+mn-cs"/>
              </a:rPr>
              <a:t>; </a:t>
            </a:r>
            <a:r>
              <a:rPr lang="en-GB" sz="1200" b="0" i="0" u="none" strike="noStrike" kern="1200" dirty="0">
                <a:solidFill>
                  <a:schemeClr val="tx1"/>
                </a:solidFill>
                <a:effectLst/>
                <a:latin typeface="+mn-lt"/>
                <a:ea typeface="+mn-ea"/>
                <a:cs typeface="+mn-cs"/>
                <a:hlinkClick r:id="rId5"/>
              </a:rPr>
              <a:t>Barceló-Llull et al.</a:t>
            </a:r>
            <a:r>
              <a:rPr lang="en-GB" sz="1200" b="0" i="0" kern="1200" dirty="0">
                <a:solidFill>
                  <a:schemeClr val="tx1"/>
                </a:solidFill>
                <a:effectLst/>
                <a:latin typeface="+mn-lt"/>
                <a:ea typeface="+mn-ea"/>
                <a:cs typeface="+mn-cs"/>
              </a:rPr>
              <a:t>, </a:t>
            </a:r>
            <a:r>
              <a:rPr lang="en-GB" sz="1200" b="0" i="0" u="none" strike="noStrike" kern="1200" dirty="0">
                <a:solidFill>
                  <a:schemeClr val="tx1"/>
                </a:solidFill>
                <a:effectLst/>
                <a:latin typeface="+mn-lt"/>
                <a:ea typeface="+mn-ea"/>
                <a:cs typeface="+mn-cs"/>
                <a:hlinkClick r:id="rId5"/>
              </a:rPr>
              <a:t>2025</a:t>
            </a:r>
            <a:r>
              <a:rPr lang="en-GB" sz="1200" b="0" i="0" kern="1200" dirty="0">
                <a:solidFill>
                  <a:schemeClr val="tx1"/>
                </a:solidFill>
                <a:effectLst/>
                <a:latin typeface="+mn-lt"/>
                <a:ea typeface="+mn-ea"/>
                <a:cs typeface="+mn-cs"/>
              </a:rPr>
              <a:t>) and model simulations (</a:t>
            </a:r>
            <a:r>
              <a:rPr lang="en-GB" sz="1200" b="0" i="0" u="none" strike="noStrike" kern="1200" dirty="0">
                <a:solidFill>
                  <a:schemeClr val="tx1"/>
                </a:solidFill>
                <a:effectLst/>
                <a:latin typeface="+mn-lt"/>
                <a:ea typeface="+mn-ea"/>
                <a:cs typeface="+mn-cs"/>
                <a:hlinkClick r:id="rId6"/>
              </a:rPr>
              <a:t>Hu et al.</a:t>
            </a:r>
            <a:r>
              <a:rPr lang="en-GB" sz="1200" b="0" i="0" kern="1200" dirty="0">
                <a:solidFill>
                  <a:schemeClr val="tx1"/>
                </a:solidFill>
                <a:effectLst/>
                <a:latin typeface="+mn-lt"/>
                <a:ea typeface="+mn-ea"/>
                <a:cs typeface="+mn-cs"/>
              </a:rPr>
              <a:t>, </a:t>
            </a:r>
            <a:r>
              <a:rPr lang="en-GB" sz="1200" b="0" i="0" u="none" strike="noStrike" kern="1200" dirty="0">
                <a:solidFill>
                  <a:schemeClr val="tx1"/>
                </a:solidFill>
                <a:effectLst/>
                <a:latin typeface="+mn-lt"/>
                <a:ea typeface="+mn-ea"/>
                <a:cs typeface="+mn-cs"/>
                <a:hlinkClick r:id="rId6"/>
              </a:rPr>
              <a:t>2020</a:t>
            </a:r>
            <a:r>
              <a:rPr lang="en-GB" sz="1200" b="0" i="0" kern="1200" dirty="0">
                <a:solidFill>
                  <a:schemeClr val="tx1"/>
                </a:solidFill>
                <a:effectLst/>
                <a:latin typeface="+mn-lt"/>
                <a:ea typeface="+mn-ea"/>
                <a:cs typeface="+mn-cs"/>
              </a:rPr>
              <a:t>). </a:t>
            </a:r>
            <a:endParaRPr lang="en-US" dirty="0"/>
          </a:p>
        </p:txBody>
      </p:sp>
      <p:sp>
        <p:nvSpPr>
          <p:cNvPr id="4" name="Slide Number Placeholder 3">
            <a:extLst>
              <a:ext uri="{FF2B5EF4-FFF2-40B4-BE49-F238E27FC236}">
                <a16:creationId xmlns:a16="http://schemas.microsoft.com/office/drawing/2014/main" id="{58FB3A6F-83BE-F721-BD7D-D1B7D6D26471}"/>
              </a:ext>
            </a:extLst>
          </p:cNvPr>
          <p:cNvSpPr>
            <a:spLocks noGrp="1"/>
          </p:cNvSpPr>
          <p:nvPr>
            <p:ph type="sldNum" sz="quarter" idx="5"/>
          </p:nvPr>
        </p:nvSpPr>
        <p:spPr/>
        <p:txBody>
          <a:bodyPr/>
          <a:lstStyle/>
          <a:p>
            <a:fld id="{6AFCFF6B-3025-4598-822D-11BC108C2A26}" type="slidenum">
              <a:rPr lang="es-CO" smtClean="0"/>
              <a:t>15</a:t>
            </a:fld>
            <a:endParaRPr lang="es-CO"/>
          </a:p>
        </p:txBody>
      </p:sp>
    </p:spTree>
    <p:extLst>
      <p:ext uri="{BB962C8B-B14F-4D97-AF65-F5344CB8AC3E}">
        <p14:creationId xmlns:p14="http://schemas.microsoft.com/office/powerpoint/2010/main" val="42146472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63542D-169F-C553-64A6-DCF094AA73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A7746D-BE83-06B2-3A5D-D37251C3358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C4548E0-C1A0-BAB5-49E2-273D80F4E7A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ACFB248-EDA3-068F-8B3C-F9883D4D19A9}"/>
              </a:ext>
            </a:extLst>
          </p:cNvPr>
          <p:cNvSpPr>
            <a:spLocks noGrp="1"/>
          </p:cNvSpPr>
          <p:nvPr>
            <p:ph type="sldNum" sz="quarter" idx="5"/>
          </p:nvPr>
        </p:nvSpPr>
        <p:spPr/>
        <p:txBody>
          <a:bodyPr/>
          <a:lstStyle/>
          <a:p>
            <a:fld id="{6AFCFF6B-3025-4598-822D-11BC108C2A26}" type="slidenum">
              <a:rPr lang="es-CO" smtClean="0"/>
              <a:t>16</a:t>
            </a:fld>
            <a:endParaRPr lang="es-CO"/>
          </a:p>
        </p:txBody>
      </p:sp>
    </p:spTree>
    <p:extLst>
      <p:ext uri="{BB962C8B-B14F-4D97-AF65-F5344CB8AC3E}">
        <p14:creationId xmlns:p14="http://schemas.microsoft.com/office/powerpoint/2010/main" val="25105408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AFCFF6B-3025-4598-822D-11BC108C2A26}" type="slidenum">
              <a:rPr lang="es-CO" smtClean="0"/>
              <a:t>2</a:t>
            </a:fld>
            <a:endParaRPr lang="es-CO"/>
          </a:p>
        </p:txBody>
      </p:sp>
    </p:spTree>
    <p:extLst>
      <p:ext uri="{BB962C8B-B14F-4D97-AF65-F5344CB8AC3E}">
        <p14:creationId xmlns:p14="http://schemas.microsoft.com/office/powerpoint/2010/main" val="1470401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Satellite images 			</a:t>
            </a:r>
          </a:p>
          <a:p>
            <a:r>
              <a:rPr lang="en-US" dirty="0"/>
              <a:t>Justification</a:t>
            </a:r>
          </a:p>
          <a:p>
            <a:r>
              <a:rPr lang="en-US" dirty="0"/>
              <a:t>I want to start with a bring of context on the justification and what is the main source of this work. During the master thesis  I was able to work with remote sensed data, I became interested in large scale ocean processes, but mostly on </a:t>
            </a:r>
            <a:r>
              <a:rPr lang="en-US" dirty="0" err="1"/>
              <a:t>chlosophyll</a:t>
            </a:r>
            <a:r>
              <a:rPr lang="en-US" dirty="0"/>
              <a:t> dynamics and how remote sensing was a source to explore and answer to a lot of questions </a:t>
            </a:r>
            <a:r>
              <a:rPr lang="en-US" dirty="0" err="1"/>
              <a:t>tahta</a:t>
            </a:r>
            <a:r>
              <a:rPr lang="en-US" dirty="0"/>
              <a:t> came to my mind, When crafting this scientific question I took into account that curiosity about phytoplankton distribution assess using chlorophyl a concentration and the influence of the physical processes </a:t>
            </a:r>
            <a:r>
              <a:rPr lang="en-US" dirty="0" err="1"/>
              <a:t>behing</a:t>
            </a:r>
            <a:r>
              <a:rPr lang="en-US" dirty="0"/>
              <a:t> this </a:t>
            </a:r>
            <a:r>
              <a:rPr lang="en-US" dirty="0" err="1"/>
              <a:t>dristribution</a:t>
            </a:r>
            <a:r>
              <a:rPr lang="en-US" dirty="0"/>
              <a:t> and dynamics. Then some gaps were found over the road, by focusing on what happens on the surface we could see that there is plenty of forcings but among the most dynamical we have the surface currents, governed by a large set of </a:t>
            </a:r>
            <a:r>
              <a:rPr lang="en-US" dirty="0" err="1"/>
              <a:t>aprameters</a:t>
            </a:r>
            <a:r>
              <a:rPr lang="en-US" dirty="0"/>
              <a:t>, from wind driven currents, Ekman currents, as </a:t>
            </a:r>
            <a:r>
              <a:rPr lang="en-US" dirty="0" err="1"/>
              <a:t>agestrophy</a:t>
            </a:r>
            <a:r>
              <a:rPr lang="en-US" dirty="0"/>
              <a:t> elements (there are more), and also the most common source of obtaining the sea surface currents, by relying on altimetry and using the </a:t>
            </a:r>
            <a:r>
              <a:rPr lang="en-US" dirty="0" err="1"/>
              <a:t>gestrophic</a:t>
            </a:r>
            <a:r>
              <a:rPr lang="en-US" dirty="0"/>
              <a:t> assumption to extract currents related to pressure gradients. Then in this specific apart there are gaps, or better, scales that are not yet well understood at least in some regions. So I wanted to proposed a </a:t>
            </a:r>
            <a:r>
              <a:rPr lang="en-US" dirty="0" err="1"/>
              <a:t>euqstion</a:t>
            </a:r>
            <a:r>
              <a:rPr lang="en-US" dirty="0"/>
              <a:t> and objective that both satisfies my curiosity and answers or looks to reduce a gap in terms of the understanding of the mesoscale processes by </a:t>
            </a:r>
            <a:r>
              <a:rPr lang="en-US" dirty="0" err="1"/>
              <a:t>analysing</a:t>
            </a:r>
            <a:r>
              <a:rPr lang="en-US" dirty="0"/>
              <a:t> the sea surface current signal but from a different perspective, posing an inverse </a:t>
            </a:r>
            <a:r>
              <a:rPr lang="en-US" dirty="0" err="1"/>
              <a:t>probleme</a:t>
            </a:r>
            <a:r>
              <a:rPr lang="en-US" dirty="0"/>
              <a:t> where not only the source of information regarding currents is the altimetry but using this </a:t>
            </a:r>
            <a:r>
              <a:rPr lang="en-US" dirty="0" err="1"/>
              <a:t>phytoplanlton</a:t>
            </a:r>
            <a:r>
              <a:rPr lang="en-US" dirty="0"/>
              <a:t> distribution and other variables that can work as tracers and assess the flow of these particles to extract the surface currents. And observe what patters and what elements of the circulation would we obtain by extracting information from this source. </a:t>
            </a:r>
          </a:p>
        </p:txBody>
      </p:sp>
      <p:sp>
        <p:nvSpPr>
          <p:cNvPr id="4" name="Slide Number Placeholder 3"/>
          <p:cNvSpPr>
            <a:spLocks noGrp="1"/>
          </p:cNvSpPr>
          <p:nvPr>
            <p:ph type="sldNum" sz="quarter" idx="5"/>
          </p:nvPr>
        </p:nvSpPr>
        <p:spPr/>
        <p:txBody>
          <a:bodyPr/>
          <a:lstStyle/>
          <a:p>
            <a:fld id="{6AFCFF6B-3025-4598-822D-11BC108C2A26}" type="slidenum">
              <a:rPr lang="es-CO" smtClean="0"/>
              <a:t>3</a:t>
            </a:fld>
            <a:endParaRPr lang="es-CO"/>
          </a:p>
        </p:txBody>
      </p:sp>
    </p:spTree>
    <p:extLst>
      <p:ext uri="{BB962C8B-B14F-4D97-AF65-F5344CB8AC3E}">
        <p14:creationId xmlns:p14="http://schemas.microsoft.com/office/powerpoint/2010/main" val="18789934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indent="0" algn="just">
              <a:buNone/>
            </a:pPr>
            <a:r>
              <a:rPr lang="en-US" dirty="0"/>
              <a:t>Since 1900 satellite observations of absolute dynamic topography in along-tracks have allowed the extraction of sea surface currents using interpolation of these tracks and using the geostrophic approximation (Ciani et al., 2025) </a:t>
            </a:r>
          </a:p>
          <a:p>
            <a:r>
              <a:rPr lang="en-US" dirty="0"/>
              <a:t>Ciani, D., Fanelli, C., &amp; Buongiorno Nardelli, B. (2025). Estimating ocean currents from the joint reconstruction of absolute dynamic topography and sea surface temperature through deep learning algorithms. Ocean Science, 21(1), 199–216. https://doi.org/10.5194/os-21-199-2025  </a:t>
            </a:r>
          </a:p>
          <a:p>
            <a:endParaRPr lang="en-US" dirty="0"/>
          </a:p>
        </p:txBody>
      </p:sp>
      <p:sp>
        <p:nvSpPr>
          <p:cNvPr id="4" name="Slide Number Placeholder 3"/>
          <p:cNvSpPr>
            <a:spLocks noGrp="1"/>
          </p:cNvSpPr>
          <p:nvPr>
            <p:ph type="sldNum" sz="quarter" idx="5"/>
          </p:nvPr>
        </p:nvSpPr>
        <p:spPr/>
        <p:txBody>
          <a:bodyPr/>
          <a:lstStyle/>
          <a:p>
            <a:fld id="{6AFCFF6B-3025-4598-822D-11BC108C2A26}" type="slidenum">
              <a:rPr lang="es-CO" smtClean="0"/>
              <a:t>4</a:t>
            </a:fld>
            <a:endParaRPr lang="es-CO"/>
          </a:p>
        </p:txBody>
      </p:sp>
    </p:spTree>
    <p:extLst>
      <p:ext uri="{BB962C8B-B14F-4D97-AF65-F5344CB8AC3E}">
        <p14:creationId xmlns:p14="http://schemas.microsoft.com/office/powerpoint/2010/main" val="24926686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Since it is the first time for the two new members I decided to start with the objectives just to set a bit of context before entering details. The proposed objectives are to </a:t>
            </a:r>
          </a:p>
          <a:p>
            <a:endParaRPr lang="en-US" dirty="0"/>
          </a:p>
          <a:p>
            <a:r>
              <a:rPr lang="en-US" dirty="0"/>
              <a:t>This will be done using a neural network that Alexander has designed and I have been working on it, improving</a:t>
            </a:r>
          </a:p>
          <a:p>
            <a:endParaRPr lang="en-US" dirty="0"/>
          </a:p>
          <a:p>
            <a:r>
              <a:rPr lang="en-US" b="1" dirty="0"/>
              <a:t>Mentioning the importance of satellite data as an input</a:t>
            </a:r>
          </a:p>
          <a:p>
            <a:endParaRPr lang="en-US" b="1" dirty="0"/>
          </a:p>
          <a:p>
            <a:endParaRPr lang="en-US" dirty="0"/>
          </a:p>
          <a:p>
            <a:endParaRPr lang="en-US" dirty="0"/>
          </a:p>
        </p:txBody>
      </p:sp>
      <p:sp>
        <p:nvSpPr>
          <p:cNvPr id="4" name="Slide Number Placeholder 3"/>
          <p:cNvSpPr>
            <a:spLocks noGrp="1"/>
          </p:cNvSpPr>
          <p:nvPr>
            <p:ph type="sldNum" sz="quarter" idx="5"/>
          </p:nvPr>
        </p:nvSpPr>
        <p:spPr/>
        <p:txBody>
          <a:bodyPr/>
          <a:lstStyle/>
          <a:p>
            <a:fld id="{6AFCFF6B-3025-4598-822D-11BC108C2A26}" type="slidenum">
              <a:rPr lang="es-CO" smtClean="0"/>
              <a:t>5</a:t>
            </a:fld>
            <a:endParaRPr lang="es-CO"/>
          </a:p>
        </p:txBody>
      </p:sp>
    </p:spTree>
    <p:extLst>
      <p:ext uri="{BB962C8B-B14F-4D97-AF65-F5344CB8AC3E}">
        <p14:creationId xmlns:p14="http://schemas.microsoft.com/office/powerpoint/2010/main" val="14506574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CEB86E-7E36-D72D-5B37-19B22078F1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2AAEC1-A19A-7DBB-03DA-9F75FFD4444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4F04F1D-9BB8-9EA6-C81C-86B00BB992E0}"/>
              </a:ext>
            </a:extLst>
          </p:cNvPr>
          <p:cNvSpPr>
            <a:spLocks noGrp="1"/>
          </p:cNvSpPr>
          <p:nvPr>
            <p:ph type="body" idx="1"/>
          </p:nvPr>
        </p:nvSpPr>
        <p:spPr/>
        <p:txBody>
          <a:bodyPr/>
          <a:lstStyle/>
          <a:p>
            <a:r>
              <a:rPr lang="en-US" dirty="0"/>
              <a:t>To tackle this objective, we propose the following methodology. As inputs we use chlorophyll and temperature as testing tracer fields, using a multi variable approach</a:t>
            </a:r>
          </a:p>
        </p:txBody>
      </p:sp>
      <p:sp>
        <p:nvSpPr>
          <p:cNvPr id="4" name="Slide Number Placeholder 3">
            <a:extLst>
              <a:ext uri="{FF2B5EF4-FFF2-40B4-BE49-F238E27FC236}">
                <a16:creationId xmlns:a16="http://schemas.microsoft.com/office/drawing/2014/main" id="{D0A42908-9E83-A1AF-96B4-C86E3645018E}"/>
              </a:ext>
            </a:extLst>
          </p:cNvPr>
          <p:cNvSpPr>
            <a:spLocks noGrp="1"/>
          </p:cNvSpPr>
          <p:nvPr>
            <p:ph type="sldNum" sz="quarter" idx="5"/>
          </p:nvPr>
        </p:nvSpPr>
        <p:spPr/>
        <p:txBody>
          <a:bodyPr/>
          <a:lstStyle/>
          <a:p>
            <a:fld id="{6AFCFF6B-3025-4598-822D-11BC108C2A26}" type="slidenum">
              <a:rPr lang="es-CO" smtClean="0"/>
              <a:t>6</a:t>
            </a:fld>
            <a:endParaRPr lang="es-CO"/>
          </a:p>
        </p:txBody>
      </p:sp>
    </p:spTree>
    <p:extLst>
      <p:ext uri="{BB962C8B-B14F-4D97-AF65-F5344CB8AC3E}">
        <p14:creationId xmlns:p14="http://schemas.microsoft.com/office/powerpoint/2010/main" val="30863875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A87848-2DB8-744E-D16A-69F2950086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656337-913A-4DB0-5E9B-495928EEA7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C9D91F-9049-9857-0EF4-52FA33704962}"/>
              </a:ext>
            </a:extLst>
          </p:cNvPr>
          <p:cNvSpPr>
            <a:spLocks noGrp="1"/>
          </p:cNvSpPr>
          <p:nvPr>
            <p:ph type="body" idx="1"/>
          </p:nvPr>
        </p:nvSpPr>
        <p:spPr/>
        <p:txBody>
          <a:bodyPr/>
          <a:lstStyle/>
          <a:p>
            <a:r>
              <a:rPr lang="en-US" dirty="0"/>
              <a:t>To tackle this objective, we propose the following methodology. As inputs we use chlorophyll and temperature as testing tracer fields, using a multi variable approach</a:t>
            </a:r>
          </a:p>
        </p:txBody>
      </p:sp>
      <p:sp>
        <p:nvSpPr>
          <p:cNvPr id="4" name="Slide Number Placeholder 3">
            <a:extLst>
              <a:ext uri="{FF2B5EF4-FFF2-40B4-BE49-F238E27FC236}">
                <a16:creationId xmlns:a16="http://schemas.microsoft.com/office/drawing/2014/main" id="{88A68A3C-65E1-4C93-2018-FCF1561A4E3F}"/>
              </a:ext>
            </a:extLst>
          </p:cNvPr>
          <p:cNvSpPr>
            <a:spLocks noGrp="1"/>
          </p:cNvSpPr>
          <p:nvPr>
            <p:ph type="sldNum" sz="quarter" idx="5"/>
          </p:nvPr>
        </p:nvSpPr>
        <p:spPr/>
        <p:txBody>
          <a:bodyPr/>
          <a:lstStyle/>
          <a:p>
            <a:fld id="{6AFCFF6B-3025-4598-822D-11BC108C2A26}" type="slidenum">
              <a:rPr lang="es-CO" smtClean="0"/>
              <a:t>7</a:t>
            </a:fld>
            <a:endParaRPr lang="es-CO"/>
          </a:p>
        </p:txBody>
      </p:sp>
    </p:spTree>
    <p:extLst>
      <p:ext uri="{BB962C8B-B14F-4D97-AF65-F5344CB8AC3E}">
        <p14:creationId xmlns:p14="http://schemas.microsoft.com/office/powerpoint/2010/main" val="17078767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070424-E115-6831-FE7F-458E63FBCC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B997D7-1388-E754-FD1F-7562BB97CDF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5988927-35F1-D9CC-BE9B-E80A951CEC09}"/>
              </a:ext>
            </a:extLst>
          </p:cNvPr>
          <p:cNvSpPr>
            <a:spLocks noGrp="1"/>
          </p:cNvSpPr>
          <p:nvPr>
            <p:ph type="body" idx="1"/>
          </p:nvPr>
        </p:nvSpPr>
        <p:spPr/>
        <p:txBody>
          <a:bodyPr/>
          <a:lstStyle/>
          <a:p>
            <a:r>
              <a:rPr lang="en-US" dirty="0"/>
              <a:t>To tackle this objective, we propose the following methodology. As inputs we use chlorophyll and temperature as testing tracer fields, using a multi variable approach</a:t>
            </a:r>
          </a:p>
        </p:txBody>
      </p:sp>
      <p:sp>
        <p:nvSpPr>
          <p:cNvPr id="4" name="Slide Number Placeholder 3">
            <a:extLst>
              <a:ext uri="{FF2B5EF4-FFF2-40B4-BE49-F238E27FC236}">
                <a16:creationId xmlns:a16="http://schemas.microsoft.com/office/drawing/2014/main" id="{F2411896-C252-3CED-9A42-CE87F62390BC}"/>
              </a:ext>
            </a:extLst>
          </p:cNvPr>
          <p:cNvSpPr>
            <a:spLocks noGrp="1"/>
          </p:cNvSpPr>
          <p:nvPr>
            <p:ph type="sldNum" sz="quarter" idx="5"/>
          </p:nvPr>
        </p:nvSpPr>
        <p:spPr/>
        <p:txBody>
          <a:bodyPr/>
          <a:lstStyle/>
          <a:p>
            <a:fld id="{6AFCFF6B-3025-4598-822D-11BC108C2A26}" type="slidenum">
              <a:rPr lang="es-CO" smtClean="0"/>
              <a:t>8</a:t>
            </a:fld>
            <a:endParaRPr lang="es-CO"/>
          </a:p>
        </p:txBody>
      </p:sp>
    </p:spTree>
    <p:extLst>
      <p:ext uri="{BB962C8B-B14F-4D97-AF65-F5344CB8AC3E}">
        <p14:creationId xmlns:p14="http://schemas.microsoft.com/office/powerpoint/2010/main" val="13911775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D5D258-8A77-24B5-D042-42ABDFE20B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F1E1BB-5426-C656-9D54-4FC20F43961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9C06EFD-6AA2-30E5-9EE5-737337EE6DD0}"/>
              </a:ext>
            </a:extLst>
          </p:cNvPr>
          <p:cNvSpPr>
            <a:spLocks noGrp="1"/>
          </p:cNvSpPr>
          <p:nvPr>
            <p:ph type="body" idx="1"/>
          </p:nvPr>
        </p:nvSpPr>
        <p:spPr/>
        <p:txBody>
          <a:bodyPr/>
          <a:lstStyle/>
          <a:p>
            <a:r>
              <a:rPr lang="en-US" dirty="0"/>
              <a:t>To tackle this objective, we propose the following methodology. As inputs we use chlorophyll and temperature as testing tracer fields, using a multi variable approach</a:t>
            </a:r>
          </a:p>
        </p:txBody>
      </p:sp>
      <p:sp>
        <p:nvSpPr>
          <p:cNvPr id="4" name="Slide Number Placeholder 3">
            <a:extLst>
              <a:ext uri="{FF2B5EF4-FFF2-40B4-BE49-F238E27FC236}">
                <a16:creationId xmlns:a16="http://schemas.microsoft.com/office/drawing/2014/main" id="{75A54A1F-64A6-C18B-A05F-A7DCC7E9B5B0}"/>
              </a:ext>
            </a:extLst>
          </p:cNvPr>
          <p:cNvSpPr>
            <a:spLocks noGrp="1"/>
          </p:cNvSpPr>
          <p:nvPr>
            <p:ph type="sldNum" sz="quarter" idx="5"/>
          </p:nvPr>
        </p:nvSpPr>
        <p:spPr/>
        <p:txBody>
          <a:bodyPr/>
          <a:lstStyle/>
          <a:p>
            <a:fld id="{6AFCFF6B-3025-4598-822D-11BC108C2A26}" type="slidenum">
              <a:rPr lang="es-CO" smtClean="0"/>
              <a:t>9</a:t>
            </a:fld>
            <a:endParaRPr lang="es-CO"/>
          </a:p>
        </p:txBody>
      </p:sp>
    </p:spTree>
    <p:extLst>
      <p:ext uri="{BB962C8B-B14F-4D97-AF65-F5344CB8AC3E}">
        <p14:creationId xmlns:p14="http://schemas.microsoft.com/office/powerpoint/2010/main" val="35315501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B6A2BA-EBC5-6AF6-EC9F-4122081A444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CD74E5B-F619-B676-878B-2101A0C8A85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C980B57-10E5-B09C-5033-F0724C422FDC}"/>
              </a:ext>
            </a:extLst>
          </p:cNvPr>
          <p:cNvSpPr>
            <a:spLocks noGrp="1"/>
          </p:cNvSpPr>
          <p:nvPr>
            <p:ph type="dt" sz="half" idx="10"/>
          </p:nvPr>
        </p:nvSpPr>
        <p:spPr/>
        <p:txBody>
          <a:bodyPr/>
          <a:lstStyle/>
          <a:p>
            <a:fld id="{90A1E580-8701-47A8-8122-E9CE766BB016}" type="datetimeFigureOut">
              <a:rPr lang="en-US" smtClean="0"/>
              <a:t>6/24/2026</a:t>
            </a:fld>
            <a:endParaRPr lang="en-US"/>
          </a:p>
        </p:txBody>
      </p:sp>
      <p:sp>
        <p:nvSpPr>
          <p:cNvPr id="5" name="Footer Placeholder 4">
            <a:extLst>
              <a:ext uri="{FF2B5EF4-FFF2-40B4-BE49-F238E27FC236}">
                <a16:creationId xmlns:a16="http://schemas.microsoft.com/office/drawing/2014/main" id="{5FF5B8D2-D3C8-22A7-434A-3BDEB5AE18B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AD0777-A57B-79F6-B0FF-881DE3E16C02}"/>
              </a:ext>
            </a:extLst>
          </p:cNvPr>
          <p:cNvSpPr>
            <a:spLocks noGrp="1"/>
          </p:cNvSpPr>
          <p:nvPr>
            <p:ph type="sldNum" sz="quarter" idx="12"/>
          </p:nvPr>
        </p:nvSpPr>
        <p:spPr/>
        <p:txBody>
          <a:bodyPr/>
          <a:lstStyle/>
          <a:p>
            <a:fld id="{72E57F78-1CB1-49E0-BEF8-417472CC5C52}" type="slidenum">
              <a:rPr lang="en-US" smtClean="0"/>
              <a:t>‹#›</a:t>
            </a:fld>
            <a:endParaRPr lang="en-US"/>
          </a:p>
        </p:txBody>
      </p:sp>
    </p:spTree>
    <p:extLst>
      <p:ext uri="{BB962C8B-B14F-4D97-AF65-F5344CB8AC3E}">
        <p14:creationId xmlns:p14="http://schemas.microsoft.com/office/powerpoint/2010/main" val="30837511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629AA5-1627-F77D-8306-F1F279B09C0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73EE0A6-0898-6E72-32C2-B8F7B8F6A9F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2F04ED1-EA72-568C-D217-B4E320E909C3}"/>
              </a:ext>
            </a:extLst>
          </p:cNvPr>
          <p:cNvSpPr>
            <a:spLocks noGrp="1"/>
          </p:cNvSpPr>
          <p:nvPr>
            <p:ph type="dt" sz="half" idx="10"/>
          </p:nvPr>
        </p:nvSpPr>
        <p:spPr/>
        <p:txBody>
          <a:bodyPr/>
          <a:lstStyle/>
          <a:p>
            <a:fld id="{90A1E580-8701-47A8-8122-E9CE766BB016}" type="datetimeFigureOut">
              <a:rPr lang="en-US" smtClean="0"/>
              <a:t>6/24/2026</a:t>
            </a:fld>
            <a:endParaRPr lang="en-US"/>
          </a:p>
        </p:txBody>
      </p:sp>
      <p:sp>
        <p:nvSpPr>
          <p:cNvPr id="5" name="Footer Placeholder 4">
            <a:extLst>
              <a:ext uri="{FF2B5EF4-FFF2-40B4-BE49-F238E27FC236}">
                <a16:creationId xmlns:a16="http://schemas.microsoft.com/office/drawing/2014/main" id="{9E4A3A3E-9B20-2A8F-2254-BB51F96BA00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F4B2669-924C-C645-0F37-3F16F18273AA}"/>
              </a:ext>
            </a:extLst>
          </p:cNvPr>
          <p:cNvSpPr>
            <a:spLocks noGrp="1"/>
          </p:cNvSpPr>
          <p:nvPr>
            <p:ph type="sldNum" sz="quarter" idx="12"/>
          </p:nvPr>
        </p:nvSpPr>
        <p:spPr/>
        <p:txBody>
          <a:bodyPr/>
          <a:lstStyle/>
          <a:p>
            <a:fld id="{72E57F78-1CB1-49E0-BEF8-417472CC5C52}" type="slidenum">
              <a:rPr lang="en-US" smtClean="0"/>
              <a:t>‹#›</a:t>
            </a:fld>
            <a:endParaRPr lang="en-US"/>
          </a:p>
        </p:txBody>
      </p:sp>
    </p:spTree>
    <p:extLst>
      <p:ext uri="{BB962C8B-B14F-4D97-AF65-F5344CB8AC3E}">
        <p14:creationId xmlns:p14="http://schemas.microsoft.com/office/powerpoint/2010/main" val="22055234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0182121-B97E-8462-E4AF-ADD40BAB3DC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1F2949B-52C5-6A1C-48D6-48D74975D1A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B66C113-945C-9B99-A48D-2B2506DCF1C7}"/>
              </a:ext>
            </a:extLst>
          </p:cNvPr>
          <p:cNvSpPr>
            <a:spLocks noGrp="1"/>
          </p:cNvSpPr>
          <p:nvPr>
            <p:ph type="dt" sz="half" idx="10"/>
          </p:nvPr>
        </p:nvSpPr>
        <p:spPr/>
        <p:txBody>
          <a:bodyPr/>
          <a:lstStyle/>
          <a:p>
            <a:fld id="{90A1E580-8701-47A8-8122-E9CE766BB016}" type="datetimeFigureOut">
              <a:rPr lang="en-US" smtClean="0"/>
              <a:t>6/24/2026</a:t>
            </a:fld>
            <a:endParaRPr lang="en-US"/>
          </a:p>
        </p:txBody>
      </p:sp>
      <p:sp>
        <p:nvSpPr>
          <p:cNvPr id="5" name="Footer Placeholder 4">
            <a:extLst>
              <a:ext uri="{FF2B5EF4-FFF2-40B4-BE49-F238E27FC236}">
                <a16:creationId xmlns:a16="http://schemas.microsoft.com/office/drawing/2014/main" id="{310A8415-1AAB-B4F1-2F95-E8DC12B4FE2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E5BC7BF-ED84-A24B-3628-7319696CC971}"/>
              </a:ext>
            </a:extLst>
          </p:cNvPr>
          <p:cNvSpPr>
            <a:spLocks noGrp="1"/>
          </p:cNvSpPr>
          <p:nvPr>
            <p:ph type="sldNum" sz="quarter" idx="12"/>
          </p:nvPr>
        </p:nvSpPr>
        <p:spPr/>
        <p:txBody>
          <a:bodyPr/>
          <a:lstStyle/>
          <a:p>
            <a:fld id="{72E57F78-1CB1-49E0-BEF8-417472CC5C52}" type="slidenum">
              <a:rPr lang="en-US" smtClean="0"/>
              <a:t>‹#›</a:t>
            </a:fld>
            <a:endParaRPr lang="en-US"/>
          </a:p>
        </p:txBody>
      </p:sp>
    </p:spTree>
    <p:extLst>
      <p:ext uri="{BB962C8B-B14F-4D97-AF65-F5344CB8AC3E}">
        <p14:creationId xmlns:p14="http://schemas.microsoft.com/office/powerpoint/2010/main" val="28063263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07C960-C779-17A5-8081-B70429F322E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8216CF8-6F59-D3F0-3316-95C9AD1DF14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BACEBD0-7F87-FC6F-481F-D201FCCC8C39}"/>
              </a:ext>
            </a:extLst>
          </p:cNvPr>
          <p:cNvSpPr>
            <a:spLocks noGrp="1"/>
          </p:cNvSpPr>
          <p:nvPr>
            <p:ph type="dt" sz="half" idx="10"/>
          </p:nvPr>
        </p:nvSpPr>
        <p:spPr/>
        <p:txBody>
          <a:bodyPr/>
          <a:lstStyle/>
          <a:p>
            <a:fld id="{90A1E580-8701-47A8-8122-E9CE766BB016}" type="datetimeFigureOut">
              <a:rPr lang="en-US" smtClean="0"/>
              <a:t>6/24/2026</a:t>
            </a:fld>
            <a:endParaRPr lang="en-US"/>
          </a:p>
        </p:txBody>
      </p:sp>
      <p:sp>
        <p:nvSpPr>
          <p:cNvPr id="5" name="Footer Placeholder 4">
            <a:extLst>
              <a:ext uri="{FF2B5EF4-FFF2-40B4-BE49-F238E27FC236}">
                <a16:creationId xmlns:a16="http://schemas.microsoft.com/office/drawing/2014/main" id="{FF9EFB78-3CEB-C750-D410-A5353E02D45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01CFF77-4379-611D-B447-609882B13B9D}"/>
              </a:ext>
            </a:extLst>
          </p:cNvPr>
          <p:cNvSpPr>
            <a:spLocks noGrp="1"/>
          </p:cNvSpPr>
          <p:nvPr>
            <p:ph type="sldNum" sz="quarter" idx="12"/>
          </p:nvPr>
        </p:nvSpPr>
        <p:spPr/>
        <p:txBody>
          <a:bodyPr/>
          <a:lstStyle/>
          <a:p>
            <a:fld id="{72E57F78-1CB1-49E0-BEF8-417472CC5C52}" type="slidenum">
              <a:rPr lang="en-US" smtClean="0"/>
              <a:t>‹#›</a:t>
            </a:fld>
            <a:endParaRPr lang="en-US"/>
          </a:p>
        </p:txBody>
      </p:sp>
    </p:spTree>
    <p:extLst>
      <p:ext uri="{BB962C8B-B14F-4D97-AF65-F5344CB8AC3E}">
        <p14:creationId xmlns:p14="http://schemas.microsoft.com/office/powerpoint/2010/main" val="4072760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0B94AC-7D4A-18F4-90EF-F83B6B7C0B1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D46E2C5-A803-791F-1148-5A462B381F2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BDAC805-158F-A259-6D95-E9E52138BAFE}"/>
              </a:ext>
            </a:extLst>
          </p:cNvPr>
          <p:cNvSpPr>
            <a:spLocks noGrp="1"/>
          </p:cNvSpPr>
          <p:nvPr>
            <p:ph type="dt" sz="half" idx="10"/>
          </p:nvPr>
        </p:nvSpPr>
        <p:spPr/>
        <p:txBody>
          <a:bodyPr/>
          <a:lstStyle/>
          <a:p>
            <a:fld id="{90A1E580-8701-47A8-8122-E9CE766BB016}" type="datetimeFigureOut">
              <a:rPr lang="en-US" smtClean="0"/>
              <a:t>6/24/2026</a:t>
            </a:fld>
            <a:endParaRPr lang="en-US"/>
          </a:p>
        </p:txBody>
      </p:sp>
      <p:sp>
        <p:nvSpPr>
          <p:cNvPr id="5" name="Footer Placeholder 4">
            <a:extLst>
              <a:ext uri="{FF2B5EF4-FFF2-40B4-BE49-F238E27FC236}">
                <a16:creationId xmlns:a16="http://schemas.microsoft.com/office/drawing/2014/main" id="{B3E1274F-9F01-577A-E1BD-C0F1A3EF9CF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9E18EEC-9CB0-0D76-626A-61501363AF54}"/>
              </a:ext>
            </a:extLst>
          </p:cNvPr>
          <p:cNvSpPr>
            <a:spLocks noGrp="1"/>
          </p:cNvSpPr>
          <p:nvPr>
            <p:ph type="sldNum" sz="quarter" idx="12"/>
          </p:nvPr>
        </p:nvSpPr>
        <p:spPr/>
        <p:txBody>
          <a:bodyPr/>
          <a:lstStyle/>
          <a:p>
            <a:fld id="{72E57F78-1CB1-49E0-BEF8-417472CC5C52}" type="slidenum">
              <a:rPr lang="en-US" smtClean="0"/>
              <a:t>‹#›</a:t>
            </a:fld>
            <a:endParaRPr lang="en-US"/>
          </a:p>
        </p:txBody>
      </p:sp>
    </p:spTree>
    <p:extLst>
      <p:ext uri="{BB962C8B-B14F-4D97-AF65-F5344CB8AC3E}">
        <p14:creationId xmlns:p14="http://schemas.microsoft.com/office/powerpoint/2010/main" val="22315003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A3DE8A-B858-121C-98A7-2B2AF8BE47E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5052F8E-5DCA-FE91-0ABE-78A0F916CEE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F0EDA1B-2E9E-1D8F-2B3B-681951193DC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A6B1E08-27DF-198E-140F-1E169520E7F8}"/>
              </a:ext>
            </a:extLst>
          </p:cNvPr>
          <p:cNvSpPr>
            <a:spLocks noGrp="1"/>
          </p:cNvSpPr>
          <p:nvPr>
            <p:ph type="dt" sz="half" idx="10"/>
          </p:nvPr>
        </p:nvSpPr>
        <p:spPr/>
        <p:txBody>
          <a:bodyPr/>
          <a:lstStyle/>
          <a:p>
            <a:fld id="{90A1E580-8701-47A8-8122-E9CE766BB016}" type="datetimeFigureOut">
              <a:rPr lang="en-US" smtClean="0"/>
              <a:t>6/24/2026</a:t>
            </a:fld>
            <a:endParaRPr lang="en-US"/>
          </a:p>
        </p:txBody>
      </p:sp>
      <p:sp>
        <p:nvSpPr>
          <p:cNvPr id="6" name="Footer Placeholder 5">
            <a:extLst>
              <a:ext uri="{FF2B5EF4-FFF2-40B4-BE49-F238E27FC236}">
                <a16:creationId xmlns:a16="http://schemas.microsoft.com/office/drawing/2014/main" id="{BF66672E-1102-FBBE-9E9C-C0C734076D9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9FDDBE9-3F4E-A739-3408-0EECB8807239}"/>
              </a:ext>
            </a:extLst>
          </p:cNvPr>
          <p:cNvSpPr>
            <a:spLocks noGrp="1"/>
          </p:cNvSpPr>
          <p:nvPr>
            <p:ph type="sldNum" sz="quarter" idx="12"/>
          </p:nvPr>
        </p:nvSpPr>
        <p:spPr/>
        <p:txBody>
          <a:bodyPr/>
          <a:lstStyle/>
          <a:p>
            <a:fld id="{72E57F78-1CB1-49E0-BEF8-417472CC5C52}" type="slidenum">
              <a:rPr lang="en-US" smtClean="0"/>
              <a:t>‹#›</a:t>
            </a:fld>
            <a:endParaRPr lang="en-US"/>
          </a:p>
        </p:txBody>
      </p:sp>
    </p:spTree>
    <p:extLst>
      <p:ext uri="{BB962C8B-B14F-4D97-AF65-F5344CB8AC3E}">
        <p14:creationId xmlns:p14="http://schemas.microsoft.com/office/powerpoint/2010/main" val="26984155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11D36F-3EC2-72C9-B2BA-3400B869FF5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63DC19D-F28F-652D-7990-1185F840EFB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A244A68-BAF4-4AF7-F1F4-EC6BE57A672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23F2A88-E28F-F53F-5341-CD75C8FFAD9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2D6347D-AC36-B025-8F36-AF428DAB903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357D36F-FD2C-A918-28B7-46CE30540BD4}"/>
              </a:ext>
            </a:extLst>
          </p:cNvPr>
          <p:cNvSpPr>
            <a:spLocks noGrp="1"/>
          </p:cNvSpPr>
          <p:nvPr>
            <p:ph type="dt" sz="half" idx="10"/>
          </p:nvPr>
        </p:nvSpPr>
        <p:spPr/>
        <p:txBody>
          <a:bodyPr/>
          <a:lstStyle/>
          <a:p>
            <a:fld id="{90A1E580-8701-47A8-8122-E9CE766BB016}" type="datetimeFigureOut">
              <a:rPr lang="en-US" smtClean="0"/>
              <a:t>6/24/2026</a:t>
            </a:fld>
            <a:endParaRPr lang="en-US"/>
          </a:p>
        </p:txBody>
      </p:sp>
      <p:sp>
        <p:nvSpPr>
          <p:cNvPr id="8" name="Footer Placeholder 7">
            <a:extLst>
              <a:ext uri="{FF2B5EF4-FFF2-40B4-BE49-F238E27FC236}">
                <a16:creationId xmlns:a16="http://schemas.microsoft.com/office/drawing/2014/main" id="{721114A2-97B1-CFB9-313C-A6ECB37A636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3340744-C649-4C39-89C7-2C7E130A71BF}"/>
              </a:ext>
            </a:extLst>
          </p:cNvPr>
          <p:cNvSpPr>
            <a:spLocks noGrp="1"/>
          </p:cNvSpPr>
          <p:nvPr>
            <p:ph type="sldNum" sz="quarter" idx="12"/>
          </p:nvPr>
        </p:nvSpPr>
        <p:spPr/>
        <p:txBody>
          <a:bodyPr/>
          <a:lstStyle/>
          <a:p>
            <a:fld id="{72E57F78-1CB1-49E0-BEF8-417472CC5C52}" type="slidenum">
              <a:rPr lang="en-US" smtClean="0"/>
              <a:t>‹#›</a:t>
            </a:fld>
            <a:endParaRPr lang="en-US"/>
          </a:p>
        </p:txBody>
      </p:sp>
    </p:spTree>
    <p:extLst>
      <p:ext uri="{BB962C8B-B14F-4D97-AF65-F5344CB8AC3E}">
        <p14:creationId xmlns:p14="http://schemas.microsoft.com/office/powerpoint/2010/main" val="15394740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4855DF-512E-59B7-1C33-A1C553E1D38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163B000-5D64-856F-86C6-C4C93284E417}"/>
              </a:ext>
            </a:extLst>
          </p:cNvPr>
          <p:cNvSpPr>
            <a:spLocks noGrp="1"/>
          </p:cNvSpPr>
          <p:nvPr>
            <p:ph type="dt" sz="half" idx="10"/>
          </p:nvPr>
        </p:nvSpPr>
        <p:spPr/>
        <p:txBody>
          <a:bodyPr/>
          <a:lstStyle/>
          <a:p>
            <a:fld id="{90A1E580-8701-47A8-8122-E9CE766BB016}" type="datetimeFigureOut">
              <a:rPr lang="en-US" smtClean="0"/>
              <a:t>6/24/2026</a:t>
            </a:fld>
            <a:endParaRPr lang="en-US"/>
          </a:p>
        </p:txBody>
      </p:sp>
      <p:sp>
        <p:nvSpPr>
          <p:cNvPr id="4" name="Footer Placeholder 3">
            <a:extLst>
              <a:ext uri="{FF2B5EF4-FFF2-40B4-BE49-F238E27FC236}">
                <a16:creationId xmlns:a16="http://schemas.microsoft.com/office/drawing/2014/main" id="{9C3E724F-06D8-6456-2984-FD6E9F5A236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D194FD2-FB98-FC2C-9FA4-4AC65BEDF976}"/>
              </a:ext>
            </a:extLst>
          </p:cNvPr>
          <p:cNvSpPr>
            <a:spLocks noGrp="1"/>
          </p:cNvSpPr>
          <p:nvPr>
            <p:ph type="sldNum" sz="quarter" idx="12"/>
          </p:nvPr>
        </p:nvSpPr>
        <p:spPr/>
        <p:txBody>
          <a:bodyPr/>
          <a:lstStyle/>
          <a:p>
            <a:fld id="{72E57F78-1CB1-49E0-BEF8-417472CC5C52}" type="slidenum">
              <a:rPr lang="en-US" smtClean="0"/>
              <a:t>‹#›</a:t>
            </a:fld>
            <a:endParaRPr lang="en-US"/>
          </a:p>
        </p:txBody>
      </p:sp>
    </p:spTree>
    <p:extLst>
      <p:ext uri="{BB962C8B-B14F-4D97-AF65-F5344CB8AC3E}">
        <p14:creationId xmlns:p14="http://schemas.microsoft.com/office/powerpoint/2010/main" val="12787561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209A613-9863-5154-DD9A-546C214732E4}"/>
              </a:ext>
            </a:extLst>
          </p:cNvPr>
          <p:cNvSpPr>
            <a:spLocks noGrp="1"/>
          </p:cNvSpPr>
          <p:nvPr>
            <p:ph type="dt" sz="half" idx="10"/>
          </p:nvPr>
        </p:nvSpPr>
        <p:spPr/>
        <p:txBody>
          <a:bodyPr/>
          <a:lstStyle/>
          <a:p>
            <a:fld id="{90A1E580-8701-47A8-8122-E9CE766BB016}" type="datetimeFigureOut">
              <a:rPr lang="en-US" smtClean="0"/>
              <a:t>6/24/2026</a:t>
            </a:fld>
            <a:endParaRPr lang="en-US"/>
          </a:p>
        </p:txBody>
      </p:sp>
      <p:sp>
        <p:nvSpPr>
          <p:cNvPr id="3" name="Footer Placeholder 2">
            <a:extLst>
              <a:ext uri="{FF2B5EF4-FFF2-40B4-BE49-F238E27FC236}">
                <a16:creationId xmlns:a16="http://schemas.microsoft.com/office/drawing/2014/main" id="{BDEF8F2B-0AB1-F2FA-F920-2DCEA0B2EB2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CA899E8-6D87-88CC-0B26-1AD6CBB0AB47}"/>
              </a:ext>
            </a:extLst>
          </p:cNvPr>
          <p:cNvSpPr>
            <a:spLocks noGrp="1"/>
          </p:cNvSpPr>
          <p:nvPr>
            <p:ph type="sldNum" sz="quarter" idx="12"/>
          </p:nvPr>
        </p:nvSpPr>
        <p:spPr/>
        <p:txBody>
          <a:bodyPr/>
          <a:lstStyle/>
          <a:p>
            <a:fld id="{72E57F78-1CB1-49E0-BEF8-417472CC5C52}" type="slidenum">
              <a:rPr lang="en-US" smtClean="0"/>
              <a:t>‹#›</a:t>
            </a:fld>
            <a:endParaRPr lang="en-US"/>
          </a:p>
        </p:txBody>
      </p:sp>
    </p:spTree>
    <p:extLst>
      <p:ext uri="{BB962C8B-B14F-4D97-AF65-F5344CB8AC3E}">
        <p14:creationId xmlns:p14="http://schemas.microsoft.com/office/powerpoint/2010/main" val="11594854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C8E842-1653-2D46-31EB-2FFCDDD7F53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3BDA00B-DBDC-DD07-0C77-299E074A62D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1257B7A-1FFC-1C5C-1332-61906DCE1F5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3DDD987-63D6-EDD0-5D48-A0FBDCA5E08D}"/>
              </a:ext>
            </a:extLst>
          </p:cNvPr>
          <p:cNvSpPr>
            <a:spLocks noGrp="1"/>
          </p:cNvSpPr>
          <p:nvPr>
            <p:ph type="dt" sz="half" idx="10"/>
          </p:nvPr>
        </p:nvSpPr>
        <p:spPr/>
        <p:txBody>
          <a:bodyPr/>
          <a:lstStyle/>
          <a:p>
            <a:fld id="{90A1E580-8701-47A8-8122-E9CE766BB016}" type="datetimeFigureOut">
              <a:rPr lang="en-US" smtClean="0"/>
              <a:t>6/24/2026</a:t>
            </a:fld>
            <a:endParaRPr lang="en-US"/>
          </a:p>
        </p:txBody>
      </p:sp>
      <p:sp>
        <p:nvSpPr>
          <p:cNvPr id="6" name="Footer Placeholder 5">
            <a:extLst>
              <a:ext uri="{FF2B5EF4-FFF2-40B4-BE49-F238E27FC236}">
                <a16:creationId xmlns:a16="http://schemas.microsoft.com/office/drawing/2014/main" id="{E5EA0496-C38D-D435-7428-C6F3A5EE5CE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88CA291-CC94-9548-A74E-FF17FE7D60C0}"/>
              </a:ext>
            </a:extLst>
          </p:cNvPr>
          <p:cNvSpPr>
            <a:spLocks noGrp="1"/>
          </p:cNvSpPr>
          <p:nvPr>
            <p:ph type="sldNum" sz="quarter" idx="12"/>
          </p:nvPr>
        </p:nvSpPr>
        <p:spPr/>
        <p:txBody>
          <a:bodyPr/>
          <a:lstStyle/>
          <a:p>
            <a:fld id="{72E57F78-1CB1-49E0-BEF8-417472CC5C52}" type="slidenum">
              <a:rPr lang="en-US" smtClean="0"/>
              <a:t>‹#›</a:t>
            </a:fld>
            <a:endParaRPr lang="en-US"/>
          </a:p>
        </p:txBody>
      </p:sp>
    </p:spTree>
    <p:extLst>
      <p:ext uri="{BB962C8B-B14F-4D97-AF65-F5344CB8AC3E}">
        <p14:creationId xmlns:p14="http://schemas.microsoft.com/office/powerpoint/2010/main" val="33438012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EF7F4F-DCBE-2440-AD18-7394A3C7385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4440A73-EEBF-A97A-20CA-18970CEDFC9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EE9B9C0-0B50-4536-DE99-9D37D1912C4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311AF08-1BC4-6432-938E-2C5F4FB0FD77}"/>
              </a:ext>
            </a:extLst>
          </p:cNvPr>
          <p:cNvSpPr>
            <a:spLocks noGrp="1"/>
          </p:cNvSpPr>
          <p:nvPr>
            <p:ph type="dt" sz="half" idx="10"/>
          </p:nvPr>
        </p:nvSpPr>
        <p:spPr/>
        <p:txBody>
          <a:bodyPr/>
          <a:lstStyle/>
          <a:p>
            <a:fld id="{90A1E580-8701-47A8-8122-E9CE766BB016}" type="datetimeFigureOut">
              <a:rPr lang="en-US" smtClean="0"/>
              <a:t>6/24/2026</a:t>
            </a:fld>
            <a:endParaRPr lang="en-US"/>
          </a:p>
        </p:txBody>
      </p:sp>
      <p:sp>
        <p:nvSpPr>
          <p:cNvPr id="6" name="Footer Placeholder 5">
            <a:extLst>
              <a:ext uri="{FF2B5EF4-FFF2-40B4-BE49-F238E27FC236}">
                <a16:creationId xmlns:a16="http://schemas.microsoft.com/office/drawing/2014/main" id="{7CAB9F0F-71AA-1A19-391B-A6EF969CFB6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CEF1B6B-1935-9D1E-FA51-10E225CE5061}"/>
              </a:ext>
            </a:extLst>
          </p:cNvPr>
          <p:cNvSpPr>
            <a:spLocks noGrp="1"/>
          </p:cNvSpPr>
          <p:nvPr>
            <p:ph type="sldNum" sz="quarter" idx="12"/>
          </p:nvPr>
        </p:nvSpPr>
        <p:spPr/>
        <p:txBody>
          <a:bodyPr/>
          <a:lstStyle/>
          <a:p>
            <a:fld id="{72E57F78-1CB1-49E0-BEF8-417472CC5C52}" type="slidenum">
              <a:rPr lang="en-US" smtClean="0"/>
              <a:t>‹#›</a:t>
            </a:fld>
            <a:endParaRPr lang="en-US"/>
          </a:p>
        </p:txBody>
      </p:sp>
    </p:spTree>
    <p:extLst>
      <p:ext uri="{BB962C8B-B14F-4D97-AF65-F5344CB8AC3E}">
        <p14:creationId xmlns:p14="http://schemas.microsoft.com/office/powerpoint/2010/main" val="16839409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78FBC73-4402-EC30-4485-B77EF6A42B6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6A3C709-9169-3C7B-5D54-9E8D9732182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37278EF-BAA3-5783-0479-3096D575F61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0A1E580-8701-47A8-8122-E9CE766BB016}" type="datetimeFigureOut">
              <a:rPr lang="en-US" smtClean="0"/>
              <a:t>6/24/2026</a:t>
            </a:fld>
            <a:endParaRPr lang="en-US"/>
          </a:p>
        </p:txBody>
      </p:sp>
      <p:sp>
        <p:nvSpPr>
          <p:cNvPr id="5" name="Footer Placeholder 4">
            <a:extLst>
              <a:ext uri="{FF2B5EF4-FFF2-40B4-BE49-F238E27FC236}">
                <a16:creationId xmlns:a16="http://schemas.microsoft.com/office/drawing/2014/main" id="{202AB0E1-76B0-88F9-9F65-DA637E040ED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C290E69A-0E30-B0D5-9838-A727DCEC60B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2E57F78-1CB1-49E0-BEF8-417472CC5C52}" type="slidenum">
              <a:rPr lang="en-US" smtClean="0"/>
              <a:t>‹#›</a:t>
            </a:fld>
            <a:endParaRPr lang="en-US"/>
          </a:p>
        </p:txBody>
      </p:sp>
    </p:spTree>
    <p:extLst>
      <p:ext uri="{BB962C8B-B14F-4D97-AF65-F5344CB8AC3E}">
        <p14:creationId xmlns:p14="http://schemas.microsoft.com/office/powerpoint/2010/main" val="39344623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47.png"/><Relationship Id="rId18" Type="http://schemas.openxmlformats.org/officeDocument/2006/relationships/image" Target="../media/image24.png"/><Relationship Id="rId26" Type="http://schemas.openxmlformats.org/officeDocument/2006/relationships/hyperlink" Target="https://doi.org/10.48670/MOI-00027" TargetMode="External"/><Relationship Id="rId3" Type="http://schemas.openxmlformats.org/officeDocument/2006/relationships/image" Target="../media/image29.png"/><Relationship Id="rId21" Type="http://schemas.openxmlformats.org/officeDocument/2006/relationships/image" Target="../media/image49.png"/><Relationship Id="rId7" Type="http://schemas.openxmlformats.org/officeDocument/2006/relationships/image" Target="../media/image30.png"/><Relationship Id="rId12" Type="http://schemas.openxmlformats.org/officeDocument/2006/relationships/image" Target="../media/image41.png"/><Relationship Id="rId17" Type="http://schemas.openxmlformats.org/officeDocument/2006/relationships/image" Target="../media/image44.png"/><Relationship Id="rId25" Type="http://schemas.openxmlformats.org/officeDocument/2006/relationships/hyperlink" Target="https://doi.org/10.24400/527896/A01-2023.018" TargetMode="External"/><Relationship Id="rId2" Type="http://schemas.openxmlformats.org/officeDocument/2006/relationships/notesSlide" Target="../notesSlides/notesSlide10.xml"/><Relationship Id="rId16" Type="http://schemas.openxmlformats.org/officeDocument/2006/relationships/image" Target="../media/image43.png"/><Relationship Id="rId20" Type="http://schemas.openxmlformats.org/officeDocument/2006/relationships/image" Target="../media/image48.png"/><Relationship Id="rId29"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image" Target="../media/image46.png"/><Relationship Id="rId11" Type="http://schemas.openxmlformats.org/officeDocument/2006/relationships/image" Target="../media/image40.png"/><Relationship Id="rId24" Type="http://schemas.microsoft.com/office/2007/relationships/hdphoto" Target="../media/hdphoto2.wdp"/><Relationship Id="rId5" Type="http://schemas.openxmlformats.org/officeDocument/2006/relationships/image" Target="../media/image38.png"/><Relationship Id="rId15" Type="http://schemas.openxmlformats.org/officeDocument/2006/relationships/image" Target="../media/image42.png"/><Relationship Id="rId23" Type="http://schemas.openxmlformats.org/officeDocument/2006/relationships/image" Target="../media/image50.png"/><Relationship Id="rId28" Type="http://schemas.openxmlformats.org/officeDocument/2006/relationships/image" Target="../media/image45.png"/><Relationship Id="rId10" Type="http://schemas.openxmlformats.org/officeDocument/2006/relationships/image" Target="../media/image39.png"/><Relationship Id="rId19" Type="http://schemas.openxmlformats.org/officeDocument/2006/relationships/image" Target="../media/image25.png"/><Relationship Id="rId31" Type="http://schemas.openxmlformats.org/officeDocument/2006/relationships/image" Target="../media/image34.png"/><Relationship Id="rId4" Type="http://schemas.openxmlformats.org/officeDocument/2006/relationships/image" Target="../media/image37.png"/><Relationship Id="rId9" Type="http://schemas.openxmlformats.org/officeDocument/2006/relationships/image" Target="../media/image32.png"/><Relationship Id="rId14" Type="http://schemas.openxmlformats.org/officeDocument/2006/relationships/image" Target="../media/image21.png"/><Relationship Id="rId22" Type="http://schemas.microsoft.com/office/2007/relationships/hdphoto" Target="../media/hdphoto1.wdp"/><Relationship Id="rId27" Type="http://schemas.openxmlformats.org/officeDocument/2006/relationships/hyperlink" Target="https://doi.org/10.48670/moi-00028" TargetMode="External"/><Relationship Id="rId30" Type="http://schemas.openxmlformats.org/officeDocument/2006/relationships/image" Target="../media/image33.png"/></Relationships>
</file>

<file path=ppt/slides/_rels/slide11.xml.rels><?xml version="1.0" encoding="UTF-8" standalone="yes"?>
<Relationships xmlns="http://schemas.openxmlformats.org/package/2006/relationships"><Relationship Id="rId3" Type="http://schemas.openxmlformats.org/officeDocument/2006/relationships/image" Target="../media/image361.png"/><Relationship Id="rId2" Type="http://schemas.openxmlformats.org/officeDocument/2006/relationships/image" Target="../media/image380.png"/><Relationship Id="rId1" Type="http://schemas.openxmlformats.org/officeDocument/2006/relationships/slideLayout" Target="../slideLayouts/slideLayout2.xml"/><Relationship Id="rId5" Type="http://schemas.openxmlformats.org/officeDocument/2006/relationships/image" Target="../media/image391.png"/><Relationship Id="rId4" Type="http://schemas.openxmlformats.org/officeDocument/2006/relationships/image" Target="../media/image371.png"/></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1.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8" Type="http://schemas.openxmlformats.org/officeDocument/2006/relationships/image" Target="../media/image460.png"/><Relationship Id="rId3" Type="http://schemas.openxmlformats.org/officeDocument/2006/relationships/image" Target="../media/image52.png"/><Relationship Id="rId7" Type="http://schemas.openxmlformats.org/officeDocument/2006/relationships/image" Target="../media/image451.png"/><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image" Target="../media/image440.png"/><Relationship Id="rId5" Type="http://schemas.openxmlformats.org/officeDocument/2006/relationships/image" Target="../media/image431.png"/><Relationship Id="rId10" Type="http://schemas.openxmlformats.org/officeDocument/2006/relationships/image" Target="../media/image480.png"/><Relationship Id="rId4" Type="http://schemas.openxmlformats.org/officeDocument/2006/relationships/image" Target="../media/image53.png"/><Relationship Id="rId9" Type="http://schemas.openxmlformats.org/officeDocument/2006/relationships/image" Target="../media/image470.png"/></Relationships>
</file>

<file path=ppt/slides/_rels/slide1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501.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png"/><Relationship Id="rId7"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jpg"/><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18.png"/><Relationship Id="rId5" Type="http://schemas.openxmlformats.org/officeDocument/2006/relationships/image" Target="../media/image15.png"/><Relationship Id="rId4" Type="http://schemas.openxmlformats.org/officeDocument/2006/relationships/image" Target="../media/image17.png"/></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6.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hyperlink" Target="https://doi.org/10.24400/527896/A01-2023.018" TargetMode="External"/><Relationship Id="rId3" Type="http://schemas.openxmlformats.org/officeDocument/2006/relationships/image" Target="../media/image231.png"/><Relationship Id="rId7" Type="http://schemas.openxmlformats.org/officeDocument/2006/relationships/image" Target="../media/image252.png"/><Relationship Id="rId12" Type="http://schemas.openxmlformats.org/officeDocument/2006/relationships/image" Target="../media/image25.png"/><Relationship Id="rId2" Type="http://schemas.openxmlformats.org/officeDocument/2006/relationships/notesSlide" Target="../notesSlides/notesSlide6.xml"/><Relationship Id="rId16" Type="http://schemas.openxmlformats.org/officeDocument/2006/relationships/image" Target="../media/image28.png"/><Relationship Id="rId1" Type="http://schemas.openxmlformats.org/officeDocument/2006/relationships/slideLayout" Target="../slideLayouts/slideLayout2.xml"/><Relationship Id="rId11" Type="http://schemas.openxmlformats.org/officeDocument/2006/relationships/image" Target="../media/image24.png"/><Relationship Id="rId15" Type="http://schemas.openxmlformats.org/officeDocument/2006/relationships/hyperlink" Target="https://doi.org/10.48670/moi-00028" TargetMode="External"/><Relationship Id="rId10" Type="http://schemas.openxmlformats.org/officeDocument/2006/relationships/image" Target="../media/image21.png"/><Relationship Id="rId9" Type="http://schemas.openxmlformats.org/officeDocument/2006/relationships/image" Target="../media/image27.png"/><Relationship Id="rId14" Type="http://schemas.openxmlformats.org/officeDocument/2006/relationships/hyperlink" Target="https://doi.org/10.48670/MOI-00027" TargetMode="External"/></Relationships>
</file>

<file path=ppt/slides/_rels/slide7.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hyperlink" Target="https://doi.org/10.48670/MOI-00027" TargetMode="External"/><Relationship Id="rId3" Type="http://schemas.openxmlformats.org/officeDocument/2006/relationships/image" Target="../media/image29.png"/><Relationship Id="rId7" Type="http://schemas.openxmlformats.org/officeDocument/2006/relationships/image" Target="../media/image21.png"/><Relationship Id="rId12" Type="http://schemas.openxmlformats.org/officeDocument/2006/relationships/hyperlink" Target="https://doi.org/10.24400/527896/A01-2023.018"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32.png"/><Relationship Id="rId11" Type="http://schemas.openxmlformats.org/officeDocument/2006/relationships/image" Target="../media/image25.png"/><Relationship Id="rId5" Type="http://schemas.openxmlformats.org/officeDocument/2006/relationships/image" Target="../media/image31.png"/><Relationship Id="rId15" Type="http://schemas.openxmlformats.org/officeDocument/2006/relationships/image" Target="../media/image28.png"/><Relationship Id="rId10" Type="http://schemas.openxmlformats.org/officeDocument/2006/relationships/image" Target="../media/image24.png"/><Relationship Id="rId4" Type="http://schemas.openxmlformats.org/officeDocument/2006/relationships/image" Target="../media/image30.png"/><Relationship Id="rId9" Type="http://schemas.openxmlformats.org/officeDocument/2006/relationships/image" Target="../media/image34.png"/><Relationship Id="rId14" Type="http://schemas.openxmlformats.org/officeDocument/2006/relationships/hyperlink" Target="https://doi.org/10.48670/moi-00028" TargetMode="External"/></Relationships>
</file>

<file path=ppt/slides/_rels/slide8.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hyperlink" Target="https://doi.org/10.48670/MOI-00027" TargetMode="External"/><Relationship Id="rId3" Type="http://schemas.openxmlformats.org/officeDocument/2006/relationships/image" Target="../media/image29.png"/><Relationship Id="rId7" Type="http://schemas.openxmlformats.org/officeDocument/2006/relationships/image" Target="../media/image21.png"/><Relationship Id="rId12" Type="http://schemas.openxmlformats.org/officeDocument/2006/relationships/hyperlink" Target="https://doi.org/10.24400/527896/A01-2023.018" TargetMode="External"/><Relationship Id="rId17" Type="http://schemas.openxmlformats.org/officeDocument/2006/relationships/image" Target="../media/image36.png"/><Relationship Id="rId2" Type="http://schemas.openxmlformats.org/officeDocument/2006/relationships/notesSlide" Target="../notesSlides/notesSlide8.xml"/><Relationship Id="rId16" Type="http://schemas.openxmlformats.org/officeDocument/2006/relationships/image" Target="../media/image35.png"/><Relationship Id="rId1" Type="http://schemas.openxmlformats.org/officeDocument/2006/relationships/slideLayout" Target="../slideLayouts/slideLayout2.xml"/><Relationship Id="rId6" Type="http://schemas.openxmlformats.org/officeDocument/2006/relationships/image" Target="../media/image32.png"/><Relationship Id="rId11" Type="http://schemas.openxmlformats.org/officeDocument/2006/relationships/image" Target="../media/image25.png"/><Relationship Id="rId5" Type="http://schemas.openxmlformats.org/officeDocument/2006/relationships/image" Target="../media/image31.png"/><Relationship Id="rId15" Type="http://schemas.openxmlformats.org/officeDocument/2006/relationships/image" Target="../media/image28.png"/><Relationship Id="rId10" Type="http://schemas.openxmlformats.org/officeDocument/2006/relationships/image" Target="../media/image24.png"/><Relationship Id="rId4" Type="http://schemas.openxmlformats.org/officeDocument/2006/relationships/image" Target="../media/image30.png"/><Relationship Id="rId9" Type="http://schemas.openxmlformats.org/officeDocument/2006/relationships/image" Target="../media/image34.png"/><Relationship Id="rId14" Type="http://schemas.openxmlformats.org/officeDocument/2006/relationships/hyperlink" Target="https://doi.org/10.48670/moi-00028" TargetMode="External"/></Relationships>
</file>

<file path=ppt/slides/_rels/slide9.xml.rels><?xml version="1.0" encoding="UTF-8" standalone="yes"?>
<Relationships xmlns="http://schemas.openxmlformats.org/package/2006/relationships"><Relationship Id="rId8" Type="http://schemas.openxmlformats.org/officeDocument/2006/relationships/image" Target="../media/image39.png"/><Relationship Id="rId13" Type="http://schemas.openxmlformats.org/officeDocument/2006/relationships/image" Target="../media/image42.png"/><Relationship Id="rId18" Type="http://schemas.openxmlformats.org/officeDocument/2006/relationships/hyperlink" Target="https://doi.org/10.24400/527896/A01-2023.018" TargetMode="External"/><Relationship Id="rId3" Type="http://schemas.openxmlformats.org/officeDocument/2006/relationships/image" Target="../media/image37.png"/><Relationship Id="rId21" Type="http://schemas.openxmlformats.org/officeDocument/2006/relationships/image" Target="../media/image45.png"/><Relationship Id="rId7" Type="http://schemas.openxmlformats.org/officeDocument/2006/relationships/image" Target="../media/image32.png"/><Relationship Id="rId12" Type="http://schemas.openxmlformats.org/officeDocument/2006/relationships/image" Target="../media/image21.png"/><Relationship Id="rId17" Type="http://schemas.openxmlformats.org/officeDocument/2006/relationships/image" Target="../media/image25.png"/><Relationship Id="rId2" Type="http://schemas.openxmlformats.org/officeDocument/2006/relationships/notesSlide" Target="../notesSlides/notesSlide9.xml"/><Relationship Id="rId16" Type="http://schemas.openxmlformats.org/officeDocument/2006/relationships/image" Target="../media/image24.png"/><Relationship Id="rId20" Type="http://schemas.openxmlformats.org/officeDocument/2006/relationships/hyperlink" Target="https://doi.org/10.48670/moi-00028" TargetMode="External"/><Relationship Id="rId1" Type="http://schemas.openxmlformats.org/officeDocument/2006/relationships/slideLayout" Target="../slideLayouts/slideLayout2.xml"/><Relationship Id="rId6" Type="http://schemas.openxmlformats.org/officeDocument/2006/relationships/image" Target="../media/image31.png"/><Relationship Id="rId11" Type="http://schemas.openxmlformats.org/officeDocument/2006/relationships/image" Target="../media/image29.png"/><Relationship Id="rId24" Type="http://schemas.openxmlformats.org/officeDocument/2006/relationships/image" Target="../media/image34.png"/><Relationship Id="rId5" Type="http://schemas.openxmlformats.org/officeDocument/2006/relationships/image" Target="../media/image30.png"/><Relationship Id="rId15" Type="http://schemas.openxmlformats.org/officeDocument/2006/relationships/image" Target="../media/image44.png"/><Relationship Id="rId23" Type="http://schemas.openxmlformats.org/officeDocument/2006/relationships/image" Target="../media/image33.png"/><Relationship Id="rId10" Type="http://schemas.openxmlformats.org/officeDocument/2006/relationships/image" Target="../media/image41.png"/><Relationship Id="rId19" Type="http://schemas.openxmlformats.org/officeDocument/2006/relationships/hyperlink" Target="https://doi.org/10.48670/MOI-00027" TargetMode="External"/><Relationship Id="rId4" Type="http://schemas.openxmlformats.org/officeDocument/2006/relationships/image" Target="../media/image38.png"/><Relationship Id="rId9" Type="http://schemas.openxmlformats.org/officeDocument/2006/relationships/image" Target="../media/image40.png"/><Relationship Id="rId14" Type="http://schemas.openxmlformats.org/officeDocument/2006/relationships/image" Target="../media/image43.png"/><Relationship Id="rId22"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blue and purple background&#10;&#10;Description automatically generated with medium confidence">
            <a:extLst>
              <a:ext uri="{FF2B5EF4-FFF2-40B4-BE49-F238E27FC236}">
                <a16:creationId xmlns:a16="http://schemas.microsoft.com/office/drawing/2014/main" id="{A2C2D055-6E9D-9CDF-0E86-F7C6263E2923}"/>
              </a:ext>
            </a:extLst>
          </p:cNvPr>
          <p:cNvPicPr>
            <a:picLocks noChangeAspect="1"/>
          </p:cNvPicPr>
          <p:nvPr/>
        </p:nvPicPr>
        <p:blipFill>
          <a:blip r:embed="rId3"/>
          <a:stretch>
            <a:fillRect/>
          </a:stretch>
        </p:blipFill>
        <p:spPr>
          <a:xfrm>
            <a:off x="5414356" y="1134315"/>
            <a:ext cx="6408836" cy="4438118"/>
          </a:xfrm>
          <a:prstGeom prst="rect">
            <a:avLst/>
          </a:prstGeom>
        </p:spPr>
      </p:pic>
      <p:pic>
        <p:nvPicPr>
          <p:cNvPr id="8" name="Picture 2">
            <a:extLst>
              <a:ext uri="{FF2B5EF4-FFF2-40B4-BE49-F238E27FC236}">
                <a16:creationId xmlns:a16="http://schemas.microsoft.com/office/drawing/2014/main" id="{64D098BD-19C9-4702-BFFF-209EB0B1EA8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10722" y="5764538"/>
            <a:ext cx="1010434" cy="87009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A purple and yellow text on a black background&#10;&#10;Description automatically generated">
            <a:extLst>
              <a:ext uri="{FF2B5EF4-FFF2-40B4-BE49-F238E27FC236}">
                <a16:creationId xmlns:a16="http://schemas.microsoft.com/office/drawing/2014/main" id="{CD5E8C3C-3823-B139-E5B4-2120217C049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02983" y="5993775"/>
            <a:ext cx="872110" cy="551276"/>
          </a:xfrm>
          <a:prstGeom prst="rect">
            <a:avLst/>
          </a:prstGeom>
        </p:spPr>
      </p:pic>
      <p:pic>
        <p:nvPicPr>
          <p:cNvPr id="11" name="Picture 10" descr="A logo with blue and green triangles&#10;&#10;Description automatically generated">
            <a:extLst>
              <a:ext uri="{FF2B5EF4-FFF2-40B4-BE49-F238E27FC236}">
                <a16:creationId xmlns:a16="http://schemas.microsoft.com/office/drawing/2014/main" id="{9591F79E-55BC-DD6A-C87B-38BF6FF6893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230819" y="5923948"/>
            <a:ext cx="1579268" cy="690930"/>
          </a:xfrm>
          <a:prstGeom prst="rect">
            <a:avLst/>
          </a:prstGeom>
        </p:spPr>
      </p:pic>
      <p:sp>
        <p:nvSpPr>
          <p:cNvPr id="12" name="Title 1">
            <a:extLst>
              <a:ext uri="{FF2B5EF4-FFF2-40B4-BE49-F238E27FC236}">
                <a16:creationId xmlns:a16="http://schemas.microsoft.com/office/drawing/2014/main" id="{00AE29D4-6BCB-BDF3-F311-7C8267C61F95}"/>
              </a:ext>
            </a:extLst>
          </p:cNvPr>
          <p:cNvSpPr txBox="1">
            <a:spLocks/>
          </p:cNvSpPr>
          <p:nvPr/>
        </p:nvSpPr>
        <p:spPr>
          <a:xfrm>
            <a:off x="340164" y="846802"/>
            <a:ext cx="4793127" cy="234957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3200" b="1" dirty="0"/>
              <a:t>Reconstructing mesoscale surface circulation in the Bay of Biscay using an advection-based neural network</a:t>
            </a:r>
            <a:endParaRPr lang="es-CO" sz="3200" b="1" dirty="0"/>
          </a:p>
        </p:txBody>
      </p:sp>
      <p:sp>
        <p:nvSpPr>
          <p:cNvPr id="4" name="Slide Number Placeholder 3">
            <a:extLst>
              <a:ext uri="{FF2B5EF4-FFF2-40B4-BE49-F238E27FC236}">
                <a16:creationId xmlns:a16="http://schemas.microsoft.com/office/drawing/2014/main" id="{6BAB5B07-F802-280F-3B3E-1F709F1C009F}"/>
              </a:ext>
            </a:extLst>
          </p:cNvPr>
          <p:cNvSpPr>
            <a:spLocks noGrp="1"/>
          </p:cNvSpPr>
          <p:nvPr>
            <p:ph type="sldNum" sz="quarter" idx="12"/>
          </p:nvPr>
        </p:nvSpPr>
        <p:spPr/>
        <p:txBody>
          <a:bodyPr/>
          <a:lstStyle/>
          <a:p>
            <a:fld id="{E92823A0-3FF9-4315-8423-4C6FC6F5678B}" type="slidenum">
              <a:rPr lang="es-CO" smtClean="0"/>
              <a:t>1</a:t>
            </a:fld>
            <a:endParaRPr lang="es-CO" dirty="0"/>
          </a:p>
        </p:txBody>
      </p:sp>
      <p:pic>
        <p:nvPicPr>
          <p:cNvPr id="7" name="Picture 6" descr="A logo with text on it&#10;&#10;AI-generated content may be incorrect.">
            <a:extLst>
              <a:ext uri="{FF2B5EF4-FFF2-40B4-BE49-F238E27FC236}">
                <a16:creationId xmlns:a16="http://schemas.microsoft.com/office/drawing/2014/main" id="{78989F47-A395-085A-A7D5-C896F2A7B65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251965" y="5805016"/>
            <a:ext cx="1813072" cy="829618"/>
          </a:xfrm>
          <a:prstGeom prst="rect">
            <a:avLst/>
          </a:prstGeom>
        </p:spPr>
      </p:pic>
      <p:sp>
        <p:nvSpPr>
          <p:cNvPr id="3" name="Subtitle 2">
            <a:extLst>
              <a:ext uri="{FF2B5EF4-FFF2-40B4-BE49-F238E27FC236}">
                <a16:creationId xmlns:a16="http://schemas.microsoft.com/office/drawing/2014/main" id="{9FC6FC9E-FE01-9D5F-CE5E-C26180CF2009}"/>
              </a:ext>
            </a:extLst>
          </p:cNvPr>
          <p:cNvSpPr>
            <a:spLocks noGrp="1"/>
          </p:cNvSpPr>
          <p:nvPr>
            <p:ph type="subTitle" idx="1"/>
          </p:nvPr>
        </p:nvSpPr>
        <p:spPr>
          <a:xfrm>
            <a:off x="386818" y="3196376"/>
            <a:ext cx="4381500" cy="1633959"/>
          </a:xfrm>
          <a:solidFill>
            <a:schemeClr val="bg1"/>
          </a:solidFill>
        </p:spPr>
        <p:txBody>
          <a:bodyPr>
            <a:normAutofit/>
          </a:bodyPr>
          <a:lstStyle/>
          <a:p>
            <a:pPr algn="l"/>
            <a:r>
              <a:rPr lang="en-GB" sz="2200" b="1" dirty="0"/>
              <a:t>Juan Manuel López Contreras, </a:t>
            </a:r>
            <a:r>
              <a:rPr lang="en-US" sz="2200" dirty="0"/>
              <a:t>Alexander Barth(ULg), Aida Alvera-Azcárate(ULg), Ganix Esnaola (UPV/EHU) </a:t>
            </a:r>
          </a:p>
          <a:p>
            <a:pPr algn="l"/>
            <a:endParaRPr lang="es-CO" sz="2200" dirty="0"/>
          </a:p>
        </p:txBody>
      </p:sp>
      <p:pic>
        <p:nvPicPr>
          <p:cNvPr id="1026" name="Picture 2">
            <a:extLst>
              <a:ext uri="{FF2B5EF4-FFF2-40B4-BE49-F238E27FC236}">
                <a16:creationId xmlns:a16="http://schemas.microsoft.com/office/drawing/2014/main" id="{149A4F43-0EA8-DA36-8ED1-A522710992F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30786" y="4915497"/>
            <a:ext cx="1440966" cy="1484196"/>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211C5E32-2AB1-0F56-DF91-D00D9B5F54DB}"/>
              </a:ext>
            </a:extLst>
          </p:cNvPr>
          <p:cNvSpPr txBox="1"/>
          <p:nvPr/>
        </p:nvSpPr>
        <p:spPr>
          <a:xfrm>
            <a:off x="2299406" y="5149764"/>
            <a:ext cx="1440966" cy="1015663"/>
          </a:xfrm>
          <a:prstGeom prst="rect">
            <a:avLst/>
          </a:prstGeom>
          <a:noFill/>
        </p:spPr>
        <p:txBody>
          <a:bodyPr wrap="square">
            <a:spAutoFit/>
          </a:bodyPr>
          <a:lstStyle/>
          <a:p>
            <a:pPr algn="ctr">
              <a:buNone/>
            </a:pPr>
            <a:r>
              <a:rPr lang="en-US" sz="2000" b="1" dirty="0"/>
              <a:t>ISOBAY 19</a:t>
            </a:r>
          </a:p>
          <a:p>
            <a:pPr algn="ctr">
              <a:buNone/>
            </a:pPr>
            <a:r>
              <a:rPr lang="en-US" sz="2000" b="1" dirty="0"/>
              <a:t>June 16</a:t>
            </a:r>
            <a:r>
              <a:rPr lang="en-US" sz="2000" b="1" baseline="30000" dirty="0"/>
              <a:t>th</a:t>
            </a:r>
            <a:r>
              <a:rPr lang="en-US" sz="2000" b="1" dirty="0"/>
              <a:t>, 2026</a:t>
            </a:r>
          </a:p>
        </p:txBody>
      </p:sp>
    </p:spTree>
    <p:extLst>
      <p:ext uri="{BB962C8B-B14F-4D97-AF65-F5344CB8AC3E}">
        <p14:creationId xmlns:p14="http://schemas.microsoft.com/office/powerpoint/2010/main" val="3082612490"/>
      </p:ext>
    </p:extLst>
  </p:cSld>
  <p:clrMapOvr>
    <a:masterClrMapping/>
  </p:clrMapOvr>
  <mc:AlternateContent xmlns:mc="http://schemas.openxmlformats.org/markup-compatibility/2006" xmlns:p14="http://schemas.microsoft.com/office/powerpoint/2010/main">
    <mc:Choice Requires="p14">
      <p:transition spd="slow" p14:dur="2000" advTm="40309"/>
    </mc:Choice>
    <mc:Fallback xmlns="">
      <p:transition spd="slow" advTm="40309"/>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293963-1A46-51C1-DFA1-2D833B6A7C38}"/>
            </a:ext>
          </a:extLst>
        </p:cNvPr>
        <p:cNvGrpSpPr/>
        <p:nvPr/>
      </p:nvGrpSpPr>
      <p:grpSpPr>
        <a:xfrm>
          <a:off x="0" y="0"/>
          <a:ext cx="0" cy="0"/>
          <a:chOff x="0" y="0"/>
          <a:chExt cx="0" cy="0"/>
        </a:xfrm>
      </p:grpSpPr>
      <p:grpSp>
        <p:nvGrpSpPr>
          <p:cNvPr id="155" name="Group 154">
            <a:extLst>
              <a:ext uri="{FF2B5EF4-FFF2-40B4-BE49-F238E27FC236}">
                <a16:creationId xmlns:a16="http://schemas.microsoft.com/office/drawing/2014/main" id="{DB7703FB-C9F2-C7E4-F01B-82511B04A58E}"/>
              </a:ext>
            </a:extLst>
          </p:cNvPr>
          <p:cNvGrpSpPr/>
          <p:nvPr/>
        </p:nvGrpSpPr>
        <p:grpSpPr>
          <a:xfrm>
            <a:off x="0" y="0"/>
            <a:ext cx="12192000" cy="6858000"/>
            <a:chOff x="0" y="0"/>
            <a:chExt cx="12192000" cy="6858000"/>
          </a:xfrm>
        </p:grpSpPr>
        <p:sp>
          <p:nvSpPr>
            <p:cNvPr id="52" name="Rectangle 51">
              <a:extLst>
                <a:ext uri="{FF2B5EF4-FFF2-40B4-BE49-F238E27FC236}">
                  <a16:creationId xmlns:a16="http://schemas.microsoft.com/office/drawing/2014/main" id="{7F737330-0FD0-5746-3C77-FB466EBAC30B}"/>
                </a:ext>
              </a:extLst>
            </p:cNvPr>
            <p:cNvSpPr/>
            <p:nvPr/>
          </p:nvSpPr>
          <p:spPr>
            <a:xfrm>
              <a:off x="0" y="0"/>
              <a:ext cx="12192000" cy="68580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2" name="Rectangle 81">
              <a:extLst>
                <a:ext uri="{FF2B5EF4-FFF2-40B4-BE49-F238E27FC236}">
                  <a16:creationId xmlns:a16="http://schemas.microsoft.com/office/drawing/2014/main" id="{850C6C6A-0ED5-17E0-653E-81DBBBC420DC}"/>
                </a:ext>
              </a:extLst>
            </p:cNvPr>
            <p:cNvSpPr/>
            <p:nvPr/>
          </p:nvSpPr>
          <p:spPr>
            <a:xfrm>
              <a:off x="8035231" y="985065"/>
              <a:ext cx="1931474" cy="3634057"/>
            </a:xfrm>
            <a:prstGeom prst="rect">
              <a:avLst/>
            </a:prstGeom>
            <a:noFill/>
            <a:ln w="9525" cap="flat" cmpd="sng" algn="ctr">
              <a:solidFill>
                <a:schemeClr val="accent5"/>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tlCol="0" anchor="ctr"/>
            <a:lstStyle/>
            <a:p>
              <a:pPr algn="ctr"/>
              <a:endParaRPr lang="en-US"/>
            </a:p>
          </p:txBody>
        </p:sp>
        <p:sp>
          <p:nvSpPr>
            <p:cNvPr id="6" name="Rectangle 5">
              <a:extLst>
                <a:ext uri="{FF2B5EF4-FFF2-40B4-BE49-F238E27FC236}">
                  <a16:creationId xmlns:a16="http://schemas.microsoft.com/office/drawing/2014/main" id="{2394A6C0-58A9-756A-8474-65A524B89B72}"/>
                </a:ext>
              </a:extLst>
            </p:cNvPr>
            <p:cNvSpPr/>
            <p:nvPr/>
          </p:nvSpPr>
          <p:spPr>
            <a:xfrm>
              <a:off x="1139970" y="1317997"/>
              <a:ext cx="749300" cy="6604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2F14ECF2-966B-6074-F60C-EE84FDAA793F}"/>
                </a:ext>
              </a:extLst>
            </p:cNvPr>
            <p:cNvSpPr/>
            <p:nvPr/>
          </p:nvSpPr>
          <p:spPr>
            <a:xfrm>
              <a:off x="1139970" y="2308597"/>
              <a:ext cx="749300" cy="6604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9B64275-9CC6-869F-DFFE-CE99EAFAFFA3}"/>
                </a:ext>
              </a:extLst>
            </p:cNvPr>
            <p:cNvSpPr/>
            <p:nvPr/>
          </p:nvSpPr>
          <p:spPr>
            <a:xfrm>
              <a:off x="1165370" y="3299197"/>
              <a:ext cx="749300" cy="6604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E19B771-6706-74FF-C87C-98F51FC2EBB8}"/>
                </a:ext>
              </a:extLst>
            </p:cNvPr>
            <p:cNvSpPr/>
            <p:nvPr/>
          </p:nvSpPr>
          <p:spPr>
            <a:xfrm>
              <a:off x="1165370" y="4289797"/>
              <a:ext cx="749300" cy="6604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0FD2E0CB-8CF1-4132-2A3E-449E1749BFF9}"/>
                    </a:ext>
                  </a:extLst>
                </p:cNvPr>
                <p:cNvSpPr txBox="1"/>
                <p:nvPr/>
              </p:nvSpPr>
              <p:spPr>
                <a:xfrm>
                  <a:off x="1090727" y="445095"/>
                  <a:ext cx="433019" cy="40011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2000" i="1" smtClean="0">
                                <a:latin typeface="Cambria Math" panose="02040503050406030204" pitchFamily="18" charset="0"/>
                              </a:rPr>
                            </m:ctrlPr>
                          </m:sSubPr>
                          <m:e>
                            <m:r>
                              <a:rPr lang="en-US" sz="2000" b="0" i="1" smtClean="0">
                                <a:latin typeface="Cambria Math" panose="02040503050406030204" pitchFamily="18" charset="0"/>
                              </a:rPr>
                              <m:t>𝑓</m:t>
                            </m:r>
                          </m:e>
                          <m:sub>
                            <m:r>
                              <a:rPr lang="en-US" sz="2000" i="1">
                                <a:latin typeface="Cambria Math" panose="02040503050406030204" pitchFamily="18" charset="0"/>
                              </a:rPr>
                              <m:t>0</m:t>
                            </m:r>
                          </m:sub>
                        </m:sSub>
                      </m:oMath>
                    </m:oMathPara>
                  </a14:m>
                  <a:endParaRPr lang="en-US" sz="2000" b="1" dirty="0"/>
                </a:p>
              </p:txBody>
            </p:sp>
          </mc:Choice>
          <mc:Fallback xmlns="">
            <p:sp>
              <p:nvSpPr>
                <p:cNvPr id="13" name="TextBox 12">
                  <a:extLst>
                    <a:ext uri="{FF2B5EF4-FFF2-40B4-BE49-F238E27FC236}">
                      <a16:creationId xmlns:a16="http://schemas.microsoft.com/office/drawing/2014/main" id="{0FD2E0CB-8CF1-4132-2A3E-449E1749BFF9}"/>
                    </a:ext>
                  </a:extLst>
                </p:cNvPr>
                <p:cNvSpPr txBox="1">
                  <a:spLocks noRot="1" noChangeAspect="1" noMove="1" noResize="1" noEditPoints="1" noAdjustHandles="1" noChangeArrowheads="1" noChangeShapeType="1" noTextEdit="1"/>
                </p:cNvSpPr>
                <p:nvPr/>
              </p:nvSpPr>
              <p:spPr>
                <a:xfrm>
                  <a:off x="1090727" y="445095"/>
                  <a:ext cx="433019" cy="400110"/>
                </a:xfrm>
                <a:prstGeom prst="rect">
                  <a:avLst/>
                </a:prstGeom>
                <a:blipFill>
                  <a:blip r:embed="rId3"/>
                  <a:stretch>
                    <a:fillRect l="-2817" b="-13636"/>
                  </a:stretch>
                </a:blipFill>
              </p:spPr>
              <p:txBody>
                <a:bodyPr/>
                <a:lstStyle/>
                <a:p>
                  <a:r>
                    <a:rPr lang="en-US">
                      <a:noFill/>
                    </a:rPr>
                    <a:t> </a:t>
                  </a:r>
                </a:p>
              </p:txBody>
            </p:sp>
          </mc:Fallback>
        </mc:AlternateContent>
        <p:sp>
          <p:nvSpPr>
            <p:cNvPr id="15" name="TextBox 14">
              <a:extLst>
                <a:ext uri="{FF2B5EF4-FFF2-40B4-BE49-F238E27FC236}">
                  <a16:creationId xmlns:a16="http://schemas.microsoft.com/office/drawing/2014/main" id="{80ABA0A2-1D5F-0ADA-DBD2-216B6D073EDB}"/>
                </a:ext>
              </a:extLst>
            </p:cNvPr>
            <p:cNvSpPr txBox="1"/>
            <p:nvPr/>
          </p:nvSpPr>
          <p:spPr>
            <a:xfrm rot="16200000">
              <a:off x="-1602" y="1247545"/>
              <a:ext cx="629565" cy="369332"/>
            </a:xfrm>
            <a:prstGeom prst="rect">
              <a:avLst/>
            </a:prstGeom>
            <a:noFill/>
            <a:ln>
              <a:solidFill>
                <a:schemeClr val="accent1"/>
              </a:solidFill>
            </a:ln>
          </p:spPr>
          <p:txBody>
            <a:bodyPr wrap="square" rtlCol="0">
              <a:spAutoFit/>
            </a:bodyPr>
            <a:lstStyle/>
            <a:p>
              <a:r>
                <a:rPr lang="en-US" dirty="0"/>
                <a:t>CHL</a:t>
              </a:r>
            </a:p>
          </p:txBody>
        </p:sp>
        <p:sp>
          <p:nvSpPr>
            <p:cNvPr id="16" name="TextBox 15">
              <a:extLst>
                <a:ext uri="{FF2B5EF4-FFF2-40B4-BE49-F238E27FC236}">
                  <a16:creationId xmlns:a16="http://schemas.microsoft.com/office/drawing/2014/main" id="{23C99193-40FE-F5FB-6E26-3284775E5562}"/>
                </a:ext>
              </a:extLst>
            </p:cNvPr>
            <p:cNvSpPr txBox="1"/>
            <p:nvPr/>
          </p:nvSpPr>
          <p:spPr>
            <a:xfrm rot="16200000">
              <a:off x="18546" y="2267611"/>
              <a:ext cx="605468" cy="369332"/>
            </a:xfrm>
            <a:prstGeom prst="rect">
              <a:avLst/>
            </a:prstGeom>
            <a:noFill/>
            <a:ln>
              <a:solidFill>
                <a:schemeClr val="accent1"/>
              </a:solidFill>
            </a:ln>
          </p:spPr>
          <p:txBody>
            <a:bodyPr wrap="square" rtlCol="0">
              <a:spAutoFit/>
            </a:bodyPr>
            <a:lstStyle/>
            <a:p>
              <a:r>
                <a:rPr lang="en-US" dirty="0"/>
                <a:t>SST</a:t>
              </a:r>
            </a:p>
          </p:txBody>
        </p:sp>
        <p:sp>
          <p:nvSpPr>
            <p:cNvPr id="31" name="TextBox 30">
              <a:extLst>
                <a:ext uri="{FF2B5EF4-FFF2-40B4-BE49-F238E27FC236}">
                  <a16:creationId xmlns:a16="http://schemas.microsoft.com/office/drawing/2014/main" id="{BCDD52EF-079E-9B7B-1DA2-2EF99C979946}"/>
                </a:ext>
              </a:extLst>
            </p:cNvPr>
            <p:cNvSpPr txBox="1"/>
            <p:nvPr/>
          </p:nvSpPr>
          <p:spPr>
            <a:xfrm>
              <a:off x="224077" y="5280508"/>
              <a:ext cx="1423619" cy="646331"/>
            </a:xfrm>
            <a:prstGeom prst="rect">
              <a:avLst/>
            </a:prstGeom>
            <a:noFill/>
            <a:ln>
              <a:solidFill>
                <a:schemeClr val="accent1"/>
              </a:solidFill>
            </a:ln>
          </p:spPr>
          <p:txBody>
            <a:bodyPr wrap="square" rtlCol="0">
              <a:spAutoFit/>
            </a:bodyPr>
            <a:lstStyle/>
            <a:p>
              <a:pPr algn="ctr"/>
              <a:r>
                <a:rPr lang="en-US" dirty="0"/>
                <a:t>Spatial</a:t>
              </a:r>
            </a:p>
            <a:p>
              <a:pPr algn="ctr"/>
              <a:r>
                <a:rPr lang="en-US" dirty="0"/>
                <a:t>Coordinates</a:t>
              </a:r>
            </a:p>
          </p:txBody>
        </p:sp>
        <p:sp>
          <p:nvSpPr>
            <p:cNvPr id="36" name="TextBox 35">
              <a:extLst>
                <a:ext uri="{FF2B5EF4-FFF2-40B4-BE49-F238E27FC236}">
                  <a16:creationId xmlns:a16="http://schemas.microsoft.com/office/drawing/2014/main" id="{768D17D1-14C8-8B26-A5D0-F5A0262E636C}"/>
                </a:ext>
              </a:extLst>
            </p:cNvPr>
            <p:cNvSpPr txBox="1"/>
            <p:nvPr/>
          </p:nvSpPr>
          <p:spPr>
            <a:xfrm>
              <a:off x="1090727" y="6190540"/>
              <a:ext cx="731865" cy="369332"/>
            </a:xfrm>
            <a:prstGeom prst="rect">
              <a:avLst/>
            </a:prstGeom>
            <a:noFill/>
            <a:ln>
              <a:solidFill>
                <a:schemeClr val="accent1"/>
              </a:solidFill>
            </a:ln>
          </p:spPr>
          <p:txBody>
            <a:bodyPr wrap="square" rtlCol="0">
              <a:spAutoFit/>
            </a:bodyPr>
            <a:lstStyle/>
            <a:p>
              <a:r>
                <a:rPr lang="en-US" dirty="0"/>
                <a:t>Time</a:t>
              </a:r>
            </a:p>
          </p:txBody>
        </p:sp>
        <p:sp>
          <p:nvSpPr>
            <p:cNvPr id="47" name="Rectangle 46">
              <a:extLst>
                <a:ext uri="{FF2B5EF4-FFF2-40B4-BE49-F238E27FC236}">
                  <a16:creationId xmlns:a16="http://schemas.microsoft.com/office/drawing/2014/main" id="{1C44469C-B379-532C-2C6D-B92FDA9CD4F6}"/>
                </a:ext>
              </a:extLst>
            </p:cNvPr>
            <p:cNvSpPr/>
            <p:nvPr/>
          </p:nvSpPr>
          <p:spPr>
            <a:xfrm>
              <a:off x="9021678" y="2479950"/>
              <a:ext cx="749300" cy="660400"/>
            </a:xfrm>
            <a:prstGeom prst="rect">
              <a:avLst/>
            </a:prstGeom>
            <a:blipFill dpi="0" rotWithShape="1">
              <a:blip r:embed="rId4">
                <a:extLst>
                  <a:ext uri="{28A0092B-C50C-407E-A947-70E740481C1C}">
                    <a14:useLocalDpi xmlns:a14="http://schemas.microsoft.com/office/drawing/2010/main" val="0"/>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9" name="Rectangle 48">
              <a:extLst>
                <a:ext uri="{FF2B5EF4-FFF2-40B4-BE49-F238E27FC236}">
                  <a16:creationId xmlns:a16="http://schemas.microsoft.com/office/drawing/2014/main" id="{EB3782A2-5E24-1585-6910-312F246743B6}"/>
                </a:ext>
              </a:extLst>
            </p:cNvPr>
            <p:cNvSpPr/>
            <p:nvPr/>
          </p:nvSpPr>
          <p:spPr>
            <a:xfrm>
              <a:off x="9021678" y="3245665"/>
              <a:ext cx="749300" cy="660400"/>
            </a:xfrm>
            <a:prstGeom prst="rect">
              <a:avLst/>
            </a:prstGeom>
            <a:blipFill dpi="0" rotWithShape="1">
              <a:blip r:embed="rId5">
                <a:extLst>
                  <a:ext uri="{28A0092B-C50C-407E-A947-70E740481C1C}">
                    <a14:useLocalDpi xmlns:a14="http://schemas.microsoft.com/office/drawing/2010/main" val="0"/>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Arrow: Right 54">
              <a:extLst>
                <a:ext uri="{FF2B5EF4-FFF2-40B4-BE49-F238E27FC236}">
                  <a16:creationId xmlns:a16="http://schemas.microsoft.com/office/drawing/2014/main" id="{155CB401-20A3-8981-62A1-95D5B116BE2C}"/>
                </a:ext>
              </a:extLst>
            </p:cNvPr>
            <p:cNvSpPr/>
            <p:nvPr/>
          </p:nvSpPr>
          <p:spPr>
            <a:xfrm>
              <a:off x="9812145" y="3000649"/>
              <a:ext cx="366826" cy="35010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84CEA11B-77B3-F525-78CD-0222AAC7D5B7}"/>
                </a:ext>
              </a:extLst>
            </p:cNvPr>
            <p:cNvSpPr/>
            <p:nvPr/>
          </p:nvSpPr>
          <p:spPr>
            <a:xfrm>
              <a:off x="10279394" y="2399284"/>
              <a:ext cx="749300" cy="66040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a:extLst>
                <a:ext uri="{FF2B5EF4-FFF2-40B4-BE49-F238E27FC236}">
                  <a16:creationId xmlns:a16="http://schemas.microsoft.com/office/drawing/2014/main" id="{10DE5CD9-E70F-F9D7-5A0B-252AA2748C64}"/>
                </a:ext>
              </a:extLst>
            </p:cNvPr>
            <p:cNvSpPr/>
            <p:nvPr/>
          </p:nvSpPr>
          <p:spPr>
            <a:xfrm>
              <a:off x="10584194" y="2551684"/>
              <a:ext cx="749300" cy="6604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7">
              <a:extLst>
                <a:ext uri="{FF2B5EF4-FFF2-40B4-BE49-F238E27FC236}">
                  <a16:creationId xmlns:a16="http://schemas.microsoft.com/office/drawing/2014/main" id="{8E49F6AD-1C16-CC9D-EAF1-267F0C12B9D4}"/>
                </a:ext>
              </a:extLst>
            </p:cNvPr>
            <p:cNvSpPr/>
            <p:nvPr/>
          </p:nvSpPr>
          <p:spPr>
            <a:xfrm>
              <a:off x="10279394" y="3389884"/>
              <a:ext cx="749300" cy="66040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58">
              <a:extLst>
                <a:ext uri="{FF2B5EF4-FFF2-40B4-BE49-F238E27FC236}">
                  <a16:creationId xmlns:a16="http://schemas.microsoft.com/office/drawing/2014/main" id="{2FAFCD49-3DAB-6703-9BA9-DC2BB4057AB6}"/>
                </a:ext>
              </a:extLst>
            </p:cNvPr>
            <p:cNvSpPr/>
            <p:nvPr/>
          </p:nvSpPr>
          <p:spPr>
            <a:xfrm>
              <a:off x="10584194" y="3542284"/>
              <a:ext cx="749300" cy="6604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61" name="TextBox 60">
                  <a:extLst>
                    <a:ext uri="{FF2B5EF4-FFF2-40B4-BE49-F238E27FC236}">
                      <a16:creationId xmlns:a16="http://schemas.microsoft.com/office/drawing/2014/main" id="{680902B6-1968-5097-4063-3110A296EEB0}"/>
                    </a:ext>
                  </a:extLst>
                </p:cNvPr>
                <p:cNvSpPr txBox="1"/>
                <p:nvPr/>
              </p:nvSpPr>
              <p:spPr>
                <a:xfrm>
                  <a:off x="10168867" y="1495797"/>
                  <a:ext cx="1302895" cy="956480"/>
                </a:xfrm>
                <a:prstGeom prst="rect">
                  <a:avLst/>
                </a:prstGeom>
                <a:noFill/>
              </p:spPr>
              <p:txBody>
                <a:bodyPr wrap="square">
                  <a:spAutoFit/>
                </a:bodyPr>
                <a:lstStyle/>
                <a:p>
                  <a:pPr algn="ctr"/>
                  <a14:m>
                    <m:oMath xmlns:m="http://schemas.openxmlformats.org/officeDocument/2006/math">
                      <m:sSub>
                        <m:sSubPr>
                          <m:ctrlPr>
                            <a:rPr lang="en-US" b="1" i="1" smtClean="0">
                              <a:latin typeface="Cambria Math" panose="02040503050406030204" pitchFamily="18" charset="0"/>
                            </a:rPr>
                          </m:ctrlPr>
                        </m:sSubPr>
                        <m:e>
                          <m:acc>
                            <m:accPr>
                              <m:chr m:val="̂"/>
                              <m:ctrlPr>
                                <a:rPr lang="en-US" b="1" i="1" smtClean="0">
                                  <a:latin typeface="Cambria Math" panose="02040503050406030204" pitchFamily="18" charset="0"/>
                                </a:rPr>
                              </m:ctrlPr>
                            </m:accPr>
                            <m:e>
                              <m:r>
                                <a:rPr lang="en-US" b="1" i="1" smtClean="0">
                                  <a:latin typeface="Cambria Math" panose="02040503050406030204" pitchFamily="18" charset="0"/>
                                </a:rPr>
                                <m:t>𝒇</m:t>
                              </m:r>
                            </m:e>
                          </m:acc>
                        </m:e>
                        <m:sub>
                          <m:r>
                            <a:rPr lang="en-US" b="1" i="1" smtClean="0">
                              <a:latin typeface="Cambria Math" panose="02040503050406030204" pitchFamily="18" charset="0"/>
                            </a:rPr>
                            <m:t>𝟏</m:t>
                          </m:r>
                        </m:sub>
                      </m:sSub>
                    </m:oMath>
                  </a14:m>
                  <a:r>
                    <a:rPr lang="en-US" b="1" dirty="0"/>
                    <a:t> </a:t>
                  </a:r>
                </a:p>
                <a:p>
                  <a:pPr algn="ctr"/>
                  <a:r>
                    <a:rPr lang="en-US" b="1" dirty="0"/>
                    <a:t>Predicted tracer</a:t>
                  </a:r>
                </a:p>
              </p:txBody>
            </p:sp>
          </mc:Choice>
          <mc:Fallback xmlns="">
            <p:sp>
              <p:nvSpPr>
                <p:cNvPr id="61" name="TextBox 60">
                  <a:extLst>
                    <a:ext uri="{FF2B5EF4-FFF2-40B4-BE49-F238E27FC236}">
                      <a16:creationId xmlns:a16="http://schemas.microsoft.com/office/drawing/2014/main" id="{680902B6-1968-5097-4063-3110A296EEB0}"/>
                    </a:ext>
                  </a:extLst>
                </p:cNvPr>
                <p:cNvSpPr txBox="1">
                  <a:spLocks noRot="1" noChangeAspect="1" noMove="1" noResize="1" noEditPoints="1" noAdjustHandles="1" noChangeArrowheads="1" noChangeShapeType="1" noTextEdit="1"/>
                </p:cNvSpPr>
                <p:nvPr/>
              </p:nvSpPr>
              <p:spPr>
                <a:xfrm>
                  <a:off x="10168867" y="1495797"/>
                  <a:ext cx="1302895" cy="956480"/>
                </a:xfrm>
                <a:prstGeom prst="rect">
                  <a:avLst/>
                </a:prstGeom>
                <a:blipFill>
                  <a:blip r:embed="rId6"/>
                  <a:stretch>
                    <a:fillRect t="-637" r="-2804" b="-7643"/>
                  </a:stretch>
                </a:blipFill>
              </p:spPr>
              <p:txBody>
                <a:bodyPr/>
                <a:lstStyle/>
                <a:p>
                  <a:r>
                    <a:rPr lang="en-US">
                      <a:noFill/>
                    </a:rPr>
                    <a:t> </a:t>
                  </a:r>
                </a:p>
              </p:txBody>
            </p:sp>
          </mc:Fallback>
        </mc:AlternateContent>
        <p:sp>
          <p:nvSpPr>
            <p:cNvPr id="62" name="Rectangle 61">
              <a:extLst>
                <a:ext uri="{FF2B5EF4-FFF2-40B4-BE49-F238E27FC236}">
                  <a16:creationId xmlns:a16="http://schemas.microsoft.com/office/drawing/2014/main" id="{E687DC9C-2657-51D7-0E0A-1AFAE19A7ADE}"/>
                </a:ext>
              </a:extLst>
            </p:cNvPr>
            <p:cNvSpPr/>
            <p:nvPr/>
          </p:nvSpPr>
          <p:spPr>
            <a:xfrm>
              <a:off x="8780546" y="5701489"/>
              <a:ext cx="2691216" cy="71228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Loss function</a:t>
              </a:r>
            </a:p>
          </p:txBody>
        </p:sp>
        <p:sp>
          <p:nvSpPr>
            <p:cNvPr id="63" name="Arrow: Down 62">
              <a:extLst>
                <a:ext uri="{FF2B5EF4-FFF2-40B4-BE49-F238E27FC236}">
                  <a16:creationId xmlns:a16="http://schemas.microsoft.com/office/drawing/2014/main" id="{E65685E6-E0E4-584A-843F-1738C848C294}"/>
                </a:ext>
              </a:extLst>
            </p:cNvPr>
            <p:cNvSpPr/>
            <p:nvPr/>
          </p:nvSpPr>
          <p:spPr>
            <a:xfrm>
              <a:off x="10491595" y="4467597"/>
              <a:ext cx="467249" cy="532715"/>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TextBox 66">
              <a:extLst>
                <a:ext uri="{FF2B5EF4-FFF2-40B4-BE49-F238E27FC236}">
                  <a16:creationId xmlns:a16="http://schemas.microsoft.com/office/drawing/2014/main" id="{969B200C-25C1-D318-E04A-AF34AE762662}"/>
                </a:ext>
              </a:extLst>
            </p:cNvPr>
            <p:cNvSpPr txBox="1"/>
            <p:nvPr/>
          </p:nvSpPr>
          <p:spPr>
            <a:xfrm>
              <a:off x="1143000" y="1312674"/>
              <a:ext cx="842594" cy="338554"/>
            </a:xfrm>
            <a:prstGeom prst="rect">
              <a:avLst/>
            </a:prstGeom>
            <a:noFill/>
          </p:spPr>
          <p:txBody>
            <a:bodyPr wrap="square">
              <a:spAutoFit/>
            </a:bodyPr>
            <a:lstStyle/>
            <a:p>
              <a:r>
                <a:rPr lang="en-US" sz="1600" b="1" dirty="0"/>
                <a:t>Tracer</a:t>
              </a:r>
              <a:endParaRPr lang="en-US" sz="1600" dirty="0"/>
            </a:p>
          </p:txBody>
        </p:sp>
        <mc:AlternateContent xmlns:mc="http://schemas.openxmlformats.org/markup-compatibility/2006" xmlns:a14="http://schemas.microsoft.com/office/drawing/2010/main">
          <mc:Choice Requires="a14">
            <p:sp>
              <p:nvSpPr>
                <p:cNvPr id="70" name="TextBox 69">
                  <a:extLst>
                    <a:ext uri="{FF2B5EF4-FFF2-40B4-BE49-F238E27FC236}">
                      <a16:creationId xmlns:a16="http://schemas.microsoft.com/office/drawing/2014/main" id="{B32BEF00-03F8-B370-222C-78470EA56BF6}"/>
                    </a:ext>
                  </a:extLst>
                </p:cNvPr>
                <p:cNvSpPr txBox="1"/>
                <p:nvPr/>
              </p:nvSpPr>
              <p:spPr>
                <a:xfrm rot="16200000">
                  <a:off x="-1602" y="3117662"/>
                  <a:ext cx="593431" cy="57400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i="1" smtClean="0">
                                <a:latin typeface="Cambria Math" panose="02040503050406030204" pitchFamily="18" charset="0"/>
                              </a:rPr>
                            </m:ctrlPr>
                          </m:fPr>
                          <m:num>
                            <m:r>
                              <a:rPr lang="en-US"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𝑆𝑆𝐻</m:t>
                            </m:r>
                          </m:num>
                          <m:den>
                            <m:r>
                              <a:rPr lang="en-US"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𝑦</m:t>
                            </m:r>
                          </m:den>
                        </m:f>
                      </m:oMath>
                    </m:oMathPara>
                  </a14:m>
                  <a:endParaRPr lang="en-US" dirty="0"/>
                </a:p>
              </p:txBody>
            </p:sp>
          </mc:Choice>
          <mc:Fallback xmlns="">
            <p:sp>
              <p:nvSpPr>
                <p:cNvPr id="70" name="TextBox 69">
                  <a:extLst>
                    <a:ext uri="{FF2B5EF4-FFF2-40B4-BE49-F238E27FC236}">
                      <a16:creationId xmlns:a16="http://schemas.microsoft.com/office/drawing/2014/main" id="{B32BEF00-03F8-B370-222C-78470EA56BF6}"/>
                    </a:ext>
                  </a:extLst>
                </p:cNvPr>
                <p:cNvSpPr txBox="1">
                  <a:spLocks noRot="1" noChangeAspect="1" noMove="1" noResize="1" noEditPoints="1" noAdjustHandles="1" noChangeArrowheads="1" noChangeShapeType="1" noTextEdit="1"/>
                </p:cNvSpPr>
                <p:nvPr/>
              </p:nvSpPr>
              <p:spPr>
                <a:xfrm rot="16200000">
                  <a:off x="-1602" y="3117662"/>
                  <a:ext cx="593431" cy="574003"/>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1" name="TextBox 70">
                  <a:extLst>
                    <a:ext uri="{FF2B5EF4-FFF2-40B4-BE49-F238E27FC236}">
                      <a16:creationId xmlns:a16="http://schemas.microsoft.com/office/drawing/2014/main" id="{6835A481-8817-6DBA-C66C-E11ED16C42FC}"/>
                    </a:ext>
                  </a:extLst>
                </p:cNvPr>
                <p:cNvSpPr txBox="1"/>
                <p:nvPr/>
              </p:nvSpPr>
              <p:spPr>
                <a:xfrm rot="16200000">
                  <a:off x="-27006" y="4112580"/>
                  <a:ext cx="593431" cy="52668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i="1" smtClean="0">
                                <a:latin typeface="Cambria Math" panose="02040503050406030204" pitchFamily="18" charset="0"/>
                              </a:rPr>
                            </m:ctrlPr>
                          </m:fPr>
                          <m:num>
                            <m:r>
                              <a:rPr lang="en-US"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𝑆𝑆𝐻</m:t>
                            </m:r>
                          </m:num>
                          <m:den>
                            <m:r>
                              <a:rPr lang="en-US"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𝑥</m:t>
                            </m:r>
                          </m:den>
                        </m:f>
                      </m:oMath>
                    </m:oMathPara>
                  </a14:m>
                  <a:endParaRPr lang="en-US" dirty="0"/>
                </a:p>
              </p:txBody>
            </p:sp>
          </mc:Choice>
          <mc:Fallback xmlns="">
            <p:sp>
              <p:nvSpPr>
                <p:cNvPr id="71" name="TextBox 70">
                  <a:extLst>
                    <a:ext uri="{FF2B5EF4-FFF2-40B4-BE49-F238E27FC236}">
                      <a16:creationId xmlns:a16="http://schemas.microsoft.com/office/drawing/2014/main" id="{6835A481-8817-6DBA-C66C-E11ED16C42FC}"/>
                    </a:ext>
                  </a:extLst>
                </p:cNvPr>
                <p:cNvSpPr txBox="1">
                  <a:spLocks noRot="1" noChangeAspect="1" noMove="1" noResize="1" noEditPoints="1" noAdjustHandles="1" noChangeArrowheads="1" noChangeShapeType="1" noTextEdit="1"/>
                </p:cNvSpPr>
                <p:nvPr/>
              </p:nvSpPr>
              <p:spPr>
                <a:xfrm rot="16200000">
                  <a:off x="-27006" y="4112580"/>
                  <a:ext cx="593431" cy="526683"/>
                </a:xfrm>
                <a:prstGeom prst="rect">
                  <a:avLst/>
                </a:prstGeom>
                <a:blipFill>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2" name="TextBox 71">
                  <a:extLst>
                    <a:ext uri="{FF2B5EF4-FFF2-40B4-BE49-F238E27FC236}">
                      <a16:creationId xmlns:a16="http://schemas.microsoft.com/office/drawing/2014/main" id="{95B1133D-CAB2-8FA3-80AC-955FD0214D8A}"/>
                    </a:ext>
                  </a:extLst>
                </p:cNvPr>
                <p:cNvSpPr txBox="1"/>
                <p:nvPr/>
              </p:nvSpPr>
              <p:spPr>
                <a:xfrm>
                  <a:off x="2208018" y="457092"/>
                  <a:ext cx="433019" cy="40011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2000" i="1" smtClean="0">
                                <a:latin typeface="Cambria Math" panose="02040503050406030204" pitchFamily="18" charset="0"/>
                              </a:rPr>
                            </m:ctrlPr>
                          </m:sSubPr>
                          <m:e>
                            <m:r>
                              <a:rPr lang="en-US" sz="2000" b="0" i="1" smtClean="0">
                                <a:latin typeface="Cambria Math" panose="02040503050406030204" pitchFamily="18" charset="0"/>
                              </a:rPr>
                              <m:t>𝑓</m:t>
                            </m:r>
                          </m:e>
                          <m:sub>
                            <m:r>
                              <a:rPr lang="en-US" sz="2000" b="0" i="1" smtClean="0">
                                <a:latin typeface="Cambria Math" panose="02040503050406030204" pitchFamily="18" charset="0"/>
                              </a:rPr>
                              <m:t>1</m:t>
                            </m:r>
                          </m:sub>
                        </m:sSub>
                      </m:oMath>
                    </m:oMathPara>
                  </a14:m>
                  <a:endParaRPr lang="en-US" sz="2000" b="1" dirty="0"/>
                </a:p>
              </p:txBody>
            </p:sp>
          </mc:Choice>
          <mc:Fallback xmlns="">
            <p:sp>
              <p:nvSpPr>
                <p:cNvPr id="72" name="TextBox 71">
                  <a:extLst>
                    <a:ext uri="{FF2B5EF4-FFF2-40B4-BE49-F238E27FC236}">
                      <a16:creationId xmlns:a16="http://schemas.microsoft.com/office/drawing/2014/main" id="{95B1133D-CAB2-8FA3-80AC-955FD0214D8A}"/>
                    </a:ext>
                  </a:extLst>
                </p:cNvPr>
                <p:cNvSpPr txBox="1">
                  <a:spLocks noRot="1" noChangeAspect="1" noMove="1" noResize="1" noEditPoints="1" noAdjustHandles="1" noChangeArrowheads="1" noChangeShapeType="1" noTextEdit="1"/>
                </p:cNvSpPr>
                <p:nvPr/>
              </p:nvSpPr>
              <p:spPr>
                <a:xfrm>
                  <a:off x="2208018" y="457092"/>
                  <a:ext cx="433019" cy="400110"/>
                </a:xfrm>
                <a:prstGeom prst="rect">
                  <a:avLst/>
                </a:prstGeom>
                <a:blipFill>
                  <a:blip r:embed="rId9"/>
                  <a:stretch>
                    <a:fillRect l="-1408" b="-13636"/>
                  </a:stretch>
                </a:blipFill>
              </p:spPr>
              <p:txBody>
                <a:bodyPr/>
                <a:lstStyle/>
                <a:p>
                  <a:r>
                    <a:rPr lang="en-US">
                      <a:noFill/>
                    </a:rPr>
                    <a:t> </a:t>
                  </a:r>
                </a:p>
              </p:txBody>
            </p:sp>
          </mc:Fallback>
        </mc:AlternateContent>
        <p:sp>
          <p:nvSpPr>
            <p:cNvPr id="74" name="TextBox 73">
              <a:extLst>
                <a:ext uri="{FF2B5EF4-FFF2-40B4-BE49-F238E27FC236}">
                  <a16:creationId xmlns:a16="http://schemas.microsoft.com/office/drawing/2014/main" id="{582380FD-0B60-1469-8711-4402C02D8630}"/>
                </a:ext>
              </a:extLst>
            </p:cNvPr>
            <p:cNvSpPr txBox="1"/>
            <p:nvPr/>
          </p:nvSpPr>
          <p:spPr>
            <a:xfrm>
              <a:off x="1173077" y="78845"/>
              <a:ext cx="971228" cy="369332"/>
            </a:xfrm>
            <a:prstGeom prst="rect">
              <a:avLst/>
            </a:prstGeom>
            <a:noFill/>
          </p:spPr>
          <p:txBody>
            <a:bodyPr wrap="none" rtlCol="0">
              <a:spAutoFit/>
            </a:bodyPr>
            <a:lstStyle/>
            <a:p>
              <a:r>
                <a:rPr lang="en-US" b="1" dirty="0"/>
                <a:t>INPUTS</a:t>
              </a:r>
            </a:p>
          </p:txBody>
        </p:sp>
        <mc:AlternateContent xmlns:mc="http://schemas.openxmlformats.org/markup-compatibility/2006" xmlns:a14="http://schemas.microsoft.com/office/drawing/2010/main">
          <mc:Choice Requires="a14">
            <p:sp>
              <p:nvSpPr>
                <p:cNvPr id="76" name="TextBox 75">
                  <a:extLst>
                    <a:ext uri="{FF2B5EF4-FFF2-40B4-BE49-F238E27FC236}">
                      <a16:creationId xmlns:a16="http://schemas.microsoft.com/office/drawing/2014/main" id="{98FF2712-0B86-73ED-77FF-7614F7FFB7E7}"/>
                    </a:ext>
                  </a:extLst>
                </p:cNvPr>
                <p:cNvSpPr txBox="1"/>
                <p:nvPr/>
              </p:nvSpPr>
              <p:spPr>
                <a:xfrm>
                  <a:off x="8969542" y="1558990"/>
                  <a:ext cx="812465" cy="91698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i="1" smtClean="0">
                                <a:latin typeface="Cambria Math" panose="02040503050406030204" pitchFamily="18" charset="0"/>
                              </a:rPr>
                            </m:ctrlPr>
                          </m:sSubPr>
                          <m:e>
                            <m:r>
                              <a:rPr lang="en-US" b="0" i="1" smtClean="0">
                                <a:latin typeface="Cambria Math" panose="02040503050406030204" pitchFamily="18" charset="0"/>
                              </a:rPr>
                              <m:t>𝑓</m:t>
                            </m:r>
                          </m:e>
                          <m:sub>
                            <m:r>
                              <a:rPr lang="en-US" b="0" i="1" smtClean="0">
                                <a:latin typeface="Cambria Math" panose="02040503050406030204" pitchFamily="18" charset="0"/>
                              </a:rPr>
                              <m:t>0</m:t>
                            </m:r>
                          </m:sub>
                        </m:sSub>
                      </m:oMath>
                    </m:oMathPara>
                  </a14:m>
                  <a:endParaRPr lang="en-US" b="1" baseline="-25000" dirty="0"/>
                </a:p>
                <a:p>
                  <a:r>
                    <a:rPr lang="en-US" b="1" dirty="0"/>
                    <a:t>tracer</a:t>
                  </a:r>
                </a:p>
                <a:p>
                  <a:r>
                    <a:rPr lang="en-US" b="1" dirty="0"/>
                    <a:t>fields</a:t>
                  </a:r>
                </a:p>
              </p:txBody>
            </p:sp>
          </mc:Choice>
          <mc:Fallback xmlns="">
            <p:sp>
              <p:nvSpPr>
                <p:cNvPr id="76" name="TextBox 75">
                  <a:extLst>
                    <a:ext uri="{FF2B5EF4-FFF2-40B4-BE49-F238E27FC236}">
                      <a16:creationId xmlns:a16="http://schemas.microsoft.com/office/drawing/2014/main" id="{98FF2712-0B86-73ED-77FF-7614F7FFB7E7}"/>
                    </a:ext>
                  </a:extLst>
                </p:cNvPr>
                <p:cNvSpPr txBox="1">
                  <a:spLocks noRot="1" noChangeAspect="1" noMove="1" noResize="1" noEditPoints="1" noAdjustHandles="1" noChangeArrowheads="1" noChangeShapeType="1" noTextEdit="1"/>
                </p:cNvSpPr>
                <p:nvPr/>
              </p:nvSpPr>
              <p:spPr>
                <a:xfrm>
                  <a:off x="8969542" y="1558990"/>
                  <a:ext cx="812465" cy="916982"/>
                </a:xfrm>
                <a:prstGeom prst="rect">
                  <a:avLst/>
                </a:prstGeom>
                <a:blipFill>
                  <a:blip r:embed="rId10"/>
                  <a:stretch>
                    <a:fillRect l="-5970" r="-5970" b="-10667"/>
                  </a:stretch>
                </a:blipFill>
              </p:spPr>
              <p:txBody>
                <a:bodyPr/>
                <a:lstStyle/>
                <a:p>
                  <a:r>
                    <a:rPr lang="en-US">
                      <a:noFill/>
                    </a:rPr>
                    <a:t> </a:t>
                  </a:r>
                </a:p>
              </p:txBody>
            </p:sp>
          </mc:Fallback>
        </mc:AlternateContent>
        <p:sp>
          <p:nvSpPr>
            <p:cNvPr id="77" name="TextBox 76">
              <a:extLst>
                <a:ext uri="{FF2B5EF4-FFF2-40B4-BE49-F238E27FC236}">
                  <a16:creationId xmlns:a16="http://schemas.microsoft.com/office/drawing/2014/main" id="{9AD5714A-C9C4-5F87-8CCB-DD797B95862C}"/>
                </a:ext>
              </a:extLst>
            </p:cNvPr>
            <p:cNvSpPr txBox="1"/>
            <p:nvPr/>
          </p:nvSpPr>
          <p:spPr>
            <a:xfrm>
              <a:off x="8303887" y="956232"/>
              <a:ext cx="1396475" cy="646331"/>
            </a:xfrm>
            <a:prstGeom prst="rect">
              <a:avLst/>
            </a:prstGeom>
            <a:noFill/>
          </p:spPr>
          <p:txBody>
            <a:bodyPr wrap="square" rtlCol="0">
              <a:spAutoFit/>
            </a:bodyPr>
            <a:lstStyle/>
            <a:p>
              <a:r>
                <a:rPr lang="en-US" b="1" dirty="0"/>
                <a:t>Advection Operator</a:t>
              </a:r>
            </a:p>
          </p:txBody>
        </p:sp>
        <mc:AlternateContent xmlns:mc="http://schemas.openxmlformats.org/markup-compatibility/2006" xmlns:a14="http://schemas.microsoft.com/office/drawing/2010/main">
          <mc:Choice Requires="a14">
            <p:sp>
              <p:nvSpPr>
                <p:cNvPr id="78" name="Rectangle 77">
                  <a:extLst>
                    <a:ext uri="{FF2B5EF4-FFF2-40B4-BE49-F238E27FC236}">
                      <a16:creationId xmlns:a16="http://schemas.microsoft.com/office/drawing/2014/main" id="{C18109E8-7C45-329F-745D-740B5716DA4E}"/>
                    </a:ext>
                  </a:extLst>
                </p:cNvPr>
                <p:cNvSpPr/>
                <p:nvPr/>
              </p:nvSpPr>
              <p:spPr>
                <a:xfrm>
                  <a:off x="8151809" y="2574274"/>
                  <a:ext cx="669044" cy="553260"/>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acc>
                          <m:accPr>
                            <m:chr m:val="̂"/>
                            <m:ctrlPr>
                              <a:rPr lang="en-US" sz="3200" b="1" i="1" smtClean="0">
                                <a:latin typeface="Cambria Math" panose="02040503050406030204" pitchFamily="18" charset="0"/>
                              </a:rPr>
                            </m:ctrlPr>
                          </m:accPr>
                          <m:e>
                            <m:r>
                              <a:rPr lang="en-US" sz="3200" b="1" i="1" smtClean="0">
                                <a:latin typeface="Cambria Math" panose="02040503050406030204" pitchFamily="18" charset="0"/>
                              </a:rPr>
                              <m:t>𝒖</m:t>
                            </m:r>
                          </m:e>
                        </m:acc>
                      </m:oMath>
                    </m:oMathPara>
                  </a14:m>
                  <a:endParaRPr lang="en-US" sz="3200" b="1" dirty="0"/>
                </a:p>
              </p:txBody>
            </p:sp>
          </mc:Choice>
          <mc:Fallback xmlns="">
            <p:sp>
              <p:nvSpPr>
                <p:cNvPr id="78" name="Rectangle 77">
                  <a:extLst>
                    <a:ext uri="{FF2B5EF4-FFF2-40B4-BE49-F238E27FC236}">
                      <a16:creationId xmlns:a16="http://schemas.microsoft.com/office/drawing/2014/main" id="{C18109E8-7C45-329F-745D-740B5716DA4E}"/>
                    </a:ext>
                  </a:extLst>
                </p:cNvPr>
                <p:cNvSpPr>
                  <a:spLocks noRot="1" noChangeAspect="1" noMove="1" noResize="1" noEditPoints="1" noAdjustHandles="1" noChangeArrowheads="1" noChangeShapeType="1" noTextEdit="1"/>
                </p:cNvSpPr>
                <p:nvPr/>
              </p:nvSpPr>
              <p:spPr>
                <a:xfrm>
                  <a:off x="8151809" y="2574274"/>
                  <a:ext cx="669044" cy="553260"/>
                </a:xfrm>
                <a:prstGeom prst="rect">
                  <a:avLst/>
                </a:prstGeom>
                <a:blipFill>
                  <a:blip r:embed="rId11"/>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1" name="Rectangle 80">
                  <a:extLst>
                    <a:ext uri="{FF2B5EF4-FFF2-40B4-BE49-F238E27FC236}">
                      <a16:creationId xmlns:a16="http://schemas.microsoft.com/office/drawing/2014/main" id="{62A317EB-C4D9-4289-08B2-329D1A567EE9}"/>
                    </a:ext>
                  </a:extLst>
                </p:cNvPr>
                <p:cNvSpPr/>
                <p:nvPr/>
              </p:nvSpPr>
              <p:spPr>
                <a:xfrm>
                  <a:off x="8160323" y="3237247"/>
                  <a:ext cx="669044" cy="553260"/>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acc>
                          <m:accPr>
                            <m:chr m:val="̂"/>
                            <m:ctrlPr>
                              <a:rPr lang="en-US" sz="3200" b="1" i="1" smtClean="0">
                                <a:latin typeface="Cambria Math" panose="02040503050406030204" pitchFamily="18" charset="0"/>
                              </a:rPr>
                            </m:ctrlPr>
                          </m:accPr>
                          <m:e>
                            <m:r>
                              <a:rPr lang="en-US" sz="3200" b="1" i="1" smtClean="0">
                                <a:latin typeface="Cambria Math" panose="02040503050406030204" pitchFamily="18" charset="0"/>
                              </a:rPr>
                              <m:t>𝒗</m:t>
                            </m:r>
                          </m:e>
                        </m:acc>
                      </m:oMath>
                    </m:oMathPara>
                  </a14:m>
                  <a:endParaRPr lang="en-US" sz="3200" b="1" dirty="0"/>
                </a:p>
              </p:txBody>
            </p:sp>
          </mc:Choice>
          <mc:Fallback xmlns="">
            <p:sp>
              <p:nvSpPr>
                <p:cNvPr id="81" name="Rectangle 80">
                  <a:extLst>
                    <a:ext uri="{FF2B5EF4-FFF2-40B4-BE49-F238E27FC236}">
                      <a16:creationId xmlns:a16="http://schemas.microsoft.com/office/drawing/2014/main" id="{62A317EB-C4D9-4289-08B2-329D1A567EE9}"/>
                    </a:ext>
                  </a:extLst>
                </p:cNvPr>
                <p:cNvSpPr>
                  <a:spLocks noRot="1" noChangeAspect="1" noMove="1" noResize="1" noEditPoints="1" noAdjustHandles="1" noChangeArrowheads="1" noChangeShapeType="1" noTextEdit="1"/>
                </p:cNvSpPr>
                <p:nvPr/>
              </p:nvSpPr>
              <p:spPr>
                <a:xfrm>
                  <a:off x="8160323" y="3237247"/>
                  <a:ext cx="669044" cy="553260"/>
                </a:xfrm>
                <a:prstGeom prst="rect">
                  <a:avLst/>
                </a:prstGeom>
                <a:blipFill>
                  <a:blip r:embed="rId1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4" name="TextBox 83">
                  <a:extLst>
                    <a:ext uri="{FF2B5EF4-FFF2-40B4-BE49-F238E27FC236}">
                      <a16:creationId xmlns:a16="http://schemas.microsoft.com/office/drawing/2014/main" id="{DC97A42E-C691-35E0-C37C-BEFF8D585B70}"/>
                    </a:ext>
                  </a:extLst>
                </p:cNvPr>
                <p:cNvSpPr txBox="1"/>
                <p:nvPr/>
              </p:nvSpPr>
              <p:spPr>
                <a:xfrm>
                  <a:off x="10416495" y="5067840"/>
                  <a:ext cx="1098732" cy="482440"/>
                </a:xfrm>
                <a:prstGeom prst="rect">
                  <a:avLst/>
                </a:prstGeom>
                <a:noFill/>
              </p:spPr>
              <p:txBody>
                <a:bodyPr wrap="square">
                  <a:spAutoFit/>
                </a:bodyPr>
                <a:lstStyle/>
                <a:p>
                  <a14:m>
                    <m:oMath xmlns:m="http://schemas.openxmlformats.org/officeDocument/2006/math">
                      <m:sSub>
                        <m:sSubPr>
                          <m:ctrlPr>
                            <a:rPr lang="en-US" sz="2400" i="1" smtClean="0">
                              <a:latin typeface="Cambria Math" panose="02040503050406030204" pitchFamily="18" charset="0"/>
                            </a:rPr>
                          </m:ctrlPr>
                        </m:sSubPr>
                        <m:e>
                          <m:acc>
                            <m:accPr>
                              <m:chr m:val="̂"/>
                              <m:ctrlPr>
                                <a:rPr lang="en-US" sz="2400" i="1" smtClean="0">
                                  <a:latin typeface="Cambria Math" panose="02040503050406030204" pitchFamily="18" charset="0"/>
                                </a:rPr>
                              </m:ctrlPr>
                            </m:accPr>
                            <m:e>
                              <m:r>
                                <a:rPr lang="en-US" sz="2400" b="0" i="1" smtClean="0">
                                  <a:latin typeface="Cambria Math" panose="02040503050406030204" pitchFamily="18" charset="0"/>
                                </a:rPr>
                                <m:t>𝑓</m:t>
                              </m:r>
                            </m:e>
                          </m:acc>
                        </m:e>
                        <m:sub>
                          <m:r>
                            <a:rPr lang="en-US" sz="2400" b="0" i="1" smtClean="0">
                              <a:latin typeface="Cambria Math" panose="02040503050406030204" pitchFamily="18" charset="0"/>
                            </a:rPr>
                            <m:t>1</m:t>
                          </m:r>
                        </m:sub>
                      </m:sSub>
                    </m:oMath>
                  </a14:m>
                  <a:r>
                    <a:rPr lang="en-US" sz="2400" b="1" dirty="0"/>
                    <a:t> - </a:t>
                  </a:r>
                  <a14:m>
                    <m:oMath xmlns:m="http://schemas.openxmlformats.org/officeDocument/2006/math">
                      <m:sSub>
                        <m:sSubPr>
                          <m:ctrlPr>
                            <a:rPr lang="en-US" sz="2400" i="1" smtClean="0">
                              <a:latin typeface="Cambria Math" panose="02040503050406030204" pitchFamily="18" charset="0"/>
                            </a:rPr>
                          </m:ctrlPr>
                        </m:sSubPr>
                        <m:e>
                          <m:r>
                            <a:rPr lang="en-US" sz="2400" b="0" i="1" smtClean="0">
                              <a:latin typeface="Cambria Math" panose="02040503050406030204" pitchFamily="18" charset="0"/>
                            </a:rPr>
                            <m:t>𝑓</m:t>
                          </m:r>
                        </m:e>
                        <m:sub>
                          <m:r>
                            <a:rPr lang="en-US" sz="2400" i="1">
                              <a:latin typeface="Cambria Math" panose="02040503050406030204" pitchFamily="18" charset="0"/>
                            </a:rPr>
                            <m:t>1</m:t>
                          </m:r>
                        </m:sub>
                      </m:sSub>
                    </m:oMath>
                  </a14:m>
                  <a:endParaRPr lang="en-US" sz="2400" b="1" dirty="0"/>
                </a:p>
              </p:txBody>
            </p:sp>
          </mc:Choice>
          <mc:Fallback xmlns="">
            <p:sp>
              <p:nvSpPr>
                <p:cNvPr id="84" name="TextBox 83">
                  <a:extLst>
                    <a:ext uri="{FF2B5EF4-FFF2-40B4-BE49-F238E27FC236}">
                      <a16:creationId xmlns:a16="http://schemas.microsoft.com/office/drawing/2014/main" id="{DC97A42E-C691-35E0-C37C-BEFF8D585B70}"/>
                    </a:ext>
                  </a:extLst>
                </p:cNvPr>
                <p:cNvSpPr txBox="1">
                  <a:spLocks noRot="1" noChangeAspect="1" noMove="1" noResize="1" noEditPoints="1" noAdjustHandles="1" noChangeArrowheads="1" noChangeShapeType="1" noTextEdit="1"/>
                </p:cNvSpPr>
                <p:nvPr/>
              </p:nvSpPr>
              <p:spPr>
                <a:xfrm>
                  <a:off x="10416495" y="5067840"/>
                  <a:ext cx="1098732" cy="482440"/>
                </a:xfrm>
                <a:prstGeom prst="rect">
                  <a:avLst/>
                </a:prstGeom>
                <a:blipFill>
                  <a:blip r:embed="rId13"/>
                  <a:stretch>
                    <a:fillRect l="-5000" t="-10127" b="-29114"/>
                  </a:stretch>
                </a:blipFill>
              </p:spPr>
              <p:txBody>
                <a:bodyPr/>
                <a:lstStyle/>
                <a:p>
                  <a:r>
                    <a:rPr lang="en-US">
                      <a:noFill/>
                    </a:rPr>
                    <a:t> </a:t>
                  </a:r>
                </a:p>
              </p:txBody>
            </p:sp>
          </mc:Fallback>
        </mc:AlternateContent>
        <p:cxnSp>
          <p:nvCxnSpPr>
            <p:cNvPr id="3" name="Connector: Elbow 2">
              <a:extLst>
                <a:ext uri="{FF2B5EF4-FFF2-40B4-BE49-F238E27FC236}">
                  <a16:creationId xmlns:a16="http://schemas.microsoft.com/office/drawing/2014/main" id="{8A8B84C3-DBB0-8975-50E2-77C9B48538DE}"/>
                </a:ext>
              </a:extLst>
            </p:cNvPr>
            <p:cNvCxnSpPr>
              <a:cxnSpLocks/>
              <a:stCxn id="72" idx="3"/>
              <a:endCxn id="84" idx="3"/>
            </p:cNvCxnSpPr>
            <p:nvPr/>
          </p:nvCxnSpPr>
          <p:spPr>
            <a:xfrm>
              <a:off x="2641037" y="657147"/>
              <a:ext cx="8874190" cy="4651913"/>
            </a:xfrm>
            <a:prstGeom prst="bentConnector3">
              <a:avLst>
                <a:gd name="adj1" fmla="val 102576"/>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7" name="Connector: Elbow 16">
              <a:extLst>
                <a:ext uri="{FF2B5EF4-FFF2-40B4-BE49-F238E27FC236}">
                  <a16:creationId xmlns:a16="http://schemas.microsoft.com/office/drawing/2014/main" id="{BC940CBC-3DBE-2313-D9B7-F6FA9961039C}"/>
                </a:ext>
              </a:extLst>
            </p:cNvPr>
            <p:cNvCxnSpPr>
              <a:cxnSpLocks/>
              <a:stCxn id="62" idx="0"/>
              <a:endCxn id="11" idx="2"/>
            </p:cNvCxnSpPr>
            <p:nvPr/>
          </p:nvCxnSpPr>
          <p:spPr>
            <a:xfrm rot="16200000" flipV="1">
              <a:off x="5958613" y="1533947"/>
              <a:ext cx="1548912" cy="6786171"/>
            </a:xfrm>
            <a:prstGeom prst="bentConnector3">
              <a:avLst>
                <a:gd name="adj1" fmla="val 32674"/>
              </a:avLst>
            </a:prstGeom>
            <a:ln>
              <a:tailEnd type="triangle"/>
            </a:ln>
          </p:spPr>
          <p:style>
            <a:lnRef idx="2">
              <a:schemeClr val="accent1"/>
            </a:lnRef>
            <a:fillRef idx="0">
              <a:schemeClr val="accent1"/>
            </a:fillRef>
            <a:effectRef idx="1">
              <a:schemeClr val="accent1"/>
            </a:effectRef>
            <a:fontRef idx="minor">
              <a:schemeClr val="tx1"/>
            </a:fontRef>
          </p:style>
        </p:cxnSp>
      </p:grpSp>
      <p:pic>
        <p:nvPicPr>
          <p:cNvPr id="60" name="Content Placeholder 5">
            <a:extLst>
              <a:ext uri="{FF2B5EF4-FFF2-40B4-BE49-F238E27FC236}">
                <a16:creationId xmlns:a16="http://schemas.microsoft.com/office/drawing/2014/main" id="{BFD29F78-8149-B54B-2A84-FDA42C6C7B7C}"/>
              </a:ext>
            </a:extLst>
          </p:cNvPr>
          <p:cNvPicPr>
            <a:picLocks noChangeAspect="1"/>
          </p:cNvPicPr>
          <p:nvPr/>
        </p:nvPicPr>
        <p:blipFill>
          <a:blip r:embed="rId14">
            <a:extLst>
              <a:ext uri="{28A0092B-C50C-407E-A947-70E740481C1C}">
                <a14:useLocalDpi xmlns:a14="http://schemas.microsoft.com/office/drawing/2010/main" val="0"/>
              </a:ext>
            </a:extLst>
          </a:blip>
          <a:srcRect l="5106" t="4477"/>
          <a:stretch>
            <a:fillRect/>
          </a:stretch>
        </p:blipFill>
        <p:spPr>
          <a:xfrm>
            <a:off x="622322" y="916529"/>
            <a:ext cx="2290032" cy="4052762"/>
          </a:xfrm>
          <a:prstGeom prst="rect">
            <a:avLst/>
          </a:prstGeom>
          <a:solidFill>
            <a:schemeClr val="accent3">
              <a:lumMod val="60000"/>
              <a:lumOff val="40000"/>
            </a:schemeClr>
          </a:solidFill>
        </p:spPr>
      </p:pic>
      <p:grpSp>
        <p:nvGrpSpPr>
          <p:cNvPr id="5" name="Group 4">
            <a:extLst>
              <a:ext uri="{FF2B5EF4-FFF2-40B4-BE49-F238E27FC236}">
                <a16:creationId xmlns:a16="http://schemas.microsoft.com/office/drawing/2014/main" id="{8AA49D3F-765A-020F-979C-77470B619643}"/>
              </a:ext>
            </a:extLst>
          </p:cNvPr>
          <p:cNvGrpSpPr/>
          <p:nvPr/>
        </p:nvGrpSpPr>
        <p:grpSpPr>
          <a:xfrm>
            <a:off x="2829729" y="1173815"/>
            <a:ext cx="5144360" cy="3925140"/>
            <a:chOff x="6031046" y="1466430"/>
            <a:chExt cx="5144360" cy="3925140"/>
          </a:xfrm>
        </p:grpSpPr>
        <p:grpSp>
          <p:nvGrpSpPr>
            <p:cNvPr id="7" name="Group 6">
              <a:extLst>
                <a:ext uri="{FF2B5EF4-FFF2-40B4-BE49-F238E27FC236}">
                  <a16:creationId xmlns:a16="http://schemas.microsoft.com/office/drawing/2014/main" id="{0F1682CB-3689-F9C5-E216-C67E770667A5}"/>
                </a:ext>
              </a:extLst>
            </p:cNvPr>
            <p:cNvGrpSpPr/>
            <p:nvPr/>
          </p:nvGrpSpPr>
          <p:grpSpPr>
            <a:xfrm>
              <a:off x="6031046" y="1466430"/>
              <a:ext cx="5144360" cy="3925140"/>
              <a:chOff x="5942139" y="1477184"/>
              <a:chExt cx="5144360" cy="3925140"/>
            </a:xfrm>
          </p:grpSpPr>
          <p:sp>
            <p:nvSpPr>
              <p:cNvPr id="11" name="Rectangle 10">
                <a:extLst>
                  <a:ext uri="{FF2B5EF4-FFF2-40B4-BE49-F238E27FC236}">
                    <a16:creationId xmlns:a16="http://schemas.microsoft.com/office/drawing/2014/main" id="{B37B53EE-4C51-3A0F-C9F3-8A9C8FFFCDEB}"/>
                  </a:ext>
                </a:extLst>
              </p:cNvPr>
              <p:cNvSpPr/>
              <p:nvPr/>
            </p:nvSpPr>
            <p:spPr>
              <a:xfrm>
                <a:off x="6370199" y="1911318"/>
                <a:ext cx="164387" cy="2544628"/>
              </a:xfrm>
              <a:prstGeom prst="rect">
                <a:avLst/>
              </a:prstGeom>
            </p:spPr>
            <p:style>
              <a:lnRef idx="3">
                <a:schemeClr val="lt1"/>
              </a:lnRef>
              <a:fillRef idx="1">
                <a:schemeClr val="accent4"/>
              </a:fillRef>
              <a:effectRef idx="1">
                <a:schemeClr val="accent4"/>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EBF831C5-7E51-EB78-F28B-82BF41C6844A}"/>
                  </a:ext>
                </a:extLst>
              </p:cNvPr>
              <p:cNvSpPr/>
              <p:nvPr/>
            </p:nvSpPr>
            <p:spPr>
              <a:xfrm>
                <a:off x="6839308" y="1911318"/>
                <a:ext cx="164387" cy="2544628"/>
              </a:xfrm>
              <a:prstGeom prst="rect">
                <a:avLst/>
              </a:prstGeom>
            </p:spPr>
            <p:style>
              <a:lnRef idx="3">
                <a:schemeClr val="lt1"/>
              </a:lnRef>
              <a:fillRef idx="1">
                <a:schemeClr val="accent4"/>
              </a:fillRef>
              <a:effectRef idx="1">
                <a:schemeClr val="accent4"/>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A4A27BA4-1A72-DB1B-5242-74BD84D5E442}"/>
                  </a:ext>
                </a:extLst>
              </p:cNvPr>
              <p:cNvSpPr/>
              <p:nvPr/>
            </p:nvSpPr>
            <p:spPr>
              <a:xfrm>
                <a:off x="7166634" y="2159235"/>
                <a:ext cx="252139" cy="2059478"/>
              </a:xfrm>
              <a:prstGeom prst="rect">
                <a:avLst/>
              </a:prstGeom>
            </p:spPr>
            <p:style>
              <a:lnRef idx="3">
                <a:schemeClr val="lt1"/>
              </a:lnRef>
              <a:fillRef idx="1">
                <a:schemeClr val="accent4"/>
              </a:fillRef>
              <a:effectRef idx="1">
                <a:schemeClr val="accent4"/>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DBCF0B49-5440-A445-CED3-C7662967AF39}"/>
                  </a:ext>
                </a:extLst>
              </p:cNvPr>
              <p:cNvSpPr/>
              <p:nvPr/>
            </p:nvSpPr>
            <p:spPr>
              <a:xfrm>
                <a:off x="7537255" y="2300177"/>
                <a:ext cx="422092" cy="1766910"/>
              </a:xfrm>
              <a:prstGeom prst="rect">
                <a:avLst/>
              </a:prstGeom>
            </p:spPr>
            <p:style>
              <a:lnRef idx="3">
                <a:schemeClr val="lt1"/>
              </a:lnRef>
              <a:fillRef idx="1">
                <a:schemeClr val="accent4"/>
              </a:fillRef>
              <a:effectRef idx="1">
                <a:schemeClr val="accent4"/>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BCF40173-6B59-286A-405B-BC526CAFE07D}"/>
                  </a:ext>
                </a:extLst>
              </p:cNvPr>
              <p:cNvSpPr/>
              <p:nvPr/>
            </p:nvSpPr>
            <p:spPr>
              <a:xfrm>
                <a:off x="8097152" y="2769401"/>
                <a:ext cx="629290" cy="826695"/>
              </a:xfrm>
              <a:prstGeom prst="rect">
                <a:avLst/>
              </a:prstGeom>
            </p:spPr>
            <p:style>
              <a:lnRef idx="3">
                <a:schemeClr val="lt1"/>
              </a:lnRef>
              <a:fillRef idx="1">
                <a:schemeClr val="accent4"/>
              </a:fillRef>
              <a:effectRef idx="1">
                <a:schemeClr val="accent4"/>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A5C3A229-20BD-C331-4D20-9EAC443CAD61}"/>
                  </a:ext>
                </a:extLst>
              </p:cNvPr>
              <p:cNvSpPr/>
              <p:nvPr/>
            </p:nvSpPr>
            <p:spPr>
              <a:xfrm>
                <a:off x="9799231" y="1911318"/>
                <a:ext cx="164387" cy="2544628"/>
              </a:xfrm>
              <a:prstGeom prst="rect">
                <a:avLst/>
              </a:prstGeom>
            </p:spPr>
            <p:style>
              <a:lnRef idx="3">
                <a:schemeClr val="lt1"/>
              </a:lnRef>
              <a:fillRef idx="1">
                <a:schemeClr val="accent4"/>
              </a:fillRef>
              <a:effectRef idx="1">
                <a:schemeClr val="accent4"/>
              </a:effectRef>
              <a:fontRef idx="minor">
                <a:schemeClr val="lt1"/>
              </a:fontRef>
            </p:style>
            <p:txBody>
              <a:bodyPr rtlCol="0" anchor="ctr"/>
              <a:lstStyle/>
              <a:p>
                <a:pPr algn="ctr"/>
                <a:endParaRPr lang="en-US" dirty="0"/>
              </a:p>
            </p:txBody>
          </p:sp>
          <p:sp>
            <p:nvSpPr>
              <p:cNvPr id="26" name="Rectangle 25">
                <a:extLst>
                  <a:ext uri="{FF2B5EF4-FFF2-40B4-BE49-F238E27FC236}">
                    <a16:creationId xmlns:a16="http://schemas.microsoft.com/office/drawing/2014/main" id="{33536FE0-B5E8-082D-3624-DFC8E2C9E1D4}"/>
                  </a:ext>
                </a:extLst>
              </p:cNvPr>
              <p:cNvSpPr/>
              <p:nvPr/>
            </p:nvSpPr>
            <p:spPr>
              <a:xfrm>
                <a:off x="9450892" y="2153451"/>
                <a:ext cx="252139" cy="2059478"/>
              </a:xfrm>
              <a:prstGeom prst="rect">
                <a:avLst/>
              </a:prstGeom>
            </p:spPr>
            <p:style>
              <a:lnRef idx="3">
                <a:schemeClr val="lt1"/>
              </a:lnRef>
              <a:fillRef idx="1">
                <a:schemeClr val="accent4"/>
              </a:fillRef>
              <a:effectRef idx="1">
                <a:schemeClr val="accent4"/>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DF75FEC4-B9DD-5CDA-5919-BDA96EDDEC46}"/>
                  </a:ext>
                </a:extLst>
              </p:cNvPr>
              <p:cNvSpPr/>
              <p:nvPr/>
            </p:nvSpPr>
            <p:spPr>
              <a:xfrm>
                <a:off x="8851016" y="2300177"/>
                <a:ext cx="422092" cy="1766910"/>
              </a:xfrm>
              <a:prstGeom prst="rect">
                <a:avLst/>
              </a:prstGeom>
            </p:spPr>
            <p:style>
              <a:lnRef idx="3">
                <a:schemeClr val="lt1"/>
              </a:lnRef>
              <a:fillRef idx="1">
                <a:schemeClr val="accent4"/>
              </a:fillRef>
              <a:effectRef idx="1">
                <a:schemeClr val="accent4"/>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517184BD-0872-5612-9C57-D941470C5AC7}"/>
                  </a:ext>
                </a:extLst>
              </p:cNvPr>
              <p:cNvSpPr txBox="1"/>
              <p:nvPr/>
            </p:nvSpPr>
            <p:spPr>
              <a:xfrm>
                <a:off x="5942139" y="4399834"/>
                <a:ext cx="1350564" cy="276999"/>
              </a:xfrm>
              <a:prstGeom prst="rect">
                <a:avLst/>
              </a:prstGeom>
              <a:noFill/>
            </p:spPr>
            <p:txBody>
              <a:bodyPr wrap="square">
                <a:spAutoFit/>
              </a:bodyPr>
              <a:lstStyle/>
              <a:p>
                <a:pPr algn="ctr"/>
                <a:r>
                  <a:rPr lang="en-US" sz="1200" dirty="0"/>
                  <a:t>192 × 192 × 26</a:t>
                </a:r>
              </a:p>
            </p:txBody>
          </p:sp>
          <p:sp>
            <p:nvSpPr>
              <p:cNvPr id="30" name="TextBox 29">
                <a:extLst>
                  <a:ext uri="{FF2B5EF4-FFF2-40B4-BE49-F238E27FC236}">
                    <a16:creationId xmlns:a16="http://schemas.microsoft.com/office/drawing/2014/main" id="{AA5BF17B-FF7D-BA18-3784-B7F6A40C9D7C}"/>
                  </a:ext>
                </a:extLst>
              </p:cNvPr>
              <p:cNvSpPr txBox="1"/>
              <p:nvPr/>
            </p:nvSpPr>
            <p:spPr>
              <a:xfrm>
                <a:off x="6521194" y="1477184"/>
                <a:ext cx="854897" cy="461665"/>
              </a:xfrm>
              <a:prstGeom prst="rect">
                <a:avLst/>
              </a:prstGeom>
              <a:noFill/>
            </p:spPr>
            <p:txBody>
              <a:bodyPr wrap="square">
                <a:spAutoFit/>
              </a:bodyPr>
              <a:lstStyle/>
              <a:p>
                <a:pPr algn="ctr"/>
                <a:r>
                  <a:rPr lang="en-US" sz="1200" dirty="0"/>
                  <a:t>Conv </a:t>
                </a:r>
              </a:p>
              <a:p>
                <a:pPr algn="ctr"/>
                <a:r>
                  <a:rPr lang="en-US" sz="1200" dirty="0"/>
                  <a:t>32</a:t>
                </a:r>
              </a:p>
            </p:txBody>
          </p:sp>
          <p:sp>
            <p:nvSpPr>
              <p:cNvPr id="32" name="TextBox 31">
                <a:extLst>
                  <a:ext uri="{FF2B5EF4-FFF2-40B4-BE49-F238E27FC236}">
                    <a16:creationId xmlns:a16="http://schemas.microsoft.com/office/drawing/2014/main" id="{3B178928-3FC0-83DE-E58E-4492AEB338C1}"/>
                  </a:ext>
                </a:extLst>
              </p:cNvPr>
              <p:cNvSpPr txBox="1"/>
              <p:nvPr/>
            </p:nvSpPr>
            <p:spPr>
              <a:xfrm>
                <a:off x="6995995" y="1735921"/>
                <a:ext cx="566294" cy="461665"/>
              </a:xfrm>
              <a:prstGeom prst="rect">
                <a:avLst/>
              </a:prstGeom>
              <a:noFill/>
            </p:spPr>
            <p:txBody>
              <a:bodyPr wrap="square">
                <a:spAutoFit/>
              </a:bodyPr>
              <a:lstStyle/>
              <a:p>
                <a:pPr algn="ctr"/>
                <a:r>
                  <a:rPr lang="en-US" sz="1200" dirty="0"/>
                  <a:t>Conv</a:t>
                </a:r>
              </a:p>
              <a:p>
                <a:pPr algn="ctr"/>
                <a:r>
                  <a:rPr lang="en-US" sz="1200" dirty="0"/>
                  <a:t> 64</a:t>
                </a:r>
              </a:p>
            </p:txBody>
          </p:sp>
          <p:sp>
            <p:nvSpPr>
              <p:cNvPr id="33" name="TextBox 32">
                <a:extLst>
                  <a:ext uri="{FF2B5EF4-FFF2-40B4-BE49-F238E27FC236}">
                    <a16:creationId xmlns:a16="http://schemas.microsoft.com/office/drawing/2014/main" id="{E3102688-BFEA-EDE8-B731-02F45AE4DF8B}"/>
                  </a:ext>
                </a:extLst>
              </p:cNvPr>
              <p:cNvSpPr txBox="1"/>
              <p:nvPr/>
            </p:nvSpPr>
            <p:spPr>
              <a:xfrm>
                <a:off x="7465568" y="1889215"/>
                <a:ext cx="557297" cy="461665"/>
              </a:xfrm>
              <a:prstGeom prst="rect">
                <a:avLst/>
              </a:prstGeom>
              <a:noFill/>
            </p:spPr>
            <p:txBody>
              <a:bodyPr wrap="square">
                <a:spAutoFit/>
              </a:bodyPr>
              <a:lstStyle/>
              <a:p>
                <a:pPr algn="ctr"/>
                <a:r>
                  <a:rPr lang="en-US" sz="1200" dirty="0"/>
                  <a:t>Conv </a:t>
                </a:r>
              </a:p>
              <a:p>
                <a:pPr algn="ctr"/>
                <a:r>
                  <a:rPr lang="en-US" sz="1200" dirty="0"/>
                  <a:t>128</a:t>
                </a:r>
              </a:p>
            </p:txBody>
          </p:sp>
          <p:sp>
            <p:nvSpPr>
              <p:cNvPr id="34" name="TextBox 33">
                <a:extLst>
                  <a:ext uri="{FF2B5EF4-FFF2-40B4-BE49-F238E27FC236}">
                    <a16:creationId xmlns:a16="http://schemas.microsoft.com/office/drawing/2014/main" id="{EEF9A636-F07A-563B-3D3D-E9AFA75FE4A3}"/>
                  </a:ext>
                </a:extLst>
              </p:cNvPr>
              <p:cNvSpPr txBox="1"/>
              <p:nvPr/>
            </p:nvSpPr>
            <p:spPr>
              <a:xfrm>
                <a:off x="7945005" y="2340275"/>
                <a:ext cx="941373" cy="461665"/>
              </a:xfrm>
              <a:prstGeom prst="rect">
                <a:avLst/>
              </a:prstGeom>
              <a:noFill/>
            </p:spPr>
            <p:txBody>
              <a:bodyPr wrap="square">
                <a:spAutoFit/>
              </a:bodyPr>
              <a:lstStyle/>
              <a:p>
                <a:pPr algn="ctr"/>
                <a:r>
                  <a:rPr lang="en-US" sz="1200" dirty="0"/>
                  <a:t>Bottleneck256</a:t>
                </a:r>
              </a:p>
            </p:txBody>
          </p:sp>
          <p:sp>
            <p:nvSpPr>
              <p:cNvPr id="35" name="TextBox 34">
                <a:extLst>
                  <a:ext uri="{FF2B5EF4-FFF2-40B4-BE49-F238E27FC236}">
                    <a16:creationId xmlns:a16="http://schemas.microsoft.com/office/drawing/2014/main" id="{475F46E6-F179-13EC-C0F0-A3EA70251759}"/>
                  </a:ext>
                </a:extLst>
              </p:cNvPr>
              <p:cNvSpPr txBox="1"/>
              <p:nvPr/>
            </p:nvSpPr>
            <p:spPr>
              <a:xfrm>
                <a:off x="8766398" y="1889215"/>
                <a:ext cx="581076" cy="461665"/>
              </a:xfrm>
              <a:prstGeom prst="rect">
                <a:avLst/>
              </a:prstGeom>
              <a:noFill/>
            </p:spPr>
            <p:txBody>
              <a:bodyPr wrap="square">
                <a:spAutoFit/>
              </a:bodyPr>
              <a:lstStyle/>
              <a:p>
                <a:pPr algn="ctr"/>
                <a:r>
                  <a:rPr lang="en-US" sz="1200" dirty="0"/>
                  <a:t>Conv </a:t>
                </a:r>
              </a:p>
              <a:p>
                <a:pPr algn="ctr"/>
                <a:r>
                  <a:rPr lang="en-US" sz="1200" dirty="0"/>
                  <a:t>128</a:t>
                </a:r>
              </a:p>
            </p:txBody>
          </p:sp>
          <p:sp>
            <p:nvSpPr>
              <p:cNvPr id="42" name="TextBox 41">
                <a:extLst>
                  <a:ext uri="{FF2B5EF4-FFF2-40B4-BE49-F238E27FC236}">
                    <a16:creationId xmlns:a16="http://schemas.microsoft.com/office/drawing/2014/main" id="{FCE1E131-A3BD-9E39-54FB-580673D296B1}"/>
                  </a:ext>
                </a:extLst>
              </p:cNvPr>
              <p:cNvSpPr txBox="1"/>
              <p:nvPr/>
            </p:nvSpPr>
            <p:spPr>
              <a:xfrm>
                <a:off x="9273108" y="1763062"/>
                <a:ext cx="548852" cy="461665"/>
              </a:xfrm>
              <a:prstGeom prst="rect">
                <a:avLst/>
              </a:prstGeom>
              <a:noFill/>
            </p:spPr>
            <p:txBody>
              <a:bodyPr wrap="square">
                <a:spAutoFit/>
              </a:bodyPr>
              <a:lstStyle/>
              <a:p>
                <a:pPr algn="ctr"/>
                <a:r>
                  <a:rPr lang="en-US" sz="1200" dirty="0"/>
                  <a:t>Conv</a:t>
                </a:r>
              </a:p>
              <a:p>
                <a:pPr algn="ctr"/>
                <a:r>
                  <a:rPr lang="en-US" sz="1200" dirty="0"/>
                  <a:t> 64</a:t>
                </a:r>
              </a:p>
            </p:txBody>
          </p:sp>
          <p:sp>
            <p:nvSpPr>
              <p:cNvPr id="50" name="TextBox 49">
                <a:extLst>
                  <a:ext uri="{FF2B5EF4-FFF2-40B4-BE49-F238E27FC236}">
                    <a16:creationId xmlns:a16="http://schemas.microsoft.com/office/drawing/2014/main" id="{F51173C2-E0B1-5A45-69BF-5D3F9210DC01}"/>
                  </a:ext>
                </a:extLst>
              </p:cNvPr>
              <p:cNvSpPr txBox="1"/>
              <p:nvPr/>
            </p:nvSpPr>
            <p:spPr>
              <a:xfrm>
                <a:off x="9604806" y="1505088"/>
                <a:ext cx="548852" cy="461665"/>
              </a:xfrm>
              <a:prstGeom prst="rect">
                <a:avLst/>
              </a:prstGeom>
              <a:noFill/>
            </p:spPr>
            <p:txBody>
              <a:bodyPr wrap="square">
                <a:spAutoFit/>
              </a:bodyPr>
              <a:lstStyle/>
              <a:p>
                <a:pPr algn="ctr"/>
                <a:r>
                  <a:rPr lang="en-US" sz="1200" dirty="0"/>
                  <a:t>Conv </a:t>
                </a:r>
              </a:p>
              <a:p>
                <a:pPr algn="ctr"/>
                <a:r>
                  <a:rPr lang="en-US" sz="1200" dirty="0"/>
                  <a:t>32</a:t>
                </a:r>
              </a:p>
            </p:txBody>
          </p:sp>
          <p:grpSp>
            <p:nvGrpSpPr>
              <p:cNvPr id="51" name="Group 50">
                <a:extLst>
                  <a:ext uri="{FF2B5EF4-FFF2-40B4-BE49-F238E27FC236}">
                    <a16:creationId xmlns:a16="http://schemas.microsoft.com/office/drawing/2014/main" id="{A0C93820-7AAE-46FC-EC57-6309DE67E61D}"/>
                  </a:ext>
                </a:extLst>
              </p:cNvPr>
              <p:cNvGrpSpPr/>
              <p:nvPr/>
            </p:nvGrpSpPr>
            <p:grpSpPr>
              <a:xfrm>
                <a:off x="10220328" y="2224726"/>
                <a:ext cx="224615" cy="1771686"/>
                <a:chOff x="10220328" y="2224726"/>
                <a:chExt cx="224615" cy="1771686"/>
              </a:xfrm>
            </p:grpSpPr>
            <mc:AlternateContent xmlns:mc="http://schemas.openxmlformats.org/markup-compatibility/2006" xmlns:a14="http://schemas.microsoft.com/office/drawing/2010/main">
              <mc:Choice Requires="a14">
                <p:sp>
                  <p:nvSpPr>
                    <p:cNvPr id="98" name="Rectangle 97">
                      <a:extLst>
                        <a:ext uri="{FF2B5EF4-FFF2-40B4-BE49-F238E27FC236}">
                          <a16:creationId xmlns:a16="http://schemas.microsoft.com/office/drawing/2014/main" id="{70C4700F-ABA7-C217-F733-F6854F3C22CE}"/>
                        </a:ext>
                      </a:extLst>
                    </p:cNvPr>
                    <p:cNvSpPr/>
                    <p:nvPr/>
                  </p:nvSpPr>
                  <p:spPr>
                    <a:xfrm>
                      <a:off x="10220328" y="2224726"/>
                      <a:ext cx="224304" cy="1048825"/>
                    </a:xfrm>
                    <a:prstGeom prst="rect">
                      <a:avLst/>
                    </a:prstGeom>
                    <a:ln>
                      <a:noFill/>
                    </a:ln>
                  </p:spPr>
                  <p:style>
                    <a:lnRef idx="3">
                      <a:schemeClr val="lt1"/>
                    </a:lnRef>
                    <a:fillRef idx="1">
                      <a:schemeClr val="accent4"/>
                    </a:fillRef>
                    <a:effectRef idx="1">
                      <a:schemeClr val="accent4"/>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acc>
                              <m:accPr>
                                <m:chr m:val="̂"/>
                                <m:ctrlPr>
                                  <a:rPr lang="en-US" b="1" i="1">
                                    <a:latin typeface="Cambria Math" panose="02040503050406030204" pitchFamily="18" charset="0"/>
                                  </a:rPr>
                                </m:ctrlPr>
                              </m:accPr>
                              <m:e>
                                <m:r>
                                  <a:rPr lang="en-US" b="1" i="1">
                                    <a:latin typeface="Cambria Math" panose="02040503050406030204" pitchFamily="18" charset="0"/>
                                  </a:rPr>
                                  <m:t>𝒖</m:t>
                                </m:r>
                              </m:e>
                            </m:acc>
                          </m:oMath>
                        </m:oMathPara>
                      </a14:m>
                      <a:endParaRPr lang="en-US" b="1" dirty="0"/>
                    </a:p>
                  </p:txBody>
                </p:sp>
              </mc:Choice>
              <mc:Fallback xmlns="">
                <p:sp>
                  <p:nvSpPr>
                    <p:cNvPr id="98" name="Rectangle 97">
                      <a:extLst>
                        <a:ext uri="{FF2B5EF4-FFF2-40B4-BE49-F238E27FC236}">
                          <a16:creationId xmlns:a16="http://schemas.microsoft.com/office/drawing/2014/main" id="{70C4700F-ABA7-C217-F733-F6854F3C22CE}"/>
                        </a:ext>
                      </a:extLst>
                    </p:cNvPr>
                    <p:cNvSpPr>
                      <a:spLocks noRot="1" noChangeAspect="1" noMove="1" noResize="1" noEditPoints="1" noAdjustHandles="1" noChangeArrowheads="1" noChangeShapeType="1" noTextEdit="1"/>
                    </p:cNvSpPr>
                    <p:nvPr/>
                  </p:nvSpPr>
                  <p:spPr>
                    <a:xfrm>
                      <a:off x="10220328" y="2224726"/>
                      <a:ext cx="224304" cy="1048825"/>
                    </a:xfrm>
                    <a:prstGeom prst="rect">
                      <a:avLst/>
                    </a:prstGeom>
                    <a:blipFill>
                      <a:blip r:embed="rId15"/>
                      <a:stretch>
                        <a:fillRect l="-29730" r="-2703"/>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9" name="Rectangle 98">
                      <a:extLst>
                        <a:ext uri="{FF2B5EF4-FFF2-40B4-BE49-F238E27FC236}">
                          <a16:creationId xmlns:a16="http://schemas.microsoft.com/office/drawing/2014/main" id="{E2E41D2A-BA45-1F5E-5BAC-2865D8609E7E}"/>
                        </a:ext>
                      </a:extLst>
                    </p:cNvPr>
                    <p:cNvSpPr/>
                    <p:nvPr/>
                  </p:nvSpPr>
                  <p:spPr>
                    <a:xfrm>
                      <a:off x="10220639" y="3078480"/>
                      <a:ext cx="224304" cy="917932"/>
                    </a:xfrm>
                    <a:prstGeom prst="rect">
                      <a:avLst/>
                    </a:prstGeom>
                    <a:ln>
                      <a:noFill/>
                    </a:ln>
                  </p:spPr>
                  <p:style>
                    <a:lnRef idx="3">
                      <a:schemeClr val="lt1"/>
                    </a:lnRef>
                    <a:fillRef idx="1">
                      <a:schemeClr val="accent4"/>
                    </a:fillRef>
                    <a:effectRef idx="1">
                      <a:schemeClr val="accent4"/>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acc>
                              <m:accPr>
                                <m:chr m:val="̂"/>
                                <m:ctrlPr>
                                  <a:rPr lang="en-US" b="1" i="1">
                                    <a:latin typeface="Cambria Math" panose="02040503050406030204" pitchFamily="18" charset="0"/>
                                  </a:rPr>
                                </m:ctrlPr>
                              </m:accPr>
                              <m:e>
                                <m:r>
                                  <a:rPr lang="en-US" b="1" i="1">
                                    <a:latin typeface="Cambria Math" panose="02040503050406030204" pitchFamily="18" charset="0"/>
                                  </a:rPr>
                                  <m:t>𝒗</m:t>
                                </m:r>
                              </m:e>
                            </m:acc>
                          </m:oMath>
                        </m:oMathPara>
                      </a14:m>
                      <a:endParaRPr lang="en-US" b="1" dirty="0"/>
                    </a:p>
                  </p:txBody>
                </p:sp>
              </mc:Choice>
              <mc:Fallback xmlns="">
                <p:sp>
                  <p:nvSpPr>
                    <p:cNvPr id="99" name="Rectangle 98">
                      <a:extLst>
                        <a:ext uri="{FF2B5EF4-FFF2-40B4-BE49-F238E27FC236}">
                          <a16:creationId xmlns:a16="http://schemas.microsoft.com/office/drawing/2014/main" id="{E2E41D2A-BA45-1F5E-5BAC-2865D8609E7E}"/>
                        </a:ext>
                      </a:extLst>
                    </p:cNvPr>
                    <p:cNvSpPr>
                      <a:spLocks noRot="1" noChangeAspect="1" noMove="1" noResize="1" noEditPoints="1" noAdjustHandles="1" noChangeArrowheads="1" noChangeShapeType="1" noTextEdit="1"/>
                    </p:cNvSpPr>
                    <p:nvPr/>
                  </p:nvSpPr>
                  <p:spPr>
                    <a:xfrm>
                      <a:off x="10220639" y="3078480"/>
                      <a:ext cx="224304" cy="917932"/>
                    </a:xfrm>
                    <a:prstGeom prst="rect">
                      <a:avLst/>
                    </a:prstGeom>
                    <a:blipFill>
                      <a:blip r:embed="rId16"/>
                      <a:stretch>
                        <a:fillRect l="-29730"/>
                      </a:stretch>
                    </a:blipFill>
                    <a:ln>
                      <a:noFill/>
                    </a:ln>
                  </p:spPr>
                  <p:txBody>
                    <a:bodyPr/>
                    <a:lstStyle/>
                    <a:p>
                      <a:r>
                        <a:rPr lang="en-US">
                          <a:noFill/>
                        </a:rPr>
                        <a:t> </a:t>
                      </a:r>
                    </a:p>
                  </p:txBody>
                </p:sp>
              </mc:Fallback>
            </mc:AlternateContent>
          </p:grpSp>
          <p:sp>
            <p:nvSpPr>
              <p:cNvPr id="53" name="TextBox 52">
                <a:extLst>
                  <a:ext uri="{FF2B5EF4-FFF2-40B4-BE49-F238E27FC236}">
                    <a16:creationId xmlns:a16="http://schemas.microsoft.com/office/drawing/2014/main" id="{52D03F79-5AD1-BE60-2B53-6902BB579665}"/>
                  </a:ext>
                </a:extLst>
              </p:cNvPr>
              <p:cNvSpPr txBox="1"/>
              <p:nvPr/>
            </p:nvSpPr>
            <p:spPr>
              <a:xfrm>
                <a:off x="5958529" y="1648864"/>
                <a:ext cx="1029130" cy="307777"/>
              </a:xfrm>
              <a:prstGeom prst="rect">
                <a:avLst/>
              </a:prstGeom>
              <a:noFill/>
            </p:spPr>
            <p:txBody>
              <a:bodyPr wrap="square">
                <a:spAutoFit/>
              </a:bodyPr>
              <a:lstStyle/>
              <a:p>
                <a:pPr algn="ctr"/>
                <a:r>
                  <a:rPr lang="en-US" sz="1400" b="1" dirty="0"/>
                  <a:t>Input</a:t>
                </a:r>
              </a:p>
            </p:txBody>
          </p:sp>
          <p:sp>
            <p:nvSpPr>
              <p:cNvPr id="65" name="TextBox 64">
                <a:extLst>
                  <a:ext uri="{FF2B5EF4-FFF2-40B4-BE49-F238E27FC236}">
                    <a16:creationId xmlns:a16="http://schemas.microsoft.com/office/drawing/2014/main" id="{FD156820-9622-3971-EE5C-AF91495FF41B}"/>
                  </a:ext>
                </a:extLst>
              </p:cNvPr>
              <p:cNvSpPr txBox="1"/>
              <p:nvPr/>
            </p:nvSpPr>
            <p:spPr>
              <a:xfrm>
                <a:off x="9930067" y="1511898"/>
                <a:ext cx="1029130" cy="307777"/>
              </a:xfrm>
              <a:prstGeom prst="rect">
                <a:avLst/>
              </a:prstGeom>
              <a:noFill/>
            </p:spPr>
            <p:txBody>
              <a:bodyPr wrap="square">
                <a:spAutoFit/>
              </a:bodyPr>
              <a:lstStyle/>
              <a:p>
                <a:pPr algn="ctr"/>
                <a:r>
                  <a:rPr lang="en-US" sz="1400" b="1" dirty="0"/>
                  <a:t>Output</a:t>
                </a:r>
              </a:p>
            </p:txBody>
          </p:sp>
          <p:sp>
            <p:nvSpPr>
              <p:cNvPr id="66" name="TextBox 65">
                <a:extLst>
                  <a:ext uri="{FF2B5EF4-FFF2-40B4-BE49-F238E27FC236}">
                    <a16:creationId xmlns:a16="http://schemas.microsoft.com/office/drawing/2014/main" id="{054C4437-D30F-3B73-D4BB-8160CA5BF42A}"/>
                  </a:ext>
                </a:extLst>
              </p:cNvPr>
              <p:cNvSpPr txBox="1"/>
              <p:nvPr/>
            </p:nvSpPr>
            <p:spPr>
              <a:xfrm>
                <a:off x="9881424" y="4008065"/>
                <a:ext cx="1205075" cy="307777"/>
              </a:xfrm>
              <a:prstGeom prst="rect">
                <a:avLst/>
              </a:prstGeom>
              <a:noFill/>
            </p:spPr>
            <p:txBody>
              <a:bodyPr wrap="square">
                <a:spAutoFit/>
              </a:bodyPr>
              <a:lstStyle/>
              <a:p>
                <a:pPr algn="ctr"/>
                <a:r>
                  <a:rPr lang="en-US" sz="1400" dirty="0"/>
                  <a:t>192 × 192 × 2</a:t>
                </a:r>
              </a:p>
            </p:txBody>
          </p:sp>
          <p:cxnSp>
            <p:nvCxnSpPr>
              <p:cNvPr id="68" name="Straight Arrow Connector 67">
                <a:extLst>
                  <a:ext uri="{FF2B5EF4-FFF2-40B4-BE49-F238E27FC236}">
                    <a16:creationId xmlns:a16="http://schemas.microsoft.com/office/drawing/2014/main" id="{6C74755A-6EBB-CFF9-FAB2-D34C0FB49D0B}"/>
                  </a:ext>
                </a:extLst>
              </p:cNvPr>
              <p:cNvCxnSpPr>
                <a:stCxn id="11" idx="3"/>
                <a:endCxn id="14" idx="1"/>
              </p:cNvCxnSpPr>
              <p:nvPr/>
            </p:nvCxnSpPr>
            <p:spPr>
              <a:xfrm>
                <a:off x="6534586" y="3183632"/>
                <a:ext cx="304722"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80" name="Straight Arrow Connector 79">
                <a:extLst>
                  <a:ext uri="{FF2B5EF4-FFF2-40B4-BE49-F238E27FC236}">
                    <a16:creationId xmlns:a16="http://schemas.microsoft.com/office/drawing/2014/main" id="{1C299EFE-7B45-961F-BBCB-AE7ECB2BE030}"/>
                  </a:ext>
                </a:extLst>
              </p:cNvPr>
              <p:cNvCxnSpPr>
                <a:stCxn id="14" idx="3"/>
                <a:endCxn id="19" idx="1"/>
              </p:cNvCxnSpPr>
              <p:nvPr/>
            </p:nvCxnSpPr>
            <p:spPr>
              <a:xfrm>
                <a:off x="7003695" y="3183632"/>
                <a:ext cx="162939" cy="534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85" name="Straight Arrow Connector 84">
                <a:extLst>
                  <a:ext uri="{FF2B5EF4-FFF2-40B4-BE49-F238E27FC236}">
                    <a16:creationId xmlns:a16="http://schemas.microsoft.com/office/drawing/2014/main" id="{0100AE40-C2F8-92E4-9732-B87890ACFC29}"/>
                  </a:ext>
                </a:extLst>
              </p:cNvPr>
              <p:cNvCxnSpPr>
                <a:stCxn id="19" idx="3"/>
                <a:endCxn id="20" idx="1"/>
              </p:cNvCxnSpPr>
              <p:nvPr/>
            </p:nvCxnSpPr>
            <p:spPr>
              <a:xfrm flipV="1">
                <a:off x="7418773" y="3183632"/>
                <a:ext cx="118482" cy="534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86" name="Straight Arrow Connector 85">
                <a:extLst>
                  <a:ext uri="{FF2B5EF4-FFF2-40B4-BE49-F238E27FC236}">
                    <a16:creationId xmlns:a16="http://schemas.microsoft.com/office/drawing/2014/main" id="{A0E76D30-C0C1-8FD0-AC3C-7E2E1208F053}"/>
                  </a:ext>
                </a:extLst>
              </p:cNvPr>
              <p:cNvCxnSpPr>
                <a:stCxn id="20" idx="3"/>
                <a:endCxn id="22" idx="1"/>
              </p:cNvCxnSpPr>
              <p:nvPr/>
            </p:nvCxnSpPr>
            <p:spPr>
              <a:xfrm flipV="1">
                <a:off x="7959347" y="3182749"/>
                <a:ext cx="137805" cy="88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87" name="Straight Arrow Connector 86">
                <a:extLst>
                  <a:ext uri="{FF2B5EF4-FFF2-40B4-BE49-F238E27FC236}">
                    <a16:creationId xmlns:a16="http://schemas.microsoft.com/office/drawing/2014/main" id="{CF16FBD2-4211-1B51-4CD4-4A5471761CE4}"/>
                  </a:ext>
                </a:extLst>
              </p:cNvPr>
              <p:cNvCxnSpPr>
                <a:stCxn id="22" idx="3"/>
                <a:endCxn id="28" idx="1"/>
              </p:cNvCxnSpPr>
              <p:nvPr/>
            </p:nvCxnSpPr>
            <p:spPr>
              <a:xfrm>
                <a:off x="8726442" y="3182749"/>
                <a:ext cx="124574" cy="88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88" name="Straight Arrow Connector 87">
                <a:extLst>
                  <a:ext uri="{FF2B5EF4-FFF2-40B4-BE49-F238E27FC236}">
                    <a16:creationId xmlns:a16="http://schemas.microsoft.com/office/drawing/2014/main" id="{9DBBC07C-0363-A7F9-3044-6A0E9D8DA743}"/>
                  </a:ext>
                </a:extLst>
              </p:cNvPr>
              <p:cNvCxnSpPr>
                <a:stCxn id="28" idx="3"/>
                <a:endCxn id="26" idx="1"/>
              </p:cNvCxnSpPr>
              <p:nvPr/>
            </p:nvCxnSpPr>
            <p:spPr>
              <a:xfrm flipV="1">
                <a:off x="9273108" y="3183190"/>
                <a:ext cx="177784" cy="44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89" name="Straight Arrow Connector 88">
                <a:extLst>
                  <a:ext uri="{FF2B5EF4-FFF2-40B4-BE49-F238E27FC236}">
                    <a16:creationId xmlns:a16="http://schemas.microsoft.com/office/drawing/2014/main" id="{D570BDA0-8EE3-82FE-B8D2-35E23821C277}"/>
                  </a:ext>
                </a:extLst>
              </p:cNvPr>
              <p:cNvCxnSpPr>
                <a:stCxn id="26" idx="3"/>
                <a:endCxn id="24" idx="1"/>
              </p:cNvCxnSpPr>
              <p:nvPr/>
            </p:nvCxnSpPr>
            <p:spPr>
              <a:xfrm>
                <a:off x="9703031" y="3183190"/>
                <a:ext cx="96200" cy="44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90" name="Left Brace 89">
                <a:extLst>
                  <a:ext uri="{FF2B5EF4-FFF2-40B4-BE49-F238E27FC236}">
                    <a16:creationId xmlns:a16="http://schemas.microsoft.com/office/drawing/2014/main" id="{8E7CC6B7-8A53-49AB-980D-36665C0EFDCA}"/>
                  </a:ext>
                </a:extLst>
              </p:cNvPr>
              <p:cNvSpPr/>
              <p:nvPr/>
            </p:nvSpPr>
            <p:spPr>
              <a:xfrm rot="16200000">
                <a:off x="7278125" y="4343529"/>
                <a:ext cx="179070" cy="1225828"/>
              </a:xfrm>
              <a:prstGeom prst="leftBrace">
                <a:avLst/>
              </a:prstGeom>
              <a:ln w="9525"/>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91" name="Left Brace 90">
                <a:extLst>
                  <a:ext uri="{FF2B5EF4-FFF2-40B4-BE49-F238E27FC236}">
                    <a16:creationId xmlns:a16="http://schemas.microsoft.com/office/drawing/2014/main" id="{12323DC5-EB1F-FC9B-D77D-DFAC771A393F}"/>
                  </a:ext>
                </a:extLst>
              </p:cNvPr>
              <p:cNvSpPr/>
              <p:nvPr/>
            </p:nvSpPr>
            <p:spPr>
              <a:xfrm rot="16200000">
                <a:off x="9315078" y="4347368"/>
                <a:ext cx="179070" cy="1225828"/>
              </a:xfrm>
              <a:prstGeom prst="leftBrace">
                <a:avLst/>
              </a:prstGeom>
              <a:ln w="9525"/>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92" name="TextBox 91">
                <a:extLst>
                  <a:ext uri="{FF2B5EF4-FFF2-40B4-BE49-F238E27FC236}">
                    <a16:creationId xmlns:a16="http://schemas.microsoft.com/office/drawing/2014/main" id="{5537E1FB-9E53-C82A-7525-338A6026B6E2}"/>
                  </a:ext>
                </a:extLst>
              </p:cNvPr>
              <p:cNvSpPr txBox="1"/>
              <p:nvPr/>
            </p:nvSpPr>
            <p:spPr>
              <a:xfrm>
                <a:off x="6863682" y="5063770"/>
                <a:ext cx="925992" cy="338554"/>
              </a:xfrm>
              <a:prstGeom prst="rect">
                <a:avLst/>
              </a:prstGeom>
              <a:noFill/>
            </p:spPr>
            <p:txBody>
              <a:bodyPr wrap="square">
                <a:spAutoFit/>
              </a:bodyPr>
              <a:lstStyle/>
              <a:p>
                <a:pPr algn="r"/>
                <a:r>
                  <a:rPr lang="en-US" sz="1600" dirty="0"/>
                  <a:t>Encoder</a:t>
                </a:r>
              </a:p>
            </p:txBody>
          </p:sp>
          <p:sp>
            <p:nvSpPr>
              <p:cNvPr id="93" name="TextBox 92">
                <a:extLst>
                  <a:ext uri="{FF2B5EF4-FFF2-40B4-BE49-F238E27FC236}">
                    <a16:creationId xmlns:a16="http://schemas.microsoft.com/office/drawing/2014/main" id="{92E0F57A-6B3F-321A-73BB-6E774B2B076E}"/>
                  </a:ext>
                </a:extLst>
              </p:cNvPr>
              <p:cNvSpPr txBox="1"/>
              <p:nvPr/>
            </p:nvSpPr>
            <p:spPr>
              <a:xfrm>
                <a:off x="8865584" y="5063770"/>
                <a:ext cx="1022192" cy="338554"/>
              </a:xfrm>
              <a:prstGeom prst="rect">
                <a:avLst/>
              </a:prstGeom>
              <a:noFill/>
            </p:spPr>
            <p:txBody>
              <a:bodyPr wrap="square">
                <a:spAutoFit/>
              </a:bodyPr>
              <a:lstStyle/>
              <a:p>
                <a:pPr algn="r"/>
                <a:r>
                  <a:rPr lang="en-US" sz="1600" dirty="0"/>
                  <a:t>Decoder</a:t>
                </a:r>
              </a:p>
            </p:txBody>
          </p:sp>
          <p:cxnSp>
            <p:nvCxnSpPr>
              <p:cNvPr id="94" name="Connector: Elbow 93">
                <a:extLst>
                  <a:ext uri="{FF2B5EF4-FFF2-40B4-BE49-F238E27FC236}">
                    <a16:creationId xmlns:a16="http://schemas.microsoft.com/office/drawing/2014/main" id="{ABCFEAED-5FC6-363F-7DD1-41BADD63367F}"/>
                  </a:ext>
                </a:extLst>
              </p:cNvPr>
              <p:cNvCxnSpPr>
                <a:stCxn id="24" idx="2"/>
                <a:endCxn id="14" idx="2"/>
              </p:cNvCxnSpPr>
              <p:nvPr/>
            </p:nvCxnSpPr>
            <p:spPr>
              <a:xfrm rot="5400000">
                <a:off x="8401464" y="2975985"/>
                <a:ext cx="12700" cy="2959923"/>
              </a:xfrm>
              <a:prstGeom prst="bentConnector3">
                <a:avLst>
                  <a:gd name="adj1" fmla="val 1800000"/>
                </a:avLst>
              </a:prstGeom>
              <a:ln>
                <a:prstDash val="sysDot"/>
                <a:headEnd type="triangl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95" name="Connector: Elbow 94">
                <a:extLst>
                  <a:ext uri="{FF2B5EF4-FFF2-40B4-BE49-F238E27FC236}">
                    <a16:creationId xmlns:a16="http://schemas.microsoft.com/office/drawing/2014/main" id="{ACB70CDE-DAE1-E8ED-4020-AEF3387111C2}"/>
                  </a:ext>
                </a:extLst>
              </p:cNvPr>
              <p:cNvCxnSpPr>
                <a:stCxn id="26" idx="2"/>
                <a:endCxn id="19" idx="2"/>
              </p:cNvCxnSpPr>
              <p:nvPr/>
            </p:nvCxnSpPr>
            <p:spPr>
              <a:xfrm rot="5400000">
                <a:off x="8431941" y="3073692"/>
                <a:ext cx="5784" cy="2284258"/>
              </a:xfrm>
              <a:prstGeom prst="bentConnector3">
                <a:avLst>
                  <a:gd name="adj1" fmla="val 4052282"/>
                </a:avLst>
              </a:prstGeom>
              <a:ln>
                <a:prstDash val="sysDot"/>
                <a:headEnd type="triangl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96" name="Connector: Elbow 95">
                <a:extLst>
                  <a:ext uri="{FF2B5EF4-FFF2-40B4-BE49-F238E27FC236}">
                    <a16:creationId xmlns:a16="http://schemas.microsoft.com/office/drawing/2014/main" id="{696B2198-F67F-6582-B942-563D68B7A644}"/>
                  </a:ext>
                </a:extLst>
              </p:cNvPr>
              <p:cNvCxnSpPr>
                <a:stCxn id="28" idx="2"/>
                <a:endCxn id="20" idx="2"/>
              </p:cNvCxnSpPr>
              <p:nvPr/>
            </p:nvCxnSpPr>
            <p:spPr>
              <a:xfrm rot="5400000">
                <a:off x="8405182" y="3410207"/>
                <a:ext cx="12700" cy="1313761"/>
              </a:xfrm>
              <a:prstGeom prst="bentConnector3">
                <a:avLst>
                  <a:gd name="adj1" fmla="val 1800000"/>
                </a:avLst>
              </a:prstGeom>
              <a:ln>
                <a:prstDash val="sysDot"/>
                <a:headEnd type="triangl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97" name="Straight Arrow Connector 96">
                <a:extLst>
                  <a:ext uri="{FF2B5EF4-FFF2-40B4-BE49-F238E27FC236}">
                    <a16:creationId xmlns:a16="http://schemas.microsoft.com/office/drawing/2014/main" id="{90996337-ED36-4CA0-EBEB-409C4E1C1DD8}"/>
                  </a:ext>
                </a:extLst>
              </p:cNvPr>
              <p:cNvCxnSpPr>
                <a:stCxn id="24" idx="3"/>
              </p:cNvCxnSpPr>
              <p:nvPr/>
            </p:nvCxnSpPr>
            <p:spPr>
              <a:xfrm flipV="1">
                <a:off x="9963618" y="3182749"/>
                <a:ext cx="257021" cy="88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grpSp>
        <p:sp>
          <p:nvSpPr>
            <p:cNvPr id="9" name="TextBox 8">
              <a:extLst>
                <a:ext uri="{FF2B5EF4-FFF2-40B4-BE49-F238E27FC236}">
                  <a16:creationId xmlns:a16="http://schemas.microsoft.com/office/drawing/2014/main" id="{E8D19790-9318-6809-E872-3975194EFE30}"/>
                </a:ext>
              </a:extLst>
            </p:cNvPr>
            <p:cNvSpPr txBox="1"/>
            <p:nvPr/>
          </p:nvSpPr>
          <p:spPr>
            <a:xfrm>
              <a:off x="7326972" y="4399153"/>
              <a:ext cx="2326796" cy="307777"/>
            </a:xfrm>
            <a:prstGeom prst="rect">
              <a:avLst/>
            </a:prstGeom>
            <a:noFill/>
          </p:spPr>
          <p:txBody>
            <a:bodyPr wrap="square" rtlCol="0">
              <a:spAutoFit/>
            </a:bodyPr>
            <a:lstStyle/>
            <a:p>
              <a:pPr algn="ctr"/>
              <a:r>
                <a:rPr lang="en-US" sz="1400" dirty="0"/>
                <a:t>Skip connections</a:t>
              </a:r>
            </a:p>
          </p:txBody>
        </p:sp>
      </p:grpSp>
      <mc:AlternateContent xmlns:mc="http://schemas.openxmlformats.org/markup-compatibility/2006" xmlns:a14="http://schemas.microsoft.com/office/drawing/2010/main">
        <mc:Choice Requires="a14">
          <p:sp>
            <p:nvSpPr>
              <p:cNvPr id="101" name="TextBox 100">
                <a:extLst>
                  <a:ext uri="{FF2B5EF4-FFF2-40B4-BE49-F238E27FC236}">
                    <a16:creationId xmlns:a16="http://schemas.microsoft.com/office/drawing/2014/main" id="{EB667FF2-6A8B-833B-C148-5DB8F878E650}"/>
                  </a:ext>
                </a:extLst>
              </p:cNvPr>
              <p:cNvSpPr txBox="1"/>
              <p:nvPr/>
            </p:nvSpPr>
            <p:spPr>
              <a:xfrm>
                <a:off x="8499307" y="4627078"/>
                <a:ext cx="959268"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1800" b="1" i="0" smtClean="0">
                          <a:latin typeface="Cambria Math" panose="02040503050406030204" pitchFamily="18" charset="0"/>
                        </a:rPr>
                        <m:t>𝐮</m:t>
                      </m:r>
                      <m:r>
                        <a:rPr lang="en-US" sz="1800" b="1" i="1" smtClean="0">
                          <a:latin typeface="Cambria Math" panose="02040503050406030204" pitchFamily="18" charset="0"/>
                          <a:ea typeface="Cambria Math" panose="02040503050406030204" pitchFamily="18" charset="0"/>
                        </a:rPr>
                        <m:t>∙</m:t>
                      </m:r>
                      <m:r>
                        <a:rPr lang="en-US" sz="1800" b="1" i="1" smtClean="0">
                          <a:latin typeface="Cambria Math" panose="02040503050406030204" pitchFamily="18" charset="0"/>
                          <a:ea typeface="Cambria Math" panose="02040503050406030204" pitchFamily="18" charset="0"/>
                        </a:rPr>
                        <m:t>𝛁</m:t>
                      </m:r>
                      <m:r>
                        <a:rPr lang="en-US" sz="1800" b="0" i="1" smtClean="0">
                          <a:latin typeface="Cambria Math" panose="02040503050406030204" pitchFamily="18" charset="0"/>
                          <a:ea typeface="Cambria Math" panose="02040503050406030204" pitchFamily="18" charset="0"/>
                        </a:rPr>
                        <m:t>𝐶</m:t>
                      </m:r>
                    </m:oMath>
                  </m:oMathPara>
                </a14:m>
                <a:endParaRPr lang="en-US" dirty="0"/>
              </a:p>
            </p:txBody>
          </p:sp>
        </mc:Choice>
        <mc:Fallback xmlns="">
          <p:sp>
            <p:nvSpPr>
              <p:cNvPr id="101" name="TextBox 100">
                <a:extLst>
                  <a:ext uri="{FF2B5EF4-FFF2-40B4-BE49-F238E27FC236}">
                    <a16:creationId xmlns:a16="http://schemas.microsoft.com/office/drawing/2014/main" id="{EB667FF2-6A8B-833B-C148-5DB8F878E650}"/>
                  </a:ext>
                </a:extLst>
              </p:cNvPr>
              <p:cNvSpPr txBox="1">
                <a:spLocks noRot="1" noChangeAspect="1" noMove="1" noResize="1" noEditPoints="1" noAdjustHandles="1" noChangeArrowheads="1" noChangeShapeType="1" noTextEdit="1"/>
              </p:cNvSpPr>
              <p:nvPr/>
            </p:nvSpPr>
            <p:spPr>
              <a:xfrm>
                <a:off x="8499307" y="4627078"/>
                <a:ext cx="959268" cy="369332"/>
              </a:xfrm>
              <a:prstGeom prst="rect">
                <a:avLst/>
              </a:prstGeom>
              <a:blipFill>
                <a:blip r:embed="rId17"/>
                <a:stretch>
                  <a:fillRect/>
                </a:stretch>
              </a:blipFill>
            </p:spPr>
            <p:txBody>
              <a:bodyPr/>
              <a:lstStyle/>
              <a:p>
                <a:r>
                  <a:rPr lang="en-US">
                    <a:noFill/>
                  </a:rPr>
                  <a:t> </a:t>
                </a:r>
              </a:p>
            </p:txBody>
          </p:sp>
        </mc:Fallback>
      </mc:AlternateContent>
      <p:grpSp>
        <p:nvGrpSpPr>
          <p:cNvPr id="4" name="Group 3">
            <a:extLst>
              <a:ext uri="{FF2B5EF4-FFF2-40B4-BE49-F238E27FC236}">
                <a16:creationId xmlns:a16="http://schemas.microsoft.com/office/drawing/2014/main" id="{D9389B99-029E-C855-2B53-984304E357BD}"/>
              </a:ext>
            </a:extLst>
          </p:cNvPr>
          <p:cNvGrpSpPr/>
          <p:nvPr/>
        </p:nvGrpSpPr>
        <p:grpSpPr>
          <a:xfrm>
            <a:off x="1663143" y="5193060"/>
            <a:ext cx="974523" cy="892789"/>
            <a:chOff x="1485249" y="5325491"/>
            <a:chExt cx="974523" cy="892789"/>
          </a:xfrm>
        </p:grpSpPr>
        <p:pic>
          <p:nvPicPr>
            <p:cNvPr id="18" name="Picture 17">
              <a:extLst>
                <a:ext uri="{FF2B5EF4-FFF2-40B4-BE49-F238E27FC236}">
                  <a16:creationId xmlns:a16="http://schemas.microsoft.com/office/drawing/2014/main" id="{E326C509-6F69-474C-15DF-225128D1A322}"/>
                </a:ext>
              </a:extLst>
            </p:cNvPr>
            <p:cNvPicPr>
              <a:picLocks noChangeAspect="1"/>
            </p:cNvPicPr>
            <p:nvPr/>
          </p:nvPicPr>
          <p:blipFill>
            <a:blip r:embed="rId18">
              <a:extLst>
                <a:ext uri="{28A0092B-C50C-407E-A947-70E740481C1C}">
                  <a14:useLocalDpi xmlns:a14="http://schemas.microsoft.com/office/drawing/2010/main" val="0"/>
                </a:ext>
              </a:extLst>
            </a:blip>
            <a:srcRect l="25344" t="13006" r="16444" b="11191"/>
            <a:stretch>
              <a:fillRect/>
            </a:stretch>
          </p:blipFill>
          <p:spPr>
            <a:xfrm>
              <a:off x="1586493" y="5325491"/>
              <a:ext cx="873279" cy="852889"/>
            </a:xfrm>
            <a:prstGeom prst="rect">
              <a:avLst/>
            </a:prstGeom>
          </p:spPr>
        </p:pic>
        <p:sp>
          <p:nvSpPr>
            <p:cNvPr id="37" name="TextBox 36">
              <a:extLst>
                <a:ext uri="{FF2B5EF4-FFF2-40B4-BE49-F238E27FC236}">
                  <a16:creationId xmlns:a16="http://schemas.microsoft.com/office/drawing/2014/main" id="{9685B3AD-3126-772F-029A-1934D7128E3D}"/>
                </a:ext>
              </a:extLst>
            </p:cNvPr>
            <p:cNvSpPr txBox="1"/>
            <p:nvPr/>
          </p:nvSpPr>
          <p:spPr>
            <a:xfrm>
              <a:off x="1485249" y="5387283"/>
              <a:ext cx="919945" cy="830997"/>
            </a:xfrm>
            <a:prstGeom prst="rect">
              <a:avLst/>
            </a:prstGeom>
            <a:noFill/>
          </p:spPr>
          <p:txBody>
            <a:bodyPr wrap="square" rtlCol="0">
              <a:spAutoFit/>
            </a:bodyPr>
            <a:lstStyle/>
            <a:p>
              <a:pPr algn="ctr"/>
              <a:r>
                <a:rPr lang="en-US" sz="1600" b="1" dirty="0"/>
                <a:t>Land sea</a:t>
              </a:r>
            </a:p>
            <a:p>
              <a:pPr algn="ctr"/>
              <a:r>
                <a:rPr lang="en-US" sz="1600" b="1" dirty="0"/>
                <a:t>Mask</a:t>
              </a:r>
            </a:p>
          </p:txBody>
        </p:sp>
      </p:grpSp>
      <p:pic>
        <p:nvPicPr>
          <p:cNvPr id="23" name="Picture 22">
            <a:extLst>
              <a:ext uri="{FF2B5EF4-FFF2-40B4-BE49-F238E27FC236}">
                <a16:creationId xmlns:a16="http://schemas.microsoft.com/office/drawing/2014/main" id="{CB76E778-2948-41E8-E0EF-8CC1EC58EF33}"/>
              </a:ext>
            </a:extLst>
          </p:cNvPr>
          <p:cNvPicPr>
            <a:picLocks noChangeAspect="1"/>
          </p:cNvPicPr>
          <p:nvPr/>
        </p:nvPicPr>
        <p:blipFill>
          <a:blip r:embed="rId19">
            <a:duotone>
              <a:schemeClr val="accent2">
                <a:shade val="45000"/>
                <a:satMod val="135000"/>
              </a:schemeClr>
              <a:prstClr val="white"/>
            </a:duotone>
            <a:alphaModFix amt="50000"/>
          </a:blip>
          <a:stretch>
            <a:fillRect/>
          </a:stretch>
        </p:blipFill>
        <p:spPr>
          <a:xfrm>
            <a:off x="2179189" y="461468"/>
            <a:ext cx="481626" cy="414564"/>
          </a:xfrm>
          <a:prstGeom prst="rect">
            <a:avLst/>
          </a:prstGeom>
        </p:spPr>
      </p:pic>
      <p:pic>
        <p:nvPicPr>
          <p:cNvPr id="27" name="Picture 26">
            <a:extLst>
              <a:ext uri="{FF2B5EF4-FFF2-40B4-BE49-F238E27FC236}">
                <a16:creationId xmlns:a16="http://schemas.microsoft.com/office/drawing/2014/main" id="{56B2BC21-56FD-7F6A-ACCE-94E59F4B6772}"/>
              </a:ext>
            </a:extLst>
          </p:cNvPr>
          <p:cNvPicPr>
            <a:picLocks noChangeAspect="1"/>
          </p:cNvPicPr>
          <p:nvPr/>
        </p:nvPicPr>
        <p:blipFill>
          <a:blip r:embed="rId19">
            <a:duotone>
              <a:schemeClr val="accent2">
                <a:shade val="45000"/>
                <a:satMod val="135000"/>
              </a:schemeClr>
              <a:prstClr val="white"/>
            </a:duotone>
            <a:alphaModFix amt="50000"/>
          </a:blip>
          <a:stretch>
            <a:fillRect/>
          </a:stretch>
        </p:blipFill>
        <p:spPr>
          <a:xfrm>
            <a:off x="10908617" y="5115315"/>
            <a:ext cx="481626" cy="414564"/>
          </a:xfrm>
          <a:prstGeom prst="rect">
            <a:avLst/>
          </a:prstGeom>
        </p:spPr>
      </p:pic>
      <p:pic>
        <p:nvPicPr>
          <p:cNvPr id="40" name="Picture 39">
            <a:extLst>
              <a:ext uri="{FF2B5EF4-FFF2-40B4-BE49-F238E27FC236}">
                <a16:creationId xmlns:a16="http://schemas.microsoft.com/office/drawing/2014/main" id="{3CC8E890-582E-E578-509D-A7A2177C018A}"/>
              </a:ext>
            </a:extLst>
          </p:cNvPr>
          <p:cNvPicPr>
            <a:picLocks noChangeAspect="1"/>
          </p:cNvPicPr>
          <p:nvPr/>
        </p:nvPicPr>
        <p:blipFill>
          <a:blip r:embed="rId20">
            <a:duotone>
              <a:prstClr val="black"/>
              <a:schemeClr val="accent6">
                <a:tint val="45000"/>
                <a:satMod val="400000"/>
              </a:schemeClr>
            </a:duotone>
            <a:alphaModFix amt="50000"/>
          </a:blip>
          <a:stretch>
            <a:fillRect/>
          </a:stretch>
        </p:blipFill>
        <p:spPr>
          <a:xfrm>
            <a:off x="10608223" y="1461452"/>
            <a:ext cx="432854" cy="414564"/>
          </a:xfrm>
          <a:prstGeom prst="rect">
            <a:avLst/>
          </a:prstGeom>
        </p:spPr>
      </p:pic>
      <p:pic>
        <p:nvPicPr>
          <p:cNvPr id="43" name="Picture 42">
            <a:extLst>
              <a:ext uri="{FF2B5EF4-FFF2-40B4-BE49-F238E27FC236}">
                <a16:creationId xmlns:a16="http://schemas.microsoft.com/office/drawing/2014/main" id="{BCBBA190-A915-ED51-C0D8-24AEF94A37AF}"/>
              </a:ext>
            </a:extLst>
          </p:cNvPr>
          <p:cNvPicPr>
            <a:picLocks noChangeAspect="1"/>
          </p:cNvPicPr>
          <p:nvPr/>
        </p:nvPicPr>
        <p:blipFill>
          <a:blip r:embed="rId20">
            <a:duotone>
              <a:prstClr val="black"/>
              <a:schemeClr val="accent6">
                <a:tint val="45000"/>
                <a:satMod val="400000"/>
              </a:schemeClr>
            </a:duotone>
            <a:alphaModFix amt="50000"/>
          </a:blip>
          <a:stretch>
            <a:fillRect/>
          </a:stretch>
        </p:blipFill>
        <p:spPr>
          <a:xfrm>
            <a:off x="10416495" y="5115315"/>
            <a:ext cx="432854" cy="414564"/>
          </a:xfrm>
          <a:prstGeom prst="rect">
            <a:avLst/>
          </a:prstGeom>
        </p:spPr>
      </p:pic>
      <p:sp>
        <p:nvSpPr>
          <p:cNvPr id="73" name="TextBox 72">
            <a:extLst>
              <a:ext uri="{FF2B5EF4-FFF2-40B4-BE49-F238E27FC236}">
                <a16:creationId xmlns:a16="http://schemas.microsoft.com/office/drawing/2014/main" id="{5368EF9A-D372-1FC4-08EE-C7D9C43EEA5F}"/>
              </a:ext>
            </a:extLst>
          </p:cNvPr>
          <p:cNvSpPr txBox="1"/>
          <p:nvPr/>
        </p:nvSpPr>
        <p:spPr>
          <a:xfrm>
            <a:off x="3257801" y="5389182"/>
            <a:ext cx="4902610" cy="1077218"/>
          </a:xfrm>
          <a:prstGeom prst="rect">
            <a:avLst/>
          </a:prstGeom>
          <a:noFill/>
          <a:ln>
            <a:solidFill>
              <a:schemeClr val="accent1"/>
            </a:solidFill>
          </a:ln>
        </p:spPr>
        <p:txBody>
          <a:bodyPr wrap="square">
            <a:spAutoFit/>
          </a:bodyPr>
          <a:lstStyle/>
          <a:p>
            <a:pPr marL="0" indent="0" algn="ctr">
              <a:buNone/>
            </a:pPr>
            <a:r>
              <a:rPr lang="en-US" sz="1600" b="1" dirty="0"/>
              <a:t>Data splitting [a] [b] (</a:t>
            </a:r>
            <a:r>
              <a:rPr lang="en-GB" sz="1600" b="1" dirty="0"/>
              <a:t>1993 -2025)</a:t>
            </a:r>
          </a:p>
          <a:p>
            <a:pPr algn="ctr" fontAlgn="base"/>
            <a:r>
              <a:rPr lang="en-GB" sz="1600" b="1" dirty="0"/>
              <a:t>Training :</a:t>
            </a:r>
            <a:r>
              <a:rPr lang="en-GB" sz="1600" dirty="0"/>
              <a:t> from 01-01-1993 to 31-12-2023</a:t>
            </a:r>
          </a:p>
          <a:p>
            <a:pPr algn="ctr" fontAlgn="base"/>
            <a:r>
              <a:rPr lang="en-GB" sz="1600" b="1" dirty="0"/>
              <a:t>Development </a:t>
            </a:r>
            <a:r>
              <a:rPr lang="en-GB" sz="1600" dirty="0"/>
              <a:t>: From 01-01-2024 to 31-12-2024</a:t>
            </a:r>
          </a:p>
          <a:p>
            <a:pPr algn="ctr" fontAlgn="base"/>
            <a:r>
              <a:rPr lang="en-GB" sz="1600" b="1" dirty="0"/>
              <a:t>Test </a:t>
            </a:r>
            <a:r>
              <a:rPr lang="en-GB" sz="1600" dirty="0"/>
              <a:t>: From 01-01-2025 to 07-10-2025</a:t>
            </a:r>
          </a:p>
        </p:txBody>
      </p:sp>
      <p:cxnSp>
        <p:nvCxnSpPr>
          <p:cNvPr id="103" name="Straight Arrow Connector 102">
            <a:extLst>
              <a:ext uri="{FF2B5EF4-FFF2-40B4-BE49-F238E27FC236}">
                <a16:creationId xmlns:a16="http://schemas.microsoft.com/office/drawing/2014/main" id="{D05CC827-09DB-9735-F7C3-B31A3D5AE78C}"/>
              </a:ext>
            </a:extLst>
          </p:cNvPr>
          <p:cNvCxnSpPr>
            <a:cxnSpLocks/>
          </p:cNvCxnSpPr>
          <p:nvPr/>
        </p:nvCxnSpPr>
        <p:spPr>
          <a:xfrm>
            <a:off x="2991678" y="2892600"/>
            <a:ext cx="218696"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06" name="Rectangle 105">
            <a:extLst>
              <a:ext uri="{FF2B5EF4-FFF2-40B4-BE49-F238E27FC236}">
                <a16:creationId xmlns:a16="http://schemas.microsoft.com/office/drawing/2014/main" id="{9D52CB98-CD78-BA70-D1C7-47C12D41071B}"/>
              </a:ext>
            </a:extLst>
          </p:cNvPr>
          <p:cNvSpPr/>
          <p:nvPr/>
        </p:nvSpPr>
        <p:spPr>
          <a:xfrm>
            <a:off x="10594788" y="2550193"/>
            <a:ext cx="749300" cy="660400"/>
          </a:xfrm>
          <a:prstGeom prst="rect">
            <a:avLst/>
          </a:prstGeom>
          <a:blipFill dpi="0" rotWithShape="1">
            <a:blip r:embed="rId21">
              <a:extLst>
                <a:ext uri="{BEBA8EAE-BF5A-486C-A8C5-ECC9F3942E4B}">
                  <a14:imgProps xmlns:a14="http://schemas.microsoft.com/office/drawing/2010/main">
                    <a14:imgLayer r:embed="rId22">
                      <a14:imgEffect>
                        <a14:artisticCrisscrossEtching/>
                      </a14:imgEffect>
                    </a14:imgLayer>
                  </a14:imgProps>
                </a:ext>
                <a:ext uri="{28A0092B-C50C-407E-A947-70E740481C1C}">
                  <a14:useLocalDpi xmlns:a14="http://schemas.microsoft.com/office/drawing/2010/main" val="0"/>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8" name="Rectangle 107">
            <a:extLst>
              <a:ext uri="{FF2B5EF4-FFF2-40B4-BE49-F238E27FC236}">
                <a16:creationId xmlns:a16="http://schemas.microsoft.com/office/drawing/2014/main" id="{3AB172D4-1584-0AD5-E74E-71A6D2B5A78C}"/>
              </a:ext>
            </a:extLst>
          </p:cNvPr>
          <p:cNvSpPr/>
          <p:nvPr/>
        </p:nvSpPr>
        <p:spPr>
          <a:xfrm>
            <a:off x="10583936" y="3543942"/>
            <a:ext cx="749300" cy="660400"/>
          </a:xfrm>
          <a:prstGeom prst="rect">
            <a:avLst/>
          </a:prstGeom>
          <a:blipFill>
            <a:blip r:embed="rId23">
              <a:extLst>
                <a:ext uri="{BEBA8EAE-BF5A-486C-A8C5-ECC9F3942E4B}">
                  <a14:imgProps xmlns:a14="http://schemas.microsoft.com/office/drawing/2010/main">
                    <a14:imgLayer r:embed="rId24">
                      <a14:imgEffect>
                        <a14:artisticCrisscrossEtching/>
                      </a14:imgEffect>
                    </a14:imgLayer>
                  </a14:imgProps>
                </a:ext>
                <a:ext uri="{28A0092B-C50C-407E-A947-70E740481C1C}">
                  <a14:useLocalDpi xmlns:a14="http://schemas.microsoft.com/office/drawing/2010/main" val="0"/>
                </a:ext>
              </a:extLst>
            </a:blip>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Slide Number Placeholder 108">
            <a:extLst>
              <a:ext uri="{FF2B5EF4-FFF2-40B4-BE49-F238E27FC236}">
                <a16:creationId xmlns:a16="http://schemas.microsoft.com/office/drawing/2014/main" id="{58223F3E-F240-97E6-6941-2824C06D2C54}"/>
              </a:ext>
            </a:extLst>
          </p:cNvPr>
          <p:cNvSpPr>
            <a:spLocks noGrp="1"/>
          </p:cNvSpPr>
          <p:nvPr>
            <p:ph type="sldNum" sz="quarter" idx="12"/>
          </p:nvPr>
        </p:nvSpPr>
        <p:spPr/>
        <p:txBody>
          <a:bodyPr/>
          <a:lstStyle/>
          <a:p>
            <a:fld id="{E92823A0-3FF9-4315-8423-4C6FC6F5678B}" type="slidenum">
              <a:rPr lang="es-CO" smtClean="0"/>
              <a:t>10</a:t>
            </a:fld>
            <a:endParaRPr lang="es-CO" dirty="0"/>
          </a:p>
        </p:txBody>
      </p:sp>
      <p:sp>
        <p:nvSpPr>
          <p:cNvPr id="21" name="TextBox 20">
            <a:extLst>
              <a:ext uri="{FF2B5EF4-FFF2-40B4-BE49-F238E27FC236}">
                <a16:creationId xmlns:a16="http://schemas.microsoft.com/office/drawing/2014/main" id="{E78C415D-9999-01B2-EE50-3292610C36E1}"/>
              </a:ext>
            </a:extLst>
          </p:cNvPr>
          <p:cNvSpPr txBox="1"/>
          <p:nvPr/>
        </p:nvSpPr>
        <p:spPr>
          <a:xfrm>
            <a:off x="2494493" y="6554201"/>
            <a:ext cx="7205869" cy="307777"/>
          </a:xfrm>
          <a:prstGeom prst="rect">
            <a:avLst/>
          </a:prstGeom>
          <a:noFill/>
        </p:spPr>
        <p:txBody>
          <a:bodyPr wrap="square">
            <a:spAutoFit/>
          </a:bodyPr>
          <a:lstStyle/>
          <a:p>
            <a:pPr algn="just"/>
            <a:r>
              <a:rPr lang="en-US" sz="1400" b="1" dirty="0">
                <a:solidFill>
                  <a:schemeClr val="tx2">
                    <a:lumMod val="90000"/>
                    <a:lumOff val="10000"/>
                  </a:schemeClr>
                </a:solidFill>
              </a:rPr>
              <a:t>[a]</a:t>
            </a:r>
            <a:r>
              <a:rPr lang="es-CO" sz="1400" dirty="0">
                <a:solidFill>
                  <a:schemeClr val="tx2">
                    <a:lumMod val="90000"/>
                    <a:lumOff val="10000"/>
                  </a:schemeClr>
                </a:solidFill>
                <a:hlinkClick r:id="rId25">
                  <a:extLst>
                    <a:ext uri="{A12FA001-AC4F-418D-AE19-62706E023703}">
                      <ahyp:hlinkClr xmlns:ahyp="http://schemas.microsoft.com/office/drawing/2018/hyperlinkcolor" val="tx"/>
                    </a:ext>
                  </a:extLst>
                </a:hlinkClick>
              </a:rPr>
              <a:t> </a:t>
            </a:r>
            <a:r>
              <a:rPr lang="es-CO" sz="1400" dirty="0">
                <a:solidFill>
                  <a:schemeClr val="tx2">
                    <a:lumMod val="90000"/>
                    <a:lumOff val="10000"/>
                  </a:schemeClr>
                </a:solidFill>
                <a:hlinkClick r:id="rId26">
                  <a:extLst>
                    <a:ext uri="{A12FA001-AC4F-418D-AE19-62706E023703}">
                      <ahyp:hlinkClr xmlns:ahyp="http://schemas.microsoft.com/office/drawing/2018/hyperlinkcolor" val="tx"/>
                    </a:ext>
                  </a:extLst>
                </a:hlinkClick>
              </a:rPr>
              <a:t>https://doi.org/10.48670/MOI-00027</a:t>
            </a:r>
            <a:r>
              <a:rPr lang="es-CO" sz="1400" dirty="0">
                <a:solidFill>
                  <a:schemeClr val="tx2">
                    <a:lumMod val="90000"/>
                    <a:lumOff val="10000"/>
                  </a:schemeClr>
                </a:solidFill>
              </a:rPr>
              <a:t>  </a:t>
            </a:r>
            <a:r>
              <a:rPr lang="es-CO" sz="1400" b="1" dirty="0">
                <a:solidFill>
                  <a:schemeClr val="tx2">
                    <a:lumMod val="90000"/>
                    <a:lumOff val="10000"/>
                  </a:schemeClr>
                </a:solidFill>
              </a:rPr>
              <a:t>[b</a:t>
            </a:r>
            <a:r>
              <a:rPr lang="es-CO" sz="1400" dirty="0">
                <a:solidFill>
                  <a:schemeClr val="tx2">
                    <a:lumMod val="90000"/>
                    <a:lumOff val="10000"/>
                  </a:schemeClr>
                </a:solidFill>
              </a:rPr>
              <a:t>] </a:t>
            </a:r>
            <a:r>
              <a:rPr lang="es-CO" sz="1400" dirty="0">
                <a:solidFill>
                  <a:schemeClr val="tx2">
                    <a:lumMod val="90000"/>
                    <a:lumOff val="10000"/>
                  </a:schemeClr>
                </a:solidFill>
                <a:hlinkClick r:id="rId27">
                  <a:extLst>
                    <a:ext uri="{A12FA001-AC4F-418D-AE19-62706E023703}">
                      <ahyp:hlinkClr xmlns:ahyp="http://schemas.microsoft.com/office/drawing/2018/hyperlinkcolor" val="tx"/>
                    </a:ext>
                  </a:extLst>
                </a:hlinkClick>
              </a:rPr>
              <a:t>https://doi.org/10.48670/moi-00028</a:t>
            </a:r>
            <a:r>
              <a:rPr lang="es-CO" sz="1400" dirty="0">
                <a:solidFill>
                  <a:schemeClr val="tx2">
                    <a:lumMod val="90000"/>
                    <a:lumOff val="10000"/>
                  </a:schemeClr>
                </a:solidFill>
              </a:rPr>
              <a:t> </a:t>
            </a:r>
            <a:endParaRPr lang="en-US" sz="1600" dirty="0">
              <a:solidFill>
                <a:schemeClr val="tx2">
                  <a:lumMod val="90000"/>
                  <a:lumOff val="10000"/>
                </a:schemeClr>
              </a:solidFill>
            </a:endParaRPr>
          </a:p>
        </p:txBody>
      </p:sp>
      <p:sp>
        <p:nvSpPr>
          <p:cNvPr id="25" name="TextBox 24">
            <a:extLst>
              <a:ext uri="{FF2B5EF4-FFF2-40B4-BE49-F238E27FC236}">
                <a16:creationId xmlns:a16="http://schemas.microsoft.com/office/drawing/2014/main" id="{6E93439F-C80C-C708-444F-DE0FCAE08E87}"/>
              </a:ext>
            </a:extLst>
          </p:cNvPr>
          <p:cNvSpPr txBox="1"/>
          <p:nvPr/>
        </p:nvSpPr>
        <p:spPr>
          <a:xfrm>
            <a:off x="5640456" y="2733261"/>
            <a:ext cx="914400" cy="914400"/>
          </a:xfrm>
          <a:prstGeom prst="rect">
            <a:avLst/>
          </a:prstGeom>
          <a:noFill/>
        </p:spPr>
        <p:txBody>
          <a:bodyPr wrap="square" rtlCol="0">
            <a:spAutoFit/>
          </a:bodyPr>
          <a:lstStyle/>
          <a:p>
            <a:endParaRPr lang="en-US" dirty="0"/>
          </a:p>
        </p:txBody>
      </p:sp>
      <p:sp>
        <p:nvSpPr>
          <p:cNvPr id="38" name="TextBox 37">
            <a:extLst>
              <a:ext uri="{FF2B5EF4-FFF2-40B4-BE49-F238E27FC236}">
                <a16:creationId xmlns:a16="http://schemas.microsoft.com/office/drawing/2014/main" id="{88EA5703-A2D6-DBAD-6212-D6989AC9BC54}"/>
              </a:ext>
            </a:extLst>
          </p:cNvPr>
          <p:cNvSpPr txBox="1"/>
          <p:nvPr/>
        </p:nvSpPr>
        <p:spPr>
          <a:xfrm>
            <a:off x="8132525" y="3926163"/>
            <a:ext cx="2384182" cy="646331"/>
          </a:xfrm>
          <a:prstGeom prst="rect">
            <a:avLst/>
          </a:prstGeom>
          <a:noFill/>
        </p:spPr>
        <p:txBody>
          <a:bodyPr wrap="square" rtlCol="0">
            <a:spAutoFit/>
          </a:bodyPr>
          <a:lstStyle/>
          <a:p>
            <a:r>
              <a:rPr lang="en-US" dirty="0"/>
              <a:t>Daily fields</a:t>
            </a:r>
          </a:p>
          <a:p>
            <a:r>
              <a:rPr lang="en-US" dirty="0"/>
              <a:t>0.027° resolution</a:t>
            </a:r>
          </a:p>
        </p:txBody>
      </p:sp>
      <mc:AlternateContent xmlns:mc="http://schemas.openxmlformats.org/markup-compatibility/2006" xmlns:a14="http://schemas.microsoft.com/office/drawing/2010/main">
        <mc:Choice Requires="a14">
          <p:sp>
            <p:nvSpPr>
              <p:cNvPr id="39" name="TextBox 38">
                <a:extLst>
                  <a:ext uri="{FF2B5EF4-FFF2-40B4-BE49-F238E27FC236}">
                    <a16:creationId xmlns:a16="http://schemas.microsoft.com/office/drawing/2014/main" id="{5875329F-7201-8E32-E3D7-D0786C3590D2}"/>
                  </a:ext>
                </a:extLst>
              </p:cNvPr>
              <p:cNvSpPr txBox="1"/>
              <p:nvPr/>
            </p:nvSpPr>
            <p:spPr>
              <a:xfrm>
                <a:off x="8714035" y="2996842"/>
                <a:ext cx="370668"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1800" b="1" i="1" smtClean="0">
                          <a:latin typeface="Cambria Math" panose="02040503050406030204" pitchFamily="18" charset="0"/>
                          <a:ea typeface="Cambria Math" panose="02040503050406030204" pitchFamily="18" charset="0"/>
                        </a:rPr>
                        <m:t>∙</m:t>
                      </m:r>
                    </m:oMath>
                  </m:oMathPara>
                </a14:m>
                <a:endParaRPr lang="en-US" dirty="0"/>
              </a:p>
            </p:txBody>
          </p:sp>
        </mc:Choice>
        <mc:Fallback xmlns="">
          <p:sp>
            <p:nvSpPr>
              <p:cNvPr id="39" name="TextBox 38">
                <a:extLst>
                  <a:ext uri="{FF2B5EF4-FFF2-40B4-BE49-F238E27FC236}">
                    <a16:creationId xmlns:a16="http://schemas.microsoft.com/office/drawing/2014/main" id="{5875329F-7201-8E32-E3D7-D0786C3590D2}"/>
                  </a:ext>
                </a:extLst>
              </p:cNvPr>
              <p:cNvSpPr txBox="1">
                <a:spLocks noRot="1" noChangeAspect="1" noMove="1" noResize="1" noEditPoints="1" noAdjustHandles="1" noChangeArrowheads="1" noChangeShapeType="1" noTextEdit="1"/>
              </p:cNvSpPr>
              <p:nvPr/>
            </p:nvSpPr>
            <p:spPr>
              <a:xfrm>
                <a:off x="8714035" y="2996842"/>
                <a:ext cx="370668" cy="369332"/>
              </a:xfrm>
              <a:prstGeom prst="rect">
                <a:avLst/>
              </a:prstGeom>
              <a:blipFill>
                <a:blip r:embed="rId28"/>
                <a:stretch>
                  <a:fillRect/>
                </a:stretch>
              </a:blipFill>
            </p:spPr>
            <p:txBody>
              <a:bodyPr/>
              <a:lstStyle/>
              <a:p>
                <a:r>
                  <a:rPr lang="en-US">
                    <a:noFill/>
                  </a:rPr>
                  <a:t> </a:t>
                </a:r>
              </a:p>
            </p:txBody>
          </p:sp>
        </mc:Fallback>
      </mc:AlternateContent>
      <p:sp>
        <p:nvSpPr>
          <p:cNvPr id="41" name="Rectangle 40">
            <a:extLst>
              <a:ext uri="{FF2B5EF4-FFF2-40B4-BE49-F238E27FC236}">
                <a16:creationId xmlns:a16="http://schemas.microsoft.com/office/drawing/2014/main" id="{B6B99748-D9B4-CB67-E360-53A86505628A}"/>
              </a:ext>
            </a:extLst>
          </p:cNvPr>
          <p:cNvSpPr/>
          <p:nvPr/>
        </p:nvSpPr>
        <p:spPr>
          <a:xfrm>
            <a:off x="622322" y="421564"/>
            <a:ext cx="1025374" cy="4595243"/>
          </a:xfrm>
          <a:prstGeom prst="rect">
            <a:avLst/>
          </a:prstGeom>
          <a:noFill/>
          <a:ln w="9525" cap="flat" cmpd="sng" algn="ctr">
            <a:solidFill>
              <a:schemeClr val="accent5"/>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tlCol="0" anchor="ctr"/>
          <a:lstStyle/>
          <a:p>
            <a:pPr algn="ctr"/>
            <a:endParaRPr lang="en-US"/>
          </a:p>
        </p:txBody>
      </p:sp>
      <p:pic>
        <p:nvPicPr>
          <p:cNvPr id="45" name="Picture 44">
            <a:extLst>
              <a:ext uri="{FF2B5EF4-FFF2-40B4-BE49-F238E27FC236}">
                <a16:creationId xmlns:a16="http://schemas.microsoft.com/office/drawing/2014/main" id="{0D8BD044-A75B-D118-A757-ABDAF8BF40B4}"/>
              </a:ext>
            </a:extLst>
          </p:cNvPr>
          <p:cNvPicPr>
            <a:picLocks noChangeAspect="1"/>
          </p:cNvPicPr>
          <p:nvPr/>
        </p:nvPicPr>
        <p:blipFill>
          <a:blip r:embed="rId29">
            <a:alphaModFix amt="70000"/>
          </a:blip>
          <a:stretch>
            <a:fillRect/>
          </a:stretch>
        </p:blipFill>
        <p:spPr>
          <a:xfrm>
            <a:off x="1066422" y="464074"/>
            <a:ext cx="481627" cy="400110"/>
          </a:xfrm>
          <a:prstGeom prst="rect">
            <a:avLst/>
          </a:prstGeom>
        </p:spPr>
      </p:pic>
      <mc:AlternateContent xmlns:mc="http://schemas.openxmlformats.org/markup-compatibility/2006" xmlns:a14="http://schemas.microsoft.com/office/drawing/2010/main">
        <mc:Choice Requires="a14">
          <p:sp>
            <p:nvSpPr>
              <p:cNvPr id="44" name="Rectangle 43">
                <a:extLst>
                  <a:ext uri="{FF2B5EF4-FFF2-40B4-BE49-F238E27FC236}">
                    <a16:creationId xmlns:a16="http://schemas.microsoft.com/office/drawing/2014/main" id="{1FA940EC-294F-D8F6-10B0-A32FABC9C458}"/>
                  </a:ext>
                </a:extLst>
              </p:cNvPr>
              <p:cNvSpPr/>
              <p:nvPr/>
            </p:nvSpPr>
            <p:spPr>
              <a:xfrm>
                <a:off x="7107917" y="1921357"/>
                <a:ext cx="256971" cy="1048825"/>
              </a:xfrm>
              <a:prstGeom prst="rect">
                <a:avLst/>
              </a:prstGeom>
              <a:ln>
                <a:noFill/>
              </a:ln>
            </p:spPr>
            <p:style>
              <a:lnRef idx="3">
                <a:schemeClr val="lt1"/>
              </a:lnRef>
              <a:fillRef idx="1">
                <a:schemeClr val="accent4"/>
              </a:fillRef>
              <a:effectRef idx="1">
                <a:schemeClr val="accent4"/>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acc>
                        <m:accPr>
                          <m:chr m:val="̂"/>
                          <m:ctrlPr>
                            <a:rPr lang="en-US" b="1" i="1">
                              <a:latin typeface="Cambria Math" panose="02040503050406030204" pitchFamily="18" charset="0"/>
                            </a:rPr>
                          </m:ctrlPr>
                        </m:accPr>
                        <m:e>
                          <m:r>
                            <a:rPr lang="en-US" b="1" i="1">
                              <a:latin typeface="Cambria Math" panose="02040503050406030204" pitchFamily="18" charset="0"/>
                            </a:rPr>
                            <m:t>𝒖</m:t>
                          </m:r>
                        </m:e>
                      </m:acc>
                    </m:oMath>
                  </m:oMathPara>
                </a14:m>
                <a:endParaRPr lang="en-US" b="1" dirty="0"/>
              </a:p>
            </p:txBody>
          </p:sp>
        </mc:Choice>
        <mc:Fallback xmlns="">
          <p:sp>
            <p:nvSpPr>
              <p:cNvPr id="44" name="Rectangle 43">
                <a:extLst>
                  <a:ext uri="{FF2B5EF4-FFF2-40B4-BE49-F238E27FC236}">
                    <a16:creationId xmlns:a16="http://schemas.microsoft.com/office/drawing/2014/main" id="{1FA940EC-294F-D8F6-10B0-A32FABC9C458}"/>
                  </a:ext>
                </a:extLst>
              </p:cNvPr>
              <p:cNvSpPr>
                <a:spLocks noRot="1" noChangeAspect="1" noMove="1" noResize="1" noEditPoints="1" noAdjustHandles="1" noChangeArrowheads="1" noChangeShapeType="1" noTextEdit="1"/>
              </p:cNvSpPr>
              <p:nvPr/>
            </p:nvSpPr>
            <p:spPr>
              <a:xfrm>
                <a:off x="7107917" y="1921357"/>
                <a:ext cx="256971" cy="1048825"/>
              </a:xfrm>
              <a:prstGeom prst="rect">
                <a:avLst/>
              </a:prstGeom>
              <a:blipFill>
                <a:blip r:embed="rId30"/>
                <a:stretch>
                  <a:fillRect l="-19048"/>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8" name="Rectangle 47">
                <a:extLst>
                  <a:ext uri="{FF2B5EF4-FFF2-40B4-BE49-F238E27FC236}">
                    <a16:creationId xmlns:a16="http://schemas.microsoft.com/office/drawing/2014/main" id="{A076640F-2B69-F38B-C2B0-06FE829F0AE4}"/>
                  </a:ext>
                </a:extLst>
              </p:cNvPr>
              <p:cNvSpPr/>
              <p:nvPr/>
            </p:nvSpPr>
            <p:spPr>
              <a:xfrm>
                <a:off x="7108228" y="2775111"/>
                <a:ext cx="256971" cy="917932"/>
              </a:xfrm>
              <a:prstGeom prst="rect">
                <a:avLst/>
              </a:prstGeom>
              <a:ln>
                <a:noFill/>
              </a:ln>
            </p:spPr>
            <p:style>
              <a:lnRef idx="3">
                <a:schemeClr val="lt1"/>
              </a:lnRef>
              <a:fillRef idx="1">
                <a:schemeClr val="accent4"/>
              </a:fillRef>
              <a:effectRef idx="1">
                <a:schemeClr val="accent4"/>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acc>
                        <m:accPr>
                          <m:chr m:val="̂"/>
                          <m:ctrlPr>
                            <a:rPr lang="en-US" b="1" i="1">
                              <a:latin typeface="Cambria Math" panose="02040503050406030204" pitchFamily="18" charset="0"/>
                            </a:rPr>
                          </m:ctrlPr>
                        </m:accPr>
                        <m:e>
                          <m:r>
                            <a:rPr lang="en-US" b="1" i="1">
                              <a:latin typeface="Cambria Math" panose="02040503050406030204" pitchFamily="18" charset="0"/>
                            </a:rPr>
                            <m:t>𝒗</m:t>
                          </m:r>
                        </m:e>
                      </m:acc>
                    </m:oMath>
                  </m:oMathPara>
                </a14:m>
                <a:endParaRPr lang="en-US" b="1" dirty="0"/>
              </a:p>
            </p:txBody>
          </p:sp>
        </mc:Choice>
        <mc:Fallback xmlns="">
          <p:sp>
            <p:nvSpPr>
              <p:cNvPr id="48" name="Rectangle 47">
                <a:extLst>
                  <a:ext uri="{FF2B5EF4-FFF2-40B4-BE49-F238E27FC236}">
                    <a16:creationId xmlns:a16="http://schemas.microsoft.com/office/drawing/2014/main" id="{A076640F-2B69-F38B-C2B0-06FE829F0AE4}"/>
                  </a:ext>
                </a:extLst>
              </p:cNvPr>
              <p:cNvSpPr>
                <a:spLocks noRot="1" noChangeAspect="1" noMove="1" noResize="1" noEditPoints="1" noAdjustHandles="1" noChangeArrowheads="1" noChangeShapeType="1" noTextEdit="1"/>
              </p:cNvSpPr>
              <p:nvPr/>
            </p:nvSpPr>
            <p:spPr>
              <a:xfrm>
                <a:off x="7108228" y="2775111"/>
                <a:ext cx="256971" cy="917932"/>
              </a:xfrm>
              <a:prstGeom prst="rect">
                <a:avLst/>
              </a:prstGeom>
              <a:blipFill>
                <a:blip r:embed="rId31"/>
                <a:stretch>
                  <a:fillRect l="-19048"/>
                </a:stretch>
              </a:blipFill>
              <a:ln>
                <a:noFill/>
              </a:ln>
            </p:spPr>
            <p:txBody>
              <a:bodyPr/>
              <a:lstStyle/>
              <a:p>
                <a:r>
                  <a:rPr lang="en-US">
                    <a:noFill/>
                  </a:rPr>
                  <a:t> </a:t>
                </a:r>
              </a:p>
            </p:txBody>
          </p:sp>
        </mc:Fallback>
      </mc:AlternateContent>
      <p:cxnSp>
        <p:nvCxnSpPr>
          <p:cNvPr id="54" name="Straight Arrow Connector 53">
            <a:extLst>
              <a:ext uri="{FF2B5EF4-FFF2-40B4-BE49-F238E27FC236}">
                <a16:creationId xmlns:a16="http://schemas.microsoft.com/office/drawing/2014/main" id="{4F22AAE4-21CF-25CD-B00E-E9236781010C}"/>
              </a:ext>
            </a:extLst>
          </p:cNvPr>
          <p:cNvCxnSpPr/>
          <p:nvPr/>
        </p:nvCxnSpPr>
        <p:spPr>
          <a:xfrm>
            <a:off x="7424530" y="2901748"/>
            <a:ext cx="549559"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731484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E154D7-9F5F-F581-761C-947C9286A645}"/>
              </a:ext>
            </a:extLst>
          </p:cNvPr>
          <p:cNvSpPr>
            <a:spLocks noGrp="1"/>
          </p:cNvSpPr>
          <p:nvPr>
            <p:ph type="title"/>
          </p:nvPr>
        </p:nvSpPr>
        <p:spPr/>
        <p:txBody>
          <a:bodyPr/>
          <a:lstStyle/>
          <a:p>
            <a:r>
              <a:rPr lang="en-US" dirty="0"/>
              <a:t>Loss function</a:t>
            </a:r>
          </a:p>
        </p:txBody>
      </p:sp>
      <p:sp>
        <p:nvSpPr>
          <p:cNvPr id="4" name="Slide Number Placeholder 3">
            <a:extLst>
              <a:ext uri="{FF2B5EF4-FFF2-40B4-BE49-F238E27FC236}">
                <a16:creationId xmlns:a16="http://schemas.microsoft.com/office/drawing/2014/main" id="{9103B1DC-F3BF-5F88-104A-3BBE5ABD3E1B}"/>
              </a:ext>
            </a:extLst>
          </p:cNvPr>
          <p:cNvSpPr>
            <a:spLocks noGrp="1"/>
          </p:cNvSpPr>
          <p:nvPr>
            <p:ph type="sldNum" sz="quarter" idx="12"/>
          </p:nvPr>
        </p:nvSpPr>
        <p:spPr/>
        <p:txBody>
          <a:bodyPr/>
          <a:lstStyle/>
          <a:p>
            <a:fld id="{E92823A0-3FF9-4315-8423-4C6FC6F5678B}" type="slidenum">
              <a:rPr lang="es-CO" smtClean="0"/>
              <a:t>11</a:t>
            </a:fld>
            <a:endParaRPr lang="es-CO"/>
          </a:p>
        </p:txBody>
      </p:sp>
      <p:grpSp>
        <p:nvGrpSpPr>
          <p:cNvPr id="5" name="Group 4">
            <a:extLst>
              <a:ext uri="{FF2B5EF4-FFF2-40B4-BE49-F238E27FC236}">
                <a16:creationId xmlns:a16="http://schemas.microsoft.com/office/drawing/2014/main" id="{1433A7E3-CECB-2798-1961-0F5CC3CEE9E1}"/>
              </a:ext>
            </a:extLst>
          </p:cNvPr>
          <p:cNvGrpSpPr/>
          <p:nvPr/>
        </p:nvGrpSpPr>
        <p:grpSpPr>
          <a:xfrm>
            <a:off x="141046" y="1442215"/>
            <a:ext cx="11909908" cy="1556715"/>
            <a:chOff x="-579120" y="1938394"/>
            <a:chExt cx="13433185" cy="1111044"/>
          </a:xfrm>
        </p:grpSpPr>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5E0CB1E0-383C-CFCF-D87C-1B94F6351590}"/>
                    </a:ext>
                  </a:extLst>
                </p:cNvPr>
                <p:cNvSpPr txBox="1"/>
                <p:nvPr/>
              </p:nvSpPr>
              <p:spPr>
                <a:xfrm>
                  <a:off x="-579120" y="1938394"/>
                  <a:ext cx="13433185" cy="58055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3200" b="1" smtClean="0">
                            <a:latin typeface="Cambria Math" panose="02040503050406030204" pitchFamily="18" charset="0"/>
                          </a:rPr>
                          <m:t>𝓛</m:t>
                        </m:r>
                        <m:r>
                          <a:rPr lang="en-US" sz="3200" b="0" i="0">
                            <a:latin typeface="Cambria Math" panose="02040503050406030204" pitchFamily="18" charset="0"/>
                          </a:rPr>
                          <m:t>=</m:t>
                        </m:r>
                        <m:sSubSup>
                          <m:sSubSupPr>
                            <m:ctrlPr>
                              <a:rPr lang="en-US" sz="3200" b="0" i="1" smtClean="0">
                                <a:latin typeface="Cambria Math" panose="02040503050406030204" pitchFamily="18" charset="0"/>
                              </a:rPr>
                            </m:ctrlPr>
                          </m:sSubSupPr>
                          <m:e>
                            <m:d>
                              <m:dPr>
                                <m:begChr m:val="‖"/>
                                <m:endChr m:val="‖"/>
                                <m:ctrlPr>
                                  <a:rPr lang="en-US" sz="3200" i="1">
                                    <a:latin typeface="Cambria Math" panose="02040503050406030204" pitchFamily="18" charset="0"/>
                                  </a:rPr>
                                </m:ctrlPr>
                              </m:dPr>
                              <m:e>
                                <m:sSub>
                                  <m:sSubPr>
                                    <m:ctrlPr>
                                      <a:rPr lang="en-US" sz="3200" i="1">
                                        <a:latin typeface="Cambria Math" panose="02040503050406030204" pitchFamily="18" charset="0"/>
                                      </a:rPr>
                                    </m:ctrlPr>
                                  </m:sSubPr>
                                  <m:e>
                                    <m:r>
                                      <a:rPr lang="en-US" sz="3200" i="1">
                                        <a:latin typeface="Cambria Math" panose="02040503050406030204" pitchFamily="18" charset="0"/>
                                      </a:rPr>
                                      <m:t>𝑓</m:t>
                                    </m:r>
                                  </m:e>
                                  <m:sub>
                                    <m:r>
                                      <a:rPr lang="en-US" sz="3200" b="0" i="0" smtClean="0">
                                        <a:latin typeface="Cambria Math" panose="02040503050406030204" pitchFamily="18" charset="0"/>
                                      </a:rPr>
                                      <m:t>1</m:t>
                                    </m:r>
                                  </m:sub>
                                </m:sSub>
                                <m:r>
                                  <a:rPr lang="en-US" sz="3200">
                                    <a:latin typeface="Cambria Math" panose="02040503050406030204" pitchFamily="18" charset="0"/>
                                  </a:rPr>
                                  <m:t>−</m:t>
                                </m:r>
                                <m:sSub>
                                  <m:sSubPr>
                                    <m:ctrlPr>
                                      <a:rPr lang="en-US" sz="3200" i="1">
                                        <a:latin typeface="Cambria Math" panose="02040503050406030204" pitchFamily="18" charset="0"/>
                                      </a:rPr>
                                    </m:ctrlPr>
                                  </m:sSubPr>
                                  <m:e>
                                    <m:acc>
                                      <m:accPr>
                                        <m:chr m:val="̂"/>
                                        <m:ctrlPr>
                                          <a:rPr lang="en-US" sz="3200" i="1">
                                            <a:latin typeface="Cambria Math" panose="02040503050406030204" pitchFamily="18" charset="0"/>
                                          </a:rPr>
                                        </m:ctrlPr>
                                      </m:accPr>
                                      <m:e>
                                        <m:r>
                                          <a:rPr lang="en-US" sz="3200" i="1">
                                            <a:latin typeface="Cambria Math" panose="02040503050406030204" pitchFamily="18" charset="0"/>
                                          </a:rPr>
                                          <m:t>𝑓</m:t>
                                        </m:r>
                                      </m:e>
                                    </m:acc>
                                  </m:e>
                                  <m:sub>
                                    <m:r>
                                      <a:rPr lang="en-US" sz="3200">
                                        <a:latin typeface="Cambria Math" panose="02040503050406030204" pitchFamily="18" charset="0"/>
                                      </a:rPr>
                                      <m:t>1</m:t>
                                    </m:r>
                                  </m:sub>
                                </m:sSub>
                              </m:e>
                            </m:d>
                          </m:e>
                          <m:sub>
                            <m:r>
                              <a:rPr lang="el-GR" sz="3200" b="1" i="1">
                                <a:latin typeface="Cambria Math" panose="02040503050406030204" pitchFamily="18" charset="0"/>
                              </a:rPr>
                              <m:t>𝜴</m:t>
                            </m:r>
                          </m:sub>
                          <m:sup>
                            <m:r>
                              <a:rPr lang="en-US" sz="3200" b="0" i="1" smtClean="0">
                                <a:latin typeface="Cambria Math" panose="02040503050406030204" pitchFamily="18" charset="0"/>
                              </a:rPr>
                              <m:t>2</m:t>
                            </m:r>
                          </m:sup>
                        </m:sSubSup>
                        <m:r>
                          <a:rPr lang="en-US" sz="3200" b="0" i="0">
                            <a:latin typeface="Cambria Math" panose="02040503050406030204" pitchFamily="18" charset="0"/>
                          </a:rPr>
                          <m:t>+</m:t>
                        </m:r>
                        <m:sSub>
                          <m:sSubPr>
                            <m:ctrlPr>
                              <a:rPr lang="en-US" sz="3200" b="0" i="1">
                                <a:latin typeface="Cambria Math" panose="02040503050406030204" pitchFamily="18" charset="0"/>
                              </a:rPr>
                            </m:ctrlPr>
                          </m:sSubPr>
                          <m:e>
                            <m:r>
                              <a:rPr lang="en-US" sz="3200" i="1">
                                <a:latin typeface="Cambria Math" panose="02040503050406030204" pitchFamily="18" charset="0"/>
                                <a:ea typeface="Cambria Math" panose="02040503050406030204" pitchFamily="18" charset="0"/>
                              </a:rPr>
                              <m:t>𝛼</m:t>
                            </m:r>
                          </m:e>
                          <m:sub>
                            <m:r>
                              <a:rPr lang="en-US" sz="3200" b="0" i="1">
                                <a:latin typeface="Cambria Math" panose="02040503050406030204" pitchFamily="18" charset="0"/>
                              </a:rPr>
                              <m:t>𝑠</m:t>
                            </m:r>
                          </m:sub>
                        </m:sSub>
                        <m:r>
                          <a:rPr lang="en-US" sz="3200" b="0" i="1" smtClean="0">
                            <a:latin typeface="Cambria Math" panose="02040503050406030204" pitchFamily="18" charset="0"/>
                          </a:rPr>
                          <m:t>(</m:t>
                        </m:r>
                        <m:sSup>
                          <m:sSupPr>
                            <m:ctrlPr>
                              <a:rPr lang="en-US" sz="3200" b="0" i="1">
                                <a:latin typeface="Cambria Math" panose="02040503050406030204" pitchFamily="18" charset="0"/>
                              </a:rPr>
                            </m:ctrlPr>
                          </m:sSupPr>
                          <m:e>
                            <m:sSup>
                              <m:sSupPr>
                                <m:ctrlPr>
                                  <a:rPr lang="en-US" sz="3200" b="0" i="1" smtClean="0">
                                    <a:latin typeface="Cambria Math" panose="02040503050406030204" pitchFamily="18" charset="0"/>
                                  </a:rPr>
                                </m:ctrlPr>
                              </m:sSupPr>
                              <m:e>
                                <m:d>
                                  <m:dPr>
                                    <m:begChr m:val="‖"/>
                                    <m:endChr m:val="‖"/>
                                    <m:ctrlPr>
                                      <a:rPr lang="en-US" sz="3200" i="1">
                                        <a:latin typeface="Cambria Math" panose="02040503050406030204" pitchFamily="18" charset="0"/>
                                      </a:rPr>
                                    </m:ctrlPr>
                                  </m:dPr>
                                  <m:e>
                                    <m:acc>
                                      <m:accPr>
                                        <m:chr m:val="̂"/>
                                        <m:ctrlPr>
                                          <a:rPr lang="en-US" sz="3200" i="1">
                                            <a:latin typeface="Cambria Math" panose="02040503050406030204" pitchFamily="18" charset="0"/>
                                          </a:rPr>
                                        </m:ctrlPr>
                                      </m:accPr>
                                      <m:e>
                                        <m:r>
                                          <m:rPr>
                                            <m:nor/>
                                          </m:rPr>
                                          <a:rPr lang="en-US" sz="3200" b="1" dirty="0"/>
                                          <m:t>u</m:t>
                                        </m:r>
                                      </m:e>
                                    </m:acc>
                                  </m:e>
                                </m:d>
                              </m:e>
                              <m:sup>
                                <m:r>
                                  <a:rPr lang="en-US" sz="3200" b="0" i="1" smtClean="0">
                                    <a:latin typeface="Cambria Math" panose="02040503050406030204" pitchFamily="18" charset="0"/>
                                  </a:rPr>
                                  <m:t>2</m:t>
                                </m:r>
                              </m:sup>
                            </m:sSup>
                            <m:sSup>
                              <m:sSupPr>
                                <m:ctrlPr>
                                  <a:rPr lang="en-US" sz="3200" b="0" i="1" smtClean="0">
                                    <a:latin typeface="Cambria Math" panose="02040503050406030204" pitchFamily="18" charset="0"/>
                                  </a:rPr>
                                </m:ctrlPr>
                              </m:sSupPr>
                              <m:e>
                                <m:r>
                                  <a:rPr lang="en-US" sz="3200" b="0" i="1" smtClean="0">
                                    <a:latin typeface="Cambria Math" panose="02040503050406030204" pitchFamily="18" charset="0"/>
                                  </a:rPr>
                                  <m:t>+ </m:t>
                                </m:r>
                                <m:r>
                                  <a:rPr lang="en-US" sz="3200" b="0" i="1" smtClean="0">
                                    <a:latin typeface="Cambria Math" panose="02040503050406030204" pitchFamily="18" charset="0"/>
                                  </a:rPr>
                                  <m:t>𝐿</m:t>
                                </m:r>
                              </m:e>
                              <m:sup>
                                <m:r>
                                  <a:rPr lang="en-US" sz="3200" b="0" i="1" smtClean="0">
                                    <a:latin typeface="Cambria Math" panose="02040503050406030204" pitchFamily="18" charset="0"/>
                                  </a:rPr>
                                  <m:t>2</m:t>
                                </m:r>
                              </m:sup>
                            </m:sSup>
                            <m:d>
                              <m:dPr>
                                <m:begChr m:val="‖"/>
                                <m:endChr m:val="‖"/>
                                <m:ctrlPr>
                                  <a:rPr lang="en-US" sz="3200" b="0" i="1">
                                    <a:latin typeface="Cambria Math" panose="02040503050406030204" pitchFamily="18" charset="0"/>
                                  </a:rPr>
                                </m:ctrlPr>
                              </m:dPr>
                              <m:e>
                                <m:r>
                                  <m:rPr>
                                    <m:sty m:val="p"/>
                                  </m:rPr>
                                  <a:rPr lang="en-US" sz="3200" b="0" i="0">
                                    <a:latin typeface="Cambria Math" panose="02040503050406030204" pitchFamily="18" charset="0"/>
                                  </a:rPr>
                                  <m:t>∇</m:t>
                                </m:r>
                                <m:acc>
                                  <m:accPr>
                                    <m:chr m:val="̂"/>
                                    <m:ctrlPr>
                                      <a:rPr lang="en-US" sz="3200" b="0" i="1" smtClean="0">
                                        <a:latin typeface="Cambria Math" panose="02040503050406030204" pitchFamily="18" charset="0"/>
                                      </a:rPr>
                                    </m:ctrlPr>
                                  </m:accPr>
                                  <m:e>
                                    <m:r>
                                      <m:rPr>
                                        <m:nor/>
                                      </m:rPr>
                                      <a:rPr lang="en-US" sz="3200" b="1" dirty="0"/>
                                      <m:t>u</m:t>
                                    </m:r>
                                  </m:e>
                                </m:acc>
                              </m:e>
                            </m:d>
                          </m:e>
                          <m:sup>
                            <m:r>
                              <a:rPr lang="en-US" sz="3200" b="0" i="0">
                                <a:latin typeface="Cambria Math" panose="02040503050406030204" pitchFamily="18" charset="0"/>
                              </a:rPr>
                              <m:t>2</m:t>
                            </m:r>
                          </m:sup>
                        </m:sSup>
                        <m:r>
                          <a:rPr lang="en-US" sz="3200" b="0" i="1" smtClean="0">
                            <a:latin typeface="Cambria Math" panose="02040503050406030204" pitchFamily="18" charset="0"/>
                          </a:rPr>
                          <m:t>)</m:t>
                        </m:r>
                        <m:r>
                          <a:rPr lang="en-US" sz="3200" b="0" i="0">
                            <a:latin typeface="Cambria Math" panose="02040503050406030204" pitchFamily="18" charset="0"/>
                          </a:rPr>
                          <m:t>+</m:t>
                        </m:r>
                        <m:sSub>
                          <m:sSubPr>
                            <m:ctrlPr>
                              <a:rPr lang="en-US" sz="3200" b="0" i="1">
                                <a:latin typeface="Cambria Math" panose="02040503050406030204" pitchFamily="18" charset="0"/>
                              </a:rPr>
                            </m:ctrlPr>
                          </m:sSubPr>
                          <m:e>
                            <m:r>
                              <a:rPr lang="en-US" sz="3200" i="1">
                                <a:latin typeface="Cambria Math" panose="02040503050406030204" pitchFamily="18" charset="0"/>
                                <a:ea typeface="Cambria Math" panose="02040503050406030204" pitchFamily="18" charset="0"/>
                              </a:rPr>
                              <m:t>𝛼</m:t>
                            </m:r>
                          </m:e>
                          <m:sub>
                            <m:r>
                              <a:rPr lang="en-US" sz="3200" b="0" i="1" smtClean="0">
                                <a:latin typeface="Cambria Math" panose="02040503050406030204" pitchFamily="18" charset="0"/>
                              </a:rPr>
                              <m:t>𝑑</m:t>
                            </m:r>
                            <m:r>
                              <a:rPr lang="en-US" sz="3200" b="0" i="1">
                                <a:latin typeface="Cambria Math" panose="02040503050406030204" pitchFamily="18" charset="0"/>
                              </a:rPr>
                              <m:t>𝑖</m:t>
                            </m:r>
                            <m:r>
                              <a:rPr lang="en-US" sz="3200" b="0" i="1">
                                <a:latin typeface="Cambria Math" panose="02040503050406030204" pitchFamily="18" charset="0"/>
                              </a:rPr>
                              <m:t>𝜈</m:t>
                            </m:r>
                          </m:sub>
                        </m:sSub>
                        <m:sSup>
                          <m:sSupPr>
                            <m:ctrlPr>
                              <a:rPr lang="en-US" sz="3200" b="0" i="1">
                                <a:latin typeface="Cambria Math" panose="02040503050406030204" pitchFamily="18" charset="0"/>
                              </a:rPr>
                            </m:ctrlPr>
                          </m:sSupPr>
                          <m:e>
                            <m:d>
                              <m:dPr>
                                <m:begChr m:val="‖"/>
                                <m:endChr m:val="‖"/>
                                <m:ctrlPr>
                                  <a:rPr lang="en-US" sz="3200" b="0" i="1">
                                    <a:latin typeface="Cambria Math" panose="02040503050406030204" pitchFamily="18" charset="0"/>
                                  </a:rPr>
                                </m:ctrlPr>
                              </m:dPr>
                              <m:e>
                                <m:r>
                                  <m:rPr>
                                    <m:sty m:val="p"/>
                                  </m:rPr>
                                  <a:rPr lang="en-US" sz="3200" b="0" i="0">
                                    <a:latin typeface="Cambria Math" panose="02040503050406030204" pitchFamily="18" charset="0"/>
                                  </a:rPr>
                                  <m:t>∇</m:t>
                                </m:r>
                                <m:r>
                                  <a:rPr lang="en-US" sz="3200" b="0" i="0" smtClean="0">
                                    <a:latin typeface="Cambria Math" panose="02040503050406030204" pitchFamily="18" charset="0"/>
                                  </a:rPr>
                                  <m:t>.</m:t>
                                </m:r>
                                <m:acc>
                                  <m:accPr>
                                    <m:chr m:val="̂"/>
                                    <m:ctrlPr>
                                      <a:rPr lang="en-US" sz="3200" b="0" i="1">
                                        <a:latin typeface="Cambria Math" panose="02040503050406030204" pitchFamily="18" charset="0"/>
                                      </a:rPr>
                                    </m:ctrlPr>
                                  </m:accPr>
                                  <m:e>
                                    <m:r>
                                      <m:rPr>
                                        <m:nor/>
                                      </m:rPr>
                                      <a:rPr lang="en-US" sz="3200" b="1" dirty="0"/>
                                      <m:t>u</m:t>
                                    </m:r>
                                  </m:e>
                                </m:acc>
                              </m:e>
                            </m:d>
                          </m:e>
                          <m:sup>
                            <m:r>
                              <a:rPr lang="en-US" sz="3200" b="0" i="0">
                                <a:latin typeface="Cambria Math" panose="02040503050406030204" pitchFamily="18" charset="0"/>
                              </a:rPr>
                              <m:t>2</m:t>
                            </m:r>
                          </m:sup>
                        </m:sSup>
                        <m:r>
                          <a:rPr lang="en-US" sz="3200" b="0" i="0">
                            <a:latin typeface="Cambria Math" panose="02040503050406030204" pitchFamily="18" charset="0"/>
                          </a:rPr>
                          <m:t>+</m:t>
                        </m:r>
                        <m:sSub>
                          <m:sSubPr>
                            <m:ctrlPr>
                              <a:rPr lang="en-US" sz="3200" b="0" i="1">
                                <a:latin typeface="Cambria Math" panose="02040503050406030204" pitchFamily="18" charset="0"/>
                              </a:rPr>
                            </m:ctrlPr>
                          </m:sSubPr>
                          <m:e>
                            <m:r>
                              <a:rPr lang="en-US" sz="3200" i="1">
                                <a:latin typeface="Cambria Math" panose="02040503050406030204" pitchFamily="18" charset="0"/>
                                <a:ea typeface="Cambria Math" panose="02040503050406030204" pitchFamily="18" charset="0"/>
                              </a:rPr>
                              <m:t>𝛼</m:t>
                            </m:r>
                          </m:e>
                          <m:sub>
                            <m:r>
                              <a:rPr lang="en-US" sz="3200" b="0" i="1">
                                <a:latin typeface="Cambria Math" panose="02040503050406030204" pitchFamily="18" charset="0"/>
                              </a:rPr>
                              <m:t>𝑏𝑐</m:t>
                            </m:r>
                          </m:sub>
                        </m:sSub>
                        <m:sSup>
                          <m:sSupPr>
                            <m:ctrlPr>
                              <a:rPr lang="en-US" sz="3200" b="0" i="1">
                                <a:latin typeface="Cambria Math" panose="02040503050406030204" pitchFamily="18" charset="0"/>
                              </a:rPr>
                            </m:ctrlPr>
                          </m:sSupPr>
                          <m:e>
                            <m:d>
                              <m:dPr>
                                <m:begChr m:val="‖"/>
                                <m:endChr m:val="‖"/>
                                <m:ctrlPr>
                                  <a:rPr lang="en-US" sz="3200" b="0" i="1">
                                    <a:latin typeface="Cambria Math" panose="02040503050406030204" pitchFamily="18" charset="0"/>
                                  </a:rPr>
                                </m:ctrlPr>
                              </m:dPr>
                              <m:e>
                                <m:sSup>
                                  <m:sSupPr>
                                    <m:ctrlPr>
                                      <a:rPr lang="en-US" sz="3200" b="0" i="1">
                                        <a:latin typeface="Cambria Math" panose="02040503050406030204" pitchFamily="18" charset="0"/>
                                      </a:rPr>
                                    </m:ctrlPr>
                                  </m:sSupPr>
                                  <m:e>
                                    <m:r>
                                      <a:rPr lang="en-US" sz="3200" b="0" i="1">
                                        <a:latin typeface="Cambria Math" panose="02040503050406030204" pitchFamily="18" charset="0"/>
                                      </a:rPr>
                                      <m:t>𝑀</m:t>
                                    </m:r>
                                  </m:e>
                                  <m:sup>
                                    <m:r>
                                      <a:rPr lang="en-US" sz="3200" b="0" i="1">
                                        <a:latin typeface="Cambria Math" panose="02040503050406030204" pitchFamily="18" charset="0"/>
                                      </a:rPr>
                                      <m:t>𝑐</m:t>
                                    </m:r>
                                  </m:sup>
                                </m:sSup>
                                <m:acc>
                                  <m:accPr>
                                    <m:chr m:val="̂"/>
                                    <m:ctrlPr>
                                      <a:rPr lang="en-US" sz="3200" b="0" i="1">
                                        <a:latin typeface="Cambria Math" panose="02040503050406030204" pitchFamily="18" charset="0"/>
                                      </a:rPr>
                                    </m:ctrlPr>
                                  </m:accPr>
                                  <m:e>
                                    <m:r>
                                      <m:rPr>
                                        <m:nor/>
                                      </m:rPr>
                                      <a:rPr lang="en-US" sz="3200" b="1" dirty="0"/>
                                      <m:t>u</m:t>
                                    </m:r>
                                  </m:e>
                                </m:acc>
                              </m:e>
                            </m:d>
                          </m:e>
                          <m:sup>
                            <m:r>
                              <a:rPr lang="en-US" sz="3200" b="0" i="0">
                                <a:latin typeface="Cambria Math" panose="02040503050406030204" pitchFamily="18" charset="0"/>
                              </a:rPr>
                              <m:t>2</m:t>
                            </m:r>
                          </m:sup>
                        </m:sSup>
                      </m:oMath>
                    </m:oMathPara>
                  </a14:m>
                  <a:endParaRPr lang="en-US" sz="3200" dirty="0"/>
                </a:p>
              </p:txBody>
            </p:sp>
          </mc:Choice>
          <mc:Fallback xmlns="">
            <p:sp>
              <p:nvSpPr>
                <p:cNvPr id="6" name="TextBox 5">
                  <a:extLst>
                    <a:ext uri="{FF2B5EF4-FFF2-40B4-BE49-F238E27FC236}">
                      <a16:creationId xmlns:a16="http://schemas.microsoft.com/office/drawing/2014/main" id="{5E0CB1E0-383C-CFCF-D87C-1B94F6351590}"/>
                    </a:ext>
                  </a:extLst>
                </p:cNvPr>
                <p:cNvSpPr txBox="1">
                  <a:spLocks noRot="1" noChangeAspect="1" noMove="1" noResize="1" noEditPoints="1" noAdjustHandles="1" noChangeArrowheads="1" noChangeShapeType="1" noTextEdit="1"/>
                </p:cNvSpPr>
                <p:nvPr/>
              </p:nvSpPr>
              <p:spPr>
                <a:xfrm>
                  <a:off x="-579120" y="1938394"/>
                  <a:ext cx="13433185" cy="580552"/>
                </a:xfrm>
                <a:prstGeom prst="rect">
                  <a:avLst/>
                </a:prstGeom>
                <a:blipFill>
                  <a:blip r:embed="rId2"/>
                  <a:stretch>
                    <a:fillRect/>
                  </a:stretch>
                </a:blipFill>
              </p:spPr>
              <p:txBody>
                <a:bodyPr/>
                <a:lstStyle/>
                <a:p>
                  <a:r>
                    <a:rPr lang="en-US">
                      <a:noFill/>
                    </a:rPr>
                    <a:t> </a:t>
                  </a:r>
                </a:p>
              </p:txBody>
            </p:sp>
          </mc:Fallback>
        </mc:AlternateContent>
        <p:sp>
          <p:nvSpPr>
            <p:cNvPr id="7" name="Left Brace 6">
              <a:extLst>
                <a:ext uri="{FF2B5EF4-FFF2-40B4-BE49-F238E27FC236}">
                  <a16:creationId xmlns:a16="http://schemas.microsoft.com/office/drawing/2014/main" id="{B09C8F19-9FAB-476B-412F-72C399CAC3AD}"/>
                </a:ext>
              </a:extLst>
            </p:cNvPr>
            <p:cNvSpPr/>
            <p:nvPr/>
          </p:nvSpPr>
          <p:spPr>
            <a:xfrm rot="16200000">
              <a:off x="1428339" y="1562420"/>
              <a:ext cx="87790" cy="2179948"/>
            </a:xfrm>
            <a:prstGeom prst="leftBrace">
              <a:avLst/>
            </a:prstGeom>
            <a:ln w="19050">
              <a:solidFill>
                <a:schemeClr val="accent2">
                  <a:lumMod val="75000"/>
                </a:schemeClr>
              </a:solidFill>
            </a:ln>
          </p:spPr>
          <p:style>
            <a:lnRef idx="1">
              <a:schemeClr val="accent2"/>
            </a:lnRef>
            <a:fillRef idx="0">
              <a:schemeClr val="accent2"/>
            </a:fillRef>
            <a:effectRef idx="0">
              <a:schemeClr val="accent2"/>
            </a:effectRef>
            <a:fontRef idx="minor">
              <a:schemeClr val="tx1"/>
            </a:fontRef>
          </p:style>
          <p:txBody>
            <a:bodyPr rtlCol="0" anchor="ctr"/>
            <a:lstStyle/>
            <a:p>
              <a:pPr algn="ctr"/>
              <a:endParaRPr lang="en-US" sz="1600" dirty="0"/>
            </a:p>
          </p:txBody>
        </p:sp>
        <p:sp>
          <p:nvSpPr>
            <p:cNvPr id="8" name="Left Brace 7">
              <a:extLst>
                <a:ext uri="{FF2B5EF4-FFF2-40B4-BE49-F238E27FC236}">
                  <a16:creationId xmlns:a16="http://schemas.microsoft.com/office/drawing/2014/main" id="{2D706AD1-932D-FF62-388E-72DD38F5ABE9}"/>
                </a:ext>
              </a:extLst>
            </p:cNvPr>
            <p:cNvSpPr/>
            <p:nvPr/>
          </p:nvSpPr>
          <p:spPr>
            <a:xfrm rot="16200000">
              <a:off x="5062093" y="580762"/>
              <a:ext cx="87789" cy="4119640"/>
            </a:xfrm>
            <a:prstGeom prst="lef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sz="1600" dirty="0"/>
            </a:p>
          </p:txBody>
        </p:sp>
        <p:sp>
          <p:nvSpPr>
            <p:cNvPr id="9" name="Left Brace 8">
              <a:extLst>
                <a:ext uri="{FF2B5EF4-FFF2-40B4-BE49-F238E27FC236}">
                  <a16:creationId xmlns:a16="http://schemas.microsoft.com/office/drawing/2014/main" id="{B348FB69-B3EF-B34F-C246-369F5197D323}"/>
                </a:ext>
              </a:extLst>
            </p:cNvPr>
            <p:cNvSpPr/>
            <p:nvPr/>
          </p:nvSpPr>
          <p:spPr>
            <a:xfrm rot="16200000">
              <a:off x="8758940" y="1572539"/>
              <a:ext cx="156363" cy="2179946"/>
            </a:xfrm>
            <a:prstGeom prst="leftBrace">
              <a:avLst/>
            </a:prstGeom>
            <a:ln>
              <a:solidFill>
                <a:schemeClr val="accent6"/>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sz="1600" dirty="0"/>
            </a:p>
          </p:txBody>
        </p:sp>
        <p:sp>
          <p:nvSpPr>
            <p:cNvPr id="10" name="Left Brace 9">
              <a:extLst>
                <a:ext uri="{FF2B5EF4-FFF2-40B4-BE49-F238E27FC236}">
                  <a16:creationId xmlns:a16="http://schemas.microsoft.com/office/drawing/2014/main" id="{A83D34DA-7038-3D78-697A-8F446C9DFC66}"/>
                </a:ext>
              </a:extLst>
            </p:cNvPr>
            <p:cNvSpPr/>
            <p:nvPr/>
          </p:nvSpPr>
          <p:spPr>
            <a:xfrm rot="16200000">
              <a:off x="11466512" y="1546988"/>
              <a:ext cx="156363" cy="2179948"/>
            </a:xfrm>
            <a:prstGeom prst="leftBrace">
              <a:avLst/>
            </a:prstGeom>
            <a:ln>
              <a:solidFill>
                <a:schemeClr val="accent5">
                  <a:lumMod val="75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sz="1600" dirty="0"/>
            </a:p>
          </p:txBody>
        </p:sp>
        <p:sp>
          <p:nvSpPr>
            <p:cNvPr id="11" name="TextBox 10">
              <a:extLst>
                <a:ext uri="{FF2B5EF4-FFF2-40B4-BE49-F238E27FC236}">
                  <a16:creationId xmlns:a16="http://schemas.microsoft.com/office/drawing/2014/main" id="{2D2542A6-6351-F2EC-D1F1-55BAB5BE2C75}"/>
                </a:ext>
              </a:extLst>
            </p:cNvPr>
            <p:cNvSpPr txBox="1"/>
            <p:nvPr/>
          </p:nvSpPr>
          <p:spPr>
            <a:xfrm>
              <a:off x="382260" y="2785842"/>
              <a:ext cx="1996524" cy="263596"/>
            </a:xfrm>
            <a:prstGeom prst="rect">
              <a:avLst/>
            </a:prstGeom>
            <a:ln>
              <a:solidFill>
                <a:schemeClr val="accent2"/>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US" b="1" dirty="0">
                  <a:effectLst>
                    <a:outerShdw blurRad="38100" dist="38100" dir="2700000" algn="tl">
                      <a:srgbClr val="000000">
                        <a:alpha val="43137"/>
                      </a:srgbClr>
                    </a:outerShdw>
                  </a:effectLst>
                </a:rPr>
                <a:t>Misfit term</a:t>
              </a:r>
            </a:p>
          </p:txBody>
        </p:sp>
        <p:sp>
          <p:nvSpPr>
            <p:cNvPr id="12" name="TextBox 11">
              <a:extLst>
                <a:ext uri="{FF2B5EF4-FFF2-40B4-BE49-F238E27FC236}">
                  <a16:creationId xmlns:a16="http://schemas.microsoft.com/office/drawing/2014/main" id="{A858FF07-DC72-B294-F691-56C9FDD23D10}"/>
                </a:ext>
              </a:extLst>
            </p:cNvPr>
            <p:cNvSpPr txBox="1"/>
            <p:nvPr/>
          </p:nvSpPr>
          <p:spPr>
            <a:xfrm>
              <a:off x="4279588" y="2785842"/>
              <a:ext cx="1977767" cy="263596"/>
            </a:xfrm>
            <a:prstGeom prst="rect">
              <a:avLst/>
            </a:prstGeom>
            <a:noFill/>
            <a:ln>
              <a:solidFill>
                <a:srgbClr val="2179B5"/>
              </a:solidFill>
            </a:ln>
          </p:spPr>
          <p:txBody>
            <a:bodyPr wrap="square" rtlCol="0">
              <a:spAutoFit/>
            </a:bodyPr>
            <a:lstStyle/>
            <a:p>
              <a:pPr algn="ctr"/>
              <a:r>
                <a:rPr lang="en-US" b="1" dirty="0">
                  <a:effectLst>
                    <a:outerShdw blurRad="38100" dist="38100" dir="2700000" algn="tl">
                      <a:srgbClr val="000000">
                        <a:alpha val="43137"/>
                      </a:srgbClr>
                    </a:outerShdw>
                  </a:effectLst>
                </a:rPr>
                <a:t>Regularization</a:t>
              </a:r>
            </a:p>
          </p:txBody>
        </p:sp>
        <p:sp>
          <p:nvSpPr>
            <p:cNvPr id="13" name="TextBox 12">
              <a:extLst>
                <a:ext uri="{FF2B5EF4-FFF2-40B4-BE49-F238E27FC236}">
                  <a16:creationId xmlns:a16="http://schemas.microsoft.com/office/drawing/2014/main" id="{958D77C9-9304-85A5-5D5B-BB94A5F4606E}"/>
                </a:ext>
              </a:extLst>
            </p:cNvPr>
            <p:cNvSpPr txBox="1"/>
            <p:nvPr/>
          </p:nvSpPr>
          <p:spPr>
            <a:xfrm>
              <a:off x="8158158" y="2785842"/>
              <a:ext cx="1631062" cy="263596"/>
            </a:xfrm>
            <a:prstGeom prst="rect">
              <a:avLst/>
            </a:prstGeom>
            <a:noFill/>
            <a:ln>
              <a:solidFill>
                <a:schemeClr val="accent6"/>
              </a:solidFill>
            </a:ln>
          </p:spPr>
          <p:txBody>
            <a:bodyPr wrap="square" rtlCol="0">
              <a:spAutoFit/>
            </a:bodyPr>
            <a:lstStyle/>
            <a:p>
              <a:pPr algn="ctr"/>
              <a:r>
                <a:rPr lang="en-US" b="1" dirty="0">
                  <a:effectLst>
                    <a:outerShdw blurRad="38100" dist="38100" dir="2700000" algn="tl">
                      <a:srgbClr val="000000">
                        <a:alpha val="43137"/>
                      </a:srgbClr>
                    </a:outerShdw>
                  </a:effectLst>
                </a:rPr>
                <a:t>Divergence</a:t>
              </a:r>
            </a:p>
          </p:txBody>
        </p:sp>
        <p:sp>
          <p:nvSpPr>
            <p:cNvPr id="14" name="TextBox 13">
              <a:extLst>
                <a:ext uri="{FF2B5EF4-FFF2-40B4-BE49-F238E27FC236}">
                  <a16:creationId xmlns:a16="http://schemas.microsoft.com/office/drawing/2014/main" id="{D1205D50-0922-4C35-2AE5-7BB7CEB9DDA6}"/>
                </a:ext>
              </a:extLst>
            </p:cNvPr>
            <p:cNvSpPr txBox="1"/>
            <p:nvPr/>
          </p:nvSpPr>
          <p:spPr>
            <a:xfrm>
              <a:off x="10823694" y="2785842"/>
              <a:ext cx="1852408" cy="263596"/>
            </a:xfrm>
            <a:prstGeom prst="rect">
              <a:avLst/>
            </a:prstGeom>
            <a:noFill/>
            <a:ln>
              <a:solidFill>
                <a:schemeClr val="accent5">
                  <a:lumMod val="75000"/>
                </a:schemeClr>
              </a:solidFill>
            </a:ln>
          </p:spPr>
          <p:txBody>
            <a:bodyPr wrap="square" rtlCol="0">
              <a:spAutoFit/>
            </a:bodyPr>
            <a:lstStyle/>
            <a:p>
              <a:pPr algn="ctr"/>
              <a:r>
                <a:rPr lang="en-US" b="1" dirty="0">
                  <a:effectLst>
                    <a:outerShdw blurRad="38100" dist="38100" dir="2700000" algn="tl">
                      <a:srgbClr val="000000">
                        <a:alpha val="43137"/>
                      </a:srgbClr>
                    </a:outerShdw>
                  </a:effectLst>
                </a:rPr>
                <a:t>Boundaries</a:t>
              </a:r>
            </a:p>
          </p:txBody>
        </p:sp>
      </p:grpSp>
      <p:sp>
        <p:nvSpPr>
          <p:cNvPr id="17" name="TextBox 16">
            <a:extLst>
              <a:ext uri="{FF2B5EF4-FFF2-40B4-BE49-F238E27FC236}">
                <a16:creationId xmlns:a16="http://schemas.microsoft.com/office/drawing/2014/main" id="{CECAE8B3-8CD7-FC8A-6A49-3493C681785F}"/>
              </a:ext>
            </a:extLst>
          </p:cNvPr>
          <p:cNvSpPr txBox="1"/>
          <p:nvPr/>
        </p:nvSpPr>
        <p:spPr>
          <a:xfrm>
            <a:off x="538572" y="3641223"/>
            <a:ext cx="3032202" cy="369332"/>
          </a:xfrm>
          <a:prstGeom prst="rect">
            <a:avLst/>
          </a:prstGeom>
          <a:noFill/>
        </p:spPr>
        <p:txBody>
          <a:bodyPr wrap="square" rtlCol="0">
            <a:spAutoFit/>
          </a:bodyPr>
          <a:lstStyle/>
          <a:p>
            <a:pPr algn="just"/>
            <a:r>
              <a:rPr lang="en-US" dirty="0"/>
              <a:t>Observation – Predicted field</a:t>
            </a:r>
          </a:p>
        </p:txBody>
      </p:sp>
      <p:cxnSp>
        <p:nvCxnSpPr>
          <p:cNvPr id="19" name="Straight Arrow Connector 18">
            <a:extLst>
              <a:ext uri="{FF2B5EF4-FFF2-40B4-BE49-F238E27FC236}">
                <a16:creationId xmlns:a16="http://schemas.microsoft.com/office/drawing/2014/main" id="{C88D0B42-EC2D-6C9C-89B2-ADA573C63CD6}"/>
              </a:ext>
            </a:extLst>
          </p:cNvPr>
          <p:cNvCxnSpPr>
            <a:cxnSpLocks/>
          </p:cNvCxnSpPr>
          <p:nvPr/>
        </p:nvCxnSpPr>
        <p:spPr>
          <a:xfrm>
            <a:off x="2009553" y="3256253"/>
            <a:ext cx="0" cy="288331"/>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sp>
        <p:nvSpPr>
          <p:cNvPr id="21" name="TextBox 20">
            <a:extLst>
              <a:ext uri="{FF2B5EF4-FFF2-40B4-BE49-F238E27FC236}">
                <a16:creationId xmlns:a16="http://schemas.microsoft.com/office/drawing/2014/main" id="{92AB842C-E156-D8C3-3828-B3479E558679}"/>
              </a:ext>
            </a:extLst>
          </p:cNvPr>
          <p:cNvSpPr txBox="1"/>
          <p:nvPr/>
        </p:nvSpPr>
        <p:spPr>
          <a:xfrm>
            <a:off x="3809439" y="3863083"/>
            <a:ext cx="3032202" cy="646331"/>
          </a:xfrm>
          <a:prstGeom prst="rect">
            <a:avLst/>
          </a:prstGeom>
          <a:noFill/>
        </p:spPr>
        <p:txBody>
          <a:bodyPr wrap="square" rtlCol="0">
            <a:spAutoFit/>
          </a:bodyPr>
          <a:lstStyle/>
          <a:p>
            <a:pPr algn="just"/>
            <a:r>
              <a:rPr lang="en-US" dirty="0"/>
              <a:t>Penalization of unrealistic velocities</a:t>
            </a:r>
          </a:p>
        </p:txBody>
      </p:sp>
      <p:cxnSp>
        <p:nvCxnSpPr>
          <p:cNvPr id="22" name="Straight Arrow Connector 21">
            <a:extLst>
              <a:ext uri="{FF2B5EF4-FFF2-40B4-BE49-F238E27FC236}">
                <a16:creationId xmlns:a16="http://schemas.microsoft.com/office/drawing/2014/main" id="{AD48E9AB-7D47-7FE6-BE46-C52C0E0E0EFD}"/>
              </a:ext>
            </a:extLst>
          </p:cNvPr>
          <p:cNvCxnSpPr>
            <a:cxnSpLocks/>
          </p:cNvCxnSpPr>
          <p:nvPr/>
        </p:nvCxnSpPr>
        <p:spPr>
          <a:xfrm>
            <a:off x="5297186" y="3121573"/>
            <a:ext cx="0" cy="731236"/>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4" name="TextBox 23">
            <a:extLst>
              <a:ext uri="{FF2B5EF4-FFF2-40B4-BE49-F238E27FC236}">
                <a16:creationId xmlns:a16="http://schemas.microsoft.com/office/drawing/2014/main" id="{13E1677C-B525-0CAA-0CDF-B96086CE59CD}"/>
              </a:ext>
            </a:extLst>
          </p:cNvPr>
          <p:cNvSpPr txBox="1"/>
          <p:nvPr/>
        </p:nvSpPr>
        <p:spPr>
          <a:xfrm>
            <a:off x="7262263" y="4194113"/>
            <a:ext cx="2433245" cy="646331"/>
          </a:xfrm>
          <a:prstGeom prst="rect">
            <a:avLst/>
          </a:prstGeom>
          <a:noFill/>
        </p:spPr>
        <p:txBody>
          <a:bodyPr wrap="square" rtlCol="0">
            <a:spAutoFit/>
          </a:bodyPr>
          <a:lstStyle/>
          <a:p>
            <a:pPr algn="just"/>
            <a:r>
              <a:rPr lang="en-US" dirty="0"/>
              <a:t>Penalizes divergence on the horizontal flow.</a:t>
            </a:r>
          </a:p>
        </p:txBody>
      </p:sp>
      <p:cxnSp>
        <p:nvCxnSpPr>
          <p:cNvPr id="25" name="Straight Arrow Connector 24">
            <a:extLst>
              <a:ext uri="{FF2B5EF4-FFF2-40B4-BE49-F238E27FC236}">
                <a16:creationId xmlns:a16="http://schemas.microsoft.com/office/drawing/2014/main" id="{9EA9156A-53B2-ABE8-C318-E59734D016EA}"/>
              </a:ext>
            </a:extLst>
          </p:cNvPr>
          <p:cNvCxnSpPr/>
          <p:nvPr/>
        </p:nvCxnSpPr>
        <p:spPr>
          <a:xfrm>
            <a:off x="8584418" y="3151270"/>
            <a:ext cx="0" cy="1039300"/>
          </a:xfrm>
          <a:prstGeom prst="straightConnector1">
            <a:avLst/>
          </a:prstGeom>
          <a:ln>
            <a:tailEnd type="triangle"/>
          </a:ln>
        </p:spPr>
        <p:style>
          <a:lnRef idx="2">
            <a:schemeClr val="accent6"/>
          </a:lnRef>
          <a:fillRef idx="0">
            <a:schemeClr val="accent6"/>
          </a:fillRef>
          <a:effectRef idx="1">
            <a:schemeClr val="accent6"/>
          </a:effectRef>
          <a:fontRef idx="minor">
            <a:schemeClr val="tx1"/>
          </a:fontRef>
        </p:style>
      </p:cxnSp>
      <p:sp>
        <p:nvSpPr>
          <p:cNvPr id="27" name="TextBox 26">
            <a:extLst>
              <a:ext uri="{FF2B5EF4-FFF2-40B4-BE49-F238E27FC236}">
                <a16:creationId xmlns:a16="http://schemas.microsoft.com/office/drawing/2014/main" id="{E8626CC4-5C66-7D4C-B34E-2183788C8F7F}"/>
              </a:ext>
            </a:extLst>
          </p:cNvPr>
          <p:cNvSpPr txBox="1"/>
          <p:nvPr/>
        </p:nvSpPr>
        <p:spPr>
          <a:xfrm>
            <a:off x="9953274" y="4398068"/>
            <a:ext cx="2097680" cy="646331"/>
          </a:xfrm>
          <a:prstGeom prst="rect">
            <a:avLst/>
          </a:prstGeom>
          <a:noFill/>
        </p:spPr>
        <p:txBody>
          <a:bodyPr wrap="square" rtlCol="0">
            <a:spAutoFit/>
          </a:bodyPr>
          <a:lstStyle/>
          <a:p>
            <a:pPr algn="just"/>
            <a:r>
              <a:rPr lang="en-US" dirty="0"/>
              <a:t>Provides a boundary on coast</a:t>
            </a:r>
          </a:p>
        </p:txBody>
      </p:sp>
      <p:cxnSp>
        <p:nvCxnSpPr>
          <p:cNvPr id="28" name="Straight Arrow Connector 27">
            <a:extLst>
              <a:ext uri="{FF2B5EF4-FFF2-40B4-BE49-F238E27FC236}">
                <a16:creationId xmlns:a16="http://schemas.microsoft.com/office/drawing/2014/main" id="{46256978-0D95-C189-78B9-936423200447}"/>
              </a:ext>
            </a:extLst>
          </p:cNvPr>
          <p:cNvCxnSpPr>
            <a:cxnSpLocks/>
          </p:cNvCxnSpPr>
          <p:nvPr/>
        </p:nvCxnSpPr>
        <p:spPr>
          <a:xfrm>
            <a:off x="10890060" y="3121573"/>
            <a:ext cx="0" cy="1258314"/>
          </a:xfrm>
          <a:prstGeom prst="straightConnector1">
            <a:avLst/>
          </a:prstGeom>
          <a:ln>
            <a:tailEnd type="triangle"/>
          </a:ln>
        </p:spPr>
        <p:style>
          <a:lnRef idx="2">
            <a:schemeClr val="accent5"/>
          </a:lnRef>
          <a:fillRef idx="0">
            <a:schemeClr val="accent5"/>
          </a:fillRef>
          <a:effectRef idx="1">
            <a:schemeClr val="accent5"/>
          </a:effectRef>
          <a:fontRef idx="minor">
            <a:schemeClr val="tx1"/>
          </a:fontRef>
        </p:style>
      </p:cxnSp>
      <mc:AlternateContent xmlns:mc="http://schemas.openxmlformats.org/markup-compatibility/2006" xmlns:a14="http://schemas.microsoft.com/office/drawing/2010/main">
        <mc:Choice Requires="a14">
          <p:sp>
            <p:nvSpPr>
              <p:cNvPr id="34" name="TextBox 33">
                <a:extLst>
                  <a:ext uri="{FF2B5EF4-FFF2-40B4-BE49-F238E27FC236}">
                    <a16:creationId xmlns:a16="http://schemas.microsoft.com/office/drawing/2014/main" id="{F705824F-0FC6-3C6D-7771-8275DA0F91A1}"/>
                  </a:ext>
                </a:extLst>
              </p:cNvPr>
              <p:cNvSpPr txBox="1"/>
              <p:nvPr/>
            </p:nvSpPr>
            <p:spPr>
              <a:xfrm>
                <a:off x="4349841" y="4509414"/>
                <a:ext cx="687110"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sz="1800" b="1" i="1" smtClean="0">
                              <a:latin typeface="Cambria Math" panose="02040503050406030204" pitchFamily="18" charset="0"/>
                            </a:rPr>
                          </m:ctrlPr>
                        </m:sSubPr>
                        <m:e>
                          <m:r>
                            <a:rPr lang="en-US" sz="1800" b="1" i="1">
                              <a:latin typeface="Cambria Math" panose="02040503050406030204" pitchFamily="18" charset="0"/>
                              <a:ea typeface="Cambria Math" panose="02040503050406030204" pitchFamily="18" charset="0"/>
                            </a:rPr>
                            <m:t>𝜶</m:t>
                          </m:r>
                        </m:e>
                        <m:sub>
                          <m:r>
                            <a:rPr lang="en-US" sz="1800" b="1" i="1">
                              <a:latin typeface="Cambria Math" panose="02040503050406030204" pitchFamily="18" charset="0"/>
                            </a:rPr>
                            <m:t>𝒔</m:t>
                          </m:r>
                        </m:sub>
                      </m:sSub>
                    </m:oMath>
                  </m:oMathPara>
                </a14:m>
                <a:endParaRPr lang="en-US" b="1" dirty="0"/>
              </a:p>
            </p:txBody>
          </p:sp>
        </mc:Choice>
        <mc:Fallback xmlns="">
          <p:sp>
            <p:nvSpPr>
              <p:cNvPr id="34" name="TextBox 33">
                <a:extLst>
                  <a:ext uri="{FF2B5EF4-FFF2-40B4-BE49-F238E27FC236}">
                    <a16:creationId xmlns:a16="http://schemas.microsoft.com/office/drawing/2014/main" id="{F705824F-0FC6-3C6D-7771-8275DA0F91A1}"/>
                  </a:ext>
                </a:extLst>
              </p:cNvPr>
              <p:cNvSpPr txBox="1">
                <a:spLocks noRot="1" noChangeAspect="1" noMove="1" noResize="1" noEditPoints="1" noAdjustHandles="1" noChangeArrowheads="1" noChangeShapeType="1" noTextEdit="1"/>
              </p:cNvSpPr>
              <p:nvPr/>
            </p:nvSpPr>
            <p:spPr>
              <a:xfrm>
                <a:off x="4349841" y="4509414"/>
                <a:ext cx="687110" cy="369332"/>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6" name="TextBox 35">
                <a:extLst>
                  <a:ext uri="{FF2B5EF4-FFF2-40B4-BE49-F238E27FC236}">
                    <a16:creationId xmlns:a16="http://schemas.microsoft.com/office/drawing/2014/main" id="{46236AC7-DEFA-FB6D-C394-EFCAE403CFD4}"/>
                  </a:ext>
                </a:extLst>
              </p:cNvPr>
              <p:cNvSpPr txBox="1"/>
              <p:nvPr/>
            </p:nvSpPr>
            <p:spPr>
              <a:xfrm>
                <a:off x="8121292" y="4840444"/>
                <a:ext cx="978614"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sz="1800" b="1" i="1" smtClean="0">
                              <a:latin typeface="Cambria Math" panose="02040503050406030204" pitchFamily="18" charset="0"/>
                            </a:rPr>
                          </m:ctrlPr>
                        </m:sSubPr>
                        <m:e>
                          <m:r>
                            <a:rPr lang="en-US" sz="1800" b="1" i="1">
                              <a:latin typeface="Cambria Math" panose="02040503050406030204" pitchFamily="18" charset="0"/>
                              <a:ea typeface="Cambria Math" panose="02040503050406030204" pitchFamily="18" charset="0"/>
                            </a:rPr>
                            <m:t>𝜶</m:t>
                          </m:r>
                        </m:e>
                        <m:sub>
                          <m:r>
                            <a:rPr lang="en-US" sz="1800" b="1" i="1" smtClean="0">
                              <a:latin typeface="Cambria Math" panose="02040503050406030204" pitchFamily="18" charset="0"/>
                            </a:rPr>
                            <m:t>𝒅</m:t>
                          </m:r>
                          <m:r>
                            <a:rPr lang="en-US" sz="1800" b="1" i="1">
                              <a:latin typeface="Cambria Math" panose="02040503050406030204" pitchFamily="18" charset="0"/>
                            </a:rPr>
                            <m:t>𝒊</m:t>
                          </m:r>
                          <m:r>
                            <a:rPr lang="en-US" sz="1800" b="1" i="1">
                              <a:latin typeface="Cambria Math" panose="02040503050406030204" pitchFamily="18" charset="0"/>
                            </a:rPr>
                            <m:t>𝝂</m:t>
                          </m:r>
                        </m:sub>
                      </m:sSub>
                    </m:oMath>
                  </m:oMathPara>
                </a14:m>
                <a:endParaRPr lang="en-US" b="1" dirty="0"/>
              </a:p>
            </p:txBody>
          </p:sp>
        </mc:Choice>
        <mc:Fallback xmlns="">
          <p:sp>
            <p:nvSpPr>
              <p:cNvPr id="36" name="TextBox 35">
                <a:extLst>
                  <a:ext uri="{FF2B5EF4-FFF2-40B4-BE49-F238E27FC236}">
                    <a16:creationId xmlns:a16="http://schemas.microsoft.com/office/drawing/2014/main" id="{46236AC7-DEFA-FB6D-C394-EFCAE403CFD4}"/>
                  </a:ext>
                </a:extLst>
              </p:cNvPr>
              <p:cNvSpPr txBox="1">
                <a:spLocks noRot="1" noChangeAspect="1" noMove="1" noResize="1" noEditPoints="1" noAdjustHandles="1" noChangeArrowheads="1" noChangeShapeType="1" noTextEdit="1"/>
              </p:cNvSpPr>
              <p:nvPr/>
            </p:nvSpPr>
            <p:spPr>
              <a:xfrm>
                <a:off x="8121292" y="4840444"/>
                <a:ext cx="978614" cy="369332"/>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8" name="TextBox 37">
                <a:extLst>
                  <a:ext uri="{FF2B5EF4-FFF2-40B4-BE49-F238E27FC236}">
                    <a16:creationId xmlns:a16="http://schemas.microsoft.com/office/drawing/2014/main" id="{007E9946-855D-9C91-05EC-8DB08616E41F}"/>
                  </a:ext>
                </a:extLst>
              </p:cNvPr>
              <p:cNvSpPr txBox="1"/>
              <p:nvPr/>
            </p:nvSpPr>
            <p:spPr>
              <a:xfrm>
                <a:off x="10400753" y="5062580"/>
                <a:ext cx="978614"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sz="1800" b="1" i="1" smtClean="0">
                              <a:latin typeface="Cambria Math" panose="02040503050406030204" pitchFamily="18" charset="0"/>
                            </a:rPr>
                          </m:ctrlPr>
                        </m:sSubPr>
                        <m:e>
                          <m:r>
                            <a:rPr lang="en-US" sz="1800" b="1" i="1">
                              <a:latin typeface="Cambria Math" panose="02040503050406030204" pitchFamily="18" charset="0"/>
                              <a:ea typeface="Cambria Math" panose="02040503050406030204" pitchFamily="18" charset="0"/>
                            </a:rPr>
                            <m:t>𝜶</m:t>
                          </m:r>
                        </m:e>
                        <m:sub>
                          <m:r>
                            <m:rPr>
                              <m:sty m:val="p"/>
                            </m:rPr>
                            <a:rPr lang="en-US" sz="1800" b="1" i="1" smtClean="0">
                              <a:latin typeface="Cambria Math" panose="02040503050406030204" pitchFamily="18" charset="0"/>
                              <a:ea typeface="Cambria Math" panose="02040503050406030204" pitchFamily="18" charset="0"/>
                            </a:rPr>
                            <m:t>bc</m:t>
                          </m:r>
                        </m:sub>
                      </m:sSub>
                    </m:oMath>
                  </m:oMathPara>
                </a14:m>
                <a:endParaRPr lang="en-US" b="1" dirty="0"/>
              </a:p>
            </p:txBody>
          </p:sp>
        </mc:Choice>
        <mc:Fallback xmlns="">
          <p:sp>
            <p:nvSpPr>
              <p:cNvPr id="38" name="TextBox 37">
                <a:extLst>
                  <a:ext uri="{FF2B5EF4-FFF2-40B4-BE49-F238E27FC236}">
                    <a16:creationId xmlns:a16="http://schemas.microsoft.com/office/drawing/2014/main" id="{007E9946-855D-9C91-05EC-8DB08616E41F}"/>
                  </a:ext>
                </a:extLst>
              </p:cNvPr>
              <p:cNvSpPr txBox="1">
                <a:spLocks noRot="1" noChangeAspect="1" noMove="1" noResize="1" noEditPoints="1" noAdjustHandles="1" noChangeArrowheads="1" noChangeShapeType="1" noTextEdit="1"/>
              </p:cNvSpPr>
              <p:nvPr/>
            </p:nvSpPr>
            <p:spPr>
              <a:xfrm>
                <a:off x="10400753" y="5062580"/>
                <a:ext cx="978614" cy="369332"/>
              </a:xfrm>
              <a:prstGeom prst="rect">
                <a:avLst/>
              </a:prstGeom>
              <a:blipFill>
                <a:blip r:embed="rId5"/>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30335219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33CCEA-FAD5-2F18-5EB1-2F2FC780973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F2E80FA-9E58-6142-4302-BB52B0FEEADA}"/>
              </a:ext>
            </a:extLst>
          </p:cNvPr>
          <p:cNvSpPr>
            <a:spLocks noGrp="1"/>
          </p:cNvSpPr>
          <p:nvPr>
            <p:ph type="title"/>
          </p:nvPr>
        </p:nvSpPr>
        <p:spPr/>
        <p:txBody>
          <a:bodyPr/>
          <a:lstStyle/>
          <a:p>
            <a:r>
              <a:rPr lang="en-US" dirty="0"/>
              <a:t>Geostrophic velocity baseline – Ground truth</a:t>
            </a:r>
          </a:p>
        </p:txBody>
      </p:sp>
      <p:pic>
        <p:nvPicPr>
          <p:cNvPr id="7" name="Content Placeholder 6">
            <a:extLst>
              <a:ext uri="{FF2B5EF4-FFF2-40B4-BE49-F238E27FC236}">
                <a16:creationId xmlns:a16="http://schemas.microsoft.com/office/drawing/2014/main" id="{5730F2D6-C689-5E0C-78C6-2BF7668D29C7}"/>
              </a:ext>
            </a:extLst>
          </p:cNvPr>
          <p:cNvPicPr>
            <a:picLocks noGrp="1" noChangeAspect="1"/>
          </p:cNvPicPr>
          <p:nvPr>
            <p:ph sz="half" idx="1"/>
          </p:nvPr>
        </p:nvPicPr>
        <p:blipFill>
          <a:blip r:embed="rId2"/>
          <a:stretch>
            <a:fillRect/>
          </a:stretch>
        </p:blipFill>
        <p:spPr>
          <a:xfrm>
            <a:off x="508571" y="1825625"/>
            <a:ext cx="7258692" cy="4369086"/>
          </a:xfrm>
          <a:prstGeom prst="rect">
            <a:avLst/>
          </a:prstGeom>
        </p:spPr>
      </p:pic>
      <p:sp>
        <p:nvSpPr>
          <p:cNvPr id="4" name="Content Placeholder 3">
            <a:extLst>
              <a:ext uri="{FF2B5EF4-FFF2-40B4-BE49-F238E27FC236}">
                <a16:creationId xmlns:a16="http://schemas.microsoft.com/office/drawing/2014/main" id="{9C59CF69-C82F-1E62-7114-1C17AFA67430}"/>
              </a:ext>
            </a:extLst>
          </p:cNvPr>
          <p:cNvSpPr>
            <a:spLocks noGrp="1"/>
          </p:cNvSpPr>
          <p:nvPr>
            <p:ph sz="half" idx="2"/>
          </p:nvPr>
        </p:nvSpPr>
        <p:spPr>
          <a:xfrm>
            <a:off x="7849456" y="1825625"/>
            <a:ext cx="3504344" cy="2414140"/>
          </a:xfrm>
        </p:spPr>
        <p:txBody>
          <a:bodyPr>
            <a:normAutofit/>
          </a:bodyPr>
          <a:lstStyle/>
          <a:p>
            <a:pPr algn="just"/>
            <a:r>
              <a:rPr lang="en-US" sz="2400" dirty="0"/>
              <a:t>Baseline field of velocity components by using the geostrophic approximation and the </a:t>
            </a:r>
            <a:r>
              <a:rPr lang="en-US" sz="2400" b="1" dirty="0"/>
              <a:t>sea surface height</a:t>
            </a:r>
            <a:r>
              <a:rPr lang="en-US" sz="2400" dirty="0"/>
              <a:t> from the IBI model </a:t>
            </a:r>
          </a:p>
        </p:txBody>
      </p:sp>
      <p:sp>
        <p:nvSpPr>
          <p:cNvPr id="5" name="Slide Number Placeholder 4">
            <a:extLst>
              <a:ext uri="{FF2B5EF4-FFF2-40B4-BE49-F238E27FC236}">
                <a16:creationId xmlns:a16="http://schemas.microsoft.com/office/drawing/2014/main" id="{5A13CF9C-B522-C5D9-1D2E-803ADD19C398}"/>
              </a:ext>
            </a:extLst>
          </p:cNvPr>
          <p:cNvSpPr>
            <a:spLocks noGrp="1"/>
          </p:cNvSpPr>
          <p:nvPr>
            <p:ph type="sldNum" sz="quarter" idx="12"/>
          </p:nvPr>
        </p:nvSpPr>
        <p:spPr/>
        <p:txBody>
          <a:bodyPr/>
          <a:lstStyle/>
          <a:p>
            <a:fld id="{E92823A0-3FF9-4315-8423-4C6FC6F5678B}" type="slidenum">
              <a:rPr lang="es-CO" smtClean="0"/>
              <a:t>12</a:t>
            </a:fld>
            <a:endParaRPr lang="es-CO"/>
          </a:p>
        </p:txBody>
      </p:sp>
      <p:pic>
        <p:nvPicPr>
          <p:cNvPr id="8" name="Picture 7">
            <a:extLst>
              <a:ext uri="{FF2B5EF4-FFF2-40B4-BE49-F238E27FC236}">
                <a16:creationId xmlns:a16="http://schemas.microsoft.com/office/drawing/2014/main" id="{2207C66B-DC3B-B98E-A23A-716CC7D81479}"/>
              </a:ext>
            </a:extLst>
          </p:cNvPr>
          <p:cNvPicPr>
            <a:picLocks noChangeAspect="1"/>
          </p:cNvPicPr>
          <p:nvPr/>
        </p:nvPicPr>
        <p:blipFill>
          <a:blip r:embed="rId3"/>
          <a:stretch>
            <a:fillRect/>
          </a:stretch>
        </p:blipFill>
        <p:spPr>
          <a:xfrm>
            <a:off x="8094568" y="4239765"/>
            <a:ext cx="3438164" cy="757078"/>
          </a:xfrm>
          <a:prstGeom prst="rect">
            <a:avLst/>
          </a:prstGeom>
        </p:spPr>
      </p:pic>
      <p:sp>
        <p:nvSpPr>
          <p:cNvPr id="9" name="Content Placeholder 3">
            <a:extLst>
              <a:ext uri="{FF2B5EF4-FFF2-40B4-BE49-F238E27FC236}">
                <a16:creationId xmlns:a16="http://schemas.microsoft.com/office/drawing/2014/main" id="{3AC4800D-A114-BE33-ABC9-3A9674CCE2EB}"/>
              </a:ext>
            </a:extLst>
          </p:cNvPr>
          <p:cNvSpPr txBox="1">
            <a:spLocks/>
          </p:cNvSpPr>
          <p:nvPr/>
        </p:nvSpPr>
        <p:spPr>
          <a:xfrm>
            <a:off x="8012375" y="4987641"/>
            <a:ext cx="3504344" cy="120707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n-US" sz="2400" dirty="0"/>
              <a:t>Comparing output against a baseline and a ground truth field</a:t>
            </a:r>
          </a:p>
        </p:txBody>
      </p:sp>
      <p:sp>
        <p:nvSpPr>
          <p:cNvPr id="6" name="TextBox 5">
            <a:extLst>
              <a:ext uri="{FF2B5EF4-FFF2-40B4-BE49-F238E27FC236}">
                <a16:creationId xmlns:a16="http://schemas.microsoft.com/office/drawing/2014/main" id="{8DCD30E6-3E9B-D1FC-6239-5E9CB0CA5993}"/>
              </a:ext>
            </a:extLst>
          </p:cNvPr>
          <p:cNvSpPr txBox="1"/>
          <p:nvPr/>
        </p:nvSpPr>
        <p:spPr>
          <a:xfrm>
            <a:off x="1221548" y="6203842"/>
            <a:ext cx="889987" cy="369332"/>
          </a:xfrm>
          <a:prstGeom prst="rect">
            <a:avLst/>
          </a:prstGeom>
          <a:noFill/>
        </p:spPr>
        <p:txBody>
          <a:bodyPr wrap="none" rtlCol="0">
            <a:spAutoFit/>
          </a:bodyPr>
          <a:lstStyle/>
          <a:p>
            <a:r>
              <a:rPr lang="en-US" dirty="0"/>
              <a:t>Output</a:t>
            </a:r>
          </a:p>
        </p:txBody>
      </p:sp>
      <p:sp>
        <p:nvSpPr>
          <p:cNvPr id="11" name="TextBox 10">
            <a:extLst>
              <a:ext uri="{FF2B5EF4-FFF2-40B4-BE49-F238E27FC236}">
                <a16:creationId xmlns:a16="http://schemas.microsoft.com/office/drawing/2014/main" id="{8D7F7E06-A202-A0B4-3282-95A4C60432E7}"/>
              </a:ext>
            </a:extLst>
          </p:cNvPr>
          <p:cNvSpPr txBox="1"/>
          <p:nvPr/>
        </p:nvSpPr>
        <p:spPr>
          <a:xfrm>
            <a:off x="3474292" y="6194711"/>
            <a:ext cx="1043876" cy="369332"/>
          </a:xfrm>
          <a:prstGeom prst="rect">
            <a:avLst/>
          </a:prstGeom>
          <a:noFill/>
        </p:spPr>
        <p:txBody>
          <a:bodyPr wrap="none" rtlCol="0">
            <a:spAutoFit/>
          </a:bodyPr>
          <a:lstStyle/>
          <a:p>
            <a:r>
              <a:rPr lang="en-US" dirty="0"/>
              <a:t>Baseline</a:t>
            </a:r>
          </a:p>
        </p:txBody>
      </p:sp>
      <p:sp>
        <p:nvSpPr>
          <p:cNvPr id="13" name="TextBox 12">
            <a:extLst>
              <a:ext uri="{FF2B5EF4-FFF2-40B4-BE49-F238E27FC236}">
                <a16:creationId xmlns:a16="http://schemas.microsoft.com/office/drawing/2014/main" id="{7593F658-7524-5A50-7E1C-CDDFBFD2B276}"/>
              </a:ext>
            </a:extLst>
          </p:cNvPr>
          <p:cNvSpPr txBox="1"/>
          <p:nvPr/>
        </p:nvSpPr>
        <p:spPr>
          <a:xfrm>
            <a:off x="5364838" y="6169580"/>
            <a:ext cx="1462323" cy="369332"/>
          </a:xfrm>
          <a:prstGeom prst="rect">
            <a:avLst/>
          </a:prstGeom>
          <a:noFill/>
        </p:spPr>
        <p:txBody>
          <a:bodyPr wrap="none" rtlCol="0">
            <a:spAutoFit/>
          </a:bodyPr>
          <a:lstStyle/>
          <a:p>
            <a:r>
              <a:rPr lang="en-US" dirty="0"/>
              <a:t>Ground truth</a:t>
            </a:r>
          </a:p>
        </p:txBody>
      </p:sp>
      <p:sp>
        <p:nvSpPr>
          <p:cNvPr id="15" name="TextBox 14">
            <a:extLst>
              <a:ext uri="{FF2B5EF4-FFF2-40B4-BE49-F238E27FC236}">
                <a16:creationId xmlns:a16="http://schemas.microsoft.com/office/drawing/2014/main" id="{5583BBD4-A5DD-9987-9DCC-322F9464BD19}"/>
              </a:ext>
            </a:extLst>
          </p:cNvPr>
          <p:cNvSpPr txBox="1"/>
          <p:nvPr/>
        </p:nvSpPr>
        <p:spPr>
          <a:xfrm rot="16200000">
            <a:off x="56727" y="2848029"/>
            <a:ext cx="739305" cy="369332"/>
          </a:xfrm>
          <a:prstGeom prst="rect">
            <a:avLst/>
          </a:prstGeom>
          <a:noFill/>
        </p:spPr>
        <p:txBody>
          <a:bodyPr wrap="none" rtlCol="0">
            <a:spAutoFit/>
          </a:bodyPr>
          <a:lstStyle/>
          <a:p>
            <a:r>
              <a:rPr lang="en-US" dirty="0"/>
              <a:t>Zonal</a:t>
            </a:r>
          </a:p>
        </p:txBody>
      </p:sp>
      <p:sp>
        <p:nvSpPr>
          <p:cNvPr id="17" name="TextBox 16">
            <a:extLst>
              <a:ext uri="{FF2B5EF4-FFF2-40B4-BE49-F238E27FC236}">
                <a16:creationId xmlns:a16="http://schemas.microsoft.com/office/drawing/2014/main" id="{631DAAD3-443D-92AB-DC2E-F3CE922BCD3E}"/>
              </a:ext>
            </a:extLst>
          </p:cNvPr>
          <p:cNvSpPr txBox="1"/>
          <p:nvPr/>
        </p:nvSpPr>
        <p:spPr>
          <a:xfrm rot="16200000">
            <a:off x="-234506" y="4812177"/>
            <a:ext cx="1241045" cy="369332"/>
          </a:xfrm>
          <a:prstGeom prst="rect">
            <a:avLst/>
          </a:prstGeom>
          <a:noFill/>
        </p:spPr>
        <p:txBody>
          <a:bodyPr wrap="none" rtlCol="0">
            <a:spAutoFit/>
          </a:bodyPr>
          <a:lstStyle/>
          <a:p>
            <a:r>
              <a:rPr lang="en-US" dirty="0"/>
              <a:t>Meridional</a:t>
            </a:r>
          </a:p>
        </p:txBody>
      </p:sp>
      <p:cxnSp>
        <p:nvCxnSpPr>
          <p:cNvPr id="19" name="Straight Connector 18">
            <a:extLst>
              <a:ext uri="{FF2B5EF4-FFF2-40B4-BE49-F238E27FC236}">
                <a16:creationId xmlns:a16="http://schemas.microsoft.com/office/drawing/2014/main" id="{27AE798F-5347-A794-2910-A7C99B519367}"/>
              </a:ext>
            </a:extLst>
          </p:cNvPr>
          <p:cNvCxnSpPr/>
          <p:nvPr/>
        </p:nvCxnSpPr>
        <p:spPr>
          <a:xfrm>
            <a:off x="2732926" y="2126750"/>
            <a:ext cx="0" cy="4042829"/>
          </a:xfrm>
          <a:prstGeom prst="line">
            <a:avLst/>
          </a:prstGeom>
          <a:ln>
            <a:prstDash val="dash"/>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5F650088-BF9E-DEF9-F105-06659BA9683E}"/>
              </a:ext>
            </a:extLst>
          </p:cNvPr>
          <p:cNvCxnSpPr/>
          <p:nvPr/>
        </p:nvCxnSpPr>
        <p:spPr>
          <a:xfrm>
            <a:off x="4981254" y="2126750"/>
            <a:ext cx="0" cy="4042829"/>
          </a:xfrm>
          <a:prstGeom prst="line">
            <a:avLst/>
          </a:prstGeom>
          <a:ln>
            <a:prstDash val="dash"/>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252095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B3F7ED-2BE8-C141-72A7-7E6B715E465F}"/>
              </a:ext>
            </a:extLst>
          </p:cNvPr>
          <p:cNvSpPr>
            <a:spLocks noGrp="1"/>
          </p:cNvSpPr>
          <p:nvPr>
            <p:ph type="title"/>
          </p:nvPr>
        </p:nvSpPr>
        <p:spPr>
          <a:xfrm>
            <a:off x="838200" y="365124"/>
            <a:ext cx="4576281" cy="1325563"/>
          </a:xfrm>
        </p:spPr>
        <p:txBody>
          <a:bodyPr/>
          <a:lstStyle/>
          <a:p>
            <a:r>
              <a:rPr lang="en-US" dirty="0"/>
              <a:t>RMSE - BIAS</a:t>
            </a:r>
          </a:p>
        </p:txBody>
      </p:sp>
      <p:sp>
        <p:nvSpPr>
          <p:cNvPr id="4" name="Content Placeholder 3">
            <a:extLst>
              <a:ext uri="{FF2B5EF4-FFF2-40B4-BE49-F238E27FC236}">
                <a16:creationId xmlns:a16="http://schemas.microsoft.com/office/drawing/2014/main" id="{6946AFD6-C5CB-C2C3-E082-5995BE6367CB}"/>
              </a:ext>
            </a:extLst>
          </p:cNvPr>
          <p:cNvSpPr>
            <a:spLocks noGrp="1"/>
          </p:cNvSpPr>
          <p:nvPr>
            <p:ph sz="half" idx="2"/>
          </p:nvPr>
        </p:nvSpPr>
        <p:spPr>
          <a:xfrm>
            <a:off x="9001017" y="1506542"/>
            <a:ext cx="2701033" cy="4493565"/>
          </a:xfrm>
        </p:spPr>
        <p:txBody>
          <a:bodyPr>
            <a:normAutofit fontScale="92500" lnSpcReduction="10000"/>
          </a:bodyPr>
          <a:lstStyle/>
          <a:p>
            <a:pPr marL="0" indent="0" algn="just">
              <a:buNone/>
            </a:pPr>
            <a:r>
              <a:rPr lang="en-US" sz="2400" dirty="0"/>
              <a:t>Heatmap shows error concentration along </a:t>
            </a:r>
          </a:p>
          <a:p>
            <a:pPr lvl="1" algn="just"/>
            <a:r>
              <a:rPr lang="en-US" sz="2000" dirty="0"/>
              <a:t>The coast</a:t>
            </a:r>
          </a:p>
          <a:p>
            <a:pPr lvl="1" algn="just"/>
            <a:r>
              <a:rPr lang="en-US" sz="2000" dirty="0"/>
              <a:t>In the slope</a:t>
            </a:r>
          </a:p>
          <a:p>
            <a:pPr marL="0" indent="0" algn="just">
              <a:buNone/>
            </a:pPr>
            <a:r>
              <a:rPr lang="en-US" sz="2400" dirty="0"/>
              <a:t>Bias show  that largest persistent errors are concentrated near the eastern boundary.</a:t>
            </a:r>
          </a:p>
          <a:p>
            <a:pPr marL="0" indent="0" algn="just">
              <a:buNone/>
            </a:pPr>
            <a:r>
              <a:rPr lang="en-US" sz="2400" dirty="0"/>
              <a:t>Setting up divergence and boundaries constraint.</a:t>
            </a:r>
          </a:p>
        </p:txBody>
      </p:sp>
      <p:sp>
        <p:nvSpPr>
          <p:cNvPr id="5" name="Slide Number Placeholder 4">
            <a:extLst>
              <a:ext uri="{FF2B5EF4-FFF2-40B4-BE49-F238E27FC236}">
                <a16:creationId xmlns:a16="http://schemas.microsoft.com/office/drawing/2014/main" id="{611011FC-9651-7B98-8243-24297A90710F}"/>
              </a:ext>
            </a:extLst>
          </p:cNvPr>
          <p:cNvSpPr>
            <a:spLocks noGrp="1"/>
          </p:cNvSpPr>
          <p:nvPr>
            <p:ph type="sldNum" sz="quarter" idx="12"/>
          </p:nvPr>
        </p:nvSpPr>
        <p:spPr/>
        <p:txBody>
          <a:bodyPr/>
          <a:lstStyle/>
          <a:p>
            <a:fld id="{E92823A0-3FF9-4315-8423-4C6FC6F5678B}" type="slidenum">
              <a:rPr lang="es-CO" smtClean="0"/>
              <a:t>13</a:t>
            </a:fld>
            <a:endParaRPr lang="es-CO"/>
          </a:p>
        </p:txBody>
      </p:sp>
      <p:pic>
        <p:nvPicPr>
          <p:cNvPr id="3074" name="Picture 2">
            <a:extLst>
              <a:ext uri="{FF2B5EF4-FFF2-40B4-BE49-F238E27FC236}">
                <a16:creationId xmlns:a16="http://schemas.microsoft.com/office/drawing/2014/main" id="{BA2F0D29-75A5-D796-6506-6CEE90A526C4}"/>
              </a:ext>
            </a:extLst>
          </p:cNvPr>
          <p:cNvPicPr>
            <a:picLocks noGrp="1" noChangeAspect="1" noChangeArrowheads="1"/>
          </p:cNvPicPr>
          <p:nvPr>
            <p:ph sz="half" idx="1"/>
          </p:nvPr>
        </p:nvPicPr>
        <p:blipFill rotWithShape="1">
          <a:blip r:embed="rId3">
            <a:extLst>
              <a:ext uri="{28A0092B-C50C-407E-A947-70E740481C1C}">
                <a14:useLocalDpi xmlns:a14="http://schemas.microsoft.com/office/drawing/2010/main" val="0"/>
              </a:ext>
            </a:extLst>
          </a:blip>
          <a:srcRect t="18439"/>
          <a:stretch>
            <a:fillRect/>
          </a:stretch>
        </p:blipFill>
        <p:spPr bwMode="auto">
          <a:xfrm>
            <a:off x="489949" y="1869613"/>
            <a:ext cx="8020050" cy="214634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a:extLst>
              <a:ext uri="{FF2B5EF4-FFF2-40B4-BE49-F238E27FC236}">
                <a16:creationId xmlns:a16="http://schemas.microsoft.com/office/drawing/2014/main" id="{A7390397-7A97-A907-85A3-1E0FAD08386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8516"/>
          <a:stretch>
            <a:fillRect/>
          </a:stretch>
        </p:blipFill>
        <p:spPr bwMode="auto">
          <a:xfrm>
            <a:off x="413749" y="4560013"/>
            <a:ext cx="8096250" cy="2161462"/>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0CCB2857-8520-C201-9C39-A5736FF13E03}"/>
                  </a:ext>
                </a:extLst>
              </p:cNvPr>
              <p:cNvSpPr txBox="1"/>
              <p:nvPr/>
            </p:nvSpPr>
            <p:spPr>
              <a:xfrm>
                <a:off x="3743641" y="275312"/>
                <a:ext cx="4417036" cy="728854"/>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1400" i="1" dirty="0" smtClean="0">
                          <a:latin typeface="Cambria Math" panose="02040503050406030204" pitchFamily="18" charset="0"/>
                        </a:rPr>
                        <m:t>𝑅𝑀𝑆</m:t>
                      </m:r>
                      <m:sSub>
                        <m:sSubPr>
                          <m:ctrlPr>
                            <a:rPr lang="en-US" sz="1400" i="1" dirty="0" smtClean="0">
                              <a:latin typeface="Cambria Math" panose="02040503050406030204" pitchFamily="18" charset="0"/>
                            </a:rPr>
                          </m:ctrlPr>
                        </m:sSubPr>
                        <m:e>
                          <m:r>
                            <a:rPr lang="en-US" sz="1400" i="1" dirty="0" smtClean="0">
                              <a:latin typeface="Cambria Math" panose="02040503050406030204" pitchFamily="18" charset="0"/>
                            </a:rPr>
                            <m:t>𝐸</m:t>
                          </m:r>
                        </m:e>
                        <m:sub>
                          <m:r>
                            <m:rPr>
                              <m:sty m:val="p"/>
                            </m:rPr>
                            <a:rPr lang="en-US" sz="1400" b="0" i="0" dirty="0" smtClean="0">
                              <a:latin typeface="Cambria Math" panose="02040503050406030204" pitchFamily="18" charset="0"/>
                            </a:rPr>
                            <m:t>u</m:t>
                          </m:r>
                        </m:sub>
                      </m:sSub>
                      <m:d>
                        <m:dPr>
                          <m:ctrlPr>
                            <a:rPr lang="en-US" sz="1400" i="1" dirty="0" smtClean="0">
                              <a:latin typeface="Cambria Math" panose="02040503050406030204" pitchFamily="18" charset="0"/>
                            </a:rPr>
                          </m:ctrlPr>
                        </m:dPr>
                        <m:e>
                          <m:r>
                            <a:rPr lang="en-US" sz="1400" i="1" dirty="0" err="1">
                              <a:latin typeface="Cambria Math" panose="02040503050406030204" pitchFamily="18" charset="0"/>
                            </a:rPr>
                            <m:t>𝑥</m:t>
                          </m:r>
                          <m:r>
                            <a:rPr lang="en-US" sz="1400" i="1" dirty="0" err="1">
                              <a:latin typeface="Cambria Math" panose="02040503050406030204" pitchFamily="18" charset="0"/>
                            </a:rPr>
                            <m:t>,</m:t>
                          </m:r>
                          <m:r>
                            <a:rPr lang="en-US" sz="1400" i="1" dirty="0" err="1">
                              <a:latin typeface="Cambria Math" panose="02040503050406030204" pitchFamily="18" charset="0"/>
                            </a:rPr>
                            <m:t>𝑦</m:t>
                          </m:r>
                        </m:e>
                      </m:d>
                      <m:r>
                        <a:rPr lang="en-US" sz="1400" i="1" dirty="0">
                          <a:latin typeface="Cambria Math" panose="02040503050406030204" pitchFamily="18" charset="0"/>
                        </a:rPr>
                        <m:t>=</m:t>
                      </m:r>
                      <m:rad>
                        <m:radPr>
                          <m:degHide m:val="on"/>
                          <m:ctrlPr>
                            <a:rPr lang="en-US" sz="1400" i="1" dirty="0">
                              <a:latin typeface="Cambria Math" panose="02040503050406030204" pitchFamily="18" charset="0"/>
                            </a:rPr>
                          </m:ctrlPr>
                        </m:radPr>
                        <m:deg/>
                        <m:e>
                          <m:sSub>
                            <m:sSubPr>
                              <m:ctrlPr>
                                <a:rPr lang="en-US" sz="1400" i="1" dirty="0" err="1">
                                  <a:latin typeface="Cambria Math" panose="02040503050406030204" pitchFamily="18" charset="0"/>
                                </a:rPr>
                              </m:ctrlPr>
                            </m:sSubPr>
                            <m:e>
                              <m:d>
                                <m:dPr>
                                  <m:begChr m:val="⟨"/>
                                  <m:endChr m:val="⟩"/>
                                  <m:ctrlPr>
                                    <a:rPr lang="en-US" sz="1400" i="1" dirty="0">
                                      <a:latin typeface="Cambria Math" panose="02040503050406030204" pitchFamily="18" charset="0"/>
                                    </a:rPr>
                                  </m:ctrlPr>
                                </m:dPr>
                                <m:e>
                                  <m:sSup>
                                    <m:sSupPr>
                                      <m:ctrlPr>
                                        <a:rPr lang="en-US" sz="1400" i="1" dirty="0">
                                          <a:latin typeface="Cambria Math" panose="02040503050406030204" pitchFamily="18" charset="0"/>
                                        </a:rPr>
                                      </m:ctrlPr>
                                    </m:sSupPr>
                                    <m:e>
                                      <m:d>
                                        <m:dPr>
                                          <m:ctrlPr>
                                            <a:rPr lang="en-US" sz="1400" i="1" dirty="0">
                                              <a:latin typeface="Cambria Math" panose="02040503050406030204" pitchFamily="18" charset="0"/>
                                            </a:rPr>
                                          </m:ctrlPr>
                                        </m:dPr>
                                        <m:e>
                                          <m:sSub>
                                            <m:sSubPr>
                                              <m:ctrlPr>
                                                <a:rPr lang="en-US" sz="1400" i="1" dirty="0">
                                                  <a:latin typeface="Cambria Math" panose="02040503050406030204" pitchFamily="18" charset="0"/>
                                                </a:rPr>
                                              </m:ctrlPr>
                                            </m:sSubPr>
                                            <m:e>
                                              <m:r>
                                                <a:rPr lang="en-US" sz="1400" b="1" i="0" dirty="0" smtClean="0">
                                                  <a:latin typeface="Cambria Math" panose="02040503050406030204" pitchFamily="18" charset="0"/>
                                                </a:rPr>
                                                <m:t>𝐮</m:t>
                                              </m:r>
                                            </m:e>
                                            <m:sub>
                                              <m:r>
                                                <a:rPr lang="en-US" sz="1400" i="1" dirty="0">
                                                  <a:latin typeface="Cambria Math" panose="02040503050406030204" pitchFamily="18" charset="0"/>
                                                </a:rPr>
                                                <m:t>𝑁𝑁</m:t>
                                              </m:r>
                                            </m:sub>
                                          </m:sSub>
                                          <m:d>
                                            <m:dPr>
                                              <m:ctrlPr>
                                                <a:rPr lang="en-US" sz="1400" i="1" dirty="0">
                                                  <a:latin typeface="Cambria Math" panose="02040503050406030204" pitchFamily="18" charset="0"/>
                                                </a:rPr>
                                              </m:ctrlPr>
                                            </m:dPr>
                                            <m:e>
                                              <m:r>
                                                <a:rPr lang="en-US" sz="1400" i="1" dirty="0" err="1">
                                                  <a:latin typeface="Cambria Math" panose="02040503050406030204" pitchFamily="18" charset="0"/>
                                                </a:rPr>
                                                <m:t>𝑥</m:t>
                                              </m:r>
                                              <m:r>
                                                <a:rPr lang="en-US" sz="1400" i="1" dirty="0" err="1">
                                                  <a:latin typeface="Cambria Math" panose="02040503050406030204" pitchFamily="18" charset="0"/>
                                                </a:rPr>
                                                <m:t>,</m:t>
                                              </m:r>
                                              <m:r>
                                                <a:rPr lang="en-US" sz="1400" i="1" dirty="0" err="1">
                                                  <a:latin typeface="Cambria Math" panose="02040503050406030204" pitchFamily="18" charset="0"/>
                                                </a:rPr>
                                                <m:t>𝑦</m:t>
                                              </m:r>
                                              <m:r>
                                                <a:rPr lang="en-US" sz="1400" i="1" dirty="0" err="1">
                                                  <a:latin typeface="Cambria Math" panose="02040503050406030204" pitchFamily="18" charset="0"/>
                                                </a:rPr>
                                                <m:t>,</m:t>
                                              </m:r>
                                              <m:r>
                                                <a:rPr lang="en-US" sz="1400" i="1" dirty="0" err="1">
                                                  <a:latin typeface="Cambria Math" panose="02040503050406030204" pitchFamily="18" charset="0"/>
                                                </a:rPr>
                                                <m:t>𝑡</m:t>
                                              </m:r>
                                            </m:e>
                                          </m:d>
                                          <m:r>
                                            <a:rPr lang="en-US" sz="1400" i="1" dirty="0">
                                              <a:latin typeface="Cambria Math" panose="02040503050406030204" pitchFamily="18" charset="0"/>
                                            </a:rPr>
                                            <m:t>−</m:t>
                                          </m:r>
                                          <m:sSub>
                                            <m:sSubPr>
                                              <m:ctrlPr>
                                                <a:rPr lang="en-US" sz="1400" i="1" dirty="0">
                                                  <a:latin typeface="Cambria Math" panose="02040503050406030204" pitchFamily="18" charset="0"/>
                                                </a:rPr>
                                              </m:ctrlPr>
                                            </m:sSubPr>
                                            <m:e>
                                              <m:r>
                                                <a:rPr lang="en-US" sz="1400" b="1" i="0" dirty="0">
                                                  <a:latin typeface="Cambria Math" panose="02040503050406030204" pitchFamily="18" charset="0"/>
                                                </a:rPr>
                                                <m:t>𝐮</m:t>
                                              </m:r>
                                            </m:e>
                                            <m:sub>
                                              <m:r>
                                                <a:rPr lang="en-US" sz="1400" i="1" dirty="0">
                                                  <a:latin typeface="Cambria Math" panose="02040503050406030204" pitchFamily="18" charset="0"/>
                                                </a:rPr>
                                                <m:t>𝑟𝑒𝑓</m:t>
                                              </m:r>
                                            </m:sub>
                                          </m:sSub>
                                          <m:d>
                                            <m:dPr>
                                              <m:ctrlPr>
                                                <a:rPr lang="en-US" sz="1400" i="1" dirty="0">
                                                  <a:latin typeface="Cambria Math" panose="02040503050406030204" pitchFamily="18" charset="0"/>
                                                </a:rPr>
                                              </m:ctrlPr>
                                            </m:dPr>
                                            <m:e>
                                              <m:r>
                                                <a:rPr lang="en-US" sz="1400" i="1" dirty="0" err="1">
                                                  <a:latin typeface="Cambria Math" panose="02040503050406030204" pitchFamily="18" charset="0"/>
                                                </a:rPr>
                                                <m:t>𝑥</m:t>
                                              </m:r>
                                              <m:r>
                                                <a:rPr lang="en-US" sz="1400" i="1" dirty="0" err="1">
                                                  <a:latin typeface="Cambria Math" panose="02040503050406030204" pitchFamily="18" charset="0"/>
                                                </a:rPr>
                                                <m:t>,</m:t>
                                              </m:r>
                                              <m:r>
                                                <a:rPr lang="en-US" sz="1400" i="1" dirty="0" err="1">
                                                  <a:latin typeface="Cambria Math" panose="02040503050406030204" pitchFamily="18" charset="0"/>
                                                </a:rPr>
                                                <m:t>𝑦</m:t>
                                              </m:r>
                                              <m:r>
                                                <a:rPr lang="en-US" sz="1400" i="1" dirty="0" err="1">
                                                  <a:latin typeface="Cambria Math" panose="02040503050406030204" pitchFamily="18" charset="0"/>
                                                </a:rPr>
                                                <m:t>,</m:t>
                                              </m:r>
                                              <m:r>
                                                <a:rPr lang="en-US" sz="1400" i="1" dirty="0" err="1">
                                                  <a:latin typeface="Cambria Math" panose="02040503050406030204" pitchFamily="18" charset="0"/>
                                                </a:rPr>
                                                <m:t>𝑡</m:t>
                                              </m:r>
                                            </m:e>
                                          </m:d>
                                        </m:e>
                                      </m:d>
                                    </m:e>
                                    <m:sup>
                                      <m:r>
                                        <a:rPr lang="en-US" sz="1400" i="1" dirty="0">
                                          <a:latin typeface="Cambria Math" panose="02040503050406030204" pitchFamily="18" charset="0"/>
                                        </a:rPr>
                                        <m:t>2</m:t>
                                      </m:r>
                                    </m:sup>
                                  </m:sSup>
                                </m:e>
                              </m:d>
                            </m:e>
                            <m:sub>
                              <m:r>
                                <a:rPr lang="en-US" sz="1400" i="1" dirty="0" err="1">
                                  <a:latin typeface="Cambria Math" panose="02040503050406030204" pitchFamily="18" charset="0"/>
                                </a:rPr>
                                <m:t>𝑡</m:t>
                              </m:r>
                            </m:sub>
                          </m:sSub>
                        </m:e>
                      </m:rad>
                    </m:oMath>
                  </m:oMathPara>
                </a14:m>
                <a:endParaRPr dirty="0"/>
              </a:p>
            </p:txBody>
          </p:sp>
        </mc:Choice>
        <mc:Fallback xmlns="">
          <p:sp>
            <p:nvSpPr>
              <p:cNvPr id="12" name="TextBox 11">
                <a:extLst>
                  <a:ext uri="{FF2B5EF4-FFF2-40B4-BE49-F238E27FC236}">
                    <a16:creationId xmlns:a16="http://schemas.microsoft.com/office/drawing/2014/main" id="{0CCB2857-8520-C201-9C39-A5736FF13E03}"/>
                  </a:ext>
                </a:extLst>
              </p:cNvPr>
              <p:cNvSpPr txBox="1">
                <a:spLocks noRot="1" noChangeAspect="1" noMove="1" noResize="1" noEditPoints="1" noAdjustHandles="1" noChangeArrowheads="1" noChangeShapeType="1" noTextEdit="1"/>
              </p:cNvSpPr>
              <p:nvPr/>
            </p:nvSpPr>
            <p:spPr>
              <a:xfrm>
                <a:off x="3743641" y="275312"/>
                <a:ext cx="4417036" cy="728854"/>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B4D8E6E5-7F91-7985-F6A0-1182F54D196E}"/>
                  </a:ext>
                </a:extLst>
              </p:cNvPr>
              <p:cNvSpPr txBox="1"/>
              <p:nvPr/>
            </p:nvSpPr>
            <p:spPr>
              <a:xfrm>
                <a:off x="7831904" y="481346"/>
                <a:ext cx="4661039" cy="408189"/>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1600" i="1" dirty="0" smtClean="0">
                          <a:latin typeface="Cambria Math" panose="02040503050406030204" pitchFamily="18" charset="0"/>
                        </a:rPr>
                        <m:t>𝐵𝑖𝑎</m:t>
                      </m:r>
                      <m:sSub>
                        <m:sSubPr>
                          <m:ctrlPr>
                            <a:rPr lang="en-US" sz="1600" i="1" dirty="0" smtClean="0">
                              <a:latin typeface="Cambria Math" panose="02040503050406030204" pitchFamily="18" charset="0"/>
                            </a:rPr>
                          </m:ctrlPr>
                        </m:sSubPr>
                        <m:e>
                          <m:r>
                            <a:rPr lang="en-US" sz="1600" i="1" dirty="0" smtClean="0">
                              <a:latin typeface="Cambria Math" panose="02040503050406030204" pitchFamily="18" charset="0"/>
                            </a:rPr>
                            <m:t>𝑠</m:t>
                          </m:r>
                        </m:e>
                        <m:sub>
                          <m:r>
                            <a:rPr lang="en-US" sz="1600" b="1" i="0" dirty="0" smtClean="0">
                              <a:latin typeface="Cambria Math" panose="02040503050406030204" pitchFamily="18" charset="0"/>
                            </a:rPr>
                            <m:t>𝐮</m:t>
                          </m:r>
                        </m:sub>
                      </m:sSub>
                      <m:d>
                        <m:dPr>
                          <m:ctrlPr>
                            <a:rPr lang="en-US" sz="1600" i="1" dirty="0">
                              <a:latin typeface="Cambria Math" panose="02040503050406030204" pitchFamily="18" charset="0"/>
                            </a:rPr>
                          </m:ctrlPr>
                        </m:dPr>
                        <m:e>
                          <m:r>
                            <a:rPr lang="en-US" sz="1600" i="1" dirty="0" err="1">
                              <a:latin typeface="Cambria Math" panose="02040503050406030204" pitchFamily="18" charset="0"/>
                            </a:rPr>
                            <m:t>𝑥</m:t>
                          </m:r>
                          <m:r>
                            <a:rPr lang="en-US" sz="1600" i="1" dirty="0" err="1">
                              <a:latin typeface="Cambria Math" panose="02040503050406030204" pitchFamily="18" charset="0"/>
                            </a:rPr>
                            <m:t>,</m:t>
                          </m:r>
                          <m:r>
                            <a:rPr lang="en-US" sz="1600" i="1" dirty="0" err="1">
                              <a:latin typeface="Cambria Math" panose="02040503050406030204" pitchFamily="18" charset="0"/>
                            </a:rPr>
                            <m:t>𝑦</m:t>
                          </m:r>
                        </m:e>
                      </m:d>
                      <m:r>
                        <a:rPr lang="en-US" sz="1600" i="1" dirty="0">
                          <a:latin typeface="Cambria Math" panose="02040503050406030204" pitchFamily="18" charset="0"/>
                        </a:rPr>
                        <m:t>=</m:t>
                      </m:r>
                      <m:sSub>
                        <m:sSubPr>
                          <m:ctrlPr>
                            <a:rPr lang="en-US" sz="1600" i="1" dirty="0" err="1">
                              <a:latin typeface="Cambria Math" panose="02040503050406030204" pitchFamily="18" charset="0"/>
                            </a:rPr>
                          </m:ctrlPr>
                        </m:sSubPr>
                        <m:e>
                          <m:d>
                            <m:dPr>
                              <m:begChr m:val="⟨"/>
                              <m:endChr m:val="⟩"/>
                              <m:ctrlPr>
                                <a:rPr lang="en-US" sz="1600" i="1" dirty="0">
                                  <a:latin typeface="Cambria Math" panose="02040503050406030204" pitchFamily="18" charset="0"/>
                                </a:rPr>
                              </m:ctrlPr>
                            </m:dPr>
                            <m:e>
                              <m:sSub>
                                <m:sSubPr>
                                  <m:ctrlPr>
                                    <a:rPr lang="en-US" sz="1600" i="1" dirty="0">
                                      <a:latin typeface="Cambria Math" panose="02040503050406030204" pitchFamily="18" charset="0"/>
                                    </a:rPr>
                                  </m:ctrlPr>
                                </m:sSubPr>
                                <m:e>
                                  <m:r>
                                    <a:rPr lang="en-US" sz="1600" b="1" i="0" dirty="0">
                                      <a:latin typeface="Cambria Math" panose="02040503050406030204" pitchFamily="18" charset="0"/>
                                    </a:rPr>
                                    <m:t>𝐮</m:t>
                                  </m:r>
                                </m:e>
                                <m:sub>
                                  <m:r>
                                    <a:rPr lang="en-US" sz="1600" i="1" dirty="0">
                                      <a:latin typeface="Cambria Math" panose="02040503050406030204" pitchFamily="18" charset="0"/>
                                    </a:rPr>
                                    <m:t>𝑁𝑁</m:t>
                                  </m:r>
                                </m:sub>
                              </m:sSub>
                              <m:d>
                                <m:dPr>
                                  <m:ctrlPr>
                                    <a:rPr lang="en-US" sz="1600" i="1" dirty="0">
                                      <a:latin typeface="Cambria Math" panose="02040503050406030204" pitchFamily="18" charset="0"/>
                                    </a:rPr>
                                  </m:ctrlPr>
                                </m:dPr>
                                <m:e>
                                  <m:r>
                                    <a:rPr lang="en-US" sz="1600" i="1" dirty="0" err="1">
                                      <a:latin typeface="Cambria Math" panose="02040503050406030204" pitchFamily="18" charset="0"/>
                                    </a:rPr>
                                    <m:t>𝑥</m:t>
                                  </m:r>
                                  <m:r>
                                    <a:rPr lang="en-US" sz="1600" i="1" dirty="0" err="1">
                                      <a:latin typeface="Cambria Math" panose="02040503050406030204" pitchFamily="18" charset="0"/>
                                    </a:rPr>
                                    <m:t>,</m:t>
                                  </m:r>
                                  <m:r>
                                    <a:rPr lang="en-US" sz="1600" i="1" dirty="0" err="1">
                                      <a:latin typeface="Cambria Math" panose="02040503050406030204" pitchFamily="18" charset="0"/>
                                    </a:rPr>
                                    <m:t>𝑦</m:t>
                                  </m:r>
                                  <m:r>
                                    <a:rPr lang="en-US" sz="1600" i="1" dirty="0" err="1">
                                      <a:latin typeface="Cambria Math" panose="02040503050406030204" pitchFamily="18" charset="0"/>
                                    </a:rPr>
                                    <m:t>,</m:t>
                                  </m:r>
                                  <m:r>
                                    <a:rPr lang="en-US" sz="1600" i="1" dirty="0" err="1">
                                      <a:latin typeface="Cambria Math" panose="02040503050406030204" pitchFamily="18" charset="0"/>
                                    </a:rPr>
                                    <m:t>𝑡</m:t>
                                  </m:r>
                                </m:e>
                              </m:d>
                              <m:r>
                                <a:rPr lang="en-US" sz="1600" i="1" dirty="0">
                                  <a:latin typeface="Cambria Math" panose="02040503050406030204" pitchFamily="18" charset="0"/>
                                </a:rPr>
                                <m:t>−</m:t>
                              </m:r>
                              <m:sSub>
                                <m:sSubPr>
                                  <m:ctrlPr>
                                    <a:rPr lang="en-US" sz="1600" i="1" dirty="0">
                                      <a:latin typeface="Cambria Math" panose="02040503050406030204" pitchFamily="18" charset="0"/>
                                    </a:rPr>
                                  </m:ctrlPr>
                                </m:sSubPr>
                                <m:e>
                                  <m:r>
                                    <a:rPr lang="en-US" sz="1600" b="1" i="0" dirty="0">
                                      <a:latin typeface="Cambria Math" panose="02040503050406030204" pitchFamily="18" charset="0"/>
                                    </a:rPr>
                                    <m:t>𝐮</m:t>
                                  </m:r>
                                </m:e>
                                <m:sub>
                                  <m:r>
                                    <a:rPr lang="en-US" sz="1600" i="1" dirty="0">
                                      <a:latin typeface="Cambria Math" panose="02040503050406030204" pitchFamily="18" charset="0"/>
                                    </a:rPr>
                                    <m:t>𝑟𝑒𝑓</m:t>
                                  </m:r>
                                </m:sub>
                              </m:sSub>
                              <m:d>
                                <m:dPr>
                                  <m:ctrlPr>
                                    <a:rPr lang="en-US" sz="1600" i="1" dirty="0">
                                      <a:latin typeface="Cambria Math" panose="02040503050406030204" pitchFamily="18" charset="0"/>
                                    </a:rPr>
                                  </m:ctrlPr>
                                </m:dPr>
                                <m:e>
                                  <m:r>
                                    <a:rPr lang="en-US" sz="1600" i="1" dirty="0" err="1">
                                      <a:latin typeface="Cambria Math" panose="02040503050406030204" pitchFamily="18" charset="0"/>
                                    </a:rPr>
                                    <m:t>𝑥</m:t>
                                  </m:r>
                                  <m:r>
                                    <a:rPr lang="en-US" sz="1600" i="1" dirty="0" err="1">
                                      <a:latin typeface="Cambria Math" panose="02040503050406030204" pitchFamily="18" charset="0"/>
                                    </a:rPr>
                                    <m:t>,</m:t>
                                  </m:r>
                                  <m:r>
                                    <a:rPr lang="en-US" sz="1600" i="1" dirty="0" err="1">
                                      <a:latin typeface="Cambria Math" panose="02040503050406030204" pitchFamily="18" charset="0"/>
                                    </a:rPr>
                                    <m:t>𝑦</m:t>
                                  </m:r>
                                  <m:r>
                                    <a:rPr lang="en-US" sz="1600" i="1" dirty="0" err="1">
                                      <a:latin typeface="Cambria Math" panose="02040503050406030204" pitchFamily="18" charset="0"/>
                                    </a:rPr>
                                    <m:t>,</m:t>
                                  </m:r>
                                  <m:r>
                                    <a:rPr lang="en-US" sz="1600" i="1" dirty="0" err="1">
                                      <a:latin typeface="Cambria Math" panose="02040503050406030204" pitchFamily="18" charset="0"/>
                                    </a:rPr>
                                    <m:t>𝑡</m:t>
                                  </m:r>
                                </m:e>
                              </m:d>
                            </m:e>
                          </m:d>
                        </m:e>
                        <m:sub>
                          <m:r>
                            <a:rPr lang="en-US" sz="1600" i="1" dirty="0" err="1">
                              <a:latin typeface="Cambria Math" panose="02040503050406030204" pitchFamily="18" charset="0"/>
                            </a:rPr>
                            <m:t>𝑡</m:t>
                          </m:r>
                        </m:sub>
                      </m:sSub>
                    </m:oMath>
                  </m:oMathPara>
                </a14:m>
                <a:endParaRPr dirty="0"/>
              </a:p>
            </p:txBody>
          </p:sp>
        </mc:Choice>
        <mc:Fallback xmlns="">
          <p:sp>
            <p:nvSpPr>
              <p:cNvPr id="14" name="TextBox 13">
                <a:extLst>
                  <a:ext uri="{FF2B5EF4-FFF2-40B4-BE49-F238E27FC236}">
                    <a16:creationId xmlns:a16="http://schemas.microsoft.com/office/drawing/2014/main" id="{B4D8E6E5-7F91-7985-F6A0-1182F54D196E}"/>
                  </a:ext>
                </a:extLst>
              </p:cNvPr>
              <p:cNvSpPr txBox="1">
                <a:spLocks noRot="1" noChangeAspect="1" noMove="1" noResize="1" noEditPoints="1" noAdjustHandles="1" noChangeArrowheads="1" noChangeShapeType="1" noTextEdit="1"/>
              </p:cNvSpPr>
              <p:nvPr/>
            </p:nvSpPr>
            <p:spPr>
              <a:xfrm>
                <a:off x="7831904" y="481346"/>
                <a:ext cx="4661039" cy="408189"/>
              </a:xfrm>
              <a:prstGeom prst="rect">
                <a:avLst/>
              </a:prstGeom>
              <a:blipFill>
                <a:blip r:embed="rId6"/>
                <a:stretch>
                  <a:fillRect/>
                </a:stretch>
              </a:blipFill>
            </p:spPr>
            <p:txBody>
              <a:bodyPr/>
              <a:lstStyle/>
              <a:p>
                <a:r>
                  <a:rPr lang="en-US">
                    <a:noFill/>
                  </a:rPr>
                  <a:t> </a:t>
                </a:r>
              </a:p>
            </p:txBody>
          </p:sp>
        </mc:Fallback>
      </mc:AlternateContent>
      <p:sp>
        <p:nvSpPr>
          <p:cNvPr id="3" name="TextBox 2">
            <a:extLst>
              <a:ext uri="{FF2B5EF4-FFF2-40B4-BE49-F238E27FC236}">
                <a16:creationId xmlns:a16="http://schemas.microsoft.com/office/drawing/2014/main" id="{21DD11DA-F45F-858E-7BDD-FEC84358DF5F}"/>
              </a:ext>
            </a:extLst>
          </p:cNvPr>
          <p:cNvSpPr txBox="1"/>
          <p:nvPr/>
        </p:nvSpPr>
        <p:spPr>
          <a:xfrm>
            <a:off x="3097985" y="1351894"/>
            <a:ext cx="2860917" cy="369332"/>
          </a:xfrm>
          <a:prstGeom prst="rect">
            <a:avLst/>
          </a:prstGeom>
          <a:noFill/>
        </p:spPr>
        <p:txBody>
          <a:bodyPr wrap="square" rtlCol="0">
            <a:spAutoFit/>
          </a:bodyPr>
          <a:lstStyle/>
          <a:p>
            <a:r>
              <a:rPr lang="en-US" dirty="0"/>
              <a:t>Pointwise RMSE (m/s)</a:t>
            </a:r>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BBDE2694-BC60-844E-F895-FC5342DDA9CD}"/>
                  </a:ext>
                </a:extLst>
              </p:cNvPr>
              <p:cNvSpPr txBox="1"/>
              <p:nvPr/>
            </p:nvSpPr>
            <p:spPr>
              <a:xfrm>
                <a:off x="1181529" y="1690687"/>
                <a:ext cx="1078785" cy="369332"/>
              </a:xfrm>
              <a:prstGeom prst="rect">
                <a:avLst/>
              </a:prstGeom>
              <a:solidFill>
                <a:schemeClr val="bg1"/>
              </a:solidFill>
            </p:spPr>
            <p:txBody>
              <a:bodyPr wrap="square">
                <a:spAutoFit/>
              </a:bodyPr>
              <a:lstStyle/>
              <a:p>
                <a14:m>
                  <m:oMath xmlns:m="http://schemas.openxmlformats.org/officeDocument/2006/math">
                    <m:acc>
                      <m:accPr>
                        <m:chr m:val="̂"/>
                        <m:ctrlPr>
                          <a:rPr lang="en-US" b="0" i="1" smtClean="0">
                            <a:latin typeface="Cambria Math" panose="02040503050406030204" pitchFamily="18" charset="0"/>
                          </a:rPr>
                        </m:ctrlPr>
                      </m:accPr>
                      <m:e>
                        <m:r>
                          <a:rPr lang="en-US" b="0" i="1" smtClean="0">
                            <a:latin typeface="Cambria Math" panose="02040503050406030204" pitchFamily="18" charset="0"/>
                          </a:rPr>
                          <m:t>𝑢</m:t>
                        </m:r>
                      </m:e>
                    </m:acc>
                  </m:oMath>
                </a14:m>
                <a:r>
                  <a:rPr lang="en-US" dirty="0"/>
                  <a:t> RMSE</a:t>
                </a:r>
              </a:p>
            </p:txBody>
          </p:sp>
        </mc:Choice>
        <mc:Fallback xmlns="">
          <p:sp>
            <p:nvSpPr>
              <p:cNvPr id="8" name="TextBox 7">
                <a:extLst>
                  <a:ext uri="{FF2B5EF4-FFF2-40B4-BE49-F238E27FC236}">
                    <a16:creationId xmlns:a16="http://schemas.microsoft.com/office/drawing/2014/main" id="{BBDE2694-BC60-844E-F895-FC5342DDA9CD}"/>
                  </a:ext>
                </a:extLst>
              </p:cNvPr>
              <p:cNvSpPr txBox="1">
                <a:spLocks noRot="1" noChangeAspect="1" noMove="1" noResize="1" noEditPoints="1" noAdjustHandles="1" noChangeArrowheads="1" noChangeShapeType="1" noTextEdit="1"/>
              </p:cNvSpPr>
              <p:nvPr/>
            </p:nvSpPr>
            <p:spPr>
              <a:xfrm>
                <a:off x="1181529" y="1690687"/>
                <a:ext cx="1078785" cy="369332"/>
              </a:xfrm>
              <a:prstGeom prst="rect">
                <a:avLst/>
              </a:prstGeom>
              <a:blipFill>
                <a:blip r:embed="rId7"/>
                <a:stretch>
                  <a:fillRect t="-6557" b="-2623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16266817-A0EF-FC12-F621-92496DCC47FC}"/>
                  </a:ext>
                </a:extLst>
              </p:cNvPr>
              <p:cNvSpPr txBox="1"/>
              <p:nvPr/>
            </p:nvSpPr>
            <p:spPr>
              <a:xfrm>
                <a:off x="3818349" y="1721226"/>
                <a:ext cx="1078785" cy="369332"/>
              </a:xfrm>
              <a:prstGeom prst="rect">
                <a:avLst/>
              </a:prstGeom>
              <a:solidFill>
                <a:schemeClr val="bg1"/>
              </a:solidFill>
            </p:spPr>
            <p:txBody>
              <a:bodyPr wrap="square">
                <a:spAutoFit/>
              </a:bodyPr>
              <a:lstStyle/>
              <a:p>
                <a14:m>
                  <m:oMath xmlns:m="http://schemas.openxmlformats.org/officeDocument/2006/math">
                    <m:acc>
                      <m:accPr>
                        <m:chr m:val="̂"/>
                        <m:ctrlPr>
                          <a:rPr lang="en-US" b="0" i="1" smtClean="0">
                            <a:latin typeface="Cambria Math" panose="02040503050406030204" pitchFamily="18" charset="0"/>
                          </a:rPr>
                        </m:ctrlPr>
                      </m:accPr>
                      <m:e>
                        <m:r>
                          <a:rPr lang="en-US" b="0" i="1" smtClean="0">
                            <a:latin typeface="Cambria Math" panose="02040503050406030204" pitchFamily="18" charset="0"/>
                          </a:rPr>
                          <m:t>𝑣</m:t>
                        </m:r>
                      </m:e>
                    </m:acc>
                  </m:oMath>
                </a14:m>
                <a:r>
                  <a:rPr lang="en-US" dirty="0"/>
                  <a:t> RMSE</a:t>
                </a:r>
              </a:p>
            </p:txBody>
          </p:sp>
        </mc:Choice>
        <mc:Fallback xmlns="">
          <p:sp>
            <p:nvSpPr>
              <p:cNvPr id="10" name="TextBox 9">
                <a:extLst>
                  <a:ext uri="{FF2B5EF4-FFF2-40B4-BE49-F238E27FC236}">
                    <a16:creationId xmlns:a16="http://schemas.microsoft.com/office/drawing/2014/main" id="{16266817-A0EF-FC12-F621-92496DCC47FC}"/>
                  </a:ext>
                </a:extLst>
              </p:cNvPr>
              <p:cNvSpPr txBox="1">
                <a:spLocks noRot="1" noChangeAspect="1" noMove="1" noResize="1" noEditPoints="1" noAdjustHandles="1" noChangeArrowheads="1" noChangeShapeType="1" noTextEdit="1"/>
              </p:cNvSpPr>
              <p:nvPr/>
            </p:nvSpPr>
            <p:spPr>
              <a:xfrm>
                <a:off x="3818349" y="1721226"/>
                <a:ext cx="1078785" cy="369332"/>
              </a:xfrm>
              <a:prstGeom prst="rect">
                <a:avLst/>
              </a:prstGeom>
              <a:blipFill>
                <a:blip r:embed="rId8"/>
                <a:stretch>
                  <a:fillRect t="-6557" b="-26230"/>
                </a:stretch>
              </a:blipFill>
            </p:spPr>
            <p:txBody>
              <a:bodyPr/>
              <a:lstStyle/>
              <a:p>
                <a:r>
                  <a:rPr lang="en-US">
                    <a:noFill/>
                  </a:rPr>
                  <a:t> </a:t>
                </a:r>
              </a:p>
            </p:txBody>
          </p:sp>
        </mc:Fallback>
      </mc:AlternateContent>
      <p:sp>
        <p:nvSpPr>
          <p:cNvPr id="13" name="TextBox 12">
            <a:extLst>
              <a:ext uri="{FF2B5EF4-FFF2-40B4-BE49-F238E27FC236}">
                <a16:creationId xmlns:a16="http://schemas.microsoft.com/office/drawing/2014/main" id="{821F0C51-8EB5-A0C8-369F-C989D7857EDE}"/>
              </a:ext>
            </a:extLst>
          </p:cNvPr>
          <p:cNvSpPr txBox="1"/>
          <p:nvPr/>
        </p:nvSpPr>
        <p:spPr>
          <a:xfrm>
            <a:off x="6580385" y="1721226"/>
            <a:ext cx="1078785" cy="369332"/>
          </a:xfrm>
          <a:prstGeom prst="rect">
            <a:avLst/>
          </a:prstGeom>
          <a:solidFill>
            <a:schemeClr val="bg1"/>
          </a:solidFill>
        </p:spPr>
        <p:txBody>
          <a:bodyPr wrap="square">
            <a:spAutoFit/>
          </a:bodyPr>
          <a:lstStyle/>
          <a:p>
            <a:r>
              <a:rPr lang="en-US" b="1" dirty="0"/>
              <a:t>u</a:t>
            </a:r>
            <a:r>
              <a:rPr lang="en-US" dirty="0"/>
              <a:t> RMSE</a:t>
            </a:r>
          </a:p>
        </p:txBody>
      </p:sp>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6470E9A1-7E65-1198-54E2-FEA3244C7E18}"/>
                  </a:ext>
                </a:extLst>
              </p:cNvPr>
              <p:cNvSpPr txBox="1"/>
              <p:nvPr/>
            </p:nvSpPr>
            <p:spPr>
              <a:xfrm>
                <a:off x="1107176" y="4421589"/>
                <a:ext cx="1078785" cy="369332"/>
              </a:xfrm>
              <a:prstGeom prst="rect">
                <a:avLst/>
              </a:prstGeom>
              <a:solidFill>
                <a:schemeClr val="bg1"/>
              </a:solidFill>
            </p:spPr>
            <p:txBody>
              <a:bodyPr wrap="square">
                <a:spAutoFit/>
              </a:bodyPr>
              <a:lstStyle/>
              <a:p>
                <a14:m>
                  <m:oMath xmlns:m="http://schemas.openxmlformats.org/officeDocument/2006/math">
                    <m:acc>
                      <m:accPr>
                        <m:chr m:val="̂"/>
                        <m:ctrlPr>
                          <a:rPr lang="en-US" b="0" i="1" smtClean="0">
                            <a:latin typeface="Cambria Math" panose="02040503050406030204" pitchFamily="18" charset="0"/>
                          </a:rPr>
                        </m:ctrlPr>
                      </m:accPr>
                      <m:e>
                        <m:r>
                          <a:rPr lang="en-US" b="0" i="1" smtClean="0">
                            <a:latin typeface="Cambria Math" panose="02040503050406030204" pitchFamily="18" charset="0"/>
                          </a:rPr>
                          <m:t>𝑢</m:t>
                        </m:r>
                      </m:e>
                    </m:acc>
                  </m:oMath>
                </a14:m>
                <a:r>
                  <a:rPr lang="en-US" dirty="0"/>
                  <a:t> Bias</a:t>
                </a:r>
              </a:p>
            </p:txBody>
          </p:sp>
        </mc:Choice>
        <mc:Fallback xmlns="">
          <p:sp>
            <p:nvSpPr>
              <p:cNvPr id="16" name="TextBox 15">
                <a:extLst>
                  <a:ext uri="{FF2B5EF4-FFF2-40B4-BE49-F238E27FC236}">
                    <a16:creationId xmlns:a16="http://schemas.microsoft.com/office/drawing/2014/main" id="{6470E9A1-7E65-1198-54E2-FEA3244C7E18}"/>
                  </a:ext>
                </a:extLst>
              </p:cNvPr>
              <p:cNvSpPr txBox="1">
                <a:spLocks noRot="1" noChangeAspect="1" noMove="1" noResize="1" noEditPoints="1" noAdjustHandles="1" noChangeArrowheads="1" noChangeShapeType="1" noTextEdit="1"/>
              </p:cNvSpPr>
              <p:nvPr/>
            </p:nvSpPr>
            <p:spPr>
              <a:xfrm>
                <a:off x="1107176" y="4421589"/>
                <a:ext cx="1078785" cy="369332"/>
              </a:xfrm>
              <a:prstGeom prst="rect">
                <a:avLst/>
              </a:prstGeom>
              <a:blipFill>
                <a:blip r:embed="rId9"/>
                <a:stretch>
                  <a:fillRect t="-6557" b="-2623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32387987-6BB8-0FC2-585A-75CCD1DFD15F}"/>
                  </a:ext>
                </a:extLst>
              </p:cNvPr>
              <p:cNvSpPr txBox="1"/>
              <p:nvPr/>
            </p:nvSpPr>
            <p:spPr>
              <a:xfrm>
                <a:off x="3743641" y="4421589"/>
                <a:ext cx="1078785" cy="369332"/>
              </a:xfrm>
              <a:prstGeom prst="rect">
                <a:avLst/>
              </a:prstGeom>
              <a:solidFill>
                <a:schemeClr val="bg1"/>
              </a:solidFill>
            </p:spPr>
            <p:txBody>
              <a:bodyPr wrap="square">
                <a:spAutoFit/>
              </a:bodyPr>
              <a:lstStyle/>
              <a:p>
                <a14:m>
                  <m:oMath xmlns:m="http://schemas.openxmlformats.org/officeDocument/2006/math">
                    <m:acc>
                      <m:accPr>
                        <m:chr m:val="̂"/>
                        <m:ctrlPr>
                          <a:rPr lang="en-US" b="0" i="1" smtClean="0">
                            <a:latin typeface="Cambria Math" panose="02040503050406030204" pitchFamily="18" charset="0"/>
                          </a:rPr>
                        </m:ctrlPr>
                      </m:accPr>
                      <m:e>
                        <m:r>
                          <a:rPr lang="en-US" b="0" i="1" smtClean="0">
                            <a:latin typeface="Cambria Math" panose="02040503050406030204" pitchFamily="18" charset="0"/>
                          </a:rPr>
                          <m:t>𝑣</m:t>
                        </m:r>
                      </m:e>
                    </m:acc>
                  </m:oMath>
                </a14:m>
                <a:r>
                  <a:rPr lang="en-US" dirty="0"/>
                  <a:t> Bias</a:t>
                </a:r>
              </a:p>
            </p:txBody>
          </p:sp>
        </mc:Choice>
        <mc:Fallback xmlns="">
          <p:sp>
            <p:nvSpPr>
              <p:cNvPr id="18" name="TextBox 17">
                <a:extLst>
                  <a:ext uri="{FF2B5EF4-FFF2-40B4-BE49-F238E27FC236}">
                    <a16:creationId xmlns:a16="http://schemas.microsoft.com/office/drawing/2014/main" id="{32387987-6BB8-0FC2-585A-75CCD1DFD15F}"/>
                  </a:ext>
                </a:extLst>
              </p:cNvPr>
              <p:cNvSpPr txBox="1">
                <a:spLocks noRot="1" noChangeAspect="1" noMove="1" noResize="1" noEditPoints="1" noAdjustHandles="1" noChangeArrowheads="1" noChangeShapeType="1" noTextEdit="1"/>
              </p:cNvSpPr>
              <p:nvPr/>
            </p:nvSpPr>
            <p:spPr>
              <a:xfrm>
                <a:off x="3743641" y="4421589"/>
                <a:ext cx="1078785" cy="369332"/>
              </a:xfrm>
              <a:prstGeom prst="rect">
                <a:avLst/>
              </a:prstGeom>
              <a:blipFill>
                <a:blip r:embed="rId10"/>
                <a:stretch>
                  <a:fillRect t="-6557" b="-26230"/>
                </a:stretch>
              </a:blipFill>
            </p:spPr>
            <p:txBody>
              <a:bodyPr/>
              <a:lstStyle/>
              <a:p>
                <a:r>
                  <a:rPr lang="en-US">
                    <a:noFill/>
                  </a:rPr>
                  <a:t> </a:t>
                </a:r>
              </a:p>
            </p:txBody>
          </p:sp>
        </mc:Fallback>
      </mc:AlternateContent>
      <p:sp>
        <p:nvSpPr>
          <p:cNvPr id="20" name="TextBox 19">
            <a:extLst>
              <a:ext uri="{FF2B5EF4-FFF2-40B4-BE49-F238E27FC236}">
                <a16:creationId xmlns:a16="http://schemas.microsoft.com/office/drawing/2014/main" id="{2F0FF8B2-EF56-C28F-144B-25F5B468FDCA}"/>
              </a:ext>
            </a:extLst>
          </p:cNvPr>
          <p:cNvSpPr txBox="1"/>
          <p:nvPr/>
        </p:nvSpPr>
        <p:spPr>
          <a:xfrm>
            <a:off x="6493349" y="4421589"/>
            <a:ext cx="1078785" cy="369332"/>
          </a:xfrm>
          <a:prstGeom prst="rect">
            <a:avLst/>
          </a:prstGeom>
          <a:solidFill>
            <a:schemeClr val="bg1"/>
          </a:solidFill>
        </p:spPr>
        <p:txBody>
          <a:bodyPr wrap="square">
            <a:spAutoFit/>
          </a:bodyPr>
          <a:lstStyle/>
          <a:p>
            <a:r>
              <a:rPr lang="en-US" b="1" dirty="0"/>
              <a:t>u</a:t>
            </a:r>
            <a:r>
              <a:rPr lang="en-US" dirty="0"/>
              <a:t> Bias</a:t>
            </a:r>
          </a:p>
        </p:txBody>
      </p:sp>
    </p:spTree>
    <p:extLst>
      <p:ext uri="{BB962C8B-B14F-4D97-AF65-F5344CB8AC3E}">
        <p14:creationId xmlns:p14="http://schemas.microsoft.com/office/powerpoint/2010/main" val="38997243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A82846-AC9A-CCBE-95BD-BB9CB82119D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691CA9C-46F2-ED23-6450-049CAE2FCDBD}"/>
              </a:ext>
            </a:extLst>
          </p:cNvPr>
          <p:cNvSpPr>
            <a:spLocks noGrp="1"/>
          </p:cNvSpPr>
          <p:nvPr>
            <p:ph type="title"/>
          </p:nvPr>
        </p:nvSpPr>
        <p:spPr>
          <a:xfrm>
            <a:off x="838200" y="365124"/>
            <a:ext cx="10515600" cy="1325563"/>
          </a:xfrm>
        </p:spPr>
        <p:txBody>
          <a:bodyPr/>
          <a:lstStyle/>
          <a:p>
            <a:r>
              <a:rPr lang="en-US" dirty="0"/>
              <a:t>Metrics assessment – Eddy Kinetic Energy</a:t>
            </a:r>
          </a:p>
        </p:txBody>
      </p:sp>
      <p:sp>
        <p:nvSpPr>
          <p:cNvPr id="4" name="Content Placeholder 3">
            <a:extLst>
              <a:ext uri="{FF2B5EF4-FFF2-40B4-BE49-F238E27FC236}">
                <a16:creationId xmlns:a16="http://schemas.microsoft.com/office/drawing/2014/main" id="{089170EF-B4E4-9D83-45EB-9C53010AF005}"/>
              </a:ext>
            </a:extLst>
          </p:cNvPr>
          <p:cNvSpPr>
            <a:spLocks noGrp="1"/>
          </p:cNvSpPr>
          <p:nvPr>
            <p:ph sz="half" idx="2"/>
          </p:nvPr>
        </p:nvSpPr>
        <p:spPr>
          <a:xfrm>
            <a:off x="1409700" y="4136727"/>
            <a:ext cx="9563100" cy="2078336"/>
          </a:xfrm>
        </p:spPr>
        <p:txBody>
          <a:bodyPr/>
          <a:lstStyle/>
          <a:p>
            <a:r>
              <a:rPr lang="en-US" dirty="0"/>
              <a:t>Bias obtained per component and per total velocity magnitude</a:t>
            </a:r>
          </a:p>
          <a:p>
            <a:endParaRPr lang="en-US" dirty="0"/>
          </a:p>
        </p:txBody>
      </p:sp>
      <p:sp>
        <p:nvSpPr>
          <p:cNvPr id="5" name="Slide Number Placeholder 4">
            <a:extLst>
              <a:ext uri="{FF2B5EF4-FFF2-40B4-BE49-F238E27FC236}">
                <a16:creationId xmlns:a16="http://schemas.microsoft.com/office/drawing/2014/main" id="{AFA21E5F-228F-6182-ADE0-AC455A2872D9}"/>
              </a:ext>
            </a:extLst>
          </p:cNvPr>
          <p:cNvSpPr>
            <a:spLocks noGrp="1"/>
          </p:cNvSpPr>
          <p:nvPr>
            <p:ph type="sldNum" sz="quarter" idx="12"/>
          </p:nvPr>
        </p:nvSpPr>
        <p:spPr/>
        <p:txBody>
          <a:bodyPr/>
          <a:lstStyle/>
          <a:p>
            <a:fld id="{E92823A0-3FF9-4315-8423-4C6FC6F5678B}" type="slidenum">
              <a:rPr lang="es-CO" smtClean="0"/>
              <a:t>14</a:t>
            </a:fld>
            <a:endParaRPr lang="es-CO"/>
          </a:p>
        </p:txBody>
      </p:sp>
      <p:pic>
        <p:nvPicPr>
          <p:cNvPr id="5122" name="Picture 2">
            <a:extLst>
              <a:ext uri="{FF2B5EF4-FFF2-40B4-BE49-F238E27FC236}">
                <a16:creationId xmlns:a16="http://schemas.microsoft.com/office/drawing/2014/main" id="{4953B2BE-9CE8-B594-4812-94D2761ABDDD}"/>
              </a:ext>
            </a:extLst>
          </p:cNvPr>
          <p:cNvPicPr>
            <a:picLocks noGrp="1" noChangeAspect="1" noChangeArrowheads="1"/>
          </p:cNvPicPr>
          <p:nvPr>
            <p:ph sz="half" idx="1"/>
          </p:nvPr>
        </p:nvPicPr>
        <p:blipFill rotWithShape="1">
          <a:blip r:embed="rId3">
            <a:extLst>
              <a:ext uri="{28A0092B-C50C-407E-A947-70E740481C1C}">
                <a14:useLocalDpi xmlns:a14="http://schemas.microsoft.com/office/drawing/2010/main" val="0"/>
              </a:ext>
            </a:extLst>
          </a:blip>
          <a:srcRect t="10627"/>
          <a:stretch>
            <a:fillRect/>
          </a:stretch>
        </p:blipFill>
        <p:spPr bwMode="auto">
          <a:xfrm>
            <a:off x="1084432" y="1403348"/>
            <a:ext cx="10101825" cy="466407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97BB7D7F-8CE8-2F63-C8D2-5D148A64EEA8}"/>
              </a:ext>
            </a:extLst>
          </p:cNvPr>
          <p:cNvSpPr txBox="1"/>
          <p:nvPr/>
        </p:nvSpPr>
        <p:spPr>
          <a:xfrm>
            <a:off x="8106311" y="4397339"/>
            <a:ext cx="4085690" cy="2031325"/>
          </a:xfrm>
          <a:prstGeom prst="rect">
            <a:avLst/>
          </a:prstGeom>
          <a:noFill/>
        </p:spPr>
        <p:txBody>
          <a:bodyPr wrap="square" rtlCol="0">
            <a:spAutoFit/>
          </a:bodyPr>
          <a:lstStyle/>
          <a:p>
            <a:r>
              <a:rPr lang="en-US" dirty="0"/>
              <a:t>Outputs of the network show lower </a:t>
            </a:r>
          </a:p>
          <a:p>
            <a:r>
              <a:rPr lang="en-US" dirty="0"/>
              <a:t>Mean EKE  than both geostrophic and IBI fields.</a:t>
            </a:r>
          </a:p>
          <a:p>
            <a:r>
              <a:rPr lang="en-US" dirty="0"/>
              <a:t>Underestimation of velocity variability and eddy activity.</a:t>
            </a:r>
          </a:p>
          <a:p>
            <a:r>
              <a:rPr lang="en-US" dirty="0"/>
              <a:t>Smoothing of energetic structures in boundary regions</a:t>
            </a:r>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58CC7E63-B91F-8A7E-7CC9-3E76814FBC40}"/>
                  </a:ext>
                </a:extLst>
              </p:cNvPr>
              <p:cNvSpPr txBox="1"/>
              <p:nvPr/>
            </p:nvSpPr>
            <p:spPr>
              <a:xfrm>
                <a:off x="1196243" y="6067425"/>
                <a:ext cx="6097712" cy="610936"/>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i="1" dirty="0" smtClean="0">
                          <a:latin typeface="Cambria Math" panose="02040503050406030204" pitchFamily="18" charset="0"/>
                        </a:rPr>
                        <m:t>𝐸𝐾𝐸</m:t>
                      </m:r>
                      <m:d>
                        <m:dPr>
                          <m:ctrlPr>
                            <a:rPr lang="en-US" i="1" dirty="0" smtClean="0">
                              <a:latin typeface="Cambria Math" panose="02040503050406030204" pitchFamily="18" charset="0"/>
                            </a:rPr>
                          </m:ctrlPr>
                        </m:dPr>
                        <m:e>
                          <m:r>
                            <a:rPr lang="en-US" i="1" dirty="0" err="1">
                              <a:latin typeface="Cambria Math" panose="02040503050406030204" pitchFamily="18" charset="0"/>
                            </a:rPr>
                            <m:t>𝑥</m:t>
                          </m:r>
                          <m:r>
                            <a:rPr lang="en-US" i="1" dirty="0" err="1">
                              <a:latin typeface="Cambria Math" panose="02040503050406030204" pitchFamily="18" charset="0"/>
                            </a:rPr>
                            <m:t>,</m:t>
                          </m:r>
                          <m:r>
                            <a:rPr lang="en-US" i="1" dirty="0" err="1">
                              <a:latin typeface="Cambria Math" panose="02040503050406030204" pitchFamily="18" charset="0"/>
                            </a:rPr>
                            <m:t>𝑦</m:t>
                          </m:r>
                        </m:e>
                      </m:d>
                      <m:r>
                        <a:rPr lang="en-US" i="1" dirty="0">
                          <a:latin typeface="Cambria Math" panose="02040503050406030204" pitchFamily="18" charset="0"/>
                        </a:rPr>
                        <m:t>=</m:t>
                      </m:r>
                      <m:f>
                        <m:fPr>
                          <m:ctrlPr>
                            <a:rPr lang="en-US" i="1" dirty="0">
                              <a:latin typeface="Cambria Math" panose="02040503050406030204" pitchFamily="18" charset="0"/>
                            </a:rPr>
                          </m:ctrlPr>
                        </m:fPr>
                        <m:num>
                          <m:r>
                            <a:rPr lang="en-US" i="1" dirty="0">
                              <a:latin typeface="Cambria Math" panose="02040503050406030204" pitchFamily="18" charset="0"/>
                            </a:rPr>
                            <m:t>1</m:t>
                          </m:r>
                        </m:num>
                        <m:den>
                          <m:r>
                            <a:rPr lang="en-US" i="1" dirty="0">
                              <a:latin typeface="Cambria Math" panose="02040503050406030204" pitchFamily="18" charset="0"/>
                            </a:rPr>
                            <m:t>2</m:t>
                          </m:r>
                        </m:den>
                      </m:f>
                      <m:sSub>
                        <m:sSubPr>
                          <m:ctrlPr>
                            <a:rPr lang="en-US" i="1" dirty="0" err="1">
                              <a:latin typeface="Cambria Math" panose="02040503050406030204" pitchFamily="18" charset="0"/>
                            </a:rPr>
                          </m:ctrlPr>
                        </m:sSubPr>
                        <m:e>
                          <m:d>
                            <m:dPr>
                              <m:begChr m:val="⟨"/>
                              <m:endChr m:val="⟩"/>
                              <m:ctrlPr>
                                <a:rPr lang="en-US" i="1" dirty="0">
                                  <a:latin typeface="Cambria Math" panose="02040503050406030204" pitchFamily="18" charset="0"/>
                                </a:rPr>
                              </m:ctrlPr>
                            </m:dPr>
                            <m:e>
                              <m:sSup>
                                <m:sSupPr>
                                  <m:ctrlPr>
                                    <a:rPr lang="en-US" i="1" dirty="0">
                                      <a:latin typeface="Cambria Math" panose="02040503050406030204" pitchFamily="18" charset="0"/>
                                    </a:rPr>
                                  </m:ctrlPr>
                                </m:sSupPr>
                                <m:e>
                                  <m:r>
                                    <a:rPr lang="en-US" i="1" dirty="0">
                                      <a:latin typeface="Cambria Math" panose="02040503050406030204" pitchFamily="18" charset="0"/>
                                    </a:rPr>
                                    <m:t>𝑢</m:t>
                                  </m:r>
                                </m:e>
                                <m:sup>
                                  <m:r>
                                    <a:rPr lang="en-US" i="1" dirty="0">
                                      <a:latin typeface="Cambria Math" panose="02040503050406030204" pitchFamily="18" charset="0"/>
                                    </a:rPr>
                                    <m:t>′</m:t>
                                  </m:r>
                                </m:sup>
                              </m:sSup>
                              <m:sSup>
                                <m:sSupPr>
                                  <m:ctrlPr>
                                    <a:rPr lang="en-US" i="1" dirty="0">
                                      <a:latin typeface="Cambria Math" panose="02040503050406030204" pitchFamily="18" charset="0"/>
                                    </a:rPr>
                                  </m:ctrlPr>
                                </m:sSupPr>
                                <m:e>
                                  <m:d>
                                    <m:dPr>
                                      <m:ctrlPr>
                                        <a:rPr lang="en-US" i="1" dirty="0">
                                          <a:latin typeface="Cambria Math" panose="02040503050406030204" pitchFamily="18" charset="0"/>
                                        </a:rPr>
                                      </m:ctrlPr>
                                    </m:dPr>
                                    <m:e>
                                      <m:r>
                                        <a:rPr lang="en-US" i="1" dirty="0" err="1">
                                          <a:latin typeface="Cambria Math" panose="02040503050406030204" pitchFamily="18" charset="0"/>
                                        </a:rPr>
                                        <m:t>𝑥</m:t>
                                      </m:r>
                                      <m:r>
                                        <a:rPr lang="en-US" i="1" dirty="0" err="1">
                                          <a:latin typeface="Cambria Math" panose="02040503050406030204" pitchFamily="18" charset="0"/>
                                        </a:rPr>
                                        <m:t>,</m:t>
                                      </m:r>
                                      <m:r>
                                        <a:rPr lang="en-US" i="1" dirty="0" err="1">
                                          <a:latin typeface="Cambria Math" panose="02040503050406030204" pitchFamily="18" charset="0"/>
                                        </a:rPr>
                                        <m:t>𝑦</m:t>
                                      </m:r>
                                      <m:r>
                                        <a:rPr lang="en-US" i="1" dirty="0" err="1">
                                          <a:latin typeface="Cambria Math" panose="02040503050406030204" pitchFamily="18" charset="0"/>
                                        </a:rPr>
                                        <m:t>,</m:t>
                                      </m:r>
                                      <m:r>
                                        <a:rPr lang="en-US" i="1" dirty="0" err="1">
                                          <a:latin typeface="Cambria Math" panose="02040503050406030204" pitchFamily="18" charset="0"/>
                                        </a:rPr>
                                        <m:t>𝑡</m:t>
                                      </m:r>
                                    </m:e>
                                  </m:d>
                                </m:e>
                                <m:sup>
                                  <m:r>
                                    <a:rPr lang="en-US" i="1" dirty="0">
                                      <a:latin typeface="Cambria Math" panose="02040503050406030204" pitchFamily="18" charset="0"/>
                                    </a:rPr>
                                    <m:t>2</m:t>
                                  </m:r>
                                </m:sup>
                              </m:sSup>
                              <m:r>
                                <a:rPr lang="en-US" i="1" dirty="0">
                                  <a:latin typeface="Cambria Math" panose="02040503050406030204" pitchFamily="18" charset="0"/>
                                </a:rPr>
                                <m:t>+</m:t>
                              </m:r>
                              <m:sSup>
                                <m:sSupPr>
                                  <m:ctrlPr>
                                    <a:rPr lang="en-US" i="1" dirty="0">
                                      <a:latin typeface="Cambria Math" panose="02040503050406030204" pitchFamily="18" charset="0"/>
                                    </a:rPr>
                                  </m:ctrlPr>
                                </m:sSupPr>
                                <m:e>
                                  <m:r>
                                    <a:rPr lang="en-US" i="1" dirty="0">
                                      <a:latin typeface="Cambria Math" panose="02040503050406030204" pitchFamily="18" charset="0"/>
                                    </a:rPr>
                                    <m:t>𝑣</m:t>
                                  </m:r>
                                </m:e>
                                <m:sup>
                                  <m:r>
                                    <a:rPr lang="en-US" i="1" dirty="0">
                                      <a:latin typeface="Cambria Math" panose="02040503050406030204" pitchFamily="18" charset="0"/>
                                    </a:rPr>
                                    <m:t>′</m:t>
                                  </m:r>
                                </m:sup>
                              </m:sSup>
                              <m:sSup>
                                <m:sSupPr>
                                  <m:ctrlPr>
                                    <a:rPr lang="en-US" i="1" dirty="0">
                                      <a:latin typeface="Cambria Math" panose="02040503050406030204" pitchFamily="18" charset="0"/>
                                    </a:rPr>
                                  </m:ctrlPr>
                                </m:sSupPr>
                                <m:e>
                                  <m:d>
                                    <m:dPr>
                                      <m:ctrlPr>
                                        <a:rPr lang="en-US" i="1" dirty="0">
                                          <a:latin typeface="Cambria Math" panose="02040503050406030204" pitchFamily="18" charset="0"/>
                                        </a:rPr>
                                      </m:ctrlPr>
                                    </m:dPr>
                                    <m:e>
                                      <m:r>
                                        <a:rPr lang="en-US" i="1" dirty="0" err="1">
                                          <a:latin typeface="Cambria Math" panose="02040503050406030204" pitchFamily="18" charset="0"/>
                                        </a:rPr>
                                        <m:t>𝑥</m:t>
                                      </m:r>
                                      <m:r>
                                        <a:rPr lang="en-US" i="1" dirty="0" err="1">
                                          <a:latin typeface="Cambria Math" panose="02040503050406030204" pitchFamily="18" charset="0"/>
                                        </a:rPr>
                                        <m:t>,</m:t>
                                      </m:r>
                                      <m:r>
                                        <a:rPr lang="en-US" i="1" dirty="0" err="1">
                                          <a:latin typeface="Cambria Math" panose="02040503050406030204" pitchFamily="18" charset="0"/>
                                        </a:rPr>
                                        <m:t>𝑦</m:t>
                                      </m:r>
                                      <m:r>
                                        <a:rPr lang="en-US" i="1" dirty="0" err="1">
                                          <a:latin typeface="Cambria Math" panose="02040503050406030204" pitchFamily="18" charset="0"/>
                                        </a:rPr>
                                        <m:t>,</m:t>
                                      </m:r>
                                      <m:r>
                                        <a:rPr lang="en-US" i="1" dirty="0" err="1">
                                          <a:latin typeface="Cambria Math" panose="02040503050406030204" pitchFamily="18" charset="0"/>
                                        </a:rPr>
                                        <m:t>𝑡</m:t>
                                      </m:r>
                                    </m:e>
                                  </m:d>
                                </m:e>
                                <m:sup>
                                  <m:r>
                                    <a:rPr lang="en-US" i="1" dirty="0">
                                      <a:latin typeface="Cambria Math" panose="02040503050406030204" pitchFamily="18" charset="0"/>
                                    </a:rPr>
                                    <m:t>2</m:t>
                                  </m:r>
                                </m:sup>
                              </m:sSup>
                            </m:e>
                          </m:d>
                        </m:e>
                        <m:sub>
                          <m:r>
                            <a:rPr lang="en-US" i="1" dirty="0" err="1">
                              <a:latin typeface="Cambria Math" panose="02040503050406030204" pitchFamily="18" charset="0"/>
                            </a:rPr>
                            <m:t>𝑡</m:t>
                          </m:r>
                        </m:sub>
                      </m:sSub>
                    </m:oMath>
                  </m:oMathPara>
                </a14:m>
                <a:endParaRPr dirty="0"/>
              </a:p>
            </p:txBody>
          </p:sp>
        </mc:Choice>
        <mc:Fallback xmlns="">
          <p:sp>
            <p:nvSpPr>
              <p:cNvPr id="6" name="TextBox 5">
                <a:extLst>
                  <a:ext uri="{FF2B5EF4-FFF2-40B4-BE49-F238E27FC236}">
                    <a16:creationId xmlns:a16="http://schemas.microsoft.com/office/drawing/2014/main" id="{58CC7E63-B91F-8A7E-7CC9-3E76814FBC40}"/>
                  </a:ext>
                </a:extLst>
              </p:cNvPr>
              <p:cNvSpPr txBox="1">
                <a:spLocks noRot="1" noChangeAspect="1" noMove="1" noResize="1" noEditPoints="1" noAdjustHandles="1" noChangeArrowheads="1" noChangeShapeType="1" noTextEdit="1"/>
              </p:cNvSpPr>
              <p:nvPr/>
            </p:nvSpPr>
            <p:spPr>
              <a:xfrm>
                <a:off x="1196243" y="6067425"/>
                <a:ext cx="6097712" cy="610936"/>
              </a:xfrm>
              <a:prstGeom prst="rect">
                <a:avLst/>
              </a:prstGeom>
              <a:blipFill>
                <a:blip r:embed="rId4"/>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16851934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66DF6B-FD86-FB44-E8B2-E717C0347A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614F59-6720-CE48-C690-B5F4B5447D81}"/>
              </a:ext>
            </a:extLst>
          </p:cNvPr>
          <p:cNvSpPr>
            <a:spLocks noGrp="1"/>
          </p:cNvSpPr>
          <p:nvPr>
            <p:ph type="title"/>
          </p:nvPr>
        </p:nvSpPr>
        <p:spPr>
          <a:xfrm>
            <a:off x="838200" y="365124"/>
            <a:ext cx="3257550" cy="1325563"/>
          </a:xfrm>
        </p:spPr>
        <p:txBody>
          <a:bodyPr/>
          <a:lstStyle/>
          <a:p>
            <a:r>
              <a:rPr lang="en-US" dirty="0"/>
              <a:t>Conclusions</a:t>
            </a:r>
          </a:p>
        </p:txBody>
      </p:sp>
      <p:sp>
        <p:nvSpPr>
          <p:cNvPr id="5" name="Slide Number Placeholder 4">
            <a:extLst>
              <a:ext uri="{FF2B5EF4-FFF2-40B4-BE49-F238E27FC236}">
                <a16:creationId xmlns:a16="http://schemas.microsoft.com/office/drawing/2014/main" id="{AE1D5B8C-DB55-C0D9-4CCF-FC447A867329}"/>
              </a:ext>
            </a:extLst>
          </p:cNvPr>
          <p:cNvSpPr>
            <a:spLocks noGrp="1"/>
          </p:cNvSpPr>
          <p:nvPr>
            <p:ph type="sldNum" sz="quarter" idx="12"/>
          </p:nvPr>
        </p:nvSpPr>
        <p:spPr/>
        <p:txBody>
          <a:bodyPr/>
          <a:lstStyle/>
          <a:p>
            <a:fld id="{E92823A0-3FF9-4315-8423-4C6FC6F5678B}" type="slidenum">
              <a:rPr lang="es-CO" smtClean="0"/>
              <a:t>15</a:t>
            </a:fld>
            <a:endParaRPr lang="es-CO"/>
          </a:p>
        </p:txBody>
      </p:sp>
      <p:sp>
        <p:nvSpPr>
          <p:cNvPr id="7" name="Content Placeholder 6">
            <a:extLst>
              <a:ext uri="{FF2B5EF4-FFF2-40B4-BE49-F238E27FC236}">
                <a16:creationId xmlns:a16="http://schemas.microsoft.com/office/drawing/2014/main" id="{5A7F4E22-8DA7-5430-CC7F-9F54CEFE1DD8}"/>
              </a:ext>
            </a:extLst>
          </p:cNvPr>
          <p:cNvSpPr>
            <a:spLocks noGrp="1"/>
          </p:cNvSpPr>
          <p:nvPr>
            <p:ph sz="half" idx="2"/>
          </p:nvPr>
        </p:nvSpPr>
        <p:spPr>
          <a:xfrm>
            <a:off x="6515100" y="1735931"/>
            <a:ext cx="5181600" cy="4351338"/>
          </a:xfrm>
        </p:spPr>
        <p:txBody>
          <a:bodyPr>
            <a:noAutofit/>
          </a:bodyPr>
          <a:lstStyle/>
          <a:p>
            <a:pPr marL="0" indent="0">
              <a:buNone/>
            </a:pPr>
            <a:r>
              <a:rPr lang="en-US" sz="2400" dirty="0"/>
              <a:t>Tune physical loss terms.</a:t>
            </a:r>
          </a:p>
          <a:p>
            <a:pPr marL="0" indent="0">
              <a:buNone/>
            </a:pPr>
            <a:br>
              <a:rPr lang="en-US" sz="2400" dirty="0"/>
            </a:br>
            <a:r>
              <a:rPr lang="en-US" sz="2400" dirty="0"/>
              <a:t>Add geostrophic consistency term from SSH.</a:t>
            </a:r>
          </a:p>
          <a:p>
            <a:pPr marL="0" indent="0">
              <a:buNone/>
            </a:pPr>
            <a:br>
              <a:rPr lang="en-US" sz="2400" dirty="0"/>
            </a:br>
            <a:r>
              <a:rPr lang="en-US" sz="2400" dirty="0"/>
              <a:t>Consolidate observational pipeline: CHL, SST, SSH/SWOT (HFR validation).</a:t>
            </a:r>
          </a:p>
          <a:p>
            <a:pPr marL="0" indent="0">
              <a:buNone/>
            </a:pPr>
            <a:endParaRPr lang="en-US" sz="2400" dirty="0"/>
          </a:p>
          <a:p>
            <a:pPr marL="0" indent="0">
              <a:buNone/>
            </a:pPr>
            <a:r>
              <a:rPr lang="en-US" sz="2400" dirty="0"/>
              <a:t>Baseline definition using smoothed SSH</a:t>
            </a:r>
          </a:p>
        </p:txBody>
      </p:sp>
      <p:sp>
        <p:nvSpPr>
          <p:cNvPr id="9" name="Content Placeholder 8">
            <a:extLst>
              <a:ext uri="{FF2B5EF4-FFF2-40B4-BE49-F238E27FC236}">
                <a16:creationId xmlns:a16="http://schemas.microsoft.com/office/drawing/2014/main" id="{84780E69-97BE-F074-8F2A-DEF6C995762D}"/>
              </a:ext>
            </a:extLst>
          </p:cNvPr>
          <p:cNvSpPr>
            <a:spLocks noGrp="1"/>
          </p:cNvSpPr>
          <p:nvPr>
            <p:ph sz="half" idx="1"/>
          </p:nvPr>
        </p:nvSpPr>
        <p:spPr/>
        <p:txBody>
          <a:bodyPr>
            <a:normAutofit fontScale="70000" lnSpcReduction="20000"/>
          </a:bodyPr>
          <a:lstStyle/>
          <a:p>
            <a:pPr marL="0" indent="0">
              <a:buNone/>
            </a:pPr>
            <a:r>
              <a:rPr lang="en-US" sz="3400" dirty="0"/>
              <a:t>Tracer evolution can provide useful information for </a:t>
            </a:r>
            <a:r>
              <a:rPr lang="en-US" sz="3400" b="1" dirty="0"/>
              <a:t>surface-current estimation</a:t>
            </a:r>
            <a:r>
              <a:rPr lang="en-US" sz="3400" dirty="0"/>
              <a:t>.</a:t>
            </a:r>
          </a:p>
          <a:p>
            <a:pPr marL="0" indent="0">
              <a:buNone/>
            </a:pPr>
            <a:r>
              <a:rPr lang="en-US" sz="3400" dirty="0" err="1"/>
              <a:t>NNvel</a:t>
            </a:r>
            <a:r>
              <a:rPr lang="en-US" sz="3400" dirty="0"/>
              <a:t> reproduces part of the </a:t>
            </a:r>
            <a:r>
              <a:rPr lang="en-US" sz="3400" b="1" dirty="0"/>
              <a:t>main circulation patterns</a:t>
            </a:r>
            <a:r>
              <a:rPr lang="en-US" sz="3400" dirty="0"/>
              <a:t> without any velocity background input.</a:t>
            </a:r>
            <a:br>
              <a:rPr lang="en-US" sz="3400" dirty="0"/>
            </a:br>
            <a:endParaRPr lang="en-US" sz="3400" dirty="0"/>
          </a:p>
          <a:p>
            <a:pPr marL="0" indent="0">
              <a:buNone/>
            </a:pPr>
            <a:r>
              <a:rPr lang="en-US" sz="3400" dirty="0"/>
              <a:t>Current </a:t>
            </a:r>
            <a:r>
              <a:rPr lang="en-US" sz="3400" b="1" dirty="0"/>
              <a:t>intensity and EKE </a:t>
            </a:r>
            <a:r>
              <a:rPr lang="en-US" sz="3400" dirty="0"/>
              <a:t>are still underestimated, especially near coast/slope regions.</a:t>
            </a:r>
            <a:br>
              <a:rPr lang="en-US" sz="3400" dirty="0"/>
            </a:br>
            <a:endParaRPr lang="en-US" sz="3400" dirty="0"/>
          </a:p>
          <a:p>
            <a:pPr marL="0" indent="0">
              <a:buNone/>
            </a:pPr>
            <a:r>
              <a:rPr lang="en-US" sz="3400" b="1" dirty="0"/>
              <a:t>Model-data tests</a:t>
            </a:r>
            <a:r>
              <a:rPr lang="en-US" sz="3400" dirty="0"/>
              <a:t> remain necessary before robust application to satellite observations.</a:t>
            </a:r>
          </a:p>
          <a:p>
            <a:endParaRPr lang="en-US" sz="1400" dirty="0"/>
          </a:p>
        </p:txBody>
      </p:sp>
      <p:sp>
        <p:nvSpPr>
          <p:cNvPr id="6" name="Title 1">
            <a:extLst>
              <a:ext uri="{FF2B5EF4-FFF2-40B4-BE49-F238E27FC236}">
                <a16:creationId xmlns:a16="http://schemas.microsoft.com/office/drawing/2014/main" id="{F361C9AE-1B06-8A88-4B1F-A528A37683F0}"/>
              </a:ext>
            </a:extLst>
          </p:cNvPr>
          <p:cNvSpPr txBox="1">
            <a:spLocks/>
          </p:cNvSpPr>
          <p:nvPr/>
        </p:nvSpPr>
        <p:spPr>
          <a:xfrm>
            <a:off x="6515100" y="365124"/>
            <a:ext cx="325755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t>Next steps</a:t>
            </a:r>
          </a:p>
        </p:txBody>
      </p:sp>
    </p:spTree>
    <p:extLst>
      <p:ext uri="{BB962C8B-B14F-4D97-AF65-F5344CB8AC3E}">
        <p14:creationId xmlns:p14="http://schemas.microsoft.com/office/powerpoint/2010/main" val="10253980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907860-7F1C-458C-F80D-448A82D3E1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EBB6B2A-5C4C-2AF5-4F4F-8245AFB317BF}"/>
              </a:ext>
            </a:extLst>
          </p:cNvPr>
          <p:cNvSpPr>
            <a:spLocks noGrp="1"/>
          </p:cNvSpPr>
          <p:nvPr>
            <p:ph type="ctrTitle"/>
          </p:nvPr>
        </p:nvSpPr>
        <p:spPr>
          <a:xfrm>
            <a:off x="555163" y="2261262"/>
            <a:ext cx="4023360" cy="884589"/>
          </a:xfrm>
        </p:spPr>
        <p:txBody>
          <a:bodyPr anchor="b">
            <a:noAutofit/>
          </a:bodyPr>
          <a:lstStyle/>
          <a:p>
            <a:br>
              <a:rPr lang="en-GB" sz="2000" dirty="0"/>
            </a:br>
            <a:br>
              <a:rPr lang="en-GB" sz="2000" dirty="0"/>
            </a:br>
            <a:r>
              <a:rPr lang="en-GB" sz="2000" dirty="0"/>
              <a:t>Questions?</a:t>
            </a:r>
            <a:br>
              <a:rPr lang="en-GB" sz="2000" dirty="0"/>
            </a:br>
            <a:br>
              <a:rPr lang="en-GB" sz="2000" dirty="0"/>
            </a:br>
            <a:r>
              <a:rPr lang="en-GB" sz="2000" dirty="0"/>
              <a:t>Juan Manuel López Contreras</a:t>
            </a:r>
            <a:endParaRPr lang="es-CO" sz="2000" dirty="0"/>
          </a:p>
        </p:txBody>
      </p:sp>
      <p:sp>
        <p:nvSpPr>
          <p:cNvPr id="3" name="Subtitle 2">
            <a:extLst>
              <a:ext uri="{FF2B5EF4-FFF2-40B4-BE49-F238E27FC236}">
                <a16:creationId xmlns:a16="http://schemas.microsoft.com/office/drawing/2014/main" id="{437224EE-FD1A-9205-D6FC-6212667DF170}"/>
              </a:ext>
            </a:extLst>
          </p:cNvPr>
          <p:cNvSpPr>
            <a:spLocks noGrp="1"/>
          </p:cNvSpPr>
          <p:nvPr>
            <p:ph type="subTitle" idx="1"/>
          </p:nvPr>
        </p:nvSpPr>
        <p:spPr>
          <a:xfrm>
            <a:off x="504341" y="3145851"/>
            <a:ext cx="4074182" cy="338965"/>
          </a:xfrm>
        </p:spPr>
        <p:txBody>
          <a:bodyPr>
            <a:normAutofit/>
          </a:bodyPr>
          <a:lstStyle/>
          <a:p>
            <a:r>
              <a:rPr lang="es-CO" sz="1600" dirty="0" err="1"/>
              <a:t>Contact</a:t>
            </a:r>
            <a:r>
              <a:rPr lang="es-CO" sz="1600" dirty="0"/>
              <a:t>: j.lopezcontreras@uliege.be</a:t>
            </a:r>
          </a:p>
        </p:txBody>
      </p:sp>
      <p:pic>
        <p:nvPicPr>
          <p:cNvPr id="5" name="Picture 4" descr="A blue and purple background&#10;&#10;Description automatically generated with medium confidence">
            <a:extLst>
              <a:ext uri="{FF2B5EF4-FFF2-40B4-BE49-F238E27FC236}">
                <a16:creationId xmlns:a16="http://schemas.microsoft.com/office/drawing/2014/main" id="{6FD63A75-8C1F-5893-9327-15F372EFF9ED}"/>
              </a:ext>
            </a:extLst>
          </p:cNvPr>
          <p:cNvPicPr>
            <a:picLocks noChangeAspect="1"/>
          </p:cNvPicPr>
          <p:nvPr/>
        </p:nvPicPr>
        <p:blipFill>
          <a:blip r:embed="rId3"/>
          <a:stretch>
            <a:fillRect/>
          </a:stretch>
        </p:blipFill>
        <p:spPr>
          <a:xfrm>
            <a:off x="5414356" y="1134315"/>
            <a:ext cx="6408836" cy="4438118"/>
          </a:xfrm>
          <a:prstGeom prst="rect">
            <a:avLst/>
          </a:prstGeom>
        </p:spPr>
      </p:pic>
      <p:pic>
        <p:nvPicPr>
          <p:cNvPr id="9" name="Picture 8" descr="A purple and yellow text on a black background&#10;&#10;Description automatically generated">
            <a:extLst>
              <a:ext uri="{FF2B5EF4-FFF2-40B4-BE49-F238E27FC236}">
                <a16:creationId xmlns:a16="http://schemas.microsoft.com/office/drawing/2014/main" id="{5B26DAE0-924E-B131-E421-84C353772A0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91746" y="365762"/>
            <a:ext cx="872110" cy="551276"/>
          </a:xfrm>
          <a:prstGeom prst="rect">
            <a:avLst/>
          </a:prstGeom>
        </p:spPr>
      </p:pic>
      <p:sp>
        <p:nvSpPr>
          <p:cNvPr id="4" name="Slide Number Placeholder 3">
            <a:extLst>
              <a:ext uri="{FF2B5EF4-FFF2-40B4-BE49-F238E27FC236}">
                <a16:creationId xmlns:a16="http://schemas.microsoft.com/office/drawing/2014/main" id="{231F8159-6968-4309-6DDB-997570C33630}"/>
              </a:ext>
            </a:extLst>
          </p:cNvPr>
          <p:cNvSpPr>
            <a:spLocks noGrp="1"/>
          </p:cNvSpPr>
          <p:nvPr>
            <p:ph type="sldNum" sz="quarter" idx="12"/>
          </p:nvPr>
        </p:nvSpPr>
        <p:spPr/>
        <p:txBody>
          <a:bodyPr/>
          <a:lstStyle/>
          <a:p>
            <a:fld id="{E92823A0-3FF9-4315-8423-4C6FC6F5678B}" type="slidenum">
              <a:rPr lang="es-CO" smtClean="0"/>
              <a:t>16</a:t>
            </a:fld>
            <a:endParaRPr lang="es-CO" dirty="0"/>
          </a:p>
        </p:txBody>
      </p:sp>
      <p:pic>
        <p:nvPicPr>
          <p:cNvPr id="7" name="Picture 6" descr="A logo with text on it&#10;&#10;AI-generated content may be incorrect.">
            <a:extLst>
              <a:ext uri="{FF2B5EF4-FFF2-40B4-BE49-F238E27FC236}">
                <a16:creationId xmlns:a16="http://schemas.microsoft.com/office/drawing/2014/main" id="{3ABA35B8-D728-DD9F-E909-678CD261355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40728" y="177003"/>
            <a:ext cx="1813072" cy="829618"/>
          </a:xfrm>
          <a:prstGeom prst="rect">
            <a:avLst/>
          </a:prstGeom>
        </p:spPr>
      </p:pic>
      <p:sp>
        <p:nvSpPr>
          <p:cNvPr id="6" name="Rectangle 5">
            <a:extLst>
              <a:ext uri="{FF2B5EF4-FFF2-40B4-BE49-F238E27FC236}">
                <a16:creationId xmlns:a16="http://schemas.microsoft.com/office/drawing/2014/main" id="{FD1C1355-1633-D26D-F6A6-5ED07B0E3B15}"/>
              </a:ext>
            </a:extLst>
          </p:cNvPr>
          <p:cNvSpPr/>
          <p:nvPr/>
        </p:nvSpPr>
        <p:spPr>
          <a:xfrm>
            <a:off x="417813" y="3484816"/>
            <a:ext cx="4381500" cy="23067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1">
            <a:extLst>
              <a:ext uri="{FF2B5EF4-FFF2-40B4-BE49-F238E27FC236}">
                <a16:creationId xmlns:a16="http://schemas.microsoft.com/office/drawing/2014/main" id="{9831DDBA-3DD6-1EBA-C7A9-204C57C6B20F}"/>
              </a:ext>
            </a:extLst>
          </p:cNvPr>
          <p:cNvSpPr txBox="1">
            <a:spLocks/>
          </p:cNvSpPr>
          <p:nvPr/>
        </p:nvSpPr>
        <p:spPr>
          <a:xfrm>
            <a:off x="442942" y="501525"/>
            <a:ext cx="4560771" cy="1541123"/>
          </a:xfrm>
          <a:prstGeom prst="rect">
            <a:avLst/>
          </a:prstGeom>
        </p:spPr>
        <p:txBody>
          <a:bodyPr vert="horz" lIns="91440" tIns="45720" rIns="91440" bIns="45720" rtlCol="0" anchor="b">
            <a:normAutofit fontScale="850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8800" dirty="0"/>
              <a:t>Thank you! </a:t>
            </a:r>
          </a:p>
        </p:txBody>
      </p:sp>
      <p:pic>
        <p:nvPicPr>
          <p:cNvPr id="12" name="Picture 2">
            <a:extLst>
              <a:ext uri="{FF2B5EF4-FFF2-40B4-BE49-F238E27FC236}">
                <a16:creationId xmlns:a16="http://schemas.microsoft.com/office/drawing/2014/main" id="{35CE2619-3F43-25ED-A208-8986131BF08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36898" y="3600155"/>
            <a:ext cx="1699472" cy="1750458"/>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6E033418-857F-B89A-DE13-E22BC9B9E5EA}"/>
              </a:ext>
            </a:extLst>
          </p:cNvPr>
          <p:cNvSpPr txBox="1"/>
          <p:nvPr/>
        </p:nvSpPr>
        <p:spPr>
          <a:xfrm>
            <a:off x="2436370" y="3861573"/>
            <a:ext cx="1699472" cy="1015663"/>
          </a:xfrm>
          <a:prstGeom prst="rect">
            <a:avLst/>
          </a:prstGeom>
          <a:noFill/>
        </p:spPr>
        <p:txBody>
          <a:bodyPr wrap="square">
            <a:spAutoFit/>
          </a:bodyPr>
          <a:lstStyle/>
          <a:p>
            <a:pPr algn="ctr">
              <a:buNone/>
            </a:pPr>
            <a:r>
              <a:rPr lang="en-US" sz="2000" b="1" dirty="0"/>
              <a:t>ISOBAY 19</a:t>
            </a:r>
          </a:p>
          <a:p>
            <a:pPr algn="ctr">
              <a:buNone/>
            </a:pPr>
            <a:r>
              <a:rPr lang="en-US" sz="2000" b="1" dirty="0"/>
              <a:t>June 16</a:t>
            </a:r>
            <a:r>
              <a:rPr lang="en-US" sz="2000" b="1" baseline="30000" dirty="0"/>
              <a:t>th</a:t>
            </a:r>
            <a:r>
              <a:rPr lang="en-US" sz="2000" b="1" dirty="0"/>
              <a:t>, 2026</a:t>
            </a:r>
          </a:p>
        </p:txBody>
      </p:sp>
      <p:sp>
        <p:nvSpPr>
          <p:cNvPr id="14" name="TextBox 13">
            <a:extLst>
              <a:ext uri="{FF2B5EF4-FFF2-40B4-BE49-F238E27FC236}">
                <a16:creationId xmlns:a16="http://schemas.microsoft.com/office/drawing/2014/main" id="{ADD02F7F-FA8C-A901-4A59-A258E57B1F11}"/>
              </a:ext>
            </a:extLst>
          </p:cNvPr>
          <p:cNvSpPr txBox="1"/>
          <p:nvPr/>
        </p:nvSpPr>
        <p:spPr>
          <a:xfrm>
            <a:off x="442942" y="5720071"/>
            <a:ext cx="4587368" cy="954107"/>
          </a:xfrm>
          <a:prstGeom prst="rect">
            <a:avLst/>
          </a:prstGeom>
          <a:noFill/>
        </p:spPr>
        <p:txBody>
          <a:bodyPr wrap="square">
            <a:spAutoFit/>
          </a:bodyPr>
          <a:lstStyle/>
          <a:p>
            <a:pPr algn="just"/>
            <a:r>
              <a:rPr lang="en-US" sz="1400" dirty="0"/>
              <a:t>This work benefits financial support of the F.R.S-FNRS (Fonds de la Recherche Scientifique de Belgique, </a:t>
            </a:r>
            <a:r>
              <a:rPr lang="en-US" sz="1400" dirty="0" err="1"/>
              <a:t>Communauté</a:t>
            </a:r>
            <a:r>
              <a:rPr lang="en-US" sz="1400" dirty="0"/>
              <a:t> Française de Belgique) through funding the FRIA grant R.FNRS.6066-J-F (FRIA 1.E.088.24F).</a:t>
            </a:r>
          </a:p>
        </p:txBody>
      </p:sp>
      <p:pic>
        <p:nvPicPr>
          <p:cNvPr id="16" name="Picture 2">
            <a:extLst>
              <a:ext uri="{FF2B5EF4-FFF2-40B4-BE49-F238E27FC236}">
                <a16:creationId xmlns:a16="http://schemas.microsoft.com/office/drawing/2014/main" id="{538FE931-3136-EBDC-6C4F-3A545B24F95E}"/>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335297" y="136525"/>
            <a:ext cx="1010434" cy="870096"/>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descr="A logo with blue and green triangles&#10;&#10;Description automatically generated">
            <a:extLst>
              <a:ext uri="{FF2B5EF4-FFF2-40B4-BE49-F238E27FC236}">
                <a16:creationId xmlns:a16="http://schemas.microsoft.com/office/drawing/2014/main" id="{0C66F2C2-7CEB-C5AB-7D75-486DED8C788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555394" y="295935"/>
            <a:ext cx="1579268" cy="690930"/>
          </a:xfrm>
          <a:prstGeom prst="rect">
            <a:avLst/>
          </a:prstGeom>
        </p:spPr>
      </p:pic>
      <p:sp>
        <p:nvSpPr>
          <p:cNvPr id="19" name="TextBox 18">
            <a:extLst>
              <a:ext uri="{FF2B5EF4-FFF2-40B4-BE49-F238E27FC236}">
                <a16:creationId xmlns:a16="http://schemas.microsoft.com/office/drawing/2014/main" id="{906BD3CD-8699-B7AB-29C7-94AED8E71A3B}"/>
              </a:ext>
            </a:extLst>
          </p:cNvPr>
          <p:cNvSpPr txBox="1"/>
          <p:nvPr/>
        </p:nvSpPr>
        <p:spPr>
          <a:xfrm>
            <a:off x="5458515" y="5504627"/>
            <a:ext cx="5435627" cy="1169551"/>
          </a:xfrm>
          <a:prstGeom prst="rect">
            <a:avLst/>
          </a:prstGeom>
          <a:noFill/>
        </p:spPr>
        <p:txBody>
          <a:bodyPr wrap="square">
            <a:spAutoFit/>
          </a:bodyPr>
          <a:lstStyle/>
          <a:p>
            <a:pPr algn="just"/>
            <a:endParaRPr lang="en-US" sz="1400" dirty="0"/>
          </a:p>
          <a:p>
            <a:pPr algn="just"/>
            <a:r>
              <a:rPr lang="en-GB" sz="1400" dirty="0"/>
              <a:t>The present research benefited from computational resources made available on Lucia, the Tier-1 supercomputer of the Walloon Region, infrastructure funded by the Walloon Region under the grant agreement n°1910247.</a:t>
            </a:r>
            <a:endParaRPr lang="en-US" sz="1400" dirty="0"/>
          </a:p>
        </p:txBody>
      </p:sp>
    </p:spTree>
    <p:extLst>
      <p:ext uri="{BB962C8B-B14F-4D97-AF65-F5344CB8AC3E}">
        <p14:creationId xmlns:p14="http://schemas.microsoft.com/office/powerpoint/2010/main" val="630290912"/>
      </p:ext>
    </p:extLst>
  </p:cSld>
  <p:clrMapOvr>
    <a:masterClrMapping/>
  </p:clrMapOvr>
  <mc:AlternateContent xmlns:mc="http://schemas.openxmlformats.org/markup-compatibility/2006" xmlns:p14="http://schemas.microsoft.com/office/powerpoint/2010/main">
    <mc:Choice Requires="p14">
      <p:transition spd="slow" p14:dur="2000" advTm="40309"/>
    </mc:Choice>
    <mc:Fallback xmlns="">
      <p:transition spd="slow" advTm="40309"/>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49F13E-E046-8E34-7789-6EB24CF329AB}"/>
              </a:ext>
            </a:extLst>
          </p:cNvPr>
          <p:cNvSpPr>
            <a:spLocks noGrp="1"/>
          </p:cNvSpPr>
          <p:nvPr>
            <p:ph type="title"/>
          </p:nvPr>
        </p:nvSpPr>
        <p:spPr/>
        <p:txBody>
          <a:bodyPr/>
          <a:lstStyle/>
          <a:p>
            <a:r>
              <a:rPr lang="en-US" dirty="0"/>
              <a:t>References</a:t>
            </a:r>
          </a:p>
        </p:txBody>
      </p:sp>
      <p:sp>
        <p:nvSpPr>
          <p:cNvPr id="3" name="Content Placeholder 2">
            <a:extLst>
              <a:ext uri="{FF2B5EF4-FFF2-40B4-BE49-F238E27FC236}">
                <a16:creationId xmlns:a16="http://schemas.microsoft.com/office/drawing/2014/main" id="{F57FBD7B-FD53-C203-3A67-121D4C43A09A}"/>
              </a:ext>
            </a:extLst>
          </p:cNvPr>
          <p:cNvSpPr>
            <a:spLocks noGrp="1"/>
          </p:cNvSpPr>
          <p:nvPr>
            <p:ph idx="1"/>
          </p:nvPr>
        </p:nvSpPr>
        <p:spPr/>
        <p:txBody>
          <a:bodyPr/>
          <a:lstStyle/>
          <a:p>
            <a:r>
              <a:rPr lang="en-US" dirty="0" err="1"/>
              <a:t>Koutsikopoulos</a:t>
            </a:r>
            <a:r>
              <a:rPr lang="en-US" dirty="0"/>
              <a:t>, C., &amp; Le </a:t>
            </a:r>
            <a:r>
              <a:rPr lang="en-US" dirty="0" err="1"/>
              <a:t>Cann</a:t>
            </a:r>
            <a:r>
              <a:rPr lang="en-US" dirty="0"/>
              <a:t>, B. (1996). Physical processes and hydrological structures related to the Bay of Biscay anchovy. </a:t>
            </a:r>
            <a:r>
              <a:rPr lang="en-US" i="1" dirty="0"/>
              <a:t>Scientia Marina</a:t>
            </a:r>
            <a:r>
              <a:rPr lang="en-US" dirty="0"/>
              <a:t>, </a:t>
            </a:r>
            <a:r>
              <a:rPr lang="en-US" i="1" dirty="0"/>
              <a:t>60</a:t>
            </a:r>
            <a:r>
              <a:rPr lang="en-US" dirty="0"/>
              <a:t>, 9-19.</a:t>
            </a:r>
          </a:p>
          <a:p>
            <a:r>
              <a:rPr lang="en-US" dirty="0"/>
              <a:t>Caballero, A., Mulet, S., Ayoub, N., Manso-Narvarte, I., Davila, X., Boone, C., </a:t>
            </a:r>
            <a:r>
              <a:rPr lang="en-US" dirty="0" err="1"/>
              <a:t>Toublanc</a:t>
            </a:r>
            <a:r>
              <a:rPr lang="en-US" dirty="0"/>
              <a:t>, F., &amp; Rubio, A. (2020). Integration of HF Radar Observations for an Enhanced Coastal Mean Dynamic Topography. Frontiers in Marine Science, 7. https://doi.org/10.3389/fmars.2020.588713 </a:t>
            </a:r>
          </a:p>
          <a:p>
            <a:r>
              <a:rPr lang="en-US" dirty="0"/>
              <a:t>Nichols, C. R., &amp; Raghukumar, K. (2020). </a:t>
            </a:r>
            <a:r>
              <a:rPr lang="en-US" i="1" dirty="0"/>
              <a:t>Marine environmental characterization</a:t>
            </a:r>
            <a:r>
              <a:rPr lang="en-US" dirty="0"/>
              <a:t>. Morgan &amp; Claypool Publishers.</a:t>
            </a:r>
          </a:p>
          <a:p>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B46983CB-F6BF-A2F2-47CE-6D2A83297662}"/>
              </a:ext>
            </a:extLst>
          </p:cNvPr>
          <p:cNvSpPr>
            <a:spLocks noGrp="1"/>
          </p:cNvSpPr>
          <p:nvPr>
            <p:ph type="sldNum" sz="quarter" idx="12"/>
          </p:nvPr>
        </p:nvSpPr>
        <p:spPr/>
        <p:txBody>
          <a:bodyPr/>
          <a:lstStyle/>
          <a:p>
            <a:fld id="{E92823A0-3FF9-4315-8423-4C6FC6F5678B}" type="slidenum">
              <a:rPr lang="es-CO" smtClean="0"/>
              <a:t>17</a:t>
            </a:fld>
            <a:endParaRPr lang="es-CO"/>
          </a:p>
        </p:txBody>
      </p:sp>
    </p:spTree>
    <p:extLst>
      <p:ext uri="{BB962C8B-B14F-4D97-AF65-F5344CB8AC3E}">
        <p14:creationId xmlns:p14="http://schemas.microsoft.com/office/powerpoint/2010/main" val="24942236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20F31138-A12F-33B5-E75A-C5534D555FC2}"/>
              </a:ext>
            </a:extLst>
          </p:cNvPr>
          <p:cNvSpPr>
            <a:spLocks noGrp="1"/>
          </p:cNvSpPr>
          <p:nvPr>
            <p:ph type="sldNum" sz="quarter" idx="12"/>
          </p:nvPr>
        </p:nvSpPr>
        <p:spPr/>
        <p:txBody>
          <a:bodyPr/>
          <a:lstStyle/>
          <a:p>
            <a:fld id="{E92823A0-3FF9-4315-8423-4C6FC6F5678B}" type="slidenum">
              <a:rPr lang="es-CO" smtClean="0"/>
              <a:t>2</a:t>
            </a:fld>
            <a:endParaRPr lang="es-CO"/>
          </a:p>
        </p:txBody>
      </p:sp>
      <p:pic>
        <p:nvPicPr>
          <p:cNvPr id="6" name="Picture 5" descr="A map of a sea&#10;&#10;AI-generated content may be incorrect.">
            <a:extLst>
              <a:ext uri="{FF2B5EF4-FFF2-40B4-BE49-F238E27FC236}">
                <a16:creationId xmlns:a16="http://schemas.microsoft.com/office/drawing/2014/main" id="{9FAA89FE-A443-3361-DF24-B384A04CD70A}"/>
              </a:ext>
            </a:extLst>
          </p:cNvPr>
          <p:cNvPicPr>
            <a:picLocks noChangeAspect="1"/>
          </p:cNvPicPr>
          <p:nvPr/>
        </p:nvPicPr>
        <p:blipFill>
          <a:blip r:embed="rId3">
            <a:extLst>
              <a:ext uri="{28A0092B-C50C-407E-A947-70E740481C1C}">
                <a14:useLocalDpi xmlns:a14="http://schemas.microsoft.com/office/drawing/2010/main" val="0"/>
              </a:ext>
            </a:extLst>
          </a:blip>
          <a:srcRect r="14711"/>
          <a:stretch>
            <a:fillRect/>
          </a:stretch>
        </p:blipFill>
        <p:spPr>
          <a:xfrm>
            <a:off x="319953" y="1052553"/>
            <a:ext cx="3811542" cy="3171254"/>
          </a:xfrm>
          <a:prstGeom prst="rect">
            <a:avLst/>
          </a:prstGeom>
        </p:spPr>
      </p:pic>
      <p:pic>
        <p:nvPicPr>
          <p:cNvPr id="7" name="Picture 6" descr="A map of a sea&#10;&#10;AI-generated content may be incorrect.">
            <a:extLst>
              <a:ext uri="{FF2B5EF4-FFF2-40B4-BE49-F238E27FC236}">
                <a16:creationId xmlns:a16="http://schemas.microsoft.com/office/drawing/2014/main" id="{C4095928-52C7-5BB5-36F4-8D56DE1BFB63}"/>
              </a:ext>
            </a:extLst>
          </p:cNvPr>
          <p:cNvPicPr>
            <a:picLocks noChangeAspect="1"/>
          </p:cNvPicPr>
          <p:nvPr/>
        </p:nvPicPr>
        <p:blipFill>
          <a:blip r:embed="rId4">
            <a:extLst>
              <a:ext uri="{28A0092B-C50C-407E-A947-70E740481C1C}">
                <a14:useLocalDpi xmlns:a14="http://schemas.microsoft.com/office/drawing/2010/main" val="0"/>
              </a:ext>
            </a:extLst>
          </a:blip>
          <a:srcRect r="13784"/>
          <a:stretch>
            <a:fillRect/>
          </a:stretch>
        </p:blipFill>
        <p:spPr>
          <a:xfrm>
            <a:off x="2092852" y="1974735"/>
            <a:ext cx="3492882" cy="2874904"/>
          </a:xfrm>
          <a:prstGeom prst="rect">
            <a:avLst/>
          </a:prstGeom>
        </p:spPr>
      </p:pic>
      <p:pic>
        <p:nvPicPr>
          <p:cNvPr id="8" name="Picture 7" descr="A map of a sea&#10;&#10;AI-generated content may be incorrect.">
            <a:extLst>
              <a:ext uri="{FF2B5EF4-FFF2-40B4-BE49-F238E27FC236}">
                <a16:creationId xmlns:a16="http://schemas.microsoft.com/office/drawing/2014/main" id="{19E411EA-C2E1-8F26-EBB8-69A2665E64C2}"/>
              </a:ext>
            </a:extLst>
          </p:cNvPr>
          <p:cNvPicPr>
            <a:picLocks noChangeAspect="1"/>
          </p:cNvPicPr>
          <p:nvPr/>
        </p:nvPicPr>
        <p:blipFill>
          <a:blip r:embed="rId5">
            <a:extLst>
              <a:ext uri="{28A0092B-C50C-407E-A947-70E740481C1C}">
                <a14:useLocalDpi xmlns:a14="http://schemas.microsoft.com/office/drawing/2010/main" val="0"/>
              </a:ext>
            </a:extLst>
          </a:blip>
          <a:srcRect l="343" t="-1" r="13439" b="-1"/>
          <a:stretch>
            <a:fillRect/>
          </a:stretch>
        </p:blipFill>
        <p:spPr>
          <a:xfrm>
            <a:off x="3816985" y="2702829"/>
            <a:ext cx="3474070" cy="2859420"/>
          </a:xfrm>
          <a:prstGeom prst="rect">
            <a:avLst/>
          </a:prstGeom>
        </p:spPr>
      </p:pic>
      <p:pic>
        <p:nvPicPr>
          <p:cNvPr id="9" name="Picture 8" descr="A map of a sea&#10;&#10;AI-generated content may be incorrect.">
            <a:extLst>
              <a:ext uri="{FF2B5EF4-FFF2-40B4-BE49-F238E27FC236}">
                <a16:creationId xmlns:a16="http://schemas.microsoft.com/office/drawing/2014/main" id="{4514C337-1180-FD5C-5F41-4962A7D9B982}"/>
              </a:ext>
            </a:extLst>
          </p:cNvPr>
          <p:cNvPicPr>
            <a:picLocks noChangeAspect="1"/>
          </p:cNvPicPr>
          <p:nvPr/>
        </p:nvPicPr>
        <p:blipFill>
          <a:blip r:embed="rId6">
            <a:extLst>
              <a:ext uri="{28A0092B-C50C-407E-A947-70E740481C1C}">
                <a14:useLocalDpi xmlns:a14="http://schemas.microsoft.com/office/drawing/2010/main" val="0"/>
              </a:ext>
            </a:extLst>
          </a:blip>
          <a:srcRect r="-869"/>
          <a:stretch>
            <a:fillRect/>
          </a:stretch>
        </p:blipFill>
        <p:spPr>
          <a:xfrm>
            <a:off x="5331858" y="3430923"/>
            <a:ext cx="3844524" cy="2704636"/>
          </a:xfrm>
          <a:prstGeom prst="rect">
            <a:avLst/>
          </a:prstGeom>
        </p:spPr>
      </p:pic>
      <p:grpSp>
        <p:nvGrpSpPr>
          <p:cNvPr id="10" name="Group 9">
            <a:extLst>
              <a:ext uri="{FF2B5EF4-FFF2-40B4-BE49-F238E27FC236}">
                <a16:creationId xmlns:a16="http://schemas.microsoft.com/office/drawing/2014/main" id="{6E84F011-3A18-7C4C-05D3-4B593A704538}"/>
              </a:ext>
            </a:extLst>
          </p:cNvPr>
          <p:cNvGrpSpPr/>
          <p:nvPr/>
        </p:nvGrpSpPr>
        <p:grpSpPr>
          <a:xfrm>
            <a:off x="387531" y="4386959"/>
            <a:ext cx="1562578" cy="1129884"/>
            <a:chOff x="687421" y="3429000"/>
            <a:chExt cx="1234440" cy="906981"/>
          </a:xfrm>
        </p:grpSpPr>
        <p:sp>
          <p:nvSpPr>
            <p:cNvPr id="11" name="Rectangle 10">
              <a:extLst>
                <a:ext uri="{FF2B5EF4-FFF2-40B4-BE49-F238E27FC236}">
                  <a16:creationId xmlns:a16="http://schemas.microsoft.com/office/drawing/2014/main" id="{16F92B70-303C-4902-52D4-4837F57F6AD9}"/>
                </a:ext>
              </a:extLst>
            </p:cNvPr>
            <p:cNvSpPr/>
            <p:nvPr/>
          </p:nvSpPr>
          <p:spPr>
            <a:xfrm>
              <a:off x="687421" y="3429000"/>
              <a:ext cx="1234440" cy="906981"/>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CC12B1D2-29EF-4CBE-C620-D599B9C6F83D}"/>
                </a:ext>
              </a:extLst>
            </p:cNvPr>
            <p:cNvSpPr/>
            <p:nvPr/>
          </p:nvSpPr>
          <p:spPr>
            <a:xfrm>
              <a:off x="1224230" y="3816357"/>
              <a:ext cx="160822" cy="182880"/>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Arrow Connector 12">
              <a:extLst>
                <a:ext uri="{FF2B5EF4-FFF2-40B4-BE49-F238E27FC236}">
                  <a16:creationId xmlns:a16="http://schemas.microsoft.com/office/drawing/2014/main" id="{713EB46F-EB82-9C8E-6B2C-8D4F4EA12B49}"/>
                </a:ext>
              </a:extLst>
            </p:cNvPr>
            <p:cNvCxnSpPr>
              <a:cxnSpLocks/>
            </p:cNvCxnSpPr>
            <p:nvPr/>
          </p:nvCxnSpPr>
          <p:spPr>
            <a:xfrm flipH="1" flipV="1">
              <a:off x="983684" y="3680620"/>
              <a:ext cx="195706" cy="135737"/>
            </a:xfrm>
            <a:prstGeom prst="straightConnector1">
              <a:avLst/>
            </a:prstGeom>
            <a:ln>
              <a:headEnd type="none" w="med" len="med"/>
              <a:tailEnd type="arrow" w="med" len="med"/>
            </a:ln>
          </p:spPr>
          <p:style>
            <a:lnRef idx="2">
              <a:schemeClr val="accent3"/>
            </a:lnRef>
            <a:fillRef idx="0">
              <a:schemeClr val="accent3"/>
            </a:fillRef>
            <a:effectRef idx="1">
              <a:schemeClr val="accent3"/>
            </a:effectRef>
            <a:fontRef idx="minor">
              <a:schemeClr val="tx1"/>
            </a:fontRef>
          </p:style>
        </p:cxnSp>
        <p:sp>
          <p:nvSpPr>
            <p:cNvPr id="14" name="Oval 13">
              <a:extLst>
                <a:ext uri="{FF2B5EF4-FFF2-40B4-BE49-F238E27FC236}">
                  <a16:creationId xmlns:a16="http://schemas.microsoft.com/office/drawing/2014/main" id="{218B9F26-63C2-9019-2801-37D049D0D9DC}"/>
                </a:ext>
              </a:extLst>
            </p:cNvPr>
            <p:cNvSpPr/>
            <p:nvPr/>
          </p:nvSpPr>
          <p:spPr>
            <a:xfrm>
              <a:off x="1635710" y="4054101"/>
              <a:ext cx="160822" cy="182880"/>
            </a:xfrm>
            <a:prstGeom prst="ellipse">
              <a:avLst/>
            </a:prstGeom>
            <a:solidFill>
              <a:schemeClr val="bg1"/>
            </a:solidFill>
            <a:ln>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Arrow Connector 14">
              <a:extLst>
                <a:ext uri="{FF2B5EF4-FFF2-40B4-BE49-F238E27FC236}">
                  <a16:creationId xmlns:a16="http://schemas.microsoft.com/office/drawing/2014/main" id="{0350A2AC-7A02-12D5-2464-ABFBCD5E121A}"/>
                </a:ext>
              </a:extLst>
            </p:cNvPr>
            <p:cNvCxnSpPr>
              <a:cxnSpLocks/>
            </p:cNvCxnSpPr>
            <p:nvPr/>
          </p:nvCxnSpPr>
          <p:spPr>
            <a:xfrm flipH="1" flipV="1">
              <a:off x="1412528" y="3931368"/>
              <a:ext cx="195706" cy="135737"/>
            </a:xfrm>
            <a:prstGeom prst="straightConnector1">
              <a:avLst/>
            </a:prstGeom>
            <a:ln>
              <a:headEnd type="none" w="med" len="med"/>
              <a:tailEnd type="arrow" w="med" len="med"/>
            </a:ln>
          </p:spPr>
          <p:style>
            <a:lnRef idx="2">
              <a:schemeClr val="accent3"/>
            </a:lnRef>
            <a:fillRef idx="0">
              <a:schemeClr val="accent3"/>
            </a:fillRef>
            <a:effectRef idx="1">
              <a:schemeClr val="accent3"/>
            </a:effectRef>
            <a:fontRef idx="minor">
              <a:schemeClr val="tx1"/>
            </a:fontRef>
          </p:style>
        </p:cxnSp>
        <p:sp>
          <p:nvSpPr>
            <p:cNvPr id="16" name="Rectangle 15">
              <a:extLst>
                <a:ext uri="{FF2B5EF4-FFF2-40B4-BE49-F238E27FC236}">
                  <a16:creationId xmlns:a16="http://schemas.microsoft.com/office/drawing/2014/main" id="{CBA2A5BA-CDDF-DFE5-1827-7ED6C9165DEE}"/>
                </a:ext>
              </a:extLst>
            </p:cNvPr>
            <p:cNvSpPr/>
            <p:nvPr/>
          </p:nvSpPr>
          <p:spPr>
            <a:xfrm>
              <a:off x="687421" y="3429000"/>
              <a:ext cx="1234440" cy="906981"/>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FE4A6B49-AF7D-C87B-94A2-9DCB2AD49F35}"/>
                </a:ext>
              </a:extLst>
            </p:cNvPr>
            <p:cNvSpPr/>
            <p:nvPr/>
          </p:nvSpPr>
          <p:spPr>
            <a:xfrm>
              <a:off x="1587732" y="4018227"/>
              <a:ext cx="160822" cy="182880"/>
            </a:xfrm>
            <a:prstGeom prst="ellipse">
              <a:avLst/>
            </a:prstGeom>
            <a:solidFill>
              <a:schemeClr val="bg1"/>
            </a:solidFill>
            <a:ln>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 name="Straight Arrow Connector 17">
              <a:extLst>
                <a:ext uri="{FF2B5EF4-FFF2-40B4-BE49-F238E27FC236}">
                  <a16:creationId xmlns:a16="http://schemas.microsoft.com/office/drawing/2014/main" id="{B48CDD27-5C35-D69C-84BD-E4E9FE630026}"/>
                </a:ext>
              </a:extLst>
            </p:cNvPr>
            <p:cNvCxnSpPr>
              <a:cxnSpLocks/>
            </p:cNvCxnSpPr>
            <p:nvPr/>
          </p:nvCxnSpPr>
          <p:spPr>
            <a:xfrm flipH="1" flipV="1">
              <a:off x="1345645" y="3882490"/>
              <a:ext cx="195706" cy="135737"/>
            </a:xfrm>
            <a:prstGeom prst="straightConnector1">
              <a:avLst/>
            </a:prstGeom>
            <a:ln w="19050" cap="flat" cmpd="sng" algn="ctr">
              <a:solidFill>
                <a:schemeClr val="bg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9" name="Straight Arrow Connector 18">
              <a:extLst>
                <a:ext uri="{FF2B5EF4-FFF2-40B4-BE49-F238E27FC236}">
                  <a16:creationId xmlns:a16="http://schemas.microsoft.com/office/drawing/2014/main" id="{6DDFE022-AC74-FC25-8DF8-C25E06EB3124}"/>
                </a:ext>
              </a:extLst>
            </p:cNvPr>
            <p:cNvCxnSpPr>
              <a:cxnSpLocks/>
            </p:cNvCxnSpPr>
            <p:nvPr/>
          </p:nvCxnSpPr>
          <p:spPr>
            <a:xfrm flipH="1" flipV="1">
              <a:off x="962775" y="3643313"/>
              <a:ext cx="190678" cy="105175"/>
            </a:xfrm>
            <a:prstGeom prst="straightConnector1">
              <a:avLst/>
            </a:prstGeom>
            <a:ln>
              <a:headEnd type="none" w="med" len="med"/>
              <a:tailEnd type="arrow" w="med" len="med"/>
            </a:ln>
          </p:spPr>
          <p:style>
            <a:lnRef idx="2">
              <a:schemeClr val="accent3"/>
            </a:lnRef>
            <a:fillRef idx="0">
              <a:schemeClr val="accent3"/>
            </a:fillRef>
            <a:effectRef idx="1">
              <a:schemeClr val="accent3"/>
            </a:effectRef>
            <a:fontRef idx="minor">
              <a:schemeClr val="tx1"/>
            </a:fontRef>
          </p:style>
        </p:cxnSp>
        <p:sp>
          <p:nvSpPr>
            <p:cNvPr id="20" name="Oval 19">
              <a:extLst>
                <a:ext uri="{FF2B5EF4-FFF2-40B4-BE49-F238E27FC236}">
                  <a16:creationId xmlns:a16="http://schemas.microsoft.com/office/drawing/2014/main" id="{B612C41A-1320-9D85-889A-F170A2606FD9}"/>
                </a:ext>
              </a:extLst>
            </p:cNvPr>
            <p:cNvSpPr/>
            <p:nvPr/>
          </p:nvSpPr>
          <p:spPr>
            <a:xfrm>
              <a:off x="1163914" y="3724917"/>
              <a:ext cx="160822" cy="182880"/>
            </a:xfrm>
            <a:prstGeom prst="ellipse">
              <a:avLst/>
            </a:prstGeom>
            <a:solidFill>
              <a:schemeClr val="bg1"/>
            </a:solidFill>
            <a:ln>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7639D5D6-0CB1-03D1-8C9B-2E93F1E3D0B4}"/>
                </a:ext>
              </a:extLst>
            </p:cNvPr>
            <p:cNvSpPr/>
            <p:nvPr/>
          </p:nvSpPr>
          <p:spPr>
            <a:xfrm>
              <a:off x="783253" y="3497740"/>
              <a:ext cx="160822" cy="182880"/>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Straight Arrow Connector 21">
              <a:extLst>
                <a:ext uri="{FF2B5EF4-FFF2-40B4-BE49-F238E27FC236}">
                  <a16:creationId xmlns:a16="http://schemas.microsoft.com/office/drawing/2014/main" id="{19FA08B1-4B5B-BCD3-9976-E5E66B7E002C}"/>
                </a:ext>
              </a:extLst>
            </p:cNvPr>
            <p:cNvCxnSpPr>
              <a:cxnSpLocks/>
            </p:cNvCxnSpPr>
            <p:nvPr/>
          </p:nvCxnSpPr>
          <p:spPr>
            <a:xfrm flipH="1" flipV="1">
              <a:off x="1378271" y="3894465"/>
              <a:ext cx="195723" cy="128203"/>
            </a:xfrm>
            <a:prstGeom prst="straightConnector1">
              <a:avLst/>
            </a:prstGeom>
            <a:ln>
              <a:headEnd type="none" w="med" len="med"/>
              <a:tailEnd type="arrow" w="med" len="med"/>
            </a:ln>
          </p:spPr>
          <p:style>
            <a:lnRef idx="2">
              <a:schemeClr val="accent3"/>
            </a:lnRef>
            <a:fillRef idx="0">
              <a:schemeClr val="accent3"/>
            </a:fillRef>
            <a:effectRef idx="1">
              <a:schemeClr val="accent3"/>
            </a:effectRef>
            <a:fontRef idx="minor">
              <a:schemeClr val="tx1"/>
            </a:fontRef>
          </p:style>
        </p:cxnSp>
      </p:grpSp>
      <p:grpSp>
        <p:nvGrpSpPr>
          <p:cNvPr id="23" name="Group 22">
            <a:extLst>
              <a:ext uri="{FF2B5EF4-FFF2-40B4-BE49-F238E27FC236}">
                <a16:creationId xmlns:a16="http://schemas.microsoft.com/office/drawing/2014/main" id="{EDF746E7-12CB-4C58-2FF9-8B8997B62446}"/>
              </a:ext>
            </a:extLst>
          </p:cNvPr>
          <p:cNvGrpSpPr/>
          <p:nvPr/>
        </p:nvGrpSpPr>
        <p:grpSpPr>
          <a:xfrm>
            <a:off x="1839459" y="5028534"/>
            <a:ext cx="1562578" cy="1129884"/>
            <a:chOff x="687421" y="3429000"/>
            <a:chExt cx="1234440" cy="906981"/>
          </a:xfrm>
        </p:grpSpPr>
        <p:sp>
          <p:nvSpPr>
            <p:cNvPr id="24" name="Rectangle 23">
              <a:extLst>
                <a:ext uri="{FF2B5EF4-FFF2-40B4-BE49-F238E27FC236}">
                  <a16:creationId xmlns:a16="http://schemas.microsoft.com/office/drawing/2014/main" id="{0094B907-D589-7421-8B0B-25BA76F83749}"/>
                </a:ext>
              </a:extLst>
            </p:cNvPr>
            <p:cNvSpPr/>
            <p:nvPr/>
          </p:nvSpPr>
          <p:spPr>
            <a:xfrm>
              <a:off x="687421" y="3429000"/>
              <a:ext cx="1234440" cy="906981"/>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837ABCAE-64DE-F7DE-42F9-8405A2EC3437}"/>
                </a:ext>
              </a:extLst>
            </p:cNvPr>
            <p:cNvSpPr/>
            <p:nvPr/>
          </p:nvSpPr>
          <p:spPr>
            <a:xfrm>
              <a:off x="1224230" y="3816357"/>
              <a:ext cx="160822" cy="182880"/>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6" name="Straight Arrow Connector 25">
              <a:extLst>
                <a:ext uri="{FF2B5EF4-FFF2-40B4-BE49-F238E27FC236}">
                  <a16:creationId xmlns:a16="http://schemas.microsoft.com/office/drawing/2014/main" id="{E5FA814B-6F27-D867-11BD-1D6FC3038F26}"/>
                </a:ext>
              </a:extLst>
            </p:cNvPr>
            <p:cNvCxnSpPr>
              <a:cxnSpLocks/>
            </p:cNvCxnSpPr>
            <p:nvPr/>
          </p:nvCxnSpPr>
          <p:spPr>
            <a:xfrm flipH="1" flipV="1">
              <a:off x="983684" y="3680620"/>
              <a:ext cx="195706" cy="135737"/>
            </a:xfrm>
            <a:prstGeom prst="straightConnector1">
              <a:avLst/>
            </a:prstGeom>
            <a:ln>
              <a:headEnd type="none" w="med" len="med"/>
              <a:tailEnd type="arrow" w="med" len="med"/>
            </a:ln>
          </p:spPr>
          <p:style>
            <a:lnRef idx="2">
              <a:schemeClr val="accent3"/>
            </a:lnRef>
            <a:fillRef idx="0">
              <a:schemeClr val="accent3"/>
            </a:fillRef>
            <a:effectRef idx="1">
              <a:schemeClr val="accent3"/>
            </a:effectRef>
            <a:fontRef idx="minor">
              <a:schemeClr val="tx1"/>
            </a:fontRef>
          </p:style>
        </p:cxnSp>
        <p:sp>
          <p:nvSpPr>
            <p:cNvPr id="27" name="Oval 26">
              <a:extLst>
                <a:ext uri="{FF2B5EF4-FFF2-40B4-BE49-F238E27FC236}">
                  <a16:creationId xmlns:a16="http://schemas.microsoft.com/office/drawing/2014/main" id="{E9E7CE6A-64D2-8802-873F-A58FD5E24777}"/>
                </a:ext>
              </a:extLst>
            </p:cNvPr>
            <p:cNvSpPr/>
            <p:nvPr/>
          </p:nvSpPr>
          <p:spPr>
            <a:xfrm>
              <a:off x="1635710" y="4054101"/>
              <a:ext cx="160822" cy="182880"/>
            </a:xfrm>
            <a:prstGeom prst="ellipse">
              <a:avLst/>
            </a:prstGeom>
            <a:solidFill>
              <a:schemeClr val="bg1"/>
            </a:solidFill>
            <a:ln>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8" name="Straight Arrow Connector 27">
              <a:extLst>
                <a:ext uri="{FF2B5EF4-FFF2-40B4-BE49-F238E27FC236}">
                  <a16:creationId xmlns:a16="http://schemas.microsoft.com/office/drawing/2014/main" id="{40064A0F-C328-D1CC-03D4-469CE115332C}"/>
                </a:ext>
              </a:extLst>
            </p:cNvPr>
            <p:cNvCxnSpPr>
              <a:cxnSpLocks/>
            </p:cNvCxnSpPr>
            <p:nvPr/>
          </p:nvCxnSpPr>
          <p:spPr>
            <a:xfrm flipH="1" flipV="1">
              <a:off x="1412528" y="3931368"/>
              <a:ext cx="195706" cy="135737"/>
            </a:xfrm>
            <a:prstGeom prst="straightConnector1">
              <a:avLst/>
            </a:prstGeom>
            <a:ln>
              <a:headEnd type="none" w="med" len="med"/>
              <a:tailEnd type="arrow" w="med" len="med"/>
            </a:ln>
          </p:spPr>
          <p:style>
            <a:lnRef idx="2">
              <a:schemeClr val="accent3"/>
            </a:lnRef>
            <a:fillRef idx="0">
              <a:schemeClr val="accent3"/>
            </a:fillRef>
            <a:effectRef idx="1">
              <a:schemeClr val="accent3"/>
            </a:effectRef>
            <a:fontRef idx="minor">
              <a:schemeClr val="tx1"/>
            </a:fontRef>
          </p:style>
        </p:cxnSp>
        <p:sp>
          <p:nvSpPr>
            <p:cNvPr id="29" name="Rectangle 28">
              <a:extLst>
                <a:ext uri="{FF2B5EF4-FFF2-40B4-BE49-F238E27FC236}">
                  <a16:creationId xmlns:a16="http://schemas.microsoft.com/office/drawing/2014/main" id="{C37E7577-2DBD-3509-F86D-F02DED7DB193}"/>
                </a:ext>
              </a:extLst>
            </p:cNvPr>
            <p:cNvSpPr/>
            <p:nvPr/>
          </p:nvSpPr>
          <p:spPr>
            <a:xfrm>
              <a:off x="687421" y="3429000"/>
              <a:ext cx="1234440" cy="906981"/>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a:extLst>
                <a:ext uri="{FF2B5EF4-FFF2-40B4-BE49-F238E27FC236}">
                  <a16:creationId xmlns:a16="http://schemas.microsoft.com/office/drawing/2014/main" id="{060E783C-334B-B928-9CF9-132122C1514C}"/>
                </a:ext>
              </a:extLst>
            </p:cNvPr>
            <p:cNvSpPr/>
            <p:nvPr/>
          </p:nvSpPr>
          <p:spPr>
            <a:xfrm>
              <a:off x="1587732" y="4018227"/>
              <a:ext cx="160822" cy="182880"/>
            </a:xfrm>
            <a:prstGeom prst="ellipse">
              <a:avLst/>
            </a:prstGeom>
            <a:solidFill>
              <a:schemeClr val="bg1"/>
            </a:solidFill>
            <a:ln>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1" name="Straight Arrow Connector 30">
              <a:extLst>
                <a:ext uri="{FF2B5EF4-FFF2-40B4-BE49-F238E27FC236}">
                  <a16:creationId xmlns:a16="http://schemas.microsoft.com/office/drawing/2014/main" id="{1E08823D-348E-D12B-8F89-F57BF6BAC71B}"/>
                </a:ext>
              </a:extLst>
            </p:cNvPr>
            <p:cNvCxnSpPr>
              <a:cxnSpLocks/>
            </p:cNvCxnSpPr>
            <p:nvPr/>
          </p:nvCxnSpPr>
          <p:spPr>
            <a:xfrm flipH="1" flipV="1">
              <a:off x="1345645" y="3882490"/>
              <a:ext cx="195706" cy="135737"/>
            </a:xfrm>
            <a:prstGeom prst="straightConnector1">
              <a:avLst/>
            </a:prstGeom>
            <a:ln w="19050" cap="flat" cmpd="sng" algn="ctr">
              <a:solidFill>
                <a:schemeClr val="bg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32" name="Straight Arrow Connector 31">
              <a:extLst>
                <a:ext uri="{FF2B5EF4-FFF2-40B4-BE49-F238E27FC236}">
                  <a16:creationId xmlns:a16="http://schemas.microsoft.com/office/drawing/2014/main" id="{404D71B2-E59F-20BA-57B7-1D6846541F3E}"/>
                </a:ext>
              </a:extLst>
            </p:cNvPr>
            <p:cNvCxnSpPr>
              <a:cxnSpLocks/>
            </p:cNvCxnSpPr>
            <p:nvPr/>
          </p:nvCxnSpPr>
          <p:spPr>
            <a:xfrm flipH="1" flipV="1">
              <a:off x="962775" y="3643313"/>
              <a:ext cx="190678" cy="105175"/>
            </a:xfrm>
            <a:prstGeom prst="straightConnector1">
              <a:avLst/>
            </a:prstGeom>
            <a:ln>
              <a:headEnd type="none" w="med" len="med"/>
              <a:tailEnd type="arrow" w="med" len="med"/>
            </a:ln>
          </p:spPr>
          <p:style>
            <a:lnRef idx="2">
              <a:schemeClr val="accent3"/>
            </a:lnRef>
            <a:fillRef idx="0">
              <a:schemeClr val="accent3"/>
            </a:fillRef>
            <a:effectRef idx="1">
              <a:schemeClr val="accent3"/>
            </a:effectRef>
            <a:fontRef idx="minor">
              <a:schemeClr val="tx1"/>
            </a:fontRef>
          </p:style>
        </p:cxnSp>
        <p:sp>
          <p:nvSpPr>
            <p:cNvPr id="33" name="Oval 32">
              <a:extLst>
                <a:ext uri="{FF2B5EF4-FFF2-40B4-BE49-F238E27FC236}">
                  <a16:creationId xmlns:a16="http://schemas.microsoft.com/office/drawing/2014/main" id="{9B728C4D-4A9C-A16C-6235-5BE60FACC410}"/>
                </a:ext>
              </a:extLst>
            </p:cNvPr>
            <p:cNvSpPr/>
            <p:nvPr/>
          </p:nvSpPr>
          <p:spPr>
            <a:xfrm>
              <a:off x="1163914" y="3724917"/>
              <a:ext cx="160822" cy="182880"/>
            </a:xfrm>
            <a:prstGeom prst="ellipse">
              <a:avLst/>
            </a:prstGeom>
            <a:solidFill>
              <a:schemeClr val="bg1"/>
            </a:solidFill>
            <a:ln>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4" name="Straight Arrow Connector 33">
              <a:extLst>
                <a:ext uri="{FF2B5EF4-FFF2-40B4-BE49-F238E27FC236}">
                  <a16:creationId xmlns:a16="http://schemas.microsoft.com/office/drawing/2014/main" id="{52CA3D36-472C-711D-5BB4-5081FF7FEBE6}"/>
                </a:ext>
              </a:extLst>
            </p:cNvPr>
            <p:cNvCxnSpPr>
              <a:cxnSpLocks/>
            </p:cNvCxnSpPr>
            <p:nvPr/>
          </p:nvCxnSpPr>
          <p:spPr>
            <a:xfrm flipH="1" flipV="1">
              <a:off x="1378271" y="3894465"/>
              <a:ext cx="195723" cy="128203"/>
            </a:xfrm>
            <a:prstGeom prst="straightConnector1">
              <a:avLst/>
            </a:prstGeom>
            <a:ln>
              <a:headEnd type="none" w="med" len="med"/>
              <a:tailEnd type="arrow" w="med" len="med"/>
            </a:ln>
          </p:spPr>
          <p:style>
            <a:lnRef idx="2">
              <a:schemeClr val="accent3"/>
            </a:lnRef>
            <a:fillRef idx="0">
              <a:schemeClr val="accent3"/>
            </a:fillRef>
            <a:effectRef idx="1">
              <a:schemeClr val="accent3"/>
            </a:effectRef>
            <a:fontRef idx="minor">
              <a:schemeClr val="tx1"/>
            </a:fontRef>
          </p:style>
        </p:cxnSp>
      </p:grpSp>
      <p:grpSp>
        <p:nvGrpSpPr>
          <p:cNvPr id="35" name="Group 34">
            <a:extLst>
              <a:ext uri="{FF2B5EF4-FFF2-40B4-BE49-F238E27FC236}">
                <a16:creationId xmlns:a16="http://schemas.microsoft.com/office/drawing/2014/main" id="{0ED04FFC-B1B7-8C90-28A9-1FCD677AADEE}"/>
              </a:ext>
            </a:extLst>
          </p:cNvPr>
          <p:cNvGrpSpPr/>
          <p:nvPr/>
        </p:nvGrpSpPr>
        <p:grpSpPr>
          <a:xfrm>
            <a:off x="3250431" y="5631144"/>
            <a:ext cx="1562578" cy="1129884"/>
            <a:chOff x="687421" y="3429000"/>
            <a:chExt cx="1234440" cy="906981"/>
          </a:xfrm>
        </p:grpSpPr>
        <p:sp>
          <p:nvSpPr>
            <p:cNvPr id="36" name="Rectangle 35">
              <a:extLst>
                <a:ext uri="{FF2B5EF4-FFF2-40B4-BE49-F238E27FC236}">
                  <a16:creationId xmlns:a16="http://schemas.microsoft.com/office/drawing/2014/main" id="{0F0AA327-E346-5EE9-3141-708F38CE791A}"/>
                </a:ext>
              </a:extLst>
            </p:cNvPr>
            <p:cNvSpPr/>
            <p:nvPr/>
          </p:nvSpPr>
          <p:spPr>
            <a:xfrm>
              <a:off x="687421" y="3429000"/>
              <a:ext cx="1234440" cy="906981"/>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97D37D0D-DDAB-2E2A-DECF-C64E6CA87051}"/>
                </a:ext>
              </a:extLst>
            </p:cNvPr>
            <p:cNvSpPr/>
            <p:nvPr/>
          </p:nvSpPr>
          <p:spPr>
            <a:xfrm>
              <a:off x="1224230" y="3816357"/>
              <a:ext cx="160822" cy="182880"/>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8" name="Straight Arrow Connector 37">
              <a:extLst>
                <a:ext uri="{FF2B5EF4-FFF2-40B4-BE49-F238E27FC236}">
                  <a16:creationId xmlns:a16="http://schemas.microsoft.com/office/drawing/2014/main" id="{611F227F-4D4D-2C90-CEE6-A403FD9B748A}"/>
                </a:ext>
              </a:extLst>
            </p:cNvPr>
            <p:cNvCxnSpPr>
              <a:cxnSpLocks/>
            </p:cNvCxnSpPr>
            <p:nvPr/>
          </p:nvCxnSpPr>
          <p:spPr>
            <a:xfrm flipH="1" flipV="1">
              <a:off x="983684" y="3680620"/>
              <a:ext cx="195706" cy="135737"/>
            </a:xfrm>
            <a:prstGeom prst="straightConnector1">
              <a:avLst/>
            </a:prstGeom>
            <a:ln>
              <a:headEnd type="none" w="med" len="med"/>
              <a:tailEnd type="arrow" w="med" len="med"/>
            </a:ln>
          </p:spPr>
          <p:style>
            <a:lnRef idx="2">
              <a:schemeClr val="accent3"/>
            </a:lnRef>
            <a:fillRef idx="0">
              <a:schemeClr val="accent3"/>
            </a:fillRef>
            <a:effectRef idx="1">
              <a:schemeClr val="accent3"/>
            </a:effectRef>
            <a:fontRef idx="minor">
              <a:schemeClr val="tx1"/>
            </a:fontRef>
          </p:style>
        </p:cxnSp>
        <p:sp>
          <p:nvSpPr>
            <p:cNvPr id="39" name="Oval 38">
              <a:extLst>
                <a:ext uri="{FF2B5EF4-FFF2-40B4-BE49-F238E27FC236}">
                  <a16:creationId xmlns:a16="http://schemas.microsoft.com/office/drawing/2014/main" id="{60B51902-1CF0-DDDC-A8B8-9EA774C4CED4}"/>
                </a:ext>
              </a:extLst>
            </p:cNvPr>
            <p:cNvSpPr/>
            <p:nvPr/>
          </p:nvSpPr>
          <p:spPr>
            <a:xfrm>
              <a:off x="1635710" y="4054101"/>
              <a:ext cx="160822" cy="182880"/>
            </a:xfrm>
            <a:prstGeom prst="ellipse">
              <a:avLst/>
            </a:prstGeom>
            <a:solidFill>
              <a:schemeClr val="bg1"/>
            </a:solidFill>
            <a:ln>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0" name="Straight Arrow Connector 39">
              <a:extLst>
                <a:ext uri="{FF2B5EF4-FFF2-40B4-BE49-F238E27FC236}">
                  <a16:creationId xmlns:a16="http://schemas.microsoft.com/office/drawing/2014/main" id="{6F8DE9DB-8DA5-21F6-A402-C463F55F352D}"/>
                </a:ext>
              </a:extLst>
            </p:cNvPr>
            <p:cNvCxnSpPr>
              <a:cxnSpLocks/>
            </p:cNvCxnSpPr>
            <p:nvPr/>
          </p:nvCxnSpPr>
          <p:spPr>
            <a:xfrm flipH="1" flipV="1">
              <a:off x="1412528" y="3931368"/>
              <a:ext cx="195706" cy="135737"/>
            </a:xfrm>
            <a:prstGeom prst="straightConnector1">
              <a:avLst/>
            </a:prstGeom>
            <a:ln>
              <a:headEnd type="none" w="med" len="med"/>
              <a:tailEnd type="arrow" w="med" len="med"/>
            </a:ln>
          </p:spPr>
          <p:style>
            <a:lnRef idx="2">
              <a:schemeClr val="accent3"/>
            </a:lnRef>
            <a:fillRef idx="0">
              <a:schemeClr val="accent3"/>
            </a:fillRef>
            <a:effectRef idx="1">
              <a:schemeClr val="accent3"/>
            </a:effectRef>
            <a:fontRef idx="minor">
              <a:schemeClr val="tx1"/>
            </a:fontRef>
          </p:style>
        </p:cxnSp>
        <p:sp>
          <p:nvSpPr>
            <p:cNvPr id="41" name="Rectangle 40">
              <a:extLst>
                <a:ext uri="{FF2B5EF4-FFF2-40B4-BE49-F238E27FC236}">
                  <a16:creationId xmlns:a16="http://schemas.microsoft.com/office/drawing/2014/main" id="{13018A45-4F00-767A-9AE1-3155789DC9BB}"/>
                </a:ext>
              </a:extLst>
            </p:cNvPr>
            <p:cNvSpPr/>
            <p:nvPr/>
          </p:nvSpPr>
          <p:spPr>
            <a:xfrm>
              <a:off x="687421" y="3429000"/>
              <a:ext cx="1234440" cy="906981"/>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108E8E70-DE8E-5AD2-D282-2266FB1C749D}"/>
                </a:ext>
              </a:extLst>
            </p:cNvPr>
            <p:cNvSpPr/>
            <p:nvPr/>
          </p:nvSpPr>
          <p:spPr>
            <a:xfrm>
              <a:off x="1587732" y="4018227"/>
              <a:ext cx="160822" cy="182880"/>
            </a:xfrm>
            <a:prstGeom prst="ellipse">
              <a:avLst/>
            </a:prstGeom>
            <a:solidFill>
              <a:schemeClr val="bg1"/>
            </a:solidFill>
            <a:ln>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3" name="Straight Arrow Connector 42">
              <a:extLst>
                <a:ext uri="{FF2B5EF4-FFF2-40B4-BE49-F238E27FC236}">
                  <a16:creationId xmlns:a16="http://schemas.microsoft.com/office/drawing/2014/main" id="{97FE8547-C10B-1A65-9697-1E6E3DD8F897}"/>
                </a:ext>
              </a:extLst>
            </p:cNvPr>
            <p:cNvCxnSpPr>
              <a:cxnSpLocks/>
            </p:cNvCxnSpPr>
            <p:nvPr/>
          </p:nvCxnSpPr>
          <p:spPr>
            <a:xfrm flipH="1" flipV="1">
              <a:off x="1345645" y="3882490"/>
              <a:ext cx="195706" cy="135737"/>
            </a:xfrm>
            <a:prstGeom prst="straightConnector1">
              <a:avLst/>
            </a:prstGeom>
            <a:ln w="19050" cap="flat" cmpd="sng" algn="ctr">
              <a:solidFill>
                <a:schemeClr val="bg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44" name="Straight Arrow Connector 43">
              <a:extLst>
                <a:ext uri="{FF2B5EF4-FFF2-40B4-BE49-F238E27FC236}">
                  <a16:creationId xmlns:a16="http://schemas.microsoft.com/office/drawing/2014/main" id="{C5EB91B5-B112-7717-8317-9BD1FFE8BFDF}"/>
                </a:ext>
              </a:extLst>
            </p:cNvPr>
            <p:cNvCxnSpPr>
              <a:cxnSpLocks/>
            </p:cNvCxnSpPr>
            <p:nvPr/>
          </p:nvCxnSpPr>
          <p:spPr>
            <a:xfrm flipH="1" flipV="1">
              <a:off x="1378271" y="3894465"/>
              <a:ext cx="195723" cy="128203"/>
            </a:xfrm>
            <a:prstGeom prst="straightConnector1">
              <a:avLst/>
            </a:prstGeom>
            <a:ln>
              <a:headEnd type="none" w="med" len="med"/>
              <a:tailEnd type="arrow" w="med" len="med"/>
            </a:ln>
          </p:spPr>
          <p:style>
            <a:lnRef idx="2">
              <a:schemeClr val="accent3"/>
            </a:lnRef>
            <a:fillRef idx="0">
              <a:schemeClr val="accent3"/>
            </a:fillRef>
            <a:effectRef idx="1">
              <a:schemeClr val="accent3"/>
            </a:effectRef>
            <a:fontRef idx="minor">
              <a:schemeClr val="tx1"/>
            </a:fontRef>
          </p:style>
        </p:cxnSp>
      </p:grpSp>
      <p:cxnSp>
        <p:nvCxnSpPr>
          <p:cNvPr id="45" name="Straight Arrow Connector 44">
            <a:extLst>
              <a:ext uri="{FF2B5EF4-FFF2-40B4-BE49-F238E27FC236}">
                <a16:creationId xmlns:a16="http://schemas.microsoft.com/office/drawing/2014/main" id="{CA08D392-13B3-5083-3245-D48CD27D8CF7}"/>
              </a:ext>
            </a:extLst>
          </p:cNvPr>
          <p:cNvCxnSpPr>
            <a:cxnSpLocks/>
          </p:cNvCxnSpPr>
          <p:nvPr/>
        </p:nvCxnSpPr>
        <p:spPr>
          <a:xfrm>
            <a:off x="6890684" y="4262795"/>
            <a:ext cx="33281" cy="23724"/>
          </a:xfrm>
          <a:prstGeom prst="straightConnector1">
            <a:avLst/>
          </a:prstGeom>
          <a:ln>
            <a:solidFill>
              <a:schemeClr val="bg1"/>
            </a:solidFill>
            <a:tailEnd type="triangle"/>
          </a:ln>
        </p:spPr>
        <p:style>
          <a:lnRef idx="2">
            <a:schemeClr val="accent1"/>
          </a:lnRef>
          <a:fillRef idx="0">
            <a:schemeClr val="accent1"/>
          </a:fillRef>
          <a:effectRef idx="1">
            <a:schemeClr val="accent1"/>
          </a:effectRef>
          <a:fontRef idx="minor">
            <a:schemeClr val="tx1"/>
          </a:fontRef>
        </p:style>
      </p:cxnSp>
      <p:cxnSp>
        <p:nvCxnSpPr>
          <p:cNvPr id="46" name="Straight Arrow Connector 45">
            <a:extLst>
              <a:ext uri="{FF2B5EF4-FFF2-40B4-BE49-F238E27FC236}">
                <a16:creationId xmlns:a16="http://schemas.microsoft.com/office/drawing/2014/main" id="{3D6CA1BC-67D2-6E63-4F8A-4466586C8C83}"/>
              </a:ext>
            </a:extLst>
          </p:cNvPr>
          <p:cNvCxnSpPr>
            <a:cxnSpLocks/>
          </p:cNvCxnSpPr>
          <p:nvPr/>
        </p:nvCxnSpPr>
        <p:spPr>
          <a:xfrm>
            <a:off x="5169128" y="3588675"/>
            <a:ext cx="29929" cy="24618"/>
          </a:xfrm>
          <a:prstGeom prst="straightConnector1">
            <a:avLst/>
          </a:prstGeom>
          <a:ln>
            <a:solidFill>
              <a:schemeClr val="bg1"/>
            </a:solidFill>
            <a:tailEnd type="triangle"/>
          </a:ln>
        </p:spPr>
        <p:style>
          <a:lnRef idx="2">
            <a:schemeClr val="accent1"/>
          </a:lnRef>
          <a:fillRef idx="0">
            <a:schemeClr val="accent1"/>
          </a:fillRef>
          <a:effectRef idx="1">
            <a:schemeClr val="accent1"/>
          </a:effectRef>
          <a:fontRef idx="minor">
            <a:schemeClr val="tx1"/>
          </a:fontRef>
        </p:style>
      </p:cxnSp>
      <p:cxnSp>
        <p:nvCxnSpPr>
          <p:cNvPr id="47" name="Straight Arrow Connector 46">
            <a:extLst>
              <a:ext uri="{FF2B5EF4-FFF2-40B4-BE49-F238E27FC236}">
                <a16:creationId xmlns:a16="http://schemas.microsoft.com/office/drawing/2014/main" id="{1E341E72-E4D6-EC12-044A-E024304D2B77}"/>
              </a:ext>
            </a:extLst>
          </p:cNvPr>
          <p:cNvCxnSpPr>
            <a:cxnSpLocks/>
          </p:cNvCxnSpPr>
          <p:nvPr/>
        </p:nvCxnSpPr>
        <p:spPr>
          <a:xfrm>
            <a:off x="3567455" y="2939177"/>
            <a:ext cx="18812" cy="25275"/>
          </a:xfrm>
          <a:prstGeom prst="straightConnector1">
            <a:avLst/>
          </a:prstGeom>
          <a:ln>
            <a:solidFill>
              <a:schemeClr val="bg1"/>
            </a:solidFill>
            <a:tailEnd type="triangle"/>
          </a:ln>
        </p:spPr>
        <p:style>
          <a:lnRef idx="2">
            <a:schemeClr val="accent1"/>
          </a:lnRef>
          <a:fillRef idx="0">
            <a:schemeClr val="accent1"/>
          </a:fillRef>
          <a:effectRef idx="1">
            <a:schemeClr val="accent1"/>
          </a:effectRef>
          <a:fontRef idx="minor">
            <a:schemeClr val="tx1"/>
          </a:fontRef>
        </p:style>
      </p:cxnSp>
      <p:cxnSp>
        <p:nvCxnSpPr>
          <p:cNvPr id="48" name="Straight Arrow Connector 47">
            <a:extLst>
              <a:ext uri="{FF2B5EF4-FFF2-40B4-BE49-F238E27FC236}">
                <a16:creationId xmlns:a16="http://schemas.microsoft.com/office/drawing/2014/main" id="{39531FAF-A277-B991-A60A-3181240700CA}"/>
              </a:ext>
            </a:extLst>
          </p:cNvPr>
          <p:cNvCxnSpPr>
            <a:cxnSpLocks/>
          </p:cNvCxnSpPr>
          <p:nvPr/>
        </p:nvCxnSpPr>
        <p:spPr>
          <a:xfrm>
            <a:off x="2419543" y="2520077"/>
            <a:ext cx="18812" cy="25275"/>
          </a:xfrm>
          <a:prstGeom prst="straightConnector1">
            <a:avLst/>
          </a:prstGeom>
          <a:ln>
            <a:solidFill>
              <a:schemeClr val="bg1"/>
            </a:solidFill>
            <a:tailEnd type="triangle"/>
          </a:ln>
        </p:spPr>
        <p:style>
          <a:lnRef idx="2">
            <a:schemeClr val="accent1"/>
          </a:lnRef>
          <a:fillRef idx="0">
            <a:schemeClr val="accent1"/>
          </a:fillRef>
          <a:effectRef idx="1">
            <a:schemeClr val="accent1"/>
          </a:effectRef>
          <a:fontRef idx="minor">
            <a:schemeClr val="tx1"/>
          </a:fontRef>
        </p:style>
      </p:cxnSp>
      <p:sp>
        <p:nvSpPr>
          <p:cNvPr id="49" name="TextBox 48">
            <a:extLst>
              <a:ext uri="{FF2B5EF4-FFF2-40B4-BE49-F238E27FC236}">
                <a16:creationId xmlns:a16="http://schemas.microsoft.com/office/drawing/2014/main" id="{1CF4B446-989F-F1B3-E223-BDB8FAEDE6A8}"/>
              </a:ext>
            </a:extLst>
          </p:cNvPr>
          <p:cNvSpPr txBox="1"/>
          <p:nvPr/>
        </p:nvSpPr>
        <p:spPr>
          <a:xfrm>
            <a:off x="4941870" y="145835"/>
            <a:ext cx="6950801" cy="1200329"/>
          </a:xfrm>
          <a:prstGeom prst="rect">
            <a:avLst/>
          </a:prstGeom>
          <a:solidFill>
            <a:schemeClr val="accent4">
              <a:lumMod val="75000"/>
            </a:schemeClr>
          </a:solidFill>
        </p:spPr>
        <p:txBody>
          <a:bodyPr wrap="square">
            <a:spAutoFit/>
          </a:bodyPr>
          <a:lstStyle/>
          <a:p>
            <a:pPr algn="ctr"/>
            <a:r>
              <a:rPr lang="en-GB" b="1" dirty="0">
                <a:solidFill>
                  <a:schemeClr val="bg1"/>
                </a:solidFill>
              </a:rPr>
              <a:t>Can tracers reveal the currents beneath them?</a:t>
            </a:r>
          </a:p>
          <a:p>
            <a:pPr algn="ctr"/>
            <a:endParaRPr lang="en-GB" b="1" dirty="0">
              <a:solidFill>
                <a:schemeClr val="bg1"/>
              </a:solidFill>
            </a:endParaRPr>
          </a:p>
          <a:p>
            <a:pPr algn="ctr"/>
            <a:r>
              <a:rPr lang="en-US" dirty="0">
                <a:solidFill>
                  <a:schemeClr val="bg1"/>
                </a:solidFill>
              </a:rPr>
              <a:t>Tracer fields contain information about surface transport, but surface currents remain difficult to observe at fine scales.</a:t>
            </a:r>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15E68FEF-2CCE-96B3-2D82-4DF360F50593}"/>
                  </a:ext>
                </a:extLst>
              </p:cNvPr>
              <p:cNvSpPr txBox="1"/>
              <p:nvPr/>
            </p:nvSpPr>
            <p:spPr>
              <a:xfrm>
                <a:off x="6403520" y="1510706"/>
                <a:ext cx="4654031" cy="58522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sz="2000" i="1" smtClean="0">
                              <a:latin typeface="Cambria Math" panose="02040503050406030204" pitchFamily="18" charset="0"/>
                            </a:rPr>
                          </m:ctrlPr>
                        </m:fPr>
                        <m:num>
                          <m:r>
                            <a:rPr lang="en-US" sz="2000" i="1" smtClean="0">
                              <a:latin typeface="Cambria Math" panose="02040503050406030204" pitchFamily="18" charset="0"/>
                            </a:rPr>
                            <m:t>𝜕</m:t>
                          </m:r>
                          <m:r>
                            <a:rPr lang="en-US" sz="2000" b="0" i="1" smtClean="0">
                              <a:latin typeface="Cambria Math" panose="02040503050406030204" pitchFamily="18" charset="0"/>
                            </a:rPr>
                            <m:t>𝐶</m:t>
                          </m:r>
                        </m:num>
                        <m:den>
                          <m:r>
                            <a:rPr lang="en-US" sz="2000" i="1" smtClean="0">
                              <a:latin typeface="Cambria Math" panose="02040503050406030204" pitchFamily="18" charset="0"/>
                            </a:rPr>
                            <m:t>𝜕</m:t>
                          </m:r>
                          <m:r>
                            <m:rPr>
                              <m:sty m:val="p"/>
                            </m:rPr>
                            <a:rPr lang="en-US" sz="2000" b="0" i="1" smtClean="0">
                              <a:latin typeface="Cambria Math" panose="02040503050406030204" pitchFamily="18" charset="0"/>
                            </a:rPr>
                            <m:t>t</m:t>
                          </m:r>
                        </m:den>
                      </m:f>
                      <m:r>
                        <a:rPr lang="en-US" sz="2000" b="0" i="1" smtClean="0">
                          <a:latin typeface="Cambria Math" panose="02040503050406030204" pitchFamily="18" charset="0"/>
                        </a:rPr>
                        <m:t>+</m:t>
                      </m:r>
                      <m:r>
                        <a:rPr lang="en-US" sz="2000" b="1" i="0" smtClean="0">
                          <a:latin typeface="Cambria Math" panose="02040503050406030204" pitchFamily="18" charset="0"/>
                        </a:rPr>
                        <m:t>𝐮</m:t>
                      </m:r>
                      <m:r>
                        <a:rPr lang="en-US" sz="2000" b="1" i="1" smtClean="0">
                          <a:latin typeface="Cambria Math" panose="02040503050406030204" pitchFamily="18" charset="0"/>
                          <a:ea typeface="Cambria Math" panose="02040503050406030204" pitchFamily="18" charset="0"/>
                        </a:rPr>
                        <m:t>∙</m:t>
                      </m:r>
                      <m:r>
                        <a:rPr lang="en-US" sz="2000" b="1" i="1" smtClean="0">
                          <a:latin typeface="Cambria Math" panose="02040503050406030204" pitchFamily="18" charset="0"/>
                          <a:ea typeface="Cambria Math" panose="02040503050406030204" pitchFamily="18" charset="0"/>
                        </a:rPr>
                        <m:t>𝛁</m:t>
                      </m:r>
                      <m:r>
                        <a:rPr lang="en-US" sz="2000" b="0" i="1" smtClean="0">
                          <a:latin typeface="Cambria Math" panose="02040503050406030204" pitchFamily="18" charset="0"/>
                          <a:ea typeface="Cambria Math" panose="02040503050406030204" pitchFamily="18" charset="0"/>
                        </a:rPr>
                        <m:t>𝐶</m:t>
                      </m:r>
                      <m:r>
                        <a:rPr lang="en-US" sz="2000" b="0" i="1" smtClean="0">
                          <a:solidFill>
                            <a:schemeClr val="bg2">
                              <a:lumMod val="75000"/>
                            </a:schemeClr>
                          </a:solidFill>
                          <a:latin typeface="Cambria Math" panose="02040503050406030204" pitchFamily="18" charset="0"/>
                          <a:ea typeface="Cambria Math" panose="02040503050406030204" pitchFamily="18" charset="0"/>
                        </a:rPr>
                        <m:t>= </m:t>
                      </m:r>
                      <m:r>
                        <m:rPr>
                          <m:sty m:val="p"/>
                        </m:rPr>
                        <a:rPr lang="en-US" sz="2000" b="0" i="1" smtClean="0">
                          <a:solidFill>
                            <a:schemeClr val="bg2">
                              <a:lumMod val="75000"/>
                            </a:schemeClr>
                          </a:solidFill>
                          <a:latin typeface="Cambria Math" panose="02040503050406030204" pitchFamily="18" charset="0"/>
                          <a:ea typeface="Cambria Math" panose="02040503050406030204" pitchFamily="18" charset="0"/>
                        </a:rPr>
                        <m:t>diffusion</m:t>
                      </m:r>
                      <m:r>
                        <a:rPr lang="en-US" sz="2000" b="0" i="1" smtClean="0">
                          <a:solidFill>
                            <a:schemeClr val="bg2">
                              <a:lumMod val="75000"/>
                            </a:schemeClr>
                          </a:solidFill>
                          <a:latin typeface="Cambria Math" panose="02040503050406030204" pitchFamily="18" charset="0"/>
                          <a:ea typeface="Cambria Math" panose="02040503050406030204" pitchFamily="18" charset="0"/>
                        </a:rPr>
                        <m:t> + </m:t>
                      </m:r>
                      <m:r>
                        <m:rPr>
                          <m:sty m:val="p"/>
                        </m:rPr>
                        <a:rPr lang="en-US" sz="2000" b="0" i="1" smtClean="0">
                          <a:solidFill>
                            <a:schemeClr val="bg2">
                              <a:lumMod val="75000"/>
                            </a:schemeClr>
                          </a:solidFill>
                          <a:latin typeface="Cambria Math" panose="02040503050406030204" pitchFamily="18" charset="0"/>
                          <a:ea typeface="Cambria Math" panose="02040503050406030204" pitchFamily="18" charset="0"/>
                        </a:rPr>
                        <m:t>sources</m:t>
                      </m:r>
                      <m:r>
                        <a:rPr lang="en-US" sz="2000" b="0" i="1" smtClean="0">
                          <a:solidFill>
                            <a:schemeClr val="bg2">
                              <a:lumMod val="75000"/>
                            </a:schemeClr>
                          </a:solidFill>
                          <a:latin typeface="Cambria Math" panose="02040503050406030204" pitchFamily="18" charset="0"/>
                          <a:ea typeface="Cambria Math" panose="02040503050406030204" pitchFamily="18" charset="0"/>
                        </a:rPr>
                        <m:t>/</m:t>
                      </m:r>
                      <m:r>
                        <m:rPr>
                          <m:sty m:val="p"/>
                        </m:rPr>
                        <a:rPr lang="en-US" sz="2000" b="0" i="1" smtClean="0">
                          <a:solidFill>
                            <a:schemeClr val="bg2">
                              <a:lumMod val="75000"/>
                            </a:schemeClr>
                          </a:solidFill>
                          <a:latin typeface="Cambria Math" panose="02040503050406030204" pitchFamily="18" charset="0"/>
                          <a:ea typeface="Cambria Math" panose="02040503050406030204" pitchFamily="18" charset="0"/>
                        </a:rPr>
                        <m:t>sinks</m:t>
                      </m:r>
                    </m:oMath>
                  </m:oMathPara>
                </a14:m>
                <a:endParaRPr lang="en-US" sz="2000" i="1" dirty="0"/>
              </a:p>
            </p:txBody>
          </p:sp>
        </mc:Choice>
        <mc:Fallback xmlns="">
          <p:sp>
            <p:nvSpPr>
              <p:cNvPr id="3" name="TextBox 2">
                <a:extLst>
                  <a:ext uri="{FF2B5EF4-FFF2-40B4-BE49-F238E27FC236}">
                    <a16:creationId xmlns:a16="http://schemas.microsoft.com/office/drawing/2014/main" id="{15E68FEF-2CCE-96B3-2D82-4DF360F50593}"/>
                  </a:ext>
                </a:extLst>
              </p:cNvPr>
              <p:cNvSpPr txBox="1">
                <a:spLocks noRot="1" noChangeAspect="1" noMove="1" noResize="1" noEditPoints="1" noAdjustHandles="1" noChangeArrowheads="1" noChangeShapeType="1" noTextEdit="1"/>
              </p:cNvSpPr>
              <p:nvPr/>
            </p:nvSpPr>
            <p:spPr>
              <a:xfrm>
                <a:off x="6403520" y="1510706"/>
                <a:ext cx="4654031" cy="585225"/>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D1C1CD5B-C3D9-F3FB-9C43-4D841DF113BE}"/>
                  </a:ext>
                </a:extLst>
              </p:cNvPr>
              <p:cNvSpPr txBox="1"/>
              <p:nvPr/>
            </p:nvSpPr>
            <p:spPr>
              <a:xfrm>
                <a:off x="8334069" y="2438470"/>
                <a:ext cx="2025491" cy="38555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2400" i="1" smtClean="0">
                              <a:latin typeface="Cambria Math" panose="02040503050406030204" pitchFamily="18" charset="0"/>
                            </a:rPr>
                          </m:ctrlPr>
                        </m:sSubPr>
                        <m:e>
                          <m:r>
                            <a:rPr lang="en-US" sz="2400" b="0" i="1" smtClean="0">
                              <a:latin typeface="Cambria Math" panose="02040503050406030204" pitchFamily="18" charset="0"/>
                            </a:rPr>
                            <m:t>𝐶</m:t>
                          </m:r>
                        </m:e>
                        <m:sub>
                          <m:r>
                            <a:rPr lang="en-US" sz="2400" b="0" i="1" smtClean="0">
                              <a:latin typeface="Cambria Math" panose="02040503050406030204" pitchFamily="18" charset="0"/>
                            </a:rPr>
                            <m:t>1</m:t>
                          </m:r>
                        </m:sub>
                      </m:sSub>
                      <m:r>
                        <a:rPr lang="en-US" sz="2400" i="1" smtClean="0">
                          <a:latin typeface="Cambria Math" panose="02040503050406030204" pitchFamily="18" charset="0"/>
                          <a:ea typeface="Cambria Math" panose="02040503050406030204" pitchFamily="18" charset="0"/>
                        </a:rPr>
                        <m:t>≈</m:t>
                      </m:r>
                      <m:r>
                        <a:rPr lang="en-US" sz="2400" b="0" i="1" smtClean="0">
                          <a:latin typeface="Cambria Math" panose="02040503050406030204" pitchFamily="18" charset="0"/>
                          <a:ea typeface="Cambria Math" panose="02040503050406030204" pitchFamily="18" charset="0"/>
                        </a:rPr>
                        <m:t> </m:t>
                      </m:r>
                      <m:sSub>
                        <m:sSubPr>
                          <m:ctrlPr>
                            <a:rPr lang="en-US" sz="2400" b="0" i="1" smtClean="0">
                              <a:latin typeface="Cambria Math" panose="02040503050406030204" pitchFamily="18" charset="0"/>
                              <a:ea typeface="Cambria Math" panose="02040503050406030204" pitchFamily="18" charset="0"/>
                            </a:rPr>
                          </m:ctrlPr>
                        </m:sSubPr>
                        <m:e>
                          <m:r>
                            <a:rPr lang="en-US" sz="2400" b="1" i="1">
                              <a:latin typeface="Cambria Math" panose="02040503050406030204" pitchFamily="18" charset="0"/>
                              <a:ea typeface="Cambria Math" panose="02040503050406030204" pitchFamily="18" charset="0"/>
                            </a:rPr>
                            <m:t>𝓐</m:t>
                          </m:r>
                        </m:e>
                        <m:sub>
                          <m:acc>
                            <m:accPr>
                              <m:chr m:val="̂"/>
                              <m:ctrlPr>
                                <a:rPr lang="en-US" sz="2400" b="0" i="1" smtClean="0">
                                  <a:latin typeface="Cambria Math" panose="02040503050406030204" pitchFamily="18" charset="0"/>
                                  <a:ea typeface="Cambria Math" panose="02040503050406030204" pitchFamily="18" charset="0"/>
                                </a:rPr>
                              </m:ctrlPr>
                            </m:accPr>
                            <m:e>
                              <m:r>
                                <a:rPr lang="en-US" sz="2400" b="0" i="1" smtClean="0">
                                  <a:latin typeface="Cambria Math" panose="02040503050406030204" pitchFamily="18" charset="0"/>
                                  <a:ea typeface="Cambria Math" panose="02040503050406030204" pitchFamily="18" charset="0"/>
                                </a:rPr>
                                <m:t>𝑢</m:t>
                              </m:r>
                            </m:e>
                          </m:acc>
                          <m:acc>
                            <m:accPr>
                              <m:chr m:val="̂"/>
                              <m:ctrlPr>
                                <a:rPr lang="en-US" sz="2400" i="1" smtClean="0">
                                  <a:latin typeface="Cambria Math" panose="02040503050406030204" pitchFamily="18" charset="0"/>
                                </a:rPr>
                              </m:ctrlPr>
                            </m:accPr>
                            <m:e>
                              <m:r>
                                <a:rPr lang="en-US" sz="2400" b="0" i="1" smtClean="0">
                                  <a:latin typeface="Cambria Math" panose="02040503050406030204" pitchFamily="18" charset="0"/>
                                </a:rPr>
                                <m:t>,</m:t>
                              </m:r>
                              <m:r>
                                <a:rPr lang="en-US" sz="2400" b="0" i="1" smtClean="0">
                                  <a:latin typeface="Cambria Math" panose="02040503050406030204" pitchFamily="18" charset="0"/>
                                </a:rPr>
                                <m:t>𝑣</m:t>
                              </m:r>
                            </m:e>
                          </m:acc>
                        </m:sub>
                      </m:sSub>
                      <m:r>
                        <a:rPr lang="en-US" sz="2400" b="0" i="1" smtClean="0">
                          <a:latin typeface="Cambria Math" panose="02040503050406030204" pitchFamily="18" charset="0"/>
                          <a:ea typeface="Cambria Math" panose="02040503050406030204" pitchFamily="18" charset="0"/>
                        </a:rPr>
                        <m:t>(</m:t>
                      </m:r>
                      <m:sSub>
                        <m:sSubPr>
                          <m:ctrlPr>
                            <a:rPr lang="en-US" sz="2400" b="0" i="1" smtClean="0">
                              <a:latin typeface="Cambria Math" panose="02040503050406030204" pitchFamily="18" charset="0"/>
                              <a:ea typeface="Cambria Math" panose="02040503050406030204" pitchFamily="18" charset="0"/>
                            </a:rPr>
                          </m:ctrlPr>
                        </m:sSubPr>
                        <m:e>
                          <m:r>
                            <a:rPr lang="en-US" sz="2400" b="0" i="1" smtClean="0">
                              <a:latin typeface="Cambria Math" panose="02040503050406030204" pitchFamily="18" charset="0"/>
                              <a:ea typeface="Cambria Math" panose="02040503050406030204" pitchFamily="18" charset="0"/>
                            </a:rPr>
                            <m:t>𝐶</m:t>
                          </m:r>
                        </m:e>
                        <m:sub>
                          <m:r>
                            <a:rPr lang="en-US" sz="2400" b="0" i="1" smtClean="0">
                              <a:latin typeface="Cambria Math" panose="02040503050406030204" pitchFamily="18" charset="0"/>
                              <a:ea typeface="Cambria Math" panose="02040503050406030204" pitchFamily="18" charset="0"/>
                            </a:rPr>
                            <m:t>0</m:t>
                          </m:r>
                        </m:sub>
                      </m:sSub>
                      <m:r>
                        <a:rPr lang="en-US" sz="2400" b="0" i="1" smtClean="0">
                          <a:latin typeface="Cambria Math" panose="02040503050406030204" pitchFamily="18" charset="0"/>
                          <a:ea typeface="Cambria Math" panose="02040503050406030204" pitchFamily="18" charset="0"/>
                        </a:rPr>
                        <m:t>)</m:t>
                      </m:r>
                    </m:oMath>
                  </m:oMathPara>
                </a14:m>
                <a:endParaRPr lang="en-US" sz="2400" dirty="0"/>
              </a:p>
            </p:txBody>
          </p:sp>
        </mc:Choice>
        <mc:Fallback xmlns="">
          <p:sp>
            <p:nvSpPr>
              <p:cNvPr id="4" name="TextBox 3">
                <a:extLst>
                  <a:ext uri="{FF2B5EF4-FFF2-40B4-BE49-F238E27FC236}">
                    <a16:creationId xmlns:a16="http://schemas.microsoft.com/office/drawing/2014/main" id="{D1C1CD5B-C3D9-F3FB-9C43-4D841DF113BE}"/>
                  </a:ext>
                </a:extLst>
              </p:cNvPr>
              <p:cNvSpPr txBox="1">
                <a:spLocks noRot="1" noChangeAspect="1" noMove="1" noResize="1" noEditPoints="1" noAdjustHandles="1" noChangeArrowheads="1" noChangeShapeType="1" noTextEdit="1"/>
              </p:cNvSpPr>
              <p:nvPr/>
            </p:nvSpPr>
            <p:spPr>
              <a:xfrm>
                <a:off x="8334069" y="2438470"/>
                <a:ext cx="2025491" cy="385555"/>
              </a:xfrm>
              <a:prstGeom prst="rect">
                <a:avLst/>
              </a:prstGeom>
              <a:blipFill>
                <a:blip r:embed="rId8"/>
                <a:stretch>
                  <a:fillRect l="-3012" r="-5422" b="-31746"/>
                </a:stretch>
              </a:blipFill>
            </p:spPr>
            <p:txBody>
              <a:bodyPr/>
              <a:lstStyle/>
              <a:p>
                <a:r>
                  <a:rPr lang="en-US">
                    <a:noFill/>
                  </a:rPr>
                  <a:t> </a:t>
                </a:r>
              </a:p>
            </p:txBody>
          </p:sp>
        </mc:Fallback>
      </mc:AlternateContent>
    </p:spTree>
    <p:extLst>
      <p:ext uri="{BB962C8B-B14F-4D97-AF65-F5344CB8AC3E}">
        <p14:creationId xmlns:p14="http://schemas.microsoft.com/office/powerpoint/2010/main" val="10107105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C1A216F9-C737-6E09-7B87-DEEEF175349F}"/>
              </a:ext>
            </a:extLst>
          </p:cNvPr>
          <p:cNvSpPr>
            <a:spLocks noGrp="1"/>
          </p:cNvSpPr>
          <p:nvPr>
            <p:ph type="body" idx="1"/>
          </p:nvPr>
        </p:nvSpPr>
        <p:spPr>
          <a:xfrm>
            <a:off x="435439" y="889882"/>
            <a:ext cx="2254210" cy="823912"/>
          </a:xfrm>
        </p:spPr>
        <p:txBody>
          <a:bodyPr anchor="t">
            <a:normAutofit fontScale="92500" lnSpcReduction="20000"/>
          </a:bodyPr>
          <a:lstStyle/>
          <a:p>
            <a:pPr algn="ctr"/>
            <a:r>
              <a:rPr lang="en-US" dirty="0"/>
              <a:t>Patterns and phytoplankton distribution</a:t>
            </a:r>
          </a:p>
        </p:txBody>
      </p:sp>
      <p:sp>
        <p:nvSpPr>
          <p:cNvPr id="7" name="Text Placeholder 6">
            <a:extLst>
              <a:ext uri="{FF2B5EF4-FFF2-40B4-BE49-F238E27FC236}">
                <a16:creationId xmlns:a16="http://schemas.microsoft.com/office/drawing/2014/main" id="{44531FBA-843D-1C14-54E4-C27132202C4E}"/>
              </a:ext>
            </a:extLst>
          </p:cNvPr>
          <p:cNvSpPr>
            <a:spLocks noGrp="1"/>
          </p:cNvSpPr>
          <p:nvPr>
            <p:ph type="body" sz="quarter" idx="3"/>
          </p:nvPr>
        </p:nvSpPr>
        <p:spPr>
          <a:xfrm>
            <a:off x="1557199" y="6288565"/>
            <a:ext cx="3393041" cy="475329"/>
          </a:xfrm>
        </p:spPr>
        <p:txBody>
          <a:bodyPr anchor="t">
            <a:normAutofit fontScale="92500" lnSpcReduction="20000"/>
          </a:bodyPr>
          <a:lstStyle/>
          <a:p>
            <a:pPr algn="ctr"/>
            <a:r>
              <a:rPr lang="en-US" dirty="0"/>
              <a:t>Physical forcings</a:t>
            </a:r>
          </a:p>
        </p:txBody>
      </p:sp>
      <p:sp>
        <p:nvSpPr>
          <p:cNvPr id="5" name="Slide Number Placeholder 4">
            <a:extLst>
              <a:ext uri="{FF2B5EF4-FFF2-40B4-BE49-F238E27FC236}">
                <a16:creationId xmlns:a16="http://schemas.microsoft.com/office/drawing/2014/main" id="{C62BC413-B33F-7720-55DD-FD741842212A}"/>
              </a:ext>
            </a:extLst>
          </p:cNvPr>
          <p:cNvSpPr>
            <a:spLocks noGrp="1"/>
          </p:cNvSpPr>
          <p:nvPr>
            <p:ph type="sldNum" sz="quarter" idx="12"/>
          </p:nvPr>
        </p:nvSpPr>
        <p:spPr/>
        <p:txBody>
          <a:bodyPr/>
          <a:lstStyle/>
          <a:p>
            <a:fld id="{E92823A0-3FF9-4315-8423-4C6FC6F5678B}" type="slidenum">
              <a:rPr lang="es-CO" smtClean="0"/>
              <a:t>3</a:t>
            </a:fld>
            <a:endParaRPr lang="es-CO"/>
          </a:p>
        </p:txBody>
      </p:sp>
      <p:pic>
        <p:nvPicPr>
          <p:cNvPr id="8" name="Content Placeholder 7" descr="A map of the sea&#10;&#10;Description automatically generated with medium confidence">
            <a:extLst>
              <a:ext uri="{FF2B5EF4-FFF2-40B4-BE49-F238E27FC236}">
                <a16:creationId xmlns:a16="http://schemas.microsoft.com/office/drawing/2014/main" id="{86A81F83-AFDE-2082-C6D8-FA44A1737D09}"/>
              </a:ext>
            </a:extLst>
          </p:cNvPr>
          <p:cNvPicPr>
            <a:picLocks noGrp="1" noChangeAspect="1"/>
          </p:cNvPicPr>
          <p:nvPr>
            <p:ph sz="half" idx="2"/>
          </p:nvPr>
        </p:nvPicPr>
        <p:blipFill rotWithShape="1">
          <a:blip r:embed="rId3">
            <a:extLst>
              <a:ext uri="{28A0092B-C50C-407E-A947-70E740481C1C}">
                <a14:useLocalDpi xmlns:a14="http://schemas.microsoft.com/office/drawing/2010/main" val="0"/>
              </a:ext>
            </a:extLst>
          </a:blip>
          <a:srcRect l="9017" t="6123" r="9017" b="26778"/>
          <a:stretch>
            <a:fillRect/>
          </a:stretch>
        </p:blipFill>
        <p:spPr>
          <a:xfrm>
            <a:off x="2689649" y="357016"/>
            <a:ext cx="2657230" cy="2033190"/>
          </a:xfrm>
          <a:prstGeom prst="rect">
            <a:avLst/>
          </a:prstGeom>
        </p:spPr>
      </p:pic>
      <p:pic>
        <p:nvPicPr>
          <p:cNvPr id="9" name="Content Placeholder 8">
            <a:extLst>
              <a:ext uri="{FF2B5EF4-FFF2-40B4-BE49-F238E27FC236}">
                <a16:creationId xmlns:a16="http://schemas.microsoft.com/office/drawing/2014/main" id="{4D1702CB-0EC1-B964-0CDC-741881F7FE4A}"/>
              </a:ext>
            </a:extLst>
          </p:cNvPr>
          <p:cNvPicPr>
            <a:picLocks noGrp="1" noChangeAspect="1"/>
          </p:cNvPicPr>
          <p:nvPr>
            <p:ph sz="quarter" idx="4"/>
          </p:nvPr>
        </p:nvPicPr>
        <p:blipFill>
          <a:blip r:embed="rId4"/>
          <a:stretch>
            <a:fillRect/>
          </a:stretch>
        </p:blipFill>
        <p:spPr>
          <a:xfrm>
            <a:off x="704108" y="2723636"/>
            <a:ext cx="2680960" cy="2401246"/>
          </a:xfrm>
          <a:prstGeom prst="rect">
            <a:avLst/>
          </a:prstGeom>
        </p:spPr>
      </p:pic>
      <p:pic>
        <p:nvPicPr>
          <p:cNvPr id="17" name="Picture 16">
            <a:extLst>
              <a:ext uri="{FF2B5EF4-FFF2-40B4-BE49-F238E27FC236}">
                <a16:creationId xmlns:a16="http://schemas.microsoft.com/office/drawing/2014/main" id="{24B2F8FA-4FA7-F805-FA0D-49D10E1A122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11196" y="548377"/>
            <a:ext cx="4915400" cy="3683659"/>
          </a:xfrm>
          <a:prstGeom prst="rect">
            <a:avLst/>
          </a:prstGeom>
        </p:spPr>
      </p:pic>
      <p:sp>
        <p:nvSpPr>
          <p:cNvPr id="19" name="TextBox 18">
            <a:extLst>
              <a:ext uri="{FF2B5EF4-FFF2-40B4-BE49-F238E27FC236}">
                <a16:creationId xmlns:a16="http://schemas.microsoft.com/office/drawing/2014/main" id="{65E37A26-12B5-A762-6012-75C87DAB4285}"/>
              </a:ext>
            </a:extLst>
          </p:cNvPr>
          <p:cNvSpPr txBox="1"/>
          <p:nvPr/>
        </p:nvSpPr>
        <p:spPr>
          <a:xfrm>
            <a:off x="414433" y="5458312"/>
            <a:ext cx="3260309" cy="338554"/>
          </a:xfrm>
          <a:prstGeom prst="rect">
            <a:avLst/>
          </a:prstGeom>
          <a:noFill/>
        </p:spPr>
        <p:txBody>
          <a:bodyPr wrap="square">
            <a:spAutoFit/>
          </a:bodyPr>
          <a:lstStyle/>
          <a:p>
            <a:r>
              <a:rPr lang="en-GB" sz="1600" dirty="0" err="1"/>
              <a:t>Koutsikopoulos</a:t>
            </a:r>
            <a:r>
              <a:rPr lang="en-GB" sz="1600" dirty="0"/>
              <a:t> &amp; Le </a:t>
            </a:r>
            <a:r>
              <a:rPr lang="en-GB" sz="1600" dirty="0" err="1"/>
              <a:t>Cann</a:t>
            </a:r>
            <a:r>
              <a:rPr lang="en-GB" sz="1600" dirty="0"/>
              <a:t> (1996)</a:t>
            </a:r>
            <a:endParaRPr lang="es-CO" sz="1600" dirty="0"/>
          </a:p>
        </p:txBody>
      </p:sp>
      <p:sp>
        <p:nvSpPr>
          <p:cNvPr id="20" name="TextBox 19">
            <a:extLst>
              <a:ext uri="{FF2B5EF4-FFF2-40B4-BE49-F238E27FC236}">
                <a16:creationId xmlns:a16="http://schemas.microsoft.com/office/drawing/2014/main" id="{E4AB2614-DCDC-6C2E-C995-94D7C83FB96A}"/>
              </a:ext>
            </a:extLst>
          </p:cNvPr>
          <p:cNvSpPr txBox="1"/>
          <p:nvPr/>
        </p:nvSpPr>
        <p:spPr>
          <a:xfrm>
            <a:off x="7975321" y="4147252"/>
            <a:ext cx="3378479" cy="307777"/>
          </a:xfrm>
          <a:prstGeom prst="rect">
            <a:avLst/>
          </a:prstGeom>
          <a:noFill/>
        </p:spPr>
        <p:txBody>
          <a:bodyPr wrap="square">
            <a:spAutoFit/>
          </a:bodyPr>
          <a:lstStyle/>
          <a:p>
            <a:r>
              <a:rPr lang="en-US" sz="1400" dirty="0"/>
              <a:t>Nichols, C. R., &amp; Raghukumar, K. (2020)</a:t>
            </a:r>
            <a:endParaRPr lang="es-CO" sz="1400" dirty="0"/>
          </a:p>
        </p:txBody>
      </p:sp>
      <p:sp>
        <p:nvSpPr>
          <p:cNvPr id="21" name="TextBox 20">
            <a:extLst>
              <a:ext uri="{FF2B5EF4-FFF2-40B4-BE49-F238E27FC236}">
                <a16:creationId xmlns:a16="http://schemas.microsoft.com/office/drawing/2014/main" id="{6A2609DF-B2E1-FE89-BE55-65A295E8748D}"/>
              </a:ext>
            </a:extLst>
          </p:cNvPr>
          <p:cNvSpPr txBox="1"/>
          <p:nvPr/>
        </p:nvSpPr>
        <p:spPr>
          <a:xfrm>
            <a:off x="7547639" y="4455029"/>
            <a:ext cx="4027715" cy="1938992"/>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just"/>
            <a:r>
              <a:rPr lang="en-US" sz="2400" dirty="0"/>
              <a:t>Fill a gap in the surface  mesoscale field by retrieving flow motion from high resolution satellite tracer observations</a:t>
            </a:r>
          </a:p>
        </p:txBody>
      </p:sp>
      <p:pic>
        <p:nvPicPr>
          <p:cNvPr id="3" name="Picture 2">
            <a:extLst>
              <a:ext uri="{FF2B5EF4-FFF2-40B4-BE49-F238E27FC236}">
                <a16:creationId xmlns:a16="http://schemas.microsoft.com/office/drawing/2014/main" id="{B04D4B66-B232-26D0-9C14-6BE076A9BC32}"/>
              </a:ext>
            </a:extLst>
          </p:cNvPr>
          <p:cNvPicPr>
            <a:picLocks noChangeAspect="1"/>
          </p:cNvPicPr>
          <p:nvPr/>
        </p:nvPicPr>
        <p:blipFill>
          <a:blip r:embed="rId6"/>
          <a:srcRect t="1070"/>
          <a:stretch>
            <a:fillRect/>
          </a:stretch>
        </p:blipFill>
        <p:spPr>
          <a:xfrm>
            <a:off x="3660119" y="2972854"/>
            <a:ext cx="2578532" cy="2377476"/>
          </a:xfrm>
          <a:prstGeom prst="rect">
            <a:avLst/>
          </a:prstGeom>
        </p:spPr>
      </p:pic>
      <p:sp>
        <p:nvSpPr>
          <p:cNvPr id="4" name="TextBox 3">
            <a:extLst>
              <a:ext uri="{FF2B5EF4-FFF2-40B4-BE49-F238E27FC236}">
                <a16:creationId xmlns:a16="http://schemas.microsoft.com/office/drawing/2014/main" id="{87EE3235-2F44-B633-BFCE-270AF4A4BBBE}"/>
              </a:ext>
            </a:extLst>
          </p:cNvPr>
          <p:cNvSpPr txBox="1"/>
          <p:nvPr/>
        </p:nvSpPr>
        <p:spPr>
          <a:xfrm>
            <a:off x="3761367" y="5427487"/>
            <a:ext cx="2376035" cy="369332"/>
          </a:xfrm>
          <a:prstGeom prst="rect">
            <a:avLst/>
          </a:prstGeom>
          <a:noFill/>
        </p:spPr>
        <p:txBody>
          <a:bodyPr wrap="none" rtlCol="0">
            <a:spAutoFit/>
          </a:bodyPr>
          <a:lstStyle/>
          <a:p>
            <a:r>
              <a:rPr lang="en-US" dirty="0"/>
              <a:t>Caballero et al. (2020)</a:t>
            </a:r>
          </a:p>
        </p:txBody>
      </p:sp>
    </p:spTree>
    <p:extLst>
      <p:ext uri="{BB962C8B-B14F-4D97-AF65-F5344CB8AC3E}">
        <p14:creationId xmlns:p14="http://schemas.microsoft.com/office/powerpoint/2010/main" val="19213215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44EC52-5025-E30F-1969-0EE58A1A679D}"/>
              </a:ext>
            </a:extLst>
          </p:cNvPr>
          <p:cNvSpPr>
            <a:spLocks noGrp="1"/>
          </p:cNvSpPr>
          <p:nvPr>
            <p:ph type="title"/>
          </p:nvPr>
        </p:nvSpPr>
        <p:spPr>
          <a:xfrm>
            <a:off x="838200" y="237256"/>
            <a:ext cx="10515600" cy="1325563"/>
          </a:xfrm>
        </p:spPr>
        <p:txBody>
          <a:bodyPr/>
          <a:lstStyle/>
          <a:p>
            <a:r>
              <a:rPr lang="en-US" dirty="0"/>
              <a:t>Surface current retrieval</a:t>
            </a:r>
          </a:p>
        </p:txBody>
      </p:sp>
      <p:sp>
        <p:nvSpPr>
          <p:cNvPr id="3" name="Content Placeholder 2">
            <a:extLst>
              <a:ext uri="{FF2B5EF4-FFF2-40B4-BE49-F238E27FC236}">
                <a16:creationId xmlns:a16="http://schemas.microsoft.com/office/drawing/2014/main" id="{FB45C07C-9E1E-C712-EB5D-03D9D2A1A220}"/>
              </a:ext>
            </a:extLst>
          </p:cNvPr>
          <p:cNvSpPr>
            <a:spLocks noGrp="1"/>
          </p:cNvSpPr>
          <p:nvPr>
            <p:ph sz="half" idx="1"/>
          </p:nvPr>
        </p:nvSpPr>
        <p:spPr>
          <a:xfrm>
            <a:off x="582767" y="1289866"/>
            <a:ext cx="5181600" cy="5330878"/>
          </a:xfrm>
        </p:spPr>
        <p:txBody>
          <a:bodyPr>
            <a:normAutofit fontScale="92500" lnSpcReduction="10000"/>
          </a:bodyPr>
          <a:lstStyle/>
          <a:p>
            <a:pPr marL="0" indent="0" algn="ctr">
              <a:buNone/>
            </a:pPr>
            <a:r>
              <a:rPr lang="en-US" dirty="0"/>
              <a:t>Along track altimetry </a:t>
            </a:r>
          </a:p>
          <a:p>
            <a:pPr marL="0" indent="0" algn="ctr">
              <a:buNone/>
            </a:pPr>
            <a:endParaRPr lang="en-US" dirty="0"/>
          </a:p>
          <a:p>
            <a:pPr marL="0" indent="0" algn="ctr">
              <a:buNone/>
            </a:pPr>
            <a:r>
              <a:rPr lang="en-US" dirty="0"/>
              <a:t>Absolute dynamic topography (ADT) with respect to geoid</a:t>
            </a:r>
          </a:p>
          <a:p>
            <a:pPr marL="0" indent="0" algn="ctr">
              <a:buNone/>
            </a:pPr>
            <a:endParaRPr lang="en-US" dirty="0"/>
          </a:p>
          <a:p>
            <a:pPr marL="0" indent="0" algn="ctr">
              <a:buNone/>
            </a:pPr>
            <a:r>
              <a:rPr lang="en-US" dirty="0"/>
              <a:t>Interpolated ADT maps</a:t>
            </a:r>
          </a:p>
          <a:p>
            <a:pPr marL="0" indent="0" algn="ctr">
              <a:buNone/>
            </a:pPr>
            <a:endParaRPr lang="en-US" dirty="0"/>
          </a:p>
          <a:p>
            <a:pPr marL="0" indent="0" algn="ctr">
              <a:buNone/>
            </a:pPr>
            <a:r>
              <a:rPr lang="en-US" dirty="0"/>
              <a:t>Geostrophic approximation</a:t>
            </a:r>
          </a:p>
          <a:p>
            <a:pPr marL="0" indent="0" algn="ctr">
              <a:buNone/>
            </a:pPr>
            <a:endParaRPr lang="en-US" dirty="0"/>
          </a:p>
          <a:p>
            <a:pPr marL="0" indent="0" algn="ctr">
              <a:buNone/>
            </a:pPr>
            <a:endParaRPr lang="en-US" dirty="0"/>
          </a:p>
          <a:p>
            <a:pPr marL="0" indent="0" algn="ctr">
              <a:buNone/>
            </a:pPr>
            <a:endParaRPr lang="en-US" dirty="0"/>
          </a:p>
          <a:p>
            <a:pPr marL="0" indent="0" algn="ctr">
              <a:buNone/>
            </a:pPr>
            <a:r>
              <a:rPr lang="en-US" dirty="0"/>
              <a:t>Surface currents</a:t>
            </a:r>
          </a:p>
        </p:txBody>
      </p:sp>
      <p:sp>
        <p:nvSpPr>
          <p:cNvPr id="5" name="Slide Number Placeholder 4">
            <a:extLst>
              <a:ext uri="{FF2B5EF4-FFF2-40B4-BE49-F238E27FC236}">
                <a16:creationId xmlns:a16="http://schemas.microsoft.com/office/drawing/2014/main" id="{7E8C54C4-C486-FD90-27F0-D25592DA286C}"/>
              </a:ext>
            </a:extLst>
          </p:cNvPr>
          <p:cNvSpPr>
            <a:spLocks noGrp="1"/>
          </p:cNvSpPr>
          <p:nvPr>
            <p:ph type="sldNum" sz="quarter" idx="12"/>
          </p:nvPr>
        </p:nvSpPr>
        <p:spPr/>
        <p:txBody>
          <a:bodyPr/>
          <a:lstStyle/>
          <a:p>
            <a:fld id="{E92823A0-3FF9-4315-8423-4C6FC6F5678B}" type="slidenum">
              <a:rPr lang="es-CO" smtClean="0"/>
              <a:t>4</a:t>
            </a:fld>
            <a:endParaRPr lang="es-CO"/>
          </a:p>
        </p:txBody>
      </p:sp>
      <p:cxnSp>
        <p:nvCxnSpPr>
          <p:cNvPr id="7" name="Straight Arrow Connector 6">
            <a:extLst>
              <a:ext uri="{FF2B5EF4-FFF2-40B4-BE49-F238E27FC236}">
                <a16:creationId xmlns:a16="http://schemas.microsoft.com/office/drawing/2014/main" id="{EB8BA7AA-05A2-E37A-318E-F7ED49EB9CA1}"/>
              </a:ext>
            </a:extLst>
          </p:cNvPr>
          <p:cNvCxnSpPr>
            <a:cxnSpLocks/>
          </p:cNvCxnSpPr>
          <p:nvPr/>
        </p:nvCxnSpPr>
        <p:spPr>
          <a:xfrm>
            <a:off x="3098346" y="1752211"/>
            <a:ext cx="0" cy="477281"/>
          </a:xfrm>
          <a:prstGeom prst="straightConnector1">
            <a:avLst/>
          </a:prstGeom>
          <a:ln w="57150">
            <a:tailEnd type="triangle"/>
          </a:ln>
        </p:spPr>
        <p:style>
          <a:lnRef idx="3">
            <a:schemeClr val="accent4"/>
          </a:lnRef>
          <a:fillRef idx="0">
            <a:schemeClr val="accent4"/>
          </a:fillRef>
          <a:effectRef idx="2">
            <a:schemeClr val="accent4"/>
          </a:effectRef>
          <a:fontRef idx="minor">
            <a:schemeClr val="tx1"/>
          </a:fontRef>
        </p:style>
      </p:cxnSp>
      <p:pic>
        <p:nvPicPr>
          <p:cNvPr id="11" name="Picture 10">
            <a:extLst>
              <a:ext uri="{FF2B5EF4-FFF2-40B4-BE49-F238E27FC236}">
                <a16:creationId xmlns:a16="http://schemas.microsoft.com/office/drawing/2014/main" id="{AF267D42-521B-A8CF-1871-6995092795C3}"/>
              </a:ext>
            </a:extLst>
          </p:cNvPr>
          <p:cNvPicPr>
            <a:picLocks noChangeAspect="1"/>
          </p:cNvPicPr>
          <p:nvPr/>
        </p:nvPicPr>
        <p:blipFill>
          <a:blip r:embed="rId3"/>
          <a:stretch>
            <a:fillRect/>
          </a:stretch>
        </p:blipFill>
        <p:spPr>
          <a:xfrm>
            <a:off x="5752161" y="1601157"/>
            <a:ext cx="3774034" cy="1398660"/>
          </a:xfrm>
          <a:prstGeom prst="rect">
            <a:avLst/>
          </a:prstGeom>
        </p:spPr>
      </p:pic>
      <p:cxnSp>
        <p:nvCxnSpPr>
          <p:cNvPr id="20" name="Straight Arrow Connector 19">
            <a:extLst>
              <a:ext uri="{FF2B5EF4-FFF2-40B4-BE49-F238E27FC236}">
                <a16:creationId xmlns:a16="http://schemas.microsoft.com/office/drawing/2014/main" id="{0E0C8F97-1B35-85F8-5BF2-78E1E2C76117}"/>
              </a:ext>
            </a:extLst>
          </p:cNvPr>
          <p:cNvCxnSpPr>
            <a:cxnSpLocks/>
          </p:cNvCxnSpPr>
          <p:nvPr/>
        </p:nvCxnSpPr>
        <p:spPr>
          <a:xfrm>
            <a:off x="3098346" y="2910859"/>
            <a:ext cx="0" cy="563168"/>
          </a:xfrm>
          <a:prstGeom prst="straightConnector1">
            <a:avLst/>
          </a:prstGeom>
          <a:ln w="57150">
            <a:tailEnd type="triangle"/>
          </a:ln>
        </p:spPr>
        <p:style>
          <a:lnRef idx="3">
            <a:schemeClr val="accent4"/>
          </a:lnRef>
          <a:fillRef idx="0">
            <a:schemeClr val="accent4"/>
          </a:fillRef>
          <a:effectRef idx="2">
            <a:schemeClr val="accent4"/>
          </a:effectRef>
          <a:fontRef idx="minor">
            <a:schemeClr val="tx1"/>
          </a:fontRef>
        </p:style>
      </p:cxnSp>
      <p:cxnSp>
        <p:nvCxnSpPr>
          <p:cNvPr id="23" name="Straight Arrow Connector 22">
            <a:extLst>
              <a:ext uri="{FF2B5EF4-FFF2-40B4-BE49-F238E27FC236}">
                <a16:creationId xmlns:a16="http://schemas.microsoft.com/office/drawing/2014/main" id="{812FF953-4C13-8884-DF4F-51D549336490}"/>
              </a:ext>
            </a:extLst>
          </p:cNvPr>
          <p:cNvCxnSpPr>
            <a:cxnSpLocks/>
          </p:cNvCxnSpPr>
          <p:nvPr/>
        </p:nvCxnSpPr>
        <p:spPr>
          <a:xfrm>
            <a:off x="3098346" y="3777166"/>
            <a:ext cx="0" cy="563168"/>
          </a:xfrm>
          <a:prstGeom prst="straightConnector1">
            <a:avLst/>
          </a:prstGeom>
          <a:ln w="57150">
            <a:tailEnd type="triangle"/>
          </a:ln>
        </p:spPr>
        <p:style>
          <a:lnRef idx="3">
            <a:schemeClr val="accent4"/>
          </a:lnRef>
          <a:fillRef idx="0">
            <a:schemeClr val="accent4"/>
          </a:fillRef>
          <a:effectRef idx="2">
            <a:schemeClr val="accent4"/>
          </a:effectRef>
          <a:fontRef idx="minor">
            <a:schemeClr val="tx1"/>
          </a:fontRef>
        </p:style>
      </p:cxnSp>
      <p:cxnSp>
        <p:nvCxnSpPr>
          <p:cNvPr id="24" name="Straight Arrow Connector 23">
            <a:extLst>
              <a:ext uri="{FF2B5EF4-FFF2-40B4-BE49-F238E27FC236}">
                <a16:creationId xmlns:a16="http://schemas.microsoft.com/office/drawing/2014/main" id="{6307BDB0-C8C2-60BD-DBDD-FBBCEF25F720}"/>
              </a:ext>
            </a:extLst>
          </p:cNvPr>
          <p:cNvCxnSpPr>
            <a:cxnSpLocks/>
          </p:cNvCxnSpPr>
          <p:nvPr/>
        </p:nvCxnSpPr>
        <p:spPr>
          <a:xfrm>
            <a:off x="3139623" y="5572196"/>
            <a:ext cx="0" cy="563168"/>
          </a:xfrm>
          <a:prstGeom prst="straightConnector1">
            <a:avLst/>
          </a:prstGeom>
          <a:ln w="57150">
            <a:tailEnd type="triangle"/>
          </a:ln>
        </p:spPr>
        <p:style>
          <a:lnRef idx="3">
            <a:schemeClr val="accent4"/>
          </a:lnRef>
          <a:fillRef idx="0">
            <a:schemeClr val="accent4"/>
          </a:fillRef>
          <a:effectRef idx="2">
            <a:schemeClr val="accent4"/>
          </a:effectRef>
          <a:fontRef idx="minor">
            <a:schemeClr val="tx1"/>
          </a:fontRef>
        </p:style>
      </p:cxnSp>
      <p:pic>
        <p:nvPicPr>
          <p:cNvPr id="27" name="Picture 26">
            <a:extLst>
              <a:ext uri="{FF2B5EF4-FFF2-40B4-BE49-F238E27FC236}">
                <a16:creationId xmlns:a16="http://schemas.microsoft.com/office/drawing/2014/main" id="{790D8C77-7635-B1AA-5825-4FB184325FBB}"/>
              </a:ext>
            </a:extLst>
          </p:cNvPr>
          <p:cNvPicPr>
            <a:picLocks noChangeAspect="1"/>
          </p:cNvPicPr>
          <p:nvPr/>
        </p:nvPicPr>
        <p:blipFill>
          <a:blip r:embed="rId4"/>
          <a:stretch>
            <a:fillRect/>
          </a:stretch>
        </p:blipFill>
        <p:spPr>
          <a:xfrm>
            <a:off x="1436914" y="4815118"/>
            <a:ext cx="3438164" cy="757078"/>
          </a:xfrm>
          <a:prstGeom prst="rect">
            <a:avLst/>
          </a:prstGeom>
        </p:spPr>
      </p:pic>
      <p:sp>
        <p:nvSpPr>
          <p:cNvPr id="30" name="Content Placeholder 2">
            <a:extLst>
              <a:ext uri="{FF2B5EF4-FFF2-40B4-BE49-F238E27FC236}">
                <a16:creationId xmlns:a16="http://schemas.microsoft.com/office/drawing/2014/main" id="{13CBA71C-12D2-0D80-4A25-7D8FD2F8180F}"/>
              </a:ext>
            </a:extLst>
          </p:cNvPr>
          <p:cNvSpPr txBox="1">
            <a:spLocks/>
          </p:cNvSpPr>
          <p:nvPr/>
        </p:nvSpPr>
        <p:spPr>
          <a:xfrm>
            <a:off x="9798959" y="795908"/>
            <a:ext cx="2131784" cy="1665221"/>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dirty="0"/>
              <a:t>Other methods</a:t>
            </a:r>
          </a:p>
          <a:p>
            <a:pPr marL="0" indent="0" algn="ctr">
              <a:buFont typeface="Arial" panose="020B0604020202020204" pitchFamily="34" charset="0"/>
              <a:buNone/>
            </a:pPr>
            <a:endParaRPr lang="en-US" dirty="0"/>
          </a:p>
          <a:p>
            <a:pPr marL="0" indent="0" algn="ctr">
              <a:buFont typeface="Arial" panose="020B0604020202020204" pitchFamily="34" charset="0"/>
              <a:buNone/>
            </a:pPr>
            <a:r>
              <a:rPr lang="en-US" dirty="0"/>
              <a:t>Data assimilation</a:t>
            </a:r>
          </a:p>
        </p:txBody>
      </p:sp>
      <p:cxnSp>
        <p:nvCxnSpPr>
          <p:cNvPr id="32" name="Straight Arrow Connector 31">
            <a:extLst>
              <a:ext uri="{FF2B5EF4-FFF2-40B4-BE49-F238E27FC236}">
                <a16:creationId xmlns:a16="http://schemas.microsoft.com/office/drawing/2014/main" id="{AD9616AE-90AC-EF43-B217-243B84BA783A}"/>
              </a:ext>
            </a:extLst>
          </p:cNvPr>
          <p:cNvCxnSpPr/>
          <p:nvPr/>
        </p:nvCxnSpPr>
        <p:spPr>
          <a:xfrm>
            <a:off x="10863943" y="1394329"/>
            <a:ext cx="0" cy="41365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4" name="Rectangle 3">
            <a:extLst>
              <a:ext uri="{FF2B5EF4-FFF2-40B4-BE49-F238E27FC236}">
                <a16:creationId xmlns:a16="http://schemas.microsoft.com/office/drawing/2014/main" id="{7B976E11-98F0-2181-FCDE-D6E889DDBA0B}"/>
              </a:ext>
            </a:extLst>
          </p:cNvPr>
          <p:cNvSpPr/>
          <p:nvPr/>
        </p:nvSpPr>
        <p:spPr>
          <a:xfrm>
            <a:off x="10099497" y="2711500"/>
            <a:ext cx="1613042" cy="120530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Use of a background field as input</a:t>
            </a:r>
          </a:p>
        </p:txBody>
      </p:sp>
      <p:pic>
        <p:nvPicPr>
          <p:cNvPr id="8" name="Picture 7">
            <a:extLst>
              <a:ext uri="{FF2B5EF4-FFF2-40B4-BE49-F238E27FC236}">
                <a16:creationId xmlns:a16="http://schemas.microsoft.com/office/drawing/2014/main" id="{DC2D083D-2C2E-D0F7-EF6C-A227FBF08B23}"/>
              </a:ext>
            </a:extLst>
          </p:cNvPr>
          <p:cNvPicPr>
            <a:picLocks noChangeAspect="1"/>
          </p:cNvPicPr>
          <p:nvPr/>
        </p:nvPicPr>
        <p:blipFill>
          <a:blip r:embed="rId5"/>
          <a:srcRect t="1070"/>
          <a:stretch>
            <a:fillRect/>
          </a:stretch>
        </p:blipFill>
        <p:spPr>
          <a:xfrm>
            <a:off x="10251715" y="4628480"/>
            <a:ext cx="1460824" cy="1346920"/>
          </a:xfrm>
          <a:prstGeom prst="rect">
            <a:avLst/>
          </a:prstGeom>
        </p:spPr>
      </p:pic>
      <p:sp>
        <p:nvSpPr>
          <p:cNvPr id="10" name="Content Placeholder 2">
            <a:extLst>
              <a:ext uri="{FF2B5EF4-FFF2-40B4-BE49-F238E27FC236}">
                <a16:creationId xmlns:a16="http://schemas.microsoft.com/office/drawing/2014/main" id="{B4EDFAE8-AA55-89A6-2705-37879DED140B}"/>
              </a:ext>
            </a:extLst>
          </p:cNvPr>
          <p:cNvSpPr txBox="1">
            <a:spLocks/>
          </p:cNvSpPr>
          <p:nvPr/>
        </p:nvSpPr>
        <p:spPr>
          <a:xfrm>
            <a:off x="9982200" y="4080895"/>
            <a:ext cx="2131784" cy="655688"/>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dirty="0"/>
              <a:t>High Frequency radar</a:t>
            </a:r>
          </a:p>
        </p:txBody>
      </p:sp>
      <p:sp>
        <p:nvSpPr>
          <p:cNvPr id="13" name="TextBox 12">
            <a:extLst>
              <a:ext uri="{FF2B5EF4-FFF2-40B4-BE49-F238E27FC236}">
                <a16:creationId xmlns:a16="http://schemas.microsoft.com/office/drawing/2014/main" id="{3DEBB8CB-2AC4-88F4-1A1B-9C74BBC96441}"/>
              </a:ext>
            </a:extLst>
          </p:cNvPr>
          <p:cNvSpPr txBox="1"/>
          <p:nvPr/>
        </p:nvSpPr>
        <p:spPr>
          <a:xfrm>
            <a:off x="10383644" y="6008832"/>
            <a:ext cx="1730340" cy="276999"/>
          </a:xfrm>
          <a:prstGeom prst="rect">
            <a:avLst/>
          </a:prstGeom>
          <a:noFill/>
        </p:spPr>
        <p:txBody>
          <a:bodyPr wrap="square" rtlCol="0">
            <a:spAutoFit/>
          </a:bodyPr>
          <a:lstStyle/>
          <a:p>
            <a:r>
              <a:rPr lang="en-US" sz="1200" dirty="0"/>
              <a:t>Caballero et al. (2020)</a:t>
            </a:r>
          </a:p>
        </p:txBody>
      </p:sp>
      <p:pic>
        <p:nvPicPr>
          <p:cNvPr id="16" name="Picture 15">
            <a:extLst>
              <a:ext uri="{FF2B5EF4-FFF2-40B4-BE49-F238E27FC236}">
                <a16:creationId xmlns:a16="http://schemas.microsoft.com/office/drawing/2014/main" id="{A25FAD55-C7CD-A6D6-E5D3-2D83AEEE78AC}"/>
              </a:ext>
            </a:extLst>
          </p:cNvPr>
          <p:cNvPicPr>
            <a:picLocks noChangeAspect="1"/>
          </p:cNvPicPr>
          <p:nvPr/>
        </p:nvPicPr>
        <p:blipFill>
          <a:blip r:embed="rId6"/>
          <a:stretch>
            <a:fillRect/>
          </a:stretch>
        </p:blipFill>
        <p:spPr>
          <a:xfrm>
            <a:off x="5739955" y="4817764"/>
            <a:ext cx="3774034" cy="1280552"/>
          </a:xfrm>
          <a:prstGeom prst="rect">
            <a:avLst/>
          </a:prstGeom>
        </p:spPr>
      </p:pic>
      <p:pic>
        <p:nvPicPr>
          <p:cNvPr id="19" name="Picture 18">
            <a:extLst>
              <a:ext uri="{FF2B5EF4-FFF2-40B4-BE49-F238E27FC236}">
                <a16:creationId xmlns:a16="http://schemas.microsoft.com/office/drawing/2014/main" id="{995D02B7-DB67-C8B7-2916-CC7FAC0A674E}"/>
              </a:ext>
            </a:extLst>
          </p:cNvPr>
          <p:cNvPicPr>
            <a:picLocks noChangeAspect="1"/>
          </p:cNvPicPr>
          <p:nvPr/>
        </p:nvPicPr>
        <p:blipFill>
          <a:blip r:embed="rId7"/>
          <a:stretch>
            <a:fillRect/>
          </a:stretch>
        </p:blipFill>
        <p:spPr>
          <a:xfrm>
            <a:off x="5762156" y="3211400"/>
            <a:ext cx="3754044" cy="1337574"/>
          </a:xfrm>
          <a:prstGeom prst="rect">
            <a:avLst/>
          </a:prstGeom>
        </p:spPr>
      </p:pic>
      <p:cxnSp>
        <p:nvCxnSpPr>
          <p:cNvPr id="26" name="Straight Arrow Connector 25">
            <a:extLst>
              <a:ext uri="{FF2B5EF4-FFF2-40B4-BE49-F238E27FC236}">
                <a16:creationId xmlns:a16="http://schemas.microsoft.com/office/drawing/2014/main" id="{D96DA717-C97D-A32A-C617-085CEC207E4E}"/>
              </a:ext>
            </a:extLst>
          </p:cNvPr>
          <p:cNvCxnSpPr>
            <a:stCxn id="11" idx="2"/>
            <a:endCxn id="19" idx="0"/>
          </p:cNvCxnSpPr>
          <p:nvPr/>
        </p:nvCxnSpPr>
        <p:spPr>
          <a:xfrm>
            <a:off x="7639178" y="2999817"/>
            <a:ext cx="0" cy="21158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8" name="Straight Arrow Connector 27">
            <a:extLst>
              <a:ext uri="{FF2B5EF4-FFF2-40B4-BE49-F238E27FC236}">
                <a16:creationId xmlns:a16="http://schemas.microsoft.com/office/drawing/2014/main" id="{29CBB58F-D26D-3AC0-7E3C-7DBB173C69DB}"/>
              </a:ext>
            </a:extLst>
          </p:cNvPr>
          <p:cNvCxnSpPr>
            <a:cxnSpLocks/>
          </p:cNvCxnSpPr>
          <p:nvPr/>
        </p:nvCxnSpPr>
        <p:spPr>
          <a:xfrm>
            <a:off x="7639178" y="4603535"/>
            <a:ext cx="0" cy="21158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33" name="TextBox 32">
            <a:extLst>
              <a:ext uri="{FF2B5EF4-FFF2-40B4-BE49-F238E27FC236}">
                <a16:creationId xmlns:a16="http://schemas.microsoft.com/office/drawing/2014/main" id="{35FA81DA-D8BD-D632-0690-26D81D1F20F8}"/>
              </a:ext>
            </a:extLst>
          </p:cNvPr>
          <p:cNvSpPr txBox="1"/>
          <p:nvPr/>
        </p:nvSpPr>
        <p:spPr>
          <a:xfrm>
            <a:off x="7363736" y="2701004"/>
            <a:ext cx="2298841" cy="369332"/>
          </a:xfrm>
          <a:prstGeom prst="rect">
            <a:avLst/>
          </a:prstGeom>
          <a:noFill/>
        </p:spPr>
        <p:txBody>
          <a:bodyPr wrap="square">
            <a:spAutoFit/>
          </a:bodyPr>
          <a:lstStyle/>
          <a:p>
            <a:pPr marL="0" indent="0" algn="ctr">
              <a:buNone/>
            </a:pPr>
            <a:r>
              <a:rPr lang="en-US" dirty="0">
                <a:solidFill>
                  <a:schemeClr val="bg1"/>
                </a:solidFill>
              </a:rPr>
              <a:t>Along track altimetry </a:t>
            </a:r>
          </a:p>
        </p:txBody>
      </p:sp>
      <p:sp>
        <p:nvSpPr>
          <p:cNvPr id="35" name="TextBox 34">
            <a:extLst>
              <a:ext uri="{FF2B5EF4-FFF2-40B4-BE49-F238E27FC236}">
                <a16:creationId xmlns:a16="http://schemas.microsoft.com/office/drawing/2014/main" id="{E532EEAF-7298-E2B5-31C0-AA20FAA798DF}"/>
              </a:ext>
            </a:extLst>
          </p:cNvPr>
          <p:cNvSpPr txBox="1"/>
          <p:nvPr/>
        </p:nvSpPr>
        <p:spPr>
          <a:xfrm>
            <a:off x="7626972" y="4232880"/>
            <a:ext cx="2298841" cy="369332"/>
          </a:xfrm>
          <a:prstGeom prst="rect">
            <a:avLst/>
          </a:prstGeom>
          <a:noFill/>
        </p:spPr>
        <p:txBody>
          <a:bodyPr wrap="square">
            <a:spAutoFit/>
          </a:bodyPr>
          <a:lstStyle/>
          <a:p>
            <a:pPr marL="0" indent="0" algn="ctr">
              <a:buNone/>
            </a:pPr>
            <a:r>
              <a:rPr lang="en-US" dirty="0">
                <a:solidFill>
                  <a:schemeClr val="bg1"/>
                </a:solidFill>
              </a:rPr>
              <a:t>Gridded ADT</a:t>
            </a:r>
          </a:p>
        </p:txBody>
      </p:sp>
      <p:sp>
        <p:nvSpPr>
          <p:cNvPr id="37" name="TextBox 36">
            <a:extLst>
              <a:ext uri="{FF2B5EF4-FFF2-40B4-BE49-F238E27FC236}">
                <a16:creationId xmlns:a16="http://schemas.microsoft.com/office/drawing/2014/main" id="{E99BD81E-6446-BECF-FBB7-5397BA00C15C}"/>
              </a:ext>
            </a:extLst>
          </p:cNvPr>
          <p:cNvSpPr txBox="1"/>
          <p:nvPr/>
        </p:nvSpPr>
        <p:spPr>
          <a:xfrm>
            <a:off x="7363735" y="5764756"/>
            <a:ext cx="2298841" cy="369332"/>
          </a:xfrm>
          <a:prstGeom prst="rect">
            <a:avLst/>
          </a:prstGeom>
          <a:noFill/>
        </p:spPr>
        <p:txBody>
          <a:bodyPr wrap="square">
            <a:spAutoFit/>
          </a:bodyPr>
          <a:lstStyle/>
          <a:p>
            <a:pPr marL="0" indent="0" algn="ctr">
              <a:buNone/>
            </a:pPr>
            <a:r>
              <a:rPr lang="en-US" dirty="0">
                <a:solidFill>
                  <a:schemeClr val="bg1"/>
                </a:solidFill>
              </a:rPr>
              <a:t>Surface current map</a:t>
            </a:r>
          </a:p>
        </p:txBody>
      </p:sp>
      <p:cxnSp>
        <p:nvCxnSpPr>
          <p:cNvPr id="39" name="Straight Connector 38">
            <a:extLst>
              <a:ext uri="{FF2B5EF4-FFF2-40B4-BE49-F238E27FC236}">
                <a16:creationId xmlns:a16="http://schemas.microsoft.com/office/drawing/2014/main" id="{DDFF3C9E-2593-01C1-AD64-49840B321A28}"/>
              </a:ext>
            </a:extLst>
          </p:cNvPr>
          <p:cNvCxnSpPr/>
          <p:nvPr/>
        </p:nvCxnSpPr>
        <p:spPr>
          <a:xfrm>
            <a:off x="9798959" y="1130157"/>
            <a:ext cx="0" cy="5408755"/>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710190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DCB26CAD-A9B9-B91B-0D56-B3727402E9EF}"/>
              </a:ext>
            </a:extLst>
          </p:cNvPr>
          <p:cNvPicPr>
            <a:picLocks noChangeAspect="1"/>
          </p:cNvPicPr>
          <p:nvPr/>
        </p:nvPicPr>
        <p:blipFill rotWithShape="1">
          <a:blip r:embed="rId3"/>
          <a:srcRect r="51363"/>
          <a:stretch/>
        </p:blipFill>
        <p:spPr>
          <a:xfrm>
            <a:off x="6532858" y="2760997"/>
            <a:ext cx="2308782" cy="1482312"/>
          </a:xfrm>
          <a:prstGeom prst="rect">
            <a:avLst/>
          </a:prstGeom>
        </p:spPr>
      </p:pic>
      <p:sp>
        <p:nvSpPr>
          <p:cNvPr id="2" name="Title 1">
            <a:extLst>
              <a:ext uri="{FF2B5EF4-FFF2-40B4-BE49-F238E27FC236}">
                <a16:creationId xmlns:a16="http://schemas.microsoft.com/office/drawing/2014/main" id="{5E8B6748-1677-5731-CACA-871EFC0F6390}"/>
              </a:ext>
            </a:extLst>
          </p:cNvPr>
          <p:cNvSpPr>
            <a:spLocks noGrp="1"/>
          </p:cNvSpPr>
          <p:nvPr>
            <p:ph type="title"/>
          </p:nvPr>
        </p:nvSpPr>
        <p:spPr/>
        <p:txBody>
          <a:bodyPr/>
          <a:lstStyle/>
          <a:p>
            <a:r>
              <a:rPr lang="en-US" dirty="0"/>
              <a:t>Objective</a:t>
            </a:r>
          </a:p>
        </p:txBody>
      </p:sp>
      <p:sp>
        <p:nvSpPr>
          <p:cNvPr id="3" name="Content Placeholder 2">
            <a:extLst>
              <a:ext uri="{FF2B5EF4-FFF2-40B4-BE49-F238E27FC236}">
                <a16:creationId xmlns:a16="http://schemas.microsoft.com/office/drawing/2014/main" id="{43F8E929-33E4-D594-4B16-F1ACDD66105E}"/>
              </a:ext>
            </a:extLst>
          </p:cNvPr>
          <p:cNvSpPr>
            <a:spLocks noGrp="1"/>
          </p:cNvSpPr>
          <p:nvPr>
            <p:ph idx="1"/>
          </p:nvPr>
        </p:nvSpPr>
        <p:spPr>
          <a:xfrm>
            <a:off x="728472" y="1560449"/>
            <a:ext cx="11177016" cy="1795399"/>
          </a:xfrm>
        </p:spPr>
        <p:txBody>
          <a:bodyPr>
            <a:normAutofit/>
          </a:bodyPr>
          <a:lstStyle/>
          <a:p>
            <a:pPr marL="0" indent="0" algn="just">
              <a:buNone/>
            </a:pPr>
            <a:r>
              <a:rPr lang="en-GB" sz="3000" dirty="0"/>
              <a:t>1. Develop and test a neural-network  framework to obtain a </a:t>
            </a:r>
            <a:r>
              <a:rPr lang="en-GB" sz="3000" b="1" dirty="0"/>
              <a:t>high-resolution estimation </a:t>
            </a:r>
            <a:r>
              <a:rPr lang="en-GB" sz="3000" dirty="0"/>
              <a:t>of the </a:t>
            </a:r>
            <a:r>
              <a:rPr lang="en-GB" sz="3000" b="1" dirty="0"/>
              <a:t>surface velocity fields </a:t>
            </a:r>
            <a:r>
              <a:rPr lang="en-GB" sz="3000" dirty="0"/>
              <a:t>from tracer evolution.</a:t>
            </a:r>
          </a:p>
          <a:p>
            <a:pPr algn="just"/>
            <a:endParaRPr lang="en-US" sz="3000" dirty="0"/>
          </a:p>
        </p:txBody>
      </p:sp>
      <p:sp>
        <p:nvSpPr>
          <p:cNvPr id="5" name="TextBox 4">
            <a:extLst>
              <a:ext uri="{FF2B5EF4-FFF2-40B4-BE49-F238E27FC236}">
                <a16:creationId xmlns:a16="http://schemas.microsoft.com/office/drawing/2014/main" id="{511079EB-1863-9CC0-7697-81B23460CF20}"/>
              </a:ext>
            </a:extLst>
          </p:cNvPr>
          <p:cNvSpPr txBox="1"/>
          <p:nvPr/>
        </p:nvSpPr>
        <p:spPr>
          <a:xfrm>
            <a:off x="2640470" y="6371308"/>
            <a:ext cx="1175963" cy="369332"/>
          </a:xfrm>
          <a:prstGeom prst="rect">
            <a:avLst/>
          </a:prstGeom>
          <a:noFill/>
        </p:spPr>
        <p:txBody>
          <a:bodyPr wrap="none" rtlCol="0">
            <a:spAutoFit/>
          </a:bodyPr>
          <a:lstStyle/>
          <a:p>
            <a:r>
              <a:rPr lang="en-US" b="1" dirty="0"/>
              <a:t>Currently</a:t>
            </a:r>
          </a:p>
        </p:txBody>
      </p:sp>
      <p:sp>
        <p:nvSpPr>
          <p:cNvPr id="7" name="TextBox 6">
            <a:extLst>
              <a:ext uri="{FF2B5EF4-FFF2-40B4-BE49-F238E27FC236}">
                <a16:creationId xmlns:a16="http://schemas.microsoft.com/office/drawing/2014/main" id="{B1199E57-3736-E0D3-A0D4-C381EB022619}"/>
              </a:ext>
            </a:extLst>
          </p:cNvPr>
          <p:cNvSpPr txBox="1"/>
          <p:nvPr/>
        </p:nvSpPr>
        <p:spPr>
          <a:xfrm>
            <a:off x="728472" y="5998084"/>
            <a:ext cx="4935262" cy="369332"/>
          </a:xfrm>
          <a:prstGeom prst="rect">
            <a:avLst/>
          </a:prstGeom>
          <a:noFill/>
        </p:spPr>
        <p:txBody>
          <a:bodyPr wrap="none" rtlCol="0">
            <a:spAutoFit/>
          </a:bodyPr>
          <a:lstStyle/>
          <a:p>
            <a:r>
              <a:rPr lang="en-US" dirty="0"/>
              <a:t>Controlled validation using IBI MFC model fields</a:t>
            </a:r>
          </a:p>
        </p:txBody>
      </p:sp>
      <p:sp>
        <p:nvSpPr>
          <p:cNvPr id="9" name="TextBox 8">
            <a:extLst>
              <a:ext uri="{FF2B5EF4-FFF2-40B4-BE49-F238E27FC236}">
                <a16:creationId xmlns:a16="http://schemas.microsoft.com/office/drawing/2014/main" id="{48767A11-2D18-EB6C-571B-6F3BDE0EC714}"/>
              </a:ext>
            </a:extLst>
          </p:cNvPr>
          <p:cNvSpPr txBox="1"/>
          <p:nvPr/>
        </p:nvSpPr>
        <p:spPr>
          <a:xfrm>
            <a:off x="8841640" y="6418139"/>
            <a:ext cx="595035" cy="369332"/>
          </a:xfrm>
          <a:prstGeom prst="rect">
            <a:avLst/>
          </a:prstGeom>
          <a:noFill/>
        </p:spPr>
        <p:txBody>
          <a:bodyPr wrap="none" rtlCol="0">
            <a:spAutoFit/>
          </a:bodyPr>
          <a:lstStyle/>
          <a:p>
            <a:r>
              <a:rPr lang="en-US" b="1" dirty="0"/>
              <a:t>Aim</a:t>
            </a:r>
          </a:p>
        </p:txBody>
      </p:sp>
      <p:sp>
        <p:nvSpPr>
          <p:cNvPr id="11" name="TextBox 10">
            <a:extLst>
              <a:ext uri="{FF2B5EF4-FFF2-40B4-BE49-F238E27FC236}">
                <a16:creationId xmlns:a16="http://schemas.microsoft.com/office/drawing/2014/main" id="{B498754D-C84A-5B11-ABEC-58532DB3FBC3}"/>
              </a:ext>
            </a:extLst>
          </p:cNvPr>
          <p:cNvSpPr txBox="1"/>
          <p:nvPr/>
        </p:nvSpPr>
        <p:spPr>
          <a:xfrm>
            <a:off x="6980761" y="5729925"/>
            <a:ext cx="4221565" cy="646331"/>
          </a:xfrm>
          <a:prstGeom prst="rect">
            <a:avLst/>
          </a:prstGeom>
          <a:noFill/>
        </p:spPr>
        <p:txBody>
          <a:bodyPr wrap="square" rtlCol="0">
            <a:spAutoFit/>
          </a:bodyPr>
          <a:lstStyle/>
          <a:p>
            <a:r>
              <a:rPr lang="en-US" dirty="0"/>
              <a:t>Train the network on observational data</a:t>
            </a:r>
          </a:p>
          <a:p>
            <a:r>
              <a:rPr lang="en-US" dirty="0" err="1"/>
              <a:t>Globcolour</a:t>
            </a:r>
            <a:r>
              <a:rPr lang="en-US" dirty="0"/>
              <a:t> L3 – SST L3 Products - SWOT</a:t>
            </a:r>
          </a:p>
        </p:txBody>
      </p:sp>
      <p:pic>
        <p:nvPicPr>
          <p:cNvPr id="12" name="Content Placeholder 5">
            <a:extLst>
              <a:ext uri="{FF2B5EF4-FFF2-40B4-BE49-F238E27FC236}">
                <a16:creationId xmlns:a16="http://schemas.microsoft.com/office/drawing/2014/main" id="{39DED2EF-3154-776C-526B-A0A43519C1D8}"/>
              </a:ext>
            </a:extLst>
          </p:cNvPr>
          <p:cNvPicPr>
            <a:picLocks noChangeAspect="1"/>
          </p:cNvPicPr>
          <p:nvPr/>
        </p:nvPicPr>
        <p:blipFill>
          <a:blip r:embed="rId4">
            <a:extLst>
              <a:ext uri="{28A0092B-C50C-407E-A947-70E740481C1C}">
                <a14:useLocalDpi xmlns:a14="http://schemas.microsoft.com/office/drawing/2010/main" val="0"/>
              </a:ext>
            </a:extLst>
          </a:blip>
          <a:srcRect l="5106" t="4476" b="48297"/>
          <a:stretch>
            <a:fillRect/>
          </a:stretch>
        </p:blipFill>
        <p:spPr>
          <a:xfrm>
            <a:off x="1693226" y="3062829"/>
            <a:ext cx="3266400" cy="2858000"/>
          </a:xfrm>
          <a:prstGeom prst="rect">
            <a:avLst/>
          </a:prstGeom>
          <a:solidFill>
            <a:schemeClr val="accent3">
              <a:lumMod val="60000"/>
              <a:lumOff val="40000"/>
            </a:schemeClr>
          </a:solidFill>
        </p:spPr>
      </p:pic>
      <p:sp>
        <p:nvSpPr>
          <p:cNvPr id="4" name="Slide Number Placeholder 3">
            <a:extLst>
              <a:ext uri="{FF2B5EF4-FFF2-40B4-BE49-F238E27FC236}">
                <a16:creationId xmlns:a16="http://schemas.microsoft.com/office/drawing/2014/main" id="{1F78DEFB-06EB-D3EC-BEA7-CDB685B843FC}"/>
              </a:ext>
            </a:extLst>
          </p:cNvPr>
          <p:cNvSpPr>
            <a:spLocks noGrp="1"/>
          </p:cNvSpPr>
          <p:nvPr>
            <p:ph type="sldNum" sz="quarter" idx="12"/>
          </p:nvPr>
        </p:nvSpPr>
        <p:spPr>
          <a:xfrm>
            <a:off x="10396330" y="6356350"/>
            <a:ext cx="957470" cy="365125"/>
          </a:xfrm>
        </p:spPr>
        <p:txBody>
          <a:bodyPr/>
          <a:lstStyle/>
          <a:p>
            <a:fld id="{E92823A0-3FF9-4315-8423-4C6FC6F5678B}" type="slidenum">
              <a:rPr lang="es-CO" smtClean="0"/>
              <a:t>5</a:t>
            </a:fld>
            <a:endParaRPr lang="es-CO" dirty="0"/>
          </a:p>
        </p:txBody>
      </p:sp>
      <p:pic>
        <p:nvPicPr>
          <p:cNvPr id="8" name="Picture 7">
            <a:extLst>
              <a:ext uri="{FF2B5EF4-FFF2-40B4-BE49-F238E27FC236}">
                <a16:creationId xmlns:a16="http://schemas.microsoft.com/office/drawing/2014/main" id="{554EEB63-C71B-9C36-9BA9-18BEB230CCD7}"/>
              </a:ext>
            </a:extLst>
          </p:cNvPr>
          <p:cNvPicPr>
            <a:picLocks noChangeAspect="1"/>
          </p:cNvPicPr>
          <p:nvPr/>
        </p:nvPicPr>
        <p:blipFill>
          <a:blip r:embed="rId5">
            <a:extLst>
              <a:ext uri="{28A0092B-C50C-407E-A947-70E740481C1C}">
                <a14:useLocalDpi xmlns:a14="http://schemas.microsoft.com/office/drawing/2010/main" val="0"/>
              </a:ext>
            </a:extLst>
          </a:blip>
          <a:srcRect l="5008" t="12200" r="7093" b="9820"/>
          <a:stretch>
            <a:fillRect/>
          </a:stretch>
        </p:blipFill>
        <p:spPr>
          <a:xfrm>
            <a:off x="7687249" y="3255106"/>
            <a:ext cx="2542960" cy="1692016"/>
          </a:xfrm>
          <a:prstGeom prst="rect">
            <a:avLst/>
          </a:prstGeom>
        </p:spPr>
      </p:pic>
      <p:pic>
        <p:nvPicPr>
          <p:cNvPr id="15" name="Picture 14">
            <a:extLst>
              <a:ext uri="{FF2B5EF4-FFF2-40B4-BE49-F238E27FC236}">
                <a16:creationId xmlns:a16="http://schemas.microsoft.com/office/drawing/2014/main" id="{9AF9ABA4-15DA-4C6E-87E4-84C4558BA752}"/>
              </a:ext>
            </a:extLst>
          </p:cNvPr>
          <p:cNvPicPr>
            <a:picLocks noChangeAspect="1"/>
          </p:cNvPicPr>
          <p:nvPr/>
        </p:nvPicPr>
        <p:blipFill>
          <a:blip r:embed="rId6">
            <a:extLst>
              <a:ext uri="{28A0092B-C50C-407E-A947-70E740481C1C}">
                <a14:useLocalDpi xmlns:a14="http://schemas.microsoft.com/office/drawing/2010/main" val="0"/>
              </a:ext>
            </a:extLst>
          </a:blip>
          <a:srcRect l="5089" t="13955" r="10360" b="9163"/>
          <a:stretch>
            <a:fillRect/>
          </a:stretch>
        </p:blipFill>
        <p:spPr>
          <a:xfrm>
            <a:off x="8610600" y="3984893"/>
            <a:ext cx="2591726" cy="1767504"/>
          </a:xfrm>
          <a:prstGeom prst="rect">
            <a:avLst/>
          </a:prstGeom>
        </p:spPr>
      </p:pic>
      <p:sp>
        <p:nvSpPr>
          <p:cNvPr id="13" name="Rectangle 12">
            <a:extLst>
              <a:ext uri="{FF2B5EF4-FFF2-40B4-BE49-F238E27FC236}">
                <a16:creationId xmlns:a16="http://schemas.microsoft.com/office/drawing/2014/main" id="{A707A632-FEF5-53C9-EEBA-66DFFA4F83D5}"/>
              </a:ext>
            </a:extLst>
          </p:cNvPr>
          <p:cNvSpPr/>
          <p:nvPr/>
        </p:nvSpPr>
        <p:spPr>
          <a:xfrm>
            <a:off x="728472" y="2886012"/>
            <a:ext cx="5141538" cy="3835463"/>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636025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F4CB-A31B-B67B-72F6-B50C3DD10165}"/>
            </a:ext>
          </a:extLst>
        </p:cNvPr>
        <p:cNvGrpSpPr/>
        <p:nvPr/>
      </p:nvGrpSpPr>
      <p:grpSpPr>
        <a:xfrm>
          <a:off x="0" y="0"/>
          <a:ext cx="0" cy="0"/>
          <a:chOff x="0" y="0"/>
          <a:chExt cx="0" cy="0"/>
        </a:xfrm>
      </p:grpSpPr>
      <p:grpSp>
        <p:nvGrpSpPr>
          <p:cNvPr id="155" name="Group 154">
            <a:extLst>
              <a:ext uri="{FF2B5EF4-FFF2-40B4-BE49-F238E27FC236}">
                <a16:creationId xmlns:a16="http://schemas.microsoft.com/office/drawing/2014/main" id="{25003737-2BA9-39E3-CAF8-79578185F48E}"/>
              </a:ext>
            </a:extLst>
          </p:cNvPr>
          <p:cNvGrpSpPr/>
          <p:nvPr/>
        </p:nvGrpSpPr>
        <p:grpSpPr>
          <a:xfrm>
            <a:off x="6368" y="445095"/>
            <a:ext cx="6489495" cy="6114777"/>
            <a:chOff x="6368" y="445095"/>
            <a:chExt cx="6489495" cy="6114777"/>
          </a:xfrm>
        </p:grpSpPr>
        <p:sp>
          <p:nvSpPr>
            <p:cNvPr id="6" name="Rectangle 5">
              <a:extLst>
                <a:ext uri="{FF2B5EF4-FFF2-40B4-BE49-F238E27FC236}">
                  <a16:creationId xmlns:a16="http://schemas.microsoft.com/office/drawing/2014/main" id="{58B1B842-0442-051E-5E07-67624A57895D}"/>
                </a:ext>
              </a:extLst>
            </p:cNvPr>
            <p:cNvSpPr/>
            <p:nvPr/>
          </p:nvSpPr>
          <p:spPr>
            <a:xfrm>
              <a:off x="1139970" y="1317997"/>
              <a:ext cx="749300" cy="6604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6DA6335F-E087-34D1-3E10-583D02EC5FEF}"/>
                </a:ext>
              </a:extLst>
            </p:cNvPr>
            <p:cNvSpPr/>
            <p:nvPr/>
          </p:nvSpPr>
          <p:spPr>
            <a:xfrm>
              <a:off x="1139970" y="2308597"/>
              <a:ext cx="749300" cy="6604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E7ADBA4-AE11-E1A4-2DC4-7E2934683D6C}"/>
                </a:ext>
              </a:extLst>
            </p:cNvPr>
            <p:cNvSpPr/>
            <p:nvPr/>
          </p:nvSpPr>
          <p:spPr>
            <a:xfrm>
              <a:off x="1165370" y="3299197"/>
              <a:ext cx="749300" cy="6604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57851B73-AFCE-2768-177E-5A9B44AA91A5}"/>
                </a:ext>
              </a:extLst>
            </p:cNvPr>
            <p:cNvSpPr/>
            <p:nvPr/>
          </p:nvSpPr>
          <p:spPr>
            <a:xfrm>
              <a:off x="1165370" y="4289797"/>
              <a:ext cx="749300" cy="6604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1AA0D4AD-F2C3-D42E-A1AF-38B5987CC2EC}"/>
                    </a:ext>
                  </a:extLst>
                </p:cNvPr>
                <p:cNvSpPr txBox="1"/>
                <p:nvPr/>
              </p:nvSpPr>
              <p:spPr>
                <a:xfrm>
                  <a:off x="1090727" y="445095"/>
                  <a:ext cx="433019" cy="40011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2000" i="1" smtClean="0">
                                <a:latin typeface="Cambria Math" panose="02040503050406030204" pitchFamily="18" charset="0"/>
                              </a:rPr>
                            </m:ctrlPr>
                          </m:sSubPr>
                          <m:e>
                            <m:r>
                              <a:rPr lang="en-US" sz="2000" b="0" i="1" smtClean="0">
                                <a:latin typeface="Cambria Math" panose="02040503050406030204" pitchFamily="18" charset="0"/>
                              </a:rPr>
                              <m:t>𝑓</m:t>
                            </m:r>
                          </m:e>
                          <m:sub>
                            <m:r>
                              <a:rPr lang="en-US" sz="2000" i="1">
                                <a:latin typeface="Cambria Math" panose="02040503050406030204" pitchFamily="18" charset="0"/>
                              </a:rPr>
                              <m:t>0</m:t>
                            </m:r>
                          </m:sub>
                        </m:sSub>
                      </m:oMath>
                    </m:oMathPara>
                  </a14:m>
                  <a:endParaRPr lang="en-US" sz="2000" b="1" dirty="0"/>
                </a:p>
              </p:txBody>
            </p:sp>
          </mc:Choice>
          <mc:Fallback xmlns="">
            <p:sp>
              <p:nvSpPr>
                <p:cNvPr id="13" name="TextBox 12">
                  <a:extLst>
                    <a:ext uri="{FF2B5EF4-FFF2-40B4-BE49-F238E27FC236}">
                      <a16:creationId xmlns:a16="http://schemas.microsoft.com/office/drawing/2014/main" id="{A7A64D04-880B-4A49-11AF-3E2AFA0EB74F}"/>
                    </a:ext>
                  </a:extLst>
                </p:cNvPr>
                <p:cNvSpPr txBox="1">
                  <a:spLocks noRot="1" noChangeAspect="1" noMove="1" noResize="1" noEditPoints="1" noAdjustHandles="1" noChangeArrowheads="1" noChangeShapeType="1" noTextEdit="1"/>
                </p:cNvSpPr>
                <p:nvPr/>
              </p:nvSpPr>
              <p:spPr>
                <a:xfrm>
                  <a:off x="1090727" y="445095"/>
                  <a:ext cx="433019" cy="400110"/>
                </a:xfrm>
                <a:prstGeom prst="rect">
                  <a:avLst/>
                </a:prstGeom>
                <a:blipFill>
                  <a:blip r:embed="rId3"/>
                  <a:stretch>
                    <a:fillRect l="-2817" b="-13636"/>
                  </a:stretch>
                </a:blipFill>
              </p:spPr>
              <p:txBody>
                <a:bodyPr/>
                <a:lstStyle/>
                <a:p>
                  <a:r>
                    <a:rPr lang="en-US">
                      <a:noFill/>
                    </a:rPr>
                    <a:t> </a:t>
                  </a:r>
                </a:p>
              </p:txBody>
            </p:sp>
          </mc:Fallback>
        </mc:AlternateContent>
        <p:sp>
          <p:nvSpPr>
            <p:cNvPr id="15" name="TextBox 14">
              <a:extLst>
                <a:ext uri="{FF2B5EF4-FFF2-40B4-BE49-F238E27FC236}">
                  <a16:creationId xmlns:a16="http://schemas.microsoft.com/office/drawing/2014/main" id="{EDDF332A-BC24-BBF9-9C2A-9A3A32DCA609}"/>
                </a:ext>
              </a:extLst>
            </p:cNvPr>
            <p:cNvSpPr txBox="1"/>
            <p:nvPr/>
          </p:nvSpPr>
          <p:spPr>
            <a:xfrm rot="16200000">
              <a:off x="-1602" y="1247545"/>
              <a:ext cx="629565" cy="369332"/>
            </a:xfrm>
            <a:prstGeom prst="rect">
              <a:avLst/>
            </a:prstGeom>
            <a:noFill/>
            <a:ln>
              <a:solidFill>
                <a:schemeClr val="accent1"/>
              </a:solidFill>
            </a:ln>
          </p:spPr>
          <p:txBody>
            <a:bodyPr wrap="square" rtlCol="0">
              <a:spAutoFit/>
            </a:bodyPr>
            <a:lstStyle/>
            <a:p>
              <a:r>
                <a:rPr lang="en-US" dirty="0"/>
                <a:t>CHL</a:t>
              </a:r>
            </a:p>
          </p:txBody>
        </p:sp>
        <p:sp>
          <p:nvSpPr>
            <p:cNvPr id="16" name="TextBox 15">
              <a:extLst>
                <a:ext uri="{FF2B5EF4-FFF2-40B4-BE49-F238E27FC236}">
                  <a16:creationId xmlns:a16="http://schemas.microsoft.com/office/drawing/2014/main" id="{C5379360-3FB1-6612-7411-C2407591C089}"/>
                </a:ext>
              </a:extLst>
            </p:cNvPr>
            <p:cNvSpPr txBox="1"/>
            <p:nvPr/>
          </p:nvSpPr>
          <p:spPr>
            <a:xfrm rot="16200000">
              <a:off x="18546" y="2267611"/>
              <a:ext cx="605468" cy="369332"/>
            </a:xfrm>
            <a:prstGeom prst="rect">
              <a:avLst/>
            </a:prstGeom>
            <a:noFill/>
            <a:ln>
              <a:solidFill>
                <a:schemeClr val="accent1"/>
              </a:solidFill>
            </a:ln>
          </p:spPr>
          <p:txBody>
            <a:bodyPr wrap="square" rtlCol="0">
              <a:spAutoFit/>
            </a:bodyPr>
            <a:lstStyle/>
            <a:p>
              <a:r>
                <a:rPr lang="en-US" dirty="0"/>
                <a:t>SST</a:t>
              </a:r>
            </a:p>
          </p:txBody>
        </p:sp>
        <p:sp>
          <p:nvSpPr>
            <p:cNvPr id="31" name="TextBox 30">
              <a:extLst>
                <a:ext uri="{FF2B5EF4-FFF2-40B4-BE49-F238E27FC236}">
                  <a16:creationId xmlns:a16="http://schemas.microsoft.com/office/drawing/2014/main" id="{EC3655BF-E4AB-1D40-F92F-EE6E7DDA1934}"/>
                </a:ext>
              </a:extLst>
            </p:cNvPr>
            <p:cNvSpPr txBox="1"/>
            <p:nvPr/>
          </p:nvSpPr>
          <p:spPr>
            <a:xfrm>
              <a:off x="224077" y="5280508"/>
              <a:ext cx="1423619" cy="646331"/>
            </a:xfrm>
            <a:prstGeom prst="rect">
              <a:avLst/>
            </a:prstGeom>
            <a:noFill/>
            <a:ln>
              <a:solidFill>
                <a:schemeClr val="accent1"/>
              </a:solidFill>
            </a:ln>
          </p:spPr>
          <p:txBody>
            <a:bodyPr wrap="square" rtlCol="0">
              <a:spAutoFit/>
            </a:bodyPr>
            <a:lstStyle/>
            <a:p>
              <a:pPr algn="ctr"/>
              <a:r>
                <a:rPr lang="en-US" dirty="0"/>
                <a:t>Spatial</a:t>
              </a:r>
            </a:p>
            <a:p>
              <a:pPr algn="ctr"/>
              <a:r>
                <a:rPr lang="en-US" dirty="0"/>
                <a:t>Coordinates</a:t>
              </a:r>
            </a:p>
          </p:txBody>
        </p:sp>
        <p:sp>
          <p:nvSpPr>
            <p:cNvPr id="36" name="TextBox 35">
              <a:extLst>
                <a:ext uri="{FF2B5EF4-FFF2-40B4-BE49-F238E27FC236}">
                  <a16:creationId xmlns:a16="http://schemas.microsoft.com/office/drawing/2014/main" id="{AB7DD83C-FA8C-F1A0-FB30-67C334BB711D}"/>
                </a:ext>
              </a:extLst>
            </p:cNvPr>
            <p:cNvSpPr txBox="1"/>
            <p:nvPr/>
          </p:nvSpPr>
          <p:spPr>
            <a:xfrm>
              <a:off x="1090727" y="6190540"/>
              <a:ext cx="731865" cy="369332"/>
            </a:xfrm>
            <a:prstGeom prst="rect">
              <a:avLst/>
            </a:prstGeom>
            <a:noFill/>
            <a:ln>
              <a:solidFill>
                <a:schemeClr val="accent1"/>
              </a:solidFill>
            </a:ln>
          </p:spPr>
          <p:txBody>
            <a:bodyPr wrap="square" rtlCol="0">
              <a:spAutoFit/>
            </a:bodyPr>
            <a:lstStyle/>
            <a:p>
              <a:r>
                <a:rPr lang="en-US" dirty="0"/>
                <a:t>Time</a:t>
              </a:r>
            </a:p>
          </p:txBody>
        </p:sp>
        <p:sp>
          <p:nvSpPr>
            <p:cNvPr id="67" name="TextBox 66">
              <a:extLst>
                <a:ext uri="{FF2B5EF4-FFF2-40B4-BE49-F238E27FC236}">
                  <a16:creationId xmlns:a16="http://schemas.microsoft.com/office/drawing/2014/main" id="{0EF499B3-67E6-4104-FFD5-A2D53693D74E}"/>
                </a:ext>
              </a:extLst>
            </p:cNvPr>
            <p:cNvSpPr txBox="1"/>
            <p:nvPr/>
          </p:nvSpPr>
          <p:spPr>
            <a:xfrm>
              <a:off x="1143000" y="1312674"/>
              <a:ext cx="842594" cy="338554"/>
            </a:xfrm>
            <a:prstGeom prst="rect">
              <a:avLst/>
            </a:prstGeom>
            <a:noFill/>
          </p:spPr>
          <p:txBody>
            <a:bodyPr wrap="square">
              <a:spAutoFit/>
            </a:bodyPr>
            <a:lstStyle/>
            <a:p>
              <a:r>
                <a:rPr lang="en-US" sz="1600" b="1" dirty="0"/>
                <a:t>Tracer</a:t>
              </a:r>
              <a:endParaRPr lang="en-US" sz="1600" dirty="0"/>
            </a:p>
          </p:txBody>
        </p:sp>
        <mc:AlternateContent xmlns:mc="http://schemas.openxmlformats.org/markup-compatibility/2006" xmlns:a14="http://schemas.microsoft.com/office/drawing/2010/main">
          <mc:Choice Requires="a14">
            <p:sp>
              <p:nvSpPr>
                <p:cNvPr id="70" name="TextBox 69">
                  <a:extLst>
                    <a:ext uri="{FF2B5EF4-FFF2-40B4-BE49-F238E27FC236}">
                      <a16:creationId xmlns:a16="http://schemas.microsoft.com/office/drawing/2014/main" id="{D8A62C34-1C7E-9A7E-F7EE-5AA156765136}"/>
                    </a:ext>
                  </a:extLst>
                </p:cNvPr>
                <p:cNvSpPr txBox="1"/>
                <p:nvPr/>
              </p:nvSpPr>
              <p:spPr>
                <a:xfrm rot="16200000">
                  <a:off x="-1602" y="3117662"/>
                  <a:ext cx="593431" cy="57400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i="1" smtClean="0">
                                <a:latin typeface="Cambria Math" panose="02040503050406030204" pitchFamily="18" charset="0"/>
                              </a:rPr>
                            </m:ctrlPr>
                          </m:fPr>
                          <m:num>
                            <m:r>
                              <a:rPr lang="en-US"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𝑆𝑆𝐻</m:t>
                            </m:r>
                          </m:num>
                          <m:den>
                            <m:r>
                              <a:rPr lang="en-US"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𝑦</m:t>
                            </m:r>
                          </m:den>
                        </m:f>
                      </m:oMath>
                    </m:oMathPara>
                  </a14:m>
                  <a:endParaRPr lang="en-US" dirty="0"/>
                </a:p>
              </p:txBody>
            </p:sp>
          </mc:Choice>
          <mc:Fallback xmlns="">
            <p:sp>
              <p:nvSpPr>
                <p:cNvPr id="70" name="TextBox 69">
                  <a:extLst>
                    <a:ext uri="{FF2B5EF4-FFF2-40B4-BE49-F238E27FC236}">
                      <a16:creationId xmlns:a16="http://schemas.microsoft.com/office/drawing/2014/main" id="{5C8CDAA6-0ECA-287E-A668-DE416046611D}"/>
                    </a:ext>
                  </a:extLst>
                </p:cNvPr>
                <p:cNvSpPr txBox="1">
                  <a:spLocks noRot="1" noChangeAspect="1" noMove="1" noResize="1" noEditPoints="1" noAdjustHandles="1" noChangeArrowheads="1" noChangeShapeType="1" noTextEdit="1"/>
                </p:cNvSpPr>
                <p:nvPr/>
              </p:nvSpPr>
              <p:spPr>
                <a:xfrm rot="16200000">
                  <a:off x="-1602" y="3117662"/>
                  <a:ext cx="593431" cy="574003"/>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1" name="TextBox 70">
                  <a:extLst>
                    <a:ext uri="{FF2B5EF4-FFF2-40B4-BE49-F238E27FC236}">
                      <a16:creationId xmlns:a16="http://schemas.microsoft.com/office/drawing/2014/main" id="{92B5FE6C-BE6B-813E-3EA5-95AA8C465404}"/>
                    </a:ext>
                  </a:extLst>
                </p:cNvPr>
                <p:cNvSpPr txBox="1"/>
                <p:nvPr/>
              </p:nvSpPr>
              <p:spPr>
                <a:xfrm rot="16200000">
                  <a:off x="-27006" y="4112580"/>
                  <a:ext cx="593431" cy="52668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i="1" smtClean="0">
                                <a:latin typeface="Cambria Math" panose="02040503050406030204" pitchFamily="18" charset="0"/>
                              </a:rPr>
                            </m:ctrlPr>
                          </m:fPr>
                          <m:num>
                            <m:r>
                              <a:rPr lang="en-US"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𝑆𝑆𝐻</m:t>
                            </m:r>
                          </m:num>
                          <m:den>
                            <m:r>
                              <a:rPr lang="en-US"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𝑥</m:t>
                            </m:r>
                          </m:den>
                        </m:f>
                      </m:oMath>
                    </m:oMathPara>
                  </a14:m>
                  <a:endParaRPr lang="en-US" dirty="0"/>
                </a:p>
              </p:txBody>
            </p:sp>
          </mc:Choice>
          <mc:Fallback xmlns="">
            <p:sp>
              <p:nvSpPr>
                <p:cNvPr id="71" name="TextBox 70">
                  <a:extLst>
                    <a:ext uri="{FF2B5EF4-FFF2-40B4-BE49-F238E27FC236}">
                      <a16:creationId xmlns:a16="http://schemas.microsoft.com/office/drawing/2014/main" id="{29616F6B-EEC5-281A-EB58-2D73DB34215B}"/>
                    </a:ext>
                  </a:extLst>
                </p:cNvPr>
                <p:cNvSpPr txBox="1">
                  <a:spLocks noRot="1" noChangeAspect="1" noMove="1" noResize="1" noEditPoints="1" noAdjustHandles="1" noChangeArrowheads="1" noChangeShapeType="1" noTextEdit="1"/>
                </p:cNvSpPr>
                <p:nvPr/>
              </p:nvSpPr>
              <p:spPr>
                <a:xfrm rot="16200000">
                  <a:off x="-27006" y="4112580"/>
                  <a:ext cx="593431" cy="526683"/>
                </a:xfrm>
                <a:prstGeom prst="rect">
                  <a:avLst/>
                </a:prstGeom>
                <a:blipFill>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2" name="TextBox 71">
                  <a:extLst>
                    <a:ext uri="{FF2B5EF4-FFF2-40B4-BE49-F238E27FC236}">
                      <a16:creationId xmlns:a16="http://schemas.microsoft.com/office/drawing/2014/main" id="{54A35188-FC00-F2CC-5F32-C7F08ACF09E2}"/>
                    </a:ext>
                  </a:extLst>
                </p:cNvPr>
                <p:cNvSpPr txBox="1"/>
                <p:nvPr/>
              </p:nvSpPr>
              <p:spPr>
                <a:xfrm>
                  <a:off x="2208018" y="457092"/>
                  <a:ext cx="433019" cy="40011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2000" i="1" smtClean="0">
                                <a:latin typeface="Cambria Math" panose="02040503050406030204" pitchFamily="18" charset="0"/>
                              </a:rPr>
                            </m:ctrlPr>
                          </m:sSubPr>
                          <m:e>
                            <m:r>
                              <a:rPr lang="en-US" sz="2000" b="0" i="1" smtClean="0">
                                <a:latin typeface="Cambria Math" panose="02040503050406030204" pitchFamily="18" charset="0"/>
                              </a:rPr>
                              <m:t>𝑓</m:t>
                            </m:r>
                          </m:e>
                          <m:sub>
                            <m:r>
                              <a:rPr lang="en-US" sz="2000" b="0" i="1" smtClean="0">
                                <a:latin typeface="Cambria Math" panose="02040503050406030204" pitchFamily="18" charset="0"/>
                              </a:rPr>
                              <m:t>1</m:t>
                            </m:r>
                          </m:sub>
                        </m:sSub>
                      </m:oMath>
                    </m:oMathPara>
                  </a14:m>
                  <a:endParaRPr lang="en-US" sz="2000" b="1" dirty="0"/>
                </a:p>
              </p:txBody>
            </p:sp>
          </mc:Choice>
          <mc:Fallback xmlns="">
            <p:sp>
              <p:nvSpPr>
                <p:cNvPr id="72" name="TextBox 71">
                  <a:extLst>
                    <a:ext uri="{FF2B5EF4-FFF2-40B4-BE49-F238E27FC236}">
                      <a16:creationId xmlns:a16="http://schemas.microsoft.com/office/drawing/2014/main" id="{26F63140-9F60-6E8F-DE57-6A16B1FB7D6C}"/>
                    </a:ext>
                  </a:extLst>
                </p:cNvPr>
                <p:cNvSpPr txBox="1">
                  <a:spLocks noRot="1" noChangeAspect="1" noMove="1" noResize="1" noEditPoints="1" noAdjustHandles="1" noChangeArrowheads="1" noChangeShapeType="1" noTextEdit="1"/>
                </p:cNvSpPr>
                <p:nvPr/>
              </p:nvSpPr>
              <p:spPr>
                <a:xfrm>
                  <a:off x="2208018" y="457092"/>
                  <a:ext cx="433019" cy="400110"/>
                </a:xfrm>
                <a:prstGeom prst="rect">
                  <a:avLst/>
                </a:prstGeom>
                <a:blipFill>
                  <a:blip r:embed="rId9"/>
                  <a:stretch>
                    <a:fillRect l="-1408" b="-13636"/>
                  </a:stretch>
                </a:blipFill>
              </p:spPr>
              <p:txBody>
                <a:bodyPr/>
                <a:lstStyle/>
                <a:p>
                  <a:r>
                    <a:rPr lang="en-US">
                      <a:noFill/>
                    </a:rPr>
                    <a:t> </a:t>
                  </a:r>
                </a:p>
              </p:txBody>
            </p:sp>
          </mc:Fallback>
        </mc:AlternateContent>
        <p:sp>
          <p:nvSpPr>
            <p:cNvPr id="74" name="TextBox 73">
              <a:extLst>
                <a:ext uri="{FF2B5EF4-FFF2-40B4-BE49-F238E27FC236}">
                  <a16:creationId xmlns:a16="http://schemas.microsoft.com/office/drawing/2014/main" id="{5B18B98A-23F4-3A6D-66D8-40A60EE99E46}"/>
                </a:ext>
              </a:extLst>
            </p:cNvPr>
            <p:cNvSpPr txBox="1"/>
            <p:nvPr/>
          </p:nvSpPr>
          <p:spPr>
            <a:xfrm>
              <a:off x="5260910" y="838927"/>
              <a:ext cx="1234953" cy="461665"/>
            </a:xfrm>
            <a:prstGeom prst="rect">
              <a:avLst/>
            </a:prstGeom>
            <a:noFill/>
          </p:spPr>
          <p:txBody>
            <a:bodyPr wrap="none" rtlCol="0">
              <a:spAutoFit/>
            </a:bodyPr>
            <a:lstStyle/>
            <a:p>
              <a:r>
                <a:rPr lang="en-US" sz="2400" b="1" dirty="0"/>
                <a:t>INPUTS</a:t>
              </a:r>
            </a:p>
          </p:txBody>
        </p:sp>
      </p:grpSp>
      <p:pic>
        <p:nvPicPr>
          <p:cNvPr id="60" name="Content Placeholder 5">
            <a:extLst>
              <a:ext uri="{FF2B5EF4-FFF2-40B4-BE49-F238E27FC236}">
                <a16:creationId xmlns:a16="http://schemas.microsoft.com/office/drawing/2014/main" id="{95231897-CADE-17BC-E5D2-CD7255F7AEC4}"/>
              </a:ext>
            </a:extLst>
          </p:cNvPr>
          <p:cNvPicPr>
            <a:picLocks noChangeAspect="1"/>
          </p:cNvPicPr>
          <p:nvPr/>
        </p:nvPicPr>
        <p:blipFill>
          <a:blip r:embed="rId10">
            <a:extLst>
              <a:ext uri="{28A0092B-C50C-407E-A947-70E740481C1C}">
                <a14:useLocalDpi xmlns:a14="http://schemas.microsoft.com/office/drawing/2010/main" val="0"/>
              </a:ext>
            </a:extLst>
          </a:blip>
          <a:srcRect l="5106" t="4477"/>
          <a:stretch>
            <a:fillRect/>
          </a:stretch>
        </p:blipFill>
        <p:spPr>
          <a:xfrm>
            <a:off x="622322" y="916529"/>
            <a:ext cx="2290032" cy="4052762"/>
          </a:xfrm>
          <a:prstGeom prst="rect">
            <a:avLst/>
          </a:prstGeom>
          <a:solidFill>
            <a:schemeClr val="accent3">
              <a:lumMod val="60000"/>
              <a:lumOff val="40000"/>
            </a:schemeClr>
          </a:solidFill>
        </p:spPr>
      </p:pic>
      <p:grpSp>
        <p:nvGrpSpPr>
          <p:cNvPr id="4" name="Group 3">
            <a:extLst>
              <a:ext uri="{FF2B5EF4-FFF2-40B4-BE49-F238E27FC236}">
                <a16:creationId xmlns:a16="http://schemas.microsoft.com/office/drawing/2014/main" id="{153D627B-3BA0-DD30-E737-C179F7A31352}"/>
              </a:ext>
            </a:extLst>
          </p:cNvPr>
          <p:cNvGrpSpPr/>
          <p:nvPr/>
        </p:nvGrpSpPr>
        <p:grpSpPr>
          <a:xfrm>
            <a:off x="1663143" y="5193060"/>
            <a:ext cx="974523" cy="892789"/>
            <a:chOff x="1485249" y="5325491"/>
            <a:chExt cx="974523" cy="892789"/>
          </a:xfrm>
        </p:grpSpPr>
        <p:pic>
          <p:nvPicPr>
            <p:cNvPr id="18" name="Picture 17">
              <a:extLst>
                <a:ext uri="{FF2B5EF4-FFF2-40B4-BE49-F238E27FC236}">
                  <a16:creationId xmlns:a16="http://schemas.microsoft.com/office/drawing/2014/main" id="{0AD37263-F07C-83E7-D649-4716E64C4663}"/>
                </a:ext>
              </a:extLst>
            </p:cNvPr>
            <p:cNvPicPr>
              <a:picLocks noChangeAspect="1"/>
            </p:cNvPicPr>
            <p:nvPr/>
          </p:nvPicPr>
          <p:blipFill>
            <a:blip r:embed="rId11">
              <a:extLst>
                <a:ext uri="{28A0092B-C50C-407E-A947-70E740481C1C}">
                  <a14:useLocalDpi xmlns:a14="http://schemas.microsoft.com/office/drawing/2010/main" val="0"/>
                </a:ext>
              </a:extLst>
            </a:blip>
            <a:srcRect l="25344" t="13006" r="16444" b="11191"/>
            <a:stretch>
              <a:fillRect/>
            </a:stretch>
          </p:blipFill>
          <p:spPr>
            <a:xfrm>
              <a:off x="1586493" y="5325491"/>
              <a:ext cx="873279" cy="852889"/>
            </a:xfrm>
            <a:prstGeom prst="rect">
              <a:avLst/>
            </a:prstGeom>
          </p:spPr>
        </p:pic>
        <p:sp>
          <p:nvSpPr>
            <p:cNvPr id="37" name="TextBox 36">
              <a:extLst>
                <a:ext uri="{FF2B5EF4-FFF2-40B4-BE49-F238E27FC236}">
                  <a16:creationId xmlns:a16="http://schemas.microsoft.com/office/drawing/2014/main" id="{E302C857-8967-3C7C-A822-516BE3DD8B02}"/>
                </a:ext>
              </a:extLst>
            </p:cNvPr>
            <p:cNvSpPr txBox="1"/>
            <p:nvPr/>
          </p:nvSpPr>
          <p:spPr>
            <a:xfrm>
              <a:off x="1485249" y="5387283"/>
              <a:ext cx="919945" cy="830997"/>
            </a:xfrm>
            <a:prstGeom prst="rect">
              <a:avLst/>
            </a:prstGeom>
            <a:noFill/>
          </p:spPr>
          <p:txBody>
            <a:bodyPr wrap="square" rtlCol="0">
              <a:spAutoFit/>
            </a:bodyPr>
            <a:lstStyle/>
            <a:p>
              <a:pPr algn="ctr"/>
              <a:r>
                <a:rPr lang="en-US" sz="1600" b="1" dirty="0"/>
                <a:t>Land sea</a:t>
              </a:r>
            </a:p>
            <a:p>
              <a:pPr algn="ctr"/>
              <a:r>
                <a:rPr lang="en-US" sz="1600" b="1" dirty="0"/>
                <a:t>Mask</a:t>
              </a:r>
            </a:p>
          </p:txBody>
        </p:sp>
      </p:grpSp>
      <p:pic>
        <p:nvPicPr>
          <p:cNvPr id="23" name="Picture 22">
            <a:extLst>
              <a:ext uri="{FF2B5EF4-FFF2-40B4-BE49-F238E27FC236}">
                <a16:creationId xmlns:a16="http://schemas.microsoft.com/office/drawing/2014/main" id="{1BABDB0E-10DA-4F5F-06E8-E99B3ADA4B07}"/>
              </a:ext>
            </a:extLst>
          </p:cNvPr>
          <p:cNvPicPr>
            <a:picLocks noChangeAspect="1"/>
          </p:cNvPicPr>
          <p:nvPr/>
        </p:nvPicPr>
        <p:blipFill>
          <a:blip r:embed="rId12">
            <a:duotone>
              <a:schemeClr val="accent2">
                <a:shade val="45000"/>
                <a:satMod val="135000"/>
              </a:schemeClr>
              <a:prstClr val="white"/>
            </a:duotone>
            <a:alphaModFix amt="50000"/>
          </a:blip>
          <a:stretch>
            <a:fillRect/>
          </a:stretch>
        </p:blipFill>
        <p:spPr>
          <a:xfrm>
            <a:off x="2179189" y="461468"/>
            <a:ext cx="481626" cy="414564"/>
          </a:xfrm>
          <a:prstGeom prst="rect">
            <a:avLst/>
          </a:prstGeom>
        </p:spPr>
      </p:pic>
      <p:sp>
        <p:nvSpPr>
          <p:cNvPr id="73" name="TextBox 72">
            <a:extLst>
              <a:ext uri="{FF2B5EF4-FFF2-40B4-BE49-F238E27FC236}">
                <a16:creationId xmlns:a16="http://schemas.microsoft.com/office/drawing/2014/main" id="{F00169B4-9B2F-57B2-79A6-40855E6F1CA3}"/>
              </a:ext>
            </a:extLst>
          </p:cNvPr>
          <p:cNvSpPr txBox="1"/>
          <p:nvPr/>
        </p:nvSpPr>
        <p:spPr>
          <a:xfrm>
            <a:off x="3337314" y="1365270"/>
            <a:ext cx="4902610" cy="1077218"/>
          </a:xfrm>
          <a:prstGeom prst="rect">
            <a:avLst/>
          </a:prstGeom>
          <a:noFill/>
          <a:ln>
            <a:solidFill>
              <a:schemeClr val="accent1"/>
            </a:solidFill>
          </a:ln>
        </p:spPr>
        <p:txBody>
          <a:bodyPr wrap="square">
            <a:spAutoFit/>
          </a:bodyPr>
          <a:lstStyle/>
          <a:p>
            <a:pPr marL="0" indent="0" algn="ctr">
              <a:buNone/>
            </a:pPr>
            <a:r>
              <a:rPr lang="en-US" sz="1600" b="1" dirty="0"/>
              <a:t>Data splitting [a] [b] (</a:t>
            </a:r>
            <a:r>
              <a:rPr lang="en-GB" sz="1600" b="1" dirty="0"/>
              <a:t>1993 -2025)</a:t>
            </a:r>
          </a:p>
          <a:p>
            <a:pPr algn="ctr" fontAlgn="base"/>
            <a:r>
              <a:rPr lang="en-GB" sz="1600" b="1" dirty="0"/>
              <a:t>Training :</a:t>
            </a:r>
            <a:r>
              <a:rPr lang="en-GB" sz="1600" dirty="0"/>
              <a:t> from 01-01-1993 to 31-12-2023</a:t>
            </a:r>
          </a:p>
          <a:p>
            <a:pPr algn="ctr" fontAlgn="base"/>
            <a:r>
              <a:rPr lang="en-GB" sz="1600" b="1" dirty="0"/>
              <a:t>Development </a:t>
            </a:r>
            <a:r>
              <a:rPr lang="en-GB" sz="1600" dirty="0"/>
              <a:t>: From 01-01-2024 to 31-12-2024</a:t>
            </a:r>
          </a:p>
          <a:p>
            <a:pPr algn="ctr" fontAlgn="base"/>
            <a:r>
              <a:rPr lang="en-GB" sz="1600" b="1" dirty="0"/>
              <a:t>Test </a:t>
            </a:r>
            <a:r>
              <a:rPr lang="en-GB" sz="1600" dirty="0"/>
              <a:t>: From 01-01-2025 to 07-10-2025</a:t>
            </a:r>
          </a:p>
        </p:txBody>
      </p:sp>
      <p:cxnSp>
        <p:nvCxnSpPr>
          <p:cNvPr id="103" name="Straight Arrow Connector 102">
            <a:extLst>
              <a:ext uri="{FF2B5EF4-FFF2-40B4-BE49-F238E27FC236}">
                <a16:creationId xmlns:a16="http://schemas.microsoft.com/office/drawing/2014/main" id="{EFDC6E5B-41AD-43C5-2C6F-124B8FE14422}"/>
              </a:ext>
            </a:extLst>
          </p:cNvPr>
          <p:cNvCxnSpPr>
            <a:cxnSpLocks/>
          </p:cNvCxnSpPr>
          <p:nvPr/>
        </p:nvCxnSpPr>
        <p:spPr>
          <a:xfrm>
            <a:off x="2991678" y="2892600"/>
            <a:ext cx="218696"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09" name="Slide Number Placeholder 108">
            <a:extLst>
              <a:ext uri="{FF2B5EF4-FFF2-40B4-BE49-F238E27FC236}">
                <a16:creationId xmlns:a16="http://schemas.microsoft.com/office/drawing/2014/main" id="{CCE4D0C3-E063-8976-2D97-4B423165A58A}"/>
              </a:ext>
            </a:extLst>
          </p:cNvPr>
          <p:cNvSpPr>
            <a:spLocks noGrp="1"/>
          </p:cNvSpPr>
          <p:nvPr>
            <p:ph type="sldNum" sz="quarter" idx="12"/>
          </p:nvPr>
        </p:nvSpPr>
        <p:spPr/>
        <p:txBody>
          <a:bodyPr/>
          <a:lstStyle/>
          <a:p>
            <a:fld id="{E92823A0-3FF9-4315-8423-4C6FC6F5678B}" type="slidenum">
              <a:rPr lang="es-CO" smtClean="0"/>
              <a:t>6</a:t>
            </a:fld>
            <a:endParaRPr lang="es-CO" dirty="0"/>
          </a:p>
        </p:txBody>
      </p:sp>
      <p:sp>
        <p:nvSpPr>
          <p:cNvPr id="21" name="TextBox 20">
            <a:extLst>
              <a:ext uri="{FF2B5EF4-FFF2-40B4-BE49-F238E27FC236}">
                <a16:creationId xmlns:a16="http://schemas.microsoft.com/office/drawing/2014/main" id="{4A7425AE-C266-CF11-1784-E7C51AD7CD41}"/>
              </a:ext>
            </a:extLst>
          </p:cNvPr>
          <p:cNvSpPr txBox="1"/>
          <p:nvPr/>
        </p:nvSpPr>
        <p:spPr>
          <a:xfrm>
            <a:off x="2494493" y="6554201"/>
            <a:ext cx="7205869" cy="307777"/>
          </a:xfrm>
          <a:prstGeom prst="rect">
            <a:avLst/>
          </a:prstGeom>
          <a:noFill/>
        </p:spPr>
        <p:txBody>
          <a:bodyPr wrap="square">
            <a:spAutoFit/>
          </a:bodyPr>
          <a:lstStyle/>
          <a:p>
            <a:pPr algn="just"/>
            <a:r>
              <a:rPr lang="en-US" sz="1400" b="1" dirty="0">
                <a:solidFill>
                  <a:schemeClr val="tx2">
                    <a:lumMod val="90000"/>
                    <a:lumOff val="10000"/>
                  </a:schemeClr>
                </a:solidFill>
              </a:rPr>
              <a:t>[a]</a:t>
            </a:r>
            <a:r>
              <a:rPr lang="es-CO" sz="1400" dirty="0">
                <a:solidFill>
                  <a:schemeClr val="tx2">
                    <a:lumMod val="90000"/>
                    <a:lumOff val="10000"/>
                  </a:schemeClr>
                </a:solidFill>
                <a:hlinkClick r:id="rId13">
                  <a:extLst>
                    <a:ext uri="{A12FA001-AC4F-418D-AE19-62706E023703}">
                      <ahyp:hlinkClr xmlns:ahyp="http://schemas.microsoft.com/office/drawing/2018/hyperlinkcolor" val="tx"/>
                    </a:ext>
                  </a:extLst>
                </a:hlinkClick>
              </a:rPr>
              <a:t> </a:t>
            </a:r>
            <a:r>
              <a:rPr lang="es-CO" sz="1400" dirty="0">
                <a:solidFill>
                  <a:schemeClr val="tx2">
                    <a:lumMod val="90000"/>
                    <a:lumOff val="10000"/>
                  </a:schemeClr>
                </a:solidFill>
                <a:hlinkClick r:id="rId14">
                  <a:extLst>
                    <a:ext uri="{A12FA001-AC4F-418D-AE19-62706E023703}">
                      <ahyp:hlinkClr xmlns:ahyp="http://schemas.microsoft.com/office/drawing/2018/hyperlinkcolor" val="tx"/>
                    </a:ext>
                  </a:extLst>
                </a:hlinkClick>
              </a:rPr>
              <a:t>https://doi.org/10.48670/MOI-00027</a:t>
            </a:r>
            <a:r>
              <a:rPr lang="es-CO" sz="1400" dirty="0">
                <a:solidFill>
                  <a:schemeClr val="tx2">
                    <a:lumMod val="90000"/>
                    <a:lumOff val="10000"/>
                  </a:schemeClr>
                </a:solidFill>
              </a:rPr>
              <a:t>  </a:t>
            </a:r>
            <a:r>
              <a:rPr lang="es-CO" sz="1400" b="1" dirty="0">
                <a:solidFill>
                  <a:schemeClr val="tx2">
                    <a:lumMod val="90000"/>
                    <a:lumOff val="10000"/>
                  </a:schemeClr>
                </a:solidFill>
              </a:rPr>
              <a:t>[b</a:t>
            </a:r>
            <a:r>
              <a:rPr lang="es-CO" sz="1400" dirty="0">
                <a:solidFill>
                  <a:schemeClr val="tx2">
                    <a:lumMod val="90000"/>
                    <a:lumOff val="10000"/>
                  </a:schemeClr>
                </a:solidFill>
              </a:rPr>
              <a:t>] </a:t>
            </a:r>
            <a:r>
              <a:rPr lang="es-CO" sz="1400" dirty="0">
                <a:solidFill>
                  <a:schemeClr val="tx2">
                    <a:lumMod val="90000"/>
                    <a:lumOff val="10000"/>
                  </a:schemeClr>
                </a:solidFill>
                <a:hlinkClick r:id="rId15">
                  <a:extLst>
                    <a:ext uri="{A12FA001-AC4F-418D-AE19-62706E023703}">
                      <ahyp:hlinkClr xmlns:ahyp="http://schemas.microsoft.com/office/drawing/2018/hyperlinkcolor" val="tx"/>
                    </a:ext>
                  </a:extLst>
                </a:hlinkClick>
              </a:rPr>
              <a:t>https://doi.org/10.48670/moi-00028</a:t>
            </a:r>
            <a:r>
              <a:rPr lang="es-CO" sz="1400" dirty="0">
                <a:solidFill>
                  <a:schemeClr val="tx2">
                    <a:lumMod val="90000"/>
                    <a:lumOff val="10000"/>
                  </a:schemeClr>
                </a:solidFill>
              </a:rPr>
              <a:t> </a:t>
            </a:r>
            <a:endParaRPr lang="en-US" sz="1600" dirty="0">
              <a:solidFill>
                <a:schemeClr val="tx2">
                  <a:lumMod val="90000"/>
                  <a:lumOff val="10000"/>
                </a:schemeClr>
              </a:solidFill>
            </a:endParaRPr>
          </a:p>
        </p:txBody>
      </p:sp>
      <p:sp>
        <p:nvSpPr>
          <p:cNvPr id="25" name="TextBox 24">
            <a:extLst>
              <a:ext uri="{FF2B5EF4-FFF2-40B4-BE49-F238E27FC236}">
                <a16:creationId xmlns:a16="http://schemas.microsoft.com/office/drawing/2014/main" id="{7C35266C-D103-CC88-E1BB-3AE6D3D580DC}"/>
              </a:ext>
            </a:extLst>
          </p:cNvPr>
          <p:cNvSpPr txBox="1"/>
          <p:nvPr/>
        </p:nvSpPr>
        <p:spPr>
          <a:xfrm>
            <a:off x="5640456" y="2733261"/>
            <a:ext cx="914400" cy="914400"/>
          </a:xfrm>
          <a:prstGeom prst="rect">
            <a:avLst/>
          </a:prstGeom>
          <a:noFill/>
        </p:spPr>
        <p:txBody>
          <a:bodyPr wrap="square" rtlCol="0">
            <a:spAutoFit/>
          </a:bodyPr>
          <a:lstStyle/>
          <a:p>
            <a:endParaRPr lang="en-US" dirty="0"/>
          </a:p>
        </p:txBody>
      </p:sp>
      <p:sp>
        <p:nvSpPr>
          <p:cNvPr id="2" name="TextBox 1">
            <a:extLst>
              <a:ext uri="{FF2B5EF4-FFF2-40B4-BE49-F238E27FC236}">
                <a16:creationId xmlns:a16="http://schemas.microsoft.com/office/drawing/2014/main" id="{7C5E3B09-FE2C-663A-1D61-689B500199F0}"/>
              </a:ext>
            </a:extLst>
          </p:cNvPr>
          <p:cNvSpPr txBox="1"/>
          <p:nvPr/>
        </p:nvSpPr>
        <p:spPr>
          <a:xfrm>
            <a:off x="3528609" y="2559352"/>
            <a:ext cx="4699556" cy="2677656"/>
          </a:xfrm>
          <a:prstGeom prst="rect">
            <a:avLst/>
          </a:prstGeom>
          <a:noFill/>
        </p:spPr>
        <p:txBody>
          <a:bodyPr wrap="none" rtlCol="0">
            <a:spAutoFit/>
          </a:bodyPr>
          <a:lstStyle/>
          <a:p>
            <a:r>
              <a:rPr lang="en-US" sz="2400" b="1" dirty="0"/>
              <a:t>Multivariable approach </a:t>
            </a:r>
          </a:p>
          <a:p>
            <a:r>
              <a:rPr lang="en-US" sz="2400" dirty="0"/>
              <a:t>Chlorophyll</a:t>
            </a:r>
          </a:p>
          <a:p>
            <a:r>
              <a:rPr lang="en-US" sz="2400" dirty="0"/>
              <a:t>Sea Surface Temperature</a:t>
            </a:r>
          </a:p>
          <a:p>
            <a:r>
              <a:rPr lang="en-US" sz="2400" dirty="0"/>
              <a:t>Sea Surface Height</a:t>
            </a:r>
          </a:p>
          <a:p>
            <a:pPr marL="342900" indent="-342900">
              <a:buFontTx/>
              <a:buChar char="-"/>
            </a:pPr>
            <a:r>
              <a:rPr lang="en-US" sz="2400" dirty="0"/>
              <a:t>Zonal and meridional Gradients</a:t>
            </a:r>
          </a:p>
          <a:p>
            <a:pPr marL="342900" indent="-342900">
              <a:buFontTx/>
              <a:buChar char="-"/>
            </a:pPr>
            <a:endParaRPr lang="en-US" sz="2400" dirty="0"/>
          </a:p>
          <a:p>
            <a:r>
              <a:rPr lang="en-US" sz="2400" dirty="0"/>
              <a:t>22 Total parameters</a:t>
            </a:r>
          </a:p>
        </p:txBody>
      </p:sp>
      <p:sp>
        <p:nvSpPr>
          <p:cNvPr id="41" name="TextBox 40">
            <a:extLst>
              <a:ext uri="{FF2B5EF4-FFF2-40B4-BE49-F238E27FC236}">
                <a16:creationId xmlns:a16="http://schemas.microsoft.com/office/drawing/2014/main" id="{0CC9D354-4B8C-0F2C-69ED-26BA88C9DB9D}"/>
              </a:ext>
            </a:extLst>
          </p:cNvPr>
          <p:cNvSpPr txBox="1"/>
          <p:nvPr/>
        </p:nvSpPr>
        <p:spPr>
          <a:xfrm>
            <a:off x="4284649" y="137288"/>
            <a:ext cx="3187476" cy="584775"/>
          </a:xfrm>
          <a:prstGeom prst="rect">
            <a:avLst/>
          </a:prstGeom>
          <a:noFill/>
        </p:spPr>
        <p:txBody>
          <a:bodyPr wrap="none" rtlCol="0">
            <a:spAutoFit/>
          </a:bodyPr>
          <a:lstStyle/>
          <a:p>
            <a:r>
              <a:rPr lang="en-US" sz="3200" b="1" dirty="0"/>
              <a:t>METHODOLOGY</a:t>
            </a:r>
          </a:p>
        </p:txBody>
      </p:sp>
      <p:pic>
        <p:nvPicPr>
          <p:cNvPr id="45" name="Picture 44">
            <a:extLst>
              <a:ext uri="{FF2B5EF4-FFF2-40B4-BE49-F238E27FC236}">
                <a16:creationId xmlns:a16="http://schemas.microsoft.com/office/drawing/2014/main" id="{31DC3611-64CB-DA85-4328-40BC87D1A95F}"/>
              </a:ext>
            </a:extLst>
          </p:cNvPr>
          <p:cNvPicPr>
            <a:picLocks noChangeAspect="1"/>
          </p:cNvPicPr>
          <p:nvPr/>
        </p:nvPicPr>
        <p:blipFill>
          <a:blip r:embed="rId16">
            <a:alphaModFix amt="70000"/>
          </a:blip>
          <a:stretch>
            <a:fillRect/>
          </a:stretch>
        </p:blipFill>
        <p:spPr>
          <a:xfrm>
            <a:off x="1066422" y="464074"/>
            <a:ext cx="481627" cy="400110"/>
          </a:xfrm>
          <a:prstGeom prst="rect">
            <a:avLst/>
          </a:prstGeom>
        </p:spPr>
      </p:pic>
      <p:sp>
        <p:nvSpPr>
          <p:cNvPr id="48" name="Rectangle 47">
            <a:extLst>
              <a:ext uri="{FF2B5EF4-FFF2-40B4-BE49-F238E27FC236}">
                <a16:creationId xmlns:a16="http://schemas.microsoft.com/office/drawing/2014/main" id="{5A798BB3-439B-6017-E129-25EC00965B52}"/>
              </a:ext>
            </a:extLst>
          </p:cNvPr>
          <p:cNvSpPr/>
          <p:nvPr/>
        </p:nvSpPr>
        <p:spPr>
          <a:xfrm>
            <a:off x="622322" y="421564"/>
            <a:ext cx="1025374" cy="4595243"/>
          </a:xfrm>
          <a:prstGeom prst="rect">
            <a:avLst/>
          </a:prstGeom>
          <a:noFill/>
          <a:ln w="9525" cap="flat" cmpd="sng" algn="ctr">
            <a:solidFill>
              <a:schemeClr val="accent5"/>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tlCol="0" anchor="ctr"/>
          <a:lstStyle/>
          <a:p>
            <a:pPr algn="ctr"/>
            <a:endParaRPr lang="en-US"/>
          </a:p>
        </p:txBody>
      </p:sp>
    </p:spTree>
    <p:extLst>
      <p:ext uri="{BB962C8B-B14F-4D97-AF65-F5344CB8AC3E}">
        <p14:creationId xmlns:p14="http://schemas.microsoft.com/office/powerpoint/2010/main" val="9550235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59D405-3441-66D7-9725-2A8EC3379466}"/>
            </a:ext>
          </a:extLst>
        </p:cNvPr>
        <p:cNvGrpSpPr/>
        <p:nvPr/>
      </p:nvGrpSpPr>
      <p:grpSpPr>
        <a:xfrm>
          <a:off x="0" y="0"/>
          <a:ext cx="0" cy="0"/>
          <a:chOff x="0" y="0"/>
          <a:chExt cx="0" cy="0"/>
        </a:xfrm>
      </p:grpSpPr>
      <p:grpSp>
        <p:nvGrpSpPr>
          <p:cNvPr id="155" name="Group 154">
            <a:extLst>
              <a:ext uri="{FF2B5EF4-FFF2-40B4-BE49-F238E27FC236}">
                <a16:creationId xmlns:a16="http://schemas.microsoft.com/office/drawing/2014/main" id="{30265ABC-9041-20D9-D673-801920E83638}"/>
              </a:ext>
            </a:extLst>
          </p:cNvPr>
          <p:cNvGrpSpPr/>
          <p:nvPr/>
        </p:nvGrpSpPr>
        <p:grpSpPr>
          <a:xfrm>
            <a:off x="0" y="0"/>
            <a:ext cx="12192000" cy="6858000"/>
            <a:chOff x="0" y="0"/>
            <a:chExt cx="12192000" cy="6858000"/>
          </a:xfrm>
        </p:grpSpPr>
        <p:sp>
          <p:nvSpPr>
            <p:cNvPr id="52" name="Rectangle 51">
              <a:extLst>
                <a:ext uri="{FF2B5EF4-FFF2-40B4-BE49-F238E27FC236}">
                  <a16:creationId xmlns:a16="http://schemas.microsoft.com/office/drawing/2014/main" id="{333218DC-1A62-C646-B393-08D02C27FAE3}"/>
                </a:ext>
              </a:extLst>
            </p:cNvPr>
            <p:cNvSpPr/>
            <p:nvPr/>
          </p:nvSpPr>
          <p:spPr>
            <a:xfrm>
              <a:off x="0" y="0"/>
              <a:ext cx="12192000" cy="68580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s</a:t>
              </a:r>
            </a:p>
          </p:txBody>
        </p:sp>
        <p:sp>
          <p:nvSpPr>
            <p:cNvPr id="6" name="Rectangle 5">
              <a:extLst>
                <a:ext uri="{FF2B5EF4-FFF2-40B4-BE49-F238E27FC236}">
                  <a16:creationId xmlns:a16="http://schemas.microsoft.com/office/drawing/2014/main" id="{73088C71-53AA-FB9F-936C-FFB84E465A39}"/>
                </a:ext>
              </a:extLst>
            </p:cNvPr>
            <p:cNvSpPr/>
            <p:nvPr/>
          </p:nvSpPr>
          <p:spPr>
            <a:xfrm>
              <a:off x="1139970" y="1317997"/>
              <a:ext cx="749300" cy="6604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57CD4EE4-E995-BAD9-C6D7-AF6224D53F6E}"/>
                </a:ext>
              </a:extLst>
            </p:cNvPr>
            <p:cNvSpPr/>
            <p:nvPr/>
          </p:nvSpPr>
          <p:spPr>
            <a:xfrm>
              <a:off x="1139970" y="2308597"/>
              <a:ext cx="749300" cy="6604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AC4DFE7-D013-8E41-630F-E9AB6299912D}"/>
                </a:ext>
              </a:extLst>
            </p:cNvPr>
            <p:cNvSpPr/>
            <p:nvPr/>
          </p:nvSpPr>
          <p:spPr>
            <a:xfrm>
              <a:off x="1165370" y="3299197"/>
              <a:ext cx="749300" cy="6604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E09B57FD-E5D9-1833-4DD1-BC3D78F007E5}"/>
                </a:ext>
              </a:extLst>
            </p:cNvPr>
            <p:cNvSpPr/>
            <p:nvPr/>
          </p:nvSpPr>
          <p:spPr>
            <a:xfrm>
              <a:off x="1165370" y="4289797"/>
              <a:ext cx="749300" cy="6604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91D29AF1-7D54-17C9-457C-23C2993CB1CC}"/>
                    </a:ext>
                  </a:extLst>
                </p:cNvPr>
                <p:cNvSpPr txBox="1"/>
                <p:nvPr/>
              </p:nvSpPr>
              <p:spPr>
                <a:xfrm>
                  <a:off x="1090727" y="445095"/>
                  <a:ext cx="433019" cy="40011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2000" i="1" smtClean="0">
                                <a:latin typeface="Cambria Math" panose="02040503050406030204" pitchFamily="18" charset="0"/>
                              </a:rPr>
                            </m:ctrlPr>
                          </m:sSubPr>
                          <m:e>
                            <m:r>
                              <a:rPr lang="en-US" sz="2000" b="0" i="1" smtClean="0">
                                <a:latin typeface="Cambria Math" panose="02040503050406030204" pitchFamily="18" charset="0"/>
                              </a:rPr>
                              <m:t>𝑓</m:t>
                            </m:r>
                          </m:e>
                          <m:sub>
                            <m:r>
                              <a:rPr lang="en-US" sz="2000" i="1">
                                <a:latin typeface="Cambria Math" panose="02040503050406030204" pitchFamily="18" charset="0"/>
                              </a:rPr>
                              <m:t>0</m:t>
                            </m:r>
                          </m:sub>
                        </m:sSub>
                      </m:oMath>
                    </m:oMathPara>
                  </a14:m>
                  <a:endParaRPr lang="en-US" sz="2000" b="1" dirty="0"/>
                </a:p>
              </p:txBody>
            </p:sp>
          </mc:Choice>
          <mc:Fallback xmlns="">
            <p:sp>
              <p:nvSpPr>
                <p:cNvPr id="13" name="TextBox 12">
                  <a:extLst>
                    <a:ext uri="{FF2B5EF4-FFF2-40B4-BE49-F238E27FC236}">
                      <a16:creationId xmlns:a16="http://schemas.microsoft.com/office/drawing/2014/main" id="{91D29AF1-7D54-17C9-457C-23C2993CB1CC}"/>
                    </a:ext>
                  </a:extLst>
                </p:cNvPr>
                <p:cNvSpPr txBox="1">
                  <a:spLocks noRot="1" noChangeAspect="1" noMove="1" noResize="1" noEditPoints="1" noAdjustHandles="1" noChangeArrowheads="1" noChangeShapeType="1" noTextEdit="1"/>
                </p:cNvSpPr>
                <p:nvPr/>
              </p:nvSpPr>
              <p:spPr>
                <a:xfrm>
                  <a:off x="1090727" y="445095"/>
                  <a:ext cx="433019" cy="400110"/>
                </a:xfrm>
                <a:prstGeom prst="rect">
                  <a:avLst/>
                </a:prstGeom>
                <a:blipFill>
                  <a:blip r:embed="rId3"/>
                  <a:stretch>
                    <a:fillRect l="-2817" b="-13636"/>
                  </a:stretch>
                </a:blipFill>
              </p:spPr>
              <p:txBody>
                <a:bodyPr/>
                <a:lstStyle/>
                <a:p>
                  <a:r>
                    <a:rPr lang="en-US">
                      <a:noFill/>
                    </a:rPr>
                    <a:t> </a:t>
                  </a:r>
                </a:p>
              </p:txBody>
            </p:sp>
          </mc:Fallback>
        </mc:AlternateContent>
        <p:sp>
          <p:nvSpPr>
            <p:cNvPr id="15" name="TextBox 14">
              <a:extLst>
                <a:ext uri="{FF2B5EF4-FFF2-40B4-BE49-F238E27FC236}">
                  <a16:creationId xmlns:a16="http://schemas.microsoft.com/office/drawing/2014/main" id="{16172E45-322C-6074-AF90-41A2EAFB6CB2}"/>
                </a:ext>
              </a:extLst>
            </p:cNvPr>
            <p:cNvSpPr txBox="1"/>
            <p:nvPr/>
          </p:nvSpPr>
          <p:spPr>
            <a:xfrm rot="16200000">
              <a:off x="-1602" y="1247545"/>
              <a:ext cx="629565" cy="369332"/>
            </a:xfrm>
            <a:prstGeom prst="rect">
              <a:avLst/>
            </a:prstGeom>
            <a:noFill/>
            <a:ln>
              <a:solidFill>
                <a:schemeClr val="accent1"/>
              </a:solidFill>
            </a:ln>
          </p:spPr>
          <p:txBody>
            <a:bodyPr wrap="square" rtlCol="0">
              <a:spAutoFit/>
            </a:bodyPr>
            <a:lstStyle/>
            <a:p>
              <a:r>
                <a:rPr lang="en-US" dirty="0"/>
                <a:t>CHL</a:t>
              </a:r>
            </a:p>
          </p:txBody>
        </p:sp>
        <p:sp>
          <p:nvSpPr>
            <p:cNvPr id="16" name="TextBox 15">
              <a:extLst>
                <a:ext uri="{FF2B5EF4-FFF2-40B4-BE49-F238E27FC236}">
                  <a16:creationId xmlns:a16="http://schemas.microsoft.com/office/drawing/2014/main" id="{442024CD-D044-B97C-6762-F92CF85854B4}"/>
                </a:ext>
              </a:extLst>
            </p:cNvPr>
            <p:cNvSpPr txBox="1"/>
            <p:nvPr/>
          </p:nvSpPr>
          <p:spPr>
            <a:xfrm rot="16200000">
              <a:off x="18546" y="2267611"/>
              <a:ext cx="605468" cy="369332"/>
            </a:xfrm>
            <a:prstGeom prst="rect">
              <a:avLst/>
            </a:prstGeom>
            <a:noFill/>
            <a:ln>
              <a:solidFill>
                <a:schemeClr val="accent1"/>
              </a:solidFill>
            </a:ln>
          </p:spPr>
          <p:txBody>
            <a:bodyPr wrap="square" rtlCol="0">
              <a:spAutoFit/>
            </a:bodyPr>
            <a:lstStyle/>
            <a:p>
              <a:r>
                <a:rPr lang="en-US" dirty="0"/>
                <a:t>SST</a:t>
              </a:r>
            </a:p>
          </p:txBody>
        </p:sp>
        <p:sp>
          <p:nvSpPr>
            <p:cNvPr id="31" name="TextBox 30">
              <a:extLst>
                <a:ext uri="{FF2B5EF4-FFF2-40B4-BE49-F238E27FC236}">
                  <a16:creationId xmlns:a16="http://schemas.microsoft.com/office/drawing/2014/main" id="{DAFAA147-54E7-8DED-9FAB-BE9D41681686}"/>
                </a:ext>
              </a:extLst>
            </p:cNvPr>
            <p:cNvSpPr txBox="1"/>
            <p:nvPr/>
          </p:nvSpPr>
          <p:spPr>
            <a:xfrm>
              <a:off x="224077" y="5280508"/>
              <a:ext cx="1423619" cy="646331"/>
            </a:xfrm>
            <a:prstGeom prst="rect">
              <a:avLst/>
            </a:prstGeom>
            <a:noFill/>
            <a:ln>
              <a:solidFill>
                <a:schemeClr val="accent1"/>
              </a:solidFill>
            </a:ln>
          </p:spPr>
          <p:txBody>
            <a:bodyPr wrap="square" rtlCol="0">
              <a:spAutoFit/>
            </a:bodyPr>
            <a:lstStyle/>
            <a:p>
              <a:pPr algn="ctr"/>
              <a:r>
                <a:rPr lang="en-US" dirty="0"/>
                <a:t>Spatial</a:t>
              </a:r>
            </a:p>
            <a:p>
              <a:pPr algn="ctr"/>
              <a:r>
                <a:rPr lang="en-US" dirty="0"/>
                <a:t>Coordinates</a:t>
              </a:r>
            </a:p>
          </p:txBody>
        </p:sp>
        <p:sp>
          <p:nvSpPr>
            <p:cNvPr id="36" name="TextBox 35">
              <a:extLst>
                <a:ext uri="{FF2B5EF4-FFF2-40B4-BE49-F238E27FC236}">
                  <a16:creationId xmlns:a16="http://schemas.microsoft.com/office/drawing/2014/main" id="{29EA097B-DEF1-9F47-1CB4-DD98D1FE31D5}"/>
                </a:ext>
              </a:extLst>
            </p:cNvPr>
            <p:cNvSpPr txBox="1"/>
            <p:nvPr/>
          </p:nvSpPr>
          <p:spPr>
            <a:xfrm>
              <a:off x="1090727" y="6190540"/>
              <a:ext cx="731865" cy="369332"/>
            </a:xfrm>
            <a:prstGeom prst="rect">
              <a:avLst/>
            </a:prstGeom>
            <a:noFill/>
            <a:ln>
              <a:solidFill>
                <a:schemeClr val="accent1"/>
              </a:solidFill>
            </a:ln>
          </p:spPr>
          <p:txBody>
            <a:bodyPr wrap="square" rtlCol="0">
              <a:spAutoFit/>
            </a:bodyPr>
            <a:lstStyle/>
            <a:p>
              <a:r>
                <a:rPr lang="en-US" dirty="0"/>
                <a:t>Time</a:t>
              </a:r>
            </a:p>
          </p:txBody>
        </p:sp>
        <p:sp>
          <p:nvSpPr>
            <p:cNvPr id="67" name="TextBox 66">
              <a:extLst>
                <a:ext uri="{FF2B5EF4-FFF2-40B4-BE49-F238E27FC236}">
                  <a16:creationId xmlns:a16="http://schemas.microsoft.com/office/drawing/2014/main" id="{3A88FCED-2901-C51B-F492-36595E9ABEF3}"/>
                </a:ext>
              </a:extLst>
            </p:cNvPr>
            <p:cNvSpPr txBox="1"/>
            <p:nvPr/>
          </p:nvSpPr>
          <p:spPr>
            <a:xfrm>
              <a:off x="1143000" y="1312674"/>
              <a:ext cx="842594" cy="338554"/>
            </a:xfrm>
            <a:prstGeom prst="rect">
              <a:avLst/>
            </a:prstGeom>
            <a:noFill/>
          </p:spPr>
          <p:txBody>
            <a:bodyPr wrap="square">
              <a:spAutoFit/>
            </a:bodyPr>
            <a:lstStyle/>
            <a:p>
              <a:r>
                <a:rPr lang="en-US" sz="1600" b="1" dirty="0"/>
                <a:t>Tracer</a:t>
              </a:r>
              <a:endParaRPr lang="en-US" sz="1600" dirty="0"/>
            </a:p>
          </p:txBody>
        </p:sp>
        <mc:AlternateContent xmlns:mc="http://schemas.openxmlformats.org/markup-compatibility/2006" xmlns:a14="http://schemas.microsoft.com/office/drawing/2010/main">
          <mc:Choice Requires="a14">
            <p:sp>
              <p:nvSpPr>
                <p:cNvPr id="70" name="TextBox 69">
                  <a:extLst>
                    <a:ext uri="{FF2B5EF4-FFF2-40B4-BE49-F238E27FC236}">
                      <a16:creationId xmlns:a16="http://schemas.microsoft.com/office/drawing/2014/main" id="{79E5B669-5A34-E5EA-9967-9D41A91227A5}"/>
                    </a:ext>
                  </a:extLst>
                </p:cNvPr>
                <p:cNvSpPr txBox="1"/>
                <p:nvPr/>
              </p:nvSpPr>
              <p:spPr>
                <a:xfrm rot="16200000">
                  <a:off x="-1602" y="3117662"/>
                  <a:ext cx="593431" cy="57400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i="1" smtClean="0">
                                <a:latin typeface="Cambria Math" panose="02040503050406030204" pitchFamily="18" charset="0"/>
                              </a:rPr>
                            </m:ctrlPr>
                          </m:fPr>
                          <m:num>
                            <m:r>
                              <a:rPr lang="en-US"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𝑆𝑆𝐻</m:t>
                            </m:r>
                          </m:num>
                          <m:den>
                            <m:r>
                              <a:rPr lang="en-US"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𝑦</m:t>
                            </m:r>
                          </m:den>
                        </m:f>
                      </m:oMath>
                    </m:oMathPara>
                  </a14:m>
                  <a:endParaRPr lang="en-US" dirty="0"/>
                </a:p>
              </p:txBody>
            </p:sp>
          </mc:Choice>
          <mc:Fallback xmlns="">
            <p:sp>
              <p:nvSpPr>
                <p:cNvPr id="70" name="TextBox 69">
                  <a:extLst>
                    <a:ext uri="{FF2B5EF4-FFF2-40B4-BE49-F238E27FC236}">
                      <a16:creationId xmlns:a16="http://schemas.microsoft.com/office/drawing/2014/main" id="{79E5B669-5A34-E5EA-9967-9D41A91227A5}"/>
                    </a:ext>
                  </a:extLst>
                </p:cNvPr>
                <p:cNvSpPr txBox="1">
                  <a:spLocks noRot="1" noChangeAspect="1" noMove="1" noResize="1" noEditPoints="1" noAdjustHandles="1" noChangeArrowheads="1" noChangeShapeType="1" noTextEdit="1"/>
                </p:cNvSpPr>
                <p:nvPr/>
              </p:nvSpPr>
              <p:spPr>
                <a:xfrm rot="16200000">
                  <a:off x="-1602" y="3117662"/>
                  <a:ext cx="593431" cy="574003"/>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1" name="TextBox 70">
                  <a:extLst>
                    <a:ext uri="{FF2B5EF4-FFF2-40B4-BE49-F238E27FC236}">
                      <a16:creationId xmlns:a16="http://schemas.microsoft.com/office/drawing/2014/main" id="{6391618F-A5D2-D9B7-20AA-B59D63E1BA37}"/>
                    </a:ext>
                  </a:extLst>
                </p:cNvPr>
                <p:cNvSpPr txBox="1"/>
                <p:nvPr/>
              </p:nvSpPr>
              <p:spPr>
                <a:xfrm rot="16200000">
                  <a:off x="-27006" y="4112580"/>
                  <a:ext cx="593431" cy="52668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i="1" smtClean="0">
                                <a:latin typeface="Cambria Math" panose="02040503050406030204" pitchFamily="18" charset="0"/>
                              </a:rPr>
                            </m:ctrlPr>
                          </m:fPr>
                          <m:num>
                            <m:r>
                              <a:rPr lang="en-US"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𝑆𝑆𝐻</m:t>
                            </m:r>
                          </m:num>
                          <m:den>
                            <m:r>
                              <a:rPr lang="en-US"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𝑥</m:t>
                            </m:r>
                          </m:den>
                        </m:f>
                      </m:oMath>
                    </m:oMathPara>
                  </a14:m>
                  <a:endParaRPr lang="en-US" dirty="0"/>
                </a:p>
              </p:txBody>
            </p:sp>
          </mc:Choice>
          <mc:Fallback xmlns="">
            <p:sp>
              <p:nvSpPr>
                <p:cNvPr id="71" name="TextBox 70">
                  <a:extLst>
                    <a:ext uri="{FF2B5EF4-FFF2-40B4-BE49-F238E27FC236}">
                      <a16:creationId xmlns:a16="http://schemas.microsoft.com/office/drawing/2014/main" id="{6391618F-A5D2-D9B7-20AA-B59D63E1BA37}"/>
                    </a:ext>
                  </a:extLst>
                </p:cNvPr>
                <p:cNvSpPr txBox="1">
                  <a:spLocks noRot="1" noChangeAspect="1" noMove="1" noResize="1" noEditPoints="1" noAdjustHandles="1" noChangeArrowheads="1" noChangeShapeType="1" noTextEdit="1"/>
                </p:cNvSpPr>
                <p:nvPr/>
              </p:nvSpPr>
              <p:spPr>
                <a:xfrm rot="16200000">
                  <a:off x="-27006" y="4112580"/>
                  <a:ext cx="593431" cy="526683"/>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2" name="TextBox 71">
                  <a:extLst>
                    <a:ext uri="{FF2B5EF4-FFF2-40B4-BE49-F238E27FC236}">
                      <a16:creationId xmlns:a16="http://schemas.microsoft.com/office/drawing/2014/main" id="{B9BBAA78-0587-49B1-4DAB-223FDC79BEB3}"/>
                    </a:ext>
                  </a:extLst>
                </p:cNvPr>
                <p:cNvSpPr txBox="1"/>
                <p:nvPr/>
              </p:nvSpPr>
              <p:spPr>
                <a:xfrm>
                  <a:off x="2208018" y="457092"/>
                  <a:ext cx="433019" cy="40011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2000" i="1" smtClean="0">
                                <a:latin typeface="Cambria Math" panose="02040503050406030204" pitchFamily="18" charset="0"/>
                              </a:rPr>
                            </m:ctrlPr>
                          </m:sSubPr>
                          <m:e>
                            <m:r>
                              <a:rPr lang="en-US" sz="2000" b="0" i="1" smtClean="0">
                                <a:latin typeface="Cambria Math" panose="02040503050406030204" pitchFamily="18" charset="0"/>
                              </a:rPr>
                              <m:t>𝑓</m:t>
                            </m:r>
                          </m:e>
                          <m:sub>
                            <m:r>
                              <a:rPr lang="en-US" sz="2000" b="0" i="1" smtClean="0">
                                <a:latin typeface="Cambria Math" panose="02040503050406030204" pitchFamily="18" charset="0"/>
                              </a:rPr>
                              <m:t>1</m:t>
                            </m:r>
                          </m:sub>
                        </m:sSub>
                      </m:oMath>
                    </m:oMathPara>
                  </a14:m>
                  <a:endParaRPr lang="en-US" sz="2000" b="1" dirty="0"/>
                </a:p>
              </p:txBody>
            </p:sp>
          </mc:Choice>
          <mc:Fallback xmlns="">
            <p:sp>
              <p:nvSpPr>
                <p:cNvPr id="72" name="TextBox 71">
                  <a:extLst>
                    <a:ext uri="{FF2B5EF4-FFF2-40B4-BE49-F238E27FC236}">
                      <a16:creationId xmlns:a16="http://schemas.microsoft.com/office/drawing/2014/main" id="{B9BBAA78-0587-49B1-4DAB-223FDC79BEB3}"/>
                    </a:ext>
                  </a:extLst>
                </p:cNvPr>
                <p:cNvSpPr txBox="1">
                  <a:spLocks noRot="1" noChangeAspect="1" noMove="1" noResize="1" noEditPoints="1" noAdjustHandles="1" noChangeArrowheads="1" noChangeShapeType="1" noTextEdit="1"/>
                </p:cNvSpPr>
                <p:nvPr/>
              </p:nvSpPr>
              <p:spPr>
                <a:xfrm>
                  <a:off x="2208018" y="457092"/>
                  <a:ext cx="433019" cy="400110"/>
                </a:xfrm>
                <a:prstGeom prst="rect">
                  <a:avLst/>
                </a:prstGeom>
                <a:blipFill>
                  <a:blip r:embed="rId6"/>
                  <a:stretch>
                    <a:fillRect l="-1408" b="-13636"/>
                  </a:stretch>
                </a:blipFill>
              </p:spPr>
              <p:txBody>
                <a:bodyPr/>
                <a:lstStyle/>
                <a:p>
                  <a:r>
                    <a:rPr lang="en-US">
                      <a:noFill/>
                    </a:rPr>
                    <a:t> </a:t>
                  </a:r>
                </a:p>
              </p:txBody>
            </p:sp>
          </mc:Fallback>
        </mc:AlternateContent>
        <p:sp>
          <p:nvSpPr>
            <p:cNvPr id="74" name="TextBox 73">
              <a:extLst>
                <a:ext uri="{FF2B5EF4-FFF2-40B4-BE49-F238E27FC236}">
                  <a16:creationId xmlns:a16="http://schemas.microsoft.com/office/drawing/2014/main" id="{4EFA8F00-C07E-F6CF-C3C6-D389D892E339}"/>
                </a:ext>
              </a:extLst>
            </p:cNvPr>
            <p:cNvSpPr txBox="1"/>
            <p:nvPr/>
          </p:nvSpPr>
          <p:spPr>
            <a:xfrm>
              <a:off x="1173077" y="78845"/>
              <a:ext cx="971228" cy="369332"/>
            </a:xfrm>
            <a:prstGeom prst="rect">
              <a:avLst/>
            </a:prstGeom>
            <a:noFill/>
          </p:spPr>
          <p:txBody>
            <a:bodyPr wrap="none" rtlCol="0">
              <a:spAutoFit/>
            </a:bodyPr>
            <a:lstStyle/>
            <a:p>
              <a:r>
                <a:rPr lang="en-US" b="1" dirty="0"/>
                <a:t>INPUTS</a:t>
              </a:r>
            </a:p>
          </p:txBody>
        </p:sp>
      </p:grpSp>
      <p:pic>
        <p:nvPicPr>
          <p:cNvPr id="60" name="Content Placeholder 5">
            <a:extLst>
              <a:ext uri="{FF2B5EF4-FFF2-40B4-BE49-F238E27FC236}">
                <a16:creationId xmlns:a16="http://schemas.microsoft.com/office/drawing/2014/main" id="{6444AE82-1D1A-5D3C-2897-733923A88426}"/>
              </a:ext>
            </a:extLst>
          </p:cNvPr>
          <p:cNvPicPr>
            <a:picLocks noChangeAspect="1"/>
          </p:cNvPicPr>
          <p:nvPr/>
        </p:nvPicPr>
        <p:blipFill>
          <a:blip r:embed="rId7">
            <a:extLst>
              <a:ext uri="{28A0092B-C50C-407E-A947-70E740481C1C}">
                <a14:useLocalDpi xmlns:a14="http://schemas.microsoft.com/office/drawing/2010/main" val="0"/>
              </a:ext>
            </a:extLst>
          </a:blip>
          <a:srcRect l="5106" t="4477"/>
          <a:stretch>
            <a:fillRect/>
          </a:stretch>
        </p:blipFill>
        <p:spPr>
          <a:xfrm>
            <a:off x="622322" y="916529"/>
            <a:ext cx="2290032" cy="4052762"/>
          </a:xfrm>
          <a:prstGeom prst="rect">
            <a:avLst/>
          </a:prstGeom>
          <a:solidFill>
            <a:schemeClr val="accent3">
              <a:lumMod val="60000"/>
              <a:lumOff val="40000"/>
            </a:schemeClr>
          </a:solidFill>
        </p:spPr>
      </p:pic>
      <p:grpSp>
        <p:nvGrpSpPr>
          <p:cNvPr id="5" name="Group 4">
            <a:extLst>
              <a:ext uri="{FF2B5EF4-FFF2-40B4-BE49-F238E27FC236}">
                <a16:creationId xmlns:a16="http://schemas.microsoft.com/office/drawing/2014/main" id="{46417369-B894-6005-241F-66FB5F7A3886}"/>
              </a:ext>
            </a:extLst>
          </p:cNvPr>
          <p:cNvGrpSpPr/>
          <p:nvPr/>
        </p:nvGrpSpPr>
        <p:grpSpPr>
          <a:xfrm>
            <a:off x="2829729" y="1173815"/>
            <a:ext cx="5144360" cy="3925140"/>
            <a:chOff x="6031046" y="1466430"/>
            <a:chExt cx="5144360" cy="3925140"/>
          </a:xfrm>
        </p:grpSpPr>
        <p:grpSp>
          <p:nvGrpSpPr>
            <p:cNvPr id="7" name="Group 6">
              <a:extLst>
                <a:ext uri="{FF2B5EF4-FFF2-40B4-BE49-F238E27FC236}">
                  <a16:creationId xmlns:a16="http://schemas.microsoft.com/office/drawing/2014/main" id="{509DEFA5-BE76-ED72-205E-9402E0D198B0}"/>
                </a:ext>
              </a:extLst>
            </p:cNvPr>
            <p:cNvGrpSpPr/>
            <p:nvPr/>
          </p:nvGrpSpPr>
          <p:grpSpPr>
            <a:xfrm>
              <a:off x="6031046" y="1466430"/>
              <a:ext cx="5144360" cy="3925140"/>
              <a:chOff x="5942139" y="1477184"/>
              <a:chExt cx="5144360" cy="3925140"/>
            </a:xfrm>
          </p:grpSpPr>
          <p:sp>
            <p:nvSpPr>
              <p:cNvPr id="11" name="Rectangle 10">
                <a:extLst>
                  <a:ext uri="{FF2B5EF4-FFF2-40B4-BE49-F238E27FC236}">
                    <a16:creationId xmlns:a16="http://schemas.microsoft.com/office/drawing/2014/main" id="{2FD2C42B-A608-6B73-1269-7CC69F9BCE4C}"/>
                  </a:ext>
                </a:extLst>
              </p:cNvPr>
              <p:cNvSpPr/>
              <p:nvPr/>
            </p:nvSpPr>
            <p:spPr>
              <a:xfrm>
                <a:off x="6370199" y="1911318"/>
                <a:ext cx="164387" cy="2544628"/>
              </a:xfrm>
              <a:prstGeom prst="rect">
                <a:avLst/>
              </a:prstGeom>
            </p:spPr>
            <p:style>
              <a:lnRef idx="3">
                <a:schemeClr val="lt1"/>
              </a:lnRef>
              <a:fillRef idx="1">
                <a:schemeClr val="accent4"/>
              </a:fillRef>
              <a:effectRef idx="1">
                <a:schemeClr val="accent4"/>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684EA3AB-ABAD-A666-44A7-F5AB5C45F4F5}"/>
                  </a:ext>
                </a:extLst>
              </p:cNvPr>
              <p:cNvSpPr/>
              <p:nvPr/>
            </p:nvSpPr>
            <p:spPr>
              <a:xfrm>
                <a:off x="6839308" y="1911318"/>
                <a:ext cx="164387" cy="2544628"/>
              </a:xfrm>
              <a:prstGeom prst="rect">
                <a:avLst/>
              </a:prstGeom>
            </p:spPr>
            <p:style>
              <a:lnRef idx="3">
                <a:schemeClr val="lt1"/>
              </a:lnRef>
              <a:fillRef idx="1">
                <a:schemeClr val="accent4"/>
              </a:fillRef>
              <a:effectRef idx="1">
                <a:schemeClr val="accent4"/>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EE468418-3AF5-65B7-EBA0-6180F8AA76B8}"/>
                  </a:ext>
                </a:extLst>
              </p:cNvPr>
              <p:cNvSpPr/>
              <p:nvPr/>
            </p:nvSpPr>
            <p:spPr>
              <a:xfrm>
                <a:off x="7166634" y="2159235"/>
                <a:ext cx="252139" cy="2059478"/>
              </a:xfrm>
              <a:prstGeom prst="rect">
                <a:avLst/>
              </a:prstGeom>
            </p:spPr>
            <p:style>
              <a:lnRef idx="3">
                <a:schemeClr val="lt1"/>
              </a:lnRef>
              <a:fillRef idx="1">
                <a:schemeClr val="accent4"/>
              </a:fillRef>
              <a:effectRef idx="1">
                <a:schemeClr val="accent4"/>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FA3333C4-0DDB-C6BC-DC1D-FDB093375247}"/>
                  </a:ext>
                </a:extLst>
              </p:cNvPr>
              <p:cNvSpPr/>
              <p:nvPr/>
            </p:nvSpPr>
            <p:spPr>
              <a:xfrm>
                <a:off x="7537255" y="2300177"/>
                <a:ext cx="422092" cy="1766910"/>
              </a:xfrm>
              <a:prstGeom prst="rect">
                <a:avLst/>
              </a:prstGeom>
            </p:spPr>
            <p:style>
              <a:lnRef idx="3">
                <a:schemeClr val="lt1"/>
              </a:lnRef>
              <a:fillRef idx="1">
                <a:schemeClr val="accent4"/>
              </a:fillRef>
              <a:effectRef idx="1">
                <a:schemeClr val="accent4"/>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7D3A3B75-452B-5102-5C20-8A44DD16E2F4}"/>
                  </a:ext>
                </a:extLst>
              </p:cNvPr>
              <p:cNvSpPr/>
              <p:nvPr/>
            </p:nvSpPr>
            <p:spPr>
              <a:xfrm>
                <a:off x="8097152" y="2769401"/>
                <a:ext cx="629290" cy="826695"/>
              </a:xfrm>
              <a:prstGeom prst="rect">
                <a:avLst/>
              </a:prstGeom>
            </p:spPr>
            <p:style>
              <a:lnRef idx="3">
                <a:schemeClr val="lt1"/>
              </a:lnRef>
              <a:fillRef idx="1">
                <a:schemeClr val="accent4"/>
              </a:fillRef>
              <a:effectRef idx="1">
                <a:schemeClr val="accent4"/>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E90E689F-EE49-433F-BC22-BF6429B78F4A}"/>
                  </a:ext>
                </a:extLst>
              </p:cNvPr>
              <p:cNvSpPr/>
              <p:nvPr/>
            </p:nvSpPr>
            <p:spPr>
              <a:xfrm>
                <a:off x="9799231" y="1911318"/>
                <a:ext cx="164387" cy="2544628"/>
              </a:xfrm>
              <a:prstGeom prst="rect">
                <a:avLst/>
              </a:prstGeom>
            </p:spPr>
            <p:style>
              <a:lnRef idx="3">
                <a:schemeClr val="lt1"/>
              </a:lnRef>
              <a:fillRef idx="1">
                <a:schemeClr val="accent4"/>
              </a:fillRef>
              <a:effectRef idx="1">
                <a:schemeClr val="accent4"/>
              </a:effectRef>
              <a:fontRef idx="minor">
                <a:schemeClr val="lt1"/>
              </a:fontRef>
            </p:style>
            <p:txBody>
              <a:bodyPr rtlCol="0" anchor="ctr"/>
              <a:lstStyle/>
              <a:p>
                <a:pPr algn="ctr"/>
                <a:endParaRPr lang="en-US" dirty="0"/>
              </a:p>
            </p:txBody>
          </p:sp>
          <p:sp>
            <p:nvSpPr>
              <p:cNvPr id="26" name="Rectangle 25">
                <a:extLst>
                  <a:ext uri="{FF2B5EF4-FFF2-40B4-BE49-F238E27FC236}">
                    <a16:creationId xmlns:a16="http://schemas.microsoft.com/office/drawing/2014/main" id="{40B9B6B3-0DF5-C06C-F591-5AACF984BD3B}"/>
                  </a:ext>
                </a:extLst>
              </p:cNvPr>
              <p:cNvSpPr/>
              <p:nvPr/>
            </p:nvSpPr>
            <p:spPr>
              <a:xfrm>
                <a:off x="9450892" y="2153451"/>
                <a:ext cx="252139" cy="2059478"/>
              </a:xfrm>
              <a:prstGeom prst="rect">
                <a:avLst/>
              </a:prstGeom>
            </p:spPr>
            <p:style>
              <a:lnRef idx="3">
                <a:schemeClr val="lt1"/>
              </a:lnRef>
              <a:fillRef idx="1">
                <a:schemeClr val="accent4"/>
              </a:fillRef>
              <a:effectRef idx="1">
                <a:schemeClr val="accent4"/>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E2EC81EF-872C-88CB-98BB-266CDEF6A2C1}"/>
                  </a:ext>
                </a:extLst>
              </p:cNvPr>
              <p:cNvSpPr/>
              <p:nvPr/>
            </p:nvSpPr>
            <p:spPr>
              <a:xfrm>
                <a:off x="8851016" y="2300177"/>
                <a:ext cx="422092" cy="1766910"/>
              </a:xfrm>
              <a:prstGeom prst="rect">
                <a:avLst/>
              </a:prstGeom>
            </p:spPr>
            <p:style>
              <a:lnRef idx="3">
                <a:schemeClr val="lt1"/>
              </a:lnRef>
              <a:fillRef idx="1">
                <a:schemeClr val="accent4"/>
              </a:fillRef>
              <a:effectRef idx="1">
                <a:schemeClr val="accent4"/>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6662AE22-112F-4B58-8C40-1ADFD2E334D0}"/>
                  </a:ext>
                </a:extLst>
              </p:cNvPr>
              <p:cNvSpPr txBox="1"/>
              <p:nvPr/>
            </p:nvSpPr>
            <p:spPr>
              <a:xfrm>
                <a:off x="5942139" y="4399834"/>
                <a:ext cx="1350564" cy="276999"/>
              </a:xfrm>
              <a:prstGeom prst="rect">
                <a:avLst/>
              </a:prstGeom>
              <a:noFill/>
            </p:spPr>
            <p:txBody>
              <a:bodyPr wrap="square">
                <a:spAutoFit/>
              </a:bodyPr>
              <a:lstStyle/>
              <a:p>
                <a:pPr algn="ctr"/>
                <a:r>
                  <a:rPr lang="en-US" sz="1200" dirty="0"/>
                  <a:t>192 × 192 × 26</a:t>
                </a:r>
              </a:p>
            </p:txBody>
          </p:sp>
          <p:sp>
            <p:nvSpPr>
              <p:cNvPr id="30" name="TextBox 29">
                <a:extLst>
                  <a:ext uri="{FF2B5EF4-FFF2-40B4-BE49-F238E27FC236}">
                    <a16:creationId xmlns:a16="http://schemas.microsoft.com/office/drawing/2014/main" id="{90758A4D-9ECF-6F8C-CD49-646103159C2E}"/>
                  </a:ext>
                </a:extLst>
              </p:cNvPr>
              <p:cNvSpPr txBox="1"/>
              <p:nvPr/>
            </p:nvSpPr>
            <p:spPr>
              <a:xfrm>
                <a:off x="6521194" y="1477184"/>
                <a:ext cx="854897" cy="461665"/>
              </a:xfrm>
              <a:prstGeom prst="rect">
                <a:avLst/>
              </a:prstGeom>
              <a:noFill/>
            </p:spPr>
            <p:txBody>
              <a:bodyPr wrap="square">
                <a:spAutoFit/>
              </a:bodyPr>
              <a:lstStyle/>
              <a:p>
                <a:pPr algn="ctr"/>
                <a:r>
                  <a:rPr lang="en-US" sz="1200" dirty="0"/>
                  <a:t>Conv </a:t>
                </a:r>
              </a:p>
              <a:p>
                <a:pPr algn="ctr"/>
                <a:r>
                  <a:rPr lang="en-US" sz="1200" dirty="0"/>
                  <a:t>32</a:t>
                </a:r>
              </a:p>
            </p:txBody>
          </p:sp>
          <p:sp>
            <p:nvSpPr>
              <p:cNvPr id="32" name="TextBox 31">
                <a:extLst>
                  <a:ext uri="{FF2B5EF4-FFF2-40B4-BE49-F238E27FC236}">
                    <a16:creationId xmlns:a16="http://schemas.microsoft.com/office/drawing/2014/main" id="{0AD96FCC-CD7F-9C74-3B0E-ACB109AB0797}"/>
                  </a:ext>
                </a:extLst>
              </p:cNvPr>
              <p:cNvSpPr txBox="1"/>
              <p:nvPr/>
            </p:nvSpPr>
            <p:spPr>
              <a:xfrm>
                <a:off x="6995995" y="1735921"/>
                <a:ext cx="566294" cy="461665"/>
              </a:xfrm>
              <a:prstGeom prst="rect">
                <a:avLst/>
              </a:prstGeom>
              <a:noFill/>
            </p:spPr>
            <p:txBody>
              <a:bodyPr wrap="square">
                <a:spAutoFit/>
              </a:bodyPr>
              <a:lstStyle/>
              <a:p>
                <a:pPr algn="ctr"/>
                <a:r>
                  <a:rPr lang="en-US" sz="1200" dirty="0"/>
                  <a:t>Conv</a:t>
                </a:r>
              </a:p>
              <a:p>
                <a:pPr algn="ctr"/>
                <a:r>
                  <a:rPr lang="en-US" sz="1200" dirty="0"/>
                  <a:t> 64</a:t>
                </a:r>
              </a:p>
            </p:txBody>
          </p:sp>
          <p:sp>
            <p:nvSpPr>
              <p:cNvPr id="33" name="TextBox 32">
                <a:extLst>
                  <a:ext uri="{FF2B5EF4-FFF2-40B4-BE49-F238E27FC236}">
                    <a16:creationId xmlns:a16="http://schemas.microsoft.com/office/drawing/2014/main" id="{C93757B7-1D9F-4CB2-25A5-AFFB09FCF99C}"/>
                  </a:ext>
                </a:extLst>
              </p:cNvPr>
              <p:cNvSpPr txBox="1"/>
              <p:nvPr/>
            </p:nvSpPr>
            <p:spPr>
              <a:xfrm>
                <a:off x="7465568" y="1889215"/>
                <a:ext cx="557297" cy="461665"/>
              </a:xfrm>
              <a:prstGeom prst="rect">
                <a:avLst/>
              </a:prstGeom>
              <a:noFill/>
            </p:spPr>
            <p:txBody>
              <a:bodyPr wrap="square">
                <a:spAutoFit/>
              </a:bodyPr>
              <a:lstStyle/>
              <a:p>
                <a:pPr algn="ctr"/>
                <a:r>
                  <a:rPr lang="en-US" sz="1200" dirty="0"/>
                  <a:t>Conv </a:t>
                </a:r>
              </a:p>
              <a:p>
                <a:pPr algn="ctr"/>
                <a:r>
                  <a:rPr lang="en-US" sz="1200" dirty="0"/>
                  <a:t>128</a:t>
                </a:r>
              </a:p>
            </p:txBody>
          </p:sp>
          <p:sp>
            <p:nvSpPr>
              <p:cNvPr id="34" name="TextBox 33">
                <a:extLst>
                  <a:ext uri="{FF2B5EF4-FFF2-40B4-BE49-F238E27FC236}">
                    <a16:creationId xmlns:a16="http://schemas.microsoft.com/office/drawing/2014/main" id="{D804EE91-409E-FC66-791A-DCE963D934A1}"/>
                  </a:ext>
                </a:extLst>
              </p:cNvPr>
              <p:cNvSpPr txBox="1"/>
              <p:nvPr/>
            </p:nvSpPr>
            <p:spPr>
              <a:xfrm>
                <a:off x="7945005" y="2340275"/>
                <a:ext cx="941373" cy="461665"/>
              </a:xfrm>
              <a:prstGeom prst="rect">
                <a:avLst/>
              </a:prstGeom>
              <a:noFill/>
            </p:spPr>
            <p:txBody>
              <a:bodyPr wrap="square">
                <a:spAutoFit/>
              </a:bodyPr>
              <a:lstStyle/>
              <a:p>
                <a:pPr algn="ctr"/>
                <a:r>
                  <a:rPr lang="en-US" sz="1200" dirty="0"/>
                  <a:t>Bottleneck256</a:t>
                </a:r>
              </a:p>
            </p:txBody>
          </p:sp>
          <p:sp>
            <p:nvSpPr>
              <p:cNvPr id="35" name="TextBox 34">
                <a:extLst>
                  <a:ext uri="{FF2B5EF4-FFF2-40B4-BE49-F238E27FC236}">
                    <a16:creationId xmlns:a16="http://schemas.microsoft.com/office/drawing/2014/main" id="{6F4F5783-EB52-A3AE-095D-E91B882AC7AF}"/>
                  </a:ext>
                </a:extLst>
              </p:cNvPr>
              <p:cNvSpPr txBox="1"/>
              <p:nvPr/>
            </p:nvSpPr>
            <p:spPr>
              <a:xfrm>
                <a:off x="8766398" y="1889215"/>
                <a:ext cx="581076" cy="461665"/>
              </a:xfrm>
              <a:prstGeom prst="rect">
                <a:avLst/>
              </a:prstGeom>
              <a:noFill/>
            </p:spPr>
            <p:txBody>
              <a:bodyPr wrap="square">
                <a:spAutoFit/>
              </a:bodyPr>
              <a:lstStyle/>
              <a:p>
                <a:pPr algn="ctr"/>
                <a:r>
                  <a:rPr lang="en-US" sz="1200" dirty="0"/>
                  <a:t>Conv </a:t>
                </a:r>
              </a:p>
              <a:p>
                <a:pPr algn="ctr"/>
                <a:r>
                  <a:rPr lang="en-US" sz="1200" dirty="0"/>
                  <a:t>128</a:t>
                </a:r>
              </a:p>
            </p:txBody>
          </p:sp>
          <p:sp>
            <p:nvSpPr>
              <p:cNvPr id="42" name="TextBox 41">
                <a:extLst>
                  <a:ext uri="{FF2B5EF4-FFF2-40B4-BE49-F238E27FC236}">
                    <a16:creationId xmlns:a16="http://schemas.microsoft.com/office/drawing/2014/main" id="{2F4F25E2-236C-4DC3-08B2-D2E3E01487A9}"/>
                  </a:ext>
                </a:extLst>
              </p:cNvPr>
              <p:cNvSpPr txBox="1"/>
              <p:nvPr/>
            </p:nvSpPr>
            <p:spPr>
              <a:xfrm>
                <a:off x="9273108" y="1763062"/>
                <a:ext cx="548852" cy="461665"/>
              </a:xfrm>
              <a:prstGeom prst="rect">
                <a:avLst/>
              </a:prstGeom>
              <a:noFill/>
            </p:spPr>
            <p:txBody>
              <a:bodyPr wrap="square">
                <a:spAutoFit/>
              </a:bodyPr>
              <a:lstStyle/>
              <a:p>
                <a:pPr algn="ctr"/>
                <a:r>
                  <a:rPr lang="en-US" sz="1200" dirty="0"/>
                  <a:t>Conv</a:t>
                </a:r>
              </a:p>
              <a:p>
                <a:pPr algn="ctr"/>
                <a:r>
                  <a:rPr lang="en-US" sz="1200" dirty="0"/>
                  <a:t> 64</a:t>
                </a:r>
              </a:p>
            </p:txBody>
          </p:sp>
          <p:sp>
            <p:nvSpPr>
              <p:cNvPr id="50" name="TextBox 49">
                <a:extLst>
                  <a:ext uri="{FF2B5EF4-FFF2-40B4-BE49-F238E27FC236}">
                    <a16:creationId xmlns:a16="http://schemas.microsoft.com/office/drawing/2014/main" id="{71F3DBB0-1D85-3D6B-8BBD-01E8FE3928A0}"/>
                  </a:ext>
                </a:extLst>
              </p:cNvPr>
              <p:cNvSpPr txBox="1"/>
              <p:nvPr/>
            </p:nvSpPr>
            <p:spPr>
              <a:xfrm>
                <a:off x="9604806" y="1505088"/>
                <a:ext cx="548852" cy="461665"/>
              </a:xfrm>
              <a:prstGeom prst="rect">
                <a:avLst/>
              </a:prstGeom>
              <a:noFill/>
            </p:spPr>
            <p:txBody>
              <a:bodyPr wrap="square">
                <a:spAutoFit/>
              </a:bodyPr>
              <a:lstStyle/>
              <a:p>
                <a:pPr algn="ctr"/>
                <a:r>
                  <a:rPr lang="en-US" sz="1200" dirty="0"/>
                  <a:t>Conv </a:t>
                </a:r>
              </a:p>
              <a:p>
                <a:pPr algn="ctr"/>
                <a:r>
                  <a:rPr lang="en-US" sz="1200" dirty="0"/>
                  <a:t>32</a:t>
                </a:r>
              </a:p>
            </p:txBody>
          </p:sp>
          <p:grpSp>
            <p:nvGrpSpPr>
              <p:cNvPr id="51" name="Group 50">
                <a:extLst>
                  <a:ext uri="{FF2B5EF4-FFF2-40B4-BE49-F238E27FC236}">
                    <a16:creationId xmlns:a16="http://schemas.microsoft.com/office/drawing/2014/main" id="{6A93EF0C-011D-87CA-7227-70B04C95DA20}"/>
                  </a:ext>
                </a:extLst>
              </p:cNvPr>
              <p:cNvGrpSpPr/>
              <p:nvPr/>
            </p:nvGrpSpPr>
            <p:grpSpPr>
              <a:xfrm>
                <a:off x="10220327" y="2224726"/>
                <a:ext cx="257282" cy="1771686"/>
                <a:chOff x="10220327" y="2224726"/>
                <a:chExt cx="257282" cy="1771686"/>
              </a:xfrm>
            </p:grpSpPr>
            <mc:AlternateContent xmlns:mc="http://schemas.openxmlformats.org/markup-compatibility/2006" xmlns:a14="http://schemas.microsoft.com/office/drawing/2010/main">
              <mc:Choice Requires="a14">
                <p:sp>
                  <p:nvSpPr>
                    <p:cNvPr id="98" name="Rectangle 97">
                      <a:extLst>
                        <a:ext uri="{FF2B5EF4-FFF2-40B4-BE49-F238E27FC236}">
                          <a16:creationId xmlns:a16="http://schemas.microsoft.com/office/drawing/2014/main" id="{1FF6B52E-AE3C-1598-3AB6-5B5546941DC1}"/>
                        </a:ext>
                      </a:extLst>
                    </p:cNvPr>
                    <p:cNvSpPr/>
                    <p:nvPr/>
                  </p:nvSpPr>
                  <p:spPr>
                    <a:xfrm>
                      <a:off x="10220327" y="2224726"/>
                      <a:ext cx="256971" cy="1048825"/>
                    </a:xfrm>
                    <a:prstGeom prst="rect">
                      <a:avLst/>
                    </a:prstGeom>
                    <a:ln>
                      <a:noFill/>
                    </a:ln>
                  </p:spPr>
                  <p:style>
                    <a:lnRef idx="3">
                      <a:schemeClr val="lt1"/>
                    </a:lnRef>
                    <a:fillRef idx="1">
                      <a:schemeClr val="accent4"/>
                    </a:fillRef>
                    <a:effectRef idx="1">
                      <a:schemeClr val="accent4"/>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acc>
                              <m:accPr>
                                <m:chr m:val="̂"/>
                                <m:ctrlPr>
                                  <a:rPr lang="en-US" b="1" i="1">
                                    <a:latin typeface="Cambria Math" panose="02040503050406030204" pitchFamily="18" charset="0"/>
                                  </a:rPr>
                                </m:ctrlPr>
                              </m:accPr>
                              <m:e>
                                <m:r>
                                  <a:rPr lang="en-US" b="1" i="1">
                                    <a:latin typeface="Cambria Math" panose="02040503050406030204" pitchFamily="18" charset="0"/>
                                  </a:rPr>
                                  <m:t>𝒖</m:t>
                                </m:r>
                              </m:e>
                            </m:acc>
                          </m:oMath>
                        </m:oMathPara>
                      </a14:m>
                      <a:endParaRPr lang="en-US" b="1" dirty="0"/>
                    </a:p>
                  </p:txBody>
                </p:sp>
              </mc:Choice>
              <mc:Fallback xmlns="">
                <p:sp>
                  <p:nvSpPr>
                    <p:cNvPr id="98" name="Rectangle 97">
                      <a:extLst>
                        <a:ext uri="{FF2B5EF4-FFF2-40B4-BE49-F238E27FC236}">
                          <a16:creationId xmlns:a16="http://schemas.microsoft.com/office/drawing/2014/main" id="{1FF6B52E-AE3C-1598-3AB6-5B5546941DC1}"/>
                        </a:ext>
                      </a:extLst>
                    </p:cNvPr>
                    <p:cNvSpPr>
                      <a:spLocks noRot="1" noChangeAspect="1" noMove="1" noResize="1" noEditPoints="1" noAdjustHandles="1" noChangeArrowheads="1" noChangeShapeType="1" noTextEdit="1"/>
                    </p:cNvSpPr>
                    <p:nvPr/>
                  </p:nvSpPr>
                  <p:spPr>
                    <a:xfrm>
                      <a:off x="10220327" y="2224726"/>
                      <a:ext cx="256971" cy="1048825"/>
                    </a:xfrm>
                    <a:prstGeom prst="rect">
                      <a:avLst/>
                    </a:prstGeom>
                    <a:blipFill>
                      <a:blip r:embed="rId8"/>
                      <a:stretch>
                        <a:fillRect l="-19048"/>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9" name="Rectangle 98">
                      <a:extLst>
                        <a:ext uri="{FF2B5EF4-FFF2-40B4-BE49-F238E27FC236}">
                          <a16:creationId xmlns:a16="http://schemas.microsoft.com/office/drawing/2014/main" id="{6DAE2FF5-1B47-604D-3A8E-F7417B46A17B}"/>
                        </a:ext>
                      </a:extLst>
                    </p:cNvPr>
                    <p:cNvSpPr/>
                    <p:nvPr/>
                  </p:nvSpPr>
                  <p:spPr>
                    <a:xfrm>
                      <a:off x="10220638" y="3078480"/>
                      <a:ext cx="256971" cy="917932"/>
                    </a:xfrm>
                    <a:prstGeom prst="rect">
                      <a:avLst/>
                    </a:prstGeom>
                    <a:ln>
                      <a:noFill/>
                    </a:ln>
                  </p:spPr>
                  <p:style>
                    <a:lnRef idx="3">
                      <a:schemeClr val="lt1"/>
                    </a:lnRef>
                    <a:fillRef idx="1">
                      <a:schemeClr val="accent4"/>
                    </a:fillRef>
                    <a:effectRef idx="1">
                      <a:schemeClr val="accent4"/>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acc>
                              <m:accPr>
                                <m:chr m:val="̂"/>
                                <m:ctrlPr>
                                  <a:rPr lang="en-US" b="1" i="1">
                                    <a:latin typeface="Cambria Math" panose="02040503050406030204" pitchFamily="18" charset="0"/>
                                  </a:rPr>
                                </m:ctrlPr>
                              </m:accPr>
                              <m:e>
                                <m:r>
                                  <a:rPr lang="en-US" b="1" i="1">
                                    <a:latin typeface="Cambria Math" panose="02040503050406030204" pitchFamily="18" charset="0"/>
                                  </a:rPr>
                                  <m:t>𝒗</m:t>
                                </m:r>
                              </m:e>
                            </m:acc>
                          </m:oMath>
                        </m:oMathPara>
                      </a14:m>
                      <a:endParaRPr lang="en-US" b="1" dirty="0"/>
                    </a:p>
                  </p:txBody>
                </p:sp>
              </mc:Choice>
              <mc:Fallback xmlns="">
                <p:sp>
                  <p:nvSpPr>
                    <p:cNvPr id="99" name="Rectangle 98">
                      <a:extLst>
                        <a:ext uri="{FF2B5EF4-FFF2-40B4-BE49-F238E27FC236}">
                          <a16:creationId xmlns:a16="http://schemas.microsoft.com/office/drawing/2014/main" id="{6DAE2FF5-1B47-604D-3A8E-F7417B46A17B}"/>
                        </a:ext>
                      </a:extLst>
                    </p:cNvPr>
                    <p:cNvSpPr>
                      <a:spLocks noRot="1" noChangeAspect="1" noMove="1" noResize="1" noEditPoints="1" noAdjustHandles="1" noChangeArrowheads="1" noChangeShapeType="1" noTextEdit="1"/>
                    </p:cNvSpPr>
                    <p:nvPr/>
                  </p:nvSpPr>
                  <p:spPr>
                    <a:xfrm>
                      <a:off x="10220638" y="3078480"/>
                      <a:ext cx="256971" cy="917932"/>
                    </a:xfrm>
                    <a:prstGeom prst="rect">
                      <a:avLst/>
                    </a:prstGeom>
                    <a:blipFill>
                      <a:blip r:embed="rId9"/>
                      <a:stretch>
                        <a:fillRect l="-19048"/>
                      </a:stretch>
                    </a:blipFill>
                    <a:ln>
                      <a:noFill/>
                    </a:ln>
                  </p:spPr>
                  <p:txBody>
                    <a:bodyPr/>
                    <a:lstStyle/>
                    <a:p>
                      <a:r>
                        <a:rPr lang="en-US">
                          <a:noFill/>
                        </a:rPr>
                        <a:t> </a:t>
                      </a:r>
                    </a:p>
                  </p:txBody>
                </p:sp>
              </mc:Fallback>
            </mc:AlternateContent>
          </p:grpSp>
          <p:sp>
            <p:nvSpPr>
              <p:cNvPr id="53" name="TextBox 52">
                <a:extLst>
                  <a:ext uri="{FF2B5EF4-FFF2-40B4-BE49-F238E27FC236}">
                    <a16:creationId xmlns:a16="http://schemas.microsoft.com/office/drawing/2014/main" id="{736BB03E-748B-D5C1-C992-EE136B24E6CE}"/>
                  </a:ext>
                </a:extLst>
              </p:cNvPr>
              <p:cNvSpPr txBox="1"/>
              <p:nvPr/>
            </p:nvSpPr>
            <p:spPr>
              <a:xfrm>
                <a:off x="5958529" y="1648864"/>
                <a:ext cx="1029130" cy="307777"/>
              </a:xfrm>
              <a:prstGeom prst="rect">
                <a:avLst/>
              </a:prstGeom>
              <a:noFill/>
            </p:spPr>
            <p:txBody>
              <a:bodyPr wrap="square">
                <a:spAutoFit/>
              </a:bodyPr>
              <a:lstStyle/>
              <a:p>
                <a:pPr algn="ctr"/>
                <a:r>
                  <a:rPr lang="en-US" sz="1400" b="1" dirty="0"/>
                  <a:t>Input</a:t>
                </a:r>
              </a:p>
            </p:txBody>
          </p:sp>
          <p:sp>
            <p:nvSpPr>
              <p:cNvPr id="66" name="TextBox 65">
                <a:extLst>
                  <a:ext uri="{FF2B5EF4-FFF2-40B4-BE49-F238E27FC236}">
                    <a16:creationId xmlns:a16="http://schemas.microsoft.com/office/drawing/2014/main" id="{E0B81247-B3A4-EFA7-B1BC-220B444F12B5}"/>
                  </a:ext>
                </a:extLst>
              </p:cNvPr>
              <p:cNvSpPr txBox="1"/>
              <p:nvPr/>
            </p:nvSpPr>
            <p:spPr>
              <a:xfrm>
                <a:off x="9881424" y="4008065"/>
                <a:ext cx="1205075" cy="307777"/>
              </a:xfrm>
              <a:prstGeom prst="rect">
                <a:avLst/>
              </a:prstGeom>
              <a:noFill/>
            </p:spPr>
            <p:txBody>
              <a:bodyPr wrap="square">
                <a:spAutoFit/>
              </a:bodyPr>
              <a:lstStyle/>
              <a:p>
                <a:pPr algn="ctr"/>
                <a:r>
                  <a:rPr lang="en-US" sz="1400" dirty="0"/>
                  <a:t>192 × 192 × 2</a:t>
                </a:r>
              </a:p>
            </p:txBody>
          </p:sp>
          <p:cxnSp>
            <p:nvCxnSpPr>
              <p:cNvPr id="68" name="Straight Arrow Connector 67">
                <a:extLst>
                  <a:ext uri="{FF2B5EF4-FFF2-40B4-BE49-F238E27FC236}">
                    <a16:creationId xmlns:a16="http://schemas.microsoft.com/office/drawing/2014/main" id="{A6359472-57B5-2CFA-F3E7-C6743E0BC619}"/>
                  </a:ext>
                </a:extLst>
              </p:cNvPr>
              <p:cNvCxnSpPr>
                <a:stCxn id="11" idx="3"/>
                <a:endCxn id="14" idx="1"/>
              </p:cNvCxnSpPr>
              <p:nvPr/>
            </p:nvCxnSpPr>
            <p:spPr>
              <a:xfrm>
                <a:off x="6534586" y="3183632"/>
                <a:ext cx="304722"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80" name="Straight Arrow Connector 79">
                <a:extLst>
                  <a:ext uri="{FF2B5EF4-FFF2-40B4-BE49-F238E27FC236}">
                    <a16:creationId xmlns:a16="http://schemas.microsoft.com/office/drawing/2014/main" id="{C26D7DC1-47D6-08BE-33C3-E0598CBB28A9}"/>
                  </a:ext>
                </a:extLst>
              </p:cNvPr>
              <p:cNvCxnSpPr>
                <a:stCxn id="14" idx="3"/>
                <a:endCxn id="19" idx="1"/>
              </p:cNvCxnSpPr>
              <p:nvPr/>
            </p:nvCxnSpPr>
            <p:spPr>
              <a:xfrm>
                <a:off x="7003695" y="3183632"/>
                <a:ext cx="162939" cy="534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85" name="Straight Arrow Connector 84">
                <a:extLst>
                  <a:ext uri="{FF2B5EF4-FFF2-40B4-BE49-F238E27FC236}">
                    <a16:creationId xmlns:a16="http://schemas.microsoft.com/office/drawing/2014/main" id="{9774B5F4-64FB-C8CF-7505-B286362733A8}"/>
                  </a:ext>
                </a:extLst>
              </p:cNvPr>
              <p:cNvCxnSpPr>
                <a:stCxn id="19" idx="3"/>
                <a:endCxn id="20" idx="1"/>
              </p:cNvCxnSpPr>
              <p:nvPr/>
            </p:nvCxnSpPr>
            <p:spPr>
              <a:xfrm flipV="1">
                <a:off x="7418773" y="3183632"/>
                <a:ext cx="118482" cy="534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86" name="Straight Arrow Connector 85">
                <a:extLst>
                  <a:ext uri="{FF2B5EF4-FFF2-40B4-BE49-F238E27FC236}">
                    <a16:creationId xmlns:a16="http://schemas.microsoft.com/office/drawing/2014/main" id="{90D8ED54-B910-4A06-306B-5AC39AC7A887}"/>
                  </a:ext>
                </a:extLst>
              </p:cNvPr>
              <p:cNvCxnSpPr>
                <a:stCxn id="20" idx="3"/>
                <a:endCxn id="22" idx="1"/>
              </p:cNvCxnSpPr>
              <p:nvPr/>
            </p:nvCxnSpPr>
            <p:spPr>
              <a:xfrm flipV="1">
                <a:off x="7959347" y="3182749"/>
                <a:ext cx="137805" cy="88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87" name="Straight Arrow Connector 86">
                <a:extLst>
                  <a:ext uri="{FF2B5EF4-FFF2-40B4-BE49-F238E27FC236}">
                    <a16:creationId xmlns:a16="http://schemas.microsoft.com/office/drawing/2014/main" id="{EA1362F6-7140-38A7-96B2-734BF19E4328}"/>
                  </a:ext>
                </a:extLst>
              </p:cNvPr>
              <p:cNvCxnSpPr>
                <a:stCxn id="22" idx="3"/>
                <a:endCxn id="28" idx="1"/>
              </p:cNvCxnSpPr>
              <p:nvPr/>
            </p:nvCxnSpPr>
            <p:spPr>
              <a:xfrm>
                <a:off x="8726442" y="3182749"/>
                <a:ext cx="124574" cy="88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88" name="Straight Arrow Connector 87">
                <a:extLst>
                  <a:ext uri="{FF2B5EF4-FFF2-40B4-BE49-F238E27FC236}">
                    <a16:creationId xmlns:a16="http://schemas.microsoft.com/office/drawing/2014/main" id="{C90FCBC9-74C2-A33A-D944-9EFDB6F2BB88}"/>
                  </a:ext>
                </a:extLst>
              </p:cNvPr>
              <p:cNvCxnSpPr>
                <a:stCxn id="28" idx="3"/>
                <a:endCxn id="26" idx="1"/>
              </p:cNvCxnSpPr>
              <p:nvPr/>
            </p:nvCxnSpPr>
            <p:spPr>
              <a:xfrm flipV="1">
                <a:off x="9273108" y="3183190"/>
                <a:ext cx="177784" cy="44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89" name="Straight Arrow Connector 88">
                <a:extLst>
                  <a:ext uri="{FF2B5EF4-FFF2-40B4-BE49-F238E27FC236}">
                    <a16:creationId xmlns:a16="http://schemas.microsoft.com/office/drawing/2014/main" id="{23273521-78F1-EEBC-5473-A2725FE1F497}"/>
                  </a:ext>
                </a:extLst>
              </p:cNvPr>
              <p:cNvCxnSpPr>
                <a:stCxn id="26" idx="3"/>
                <a:endCxn id="24" idx="1"/>
              </p:cNvCxnSpPr>
              <p:nvPr/>
            </p:nvCxnSpPr>
            <p:spPr>
              <a:xfrm>
                <a:off x="9703031" y="3183190"/>
                <a:ext cx="96200" cy="44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90" name="Left Brace 89">
                <a:extLst>
                  <a:ext uri="{FF2B5EF4-FFF2-40B4-BE49-F238E27FC236}">
                    <a16:creationId xmlns:a16="http://schemas.microsoft.com/office/drawing/2014/main" id="{F6185AF1-3FEE-9D05-41AB-5CF6A5E6D199}"/>
                  </a:ext>
                </a:extLst>
              </p:cNvPr>
              <p:cNvSpPr/>
              <p:nvPr/>
            </p:nvSpPr>
            <p:spPr>
              <a:xfrm rot="16200000">
                <a:off x="7278125" y="4343529"/>
                <a:ext cx="179070" cy="1225828"/>
              </a:xfrm>
              <a:prstGeom prst="leftBrace">
                <a:avLst/>
              </a:prstGeom>
              <a:ln w="9525"/>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91" name="Left Brace 90">
                <a:extLst>
                  <a:ext uri="{FF2B5EF4-FFF2-40B4-BE49-F238E27FC236}">
                    <a16:creationId xmlns:a16="http://schemas.microsoft.com/office/drawing/2014/main" id="{182253E2-7815-2E04-EA66-B10964F752DE}"/>
                  </a:ext>
                </a:extLst>
              </p:cNvPr>
              <p:cNvSpPr/>
              <p:nvPr/>
            </p:nvSpPr>
            <p:spPr>
              <a:xfrm rot="16200000">
                <a:off x="9315078" y="4347368"/>
                <a:ext cx="179070" cy="1225828"/>
              </a:xfrm>
              <a:prstGeom prst="leftBrace">
                <a:avLst/>
              </a:prstGeom>
              <a:ln w="9525"/>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92" name="TextBox 91">
                <a:extLst>
                  <a:ext uri="{FF2B5EF4-FFF2-40B4-BE49-F238E27FC236}">
                    <a16:creationId xmlns:a16="http://schemas.microsoft.com/office/drawing/2014/main" id="{47CB85B5-26C5-03DE-AABC-ABA6A9A3BFAB}"/>
                  </a:ext>
                </a:extLst>
              </p:cNvPr>
              <p:cNvSpPr txBox="1"/>
              <p:nvPr/>
            </p:nvSpPr>
            <p:spPr>
              <a:xfrm>
                <a:off x="6863682" y="5063770"/>
                <a:ext cx="925992" cy="338554"/>
              </a:xfrm>
              <a:prstGeom prst="rect">
                <a:avLst/>
              </a:prstGeom>
              <a:noFill/>
            </p:spPr>
            <p:txBody>
              <a:bodyPr wrap="square">
                <a:spAutoFit/>
              </a:bodyPr>
              <a:lstStyle/>
              <a:p>
                <a:pPr algn="r"/>
                <a:r>
                  <a:rPr lang="en-US" sz="1600" dirty="0"/>
                  <a:t>Encoder</a:t>
                </a:r>
              </a:p>
            </p:txBody>
          </p:sp>
          <p:sp>
            <p:nvSpPr>
              <p:cNvPr id="93" name="TextBox 92">
                <a:extLst>
                  <a:ext uri="{FF2B5EF4-FFF2-40B4-BE49-F238E27FC236}">
                    <a16:creationId xmlns:a16="http://schemas.microsoft.com/office/drawing/2014/main" id="{3A4BD0E4-1288-9D06-A559-4FEE96855F30}"/>
                  </a:ext>
                </a:extLst>
              </p:cNvPr>
              <p:cNvSpPr txBox="1"/>
              <p:nvPr/>
            </p:nvSpPr>
            <p:spPr>
              <a:xfrm>
                <a:off x="8865584" y="5063770"/>
                <a:ext cx="1022192" cy="338554"/>
              </a:xfrm>
              <a:prstGeom prst="rect">
                <a:avLst/>
              </a:prstGeom>
              <a:noFill/>
            </p:spPr>
            <p:txBody>
              <a:bodyPr wrap="square">
                <a:spAutoFit/>
              </a:bodyPr>
              <a:lstStyle/>
              <a:p>
                <a:pPr algn="r"/>
                <a:r>
                  <a:rPr lang="en-US" sz="1600" dirty="0"/>
                  <a:t>Decoder</a:t>
                </a:r>
              </a:p>
            </p:txBody>
          </p:sp>
          <p:cxnSp>
            <p:nvCxnSpPr>
              <p:cNvPr id="94" name="Connector: Elbow 93">
                <a:extLst>
                  <a:ext uri="{FF2B5EF4-FFF2-40B4-BE49-F238E27FC236}">
                    <a16:creationId xmlns:a16="http://schemas.microsoft.com/office/drawing/2014/main" id="{A1029D84-18B8-9BAC-7F9D-67D227275DE4}"/>
                  </a:ext>
                </a:extLst>
              </p:cNvPr>
              <p:cNvCxnSpPr>
                <a:stCxn id="24" idx="2"/>
                <a:endCxn id="14" idx="2"/>
              </p:cNvCxnSpPr>
              <p:nvPr/>
            </p:nvCxnSpPr>
            <p:spPr>
              <a:xfrm rot="5400000">
                <a:off x="8401464" y="2975985"/>
                <a:ext cx="12700" cy="2959923"/>
              </a:xfrm>
              <a:prstGeom prst="bentConnector3">
                <a:avLst>
                  <a:gd name="adj1" fmla="val 1800000"/>
                </a:avLst>
              </a:prstGeom>
              <a:ln>
                <a:prstDash val="sysDot"/>
                <a:headEnd type="triangl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95" name="Connector: Elbow 94">
                <a:extLst>
                  <a:ext uri="{FF2B5EF4-FFF2-40B4-BE49-F238E27FC236}">
                    <a16:creationId xmlns:a16="http://schemas.microsoft.com/office/drawing/2014/main" id="{EA83B869-E033-1A51-03E2-FD3285BB05C5}"/>
                  </a:ext>
                </a:extLst>
              </p:cNvPr>
              <p:cNvCxnSpPr>
                <a:stCxn id="26" idx="2"/>
                <a:endCxn id="19" idx="2"/>
              </p:cNvCxnSpPr>
              <p:nvPr/>
            </p:nvCxnSpPr>
            <p:spPr>
              <a:xfrm rot="5400000">
                <a:off x="8431941" y="3073692"/>
                <a:ext cx="5784" cy="2284258"/>
              </a:xfrm>
              <a:prstGeom prst="bentConnector3">
                <a:avLst>
                  <a:gd name="adj1" fmla="val 4052282"/>
                </a:avLst>
              </a:prstGeom>
              <a:ln>
                <a:prstDash val="sysDot"/>
                <a:headEnd type="triangl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96" name="Connector: Elbow 95">
                <a:extLst>
                  <a:ext uri="{FF2B5EF4-FFF2-40B4-BE49-F238E27FC236}">
                    <a16:creationId xmlns:a16="http://schemas.microsoft.com/office/drawing/2014/main" id="{8CDDE6CB-0CF9-FD5A-8063-7B5828102596}"/>
                  </a:ext>
                </a:extLst>
              </p:cNvPr>
              <p:cNvCxnSpPr>
                <a:stCxn id="28" idx="2"/>
                <a:endCxn id="20" idx="2"/>
              </p:cNvCxnSpPr>
              <p:nvPr/>
            </p:nvCxnSpPr>
            <p:spPr>
              <a:xfrm rot="5400000">
                <a:off x="8405182" y="3410207"/>
                <a:ext cx="12700" cy="1313761"/>
              </a:xfrm>
              <a:prstGeom prst="bentConnector3">
                <a:avLst>
                  <a:gd name="adj1" fmla="val 1800000"/>
                </a:avLst>
              </a:prstGeom>
              <a:ln>
                <a:prstDash val="sysDot"/>
                <a:headEnd type="triangl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97" name="Straight Arrow Connector 96">
                <a:extLst>
                  <a:ext uri="{FF2B5EF4-FFF2-40B4-BE49-F238E27FC236}">
                    <a16:creationId xmlns:a16="http://schemas.microsoft.com/office/drawing/2014/main" id="{29B74C0D-E0FE-9811-621F-383C6E545E17}"/>
                  </a:ext>
                </a:extLst>
              </p:cNvPr>
              <p:cNvCxnSpPr>
                <a:stCxn id="24" idx="3"/>
              </p:cNvCxnSpPr>
              <p:nvPr/>
            </p:nvCxnSpPr>
            <p:spPr>
              <a:xfrm flipV="1">
                <a:off x="9963618" y="3182749"/>
                <a:ext cx="257021" cy="88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grpSp>
        <p:sp>
          <p:nvSpPr>
            <p:cNvPr id="9" name="TextBox 8">
              <a:extLst>
                <a:ext uri="{FF2B5EF4-FFF2-40B4-BE49-F238E27FC236}">
                  <a16:creationId xmlns:a16="http://schemas.microsoft.com/office/drawing/2014/main" id="{917AD704-4235-C7CE-8BBC-6EE2BBC3316B}"/>
                </a:ext>
              </a:extLst>
            </p:cNvPr>
            <p:cNvSpPr txBox="1"/>
            <p:nvPr/>
          </p:nvSpPr>
          <p:spPr>
            <a:xfrm>
              <a:off x="7326972" y="4399153"/>
              <a:ext cx="2326796" cy="307777"/>
            </a:xfrm>
            <a:prstGeom prst="rect">
              <a:avLst/>
            </a:prstGeom>
            <a:noFill/>
          </p:spPr>
          <p:txBody>
            <a:bodyPr wrap="square" rtlCol="0">
              <a:spAutoFit/>
            </a:bodyPr>
            <a:lstStyle/>
            <a:p>
              <a:pPr algn="ctr"/>
              <a:r>
                <a:rPr lang="en-US" sz="1400" dirty="0"/>
                <a:t>Skip connections</a:t>
              </a:r>
            </a:p>
          </p:txBody>
        </p:sp>
      </p:grpSp>
      <p:grpSp>
        <p:nvGrpSpPr>
          <p:cNvPr id="4" name="Group 3">
            <a:extLst>
              <a:ext uri="{FF2B5EF4-FFF2-40B4-BE49-F238E27FC236}">
                <a16:creationId xmlns:a16="http://schemas.microsoft.com/office/drawing/2014/main" id="{A1B08272-17D9-B4BF-AD28-0D1CAFC19974}"/>
              </a:ext>
            </a:extLst>
          </p:cNvPr>
          <p:cNvGrpSpPr/>
          <p:nvPr/>
        </p:nvGrpSpPr>
        <p:grpSpPr>
          <a:xfrm>
            <a:off x="1663143" y="5193060"/>
            <a:ext cx="974523" cy="892789"/>
            <a:chOff x="1485249" y="5325491"/>
            <a:chExt cx="974523" cy="892789"/>
          </a:xfrm>
        </p:grpSpPr>
        <p:pic>
          <p:nvPicPr>
            <p:cNvPr id="18" name="Picture 17">
              <a:extLst>
                <a:ext uri="{FF2B5EF4-FFF2-40B4-BE49-F238E27FC236}">
                  <a16:creationId xmlns:a16="http://schemas.microsoft.com/office/drawing/2014/main" id="{EA5EB083-1F73-7B36-BAE8-D1CC88542155}"/>
                </a:ext>
              </a:extLst>
            </p:cNvPr>
            <p:cNvPicPr>
              <a:picLocks noChangeAspect="1"/>
            </p:cNvPicPr>
            <p:nvPr/>
          </p:nvPicPr>
          <p:blipFill>
            <a:blip r:embed="rId10">
              <a:extLst>
                <a:ext uri="{28A0092B-C50C-407E-A947-70E740481C1C}">
                  <a14:useLocalDpi xmlns:a14="http://schemas.microsoft.com/office/drawing/2010/main" val="0"/>
                </a:ext>
              </a:extLst>
            </a:blip>
            <a:srcRect l="25344" t="13006" r="16444" b="11191"/>
            <a:stretch>
              <a:fillRect/>
            </a:stretch>
          </p:blipFill>
          <p:spPr>
            <a:xfrm>
              <a:off x="1586493" y="5325491"/>
              <a:ext cx="873279" cy="852889"/>
            </a:xfrm>
            <a:prstGeom prst="rect">
              <a:avLst/>
            </a:prstGeom>
          </p:spPr>
        </p:pic>
        <p:sp>
          <p:nvSpPr>
            <p:cNvPr id="37" name="TextBox 36">
              <a:extLst>
                <a:ext uri="{FF2B5EF4-FFF2-40B4-BE49-F238E27FC236}">
                  <a16:creationId xmlns:a16="http://schemas.microsoft.com/office/drawing/2014/main" id="{3673BF17-1DD4-60DA-FC86-88963BBB8AF3}"/>
                </a:ext>
              </a:extLst>
            </p:cNvPr>
            <p:cNvSpPr txBox="1"/>
            <p:nvPr/>
          </p:nvSpPr>
          <p:spPr>
            <a:xfrm>
              <a:off x="1485249" y="5387283"/>
              <a:ext cx="919945" cy="830997"/>
            </a:xfrm>
            <a:prstGeom prst="rect">
              <a:avLst/>
            </a:prstGeom>
            <a:noFill/>
          </p:spPr>
          <p:txBody>
            <a:bodyPr wrap="square" rtlCol="0">
              <a:spAutoFit/>
            </a:bodyPr>
            <a:lstStyle/>
            <a:p>
              <a:pPr algn="ctr"/>
              <a:r>
                <a:rPr lang="en-US" sz="1600" b="1" dirty="0"/>
                <a:t>Land sea</a:t>
              </a:r>
            </a:p>
            <a:p>
              <a:pPr algn="ctr"/>
              <a:r>
                <a:rPr lang="en-US" sz="1600" b="1" dirty="0"/>
                <a:t>Mask</a:t>
              </a:r>
            </a:p>
          </p:txBody>
        </p:sp>
      </p:grpSp>
      <p:pic>
        <p:nvPicPr>
          <p:cNvPr id="23" name="Picture 22">
            <a:extLst>
              <a:ext uri="{FF2B5EF4-FFF2-40B4-BE49-F238E27FC236}">
                <a16:creationId xmlns:a16="http://schemas.microsoft.com/office/drawing/2014/main" id="{98C37045-123B-B7F9-F86F-0F7A35AE45C5}"/>
              </a:ext>
            </a:extLst>
          </p:cNvPr>
          <p:cNvPicPr>
            <a:picLocks noChangeAspect="1"/>
          </p:cNvPicPr>
          <p:nvPr/>
        </p:nvPicPr>
        <p:blipFill>
          <a:blip r:embed="rId11">
            <a:duotone>
              <a:schemeClr val="accent2">
                <a:shade val="45000"/>
                <a:satMod val="135000"/>
              </a:schemeClr>
              <a:prstClr val="white"/>
            </a:duotone>
            <a:alphaModFix amt="50000"/>
          </a:blip>
          <a:stretch>
            <a:fillRect/>
          </a:stretch>
        </p:blipFill>
        <p:spPr>
          <a:xfrm>
            <a:off x="2179189" y="461468"/>
            <a:ext cx="481626" cy="414564"/>
          </a:xfrm>
          <a:prstGeom prst="rect">
            <a:avLst/>
          </a:prstGeom>
        </p:spPr>
      </p:pic>
      <p:sp>
        <p:nvSpPr>
          <p:cNvPr id="73" name="TextBox 72">
            <a:extLst>
              <a:ext uri="{FF2B5EF4-FFF2-40B4-BE49-F238E27FC236}">
                <a16:creationId xmlns:a16="http://schemas.microsoft.com/office/drawing/2014/main" id="{37759410-5A4F-7556-A4FF-3BB6AA57C696}"/>
              </a:ext>
            </a:extLst>
          </p:cNvPr>
          <p:cNvSpPr txBox="1"/>
          <p:nvPr/>
        </p:nvSpPr>
        <p:spPr>
          <a:xfrm>
            <a:off x="3257801" y="5389182"/>
            <a:ext cx="4902610" cy="1077218"/>
          </a:xfrm>
          <a:prstGeom prst="rect">
            <a:avLst/>
          </a:prstGeom>
          <a:noFill/>
          <a:ln>
            <a:solidFill>
              <a:schemeClr val="accent1"/>
            </a:solidFill>
          </a:ln>
        </p:spPr>
        <p:txBody>
          <a:bodyPr wrap="square">
            <a:spAutoFit/>
          </a:bodyPr>
          <a:lstStyle/>
          <a:p>
            <a:pPr marL="0" indent="0" algn="ctr">
              <a:buNone/>
            </a:pPr>
            <a:r>
              <a:rPr lang="en-US" sz="1600" b="1" dirty="0"/>
              <a:t>Data splitting [a] [b] (</a:t>
            </a:r>
            <a:r>
              <a:rPr lang="en-GB" sz="1600" b="1" dirty="0"/>
              <a:t>1993 -2025)</a:t>
            </a:r>
          </a:p>
          <a:p>
            <a:pPr algn="ctr" fontAlgn="base"/>
            <a:r>
              <a:rPr lang="en-GB" sz="1600" b="1" dirty="0"/>
              <a:t>Training :</a:t>
            </a:r>
            <a:r>
              <a:rPr lang="en-GB" sz="1600" dirty="0"/>
              <a:t> from 01-01-1993 to 31-12-2023</a:t>
            </a:r>
          </a:p>
          <a:p>
            <a:pPr algn="ctr" fontAlgn="base"/>
            <a:r>
              <a:rPr lang="en-GB" sz="1600" b="1" dirty="0"/>
              <a:t>Development </a:t>
            </a:r>
            <a:r>
              <a:rPr lang="en-GB" sz="1600" dirty="0"/>
              <a:t>: From 01-01-2024 to 31-12-2024</a:t>
            </a:r>
          </a:p>
          <a:p>
            <a:pPr algn="ctr" fontAlgn="base"/>
            <a:r>
              <a:rPr lang="en-GB" sz="1600" b="1" dirty="0"/>
              <a:t>Test </a:t>
            </a:r>
            <a:r>
              <a:rPr lang="en-GB" sz="1600" dirty="0"/>
              <a:t>: From 01-01-2025 to 07-10-2025</a:t>
            </a:r>
          </a:p>
        </p:txBody>
      </p:sp>
      <p:cxnSp>
        <p:nvCxnSpPr>
          <p:cNvPr id="103" name="Straight Arrow Connector 102">
            <a:extLst>
              <a:ext uri="{FF2B5EF4-FFF2-40B4-BE49-F238E27FC236}">
                <a16:creationId xmlns:a16="http://schemas.microsoft.com/office/drawing/2014/main" id="{7CFE693C-76DB-FA6D-6759-855D3DADF3BC}"/>
              </a:ext>
            </a:extLst>
          </p:cNvPr>
          <p:cNvCxnSpPr>
            <a:cxnSpLocks/>
          </p:cNvCxnSpPr>
          <p:nvPr/>
        </p:nvCxnSpPr>
        <p:spPr>
          <a:xfrm>
            <a:off x="2991678" y="2892600"/>
            <a:ext cx="218696"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09" name="Slide Number Placeholder 108">
            <a:extLst>
              <a:ext uri="{FF2B5EF4-FFF2-40B4-BE49-F238E27FC236}">
                <a16:creationId xmlns:a16="http://schemas.microsoft.com/office/drawing/2014/main" id="{95979004-98A0-9F11-B2B8-2666ABC22F65}"/>
              </a:ext>
            </a:extLst>
          </p:cNvPr>
          <p:cNvSpPr>
            <a:spLocks noGrp="1"/>
          </p:cNvSpPr>
          <p:nvPr>
            <p:ph type="sldNum" sz="quarter" idx="12"/>
          </p:nvPr>
        </p:nvSpPr>
        <p:spPr/>
        <p:txBody>
          <a:bodyPr/>
          <a:lstStyle/>
          <a:p>
            <a:fld id="{E92823A0-3FF9-4315-8423-4C6FC6F5678B}" type="slidenum">
              <a:rPr lang="es-CO" smtClean="0"/>
              <a:t>7</a:t>
            </a:fld>
            <a:endParaRPr lang="es-CO" dirty="0"/>
          </a:p>
        </p:txBody>
      </p:sp>
      <p:sp>
        <p:nvSpPr>
          <p:cNvPr id="21" name="TextBox 20">
            <a:extLst>
              <a:ext uri="{FF2B5EF4-FFF2-40B4-BE49-F238E27FC236}">
                <a16:creationId xmlns:a16="http://schemas.microsoft.com/office/drawing/2014/main" id="{E0713B6D-7601-E1B2-AC0E-99B239E7114C}"/>
              </a:ext>
            </a:extLst>
          </p:cNvPr>
          <p:cNvSpPr txBox="1"/>
          <p:nvPr/>
        </p:nvSpPr>
        <p:spPr>
          <a:xfrm>
            <a:off x="2494493" y="6554201"/>
            <a:ext cx="7205869" cy="307777"/>
          </a:xfrm>
          <a:prstGeom prst="rect">
            <a:avLst/>
          </a:prstGeom>
          <a:noFill/>
        </p:spPr>
        <p:txBody>
          <a:bodyPr wrap="square">
            <a:spAutoFit/>
          </a:bodyPr>
          <a:lstStyle/>
          <a:p>
            <a:pPr algn="just"/>
            <a:r>
              <a:rPr lang="en-US" sz="1400" b="1" dirty="0">
                <a:solidFill>
                  <a:schemeClr val="tx2">
                    <a:lumMod val="90000"/>
                    <a:lumOff val="10000"/>
                  </a:schemeClr>
                </a:solidFill>
              </a:rPr>
              <a:t>[a]</a:t>
            </a:r>
            <a:r>
              <a:rPr lang="es-CO" sz="1400" dirty="0">
                <a:solidFill>
                  <a:schemeClr val="tx2">
                    <a:lumMod val="90000"/>
                    <a:lumOff val="10000"/>
                  </a:schemeClr>
                </a:solidFill>
                <a:hlinkClick r:id="rId12">
                  <a:extLst>
                    <a:ext uri="{A12FA001-AC4F-418D-AE19-62706E023703}">
                      <ahyp:hlinkClr xmlns:ahyp="http://schemas.microsoft.com/office/drawing/2018/hyperlinkcolor" val="tx"/>
                    </a:ext>
                  </a:extLst>
                </a:hlinkClick>
              </a:rPr>
              <a:t> </a:t>
            </a:r>
            <a:r>
              <a:rPr lang="es-CO" sz="1400" dirty="0">
                <a:solidFill>
                  <a:schemeClr val="tx2">
                    <a:lumMod val="90000"/>
                    <a:lumOff val="10000"/>
                  </a:schemeClr>
                </a:solidFill>
                <a:hlinkClick r:id="rId13">
                  <a:extLst>
                    <a:ext uri="{A12FA001-AC4F-418D-AE19-62706E023703}">
                      <ahyp:hlinkClr xmlns:ahyp="http://schemas.microsoft.com/office/drawing/2018/hyperlinkcolor" val="tx"/>
                    </a:ext>
                  </a:extLst>
                </a:hlinkClick>
              </a:rPr>
              <a:t>https://doi.org/10.48670/MOI-00027</a:t>
            </a:r>
            <a:r>
              <a:rPr lang="es-CO" sz="1400" dirty="0">
                <a:solidFill>
                  <a:schemeClr val="tx2">
                    <a:lumMod val="90000"/>
                    <a:lumOff val="10000"/>
                  </a:schemeClr>
                </a:solidFill>
              </a:rPr>
              <a:t>  </a:t>
            </a:r>
            <a:r>
              <a:rPr lang="es-CO" sz="1400" b="1" dirty="0">
                <a:solidFill>
                  <a:schemeClr val="tx2">
                    <a:lumMod val="90000"/>
                    <a:lumOff val="10000"/>
                  </a:schemeClr>
                </a:solidFill>
              </a:rPr>
              <a:t>[b</a:t>
            </a:r>
            <a:r>
              <a:rPr lang="es-CO" sz="1400" dirty="0">
                <a:solidFill>
                  <a:schemeClr val="tx2">
                    <a:lumMod val="90000"/>
                    <a:lumOff val="10000"/>
                  </a:schemeClr>
                </a:solidFill>
              </a:rPr>
              <a:t>] </a:t>
            </a:r>
            <a:r>
              <a:rPr lang="es-CO" sz="1400" dirty="0">
                <a:solidFill>
                  <a:schemeClr val="tx2">
                    <a:lumMod val="90000"/>
                    <a:lumOff val="10000"/>
                  </a:schemeClr>
                </a:solidFill>
                <a:hlinkClick r:id="rId14">
                  <a:extLst>
                    <a:ext uri="{A12FA001-AC4F-418D-AE19-62706E023703}">
                      <ahyp:hlinkClr xmlns:ahyp="http://schemas.microsoft.com/office/drawing/2018/hyperlinkcolor" val="tx"/>
                    </a:ext>
                  </a:extLst>
                </a:hlinkClick>
              </a:rPr>
              <a:t>https://doi.org/10.48670/moi-00028</a:t>
            </a:r>
            <a:r>
              <a:rPr lang="es-CO" sz="1400" dirty="0">
                <a:solidFill>
                  <a:schemeClr val="tx2">
                    <a:lumMod val="90000"/>
                    <a:lumOff val="10000"/>
                  </a:schemeClr>
                </a:solidFill>
              </a:rPr>
              <a:t> </a:t>
            </a:r>
            <a:endParaRPr lang="en-US" sz="1600" dirty="0">
              <a:solidFill>
                <a:schemeClr val="tx2">
                  <a:lumMod val="90000"/>
                  <a:lumOff val="10000"/>
                </a:schemeClr>
              </a:solidFill>
            </a:endParaRPr>
          </a:p>
        </p:txBody>
      </p:sp>
      <p:sp>
        <p:nvSpPr>
          <p:cNvPr id="25" name="TextBox 24">
            <a:extLst>
              <a:ext uri="{FF2B5EF4-FFF2-40B4-BE49-F238E27FC236}">
                <a16:creationId xmlns:a16="http://schemas.microsoft.com/office/drawing/2014/main" id="{ECBBBE68-2A83-A50F-A606-69B74516BF4A}"/>
              </a:ext>
            </a:extLst>
          </p:cNvPr>
          <p:cNvSpPr txBox="1"/>
          <p:nvPr/>
        </p:nvSpPr>
        <p:spPr>
          <a:xfrm>
            <a:off x="5640456" y="2733261"/>
            <a:ext cx="914400" cy="914400"/>
          </a:xfrm>
          <a:prstGeom prst="rect">
            <a:avLst/>
          </a:prstGeom>
          <a:noFill/>
        </p:spPr>
        <p:txBody>
          <a:bodyPr wrap="square" rtlCol="0">
            <a:spAutoFit/>
          </a:bodyPr>
          <a:lstStyle/>
          <a:p>
            <a:endParaRPr lang="en-US" dirty="0"/>
          </a:p>
        </p:txBody>
      </p:sp>
      <p:sp>
        <p:nvSpPr>
          <p:cNvPr id="2" name="TextBox 1">
            <a:extLst>
              <a:ext uri="{FF2B5EF4-FFF2-40B4-BE49-F238E27FC236}">
                <a16:creationId xmlns:a16="http://schemas.microsoft.com/office/drawing/2014/main" id="{2E217002-A256-8409-0542-B2B473B5D9DA}"/>
              </a:ext>
            </a:extLst>
          </p:cNvPr>
          <p:cNvSpPr txBox="1"/>
          <p:nvPr/>
        </p:nvSpPr>
        <p:spPr>
          <a:xfrm>
            <a:off x="3883585" y="201278"/>
            <a:ext cx="2864759" cy="923330"/>
          </a:xfrm>
          <a:prstGeom prst="rect">
            <a:avLst/>
          </a:prstGeom>
          <a:noFill/>
        </p:spPr>
        <p:txBody>
          <a:bodyPr wrap="none" rtlCol="0">
            <a:spAutoFit/>
          </a:bodyPr>
          <a:lstStyle/>
          <a:p>
            <a:pPr algn="ctr"/>
            <a:r>
              <a:rPr lang="en-US" b="1" dirty="0"/>
              <a:t>Summarized Architecture</a:t>
            </a:r>
          </a:p>
          <a:p>
            <a:pPr algn="ctr"/>
            <a:r>
              <a:rPr lang="en-US" b="1" dirty="0"/>
              <a:t>U-Net Encoder-Decoder</a:t>
            </a:r>
          </a:p>
          <a:p>
            <a:pPr algn="ctr"/>
            <a:r>
              <a:rPr lang="en-US" b="1" dirty="0"/>
              <a:t>Skip connections</a:t>
            </a:r>
          </a:p>
        </p:txBody>
      </p:sp>
      <p:pic>
        <p:nvPicPr>
          <p:cNvPr id="44" name="Picture 43">
            <a:extLst>
              <a:ext uri="{FF2B5EF4-FFF2-40B4-BE49-F238E27FC236}">
                <a16:creationId xmlns:a16="http://schemas.microsoft.com/office/drawing/2014/main" id="{6D8A4FF9-E219-0697-9857-B8EADA4525F2}"/>
              </a:ext>
            </a:extLst>
          </p:cNvPr>
          <p:cNvPicPr>
            <a:picLocks noChangeAspect="1"/>
          </p:cNvPicPr>
          <p:nvPr/>
        </p:nvPicPr>
        <p:blipFill>
          <a:blip r:embed="rId15">
            <a:alphaModFix amt="70000"/>
          </a:blip>
          <a:stretch>
            <a:fillRect/>
          </a:stretch>
        </p:blipFill>
        <p:spPr>
          <a:xfrm>
            <a:off x="1066422" y="464074"/>
            <a:ext cx="481627" cy="400110"/>
          </a:xfrm>
          <a:prstGeom prst="rect">
            <a:avLst/>
          </a:prstGeom>
        </p:spPr>
      </p:pic>
      <p:sp>
        <p:nvSpPr>
          <p:cNvPr id="46" name="Rectangle 45">
            <a:extLst>
              <a:ext uri="{FF2B5EF4-FFF2-40B4-BE49-F238E27FC236}">
                <a16:creationId xmlns:a16="http://schemas.microsoft.com/office/drawing/2014/main" id="{28D0B354-816C-2751-4DFF-4A94CD65CAE9}"/>
              </a:ext>
            </a:extLst>
          </p:cNvPr>
          <p:cNvSpPr/>
          <p:nvPr/>
        </p:nvSpPr>
        <p:spPr>
          <a:xfrm>
            <a:off x="622322" y="421564"/>
            <a:ext cx="1025374" cy="4595243"/>
          </a:xfrm>
          <a:prstGeom prst="rect">
            <a:avLst/>
          </a:prstGeom>
          <a:noFill/>
          <a:ln w="9525" cap="flat" cmpd="sng" algn="ctr">
            <a:solidFill>
              <a:schemeClr val="accent5"/>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tlCol="0" anchor="ctr"/>
          <a:lstStyle/>
          <a:p>
            <a:pPr algn="ctr"/>
            <a:endParaRPr lang="en-US"/>
          </a:p>
        </p:txBody>
      </p:sp>
    </p:spTree>
    <p:extLst>
      <p:ext uri="{BB962C8B-B14F-4D97-AF65-F5344CB8AC3E}">
        <p14:creationId xmlns:p14="http://schemas.microsoft.com/office/powerpoint/2010/main" val="264002561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577CC0-1B36-922B-C1E5-46FA3E8D7847}"/>
            </a:ext>
          </a:extLst>
        </p:cNvPr>
        <p:cNvGrpSpPr/>
        <p:nvPr/>
      </p:nvGrpSpPr>
      <p:grpSpPr>
        <a:xfrm>
          <a:off x="0" y="0"/>
          <a:ext cx="0" cy="0"/>
          <a:chOff x="0" y="0"/>
          <a:chExt cx="0" cy="0"/>
        </a:xfrm>
      </p:grpSpPr>
      <p:grpSp>
        <p:nvGrpSpPr>
          <p:cNvPr id="155" name="Group 154">
            <a:extLst>
              <a:ext uri="{FF2B5EF4-FFF2-40B4-BE49-F238E27FC236}">
                <a16:creationId xmlns:a16="http://schemas.microsoft.com/office/drawing/2014/main" id="{0AB52B5D-95F7-B197-C4D2-60991049C7CD}"/>
              </a:ext>
            </a:extLst>
          </p:cNvPr>
          <p:cNvGrpSpPr/>
          <p:nvPr/>
        </p:nvGrpSpPr>
        <p:grpSpPr>
          <a:xfrm>
            <a:off x="0" y="0"/>
            <a:ext cx="12192000" cy="6858000"/>
            <a:chOff x="0" y="0"/>
            <a:chExt cx="12192000" cy="6858000"/>
          </a:xfrm>
        </p:grpSpPr>
        <p:sp>
          <p:nvSpPr>
            <p:cNvPr id="52" name="Rectangle 51">
              <a:extLst>
                <a:ext uri="{FF2B5EF4-FFF2-40B4-BE49-F238E27FC236}">
                  <a16:creationId xmlns:a16="http://schemas.microsoft.com/office/drawing/2014/main" id="{551BC72A-1A56-040D-88B7-1D118D2841AE}"/>
                </a:ext>
              </a:extLst>
            </p:cNvPr>
            <p:cNvSpPr/>
            <p:nvPr/>
          </p:nvSpPr>
          <p:spPr>
            <a:xfrm>
              <a:off x="0" y="0"/>
              <a:ext cx="12192000" cy="68580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s</a:t>
              </a:r>
            </a:p>
          </p:txBody>
        </p:sp>
        <p:sp>
          <p:nvSpPr>
            <p:cNvPr id="6" name="Rectangle 5">
              <a:extLst>
                <a:ext uri="{FF2B5EF4-FFF2-40B4-BE49-F238E27FC236}">
                  <a16:creationId xmlns:a16="http://schemas.microsoft.com/office/drawing/2014/main" id="{0EBA82C7-0099-434C-64CC-EEAF3FE36BFF}"/>
                </a:ext>
              </a:extLst>
            </p:cNvPr>
            <p:cNvSpPr/>
            <p:nvPr/>
          </p:nvSpPr>
          <p:spPr>
            <a:xfrm>
              <a:off x="1139970" y="1317997"/>
              <a:ext cx="749300" cy="6604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0C80A55C-75A5-D71F-4D7D-435D548C9E55}"/>
                </a:ext>
              </a:extLst>
            </p:cNvPr>
            <p:cNvSpPr/>
            <p:nvPr/>
          </p:nvSpPr>
          <p:spPr>
            <a:xfrm>
              <a:off x="1139970" y="2308597"/>
              <a:ext cx="749300" cy="6604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CBC5802-07E6-3B70-6B2D-A59567601963}"/>
                </a:ext>
              </a:extLst>
            </p:cNvPr>
            <p:cNvSpPr/>
            <p:nvPr/>
          </p:nvSpPr>
          <p:spPr>
            <a:xfrm>
              <a:off x="1165370" y="3299197"/>
              <a:ext cx="749300" cy="6604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DDF30E02-E673-98CB-C325-B7EEF5E9F083}"/>
                </a:ext>
              </a:extLst>
            </p:cNvPr>
            <p:cNvSpPr/>
            <p:nvPr/>
          </p:nvSpPr>
          <p:spPr>
            <a:xfrm>
              <a:off x="1165370" y="4289797"/>
              <a:ext cx="749300" cy="6604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3F17F3EB-AD87-A298-DBD6-1D4A30F9D17B}"/>
                    </a:ext>
                  </a:extLst>
                </p:cNvPr>
                <p:cNvSpPr txBox="1"/>
                <p:nvPr/>
              </p:nvSpPr>
              <p:spPr>
                <a:xfrm>
                  <a:off x="1090727" y="445095"/>
                  <a:ext cx="433019" cy="40011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2000" i="1" smtClean="0">
                                <a:latin typeface="Cambria Math" panose="02040503050406030204" pitchFamily="18" charset="0"/>
                              </a:rPr>
                            </m:ctrlPr>
                          </m:sSubPr>
                          <m:e>
                            <m:r>
                              <a:rPr lang="en-US" sz="2000" b="0" i="1" smtClean="0">
                                <a:latin typeface="Cambria Math" panose="02040503050406030204" pitchFamily="18" charset="0"/>
                              </a:rPr>
                              <m:t>𝑓</m:t>
                            </m:r>
                          </m:e>
                          <m:sub>
                            <m:r>
                              <a:rPr lang="en-US" sz="2000" i="1">
                                <a:latin typeface="Cambria Math" panose="02040503050406030204" pitchFamily="18" charset="0"/>
                              </a:rPr>
                              <m:t>0</m:t>
                            </m:r>
                          </m:sub>
                        </m:sSub>
                      </m:oMath>
                    </m:oMathPara>
                  </a14:m>
                  <a:endParaRPr lang="en-US" sz="2000" b="1" dirty="0"/>
                </a:p>
              </p:txBody>
            </p:sp>
          </mc:Choice>
          <mc:Fallback xmlns="">
            <p:sp>
              <p:nvSpPr>
                <p:cNvPr id="13" name="TextBox 12">
                  <a:extLst>
                    <a:ext uri="{FF2B5EF4-FFF2-40B4-BE49-F238E27FC236}">
                      <a16:creationId xmlns:a16="http://schemas.microsoft.com/office/drawing/2014/main" id="{3F17F3EB-AD87-A298-DBD6-1D4A30F9D17B}"/>
                    </a:ext>
                  </a:extLst>
                </p:cNvPr>
                <p:cNvSpPr txBox="1">
                  <a:spLocks noRot="1" noChangeAspect="1" noMove="1" noResize="1" noEditPoints="1" noAdjustHandles="1" noChangeArrowheads="1" noChangeShapeType="1" noTextEdit="1"/>
                </p:cNvSpPr>
                <p:nvPr/>
              </p:nvSpPr>
              <p:spPr>
                <a:xfrm>
                  <a:off x="1090727" y="445095"/>
                  <a:ext cx="433019" cy="400110"/>
                </a:xfrm>
                <a:prstGeom prst="rect">
                  <a:avLst/>
                </a:prstGeom>
                <a:blipFill>
                  <a:blip r:embed="rId3"/>
                  <a:stretch>
                    <a:fillRect l="-2817" b="-13636"/>
                  </a:stretch>
                </a:blipFill>
              </p:spPr>
              <p:txBody>
                <a:bodyPr/>
                <a:lstStyle/>
                <a:p>
                  <a:r>
                    <a:rPr lang="en-US">
                      <a:noFill/>
                    </a:rPr>
                    <a:t> </a:t>
                  </a:r>
                </a:p>
              </p:txBody>
            </p:sp>
          </mc:Fallback>
        </mc:AlternateContent>
        <p:sp>
          <p:nvSpPr>
            <p:cNvPr id="15" name="TextBox 14">
              <a:extLst>
                <a:ext uri="{FF2B5EF4-FFF2-40B4-BE49-F238E27FC236}">
                  <a16:creationId xmlns:a16="http://schemas.microsoft.com/office/drawing/2014/main" id="{1E48FE94-B7C1-9DB3-7065-A718DD071735}"/>
                </a:ext>
              </a:extLst>
            </p:cNvPr>
            <p:cNvSpPr txBox="1"/>
            <p:nvPr/>
          </p:nvSpPr>
          <p:spPr>
            <a:xfrm rot="16200000">
              <a:off x="-1602" y="1247545"/>
              <a:ext cx="629565" cy="369332"/>
            </a:xfrm>
            <a:prstGeom prst="rect">
              <a:avLst/>
            </a:prstGeom>
            <a:noFill/>
            <a:ln>
              <a:solidFill>
                <a:schemeClr val="accent1"/>
              </a:solidFill>
            </a:ln>
          </p:spPr>
          <p:txBody>
            <a:bodyPr wrap="square" rtlCol="0">
              <a:spAutoFit/>
            </a:bodyPr>
            <a:lstStyle/>
            <a:p>
              <a:r>
                <a:rPr lang="en-US" dirty="0"/>
                <a:t>CHL</a:t>
              </a:r>
            </a:p>
          </p:txBody>
        </p:sp>
        <p:sp>
          <p:nvSpPr>
            <p:cNvPr id="16" name="TextBox 15">
              <a:extLst>
                <a:ext uri="{FF2B5EF4-FFF2-40B4-BE49-F238E27FC236}">
                  <a16:creationId xmlns:a16="http://schemas.microsoft.com/office/drawing/2014/main" id="{6219D9A2-24AA-824B-293D-B287234C8666}"/>
                </a:ext>
              </a:extLst>
            </p:cNvPr>
            <p:cNvSpPr txBox="1"/>
            <p:nvPr/>
          </p:nvSpPr>
          <p:spPr>
            <a:xfrm rot="16200000">
              <a:off x="18546" y="2267611"/>
              <a:ext cx="605468" cy="369332"/>
            </a:xfrm>
            <a:prstGeom prst="rect">
              <a:avLst/>
            </a:prstGeom>
            <a:noFill/>
            <a:ln>
              <a:solidFill>
                <a:schemeClr val="accent1"/>
              </a:solidFill>
            </a:ln>
          </p:spPr>
          <p:txBody>
            <a:bodyPr wrap="square" rtlCol="0">
              <a:spAutoFit/>
            </a:bodyPr>
            <a:lstStyle/>
            <a:p>
              <a:r>
                <a:rPr lang="en-US" dirty="0"/>
                <a:t>SST</a:t>
              </a:r>
            </a:p>
          </p:txBody>
        </p:sp>
        <p:sp>
          <p:nvSpPr>
            <p:cNvPr id="31" name="TextBox 30">
              <a:extLst>
                <a:ext uri="{FF2B5EF4-FFF2-40B4-BE49-F238E27FC236}">
                  <a16:creationId xmlns:a16="http://schemas.microsoft.com/office/drawing/2014/main" id="{FDBE8592-D780-0B0B-91D8-0722FA09E1DF}"/>
                </a:ext>
              </a:extLst>
            </p:cNvPr>
            <p:cNvSpPr txBox="1"/>
            <p:nvPr/>
          </p:nvSpPr>
          <p:spPr>
            <a:xfrm>
              <a:off x="224077" y="5280508"/>
              <a:ext cx="1423619" cy="646331"/>
            </a:xfrm>
            <a:prstGeom prst="rect">
              <a:avLst/>
            </a:prstGeom>
            <a:noFill/>
            <a:ln>
              <a:solidFill>
                <a:schemeClr val="accent1"/>
              </a:solidFill>
            </a:ln>
          </p:spPr>
          <p:txBody>
            <a:bodyPr wrap="square" rtlCol="0">
              <a:spAutoFit/>
            </a:bodyPr>
            <a:lstStyle/>
            <a:p>
              <a:pPr algn="ctr"/>
              <a:r>
                <a:rPr lang="en-US" dirty="0"/>
                <a:t>Spatial</a:t>
              </a:r>
            </a:p>
            <a:p>
              <a:pPr algn="ctr"/>
              <a:r>
                <a:rPr lang="en-US" dirty="0"/>
                <a:t>Coordinates</a:t>
              </a:r>
            </a:p>
          </p:txBody>
        </p:sp>
        <p:sp>
          <p:nvSpPr>
            <p:cNvPr id="36" name="TextBox 35">
              <a:extLst>
                <a:ext uri="{FF2B5EF4-FFF2-40B4-BE49-F238E27FC236}">
                  <a16:creationId xmlns:a16="http://schemas.microsoft.com/office/drawing/2014/main" id="{B627F3E0-0DE5-E392-6604-BBFCF7C9D193}"/>
                </a:ext>
              </a:extLst>
            </p:cNvPr>
            <p:cNvSpPr txBox="1"/>
            <p:nvPr/>
          </p:nvSpPr>
          <p:spPr>
            <a:xfrm>
              <a:off x="1090727" y="6190540"/>
              <a:ext cx="731865" cy="369332"/>
            </a:xfrm>
            <a:prstGeom prst="rect">
              <a:avLst/>
            </a:prstGeom>
            <a:noFill/>
            <a:ln>
              <a:solidFill>
                <a:schemeClr val="accent1"/>
              </a:solidFill>
            </a:ln>
          </p:spPr>
          <p:txBody>
            <a:bodyPr wrap="square" rtlCol="0">
              <a:spAutoFit/>
            </a:bodyPr>
            <a:lstStyle/>
            <a:p>
              <a:r>
                <a:rPr lang="en-US" dirty="0"/>
                <a:t>Time</a:t>
              </a:r>
            </a:p>
          </p:txBody>
        </p:sp>
        <p:sp>
          <p:nvSpPr>
            <p:cNvPr id="67" name="TextBox 66">
              <a:extLst>
                <a:ext uri="{FF2B5EF4-FFF2-40B4-BE49-F238E27FC236}">
                  <a16:creationId xmlns:a16="http://schemas.microsoft.com/office/drawing/2014/main" id="{1E474F53-9908-8C42-9888-D76AE248FFFB}"/>
                </a:ext>
              </a:extLst>
            </p:cNvPr>
            <p:cNvSpPr txBox="1"/>
            <p:nvPr/>
          </p:nvSpPr>
          <p:spPr>
            <a:xfrm>
              <a:off x="1143000" y="1312674"/>
              <a:ext cx="842594" cy="338554"/>
            </a:xfrm>
            <a:prstGeom prst="rect">
              <a:avLst/>
            </a:prstGeom>
            <a:noFill/>
          </p:spPr>
          <p:txBody>
            <a:bodyPr wrap="square">
              <a:spAutoFit/>
            </a:bodyPr>
            <a:lstStyle/>
            <a:p>
              <a:r>
                <a:rPr lang="en-US" sz="1600" b="1" dirty="0"/>
                <a:t>Tracer</a:t>
              </a:r>
              <a:endParaRPr lang="en-US" sz="1600" dirty="0"/>
            </a:p>
          </p:txBody>
        </p:sp>
        <mc:AlternateContent xmlns:mc="http://schemas.openxmlformats.org/markup-compatibility/2006" xmlns:a14="http://schemas.microsoft.com/office/drawing/2010/main">
          <mc:Choice Requires="a14">
            <p:sp>
              <p:nvSpPr>
                <p:cNvPr id="70" name="TextBox 69">
                  <a:extLst>
                    <a:ext uri="{FF2B5EF4-FFF2-40B4-BE49-F238E27FC236}">
                      <a16:creationId xmlns:a16="http://schemas.microsoft.com/office/drawing/2014/main" id="{7F00D2A2-AD98-2A01-24BD-8E2663F64724}"/>
                    </a:ext>
                  </a:extLst>
                </p:cNvPr>
                <p:cNvSpPr txBox="1"/>
                <p:nvPr/>
              </p:nvSpPr>
              <p:spPr>
                <a:xfrm rot="16200000">
                  <a:off x="-1602" y="3117662"/>
                  <a:ext cx="593431" cy="57400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i="1" smtClean="0">
                                <a:latin typeface="Cambria Math" panose="02040503050406030204" pitchFamily="18" charset="0"/>
                              </a:rPr>
                            </m:ctrlPr>
                          </m:fPr>
                          <m:num>
                            <m:r>
                              <a:rPr lang="en-US"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𝑆𝑆𝐻</m:t>
                            </m:r>
                          </m:num>
                          <m:den>
                            <m:r>
                              <a:rPr lang="en-US"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𝑦</m:t>
                            </m:r>
                          </m:den>
                        </m:f>
                      </m:oMath>
                    </m:oMathPara>
                  </a14:m>
                  <a:endParaRPr lang="en-US" dirty="0"/>
                </a:p>
              </p:txBody>
            </p:sp>
          </mc:Choice>
          <mc:Fallback xmlns="">
            <p:sp>
              <p:nvSpPr>
                <p:cNvPr id="70" name="TextBox 69">
                  <a:extLst>
                    <a:ext uri="{FF2B5EF4-FFF2-40B4-BE49-F238E27FC236}">
                      <a16:creationId xmlns:a16="http://schemas.microsoft.com/office/drawing/2014/main" id="{7F00D2A2-AD98-2A01-24BD-8E2663F64724}"/>
                    </a:ext>
                  </a:extLst>
                </p:cNvPr>
                <p:cNvSpPr txBox="1">
                  <a:spLocks noRot="1" noChangeAspect="1" noMove="1" noResize="1" noEditPoints="1" noAdjustHandles="1" noChangeArrowheads="1" noChangeShapeType="1" noTextEdit="1"/>
                </p:cNvSpPr>
                <p:nvPr/>
              </p:nvSpPr>
              <p:spPr>
                <a:xfrm rot="16200000">
                  <a:off x="-1602" y="3117662"/>
                  <a:ext cx="593431" cy="574003"/>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1" name="TextBox 70">
                  <a:extLst>
                    <a:ext uri="{FF2B5EF4-FFF2-40B4-BE49-F238E27FC236}">
                      <a16:creationId xmlns:a16="http://schemas.microsoft.com/office/drawing/2014/main" id="{2721DB54-8316-AFDE-FB51-C8922C8D9E74}"/>
                    </a:ext>
                  </a:extLst>
                </p:cNvPr>
                <p:cNvSpPr txBox="1"/>
                <p:nvPr/>
              </p:nvSpPr>
              <p:spPr>
                <a:xfrm rot="16200000">
                  <a:off x="-27006" y="4112580"/>
                  <a:ext cx="593431" cy="52668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i="1" smtClean="0">
                                <a:latin typeface="Cambria Math" panose="02040503050406030204" pitchFamily="18" charset="0"/>
                              </a:rPr>
                            </m:ctrlPr>
                          </m:fPr>
                          <m:num>
                            <m:r>
                              <a:rPr lang="en-US"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𝑆𝑆𝐻</m:t>
                            </m:r>
                          </m:num>
                          <m:den>
                            <m:r>
                              <a:rPr lang="en-US"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𝑥</m:t>
                            </m:r>
                          </m:den>
                        </m:f>
                      </m:oMath>
                    </m:oMathPara>
                  </a14:m>
                  <a:endParaRPr lang="en-US" dirty="0"/>
                </a:p>
              </p:txBody>
            </p:sp>
          </mc:Choice>
          <mc:Fallback xmlns="">
            <p:sp>
              <p:nvSpPr>
                <p:cNvPr id="71" name="TextBox 70">
                  <a:extLst>
                    <a:ext uri="{FF2B5EF4-FFF2-40B4-BE49-F238E27FC236}">
                      <a16:creationId xmlns:a16="http://schemas.microsoft.com/office/drawing/2014/main" id="{2721DB54-8316-AFDE-FB51-C8922C8D9E74}"/>
                    </a:ext>
                  </a:extLst>
                </p:cNvPr>
                <p:cNvSpPr txBox="1">
                  <a:spLocks noRot="1" noChangeAspect="1" noMove="1" noResize="1" noEditPoints="1" noAdjustHandles="1" noChangeArrowheads="1" noChangeShapeType="1" noTextEdit="1"/>
                </p:cNvSpPr>
                <p:nvPr/>
              </p:nvSpPr>
              <p:spPr>
                <a:xfrm rot="16200000">
                  <a:off x="-27006" y="4112580"/>
                  <a:ext cx="593431" cy="526683"/>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2" name="TextBox 71">
                  <a:extLst>
                    <a:ext uri="{FF2B5EF4-FFF2-40B4-BE49-F238E27FC236}">
                      <a16:creationId xmlns:a16="http://schemas.microsoft.com/office/drawing/2014/main" id="{ACDFBEDD-E21D-752F-1FE3-E49F85B70DCB}"/>
                    </a:ext>
                  </a:extLst>
                </p:cNvPr>
                <p:cNvSpPr txBox="1"/>
                <p:nvPr/>
              </p:nvSpPr>
              <p:spPr>
                <a:xfrm>
                  <a:off x="2208018" y="457092"/>
                  <a:ext cx="433019" cy="40011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2000" i="1" smtClean="0">
                                <a:latin typeface="Cambria Math" panose="02040503050406030204" pitchFamily="18" charset="0"/>
                              </a:rPr>
                            </m:ctrlPr>
                          </m:sSubPr>
                          <m:e>
                            <m:r>
                              <a:rPr lang="en-US" sz="2000" b="0" i="1" smtClean="0">
                                <a:latin typeface="Cambria Math" panose="02040503050406030204" pitchFamily="18" charset="0"/>
                              </a:rPr>
                              <m:t>𝑓</m:t>
                            </m:r>
                          </m:e>
                          <m:sub>
                            <m:r>
                              <a:rPr lang="en-US" sz="2000" b="0" i="1" smtClean="0">
                                <a:latin typeface="Cambria Math" panose="02040503050406030204" pitchFamily="18" charset="0"/>
                              </a:rPr>
                              <m:t>1</m:t>
                            </m:r>
                          </m:sub>
                        </m:sSub>
                      </m:oMath>
                    </m:oMathPara>
                  </a14:m>
                  <a:endParaRPr lang="en-US" sz="2000" b="1" dirty="0"/>
                </a:p>
              </p:txBody>
            </p:sp>
          </mc:Choice>
          <mc:Fallback xmlns="">
            <p:sp>
              <p:nvSpPr>
                <p:cNvPr id="72" name="TextBox 71">
                  <a:extLst>
                    <a:ext uri="{FF2B5EF4-FFF2-40B4-BE49-F238E27FC236}">
                      <a16:creationId xmlns:a16="http://schemas.microsoft.com/office/drawing/2014/main" id="{ACDFBEDD-E21D-752F-1FE3-E49F85B70DCB}"/>
                    </a:ext>
                  </a:extLst>
                </p:cNvPr>
                <p:cNvSpPr txBox="1">
                  <a:spLocks noRot="1" noChangeAspect="1" noMove="1" noResize="1" noEditPoints="1" noAdjustHandles="1" noChangeArrowheads="1" noChangeShapeType="1" noTextEdit="1"/>
                </p:cNvSpPr>
                <p:nvPr/>
              </p:nvSpPr>
              <p:spPr>
                <a:xfrm>
                  <a:off x="2208018" y="457092"/>
                  <a:ext cx="433019" cy="400110"/>
                </a:xfrm>
                <a:prstGeom prst="rect">
                  <a:avLst/>
                </a:prstGeom>
                <a:blipFill>
                  <a:blip r:embed="rId6"/>
                  <a:stretch>
                    <a:fillRect l="-1408" b="-13636"/>
                  </a:stretch>
                </a:blipFill>
              </p:spPr>
              <p:txBody>
                <a:bodyPr/>
                <a:lstStyle/>
                <a:p>
                  <a:r>
                    <a:rPr lang="en-US">
                      <a:noFill/>
                    </a:rPr>
                    <a:t> </a:t>
                  </a:r>
                </a:p>
              </p:txBody>
            </p:sp>
          </mc:Fallback>
        </mc:AlternateContent>
        <p:sp>
          <p:nvSpPr>
            <p:cNvPr id="74" name="TextBox 73">
              <a:extLst>
                <a:ext uri="{FF2B5EF4-FFF2-40B4-BE49-F238E27FC236}">
                  <a16:creationId xmlns:a16="http://schemas.microsoft.com/office/drawing/2014/main" id="{A588E912-0315-EDEE-05E9-4C9EA1EC12F6}"/>
                </a:ext>
              </a:extLst>
            </p:cNvPr>
            <p:cNvSpPr txBox="1"/>
            <p:nvPr/>
          </p:nvSpPr>
          <p:spPr>
            <a:xfrm>
              <a:off x="1173077" y="78845"/>
              <a:ext cx="971228" cy="369332"/>
            </a:xfrm>
            <a:prstGeom prst="rect">
              <a:avLst/>
            </a:prstGeom>
            <a:noFill/>
          </p:spPr>
          <p:txBody>
            <a:bodyPr wrap="none" rtlCol="0">
              <a:spAutoFit/>
            </a:bodyPr>
            <a:lstStyle/>
            <a:p>
              <a:r>
                <a:rPr lang="en-US" b="1" dirty="0"/>
                <a:t>INPUTS</a:t>
              </a:r>
            </a:p>
          </p:txBody>
        </p:sp>
      </p:grpSp>
      <p:pic>
        <p:nvPicPr>
          <p:cNvPr id="60" name="Content Placeholder 5">
            <a:extLst>
              <a:ext uri="{FF2B5EF4-FFF2-40B4-BE49-F238E27FC236}">
                <a16:creationId xmlns:a16="http://schemas.microsoft.com/office/drawing/2014/main" id="{A553E839-3ED7-13F7-2322-F8F4793ACB27}"/>
              </a:ext>
            </a:extLst>
          </p:cNvPr>
          <p:cNvPicPr>
            <a:picLocks noChangeAspect="1"/>
          </p:cNvPicPr>
          <p:nvPr/>
        </p:nvPicPr>
        <p:blipFill>
          <a:blip r:embed="rId7">
            <a:extLst>
              <a:ext uri="{28A0092B-C50C-407E-A947-70E740481C1C}">
                <a14:useLocalDpi xmlns:a14="http://schemas.microsoft.com/office/drawing/2010/main" val="0"/>
              </a:ext>
            </a:extLst>
          </a:blip>
          <a:srcRect l="5106" t="4477"/>
          <a:stretch>
            <a:fillRect/>
          </a:stretch>
        </p:blipFill>
        <p:spPr>
          <a:xfrm>
            <a:off x="622322" y="916529"/>
            <a:ext cx="2290032" cy="4052762"/>
          </a:xfrm>
          <a:prstGeom prst="rect">
            <a:avLst/>
          </a:prstGeom>
          <a:solidFill>
            <a:schemeClr val="accent3">
              <a:lumMod val="60000"/>
              <a:lumOff val="40000"/>
            </a:schemeClr>
          </a:solidFill>
        </p:spPr>
      </p:pic>
      <p:grpSp>
        <p:nvGrpSpPr>
          <p:cNvPr id="5" name="Group 4">
            <a:extLst>
              <a:ext uri="{FF2B5EF4-FFF2-40B4-BE49-F238E27FC236}">
                <a16:creationId xmlns:a16="http://schemas.microsoft.com/office/drawing/2014/main" id="{252EC11D-DD2D-B9F6-0E84-20B77E2E0F8E}"/>
              </a:ext>
            </a:extLst>
          </p:cNvPr>
          <p:cNvGrpSpPr/>
          <p:nvPr/>
        </p:nvGrpSpPr>
        <p:grpSpPr>
          <a:xfrm>
            <a:off x="2829729" y="1013608"/>
            <a:ext cx="7298362" cy="4085347"/>
            <a:chOff x="6031046" y="1306223"/>
            <a:chExt cx="7298362" cy="4085347"/>
          </a:xfrm>
        </p:grpSpPr>
        <p:grpSp>
          <p:nvGrpSpPr>
            <p:cNvPr id="7" name="Group 6">
              <a:extLst>
                <a:ext uri="{FF2B5EF4-FFF2-40B4-BE49-F238E27FC236}">
                  <a16:creationId xmlns:a16="http://schemas.microsoft.com/office/drawing/2014/main" id="{93FED3BE-3BB1-70C6-0E4B-79411A46C38D}"/>
                </a:ext>
              </a:extLst>
            </p:cNvPr>
            <p:cNvGrpSpPr/>
            <p:nvPr/>
          </p:nvGrpSpPr>
          <p:grpSpPr>
            <a:xfrm>
              <a:off x="6031046" y="1306223"/>
              <a:ext cx="7298362" cy="4085347"/>
              <a:chOff x="5942139" y="1316977"/>
              <a:chExt cx="7298362" cy="4085347"/>
            </a:xfrm>
          </p:grpSpPr>
          <p:sp>
            <p:nvSpPr>
              <p:cNvPr id="11" name="Rectangle 10">
                <a:extLst>
                  <a:ext uri="{FF2B5EF4-FFF2-40B4-BE49-F238E27FC236}">
                    <a16:creationId xmlns:a16="http://schemas.microsoft.com/office/drawing/2014/main" id="{E9E4DEF1-2045-8ABB-8E03-D03821DECF06}"/>
                  </a:ext>
                </a:extLst>
              </p:cNvPr>
              <p:cNvSpPr/>
              <p:nvPr/>
            </p:nvSpPr>
            <p:spPr>
              <a:xfrm>
                <a:off x="6370199" y="1911318"/>
                <a:ext cx="164387" cy="2544628"/>
              </a:xfrm>
              <a:prstGeom prst="rect">
                <a:avLst/>
              </a:prstGeom>
            </p:spPr>
            <p:style>
              <a:lnRef idx="3">
                <a:schemeClr val="lt1"/>
              </a:lnRef>
              <a:fillRef idx="1">
                <a:schemeClr val="accent4"/>
              </a:fillRef>
              <a:effectRef idx="1">
                <a:schemeClr val="accent4"/>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09793B91-FD02-BEB2-1E15-664A98C40DB7}"/>
                  </a:ext>
                </a:extLst>
              </p:cNvPr>
              <p:cNvSpPr/>
              <p:nvPr/>
            </p:nvSpPr>
            <p:spPr>
              <a:xfrm>
                <a:off x="6839308" y="1911318"/>
                <a:ext cx="164387" cy="2544628"/>
              </a:xfrm>
              <a:prstGeom prst="rect">
                <a:avLst/>
              </a:prstGeom>
            </p:spPr>
            <p:style>
              <a:lnRef idx="3">
                <a:schemeClr val="lt1"/>
              </a:lnRef>
              <a:fillRef idx="1">
                <a:schemeClr val="accent4"/>
              </a:fillRef>
              <a:effectRef idx="1">
                <a:schemeClr val="accent4"/>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EF9EA245-AA82-A59B-F6B7-64BFF8BF0B85}"/>
                  </a:ext>
                </a:extLst>
              </p:cNvPr>
              <p:cNvSpPr/>
              <p:nvPr/>
            </p:nvSpPr>
            <p:spPr>
              <a:xfrm>
                <a:off x="7166634" y="2159235"/>
                <a:ext cx="252139" cy="2059478"/>
              </a:xfrm>
              <a:prstGeom prst="rect">
                <a:avLst/>
              </a:prstGeom>
            </p:spPr>
            <p:style>
              <a:lnRef idx="3">
                <a:schemeClr val="lt1"/>
              </a:lnRef>
              <a:fillRef idx="1">
                <a:schemeClr val="accent4"/>
              </a:fillRef>
              <a:effectRef idx="1">
                <a:schemeClr val="accent4"/>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C99FE56C-CB71-E7ED-FEAA-8C608A04ADCB}"/>
                  </a:ext>
                </a:extLst>
              </p:cNvPr>
              <p:cNvSpPr/>
              <p:nvPr/>
            </p:nvSpPr>
            <p:spPr>
              <a:xfrm>
                <a:off x="7537255" y="2300177"/>
                <a:ext cx="422092" cy="1766910"/>
              </a:xfrm>
              <a:prstGeom prst="rect">
                <a:avLst/>
              </a:prstGeom>
            </p:spPr>
            <p:style>
              <a:lnRef idx="3">
                <a:schemeClr val="lt1"/>
              </a:lnRef>
              <a:fillRef idx="1">
                <a:schemeClr val="accent4"/>
              </a:fillRef>
              <a:effectRef idx="1">
                <a:schemeClr val="accent4"/>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CFB08229-E7F2-C86C-1B65-6DAB9170F48C}"/>
                  </a:ext>
                </a:extLst>
              </p:cNvPr>
              <p:cNvSpPr/>
              <p:nvPr/>
            </p:nvSpPr>
            <p:spPr>
              <a:xfrm>
                <a:off x="8097152" y="2769401"/>
                <a:ext cx="629290" cy="826695"/>
              </a:xfrm>
              <a:prstGeom prst="rect">
                <a:avLst/>
              </a:prstGeom>
            </p:spPr>
            <p:style>
              <a:lnRef idx="3">
                <a:schemeClr val="lt1"/>
              </a:lnRef>
              <a:fillRef idx="1">
                <a:schemeClr val="accent4"/>
              </a:fillRef>
              <a:effectRef idx="1">
                <a:schemeClr val="accent4"/>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FBA480B3-E5EF-6BEA-881F-61A054161BF2}"/>
                  </a:ext>
                </a:extLst>
              </p:cNvPr>
              <p:cNvSpPr/>
              <p:nvPr/>
            </p:nvSpPr>
            <p:spPr>
              <a:xfrm>
                <a:off x="9799231" y="1911318"/>
                <a:ext cx="164387" cy="2544628"/>
              </a:xfrm>
              <a:prstGeom prst="rect">
                <a:avLst/>
              </a:prstGeom>
            </p:spPr>
            <p:style>
              <a:lnRef idx="3">
                <a:schemeClr val="lt1"/>
              </a:lnRef>
              <a:fillRef idx="1">
                <a:schemeClr val="accent4"/>
              </a:fillRef>
              <a:effectRef idx="1">
                <a:schemeClr val="accent4"/>
              </a:effectRef>
              <a:fontRef idx="minor">
                <a:schemeClr val="lt1"/>
              </a:fontRef>
            </p:style>
            <p:txBody>
              <a:bodyPr rtlCol="0" anchor="ctr"/>
              <a:lstStyle/>
              <a:p>
                <a:pPr algn="ctr"/>
                <a:endParaRPr lang="en-US" dirty="0"/>
              </a:p>
            </p:txBody>
          </p:sp>
          <p:sp>
            <p:nvSpPr>
              <p:cNvPr id="26" name="Rectangle 25">
                <a:extLst>
                  <a:ext uri="{FF2B5EF4-FFF2-40B4-BE49-F238E27FC236}">
                    <a16:creationId xmlns:a16="http://schemas.microsoft.com/office/drawing/2014/main" id="{81B0B3C0-CF93-71CC-67D1-859C98588197}"/>
                  </a:ext>
                </a:extLst>
              </p:cNvPr>
              <p:cNvSpPr/>
              <p:nvPr/>
            </p:nvSpPr>
            <p:spPr>
              <a:xfrm>
                <a:off x="9450892" y="2153451"/>
                <a:ext cx="252139" cy="2059478"/>
              </a:xfrm>
              <a:prstGeom prst="rect">
                <a:avLst/>
              </a:prstGeom>
            </p:spPr>
            <p:style>
              <a:lnRef idx="3">
                <a:schemeClr val="lt1"/>
              </a:lnRef>
              <a:fillRef idx="1">
                <a:schemeClr val="accent4"/>
              </a:fillRef>
              <a:effectRef idx="1">
                <a:schemeClr val="accent4"/>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C32E6FD-1EC3-1924-57D0-60D0EB5B3217}"/>
                  </a:ext>
                </a:extLst>
              </p:cNvPr>
              <p:cNvSpPr/>
              <p:nvPr/>
            </p:nvSpPr>
            <p:spPr>
              <a:xfrm>
                <a:off x="8851016" y="2300177"/>
                <a:ext cx="422092" cy="1766910"/>
              </a:xfrm>
              <a:prstGeom prst="rect">
                <a:avLst/>
              </a:prstGeom>
            </p:spPr>
            <p:style>
              <a:lnRef idx="3">
                <a:schemeClr val="lt1"/>
              </a:lnRef>
              <a:fillRef idx="1">
                <a:schemeClr val="accent4"/>
              </a:fillRef>
              <a:effectRef idx="1">
                <a:schemeClr val="accent4"/>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D7AA98E8-75C4-66D1-4804-1BAD2481D274}"/>
                  </a:ext>
                </a:extLst>
              </p:cNvPr>
              <p:cNvSpPr txBox="1"/>
              <p:nvPr/>
            </p:nvSpPr>
            <p:spPr>
              <a:xfrm>
                <a:off x="5942139" y="4399834"/>
                <a:ext cx="1350564" cy="276999"/>
              </a:xfrm>
              <a:prstGeom prst="rect">
                <a:avLst/>
              </a:prstGeom>
              <a:noFill/>
            </p:spPr>
            <p:txBody>
              <a:bodyPr wrap="square">
                <a:spAutoFit/>
              </a:bodyPr>
              <a:lstStyle/>
              <a:p>
                <a:pPr algn="ctr"/>
                <a:r>
                  <a:rPr lang="en-US" sz="1200" dirty="0"/>
                  <a:t>192 × 192 × 26</a:t>
                </a:r>
              </a:p>
            </p:txBody>
          </p:sp>
          <p:sp>
            <p:nvSpPr>
              <p:cNvPr id="30" name="TextBox 29">
                <a:extLst>
                  <a:ext uri="{FF2B5EF4-FFF2-40B4-BE49-F238E27FC236}">
                    <a16:creationId xmlns:a16="http://schemas.microsoft.com/office/drawing/2014/main" id="{A16B230E-6190-237A-9E1C-4B1AE57274DE}"/>
                  </a:ext>
                </a:extLst>
              </p:cNvPr>
              <p:cNvSpPr txBox="1"/>
              <p:nvPr/>
            </p:nvSpPr>
            <p:spPr>
              <a:xfrm>
                <a:off x="6521194" y="1477184"/>
                <a:ext cx="854897" cy="461665"/>
              </a:xfrm>
              <a:prstGeom prst="rect">
                <a:avLst/>
              </a:prstGeom>
              <a:noFill/>
            </p:spPr>
            <p:txBody>
              <a:bodyPr wrap="square">
                <a:spAutoFit/>
              </a:bodyPr>
              <a:lstStyle/>
              <a:p>
                <a:pPr algn="ctr"/>
                <a:r>
                  <a:rPr lang="en-US" sz="1200" dirty="0"/>
                  <a:t>Conv </a:t>
                </a:r>
              </a:p>
              <a:p>
                <a:pPr algn="ctr"/>
                <a:r>
                  <a:rPr lang="en-US" sz="1200" dirty="0"/>
                  <a:t>32</a:t>
                </a:r>
              </a:p>
            </p:txBody>
          </p:sp>
          <p:sp>
            <p:nvSpPr>
              <p:cNvPr id="32" name="TextBox 31">
                <a:extLst>
                  <a:ext uri="{FF2B5EF4-FFF2-40B4-BE49-F238E27FC236}">
                    <a16:creationId xmlns:a16="http://schemas.microsoft.com/office/drawing/2014/main" id="{070CBB62-C96A-8203-1FDA-221B57EEAB77}"/>
                  </a:ext>
                </a:extLst>
              </p:cNvPr>
              <p:cNvSpPr txBox="1"/>
              <p:nvPr/>
            </p:nvSpPr>
            <p:spPr>
              <a:xfrm>
                <a:off x="6995995" y="1735921"/>
                <a:ext cx="566294" cy="461665"/>
              </a:xfrm>
              <a:prstGeom prst="rect">
                <a:avLst/>
              </a:prstGeom>
              <a:noFill/>
            </p:spPr>
            <p:txBody>
              <a:bodyPr wrap="square">
                <a:spAutoFit/>
              </a:bodyPr>
              <a:lstStyle/>
              <a:p>
                <a:pPr algn="ctr"/>
                <a:r>
                  <a:rPr lang="en-US" sz="1200" dirty="0"/>
                  <a:t>Conv</a:t>
                </a:r>
              </a:p>
              <a:p>
                <a:pPr algn="ctr"/>
                <a:r>
                  <a:rPr lang="en-US" sz="1200" dirty="0"/>
                  <a:t> 64</a:t>
                </a:r>
              </a:p>
            </p:txBody>
          </p:sp>
          <p:sp>
            <p:nvSpPr>
              <p:cNvPr id="33" name="TextBox 32">
                <a:extLst>
                  <a:ext uri="{FF2B5EF4-FFF2-40B4-BE49-F238E27FC236}">
                    <a16:creationId xmlns:a16="http://schemas.microsoft.com/office/drawing/2014/main" id="{A15C118C-9F23-CF74-7DF2-E3B5932A4734}"/>
                  </a:ext>
                </a:extLst>
              </p:cNvPr>
              <p:cNvSpPr txBox="1"/>
              <p:nvPr/>
            </p:nvSpPr>
            <p:spPr>
              <a:xfrm>
                <a:off x="7465568" y="1889215"/>
                <a:ext cx="557297" cy="461665"/>
              </a:xfrm>
              <a:prstGeom prst="rect">
                <a:avLst/>
              </a:prstGeom>
              <a:noFill/>
            </p:spPr>
            <p:txBody>
              <a:bodyPr wrap="square">
                <a:spAutoFit/>
              </a:bodyPr>
              <a:lstStyle/>
              <a:p>
                <a:pPr algn="ctr"/>
                <a:r>
                  <a:rPr lang="en-US" sz="1200" dirty="0"/>
                  <a:t>Conv </a:t>
                </a:r>
              </a:p>
              <a:p>
                <a:pPr algn="ctr"/>
                <a:r>
                  <a:rPr lang="en-US" sz="1200" dirty="0"/>
                  <a:t>128</a:t>
                </a:r>
              </a:p>
            </p:txBody>
          </p:sp>
          <p:sp>
            <p:nvSpPr>
              <p:cNvPr id="34" name="TextBox 33">
                <a:extLst>
                  <a:ext uri="{FF2B5EF4-FFF2-40B4-BE49-F238E27FC236}">
                    <a16:creationId xmlns:a16="http://schemas.microsoft.com/office/drawing/2014/main" id="{5C3DFD77-F30D-E033-C70F-20B46E340208}"/>
                  </a:ext>
                </a:extLst>
              </p:cNvPr>
              <p:cNvSpPr txBox="1"/>
              <p:nvPr/>
            </p:nvSpPr>
            <p:spPr>
              <a:xfrm>
                <a:off x="7945005" y="2340275"/>
                <a:ext cx="941373" cy="461665"/>
              </a:xfrm>
              <a:prstGeom prst="rect">
                <a:avLst/>
              </a:prstGeom>
              <a:noFill/>
            </p:spPr>
            <p:txBody>
              <a:bodyPr wrap="square">
                <a:spAutoFit/>
              </a:bodyPr>
              <a:lstStyle/>
              <a:p>
                <a:pPr algn="ctr"/>
                <a:r>
                  <a:rPr lang="en-US" sz="1200" dirty="0"/>
                  <a:t>Bottleneck256</a:t>
                </a:r>
              </a:p>
            </p:txBody>
          </p:sp>
          <p:sp>
            <p:nvSpPr>
              <p:cNvPr id="35" name="TextBox 34">
                <a:extLst>
                  <a:ext uri="{FF2B5EF4-FFF2-40B4-BE49-F238E27FC236}">
                    <a16:creationId xmlns:a16="http://schemas.microsoft.com/office/drawing/2014/main" id="{49053909-6D4C-4316-75FF-2F9B83C00D24}"/>
                  </a:ext>
                </a:extLst>
              </p:cNvPr>
              <p:cNvSpPr txBox="1"/>
              <p:nvPr/>
            </p:nvSpPr>
            <p:spPr>
              <a:xfrm>
                <a:off x="8766398" y="1889215"/>
                <a:ext cx="581076" cy="461665"/>
              </a:xfrm>
              <a:prstGeom prst="rect">
                <a:avLst/>
              </a:prstGeom>
              <a:noFill/>
            </p:spPr>
            <p:txBody>
              <a:bodyPr wrap="square">
                <a:spAutoFit/>
              </a:bodyPr>
              <a:lstStyle/>
              <a:p>
                <a:pPr algn="ctr"/>
                <a:r>
                  <a:rPr lang="en-US" sz="1200" dirty="0"/>
                  <a:t>Conv </a:t>
                </a:r>
              </a:p>
              <a:p>
                <a:pPr algn="ctr"/>
                <a:r>
                  <a:rPr lang="en-US" sz="1200" dirty="0"/>
                  <a:t>128</a:t>
                </a:r>
              </a:p>
            </p:txBody>
          </p:sp>
          <p:sp>
            <p:nvSpPr>
              <p:cNvPr id="42" name="TextBox 41">
                <a:extLst>
                  <a:ext uri="{FF2B5EF4-FFF2-40B4-BE49-F238E27FC236}">
                    <a16:creationId xmlns:a16="http://schemas.microsoft.com/office/drawing/2014/main" id="{44689779-197D-ECEF-CE0F-92AD39661DD4}"/>
                  </a:ext>
                </a:extLst>
              </p:cNvPr>
              <p:cNvSpPr txBox="1"/>
              <p:nvPr/>
            </p:nvSpPr>
            <p:spPr>
              <a:xfrm>
                <a:off x="9273108" y="1763062"/>
                <a:ext cx="548852" cy="461665"/>
              </a:xfrm>
              <a:prstGeom prst="rect">
                <a:avLst/>
              </a:prstGeom>
              <a:noFill/>
            </p:spPr>
            <p:txBody>
              <a:bodyPr wrap="square">
                <a:spAutoFit/>
              </a:bodyPr>
              <a:lstStyle/>
              <a:p>
                <a:pPr algn="ctr"/>
                <a:r>
                  <a:rPr lang="en-US" sz="1200" dirty="0"/>
                  <a:t>Conv</a:t>
                </a:r>
              </a:p>
              <a:p>
                <a:pPr algn="ctr"/>
                <a:r>
                  <a:rPr lang="en-US" sz="1200" dirty="0"/>
                  <a:t> 64</a:t>
                </a:r>
              </a:p>
            </p:txBody>
          </p:sp>
          <p:sp>
            <p:nvSpPr>
              <p:cNvPr id="50" name="TextBox 49">
                <a:extLst>
                  <a:ext uri="{FF2B5EF4-FFF2-40B4-BE49-F238E27FC236}">
                    <a16:creationId xmlns:a16="http://schemas.microsoft.com/office/drawing/2014/main" id="{D8B04CBE-FD58-F685-9FF3-74B127F0ACDE}"/>
                  </a:ext>
                </a:extLst>
              </p:cNvPr>
              <p:cNvSpPr txBox="1"/>
              <p:nvPr/>
            </p:nvSpPr>
            <p:spPr>
              <a:xfrm>
                <a:off x="9604806" y="1505088"/>
                <a:ext cx="548852" cy="461665"/>
              </a:xfrm>
              <a:prstGeom prst="rect">
                <a:avLst/>
              </a:prstGeom>
              <a:noFill/>
            </p:spPr>
            <p:txBody>
              <a:bodyPr wrap="square">
                <a:spAutoFit/>
              </a:bodyPr>
              <a:lstStyle/>
              <a:p>
                <a:pPr algn="ctr"/>
                <a:r>
                  <a:rPr lang="en-US" sz="1200" dirty="0"/>
                  <a:t>Conv </a:t>
                </a:r>
              </a:p>
              <a:p>
                <a:pPr algn="ctr"/>
                <a:r>
                  <a:rPr lang="en-US" sz="1200" dirty="0"/>
                  <a:t>32</a:t>
                </a:r>
              </a:p>
            </p:txBody>
          </p:sp>
          <p:grpSp>
            <p:nvGrpSpPr>
              <p:cNvPr id="51" name="Group 50">
                <a:extLst>
                  <a:ext uri="{FF2B5EF4-FFF2-40B4-BE49-F238E27FC236}">
                    <a16:creationId xmlns:a16="http://schemas.microsoft.com/office/drawing/2014/main" id="{74BBC2F5-F863-5B26-C241-E7F0960AA504}"/>
                  </a:ext>
                </a:extLst>
              </p:cNvPr>
              <p:cNvGrpSpPr/>
              <p:nvPr/>
            </p:nvGrpSpPr>
            <p:grpSpPr>
              <a:xfrm>
                <a:off x="10220327" y="2224726"/>
                <a:ext cx="257282" cy="1771686"/>
                <a:chOff x="10220327" y="2224726"/>
                <a:chExt cx="257282" cy="1771686"/>
              </a:xfrm>
            </p:grpSpPr>
            <mc:AlternateContent xmlns:mc="http://schemas.openxmlformats.org/markup-compatibility/2006" xmlns:a14="http://schemas.microsoft.com/office/drawing/2010/main">
              <mc:Choice Requires="a14">
                <p:sp>
                  <p:nvSpPr>
                    <p:cNvPr id="98" name="Rectangle 97">
                      <a:extLst>
                        <a:ext uri="{FF2B5EF4-FFF2-40B4-BE49-F238E27FC236}">
                          <a16:creationId xmlns:a16="http://schemas.microsoft.com/office/drawing/2014/main" id="{CAE6F170-3448-4E04-F2FB-102394274838}"/>
                        </a:ext>
                      </a:extLst>
                    </p:cNvPr>
                    <p:cNvSpPr/>
                    <p:nvPr/>
                  </p:nvSpPr>
                  <p:spPr>
                    <a:xfrm>
                      <a:off x="10220327" y="2224726"/>
                      <a:ext cx="256971" cy="1048825"/>
                    </a:xfrm>
                    <a:prstGeom prst="rect">
                      <a:avLst/>
                    </a:prstGeom>
                    <a:ln>
                      <a:noFill/>
                    </a:ln>
                  </p:spPr>
                  <p:style>
                    <a:lnRef idx="3">
                      <a:schemeClr val="lt1"/>
                    </a:lnRef>
                    <a:fillRef idx="1">
                      <a:schemeClr val="accent4"/>
                    </a:fillRef>
                    <a:effectRef idx="1">
                      <a:schemeClr val="accent4"/>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acc>
                              <m:accPr>
                                <m:chr m:val="̂"/>
                                <m:ctrlPr>
                                  <a:rPr lang="en-US" b="1" i="1">
                                    <a:latin typeface="Cambria Math" panose="02040503050406030204" pitchFamily="18" charset="0"/>
                                  </a:rPr>
                                </m:ctrlPr>
                              </m:accPr>
                              <m:e>
                                <m:r>
                                  <a:rPr lang="en-US" b="1" i="1">
                                    <a:latin typeface="Cambria Math" panose="02040503050406030204" pitchFamily="18" charset="0"/>
                                  </a:rPr>
                                  <m:t>𝒖</m:t>
                                </m:r>
                              </m:e>
                            </m:acc>
                          </m:oMath>
                        </m:oMathPara>
                      </a14:m>
                      <a:endParaRPr lang="en-US" b="1" dirty="0"/>
                    </a:p>
                  </p:txBody>
                </p:sp>
              </mc:Choice>
              <mc:Fallback xmlns="">
                <p:sp>
                  <p:nvSpPr>
                    <p:cNvPr id="98" name="Rectangle 97">
                      <a:extLst>
                        <a:ext uri="{FF2B5EF4-FFF2-40B4-BE49-F238E27FC236}">
                          <a16:creationId xmlns:a16="http://schemas.microsoft.com/office/drawing/2014/main" id="{CAE6F170-3448-4E04-F2FB-102394274838}"/>
                        </a:ext>
                      </a:extLst>
                    </p:cNvPr>
                    <p:cNvSpPr>
                      <a:spLocks noRot="1" noChangeAspect="1" noMove="1" noResize="1" noEditPoints="1" noAdjustHandles="1" noChangeArrowheads="1" noChangeShapeType="1" noTextEdit="1"/>
                    </p:cNvSpPr>
                    <p:nvPr/>
                  </p:nvSpPr>
                  <p:spPr>
                    <a:xfrm>
                      <a:off x="10220327" y="2224726"/>
                      <a:ext cx="256971" cy="1048825"/>
                    </a:xfrm>
                    <a:prstGeom prst="rect">
                      <a:avLst/>
                    </a:prstGeom>
                    <a:blipFill>
                      <a:blip r:embed="rId8"/>
                      <a:stretch>
                        <a:fillRect l="-19048"/>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9" name="Rectangle 98">
                      <a:extLst>
                        <a:ext uri="{FF2B5EF4-FFF2-40B4-BE49-F238E27FC236}">
                          <a16:creationId xmlns:a16="http://schemas.microsoft.com/office/drawing/2014/main" id="{EE9FE73B-C159-B698-4DBE-AA56A4AAC3A1}"/>
                        </a:ext>
                      </a:extLst>
                    </p:cNvPr>
                    <p:cNvSpPr/>
                    <p:nvPr/>
                  </p:nvSpPr>
                  <p:spPr>
                    <a:xfrm>
                      <a:off x="10220638" y="3078480"/>
                      <a:ext cx="256971" cy="917932"/>
                    </a:xfrm>
                    <a:prstGeom prst="rect">
                      <a:avLst/>
                    </a:prstGeom>
                    <a:ln>
                      <a:noFill/>
                    </a:ln>
                  </p:spPr>
                  <p:style>
                    <a:lnRef idx="3">
                      <a:schemeClr val="lt1"/>
                    </a:lnRef>
                    <a:fillRef idx="1">
                      <a:schemeClr val="accent4"/>
                    </a:fillRef>
                    <a:effectRef idx="1">
                      <a:schemeClr val="accent4"/>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acc>
                              <m:accPr>
                                <m:chr m:val="̂"/>
                                <m:ctrlPr>
                                  <a:rPr lang="en-US" b="1" i="1">
                                    <a:latin typeface="Cambria Math" panose="02040503050406030204" pitchFamily="18" charset="0"/>
                                  </a:rPr>
                                </m:ctrlPr>
                              </m:accPr>
                              <m:e>
                                <m:r>
                                  <a:rPr lang="en-US" b="1" i="1">
                                    <a:latin typeface="Cambria Math" panose="02040503050406030204" pitchFamily="18" charset="0"/>
                                  </a:rPr>
                                  <m:t>𝒗</m:t>
                                </m:r>
                              </m:e>
                            </m:acc>
                          </m:oMath>
                        </m:oMathPara>
                      </a14:m>
                      <a:endParaRPr lang="en-US" b="1" dirty="0"/>
                    </a:p>
                  </p:txBody>
                </p:sp>
              </mc:Choice>
              <mc:Fallback xmlns="">
                <p:sp>
                  <p:nvSpPr>
                    <p:cNvPr id="99" name="Rectangle 98">
                      <a:extLst>
                        <a:ext uri="{FF2B5EF4-FFF2-40B4-BE49-F238E27FC236}">
                          <a16:creationId xmlns:a16="http://schemas.microsoft.com/office/drawing/2014/main" id="{EE9FE73B-C159-B698-4DBE-AA56A4AAC3A1}"/>
                        </a:ext>
                      </a:extLst>
                    </p:cNvPr>
                    <p:cNvSpPr>
                      <a:spLocks noRot="1" noChangeAspect="1" noMove="1" noResize="1" noEditPoints="1" noAdjustHandles="1" noChangeArrowheads="1" noChangeShapeType="1" noTextEdit="1"/>
                    </p:cNvSpPr>
                    <p:nvPr/>
                  </p:nvSpPr>
                  <p:spPr>
                    <a:xfrm>
                      <a:off x="10220638" y="3078480"/>
                      <a:ext cx="256971" cy="917932"/>
                    </a:xfrm>
                    <a:prstGeom prst="rect">
                      <a:avLst/>
                    </a:prstGeom>
                    <a:blipFill>
                      <a:blip r:embed="rId9"/>
                      <a:stretch>
                        <a:fillRect l="-19048"/>
                      </a:stretch>
                    </a:blipFill>
                    <a:ln>
                      <a:noFill/>
                    </a:ln>
                  </p:spPr>
                  <p:txBody>
                    <a:bodyPr/>
                    <a:lstStyle/>
                    <a:p>
                      <a:r>
                        <a:rPr lang="en-US">
                          <a:noFill/>
                        </a:rPr>
                        <a:t> </a:t>
                      </a:r>
                    </a:p>
                  </p:txBody>
                </p:sp>
              </mc:Fallback>
            </mc:AlternateContent>
          </p:grpSp>
          <p:sp>
            <p:nvSpPr>
              <p:cNvPr id="53" name="TextBox 52">
                <a:extLst>
                  <a:ext uri="{FF2B5EF4-FFF2-40B4-BE49-F238E27FC236}">
                    <a16:creationId xmlns:a16="http://schemas.microsoft.com/office/drawing/2014/main" id="{3C5D26FC-A5EF-B26B-0F62-6F6CAD405998}"/>
                  </a:ext>
                </a:extLst>
              </p:cNvPr>
              <p:cNvSpPr txBox="1"/>
              <p:nvPr/>
            </p:nvSpPr>
            <p:spPr>
              <a:xfrm>
                <a:off x="5958529" y="1648864"/>
                <a:ext cx="1029130" cy="307777"/>
              </a:xfrm>
              <a:prstGeom prst="rect">
                <a:avLst/>
              </a:prstGeom>
              <a:noFill/>
            </p:spPr>
            <p:txBody>
              <a:bodyPr wrap="square">
                <a:spAutoFit/>
              </a:bodyPr>
              <a:lstStyle/>
              <a:p>
                <a:pPr algn="ctr"/>
                <a:r>
                  <a:rPr lang="en-US" sz="1400" b="1" dirty="0"/>
                  <a:t>Input</a:t>
                </a:r>
              </a:p>
            </p:txBody>
          </p:sp>
          <p:sp>
            <p:nvSpPr>
              <p:cNvPr id="65" name="TextBox 64">
                <a:extLst>
                  <a:ext uri="{FF2B5EF4-FFF2-40B4-BE49-F238E27FC236}">
                    <a16:creationId xmlns:a16="http://schemas.microsoft.com/office/drawing/2014/main" id="{E805F9B3-6CAB-6167-5834-A75C6545C841}"/>
                  </a:ext>
                </a:extLst>
              </p:cNvPr>
              <p:cNvSpPr txBox="1"/>
              <p:nvPr/>
            </p:nvSpPr>
            <p:spPr>
              <a:xfrm>
                <a:off x="11924662" y="1316977"/>
                <a:ext cx="1315839" cy="461665"/>
              </a:xfrm>
              <a:prstGeom prst="rect">
                <a:avLst/>
              </a:prstGeom>
              <a:noFill/>
            </p:spPr>
            <p:txBody>
              <a:bodyPr wrap="square">
                <a:spAutoFit/>
              </a:bodyPr>
              <a:lstStyle/>
              <a:p>
                <a:pPr algn="ctr"/>
                <a:r>
                  <a:rPr lang="en-US" sz="2400" b="1" dirty="0"/>
                  <a:t>Output</a:t>
                </a:r>
              </a:p>
            </p:txBody>
          </p:sp>
          <p:sp>
            <p:nvSpPr>
              <p:cNvPr id="66" name="TextBox 65">
                <a:extLst>
                  <a:ext uri="{FF2B5EF4-FFF2-40B4-BE49-F238E27FC236}">
                    <a16:creationId xmlns:a16="http://schemas.microsoft.com/office/drawing/2014/main" id="{372BFE0A-209E-7F6D-A0CD-1BADAA59B579}"/>
                  </a:ext>
                </a:extLst>
              </p:cNvPr>
              <p:cNvSpPr txBox="1"/>
              <p:nvPr/>
            </p:nvSpPr>
            <p:spPr>
              <a:xfrm>
                <a:off x="9881424" y="4008065"/>
                <a:ext cx="1205075" cy="307777"/>
              </a:xfrm>
              <a:prstGeom prst="rect">
                <a:avLst/>
              </a:prstGeom>
              <a:noFill/>
            </p:spPr>
            <p:txBody>
              <a:bodyPr wrap="square">
                <a:spAutoFit/>
              </a:bodyPr>
              <a:lstStyle/>
              <a:p>
                <a:pPr algn="ctr"/>
                <a:r>
                  <a:rPr lang="en-US" sz="1400" dirty="0"/>
                  <a:t>192 × 192 × 2</a:t>
                </a:r>
              </a:p>
            </p:txBody>
          </p:sp>
          <p:cxnSp>
            <p:nvCxnSpPr>
              <p:cNvPr id="68" name="Straight Arrow Connector 67">
                <a:extLst>
                  <a:ext uri="{FF2B5EF4-FFF2-40B4-BE49-F238E27FC236}">
                    <a16:creationId xmlns:a16="http://schemas.microsoft.com/office/drawing/2014/main" id="{1C3B32F3-19D8-D038-D7D1-2B4F446C7937}"/>
                  </a:ext>
                </a:extLst>
              </p:cNvPr>
              <p:cNvCxnSpPr>
                <a:stCxn id="11" idx="3"/>
                <a:endCxn id="14" idx="1"/>
              </p:cNvCxnSpPr>
              <p:nvPr/>
            </p:nvCxnSpPr>
            <p:spPr>
              <a:xfrm>
                <a:off x="6534586" y="3183632"/>
                <a:ext cx="304722"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80" name="Straight Arrow Connector 79">
                <a:extLst>
                  <a:ext uri="{FF2B5EF4-FFF2-40B4-BE49-F238E27FC236}">
                    <a16:creationId xmlns:a16="http://schemas.microsoft.com/office/drawing/2014/main" id="{26E126D1-8CA1-D27F-BD2A-ECFD2EA89678}"/>
                  </a:ext>
                </a:extLst>
              </p:cNvPr>
              <p:cNvCxnSpPr>
                <a:stCxn id="14" idx="3"/>
                <a:endCxn id="19" idx="1"/>
              </p:cNvCxnSpPr>
              <p:nvPr/>
            </p:nvCxnSpPr>
            <p:spPr>
              <a:xfrm>
                <a:off x="7003695" y="3183632"/>
                <a:ext cx="162939" cy="534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85" name="Straight Arrow Connector 84">
                <a:extLst>
                  <a:ext uri="{FF2B5EF4-FFF2-40B4-BE49-F238E27FC236}">
                    <a16:creationId xmlns:a16="http://schemas.microsoft.com/office/drawing/2014/main" id="{448A0370-94CE-DB92-5C42-2ACF6AD16240}"/>
                  </a:ext>
                </a:extLst>
              </p:cNvPr>
              <p:cNvCxnSpPr>
                <a:stCxn id="19" idx="3"/>
                <a:endCxn id="20" idx="1"/>
              </p:cNvCxnSpPr>
              <p:nvPr/>
            </p:nvCxnSpPr>
            <p:spPr>
              <a:xfrm flipV="1">
                <a:off x="7418773" y="3183632"/>
                <a:ext cx="118482" cy="534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86" name="Straight Arrow Connector 85">
                <a:extLst>
                  <a:ext uri="{FF2B5EF4-FFF2-40B4-BE49-F238E27FC236}">
                    <a16:creationId xmlns:a16="http://schemas.microsoft.com/office/drawing/2014/main" id="{79899AB4-0545-EF59-74D2-F38E70B277E5}"/>
                  </a:ext>
                </a:extLst>
              </p:cNvPr>
              <p:cNvCxnSpPr>
                <a:stCxn id="20" idx="3"/>
                <a:endCxn id="22" idx="1"/>
              </p:cNvCxnSpPr>
              <p:nvPr/>
            </p:nvCxnSpPr>
            <p:spPr>
              <a:xfrm flipV="1">
                <a:off x="7959347" y="3182749"/>
                <a:ext cx="137805" cy="88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87" name="Straight Arrow Connector 86">
                <a:extLst>
                  <a:ext uri="{FF2B5EF4-FFF2-40B4-BE49-F238E27FC236}">
                    <a16:creationId xmlns:a16="http://schemas.microsoft.com/office/drawing/2014/main" id="{1FEB2E0C-1FB9-84BC-5679-8934D8D930DC}"/>
                  </a:ext>
                </a:extLst>
              </p:cNvPr>
              <p:cNvCxnSpPr>
                <a:stCxn id="22" idx="3"/>
                <a:endCxn id="28" idx="1"/>
              </p:cNvCxnSpPr>
              <p:nvPr/>
            </p:nvCxnSpPr>
            <p:spPr>
              <a:xfrm>
                <a:off x="8726442" y="3182749"/>
                <a:ext cx="124574" cy="88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88" name="Straight Arrow Connector 87">
                <a:extLst>
                  <a:ext uri="{FF2B5EF4-FFF2-40B4-BE49-F238E27FC236}">
                    <a16:creationId xmlns:a16="http://schemas.microsoft.com/office/drawing/2014/main" id="{BD03BD50-8F00-FA47-346C-D9A8D7CD26AD}"/>
                  </a:ext>
                </a:extLst>
              </p:cNvPr>
              <p:cNvCxnSpPr>
                <a:stCxn id="28" idx="3"/>
                <a:endCxn id="26" idx="1"/>
              </p:cNvCxnSpPr>
              <p:nvPr/>
            </p:nvCxnSpPr>
            <p:spPr>
              <a:xfrm flipV="1">
                <a:off x="9273108" y="3183190"/>
                <a:ext cx="177784" cy="44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89" name="Straight Arrow Connector 88">
                <a:extLst>
                  <a:ext uri="{FF2B5EF4-FFF2-40B4-BE49-F238E27FC236}">
                    <a16:creationId xmlns:a16="http://schemas.microsoft.com/office/drawing/2014/main" id="{B33AF8A9-5C0A-56D7-33F7-212D58429EC8}"/>
                  </a:ext>
                </a:extLst>
              </p:cNvPr>
              <p:cNvCxnSpPr>
                <a:stCxn id="26" idx="3"/>
                <a:endCxn id="24" idx="1"/>
              </p:cNvCxnSpPr>
              <p:nvPr/>
            </p:nvCxnSpPr>
            <p:spPr>
              <a:xfrm>
                <a:off x="9703031" y="3183190"/>
                <a:ext cx="96200" cy="44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90" name="Left Brace 89">
                <a:extLst>
                  <a:ext uri="{FF2B5EF4-FFF2-40B4-BE49-F238E27FC236}">
                    <a16:creationId xmlns:a16="http://schemas.microsoft.com/office/drawing/2014/main" id="{1A1A4661-A0A6-E682-1E10-410353339CC2}"/>
                  </a:ext>
                </a:extLst>
              </p:cNvPr>
              <p:cNvSpPr/>
              <p:nvPr/>
            </p:nvSpPr>
            <p:spPr>
              <a:xfrm rot="16200000">
                <a:off x="7278125" y="4343529"/>
                <a:ext cx="179070" cy="1225828"/>
              </a:xfrm>
              <a:prstGeom prst="leftBrace">
                <a:avLst/>
              </a:prstGeom>
              <a:ln w="9525"/>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91" name="Left Brace 90">
                <a:extLst>
                  <a:ext uri="{FF2B5EF4-FFF2-40B4-BE49-F238E27FC236}">
                    <a16:creationId xmlns:a16="http://schemas.microsoft.com/office/drawing/2014/main" id="{86007D0C-B452-4187-67E3-4A485DF90576}"/>
                  </a:ext>
                </a:extLst>
              </p:cNvPr>
              <p:cNvSpPr/>
              <p:nvPr/>
            </p:nvSpPr>
            <p:spPr>
              <a:xfrm rot="16200000">
                <a:off x="9315078" y="4347368"/>
                <a:ext cx="179070" cy="1225828"/>
              </a:xfrm>
              <a:prstGeom prst="leftBrace">
                <a:avLst/>
              </a:prstGeom>
              <a:ln w="9525"/>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92" name="TextBox 91">
                <a:extLst>
                  <a:ext uri="{FF2B5EF4-FFF2-40B4-BE49-F238E27FC236}">
                    <a16:creationId xmlns:a16="http://schemas.microsoft.com/office/drawing/2014/main" id="{48EBE8B7-F515-EF69-FD6F-1809134B1AD3}"/>
                  </a:ext>
                </a:extLst>
              </p:cNvPr>
              <p:cNvSpPr txBox="1"/>
              <p:nvPr/>
            </p:nvSpPr>
            <p:spPr>
              <a:xfrm>
                <a:off x="6863682" y="5063770"/>
                <a:ext cx="925992" cy="338554"/>
              </a:xfrm>
              <a:prstGeom prst="rect">
                <a:avLst/>
              </a:prstGeom>
              <a:noFill/>
            </p:spPr>
            <p:txBody>
              <a:bodyPr wrap="square">
                <a:spAutoFit/>
              </a:bodyPr>
              <a:lstStyle/>
              <a:p>
                <a:pPr algn="r"/>
                <a:r>
                  <a:rPr lang="en-US" sz="1600" dirty="0"/>
                  <a:t>Encoder</a:t>
                </a:r>
              </a:p>
            </p:txBody>
          </p:sp>
          <p:sp>
            <p:nvSpPr>
              <p:cNvPr id="93" name="TextBox 92">
                <a:extLst>
                  <a:ext uri="{FF2B5EF4-FFF2-40B4-BE49-F238E27FC236}">
                    <a16:creationId xmlns:a16="http://schemas.microsoft.com/office/drawing/2014/main" id="{BA410710-07BE-643A-FB7D-03B00BA904EF}"/>
                  </a:ext>
                </a:extLst>
              </p:cNvPr>
              <p:cNvSpPr txBox="1"/>
              <p:nvPr/>
            </p:nvSpPr>
            <p:spPr>
              <a:xfrm>
                <a:off x="8865584" y="5063770"/>
                <a:ext cx="1022192" cy="338554"/>
              </a:xfrm>
              <a:prstGeom prst="rect">
                <a:avLst/>
              </a:prstGeom>
              <a:noFill/>
            </p:spPr>
            <p:txBody>
              <a:bodyPr wrap="square">
                <a:spAutoFit/>
              </a:bodyPr>
              <a:lstStyle/>
              <a:p>
                <a:pPr algn="r"/>
                <a:r>
                  <a:rPr lang="en-US" sz="1600" dirty="0"/>
                  <a:t>Decoder</a:t>
                </a:r>
              </a:p>
            </p:txBody>
          </p:sp>
          <p:cxnSp>
            <p:nvCxnSpPr>
              <p:cNvPr id="94" name="Connector: Elbow 93">
                <a:extLst>
                  <a:ext uri="{FF2B5EF4-FFF2-40B4-BE49-F238E27FC236}">
                    <a16:creationId xmlns:a16="http://schemas.microsoft.com/office/drawing/2014/main" id="{3DE755C7-59FB-0721-E748-16FD828992E7}"/>
                  </a:ext>
                </a:extLst>
              </p:cNvPr>
              <p:cNvCxnSpPr>
                <a:stCxn id="24" idx="2"/>
                <a:endCxn id="14" idx="2"/>
              </p:cNvCxnSpPr>
              <p:nvPr/>
            </p:nvCxnSpPr>
            <p:spPr>
              <a:xfrm rot="5400000">
                <a:off x="8401464" y="2975985"/>
                <a:ext cx="12700" cy="2959923"/>
              </a:xfrm>
              <a:prstGeom prst="bentConnector3">
                <a:avLst>
                  <a:gd name="adj1" fmla="val 1800000"/>
                </a:avLst>
              </a:prstGeom>
              <a:ln>
                <a:prstDash val="sysDot"/>
                <a:headEnd type="triangl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95" name="Connector: Elbow 94">
                <a:extLst>
                  <a:ext uri="{FF2B5EF4-FFF2-40B4-BE49-F238E27FC236}">
                    <a16:creationId xmlns:a16="http://schemas.microsoft.com/office/drawing/2014/main" id="{C88FD232-1CF0-D209-E9E8-9924AF99A0FB}"/>
                  </a:ext>
                </a:extLst>
              </p:cNvPr>
              <p:cNvCxnSpPr>
                <a:stCxn id="26" idx="2"/>
                <a:endCxn id="19" idx="2"/>
              </p:cNvCxnSpPr>
              <p:nvPr/>
            </p:nvCxnSpPr>
            <p:spPr>
              <a:xfrm rot="5400000">
                <a:off x="8431941" y="3073692"/>
                <a:ext cx="5784" cy="2284258"/>
              </a:xfrm>
              <a:prstGeom prst="bentConnector3">
                <a:avLst>
                  <a:gd name="adj1" fmla="val 4052282"/>
                </a:avLst>
              </a:prstGeom>
              <a:ln>
                <a:prstDash val="sysDot"/>
                <a:headEnd type="triangl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96" name="Connector: Elbow 95">
                <a:extLst>
                  <a:ext uri="{FF2B5EF4-FFF2-40B4-BE49-F238E27FC236}">
                    <a16:creationId xmlns:a16="http://schemas.microsoft.com/office/drawing/2014/main" id="{F3141A1D-296A-E350-F0CE-C59A750B470A}"/>
                  </a:ext>
                </a:extLst>
              </p:cNvPr>
              <p:cNvCxnSpPr>
                <a:stCxn id="28" idx="2"/>
                <a:endCxn id="20" idx="2"/>
              </p:cNvCxnSpPr>
              <p:nvPr/>
            </p:nvCxnSpPr>
            <p:spPr>
              <a:xfrm rot="5400000">
                <a:off x="8405182" y="3410207"/>
                <a:ext cx="12700" cy="1313761"/>
              </a:xfrm>
              <a:prstGeom prst="bentConnector3">
                <a:avLst>
                  <a:gd name="adj1" fmla="val 1800000"/>
                </a:avLst>
              </a:prstGeom>
              <a:ln>
                <a:prstDash val="sysDot"/>
                <a:headEnd type="triangl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97" name="Straight Arrow Connector 96">
                <a:extLst>
                  <a:ext uri="{FF2B5EF4-FFF2-40B4-BE49-F238E27FC236}">
                    <a16:creationId xmlns:a16="http://schemas.microsoft.com/office/drawing/2014/main" id="{ECFA203E-1D3E-FA1D-4C25-821FA3F67BBA}"/>
                  </a:ext>
                </a:extLst>
              </p:cNvPr>
              <p:cNvCxnSpPr>
                <a:stCxn id="24" idx="3"/>
              </p:cNvCxnSpPr>
              <p:nvPr/>
            </p:nvCxnSpPr>
            <p:spPr>
              <a:xfrm flipV="1">
                <a:off x="9963618" y="3182749"/>
                <a:ext cx="257021" cy="88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grpSp>
        <p:sp>
          <p:nvSpPr>
            <p:cNvPr id="9" name="TextBox 8">
              <a:extLst>
                <a:ext uri="{FF2B5EF4-FFF2-40B4-BE49-F238E27FC236}">
                  <a16:creationId xmlns:a16="http://schemas.microsoft.com/office/drawing/2014/main" id="{64A45DD9-5A38-D64C-4DA4-D55F3D492ED4}"/>
                </a:ext>
              </a:extLst>
            </p:cNvPr>
            <p:cNvSpPr txBox="1"/>
            <p:nvPr/>
          </p:nvSpPr>
          <p:spPr>
            <a:xfrm>
              <a:off x="7326972" y="4399153"/>
              <a:ext cx="2326796" cy="307777"/>
            </a:xfrm>
            <a:prstGeom prst="rect">
              <a:avLst/>
            </a:prstGeom>
            <a:noFill/>
          </p:spPr>
          <p:txBody>
            <a:bodyPr wrap="square" rtlCol="0">
              <a:spAutoFit/>
            </a:bodyPr>
            <a:lstStyle/>
            <a:p>
              <a:pPr algn="ctr"/>
              <a:r>
                <a:rPr lang="en-US" sz="1400" dirty="0"/>
                <a:t>Skip connections</a:t>
              </a:r>
            </a:p>
          </p:txBody>
        </p:sp>
      </p:grpSp>
      <p:grpSp>
        <p:nvGrpSpPr>
          <p:cNvPr id="4" name="Group 3">
            <a:extLst>
              <a:ext uri="{FF2B5EF4-FFF2-40B4-BE49-F238E27FC236}">
                <a16:creationId xmlns:a16="http://schemas.microsoft.com/office/drawing/2014/main" id="{B2B93074-0AB4-1657-7D82-57DD2A6553E4}"/>
              </a:ext>
            </a:extLst>
          </p:cNvPr>
          <p:cNvGrpSpPr/>
          <p:nvPr/>
        </p:nvGrpSpPr>
        <p:grpSpPr>
          <a:xfrm>
            <a:off x="1663143" y="5193060"/>
            <a:ext cx="974523" cy="892789"/>
            <a:chOff x="1485249" y="5325491"/>
            <a:chExt cx="974523" cy="892789"/>
          </a:xfrm>
        </p:grpSpPr>
        <p:pic>
          <p:nvPicPr>
            <p:cNvPr id="18" name="Picture 17">
              <a:extLst>
                <a:ext uri="{FF2B5EF4-FFF2-40B4-BE49-F238E27FC236}">
                  <a16:creationId xmlns:a16="http://schemas.microsoft.com/office/drawing/2014/main" id="{571A316F-4907-7454-0E7B-38E102660DF9}"/>
                </a:ext>
              </a:extLst>
            </p:cNvPr>
            <p:cNvPicPr>
              <a:picLocks noChangeAspect="1"/>
            </p:cNvPicPr>
            <p:nvPr/>
          </p:nvPicPr>
          <p:blipFill>
            <a:blip r:embed="rId10">
              <a:extLst>
                <a:ext uri="{28A0092B-C50C-407E-A947-70E740481C1C}">
                  <a14:useLocalDpi xmlns:a14="http://schemas.microsoft.com/office/drawing/2010/main" val="0"/>
                </a:ext>
              </a:extLst>
            </a:blip>
            <a:srcRect l="25344" t="13006" r="16444" b="11191"/>
            <a:stretch>
              <a:fillRect/>
            </a:stretch>
          </p:blipFill>
          <p:spPr>
            <a:xfrm>
              <a:off x="1586493" y="5325491"/>
              <a:ext cx="873279" cy="852889"/>
            </a:xfrm>
            <a:prstGeom prst="rect">
              <a:avLst/>
            </a:prstGeom>
          </p:spPr>
        </p:pic>
        <p:sp>
          <p:nvSpPr>
            <p:cNvPr id="37" name="TextBox 36">
              <a:extLst>
                <a:ext uri="{FF2B5EF4-FFF2-40B4-BE49-F238E27FC236}">
                  <a16:creationId xmlns:a16="http://schemas.microsoft.com/office/drawing/2014/main" id="{2557BCC3-DB19-C992-7993-D40AA0A7FEC5}"/>
                </a:ext>
              </a:extLst>
            </p:cNvPr>
            <p:cNvSpPr txBox="1"/>
            <p:nvPr/>
          </p:nvSpPr>
          <p:spPr>
            <a:xfrm>
              <a:off x="1485249" y="5387283"/>
              <a:ext cx="919945" cy="830997"/>
            </a:xfrm>
            <a:prstGeom prst="rect">
              <a:avLst/>
            </a:prstGeom>
            <a:noFill/>
          </p:spPr>
          <p:txBody>
            <a:bodyPr wrap="square" rtlCol="0">
              <a:spAutoFit/>
            </a:bodyPr>
            <a:lstStyle/>
            <a:p>
              <a:pPr algn="ctr"/>
              <a:r>
                <a:rPr lang="en-US" sz="1600" b="1" dirty="0"/>
                <a:t>Land sea</a:t>
              </a:r>
            </a:p>
            <a:p>
              <a:pPr algn="ctr"/>
              <a:r>
                <a:rPr lang="en-US" sz="1600" b="1" dirty="0"/>
                <a:t>Mask</a:t>
              </a:r>
            </a:p>
          </p:txBody>
        </p:sp>
      </p:grpSp>
      <p:pic>
        <p:nvPicPr>
          <p:cNvPr id="23" name="Picture 22">
            <a:extLst>
              <a:ext uri="{FF2B5EF4-FFF2-40B4-BE49-F238E27FC236}">
                <a16:creationId xmlns:a16="http://schemas.microsoft.com/office/drawing/2014/main" id="{7A797BF2-F297-522F-2323-BC9508A8B334}"/>
              </a:ext>
            </a:extLst>
          </p:cNvPr>
          <p:cNvPicPr>
            <a:picLocks noChangeAspect="1"/>
          </p:cNvPicPr>
          <p:nvPr/>
        </p:nvPicPr>
        <p:blipFill>
          <a:blip r:embed="rId11">
            <a:duotone>
              <a:schemeClr val="accent2">
                <a:shade val="45000"/>
                <a:satMod val="135000"/>
              </a:schemeClr>
              <a:prstClr val="white"/>
            </a:duotone>
            <a:alphaModFix amt="50000"/>
          </a:blip>
          <a:stretch>
            <a:fillRect/>
          </a:stretch>
        </p:blipFill>
        <p:spPr>
          <a:xfrm>
            <a:off x="2179189" y="461468"/>
            <a:ext cx="481626" cy="414564"/>
          </a:xfrm>
          <a:prstGeom prst="rect">
            <a:avLst/>
          </a:prstGeom>
        </p:spPr>
      </p:pic>
      <p:sp>
        <p:nvSpPr>
          <p:cNvPr id="73" name="TextBox 72">
            <a:extLst>
              <a:ext uri="{FF2B5EF4-FFF2-40B4-BE49-F238E27FC236}">
                <a16:creationId xmlns:a16="http://schemas.microsoft.com/office/drawing/2014/main" id="{49D77DCA-57F5-2439-2928-61B53F635FE2}"/>
              </a:ext>
            </a:extLst>
          </p:cNvPr>
          <p:cNvSpPr txBox="1"/>
          <p:nvPr/>
        </p:nvSpPr>
        <p:spPr>
          <a:xfrm>
            <a:off x="3257801" y="5389182"/>
            <a:ext cx="4902610" cy="1077218"/>
          </a:xfrm>
          <a:prstGeom prst="rect">
            <a:avLst/>
          </a:prstGeom>
          <a:noFill/>
          <a:ln>
            <a:solidFill>
              <a:schemeClr val="accent1"/>
            </a:solidFill>
          </a:ln>
        </p:spPr>
        <p:txBody>
          <a:bodyPr wrap="square">
            <a:spAutoFit/>
          </a:bodyPr>
          <a:lstStyle/>
          <a:p>
            <a:pPr marL="0" indent="0" algn="ctr">
              <a:buNone/>
            </a:pPr>
            <a:r>
              <a:rPr lang="en-US" sz="1600" b="1" dirty="0"/>
              <a:t>Data splitting [a] [b] (</a:t>
            </a:r>
            <a:r>
              <a:rPr lang="en-GB" sz="1600" b="1" dirty="0"/>
              <a:t>1993 -2025)</a:t>
            </a:r>
          </a:p>
          <a:p>
            <a:pPr algn="ctr" fontAlgn="base"/>
            <a:r>
              <a:rPr lang="en-GB" sz="1600" b="1" dirty="0"/>
              <a:t>Training :</a:t>
            </a:r>
            <a:r>
              <a:rPr lang="en-GB" sz="1600" dirty="0"/>
              <a:t> from 01-01-1993 to 31-12-2023</a:t>
            </a:r>
          </a:p>
          <a:p>
            <a:pPr algn="ctr" fontAlgn="base"/>
            <a:r>
              <a:rPr lang="en-GB" sz="1600" b="1" dirty="0"/>
              <a:t>Development </a:t>
            </a:r>
            <a:r>
              <a:rPr lang="en-GB" sz="1600" dirty="0"/>
              <a:t>: From 01-01-2024 to 31-12-2024</a:t>
            </a:r>
          </a:p>
          <a:p>
            <a:pPr algn="ctr" fontAlgn="base"/>
            <a:r>
              <a:rPr lang="en-GB" sz="1600" b="1" dirty="0"/>
              <a:t>Test </a:t>
            </a:r>
            <a:r>
              <a:rPr lang="en-GB" sz="1600" dirty="0"/>
              <a:t>: From 01-01-2025 to 07-10-2025</a:t>
            </a:r>
          </a:p>
        </p:txBody>
      </p:sp>
      <p:cxnSp>
        <p:nvCxnSpPr>
          <p:cNvPr id="103" name="Straight Arrow Connector 102">
            <a:extLst>
              <a:ext uri="{FF2B5EF4-FFF2-40B4-BE49-F238E27FC236}">
                <a16:creationId xmlns:a16="http://schemas.microsoft.com/office/drawing/2014/main" id="{DF90ABB7-5462-CF1C-7910-1388E3D7247C}"/>
              </a:ext>
            </a:extLst>
          </p:cNvPr>
          <p:cNvCxnSpPr>
            <a:cxnSpLocks/>
          </p:cNvCxnSpPr>
          <p:nvPr/>
        </p:nvCxnSpPr>
        <p:spPr>
          <a:xfrm>
            <a:off x="2991678" y="2892600"/>
            <a:ext cx="218696"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09" name="Slide Number Placeholder 108">
            <a:extLst>
              <a:ext uri="{FF2B5EF4-FFF2-40B4-BE49-F238E27FC236}">
                <a16:creationId xmlns:a16="http://schemas.microsoft.com/office/drawing/2014/main" id="{7CDF3E5D-93ED-0999-4A69-C42FFFCF0C2A}"/>
              </a:ext>
            </a:extLst>
          </p:cNvPr>
          <p:cNvSpPr>
            <a:spLocks noGrp="1"/>
          </p:cNvSpPr>
          <p:nvPr>
            <p:ph type="sldNum" sz="quarter" idx="12"/>
          </p:nvPr>
        </p:nvSpPr>
        <p:spPr/>
        <p:txBody>
          <a:bodyPr/>
          <a:lstStyle/>
          <a:p>
            <a:fld id="{E92823A0-3FF9-4315-8423-4C6FC6F5678B}" type="slidenum">
              <a:rPr lang="es-CO" smtClean="0"/>
              <a:t>8</a:t>
            </a:fld>
            <a:endParaRPr lang="es-CO" dirty="0"/>
          </a:p>
        </p:txBody>
      </p:sp>
      <p:sp>
        <p:nvSpPr>
          <p:cNvPr id="21" name="TextBox 20">
            <a:extLst>
              <a:ext uri="{FF2B5EF4-FFF2-40B4-BE49-F238E27FC236}">
                <a16:creationId xmlns:a16="http://schemas.microsoft.com/office/drawing/2014/main" id="{08A70B5E-72D5-F1B2-FC46-C847404FCCD4}"/>
              </a:ext>
            </a:extLst>
          </p:cNvPr>
          <p:cNvSpPr txBox="1"/>
          <p:nvPr/>
        </p:nvSpPr>
        <p:spPr>
          <a:xfrm>
            <a:off x="2494493" y="6554201"/>
            <a:ext cx="7205869" cy="307777"/>
          </a:xfrm>
          <a:prstGeom prst="rect">
            <a:avLst/>
          </a:prstGeom>
          <a:noFill/>
        </p:spPr>
        <p:txBody>
          <a:bodyPr wrap="square">
            <a:spAutoFit/>
          </a:bodyPr>
          <a:lstStyle/>
          <a:p>
            <a:pPr algn="just"/>
            <a:r>
              <a:rPr lang="en-US" sz="1400" b="1" dirty="0">
                <a:solidFill>
                  <a:schemeClr val="tx2">
                    <a:lumMod val="90000"/>
                    <a:lumOff val="10000"/>
                  </a:schemeClr>
                </a:solidFill>
              </a:rPr>
              <a:t>[a]</a:t>
            </a:r>
            <a:r>
              <a:rPr lang="es-CO" sz="1400" dirty="0">
                <a:solidFill>
                  <a:schemeClr val="tx2">
                    <a:lumMod val="90000"/>
                    <a:lumOff val="10000"/>
                  </a:schemeClr>
                </a:solidFill>
                <a:hlinkClick r:id="rId12">
                  <a:extLst>
                    <a:ext uri="{A12FA001-AC4F-418D-AE19-62706E023703}">
                      <ahyp:hlinkClr xmlns:ahyp="http://schemas.microsoft.com/office/drawing/2018/hyperlinkcolor" val="tx"/>
                    </a:ext>
                  </a:extLst>
                </a:hlinkClick>
              </a:rPr>
              <a:t> </a:t>
            </a:r>
            <a:r>
              <a:rPr lang="es-CO" sz="1400" dirty="0">
                <a:solidFill>
                  <a:schemeClr val="tx2">
                    <a:lumMod val="90000"/>
                    <a:lumOff val="10000"/>
                  </a:schemeClr>
                </a:solidFill>
                <a:hlinkClick r:id="rId13">
                  <a:extLst>
                    <a:ext uri="{A12FA001-AC4F-418D-AE19-62706E023703}">
                      <ahyp:hlinkClr xmlns:ahyp="http://schemas.microsoft.com/office/drawing/2018/hyperlinkcolor" val="tx"/>
                    </a:ext>
                  </a:extLst>
                </a:hlinkClick>
              </a:rPr>
              <a:t>https://doi.org/10.48670/MOI-00027</a:t>
            </a:r>
            <a:r>
              <a:rPr lang="es-CO" sz="1400" dirty="0">
                <a:solidFill>
                  <a:schemeClr val="tx2">
                    <a:lumMod val="90000"/>
                    <a:lumOff val="10000"/>
                  </a:schemeClr>
                </a:solidFill>
              </a:rPr>
              <a:t>  </a:t>
            </a:r>
            <a:r>
              <a:rPr lang="es-CO" sz="1400" b="1" dirty="0">
                <a:solidFill>
                  <a:schemeClr val="tx2">
                    <a:lumMod val="90000"/>
                    <a:lumOff val="10000"/>
                  </a:schemeClr>
                </a:solidFill>
              </a:rPr>
              <a:t>[b</a:t>
            </a:r>
            <a:r>
              <a:rPr lang="es-CO" sz="1400" dirty="0">
                <a:solidFill>
                  <a:schemeClr val="tx2">
                    <a:lumMod val="90000"/>
                    <a:lumOff val="10000"/>
                  </a:schemeClr>
                </a:solidFill>
              </a:rPr>
              <a:t>] </a:t>
            </a:r>
            <a:r>
              <a:rPr lang="es-CO" sz="1400" dirty="0">
                <a:solidFill>
                  <a:schemeClr val="tx2">
                    <a:lumMod val="90000"/>
                    <a:lumOff val="10000"/>
                  </a:schemeClr>
                </a:solidFill>
                <a:hlinkClick r:id="rId14">
                  <a:extLst>
                    <a:ext uri="{A12FA001-AC4F-418D-AE19-62706E023703}">
                      <ahyp:hlinkClr xmlns:ahyp="http://schemas.microsoft.com/office/drawing/2018/hyperlinkcolor" val="tx"/>
                    </a:ext>
                  </a:extLst>
                </a:hlinkClick>
              </a:rPr>
              <a:t>https://doi.org/10.48670/moi-00028</a:t>
            </a:r>
            <a:r>
              <a:rPr lang="es-CO" sz="1400" dirty="0">
                <a:solidFill>
                  <a:schemeClr val="tx2">
                    <a:lumMod val="90000"/>
                    <a:lumOff val="10000"/>
                  </a:schemeClr>
                </a:solidFill>
              </a:rPr>
              <a:t> </a:t>
            </a:r>
            <a:endParaRPr lang="en-US" sz="1600" dirty="0">
              <a:solidFill>
                <a:schemeClr val="tx2">
                  <a:lumMod val="90000"/>
                  <a:lumOff val="10000"/>
                </a:schemeClr>
              </a:solidFill>
            </a:endParaRPr>
          </a:p>
        </p:txBody>
      </p:sp>
      <p:sp>
        <p:nvSpPr>
          <p:cNvPr id="25" name="TextBox 24">
            <a:extLst>
              <a:ext uri="{FF2B5EF4-FFF2-40B4-BE49-F238E27FC236}">
                <a16:creationId xmlns:a16="http://schemas.microsoft.com/office/drawing/2014/main" id="{D2D7478F-2742-7252-4A96-58250FF131DE}"/>
              </a:ext>
            </a:extLst>
          </p:cNvPr>
          <p:cNvSpPr txBox="1"/>
          <p:nvPr/>
        </p:nvSpPr>
        <p:spPr>
          <a:xfrm>
            <a:off x="5640456" y="2733261"/>
            <a:ext cx="914400" cy="914400"/>
          </a:xfrm>
          <a:prstGeom prst="rect">
            <a:avLst/>
          </a:prstGeom>
          <a:noFill/>
        </p:spPr>
        <p:txBody>
          <a:bodyPr wrap="square" rtlCol="0">
            <a:spAutoFit/>
          </a:bodyPr>
          <a:lstStyle/>
          <a:p>
            <a:endParaRPr lang="en-US" dirty="0"/>
          </a:p>
        </p:txBody>
      </p:sp>
      <p:sp>
        <p:nvSpPr>
          <p:cNvPr id="2" name="TextBox 1">
            <a:extLst>
              <a:ext uri="{FF2B5EF4-FFF2-40B4-BE49-F238E27FC236}">
                <a16:creationId xmlns:a16="http://schemas.microsoft.com/office/drawing/2014/main" id="{3EC3472D-65D7-4872-AEB1-6D4EFB0470AD}"/>
              </a:ext>
            </a:extLst>
          </p:cNvPr>
          <p:cNvSpPr txBox="1"/>
          <p:nvPr/>
        </p:nvSpPr>
        <p:spPr>
          <a:xfrm>
            <a:off x="3883585" y="201278"/>
            <a:ext cx="2864759" cy="923330"/>
          </a:xfrm>
          <a:prstGeom prst="rect">
            <a:avLst/>
          </a:prstGeom>
          <a:noFill/>
        </p:spPr>
        <p:txBody>
          <a:bodyPr wrap="none" rtlCol="0">
            <a:spAutoFit/>
          </a:bodyPr>
          <a:lstStyle/>
          <a:p>
            <a:pPr algn="ctr"/>
            <a:r>
              <a:rPr lang="en-US" b="1" dirty="0"/>
              <a:t>Summarized Architecture</a:t>
            </a:r>
          </a:p>
          <a:p>
            <a:pPr algn="ctr"/>
            <a:r>
              <a:rPr lang="en-US" b="1" dirty="0"/>
              <a:t>U-Net Encoder-Decoder</a:t>
            </a:r>
          </a:p>
          <a:p>
            <a:pPr algn="ctr"/>
            <a:r>
              <a:rPr lang="en-US" b="1" dirty="0"/>
              <a:t>Skip connections</a:t>
            </a:r>
          </a:p>
        </p:txBody>
      </p:sp>
      <p:pic>
        <p:nvPicPr>
          <p:cNvPr id="44" name="Picture 43">
            <a:extLst>
              <a:ext uri="{FF2B5EF4-FFF2-40B4-BE49-F238E27FC236}">
                <a16:creationId xmlns:a16="http://schemas.microsoft.com/office/drawing/2014/main" id="{9CB0292B-352B-4903-375C-AD8A720793D5}"/>
              </a:ext>
            </a:extLst>
          </p:cNvPr>
          <p:cNvPicPr>
            <a:picLocks noChangeAspect="1"/>
          </p:cNvPicPr>
          <p:nvPr/>
        </p:nvPicPr>
        <p:blipFill>
          <a:blip r:embed="rId15">
            <a:alphaModFix amt="70000"/>
          </a:blip>
          <a:stretch>
            <a:fillRect/>
          </a:stretch>
        </p:blipFill>
        <p:spPr>
          <a:xfrm>
            <a:off x="1066422" y="464074"/>
            <a:ext cx="481627" cy="400110"/>
          </a:xfrm>
          <a:prstGeom prst="rect">
            <a:avLst/>
          </a:prstGeom>
        </p:spPr>
      </p:pic>
      <p:sp>
        <p:nvSpPr>
          <p:cNvPr id="46" name="Rectangle 45">
            <a:extLst>
              <a:ext uri="{FF2B5EF4-FFF2-40B4-BE49-F238E27FC236}">
                <a16:creationId xmlns:a16="http://schemas.microsoft.com/office/drawing/2014/main" id="{0C084451-0C55-98EE-4A2E-7CB736A61D6F}"/>
              </a:ext>
            </a:extLst>
          </p:cNvPr>
          <p:cNvSpPr/>
          <p:nvPr/>
        </p:nvSpPr>
        <p:spPr>
          <a:xfrm>
            <a:off x="622322" y="421564"/>
            <a:ext cx="1025374" cy="4595243"/>
          </a:xfrm>
          <a:prstGeom prst="rect">
            <a:avLst/>
          </a:prstGeom>
          <a:noFill/>
          <a:ln w="9525" cap="flat" cmpd="sng" algn="ctr">
            <a:solidFill>
              <a:schemeClr val="accent5"/>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38" name="Rectangle 37">
                <a:extLst>
                  <a:ext uri="{FF2B5EF4-FFF2-40B4-BE49-F238E27FC236}">
                    <a16:creationId xmlns:a16="http://schemas.microsoft.com/office/drawing/2014/main" id="{C7582F72-C20E-C3C2-B92A-EA66E985BE8B}"/>
                  </a:ext>
                </a:extLst>
              </p:cNvPr>
              <p:cNvSpPr/>
              <p:nvPr/>
            </p:nvSpPr>
            <p:spPr>
              <a:xfrm>
                <a:off x="10216660" y="1816678"/>
                <a:ext cx="835370" cy="704922"/>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acc>
                        <m:accPr>
                          <m:chr m:val="̂"/>
                          <m:ctrlPr>
                            <a:rPr lang="en-US" sz="3200" b="1" i="1" smtClean="0">
                              <a:latin typeface="Cambria Math" panose="02040503050406030204" pitchFamily="18" charset="0"/>
                            </a:rPr>
                          </m:ctrlPr>
                        </m:accPr>
                        <m:e>
                          <m:r>
                            <a:rPr lang="en-US" sz="3200" b="1" i="1" smtClean="0">
                              <a:latin typeface="Cambria Math" panose="02040503050406030204" pitchFamily="18" charset="0"/>
                            </a:rPr>
                            <m:t>𝒖</m:t>
                          </m:r>
                        </m:e>
                      </m:acc>
                    </m:oMath>
                  </m:oMathPara>
                </a14:m>
                <a:endParaRPr lang="en-US" sz="3200" b="1" dirty="0"/>
              </a:p>
            </p:txBody>
          </p:sp>
        </mc:Choice>
        <mc:Fallback xmlns="">
          <p:sp>
            <p:nvSpPr>
              <p:cNvPr id="38" name="Rectangle 37">
                <a:extLst>
                  <a:ext uri="{FF2B5EF4-FFF2-40B4-BE49-F238E27FC236}">
                    <a16:creationId xmlns:a16="http://schemas.microsoft.com/office/drawing/2014/main" id="{C7582F72-C20E-C3C2-B92A-EA66E985BE8B}"/>
                  </a:ext>
                </a:extLst>
              </p:cNvPr>
              <p:cNvSpPr>
                <a:spLocks noRot="1" noChangeAspect="1" noMove="1" noResize="1" noEditPoints="1" noAdjustHandles="1" noChangeArrowheads="1" noChangeShapeType="1" noTextEdit="1"/>
              </p:cNvSpPr>
              <p:nvPr/>
            </p:nvSpPr>
            <p:spPr>
              <a:xfrm>
                <a:off x="10216660" y="1816678"/>
                <a:ext cx="835370" cy="704922"/>
              </a:xfrm>
              <a:prstGeom prst="rect">
                <a:avLst/>
              </a:prstGeom>
              <a:blipFill>
                <a:blip r:embed="rId1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0" name="Rectangle 39">
                <a:extLst>
                  <a:ext uri="{FF2B5EF4-FFF2-40B4-BE49-F238E27FC236}">
                    <a16:creationId xmlns:a16="http://schemas.microsoft.com/office/drawing/2014/main" id="{FE689A8F-1704-3754-D117-C72A739241FF}"/>
                  </a:ext>
                </a:extLst>
              </p:cNvPr>
              <p:cNvSpPr/>
              <p:nvPr/>
            </p:nvSpPr>
            <p:spPr>
              <a:xfrm>
                <a:off x="10216660" y="2749952"/>
                <a:ext cx="835370" cy="704922"/>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acc>
                        <m:accPr>
                          <m:chr m:val="̂"/>
                          <m:ctrlPr>
                            <a:rPr lang="en-US" sz="3200" b="1" i="1" smtClean="0">
                              <a:latin typeface="Cambria Math" panose="02040503050406030204" pitchFamily="18" charset="0"/>
                            </a:rPr>
                          </m:ctrlPr>
                        </m:accPr>
                        <m:e>
                          <m:r>
                            <a:rPr lang="en-US" sz="3200" b="1" i="1" smtClean="0">
                              <a:latin typeface="Cambria Math" panose="02040503050406030204" pitchFamily="18" charset="0"/>
                            </a:rPr>
                            <m:t>𝒗</m:t>
                          </m:r>
                        </m:e>
                      </m:acc>
                    </m:oMath>
                  </m:oMathPara>
                </a14:m>
                <a:endParaRPr lang="en-US" sz="3200" b="1" dirty="0"/>
              </a:p>
            </p:txBody>
          </p:sp>
        </mc:Choice>
        <mc:Fallback xmlns="">
          <p:sp>
            <p:nvSpPr>
              <p:cNvPr id="40" name="Rectangle 39">
                <a:extLst>
                  <a:ext uri="{FF2B5EF4-FFF2-40B4-BE49-F238E27FC236}">
                    <a16:creationId xmlns:a16="http://schemas.microsoft.com/office/drawing/2014/main" id="{FE689A8F-1704-3754-D117-C72A739241FF}"/>
                  </a:ext>
                </a:extLst>
              </p:cNvPr>
              <p:cNvSpPr>
                <a:spLocks noRot="1" noChangeAspect="1" noMove="1" noResize="1" noEditPoints="1" noAdjustHandles="1" noChangeArrowheads="1" noChangeShapeType="1" noTextEdit="1"/>
              </p:cNvSpPr>
              <p:nvPr/>
            </p:nvSpPr>
            <p:spPr>
              <a:xfrm>
                <a:off x="10216660" y="2749952"/>
                <a:ext cx="835370" cy="704922"/>
              </a:xfrm>
              <a:prstGeom prst="rect">
                <a:avLst/>
              </a:prstGeom>
              <a:blipFill>
                <a:blip r:embed="rId17"/>
                <a:stretch>
                  <a:fillRect/>
                </a:stretch>
              </a:blipFill>
            </p:spPr>
            <p:txBody>
              <a:bodyPr/>
              <a:lstStyle/>
              <a:p>
                <a:r>
                  <a:rPr lang="en-US">
                    <a:noFill/>
                  </a:rPr>
                  <a:t> </a:t>
                </a:r>
              </a:p>
            </p:txBody>
          </p:sp>
        </mc:Fallback>
      </mc:AlternateContent>
      <p:sp>
        <p:nvSpPr>
          <p:cNvPr id="43" name="TextBox 42">
            <a:extLst>
              <a:ext uri="{FF2B5EF4-FFF2-40B4-BE49-F238E27FC236}">
                <a16:creationId xmlns:a16="http://schemas.microsoft.com/office/drawing/2014/main" id="{E3CB0E55-F69C-ED9F-FF44-66413C764587}"/>
              </a:ext>
            </a:extLst>
          </p:cNvPr>
          <p:cNvSpPr txBox="1"/>
          <p:nvPr/>
        </p:nvSpPr>
        <p:spPr>
          <a:xfrm>
            <a:off x="7819224" y="1816678"/>
            <a:ext cx="2361096" cy="1569660"/>
          </a:xfrm>
          <a:prstGeom prst="rect">
            <a:avLst/>
          </a:prstGeom>
          <a:noFill/>
        </p:spPr>
        <p:txBody>
          <a:bodyPr wrap="square" rtlCol="0">
            <a:spAutoFit/>
          </a:bodyPr>
          <a:lstStyle/>
          <a:p>
            <a:r>
              <a:rPr lang="en-US" sz="2400" b="1" dirty="0"/>
              <a:t>Zonal and meridional </a:t>
            </a:r>
            <a:r>
              <a:rPr lang="en-US" sz="2400" dirty="0"/>
              <a:t>components of the velocity</a:t>
            </a:r>
          </a:p>
        </p:txBody>
      </p:sp>
      <p:sp>
        <p:nvSpPr>
          <p:cNvPr id="47" name="TextBox 46">
            <a:extLst>
              <a:ext uri="{FF2B5EF4-FFF2-40B4-BE49-F238E27FC236}">
                <a16:creationId xmlns:a16="http://schemas.microsoft.com/office/drawing/2014/main" id="{93D5ED2B-B248-7268-91B5-2DA67DA114BB}"/>
              </a:ext>
            </a:extLst>
          </p:cNvPr>
          <p:cNvSpPr txBox="1"/>
          <p:nvPr/>
        </p:nvSpPr>
        <p:spPr>
          <a:xfrm>
            <a:off x="9035186" y="3843471"/>
            <a:ext cx="2384182" cy="646331"/>
          </a:xfrm>
          <a:prstGeom prst="rect">
            <a:avLst/>
          </a:prstGeom>
          <a:noFill/>
        </p:spPr>
        <p:txBody>
          <a:bodyPr wrap="square" rtlCol="0">
            <a:spAutoFit/>
          </a:bodyPr>
          <a:lstStyle/>
          <a:p>
            <a:r>
              <a:rPr lang="en-US" dirty="0"/>
              <a:t>Daily fields</a:t>
            </a:r>
          </a:p>
          <a:p>
            <a:r>
              <a:rPr lang="en-US" dirty="0"/>
              <a:t>0.027° resolution</a:t>
            </a:r>
          </a:p>
        </p:txBody>
      </p:sp>
    </p:spTree>
    <p:extLst>
      <p:ext uri="{BB962C8B-B14F-4D97-AF65-F5344CB8AC3E}">
        <p14:creationId xmlns:p14="http://schemas.microsoft.com/office/powerpoint/2010/main" val="176608454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2EF166-8C0E-CF78-C057-923488249F23}"/>
            </a:ext>
          </a:extLst>
        </p:cNvPr>
        <p:cNvGrpSpPr/>
        <p:nvPr/>
      </p:nvGrpSpPr>
      <p:grpSpPr>
        <a:xfrm>
          <a:off x="0" y="0"/>
          <a:ext cx="0" cy="0"/>
          <a:chOff x="0" y="0"/>
          <a:chExt cx="0" cy="0"/>
        </a:xfrm>
      </p:grpSpPr>
      <p:grpSp>
        <p:nvGrpSpPr>
          <p:cNvPr id="155" name="Group 154">
            <a:extLst>
              <a:ext uri="{FF2B5EF4-FFF2-40B4-BE49-F238E27FC236}">
                <a16:creationId xmlns:a16="http://schemas.microsoft.com/office/drawing/2014/main" id="{C7B7CFAB-C905-24A9-6D3D-19F178FB562C}"/>
              </a:ext>
            </a:extLst>
          </p:cNvPr>
          <p:cNvGrpSpPr/>
          <p:nvPr/>
        </p:nvGrpSpPr>
        <p:grpSpPr>
          <a:xfrm>
            <a:off x="0" y="0"/>
            <a:ext cx="12192000" cy="6858000"/>
            <a:chOff x="0" y="0"/>
            <a:chExt cx="12192000" cy="6858000"/>
          </a:xfrm>
        </p:grpSpPr>
        <p:sp>
          <p:nvSpPr>
            <p:cNvPr id="52" name="Rectangle 51">
              <a:extLst>
                <a:ext uri="{FF2B5EF4-FFF2-40B4-BE49-F238E27FC236}">
                  <a16:creationId xmlns:a16="http://schemas.microsoft.com/office/drawing/2014/main" id="{5471CC87-4417-2515-960D-1B1F6998FD32}"/>
                </a:ext>
              </a:extLst>
            </p:cNvPr>
            <p:cNvSpPr/>
            <p:nvPr/>
          </p:nvSpPr>
          <p:spPr>
            <a:xfrm>
              <a:off x="0" y="0"/>
              <a:ext cx="12192000" cy="68580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2" name="Rectangle 81">
              <a:extLst>
                <a:ext uri="{FF2B5EF4-FFF2-40B4-BE49-F238E27FC236}">
                  <a16:creationId xmlns:a16="http://schemas.microsoft.com/office/drawing/2014/main" id="{51DB5807-BFBA-D68F-1775-A28F0C7DCE4A}"/>
                </a:ext>
              </a:extLst>
            </p:cNvPr>
            <p:cNvSpPr/>
            <p:nvPr/>
          </p:nvSpPr>
          <p:spPr>
            <a:xfrm>
              <a:off x="8035231" y="985065"/>
              <a:ext cx="1931474" cy="3634057"/>
            </a:xfrm>
            <a:prstGeom prst="rect">
              <a:avLst/>
            </a:prstGeom>
            <a:noFill/>
            <a:ln w="9525" cap="flat" cmpd="sng" algn="ctr">
              <a:solidFill>
                <a:schemeClr val="accent5"/>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tlCol="0" anchor="ctr"/>
            <a:lstStyle/>
            <a:p>
              <a:pPr algn="ctr"/>
              <a:endParaRPr lang="en-US" dirty="0"/>
            </a:p>
          </p:txBody>
        </p:sp>
        <p:sp>
          <p:nvSpPr>
            <p:cNvPr id="6" name="Rectangle 5">
              <a:extLst>
                <a:ext uri="{FF2B5EF4-FFF2-40B4-BE49-F238E27FC236}">
                  <a16:creationId xmlns:a16="http://schemas.microsoft.com/office/drawing/2014/main" id="{7A50121F-010E-38A7-2423-45A8321C22B0}"/>
                </a:ext>
              </a:extLst>
            </p:cNvPr>
            <p:cNvSpPr/>
            <p:nvPr/>
          </p:nvSpPr>
          <p:spPr>
            <a:xfrm>
              <a:off x="1139970" y="1317997"/>
              <a:ext cx="749300" cy="6604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69BA96AF-85C9-8E0F-7551-DBFFE4DEB3A0}"/>
                </a:ext>
              </a:extLst>
            </p:cNvPr>
            <p:cNvSpPr/>
            <p:nvPr/>
          </p:nvSpPr>
          <p:spPr>
            <a:xfrm>
              <a:off x="1139970" y="2308597"/>
              <a:ext cx="749300" cy="6604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B610CBC-E37B-3D59-61B6-71323453215D}"/>
                </a:ext>
              </a:extLst>
            </p:cNvPr>
            <p:cNvSpPr/>
            <p:nvPr/>
          </p:nvSpPr>
          <p:spPr>
            <a:xfrm>
              <a:off x="1165370" y="3299197"/>
              <a:ext cx="749300" cy="6604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32F052F-6FFB-972B-9006-0FD900A2745E}"/>
                </a:ext>
              </a:extLst>
            </p:cNvPr>
            <p:cNvSpPr/>
            <p:nvPr/>
          </p:nvSpPr>
          <p:spPr>
            <a:xfrm>
              <a:off x="1165370" y="4289797"/>
              <a:ext cx="749300" cy="6604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BA2FFEE1-57EB-5742-C874-219C77263F72}"/>
                </a:ext>
              </a:extLst>
            </p:cNvPr>
            <p:cNvSpPr txBox="1"/>
            <p:nvPr/>
          </p:nvSpPr>
          <p:spPr>
            <a:xfrm rot="16200000">
              <a:off x="-1602" y="1247545"/>
              <a:ext cx="629565" cy="369332"/>
            </a:xfrm>
            <a:prstGeom prst="rect">
              <a:avLst/>
            </a:prstGeom>
            <a:noFill/>
            <a:ln>
              <a:solidFill>
                <a:schemeClr val="accent1"/>
              </a:solidFill>
            </a:ln>
          </p:spPr>
          <p:txBody>
            <a:bodyPr wrap="square" rtlCol="0">
              <a:spAutoFit/>
            </a:bodyPr>
            <a:lstStyle/>
            <a:p>
              <a:r>
                <a:rPr lang="en-US" dirty="0"/>
                <a:t>CHL</a:t>
              </a:r>
            </a:p>
          </p:txBody>
        </p:sp>
        <p:sp>
          <p:nvSpPr>
            <p:cNvPr id="16" name="TextBox 15">
              <a:extLst>
                <a:ext uri="{FF2B5EF4-FFF2-40B4-BE49-F238E27FC236}">
                  <a16:creationId xmlns:a16="http://schemas.microsoft.com/office/drawing/2014/main" id="{7C2539CD-131E-5A2B-8CC7-84781C72BBBF}"/>
                </a:ext>
              </a:extLst>
            </p:cNvPr>
            <p:cNvSpPr txBox="1"/>
            <p:nvPr/>
          </p:nvSpPr>
          <p:spPr>
            <a:xfrm rot="16200000">
              <a:off x="18546" y="2267611"/>
              <a:ext cx="605468" cy="369332"/>
            </a:xfrm>
            <a:prstGeom prst="rect">
              <a:avLst/>
            </a:prstGeom>
            <a:noFill/>
            <a:ln>
              <a:solidFill>
                <a:schemeClr val="accent1"/>
              </a:solidFill>
            </a:ln>
          </p:spPr>
          <p:txBody>
            <a:bodyPr wrap="square" rtlCol="0">
              <a:spAutoFit/>
            </a:bodyPr>
            <a:lstStyle/>
            <a:p>
              <a:r>
                <a:rPr lang="en-US" dirty="0"/>
                <a:t>SST</a:t>
              </a:r>
            </a:p>
          </p:txBody>
        </p:sp>
        <p:sp>
          <p:nvSpPr>
            <p:cNvPr id="31" name="TextBox 30">
              <a:extLst>
                <a:ext uri="{FF2B5EF4-FFF2-40B4-BE49-F238E27FC236}">
                  <a16:creationId xmlns:a16="http://schemas.microsoft.com/office/drawing/2014/main" id="{A05ED02A-FB2C-83C1-77F7-6D8B86D89AB3}"/>
                </a:ext>
              </a:extLst>
            </p:cNvPr>
            <p:cNvSpPr txBox="1"/>
            <p:nvPr/>
          </p:nvSpPr>
          <p:spPr>
            <a:xfrm>
              <a:off x="224077" y="5280508"/>
              <a:ext cx="1423619" cy="646331"/>
            </a:xfrm>
            <a:prstGeom prst="rect">
              <a:avLst/>
            </a:prstGeom>
            <a:noFill/>
            <a:ln>
              <a:solidFill>
                <a:schemeClr val="accent1"/>
              </a:solidFill>
            </a:ln>
          </p:spPr>
          <p:txBody>
            <a:bodyPr wrap="square" rtlCol="0">
              <a:spAutoFit/>
            </a:bodyPr>
            <a:lstStyle/>
            <a:p>
              <a:pPr algn="ctr"/>
              <a:r>
                <a:rPr lang="en-US" dirty="0"/>
                <a:t>Spatial</a:t>
              </a:r>
            </a:p>
            <a:p>
              <a:pPr algn="ctr"/>
              <a:r>
                <a:rPr lang="en-US" dirty="0"/>
                <a:t>Coordinates</a:t>
              </a:r>
            </a:p>
          </p:txBody>
        </p:sp>
        <p:sp>
          <p:nvSpPr>
            <p:cNvPr id="36" name="TextBox 35">
              <a:extLst>
                <a:ext uri="{FF2B5EF4-FFF2-40B4-BE49-F238E27FC236}">
                  <a16:creationId xmlns:a16="http://schemas.microsoft.com/office/drawing/2014/main" id="{255F3496-99FF-615B-A722-89E2B9EF7AB0}"/>
                </a:ext>
              </a:extLst>
            </p:cNvPr>
            <p:cNvSpPr txBox="1"/>
            <p:nvPr/>
          </p:nvSpPr>
          <p:spPr>
            <a:xfrm>
              <a:off x="1090727" y="6190540"/>
              <a:ext cx="731865" cy="369332"/>
            </a:xfrm>
            <a:prstGeom prst="rect">
              <a:avLst/>
            </a:prstGeom>
            <a:noFill/>
            <a:ln>
              <a:solidFill>
                <a:schemeClr val="accent1"/>
              </a:solidFill>
            </a:ln>
          </p:spPr>
          <p:txBody>
            <a:bodyPr wrap="square" rtlCol="0">
              <a:spAutoFit/>
            </a:bodyPr>
            <a:lstStyle/>
            <a:p>
              <a:r>
                <a:rPr lang="en-US" dirty="0"/>
                <a:t>Time</a:t>
              </a:r>
            </a:p>
          </p:txBody>
        </p:sp>
        <p:sp>
          <p:nvSpPr>
            <p:cNvPr id="47" name="Rectangle 46">
              <a:extLst>
                <a:ext uri="{FF2B5EF4-FFF2-40B4-BE49-F238E27FC236}">
                  <a16:creationId xmlns:a16="http://schemas.microsoft.com/office/drawing/2014/main" id="{6F50EC02-3421-2FF8-186E-03058F9BA063}"/>
                </a:ext>
              </a:extLst>
            </p:cNvPr>
            <p:cNvSpPr/>
            <p:nvPr/>
          </p:nvSpPr>
          <p:spPr>
            <a:xfrm>
              <a:off x="9021678" y="2479950"/>
              <a:ext cx="749300" cy="660400"/>
            </a:xfrm>
            <a:prstGeom prst="rect">
              <a:avLst/>
            </a:prstGeom>
            <a:blipFill dpi="0" rotWithShape="1">
              <a:blip r:embed="rId3">
                <a:extLst>
                  <a:ext uri="{28A0092B-C50C-407E-A947-70E740481C1C}">
                    <a14:useLocalDpi xmlns:a14="http://schemas.microsoft.com/office/drawing/2010/main" val="0"/>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9" name="Rectangle 48">
              <a:extLst>
                <a:ext uri="{FF2B5EF4-FFF2-40B4-BE49-F238E27FC236}">
                  <a16:creationId xmlns:a16="http://schemas.microsoft.com/office/drawing/2014/main" id="{90478D68-2C4D-AAF4-BDE1-A5406202FD3D}"/>
                </a:ext>
              </a:extLst>
            </p:cNvPr>
            <p:cNvSpPr/>
            <p:nvPr/>
          </p:nvSpPr>
          <p:spPr>
            <a:xfrm>
              <a:off x="9021678" y="3245665"/>
              <a:ext cx="749300" cy="660400"/>
            </a:xfrm>
            <a:prstGeom prst="rect">
              <a:avLst/>
            </a:prstGeom>
            <a:blipFill dpi="0" rotWithShape="1">
              <a:blip r:embed="rId4">
                <a:extLst>
                  <a:ext uri="{28A0092B-C50C-407E-A947-70E740481C1C}">
                    <a14:useLocalDpi xmlns:a14="http://schemas.microsoft.com/office/drawing/2010/main" val="0"/>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TextBox 66">
              <a:extLst>
                <a:ext uri="{FF2B5EF4-FFF2-40B4-BE49-F238E27FC236}">
                  <a16:creationId xmlns:a16="http://schemas.microsoft.com/office/drawing/2014/main" id="{23E7D970-4147-0ACB-DCB1-BA02AE2A592F}"/>
                </a:ext>
              </a:extLst>
            </p:cNvPr>
            <p:cNvSpPr txBox="1"/>
            <p:nvPr/>
          </p:nvSpPr>
          <p:spPr>
            <a:xfrm>
              <a:off x="1143000" y="1312674"/>
              <a:ext cx="842594" cy="338554"/>
            </a:xfrm>
            <a:prstGeom prst="rect">
              <a:avLst/>
            </a:prstGeom>
            <a:noFill/>
          </p:spPr>
          <p:txBody>
            <a:bodyPr wrap="square">
              <a:spAutoFit/>
            </a:bodyPr>
            <a:lstStyle/>
            <a:p>
              <a:r>
                <a:rPr lang="en-US" sz="1600" b="1" dirty="0"/>
                <a:t>Tracer</a:t>
              </a:r>
              <a:endParaRPr lang="en-US" sz="1600" dirty="0"/>
            </a:p>
          </p:txBody>
        </p:sp>
        <mc:AlternateContent xmlns:mc="http://schemas.openxmlformats.org/markup-compatibility/2006" xmlns:a14="http://schemas.microsoft.com/office/drawing/2010/main">
          <mc:Choice Requires="a14">
            <p:sp>
              <p:nvSpPr>
                <p:cNvPr id="70" name="TextBox 69">
                  <a:extLst>
                    <a:ext uri="{FF2B5EF4-FFF2-40B4-BE49-F238E27FC236}">
                      <a16:creationId xmlns:a16="http://schemas.microsoft.com/office/drawing/2014/main" id="{B7813103-E77D-FEF1-E201-DF46A6A8B294}"/>
                    </a:ext>
                  </a:extLst>
                </p:cNvPr>
                <p:cNvSpPr txBox="1"/>
                <p:nvPr/>
              </p:nvSpPr>
              <p:spPr>
                <a:xfrm rot="16200000">
                  <a:off x="-1602" y="3117662"/>
                  <a:ext cx="593431" cy="57400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i="1" smtClean="0">
                                <a:latin typeface="Cambria Math" panose="02040503050406030204" pitchFamily="18" charset="0"/>
                              </a:rPr>
                            </m:ctrlPr>
                          </m:fPr>
                          <m:num>
                            <m:r>
                              <a:rPr lang="en-US"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𝑆𝑆𝐻</m:t>
                            </m:r>
                          </m:num>
                          <m:den>
                            <m:r>
                              <a:rPr lang="en-US"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𝑦</m:t>
                            </m:r>
                          </m:den>
                        </m:f>
                      </m:oMath>
                    </m:oMathPara>
                  </a14:m>
                  <a:endParaRPr lang="en-US" dirty="0"/>
                </a:p>
              </p:txBody>
            </p:sp>
          </mc:Choice>
          <mc:Fallback xmlns="">
            <p:sp>
              <p:nvSpPr>
                <p:cNvPr id="70" name="TextBox 69">
                  <a:extLst>
                    <a:ext uri="{FF2B5EF4-FFF2-40B4-BE49-F238E27FC236}">
                      <a16:creationId xmlns:a16="http://schemas.microsoft.com/office/drawing/2014/main" id="{B7813103-E77D-FEF1-E201-DF46A6A8B294}"/>
                    </a:ext>
                  </a:extLst>
                </p:cNvPr>
                <p:cNvSpPr txBox="1">
                  <a:spLocks noRot="1" noChangeAspect="1" noMove="1" noResize="1" noEditPoints="1" noAdjustHandles="1" noChangeArrowheads="1" noChangeShapeType="1" noTextEdit="1"/>
                </p:cNvSpPr>
                <p:nvPr/>
              </p:nvSpPr>
              <p:spPr>
                <a:xfrm rot="16200000">
                  <a:off x="-1602" y="3117662"/>
                  <a:ext cx="593431" cy="574003"/>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1" name="TextBox 70">
                  <a:extLst>
                    <a:ext uri="{FF2B5EF4-FFF2-40B4-BE49-F238E27FC236}">
                      <a16:creationId xmlns:a16="http://schemas.microsoft.com/office/drawing/2014/main" id="{9C936631-60F7-9557-1671-1AF06FA19D16}"/>
                    </a:ext>
                  </a:extLst>
                </p:cNvPr>
                <p:cNvSpPr txBox="1"/>
                <p:nvPr/>
              </p:nvSpPr>
              <p:spPr>
                <a:xfrm rot="16200000">
                  <a:off x="-27006" y="4112580"/>
                  <a:ext cx="593431" cy="52668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i="1" smtClean="0">
                                <a:latin typeface="Cambria Math" panose="02040503050406030204" pitchFamily="18" charset="0"/>
                              </a:rPr>
                            </m:ctrlPr>
                          </m:fPr>
                          <m:num>
                            <m:r>
                              <a:rPr lang="en-US"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𝑆𝑆𝐻</m:t>
                            </m:r>
                          </m:num>
                          <m:den>
                            <m:r>
                              <a:rPr lang="en-US"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𝑥</m:t>
                            </m:r>
                          </m:den>
                        </m:f>
                      </m:oMath>
                    </m:oMathPara>
                  </a14:m>
                  <a:endParaRPr lang="en-US" dirty="0"/>
                </a:p>
              </p:txBody>
            </p:sp>
          </mc:Choice>
          <mc:Fallback xmlns="">
            <p:sp>
              <p:nvSpPr>
                <p:cNvPr id="71" name="TextBox 70">
                  <a:extLst>
                    <a:ext uri="{FF2B5EF4-FFF2-40B4-BE49-F238E27FC236}">
                      <a16:creationId xmlns:a16="http://schemas.microsoft.com/office/drawing/2014/main" id="{9C936631-60F7-9557-1671-1AF06FA19D16}"/>
                    </a:ext>
                  </a:extLst>
                </p:cNvPr>
                <p:cNvSpPr txBox="1">
                  <a:spLocks noRot="1" noChangeAspect="1" noMove="1" noResize="1" noEditPoints="1" noAdjustHandles="1" noChangeArrowheads="1" noChangeShapeType="1" noTextEdit="1"/>
                </p:cNvSpPr>
                <p:nvPr/>
              </p:nvSpPr>
              <p:spPr>
                <a:xfrm rot="16200000">
                  <a:off x="-27006" y="4112580"/>
                  <a:ext cx="593431" cy="526683"/>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2" name="TextBox 71">
                  <a:extLst>
                    <a:ext uri="{FF2B5EF4-FFF2-40B4-BE49-F238E27FC236}">
                      <a16:creationId xmlns:a16="http://schemas.microsoft.com/office/drawing/2014/main" id="{95464E8B-CA60-0353-840E-F45CE39BBC3A}"/>
                    </a:ext>
                  </a:extLst>
                </p:cNvPr>
                <p:cNvSpPr txBox="1"/>
                <p:nvPr/>
              </p:nvSpPr>
              <p:spPr>
                <a:xfrm>
                  <a:off x="2208018" y="457092"/>
                  <a:ext cx="433019" cy="40011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2000" i="1" smtClean="0">
                                <a:latin typeface="Cambria Math" panose="02040503050406030204" pitchFamily="18" charset="0"/>
                              </a:rPr>
                            </m:ctrlPr>
                          </m:sSubPr>
                          <m:e>
                            <m:r>
                              <a:rPr lang="en-US" sz="2000" b="0" i="1" smtClean="0">
                                <a:latin typeface="Cambria Math" panose="02040503050406030204" pitchFamily="18" charset="0"/>
                              </a:rPr>
                              <m:t>𝑓</m:t>
                            </m:r>
                          </m:e>
                          <m:sub>
                            <m:r>
                              <a:rPr lang="en-US" sz="2000" b="0" i="1" smtClean="0">
                                <a:latin typeface="Cambria Math" panose="02040503050406030204" pitchFamily="18" charset="0"/>
                              </a:rPr>
                              <m:t>1</m:t>
                            </m:r>
                          </m:sub>
                        </m:sSub>
                      </m:oMath>
                    </m:oMathPara>
                  </a14:m>
                  <a:endParaRPr lang="en-US" sz="2000" b="1" dirty="0"/>
                </a:p>
              </p:txBody>
            </p:sp>
          </mc:Choice>
          <mc:Fallback xmlns="">
            <p:sp>
              <p:nvSpPr>
                <p:cNvPr id="72" name="TextBox 71">
                  <a:extLst>
                    <a:ext uri="{FF2B5EF4-FFF2-40B4-BE49-F238E27FC236}">
                      <a16:creationId xmlns:a16="http://schemas.microsoft.com/office/drawing/2014/main" id="{95464E8B-CA60-0353-840E-F45CE39BBC3A}"/>
                    </a:ext>
                  </a:extLst>
                </p:cNvPr>
                <p:cNvSpPr txBox="1">
                  <a:spLocks noRot="1" noChangeAspect="1" noMove="1" noResize="1" noEditPoints="1" noAdjustHandles="1" noChangeArrowheads="1" noChangeShapeType="1" noTextEdit="1"/>
                </p:cNvSpPr>
                <p:nvPr/>
              </p:nvSpPr>
              <p:spPr>
                <a:xfrm>
                  <a:off x="2208018" y="457092"/>
                  <a:ext cx="433019" cy="400110"/>
                </a:xfrm>
                <a:prstGeom prst="rect">
                  <a:avLst/>
                </a:prstGeom>
                <a:blipFill>
                  <a:blip r:embed="rId7"/>
                  <a:stretch>
                    <a:fillRect l="-1408" b="-13636"/>
                  </a:stretch>
                </a:blipFill>
              </p:spPr>
              <p:txBody>
                <a:bodyPr/>
                <a:lstStyle/>
                <a:p>
                  <a:r>
                    <a:rPr lang="en-US">
                      <a:noFill/>
                    </a:rPr>
                    <a:t> </a:t>
                  </a:r>
                </a:p>
              </p:txBody>
            </p:sp>
          </mc:Fallback>
        </mc:AlternateContent>
        <p:sp>
          <p:nvSpPr>
            <p:cNvPr id="74" name="TextBox 73">
              <a:extLst>
                <a:ext uri="{FF2B5EF4-FFF2-40B4-BE49-F238E27FC236}">
                  <a16:creationId xmlns:a16="http://schemas.microsoft.com/office/drawing/2014/main" id="{2BA3C22A-DF57-92F0-93F4-61D03D9E4ECE}"/>
                </a:ext>
              </a:extLst>
            </p:cNvPr>
            <p:cNvSpPr txBox="1"/>
            <p:nvPr/>
          </p:nvSpPr>
          <p:spPr>
            <a:xfrm>
              <a:off x="1173077" y="78845"/>
              <a:ext cx="971228" cy="369332"/>
            </a:xfrm>
            <a:prstGeom prst="rect">
              <a:avLst/>
            </a:prstGeom>
            <a:noFill/>
          </p:spPr>
          <p:txBody>
            <a:bodyPr wrap="none" rtlCol="0">
              <a:spAutoFit/>
            </a:bodyPr>
            <a:lstStyle/>
            <a:p>
              <a:r>
                <a:rPr lang="en-US" b="1" dirty="0"/>
                <a:t>INPUTS</a:t>
              </a:r>
            </a:p>
          </p:txBody>
        </p:sp>
        <mc:AlternateContent xmlns:mc="http://schemas.openxmlformats.org/markup-compatibility/2006" xmlns:a14="http://schemas.microsoft.com/office/drawing/2010/main">
          <mc:Choice Requires="a14">
            <p:sp>
              <p:nvSpPr>
                <p:cNvPr id="76" name="TextBox 75">
                  <a:extLst>
                    <a:ext uri="{FF2B5EF4-FFF2-40B4-BE49-F238E27FC236}">
                      <a16:creationId xmlns:a16="http://schemas.microsoft.com/office/drawing/2014/main" id="{52A636E5-1DDA-9F31-5EF2-EAA2E03F9259}"/>
                    </a:ext>
                  </a:extLst>
                </p:cNvPr>
                <p:cNvSpPr txBox="1"/>
                <p:nvPr/>
              </p:nvSpPr>
              <p:spPr>
                <a:xfrm>
                  <a:off x="8969542" y="1558990"/>
                  <a:ext cx="812465" cy="91698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i="1" smtClean="0">
                                <a:latin typeface="Cambria Math" panose="02040503050406030204" pitchFamily="18" charset="0"/>
                              </a:rPr>
                            </m:ctrlPr>
                          </m:sSubPr>
                          <m:e>
                            <m:r>
                              <a:rPr lang="en-US" b="0" i="1" smtClean="0">
                                <a:latin typeface="Cambria Math" panose="02040503050406030204" pitchFamily="18" charset="0"/>
                              </a:rPr>
                              <m:t>𝑓</m:t>
                            </m:r>
                          </m:e>
                          <m:sub>
                            <m:r>
                              <a:rPr lang="en-US" b="0" i="1" smtClean="0">
                                <a:latin typeface="Cambria Math" panose="02040503050406030204" pitchFamily="18" charset="0"/>
                              </a:rPr>
                              <m:t>0</m:t>
                            </m:r>
                          </m:sub>
                        </m:sSub>
                      </m:oMath>
                    </m:oMathPara>
                  </a14:m>
                  <a:endParaRPr lang="en-US" b="1" baseline="-25000" dirty="0"/>
                </a:p>
                <a:p>
                  <a:r>
                    <a:rPr lang="en-US" b="1" dirty="0"/>
                    <a:t>tracer</a:t>
                  </a:r>
                </a:p>
                <a:p>
                  <a:r>
                    <a:rPr lang="en-US" b="1" dirty="0"/>
                    <a:t>fields</a:t>
                  </a:r>
                </a:p>
              </p:txBody>
            </p:sp>
          </mc:Choice>
          <mc:Fallback xmlns="">
            <p:sp>
              <p:nvSpPr>
                <p:cNvPr id="76" name="TextBox 75">
                  <a:extLst>
                    <a:ext uri="{FF2B5EF4-FFF2-40B4-BE49-F238E27FC236}">
                      <a16:creationId xmlns:a16="http://schemas.microsoft.com/office/drawing/2014/main" id="{52A636E5-1DDA-9F31-5EF2-EAA2E03F9259}"/>
                    </a:ext>
                  </a:extLst>
                </p:cNvPr>
                <p:cNvSpPr txBox="1">
                  <a:spLocks noRot="1" noChangeAspect="1" noMove="1" noResize="1" noEditPoints="1" noAdjustHandles="1" noChangeArrowheads="1" noChangeShapeType="1" noTextEdit="1"/>
                </p:cNvSpPr>
                <p:nvPr/>
              </p:nvSpPr>
              <p:spPr>
                <a:xfrm>
                  <a:off x="8969542" y="1558990"/>
                  <a:ext cx="812465" cy="916982"/>
                </a:xfrm>
                <a:prstGeom prst="rect">
                  <a:avLst/>
                </a:prstGeom>
                <a:blipFill>
                  <a:blip r:embed="rId8"/>
                  <a:stretch>
                    <a:fillRect l="-5970" r="-5970" b="-10667"/>
                  </a:stretch>
                </a:blipFill>
              </p:spPr>
              <p:txBody>
                <a:bodyPr/>
                <a:lstStyle/>
                <a:p>
                  <a:r>
                    <a:rPr lang="en-US">
                      <a:noFill/>
                    </a:rPr>
                    <a:t> </a:t>
                  </a:r>
                </a:p>
              </p:txBody>
            </p:sp>
          </mc:Fallback>
        </mc:AlternateContent>
        <p:sp>
          <p:nvSpPr>
            <p:cNvPr id="77" name="TextBox 76">
              <a:extLst>
                <a:ext uri="{FF2B5EF4-FFF2-40B4-BE49-F238E27FC236}">
                  <a16:creationId xmlns:a16="http://schemas.microsoft.com/office/drawing/2014/main" id="{9AFD35F6-7695-9F9E-5C44-FD247911A7D3}"/>
                </a:ext>
              </a:extLst>
            </p:cNvPr>
            <p:cNvSpPr txBox="1"/>
            <p:nvPr/>
          </p:nvSpPr>
          <p:spPr>
            <a:xfrm>
              <a:off x="8303887" y="956232"/>
              <a:ext cx="1396475" cy="646331"/>
            </a:xfrm>
            <a:prstGeom prst="rect">
              <a:avLst/>
            </a:prstGeom>
            <a:noFill/>
          </p:spPr>
          <p:txBody>
            <a:bodyPr wrap="square" rtlCol="0">
              <a:spAutoFit/>
            </a:bodyPr>
            <a:lstStyle/>
            <a:p>
              <a:r>
                <a:rPr lang="en-US" b="1" dirty="0"/>
                <a:t>Advection Operator</a:t>
              </a:r>
            </a:p>
          </p:txBody>
        </p:sp>
        <mc:AlternateContent xmlns:mc="http://schemas.openxmlformats.org/markup-compatibility/2006" xmlns:a14="http://schemas.microsoft.com/office/drawing/2010/main">
          <mc:Choice Requires="a14">
            <p:sp>
              <p:nvSpPr>
                <p:cNvPr id="78" name="Rectangle 77">
                  <a:extLst>
                    <a:ext uri="{FF2B5EF4-FFF2-40B4-BE49-F238E27FC236}">
                      <a16:creationId xmlns:a16="http://schemas.microsoft.com/office/drawing/2014/main" id="{081D00F6-6501-1ECE-5A7A-C5FECE0C2AF7}"/>
                    </a:ext>
                  </a:extLst>
                </p:cNvPr>
                <p:cNvSpPr/>
                <p:nvPr/>
              </p:nvSpPr>
              <p:spPr>
                <a:xfrm>
                  <a:off x="8151809" y="2574274"/>
                  <a:ext cx="669044" cy="553260"/>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acc>
                          <m:accPr>
                            <m:chr m:val="̂"/>
                            <m:ctrlPr>
                              <a:rPr lang="en-US" sz="3200" b="1" i="1" smtClean="0">
                                <a:latin typeface="Cambria Math" panose="02040503050406030204" pitchFamily="18" charset="0"/>
                              </a:rPr>
                            </m:ctrlPr>
                          </m:accPr>
                          <m:e>
                            <m:r>
                              <a:rPr lang="en-US" sz="3200" b="1" i="1" smtClean="0">
                                <a:latin typeface="Cambria Math" panose="02040503050406030204" pitchFamily="18" charset="0"/>
                              </a:rPr>
                              <m:t>𝒖</m:t>
                            </m:r>
                          </m:e>
                        </m:acc>
                      </m:oMath>
                    </m:oMathPara>
                  </a14:m>
                  <a:endParaRPr lang="en-US" sz="3200" b="1" dirty="0"/>
                </a:p>
              </p:txBody>
            </p:sp>
          </mc:Choice>
          <mc:Fallback xmlns="">
            <p:sp>
              <p:nvSpPr>
                <p:cNvPr id="78" name="Rectangle 77">
                  <a:extLst>
                    <a:ext uri="{FF2B5EF4-FFF2-40B4-BE49-F238E27FC236}">
                      <a16:creationId xmlns:a16="http://schemas.microsoft.com/office/drawing/2014/main" id="{081D00F6-6501-1ECE-5A7A-C5FECE0C2AF7}"/>
                    </a:ext>
                  </a:extLst>
                </p:cNvPr>
                <p:cNvSpPr>
                  <a:spLocks noRot="1" noChangeAspect="1" noMove="1" noResize="1" noEditPoints="1" noAdjustHandles="1" noChangeArrowheads="1" noChangeShapeType="1" noTextEdit="1"/>
                </p:cNvSpPr>
                <p:nvPr/>
              </p:nvSpPr>
              <p:spPr>
                <a:xfrm>
                  <a:off x="8151809" y="2574274"/>
                  <a:ext cx="669044" cy="553260"/>
                </a:xfrm>
                <a:prstGeom prst="rect">
                  <a:avLst/>
                </a:prstGeom>
                <a:blipFill>
                  <a:blip r:embed="rId9"/>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1" name="Rectangle 80">
                  <a:extLst>
                    <a:ext uri="{FF2B5EF4-FFF2-40B4-BE49-F238E27FC236}">
                      <a16:creationId xmlns:a16="http://schemas.microsoft.com/office/drawing/2014/main" id="{6BADA22A-5C3E-E3ED-0243-E2213DA68FDA}"/>
                    </a:ext>
                  </a:extLst>
                </p:cNvPr>
                <p:cNvSpPr/>
                <p:nvPr/>
              </p:nvSpPr>
              <p:spPr>
                <a:xfrm>
                  <a:off x="8160323" y="3237247"/>
                  <a:ext cx="669044" cy="553260"/>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acc>
                          <m:accPr>
                            <m:chr m:val="̂"/>
                            <m:ctrlPr>
                              <a:rPr lang="en-US" sz="3200" b="1" i="1" smtClean="0">
                                <a:latin typeface="Cambria Math" panose="02040503050406030204" pitchFamily="18" charset="0"/>
                              </a:rPr>
                            </m:ctrlPr>
                          </m:accPr>
                          <m:e>
                            <m:r>
                              <a:rPr lang="en-US" sz="3200" b="1" i="1" smtClean="0">
                                <a:latin typeface="Cambria Math" panose="02040503050406030204" pitchFamily="18" charset="0"/>
                              </a:rPr>
                              <m:t>𝒗</m:t>
                            </m:r>
                          </m:e>
                        </m:acc>
                      </m:oMath>
                    </m:oMathPara>
                  </a14:m>
                  <a:endParaRPr lang="en-US" sz="3200" b="1" dirty="0"/>
                </a:p>
              </p:txBody>
            </p:sp>
          </mc:Choice>
          <mc:Fallback xmlns="">
            <p:sp>
              <p:nvSpPr>
                <p:cNvPr id="81" name="Rectangle 80">
                  <a:extLst>
                    <a:ext uri="{FF2B5EF4-FFF2-40B4-BE49-F238E27FC236}">
                      <a16:creationId xmlns:a16="http://schemas.microsoft.com/office/drawing/2014/main" id="{6BADA22A-5C3E-E3ED-0243-E2213DA68FDA}"/>
                    </a:ext>
                  </a:extLst>
                </p:cNvPr>
                <p:cNvSpPr>
                  <a:spLocks noRot="1" noChangeAspect="1" noMove="1" noResize="1" noEditPoints="1" noAdjustHandles="1" noChangeArrowheads="1" noChangeShapeType="1" noTextEdit="1"/>
                </p:cNvSpPr>
                <p:nvPr/>
              </p:nvSpPr>
              <p:spPr>
                <a:xfrm>
                  <a:off x="8160323" y="3237247"/>
                  <a:ext cx="669044" cy="553260"/>
                </a:xfrm>
                <a:prstGeom prst="rect">
                  <a:avLst/>
                </a:prstGeom>
                <a:blipFill>
                  <a:blip r:embed="rId10"/>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300EC702-AD33-BB4F-FE65-FF3AC27A0CB6}"/>
                    </a:ext>
                  </a:extLst>
                </p:cNvPr>
                <p:cNvSpPr txBox="1"/>
                <p:nvPr/>
              </p:nvSpPr>
              <p:spPr>
                <a:xfrm>
                  <a:off x="1090727" y="445095"/>
                  <a:ext cx="433019" cy="40011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2000" i="1" smtClean="0">
                                <a:latin typeface="Cambria Math" panose="02040503050406030204" pitchFamily="18" charset="0"/>
                              </a:rPr>
                            </m:ctrlPr>
                          </m:sSubPr>
                          <m:e>
                            <m:r>
                              <a:rPr lang="en-US" sz="2000" b="0" i="1" smtClean="0">
                                <a:latin typeface="Cambria Math" panose="02040503050406030204" pitchFamily="18" charset="0"/>
                              </a:rPr>
                              <m:t>𝑓</m:t>
                            </m:r>
                          </m:e>
                          <m:sub>
                            <m:r>
                              <a:rPr lang="en-US" sz="2000" i="1">
                                <a:latin typeface="Cambria Math" panose="02040503050406030204" pitchFamily="18" charset="0"/>
                              </a:rPr>
                              <m:t>0</m:t>
                            </m:r>
                          </m:sub>
                        </m:sSub>
                      </m:oMath>
                    </m:oMathPara>
                  </a14:m>
                  <a:endParaRPr lang="en-US" sz="2000" b="1" dirty="0"/>
                </a:p>
              </p:txBody>
            </p:sp>
          </mc:Choice>
          <mc:Fallback xmlns="">
            <p:sp>
              <p:nvSpPr>
                <p:cNvPr id="13" name="TextBox 12">
                  <a:extLst>
                    <a:ext uri="{FF2B5EF4-FFF2-40B4-BE49-F238E27FC236}">
                      <a16:creationId xmlns:a16="http://schemas.microsoft.com/office/drawing/2014/main" id="{300EC702-AD33-BB4F-FE65-FF3AC27A0CB6}"/>
                    </a:ext>
                  </a:extLst>
                </p:cNvPr>
                <p:cNvSpPr txBox="1">
                  <a:spLocks noRot="1" noChangeAspect="1" noMove="1" noResize="1" noEditPoints="1" noAdjustHandles="1" noChangeArrowheads="1" noChangeShapeType="1" noTextEdit="1"/>
                </p:cNvSpPr>
                <p:nvPr/>
              </p:nvSpPr>
              <p:spPr>
                <a:xfrm>
                  <a:off x="1090727" y="445095"/>
                  <a:ext cx="433019" cy="400110"/>
                </a:xfrm>
                <a:prstGeom prst="rect">
                  <a:avLst/>
                </a:prstGeom>
                <a:blipFill>
                  <a:blip r:embed="rId11"/>
                  <a:stretch>
                    <a:fillRect l="-2817" b="-13636"/>
                  </a:stretch>
                </a:blipFill>
              </p:spPr>
              <p:txBody>
                <a:bodyPr/>
                <a:lstStyle/>
                <a:p>
                  <a:r>
                    <a:rPr lang="en-US">
                      <a:noFill/>
                    </a:rPr>
                    <a:t> </a:t>
                  </a:r>
                </a:p>
              </p:txBody>
            </p:sp>
          </mc:Fallback>
        </mc:AlternateContent>
      </p:grpSp>
      <p:pic>
        <p:nvPicPr>
          <p:cNvPr id="60" name="Content Placeholder 5">
            <a:extLst>
              <a:ext uri="{FF2B5EF4-FFF2-40B4-BE49-F238E27FC236}">
                <a16:creationId xmlns:a16="http://schemas.microsoft.com/office/drawing/2014/main" id="{71CE0ACC-8503-0A4E-02FF-5AA2C8DE3541}"/>
              </a:ext>
            </a:extLst>
          </p:cNvPr>
          <p:cNvPicPr>
            <a:picLocks noChangeAspect="1"/>
          </p:cNvPicPr>
          <p:nvPr/>
        </p:nvPicPr>
        <p:blipFill>
          <a:blip r:embed="rId12">
            <a:extLst>
              <a:ext uri="{28A0092B-C50C-407E-A947-70E740481C1C}">
                <a14:useLocalDpi xmlns:a14="http://schemas.microsoft.com/office/drawing/2010/main" val="0"/>
              </a:ext>
            </a:extLst>
          </a:blip>
          <a:srcRect l="5106" t="4477"/>
          <a:stretch>
            <a:fillRect/>
          </a:stretch>
        </p:blipFill>
        <p:spPr>
          <a:xfrm>
            <a:off x="622322" y="916529"/>
            <a:ext cx="2290032" cy="4052762"/>
          </a:xfrm>
          <a:prstGeom prst="rect">
            <a:avLst/>
          </a:prstGeom>
          <a:solidFill>
            <a:schemeClr val="accent3">
              <a:lumMod val="60000"/>
              <a:lumOff val="40000"/>
            </a:schemeClr>
          </a:solidFill>
        </p:spPr>
      </p:pic>
      <p:grpSp>
        <p:nvGrpSpPr>
          <p:cNvPr id="5" name="Group 4">
            <a:extLst>
              <a:ext uri="{FF2B5EF4-FFF2-40B4-BE49-F238E27FC236}">
                <a16:creationId xmlns:a16="http://schemas.microsoft.com/office/drawing/2014/main" id="{7A02B3E6-2915-0D45-C6FF-724424894CB7}"/>
              </a:ext>
            </a:extLst>
          </p:cNvPr>
          <p:cNvGrpSpPr/>
          <p:nvPr/>
        </p:nvGrpSpPr>
        <p:grpSpPr>
          <a:xfrm>
            <a:off x="2829729" y="1173815"/>
            <a:ext cx="5144360" cy="3925140"/>
            <a:chOff x="6031046" y="1466430"/>
            <a:chExt cx="5144360" cy="3925140"/>
          </a:xfrm>
        </p:grpSpPr>
        <p:grpSp>
          <p:nvGrpSpPr>
            <p:cNvPr id="7" name="Group 6">
              <a:extLst>
                <a:ext uri="{FF2B5EF4-FFF2-40B4-BE49-F238E27FC236}">
                  <a16:creationId xmlns:a16="http://schemas.microsoft.com/office/drawing/2014/main" id="{9C26402D-94A4-C9FC-0CC4-72FC3060C144}"/>
                </a:ext>
              </a:extLst>
            </p:cNvPr>
            <p:cNvGrpSpPr/>
            <p:nvPr/>
          </p:nvGrpSpPr>
          <p:grpSpPr>
            <a:xfrm>
              <a:off x="6031046" y="1466430"/>
              <a:ext cx="5144360" cy="3925140"/>
              <a:chOff x="5942139" y="1477184"/>
              <a:chExt cx="5144360" cy="3925140"/>
            </a:xfrm>
          </p:grpSpPr>
          <p:sp>
            <p:nvSpPr>
              <p:cNvPr id="11" name="Rectangle 10">
                <a:extLst>
                  <a:ext uri="{FF2B5EF4-FFF2-40B4-BE49-F238E27FC236}">
                    <a16:creationId xmlns:a16="http://schemas.microsoft.com/office/drawing/2014/main" id="{F89BC4E9-1410-C82C-CBE5-244C5D86ABF7}"/>
                  </a:ext>
                </a:extLst>
              </p:cNvPr>
              <p:cNvSpPr/>
              <p:nvPr/>
            </p:nvSpPr>
            <p:spPr>
              <a:xfrm>
                <a:off x="6370199" y="1911318"/>
                <a:ext cx="164387" cy="2544628"/>
              </a:xfrm>
              <a:prstGeom prst="rect">
                <a:avLst/>
              </a:prstGeom>
            </p:spPr>
            <p:style>
              <a:lnRef idx="3">
                <a:schemeClr val="lt1"/>
              </a:lnRef>
              <a:fillRef idx="1">
                <a:schemeClr val="accent4"/>
              </a:fillRef>
              <a:effectRef idx="1">
                <a:schemeClr val="accent4"/>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032958F5-E215-8A69-6F4C-07B604BA7567}"/>
                  </a:ext>
                </a:extLst>
              </p:cNvPr>
              <p:cNvSpPr/>
              <p:nvPr/>
            </p:nvSpPr>
            <p:spPr>
              <a:xfrm>
                <a:off x="6839308" y="1911318"/>
                <a:ext cx="164387" cy="2544628"/>
              </a:xfrm>
              <a:prstGeom prst="rect">
                <a:avLst/>
              </a:prstGeom>
            </p:spPr>
            <p:style>
              <a:lnRef idx="3">
                <a:schemeClr val="lt1"/>
              </a:lnRef>
              <a:fillRef idx="1">
                <a:schemeClr val="accent4"/>
              </a:fillRef>
              <a:effectRef idx="1">
                <a:schemeClr val="accent4"/>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BD22C943-B8EA-F0A3-9836-6BF44296A6EF}"/>
                  </a:ext>
                </a:extLst>
              </p:cNvPr>
              <p:cNvSpPr/>
              <p:nvPr/>
            </p:nvSpPr>
            <p:spPr>
              <a:xfrm>
                <a:off x="7166634" y="2159235"/>
                <a:ext cx="252139" cy="2059478"/>
              </a:xfrm>
              <a:prstGeom prst="rect">
                <a:avLst/>
              </a:prstGeom>
            </p:spPr>
            <p:style>
              <a:lnRef idx="3">
                <a:schemeClr val="lt1"/>
              </a:lnRef>
              <a:fillRef idx="1">
                <a:schemeClr val="accent4"/>
              </a:fillRef>
              <a:effectRef idx="1">
                <a:schemeClr val="accent4"/>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6EE0625B-AEF4-ED5C-655B-AA99458637EB}"/>
                  </a:ext>
                </a:extLst>
              </p:cNvPr>
              <p:cNvSpPr/>
              <p:nvPr/>
            </p:nvSpPr>
            <p:spPr>
              <a:xfrm>
                <a:off x="7537255" y="2300177"/>
                <a:ext cx="422092" cy="1766910"/>
              </a:xfrm>
              <a:prstGeom prst="rect">
                <a:avLst/>
              </a:prstGeom>
            </p:spPr>
            <p:style>
              <a:lnRef idx="3">
                <a:schemeClr val="lt1"/>
              </a:lnRef>
              <a:fillRef idx="1">
                <a:schemeClr val="accent4"/>
              </a:fillRef>
              <a:effectRef idx="1">
                <a:schemeClr val="accent4"/>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57712037-48F8-E782-35F6-7E39573913C3}"/>
                  </a:ext>
                </a:extLst>
              </p:cNvPr>
              <p:cNvSpPr/>
              <p:nvPr/>
            </p:nvSpPr>
            <p:spPr>
              <a:xfrm>
                <a:off x="8097152" y="2769401"/>
                <a:ext cx="629290" cy="826695"/>
              </a:xfrm>
              <a:prstGeom prst="rect">
                <a:avLst/>
              </a:prstGeom>
            </p:spPr>
            <p:style>
              <a:lnRef idx="3">
                <a:schemeClr val="lt1"/>
              </a:lnRef>
              <a:fillRef idx="1">
                <a:schemeClr val="accent4"/>
              </a:fillRef>
              <a:effectRef idx="1">
                <a:schemeClr val="accent4"/>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C0964127-D734-13FA-D6F1-0E5805DF0289}"/>
                  </a:ext>
                </a:extLst>
              </p:cNvPr>
              <p:cNvSpPr/>
              <p:nvPr/>
            </p:nvSpPr>
            <p:spPr>
              <a:xfrm>
                <a:off x="9799231" y="1911318"/>
                <a:ext cx="164387" cy="2544628"/>
              </a:xfrm>
              <a:prstGeom prst="rect">
                <a:avLst/>
              </a:prstGeom>
            </p:spPr>
            <p:style>
              <a:lnRef idx="3">
                <a:schemeClr val="lt1"/>
              </a:lnRef>
              <a:fillRef idx="1">
                <a:schemeClr val="accent4"/>
              </a:fillRef>
              <a:effectRef idx="1">
                <a:schemeClr val="accent4"/>
              </a:effectRef>
              <a:fontRef idx="minor">
                <a:schemeClr val="lt1"/>
              </a:fontRef>
            </p:style>
            <p:txBody>
              <a:bodyPr rtlCol="0" anchor="ctr"/>
              <a:lstStyle/>
              <a:p>
                <a:pPr algn="ctr"/>
                <a:endParaRPr lang="en-US" dirty="0"/>
              </a:p>
            </p:txBody>
          </p:sp>
          <p:sp>
            <p:nvSpPr>
              <p:cNvPr id="26" name="Rectangle 25">
                <a:extLst>
                  <a:ext uri="{FF2B5EF4-FFF2-40B4-BE49-F238E27FC236}">
                    <a16:creationId xmlns:a16="http://schemas.microsoft.com/office/drawing/2014/main" id="{9125DD94-5263-27C9-72CB-22A56380A2F8}"/>
                  </a:ext>
                </a:extLst>
              </p:cNvPr>
              <p:cNvSpPr/>
              <p:nvPr/>
            </p:nvSpPr>
            <p:spPr>
              <a:xfrm>
                <a:off x="9450892" y="2153451"/>
                <a:ext cx="252139" cy="2059478"/>
              </a:xfrm>
              <a:prstGeom prst="rect">
                <a:avLst/>
              </a:prstGeom>
            </p:spPr>
            <p:style>
              <a:lnRef idx="3">
                <a:schemeClr val="lt1"/>
              </a:lnRef>
              <a:fillRef idx="1">
                <a:schemeClr val="accent4"/>
              </a:fillRef>
              <a:effectRef idx="1">
                <a:schemeClr val="accent4"/>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DA299077-9E48-27CA-CD0E-BD7CDA02A6D3}"/>
                  </a:ext>
                </a:extLst>
              </p:cNvPr>
              <p:cNvSpPr/>
              <p:nvPr/>
            </p:nvSpPr>
            <p:spPr>
              <a:xfrm>
                <a:off x="8851016" y="2300177"/>
                <a:ext cx="422092" cy="1766910"/>
              </a:xfrm>
              <a:prstGeom prst="rect">
                <a:avLst/>
              </a:prstGeom>
            </p:spPr>
            <p:style>
              <a:lnRef idx="3">
                <a:schemeClr val="lt1"/>
              </a:lnRef>
              <a:fillRef idx="1">
                <a:schemeClr val="accent4"/>
              </a:fillRef>
              <a:effectRef idx="1">
                <a:schemeClr val="accent4"/>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18D26CD0-4181-0230-A610-59FE1FFECF87}"/>
                  </a:ext>
                </a:extLst>
              </p:cNvPr>
              <p:cNvSpPr txBox="1"/>
              <p:nvPr/>
            </p:nvSpPr>
            <p:spPr>
              <a:xfrm>
                <a:off x="5942139" y="4399834"/>
                <a:ext cx="1350564" cy="276999"/>
              </a:xfrm>
              <a:prstGeom prst="rect">
                <a:avLst/>
              </a:prstGeom>
              <a:noFill/>
            </p:spPr>
            <p:txBody>
              <a:bodyPr wrap="square">
                <a:spAutoFit/>
              </a:bodyPr>
              <a:lstStyle/>
              <a:p>
                <a:pPr algn="ctr"/>
                <a:r>
                  <a:rPr lang="en-US" sz="1200" dirty="0"/>
                  <a:t>192 × 192 × 26</a:t>
                </a:r>
              </a:p>
            </p:txBody>
          </p:sp>
          <p:sp>
            <p:nvSpPr>
              <p:cNvPr id="30" name="TextBox 29">
                <a:extLst>
                  <a:ext uri="{FF2B5EF4-FFF2-40B4-BE49-F238E27FC236}">
                    <a16:creationId xmlns:a16="http://schemas.microsoft.com/office/drawing/2014/main" id="{30A76272-7298-2886-331C-404BBB902E04}"/>
                  </a:ext>
                </a:extLst>
              </p:cNvPr>
              <p:cNvSpPr txBox="1"/>
              <p:nvPr/>
            </p:nvSpPr>
            <p:spPr>
              <a:xfrm>
                <a:off x="6521194" y="1477184"/>
                <a:ext cx="854897" cy="461665"/>
              </a:xfrm>
              <a:prstGeom prst="rect">
                <a:avLst/>
              </a:prstGeom>
              <a:noFill/>
            </p:spPr>
            <p:txBody>
              <a:bodyPr wrap="square">
                <a:spAutoFit/>
              </a:bodyPr>
              <a:lstStyle/>
              <a:p>
                <a:pPr algn="ctr"/>
                <a:r>
                  <a:rPr lang="en-US" sz="1200" dirty="0"/>
                  <a:t>Conv </a:t>
                </a:r>
              </a:p>
              <a:p>
                <a:pPr algn="ctr"/>
                <a:r>
                  <a:rPr lang="en-US" sz="1200" dirty="0"/>
                  <a:t>32</a:t>
                </a:r>
              </a:p>
            </p:txBody>
          </p:sp>
          <p:sp>
            <p:nvSpPr>
              <p:cNvPr id="32" name="TextBox 31">
                <a:extLst>
                  <a:ext uri="{FF2B5EF4-FFF2-40B4-BE49-F238E27FC236}">
                    <a16:creationId xmlns:a16="http://schemas.microsoft.com/office/drawing/2014/main" id="{B523AA7C-393C-5EC9-9D14-EB3ED40B601E}"/>
                  </a:ext>
                </a:extLst>
              </p:cNvPr>
              <p:cNvSpPr txBox="1"/>
              <p:nvPr/>
            </p:nvSpPr>
            <p:spPr>
              <a:xfrm>
                <a:off x="6995995" y="1735921"/>
                <a:ext cx="566294" cy="461665"/>
              </a:xfrm>
              <a:prstGeom prst="rect">
                <a:avLst/>
              </a:prstGeom>
              <a:noFill/>
            </p:spPr>
            <p:txBody>
              <a:bodyPr wrap="square">
                <a:spAutoFit/>
              </a:bodyPr>
              <a:lstStyle/>
              <a:p>
                <a:pPr algn="ctr"/>
                <a:r>
                  <a:rPr lang="en-US" sz="1200" dirty="0"/>
                  <a:t>Conv</a:t>
                </a:r>
              </a:p>
              <a:p>
                <a:pPr algn="ctr"/>
                <a:r>
                  <a:rPr lang="en-US" sz="1200" dirty="0"/>
                  <a:t> 64</a:t>
                </a:r>
              </a:p>
            </p:txBody>
          </p:sp>
          <p:sp>
            <p:nvSpPr>
              <p:cNvPr id="33" name="TextBox 32">
                <a:extLst>
                  <a:ext uri="{FF2B5EF4-FFF2-40B4-BE49-F238E27FC236}">
                    <a16:creationId xmlns:a16="http://schemas.microsoft.com/office/drawing/2014/main" id="{B0395FBC-150C-70E7-D94C-692781609DFD}"/>
                  </a:ext>
                </a:extLst>
              </p:cNvPr>
              <p:cNvSpPr txBox="1"/>
              <p:nvPr/>
            </p:nvSpPr>
            <p:spPr>
              <a:xfrm>
                <a:off x="7465568" y="1889215"/>
                <a:ext cx="557297" cy="461665"/>
              </a:xfrm>
              <a:prstGeom prst="rect">
                <a:avLst/>
              </a:prstGeom>
              <a:noFill/>
            </p:spPr>
            <p:txBody>
              <a:bodyPr wrap="square">
                <a:spAutoFit/>
              </a:bodyPr>
              <a:lstStyle/>
              <a:p>
                <a:pPr algn="ctr"/>
                <a:r>
                  <a:rPr lang="en-US" sz="1200" dirty="0"/>
                  <a:t>Conv </a:t>
                </a:r>
              </a:p>
              <a:p>
                <a:pPr algn="ctr"/>
                <a:r>
                  <a:rPr lang="en-US" sz="1200" dirty="0"/>
                  <a:t>128</a:t>
                </a:r>
              </a:p>
            </p:txBody>
          </p:sp>
          <p:sp>
            <p:nvSpPr>
              <p:cNvPr id="34" name="TextBox 33">
                <a:extLst>
                  <a:ext uri="{FF2B5EF4-FFF2-40B4-BE49-F238E27FC236}">
                    <a16:creationId xmlns:a16="http://schemas.microsoft.com/office/drawing/2014/main" id="{EECF6BEF-D27A-9166-91DB-3C7DF1E86EC0}"/>
                  </a:ext>
                </a:extLst>
              </p:cNvPr>
              <p:cNvSpPr txBox="1"/>
              <p:nvPr/>
            </p:nvSpPr>
            <p:spPr>
              <a:xfrm>
                <a:off x="7945005" y="2340275"/>
                <a:ext cx="941373" cy="461665"/>
              </a:xfrm>
              <a:prstGeom prst="rect">
                <a:avLst/>
              </a:prstGeom>
              <a:noFill/>
            </p:spPr>
            <p:txBody>
              <a:bodyPr wrap="square">
                <a:spAutoFit/>
              </a:bodyPr>
              <a:lstStyle/>
              <a:p>
                <a:pPr algn="ctr"/>
                <a:r>
                  <a:rPr lang="en-US" sz="1200" dirty="0"/>
                  <a:t>Bottleneck256</a:t>
                </a:r>
              </a:p>
            </p:txBody>
          </p:sp>
          <p:sp>
            <p:nvSpPr>
              <p:cNvPr id="35" name="TextBox 34">
                <a:extLst>
                  <a:ext uri="{FF2B5EF4-FFF2-40B4-BE49-F238E27FC236}">
                    <a16:creationId xmlns:a16="http://schemas.microsoft.com/office/drawing/2014/main" id="{31988C04-432D-4AC5-90E8-33E45EA3D963}"/>
                  </a:ext>
                </a:extLst>
              </p:cNvPr>
              <p:cNvSpPr txBox="1"/>
              <p:nvPr/>
            </p:nvSpPr>
            <p:spPr>
              <a:xfrm>
                <a:off x="8766398" y="1889215"/>
                <a:ext cx="581076" cy="461665"/>
              </a:xfrm>
              <a:prstGeom prst="rect">
                <a:avLst/>
              </a:prstGeom>
              <a:noFill/>
            </p:spPr>
            <p:txBody>
              <a:bodyPr wrap="square">
                <a:spAutoFit/>
              </a:bodyPr>
              <a:lstStyle/>
              <a:p>
                <a:pPr algn="ctr"/>
                <a:r>
                  <a:rPr lang="en-US" sz="1200" dirty="0"/>
                  <a:t>Conv </a:t>
                </a:r>
              </a:p>
              <a:p>
                <a:pPr algn="ctr"/>
                <a:r>
                  <a:rPr lang="en-US" sz="1200" dirty="0"/>
                  <a:t>128</a:t>
                </a:r>
              </a:p>
            </p:txBody>
          </p:sp>
          <p:sp>
            <p:nvSpPr>
              <p:cNvPr id="42" name="TextBox 41">
                <a:extLst>
                  <a:ext uri="{FF2B5EF4-FFF2-40B4-BE49-F238E27FC236}">
                    <a16:creationId xmlns:a16="http://schemas.microsoft.com/office/drawing/2014/main" id="{BDC84E4F-8075-D534-8D28-6B30B21F9C8F}"/>
                  </a:ext>
                </a:extLst>
              </p:cNvPr>
              <p:cNvSpPr txBox="1"/>
              <p:nvPr/>
            </p:nvSpPr>
            <p:spPr>
              <a:xfrm>
                <a:off x="9273108" y="1763062"/>
                <a:ext cx="548852" cy="461665"/>
              </a:xfrm>
              <a:prstGeom prst="rect">
                <a:avLst/>
              </a:prstGeom>
              <a:noFill/>
            </p:spPr>
            <p:txBody>
              <a:bodyPr wrap="square">
                <a:spAutoFit/>
              </a:bodyPr>
              <a:lstStyle/>
              <a:p>
                <a:pPr algn="ctr"/>
                <a:r>
                  <a:rPr lang="en-US" sz="1200" dirty="0"/>
                  <a:t>Conv</a:t>
                </a:r>
              </a:p>
              <a:p>
                <a:pPr algn="ctr"/>
                <a:r>
                  <a:rPr lang="en-US" sz="1200" dirty="0"/>
                  <a:t> 64</a:t>
                </a:r>
              </a:p>
            </p:txBody>
          </p:sp>
          <p:sp>
            <p:nvSpPr>
              <p:cNvPr id="50" name="TextBox 49">
                <a:extLst>
                  <a:ext uri="{FF2B5EF4-FFF2-40B4-BE49-F238E27FC236}">
                    <a16:creationId xmlns:a16="http://schemas.microsoft.com/office/drawing/2014/main" id="{921235EA-1504-8C34-E88C-077A261A5FDA}"/>
                  </a:ext>
                </a:extLst>
              </p:cNvPr>
              <p:cNvSpPr txBox="1"/>
              <p:nvPr/>
            </p:nvSpPr>
            <p:spPr>
              <a:xfrm>
                <a:off x="9604806" y="1505088"/>
                <a:ext cx="548852" cy="461665"/>
              </a:xfrm>
              <a:prstGeom prst="rect">
                <a:avLst/>
              </a:prstGeom>
              <a:noFill/>
            </p:spPr>
            <p:txBody>
              <a:bodyPr wrap="square">
                <a:spAutoFit/>
              </a:bodyPr>
              <a:lstStyle/>
              <a:p>
                <a:pPr algn="ctr"/>
                <a:r>
                  <a:rPr lang="en-US" sz="1200" dirty="0"/>
                  <a:t>Conv </a:t>
                </a:r>
              </a:p>
              <a:p>
                <a:pPr algn="ctr"/>
                <a:r>
                  <a:rPr lang="en-US" sz="1200" dirty="0"/>
                  <a:t>32</a:t>
                </a:r>
              </a:p>
            </p:txBody>
          </p:sp>
          <p:grpSp>
            <p:nvGrpSpPr>
              <p:cNvPr id="51" name="Group 50">
                <a:extLst>
                  <a:ext uri="{FF2B5EF4-FFF2-40B4-BE49-F238E27FC236}">
                    <a16:creationId xmlns:a16="http://schemas.microsoft.com/office/drawing/2014/main" id="{0A55FF0A-7E76-27FC-D1FD-F4ED5631BD4E}"/>
                  </a:ext>
                </a:extLst>
              </p:cNvPr>
              <p:cNvGrpSpPr/>
              <p:nvPr/>
            </p:nvGrpSpPr>
            <p:grpSpPr>
              <a:xfrm>
                <a:off x="10220328" y="2224726"/>
                <a:ext cx="224615" cy="1771686"/>
                <a:chOff x="10220328" y="2224726"/>
                <a:chExt cx="224615" cy="1771686"/>
              </a:xfrm>
            </p:grpSpPr>
            <mc:AlternateContent xmlns:mc="http://schemas.openxmlformats.org/markup-compatibility/2006" xmlns:a14="http://schemas.microsoft.com/office/drawing/2010/main">
              <mc:Choice Requires="a14">
                <p:sp>
                  <p:nvSpPr>
                    <p:cNvPr id="98" name="Rectangle 97">
                      <a:extLst>
                        <a:ext uri="{FF2B5EF4-FFF2-40B4-BE49-F238E27FC236}">
                          <a16:creationId xmlns:a16="http://schemas.microsoft.com/office/drawing/2014/main" id="{F511729B-4517-8A9C-C716-24DD5B7135A9}"/>
                        </a:ext>
                      </a:extLst>
                    </p:cNvPr>
                    <p:cNvSpPr/>
                    <p:nvPr/>
                  </p:nvSpPr>
                  <p:spPr>
                    <a:xfrm>
                      <a:off x="10220328" y="2224726"/>
                      <a:ext cx="224304" cy="1048825"/>
                    </a:xfrm>
                    <a:prstGeom prst="rect">
                      <a:avLst/>
                    </a:prstGeom>
                    <a:ln>
                      <a:noFill/>
                    </a:ln>
                  </p:spPr>
                  <p:style>
                    <a:lnRef idx="3">
                      <a:schemeClr val="lt1"/>
                    </a:lnRef>
                    <a:fillRef idx="1">
                      <a:schemeClr val="accent4"/>
                    </a:fillRef>
                    <a:effectRef idx="1">
                      <a:schemeClr val="accent4"/>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acc>
                              <m:accPr>
                                <m:chr m:val="̂"/>
                                <m:ctrlPr>
                                  <a:rPr lang="en-US" b="1" i="1">
                                    <a:latin typeface="Cambria Math" panose="02040503050406030204" pitchFamily="18" charset="0"/>
                                  </a:rPr>
                                </m:ctrlPr>
                              </m:accPr>
                              <m:e>
                                <m:r>
                                  <a:rPr lang="en-US" b="1" i="1">
                                    <a:latin typeface="Cambria Math" panose="02040503050406030204" pitchFamily="18" charset="0"/>
                                  </a:rPr>
                                  <m:t>𝒖</m:t>
                                </m:r>
                              </m:e>
                            </m:acc>
                          </m:oMath>
                        </m:oMathPara>
                      </a14:m>
                      <a:endParaRPr lang="en-US" b="1" dirty="0"/>
                    </a:p>
                  </p:txBody>
                </p:sp>
              </mc:Choice>
              <mc:Fallback xmlns="">
                <p:sp>
                  <p:nvSpPr>
                    <p:cNvPr id="98" name="Rectangle 97">
                      <a:extLst>
                        <a:ext uri="{FF2B5EF4-FFF2-40B4-BE49-F238E27FC236}">
                          <a16:creationId xmlns:a16="http://schemas.microsoft.com/office/drawing/2014/main" id="{F511729B-4517-8A9C-C716-24DD5B7135A9}"/>
                        </a:ext>
                      </a:extLst>
                    </p:cNvPr>
                    <p:cNvSpPr>
                      <a:spLocks noRot="1" noChangeAspect="1" noMove="1" noResize="1" noEditPoints="1" noAdjustHandles="1" noChangeArrowheads="1" noChangeShapeType="1" noTextEdit="1"/>
                    </p:cNvSpPr>
                    <p:nvPr/>
                  </p:nvSpPr>
                  <p:spPr>
                    <a:xfrm>
                      <a:off x="10220328" y="2224726"/>
                      <a:ext cx="224304" cy="1048825"/>
                    </a:xfrm>
                    <a:prstGeom prst="rect">
                      <a:avLst/>
                    </a:prstGeom>
                    <a:blipFill>
                      <a:blip r:embed="rId13"/>
                      <a:stretch>
                        <a:fillRect l="-29730" r="-2703"/>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9" name="Rectangle 98">
                      <a:extLst>
                        <a:ext uri="{FF2B5EF4-FFF2-40B4-BE49-F238E27FC236}">
                          <a16:creationId xmlns:a16="http://schemas.microsoft.com/office/drawing/2014/main" id="{35F26318-CFF3-40C4-ADD3-FA46A079C6EE}"/>
                        </a:ext>
                      </a:extLst>
                    </p:cNvPr>
                    <p:cNvSpPr/>
                    <p:nvPr/>
                  </p:nvSpPr>
                  <p:spPr>
                    <a:xfrm>
                      <a:off x="10220639" y="3078480"/>
                      <a:ext cx="224304" cy="917932"/>
                    </a:xfrm>
                    <a:prstGeom prst="rect">
                      <a:avLst/>
                    </a:prstGeom>
                    <a:ln>
                      <a:noFill/>
                    </a:ln>
                  </p:spPr>
                  <p:style>
                    <a:lnRef idx="3">
                      <a:schemeClr val="lt1"/>
                    </a:lnRef>
                    <a:fillRef idx="1">
                      <a:schemeClr val="accent4"/>
                    </a:fillRef>
                    <a:effectRef idx="1">
                      <a:schemeClr val="accent4"/>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acc>
                              <m:accPr>
                                <m:chr m:val="̂"/>
                                <m:ctrlPr>
                                  <a:rPr lang="en-US" b="1" i="1">
                                    <a:latin typeface="Cambria Math" panose="02040503050406030204" pitchFamily="18" charset="0"/>
                                  </a:rPr>
                                </m:ctrlPr>
                              </m:accPr>
                              <m:e>
                                <m:r>
                                  <a:rPr lang="en-US" b="1" i="1">
                                    <a:latin typeface="Cambria Math" panose="02040503050406030204" pitchFamily="18" charset="0"/>
                                  </a:rPr>
                                  <m:t>𝒗</m:t>
                                </m:r>
                              </m:e>
                            </m:acc>
                          </m:oMath>
                        </m:oMathPara>
                      </a14:m>
                      <a:endParaRPr lang="en-US" b="1" dirty="0"/>
                    </a:p>
                  </p:txBody>
                </p:sp>
              </mc:Choice>
              <mc:Fallback xmlns="">
                <p:sp>
                  <p:nvSpPr>
                    <p:cNvPr id="99" name="Rectangle 98">
                      <a:extLst>
                        <a:ext uri="{FF2B5EF4-FFF2-40B4-BE49-F238E27FC236}">
                          <a16:creationId xmlns:a16="http://schemas.microsoft.com/office/drawing/2014/main" id="{35F26318-CFF3-40C4-ADD3-FA46A079C6EE}"/>
                        </a:ext>
                      </a:extLst>
                    </p:cNvPr>
                    <p:cNvSpPr>
                      <a:spLocks noRot="1" noChangeAspect="1" noMove="1" noResize="1" noEditPoints="1" noAdjustHandles="1" noChangeArrowheads="1" noChangeShapeType="1" noTextEdit="1"/>
                    </p:cNvSpPr>
                    <p:nvPr/>
                  </p:nvSpPr>
                  <p:spPr>
                    <a:xfrm>
                      <a:off x="10220639" y="3078480"/>
                      <a:ext cx="224304" cy="917932"/>
                    </a:xfrm>
                    <a:prstGeom prst="rect">
                      <a:avLst/>
                    </a:prstGeom>
                    <a:blipFill>
                      <a:blip r:embed="rId14"/>
                      <a:stretch>
                        <a:fillRect l="-29730"/>
                      </a:stretch>
                    </a:blipFill>
                    <a:ln>
                      <a:noFill/>
                    </a:ln>
                  </p:spPr>
                  <p:txBody>
                    <a:bodyPr/>
                    <a:lstStyle/>
                    <a:p>
                      <a:r>
                        <a:rPr lang="en-US">
                          <a:noFill/>
                        </a:rPr>
                        <a:t> </a:t>
                      </a:r>
                    </a:p>
                  </p:txBody>
                </p:sp>
              </mc:Fallback>
            </mc:AlternateContent>
          </p:grpSp>
          <p:sp>
            <p:nvSpPr>
              <p:cNvPr id="53" name="TextBox 52">
                <a:extLst>
                  <a:ext uri="{FF2B5EF4-FFF2-40B4-BE49-F238E27FC236}">
                    <a16:creationId xmlns:a16="http://schemas.microsoft.com/office/drawing/2014/main" id="{5668E282-2251-9DDD-EADD-AB50267DDB45}"/>
                  </a:ext>
                </a:extLst>
              </p:cNvPr>
              <p:cNvSpPr txBox="1"/>
              <p:nvPr/>
            </p:nvSpPr>
            <p:spPr>
              <a:xfrm>
                <a:off x="5958529" y="1648864"/>
                <a:ext cx="1029130" cy="307777"/>
              </a:xfrm>
              <a:prstGeom prst="rect">
                <a:avLst/>
              </a:prstGeom>
              <a:noFill/>
            </p:spPr>
            <p:txBody>
              <a:bodyPr wrap="square">
                <a:spAutoFit/>
              </a:bodyPr>
              <a:lstStyle/>
              <a:p>
                <a:pPr algn="ctr"/>
                <a:r>
                  <a:rPr lang="en-US" sz="1400" b="1" dirty="0"/>
                  <a:t>Input</a:t>
                </a:r>
              </a:p>
            </p:txBody>
          </p:sp>
          <p:sp>
            <p:nvSpPr>
              <p:cNvPr id="65" name="TextBox 64">
                <a:extLst>
                  <a:ext uri="{FF2B5EF4-FFF2-40B4-BE49-F238E27FC236}">
                    <a16:creationId xmlns:a16="http://schemas.microsoft.com/office/drawing/2014/main" id="{AC62AA21-607C-8F6A-D783-7E1044A28EBF}"/>
                  </a:ext>
                </a:extLst>
              </p:cNvPr>
              <p:cNvSpPr txBox="1"/>
              <p:nvPr/>
            </p:nvSpPr>
            <p:spPr>
              <a:xfrm>
                <a:off x="9930067" y="1511898"/>
                <a:ext cx="1029130" cy="307777"/>
              </a:xfrm>
              <a:prstGeom prst="rect">
                <a:avLst/>
              </a:prstGeom>
              <a:noFill/>
            </p:spPr>
            <p:txBody>
              <a:bodyPr wrap="square">
                <a:spAutoFit/>
              </a:bodyPr>
              <a:lstStyle/>
              <a:p>
                <a:pPr algn="ctr"/>
                <a:r>
                  <a:rPr lang="en-US" sz="1400" b="1" dirty="0"/>
                  <a:t>Output</a:t>
                </a:r>
              </a:p>
            </p:txBody>
          </p:sp>
          <p:sp>
            <p:nvSpPr>
              <p:cNvPr id="66" name="TextBox 65">
                <a:extLst>
                  <a:ext uri="{FF2B5EF4-FFF2-40B4-BE49-F238E27FC236}">
                    <a16:creationId xmlns:a16="http://schemas.microsoft.com/office/drawing/2014/main" id="{441E5351-9123-C162-1B21-06B63CC378C9}"/>
                  </a:ext>
                </a:extLst>
              </p:cNvPr>
              <p:cNvSpPr txBox="1"/>
              <p:nvPr/>
            </p:nvSpPr>
            <p:spPr>
              <a:xfrm>
                <a:off x="9881424" y="4008065"/>
                <a:ext cx="1205075" cy="307777"/>
              </a:xfrm>
              <a:prstGeom prst="rect">
                <a:avLst/>
              </a:prstGeom>
              <a:noFill/>
            </p:spPr>
            <p:txBody>
              <a:bodyPr wrap="square">
                <a:spAutoFit/>
              </a:bodyPr>
              <a:lstStyle/>
              <a:p>
                <a:pPr algn="ctr"/>
                <a:r>
                  <a:rPr lang="en-US" sz="1400" dirty="0"/>
                  <a:t>192 × 192 × 2</a:t>
                </a:r>
              </a:p>
            </p:txBody>
          </p:sp>
          <p:cxnSp>
            <p:nvCxnSpPr>
              <p:cNvPr id="68" name="Straight Arrow Connector 67">
                <a:extLst>
                  <a:ext uri="{FF2B5EF4-FFF2-40B4-BE49-F238E27FC236}">
                    <a16:creationId xmlns:a16="http://schemas.microsoft.com/office/drawing/2014/main" id="{5FECCBBC-24D8-6AF9-7563-B26A4D5E180B}"/>
                  </a:ext>
                </a:extLst>
              </p:cNvPr>
              <p:cNvCxnSpPr>
                <a:stCxn id="11" idx="3"/>
                <a:endCxn id="14" idx="1"/>
              </p:cNvCxnSpPr>
              <p:nvPr/>
            </p:nvCxnSpPr>
            <p:spPr>
              <a:xfrm>
                <a:off x="6534586" y="3183632"/>
                <a:ext cx="304722"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80" name="Straight Arrow Connector 79">
                <a:extLst>
                  <a:ext uri="{FF2B5EF4-FFF2-40B4-BE49-F238E27FC236}">
                    <a16:creationId xmlns:a16="http://schemas.microsoft.com/office/drawing/2014/main" id="{ACA06A4D-35DB-EF14-649E-FBB50CA287FA}"/>
                  </a:ext>
                </a:extLst>
              </p:cNvPr>
              <p:cNvCxnSpPr>
                <a:stCxn id="14" idx="3"/>
                <a:endCxn id="19" idx="1"/>
              </p:cNvCxnSpPr>
              <p:nvPr/>
            </p:nvCxnSpPr>
            <p:spPr>
              <a:xfrm>
                <a:off x="7003695" y="3183632"/>
                <a:ext cx="162939" cy="534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85" name="Straight Arrow Connector 84">
                <a:extLst>
                  <a:ext uri="{FF2B5EF4-FFF2-40B4-BE49-F238E27FC236}">
                    <a16:creationId xmlns:a16="http://schemas.microsoft.com/office/drawing/2014/main" id="{D3BA4401-3E38-6255-8633-D7E30334AA1D}"/>
                  </a:ext>
                </a:extLst>
              </p:cNvPr>
              <p:cNvCxnSpPr>
                <a:stCxn id="19" idx="3"/>
                <a:endCxn id="20" idx="1"/>
              </p:cNvCxnSpPr>
              <p:nvPr/>
            </p:nvCxnSpPr>
            <p:spPr>
              <a:xfrm flipV="1">
                <a:off x="7418773" y="3183632"/>
                <a:ext cx="118482" cy="534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86" name="Straight Arrow Connector 85">
                <a:extLst>
                  <a:ext uri="{FF2B5EF4-FFF2-40B4-BE49-F238E27FC236}">
                    <a16:creationId xmlns:a16="http://schemas.microsoft.com/office/drawing/2014/main" id="{AB7DA88D-73AF-FA57-5D6D-258FA8996B88}"/>
                  </a:ext>
                </a:extLst>
              </p:cNvPr>
              <p:cNvCxnSpPr>
                <a:stCxn id="20" idx="3"/>
                <a:endCxn id="22" idx="1"/>
              </p:cNvCxnSpPr>
              <p:nvPr/>
            </p:nvCxnSpPr>
            <p:spPr>
              <a:xfrm flipV="1">
                <a:off x="7959347" y="3182749"/>
                <a:ext cx="137805" cy="88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87" name="Straight Arrow Connector 86">
                <a:extLst>
                  <a:ext uri="{FF2B5EF4-FFF2-40B4-BE49-F238E27FC236}">
                    <a16:creationId xmlns:a16="http://schemas.microsoft.com/office/drawing/2014/main" id="{352F7A41-FB9A-F0F1-A278-94DA567AD69F}"/>
                  </a:ext>
                </a:extLst>
              </p:cNvPr>
              <p:cNvCxnSpPr>
                <a:stCxn id="22" idx="3"/>
                <a:endCxn id="28" idx="1"/>
              </p:cNvCxnSpPr>
              <p:nvPr/>
            </p:nvCxnSpPr>
            <p:spPr>
              <a:xfrm>
                <a:off x="8726442" y="3182749"/>
                <a:ext cx="124574" cy="88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88" name="Straight Arrow Connector 87">
                <a:extLst>
                  <a:ext uri="{FF2B5EF4-FFF2-40B4-BE49-F238E27FC236}">
                    <a16:creationId xmlns:a16="http://schemas.microsoft.com/office/drawing/2014/main" id="{0C1AA5EF-1EC6-59A8-1CA8-746C9CC40358}"/>
                  </a:ext>
                </a:extLst>
              </p:cNvPr>
              <p:cNvCxnSpPr>
                <a:stCxn id="28" idx="3"/>
                <a:endCxn id="26" idx="1"/>
              </p:cNvCxnSpPr>
              <p:nvPr/>
            </p:nvCxnSpPr>
            <p:spPr>
              <a:xfrm flipV="1">
                <a:off x="9273108" y="3183190"/>
                <a:ext cx="177784" cy="44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89" name="Straight Arrow Connector 88">
                <a:extLst>
                  <a:ext uri="{FF2B5EF4-FFF2-40B4-BE49-F238E27FC236}">
                    <a16:creationId xmlns:a16="http://schemas.microsoft.com/office/drawing/2014/main" id="{CD5CF4FE-816B-6614-3ADF-5EBB22BAFC71}"/>
                  </a:ext>
                </a:extLst>
              </p:cNvPr>
              <p:cNvCxnSpPr>
                <a:stCxn id="26" idx="3"/>
                <a:endCxn id="24" idx="1"/>
              </p:cNvCxnSpPr>
              <p:nvPr/>
            </p:nvCxnSpPr>
            <p:spPr>
              <a:xfrm>
                <a:off x="9703031" y="3183190"/>
                <a:ext cx="96200" cy="44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90" name="Left Brace 89">
                <a:extLst>
                  <a:ext uri="{FF2B5EF4-FFF2-40B4-BE49-F238E27FC236}">
                    <a16:creationId xmlns:a16="http://schemas.microsoft.com/office/drawing/2014/main" id="{0FE9C6CF-4911-96A9-A775-39ABDCDBDE64}"/>
                  </a:ext>
                </a:extLst>
              </p:cNvPr>
              <p:cNvSpPr/>
              <p:nvPr/>
            </p:nvSpPr>
            <p:spPr>
              <a:xfrm rot="16200000">
                <a:off x="7278125" y="4343529"/>
                <a:ext cx="179070" cy="1225828"/>
              </a:xfrm>
              <a:prstGeom prst="leftBrace">
                <a:avLst/>
              </a:prstGeom>
              <a:ln w="9525"/>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91" name="Left Brace 90">
                <a:extLst>
                  <a:ext uri="{FF2B5EF4-FFF2-40B4-BE49-F238E27FC236}">
                    <a16:creationId xmlns:a16="http://schemas.microsoft.com/office/drawing/2014/main" id="{4BE4A85D-A766-F1C5-A422-919CA70FB584}"/>
                  </a:ext>
                </a:extLst>
              </p:cNvPr>
              <p:cNvSpPr/>
              <p:nvPr/>
            </p:nvSpPr>
            <p:spPr>
              <a:xfrm rot="16200000">
                <a:off x="9315078" y="4347368"/>
                <a:ext cx="179070" cy="1225828"/>
              </a:xfrm>
              <a:prstGeom prst="leftBrace">
                <a:avLst/>
              </a:prstGeom>
              <a:ln w="9525"/>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92" name="TextBox 91">
                <a:extLst>
                  <a:ext uri="{FF2B5EF4-FFF2-40B4-BE49-F238E27FC236}">
                    <a16:creationId xmlns:a16="http://schemas.microsoft.com/office/drawing/2014/main" id="{9DE2AB54-4220-DF4E-D475-BE71AEBD10BA}"/>
                  </a:ext>
                </a:extLst>
              </p:cNvPr>
              <p:cNvSpPr txBox="1"/>
              <p:nvPr/>
            </p:nvSpPr>
            <p:spPr>
              <a:xfrm>
                <a:off x="6863682" y="5063770"/>
                <a:ext cx="925992" cy="338554"/>
              </a:xfrm>
              <a:prstGeom prst="rect">
                <a:avLst/>
              </a:prstGeom>
              <a:noFill/>
            </p:spPr>
            <p:txBody>
              <a:bodyPr wrap="square">
                <a:spAutoFit/>
              </a:bodyPr>
              <a:lstStyle/>
              <a:p>
                <a:pPr algn="r"/>
                <a:r>
                  <a:rPr lang="en-US" sz="1600" dirty="0"/>
                  <a:t>Encoder</a:t>
                </a:r>
              </a:p>
            </p:txBody>
          </p:sp>
          <p:sp>
            <p:nvSpPr>
              <p:cNvPr id="93" name="TextBox 92">
                <a:extLst>
                  <a:ext uri="{FF2B5EF4-FFF2-40B4-BE49-F238E27FC236}">
                    <a16:creationId xmlns:a16="http://schemas.microsoft.com/office/drawing/2014/main" id="{394C3E77-12DB-B40E-2800-3387952A8863}"/>
                  </a:ext>
                </a:extLst>
              </p:cNvPr>
              <p:cNvSpPr txBox="1"/>
              <p:nvPr/>
            </p:nvSpPr>
            <p:spPr>
              <a:xfrm>
                <a:off x="8865584" y="5063770"/>
                <a:ext cx="1022192" cy="338554"/>
              </a:xfrm>
              <a:prstGeom prst="rect">
                <a:avLst/>
              </a:prstGeom>
              <a:noFill/>
            </p:spPr>
            <p:txBody>
              <a:bodyPr wrap="square">
                <a:spAutoFit/>
              </a:bodyPr>
              <a:lstStyle/>
              <a:p>
                <a:pPr algn="r"/>
                <a:r>
                  <a:rPr lang="en-US" sz="1600" dirty="0"/>
                  <a:t>Decoder</a:t>
                </a:r>
              </a:p>
            </p:txBody>
          </p:sp>
          <p:cxnSp>
            <p:nvCxnSpPr>
              <p:cNvPr id="94" name="Connector: Elbow 93">
                <a:extLst>
                  <a:ext uri="{FF2B5EF4-FFF2-40B4-BE49-F238E27FC236}">
                    <a16:creationId xmlns:a16="http://schemas.microsoft.com/office/drawing/2014/main" id="{CF99C18D-4FC4-C07F-C3B5-194E3B49B28C}"/>
                  </a:ext>
                </a:extLst>
              </p:cNvPr>
              <p:cNvCxnSpPr>
                <a:stCxn id="24" idx="2"/>
                <a:endCxn id="14" idx="2"/>
              </p:cNvCxnSpPr>
              <p:nvPr/>
            </p:nvCxnSpPr>
            <p:spPr>
              <a:xfrm rot="5400000">
                <a:off x="8401464" y="2975985"/>
                <a:ext cx="12700" cy="2959923"/>
              </a:xfrm>
              <a:prstGeom prst="bentConnector3">
                <a:avLst>
                  <a:gd name="adj1" fmla="val 1800000"/>
                </a:avLst>
              </a:prstGeom>
              <a:ln>
                <a:prstDash val="sysDot"/>
                <a:headEnd type="triangl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95" name="Connector: Elbow 94">
                <a:extLst>
                  <a:ext uri="{FF2B5EF4-FFF2-40B4-BE49-F238E27FC236}">
                    <a16:creationId xmlns:a16="http://schemas.microsoft.com/office/drawing/2014/main" id="{775C59F3-B640-41BA-DD43-14CD336FA378}"/>
                  </a:ext>
                </a:extLst>
              </p:cNvPr>
              <p:cNvCxnSpPr>
                <a:stCxn id="26" idx="2"/>
                <a:endCxn id="19" idx="2"/>
              </p:cNvCxnSpPr>
              <p:nvPr/>
            </p:nvCxnSpPr>
            <p:spPr>
              <a:xfrm rot="5400000">
                <a:off x="8431941" y="3073692"/>
                <a:ext cx="5784" cy="2284258"/>
              </a:xfrm>
              <a:prstGeom prst="bentConnector3">
                <a:avLst>
                  <a:gd name="adj1" fmla="val 4052282"/>
                </a:avLst>
              </a:prstGeom>
              <a:ln>
                <a:prstDash val="sysDot"/>
                <a:headEnd type="triangl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96" name="Connector: Elbow 95">
                <a:extLst>
                  <a:ext uri="{FF2B5EF4-FFF2-40B4-BE49-F238E27FC236}">
                    <a16:creationId xmlns:a16="http://schemas.microsoft.com/office/drawing/2014/main" id="{BAA27935-EF93-D7C9-D5EC-234FDC5DF5BB}"/>
                  </a:ext>
                </a:extLst>
              </p:cNvPr>
              <p:cNvCxnSpPr>
                <a:stCxn id="28" idx="2"/>
                <a:endCxn id="20" idx="2"/>
              </p:cNvCxnSpPr>
              <p:nvPr/>
            </p:nvCxnSpPr>
            <p:spPr>
              <a:xfrm rot="5400000">
                <a:off x="8405182" y="3410207"/>
                <a:ext cx="12700" cy="1313761"/>
              </a:xfrm>
              <a:prstGeom prst="bentConnector3">
                <a:avLst>
                  <a:gd name="adj1" fmla="val 1800000"/>
                </a:avLst>
              </a:prstGeom>
              <a:ln>
                <a:prstDash val="sysDot"/>
                <a:headEnd type="triangl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97" name="Straight Arrow Connector 96">
                <a:extLst>
                  <a:ext uri="{FF2B5EF4-FFF2-40B4-BE49-F238E27FC236}">
                    <a16:creationId xmlns:a16="http://schemas.microsoft.com/office/drawing/2014/main" id="{0D8F4625-324E-22A6-399F-92CAF208A9B1}"/>
                  </a:ext>
                </a:extLst>
              </p:cNvPr>
              <p:cNvCxnSpPr>
                <a:stCxn id="24" idx="3"/>
              </p:cNvCxnSpPr>
              <p:nvPr/>
            </p:nvCxnSpPr>
            <p:spPr>
              <a:xfrm flipV="1">
                <a:off x="9963618" y="3182749"/>
                <a:ext cx="257021" cy="88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grpSp>
        <p:sp>
          <p:nvSpPr>
            <p:cNvPr id="9" name="TextBox 8">
              <a:extLst>
                <a:ext uri="{FF2B5EF4-FFF2-40B4-BE49-F238E27FC236}">
                  <a16:creationId xmlns:a16="http://schemas.microsoft.com/office/drawing/2014/main" id="{BB7E950D-D62C-B28A-48B4-CE06A25A6C6C}"/>
                </a:ext>
              </a:extLst>
            </p:cNvPr>
            <p:cNvSpPr txBox="1"/>
            <p:nvPr/>
          </p:nvSpPr>
          <p:spPr>
            <a:xfrm>
              <a:off x="7326972" y="4399153"/>
              <a:ext cx="2326796" cy="307777"/>
            </a:xfrm>
            <a:prstGeom prst="rect">
              <a:avLst/>
            </a:prstGeom>
            <a:noFill/>
          </p:spPr>
          <p:txBody>
            <a:bodyPr wrap="square" rtlCol="0">
              <a:spAutoFit/>
            </a:bodyPr>
            <a:lstStyle/>
            <a:p>
              <a:pPr algn="ctr"/>
              <a:r>
                <a:rPr lang="en-US" sz="1400" dirty="0"/>
                <a:t>Skip connections</a:t>
              </a:r>
            </a:p>
          </p:txBody>
        </p:sp>
      </p:grpSp>
      <mc:AlternateContent xmlns:mc="http://schemas.openxmlformats.org/markup-compatibility/2006" xmlns:a14="http://schemas.microsoft.com/office/drawing/2010/main">
        <mc:Choice Requires="a14">
          <p:sp>
            <p:nvSpPr>
              <p:cNvPr id="101" name="TextBox 100">
                <a:extLst>
                  <a:ext uri="{FF2B5EF4-FFF2-40B4-BE49-F238E27FC236}">
                    <a16:creationId xmlns:a16="http://schemas.microsoft.com/office/drawing/2014/main" id="{FDEFDC51-AB17-4CB8-7EA5-0A741D7877C5}"/>
                  </a:ext>
                </a:extLst>
              </p:cNvPr>
              <p:cNvSpPr txBox="1"/>
              <p:nvPr/>
            </p:nvSpPr>
            <p:spPr>
              <a:xfrm>
                <a:off x="8499307" y="4627078"/>
                <a:ext cx="959268"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1800" b="1" i="0" smtClean="0">
                          <a:latin typeface="Cambria Math" panose="02040503050406030204" pitchFamily="18" charset="0"/>
                        </a:rPr>
                        <m:t>𝐮</m:t>
                      </m:r>
                      <m:r>
                        <a:rPr lang="en-US" sz="1800" b="1" i="1" smtClean="0">
                          <a:latin typeface="Cambria Math" panose="02040503050406030204" pitchFamily="18" charset="0"/>
                          <a:ea typeface="Cambria Math" panose="02040503050406030204" pitchFamily="18" charset="0"/>
                        </a:rPr>
                        <m:t>∙</m:t>
                      </m:r>
                      <m:r>
                        <a:rPr lang="en-US" sz="1800" b="1" i="1" smtClean="0">
                          <a:latin typeface="Cambria Math" panose="02040503050406030204" pitchFamily="18" charset="0"/>
                          <a:ea typeface="Cambria Math" panose="02040503050406030204" pitchFamily="18" charset="0"/>
                        </a:rPr>
                        <m:t>𝛁</m:t>
                      </m:r>
                      <m:r>
                        <a:rPr lang="en-US" sz="1800" b="0" i="1" smtClean="0">
                          <a:latin typeface="Cambria Math" panose="02040503050406030204" pitchFamily="18" charset="0"/>
                          <a:ea typeface="Cambria Math" panose="02040503050406030204" pitchFamily="18" charset="0"/>
                        </a:rPr>
                        <m:t>𝐶</m:t>
                      </m:r>
                    </m:oMath>
                  </m:oMathPara>
                </a14:m>
                <a:endParaRPr lang="en-US" dirty="0"/>
              </a:p>
            </p:txBody>
          </p:sp>
        </mc:Choice>
        <mc:Fallback xmlns="">
          <p:sp>
            <p:nvSpPr>
              <p:cNvPr id="101" name="TextBox 100">
                <a:extLst>
                  <a:ext uri="{FF2B5EF4-FFF2-40B4-BE49-F238E27FC236}">
                    <a16:creationId xmlns:a16="http://schemas.microsoft.com/office/drawing/2014/main" id="{FDEFDC51-AB17-4CB8-7EA5-0A741D7877C5}"/>
                  </a:ext>
                </a:extLst>
              </p:cNvPr>
              <p:cNvSpPr txBox="1">
                <a:spLocks noRot="1" noChangeAspect="1" noMove="1" noResize="1" noEditPoints="1" noAdjustHandles="1" noChangeArrowheads="1" noChangeShapeType="1" noTextEdit="1"/>
              </p:cNvSpPr>
              <p:nvPr/>
            </p:nvSpPr>
            <p:spPr>
              <a:xfrm>
                <a:off x="8499307" y="4627078"/>
                <a:ext cx="959268" cy="369332"/>
              </a:xfrm>
              <a:prstGeom prst="rect">
                <a:avLst/>
              </a:prstGeom>
              <a:blipFill>
                <a:blip r:embed="rId15"/>
                <a:stretch>
                  <a:fillRect/>
                </a:stretch>
              </a:blipFill>
            </p:spPr>
            <p:txBody>
              <a:bodyPr/>
              <a:lstStyle/>
              <a:p>
                <a:r>
                  <a:rPr lang="en-US">
                    <a:noFill/>
                  </a:rPr>
                  <a:t> </a:t>
                </a:r>
              </a:p>
            </p:txBody>
          </p:sp>
        </mc:Fallback>
      </mc:AlternateContent>
      <p:grpSp>
        <p:nvGrpSpPr>
          <p:cNvPr id="4" name="Group 3">
            <a:extLst>
              <a:ext uri="{FF2B5EF4-FFF2-40B4-BE49-F238E27FC236}">
                <a16:creationId xmlns:a16="http://schemas.microsoft.com/office/drawing/2014/main" id="{2D6F6A34-76A5-A60C-348A-C0E10E3BA86C}"/>
              </a:ext>
            </a:extLst>
          </p:cNvPr>
          <p:cNvGrpSpPr/>
          <p:nvPr/>
        </p:nvGrpSpPr>
        <p:grpSpPr>
          <a:xfrm>
            <a:off x="1663143" y="5193060"/>
            <a:ext cx="974523" cy="892789"/>
            <a:chOff x="1485249" y="5325491"/>
            <a:chExt cx="974523" cy="892789"/>
          </a:xfrm>
        </p:grpSpPr>
        <p:pic>
          <p:nvPicPr>
            <p:cNvPr id="18" name="Picture 17">
              <a:extLst>
                <a:ext uri="{FF2B5EF4-FFF2-40B4-BE49-F238E27FC236}">
                  <a16:creationId xmlns:a16="http://schemas.microsoft.com/office/drawing/2014/main" id="{DBBB8841-B1C3-EACA-1BB8-53936057BB51}"/>
                </a:ext>
              </a:extLst>
            </p:cNvPr>
            <p:cNvPicPr>
              <a:picLocks noChangeAspect="1"/>
            </p:cNvPicPr>
            <p:nvPr/>
          </p:nvPicPr>
          <p:blipFill>
            <a:blip r:embed="rId16">
              <a:extLst>
                <a:ext uri="{28A0092B-C50C-407E-A947-70E740481C1C}">
                  <a14:useLocalDpi xmlns:a14="http://schemas.microsoft.com/office/drawing/2010/main" val="0"/>
                </a:ext>
              </a:extLst>
            </a:blip>
            <a:srcRect l="25344" t="13006" r="16444" b="11191"/>
            <a:stretch>
              <a:fillRect/>
            </a:stretch>
          </p:blipFill>
          <p:spPr>
            <a:xfrm>
              <a:off x="1586493" y="5325491"/>
              <a:ext cx="873279" cy="852889"/>
            </a:xfrm>
            <a:prstGeom prst="rect">
              <a:avLst/>
            </a:prstGeom>
          </p:spPr>
        </p:pic>
        <p:sp>
          <p:nvSpPr>
            <p:cNvPr id="37" name="TextBox 36">
              <a:extLst>
                <a:ext uri="{FF2B5EF4-FFF2-40B4-BE49-F238E27FC236}">
                  <a16:creationId xmlns:a16="http://schemas.microsoft.com/office/drawing/2014/main" id="{552CDAF2-7EFC-DD41-09EB-3A8D8E26C62F}"/>
                </a:ext>
              </a:extLst>
            </p:cNvPr>
            <p:cNvSpPr txBox="1"/>
            <p:nvPr/>
          </p:nvSpPr>
          <p:spPr>
            <a:xfrm>
              <a:off x="1485249" y="5387283"/>
              <a:ext cx="919945" cy="830997"/>
            </a:xfrm>
            <a:prstGeom prst="rect">
              <a:avLst/>
            </a:prstGeom>
            <a:noFill/>
          </p:spPr>
          <p:txBody>
            <a:bodyPr wrap="square" rtlCol="0">
              <a:spAutoFit/>
            </a:bodyPr>
            <a:lstStyle/>
            <a:p>
              <a:pPr algn="ctr"/>
              <a:r>
                <a:rPr lang="en-US" sz="1600" b="1" dirty="0"/>
                <a:t>Land sea</a:t>
              </a:r>
            </a:p>
            <a:p>
              <a:pPr algn="ctr"/>
              <a:r>
                <a:rPr lang="en-US" sz="1600" b="1" dirty="0"/>
                <a:t>Mask</a:t>
              </a:r>
            </a:p>
          </p:txBody>
        </p:sp>
      </p:grpSp>
      <p:pic>
        <p:nvPicPr>
          <p:cNvPr id="23" name="Picture 22">
            <a:extLst>
              <a:ext uri="{FF2B5EF4-FFF2-40B4-BE49-F238E27FC236}">
                <a16:creationId xmlns:a16="http://schemas.microsoft.com/office/drawing/2014/main" id="{B07DFDD9-FDA6-0372-67C6-33529730411B}"/>
              </a:ext>
            </a:extLst>
          </p:cNvPr>
          <p:cNvPicPr>
            <a:picLocks noChangeAspect="1"/>
          </p:cNvPicPr>
          <p:nvPr/>
        </p:nvPicPr>
        <p:blipFill>
          <a:blip r:embed="rId17">
            <a:duotone>
              <a:schemeClr val="accent2">
                <a:shade val="45000"/>
                <a:satMod val="135000"/>
              </a:schemeClr>
              <a:prstClr val="white"/>
            </a:duotone>
            <a:alphaModFix amt="50000"/>
          </a:blip>
          <a:stretch>
            <a:fillRect/>
          </a:stretch>
        </p:blipFill>
        <p:spPr>
          <a:xfrm>
            <a:off x="2179189" y="461468"/>
            <a:ext cx="481626" cy="414564"/>
          </a:xfrm>
          <a:prstGeom prst="rect">
            <a:avLst/>
          </a:prstGeom>
        </p:spPr>
      </p:pic>
      <p:sp>
        <p:nvSpPr>
          <p:cNvPr id="73" name="TextBox 72">
            <a:extLst>
              <a:ext uri="{FF2B5EF4-FFF2-40B4-BE49-F238E27FC236}">
                <a16:creationId xmlns:a16="http://schemas.microsoft.com/office/drawing/2014/main" id="{E0495FAD-55B2-BE3B-A0E4-433D7C1EA5B0}"/>
              </a:ext>
            </a:extLst>
          </p:cNvPr>
          <p:cNvSpPr txBox="1"/>
          <p:nvPr/>
        </p:nvSpPr>
        <p:spPr>
          <a:xfrm>
            <a:off x="3257801" y="5389182"/>
            <a:ext cx="4902610" cy="1077218"/>
          </a:xfrm>
          <a:prstGeom prst="rect">
            <a:avLst/>
          </a:prstGeom>
          <a:noFill/>
          <a:ln>
            <a:solidFill>
              <a:schemeClr val="accent1"/>
            </a:solidFill>
          </a:ln>
        </p:spPr>
        <p:txBody>
          <a:bodyPr wrap="square">
            <a:spAutoFit/>
          </a:bodyPr>
          <a:lstStyle/>
          <a:p>
            <a:pPr marL="0" indent="0" algn="ctr">
              <a:buNone/>
            </a:pPr>
            <a:r>
              <a:rPr lang="en-US" sz="1600" b="1" dirty="0"/>
              <a:t>Data splitting [a] [b] (</a:t>
            </a:r>
            <a:r>
              <a:rPr lang="en-GB" sz="1600" b="1" dirty="0"/>
              <a:t>1993 -2025)</a:t>
            </a:r>
          </a:p>
          <a:p>
            <a:pPr algn="ctr" fontAlgn="base"/>
            <a:r>
              <a:rPr lang="en-GB" sz="1600" b="1" dirty="0"/>
              <a:t>Training :</a:t>
            </a:r>
            <a:r>
              <a:rPr lang="en-GB" sz="1600" dirty="0"/>
              <a:t> from 01-01-1993 to 31-12-2023</a:t>
            </a:r>
          </a:p>
          <a:p>
            <a:pPr algn="ctr" fontAlgn="base"/>
            <a:r>
              <a:rPr lang="en-GB" sz="1600" b="1" dirty="0"/>
              <a:t>Development </a:t>
            </a:r>
            <a:r>
              <a:rPr lang="en-GB" sz="1600" dirty="0"/>
              <a:t>: From 01-01-2024 to 31-12-2024</a:t>
            </a:r>
          </a:p>
          <a:p>
            <a:pPr algn="ctr" fontAlgn="base"/>
            <a:r>
              <a:rPr lang="en-GB" sz="1600" b="1" dirty="0"/>
              <a:t>Test </a:t>
            </a:r>
            <a:r>
              <a:rPr lang="en-GB" sz="1600" dirty="0"/>
              <a:t>: From 01-01-2025 to 07-10-2025</a:t>
            </a:r>
          </a:p>
        </p:txBody>
      </p:sp>
      <p:cxnSp>
        <p:nvCxnSpPr>
          <p:cNvPr id="102" name="Straight Arrow Connector 101">
            <a:extLst>
              <a:ext uri="{FF2B5EF4-FFF2-40B4-BE49-F238E27FC236}">
                <a16:creationId xmlns:a16="http://schemas.microsoft.com/office/drawing/2014/main" id="{C5F27CD2-3EDC-ECE0-8804-4F46BDB42E3A}"/>
              </a:ext>
            </a:extLst>
          </p:cNvPr>
          <p:cNvCxnSpPr/>
          <p:nvPr/>
        </p:nvCxnSpPr>
        <p:spPr>
          <a:xfrm>
            <a:off x="7424530" y="2901748"/>
            <a:ext cx="549559"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03" name="Straight Arrow Connector 102">
            <a:extLst>
              <a:ext uri="{FF2B5EF4-FFF2-40B4-BE49-F238E27FC236}">
                <a16:creationId xmlns:a16="http://schemas.microsoft.com/office/drawing/2014/main" id="{87884CCC-73F5-9A8F-EDA2-83A25B747715}"/>
              </a:ext>
            </a:extLst>
          </p:cNvPr>
          <p:cNvCxnSpPr>
            <a:cxnSpLocks/>
          </p:cNvCxnSpPr>
          <p:nvPr/>
        </p:nvCxnSpPr>
        <p:spPr>
          <a:xfrm>
            <a:off x="2991678" y="2892600"/>
            <a:ext cx="218696"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09" name="Slide Number Placeholder 108">
            <a:extLst>
              <a:ext uri="{FF2B5EF4-FFF2-40B4-BE49-F238E27FC236}">
                <a16:creationId xmlns:a16="http://schemas.microsoft.com/office/drawing/2014/main" id="{1FEFA557-B662-4C5F-596E-60BFD1AAE536}"/>
              </a:ext>
            </a:extLst>
          </p:cNvPr>
          <p:cNvSpPr>
            <a:spLocks noGrp="1"/>
          </p:cNvSpPr>
          <p:nvPr>
            <p:ph type="sldNum" sz="quarter" idx="12"/>
          </p:nvPr>
        </p:nvSpPr>
        <p:spPr/>
        <p:txBody>
          <a:bodyPr/>
          <a:lstStyle/>
          <a:p>
            <a:fld id="{E92823A0-3FF9-4315-8423-4C6FC6F5678B}" type="slidenum">
              <a:rPr lang="es-CO" smtClean="0"/>
              <a:t>9</a:t>
            </a:fld>
            <a:endParaRPr lang="es-CO" dirty="0"/>
          </a:p>
        </p:txBody>
      </p:sp>
      <p:sp>
        <p:nvSpPr>
          <p:cNvPr id="21" name="TextBox 20">
            <a:extLst>
              <a:ext uri="{FF2B5EF4-FFF2-40B4-BE49-F238E27FC236}">
                <a16:creationId xmlns:a16="http://schemas.microsoft.com/office/drawing/2014/main" id="{A7C38BCA-C29A-0B8C-8E05-9E4976C4B273}"/>
              </a:ext>
            </a:extLst>
          </p:cNvPr>
          <p:cNvSpPr txBox="1"/>
          <p:nvPr/>
        </p:nvSpPr>
        <p:spPr>
          <a:xfrm>
            <a:off x="2494493" y="6554201"/>
            <a:ext cx="7205869" cy="307777"/>
          </a:xfrm>
          <a:prstGeom prst="rect">
            <a:avLst/>
          </a:prstGeom>
          <a:noFill/>
        </p:spPr>
        <p:txBody>
          <a:bodyPr wrap="square">
            <a:spAutoFit/>
          </a:bodyPr>
          <a:lstStyle/>
          <a:p>
            <a:pPr algn="just"/>
            <a:r>
              <a:rPr lang="en-US" sz="1400" b="1" dirty="0">
                <a:solidFill>
                  <a:schemeClr val="tx2">
                    <a:lumMod val="90000"/>
                    <a:lumOff val="10000"/>
                  </a:schemeClr>
                </a:solidFill>
              </a:rPr>
              <a:t>[a]</a:t>
            </a:r>
            <a:r>
              <a:rPr lang="es-CO" sz="1400" dirty="0">
                <a:solidFill>
                  <a:schemeClr val="tx2">
                    <a:lumMod val="90000"/>
                    <a:lumOff val="10000"/>
                  </a:schemeClr>
                </a:solidFill>
                <a:hlinkClick r:id="rId18">
                  <a:extLst>
                    <a:ext uri="{A12FA001-AC4F-418D-AE19-62706E023703}">
                      <ahyp:hlinkClr xmlns:ahyp="http://schemas.microsoft.com/office/drawing/2018/hyperlinkcolor" val="tx"/>
                    </a:ext>
                  </a:extLst>
                </a:hlinkClick>
              </a:rPr>
              <a:t> </a:t>
            </a:r>
            <a:r>
              <a:rPr lang="es-CO" sz="1400" dirty="0">
                <a:solidFill>
                  <a:schemeClr val="tx2">
                    <a:lumMod val="90000"/>
                    <a:lumOff val="10000"/>
                  </a:schemeClr>
                </a:solidFill>
                <a:hlinkClick r:id="rId19">
                  <a:extLst>
                    <a:ext uri="{A12FA001-AC4F-418D-AE19-62706E023703}">
                      <ahyp:hlinkClr xmlns:ahyp="http://schemas.microsoft.com/office/drawing/2018/hyperlinkcolor" val="tx"/>
                    </a:ext>
                  </a:extLst>
                </a:hlinkClick>
              </a:rPr>
              <a:t>https://doi.org/10.48670/MOI-00027</a:t>
            </a:r>
            <a:r>
              <a:rPr lang="es-CO" sz="1400" dirty="0">
                <a:solidFill>
                  <a:schemeClr val="tx2">
                    <a:lumMod val="90000"/>
                    <a:lumOff val="10000"/>
                  </a:schemeClr>
                </a:solidFill>
              </a:rPr>
              <a:t>  </a:t>
            </a:r>
            <a:r>
              <a:rPr lang="es-CO" sz="1400" b="1" dirty="0">
                <a:solidFill>
                  <a:schemeClr val="tx2">
                    <a:lumMod val="90000"/>
                    <a:lumOff val="10000"/>
                  </a:schemeClr>
                </a:solidFill>
              </a:rPr>
              <a:t>[b</a:t>
            </a:r>
            <a:r>
              <a:rPr lang="es-CO" sz="1400" dirty="0">
                <a:solidFill>
                  <a:schemeClr val="tx2">
                    <a:lumMod val="90000"/>
                    <a:lumOff val="10000"/>
                  </a:schemeClr>
                </a:solidFill>
              </a:rPr>
              <a:t>] </a:t>
            </a:r>
            <a:r>
              <a:rPr lang="es-CO" sz="1400" dirty="0">
                <a:solidFill>
                  <a:schemeClr val="tx2">
                    <a:lumMod val="90000"/>
                    <a:lumOff val="10000"/>
                  </a:schemeClr>
                </a:solidFill>
                <a:hlinkClick r:id="rId20">
                  <a:extLst>
                    <a:ext uri="{A12FA001-AC4F-418D-AE19-62706E023703}">
                      <ahyp:hlinkClr xmlns:ahyp="http://schemas.microsoft.com/office/drawing/2018/hyperlinkcolor" val="tx"/>
                    </a:ext>
                  </a:extLst>
                </a:hlinkClick>
              </a:rPr>
              <a:t>https://doi.org/10.48670/moi-00028</a:t>
            </a:r>
            <a:r>
              <a:rPr lang="es-CO" sz="1400" dirty="0">
                <a:solidFill>
                  <a:schemeClr val="tx2">
                    <a:lumMod val="90000"/>
                    <a:lumOff val="10000"/>
                  </a:schemeClr>
                </a:solidFill>
              </a:rPr>
              <a:t> </a:t>
            </a:r>
            <a:endParaRPr lang="en-US" sz="1600" dirty="0">
              <a:solidFill>
                <a:schemeClr val="tx2">
                  <a:lumMod val="90000"/>
                  <a:lumOff val="10000"/>
                </a:schemeClr>
              </a:solidFill>
            </a:endParaRPr>
          </a:p>
        </p:txBody>
      </p:sp>
      <p:sp>
        <p:nvSpPr>
          <p:cNvPr id="25" name="TextBox 24">
            <a:extLst>
              <a:ext uri="{FF2B5EF4-FFF2-40B4-BE49-F238E27FC236}">
                <a16:creationId xmlns:a16="http://schemas.microsoft.com/office/drawing/2014/main" id="{9E41836C-0BA8-C1CE-CB43-7E5AB554BB1C}"/>
              </a:ext>
            </a:extLst>
          </p:cNvPr>
          <p:cNvSpPr txBox="1"/>
          <p:nvPr/>
        </p:nvSpPr>
        <p:spPr>
          <a:xfrm>
            <a:off x="5640456" y="2733261"/>
            <a:ext cx="914400" cy="914400"/>
          </a:xfrm>
          <a:prstGeom prst="rect">
            <a:avLst/>
          </a:prstGeom>
          <a:noFill/>
        </p:spPr>
        <p:txBody>
          <a:bodyPr wrap="square" rtlCol="0">
            <a:spAutoFit/>
          </a:bodyPr>
          <a:lstStyle/>
          <a:p>
            <a:endParaRPr lang="en-US" dirty="0"/>
          </a:p>
        </p:txBody>
      </p:sp>
      <p:sp>
        <p:nvSpPr>
          <p:cNvPr id="38" name="TextBox 37">
            <a:extLst>
              <a:ext uri="{FF2B5EF4-FFF2-40B4-BE49-F238E27FC236}">
                <a16:creationId xmlns:a16="http://schemas.microsoft.com/office/drawing/2014/main" id="{38F7ADE3-3D14-9FBD-EE95-F248771E9AB4}"/>
              </a:ext>
            </a:extLst>
          </p:cNvPr>
          <p:cNvSpPr txBox="1"/>
          <p:nvPr/>
        </p:nvSpPr>
        <p:spPr>
          <a:xfrm>
            <a:off x="8132525" y="3926163"/>
            <a:ext cx="2384182" cy="646331"/>
          </a:xfrm>
          <a:prstGeom prst="rect">
            <a:avLst/>
          </a:prstGeom>
          <a:noFill/>
        </p:spPr>
        <p:txBody>
          <a:bodyPr wrap="square" rtlCol="0">
            <a:spAutoFit/>
          </a:bodyPr>
          <a:lstStyle/>
          <a:p>
            <a:r>
              <a:rPr lang="en-US" dirty="0"/>
              <a:t>Daily fields</a:t>
            </a:r>
          </a:p>
          <a:p>
            <a:r>
              <a:rPr lang="en-US" dirty="0"/>
              <a:t>0.027° resolution</a:t>
            </a:r>
          </a:p>
        </p:txBody>
      </p:sp>
      <mc:AlternateContent xmlns:mc="http://schemas.openxmlformats.org/markup-compatibility/2006" xmlns:a14="http://schemas.microsoft.com/office/drawing/2010/main">
        <mc:Choice Requires="a14">
          <p:sp>
            <p:nvSpPr>
              <p:cNvPr id="39" name="TextBox 38">
                <a:extLst>
                  <a:ext uri="{FF2B5EF4-FFF2-40B4-BE49-F238E27FC236}">
                    <a16:creationId xmlns:a16="http://schemas.microsoft.com/office/drawing/2014/main" id="{C555769F-92C6-31D4-226A-E4BE8594D495}"/>
                  </a:ext>
                </a:extLst>
              </p:cNvPr>
              <p:cNvSpPr txBox="1"/>
              <p:nvPr/>
            </p:nvSpPr>
            <p:spPr>
              <a:xfrm>
                <a:off x="8714035" y="2996842"/>
                <a:ext cx="370668"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1800" b="1" i="1" smtClean="0">
                          <a:latin typeface="Cambria Math" panose="02040503050406030204" pitchFamily="18" charset="0"/>
                          <a:ea typeface="Cambria Math" panose="02040503050406030204" pitchFamily="18" charset="0"/>
                        </a:rPr>
                        <m:t>∙</m:t>
                      </m:r>
                    </m:oMath>
                  </m:oMathPara>
                </a14:m>
                <a:endParaRPr lang="en-US" dirty="0"/>
              </a:p>
            </p:txBody>
          </p:sp>
        </mc:Choice>
        <mc:Fallback xmlns="">
          <p:sp>
            <p:nvSpPr>
              <p:cNvPr id="39" name="TextBox 38">
                <a:extLst>
                  <a:ext uri="{FF2B5EF4-FFF2-40B4-BE49-F238E27FC236}">
                    <a16:creationId xmlns:a16="http://schemas.microsoft.com/office/drawing/2014/main" id="{C555769F-92C6-31D4-226A-E4BE8594D495}"/>
                  </a:ext>
                </a:extLst>
              </p:cNvPr>
              <p:cNvSpPr txBox="1">
                <a:spLocks noRot="1" noChangeAspect="1" noMove="1" noResize="1" noEditPoints="1" noAdjustHandles="1" noChangeArrowheads="1" noChangeShapeType="1" noTextEdit="1"/>
              </p:cNvSpPr>
              <p:nvPr/>
            </p:nvSpPr>
            <p:spPr>
              <a:xfrm>
                <a:off x="8714035" y="2996842"/>
                <a:ext cx="370668" cy="369332"/>
              </a:xfrm>
              <a:prstGeom prst="rect">
                <a:avLst/>
              </a:prstGeom>
              <a:blipFill>
                <a:blip r:embed="rId21"/>
                <a:stretch>
                  <a:fillRect/>
                </a:stretch>
              </a:blipFill>
            </p:spPr>
            <p:txBody>
              <a:bodyPr/>
              <a:lstStyle/>
              <a:p>
                <a:r>
                  <a:rPr lang="en-US">
                    <a:noFill/>
                  </a:rPr>
                  <a:t> </a:t>
                </a:r>
              </a:p>
            </p:txBody>
          </p:sp>
        </mc:Fallback>
      </mc:AlternateContent>
      <p:pic>
        <p:nvPicPr>
          <p:cNvPr id="100" name="Picture 99">
            <a:extLst>
              <a:ext uri="{FF2B5EF4-FFF2-40B4-BE49-F238E27FC236}">
                <a16:creationId xmlns:a16="http://schemas.microsoft.com/office/drawing/2014/main" id="{F375BB6E-1E9E-C2D1-7A3E-83C0DEE4D89A}"/>
              </a:ext>
            </a:extLst>
          </p:cNvPr>
          <p:cNvPicPr>
            <a:picLocks noChangeAspect="1"/>
          </p:cNvPicPr>
          <p:nvPr/>
        </p:nvPicPr>
        <p:blipFill>
          <a:blip r:embed="rId22">
            <a:alphaModFix amt="70000"/>
          </a:blip>
          <a:stretch>
            <a:fillRect/>
          </a:stretch>
        </p:blipFill>
        <p:spPr>
          <a:xfrm>
            <a:off x="1066422" y="464074"/>
            <a:ext cx="481627" cy="400110"/>
          </a:xfrm>
          <a:prstGeom prst="rect">
            <a:avLst/>
          </a:prstGeom>
        </p:spPr>
      </p:pic>
      <p:sp>
        <p:nvSpPr>
          <p:cNvPr id="114" name="Rectangle 113">
            <a:extLst>
              <a:ext uri="{FF2B5EF4-FFF2-40B4-BE49-F238E27FC236}">
                <a16:creationId xmlns:a16="http://schemas.microsoft.com/office/drawing/2014/main" id="{0962E9AC-6027-DF82-7DFD-8B0B2FE29DD1}"/>
              </a:ext>
            </a:extLst>
          </p:cNvPr>
          <p:cNvSpPr/>
          <p:nvPr/>
        </p:nvSpPr>
        <p:spPr>
          <a:xfrm>
            <a:off x="622322" y="421564"/>
            <a:ext cx="1025374" cy="4595243"/>
          </a:xfrm>
          <a:prstGeom prst="rect">
            <a:avLst/>
          </a:prstGeom>
          <a:noFill/>
          <a:ln w="9525" cap="flat" cmpd="sng" algn="ctr">
            <a:solidFill>
              <a:schemeClr val="accent5"/>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3" name="Rectangle 2">
                <a:extLst>
                  <a:ext uri="{FF2B5EF4-FFF2-40B4-BE49-F238E27FC236}">
                    <a16:creationId xmlns:a16="http://schemas.microsoft.com/office/drawing/2014/main" id="{CE0506B8-EEAA-FBEA-17BC-2A37CCC500C1}"/>
                  </a:ext>
                </a:extLst>
              </p:cNvPr>
              <p:cNvSpPr/>
              <p:nvPr/>
            </p:nvSpPr>
            <p:spPr>
              <a:xfrm>
                <a:off x="7107917" y="1921357"/>
                <a:ext cx="256971" cy="1048825"/>
              </a:xfrm>
              <a:prstGeom prst="rect">
                <a:avLst/>
              </a:prstGeom>
              <a:ln>
                <a:noFill/>
              </a:ln>
            </p:spPr>
            <p:style>
              <a:lnRef idx="3">
                <a:schemeClr val="lt1"/>
              </a:lnRef>
              <a:fillRef idx="1">
                <a:schemeClr val="accent4"/>
              </a:fillRef>
              <a:effectRef idx="1">
                <a:schemeClr val="accent4"/>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acc>
                        <m:accPr>
                          <m:chr m:val="̂"/>
                          <m:ctrlPr>
                            <a:rPr lang="en-US" b="1" i="1">
                              <a:latin typeface="Cambria Math" panose="02040503050406030204" pitchFamily="18" charset="0"/>
                            </a:rPr>
                          </m:ctrlPr>
                        </m:accPr>
                        <m:e>
                          <m:r>
                            <a:rPr lang="en-US" b="1" i="1">
                              <a:latin typeface="Cambria Math" panose="02040503050406030204" pitchFamily="18" charset="0"/>
                            </a:rPr>
                            <m:t>𝒖</m:t>
                          </m:r>
                        </m:e>
                      </m:acc>
                    </m:oMath>
                  </m:oMathPara>
                </a14:m>
                <a:endParaRPr lang="en-US" b="1" dirty="0"/>
              </a:p>
            </p:txBody>
          </p:sp>
        </mc:Choice>
        <mc:Fallback xmlns="">
          <p:sp>
            <p:nvSpPr>
              <p:cNvPr id="3" name="Rectangle 2">
                <a:extLst>
                  <a:ext uri="{FF2B5EF4-FFF2-40B4-BE49-F238E27FC236}">
                    <a16:creationId xmlns:a16="http://schemas.microsoft.com/office/drawing/2014/main" id="{CE0506B8-EEAA-FBEA-17BC-2A37CCC500C1}"/>
                  </a:ext>
                </a:extLst>
              </p:cNvPr>
              <p:cNvSpPr>
                <a:spLocks noRot="1" noChangeAspect="1" noMove="1" noResize="1" noEditPoints="1" noAdjustHandles="1" noChangeArrowheads="1" noChangeShapeType="1" noTextEdit="1"/>
              </p:cNvSpPr>
              <p:nvPr/>
            </p:nvSpPr>
            <p:spPr>
              <a:xfrm>
                <a:off x="7107917" y="1921357"/>
                <a:ext cx="256971" cy="1048825"/>
              </a:xfrm>
              <a:prstGeom prst="rect">
                <a:avLst/>
              </a:prstGeom>
              <a:blipFill>
                <a:blip r:embed="rId23"/>
                <a:stretch>
                  <a:fillRect l="-19048"/>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7" name="Rectangle 26">
                <a:extLst>
                  <a:ext uri="{FF2B5EF4-FFF2-40B4-BE49-F238E27FC236}">
                    <a16:creationId xmlns:a16="http://schemas.microsoft.com/office/drawing/2014/main" id="{DCB05A1B-3CCE-1194-0DEF-F475C937C4D9}"/>
                  </a:ext>
                </a:extLst>
              </p:cNvPr>
              <p:cNvSpPr/>
              <p:nvPr/>
            </p:nvSpPr>
            <p:spPr>
              <a:xfrm>
                <a:off x="7108228" y="2775111"/>
                <a:ext cx="256971" cy="917932"/>
              </a:xfrm>
              <a:prstGeom prst="rect">
                <a:avLst/>
              </a:prstGeom>
              <a:ln>
                <a:noFill/>
              </a:ln>
            </p:spPr>
            <p:style>
              <a:lnRef idx="3">
                <a:schemeClr val="lt1"/>
              </a:lnRef>
              <a:fillRef idx="1">
                <a:schemeClr val="accent4"/>
              </a:fillRef>
              <a:effectRef idx="1">
                <a:schemeClr val="accent4"/>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acc>
                        <m:accPr>
                          <m:chr m:val="̂"/>
                          <m:ctrlPr>
                            <a:rPr lang="en-US" b="1" i="1">
                              <a:latin typeface="Cambria Math" panose="02040503050406030204" pitchFamily="18" charset="0"/>
                            </a:rPr>
                          </m:ctrlPr>
                        </m:accPr>
                        <m:e>
                          <m:r>
                            <a:rPr lang="en-US" b="1" i="1">
                              <a:latin typeface="Cambria Math" panose="02040503050406030204" pitchFamily="18" charset="0"/>
                            </a:rPr>
                            <m:t>𝒗</m:t>
                          </m:r>
                        </m:e>
                      </m:acc>
                    </m:oMath>
                  </m:oMathPara>
                </a14:m>
                <a:endParaRPr lang="en-US" b="1" dirty="0"/>
              </a:p>
            </p:txBody>
          </p:sp>
        </mc:Choice>
        <mc:Fallback xmlns="">
          <p:sp>
            <p:nvSpPr>
              <p:cNvPr id="27" name="Rectangle 26">
                <a:extLst>
                  <a:ext uri="{FF2B5EF4-FFF2-40B4-BE49-F238E27FC236}">
                    <a16:creationId xmlns:a16="http://schemas.microsoft.com/office/drawing/2014/main" id="{DCB05A1B-3CCE-1194-0DEF-F475C937C4D9}"/>
                  </a:ext>
                </a:extLst>
              </p:cNvPr>
              <p:cNvSpPr>
                <a:spLocks noRot="1" noChangeAspect="1" noMove="1" noResize="1" noEditPoints="1" noAdjustHandles="1" noChangeArrowheads="1" noChangeShapeType="1" noTextEdit="1"/>
              </p:cNvSpPr>
              <p:nvPr/>
            </p:nvSpPr>
            <p:spPr>
              <a:xfrm>
                <a:off x="7108228" y="2775111"/>
                <a:ext cx="256971" cy="917932"/>
              </a:xfrm>
              <a:prstGeom prst="rect">
                <a:avLst/>
              </a:prstGeom>
              <a:blipFill>
                <a:blip r:embed="rId24"/>
                <a:stretch>
                  <a:fillRect l="-19048"/>
                </a:stretch>
              </a:blipFill>
              <a:ln>
                <a:noFill/>
              </a:ln>
            </p:spPr>
            <p:txBody>
              <a:bodyPr/>
              <a:lstStyle/>
              <a:p>
                <a:r>
                  <a:rPr lang="en-US">
                    <a:noFill/>
                  </a:rPr>
                  <a:t> </a:t>
                </a:r>
              </a:p>
            </p:txBody>
          </p:sp>
        </mc:Fallback>
      </mc:AlternateContent>
    </p:spTree>
    <p:extLst>
      <p:ext uri="{BB962C8B-B14F-4D97-AF65-F5344CB8AC3E}">
        <p14:creationId xmlns:p14="http://schemas.microsoft.com/office/powerpoint/2010/main" val="111545161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055B12A7D9EEB4CB97468FA8B63E01E" ma:contentTypeVersion="13" ma:contentTypeDescription="Een nieuw document maken." ma:contentTypeScope="" ma:versionID="45fccbb65c38713c1c8c551c7d19b2ae">
  <xsd:schema xmlns:xsd="http://www.w3.org/2001/XMLSchema" xmlns:xs="http://www.w3.org/2001/XMLSchema" xmlns:p="http://schemas.microsoft.com/office/2006/metadata/properties" xmlns:ns3="57f6f78b-2f73-48f4-a35d-674c327900af" targetNamespace="http://schemas.microsoft.com/office/2006/metadata/properties" ma:root="true" ma:fieldsID="93b40c320067d7e09edc0311bdd20d46" ns3:_="">
    <xsd:import namespace="57f6f78b-2f73-48f4-a35d-674c327900af"/>
    <xsd:element name="properties">
      <xsd:complexType>
        <xsd:sequence>
          <xsd:element name="documentManagement">
            <xsd:complexType>
              <xsd:all>
                <xsd:element ref="ns3:MediaServiceMetadata" minOccurs="0"/>
                <xsd:element ref="ns3:MediaServiceFastMetadata" minOccurs="0"/>
                <xsd:element ref="ns3:MediaServiceObjectDetectorVersions" minOccurs="0"/>
                <xsd:element ref="ns3:_activity" minOccurs="0"/>
                <xsd:element ref="ns3:MediaServiceSearchProperties" minOccurs="0"/>
                <xsd:element ref="ns3:MediaServiceDateTaken" minOccurs="0"/>
                <xsd:element ref="ns3:MediaServiceSystemTags" minOccurs="0"/>
                <xsd:element ref="ns3:MediaServiceOCR" minOccurs="0"/>
                <xsd:element ref="ns3:MediaServiceGenerationTime" minOccurs="0"/>
                <xsd:element ref="ns3:MediaServiceEventHashCode" minOccurs="0"/>
                <xsd:element ref="ns3:MediaLengthInSeconds" minOccurs="0"/>
                <xsd:element ref="ns3:MediaServiceLocation"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7f6f78b-2f73-48f4-a35d-674c327900a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_activity" ma:index="11" nillable="true" ma:displayName="_activity" ma:hidden="true" ma:internalName="_activity">
      <xsd:simpleType>
        <xsd:restriction base="dms:Note"/>
      </xsd:simpleType>
    </xsd:element>
    <xsd:element name="MediaServiceSearchProperties" ma:index="12" nillable="true" ma:displayName="MediaServiceSearchProperties" ma:hidden="true" ma:internalName="MediaServiceSearchProperties" ma:readOnly="true">
      <xsd:simpleType>
        <xsd:restriction base="dms:Note"/>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SystemTags" ma:index="14" nillable="true" ma:displayName="MediaServiceSystemTags" ma:hidden="true" ma:internalName="MediaServiceSystemTags" ma:readOnly="true">
      <xsd:simpleType>
        <xsd:restriction base="dms:Note"/>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Location" ma:index="19" nillable="true" ma:displayName="Location" ma:description="" ma:indexed="true" ma:internalName="MediaServiceLocation" ma:readOnly="true">
      <xsd:simpleType>
        <xsd:restriction base="dms:Text"/>
      </xsd:simpleType>
    </xsd:element>
    <xsd:element name="MediaServiceBillingMetadata" ma:index="20"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57f6f78b-2f73-48f4-a35d-674c327900af" xsi:nil="true"/>
  </documentManagement>
</p:properties>
</file>

<file path=customXml/itemProps1.xml><?xml version="1.0" encoding="utf-8"?>
<ds:datastoreItem xmlns:ds="http://schemas.openxmlformats.org/officeDocument/2006/customXml" ds:itemID="{47801FFD-03AB-40FC-8695-6AA51F38AB1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7f6f78b-2f73-48f4-a35d-674c327900a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31E752F-96B7-4881-A8CD-4D021E8BF770}">
  <ds:schemaRefs>
    <ds:schemaRef ds:uri="http://schemas.microsoft.com/sharepoint/v3/contenttype/forms"/>
  </ds:schemaRefs>
</ds:datastoreItem>
</file>

<file path=customXml/itemProps3.xml><?xml version="1.0" encoding="utf-8"?>
<ds:datastoreItem xmlns:ds="http://schemas.openxmlformats.org/officeDocument/2006/customXml" ds:itemID="{DA0B5EF8-F753-44D4-B779-9232B1C86261}">
  <ds:schemaRefs>
    <ds:schemaRef ds:uri="http://purl.org/dc/dcmitype/"/>
    <ds:schemaRef ds:uri="http://schemas.microsoft.com/office/2006/documentManagement/types"/>
    <ds:schemaRef ds:uri="http://schemas.openxmlformats.org/package/2006/metadata/core-properties"/>
    <ds:schemaRef ds:uri="http://purl.org/dc/elements/1.1/"/>
    <ds:schemaRef ds:uri="http://purl.org/dc/terms/"/>
    <ds:schemaRef ds:uri="http://schemas.microsoft.com/office/2006/metadata/properties"/>
    <ds:schemaRef ds:uri="http://schemas.microsoft.com/office/infopath/2007/PartnerControls"/>
    <ds:schemaRef ds:uri="57f6f78b-2f73-48f4-a35d-674c327900af"/>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12</TotalTime>
  <Words>2394</Words>
  <Application>Microsoft Office PowerPoint</Application>
  <PresentationFormat>Widescreen</PresentationFormat>
  <Paragraphs>388</Paragraphs>
  <Slides>17</Slides>
  <Notes>14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Aptos</vt:lpstr>
      <vt:lpstr>Aptos Display</vt:lpstr>
      <vt:lpstr>Arial</vt:lpstr>
      <vt:lpstr>Cambria Math</vt:lpstr>
      <vt:lpstr>Office Theme</vt:lpstr>
      <vt:lpstr>PowerPoint Presentation</vt:lpstr>
      <vt:lpstr>PowerPoint Presentation</vt:lpstr>
      <vt:lpstr>PowerPoint Presentation</vt:lpstr>
      <vt:lpstr>Surface current retrieval</vt:lpstr>
      <vt:lpstr>Objective</vt:lpstr>
      <vt:lpstr>PowerPoint Presentation</vt:lpstr>
      <vt:lpstr>PowerPoint Presentation</vt:lpstr>
      <vt:lpstr>PowerPoint Presentation</vt:lpstr>
      <vt:lpstr>PowerPoint Presentation</vt:lpstr>
      <vt:lpstr>PowerPoint Presentation</vt:lpstr>
      <vt:lpstr>Loss function</vt:lpstr>
      <vt:lpstr>Geostrophic velocity baseline – Ground truth</vt:lpstr>
      <vt:lpstr>RMSE - BIAS</vt:lpstr>
      <vt:lpstr>Metrics assessment – Eddy Kinetic Energy</vt:lpstr>
      <vt:lpstr>Conclusions</vt:lpstr>
      <vt:lpstr>  Questions?  Juan Manuel López Contreras</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Lopez Contreras Juan</dc:creator>
  <cp:lastModifiedBy>Lopez Contreras Juan</cp:lastModifiedBy>
  <cp:revision>4</cp:revision>
  <dcterms:created xsi:type="dcterms:W3CDTF">2026-06-15T16:27:33Z</dcterms:created>
  <dcterms:modified xsi:type="dcterms:W3CDTF">2026-06-24T09:08:10Z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0x010100B055B12A7D9EEB4CB97468FA8B63E01E</vt:lpwstr>
  </property>
</Properties>
</file>