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56" r:id="rId2"/>
  </p:sldIdLst>
  <p:sldSz cx="30240288" cy="42479913"/>
  <p:notesSz cx="29464000" cy="417449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8D2C"/>
    <a:srgbClr val="217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077" autoAdjust="0"/>
  </p:normalViewPr>
  <p:slideViewPr>
    <p:cSldViewPr snapToGrid="0">
      <p:cViewPr>
        <p:scale>
          <a:sx n="10" d="100"/>
          <a:sy n="10" d="100"/>
        </p:scale>
        <p:origin x="2904" y="2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12768262" cy="2092326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6689389" y="2"/>
            <a:ext cx="12768262" cy="2092326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r">
              <a:defRPr sz="1300"/>
            </a:lvl1pPr>
          </a:lstStyle>
          <a:p>
            <a:fld id="{4FB696A7-B982-4798-A056-2A9FBC42A8DD}" type="datetimeFigureOut">
              <a:rPr lang="en-US" smtClean="0"/>
              <a:t>11/28/2025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717088" y="5216525"/>
            <a:ext cx="10029825" cy="140922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2" tIns="45711" rIns="91422" bIns="4571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946401" y="20089817"/>
            <a:ext cx="23571198" cy="16436975"/>
          </a:xfrm>
          <a:prstGeom prst="rect">
            <a:avLst/>
          </a:prstGeom>
        </p:spPr>
        <p:txBody>
          <a:bodyPr vert="horz" lIns="91422" tIns="45711" rIns="91422" bIns="4571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39652576"/>
            <a:ext cx="12768262" cy="2092326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6689389" y="39652576"/>
            <a:ext cx="12768262" cy="2092326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r">
              <a:defRPr sz="1300"/>
            </a:lvl1pPr>
          </a:lstStyle>
          <a:p>
            <a:fld id="{E9AB8792-B82B-46E6-AD6A-658903D4A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612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Undertermined</a:t>
            </a:r>
            <a:r>
              <a:rPr lang="en-US" dirty="0"/>
              <a:t> problem</a:t>
            </a:r>
          </a:p>
          <a:p>
            <a:r>
              <a:rPr lang="en-US" dirty="0"/>
              <a:t>Make sure</a:t>
            </a:r>
          </a:p>
          <a:p>
            <a:r>
              <a:rPr lang="en-US" dirty="0"/>
              <a:t>Predict velocity based on tracers</a:t>
            </a:r>
          </a:p>
          <a:p>
            <a:r>
              <a:rPr lang="en-US" dirty="0"/>
              <a:t>Another parameter can be sea surface height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AB8792-B82B-46E6-AD6A-658903D4AAB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875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2D4B9-F249-908C-8042-81DE6E71EE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80036" y="6952156"/>
            <a:ext cx="22680216" cy="14789303"/>
          </a:xfrm>
        </p:spPr>
        <p:txBody>
          <a:bodyPr anchor="b"/>
          <a:lstStyle>
            <a:lvl1pPr algn="ctr">
              <a:defRPr sz="14882"/>
            </a:lvl1pPr>
          </a:lstStyle>
          <a:p>
            <a:r>
              <a:rPr lang="en-GB"/>
              <a:t>Click to edit Master title style</a:t>
            </a:r>
            <a:endParaRPr lang="es-C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CF86BA-4DD5-13B5-819B-D8701CAC4F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0036" y="22311791"/>
            <a:ext cx="22680216" cy="10256143"/>
          </a:xfrm>
        </p:spPr>
        <p:txBody>
          <a:bodyPr/>
          <a:lstStyle>
            <a:lvl1pPr marL="0" indent="0" algn="ctr">
              <a:buNone/>
              <a:defRPr sz="5953"/>
            </a:lvl1pPr>
            <a:lvl2pPr marL="1133993" indent="0" algn="ctr">
              <a:buNone/>
              <a:defRPr sz="4961"/>
            </a:lvl2pPr>
            <a:lvl3pPr marL="2267986" indent="0" algn="ctr">
              <a:buNone/>
              <a:defRPr sz="4465"/>
            </a:lvl3pPr>
            <a:lvl4pPr marL="3401979" indent="0" algn="ctr">
              <a:buNone/>
              <a:defRPr sz="3968"/>
            </a:lvl4pPr>
            <a:lvl5pPr marL="4535973" indent="0" algn="ctr">
              <a:buNone/>
              <a:defRPr sz="3968"/>
            </a:lvl5pPr>
            <a:lvl6pPr marL="5669966" indent="0" algn="ctr">
              <a:buNone/>
              <a:defRPr sz="3968"/>
            </a:lvl6pPr>
            <a:lvl7pPr marL="6803959" indent="0" algn="ctr">
              <a:buNone/>
              <a:defRPr sz="3968"/>
            </a:lvl7pPr>
            <a:lvl8pPr marL="7937952" indent="0" algn="ctr">
              <a:buNone/>
              <a:defRPr sz="3968"/>
            </a:lvl8pPr>
            <a:lvl9pPr marL="9071945" indent="0" algn="ctr">
              <a:buNone/>
              <a:defRPr sz="3968"/>
            </a:lvl9pPr>
          </a:lstStyle>
          <a:p>
            <a:r>
              <a:rPr lang="en-GB"/>
              <a:t>Click to edit Master subtitle style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D7A75-4F09-2E34-BB39-10C62E097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7A0C9-5BBA-4A4F-AA49-C0ABE3579D69}" type="datetimeFigureOut">
              <a:rPr lang="es-CO" smtClean="0"/>
              <a:t>28/11/2025</a:t>
            </a:fld>
            <a:endParaRPr lang="es-C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9D17C-12D0-DFC5-5B45-6976AB45B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D9DD5F-9052-F64E-5032-45625438A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66E9-097A-489C-B927-AB44D4C55E02}" type="slidenum">
              <a:rPr lang="es-CO" smtClean="0"/>
              <a:t>‹#›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125835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9C037-C930-2F9B-9F6E-F60425266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s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D643D2-F855-2D6B-D2FF-B767148E2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0EF579-2F80-0A72-7865-C6C5674A1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7A0C9-5BBA-4A4F-AA49-C0ABE3579D69}" type="datetimeFigureOut">
              <a:rPr lang="es-CO" smtClean="0"/>
              <a:t>28/11/2025</a:t>
            </a:fld>
            <a:endParaRPr lang="es-C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FA6BDD-6516-CF94-6D22-47BDE35E5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8A6EBC-4379-1FE4-FCC7-2DCC12197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66E9-097A-489C-B927-AB44D4C55E02}" type="slidenum">
              <a:rPr lang="es-CO" smtClean="0"/>
              <a:t>‹#›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060951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EAAA4E-85F7-7049-66AC-EF327964A6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21640706" y="2261662"/>
            <a:ext cx="6520562" cy="35999763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s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C4565F-78E3-D45F-5DA5-20CC58BC7D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079020" y="2261662"/>
            <a:ext cx="19183683" cy="35999763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4B8142-BF40-A38E-45C6-6F1F33AB9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7A0C9-5BBA-4A4F-AA49-C0ABE3579D69}" type="datetimeFigureOut">
              <a:rPr lang="es-CO" smtClean="0"/>
              <a:t>28/11/2025</a:t>
            </a:fld>
            <a:endParaRPr lang="es-C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3981A4-B0AE-0A42-2824-32A4C1D6F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E00A21-EC78-F87D-FEFF-CB6C711D4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66E9-097A-489C-B927-AB44D4C55E02}" type="slidenum">
              <a:rPr lang="es-CO" smtClean="0"/>
              <a:t>‹#›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90896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7ACB7-1FDF-4CA8-025F-DB1CB05D3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s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179ED0-4144-3C45-6B9F-F6F77A506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5061E1-C0D7-8873-8CF5-C4CD4C981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7A0C9-5BBA-4A4F-AA49-C0ABE3579D69}" type="datetimeFigureOut">
              <a:rPr lang="es-CO" smtClean="0"/>
              <a:t>28/11/2025</a:t>
            </a:fld>
            <a:endParaRPr lang="es-C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74838F-22D3-72B8-05F4-D868F0AEF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77044C-3790-7F33-7B64-68A1343BE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66E9-097A-489C-B927-AB44D4C55E02}" type="slidenum">
              <a:rPr lang="es-CO" smtClean="0"/>
              <a:t>‹#›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07704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07F87-39D4-97D1-AD3F-11EFAAE5A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270" y="10590484"/>
            <a:ext cx="26082248" cy="17670461"/>
          </a:xfrm>
        </p:spPr>
        <p:txBody>
          <a:bodyPr anchor="b"/>
          <a:lstStyle>
            <a:lvl1pPr>
              <a:defRPr sz="14882"/>
            </a:lvl1pPr>
          </a:lstStyle>
          <a:p>
            <a:r>
              <a:rPr lang="en-GB"/>
              <a:t>Click to edit Master title style</a:t>
            </a:r>
            <a:endParaRPr lang="es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E9172D-76FD-5104-94EB-CD64D92964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63270" y="28428115"/>
            <a:ext cx="26082248" cy="9292478"/>
          </a:xfrm>
        </p:spPr>
        <p:txBody>
          <a:bodyPr/>
          <a:lstStyle>
            <a:lvl1pPr marL="0" indent="0">
              <a:buNone/>
              <a:defRPr sz="5953">
                <a:solidFill>
                  <a:schemeClr val="tx1">
                    <a:tint val="82000"/>
                  </a:schemeClr>
                </a:solidFill>
              </a:defRPr>
            </a:lvl1pPr>
            <a:lvl2pPr marL="1133993" indent="0">
              <a:buNone/>
              <a:defRPr sz="4961">
                <a:solidFill>
                  <a:schemeClr val="tx1">
                    <a:tint val="82000"/>
                  </a:schemeClr>
                </a:solidFill>
              </a:defRPr>
            </a:lvl2pPr>
            <a:lvl3pPr marL="2267986" indent="0">
              <a:buNone/>
              <a:defRPr sz="4465">
                <a:solidFill>
                  <a:schemeClr val="tx1">
                    <a:tint val="82000"/>
                  </a:schemeClr>
                </a:solidFill>
              </a:defRPr>
            </a:lvl3pPr>
            <a:lvl4pPr marL="3401979" indent="0">
              <a:buNone/>
              <a:defRPr sz="3968">
                <a:solidFill>
                  <a:schemeClr val="tx1">
                    <a:tint val="82000"/>
                  </a:schemeClr>
                </a:solidFill>
              </a:defRPr>
            </a:lvl4pPr>
            <a:lvl5pPr marL="4535973" indent="0">
              <a:buNone/>
              <a:defRPr sz="3968">
                <a:solidFill>
                  <a:schemeClr val="tx1">
                    <a:tint val="82000"/>
                  </a:schemeClr>
                </a:solidFill>
              </a:defRPr>
            </a:lvl5pPr>
            <a:lvl6pPr marL="5669966" indent="0">
              <a:buNone/>
              <a:defRPr sz="3968">
                <a:solidFill>
                  <a:schemeClr val="tx1">
                    <a:tint val="82000"/>
                  </a:schemeClr>
                </a:solidFill>
              </a:defRPr>
            </a:lvl6pPr>
            <a:lvl7pPr marL="6803959" indent="0">
              <a:buNone/>
              <a:defRPr sz="3968">
                <a:solidFill>
                  <a:schemeClr val="tx1">
                    <a:tint val="82000"/>
                  </a:schemeClr>
                </a:solidFill>
              </a:defRPr>
            </a:lvl7pPr>
            <a:lvl8pPr marL="7937952" indent="0">
              <a:buNone/>
              <a:defRPr sz="3968">
                <a:solidFill>
                  <a:schemeClr val="tx1">
                    <a:tint val="82000"/>
                  </a:schemeClr>
                </a:solidFill>
              </a:defRPr>
            </a:lvl8pPr>
            <a:lvl9pPr marL="9071945" indent="0">
              <a:buNone/>
              <a:defRPr sz="3968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BB8EE9-C2ED-E6D3-D21D-1D0BE4223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7A0C9-5BBA-4A4F-AA49-C0ABE3579D69}" type="datetimeFigureOut">
              <a:rPr lang="es-CO" smtClean="0"/>
              <a:t>28/11/2025</a:t>
            </a:fld>
            <a:endParaRPr lang="es-C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3CA786-2CFC-FDDF-BE86-14CEB4C56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E461ED-9F97-C833-019B-2918C50C5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66E9-097A-489C-B927-AB44D4C55E02}" type="slidenum">
              <a:rPr lang="es-CO" smtClean="0"/>
              <a:t>‹#›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20314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7EDB6-EEB0-039B-46F5-962FAC3CE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s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390783-75F0-8219-3DE7-81461C47C9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79020" y="11308310"/>
            <a:ext cx="12852122" cy="2695311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C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7A53A8-3327-8C5A-D388-1A5A85630F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309146" y="11308310"/>
            <a:ext cx="12852122" cy="2695311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C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0B174F-8B49-089A-7F41-0A9657EBC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7A0C9-5BBA-4A4F-AA49-C0ABE3579D69}" type="datetimeFigureOut">
              <a:rPr lang="es-CO" smtClean="0"/>
              <a:t>28/11/2025</a:t>
            </a:fld>
            <a:endParaRPr lang="es-CO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2A5332-CCF7-69EC-146A-7F538749F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A9810F-FA3E-4031-9488-4EA8A2C1F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66E9-097A-489C-B927-AB44D4C55E02}" type="slidenum">
              <a:rPr lang="es-CO" smtClean="0"/>
              <a:t>‹#›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96813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C930F-DFA9-7740-B81A-6E043D0AD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2959" y="2261665"/>
            <a:ext cx="26082248" cy="821082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s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1CC171-7424-FAF6-EF48-7CC718BB7F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82960" y="10413482"/>
            <a:ext cx="12793058" cy="5103486"/>
          </a:xfrm>
        </p:spPr>
        <p:txBody>
          <a:bodyPr anchor="b"/>
          <a:lstStyle>
            <a:lvl1pPr marL="0" indent="0">
              <a:buNone/>
              <a:defRPr sz="5953" b="1"/>
            </a:lvl1pPr>
            <a:lvl2pPr marL="1133993" indent="0">
              <a:buNone/>
              <a:defRPr sz="4961" b="1"/>
            </a:lvl2pPr>
            <a:lvl3pPr marL="2267986" indent="0">
              <a:buNone/>
              <a:defRPr sz="4465" b="1"/>
            </a:lvl3pPr>
            <a:lvl4pPr marL="3401979" indent="0">
              <a:buNone/>
              <a:defRPr sz="3968" b="1"/>
            </a:lvl4pPr>
            <a:lvl5pPr marL="4535973" indent="0">
              <a:buNone/>
              <a:defRPr sz="3968" b="1"/>
            </a:lvl5pPr>
            <a:lvl6pPr marL="5669966" indent="0">
              <a:buNone/>
              <a:defRPr sz="3968" b="1"/>
            </a:lvl6pPr>
            <a:lvl7pPr marL="6803959" indent="0">
              <a:buNone/>
              <a:defRPr sz="3968" b="1"/>
            </a:lvl7pPr>
            <a:lvl8pPr marL="7937952" indent="0">
              <a:buNone/>
              <a:defRPr sz="3968" b="1"/>
            </a:lvl8pPr>
            <a:lvl9pPr marL="9071945" indent="0">
              <a:buNone/>
              <a:defRPr sz="3968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85FB21-4891-481C-7E8D-F3CF4883E7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082960" y="15516968"/>
            <a:ext cx="12793058" cy="2282312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C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64F355-72D0-D22A-7DB5-03F75EEDE9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5309146" y="10413482"/>
            <a:ext cx="12856061" cy="5103486"/>
          </a:xfrm>
        </p:spPr>
        <p:txBody>
          <a:bodyPr anchor="b"/>
          <a:lstStyle>
            <a:lvl1pPr marL="0" indent="0">
              <a:buNone/>
              <a:defRPr sz="5953" b="1"/>
            </a:lvl1pPr>
            <a:lvl2pPr marL="1133993" indent="0">
              <a:buNone/>
              <a:defRPr sz="4961" b="1"/>
            </a:lvl2pPr>
            <a:lvl3pPr marL="2267986" indent="0">
              <a:buNone/>
              <a:defRPr sz="4465" b="1"/>
            </a:lvl3pPr>
            <a:lvl4pPr marL="3401979" indent="0">
              <a:buNone/>
              <a:defRPr sz="3968" b="1"/>
            </a:lvl4pPr>
            <a:lvl5pPr marL="4535973" indent="0">
              <a:buNone/>
              <a:defRPr sz="3968" b="1"/>
            </a:lvl5pPr>
            <a:lvl6pPr marL="5669966" indent="0">
              <a:buNone/>
              <a:defRPr sz="3968" b="1"/>
            </a:lvl6pPr>
            <a:lvl7pPr marL="6803959" indent="0">
              <a:buNone/>
              <a:defRPr sz="3968" b="1"/>
            </a:lvl7pPr>
            <a:lvl8pPr marL="7937952" indent="0">
              <a:buNone/>
              <a:defRPr sz="3968" b="1"/>
            </a:lvl8pPr>
            <a:lvl9pPr marL="9071945" indent="0">
              <a:buNone/>
              <a:defRPr sz="3968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F80D2A-9D10-4CC4-6261-A3AB4A16DF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5309146" y="15516968"/>
            <a:ext cx="12856061" cy="2282312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C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CDB6B7-5CD2-7D5B-C300-C8560F608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7A0C9-5BBA-4A4F-AA49-C0ABE3579D69}" type="datetimeFigureOut">
              <a:rPr lang="es-CO" smtClean="0"/>
              <a:t>28/11/2025</a:t>
            </a:fld>
            <a:endParaRPr lang="es-CO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E61F3B-756D-A151-5634-9D8D5CCBA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136AE5-964B-43AA-53D4-39D21D0A5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66E9-097A-489C-B927-AB44D4C55E02}" type="slidenum">
              <a:rPr lang="es-CO" smtClean="0"/>
              <a:t>‹#›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081745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5A303-327A-3764-E47C-1A19C0300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s-C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6D344A-6168-DC0D-D247-7E6151A88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7A0C9-5BBA-4A4F-AA49-C0ABE3579D69}" type="datetimeFigureOut">
              <a:rPr lang="es-CO" smtClean="0"/>
              <a:t>28/11/2025</a:t>
            </a:fld>
            <a:endParaRPr lang="es-CO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43C5A5-45F5-3F15-C1CD-6FDD9E7CC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DA2D52-C126-F5C6-EEB0-D07AC172D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66E9-097A-489C-B927-AB44D4C55E02}" type="slidenum">
              <a:rPr lang="es-CO" smtClean="0"/>
              <a:t>‹#›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61218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F9BD2F-FEAB-E26E-3BF3-D50532B04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7A0C9-5BBA-4A4F-AA49-C0ABE3579D69}" type="datetimeFigureOut">
              <a:rPr lang="es-CO" smtClean="0"/>
              <a:t>28/11/2025</a:t>
            </a:fld>
            <a:endParaRPr lang="es-CO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BF11CD-AA36-287F-0376-D8C3BDF95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AD7554-C2DA-5F2E-1B0C-F80FC149A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66E9-097A-489C-B927-AB44D4C55E02}" type="slidenum">
              <a:rPr lang="es-CO" smtClean="0"/>
              <a:t>‹#›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67207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1FDF0-2FF2-00AE-3B85-03CF3FC20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2960" y="2831994"/>
            <a:ext cx="9753279" cy="9911980"/>
          </a:xfrm>
        </p:spPr>
        <p:txBody>
          <a:bodyPr anchor="b"/>
          <a:lstStyle>
            <a:lvl1pPr>
              <a:defRPr sz="7937"/>
            </a:lvl1pPr>
          </a:lstStyle>
          <a:p>
            <a:r>
              <a:rPr lang="en-GB"/>
              <a:t>Click to edit Master title style</a:t>
            </a:r>
            <a:endParaRPr lang="es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CBDCE-BC5F-8E8F-A6D5-AA98BD085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6061" y="6116324"/>
            <a:ext cx="15309146" cy="30188272"/>
          </a:xfrm>
        </p:spPr>
        <p:txBody>
          <a:bodyPr/>
          <a:lstStyle>
            <a:lvl1pPr>
              <a:defRPr sz="7937"/>
            </a:lvl1pPr>
            <a:lvl2pPr>
              <a:defRPr sz="6945"/>
            </a:lvl2pPr>
            <a:lvl3pPr>
              <a:defRPr sz="5953"/>
            </a:lvl3pPr>
            <a:lvl4pPr>
              <a:defRPr sz="4961"/>
            </a:lvl4pPr>
            <a:lvl5pPr>
              <a:defRPr sz="4961"/>
            </a:lvl5pPr>
            <a:lvl6pPr>
              <a:defRPr sz="4961"/>
            </a:lvl6pPr>
            <a:lvl7pPr>
              <a:defRPr sz="4961"/>
            </a:lvl7pPr>
            <a:lvl8pPr>
              <a:defRPr sz="4961"/>
            </a:lvl8pPr>
            <a:lvl9pPr>
              <a:defRPr sz="4961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B01CC-ACF5-E8DC-40AC-FA5043AB2C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82960" y="12743974"/>
            <a:ext cx="9753279" cy="23609788"/>
          </a:xfrm>
        </p:spPr>
        <p:txBody>
          <a:bodyPr/>
          <a:lstStyle>
            <a:lvl1pPr marL="0" indent="0">
              <a:buNone/>
              <a:defRPr sz="3968"/>
            </a:lvl1pPr>
            <a:lvl2pPr marL="1133993" indent="0">
              <a:buNone/>
              <a:defRPr sz="3472"/>
            </a:lvl2pPr>
            <a:lvl3pPr marL="2267986" indent="0">
              <a:buNone/>
              <a:defRPr sz="2976"/>
            </a:lvl3pPr>
            <a:lvl4pPr marL="3401979" indent="0">
              <a:buNone/>
              <a:defRPr sz="2480"/>
            </a:lvl4pPr>
            <a:lvl5pPr marL="4535973" indent="0">
              <a:buNone/>
              <a:defRPr sz="2480"/>
            </a:lvl5pPr>
            <a:lvl6pPr marL="5669966" indent="0">
              <a:buNone/>
              <a:defRPr sz="2480"/>
            </a:lvl6pPr>
            <a:lvl7pPr marL="6803959" indent="0">
              <a:buNone/>
              <a:defRPr sz="2480"/>
            </a:lvl7pPr>
            <a:lvl8pPr marL="7937952" indent="0">
              <a:buNone/>
              <a:defRPr sz="2480"/>
            </a:lvl8pPr>
            <a:lvl9pPr marL="9071945" indent="0">
              <a:buNone/>
              <a:defRPr sz="248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83C6E7-0AB2-9907-4A1A-DD2616B7C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7A0C9-5BBA-4A4F-AA49-C0ABE3579D69}" type="datetimeFigureOut">
              <a:rPr lang="es-CO" smtClean="0"/>
              <a:t>28/11/2025</a:t>
            </a:fld>
            <a:endParaRPr lang="es-CO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BE7261-16F1-C1D9-4D53-DF299AE0F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CEB10D-3A3A-6D1C-1DF5-290A9EF0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66E9-097A-489C-B927-AB44D4C55E02}" type="slidenum">
              <a:rPr lang="es-CO" smtClean="0"/>
              <a:t>‹#›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83778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FFFAB-0090-FD31-9904-C94410123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2960" y="2831994"/>
            <a:ext cx="9753279" cy="9911980"/>
          </a:xfrm>
        </p:spPr>
        <p:txBody>
          <a:bodyPr anchor="b"/>
          <a:lstStyle>
            <a:lvl1pPr>
              <a:defRPr sz="7937"/>
            </a:lvl1pPr>
          </a:lstStyle>
          <a:p>
            <a:r>
              <a:rPr lang="en-GB"/>
              <a:t>Click to edit Master title style</a:t>
            </a:r>
            <a:endParaRPr lang="es-C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5A19A3-A426-B09A-43CC-C6D391D8BF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2856061" y="6116324"/>
            <a:ext cx="15309146" cy="30188272"/>
          </a:xfrm>
        </p:spPr>
        <p:txBody>
          <a:bodyPr/>
          <a:lstStyle>
            <a:lvl1pPr marL="0" indent="0">
              <a:buNone/>
              <a:defRPr sz="7937"/>
            </a:lvl1pPr>
            <a:lvl2pPr marL="1133993" indent="0">
              <a:buNone/>
              <a:defRPr sz="6945"/>
            </a:lvl2pPr>
            <a:lvl3pPr marL="2267986" indent="0">
              <a:buNone/>
              <a:defRPr sz="5953"/>
            </a:lvl3pPr>
            <a:lvl4pPr marL="3401979" indent="0">
              <a:buNone/>
              <a:defRPr sz="4961"/>
            </a:lvl4pPr>
            <a:lvl5pPr marL="4535973" indent="0">
              <a:buNone/>
              <a:defRPr sz="4961"/>
            </a:lvl5pPr>
            <a:lvl6pPr marL="5669966" indent="0">
              <a:buNone/>
              <a:defRPr sz="4961"/>
            </a:lvl6pPr>
            <a:lvl7pPr marL="6803959" indent="0">
              <a:buNone/>
              <a:defRPr sz="4961"/>
            </a:lvl7pPr>
            <a:lvl8pPr marL="7937952" indent="0">
              <a:buNone/>
              <a:defRPr sz="4961"/>
            </a:lvl8pPr>
            <a:lvl9pPr marL="9071945" indent="0">
              <a:buNone/>
              <a:defRPr sz="4961"/>
            </a:lvl9pPr>
          </a:lstStyle>
          <a:p>
            <a:endParaRPr lang="es-CO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D49EF7-5647-C922-C015-6E19FCD4DD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82960" y="12743974"/>
            <a:ext cx="9753279" cy="23609788"/>
          </a:xfrm>
        </p:spPr>
        <p:txBody>
          <a:bodyPr/>
          <a:lstStyle>
            <a:lvl1pPr marL="0" indent="0">
              <a:buNone/>
              <a:defRPr sz="3968"/>
            </a:lvl1pPr>
            <a:lvl2pPr marL="1133993" indent="0">
              <a:buNone/>
              <a:defRPr sz="3472"/>
            </a:lvl2pPr>
            <a:lvl3pPr marL="2267986" indent="0">
              <a:buNone/>
              <a:defRPr sz="2976"/>
            </a:lvl3pPr>
            <a:lvl4pPr marL="3401979" indent="0">
              <a:buNone/>
              <a:defRPr sz="2480"/>
            </a:lvl4pPr>
            <a:lvl5pPr marL="4535973" indent="0">
              <a:buNone/>
              <a:defRPr sz="2480"/>
            </a:lvl5pPr>
            <a:lvl6pPr marL="5669966" indent="0">
              <a:buNone/>
              <a:defRPr sz="2480"/>
            </a:lvl6pPr>
            <a:lvl7pPr marL="6803959" indent="0">
              <a:buNone/>
              <a:defRPr sz="2480"/>
            </a:lvl7pPr>
            <a:lvl8pPr marL="7937952" indent="0">
              <a:buNone/>
              <a:defRPr sz="2480"/>
            </a:lvl8pPr>
            <a:lvl9pPr marL="9071945" indent="0">
              <a:buNone/>
              <a:defRPr sz="248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E3D0D6-DC4C-352E-9FF8-BD4879014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7A0C9-5BBA-4A4F-AA49-C0ABE3579D69}" type="datetimeFigureOut">
              <a:rPr lang="es-CO" smtClean="0"/>
              <a:t>28/11/2025</a:t>
            </a:fld>
            <a:endParaRPr lang="es-CO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0BA96C-8243-64F1-4711-CFDA5ABF7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1D63DC-0CCF-05D5-EA35-D955301BB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366E9-097A-489C-B927-AB44D4C55E02}" type="slidenum">
              <a:rPr lang="es-CO" smtClean="0"/>
              <a:t>‹#›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77576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B908EA-76F2-A027-CF0D-9845C6F7B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9020" y="2261665"/>
            <a:ext cx="26082248" cy="8210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s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DE60BC-FF71-5825-DD8B-227AA9AD18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79020" y="11308310"/>
            <a:ext cx="26082248" cy="26953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s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6A37C-50F9-0D41-F85F-EBFE258A6E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079020" y="39372589"/>
            <a:ext cx="6804065" cy="2261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7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F7A0C9-5BBA-4A4F-AA49-C0ABE3579D69}" type="datetimeFigureOut">
              <a:rPr lang="es-CO" smtClean="0"/>
              <a:t>28/11/2025</a:t>
            </a:fld>
            <a:endParaRPr lang="es-C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39293-E0F8-2F39-0BD4-29FCAADC58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017096" y="39372589"/>
            <a:ext cx="10206097" cy="2261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97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98F319-6B77-87E9-51AA-DBCA21DA53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357203" y="39372589"/>
            <a:ext cx="6804065" cy="2261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7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9366E9-097A-489C-B927-AB44D4C55E02}" type="slidenum">
              <a:rPr lang="es-CO" smtClean="0"/>
              <a:t>‹#›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17532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2267986" rtl="0" eaLnBrk="1" latinLnBrk="0" hangingPunct="1">
        <a:lnSpc>
          <a:spcPct val="90000"/>
        </a:lnSpc>
        <a:spcBef>
          <a:spcPct val="0"/>
        </a:spcBef>
        <a:buNone/>
        <a:defRPr sz="1091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66997" indent="-566997" algn="l" defTabSz="2267986" rtl="0" eaLnBrk="1" latinLnBrk="0" hangingPunct="1">
        <a:lnSpc>
          <a:spcPct val="90000"/>
        </a:lnSpc>
        <a:spcBef>
          <a:spcPts val="2480"/>
        </a:spcBef>
        <a:buFont typeface="Arial" panose="020B0604020202020204" pitchFamily="34" charset="0"/>
        <a:buChar char="•"/>
        <a:defRPr sz="6945" kern="1200">
          <a:solidFill>
            <a:schemeClr val="tx1"/>
          </a:solidFill>
          <a:latin typeface="+mn-lt"/>
          <a:ea typeface="+mn-ea"/>
          <a:cs typeface="+mn-cs"/>
        </a:defRPr>
      </a:lvl1pPr>
      <a:lvl2pPr marL="1700990" indent="-566997" algn="l" defTabSz="2267986" rtl="0" eaLnBrk="1" latinLnBrk="0" hangingPunct="1">
        <a:lnSpc>
          <a:spcPct val="90000"/>
        </a:lnSpc>
        <a:spcBef>
          <a:spcPts val="1240"/>
        </a:spcBef>
        <a:buFont typeface="Arial" panose="020B0604020202020204" pitchFamily="34" charset="0"/>
        <a:buChar char="•"/>
        <a:defRPr sz="5953" kern="1200">
          <a:solidFill>
            <a:schemeClr val="tx1"/>
          </a:solidFill>
          <a:latin typeface="+mn-lt"/>
          <a:ea typeface="+mn-ea"/>
          <a:cs typeface="+mn-cs"/>
        </a:defRPr>
      </a:lvl2pPr>
      <a:lvl3pPr marL="2834983" indent="-566997" algn="l" defTabSz="2267986" rtl="0" eaLnBrk="1" latinLnBrk="0" hangingPunct="1">
        <a:lnSpc>
          <a:spcPct val="90000"/>
        </a:lnSpc>
        <a:spcBef>
          <a:spcPts val="1240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3pPr>
      <a:lvl4pPr marL="3968976" indent="-566997" algn="l" defTabSz="2267986" rtl="0" eaLnBrk="1" latinLnBrk="0" hangingPunct="1">
        <a:lnSpc>
          <a:spcPct val="90000"/>
        </a:lnSpc>
        <a:spcBef>
          <a:spcPts val="1240"/>
        </a:spcBef>
        <a:buFont typeface="Arial" panose="020B0604020202020204" pitchFamily="34" charset="0"/>
        <a:buChar char="•"/>
        <a:defRPr sz="4465" kern="1200">
          <a:solidFill>
            <a:schemeClr val="tx1"/>
          </a:solidFill>
          <a:latin typeface="+mn-lt"/>
          <a:ea typeface="+mn-ea"/>
          <a:cs typeface="+mn-cs"/>
        </a:defRPr>
      </a:lvl4pPr>
      <a:lvl5pPr marL="5102969" indent="-566997" algn="l" defTabSz="2267986" rtl="0" eaLnBrk="1" latinLnBrk="0" hangingPunct="1">
        <a:lnSpc>
          <a:spcPct val="90000"/>
        </a:lnSpc>
        <a:spcBef>
          <a:spcPts val="1240"/>
        </a:spcBef>
        <a:buFont typeface="Arial" panose="020B0604020202020204" pitchFamily="34" charset="0"/>
        <a:buChar char="•"/>
        <a:defRPr sz="4465" kern="1200">
          <a:solidFill>
            <a:schemeClr val="tx1"/>
          </a:solidFill>
          <a:latin typeface="+mn-lt"/>
          <a:ea typeface="+mn-ea"/>
          <a:cs typeface="+mn-cs"/>
        </a:defRPr>
      </a:lvl5pPr>
      <a:lvl6pPr marL="6236962" indent="-566997" algn="l" defTabSz="2267986" rtl="0" eaLnBrk="1" latinLnBrk="0" hangingPunct="1">
        <a:lnSpc>
          <a:spcPct val="90000"/>
        </a:lnSpc>
        <a:spcBef>
          <a:spcPts val="1240"/>
        </a:spcBef>
        <a:buFont typeface="Arial" panose="020B0604020202020204" pitchFamily="34" charset="0"/>
        <a:buChar char="•"/>
        <a:defRPr sz="4465" kern="1200">
          <a:solidFill>
            <a:schemeClr val="tx1"/>
          </a:solidFill>
          <a:latin typeface="+mn-lt"/>
          <a:ea typeface="+mn-ea"/>
          <a:cs typeface="+mn-cs"/>
        </a:defRPr>
      </a:lvl6pPr>
      <a:lvl7pPr marL="7370956" indent="-566997" algn="l" defTabSz="2267986" rtl="0" eaLnBrk="1" latinLnBrk="0" hangingPunct="1">
        <a:lnSpc>
          <a:spcPct val="90000"/>
        </a:lnSpc>
        <a:spcBef>
          <a:spcPts val="1240"/>
        </a:spcBef>
        <a:buFont typeface="Arial" panose="020B0604020202020204" pitchFamily="34" charset="0"/>
        <a:buChar char="•"/>
        <a:defRPr sz="4465" kern="1200">
          <a:solidFill>
            <a:schemeClr val="tx1"/>
          </a:solidFill>
          <a:latin typeface="+mn-lt"/>
          <a:ea typeface="+mn-ea"/>
          <a:cs typeface="+mn-cs"/>
        </a:defRPr>
      </a:lvl7pPr>
      <a:lvl8pPr marL="8504949" indent="-566997" algn="l" defTabSz="2267986" rtl="0" eaLnBrk="1" latinLnBrk="0" hangingPunct="1">
        <a:lnSpc>
          <a:spcPct val="90000"/>
        </a:lnSpc>
        <a:spcBef>
          <a:spcPts val="1240"/>
        </a:spcBef>
        <a:buFont typeface="Arial" panose="020B0604020202020204" pitchFamily="34" charset="0"/>
        <a:buChar char="•"/>
        <a:defRPr sz="4465" kern="1200">
          <a:solidFill>
            <a:schemeClr val="tx1"/>
          </a:solidFill>
          <a:latin typeface="+mn-lt"/>
          <a:ea typeface="+mn-ea"/>
          <a:cs typeface="+mn-cs"/>
        </a:defRPr>
      </a:lvl8pPr>
      <a:lvl9pPr marL="9638942" indent="-566997" algn="l" defTabSz="2267986" rtl="0" eaLnBrk="1" latinLnBrk="0" hangingPunct="1">
        <a:lnSpc>
          <a:spcPct val="90000"/>
        </a:lnSpc>
        <a:spcBef>
          <a:spcPts val="1240"/>
        </a:spcBef>
        <a:buFont typeface="Arial" panose="020B0604020202020204" pitchFamily="34" charset="0"/>
        <a:buChar char="•"/>
        <a:defRPr sz="44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2267986" rtl="0" eaLnBrk="1" latinLnBrk="0" hangingPunct="1">
        <a:defRPr sz="4465" kern="1200">
          <a:solidFill>
            <a:schemeClr val="tx1"/>
          </a:solidFill>
          <a:latin typeface="+mn-lt"/>
          <a:ea typeface="+mn-ea"/>
          <a:cs typeface="+mn-cs"/>
        </a:defRPr>
      </a:lvl1pPr>
      <a:lvl2pPr marL="1133993" algn="l" defTabSz="2267986" rtl="0" eaLnBrk="1" latinLnBrk="0" hangingPunct="1">
        <a:defRPr sz="4465" kern="1200">
          <a:solidFill>
            <a:schemeClr val="tx1"/>
          </a:solidFill>
          <a:latin typeface="+mn-lt"/>
          <a:ea typeface="+mn-ea"/>
          <a:cs typeface="+mn-cs"/>
        </a:defRPr>
      </a:lvl2pPr>
      <a:lvl3pPr marL="2267986" algn="l" defTabSz="2267986" rtl="0" eaLnBrk="1" latinLnBrk="0" hangingPunct="1">
        <a:defRPr sz="4465" kern="1200">
          <a:solidFill>
            <a:schemeClr val="tx1"/>
          </a:solidFill>
          <a:latin typeface="+mn-lt"/>
          <a:ea typeface="+mn-ea"/>
          <a:cs typeface="+mn-cs"/>
        </a:defRPr>
      </a:lvl3pPr>
      <a:lvl4pPr marL="3401979" algn="l" defTabSz="2267986" rtl="0" eaLnBrk="1" latinLnBrk="0" hangingPunct="1">
        <a:defRPr sz="4465" kern="1200">
          <a:solidFill>
            <a:schemeClr val="tx1"/>
          </a:solidFill>
          <a:latin typeface="+mn-lt"/>
          <a:ea typeface="+mn-ea"/>
          <a:cs typeface="+mn-cs"/>
        </a:defRPr>
      </a:lvl4pPr>
      <a:lvl5pPr marL="4535973" algn="l" defTabSz="2267986" rtl="0" eaLnBrk="1" latinLnBrk="0" hangingPunct="1">
        <a:defRPr sz="4465" kern="1200">
          <a:solidFill>
            <a:schemeClr val="tx1"/>
          </a:solidFill>
          <a:latin typeface="+mn-lt"/>
          <a:ea typeface="+mn-ea"/>
          <a:cs typeface="+mn-cs"/>
        </a:defRPr>
      </a:lvl5pPr>
      <a:lvl6pPr marL="5669966" algn="l" defTabSz="2267986" rtl="0" eaLnBrk="1" latinLnBrk="0" hangingPunct="1">
        <a:defRPr sz="4465" kern="1200">
          <a:solidFill>
            <a:schemeClr val="tx1"/>
          </a:solidFill>
          <a:latin typeface="+mn-lt"/>
          <a:ea typeface="+mn-ea"/>
          <a:cs typeface="+mn-cs"/>
        </a:defRPr>
      </a:lvl6pPr>
      <a:lvl7pPr marL="6803959" algn="l" defTabSz="2267986" rtl="0" eaLnBrk="1" latinLnBrk="0" hangingPunct="1">
        <a:defRPr sz="4465" kern="1200">
          <a:solidFill>
            <a:schemeClr val="tx1"/>
          </a:solidFill>
          <a:latin typeface="+mn-lt"/>
          <a:ea typeface="+mn-ea"/>
          <a:cs typeface="+mn-cs"/>
        </a:defRPr>
      </a:lvl7pPr>
      <a:lvl8pPr marL="7937952" algn="l" defTabSz="2267986" rtl="0" eaLnBrk="1" latinLnBrk="0" hangingPunct="1">
        <a:defRPr sz="4465" kern="1200">
          <a:solidFill>
            <a:schemeClr val="tx1"/>
          </a:solidFill>
          <a:latin typeface="+mn-lt"/>
          <a:ea typeface="+mn-ea"/>
          <a:cs typeface="+mn-cs"/>
        </a:defRPr>
      </a:lvl8pPr>
      <a:lvl9pPr marL="9071945" algn="l" defTabSz="2267986" rtl="0" eaLnBrk="1" latinLnBrk="0" hangingPunct="1">
        <a:defRPr sz="44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5194/os-9-655-2013" TargetMode="External"/><Relationship Id="rId13" Type="http://schemas.openxmlformats.org/officeDocument/2006/relationships/image" Target="../media/image3.png"/><Relationship Id="rId18" Type="http://schemas.openxmlformats.org/officeDocument/2006/relationships/image" Target="../media/image8.png"/><Relationship Id="rId26" Type="http://schemas.openxmlformats.org/officeDocument/2006/relationships/image" Target="../media/image16.png"/><Relationship Id="rId3" Type="http://schemas.openxmlformats.org/officeDocument/2006/relationships/hyperlink" Target="mailto:j.lopezcontreras@uliege.be" TargetMode="External"/><Relationship Id="rId21" Type="http://schemas.openxmlformats.org/officeDocument/2006/relationships/image" Target="../media/image11.png"/><Relationship Id="rId7" Type="http://schemas.openxmlformats.org/officeDocument/2006/relationships/hyperlink" Target="https://doi.org/10.3390/rs13163162" TargetMode="External"/><Relationship Id="rId12" Type="http://schemas.openxmlformats.org/officeDocument/2006/relationships/image" Target="../media/image2.png"/><Relationship Id="rId17" Type="http://schemas.openxmlformats.org/officeDocument/2006/relationships/image" Target="../media/image7.png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6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i.org/10.1002/2013JC009728" TargetMode="External"/><Relationship Id="rId11" Type="http://schemas.openxmlformats.org/officeDocument/2006/relationships/hyperlink" Target="https://doi.org/10.48670/moi-00028" TargetMode="External"/><Relationship Id="rId24" Type="http://schemas.openxmlformats.org/officeDocument/2006/relationships/image" Target="../media/image14.png"/><Relationship Id="rId5" Type="http://schemas.openxmlformats.org/officeDocument/2006/relationships/hyperlink" Target="https://doi.org/10.1016/j.rse.2017.10.037" TargetMode="External"/><Relationship Id="rId15" Type="http://schemas.openxmlformats.org/officeDocument/2006/relationships/image" Target="../media/image5.svg"/><Relationship Id="rId23" Type="http://schemas.openxmlformats.org/officeDocument/2006/relationships/image" Target="../media/image13.png"/><Relationship Id="rId28" Type="http://schemas.openxmlformats.org/officeDocument/2006/relationships/image" Target="../media/image18.png"/><Relationship Id="rId10" Type="http://schemas.openxmlformats.org/officeDocument/2006/relationships/hyperlink" Target="https://doi.org/10.48670/MOI-00027" TargetMode="External"/><Relationship Id="rId19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hyperlink" Target="https://doi.org/10.24400/527896/A01-2023.018" TargetMode="External"/><Relationship Id="rId14" Type="http://schemas.openxmlformats.org/officeDocument/2006/relationships/image" Target="../media/image4.png"/><Relationship Id="rId22" Type="http://schemas.openxmlformats.org/officeDocument/2006/relationships/image" Target="../media/image12.png"/><Relationship Id="rId27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3C55498-0068-4713-0071-8CC647CFFA36}"/>
              </a:ext>
            </a:extLst>
          </p:cNvPr>
          <p:cNvSpPr/>
          <p:nvPr/>
        </p:nvSpPr>
        <p:spPr>
          <a:xfrm>
            <a:off x="1572537" y="19894815"/>
            <a:ext cx="22408234" cy="14100598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40000" tIns="540000" rIns="540000" bIns="540000" rtlCol="0" anchor="t"/>
          <a:lstStyle/>
          <a:p>
            <a:endParaRPr lang="en-US" sz="26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sz="26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C77287-3264-9A9B-B7CC-771661510D82}"/>
              </a:ext>
            </a:extLst>
          </p:cNvPr>
          <p:cNvSpPr/>
          <p:nvPr/>
        </p:nvSpPr>
        <p:spPr>
          <a:xfrm>
            <a:off x="1572536" y="1200149"/>
            <a:ext cx="18136050" cy="4065249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40000" tIns="540000" rIns="540000" bIns="540000" rtlCol="0" anchor="ctr"/>
          <a:lstStyle/>
          <a:p>
            <a:pPr algn="just"/>
            <a:r>
              <a:rPr lang="en-US" sz="7200" b="1" dirty="0">
                <a:solidFill>
                  <a:schemeClr val="accent1">
                    <a:lumMod val="50000"/>
                  </a:schemeClr>
                </a:solidFill>
              </a:rPr>
              <a:t>Ocean colour as a tracer for surface current reconstruction</a:t>
            </a:r>
          </a:p>
          <a:p>
            <a:pPr algn="just"/>
            <a:r>
              <a:rPr lang="en-GB" sz="4800" b="1" dirty="0">
                <a:solidFill>
                  <a:schemeClr val="accent1">
                    <a:lumMod val="75000"/>
                  </a:schemeClr>
                </a:solidFill>
              </a:rPr>
              <a:t>An approach using a physics informed  neural network</a:t>
            </a:r>
            <a:endParaRPr lang="en-US" sz="4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0C8C45-DBAD-83CC-5DFC-251CFB71051F}"/>
              </a:ext>
            </a:extLst>
          </p:cNvPr>
          <p:cNvSpPr/>
          <p:nvPr/>
        </p:nvSpPr>
        <p:spPr>
          <a:xfrm>
            <a:off x="20176923" y="1200150"/>
            <a:ext cx="8509276" cy="4065250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0" tIns="360000" rIns="360000" rtlCol="0" anchor="t"/>
          <a:lstStyle/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</a:rPr>
              <a:t>Authors</a:t>
            </a:r>
          </a:p>
          <a:p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Juan Manuel López Contreras</a:t>
            </a:r>
          </a:p>
          <a:p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Alexander Barth (ULg)</a:t>
            </a:r>
          </a:p>
          <a:p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Aida Alvera-Azcárate (ULg)</a:t>
            </a:r>
          </a:p>
          <a:p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Ganix Esnaola (UPV)</a:t>
            </a:r>
          </a:p>
          <a:p>
            <a:endParaRPr lang="en-US" sz="2600" dirty="0"/>
          </a:p>
          <a:p>
            <a:r>
              <a:rPr lang="en-US" sz="2600" b="1" dirty="0">
                <a:solidFill>
                  <a:schemeClr val="accent1">
                    <a:lumMod val="50000"/>
                  </a:schemeClr>
                </a:solidFill>
              </a:rPr>
              <a:t>Contact</a:t>
            </a:r>
          </a:p>
          <a:p>
            <a:r>
              <a:rPr lang="en-US" sz="2600" dirty="0">
                <a:hlinkClick r:id="rId3"/>
              </a:rPr>
              <a:t>j.lopezcontreras@uliege.be</a:t>
            </a:r>
            <a:r>
              <a:rPr lang="en-US" sz="2600" dirty="0"/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64A4BD-A878-BA0F-5675-F3D5FBCBC4D0}"/>
              </a:ext>
            </a:extLst>
          </p:cNvPr>
          <p:cNvSpPr/>
          <p:nvPr/>
        </p:nvSpPr>
        <p:spPr>
          <a:xfrm>
            <a:off x="1572536" y="5940978"/>
            <a:ext cx="27113664" cy="7494017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0" tIns="360000" rIns="360000" bIns="360000" numCol="4" spcCol="288000" rtlCol="0" anchor="ctr"/>
          <a:lstStyle/>
          <a:p>
            <a:pPr algn="just">
              <a:tabLst>
                <a:tab pos="324000" algn="l"/>
              </a:tabLst>
            </a:pPr>
            <a:endParaRPr lang="en-US" sz="2600" b="1" dirty="0"/>
          </a:p>
          <a:p>
            <a:pPr algn="just">
              <a:tabLst>
                <a:tab pos="324000" algn="l"/>
              </a:tabLst>
            </a:pPr>
            <a:endParaRPr lang="en-US" sz="2600" b="1" dirty="0"/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324000" algn="l"/>
              </a:tabLst>
            </a:pP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Surface currents </a:t>
            </a: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are a key element in 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global oceanic circulation,</a:t>
            </a: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 they transport several elements, ranging from 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chlorophyll, </a:t>
            </a: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sediments and others, 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enhancing phenomena such as productivity </a:t>
            </a: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or climate change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 [1, 2].</a:t>
            </a:r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324000" algn="l"/>
              </a:tabLst>
            </a:pPr>
            <a:r>
              <a:rPr lang="en-GB" sz="2600" dirty="0">
                <a:solidFill>
                  <a:schemeClr val="accent1">
                    <a:lumMod val="75000"/>
                  </a:schemeClr>
                </a:solidFill>
              </a:rPr>
              <a:t>Neural networks have been used as a tool to retrieve effectively sea surface current maps </a:t>
            </a:r>
            <a:r>
              <a:rPr lang="en-GB" sz="2600" b="1" dirty="0">
                <a:solidFill>
                  <a:schemeClr val="accent1">
                    <a:lumMod val="75000"/>
                  </a:schemeClr>
                </a:solidFill>
              </a:rPr>
              <a:t>[3]</a:t>
            </a:r>
            <a:r>
              <a:rPr lang="en-GB" sz="2600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US" sz="26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tabLst>
                <a:tab pos="324000" algn="l"/>
              </a:tabLst>
            </a:pPr>
            <a:r>
              <a:rPr lang="en-US" sz="2800" b="1" u="sng" dirty="0">
                <a:solidFill>
                  <a:schemeClr val="accent1">
                    <a:lumMod val="50000"/>
                  </a:schemeClr>
                </a:solidFill>
              </a:rPr>
              <a:t>Chlorophyll and other tracers</a:t>
            </a:r>
          </a:p>
          <a:p>
            <a:pPr algn="just">
              <a:tabLst>
                <a:tab pos="324000" algn="l"/>
              </a:tabLst>
            </a:pPr>
            <a:endParaRPr lang="en-US" sz="2600" b="1" dirty="0"/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324000" algn="l"/>
              </a:tabLst>
            </a:pP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Current sensors used to retrieve ocean color indirect variables (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Chlorophyll)</a:t>
            </a: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 provide high spatial resolution images of approx. 300 m</a:t>
            </a:r>
          </a:p>
          <a:p>
            <a:pPr algn="just">
              <a:tabLst>
                <a:tab pos="324000" algn="l"/>
              </a:tabLst>
            </a:pPr>
            <a:endParaRPr lang="en-US" sz="26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tabLst>
                <a:tab pos="324000" algn="l"/>
              </a:tabLst>
            </a:pPr>
            <a:endParaRPr lang="en-US" sz="26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324000" algn="l"/>
              </a:tabLst>
            </a:pP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Salinity</a:t>
            </a: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, and 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Temperature</a:t>
            </a: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 also been used as a source for extracting information relevant to the surface dynamics of the ocean, providing less cloudy images (Microwave radiation).</a:t>
            </a:r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324000" algn="l"/>
              </a:tabLst>
            </a:pPr>
            <a:endParaRPr lang="en-US" sz="2600" dirty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tabLst>
                <a:tab pos="324000" algn="l"/>
              </a:tabLst>
            </a:pPr>
            <a:r>
              <a:rPr lang="en-US" sz="2800" b="1" u="sng" dirty="0">
                <a:solidFill>
                  <a:schemeClr val="accent1">
                    <a:lumMod val="50000"/>
                  </a:schemeClr>
                </a:solidFill>
              </a:rPr>
              <a:t>Bay of Biscay</a:t>
            </a:r>
          </a:p>
          <a:p>
            <a:pPr algn="just">
              <a:tabLst>
                <a:tab pos="324000" algn="l"/>
              </a:tabLst>
            </a:pPr>
            <a:endParaRPr lang="en-US" sz="2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324000" algn="l"/>
              </a:tabLst>
            </a:pP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Located in the 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intergyre zone of the North Atlantic</a:t>
            </a: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. It is characterized by a 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strong continental slope</a:t>
            </a: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, and it is influenced by the adjacent  dynamics 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[5]</a:t>
            </a: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. </a:t>
            </a:r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324000" algn="l"/>
              </a:tabLst>
            </a:pPr>
            <a:endParaRPr lang="en-US" sz="26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  <a:tabLst>
                <a:tab pos="324000" algn="l"/>
              </a:tabLst>
            </a:pP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High 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mesoscale activity </a:t>
            </a: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and constant Eddie formation at the cross-shelf area in</a:t>
            </a:r>
            <a:endParaRPr lang="en-US" sz="2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F5A6426-E4F7-B2B4-45A5-5B2AC952342A}"/>
                  </a:ext>
                </a:extLst>
              </p:cNvPr>
              <p:cNvSpPr/>
              <p:nvPr/>
            </p:nvSpPr>
            <p:spPr>
              <a:xfrm>
                <a:off x="6163523" y="14007425"/>
                <a:ext cx="22621510" cy="5419436"/>
              </a:xfrm>
              <a:prstGeom prst="rect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lIns="265176" tIns="356616" rIns="540000" bIns="173736" numCol="2" spcCol="288000" rtlCol="0" anchor="ctr"/>
              <a:lstStyle/>
              <a:p>
                <a:pPr algn="just"/>
                <a:br>
                  <a:rPr lang="en-US" sz="2600" b="1" dirty="0"/>
                </a:br>
                <a:r>
                  <a:rPr lang="en-US" sz="2600" dirty="0">
                    <a:solidFill>
                      <a:schemeClr val="accent1">
                        <a:lumMod val="75000"/>
                      </a:schemeClr>
                    </a:solidFill>
                  </a:rPr>
                  <a:t>A neural network with </a:t>
                </a:r>
                <a:r>
                  <a:rPr lang="en-US" sz="2600" b="1" dirty="0">
                    <a:solidFill>
                      <a:schemeClr val="accent1">
                        <a:lumMod val="75000"/>
                      </a:schemeClr>
                    </a:solidFill>
                  </a:rPr>
                  <a:t>a U-Net architecture (Convolutional encoder – decoder)</a:t>
                </a:r>
                <a:r>
                  <a:rPr lang="en-US" sz="2600" dirty="0">
                    <a:solidFill>
                      <a:schemeClr val="accent1">
                        <a:lumMod val="75000"/>
                      </a:schemeClr>
                    </a:solidFill>
                  </a:rPr>
                  <a:t> </a:t>
                </a:r>
                <a:r>
                  <a:rPr lang="en-GB" sz="2600" dirty="0">
                    <a:solidFill>
                      <a:schemeClr val="accent1">
                        <a:lumMod val="75000"/>
                      </a:schemeClr>
                    </a:solidFill>
                  </a:rPr>
                  <a:t>trained with a </a:t>
                </a:r>
                <a:r>
                  <a:rPr lang="en-GB" sz="2600" b="1" dirty="0">
                    <a:solidFill>
                      <a:schemeClr val="accent1">
                        <a:lumMod val="75000"/>
                      </a:schemeClr>
                    </a:solidFill>
                  </a:rPr>
                  <a:t>cost function</a:t>
                </a:r>
                <a:r>
                  <a:rPr lang="en-GB" sz="2600" dirty="0">
                    <a:solidFill>
                      <a:schemeClr val="accent1">
                        <a:lumMod val="75000"/>
                      </a:schemeClr>
                    </a:solidFill>
                  </a:rPr>
                  <a:t> that minimizes the difference between an advected tracer field and their observed distributions, with additional constraints to fit physical boundaries (coastal boundaries) and flow properties (divergence).</a:t>
                </a:r>
              </a:p>
              <a:p>
                <a:pPr algn="just"/>
                <a:endParaRPr lang="en-US" sz="260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algn="just"/>
                <a:r>
                  <a:rPr lang="en-US" sz="2600" dirty="0">
                    <a:solidFill>
                      <a:schemeClr val="accent1">
                        <a:lumMod val="75000"/>
                      </a:schemeClr>
                    </a:solidFill>
                  </a:rPr>
                  <a:t> </a:t>
                </a:r>
              </a:p>
              <a:p>
                <a:pPr algn="just"/>
                <a:endParaRPr lang="en-US" sz="260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algn="just"/>
                <a:endParaRPr lang="en-US" sz="2600" dirty="0">
                  <a:solidFill>
                    <a:schemeClr val="accent1">
                      <a:lumMod val="75000"/>
                    </a:schemeClr>
                  </a:solidFill>
                </a:endParaRPr>
              </a:p>
              <a:p>
                <a:pPr algn="just"/>
                <a:r>
                  <a:rPr lang="en-US" sz="2600" dirty="0">
                    <a:solidFill>
                      <a:schemeClr val="accent1">
                        <a:lumMod val="75000"/>
                      </a:schemeClr>
                    </a:solidFill>
                  </a:rPr>
                  <a:t>Where, </a:t>
                </a:r>
                <a:r>
                  <a:rPr lang="en-US" sz="2600" b="1" dirty="0">
                    <a:solidFill>
                      <a:schemeClr val="accent1">
                        <a:lumMod val="75000"/>
                      </a:schemeClr>
                    </a:solidFill>
                  </a:rPr>
                  <a:t>𝑓</a:t>
                </a:r>
                <a:r>
                  <a:rPr lang="en-US" sz="2600" b="1" baseline="-25000" dirty="0">
                    <a:solidFill>
                      <a:schemeClr val="accent1">
                        <a:lumMod val="75000"/>
                      </a:schemeClr>
                    </a:solidFill>
                  </a:rPr>
                  <a:t>1</a:t>
                </a:r>
                <a:r>
                  <a:rPr lang="en-US" sz="2600" dirty="0">
                    <a:solidFill>
                      <a:schemeClr val="accent1">
                        <a:lumMod val="75000"/>
                      </a:schemeClr>
                    </a:solidFill>
                  </a:rPr>
                  <a:t> is the observed tracer,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acc>
                    <m:r>
                      <a:rPr lang="en-US" sz="2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600" b="1" baseline="-25000" dirty="0">
                    <a:solidFill>
                      <a:schemeClr val="accent1">
                        <a:lumMod val="75000"/>
                      </a:schemeClr>
                    </a:solidFill>
                  </a:rPr>
                  <a:t>1 </a:t>
                </a:r>
                <a:r>
                  <a:rPr lang="en-US" sz="2600" dirty="0">
                    <a:solidFill>
                      <a:schemeClr val="accent1">
                        <a:lumMod val="75000"/>
                      </a:schemeClr>
                    </a:solidFill>
                  </a:rPr>
                  <a:t>the predicted tracer based on observed tracer at the previous time step,  𝐮(𝑢,𝑣) the predicted velocity</a:t>
                </a:r>
                <a:endParaRPr lang="en-US" sz="26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6F5A6426-E4F7-B2B4-45A5-5B2AC95234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3523" y="14007425"/>
                <a:ext cx="22621510" cy="54194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38100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CD5A3FB4-5F61-FEF9-3D26-CDCC1AFF0324}"/>
              </a:ext>
            </a:extLst>
          </p:cNvPr>
          <p:cNvSpPr/>
          <p:nvPr/>
        </p:nvSpPr>
        <p:spPr>
          <a:xfrm>
            <a:off x="1572537" y="14007425"/>
            <a:ext cx="4590986" cy="5423574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40000" tIns="540000" rIns="540000" bIns="540000" rtlCol="0" anchor="t"/>
          <a:lstStyle/>
          <a:p>
            <a:pPr algn="just"/>
            <a:endParaRPr lang="en-US" sz="2600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- Obtain a 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high-resolution estimation </a:t>
            </a: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of the surface currents based on ocean color remote sensing and other tracers.</a:t>
            </a:r>
          </a:p>
          <a:p>
            <a:pPr algn="just"/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- Evaluate the performance of an 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advection operator </a:t>
            </a: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in the retrieval of velocity fields.</a:t>
            </a:r>
          </a:p>
          <a:p>
            <a:pPr algn="just"/>
            <a:endParaRPr lang="en-US" sz="26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n-US" sz="2600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C9CC39-C05C-A392-F59D-29CBF33C2467}"/>
              </a:ext>
            </a:extLst>
          </p:cNvPr>
          <p:cNvSpPr/>
          <p:nvPr/>
        </p:nvSpPr>
        <p:spPr>
          <a:xfrm>
            <a:off x="1572537" y="34328099"/>
            <a:ext cx="16021500" cy="6726115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40000" tIns="540000" rIns="540000" bIns="540000" rtlCol="0" anchor="t"/>
          <a:lstStyle/>
          <a:p>
            <a:pPr algn="just"/>
            <a:endParaRPr lang="en-US" sz="2600" b="1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First outputs of the neural network capture 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specific features from the sea surface circulation</a:t>
            </a: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The use of 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2 variables as inputs, </a:t>
            </a: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in this case 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chlorophyll and salinity </a:t>
            </a: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 improves the quality of the retrieved outputs by including the  complex patterns of the chlorophyll, and the conservative behavior of salinity.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Physical constraints</a:t>
            </a: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 are key for the minimization of the cost function. In the present results the use of a boundary constraint improve the features along the coast of Spain. Optimization of the parameters is yet to be tested.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Among the next steps, we are planning to use a third tracer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 (Temperature), </a:t>
            </a: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 to evaluate the impact of it on the outputs.</a:t>
            </a:r>
            <a:endParaRPr lang="en-US" sz="26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Further tests will use 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satellite images </a:t>
            </a: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from different sensors, including 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Sentinel -3 OLCI. </a:t>
            </a: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To overcome possible constraints as the presence of clouds, we will include temperature and salinity and its availability from microwave sensors.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Use of Sea surface height fields from 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SWOT, </a:t>
            </a: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as a physical forcing to the model, improving convergence of the loss.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336B120-E360-B2F2-B907-CB29EB55E039}"/>
              </a:ext>
            </a:extLst>
          </p:cNvPr>
          <p:cNvSpPr/>
          <p:nvPr/>
        </p:nvSpPr>
        <p:spPr>
          <a:xfrm>
            <a:off x="18165536" y="34979050"/>
            <a:ext cx="10708330" cy="2149400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40000" tIns="274320" rIns="540000" bIns="540000" numCol="2" rtlCol="0" anchor="t"/>
          <a:lstStyle/>
          <a:p>
            <a:pPr algn="just"/>
            <a:r>
              <a:rPr lang="en-US" b="1" dirty="0"/>
              <a:t>[1] </a:t>
            </a:r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https://doi.org/10.1016/j.rse.2017.10.037</a:t>
            </a:r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</a:p>
          <a:p>
            <a:pPr algn="just"/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[2] </a:t>
            </a:r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https://doi.org/10.1002/2013JC009728</a:t>
            </a:r>
            <a:endParaRPr lang="en-US" b="1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algn="just"/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[3] </a:t>
            </a:r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https://doi.org/10.3390/rs13163162</a:t>
            </a:r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endParaRPr lang="en-US" b="1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algn="just"/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[4] </a:t>
            </a:r>
            <a:r>
              <a:rPr lang="es-CO" dirty="0">
                <a:solidFill>
                  <a:schemeClr val="tx2">
                    <a:lumMod val="90000"/>
                    <a:lumOff val="10000"/>
                  </a:schemeClr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https://doi.org/10.5194/os-9-655-2013</a:t>
            </a:r>
            <a:r>
              <a:rPr lang="es-CO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endParaRPr lang="en-US" b="1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algn="just"/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[5]</a:t>
            </a:r>
            <a:r>
              <a:rPr lang="en-US" dirty="0">
                <a:solidFill>
                  <a:schemeClr val="tx2">
                    <a:lumMod val="90000"/>
                    <a:lumOff val="10000"/>
                  </a:schemeClr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https://doi.org/10.24400/527896/A01-2023.018</a:t>
            </a:r>
            <a:endParaRPr lang="en-US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algn="just"/>
            <a:endParaRPr lang="en-US" b="1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algn="just"/>
            <a:endParaRPr lang="en-US" sz="2000" b="1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algn="just"/>
            <a:r>
              <a:rPr lang="en-US" sz="20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[a]</a:t>
            </a:r>
            <a:r>
              <a:rPr lang="es-CO" sz="2000" dirty="0">
                <a:solidFill>
                  <a:schemeClr val="tx2">
                    <a:lumMod val="90000"/>
                    <a:lumOff val="10000"/>
                  </a:schemeClr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s-CO" sz="2000" dirty="0">
                <a:solidFill>
                  <a:schemeClr val="tx2">
                    <a:lumMod val="90000"/>
                    <a:lumOff val="10000"/>
                  </a:schemeClr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https://doi.org/10.48670/MOI-00027</a:t>
            </a:r>
            <a:r>
              <a:rPr lang="es-CO" sz="2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endParaRPr lang="es-CO" sz="2000" b="1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algn="just"/>
            <a:r>
              <a:rPr lang="es-CO" sz="20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[b</a:t>
            </a:r>
            <a:r>
              <a:rPr lang="es-CO" sz="2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] </a:t>
            </a:r>
            <a:r>
              <a:rPr lang="es-CO" sz="2000" dirty="0">
                <a:solidFill>
                  <a:schemeClr val="tx2">
                    <a:lumMod val="90000"/>
                    <a:lumOff val="10000"/>
                  </a:schemeClr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https://doi.org/10.48670/moi-00028</a:t>
            </a:r>
            <a:r>
              <a:rPr lang="es-CO" sz="20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endParaRPr lang="en-US" sz="24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0B3FEE1-2633-67C9-E1FA-7A312302604F}"/>
              </a:ext>
            </a:extLst>
          </p:cNvPr>
          <p:cNvSpPr/>
          <p:nvPr/>
        </p:nvSpPr>
        <p:spPr>
          <a:xfrm>
            <a:off x="18165535" y="37128450"/>
            <a:ext cx="10708330" cy="3925765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60000" tIns="360000" rIns="360000" bIns="360000" rtlCol="0" anchor="t"/>
          <a:lstStyle/>
          <a:p>
            <a:pPr algn="just"/>
            <a:r>
              <a:rPr lang="en-US" sz="2600" b="1" dirty="0">
                <a:solidFill>
                  <a:schemeClr val="accent1">
                    <a:lumMod val="50000"/>
                  </a:schemeClr>
                </a:solidFill>
              </a:rPr>
              <a:t>ACKNOWLEDGEMENTS </a:t>
            </a:r>
          </a:p>
          <a:p>
            <a:pPr algn="just"/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This work benefits financial support of the F.R.S-FNRS (Fonds de la Recherche Scientifique de Belgique, Communauté Française de Belgique) through funding the FRIA grant R.FNRS.6066-J-F (FRIA 1.E.088.24F).</a:t>
            </a:r>
          </a:p>
          <a:p>
            <a:pPr algn="just"/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en-GB" sz="2400" dirty="0">
                <a:solidFill>
                  <a:schemeClr val="accent1">
                    <a:lumMod val="75000"/>
                  </a:schemeClr>
                </a:solidFill>
              </a:rPr>
              <a:t>The present research benefited from computational resources made available on Lucia, the Tier-1 supercomputer of the Walloon Region, infrastructure funded by the Walloon Region under the grant agreement n°1910247.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4" name="Picture 43" descr="A purple text on a black background&#10;&#10;Description automatically generated">
            <a:extLst>
              <a:ext uri="{FF2B5EF4-FFF2-40B4-BE49-F238E27FC236}">
                <a16:creationId xmlns:a16="http://schemas.microsoft.com/office/drawing/2014/main" id="{F56C1530-6608-5C4B-3BB7-1E3AED7D91D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3943" y="2776086"/>
            <a:ext cx="1597540" cy="1012986"/>
          </a:xfrm>
          <a:prstGeom prst="rect">
            <a:avLst/>
          </a:prstGeom>
        </p:spPr>
      </p:pic>
      <p:pic>
        <p:nvPicPr>
          <p:cNvPr id="46" name="Picture 45" descr="A logo with blue and green triangles&#10;&#10;Description automatically generated">
            <a:extLst>
              <a:ext uri="{FF2B5EF4-FFF2-40B4-BE49-F238E27FC236}">
                <a16:creationId xmlns:a16="http://schemas.microsoft.com/office/drawing/2014/main" id="{EF7DA3BF-AB0B-1CD9-91ED-6E2551CC6CA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5808" y="1531985"/>
            <a:ext cx="2127996" cy="926304"/>
          </a:xfrm>
          <a:prstGeom prst="rect">
            <a:avLst/>
          </a:prstGeom>
        </p:spPr>
      </p:pic>
      <p:pic>
        <p:nvPicPr>
          <p:cNvPr id="48" name="Graphic 47">
            <a:extLst>
              <a:ext uri="{FF2B5EF4-FFF2-40B4-BE49-F238E27FC236}">
                <a16:creationId xmlns:a16="http://schemas.microsoft.com/office/drawing/2014/main" id="{BFDE8C0E-8E47-7A84-A9CC-465814711A7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6187159" y="3991520"/>
            <a:ext cx="2234978" cy="994352"/>
          </a:xfrm>
          <a:prstGeom prst="rect">
            <a:avLst/>
          </a:prstGeom>
        </p:spPr>
      </p:pic>
      <p:pic>
        <p:nvPicPr>
          <p:cNvPr id="95" name="Picture 94" descr="A close-up of a logo&#10;&#10;Description automatically generated">
            <a:extLst>
              <a:ext uri="{FF2B5EF4-FFF2-40B4-BE49-F238E27FC236}">
                <a16:creationId xmlns:a16="http://schemas.microsoft.com/office/drawing/2014/main" id="{0D46572C-13FD-F1BE-A346-4DD29C3EF5A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3271" y="2552924"/>
            <a:ext cx="1622754" cy="119493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FAC35AF-0540-5125-E648-DE642809CF98}"/>
                  </a:ext>
                </a:extLst>
              </p:cNvPr>
              <p:cNvSpPr txBox="1"/>
              <p:nvPr/>
            </p:nvSpPr>
            <p:spPr>
              <a:xfrm>
                <a:off x="6429616" y="16690421"/>
                <a:ext cx="10980724" cy="9034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smtClean="0">
                          <a:latin typeface="Cambria Math" panose="02040503050406030204" pitchFamily="18" charset="0"/>
                        </a:rPr>
                        <m:t>𝓛</m:t>
                      </m:r>
                      <m:r>
                        <a:rPr lang="en-US" sz="3600" b="0" i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en-US" sz="3600" b="0" i="0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360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sz="3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600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36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</m:e>
                        <m:sub>
                          <m:r>
                            <a:rPr lang="el-GR" sz="3600" b="1" i="1">
                              <a:latin typeface="Cambria Math" panose="02040503050406030204" pitchFamily="18" charset="0"/>
                            </a:rPr>
                            <m:t>𝜴</m:t>
                          </m:r>
                        </m:sub>
                        <m:sup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sz="3600" b="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sz="3600" b="0" i="1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sSup>
                        <m:sSupPr>
                          <m:ctrlPr>
                            <a:rPr lang="en-US" sz="3600" b="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3600" b="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sz="3600" b="0" i="0">
                                  <a:latin typeface="Cambria Math" panose="02040503050406030204" pitchFamily="18" charset="0"/>
                                </a:rPr>
                                <m:t>∇</m:t>
                              </m:r>
                              <m:acc>
                                <m:accPr>
                                  <m:chr m:val="̂"/>
                                  <m:ctrlP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nor/>
                                    </m:rPr>
                                    <a:rPr lang="en-US" sz="3600" b="1" dirty="0"/>
                                    <m:t>u</m:t>
                                  </m:r>
                                </m:e>
                              </m:acc>
                            </m:e>
                          </m:d>
                        </m:e>
                        <m:sup>
                          <m:r>
                            <a:rPr lang="en-US" sz="36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600" b="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3600" b="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3600" b="0" i="1">
                              <a:latin typeface="Cambria Math" panose="02040503050406030204" pitchFamily="18" charset="0"/>
                            </a:rPr>
                            <m:t>𝜈</m:t>
                          </m:r>
                        </m:sub>
                      </m:sSub>
                      <m:sSup>
                        <m:sSupPr>
                          <m:ctrlPr>
                            <a:rPr lang="en-US" sz="3600" b="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3600" b="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sz="3600" b="0" i="0">
                                  <a:latin typeface="Cambria Math" panose="02040503050406030204" pitchFamily="18" charset="0"/>
                                </a:rPr>
                                <m:t>∇</m:t>
                              </m:r>
                              <m:r>
                                <a:rPr lang="en-US" sz="3600" b="0" i="0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acc>
                                <m:accPr>
                                  <m:chr m:val="̂"/>
                                  <m:ctrlPr>
                                    <a:rPr lang="en-US" sz="3600" b="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nor/>
                                    </m:rPr>
                                    <a:rPr lang="en-US" sz="3600" b="1" dirty="0"/>
                                    <m:t>u</m:t>
                                  </m:r>
                                </m:e>
                              </m:acc>
                            </m:e>
                          </m:d>
                        </m:e>
                        <m:sup>
                          <m:r>
                            <a:rPr lang="en-US" sz="36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600" b="0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600" b="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sz="3600" b="0" i="1">
                              <a:latin typeface="Cambria Math" panose="02040503050406030204" pitchFamily="18" charset="0"/>
                            </a:rPr>
                            <m:t>𝑏𝑐</m:t>
                          </m:r>
                        </m:sub>
                      </m:sSub>
                      <m:sSup>
                        <m:sSupPr>
                          <m:ctrlPr>
                            <a:rPr lang="en-US" sz="3600" b="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sz="3600" b="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600" b="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0" i="1"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p>
                                  <m:r>
                                    <a:rPr lang="en-US" sz="3600" b="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p>
                              </m:sSup>
                              <m:acc>
                                <m:accPr>
                                  <m:chr m:val="̂"/>
                                  <m:ctrlPr>
                                    <a:rPr lang="en-US" sz="3600" b="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nor/>
                                    </m:rPr>
                                    <a:rPr lang="en-US" sz="3600" b="1" dirty="0"/>
                                    <m:t>u</m:t>
                                  </m:r>
                                </m:e>
                              </m:acc>
                            </m:e>
                          </m:d>
                        </m:e>
                        <m:sup>
                          <m:r>
                            <a:rPr lang="en-US" sz="3600" b="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36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FAC35AF-0540-5125-E648-DE642809CF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9616" y="16690421"/>
                <a:ext cx="10980724" cy="90345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 descr="A graph of a graph&#10;&#10;AI-generated content may be incorrect.">
            <a:extLst>
              <a:ext uri="{FF2B5EF4-FFF2-40B4-BE49-F238E27FC236}">
                <a16:creationId xmlns:a16="http://schemas.microsoft.com/office/drawing/2014/main" id="{00C6BE6F-DBF7-257A-2FDA-0652D425563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07"/>
          <a:stretch>
            <a:fillRect/>
          </a:stretch>
        </p:blipFill>
        <p:spPr>
          <a:xfrm>
            <a:off x="12865221" y="21236050"/>
            <a:ext cx="10279614" cy="3597685"/>
          </a:xfrm>
          <a:prstGeom prst="rect">
            <a:avLst/>
          </a:prstGeom>
        </p:spPr>
      </p:pic>
      <p:pic>
        <p:nvPicPr>
          <p:cNvPr id="17" name="Picture 16" descr="A graph of a graph&#10;&#10;AI-generated content may be incorrect.">
            <a:extLst>
              <a:ext uri="{FF2B5EF4-FFF2-40B4-BE49-F238E27FC236}">
                <a16:creationId xmlns:a16="http://schemas.microsoft.com/office/drawing/2014/main" id="{6F4E8B69-55CD-4E53-0C1C-6F2DE80FA6E0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0"/>
          <a:stretch>
            <a:fillRect/>
          </a:stretch>
        </p:blipFill>
        <p:spPr>
          <a:xfrm>
            <a:off x="12801809" y="25376628"/>
            <a:ext cx="10538143" cy="3540741"/>
          </a:xfrm>
          <a:prstGeom prst="rect">
            <a:avLst/>
          </a:prstGeom>
        </p:spPr>
      </p:pic>
      <p:pic>
        <p:nvPicPr>
          <p:cNvPr id="19" name="Picture 18" descr="A graph with blue and orange lines&#10;&#10;AI-generated content may be incorrect.">
            <a:extLst>
              <a:ext uri="{FF2B5EF4-FFF2-40B4-BE49-F238E27FC236}">
                <a16:creationId xmlns:a16="http://schemas.microsoft.com/office/drawing/2014/main" id="{A2747391-D1B9-84B0-6BBE-396137BDE76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0"/>
          <a:stretch>
            <a:fillRect/>
          </a:stretch>
        </p:blipFill>
        <p:spPr>
          <a:xfrm>
            <a:off x="12854194" y="29355446"/>
            <a:ext cx="10485758" cy="352314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7FD5B82-CEB0-8B6A-3827-3AE9B5DD80EF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675208" y="7861901"/>
            <a:ext cx="12498596" cy="5010197"/>
          </a:xfrm>
          <a:prstGeom prst="rect">
            <a:avLst/>
          </a:prstGeom>
        </p:spPr>
      </p:pic>
      <p:sp>
        <p:nvSpPr>
          <p:cNvPr id="66" name="Rectangle 65">
            <a:extLst>
              <a:ext uri="{FF2B5EF4-FFF2-40B4-BE49-F238E27FC236}">
                <a16:creationId xmlns:a16="http://schemas.microsoft.com/office/drawing/2014/main" id="{4B271854-0E0D-37E0-15EC-47416642F3D3}"/>
              </a:ext>
            </a:extLst>
          </p:cNvPr>
          <p:cNvSpPr/>
          <p:nvPr/>
        </p:nvSpPr>
        <p:spPr>
          <a:xfrm>
            <a:off x="18024835" y="17417027"/>
            <a:ext cx="1256320" cy="126315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Chl</a:t>
            </a:r>
            <a:endParaRPr lang="en-US" dirty="0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4B0C7FE3-E52C-3ABE-897D-96DCE035EBA3}"/>
              </a:ext>
            </a:extLst>
          </p:cNvPr>
          <p:cNvSpPr/>
          <p:nvPr/>
        </p:nvSpPr>
        <p:spPr>
          <a:xfrm>
            <a:off x="18097992" y="17468149"/>
            <a:ext cx="1256320" cy="126315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Chl</a:t>
            </a:r>
            <a:endParaRPr lang="en-US" dirty="0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0CA63523-BA6A-F79C-1921-1C3DCF0043EA}"/>
              </a:ext>
            </a:extLst>
          </p:cNvPr>
          <p:cNvSpPr/>
          <p:nvPr/>
        </p:nvSpPr>
        <p:spPr>
          <a:xfrm>
            <a:off x="18161056" y="17538020"/>
            <a:ext cx="1256320" cy="126315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Chl</a:t>
            </a:r>
            <a:endParaRPr lang="en-US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98D4C89F-CB4A-3F4B-4E13-0B1AB2F08C7D}"/>
              </a:ext>
            </a:extLst>
          </p:cNvPr>
          <p:cNvSpPr/>
          <p:nvPr/>
        </p:nvSpPr>
        <p:spPr>
          <a:xfrm>
            <a:off x="18234213" y="17595268"/>
            <a:ext cx="1256320" cy="1263158"/>
          </a:xfrm>
          <a:prstGeom prst="rect">
            <a:avLst/>
          </a:prstGeom>
          <a:blipFill dpi="0" rotWithShape="1"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en-US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5B3E987B-1FCA-4C68-1F07-F55DDED99903}"/>
              </a:ext>
            </a:extLst>
          </p:cNvPr>
          <p:cNvSpPr/>
          <p:nvPr/>
        </p:nvSpPr>
        <p:spPr>
          <a:xfrm>
            <a:off x="18005028" y="15786531"/>
            <a:ext cx="1256320" cy="126315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Chl</a:t>
            </a:r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0311A0E8-F8F0-B9B3-F1FC-60D98B3E7DCC}"/>
              </a:ext>
            </a:extLst>
          </p:cNvPr>
          <p:cNvSpPr/>
          <p:nvPr/>
        </p:nvSpPr>
        <p:spPr>
          <a:xfrm>
            <a:off x="18078185" y="15837653"/>
            <a:ext cx="1256320" cy="126315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Chl</a:t>
            </a:r>
            <a:endParaRPr lang="en-US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1D08279-1DF7-D918-4D98-B77575DA2FD8}"/>
              </a:ext>
            </a:extLst>
          </p:cNvPr>
          <p:cNvSpPr/>
          <p:nvPr/>
        </p:nvSpPr>
        <p:spPr>
          <a:xfrm>
            <a:off x="18141249" y="15907524"/>
            <a:ext cx="1256320" cy="126315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Chl</a:t>
            </a:r>
            <a:endParaRPr lang="en-US" dirty="0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7C9C9F55-8476-CD06-3E92-7B629BEC1FAE}"/>
              </a:ext>
            </a:extLst>
          </p:cNvPr>
          <p:cNvSpPr/>
          <p:nvPr/>
        </p:nvSpPr>
        <p:spPr>
          <a:xfrm>
            <a:off x="18214406" y="15964772"/>
            <a:ext cx="1256320" cy="1263158"/>
          </a:xfrm>
          <a:prstGeom prst="rect">
            <a:avLst/>
          </a:prstGeom>
          <a:blipFill dpi="0" rotWithShape="1"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6" name="Rectangle: Top Corners Snipped 75">
            <a:extLst>
              <a:ext uri="{FF2B5EF4-FFF2-40B4-BE49-F238E27FC236}">
                <a16:creationId xmlns:a16="http://schemas.microsoft.com/office/drawing/2014/main" id="{4CAABC85-68C2-5DEE-F972-DDBBA8986A46}"/>
              </a:ext>
            </a:extLst>
          </p:cNvPr>
          <p:cNvSpPr/>
          <p:nvPr/>
        </p:nvSpPr>
        <p:spPr>
          <a:xfrm rot="5400000">
            <a:off x="18846927" y="16683502"/>
            <a:ext cx="2983308" cy="1349838"/>
          </a:xfrm>
          <a:prstGeom prst="snip2SameRect">
            <a:avLst>
              <a:gd name="adj1" fmla="val 50000"/>
              <a:gd name="adj2" fmla="val 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/>
              <a:t>Encoder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EFA2FA02-E1A0-0E65-E0CD-93B4F407D8C6}"/>
              </a:ext>
            </a:extLst>
          </p:cNvPr>
          <p:cNvSpPr/>
          <p:nvPr/>
        </p:nvSpPr>
        <p:spPr>
          <a:xfrm>
            <a:off x="21199820" y="16562879"/>
            <a:ext cx="688898" cy="154823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7" name="Rectangle: Top Corners Snipped 86">
            <a:extLst>
              <a:ext uri="{FF2B5EF4-FFF2-40B4-BE49-F238E27FC236}">
                <a16:creationId xmlns:a16="http://schemas.microsoft.com/office/drawing/2014/main" id="{ADE93A8C-BB41-6BC0-3D55-DD327FC5CC1B}"/>
              </a:ext>
            </a:extLst>
          </p:cNvPr>
          <p:cNvSpPr/>
          <p:nvPr/>
        </p:nvSpPr>
        <p:spPr>
          <a:xfrm rot="16200000">
            <a:off x="21245503" y="16720212"/>
            <a:ext cx="2994904" cy="1305322"/>
          </a:xfrm>
          <a:prstGeom prst="snip2SameRect">
            <a:avLst>
              <a:gd name="adj1" fmla="val 50000"/>
              <a:gd name="adj2" fmla="val 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just"/>
            <a:r>
              <a:rPr lang="en-US" dirty="0"/>
              <a:t>Decoder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419FB1E6-785B-076F-3DBC-D1C0C3158F8D}"/>
              </a:ext>
            </a:extLst>
          </p:cNvPr>
          <p:cNvSpPr/>
          <p:nvPr/>
        </p:nvSpPr>
        <p:spPr>
          <a:xfrm>
            <a:off x="23598767" y="16084667"/>
            <a:ext cx="1303994" cy="121671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u</a:t>
            </a:r>
            <a:r>
              <a:rPr lang="en-US" sz="2000" dirty="0"/>
              <a:t> </a:t>
            </a:r>
          </a:p>
          <a:p>
            <a:pPr algn="ctr"/>
            <a:r>
              <a:rPr lang="en-US" sz="2000" dirty="0"/>
              <a:t>Estimated velocity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EE519A74-B6B6-CDCE-935F-7AEFB6B9B6A1}"/>
              </a:ext>
            </a:extLst>
          </p:cNvPr>
          <p:cNvSpPr/>
          <p:nvPr/>
        </p:nvSpPr>
        <p:spPr>
          <a:xfrm>
            <a:off x="23597192" y="17443411"/>
            <a:ext cx="1303994" cy="121671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u </a:t>
            </a:r>
          </a:p>
          <a:p>
            <a:pPr algn="ctr"/>
            <a:r>
              <a:rPr lang="en-US" b="1" dirty="0"/>
              <a:t>Estimated velocity</a:t>
            </a:r>
          </a:p>
          <a:p>
            <a:pPr algn="ctr"/>
            <a:endParaRPr lang="en-US" sz="2400" b="1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077A850-D7E1-5C98-BCB9-13C539EC340F}"/>
              </a:ext>
            </a:extLst>
          </p:cNvPr>
          <p:cNvSpPr txBox="1"/>
          <p:nvPr/>
        </p:nvSpPr>
        <p:spPr>
          <a:xfrm>
            <a:off x="18038446" y="18924960"/>
            <a:ext cx="1553949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Input(s)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CD1F57C1-0490-D1FC-DEDC-00A807545A23}"/>
                  </a:ext>
                </a:extLst>
              </p:cNvPr>
              <p:cNvSpPr/>
              <p:nvPr/>
            </p:nvSpPr>
            <p:spPr>
              <a:xfrm>
                <a:off x="25522240" y="17318831"/>
                <a:ext cx="1385130" cy="1378564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/>
                  <a:t>Loss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>
                          <a:latin typeface="Cambria Math" panose="02040503050406030204" pitchFamily="18" charset="0"/>
                        </a:rPr>
                        <m:t>𝓛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CD1F57C1-0490-D1FC-DEDC-00A807545A2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22240" y="17318831"/>
                <a:ext cx="1385130" cy="1378564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9" name="Rectangle 98">
            <a:extLst>
              <a:ext uri="{FF2B5EF4-FFF2-40B4-BE49-F238E27FC236}">
                <a16:creationId xmlns:a16="http://schemas.microsoft.com/office/drawing/2014/main" id="{3A887ED5-1E7B-96AB-966B-08D6358322F6}"/>
              </a:ext>
            </a:extLst>
          </p:cNvPr>
          <p:cNvSpPr/>
          <p:nvPr/>
        </p:nvSpPr>
        <p:spPr>
          <a:xfrm>
            <a:off x="25043835" y="16168645"/>
            <a:ext cx="1385130" cy="13785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Advection operator</a:t>
            </a:r>
          </a:p>
        </p:txBody>
      </p:sp>
      <p:pic>
        <p:nvPicPr>
          <p:cNvPr id="102" name="Picture 101" descr="A close-up of a graph&#10;&#10;AI-generated content may be incorrect.">
            <a:extLst>
              <a:ext uri="{FF2B5EF4-FFF2-40B4-BE49-F238E27FC236}">
                <a16:creationId xmlns:a16="http://schemas.microsoft.com/office/drawing/2014/main" id="{4935776F-58E2-31E5-13B9-111F2F0E6726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64" t="14106" r="8834"/>
          <a:stretch>
            <a:fillRect/>
          </a:stretch>
        </p:blipFill>
        <p:spPr>
          <a:xfrm>
            <a:off x="27006950" y="15918722"/>
            <a:ext cx="1660802" cy="135872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3" name="Picture 102" descr="A close-up of a graph&#10;&#10;AI-generated content may be incorrect.">
            <a:extLst>
              <a:ext uri="{FF2B5EF4-FFF2-40B4-BE49-F238E27FC236}">
                <a16:creationId xmlns:a16="http://schemas.microsoft.com/office/drawing/2014/main" id="{334DCA83-D2D6-EEB3-421B-E85D622F9C43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37" t="15156" r="8953"/>
          <a:stretch>
            <a:fillRect/>
          </a:stretch>
        </p:blipFill>
        <p:spPr>
          <a:xfrm>
            <a:off x="27003089" y="17324981"/>
            <a:ext cx="1686224" cy="137241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5" name="TextBox 104">
            <a:extLst>
              <a:ext uri="{FF2B5EF4-FFF2-40B4-BE49-F238E27FC236}">
                <a16:creationId xmlns:a16="http://schemas.microsoft.com/office/drawing/2014/main" id="{677950E9-9E14-04AD-5AEE-CE462BFA1A21}"/>
              </a:ext>
            </a:extLst>
          </p:cNvPr>
          <p:cNvSpPr txBox="1"/>
          <p:nvPr/>
        </p:nvSpPr>
        <p:spPr>
          <a:xfrm>
            <a:off x="27016814" y="18924639"/>
            <a:ext cx="1553949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Output (u,v)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FABE7914-EE07-EEE7-AE8D-7E515D992D60}"/>
              </a:ext>
            </a:extLst>
          </p:cNvPr>
          <p:cNvSpPr/>
          <p:nvPr/>
        </p:nvSpPr>
        <p:spPr>
          <a:xfrm>
            <a:off x="23703922" y="19894815"/>
            <a:ext cx="5169944" cy="14102479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40000" tIns="540000" rIns="540000" bIns="540000" rtlCol="0" anchor="t"/>
          <a:lstStyle/>
          <a:p>
            <a:pPr algn="just"/>
            <a:endParaRPr lang="en-US" sz="2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2600" b="1" dirty="0"/>
          </a:p>
          <a:p>
            <a:pPr algn="just"/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We trained the neural network  using  normalized 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chlorophyll and salinity </a:t>
            </a: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from 1993 to 2019, with 2020 as the 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test year. </a:t>
            </a: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 The fields were extracted from the 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IBI MFC </a:t>
            </a:r>
            <a:r>
              <a:rPr lang="en-GB" sz="2600" b="1" dirty="0">
                <a:solidFill>
                  <a:schemeClr val="accent1">
                    <a:lumMod val="75000"/>
                  </a:schemeClr>
                </a:solidFill>
              </a:rPr>
              <a:t>Atlantic-Iberian Biscay Irish- Ocean Physics Analysis and Forecast [a],</a:t>
            </a:r>
            <a:r>
              <a:rPr lang="en-GB" sz="2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2600" b="1" dirty="0">
                <a:solidFill>
                  <a:schemeClr val="accent1">
                    <a:lumMod val="75000"/>
                  </a:schemeClr>
                </a:solidFill>
              </a:rPr>
              <a:t>and the BioGeoChemistry NON-ASSIMILATIVE Hindcast [b] </a:t>
            </a:r>
            <a:r>
              <a:rPr lang="en-GB" sz="2600" dirty="0">
                <a:solidFill>
                  <a:schemeClr val="accent1">
                    <a:lumMod val="75000"/>
                  </a:schemeClr>
                </a:solidFill>
              </a:rPr>
              <a:t>with </a:t>
            </a:r>
            <a:r>
              <a:rPr lang="en-GB" sz="2600" b="1" dirty="0">
                <a:solidFill>
                  <a:schemeClr val="accent1">
                    <a:lumMod val="75000"/>
                  </a:schemeClr>
                </a:solidFill>
              </a:rPr>
              <a:t>a 0.083 resolution.</a:t>
            </a:r>
          </a:p>
          <a:p>
            <a:pPr algn="just"/>
            <a:endParaRPr lang="en-GB" sz="26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en-GB" sz="2600" dirty="0">
                <a:solidFill>
                  <a:schemeClr val="accent1">
                    <a:lumMod val="75000"/>
                  </a:schemeClr>
                </a:solidFill>
              </a:rPr>
              <a:t>First tests were performed using </a:t>
            </a:r>
            <a:r>
              <a:rPr lang="en-GB" sz="2600" b="1" dirty="0">
                <a:solidFill>
                  <a:schemeClr val="accent1">
                    <a:lumMod val="75000"/>
                  </a:schemeClr>
                </a:solidFill>
              </a:rPr>
              <a:t>single variables as inputs</a:t>
            </a:r>
            <a:r>
              <a:rPr lang="en-GB" sz="2600" dirty="0">
                <a:solidFill>
                  <a:schemeClr val="accent1">
                    <a:lumMod val="75000"/>
                  </a:schemeClr>
                </a:solidFill>
              </a:rPr>
              <a:t>, furthermore, data architecture was modified to include </a:t>
            </a:r>
            <a:r>
              <a:rPr lang="en-GB" sz="2600" b="1" dirty="0">
                <a:solidFill>
                  <a:schemeClr val="accent1">
                    <a:lumMod val="75000"/>
                  </a:schemeClr>
                </a:solidFill>
              </a:rPr>
              <a:t>multiple variables. </a:t>
            </a: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For present results the network was trained for 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300 epochs</a:t>
            </a:r>
            <a:r>
              <a:rPr lang="en-GB" sz="2600" dirty="0">
                <a:solidFill>
                  <a:schemeClr val="accent1">
                    <a:lumMod val="75000"/>
                  </a:schemeClr>
                </a:solidFill>
              </a:rPr>
              <a:t>. All tests were performed on a NVIDIA A100-SXM4-40GB GPU.</a:t>
            </a:r>
          </a:p>
          <a:p>
            <a:pPr algn="just"/>
            <a:endParaRPr lang="en-GB" sz="2600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r>
              <a:rPr lang="en-GB" sz="2600" dirty="0">
                <a:solidFill>
                  <a:schemeClr val="accent1">
                    <a:lumMod val="75000"/>
                  </a:schemeClr>
                </a:solidFill>
              </a:rPr>
              <a:t>On the left, plots comparing independent data “</a:t>
            </a:r>
            <a:r>
              <a:rPr lang="en-GB" sz="2600" b="1" dirty="0">
                <a:solidFill>
                  <a:schemeClr val="accent1">
                    <a:lumMod val="75000"/>
                  </a:schemeClr>
                </a:solidFill>
              </a:rPr>
              <a:t>benchmark” </a:t>
            </a:r>
            <a:r>
              <a:rPr lang="en-GB" sz="2600" dirty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en-GB" sz="2600" b="1" dirty="0">
                <a:solidFill>
                  <a:schemeClr val="accent1">
                    <a:lumMod val="75000"/>
                  </a:schemeClr>
                </a:solidFill>
              </a:rPr>
              <a:t>zonal and meridional fields from the IBI model</a:t>
            </a:r>
            <a:r>
              <a:rPr lang="en-GB" sz="2600" dirty="0">
                <a:solidFill>
                  <a:schemeClr val="accent1">
                    <a:lumMod val="75000"/>
                  </a:schemeClr>
                </a:solidFill>
              </a:rPr>
              <a:t>), against the model outputs for a specific date.</a:t>
            </a:r>
            <a:endParaRPr lang="en-US" sz="2600" b="1" dirty="0"/>
          </a:p>
        </p:txBody>
      </p: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34134C95-BD87-7DD8-A59F-7E223A2C7507}"/>
              </a:ext>
            </a:extLst>
          </p:cNvPr>
          <p:cNvCxnSpPr/>
          <p:nvPr/>
        </p:nvCxnSpPr>
        <p:spPr>
          <a:xfrm>
            <a:off x="1801548" y="25037666"/>
            <a:ext cx="2179564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9D9D1EB1-E9E3-54BB-E7D0-1FC62FE4DDC4}"/>
              </a:ext>
            </a:extLst>
          </p:cNvPr>
          <p:cNvCxnSpPr/>
          <p:nvPr/>
        </p:nvCxnSpPr>
        <p:spPr>
          <a:xfrm>
            <a:off x="1801548" y="29034211"/>
            <a:ext cx="2179564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4" name="TextBox 123">
            <a:extLst>
              <a:ext uri="{FF2B5EF4-FFF2-40B4-BE49-F238E27FC236}">
                <a16:creationId xmlns:a16="http://schemas.microsoft.com/office/drawing/2014/main" id="{E34A1318-957E-B641-93A4-CBECB8F31E66}"/>
              </a:ext>
            </a:extLst>
          </p:cNvPr>
          <p:cNvSpPr txBox="1"/>
          <p:nvPr/>
        </p:nvSpPr>
        <p:spPr>
          <a:xfrm>
            <a:off x="6504871" y="13945162"/>
            <a:ext cx="22292351" cy="67710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>
                <a:solidFill>
                  <a:schemeClr val="bg1"/>
                </a:solidFill>
              </a:rPr>
              <a:t>METHODOLOGY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2E98CB6F-AF48-1774-B01C-A3541645E41B}"/>
              </a:ext>
            </a:extLst>
          </p:cNvPr>
          <p:cNvSpPr txBox="1"/>
          <p:nvPr/>
        </p:nvSpPr>
        <p:spPr>
          <a:xfrm>
            <a:off x="1561844" y="13947062"/>
            <a:ext cx="5019932" cy="67710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>
                <a:solidFill>
                  <a:schemeClr val="bg1"/>
                </a:solidFill>
              </a:rPr>
              <a:t>OBJECTIVES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206C0653-1E15-3D78-A253-2FE3412D94FD}"/>
              </a:ext>
            </a:extLst>
          </p:cNvPr>
          <p:cNvSpPr txBox="1"/>
          <p:nvPr/>
        </p:nvSpPr>
        <p:spPr>
          <a:xfrm>
            <a:off x="15675208" y="6906884"/>
            <a:ext cx="10567688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tabLst>
                <a:tab pos="324000" algn="l"/>
              </a:tabLst>
            </a:pP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different seasons 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[4]</a:t>
            </a: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, the intrusion of the 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Iberian Poleward current (IPC Navidad) </a:t>
            </a: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influences the formation of 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SWODDIES </a:t>
            </a: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in wintertime 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</a:rPr>
              <a:t>[4,5]</a:t>
            </a:r>
            <a:r>
              <a:rPr lang="en-US" sz="2600" dirty="0">
                <a:solidFill>
                  <a:schemeClr val="accent1">
                    <a:lumMod val="75000"/>
                  </a:schemeClr>
                </a:solidFill>
              </a:rPr>
              <a:t>. 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7387E86A-FC48-D492-ED5C-30892DB3689B}"/>
              </a:ext>
            </a:extLst>
          </p:cNvPr>
          <p:cNvSpPr txBox="1"/>
          <p:nvPr/>
        </p:nvSpPr>
        <p:spPr>
          <a:xfrm>
            <a:off x="1561844" y="5906340"/>
            <a:ext cx="27143504" cy="67710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F752DEFE-8AC1-287A-C6D9-969A1CB13AF6}"/>
              </a:ext>
            </a:extLst>
          </p:cNvPr>
          <p:cNvSpPr txBox="1"/>
          <p:nvPr/>
        </p:nvSpPr>
        <p:spPr>
          <a:xfrm>
            <a:off x="1561847" y="34326490"/>
            <a:ext cx="16032190" cy="67710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>
                <a:solidFill>
                  <a:schemeClr val="bg1"/>
                </a:solidFill>
              </a:rPr>
              <a:t>DICUSSION AND FURTHER WORK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960818FC-9BA0-CA6D-4938-7DDCD50794AD}"/>
              </a:ext>
            </a:extLst>
          </p:cNvPr>
          <p:cNvSpPr txBox="1"/>
          <p:nvPr/>
        </p:nvSpPr>
        <p:spPr>
          <a:xfrm>
            <a:off x="1561846" y="19882607"/>
            <a:ext cx="27312020" cy="67710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>
                <a:solidFill>
                  <a:schemeClr val="bg1"/>
                </a:solidFill>
              </a:rPr>
              <a:t>RESULTS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478BA4F2-3EA8-1A83-7EED-3DB5E7B91A37}"/>
              </a:ext>
            </a:extLst>
          </p:cNvPr>
          <p:cNvSpPr txBox="1"/>
          <p:nvPr/>
        </p:nvSpPr>
        <p:spPr>
          <a:xfrm>
            <a:off x="18153442" y="34301942"/>
            <a:ext cx="10732616" cy="67710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>
                <a:solidFill>
                  <a:schemeClr val="bg1"/>
                </a:solidFill>
              </a:rPr>
              <a:t>REFERENCES &amp; DATASETS</a:t>
            </a:r>
          </a:p>
        </p:txBody>
      </p:sp>
      <p:sp>
        <p:nvSpPr>
          <p:cNvPr id="147" name="Arrow: Right 146">
            <a:extLst>
              <a:ext uri="{FF2B5EF4-FFF2-40B4-BE49-F238E27FC236}">
                <a16:creationId xmlns:a16="http://schemas.microsoft.com/office/drawing/2014/main" id="{90987B91-3878-9E33-6EA5-0B1633FA5D37}"/>
              </a:ext>
            </a:extLst>
          </p:cNvPr>
          <p:cNvSpPr/>
          <p:nvPr/>
        </p:nvSpPr>
        <p:spPr>
          <a:xfrm>
            <a:off x="19490533" y="16410985"/>
            <a:ext cx="309350" cy="323647"/>
          </a:xfrm>
          <a:prstGeom prst="right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Arrow: Right 147">
            <a:extLst>
              <a:ext uri="{FF2B5EF4-FFF2-40B4-BE49-F238E27FC236}">
                <a16:creationId xmlns:a16="http://schemas.microsoft.com/office/drawing/2014/main" id="{E18BCB31-D5F6-F630-A46F-DDC1F59F8BDA}"/>
              </a:ext>
            </a:extLst>
          </p:cNvPr>
          <p:cNvSpPr/>
          <p:nvPr/>
        </p:nvSpPr>
        <p:spPr>
          <a:xfrm>
            <a:off x="19498423" y="18054658"/>
            <a:ext cx="309350" cy="323647"/>
          </a:xfrm>
          <a:prstGeom prst="right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Arrow: Right 148">
            <a:extLst>
              <a:ext uri="{FF2B5EF4-FFF2-40B4-BE49-F238E27FC236}">
                <a16:creationId xmlns:a16="http://schemas.microsoft.com/office/drawing/2014/main" id="{0FF43386-2C4B-6387-0448-F738037C48A5}"/>
              </a:ext>
            </a:extLst>
          </p:cNvPr>
          <p:cNvSpPr/>
          <p:nvPr/>
        </p:nvSpPr>
        <p:spPr>
          <a:xfrm>
            <a:off x="19613523" y="19081609"/>
            <a:ext cx="7403291" cy="6581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FE757BC7-9EDC-1EA6-A6DC-4401EC23074B}"/>
              </a:ext>
            </a:extLst>
          </p:cNvPr>
          <p:cNvSpPr txBox="1"/>
          <p:nvPr/>
        </p:nvSpPr>
        <p:spPr>
          <a:xfrm>
            <a:off x="19653098" y="18934083"/>
            <a:ext cx="121782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/>
              <a:t>Encoder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CC86CCA1-1162-CF45-34DE-AFA9C08FEE3E}"/>
              </a:ext>
            </a:extLst>
          </p:cNvPr>
          <p:cNvSpPr txBox="1"/>
          <p:nvPr/>
        </p:nvSpPr>
        <p:spPr>
          <a:xfrm>
            <a:off x="20931627" y="18940597"/>
            <a:ext cx="1396734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/>
              <a:t>Bottleneck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3656DD96-B375-4F58-CBFE-B829236D14DF}"/>
              </a:ext>
            </a:extLst>
          </p:cNvPr>
          <p:cNvSpPr txBox="1"/>
          <p:nvPr/>
        </p:nvSpPr>
        <p:spPr>
          <a:xfrm>
            <a:off x="22449912" y="18924960"/>
            <a:ext cx="1147280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b="1" dirty="0"/>
              <a:t>Decoder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54850778-7837-2670-8DAC-B34830779529}"/>
              </a:ext>
            </a:extLst>
          </p:cNvPr>
          <p:cNvSpPr txBox="1"/>
          <p:nvPr/>
        </p:nvSpPr>
        <p:spPr>
          <a:xfrm>
            <a:off x="25462865" y="18858426"/>
            <a:ext cx="1358428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dirty="0"/>
              <a:t>Loss</a:t>
            </a:r>
          </a:p>
          <a:p>
            <a:pPr algn="ctr"/>
            <a:r>
              <a:rPr lang="en-US" sz="1200" b="1" dirty="0"/>
              <a:t>minimization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A774B92D-7F93-2E34-2B00-FF9C61ED1CE3}"/>
              </a:ext>
            </a:extLst>
          </p:cNvPr>
          <p:cNvSpPr txBox="1"/>
          <p:nvPr/>
        </p:nvSpPr>
        <p:spPr>
          <a:xfrm>
            <a:off x="24005428" y="18924960"/>
            <a:ext cx="1358428" cy="3385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b="1" dirty="0"/>
              <a:t>Advection</a:t>
            </a:r>
          </a:p>
        </p:txBody>
      </p: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48697EC8-08C6-0145-06CD-DE45F8B5C12B}"/>
              </a:ext>
            </a:extLst>
          </p:cNvPr>
          <p:cNvGrpSpPr/>
          <p:nvPr/>
        </p:nvGrpSpPr>
        <p:grpSpPr>
          <a:xfrm>
            <a:off x="1855790" y="20619520"/>
            <a:ext cx="10933412" cy="12425193"/>
            <a:chOff x="1855790" y="20771920"/>
            <a:chExt cx="10933412" cy="12425193"/>
          </a:xfrm>
        </p:grpSpPr>
        <p:pic>
          <p:nvPicPr>
            <p:cNvPr id="15" name="Picture 14" descr="A close-up of a graph&#10;&#10;AI-generated content may be incorrect.">
              <a:extLst>
                <a:ext uri="{FF2B5EF4-FFF2-40B4-BE49-F238E27FC236}">
                  <a16:creationId xmlns:a16="http://schemas.microsoft.com/office/drawing/2014/main" id="{57C31718-E493-774C-CA3C-3E49B58573FD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66898" y="20771920"/>
              <a:ext cx="10622304" cy="4209300"/>
            </a:xfrm>
            <a:prstGeom prst="rect">
              <a:avLst/>
            </a:prstGeom>
          </p:spPr>
        </p:pic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E5927429-4C85-E7C3-78C4-3E88FC05BC8B}"/>
                </a:ext>
              </a:extLst>
            </p:cNvPr>
            <p:cNvGrpSpPr/>
            <p:nvPr/>
          </p:nvGrpSpPr>
          <p:grpSpPr>
            <a:xfrm>
              <a:off x="2037294" y="25256046"/>
              <a:ext cx="10751908" cy="3894163"/>
              <a:chOff x="2037294" y="25256046"/>
              <a:chExt cx="10751908" cy="3894163"/>
            </a:xfrm>
          </p:grpSpPr>
          <p:pic>
            <p:nvPicPr>
              <p:cNvPr id="16" name="Picture 15" descr="A close-up of a graph&#10;&#10;AI-generated content may be incorrect.">
                <a:extLst>
                  <a:ext uri="{FF2B5EF4-FFF2-40B4-BE49-F238E27FC236}">
                    <a16:creationId xmlns:a16="http://schemas.microsoft.com/office/drawing/2014/main" id="{9B4709CE-E8E1-7635-B539-A4A91351BA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6421"/>
              <a:stretch>
                <a:fillRect/>
              </a:stretch>
            </p:blipFill>
            <p:spPr>
              <a:xfrm>
                <a:off x="2130326" y="25688163"/>
                <a:ext cx="10658876" cy="3462046"/>
              </a:xfrm>
              <a:prstGeom prst="rect">
                <a:avLst/>
              </a:prstGeom>
            </p:spPr>
          </p:pic>
          <p:pic>
            <p:nvPicPr>
              <p:cNvPr id="114" name="Picture 113" descr="A close-up of a graph&#10;&#10;AI-generated content may be incorrect.">
                <a:extLst>
                  <a:ext uri="{FF2B5EF4-FFF2-40B4-BE49-F238E27FC236}">
                    <a16:creationId xmlns:a16="http://schemas.microsoft.com/office/drawing/2014/main" id="{59F9CAC8-6806-84F1-218D-143D34B53F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-1453" b="92154"/>
              <a:stretch>
                <a:fillRect/>
              </a:stretch>
            </p:blipFill>
            <p:spPr>
              <a:xfrm>
                <a:off x="2037294" y="25256046"/>
                <a:ext cx="10658876" cy="385195"/>
              </a:xfrm>
              <a:prstGeom prst="rect">
                <a:avLst/>
              </a:prstGeom>
            </p:spPr>
          </p:pic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90FE3E89-7316-F776-A842-8B7B45284F41}"/>
                </a:ext>
              </a:extLst>
            </p:cNvPr>
            <p:cNvGrpSpPr/>
            <p:nvPr/>
          </p:nvGrpSpPr>
          <p:grpSpPr>
            <a:xfrm>
              <a:off x="1855790" y="29322164"/>
              <a:ext cx="10920712" cy="3874949"/>
              <a:chOff x="1855790" y="29322164"/>
              <a:chExt cx="10920712" cy="3874949"/>
            </a:xfrm>
          </p:grpSpPr>
          <p:pic>
            <p:nvPicPr>
              <p:cNvPr id="18" name="Picture 17" descr="A close-up of a graph&#10;&#10;AI-generated content may be incorrect.">
                <a:extLst>
                  <a:ext uri="{FF2B5EF4-FFF2-40B4-BE49-F238E27FC236}">
                    <a16:creationId xmlns:a16="http://schemas.microsoft.com/office/drawing/2014/main" id="{F27AEBD0-A28A-27E8-0DF4-F2E0A0F01D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4946"/>
              <a:stretch>
                <a:fillRect/>
              </a:stretch>
            </p:blipFill>
            <p:spPr>
              <a:xfrm>
                <a:off x="2117626" y="29673971"/>
                <a:ext cx="10658876" cy="3523142"/>
              </a:xfrm>
              <a:prstGeom prst="rect">
                <a:avLst/>
              </a:prstGeom>
            </p:spPr>
          </p:pic>
          <p:pic>
            <p:nvPicPr>
              <p:cNvPr id="116" name="Picture 115" descr="A close-up of a graph&#10;&#10;AI-generated content may be incorrect.">
                <a:extLst>
                  <a:ext uri="{FF2B5EF4-FFF2-40B4-BE49-F238E27FC236}">
                    <a16:creationId xmlns:a16="http://schemas.microsoft.com/office/drawing/2014/main" id="{78E6362A-77C9-1FF8-6C9F-ACDBDE516D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69" b="91963"/>
              <a:stretch>
                <a:fillRect/>
              </a:stretch>
            </p:blipFill>
            <p:spPr>
              <a:xfrm>
                <a:off x="1855790" y="29322164"/>
                <a:ext cx="10658876" cy="317654"/>
              </a:xfrm>
              <a:prstGeom prst="rect">
                <a:avLst/>
              </a:prstGeom>
            </p:spPr>
          </p:pic>
        </p:grp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13653FF6-55CF-6AF4-D9A9-07B21302B841}"/>
                </a:ext>
              </a:extLst>
            </p:cNvPr>
            <p:cNvCxnSpPr/>
            <p:nvPr/>
          </p:nvCxnSpPr>
          <p:spPr>
            <a:xfrm>
              <a:off x="2650444" y="21469170"/>
              <a:ext cx="1276350" cy="0"/>
            </a:xfrm>
            <a:prstGeom prst="line">
              <a:avLst/>
            </a:prstGeom>
            <a:ln w="38100">
              <a:solidFill>
                <a:srgbClr val="2179B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EB632DDD-2123-A5EC-E9DA-0C11847805BF}"/>
                </a:ext>
              </a:extLst>
            </p:cNvPr>
            <p:cNvCxnSpPr/>
            <p:nvPr/>
          </p:nvCxnSpPr>
          <p:spPr>
            <a:xfrm>
              <a:off x="2384880" y="25774726"/>
              <a:ext cx="1276350" cy="0"/>
            </a:xfrm>
            <a:prstGeom prst="line">
              <a:avLst/>
            </a:prstGeom>
            <a:ln w="38100">
              <a:solidFill>
                <a:srgbClr val="2179B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1A80C20C-E1E7-82A4-5175-4DAB72494638}"/>
                </a:ext>
              </a:extLst>
            </p:cNvPr>
            <p:cNvCxnSpPr/>
            <p:nvPr/>
          </p:nvCxnSpPr>
          <p:spPr>
            <a:xfrm>
              <a:off x="2384880" y="29821696"/>
              <a:ext cx="1276350" cy="0"/>
            </a:xfrm>
            <a:prstGeom prst="line">
              <a:avLst/>
            </a:prstGeom>
            <a:ln w="38100">
              <a:solidFill>
                <a:srgbClr val="2179B5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9F1EE15-0455-3D43-F8DF-349BBE1837CF}"/>
                </a:ext>
              </a:extLst>
            </p:cNvPr>
            <p:cNvCxnSpPr/>
            <p:nvPr/>
          </p:nvCxnSpPr>
          <p:spPr>
            <a:xfrm>
              <a:off x="7858580" y="29821696"/>
              <a:ext cx="1276350" cy="0"/>
            </a:xfrm>
            <a:prstGeom prst="line">
              <a:avLst/>
            </a:prstGeom>
            <a:ln w="38100">
              <a:solidFill>
                <a:srgbClr val="FA8D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CA350070-42AC-6BB0-D3E4-716DD43360D2}"/>
                </a:ext>
              </a:extLst>
            </p:cNvPr>
            <p:cNvCxnSpPr>
              <a:cxnSpLocks/>
            </p:cNvCxnSpPr>
            <p:nvPr/>
          </p:nvCxnSpPr>
          <p:spPr>
            <a:xfrm>
              <a:off x="7947935" y="25776822"/>
              <a:ext cx="1186995" cy="0"/>
            </a:xfrm>
            <a:prstGeom prst="line">
              <a:avLst/>
            </a:prstGeom>
            <a:ln w="38100">
              <a:solidFill>
                <a:srgbClr val="FA8D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32CB68DD-2D77-09F9-3DC1-491EAC178F9F}"/>
                </a:ext>
              </a:extLst>
            </p:cNvPr>
            <p:cNvCxnSpPr>
              <a:cxnSpLocks/>
            </p:cNvCxnSpPr>
            <p:nvPr/>
          </p:nvCxnSpPr>
          <p:spPr>
            <a:xfrm>
              <a:off x="7947935" y="21433242"/>
              <a:ext cx="1186995" cy="0"/>
            </a:xfrm>
            <a:prstGeom prst="line">
              <a:avLst/>
            </a:prstGeom>
            <a:ln w="38100">
              <a:solidFill>
                <a:srgbClr val="FA8D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0" name="TextBox 179">
            <a:extLst>
              <a:ext uri="{FF2B5EF4-FFF2-40B4-BE49-F238E27FC236}">
                <a16:creationId xmlns:a16="http://schemas.microsoft.com/office/drawing/2014/main" id="{31A6AC31-B9EA-5AC7-E8CA-DF5FF1557783}"/>
              </a:ext>
            </a:extLst>
          </p:cNvPr>
          <p:cNvSpPr txBox="1"/>
          <p:nvPr/>
        </p:nvSpPr>
        <p:spPr>
          <a:xfrm>
            <a:off x="18939861" y="15934853"/>
            <a:ext cx="6006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Chl</a:t>
            </a:r>
            <a:endParaRPr lang="en-US" sz="1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03C98BCC-CEB8-E79E-B77B-33601AE70A10}"/>
              </a:ext>
            </a:extLst>
          </p:cNvPr>
          <p:cNvSpPr txBox="1"/>
          <p:nvPr/>
        </p:nvSpPr>
        <p:spPr>
          <a:xfrm>
            <a:off x="18963032" y="17593387"/>
            <a:ext cx="6006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6BCAE1A7-CE31-5B6B-BFC4-7F96EB25FC15}"/>
                  </a:ext>
                </a:extLst>
              </p:cNvPr>
              <p:cNvSpPr txBox="1"/>
              <p:nvPr/>
            </p:nvSpPr>
            <p:spPr>
              <a:xfrm>
                <a:off x="17908295" y="14734359"/>
                <a:ext cx="10413615" cy="9360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600" dirty="0">
                    <a:solidFill>
                      <a:schemeClr val="accent1">
                        <a:lumMod val="75000"/>
                      </a:schemeClr>
                    </a:solidFill>
                  </a:rPr>
                  <a:t>field, </a:t>
                </a:r>
                <a:r>
                  <a:rPr lang="el-GR" sz="2600" b="1" dirty="0">
                    <a:solidFill>
                      <a:schemeClr val="accent1">
                        <a:lumMod val="75000"/>
                      </a:schemeClr>
                    </a:solidFill>
                  </a:rPr>
                  <a:t>Ω</a:t>
                </a:r>
                <a:r>
                  <a:rPr lang="en-US" sz="2600" dirty="0">
                    <a:solidFill>
                      <a:schemeClr val="accent1">
                        <a:lumMod val="75000"/>
                      </a:schemeClr>
                    </a:solidFill>
                  </a:rPr>
                  <a:t> the selected domain and a land mask</a:t>
                </a:r>
                <a:r>
                  <a:rPr lang="en-US" sz="2600" b="1" dirty="0">
                    <a:solidFill>
                      <a:schemeClr val="accent1">
                        <a:lumMod val="75000"/>
                      </a:schemeClr>
                    </a:solidFill>
                  </a:rPr>
                  <a:t> 𝑀𝑐</a:t>
                </a:r>
                <a:r>
                  <a:rPr lang="en-US" sz="2600" dirty="0">
                    <a:solidFill>
                      <a:schemeClr val="accent1">
                        <a:lumMod val="75000"/>
                      </a:schemeClr>
                    </a:solidFill>
                  </a:rPr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solidFill>
                              <a:schemeClr val="tx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tx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tx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en-US" sz="2800" b="0" i="0" smtClean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tx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chemeClr val="tx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i="1">
                            <a:solidFill>
                              <a:schemeClr val="tx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sz="2800" i="1">
                            <a:solidFill>
                              <a:schemeClr val="tx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𝑑𝑖</m:t>
                        </m:r>
                        <m:r>
                          <a:rPr lang="en-US" sz="2800" i="1">
                            <a:solidFill>
                              <a:schemeClr val="tx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𝜈</m:t>
                        </m:r>
                      </m:sub>
                    </m:sSub>
                    <m:r>
                      <a:rPr lang="en-US" sz="2800" b="0" i="1" smtClean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i="1">
                            <a:solidFill>
                              <a:schemeClr val="tx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chemeClr val="tx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chemeClr val="tx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𝑏𝑐</m:t>
                        </m:r>
                      </m:sub>
                    </m:sSub>
                  </m:oMath>
                </a14:m>
                <a:r>
                  <a:rPr lang="en-US" sz="2600" dirty="0">
                    <a:solidFill>
                      <a:schemeClr val="accent1">
                        <a:lumMod val="75000"/>
                      </a:schemeClr>
                    </a:solidFill>
                  </a:rPr>
                  <a:t>= penalty weights</a:t>
                </a:r>
              </a:p>
            </p:txBody>
          </p:sp>
        </mc:Choice>
        <mc:Fallback xmlns=""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6BCAE1A7-CE31-5B6B-BFC4-7F96EB25FC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08295" y="14734359"/>
                <a:ext cx="10413615" cy="936025"/>
              </a:xfrm>
              <a:prstGeom prst="rect">
                <a:avLst/>
              </a:prstGeom>
              <a:blipFill>
                <a:blip r:embed="rId28"/>
                <a:stretch>
                  <a:fillRect l="-1054" t="-5195" r="-1054" b="-129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2" name="TextBox 151">
            <a:extLst>
              <a:ext uri="{FF2B5EF4-FFF2-40B4-BE49-F238E27FC236}">
                <a16:creationId xmlns:a16="http://schemas.microsoft.com/office/drawing/2014/main" id="{713B4906-78B5-37CA-0FE5-DB6AEFD0A63F}"/>
              </a:ext>
            </a:extLst>
          </p:cNvPr>
          <p:cNvSpPr txBox="1"/>
          <p:nvPr/>
        </p:nvSpPr>
        <p:spPr>
          <a:xfrm>
            <a:off x="21354406" y="15417199"/>
            <a:ext cx="5178149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b="1" dirty="0"/>
              <a:t>Schematic representation of the neural network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2B53AA12-CAEB-E5EE-DB64-1C61EF9ABD62}"/>
              </a:ext>
            </a:extLst>
          </p:cNvPr>
          <p:cNvSpPr txBox="1"/>
          <p:nvPr/>
        </p:nvSpPr>
        <p:spPr>
          <a:xfrm>
            <a:off x="7354841" y="33071064"/>
            <a:ext cx="5431186" cy="832104"/>
          </a:xfrm>
          <a:prstGeom prst="rect">
            <a:avLst/>
          </a:prstGeom>
          <a:noFill/>
          <a:ln w="28575">
            <a:solidFill>
              <a:srgbClr val="FA8D2C"/>
            </a:solidFill>
            <a:prstDash val="dash"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NNvel model outputs</a:t>
            </a:r>
            <a:endParaRPr lang="en-US" sz="2400" b="1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58A19CA8-A417-2356-3920-E3632AAD0F1A}"/>
              </a:ext>
            </a:extLst>
          </p:cNvPr>
          <p:cNvSpPr txBox="1"/>
          <p:nvPr/>
        </p:nvSpPr>
        <p:spPr>
          <a:xfrm>
            <a:off x="2025529" y="33056921"/>
            <a:ext cx="5117223" cy="830997"/>
          </a:xfrm>
          <a:prstGeom prst="rect">
            <a:avLst/>
          </a:prstGeom>
          <a:noFill/>
          <a:ln w="28575">
            <a:solidFill>
              <a:srgbClr val="2179B5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Benchmark </a:t>
            </a:r>
          </a:p>
          <a:p>
            <a:pPr algn="ctr"/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Independent IBI-MFC fields</a:t>
            </a:r>
            <a:endParaRPr lang="en-US" sz="2400" b="1" dirty="0"/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D89645FF-11FD-3EB9-D21C-46E11F4A9624}"/>
              </a:ext>
            </a:extLst>
          </p:cNvPr>
          <p:cNvSpPr txBox="1"/>
          <p:nvPr/>
        </p:nvSpPr>
        <p:spPr>
          <a:xfrm>
            <a:off x="13315624" y="33086849"/>
            <a:ext cx="10202807" cy="707886"/>
          </a:xfrm>
          <a:prstGeom prst="rect">
            <a:avLst/>
          </a:prstGeom>
          <a:noFill/>
          <a:ln w="28575">
            <a:noFill/>
            <a:prstDash val="dash"/>
          </a:ln>
        </p:spPr>
        <p:txBody>
          <a:bodyPr wrap="square" anchor="ctr">
            <a:spAutoFit/>
          </a:bodyPr>
          <a:lstStyle/>
          <a:p>
            <a:pPr algn="just"/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Comparison between the IBI-MFC retrieved total surface current, zonal and meridional components 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1a, 2a, 3a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</a:rPr>
              <a:t> vs. the neural network model outputs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 1b, 2b, 3b.</a:t>
            </a:r>
            <a:endParaRPr lang="en-US" sz="2000" dirty="0"/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DDB94DAB-9AB6-C06D-2C09-A998F63E2222}"/>
              </a:ext>
            </a:extLst>
          </p:cNvPr>
          <p:cNvSpPr txBox="1"/>
          <p:nvPr/>
        </p:nvSpPr>
        <p:spPr>
          <a:xfrm>
            <a:off x="6074786" y="21539489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1a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9577337F-B518-AA7E-4D65-EE9DFF134E11}"/>
              </a:ext>
            </a:extLst>
          </p:cNvPr>
          <p:cNvSpPr txBox="1"/>
          <p:nvPr/>
        </p:nvSpPr>
        <p:spPr>
          <a:xfrm>
            <a:off x="11532146" y="21487291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1b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21822C1A-B03C-A5AA-BB0C-E1589CD534EA}"/>
              </a:ext>
            </a:extLst>
          </p:cNvPr>
          <p:cNvSpPr txBox="1"/>
          <p:nvPr/>
        </p:nvSpPr>
        <p:spPr>
          <a:xfrm>
            <a:off x="5859022" y="25830673"/>
            <a:ext cx="434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2a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CB857C3D-29DF-D454-177F-581E9F060CC6}"/>
              </a:ext>
            </a:extLst>
          </p:cNvPr>
          <p:cNvSpPr txBox="1"/>
          <p:nvPr/>
        </p:nvSpPr>
        <p:spPr>
          <a:xfrm>
            <a:off x="5824783" y="29870471"/>
            <a:ext cx="434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3a</a:t>
            </a: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EBF7D9A9-6C5F-1B06-7FAF-986F34136BAF}"/>
              </a:ext>
            </a:extLst>
          </p:cNvPr>
          <p:cNvSpPr txBox="1"/>
          <p:nvPr/>
        </p:nvSpPr>
        <p:spPr>
          <a:xfrm>
            <a:off x="11310771" y="25816159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2b</a:t>
            </a:r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9E2044E3-7327-F3CE-71F8-01D14578234C}"/>
              </a:ext>
            </a:extLst>
          </p:cNvPr>
          <p:cNvSpPr txBox="1"/>
          <p:nvPr/>
        </p:nvSpPr>
        <p:spPr>
          <a:xfrm>
            <a:off x="11310771" y="29910285"/>
            <a:ext cx="434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2c</a:t>
            </a:r>
          </a:p>
        </p:txBody>
      </p:sp>
      <p:sp>
        <p:nvSpPr>
          <p:cNvPr id="3" name="Left Brace 2">
            <a:extLst>
              <a:ext uri="{FF2B5EF4-FFF2-40B4-BE49-F238E27FC236}">
                <a16:creationId xmlns:a16="http://schemas.microsoft.com/office/drawing/2014/main" id="{BFFDCA61-268C-0FDB-5D17-C14D7E5AD7D1}"/>
              </a:ext>
            </a:extLst>
          </p:cNvPr>
          <p:cNvSpPr/>
          <p:nvPr/>
        </p:nvSpPr>
        <p:spPr>
          <a:xfrm rot="16200000">
            <a:off x="8320325" y="16551646"/>
            <a:ext cx="193040" cy="2238990"/>
          </a:xfrm>
          <a:prstGeom prst="leftBrace">
            <a:avLst/>
          </a:prstGeom>
          <a:ln>
            <a:solidFill>
              <a:srgbClr val="FA8D2C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Left Brace 19">
            <a:extLst>
              <a:ext uri="{FF2B5EF4-FFF2-40B4-BE49-F238E27FC236}">
                <a16:creationId xmlns:a16="http://schemas.microsoft.com/office/drawing/2014/main" id="{7E7AB155-FFE0-45B3-3540-3C0710CD1B97}"/>
              </a:ext>
            </a:extLst>
          </p:cNvPr>
          <p:cNvSpPr/>
          <p:nvPr/>
        </p:nvSpPr>
        <p:spPr>
          <a:xfrm rot="16200000">
            <a:off x="10860027" y="16758914"/>
            <a:ext cx="136094" cy="1826658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Left Brace 20">
            <a:extLst>
              <a:ext uri="{FF2B5EF4-FFF2-40B4-BE49-F238E27FC236}">
                <a16:creationId xmlns:a16="http://schemas.microsoft.com/office/drawing/2014/main" id="{EFA395FA-66EA-C71E-FBD3-E7163C094C02}"/>
              </a:ext>
            </a:extLst>
          </p:cNvPr>
          <p:cNvSpPr/>
          <p:nvPr/>
        </p:nvSpPr>
        <p:spPr>
          <a:xfrm rot="16200000">
            <a:off x="13247577" y="16758914"/>
            <a:ext cx="136094" cy="1826658"/>
          </a:xfrm>
          <a:prstGeom prst="leftBrac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Left Brace 22">
            <a:extLst>
              <a:ext uri="{FF2B5EF4-FFF2-40B4-BE49-F238E27FC236}">
                <a16:creationId xmlns:a16="http://schemas.microsoft.com/office/drawing/2014/main" id="{C33525F6-6226-035E-8FE4-ABCCA281519B}"/>
              </a:ext>
            </a:extLst>
          </p:cNvPr>
          <p:cNvSpPr/>
          <p:nvPr/>
        </p:nvSpPr>
        <p:spPr>
          <a:xfrm rot="16200000">
            <a:off x="16105653" y="16582959"/>
            <a:ext cx="156363" cy="2179948"/>
          </a:xfrm>
          <a:prstGeom prst="leftBrace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8146532-C61C-D0F1-44CA-F07D4263D7CB}"/>
              </a:ext>
            </a:extLst>
          </p:cNvPr>
          <p:cNvSpPr txBox="1"/>
          <p:nvPr/>
        </p:nvSpPr>
        <p:spPr>
          <a:xfrm>
            <a:off x="7732842" y="17785680"/>
            <a:ext cx="1451359" cy="400110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Misfit term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FA666BA-481F-873C-6DAC-846AB17B160E}"/>
              </a:ext>
            </a:extLst>
          </p:cNvPr>
          <p:cNvSpPr txBox="1"/>
          <p:nvPr/>
        </p:nvSpPr>
        <p:spPr>
          <a:xfrm>
            <a:off x="9986177" y="17750613"/>
            <a:ext cx="1864934" cy="400110"/>
          </a:xfrm>
          <a:prstGeom prst="rect">
            <a:avLst/>
          </a:prstGeom>
          <a:noFill/>
          <a:ln>
            <a:solidFill>
              <a:srgbClr val="2179B5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Regularization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D8349ED-F406-F57D-5B99-87E6AB1332E3}"/>
              </a:ext>
            </a:extLst>
          </p:cNvPr>
          <p:cNvSpPr txBox="1"/>
          <p:nvPr/>
        </p:nvSpPr>
        <p:spPr>
          <a:xfrm>
            <a:off x="12609716" y="17727822"/>
            <a:ext cx="1496628" cy="40011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Divergence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EEB8AFD-0224-62DF-C3D8-39C4ED1EE34F}"/>
              </a:ext>
            </a:extLst>
          </p:cNvPr>
          <p:cNvSpPr txBox="1"/>
          <p:nvPr/>
        </p:nvSpPr>
        <p:spPr>
          <a:xfrm>
            <a:off x="15450874" y="17737220"/>
            <a:ext cx="1519968" cy="400110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Boundaries</a:t>
            </a:r>
          </a:p>
        </p:txBody>
      </p:sp>
    </p:spTree>
    <p:extLst>
      <p:ext uri="{BB962C8B-B14F-4D97-AF65-F5344CB8AC3E}">
        <p14:creationId xmlns:p14="http://schemas.microsoft.com/office/powerpoint/2010/main" val="2689235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8462</TotalTime>
  <Words>968</Words>
  <Application>Microsoft Office PowerPoint</Application>
  <PresentationFormat>Custom</PresentationFormat>
  <Paragraphs>116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Cambria Math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Juan Manuel Lopez</dc:creator>
  <cp:lastModifiedBy>Lopez Contreras Juan</cp:lastModifiedBy>
  <cp:revision>30</cp:revision>
  <cp:lastPrinted>2025-11-28T09:41:27Z</cp:lastPrinted>
  <dcterms:created xsi:type="dcterms:W3CDTF">2024-10-07T12:24:29Z</dcterms:created>
  <dcterms:modified xsi:type="dcterms:W3CDTF">2025-11-28T09:41:37Z</dcterms:modified>
</cp:coreProperties>
</file>