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3" r:id="rId2"/>
    <p:sldId id="259" r:id="rId3"/>
    <p:sldId id="261" r:id="rId4"/>
    <p:sldId id="274" r:id="rId5"/>
    <p:sldId id="269" r:id="rId6"/>
    <p:sldId id="291" r:id="rId7"/>
    <p:sldId id="258" r:id="rId8"/>
    <p:sldId id="275" r:id="rId9"/>
    <p:sldId id="276" r:id="rId10"/>
    <p:sldId id="279" r:id="rId11"/>
    <p:sldId id="280" r:id="rId12"/>
    <p:sldId id="270" r:id="rId13"/>
    <p:sldId id="278" r:id="rId14"/>
    <p:sldId id="271" r:id="rId15"/>
    <p:sldId id="282" r:id="rId16"/>
    <p:sldId id="283" r:id="rId17"/>
    <p:sldId id="284" r:id="rId18"/>
    <p:sldId id="267" r:id="rId19"/>
    <p:sldId id="285" r:id="rId20"/>
    <p:sldId id="286" r:id="rId21"/>
    <p:sldId id="287" r:id="rId22"/>
    <p:sldId id="292" r:id="rId23"/>
    <p:sldId id="288" r:id="rId24"/>
    <p:sldId id="294" r:id="rId25"/>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89FF"/>
    <a:srgbClr val="FF99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67" autoAdjust="0"/>
  </p:normalViewPr>
  <p:slideViewPr>
    <p:cSldViewPr>
      <p:cViewPr>
        <p:scale>
          <a:sx n="95" d="100"/>
          <a:sy n="95" d="100"/>
        </p:scale>
        <p:origin x="-44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fr-FR"/>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fr-FR"/>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fr-FR"/>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3B7AEDF-0882-49D9-B025-E12BF48F061C}" type="slidenum">
              <a:rPr lang="en-GB"/>
              <a:pPr>
                <a:defRPr/>
              </a:pPr>
              <a:t>‹#›</a:t>
            </a:fld>
            <a:endParaRPr lang="en-GB"/>
          </a:p>
        </p:txBody>
      </p:sp>
    </p:spTree>
    <p:extLst>
      <p:ext uri="{BB962C8B-B14F-4D97-AF65-F5344CB8AC3E}">
        <p14:creationId xmlns:p14="http://schemas.microsoft.com/office/powerpoint/2010/main" val="6493635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614CDD4-566D-42E6-8082-D938FEED1268}" type="slidenum">
              <a:rPr lang="en-US" smtClean="0"/>
              <a:pPr/>
              <a:t>1</a:t>
            </a:fld>
            <a:endParaRPr lang="en-US" smtClean="0"/>
          </a:p>
        </p:txBody>
      </p:sp>
      <p:sp>
        <p:nvSpPr>
          <p:cNvPr id="27651"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18" tIns="44860" rIns="89718" bIns="44860"/>
          <a:lstStyle>
            <a:lvl1pPr defTabSz="898525">
              <a:defRPr>
                <a:solidFill>
                  <a:schemeClr val="tx1"/>
                </a:solidFill>
                <a:latin typeface="Arial" charset="0"/>
                <a:cs typeface="Arial" charset="0"/>
              </a:defRPr>
            </a:lvl1pPr>
            <a:lvl2pPr marL="742950" indent="-285750" defTabSz="898525">
              <a:defRPr>
                <a:solidFill>
                  <a:schemeClr val="tx1"/>
                </a:solidFill>
                <a:latin typeface="Arial" charset="0"/>
                <a:cs typeface="Arial" charset="0"/>
              </a:defRPr>
            </a:lvl2pPr>
            <a:lvl3pPr marL="1143000" indent="-228600" defTabSz="898525">
              <a:defRPr>
                <a:solidFill>
                  <a:schemeClr val="tx1"/>
                </a:solidFill>
                <a:latin typeface="Arial" charset="0"/>
                <a:cs typeface="Arial" charset="0"/>
              </a:defRPr>
            </a:lvl3pPr>
            <a:lvl4pPr marL="1600200" indent="-228600" defTabSz="898525">
              <a:defRPr>
                <a:solidFill>
                  <a:schemeClr val="tx1"/>
                </a:solidFill>
                <a:latin typeface="Arial" charset="0"/>
                <a:cs typeface="Arial" charset="0"/>
              </a:defRPr>
            </a:lvl4pPr>
            <a:lvl5pPr marL="2057400" indent="-228600" defTabSz="898525">
              <a:defRPr>
                <a:solidFill>
                  <a:schemeClr val="tx1"/>
                </a:solidFill>
                <a:latin typeface="Arial" charset="0"/>
                <a:cs typeface="Arial" charset="0"/>
              </a:defRPr>
            </a:lvl5pPr>
            <a:lvl6pPr marL="2514600" indent="-228600" defTabSz="898525" eaLnBrk="0" fontAlgn="base" hangingPunct="0">
              <a:spcBef>
                <a:spcPct val="0"/>
              </a:spcBef>
              <a:spcAft>
                <a:spcPct val="0"/>
              </a:spcAft>
              <a:defRPr>
                <a:solidFill>
                  <a:schemeClr val="tx1"/>
                </a:solidFill>
                <a:latin typeface="Arial" charset="0"/>
                <a:cs typeface="Arial" charset="0"/>
              </a:defRPr>
            </a:lvl6pPr>
            <a:lvl7pPr marL="2971800" indent="-228600" defTabSz="898525" eaLnBrk="0" fontAlgn="base" hangingPunct="0">
              <a:spcBef>
                <a:spcPct val="0"/>
              </a:spcBef>
              <a:spcAft>
                <a:spcPct val="0"/>
              </a:spcAft>
              <a:defRPr>
                <a:solidFill>
                  <a:schemeClr val="tx1"/>
                </a:solidFill>
                <a:latin typeface="Arial" charset="0"/>
                <a:cs typeface="Arial" charset="0"/>
              </a:defRPr>
            </a:lvl7pPr>
            <a:lvl8pPr marL="3429000" indent="-228600" defTabSz="898525" eaLnBrk="0" fontAlgn="base" hangingPunct="0">
              <a:spcBef>
                <a:spcPct val="0"/>
              </a:spcBef>
              <a:spcAft>
                <a:spcPct val="0"/>
              </a:spcAft>
              <a:defRPr>
                <a:solidFill>
                  <a:schemeClr val="tx1"/>
                </a:solidFill>
                <a:latin typeface="Arial" charset="0"/>
                <a:cs typeface="Arial" charset="0"/>
              </a:defRPr>
            </a:lvl8pPr>
            <a:lvl9pPr marL="3886200" indent="-228600" defTabSz="898525" eaLnBrk="0" fontAlgn="base" hangingPunct="0">
              <a:spcBef>
                <a:spcPct val="0"/>
              </a:spcBef>
              <a:spcAft>
                <a:spcPct val="0"/>
              </a:spcAft>
              <a:defRPr>
                <a:solidFill>
                  <a:schemeClr val="tx1"/>
                </a:solidFill>
                <a:latin typeface="Arial" charset="0"/>
                <a:cs typeface="Arial" charset="0"/>
              </a:defRPr>
            </a:lvl9pPr>
          </a:lstStyle>
          <a:p>
            <a:pPr rtl="1" eaLnBrk="1" hangingPunct="1"/>
            <a:r>
              <a:rPr lang="en-US" sz="1200"/>
              <a:t>World Health Organization</a:t>
            </a:r>
          </a:p>
        </p:txBody>
      </p:sp>
      <p:sp>
        <p:nvSpPr>
          <p:cNvPr id="27652" name="Rectangle 3"/>
          <p:cNvSpPr txBox="1">
            <a:spLocks noGrp="1"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18" tIns="44860" rIns="89718" bIns="44860"/>
          <a:lstStyle>
            <a:lvl1pPr defTabSz="898525">
              <a:defRPr>
                <a:solidFill>
                  <a:schemeClr val="tx1"/>
                </a:solidFill>
                <a:latin typeface="Arial" charset="0"/>
                <a:cs typeface="Arial" charset="0"/>
              </a:defRPr>
            </a:lvl1pPr>
            <a:lvl2pPr marL="742950" indent="-285750" defTabSz="898525">
              <a:defRPr>
                <a:solidFill>
                  <a:schemeClr val="tx1"/>
                </a:solidFill>
                <a:latin typeface="Arial" charset="0"/>
                <a:cs typeface="Arial" charset="0"/>
              </a:defRPr>
            </a:lvl2pPr>
            <a:lvl3pPr marL="1143000" indent="-228600" defTabSz="898525">
              <a:defRPr>
                <a:solidFill>
                  <a:schemeClr val="tx1"/>
                </a:solidFill>
                <a:latin typeface="Arial" charset="0"/>
                <a:cs typeface="Arial" charset="0"/>
              </a:defRPr>
            </a:lvl3pPr>
            <a:lvl4pPr marL="1600200" indent="-228600" defTabSz="898525">
              <a:defRPr>
                <a:solidFill>
                  <a:schemeClr val="tx1"/>
                </a:solidFill>
                <a:latin typeface="Arial" charset="0"/>
                <a:cs typeface="Arial" charset="0"/>
              </a:defRPr>
            </a:lvl4pPr>
            <a:lvl5pPr marL="2057400" indent="-228600" defTabSz="898525">
              <a:defRPr>
                <a:solidFill>
                  <a:schemeClr val="tx1"/>
                </a:solidFill>
                <a:latin typeface="Arial" charset="0"/>
                <a:cs typeface="Arial" charset="0"/>
              </a:defRPr>
            </a:lvl5pPr>
            <a:lvl6pPr marL="2514600" indent="-228600" defTabSz="898525" eaLnBrk="0" fontAlgn="base" hangingPunct="0">
              <a:spcBef>
                <a:spcPct val="0"/>
              </a:spcBef>
              <a:spcAft>
                <a:spcPct val="0"/>
              </a:spcAft>
              <a:defRPr>
                <a:solidFill>
                  <a:schemeClr val="tx1"/>
                </a:solidFill>
                <a:latin typeface="Arial" charset="0"/>
                <a:cs typeface="Arial" charset="0"/>
              </a:defRPr>
            </a:lvl6pPr>
            <a:lvl7pPr marL="2971800" indent="-228600" defTabSz="898525" eaLnBrk="0" fontAlgn="base" hangingPunct="0">
              <a:spcBef>
                <a:spcPct val="0"/>
              </a:spcBef>
              <a:spcAft>
                <a:spcPct val="0"/>
              </a:spcAft>
              <a:defRPr>
                <a:solidFill>
                  <a:schemeClr val="tx1"/>
                </a:solidFill>
                <a:latin typeface="Arial" charset="0"/>
                <a:cs typeface="Arial" charset="0"/>
              </a:defRPr>
            </a:lvl7pPr>
            <a:lvl8pPr marL="3429000" indent="-228600" defTabSz="898525" eaLnBrk="0" fontAlgn="base" hangingPunct="0">
              <a:spcBef>
                <a:spcPct val="0"/>
              </a:spcBef>
              <a:spcAft>
                <a:spcPct val="0"/>
              </a:spcAft>
              <a:defRPr>
                <a:solidFill>
                  <a:schemeClr val="tx1"/>
                </a:solidFill>
                <a:latin typeface="Arial" charset="0"/>
                <a:cs typeface="Arial" charset="0"/>
              </a:defRPr>
            </a:lvl8pPr>
            <a:lvl9pPr marL="3886200" indent="-228600" defTabSz="898525" eaLnBrk="0" fontAlgn="base" hangingPunct="0">
              <a:spcBef>
                <a:spcPct val="0"/>
              </a:spcBef>
              <a:spcAft>
                <a:spcPct val="0"/>
              </a:spcAft>
              <a:defRPr>
                <a:solidFill>
                  <a:schemeClr val="tx1"/>
                </a:solidFill>
                <a:latin typeface="Arial" charset="0"/>
                <a:cs typeface="Arial" charset="0"/>
              </a:defRPr>
            </a:lvl9pPr>
          </a:lstStyle>
          <a:p>
            <a:pPr algn="r" rtl="1" eaLnBrk="1" hangingPunct="1"/>
            <a:fld id="{66487794-D67E-4AB0-BDF2-9F2430D6A8EC}" type="datetime3">
              <a:rPr lang="en-US" sz="1200"/>
              <a:pPr algn="r" rtl="1" eaLnBrk="1" hangingPunct="1"/>
              <a:t>31 October 2013</a:t>
            </a:fld>
            <a:endParaRPr lang="en-US" sz="1200"/>
          </a:p>
        </p:txBody>
      </p:sp>
      <p:sp>
        <p:nvSpPr>
          <p:cNvPr id="2765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18" tIns="44860" rIns="89718" bIns="44860" anchor="b"/>
          <a:lstStyle>
            <a:lvl1pPr defTabSz="898525">
              <a:defRPr>
                <a:solidFill>
                  <a:schemeClr val="tx1"/>
                </a:solidFill>
                <a:latin typeface="Arial" charset="0"/>
                <a:cs typeface="Arial" charset="0"/>
              </a:defRPr>
            </a:lvl1pPr>
            <a:lvl2pPr marL="742950" indent="-285750" defTabSz="898525">
              <a:defRPr>
                <a:solidFill>
                  <a:schemeClr val="tx1"/>
                </a:solidFill>
                <a:latin typeface="Arial" charset="0"/>
                <a:cs typeface="Arial" charset="0"/>
              </a:defRPr>
            </a:lvl2pPr>
            <a:lvl3pPr marL="1143000" indent="-228600" defTabSz="898525">
              <a:defRPr>
                <a:solidFill>
                  <a:schemeClr val="tx1"/>
                </a:solidFill>
                <a:latin typeface="Arial" charset="0"/>
                <a:cs typeface="Arial" charset="0"/>
              </a:defRPr>
            </a:lvl3pPr>
            <a:lvl4pPr marL="1600200" indent="-228600" defTabSz="898525">
              <a:defRPr>
                <a:solidFill>
                  <a:schemeClr val="tx1"/>
                </a:solidFill>
                <a:latin typeface="Arial" charset="0"/>
                <a:cs typeface="Arial" charset="0"/>
              </a:defRPr>
            </a:lvl4pPr>
            <a:lvl5pPr marL="2057400" indent="-228600" defTabSz="898525">
              <a:defRPr>
                <a:solidFill>
                  <a:schemeClr val="tx1"/>
                </a:solidFill>
                <a:latin typeface="Arial" charset="0"/>
                <a:cs typeface="Arial" charset="0"/>
              </a:defRPr>
            </a:lvl5pPr>
            <a:lvl6pPr marL="2514600" indent="-228600" defTabSz="898525" eaLnBrk="0" fontAlgn="base" hangingPunct="0">
              <a:spcBef>
                <a:spcPct val="0"/>
              </a:spcBef>
              <a:spcAft>
                <a:spcPct val="0"/>
              </a:spcAft>
              <a:defRPr>
                <a:solidFill>
                  <a:schemeClr val="tx1"/>
                </a:solidFill>
                <a:latin typeface="Arial" charset="0"/>
                <a:cs typeface="Arial" charset="0"/>
              </a:defRPr>
            </a:lvl6pPr>
            <a:lvl7pPr marL="2971800" indent="-228600" defTabSz="898525" eaLnBrk="0" fontAlgn="base" hangingPunct="0">
              <a:spcBef>
                <a:spcPct val="0"/>
              </a:spcBef>
              <a:spcAft>
                <a:spcPct val="0"/>
              </a:spcAft>
              <a:defRPr>
                <a:solidFill>
                  <a:schemeClr val="tx1"/>
                </a:solidFill>
                <a:latin typeface="Arial" charset="0"/>
                <a:cs typeface="Arial" charset="0"/>
              </a:defRPr>
            </a:lvl7pPr>
            <a:lvl8pPr marL="3429000" indent="-228600" defTabSz="898525" eaLnBrk="0" fontAlgn="base" hangingPunct="0">
              <a:spcBef>
                <a:spcPct val="0"/>
              </a:spcBef>
              <a:spcAft>
                <a:spcPct val="0"/>
              </a:spcAft>
              <a:defRPr>
                <a:solidFill>
                  <a:schemeClr val="tx1"/>
                </a:solidFill>
                <a:latin typeface="Arial" charset="0"/>
                <a:cs typeface="Arial" charset="0"/>
              </a:defRPr>
            </a:lvl8pPr>
            <a:lvl9pPr marL="3886200" indent="-228600" defTabSz="898525" eaLnBrk="0" fontAlgn="base" hangingPunct="0">
              <a:spcBef>
                <a:spcPct val="0"/>
              </a:spcBef>
              <a:spcAft>
                <a:spcPct val="0"/>
              </a:spcAft>
              <a:defRPr>
                <a:solidFill>
                  <a:schemeClr val="tx1"/>
                </a:solidFill>
                <a:latin typeface="Arial" charset="0"/>
                <a:cs typeface="Arial" charset="0"/>
              </a:defRPr>
            </a:lvl9pPr>
          </a:lstStyle>
          <a:p>
            <a:pPr algn="r" rtl="1" eaLnBrk="1" hangingPunct="1"/>
            <a:fld id="{3F713606-3C96-45E0-9DB4-697D57247160}" type="slidenum">
              <a:rPr lang="en-US" sz="1200"/>
              <a:pPr algn="r" rtl="1" eaLnBrk="1" hangingPunct="1"/>
              <a:t>1</a:t>
            </a:fld>
            <a:endParaRPr lang="en-US" sz="1200"/>
          </a:p>
        </p:txBody>
      </p:sp>
      <p:sp>
        <p:nvSpPr>
          <p:cNvPr id="27654" name="Rectangle 2"/>
          <p:cNvSpPr>
            <a:spLocks noGrp="1" noRot="1" noChangeAspect="1" noChangeArrowheads="1" noTextEdit="1"/>
          </p:cNvSpPr>
          <p:nvPr>
            <p:ph type="sldImg"/>
          </p:nvPr>
        </p:nvSpPr>
        <p:spPr>
          <a:ln/>
        </p:spPr>
      </p:sp>
      <p:sp>
        <p:nvSpPr>
          <p:cNvPr id="27655" name="Rectangle 3"/>
          <p:cNvSpPr>
            <a:spLocks noGrp="1" noChangeArrowheads="1"/>
          </p:cNvSpPr>
          <p:nvPr>
            <p:ph type="body" idx="1"/>
          </p:nvPr>
        </p:nvSpPr>
        <p:spPr>
          <a:xfrm>
            <a:off x="687388" y="4344988"/>
            <a:ext cx="5483225"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18" tIns="44860" rIns="89718" bIns="44860"/>
          <a:lstStyle/>
          <a:p>
            <a:pPr eaLnBrk="1" hangingPunct="1"/>
            <a:endParaRPr lang="en-US"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CBF2925-D28D-484D-BE08-34671235BB58}" type="slidenum">
              <a:rPr lang="en-GB" smtClean="0"/>
              <a:pPr/>
              <a:t>2</a:t>
            </a:fld>
            <a:endParaRPr lang="en-GB" smtClean="0"/>
          </a:p>
        </p:txBody>
      </p:sp>
      <p:sp>
        <p:nvSpPr>
          <p:cNvPr id="28675" name="Slide Image Placeholder 1"/>
          <p:cNvSpPr>
            <a:spLocks noGrp="1" noRot="1" noChangeAspect="1" noTextEdit="1"/>
          </p:cNvSpPr>
          <p:nvPr>
            <p:ph type="sldImg"/>
          </p:nvPr>
        </p:nvSpPr>
        <p:spPr>
          <a:ln/>
        </p:spPr>
      </p:sp>
      <p:sp>
        <p:nvSpPr>
          <p:cNvPr id="28676" name="Notes Placeholder 2"/>
          <p:cNvSpPr>
            <a:spLocks noGrp="1"/>
          </p:cNvSpPr>
          <p:nvPr>
            <p:ph type="body" idx="1"/>
          </p:nvPr>
        </p:nvSpPr>
        <p:spPr>
          <a:noFill/>
        </p:spPr>
        <p:txBody>
          <a:bodyPr/>
          <a:lstStyle/>
          <a:p>
            <a:pPr eaLnBrk="1" hangingPunct="1">
              <a:spcBef>
                <a:spcPct val="0"/>
              </a:spcBef>
            </a:pPr>
            <a:r>
              <a:rPr lang="en-GB" b="1" smtClean="0">
                <a:latin typeface="Arial" charset="0"/>
                <a:cs typeface="Arial" charset="0"/>
              </a:rPr>
              <a:t>Benin</a:t>
            </a:r>
            <a:r>
              <a:rPr lang="en-GB" smtClean="0">
                <a:latin typeface="Arial" charset="0"/>
                <a:cs typeface="Arial" charset="0"/>
              </a:rPr>
              <a:t> 2009. </a:t>
            </a:r>
            <a:r>
              <a:rPr lang="en-GB" b="1" smtClean="0">
                <a:latin typeface="Arial" charset="0"/>
                <a:cs typeface="Arial" charset="0"/>
              </a:rPr>
              <a:t>Burkina Faso</a:t>
            </a:r>
            <a:r>
              <a:rPr lang="en-GB" smtClean="0">
                <a:latin typeface="Arial" charset="0"/>
                <a:cs typeface="Arial" charset="0"/>
              </a:rPr>
              <a:t> 2009.</a:t>
            </a:r>
            <a:r>
              <a:rPr lang="en-GB" b="1" smtClean="0">
                <a:latin typeface="Arial" charset="0"/>
                <a:cs typeface="Arial" charset="0"/>
              </a:rPr>
              <a:t> </a:t>
            </a:r>
            <a:r>
              <a:rPr lang="en-US" b="1" smtClean="0">
                <a:latin typeface="Arial" charset="0"/>
                <a:cs typeface="Arial" charset="0"/>
              </a:rPr>
              <a:t>Burundi</a:t>
            </a:r>
            <a:r>
              <a:rPr lang="en-US" smtClean="0">
                <a:latin typeface="Arial" charset="0"/>
                <a:cs typeface="Arial" charset="0"/>
              </a:rPr>
              <a:t> 2007. </a:t>
            </a:r>
            <a:r>
              <a:rPr lang="en-US" b="1" smtClean="0">
                <a:latin typeface="Arial" charset="0"/>
                <a:cs typeface="Arial" charset="0"/>
              </a:rPr>
              <a:t>Cambodia </a:t>
            </a:r>
            <a:r>
              <a:rPr lang="en-US" smtClean="0">
                <a:latin typeface="Arial" charset="0"/>
                <a:cs typeface="Arial" charset="0"/>
              </a:rPr>
              <a:t>2007.</a:t>
            </a:r>
            <a:r>
              <a:rPr lang="en-US" b="1" smtClean="0">
                <a:latin typeface="Arial" charset="0"/>
                <a:cs typeface="Arial" charset="0"/>
              </a:rPr>
              <a:t> Democratic Republic of Congo </a:t>
            </a:r>
            <a:r>
              <a:rPr lang="en-US" smtClean="0">
                <a:latin typeface="Arial" charset="0"/>
                <a:cs typeface="Arial" charset="0"/>
              </a:rPr>
              <a:t>2009. </a:t>
            </a:r>
            <a:r>
              <a:rPr lang="en-US" b="1" smtClean="0">
                <a:latin typeface="Arial" charset="0"/>
                <a:cs typeface="Arial" charset="0"/>
              </a:rPr>
              <a:t>Djibouti</a:t>
            </a:r>
            <a:r>
              <a:rPr lang="en-US" smtClean="0">
                <a:latin typeface="Arial" charset="0"/>
                <a:cs typeface="Arial" charset="0"/>
              </a:rPr>
              <a:t> 2009. </a:t>
            </a:r>
            <a:r>
              <a:rPr lang="es-ES_tradnl" b="1" smtClean="0">
                <a:latin typeface="Arial" charset="0"/>
                <a:cs typeface="Arial" charset="0"/>
              </a:rPr>
              <a:t>Ethiopia</a:t>
            </a:r>
            <a:r>
              <a:rPr lang="es-ES_tradnl" smtClean="0">
                <a:latin typeface="Arial" charset="0"/>
                <a:cs typeface="Arial" charset="0"/>
              </a:rPr>
              <a:t> </a:t>
            </a:r>
            <a:r>
              <a:rPr lang="es-ES_tradnl" b="1" smtClean="0">
                <a:latin typeface="Arial" charset="0"/>
                <a:cs typeface="Arial" charset="0"/>
              </a:rPr>
              <a:t>Kenya Madagascar </a:t>
            </a:r>
            <a:r>
              <a:rPr lang="es-ES_tradnl" smtClean="0">
                <a:latin typeface="Arial" charset="0"/>
                <a:cs typeface="Arial" charset="0"/>
              </a:rPr>
              <a:t>2007, </a:t>
            </a:r>
            <a:r>
              <a:rPr lang="es-ES_tradnl" b="1" smtClean="0">
                <a:latin typeface="Arial" charset="0"/>
                <a:cs typeface="Arial" charset="0"/>
              </a:rPr>
              <a:t>Mali Mozambique </a:t>
            </a:r>
            <a:r>
              <a:rPr lang="es-ES_tradnl" smtClean="0">
                <a:latin typeface="Arial" charset="0"/>
                <a:cs typeface="Arial" charset="0"/>
              </a:rPr>
              <a:t>2008 </a:t>
            </a:r>
            <a:r>
              <a:rPr lang="es-ES_tradnl" b="1" smtClean="0">
                <a:latin typeface="Arial" charset="0"/>
                <a:cs typeface="Arial" charset="0"/>
              </a:rPr>
              <a:t>Nepal</a:t>
            </a:r>
            <a:r>
              <a:rPr lang="es-ES_tradnl" smtClean="0">
                <a:latin typeface="Arial" charset="0"/>
                <a:cs typeface="Arial" charset="0"/>
              </a:rPr>
              <a:t> </a:t>
            </a:r>
            <a:r>
              <a:rPr lang="es-ES_tradnl" b="1" smtClean="0">
                <a:latin typeface="Arial" charset="0"/>
                <a:cs typeface="Arial" charset="0"/>
              </a:rPr>
              <a:t>Niger</a:t>
            </a:r>
            <a:r>
              <a:rPr lang="es-ES_tradnl" smtClean="0">
                <a:latin typeface="Arial" charset="0"/>
                <a:cs typeface="Arial" charset="0"/>
              </a:rPr>
              <a:t> </a:t>
            </a:r>
            <a:r>
              <a:rPr lang="en-GB" smtClean="0">
                <a:latin typeface="Arial" charset="0"/>
                <a:cs typeface="Arial" charset="0"/>
              </a:rPr>
              <a:t>2009. </a:t>
            </a:r>
            <a:r>
              <a:rPr lang="es-ES_tradnl" b="1" smtClean="0">
                <a:latin typeface="Arial" charset="0"/>
                <a:cs typeface="Arial" charset="0"/>
              </a:rPr>
              <a:t>Nigeria </a:t>
            </a:r>
            <a:r>
              <a:rPr lang="es-ES_tradnl" smtClean="0">
                <a:latin typeface="Arial" charset="0"/>
                <a:cs typeface="Arial" charset="0"/>
              </a:rPr>
              <a:t>2008. </a:t>
            </a:r>
            <a:r>
              <a:rPr lang="es-ES_tradnl" b="1" smtClean="0">
                <a:latin typeface="Arial" charset="0"/>
                <a:cs typeface="Arial" charset="0"/>
              </a:rPr>
              <a:t>Rwanda </a:t>
            </a:r>
            <a:r>
              <a:rPr lang="es-ES_tradnl" smtClean="0">
                <a:latin typeface="Arial" charset="0"/>
                <a:cs typeface="Arial" charset="0"/>
              </a:rPr>
              <a:t>2009. </a:t>
            </a:r>
            <a:r>
              <a:rPr lang="es-ES_tradnl" b="1" smtClean="0">
                <a:latin typeface="Arial" charset="0"/>
                <a:cs typeface="Arial" charset="0"/>
              </a:rPr>
              <a:t>Senegal</a:t>
            </a:r>
            <a:r>
              <a:rPr lang="es-ES_tradnl" smtClean="0">
                <a:latin typeface="Arial" charset="0"/>
                <a:cs typeface="Arial" charset="0"/>
              </a:rPr>
              <a:t> 2009</a:t>
            </a:r>
            <a:r>
              <a:rPr lang="en-GB" smtClean="0">
                <a:latin typeface="Arial" charset="0"/>
                <a:cs typeface="Arial" charset="0"/>
              </a:rPr>
              <a:t>. S</a:t>
            </a:r>
            <a:r>
              <a:rPr lang="en-GB" b="1" smtClean="0">
                <a:latin typeface="Arial" charset="0"/>
                <a:cs typeface="Arial" charset="0"/>
              </a:rPr>
              <a:t>ierra Leone</a:t>
            </a:r>
            <a:r>
              <a:rPr lang="en-GB" smtClean="0">
                <a:latin typeface="Arial" charset="0"/>
                <a:cs typeface="Arial" charset="0"/>
              </a:rPr>
              <a:t> 2010. </a:t>
            </a:r>
            <a:r>
              <a:rPr lang="en-GB" b="1" smtClean="0">
                <a:latin typeface="Arial" charset="0"/>
                <a:cs typeface="Arial" charset="0"/>
              </a:rPr>
              <a:t>Togo</a:t>
            </a:r>
            <a:r>
              <a:rPr lang="en-GB" smtClean="0">
                <a:latin typeface="Arial" charset="0"/>
                <a:cs typeface="Arial" charset="0"/>
              </a:rPr>
              <a:t> 2010.  </a:t>
            </a:r>
            <a:r>
              <a:rPr lang="en-US" b="1" smtClean="0">
                <a:latin typeface="Arial" charset="0"/>
                <a:cs typeface="Arial" charset="0"/>
              </a:rPr>
              <a:t>Uganda </a:t>
            </a:r>
            <a:r>
              <a:rPr lang="en-US" smtClean="0">
                <a:latin typeface="Arial" charset="0"/>
                <a:cs typeface="Arial" charset="0"/>
              </a:rPr>
              <a:t>2009. </a:t>
            </a:r>
            <a:r>
              <a:rPr lang="en-US" b="1" smtClean="0">
                <a:latin typeface="Arial" charset="0"/>
                <a:cs typeface="Arial" charset="0"/>
              </a:rPr>
              <a:t>Vietnam</a:t>
            </a:r>
            <a:r>
              <a:rPr lang="en-US" smtClean="0">
                <a:latin typeface="Arial" charset="0"/>
                <a:cs typeface="Arial" charset="0"/>
              </a:rPr>
              <a:t> (intent, not signed)</a:t>
            </a:r>
            <a:r>
              <a:rPr lang="en-US" b="1" smtClean="0">
                <a:latin typeface="Arial" charset="0"/>
                <a:cs typeface="Arial" charset="0"/>
              </a:rPr>
              <a:t> Zambia</a:t>
            </a:r>
            <a:r>
              <a:rPr lang="en-US" smtClean="0">
                <a:latin typeface="Arial" charset="0"/>
                <a:cs typeface="Arial" charset="0"/>
              </a:rPr>
              <a:t> 2007.  </a:t>
            </a:r>
            <a:endParaRPr lang="en-GB" smtClean="0">
              <a:latin typeface="Arial" charset="0"/>
              <a:cs typeface="Arial" charset="0"/>
            </a:endParaRPr>
          </a:p>
          <a:p>
            <a:pPr eaLnBrk="1" hangingPunct="1">
              <a:spcBef>
                <a:spcPct val="0"/>
              </a:spcBef>
            </a:pPr>
            <a:endParaRPr lang="en-GB" smtClean="0">
              <a:latin typeface="Arial" charset="0"/>
              <a:cs typeface="Arial" charset="0"/>
            </a:endParaRPr>
          </a:p>
        </p:txBody>
      </p:sp>
      <p:sp>
        <p:nvSpPr>
          <p:cNvPr id="2867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ECBC3E8-7BBE-4C0C-895A-843E799F6027}" type="slidenum">
              <a:rPr lang="en-GB" sz="1200">
                <a:latin typeface="Calibri" pitchFamily="34" charset="0"/>
              </a:rPr>
              <a:pPr algn="r" eaLnBrk="1" hangingPunct="1"/>
              <a:t>2</a:t>
            </a:fld>
            <a:endParaRPr lang="en-GB"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mtClean="0"/>
              <a:t>World Health Organization</a:t>
            </a:r>
          </a:p>
        </p:txBody>
      </p:sp>
      <p:sp>
        <p:nvSpPr>
          <p:cNvPr id="29699" name="Rectangle 3"/>
          <p:cNvSpPr>
            <a:spLocks noGrp="1" noChangeArrowheads="1"/>
          </p:cNvSpPr>
          <p:nvPr>
            <p:ph type="dt" sz="quarter" idx="1"/>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9F86D4B-7D8D-4863-A67B-5BB5AB32CF49}" type="datetime3">
              <a:rPr lang="en-US" smtClean="0"/>
              <a:pPr/>
              <a:t>31 October 2013</a:t>
            </a:fld>
            <a:endParaRPr lang="en-US" smtClean="0"/>
          </a:p>
        </p:txBody>
      </p:sp>
      <p:sp>
        <p:nvSpPr>
          <p:cNvPr id="29700" name="Rectangle 7"/>
          <p:cNvSpPr>
            <a:spLocks noGrp="1" noChangeArrowheads="1"/>
          </p:cNvSpPr>
          <p:nvPr>
            <p:ph type="sldNum" sz="quarter" idx="5"/>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EB4A758-FCBE-42EB-AA28-515237F6FD1D}" type="slidenum">
              <a:rPr lang="en-US" smtClean="0"/>
              <a:pPr/>
              <a:t>8</a:t>
            </a:fld>
            <a:endParaRPr lang="en-US" smtClean="0"/>
          </a:p>
        </p:txBody>
      </p:sp>
      <p:sp>
        <p:nvSpPr>
          <p:cNvPr id="2970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57" tIns="46429" rIns="92857" bIns="46429"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A9992DA5-09C6-4A0E-87C4-6009467D58AC}" type="slidenum">
              <a:rPr lang="en-US" sz="1200"/>
              <a:pPr algn="r"/>
              <a:t>8</a:t>
            </a:fld>
            <a:endParaRPr lang="en-US" sz="1200"/>
          </a:p>
        </p:txBody>
      </p:sp>
      <p:sp>
        <p:nvSpPr>
          <p:cNvPr id="297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8" tIns="48574" rIns="97148" bIns="48574" anchor="b"/>
          <a:lstStyle>
            <a:lvl1pPr defTabSz="969963">
              <a:defRPr>
                <a:solidFill>
                  <a:schemeClr val="tx1"/>
                </a:solidFill>
                <a:latin typeface="Arial" charset="0"/>
                <a:cs typeface="Arial" charset="0"/>
              </a:defRPr>
            </a:lvl1pPr>
            <a:lvl2pPr marL="742950" indent="-285750" defTabSz="969963">
              <a:defRPr>
                <a:solidFill>
                  <a:schemeClr val="tx1"/>
                </a:solidFill>
                <a:latin typeface="Arial" charset="0"/>
                <a:cs typeface="Arial" charset="0"/>
              </a:defRPr>
            </a:lvl2pPr>
            <a:lvl3pPr marL="1143000" indent="-228600" defTabSz="969963">
              <a:defRPr>
                <a:solidFill>
                  <a:schemeClr val="tx1"/>
                </a:solidFill>
                <a:latin typeface="Arial" charset="0"/>
                <a:cs typeface="Arial" charset="0"/>
              </a:defRPr>
            </a:lvl3pPr>
            <a:lvl4pPr marL="1600200" indent="-228600" defTabSz="969963">
              <a:defRPr>
                <a:solidFill>
                  <a:schemeClr val="tx1"/>
                </a:solidFill>
                <a:latin typeface="Arial" charset="0"/>
                <a:cs typeface="Arial" charset="0"/>
              </a:defRPr>
            </a:lvl4pPr>
            <a:lvl5pPr marL="2057400" indent="-228600" defTabSz="969963">
              <a:defRPr>
                <a:solidFill>
                  <a:schemeClr val="tx1"/>
                </a:solidFill>
                <a:latin typeface="Arial" charset="0"/>
                <a:cs typeface="Arial" charset="0"/>
              </a:defRPr>
            </a:lvl5pPr>
            <a:lvl6pPr marL="2514600" indent="-228600" defTabSz="969963" eaLnBrk="0" fontAlgn="base" hangingPunct="0">
              <a:spcBef>
                <a:spcPct val="0"/>
              </a:spcBef>
              <a:spcAft>
                <a:spcPct val="0"/>
              </a:spcAft>
              <a:defRPr>
                <a:solidFill>
                  <a:schemeClr val="tx1"/>
                </a:solidFill>
                <a:latin typeface="Arial" charset="0"/>
                <a:cs typeface="Arial" charset="0"/>
              </a:defRPr>
            </a:lvl6pPr>
            <a:lvl7pPr marL="2971800" indent="-228600" defTabSz="969963" eaLnBrk="0" fontAlgn="base" hangingPunct="0">
              <a:spcBef>
                <a:spcPct val="0"/>
              </a:spcBef>
              <a:spcAft>
                <a:spcPct val="0"/>
              </a:spcAft>
              <a:defRPr>
                <a:solidFill>
                  <a:schemeClr val="tx1"/>
                </a:solidFill>
                <a:latin typeface="Arial" charset="0"/>
                <a:cs typeface="Arial" charset="0"/>
              </a:defRPr>
            </a:lvl7pPr>
            <a:lvl8pPr marL="3429000" indent="-228600" defTabSz="969963" eaLnBrk="0" fontAlgn="base" hangingPunct="0">
              <a:spcBef>
                <a:spcPct val="0"/>
              </a:spcBef>
              <a:spcAft>
                <a:spcPct val="0"/>
              </a:spcAft>
              <a:defRPr>
                <a:solidFill>
                  <a:schemeClr val="tx1"/>
                </a:solidFill>
                <a:latin typeface="Arial" charset="0"/>
                <a:cs typeface="Arial" charset="0"/>
              </a:defRPr>
            </a:lvl8pPr>
            <a:lvl9pPr marL="3886200" indent="-228600" defTabSz="969963" eaLnBrk="0" fontAlgn="base" hangingPunct="0">
              <a:spcBef>
                <a:spcPct val="0"/>
              </a:spcBef>
              <a:spcAft>
                <a:spcPct val="0"/>
              </a:spcAft>
              <a:defRPr>
                <a:solidFill>
                  <a:schemeClr val="tx1"/>
                </a:solidFill>
                <a:latin typeface="Arial" charset="0"/>
                <a:cs typeface="Arial" charset="0"/>
              </a:defRPr>
            </a:lvl9pPr>
          </a:lstStyle>
          <a:p>
            <a:pPr algn="r"/>
            <a:fld id="{5C8350DB-0FA5-42DE-AB1D-6DC0696EBDA9}" type="slidenum">
              <a:rPr lang="en-US" sz="1300"/>
              <a:pPr algn="r"/>
              <a:t>8</a:t>
            </a:fld>
            <a:endParaRPr lang="en-US" sz="1300"/>
          </a:p>
        </p:txBody>
      </p:sp>
      <p:sp>
        <p:nvSpPr>
          <p:cNvPr id="29703" name="Rectangle 2"/>
          <p:cNvSpPr>
            <a:spLocks noGrp="1" noRot="1" noChangeAspect="1" noChangeArrowheads="1" noTextEdit="1"/>
          </p:cNvSpPr>
          <p:nvPr>
            <p:ph type="sldImg"/>
          </p:nvPr>
        </p:nvSpPr>
        <p:spPr>
          <a:xfrm>
            <a:off x="1143000" y="685800"/>
            <a:ext cx="4575175" cy="3430588"/>
          </a:xfrm>
          <a:ln/>
        </p:spPr>
      </p:sp>
      <p:sp>
        <p:nvSpPr>
          <p:cNvPr id="29704" name="Rectangle 3"/>
          <p:cNvSpPr>
            <a:spLocks noGrp="1" noChangeArrowheads="1"/>
          </p:cNvSpPr>
          <p:nvPr>
            <p:ph type="body" idx="1"/>
          </p:nvPr>
        </p:nvSpPr>
        <p:spPr>
          <a:xfrm>
            <a:off x="914400" y="4343400"/>
            <a:ext cx="5029200" cy="4114800"/>
          </a:xfrm>
          <a:noFill/>
        </p:spPr>
        <p:txBody>
          <a:bodyPr lIns="97148" tIns="48574" rIns="97148" bIns="48574"/>
          <a:lstStyle/>
          <a:p>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2A7C88BA-9F0E-4961-8369-AD82837EF7EE}" type="slidenum">
              <a:rPr lang="en-GB" smtClean="0"/>
              <a:pPr/>
              <a:t>13</a:t>
            </a:fld>
            <a:endParaRPr lang="en-GB"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r>
              <a:rPr lang="en-US" b="1" smtClean="0">
                <a:latin typeface="Arial" charset="0"/>
                <a:cs typeface="Arial" charset="0"/>
              </a:rPr>
              <a:t>The ROADMAPS!</a:t>
            </a:r>
          </a:p>
          <a:p>
            <a:pPr eaLnBrk="1" hangingPunct="1"/>
            <a:r>
              <a:rPr lang="en-GB" sz="900" smtClean="0">
                <a:latin typeface="Arial" charset="0"/>
                <a:cs typeface="Arial" charset="0"/>
              </a:rPr>
              <a:t>Sets out a process for the entire WCO team jointly to take action, based on lessons, to improve engagement with national policy processes – as an integrated team….</a:t>
            </a:r>
            <a:endParaRPr lang="en-US" sz="900" smtClean="0">
              <a:latin typeface="Arial" charset="0"/>
              <a:cs typeface="Arial" charset="0"/>
            </a:endParaRPr>
          </a:p>
          <a:p>
            <a:pPr lvl="2" eaLnBrk="1" hangingPunct="1">
              <a:spcBef>
                <a:spcPct val="80000"/>
              </a:spcBef>
            </a:pPr>
            <a:r>
              <a:rPr lang="en-GB" b="1" smtClean="0">
                <a:latin typeface="Arial" charset="0"/>
                <a:cs typeface="Arial" charset="0"/>
              </a:rPr>
              <a:t>→ </a:t>
            </a:r>
            <a:r>
              <a:rPr lang="en-US" b="1" smtClean="0">
                <a:latin typeface="Arial" charset="0"/>
                <a:cs typeface="Arial" charset="0"/>
              </a:rPr>
              <a:t>Self assessment: how are we doing?</a:t>
            </a:r>
          </a:p>
          <a:p>
            <a:pPr lvl="2" eaLnBrk="1" hangingPunct="1">
              <a:spcBef>
                <a:spcPct val="80000"/>
              </a:spcBef>
            </a:pPr>
            <a:r>
              <a:rPr lang="en-GB" b="1" smtClean="0">
                <a:latin typeface="Arial" charset="0"/>
                <a:cs typeface="Arial" charset="0"/>
              </a:rPr>
              <a:t>→ Upcoming actual opportunities to engage with NHPSP processes</a:t>
            </a:r>
          </a:p>
          <a:p>
            <a:pPr lvl="2" eaLnBrk="1" hangingPunct="1">
              <a:spcBef>
                <a:spcPct val="80000"/>
              </a:spcBef>
            </a:pPr>
            <a:r>
              <a:rPr lang="en-GB" b="1" smtClean="0">
                <a:latin typeface="Arial" charset="0"/>
                <a:cs typeface="Arial" charset="0"/>
              </a:rPr>
              <a:t>→ Identification of needed actions to improve how WCO engages (eg, coaching, trainings, skills etc)</a:t>
            </a:r>
          </a:p>
          <a:p>
            <a:pPr lvl="2" eaLnBrk="1" hangingPunct="1">
              <a:spcBef>
                <a:spcPct val="80000"/>
              </a:spcBef>
            </a:pPr>
            <a:r>
              <a:rPr lang="en-GB" b="1" smtClean="0">
                <a:latin typeface="Arial" charset="0"/>
                <a:cs typeface="Arial" charset="0"/>
              </a:rPr>
              <a:t>→Support needed from RO, HQ, other sources</a:t>
            </a:r>
            <a:endParaRPr lang="en-US"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pPr marL="269875" indent="-269875" eaLnBrk="1" hangingPunct="1">
              <a:spcBef>
                <a:spcPct val="20000"/>
              </a:spcBef>
              <a:buFontTx/>
              <a:buChar char="•"/>
            </a:pPr>
            <a:r>
              <a:rPr lang="en-GB" smtClean="0">
                <a:latin typeface="Arial" charset="0"/>
                <a:cs typeface="Arial" charset="0"/>
              </a:rPr>
              <a:t>Programme starting in 7 countries in Oct 2011; 12 additional countries in 2013</a:t>
            </a:r>
          </a:p>
          <a:p>
            <a:pPr marL="269875" indent="-269875" eaLnBrk="1" hangingPunct="1">
              <a:spcBef>
                <a:spcPct val="20000"/>
              </a:spcBef>
              <a:buFontTx/>
              <a:buChar char="•"/>
            </a:pPr>
            <a:r>
              <a:rPr lang="en-GB" smtClean="0">
                <a:latin typeface="Arial" charset="0"/>
                <a:cs typeface="Arial" charset="0"/>
              </a:rPr>
              <a:t>Technical assistance and flexible money to support the Policy Dialogue process</a:t>
            </a:r>
          </a:p>
          <a:p>
            <a:pPr marL="269875" indent="-269875" eaLnBrk="1" hangingPunct="1">
              <a:spcBef>
                <a:spcPct val="20000"/>
              </a:spcBef>
              <a:buFontTx/>
              <a:buChar char="•"/>
            </a:pPr>
            <a:r>
              <a:rPr lang="en-GB" smtClean="0">
                <a:latin typeface="Arial" charset="0"/>
                <a:cs typeface="Arial" charset="0"/>
              </a:rPr>
              <a:t>Tailored support according to the Country Planning Cycle (light and full modes)</a:t>
            </a:r>
          </a:p>
          <a:p>
            <a:pPr marL="269875" indent="-269875" eaLnBrk="1" hangingPunct="1">
              <a:spcBef>
                <a:spcPct val="20000"/>
              </a:spcBef>
              <a:buFontTx/>
              <a:buChar char="•"/>
            </a:pPr>
            <a:r>
              <a:rPr lang="en-GB" smtClean="0">
                <a:latin typeface="Arial" charset="0"/>
                <a:cs typeface="Arial" charset="0"/>
              </a:rPr>
              <a:t>Need for intensive collaboration EU-WHO-LUX and collaboration with all partners (IHP+)</a:t>
            </a:r>
          </a:p>
          <a:p>
            <a:pPr marL="269875" indent="-269875"/>
            <a:endParaRPr lang="fr-CH" smtClean="0">
              <a:latin typeface="Arial" charset="0"/>
              <a:cs typeface="Arial" charset="0"/>
            </a:endParaRPr>
          </a:p>
        </p:txBody>
      </p:sp>
      <p:sp>
        <p:nvSpPr>
          <p:cNvPr id="31748" name="Slide Number Placeholder 3"/>
          <p:cNvSpPr>
            <a:spLocks noGrp="1"/>
          </p:cNvSpPr>
          <p:nvPr>
            <p:ph type="sldNum" sz="quarter" idx="5"/>
          </p:nvPr>
        </p:nvSpPr>
        <p:spPr>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8DBF2A9-87A4-465D-9DCB-88E5F4330ED8}" type="slidenum">
              <a:rPr lang="en-GB" smtClean="0"/>
              <a:pPr/>
              <a:t>14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CH"/>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CH"/>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501F4AF-4937-4C67-B2A7-B7A13A59CD8A}" type="slidenum">
              <a:rPr lang="en-GB"/>
              <a:pPr>
                <a:defRPr/>
              </a:pPr>
              <a:t>‹#›</a:t>
            </a:fld>
            <a:endParaRPr lang="en-GB"/>
          </a:p>
        </p:txBody>
      </p:sp>
    </p:spTree>
    <p:extLst>
      <p:ext uri="{BB962C8B-B14F-4D97-AF65-F5344CB8AC3E}">
        <p14:creationId xmlns:p14="http://schemas.microsoft.com/office/powerpoint/2010/main" val="3715088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5DA9A138-44B4-422B-8D18-F5A75D645E4E}" type="slidenum">
              <a:rPr lang="en-GB"/>
              <a:pPr>
                <a:defRPr/>
              </a:pPr>
              <a:t>‹#›</a:t>
            </a:fld>
            <a:endParaRPr lang="en-GB"/>
          </a:p>
        </p:txBody>
      </p:sp>
    </p:spTree>
    <p:extLst>
      <p:ext uri="{BB962C8B-B14F-4D97-AF65-F5344CB8AC3E}">
        <p14:creationId xmlns:p14="http://schemas.microsoft.com/office/powerpoint/2010/main" val="1568150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CH"/>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4B70E99-6984-4B1F-A24A-4B490AE815A6}" type="slidenum">
              <a:rPr lang="en-GB"/>
              <a:pPr>
                <a:defRPr/>
              </a:pPr>
              <a:t>‹#›</a:t>
            </a:fld>
            <a:endParaRPr lang="en-GB"/>
          </a:p>
        </p:txBody>
      </p:sp>
    </p:spTree>
    <p:extLst>
      <p:ext uri="{BB962C8B-B14F-4D97-AF65-F5344CB8AC3E}">
        <p14:creationId xmlns:p14="http://schemas.microsoft.com/office/powerpoint/2010/main" val="2922106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contenu 2"/>
          <p:cNvSpPr>
            <a:spLocks noGrp="1"/>
          </p:cNvSpPr>
          <p:nvPr>
            <p:ph sz="half" idx="1"/>
          </p:nvPr>
        </p:nvSpPr>
        <p:spPr>
          <a:xfrm>
            <a:off x="457200"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DE9CB88-004F-47EE-B439-4121EA74B743}" type="slidenum">
              <a:rPr lang="en-GB"/>
              <a:pPr>
                <a:defRPr/>
              </a:pPr>
              <a:t>‹#›</a:t>
            </a:fld>
            <a:endParaRPr lang="en-GB"/>
          </a:p>
        </p:txBody>
      </p:sp>
    </p:spTree>
    <p:extLst>
      <p:ext uri="{BB962C8B-B14F-4D97-AF65-F5344CB8AC3E}">
        <p14:creationId xmlns:p14="http://schemas.microsoft.com/office/powerpoint/2010/main" val="406641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CH"/>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79BF8F04-F587-4FD4-84DA-89D88B76CF63}" type="slidenum">
              <a:rPr lang="en-GB"/>
              <a:pPr>
                <a:defRPr/>
              </a:pPr>
              <a:t>‹#›</a:t>
            </a:fld>
            <a:endParaRPr lang="en-GB"/>
          </a:p>
        </p:txBody>
      </p:sp>
    </p:spTree>
    <p:extLst>
      <p:ext uri="{BB962C8B-B14F-4D97-AF65-F5344CB8AC3E}">
        <p14:creationId xmlns:p14="http://schemas.microsoft.com/office/powerpoint/2010/main" val="129359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D437ED2A-48BD-400F-82D4-014444B35CFB}" type="slidenum">
              <a:rPr lang="en-GB"/>
              <a:pPr>
                <a:defRPr/>
              </a:pPr>
              <a:t>‹#›</a:t>
            </a:fld>
            <a:endParaRPr lang="en-GB"/>
          </a:p>
        </p:txBody>
      </p:sp>
    </p:spTree>
    <p:extLst>
      <p:ext uri="{BB962C8B-B14F-4D97-AF65-F5344CB8AC3E}">
        <p14:creationId xmlns:p14="http://schemas.microsoft.com/office/powerpoint/2010/main" val="63811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2BAAFCCE-E885-423A-A935-40215DD1B766}" type="slidenum">
              <a:rPr lang="en-GB"/>
              <a:pPr>
                <a:defRPr/>
              </a:pPr>
              <a:t>‹#›</a:t>
            </a:fld>
            <a:endParaRPr lang="en-GB"/>
          </a:p>
        </p:txBody>
      </p:sp>
    </p:spTree>
    <p:extLst>
      <p:ext uri="{BB962C8B-B14F-4D97-AF65-F5344CB8AC3E}">
        <p14:creationId xmlns:p14="http://schemas.microsoft.com/office/powerpoint/2010/main" val="310424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F8DDF2D4-C085-498E-B1A1-C3A22AEE5A54}" type="slidenum">
              <a:rPr lang="en-GB"/>
              <a:pPr>
                <a:defRPr/>
              </a:pPr>
              <a:t>‹#›</a:t>
            </a:fld>
            <a:endParaRPr lang="en-GB"/>
          </a:p>
        </p:txBody>
      </p:sp>
    </p:spTree>
    <p:extLst>
      <p:ext uri="{BB962C8B-B14F-4D97-AF65-F5344CB8AC3E}">
        <p14:creationId xmlns:p14="http://schemas.microsoft.com/office/powerpoint/2010/main" val="271416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CH"/>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H" noProof="0" smtClean="0"/>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19F051A-1688-4B16-829C-CB392DAAB064}" type="slidenum">
              <a:rPr lang="en-GB"/>
              <a:pPr>
                <a:defRPr/>
              </a:pPr>
              <a:t>‹#›</a:t>
            </a:fld>
            <a:endParaRPr lang="en-GB"/>
          </a:p>
        </p:txBody>
      </p:sp>
    </p:spTree>
    <p:extLst>
      <p:ext uri="{BB962C8B-B14F-4D97-AF65-F5344CB8AC3E}">
        <p14:creationId xmlns:p14="http://schemas.microsoft.com/office/powerpoint/2010/main" val="4038095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H"/>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640E8B6-E650-4850-8631-A90623305BAE}" type="slidenum">
              <a:rPr lang="en-GB"/>
              <a:pPr>
                <a:defRPr/>
              </a:pPr>
              <a:t>‹#›</a:t>
            </a:fld>
            <a:endParaRPr lang="en-GB"/>
          </a:p>
        </p:txBody>
      </p:sp>
    </p:spTree>
    <p:extLst>
      <p:ext uri="{BB962C8B-B14F-4D97-AF65-F5344CB8AC3E}">
        <p14:creationId xmlns:p14="http://schemas.microsoft.com/office/powerpoint/2010/main" val="1587548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A00A291-DA2C-4F2C-8D6D-F9D86E202517}"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wmf"/><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7"/>
          <p:cNvSpPr>
            <a:spLocks noChangeArrowheads="1"/>
          </p:cNvSpPr>
          <p:nvPr/>
        </p:nvSpPr>
        <p:spPr bwMode="auto">
          <a:xfrm>
            <a:off x="0" y="5805488"/>
            <a:ext cx="9144000" cy="1052512"/>
          </a:xfrm>
          <a:prstGeom prst="rect">
            <a:avLst/>
          </a:prstGeom>
          <a:solidFill>
            <a:srgbClr val="1E7FB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049" tIns="40025" rIns="80049" bIns="40025" anchor="ctr"/>
          <a:lstStyle/>
          <a:p>
            <a:pPr defTabSz="801688" rtl="1" eaLnBrk="1" hangingPunct="1"/>
            <a:r>
              <a:rPr lang="en-US">
                <a:latin typeface="Arial Narrow" pitchFamily="34" charset="0"/>
              </a:rPr>
              <a:t> </a:t>
            </a:r>
            <a:endParaRPr lang="fr-FR">
              <a:latin typeface="Arial Narrow" pitchFamily="34" charset="0"/>
            </a:endParaRPr>
          </a:p>
        </p:txBody>
      </p:sp>
      <p:pic>
        <p:nvPicPr>
          <p:cNvPr id="2051" name="Picture 5" descr="WHO-EN-white-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0588" y="5916613"/>
            <a:ext cx="2454275"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Box 11"/>
          <p:cNvSpPr txBox="1">
            <a:spLocks noChangeArrowheads="1"/>
          </p:cNvSpPr>
          <p:nvPr/>
        </p:nvSpPr>
        <p:spPr bwMode="auto">
          <a:xfrm>
            <a:off x="90488" y="1700213"/>
            <a:ext cx="8963025" cy="4708525"/>
          </a:xfrm>
          <a:prstGeom prst="rect">
            <a:avLst/>
          </a:prstGeom>
          <a:noFill/>
          <a:ln>
            <a:noFill/>
          </a:ln>
          <a:effectLst>
            <a:outerShdw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zh-CN" sz="3200" b="1">
                <a:solidFill>
                  <a:srgbClr val="0000CC"/>
                </a:solidFill>
                <a:ea typeface="SimSun" pitchFamily="2" charset="-122"/>
              </a:rPr>
              <a:t>The EU-WHO UHC partnership:</a:t>
            </a:r>
          </a:p>
          <a:p>
            <a:pPr algn="ctr" eaLnBrk="1" hangingPunct="1"/>
            <a:endParaRPr lang="en-US" altLang="zh-CN" sz="1600" b="1">
              <a:solidFill>
                <a:srgbClr val="0000CC"/>
              </a:solidFill>
              <a:ea typeface="SimSun" pitchFamily="2" charset="-122"/>
            </a:endParaRPr>
          </a:p>
          <a:p>
            <a:pPr algn="ctr" eaLnBrk="1" hangingPunct="1"/>
            <a:r>
              <a:rPr lang="en-US" altLang="zh-CN" sz="3200" b="1">
                <a:solidFill>
                  <a:srgbClr val="0000CC"/>
                </a:solidFill>
                <a:ea typeface="SimSun" pitchFamily="2" charset="-122"/>
              </a:rPr>
              <a:t>Supporting Policy Dialogue on National Health Policies, Strategies and Plans</a:t>
            </a:r>
          </a:p>
          <a:p>
            <a:pPr algn="ctr" eaLnBrk="1" hangingPunct="1"/>
            <a:r>
              <a:rPr lang="en-US" altLang="zh-CN" sz="3200" b="1">
                <a:solidFill>
                  <a:srgbClr val="0000CC"/>
                </a:solidFill>
                <a:ea typeface="SimSun" pitchFamily="2" charset="-122"/>
              </a:rPr>
              <a:t>and Universal coverage</a:t>
            </a:r>
          </a:p>
          <a:p>
            <a:pPr algn="ctr" eaLnBrk="1" hangingPunct="1"/>
            <a:endParaRPr lang="en-US" altLang="zh-CN" sz="2000">
              <a:solidFill>
                <a:srgbClr val="0000CC"/>
              </a:solidFill>
              <a:ea typeface="SimSun" pitchFamily="2" charset="-122"/>
            </a:endParaRPr>
          </a:p>
          <a:p>
            <a:pPr algn="ctr" eaLnBrk="1" hangingPunct="1"/>
            <a:endParaRPr lang="en-US" altLang="zh-CN" sz="2000">
              <a:solidFill>
                <a:srgbClr val="0000CC"/>
              </a:solidFill>
              <a:ea typeface="SimSun" pitchFamily="2" charset="-122"/>
            </a:endParaRPr>
          </a:p>
          <a:p>
            <a:pPr algn="ctr"/>
            <a:endParaRPr lang="en-GB">
              <a:solidFill>
                <a:srgbClr val="3333CC"/>
              </a:solidFill>
            </a:endParaRPr>
          </a:p>
          <a:p>
            <a:pPr algn="ctr"/>
            <a:r>
              <a:rPr lang="en-GB">
                <a:solidFill>
                  <a:srgbClr val="3333CC"/>
                </a:solidFill>
              </a:rPr>
              <a:t>European Union Regional Health and Education Seminar</a:t>
            </a:r>
          </a:p>
          <a:p>
            <a:pPr algn="ctr"/>
            <a:r>
              <a:rPr lang="en-GB">
                <a:solidFill>
                  <a:srgbClr val="3333CC"/>
                </a:solidFill>
              </a:rPr>
              <a:t>5 November 2013, Addis Ababa, Ethiopia</a:t>
            </a:r>
          </a:p>
          <a:p>
            <a:pPr algn="ctr" eaLnBrk="1" hangingPunct="1"/>
            <a:endParaRPr lang="en-US" altLang="zh-CN" sz="3200" b="1">
              <a:solidFill>
                <a:srgbClr val="0000CC"/>
              </a:solidFill>
              <a:ea typeface="SimSun" pitchFamily="2" charset="-122"/>
            </a:endParaRPr>
          </a:p>
          <a:p>
            <a:pPr algn="ctr" eaLnBrk="1" hangingPunct="1"/>
            <a:endParaRPr lang="en-US" altLang="zh-CN" sz="3600" b="1">
              <a:solidFill>
                <a:srgbClr val="0000CC"/>
              </a:solidFill>
              <a:ea typeface="SimSun" pitchFamily="2" charset="-122"/>
            </a:endParaRPr>
          </a:p>
        </p:txBody>
      </p:sp>
      <p:pic>
        <p:nvPicPr>
          <p:cNvPr id="2053" name="Picture 31" descr="EUROs"/>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14288" y="0"/>
            <a:ext cx="1444625" cy="1022350"/>
          </a:xfrm>
          <a:prstGeom prst="rect">
            <a:avLst/>
          </a:prstGeom>
          <a:noFill/>
          <a:ln>
            <a:noFill/>
          </a:ln>
          <a:effectLst>
            <a:outerShdw dist="53882" dir="2700000" algn="ctr" rotWithShape="0">
              <a:srgbClr val="FF0066">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32" descr="WPROs"/>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4657725" y="0"/>
            <a:ext cx="1443038" cy="1022350"/>
          </a:xfrm>
          <a:prstGeom prst="rect">
            <a:avLst/>
          </a:prstGeom>
          <a:noFill/>
          <a:ln>
            <a:noFill/>
          </a:ln>
          <a:effectLst>
            <a:outerShdw dist="53882" dir="2700000" algn="ctr" rotWithShape="0">
              <a:schemeClr val="accent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33" descr="AFROs"/>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6207125" y="0"/>
            <a:ext cx="1381125" cy="1022350"/>
          </a:xfrm>
          <a:prstGeom prst="rect">
            <a:avLst/>
          </a:prstGeom>
          <a:noFill/>
          <a:ln>
            <a:noFill/>
          </a:ln>
          <a:effectLst>
            <a:outerShdw dist="53882" dir="2700000" algn="ctr" rotWithShape="0">
              <a:srgbClr val="72BBE8">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34" descr="AMROs"/>
          <p:cNvPicPr>
            <a:picLocks noChangeAspect="1" noChangeArrowheads="1"/>
          </p:cNvPicPr>
          <p:nvPr/>
        </p:nvPicPr>
        <p:blipFill>
          <a:blip r:embed="rId7">
            <a:lum bright="6000"/>
            <a:extLst>
              <a:ext uri="{28A0092B-C50C-407E-A947-70E740481C1C}">
                <a14:useLocalDpi xmlns:a14="http://schemas.microsoft.com/office/drawing/2010/main" val="0"/>
              </a:ext>
            </a:extLst>
          </a:blip>
          <a:srcRect/>
          <a:stretch>
            <a:fillRect/>
          </a:stretch>
        </p:blipFill>
        <p:spPr bwMode="auto">
          <a:xfrm>
            <a:off x="3101975" y="0"/>
            <a:ext cx="1449388" cy="1022350"/>
          </a:xfrm>
          <a:prstGeom prst="rect">
            <a:avLst/>
          </a:prstGeom>
          <a:noFill/>
          <a:ln>
            <a:noFill/>
          </a:ln>
          <a:effectLst>
            <a:outerShdw dist="53882" dir="2700000" algn="ctr" rotWithShape="0">
              <a:srgbClr val="FF0066">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35" descr="EMROss"/>
          <p:cNvPicPr>
            <a:picLocks noChangeAspect="1" noChangeArrowheads="1"/>
          </p:cNvPicPr>
          <p:nvPr/>
        </p:nvPicPr>
        <p:blipFill>
          <a:blip r:embed="rId8">
            <a:lum bright="6000"/>
            <a:extLst>
              <a:ext uri="{28A0092B-C50C-407E-A947-70E740481C1C}">
                <a14:useLocalDpi xmlns:a14="http://schemas.microsoft.com/office/drawing/2010/main" val="0"/>
              </a:ext>
            </a:extLst>
          </a:blip>
          <a:srcRect/>
          <a:stretch>
            <a:fillRect/>
          </a:stretch>
        </p:blipFill>
        <p:spPr bwMode="auto">
          <a:xfrm>
            <a:off x="1550988" y="0"/>
            <a:ext cx="1444625" cy="1022350"/>
          </a:xfrm>
          <a:prstGeom prst="rect">
            <a:avLst/>
          </a:prstGeom>
          <a:noFill/>
          <a:ln>
            <a:noFill/>
          </a:ln>
          <a:effectLst>
            <a:outerShdw dist="53882" dir="2700000" algn="ctr" rotWithShape="0">
              <a:schemeClr val="accent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36" descr="SEAROs"/>
          <p:cNvPicPr>
            <a:picLocks noChangeAspect="1" noChangeArrowheads="1"/>
          </p:cNvPicPr>
          <p:nvPr/>
        </p:nvPicPr>
        <p:blipFill>
          <a:blip r:embed="rId9">
            <a:lum bright="6000"/>
            <a:extLst>
              <a:ext uri="{28A0092B-C50C-407E-A947-70E740481C1C}">
                <a14:useLocalDpi xmlns:a14="http://schemas.microsoft.com/office/drawing/2010/main" val="0"/>
              </a:ext>
            </a:extLst>
          </a:blip>
          <a:srcRect/>
          <a:stretch>
            <a:fillRect/>
          </a:stretch>
        </p:blipFill>
        <p:spPr bwMode="auto">
          <a:xfrm>
            <a:off x="7694613" y="0"/>
            <a:ext cx="1449387" cy="1022350"/>
          </a:xfrm>
          <a:prstGeom prst="rect">
            <a:avLst/>
          </a:prstGeom>
          <a:noFill/>
          <a:ln>
            <a:noFill/>
          </a:ln>
          <a:effectLst>
            <a:outerShdw dist="53882" dir="2700000" algn="ctr" rotWithShape="0">
              <a:schemeClr val="accent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idx="4294967295"/>
          </p:nvPr>
        </p:nvSpPr>
        <p:spPr>
          <a:xfrm>
            <a:off x="466725" y="188913"/>
            <a:ext cx="8229600" cy="576262"/>
          </a:xfrm>
        </p:spPr>
        <p:txBody>
          <a:bodyPr/>
          <a:lstStyle/>
          <a:p>
            <a:pPr eaLnBrk="1" hangingPunct="1"/>
            <a:r>
              <a:rPr lang="en-US" sz="4000" smtClean="0"/>
              <a:t>Why such a partnership?</a:t>
            </a:r>
          </a:p>
        </p:txBody>
      </p:sp>
      <p:sp>
        <p:nvSpPr>
          <p:cNvPr id="2" name="Rectangle avec flèche vers le bas 1"/>
          <p:cNvSpPr/>
          <p:nvPr/>
        </p:nvSpPr>
        <p:spPr>
          <a:xfrm>
            <a:off x="371475" y="1155700"/>
            <a:ext cx="4032250" cy="3065463"/>
          </a:xfrm>
          <a:prstGeom prst="downArrowCallou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fr-CH">
                <a:solidFill>
                  <a:schemeClr val="tx1"/>
                </a:solidFill>
              </a:rPr>
              <a:t>At Country Level</a:t>
            </a:r>
          </a:p>
          <a:p>
            <a:pPr algn="ctr" eaLnBrk="1" hangingPunct="1">
              <a:defRPr/>
            </a:pPr>
            <a:endParaRPr lang="fr-CH" sz="800">
              <a:solidFill>
                <a:schemeClr val="tx1"/>
              </a:solidFill>
            </a:endParaRPr>
          </a:p>
          <a:p>
            <a:pPr eaLnBrk="1" hangingPunct="1">
              <a:buFont typeface="Arial" charset="0"/>
              <a:buChar char="•"/>
              <a:defRPr/>
            </a:pPr>
            <a:r>
              <a:rPr lang="fr-CH">
                <a:solidFill>
                  <a:schemeClr val="tx1"/>
                </a:solidFill>
              </a:rPr>
              <a:t>Dissatisfaction with fragmentation</a:t>
            </a:r>
          </a:p>
          <a:p>
            <a:pPr eaLnBrk="1" hangingPunct="1">
              <a:buFont typeface="Arial" charset="0"/>
              <a:buChar char="•"/>
              <a:defRPr/>
            </a:pPr>
            <a:r>
              <a:rPr lang="fr-CH">
                <a:solidFill>
                  <a:schemeClr val="tx1"/>
                </a:solidFill>
              </a:rPr>
              <a:t>Dissatisfaction with inequalities and slow progress</a:t>
            </a:r>
          </a:p>
          <a:p>
            <a:pPr eaLnBrk="1" hangingPunct="1">
              <a:buFont typeface="Arial" charset="0"/>
              <a:buChar char="•"/>
              <a:defRPr/>
            </a:pPr>
            <a:r>
              <a:rPr lang="fr-CH">
                <a:solidFill>
                  <a:schemeClr val="tx1"/>
                </a:solidFill>
              </a:rPr>
              <a:t>Backlash with state withdrawal</a:t>
            </a:r>
          </a:p>
          <a:p>
            <a:pPr eaLnBrk="1" hangingPunct="1">
              <a:buFont typeface="Arial" charset="0"/>
              <a:buChar char="•"/>
              <a:defRPr/>
            </a:pPr>
            <a:r>
              <a:rPr lang="fr-CH">
                <a:solidFill>
                  <a:schemeClr val="tx1"/>
                </a:solidFill>
              </a:rPr>
              <a:t>Dissatisfaction with policy dialogue</a:t>
            </a:r>
          </a:p>
        </p:txBody>
      </p:sp>
      <p:sp>
        <p:nvSpPr>
          <p:cNvPr id="7" name="Rectangle avec flèche vers le bas 6"/>
          <p:cNvSpPr/>
          <p:nvPr/>
        </p:nvSpPr>
        <p:spPr>
          <a:xfrm>
            <a:off x="4692650" y="1155700"/>
            <a:ext cx="4032250" cy="3065463"/>
          </a:xfrm>
          <a:prstGeom prst="downArrowCallou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fr-CH">
                <a:solidFill>
                  <a:schemeClr val="tx1"/>
                </a:solidFill>
              </a:rPr>
              <a:t>At Global Level</a:t>
            </a:r>
          </a:p>
          <a:p>
            <a:pPr algn="ctr" eaLnBrk="1" hangingPunct="1">
              <a:defRPr/>
            </a:pPr>
            <a:endParaRPr lang="fr-CH" sz="800">
              <a:solidFill>
                <a:schemeClr val="tx1"/>
              </a:solidFill>
            </a:endParaRPr>
          </a:p>
          <a:p>
            <a:pPr eaLnBrk="1" hangingPunct="1">
              <a:buFont typeface="Arial" charset="0"/>
              <a:buChar char="•"/>
              <a:defRPr/>
            </a:pPr>
            <a:r>
              <a:rPr lang="fr-CH">
                <a:solidFill>
                  <a:schemeClr val="tx1"/>
                </a:solidFill>
              </a:rPr>
              <a:t>Failure to reach MDGs</a:t>
            </a:r>
          </a:p>
          <a:p>
            <a:pPr eaLnBrk="1" hangingPunct="1">
              <a:buFont typeface="Arial" charset="0"/>
              <a:buChar char="•"/>
              <a:defRPr/>
            </a:pPr>
            <a:r>
              <a:rPr lang="fr-CH">
                <a:solidFill>
                  <a:schemeClr val="tx1"/>
                </a:solidFill>
              </a:rPr>
              <a:t>Limitations of cost-effective interventions / vertical programmes</a:t>
            </a:r>
          </a:p>
          <a:p>
            <a:pPr eaLnBrk="1" hangingPunct="1">
              <a:buFont typeface="Arial" charset="0"/>
              <a:buChar char="•"/>
              <a:defRPr/>
            </a:pPr>
            <a:r>
              <a:rPr lang="fr-CH">
                <a:solidFill>
                  <a:schemeClr val="tx1"/>
                </a:solidFill>
              </a:rPr>
              <a:t>Recognition of HS bottlenecks and adverse effects of fragmentation</a:t>
            </a:r>
          </a:p>
        </p:txBody>
      </p:sp>
      <p:sp>
        <p:nvSpPr>
          <p:cNvPr id="3077" name="ZoneTexte 2"/>
          <p:cNvSpPr txBox="1">
            <a:spLocks noChangeArrowheads="1"/>
          </p:cNvSpPr>
          <p:nvPr/>
        </p:nvSpPr>
        <p:spPr bwMode="auto">
          <a:xfrm>
            <a:off x="376238" y="4365625"/>
            <a:ext cx="8229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CH" sz="2400"/>
              <a:t>Recognition of the importance of broad policy directions</a:t>
            </a:r>
          </a:p>
        </p:txBody>
      </p:sp>
      <p:sp>
        <p:nvSpPr>
          <p:cNvPr id="6" name="Rectangle 5"/>
          <p:cNvSpPr/>
          <p:nvPr/>
        </p:nvSpPr>
        <p:spPr>
          <a:xfrm>
            <a:off x="371475" y="5084763"/>
            <a:ext cx="4073525" cy="1223962"/>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CH" dirty="0">
                <a:solidFill>
                  <a:schemeClr val="tx1"/>
                </a:solidFill>
              </a:rPr>
              <a:t>Country </a:t>
            </a:r>
            <a:r>
              <a:rPr lang="fr-CH" dirty="0" err="1">
                <a:solidFill>
                  <a:schemeClr val="tx1"/>
                </a:solidFill>
              </a:rPr>
              <a:t>interest</a:t>
            </a:r>
            <a:r>
              <a:rPr lang="fr-CH" dirty="0">
                <a:solidFill>
                  <a:schemeClr val="tx1"/>
                </a:solidFill>
              </a:rPr>
              <a:t> in </a:t>
            </a:r>
            <a:r>
              <a:rPr lang="fr-CH" dirty="0" err="1">
                <a:solidFill>
                  <a:schemeClr val="tx1"/>
                </a:solidFill>
              </a:rPr>
              <a:t>developing</a:t>
            </a:r>
            <a:r>
              <a:rPr lang="fr-CH" dirty="0">
                <a:solidFill>
                  <a:schemeClr val="tx1"/>
                </a:solidFill>
              </a:rPr>
              <a:t> pro-</a:t>
            </a:r>
            <a:r>
              <a:rPr lang="fr-CH" dirty="0" err="1">
                <a:solidFill>
                  <a:schemeClr val="tx1"/>
                </a:solidFill>
              </a:rPr>
              <a:t>poor</a:t>
            </a:r>
            <a:r>
              <a:rPr lang="fr-CH" dirty="0">
                <a:solidFill>
                  <a:schemeClr val="tx1"/>
                </a:solidFill>
              </a:rPr>
              <a:t> and more </a:t>
            </a:r>
            <a:r>
              <a:rPr lang="fr-CH" dirty="0" err="1">
                <a:solidFill>
                  <a:schemeClr val="tx1"/>
                </a:solidFill>
              </a:rPr>
              <a:t>equitable</a:t>
            </a:r>
            <a:r>
              <a:rPr lang="fr-CH" dirty="0">
                <a:solidFill>
                  <a:schemeClr val="tx1"/>
                </a:solidFill>
              </a:rPr>
              <a:t> </a:t>
            </a:r>
            <a:r>
              <a:rPr lang="fr-CH" dirty="0" err="1">
                <a:solidFill>
                  <a:schemeClr val="tx1"/>
                </a:solidFill>
              </a:rPr>
              <a:t>policies</a:t>
            </a:r>
            <a:r>
              <a:rPr lang="fr-CH" dirty="0">
                <a:solidFill>
                  <a:schemeClr val="tx1"/>
                </a:solidFill>
              </a:rPr>
              <a:t> </a:t>
            </a:r>
            <a:r>
              <a:rPr lang="fr-CH" dirty="0" err="1">
                <a:solidFill>
                  <a:schemeClr val="tx1"/>
                </a:solidFill>
              </a:rPr>
              <a:t>towards</a:t>
            </a:r>
            <a:r>
              <a:rPr lang="fr-CH" dirty="0">
                <a:solidFill>
                  <a:schemeClr val="tx1"/>
                </a:solidFill>
              </a:rPr>
              <a:t> UHC, </a:t>
            </a:r>
            <a:r>
              <a:rPr lang="fr-CH" dirty="0" err="1">
                <a:solidFill>
                  <a:schemeClr val="tx1"/>
                </a:solidFill>
              </a:rPr>
              <a:t>through</a:t>
            </a:r>
            <a:r>
              <a:rPr lang="fr-CH" dirty="0">
                <a:solidFill>
                  <a:schemeClr val="tx1"/>
                </a:solidFill>
              </a:rPr>
              <a:t> </a:t>
            </a:r>
            <a:r>
              <a:rPr lang="fr-CH" dirty="0" err="1">
                <a:solidFill>
                  <a:schemeClr val="tx1"/>
                </a:solidFill>
              </a:rPr>
              <a:t>better</a:t>
            </a:r>
            <a:r>
              <a:rPr lang="fr-CH" dirty="0">
                <a:solidFill>
                  <a:schemeClr val="tx1"/>
                </a:solidFill>
              </a:rPr>
              <a:t> </a:t>
            </a:r>
            <a:r>
              <a:rPr lang="fr-CH" dirty="0" err="1">
                <a:solidFill>
                  <a:schemeClr val="tx1"/>
                </a:solidFill>
              </a:rPr>
              <a:t>policy</a:t>
            </a:r>
            <a:r>
              <a:rPr lang="fr-CH" dirty="0">
                <a:solidFill>
                  <a:schemeClr val="tx1"/>
                </a:solidFill>
              </a:rPr>
              <a:t> dialogue </a:t>
            </a:r>
          </a:p>
        </p:txBody>
      </p:sp>
      <p:sp>
        <p:nvSpPr>
          <p:cNvPr id="10" name="Rectangle 9"/>
          <p:cNvSpPr/>
          <p:nvPr/>
        </p:nvSpPr>
        <p:spPr>
          <a:xfrm>
            <a:off x="4692650" y="5084763"/>
            <a:ext cx="4032250" cy="122396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CH" dirty="0">
                <a:solidFill>
                  <a:schemeClr val="tx1"/>
                </a:solidFill>
              </a:rPr>
              <a:t>Global </a:t>
            </a:r>
            <a:r>
              <a:rPr lang="fr-CH" dirty="0" err="1">
                <a:solidFill>
                  <a:schemeClr val="tx1"/>
                </a:solidFill>
              </a:rPr>
              <a:t>interest</a:t>
            </a:r>
            <a:r>
              <a:rPr lang="fr-CH" dirty="0">
                <a:solidFill>
                  <a:schemeClr val="tx1"/>
                </a:solidFill>
              </a:rPr>
              <a:t> in more effective </a:t>
            </a:r>
            <a:r>
              <a:rPr lang="fr-CH" dirty="0" err="1">
                <a:solidFill>
                  <a:schemeClr val="tx1"/>
                </a:solidFill>
              </a:rPr>
              <a:t>aid</a:t>
            </a:r>
            <a:r>
              <a:rPr lang="fr-CH" dirty="0">
                <a:solidFill>
                  <a:schemeClr val="tx1"/>
                </a:solidFill>
              </a:rPr>
              <a:t> and </a:t>
            </a:r>
            <a:r>
              <a:rPr lang="fr-CH" dirty="0" err="1">
                <a:solidFill>
                  <a:schemeClr val="tx1"/>
                </a:solidFill>
              </a:rPr>
              <a:t>better</a:t>
            </a:r>
            <a:r>
              <a:rPr lang="fr-CH" dirty="0">
                <a:solidFill>
                  <a:schemeClr val="tx1"/>
                </a:solidFill>
              </a:rPr>
              <a:t> coordination </a:t>
            </a:r>
            <a:r>
              <a:rPr lang="fr-CH" dirty="0" err="1">
                <a:solidFill>
                  <a:schemeClr val="tx1"/>
                </a:solidFill>
              </a:rPr>
              <a:t>along</a:t>
            </a:r>
            <a:r>
              <a:rPr lang="fr-CH" dirty="0">
                <a:solidFill>
                  <a:schemeClr val="tx1"/>
                </a:solidFill>
              </a:rPr>
              <a:t> </a:t>
            </a:r>
            <a:r>
              <a:rPr lang="fr-CH" dirty="0" err="1">
                <a:solidFill>
                  <a:schemeClr val="tx1"/>
                </a:solidFill>
              </a:rPr>
              <a:t>with</a:t>
            </a:r>
            <a:r>
              <a:rPr lang="fr-CH" dirty="0">
                <a:solidFill>
                  <a:schemeClr val="tx1"/>
                </a:solidFill>
              </a:rPr>
              <a:t> the «One» </a:t>
            </a:r>
            <a:r>
              <a:rPr lang="fr-CH" dirty="0" err="1">
                <a:solidFill>
                  <a:schemeClr val="tx1"/>
                </a:solidFill>
              </a:rPr>
              <a:t>aid</a:t>
            </a:r>
            <a:r>
              <a:rPr lang="fr-CH" dirty="0">
                <a:solidFill>
                  <a:schemeClr val="tx1"/>
                </a:solidFill>
              </a:rPr>
              <a:t> </a:t>
            </a:r>
            <a:r>
              <a:rPr lang="fr-CH" dirty="0" err="1">
                <a:solidFill>
                  <a:schemeClr val="tx1"/>
                </a:solidFill>
              </a:rPr>
              <a:t>effectiveness</a:t>
            </a:r>
            <a:r>
              <a:rPr lang="fr-CH" dirty="0">
                <a:solidFill>
                  <a:schemeClr val="tx1"/>
                </a:solidFill>
              </a:rPr>
              <a:t> </a:t>
            </a:r>
            <a:r>
              <a:rPr lang="fr-CH" dirty="0" err="1">
                <a:solidFill>
                  <a:schemeClr val="tx1"/>
                </a:solidFill>
              </a:rPr>
              <a:t>mechanisms</a:t>
            </a:r>
            <a:endParaRPr lang="fr-CH"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69410">
            <a:off x="490538" y="758825"/>
            <a:ext cx="1804987" cy="2555875"/>
          </a:xfrm>
          <a:prstGeom prst="rect">
            <a:avLst/>
          </a:prstGeom>
          <a:noFill/>
          <a:ln>
            <a:noFill/>
          </a:ln>
          <a:effectLst>
            <a:outerShdw dist="76200" dir="3000026"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p:cNvPicPr>
            <a:picLocks noChangeAspect="1"/>
          </p:cNvPicPr>
          <p:nvPr/>
        </p:nvPicPr>
        <p:blipFill>
          <a:blip r:embed="rId3"/>
          <a:stretch>
            <a:fillRect/>
          </a:stretch>
        </p:blipFill>
        <p:spPr>
          <a:xfrm rot="1049069">
            <a:off x="1936750" y="827088"/>
            <a:ext cx="1760538" cy="2438400"/>
          </a:xfrm>
          <a:prstGeom prst="rect">
            <a:avLst/>
          </a:prstGeom>
          <a:effectLst>
            <a:outerShdw blurRad="50800" dist="76200" dir="2700000" algn="tl" rotWithShape="0">
              <a:prstClr val="black">
                <a:alpha val="40000"/>
              </a:prstClr>
            </a:outerShdw>
          </a:effectLst>
        </p:spPr>
      </p:pic>
      <p:grpSp>
        <p:nvGrpSpPr>
          <p:cNvPr id="4100" name="Group 7"/>
          <p:cNvGrpSpPr>
            <a:grpSpLocks/>
          </p:cNvGrpSpPr>
          <p:nvPr/>
        </p:nvGrpSpPr>
        <p:grpSpPr bwMode="auto">
          <a:xfrm>
            <a:off x="4089400" y="798513"/>
            <a:ext cx="4953000" cy="2413000"/>
            <a:chOff x="117" y="401"/>
            <a:chExt cx="5475" cy="3278"/>
          </a:xfrm>
        </p:grpSpPr>
        <p:pic>
          <p:nvPicPr>
            <p:cNvPr id="41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 y="401"/>
              <a:ext cx="1775" cy="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11" name="Connecteur en arc 7"/>
            <p:cNvCxnSpPr>
              <a:cxnSpLocks noChangeShapeType="1"/>
            </p:cNvCxnSpPr>
            <p:nvPr/>
          </p:nvCxnSpPr>
          <p:spPr bwMode="auto">
            <a:xfrm flipV="1">
              <a:off x="1687" y="538"/>
              <a:ext cx="2265" cy="888"/>
            </a:xfrm>
            <a:prstGeom prst="curvedConnector3">
              <a:avLst>
                <a:gd name="adj1" fmla="val 50000"/>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71682" name="Picture 2"/>
            <p:cNvPicPr>
              <a:picLocks noChangeAspect="1" noChangeArrowheads="1"/>
            </p:cNvPicPr>
            <p:nvPr/>
          </p:nvPicPr>
          <p:blipFill>
            <a:blip r:embed="rId5"/>
            <a:srcRect/>
            <a:stretch>
              <a:fillRect/>
            </a:stretch>
          </p:blipFill>
          <p:spPr bwMode="auto">
            <a:xfrm>
              <a:off x="117" y="403"/>
              <a:ext cx="1750" cy="2465"/>
            </a:xfrm>
            <a:prstGeom prst="rect">
              <a:avLst/>
            </a:prstGeom>
            <a:noFill/>
            <a:ln w="9525">
              <a:solidFill>
                <a:schemeClr val="tx1"/>
              </a:solidFill>
              <a:miter lim="800000"/>
              <a:headEnd/>
              <a:tailEnd/>
            </a:ln>
            <a:effectLst>
              <a:outerShdw blurRad="50800" dist="114300" dir="8100000" algn="tr" rotWithShape="0">
                <a:prstClr val="black">
                  <a:alpha val="40000"/>
                </a:prstClr>
              </a:outerShdw>
            </a:effectLst>
          </p:spPr>
        </p:pic>
        <p:pic>
          <p:nvPicPr>
            <p:cNvPr id="41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 y="3034"/>
              <a:ext cx="5261" cy="64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14" name="Rectangle 45"/>
            <p:cNvSpPr>
              <a:spLocks noChangeArrowheads="1"/>
            </p:cNvSpPr>
            <p:nvPr/>
          </p:nvSpPr>
          <p:spPr bwMode="auto">
            <a:xfrm>
              <a:off x="3518" y="1677"/>
              <a:ext cx="17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defTabSz="1042988" rtl="1" eaLnBrk="1" hangingPunct="1"/>
              <a:endParaRPr lang="en-US" sz="3900" b="1">
                <a:solidFill>
                  <a:srgbClr val="000066"/>
                </a:solidFill>
              </a:endParaRPr>
            </a:p>
          </p:txBody>
        </p:sp>
        <p:cxnSp>
          <p:nvCxnSpPr>
            <p:cNvPr id="4115" name="Forme 47"/>
            <p:cNvCxnSpPr>
              <a:cxnSpLocks noChangeShapeType="1"/>
              <a:stCxn id="4114" idx="1"/>
            </p:cNvCxnSpPr>
            <p:nvPr/>
          </p:nvCxnSpPr>
          <p:spPr bwMode="auto">
            <a:xfrm rot="10800000" flipV="1">
              <a:off x="2691" y="1787"/>
              <a:ext cx="827" cy="1206"/>
            </a:xfrm>
            <a:prstGeom prst="curvedConnector2">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4101" name="Rectangle 2"/>
          <p:cNvSpPr>
            <a:spLocks noChangeArrowheads="1"/>
          </p:cNvSpPr>
          <p:nvPr/>
        </p:nvSpPr>
        <p:spPr bwMode="auto">
          <a:xfrm>
            <a:off x="5192713" y="295275"/>
            <a:ext cx="25209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6" tIns="45688" rIns="91376" bIns="45688" anchor="ctr"/>
          <a:lstStyle/>
          <a:p>
            <a:pPr algn="ctr" eaLnBrk="1" hangingPunct="1"/>
            <a:r>
              <a:rPr lang="en-US" sz="1600">
                <a:solidFill>
                  <a:srgbClr val="0000CC"/>
                </a:solidFill>
              </a:rPr>
              <a:t>5</a:t>
            </a:r>
            <a:r>
              <a:rPr lang="en-US" sz="1600" baseline="30000">
                <a:solidFill>
                  <a:srgbClr val="0000CC"/>
                </a:solidFill>
              </a:rPr>
              <a:t>th</a:t>
            </a:r>
            <a:r>
              <a:rPr lang="en-US" sz="1600">
                <a:solidFill>
                  <a:srgbClr val="0000CC"/>
                </a:solidFill>
              </a:rPr>
              <a:t> WR MEETING 2009</a:t>
            </a:r>
          </a:p>
        </p:txBody>
      </p:sp>
      <p:pic>
        <p:nvPicPr>
          <p:cNvPr id="72712" name="Picture 8"/>
          <p:cNvPicPr>
            <a:picLocks noChangeAspect="1" noChangeArrowheads="1"/>
          </p:cNvPicPr>
          <p:nvPr/>
        </p:nvPicPr>
        <p:blipFill>
          <a:blip r:embed="rId7"/>
          <a:srcRect/>
          <a:stretch>
            <a:fillRect/>
          </a:stretch>
        </p:blipFill>
        <p:spPr bwMode="auto">
          <a:xfrm>
            <a:off x="3819525" y="3719513"/>
            <a:ext cx="1852613" cy="2927350"/>
          </a:xfrm>
          <a:prstGeom prst="rect">
            <a:avLst/>
          </a:prstGeom>
          <a:noFill/>
          <a:ln w="9525">
            <a:solidFill>
              <a:schemeClr val="tx1"/>
            </a:solidFill>
            <a:miter lim="800000"/>
            <a:headEnd/>
            <a:tailEnd/>
          </a:ln>
          <a:effectLst>
            <a:outerShdw blurRad="50800" dist="114300" dir="8100000" algn="tr" rotWithShape="0">
              <a:prstClr val="black">
                <a:alpha val="40000"/>
              </a:prstClr>
            </a:outerShdw>
          </a:effectLst>
        </p:spPr>
      </p:pic>
      <p:sp>
        <p:nvSpPr>
          <p:cNvPr id="4103" name="Text Box 19"/>
          <p:cNvSpPr txBox="1">
            <a:spLocks noChangeArrowheads="1"/>
          </p:cNvSpPr>
          <p:nvPr/>
        </p:nvSpPr>
        <p:spPr bwMode="auto">
          <a:xfrm>
            <a:off x="263525" y="4763"/>
            <a:ext cx="369093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4000"/>
              <a:t>WHO response</a:t>
            </a:r>
          </a:p>
        </p:txBody>
      </p:sp>
      <p:sp>
        <p:nvSpPr>
          <p:cNvPr id="4104" name="Text Box 20"/>
          <p:cNvSpPr txBox="1">
            <a:spLocks noChangeArrowheads="1"/>
          </p:cNvSpPr>
          <p:nvPr/>
        </p:nvSpPr>
        <p:spPr bwMode="auto">
          <a:xfrm>
            <a:off x="3811588" y="3765550"/>
            <a:ext cx="175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solidFill>
                  <a:srgbClr val="0000CC"/>
                </a:solidFill>
              </a:rPr>
              <a:t>GPG may 2010</a:t>
            </a:r>
          </a:p>
        </p:txBody>
      </p:sp>
      <p:grpSp>
        <p:nvGrpSpPr>
          <p:cNvPr id="4105" name="Groupe 3"/>
          <p:cNvGrpSpPr>
            <a:grpSpLocks/>
          </p:cNvGrpSpPr>
          <p:nvPr/>
        </p:nvGrpSpPr>
        <p:grpSpPr bwMode="auto">
          <a:xfrm>
            <a:off x="6410325" y="3333750"/>
            <a:ext cx="2274888" cy="3152775"/>
            <a:chOff x="5805826" y="3510916"/>
            <a:chExt cx="2275343" cy="3152775"/>
          </a:xfrm>
        </p:grpSpPr>
        <p:pic>
          <p:nvPicPr>
            <p:cNvPr id="4108" name="Picture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53921">
              <a:off x="5845969" y="3510916"/>
              <a:ext cx="2235200" cy="3152775"/>
            </a:xfrm>
            <a:prstGeom prst="rect">
              <a:avLst/>
            </a:prstGeom>
            <a:noFill/>
            <a:ln w="28575">
              <a:solidFill>
                <a:schemeClr val="accent2"/>
              </a:solidFill>
              <a:miter lim="800000"/>
              <a:headEnd/>
              <a:tailEnd/>
            </a:ln>
            <a:effectLst>
              <a:outerShdw dist="91581" dir="2021404"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4109" name="Text Box 23"/>
            <p:cNvSpPr txBox="1">
              <a:spLocks noChangeArrowheads="1"/>
            </p:cNvSpPr>
            <p:nvPr/>
          </p:nvSpPr>
          <p:spPr bwMode="auto">
            <a:xfrm rot="-866421">
              <a:off x="5805826" y="3738562"/>
              <a:ext cx="17573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400" b="1">
                  <a:solidFill>
                    <a:srgbClr val="0000CC"/>
                  </a:solidFill>
                </a:rPr>
                <a:t>Resolution</a:t>
              </a:r>
            </a:p>
            <a:p>
              <a:pPr algn="ctr" eaLnBrk="1" hangingPunct="1"/>
              <a:r>
                <a:rPr lang="en-GB" sz="2400" b="1">
                  <a:solidFill>
                    <a:srgbClr val="0000CC"/>
                  </a:solidFill>
                </a:rPr>
                <a:t>May 2011</a:t>
              </a:r>
            </a:p>
          </p:txBody>
        </p:sp>
      </p:grpSp>
      <p:pic>
        <p:nvPicPr>
          <p:cNvPr id="4106"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882164">
            <a:off x="1363663" y="3821113"/>
            <a:ext cx="1965325" cy="2776537"/>
          </a:xfrm>
          <a:prstGeom prst="rect">
            <a:avLst/>
          </a:prstGeom>
          <a:noFill/>
          <a:ln>
            <a:noFill/>
          </a:ln>
          <a:effectLst>
            <a:outerShdw dist="114300"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126042">
            <a:off x="368300" y="2206625"/>
            <a:ext cx="1978025" cy="2560638"/>
          </a:xfrm>
          <a:prstGeom prst="rect">
            <a:avLst/>
          </a:prstGeom>
          <a:noFill/>
          <a:ln>
            <a:noFill/>
          </a:ln>
          <a:effectLst>
            <a:outerShdw dist="114300"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9"/>
          <p:cNvSpPr txBox="1">
            <a:spLocks noChangeArrowheads="1"/>
          </p:cNvSpPr>
          <p:nvPr/>
        </p:nvSpPr>
        <p:spPr bwMode="auto">
          <a:xfrm>
            <a:off x="263525" y="4763"/>
            <a:ext cx="31496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4000"/>
              <a:t>EU response</a:t>
            </a:r>
          </a:p>
        </p:txBody>
      </p:sp>
      <p:grpSp>
        <p:nvGrpSpPr>
          <p:cNvPr id="6" name="Group 5"/>
          <p:cNvGrpSpPr/>
          <p:nvPr/>
        </p:nvGrpSpPr>
        <p:grpSpPr>
          <a:xfrm rot="20668875">
            <a:off x="646656" y="1305454"/>
            <a:ext cx="2340784" cy="3314750"/>
            <a:chOff x="899397" y="1100229"/>
            <a:chExt cx="2340784" cy="3314750"/>
          </a:xfrm>
          <a:effectLst>
            <a:outerShdw blurRad="50800" dist="76200" dir="2700000" algn="tl" rotWithShape="0">
              <a:prstClr val="black">
                <a:alpha val="40000"/>
              </a:prstClr>
            </a:outerShdw>
          </a:effectLst>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959" y="1100229"/>
              <a:ext cx="2329222" cy="33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899397" y="3068960"/>
              <a:ext cx="2329222" cy="1015663"/>
            </a:xfrm>
            <a:prstGeom prst="rect">
              <a:avLst/>
            </a:prstGeom>
          </p:spPr>
          <p:txBody>
            <a:bodyPr>
              <a:spAutoFit/>
            </a:bodyPr>
            <a:lstStyle/>
            <a:p>
              <a:pPr algn="ctr">
                <a:defRPr/>
              </a:pPr>
              <a:r>
                <a:rPr lang="en-US" sz="1200" b="1" dirty="0"/>
                <a:t>European Court of Auditors</a:t>
              </a:r>
            </a:p>
            <a:p>
              <a:pPr algn="ctr">
                <a:defRPr/>
              </a:pPr>
              <a:r>
                <a:rPr lang="en-US" sz="1200" b="1" dirty="0"/>
                <a:t>Report 2008 on EC Development Assistance to Health Services in Sub-Saharan Africa</a:t>
              </a:r>
              <a:endParaRPr lang="fr-CH" sz="1200" b="1" dirty="0"/>
            </a:p>
          </p:txBody>
        </p:sp>
      </p:grpSp>
      <p:sp>
        <p:nvSpPr>
          <p:cNvPr id="5124" name="Rectangle 6"/>
          <p:cNvSpPr>
            <a:spLocks noChangeArrowheads="1"/>
          </p:cNvSpPr>
          <p:nvPr/>
        </p:nvSpPr>
        <p:spPr bwMode="auto">
          <a:xfrm>
            <a:off x="611188" y="5516563"/>
            <a:ext cx="8064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057400" indent="-2057400"/>
            <a:r>
              <a:rPr lang="en-US"/>
              <a:t>EC response on c): </a:t>
            </a:r>
            <a:r>
              <a:rPr lang="en-US" i="1"/>
              <a:t>"The cooperation with the WHO, already important, could indeed be reinforced with its country offices whenever this is possible" </a:t>
            </a:r>
            <a:r>
              <a:rPr lang="en-US"/>
              <a:t>(reply of the commission, page 13)</a:t>
            </a:r>
            <a:endParaRPr lang="fr-CH"/>
          </a:p>
        </p:txBody>
      </p:sp>
      <p:sp>
        <p:nvSpPr>
          <p:cNvPr id="5125" name="Rectangle 7"/>
          <p:cNvSpPr>
            <a:spLocks noChangeArrowheads="1"/>
          </p:cNvSpPr>
          <p:nvPr/>
        </p:nvSpPr>
        <p:spPr bwMode="auto">
          <a:xfrm>
            <a:off x="3708400" y="728663"/>
            <a:ext cx="511175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a:t>No 3: The Commission should ensure it has sufficient health expertise to adequately implement its health sector policies and interventions and play an effective role in health sector dialogue. To this end it should, as a minimum, ensure that all Delegations where health is a focal sector have health specialists. It should assess how far the following options are feasible for ensuring adequate support to other Delegations:</a:t>
            </a:r>
          </a:p>
          <a:p>
            <a:endParaRPr lang="en-US" sz="1400"/>
          </a:p>
          <a:p>
            <a:pPr>
              <a:buFontTx/>
              <a:buAutoNum type="alphaLcParenBoth"/>
            </a:pPr>
            <a:r>
              <a:rPr lang="en-US" sz="1400"/>
              <a:t>establishing health expertise in regional Delegations to support Delegations without health specialists;</a:t>
            </a:r>
          </a:p>
          <a:p>
            <a:pPr>
              <a:buFontTx/>
              <a:buAutoNum type="alphaLcParenBoth"/>
            </a:pPr>
            <a:endParaRPr lang="en-US" sz="1400"/>
          </a:p>
          <a:p>
            <a:pPr>
              <a:buFontTx/>
              <a:buAutoNum type="alphaLcParenBoth"/>
            </a:pPr>
            <a:r>
              <a:rPr lang="en-US" sz="1400"/>
              <a:t>working more closely in post-conflict countries with ECHO health advisers;</a:t>
            </a:r>
          </a:p>
          <a:p>
            <a:pPr>
              <a:buFontTx/>
              <a:buAutoNum type="alphaLcParenBoth"/>
            </a:pPr>
            <a:endParaRPr lang="en-US" sz="1400"/>
          </a:p>
          <a:p>
            <a:pPr>
              <a:buFontTx/>
              <a:buAutoNum type="alphaLcParenBoth"/>
            </a:pPr>
            <a:r>
              <a:rPr lang="en-US" sz="1400"/>
              <a:t>forming closer partnerships with World Health Organisation Country Offices to draw on their expertise;</a:t>
            </a:r>
          </a:p>
          <a:p>
            <a:pPr>
              <a:buFontTx/>
              <a:buAutoNum type="alphaLcParenBoth"/>
            </a:pPr>
            <a:endParaRPr lang="en-US" sz="1400"/>
          </a:p>
          <a:p>
            <a:pPr>
              <a:buFontTx/>
              <a:buAutoNum type="alphaLcParenBoth"/>
            </a:pPr>
            <a:r>
              <a:rPr lang="en-US" sz="1400"/>
              <a:t>entering into formal agreements with EU Member States to use their expertise, such agreements to be based on a mandate which ensures the Commission retains responsibility and clearly defines the operating modalities.</a:t>
            </a:r>
            <a:endParaRPr lang="fr-CH" sz="1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713"/>
            <a:ext cx="9207500"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7" name="Oval 3"/>
          <p:cNvSpPr>
            <a:spLocks noChangeArrowheads="1"/>
          </p:cNvSpPr>
          <p:nvPr/>
        </p:nvSpPr>
        <p:spPr bwMode="auto">
          <a:xfrm>
            <a:off x="6038850" y="5014913"/>
            <a:ext cx="1403350" cy="2667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defTabSz="1189038" eaLnBrk="1" hangingPunct="1">
              <a:lnSpc>
                <a:spcPct val="60000"/>
              </a:lnSpc>
              <a:spcBef>
                <a:spcPct val="20000"/>
              </a:spcBef>
              <a:buClr>
                <a:srgbClr val="1E7FB8"/>
              </a:buClr>
              <a:buFont typeface="Arial" charset="0"/>
              <a:buChar char="–"/>
            </a:pPr>
            <a:endParaRPr lang="fr-FR" sz="2000">
              <a:solidFill>
                <a:srgbClr val="000066"/>
              </a:solidFill>
            </a:endParaRPr>
          </a:p>
        </p:txBody>
      </p:sp>
      <p:sp>
        <p:nvSpPr>
          <p:cNvPr id="6148" name="Oval 4"/>
          <p:cNvSpPr>
            <a:spLocks noChangeArrowheads="1"/>
          </p:cNvSpPr>
          <p:nvPr/>
        </p:nvSpPr>
        <p:spPr bwMode="auto">
          <a:xfrm>
            <a:off x="5751513" y="5091113"/>
            <a:ext cx="2084387" cy="265112"/>
          </a:xfrm>
          <a:prstGeom prst="ellipse">
            <a:avLst/>
          </a:prstGeom>
          <a:noFill/>
          <a:ln w="57150" algn="ctr">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defTabSz="1189038" eaLnBrk="1" hangingPunct="1">
              <a:lnSpc>
                <a:spcPct val="60000"/>
              </a:lnSpc>
              <a:spcBef>
                <a:spcPct val="20000"/>
              </a:spcBef>
              <a:buClr>
                <a:srgbClr val="1E7FB8"/>
              </a:buClr>
              <a:buFont typeface="Arial" charset="0"/>
              <a:buChar char="–"/>
            </a:pPr>
            <a:endParaRPr lang="fr-FR" sz="2000">
              <a:solidFill>
                <a:srgbClr val="000066"/>
              </a:solidFill>
            </a:endParaRPr>
          </a:p>
        </p:txBody>
      </p:sp>
      <p:sp>
        <p:nvSpPr>
          <p:cNvPr id="6149" name="Flowchart: Connector 5"/>
          <p:cNvSpPr>
            <a:spLocks noChangeArrowheads="1"/>
          </p:cNvSpPr>
          <p:nvPr/>
        </p:nvSpPr>
        <p:spPr bwMode="auto">
          <a:xfrm>
            <a:off x="5253038" y="5281613"/>
            <a:ext cx="2408237" cy="266700"/>
          </a:xfrm>
          <a:prstGeom prst="flowChartConnector">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defTabSz="1189038" eaLnBrk="1" hangingPunct="1">
              <a:lnSpc>
                <a:spcPct val="60000"/>
              </a:lnSpc>
              <a:spcBef>
                <a:spcPct val="20000"/>
              </a:spcBef>
              <a:buClr>
                <a:srgbClr val="1E7FB8"/>
              </a:buClr>
              <a:buFont typeface="Arial" charset="0"/>
              <a:buChar char="–"/>
            </a:pPr>
            <a:endParaRPr lang="fr-FR" sz="2000">
              <a:solidFill>
                <a:srgbClr val="000066"/>
              </a:solidFill>
            </a:endParaRPr>
          </a:p>
        </p:txBody>
      </p:sp>
      <p:sp>
        <p:nvSpPr>
          <p:cNvPr id="6150" name="Oval 3"/>
          <p:cNvSpPr>
            <a:spLocks noChangeArrowheads="1"/>
          </p:cNvSpPr>
          <p:nvPr/>
        </p:nvSpPr>
        <p:spPr bwMode="auto">
          <a:xfrm>
            <a:off x="3859213" y="3062288"/>
            <a:ext cx="2179637" cy="265112"/>
          </a:xfrm>
          <a:prstGeom prst="ellipse">
            <a:avLst/>
          </a:prstGeom>
          <a:noFill/>
          <a:ln w="57150" algn="ctr">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defTabSz="1189038" eaLnBrk="1" hangingPunct="1">
              <a:lnSpc>
                <a:spcPct val="60000"/>
              </a:lnSpc>
              <a:spcBef>
                <a:spcPct val="20000"/>
              </a:spcBef>
              <a:buClr>
                <a:srgbClr val="1E7FB8"/>
              </a:buClr>
              <a:buFont typeface="Arial" charset="0"/>
              <a:buChar char="–"/>
            </a:pPr>
            <a:endParaRPr lang="fr-FR" sz="2000">
              <a:solidFill>
                <a:srgbClr val="000066"/>
              </a:solidFill>
            </a:endParaRPr>
          </a:p>
        </p:txBody>
      </p:sp>
      <p:sp>
        <p:nvSpPr>
          <p:cNvPr id="6151" name="Text Box 19"/>
          <p:cNvSpPr txBox="1">
            <a:spLocks noChangeArrowheads="1"/>
          </p:cNvSpPr>
          <p:nvPr/>
        </p:nvSpPr>
        <p:spPr bwMode="auto">
          <a:xfrm>
            <a:off x="7100888" y="2147888"/>
            <a:ext cx="1963737"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3200" b="1">
                <a:solidFill>
                  <a:srgbClr val="FF0000"/>
                </a:solidFill>
              </a:rPr>
              <a:t>WHO</a:t>
            </a:r>
          </a:p>
          <a:p>
            <a:pPr algn="ctr" eaLnBrk="1" hangingPunct="1"/>
            <a:r>
              <a:rPr lang="en-GB" sz="3200" b="1">
                <a:solidFill>
                  <a:srgbClr val="FF0000"/>
                </a:solidFill>
              </a:rPr>
              <a:t>Priorities</a:t>
            </a:r>
          </a:p>
        </p:txBody>
      </p:sp>
      <p:sp>
        <p:nvSpPr>
          <p:cNvPr id="6152" name="Text Box 19"/>
          <p:cNvSpPr txBox="1">
            <a:spLocks noChangeArrowheads="1"/>
          </p:cNvSpPr>
          <p:nvPr/>
        </p:nvSpPr>
        <p:spPr bwMode="auto">
          <a:xfrm>
            <a:off x="1116013" y="2147888"/>
            <a:ext cx="2346325"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3200" b="1">
                <a:solidFill>
                  <a:srgbClr val="FF0000"/>
                </a:solidFill>
              </a:rPr>
              <a:t>a response</a:t>
            </a:r>
          </a:p>
          <a:p>
            <a:pPr eaLnBrk="1" hangingPunct="1"/>
            <a:r>
              <a:rPr lang="en-GB" sz="3200" b="1">
                <a:solidFill>
                  <a:srgbClr val="FF0000"/>
                </a:solidFill>
              </a:rPr>
              <a:t>in line</a:t>
            </a:r>
          </a:p>
          <a:p>
            <a:pPr eaLnBrk="1" hangingPunct="1"/>
            <a:r>
              <a:rPr lang="en-GB" sz="3200" b="1">
                <a:solidFill>
                  <a:srgbClr val="FF0000"/>
                </a:solidFill>
              </a:rPr>
              <a:t>with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63" y="1341438"/>
            <a:ext cx="60960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0"/>
            <a:ext cx="259080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25" y="3284538"/>
            <a:ext cx="66198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588" y="2754313"/>
            <a:ext cx="2081212" cy="213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4" name="TextBox 1"/>
          <p:cNvSpPr txBox="1">
            <a:spLocks noChangeArrowheads="1"/>
          </p:cNvSpPr>
          <p:nvPr/>
        </p:nvSpPr>
        <p:spPr bwMode="auto">
          <a:xfrm>
            <a:off x="2573338" y="212725"/>
            <a:ext cx="20351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4400">
                <a:solidFill>
                  <a:srgbClr val="9F89FF"/>
                </a:solidFill>
              </a:rPr>
              <a:t>Reform</a:t>
            </a:r>
            <a:endParaRPr lang="en-US" sz="4400">
              <a:solidFill>
                <a:srgbClr val="9F89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68313" y="12700"/>
            <a:ext cx="8229600" cy="1143000"/>
          </a:xfrm>
        </p:spPr>
        <p:txBody>
          <a:bodyPr/>
          <a:lstStyle/>
          <a:p>
            <a:pPr eaLnBrk="1" hangingPunct="1"/>
            <a:r>
              <a:rPr lang="en-GB" smtClean="0"/>
              <a:t>The response: a coherent</a:t>
            </a:r>
            <a:br>
              <a:rPr lang="en-GB" smtClean="0"/>
            </a:br>
            <a:r>
              <a:rPr lang="en-GB" smtClean="0"/>
              <a:t>programme of work</a:t>
            </a:r>
          </a:p>
        </p:txBody>
      </p:sp>
      <p:sp>
        <p:nvSpPr>
          <p:cNvPr id="8195" name="Rectangle 3"/>
          <p:cNvSpPr>
            <a:spLocks noGrp="1" noChangeArrowheads="1"/>
          </p:cNvSpPr>
          <p:nvPr>
            <p:ph type="body" idx="1"/>
          </p:nvPr>
        </p:nvSpPr>
        <p:spPr>
          <a:xfrm>
            <a:off x="250825" y="1484313"/>
            <a:ext cx="8507413" cy="5373687"/>
          </a:xfrm>
        </p:spPr>
        <p:txBody>
          <a:bodyPr/>
          <a:lstStyle/>
          <a:p>
            <a:pPr marL="514350" indent="-514350" eaLnBrk="1" hangingPunct="1">
              <a:buFontTx/>
              <a:buAutoNum type="arabicPeriod"/>
            </a:pPr>
            <a:r>
              <a:rPr lang="en-GB" sz="2800" smtClean="0"/>
              <a:t>Universal health coverage values and principles</a:t>
            </a:r>
          </a:p>
          <a:p>
            <a:pPr marL="514350" indent="-514350" eaLnBrk="1" hangingPunct="1">
              <a:buFontTx/>
              <a:buAutoNum type="arabicPeriod"/>
            </a:pPr>
            <a:endParaRPr lang="en-GB" sz="900" smtClean="0"/>
          </a:p>
          <a:p>
            <a:pPr marL="514350" indent="-514350" eaLnBrk="1" hangingPunct="1">
              <a:buFontTx/>
              <a:buAutoNum type="arabicPeriod"/>
            </a:pPr>
            <a:r>
              <a:rPr lang="en-GB" sz="2800" smtClean="0"/>
              <a:t>Paris declaration principles and IHP+</a:t>
            </a:r>
          </a:p>
          <a:p>
            <a:pPr marL="514350" indent="-514350" eaLnBrk="1" hangingPunct="1">
              <a:buFontTx/>
              <a:buAutoNum type="arabicPeriod"/>
            </a:pPr>
            <a:endParaRPr lang="en-GB" sz="900" smtClean="0"/>
          </a:p>
          <a:p>
            <a:pPr marL="514350" indent="-514350" eaLnBrk="1" hangingPunct="1">
              <a:buFontTx/>
              <a:buAutoNum type="arabicPeriod"/>
            </a:pPr>
            <a:r>
              <a:rPr lang="en-GB" sz="2800" smtClean="0"/>
              <a:t>NHPSP / Policy Dialogue as a foundation</a:t>
            </a:r>
          </a:p>
          <a:p>
            <a:pPr marL="514350" indent="-514350" eaLnBrk="1" hangingPunct="1">
              <a:buFontTx/>
              <a:buAutoNum type="arabicPeriod"/>
            </a:pPr>
            <a:endParaRPr lang="en-GB" sz="900" smtClean="0"/>
          </a:p>
          <a:p>
            <a:pPr marL="514350" indent="-514350" eaLnBrk="1" hangingPunct="1">
              <a:buFontTx/>
              <a:buAutoNum type="arabicPeriod"/>
            </a:pPr>
            <a:r>
              <a:rPr lang="en-GB" sz="2800" smtClean="0"/>
              <a:t>Global learning programme to increase WHO response capacities</a:t>
            </a:r>
          </a:p>
          <a:p>
            <a:pPr marL="514350" indent="-514350" eaLnBrk="1" hangingPunct="1">
              <a:buFontTx/>
              <a:buAutoNum type="arabicPeriod"/>
            </a:pPr>
            <a:endParaRPr lang="en-GB" sz="900" smtClean="0"/>
          </a:p>
          <a:p>
            <a:pPr marL="514350" indent="-514350" eaLnBrk="1" hangingPunct="1">
              <a:buFontTx/>
              <a:buAutoNum type="arabicPeriod"/>
            </a:pPr>
            <a:r>
              <a:rPr lang="en-GB" sz="2800" smtClean="0"/>
              <a:t>Development of a partnership programme to strengthen WHO capacities to facilitate health sector dialogue at country level (EU-WHO-LUX partnership)</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ChangeArrowheads="1"/>
          </p:cNvSpPr>
          <p:nvPr/>
        </p:nvSpPr>
        <p:spPr bwMode="auto">
          <a:xfrm>
            <a:off x="4695825" y="4668838"/>
            <a:ext cx="384333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33" tIns="40067" rIns="80133" bIns="40067">
            <a:spAutoFit/>
          </a:bodyPr>
          <a:lstStyle/>
          <a:p>
            <a:pPr>
              <a:lnSpc>
                <a:spcPct val="90000"/>
              </a:lnSpc>
              <a:spcBef>
                <a:spcPct val="80000"/>
              </a:spcBef>
              <a:buClr>
                <a:srgbClr val="1E7FB8"/>
              </a:buClr>
              <a:buFont typeface="Wingdings" pitchFamily="2" charset="2"/>
              <a:buChar char="l"/>
            </a:pPr>
            <a:r>
              <a:rPr lang="en-GB" sz="2100">
                <a:latin typeface="Calibri" pitchFamily="34" charset="0"/>
              </a:rPr>
              <a:t>   </a:t>
            </a:r>
            <a:endParaRPr lang="en-US" sz="2100">
              <a:latin typeface="Calibri" pitchFamily="34" charset="0"/>
            </a:endParaRPr>
          </a:p>
        </p:txBody>
      </p:sp>
      <p:pic>
        <p:nvPicPr>
          <p:cNvPr id="9219" name="Picture 2"/>
          <p:cNvPicPr>
            <a:picLocks noChangeAspect="1" noChangeArrowheads="1"/>
          </p:cNvPicPr>
          <p:nvPr/>
        </p:nvPicPr>
        <p:blipFill>
          <a:blip r:embed="rId3">
            <a:extLst>
              <a:ext uri="{28A0092B-C50C-407E-A947-70E740481C1C}">
                <a14:useLocalDpi xmlns:a14="http://schemas.microsoft.com/office/drawing/2010/main" val="0"/>
              </a:ext>
            </a:extLst>
          </a:blip>
          <a:srcRect t="1140"/>
          <a:stretch>
            <a:fillRect/>
          </a:stretch>
        </p:blipFill>
        <p:spPr bwMode="auto">
          <a:xfrm>
            <a:off x="3132138" y="2133600"/>
            <a:ext cx="5772150"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0" name="Group 4"/>
          <p:cNvGrpSpPr>
            <a:grpSpLocks/>
          </p:cNvGrpSpPr>
          <p:nvPr/>
        </p:nvGrpSpPr>
        <p:grpSpPr bwMode="auto">
          <a:xfrm>
            <a:off x="468313" y="1538288"/>
            <a:ext cx="1906587" cy="2974975"/>
            <a:chOff x="6948488" y="2373313"/>
            <a:chExt cx="1906587" cy="2974975"/>
          </a:xfrm>
        </p:grpSpPr>
        <p:pic>
          <p:nvPicPr>
            <p:cNvPr id="9222" name="Picture 6"/>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rot="769017">
              <a:off x="6951663" y="2373313"/>
              <a:ext cx="1758950"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3" name="Picture 7" descr="EUROs"/>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rot="-636485">
              <a:off x="6948488" y="4076700"/>
              <a:ext cx="1906587" cy="1271588"/>
            </a:xfrm>
            <a:prstGeom prst="rect">
              <a:avLst/>
            </a:prstGeom>
            <a:noFill/>
            <a:ln>
              <a:noFill/>
            </a:ln>
            <a:effectLst>
              <a:outerShdw dist="53882" dir="2700000" algn="ctr" rotWithShape="0">
                <a:srgbClr val="FF0066">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21" name="Title 1"/>
          <p:cNvSpPr>
            <a:spLocks noGrp="1"/>
          </p:cNvSpPr>
          <p:nvPr>
            <p:ph type="title"/>
          </p:nvPr>
        </p:nvSpPr>
        <p:spPr>
          <a:xfrm>
            <a:off x="107950" y="274638"/>
            <a:ext cx="8928100" cy="1143000"/>
          </a:xfrm>
        </p:spPr>
        <p:txBody>
          <a:bodyPr/>
          <a:lstStyle/>
          <a:p>
            <a:r>
              <a:rPr lang="en-US" smtClean="0"/>
              <a:t>Resp1: Universal Health Coverage</a:t>
            </a:r>
            <a:endParaRPr lang="fr-CH"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238" y="331788"/>
            <a:ext cx="7772400"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
          <p:cNvSpPr>
            <a:spLocks noChangeArrowheads="1"/>
          </p:cNvSpPr>
          <p:nvPr/>
        </p:nvSpPr>
        <p:spPr bwMode="auto">
          <a:xfrm>
            <a:off x="1249363" y="155575"/>
            <a:ext cx="6788150"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Resp 2: IHP+</a:t>
            </a:r>
          </a:p>
        </p:txBody>
      </p:sp>
      <p:sp>
        <p:nvSpPr>
          <p:cNvPr id="6" name="Text Box 8"/>
          <p:cNvSpPr txBox="1">
            <a:spLocks noChangeArrowheads="1"/>
          </p:cNvSpPr>
          <p:nvPr/>
        </p:nvSpPr>
        <p:spPr bwMode="auto">
          <a:xfrm>
            <a:off x="344488" y="4122738"/>
            <a:ext cx="5370512"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auto" hangingPunct="1">
              <a:spcBef>
                <a:spcPct val="50000"/>
              </a:spcBef>
              <a:spcAft>
                <a:spcPts val="0"/>
              </a:spcAft>
              <a:defRPr/>
            </a:pPr>
            <a:r>
              <a:rPr lang="en-GB" sz="1000" kern="0" dirty="0" smtClean="0">
                <a:solidFill>
                  <a:srgbClr val="000000"/>
                </a:solidFill>
                <a:ea typeface="ＭＳ Ｐゴシック" pitchFamily="34" charset="-128"/>
              </a:rPr>
              <a:t>			</a:t>
            </a:r>
            <a:r>
              <a:rPr lang="en-GB" sz="1400" b="1" kern="0" dirty="0" smtClean="0">
                <a:solidFill>
                  <a:srgbClr val="000000"/>
                </a:solidFill>
                <a:ea typeface="ＭＳ Ｐゴシック" pitchFamily="34" charset="-128"/>
              </a:rPr>
              <a:t>2007	2012	</a:t>
            </a:r>
          </a:p>
          <a:p>
            <a:pPr eaLnBrk="1" fontAlgn="auto" hangingPunct="1">
              <a:spcBef>
                <a:spcPct val="50000"/>
              </a:spcBef>
              <a:spcAft>
                <a:spcPts val="0"/>
              </a:spcAft>
              <a:defRPr/>
            </a:pPr>
            <a:r>
              <a:rPr lang="en-GB" sz="1400" kern="0" dirty="0" smtClean="0">
                <a:solidFill>
                  <a:srgbClr val="000000"/>
                </a:solidFill>
                <a:ea typeface="ＭＳ Ｐゴシック" pitchFamily="34" charset="-128"/>
              </a:rPr>
              <a:t>Developing countries:		8	31	</a:t>
            </a:r>
          </a:p>
          <a:p>
            <a:pPr eaLnBrk="1" fontAlgn="auto" hangingPunct="1">
              <a:spcBef>
                <a:spcPct val="50000"/>
              </a:spcBef>
              <a:spcAft>
                <a:spcPts val="0"/>
              </a:spcAft>
              <a:defRPr/>
            </a:pPr>
            <a:r>
              <a:rPr lang="en-GB" sz="1400" kern="0" dirty="0" smtClean="0">
                <a:solidFill>
                  <a:srgbClr val="000000"/>
                </a:solidFill>
                <a:ea typeface="ＭＳ Ｐゴシック" pitchFamily="34" charset="-128"/>
              </a:rPr>
              <a:t>Bilateral donors:		8	13	</a:t>
            </a:r>
          </a:p>
          <a:p>
            <a:pPr eaLnBrk="1" fontAlgn="auto" hangingPunct="1">
              <a:spcBef>
                <a:spcPct val="50000"/>
              </a:spcBef>
              <a:spcAft>
                <a:spcPts val="0"/>
              </a:spcAft>
              <a:defRPr/>
            </a:pPr>
            <a:r>
              <a:rPr lang="en-GB" sz="1400" kern="0" dirty="0" smtClean="0">
                <a:solidFill>
                  <a:srgbClr val="000000"/>
                </a:solidFill>
                <a:ea typeface="ＭＳ Ｐゴシック" pitchFamily="34" charset="-128"/>
              </a:rPr>
              <a:t>Int'l agencies and foundations*:	11	12	</a:t>
            </a:r>
          </a:p>
          <a:p>
            <a:pPr eaLnBrk="1" fontAlgn="auto" hangingPunct="1">
              <a:spcBef>
                <a:spcPct val="50000"/>
              </a:spcBef>
              <a:spcAft>
                <a:spcPts val="0"/>
              </a:spcAft>
              <a:defRPr/>
            </a:pPr>
            <a:r>
              <a:rPr lang="en-GB" sz="1400" kern="0" dirty="0" smtClean="0">
                <a:solidFill>
                  <a:srgbClr val="000000"/>
                </a:solidFill>
                <a:ea typeface="ＭＳ Ｐゴシック" pitchFamily="34" charset="-128"/>
              </a:rPr>
              <a:t>		</a:t>
            </a:r>
            <a:r>
              <a:rPr lang="en-GB" sz="1400" b="1" kern="0" dirty="0" smtClean="0">
                <a:solidFill>
                  <a:srgbClr val="000000"/>
                </a:solidFill>
                <a:ea typeface="ＭＳ Ｐゴシック" pitchFamily="34" charset="-128"/>
              </a:rPr>
              <a:t>TOTAL	27	56	</a:t>
            </a:r>
          </a:p>
        </p:txBody>
      </p:sp>
      <p:sp>
        <p:nvSpPr>
          <p:cNvPr id="10245" name="Text Box 319"/>
          <p:cNvSpPr txBox="1">
            <a:spLocks noChangeArrowheads="1"/>
          </p:cNvSpPr>
          <p:nvPr/>
        </p:nvSpPr>
        <p:spPr bwMode="auto">
          <a:xfrm>
            <a:off x="5024438" y="3794125"/>
            <a:ext cx="3505200" cy="184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sz="1200">
                <a:solidFill>
                  <a:srgbClr val="000000"/>
                </a:solidFill>
                <a:ea typeface="ＭＳ Ｐゴシック" pitchFamily="34" charset="-128"/>
              </a:rPr>
              <a:t>*African Development Bank, Bill and Melinda Gates Foundation, European Commission, GAVI Alliance, Global Fund, International Labour Organization, UNAIDS, UNICEF, UNDP, WHO, UNFPA, World Bank</a:t>
            </a:r>
          </a:p>
          <a:p>
            <a:pPr eaLnBrk="1" hangingPunct="1">
              <a:spcBef>
                <a:spcPct val="50000"/>
              </a:spcBef>
            </a:pPr>
            <a:endParaRPr lang="en-US" sz="1200">
              <a:solidFill>
                <a:srgbClr val="000000"/>
              </a:solidFill>
              <a:ea typeface="ＭＳ Ｐゴシック" pitchFamily="34" charset="-128"/>
            </a:endParaRPr>
          </a:p>
          <a:p>
            <a:pPr eaLnBrk="1" hangingPunct="1">
              <a:spcBef>
                <a:spcPct val="50000"/>
              </a:spcBef>
            </a:pPr>
            <a:r>
              <a:rPr lang="en-US" sz="1200" b="1">
                <a:solidFill>
                  <a:srgbClr val="000000"/>
                </a:solidFill>
                <a:ea typeface="ＭＳ Ｐゴシック" pitchFamily="34" charset="-128"/>
              </a:rPr>
              <a:t>Civil society also plays a key role in IHP+</a:t>
            </a:r>
          </a:p>
          <a:p>
            <a:pPr eaLnBrk="1" hangingPunct="1">
              <a:spcBef>
                <a:spcPct val="50000"/>
              </a:spcBef>
            </a:pPr>
            <a:r>
              <a:rPr lang="en-US" sz="1200" b="1">
                <a:solidFill>
                  <a:srgbClr val="000000"/>
                </a:solidFill>
                <a:ea typeface="ＭＳ Ｐゴシック" pitchFamily="34" charset="-128"/>
              </a:rPr>
              <a:t>Nairobi Dec 2012: Key messages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ChangeArrowheads="1"/>
          </p:cNvSpPr>
          <p:nvPr/>
        </p:nvSpPr>
        <p:spPr bwMode="auto">
          <a:xfrm>
            <a:off x="384175" y="1281113"/>
            <a:ext cx="1728788" cy="1008062"/>
          </a:xfrm>
          <a:custGeom>
            <a:avLst/>
            <a:gdLst>
              <a:gd name="T0" fmla="*/ 2147483647 w 21600"/>
              <a:gd name="T1" fmla="*/ 0 h 21600"/>
              <a:gd name="T2" fmla="*/ 181496648 w 21600"/>
              <a:gd name="T3" fmla="*/ 978060115 h 21600"/>
              <a:gd name="T4" fmla="*/ 2147483647 w 21600"/>
              <a:gd name="T5" fmla="*/ 58550201 h 21600"/>
              <a:gd name="T6" fmla="*/ 2147483647 w 21600"/>
              <a:gd name="T7" fmla="*/ 978060115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1267" name="Group 3"/>
          <p:cNvGrpSpPr>
            <a:grpSpLocks/>
          </p:cNvGrpSpPr>
          <p:nvPr/>
        </p:nvGrpSpPr>
        <p:grpSpPr bwMode="auto">
          <a:xfrm>
            <a:off x="860425" y="1712913"/>
            <a:ext cx="776288" cy="839787"/>
            <a:chOff x="884" y="1162"/>
            <a:chExt cx="590" cy="680"/>
          </a:xfrm>
        </p:grpSpPr>
        <p:sp>
          <p:nvSpPr>
            <p:cNvPr id="11304" name="Rectangle 4"/>
            <p:cNvSpPr>
              <a:spLocks noChangeArrowheads="1"/>
            </p:cNvSpPr>
            <p:nvPr/>
          </p:nvSpPr>
          <p:spPr bwMode="auto">
            <a:xfrm>
              <a:off x="884"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305" name="Rectangle 5"/>
            <p:cNvSpPr>
              <a:spLocks noChangeArrowheads="1"/>
            </p:cNvSpPr>
            <p:nvPr/>
          </p:nvSpPr>
          <p:spPr bwMode="auto">
            <a:xfrm>
              <a:off x="1020"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306" name="Rectangle 6"/>
            <p:cNvSpPr>
              <a:spLocks noChangeArrowheads="1"/>
            </p:cNvSpPr>
            <p:nvPr/>
          </p:nvSpPr>
          <p:spPr bwMode="auto">
            <a:xfrm>
              <a:off x="1156"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307" name="Rectangle 7"/>
            <p:cNvSpPr>
              <a:spLocks noChangeArrowheads="1"/>
            </p:cNvSpPr>
            <p:nvPr/>
          </p:nvSpPr>
          <p:spPr bwMode="auto">
            <a:xfrm>
              <a:off x="1292"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308" name="Rectangle 8"/>
            <p:cNvSpPr>
              <a:spLocks noChangeArrowheads="1"/>
            </p:cNvSpPr>
            <p:nvPr/>
          </p:nvSpPr>
          <p:spPr bwMode="auto">
            <a:xfrm>
              <a:off x="1428"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11268" name="AutoShape 9"/>
          <p:cNvSpPr>
            <a:spLocks noChangeArrowheads="1"/>
          </p:cNvSpPr>
          <p:nvPr/>
        </p:nvSpPr>
        <p:spPr bwMode="auto">
          <a:xfrm>
            <a:off x="3336925" y="1281113"/>
            <a:ext cx="1728788" cy="1008062"/>
          </a:xfrm>
          <a:custGeom>
            <a:avLst/>
            <a:gdLst>
              <a:gd name="T0" fmla="*/ 2147483647 w 21600"/>
              <a:gd name="T1" fmla="*/ 0 h 21600"/>
              <a:gd name="T2" fmla="*/ 181496648 w 21600"/>
              <a:gd name="T3" fmla="*/ 978060115 h 21600"/>
              <a:gd name="T4" fmla="*/ 2147483647 w 21600"/>
              <a:gd name="T5" fmla="*/ 58550201 h 21600"/>
              <a:gd name="T6" fmla="*/ 2147483647 w 21600"/>
              <a:gd name="T7" fmla="*/ 978060115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69" name="Rectangle 10"/>
          <p:cNvSpPr>
            <a:spLocks noChangeArrowheads="1"/>
          </p:cNvSpPr>
          <p:nvPr/>
        </p:nvSpPr>
        <p:spPr bwMode="auto">
          <a:xfrm>
            <a:off x="3840163"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0" name="Rectangle 11"/>
          <p:cNvSpPr>
            <a:spLocks noChangeArrowheads="1"/>
          </p:cNvSpPr>
          <p:nvPr/>
        </p:nvSpPr>
        <p:spPr bwMode="auto">
          <a:xfrm>
            <a:off x="4019550"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1" name="Rectangle 12"/>
          <p:cNvSpPr>
            <a:spLocks noChangeArrowheads="1"/>
          </p:cNvSpPr>
          <p:nvPr/>
        </p:nvSpPr>
        <p:spPr bwMode="auto">
          <a:xfrm>
            <a:off x="4197350" y="1712913"/>
            <a:ext cx="61913"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2" name="Rectangle 13"/>
          <p:cNvSpPr>
            <a:spLocks noChangeArrowheads="1"/>
          </p:cNvSpPr>
          <p:nvPr/>
        </p:nvSpPr>
        <p:spPr bwMode="auto">
          <a:xfrm>
            <a:off x="5245100"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3" name="Rectangle 14"/>
          <p:cNvSpPr>
            <a:spLocks noChangeArrowheads="1"/>
          </p:cNvSpPr>
          <p:nvPr/>
        </p:nvSpPr>
        <p:spPr bwMode="auto">
          <a:xfrm>
            <a:off x="5424488"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4" name="AutoShape 15"/>
          <p:cNvSpPr>
            <a:spLocks noChangeArrowheads="1"/>
          </p:cNvSpPr>
          <p:nvPr/>
        </p:nvSpPr>
        <p:spPr bwMode="auto">
          <a:xfrm>
            <a:off x="6216650" y="1281113"/>
            <a:ext cx="1728788" cy="1008062"/>
          </a:xfrm>
          <a:custGeom>
            <a:avLst/>
            <a:gdLst>
              <a:gd name="T0" fmla="*/ 2147483647 w 21600"/>
              <a:gd name="T1" fmla="*/ 0 h 21600"/>
              <a:gd name="T2" fmla="*/ 181496648 w 21600"/>
              <a:gd name="T3" fmla="*/ 978060115 h 21600"/>
              <a:gd name="T4" fmla="*/ 2147483647 w 21600"/>
              <a:gd name="T5" fmla="*/ 58550201 h 21600"/>
              <a:gd name="T6" fmla="*/ 2147483647 w 21600"/>
              <a:gd name="T7" fmla="*/ 978060115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5" name="Rectangle 16"/>
          <p:cNvSpPr>
            <a:spLocks noChangeArrowheads="1"/>
          </p:cNvSpPr>
          <p:nvPr/>
        </p:nvSpPr>
        <p:spPr bwMode="auto">
          <a:xfrm>
            <a:off x="8089900"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6" name="Rectangle 17"/>
          <p:cNvSpPr>
            <a:spLocks noChangeArrowheads="1"/>
          </p:cNvSpPr>
          <p:nvPr/>
        </p:nvSpPr>
        <p:spPr bwMode="auto">
          <a:xfrm>
            <a:off x="8269288"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7" name="Rectangle 18"/>
          <p:cNvSpPr>
            <a:spLocks noChangeArrowheads="1"/>
          </p:cNvSpPr>
          <p:nvPr/>
        </p:nvSpPr>
        <p:spPr bwMode="auto">
          <a:xfrm>
            <a:off x="8447088" y="1712913"/>
            <a:ext cx="61912"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8" name="Rectangle 19"/>
          <p:cNvSpPr>
            <a:spLocks noChangeArrowheads="1"/>
          </p:cNvSpPr>
          <p:nvPr/>
        </p:nvSpPr>
        <p:spPr bwMode="auto">
          <a:xfrm>
            <a:off x="8626475"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79" name="Rectangle 20"/>
          <p:cNvSpPr>
            <a:spLocks noChangeArrowheads="1"/>
          </p:cNvSpPr>
          <p:nvPr/>
        </p:nvSpPr>
        <p:spPr bwMode="auto">
          <a:xfrm>
            <a:off x="8805863" y="1712913"/>
            <a:ext cx="6032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0" name="AutoShape 21"/>
          <p:cNvSpPr>
            <a:spLocks noChangeArrowheads="1"/>
          </p:cNvSpPr>
          <p:nvPr/>
        </p:nvSpPr>
        <p:spPr bwMode="auto">
          <a:xfrm>
            <a:off x="422275" y="3260725"/>
            <a:ext cx="1728788" cy="1008063"/>
          </a:xfrm>
          <a:custGeom>
            <a:avLst/>
            <a:gdLst>
              <a:gd name="T0" fmla="*/ 2147483647 w 21600"/>
              <a:gd name="T1" fmla="*/ 0 h 21600"/>
              <a:gd name="T2" fmla="*/ 181496648 w 21600"/>
              <a:gd name="T3" fmla="*/ 978064259 h 21600"/>
              <a:gd name="T4" fmla="*/ 2147483647 w 21600"/>
              <a:gd name="T5" fmla="*/ 58550353 h 21600"/>
              <a:gd name="T6" fmla="*/ 2147483647 w 21600"/>
              <a:gd name="T7" fmla="*/ 978064259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1" name="Rectangle 22"/>
          <p:cNvSpPr>
            <a:spLocks noChangeArrowheads="1"/>
          </p:cNvSpPr>
          <p:nvPr/>
        </p:nvSpPr>
        <p:spPr bwMode="auto">
          <a:xfrm>
            <a:off x="3359150" y="3635375"/>
            <a:ext cx="60325"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2" name="Rectangle 23"/>
          <p:cNvSpPr>
            <a:spLocks noChangeArrowheads="1"/>
          </p:cNvSpPr>
          <p:nvPr/>
        </p:nvSpPr>
        <p:spPr bwMode="auto">
          <a:xfrm>
            <a:off x="3538538" y="3635375"/>
            <a:ext cx="60325"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3" name="Rectangle 24"/>
          <p:cNvSpPr>
            <a:spLocks noChangeArrowheads="1"/>
          </p:cNvSpPr>
          <p:nvPr/>
        </p:nvSpPr>
        <p:spPr bwMode="auto">
          <a:xfrm>
            <a:off x="3716338" y="3635375"/>
            <a:ext cx="61912"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4" name="Rectangle 25"/>
          <p:cNvSpPr>
            <a:spLocks noChangeArrowheads="1"/>
          </p:cNvSpPr>
          <p:nvPr/>
        </p:nvSpPr>
        <p:spPr bwMode="auto">
          <a:xfrm>
            <a:off x="3895725" y="3635375"/>
            <a:ext cx="60325"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5" name="Rectangle 26"/>
          <p:cNvSpPr>
            <a:spLocks noChangeArrowheads="1"/>
          </p:cNvSpPr>
          <p:nvPr/>
        </p:nvSpPr>
        <p:spPr bwMode="auto">
          <a:xfrm>
            <a:off x="4075113" y="3635375"/>
            <a:ext cx="60325"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86" name="AutoShape 27"/>
          <p:cNvSpPr>
            <a:spLocks noChangeArrowheads="1"/>
          </p:cNvSpPr>
          <p:nvPr/>
        </p:nvSpPr>
        <p:spPr bwMode="auto">
          <a:xfrm>
            <a:off x="3494088" y="3203575"/>
            <a:ext cx="504825" cy="503238"/>
          </a:xfrm>
          <a:custGeom>
            <a:avLst/>
            <a:gdLst>
              <a:gd name="T0" fmla="*/ 137875116 w 21600"/>
              <a:gd name="T1" fmla="*/ 0 h 21600"/>
              <a:gd name="T2" fmla="*/ 26668502 w 21600"/>
              <a:gd name="T3" fmla="*/ 70376110 h 21600"/>
              <a:gd name="T4" fmla="*/ 137875116 w 21600"/>
              <a:gd name="T5" fmla="*/ 16136350 h 21600"/>
              <a:gd name="T6" fmla="*/ 249081193 w 21600"/>
              <a:gd name="T7" fmla="*/ 70376110 h 21600"/>
              <a:gd name="T8" fmla="*/ 0 60000 65536"/>
              <a:gd name="T9" fmla="*/ 0 60000 65536"/>
              <a:gd name="T10" fmla="*/ 0 60000 65536"/>
              <a:gd name="T11" fmla="*/ 0 60000 65536"/>
              <a:gd name="T12" fmla="*/ 486 w 21600"/>
              <a:gd name="T13" fmla="*/ 0 h 21600"/>
              <a:gd name="T14" fmla="*/ 21114 w 21600"/>
              <a:gd name="T15" fmla="*/ 7975 h 21600"/>
            </a:gdLst>
            <a:ahLst/>
            <a:cxnLst>
              <a:cxn ang="T8">
                <a:pos x="T0" y="T1"/>
              </a:cxn>
              <a:cxn ang="T9">
                <a:pos x="T2" y="T3"/>
              </a:cxn>
              <a:cxn ang="T10">
                <a:pos x="T4" y="T5"/>
              </a:cxn>
              <a:cxn ang="T11">
                <a:pos x="T6" y="T7"/>
              </a:cxn>
            </a:cxnLst>
            <a:rect l="T12" t="T13" r="T14" b="T15"/>
            <a:pathLst>
              <a:path w="21600" h="21600">
                <a:moveTo>
                  <a:pt x="2636" y="5894"/>
                </a:moveTo>
                <a:cubicBezTo>
                  <a:pt x="4358" y="3028"/>
                  <a:pt x="7456" y="1275"/>
                  <a:pt x="10800" y="1276"/>
                </a:cubicBezTo>
                <a:cubicBezTo>
                  <a:pt x="14143" y="1276"/>
                  <a:pt x="17241" y="3028"/>
                  <a:pt x="18963" y="5894"/>
                </a:cubicBezTo>
                <a:lnTo>
                  <a:pt x="20057" y="5237"/>
                </a:lnTo>
                <a:cubicBezTo>
                  <a:pt x="18104" y="1987"/>
                  <a:pt x="14591" y="-1"/>
                  <a:pt x="10799" y="0"/>
                </a:cubicBezTo>
                <a:cubicBezTo>
                  <a:pt x="7008" y="0"/>
                  <a:pt x="3495" y="1987"/>
                  <a:pt x="1542" y="5237"/>
                </a:cubicBezTo>
                <a:lnTo>
                  <a:pt x="2636" y="5894"/>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7" name="AutoShape 28"/>
          <p:cNvSpPr>
            <a:spLocks noChangeArrowheads="1"/>
          </p:cNvSpPr>
          <p:nvPr/>
        </p:nvSpPr>
        <p:spPr bwMode="auto">
          <a:xfrm>
            <a:off x="5637213" y="3275013"/>
            <a:ext cx="504825" cy="503237"/>
          </a:xfrm>
          <a:custGeom>
            <a:avLst/>
            <a:gdLst>
              <a:gd name="T0" fmla="*/ 137875116 w 21600"/>
              <a:gd name="T1" fmla="*/ 0 h 21600"/>
              <a:gd name="T2" fmla="*/ 26668502 w 21600"/>
              <a:gd name="T3" fmla="*/ 70375295 h 21600"/>
              <a:gd name="T4" fmla="*/ 137875116 w 21600"/>
              <a:gd name="T5" fmla="*/ 16136271 h 21600"/>
              <a:gd name="T6" fmla="*/ 249081193 w 21600"/>
              <a:gd name="T7" fmla="*/ 70375295 h 21600"/>
              <a:gd name="T8" fmla="*/ 0 60000 65536"/>
              <a:gd name="T9" fmla="*/ 0 60000 65536"/>
              <a:gd name="T10" fmla="*/ 0 60000 65536"/>
              <a:gd name="T11" fmla="*/ 0 60000 65536"/>
              <a:gd name="T12" fmla="*/ 486 w 21600"/>
              <a:gd name="T13" fmla="*/ 0 h 21600"/>
              <a:gd name="T14" fmla="*/ 21114 w 21600"/>
              <a:gd name="T15" fmla="*/ 7975 h 21600"/>
            </a:gdLst>
            <a:ahLst/>
            <a:cxnLst>
              <a:cxn ang="T8">
                <a:pos x="T0" y="T1"/>
              </a:cxn>
              <a:cxn ang="T9">
                <a:pos x="T2" y="T3"/>
              </a:cxn>
              <a:cxn ang="T10">
                <a:pos x="T4" y="T5"/>
              </a:cxn>
              <a:cxn ang="T11">
                <a:pos x="T6" y="T7"/>
              </a:cxn>
            </a:cxnLst>
            <a:rect l="T12" t="T13" r="T14" b="T15"/>
            <a:pathLst>
              <a:path w="21600" h="21600">
                <a:moveTo>
                  <a:pt x="2636" y="5894"/>
                </a:moveTo>
                <a:cubicBezTo>
                  <a:pt x="4358" y="3028"/>
                  <a:pt x="7456" y="1275"/>
                  <a:pt x="10800" y="1276"/>
                </a:cubicBezTo>
                <a:cubicBezTo>
                  <a:pt x="14143" y="1276"/>
                  <a:pt x="17241" y="3028"/>
                  <a:pt x="18963" y="5894"/>
                </a:cubicBezTo>
                <a:lnTo>
                  <a:pt x="20057" y="5237"/>
                </a:lnTo>
                <a:cubicBezTo>
                  <a:pt x="18104" y="1987"/>
                  <a:pt x="14591" y="-1"/>
                  <a:pt x="10799" y="0"/>
                </a:cubicBezTo>
                <a:cubicBezTo>
                  <a:pt x="7008" y="0"/>
                  <a:pt x="3495" y="1987"/>
                  <a:pt x="1542" y="5237"/>
                </a:cubicBezTo>
                <a:lnTo>
                  <a:pt x="2636" y="5894"/>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8" name="AutoShape 29"/>
          <p:cNvSpPr>
            <a:spLocks noChangeArrowheads="1"/>
          </p:cNvSpPr>
          <p:nvPr/>
        </p:nvSpPr>
        <p:spPr bwMode="auto">
          <a:xfrm>
            <a:off x="5749925" y="5754688"/>
            <a:ext cx="504825" cy="503237"/>
          </a:xfrm>
          <a:custGeom>
            <a:avLst/>
            <a:gdLst>
              <a:gd name="T0" fmla="*/ 137875116 w 21600"/>
              <a:gd name="T1" fmla="*/ 0 h 21600"/>
              <a:gd name="T2" fmla="*/ 26668502 w 21600"/>
              <a:gd name="T3" fmla="*/ 70375295 h 21600"/>
              <a:gd name="T4" fmla="*/ 137875116 w 21600"/>
              <a:gd name="T5" fmla="*/ 16136271 h 21600"/>
              <a:gd name="T6" fmla="*/ 249081193 w 21600"/>
              <a:gd name="T7" fmla="*/ 70375295 h 21600"/>
              <a:gd name="T8" fmla="*/ 0 60000 65536"/>
              <a:gd name="T9" fmla="*/ 0 60000 65536"/>
              <a:gd name="T10" fmla="*/ 0 60000 65536"/>
              <a:gd name="T11" fmla="*/ 0 60000 65536"/>
              <a:gd name="T12" fmla="*/ 486 w 21600"/>
              <a:gd name="T13" fmla="*/ 0 h 21600"/>
              <a:gd name="T14" fmla="*/ 21114 w 21600"/>
              <a:gd name="T15" fmla="*/ 7975 h 21600"/>
            </a:gdLst>
            <a:ahLst/>
            <a:cxnLst>
              <a:cxn ang="T8">
                <a:pos x="T0" y="T1"/>
              </a:cxn>
              <a:cxn ang="T9">
                <a:pos x="T2" y="T3"/>
              </a:cxn>
              <a:cxn ang="T10">
                <a:pos x="T4" y="T5"/>
              </a:cxn>
              <a:cxn ang="T11">
                <a:pos x="T6" y="T7"/>
              </a:cxn>
            </a:cxnLst>
            <a:rect l="T12" t="T13" r="T14" b="T15"/>
            <a:pathLst>
              <a:path w="21600" h="21600">
                <a:moveTo>
                  <a:pt x="2636" y="5894"/>
                </a:moveTo>
                <a:cubicBezTo>
                  <a:pt x="4358" y="3028"/>
                  <a:pt x="7456" y="1275"/>
                  <a:pt x="10800" y="1276"/>
                </a:cubicBezTo>
                <a:cubicBezTo>
                  <a:pt x="14143" y="1276"/>
                  <a:pt x="17241" y="3028"/>
                  <a:pt x="18963" y="5894"/>
                </a:cubicBezTo>
                <a:lnTo>
                  <a:pt x="20057" y="5237"/>
                </a:lnTo>
                <a:cubicBezTo>
                  <a:pt x="18104" y="1987"/>
                  <a:pt x="14591" y="-1"/>
                  <a:pt x="10799" y="0"/>
                </a:cubicBezTo>
                <a:cubicBezTo>
                  <a:pt x="7008" y="0"/>
                  <a:pt x="3495" y="1987"/>
                  <a:pt x="1542" y="5237"/>
                </a:cubicBezTo>
                <a:lnTo>
                  <a:pt x="2636" y="5894"/>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9" name="Rectangle 30"/>
          <p:cNvSpPr>
            <a:spLocks noChangeArrowheads="1"/>
          </p:cNvSpPr>
          <p:nvPr/>
        </p:nvSpPr>
        <p:spPr bwMode="auto">
          <a:xfrm>
            <a:off x="5972175" y="6111875"/>
            <a:ext cx="60325" cy="288925"/>
          </a:xfrm>
          <a:prstGeom prst="rect">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90" name="Text Box 31"/>
          <p:cNvSpPr txBox="1">
            <a:spLocks noChangeArrowheads="1"/>
          </p:cNvSpPr>
          <p:nvPr/>
        </p:nvSpPr>
        <p:spPr bwMode="auto">
          <a:xfrm>
            <a:off x="4953000" y="5634038"/>
            <a:ext cx="7270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4" tIns="45712" rIns="91424" bIns="45712">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1200" u="sng"/>
              <a:t>Legend:</a:t>
            </a:r>
            <a:endParaRPr lang="en-US" sz="1200" u="sng"/>
          </a:p>
        </p:txBody>
      </p:sp>
      <p:sp>
        <p:nvSpPr>
          <p:cNvPr id="11291" name="Text Box 32"/>
          <p:cNvSpPr txBox="1">
            <a:spLocks noChangeArrowheads="1"/>
          </p:cNvSpPr>
          <p:nvPr/>
        </p:nvSpPr>
        <p:spPr bwMode="auto">
          <a:xfrm>
            <a:off x="6305550" y="5703888"/>
            <a:ext cx="2203450"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4" tIns="45712" rIns="91424" bIns="45712">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1200"/>
              <a:t>National Health Strategic Plan</a:t>
            </a:r>
            <a:endParaRPr lang="en-US" sz="1200"/>
          </a:p>
        </p:txBody>
      </p:sp>
      <p:sp>
        <p:nvSpPr>
          <p:cNvPr id="11292" name="Text Box 33"/>
          <p:cNvSpPr txBox="1">
            <a:spLocks noChangeArrowheads="1"/>
          </p:cNvSpPr>
          <p:nvPr/>
        </p:nvSpPr>
        <p:spPr bwMode="auto">
          <a:xfrm>
            <a:off x="6305550" y="6121400"/>
            <a:ext cx="969963"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4" tIns="45712" rIns="91424" bIns="45712">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1200"/>
              <a:t>Programme</a:t>
            </a:r>
            <a:endParaRPr lang="en-US" sz="1200"/>
          </a:p>
        </p:txBody>
      </p:sp>
      <p:sp>
        <p:nvSpPr>
          <p:cNvPr id="11293" name="Rectangle 34"/>
          <p:cNvSpPr>
            <a:spLocks noChangeArrowheads="1"/>
          </p:cNvSpPr>
          <p:nvPr/>
        </p:nvSpPr>
        <p:spPr bwMode="auto">
          <a:xfrm>
            <a:off x="4960938" y="5632450"/>
            <a:ext cx="3541712"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94" name="Line 35"/>
          <p:cNvSpPr>
            <a:spLocks noChangeShapeType="1"/>
          </p:cNvSpPr>
          <p:nvPr/>
        </p:nvSpPr>
        <p:spPr bwMode="auto">
          <a:xfrm>
            <a:off x="246063" y="2940050"/>
            <a:ext cx="8886825" cy="0"/>
          </a:xfrm>
          <a:prstGeom prst="line">
            <a:avLst/>
          </a:prstGeom>
          <a:noFill/>
          <a:ln w="31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5" name="Line 36"/>
          <p:cNvSpPr>
            <a:spLocks noChangeShapeType="1"/>
          </p:cNvSpPr>
          <p:nvPr/>
        </p:nvSpPr>
        <p:spPr bwMode="auto">
          <a:xfrm>
            <a:off x="2713038" y="1228725"/>
            <a:ext cx="0" cy="4305300"/>
          </a:xfrm>
          <a:prstGeom prst="line">
            <a:avLst/>
          </a:prstGeom>
          <a:noFill/>
          <a:ln w="31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6" name="Line 37"/>
          <p:cNvSpPr>
            <a:spLocks noChangeShapeType="1"/>
          </p:cNvSpPr>
          <p:nvPr/>
        </p:nvSpPr>
        <p:spPr bwMode="auto">
          <a:xfrm>
            <a:off x="5900738" y="1187450"/>
            <a:ext cx="0" cy="1781175"/>
          </a:xfrm>
          <a:prstGeom prst="line">
            <a:avLst/>
          </a:prstGeom>
          <a:noFill/>
          <a:ln w="31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7" name="AutoShape 38"/>
          <p:cNvSpPr>
            <a:spLocks noChangeArrowheads="1"/>
          </p:cNvSpPr>
          <p:nvPr/>
        </p:nvSpPr>
        <p:spPr bwMode="auto">
          <a:xfrm>
            <a:off x="7729538" y="3300413"/>
            <a:ext cx="276225" cy="274637"/>
          </a:xfrm>
          <a:custGeom>
            <a:avLst/>
            <a:gdLst>
              <a:gd name="T0" fmla="*/ 22586714 w 21600"/>
              <a:gd name="T1" fmla="*/ 0 h 21600"/>
              <a:gd name="T2" fmla="*/ 4368920 w 21600"/>
              <a:gd name="T3" fmla="*/ 11438784 h 21600"/>
              <a:gd name="T4" fmla="*/ 22586714 w 21600"/>
              <a:gd name="T5" fmla="*/ 2622821 h 21600"/>
              <a:gd name="T6" fmla="*/ 40804341 w 21600"/>
              <a:gd name="T7" fmla="*/ 11438784 h 21600"/>
              <a:gd name="T8" fmla="*/ 0 60000 65536"/>
              <a:gd name="T9" fmla="*/ 0 60000 65536"/>
              <a:gd name="T10" fmla="*/ 0 60000 65536"/>
              <a:gd name="T11" fmla="*/ 0 60000 65536"/>
              <a:gd name="T12" fmla="*/ 486 w 21600"/>
              <a:gd name="T13" fmla="*/ 0 h 21600"/>
              <a:gd name="T14" fmla="*/ 21114 w 21600"/>
              <a:gd name="T15" fmla="*/ 7975 h 21600"/>
            </a:gdLst>
            <a:ahLst/>
            <a:cxnLst>
              <a:cxn ang="T8">
                <a:pos x="T0" y="T1"/>
              </a:cxn>
              <a:cxn ang="T9">
                <a:pos x="T2" y="T3"/>
              </a:cxn>
              <a:cxn ang="T10">
                <a:pos x="T4" y="T5"/>
              </a:cxn>
              <a:cxn ang="T11">
                <a:pos x="T6" y="T7"/>
              </a:cxn>
            </a:cxnLst>
            <a:rect l="T12" t="T13" r="T14" b="T15"/>
            <a:pathLst>
              <a:path w="21600" h="21600">
                <a:moveTo>
                  <a:pt x="2636" y="5894"/>
                </a:moveTo>
                <a:cubicBezTo>
                  <a:pt x="4358" y="3028"/>
                  <a:pt x="7456" y="1275"/>
                  <a:pt x="10800" y="1276"/>
                </a:cubicBezTo>
                <a:cubicBezTo>
                  <a:pt x="14143" y="1276"/>
                  <a:pt x="17241" y="3028"/>
                  <a:pt x="18963" y="5894"/>
                </a:cubicBezTo>
                <a:lnTo>
                  <a:pt x="20057" y="5237"/>
                </a:lnTo>
                <a:cubicBezTo>
                  <a:pt x="18104" y="1987"/>
                  <a:pt x="14591" y="-1"/>
                  <a:pt x="10799" y="0"/>
                </a:cubicBezTo>
                <a:cubicBezTo>
                  <a:pt x="7008" y="0"/>
                  <a:pt x="3495" y="1987"/>
                  <a:pt x="1542" y="5237"/>
                </a:cubicBezTo>
                <a:lnTo>
                  <a:pt x="2636" y="5894"/>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8" name="Rectangle 39"/>
          <p:cNvSpPr>
            <a:spLocks noChangeArrowheads="1"/>
          </p:cNvSpPr>
          <p:nvPr/>
        </p:nvSpPr>
        <p:spPr bwMode="auto">
          <a:xfrm>
            <a:off x="8726488" y="3490913"/>
            <a:ext cx="155575" cy="839787"/>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1299" name="Line 40"/>
          <p:cNvSpPr>
            <a:spLocks noChangeShapeType="1"/>
          </p:cNvSpPr>
          <p:nvPr/>
        </p:nvSpPr>
        <p:spPr bwMode="auto">
          <a:xfrm>
            <a:off x="4849813" y="2952750"/>
            <a:ext cx="0" cy="2524125"/>
          </a:xfrm>
          <a:prstGeom prst="line">
            <a:avLst/>
          </a:prstGeom>
          <a:noFill/>
          <a:ln w="31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00" name="Line 41"/>
          <p:cNvSpPr>
            <a:spLocks noChangeShapeType="1"/>
          </p:cNvSpPr>
          <p:nvPr/>
        </p:nvSpPr>
        <p:spPr bwMode="auto">
          <a:xfrm>
            <a:off x="7065963" y="2952750"/>
            <a:ext cx="0" cy="2524125"/>
          </a:xfrm>
          <a:prstGeom prst="line">
            <a:avLst/>
          </a:prstGeom>
          <a:noFill/>
          <a:ln w="31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01" name="Text Box 42"/>
          <p:cNvSpPr txBox="1">
            <a:spLocks noChangeArrowheads="1"/>
          </p:cNvSpPr>
          <p:nvPr/>
        </p:nvSpPr>
        <p:spPr bwMode="auto">
          <a:xfrm>
            <a:off x="109538" y="5611813"/>
            <a:ext cx="4135437" cy="38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4" tIns="45712" rIns="91424" bIns="45712">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b="1">
                <a:latin typeface="Arial Black" pitchFamily="34" charset="0"/>
              </a:rPr>
              <a:t>Country "plans" are different, …</a:t>
            </a:r>
            <a:endParaRPr lang="en-US" b="1">
              <a:latin typeface="Arial Black" pitchFamily="34" charset="0"/>
            </a:endParaRPr>
          </a:p>
        </p:txBody>
      </p:sp>
      <p:pic>
        <p:nvPicPr>
          <p:cNvPr id="11302" name="Picture 46" descr="WHO-EN-white-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9800" y="6159500"/>
            <a:ext cx="16859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1"/>
          <p:cNvSpPr>
            <a:spLocks noChangeArrowheads="1"/>
          </p:cNvSpPr>
          <p:nvPr/>
        </p:nvSpPr>
        <p:spPr bwMode="auto">
          <a:xfrm>
            <a:off x="1249363" y="155575"/>
            <a:ext cx="6788150"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Response 3: NHPSP</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ChangeArrowheads="1"/>
          </p:cNvSpPr>
          <p:nvPr/>
        </p:nvSpPr>
        <p:spPr bwMode="auto">
          <a:xfrm>
            <a:off x="1076325" y="1681163"/>
            <a:ext cx="1728788" cy="1008062"/>
          </a:xfrm>
          <a:custGeom>
            <a:avLst/>
            <a:gdLst>
              <a:gd name="T0" fmla="*/ 2147483647 w 21600"/>
              <a:gd name="T1" fmla="*/ 0 h 21600"/>
              <a:gd name="T2" fmla="*/ 181496648 w 21600"/>
              <a:gd name="T3" fmla="*/ 978062308 h 21600"/>
              <a:gd name="T4" fmla="*/ 2147483647 w 21600"/>
              <a:gd name="T5" fmla="*/ 58550201 h 21600"/>
              <a:gd name="T6" fmla="*/ 2147483647 w 21600"/>
              <a:gd name="T7" fmla="*/ 978062308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2291" name="Group 3"/>
          <p:cNvGrpSpPr>
            <a:grpSpLocks/>
          </p:cNvGrpSpPr>
          <p:nvPr/>
        </p:nvGrpSpPr>
        <p:grpSpPr bwMode="auto">
          <a:xfrm>
            <a:off x="1552575" y="2112963"/>
            <a:ext cx="776288" cy="839787"/>
            <a:chOff x="884" y="1162"/>
            <a:chExt cx="590" cy="680"/>
          </a:xfrm>
        </p:grpSpPr>
        <p:sp>
          <p:nvSpPr>
            <p:cNvPr id="12336" name="Rectangle 4"/>
            <p:cNvSpPr>
              <a:spLocks noChangeArrowheads="1"/>
            </p:cNvSpPr>
            <p:nvPr/>
          </p:nvSpPr>
          <p:spPr bwMode="auto">
            <a:xfrm>
              <a:off x="884"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7" name="Rectangle 5"/>
            <p:cNvSpPr>
              <a:spLocks noChangeArrowheads="1"/>
            </p:cNvSpPr>
            <p:nvPr/>
          </p:nvSpPr>
          <p:spPr bwMode="auto">
            <a:xfrm>
              <a:off x="1020"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8" name="Rectangle 6"/>
            <p:cNvSpPr>
              <a:spLocks noChangeArrowheads="1"/>
            </p:cNvSpPr>
            <p:nvPr/>
          </p:nvSpPr>
          <p:spPr bwMode="auto">
            <a:xfrm>
              <a:off x="1156"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9" name="Rectangle 7"/>
            <p:cNvSpPr>
              <a:spLocks noChangeArrowheads="1"/>
            </p:cNvSpPr>
            <p:nvPr/>
          </p:nvSpPr>
          <p:spPr bwMode="auto">
            <a:xfrm>
              <a:off x="1292"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40" name="Rectangle 8"/>
            <p:cNvSpPr>
              <a:spLocks noChangeArrowheads="1"/>
            </p:cNvSpPr>
            <p:nvPr/>
          </p:nvSpPr>
          <p:spPr bwMode="auto">
            <a:xfrm>
              <a:off x="1428"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12292" name="Rectangle 9"/>
          <p:cNvSpPr>
            <a:spLocks noChangeArrowheads="1"/>
          </p:cNvSpPr>
          <p:nvPr/>
        </p:nvSpPr>
        <p:spPr bwMode="auto">
          <a:xfrm>
            <a:off x="1588" y="6015038"/>
            <a:ext cx="9144000" cy="842962"/>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293" name="Rectangle 10"/>
          <p:cNvSpPr>
            <a:spLocks noChangeArrowheads="1"/>
          </p:cNvSpPr>
          <p:nvPr/>
        </p:nvSpPr>
        <p:spPr bwMode="auto">
          <a:xfrm>
            <a:off x="884238" y="6338888"/>
            <a:ext cx="418465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r>
              <a:rPr lang="en-GB" sz="1200" b="1">
                <a:solidFill>
                  <a:srgbClr val="96CCEE"/>
                </a:solidFill>
                <a:latin typeface="Arial Narrow" pitchFamily="34" charset="0"/>
              </a:rPr>
              <a:t>Country Health Intelligence Portal (CHIP) </a:t>
            </a:r>
            <a:r>
              <a:rPr lang="en-US" b="1" baseline="12000">
                <a:solidFill>
                  <a:schemeClr val="bg1"/>
                </a:solidFill>
                <a:latin typeface="Arial Narrow" pitchFamily="34" charset="0"/>
              </a:rPr>
              <a:t>|</a:t>
            </a:r>
            <a:r>
              <a:rPr lang="en-GB" sz="1200" b="1">
                <a:solidFill>
                  <a:srgbClr val="96CCEE"/>
                </a:solidFill>
                <a:latin typeface="Arial Narrow" pitchFamily="34" charset="0"/>
              </a:rPr>
              <a:t>  </a:t>
            </a:r>
            <a:fld id="{EB46D632-13DE-4EDA-8EE2-DF66824C24F2}" type="datetime4">
              <a:rPr lang="en-GB" sz="1200">
                <a:solidFill>
                  <a:srgbClr val="96CCEE"/>
                </a:solidFill>
                <a:latin typeface="Arial Narrow" pitchFamily="34" charset="0"/>
              </a:rPr>
              <a:pPr/>
              <a:t>31 October 2013</a:t>
            </a:fld>
            <a:endParaRPr lang="en-GB" sz="1200" b="1">
              <a:solidFill>
                <a:srgbClr val="96CCEE"/>
              </a:solidFill>
              <a:latin typeface="Arial Narrow" pitchFamily="34" charset="0"/>
            </a:endParaRPr>
          </a:p>
        </p:txBody>
      </p:sp>
      <p:sp>
        <p:nvSpPr>
          <p:cNvPr id="12294" name="Rectangle 11"/>
          <p:cNvSpPr>
            <a:spLocks noChangeArrowheads="1"/>
          </p:cNvSpPr>
          <p:nvPr/>
        </p:nvSpPr>
        <p:spPr bwMode="auto">
          <a:xfrm>
            <a:off x="376238" y="6311900"/>
            <a:ext cx="355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a:fld id="{6ECA6BC1-3A27-4946-92EF-9DA486E544ED}" type="slidenum">
              <a:rPr lang="ar-SA" sz="1500" b="1">
                <a:solidFill>
                  <a:srgbClr val="72BBE8"/>
                </a:solidFill>
                <a:latin typeface="Arial Narrow" pitchFamily="34" charset="0"/>
              </a:rPr>
              <a:pPr algn="r"/>
              <a:t>11</a:t>
            </a:fld>
            <a:r>
              <a:rPr lang="en-GB" sz="1500" b="1">
                <a:solidFill>
                  <a:srgbClr val="72BBE8"/>
                </a:solidFill>
                <a:latin typeface="Arial Narrow" pitchFamily="34" charset="0"/>
              </a:rPr>
              <a:t> </a:t>
            </a:r>
            <a:r>
              <a:rPr lang="en-US" sz="2100" b="1" baseline="14000">
                <a:solidFill>
                  <a:schemeClr val="bg1"/>
                </a:solidFill>
                <a:latin typeface="Arial Narrow" pitchFamily="34" charset="0"/>
              </a:rPr>
              <a:t>|</a:t>
            </a:r>
          </a:p>
        </p:txBody>
      </p:sp>
      <p:pic>
        <p:nvPicPr>
          <p:cNvPr id="12295" name="Picture 12" descr="WHO-EN-white-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9800" y="6159500"/>
            <a:ext cx="16859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AutoShape 13"/>
          <p:cNvSpPr>
            <a:spLocks noChangeArrowheads="1"/>
          </p:cNvSpPr>
          <p:nvPr/>
        </p:nvSpPr>
        <p:spPr bwMode="auto">
          <a:xfrm>
            <a:off x="4757738" y="1044575"/>
            <a:ext cx="1728787" cy="1008063"/>
          </a:xfrm>
          <a:custGeom>
            <a:avLst/>
            <a:gdLst>
              <a:gd name="T0" fmla="*/ 2147483647 w 21600"/>
              <a:gd name="T1" fmla="*/ 0 h 21600"/>
              <a:gd name="T2" fmla="*/ 181496383 w 21600"/>
              <a:gd name="T3" fmla="*/ 978064259 h 21600"/>
              <a:gd name="T4" fmla="*/ 2147483647 w 21600"/>
              <a:gd name="T5" fmla="*/ 58550353 h 21600"/>
              <a:gd name="T6" fmla="*/ 2147483647 w 21600"/>
              <a:gd name="T7" fmla="*/ 978064259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2297" name="Group 14"/>
          <p:cNvGrpSpPr>
            <a:grpSpLocks/>
          </p:cNvGrpSpPr>
          <p:nvPr/>
        </p:nvGrpSpPr>
        <p:grpSpPr bwMode="auto">
          <a:xfrm>
            <a:off x="5233988" y="2293938"/>
            <a:ext cx="776287" cy="839787"/>
            <a:chOff x="884" y="1162"/>
            <a:chExt cx="590" cy="680"/>
          </a:xfrm>
        </p:grpSpPr>
        <p:sp>
          <p:nvSpPr>
            <p:cNvPr id="12331" name="Rectangle 15"/>
            <p:cNvSpPr>
              <a:spLocks noChangeArrowheads="1"/>
            </p:cNvSpPr>
            <p:nvPr/>
          </p:nvSpPr>
          <p:spPr bwMode="auto">
            <a:xfrm>
              <a:off x="884"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2" name="Rectangle 16"/>
            <p:cNvSpPr>
              <a:spLocks noChangeArrowheads="1"/>
            </p:cNvSpPr>
            <p:nvPr/>
          </p:nvSpPr>
          <p:spPr bwMode="auto">
            <a:xfrm>
              <a:off x="1020"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3" name="Rectangle 17"/>
            <p:cNvSpPr>
              <a:spLocks noChangeArrowheads="1"/>
            </p:cNvSpPr>
            <p:nvPr/>
          </p:nvSpPr>
          <p:spPr bwMode="auto">
            <a:xfrm>
              <a:off x="1156"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4" name="Rectangle 18"/>
            <p:cNvSpPr>
              <a:spLocks noChangeArrowheads="1"/>
            </p:cNvSpPr>
            <p:nvPr/>
          </p:nvSpPr>
          <p:spPr bwMode="auto">
            <a:xfrm>
              <a:off x="1292"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5" name="Rectangle 19"/>
            <p:cNvSpPr>
              <a:spLocks noChangeArrowheads="1"/>
            </p:cNvSpPr>
            <p:nvPr/>
          </p:nvSpPr>
          <p:spPr bwMode="auto">
            <a:xfrm>
              <a:off x="1428" y="1162"/>
              <a:ext cx="46" cy="68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12298" name="Line 20"/>
          <p:cNvSpPr>
            <a:spLocks noChangeShapeType="1"/>
          </p:cNvSpPr>
          <p:nvPr/>
        </p:nvSpPr>
        <p:spPr bwMode="auto">
          <a:xfrm>
            <a:off x="1117600" y="1587500"/>
            <a:ext cx="1706563"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9" name="Text Box 21"/>
          <p:cNvSpPr txBox="1">
            <a:spLocks noChangeArrowheads="1"/>
          </p:cNvSpPr>
          <p:nvPr/>
        </p:nvSpPr>
        <p:spPr bwMode="auto">
          <a:xfrm>
            <a:off x="1293813" y="1377950"/>
            <a:ext cx="13557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800" b="1">
                <a:solidFill>
                  <a:schemeClr val="hlink"/>
                </a:solidFill>
              </a:rPr>
              <a:t>COMPREHENSIVENESS</a:t>
            </a:r>
          </a:p>
        </p:txBody>
      </p:sp>
      <p:sp>
        <p:nvSpPr>
          <p:cNvPr id="12300" name="Line 22"/>
          <p:cNvSpPr>
            <a:spLocks noChangeShapeType="1"/>
          </p:cNvSpPr>
          <p:nvPr/>
        </p:nvSpPr>
        <p:spPr bwMode="auto">
          <a:xfrm>
            <a:off x="5221288" y="3203575"/>
            <a:ext cx="801687"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1" name="Text Box 23"/>
          <p:cNvSpPr txBox="1">
            <a:spLocks noChangeArrowheads="1"/>
          </p:cNvSpPr>
          <p:nvPr/>
        </p:nvSpPr>
        <p:spPr bwMode="auto">
          <a:xfrm>
            <a:off x="5205413" y="3182938"/>
            <a:ext cx="833437" cy="2143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800" b="1">
                <a:solidFill>
                  <a:schemeClr val="hlink"/>
                </a:solidFill>
              </a:rPr>
              <a:t>COHERENCE</a:t>
            </a:r>
          </a:p>
        </p:txBody>
      </p:sp>
      <p:sp>
        <p:nvSpPr>
          <p:cNvPr id="12302" name="AutoShape 24"/>
          <p:cNvSpPr>
            <a:spLocks/>
          </p:cNvSpPr>
          <p:nvPr/>
        </p:nvSpPr>
        <p:spPr bwMode="auto">
          <a:xfrm rot="-5400000">
            <a:off x="5537994" y="1648619"/>
            <a:ext cx="166688" cy="1079500"/>
          </a:xfrm>
          <a:prstGeom prst="rightBrace">
            <a:avLst>
              <a:gd name="adj1" fmla="val 5396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pic>
        <p:nvPicPr>
          <p:cNvPr id="12303" name="Picture 25" descr="MC90044170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400" y="1630363"/>
            <a:ext cx="1211263"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AutoShape 26"/>
          <p:cNvSpPr>
            <a:spLocks/>
          </p:cNvSpPr>
          <p:nvPr/>
        </p:nvSpPr>
        <p:spPr bwMode="auto">
          <a:xfrm rot="5400000">
            <a:off x="5534819" y="832644"/>
            <a:ext cx="174625" cy="1690687"/>
          </a:xfrm>
          <a:prstGeom prst="rightBrace">
            <a:avLst>
              <a:gd name="adj1" fmla="val 8068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05" name="Text Box 27"/>
          <p:cNvSpPr txBox="1">
            <a:spLocks noChangeArrowheads="1"/>
          </p:cNvSpPr>
          <p:nvPr/>
        </p:nvSpPr>
        <p:spPr bwMode="auto">
          <a:xfrm>
            <a:off x="5205413" y="1812925"/>
            <a:ext cx="833437" cy="214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800" b="1">
                <a:solidFill>
                  <a:schemeClr val="hlink"/>
                </a:solidFill>
              </a:rPr>
              <a:t>COHERENCE</a:t>
            </a:r>
          </a:p>
        </p:txBody>
      </p:sp>
      <p:sp>
        <p:nvSpPr>
          <p:cNvPr id="12306" name="Line 28"/>
          <p:cNvSpPr>
            <a:spLocks noChangeShapeType="1"/>
          </p:cNvSpPr>
          <p:nvPr/>
        </p:nvSpPr>
        <p:spPr bwMode="auto">
          <a:xfrm flipV="1">
            <a:off x="5621338" y="2035175"/>
            <a:ext cx="0" cy="9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7" name="Line 29"/>
          <p:cNvSpPr>
            <a:spLocks noChangeShapeType="1"/>
          </p:cNvSpPr>
          <p:nvPr/>
        </p:nvSpPr>
        <p:spPr bwMode="auto">
          <a:xfrm>
            <a:off x="5621338" y="1755775"/>
            <a:ext cx="0" cy="9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8" name="AutoShape 30"/>
          <p:cNvSpPr>
            <a:spLocks/>
          </p:cNvSpPr>
          <p:nvPr/>
        </p:nvSpPr>
        <p:spPr bwMode="auto">
          <a:xfrm>
            <a:off x="6475413" y="1054100"/>
            <a:ext cx="174625" cy="2363788"/>
          </a:xfrm>
          <a:prstGeom prst="rightBrace">
            <a:avLst>
              <a:gd name="adj1" fmla="val 11280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09" name="Text Box 31"/>
          <p:cNvSpPr txBox="1">
            <a:spLocks noChangeArrowheads="1"/>
          </p:cNvSpPr>
          <p:nvPr/>
        </p:nvSpPr>
        <p:spPr bwMode="auto">
          <a:xfrm>
            <a:off x="6659563" y="2128838"/>
            <a:ext cx="833437" cy="2143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GB" sz="800" b="1">
                <a:solidFill>
                  <a:schemeClr val="hlink"/>
                </a:solidFill>
              </a:rPr>
              <a:t>COHERENCE</a:t>
            </a:r>
          </a:p>
        </p:txBody>
      </p:sp>
      <p:sp>
        <p:nvSpPr>
          <p:cNvPr id="12310" name="Line 32"/>
          <p:cNvSpPr>
            <a:spLocks noChangeShapeType="1"/>
          </p:cNvSpPr>
          <p:nvPr/>
        </p:nvSpPr>
        <p:spPr bwMode="auto">
          <a:xfrm rot="5400000">
            <a:off x="7446169" y="2194719"/>
            <a:ext cx="0" cy="841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1" name="Line 33"/>
          <p:cNvSpPr>
            <a:spLocks noChangeShapeType="1"/>
          </p:cNvSpPr>
          <p:nvPr/>
        </p:nvSpPr>
        <p:spPr bwMode="auto">
          <a:xfrm rot="16200000" flipH="1">
            <a:off x="6694488" y="2187575"/>
            <a:ext cx="0" cy="9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2" name="AutoShape 34"/>
          <p:cNvSpPr>
            <a:spLocks/>
          </p:cNvSpPr>
          <p:nvPr/>
        </p:nvSpPr>
        <p:spPr bwMode="auto">
          <a:xfrm flipH="1">
            <a:off x="7458075" y="1768475"/>
            <a:ext cx="250825" cy="935038"/>
          </a:xfrm>
          <a:prstGeom prst="rightBrace">
            <a:avLst>
              <a:gd name="adj1" fmla="val 31065"/>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12313" name="Group 35"/>
          <p:cNvGrpSpPr>
            <a:grpSpLocks/>
          </p:cNvGrpSpPr>
          <p:nvPr/>
        </p:nvGrpSpPr>
        <p:grpSpPr bwMode="auto">
          <a:xfrm>
            <a:off x="2200275" y="3738563"/>
            <a:ext cx="1728788" cy="1657350"/>
            <a:chOff x="475" y="2158"/>
            <a:chExt cx="1089" cy="1044"/>
          </a:xfrm>
        </p:grpSpPr>
        <p:sp>
          <p:nvSpPr>
            <p:cNvPr id="12323" name="AutoShape 36"/>
            <p:cNvSpPr>
              <a:spLocks noChangeArrowheads="1"/>
            </p:cNvSpPr>
            <p:nvPr/>
          </p:nvSpPr>
          <p:spPr bwMode="auto">
            <a:xfrm>
              <a:off x="475" y="2401"/>
              <a:ext cx="1089" cy="635"/>
            </a:xfrm>
            <a:custGeom>
              <a:avLst/>
              <a:gdLst>
                <a:gd name="T0" fmla="*/ 1 w 21600"/>
                <a:gd name="T1" fmla="*/ 0 h 21600"/>
                <a:gd name="T2" fmla="*/ 0 w 21600"/>
                <a:gd name="T3" fmla="*/ 0 h 21600"/>
                <a:gd name="T4" fmla="*/ 1 w 21600"/>
                <a:gd name="T5" fmla="*/ 0 h 21600"/>
                <a:gd name="T6" fmla="*/ 3 w 21600"/>
                <a:gd name="T7" fmla="*/ 0 h 21600"/>
                <a:gd name="T8" fmla="*/ 0 60000 65536"/>
                <a:gd name="T9" fmla="*/ 0 60000 65536"/>
                <a:gd name="T10" fmla="*/ 0 60000 65536"/>
                <a:gd name="T11" fmla="*/ 0 60000 65536"/>
                <a:gd name="T12" fmla="*/ 159 w 21600"/>
                <a:gd name="T13" fmla="*/ 0 h 21600"/>
                <a:gd name="T14" fmla="*/ 21441 w 21600"/>
                <a:gd name="T15" fmla="*/ 12518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4" name="Rectangle 37"/>
            <p:cNvSpPr>
              <a:spLocks noChangeArrowheads="1"/>
            </p:cNvSpPr>
            <p:nvPr/>
          </p:nvSpPr>
          <p:spPr bwMode="auto">
            <a:xfrm>
              <a:off x="629" y="2673"/>
              <a:ext cx="184"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5" name="Rectangle 38"/>
            <p:cNvSpPr>
              <a:spLocks noChangeArrowheads="1"/>
            </p:cNvSpPr>
            <p:nvPr/>
          </p:nvSpPr>
          <p:spPr bwMode="auto">
            <a:xfrm>
              <a:off x="888" y="2673"/>
              <a:ext cx="27"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6" name="Rectangle 39"/>
            <p:cNvSpPr>
              <a:spLocks noChangeArrowheads="1"/>
            </p:cNvSpPr>
            <p:nvPr/>
          </p:nvSpPr>
          <p:spPr bwMode="auto">
            <a:xfrm>
              <a:off x="960" y="2673"/>
              <a:ext cx="79"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7" name="Rectangle 40"/>
            <p:cNvSpPr>
              <a:spLocks noChangeArrowheads="1"/>
            </p:cNvSpPr>
            <p:nvPr/>
          </p:nvSpPr>
          <p:spPr bwMode="auto">
            <a:xfrm>
              <a:off x="1113" y="2673"/>
              <a:ext cx="38"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8" name="Rectangle 41"/>
            <p:cNvSpPr>
              <a:spLocks noChangeArrowheads="1"/>
            </p:cNvSpPr>
            <p:nvPr/>
          </p:nvSpPr>
          <p:spPr bwMode="auto">
            <a:xfrm>
              <a:off x="1226" y="2673"/>
              <a:ext cx="288"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9" name="Rectangle 42"/>
            <p:cNvSpPr>
              <a:spLocks noChangeArrowheads="1"/>
            </p:cNvSpPr>
            <p:nvPr/>
          </p:nvSpPr>
          <p:spPr bwMode="auto">
            <a:xfrm>
              <a:off x="543" y="2673"/>
              <a:ext cx="27" cy="529"/>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30" name="Text Box 43"/>
            <p:cNvSpPr txBox="1">
              <a:spLocks noChangeArrowheads="1"/>
            </p:cNvSpPr>
            <p:nvPr/>
          </p:nvSpPr>
          <p:spPr bwMode="auto">
            <a:xfrm>
              <a:off x="792" y="2158"/>
              <a:ext cx="42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GB" sz="800" b="1">
                  <a:solidFill>
                    <a:schemeClr val="hlink"/>
                  </a:solidFill>
                </a:rPr>
                <a:t>BALANCE</a:t>
              </a:r>
            </a:p>
            <a:p>
              <a:pPr algn="ctr"/>
              <a:r>
                <a:rPr lang="en-GB" sz="800" b="1">
                  <a:solidFill>
                    <a:schemeClr val="hlink"/>
                  </a:solidFill>
                </a:rPr>
                <a:t>SCOPE</a:t>
              </a:r>
            </a:p>
          </p:txBody>
        </p:sp>
      </p:grpSp>
      <p:sp>
        <p:nvSpPr>
          <p:cNvPr id="12314" name="AutoShape 44"/>
          <p:cNvSpPr>
            <a:spLocks noChangeArrowheads="1"/>
          </p:cNvSpPr>
          <p:nvPr/>
        </p:nvSpPr>
        <p:spPr bwMode="auto">
          <a:xfrm>
            <a:off x="4392613" y="4124325"/>
            <a:ext cx="1728787" cy="1008063"/>
          </a:xfrm>
          <a:custGeom>
            <a:avLst/>
            <a:gdLst>
              <a:gd name="T0" fmla="*/ 2147483647 w 21600"/>
              <a:gd name="T1" fmla="*/ 0 h 21600"/>
              <a:gd name="T2" fmla="*/ 181496383 w 21600"/>
              <a:gd name="T3" fmla="*/ 978064259 h 21600"/>
              <a:gd name="T4" fmla="*/ 2147483647 w 21600"/>
              <a:gd name="T5" fmla="*/ 58550353 h 21600"/>
              <a:gd name="T6" fmla="*/ 2147483647 w 21600"/>
              <a:gd name="T7" fmla="*/ 978064259 h 21600"/>
              <a:gd name="T8" fmla="*/ 0 60000 65536"/>
              <a:gd name="T9" fmla="*/ 0 60000 65536"/>
              <a:gd name="T10" fmla="*/ 0 60000 65536"/>
              <a:gd name="T11" fmla="*/ 0 60000 65536"/>
              <a:gd name="T12" fmla="*/ 151 w 21600"/>
              <a:gd name="T13" fmla="*/ 0 h 21600"/>
              <a:gd name="T14" fmla="*/ 21449 w 21600"/>
              <a:gd name="T15" fmla="*/ 12502 h 21600"/>
            </a:gdLst>
            <a:ahLst/>
            <a:cxnLst>
              <a:cxn ang="T8">
                <a:pos x="T0" y="T1"/>
              </a:cxn>
              <a:cxn ang="T9">
                <a:pos x="T2" y="T3"/>
              </a:cxn>
              <a:cxn ang="T10">
                <a:pos x="T4" y="T5"/>
              </a:cxn>
              <a:cxn ang="T11">
                <a:pos x="T6" y="T7"/>
              </a:cxn>
            </a:cxnLst>
            <a:rect l="T12" t="T13" r="T14" b="T15"/>
            <a:pathLst>
              <a:path w="21600" h="21600">
                <a:moveTo>
                  <a:pt x="640" y="9655"/>
                </a:moveTo>
                <a:cubicBezTo>
                  <a:pt x="1223" y="4484"/>
                  <a:pt x="5596" y="575"/>
                  <a:pt x="10800" y="576"/>
                </a:cubicBezTo>
                <a:cubicBezTo>
                  <a:pt x="16003" y="576"/>
                  <a:pt x="20376" y="4484"/>
                  <a:pt x="20959" y="9655"/>
                </a:cubicBezTo>
                <a:lnTo>
                  <a:pt x="21532" y="9590"/>
                </a:lnTo>
                <a:cubicBezTo>
                  <a:pt x="20916" y="4128"/>
                  <a:pt x="16296" y="-1"/>
                  <a:pt x="10799" y="0"/>
                </a:cubicBezTo>
                <a:cubicBezTo>
                  <a:pt x="5303" y="0"/>
                  <a:pt x="683" y="4128"/>
                  <a:pt x="67" y="9590"/>
                </a:cubicBezTo>
                <a:lnTo>
                  <a:pt x="640" y="965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5" name="Rectangle 45"/>
          <p:cNvSpPr>
            <a:spLocks noChangeArrowheads="1"/>
          </p:cNvSpPr>
          <p:nvPr/>
        </p:nvSpPr>
        <p:spPr bwMode="auto">
          <a:xfrm>
            <a:off x="4637088" y="4556125"/>
            <a:ext cx="292100" cy="10953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16" name="Rectangle 46"/>
          <p:cNvSpPr>
            <a:spLocks noChangeArrowheads="1"/>
          </p:cNvSpPr>
          <p:nvPr/>
        </p:nvSpPr>
        <p:spPr bwMode="auto">
          <a:xfrm>
            <a:off x="5048250" y="4556125"/>
            <a:ext cx="42863"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17" name="Rectangle 47"/>
          <p:cNvSpPr>
            <a:spLocks noChangeArrowheads="1"/>
          </p:cNvSpPr>
          <p:nvPr/>
        </p:nvSpPr>
        <p:spPr bwMode="auto">
          <a:xfrm>
            <a:off x="5162550" y="4556125"/>
            <a:ext cx="125413" cy="26035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18" name="Rectangle 48"/>
          <p:cNvSpPr>
            <a:spLocks noChangeArrowheads="1"/>
          </p:cNvSpPr>
          <p:nvPr/>
        </p:nvSpPr>
        <p:spPr bwMode="auto">
          <a:xfrm>
            <a:off x="5405438" y="4556125"/>
            <a:ext cx="60325" cy="1076325"/>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19" name="Rectangle 49"/>
          <p:cNvSpPr>
            <a:spLocks noChangeArrowheads="1"/>
          </p:cNvSpPr>
          <p:nvPr/>
        </p:nvSpPr>
        <p:spPr bwMode="auto">
          <a:xfrm>
            <a:off x="5584825" y="4556125"/>
            <a:ext cx="457200" cy="787400"/>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0" name="Rectangle 50"/>
          <p:cNvSpPr>
            <a:spLocks noChangeArrowheads="1"/>
          </p:cNvSpPr>
          <p:nvPr/>
        </p:nvSpPr>
        <p:spPr bwMode="auto">
          <a:xfrm>
            <a:off x="4500563" y="4556125"/>
            <a:ext cx="42862" cy="839788"/>
          </a:xfrm>
          <a:prstGeom prst="rect">
            <a:avLst/>
          </a:prstGeom>
          <a:solidFill>
            <a:srgbClr val="00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2321" name="Text Box 51"/>
          <p:cNvSpPr txBox="1">
            <a:spLocks noChangeArrowheads="1"/>
          </p:cNvSpPr>
          <p:nvPr/>
        </p:nvSpPr>
        <p:spPr bwMode="auto">
          <a:xfrm>
            <a:off x="4895850" y="3738563"/>
            <a:ext cx="679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GB" sz="800" b="1">
                <a:solidFill>
                  <a:schemeClr val="hlink"/>
                </a:solidFill>
              </a:rPr>
              <a:t>BALANCE</a:t>
            </a:r>
          </a:p>
          <a:p>
            <a:pPr algn="ctr"/>
            <a:r>
              <a:rPr lang="en-GB" sz="800" b="1">
                <a:solidFill>
                  <a:schemeClr val="hlink"/>
                </a:solidFill>
              </a:rPr>
              <a:t>DEPTH</a:t>
            </a:r>
          </a:p>
        </p:txBody>
      </p:sp>
      <p:sp>
        <p:nvSpPr>
          <p:cNvPr id="52" name="Rectangle 1"/>
          <p:cNvSpPr>
            <a:spLocks noChangeArrowheads="1"/>
          </p:cNvSpPr>
          <p:nvPr/>
        </p:nvSpPr>
        <p:spPr bwMode="auto">
          <a:xfrm>
            <a:off x="884238" y="155575"/>
            <a:ext cx="7720012"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Resp 3 (cont'd): NHPSP</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ChangeArrowheads="1"/>
          </p:cNvSpPr>
          <p:nvPr/>
        </p:nvSpPr>
        <p:spPr bwMode="auto">
          <a:xfrm>
            <a:off x="1476375" y="1581150"/>
            <a:ext cx="857250" cy="466725"/>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Medium Term</a:t>
            </a:r>
          </a:p>
          <a:p>
            <a:pPr algn="ctr" defTabSz="912813" eaLnBrk="1" hangingPunct="1"/>
            <a:r>
              <a:rPr lang="en-GB" sz="1000">
                <a:solidFill>
                  <a:srgbClr val="333399"/>
                </a:solidFill>
              </a:rPr>
              <a:t>5 years</a:t>
            </a:r>
          </a:p>
          <a:p>
            <a:pPr algn="ctr" defTabSz="912813" eaLnBrk="1" hangingPunct="1"/>
            <a:r>
              <a:rPr lang="en-GB" sz="1000">
                <a:solidFill>
                  <a:srgbClr val="333399"/>
                </a:solidFill>
              </a:rPr>
              <a:t>Strategic Plan</a:t>
            </a:r>
            <a:endParaRPr lang="en-US" sz="1000">
              <a:solidFill>
                <a:srgbClr val="333399"/>
              </a:solidFill>
            </a:endParaRPr>
          </a:p>
        </p:txBody>
      </p:sp>
      <p:sp>
        <p:nvSpPr>
          <p:cNvPr id="13315" name="Text Box 4"/>
          <p:cNvSpPr txBox="1">
            <a:spLocks noChangeArrowheads="1"/>
          </p:cNvSpPr>
          <p:nvPr/>
        </p:nvSpPr>
        <p:spPr bwMode="auto">
          <a:xfrm>
            <a:off x="115888" y="1773238"/>
            <a:ext cx="1323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2" tIns="45696" rIns="91392" bIns="45696">
            <a:spAutoFit/>
          </a:bodyPr>
          <a:lstStyle>
            <a:lvl1pPr defTabSz="1042988">
              <a:defRPr>
                <a:solidFill>
                  <a:schemeClr val="tx1"/>
                </a:solidFill>
                <a:latin typeface="Arial" charset="0"/>
                <a:cs typeface="Arial" charset="0"/>
              </a:defRPr>
            </a:lvl1pPr>
            <a:lvl2pPr marL="742950" indent="-285750" defTabSz="1042988">
              <a:defRPr>
                <a:solidFill>
                  <a:schemeClr val="tx1"/>
                </a:solidFill>
                <a:latin typeface="Arial" charset="0"/>
                <a:cs typeface="Arial" charset="0"/>
              </a:defRPr>
            </a:lvl2pPr>
            <a:lvl3pPr marL="1143000" indent="-228600" defTabSz="1042988">
              <a:defRPr>
                <a:solidFill>
                  <a:schemeClr val="tx1"/>
                </a:solidFill>
                <a:latin typeface="Arial" charset="0"/>
                <a:cs typeface="Arial" charset="0"/>
              </a:defRPr>
            </a:lvl3pPr>
            <a:lvl4pPr marL="1600200" indent="-228600" defTabSz="1042988">
              <a:defRPr>
                <a:solidFill>
                  <a:schemeClr val="tx1"/>
                </a:solidFill>
                <a:latin typeface="Arial" charset="0"/>
                <a:cs typeface="Arial" charset="0"/>
              </a:defRPr>
            </a:lvl4pPr>
            <a:lvl5pPr marL="2057400" indent="-228600" defTabSz="1042988">
              <a:defRPr>
                <a:solidFill>
                  <a:schemeClr val="tx1"/>
                </a:solidFill>
                <a:latin typeface="Arial" charset="0"/>
                <a:cs typeface="Arial" charset="0"/>
              </a:defRPr>
            </a:lvl5pPr>
            <a:lvl6pPr marL="2514600" indent="-228600" defTabSz="1042988" eaLnBrk="0" fontAlgn="base" hangingPunct="0">
              <a:spcBef>
                <a:spcPct val="0"/>
              </a:spcBef>
              <a:spcAft>
                <a:spcPct val="0"/>
              </a:spcAft>
              <a:defRPr>
                <a:solidFill>
                  <a:schemeClr val="tx1"/>
                </a:solidFill>
                <a:latin typeface="Arial" charset="0"/>
                <a:cs typeface="Arial" charset="0"/>
              </a:defRPr>
            </a:lvl6pPr>
            <a:lvl7pPr marL="2971800" indent="-228600" defTabSz="1042988" eaLnBrk="0" fontAlgn="base" hangingPunct="0">
              <a:spcBef>
                <a:spcPct val="0"/>
              </a:spcBef>
              <a:spcAft>
                <a:spcPct val="0"/>
              </a:spcAft>
              <a:defRPr>
                <a:solidFill>
                  <a:schemeClr val="tx1"/>
                </a:solidFill>
                <a:latin typeface="Arial" charset="0"/>
                <a:cs typeface="Arial" charset="0"/>
              </a:defRPr>
            </a:lvl7pPr>
            <a:lvl8pPr marL="3429000" indent="-228600" defTabSz="1042988" eaLnBrk="0" fontAlgn="base" hangingPunct="0">
              <a:spcBef>
                <a:spcPct val="0"/>
              </a:spcBef>
              <a:spcAft>
                <a:spcPct val="0"/>
              </a:spcAft>
              <a:defRPr>
                <a:solidFill>
                  <a:schemeClr val="tx1"/>
                </a:solidFill>
                <a:latin typeface="Arial" charset="0"/>
                <a:cs typeface="Arial" charset="0"/>
              </a:defRPr>
            </a:lvl8pPr>
            <a:lvl9pPr marL="3886200" indent="-228600" defTabSz="1042988"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a:solidFill>
                  <a:srgbClr val="000066"/>
                </a:solidFill>
              </a:rPr>
              <a:t>NHP preparation</a:t>
            </a:r>
            <a:endParaRPr lang="en-US" sz="1200" b="1">
              <a:solidFill>
                <a:srgbClr val="000066"/>
              </a:solidFill>
            </a:endParaRPr>
          </a:p>
        </p:txBody>
      </p:sp>
      <p:sp>
        <p:nvSpPr>
          <p:cNvPr id="13316" name="Line 5"/>
          <p:cNvSpPr>
            <a:spLocks noChangeShapeType="1"/>
          </p:cNvSpPr>
          <p:nvPr/>
        </p:nvSpPr>
        <p:spPr bwMode="auto">
          <a:xfrm>
            <a:off x="133350" y="2047875"/>
            <a:ext cx="1274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0147" tIns="40074" rIns="80147" bIns="40074"/>
          <a:lstStyle/>
          <a:p>
            <a:endParaRPr lang="en-US"/>
          </a:p>
        </p:txBody>
      </p:sp>
      <p:graphicFrame>
        <p:nvGraphicFramePr>
          <p:cNvPr id="13317" name="Object 2"/>
          <p:cNvGraphicFramePr>
            <a:graphicFrameLocks noChangeAspect="1"/>
          </p:cNvGraphicFramePr>
          <p:nvPr/>
        </p:nvGraphicFramePr>
        <p:xfrm>
          <a:off x="1920875" y="2136775"/>
          <a:ext cx="6380163" cy="282575"/>
        </p:xfrm>
        <a:graphic>
          <a:graphicData uri="http://schemas.openxmlformats.org/presentationml/2006/ole">
            <mc:AlternateContent xmlns:mc="http://schemas.openxmlformats.org/markup-compatibility/2006">
              <mc:Choice xmlns:v="urn:schemas-microsoft-com:vml" Requires="v">
                <p:oleObj spid="_x0000_s13351" name="Visio" r:id="rId3" imgW="8371046" imgH="282369" progId="">
                  <p:embed/>
                </p:oleObj>
              </mc:Choice>
              <mc:Fallback>
                <p:oleObj name="Visio" r:id="rId3" imgW="8371046" imgH="282369"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875" y="2136775"/>
                        <a:ext cx="6380163" cy="2825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8" name="Rectangle 8"/>
          <p:cNvSpPr>
            <a:spLocks noChangeArrowheads="1"/>
          </p:cNvSpPr>
          <p:nvPr/>
        </p:nvSpPr>
        <p:spPr bwMode="auto">
          <a:xfrm>
            <a:off x="6654800" y="1630363"/>
            <a:ext cx="857250" cy="466725"/>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Medium Term</a:t>
            </a:r>
          </a:p>
          <a:p>
            <a:pPr algn="ctr" defTabSz="912813" eaLnBrk="1" hangingPunct="1"/>
            <a:r>
              <a:rPr lang="en-GB" sz="1000">
                <a:solidFill>
                  <a:srgbClr val="333399"/>
                </a:solidFill>
              </a:rPr>
              <a:t>5 years</a:t>
            </a:r>
          </a:p>
          <a:p>
            <a:pPr algn="ctr" defTabSz="912813" eaLnBrk="1" hangingPunct="1"/>
            <a:r>
              <a:rPr lang="en-GB" sz="1000">
                <a:solidFill>
                  <a:srgbClr val="333399"/>
                </a:solidFill>
              </a:rPr>
              <a:t>Strategic Plan</a:t>
            </a:r>
            <a:endParaRPr lang="en-US" sz="1000">
              <a:solidFill>
                <a:srgbClr val="333399"/>
              </a:solidFill>
            </a:endParaRPr>
          </a:p>
        </p:txBody>
      </p:sp>
      <p:sp>
        <p:nvSpPr>
          <p:cNvPr id="13319" name="Rectangle 9"/>
          <p:cNvSpPr>
            <a:spLocks noChangeArrowheads="1"/>
          </p:cNvSpPr>
          <p:nvPr/>
        </p:nvSpPr>
        <p:spPr bwMode="auto">
          <a:xfrm>
            <a:off x="4730750" y="2460625"/>
            <a:ext cx="552450" cy="382588"/>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Annual</a:t>
            </a:r>
          </a:p>
          <a:p>
            <a:pPr algn="ctr" defTabSz="912813" eaLnBrk="1" hangingPunct="1"/>
            <a:r>
              <a:rPr lang="en-GB" sz="1000">
                <a:solidFill>
                  <a:srgbClr val="333399"/>
                </a:solidFill>
              </a:rPr>
              <a:t>Review</a:t>
            </a:r>
            <a:endParaRPr lang="en-US" sz="1000">
              <a:solidFill>
                <a:srgbClr val="333399"/>
              </a:solidFill>
            </a:endParaRPr>
          </a:p>
        </p:txBody>
      </p:sp>
      <p:sp>
        <p:nvSpPr>
          <p:cNvPr id="13320" name="Rectangle 10"/>
          <p:cNvSpPr>
            <a:spLocks noChangeArrowheads="1"/>
          </p:cNvSpPr>
          <p:nvPr/>
        </p:nvSpPr>
        <p:spPr bwMode="auto">
          <a:xfrm>
            <a:off x="2727325" y="2460625"/>
            <a:ext cx="552450" cy="382588"/>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Annual</a:t>
            </a:r>
          </a:p>
          <a:p>
            <a:pPr algn="ctr" defTabSz="912813" eaLnBrk="1" hangingPunct="1"/>
            <a:r>
              <a:rPr lang="en-GB" sz="1000">
                <a:solidFill>
                  <a:srgbClr val="333399"/>
                </a:solidFill>
              </a:rPr>
              <a:t>Review</a:t>
            </a:r>
            <a:endParaRPr lang="en-US" sz="1000">
              <a:solidFill>
                <a:srgbClr val="333399"/>
              </a:solidFill>
            </a:endParaRPr>
          </a:p>
        </p:txBody>
      </p:sp>
      <p:sp>
        <p:nvSpPr>
          <p:cNvPr id="13321" name="Rectangle 11"/>
          <p:cNvSpPr>
            <a:spLocks noChangeArrowheads="1"/>
          </p:cNvSpPr>
          <p:nvPr/>
        </p:nvSpPr>
        <p:spPr bwMode="auto">
          <a:xfrm>
            <a:off x="3746500" y="2460625"/>
            <a:ext cx="552450" cy="382588"/>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Annual</a:t>
            </a:r>
          </a:p>
          <a:p>
            <a:pPr algn="ctr" defTabSz="912813" eaLnBrk="1" hangingPunct="1"/>
            <a:r>
              <a:rPr lang="en-GB" sz="1000">
                <a:solidFill>
                  <a:srgbClr val="333399"/>
                </a:solidFill>
              </a:rPr>
              <a:t>Review</a:t>
            </a:r>
            <a:endParaRPr lang="en-US" sz="1000">
              <a:solidFill>
                <a:srgbClr val="333399"/>
              </a:solidFill>
            </a:endParaRPr>
          </a:p>
        </p:txBody>
      </p:sp>
      <p:sp>
        <p:nvSpPr>
          <p:cNvPr id="13322" name="Rectangle 12"/>
          <p:cNvSpPr>
            <a:spLocks noChangeArrowheads="1"/>
          </p:cNvSpPr>
          <p:nvPr/>
        </p:nvSpPr>
        <p:spPr bwMode="auto">
          <a:xfrm>
            <a:off x="5783263" y="2460625"/>
            <a:ext cx="552450" cy="382588"/>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Annual</a:t>
            </a:r>
          </a:p>
          <a:p>
            <a:pPr algn="ctr" defTabSz="912813" eaLnBrk="1" hangingPunct="1"/>
            <a:r>
              <a:rPr lang="en-GB" sz="1000">
                <a:solidFill>
                  <a:srgbClr val="333399"/>
                </a:solidFill>
              </a:rPr>
              <a:t>Review</a:t>
            </a:r>
            <a:endParaRPr lang="en-US" sz="1000">
              <a:solidFill>
                <a:srgbClr val="333399"/>
              </a:solidFill>
            </a:endParaRPr>
          </a:p>
        </p:txBody>
      </p:sp>
      <p:sp>
        <p:nvSpPr>
          <p:cNvPr id="13323" name="Rectangle 13"/>
          <p:cNvSpPr>
            <a:spLocks noChangeArrowheads="1"/>
          </p:cNvSpPr>
          <p:nvPr/>
        </p:nvSpPr>
        <p:spPr bwMode="auto">
          <a:xfrm>
            <a:off x="6800850" y="2460625"/>
            <a:ext cx="647700" cy="382588"/>
          </a:xfrm>
          <a:prstGeom prst="rect">
            <a:avLst/>
          </a:prstGeom>
          <a:solidFill>
            <a:srgbClr val="66FF33"/>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Final</a:t>
            </a:r>
          </a:p>
          <a:p>
            <a:pPr algn="ctr" defTabSz="912813" eaLnBrk="1" hangingPunct="1"/>
            <a:r>
              <a:rPr lang="en-GB" sz="1000">
                <a:solidFill>
                  <a:srgbClr val="333399"/>
                </a:solidFill>
              </a:rPr>
              <a:t>Evaluation</a:t>
            </a:r>
            <a:endParaRPr lang="en-US" sz="1000">
              <a:solidFill>
                <a:srgbClr val="333399"/>
              </a:solidFill>
            </a:endParaRPr>
          </a:p>
        </p:txBody>
      </p:sp>
      <p:sp>
        <p:nvSpPr>
          <p:cNvPr id="13324" name="Text Box 14"/>
          <p:cNvSpPr txBox="1">
            <a:spLocks noChangeArrowheads="1"/>
          </p:cNvSpPr>
          <p:nvPr/>
        </p:nvSpPr>
        <p:spPr bwMode="auto">
          <a:xfrm>
            <a:off x="5295900" y="1822450"/>
            <a:ext cx="1322388" cy="276225"/>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2" tIns="45696" rIns="91392" bIns="45696">
            <a:spAutoFit/>
          </a:bodyPr>
          <a:lstStyle>
            <a:lvl1pPr defTabSz="1042988">
              <a:defRPr>
                <a:solidFill>
                  <a:schemeClr val="tx1"/>
                </a:solidFill>
                <a:latin typeface="Arial" charset="0"/>
                <a:cs typeface="Arial" charset="0"/>
              </a:defRPr>
            </a:lvl1pPr>
            <a:lvl2pPr marL="742950" indent="-285750" defTabSz="1042988">
              <a:defRPr>
                <a:solidFill>
                  <a:schemeClr val="tx1"/>
                </a:solidFill>
                <a:latin typeface="Arial" charset="0"/>
                <a:cs typeface="Arial" charset="0"/>
              </a:defRPr>
            </a:lvl2pPr>
            <a:lvl3pPr marL="1143000" indent="-228600" defTabSz="1042988">
              <a:defRPr>
                <a:solidFill>
                  <a:schemeClr val="tx1"/>
                </a:solidFill>
                <a:latin typeface="Arial" charset="0"/>
                <a:cs typeface="Arial" charset="0"/>
              </a:defRPr>
            </a:lvl3pPr>
            <a:lvl4pPr marL="1600200" indent="-228600" defTabSz="1042988">
              <a:defRPr>
                <a:solidFill>
                  <a:schemeClr val="tx1"/>
                </a:solidFill>
                <a:latin typeface="Arial" charset="0"/>
                <a:cs typeface="Arial" charset="0"/>
              </a:defRPr>
            </a:lvl4pPr>
            <a:lvl5pPr marL="2057400" indent="-228600" defTabSz="1042988">
              <a:defRPr>
                <a:solidFill>
                  <a:schemeClr val="tx1"/>
                </a:solidFill>
                <a:latin typeface="Arial" charset="0"/>
                <a:cs typeface="Arial" charset="0"/>
              </a:defRPr>
            </a:lvl5pPr>
            <a:lvl6pPr marL="2514600" indent="-228600" defTabSz="1042988" eaLnBrk="0" fontAlgn="base" hangingPunct="0">
              <a:spcBef>
                <a:spcPct val="0"/>
              </a:spcBef>
              <a:spcAft>
                <a:spcPct val="0"/>
              </a:spcAft>
              <a:defRPr>
                <a:solidFill>
                  <a:schemeClr val="tx1"/>
                </a:solidFill>
                <a:latin typeface="Arial" charset="0"/>
                <a:cs typeface="Arial" charset="0"/>
              </a:defRPr>
            </a:lvl6pPr>
            <a:lvl7pPr marL="2971800" indent="-228600" defTabSz="1042988" eaLnBrk="0" fontAlgn="base" hangingPunct="0">
              <a:spcBef>
                <a:spcPct val="0"/>
              </a:spcBef>
              <a:spcAft>
                <a:spcPct val="0"/>
              </a:spcAft>
              <a:defRPr>
                <a:solidFill>
                  <a:schemeClr val="tx1"/>
                </a:solidFill>
                <a:latin typeface="Arial" charset="0"/>
                <a:cs typeface="Arial" charset="0"/>
              </a:defRPr>
            </a:lvl7pPr>
            <a:lvl8pPr marL="3429000" indent="-228600" defTabSz="1042988" eaLnBrk="0" fontAlgn="base" hangingPunct="0">
              <a:spcBef>
                <a:spcPct val="0"/>
              </a:spcBef>
              <a:spcAft>
                <a:spcPct val="0"/>
              </a:spcAft>
              <a:defRPr>
                <a:solidFill>
                  <a:schemeClr val="tx1"/>
                </a:solidFill>
                <a:latin typeface="Arial" charset="0"/>
                <a:cs typeface="Arial" charset="0"/>
              </a:defRPr>
            </a:lvl8pPr>
            <a:lvl9pPr marL="3886200" indent="-228600" defTabSz="1042988" eaLnBrk="0" fontAlgn="base" hangingPunct="0">
              <a:spcBef>
                <a:spcPct val="0"/>
              </a:spcBef>
              <a:spcAft>
                <a:spcPct val="0"/>
              </a:spcAft>
              <a:defRPr>
                <a:solidFill>
                  <a:schemeClr val="tx1"/>
                </a:solidFill>
                <a:latin typeface="Arial" charset="0"/>
                <a:cs typeface="Arial" charset="0"/>
              </a:defRPr>
            </a:lvl9pPr>
          </a:lstStyle>
          <a:p>
            <a:pPr eaLnBrk="1" hangingPunct="1"/>
            <a:r>
              <a:rPr lang="en-GB" sz="1200" b="1">
                <a:solidFill>
                  <a:srgbClr val="000066"/>
                </a:solidFill>
              </a:rPr>
              <a:t>NHP preparation</a:t>
            </a:r>
            <a:endParaRPr lang="en-US" sz="1200" b="1">
              <a:solidFill>
                <a:srgbClr val="000066"/>
              </a:solidFill>
            </a:endParaRPr>
          </a:p>
        </p:txBody>
      </p:sp>
      <p:sp>
        <p:nvSpPr>
          <p:cNvPr id="13325" name="Line 15"/>
          <p:cNvSpPr>
            <a:spLocks noChangeShapeType="1"/>
          </p:cNvSpPr>
          <p:nvPr/>
        </p:nvSpPr>
        <p:spPr bwMode="auto">
          <a:xfrm>
            <a:off x="5311775" y="2097088"/>
            <a:ext cx="12763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0147" tIns="40074" rIns="80147" bIns="40074"/>
          <a:lstStyle/>
          <a:p>
            <a:endParaRPr lang="en-US"/>
          </a:p>
        </p:txBody>
      </p:sp>
      <p:grpSp>
        <p:nvGrpSpPr>
          <p:cNvPr id="13326" name="Groupe 1"/>
          <p:cNvGrpSpPr>
            <a:grpSpLocks/>
          </p:cNvGrpSpPr>
          <p:nvPr/>
        </p:nvGrpSpPr>
        <p:grpSpPr bwMode="auto">
          <a:xfrm>
            <a:off x="663575" y="3441700"/>
            <a:ext cx="8134350" cy="2455863"/>
            <a:chOff x="911225" y="1709738"/>
            <a:chExt cx="8134350" cy="2455862"/>
          </a:xfrm>
        </p:grpSpPr>
        <p:sp>
          <p:nvSpPr>
            <p:cNvPr id="13330" name="AutoShape 16"/>
            <p:cNvSpPr>
              <a:spLocks noChangeArrowheads="1"/>
            </p:cNvSpPr>
            <p:nvPr/>
          </p:nvSpPr>
          <p:spPr bwMode="auto">
            <a:xfrm>
              <a:off x="2540000" y="2441575"/>
              <a:ext cx="1219200" cy="1066800"/>
            </a:xfrm>
            <a:prstGeom prst="irregularSeal2">
              <a:avLst/>
            </a:prstGeom>
            <a:solidFill>
              <a:schemeClr val="accent1"/>
            </a:solidFill>
            <a:ln w="9525">
              <a:solidFill>
                <a:schemeClr val="tx1"/>
              </a:solidFill>
              <a:miter lim="800000"/>
              <a:headEnd/>
              <a:tailEnd/>
            </a:ln>
          </p:spPr>
          <p:txBody>
            <a:bodyPr wrap="none" lIns="91392" tIns="45696" rIns="91392" bIns="45696" anchor="ctr"/>
            <a:lstStyle/>
            <a:p>
              <a:pPr algn="ctr" defTabSz="912813" eaLnBrk="1" hangingPunct="1"/>
              <a:r>
                <a:rPr lang="en-GB" sz="1400">
                  <a:solidFill>
                    <a:srgbClr val="333399"/>
                  </a:solidFill>
                </a:rPr>
                <a:t>Elections</a:t>
              </a:r>
              <a:endParaRPr lang="en-US" sz="1400">
                <a:solidFill>
                  <a:srgbClr val="333399"/>
                </a:solidFill>
              </a:endParaRPr>
            </a:p>
          </p:txBody>
        </p:sp>
        <p:sp>
          <p:nvSpPr>
            <p:cNvPr id="13331" name="AutoShape 17"/>
            <p:cNvSpPr>
              <a:spLocks noChangeArrowheads="1"/>
            </p:cNvSpPr>
            <p:nvPr/>
          </p:nvSpPr>
          <p:spPr bwMode="auto">
            <a:xfrm>
              <a:off x="911225" y="2624138"/>
              <a:ext cx="914400" cy="1047750"/>
            </a:xfrm>
            <a:prstGeom prst="flowChartDocument">
              <a:avLst/>
            </a:prstGeom>
            <a:solidFill>
              <a:schemeClr val="accent1"/>
            </a:solidFill>
            <a:ln w="9525">
              <a:solidFill>
                <a:schemeClr val="tx1"/>
              </a:solidFill>
              <a:miter lim="800000"/>
              <a:headEnd/>
              <a:tailEnd/>
            </a:ln>
          </p:spPr>
          <p:txBody>
            <a:bodyPr wrap="none" lIns="91392" tIns="45696" rIns="91392" bIns="45696" anchor="ctr"/>
            <a:lstStyle/>
            <a:p>
              <a:pPr algn="ctr" defTabSz="912813" eaLnBrk="1" hangingPunct="1"/>
              <a:r>
                <a:rPr lang="en-GB" sz="1200">
                  <a:solidFill>
                    <a:srgbClr val="333399"/>
                  </a:solidFill>
                </a:rPr>
                <a:t>Political</a:t>
              </a:r>
            </a:p>
            <a:p>
              <a:pPr algn="ctr" defTabSz="912813" eaLnBrk="1" hangingPunct="1"/>
              <a:r>
                <a:rPr lang="en-GB" sz="1200">
                  <a:solidFill>
                    <a:srgbClr val="333399"/>
                  </a:solidFill>
                </a:rPr>
                <a:t>Programmes</a:t>
              </a:r>
              <a:endParaRPr lang="en-US" sz="1200">
                <a:solidFill>
                  <a:srgbClr val="333399"/>
                </a:solidFill>
              </a:endParaRPr>
            </a:p>
          </p:txBody>
        </p:sp>
        <p:sp>
          <p:nvSpPr>
            <p:cNvPr id="13332" name="AutoShape 18"/>
            <p:cNvSpPr>
              <a:spLocks noChangeArrowheads="1"/>
            </p:cNvSpPr>
            <p:nvPr/>
          </p:nvSpPr>
          <p:spPr bwMode="auto">
            <a:xfrm>
              <a:off x="4454525" y="2413000"/>
              <a:ext cx="1028700" cy="1143000"/>
            </a:xfrm>
            <a:prstGeom prst="foldedCorner">
              <a:avLst>
                <a:gd name="adj" fmla="val 12500"/>
              </a:avLst>
            </a:prstGeom>
            <a:solidFill>
              <a:schemeClr val="accent1"/>
            </a:solidFill>
            <a:ln w="9525">
              <a:solidFill>
                <a:schemeClr val="tx1"/>
              </a:solidFill>
              <a:round/>
              <a:headEnd/>
              <a:tailEnd/>
            </a:ln>
          </p:spPr>
          <p:txBody>
            <a:bodyPr wrap="none" lIns="91392" tIns="45696" rIns="91392" bIns="45696" anchor="ctr"/>
            <a:lstStyle/>
            <a:p>
              <a:pPr algn="ctr" defTabSz="912813" eaLnBrk="1" hangingPunct="1"/>
              <a:r>
                <a:rPr lang="en-GB" sz="1200">
                  <a:solidFill>
                    <a:srgbClr val="333399"/>
                  </a:solidFill>
                </a:rPr>
                <a:t>Government </a:t>
              </a:r>
            </a:p>
            <a:p>
              <a:pPr algn="ctr" defTabSz="912813" eaLnBrk="1" hangingPunct="1"/>
              <a:r>
                <a:rPr lang="en-GB" sz="1200">
                  <a:solidFill>
                    <a:srgbClr val="333399"/>
                  </a:solidFill>
                </a:rPr>
                <a:t>Plan</a:t>
              </a:r>
              <a:endParaRPr lang="en-US" sz="1200">
                <a:solidFill>
                  <a:srgbClr val="333399"/>
                </a:solidFill>
              </a:endParaRPr>
            </a:p>
          </p:txBody>
        </p:sp>
        <p:sp>
          <p:nvSpPr>
            <p:cNvPr id="13333" name="Oval 19"/>
            <p:cNvSpPr>
              <a:spLocks noChangeArrowheads="1"/>
            </p:cNvSpPr>
            <p:nvPr/>
          </p:nvSpPr>
          <p:spPr bwMode="auto">
            <a:xfrm>
              <a:off x="2082800" y="1709738"/>
              <a:ext cx="914400" cy="914400"/>
            </a:xfrm>
            <a:prstGeom prst="ellipse">
              <a:avLst/>
            </a:prstGeom>
            <a:solidFill>
              <a:schemeClr val="accent1"/>
            </a:solidFill>
            <a:ln w="9525">
              <a:solidFill>
                <a:schemeClr val="tx1"/>
              </a:solidFill>
              <a:round/>
              <a:headEnd/>
              <a:tailEnd/>
            </a:ln>
          </p:spPr>
          <p:txBody>
            <a:bodyPr wrap="none" lIns="91392" tIns="45696" rIns="91392" bIns="45696" anchor="ctr"/>
            <a:lstStyle/>
            <a:p>
              <a:pPr algn="ctr" defTabSz="912813" eaLnBrk="1" hangingPunct="1"/>
              <a:r>
                <a:rPr lang="en-GB">
                  <a:solidFill>
                    <a:srgbClr val="333399"/>
                  </a:solidFill>
                </a:rPr>
                <a:t>Partners</a:t>
              </a:r>
              <a:endParaRPr lang="en-US">
                <a:solidFill>
                  <a:srgbClr val="333399"/>
                </a:solidFill>
              </a:endParaRPr>
            </a:p>
          </p:txBody>
        </p:sp>
        <p:sp>
          <p:nvSpPr>
            <p:cNvPr id="13334" name="AutoShape 20"/>
            <p:cNvSpPr>
              <a:spLocks noChangeArrowheads="1"/>
            </p:cNvSpPr>
            <p:nvPr/>
          </p:nvSpPr>
          <p:spPr bwMode="auto">
            <a:xfrm>
              <a:off x="3263900" y="1803400"/>
              <a:ext cx="1238250" cy="1085850"/>
            </a:xfrm>
            <a:prstGeom prst="hexagon">
              <a:avLst>
                <a:gd name="adj" fmla="val 30240"/>
                <a:gd name="vf" fmla="val 115470"/>
              </a:avLst>
            </a:prstGeom>
            <a:solidFill>
              <a:schemeClr val="accent1"/>
            </a:solidFill>
            <a:ln w="9525">
              <a:solidFill>
                <a:schemeClr val="tx1"/>
              </a:solidFill>
              <a:miter lim="800000"/>
              <a:headEnd/>
              <a:tailEnd/>
            </a:ln>
          </p:spPr>
          <p:txBody>
            <a:bodyPr wrap="none" lIns="91392" tIns="45696" rIns="91392" bIns="45696" anchor="ctr"/>
            <a:lstStyle/>
            <a:p>
              <a:pPr algn="ctr" defTabSz="912813" eaLnBrk="1" hangingPunct="1"/>
              <a:r>
                <a:rPr lang="en-GB">
                  <a:solidFill>
                    <a:srgbClr val="333399"/>
                  </a:solidFill>
                </a:rPr>
                <a:t>NGOs</a:t>
              </a:r>
              <a:endParaRPr lang="en-US">
                <a:solidFill>
                  <a:srgbClr val="333399"/>
                </a:solidFill>
              </a:endParaRPr>
            </a:p>
          </p:txBody>
        </p:sp>
        <p:sp>
          <p:nvSpPr>
            <p:cNvPr id="13335" name="AutoShape 21"/>
            <p:cNvSpPr>
              <a:spLocks noChangeArrowheads="1"/>
            </p:cNvSpPr>
            <p:nvPr/>
          </p:nvSpPr>
          <p:spPr bwMode="auto">
            <a:xfrm>
              <a:off x="3111500" y="3413125"/>
              <a:ext cx="735013" cy="752475"/>
            </a:xfrm>
            <a:prstGeom prst="wave">
              <a:avLst>
                <a:gd name="adj1" fmla="val 13005"/>
                <a:gd name="adj2" fmla="val 0"/>
              </a:avLst>
            </a:prstGeom>
            <a:solidFill>
              <a:schemeClr val="accent1"/>
            </a:solidFill>
            <a:ln w="9525">
              <a:solidFill>
                <a:schemeClr val="tx1"/>
              </a:solidFill>
              <a:round/>
              <a:headEnd/>
              <a:tailEnd/>
            </a:ln>
          </p:spPr>
          <p:txBody>
            <a:bodyPr wrap="none" lIns="91392" tIns="45696" rIns="91392" bIns="45696" anchor="ctr"/>
            <a:lstStyle/>
            <a:p>
              <a:pPr algn="ctr" defTabSz="912813" eaLnBrk="1" hangingPunct="1"/>
              <a:r>
                <a:rPr lang="en-GB">
                  <a:solidFill>
                    <a:srgbClr val="333399"/>
                  </a:solidFill>
                </a:rPr>
                <a:t>GHIs</a:t>
              </a:r>
              <a:endParaRPr lang="en-US">
                <a:solidFill>
                  <a:srgbClr val="333399"/>
                </a:solidFill>
              </a:endParaRPr>
            </a:p>
          </p:txBody>
        </p:sp>
        <p:sp>
          <p:nvSpPr>
            <p:cNvPr id="13336" name="AutoShape 22"/>
            <p:cNvSpPr>
              <a:spLocks noChangeArrowheads="1"/>
            </p:cNvSpPr>
            <p:nvPr/>
          </p:nvSpPr>
          <p:spPr bwMode="auto">
            <a:xfrm>
              <a:off x="3206750" y="3336925"/>
              <a:ext cx="838200" cy="466725"/>
            </a:xfrm>
            <a:prstGeom prst="roundRect">
              <a:avLst>
                <a:gd name="adj" fmla="val 16667"/>
              </a:avLst>
            </a:prstGeom>
            <a:solidFill>
              <a:schemeClr val="accent1"/>
            </a:solidFill>
            <a:ln w="9525">
              <a:solidFill>
                <a:schemeClr val="tx1"/>
              </a:solidFill>
              <a:round/>
              <a:headEnd/>
              <a:tailEnd/>
            </a:ln>
          </p:spPr>
          <p:txBody>
            <a:bodyPr wrap="none" lIns="91392" tIns="45696" rIns="91392" bIns="45696" anchor="ctr"/>
            <a:lstStyle/>
            <a:p>
              <a:pPr algn="ctr" defTabSz="912813" eaLnBrk="1" hangingPunct="1"/>
              <a:r>
                <a:rPr lang="en-GB">
                  <a:solidFill>
                    <a:srgbClr val="333399"/>
                  </a:solidFill>
                </a:rPr>
                <a:t>CSO</a:t>
              </a:r>
              <a:endParaRPr lang="en-US">
                <a:solidFill>
                  <a:srgbClr val="333399"/>
                </a:solidFill>
              </a:endParaRPr>
            </a:p>
          </p:txBody>
        </p:sp>
        <p:sp>
          <p:nvSpPr>
            <p:cNvPr id="13337" name="Freeform 23"/>
            <p:cNvSpPr>
              <a:spLocks/>
            </p:cNvSpPr>
            <p:nvPr/>
          </p:nvSpPr>
          <p:spPr bwMode="auto">
            <a:xfrm>
              <a:off x="1930400" y="2778125"/>
              <a:ext cx="571500" cy="501650"/>
            </a:xfrm>
            <a:custGeom>
              <a:avLst/>
              <a:gdLst>
                <a:gd name="T0" fmla="*/ 0 w 360"/>
                <a:gd name="T1" fmla="*/ 2147483647 h 316"/>
                <a:gd name="T2" fmla="*/ 2147483647 w 360"/>
                <a:gd name="T3" fmla="*/ 2147483647 h 316"/>
                <a:gd name="T4" fmla="*/ 2147483647 w 360"/>
                <a:gd name="T5" fmla="*/ 2147483647 h 316"/>
                <a:gd name="T6" fmla="*/ 2147483647 w 360"/>
                <a:gd name="T7" fmla="*/ 2147483647 h 316"/>
                <a:gd name="T8" fmla="*/ 2147483647 w 360"/>
                <a:gd name="T9" fmla="*/ 2147483647 h 316"/>
                <a:gd name="T10" fmla="*/ 2147483647 w 360"/>
                <a:gd name="T11" fmla="*/ 2147483647 h 316"/>
                <a:gd name="T12" fmla="*/ 2147483647 w 360"/>
                <a:gd name="T13" fmla="*/ 2147483647 h 316"/>
                <a:gd name="T14" fmla="*/ 2147483647 w 360"/>
                <a:gd name="T15" fmla="*/ 2147483647 h 316"/>
                <a:gd name="T16" fmla="*/ 2147483647 w 360"/>
                <a:gd name="T17" fmla="*/ 2147483647 h 316"/>
                <a:gd name="T18" fmla="*/ 2147483647 w 360"/>
                <a:gd name="T19" fmla="*/ 2147483647 h 316"/>
                <a:gd name="T20" fmla="*/ 2147483647 w 360"/>
                <a:gd name="T21" fmla="*/ 2147483647 h 316"/>
                <a:gd name="T22" fmla="*/ 2147483647 w 360"/>
                <a:gd name="T23" fmla="*/ 2147483647 h 316"/>
                <a:gd name="T24" fmla="*/ 2147483647 w 360"/>
                <a:gd name="T25" fmla="*/ 2147483647 h 316"/>
                <a:gd name="T26" fmla="*/ 2147483647 w 360"/>
                <a:gd name="T27" fmla="*/ 2147483647 h 316"/>
                <a:gd name="T28" fmla="*/ 2147483647 w 360"/>
                <a:gd name="T29" fmla="*/ 2147483647 h 3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316"/>
                <a:gd name="T47" fmla="*/ 360 w 360"/>
                <a:gd name="T48" fmla="*/ 316 h 3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316">
                  <a:moveTo>
                    <a:pt x="0" y="142"/>
                  </a:moveTo>
                  <a:cubicBezTo>
                    <a:pt x="2" y="134"/>
                    <a:pt x="3" y="126"/>
                    <a:pt x="6" y="118"/>
                  </a:cubicBezTo>
                  <a:cubicBezTo>
                    <a:pt x="9" y="111"/>
                    <a:pt x="15" y="107"/>
                    <a:pt x="18" y="100"/>
                  </a:cubicBezTo>
                  <a:cubicBezTo>
                    <a:pt x="32" y="62"/>
                    <a:pt x="24" y="64"/>
                    <a:pt x="60" y="40"/>
                  </a:cubicBezTo>
                  <a:cubicBezTo>
                    <a:pt x="87" y="0"/>
                    <a:pt x="145" y="18"/>
                    <a:pt x="186" y="22"/>
                  </a:cubicBezTo>
                  <a:cubicBezTo>
                    <a:pt x="230" y="37"/>
                    <a:pt x="210" y="31"/>
                    <a:pt x="246" y="40"/>
                  </a:cubicBezTo>
                  <a:cubicBezTo>
                    <a:pt x="257" y="72"/>
                    <a:pt x="239" y="89"/>
                    <a:pt x="216" y="112"/>
                  </a:cubicBezTo>
                  <a:cubicBezTo>
                    <a:pt x="214" y="122"/>
                    <a:pt x="213" y="132"/>
                    <a:pt x="210" y="142"/>
                  </a:cubicBezTo>
                  <a:cubicBezTo>
                    <a:pt x="207" y="154"/>
                    <a:pt x="198" y="178"/>
                    <a:pt x="198" y="178"/>
                  </a:cubicBezTo>
                  <a:cubicBezTo>
                    <a:pt x="201" y="210"/>
                    <a:pt x="196" y="245"/>
                    <a:pt x="210" y="274"/>
                  </a:cubicBezTo>
                  <a:cubicBezTo>
                    <a:pt x="220" y="294"/>
                    <a:pt x="264" y="316"/>
                    <a:pt x="264" y="316"/>
                  </a:cubicBezTo>
                  <a:cubicBezTo>
                    <a:pt x="272" y="314"/>
                    <a:pt x="283" y="316"/>
                    <a:pt x="288" y="310"/>
                  </a:cubicBezTo>
                  <a:cubicBezTo>
                    <a:pt x="296" y="300"/>
                    <a:pt x="300" y="274"/>
                    <a:pt x="300" y="274"/>
                  </a:cubicBezTo>
                  <a:cubicBezTo>
                    <a:pt x="302" y="242"/>
                    <a:pt x="301" y="210"/>
                    <a:pt x="306" y="178"/>
                  </a:cubicBezTo>
                  <a:cubicBezTo>
                    <a:pt x="309" y="159"/>
                    <a:pt x="360" y="154"/>
                    <a:pt x="360" y="154"/>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80147" tIns="40074" rIns="80147" bIns="40074"/>
            <a:lstStyle/>
            <a:p>
              <a:endParaRPr lang="en-US"/>
            </a:p>
          </p:txBody>
        </p:sp>
        <p:sp>
          <p:nvSpPr>
            <p:cNvPr id="13338" name="Freeform 24"/>
            <p:cNvSpPr>
              <a:spLocks/>
            </p:cNvSpPr>
            <p:nvPr/>
          </p:nvSpPr>
          <p:spPr bwMode="auto">
            <a:xfrm>
              <a:off x="3654425" y="2649538"/>
              <a:ext cx="768350" cy="877887"/>
            </a:xfrm>
            <a:custGeom>
              <a:avLst/>
              <a:gdLst>
                <a:gd name="T0" fmla="*/ 0 w 484"/>
                <a:gd name="T1" fmla="*/ 2147483647 h 554"/>
                <a:gd name="T2" fmla="*/ 2147483647 w 484"/>
                <a:gd name="T3" fmla="*/ 2147483647 h 554"/>
                <a:gd name="T4" fmla="*/ 2147483647 w 484"/>
                <a:gd name="T5" fmla="*/ 2147483647 h 554"/>
                <a:gd name="T6" fmla="*/ 2147483647 w 484"/>
                <a:gd name="T7" fmla="*/ 2147483647 h 554"/>
                <a:gd name="T8" fmla="*/ 2147483647 w 484"/>
                <a:gd name="T9" fmla="*/ 2147483647 h 554"/>
                <a:gd name="T10" fmla="*/ 2147483647 w 484"/>
                <a:gd name="T11" fmla="*/ 2147483647 h 554"/>
                <a:gd name="T12" fmla="*/ 2147483647 w 484"/>
                <a:gd name="T13" fmla="*/ 2147483647 h 554"/>
                <a:gd name="T14" fmla="*/ 2147483647 w 484"/>
                <a:gd name="T15" fmla="*/ 2147483647 h 554"/>
                <a:gd name="T16" fmla="*/ 2147483647 w 484"/>
                <a:gd name="T17" fmla="*/ 2147483647 h 554"/>
                <a:gd name="T18" fmla="*/ 2147483647 w 484"/>
                <a:gd name="T19" fmla="*/ 2147483647 h 554"/>
                <a:gd name="T20" fmla="*/ 2147483647 w 484"/>
                <a:gd name="T21" fmla="*/ 2147483647 h 554"/>
                <a:gd name="T22" fmla="*/ 2147483647 w 484"/>
                <a:gd name="T23" fmla="*/ 2147483647 h 554"/>
                <a:gd name="T24" fmla="*/ 2147483647 w 484"/>
                <a:gd name="T25" fmla="*/ 2147483647 h 554"/>
                <a:gd name="T26" fmla="*/ 2147483647 w 484"/>
                <a:gd name="T27" fmla="*/ 2147483647 h 554"/>
                <a:gd name="T28" fmla="*/ 2147483647 w 484"/>
                <a:gd name="T29" fmla="*/ 2147483647 h 554"/>
                <a:gd name="T30" fmla="*/ 2147483647 w 484"/>
                <a:gd name="T31" fmla="*/ 2147483647 h 554"/>
                <a:gd name="T32" fmla="*/ 2147483647 w 484"/>
                <a:gd name="T33" fmla="*/ 2147483647 h 554"/>
                <a:gd name="T34" fmla="*/ 2147483647 w 484"/>
                <a:gd name="T35" fmla="*/ 2147483647 h 554"/>
                <a:gd name="T36" fmla="*/ 2147483647 w 484"/>
                <a:gd name="T37" fmla="*/ 2147483647 h 554"/>
                <a:gd name="T38" fmla="*/ 2147483647 w 484"/>
                <a:gd name="T39" fmla="*/ 2147483647 h 554"/>
                <a:gd name="T40" fmla="*/ 2147483647 w 484"/>
                <a:gd name="T41" fmla="*/ 2147483647 h 554"/>
                <a:gd name="T42" fmla="*/ 2147483647 w 484"/>
                <a:gd name="T43" fmla="*/ 2147483647 h 554"/>
                <a:gd name="T44" fmla="*/ 2147483647 w 484"/>
                <a:gd name="T45" fmla="*/ 2147483647 h 5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4"/>
                <a:gd name="T70" fmla="*/ 0 h 554"/>
                <a:gd name="T71" fmla="*/ 484 w 484"/>
                <a:gd name="T72" fmla="*/ 554 h 5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4" h="554">
                  <a:moveTo>
                    <a:pt x="0" y="200"/>
                  </a:moveTo>
                  <a:cubicBezTo>
                    <a:pt x="40" y="227"/>
                    <a:pt x="61" y="216"/>
                    <a:pt x="114" y="212"/>
                  </a:cubicBezTo>
                  <a:cubicBezTo>
                    <a:pt x="132" y="185"/>
                    <a:pt x="154" y="181"/>
                    <a:pt x="180" y="164"/>
                  </a:cubicBezTo>
                  <a:cubicBezTo>
                    <a:pt x="182" y="158"/>
                    <a:pt x="182" y="151"/>
                    <a:pt x="186" y="146"/>
                  </a:cubicBezTo>
                  <a:cubicBezTo>
                    <a:pt x="191" y="140"/>
                    <a:pt x="200" y="140"/>
                    <a:pt x="204" y="134"/>
                  </a:cubicBezTo>
                  <a:cubicBezTo>
                    <a:pt x="230" y="93"/>
                    <a:pt x="203" y="74"/>
                    <a:pt x="258" y="56"/>
                  </a:cubicBezTo>
                  <a:cubicBezTo>
                    <a:pt x="266" y="58"/>
                    <a:pt x="275" y="58"/>
                    <a:pt x="282" y="62"/>
                  </a:cubicBezTo>
                  <a:cubicBezTo>
                    <a:pt x="295" y="68"/>
                    <a:pt x="318" y="86"/>
                    <a:pt x="318" y="86"/>
                  </a:cubicBezTo>
                  <a:cubicBezTo>
                    <a:pt x="338" y="146"/>
                    <a:pt x="282" y="230"/>
                    <a:pt x="354" y="248"/>
                  </a:cubicBezTo>
                  <a:cubicBezTo>
                    <a:pt x="380" y="231"/>
                    <a:pt x="378" y="219"/>
                    <a:pt x="384" y="188"/>
                  </a:cubicBezTo>
                  <a:cubicBezTo>
                    <a:pt x="386" y="196"/>
                    <a:pt x="388" y="204"/>
                    <a:pt x="390" y="212"/>
                  </a:cubicBezTo>
                  <a:cubicBezTo>
                    <a:pt x="394" y="224"/>
                    <a:pt x="402" y="248"/>
                    <a:pt x="402" y="248"/>
                  </a:cubicBezTo>
                  <a:cubicBezTo>
                    <a:pt x="396" y="340"/>
                    <a:pt x="403" y="340"/>
                    <a:pt x="360" y="404"/>
                  </a:cubicBezTo>
                  <a:cubicBezTo>
                    <a:pt x="353" y="415"/>
                    <a:pt x="355" y="429"/>
                    <a:pt x="348" y="440"/>
                  </a:cubicBezTo>
                  <a:cubicBezTo>
                    <a:pt x="340" y="452"/>
                    <a:pt x="324" y="476"/>
                    <a:pt x="324" y="476"/>
                  </a:cubicBezTo>
                  <a:cubicBezTo>
                    <a:pt x="318" y="512"/>
                    <a:pt x="316" y="524"/>
                    <a:pt x="336" y="554"/>
                  </a:cubicBezTo>
                  <a:cubicBezTo>
                    <a:pt x="370" y="543"/>
                    <a:pt x="380" y="531"/>
                    <a:pt x="408" y="512"/>
                  </a:cubicBezTo>
                  <a:cubicBezTo>
                    <a:pt x="424" y="488"/>
                    <a:pt x="440" y="464"/>
                    <a:pt x="456" y="440"/>
                  </a:cubicBezTo>
                  <a:cubicBezTo>
                    <a:pt x="467" y="424"/>
                    <a:pt x="469" y="402"/>
                    <a:pt x="480" y="386"/>
                  </a:cubicBezTo>
                  <a:cubicBezTo>
                    <a:pt x="476" y="321"/>
                    <a:pt x="484" y="275"/>
                    <a:pt x="450" y="224"/>
                  </a:cubicBezTo>
                  <a:cubicBezTo>
                    <a:pt x="441" y="190"/>
                    <a:pt x="436" y="157"/>
                    <a:pt x="432" y="122"/>
                  </a:cubicBezTo>
                  <a:cubicBezTo>
                    <a:pt x="435" y="81"/>
                    <a:pt x="414" y="0"/>
                    <a:pt x="474" y="20"/>
                  </a:cubicBezTo>
                  <a:cubicBezTo>
                    <a:pt x="481" y="41"/>
                    <a:pt x="484" y="42"/>
                    <a:pt x="474" y="32"/>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80147" tIns="40074" rIns="80147" bIns="40074"/>
            <a:lstStyle/>
            <a:p>
              <a:endParaRPr lang="en-US"/>
            </a:p>
          </p:txBody>
        </p:sp>
        <p:sp>
          <p:nvSpPr>
            <p:cNvPr id="13339" name="Freeform 25"/>
            <p:cNvSpPr>
              <a:spLocks/>
            </p:cNvSpPr>
            <p:nvPr/>
          </p:nvSpPr>
          <p:spPr bwMode="auto">
            <a:xfrm>
              <a:off x="5626100" y="2776538"/>
              <a:ext cx="1055688" cy="409575"/>
            </a:xfrm>
            <a:custGeom>
              <a:avLst/>
              <a:gdLst>
                <a:gd name="T0" fmla="*/ 0 w 665"/>
                <a:gd name="T1" fmla="*/ 2147483647 h 259"/>
                <a:gd name="T2" fmla="*/ 2147483647 w 665"/>
                <a:gd name="T3" fmla="*/ 2147483647 h 259"/>
                <a:gd name="T4" fmla="*/ 2147483647 w 665"/>
                <a:gd name="T5" fmla="*/ 2147483647 h 259"/>
                <a:gd name="T6" fmla="*/ 2147483647 w 665"/>
                <a:gd name="T7" fmla="*/ 2147483647 h 259"/>
                <a:gd name="T8" fmla="*/ 2147483647 w 665"/>
                <a:gd name="T9" fmla="*/ 2147483647 h 259"/>
                <a:gd name="T10" fmla="*/ 2147483647 w 665"/>
                <a:gd name="T11" fmla="*/ 2147483647 h 259"/>
                <a:gd name="T12" fmla="*/ 2147483647 w 665"/>
                <a:gd name="T13" fmla="*/ 2147483647 h 259"/>
                <a:gd name="T14" fmla="*/ 2147483647 w 665"/>
                <a:gd name="T15" fmla="*/ 2147483647 h 259"/>
                <a:gd name="T16" fmla="*/ 2147483647 w 665"/>
                <a:gd name="T17" fmla="*/ 2147483647 h 259"/>
                <a:gd name="T18" fmla="*/ 2147483647 w 665"/>
                <a:gd name="T19" fmla="*/ 2147483647 h 259"/>
                <a:gd name="T20" fmla="*/ 2147483647 w 665"/>
                <a:gd name="T21" fmla="*/ 2147483647 h 259"/>
                <a:gd name="T22" fmla="*/ 2147483647 w 665"/>
                <a:gd name="T23" fmla="*/ 2147483647 h 259"/>
                <a:gd name="T24" fmla="*/ 2147483647 w 665"/>
                <a:gd name="T25" fmla="*/ 2147483647 h 259"/>
                <a:gd name="T26" fmla="*/ 2147483647 w 665"/>
                <a:gd name="T27" fmla="*/ 2147483647 h 259"/>
                <a:gd name="T28" fmla="*/ 2147483647 w 665"/>
                <a:gd name="T29" fmla="*/ 2147483647 h 259"/>
                <a:gd name="T30" fmla="*/ 2147483647 w 665"/>
                <a:gd name="T31" fmla="*/ 2147483647 h 259"/>
                <a:gd name="T32" fmla="*/ 2147483647 w 665"/>
                <a:gd name="T33" fmla="*/ 2147483647 h 259"/>
                <a:gd name="T34" fmla="*/ 2147483647 w 665"/>
                <a:gd name="T35" fmla="*/ 2147483647 h 259"/>
                <a:gd name="T36" fmla="*/ 2147483647 w 665"/>
                <a:gd name="T37" fmla="*/ 2147483647 h 259"/>
                <a:gd name="T38" fmla="*/ 2147483647 w 665"/>
                <a:gd name="T39" fmla="*/ 2147483647 h 259"/>
                <a:gd name="T40" fmla="*/ 2147483647 w 665"/>
                <a:gd name="T41" fmla="*/ 0 h 259"/>
                <a:gd name="T42" fmla="*/ 2147483647 w 665"/>
                <a:gd name="T43" fmla="*/ 0 h 259"/>
                <a:gd name="T44" fmla="*/ 2147483647 w 665"/>
                <a:gd name="T45" fmla="*/ 2147483647 h 2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5"/>
                <a:gd name="T70" fmla="*/ 0 h 259"/>
                <a:gd name="T71" fmla="*/ 665 w 665"/>
                <a:gd name="T72" fmla="*/ 259 h 2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5" h="259">
                  <a:moveTo>
                    <a:pt x="0" y="36"/>
                  </a:moveTo>
                  <a:cubicBezTo>
                    <a:pt x="70" y="42"/>
                    <a:pt x="73" y="34"/>
                    <a:pt x="120" y="72"/>
                  </a:cubicBezTo>
                  <a:cubicBezTo>
                    <a:pt x="139" y="129"/>
                    <a:pt x="136" y="196"/>
                    <a:pt x="180" y="240"/>
                  </a:cubicBezTo>
                  <a:cubicBezTo>
                    <a:pt x="124" y="259"/>
                    <a:pt x="87" y="194"/>
                    <a:pt x="72" y="150"/>
                  </a:cubicBezTo>
                  <a:cubicBezTo>
                    <a:pt x="72" y="150"/>
                    <a:pt x="81" y="111"/>
                    <a:pt x="84" y="108"/>
                  </a:cubicBezTo>
                  <a:cubicBezTo>
                    <a:pt x="106" y="86"/>
                    <a:pt x="175" y="83"/>
                    <a:pt x="204" y="78"/>
                  </a:cubicBezTo>
                  <a:cubicBezTo>
                    <a:pt x="266" y="82"/>
                    <a:pt x="287" y="73"/>
                    <a:pt x="330" y="102"/>
                  </a:cubicBezTo>
                  <a:cubicBezTo>
                    <a:pt x="341" y="118"/>
                    <a:pt x="354" y="156"/>
                    <a:pt x="354" y="156"/>
                  </a:cubicBezTo>
                  <a:cubicBezTo>
                    <a:pt x="353" y="164"/>
                    <a:pt x="365" y="228"/>
                    <a:pt x="330" y="222"/>
                  </a:cubicBezTo>
                  <a:cubicBezTo>
                    <a:pt x="303" y="218"/>
                    <a:pt x="276" y="162"/>
                    <a:pt x="276" y="162"/>
                  </a:cubicBezTo>
                  <a:cubicBezTo>
                    <a:pt x="271" y="137"/>
                    <a:pt x="264" y="114"/>
                    <a:pt x="258" y="90"/>
                  </a:cubicBezTo>
                  <a:cubicBezTo>
                    <a:pt x="262" y="72"/>
                    <a:pt x="258" y="50"/>
                    <a:pt x="270" y="36"/>
                  </a:cubicBezTo>
                  <a:cubicBezTo>
                    <a:pt x="279" y="25"/>
                    <a:pt x="306" y="12"/>
                    <a:pt x="306" y="12"/>
                  </a:cubicBezTo>
                  <a:cubicBezTo>
                    <a:pt x="330" y="14"/>
                    <a:pt x="356" y="9"/>
                    <a:pt x="378" y="18"/>
                  </a:cubicBezTo>
                  <a:cubicBezTo>
                    <a:pt x="410" y="30"/>
                    <a:pt x="434" y="85"/>
                    <a:pt x="444" y="114"/>
                  </a:cubicBezTo>
                  <a:cubicBezTo>
                    <a:pt x="442" y="124"/>
                    <a:pt x="445" y="137"/>
                    <a:pt x="438" y="144"/>
                  </a:cubicBezTo>
                  <a:cubicBezTo>
                    <a:pt x="429" y="153"/>
                    <a:pt x="402" y="156"/>
                    <a:pt x="402" y="156"/>
                  </a:cubicBezTo>
                  <a:cubicBezTo>
                    <a:pt x="386" y="132"/>
                    <a:pt x="382" y="137"/>
                    <a:pt x="402" y="102"/>
                  </a:cubicBezTo>
                  <a:cubicBezTo>
                    <a:pt x="412" y="85"/>
                    <a:pt x="438" y="54"/>
                    <a:pt x="438" y="54"/>
                  </a:cubicBezTo>
                  <a:cubicBezTo>
                    <a:pt x="440" y="44"/>
                    <a:pt x="438" y="32"/>
                    <a:pt x="444" y="24"/>
                  </a:cubicBezTo>
                  <a:cubicBezTo>
                    <a:pt x="453" y="13"/>
                    <a:pt x="480" y="0"/>
                    <a:pt x="480" y="0"/>
                  </a:cubicBezTo>
                  <a:cubicBezTo>
                    <a:pt x="665" y="17"/>
                    <a:pt x="434" y="0"/>
                    <a:pt x="606" y="0"/>
                  </a:cubicBezTo>
                  <a:cubicBezTo>
                    <a:pt x="614" y="0"/>
                    <a:pt x="622" y="6"/>
                    <a:pt x="630" y="6"/>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80147" tIns="40074" rIns="80147" bIns="40074"/>
            <a:lstStyle/>
            <a:p>
              <a:endParaRPr lang="en-US"/>
            </a:p>
          </p:txBody>
        </p:sp>
        <p:sp>
          <p:nvSpPr>
            <p:cNvPr id="13340" name="Rectangle 26"/>
            <p:cNvSpPr>
              <a:spLocks noChangeArrowheads="1"/>
            </p:cNvSpPr>
            <p:nvPr/>
          </p:nvSpPr>
          <p:spPr bwMode="auto">
            <a:xfrm>
              <a:off x="6699250" y="2581275"/>
              <a:ext cx="857250" cy="466725"/>
            </a:xfrm>
            <a:prstGeom prst="rect">
              <a:avLst/>
            </a:prstGeom>
            <a:solidFill>
              <a:schemeClr val="accent1"/>
            </a:solidFill>
            <a:ln w="9525">
              <a:solidFill>
                <a:schemeClr val="tx1"/>
              </a:solidFill>
              <a:miter lim="800000"/>
              <a:headEnd/>
              <a:tailEnd/>
            </a:ln>
          </p:spPr>
          <p:txBody>
            <a:bodyPr wrap="none" lIns="91392" tIns="45696" rIns="91392" bIns="45696" anchor="ctr"/>
            <a:lstStyle/>
            <a:p>
              <a:pPr algn="ctr" defTabSz="912813" eaLnBrk="1" hangingPunct="1"/>
              <a:r>
                <a:rPr lang="en-GB" sz="1000">
                  <a:solidFill>
                    <a:srgbClr val="333399"/>
                  </a:solidFill>
                </a:rPr>
                <a:t>Medium Term</a:t>
              </a:r>
            </a:p>
            <a:p>
              <a:pPr algn="ctr" defTabSz="912813" eaLnBrk="1" hangingPunct="1"/>
              <a:r>
                <a:rPr lang="en-GB" sz="1000">
                  <a:solidFill>
                    <a:srgbClr val="333399"/>
                  </a:solidFill>
                </a:rPr>
                <a:t>5 years</a:t>
              </a:r>
            </a:p>
            <a:p>
              <a:pPr algn="ctr" defTabSz="912813" eaLnBrk="1" hangingPunct="1"/>
              <a:r>
                <a:rPr lang="en-GB" sz="1000">
                  <a:solidFill>
                    <a:srgbClr val="333399"/>
                  </a:solidFill>
                </a:rPr>
                <a:t>Strategic Plan</a:t>
              </a:r>
              <a:endParaRPr lang="en-US" sz="1000">
                <a:solidFill>
                  <a:srgbClr val="333399"/>
                </a:solidFill>
              </a:endParaRPr>
            </a:p>
          </p:txBody>
        </p:sp>
        <p:sp>
          <p:nvSpPr>
            <p:cNvPr id="13341" name="Freeform 27"/>
            <p:cNvSpPr>
              <a:spLocks/>
            </p:cNvSpPr>
            <p:nvPr/>
          </p:nvSpPr>
          <p:spPr bwMode="auto">
            <a:xfrm>
              <a:off x="7626350" y="2389188"/>
              <a:ext cx="1419225" cy="671512"/>
            </a:xfrm>
            <a:custGeom>
              <a:avLst/>
              <a:gdLst>
                <a:gd name="T0" fmla="*/ 0 w 894"/>
                <a:gd name="T1" fmla="*/ 2147483647 h 424"/>
                <a:gd name="T2" fmla="*/ 2147483647 w 894"/>
                <a:gd name="T3" fmla="*/ 2147483647 h 424"/>
                <a:gd name="T4" fmla="*/ 2147483647 w 894"/>
                <a:gd name="T5" fmla="*/ 2147483647 h 424"/>
                <a:gd name="T6" fmla="*/ 2147483647 w 894"/>
                <a:gd name="T7" fmla="*/ 2147483647 h 424"/>
                <a:gd name="T8" fmla="*/ 2147483647 w 894"/>
                <a:gd name="T9" fmla="*/ 2147483647 h 424"/>
                <a:gd name="T10" fmla="*/ 2147483647 w 894"/>
                <a:gd name="T11" fmla="*/ 2147483647 h 424"/>
                <a:gd name="T12" fmla="*/ 2147483647 w 894"/>
                <a:gd name="T13" fmla="*/ 2147483647 h 424"/>
                <a:gd name="T14" fmla="*/ 2147483647 w 894"/>
                <a:gd name="T15" fmla="*/ 2147483647 h 424"/>
                <a:gd name="T16" fmla="*/ 2147483647 w 894"/>
                <a:gd name="T17" fmla="*/ 2147483647 h 424"/>
                <a:gd name="T18" fmla="*/ 2147483647 w 894"/>
                <a:gd name="T19" fmla="*/ 2147483647 h 424"/>
                <a:gd name="T20" fmla="*/ 2147483647 w 894"/>
                <a:gd name="T21" fmla="*/ 2147483647 h 424"/>
                <a:gd name="T22" fmla="*/ 2147483647 w 894"/>
                <a:gd name="T23" fmla="*/ 2147483647 h 424"/>
                <a:gd name="T24" fmla="*/ 2147483647 w 894"/>
                <a:gd name="T25" fmla="*/ 2147483647 h 424"/>
                <a:gd name="T26" fmla="*/ 2147483647 w 894"/>
                <a:gd name="T27" fmla="*/ 2147483647 h 424"/>
                <a:gd name="T28" fmla="*/ 2147483647 w 894"/>
                <a:gd name="T29" fmla="*/ 2147483647 h 424"/>
                <a:gd name="T30" fmla="*/ 2147483647 w 894"/>
                <a:gd name="T31" fmla="*/ 2147483647 h 424"/>
                <a:gd name="T32" fmla="*/ 2147483647 w 894"/>
                <a:gd name="T33" fmla="*/ 2147483647 h 424"/>
                <a:gd name="T34" fmla="*/ 2147483647 w 894"/>
                <a:gd name="T35" fmla="*/ 2147483647 h 424"/>
                <a:gd name="T36" fmla="*/ 2147483647 w 894"/>
                <a:gd name="T37" fmla="*/ 2147483647 h 424"/>
                <a:gd name="T38" fmla="*/ 2147483647 w 894"/>
                <a:gd name="T39" fmla="*/ 2147483647 h 424"/>
                <a:gd name="T40" fmla="*/ 2147483647 w 894"/>
                <a:gd name="T41" fmla="*/ 2147483647 h 424"/>
                <a:gd name="T42" fmla="*/ 2147483647 w 894"/>
                <a:gd name="T43" fmla="*/ 2147483647 h 424"/>
                <a:gd name="T44" fmla="*/ 2147483647 w 894"/>
                <a:gd name="T45" fmla="*/ 2147483647 h 424"/>
                <a:gd name="T46" fmla="*/ 2147483647 w 894"/>
                <a:gd name="T47" fmla="*/ 2147483647 h 424"/>
                <a:gd name="T48" fmla="*/ 2147483647 w 894"/>
                <a:gd name="T49" fmla="*/ 2147483647 h 424"/>
                <a:gd name="T50" fmla="*/ 2147483647 w 894"/>
                <a:gd name="T51" fmla="*/ 2147483647 h 424"/>
                <a:gd name="T52" fmla="*/ 2147483647 w 894"/>
                <a:gd name="T53" fmla="*/ 2147483647 h 424"/>
                <a:gd name="T54" fmla="*/ 2147483647 w 894"/>
                <a:gd name="T55" fmla="*/ 2147483647 h 424"/>
                <a:gd name="T56" fmla="*/ 2147483647 w 894"/>
                <a:gd name="T57" fmla="*/ 2147483647 h 424"/>
                <a:gd name="T58" fmla="*/ 2147483647 w 894"/>
                <a:gd name="T59" fmla="*/ 2147483647 h 424"/>
                <a:gd name="T60" fmla="*/ 2147483647 w 894"/>
                <a:gd name="T61" fmla="*/ 2147483647 h 424"/>
                <a:gd name="T62" fmla="*/ 2147483647 w 894"/>
                <a:gd name="T63" fmla="*/ 2147483647 h 424"/>
                <a:gd name="T64" fmla="*/ 2147483647 w 894"/>
                <a:gd name="T65" fmla="*/ 2147483647 h 4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4"/>
                <a:gd name="T100" fmla="*/ 0 h 424"/>
                <a:gd name="T101" fmla="*/ 894 w 894"/>
                <a:gd name="T102" fmla="*/ 424 h 4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4" h="424">
                  <a:moveTo>
                    <a:pt x="0" y="274"/>
                  </a:moveTo>
                  <a:cubicBezTo>
                    <a:pt x="23" y="240"/>
                    <a:pt x="47" y="205"/>
                    <a:pt x="72" y="172"/>
                  </a:cubicBezTo>
                  <a:cubicBezTo>
                    <a:pt x="79" y="136"/>
                    <a:pt x="98" y="121"/>
                    <a:pt x="114" y="88"/>
                  </a:cubicBezTo>
                  <a:cubicBezTo>
                    <a:pt x="126" y="63"/>
                    <a:pt x="121" y="44"/>
                    <a:pt x="150" y="34"/>
                  </a:cubicBezTo>
                  <a:cubicBezTo>
                    <a:pt x="152" y="24"/>
                    <a:pt x="149" y="11"/>
                    <a:pt x="156" y="4"/>
                  </a:cubicBezTo>
                  <a:cubicBezTo>
                    <a:pt x="160" y="0"/>
                    <a:pt x="171" y="5"/>
                    <a:pt x="174" y="10"/>
                  </a:cubicBezTo>
                  <a:cubicBezTo>
                    <a:pt x="180" y="21"/>
                    <a:pt x="177" y="34"/>
                    <a:pt x="180" y="46"/>
                  </a:cubicBezTo>
                  <a:cubicBezTo>
                    <a:pt x="186" y="73"/>
                    <a:pt x="185" y="56"/>
                    <a:pt x="198" y="82"/>
                  </a:cubicBezTo>
                  <a:cubicBezTo>
                    <a:pt x="218" y="123"/>
                    <a:pt x="231" y="188"/>
                    <a:pt x="246" y="232"/>
                  </a:cubicBezTo>
                  <a:cubicBezTo>
                    <a:pt x="231" y="292"/>
                    <a:pt x="233" y="357"/>
                    <a:pt x="270" y="406"/>
                  </a:cubicBezTo>
                  <a:cubicBezTo>
                    <a:pt x="272" y="412"/>
                    <a:pt x="270" y="424"/>
                    <a:pt x="276" y="424"/>
                  </a:cubicBezTo>
                  <a:cubicBezTo>
                    <a:pt x="282" y="424"/>
                    <a:pt x="280" y="412"/>
                    <a:pt x="282" y="406"/>
                  </a:cubicBezTo>
                  <a:cubicBezTo>
                    <a:pt x="293" y="364"/>
                    <a:pt x="302" y="322"/>
                    <a:pt x="312" y="280"/>
                  </a:cubicBezTo>
                  <a:cubicBezTo>
                    <a:pt x="317" y="231"/>
                    <a:pt x="332" y="178"/>
                    <a:pt x="348" y="130"/>
                  </a:cubicBezTo>
                  <a:cubicBezTo>
                    <a:pt x="346" y="110"/>
                    <a:pt x="339" y="90"/>
                    <a:pt x="342" y="70"/>
                  </a:cubicBezTo>
                  <a:cubicBezTo>
                    <a:pt x="343" y="61"/>
                    <a:pt x="349" y="86"/>
                    <a:pt x="354" y="94"/>
                  </a:cubicBezTo>
                  <a:cubicBezTo>
                    <a:pt x="359" y="102"/>
                    <a:pt x="367" y="110"/>
                    <a:pt x="372" y="118"/>
                  </a:cubicBezTo>
                  <a:cubicBezTo>
                    <a:pt x="396" y="156"/>
                    <a:pt x="412" y="207"/>
                    <a:pt x="450" y="232"/>
                  </a:cubicBezTo>
                  <a:cubicBezTo>
                    <a:pt x="470" y="292"/>
                    <a:pt x="437" y="201"/>
                    <a:pt x="474" y="268"/>
                  </a:cubicBezTo>
                  <a:cubicBezTo>
                    <a:pt x="488" y="293"/>
                    <a:pt x="488" y="316"/>
                    <a:pt x="504" y="340"/>
                  </a:cubicBezTo>
                  <a:cubicBezTo>
                    <a:pt x="522" y="411"/>
                    <a:pt x="507" y="362"/>
                    <a:pt x="516" y="226"/>
                  </a:cubicBezTo>
                  <a:cubicBezTo>
                    <a:pt x="518" y="196"/>
                    <a:pt x="524" y="166"/>
                    <a:pt x="528" y="136"/>
                  </a:cubicBezTo>
                  <a:cubicBezTo>
                    <a:pt x="539" y="180"/>
                    <a:pt x="544" y="225"/>
                    <a:pt x="558" y="268"/>
                  </a:cubicBezTo>
                  <a:cubicBezTo>
                    <a:pt x="571" y="372"/>
                    <a:pt x="548" y="285"/>
                    <a:pt x="582" y="328"/>
                  </a:cubicBezTo>
                  <a:cubicBezTo>
                    <a:pt x="586" y="333"/>
                    <a:pt x="584" y="341"/>
                    <a:pt x="588" y="346"/>
                  </a:cubicBezTo>
                  <a:cubicBezTo>
                    <a:pt x="598" y="359"/>
                    <a:pt x="624" y="382"/>
                    <a:pt x="624" y="382"/>
                  </a:cubicBezTo>
                  <a:cubicBezTo>
                    <a:pt x="634" y="353"/>
                    <a:pt x="641" y="328"/>
                    <a:pt x="648" y="298"/>
                  </a:cubicBezTo>
                  <a:cubicBezTo>
                    <a:pt x="651" y="284"/>
                    <a:pt x="649" y="265"/>
                    <a:pt x="660" y="256"/>
                  </a:cubicBezTo>
                  <a:cubicBezTo>
                    <a:pt x="666" y="251"/>
                    <a:pt x="676" y="252"/>
                    <a:pt x="684" y="250"/>
                  </a:cubicBezTo>
                  <a:cubicBezTo>
                    <a:pt x="692" y="254"/>
                    <a:pt x="700" y="259"/>
                    <a:pt x="708" y="262"/>
                  </a:cubicBezTo>
                  <a:cubicBezTo>
                    <a:pt x="720" y="267"/>
                    <a:pt x="744" y="274"/>
                    <a:pt x="744" y="274"/>
                  </a:cubicBezTo>
                  <a:cubicBezTo>
                    <a:pt x="785" y="260"/>
                    <a:pt x="798" y="256"/>
                    <a:pt x="834" y="232"/>
                  </a:cubicBezTo>
                  <a:cubicBezTo>
                    <a:pt x="851" y="221"/>
                    <a:pt x="894" y="226"/>
                    <a:pt x="894" y="226"/>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80147" tIns="40074" rIns="80147" bIns="40074"/>
            <a:lstStyle/>
            <a:p>
              <a:endParaRPr lang="en-US"/>
            </a:p>
          </p:txBody>
        </p:sp>
      </p:grpSp>
      <p:sp>
        <p:nvSpPr>
          <p:cNvPr id="13327" name="Rectangle 2"/>
          <p:cNvSpPr txBox="1">
            <a:spLocks noChangeArrowheads="1"/>
          </p:cNvSpPr>
          <p:nvPr/>
        </p:nvSpPr>
        <p:spPr bwMode="auto">
          <a:xfrm>
            <a:off x="0" y="1089025"/>
            <a:ext cx="18002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400" b="1">
                <a:solidFill>
                  <a:srgbClr val="447DB5"/>
                </a:solidFill>
              </a:rPr>
              <a:t>Theory</a:t>
            </a:r>
            <a:endParaRPr lang="en-US" sz="2400" b="1">
              <a:solidFill>
                <a:srgbClr val="447DB5"/>
              </a:solidFill>
            </a:endParaRPr>
          </a:p>
        </p:txBody>
      </p:sp>
      <p:sp>
        <p:nvSpPr>
          <p:cNvPr id="13328" name="Rectangle 2"/>
          <p:cNvSpPr txBox="1">
            <a:spLocks noChangeArrowheads="1"/>
          </p:cNvSpPr>
          <p:nvPr/>
        </p:nvSpPr>
        <p:spPr bwMode="auto">
          <a:xfrm>
            <a:off x="0" y="3300413"/>
            <a:ext cx="18002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400" b="1">
                <a:solidFill>
                  <a:srgbClr val="447DB5"/>
                </a:solidFill>
              </a:rPr>
              <a:t>Practice</a:t>
            </a:r>
            <a:endParaRPr lang="en-US" sz="2400" b="1">
              <a:solidFill>
                <a:srgbClr val="447DB5"/>
              </a:solidFill>
            </a:endParaRPr>
          </a:p>
        </p:txBody>
      </p:sp>
      <p:sp>
        <p:nvSpPr>
          <p:cNvPr id="31" name="Rectangle 1"/>
          <p:cNvSpPr>
            <a:spLocks noChangeArrowheads="1"/>
          </p:cNvSpPr>
          <p:nvPr/>
        </p:nvSpPr>
        <p:spPr bwMode="auto">
          <a:xfrm>
            <a:off x="28575" y="155575"/>
            <a:ext cx="8902700"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 3(cont'd): Policy Dialogue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76" tIns="45688" rIns="91376" bIns="45688" anchor="ctr">
            <a:spAutoFit/>
          </a:bodyPr>
          <a:lstStyle/>
          <a:p>
            <a:pPr defTabSz="912813" eaLnBrk="1" hangingPunct="1"/>
            <a:endParaRPr lang="fr-F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844675"/>
            <a:ext cx="8386762"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
          <p:cNvSpPr>
            <a:spLocks noChangeArrowheads="1"/>
          </p:cNvSpPr>
          <p:nvPr/>
        </p:nvSpPr>
        <p:spPr bwMode="auto">
          <a:xfrm>
            <a:off x="92075" y="155575"/>
            <a:ext cx="8943975"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 4: WHO capacity building</a:t>
            </a:r>
          </a:p>
        </p:txBody>
      </p:sp>
      <p:sp>
        <p:nvSpPr>
          <p:cNvPr id="14341" name="Text Box 19"/>
          <p:cNvSpPr txBox="1">
            <a:spLocks noChangeArrowheads="1"/>
          </p:cNvSpPr>
          <p:nvPr/>
        </p:nvSpPr>
        <p:spPr bwMode="auto">
          <a:xfrm>
            <a:off x="395288" y="1316038"/>
            <a:ext cx="820896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800"/>
              <a:t>WHO Global Learning Programme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contenu 2"/>
          <p:cNvSpPr>
            <a:spLocks noGrp="1"/>
          </p:cNvSpPr>
          <p:nvPr>
            <p:ph idx="1"/>
          </p:nvPr>
        </p:nvSpPr>
        <p:spPr>
          <a:xfrm>
            <a:off x="593725" y="1557338"/>
            <a:ext cx="8229600" cy="4103687"/>
          </a:xfrm>
        </p:spPr>
        <p:txBody>
          <a:bodyPr/>
          <a:lstStyle/>
          <a:p>
            <a:pPr marL="0" indent="0">
              <a:buFontTx/>
              <a:buNone/>
            </a:pPr>
            <a:r>
              <a:rPr lang="en-GB" b="1" dirty="0" smtClean="0">
                <a:solidFill>
                  <a:srgbClr val="3D71A4"/>
                </a:solidFill>
              </a:rPr>
              <a:t>EU – WHO partnership (27 M€ - 14 pays)</a:t>
            </a:r>
          </a:p>
          <a:p>
            <a:pPr marL="0" indent="0"/>
            <a:r>
              <a:rPr lang="en-GB" sz="2200" dirty="0" smtClean="0"/>
              <a:t>7 first priority countries started in 2012 </a:t>
            </a:r>
          </a:p>
          <a:p>
            <a:pPr lvl="1"/>
            <a:r>
              <a:rPr lang="en-GB" sz="1800" dirty="0" smtClean="0"/>
              <a:t>Liberia, Moldova, Sierra Leone, Sudan, Togo, Tunisia, Vietnam</a:t>
            </a:r>
          </a:p>
          <a:p>
            <a:pPr marL="0" indent="0"/>
            <a:r>
              <a:rPr lang="en-GB" sz="2200" dirty="0" smtClean="0"/>
              <a:t>7 additional countries in 2013</a:t>
            </a:r>
          </a:p>
          <a:p>
            <a:pPr lvl="1">
              <a:spcBef>
                <a:spcPct val="0"/>
              </a:spcBef>
            </a:pPr>
            <a:r>
              <a:rPr lang="en-GB" sz="1800" dirty="0" smtClean="0"/>
              <a:t>Chad, DRC, Guinea, Mozambique, South-Sudan, Timor </a:t>
            </a:r>
            <a:r>
              <a:rPr lang="en-GB" sz="1800" dirty="0" err="1" smtClean="0"/>
              <a:t>Leste</a:t>
            </a:r>
            <a:r>
              <a:rPr lang="en-GB" sz="1800" dirty="0" smtClean="0"/>
              <a:t>, Yemen</a:t>
            </a:r>
          </a:p>
          <a:p>
            <a:pPr marL="0" indent="0">
              <a:buFontTx/>
              <a:buNone/>
            </a:pPr>
            <a:endParaRPr lang="en-GB" sz="1800" b="1" dirty="0" smtClean="0">
              <a:solidFill>
                <a:srgbClr val="3D71A4"/>
              </a:solidFill>
            </a:endParaRPr>
          </a:p>
          <a:p>
            <a:pPr marL="0" indent="0">
              <a:buFontTx/>
              <a:buNone/>
            </a:pPr>
            <a:r>
              <a:rPr lang="en-GB" b="1" dirty="0" smtClean="0">
                <a:solidFill>
                  <a:srgbClr val="3D71A4"/>
                </a:solidFill>
              </a:rPr>
              <a:t>LUX-WHO partnership (5 M€ - 5 pays)</a:t>
            </a:r>
          </a:p>
          <a:p>
            <a:pPr marL="0" indent="0"/>
            <a:r>
              <a:rPr lang="en-GB" sz="2200" dirty="0" smtClean="0"/>
              <a:t>5 countries in West Africa </a:t>
            </a:r>
          </a:p>
          <a:p>
            <a:pPr lvl="1">
              <a:spcBef>
                <a:spcPct val="0"/>
              </a:spcBef>
            </a:pPr>
            <a:r>
              <a:rPr lang="en-GB" sz="1800" dirty="0" smtClean="0"/>
              <a:t>Burkina Faso, </a:t>
            </a:r>
            <a:r>
              <a:rPr lang="en-GB" sz="1800" dirty="0" err="1" smtClean="0"/>
              <a:t>Cabo</a:t>
            </a:r>
            <a:r>
              <a:rPr lang="en-GB" sz="1800" dirty="0" smtClean="0"/>
              <a:t> Verde, Mali, Niger, Senegal</a:t>
            </a:r>
          </a:p>
          <a:p>
            <a:pPr marL="0" indent="0">
              <a:buFontTx/>
              <a:buNone/>
            </a:pPr>
            <a:endParaRPr lang="en-GB" b="1" dirty="0" smtClean="0">
              <a:solidFill>
                <a:srgbClr val="3D71A4"/>
              </a:solidFill>
            </a:endParaRPr>
          </a:p>
        </p:txBody>
      </p:sp>
      <p:sp>
        <p:nvSpPr>
          <p:cNvPr id="15363" name="TextBox 3"/>
          <p:cNvSpPr txBox="1">
            <a:spLocks noChangeArrowheads="1"/>
          </p:cNvSpPr>
          <p:nvPr/>
        </p:nvSpPr>
        <p:spPr bwMode="auto">
          <a:xfrm>
            <a:off x="593725" y="5564188"/>
            <a:ext cx="7570788"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3600" b="1">
                <a:solidFill>
                  <a:srgbClr val="000066"/>
                </a:solidFill>
              </a:rPr>
              <a:t>WHO support target: 40 countries</a:t>
            </a:r>
          </a:p>
          <a:p>
            <a:endParaRPr lang="en-GB" sz="3900" b="1">
              <a:solidFill>
                <a:srgbClr val="000066"/>
              </a:solidFill>
            </a:endParaRPr>
          </a:p>
        </p:txBody>
      </p:sp>
      <p:sp>
        <p:nvSpPr>
          <p:cNvPr id="4" name="Rectangle 1"/>
          <p:cNvSpPr>
            <a:spLocks noChangeArrowheads="1"/>
          </p:cNvSpPr>
          <p:nvPr/>
        </p:nvSpPr>
        <p:spPr bwMode="auto">
          <a:xfrm>
            <a:off x="107950" y="155575"/>
            <a:ext cx="8928100"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n-GB" sz="4400" dirty="0">
                <a:solidFill>
                  <a:schemeClr val="tx2"/>
                </a:solidFill>
                <a:latin typeface="+mj-lt"/>
                <a:ea typeface="+mj-ea"/>
                <a:cs typeface="+mj-cs"/>
              </a:rPr>
              <a:t>Resp 5: EU-WHO-LUX partnership</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6042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4"/>
          <p:cNvSpPr>
            <a:spLocks noChangeArrowheads="1"/>
          </p:cNvSpPr>
          <p:nvPr/>
        </p:nvSpPr>
        <p:spPr bwMode="auto">
          <a:xfrm>
            <a:off x="539750" y="0"/>
            <a:ext cx="8229600" cy="78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lang="en-US" sz="3200">
                <a:solidFill>
                  <a:schemeClr val="tx2"/>
                </a:solidFill>
              </a:rPr>
              <a:t>Logframe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611188" y="115888"/>
            <a:ext cx="80613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3900">
                <a:solidFill>
                  <a:srgbClr val="000066"/>
                </a:solidFill>
              </a:rPr>
              <a:t>UE programme. Expected results</a:t>
            </a:r>
          </a:p>
        </p:txBody>
      </p:sp>
      <p:sp>
        <p:nvSpPr>
          <p:cNvPr id="17411" name="ZoneTexte 3"/>
          <p:cNvSpPr txBox="1">
            <a:spLocks noChangeArrowheads="1"/>
          </p:cNvSpPr>
          <p:nvPr/>
        </p:nvSpPr>
        <p:spPr bwMode="auto">
          <a:xfrm>
            <a:off x="250825" y="906463"/>
            <a:ext cx="864235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Aft>
                <a:spcPts val="300"/>
              </a:spcAft>
            </a:pPr>
            <a:r>
              <a:rPr lang="en-GB" sz="2000" b="1" dirty="0">
                <a:solidFill>
                  <a:srgbClr val="FF0000"/>
                </a:solidFill>
              </a:rPr>
              <a:t>ER 1.</a:t>
            </a:r>
            <a:r>
              <a:rPr lang="en-GB" sz="2000" dirty="0">
                <a:solidFill>
                  <a:srgbClr val="000066"/>
                </a:solidFill>
              </a:rPr>
              <a:t> Countries will have prepared/developed/updated/adapted their </a:t>
            </a:r>
            <a:r>
              <a:rPr lang="en-GB" sz="2000" b="1" dirty="0">
                <a:solidFill>
                  <a:srgbClr val="000066"/>
                </a:solidFill>
              </a:rPr>
              <a:t>NHPSP through an inclusive policy dialogue</a:t>
            </a:r>
            <a:r>
              <a:rPr lang="en-GB" sz="2000" dirty="0">
                <a:solidFill>
                  <a:srgbClr val="000066"/>
                </a:solidFill>
              </a:rPr>
              <a:t> process leading to better coverage with essential health services, financial risk protection and health equity;</a:t>
            </a:r>
            <a:endParaRPr lang="fr-CH" sz="2000" dirty="0">
              <a:solidFill>
                <a:srgbClr val="000066"/>
              </a:solidFill>
            </a:endParaRPr>
          </a:p>
          <a:p>
            <a:pPr>
              <a:spcAft>
                <a:spcPts val="300"/>
              </a:spcAft>
            </a:pPr>
            <a:r>
              <a:rPr lang="en-GB" sz="2000" b="1" dirty="0">
                <a:solidFill>
                  <a:srgbClr val="FF0000"/>
                </a:solidFill>
              </a:rPr>
              <a:t>ER 2.</a:t>
            </a:r>
            <a:r>
              <a:rPr lang="en-GB" sz="2000" dirty="0">
                <a:solidFill>
                  <a:srgbClr val="000066"/>
                </a:solidFill>
              </a:rPr>
              <a:t> Countries will have put in place </a:t>
            </a:r>
            <a:r>
              <a:rPr lang="en-GB" sz="2000" b="1" dirty="0">
                <a:solidFill>
                  <a:srgbClr val="000066"/>
                </a:solidFill>
              </a:rPr>
              <a:t>expertise, monitoring and evaluation systems and annual health sector reviews</a:t>
            </a:r>
            <a:r>
              <a:rPr lang="en-GB" sz="2000" dirty="0">
                <a:solidFill>
                  <a:srgbClr val="000066"/>
                </a:solidFill>
              </a:rPr>
              <a:t>;</a:t>
            </a:r>
            <a:endParaRPr lang="fr-CH" sz="2000" dirty="0">
              <a:solidFill>
                <a:srgbClr val="000066"/>
              </a:solidFill>
            </a:endParaRPr>
          </a:p>
          <a:p>
            <a:pPr>
              <a:spcAft>
                <a:spcPts val="300"/>
              </a:spcAft>
            </a:pPr>
            <a:r>
              <a:rPr lang="en-GB" sz="2000" b="1" dirty="0">
                <a:solidFill>
                  <a:srgbClr val="FF0000"/>
                </a:solidFill>
              </a:rPr>
              <a:t>ER 3.</a:t>
            </a:r>
            <a:r>
              <a:rPr lang="en-GB" sz="2000" dirty="0">
                <a:solidFill>
                  <a:srgbClr val="000066"/>
                </a:solidFill>
              </a:rPr>
              <a:t> Countries</a:t>
            </a:r>
            <a:r>
              <a:rPr lang="en-US" sz="2000" dirty="0">
                <a:solidFill>
                  <a:srgbClr val="000066"/>
                </a:solidFill>
              </a:rPr>
              <a:t> </a:t>
            </a:r>
            <a:r>
              <a:rPr lang="en-GB" sz="2000" dirty="0">
                <a:solidFill>
                  <a:srgbClr val="000066"/>
                </a:solidFill>
              </a:rPr>
              <a:t>requesting health financing (HF) support will have modified their </a:t>
            </a:r>
            <a:r>
              <a:rPr lang="en-GB" sz="2000" b="1" dirty="0">
                <a:solidFill>
                  <a:srgbClr val="000066"/>
                </a:solidFill>
              </a:rPr>
              <a:t>financing strategies and systems to move more rapidly towards universal coverage</a:t>
            </a:r>
            <a:r>
              <a:rPr lang="en-GB" sz="2000" dirty="0">
                <a:solidFill>
                  <a:srgbClr val="000066"/>
                </a:solidFill>
              </a:rPr>
              <a:t> (UC), with a particular focus on the poor and vulnerable:</a:t>
            </a:r>
            <a:endParaRPr lang="fr-CH" sz="2000" dirty="0">
              <a:solidFill>
                <a:srgbClr val="000066"/>
              </a:solidFill>
            </a:endParaRPr>
          </a:p>
          <a:p>
            <a:pPr>
              <a:spcAft>
                <a:spcPts val="300"/>
              </a:spcAft>
            </a:pPr>
            <a:r>
              <a:rPr lang="en-GB" sz="2000" b="1" dirty="0">
                <a:solidFill>
                  <a:srgbClr val="FF0000"/>
                </a:solidFill>
              </a:rPr>
              <a:t>ER 4.</a:t>
            </a:r>
            <a:r>
              <a:rPr lang="en-GB" sz="2000" dirty="0">
                <a:solidFill>
                  <a:srgbClr val="000066"/>
                </a:solidFill>
              </a:rPr>
              <a:t> Countries receiving HF support will have implemented </a:t>
            </a:r>
            <a:r>
              <a:rPr lang="en-GB" sz="2000" b="1" dirty="0">
                <a:solidFill>
                  <a:srgbClr val="000066"/>
                </a:solidFill>
              </a:rPr>
              <a:t>financing reforms</a:t>
            </a:r>
            <a:r>
              <a:rPr lang="en-GB" sz="2000" dirty="0">
                <a:solidFill>
                  <a:srgbClr val="000066"/>
                </a:solidFill>
              </a:rPr>
              <a:t> to facilitate UC; </a:t>
            </a:r>
            <a:endParaRPr lang="fr-CH" sz="2000" dirty="0">
              <a:solidFill>
                <a:srgbClr val="000066"/>
              </a:solidFill>
            </a:endParaRPr>
          </a:p>
          <a:p>
            <a:pPr>
              <a:spcAft>
                <a:spcPts val="300"/>
              </a:spcAft>
            </a:pPr>
            <a:r>
              <a:rPr lang="en-GB" sz="2000" b="1" dirty="0">
                <a:solidFill>
                  <a:srgbClr val="FF0000"/>
                </a:solidFill>
              </a:rPr>
              <a:t>ER 5.</a:t>
            </a:r>
            <a:r>
              <a:rPr lang="en-GB" sz="2000" dirty="0">
                <a:solidFill>
                  <a:srgbClr val="000066"/>
                </a:solidFill>
              </a:rPr>
              <a:t> Accurate, up-to-date </a:t>
            </a:r>
            <a:r>
              <a:rPr lang="en-GB" sz="2000" b="1" dirty="0">
                <a:solidFill>
                  <a:srgbClr val="000066"/>
                </a:solidFill>
              </a:rPr>
              <a:t>evidence on what works and what does not work</a:t>
            </a:r>
            <a:r>
              <a:rPr lang="en-GB" sz="2000" dirty="0">
                <a:solidFill>
                  <a:srgbClr val="000066"/>
                </a:solidFill>
              </a:rPr>
              <a:t> regarding health financing reforms for universal coverage is available and shared across countries.</a:t>
            </a:r>
            <a:endParaRPr lang="fr-CH" sz="2000" dirty="0">
              <a:solidFill>
                <a:srgbClr val="000066"/>
              </a:solidFill>
            </a:endParaRPr>
          </a:p>
          <a:p>
            <a:pPr>
              <a:spcAft>
                <a:spcPts val="300"/>
              </a:spcAft>
            </a:pPr>
            <a:r>
              <a:rPr lang="en-GB" sz="2000" b="1" dirty="0">
                <a:solidFill>
                  <a:srgbClr val="FF0000"/>
                </a:solidFill>
              </a:rPr>
              <a:t>ER 6.</a:t>
            </a:r>
            <a:r>
              <a:rPr lang="en-GB" sz="2000" dirty="0">
                <a:solidFill>
                  <a:srgbClr val="000066"/>
                </a:solidFill>
              </a:rPr>
              <a:t> At country level, </a:t>
            </a:r>
            <a:r>
              <a:rPr lang="en-GB" sz="2000" b="1" dirty="0">
                <a:solidFill>
                  <a:srgbClr val="000066"/>
                </a:solidFill>
              </a:rPr>
              <a:t>alignment and harmonisation</a:t>
            </a:r>
            <a:r>
              <a:rPr lang="en-GB" sz="2000" dirty="0">
                <a:solidFill>
                  <a:srgbClr val="000066"/>
                </a:solidFill>
              </a:rPr>
              <a:t> of health aid according to national health plans is consolidated and accelerated.</a:t>
            </a:r>
            <a:endParaRPr lang="fr-CH" sz="2000" dirty="0">
              <a:solidFill>
                <a:srgbClr val="000066"/>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250825" y="704850"/>
            <a:ext cx="4033838" cy="658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Review and if needed support and facilitate mechanisms to </a:t>
            </a:r>
            <a:r>
              <a:rPr lang="en-GB" sz="1400" b="1">
                <a:latin typeface="Times New Roman" pitchFamily="18" charset="0"/>
                <a:cs typeface="Times New Roman" pitchFamily="18" charset="0"/>
              </a:rPr>
              <a:t>capture population's opinion</a:t>
            </a:r>
            <a:r>
              <a:rPr lang="en-GB" sz="1400">
                <a:latin typeface="Times New Roman" pitchFamily="18" charset="0"/>
                <a:cs typeface="Times New Roman" pitchFamily="18" charset="0"/>
              </a:rPr>
              <a:t> on health issues and priorities</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to undertake c</a:t>
            </a:r>
            <a:r>
              <a:rPr lang="en-GB" sz="1400" b="1">
                <a:latin typeface="Times New Roman" pitchFamily="18" charset="0"/>
                <a:cs typeface="Times New Roman" pitchFamily="18" charset="0"/>
              </a:rPr>
              <a:t>omprehensive situation analysis</a:t>
            </a:r>
            <a:r>
              <a:rPr lang="en-GB" sz="1400">
                <a:latin typeface="Times New Roman" pitchFamily="18" charset="0"/>
                <a:cs typeface="Times New Roman" pitchFamily="18" charset="0"/>
              </a:rPr>
              <a:t> and establish mechanisms to regularly update them</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to </a:t>
            </a:r>
            <a:r>
              <a:rPr lang="en-GB" sz="1400" b="1">
                <a:latin typeface="Times New Roman" pitchFamily="18" charset="0"/>
                <a:cs typeface="Times New Roman" pitchFamily="18" charset="0"/>
              </a:rPr>
              <a:t>cost the NHPSP</a:t>
            </a:r>
            <a:r>
              <a:rPr lang="en-GB" sz="1400">
                <a:latin typeface="Times New Roman" pitchFamily="18" charset="0"/>
                <a:cs typeface="Times New Roman" pitchFamily="18" charset="0"/>
              </a:rPr>
              <a:t>, through an annual budgeted work plan, and a medium term sector framework linked to a  medium term expenditure framework</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to </a:t>
            </a:r>
            <a:r>
              <a:rPr lang="en-GB" sz="1400" b="1">
                <a:latin typeface="Times New Roman" pitchFamily="18" charset="0"/>
                <a:cs typeface="Times New Roman" pitchFamily="18" charset="0"/>
              </a:rPr>
              <a:t>define NHPSP activities, interventions and their costs</a:t>
            </a:r>
            <a:endParaRPr lang="fr-CH" sz="1400" b="1">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in the </a:t>
            </a:r>
            <a:r>
              <a:rPr lang="en-GB" sz="1400" b="1">
                <a:latin typeface="Times New Roman" pitchFamily="18" charset="0"/>
                <a:cs typeface="Times New Roman" pitchFamily="18" charset="0"/>
              </a:rPr>
              <a:t>implementation and management</a:t>
            </a:r>
            <a:r>
              <a:rPr lang="en-GB" sz="1400">
                <a:latin typeface="Times New Roman" pitchFamily="18" charset="0"/>
                <a:cs typeface="Times New Roman" pitchFamily="18" charset="0"/>
              </a:rPr>
              <a:t> of NHPSP</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and facilitate the development of a </a:t>
            </a:r>
            <a:r>
              <a:rPr lang="en-GB" sz="1400" b="1">
                <a:latin typeface="Times New Roman" pitchFamily="18" charset="0"/>
                <a:cs typeface="Times New Roman" pitchFamily="18" charset="0"/>
              </a:rPr>
              <a:t>Monitoring and Evaluation</a:t>
            </a:r>
            <a:r>
              <a:rPr lang="en-GB" sz="1400">
                <a:latin typeface="Times New Roman" pitchFamily="18" charset="0"/>
                <a:cs typeface="Times New Roman" pitchFamily="18" charset="0"/>
              </a:rPr>
              <a:t> framework </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and facilitate the organization of a process for </a:t>
            </a:r>
            <a:r>
              <a:rPr lang="en-GB" sz="1400" b="1">
                <a:latin typeface="Times New Roman" pitchFamily="18" charset="0"/>
                <a:cs typeface="Times New Roman" pitchFamily="18" charset="0"/>
              </a:rPr>
              <a:t>multi-stakeholder involvement</a:t>
            </a:r>
            <a:r>
              <a:rPr lang="en-GB" sz="1400">
                <a:latin typeface="Times New Roman" pitchFamily="18" charset="0"/>
                <a:cs typeface="Times New Roman" pitchFamily="18" charset="0"/>
              </a:rPr>
              <a:t> and endorsement</a:t>
            </a: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to </a:t>
            </a:r>
            <a:r>
              <a:rPr lang="en-GB" sz="1400" b="1">
                <a:latin typeface="Times New Roman" pitchFamily="18" charset="0"/>
                <a:cs typeface="Times New Roman" pitchFamily="18" charset="0"/>
              </a:rPr>
              <a:t>communicate national health sector improvements and results</a:t>
            </a:r>
            <a:r>
              <a:rPr lang="en-GB" sz="1400">
                <a:latin typeface="Times New Roman" pitchFamily="18" charset="0"/>
                <a:cs typeface="Times New Roman" pitchFamily="18" charset="0"/>
              </a:rPr>
              <a:t> to the general public</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Facilitate the establishment and rolling out of a platform or support to existing </a:t>
            </a:r>
            <a:r>
              <a:rPr lang="en-GB" sz="1400" b="1">
                <a:latin typeface="Times New Roman" pitchFamily="18" charset="0"/>
                <a:cs typeface="Times New Roman" pitchFamily="18" charset="0"/>
              </a:rPr>
              <a:t>platforms for policy dialogue and health sector coordination.</a:t>
            </a:r>
            <a:endParaRPr lang="fr-CH" sz="1400" b="1">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endParaRPr lang="fr-CH" sz="1400">
              <a:latin typeface="Times New Roman" pitchFamily="18" charset="0"/>
              <a:cs typeface="Times New Roman" pitchFamily="18" charset="0"/>
            </a:endParaRPr>
          </a:p>
        </p:txBody>
      </p:sp>
      <p:sp>
        <p:nvSpPr>
          <p:cNvPr id="18435" name="Rectangle 2"/>
          <p:cNvSpPr>
            <a:spLocks noChangeArrowheads="1"/>
          </p:cNvSpPr>
          <p:nvPr/>
        </p:nvSpPr>
        <p:spPr bwMode="auto">
          <a:xfrm>
            <a:off x="4500563" y="704850"/>
            <a:ext cx="4356100" cy="610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Collate, analyse and disseminate </a:t>
            </a:r>
            <a:r>
              <a:rPr lang="en-GB" sz="1400" b="1">
                <a:latin typeface="Times New Roman" pitchFamily="18" charset="0"/>
                <a:cs typeface="Times New Roman" pitchFamily="18" charset="0"/>
              </a:rPr>
              <a:t>best available evidence</a:t>
            </a:r>
            <a:r>
              <a:rPr lang="en-GB" sz="1400">
                <a:latin typeface="Times New Roman" pitchFamily="18" charset="0"/>
                <a:cs typeface="Times New Roman" pitchFamily="18" charset="0"/>
              </a:rPr>
              <a:t> to participating countries on what has worked in other settings </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Facilitating </a:t>
            </a:r>
            <a:r>
              <a:rPr lang="en-GB" sz="1400" b="1">
                <a:latin typeface="Times New Roman" pitchFamily="18" charset="0"/>
                <a:cs typeface="Times New Roman" pitchFamily="18" charset="0"/>
              </a:rPr>
              <a:t>South-South</a:t>
            </a:r>
            <a:r>
              <a:rPr lang="en-GB" sz="1400">
                <a:latin typeface="Times New Roman" pitchFamily="18" charset="0"/>
                <a:cs typeface="Times New Roman" pitchFamily="18" charset="0"/>
              </a:rPr>
              <a:t> learning and sharing of experience</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a:t>
            </a:r>
            <a:r>
              <a:rPr lang="en-GB" sz="1400" b="1">
                <a:latin typeface="Times New Roman" pitchFamily="18" charset="0"/>
                <a:cs typeface="Times New Roman" pitchFamily="18" charset="0"/>
              </a:rPr>
              <a:t>regular assessment</a:t>
            </a:r>
            <a:r>
              <a:rPr lang="en-GB" sz="1400">
                <a:latin typeface="Times New Roman" pitchFamily="18" charset="0"/>
                <a:cs typeface="Times New Roman" pitchFamily="18" charset="0"/>
              </a:rPr>
              <a:t> of where countries stand in terms of UC and how (well) the HF system is functioning through country-led analysis of the institutional design, organization and operation of country HF systems  </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Assist selected countries in their </a:t>
            </a:r>
            <a:r>
              <a:rPr lang="en-GB" sz="1400" b="1">
                <a:latin typeface="Times New Roman" pitchFamily="18" charset="0"/>
                <a:cs typeface="Times New Roman" pitchFamily="18" charset="0"/>
              </a:rPr>
              <a:t>HF policy analysis</a:t>
            </a:r>
            <a:endParaRPr lang="fr-CH" sz="1400" b="1">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countries to establish </a:t>
            </a:r>
            <a:r>
              <a:rPr lang="en-GB" sz="1400" b="1">
                <a:latin typeface="Times New Roman" pitchFamily="18" charset="0"/>
                <a:cs typeface="Times New Roman" pitchFamily="18" charset="0"/>
              </a:rPr>
              <a:t>mechanisms for evidence-informed planning and resource allocation </a:t>
            </a:r>
            <a:r>
              <a:rPr lang="en-GB" sz="1400">
                <a:latin typeface="Times New Roman" pitchFamily="18" charset="0"/>
                <a:cs typeface="Times New Roman" pitchFamily="18" charset="0"/>
              </a:rPr>
              <a:t>(i.e. to ensure that additional investments generate the 'most health for the money')</a:t>
            </a:r>
            <a:endParaRPr lang="fr-CH" sz="1400">
              <a:latin typeface="Times New Roman" pitchFamily="18" charset="0"/>
              <a:cs typeface="Times New Roman" pitchFamily="18" charset="0"/>
            </a:endParaRPr>
          </a:p>
          <a:p>
            <a:pPr marL="342900" indent="-342900" algn="just">
              <a:spcBef>
                <a:spcPts val="200"/>
              </a:spcBef>
              <a:spcAft>
                <a:spcPts val="200"/>
              </a:spcAft>
              <a:buSzPts val="1000"/>
              <a:buFont typeface="Wingdings" pitchFamily="2" charset="2"/>
              <a:buChar char=""/>
            </a:pPr>
            <a:r>
              <a:rPr lang="en-GB" sz="1400">
                <a:latin typeface="Times New Roman" pitchFamily="18" charset="0"/>
                <a:cs typeface="Times New Roman" pitchFamily="18" charset="0"/>
              </a:rPr>
              <a:t>Support the design and evaluation of </a:t>
            </a:r>
            <a:r>
              <a:rPr lang="en-GB" sz="1400" b="1">
                <a:latin typeface="Times New Roman" pitchFamily="18" charset="0"/>
                <a:cs typeface="Times New Roman" pitchFamily="18" charset="0"/>
              </a:rPr>
              <a:t>innovative approaches for universal coverage</a:t>
            </a:r>
            <a:r>
              <a:rPr lang="en-GB" sz="1400">
                <a:latin typeface="Times New Roman" pitchFamily="18" charset="0"/>
                <a:cs typeface="Times New Roman" pitchFamily="18" charset="0"/>
              </a:rPr>
              <a:t> where these are being developed</a:t>
            </a:r>
          </a:p>
          <a:p>
            <a:pPr marL="342900" indent="-342900" algn="just">
              <a:spcBef>
                <a:spcPts val="200"/>
              </a:spcBef>
              <a:spcAft>
                <a:spcPts val="200"/>
              </a:spcAft>
              <a:buSzPts val="1000"/>
              <a:buFont typeface="Wingdings" pitchFamily="2" charset="2"/>
              <a:buChar char=""/>
            </a:pPr>
            <a:r>
              <a:rPr lang="en-US" sz="1400">
                <a:latin typeface="Times New Roman" pitchFamily="18" charset="0"/>
                <a:cs typeface="Times New Roman" pitchFamily="18" charset="0"/>
              </a:rPr>
              <a:t>Support and facilitate the </a:t>
            </a:r>
            <a:r>
              <a:rPr lang="en-US" sz="1400" b="1">
                <a:latin typeface="Times New Roman" pitchFamily="18" charset="0"/>
                <a:cs typeface="Times New Roman" pitchFamily="18" charset="0"/>
              </a:rPr>
              <a:t>development of the country 'compact'</a:t>
            </a:r>
            <a:r>
              <a:rPr lang="en-US" sz="1400">
                <a:latin typeface="Times New Roman" pitchFamily="18" charset="0"/>
                <a:cs typeface="Times New Roman" pitchFamily="18" charset="0"/>
              </a:rPr>
              <a:t>, and the monitoring of its implementation </a:t>
            </a:r>
          </a:p>
          <a:p>
            <a:pPr marL="342900" indent="-342900" algn="just">
              <a:spcBef>
                <a:spcPts val="200"/>
              </a:spcBef>
              <a:spcAft>
                <a:spcPts val="200"/>
              </a:spcAft>
              <a:buSzPts val="1000"/>
              <a:buFont typeface="Wingdings" pitchFamily="2" charset="2"/>
              <a:buChar char=""/>
            </a:pPr>
            <a:r>
              <a:rPr lang="en-US" sz="1400">
                <a:latin typeface="Times New Roman" pitchFamily="18" charset="0"/>
                <a:cs typeface="Times New Roman" pitchFamily="18" charset="0"/>
              </a:rPr>
              <a:t>Facilitate the organization of the Joint Assessment of National Strategies (</a:t>
            </a:r>
            <a:r>
              <a:rPr lang="en-US" sz="1400" b="1">
                <a:latin typeface="Times New Roman" pitchFamily="18" charset="0"/>
                <a:cs typeface="Times New Roman" pitchFamily="18" charset="0"/>
              </a:rPr>
              <a:t>JANS</a:t>
            </a:r>
            <a:r>
              <a:rPr lang="en-US" sz="1400">
                <a:latin typeface="Times New Roman" pitchFamily="18" charset="0"/>
                <a:cs typeface="Times New Roman" pitchFamily="18" charset="0"/>
              </a:rPr>
              <a:t>) or equivalent agreed mechanisms, and related negotiations</a:t>
            </a:r>
          </a:p>
          <a:p>
            <a:pPr marL="342900" indent="-342900" algn="just">
              <a:spcBef>
                <a:spcPts val="200"/>
              </a:spcBef>
              <a:spcAft>
                <a:spcPts val="200"/>
              </a:spcAft>
              <a:buSzPts val="1000"/>
              <a:buFont typeface="Wingdings" pitchFamily="2" charset="2"/>
              <a:buChar char=""/>
            </a:pPr>
            <a:r>
              <a:rPr lang="en-US" sz="1400">
                <a:latin typeface="Times New Roman" pitchFamily="18" charset="0"/>
                <a:cs typeface="Times New Roman" pitchFamily="18" charset="0"/>
              </a:rPr>
              <a:t>Support and facilitate a process to establish </a:t>
            </a:r>
            <a:r>
              <a:rPr lang="en-US" sz="1400" b="1">
                <a:latin typeface="Times New Roman" pitchFamily="18" charset="0"/>
                <a:cs typeface="Times New Roman" pitchFamily="18" charset="0"/>
              </a:rPr>
              <a:t>a single monitoring and evaluation mechanism</a:t>
            </a:r>
            <a:endParaRPr lang="fr-CH" sz="1400" b="1">
              <a:latin typeface="Times New Roman" pitchFamily="18" charset="0"/>
              <a:cs typeface="Times New Roman" pitchFamily="18" charset="0"/>
            </a:endParaRPr>
          </a:p>
        </p:txBody>
      </p:sp>
      <p:sp>
        <p:nvSpPr>
          <p:cNvPr id="18436" name="ZoneTexte 1"/>
          <p:cNvSpPr txBox="1">
            <a:spLocks noChangeArrowheads="1"/>
          </p:cNvSpPr>
          <p:nvPr/>
        </p:nvSpPr>
        <p:spPr bwMode="auto">
          <a:xfrm>
            <a:off x="1370013" y="12700"/>
            <a:ext cx="62595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3900">
                <a:solidFill>
                  <a:srgbClr val="000066"/>
                </a:solidFill>
              </a:rPr>
              <a:t>UE programme. Activities</a:t>
            </a:r>
          </a:p>
        </p:txBody>
      </p:sp>
      <p:cxnSp>
        <p:nvCxnSpPr>
          <p:cNvPr id="3" name="Straight Connector 2"/>
          <p:cNvCxnSpPr/>
          <p:nvPr/>
        </p:nvCxnSpPr>
        <p:spPr>
          <a:xfrm>
            <a:off x="4368800" y="704850"/>
            <a:ext cx="0" cy="58880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dirty="0" smtClean="0"/>
              <a:t>Way of working</a:t>
            </a:r>
          </a:p>
        </p:txBody>
      </p:sp>
      <p:sp>
        <p:nvSpPr>
          <p:cNvPr id="19459" name="Rectangle 3"/>
          <p:cNvSpPr>
            <a:spLocks noGrp="1" noChangeArrowheads="1"/>
          </p:cNvSpPr>
          <p:nvPr>
            <p:ph type="body" idx="1"/>
          </p:nvPr>
        </p:nvSpPr>
        <p:spPr>
          <a:xfrm>
            <a:off x="457200" y="1600200"/>
            <a:ext cx="8435975" cy="4525963"/>
          </a:xfrm>
        </p:spPr>
        <p:txBody>
          <a:bodyPr/>
          <a:lstStyle/>
          <a:p>
            <a:pPr eaLnBrk="1" hangingPunct="1">
              <a:lnSpc>
                <a:spcPct val="90000"/>
              </a:lnSpc>
            </a:pPr>
            <a:r>
              <a:rPr lang="en-GB" smtClean="0"/>
              <a:t>All levels: WCO + RO + HQ</a:t>
            </a:r>
          </a:p>
          <a:p>
            <a:pPr eaLnBrk="1" hangingPunct="1">
              <a:lnSpc>
                <a:spcPct val="90000"/>
              </a:lnSpc>
            </a:pPr>
            <a:r>
              <a:rPr lang="en-GB" smtClean="0"/>
              <a:t>Using WHO tools (Situation analysis, National Health Assemblies, Priority setting, costing – OneHealth, e-learning, etc.)</a:t>
            </a:r>
          </a:p>
          <a:p>
            <a:pPr eaLnBrk="1" hangingPunct="1">
              <a:lnSpc>
                <a:spcPct val="90000"/>
              </a:lnSpc>
            </a:pPr>
            <a:r>
              <a:rPr lang="en-GB" smtClean="0"/>
              <a:t>Acting as brokers – interface with national and international partners</a:t>
            </a:r>
          </a:p>
          <a:p>
            <a:pPr eaLnBrk="1" hangingPunct="1">
              <a:lnSpc>
                <a:spcPct val="90000"/>
              </a:lnSpc>
            </a:pPr>
            <a:r>
              <a:rPr lang="en-GB" smtClean="0"/>
              <a:t>Facilitation</a:t>
            </a:r>
          </a:p>
          <a:p>
            <a:pPr eaLnBrk="1" hangingPunct="1">
              <a:lnSpc>
                <a:spcPct val="90000"/>
              </a:lnSpc>
            </a:pPr>
            <a:r>
              <a:rPr lang="en-GB" smtClean="0"/>
              <a:t>"one WHO" resources mobilization at all levels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9534" y="1067850"/>
            <a:ext cx="1840568"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MoH Capacity Building</a:t>
            </a:r>
          </a:p>
        </p:txBody>
      </p:sp>
      <p:sp>
        <p:nvSpPr>
          <p:cNvPr id="8" name="TextBox 7"/>
          <p:cNvSpPr txBox="1"/>
          <p:nvPr/>
        </p:nvSpPr>
        <p:spPr>
          <a:xfrm>
            <a:off x="511545" y="6241338"/>
            <a:ext cx="2575577"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Others (legislation, regulation,…)</a:t>
            </a:r>
          </a:p>
        </p:txBody>
      </p:sp>
      <p:sp>
        <p:nvSpPr>
          <p:cNvPr id="9" name="TextBox 8"/>
          <p:cNvSpPr txBox="1"/>
          <p:nvPr/>
        </p:nvSpPr>
        <p:spPr>
          <a:xfrm>
            <a:off x="504886" y="2075962"/>
            <a:ext cx="524503"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IHP+</a:t>
            </a:r>
          </a:p>
        </p:txBody>
      </p:sp>
      <p:sp>
        <p:nvSpPr>
          <p:cNvPr id="10" name="TextBox 9"/>
          <p:cNvSpPr txBox="1"/>
          <p:nvPr/>
        </p:nvSpPr>
        <p:spPr>
          <a:xfrm>
            <a:off x="538590" y="5247980"/>
            <a:ext cx="936475"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Medicines</a:t>
            </a:r>
          </a:p>
        </p:txBody>
      </p:sp>
      <p:sp>
        <p:nvSpPr>
          <p:cNvPr id="11" name="TextBox 10"/>
          <p:cNvSpPr txBox="1"/>
          <p:nvPr/>
        </p:nvSpPr>
        <p:spPr>
          <a:xfrm>
            <a:off x="538860" y="5748370"/>
            <a:ext cx="803425"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Visibility</a:t>
            </a:r>
          </a:p>
        </p:txBody>
      </p:sp>
      <p:sp>
        <p:nvSpPr>
          <p:cNvPr id="12" name="TextBox 11"/>
          <p:cNvSpPr txBox="1"/>
          <p:nvPr/>
        </p:nvSpPr>
        <p:spPr>
          <a:xfrm>
            <a:off x="511545" y="3617407"/>
            <a:ext cx="2268634"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Human Resources for Health</a:t>
            </a:r>
          </a:p>
        </p:txBody>
      </p:sp>
      <p:sp>
        <p:nvSpPr>
          <p:cNvPr id="13" name="TextBox 12"/>
          <p:cNvSpPr txBox="1"/>
          <p:nvPr/>
        </p:nvSpPr>
        <p:spPr>
          <a:xfrm>
            <a:off x="520751" y="4164194"/>
            <a:ext cx="2206245"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Health Information Systems</a:t>
            </a:r>
          </a:p>
        </p:txBody>
      </p:sp>
      <p:sp>
        <p:nvSpPr>
          <p:cNvPr id="14" name="TextBox 13"/>
          <p:cNvSpPr txBox="1"/>
          <p:nvPr/>
        </p:nvSpPr>
        <p:spPr>
          <a:xfrm>
            <a:off x="520751" y="3084074"/>
            <a:ext cx="2480487"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Financial Management Systems</a:t>
            </a:r>
          </a:p>
        </p:txBody>
      </p:sp>
      <p:sp>
        <p:nvSpPr>
          <p:cNvPr id="15" name="TextBox 14"/>
          <p:cNvSpPr txBox="1"/>
          <p:nvPr/>
        </p:nvSpPr>
        <p:spPr>
          <a:xfrm>
            <a:off x="511545" y="2580018"/>
            <a:ext cx="1406154"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Health Financing</a:t>
            </a:r>
          </a:p>
        </p:txBody>
      </p:sp>
      <p:sp>
        <p:nvSpPr>
          <p:cNvPr id="16" name="TextBox 15"/>
          <p:cNvSpPr txBox="1"/>
          <p:nvPr/>
        </p:nvSpPr>
        <p:spPr>
          <a:xfrm>
            <a:off x="538860" y="4732323"/>
            <a:ext cx="1971374"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Monitoring &amp; Evaluation</a:t>
            </a:r>
          </a:p>
        </p:txBody>
      </p:sp>
      <p:sp>
        <p:nvSpPr>
          <p:cNvPr id="17" name="TextBox 16"/>
          <p:cNvSpPr txBox="1"/>
          <p:nvPr/>
        </p:nvSpPr>
        <p:spPr>
          <a:xfrm>
            <a:off x="1214622" y="2075961"/>
            <a:ext cx="1376980"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Decentralization</a:t>
            </a:r>
          </a:p>
        </p:txBody>
      </p:sp>
      <p:sp>
        <p:nvSpPr>
          <p:cNvPr id="18" name="TextBox 17"/>
          <p:cNvSpPr txBox="1"/>
          <p:nvPr/>
        </p:nvSpPr>
        <p:spPr>
          <a:xfrm>
            <a:off x="459534" y="1571906"/>
            <a:ext cx="2153859"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defPPr>
              <a:defRPr lang="en-US"/>
            </a:defPPr>
          </a:lstStyle>
          <a:p>
            <a:pPr>
              <a:defRPr/>
            </a:pPr>
            <a:r>
              <a:rPr lang="en-US" sz="1400" dirty="0"/>
              <a:t>Strategic National Planning</a:t>
            </a:r>
          </a:p>
        </p:txBody>
      </p:sp>
      <p:sp>
        <p:nvSpPr>
          <p:cNvPr id="21518" name="TextBox 18"/>
          <p:cNvSpPr txBox="1">
            <a:spLocks noChangeArrowheads="1"/>
          </p:cNvSpPr>
          <p:nvPr/>
        </p:nvSpPr>
        <p:spPr bwMode="auto">
          <a:xfrm>
            <a:off x="520751" y="672421"/>
            <a:ext cx="1670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1400"/>
              <a:t>AREAS of ACTIVITIES</a:t>
            </a:r>
            <a:endParaRPr lang="en-US" sz="1400"/>
          </a:p>
        </p:txBody>
      </p:sp>
      <p:sp>
        <p:nvSpPr>
          <p:cNvPr id="21519" name="TextBox 19"/>
          <p:cNvSpPr txBox="1">
            <a:spLocks noChangeArrowheads="1"/>
          </p:cNvSpPr>
          <p:nvPr/>
        </p:nvSpPr>
        <p:spPr bwMode="auto">
          <a:xfrm>
            <a:off x="6846939" y="672421"/>
            <a:ext cx="1554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1400"/>
              <a:t>TYPE of ACTIVITIES</a:t>
            </a:r>
            <a:endParaRPr lang="en-US" sz="1400"/>
          </a:p>
        </p:txBody>
      </p:sp>
      <p:sp>
        <p:nvSpPr>
          <p:cNvPr id="21520" name="TextBox 20"/>
          <p:cNvSpPr txBox="1">
            <a:spLocks noChangeArrowheads="1"/>
          </p:cNvSpPr>
          <p:nvPr/>
        </p:nvSpPr>
        <p:spPr bwMode="auto">
          <a:xfrm>
            <a:off x="3967214" y="672421"/>
            <a:ext cx="1706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1400"/>
              <a:t>LEVELS of ACTIVITIES</a:t>
            </a:r>
            <a:endParaRPr lang="en-US" sz="1400"/>
          </a:p>
        </p:txBody>
      </p:sp>
      <p:grpSp>
        <p:nvGrpSpPr>
          <p:cNvPr id="40" name="Group 39"/>
          <p:cNvGrpSpPr>
            <a:grpSpLocks/>
          </p:cNvGrpSpPr>
          <p:nvPr/>
        </p:nvGrpSpPr>
        <p:grpSpPr bwMode="auto">
          <a:xfrm>
            <a:off x="3481053" y="1067627"/>
            <a:ext cx="1708150" cy="5481637"/>
            <a:chOff x="3563888" y="1052736"/>
            <a:chExt cx="1708488" cy="5481265"/>
          </a:xfrm>
        </p:grpSpPr>
        <p:cxnSp>
          <p:nvCxnSpPr>
            <p:cNvPr id="23" name="Straight Connector 22"/>
            <p:cNvCxnSpPr/>
            <p:nvPr/>
          </p:nvCxnSpPr>
          <p:spPr>
            <a:xfrm>
              <a:off x="3563888" y="1052736"/>
              <a:ext cx="0" cy="5481265"/>
            </a:xfrm>
            <a:prstGeom prst="line">
              <a:avLst/>
            </a:prstGeom>
          </p:spPr>
          <p:style>
            <a:lnRef idx="1">
              <a:schemeClr val="accent1"/>
            </a:lnRef>
            <a:fillRef idx="0">
              <a:schemeClr val="accent1"/>
            </a:fillRef>
            <a:effectRef idx="0">
              <a:schemeClr val="accent1"/>
            </a:effectRef>
            <a:fontRef idx="minor">
              <a:schemeClr val="tx1"/>
            </a:fontRef>
          </p:style>
        </p:cxnSp>
        <p:grpSp>
          <p:nvGrpSpPr>
            <p:cNvPr id="21531" name="Group 36"/>
            <p:cNvGrpSpPr>
              <a:grpSpLocks/>
            </p:cNvGrpSpPr>
            <p:nvPr/>
          </p:nvGrpSpPr>
          <p:grpSpPr bwMode="auto">
            <a:xfrm>
              <a:off x="3994952" y="1906959"/>
              <a:ext cx="1277424" cy="3425603"/>
              <a:chOff x="3994952" y="1906959"/>
              <a:chExt cx="1277424" cy="3425603"/>
            </a:xfrm>
          </p:grpSpPr>
          <p:sp>
            <p:nvSpPr>
              <p:cNvPr id="24" name="TextBox 23"/>
              <p:cNvSpPr txBox="1"/>
              <p:nvPr/>
            </p:nvSpPr>
            <p:spPr>
              <a:xfrm>
                <a:off x="3994952" y="1906959"/>
                <a:ext cx="1187056"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National level</a:t>
                </a:r>
              </a:p>
            </p:txBody>
          </p:sp>
          <p:sp>
            <p:nvSpPr>
              <p:cNvPr id="25" name="TextBox 24"/>
              <p:cNvSpPr txBox="1"/>
              <p:nvPr/>
            </p:nvSpPr>
            <p:spPr>
              <a:xfrm>
                <a:off x="3995936" y="3430964"/>
                <a:ext cx="1276440"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Provincial level</a:t>
                </a:r>
              </a:p>
            </p:txBody>
          </p:sp>
          <p:sp>
            <p:nvSpPr>
              <p:cNvPr id="26" name="TextBox 25"/>
              <p:cNvSpPr txBox="1"/>
              <p:nvPr/>
            </p:nvSpPr>
            <p:spPr>
              <a:xfrm>
                <a:off x="3994952" y="5024785"/>
                <a:ext cx="938783"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Local level</a:t>
                </a:r>
              </a:p>
            </p:txBody>
          </p:sp>
        </p:grpSp>
      </p:grpSp>
      <p:grpSp>
        <p:nvGrpSpPr>
          <p:cNvPr id="39" name="Group 38"/>
          <p:cNvGrpSpPr>
            <a:grpSpLocks/>
          </p:cNvGrpSpPr>
          <p:nvPr/>
        </p:nvGrpSpPr>
        <p:grpSpPr bwMode="auto">
          <a:xfrm>
            <a:off x="6217903" y="1880427"/>
            <a:ext cx="2327275" cy="3521075"/>
            <a:chOff x="6300192" y="1864569"/>
            <a:chExt cx="2327826" cy="3522185"/>
          </a:xfrm>
        </p:grpSpPr>
        <p:cxnSp>
          <p:nvCxnSpPr>
            <p:cNvPr id="28" name="Straight Connector 27"/>
            <p:cNvCxnSpPr/>
            <p:nvPr/>
          </p:nvCxnSpPr>
          <p:spPr>
            <a:xfrm>
              <a:off x="6300192" y="1864569"/>
              <a:ext cx="0" cy="3522185"/>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677548" y="2383635"/>
              <a:ext cx="1950470" cy="52322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National Policy/Political </a:t>
              </a:r>
            </a:p>
            <a:p>
              <a:pPr>
                <a:defRPr/>
              </a:pPr>
              <a:r>
                <a:rPr lang="en-US" sz="1400" dirty="0"/>
                <a:t>objectives </a:t>
              </a:r>
            </a:p>
          </p:txBody>
        </p:sp>
        <p:sp>
          <p:nvSpPr>
            <p:cNvPr id="30" name="TextBox 29"/>
            <p:cNvSpPr txBox="1"/>
            <p:nvPr/>
          </p:nvSpPr>
          <p:spPr>
            <a:xfrm>
              <a:off x="6751566" y="4456857"/>
              <a:ext cx="1467261"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Technical support</a:t>
              </a:r>
            </a:p>
          </p:txBody>
        </p:sp>
        <p:sp>
          <p:nvSpPr>
            <p:cNvPr id="31" name="TextBox 30"/>
            <p:cNvSpPr txBox="1"/>
            <p:nvPr/>
          </p:nvSpPr>
          <p:spPr>
            <a:xfrm>
              <a:off x="6732499" y="3485591"/>
              <a:ext cx="1227324"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wrap="none">
              <a:spAutoFit/>
            </a:bodyPr>
            <a:lstStyle/>
            <a:p>
              <a:pPr>
                <a:defRPr/>
              </a:pPr>
              <a:r>
                <a:rPr lang="en-US" sz="1400" dirty="0"/>
                <a:t>Strategic work</a:t>
              </a:r>
            </a:p>
          </p:txBody>
        </p:sp>
      </p:grpSp>
      <p:grpSp>
        <p:nvGrpSpPr>
          <p:cNvPr id="34" name="Group 33"/>
          <p:cNvGrpSpPr>
            <a:grpSpLocks/>
          </p:cNvGrpSpPr>
          <p:nvPr/>
        </p:nvGrpSpPr>
        <p:grpSpPr bwMode="auto">
          <a:xfrm>
            <a:off x="3350878" y="1089852"/>
            <a:ext cx="5257800" cy="3128962"/>
            <a:chOff x="3635026" y="1175847"/>
            <a:chExt cx="5256584" cy="3129698"/>
          </a:xfrm>
        </p:grpSpPr>
        <p:sp>
          <p:nvSpPr>
            <p:cNvPr id="32" name="Oval 31"/>
            <p:cNvSpPr/>
            <p:nvPr/>
          </p:nvSpPr>
          <p:spPr>
            <a:xfrm rot="639451">
              <a:off x="3635026" y="1177434"/>
              <a:ext cx="5256584" cy="3128111"/>
            </a:xfrm>
            <a:prstGeom prst="ellipse">
              <a:avLst/>
            </a:prstGeom>
            <a:solidFill>
              <a:srgbClr val="FFC000">
                <a:alpha val="16000"/>
              </a:srgbClr>
            </a:solid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1525" name="TextBox 32"/>
            <p:cNvSpPr txBox="1">
              <a:spLocks noChangeArrowheads="1"/>
            </p:cNvSpPr>
            <p:nvPr/>
          </p:nvSpPr>
          <p:spPr bwMode="auto">
            <a:xfrm>
              <a:off x="5349582" y="1175847"/>
              <a:ext cx="1298689" cy="369332"/>
            </a:xfrm>
            <a:prstGeom prst="rect">
              <a:avLst/>
            </a:prstGeom>
            <a:gradFill rotWithShape="0">
              <a:gsLst>
                <a:gs pos="0">
                  <a:srgbClr val="FFF200"/>
                </a:gs>
                <a:gs pos="45000">
                  <a:srgbClr val="FF7A00"/>
                </a:gs>
                <a:gs pos="70000">
                  <a:srgbClr val="FF0300"/>
                </a:gs>
                <a:gs pos="98000">
                  <a:srgbClr val="FFC000"/>
                </a:gs>
                <a:gs pos="100000">
                  <a:srgbClr val="FFC000"/>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a:solidFill>
                    <a:srgbClr val="002060"/>
                  </a:solidFill>
                </a:rPr>
                <a:t>Major focus</a:t>
              </a:r>
              <a:endParaRPr lang="en-US">
                <a:solidFill>
                  <a:srgbClr val="002060"/>
                </a:solidFill>
              </a:endParaRPr>
            </a:p>
          </p:txBody>
        </p:sp>
      </p:grpSp>
      <p:sp>
        <p:nvSpPr>
          <p:cNvPr id="33" name="Rectangle 2"/>
          <p:cNvSpPr txBox="1">
            <a:spLocks noChangeArrowheads="1"/>
          </p:cNvSpPr>
          <p:nvPr/>
        </p:nvSpPr>
        <p:spPr>
          <a:xfrm>
            <a:off x="320891" y="-99392"/>
            <a:ext cx="8229600" cy="5715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eaLnBrk="1" hangingPunct="1"/>
            <a:r>
              <a:rPr lang="en-GB" dirty="0" smtClean="0"/>
              <a:t>Major areas of work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07950" y="1828800"/>
          <a:ext cx="8785225" cy="3327400"/>
        </p:xfrm>
        <a:graphic>
          <a:graphicData uri="http://schemas.openxmlformats.org/drawingml/2006/table">
            <a:tbl>
              <a:tblPr/>
              <a:tblGrid>
                <a:gridCol w="1241425"/>
                <a:gridCol w="1789113"/>
                <a:gridCol w="1554162"/>
                <a:gridCol w="1428750"/>
                <a:gridCol w="1490663"/>
                <a:gridCol w="1281112"/>
              </a:tblGrid>
              <a:tr h="26193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Key Programme Activities</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4BD9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DR Congo</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South Sudan</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Timor-Leste</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Guinea</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1" i="0" u="none" strike="noStrike" cap="none" normalizeH="0" baseline="0" smtClean="0">
                          <a:ln>
                            <a:noFill/>
                          </a:ln>
                          <a:solidFill>
                            <a:srgbClr val="000000"/>
                          </a:solidFill>
                          <a:effectLst/>
                          <a:latin typeface="Arial" charset="0"/>
                          <a:cs typeface="Arial" charset="0"/>
                        </a:rPr>
                        <a:t>Chad</a:t>
                      </a:r>
                    </a:p>
                  </a:txBody>
                  <a:tcPr marL="7322" marR="7322" marT="732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5B3D7"/>
                    </a:solidFill>
                  </a:tcPr>
                </a:tc>
              </a:tr>
              <a:tr h="306546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cs typeface="Arial" charset="0"/>
                        </a:rPr>
                        <a:t>MoH Capacity Building</a:t>
                      </a:r>
                    </a:p>
                  </a:txBody>
                  <a:tcPr marL="7322" marR="7322" marT="7322" marB="0" anchor="ctr" horzOverflow="overflow">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charset="0"/>
                          <a:cs typeface="Arial" charset="0"/>
                        </a:rPr>
                        <a:t> </a:t>
                      </a:r>
                      <a:r>
                        <a:rPr kumimoji="0" lang="en-US" sz="1200" b="0" i="0" u="none" strike="noStrike" cap="none" normalizeH="0" baseline="0" smtClean="0">
                          <a:ln>
                            <a:noFill/>
                          </a:ln>
                          <a:solidFill>
                            <a:srgbClr val="000000"/>
                          </a:solidFill>
                          <a:effectLst/>
                          <a:latin typeface="Arial" charset="0"/>
                          <a:cs typeface="Arial" charset="0"/>
                        </a:rPr>
                        <a:t>Improve capacitiy of the MoH to conduct a JAR and MTR of the NHPlan (2013)</a:t>
                      </a:r>
                      <a:endParaRPr kumimoji="0" lang="en-US" sz="800" b="0" i="0" u="none" strike="noStrike" cap="none" normalizeH="0" baseline="0" smtClean="0">
                        <a:ln>
                          <a:noFill/>
                        </a:ln>
                        <a:solidFill>
                          <a:srgbClr val="000000"/>
                        </a:solidFill>
                        <a:effectLst/>
                        <a:latin typeface="Arial" charset="0"/>
                        <a:cs typeface="Arial" charset="0"/>
                      </a:endParaRPr>
                    </a:p>
                  </a:txBody>
                  <a:tcPr marL="7322" marR="7322" marT="732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cs typeface="Arial" charset="0"/>
                        </a:rPr>
                        <a:t>Support the construction of a framework for JAR * (2013-2015)</a:t>
                      </a:r>
                      <a:endParaRPr kumimoji="0" lang="en-US" sz="800" b="0" i="0" u="none" strike="noStrike" cap="none" normalizeH="0" baseline="0" smtClean="0">
                        <a:ln>
                          <a:noFill/>
                        </a:ln>
                        <a:solidFill>
                          <a:srgbClr val="000000"/>
                        </a:solidFill>
                        <a:effectLst/>
                        <a:latin typeface="Arial" charset="0"/>
                        <a:cs typeface="Arial" charset="0"/>
                      </a:endParaRPr>
                    </a:p>
                  </a:txBody>
                  <a:tcPr marL="7322" marR="7322" marT="732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cs typeface="Arial" charset="0"/>
                        </a:rPr>
                        <a:t>Strengthen MoH for inter-sectoral activities *</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Developing regulations of private sector and PPP *</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Strengthening health sector coordination</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Supporting the development of Code of Conduct</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(2014-2015)</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Support MoH capacity to develop M&amp;E *</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(2013-2015)</a:t>
                      </a:r>
                    </a:p>
                  </a:txBody>
                  <a:tcPr marL="7322" marR="7322" marT="732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rgbClr val="000000"/>
                        </a:solidFill>
                        <a:effectLst/>
                        <a:latin typeface="Arial" charset="0"/>
                        <a:cs typeface="Arial" charset="0"/>
                      </a:endParaRPr>
                    </a:p>
                  </a:txBody>
                  <a:tcPr marL="7322" marR="7322" marT="732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charset="0"/>
                          <a:cs typeface="Arial" charset="0"/>
                        </a:rPr>
                        <a:t>Co-ordinating MoH and partners for</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Integration of health with other sectors (social protection)</a:t>
                      </a:r>
                      <a:br>
                        <a:rPr kumimoji="0" lang="en-US" sz="1200" b="0" i="0" u="none" strike="noStrike" cap="none" normalizeH="0" baseline="0" smtClean="0">
                          <a:ln>
                            <a:noFill/>
                          </a:ln>
                          <a:solidFill>
                            <a:srgbClr val="000000"/>
                          </a:solidFill>
                          <a:effectLst/>
                          <a:latin typeface="Arial" charset="0"/>
                          <a:cs typeface="Arial" charset="0"/>
                        </a:rPr>
                      </a:br>
                      <a:r>
                        <a:rPr kumimoji="0" lang="en-US" sz="1200" b="0" i="0" u="none" strike="noStrike" cap="none" normalizeH="0" baseline="0" smtClean="0">
                          <a:ln>
                            <a:noFill/>
                          </a:ln>
                          <a:solidFill>
                            <a:srgbClr val="000000"/>
                          </a:solidFill>
                          <a:effectLst/>
                          <a:latin typeface="Arial" charset="0"/>
                          <a:cs typeface="Arial" charset="0"/>
                        </a:rPr>
                        <a:t>(2013)</a:t>
                      </a:r>
                    </a:p>
                  </a:txBody>
                  <a:tcPr marL="7322" marR="7322" marT="7322"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659753" y="1052736"/>
            <a:ext cx="2184055" cy="32316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outerShdw blurRad="50800" dir="5400000" algn="ctr" rotWithShape="0">
              <a:srgbClr val="FF0000">
                <a:alpha val="47000"/>
              </a:srgbClr>
            </a:outerShdw>
            <a:reflection endPos="0" dist="50800" dir="5400000" sy="-100000" algn="bl" rotWithShape="0"/>
          </a:effectLst>
          <a:scene3d>
            <a:camera prst="orthographicFront">
              <a:rot lat="0" lon="20999952" rev="0"/>
            </a:camera>
            <a:lightRig rig="threePt" dir="t"/>
          </a:scene3d>
          <a:sp3d/>
        </p:spPr>
        <p:txBody>
          <a:bodyPr>
            <a:spAutoFit/>
          </a:bodyPr>
          <a:lstStyle/>
          <a:p>
            <a:pPr>
              <a:defRPr/>
            </a:pPr>
            <a:r>
              <a:rPr lang="en-US" sz="1500" dirty="0"/>
              <a:t>MoH Capacity Building</a:t>
            </a:r>
          </a:p>
        </p:txBody>
      </p:sp>
      <p:sp>
        <p:nvSpPr>
          <p:cNvPr id="22561" name="TextBox 5"/>
          <p:cNvSpPr txBox="1">
            <a:spLocks noChangeArrowheads="1"/>
          </p:cNvSpPr>
          <p:nvPr/>
        </p:nvSpPr>
        <p:spPr bwMode="auto">
          <a:xfrm>
            <a:off x="549275" y="363538"/>
            <a:ext cx="2062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fr-CH" sz="1400"/>
              <a:t>AREAS of  ACTIVITIES</a:t>
            </a:r>
            <a:endParaRPr lang="en-US" sz="1400"/>
          </a:p>
        </p:txBody>
      </p:sp>
      <p:sp>
        <p:nvSpPr>
          <p:cNvPr id="6" name="Rectangle 2"/>
          <p:cNvSpPr txBox="1">
            <a:spLocks noChangeArrowheads="1"/>
          </p:cNvSpPr>
          <p:nvPr/>
        </p:nvSpPr>
        <p:spPr>
          <a:xfrm>
            <a:off x="1259632" y="385763"/>
            <a:ext cx="8229600" cy="5715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eaLnBrk="1" hangingPunct="1"/>
            <a:r>
              <a:rPr lang="en-GB" dirty="0" smtClean="0"/>
              <a:t>Examples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16318496"/>
              </p:ext>
            </p:extLst>
          </p:nvPr>
        </p:nvGraphicFramePr>
        <p:xfrm>
          <a:off x="179512" y="692696"/>
          <a:ext cx="8640963" cy="6048669"/>
        </p:xfrm>
        <a:graphic>
          <a:graphicData uri="http://schemas.openxmlformats.org/drawingml/2006/table">
            <a:tbl>
              <a:tblPr/>
              <a:tblGrid>
                <a:gridCol w="471972"/>
                <a:gridCol w="680749"/>
                <a:gridCol w="590709"/>
                <a:gridCol w="543214"/>
                <a:gridCol w="566960"/>
                <a:gridCol w="486816"/>
                <a:gridCol w="495721"/>
                <a:gridCol w="387868"/>
                <a:gridCol w="356206"/>
                <a:gridCol w="506604"/>
                <a:gridCol w="356206"/>
                <a:gridCol w="356206"/>
                <a:gridCol w="486816"/>
                <a:gridCol w="490773"/>
                <a:gridCol w="494730"/>
                <a:gridCol w="534308"/>
                <a:gridCol w="399742"/>
                <a:gridCol w="435363"/>
              </a:tblGrid>
              <a:tr h="148162">
                <a:tc>
                  <a:txBody>
                    <a:bodyPr/>
                    <a:lstStyle/>
                    <a:p>
                      <a:pPr algn="ctr" rtl="0" fontAlgn="ctr"/>
                      <a:r>
                        <a:rPr lang="en-US" sz="300" b="1" i="0" u="none" strike="noStrike" dirty="0">
                          <a:solidFill>
                            <a:srgbClr val="000000"/>
                          </a:solidFill>
                          <a:effectLst/>
                          <a:latin typeface="Arial"/>
                        </a:rPr>
                        <a:t>Key Programme Activities</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BD97"/>
                    </a:solidFill>
                  </a:tcPr>
                </a:tc>
                <a:tc>
                  <a:txBody>
                    <a:bodyPr/>
                    <a:lstStyle/>
                    <a:p>
                      <a:pPr algn="ctr" rtl="0" fontAlgn="ctr"/>
                      <a:r>
                        <a:rPr lang="en-US" sz="300" b="1" i="0" u="none" strike="noStrike">
                          <a:solidFill>
                            <a:srgbClr val="000000"/>
                          </a:solidFill>
                          <a:effectLst/>
                          <a:latin typeface="Arial"/>
                        </a:rPr>
                        <a:t>DR Congo</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algn="ctr" rtl="0" fontAlgn="ctr"/>
                      <a:r>
                        <a:rPr lang="en-US" sz="300" b="1" i="0" u="none" strike="noStrike">
                          <a:solidFill>
                            <a:srgbClr val="000000"/>
                          </a:solidFill>
                          <a:effectLst/>
                          <a:latin typeface="Arial"/>
                        </a:rPr>
                        <a:t>South Sudan</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algn="ctr" rtl="0" fontAlgn="ctr"/>
                      <a:r>
                        <a:rPr lang="en-US" sz="300" b="1" i="0" u="none" strike="noStrike">
                          <a:solidFill>
                            <a:srgbClr val="000000"/>
                          </a:solidFill>
                          <a:effectLst/>
                          <a:latin typeface="Arial"/>
                        </a:rPr>
                        <a:t>Timor-Leste</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algn="ctr" rtl="0" fontAlgn="ctr"/>
                      <a:r>
                        <a:rPr lang="en-US" sz="300" b="1" i="0" u="none" strike="noStrike">
                          <a:solidFill>
                            <a:srgbClr val="000000"/>
                          </a:solidFill>
                          <a:effectLst/>
                          <a:latin typeface="Arial"/>
                        </a:rPr>
                        <a:t>Guinea</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algn="ctr" rtl="0" fontAlgn="ctr"/>
                      <a:r>
                        <a:rPr lang="en-US" sz="300" b="1" i="0" u="none" strike="noStrike">
                          <a:solidFill>
                            <a:srgbClr val="000000"/>
                          </a:solidFill>
                          <a:effectLst/>
                          <a:latin typeface="Arial"/>
                        </a:rPr>
                        <a:t>Chad</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300" b="1" i="0" u="none" strike="noStrike">
                          <a:solidFill>
                            <a:srgbClr val="000000"/>
                          </a:solidFill>
                          <a:effectLst/>
                          <a:latin typeface="Arial"/>
                        </a:rPr>
                        <a:t>Liberia</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Sierra Leone</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Togo</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Tunisia</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Sudan</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Vietnam</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Moldova</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algn="ctr" fontAlgn="ctr"/>
                      <a:r>
                        <a:rPr lang="en-US" sz="300" b="1" i="0" u="none" strike="noStrike">
                          <a:solidFill>
                            <a:srgbClr val="000000"/>
                          </a:solidFill>
                          <a:effectLst/>
                          <a:latin typeface="Arial"/>
                        </a:rPr>
                        <a:t>Burkina Faso</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300" b="1" i="0" u="none" strike="noStrike">
                          <a:solidFill>
                            <a:srgbClr val="000000"/>
                          </a:solidFill>
                          <a:effectLst/>
                          <a:latin typeface="Arial"/>
                        </a:rPr>
                        <a:t>Cabo Verde</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300" b="1" i="0" u="none" strike="noStrike">
                          <a:solidFill>
                            <a:srgbClr val="000000"/>
                          </a:solidFill>
                          <a:effectLst/>
                          <a:latin typeface="Arial"/>
                        </a:rPr>
                        <a:t>Mali</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300" b="1" i="0" u="none" strike="noStrike">
                          <a:solidFill>
                            <a:srgbClr val="000000"/>
                          </a:solidFill>
                          <a:effectLst/>
                          <a:latin typeface="Arial"/>
                        </a:rPr>
                        <a:t>Niger</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300" b="1" i="0" u="none" strike="noStrike">
                          <a:solidFill>
                            <a:srgbClr val="000000"/>
                          </a:solidFill>
                          <a:effectLst/>
                          <a:latin typeface="Arial"/>
                        </a:rPr>
                        <a:t>Senegal</a:t>
                      </a:r>
                    </a:p>
                  </a:txBody>
                  <a:tcPr marL="2829" marR="2829" marT="282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r>
              <a:tr h="806153">
                <a:tc>
                  <a:txBody>
                    <a:bodyPr/>
                    <a:lstStyle/>
                    <a:p>
                      <a:pPr algn="ctr" rtl="0" fontAlgn="ctr"/>
                      <a:r>
                        <a:rPr lang="en-US" sz="300" b="1" i="0" u="none" strike="noStrike">
                          <a:solidFill>
                            <a:srgbClr val="000000"/>
                          </a:solidFill>
                          <a:effectLst/>
                          <a:latin typeface="Arial"/>
                        </a:rPr>
                        <a:t>MoH Capacity Building</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Support the construction of a framework for JAR *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6100"/>
                          </a:solidFill>
                          <a:effectLst/>
                          <a:latin typeface="Calibri"/>
                        </a:rPr>
                        <a:t>Strengthen MoH for inter-sectoral activities *</a:t>
                      </a:r>
                      <a:br>
                        <a:rPr lang="en-US" sz="300" b="0" i="0" u="none" strike="noStrike">
                          <a:solidFill>
                            <a:srgbClr val="006100"/>
                          </a:solidFill>
                          <a:effectLst/>
                          <a:latin typeface="Calibri"/>
                        </a:rPr>
                      </a:br>
                      <a:r>
                        <a:rPr lang="en-US" sz="300" b="0" i="0" u="none" strike="noStrike">
                          <a:solidFill>
                            <a:srgbClr val="006100"/>
                          </a:solidFill>
                          <a:effectLst/>
                          <a:latin typeface="Calibri"/>
                        </a:rPr>
                        <a:t>Developing regulations of private sector and PPP *</a:t>
                      </a:r>
                      <a:br>
                        <a:rPr lang="en-US" sz="300" b="0" i="0" u="none" strike="noStrike">
                          <a:solidFill>
                            <a:srgbClr val="006100"/>
                          </a:solidFill>
                          <a:effectLst/>
                          <a:latin typeface="Calibri"/>
                        </a:rPr>
                      </a:br>
                      <a:r>
                        <a:rPr lang="en-US" sz="300" b="0" i="0" u="none" strike="noStrike">
                          <a:solidFill>
                            <a:srgbClr val="006100"/>
                          </a:solidFill>
                          <a:effectLst/>
                          <a:latin typeface="Calibri"/>
                        </a:rPr>
                        <a:t>Strengthening health sector coordination</a:t>
                      </a:r>
                      <a:br>
                        <a:rPr lang="en-US" sz="300" b="0" i="0" u="none" strike="noStrike">
                          <a:solidFill>
                            <a:srgbClr val="006100"/>
                          </a:solidFill>
                          <a:effectLst/>
                          <a:latin typeface="Calibri"/>
                        </a:rPr>
                      </a:br>
                      <a:r>
                        <a:rPr lang="en-US" sz="300" b="0" i="0" u="none" strike="noStrike">
                          <a:solidFill>
                            <a:srgbClr val="006100"/>
                          </a:solidFill>
                          <a:effectLst/>
                          <a:latin typeface="Calibri"/>
                        </a:rPr>
                        <a:t>Supporting the development of Code of Conduct</a:t>
                      </a:r>
                      <a:br>
                        <a:rPr lang="en-US" sz="300" b="0" i="0" u="none" strike="noStrike">
                          <a:solidFill>
                            <a:srgbClr val="006100"/>
                          </a:solidFill>
                          <a:effectLst/>
                          <a:latin typeface="Calibri"/>
                        </a:rPr>
                      </a:br>
                      <a:r>
                        <a:rPr lang="en-US" sz="300" b="0" i="0" u="none" strike="noStrike">
                          <a:solidFill>
                            <a:srgbClr val="006100"/>
                          </a:solidFill>
                          <a:effectLst/>
                          <a:latin typeface="Calibri"/>
                        </a:rPr>
                        <a:t>(2014-2015)</a:t>
                      </a:r>
                      <a:br>
                        <a:rPr lang="en-US" sz="300" b="0" i="0" u="none" strike="noStrike">
                          <a:solidFill>
                            <a:srgbClr val="006100"/>
                          </a:solidFill>
                          <a:effectLst/>
                          <a:latin typeface="Calibri"/>
                        </a:rPr>
                      </a:br>
                      <a:r>
                        <a:rPr lang="en-US" sz="300" b="0" i="0" u="none" strike="noStrike">
                          <a:solidFill>
                            <a:srgbClr val="006100"/>
                          </a:solidFill>
                          <a:effectLst/>
                          <a:latin typeface="Calibri"/>
                        </a:rPr>
                        <a:t>Support MoH capacity to develop M&amp;E *</a:t>
                      </a:r>
                      <a:br>
                        <a:rPr lang="en-US" sz="300" b="0" i="0" u="none" strike="noStrike">
                          <a:solidFill>
                            <a:srgbClr val="006100"/>
                          </a:solidFill>
                          <a:effectLst/>
                          <a:latin typeface="Calibri"/>
                        </a:rPr>
                      </a:br>
                      <a:r>
                        <a:rPr lang="en-US" sz="300" b="0" i="0" u="none" strike="noStrike">
                          <a:solidFill>
                            <a:srgbClr val="006100"/>
                          </a:solidFill>
                          <a:effectLst/>
                          <a:latin typeface="Calibri"/>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rtl="0" fontAlgn="t"/>
                      <a:r>
                        <a:rPr lang="en-US" sz="300" b="0" i="0" u="none" strike="noStrike">
                          <a:solidFill>
                            <a:srgbClr val="000000"/>
                          </a:solidFill>
                          <a:effectLst/>
                          <a:latin typeface="Arial"/>
                        </a:rPr>
                        <a:t>Coordination of MoH with other sectors and communities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6100"/>
                          </a:solidFill>
                          <a:effectLst/>
                          <a:latin typeface="Calibri"/>
                        </a:rPr>
                        <a:t>Co-ordinating MoH and partners within health</a:t>
                      </a:r>
                      <a:br>
                        <a:rPr lang="en-US" sz="300" b="0" i="0" u="none" strike="noStrike">
                          <a:solidFill>
                            <a:srgbClr val="006100"/>
                          </a:solidFill>
                          <a:effectLst/>
                          <a:latin typeface="Calibri"/>
                        </a:rPr>
                      </a:br>
                      <a:r>
                        <a:rPr lang="en-US" sz="300" b="0" i="0" u="none" strike="noStrike">
                          <a:solidFill>
                            <a:srgbClr val="006100"/>
                          </a:solidFill>
                          <a:effectLst/>
                          <a:latin typeface="Calibri"/>
                        </a:rPr>
                        <a:t>Integration of health with other sectors (social protection)</a:t>
                      </a:r>
                      <a:br>
                        <a:rPr lang="en-US" sz="300" b="0" i="0" u="none" strike="noStrike">
                          <a:solidFill>
                            <a:srgbClr val="006100"/>
                          </a:solidFill>
                          <a:effectLst/>
                          <a:latin typeface="Calibri"/>
                        </a:rPr>
                      </a:br>
                      <a:r>
                        <a:rPr lang="en-US" sz="300" b="0" i="0" u="none" strike="noStrike">
                          <a:solidFill>
                            <a:srgbClr val="006100"/>
                          </a:solidFill>
                          <a:effectLst/>
                          <a:latin typeface="Calibri"/>
                        </a:rPr>
                        <a:t>(2013)</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Support to MoH in coordinating health sector committees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Support to MoH for policy dialogue during implementation of National Health Policy</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NH Strategy drafted</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Support to MoH to take over coordination and leadership role for technical working groups and Health Partners Forum</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Sector coordination &amp; coherent policy development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Coordination with different health sector actors (2013-2015)</a:t>
                      </a:r>
                      <a:br>
                        <a:rPr lang="en-US" sz="300" b="0" i="0" u="none" strike="noStrike">
                          <a:solidFill>
                            <a:srgbClr val="006100"/>
                          </a:solidFill>
                          <a:effectLst/>
                          <a:latin typeface="Calibri"/>
                        </a:rPr>
                      </a:br>
                      <a:r>
                        <a:rPr lang="en-US" sz="300" b="0" i="0" u="none" strike="noStrike">
                          <a:solidFill>
                            <a:srgbClr val="006100"/>
                          </a:solidFill>
                          <a:effectLst/>
                          <a:latin typeface="Calibri"/>
                        </a:rPr>
                        <a:t>Policy dialogue between public and private sector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Development of plans and training of district management teams in Public Hospital Establishments</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Introduction of PPP</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Support leadership building, monitoring and evaluating activities</a:t>
                      </a:r>
                      <a:br>
                        <a:rPr lang="en-US" sz="300" b="0" i="0" u="none" strike="noStrike">
                          <a:solidFill>
                            <a:srgbClr val="000000"/>
                          </a:solidFill>
                          <a:effectLst/>
                          <a:latin typeface="Arial"/>
                        </a:rPr>
                      </a:br>
                      <a:r>
                        <a:rPr lang="en-US" sz="300" b="0" i="0" u="none" strike="noStrike">
                          <a:solidFill>
                            <a:srgbClr val="000000"/>
                          </a:solidFill>
                          <a:effectLst/>
                          <a:latin typeface="Arial"/>
                        </a:rPr>
                        <a:t>(2013) *</a:t>
                      </a:r>
                      <a:br>
                        <a:rPr lang="en-US" sz="300" b="0" i="0" u="none" strike="noStrike">
                          <a:solidFill>
                            <a:srgbClr val="000000"/>
                          </a:solidFill>
                          <a:effectLst/>
                          <a:latin typeface="Arial"/>
                        </a:rPr>
                      </a:br>
                      <a:r>
                        <a:rPr lang="en-US" sz="300" b="0" i="0" u="none" strike="noStrike">
                          <a:solidFill>
                            <a:srgbClr val="000000"/>
                          </a:solidFill>
                          <a:effectLst/>
                          <a:latin typeface="Arial"/>
                        </a:rPr>
                        <a:t>Co-ordination with other sectors </a:t>
                      </a:r>
                      <a:br>
                        <a:rPr lang="en-US" sz="300" b="0" i="0" u="none" strike="noStrike">
                          <a:solidFill>
                            <a:srgbClr val="000000"/>
                          </a:solidFill>
                          <a:effectLst/>
                          <a:latin typeface="Arial"/>
                        </a:rPr>
                      </a:br>
                      <a:r>
                        <a:rPr lang="en-US" sz="300" b="0" i="0" u="none" strike="noStrike">
                          <a:solidFill>
                            <a:srgbClr val="000000"/>
                          </a:solidFill>
                          <a:effectLst/>
                          <a:latin typeface="Arial"/>
                        </a:rPr>
                        <a:t>(2013,2014) *</a:t>
                      </a:r>
                      <a:br>
                        <a:rPr lang="en-US" sz="300" b="0" i="0" u="none" strike="noStrike">
                          <a:solidFill>
                            <a:srgbClr val="000000"/>
                          </a:solidFill>
                          <a:effectLst/>
                          <a:latin typeface="Arial"/>
                        </a:rPr>
                      </a:br>
                      <a:r>
                        <a:rPr lang="en-US" sz="300" b="0" i="0" u="none" strike="noStrike">
                          <a:solidFill>
                            <a:srgbClr val="000000"/>
                          </a:solidFill>
                          <a:effectLst/>
                          <a:latin typeface="Arial"/>
                        </a:rPr>
                        <a:t>Strengthen hospital governance and PPP (2014-2015)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39879">
                <a:tc>
                  <a:txBody>
                    <a:bodyPr/>
                    <a:lstStyle/>
                    <a:p>
                      <a:pPr algn="ctr" rtl="0" fontAlgn="ctr"/>
                      <a:r>
                        <a:rPr lang="en-US" sz="300" b="1" i="0" u="none" strike="noStrike">
                          <a:solidFill>
                            <a:srgbClr val="000000"/>
                          </a:solidFill>
                          <a:effectLst/>
                          <a:latin typeface="Arial"/>
                        </a:rPr>
                        <a:t>Strategic National Planning</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Engaging planning at a central level *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Developing annual operational plan, costing and budgeting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6100"/>
                          </a:solidFill>
                          <a:effectLst/>
                          <a:latin typeface="Calibri"/>
                        </a:rPr>
                        <a:t>- Situation analysis (summary reports of CHPP)</a:t>
                      </a:r>
                      <a:br>
                        <a:rPr lang="en-US" sz="300" b="0" i="0" u="none" strike="noStrike">
                          <a:solidFill>
                            <a:srgbClr val="006100"/>
                          </a:solidFill>
                          <a:effectLst/>
                          <a:latin typeface="Calibri"/>
                        </a:rPr>
                      </a:br>
                      <a:r>
                        <a:rPr lang="en-US" sz="300" b="0" i="0" u="none" strike="noStrike">
                          <a:solidFill>
                            <a:srgbClr val="006100"/>
                          </a:solidFill>
                          <a:effectLst/>
                          <a:latin typeface="Calibri"/>
                        </a:rPr>
                        <a:t>- Developing National Health Policy</a:t>
                      </a:r>
                      <a:br>
                        <a:rPr lang="en-US" sz="300" b="0" i="0" u="none" strike="noStrike">
                          <a:solidFill>
                            <a:srgbClr val="006100"/>
                          </a:solidFill>
                          <a:effectLst/>
                          <a:latin typeface="Calibri"/>
                        </a:rPr>
                      </a:br>
                      <a:r>
                        <a:rPr lang="en-US" sz="300" b="0" i="0" u="none" strike="noStrike">
                          <a:solidFill>
                            <a:srgbClr val="006100"/>
                          </a:solidFill>
                          <a:effectLst/>
                          <a:latin typeface="Calibri"/>
                        </a:rPr>
                        <a:t>- Drafting and evaluating National Health Development Plan *</a:t>
                      </a:r>
                      <a:br>
                        <a:rPr lang="en-US" sz="300" b="0" i="0" u="none" strike="noStrike">
                          <a:solidFill>
                            <a:srgbClr val="006100"/>
                          </a:solidFill>
                          <a:effectLst/>
                          <a:latin typeface="Calibri"/>
                        </a:rPr>
                      </a:br>
                      <a:r>
                        <a:rPr lang="en-US" sz="300" b="0" i="0" u="none" strike="noStrike">
                          <a:solidFill>
                            <a:srgbClr val="006100"/>
                          </a:solidFill>
                          <a:effectLst/>
                          <a:latin typeface="Calibri"/>
                        </a:rPr>
                        <a:t>- Development of 1st triennal plan (2014-2016)</a:t>
                      </a:r>
                      <a:br>
                        <a:rPr lang="en-US" sz="300" b="0" i="0" u="none" strike="noStrike">
                          <a:solidFill>
                            <a:srgbClr val="006100"/>
                          </a:solidFill>
                          <a:effectLst/>
                          <a:latin typeface="Calibri"/>
                        </a:rPr>
                      </a:br>
                      <a:r>
                        <a:rPr lang="en-US" sz="300" b="0" i="0" u="none" strike="noStrike">
                          <a:solidFill>
                            <a:srgbClr val="006100"/>
                          </a:solidFill>
                          <a:effectLst/>
                          <a:latin typeface="Calibri"/>
                        </a:rPr>
                        <a:t>- Preparation for the Annual Operational Plan 2014</a:t>
                      </a:r>
                      <a:br>
                        <a:rPr lang="en-US" sz="300" b="0" i="0" u="none" strike="noStrike">
                          <a:solidFill>
                            <a:srgbClr val="006100"/>
                          </a:solidFill>
                          <a:effectLst/>
                          <a:latin typeface="Calibri"/>
                        </a:rPr>
                      </a:br>
                      <a:r>
                        <a:rPr lang="en-US" sz="300" b="0" i="0" u="none" strike="noStrike">
                          <a:solidFill>
                            <a:srgbClr val="006100"/>
                          </a:solidFill>
                          <a:effectLst/>
                          <a:latin typeface="Calibri"/>
                        </a:rPr>
                        <a:t>- Policy dialogue, training and committee meetings across different levels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rtl="0" fontAlgn="t"/>
                      <a:r>
                        <a:rPr lang="en-US" sz="300" b="0" i="0" u="none" strike="noStrike">
                          <a:solidFill>
                            <a:srgbClr val="006100"/>
                          </a:solidFill>
                          <a:effectLst/>
                          <a:latin typeface="Calibri"/>
                        </a:rPr>
                        <a:t>Post 2015 planning *</a:t>
                      </a:r>
                      <a:br>
                        <a:rPr lang="en-US" sz="300" b="0" i="0" u="none" strike="noStrike">
                          <a:solidFill>
                            <a:srgbClr val="006100"/>
                          </a:solidFill>
                          <a:effectLst/>
                          <a:latin typeface="Calibri"/>
                        </a:rPr>
                      </a:br>
                      <a:r>
                        <a:rPr lang="en-US" sz="300" b="0" i="0" u="none" strike="noStrike">
                          <a:solidFill>
                            <a:srgbClr val="006100"/>
                          </a:solidFill>
                          <a:effectLst/>
                          <a:latin typeface="Calibri"/>
                        </a:rPr>
                        <a:t>Situation anaysis *</a:t>
                      </a:r>
                      <a:br>
                        <a:rPr lang="en-US" sz="300" b="0" i="0" u="none" strike="noStrike">
                          <a:solidFill>
                            <a:srgbClr val="006100"/>
                          </a:solidFill>
                          <a:effectLst/>
                          <a:latin typeface="Calibri"/>
                        </a:rPr>
                      </a:br>
                      <a:r>
                        <a:rPr lang="en-US" sz="300" b="0" i="0" u="none" strike="noStrike">
                          <a:solidFill>
                            <a:srgbClr val="006100"/>
                          </a:solidFill>
                          <a:effectLst/>
                          <a:latin typeface="Calibri"/>
                        </a:rPr>
                        <a:t>(2014)</a:t>
                      </a:r>
                      <a:br>
                        <a:rPr lang="en-US" sz="300" b="0" i="0" u="none" strike="noStrike">
                          <a:solidFill>
                            <a:srgbClr val="006100"/>
                          </a:solidFill>
                          <a:effectLst/>
                          <a:latin typeface="Calibri"/>
                        </a:rPr>
                      </a:br>
                      <a:r>
                        <a:rPr lang="en-US" sz="300" b="0" i="0" u="none" strike="noStrike">
                          <a:solidFill>
                            <a:srgbClr val="006100"/>
                          </a:solidFill>
                          <a:effectLst/>
                          <a:latin typeface="Calibri"/>
                        </a:rPr>
                        <a:t/>
                      </a:r>
                      <a:br>
                        <a:rPr lang="en-US" sz="300" b="0" i="0" u="none" strike="noStrike">
                          <a:solidFill>
                            <a:srgbClr val="006100"/>
                          </a:solidFill>
                          <a:effectLst/>
                          <a:latin typeface="Calibri"/>
                        </a:rPr>
                      </a:br>
                      <a:r>
                        <a:rPr lang="en-US" sz="300" b="0" i="0" u="none" strike="noStrike">
                          <a:solidFill>
                            <a:srgbClr val="006100"/>
                          </a:solidFill>
                          <a:effectLst/>
                          <a:latin typeface="Calibri"/>
                        </a:rPr>
                        <a:t>Support for finalising the National Health Development Plan II * (2013)</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Programme road map</a:t>
                      </a:r>
                      <a:br>
                        <a:rPr lang="en-US" sz="300" b="0" i="0" u="none" strike="noStrike">
                          <a:solidFill>
                            <a:srgbClr val="006100"/>
                          </a:solidFill>
                          <a:effectLst/>
                          <a:latin typeface="Calibri"/>
                        </a:rPr>
                      </a:br>
                      <a:r>
                        <a:rPr lang="en-US" sz="300" b="0" i="0" u="none" strike="noStrike">
                          <a:solidFill>
                            <a:srgbClr val="006100"/>
                          </a:solidFill>
                          <a:effectLst/>
                          <a:latin typeface="Calibri"/>
                        </a:rPr>
                        <a:t>Situation analysis</a:t>
                      </a:r>
                      <a:br>
                        <a:rPr lang="en-US" sz="300" b="0" i="0" u="none" strike="noStrike">
                          <a:solidFill>
                            <a:srgbClr val="006100"/>
                          </a:solidFill>
                          <a:effectLst/>
                          <a:latin typeface="Calibri"/>
                        </a:rPr>
                      </a:br>
                      <a:r>
                        <a:rPr lang="en-US" sz="300" b="0" i="0" u="none" strike="noStrike">
                          <a:solidFill>
                            <a:srgbClr val="006100"/>
                          </a:solidFill>
                          <a:effectLst/>
                          <a:latin typeface="Calibri"/>
                        </a:rPr>
                        <a:t>National Health Assembly</a:t>
                      </a:r>
                      <a:br>
                        <a:rPr lang="en-US" sz="300" b="0" i="0" u="none" strike="noStrike">
                          <a:solidFill>
                            <a:srgbClr val="006100"/>
                          </a:solidFill>
                          <a:effectLst/>
                          <a:latin typeface="Calibri"/>
                        </a:rPr>
                      </a:br>
                      <a:r>
                        <a:rPr lang="en-US" sz="300" b="0" i="0" u="none" strike="noStrike">
                          <a:solidFill>
                            <a:srgbClr val="006100"/>
                          </a:solidFill>
                          <a:effectLst/>
                          <a:latin typeface="Calibri"/>
                        </a:rPr>
                        <a:t>Support for National Health Policy formulation</a:t>
                      </a:r>
                      <a:br>
                        <a:rPr lang="en-US" sz="300" b="0" i="0" u="none" strike="noStrike">
                          <a:solidFill>
                            <a:srgbClr val="006100"/>
                          </a:solidFill>
                          <a:effectLst/>
                          <a:latin typeface="Calibri"/>
                        </a:rPr>
                      </a:br>
                      <a:r>
                        <a:rPr lang="en-US" sz="300" b="0" i="0" u="none" strike="noStrike">
                          <a:solidFill>
                            <a:srgbClr val="006100"/>
                          </a:solidFill>
                          <a:effectLst/>
                          <a:latin typeface="Calibri"/>
                        </a:rPr>
                        <a:t>Support for operational and strategic plans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Policy dialogue on future of Darfur</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dirty="0">
                          <a:solidFill>
                            <a:srgbClr val="006100"/>
                          </a:solidFill>
                          <a:effectLst/>
                          <a:latin typeface="Calibri"/>
                        </a:rPr>
                        <a:t>Health forum</a:t>
                      </a:r>
                      <a:br>
                        <a:rPr lang="en-US" sz="300" b="0" i="0" u="none" strike="noStrike" dirty="0">
                          <a:solidFill>
                            <a:srgbClr val="006100"/>
                          </a:solidFill>
                          <a:effectLst/>
                          <a:latin typeface="Calibri"/>
                        </a:rPr>
                      </a:br>
                      <a:r>
                        <a:rPr lang="en-US" sz="300" b="0" i="0" u="none" strike="noStrike" dirty="0">
                          <a:solidFill>
                            <a:srgbClr val="006100"/>
                          </a:solidFill>
                          <a:effectLst/>
                          <a:latin typeface="Calibri"/>
                        </a:rPr>
                        <a:t>Policy studies on selected health issues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Developing guidelines for regional and district levels health development plan, five-year plans *</a:t>
                      </a:r>
                      <a:br>
                        <a:rPr lang="en-US" sz="300" b="0" i="0" u="none" strike="noStrike">
                          <a:solidFill>
                            <a:srgbClr val="000000"/>
                          </a:solidFill>
                          <a:effectLst/>
                          <a:latin typeface="Arial"/>
                        </a:rPr>
                      </a:br>
                      <a:r>
                        <a:rPr lang="en-US" sz="300" b="0" i="0" u="none" strike="noStrike">
                          <a:solidFill>
                            <a:srgbClr val="000000"/>
                          </a:solidFill>
                          <a:effectLst/>
                          <a:latin typeface="Arial"/>
                        </a:rPr>
                        <a:t>Situation Analysis*</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br>
                        <a:rPr lang="en-US" sz="300" b="0" i="0" u="none" strike="noStrike">
                          <a:solidFill>
                            <a:srgbClr val="000000"/>
                          </a:solidFill>
                          <a:effectLst/>
                          <a:latin typeface="Arial"/>
                        </a:rPr>
                      </a:br>
                      <a:r>
                        <a:rPr lang="en-US" sz="300" b="0" i="0" u="none" strike="noStrike">
                          <a:solidFill>
                            <a:srgbClr val="000000"/>
                          </a:solidFill>
                          <a:effectLst/>
                          <a:latin typeface="Arial"/>
                        </a:rPr>
                        <a:t/>
                      </a:r>
                      <a:br>
                        <a:rPr lang="en-US" sz="300" b="0" i="0" u="none" strike="noStrike">
                          <a:solidFill>
                            <a:srgbClr val="000000"/>
                          </a:solidFill>
                          <a:effectLst/>
                          <a:latin typeface="Arial"/>
                        </a:rPr>
                      </a:br>
                      <a:r>
                        <a:rPr lang="en-US" sz="300" b="0" i="0" u="none" strike="noStrike">
                          <a:solidFill>
                            <a:srgbClr val="000000"/>
                          </a:solidFill>
                          <a:effectLst/>
                          <a:latin typeface="Arial"/>
                        </a:rPr>
                        <a:t>National Health Development Plan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Updating strategic plan across all levels (2014)</a:t>
                      </a:r>
                      <a:br>
                        <a:rPr lang="en-US" sz="300" b="0" i="0" u="none" strike="noStrike">
                          <a:solidFill>
                            <a:srgbClr val="000000"/>
                          </a:solidFill>
                          <a:effectLst/>
                          <a:latin typeface="Arial"/>
                        </a:rPr>
                      </a:br>
                      <a:r>
                        <a:rPr lang="en-US" sz="300" b="0" i="0" u="none" strike="noStrike">
                          <a:solidFill>
                            <a:srgbClr val="000000"/>
                          </a:solidFill>
                          <a:effectLst/>
                          <a:latin typeface="Arial"/>
                        </a:rPr>
                        <a:t>Trianing module revision (2013)</a:t>
                      </a:r>
                      <a:br>
                        <a:rPr lang="en-US" sz="300" b="0" i="0" u="none" strike="noStrike">
                          <a:solidFill>
                            <a:srgbClr val="000000"/>
                          </a:solidFill>
                          <a:effectLst/>
                          <a:latin typeface="Arial"/>
                        </a:rPr>
                      </a:br>
                      <a:r>
                        <a:rPr lang="en-US" sz="300" b="0" i="0" u="none" strike="noStrike">
                          <a:solidFill>
                            <a:srgbClr val="000000"/>
                          </a:solidFill>
                          <a:effectLst/>
                          <a:latin typeface="Arial"/>
                        </a:rPr>
                        <a:t>Staff training (2014)</a:t>
                      </a:r>
                      <a:br>
                        <a:rPr lang="en-US" sz="300" b="0" i="0" u="none" strike="noStrike">
                          <a:solidFill>
                            <a:srgbClr val="000000"/>
                          </a:solidFill>
                          <a:effectLst/>
                          <a:latin typeface="Arial"/>
                        </a:rPr>
                      </a:br>
                      <a:r>
                        <a:rPr lang="en-US" sz="300" b="0" i="0" u="none" strike="noStrike">
                          <a:solidFill>
                            <a:srgbClr val="000000"/>
                          </a:solidFill>
                          <a:effectLst/>
                          <a:latin typeface="Arial"/>
                        </a:rPr>
                        <a:t>Health framework reviewed (2014)</a:t>
                      </a:r>
                      <a:br>
                        <a:rPr lang="en-US" sz="300" b="0" i="0" u="none" strike="noStrike">
                          <a:solidFill>
                            <a:srgbClr val="000000"/>
                          </a:solidFill>
                          <a:effectLst/>
                          <a:latin typeface="Arial"/>
                        </a:rPr>
                      </a:br>
                      <a:r>
                        <a:rPr lang="en-US" sz="300" b="0" i="0" u="none" strike="noStrike">
                          <a:solidFill>
                            <a:srgbClr val="000000"/>
                          </a:solidFill>
                          <a:effectLst/>
                          <a:latin typeface="Arial"/>
                        </a:rPr>
                        <a:t>National Health Forum (2014)</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Situation Analysis</a:t>
                      </a:r>
                      <a:br>
                        <a:rPr lang="en-US" sz="300" b="0" i="0" u="none" strike="noStrike">
                          <a:solidFill>
                            <a:srgbClr val="000000"/>
                          </a:solidFill>
                          <a:effectLst/>
                          <a:latin typeface="Arial"/>
                        </a:rPr>
                      </a:br>
                      <a:r>
                        <a:rPr lang="en-US" sz="300" b="0" i="0" u="none" strike="noStrike">
                          <a:solidFill>
                            <a:srgbClr val="000000"/>
                          </a:solidFill>
                          <a:effectLst/>
                          <a:latin typeface="Arial"/>
                        </a:rPr>
                        <a:t>Developing central and regional level plans for the PDSS and PRODESS</a:t>
                      </a:r>
                      <a:br>
                        <a:rPr lang="en-US" sz="300" b="0" i="0" u="none" strike="noStrike">
                          <a:solidFill>
                            <a:srgbClr val="000000"/>
                          </a:solidFill>
                          <a:effectLst/>
                          <a:latin typeface="Arial"/>
                        </a:rPr>
                      </a:br>
                      <a:r>
                        <a:rPr lang="en-US" sz="300" b="0" i="0" u="none" strike="noStrike">
                          <a:solidFill>
                            <a:srgbClr val="000000"/>
                          </a:solidFill>
                          <a:effectLst/>
                          <a:latin typeface="Arial"/>
                        </a:rPr>
                        <a:t>Preparation and validation of operational plans across all levels</a:t>
                      </a:r>
                      <a:br>
                        <a:rPr lang="en-US" sz="300" b="0" i="0" u="none" strike="noStrike">
                          <a:solidFill>
                            <a:srgbClr val="000000"/>
                          </a:solidFill>
                          <a:effectLst/>
                          <a:latin typeface="Arial"/>
                        </a:rPr>
                      </a:br>
                      <a:r>
                        <a:rPr lang="en-US" sz="300" b="0" i="0" u="none" strike="noStrike">
                          <a:solidFill>
                            <a:srgbClr val="000000"/>
                          </a:solidFill>
                          <a:effectLst/>
                          <a:latin typeface="Arial"/>
                        </a:rPr>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Health development plan</a:t>
                      </a:r>
                      <a:br>
                        <a:rPr lang="en-US" sz="300" b="0" i="0" u="none" strike="noStrike">
                          <a:solidFill>
                            <a:srgbClr val="000000"/>
                          </a:solidFill>
                          <a:effectLst/>
                          <a:latin typeface="Arial"/>
                        </a:rPr>
                      </a:br>
                      <a:r>
                        <a:rPr lang="en-US" sz="300" b="0" i="0" u="none" strike="noStrike">
                          <a:solidFill>
                            <a:srgbClr val="000000"/>
                          </a:solidFill>
                          <a:effectLst/>
                          <a:latin typeface="Arial"/>
                        </a:rPr>
                        <a:t/>
                      </a:r>
                      <a:br>
                        <a:rPr lang="en-US" sz="300" b="0" i="0" u="none" strike="noStrike">
                          <a:solidFill>
                            <a:srgbClr val="000000"/>
                          </a:solidFill>
                          <a:effectLst/>
                          <a:latin typeface="Arial"/>
                        </a:rPr>
                      </a:br>
                      <a:r>
                        <a:rPr lang="en-US" sz="300" b="0" i="0" u="none" strike="noStrike">
                          <a:solidFill>
                            <a:srgbClr val="000000"/>
                          </a:solidFill>
                          <a:effectLst/>
                          <a:latin typeface="Arial"/>
                        </a:rPr>
                        <a:t>Develop a communication plan (2014)</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Revising national consulting framework (2014-2015) *</a:t>
                      </a:r>
                      <a:br>
                        <a:rPr lang="en-US" sz="300" b="0" i="0" u="none" strike="noStrike">
                          <a:solidFill>
                            <a:srgbClr val="000000"/>
                          </a:solidFill>
                          <a:effectLst/>
                          <a:latin typeface="Arial"/>
                        </a:rPr>
                      </a:br>
                      <a:r>
                        <a:rPr lang="en-US" sz="300" b="0" i="0" u="none" strike="noStrike">
                          <a:solidFill>
                            <a:srgbClr val="000000"/>
                          </a:solidFill>
                          <a:effectLst/>
                          <a:latin typeface="Arial"/>
                        </a:rPr>
                        <a:t>National strategy for universal coverage (2014) *</a:t>
                      </a:r>
                      <a:br>
                        <a:rPr lang="en-US" sz="300" b="0" i="0" u="none" strike="noStrike">
                          <a:solidFill>
                            <a:srgbClr val="000000"/>
                          </a:solidFill>
                          <a:effectLst/>
                          <a:latin typeface="Arial"/>
                        </a:rPr>
                      </a:br>
                      <a:r>
                        <a:rPr lang="en-US" sz="300" b="0" i="0" u="none" strike="noStrike">
                          <a:solidFill>
                            <a:srgbClr val="000000"/>
                          </a:solidFill>
                          <a:effectLst/>
                          <a:latin typeface="Arial"/>
                        </a:rPr>
                        <a:t>Situation analysis - updating CHPP (2013-2014) and OneHealth (2013)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3310">
                <a:tc>
                  <a:txBody>
                    <a:bodyPr/>
                    <a:lstStyle/>
                    <a:p>
                      <a:pPr algn="ctr" rtl="0" fontAlgn="ctr"/>
                      <a:r>
                        <a:rPr lang="en-US" sz="300" b="1" i="0" u="none" strike="noStrike">
                          <a:solidFill>
                            <a:srgbClr val="000000"/>
                          </a:solidFill>
                          <a:effectLst/>
                          <a:latin typeface="Arial"/>
                        </a:rPr>
                        <a:t>Decentralization</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Province-level policy dialogue *</a:t>
                      </a:r>
                      <a:br>
                        <a:rPr lang="en-US" sz="300" b="0" i="0" u="none" strike="noStrike">
                          <a:solidFill>
                            <a:srgbClr val="000000"/>
                          </a:solidFill>
                          <a:effectLst/>
                          <a:latin typeface="Arial"/>
                        </a:rPr>
                      </a:br>
                      <a:r>
                        <a:rPr lang="en-US" sz="300" b="0" i="0" u="none" strike="noStrike">
                          <a:solidFill>
                            <a:srgbClr val="000000"/>
                          </a:solidFill>
                          <a:effectLst/>
                          <a:latin typeface="Arial"/>
                        </a:rPr>
                        <a:t>- Facilitating steering commitees at provincial levels *</a:t>
                      </a:r>
                      <a:br>
                        <a:rPr lang="en-US" sz="300" b="0" i="0" u="none" strike="noStrike">
                          <a:solidFill>
                            <a:srgbClr val="000000"/>
                          </a:solidFill>
                          <a:effectLst/>
                          <a:latin typeface="Arial"/>
                        </a:rPr>
                      </a:br>
                      <a:r>
                        <a:rPr lang="en-US" sz="300" b="0" i="0" u="none" strike="noStrike">
                          <a:solidFill>
                            <a:srgbClr val="000000"/>
                          </a:solidFill>
                          <a:effectLst/>
                          <a:latin typeface="Arial"/>
                        </a:rPr>
                        <a:t>- Capacity building of teams at provincial level</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Capacity building for state and county planning (National Health Plan) *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6100"/>
                          </a:solidFill>
                          <a:effectLst/>
                          <a:latin typeface="Calibri"/>
                        </a:rPr>
                        <a:t>Adoption of Regional Health Plan * (2013)</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District/regional-level policy dialogue</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Institutionalisation of decentralisation</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Sub-national planning</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Sub-national workshops on health policy</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Meetings, workshops, to co-ordinate the different levels * (2014-2015)</a:t>
                      </a:r>
                      <a:br>
                        <a:rPr lang="en-US" sz="300" b="0" i="0" u="none" strike="noStrike">
                          <a:solidFill>
                            <a:srgbClr val="000000"/>
                          </a:solidFill>
                          <a:effectLst/>
                          <a:latin typeface="Arial"/>
                        </a:rPr>
                      </a:br>
                      <a:r>
                        <a:rPr lang="en-US" sz="300" b="0" i="0" u="none" strike="noStrike">
                          <a:solidFill>
                            <a:srgbClr val="000000"/>
                          </a:solidFill>
                          <a:effectLst/>
                          <a:latin typeface="Arial"/>
                        </a:rPr>
                        <a:t>Work visits (2013-2015)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Training policy dialogue management at district, regional and central levels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solidFill>
                          <a:srgbClr val="000000"/>
                        </a:solidFill>
                        <a:effectLst/>
                        <a:latin typeface="Arial"/>
                      </a:endParaRP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Decentralization of qualified health managers *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7834">
                <a:tc>
                  <a:txBody>
                    <a:bodyPr/>
                    <a:lstStyle/>
                    <a:p>
                      <a:pPr algn="ctr" rtl="0" fontAlgn="ctr"/>
                      <a:r>
                        <a:rPr lang="en-US" sz="300" b="1" i="0" u="none" strike="noStrike">
                          <a:solidFill>
                            <a:srgbClr val="000000"/>
                          </a:solidFill>
                          <a:effectLst/>
                          <a:latin typeface="Arial"/>
                        </a:rPr>
                        <a:t>Monitoring &amp; Evaluation</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6100"/>
                          </a:solidFill>
                          <a:effectLst/>
                          <a:latin typeface="Calibri"/>
                        </a:rPr>
                        <a:t>- M&amp;E: annual and mid-term review (using JANS and situation analysis)</a:t>
                      </a:r>
                      <a:br>
                        <a:rPr lang="en-US" sz="300" b="0" i="0" u="none" strike="noStrike">
                          <a:solidFill>
                            <a:srgbClr val="006100"/>
                          </a:solidFill>
                          <a:effectLst/>
                          <a:latin typeface="Calibri"/>
                        </a:rPr>
                      </a:br>
                      <a:endParaRPr lang="en-US" sz="300" b="0" i="0" u="none" strike="noStrike">
                        <a:solidFill>
                          <a:srgbClr val="006100"/>
                        </a:solidFill>
                        <a:effectLst/>
                        <a:latin typeface="Calibri"/>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rtl="0" fontAlgn="t"/>
                      <a:r>
                        <a:rPr lang="en-US" sz="300" b="0" i="0" u="none" strike="noStrike">
                          <a:solidFill>
                            <a:srgbClr val="006100"/>
                          </a:solidFill>
                          <a:effectLst/>
                          <a:latin typeface="Calibri"/>
                        </a:rPr>
                        <a:t>Information collection for JAR * </a:t>
                      </a:r>
                      <a:br>
                        <a:rPr lang="en-US" sz="300" b="0" i="0" u="none" strike="noStrike">
                          <a:solidFill>
                            <a:srgbClr val="006100"/>
                          </a:solidFill>
                          <a:effectLst/>
                          <a:latin typeface="Calibri"/>
                        </a:rPr>
                      </a:br>
                      <a:r>
                        <a:rPr lang="en-US" sz="300" b="0" i="0" u="none" strike="noStrike">
                          <a:solidFill>
                            <a:srgbClr val="006100"/>
                          </a:solidFill>
                          <a:effectLst/>
                          <a:latin typeface="Calibri"/>
                        </a:rPr>
                        <a:t>Content development for JAR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M&amp;E - registration system for births and deaths, national database for health, NHO, JAR</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fr-FR" sz="300" b="0" i="0" u="none" strike="noStrike">
                          <a:solidFill>
                            <a:srgbClr val="000000"/>
                          </a:solidFill>
                          <a:effectLst/>
                          <a:latin typeface="Arial"/>
                        </a:rPr>
                        <a:t>JAR * (2014,2015)</a:t>
                      </a:r>
                      <a:br>
                        <a:rPr lang="fr-FR" sz="300" b="0" i="0" u="none" strike="noStrike">
                          <a:solidFill>
                            <a:srgbClr val="000000"/>
                          </a:solidFill>
                          <a:effectLst/>
                          <a:latin typeface="Arial"/>
                        </a:rPr>
                      </a:br>
                      <a:r>
                        <a:rPr lang="fr-FR" sz="300" b="0" i="0" u="none" strike="noStrike">
                          <a:solidFill>
                            <a:srgbClr val="000000"/>
                          </a:solidFill>
                          <a:effectLst/>
                          <a:latin typeface="Arial"/>
                        </a:rPr>
                        <a:t>Satisfaction survey (2014)</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0" i="0" u="none" strike="noStrike">
                          <a:solidFill>
                            <a:srgbClr val="006100"/>
                          </a:solidFill>
                          <a:effectLst/>
                          <a:latin typeface="Calibri"/>
                        </a:rPr>
                        <a:t>M&amp;E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300" b="0" i="0" u="none" strike="noStrike">
                          <a:solidFill>
                            <a:srgbClr val="006100"/>
                          </a:solidFill>
                          <a:effectLst/>
                          <a:latin typeface="Calibri"/>
                        </a:rPr>
                        <a:t>M&amp;E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300" b="0" i="0" u="none" strike="noStrike">
                          <a:solidFill>
                            <a:srgbClr val="006100"/>
                          </a:solidFill>
                          <a:effectLst/>
                          <a:latin typeface="Calibri"/>
                        </a:rPr>
                        <a:t>M&amp;E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300" b="0" i="0" u="none" strike="noStrike">
                          <a:solidFill>
                            <a:srgbClr val="000000"/>
                          </a:solidFill>
                          <a:effectLst/>
                          <a:latin typeface="Arial"/>
                        </a:rPr>
                        <a:t>M&amp;E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0" i="0" u="none" strike="noStrike">
                          <a:solidFill>
                            <a:srgbClr val="006100"/>
                          </a:solidFill>
                          <a:effectLst/>
                          <a:latin typeface="Calibri"/>
                        </a:rPr>
                        <a:t>M&amp;E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Monitoring committee meetings, mid-term and annual reviews *</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br>
                        <a:rPr lang="en-US" sz="300" b="0" i="0" u="none" strike="noStrike">
                          <a:solidFill>
                            <a:srgbClr val="000000"/>
                          </a:solidFill>
                          <a:effectLst/>
                          <a:latin typeface="Arial"/>
                        </a:rPr>
                      </a:br>
                      <a:r>
                        <a:rPr lang="en-US" sz="300" b="0" i="0" u="none" strike="noStrike">
                          <a:solidFill>
                            <a:srgbClr val="000000"/>
                          </a:solidFill>
                          <a:effectLst/>
                          <a:latin typeface="Arial"/>
                        </a:rPr>
                        <a:t>Joint-midterm review of national health development plan (2015)</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Staff training (2014)</a:t>
                      </a:r>
                      <a:br>
                        <a:rPr lang="en-US" sz="300" b="0" i="0" u="none" strike="noStrike">
                          <a:solidFill>
                            <a:srgbClr val="000000"/>
                          </a:solidFill>
                          <a:effectLst/>
                          <a:latin typeface="Arial"/>
                        </a:rPr>
                      </a:br>
                      <a:r>
                        <a:rPr lang="en-US" sz="300" b="0" i="0" u="none" strike="noStrike">
                          <a:solidFill>
                            <a:srgbClr val="000000"/>
                          </a:solidFill>
                          <a:effectLst/>
                          <a:latin typeface="Arial"/>
                        </a:rPr>
                        <a:t>Development of a M&amp;E plan (2014)</a:t>
                      </a:r>
                      <a:br>
                        <a:rPr lang="en-US" sz="300" b="0" i="0" u="none" strike="noStrike">
                          <a:solidFill>
                            <a:srgbClr val="000000"/>
                          </a:solidFill>
                          <a:effectLst/>
                          <a:latin typeface="Arial"/>
                        </a:rPr>
                      </a:br>
                      <a:r>
                        <a:rPr lang="en-US" sz="300" b="0" i="0" u="none" strike="noStrike">
                          <a:solidFill>
                            <a:srgbClr val="000000"/>
                          </a:solidFill>
                          <a:effectLst/>
                          <a:latin typeface="Arial"/>
                        </a:rPr>
                        <a:t>Potential PPPs (2015)</a:t>
                      </a:r>
                      <a:br>
                        <a:rPr lang="en-US" sz="300" b="0" i="0" u="none" strike="noStrike">
                          <a:solidFill>
                            <a:srgbClr val="000000"/>
                          </a:solidFill>
                          <a:effectLst/>
                          <a:latin typeface="Arial"/>
                        </a:rPr>
                      </a:br>
                      <a:r>
                        <a:rPr lang="en-US" sz="300" b="0" i="0" u="none" strike="noStrike">
                          <a:solidFill>
                            <a:srgbClr val="000000"/>
                          </a:solidFill>
                          <a:effectLst/>
                          <a:latin typeface="Arial"/>
                        </a:rPr>
                        <a:t>SARA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Revising framework</a:t>
                      </a:r>
                      <a:br>
                        <a:rPr lang="en-US" sz="300" b="0" i="0" u="none" strike="noStrike">
                          <a:solidFill>
                            <a:srgbClr val="000000"/>
                          </a:solidFill>
                          <a:effectLst/>
                          <a:latin typeface="Arial"/>
                        </a:rPr>
                      </a:br>
                      <a:r>
                        <a:rPr lang="en-US" sz="300" b="0" i="0" u="none" strike="noStrike">
                          <a:solidFill>
                            <a:srgbClr val="000000"/>
                          </a:solidFill>
                          <a:effectLst/>
                          <a:latin typeface="Arial"/>
                        </a:rPr>
                        <a:t>National Development Plan for monitoring and evaluation</a:t>
                      </a:r>
                      <a:br>
                        <a:rPr lang="en-US" sz="300" b="0" i="0" u="none" strike="noStrike">
                          <a:solidFill>
                            <a:srgbClr val="000000"/>
                          </a:solidFill>
                          <a:effectLst/>
                          <a:latin typeface="Arial"/>
                        </a:rPr>
                      </a:br>
                      <a:r>
                        <a:rPr lang="en-US" sz="300" b="0" i="0" u="none" strike="noStrike">
                          <a:solidFill>
                            <a:srgbClr val="000000"/>
                          </a:solidFill>
                          <a:effectLst/>
                          <a:latin typeface="Arial"/>
                        </a:rPr>
                        <a:t>Joint annual review</a:t>
                      </a:r>
                      <a:br>
                        <a:rPr lang="en-US" sz="300" b="0" i="0" u="none" strike="noStrike">
                          <a:solidFill>
                            <a:srgbClr val="000000"/>
                          </a:solidFill>
                          <a:effectLst/>
                          <a:latin typeface="Arial"/>
                        </a:rPr>
                      </a:br>
                      <a:r>
                        <a:rPr lang="en-US" sz="300" b="0" i="0" u="none" strike="noStrike">
                          <a:solidFill>
                            <a:srgbClr val="000000"/>
                          </a:solidFill>
                          <a:effectLst/>
                          <a:latin typeface="Arial"/>
                        </a:rPr>
                        <a:t>JANS</a:t>
                      </a:r>
                      <a:br>
                        <a:rPr lang="en-US" sz="300" b="0" i="0" u="none" strike="noStrike">
                          <a:solidFill>
                            <a:srgbClr val="000000"/>
                          </a:solidFill>
                          <a:effectLst/>
                          <a:latin typeface="Arial"/>
                        </a:rPr>
                      </a:br>
                      <a:r>
                        <a:rPr lang="en-US" sz="300" b="0" i="0" u="none" strike="noStrike">
                          <a:solidFill>
                            <a:srgbClr val="000000"/>
                          </a:solidFill>
                          <a:effectLst/>
                          <a:latin typeface="Arial"/>
                        </a:rPr>
                        <a:t>Coordination with other bodies to monitor PRODESS/PDSS at different levels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Joint evaluation of new health development plan (JANS) (2015)</a:t>
                      </a:r>
                      <a:br>
                        <a:rPr lang="en-US" sz="300" b="0" i="0" u="none" strike="noStrike">
                          <a:solidFill>
                            <a:srgbClr val="000000"/>
                          </a:solidFill>
                          <a:effectLst/>
                          <a:latin typeface="Arial"/>
                        </a:rPr>
                      </a:br>
                      <a:r>
                        <a:rPr lang="en-US" sz="300" b="0" i="0" u="none" strike="noStrike">
                          <a:solidFill>
                            <a:srgbClr val="000000"/>
                          </a:solidFill>
                          <a:effectLst/>
                          <a:latin typeface="Arial"/>
                        </a:rPr>
                        <a:t>Monitoring and supervision of health informatics system</a:t>
                      </a:r>
                      <a:br>
                        <a:rPr lang="en-US" sz="300" b="0" i="0" u="none" strike="noStrike">
                          <a:solidFill>
                            <a:srgbClr val="000000"/>
                          </a:solidFill>
                          <a:effectLst/>
                          <a:latin typeface="Arial"/>
                        </a:rPr>
                      </a:br>
                      <a:r>
                        <a:rPr lang="en-US" sz="300" b="0" i="0" u="none" strike="noStrike">
                          <a:solidFill>
                            <a:srgbClr val="000000"/>
                          </a:solidFill>
                          <a:effectLst/>
                          <a:latin typeface="Arial"/>
                        </a:rPr>
                        <a:t>Revising monitoring framework (2014)</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Mid-term review of National Health Development Plan (2014) *</a:t>
                      </a:r>
                      <a:br>
                        <a:rPr lang="en-US" sz="300" b="0" i="0" u="none" strike="noStrike">
                          <a:solidFill>
                            <a:srgbClr val="000000"/>
                          </a:solidFill>
                          <a:effectLst/>
                          <a:latin typeface="Arial"/>
                        </a:rPr>
                      </a:br>
                      <a:r>
                        <a:rPr lang="en-US" sz="300" b="0" i="0" u="none" strike="noStrike">
                          <a:solidFill>
                            <a:srgbClr val="000000"/>
                          </a:solidFill>
                          <a:effectLst/>
                          <a:latin typeface="Arial"/>
                        </a:rPr>
                        <a:t>Revising monitoring plan</a:t>
                      </a:r>
                      <a:br>
                        <a:rPr lang="en-US" sz="300" b="0" i="0" u="none" strike="noStrike">
                          <a:solidFill>
                            <a:srgbClr val="000000"/>
                          </a:solidFill>
                          <a:effectLst/>
                          <a:latin typeface="Arial"/>
                        </a:rPr>
                      </a:br>
                      <a:r>
                        <a:rPr lang="en-US" sz="300" b="0" i="0" u="none" strike="noStrike">
                          <a:solidFill>
                            <a:srgbClr val="000000"/>
                          </a:solidFill>
                          <a:effectLst/>
                          <a:latin typeface="Arial"/>
                        </a:rPr>
                        <a:t>(2014)</a:t>
                      </a:r>
                      <a:br>
                        <a:rPr lang="en-US" sz="300" b="0" i="0" u="none" strike="noStrike">
                          <a:solidFill>
                            <a:srgbClr val="000000"/>
                          </a:solidFill>
                          <a:effectLst/>
                          <a:latin typeface="Arial"/>
                        </a:rPr>
                      </a:br>
                      <a:r>
                        <a:rPr lang="en-US" sz="300" b="0" i="0" u="none" strike="noStrike">
                          <a:solidFill>
                            <a:srgbClr val="000000"/>
                          </a:solidFill>
                          <a:effectLst/>
                          <a:latin typeface="Arial"/>
                        </a:rPr>
                        <a:t>SARA</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7834">
                <a:tc>
                  <a:txBody>
                    <a:bodyPr/>
                    <a:lstStyle/>
                    <a:p>
                      <a:pPr algn="ctr" rtl="0" fontAlgn="ctr"/>
                      <a:r>
                        <a:rPr lang="en-US" sz="300" b="1" i="0" u="none" strike="noStrike">
                          <a:solidFill>
                            <a:srgbClr val="000000"/>
                          </a:solidFill>
                          <a:effectLst/>
                          <a:latin typeface="Arial"/>
                        </a:rPr>
                        <a:t>Health Financing</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Support guidelines for MoH funding partners</a:t>
                      </a:r>
                      <a:br>
                        <a:rPr lang="en-US" sz="300" b="0" i="0" u="none" strike="noStrike">
                          <a:solidFill>
                            <a:srgbClr val="000000"/>
                          </a:solidFill>
                          <a:effectLst/>
                          <a:latin typeface="Arial"/>
                        </a:rPr>
                      </a:br>
                      <a:r>
                        <a:rPr lang="en-US" sz="300" b="0" i="0" u="none" strike="noStrike">
                          <a:solidFill>
                            <a:srgbClr val="000000"/>
                          </a:solidFill>
                          <a:effectLst/>
                          <a:latin typeface="Arial"/>
                        </a:rPr>
                        <a:t>- Round table discussions with FTP</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6100"/>
                          </a:solidFill>
                          <a:effectLst/>
                          <a:latin typeface="Calibri"/>
                        </a:rPr>
                        <a:t>Support the development of:</a:t>
                      </a:r>
                      <a:br>
                        <a:rPr lang="en-US" sz="300" b="0" i="0" u="none" strike="noStrike">
                          <a:solidFill>
                            <a:srgbClr val="006100"/>
                          </a:solidFill>
                          <a:effectLst/>
                          <a:latin typeface="Calibri"/>
                        </a:rPr>
                      </a:br>
                      <a:r>
                        <a:rPr lang="en-US" sz="300" b="0" i="0" u="none" strike="noStrike">
                          <a:solidFill>
                            <a:srgbClr val="006100"/>
                          </a:solidFill>
                          <a:effectLst/>
                          <a:latin typeface="Calibri"/>
                        </a:rPr>
                        <a:t>1. Situation analysis and financing strategies for universal coverage</a:t>
                      </a:r>
                      <a:br>
                        <a:rPr lang="en-US" sz="300" b="0" i="0" u="none" strike="noStrike">
                          <a:solidFill>
                            <a:srgbClr val="006100"/>
                          </a:solidFill>
                          <a:effectLst/>
                          <a:latin typeface="Calibri"/>
                        </a:rPr>
                      </a:br>
                      <a:r>
                        <a:rPr lang="en-US" sz="300" b="0" i="0" u="none" strike="noStrike">
                          <a:solidFill>
                            <a:srgbClr val="006100"/>
                          </a:solidFill>
                          <a:effectLst/>
                          <a:latin typeface="Calibri"/>
                        </a:rPr>
                        <a:t>2. National Health Accounts </a:t>
                      </a:r>
                      <a:br>
                        <a:rPr lang="en-US" sz="300" b="0" i="0" u="none" strike="noStrike">
                          <a:solidFill>
                            <a:srgbClr val="006100"/>
                          </a:solidFill>
                          <a:effectLst/>
                          <a:latin typeface="Calibri"/>
                        </a:rPr>
                      </a:br>
                      <a:r>
                        <a:rPr lang="en-US" sz="300" b="0" i="0" u="none" strike="noStrike">
                          <a:solidFill>
                            <a:srgbClr val="006100"/>
                          </a:solidFill>
                          <a:effectLst/>
                          <a:latin typeface="Calibri"/>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rtl="0" fontAlgn="t"/>
                      <a:r>
                        <a:rPr lang="en-US" sz="300" b="0" i="0" u="none" strike="noStrike">
                          <a:solidFill>
                            <a:srgbClr val="000000"/>
                          </a:solidFill>
                          <a:effectLst/>
                          <a:latin typeface="Arial"/>
                        </a:rPr>
                        <a:t>Support the developement of: </a:t>
                      </a:r>
                      <a:br>
                        <a:rPr lang="en-US" sz="300" b="0" i="0" u="none" strike="noStrike">
                          <a:solidFill>
                            <a:srgbClr val="000000"/>
                          </a:solidFill>
                          <a:effectLst/>
                          <a:latin typeface="Arial"/>
                        </a:rPr>
                      </a:br>
                      <a:r>
                        <a:rPr lang="en-US" sz="300" b="0" i="0" u="none" strike="noStrike">
                          <a:solidFill>
                            <a:srgbClr val="000000"/>
                          </a:solidFill>
                          <a:effectLst/>
                          <a:latin typeface="Arial"/>
                        </a:rPr>
                        <a:t>1. Health financing strategy for universal health coverage and UHC promotion activities</a:t>
                      </a:r>
                      <a:br>
                        <a:rPr lang="en-US" sz="300" b="0" i="0" u="none" strike="noStrike">
                          <a:solidFill>
                            <a:srgbClr val="000000"/>
                          </a:solidFill>
                          <a:effectLst/>
                          <a:latin typeface="Arial"/>
                        </a:rPr>
                      </a:br>
                      <a:r>
                        <a:rPr lang="en-US" sz="300" b="0" i="0" u="none" strike="noStrike">
                          <a:solidFill>
                            <a:srgbClr val="000000"/>
                          </a:solidFill>
                          <a:effectLst/>
                          <a:latin typeface="Arial"/>
                        </a:rPr>
                        <a:t>2. Innovative Financing Mechanisms</a:t>
                      </a:r>
                      <a:br>
                        <a:rPr lang="en-US" sz="300" b="0" i="0" u="none" strike="noStrike">
                          <a:solidFill>
                            <a:srgbClr val="000000"/>
                          </a:solidFill>
                          <a:effectLst/>
                          <a:latin typeface="Arial"/>
                        </a:rPr>
                      </a:br>
                      <a:r>
                        <a:rPr lang="en-US" sz="300" b="0" i="0" u="none" strike="noStrike">
                          <a:solidFill>
                            <a:srgbClr val="000000"/>
                          </a:solidFill>
                          <a:effectLst/>
                          <a:latin typeface="Arial"/>
                        </a:rPr>
                        <a:t>3. National Health Accounts                                4. Institutionalized MoH/MoF dialogue throughout the budget cycle.</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Support to the developement of:                1. Situation analysis and health financing strategy for universal health coverage                   2. National Health Accounts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1. Planning and budgeting</a:t>
                      </a:r>
                      <a:br>
                        <a:rPr lang="en-US" sz="300" b="0" i="0" u="none" strike="noStrike">
                          <a:solidFill>
                            <a:srgbClr val="000000"/>
                          </a:solidFill>
                          <a:effectLst/>
                          <a:latin typeface="Arial"/>
                        </a:rPr>
                      </a:br>
                      <a:r>
                        <a:rPr lang="en-US" sz="300" b="0" i="0" u="none" strike="noStrike">
                          <a:solidFill>
                            <a:srgbClr val="000000"/>
                          </a:solidFill>
                          <a:effectLst/>
                          <a:latin typeface="Arial"/>
                        </a:rPr>
                        <a:t>2. Operationalization of health financing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Costing</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Health financing policy</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Dialogue on health insurance fund</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National strategy for health financing *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Introduction of National Health Accounts (2013,2014)</a:t>
                      </a:r>
                      <a:br>
                        <a:rPr lang="en-US" sz="300" b="0" i="0" u="none" strike="noStrike">
                          <a:solidFill>
                            <a:srgbClr val="000000"/>
                          </a:solidFill>
                          <a:effectLst/>
                          <a:latin typeface="Arial"/>
                        </a:rPr>
                      </a:br>
                      <a:r>
                        <a:rPr lang="en-US" sz="300" b="0" i="0" u="none" strike="noStrike">
                          <a:solidFill>
                            <a:srgbClr val="000000"/>
                          </a:solidFill>
                          <a:effectLst/>
                          <a:latin typeface="Arial"/>
                        </a:rPr>
                        <a:t>National strategy for health financing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Finalizing the national policy for health financing</a:t>
                      </a:r>
                      <a:br>
                        <a:rPr lang="en-US" sz="300" b="0" i="0" u="none" strike="noStrike">
                          <a:solidFill>
                            <a:srgbClr val="000000"/>
                          </a:solidFill>
                          <a:effectLst/>
                          <a:latin typeface="Arial"/>
                        </a:rPr>
                      </a:br>
                      <a:r>
                        <a:rPr lang="en-US" sz="300" b="0" i="0" u="none" strike="noStrike">
                          <a:solidFill>
                            <a:srgbClr val="000000"/>
                          </a:solidFill>
                          <a:effectLst/>
                          <a:latin typeface="Arial"/>
                        </a:rPr>
                        <a:t>Costing health plans using OneHealth</a:t>
                      </a:r>
                      <a:br>
                        <a:rPr lang="en-US" sz="300" b="0" i="0" u="none" strike="noStrike">
                          <a:solidFill>
                            <a:srgbClr val="000000"/>
                          </a:solidFill>
                          <a:effectLst/>
                          <a:latin typeface="Arial"/>
                        </a:rPr>
                      </a:br>
                      <a:r>
                        <a:rPr lang="en-US" sz="300" b="0" i="0" u="none" strike="noStrike">
                          <a:solidFill>
                            <a:srgbClr val="000000"/>
                          </a:solidFill>
                          <a:effectLst/>
                          <a:latin typeface="Arial"/>
                        </a:rPr>
                        <a:t>Implementation of National Health Accounts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Social health fund (2013-2015)</a:t>
                      </a:r>
                      <a:br>
                        <a:rPr lang="en-US" sz="300" b="0" i="0" u="none" strike="noStrike">
                          <a:solidFill>
                            <a:srgbClr val="000000"/>
                          </a:solidFill>
                          <a:effectLst/>
                          <a:latin typeface="Arial"/>
                        </a:rPr>
                      </a:br>
                      <a:r>
                        <a:rPr lang="en-US" sz="300" b="0" i="0" u="none" strike="noStrike">
                          <a:solidFill>
                            <a:srgbClr val="000000"/>
                          </a:solidFill>
                          <a:effectLst/>
                          <a:latin typeface="Arial"/>
                        </a:rPr>
                        <a:t>OneHealth - cost health development plan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National Health Accounts (2013-2014)*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725">
                <a:tc>
                  <a:txBody>
                    <a:bodyPr/>
                    <a:lstStyle/>
                    <a:p>
                      <a:pPr algn="ctr" fontAlgn="ctr"/>
                      <a:r>
                        <a:rPr lang="en-US" sz="300" b="1" i="0" u="none" strike="noStrike">
                          <a:solidFill>
                            <a:srgbClr val="000000"/>
                          </a:solidFill>
                          <a:effectLst/>
                          <a:latin typeface="Arial"/>
                        </a:rPr>
                        <a:t>Financial Management Systems</a:t>
                      </a:r>
                    </a:p>
                  </a:txBody>
                  <a:tcPr marL="2829" marR="2829" marT="282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Arial"/>
                        </a:rPr>
                        <a:t> </a:t>
                      </a: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Arial"/>
                        </a:rPr>
                        <a:t> </a:t>
                      </a: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Arial"/>
                        </a:rPr>
                        <a:t> </a:t>
                      </a: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Arial"/>
                        </a:rPr>
                        <a:t> </a:t>
                      </a: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300" b="0" i="0" u="none" strike="noStrike">
                          <a:solidFill>
                            <a:srgbClr val="000000"/>
                          </a:solidFill>
                          <a:effectLst/>
                          <a:latin typeface="Arial"/>
                        </a:rPr>
                        <a:t> </a:t>
                      </a: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dirty="0">
                          <a:solidFill>
                            <a:srgbClr val="006100"/>
                          </a:solidFill>
                          <a:effectLst/>
                          <a:latin typeface="Calibri"/>
                        </a:rPr>
                        <a:t>Financial management assessment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Joint financing agreement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b"/>
                      <a:endParaRPr lang="en-US" sz="300" b="0" i="0" u="none" strike="noStrike">
                        <a:solidFill>
                          <a:srgbClr val="000000"/>
                        </a:solidFill>
                        <a:effectLst/>
                        <a:latin typeface="Arial"/>
                      </a:endParaRPr>
                    </a:p>
                  </a:txBody>
                  <a:tcPr marL="2829" marR="2829" marT="282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Medium-term expenditure framework* (2014)</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Disseminating medium-term expenditure framework (2014)</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Developing a medium-term expenditure framework</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5028">
                <a:tc>
                  <a:txBody>
                    <a:bodyPr/>
                    <a:lstStyle/>
                    <a:p>
                      <a:pPr algn="ctr" rtl="0" fontAlgn="ctr"/>
                      <a:r>
                        <a:rPr lang="en-US" sz="300" b="1" i="0" u="none" strike="noStrike">
                          <a:solidFill>
                            <a:srgbClr val="000000"/>
                          </a:solidFill>
                          <a:effectLst/>
                          <a:latin typeface="Arial"/>
                        </a:rPr>
                        <a:t>Health Information Systems</a:t>
                      </a:r>
                    </a:p>
                  </a:txBody>
                  <a:tcPr marL="2829" marR="2829" marT="282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Developing Health Management Information System strategic plan and capacity*</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Preparation of HIS (2015)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National strategic plan for national health informations system</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Quality control of data</a:t>
                      </a:r>
                      <a:br>
                        <a:rPr lang="en-US" sz="300" b="0" i="0" u="none" strike="noStrike">
                          <a:solidFill>
                            <a:srgbClr val="000000"/>
                          </a:solidFill>
                          <a:effectLst/>
                          <a:latin typeface="Arial"/>
                        </a:rPr>
                      </a:br>
                      <a:r>
                        <a:rPr lang="en-US" sz="300" b="0" i="0" u="none" strike="noStrike">
                          <a:solidFill>
                            <a:srgbClr val="000000"/>
                          </a:solidFill>
                          <a:effectLst/>
                          <a:latin typeface="Arial"/>
                        </a:rPr>
                        <a:t>Development of an online portal</a:t>
                      </a:r>
                      <a:br>
                        <a:rPr lang="en-US" sz="300" b="0" i="0" u="none" strike="noStrike">
                          <a:solidFill>
                            <a:srgbClr val="000000"/>
                          </a:solidFill>
                          <a:effectLst/>
                          <a:latin typeface="Arial"/>
                        </a:rPr>
                      </a:br>
                      <a:r>
                        <a:rPr lang="en-US" sz="300" b="0" i="0" u="none" strike="noStrike">
                          <a:solidFill>
                            <a:srgbClr val="000000"/>
                          </a:solidFill>
                          <a:effectLst/>
                          <a:latin typeface="Arial"/>
                        </a:rPr>
                        <a:t>(2014-2015)</a:t>
                      </a:r>
                      <a:br>
                        <a:rPr lang="en-US" sz="300" b="0" i="0" u="none" strike="noStrike">
                          <a:solidFill>
                            <a:srgbClr val="000000"/>
                          </a:solidFill>
                          <a:effectLst/>
                          <a:latin typeface="Arial"/>
                        </a:rPr>
                      </a:br>
                      <a:r>
                        <a:rPr lang="en-US" sz="300" b="0" i="0" u="none" strike="noStrike">
                          <a:solidFill>
                            <a:srgbClr val="000000"/>
                          </a:solidFill>
                          <a:effectLst/>
                          <a:latin typeface="Arial"/>
                        </a:rPr>
                        <a:t/>
                      </a:r>
                      <a:br>
                        <a:rPr lang="en-US" sz="300" b="0" i="0" u="none" strike="noStrike">
                          <a:solidFill>
                            <a:srgbClr val="000000"/>
                          </a:solidFill>
                          <a:effectLst/>
                          <a:latin typeface="Arial"/>
                        </a:rPr>
                      </a:br>
                      <a:r>
                        <a:rPr lang="en-US" sz="300" b="0" i="0" u="none" strike="noStrike">
                          <a:solidFill>
                            <a:srgbClr val="000000"/>
                          </a:solidFill>
                          <a:effectLst/>
                          <a:latin typeface="Arial"/>
                        </a:rPr>
                        <a:t>Training of data managers (2014)</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5099">
                <a:tc>
                  <a:txBody>
                    <a:bodyPr/>
                    <a:lstStyle/>
                    <a:p>
                      <a:pPr algn="ctr" rtl="0" fontAlgn="ctr"/>
                      <a:r>
                        <a:rPr lang="en-US" sz="300" b="1" i="0" u="none" strike="noStrike">
                          <a:solidFill>
                            <a:srgbClr val="000000"/>
                          </a:solidFill>
                          <a:effectLst/>
                          <a:latin typeface="Arial"/>
                        </a:rPr>
                        <a:t>Human Resources for Health</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Supporting development of health systems *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Health workforce plan</a:t>
                      </a:r>
                      <a:br>
                        <a:rPr lang="en-US" sz="300" b="0" i="0" u="none" strike="noStrike">
                          <a:solidFill>
                            <a:srgbClr val="000000"/>
                          </a:solidFill>
                          <a:effectLst/>
                          <a:latin typeface="Arial"/>
                        </a:rPr>
                      </a:br>
                      <a:r>
                        <a:rPr lang="en-US" sz="300" b="0" i="0" u="none" strike="noStrike">
                          <a:solidFill>
                            <a:srgbClr val="000000"/>
                          </a:solidFill>
                          <a:effectLst/>
                          <a:latin typeface="Arial"/>
                        </a:rPr>
                        <a:t>(2014-2015)</a:t>
                      </a:r>
                      <a:br>
                        <a:rPr lang="en-US" sz="300" b="0" i="0" u="none" strike="noStrike">
                          <a:solidFill>
                            <a:srgbClr val="000000"/>
                          </a:solidFill>
                          <a:effectLst/>
                          <a:latin typeface="Arial"/>
                        </a:rPr>
                      </a:br>
                      <a:r>
                        <a:rPr lang="en-US" sz="300" b="0" i="0" u="none" strike="noStrike">
                          <a:solidFill>
                            <a:srgbClr val="000000"/>
                          </a:solidFill>
                          <a:effectLst/>
                          <a:latin typeface="Arial"/>
                        </a:rPr>
                        <a:t>Developing code of medical ethics</a:t>
                      </a:r>
                      <a:br>
                        <a:rPr lang="en-US" sz="300" b="0" i="0" u="none" strike="noStrike">
                          <a:solidFill>
                            <a:srgbClr val="000000"/>
                          </a:solidFill>
                          <a:effectLst/>
                          <a:latin typeface="Arial"/>
                        </a:rPr>
                      </a:br>
                      <a:r>
                        <a:rPr lang="en-US" sz="300" b="0" i="0" u="none" strike="noStrike">
                          <a:solidFill>
                            <a:srgbClr val="000000"/>
                          </a:solidFill>
                          <a:effectLst/>
                          <a:latin typeface="Arial"/>
                        </a:rPr>
                        <a:t>Training courses *</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HRH database</a:t>
                      </a:r>
                      <a:br>
                        <a:rPr lang="en-US" sz="300" b="0" i="0" u="none" strike="noStrike">
                          <a:solidFill>
                            <a:srgbClr val="006100"/>
                          </a:solidFill>
                          <a:effectLst/>
                          <a:latin typeface="Calibri"/>
                        </a:rPr>
                      </a:br>
                      <a:r>
                        <a:rPr lang="en-US" sz="300" b="0" i="0" u="none" strike="noStrike">
                          <a:solidFill>
                            <a:srgbClr val="006100"/>
                          </a:solidFill>
                          <a:effectLst/>
                          <a:latin typeface="Calibri"/>
                        </a:rPr>
                        <a:t>Finalization of HRH policy</a:t>
                      </a:r>
                      <a:br>
                        <a:rPr lang="en-US" sz="300" b="0" i="0" u="none" strike="noStrike">
                          <a:solidFill>
                            <a:srgbClr val="006100"/>
                          </a:solidFill>
                          <a:effectLst/>
                          <a:latin typeface="Calibri"/>
                        </a:rPr>
                      </a:br>
                      <a:r>
                        <a:rPr lang="en-US" sz="300" b="0" i="0" u="none" strike="noStrike">
                          <a:solidFill>
                            <a:srgbClr val="006100"/>
                          </a:solidFill>
                          <a:effectLst/>
                          <a:latin typeface="Calibri"/>
                        </a:rPr>
                        <a:t>Strategic Plan</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Policy dialogue on retention strategies for HRH</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884">
                <a:tc>
                  <a:txBody>
                    <a:bodyPr/>
                    <a:lstStyle/>
                    <a:p>
                      <a:pPr algn="ctr" rtl="0" fontAlgn="ctr"/>
                      <a:r>
                        <a:rPr lang="en-US" sz="300" b="1" i="0" u="none" strike="noStrike">
                          <a:solidFill>
                            <a:srgbClr val="000000"/>
                          </a:solidFill>
                          <a:effectLst/>
                          <a:latin typeface="Arial"/>
                        </a:rPr>
                        <a:t>Visibility</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Documentation and media coverage of major health policy events (2013-2015)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Media coverage and regular updates</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#NAME?</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Media, news flash, MoH newsletter &amp; web site to raise visibility of EU/LUX-WHO collaboration</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Mobilize and communicate with communities on policy dialogue for health</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Documentation and media coverage of key debates and health policy events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6100"/>
                          </a:solidFill>
                          <a:effectLst/>
                          <a:latin typeface="Calibri"/>
                        </a:rPr>
                        <a:t>Documentation and media coverage of key debates and health policy events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Documentation and media coverage of key debates and health policy events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Communication plan, media coverage, forums, work trips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CHPP installation </a:t>
                      </a:r>
                      <a:br>
                        <a:rPr lang="en-US" sz="300" b="0" i="0" u="none" strike="noStrike">
                          <a:solidFill>
                            <a:srgbClr val="000000"/>
                          </a:solidFill>
                          <a:effectLst/>
                          <a:latin typeface="Arial"/>
                        </a:rPr>
                      </a:br>
                      <a:r>
                        <a:rPr lang="en-US" sz="300" b="0" i="0" u="none" strike="noStrike">
                          <a:solidFill>
                            <a:srgbClr val="000000"/>
                          </a:solidFill>
                          <a:effectLst/>
                          <a:latin typeface="Arial"/>
                        </a:rPr>
                        <a:t>African Health Observatory </a:t>
                      </a:r>
                      <a:br>
                        <a:rPr lang="en-US" sz="300" b="0" i="0" u="none" strike="noStrike">
                          <a:solidFill>
                            <a:srgbClr val="000000"/>
                          </a:solidFill>
                          <a:effectLst/>
                          <a:latin typeface="Arial"/>
                        </a:rPr>
                      </a:br>
                      <a:r>
                        <a:rPr lang="en-US" sz="300" b="0" i="0" u="none" strike="noStrike">
                          <a:solidFill>
                            <a:srgbClr val="000000"/>
                          </a:solidFill>
                          <a:effectLst/>
                          <a:latin typeface="Arial"/>
                        </a:rPr>
                        <a:t>(2014-2015)</a:t>
                      </a:r>
                      <a:br>
                        <a:rPr lang="en-US" sz="300" b="0" i="0" u="none" strike="noStrike">
                          <a:solidFill>
                            <a:srgbClr val="000000"/>
                          </a:solidFill>
                          <a:effectLst/>
                          <a:latin typeface="Arial"/>
                        </a:rPr>
                      </a:br>
                      <a:r>
                        <a:rPr lang="en-US" sz="300" b="0" i="0" u="none" strike="noStrike">
                          <a:solidFill>
                            <a:srgbClr val="000000"/>
                          </a:solidFill>
                          <a:effectLst/>
                          <a:latin typeface="Arial"/>
                        </a:rPr>
                        <a:t>Media coverage, policy dialogue process documentation</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Documentation of policy dialogue in Mali</a:t>
                      </a:r>
                      <a:br>
                        <a:rPr lang="en-US" sz="300" b="0" i="0" u="none" strike="noStrike">
                          <a:solidFill>
                            <a:srgbClr val="000000"/>
                          </a:solidFill>
                          <a:effectLst/>
                          <a:latin typeface="Arial"/>
                        </a:rPr>
                      </a:br>
                      <a:r>
                        <a:rPr lang="en-US" sz="300" b="0" i="0" u="none" strike="noStrike">
                          <a:solidFill>
                            <a:srgbClr val="000000"/>
                          </a:solidFill>
                          <a:effectLst/>
                          <a:latin typeface="Arial"/>
                        </a:rPr>
                        <a:t>Media coverage</a:t>
                      </a:r>
                      <a:br>
                        <a:rPr lang="en-US" sz="300" b="0" i="0" u="none" strike="noStrike">
                          <a:solidFill>
                            <a:srgbClr val="000000"/>
                          </a:solidFill>
                          <a:effectLst/>
                          <a:latin typeface="Arial"/>
                        </a:rPr>
                      </a:br>
                      <a:r>
                        <a:rPr lang="en-US" sz="300" b="0" i="0" u="none" strike="noStrike">
                          <a:solidFill>
                            <a:srgbClr val="000000"/>
                          </a:solidFill>
                          <a:effectLst/>
                          <a:latin typeface="Arial"/>
                        </a:rPr>
                        <a:t>Support exchange of best practices across South-South</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Documenting policy dialogue experience Exchange of best practices South-South</a:t>
                      </a:r>
                      <a:br>
                        <a:rPr lang="en-US" sz="300" b="0" i="0" u="none" strike="noStrike">
                          <a:solidFill>
                            <a:srgbClr val="000000"/>
                          </a:solidFill>
                          <a:effectLst/>
                          <a:latin typeface="Arial"/>
                        </a:rPr>
                      </a:br>
                      <a:r>
                        <a:rPr lang="en-US" sz="300" b="0" i="0" u="none" strike="noStrike">
                          <a:solidFill>
                            <a:srgbClr val="000000"/>
                          </a:solidFill>
                          <a:effectLst/>
                          <a:latin typeface="Arial"/>
                        </a:rPr>
                        <a:t>(2013-2015) </a:t>
                      </a:r>
                      <a:br>
                        <a:rPr lang="en-US" sz="300" b="0" i="0" u="none" strike="noStrike">
                          <a:solidFill>
                            <a:srgbClr val="000000"/>
                          </a:solidFill>
                          <a:effectLst/>
                          <a:latin typeface="Arial"/>
                        </a:rPr>
                      </a:br>
                      <a:endParaRPr lang="en-US" sz="300" b="0" i="0" u="none" strike="noStrike">
                        <a:solidFill>
                          <a:srgbClr val="000000"/>
                        </a:solidFill>
                        <a:effectLst/>
                        <a:latin typeface="Arial"/>
                      </a:endParaRP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Documentation of health policy dialogue process (2014) *</a:t>
                      </a:r>
                      <a:br>
                        <a:rPr lang="en-US" sz="300" b="0" i="0" u="none" strike="noStrike">
                          <a:solidFill>
                            <a:srgbClr val="000000"/>
                          </a:solidFill>
                          <a:effectLst/>
                          <a:latin typeface="Arial"/>
                        </a:rPr>
                      </a:br>
                      <a:r>
                        <a:rPr lang="en-US" sz="300" b="0" i="0" u="none" strike="noStrike">
                          <a:solidFill>
                            <a:srgbClr val="000000"/>
                          </a:solidFill>
                          <a:effectLst/>
                          <a:latin typeface="Arial"/>
                        </a:rPr>
                        <a:t>Meetings - South-South exchanges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6937">
                <a:tc>
                  <a:txBody>
                    <a:bodyPr/>
                    <a:lstStyle/>
                    <a:p>
                      <a:pPr algn="ctr" rtl="0" fontAlgn="ctr"/>
                      <a:r>
                        <a:rPr lang="en-US" sz="300" b="1" i="0" u="none" strike="noStrike">
                          <a:solidFill>
                            <a:srgbClr val="000000"/>
                          </a:solidFill>
                          <a:effectLst/>
                          <a:latin typeface="Arial"/>
                        </a:rPr>
                        <a:t>Medicines</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Establishing drug regulatory committees</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Updating strategies against counterfeit drugs and illegal markets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Policy dialogue on generic essential medicines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Drug pricing</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6100"/>
                          </a:solidFill>
                          <a:effectLst/>
                          <a:latin typeface="Calibri"/>
                        </a:rPr>
                        <a:t>Medicine policy development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Development of drug policies (2014,2015)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927">
                <a:tc>
                  <a:txBody>
                    <a:bodyPr/>
                    <a:lstStyle/>
                    <a:p>
                      <a:pPr algn="ctr" rtl="0" fontAlgn="ctr"/>
                      <a:r>
                        <a:rPr lang="en-US" sz="300" b="1" i="0" u="none" strike="noStrike">
                          <a:solidFill>
                            <a:srgbClr val="000000"/>
                          </a:solidFill>
                          <a:effectLst/>
                          <a:latin typeface="Arial"/>
                        </a:rPr>
                        <a:t>IHP+</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Implementing COMPACT *</a:t>
                      </a:r>
                      <a:br>
                        <a:rPr lang="en-US" sz="300" b="0" i="0" u="none" strike="noStrike">
                          <a:solidFill>
                            <a:srgbClr val="000000"/>
                          </a:solidFill>
                          <a:effectLst/>
                          <a:latin typeface="Arial"/>
                        </a:rPr>
                      </a:br>
                      <a:r>
                        <a:rPr lang="en-US" sz="300" b="0" i="0" u="none" strike="noStrike">
                          <a:solidFill>
                            <a:srgbClr val="000000"/>
                          </a:solidFill>
                          <a:effectLst/>
                          <a:latin typeface="Arial"/>
                        </a:rPr>
                        <a:t>-Training for JANS and ONEhealth costing tool</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0" i="0" u="none" strike="noStrike">
                          <a:solidFill>
                            <a:srgbClr val="000000"/>
                          </a:solidFill>
                          <a:effectLst/>
                          <a:latin typeface="Arial"/>
                        </a:rPr>
                        <a:t>IHP+ adherence</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0" i="0" u="none" strike="noStrike">
                          <a:solidFill>
                            <a:srgbClr val="000000"/>
                          </a:solidFill>
                          <a:effectLst/>
                          <a:latin typeface="Arial"/>
                        </a:rPr>
                        <a:t>JANS</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0" i="0" u="none" strike="noStrike">
                          <a:solidFill>
                            <a:srgbClr val="000000"/>
                          </a:solidFill>
                          <a:effectLst/>
                          <a:latin typeface="Arial"/>
                        </a:rPr>
                        <a:t>JANS</a:t>
                      </a:r>
                    </a:p>
                  </a:txBody>
                  <a:tcPr marL="2829" marR="2829" marT="28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Implementing and monitoring COMPACT (2013-2015)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Second generation COMPACT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Establishing accountability of COMPACT</a:t>
                      </a:r>
                      <a:br>
                        <a:rPr lang="en-US" sz="300" b="0" i="0" u="none" strike="noStrike">
                          <a:solidFill>
                            <a:srgbClr val="000000"/>
                          </a:solidFill>
                          <a:effectLst/>
                          <a:latin typeface="Arial"/>
                        </a:rPr>
                      </a:br>
                      <a:r>
                        <a:rPr lang="en-US" sz="300" b="0" i="0" u="none" strike="noStrike">
                          <a:solidFill>
                            <a:srgbClr val="000000"/>
                          </a:solidFill>
                          <a:effectLst/>
                          <a:latin typeface="Arial"/>
                        </a:rPr>
                        <a:t>(2013-2015)</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Implementation of COMPACT</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8897">
                <a:tc>
                  <a:txBody>
                    <a:bodyPr/>
                    <a:lstStyle/>
                    <a:p>
                      <a:pPr algn="ctr" rtl="0" fontAlgn="ctr"/>
                      <a:r>
                        <a:rPr lang="en-US" sz="300" b="1" i="0" u="none" strike="noStrike">
                          <a:solidFill>
                            <a:srgbClr val="000000"/>
                          </a:solidFill>
                          <a:effectLst/>
                          <a:latin typeface="Arial"/>
                        </a:rPr>
                        <a:t>Others</a:t>
                      </a:r>
                    </a:p>
                  </a:txBody>
                  <a:tcPr marL="2829" marR="2829" marT="282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300" b="0" i="0" u="none" strike="noStrike">
                          <a:solidFill>
                            <a:srgbClr val="000000"/>
                          </a:solidFill>
                          <a:effectLst/>
                          <a:latin typeface="Arial"/>
                        </a:rPr>
                        <a:t>Health laws for universal coverage</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Health component of Poverty Reduction Strategy II</a:t>
                      </a:r>
                      <a:br>
                        <a:rPr lang="en-US" sz="300" b="0" i="0" u="none" strike="noStrike">
                          <a:solidFill>
                            <a:srgbClr val="000000"/>
                          </a:solidFill>
                          <a:effectLst/>
                          <a:latin typeface="Arial"/>
                        </a:rPr>
                      </a:br>
                      <a:r>
                        <a:rPr lang="en-US" sz="300" b="0" i="0" u="none" strike="noStrike">
                          <a:solidFill>
                            <a:srgbClr val="000000"/>
                          </a:solidFill>
                          <a:effectLst/>
                          <a:latin typeface="Arial"/>
                        </a:rPr>
                        <a:t>Responsiveness of health services to people's needs and demands</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National Health Observatory</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Health laws and regulatioon</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300" b="0" i="0" u="none" strike="noStrike" dirty="0">
                          <a:solidFill>
                            <a:srgbClr val="000000"/>
                          </a:solidFill>
                          <a:effectLst/>
                          <a:latin typeface="Arial"/>
                        </a:rPr>
                        <a:t> </a:t>
                      </a:r>
                    </a:p>
                  </a:txBody>
                  <a:tcPr marL="2829" marR="2829" marT="282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Rectangle 2"/>
          <p:cNvSpPr txBox="1">
            <a:spLocks noChangeArrowheads="1"/>
          </p:cNvSpPr>
          <p:nvPr/>
        </p:nvSpPr>
        <p:spPr>
          <a:xfrm>
            <a:off x="320891" y="-99392"/>
            <a:ext cx="8229600" cy="57150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eaLnBrk="1" hangingPunct="1"/>
            <a:r>
              <a:rPr lang="en-GB" dirty="0" smtClean="0"/>
              <a:t>19 Countries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648"/>
            <a:ext cx="8229600" cy="1143000"/>
          </a:xfrm>
        </p:spPr>
        <p:txBody>
          <a:bodyPr/>
          <a:lstStyle/>
          <a:p>
            <a:r>
              <a:rPr lang="fr-CH" sz="3200" dirty="0" err="1" smtClean="0"/>
              <a:t>Constraints</a:t>
            </a:r>
            <a:r>
              <a:rPr lang="fr-CH" sz="3200" dirty="0" smtClean="0"/>
              <a:t>, challenges and mitigation</a:t>
            </a:r>
            <a:endParaRPr lang="en-US" sz="3200" dirty="0"/>
          </a:p>
        </p:txBody>
      </p:sp>
      <p:sp>
        <p:nvSpPr>
          <p:cNvPr id="3" name="Content Placeholder 2"/>
          <p:cNvSpPr>
            <a:spLocks noGrp="1"/>
          </p:cNvSpPr>
          <p:nvPr>
            <p:ph idx="1"/>
          </p:nvPr>
        </p:nvSpPr>
        <p:spPr>
          <a:xfrm>
            <a:off x="539552" y="1052736"/>
            <a:ext cx="8229600" cy="5400600"/>
          </a:xfrm>
        </p:spPr>
        <p:txBody>
          <a:bodyPr/>
          <a:lstStyle/>
          <a:p>
            <a:r>
              <a:rPr lang="fr-CH" sz="2200" dirty="0" err="1" smtClean="0"/>
              <a:t>Many</a:t>
            </a:r>
            <a:r>
              <a:rPr lang="fr-CH" sz="2200" dirty="0" smtClean="0"/>
              <a:t> countries are "</a:t>
            </a:r>
            <a:r>
              <a:rPr lang="fr-CH" sz="2200" dirty="0" err="1" smtClean="0"/>
              <a:t>difficult</a:t>
            </a:r>
            <a:r>
              <a:rPr lang="fr-CH" sz="2200" dirty="0" smtClean="0"/>
              <a:t> countries"</a:t>
            </a:r>
          </a:p>
          <a:p>
            <a:pPr lvl="1"/>
            <a:r>
              <a:rPr lang="en-US" sz="1800" dirty="0" smtClean="0"/>
              <a:t>&gt; adapted / flexible responses</a:t>
            </a:r>
            <a:endParaRPr lang="fr-CH" sz="1800" dirty="0" smtClean="0"/>
          </a:p>
          <a:p>
            <a:r>
              <a:rPr lang="fr-CH" sz="2200" dirty="0" smtClean="0"/>
              <a:t>"The beauty </a:t>
            </a:r>
            <a:r>
              <a:rPr lang="fr-CH" sz="2200" dirty="0" err="1" smtClean="0"/>
              <a:t>is</a:t>
            </a:r>
            <a:r>
              <a:rPr lang="fr-CH" sz="2200" dirty="0" smtClean="0"/>
              <a:t> in </a:t>
            </a:r>
            <a:r>
              <a:rPr lang="fr-CH" sz="2200" dirty="0" err="1" smtClean="0"/>
              <a:t>diversity</a:t>
            </a:r>
            <a:r>
              <a:rPr lang="fr-CH" sz="2200" dirty="0" smtClean="0"/>
              <a:t>" – </a:t>
            </a:r>
            <a:r>
              <a:rPr lang="fr-CH" sz="2200" dirty="0" err="1" smtClean="0"/>
              <a:t>however</a:t>
            </a:r>
            <a:r>
              <a:rPr lang="fr-CH" sz="2200" dirty="0" smtClean="0"/>
              <a:t> </a:t>
            </a:r>
            <a:r>
              <a:rPr lang="fr-CH" sz="2200" dirty="0" err="1" smtClean="0"/>
              <a:t>variety</a:t>
            </a:r>
            <a:r>
              <a:rPr lang="fr-CH" sz="2200" dirty="0" smtClean="0"/>
              <a:t> of </a:t>
            </a:r>
            <a:r>
              <a:rPr lang="fr-CH" sz="2200" dirty="0" err="1" smtClean="0"/>
              <a:t>activities</a:t>
            </a:r>
            <a:r>
              <a:rPr lang="fr-CH" sz="2200" dirty="0" smtClean="0"/>
              <a:t> </a:t>
            </a:r>
            <a:r>
              <a:rPr lang="fr-CH" sz="2200" dirty="0" err="1" smtClean="0"/>
              <a:t>echoes</a:t>
            </a:r>
            <a:r>
              <a:rPr lang="fr-CH" sz="2200" dirty="0" smtClean="0"/>
              <a:t> the </a:t>
            </a:r>
            <a:r>
              <a:rPr lang="fr-CH" sz="2200" dirty="0" err="1" smtClean="0"/>
              <a:t>variety</a:t>
            </a:r>
            <a:r>
              <a:rPr lang="fr-CH" sz="2200" dirty="0" smtClean="0"/>
              <a:t> of expectations and of </a:t>
            </a:r>
            <a:r>
              <a:rPr lang="fr-CH" sz="2200" dirty="0" err="1" smtClean="0"/>
              <a:t>ways</a:t>
            </a:r>
            <a:r>
              <a:rPr lang="fr-CH" sz="2200" dirty="0" smtClean="0"/>
              <a:t> of </a:t>
            </a:r>
            <a:r>
              <a:rPr lang="fr-CH" sz="2200" dirty="0" err="1" smtClean="0"/>
              <a:t>understanding</a:t>
            </a:r>
            <a:r>
              <a:rPr lang="fr-CH" sz="2200" dirty="0" smtClean="0"/>
              <a:t> the </a:t>
            </a:r>
            <a:r>
              <a:rPr lang="fr-CH" sz="2200" dirty="0" err="1" smtClean="0"/>
              <a:t>policy</a:t>
            </a:r>
            <a:r>
              <a:rPr lang="fr-CH" sz="2200" dirty="0" smtClean="0"/>
              <a:t> dialogue issue/concept</a:t>
            </a:r>
          </a:p>
          <a:p>
            <a:pPr lvl="1"/>
            <a:r>
              <a:rPr lang="en-US" sz="1800" dirty="0" smtClean="0"/>
              <a:t>&gt; agreement on the concept and deliverables</a:t>
            </a:r>
            <a:endParaRPr lang="fr-CH" sz="1800" dirty="0" smtClean="0"/>
          </a:p>
          <a:p>
            <a:r>
              <a:rPr lang="fr-CH" sz="2200" dirty="0" err="1" smtClean="0"/>
              <a:t>Turn</a:t>
            </a:r>
            <a:r>
              <a:rPr lang="fr-CH" sz="2200" dirty="0" smtClean="0"/>
              <a:t> over of staff (MoH, WHO and UE)</a:t>
            </a:r>
          </a:p>
          <a:p>
            <a:pPr lvl="1"/>
            <a:r>
              <a:rPr lang="en-US" sz="1800" dirty="0" smtClean="0"/>
              <a:t>&gt; continuous briefing + capacity building</a:t>
            </a:r>
            <a:endParaRPr lang="fr-CH" sz="1800" dirty="0" smtClean="0"/>
          </a:p>
          <a:p>
            <a:r>
              <a:rPr lang="fr-CH" sz="2200" dirty="0"/>
              <a:t>The </a:t>
            </a:r>
            <a:r>
              <a:rPr lang="fr-CH" sz="2200" dirty="0" err="1"/>
              <a:t>political</a:t>
            </a:r>
            <a:r>
              <a:rPr lang="fr-CH" sz="2200" dirty="0"/>
              <a:t> </a:t>
            </a:r>
            <a:r>
              <a:rPr lang="fr-CH" sz="2200" dirty="0" err="1"/>
              <a:t>commitment</a:t>
            </a:r>
            <a:r>
              <a:rPr lang="fr-CH" sz="2200" dirty="0"/>
              <a:t> </a:t>
            </a:r>
            <a:r>
              <a:rPr lang="fr-CH" sz="2200" dirty="0" err="1"/>
              <a:t>is</a:t>
            </a:r>
            <a:r>
              <a:rPr lang="fr-CH" sz="2200" dirty="0"/>
              <a:t> </a:t>
            </a:r>
            <a:r>
              <a:rPr lang="fr-CH" sz="2200" dirty="0" err="1" smtClean="0"/>
              <a:t>needed</a:t>
            </a:r>
            <a:r>
              <a:rPr lang="fr-CH" sz="2200" dirty="0" smtClean="0"/>
              <a:t> and </a:t>
            </a:r>
            <a:r>
              <a:rPr lang="fr-CH" sz="2200" dirty="0" err="1" smtClean="0"/>
              <a:t>yet</a:t>
            </a:r>
            <a:r>
              <a:rPr lang="fr-CH" sz="2200" dirty="0" smtClean="0"/>
              <a:t> not </a:t>
            </a:r>
            <a:r>
              <a:rPr lang="fr-CH" sz="2200" dirty="0" err="1" smtClean="0"/>
              <a:t>always</a:t>
            </a:r>
            <a:r>
              <a:rPr lang="fr-CH" sz="2200" dirty="0" smtClean="0"/>
              <a:t> </a:t>
            </a:r>
            <a:r>
              <a:rPr lang="fr-CH" sz="2200" dirty="0" err="1" smtClean="0"/>
              <a:t>easy</a:t>
            </a:r>
            <a:r>
              <a:rPr lang="fr-CH" sz="2200" dirty="0" smtClean="0"/>
              <a:t> to </a:t>
            </a:r>
            <a:r>
              <a:rPr lang="fr-CH" sz="2200" dirty="0" err="1" smtClean="0"/>
              <a:t>get</a:t>
            </a:r>
            <a:r>
              <a:rPr lang="fr-CH" sz="2200" dirty="0" smtClean="0"/>
              <a:t>…</a:t>
            </a:r>
          </a:p>
          <a:p>
            <a:pPr lvl="1"/>
            <a:r>
              <a:rPr lang="en-US" sz="1800" dirty="0" smtClean="0"/>
              <a:t>&gt; intensify dialogue</a:t>
            </a:r>
            <a:endParaRPr lang="fr-CH" sz="1800" dirty="0" smtClean="0"/>
          </a:p>
          <a:p>
            <a:r>
              <a:rPr lang="fr-CH" sz="2200" dirty="0" smtClean="0"/>
              <a:t>IHP+, major </a:t>
            </a:r>
            <a:r>
              <a:rPr lang="fr-CH" sz="2200" dirty="0" err="1" smtClean="0"/>
              <a:t>commitments</a:t>
            </a:r>
            <a:r>
              <a:rPr lang="fr-CH" sz="2200" dirty="0" smtClean="0"/>
              <a:t> </a:t>
            </a:r>
            <a:r>
              <a:rPr lang="fr-CH" sz="2200" dirty="0" err="1" smtClean="0"/>
              <a:t>towards</a:t>
            </a:r>
            <a:r>
              <a:rPr lang="fr-CH" sz="2200" dirty="0" smtClean="0"/>
              <a:t> UHC, WHO </a:t>
            </a:r>
            <a:r>
              <a:rPr lang="fr-CH" sz="2200" dirty="0" err="1" smtClean="0"/>
              <a:t>reform</a:t>
            </a:r>
            <a:r>
              <a:rPr lang="fr-CH" sz="2200" dirty="0" smtClean="0"/>
              <a:t> and new </a:t>
            </a:r>
            <a:r>
              <a:rPr lang="fr-CH" sz="2200" dirty="0" err="1" smtClean="0"/>
              <a:t>PoW</a:t>
            </a:r>
            <a:r>
              <a:rPr lang="fr-CH" sz="2200" dirty="0" smtClean="0"/>
              <a:t> + </a:t>
            </a:r>
            <a:r>
              <a:rPr lang="fr-CH" sz="2200" dirty="0" err="1" smtClean="0"/>
              <a:t>this</a:t>
            </a:r>
            <a:r>
              <a:rPr lang="fr-CH" sz="2200" dirty="0" smtClean="0"/>
              <a:t> </a:t>
            </a:r>
            <a:r>
              <a:rPr lang="fr-CH" sz="2200" dirty="0" err="1" smtClean="0"/>
              <a:t>kind</a:t>
            </a:r>
            <a:r>
              <a:rPr lang="fr-CH" sz="2200" dirty="0" smtClean="0"/>
              <a:t> of programme </a:t>
            </a:r>
            <a:r>
              <a:rPr lang="fr-CH" sz="2200" dirty="0" err="1" smtClean="0"/>
              <a:t>provide</a:t>
            </a:r>
            <a:r>
              <a:rPr lang="fr-CH" sz="2200" dirty="0" smtClean="0"/>
              <a:t> room for structural </a:t>
            </a:r>
            <a:r>
              <a:rPr lang="fr-CH" sz="2200" dirty="0" err="1" smtClean="0"/>
              <a:t>improvement</a:t>
            </a:r>
            <a:r>
              <a:rPr lang="fr-CH" sz="2200" dirty="0" smtClean="0"/>
              <a:t> </a:t>
            </a:r>
            <a:r>
              <a:rPr lang="fr-CH" sz="2200" dirty="0" err="1" smtClean="0"/>
              <a:t>towards</a:t>
            </a:r>
            <a:r>
              <a:rPr lang="fr-CH" sz="2200" dirty="0" smtClean="0"/>
              <a:t> </a:t>
            </a:r>
            <a:r>
              <a:rPr lang="fr-CH" sz="2200" dirty="0" err="1" smtClean="0"/>
              <a:t>better</a:t>
            </a:r>
            <a:r>
              <a:rPr lang="fr-CH" sz="2200" dirty="0" smtClean="0"/>
              <a:t> </a:t>
            </a:r>
            <a:r>
              <a:rPr lang="fr-CH" sz="2200" dirty="0" err="1" smtClean="0"/>
              <a:t>health</a:t>
            </a:r>
            <a:r>
              <a:rPr lang="fr-CH" sz="2200" dirty="0" smtClean="0"/>
              <a:t> </a:t>
            </a:r>
            <a:r>
              <a:rPr lang="fr-CH" sz="2200" dirty="0" err="1" smtClean="0"/>
              <a:t>results</a:t>
            </a:r>
            <a:r>
              <a:rPr lang="fr-CH" sz="2200" dirty="0" smtClean="0"/>
              <a:t> </a:t>
            </a:r>
            <a:r>
              <a:rPr lang="fr-CH" sz="2200" dirty="0" err="1" smtClean="0"/>
              <a:t>at</a:t>
            </a:r>
            <a:r>
              <a:rPr lang="fr-CH" sz="2200" dirty="0" smtClean="0"/>
              <a:t> country </a:t>
            </a:r>
            <a:r>
              <a:rPr lang="fr-CH" sz="2200" dirty="0" err="1" smtClean="0"/>
              <a:t>level</a:t>
            </a:r>
            <a:endParaRPr lang="en-US" sz="2200" dirty="0"/>
          </a:p>
        </p:txBody>
      </p:sp>
    </p:spTree>
    <p:extLst>
      <p:ext uri="{BB962C8B-B14F-4D97-AF65-F5344CB8AC3E}">
        <p14:creationId xmlns:p14="http://schemas.microsoft.com/office/powerpoint/2010/main" val="4285267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smtClean="0"/>
              <a:t>Next</a:t>
            </a:r>
            <a:r>
              <a:rPr lang="fr-CH" dirty="0" smtClean="0"/>
              <a:t> </a:t>
            </a:r>
            <a:r>
              <a:rPr lang="fr-CH" dirty="0" err="1" smtClean="0"/>
              <a:t>steps</a:t>
            </a:r>
            <a:endParaRPr lang="en-US" dirty="0"/>
          </a:p>
        </p:txBody>
      </p:sp>
      <p:sp>
        <p:nvSpPr>
          <p:cNvPr id="3" name="Content Placeholder 2"/>
          <p:cNvSpPr>
            <a:spLocks noGrp="1"/>
          </p:cNvSpPr>
          <p:nvPr>
            <p:ph idx="1"/>
          </p:nvPr>
        </p:nvSpPr>
        <p:spPr>
          <a:xfrm>
            <a:off x="539552" y="1628800"/>
            <a:ext cx="8229600" cy="4525963"/>
          </a:xfrm>
        </p:spPr>
        <p:txBody>
          <a:bodyPr/>
          <a:lstStyle/>
          <a:p>
            <a:r>
              <a:rPr lang="fr-CH" sz="2400" dirty="0" smtClean="0"/>
              <a:t>On </a:t>
            </a:r>
            <a:r>
              <a:rPr lang="fr-CH" sz="2400" dirty="0" err="1" smtClean="0"/>
              <a:t>going</a:t>
            </a:r>
            <a:r>
              <a:rPr lang="fr-CH" sz="2400" dirty="0" smtClean="0"/>
              <a:t> </a:t>
            </a:r>
            <a:r>
              <a:rPr lang="fr-CH" sz="2400" dirty="0" err="1" smtClean="0"/>
              <a:t>work</a:t>
            </a:r>
            <a:r>
              <a:rPr lang="fr-CH" sz="2400" dirty="0" smtClean="0"/>
              <a:t> in countries – </a:t>
            </a:r>
            <a:r>
              <a:rPr lang="fr-CH" sz="2400" dirty="0" err="1" smtClean="0"/>
              <a:t>roadmaps</a:t>
            </a:r>
            <a:r>
              <a:rPr lang="fr-CH" sz="2400" dirty="0" smtClean="0"/>
              <a:t> </a:t>
            </a:r>
            <a:r>
              <a:rPr lang="fr-CH" sz="2400" dirty="0" err="1" smtClean="0"/>
              <a:t>implementation</a:t>
            </a:r>
            <a:endParaRPr lang="fr-CH" sz="2400" dirty="0" smtClean="0"/>
          </a:p>
          <a:p>
            <a:r>
              <a:rPr lang="en-US" sz="2400" dirty="0" smtClean="0"/>
              <a:t>Experts deployment under </a:t>
            </a:r>
            <a:r>
              <a:rPr lang="en-US" sz="2400" dirty="0" err="1" smtClean="0"/>
              <a:t>finalisation</a:t>
            </a:r>
            <a:endParaRPr lang="fr-CH" sz="2400" dirty="0" smtClean="0"/>
          </a:p>
          <a:p>
            <a:r>
              <a:rPr lang="fr-CH" sz="2400" dirty="0" err="1" smtClean="0"/>
              <a:t>Technical</a:t>
            </a:r>
            <a:r>
              <a:rPr lang="fr-CH" sz="2400" dirty="0" smtClean="0"/>
              <a:t> meeting in </a:t>
            </a:r>
            <a:r>
              <a:rPr lang="fr-CH" sz="2400" dirty="0" err="1" smtClean="0"/>
              <a:t>Feb</a:t>
            </a:r>
            <a:r>
              <a:rPr lang="fr-CH" sz="2400" dirty="0" smtClean="0"/>
              <a:t>/Mar 2014 to </a:t>
            </a:r>
            <a:r>
              <a:rPr lang="fr-CH" sz="2400" dirty="0" err="1" smtClean="0"/>
              <a:t>discuss</a:t>
            </a:r>
            <a:r>
              <a:rPr lang="fr-CH" sz="2400" dirty="0" smtClean="0"/>
              <a:t> </a:t>
            </a:r>
            <a:r>
              <a:rPr lang="fr-CH" sz="2400" dirty="0" err="1" smtClean="0"/>
              <a:t>implementation</a:t>
            </a:r>
            <a:r>
              <a:rPr lang="fr-CH" sz="2400" dirty="0" smtClean="0"/>
              <a:t> </a:t>
            </a:r>
            <a:r>
              <a:rPr lang="fr-CH" sz="2400" dirty="0" err="1" smtClean="0"/>
              <a:t>details</a:t>
            </a:r>
            <a:r>
              <a:rPr lang="fr-CH" sz="2400" dirty="0" smtClean="0"/>
              <a:t>, exchange on </a:t>
            </a:r>
            <a:r>
              <a:rPr lang="fr-CH" sz="2400" dirty="0" err="1" smtClean="0"/>
              <a:t>what</a:t>
            </a:r>
            <a:r>
              <a:rPr lang="fr-CH" sz="2400" dirty="0" smtClean="0"/>
              <a:t> </a:t>
            </a:r>
            <a:r>
              <a:rPr lang="fr-CH" sz="2400" dirty="0" err="1" smtClean="0"/>
              <a:t>works</a:t>
            </a:r>
            <a:r>
              <a:rPr lang="fr-CH" sz="2400" dirty="0" smtClean="0"/>
              <a:t> </a:t>
            </a:r>
            <a:r>
              <a:rPr lang="fr-CH" sz="2400" dirty="0" err="1" smtClean="0"/>
              <a:t>well</a:t>
            </a:r>
            <a:r>
              <a:rPr lang="fr-CH" sz="2400" dirty="0" smtClean="0"/>
              <a:t> and </a:t>
            </a:r>
            <a:r>
              <a:rPr lang="fr-CH" sz="2400" dirty="0" err="1" smtClean="0"/>
              <a:t>less</a:t>
            </a:r>
            <a:r>
              <a:rPr lang="fr-CH" sz="2400" dirty="0" smtClean="0"/>
              <a:t> </a:t>
            </a:r>
            <a:r>
              <a:rPr lang="fr-CH" sz="2400" dirty="0" err="1" smtClean="0"/>
              <a:t>well</a:t>
            </a:r>
            <a:r>
              <a:rPr lang="fr-CH" sz="2400" dirty="0" smtClean="0"/>
              <a:t> and </a:t>
            </a:r>
            <a:r>
              <a:rPr lang="fr-CH" sz="2400" dirty="0" err="1" smtClean="0"/>
              <a:t>reorientate</a:t>
            </a:r>
            <a:r>
              <a:rPr lang="fr-CH" sz="2400" dirty="0" smtClean="0"/>
              <a:t> </a:t>
            </a:r>
            <a:r>
              <a:rPr lang="fr-CH" sz="2400" dirty="0" err="1" smtClean="0"/>
              <a:t>when</a:t>
            </a:r>
            <a:r>
              <a:rPr lang="fr-CH" sz="2400" dirty="0" smtClean="0"/>
              <a:t> </a:t>
            </a:r>
            <a:r>
              <a:rPr lang="fr-CH" sz="2400" dirty="0" err="1" smtClean="0"/>
              <a:t>needed</a:t>
            </a:r>
            <a:r>
              <a:rPr lang="fr-CH" sz="2400" dirty="0" smtClean="0"/>
              <a:t> </a:t>
            </a:r>
          </a:p>
          <a:p>
            <a:r>
              <a:rPr lang="fr-CH" sz="2400" dirty="0" err="1" smtClean="0"/>
              <a:t>Website</a:t>
            </a:r>
            <a:r>
              <a:rPr lang="fr-CH" sz="2400" dirty="0" smtClean="0"/>
              <a:t> </a:t>
            </a:r>
            <a:r>
              <a:rPr lang="fr-CH" sz="2400" dirty="0" err="1" smtClean="0"/>
              <a:t>development</a:t>
            </a:r>
            <a:r>
              <a:rPr lang="fr-CH" sz="2400" dirty="0" smtClean="0"/>
              <a:t> – stories and </a:t>
            </a:r>
            <a:r>
              <a:rPr lang="fr-CH" sz="2400" dirty="0" err="1" smtClean="0"/>
              <a:t>dashboard</a:t>
            </a:r>
            <a:endParaRPr lang="fr-CH" sz="2400" dirty="0" smtClean="0"/>
          </a:p>
          <a:p>
            <a:r>
              <a:rPr lang="fr-CH" sz="2400" dirty="0" smtClean="0"/>
              <a:t>Agreement on </a:t>
            </a:r>
            <a:r>
              <a:rPr lang="fr-CH" sz="2400" dirty="0" err="1" smtClean="0"/>
              <a:t>deliverables</a:t>
            </a:r>
            <a:r>
              <a:rPr lang="fr-CH" sz="2400" dirty="0" smtClean="0"/>
              <a:t> </a:t>
            </a:r>
            <a:r>
              <a:rPr lang="fr-CH" sz="2400" dirty="0" err="1" smtClean="0"/>
              <a:t>abnd</a:t>
            </a:r>
            <a:r>
              <a:rPr lang="fr-CH" sz="2400" dirty="0" smtClean="0"/>
              <a:t> </a:t>
            </a:r>
            <a:r>
              <a:rPr lang="fr-CH" sz="2400" dirty="0" err="1" smtClean="0"/>
              <a:t>success</a:t>
            </a:r>
            <a:r>
              <a:rPr lang="fr-CH" sz="2400" dirty="0" smtClean="0"/>
              <a:t> </a:t>
            </a:r>
            <a:r>
              <a:rPr lang="fr-CH" sz="2400" dirty="0" err="1" smtClean="0"/>
              <a:t>factors</a:t>
            </a:r>
            <a:endParaRPr lang="fr-CH" sz="2400" dirty="0" smtClean="0"/>
          </a:p>
          <a:p>
            <a:r>
              <a:rPr lang="fr-CH" sz="2400" dirty="0" smtClean="0"/>
              <a:t>Guidance documents </a:t>
            </a:r>
            <a:r>
              <a:rPr lang="fr-CH" sz="2400" dirty="0" err="1" smtClean="0"/>
              <a:t>development</a:t>
            </a:r>
            <a:endParaRPr lang="fr-CH" sz="2400" dirty="0" smtClean="0"/>
          </a:p>
          <a:p>
            <a:r>
              <a:rPr lang="fr-CH" sz="2400" dirty="0" err="1"/>
              <a:t>C</a:t>
            </a:r>
            <a:r>
              <a:rPr lang="fr-CH" sz="2400" dirty="0" err="1" smtClean="0"/>
              <a:t>apacity</a:t>
            </a:r>
            <a:r>
              <a:rPr lang="fr-CH" sz="2400" dirty="0" smtClean="0"/>
              <a:t> building programme</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852936"/>
            <a:ext cx="8229600" cy="1143000"/>
          </a:xfrm>
        </p:spPr>
        <p:txBody>
          <a:bodyPr/>
          <a:lstStyle/>
          <a:p>
            <a:r>
              <a:rPr lang="en-US" dirty="0" smtClean="0"/>
              <a:t>Thank you</a:t>
            </a:r>
            <a:endParaRPr lang="fr-CH" dirty="0"/>
          </a:p>
        </p:txBody>
      </p:sp>
    </p:spTree>
    <p:extLst>
      <p:ext uri="{BB962C8B-B14F-4D97-AF65-F5344CB8AC3E}">
        <p14:creationId xmlns:p14="http://schemas.microsoft.com/office/powerpoint/2010/main" val="3723478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TotalTime>
  <Words>2428</Words>
  <Application>Microsoft Office PowerPoint</Application>
  <PresentationFormat>On-screen Show (4:3)</PresentationFormat>
  <Paragraphs>480</Paragraphs>
  <Slides>24</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Default Design</vt:lpstr>
      <vt:lpstr>Visio</vt:lpstr>
      <vt:lpstr>PowerPoint Presentation</vt:lpstr>
      <vt:lpstr>Why such a partnership?</vt:lpstr>
      <vt:lpstr>PowerPoint Presentation</vt:lpstr>
      <vt:lpstr>PowerPoint Presentation</vt:lpstr>
      <vt:lpstr>PowerPoint Presentation</vt:lpstr>
      <vt:lpstr>PowerPoint Presentation</vt:lpstr>
      <vt:lpstr>The response: a coherent programme of work</vt:lpstr>
      <vt:lpstr>Resp1: Universal Health Coverage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Way of working</vt:lpstr>
      <vt:lpstr>PowerPoint Presentation</vt:lpstr>
      <vt:lpstr>PowerPoint Presentation</vt:lpstr>
      <vt:lpstr>PowerPoint Presentation</vt:lpstr>
      <vt:lpstr>Constraints, challenges and mitigation</vt:lpstr>
      <vt:lpstr>Next steps</vt:lpstr>
      <vt:lpstr>Thank you</vt:lpstr>
    </vt:vector>
  </TitlesOfParts>
  <Company>World Health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Schmets</dc:creator>
  <cp:lastModifiedBy>SEIDEL Walter (DEVCO)</cp:lastModifiedBy>
  <cp:revision>48</cp:revision>
  <dcterms:created xsi:type="dcterms:W3CDTF">2011-11-04T10:01:15Z</dcterms:created>
  <dcterms:modified xsi:type="dcterms:W3CDTF">2013-10-31T14:57:02Z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-978664709</vt:i4>
  </property>
  <property fmtid="{D5CDD505-2E9C-101B-9397-08002B2CF9AE}" pid="3" name="_NewReviewCycle">
    <vt:lpwstr/>
  </property>
  <property fmtid="{D5CDD505-2E9C-101B-9397-08002B2CF9AE}" pid="4" name="_EmailSubject">
    <vt:lpwstr>Addis seminar session 6 (Tue Nov 5 11:30-13:00)</vt:lpwstr>
  </property>
  <property fmtid="{D5CDD505-2E9C-101B-9397-08002B2CF9AE}" pid="5" name="_AuthorEmail">
    <vt:lpwstr>Walter.SEIDEL@ec.europa.eu</vt:lpwstr>
  </property>
  <property fmtid="{D5CDD505-2E9C-101B-9397-08002B2CF9AE}" pid="6" name="_AuthorEmailDisplayName">
    <vt:lpwstr>SEIDEL Walter (DEVCO)</vt:lpwstr>
  </property>
  <property fmtid="{D5CDD505-2E9C-101B-9397-08002B2CF9AE}" pid="7" name="_PreviousAdHocReviewCycleID">
    <vt:i4>1339886115</vt:i4>
  </property>
</Properties>
</file>