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3"/>
  </p:notesMasterIdLst>
  <p:sldIdLst>
    <p:sldId id="259" r:id="rId2"/>
  </p:sldIdLst>
  <p:sldSz cx="30279975" cy="42808525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353" userDrawn="1">
          <p15:clr>
            <a:srgbClr val="A4A3A4"/>
          </p15:clr>
        </p15:guide>
        <p15:guide id="2" pos="1907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051C"/>
    <a:srgbClr val="CC99FF"/>
    <a:srgbClr val="C9C3B6"/>
    <a:srgbClr val="B1C6D1"/>
    <a:srgbClr val="C7DFEC"/>
    <a:srgbClr val="BFD6E3"/>
    <a:srgbClr val="BDD4E0"/>
    <a:srgbClr val="C9E2EF"/>
    <a:srgbClr val="A5B7D5"/>
    <a:srgbClr val="94A4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6322" autoAdjust="0"/>
    <p:restoredTop sz="95226" autoAdjust="0"/>
  </p:normalViewPr>
  <p:slideViewPr>
    <p:cSldViewPr snapToGrid="0">
      <p:cViewPr>
        <p:scale>
          <a:sx n="33" d="100"/>
          <a:sy n="33" d="100"/>
        </p:scale>
        <p:origin x="422" y="-2544"/>
      </p:cViewPr>
      <p:guideLst>
        <p:guide orient="horz" pos="12353"/>
        <p:guide pos="1907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0" d="100"/>
        <a:sy n="1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202" cy="513376"/>
          </a:xfrm>
          <a:prstGeom prst="rect">
            <a:avLst/>
          </a:prstGeom>
        </p:spPr>
        <p:txBody>
          <a:bodyPr vert="horz" lIns="95088" tIns="47544" rIns="95088" bIns="4754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203" y="0"/>
            <a:ext cx="3079202" cy="513376"/>
          </a:xfrm>
          <a:prstGeom prst="rect">
            <a:avLst/>
          </a:prstGeom>
        </p:spPr>
        <p:txBody>
          <a:bodyPr vert="horz" lIns="95088" tIns="47544" rIns="95088" bIns="47544" rtlCol="0"/>
          <a:lstStyle>
            <a:lvl1pPr algn="r">
              <a:defRPr sz="1200"/>
            </a:lvl1pPr>
          </a:lstStyle>
          <a:p>
            <a:fld id="{6A2BFF42-70D1-4B6D-9D93-90D6E733CE98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0450" y="1279525"/>
            <a:ext cx="244316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088" tIns="47544" rIns="95088" bIns="47544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10075" y="4924791"/>
            <a:ext cx="5683914" cy="4031319"/>
          </a:xfrm>
          <a:prstGeom prst="rect">
            <a:avLst/>
          </a:prstGeom>
        </p:spPr>
        <p:txBody>
          <a:bodyPr vert="horz" lIns="95088" tIns="47544" rIns="95088" bIns="4754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237"/>
            <a:ext cx="3079202" cy="513376"/>
          </a:xfrm>
          <a:prstGeom prst="rect">
            <a:avLst/>
          </a:prstGeom>
        </p:spPr>
        <p:txBody>
          <a:bodyPr vert="horz" lIns="95088" tIns="47544" rIns="95088" bIns="4754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203" y="9721237"/>
            <a:ext cx="3079202" cy="513376"/>
          </a:xfrm>
          <a:prstGeom prst="rect">
            <a:avLst/>
          </a:prstGeom>
        </p:spPr>
        <p:txBody>
          <a:bodyPr vert="horz" lIns="95088" tIns="47544" rIns="95088" bIns="47544" rtlCol="0" anchor="b"/>
          <a:lstStyle>
            <a:lvl1pPr algn="r">
              <a:defRPr sz="1200"/>
            </a:lvl1pPr>
          </a:lstStyle>
          <a:p>
            <a:fld id="{92AE3808-D9F9-412A-BCF7-6394F5D7D6C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174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330450" y="1279525"/>
            <a:ext cx="2443163" cy="3454400"/>
          </a:xfrm>
        </p:spPr>
        <p:txBody>
          <a:bodyPr/>
          <a:lstStyle/>
          <a:p>
            <a:endParaRPr lang="fr-BE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0885">
              <a:defRPr/>
            </a:pPr>
            <a:endParaRPr lang="fr-BE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AE3808-D9F9-412A-BCF7-6394F5D7D6C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3724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3650022" y="14898365"/>
            <a:ext cx="22979931" cy="10274046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1159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93770" y="27169144"/>
            <a:ext cx="16892441" cy="7739579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629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514018" indent="0" algn="ctr">
              <a:buNone/>
              <a:defRPr sz="6292"/>
            </a:lvl2pPr>
            <a:lvl3pPr marL="3028036" indent="0" algn="ctr">
              <a:buNone/>
              <a:defRPr sz="5961"/>
            </a:lvl3pPr>
            <a:lvl4pPr marL="4542053" indent="0" algn="ctr">
              <a:buNone/>
              <a:defRPr sz="5298"/>
            </a:lvl4pPr>
            <a:lvl5pPr marL="6056071" indent="0" algn="ctr">
              <a:buNone/>
              <a:defRPr sz="5298"/>
            </a:lvl5pPr>
            <a:lvl6pPr marL="7570089" indent="0" algn="ctr">
              <a:buNone/>
              <a:defRPr sz="5298"/>
            </a:lvl6pPr>
            <a:lvl7pPr marL="9084107" indent="0" algn="ctr">
              <a:buNone/>
              <a:defRPr sz="5298"/>
            </a:lvl7pPr>
            <a:lvl8pPr marL="10598125" indent="0" algn="ctr">
              <a:buNone/>
              <a:defRPr sz="5298"/>
            </a:lvl8pPr>
            <a:lvl9pPr marL="12112142" indent="0" algn="ctr">
              <a:buNone/>
              <a:defRPr sz="5298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3457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477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490815" y="5850499"/>
            <a:ext cx="3490164" cy="3110752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18354" y="5850499"/>
            <a:ext cx="15617414" cy="3110752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107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882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3663877" y="14898365"/>
            <a:ext cx="22982501" cy="10274046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1159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3770" y="27168651"/>
            <a:ext cx="16892441" cy="7896806"/>
          </a:xfrm>
        </p:spPr>
        <p:txBody>
          <a:bodyPr anchor="t" anchorCtr="1">
            <a:normAutofit/>
          </a:bodyPr>
          <a:lstStyle>
            <a:lvl1pPr marL="0" indent="0">
              <a:buNone/>
              <a:defRPr sz="6292">
                <a:solidFill>
                  <a:schemeClr val="tx1"/>
                </a:solidFill>
              </a:defRPr>
            </a:lvl1pPr>
            <a:lvl2pPr marL="1514018" indent="0">
              <a:buNone/>
              <a:defRPr sz="6292">
                <a:solidFill>
                  <a:schemeClr val="tx1">
                    <a:tint val="75000"/>
                  </a:schemeClr>
                </a:solidFill>
              </a:defRPr>
            </a:lvl2pPr>
            <a:lvl3pPr marL="3028036" indent="0">
              <a:buNone/>
              <a:defRPr sz="5961">
                <a:solidFill>
                  <a:schemeClr val="tx1">
                    <a:tint val="75000"/>
                  </a:schemeClr>
                </a:solidFill>
              </a:defRPr>
            </a:lvl3pPr>
            <a:lvl4pPr marL="4542053" indent="0">
              <a:buNone/>
              <a:defRPr sz="5298">
                <a:solidFill>
                  <a:schemeClr val="tx1">
                    <a:tint val="75000"/>
                  </a:schemeClr>
                </a:solidFill>
              </a:defRPr>
            </a:lvl4pPr>
            <a:lvl5pPr marL="6056071" indent="0">
              <a:buNone/>
              <a:defRPr sz="5298">
                <a:solidFill>
                  <a:schemeClr val="tx1">
                    <a:tint val="75000"/>
                  </a:schemeClr>
                </a:solidFill>
              </a:defRPr>
            </a:lvl5pPr>
            <a:lvl6pPr marL="7570089" indent="0">
              <a:buNone/>
              <a:defRPr sz="5298">
                <a:solidFill>
                  <a:schemeClr val="tx1">
                    <a:tint val="75000"/>
                  </a:schemeClr>
                </a:solidFill>
              </a:defRPr>
            </a:lvl6pPr>
            <a:lvl7pPr marL="9084107" indent="0">
              <a:buNone/>
              <a:defRPr sz="5298">
                <a:solidFill>
                  <a:schemeClr val="tx1">
                    <a:tint val="75000"/>
                  </a:schemeClr>
                </a:solidFill>
              </a:defRPr>
            </a:lvl7pPr>
            <a:lvl8pPr marL="10598125" indent="0">
              <a:buNone/>
              <a:defRPr sz="5298">
                <a:solidFill>
                  <a:schemeClr val="tx1">
                    <a:tint val="75000"/>
                  </a:schemeClr>
                </a:solidFill>
              </a:defRPr>
            </a:lvl8pPr>
            <a:lvl9pPr marL="12112142" indent="0">
              <a:buNone/>
              <a:defRPr sz="529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205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0020" y="16467012"/>
            <a:ext cx="10888151" cy="1936297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741802" y="16467012"/>
            <a:ext cx="10896407" cy="1936297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59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0019" y="14440758"/>
            <a:ext cx="10888154" cy="4395002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6292" b="0" cap="all" spc="331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1514018" indent="0">
              <a:buNone/>
              <a:defRPr sz="6292" b="1"/>
            </a:lvl2pPr>
            <a:lvl3pPr marL="3028036" indent="0">
              <a:buNone/>
              <a:defRPr sz="5961" b="1"/>
            </a:lvl3pPr>
            <a:lvl4pPr marL="4542053" indent="0">
              <a:buNone/>
              <a:defRPr sz="5298" b="1"/>
            </a:lvl4pPr>
            <a:lvl5pPr marL="6056071" indent="0">
              <a:buNone/>
              <a:defRPr sz="5298" b="1"/>
            </a:lvl5pPr>
            <a:lvl6pPr marL="7570089" indent="0">
              <a:buNone/>
              <a:defRPr sz="5298" b="1"/>
            </a:lvl6pPr>
            <a:lvl7pPr marL="9084107" indent="0">
              <a:buNone/>
              <a:defRPr sz="5298" b="1"/>
            </a:lvl7pPr>
            <a:lvl8pPr marL="10598125" indent="0">
              <a:buNone/>
              <a:defRPr sz="5298" b="1"/>
            </a:lvl8pPr>
            <a:lvl9pPr marL="12112142" indent="0">
              <a:buNone/>
              <a:defRPr sz="5298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0019" y="19620574"/>
            <a:ext cx="10888154" cy="162094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741802" y="19620574"/>
            <a:ext cx="10896407" cy="1620941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5741802" y="14440758"/>
            <a:ext cx="10896407" cy="4395002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6292" b="0" cap="all" spc="331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1514018" indent="0">
              <a:buNone/>
              <a:defRPr sz="6292" b="1"/>
            </a:lvl2pPr>
            <a:lvl3pPr marL="3028036" indent="0">
              <a:buNone/>
              <a:defRPr sz="5961" b="1"/>
            </a:lvl3pPr>
            <a:lvl4pPr marL="4542053" indent="0">
              <a:buNone/>
              <a:defRPr sz="5298" b="1"/>
            </a:lvl4pPr>
            <a:lvl5pPr marL="6056071" indent="0">
              <a:buNone/>
              <a:defRPr sz="5298" b="1"/>
            </a:lvl5pPr>
            <a:lvl6pPr marL="7570089" indent="0">
              <a:buNone/>
              <a:defRPr sz="5298" b="1"/>
            </a:lvl6pPr>
            <a:lvl7pPr marL="9084107" indent="0">
              <a:buNone/>
              <a:defRPr sz="5298" b="1"/>
            </a:lvl7pPr>
            <a:lvl8pPr marL="10598125" indent="0">
              <a:buNone/>
              <a:defRPr sz="5298" b="1"/>
            </a:lvl8pPr>
            <a:lvl9pPr marL="12112142" indent="0">
              <a:buNone/>
              <a:defRPr sz="5298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560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614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267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15139988" cy="428085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B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2121661" y="14006275"/>
            <a:ext cx="10896665" cy="7125372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6954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29686" y="5022867"/>
            <a:ext cx="11960590" cy="32762791"/>
          </a:xfrm>
        </p:spPr>
        <p:txBody>
          <a:bodyPr>
            <a:normAutofit/>
          </a:bodyPr>
          <a:lstStyle>
            <a:lvl1pPr>
              <a:defRPr sz="6292">
                <a:solidFill>
                  <a:schemeClr val="tx1"/>
                </a:solidFill>
              </a:defRPr>
            </a:lvl1pPr>
            <a:lvl2pPr>
              <a:defRPr sz="5298">
                <a:solidFill>
                  <a:schemeClr val="tx1"/>
                </a:solidFill>
              </a:defRPr>
            </a:lvl2pPr>
            <a:lvl3pPr>
              <a:defRPr sz="5298">
                <a:solidFill>
                  <a:schemeClr val="tx1"/>
                </a:solidFill>
              </a:defRPr>
            </a:lvl3pPr>
            <a:lvl4pPr>
              <a:defRPr sz="5298">
                <a:solidFill>
                  <a:schemeClr val="tx1"/>
                </a:solidFill>
              </a:defRPr>
            </a:lvl4pPr>
            <a:lvl5pPr>
              <a:defRPr sz="5298">
                <a:solidFill>
                  <a:schemeClr val="tx1"/>
                </a:solidFill>
              </a:defRPr>
            </a:lvl5pPr>
            <a:lvl6pPr>
              <a:defRPr sz="5298"/>
            </a:lvl6pPr>
            <a:lvl7pPr>
              <a:defRPr sz="5298"/>
            </a:lvl7pPr>
            <a:lvl8pPr>
              <a:defRPr sz="5298"/>
            </a:lvl8pPr>
            <a:lvl9pPr>
              <a:defRPr sz="5298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57673" y="22159048"/>
            <a:ext cx="9424642" cy="1369545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4967">
                <a:solidFill>
                  <a:srgbClr val="FFFFFF"/>
                </a:solidFill>
              </a:defRPr>
            </a:lvl1pPr>
            <a:lvl2pPr marL="1514018" indent="0">
              <a:buNone/>
              <a:defRPr sz="4636"/>
            </a:lvl2pPr>
            <a:lvl3pPr marL="3028036" indent="0">
              <a:buNone/>
              <a:defRPr sz="3974"/>
            </a:lvl3pPr>
            <a:lvl4pPr marL="4542053" indent="0">
              <a:buNone/>
              <a:defRPr sz="3312"/>
            </a:lvl4pPr>
            <a:lvl5pPr marL="6056071" indent="0">
              <a:buNone/>
              <a:defRPr sz="3312"/>
            </a:lvl5pPr>
            <a:lvl6pPr marL="7570089" indent="0">
              <a:buNone/>
              <a:defRPr sz="3312"/>
            </a:lvl6pPr>
            <a:lvl7pPr marL="9084107" indent="0">
              <a:buNone/>
              <a:defRPr sz="3312"/>
            </a:lvl7pPr>
            <a:lvl8pPr marL="10598125" indent="0">
              <a:buNone/>
              <a:defRPr sz="3312"/>
            </a:lvl8pPr>
            <a:lvl9pPr marL="12112142" indent="0">
              <a:buNone/>
              <a:defRPr sz="331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2121661" y="38927219"/>
            <a:ext cx="12604728" cy="1997731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929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5" y="0"/>
            <a:ext cx="15139984" cy="428085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B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2119598" y="14006265"/>
            <a:ext cx="10900791" cy="7134754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="ctr" anchorCtr="1">
            <a:noAutofit/>
          </a:bodyPr>
          <a:lstStyle>
            <a:lvl1pPr>
              <a:defRPr sz="6954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139989" y="-263243"/>
            <a:ext cx="15155131" cy="42808525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10597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1514018" indent="0">
              <a:buNone/>
              <a:defRPr sz="9272"/>
            </a:lvl2pPr>
            <a:lvl3pPr marL="3028036" indent="0">
              <a:buNone/>
              <a:defRPr sz="7948"/>
            </a:lvl3pPr>
            <a:lvl4pPr marL="4542053" indent="0">
              <a:buNone/>
              <a:defRPr sz="6623"/>
            </a:lvl4pPr>
            <a:lvl5pPr marL="6056071" indent="0">
              <a:buNone/>
              <a:defRPr sz="6623"/>
            </a:lvl5pPr>
            <a:lvl6pPr marL="7570089" indent="0">
              <a:buNone/>
              <a:defRPr sz="6623"/>
            </a:lvl6pPr>
            <a:lvl7pPr marL="9084107" indent="0">
              <a:buNone/>
              <a:defRPr sz="6623"/>
            </a:lvl7pPr>
            <a:lvl8pPr marL="10598125" indent="0">
              <a:buNone/>
              <a:defRPr sz="6623"/>
            </a:lvl8pPr>
            <a:lvl9pPr marL="12112142" indent="0">
              <a:buNone/>
              <a:defRPr sz="6623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57673" y="22159058"/>
            <a:ext cx="9424642" cy="13695463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4967">
                <a:solidFill>
                  <a:srgbClr val="FFFFFF"/>
                </a:solidFill>
              </a:defRPr>
            </a:lvl1pPr>
            <a:lvl2pPr marL="1514018" indent="0">
              <a:buNone/>
              <a:defRPr sz="4636"/>
            </a:lvl2pPr>
            <a:lvl3pPr marL="3028036" indent="0">
              <a:buNone/>
              <a:defRPr sz="3974"/>
            </a:lvl3pPr>
            <a:lvl4pPr marL="4542053" indent="0">
              <a:buNone/>
              <a:defRPr sz="3312"/>
            </a:lvl4pPr>
            <a:lvl5pPr marL="6056071" indent="0">
              <a:buNone/>
              <a:defRPr sz="3312"/>
            </a:lvl5pPr>
            <a:lvl6pPr marL="7570089" indent="0">
              <a:buNone/>
              <a:defRPr sz="3312"/>
            </a:lvl6pPr>
            <a:lvl7pPr marL="9084107" indent="0">
              <a:buNone/>
              <a:defRPr sz="3312"/>
            </a:lvl7pPr>
            <a:lvl8pPr marL="10598125" indent="0">
              <a:buNone/>
              <a:defRPr sz="3312"/>
            </a:lvl8pPr>
            <a:lvl9pPr marL="12112142" indent="0">
              <a:buNone/>
              <a:defRPr sz="331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119598" y="38927219"/>
            <a:ext cx="12596470" cy="1997731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807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5318353" y="6021733"/>
            <a:ext cx="19662628" cy="7420144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8353" y="16467022"/>
            <a:ext cx="19662628" cy="193629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799021" y="38943498"/>
            <a:ext cx="6839188" cy="2022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12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0019" y="38927219"/>
            <a:ext cx="15089203" cy="19977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12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7286788" y="38813063"/>
            <a:ext cx="1211199" cy="2283121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3643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946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hf sldNum="0" hdr="0" ftr="0" dt="0"/>
  <p:txStyles>
    <p:titleStyle>
      <a:lvl1pPr algn="ctr" defTabSz="3028036" rtl="0" eaLnBrk="1" latinLnBrk="0" hangingPunct="1">
        <a:lnSpc>
          <a:spcPct val="90000"/>
        </a:lnSpc>
        <a:spcBef>
          <a:spcPct val="0"/>
        </a:spcBef>
        <a:buNone/>
        <a:defRPr sz="8610" kern="1200" cap="all" spc="662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757009" indent="-757009" algn="l" defTabSz="3028036" rtl="0" eaLnBrk="1" latinLnBrk="0" hangingPunct="1">
        <a:lnSpc>
          <a:spcPct val="100000"/>
        </a:lnSpc>
        <a:spcBef>
          <a:spcPts val="3312"/>
        </a:spcBef>
        <a:buClr>
          <a:schemeClr val="accent2"/>
        </a:buClr>
        <a:buFont typeface="Arial" panose="020B0604020202020204" pitchFamily="34" charset="0"/>
        <a:buChar char="•"/>
        <a:defRPr sz="596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1514018" indent="-757009" algn="l" defTabSz="3028036" rtl="0" eaLnBrk="1" latinLnBrk="0" hangingPunct="1">
        <a:lnSpc>
          <a:spcPct val="100000"/>
        </a:lnSpc>
        <a:spcBef>
          <a:spcPts val="3312"/>
        </a:spcBef>
        <a:buClr>
          <a:schemeClr val="accent2"/>
        </a:buClr>
        <a:buFont typeface="Arial" panose="020B0604020202020204" pitchFamily="34" charset="0"/>
        <a:buChar char="•"/>
        <a:defRPr sz="5298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2271027" indent="-757009" algn="l" defTabSz="3028036" rtl="0" eaLnBrk="1" latinLnBrk="0" hangingPunct="1">
        <a:lnSpc>
          <a:spcPct val="100000"/>
        </a:lnSpc>
        <a:spcBef>
          <a:spcPts val="3312"/>
        </a:spcBef>
        <a:buClr>
          <a:schemeClr val="accent2"/>
        </a:buClr>
        <a:buFont typeface="Arial" panose="020B0604020202020204" pitchFamily="34" charset="0"/>
        <a:buChar char="•"/>
        <a:defRPr sz="5298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3028036" indent="-757009" algn="l" defTabSz="3028036" rtl="0" eaLnBrk="1" latinLnBrk="0" hangingPunct="1">
        <a:lnSpc>
          <a:spcPct val="100000"/>
        </a:lnSpc>
        <a:spcBef>
          <a:spcPts val="3312"/>
        </a:spcBef>
        <a:buClr>
          <a:schemeClr val="accent2"/>
        </a:buClr>
        <a:buFont typeface="Arial" panose="020B0604020202020204" pitchFamily="34" charset="0"/>
        <a:buChar char="•"/>
        <a:defRPr sz="5298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3785045" indent="-757009" algn="l" defTabSz="3028036" rtl="0" eaLnBrk="1" latinLnBrk="0" hangingPunct="1">
        <a:lnSpc>
          <a:spcPct val="100000"/>
        </a:lnSpc>
        <a:spcBef>
          <a:spcPts val="3312"/>
        </a:spcBef>
        <a:buClr>
          <a:schemeClr val="accent2"/>
        </a:buClr>
        <a:buFont typeface="Arial" panose="020B0604020202020204" pitchFamily="34" charset="0"/>
        <a:buChar char="•"/>
        <a:defRPr sz="5298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4352801" indent="-757009" algn="l" defTabSz="3028036" rtl="0" eaLnBrk="1" latinLnBrk="0" hangingPunct="1">
        <a:lnSpc>
          <a:spcPct val="100000"/>
        </a:lnSpc>
        <a:spcBef>
          <a:spcPts val="3312"/>
        </a:spcBef>
        <a:buClr>
          <a:schemeClr val="accent2"/>
        </a:buClr>
        <a:buFont typeface="Arial" panose="020B0604020202020204" pitchFamily="34" charset="0"/>
        <a:buChar char="•"/>
        <a:defRPr sz="5298" kern="1200">
          <a:solidFill>
            <a:schemeClr val="tx1"/>
          </a:solidFill>
          <a:latin typeface="+mn-lt"/>
          <a:ea typeface="+mn-ea"/>
          <a:cs typeface="+mn-cs"/>
        </a:defRPr>
      </a:lvl6pPr>
      <a:lvl7pPr marL="4920558" indent="-757009" algn="l" defTabSz="3028036" rtl="0" eaLnBrk="1" latinLnBrk="0" hangingPunct="1">
        <a:lnSpc>
          <a:spcPct val="100000"/>
        </a:lnSpc>
        <a:spcBef>
          <a:spcPts val="3312"/>
        </a:spcBef>
        <a:buClr>
          <a:schemeClr val="accent2"/>
        </a:buClr>
        <a:buFont typeface="Arial" panose="020B0604020202020204" pitchFamily="34" charset="0"/>
        <a:buChar char="•"/>
        <a:defRPr sz="5298" kern="1200">
          <a:solidFill>
            <a:schemeClr val="tx1"/>
          </a:solidFill>
          <a:latin typeface="+mn-lt"/>
          <a:ea typeface="+mn-ea"/>
          <a:cs typeface="+mn-cs"/>
        </a:defRPr>
      </a:lvl7pPr>
      <a:lvl8pPr marL="5488315" indent="-757009" algn="l" defTabSz="3028036" rtl="0" eaLnBrk="1" latinLnBrk="0" hangingPunct="1">
        <a:lnSpc>
          <a:spcPct val="100000"/>
        </a:lnSpc>
        <a:spcBef>
          <a:spcPts val="3312"/>
        </a:spcBef>
        <a:buClr>
          <a:schemeClr val="accent2"/>
        </a:buClr>
        <a:buFont typeface="Arial" panose="020B0604020202020204" pitchFamily="34" charset="0"/>
        <a:buChar char="•"/>
        <a:defRPr sz="5298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6056071" indent="-757009" algn="l" defTabSz="3028036" rtl="0" eaLnBrk="1" latinLnBrk="0" hangingPunct="1">
        <a:lnSpc>
          <a:spcPct val="100000"/>
        </a:lnSpc>
        <a:spcBef>
          <a:spcPts val="3312"/>
        </a:spcBef>
        <a:buClr>
          <a:schemeClr val="accent2"/>
        </a:buClr>
        <a:buFont typeface="Arial" panose="020B0604020202020204" pitchFamily="34" charset="0"/>
        <a:buChar char="•"/>
        <a:defRPr sz="5298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8036" rtl="0" eaLnBrk="1" latinLnBrk="0" hangingPunct="1">
        <a:defRPr sz="5961" kern="1200">
          <a:solidFill>
            <a:schemeClr val="tx1"/>
          </a:solidFill>
          <a:latin typeface="+mn-lt"/>
          <a:ea typeface="+mn-ea"/>
          <a:cs typeface="+mn-cs"/>
        </a:defRPr>
      </a:lvl1pPr>
      <a:lvl2pPr marL="1514018" algn="l" defTabSz="3028036" rtl="0" eaLnBrk="1" latinLnBrk="0" hangingPunct="1">
        <a:defRPr sz="5961" kern="1200">
          <a:solidFill>
            <a:schemeClr val="tx1"/>
          </a:solidFill>
          <a:latin typeface="+mn-lt"/>
          <a:ea typeface="+mn-ea"/>
          <a:cs typeface="+mn-cs"/>
        </a:defRPr>
      </a:lvl2pPr>
      <a:lvl3pPr marL="3028036" algn="l" defTabSz="3028036" rtl="0" eaLnBrk="1" latinLnBrk="0" hangingPunct="1">
        <a:defRPr sz="5961" kern="1200">
          <a:solidFill>
            <a:schemeClr val="tx1"/>
          </a:solidFill>
          <a:latin typeface="+mn-lt"/>
          <a:ea typeface="+mn-ea"/>
          <a:cs typeface="+mn-cs"/>
        </a:defRPr>
      </a:lvl3pPr>
      <a:lvl4pPr marL="4542053" algn="l" defTabSz="3028036" rtl="0" eaLnBrk="1" latinLnBrk="0" hangingPunct="1">
        <a:defRPr sz="5961" kern="1200">
          <a:solidFill>
            <a:schemeClr val="tx1"/>
          </a:solidFill>
          <a:latin typeface="+mn-lt"/>
          <a:ea typeface="+mn-ea"/>
          <a:cs typeface="+mn-cs"/>
        </a:defRPr>
      </a:lvl4pPr>
      <a:lvl5pPr marL="6056071" algn="l" defTabSz="3028036" rtl="0" eaLnBrk="1" latinLnBrk="0" hangingPunct="1">
        <a:defRPr sz="5961" kern="1200">
          <a:solidFill>
            <a:schemeClr val="tx1"/>
          </a:solidFill>
          <a:latin typeface="+mn-lt"/>
          <a:ea typeface="+mn-ea"/>
          <a:cs typeface="+mn-cs"/>
        </a:defRPr>
      </a:lvl5pPr>
      <a:lvl6pPr marL="7570089" algn="l" defTabSz="3028036" rtl="0" eaLnBrk="1" latinLnBrk="0" hangingPunct="1">
        <a:defRPr sz="5961" kern="1200">
          <a:solidFill>
            <a:schemeClr val="tx1"/>
          </a:solidFill>
          <a:latin typeface="+mn-lt"/>
          <a:ea typeface="+mn-ea"/>
          <a:cs typeface="+mn-cs"/>
        </a:defRPr>
      </a:lvl6pPr>
      <a:lvl7pPr marL="9084107" algn="l" defTabSz="3028036" rtl="0" eaLnBrk="1" latinLnBrk="0" hangingPunct="1">
        <a:defRPr sz="5961" kern="1200">
          <a:solidFill>
            <a:schemeClr val="tx1"/>
          </a:solidFill>
          <a:latin typeface="+mn-lt"/>
          <a:ea typeface="+mn-ea"/>
          <a:cs typeface="+mn-cs"/>
        </a:defRPr>
      </a:lvl7pPr>
      <a:lvl8pPr marL="10598125" algn="l" defTabSz="3028036" rtl="0" eaLnBrk="1" latinLnBrk="0" hangingPunct="1">
        <a:defRPr sz="5961" kern="1200">
          <a:solidFill>
            <a:schemeClr val="tx1"/>
          </a:solidFill>
          <a:latin typeface="+mn-lt"/>
          <a:ea typeface="+mn-ea"/>
          <a:cs typeface="+mn-cs"/>
        </a:defRPr>
      </a:lvl8pPr>
      <a:lvl9pPr marL="12112142" algn="l" defTabSz="3028036" rtl="0" eaLnBrk="1" latinLnBrk="0" hangingPunct="1">
        <a:defRPr sz="5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jpg"/><Relationship Id="rId18" Type="http://schemas.openxmlformats.org/officeDocument/2006/relationships/image" Target="../media/image13.emf"/><Relationship Id="rId26" Type="http://schemas.openxmlformats.org/officeDocument/2006/relationships/image" Target="../media/image20.png"/><Relationship Id="rId39" Type="http://schemas.openxmlformats.org/officeDocument/2006/relationships/image" Target="../media/image33.png"/><Relationship Id="rId21" Type="http://schemas.openxmlformats.org/officeDocument/2006/relationships/image" Target="../media/image15.png"/><Relationship Id="rId34" Type="http://schemas.openxmlformats.org/officeDocument/2006/relationships/image" Target="../media/image28.png"/><Relationship Id="rId42" Type="http://schemas.openxmlformats.org/officeDocument/2006/relationships/image" Target="../media/image36.png"/><Relationship Id="rId47" Type="http://schemas.openxmlformats.org/officeDocument/2006/relationships/image" Target="../media/image40.emf"/><Relationship Id="rId50" Type="http://schemas.openxmlformats.org/officeDocument/2006/relationships/oleObject" Target="../embeddings/oleObject6.bin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emf"/><Relationship Id="rId29" Type="http://schemas.openxmlformats.org/officeDocument/2006/relationships/image" Target="../media/image23.png"/><Relationship Id="rId11" Type="http://schemas.openxmlformats.org/officeDocument/2006/relationships/image" Target="../media/image8.png"/><Relationship Id="rId24" Type="http://schemas.openxmlformats.org/officeDocument/2006/relationships/image" Target="../media/image18.png"/><Relationship Id="rId32" Type="http://schemas.openxmlformats.org/officeDocument/2006/relationships/image" Target="../media/image26.png"/><Relationship Id="rId37" Type="http://schemas.openxmlformats.org/officeDocument/2006/relationships/image" Target="../media/image31.png"/><Relationship Id="rId40" Type="http://schemas.openxmlformats.org/officeDocument/2006/relationships/image" Target="../media/image34.png"/><Relationship Id="rId45" Type="http://schemas.openxmlformats.org/officeDocument/2006/relationships/image" Target="../media/image39.png"/><Relationship Id="rId5" Type="http://schemas.openxmlformats.org/officeDocument/2006/relationships/image" Target="../media/image3.png"/><Relationship Id="rId15" Type="http://schemas.openxmlformats.org/officeDocument/2006/relationships/oleObject" Target="../embeddings/oleObject1.bin"/><Relationship Id="rId23" Type="http://schemas.openxmlformats.org/officeDocument/2006/relationships/image" Target="../media/image17.png"/><Relationship Id="rId28" Type="http://schemas.openxmlformats.org/officeDocument/2006/relationships/image" Target="../media/image22.png"/><Relationship Id="rId36" Type="http://schemas.openxmlformats.org/officeDocument/2006/relationships/image" Target="../media/image30.png"/><Relationship Id="rId49" Type="http://schemas.openxmlformats.org/officeDocument/2006/relationships/image" Target="../media/image41.emf"/><Relationship Id="rId10" Type="http://schemas.openxmlformats.org/officeDocument/2006/relationships/image" Target="../media/image7.png"/><Relationship Id="rId19" Type="http://schemas.openxmlformats.org/officeDocument/2006/relationships/oleObject" Target="../embeddings/oleObject3.bin"/><Relationship Id="rId31" Type="http://schemas.openxmlformats.org/officeDocument/2006/relationships/image" Target="../media/image25.png"/><Relationship Id="rId44" Type="http://schemas.openxmlformats.org/officeDocument/2006/relationships/image" Target="../media/image38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image" Target="../media/image16.png"/><Relationship Id="rId27" Type="http://schemas.openxmlformats.org/officeDocument/2006/relationships/image" Target="../media/image21.png"/><Relationship Id="rId30" Type="http://schemas.openxmlformats.org/officeDocument/2006/relationships/image" Target="../media/image24.png"/><Relationship Id="rId35" Type="http://schemas.openxmlformats.org/officeDocument/2006/relationships/image" Target="../media/image29.png"/><Relationship Id="rId43" Type="http://schemas.openxmlformats.org/officeDocument/2006/relationships/image" Target="../media/image37.png"/><Relationship Id="rId48" Type="http://schemas.openxmlformats.org/officeDocument/2006/relationships/oleObject" Target="../embeddings/oleObject5.bin"/><Relationship Id="rId8" Type="http://schemas.openxmlformats.org/officeDocument/2006/relationships/image" Target="../media/image5.png"/><Relationship Id="rId51" Type="http://schemas.openxmlformats.org/officeDocument/2006/relationships/image" Target="../media/image42.emf"/><Relationship Id="rId3" Type="http://schemas.openxmlformats.org/officeDocument/2006/relationships/image" Target="../media/image1.png"/><Relationship Id="rId12" Type="http://schemas.openxmlformats.org/officeDocument/2006/relationships/image" Target="../media/image9.png"/><Relationship Id="rId17" Type="http://schemas.openxmlformats.org/officeDocument/2006/relationships/oleObject" Target="../embeddings/oleObject2.bin"/><Relationship Id="rId25" Type="http://schemas.openxmlformats.org/officeDocument/2006/relationships/image" Target="../media/image19.png"/><Relationship Id="rId33" Type="http://schemas.openxmlformats.org/officeDocument/2006/relationships/image" Target="../media/image27.png"/><Relationship Id="rId38" Type="http://schemas.openxmlformats.org/officeDocument/2006/relationships/image" Target="../media/image32.png"/><Relationship Id="rId46" Type="http://schemas.openxmlformats.org/officeDocument/2006/relationships/oleObject" Target="../embeddings/oleObject4.bin"/><Relationship Id="rId20" Type="http://schemas.openxmlformats.org/officeDocument/2006/relationships/image" Target="../media/image14.emf"/><Relationship Id="rId41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Image 66">
            <a:extLst>
              <a:ext uri="{FF2B5EF4-FFF2-40B4-BE49-F238E27FC236}">
                <a16:creationId xmlns:a16="http://schemas.microsoft.com/office/drawing/2014/main" id="{A66BCE24-93D5-2B5C-552A-664DB8C0E8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0" t="21696" r="42710" b="27720"/>
          <a:stretch>
            <a:fillRect/>
          </a:stretch>
        </p:blipFill>
        <p:spPr>
          <a:xfrm>
            <a:off x="18624801" y="10703575"/>
            <a:ext cx="8199877" cy="2606121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77BAF89C-807B-A3C8-FCAD-DE85DC3335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6" r="25239" b="39639"/>
          <a:stretch>
            <a:fillRect/>
          </a:stretch>
        </p:blipFill>
        <p:spPr>
          <a:xfrm>
            <a:off x="2165641" y="10428872"/>
            <a:ext cx="16459160" cy="288082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10AEE0F-3607-3424-887F-1ED05ED9036C}"/>
              </a:ext>
            </a:extLst>
          </p:cNvPr>
          <p:cNvSpPr txBox="1"/>
          <p:nvPr/>
        </p:nvSpPr>
        <p:spPr>
          <a:xfrm>
            <a:off x="544762" y="4833506"/>
            <a:ext cx="1981592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noProof="0" dirty="0">
                <a:solidFill>
                  <a:srgbClr val="4B051C"/>
                </a:solidFill>
              </a:rPr>
              <a:t>Pancreatic </a:t>
            </a:r>
            <a:r>
              <a:rPr lang="en-US" sz="3600" noProof="0" dirty="0" err="1">
                <a:solidFill>
                  <a:srgbClr val="4B051C"/>
                </a:solidFill>
              </a:rPr>
              <a:t>dudctal</a:t>
            </a:r>
            <a:r>
              <a:rPr lang="en-US" sz="3600" noProof="0" dirty="0">
                <a:solidFill>
                  <a:srgbClr val="4B051C"/>
                </a:solidFill>
              </a:rPr>
              <a:t> adenocarcinoma (PDAC) </a:t>
            </a:r>
            <a:r>
              <a:rPr lang="fr-BE" sz="3600" dirty="0" err="1">
                <a:solidFill>
                  <a:srgbClr val="4B051C"/>
                </a:solidFill>
              </a:rPr>
              <a:t>remains</a:t>
            </a:r>
            <a:r>
              <a:rPr lang="fr-BE" sz="3600" dirty="0">
                <a:solidFill>
                  <a:srgbClr val="4B051C"/>
                </a:solidFill>
              </a:rPr>
              <a:t> an </a:t>
            </a:r>
            <a:r>
              <a:rPr lang="fr-BE" sz="3600" dirty="0" err="1">
                <a:solidFill>
                  <a:srgbClr val="4B051C"/>
                </a:solidFill>
              </a:rPr>
              <a:t>extremely</a:t>
            </a:r>
            <a:r>
              <a:rPr lang="fr-BE" sz="3600" dirty="0">
                <a:solidFill>
                  <a:srgbClr val="4B051C"/>
                </a:solidFill>
              </a:rPr>
              <a:t> </a:t>
            </a:r>
            <a:r>
              <a:rPr lang="fr-BE" sz="3600" dirty="0" err="1">
                <a:solidFill>
                  <a:srgbClr val="4B051C"/>
                </a:solidFill>
              </a:rPr>
              <a:t>aggressive</a:t>
            </a:r>
            <a:r>
              <a:rPr lang="fr-BE" sz="3600" dirty="0">
                <a:solidFill>
                  <a:srgbClr val="4B051C"/>
                </a:solidFill>
              </a:rPr>
              <a:t> cancer due to </a:t>
            </a:r>
            <a:r>
              <a:rPr lang="fr-BE" sz="3600" dirty="0" err="1">
                <a:solidFill>
                  <a:srgbClr val="4B051C"/>
                </a:solidFill>
              </a:rPr>
              <a:t>late</a:t>
            </a:r>
            <a:r>
              <a:rPr lang="fr-BE" sz="3600" dirty="0">
                <a:solidFill>
                  <a:srgbClr val="4B051C"/>
                </a:solidFill>
              </a:rPr>
              <a:t> </a:t>
            </a:r>
            <a:r>
              <a:rPr lang="fr-BE" sz="3600" dirty="0" err="1">
                <a:solidFill>
                  <a:srgbClr val="4B051C"/>
                </a:solidFill>
              </a:rPr>
              <a:t>diagnosis</a:t>
            </a:r>
            <a:r>
              <a:rPr lang="fr-BE" sz="3600" dirty="0">
                <a:solidFill>
                  <a:srgbClr val="4B051C"/>
                </a:solidFill>
              </a:rPr>
              <a:t> </a:t>
            </a:r>
            <a:r>
              <a:rPr lang="fr-BE" sz="3600" dirty="0" err="1">
                <a:solidFill>
                  <a:srgbClr val="4B051C"/>
                </a:solidFill>
              </a:rPr>
              <a:t>associated</a:t>
            </a:r>
            <a:r>
              <a:rPr lang="fr-BE" sz="3600" dirty="0">
                <a:solidFill>
                  <a:srgbClr val="4B051C"/>
                </a:solidFill>
              </a:rPr>
              <a:t> </a:t>
            </a:r>
            <a:r>
              <a:rPr lang="fr-BE" sz="3600" dirty="0" err="1">
                <a:solidFill>
                  <a:srgbClr val="4B051C"/>
                </a:solidFill>
              </a:rPr>
              <a:t>with</a:t>
            </a:r>
            <a:r>
              <a:rPr lang="fr-BE" sz="3600" dirty="0">
                <a:solidFill>
                  <a:srgbClr val="4B051C"/>
                </a:solidFill>
              </a:rPr>
              <a:t> </a:t>
            </a:r>
            <a:r>
              <a:rPr lang="fr-BE" sz="3600" dirty="0" err="1">
                <a:solidFill>
                  <a:srgbClr val="4B051C"/>
                </a:solidFill>
              </a:rPr>
              <a:t>early</a:t>
            </a:r>
            <a:r>
              <a:rPr lang="fr-BE" sz="3600" dirty="0">
                <a:solidFill>
                  <a:srgbClr val="4B051C"/>
                </a:solidFill>
              </a:rPr>
              <a:t> </a:t>
            </a:r>
            <a:r>
              <a:rPr lang="fr-BE" sz="3600" dirty="0" err="1">
                <a:solidFill>
                  <a:srgbClr val="4B051C"/>
                </a:solidFill>
              </a:rPr>
              <a:t>metastatic</a:t>
            </a:r>
            <a:r>
              <a:rPr lang="fr-BE" sz="3600" dirty="0">
                <a:solidFill>
                  <a:srgbClr val="4B051C"/>
                </a:solidFill>
              </a:rPr>
              <a:t> spread.</a:t>
            </a:r>
            <a:r>
              <a:rPr lang="en-US" sz="3600" dirty="0">
                <a:solidFill>
                  <a:srgbClr val="4B051C"/>
                </a:solidFill>
              </a:rPr>
              <a:t> </a:t>
            </a:r>
            <a:r>
              <a:rPr lang="en-US" sz="3600" noProof="0" dirty="0">
                <a:solidFill>
                  <a:srgbClr val="4B051C"/>
                </a:solidFill>
              </a:rPr>
              <a:t>Myoferlin, a membrane protein, is overexpressed in PDAC and plays a role in several pro-oncogenic functions in pancreatic cancer cells. However, its function extends beyond cancer cells. We have identified specific functions for myoferlin in cancer-associated fibroblasts (CAFs). Myoferlin-depleted CAFs exhibit reduced activity and impaired extracellular matrix (ECM) production, leading to tumors with decreased desmoplasia.</a:t>
            </a:r>
            <a:r>
              <a:rPr lang="en-US" sz="3200" b="1" noProof="0" dirty="0">
                <a:solidFill>
                  <a:srgbClr val="4B051C"/>
                </a:solidFill>
              </a:rPr>
              <a:t>
</a:t>
            </a:r>
          </a:p>
        </p:txBody>
      </p:sp>
      <p:sp>
        <p:nvSpPr>
          <p:cNvPr id="81" name="ZoneTexte 80">
            <a:extLst>
              <a:ext uri="{FF2B5EF4-FFF2-40B4-BE49-F238E27FC236}">
                <a16:creationId xmlns:a16="http://schemas.microsoft.com/office/drawing/2014/main" id="{953C75D8-555E-F7AE-EAAC-912D3049F42A}"/>
              </a:ext>
            </a:extLst>
          </p:cNvPr>
          <p:cNvSpPr txBox="1"/>
          <p:nvPr/>
        </p:nvSpPr>
        <p:spPr>
          <a:xfrm>
            <a:off x="23681305" y="3073344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E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0DE00DF-10CA-1448-B191-F80ADD7DAC54}"/>
              </a:ext>
            </a:extLst>
          </p:cNvPr>
          <p:cNvSpPr>
            <a:spLocks/>
          </p:cNvSpPr>
          <p:nvPr/>
        </p:nvSpPr>
        <p:spPr>
          <a:xfrm>
            <a:off x="480410" y="411802"/>
            <a:ext cx="29319151" cy="3937663"/>
          </a:xfrm>
          <a:prstGeom prst="roundRect">
            <a:avLst>
              <a:gd name="adj" fmla="val 8191"/>
            </a:avLst>
          </a:prstGeom>
          <a:solidFill>
            <a:srgbClr val="CC99FF">
              <a:alpha val="25882"/>
            </a:srgbClr>
          </a:solidFill>
          <a:ln w="38100">
            <a:solidFill>
              <a:srgbClr val="4B051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4B051C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CBA1A26-6E02-04EE-2B63-8B543008BBD6}"/>
              </a:ext>
            </a:extLst>
          </p:cNvPr>
          <p:cNvSpPr txBox="1">
            <a:spLocks/>
          </p:cNvSpPr>
          <p:nvPr/>
        </p:nvSpPr>
        <p:spPr>
          <a:xfrm>
            <a:off x="474424" y="13811768"/>
            <a:ext cx="3562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4B051C"/>
                </a:solidFill>
              </a:rPr>
              <a:t>Results</a:t>
            </a:r>
            <a:endParaRPr lang="en-GB" b="1" dirty="0">
              <a:solidFill>
                <a:srgbClr val="4B051C"/>
              </a:solidFill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478DB82-2B1D-677F-21F9-9F682DA66528}"/>
              </a:ext>
            </a:extLst>
          </p:cNvPr>
          <p:cNvSpPr>
            <a:spLocks/>
          </p:cNvSpPr>
          <p:nvPr/>
        </p:nvSpPr>
        <p:spPr>
          <a:xfrm>
            <a:off x="357406" y="37017233"/>
            <a:ext cx="29442154" cy="3413634"/>
          </a:xfrm>
          <a:prstGeom prst="roundRect">
            <a:avLst>
              <a:gd name="adj" fmla="val 7566"/>
            </a:avLst>
          </a:prstGeom>
          <a:noFill/>
          <a:ln w="38100">
            <a:solidFill>
              <a:srgbClr val="CC99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92E4EB6-E3DC-792A-61FA-154CB0196738}"/>
              </a:ext>
            </a:extLst>
          </p:cNvPr>
          <p:cNvSpPr txBox="1">
            <a:spLocks/>
          </p:cNvSpPr>
          <p:nvPr/>
        </p:nvSpPr>
        <p:spPr>
          <a:xfrm>
            <a:off x="474424" y="35089432"/>
            <a:ext cx="7132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4B051C"/>
                </a:solidFill>
              </a:rPr>
              <a:t>Conclusion</a:t>
            </a:r>
            <a:endParaRPr lang="en-GB" b="1" dirty="0">
              <a:solidFill>
                <a:srgbClr val="4B051C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FDE5588-55AD-8EF9-552A-B153DB4F6399}"/>
              </a:ext>
            </a:extLst>
          </p:cNvPr>
          <p:cNvSpPr txBox="1">
            <a:spLocks/>
          </p:cNvSpPr>
          <p:nvPr/>
        </p:nvSpPr>
        <p:spPr>
          <a:xfrm>
            <a:off x="3473728" y="781681"/>
            <a:ext cx="23229261" cy="2123658"/>
          </a:xfrm>
          <a:prstGeom prst="rect">
            <a:avLst/>
          </a:prstGeom>
          <a:noFill/>
          <a:ln w="1270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BE" sz="6600" b="1" dirty="0">
                <a:solidFill>
                  <a:srgbClr val="4B051C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Identification of the </a:t>
            </a:r>
            <a:r>
              <a:rPr lang="fr-BE" sz="6600" b="1" dirty="0" err="1">
                <a:solidFill>
                  <a:srgbClr val="4B051C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role</a:t>
            </a:r>
            <a:r>
              <a:rPr lang="fr-BE" sz="6600" b="1" dirty="0">
                <a:solidFill>
                  <a:srgbClr val="4B051C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fr-BE" sz="6600" b="1" dirty="0" err="1">
                <a:solidFill>
                  <a:srgbClr val="4B051C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myoferlin</a:t>
            </a:r>
            <a:r>
              <a:rPr lang="fr-BE" sz="6600" b="1" dirty="0">
                <a:solidFill>
                  <a:srgbClr val="4B051C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fr-BE" sz="6600" b="1" dirty="0" err="1">
                <a:solidFill>
                  <a:srgbClr val="4B051C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pancreatic</a:t>
            </a:r>
            <a:r>
              <a:rPr lang="fr-BE" sz="6600" b="1" dirty="0">
                <a:solidFill>
                  <a:srgbClr val="4B051C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cancer </a:t>
            </a:r>
            <a:r>
              <a:rPr lang="fr-BE" sz="6600" b="1" dirty="0" err="1">
                <a:solidFill>
                  <a:srgbClr val="4B051C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desmoplasia</a:t>
            </a:r>
            <a:endParaRPr lang="fr-BE" sz="2400" b="1" i="0" u="sng" dirty="0">
              <a:solidFill>
                <a:srgbClr val="4B051C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22" name="Image 21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71504F5F-2602-23B0-3EAE-A108A12CD1A8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1122" y="40443717"/>
            <a:ext cx="3094878" cy="2123658"/>
          </a:xfrm>
          <a:prstGeom prst="rect">
            <a:avLst/>
          </a:prstGeom>
        </p:spPr>
      </p:pic>
      <p:pic>
        <p:nvPicPr>
          <p:cNvPr id="37" name="Image 36" descr="Une image contenant Graphique, Police, logo, graphisme&#10;&#10;Le contenu généré par l’IA peut être incorrect.">
            <a:extLst>
              <a:ext uri="{FF2B5EF4-FFF2-40B4-BE49-F238E27FC236}">
                <a16:creationId xmlns:a16="http://schemas.microsoft.com/office/drawing/2014/main" id="{F0A76A0F-E473-65C0-0B20-3DA19ECAE95A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54" t="11535" r="15268" b="23630"/>
          <a:stretch/>
        </p:blipFill>
        <p:spPr>
          <a:xfrm>
            <a:off x="4758838" y="40994885"/>
            <a:ext cx="4378807" cy="1572490"/>
          </a:xfrm>
          <a:prstGeom prst="rect">
            <a:avLst/>
          </a:prstGeom>
        </p:spPr>
      </p:pic>
      <p:pic>
        <p:nvPicPr>
          <p:cNvPr id="39" name="Image 38" descr="Une image contenant Police, Graphique, graphisme, texte&#10;&#10;Le contenu généré par l’IA peut être incorrect.">
            <a:extLst>
              <a:ext uri="{FF2B5EF4-FFF2-40B4-BE49-F238E27FC236}">
                <a16:creationId xmlns:a16="http://schemas.microsoft.com/office/drawing/2014/main" id="{411C02B1-6310-FFDA-D6F3-81C871AFA853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945" y="40994885"/>
            <a:ext cx="3094877" cy="1572490"/>
          </a:xfrm>
          <a:prstGeom prst="rect">
            <a:avLst/>
          </a:prstGeom>
        </p:spPr>
      </p:pic>
      <p:sp>
        <p:nvSpPr>
          <p:cNvPr id="55" name="ZoneTexte 54">
            <a:extLst>
              <a:ext uri="{FF2B5EF4-FFF2-40B4-BE49-F238E27FC236}">
                <a16:creationId xmlns:a16="http://schemas.microsoft.com/office/drawing/2014/main" id="{E2EFD66C-3EF6-8E27-CB10-1F97E406A2FD}"/>
              </a:ext>
            </a:extLst>
          </p:cNvPr>
          <p:cNvSpPr txBox="1">
            <a:spLocks/>
          </p:cNvSpPr>
          <p:nvPr/>
        </p:nvSpPr>
        <p:spPr>
          <a:xfrm>
            <a:off x="17605300" y="40443717"/>
            <a:ext cx="1079569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4B051C"/>
                </a:solidFill>
              </a:rPr>
              <a:t>Contact:</a:t>
            </a:r>
          </a:p>
          <a:p>
            <a:r>
              <a:rPr lang="en-GB" sz="3200" dirty="0">
                <a:solidFill>
                  <a:srgbClr val="4B051C"/>
                </a:solidFill>
              </a:rPr>
              <a:t>Emilie.laverdeur@uliege.be</a:t>
            </a:r>
          </a:p>
          <a:p>
            <a:r>
              <a:rPr lang="en-GB" sz="3200" dirty="0">
                <a:solidFill>
                  <a:srgbClr val="4B051C"/>
                </a:solidFill>
              </a:rPr>
              <a:t>Metastasis Research Laboratory,</a:t>
            </a:r>
          </a:p>
          <a:p>
            <a:r>
              <a:rPr lang="en-GB" sz="3200" dirty="0">
                <a:solidFill>
                  <a:srgbClr val="4B051C"/>
                </a:solidFill>
              </a:rPr>
              <a:t>B23 GIGA, Avenue de </a:t>
            </a:r>
            <a:r>
              <a:rPr lang="en-GB" sz="3200" dirty="0" err="1">
                <a:solidFill>
                  <a:srgbClr val="4B051C"/>
                </a:solidFill>
              </a:rPr>
              <a:t>l’hôpital</a:t>
            </a:r>
            <a:r>
              <a:rPr lang="en-GB" sz="3200" dirty="0">
                <a:solidFill>
                  <a:srgbClr val="4B051C"/>
                </a:solidFill>
              </a:rPr>
              <a:t>, 3, 4000 Liège, Belgium</a:t>
            </a: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6FCCB14F-C8F9-EF5D-740F-3B91022D3AAE}"/>
              </a:ext>
            </a:extLst>
          </p:cNvPr>
          <p:cNvSpPr txBox="1">
            <a:spLocks/>
          </p:cNvSpPr>
          <p:nvPr/>
        </p:nvSpPr>
        <p:spPr>
          <a:xfrm>
            <a:off x="474424" y="37303550"/>
            <a:ext cx="7132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4B051C"/>
                </a:solidFill>
              </a:rPr>
              <a:t>Perspectives</a:t>
            </a:r>
            <a:endParaRPr lang="en-GB" b="1" dirty="0">
              <a:solidFill>
                <a:srgbClr val="4B051C"/>
              </a:solidFill>
            </a:endParaRPr>
          </a:p>
        </p:txBody>
      </p:sp>
      <p:pic>
        <p:nvPicPr>
          <p:cNvPr id="23" name="Image 22" descr="Une image contenant texte, diagramme, capture d’écran, Tracé&#10;&#10;Description générée automatiquement">
            <a:extLst>
              <a:ext uri="{FF2B5EF4-FFF2-40B4-BE49-F238E27FC236}">
                <a16:creationId xmlns:a16="http://schemas.microsoft.com/office/drawing/2014/main" id="{EB42534E-4AC5-7AC8-F85B-D42791A7653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1263" r="68072"/>
          <a:stretch>
            <a:fillRect/>
          </a:stretch>
        </p:blipFill>
        <p:spPr>
          <a:xfrm>
            <a:off x="12256303" y="37088895"/>
            <a:ext cx="2694364" cy="3262565"/>
          </a:xfrm>
          <a:prstGeom prst="rect">
            <a:avLst/>
          </a:prstGeom>
        </p:spPr>
      </p:pic>
      <p:pic>
        <p:nvPicPr>
          <p:cNvPr id="24" name="Image 23" descr="Une image contenant texte, diagramme, capture d’écran, Tracé&#10;&#10;Description générée automatiquement">
            <a:extLst>
              <a:ext uri="{FF2B5EF4-FFF2-40B4-BE49-F238E27FC236}">
                <a16:creationId xmlns:a16="http://schemas.microsoft.com/office/drawing/2014/main" id="{2A7A5361-C169-93BB-870B-5C2E810E43C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6612" t="6302"/>
          <a:stretch>
            <a:fillRect/>
          </a:stretch>
        </p:blipFill>
        <p:spPr>
          <a:xfrm>
            <a:off x="20308978" y="37281721"/>
            <a:ext cx="4014539" cy="3069739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CDE2154F-44CD-2483-503B-10A72963BC5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5804" y="31589398"/>
            <a:ext cx="2213584" cy="1545601"/>
          </a:xfrm>
          <a:prstGeom prst="rect">
            <a:avLst/>
          </a:prstGeom>
        </p:spPr>
      </p:pic>
      <p:sp>
        <p:nvSpPr>
          <p:cNvPr id="53" name="ZoneTexte 52">
            <a:extLst>
              <a:ext uri="{FF2B5EF4-FFF2-40B4-BE49-F238E27FC236}">
                <a16:creationId xmlns:a16="http://schemas.microsoft.com/office/drawing/2014/main" id="{9D619186-5374-12EB-0626-4DD1149D5151}"/>
              </a:ext>
            </a:extLst>
          </p:cNvPr>
          <p:cNvSpPr txBox="1"/>
          <p:nvPr/>
        </p:nvSpPr>
        <p:spPr>
          <a:xfrm>
            <a:off x="474423" y="35589976"/>
            <a:ext cx="291487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noProof="0" dirty="0">
                <a:solidFill>
                  <a:srgbClr val="4B051C"/>
                </a:solidFill>
              </a:rPr>
              <a:t>Myoferlin silencing profoundly alters </a:t>
            </a:r>
            <a:r>
              <a:rPr lang="en-US" sz="3600" dirty="0">
                <a:solidFill>
                  <a:srgbClr val="4B051C"/>
                </a:solidFill>
              </a:rPr>
              <a:t>stromal protein production, and </a:t>
            </a:r>
            <a:r>
              <a:rPr lang="en-US" sz="3600" noProof="0" dirty="0">
                <a:solidFill>
                  <a:srgbClr val="4B051C"/>
                </a:solidFill>
              </a:rPr>
              <a:t>modulates CCL5 expression and secretion by CAFs. CCL5 </a:t>
            </a:r>
            <a:r>
              <a:rPr lang="en-US" sz="3600" noProof="0" dirty="0">
                <a:solidFill>
                  <a:srgbClr val="4B051C"/>
                </a:solidFill>
                <a:ea typeface="Aptos" panose="020B0004020202020204" pitchFamily="34" charset="0"/>
              </a:rPr>
              <a:t>could potentially promote NK cell infiltration into the tumor.</a:t>
            </a:r>
            <a:endParaRPr lang="en-US" noProof="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3106CAE-9E24-2D7D-B686-BB9890FE3140}"/>
              </a:ext>
            </a:extLst>
          </p:cNvPr>
          <p:cNvSpPr txBox="1">
            <a:spLocks/>
          </p:cNvSpPr>
          <p:nvPr/>
        </p:nvSpPr>
        <p:spPr>
          <a:xfrm>
            <a:off x="4244157" y="3088093"/>
            <a:ext cx="26244319" cy="974626"/>
          </a:xfrm>
          <a:prstGeom prst="rect">
            <a:avLst/>
          </a:prstGeom>
          <a:noFill/>
          <a:ln w="127000">
            <a:noFill/>
          </a:ln>
        </p:spPr>
        <p:txBody>
          <a:bodyPr wrap="square">
            <a:spAutoFit/>
          </a:bodyPr>
          <a:lstStyle/>
          <a:p>
            <a:r>
              <a:rPr lang="fr-BE" sz="2400" b="1" u="sng" dirty="0">
                <a:solidFill>
                  <a:srgbClr val="4B051C"/>
                </a:solidFill>
                <a:latin typeface="Century Gothic" panose="020B0502020202020204" pitchFamily="34" charset="0"/>
              </a:rPr>
              <a:t>E</a:t>
            </a:r>
            <a:r>
              <a:rPr lang="fr-BE" sz="2400" b="1" i="0" u="sng" dirty="0">
                <a:solidFill>
                  <a:srgbClr val="4B051C"/>
                </a:solidFill>
                <a:effectLst/>
                <a:latin typeface="Century Gothic" panose="020B0502020202020204" pitchFamily="34" charset="0"/>
              </a:rPr>
              <a:t>milie Laverdeur</a:t>
            </a:r>
            <a:r>
              <a:rPr lang="fr-BE" sz="2400" b="1" i="0" u="sng" baseline="30000" dirty="0">
                <a:solidFill>
                  <a:srgbClr val="4B051C"/>
                </a:solidFill>
                <a:effectLst/>
                <a:latin typeface="Century Gothic" panose="020B0502020202020204" pitchFamily="34" charset="0"/>
              </a:rPr>
              <a:t>1</a:t>
            </a:r>
            <a:r>
              <a:rPr lang="fr-BE" sz="2400" i="0" dirty="0">
                <a:solidFill>
                  <a:srgbClr val="4B051C"/>
                </a:solidFill>
                <a:effectLst/>
                <a:latin typeface="Century Gothic" panose="020B0502020202020204" pitchFamily="34" charset="0"/>
              </a:rPr>
              <a:t>, </a:t>
            </a:r>
            <a:r>
              <a:rPr lang="fr-BE" sz="2400" dirty="0" err="1">
                <a:solidFill>
                  <a:srgbClr val="4B051C"/>
                </a:solidFill>
                <a:latin typeface="Century Gothic" panose="020B0502020202020204" pitchFamily="34" charset="0"/>
              </a:rPr>
              <a:t>Genbauffe</a:t>
            </a:r>
            <a:r>
              <a:rPr lang="fr-BE" sz="2400" dirty="0">
                <a:solidFill>
                  <a:srgbClr val="4B051C"/>
                </a:solidFill>
                <a:latin typeface="Century Gothic" panose="020B0502020202020204" pitchFamily="34" charset="0"/>
              </a:rPr>
              <a:t> Aline</a:t>
            </a:r>
            <a:r>
              <a:rPr lang="fr-BE" sz="2400" i="0" baseline="30000" dirty="0">
                <a:solidFill>
                  <a:srgbClr val="4B051C"/>
                </a:solidFill>
                <a:effectLst/>
                <a:latin typeface="Century Gothic" panose="020B0502020202020204" pitchFamily="34" charset="0"/>
              </a:rPr>
              <a:t>1</a:t>
            </a:r>
            <a:r>
              <a:rPr lang="fr-BE" sz="2400" i="0" dirty="0">
                <a:solidFill>
                  <a:srgbClr val="4B051C"/>
                </a:solidFill>
                <a:effectLst/>
                <a:latin typeface="Century Gothic" panose="020B0502020202020204" pitchFamily="34" charset="0"/>
              </a:rPr>
              <a:t>, Naïma Maloujahmoum</a:t>
            </a:r>
            <a:r>
              <a:rPr lang="fr-BE" sz="2400" i="0" baseline="30000" dirty="0">
                <a:solidFill>
                  <a:srgbClr val="4B051C"/>
                </a:solidFill>
                <a:effectLst/>
                <a:latin typeface="Century Gothic" panose="020B0502020202020204" pitchFamily="34" charset="0"/>
              </a:rPr>
              <a:t>1</a:t>
            </a:r>
            <a:r>
              <a:rPr lang="fr-BE" sz="2400" i="0" dirty="0">
                <a:solidFill>
                  <a:srgbClr val="4B051C"/>
                </a:solidFill>
                <a:effectLst/>
                <a:latin typeface="Century Gothic" panose="020B0502020202020204" pitchFamily="34" charset="0"/>
              </a:rPr>
              <a:t>, Ferman Agirman</a:t>
            </a:r>
            <a:r>
              <a:rPr lang="fr-BE" sz="2400" i="0" baseline="30000" dirty="0">
                <a:solidFill>
                  <a:srgbClr val="4B051C"/>
                </a:solidFill>
                <a:effectLst/>
                <a:latin typeface="Century Gothic" panose="020B0502020202020204" pitchFamily="34" charset="0"/>
              </a:rPr>
              <a:t>1</a:t>
            </a:r>
            <a:r>
              <a:rPr lang="fr-BE" sz="2400" i="0" dirty="0">
                <a:solidFill>
                  <a:srgbClr val="4B051C"/>
                </a:solidFill>
                <a:effectLst/>
                <a:latin typeface="Century Gothic" panose="020B0502020202020204" pitchFamily="34" charset="0"/>
              </a:rPr>
              <a:t>, Raph</a:t>
            </a:r>
            <a:r>
              <a:rPr lang="fr-BE" sz="2400" dirty="0">
                <a:solidFill>
                  <a:srgbClr val="4B051C"/>
                </a:solidFill>
                <a:latin typeface="Century Gothic" panose="020B0502020202020204" pitchFamily="34" charset="0"/>
              </a:rPr>
              <a:t>aël Peiffer</a:t>
            </a:r>
            <a:r>
              <a:rPr lang="fr-BE" sz="2400" baseline="30000" dirty="0">
                <a:solidFill>
                  <a:srgbClr val="4B051C"/>
                </a:solidFill>
                <a:latin typeface="Century Gothic" panose="020B0502020202020204" pitchFamily="34" charset="0"/>
              </a:rPr>
              <a:t>1,2</a:t>
            </a:r>
            <a:r>
              <a:rPr lang="fr-BE" sz="2400" dirty="0">
                <a:solidFill>
                  <a:srgbClr val="4B051C"/>
                </a:solidFill>
                <a:latin typeface="Century Gothic" panose="020B0502020202020204" pitchFamily="34" charset="0"/>
              </a:rPr>
              <a:t>, </a:t>
            </a:r>
            <a:r>
              <a:rPr lang="fr-BE" sz="2400" i="0" dirty="0">
                <a:solidFill>
                  <a:srgbClr val="4B051C"/>
                </a:solidFill>
                <a:effectLst/>
                <a:latin typeface="Century Gothic" panose="020B0502020202020204" pitchFamily="34" charset="0"/>
              </a:rPr>
              <a:t>Gilles Rademaker</a:t>
            </a:r>
            <a:r>
              <a:rPr lang="fr-BE" sz="2400" i="0" baseline="30000" dirty="0">
                <a:solidFill>
                  <a:srgbClr val="4B051C"/>
                </a:solidFill>
                <a:effectLst/>
                <a:latin typeface="Century Gothic" panose="020B0502020202020204" pitchFamily="34" charset="0"/>
              </a:rPr>
              <a:t>1</a:t>
            </a:r>
            <a:r>
              <a:rPr lang="fr-BE" sz="2400" i="0" dirty="0">
                <a:solidFill>
                  <a:srgbClr val="4B051C"/>
                </a:solidFill>
                <a:effectLst/>
                <a:latin typeface="Century Gothic" panose="020B0502020202020204" pitchFamily="34" charset="0"/>
              </a:rPr>
              <a:t>, Akeila Bellahcène</a:t>
            </a:r>
            <a:r>
              <a:rPr lang="fr-BE" sz="2400" baseline="30000" dirty="0">
                <a:solidFill>
                  <a:srgbClr val="4B051C"/>
                </a:solidFill>
                <a:latin typeface="Century Gothic" panose="020B0502020202020204" pitchFamily="34" charset="0"/>
              </a:rPr>
              <a:t>1</a:t>
            </a:r>
            <a:r>
              <a:rPr lang="fr-BE" sz="2400" i="0" dirty="0">
                <a:solidFill>
                  <a:srgbClr val="4B051C"/>
                </a:solidFill>
                <a:effectLst/>
                <a:latin typeface="Century Gothic" panose="020B0502020202020204" pitchFamily="34" charset="0"/>
              </a:rPr>
              <a:t>, Olivier Peulen</a:t>
            </a:r>
            <a:r>
              <a:rPr lang="fr-BE" sz="2400" i="0" baseline="30000" dirty="0">
                <a:solidFill>
                  <a:srgbClr val="4B051C"/>
                </a:solidFill>
                <a:effectLst/>
                <a:latin typeface="Century Gothic" panose="020B0502020202020204" pitchFamily="34" charset="0"/>
              </a:rPr>
              <a:t>1</a:t>
            </a:r>
          </a:p>
          <a:p>
            <a:endParaRPr lang="en-US" sz="2000" kern="0" baseline="30000" dirty="0">
              <a:solidFill>
                <a:srgbClr val="4B051C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r>
              <a:rPr lang="en-US" sz="2000" kern="0" baseline="30000" dirty="0">
                <a:solidFill>
                  <a:srgbClr val="4B051C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1 </a:t>
            </a:r>
            <a:r>
              <a:rPr lang="en-US" sz="2000" kern="0" dirty="0">
                <a:solidFill>
                  <a:srgbClr val="4B051C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Metastasis Research Laboratory, GIGA-Cancer, GIGA Institute, University of Liège,</a:t>
            </a:r>
            <a:r>
              <a:rPr lang="fr-BE" sz="2000" kern="100" dirty="0">
                <a:solidFill>
                  <a:srgbClr val="4B051C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fr-FR" sz="2000" kern="0" dirty="0" err="1">
                <a:solidFill>
                  <a:srgbClr val="4B051C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Belgium</a:t>
            </a:r>
            <a:r>
              <a:rPr lang="fr-FR" sz="2000" kern="0" dirty="0">
                <a:solidFill>
                  <a:srgbClr val="4B051C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- </a:t>
            </a:r>
            <a:r>
              <a:rPr lang="fr-FR" sz="2000" kern="0" baseline="30000" dirty="0">
                <a:solidFill>
                  <a:srgbClr val="4B051C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2</a:t>
            </a:r>
            <a:r>
              <a:rPr lang="fr-FR" sz="2000" kern="0" dirty="0">
                <a:solidFill>
                  <a:srgbClr val="4B051C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fr-BE" sz="2000" dirty="0" err="1">
                <a:solidFill>
                  <a:srgbClr val="4B05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Personalized</a:t>
            </a:r>
            <a:r>
              <a:rPr lang="fr-BE" sz="2000" dirty="0">
                <a:solidFill>
                  <a:srgbClr val="4B05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000" dirty="0" err="1">
                <a:solidFill>
                  <a:srgbClr val="4B05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Oncology</a:t>
            </a:r>
            <a:r>
              <a:rPr lang="fr-BE" sz="2000" dirty="0">
                <a:solidFill>
                  <a:srgbClr val="4B05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Division, The Walter and Eliza Hall Institute of </a:t>
            </a:r>
            <a:r>
              <a:rPr lang="fr-BE" sz="2000" dirty="0" err="1">
                <a:solidFill>
                  <a:srgbClr val="4B05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Medical</a:t>
            </a:r>
            <a:r>
              <a:rPr lang="fr-BE" sz="2000" dirty="0">
                <a:solidFill>
                  <a:srgbClr val="4B05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000" dirty="0" err="1">
                <a:solidFill>
                  <a:srgbClr val="4B05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Research</a:t>
            </a:r>
            <a:r>
              <a:rPr lang="fr-BE" sz="2000" dirty="0">
                <a:solidFill>
                  <a:srgbClr val="4B05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BE" sz="2000" dirty="0" err="1">
                <a:solidFill>
                  <a:srgbClr val="4B05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Parkville</a:t>
            </a:r>
            <a:r>
              <a:rPr lang="fr-BE" sz="2000" dirty="0">
                <a:solidFill>
                  <a:srgbClr val="4B05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BE" sz="2000" dirty="0" err="1">
                <a:solidFill>
                  <a:srgbClr val="4B05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Australia</a:t>
            </a:r>
            <a:endParaRPr lang="fr-BE" sz="2000" kern="100" dirty="0">
              <a:solidFill>
                <a:srgbClr val="4B051C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3759E237-BF94-FD1A-07E5-A9399F1057B6}"/>
              </a:ext>
            </a:extLst>
          </p:cNvPr>
          <p:cNvSpPr>
            <a:spLocks/>
          </p:cNvSpPr>
          <p:nvPr/>
        </p:nvSpPr>
        <p:spPr>
          <a:xfrm>
            <a:off x="370170" y="4725078"/>
            <a:ext cx="20256976" cy="3626581"/>
          </a:xfrm>
          <a:prstGeom prst="roundRect">
            <a:avLst>
              <a:gd name="adj" fmla="val 6020"/>
            </a:avLst>
          </a:prstGeom>
          <a:noFill/>
          <a:ln w="38100">
            <a:solidFill>
              <a:srgbClr val="CC99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A78BE19-E1D8-FD13-6859-9B8777FF85A6}"/>
              </a:ext>
            </a:extLst>
          </p:cNvPr>
          <p:cNvSpPr txBox="1"/>
          <p:nvPr/>
        </p:nvSpPr>
        <p:spPr>
          <a:xfrm>
            <a:off x="474424" y="8618977"/>
            <a:ext cx="3272175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4B051C"/>
                </a:solidFill>
              </a:rPr>
              <a:t>Aim</a:t>
            </a:r>
            <a:endParaRPr lang="en-GB" b="1" dirty="0">
              <a:solidFill>
                <a:srgbClr val="4B051C"/>
              </a:solidFill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DBBF4749-B0AF-4844-2DE1-F0AA01C0E2B2}"/>
              </a:ext>
            </a:extLst>
          </p:cNvPr>
          <p:cNvSpPr>
            <a:spLocks/>
          </p:cNvSpPr>
          <p:nvPr/>
        </p:nvSpPr>
        <p:spPr>
          <a:xfrm>
            <a:off x="357406" y="35056100"/>
            <a:ext cx="29442154" cy="1748016"/>
          </a:xfrm>
          <a:prstGeom prst="roundRect">
            <a:avLst>
              <a:gd name="adj" fmla="val 8667"/>
            </a:avLst>
          </a:prstGeom>
          <a:noFill/>
          <a:ln w="38100">
            <a:solidFill>
              <a:srgbClr val="CC99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Rectangle : coins arrondis 68">
            <a:extLst>
              <a:ext uri="{FF2B5EF4-FFF2-40B4-BE49-F238E27FC236}">
                <a16:creationId xmlns:a16="http://schemas.microsoft.com/office/drawing/2014/main" id="{8E5FAEF8-2925-BA69-BF70-EFAFE3D533D1}"/>
              </a:ext>
            </a:extLst>
          </p:cNvPr>
          <p:cNvSpPr>
            <a:spLocks/>
          </p:cNvSpPr>
          <p:nvPr/>
        </p:nvSpPr>
        <p:spPr>
          <a:xfrm>
            <a:off x="357407" y="24881753"/>
            <a:ext cx="8428200" cy="4904918"/>
          </a:xfrm>
          <a:prstGeom prst="roundRect">
            <a:avLst>
              <a:gd name="adj" fmla="val 5305"/>
            </a:avLst>
          </a:prstGeom>
          <a:noFill/>
          <a:ln w="38100">
            <a:solidFill>
              <a:srgbClr val="CC99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76" name="Image 75">
            <a:extLst>
              <a:ext uri="{FF2B5EF4-FFF2-40B4-BE49-F238E27FC236}">
                <a16:creationId xmlns:a16="http://schemas.microsoft.com/office/drawing/2014/main" id="{84C4864E-B992-7849-8C31-0047884D390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44400" y="31296518"/>
            <a:ext cx="5702013" cy="1838481"/>
          </a:xfrm>
          <a:prstGeom prst="rect">
            <a:avLst/>
          </a:prstGeom>
        </p:spPr>
      </p:pic>
      <p:sp>
        <p:nvSpPr>
          <p:cNvPr id="77" name="ZoneTexte 76">
            <a:extLst>
              <a:ext uri="{FF2B5EF4-FFF2-40B4-BE49-F238E27FC236}">
                <a16:creationId xmlns:a16="http://schemas.microsoft.com/office/drawing/2014/main" id="{876C91FC-F594-D0E0-8924-3951FF4BC21B}"/>
              </a:ext>
            </a:extLst>
          </p:cNvPr>
          <p:cNvSpPr txBox="1"/>
          <p:nvPr/>
        </p:nvSpPr>
        <p:spPr>
          <a:xfrm>
            <a:off x="2622483" y="30825380"/>
            <a:ext cx="346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B</a:t>
            </a:r>
          </a:p>
        </p:txBody>
      </p:sp>
      <p:sp>
        <p:nvSpPr>
          <p:cNvPr id="78" name="ZoneTexte 77">
            <a:extLst>
              <a:ext uri="{FF2B5EF4-FFF2-40B4-BE49-F238E27FC236}">
                <a16:creationId xmlns:a16="http://schemas.microsoft.com/office/drawing/2014/main" id="{8C5BDE68-47FF-66F4-E257-9A0844EE7E25}"/>
              </a:ext>
            </a:extLst>
          </p:cNvPr>
          <p:cNvSpPr txBox="1"/>
          <p:nvPr/>
        </p:nvSpPr>
        <p:spPr>
          <a:xfrm>
            <a:off x="758912" y="30825380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A</a:t>
            </a: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4A056AAC-A3D0-9F28-6E36-F512BE6A6846}"/>
              </a:ext>
            </a:extLst>
          </p:cNvPr>
          <p:cNvSpPr txBox="1"/>
          <p:nvPr/>
        </p:nvSpPr>
        <p:spPr>
          <a:xfrm>
            <a:off x="9075547" y="30825380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C</a:t>
            </a:r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168C222C-1AA3-B10B-6F00-95F3D1DD6238}"/>
              </a:ext>
            </a:extLst>
          </p:cNvPr>
          <p:cNvSpPr txBox="1"/>
          <p:nvPr/>
        </p:nvSpPr>
        <p:spPr>
          <a:xfrm>
            <a:off x="19766800" y="30733440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D</a:t>
            </a:r>
          </a:p>
        </p:txBody>
      </p:sp>
      <p:sp>
        <p:nvSpPr>
          <p:cNvPr id="97" name="ZoneTexte 96">
            <a:extLst>
              <a:ext uri="{FF2B5EF4-FFF2-40B4-BE49-F238E27FC236}">
                <a16:creationId xmlns:a16="http://schemas.microsoft.com/office/drawing/2014/main" id="{FA63E352-F2F3-AF3B-2F23-5CA1BC68211D}"/>
              </a:ext>
            </a:extLst>
          </p:cNvPr>
          <p:cNvSpPr txBox="1"/>
          <p:nvPr/>
        </p:nvSpPr>
        <p:spPr>
          <a:xfrm>
            <a:off x="474425" y="37981131"/>
            <a:ext cx="115448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solidFill>
                  <a:srgbClr val="4B051C"/>
                </a:solidFill>
              </a:rPr>
              <a:t>We will investigate the biological role of CCL5, particularly its role in attracting immune cells, particularly NK cells, using a Boyden chamber assay and heterotopic spheroids formed from cancer cells and myoferlin-depleted CAFs.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DCE579-2C49-615E-4C0D-6EED6298614E}"/>
              </a:ext>
            </a:extLst>
          </p:cNvPr>
          <p:cNvSpPr txBox="1"/>
          <p:nvPr/>
        </p:nvSpPr>
        <p:spPr>
          <a:xfrm rot="16200000">
            <a:off x="2095023" y="32114715"/>
            <a:ext cx="1933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RANTES/CCL-5</a:t>
            </a: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1A3E502A-7574-A973-AE38-1827BBCBC9BB}"/>
              </a:ext>
            </a:extLst>
          </p:cNvPr>
          <p:cNvCxnSpPr>
            <a:cxnSpLocks/>
            <a:stCxn id="14" idx="2"/>
          </p:cNvCxnSpPr>
          <p:nvPr/>
        </p:nvCxnSpPr>
        <p:spPr>
          <a:xfrm>
            <a:off x="3246461" y="32299381"/>
            <a:ext cx="26861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Image 34">
            <a:extLst>
              <a:ext uri="{FF2B5EF4-FFF2-40B4-BE49-F238E27FC236}">
                <a16:creationId xmlns:a16="http://schemas.microsoft.com/office/drawing/2014/main" id="{B10A6C22-2AF4-FFA2-4482-B9D63208CE99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17335"/>
          <a:stretch>
            <a:fillRect/>
          </a:stretch>
        </p:blipFill>
        <p:spPr>
          <a:xfrm>
            <a:off x="8961894" y="31065584"/>
            <a:ext cx="9783315" cy="267901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2165B83-1A3C-71BD-7304-44525A2A79D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" r="154" b="2200"/>
          <a:stretch>
            <a:fillRect/>
          </a:stretch>
        </p:blipFill>
        <p:spPr>
          <a:xfrm>
            <a:off x="22505902" y="4833168"/>
            <a:ext cx="6065630" cy="534063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62F96BA-90C0-4828-3FE2-4E4430A64116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t="2102"/>
          <a:stretch>
            <a:fillRect/>
          </a:stretch>
        </p:blipFill>
        <p:spPr>
          <a:xfrm>
            <a:off x="463964" y="15694621"/>
            <a:ext cx="8257175" cy="6082781"/>
          </a:xfrm>
          <a:prstGeom prst="rect">
            <a:avLst/>
          </a:prstGeom>
        </p:spPr>
      </p:pic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F259C2DF-0313-B350-02B4-436EFD584FE2}"/>
              </a:ext>
            </a:extLst>
          </p:cNvPr>
          <p:cNvSpPr>
            <a:spLocks/>
          </p:cNvSpPr>
          <p:nvPr/>
        </p:nvSpPr>
        <p:spPr>
          <a:xfrm>
            <a:off x="357407" y="30034579"/>
            <a:ext cx="29442153" cy="4781317"/>
          </a:xfrm>
          <a:prstGeom prst="roundRect">
            <a:avLst>
              <a:gd name="adj" fmla="val 6197"/>
            </a:avLst>
          </a:prstGeom>
          <a:noFill/>
          <a:ln w="38100">
            <a:solidFill>
              <a:srgbClr val="CC99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49C856FC-A6FA-A31D-9F9E-0195CF3F7CE7}"/>
              </a:ext>
            </a:extLst>
          </p:cNvPr>
          <p:cNvSpPr txBox="1"/>
          <p:nvPr/>
        </p:nvSpPr>
        <p:spPr>
          <a:xfrm>
            <a:off x="479114" y="14404920"/>
            <a:ext cx="80776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 err="1">
                <a:solidFill>
                  <a:srgbClr val="4B051C"/>
                </a:solidFill>
              </a:rPr>
              <a:t>Myoferlin</a:t>
            </a:r>
            <a:r>
              <a:rPr lang="fr-BE" sz="3600" dirty="0">
                <a:solidFill>
                  <a:srgbClr val="4B051C"/>
                </a:solidFill>
              </a:rPr>
              <a:t> knock-out tackles </a:t>
            </a:r>
            <a:r>
              <a:rPr lang="fr-BE" sz="3600" dirty="0" err="1">
                <a:solidFill>
                  <a:srgbClr val="4B051C"/>
                </a:solidFill>
              </a:rPr>
              <a:t>tumor</a:t>
            </a:r>
            <a:r>
              <a:rPr lang="fr-BE" sz="3600" dirty="0">
                <a:solidFill>
                  <a:srgbClr val="4B051C"/>
                </a:solidFill>
              </a:rPr>
              <a:t> </a:t>
            </a:r>
            <a:r>
              <a:rPr lang="fr-BE" sz="3600" dirty="0" err="1">
                <a:solidFill>
                  <a:srgbClr val="4B051C"/>
                </a:solidFill>
              </a:rPr>
              <a:t>desmoplasia</a:t>
            </a:r>
            <a:r>
              <a:rPr lang="fr-BE" sz="3600" dirty="0">
                <a:solidFill>
                  <a:srgbClr val="4B051C"/>
                </a:solidFill>
              </a:rPr>
              <a:t> in </a:t>
            </a:r>
            <a:r>
              <a:rPr lang="fr-BE" sz="3600" dirty="0" err="1">
                <a:solidFill>
                  <a:srgbClr val="4B051C"/>
                </a:solidFill>
              </a:rPr>
              <a:t>orthotopic</a:t>
            </a:r>
            <a:r>
              <a:rPr lang="fr-BE" sz="3600" dirty="0">
                <a:solidFill>
                  <a:srgbClr val="4B051C"/>
                </a:solidFill>
              </a:rPr>
              <a:t> KPC </a:t>
            </a:r>
            <a:r>
              <a:rPr lang="fr-BE" sz="3600" dirty="0" err="1">
                <a:solidFill>
                  <a:srgbClr val="4B051C"/>
                </a:solidFill>
              </a:rPr>
              <a:t>grafts</a:t>
            </a:r>
            <a:endParaRPr lang="fr-BE" sz="3600" dirty="0">
              <a:solidFill>
                <a:srgbClr val="4B051C"/>
              </a:solidFill>
            </a:endParaRPr>
          </a:p>
        </p:txBody>
      </p:sp>
      <p:graphicFrame>
        <p:nvGraphicFramePr>
          <p:cNvPr id="34" name="Objet 33">
            <a:extLst>
              <a:ext uri="{FF2B5EF4-FFF2-40B4-BE49-F238E27FC236}">
                <a16:creationId xmlns:a16="http://schemas.microsoft.com/office/drawing/2014/main" id="{6A843DEB-11EF-69E7-5FBD-AF0AEAFB16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5794975"/>
              </p:ext>
            </p:extLst>
          </p:nvPr>
        </p:nvGraphicFramePr>
        <p:xfrm>
          <a:off x="20108997" y="30615294"/>
          <a:ext cx="3612948" cy="23094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15" imgW="4492229" imgH="2871054" progId="Prism10.Document">
                  <p:embed/>
                </p:oleObj>
              </mc:Choice>
              <mc:Fallback>
                <p:oleObj name="Prism 10" r:id="rId15" imgW="4492229" imgH="2871054" progId="Prism10.Document">
                  <p:embed/>
                  <p:pic>
                    <p:nvPicPr>
                      <p:cNvPr id="4" name="Objet 3">
                        <a:extLst>
                          <a:ext uri="{FF2B5EF4-FFF2-40B4-BE49-F238E27FC236}">
                            <a16:creationId xmlns:a16="http://schemas.microsoft.com/office/drawing/2014/main" id="{69988E87-F86F-0841-FC13-79BA8A2A51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0108997" y="30615294"/>
                        <a:ext cx="3612948" cy="23094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A487E883-816D-86B1-7AB2-CC90A438B062}"/>
              </a:ext>
            </a:extLst>
          </p:cNvPr>
          <p:cNvSpPr>
            <a:spLocks/>
          </p:cNvSpPr>
          <p:nvPr/>
        </p:nvSpPr>
        <p:spPr>
          <a:xfrm>
            <a:off x="370062" y="10566394"/>
            <a:ext cx="29429498" cy="2931213"/>
          </a:xfrm>
          <a:prstGeom prst="roundRect">
            <a:avLst>
              <a:gd name="adj" fmla="val 7667"/>
            </a:avLst>
          </a:prstGeom>
          <a:noFill/>
          <a:ln w="38100">
            <a:solidFill>
              <a:srgbClr val="CC99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29577FD-365C-1CAB-F214-A95F3871743E}"/>
              </a:ext>
            </a:extLst>
          </p:cNvPr>
          <p:cNvSpPr>
            <a:spLocks/>
          </p:cNvSpPr>
          <p:nvPr/>
        </p:nvSpPr>
        <p:spPr>
          <a:xfrm>
            <a:off x="8998862" y="13762095"/>
            <a:ext cx="20800698" cy="6553986"/>
          </a:xfrm>
          <a:prstGeom prst="roundRect">
            <a:avLst>
              <a:gd name="adj" fmla="val 1854"/>
            </a:avLst>
          </a:prstGeom>
          <a:noFill/>
          <a:ln w="38100">
            <a:solidFill>
              <a:srgbClr val="CC99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164D9F0-9E45-37EB-203E-C7796CE49434}"/>
              </a:ext>
            </a:extLst>
          </p:cNvPr>
          <p:cNvSpPr txBox="1"/>
          <p:nvPr/>
        </p:nvSpPr>
        <p:spPr>
          <a:xfrm>
            <a:off x="645833" y="33634700"/>
            <a:ext cx="181488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Western blot of myoferlin (230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kDa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) in hPSC127 CAFs transduced with irrelevant shRNA (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Irrel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. shRNA,) or myoferlin-specific shRNA (shMYOF#1, shMYOF#2). </a:t>
            </a:r>
          </a:p>
          <a:p>
            <a:pPr algn="just"/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B. Human cytokine array was performed on conditioned medium from hPSC127 CAFs transduced with irrelevant shRNA (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Irrel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. shRNA,) or myoferlin-specific shRNA (shMYOF#1, shMYOF#2). </a:t>
            </a:r>
          </a:p>
          <a:p>
            <a:pPr algn="just"/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C. Quantification of the cytokine arrays shown in panel C. The relative results (average of MYOF shRNA conditions to irrelevant shRNA condition) are represented as a base 2 logarithm of the fold change (FC).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77089B-0E74-1F66-7D35-3398E24E9053}"/>
              </a:ext>
            </a:extLst>
          </p:cNvPr>
          <p:cNvSpPr txBox="1"/>
          <p:nvPr/>
        </p:nvSpPr>
        <p:spPr>
          <a:xfrm>
            <a:off x="18932405" y="33094095"/>
            <a:ext cx="107789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D. Human CCL5 quantitative ELISA performed on conditioned medium prepared from hPSC21, hPSC127 and hPSC128 CAFs transduced with irrelevant shRNA (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Irrel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. shRNA,) or myoferlin-specific shRNA (shMYOF#1, shMYOF#2). An ANOVA-1 statistical test followed by a Dunnett's multiple comparison were performed.</a:t>
            </a:r>
          </a:p>
          <a:p>
            <a:pPr algn="just"/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E. Relative expression of the </a:t>
            </a:r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CCL5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 gene in hPSC21, hPSC127 and hPSC128 CAFs transduced with irrelevant shRNA (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Irrel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. shRNA,) or myoferlin-specific shRNA (shMYOF#1, shMYOF#2). An ANOVA-1 statistical test followed by a Dunnett's multiple comparison were performed.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C5AC841D-B4AE-4F58-392A-1DF4039100B3}"/>
              </a:ext>
            </a:extLst>
          </p:cNvPr>
          <p:cNvSpPr txBox="1"/>
          <p:nvPr/>
        </p:nvSpPr>
        <p:spPr>
          <a:xfrm>
            <a:off x="474424" y="9113972"/>
            <a:ext cx="195126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4B051C"/>
                </a:solidFill>
              </a:rPr>
              <a:t>The purpose of this project is to assess the impact of myoferlin-depletion on desmoplasia and tumor-infiltration of immune cells.</a:t>
            </a:r>
            <a:endParaRPr lang="fr-BE" sz="3600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8B88D230-FB37-D174-3201-664BDFCFFD22}"/>
              </a:ext>
            </a:extLst>
          </p:cNvPr>
          <p:cNvSpPr txBox="1"/>
          <p:nvPr/>
        </p:nvSpPr>
        <p:spPr>
          <a:xfrm>
            <a:off x="9553479" y="30004491"/>
            <a:ext cx="12288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err="1">
                <a:solidFill>
                  <a:srgbClr val="4B051C"/>
                </a:solidFill>
              </a:rPr>
              <a:t>Myoferlin</a:t>
            </a:r>
            <a:r>
              <a:rPr lang="fr-BE" sz="3600" dirty="0">
                <a:solidFill>
                  <a:srgbClr val="4B051C"/>
                </a:solidFill>
              </a:rPr>
              <a:t> </a:t>
            </a:r>
            <a:r>
              <a:rPr lang="fr-BE" sz="3600" dirty="0" err="1">
                <a:solidFill>
                  <a:srgbClr val="4B051C"/>
                </a:solidFill>
              </a:rPr>
              <a:t>silencing</a:t>
            </a:r>
            <a:r>
              <a:rPr lang="fr-BE" sz="3600" dirty="0">
                <a:solidFill>
                  <a:srgbClr val="4B051C"/>
                </a:solidFill>
              </a:rPr>
              <a:t> </a:t>
            </a:r>
            <a:r>
              <a:rPr lang="fr-BE" sz="3600" dirty="0" err="1">
                <a:solidFill>
                  <a:srgbClr val="4B051C"/>
                </a:solidFill>
              </a:rPr>
              <a:t>alters</a:t>
            </a:r>
            <a:r>
              <a:rPr lang="fr-BE" sz="3600" dirty="0">
                <a:solidFill>
                  <a:srgbClr val="4B051C"/>
                </a:solidFill>
              </a:rPr>
              <a:t> cytokine </a:t>
            </a:r>
            <a:r>
              <a:rPr lang="fr-BE" sz="3600" dirty="0" err="1">
                <a:solidFill>
                  <a:srgbClr val="4B051C"/>
                </a:solidFill>
              </a:rPr>
              <a:t>secretion</a:t>
            </a:r>
            <a:r>
              <a:rPr lang="fr-BE" sz="3600" dirty="0">
                <a:solidFill>
                  <a:srgbClr val="4B051C"/>
                </a:solidFill>
              </a:rPr>
              <a:t> by </a:t>
            </a:r>
            <a:r>
              <a:rPr lang="fr-BE" sz="3600" dirty="0" err="1">
                <a:solidFill>
                  <a:srgbClr val="4B051C"/>
                </a:solidFill>
              </a:rPr>
              <a:t>CAFs</a:t>
            </a:r>
            <a:endParaRPr lang="fr-BE" sz="3600" dirty="0">
              <a:solidFill>
                <a:srgbClr val="4B051C"/>
              </a:solidFill>
            </a:endParaRP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EB656159-D23A-5BF9-0290-06D3CE789DB5}"/>
              </a:ext>
            </a:extLst>
          </p:cNvPr>
          <p:cNvSpPr txBox="1"/>
          <p:nvPr/>
        </p:nvSpPr>
        <p:spPr>
          <a:xfrm>
            <a:off x="9387115" y="19617052"/>
            <a:ext cx="200176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Western blot of collagen 1 (250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kDa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), fibronectin 1 (250kDa),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periostin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 (90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kDa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), laminin a5 (250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kDa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), tenascin (250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kDa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) and FAP (90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kDa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) in hPSC21 CAFs CM transduced with irrelevant shRNA (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Irrel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. shRNA; n=3) or myoferlin-specific shRNA (shMYOF#1, shMYOF#2; n=3 each). </a:t>
            </a:r>
          </a:p>
        </p:txBody>
      </p:sp>
      <p:graphicFrame>
        <p:nvGraphicFramePr>
          <p:cNvPr id="5" name="Objet 4">
            <a:extLst>
              <a:ext uri="{FF2B5EF4-FFF2-40B4-BE49-F238E27FC236}">
                <a16:creationId xmlns:a16="http://schemas.microsoft.com/office/drawing/2014/main" id="{1A057A6A-E103-A561-FDD7-E1D4C75F70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4871732"/>
              </p:ext>
            </p:extLst>
          </p:nvPr>
        </p:nvGraphicFramePr>
        <p:xfrm>
          <a:off x="4599970" y="25908682"/>
          <a:ext cx="3646098" cy="31048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17" imgW="3774481" imgH="3215177" progId="Prism10.Document">
                  <p:embed/>
                </p:oleObj>
              </mc:Choice>
              <mc:Fallback>
                <p:oleObj name="Prism 10" r:id="rId17" imgW="3774481" imgH="3215177" progId="Prism10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4599970" y="25908682"/>
                        <a:ext cx="3646098" cy="31048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t 16">
            <a:extLst>
              <a:ext uri="{FF2B5EF4-FFF2-40B4-BE49-F238E27FC236}">
                <a16:creationId xmlns:a16="http://schemas.microsoft.com/office/drawing/2014/main" id="{7E9C2C43-C81C-EB44-D596-E8085C7F28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4078722"/>
              </p:ext>
            </p:extLst>
          </p:nvPr>
        </p:nvGraphicFramePr>
        <p:xfrm>
          <a:off x="1043274" y="25942415"/>
          <a:ext cx="3646098" cy="30711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19" imgW="3774481" imgH="3180261" progId="Prism10.Document">
                  <p:embed/>
                </p:oleObj>
              </mc:Choice>
              <mc:Fallback>
                <p:oleObj name="Prism 10" r:id="rId19" imgW="3774481" imgH="3180261" progId="Prism10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043274" y="25942415"/>
                        <a:ext cx="3646098" cy="30711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ZoneTexte 50">
            <a:extLst>
              <a:ext uri="{FF2B5EF4-FFF2-40B4-BE49-F238E27FC236}">
                <a16:creationId xmlns:a16="http://schemas.microsoft.com/office/drawing/2014/main" id="{8F7F8F87-5E3B-5FC1-8C8A-E19717402F2D}"/>
              </a:ext>
            </a:extLst>
          </p:cNvPr>
          <p:cNvSpPr txBox="1"/>
          <p:nvPr/>
        </p:nvSpPr>
        <p:spPr>
          <a:xfrm>
            <a:off x="10454790" y="13811768"/>
            <a:ext cx="18116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err="1">
                <a:solidFill>
                  <a:srgbClr val="4B051C"/>
                </a:solidFill>
              </a:rPr>
              <a:t>Myoferlin</a:t>
            </a:r>
            <a:r>
              <a:rPr lang="fr-BE" sz="3600" dirty="0">
                <a:solidFill>
                  <a:srgbClr val="4B051C"/>
                </a:solidFill>
              </a:rPr>
              <a:t> </a:t>
            </a:r>
            <a:r>
              <a:rPr lang="fr-BE" sz="3600" dirty="0" err="1">
                <a:solidFill>
                  <a:srgbClr val="4B051C"/>
                </a:solidFill>
              </a:rPr>
              <a:t>silencing</a:t>
            </a:r>
            <a:r>
              <a:rPr lang="fr-BE" sz="3600" dirty="0">
                <a:solidFill>
                  <a:srgbClr val="4B051C"/>
                </a:solidFill>
              </a:rPr>
              <a:t> </a:t>
            </a:r>
            <a:r>
              <a:rPr lang="fr-BE" sz="3600" dirty="0" err="1">
                <a:solidFill>
                  <a:srgbClr val="4B051C"/>
                </a:solidFill>
              </a:rPr>
              <a:t>reduces</a:t>
            </a:r>
            <a:r>
              <a:rPr lang="fr-BE" sz="3600" dirty="0">
                <a:solidFill>
                  <a:srgbClr val="4B051C"/>
                </a:solidFill>
              </a:rPr>
              <a:t> ECM and non-ECM </a:t>
            </a:r>
            <a:r>
              <a:rPr lang="fr-BE" sz="3600" dirty="0" err="1">
                <a:solidFill>
                  <a:srgbClr val="4B051C"/>
                </a:solidFill>
              </a:rPr>
              <a:t>proteins</a:t>
            </a:r>
            <a:r>
              <a:rPr lang="fr-BE" sz="3600" dirty="0">
                <a:solidFill>
                  <a:srgbClr val="4B051C"/>
                </a:solidFill>
              </a:rPr>
              <a:t> in </a:t>
            </a:r>
            <a:r>
              <a:rPr lang="fr-BE" sz="3600" dirty="0" err="1">
                <a:solidFill>
                  <a:srgbClr val="4B051C"/>
                </a:solidFill>
              </a:rPr>
              <a:t>conditioned</a:t>
            </a:r>
            <a:r>
              <a:rPr lang="fr-BE" sz="3600" dirty="0">
                <a:solidFill>
                  <a:srgbClr val="4B051C"/>
                </a:solidFill>
              </a:rPr>
              <a:t> medium 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27552EDE-6587-0D13-2845-B112FD4EA0CF}"/>
              </a:ext>
            </a:extLst>
          </p:cNvPr>
          <p:cNvSpPr txBox="1"/>
          <p:nvPr/>
        </p:nvSpPr>
        <p:spPr>
          <a:xfrm>
            <a:off x="397555" y="24881753"/>
            <a:ext cx="8450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 err="1">
                <a:solidFill>
                  <a:srgbClr val="4B051C"/>
                </a:solidFill>
              </a:rPr>
              <a:t>Myoferlin</a:t>
            </a:r>
            <a:r>
              <a:rPr lang="fr-BE" sz="3600" dirty="0">
                <a:solidFill>
                  <a:srgbClr val="4B051C"/>
                </a:solidFill>
              </a:rPr>
              <a:t> </a:t>
            </a:r>
            <a:r>
              <a:rPr lang="fr-BE" sz="3600" dirty="0" err="1">
                <a:solidFill>
                  <a:srgbClr val="4B051C"/>
                </a:solidFill>
              </a:rPr>
              <a:t>depletion</a:t>
            </a:r>
            <a:r>
              <a:rPr lang="fr-BE" sz="3600" dirty="0">
                <a:solidFill>
                  <a:srgbClr val="4B051C"/>
                </a:solidFill>
              </a:rPr>
              <a:t> </a:t>
            </a:r>
            <a:r>
              <a:rPr lang="fr-BE" sz="3600" dirty="0" err="1">
                <a:solidFill>
                  <a:srgbClr val="4B051C"/>
                </a:solidFill>
              </a:rPr>
              <a:t>reduces</a:t>
            </a:r>
            <a:r>
              <a:rPr lang="fr-BE" sz="3600" dirty="0">
                <a:solidFill>
                  <a:srgbClr val="4B051C"/>
                </a:solidFill>
              </a:rPr>
              <a:t> ECM and non ECM </a:t>
            </a:r>
            <a:r>
              <a:rPr lang="fr-BE" sz="3600" dirty="0" err="1">
                <a:solidFill>
                  <a:srgbClr val="4B051C"/>
                </a:solidFill>
              </a:rPr>
              <a:t>gene</a:t>
            </a:r>
            <a:r>
              <a:rPr lang="fr-BE" sz="3600" dirty="0">
                <a:solidFill>
                  <a:srgbClr val="4B051C"/>
                </a:solidFill>
              </a:rPr>
              <a:t> expression </a:t>
            </a:r>
          </a:p>
        </p:txBody>
      </p:sp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596FECAB-8354-A679-399F-DFC4FBCDB988}"/>
              </a:ext>
            </a:extLst>
          </p:cNvPr>
          <p:cNvSpPr/>
          <p:nvPr/>
        </p:nvSpPr>
        <p:spPr>
          <a:xfrm>
            <a:off x="20863830" y="4710251"/>
            <a:ext cx="8935730" cy="5635098"/>
          </a:xfrm>
          <a:prstGeom prst="roundRect">
            <a:avLst>
              <a:gd name="adj" fmla="val 3675"/>
            </a:avLst>
          </a:prstGeom>
          <a:noFill/>
          <a:ln w="38100">
            <a:solidFill>
              <a:srgbClr val="CC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59" name="Rectangle : coins arrondis 58">
            <a:extLst>
              <a:ext uri="{FF2B5EF4-FFF2-40B4-BE49-F238E27FC236}">
                <a16:creationId xmlns:a16="http://schemas.microsoft.com/office/drawing/2014/main" id="{146DCF30-9CCB-87B8-46F3-B5EAC928DAB8}"/>
              </a:ext>
            </a:extLst>
          </p:cNvPr>
          <p:cNvSpPr>
            <a:spLocks/>
          </p:cNvSpPr>
          <p:nvPr/>
        </p:nvSpPr>
        <p:spPr>
          <a:xfrm>
            <a:off x="370169" y="8584196"/>
            <a:ext cx="20256976" cy="1761153"/>
          </a:xfrm>
          <a:prstGeom prst="roundRect">
            <a:avLst>
              <a:gd name="adj" fmla="val 14706"/>
            </a:avLst>
          </a:prstGeom>
          <a:noFill/>
          <a:ln w="38100">
            <a:solidFill>
              <a:srgbClr val="CC99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93" name="Image 92">
            <a:extLst>
              <a:ext uri="{FF2B5EF4-FFF2-40B4-BE49-F238E27FC236}">
                <a16:creationId xmlns:a16="http://schemas.microsoft.com/office/drawing/2014/main" id="{90A4B57F-6644-DFE3-13BE-0974C592FE7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019656" y="14776170"/>
            <a:ext cx="4320000" cy="2170854"/>
          </a:xfrm>
          <a:prstGeom prst="rect">
            <a:avLst/>
          </a:prstGeom>
        </p:spPr>
      </p:pic>
      <p:pic>
        <p:nvPicPr>
          <p:cNvPr id="96" name="Image 95">
            <a:extLst>
              <a:ext uri="{FF2B5EF4-FFF2-40B4-BE49-F238E27FC236}">
                <a16:creationId xmlns:a16="http://schemas.microsoft.com/office/drawing/2014/main" id="{137D30D6-1AD7-F892-5775-E56AF14E45A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5909785" y="14804443"/>
            <a:ext cx="4320000" cy="2142581"/>
          </a:xfrm>
          <a:prstGeom prst="rect">
            <a:avLst/>
          </a:prstGeom>
        </p:spPr>
      </p:pic>
      <p:pic>
        <p:nvPicPr>
          <p:cNvPr id="99" name="Image 98">
            <a:extLst>
              <a:ext uri="{FF2B5EF4-FFF2-40B4-BE49-F238E27FC236}">
                <a16:creationId xmlns:a16="http://schemas.microsoft.com/office/drawing/2014/main" id="{59028F10-63C3-76B1-398F-36C04F885B5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2702235" y="14789203"/>
            <a:ext cx="4320000" cy="2157821"/>
          </a:xfrm>
          <a:prstGeom prst="rect">
            <a:avLst/>
          </a:prstGeom>
        </p:spPr>
      </p:pic>
      <p:pic>
        <p:nvPicPr>
          <p:cNvPr id="103" name="Image 102">
            <a:extLst>
              <a:ext uri="{FF2B5EF4-FFF2-40B4-BE49-F238E27FC236}">
                <a16:creationId xmlns:a16="http://schemas.microsoft.com/office/drawing/2014/main" id="{339ABF75-C194-57B9-2A27-311DD251037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019656" y="17333912"/>
            <a:ext cx="4320000" cy="2155672"/>
          </a:xfrm>
          <a:prstGeom prst="rect">
            <a:avLst/>
          </a:prstGeom>
        </p:spPr>
      </p:pic>
      <p:pic>
        <p:nvPicPr>
          <p:cNvPr id="105" name="Image 104">
            <a:extLst>
              <a:ext uri="{FF2B5EF4-FFF2-40B4-BE49-F238E27FC236}">
                <a16:creationId xmlns:a16="http://schemas.microsoft.com/office/drawing/2014/main" id="{67216C45-C009-1A02-C5A8-1B7F11858C3D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2702235" y="17307810"/>
            <a:ext cx="4320000" cy="2181774"/>
          </a:xfrm>
          <a:prstGeom prst="rect">
            <a:avLst/>
          </a:prstGeom>
        </p:spPr>
      </p:pic>
      <p:pic>
        <p:nvPicPr>
          <p:cNvPr id="108" name="Image 107">
            <a:extLst>
              <a:ext uri="{FF2B5EF4-FFF2-40B4-BE49-F238E27FC236}">
                <a16:creationId xmlns:a16="http://schemas.microsoft.com/office/drawing/2014/main" id="{6B842BEB-F94C-FB38-85C1-C31FDDF34FCA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3385043" y="14787024"/>
            <a:ext cx="2479355" cy="2160000"/>
          </a:xfrm>
          <a:prstGeom prst="rect">
            <a:avLst/>
          </a:prstGeom>
        </p:spPr>
      </p:pic>
      <p:pic>
        <p:nvPicPr>
          <p:cNvPr id="110" name="Image 109">
            <a:extLst>
              <a:ext uri="{FF2B5EF4-FFF2-40B4-BE49-F238E27FC236}">
                <a16:creationId xmlns:a16="http://schemas.microsoft.com/office/drawing/2014/main" id="{1EDB4937-F33B-7E07-4E00-4591343C2D75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0242899" y="14787024"/>
            <a:ext cx="2503766" cy="2160000"/>
          </a:xfrm>
          <a:prstGeom prst="rect">
            <a:avLst/>
          </a:prstGeom>
        </p:spPr>
      </p:pic>
      <p:pic>
        <p:nvPicPr>
          <p:cNvPr id="112" name="Image 111">
            <a:extLst>
              <a:ext uri="{FF2B5EF4-FFF2-40B4-BE49-F238E27FC236}">
                <a16:creationId xmlns:a16="http://schemas.microsoft.com/office/drawing/2014/main" id="{07DB75AE-DD67-892F-7202-4053A2025248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7078868" y="14787024"/>
            <a:ext cx="2544259" cy="2160000"/>
          </a:xfrm>
          <a:prstGeom prst="rect">
            <a:avLst/>
          </a:prstGeom>
        </p:spPr>
      </p:pic>
      <p:pic>
        <p:nvPicPr>
          <p:cNvPr id="114" name="Image 113">
            <a:extLst>
              <a:ext uri="{FF2B5EF4-FFF2-40B4-BE49-F238E27FC236}">
                <a16:creationId xmlns:a16="http://schemas.microsoft.com/office/drawing/2014/main" id="{1EE5BC6A-86CB-8685-0C12-BD2EBB377869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0242899" y="17329584"/>
            <a:ext cx="2539459" cy="2160000"/>
          </a:xfrm>
          <a:prstGeom prst="rect">
            <a:avLst/>
          </a:prstGeom>
        </p:spPr>
      </p:pic>
      <p:pic>
        <p:nvPicPr>
          <p:cNvPr id="116" name="Image 115">
            <a:extLst>
              <a:ext uri="{FF2B5EF4-FFF2-40B4-BE49-F238E27FC236}">
                <a16:creationId xmlns:a16="http://schemas.microsoft.com/office/drawing/2014/main" id="{FD755184-11B1-EEE7-5059-A914DA82224F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3385043" y="17329584"/>
            <a:ext cx="2508386" cy="2160000"/>
          </a:xfrm>
          <a:prstGeom prst="rect">
            <a:avLst/>
          </a:prstGeom>
        </p:spPr>
      </p:pic>
      <p:pic>
        <p:nvPicPr>
          <p:cNvPr id="120" name="Image 119">
            <a:extLst>
              <a:ext uri="{FF2B5EF4-FFF2-40B4-BE49-F238E27FC236}">
                <a16:creationId xmlns:a16="http://schemas.microsoft.com/office/drawing/2014/main" id="{E02D6F6F-5749-066D-8BCF-74B2B60EB77A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4305586" y="16894868"/>
            <a:ext cx="1029975" cy="46651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C823284-FBB8-1746-8571-2082B5F933D0}"/>
              </a:ext>
            </a:extLst>
          </p:cNvPr>
          <p:cNvSpPr txBox="1">
            <a:spLocks/>
          </p:cNvSpPr>
          <p:nvPr/>
        </p:nvSpPr>
        <p:spPr>
          <a:xfrm>
            <a:off x="474424" y="10683850"/>
            <a:ext cx="3402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4B051C"/>
                </a:solidFill>
              </a:rPr>
              <a:t>Strategies</a:t>
            </a:r>
            <a:endParaRPr lang="en-GB" b="1" dirty="0">
              <a:solidFill>
                <a:srgbClr val="4B051C"/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1557F4E-797D-8DDC-96B7-427FAF71FE76}"/>
              </a:ext>
            </a:extLst>
          </p:cNvPr>
          <p:cNvSpPr>
            <a:spLocks/>
          </p:cNvSpPr>
          <p:nvPr/>
        </p:nvSpPr>
        <p:spPr>
          <a:xfrm>
            <a:off x="357407" y="13750891"/>
            <a:ext cx="8428200" cy="10913042"/>
          </a:xfrm>
          <a:prstGeom prst="roundRect">
            <a:avLst>
              <a:gd name="adj" fmla="val 2980"/>
            </a:avLst>
          </a:prstGeom>
          <a:noFill/>
          <a:ln w="38100">
            <a:solidFill>
              <a:srgbClr val="CC99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964B2012-CF8C-157F-777B-1DDD7530B15C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9019656" y="21205825"/>
            <a:ext cx="4320000" cy="3911597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46DD6769-C659-8424-E94F-1EA7279744F6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5909785" y="22829359"/>
            <a:ext cx="4320000" cy="2288063"/>
          </a:xfrm>
          <a:prstGeom prst="rect">
            <a:avLst/>
          </a:prstGeom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78C2BA52-756B-7593-1E1C-8668F123ABFB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22702235" y="22514462"/>
            <a:ext cx="4320000" cy="2602960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1A53B19-FE63-FB76-981F-190AFA59B6DD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019656" y="26542556"/>
            <a:ext cx="4320000" cy="2483297"/>
          </a:xfrm>
          <a:prstGeom prst="rect">
            <a:avLst/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CCE58AAA-E0CB-0103-A8DB-F8B9E8AD68FB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5909785" y="26487969"/>
            <a:ext cx="4320000" cy="2537884"/>
          </a:xfrm>
          <a:prstGeom prst="rect">
            <a:avLst/>
          </a:prstGeom>
        </p:spPr>
      </p:pic>
      <p:pic>
        <p:nvPicPr>
          <p:cNvPr id="61" name="Image 60">
            <a:extLst>
              <a:ext uri="{FF2B5EF4-FFF2-40B4-BE49-F238E27FC236}">
                <a16:creationId xmlns:a16="http://schemas.microsoft.com/office/drawing/2014/main" id="{F71D5BB0-17E5-BD0A-99CF-865B7E290829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22702235" y="25048122"/>
            <a:ext cx="4320000" cy="3977731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1D5DBFC4-C8A2-7729-A311-5EA841FEA0F4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27078868" y="17329584"/>
            <a:ext cx="2589646" cy="2160000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7B6F03FB-7EC3-FD04-235F-8B94DE18158B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3385043" y="22590031"/>
            <a:ext cx="2520000" cy="2527391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ECE8444C-809F-CC01-8832-FD385A3F9BFD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20242899" y="22440900"/>
            <a:ext cx="2520000" cy="2676522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32C63830-9ED6-9E2A-75F6-F7023029CA3F}"/>
              </a:ext>
            </a:extLst>
          </p:cNvPr>
          <p:cNvPicPr>
            <a:picLocks noChangeAspect="1"/>
          </p:cNvPicPr>
          <p:nvPr/>
        </p:nvPicPr>
        <p:blipFill>
          <a:blip r:embed="rId41"/>
          <a:srcRect l="2898"/>
          <a:stretch>
            <a:fillRect/>
          </a:stretch>
        </p:blipFill>
        <p:spPr>
          <a:xfrm>
            <a:off x="20242899" y="26354046"/>
            <a:ext cx="2446966" cy="2671807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C2957EB5-3369-94E4-3479-C9AD6FD7120C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3385043" y="26318028"/>
            <a:ext cx="2520000" cy="2707825"/>
          </a:xfrm>
          <a:prstGeom prst="rect">
            <a:avLst/>
          </a:prstGeom>
        </p:spPr>
      </p:pic>
      <p:pic>
        <p:nvPicPr>
          <p:cNvPr id="71" name="Image 70">
            <a:extLst>
              <a:ext uri="{FF2B5EF4-FFF2-40B4-BE49-F238E27FC236}">
                <a16:creationId xmlns:a16="http://schemas.microsoft.com/office/drawing/2014/main" id="{51687C3D-411C-6269-9912-C9BCA5E58A7C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27078868" y="26265137"/>
            <a:ext cx="2520000" cy="2760716"/>
          </a:xfrm>
          <a:prstGeom prst="rect">
            <a:avLst/>
          </a:prstGeom>
        </p:spPr>
      </p:pic>
      <p:pic>
        <p:nvPicPr>
          <p:cNvPr id="75" name="Image 74">
            <a:extLst>
              <a:ext uri="{FF2B5EF4-FFF2-40B4-BE49-F238E27FC236}">
                <a16:creationId xmlns:a16="http://schemas.microsoft.com/office/drawing/2014/main" id="{310C9694-AC28-23C4-4C42-3E3700832996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27078868" y="22239693"/>
            <a:ext cx="2520000" cy="2877729"/>
          </a:xfrm>
          <a:prstGeom prst="rect">
            <a:avLst/>
          </a:prstGeom>
        </p:spPr>
      </p:pic>
      <p:sp>
        <p:nvSpPr>
          <p:cNvPr id="82" name="ZoneTexte 81">
            <a:extLst>
              <a:ext uri="{FF2B5EF4-FFF2-40B4-BE49-F238E27FC236}">
                <a16:creationId xmlns:a16="http://schemas.microsoft.com/office/drawing/2014/main" id="{C4D7FB21-8D33-DAA6-A398-FA1A1B425A81}"/>
              </a:ext>
            </a:extLst>
          </p:cNvPr>
          <p:cNvSpPr txBox="1"/>
          <p:nvPr/>
        </p:nvSpPr>
        <p:spPr>
          <a:xfrm>
            <a:off x="9466194" y="29066163"/>
            <a:ext cx="20053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Western blot of collagen 1 (250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kDa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), fibronectin 1 (250kDa),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periostin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 (90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kDa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), laminin a5 (250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kDa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), tenascin (250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kDa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) and FAP (90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kDa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) in hPSC21 and hPSC127 CAFs total protein extracts from CAFs transduced with irrelevant shRNA (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Irrel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. shRNA ; n=3) or myoferlin-specific shRNA (shMYOF#1, shMYOF#2; n=3 each). </a:t>
            </a:r>
          </a:p>
          <a:p>
            <a:pPr marL="457200" indent="-457200" algn="just">
              <a:buFont typeface="+mj-lt"/>
              <a:buAutoNum type="alphaUcPeriod"/>
            </a:pP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7" name="ZoneTexte 106">
            <a:extLst>
              <a:ext uri="{FF2B5EF4-FFF2-40B4-BE49-F238E27FC236}">
                <a16:creationId xmlns:a16="http://schemas.microsoft.com/office/drawing/2014/main" id="{698B7496-C874-D7B4-912D-6CA096BDA9BF}"/>
              </a:ext>
            </a:extLst>
          </p:cNvPr>
          <p:cNvSpPr txBox="1"/>
          <p:nvPr/>
        </p:nvSpPr>
        <p:spPr>
          <a:xfrm>
            <a:off x="12307040" y="20556824"/>
            <a:ext cx="28618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err="1">
                <a:solidFill>
                  <a:srgbClr val="4B051C"/>
                </a:solidFill>
              </a:rPr>
              <a:t>Myoferlin</a:t>
            </a:r>
            <a:r>
              <a:rPr lang="fr-BE" sz="3600" dirty="0">
                <a:solidFill>
                  <a:srgbClr val="4B051C"/>
                </a:solidFill>
              </a:rPr>
              <a:t> </a:t>
            </a:r>
            <a:r>
              <a:rPr lang="fr-BE" sz="3600" dirty="0" err="1">
                <a:solidFill>
                  <a:srgbClr val="4B051C"/>
                </a:solidFill>
              </a:rPr>
              <a:t>silencing</a:t>
            </a:r>
            <a:r>
              <a:rPr lang="fr-BE" sz="3600" dirty="0">
                <a:solidFill>
                  <a:srgbClr val="4B051C"/>
                </a:solidFill>
              </a:rPr>
              <a:t> </a:t>
            </a:r>
            <a:r>
              <a:rPr lang="fr-BE" sz="3600" dirty="0" err="1">
                <a:solidFill>
                  <a:srgbClr val="4B051C"/>
                </a:solidFill>
              </a:rPr>
              <a:t>reduces</a:t>
            </a:r>
            <a:r>
              <a:rPr lang="fr-BE" sz="3600" dirty="0">
                <a:solidFill>
                  <a:srgbClr val="4B051C"/>
                </a:solidFill>
              </a:rPr>
              <a:t> ECM </a:t>
            </a:r>
            <a:r>
              <a:rPr lang="fr-BE" sz="3600">
                <a:solidFill>
                  <a:srgbClr val="4B051C"/>
                </a:solidFill>
              </a:rPr>
              <a:t>and non-ECM </a:t>
            </a:r>
            <a:r>
              <a:rPr lang="fr-BE" sz="3600" dirty="0" err="1">
                <a:solidFill>
                  <a:srgbClr val="4B051C"/>
                </a:solidFill>
              </a:rPr>
              <a:t>proteins</a:t>
            </a:r>
            <a:r>
              <a:rPr lang="fr-BE" sz="3600" dirty="0">
                <a:solidFill>
                  <a:srgbClr val="4B051C"/>
                </a:solidFill>
              </a:rPr>
              <a:t> in </a:t>
            </a:r>
            <a:r>
              <a:rPr lang="fr-BE" sz="3600" dirty="0" err="1">
                <a:solidFill>
                  <a:srgbClr val="4B051C"/>
                </a:solidFill>
              </a:rPr>
              <a:t>whole</a:t>
            </a:r>
            <a:r>
              <a:rPr lang="fr-BE" sz="3600" dirty="0">
                <a:solidFill>
                  <a:srgbClr val="4B051C"/>
                </a:solidFill>
              </a:rPr>
              <a:t> </a:t>
            </a:r>
            <a:r>
              <a:rPr lang="fr-BE" sz="3600" dirty="0" err="1">
                <a:solidFill>
                  <a:srgbClr val="4B051C"/>
                </a:solidFill>
              </a:rPr>
              <a:t>cell</a:t>
            </a:r>
            <a:r>
              <a:rPr lang="fr-BE" sz="3600" dirty="0">
                <a:solidFill>
                  <a:srgbClr val="4B051C"/>
                </a:solidFill>
              </a:rPr>
              <a:t> </a:t>
            </a:r>
            <a:r>
              <a:rPr lang="fr-BE" sz="3600" dirty="0" err="1">
                <a:solidFill>
                  <a:srgbClr val="4B051C"/>
                </a:solidFill>
              </a:rPr>
              <a:t>extract</a:t>
            </a:r>
            <a:endParaRPr lang="fr-BE" sz="3600" dirty="0">
              <a:solidFill>
                <a:srgbClr val="4B051C"/>
              </a:solidFill>
            </a:endParaRPr>
          </a:p>
        </p:txBody>
      </p:sp>
      <p:sp>
        <p:nvSpPr>
          <p:cNvPr id="167" name="ZoneTexte 166">
            <a:extLst>
              <a:ext uri="{FF2B5EF4-FFF2-40B4-BE49-F238E27FC236}">
                <a16:creationId xmlns:a16="http://schemas.microsoft.com/office/drawing/2014/main" id="{29C9E350-5C48-EFEE-59CE-CE2DDBC387BB}"/>
              </a:ext>
            </a:extLst>
          </p:cNvPr>
          <p:cNvSpPr txBox="1"/>
          <p:nvPr/>
        </p:nvSpPr>
        <p:spPr>
          <a:xfrm>
            <a:off x="4989429" y="11157058"/>
            <a:ext cx="4564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 dirty="0"/>
              <a:t>CAFS:</a:t>
            </a:r>
          </a:p>
          <a:p>
            <a:pPr algn="ctr"/>
            <a:r>
              <a:rPr lang="fr-BE" sz="1600" dirty="0"/>
              <a:t>hPSC21 - hPSC127 – hPSC128</a:t>
            </a:r>
          </a:p>
        </p:txBody>
      </p:sp>
      <p:sp>
        <p:nvSpPr>
          <p:cNvPr id="170" name="ZoneTexte 169">
            <a:extLst>
              <a:ext uri="{FF2B5EF4-FFF2-40B4-BE49-F238E27FC236}">
                <a16:creationId xmlns:a16="http://schemas.microsoft.com/office/drawing/2014/main" id="{F348ADAB-EB23-EC48-F2E8-DCC4A356C0FC}"/>
              </a:ext>
            </a:extLst>
          </p:cNvPr>
          <p:cNvSpPr txBox="1"/>
          <p:nvPr/>
        </p:nvSpPr>
        <p:spPr>
          <a:xfrm>
            <a:off x="4478572" y="11157058"/>
            <a:ext cx="17873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/>
              <a:t>Myoferlin</a:t>
            </a:r>
            <a:endParaRPr lang="fr-BE" sz="600" dirty="0"/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D0537FC0-7B28-DD6D-5009-4EA9EC133B97}"/>
              </a:ext>
            </a:extLst>
          </p:cNvPr>
          <p:cNvSpPr/>
          <p:nvPr/>
        </p:nvSpPr>
        <p:spPr>
          <a:xfrm>
            <a:off x="7389171" y="13009590"/>
            <a:ext cx="1478749" cy="3953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2" name="ZoneTexte 171">
            <a:extLst>
              <a:ext uri="{FF2B5EF4-FFF2-40B4-BE49-F238E27FC236}">
                <a16:creationId xmlns:a16="http://schemas.microsoft.com/office/drawing/2014/main" id="{697F3374-D933-E2C2-30AC-2CC8E8851C6E}"/>
              </a:ext>
            </a:extLst>
          </p:cNvPr>
          <p:cNvSpPr txBox="1"/>
          <p:nvPr/>
        </p:nvSpPr>
        <p:spPr>
          <a:xfrm>
            <a:off x="4219904" y="13022462"/>
            <a:ext cx="12099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/>
              <a:t>shRNA</a:t>
            </a:r>
          </a:p>
        </p:txBody>
      </p:sp>
      <p:sp>
        <p:nvSpPr>
          <p:cNvPr id="176" name="ZoneTexte 175">
            <a:extLst>
              <a:ext uri="{FF2B5EF4-FFF2-40B4-BE49-F238E27FC236}">
                <a16:creationId xmlns:a16="http://schemas.microsoft.com/office/drawing/2014/main" id="{761428B9-F6B8-6703-8402-F6C4A1823D2B}"/>
              </a:ext>
            </a:extLst>
          </p:cNvPr>
          <p:cNvSpPr txBox="1"/>
          <p:nvPr/>
        </p:nvSpPr>
        <p:spPr>
          <a:xfrm>
            <a:off x="5903788" y="12805019"/>
            <a:ext cx="2711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 dirty="0"/>
              <a:t>80 000 cells/well/1ml</a:t>
            </a:r>
          </a:p>
          <a:p>
            <a:pPr algn="ctr"/>
            <a:r>
              <a:rPr lang="fr-BE" sz="1600" dirty="0"/>
              <a:t>hPSC 0.5% FBS medium</a:t>
            </a:r>
          </a:p>
        </p:txBody>
      </p:sp>
      <p:sp>
        <p:nvSpPr>
          <p:cNvPr id="182" name="ZoneTexte 181">
            <a:extLst>
              <a:ext uri="{FF2B5EF4-FFF2-40B4-BE49-F238E27FC236}">
                <a16:creationId xmlns:a16="http://schemas.microsoft.com/office/drawing/2014/main" id="{0AA8B49F-6B37-703B-1907-B2C12C8FDFA1}"/>
              </a:ext>
            </a:extLst>
          </p:cNvPr>
          <p:cNvSpPr txBox="1"/>
          <p:nvPr/>
        </p:nvSpPr>
        <p:spPr>
          <a:xfrm>
            <a:off x="23135308" y="12415735"/>
            <a:ext cx="6991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 dirty="0"/>
              <a:t>RNA</a:t>
            </a:r>
          </a:p>
        </p:txBody>
      </p:sp>
      <p:sp>
        <p:nvSpPr>
          <p:cNvPr id="178" name="ZoneTexte 177">
            <a:extLst>
              <a:ext uri="{FF2B5EF4-FFF2-40B4-BE49-F238E27FC236}">
                <a16:creationId xmlns:a16="http://schemas.microsoft.com/office/drawing/2014/main" id="{1CF060B1-97BD-0AF6-03AA-54A2B496ACB7}"/>
              </a:ext>
            </a:extLst>
          </p:cNvPr>
          <p:cNvSpPr txBox="1"/>
          <p:nvPr/>
        </p:nvSpPr>
        <p:spPr>
          <a:xfrm>
            <a:off x="9110950" y="11157058"/>
            <a:ext cx="1727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 dirty="0"/>
              <a:t>Conditioned medium</a:t>
            </a:r>
          </a:p>
        </p:txBody>
      </p:sp>
      <p:sp>
        <p:nvSpPr>
          <p:cNvPr id="185" name="ZoneTexte 184">
            <a:extLst>
              <a:ext uri="{FF2B5EF4-FFF2-40B4-BE49-F238E27FC236}">
                <a16:creationId xmlns:a16="http://schemas.microsoft.com/office/drawing/2014/main" id="{B138D8F4-855B-5937-B6D7-6FF0D13510D3}"/>
              </a:ext>
            </a:extLst>
          </p:cNvPr>
          <p:cNvSpPr txBox="1"/>
          <p:nvPr/>
        </p:nvSpPr>
        <p:spPr>
          <a:xfrm>
            <a:off x="412031" y="21939895"/>
            <a:ext cx="83625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A.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Schematic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representation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orthotopic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KPC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allografts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into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Myof</a:t>
            </a:r>
            <a:r>
              <a:rPr lang="fr-BE" sz="1600" baseline="30000" dirty="0" err="1">
                <a:solidFill>
                  <a:schemeClr val="bg1">
                    <a:lumMod val="50000"/>
                  </a:schemeClr>
                </a:solidFill>
              </a:rPr>
              <a:t>WT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or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Myof</a:t>
            </a:r>
            <a:r>
              <a:rPr lang="fr-BE" sz="1600" baseline="30000" dirty="0" err="1">
                <a:solidFill>
                  <a:schemeClr val="bg1">
                    <a:lumMod val="50000"/>
                  </a:schemeClr>
                </a:solidFill>
              </a:rPr>
              <a:t>KO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C57BL/6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mice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B.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Pancreas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weight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Myof</a:t>
            </a:r>
            <a:r>
              <a:rPr lang="fr-BE" sz="1600" baseline="30000" dirty="0" err="1">
                <a:solidFill>
                  <a:schemeClr val="bg1">
                    <a:lumMod val="50000"/>
                  </a:schemeClr>
                </a:solidFill>
              </a:rPr>
              <a:t>WT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(n = 8; one mouse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succumbed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on D27 and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tumor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was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not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weighed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) and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Myof</a:t>
            </a:r>
            <a:r>
              <a:rPr lang="fr-BE" sz="1600" baseline="30000" dirty="0" err="1">
                <a:solidFill>
                  <a:schemeClr val="bg1">
                    <a:lumMod val="50000"/>
                  </a:schemeClr>
                </a:solidFill>
              </a:rPr>
              <a:t>KO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(n = 9)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mice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after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resection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(D28). </a:t>
            </a:r>
          </a:p>
          <a:p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C. IHC and immunofluorescence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staining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Myof</a:t>
            </a:r>
            <a:r>
              <a:rPr lang="fr-BE" sz="1600" baseline="30000" dirty="0" err="1">
                <a:solidFill>
                  <a:schemeClr val="bg1">
                    <a:lumMod val="50000"/>
                  </a:schemeClr>
                </a:solidFill>
              </a:rPr>
              <a:t>WT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(n = 9) and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Myof</a:t>
            </a:r>
            <a:r>
              <a:rPr lang="fr-BE" sz="1600" baseline="30000" dirty="0" err="1">
                <a:solidFill>
                  <a:schemeClr val="bg1">
                    <a:lumMod val="50000"/>
                  </a:schemeClr>
                </a:solidFill>
              </a:rPr>
              <a:t>KO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(n = 9)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tumor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sections. HE =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hematoxylin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&amp;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eosin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, Myoferlin, Masson,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aSMA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= alpha-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smooth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muscle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actin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. Scale bar = 1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mm.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D. Quantification of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tumor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fibrosis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(%, Masson-positive area) in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Myof</a:t>
            </a:r>
            <a:r>
              <a:rPr lang="fr-BE" sz="1600" baseline="30000" dirty="0" err="1">
                <a:solidFill>
                  <a:schemeClr val="bg1">
                    <a:lumMod val="50000"/>
                  </a:schemeClr>
                </a:solidFill>
              </a:rPr>
              <a:t>WT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(n = 9) and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Myof</a:t>
            </a:r>
            <a:r>
              <a:rPr lang="fr-BE" sz="1600" baseline="30000" dirty="0" err="1">
                <a:solidFill>
                  <a:schemeClr val="bg1">
                    <a:lumMod val="50000"/>
                  </a:schemeClr>
                </a:solidFill>
              </a:rPr>
              <a:t>KO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(n = 9)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tumors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. Mean ± SEM.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Unpaired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T test. </a:t>
            </a:r>
          </a:p>
          <a:p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E. Quantification of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aSMA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-positive area (%) in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Myof</a:t>
            </a:r>
            <a:r>
              <a:rPr lang="fr-BE" sz="1600" baseline="30000" dirty="0" err="1">
                <a:solidFill>
                  <a:schemeClr val="bg1">
                    <a:lumMod val="50000"/>
                  </a:schemeClr>
                </a:solidFill>
              </a:rPr>
              <a:t>WT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(n = 9) and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Myof</a:t>
            </a:r>
            <a:r>
              <a:rPr lang="fr-BE" sz="1600" baseline="30000" dirty="0" err="1">
                <a:solidFill>
                  <a:schemeClr val="bg1">
                    <a:lumMod val="50000"/>
                  </a:schemeClr>
                </a:solidFill>
              </a:rPr>
              <a:t>KO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(n = 9)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tumors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Mean ± SEM. 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Unpaired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T test. </a:t>
            </a:r>
          </a:p>
        </p:txBody>
      </p:sp>
      <p:sp>
        <p:nvSpPr>
          <p:cNvPr id="186" name="Rectangle : coins arrondis 185">
            <a:extLst>
              <a:ext uri="{FF2B5EF4-FFF2-40B4-BE49-F238E27FC236}">
                <a16:creationId xmlns:a16="http://schemas.microsoft.com/office/drawing/2014/main" id="{AC17677C-8CE5-70CE-238E-12F8401DA95F}"/>
              </a:ext>
            </a:extLst>
          </p:cNvPr>
          <p:cNvSpPr>
            <a:spLocks/>
          </p:cNvSpPr>
          <p:nvPr/>
        </p:nvSpPr>
        <p:spPr>
          <a:xfrm>
            <a:off x="9036769" y="20585379"/>
            <a:ext cx="20800698" cy="9214292"/>
          </a:xfrm>
          <a:prstGeom prst="roundRect">
            <a:avLst>
              <a:gd name="adj" fmla="val 1854"/>
            </a:avLst>
          </a:prstGeom>
          <a:noFill/>
          <a:ln w="38100">
            <a:solidFill>
              <a:srgbClr val="CC99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88" name="Image 187">
            <a:extLst>
              <a:ext uri="{FF2B5EF4-FFF2-40B4-BE49-F238E27FC236}">
                <a16:creationId xmlns:a16="http://schemas.microsoft.com/office/drawing/2014/main" id="{BDF653FA-D568-1B10-32AB-4880224A415B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5909785" y="17301069"/>
            <a:ext cx="4320000" cy="218851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4E44A99-73CD-1614-1C3B-157B1330B05F}"/>
              </a:ext>
            </a:extLst>
          </p:cNvPr>
          <p:cNvPicPr>
            <a:picLocks noChangeAspect="1"/>
          </p:cNvPicPr>
          <p:nvPr/>
        </p:nvPicPr>
        <p:blipFill>
          <a:blip r:embed="rId31"/>
          <a:srcRect r="24444"/>
          <a:stretch>
            <a:fillRect/>
          </a:stretch>
        </p:blipFill>
        <p:spPr>
          <a:xfrm>
            <a:off x="14305587" y="25137195"/>
            <a:ext cx="778203" cy="466518"/>
          </a:xfrm>
          <a:prstGeom prst="rect">
            <a:avLst/>
          </a:prstGeom>
        </p:spPr>
      </p:pic>
      <p:graphicFrame>
        <p:nvGraphicFramePr>
          <p:cNvPr id="12" name="Objet 11">
            <a:extLst>
              <a:ext uri="{FF2B5EF4-FFF2-40B4-BE49-F238E27FC236}">
                <a16:creationId xmlns:a16="http://schemas.microsoft.com/office/drawing/2014/main" id="{F3AB18BC-45DF-380D-D812-53EEC5404A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1240919"/>
              </p:ext>
            </p:extLst>
          </p:nvPr>
        </p:nvGraphicFramePr>
        <p:xfrm>
          <a:off x="24358600" y="30458029"/>
          <a:ext cx="1454150" cy="264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46" imgW="1980828" imgH="3610055" progId="Prism10.Document">
                  <p:embed/>
                </p:oleObj>
              </mc:Choice>
              <mc:Fallback>
                <p:oleObj name="Prism 10" r:id="rId46" imgW="1980828" imgH="3610055" progId="Prism10.Document">
                  <p:embed/>
                  <p:pic>
                    <p:nvPicPr>
                      <p:cNvPr id="3" name="Objet 2">
                        <a:extLst>
                          <a:ext uri="{FF2B5EF4-FFF2-40B4-BE49-F238E27FC236}">
                            <a16:creationId xmlns:a16="http://schemas.microsoft.com/office/drawing/2014/main" id="{06D16897-A34A-24A9-E458-FE4E7DB5D89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7"/>
                      <a:stretch>
                        <a:fillRect/>
                      </a:stretch>
                    </p:blipFill>
                    <p:spPr>
                      <a:xfrm>
                        <a:off x="24358600" y="30458029"/>
                        <a:ext cx="1454150" cy="2647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 12">
            <a:extLst>
              <a:ext uri="{FF2B5EF4-FFF2-40B4-BE49-F238E27FC236}">
                <a16:creationId xmlns:a16="http://schemas.microsoft.com/office/drawing/2014/main" id="{9150A304-040C-D278-781F-CA9BA0BA91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5933013"/>
              </p:ext>
            </p:extLst>
          </p:nvPr>
        </p:nvGraphicFramePr>
        <p:xfrm>
          <a:off x="27079575" y="30497716"/>
          <a:ext cx="1438275" cy="2608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48" imgW="1980828" imgH="3590257" progId="Prism10.Document">
                  <p:embed/>
                </p:oleObj>
              </mc:Choice>
              <mc:Fallback>
                <p:oleObj name="Prism 10" r:id="rId48" imgW="1980828" imgH="3590257" progId="Prism10.Document">
                  <p:embed/>
                  <p:pic>
                    <p:nvPicPr>
                      <p:cNvPr id="5" name="Objet 4">
                        <a:extLst>
                          <a:ext uri="{FF2B5EF4-FFF2-40B4-BE49-F238E27FC236}">
                            <a16:creationId xmlns:a16="http://schemas.microsoft.com/office/drawing/2014/main" id="{A1724FC8-D467-544B-2406-F27A0F1B9C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9"/>
                      <a:stretch>
                        <a:fillRect/>
                      </a:stretch>
                    </p:blipFill>
                    <p:spPr>
                      <a:xfrm>
                        <a:off x="27079575" y="30497716"/>
                        <a:ext cx="1438275" cy="2608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t 35">
            <a:extLst>
              <a:ext uri="{FF2B5EF4-FFF2-40B4-BE49-F238E27FC236}">
                <a16:creationId xmlns:a16="http://schemas.microsoft.com/office/drawing/2014/main" id="{AB6A61DC-47AD-1972-8645-BF4B185043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8993730"/>
              </p:ext>
            </p:extLst>
          </p:nvPr>
        </p:nvGraphicFramePr>
        <p:xfrm>
          <a:off x="25696863" y="30537150"/>
          <a:ext cx="1468437" cy="260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50" imgW="2104293" imgH="3725963" progId="Prism10.Document">
                  <p:embed/>
                </p:oleObj>
              </mc:Choice>
              <mc:Fallback>
                <p:oleObj name="Prism 10" r:id="rId50" imgW="2104293" imgH="3725963" progId="Prism10.Document">
                  <p:embed/>
                  <p:pic>
                    <p:nvPicPr>
                      <p:cNvPr id="6" name="Objet 5">
                        <a:extLst>
                          <a:ext uri="{FF2B5EF4-FFF2-40B4-BE49-F238E27FC236}">
                            <a16:creationId xmlns:a16="http://schemas.microsoft.com/office/drawing/2014/main" id="{EF8C063B-3BE8-527B-1B10-64480BD8BE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1"/>
                      <a:stretch>
                        <a:fillRect/>
                      </a:stretch>
                    </p:blipFill>
                    <p:spPr>
                      <a:xfrm>
                        <a:off x="25696863" y="30537150"/>
                        <a:ext cx="1468437" cy="2600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ZoneTexte 45">
            <a:extLst>
              <a:ext uri="{FF2B5EF4-FFF2-40B4-BE49-F238E27FC236}">
                <a16:creationId xmlns:a16="http://schemas.microsoft.com/office/drawing/2014/main" id="{43A60B1D-6DA8-F54D-D3FC-C4B266464E85}"/>
              </a:ext>
            </a:extLst>
          </p:cNvPr>
          <p:cNvSpPr txBox="1"/>
          <p:nvPr/>
        </p:nvSpPr>
        <p:spPr>
          <a:xfrm>
            <a:off x="14996896" y="37480431"/>
            <a:ext cx="51457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Exploratory data from The Cancer Genome Atlas (TCGA) PAAD dataset illustrating the involvement of </a:t>
            </a:r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CCL5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 gene expression in immune cell infiltration. Yoshihara’s immune score of PDAC patients segregated into three groups according to </a:t>
            </a:r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CCL5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 expression. PDAC patients expressing the highest levels of </a:t>
            </a:r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CCL5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 have the highest immune score. In addition, patients with intermediate </a:t>
            </a:r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CCL5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 expression have a higher immune score than patients with the lowest </a:t>
            </a:r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CCL5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 expression.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1DA5A80D-1741-1549-0C83-1DF0EAB15DD9}"/>
              </a:ext>
            </a:extLst>
          </p:cNvPr>
          <p:cNvSpPr txBox="1"/>
          <p:nvPr/>
        </p:nvSpPr>
        <p:spPr>
          <a:xfrm>
            <a:off x="24213720" y="37480431"/>
            <a:ext cx="52104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B. Expression of genetic NK cells markers (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NCR1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and 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NCR3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) in TCGA PDAC patients according to 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CCL5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expression. Patients with the highest expression of 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CCL5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have a higher expression of 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NCR1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and 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NCR3.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fr-BE" dirty="0"/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FD2EBA66-9E77-3AAC-03C5-80D6D72591B7}"/>
              </a:ext>
            </a:extLst>
          </p:cNvPr>
          <p:cNvSpPr txBox="1"/>
          <p:nvPr/>
        </p:nvSpPr>
        <p:spPr>
          <a:xfrm>
            <a:off x="20458204" y="37097055"/>
            <a:ext cx="346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B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14503876-72F4-7070-34EC-78EDE54FB8D5}"/>
              </a:ext>
            </a:extLst>
          </p:cNvPr>
          <p:cNvSpPr txBox="1"/>
          <p:nvPr/>
        </p:nvSpPr>
        <p:spPr>
          <a:xfrm>
            <a:off x="12249554" y="37097055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A</a:t>
            </a: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5C7FF99D-1D03-D147-EABC-33957B5AD51E}"/>
              </a:ext>
            </a:extLst>
          </p:cNvPr>
          <p:cNvSpPr txBox="1"/>
          <p:nvPr/>
        </p:nvSpPr>
        <p:spPr>
          <a:xfrm>
            <a:off x="18719341" y="12415735"/>
            <a:ext cx="11574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 dirty="0" err="1"/>
              <a:t>Proteins</a:t>
            </a:r>
            <a:endParaRPr lang="fr-BE" sz="1600" dirty="0"/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07F16C3B-D0A5-9696-171D-B080BC7B2035}"/>
              </a:ext>
            </a:extLst>
          </p:cNvPr>
          <p:cNvSpPr txBox="1"/>
          <p:nvPr/>
        </p:nvSpPr>
        <p:spPr>
          <a:xfrm>
            <a:off x="481184" y="28930382"/>
            <a:ext cx="82399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RT-qPCR analysis of </a:t>
            </a:r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COL1A1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FN1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POSTN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LAMA5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TNC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 and </a:t>
            </a:r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FAP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 mRNA levels of hPSC21 and hPSC127 CAFs transduced with irrelevant shRNA (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Irrel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. shRNA; n=3) or myoferlin-specific shRNA (shMYOF#1, shMYOF#2;n=3). 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Mean ± SEM, one-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way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ANOVA (</a:t>
            </a:r>
            <a:r>
              <a:rPr lang="fr-BE" sz="1600" dirty="0" err="1">
                <a:solidFill>
                  <a:schemeClr val="bg1">
                    <a:lumMod val="50000"/>
                  </a:schemeClr>
                </a:solidFill>
              </a:rPr>
              <a:t>Tukey’s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 test).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marL="457200" indent="-457200" algn="just">
              <a:buFont typeface="+mj-lt"/>
              <a:buAutoNum type="alphaUcPeriod"/>
            </a:pP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0A4AE88-6930-71AB-C2DF-FEF5A0F7D53E}"/>
              </a:ext>
            </a:extLst>
          </p:cNvPr>
          <p:cNvSpPr/>
          <p:nvPr/>
        </p:nvSpPr>
        <p:spPr>
          <a:xfrm>
            <a:off x="15078483" y="25274341"/>
            <a:ext cx="207645" cy="2431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30729167"/>
      </p:ext>
    </p:extLst>
  </p:cSld>
  <p:clrMapOvr>
    <a:masterClrMapping/>
  </p:clrMapOvr>
</p:sld>
</file>

<file path=ppt/theme/theme1.xml><?xml version="1.0" encoding="utf-8"?>
<a:theme xmlns:a="http://schemas.openxmlformats.org/drawingml/2006/main" name="Colis">
  <a:themeElements>
    <a:clrScheme name="Colis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Colis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olis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Colis</Template>
  <TotalTime>25564</TotalTime>
  <Words>1045</Words>
  <Application>Microsoft Office PowerPoint</Application>
  <PresentationFormat>Personnalisé</PresentationFormat>
  <Paragraphs>56</Paragraphs>
  <Slides>1</Slides>
  <Notes>1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Aptos</vt:lpstr>
      <vt:lpstr>Arial</vt:lpstr>
      <vt:lpstr>Calibri</vt:lpstr>
      <vt:lpstr>Century Gothic</vt:lpstr>
      <vt:lpstr>Gill Sans MT</vt:lpstr>
      <vt:lpstr>Colis</vt:lpstr>
      <vt:lpstr>Prism 10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Amandine Duchemin</dc:creator>
  <cp:lastModifiedBy>Emilie Laverdeur</cp:lastModifiedBy>
  <cp:revision>170</cp:revision>
  <cp:lastPrinted>2025-05-20T15:18:53Z</cp:lastPrinted>
  <dcterms:created xsi:type="dcterms:W3CDTF">2017-09-14T08:50:10Z</dcterms:created>
  <dcterms:modified xsi:type="dcterms:W3CDTF">2026-06-23T14:56:54Z</dcterms:modified>
</cp:coreProperties>
</file>