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5"/>
  </p:notesMasterIdLst>
  <p:sldIdLst>
    <p:sldId id="258" r:id="rId2"/>
    <p:sldId id="269" r:id="rId3"/>
    <p:sldId id="265" r:id="rId4"/>
    <p:sldId id="259" r:id="rId5"/>
    <p:sldId id="267" r:id="rId6"/>
    <p:sldId id="266" r:id="rId7"/>
    <p:sldId id="270" r:id="rId8"/>
    <p:sldId id="260" r:id="rId9"/>
    <p:sldId id="287" r:id="rId10"/>
    <p:sldId id="288" r:id="rId11"/>
    <p:sldId id="298" r:id="rId12"/>
    <p:sldId id="299" r:id="rId13"/>
    <p:sldId id="272" r:id="rId14"/>
    <p:sldId id="261" r:id="rId15"/>
    <p:sldId id="274" r:id="rId16"/>
    <p:sldId id="273" r:id="rId17"/>
    <p:sldId id="283" r:id="rId18"/>
    <p:sldId id="262" r:id="rId19"/>
    <p:sldId id="276" r:id="rId20"/>
    <p:sldId id="277" r:id="rId21"/>
    <p:sldId id="278" r:id="rId22"/>
    <p:sldId id="281" r:id="rId23"/>
    <p:sldId id="279" r:id="rId24"/>
    <p:sldId id="282" r:id="rId25"/>
    <p:sldId id="280" r:id="rId26"/>
    <p:sldId id="291" r:id="rId27"/>
    <p:sldId id="293" r:id="rId28"/>
    <p:sldId id="290" r:id="rId29"/>
    <p:sldId id="285" r:id="rId30"/>
    <p:sldId id="297" r:id="rId31"/>
    <p:sldId id="286" r:id="rId32"/>
    <p:sldId id="289" r:id="rId33"/>
    <p:sldId id="294" r:id="rId34"/>
    <p:sldId id="300" r:id="rId35"/>
    <p:sldId id="301" r:id="rId36"/>
    <p:sldId id="309" r:id="rId37"/>
    <p:sldId id="304" r:id="rId38"/>
    <p:sldId id="306" r:id="rId39"/>
    <p:sldId id="307" r:id="rId40"/>
    <p:sldId id="308" r:id="rId41"/>
    <p:sldId id="312" r:id="rId42"/>
    <p:sldId id="311" r:id="rId43"/>
    <p:sldId id="313" r:id="rId4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58"/>
  </p:normalViewPr>
  <p:slideViewPr>
    <p:cSldViewPr snapToGrid="0">
      <p:cViewPr varScale="1">
        <p:scale>
          <a:sx n="104" d="100"/>
          <a:sy n="104" d="100"/>
        </p:scale>
        <p:origin x="232" y="5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29CA18-FD6E-C944-A61C-4D5BE1B81455}" type="datetimeFigureOut">
              <a:rPr lang="fr-FR" smtClean="0"/>
              <a:t>27/05/2026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C6C211-B797-064B-BCF5-1C772AEAA7A0}" type="slidenum">
              <a:rPr lang="fr-FR" smtClean="0"/>
              <a:t>‹N°›</a:t>
            </a:fld>
            <a:endParaRPr lang="fr-FR"/>
          </a:p>
        </p:txBody>
      </p:sp>
    </p:spTree>
    <p:extLst>
      <p:ext uri="{BB962C8B-B14F-4D97-AF65-F5344CB8AC3E}">
        <p14:creationId xmlns:p14="http://schemas.microsoft.com/office/powerpoint/2010/main" val="1523463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609A1A9-D9EE-4D00-AC13-632C92E24D29}" type="slidenum">
              <a:rPr lang="en-US" smtClean="0"/>
              <a:t>1</a:t>
            </a:fld>
            <a:endParaRPr lang="en-US"/>
          </a:p>
        </p:txBody>
      </p:sp>
    </p:spTree>
    <p:extLst>
      <p:ext uri="{BB962C8B-B14F-4D97-AF65-F5344CB8AC3E}">
        <p14:creationId xmlns:p14="http://schemas.microsoft.com/office/powerpoint/2010/main" val="2454993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AEB74F-B10B-DA6E-7CCF-69A4C35AB661}"/>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638C5DF3-64E1-7D2B-C9D9-0167B37976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725E6D2-A18C-83B8-4023-909C334D2799}"/>
              </a:ext>
            </a:extLst>
          </p:cNvPr>
          <p:cNvSpPr>
            <a:spLocks noGrp="1"/>
          </p:cNvSpPr>
          <p:nvPr>
            <p:ph type="dt" sz="half" idx="10"/>
          </p:nvPr>
        </p:nvSpPr>
        <p:spPr/>
        <p:txBody>
          <a:bodyPr/>
          <a:lstStyle/>
          <a:p>
            <a:fld id="{A920F6B8-C7F1-064F-B75A-C78DD83B1329}" type="datetimeFigureOut">
              <a:rPr lang="fr-FR" smtClean="0"/>
              <a:t>27/05/2026</a:t>
            </a:fld>
            <a:endParaRPr lang="fr-FR"/>
          </a:p>
        </p:txBody>
      </p:sp>
      <p:sp>
        <p:nvSpPr>
          <p:cNvPr id="5" name="Espace réservé du pied de page 4">
            <a:extLst>
              <a:ext uri="{FF2B5EF4-FFF2-40B4-BE49-F238E27FC236}">
                <a16:creationId xmlns:a16="http://schemas.microsoft.com/office/drawing/2014/main" id="{21CF6202-FAE2-55F4-7236-2BB1960CBF8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B838F55-0C12-C2D6-77C7-132A9734EBD6}"/>
              </a:ext>
            </a:extLst>
          </p:cNvPr>
          <p:cNvSpPr>
            <a:spLocks noGrp="1"/>
          </p:cNvSpPr>
          <p:nvPr>
            <p:ph type="sldNum" sz="quarter" idx="12"/>
          </p:nvPr>
        </p:nvSpPr>
        <p:spPr/>
        <p:txBody>
          <a:bodyPr/>
          <a:lstStyle/>
          <a:p>
            <a:fld id="{B126E808-C11A-9A44-B977-7A521588BC9C}" type="slidenum">
              <a:rPr lang="fr-FR" smtClean="0"/>
              <a:t>‹N°›</a:t>
            </a:fld>
            <a:endParaRPr lang="fr-FR"/>
          </a:p>
        </p:txBody>
      </p:sp>
    </p:spTree>
    <p:extLst>
      <p:ext uri="{BB962C8B-B14F-4D97-AF65-F5344CB8AC3E}">
        <p14:creationId xmlns:p14="http://schemas.microsoft.com/office/powerpoint/2010/main" val="91260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D5CCB3-FD21-521B-485C-1403B047A14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235C773-2823-0802-E4AD-062903E47AE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1A05772-0658-4DBC-C4BC-5D359104810B}"/>
              </a:ext>
            </a:extLst>
          </p:cNvPr>
          <p:cNvSpPr>
            <a:spLocks noGrp="1"/>
          </p:cNvSpPr>
          <p:nvPr>
            <p:ph type="dt" sz="half" idx="10"/>
          </p:nvPr>
        </p:nvSpPr>
        <p:spPr/>
        <p:txBody>
          <a:bodyPr/>
          <a:lstStyle/>
          <a:p>
            <a:fld id="{A920F6B8-C7F1-064F-B75A-C78DD83B1329}" type="datetimeFigureOut">
              <a:rPr lang="fr-FR" smtClean="0"/>
              <a:t>27/05/2026</a:t>
            </a:fld>
            <a:endParaRPr lang="fr-FR"/>
          </a:p>
        </p:txBody>
      </p:sp>
      <p:sp>
        <p:nvSpPr>
          <p:cNvPr id="5" name="Espace réservé du pied de page 4">
            <a:extLst>
              <a:ext uri="{FF2B5EF4-FFF2-40B4-BE49-F238E27FC236}">
                <a16:creationId xmlns:a16="http://schemas.microsoft.com/office/drawing/2014/main" id="{070C7321-6BA1-0C97-C81E-E849EFB3B5E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D94EF24-9A99-B0D3-9A63-EEBD370A96FC}"/>
              </a:ext>
            </a:extLst>
          </p:cNvPr>
          <p:cNvSpPr>
            <a:spLocks noGrp="1"/>
          </p:cNvSpPr>
          <p:nvPr>
            <p:ph type="sldNum" sz="quarter" idx="12"/>
          </p:nvPr>
        </p:nvSpPr>
        <p:spPr/>
        <p:txBody>
          <a:bodyPr/>
          <a:lstStyle/>
          <a:p>
            <a:fld id="{B126E808-C11A-9A44-B977-7A521588BC9C}" type="slidenum">
              <a:rPr lang="fr-FR" smtClean="0"/>
              <a:t>‹N°›</a:t>
            </a:fld>
            <a:endParaRPr lang="fr-FR"/>
          </a:p>
        </p:txBody>
      </p:sp>
    </p:spTree>
    <p:extLst>
      <p:ext uri="{BB962C8B-B14F-4D97-AF65-F5344CB8AC3E}">
        <p14:creationId xmlns:p14="http://schemas.microsoft.com/office/powerpoint/2010/main" val="2707376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725F4F-37F3-A650-3E79-C245A87D8D34}"/>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A1CD1334-4FA3-481B-06B0-2AD905AA3C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4BA2AFC3-E678-BDE9-EE22-03B56FE3DCF5}"/>
              </a:ext>
            </a:extLst>
          </p:cNvPr>
          <p:cNvSpPr>
            <a:spLocks noGrp="1"/>
          </p:cNvSpPr>
          <p:nvPr>
            <p:ph type="dt" sz="half" idx="10"/>
          </p:nvPr>
        </p:nvSpPr>
        <p:spPr/>
        <p:txBody>
          <a:bodyPr/>
          <a:lstStyle/>
          <a:p>
            <a:fld id="{A920F6B8-C7F1-064F-B75A-C78DD83B1329}" type="datetimeFigureOut">
              <a:rPr lang="fr-FR" smtClean="0"/>
              <a:t>27/05/2026</a:t>
            </a:fld>
            <a:endParaRPr lang="fr-FR"/>
          </a:p>
        </p:txBody>
      </p:sp>
      <p:sp>
        <p:nvSpPr>
          <p:cNvPr id="5" name="Espace réservé du pied de page 4">
            <a:extLst>
              <a:ext uri="{FF2B5EF4-FFF2-40B4-BE49-F238E27FC236}">
                <a16:creationId xmlns:a16="http://schemas.microsoft.com/office/drawing/2014/main" id="{9A4F0A00-E963-6E6B-8614-839F125A59C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EC9A7DC-C925-9FE8-DB9E-614F1C020F40}"/>
              </a:ext>
            </a:extLst>
          </p:cNvPr>
          <p:cNvSpPr>
            <a:spLocks noGrp="1"/>
          </p:cNvSpPr>
          <p:nvPr>
            <p:ph type="sldNum" sz="quarter" idx="12"/>
          </p:nvPr>
        </p:nvSpPr>
        <p:spPr/>
        <p:txBody>
          <a:bodyPr/>
          <a:lstStyle/>
          <a:p>
            <a:fld id="{B126E808-C11A-9A44-B977-7A521588BC9C}" type="slidenum">
              <a:rPr lang="fr-FR" smtClean="0"/>
              <a:t>‹N°›</a:t>
            </a:fld>
            <a:endParaRPr lang="fr-FR"/>
          </a:p>
        </p:txBody>
      </p:sp>
    </p:spTree>
    <p:extLst>
      <p:ext uri="{BB962C8B-B14F-4D97-AF65-F5344CB8AC3E}">
        <p14:creationId xmlns:p14="http://schemas.microsoft.com/office/powerpoint/2010/main" val="38995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8222A3-D12B-A698-2FA4-7DAB23F3ADD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0A7379C-3959-EB1A-753F-C511897F6A4F}"/>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ED439E51-1799-72A8-19F1-DACDE44F55E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882520E-C4FD-3D89-6394-40B72AE484D8}"/>
              </a:ext>
            </a:extLst>
          </p:cNvPr>
          <p:cNvSpPr>
            <a:spLocks noGrp="1"/>
          </p:cNvSpPr>
          <p:nvPr>
            <p:ph type="dt" sz="half" idx="10"/>
          </p:nvPr>
        </p:nvSpPr>
        <p:spPr/>
        <p:txBody>
          <a:bodyPr/>
          <a:lstStyle/>
          <a:p>
            <a:fld id="{A920F6B8-C7F1-064F-B75A-C78DD83B1329}" type="datetimeFigureOut">
              <a:rPr lang="fr-FR" smtClean="0"/>
              <a:t>27/05/2026</a:t>
            </a:fld>
            <a:endParaRPr lang="fr-FR"/>
          </a:p>
        </p:txBody>
      </p:sp>
      <p:sp>
        <p:nvSpPr>
          <p:cNvPr id="6" name="Espace réservé du pied de page 5">
            <a:extLst>
              <a:ext uri="{FF2B5EF4-FFF2-40B4-BE49-F238E27FC236}">
                <a16:creationId xmlns:a16="http://schemas.microsoft.com/office/drawing/2014/main" id="{35A19928-0607-40B1-7D18-07AC0CA71C34}"/>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C694133-413E-B33B-0569-7A6819238A05}"/>
              </a:ext>
            </a:extLst>
          </p:cNvPr>
          <p:cNvSpPr>
            <a:spLocks noGrp="1"/>
          </p:cNvSpPr>
          <p:nvPr>
            <p:ph type="sldNum" sz="quarter" idx="12"/>
          </p:nvPr>
        </p:nvSpPr>
        <p:spPr/>
        <p:txBody>
          <a:bodyPr/>
          <a:lstStyle/>
          <a:p>
            <a:fld id="{B126E808-C11A-9A44-B977-7A521588BC9C}" type="slidenum">
              <a:rPr lang="fr-FR" smtClean="0"/>
              <a:t>‹N°›</a:t>
            </a:fld>
            <a:endParaRPr lang="fr-FR"/>
          </a:p>
        </p:txBody>
      </p:sp>
    </p:spTree>
    <p:extLst>
      <p:ext uri="{BB962C8B-B14F-4D97-AF65-F5344CB8AC3E}">
        <p14:creationId xmlns:p14="http://schemas.microsoft.com/office/powerpoint/2010/main" val="1518781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2A3463-2739-1742-1863-15E0F67772C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077426A4-6C6A-C316-D17B-6DED7F9A6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BF4CD83-C265-A159-92E6-225E4B973B0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0333B32-E84B-57A2-6FD8-EDE4E651E3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0B45DE8-E0DD-43D0-4C1E-02F355574E4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40AA625B-44CB-D4FF-B7CB-5E06E5462A13}"/>
              </a:ext>
            </a:extLst>
          </p:cNvPr>
          <p:cNvSpPr>
            <a:spLocks noGrp="1"/>
          </p:cNvSpPr>
          <p:nvPr>
            <p:ph type="dt" sz="half" idx="10"/>
          </p:nvPr>
        </p:nvSpPr>
        <p:spPr/>
        <p:txBody>
          <a:bodyPr/>
          <a:lstStyle/>
          <a:p>
            <a:fld id="{A920F6B8-C7F1-064F-B75A-C78DD83B1329}" type="datetimeFigureOut">
              <a:rPr lang="fr-FR" smtClean="0"/>
              <a:t>27/05/2026</a:t>
            </a:fld>
            <a:endParaRPr lang="fr-FR"/>
          </a:p>
        </p:txBody>
      </p:sp>
      <p:sp>
        <p:nvSpPr>
          <p:cNvPr id="8" name="Espace réservé du pied de page 7">
            <a:extLst>
              <a:ext uri="{FF2B5EF4-FFF2-40B4-BE49-F238E27FC236}">
                <a16:creationId xmlns:a16="http://schemas.microsoft.com/office/drawing/2014/main" id="{71657B33-1763-5EDF-7381-025A1466C30B}"/>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AFF285F3-F779-0D73-84CC-D218543B0979}"/>
              </a:ext>
            </a:extLst>
          </p:cNvPr>
          <p:cNvSpPr>
            <a:spLocks noGrp="1"/>
          </p:cNvSpPr>
          <p:nvPr>
            <p:ph type="sldNum" sz="quarter" idx="12"/>
          </p:nvPr>
        </p:nvSpPr>
        <p:spPr/>
        <p:txBody>
          <a:bodyPr/>
          <a:lstStyle/>
          <a:p>
            <a:fld id="{B126E808-C11A-9A44-B977-7A521588BC9C}" type="slidenum">
              <a:rPr lang="fr-FR" smtClean="0"/>
              <a:t>‹N°›</a:t>
            </a:fld>
            <a:endParaRPr lang="fr-FR"/>
          </a:p>
        </p:txBody>
      </p:sp>
    </p:spTree>
    <p:extLst>
      <p:ext uri="{BB962C8B-B14F-4D97-AF65-F5344CB8AC3E}">
        <p14:creationId xmlns:p14="http://schemas.microsoft.com/office/powerpoint/2010/main" val="1133025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B43E1A-00CB-240A-7C30-FC8C8ECF03E0}"/>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D06DBF92-10B4-0154-4C7C-FF1E56C21FAF}"/>
              </a:ext>
            </a:extLst>
          </p:cNvPr>
          <p:cNvSpPr>
            <a:spLocks noGrp="1"/>
          </p:cNvSpPr>
          <p:nvPr>
            <p:ph type="dt" sz="half" idx="10"/>
          </p:nvPr>
        </p:nvSpPr>
        <p:spPr/>
        <p:txBody>
          <a:bodyPr/>
          <a:lstStyle/>
          <a:p>
            <a:fld id="{A920F6B8-C7F1-064F-B75A-C78DD83B1329}" type="datetimeFigureOut">
              <a:rPr lang="fr-FR" smtClean="0"/>
              <a:t>27/05/2026</a:t>
            </a:fld>
            <a:endParaRPr lang="fr-FR"/>
          </a:p>
        </p:txBody>
      </p:sp>
      <p:sp>
        <p:nvSpPr>
          <p:cNvPr id="4" name="Espace réservé du pied de page 3">
            <a:extLst>
              <a:ext uri="{FF2B5EF4-FFF2-40B4-BE49-F238E27FC236}">
                <a16:creationId xmlns:a16="http://schemas.microsoft.com/office/drawing/2014/main" id="{45178F6F-97AA-2F76-41BF-8AE6F14555FE}"/>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DD0F4931-66F1-287B-9795-CA369F4B960F}"/>
              </a:ext>
            </a:extLst>
          </p:cNvPr>
          <p:cNvSpPr>
            <a:spLocks noGrp="1"/>
          </p:cNvSpPr>
          <p:nvPr>
            <p:ph type="sldNum" sz="quarter" idx="12"/>
          </p:nvPr>
        </p:nvSpPr>
        <p:spPr/>
        <p:txBody>
          <a:bodyPr/>
          <a:lstStyle/>
          <a:p>
            <a:fld id="{B126E808-C11A-9A44-B977-7A521588BC9C}" type="slidenum">
              <a:rPr lang="fr-FR" smtClean="0"/>
              <a:t>‹N°›</a:t>
            </a:fld>
            <a:endParaRPr lang="fr-FR"/>
          </a:p>
        </p:txBody>
      </p:sp>
    </p:spTree>
    <p:extLst>
      <p:ext uri="{BB962C8B-B14F-4D97-AF65-F5344CB8AC3E}">
        <p14:creationId xmlns:p14="http://schemas.microsoft.com/office/powerpoint/2010/main" val="2691896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EE07749-45A3-DCA1-CD42-A229C0195BF7}"/>
              </a:ext>
            </a:extLst>
          </p:cNvPr>
          <p:cNvSpPr>
            <a:spLocks noGrp="1"/>
          </p:cNvSpPr>
          <p:nvPr>
            <p:ph type="dt" sz="half" idx="10"/>
          </p:nvPr>
        </p:nvSpPr>
        <p:spPr/>
        <p:txBody>
          <a:bodyPr/>
          <a:lstStyle/>
          <a:p>
            <a:fld id="{A920F6B8-C7F1-064F-B75A-C78DD83B1329}" type="datetimeFigureOut">
              <a:rPr lang="fr-FR" smtClean="0"/>
              <a:t>27/05/2026</a:t>
            </a:fld>
            <a:endParaRPr lang="fr-FR"/>
          </a:p>
        </p:txBody>
      </p:sp>
      <p:sp>
        <p:nvSpPr>
          <p:cNvPr id="3" name="Espace réservé du pied de page 2">
            <a:extLst>
              <a:ext uri="{FF2B5EF4-FFF2-40B4-BE49-F238E27FC236}">
                <a16:creationId xmlns:a16="http://schemas.microsoft.com/office/drawing/2014/main" id="{E2A86FF4-46BA-9FA0-5348-E14AC3E6CC19}"/>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34F61525-2E41-FD6F-CC12-CA78BF06099E}"/>
              </a:ext>
            </a:extLst>
          </p:cNvPr>
          <p:cNvSpPr>
            <a:spLocks noGrp="1"/>
          </p:cNvSpPr>
          <p:nvPr>
            <p:ph type="sldNum" sz="quarter" idx="12"/>
          </p:nvPr>
        </p:nvSpPr>
        <p:spPr/>
        <p:txBody>
          <a:bodyPr/>
          <a:lstStyle/>
          <a:p>
            <a:fld id="{B126E808-C11A-9A44-B977-7A521588BC9C}" type="slidenum">
              <a:rPr lang="fr-FR" smtClean="0"/>
              <a:t>‹N°›</a:t>
            </a:fld>
            <a:endParaRPr lang="fr-FR"/>
          </a:p>
        </p:txBody>
      </p:sp>
    </p:spTree>
    <p:extLst>
      <p:ext uri="{BB962C8B-B14F-4D97-AF65-F5344CB8AC3E}">
        <p14:creationId xmlns:p14="http://schemas.microsoft.com/office/powerpoint/2010/main" val="570852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30C787-F593-FBB6-C264-F07ADD5033C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63EB3BF-836F-87D6-9A5B-FD426D0A81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DE7A65B-684C-6703-4F76-6CFD900FD0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C9DD5870-F258-E614-ED26-2DF3D5349E67}"/>
              </a:ext>
            </a:extLst>
          </p:cNvPr>
          <p:cNvSpPr>
            <a:spLocks noGrp="1"/>
          </p:cNvSpPr>
          <p:nvPr>
            <p:ph type="dt" sz="half" idx="10"/>
          </p:nvPr>
        </p:nvSpPr>
        <p:spPr/>
        <p:txBody>
          <a:bodyPr/>
          <a:lstStyle/>
          <a:p>
            <a:fld id="{A920F6B8-C7F1-064F-B75A-C78DD83B1329}" type="datetimeFigureOut">
              <a:rPr lang="fr-FR" smtClean="0"/>
              <a:t>27/05/2026</a:t>
            </a:fld>
            <a:endParaRPr lang="fr-FR"/>
          </a:p>
        </p:txBody>
      </p:sp>
      <p:sp>
        <p:nvSpPr>
          <p:cNvPr id="6" name="Espace réservé du pied de page 5">
            <a:extLst>
              <a:ext uri="{FF2B5EF4-FFF2-40B4-BE49-F238E27FC236}">
                <a16:creationId xmlns:a16="http://schemas.microsoft.com/office/drawing/2014/main" id="{6EE97118-9B79-58BC-225D-23AE6E249E1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BA07D5C-83BB-1E72-5EBC-18BE45A0EB8A}"/>
              </a:ext>
            </a:extLst>
          </p:cNvPr>
          <p:cNvSpPr>
            <a:spLocks noGrp="1"/>
          </p:cNvSpPr>
          <p:nvPr>
            <p:ph type="sldNum" sz="quarter" idx="12"/>
          </p:nvPr>
        </p:nvSpPr>
        <p:spPr/>
        <p:txBody>
          <a:bodyPr/>
          <a:lstStyle/>
          <a:p>
            <a:fld id="{B126E808-C11A-9A44-B977-7A521588BC9C}" type="slidenum">
              <a:rPr lang="fr-FR" smtClean="0"/>
              <a:t>‹N°›</a:t>
            </a:fld>
            <a:endParaRPr lang="fr-FR"/>
          </a:p>
        </p:txBody>
      </p:sp>
    </p:spTree>
    <p:extLst>
      <p:ext uri="{BB962C8B-B14F-4D97-AF65-F5344CB8AC3E}">
        <p14:creationId xmlns:p14="http://schemas.microsoft.com/office/powerpoint/2010/main" val="130695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5FA44F-3A2D-905E-9962-C43E3741325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F1C0099-3A43-9F77-E883-21FF4BBC1B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2AC40202-E962-85C6-9AD4-F1879254F6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CC2568E-4FEF-22C4-A69E-595E6919BBB3}"/>
              </a:ext>
            </a:extLst>
          </p:cNvPr>
          <p:cNvSpPr>
            <a:spLocks noGrp="1"/>
          </p:cNvSpPr>
          <p:nvPr>
            <p:ph type="dt" sz="half" idx="10"/>
          </p:nvPr>
        </p:nvSpPr>
        <p:spPr/>
        <p:txBody>
          <a:bodyPr/>
          <a:lstStyle/>
          <a:p>
            <a:fld id="{A920F6B8-C7F1-064F-B75A-C78DD83B1329}" type="datetimeFigureOut">
              <a:rPr lang="fr-FR" smtClean="0"/>
              <a:t>27/05/2026</a:t>
            </a:fld>
            <a:endParaRPr lang="fr-FR"/>
          </a:p>
        </p:txBody>
      </p:sp>
      <p:sp>
        <p:nvSpPr>
          <p:cNvPr id="6" name="Espace réservé du pied de page 5">
            <a:extLst>
              <a:ext uri="{FF2B5EF4-FFF2-40B4-BE49-F238E27FC236}">
                <a16:creationId xmlns:a16="http://schemas.microsoft.com/office/drawing/2014/main" id="{B92FAD12-8365-2D6C-AEFB-76627C6AA6C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42EB075-D215-3D0B-FC31-4BC1AF76943A}"/>
              </a:ext>
            </a:extLst>
          </p:cNvPr>
          <p:cNvSpPr>
            <a:spLocks noGrp="1"/>
          </p:cNvSpPr>
          <p:nvPr>
            <p:ph type="sldNum" sz="quarter" idx="12"/>
          </p:nvPr>
        </p:nvSpPr>
        <p:spPr/>
        <p:txBody>
          <a:bodyPr/>
          <a:lstStyle/>
          <a:p>
            <a:fld id="{B126E808-C11A-9A44-B977-7A521588BC9C}" type="slidenum">
              <a:rPr lang="fr-FR" smtClean="0"/>
              <a:t>‹N°›</a:t>
            </a:fld>
            <a:endParaRPr lang="fr-FR"/>
          </a:p>
        </p:txBody>
      </p:sp>
    </p:spTree>
    <p:extLst>
      <p:ext uri="{BB962C8B-B14F-4D97-AF65-F5344CB8AC3E}">
        <p14:creationId xmlns:p14="http://schemas.microsoft.com/office/powerpoint/2010/main" val="3180814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0E5742-66A7-6198-DC81-9F8F7A52FCC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C1E8CB5-0CF2-3D73-E3FF-E50BA176E5E9}"/>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62365D4-143E-5FD4-B55A-0DCDB762BC3B}"/>
              </a:ext>
            </a:extLst>
          </p:cNvPr>
          <p:cNvSpPr>
            <a:spLocks noGrp="1"/>
          </p:cNvSpPr>
          <p:nvPr>
            <p:ph type="dt" sz="half" idx="10"/>
          </p:nvPr>
        </p:nvSpPr>
        <p:spPr/>
        <p:txBody>
          <a:bodyPr/>
          <a:lstStyle/>
          <a:p>
            <a:fld id="{A920F6B8-C7F1-064F-B75A-C78DD83B1329}" type="datetimeFigureOut">
              <a:rPr lang="fr-FR" smtClean="0"/>
              <a:t>27/05/2026</a:t>
            </a:fld>
            <a:endParaRPr lang="fr-FR"/>
          </a:p>
        </p:txBody>
      </p:sp>
      <p:sp>
        <p:nvSpPr>
          <p:cNvPr id="5" name="Espace réservé du pied de page 4">
            <a:extLst>
              <a:ext uri="{FF2B5EF4-FFF2-40B4-BE49-F238E27FC236}">
                <a16:creationId xmlns:a16="http://schemas.microsoft.com/office/drawing/2014/main" id="{3AE6A1AB-CDD5-05E8-36F0-352194584CD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383618B-0312-213A-03B3-45FCFF34536D}"/>
              </a:ext>
            </a:extLst>
          </p:cNvPr>
          <p:cNvSpPr>
            <a:spLocks noGrp="1"/>
          </p:cNvSpPr>
          <p:nvPr>
            <p:ph type="sldNum" sz="quarter" idx="12"/>
          </p:nvPr>
        </p:nvSpPr>
        <p:spPr/>
        <p:txBody>
          <a:bodyPr/>
          <a:lstStyle/>
          <a:p>
            <a:fld id="{B126E808-C11A-9A44-B977-7A521588BC9C}" type="slidenum">
              <a:rPr lang="fr-FR" smtClean="0"/>
              <a:t>‹N°›</a:t>
            </a:fld>
            <a:endParaRPr lang="fr-FR"/>
          </a:p>
        </p:txBody>
      </p:sp>
    </p:spTree>
    <p:extLst>
      <p:ext uri="{BB962C8B-B14F-4D97-AF65-F5344CB8AC3E}">
        <p14:creationId xmlns:p14="http://schemas.microsoft.com/office/powerpoint/2010/main" val="858706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470A09C-9A22-3386-4741-F915906D4AFA}"/>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9B94503F-C8A8-2F2A-6964-928915F643BB}"/>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CA2BFD2-86A9-60F7-8BCF-4F37A7C97FD3}"/>
              </a:ext>
            </a:extLst>
          </p:cNvPr>
          <p:cNvSpPr>
            <a:spLocks noGrp="1"/>
          </p:cNvSpPr>
          <p:nvPr>
            <p:ph type="dt" sz="half" idx="10"/>
          </p:nvPr>
        </p:nvSpPr>
        <p:spPr/>
        <p:txBody>
          <a:bodyPr/>
          <a:lstStyle/>
          <a:p>
            <a:fld id="{A920F6B8-C7F1-064F-B75A-C78DD83B1329}" type="datetimeFigureOut">
              <a:rPr lang="fr-FR" smtClean="0"/>
              <a:t>27/05/2026</a:t>
            </a:fld>
            <a:endParaRPr lang="fr-FR"/>
          </a:p>
        </p:txBody>
      </p:sp>
      <p:sp>
        <p:nvSpPr>
          <p:cNvPr id="5" name="Espace réservé du pied de page 4">
            <a:extLst>
              <a:ext uri="{FF2B5EF4-FFF2-40B4-BE49-F238E27FC236}">
                <a16:creationId xmlns:a16="http://schemas.microsoft.com/office/drawing/2014/main" id="{59B87838-4525-3F7B-0BF9-B7106CB2F41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5D28E36-2531-BE3D-12DB-4484456D45CD}"/>
              </a:ext>
            </a:extLst>
          </p:cNvPr>
          <p:cNvSpPr>
            <a:spLocks noGrp="1"/>
          </p:cNvSpPr>
          <p:nvPr>
            <p:ph type="sldNum" sz="quarter" idx="12"/>
          </p:nvPr>
        </p:nvSpPr>
        <p:spPr/>
        <p:txBody>
          <a:bodyPr/>
          <a:lstStyle/>
          <a:p>
            <a:fld id="{B126E808-C11A-9A44-B977-7A521588BC9C}" type="slidenum">
              <a:rPr lang="fr-FR" smtClean="0"/>
              <a:t>‹N°›</a:t>
            </a:fld>
            <a:endParaRPr lang="fr-FR"/>
          </a:p>
        </p:txBody>
      </p:sp>
    </p:spTree>
    <p:extLst>
      <p:ext uri="{BB962C8B-B14F-4D97-AF65-F5344CB8AC3E}">
        <p14:creationId xmlns:p14="http://schemas.microsoft.com/office/powerpoint/2010/main" val="20428944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pic>
        <p:nvPicPr>
          <p:cNvPr id="3" name="Imag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4867835"/>
            <a:ext cx="12189761" cy="1990165"/>
          </a:xfrm>
          <a:prstGeom prst="rect">
            <a:avLst/>
          </a:prstGeom>
        </p:spPr>
      </p:pic>
      <p:sp>
        <p:nvSpPr>
          <p:cNvPr id="8" name="Titre 1">
            <a:extLst>
              <a:ext uri="{FF2B5EF4-FFF2-40B4-BE49-F238E27FC236}">
                <a16:creationId xmlns:a16="http://schemas.microsoft.com/office/drawing/2014/main" id="{9CAE3C09-37C2-9AB1-B07B-E8FDED6C1C1A}"/>
              </a:ext>
            </a:extLst>
          </p:cNvPr>
          <p:cNvSpPr>
            <a:spLocks noGrp="1"/>
          </p:cNvSpPr>
          <p:nvPr>
            <p:ph type="title"/>
          </p:nvPr>
        </p:nvSpPr>
        <p:spPr>
          <a:xfrm>
            <a:off x="602166" y="365125"/>
            <a:ext cx="11186422" cy="2378075"/>
          </a:xfrm>
        </p:spPr>
        <p:txBody>
          <a:bodyPr/>
          <a:lstStyle>
            <a:lvl1pPr algn="ctr">
              <a:defRPr/>
            </a:lvl1pPr>
          </a:lstStyle>
          <a:p>
            <a:endParaRPr lang="fr-CA" dirty="0"/>
          </a:p>
        </p:txBody>
      </p:sp>
      <p:sp>
        <p:nvSpPr>
          <p:cNvPr id="9" name="Espace réservé du texte 2">
            <a:extLst>
              <a:ext uri="{FF2B5EF4-FFF2-40B4-BE49-F238E27FC236}">
                <a16:creationId xmlns:a16="http://schemas.microsoft.com/office/drawing/2014/main" id="{FF68B8D2-D7C6-C848-A1D3-51E6A00129E3}"/>
              </a:ext>
            </a:extLst>
          </p:cNvPr>
          <p:cNvSpPr>
            <a:spLocks noGrp="1"/>
          </p:cNvSpPr>
          <p:nvPr>
            <p:ph type="body" sz="quarter" idx="13"/>
          </p:nvPr>
        </p:nvSpPr>
        <p:spPr>
          <a:xfrm>
            <a:off x="602166" y="3052108"/>
            <a:ext cx="11186422" cy="1564715"/>
          </a:xfrm>
        </p:spPr>
        <p:txBody>
          <a:bodyPr/>
          <a:lstStyle>
            <a:lvl1pPr algn="ctr">
              <a:defRPr/>
            </a:lvl1pPr>
          </a:lstStyle>
          <a:p>
            <a:endParaRPr lang="fr-CA" dirty="0"/>
          </a:p>
        </p:txBody>
      </p:sp>
    </p:spTree>
    <p:extLst>
      <p:ext uri="{BB962C8B-B14F-4D97-AF65-F5344CB8AC3E}">
        <p14:creationId xmlns:p14="http://schemas.microsoft.com/office/powerpoint/2010/main" val="2188358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Diapositive de titre">
    <p:spTree>
      <p:nvGrpSpPr>
        <p:cNvPr id="1" name=""/>
        <p:cNvGrpSpPr/>
        <p:nvPr/>
      </p:nvGrpSpPr>
      <p:grpSpPr>
        <a:xfrm>
          <a:off x="0" y="0"/>
          <a:ext cx="0" cy="0"/>
          <a:chOff x="0" y="0"/>
          <a:chExt cx="0" cy="0"/>
        </a:xfrm>
      </p:grpSpPr>
      <p:sp>
        <p:nvSpPr>
          <p:cNvPr id="15" name="Espace réservé du pied de page 4">
            <a:extLst>
              <a:ext uri="{FF2B5EF4-FFF2-40B4-BE49-F238E27FC236}">
                <a16:creationId xmlns:a16="http://schemas.microsoft.com/office/drawing/2014/main" id="{F35B44FB-842C-8A70-E042-1815EC70DF58}"/>
              </a:ext>
            </a:extLst>
          </p:cNvPr>
          <p:cNvSpPr>
            <a:spLocks noGrp="1"/>
          </p:cNvSpPr>
          <p:nvPr>
            <p:ph type="ftr" sz="quarter" idx="11"/>
          </p:nvPr>
        </p:nvSpPr>
        <p:spPr>
          <a:xfrm>
            <a:off x="4038600" y="6356350"/>
            <a:ext cx="4114800" cy="365125"/>
          </a:xfrm>
        </p:spPr>
        <p:txBody>
          <a:bodyPr/>
          <a:lstStyle/>
          <a:p>
            <a:endParaRPr lang="fr-CA"/>
          </a:p>
        </p:txBody>
      </p:sp>
      <p:sp>
        <p:nvSpPr>
          <p:cNvPr id="4" name="Titre 1">
            <a:extLst>
              <a:ext uri="{FF2B5EF4-FFF2-40B4-BE49-F238E27FC236}">
                <a16:creationId xmlns:a16="http://schemas.microsoft.com/office/drawing/2014/main" id="{8D6D1E10-9B04-D906-DAC1-8A2799615B76}"/>
              </a:ext>
            </a:extLst>
          </p:cNvPr>
          <p:cNvSpPr>
            <a:spLocks noGrp="1"/>
          </p:cNvSpPr>
          <p:nvPr>
            <p:ph type="title" hasCustomPrompt="1"/>
          </p:nvPr>
        </p:nvSpPr>
        <p:spPr>
          <a:xfrm>
            <a:off x="831850" y="850756"/>
            <a:ext cx="10515600" cy="2852737"/>
          </a:xfrm>
        </p:spPr>
        <p:txBody>
          <a:bodyPr anchor="b"/>
          <a:lstStyle>
            <a:lvl1pPr>
              <a:defRPr sz="6000">
                <a:solidFill>
                  <a:schemeClr val="accent1">
                    <a:lumMod val="50000"/>
                  </a:schemeClr>
                </a:solidFill>
              </a:defRPr>
            </a:lvl1pPr>
          </a:lstStyle>
          <a:p>
            <a:r>
              <a:rPr lang="fr-CA" dirty="0"/>
              <a:t>Cliquez pour ajouter un titre</a:t>
            </a:r>
          </a:p>
        </p:txBody>
      </p:sp>
      <p:sp>
        <p:nvSpPr>
          <p:cNvPr id="5" name="Espace réservé du texte 2">
            <a:extLst>
              <a:ext uri="{FF2B5EF4-FFF2-40B4-BE49-F238E27FC236}">
                <a16:creationId xmlns:a16="http://schemas.microsoft.com/office/drawing/2014/main" id="{60A51726-D810-D967-9C41-FF1D224AFFDC}"/>
              </a:ext>
            </a:extLst>
          </p:cNvPr>
          <p:cNvSpPr>
            <a:spLocks noGrp="1"/>
          </p:cNvSpPr>
          <p:nvPr>
            <p:ph type="body" idx="1" hasCustomPrompt="1"/>
          </p:nvPr>
        </p:nvSpPr>
        <p:spPr>
          <a:xfrm>
            <a:off x="831850" y="3730481"/>
            <a:ext cx="10515600" cy="1500187"/>
          </a:xfrm>
        </p:spPr>
        <p:txBody>
          <a:bodyPr/>
          <a:lstStyle>
            <a:lvl1pPr marL="0" indent="0">
              <a:buNone/>
              <a:defRPr sz="2400">
                <a:solidFill>
                  <a:schemeClr val="accent1">
                    <a:lumMod val="75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CA" dirty="0"/>
              <a:t>Cliquez pour ajouter du texte</a:t>
            </a:r>
          </a:p>
        </p:txBody>
      </p:sp>
      <p:sp>
        <p:nvSpPr>
          <p:cNvPr id="6" name="Espace réservé du numéro de diapositive 5">
            <a:extLst>
              <a:ext uri="{FF2B5EF4-FFF2-40B4-BE49-F238E27FC236}">
                <a16:creationId xmlns:a16="http://schemas.microsoft.com/office/drawing/2014/main" id="{E76F0048-A5C5-6CEB-4775-048228E052F1}"/>
              </a:ext>
            </a:extLst>
          </p:cNvPr>
          <p:cNvSpPr txBox="1">
            <a:spLocks/>
          </p:cNvSpPr>
          <p:nvPr userDrawn="1"/>
        </p:nvSpPr>
        <p:spPr>
          <a:xfrm>
            <a:off x="9448800" y="5624512"/>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3662506-2E68-6249-B688-D2870BC07D1A}" type="slidenum">
              <a:rPr lang="fr-CA" smtClean="0"/>
              <a:pPr/>
              <a:t>‹N°›</a:t>
            </a:fld>
            <a:endParaRPr lang="fr-CA"/>
          </a:p>
        </p:txBody>
      </p:sp>
    </p:spTree>
    <p:extLst>
      <p:ext uri="{BB962C8B-B14F-4D97-AF65-F5344CB8AC3E}">
        <p14:creationId xmlns:p14="http://schemas.microsoft.com/office/powerpoint/2010/main" val="31954445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Diapositive de titre">
    <p:spTree>
      <p:nvGrpSpPr>
        <p:cNvPr id="1" name=""/>
        <p:cNvGrpSpPr/>
        <p:nvPr/>
      </p:nvGrpSpPr>
      <p:grpSpPr>
        <a:xfrm>
          <a:off x="0" y="0"/>
          <a:ext cx="0" cy="0"/>
          <a:chOff x="0" y="0"/>
          <a:chExt cx="0" cy="0"/>
        </a:xfrm>
      </p:grpSpPr>
      <p:sp>
        <p:nvSpPr>
          <p:cNvPr id="15" name="Espace réservé du pied de page 4">
            <a:extLst>
              <a:ext uri="{FF2B5EF4-FFF2-40B4-BE49-F238E27FC236}">
                <a16:creationId xmlns:a16="http://schemas.microsoft.com/office/drawing/2014/main" id="{F35B44FB-842C-8A70-E042-1815EC70DF58}"/>
              </a:ext>
            </a:extLst>
          </p:cNvPr>
          <p:cNvSpPr>
            <a:spLocks noGrp="1"/>
          </p:cNvSpPr>
          <p:nvPr>
            <p:ph type="ftr" sz="quarter" idx="11"/>
          </p:nvPr>
        </p:nvSpPr>
        <p:spPr>
          <a:xfrm>
            <a:off x="4038600" y="6356350"/>
            <a:ext cx="4114800" cy="365125"/>
          </a:xfrm>
        </p:spPr>
        <p:txBody>
          <a:bodyPr/>
          <a:lstStyle/>
          <a:p>
            <a:endParaRPr lang="fr-CA"/>
          </a:p>
        </p:txBody>
      </p:sp>
      <p:sp>
        <p:nvSpPr>
          <p:cNvPr id="2" name="Titre 1">
            <a:extLst>
              <a:ext uri="{FF2B5EF4-FFF2-40B4-BE49-F238E27FC236}">
                <a16:creationId xmlns:a16="http://schemas.microsoft.com/office/drawing/2014/main" id="{8BB198FD-6264-0AFF-D141-E0E25AA02716}"/>
              </a:ext>
            </a:extLst>
          </p:cNvPr>
          <p:cNvSpPr>
            <a:spLocks noGrp="1"/>
          </p:cNvSpPr>
          <p:nvPr>
            <p:ph type="title" hasCustomPrompt="1"/>
          </p:nvPr>
        </p:nvSpPr>
        <p:spPr>
          <a:xfrm>
            <a:off x="838200" y="365125"/>
            <a:ext cx="10515600" cy="1264321"/>
          </a:xfrm>
        </p:spPr>
        <p:txBody>
          <a:bodyPr/>
          <a:lstStyle/>
          <a:p>
            <a:r>
              <a:rPr lang="fr-CA" dirty="0"/>
              <a:t>Cliquez pour ajouter un titre</a:t>
            </a:r>
          </a:p>
        </p:txBody>
      </p:sp>
      <p:sp>
        <p:nvSpPr>
          <p:cNvPr id="3" name="Espace réservé du contenu 2">
            <a:extLst>
              <a:ext uri="{FF2B5EF4-FFF2-40B4-BE49-F238E27FC236}">
                <a16:creationId xmlns:a16="http://schemas.microsoft.com/office/drawing/2014/main" id="{540A3DC1-6F00-52F4-F86F-C5D87851273C}"/>
              </a:ext>
            </a:extLst>
          </p:cNvPr>
          <p:cNvSpPr>
            <a:spLocks noGrp="1"/>
          </p:cNvSpPr>
          <p:nvPr>
            <p:ph idx="1" hasCustomPrompt="1"/>
          </p:nvPr>
        </p:nvSpPr>
        <p:spPr>
          <a:xfrm>
            <a:off x="838200" y="1825625"/>
            <a:ext cx="10515600" cy="4150302"/>
          </a:xfrm>
        </p:spPr>
        <p:txBody>
          <a:bodyPr/>
          <a:lstStyle>
            <a:lvl1pPr>
              <a:defRPr>
                <a:solidFill>
                  <a:schemeClr val="tx2">
                    <a:lumMod val="50000"/>
                  </a:schemeClr>
                </a:solidFill>
              </a:defRPr>
            </a:lvl1pPr>
            <a:lvl2pPr>
              <a:defRPr>
                <a:solidFill>
                  <a:schemeClr val="tx2">
                    <a:lumMod val="50000"/>
                  </a:schemeClr>
                </a:solidFill>
              </a:defRPr>
            </a:lvl2pPr>
            <a:lvl3pPr>
              <a:defRPr>
                <a:solidFill>
                  <a:schemeClr val="tx2">
                    <a:lumMod val="50000"/>
                  </a:schemeClr>
                </a:solidFill>
              </a:defRPr>
            </a:lvl3pPr>
            <a:lvl4pPr>
              <a:defRPr>
                <a:solidFill>
                  <a:schemeClr val="tx2">
                    <a:lumMod val="50000"/>
                  </a:schemeClr>
                </a:solidFill>
              </a:defRPr>
            </a:lvl4pPr>
            <a:lvl5pPr>
              <a:defRPr>
                <a:solidFill>
                  <a:schemeClr val="tx2">
                    <a:lumMod val="50000"/>
                  </a:schemeClr>
                </a:solidFill>
              </a:defRPr>
            </a:lvl5pPr>
          </a:lstStyle>
          <a:p>
            <a:pPr lvl="0"/>
            <a:r>
              <a:rPr lang="fr-CA" dirty="0"/>
              <a:t>Cliquez pour ajouter du texte</a:t>
            </a:r>
          </a:p>
          <a:p>
            <a:pPr lvl="1"/>
            <a:r>
              <a:rPr lang="fr-CA" dirty="0"/>
              <a:t>Deuxième niveau</a:t>
            </a:r>
          </a:p>
          <a:p>
            <a:pPr lvl="2"/>
            <a:r>
              <a:rPr lang="fr-CA" dirty="0"/>
              <a:t>Troisième niveau</a:t>
            </a:r>
          </a:p>
          <a:p>
            <a:pPr lvl="3"/>
            <a:r>
              <a:rPr lang="fr-CA" dirty="0"/>
              <a:t>Quatrième niveau</a:t>
            </a:r>
          </a:p>
          <a:p>
            <a:pPr lvl="4"/>
            <a:r>
              <a:rPr lang="fr-CA" dirty="0"/>
              <a:t>Cinquième niveau</a:t>
            </a:r>
          </a:p>
        </p:txBody>
      </p:sp>
      <p:sp>
        <p:nvSpPr>
          <p:cNvPr id="6" name="Espace réservé du numéro de diapositive 5">
            <a:extLst>
              <a:ext uri="{FF2B5EF4-FFF2-40B4-BE49-F238E27FC236}">
                <a16:creationId xmlns:a16="http://schemas.microsoft.com/office/drawing/2014/main" id="{E76F0048-A5C5-6CEB-4775-048228E052F1}"/>
              </a:ext>
            </a:extLst>
          </p:cNvPr>
          <p:cNvSpPr txBox="1">
            <a:spLocks/>
          </p:cNvSpPr>
          <p:nvPr userDrawn="1"/>
        </p:nvSpPr>
        <p:spPr>
          <a:xfrm>
            <a:off x="9448800" y="5624512"/>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3662506-2E68-6249-B688-D2870BC07D1A}" type="slidenum">
              <a:rPr lang="fr-CA" smtClean="0"/>
              <a:pPr/>
              <a:t>‹N°›</a:t>
            </a:fld>
            <a:endParaRPr lang="fr-CA"/>
          </a:p>
        </p:txBody>
      </p:sp>
    </p:spTree>
    <p:extLst>
      <p:ext uri="{BB962C8B-B14F-4D97-AF65-F5344CB8AC3E}">
        <p14:creationId xmlns:p14="http://schemas.microsoft.com/office/powerpoint/2010/main" val="20674138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Diapositive de titre">
    <p:spTree>
      <p:nvGrpSpPr>
        <p:cNvPr id="1" name=""/>
        <p:cNvGrpSpPr/>
        <p:nvPr/>
      </p:nvGrpSpPr>
      <p:grpSpPr>
        <a:xfrm>
          <a:off x="0" y="0"/>
          <a:ext cx="0" cy="0"/>
          <a:chOff x="0" y="0"/>
          <a:chExt cx="0" cy="0"/>
        </a:xfrm>
      </p:grpSpPr>
      <p:sp>
        <p:nvSpPr>
          <p:cNvPr id="15" name="Espace réservé du pied de page 4">
            <a:extLst>
              <a:ext uri="{FF2B5EF4-FFF2-40B4-BE49-F238E27FC236}">
                <a16:creationId xmlns:a16="http://schemas.microsoft.com/office/drawing/2014/main" id="{F35B44FB-842C-8A70-E042-1815EC70DF58}"/>
              </a:ext>
            </a:extLst>
          </p:cNvPr>
          <p:cNvSpPr>
            <a:spLocks noGrp="1"/>
          </p:cNvSpPr>
          <p:nvPr>
            <p:ph type="ftr" sz="quarter" idx="11"/>
          </p:nvPr>
        </p:nvSpPr>
        <p:spPr>
          <a:xfrm>
            <a:off x="4038600" y="6356350"/>
            <a:ext cx="4114800" cy="365125"/>
          </a:xfrm>
        </p:spPr>
        <p:txBody>
          <a:bodyPr/>
          <a:lstStyle/>
          <a:p>
            <a:endParaRPr lang="fr-CA"/>
          </a:p>
        </p:txBody>
      </p:sp>
      <p:sp>
        <p:nvSpPr>
          <p:cNvPr id="2" name="Titre 1">
            <a:extLst>
              <a:ext uri="{FF2B5EF4-FFF2-40B4-BE49-F238E27FC236}">
                <a16:creationId xmlns:a16="http://schemas.microsoft.com/office/drawing/2014/main" id="{8D35B799-156D-4043-D8F2-090DD700A75B}"/>
              </a:ext>
            </a:extLst>
          </p:cNvPr>
          <p:cNvSpPr>
            <a:spLocks noGrp="1"/>
          </p:cNvSpPr>
          <p:nvPr>
            <p:ph type="title" hasCustomPrompt="1"/>
          </p:nvPr>
        </p:nvSpPr>
        <p:spPr>
          <a:xfrm>
            <a:off x="838199" y="365125"/>
            <a:ext cx="10670241" cy="1222115"/>
          </a:xfrm>
        </p:spPr>
        <p:txBody>
          <a:bodyPr/>
          <a:lstStyle>
            <a:lvl1pPr>
              <a:defRPr/>
            </a:lvl1pPr>
          </a:lstStyle>
          <a:p>
            <a:r>
              <a:rPr lang="fr-CA" dirty="0"/>
              <a:t>Cliquez pour ajouter un titre</a:t>
            </a:r>
          </a:p>
        </p:txBody>
      </p:sp>
      <p:sp>
        <p:nvSpPr>
          <p:cNvPr id="3" name="Espace réservé du contenu 2">
            <a:extLst>
              <a:ext uri="{FF2B5EF4-FFF2-40B4-BE49-F238E27FC236}">
                <a16:creationId xmlns:a16="http://schemas.microsoft.com/office/drawing/2014/main" id="{0470DC02-6B8C-3CE9-BADE-D4DADCFD7884}"/>
              </a:ext>
            </a:extLst>
          </p:cNvPr>
          <p:cNvSpPr>
            <a:spLocks noGrp="1"/>
          </p:cNvSpPr>
          <p:nvPr>
            <p:ph sz="half" idx="1" hasCustomPrompt="1"/>
          </p:nvPr>
        </p:nvSpPr>
        <p:spPr>
          <a:xfrm>
            <a:off x="838200" y="1825625"/>
            <a:ext cx="5257800" cy="4011757"/>
          </a:xfrm>
        </p:spPr>
        <p:txBody>
          <a:bodyPr/>
          <a:lstStyle>
            <a:lvl1pPr>
              <a:defRPr>
                <a:solidFill>
                  <a:schemeClr val="tx1">
                    <a:lumMod val="50000"/>
                  </a:schemeClr>
                </a:solidFill>
              </a:defRPr>
            </a:lvl1pPr>
            <a:lvl2pPr>
              <a:defRPr>
                <a:solidFill>
                  <a:schemeClr val="tx1">
                    <a:lumMod val="50000"/>
                  </a:schemeClr>
                </a:solidFill>
              </a:defRPr>
            </a:lvl2pPr>
            <a:lvl3pPr>
              <a:defRPr>
                <a:solidFill>
                  <a:schemeClr val="tx1">
                    <a:lumMod val="50000"/>
                  </a:schemeClr>
                </a:solidFill>
              </a:defRPr>
            </a:lvl3pPr>
            <a:lvl4pPr>
              <a:defRPr>
                <a:solidFill>
                  <a:schemeClr val="tx1">
                    <a:lumMod val="50000"/>
                  </a:schemeClr>
                </a:solidFill>
              </a:defRPr>
            </a:lvl4pPr>
            <a:lvl5pPr>
              <a:defRPr>
                <a:solidFill>
                  <a:schemeClr val="tx1">
                    <a:lumMod val="50000"/>
                  </a:schemeClr>
                </a:solidFill>
              </a:defRPr>
            </a:lvl5pPr>
          </a:lstStyle>
          <a:p>
            <a:pPr lvl="0"/>
            <a:r>
              <a:rPr lang="fr-CA" dirty="0"/>
              <a:t>Cliquez pour ajouter du texte</a:t>
            </a:r>
          </a:p>
          <a:p>
            <a:pPr lvl="1"/>
            <a:r>
              <a:rPr lang="fr-CA" dirty="0"/>
              <a:t>Deuxième niveau</a:t>
            </a:r>
          </a:p>
          <a:p>
            <a:pPr lvl="2"/>
            <a:r>
              <a:rPr lang="fr-CA" dirty="0"/>
              <a:t>Troisième niveau</a:t>
            </a:r>
          </a:p>
          <a:p>
            <a:pPr lvl="3"/>
            <a:r>
              <a:rPr lang="fr-CA" dirty="0"/>
              <a:t>Quatrième niveau</a:t>
            </a:r>
          </a:p>
          <a:p>
            <a:pPr lvl="4"/>
            <a:r>
              <a:rPr lang="fr-CA" dirty="0"/>
              <a:t>Cinquième niveau</a:t>
            </a:r>
          </a:p>
        </p:txBody>
      </p:sp>
      <p:sp>
        <p:nvSpPr>
          <p:cNvPr id="6" name="Espace réservé du contenu 3">
            <a:extLst>
              <a:ext uri="{FF2B5EF4-FFF2-40B4-BE49-F238E27FC236}">
                <a16:creationId xmlns:a16="http://schemas.microsoft.com/office/drawing/2014/main" id="{FC07A7BF-4886-015A-1C6F-C4926B588384}"/>
              </a:ext>
            </a:extLst>
          </p:cNvPr>
          <p:cNvSpPr>
            <a:spLocks noGrp="1"/>
          </p:cNvSpPr>
          <p:nvPr>
            <p:ph sz="half" idx="2" hasCustomPrompt="1"/>
          </p:nvPr>
        </p:nvSpPr>
        <p:spPr>
          <a:xfrm>
            <a:off x="6172200" y="1825625"/>
            <a:ext cx="5257800" cy="4011757"/>
          </a:xfrm>
        </p:spPr>
        <p:txBody>
          <a:bodyPr/>
          <a:lstStyle>
            <a:lvl1pPr>
              <a:defRPr>
                <a:solidFill>
                  <a:schemeClr val="tx1">
                    <a:lumMod val="50000"/>
                  </a:schemeClr>
                </a:solidFill>
              </a:defRPr>
            </a:lvl1pPr>
            <a:lvl2pPr>
              <a:defRPr>
                <a:solidFill>
                  <a:schemeClr val="tx1">
                    <a:lumMod val="50000"/>
                  </a:schemeClr>
                </a:solidFill>
              </a:defRPr>
            </a:lvl2pPr>
            <a:lvl3pPr>
              <a:defRPr>
                <a:solidFill>
                  <a:schemeClr val="tx1">
                    <a:lumMod val="50000"/>
                  </a:schemeClr>
                </a:solidFill>
              </a:defRPr>
            </a:lvl3pPr>
            <a:lvl4pPr>
              <a:defRPr>
                <a:solidFill>
                  <a:schemeClr val="tx1">
                    <a:lumMod val="50000"/>
                  </a:schemeClr>
                </a:solidFill>
              </a:defRPr>
            </a:lvl4pPr>
            <a:lvl5pPr>
              <a:defRPr>
                <a:solidFill>
                  <a:schemeClr val="tx1">
                    <a:lumMod val="50000"/>
                  </a:schemeClr>
                </a:solidFill>
              </a:defRPr>
            </a:lvl5pPr>
          </a:lstStyle>
          <a:p>
            <a:pPr lvl="0"/>
            <a:r>
              <a:rPr lang="fr-CA" dirty="0"/>
              <a:t>Cliquez pour ajouter du texte</a:t>
            </a:r>
          </a:p>
          <a:p>
            <a:pPr lvl="1"/>
            <a:r>
              <a:rPr lang="fr-CA" dirty="0"/>
              <a:t>Deuxième niveau</a:t>
            </a:r>
          </a:p>
          <a:p>
            <a:pPr lvl="2"/>
            <a:r>
              <a:rPr lang="fr-CA" dirty="0"/>
              <a:t>Troisième niveau</a:t>
            </a:r>
          </a:p>
          <a:p>
            <a:pPr lvl="3"/>
            <a:r>
              <a:rPr lang="fr-CA" dirty="0"/>
              <a:t>Quatrième niveau</a:t>
            </a:r>
          </a:p>
          <a:p>
            <a:pPr lvl="4"/>
            <a:r>
              <a:rPr lang="fr-CA" dirty="0"/>
              <a:t>Cinquième niveau</a:t>
            </a:r>
          </a:p>
        </p:txBody>
      </p:sp>
      <p:sp>
        <p:nvSpPr>
          <p:cNvPr id="7" name="Espace réservé du numéro de diapositive 5">
            <a:extLst>
              <a:ext uri="{FF2B5EF4-FFF2-40B4-BE49-F238E27FC236}">
                <a16:creationId xmlns:a16="http://schemas.microsoft.com/office/drawing/2014/main" id="{E76F0048-A5C5-6CEB-4775-048228E052F1}"/>
              </a:ext>
            </a:extLst>
          </p:cNvPr>
          <p:cNvSpPr txBox="1">
            <a:spLocks/>
          </p:cNvSpPr>
          <p:nvPr userDrawn="1"/>
        </p:nvSpPr>
        <p:spPr>
          <a:xfrm>
            <a:off x="9448800" y="5624512"/>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3662506-2E68-6249-B688-D2870BC07D1A}" type="slidenum">
              <a:rPr lang="fr-CA" smtClean="0"/>
              <a:pPr/>
              <a:t>‹N°›</a:t>
            </a:fld>
            <a:endParaRPr lang="fr-CA"/>
          </a:p>
        </p:txBody>
      </p:sp>
    </p:spTree>
    <p:extLst>
      <p:ext uri="{BB962C8B-B14F-4D97-AF65-F5344CB8AC3E}">
        <p14:creationId xmlns:p14="http://schemas.microsoft.com/office/powerpoint/2010/main" val="6765423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_Diapositive de titre">
    <p:spTree>
      <p:nvGrpSpPr>
        <p:cNvPr id="1" name=""/>
        <p:cNvGrpSpPr/>
        <p:nvPr/>
      </p:nvGrpSpPr>
      <p:grpSpPr>
        <a:xfrm>
          <a:off x="0" y="0"/>
          <a:ext cx="0" cy="0"/>
          <a:chOff x="0" y="0"/>
          <a:chExt cx="0" cy="0"/>
        </a:xfrm>
      </p:grpSpPr>
      <p:sp>
        <p:nvSpPr>
          <p:cNvPr id="15" name="Espace réservé du pied de page 4">
            <a:extLst>
              <a:ext uri="{FF2B5EF4-FFF2-40B4-BE49-F238E27FC236}">
                <a16:creationId xmlns:a16="http://schemas.microsoft.com/office/drawing/2014/main" id="{F35B44FB-842C-8A70-E042-1815EC70DF58}"/>
              </a:ext>
            </a:extLst>
          </p:cNvPr>
          <p:cNvSpPr>
            <a:spLocks noGrp="1"/>
          </p:cNvSpPr>
          <p:nvPr>
            <p:ph type="ftr" sz="quarter" idx="11"/>
          </p:nvPr>
        </p:nvSpPr>
        <p:spPr>
          <a:xfrm>
            <a:off x="4038600" y="6356350"/>
            <a:ext cx="4114800" cy="365125"/>
          </a:xfrm>
        </p:spPr>
        <p:txBody>
          <a:bodyPr/>
          <a:lstStyle/>
          <a:p>
            <a:endParaRPr lang="fr-CA"/>
          </a:p>
        </p:txBody>
      </p:sp>
      <p:sp>
        <p:nvSpPr>
          <p:cNvPr id="2" name="Titre 1">
            <a:extLst>
              <a:ext uri="{FF2B5EF4-FFF2-40B4-BE49-F238E27FC236}">
                <a16:creationId xmlns:a16="http://schemas.microsoft.com/office/drawing/2014/main" id="{B588BEED-F467-CF34-B688-CC90F8C27140}"/>
              </a:ext>
            </a:extLst>
          </p:cNvPr>
          <p:cNvSpPr>
            <a:spLocks noGrp="1"/>
          </p:cNvSpPr>
          <p:nvPr>
            <p:ph type="title" hasCustomPrompt="1"/>
          </p:nvPr>
        </p:nvSpPr>
        <p:spPr>
          <a:xfrm>
            <a:off x="838200" y="365125"/>
            <a:ext cx="10515600" cy="1325563"/>
          </a:xfrm>
        </p:spPr>
        <p:txBody>
          <a:bodyPr/>
          <a:lstStyle/>
          <a:p>
            <a:r>
              <a:rPr lang="fr-CA" dirty="0"/>
              <a:t>Cliquez pour ajouter un titre</a:t>
            </a:r>
          </a:p>
        </p:txBody>
      </p:sp>
      <p:sp>
        <p:nvSpPr>
          <p:cNvPr id="5" name="Espace réservé du numéro de diapositive 5">
            <a:extLst>
              <a:ext uri="{FF2B5EF4-FFF2-40B4-BE49-F238E27FC236}">
                <a16:creationId xmlns:a16="http://schemas.microsoft.com/office/drawing/2014/main" id="{E76F0048-A5C5-6CEB-4775-048228E052F1}"/>
              </a:ext>
            </a:extLst>
          </p:cNvPr>
          <p:cNvSpPr txBox="1">
            <a:spLocks/>
          </p:cNvSpPr>
          <p:nvPr userDrawn="1"/>
        </p:nvSpPr>
        <p:spPr>
          <a:xfrm>
            <a:off x="9448800" y="5624512"/>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b="1"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3662506-2E68-6249-B688-D2870BC07D1A}" type="slidenum">
              <a:rPr lang="fr-CA" smtClean="0"/>
              <a:pPr/>
              <a:t>‹N°›</a:t>
            </a:fld>
            <a:endParaRPr lang="fr-CA"/>
          </a:p>
        </p:txBody>
      </p:sp>
    </p:spTree>
    <p:extLst>
      <p:ext uri="{BB962C8B-B14F-4D97-AF65-F5344CB8AC3E}">
        <p14:creationId xmlns:p14="http://schemas.microsoft.com/office/powerpoint/2010/main" val="2265222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310DF44-B0CD-4183-1349-A90940BCF0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CE23C3D-E2BE-5DC8-CE2E-67FA76FB91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076F862-77AB-3EA4-9194-34BA0FF597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920F6B8-C7F1-064F-B75A-C78DD83B1329}" type="datetimeFigureOut">
              <a:rPr lang="fr-FR" smtClean="0"/>
              <a:t>27/05/2026</a:t>
            </a:fld>
            <a:endParaRPr lang="fr-FR"/>
          </a:p>
        </p:txBody>
      </p:sp>
      <p:sp>
        <p:nvSpPr>
          <p:cNvPr id="5" name="Espace réservé du pied de page 4">
            <a:extLst>
              <a:ext uri="{FF2B5EF4-FFF2-40B4-BE49-F238E27FC236}">
                <a16:creationId xmlns:a16="http://schemas.microsoft.com/office/drawing/2014/main" id="{72B0B948-2ECC-F2F2-7FE4-50486E7148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5F6ED53C-FB60-2687-91F9-7588825113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126E808-C11A-9A44-B977-7A521588BC9C}" type="slidenum">
              <a:rPr lang="fr-FR" smtClean="0"/>
              <a:t>‹N°›</a:t>
            </a:fld>
            <a:endParaRPr lang="fr-FR"/>
          </a:p>
        </p:txBody>
      </p:sp>
    </p:spTree>
    <p:extLst>
      <p:ext uri="{BB962C8B-B14F-4D97-AF65-F5344CB8AC3E}">
        <p14:creationId xmlns:p14="http://schemas.microsoft.com/office/powerpoint/2010/main" val="20956239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4.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4.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3.xml"/><Relationship Id="rId5" Type="http://schemas.openxmlformats.org/officeDocument/2006/relationships/image" Target="../media/image31.png"/><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3.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13.xml"/><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5.png"/><Relationship Id="rId1" Type="http://schemas.openxmlformats.org/officeDocument/2006/relationships/slideLayout" Target="../slideLayouts/slideLayout14.xml"/><Relationship Id="rId4" Type="http://schemas.openxmlformats.org/officeDocument/2006/relationships/image" Target="../media/image46.png"/></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AB501-6F4C-9E96-AD65-8203A404A159}"/>
              </a:ext>
            </a:extLst>
          </p:cNvPr>
          <p:cNvSpPr>
            <a:spLocks noGrp="1"/>
          </p:cNvSpPr>
          <p:nvPr>
            <p:ph type="title"/>
          </p:nvPr>
        </p:nvSpPr>
        <p:spPr/>
        <p:txBody>
          <a:bodyPr>
            <a:normAutofit/>
          </a:bodyPr>
          <a:lstStyle/>
          <a:p>
            <a:r>
              <a:rPr lang="fr-BE" dirty="0"/>
              <a:t>Robustesse et formation</a:t>
            </a:r>
            <a:endParaRPr lang="en-US" dirty="0"/>
          </a:p>
        </p:txBody>
      </p:sp>
      <p:sp>
        <p:nvSpPr>
          <p:cNvPr id="3" name="Text Placeholder 2">
            <a:extLst>
              <a:ext uri="{FF2B5EF4-FFF2-40B4-BE49-F238E27FC236}">
                <a16:creationId xmlns:a16="http://schemas.microsoft.com/office/drawing/2014/main" id="{A79291DB-83F8-4B45-ABDA-166BD205EA28}"/>
              </a:ext>
            </a:extLst>
          </p:cNvPr>
          <p:cNvSpPr>
            <a:spLocks noGrp="1"/>
          </p:cNvSpPr>
          <p:nvPr>
            <p:ph type="body" sz="quarter" idx="13"/>
          </p:nvPr>
        </p:nvSpPr>
        <p:spPr>
          <a:xfrm>
            <a:off x="602166" y="3160432"/>
            <a:ext cx="11186422" cy="1187823"/>
          </a:xfrm>
        </p:spPr>
        <p:txBody>
          <a:bodyPr>
            <a:normAutofit/>
          </a:bodyPr>
          <a:lstStyle/>
          <a:p>
            <a:pPr marL="0" indent="0">
              <a:buNone/>
            </a:pPr>
            <a:endParaRPr lang="en-US" dirty="0"/>
          </a:p>
          <a:p>
            <a:pPr marL="0" indent="0">
              <a:buNone/>
            </a:pPr>
            <a:r>
              <a:rPr lang="en-US" dirty="0"/>
              <a:t>Pascal Detroz</a:t>
            </a:r>
          </a:p>
        </p:txBody>
      </p:sp>
      <p:pic>
        <p:nvPicPr>
          <p:cNvPr id="6" name="Image 5">
            <a:extLst>
              <a:ext uri="{FF2B5EF4-FFF2-40B4-BE49-F238E27FC236}">
                <a16:creationId xmlns:a16="http://schemas.microsoft.com/office/drawing/2014/main" id="{DD9409CB-3824-6993-CA4C-EBFE5CEAFA4F}"/>
              </a:ext>
            </a:extLst>
          </p:cNvPr>
          <p:cNvPicPr>
            <a:picLocks noChangeAspect="1"/>
          </p:cNvPicPr>
          <p:nvPr/>
        </p:nvPicPr>
        <p:blipFill>
          <a:blip r:embed="rId3"/>
          <a:stretch>
            <a:fillRect/>
          </a:stretch>
        </p:blipFill>
        <p:spPr>
          <a:xfrm>
            <a:off x="10008239" y="4022911"/>
            <a:ext cx="2184400" cy="812800"/>
          </a:xfrm>
          <a:prstGeom prst="rect">
            <a:avLst/>
          </a:prstGeom>
        </p:spPr>
      </p:pic>
      <p:pic>
        <p:nvPicPr>
          <p:cNvPr id="7" name="Image 6">
            <a:extLst>
              <a:ext uri="{FF2B5EF4-FFF2-40B4-BE49-F238E27FC236}">
                <a16:creationId xmlns:a16="http://schemas.microsoft.com/office/drawing/2014/main" id="{A8717D05-379A-7CDB-F37B-9CBE4229F2D0}"/>
              </a:ext>
            </a:extLst>
          </p:cNvPr>
          <p:cNvPicPr>
            <a:picLocks noChangeAspect="1"/>
          </p:cNvPicPr>
          <p:nvPr/>
        </p:nvPicPr>
        <p:blipFill>
          <a:blip r:embed="rId4"/>
          <a:stretch>
            <a:fillRect/>
          </a:stretch>
        </p:blipFill>
        <p:spPr>
          <a:xfrm>
            <a:off x="96950" y="4022911"/>
            <a:ext cx="2184400" cy="812800"/>
          </a:xfrm>
          <a:prstGeom prst="rect">
            <a:avLst/>
          </a:prstGeom>
        </p:spPr>
      </p:pic>
      <p:pic>
        <p:nvPicPr>
          <p:cNvPr id="4" name="Image 3">
            <a:extLst>
              <a:ext uri="{FF2B5EF4-FFF2-40B4-BE49-F238E27FC236}">
                <a16:creationId xmlns:a16="http://schemas.microsoft.com/office/drawing/2014/main" id="{13905431-E93F-9590-D664-8DB6CD38EF89}"/>
              </a:ext>
            </a:extLst>
          </p:cNvPr>
          <p:cNvPicPr>
            <a:picLocks noChangeAspect="1"/>
          </p:cNvPicPr>
          <p:nvPr/>
        </p:nvPicPr>
        <p:blipFill>
          <a:blip r:embed="rId5"/>
          <a:stretch>
            <a:fillRect/>
          </a:stretch>
        </p:blipFill>
        <p:spPr>
          <a:xfrm>
            <a:off x="0" y="4848409"/>
            <a:ext cx="2335355" cy="2009590"/>
          </a:xfrm>
          <a:prstGeom prst="rect">
            <a:avLst/>
          </a:prstGeom>
        </p:spPr>
      </p:pic>
      <p:pic>
        <p:nvPicPr>
          <p:cNvPr id="5" name="Image 4">
            <a:extLst>
              <a:ext uri="{FF2B5EF4-FFF2-40B4-BE49-F238E27FC236}">
                <a16:creationId xmlns:a16="http://schemas.microsoft.com/office/drawing/2014/main" id="{EE2E147D-2AC2-1995-FF0C-7250D85243D3}"/>
              </a:ext>
            </a:extLst>
          </p:cNvPr>
          <p:cNvPicPr>
            <a:picLocks noChangeAspect="1"/>
          </p:cNvPicPr>
          <p:nvPr/>
        </p:nvPicPr>
        <p:blipFill>
          <a:blip r:embed="rId5"/>
          <a:stretch>
            <a:fillRect/>
          </a:stretch>
        </p:blipFill>
        <p:spPr>
          <a:xfrm>
            <a:off x="9841887" y="4835711"/>
            <a:ext cx="2350113" cy="2022289"/>
          </a:xfrm>
          <a:prstGeom prst="rect">
            <a:avLst/>
          </a:prstGeom>
        </p:spPr>
      </p:pic>
      <p:pic>
        <p:nvPicPr>
          <p:cNvPr id="8" name="Image 7">
            <a:extLst>
              <a:ext uri="{FF2B5EF4-FFF2-40B4-BE49-F238E27FC236}">
                <a16:creationId xmlns:a16="http://schemas.microsoft.com/office/drawing/2014/main" id="{B1C0F5B1-FECE-7C0A-555F-7FEE7433C07E}"/>
              </a:ext>
            </a:extLst>
          </p:cNvPr>
          <p:cNvPicPr>
            <a:picLocks noChangeAspect="1"/>
          </p:cNvPicPr>
          <p:nvPr/>
        </p:nvPicPr>
        <p:blipFill>
          <a:blip r:embed="rId6"/>
          <a:stretch>
            <a:fillRect/>
          </a:stretch>
        </p:blipFill>
        <p:spPr>
          <a:xfrm>
            <a:off x="4231357" y="4850475"/>
            <a:ext cx="3729286" cy="2009590"/>
          </a:xfrm>
          <a:prstGeom prst="rect">
            <a:avLst/>
          </a:prstGeom>
        </p:spPr>
      </p:pic>
      <p:pic>
        <p:nvPicPr>
          <p:cNvPr id="10" name="Image 9">
            <a:extLst>
              <a:ext uri="{FF2B5EF4-FFF2-40B4-BE49-F238E27FC236}">
                <a16:creationId xmlns:a16="http://schemas.microsoft.com/office/drawing/2014/main" id="{35AECE18-15E6-BCAC-F35A-4C8D0DF10CB8}"/>
              </a:ext>
            </a:extLst>
          </p:cNvPr>
          <p:cNvPicPr>
            <a:picLocks noChangeAspect="1"/>
          </p:cNvPicPr>
          <p:nvPr/>
        </p:nvPicPr>
        <p:blipFill>
          <a:blip r:embed="rId5"/>
          <a:stretch>
            <a:fillRect/>
          </a:stretch>
        </p:blipFill>
        <p:spPr>
          <a:xfrm>
            <a:off x="1984891" y="4848409"/>
            <a:ext cx="2335357" cy="2009591"/>
          </a:xfrm>
          <a:prstGeom prst="rect">
            <a:avLst/>
          </a:prstGeom>
        </p:spPr>
      </p:pic>
      <p:pic>
        <p:nvPicPr>
          <p:cNvPr id="11" name="Image 10">
            <a:extLst>
              <a:ext uri="{FF2B5EF4-FFF2-40B4-BE49-F238E27FC236}">
                <a16:creationId xmlns:a16="http://schemas.microsoft.com/office/drawing/2014/main" id="{1047EF14-E5CE-6404-9289-4127667C3652}"/>
              </a:ext>
            </a:extLst>
          </p:cNvPr>
          <p:cNvPicPr>
            <a:picLocks noChangeAspect="1"/>
          </p:cNvPicPr>
          <p:nvPr/>
        </p:nvPicPr>
        <p:blipFill>
          <a:blip r:embed="rId5"/>
          <a:stretch>
            <a:fillRect/>
          </a:stretch>
        </p:blipFill>
        <p:spPr>
          <a:xfrm>
            <a:off x="7856996" y="4835710"/>
            <a:ext cx="2350113" cy="2022289"/>
          </a:xfrm>
          <a:prstGeom prst="rect">
            <a:avLst/>
          </a:prstGeom>
        </p:spPr>
      </p:pic>
    </p:spTree>
    <p:extLst>
      <p:ext uri="{BB962C8B-B14F-4D97-AF65-F5344CB8AC3E}">
        <p14:creationId xmlns:p14="http://schemas.microsoft.com/office/powerpoint/2010/main" val="109345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9CF4B-8EFA-0C13-4B21-3E98C049D8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D387EF-CAB3-EA27-03A0-6943BA6BA51D}"/>
              </a:ext>
            </a:extLst>
          </p:cNvPr>
          <p:cNvSpPr>
            <a:spLocks noGrp="1"/>
          </p:cNvSpPr>
          <p:nvPr>
            <p:ph type="title"/>
          </p:nvPr>
        </p:nvSpPr>
        <p:spPr/>
        <p:txBody>
          <a:bodyPr/>
          <a:lstStyle/>
          <a:p>
            <a:r>
              <a:rPr lang="en-US" dirty="0"/>
              <a:t>Des </a:t>
            </a:r>
            <a:r>
              <a:rPr lang="en-US" dirty="0" err="1"/>
              <a:t>repères</a:t>
            </a:r>
            <a:r>
              <a:rPr lang="en-US" dirty="0"/>
              <a:t> qui </a:t>
            </a:r>
            <a:r>
              <a:rPr lang="en-US" dirty="0" err="1"/>
              <a:t>vacillent</a:t>
            </a:r>
            <a:r>
              <a:rPr lang="en-US" dirty="0"/>
              <a:t> et </a:t>
            </a:r>
            <a:r>
              <a:rPr lang="en-US" dirty="0" err="1"/>
              <a:t>fluctuent</a:t>
            </a:r>
            <a:endParaRPr lang="en-US" dirty="0"/>
          </a:p>
        </p:txBody>
      </p:sp>
      <p:sp>
        <p:nvSpPr>
          <p:cNvPr id="3" name="Text Placeholder 2">
            <a:extLst>
              <a:ext uri="{FF2B5EF4-FFF2-40B4-BE49-F238E27FC236}">
                <a16:creationId xmlns:a16="http://schemas.microsoft.com/office/drawing/2014/main" id="{8F16A664-9B3B-49E6-AC0F-4544646F8E95}"/>
              </a:ext>
            </a:extLst>
          </p:cNvPr>
          <p:cNvSpPr>
            <a:spLocks noGrp="1"/>
          </p:cNvSpPr>
          <p:nvPr>
            <p:ph type="body" idx="1"/>
          </p:nvPr>
        </p:nvSpPr>
        <p:spPr/>
        <p:txBody>
          <a:bodyPr/>
          <a:lstStyle/>
          <a:p>
            <a:r>
              <a:rPr lang="en-US" dirty="0"/>
              <a:t>Sept analyses de </a:t>
            </a:r>
            <a:r>
              <a:rPr lang="en-US" dirty="0" err="1"/>
              <a:t>cas</a:t>
            </a:r>
            <a:endParaRPr lang="en-US" dirty="0"/>
          </a:p>
        </p:txBody>
      </p:sp>
    </p:spTree>
    <p:extLst>
      <p:ext uri="{BB962C8B-B14F-4D97-AF65-F5344CB8AC3E}">
        <p14:creationId xmlns:p14="http://schemas.microsoft.com/office/powerpoint/2010/main" val="3313415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E84E0-4C85-4163-4308-47A3DF0D01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290DE6-C4D6-2592-627E-106D173B4F04}"/>
              </a:ext>
            </a:extLst>
          </p:cNvPr>
          <p:cNvSpPr>
            <a:spLocks noGrp="1"/>
          </p:cNvSpPr>
          <p:nvPr>
            <p:ph type="title"/>
          </p:nvPr>
        </p:nvSpPr>
        <p:spPr/>
        <p:txBody>
          <a:bodyPr>
            <a:normAutofit/>
          </a:bodyPr>
          <a:lstStyle/>
          <a:p>
            <a:r>
              <a:rPr lang="en-US" dirty="0"/>
              <a:t>Mohamed et les fluctuations </a:t>
            </a:r>
            <a:r>
              <a:rPr lang="en-US" dirty="0" err="1"/>
              <a:t>numériques</a:t>
            </a:r>
            <a:r>
              <a:rPr lang="en-US" dirty="0"/>
              <a:t> </a:t>
            </a:r>
          </a:p>
        </p:txBody>
      </p:sp>
      <p:sp>
        <p:nvSpPr>
          <p:cNvPr id="3" name="Content Placeholder 2">
            <a:extLst>
              <a:ext uri="{FF2B5EF4-FFF2-40B4-BE49-F238E27FC236}">
                <a16:creationId xmlns:a16="http://schemas.microsoft.com/office/drawing/2014/main" id="{C49328DF-9AA9-8F1E-8A43-9275C7A85BC0}"/>
              </a:ext>
            </a:extLst>
          </p:cNvPr>
          <p:cNvSpPr>
            <a:spLocks noGrp="1"/>
          </p:cNvSpPr>
          <p:nvPr>
            <p:ph idx="1"/>
          </p:nvPr>
        </p:nvSpPr>
        <p:spPr/>
        <p:txBody>
          <a:bodyPr>
            <a:normAutofit/>
          </a:bodyPr>
          <a:lstStyle/>
          <a:p>
            <a:pPr marL="0" indent="0" algn="just">
              <a:buNone/>
            </a:pPr>
            <a:r>
              <a:rPr lang="en-US" sz="2000" b="0" dirty="0"/>
              <a:t>Mohamed est un </a:t>
            </a:r>
            <a:r>
              <a:rPr lang="en-US" sz="2000" b="0" dirty="0" err="1"/>
              <a:t>radiologue</a:t>
            </a:r>
            <a:r>
              <a:rPr lang="en-US" sz="2000" b="0" dirty="0"/>
              <a:t> </a:t>
            </a:r>
            <a:r>
              <a:rPr lang="en-US" sz="2000" b="0" dirty="0" err="1"/>
              <a:t>spécialisé</a:t>
            </a:r>
            <a:r>
              <a:rPr lang="en-US" sz="2000" b="0" dirty="0"/>
              <a:t> </a:t>
            </a:r>
            <a:r>
              <a:rPr lang="en-US" sz="2000" b="0" dirty="0" err="1"/>
              <a:t>en</a:t>
            </a:r>
            <a:r>
              <a:rPr lang="en-US" sz="2000" b="0" dirty="0"/>
              <a:t> </a:t>
            </a:r>
            <a:r>
              <a:rPr lang="en-US" sz="2000" b="0" dirty="0" err="1"/>
              <a:t>sénologie</a:t>
            </a:r>
            <a:r>
              <a:rPr lang="en-US" sz="2000" b="0" dirty="0"/>
              <a:t>.</a:t>
            </a:r>
          </a:p>
          <a:p>
            <a:pPr marL="0" indent="0" algn="just">
              <a:buNone/>
            </a:pPr>
            <a:r>
              <a:rPr lang="en-US" sz="2000" b="0" dirty="0"/>
              <a:t>Après </a:t>
            </a:r>
            <a:r>
              <a:rPr lang="en-US" sz="2000" b="0" dirty="0" err="1"/>
              <a:t>douze</a:t>
            </a:r>
            <a:r>
              <a:rPr lang="en-US" sz="2000" b="0" dirty="0"/>
              <a:t> </a:t>
            </a:r>
            <a:r>
              <a:rPr lang="en-US" sz="2000" b="0" dirty="0" err="1"/>
              <a:t>années</a:t>
            </a:r>
            <a:r>
              <a:rPr lang="en-US" sz="2000" b="0" dirty="0"/>
              <a:t> </a:t>
            </a:r>
            <a:r>
              <a:rPr lang="en-US" sz="2000" b="0" dirty="0" err="1"/>
              <a:t>d’études</a:t>
            </a:r>
            <a:r>
              <a:rPr lang="en-US" sz="2000" b="0" dirty="0"/>
              <a:t> et de formation </a:t>
            </a:r>
            <a:r>
              <a:rPr lang="en-US" sz="2000" b="0" dirty="0" err="1"/>
              <a:t>clinique</a:t>
            </a:r>
            <a:r>
              <a:rPr lang="en-US" sz="2000" b="0" dirty="0"/>
              <a:t>, il </a:t>
            </a:r>
            <a:r>
              <a:rPr lang="en-US" sz="2000" b="0" dirty="0" err="1"/>
              <a:t>découvre</a:t>
            </a:r>
            <a:r>
              <a:rPr lang="en-US" sz="2000" b="0" dirty="0"/>
              <a:t> </a:t>
            </a:r>
            <a:r>
              <a:rPr lang="en-US" sz="2000" b="0" dirty="0" err="1"/>
              <a:t>progressivement</a:t>
            </a:r>
            <a:r>
              <a:rPr lang="en-US" sz="2000" b="0" dirty="0"/>
              <a:t> </a:t>
            </a:r>
            <a:r>
              <a:rPr lang="en-US" sz="2000" b="0" dirty="0" err="1"/>
              <a:t>que</a:t>
            </a:r>
            <a:r>
              <a:rPr lang="en-US" sz="2000" b="0" dirty="0"/>
              <a:t> son </a:t>
            </a:r>
            <a:r>
              <a:rPr lang="en-US" sz="2000" b="0" dirty="0" err="1"/>
              <a:t>activité</a:t>
            </a:r>
            <a:r>
              <a:rPr lang="en-US" sz="2000" b="0" dirty="0"/>
              <a:t> </a:t>
            </a:r>
            <a:r>
              <a:rPr lang="en-US" sz="2000" b="0" dirty="0" err="1"/>
              <a:t>quotidienne</a:t>
            </a:r>
            <a:r>
              <a:rPr lang="en-US" sz="2000" b="0" dirty="0"/>
              <a:t> ne </a:t>
            </a:r>
            <a:r>
              <a:rPr lang="en-US" sz="2000" b="0" dirty="0" err="1"/>
              <a:t>consiste</a:t>
            </a:r>
            <a:r>
              <a:rPr lang="en-US" sz="2000" b="0" dirty="0"/>
              <a:t> plus </a:t>
            </a:r>
            <a:r>
              <a:rPr lang="en-US" sz="2000" b="0" dirty="0" err="1"/>
              <a:t>réellement</a:t>
            </a:r>
            <a:r>
              <a:rPr lang="en-US" sz="2000" b="0" dirty="0"/>
              <a:t> à </a:t>
            </a:r>
            <a:r>
              <a:rPr lang="en-US" sz="2000" b="0" dirty="0" err="1"/>
              <a:t>interpréter</a:t>
            </a:r>
            <a:r>
              <a:rPr lang="en-US" sz="2000" b="0" dirty="0"/>
              <a:t> des images, </a:t>
            </a:r>
            <a:r>
              <a:rPr lang="en-US" sz="2000" b="0" dirty="0" err="1"/>
              <a:t>mais</a:t>
            </a:r>
            <a:r>
              <a:rPr lang="en-US" sz="2000" b="0" dirty="0"/>
              <a:t> surtout à </a:t>
            </a:r>
            <a:r>
              <a:rPr lang="en-US" sz="2000" b="0" dirty="0" err="1"/>
              <a:t>vérifier</a:t>
            </a:r>
            <a:r>
              <a:rPr lang="en-US" sz="2000" b="0" dirty="0"/>
              <a:t> des </a:t>
            </a:r>
            <a:r>
              <a:rPr lang="en-US" sz="2000" b="0" dirty="0" err="1"/>
              <a:t>pré</a:t>
            </a:r>
            <a:r>
              <a:rPr lang="en-US" sz="2000" b="0" dirty="0"/>
              <a:t>-analyses </a:t>
            </a:r>
            <a:r>
              <a:rPr lang="en-US" sz="2000" b="0" dirty="0" err="1"/>
              <a:t>produites</a:t>
            </a:r>
            <a:r>
              <a:rPr lang="en-US" sz="2000" b="0" dirty="0"/>
              <a:t> par des </a:t>
            </a:r>
            <a:r>
              <a:rPr lang="en-US" sz="2000" b="0" dirty="0" err="1"/>
              <a:t>systèmes</a:t>
            </a:r>
            <a:r>
              <a:rPr lang="en-US" sz="2000" b="0" dirty="0"/>
              <a:t> </a:t>
            </a:r>
            <a:r>
              <a:rPr lang="en-US" sz="2000" b="0" dirty="0" err="1"/>
              <a:t>d’intelligence</a:t>
            </a:r>
            <a:r>
              <a:rPr lang="en-US" sz="2000" b="0" dirty="0"/>
              <a:t> </a:t>
            </a:r>
            <a:r>
              <a:rPr lang="en-US" sz="2000" b="0" dirty="0" err="1"/>
              <a:t>artificielle</a:t>
            </a:r>
            <a:r>
              <a:rPr lang="en-US" sz="2000" b="0" dirty="0"/>
              <a:t>.</a:t>
            </a:r>
          </a:p>
          <a:p>
            <a:pPr marL="0" indent="0" algn="just">
              <a:buNone/>
            </a:pPr>
            <a:r>
              <a:rPr lang="en-US" sz="2000" b="0" dirty="0"/>
              <a:t>Les </a:t>
            </a:r>
            <a:r>
              <a:rPr lang="en-US" sz="2000" b="0" dirty="0" err="1"/>
              <a:t>logiciels</a:t>
            </a:r>
            <a:r>
              <a:rPr lang="en-US" sz="2000" b="0" dirty="0"/>
              <a:t> </a:t>
            </a:r>
            <a:r>
              <a:rPr lang="en-US" sz="2000" b="0" dirty="0" err="1"/>
              <a:t>détectent</a:t>
            </a:r>
            <a:r>
              <a:rPr lang="en-US" sz="2000" b="0" dirty="0"/>
              <a:t> des anomalies invisibles à </a:t>
            </a:r>
            <a:r>
              <a:rPr lang="en-US" sz="2000" b="0" dirty="0" err="1"/>
              <a:t>l’œil</a:t>
            </a:r>
            <a:r>
              <a:rPr lang="en-US" sz="2000" b="0" dirty="0"/>
              <a:t> </a:t>
            </a:r>
            <a:r>
              <a:rPr lang="en-US" sz="2000" b="0" dirty="0" err="1"/>
              <a:t>humain</a:t>
            </a:r>
            <a:r>
              <a:rPr lang="en-US" sz="2000" b="0" dirty="0"/>
              <a:t>, </a:t>
            </a:r>
            <a:r>
              <a:rPr lang="en-US" sz="2000" b="0" dirty="0" err="1"/>
              <a:t>identifient</a:t>
            </a:r>
            <a:r>
              <a:rPr lang="en-US" sz="2000" b="0" dirty="0"/>
              <a:t> </a:t>
            </a:r>
            <a:r>
              <a:rPr lang="en-US" sz="2000" b="0" dirty="0" err="1"/>
              <a:t>certains</a:t>
            </a:r>
            <a:r>
              <a:rPr lang="en-US" sz="2000" b="0" dirty="0"/>
              <a:t> cancers du sein </a:t>
            </a:r>
            <a:r>
              <a:rPr lang="en-US" sz="2000" b="0" dirty="0" err="1"/>
              <a:t>plusieurs</a:t>
            </a:r>
            <a:r>
              <a:rPr lang="en-US" sz="2000" b="0" dirty="0"/>
              <a:t> </a:t>
            </a:r>
            <a:r>
              <a:rPr lang="en-US" sz="2000" b="0" dirty="0" err="1"/>
              <a:t>années</a:t>
            </a:r>
            <a:r>
              <a:rPr lang="en-US" sz="2000" b="0" dirty="0"/>
              <a:t> avant </a:t>
            </a:r>
            <a:r>
              <a:rPr lang="en-US" sz="2000" b="0" dirty="0" err="1"/>
              <a:t>leur</a:t>
            </a:r>
            <a:r>
              <a:rPr lang="en-US" sz="2000" b="0" dirty="0"/>
              <a:t> diagnostic </a:t>
            </a:r>
            <a:r>
              <a:rPr lang="en-US" sz="2000" b="0" dirty="0" err="1"/>
              <a:t>clinique</a:t>
            </a:r>
            <a:r>
              <a:rPr lang="en-US" sz="2000" b="0" dirty="0"/>
              <a:t> et </a:t>
            </a:r>
            <a:r>
              <a:rPr lang="en-US" sz="2000" b="0" dirty="0" err="1"/>
              <a:t>réduisent</a:t>
            </a:r>
            <a:r>
              <a:rPr lang="en-US" sz="2000" b="0" dirty="0"/>
              <a:t> les faux </a:t>
            </a:r>
            <a:r>
              <a:rPr lang="en-US" sz="2000" b="0" dirty="0" err="1"/>
              <a:t>négatifs</a:t>
            </a:r>
            <a:r>
              <a:rPr lang="en-US" sz="2000" b="0" dirty="0"/>
              <a:t>.</a:t>
            </a:r>
          </a:p>
          <a:p>
            <a:pPr marL="0" indent="0" algn="just">
              <a:buNone/>
            </a:pPr>
            <a:r>
              <a:rPr lang="en-US" sz="2000" b="0" dirty="0"/>
              <a:t>Peu à peu, il </a:t>
            </a:r>
            <a:r>
              <a:rPr lang="en-US" sz="2000" b="0" dirty="0" err="1"/>
              <a:t>comprend</a:t>
            </a:r>
            <a:r>
              <a:rPr lang="en-US" sz="2000" b="0" dirty="0"/>
              <a:t> </a:t>
            </a:r>
            <a:r>
              <a:rPr lang="en-US" sz="2000" b="0" dirty="0" err="1"/>
              <a:t>que</a:t>
            </a:r>
            <a:r>
              <a:rPr lang="en-US" sz="2000" b="0" dirty="0"/>
              <a:t> son expertise bascule : il </a:t>
            </a:r>
            <a:r>
              <a:rPr lang="en-US" sz="2000" b="0" dirty="0" err="1"/>
              <a:t>n’est</a:t>
            </a:r>
            <a:r>
              <a:rPr lang="en-US" sz="2000" b="0" dirty="0"/>
              <a:t> plus </a:t>
            </a:r>
            <a:r>
              <a:rPr lang="en-US" sz="2000" b="0" dirty="0" err="1"/>
              <a:t>l’acteur</a:t>
            </a:r>
            <a:r>
              <a:rPr lang="en-US" sz="2000" b="0" dirty="0"/>
              <a:t> principal du diagnostic, </a:t>
            </a:r>
            <a:r>
              <a:rPr lang="en-US" sz="2000" b="0" dirty="0" err="1"/>
              <a:t>mais</a:t>
            </a:r>
            <a:r>
              <a:rPr lang="en-US" sz="2000" b="0" dirty="0"/>
              <a:t> le </a:t>
            </a:r>
            <a:r>
              <a:rPr lang="en-US" sz="2000" b="0" dirty="0" err="1"/>
              <a:t>garant</a:t>
            </a:r>
            <a:r>
              <a:rPr lang="en-US" sz="2000" b="0" dirty="0"/>
              <a:t> </a:t>
            </a:r>
            <a:r>
              <a:rPr lang="en-US" sz="2000" b="0" dirty="0" err="1"/>
              <a:t>juridique</a:t>
            </a:r>
            <a:r>
              <a:rPr lang="en-US" sz="2000" b="0" dirty="0"/>
              <a:t>, </a:t>
            </a:r>
            <a:r>
              <a:rPr lang="en-US" sz="2000" b="0" dirty="0" err="1"/>
              <a:t>éthique</a:t>
            </a:r>
            <a:r>
              <a:rPr lang="en-US" sz="2000" b="0" dirty="0"/>
              <a:t> et </a:t>
            </a:r>
            <a:r>
              <a:rPr lang="en-US" sz="2000" b="0" dirty="0" err="1"/>
              <a:t>relationnel</a:t>
            </a:r>
            <a:r>
              <a:rPr lang="en-US" sz="2000" b="0" dirty="0"/>
              <a:t> </a:t>
            </a:r>
            <a:r>
              <a:rPr lang="en-US" sz="2000" b="0" dirty="0" err="1"/>
              <a:t>d’une</a:t>
            </a:r>
            <a:r>
              <a:rPr lang="en-US" sz="2000" b="0" dirty="0"/>
              <a:t> </a:t>
            </a:r>
            <a:r>
              <a:rPr lang="en-US" sz="2000" b="0" dirty="0" err="1"/>
              <a:t>décision</a:t>
            </a:r>
            <a:r>
              <a:rPr lang="en-US" sz="2000" b="0" dirty="0"/>
              <a:t> </a:t>
            </a:r>
            <a:r>
              <a:rPr lang="en-US" sz="2000" b="0" dirty="0" err="1"/>
              <a:t>prise</a:t>
            </a:r>
            <a:r>
              <a:rPr lang="en-US" sz="2000" b="0" dirty="0"/>
              <a:t> </a:t>
            </a:r>
            <a:r>
              <a:rPr lang="en-US" sz="2000" b="0" dirty="0" err="1"/>
              <a:t>ailleurs</a:t>
            </a:r>
            <a:r>
              <a:rPr lang="en-US" sz="2000" b="0" dirty="0"/>
              <a:t>.</a:t>
            </a:r>
          </a:p>
          <a:p>
            <a:pPr marL="0" indent="0" algn="just">
              <a:buNone/>
            </a:pPr>
            <a:r>
              <a:rPr lang="en-US" sz="2000" b="0" dirty="0"/>
              <a:t>Une crise de </a:t>
            </a:r>
            <a:r>
              <a:rPr lang="en-US" sz="2000" b="0" dirty="0" err="1"/>
              <a:t>sens</a:t>
            </a:r>
            <a:r>
              <a:rPr lang="en-US" sz="2000" b="0" dirty="0"/>
              <a:t> </a:t>
            </a:r>
            <a:r>
              <a:rPr lang="en-US" sz="2000" b="0" dirty="0" err="1"/>
              <a:t>s’en</a:t>
            </a:r>
            <a:r>
              <a:rPr lang="en-US" sz="2000" b="0" dirty="0"/>
              <a:t> suit. </a:t>
            </a:r>
          </a:p>
        </p:txBody>
      </p:sp>
    </p:spTree>
    <p:extLst>
      <p:ext uri="{BB962C8B-B14F-4D97-AF65-F5344CB8AC3E}">
        <p14:creationId xmlns:p14="http://schemas.microsoft.com/office/powerpoint/2010/main" val="518183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137B3E03-3F05-6E56-34F8-D64C4BEF3570}"/>
              </a:ext>
            </a:extLst>
          </p:cNvPr>
          <p:cNvPicPr>
            <a:picLocks noChangeAspect="1"/>
          </p:cNvPicPr>
          <p:nvPr/>
        </p:nvPicPr>
        <p:blipFill>
          <a:blip r:embed="rId2"/>
          <a:stretch>
            <a:fillRect/>
          </a:stretch>
        </p:blipFill>
        <p:spPr>
          <a:xfrm>
            <a:off x="463638" y="419898"/>
            <a:ext cx="4224103" cy="3662705"/>
          </a:xfrm>
          <a:prstGeom prst="rect">
            <a:avLst/>
          </a:prstGeom>
          <a:ln>
            <a:solidFill>
              <a:schemeClr val="tx1"/>
            </a:solidFill>
          </a:ln>
        </p:spPr>
      </p:pic>
      <p:pic>
        <p:nvPicPr>
          <p:cNvPr id="5" name="Image 4">
            <a:extLst>
              <a:ext uri="{FF2B5EF4-FFF2-40B4-BE49-F238E27FC236}">
                <a16:creationId xmlns:a16="http://schemas.microsoft.com/office/drawing/2014/main" id="{C9C809C6-6A84-F409-E3E3-4A1FEB5950C3}"/>
              </a:ext>
            </a:extLst>
          </p:cNvPr>
          <p:cNvPicPr>
            <a:picLocks noChangeAspect="1"/>
          </p:cNvPicPr>
          <p:nvPr/>
        </p:nvPicPr>
        <p:blipFill>
          <a:blip r:embed="rId3"/>
          <a:stretch>
            <a:fillRect/>
          </a:stretch>
        </p:blipFill>
        <p:spPr>
          <a:xfrm>
            <a:off x="6358766" y="419899"/>
            <a:ext cx="5369596" cy="3662704"/>
          </a:xfrm>
          <a:prstGeom prst="rect">
            <a:avLst/>
          </a:prstGeom>
          <a:ln>
            <a:solidFill>
              <a:schemeClr val="tx1"/>
            </a:solidFill>
          </a:ln>
        </p:spPr>
      </p:pic>
    </p:spTree>
    <p:extLst>
      <p:ext uri="{BB962C8B-B14F-4D97-AF65-F5344CB8AC3E}">
        <p14:creationId xmlns:p14="http://schemas.microsoft.com/office/powerpoint/2010/main" val="3966120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63EDA-3026-FD37-F6E2-F2726041AB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294CA4-60E8-1526-7564-44CD149C467B}"/>
              </a:ext>
            </a:extLst>
          </p:cNvPr>
          <p:cNvSpPr>
            <a:spLocks noGrp="1"/>
          </p:cNvSpPr>
          <p:nvPr>
            <p:ph type="title"/>
          </p:nvPr>
        </p:nvSpPr>
        <p:spPr>
          <a:xfrm>
            <a:off x="838200" y="365125"/>
            <a:ext cx="10894454" cy="1264321"/>
          </a:xfrm>
        </p:spPr>
        <p:txBody>
          <a:bodyPr>
            <a:noAutofit/>
          </a:bodyPr>
          <a:lstStyle/>
          <a:p>
            <a:r>
              <a:rPr lang="en-US" sz="4800" dirty="0"/>
              <a:t>Bernard et les fluctuations </a:t>
            </a:r>
            <a:r>
              <a:rPr lang="en-US" sz="4800" dirty="0" err="1"/>
              <a:t>sociopolitiques</a:t>
            </a:r>
            <a:endParaRPr lang="en-US" sz="4800" dirty="0"/>
          </a:p>
        </p:txBody>
      </p:sp>
      <p:sp>
        <p:nvSpPr>
          <p:cNvPr id="3" name="Content Placeholder 2">
            <a:extLst>
              <a:ext uri="{FF2B5EF4-FFF2-40B4-BE49-F238E27FC236}">
                <a16:creationId xmlns:a16="http://schemas.microsoft.com/office/drawing/2014/main" id="{CC7646FC-74E1-DDBB-1B6E-EB9EB01AE4F2}"/>
              </a:ext>
            </a:extLst>
          </p:cNvPr>
          <p:cNvSpPr>
            <a:spLocks noGrp="1"/>
          </p:cNvSpPr>
          <p:nvPr>
            <p:ph idx="1"/>
          </p:nvPr>
        </p:nvSpPr>
        <p:spPr>
          <a:xfrm>
            <a:off x="838200" y="1629446"/>
            <a:ext cx="10515600" cy="4150302"/>
          </a:xfrm>
        </p:spPr>
        <p:txBody>
          <a:bodyPr>
            <a:normAutofit fontScale="92500" lnSpcReduction="20000"/>
          </a:bodyPr>
          <a:lstStyle/>
          <a:p>
            <a:pPr marL="0" indent="0" algn="just">
              <a:buNone/>
            </a:pPr>
            <a:r>
              <a:rPr lang="en-US" sz="2000" b="0" dirty="0"/>
              <a:t>Bernard est </a:t>
            </a:r>
            <a:r>
              <a:rPr lang="en-US" sz="2000" b="0" dirty="0" err="1"/>
              <a:t>devenu</a:t>
            </a:r>
            <a:r>
              <a:rPr lang="en-US" sz="2000" b="0" dirty="0"/>
              <a:t> assistant social </a:t>
            </a:r>
            <a:r>
              <a:rPr lang="en-US" sz="2000" b="0" dirty="0" err="1"/>
              <a:t>parce</a:t>
            </a:r>
            <a:r>
              <a:rPr lang="en-US" sz="2000" b="0" dirty="0"/>
              <a:t> </a:t>
            </a:r>
            <a:r>
              <a:rPr lang="en-US" sz="2000" b="0" dirty="0" err="1"/>
              <a:t>qu’il</a:t>
            </a:r>
            <a:r>
              <a:rPr lang="en-US" sz="2000" b="0" dirty="0"/>
              <a:t> </a:t>
            </a:r>
            <a:r>
              <a:rPr lang="en-US" sz="2000" b="0" dirty="0" err="1"/>
              <a:t>voulait</a:t>
            </a:r>
            <a:r>
              <a:rPr lang="en-US" sz="2000" b="0" dirty="0"/>
              <a:t> </a:t>
            </a:r>
            <a:r>
              <a:rPr lang="en-US" sz="2000" b="0" dirty="0" err="1"/>
              <a:t>soutenir</a:t>
            </a:r>
            <a:r>
              <a:rPr lang="en-US" sz="2000" b="0" dirty="0"/>
              <a:t> des </a:t>
            </a:r>
            <a:r>
              <a:rPr lang="en-US" sz="2000" b="0" dirty="0" err="1"/>
              <a:t>personnes</a:t>
            </a:r>
            <a:r>
              <a:rPr lang="en-US" sz="2000" b="0" dirty="0"/>
              <a:t> </a:t>
            </a:r>
            <a:r>
              <a:rPr lang="en-US" sz="2000" b="0" dirty="0" err="1"/>
              <a:t>fragilisées</a:t>
            </a:r>
            <a:r>
              <a:rPr lang="en-US" sz="2000" b="0" dirty="0"/>
              <a:t>, </a:t>
            </a:r>
            <a:r>
              <a:rPr lang="en-US" sz="2000" b="0" dirty="0" err="1"/>
              <a:t>restaurer</a:t>
            </a:r>
            <a:r>
              <a:rPr lang="en-US" sz="2000" b="0" dirty="0"/>
              <a:t> des </a:t>
            </a:r>
            <a:r>
              <a:rPr lang="en-US" sz="2000" b="0" dirty="0" err="1"/>
              <a:t>marges</a:t>
            </a:r>
            <a:r>
              <a:rPr lang="en-US" sz="2000" b="0" dirty="0"/>
              <a:t> de </a:t>
            </a:r>
            <a:r>
              <a:rPr lang="en-US" sz="2000" b="0" dirty="0" err="1"/>
              <a:t>dignité</a:t>
            </a:r>
            <a:r>
              <a:rPr lang="en-US" sz="2000" b="0" dirty="0"/>
              <a:t> et </a:t>
            </a:r>
            <a:r>
              <a:rPr lang="en-US" sz="2000" b="0" dirty="0" err="1"/>
              <a:t>accompagner</a:t>
            </a:r>
            <a:r>
              <a:rPr lang="en-US" sz="2000" b="0" dirty="0"/>
              <a:t> des </a:t>
            </a:r>
            <a:r>
              <a:rPr lang="en-US" sz="2000" b="0" dirty="0" err="1"/>
              <a:t>trajectoires</a:t>
            </a:r>
            <a:r>
              <a:rPr lang="en-US" sz="2000" b="0" dirty="0"/>
              <a:t> de vie </a:t>
            </a:r>
            <a:r>
              <a:rPr lang="en-US" sz="2000" b="0" dirty="0" err="1"/>
              <a:t>précaires</a:t>
            </a:r>
            <a:r>
              <a:rPr lang="en-US" sz="2000" b="0" dirty="0"/>
              <a:t>.</a:t>
            </a:r>
          </a:p>
          <a:p>
            <a:pPr marL="0" indent="0" algn="just">
              <a:buNone/>
            </a:pPr>
            <a:r>
              <a:rPr lang="en-US" sz="2000" b="0" dirty="0"/>
              <a:t>Durant </a:t>
            </a:r>
            <a:r>
              <a:rPr lang="en-US" sz="2000" b="0" dirty="0" err="1"/>
              <a:t>ses</a:t>
            </a:r>
            <a:r>
              <a:rPr lang="en-US" sz="2000" b="0" dirty="0"/>
              <a:t> études, son </a:t>
            </a:r>
            <a:r>
              <a:rPr lang="en-US" sz="2000" b="0" dirty="0" err="1"/>
              <a:t>établissement</a:t>
            </a:r>
            <a:r>
              <a:rPr lang="en-US" sz="2000" b="0" dirty="0"/>
              <a:t> </a:t>
            </a:r>
            <a:r>
              <a:rPr lang="en-US" sz="2000" b="0" dirty="0" err="1"/>
              <a:t>d’enseignement</a:t>
            </a:r>
            <a:r>
              <a:rPr lang="en-US" sz="2000" b="0" dirty="0"/>
              <a:t> supérieur </a:t>
            </a:r>
            <a:r>
              <a:rPr lang="en-US" sz="2000" b="0" dirty="0" err="1"/>
              <a:t>l’a</a:t>
            </a:r>
            <a:r>
              <a:rPr lang="en-US" sz="2000" b="0" dirty="0"/>
              <a:t> </a:t>
            </a:r>
            <a:r>
              <a:rPr lang="en-US" sz="2000" b="0" dirty="0" err="1"/>
              <a:t>formé</a:t>
            </a:r>
            <a:r>
              <a:rPr lang="en-US" sz="2000" b="0" dirty="0"/>
              <a:t> dans </a:t>
            </a:r>
            <a:r>
              <a:rPr lang="en-US" sz="2000" b="0" dirty="0" err="1"/>
              <a:t>une</a:t>
            </a:r>
            <a:r>
              <a:rPr lang="en-US" sz="2000" b="0" dirty="0"/>
              <a:t> </a:t>
            </a:r>
            <a:r>
              <a:rPr lang="en-US" sz="2000" b="0" dirty="0" err="1"/>
              <a:t>logique</a:t>
            </a:r>
            <a:r>
              <a:rPr lang="en-US" sz="2000" b="0" dirty="0"/>
              <a:t> du care : </a:t>
            </a:r>
            <a:r>
              <a:rPr lang="en-US" sz="2000" b="0" dirty="0" err="1"/>
              <a:t>écoute</a:t>
            </a:r>
            <a:r>
              <a:rPr lang="en-US" sz="2000" b="0" dirty="0"/>
              <a:t>, relation, </a:t>
            </a:r>
            <a:r>
              <a:rPr lang="en-US" sz="2000" b="0" dirty="0" err="1"/>
              <a:t>accompagnement</a:t>
            </a:r>
            <a:r>
              <a:rPr lang="en-US" sz="2000" b="0" dirty="0"/>
              <a:t>, attention aux </a:t>
            </a:r>
            <a:r>
              <a:rPr lang="en-US" sz="2000" b="0" dirty="0" err="1"/>
              <a:t>vulnérabilités</a:t>
            </a:r>
            <a:r>
              <a:rPr lang="en-US" sz="2000" b="0" dirty="0"/>
              <a:t>, </a:t>
            </a:r>
            <a:r>
              <a:rPr lang="en-US" sz="2000" b="0" dirty="0" err="1"/>
              <a:t>compréhension</a:t>
            </a:r>
            <a:r>
              <a:rPr lang="en-US" sz="2000" b="0" dirty="0"/>
              <a:t> des </a:t>
            </a:r>
            <a:r>
              <a:rPr lang="en-US" sz="2000" b="0" dirty="0" err="1"/>
              <a:t>déterminants</a:t>
            </a:r>
            <a:r>
              <a:rPr lang="en-US" sz="2000" b="0" dirty="0"/>
              <a:t> </a:t>
            </a:r>
            <a:r>
              <a:rPr lang="en-US" sz="2000" b="0" dirty="0" err="1"/>
              <a:t>sociaux</a:t>
            </a:r>
            <a:r>
              <a:rPr lang="en-US" sz="2000" b="0" dirty="0"/>
              <a:t> des </a:t>
            </a:r>
            <a:r>
              <a:rPr lang="en-US" sz="2000" b="0" dirty="0" err="1"/>
              <a:t>parcours</a:t>
            </a:r>
            <a:r>
              <a:rPr lang="en-US" sz="2000" b="0" dirty="0"/>
              <a:t> de vie.</a:t>
            </a:r>
          </a:p>
          <a:p>
            <a:pPr marL="0" indent="0" algn="just">
              <a:buNone/>
            </a:pPr>
            <a:r>
              <a:rPr lang="en-US" sz="2000" b="0" dirty="0"/>
              <a:t>Cette formation </a:t>
            </a:r>
            <a:r>
              <a:rPr lang="en-US" sz="2000" b="0" dirty="0" err="1"/>
              <a:t>correspondait</a:t>
            </a:r>
            <a:r>
              <a:rPr lang="en-US" sz="2000" b="0" dirty="0"/>
              <a:t> </a:t>
            </a:r>
            <a:r>
              <a:rPr lang="en-US" sz="2000" b="0" dirty="0" err="1"/>
              <a:t>pleinement</a:t>
            </a:r>
            <a:r>
              <a:rPr lang="en-US" sz="2000" b="0" dirty="0"/>
              <a:t> à </a:t>
            </a:r>
            <a:r>
              <a:rPr lang="en-US" sz="2000" b="0" dirty="0" err="1"/>
              <a:t>ce</a:t>
            </a:r>
            <a:r>
              <a:rPr lang="en-US" sz="2000" b="0" dirty="0"/>
              <a:t> </a:t>
            </a:r>
            <a:r>
              <a:rPr lang="en-US" sz="2000" b="0" dirty="0" err="1"/>
              <a:t>qu’il</a:t>
            </a:r>
            <a:r>
              <a:rPr lang="en-US" sz="2000" b="0" dirty="0"/>
              <a:t> </a:t>
            </a:r>
            <a:r>
              <a:rPr lang="en-US" sz="2000" b="0" dirty="0" err="1"/>
              <a:t>attendait</a:t>
            </a:r>
            <a:r>
              <a:rPr lang="en-US" sz="2000" b="0" dirty="0"/>
              <a:t> du métier.</a:t>
            </a:r>
          </a:p>
          <a:p>
            <a:pPr marL="0" indent="0" algn="just">
              <a:buNone/>
            </a:pPr>
            <a:r>
              <a:rPr lang="en-US" sz="2000" b="0" dirty="0"/>
              <a:t>Dix </a:t>
            </a:r>
            <a:r>
              <a:rPr lang="en-US" sz="2000" b="0" dirty="0" err="1"/>
              <a:t>ans</a:t>
            </a:r>
            <a:r>
              <a:rPr lang="en-US" sz="2000" b="0" dirty="0"/>
              <a:t> plus tard, il passe </a:t>
            </a:r>
            <a:r>
              <a:rPr lang="en-US" sz="2000" b="0" dirty="0" err="1"/>
              <a:t>pourtant</a:t>
            </a:r>
            <a:r>
              <a:rPr lang="en-US" sz="2000" b="0" dirty="0"/>
              <a:t> </a:t>
            </a:r>
            <a:r>
              <a:rPr lang="en-US" sz="2000" b="0" dirty="0" err="1"/>
              <a:t>l’essentiel</a:t>
            </a:r>
            <a:r>
              <a:rPr lang="en-US" sz="2000" b="0" dirty="0"/>
              <a:t> de </a:t>
            </a:r>
            <a:r>
              <a:rPr lang="en-US" sz="2000" b="0" dirty="0" err="1"/>
              <a:t>ses</a:t>
            </a:r>
            <a:r>
              <a:rPr lang="en-US" sz="2000" b="0" dirty="0"/>
              <a:t> </a:t>
            </a:r>
            <a:r>
              <a:rPr lang="en-US" sz="2000" b="0" dirty="0" err="1"/>
              <a:t>journées</a:t>
            </a:r>
            <a:r>
              <a:rPr lang="en-US" sz="2000" b="0" dirty="0"/>
              <a:t> à </a:t>
            </a:r>
            <a:r>
              <a:rPr lang="en-US" sz="2000" b="0" dirty="0" err="1"/>
              <a:t>vérifier</a:t>
            </a:r>
            <a:r>
              <a:rPr lang="en-US" sz="2000" b="0" dirty="0"/>
              <a:t> des </a:t>
            </a:r>
            <a:r>
              <a:rPr lang="en-US" sz="2000" b="0" dirty="0" err="1"/>
              <a:t>justificatifs</a:t>
            </a:r>
            <a:r>
              <a:rPr lang="en-US" sz="2000" b="0" dirty="0"/>
              <a:t>, </a:t>
            </a:r>
            <a:r>
              <a:rPr lang="en-US" sz="2000" b="0" dirty="0" err="1"/>
              <a:t>contrôler</a:t>
            </a:r>
            <a:r>
              <a:rPr lang="en-US" sz="2000" b="0" dirty="0"/>
              <a:t> des conditions </a:t>
            </a:r>
            <a:r>
              <a:rPr lang="en-US" sz="2000" b="0" dirty="0" err="1"/>
              <a:t>d’accès</a:t>
            </a:r>
            <a:r>
              <a:rPr lang="en-US" sz="2000" b="0" dirty="0"/>
              <a:t> aux aides, encoder des données et signaler des situations </a:t>
            </a:r>
            <a:r>
              <a:rPr lang="en-US" sz="2000" b="0" dirty="0" err="1"/>
              <a:t>jugées</a:t>
            </a:r>
            <a:r>
              <a:rPr lang="en-US" sz="2000" b="0" dirty="0"/>
              <a:t> « </a:t>
            </a:r>
            <a:r>
              <a:rPr lang="en-US" sz="2000" b="0" dirty="0" err="1"/>
              <a:t>suspectes</a:t>
            </a:r>
            <a:r>
              <a:rPr lang="en-US" sz="2000" b="0" dirty="0"/>
              <a:t> ».</a:t>
            </a:r>
          </a:p>
          <a:p>
            <a:pPr marL="0" indent="0" algn="just">
              <a:buNone/>
            </a:pPr>
            <a:r>
              <a:rPr lang="en-US" sz="2000" b="0" dirty="0"/>
              <a:t>Peu à peu, il a le sentiment </a:t>
            </a:r>
            <a:r>
              <a:rPr lang="en-US" sz="2000" b="0" dirty="0" err="1"/>
              <a:t>que</a:t>
            </a:r>
            <a:r>
              <a:rPr lang="en-US" sz="2000" b="0" dirty="0"/>
              <a:t> son métier </a:t>
            </a:r>
            <a:r>
              <a:rPr lang="en-US" sz="2000" b="0" dirty="0" err="1"/>
              <a:t>s’est</a:t>
            </a:r>
            <a:r>
              <a:rPr lang="en-US" sz="2000" b="0" dirty="0"/>
              <a:t> </a:t>
            </a:r>
            <a:r>
              <a:rPr lang="en-US" sz="2000" b="0" dirty="0" err="1"/>
              <a:t>déplacé</a:t>
            </a:r>
            <a:r>
              <a:rPr lang="en-US" sz="2000" b="0" dirty="0"/>
              <a:t> : il </a:t>
            </a:r>
            <a:r>
              <a:rPr lang="en-US" sz="2000" b="0" dirty="0" err="1"/>
              <a:t>n’aide</a:t>
            </a:r>
            <a:r>
              <a:rPr lang="en-US" sz="2000" b="0" dirty="0"/>
              <a:t> plus </a:t>
            </a:r>
            <a:r>
              <a:rPr lang="en-US" sz="2000" b="0" dirty="0" err="1"/>
              <a:t>principalement</a:t>
            </a:r>
            <a:r>
              <a:rPr lang="en-US" sz="2000" b="0" dirty="0"/>
              <a:t> des </a:t>
            </a:r>
            <a:r>
              <a:rPr lang="en-US" sz="2000" b="0" dirty="0" err="1"/>
              <a:t>personnes</a:t>
            </a:r>
            <a:r>
              <a:rPr lang="en-US" sz="2000" b="0" dirty="0"/>
              <a:t> </a:t>
            </a:r>
            <a:r>
              <a:rPr lang="en-US" sz="2000" b="0" dirty="0" err="1"/>
              <a:t>vulnérables</a:t>
            </a:r>
            <a:r>
              <a:rPr lang="en-US" sz="2000" b="0" dirty="0"/>
              <a:t> à </a:t>
            </a:r>
            <a:r>
              <a:rPr lang="en-US" sz="2000" b="0" dirty="0" err="1"/>
              <a:t>tenir</a:t>
            </a:r>
            <a:r>
              <a:rPr lang="en-US" sz="2000" b="0" dirty="0"/>
              <a:t> </a:t>
            </a:r>
            <a:r>
              <a:rPr lang="en-US" sz="2000" b="0" dirty="0" err="1"/>
              <a:t>debout</a:t>
            </a:r>
            <a:r>
              <a:rPr lang="en-US" sz="2000" b="0" dirty="0"/>
              <a:t> dans </a:t>
            </a:r>
            <a:r>
              <a:rPr lang="en-US" sz="2000" b="0" dirty="0" err="1"/>
              <a:t>une</a:t>
            </a:r>
            <a:r>
              <a:rPr lang="en-US" sz="2000" b="0" dirty="0"/>
              <a:t> société dure, il </a:t>
            </a:r>
            <a:r>
              <a:rPr lang="en-US" sz="2000" b="0" dirty="0" err="1"/>
              <a:t>contribue</a:t>
            </a:r>
            <a:r>
              <a:rPr lang="en-US" sz="2000" b="0" dirty="0"/>
              <a:t> </a:t>
            </a:r>
            <a:r>
              <a:rPr lang="en-US" sz="2000" b="0" dirty="0" err="1"/>
              <a:t>aussi</a:t>
            </a:r>
            <a:r>
              <a:rPr lang="en-US" sz="2000" b="0" dirty="0"/>
              <a:t> à faire </a:t>
            </a:r>
            <a:r>
              <a:rPr lang="en-US" sz="2000" b="0" dirty="0" err="1"/>
              <a:t>fonctionner</a:t>
            </a:r>
            <a:r>
              <a:rPr lang="en-US" sz="2000" b="0" dirty="0"/>
              <a:t> un </a:t>
            </a:r>
            <a:r>
              <a:rPr lang="en-US" sz="2000" b="0" dirty="0" err="1"/>
              <a:t>système</a:t>
            </a:r>
            <a:r>
              <a:rPr lang="en-US" sz="2000" b="0" dirty="0"/>
              <a:t> qui </a:t>
            </a:r>
            <a:r>
              <a:rPr lang="en-US" sz="2000" b="0" dirty="0" err="1"/>
              <a:t>trie</a:t>
            </a:r>
            <a:r>
              <a:rPr lang="en-US" sz="2000" b="0" dirty="0"/>
              <a:t>, </a:t>
            </a:r>
            <a:r>
              <a:rPr lang="en-US" sz="2000" b="0" dirty="0" err="1"/>
              <a:t>normalise</a:t>
            </a:r>
            <a:r>
              <a:rPr lang="en-US" sz="2000" b="0" dirty="0"/>
              <a:t> et surveille </a:t>
            </a:r>
            <a:r>
              <a:rPr lang="en-US" sz="2000" b="0" dirty="0" err="1"/>
              <a:t>ces</a:t>
            </a:r>
            <a:r>
              <a:rPr lang="en-US" sz="2000" b="0" dirty="0"/>
              <a:t> </a:t>
            </a:r>
            <a:r>
              <a:rPr lang="en-US" sz="2000" b="0" dirty="0" err="1"/>
              <a:t>mêmes</a:t>
            </a:r>
            <a:r>
              <a:rPr lang="en-US" sz="2000" b="0" dirty="0"/>
              <a:t> </a:t>
            </a:r>
            <a:r>
              <a:rPr lang="en-US" sz="2000" b="0" dirty="0" err="1"/>
              <a:t>personnes</a:t>
            </a:r>
            <a:r>
              <a:rPr lang="en-US" sz="2000" b="0" dirty="0"/>
              <a:t>.</a:t>
            </a:r>
          </a:p>
          <a:p>
            <a:pPr marL="0" indent="0" algn="just">
              <a:buNone/>
            </a:pPr>
            <a:r>
              <a:rPr lang="en-US" sz="2000" b="0" dirty="0"/>
              <a:t>Ce qui </a:t>
            </a:r>
            <a:r>
              <a:rPr lang="en-US" sz="2000" b="0" dirty="0" err="1"/>
              <a:t>l’épuise</a:t>
            </a:r>
            <a:r>
              <a:rPr lang="en-US" sz="2000" b="0" dirty="0"/>
              <a:t>, </a:t>
            </a:r>
            <a:r>
              <a:rPr lang="en-US" sz="2000" b="0" dirty="0" err="1"/>
              <a:t>ce</a:t>
            </a:r>
            <a:r>
              <a:rPr lang="en-US" sz="2000" b="0" dirty="0"/>
              <a:t> </a:t>
            </a:r>
            <a:r>
              <a:rPr lang="en-US" sz="2000" b="0" dirty="0" err="1"/>
              <a:t>n’est</a:t>
            </a:r>
            <a:r>
              <a:rPr lang="en-US" sz="2000" b="0" dirty="0"/>
              <a:t> pas </a:t>
            </a:r>
            <a:r>
              <a:rPr lang="en-US" sz="2000" b="0" dirty="0" err="1"/>
              <a:t>uniquement</a:t>
            </a:r>
            <a:r>
              <a:rPr lang="en-US" sz="2000" b="0" dirty="0"/>
              <a:t> la charge administrative, </a:t>
            </a:r>
            <a:r>
              <a:rPr lang="en-US" sz="2000" b="0" dirty="0" err="1"/>
              <a:t>mais</a:t>
            </a:r>
            <a:r>
              <a:rPr lang="en-US" sz="2000" b="0" dirty="0"/>
              <a:t> </a:t>
            </a:r>
            <a:r>
              <a:rPr lang="en-US" sz="2000" b="0" dirty="0" err="1"/>
              <a:t>l’impression</a:t>
            </a:r>
            <a:r>
              <a:rPr lang="en-US" sz="2000" b="0" dirty="0"/>
              <a:t> d’être </a:t>
            </a:r>
            <a:r>
              <a:rPr lang="en-US" sz="2000" b="0" dirty="0" err="1"/>
              <a:t>devenu</a:t>
            </a:r>
            <a:r>
              <a:rPr lang="en-US" sz="2000" b="0" dirty="0"/>
              <a:t> </a:t>
            </a:r>
            <a:r>
              <a:rPr lang="en-US" sz="2000" b="0" dirty="0" err="1"/>
              <a:t>l’interface</a:t>
            </a:r>
            <a:r>
              <a:rPr lang="en-US" sz="2000" b="0" dirty="0"/>
              <a:t> humaine </a:t>
            </a:r>
            <a:r>
              <a:rPr lang="en-US" sz="2000" b="0" dirty="0" err="1"/>
              <a:t>d’une</a:t>
            </a:r>
            <a:r>
              <a:rPr lang="en-US" sz="2000" b="0" dirty="0"/>
              <a:t> machine </a:t>
            </a:r>
            <a:r>
              <a:rPr lang="en-US" sz="2000" b="0" dirty="0" err="1"/>
              <a:t>institutionnelle</a:t>
            </a:r>
            <a:r>
              <a:rPr lang="en-US" sz="2000" b="0" dirty="0"/>
              <a:t> qui </a:t>
            </a:r>
            <a:r>
              <a:rPr lang="en-US" sz="2000" b="0" dirty="0" err="1"/>
              <a:t>exige</a:t>
            </a:r>
            <a:r>
              <a:rPr lang="en-US" sz="2000" b="0" dirty="0"/>
              <a:t> </a:t>
            </a:r>
            <a:r>
              <a:rPr lang="en-US" sz="2000" b="0" dirty="0" err="1"/>
              <a:t>davantage</a:t>
            </a:r>
            <a:r>
              <a:rPr lang="en-US" sz="2000" b="0" dirty="0"/>
              <a:t> de </a:t>
            </a:r>
            <a:r>
              <a:rPr lang="en-US" sz="2000" b="0" dirty="0" err="1"/>
              <a:t>conformité</a:t>
            </a:r>
            <a:r>
              <a:rPr lang="en-US" sz="2000" b="0" dirty="0"/>
              <a:t> </a:t>
            </a:r>
            <a:r>
              <a:rPr lang="en-US" sz="2000" b="0" dirty="0" err="1"/>
              <a:t>que</a:t>
            </a:r>
            <a:r>
              <a:rPr lang="en-US" sz="2000" b="0" dirty="0"/>
              <a:t> de </a:t>
            </a:r>
            <a:r>
              <a:rPr lang="en-US" sz="2000" b="0" dirty="0" err="1"/>
              <a:t>compréhension</a:t>
            </a:r>
            <a:r>
              <a:rPr lang="en-US" sz="2000" b="0" dirty="0"/>
              <a:t>.</a:t>
            </a:r>
          </a:p>
        </p:txBody>
      </p:sp>
    </p:spTree>
    <p:extLst>
      <p:ext uri="{BB962C8B-B14F-4D97-AF65-F5344CB8AC3E}">
        <p14:creationId xmlns:p14="http://schemas.microsoft.com/office/powerpoint/2010/main" val="2067597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7FDB0-2451-BE94-55F7-91406032F079}"/>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3FCC25C1-EF31-AC06-1D66-00D9450F1BDA}"/>
              </a:ext>
            </a:extLst>
          </p:cNvPr>
          <p:cNvPicPr>
            <a:picLocks noChangeAspect="1"/>
          </p:cNvPicPr>
          <p:nvPr/>
        </p:nvPicPr>
        <p:blipFill>
          <a:blip r:embed="rId2"/>
          <a:stretch>
            <a:fillRect/>
          </a:stretch>
        </p:blipFill>
        <p:spPr>
          <a:xfrm>
            <a:off x="1151407" y="503249"/>
            <a:ext cx="3492500" cy="5257800"/>
          </a:xfrm>
          <a:prstGeom prst="rect">
            <a:avLst/>
          </a:prstGeom>
          <a:ln>
            <a:solidFill>
              <a:schemeClr val="tx1"/>
            </a:solidFill>
          </a:ln>
        </p:spPr>
      </p:pic>
      <p:pic>
        <p:nvPicPr>
          <p:cNvPr id="7" name="Image 6">
            <a:extLst>
              <a:ext uri="{FF2B5EF4-FFF2-40B4-BE49-F238E27FC236}">
                <a16:creationId xmlns:a16="http://schemas.microsoft.com/office/drawing/2014/main" id="{C248FAFB-E9E5-9B45-FBBD-23FA09A8804A}"/>
              </a:ext>
            </a:extLst>
          </p:cNvPr>
          <p:cNvPicPr>
            <a:picLocks noChangeAspect="1"/>
          </p:cNvPicPr>
          <p:nvPr/>
        </p:nvPicPr>
        <p:blipFill>
          <a:blip r:embed="rId3"/>
          <a:stretch>
            <a:fillRect/>
          </a:stretch>
        </p:blipFill>
        <p:spPr>
          <a:xfrm>
            <a:off x="7619629" y="503248"/>
            <a:ext cx="3697862" cy="5257801"/>
          </a:xfrm>
          <a:prstGeom prst="rect">
            <a:avLst/>
          </a:prstGeom>
          <a:ln>
            <a:solidFill>
              <a:schemeClr val="tx1"/>
            </a:solidFill>
          </a:ln>
        </p:spPr>
      </p:pic>
    </p:spTree>
    <p:extLst>
      <p:ext uri="{BB962C8B-B14F-4D97-AF65-F5344CB8AC3E}">
        <p14:creationId xmlns:p14="http://schemas.microsoft.com/office/powerpoint/2010/main" val="31552686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2C294-45B3-86B0-F9D2-C809DA3E36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1F8E9C-B121-9A6F-C4C2-3A7C5E818798}"/>
              </a:ext>
            </a:extLst>
          </p:cNvPr>
          <p:cNvSpPr>
            <a:spLocks noGrp="1"/>
          </p:cNvSpPr>
          <p:nvPr>
            <p:ph type="title"/>
          </p:nvPr>
        </p:nvSpPr>
        <p:spPr>
          <a:xfrm>
            <a:off x="838200" y="365125"/>
            <a:ext cx="10894454" cy="1264321"/>
          </a:xfrm>
        </p:spPr>
        <p:txBody>
          <a:bodyPr>
            <a:noAutofit/>
          </a:bodyPr>
          <a:lstStyle/>
          <a:p>
            <a:r>
              <a:rPr lang="en-US" sz="4800" dirty="0"/>
              <a:t>Nour et les fluctuations </a:t>
            </a:r>
            <a:r>
              <a:rPr lang="en-US" sz="4800" dirty="0" err="1"/>
              <a:t>géopolitiques</a:t>
            </a:r>
            <a:endParaRPr lang="en-US" sz="4800" dirty="0"/>
          </a:p>
        </p:txBody>
      </p:sp>
      <p:sp>
        <p:nvSpPr>
          <p:cNvPr id="3" name="Content Placeholder 2">
            <a:extLst>
              <a:ext uri="{FF2B5EF4-FFF2-40B4-BE49-F238E27FC236}">
                <a16:creationId xmlns:a16="http://schemas.microsoft.com/office/drawing/2014/main" id="{42CFD5E0-D844-EA85-6A18-8289DBA5B468}"/>
              </a:ext>
            </a:extLst>
          </p:cNvPr>
          <p:cNvSpPr>
            <a:spLocks noGrp="1"/>
          </p:cNvSpPr>
          <p:nvPr>
            <p:ph idx="1"/>
          </p:nvPr>
        </p:nvSpPr>
        <p:spPr/>
        <p:txBody>
          <a:bodyPr>
            <a:normAutofit/>
          </a:bodyPr>
          <a:lstStyle/>
          <a:p>
            <a:pPr marL="0" indent="0" algn="just">
              <a:buNone/>
            </a:pPr>
            <a:r>
              <a:rPr lang="en-US" sz="1900" b="0" dirty="0"/>
              <a:t>Nour a </a:t>
            </a:r>
            <a:r>
              <a:rPr lang="en-US" sz="1900" b="0" dirty="0" err="1"/>
              <a:t>entrepris</a:t>
            </a:r>
            <a:r>
              <a:rPr lang="en-US" sz="1900" b="0" dirty="0"/>
              <a:t> des études </a:t>
            </a:r>
            <a:r>
              <a:rPr lang="en-US" sz="1900" b="0" dirty="0" err="1"/>
              <a:t>universitaires</a:t>
            </a:r>
            <a:r>
              <a:rPr lang="en-US" sz="1900" b="0" dirty="0"/>
              <a:t> avec </a:t>
            </a:r>
            <a:r>
              <a:rPr lang="en-US" sz="1900" b="0" dirty="0" err="1"/>
              <a:t>une</a:t>
            </a:r>
            <a:r>
              <a:rPr lang="en-US" sz="1900" b="0" dirty="0"/>
              <a:t> ambition </a:t>
            </a:r>
            <a:r>
              <a:rPr lang="en-US" sz="1900" b="0" dirty="0" err="1"/>
              <a:t>claire</a:t>
            </a:r>
            <a:r>
              <a:rPr lang="en-US" sz="1900" b="0" dirty="0"/>
              <a:t> : </a:t>
            </a:r>
            <a:r>
              <a:rPr lang="en-US" sz="1900" b="0" dirty="0" err="1"/>
              <a:t>construire</a:t>
            </a:r>
            <a:r>
              <a:rPr lang="en-US" sz="1900" b="0" dirty="0"/>
              <a:t> </a:t>
            </a:r>
            <a:r>
              <a:rPr lang="en-US" sz="1900" b="0" dirty="0" err="1"/>
              <a:t>une</a:t>
            </a:r>
            <a:r>
              <a:rPr lang="en-US" sz="1900" b="0" dirty="0"/>
              <a:t> </a:t>
            </a:r>
            <a:r>
              <a:rPr lang="en-US" sz="1900" b="0" dirty="0" err="1"/>
              <a:t>carrière</a:t>
            </a:r>
            <a:r>
              <a:rPr lang="en-US" sz="1900" b="0" dirty="0"/>
              <a:t> </a:t>
            </a:r>
            <a:r>
              <a:rPr lang="en-US" sz="1900" b="0" dirty="0" err="1"/>
              <a:t>scientifique</a:t>
            </a:r>
            <a:r>
              <a:rPr lang="en-US" sz="1900" b="0" dirty="0"/>
              <a:t> </a:t>
            </a:r>
            <a:r>
              <a:rPr lang="en-US" sz="1900" b="0" dirty="0" err="1"/>
              <a:t>internationale</a:t>
            </a:r>
            <a:r>
              <a:rPr lang="en-US" sz="1900" b="0" dirty="0"/>
              <a:t>, </a:t>
            </a:r>
            <a:r>
              <a:rPr lang="en-US" sz="1900" b="0" dirty="0" err="1"/>
              <a:t>réaliser</a:t>
            </a:r>
            <a:r>
              <a:rPr lang="en-US" sz="1900" b="0" dirty="0"/>
              <a:t> un </a:t>
            </a:r>
            <a:r>
              <a:rPr lang="en-US" sz="1900" b="0" dirty="0" err="1"/>
              <a:t>doctorat</a:t>
            </a:r>
            <a:r>
              <a:rPr lang="en-US" sz="1900" b="0" dirty="0"/>
              <a:t> </a:t>
            </a:r>
            <a:r>
              <a:rPr lang="en-US" sz="1900" b="0" dirty="0" err="1"/>
              <a:t>puis</a:t>
            </a:r>
            <a:r>
              <a:rPr lang="en-US" sz="1900" b="0" dirty="0"/>
              <a:t> un post-</a:t>
            </a:r>
            <a:r>
              <a:rPr lang="en-US" sz="1900" b="0" dirty="0" err="1"/>
              <a:t>doctorat</a:t>
            </a:r>
            <a:r>
              <a:rPr lang="en-US" sz="1900" b="0" dirty="0"/>
              <a:t> à </a:t>
            </a:r>
            <a:r>
              <a:rPr lang="en-US" sz="1900" b="0" dirty="0" err="1"/>
              <a:t>l’étranger</a:t>
            </a:r>
            <a:r>
              <a:rPr lang="en-US" sz="1900" b="0" dirty="0"/>
              <a:t> et </a:t>
            </a:r>
            <a:r>
              <a:rPr lang="en-US" sz="1900" b="0" dirty="0" err="1"/>
              <a:t>participer</a:t>
            </a:r>
            <a:r>
              <a:rPr lang="en-US" sz="1900" b="0" dirty="0"/>
              <a:t> à des réseaux de recherche </a:t>
            </a:r>
            <a:r>
              <a:rPr lang="en-US" sz="1900" b="0" dirty="0" err="1"/>
              <a:t>mondiaux</a:t>
            </a:r>
            <a:r>
              <a:rPr lang="en-US" sz="1900" b="0" dirty="0"/>
              <a:t>. </a:t>
            </a:r>
          </a:p>
          <a:p>
            <a:pPr marL="0" indent="0" algn="just">
              <a:buNone/>
            </a:pPr>
            <a:r>
              <a:rPr lang="en-US" sz="1900" b="0" dirty="0"/>
              <a:t>Son </a:t>
            </a:r>
            <a:r>
              <a:rPr lang="en-US" sz="1900" b="0" dirty="0" err="1"/>
              <a:t>université</a:t>
            </a:r>
            <a:r>
              <a:rPr lang="en-US" sz="1900" b="0" dirty="0"/>
              <a:t> </a:t>
            </a:r>
            <a:r>
              <a:rPr lang="en-US" sz="1900" b="0" dirty="0" err="1"/>
              <a:t>valorisait</a:t>
            </a:r>
            <a:r>
              <a:rPr lang="en-US" sz="1900" b="0" dirty="0"/>
              <a:t> </a:t>
            </a:r>
            <a:r>
              <a:rPr lang="en-US" sz="1900" b="0" dirty="0" err="1"/>
              <a:t>fortement</a:t>
            </a:r>
            <a:r>
              <a:rPr lang="en-US" sz="1900" b="0" dirty="0"/>
              <a:t> </a:t>
            </a:r>
            <a:r>
              <a:rPr lang="en-US" sz="1900" b="0" dirty="0" err="1"/>
              <a:t>cette</a:t>
            </a:r>
            <a:r>
              <a:rPr lang="en-US" sz="1900" b="0" dirty="0"/>
              <a:t> </a:t>
            </a:r>
            <a:r>
              <a:rPr lang="en-US" sz="1900" b="0" dirty="0" err="1"/>
              <a:t>trajectoire</a:t>
            </a:r>
            <a:r>
              <a:rPr lang="en-US" sz="1900" b="0" dirty="0"/>
              <a:t> : la </a:t>
            </a:r>
            <a:r>
              <a:rPr lang="en-US" sz="1900" b="0" dirty="0" err="1"/>
              <a:t>mobilité</a:t>
            </a:r>
            <a:r>
              <a:rPr lang="en-US" sz="1900" b="0" dirty="0"/>
              <a:t> </a:t>
            </a:r>
            <a:r>
              <a:rPr lang="en-US" sz="1900" b="0" dirty="0" err="1"/>
              <a:t>internationale</a:t>
            </a:r>
            <a:r>
              <a:rPr lang="en-US" sz="1900" b="0" dirty="0"/>
              <a:t>, les collaborations </a:t>
            </a:r>
            <a:r>
              <a:rPr lang="en-US" sz="1900" b="0" dirty="0" err="1"/>
              <a:t>transnationales</a:t>
            </a:r>
            <a:r>
              <a:rPr lang="en-US" sz="1900" b="0" dirty="0"/>
              <a:t>, le </a:t>
            </a:r>
            <a:r>
              <a:rPr lang="en-US" sz="1900" b="0" dirty="0" err="1"/>
              <a:t>cosmopolitisme</a:t>
            </a:r>
            <a:r>
              <a:rPr lang="en-US" sz="1900" b="0" dirty="0"/>
              <a:t> </a:t>
            </a:r>
            <a:r>
              <a:rPr lang="en-US" sz="1900" b="0" dirty="0" err="1"/>
              <a:t>scientifique</a:t>
            </a:r>
            <a:r>
              <a:rPr lang="en-US" sz="1900" b="0" dirty="0"/>
              <a:t> et la circulation des </a:t>
            </a:r>
            <a:r>
              <a:rPr lang="en-US" sz="1900" b="0" dirty="0" err="1"/>
              <a:t>savoirs</a:t>
            </a:r>
            <a:r>
              <a:rPr lang="en-US" sz="1900" b="0" dirty="0"/>
              <a:t> </a:t>
            </a:r>
            <a:r>
              <a:rPr lang="en-US" sz="1900" b="0" dirty="0" err="1"/>
              <a:t>étaient</a:t>
            </a:r>
            <a:r>
              <a:rPr lang="en-US" sz="1900" b="0" dirty="0"/>
              <a:t> </a:t>
            </a:r>
            <a:r>
              <a:rPr lang="en-US" sz="1900" b="0" dirty="0" err="1"/>
              <a:t>présentés</a:t>
            </a:r>
            <a:r>
              <a:rPr lang="en-US" sz="1900" b="0" dirty="0"/>
              <a:t> </a:t>
            </a:r>
            <a:r>
              <a:rPr lang="en-US" sz="1900" b="0" dirty="0" err="1"/>
              <a:t>comme</a:t>
            </a:r>
            <a:r>
              <a:rPr lang="en-US" sz="1900" b="0" dirty="0"/>
              <a:t> des </a:t>
            </a:r>
            <a:r>
              <a:rPr lang="en-US" sz="1900" b="0" dirty="0" err="1"/>
              <a:t>composantes</a:t>
            </a:r>
            <a:r>
              <a:rPr lang="en-US" sz="1900" b="0" dirty="0"/>
              <a:t> du monde </a:t>
            </a:r>
            <a:r>
              <a:rPr lang="en-US" sz="1900" b="0" dirty="0" err="1"/>
              <a:t>académique</a:t>
            </a:r>
            <a:r>
              <a:rPr lang="en-US" sz="1900" b="0" dirty="0"/>
              <a:t> contemporain. </a:t>
            </a:r>
          </a:p>
          <a:p>
            <a:pPr marL="0" indent="0" algn="just">
              <a:buNone/>
            </a:pPr>
            <a:r>
              <a:rPr lang="en-US" sz="1900" b="0" dirty="0"/>
              <a:t>Après son master, </a:t>
            </a:r>
            <a:r>
              <a:rPr lang="en-US" sz="1900" b="0" dirty="0" err="1"/>
              <a:t>elle</a:t>
            </a:r>
            <a:r>
              <a:rPr lang="en-US" sz="1900" b="0" dirty="0"/>
              <a:t> </a:t>
            </a:r>
            <a:r>
              <a:rPr lang="en-US" sz="1900" b="0" dirty="0" err="1"/>
              <a:t>décroche</a:t>
            </a:r>
            <a:r>
              <a:rPr lang="en-US" sz="1900" b="0" dirty="0"/>
              <a:t> </a:t>
            </a:r>
            <a:r>
              <a:rPr lang="en-US" sz="1900" b="0" dirty="0" err="1"/>
              <a:t>finalement</a:t>
            </a:r>
            <a:r>
              <a:rPr lang="en-US" sz="1900" b="0" dirty="0"/>
              <a:t> </a:t>
            </a:r>
            <a:r>
              <a:rPr lang="en-US" sz="1900" b="0" dirty="0" err="1"/>
              <a:t>une</a:t>
            </a:r>
            <a:r>
              <a:rPr lang="en-US" sz="1900" b="0" dirty="0"/>
              <a:t> place dans un </a:t>
            </a:r>
            <a:r>
              <a:rPr lang="en-US" sz="1900" b="0" dirty="0" err="1"/>
              <a:t>prestigieux</a:t>
            </a:r>
            <a:r>
              <a:rPr lang="en-US" sz="1900" b="0" dirty="0"/>
              <a:t> </a:t>
            </a:r>
            <a:r>
              <a:rPr lang="en-US" sz="1900" b="0" dirty="0" err="1"/>
              <a:t>laboratoire</a:t>
            </a:r>
            <a:r>
              <a:rPr lang="en-US" sz="1900" b="0" dirty="0"/>
              <a:t> </a:t>
            </a:r>
            <a:r>
              <a:rPr lang="en-US" sz="1900" b="0" dirty="0" err="1"/>
              <a:t>américain</a:t>
            </a:r>
            <a:r>
              <a:rPr lang="en-US" sz="1900" b="0" dirty="0"/>
              <a:t>. </a:t>
            </a:r>
          </a:p>
          <a:p>
            <a:pPr marL="0" indent="0" algn="just">
              <a:buNone/>
            </a:pPr>
            <a:r>
              <a:rPr lang="en-US" sz="1900" b="0" dirty="0" err="1"/>
              <a:t>Quelques</a:t>
            </a:r>
            <a:r>
              <a:rPr lang="en-US" sz="1900" b="0" dirty="0"/>
              <a:t> </a:t>
            </a:r>
            <a:r>
              <a:rPr lang="en-US" sz="1900" b="0" dirty="0" err="1"/>
              <a:t>mois</a:t>
            </a:r>
            <a:r>
              <a:rPr lang="en-US" sz="1900" b="0" dirty="0"/>
              <a:t> avant son </a:t>
            </a:r>
            <a:r>
              <a:rPr lang="en-US" sz="1900" b="0" dirty="0" err="1"/>
              <a:t>départ</a:t>
            </a:r>
            <a:r>
              <a:rPr lang="en-US" sz="1900" b="0" dirty="0"/>
              <a:t>, le </a:t>
            </a:r>
            <a:r>
              <a:rPr lang="en-US" sz="1900" b="0" dirty="0" err="1"/>
              <a:t>contexte</a:t>
            </a:r>
            <a:r>
              <a:rPr lang="en-US" sz="1900" b="0" dirty="0"/>
              <a:t> bascule : restrictions de visas, gel des </a:t>
            </a:r>
            <a:r>
              <a:rPr lang="en-US" sz="1900" b="0" dirty="0" err="1"/>
              <a:t>financements</a:t>
            </a:r>
            <a:r>
              <a:rPr lang="en-US" sz="1900" b="0" dirty="0"/>
              <a:t>, tensions </a:t>
            </a:r>
            <a:r>
              <a:rPr lang="en-US" sz="1900" b="0" dirty="0" err="1"/>
              <a:t>géopolitiques</a:t>
            </a:r>
            <a:r>
              <a:rPr lang="en-US" sz="1900" b="0" dirty="0"/>
              <a:t> et </a:t>
            </a:r>
            <a:r>
              <a:rPr lang="en-US" sz="1900" b="0" dirty="0" err="1"/>
              <a:t>attaques</a:t>
            </a:r>
            <a:r>
              <a:rPr lang="en-US" sz="1900" b="0" dirty="0"/>
              <a:t> politiques </a:t>
            </a:r>
            <a:r>
              <a:rPr lang="en-US" sz="1900" b="0" dirty="0" err="1"/>
              <a:t>contre</a:t>
            </a:r>
            <a:r>
              <a:rPr lang="en-US" sz="1900" b="0" dirty="0"/>
              <a:t> </a:t>
            </a:r>
            <a:r>
              <a:rPr lang="en-US" sz="1900" b="0" dirty="0" err="1"/>
              <a:t>certaines</a:t>
            </a:r>
            <a:r>
              <a:rPr lang="en-US" sz="1900" b="0" dirty="0"/>
              <a:t> </a:t>
            </a:r>
            <a:r>
              <a:rPr lang="en-US" sz="1900" b="0" dirty="0" err="1"/>
              <a:t>universités</a:t>
            </a:r>
            <a:r>
              <a:rPr lang="en-US" sz="1900" b="0" dirty="0"/>
              <a:t> </a:t>
            </a:r>
            <a:r>
              <a:rPr lang="en-US" sz="1900" b="0" dirty="0" err="1"/>
              <a:t>rendent</a:t>
            </a:r>
            <a:r>
              <a:rPr lang="en-US" sz="1900" b="0" dirty="0"/>
              <a:t> son </a:t>
            </a:r>
            <a:r>
              <a:rPr lang="en-US" sz="1900" b="0" dirty="0" err="1"/>
              <a:t>projet</a:t>
            </a:r>
            <a:r>
              <a:rPr lang="en-US" sz="1900" b="0" dirty="0"/>
              <a:t> </a:t>
            </a:r>
            <a:r>
              <a:rPr lang="en-US" sz="1900" b="0" dirty="0" err="1"/>
              <a:t>incertain</a:t>
            </a:r>
            <a:r>
              <a:rPr lang="en-US" sz="1900" b="0" dirty="0"/>
              <a:t>, </a:t>
            </a:r>
            <a:r>
              <a:rPr lang="en-US" sz="1900" b="0" dirty="0" err="1"/>
              <a:t>puis</a:t>
            </a:r>
            <a:r>
              <a:rPr lang="en-US" sz="1900" b="0" dirty="0"/>
              <a:t> impossible. Elle </a:t>
            </a:r>
            <a:r>
              <a:rPr lang="en-US" sz="1900" b="0" dirty="0" err="1"/>
              <a:t>découvre</a:t>
            </a:r>
            <a:r>
              <a:rPr lang="en-US" sz="1900" b="0" dirty="0"/>
              <a:t> </a:t>
            </a:r>
            <a:r>
              <a:rPr lang="en-US" sz="1900" b="0" dirty="0" err="1"/>
              <a:t>brutalement</a:t>
            </a:r>
            <a:r>
              <a:rPr lang="en-US" sz="1900" b="0" dirty="0"/>
              <a:t> </a:t>
            </a:r>
            <a:r>
              <a:rPr lang="en-US" sz="1900" b="0" dirty="0" err="1"/>
              <a:t>que</a:t>
            </a:r>
            <a:r>
              <a:rPr lang="en-US" sz="1900" b="0" dirty="0"/>
              <a:t> la </a:t>
            </a:r>
            <a:r>
              <a:rPr lang="en-US" sz="1900" b="0" dirty="0" err="1"/>
              <a:t>carrière</a:t>
            </a:r>
            <a:r>
              <a:rPr lang="en-US" sz="1900" b="0" dirty="0"/>
              <a:t> pour </a:t>
            </a:r>
            <a:r>
              <a:rPr lang="en-US" sz="1900" b="0" dirty="0" err="1"/>
              <a:t>laquelle</a:t>
            </a:r>
            <a:r>
              <a:rPr lang="en-US" sz="1900" b="0" dirty="0"/>
              <a:t> </a:t>
            </a:r>
            <a:r>
              <a:rPr lang="en-US" sz="1900" b="0" dirty="0" err="1"/>
              <a:t>elle</a:t>
            </a:r>
            <a:r>
              <a:rPr lang="en-US" sz="1900" b="0" dirty="0"/>
              <a:t> </a:t>
            </a:r>
            <a:r>
              <a:rPr lang="en-US" sz="1900" b="0" dirty="0" err="1"/>
              <a:t>avait</a:t>
            </a:r>
            <a:r>
              <a:rPr lang="en-US" sz="1900" b="0" dirty="0"/>
              <a:t> </a:t>
            </a:r>
            <a:r>
              <a:rPr lang="en-US" sz="1900" b="0" dirty="0" err="1"/>
              <a:t>été</a:t>
            </a:r>
            <a:r>
              <a:rPr lang="en-US" sz="1900" b="0" dirty="0"/>
              <a:t> </a:t>
            </a:r>
            <a:r>
              <a:rPr lang="en-US" sz="1900" b="0" dirty="0" err="1"/>
              <a:t>formée</a:t>
            </a:r>
            <a:r>
              <a:rPr lang="en-US" sz="1900" b="0" dirty="0"/>
              <a:t> </a:t>
            </a:r>
            <a:r>
              <a:rPr lang="en-US" sz="1900" b="0" dirty="0" err="1"/>
              <a:t>reposait</a:t>
            </a:r>
            <a:r>
              <a:rPr lang="en-US" sz="1900" b="0" dirty="0"/>
              <a:t> sur </a:t>
            </a:r>
            <a:r>
              <a:rPr lang="en-US" sz="1900" b="0" dirty="0" err="1"/>
              <a:t>une</a:t>
            </a:r>
            <a:r>
              <a:rPr lang="en-US" sz="1900" b="0" dirty="0"/>
              <a:t> </a:t>
            </a:r>
            <a:r>
              <a:rPr lang="en-US" sz="1900" b="0" dirty="0" err="1"/>
              <a:t>hypothèse</a:t>
            </a:r>
            <a:r>
              <a:rPr lang="en-US" sz="1900" b="0" dirty="0"/>
              <a:t> </a:t>
            </a:r>
            <a:r>
              <a:rPr lang="en-US" sz="1900" b="0" dirty="0" err="1"/>
              <a:t>implicite</a:t>
            </a:r>
            <a:r>
              <a:rPr lang="en-US" sz="1900" b="0" dirty="0"/>
              <a:t> de </a:t>
            </a:r>
            <a:r>
              <a:rPr lang="en-US" sz="1900" b="0" dirty="0" err="1"/>
              <a:t>stabilité</a:t>
            </a:r>
            <a:r>
              <a:rPr lang="en-US" sz="1900" b="0" dirty="0"/>
              <a:t> du monde — </a:t>
            </a:r>
            <a:r>
              <a:rPr lang="en-US" sz="1900" b="0" dirty="0" err="1"/>
              <a:t>ouverture</a:t>
            </a:r>
            <a:r>
              <a:rPr lang="en-US" sz="1900" b="0" dirty="0"/>
              <a:t> des </a:t>
            </a:r>
            <a:r>
              <a:rPr lang="en-US" sz="1900" b="0" dirty="0" err="1"/>
              <a:t>frontières</a:t>
            </a:r>
            <a:r>
              <a:rPr lang="en-US" sz="1900" b="0" dirty="0"/>
              <a:t>, </a:t>
            </a:r>
            <a:r>
              <a:rPr lang="en-US" sz="1900" b="0" dirty="0" err="1"/>
              <a:t>continuité</a:t>
            </a:r>
            <a:r>
              <a:rPr lang="en-US" sz="1900" b="0" dirty="0"/>
              <a:t> </a:t>
            </a:r>
            <a:r>
              <a:rPr lang="en-US" sz="1900" b="0" dirty="0" err="1"/>
              <a:t>démocratique</a:t>
            </a:r>
            <a:r>
              <a:rPr lang="en-US" sz="1900" b="0" dirty="0"/>
              <a:t>, </a:t>
            </a:r>
            <a:r>
              <a:rPr lang="en-US" sz="1900" b="0" dirty="0" err="1"/>
              <a:t>coopération</a:t>
            </a:r>
            <a:r>
              <a:rPr lang="en-US" sz="1900" b="0" dirty="0"/>
              <a:t> </a:t>
            </a:r>
            <a:r>
              <a:rPr lang="en-US" sz="1900" b="0" dirty="0" err="1"/>
              <a:t>scientifique</a:t>
            </a:r>
            <a:r>
              <a:rPr lang="en-US" sz="1900" b="0" dirty="0"/>
              <a:t> — qui </a:t>
            </a:r>
            <a:r>
              <a:rPr lang="en-US" sz="1900" b="0" dirty="0" err="1"/>
              <a:t>pouvait</a:t>
            </a:r>
            <a:r>
              <a:rPr lang="en-US" sz="1900" b="0" dirty="0"/>
              <a:t> </a:t>
            </a:r>
            <a:r>
              <a:rPr lang="en-US" sz="1900" b="0" dirty="0" err="1"/>
              <a:t>disparaître</a:t>
            </a:r>
            <a:r>
              <a:rPr lang="en-US" sz="1900" b="0" dirty="0"/>
              <a:t> bien plus </a:t>
            </a:r>
            <a:r>
              <a:rPr lang="en-US" sz="1900" b="0" dirty="0" err="1"/>
              <a:t>vite</a:t>
            </a:r>
            <a:r>
              <a:rPr lang="en-US" sz="1900" b="0" dirty="0"/>
              <a:t> </a:t>
            </a:r>
            <a:r>
              <a:rPr lang="en-US" sz="1900" b="0" dirty="0" err="1"/>
              <a:t>que</a:t>
            </a:r>
            <a:r>
              <a:rPr lang="en-US" sz="1900" b="0" dirty="0"/>
              <a:t> </a:t>
            </a:r>
            <a:r>
              <a:rPr lang="en-US" sz="1900" b="0" dirty="0" err="1"/>
              <a:t>prévu</a:t>
            </a:r>
            <a:r>
              <a:rPr lang="en-US" sz="1900" b="0" dirty="0"/>
              <a:t>.</a:t>
            </a:r>
          </a:p>
        </p:txBody>
      </p:sp>
    </p:spTree>
    <p:extLst>
      <p:ext uri="{BB962C8B-B14F-4D97-AF65-F5344CB8AC3E}">
        <p14:creationId xmlns:p14="http://schemas.microsoft.com/office/powerpoint/2010/main" val="1416810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F764475C-1BD7-5724-CB80-E09CF556B7D9}"/>
              </a:ext>
            </a:extLst>
          </p:cNvPr>
          <p:cNvPicPr>
            <a:picLocks noChangeAspect="1"/>
          </p:cNvPicPr>
          <p:nvPr/>
        </p:nvPicPr>
        <p:blipFill>
          <a:blip r:embed="rId2"/>
          <a:stretch>
            <a:fillRect/>
          </a:stretch>
        </p:blipFill>
        <p:spPr>
          <a:xfrm>
            <a:off x="381000" y="505770"/>
            <a:ext cx="7772400" cy="2317648"/>
          </a:xfrm>
          <a:prstGeom prst="rect">
            <a:avLst/>
          </a:prstGeom>
          <a:ln>
            <a:solidFill>
              <a:schemeClr val="tx1"/>
            </a:solidFill>
          </a:ln>
        </p:spPr>
      </p:pic>
      <p:pic>
        <p:nvPicPr>
          <p:cNvPr id="6" name="Image 5">
            <a:extLst>
              <a:ext uri="{FF2B5EF4-FFF2-40B4-BE49-F238E27FC236}">
                <a16:creationId xmlns:a16="http://schemas.microsoft.com/office/drawing/2014/main" id="{805DB4DD-9B56-98DD-33FD-27D9FB667E8D}"/>
              </a:ext>
            </a:extLst>
          </p:cNvPr>
          <p:cNvPicPr>
            <a:picLocks noChangeAspect="1"/>
          </p:cNvPicPr>
          <p:nvPr/>
        </p:nvPicPr>
        <p:blipFill>
          <a:blip r:embed="rId3"/>
          <a:stretch>
            <a:fillRect/>
          </a:stretch>
        </p:blipFill>
        <p:spPr>
          <a:xfrm>
            <a:off x="3935569" y="3429000"/>
            <a:ext cx="7772400" cy="2515879"/>
          </a:xfrm>
          <a:prstGeom prst="rect">
            <a:avLst/>
          </a:prstGeom>
          <a:ln>
            <a:solidFill>
              <a:schemeClr val="tx1"/>
            </a:solidFill>
          </a:ln>
        </p:spPr>
      </p:pic>
    </p:spTree>
    <p:extLst>
      <p:ext uri="{BB962C8B-B14F-4D97-AF65-F5344CB8AC3E}">
        <p14:creationId xmlns:p14="http://schemas.microsoft.com/office/powerpoint/2010/main" val="2195724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44513-947D-86CF-A096-F7BC6F9821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9C98E5-95E6-31C9-9F11-4A2E986805D5}"/>
              </a:ext>
            </a:extLst>
          </p:cNvPr>
          <p:cNvSpPr>
            <a:spLocks noGrp="1"/>
          </p:cNvSpPr>
          <p:nvPr>
            <p:ph type="title"/>
          </p:nvPr>
        </p:nvSpPr>
        <p:spPr>
          <a:xfrm>
            <a:off x="838200" y="365125"/>
            <a:ext cx="10894454" cy="1264321"/>
          </a:xfrm>
        </p:spPr>
        <p:txBody>
          <a:bodyPr>
            <a:noAutofit/>
          </a:bodyPr>
          <a:lstStyle/>
          <a:p>
            <a:r>
              <a:rPr lang="en-US" sz="4800" dirty="0"/>
              <a:t>Nicolas et les fluctuations </a:t>
            </a:r>
            <a:r>
              <a:rPr lang="en-US" sz="4800" dirty="0" err="1"/>
              <a:t>professionelles</a:t>
            </a:r>
            <a:endParaRPr lang="en-US" sz="4800" dirty="0"/>
          </a:p>
        </p:txBody>
      </p:sp>
      <p:sp>
        <p:nvSpPr>
          <p:cNvPr id="3" name="Content Placeholder 2">
            <a:extLst>
              <a:ext uri="{FF2B5EF4-FFF2-40B4-BE49-F238E27FC236}">
                <a16:creationId xmlns:a16="http://schemas.microsoft.com/office/drawing/2014/main" id="{4C7B2310-923A-ECFE-ECFE-C1D8CB6E1E98}"/>
              </a:ext>
            </a:extLst>
          </p:cNvPr>
          <p:cNvSpPr>
            <a:spLocks noGrp="1"/>
          </p:cNvSpPr>
          <p:nvPr>
            <p:ph idx="1"/>
          </p:nvPr>
        </p:nvSpPr>
        <p:spPr/>
        <p:txBody>
          <a:bodyPr>
            <a:normAutofit/>
          </a:bodyPr>
          <a:lstStyle/>
          <a:p>
            <a:pPr marL="0" indent="0" algn="just">
              <a:buNone/>
            </a:pPr>
            <a:r>
              <a:rPr lang="en-US" sz="2000" b="0" dirty="0"/>
              <a:t>Nicolas a </a:t>
            </a:r>
            <a:r>
              <a:rPr lang="en-US" sz="2000" b="0" dirty="0" err="1"/>
              <a:t>choisi</a:t>
            </a:r>
            <a:r>
              <a:rPr lang="en-US" sz="2000" b="0" dirty="0"/>
              <a:t> des études </a:t>
            </a:r>
            <a:r>
              <a:rPr lang="en-US" sz="2000" b="0" dirty="0" err="1"/>
              <a:t>en</a:t>
            </a:r>
            <a:r>
              <a:rPr lang="en-US" sz="2000" b="0" dirty="0"/>
              <a:t> </a:t>
            </a:r>
            <a:r>
              <a:rPr lang="en-US" sz="2000" b="0" dirty="0" err="1"/>
              <a:t>informatique</a:t>
            </a:r>
            <a:r>
              <a:rPr lang="en-US" sz="2000" b="0" dirty="0"/>
              <a:t> </a:t>
            </a:r>
            <a:r>
              <a:rPr lang="en-US" sz="2000" b="0" dirty="0" err="1"/>
              <a:t>parce</a:t>
            </a:r>
            <a:r>
              <a:rPr lang="en-US" sz="2000" b="0" dirty="0"/>
              <a:t> </a:t>
            </a:r>
            <a:r>
              <a:rPr lang="en-US" sz="2000" b="0" dirty="0" err="1"/>
              <a:t>que</a:t>
            </a:r>
            <a:r>
              <a:rPr lang="en-US" sz="2000" b="0" dirty="0"/>
              <a:t> </a:t>
            </a:r>
            <a:r>
              <a:rPr lang="en-US" sz="2000" b="0" dirty="0" err="1"/>
              <a:t>ce</a:t>
            </a:r>
            <a:r>
              <a:rPr lang="en-US" sz="2000" b="0" dirty="0"/>
              <a:t> </a:t>
            </a:r>
            <a:r>
              <a:rPr lang="en-US" sz="2000" b="0" dirty="0" err="1"/>
              <a:t>secteur</a:t>
            </a:r>
            <a:r>
              <a:rPr lang="en-US" sz="2000" b="0" dirty="0"/>
              <a:t> </a:t>
            </a:r>
            <a:r>
              <a:rPr lang="en-US" sz="2000" b="0" dirty="0" err="1"/>
              <a:t>était</a:t>
            </a:r>
            <a:r>
              <a:rPr lang="en-US" sz="2000" b="0" dirty="0"/>
              <a:t> </a:t>
            </a:r>
            <a:r>
              <a:rPr lang="en-US" sz="2000" b="0" dirty="0" err="1"/>
              <a:t>présenté</a:t>
            </a:r>
            <a:r>
              <a:rPr lang="en-US" sz="2000" b="0" dirty="0"/>
              <a:t> </a:t>
            </a:r>
            <a:r>
              <a:rPr lang="en-US" sz="2000" b="0" dirty="0" err="1"/>
              <a:t>comme</a:t>
            </a:r>
            <a:r>
              <a:rPr lang="en-US" sz="2000" b="0" dirty="0"/>
              <a:t> </a:t>
            </a:r>
            <a:r>
              <a:rPr lang="en-US" sz="2000" b="0" dirty="0" err="1"/>
              <a:t>l’un</a:t>
            </a:r>
            <a:r>
              <a:rPr lang="en-US" sz="2000" b="0" dirty="0"/>
              <a:t> des plus </a:t>
            </a:r>
            <a:r>
              <a:rPr lang="en-US" sz="2000" b="0" dirty="0" err="1"/>
              <a:t>porteurs</a:t>
            </a:r>
            <a:r>
              <a:rPr lang="en-US" sz="2000" b="0" dirty="0"/>
              <a:t> du </a:t>
            </a:r>
            <a:r>
              <a:rPr lang="en-US" sz="2000" b="0" dirty="0" err="1"/>
              <a:t>marché</a:t>
            </a:r>
            <a:r>
              <a:rPr lang="en-US" sz="2000" b="0" dirty="0"/>
              <a:t> du travail : </a:t>
            </a:r>
            <a:r>
              <a:rPr lang="en-US" sz="2000" b="0" dirty="0" err="1"/>
              <a:t>pénurie</a:t>
            </a:r>
            <a:r>
              <a:rPr lang="en-US" sz="2000" b="0" dirty="0"/>
              <a:t> chronique de </a:t>
            </a:r>
            <a:r>
              <a:rPr lang="en-US" sz="2000" b="0" dirty="0" err="1"/>
              <a:t>développeurs</a:t>
            </a:r>
            <a:r>
              <a:rPr lang="en-US" sz="2000" b="0" dirty="0"/>
              <a:t>, </a:t>
            </a:r>
            <a:r>
              <a:rPr lang="en-US" sz="2000" b="0" dirty="0" err="1"/>
              <a:t>salaires</a:t>
            </a:r>
            <a:r>
              <a:rPr lang="en-US" sz="2000" b="0" dirty="0"/>
              <a:t> </a:t>
            </a:r>
            <a:r>
              <a:rPr lang="en-US" sz="2000" b="0" dirty="0" err="1"/>
              <a:t>élevés</a:t>
            </a:r>
            <a:r>
              <a:rPr lang="en-US" sz="2000" b="0" dirty="0"/>
              <a:t>, forte </a:t>
            </a:r>
            <a:r>
              <a:rPr lang="en-US" sz="2000" b="0" dirty="0" err="1"/>
              <a:t>employabilité</a:t>
            </a:r>
            <a:r>
              <a:rPr lang="en-US" sz="2000" b="0" dirty="0"/>
              <a:t> et </a:t>
            </a:r>
            <a:r>
              <a:rPr lang="en-US" sz="2000" b="0" dirty="0" err="1"/>
              <a:t>promesse</a:t>
            </a:r>
            <a:r>
              <a:rPr lang="en-US" sz="2000" b="0" dirty="0"/>
              <a:t> </a:t>
            </a:r>
            <a:r>
              <a:rPr lang="en-US" sz="2000" b="0" dirty="0" err="1"/>
              <a:t>d’une</a:t>
            </a:r>
            <a:r>
              <a:rPr lang="en-US" sz="2000" b="0" dirty="0"/>
              <a:t> </a:t>
            </a:r>
            <a:r>
              <a:rPr lang="en-US" sz="2000" b="0" dirty="0" err="1"/>
              <a:t>stabilité</a:t>
            </a:r>
            <a:r>
              <a:rPr lang="en-US" sz="2000" b="0" dirty="0"/>
              <a:t> </a:t>
            </a:r>
            <a:r>
              <a:rPr lang="en-US" sz="2000" b="0" dirty="0" err="1"/>
              <a:t>professionnelle</a:t>
            </a:r>
            <a:r>
              <a:rPr lang="en-US" sz="2000" b="0" dirty="0"/>
              <a:t> durable. </a:t>
            </a:r>
          </a:p>
          <a:p>
            <a:pPr marL="0" indent="0" algn="just">
              <a:buNone/>
            </a:pPr>
            <a:r>
              <a:rPr lang="en-US" sz="2000" b="0" dirty="0"/>
              <a:t>Pendant </a:t>
            </a:r>
            <a:r>
              <a:rPr lang="en-US" sz="2000" b="0" dirty="0" err="1"/>
              <a:t>ses</a:t>
            </a:r>
            <a:r>
              <a:rPr lang="en-US" sz="2000" b="0" dirty="0"/>
              <a:t> études, </a:t>
            </a:r>
            <a:r>
              <a:rPr lang="en-US" sz="2000" b="0" dirty="0" err="1"/>
              <a:t>ses</a:t>
            </a:r>
            <a:r>
              <a:rPr lang="en-US" sz="2000" b="0" dirty="0"/>
              <a:t> </a:t>
            </a:r>
            <a:r>
              <a:rPr lang="en-US" sz="2000" b="0" dirty="0" err="1"/>
              <a:t>enseignants</a:t>
            </a:r>
            <a:r>
              <a:rPr lang="en-US" sz="2000" b="0" dirty="0"/>
              <a:t> et les </a:t>
            </a:r>
            <a:r>
              <a:rPr lang="en-US" sz="2000" b="0" dirty="0" err="1"/>
              <a:t>entreprises</a:t>
            </a:r>
            <a:r>
              <a:rPr lang="en-US" sz="2000" b="0" dirty="0"/>
              <a:t> </a:t>
            </a:r>
            <a:r>
              <a:rPr lang="en-US" sz="2000" b="0" dirty="0" err="1"/>
              <a:t>partenaires</a:t>
            </a:r>
            <a:r>
              <a:rPr lang="en-US" sz="2000" b="0" dirty="0"/>
              <a:t> </a:t>
            </a:r>
            <a:r>
              <a:rPr lang="en-US" sz="2000" b="0" dirty="0" err="1"/>
              <a:t>insistaient</a:t>
            </a:r>
            <a:r>
              <a:rPr lang="en-US" sz="2000" b="0" dirty="0"/>
              <a:t> </a:t>
            </a:r>
            <a:r>
              <a:rPr lang="en-US" sz="2000" b="0" dirty="0" err="1"/>
              <a:t>régulièrement</a:t>
            </a:r>
            <a:r>
              <a:rPr lang="en-US" sz="2000" b="0" dirty="0"/>
              <a:t> sur </a:t>
            </a:r>
            <a:r>
              <a:rPr lang="en-US" sz="2000" b="0" dirty="0" err="1"/>
              <a:t>l’explosion</a:t>
            </a:r>
            <a:r>
              <a:rPr lang="en-US" sz="2000" b="0" dirty="0"/>
              <a:t> des </a:t>
            </a:r>
            <a:r>
              <a:rPr lang="en-US" sz="2000" b="0" dirty="0" err="1"/>
              <a:t>besoins</a:t>
            </a:r>
            <a:r>
              <a:rPr lang="en-US" sz="2000" b="0" dirty="0"/>
              <a:t> </a:t>
            </a:r>
            <a:r>
              <a:rPr lang="en-US" sz="2000" b="0" dirty="0" err="1"/>
              <a:t>en</a:t>
            </a:r>
            <a:r>
              <a:rPr lang="en-US" sz="2000" b="0" dirty="0"/>
              <a:t> </a:t>
            </a:r>
            <a:r>
              <a:rPr lang="en-US" sz="2000" b="0" dirty="0" err="1"/>
              <a:t>programmation</a:t>
            </a:r>
            <a:r>
              <a:rPr lang="en-US" sz="2000" b="0" dirty="0"/>
              <a:t> et sur les perspectives de </a:t>
            </a:r>
            <a:r>
              <a:rPr lang="en-US" sz="2000" b="0" dirty="0" err="1"/>
              <a:t>carrière</a:t>
            </a:r>
            <a:r>
              <a:rPr lang="en-US" sz="2000" b="0" dirty="0"/>
              <a:t> quasi </a:t>
            </a:r>
            <a:r>
              <a:rPr lang="en-US" sz="2000" b="0" dirty="0" err="1"/>
              <a:t>garanties</a:t>
            </a:r>
            <a:r>
              <a:rPr lang="en-US" sz="2000" b="0" dirty="0"/>
              <a:t>. </a:t>
            </a:r>
          </a:p>
          <a:p>
            <a:pPr marL="0" indent="0" algn="just">
              <a:buNone/>
            </a:pPr>
            <a:r>
              <a:rPr lang="en-US" sz="2000" b="0" dirty="0" err="1"/>
              <a:t>Pourtant</a:t>
            </a:r>
            <a:r>
              <a:rPr lang="en-US" sz="2000" b="0" dirty="0"/>
              <a:t>, au moment </a:t>
            </a:r>
            <a:r>
              <a:rPr lang="en-US" sz="2000" b="0" dirty="0" err="1"/>
              <a:t>où</a:t>
            </a:r>
            <a:r>
              <a:rPr lang="en-US" sz="2000" b="0" dirty="0"/>
              <a:t> il </a:t>
            </a:r>
            <a:r>
              <a:rPr lang="en-US" sz="2000" b="0" dirty="0" err="1"/>
              <a:t>termine</a:t>
            </a:r>
            <a:r>
              <a:rPr lang="en-US" sz="2000" b="0" dirty="0"/>
              <a:t> son master, le </a:t>
            </a:r>
            <a:r>
              <a:rPr lang="en-US" sz="2000" b="0" dirty="0" err="1"/>
              <a:t>paysage</a:t>
            </a:r>
            <a:r>
              <a:rPr lang="en-US" sz="2000" b="0" dirty="0"/>
              <a:t> a </a:t>
            </a:r>
            <a:r>
              <a:rPr lang="en-US" sz="2000" b="0" dirty="0" err="1"/>
              <a:t>brutalement</a:t>
            </a:r>
            <a:r>
              <a:rPr lang="en-US" sz="2000" b="0" dirty="0"/>
              <a:t> </a:t>
            </a:r>
            <a:r>
              <a:rPr lang="en-US" sz="2000" b="0" dirty="0" err="1"/>
              <a:t>changé</a:t>
            </a:r>
            <a:r>
              <a:rPr lang="en-US" sz="2000" b="0" dirty="0"/>
              <a:t>. Les </a:t>
            </a:r>
            <a:r>
              <a:rPr lang="en-US" sz="2000" b="0" dirty="0" err="1"/>
              <a:t>outils</a:t>
            </a:r>
            <a:r>
              <a:rPr lang="en-US" sz="2000" b="0" dirty="0"/>
              <a:t> </a:t>
            </a:r>
            <a:r>
              <a:rPr lang="en-US" sz="2000" b="0" dirty="0" err="1"/>
              <a:t>d’IA</a:t>
            </a:r>
            <a:r>
              <a:rPr lang="en-US" sz="2000" b="0" dirty="0"/>
              <a:t> </a:t>
            </a:r>
            <a:r>
              <a:rPr lang="en-US" sz="2000" b="0" dirty="0" err="1"/>
              <a:t>générative</a:t>
            </a:r>
            <a:r>
              <a:rPr lang="en-US" sz="2000" b="0" dirty="0"/>
              <a:t> </a:t>
            </a:r>
            <a:r>
              <a:rPr lang="en-US" sz="2000" b="0" dirty="0" err="1"/>
              <a:t>produisent</a:t>
            </a:r>
            <a:r>
              <a:rPr lang="en-US" sz="2000" b="0" dirty="0"/>
              <a:t> </a:t>
            </a:r>
            <a:r>
              <a:rPr lang="en-US" sz="2000" b="0" dirty="0" err="1"/>
              <a:t>désormais</a:t>
            </a:r>
            <a:r>
              <a:rPr lang="en-US" sz="2000" b="0" dirty="0"/>
              <a:t> </a:t>
            </a:r>
            <a:r>
              <a:rPr lang="en-US" sz="2000" b="0" dirty="0" err="1"/>
              <a:t>une</a:t>
            </a:r>
            <a:r>
              <a:rPr lang="en-US" sz="2000" b="0" dirty="0"/>
              <a:t> </a:t>
            </a:r>
            <a:r>
              <a:rPr lang="en-US" sz="2000" b="0" dirty="0" err="1"/>
              <a:t>partie</a:t>
            </a:r>
            <a:r>
              <a:rPr lang="en-US" sz="2000" b="0" dirty="0"/>
              <a:t> </a:t>
            </a:r>
            <a:r>
              <a:rPr lang="en-US" sz="2000" b="0" dirty="0" err="1"/>
              <a:t>importante</a:t>
            </a:r>
            <a:r>
              <a:rPr lang="en-US" sz="2000" b="0" dirty="0"/>
              <a:t> du code, </a:t>
            </a:r>
            <a:r>
              <a:rPr lang="en-US" sz="2000" b="0" dirty="0" err="1"/>
              <a:t>automatisent</a:t>
            </a:r>
            <a:r>
              <a:rPr lang="en-US" sz="2000" b="0" dirty="0"/>
              <a:t> </a:t>
            </a:r>
            <a:r>
              <a:rPr lang="en-US" sz="2000" b="0" dirty="0" err="1"/>
              <a:t>certaines</a:t>
            </a:r>
            <a:r>
              <a:rPr lang="en-US" sz="2000" b="0" dirty="0"/>
              <a:t> </a:t>
            </a:r>
            <a:r>
              <a:rPr lang="en-US" sz="2000" b="0" dirty="0" err="1"/>
              <a:t>tâches</a:t>
            </a:r>
            <a:r>
              <a:rPr lang="en-US" sz="2000" b="0" dirty="0"/>
              <a:t> de </a:t>
            </a:r>
            <a:r>
              <a:rPr lang="en-US" sz="2000" b="0" dirty="0" err="1"/>
              <a:t>développement</a:t>
            </a:r>
            <a:r>
              <a:rPr lang="en-US" sz="2000" b="0" dirty="0"/>
              <a:t> et </a:t>
            </a:r>
            <a:r>
              <a:rPr lang="en-US" sz="2000" b="0" dirty="0" err="1"/>
              <a:t>réduisent</a:t>
            </a:r>
            <a:r>
              <a:rPr lang="en-US" sz="2000" b="0" dirty="0"/>
              <a:t> les </a:t>
            </a:r>
            <a:r>
              <a:rPr lang="en-US" sz="2000" b="0" dirty="0" err="1"/>
              <a:t>besoins</a:t>
            </a:r>
            <a:r>
              <a:rPr lang="en-US" sz="2000" b="0" dirty="0"/>
              <a:t> pour les </a:t>
            </a:r>
            <a:r>
              <a:rPr lang="en-US" sz="2000" b="0" dirty="0" err="1"/>
              <a:t>profils</a:t>
            </a:r>
            <a:r>
              <a:rPr lang="en-US" sz="2000" b="0" dirty="0"/>
              <a:t> juniors chargés des </a:t>
            </a:r>
            <a:r>
              <a:rPr lang="en-US" sz="2000" b="0" dirty="0" err="1"/>
              <a:t>tâches</a:t>
            </a:r>
            <a:r>
              <a:rPr lang="en-US" sz="2000" b="0" dirty="0"/>
              <a:t> les plus </a:t>
            </a:r>
            <a:r>
              <a:rPr lang="en-US" sz="2000" b="0" dirty="0" err="1"/>
              <a:t>standardisées</a:t>
            </a:r>
            <a:r>
              <a:rPr lang="en-US" sz="2000" b="0" dirty="0"/>
              <a:t>. </a:t>
            </a:r>
          </a:p>
          <a:p>
            <a:pPr marL="0" indent="0" algn="just">
              <a:buNone/>
            </a:pPr>
            <a:r>
              <a:rPr lang="en-US" sz="2000" b="0" dirty="0"/>
              <a:t>Nicolas </a:t>
            </a:r>
            <a:r>
              <a:rPr lang="en-US" sz="2000" b="0" dirty="0" err="1"/>
              <a:t>découvre</a:t>
            </a:r>
            <a:r>
              <a:rPr lang="en-US" sz="2000" b="0" dirty="0"/>
              <a:t> </a:t>
            </a:r>
            <a:r>
              <a:rPr lang="en-US" sz="2000" b="0" dirty="0" err="1"/>
              <a:t>alors</a:t>
            </a:r>
            <a:r>
              <a:rPr lang="en-US" sz="2000" b="0" dirty="0"/>
              <a:t> </a:t>
            </a:r>
            <a:r>
              <a:rPr lang="en-US" sz="2000" b="0" dirty="0" err="1"/>
              <a:t>une</a:t>
            </a:r>
            <a:r>
              <a:rPr lang="en-US" sz="2000" b="0" dirty="0"/>
              <a:t> contradiction </a:t>
            </a:r>
            <a:r>
              <a:rPr lang="en-US" sz="2000" b="0" dirty="0" err="1"/>
              <a:t>déstabilisante</a:t>
            </a:r>
            <a:r>
              <a:rPr lang="en-US" sz="2000" b="0" dirty="0"/>
              <a:t> : il a </a:t>
            </a:r>
            <a:r>
              <a:rPr lang="en-US" sz="2000" b="0" dirty="0" err="1"/>
              <a:t>été</a:t>
            </a:r>
            <a:r>
              <a:rPr lang="en-US" sz="2000" b="0" dirty="0"/>
              <a:t> </a:t>
            </a:r>
            <a:r>
              <a:rPr lang="en-US" sz="2000" b="0" dirty="0" err="1"/>
              <a:t>formé</a:t>
            </a:r>
            <a:r>
              <a:rPr lang="en-US" sz="2000" b="0" dirty="0"/>
              <a:t> pour un </a:t>
            </a:r>
            <a:r>
              <a:rPr lang="en-US" sz="2000" b="0" dirty="0" err="1"/>
              <a:t>marché</a:t>
            </a:r>
            <a:r>
              <a:rPr lang="en-US" sz="2000" b="0" dirty="0"/>
              <a:t> du travail qui </a:t>
            </a:r>
            <a:r>
              <a:rPr lang="en-US" sz="2000" b="0" dirty="0" err="1"/>
              <a:t>existait</a:t>
            </a:r>
            <a:r>
              <a:rPr lang="en-US" sz="2000" b="0" dirty="0"/>
              <a:t> </a:t>
            </a:r>
            <a:r>
              <a:rPr lang="en-US" sz="2000" b="0" dirty="0" err="1"/>
              <a:t>réellement</a:t>
            </a:r>
            <a:r>
              <a:rPr lang="en-US" sz="2000" b="0" dirty="0"/>
              <a:t> au moment de son orientation, </a:t>
            </a:r>
            <a:r>
              <a:rPr lang="en-US" sz="2000" b="0" dirty="0" err="1"/>
              <a:t>mais</a:t>
            </a:r>
            <a:r>
              <a:rPr lang="en-US" sz="2000" b="0" dirty="0"/>
              <a:t> </a:t>
            </a:r>
            <a:r>
              <a:rPr lang="en-US" sz="2000" b="0" dirty="0" err="1"/>
              <a:t>dont</a:t>
            </a:r>
            <a:r>
              <a:rPr lang="en-US" sz="2000" b="0" dirty="0"/>
              <a:t> </a:t>
            </a:r>
            <a:r>
              <a:rPr lang="en-US" sz="2000" b="0" dirty="0" err="1"/>
              <a:t>certaines</a:t>
            </a:r>
            <a:r>
              <a:rPr lang="en-US" sz="2000" b="0" dirty="0"/>
              <a:t> conditions </a:t>
            </a:r>
            <a:r>
              <a:rPr lang="en-US" sz="2000" b="0" dirty="0" err="1"/>
              <a:t>fondamentales</a:t>
            </a:r>
            <a:r>
              <a:rPr lang="en-US" sz="2000" b="0" dirty="0"/>
              <a:t> </a:t>
            </a:r>
            <a:r>
              <a:rPr lang="en-US" sz="2000" b="0" dirty="0" err="1"/>
              <a:t>ont</a:t>
            </a:r>
            <a:r>
              <a:rPr lang="en-US" sz="2000" b="0" dirty="0"/>
              <a:t> </a:t>
            </a:r>
            <a:r>
              <a:rPr lang="en-US" sz="2000" b="0" dirty="0" err="1"/>
              <a:t>commencé</a:t>
            </a:r>
            <a:r>
              <a:rPr lang="en-US" sz="2000" b="0" dirty="0"/>
              <a:t> à </a:t>
            </a:r>
            <a:r>
              <a:rPr lang="en-US" sz="2000" b="0" dirty="0" err="1"/>
              <a:t>disparaître</a:t>
            </a:r>
            <a:r>
              <a:rPr lang="en-US" sz="2000" b="0" dirty="0"/>
              <a:t> avant </a:t>
            </a:r>
            <a:r>
              <a:rPr lang="en-US" sz="2000" b="0" dirty="0" err="1"/>
              <a:t>même</a:t>
            </a:r>
            <a:r>
              <a:rPr lang="en-US" sz="2000" b="0" dirty="0"/>
              <a:t> son entrée </a:t>
            </a:r>
            <a:r>
              <a:rPr lang="en-US" sz="2000" b="0" dirty="0" err="1"/>
              <a:t>pleine</a:t>
            </a:r>
            <a:r>
              <a:rPr lang="en-US" sz="2000" b="0" dirty="0"/>
              <a:t> dans la profession.</a:t>
            </a:r>
          </a:p>
        </p:txBody>
      </p:sp>
    </p:spTree>
    <p:extLst>
      <p:ext uri="{BB962C8B-B14F-4D97-AF65-F5344CB8AC3E}">
        <p14:creationId xmlns:p14="http://schemas.microsoft.com/office/powerpoint/2010/main" val="610954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9FFD3-C5A9-DF52-5C3E-08EDCE856162}"/>
            </a:ext>
          </a:extLst>
        </p:cNvPr>
        <p:cNvGrpSpPr/>
        <p:nvPr/>
      </p:nvGrpSpPr>
      <p:grpSpPr>
        <a:xfrm>
          <a:off x="0" y="0"/>
          <a:ext cx="0" cy="0"/>
          <a:chOff x="0" y="0"/>
          <a:chExt cx="0" cy="0"/>
        </a:xfrm>
      </p:grpSpPr>
      <p:pic>
        <p:nvPicPr>
          <p:cNvPr id="3" name="Image 2">
            <a:extLst>
              <a:ext uri="{FF2B5EF4-FFF2-40B4-BE49-F238E27FC236}">
                <a16:creationId xmlns:a16="http://schemas.microsoft.com/office/drawing/2014/main" id="{CD244BDD-E952-235C-F9D9-8DF305EC42D9}"/>
              </a:ext>
            </a:extLst>
          </p:cNvPr>
          <p:cNvPicPr>
            <a:picLocks noChangeAspect="1"/>
          </p:cNvPicPr>
          <p:nvPr/>
        </p:nvPicPr>
        <p:blipFill>
          <a:blip r:embed="rId2"/>
          <a:stretch>
            <a:fillRect/>
          </a:stretch>
        </p:blipFill>
        <p:spPr>
          <a:xfrm>
            <a:off x="0" y="1"/>
            <a:ext cx="6669741" cy="2548600"/>
          </a:xfrm>
          <a:prstGeom prst="rect">
            <a:avLst/>
          </a:prstGeom>
          <a:ln>
            <a:solidFill>
              <a:schemeClr val="tx1"/>
            </a:solidFill>
          </a:ln>
        </p:spPr>
      </p:pic>
      <p:pic>
        <p:nvPicPr>
          <p:cNvPr id="8" name="Image 7">
            <a:extLst>
              <a:ext uri="{FF2B5EF4-FFF2-40B4-BE49-F238E27FC236}">
                <a16:creationId xmlns:a16="http://schemas.microsoft.com/office/drawing/2014/main" id="{86C1AC85-7E37-00A8-9947-27AB898D38E3}"/>
              </a:ext>
            </a:extLst>
          </p:cNvPr>
          <p:cNvPicPr>
            <a:picLocks noChangeAspect="1"/>
          </p:cNvPicPr>
          <p:nvPr/>
        </p:nvPicPr>
        <p:blipFill>
          <a:blip r:embed="rId3"/>
          <a:stretch>
            <a:fillRect/>
          </a:stretch>
        </p:blipFill>
        <p:spPr>
          <a:xfrm>
            <a:off x="4719918" y="3061596"/>
            <a:ext cx="7319682" cy="2660135"/>
          </a:xfrm>
          <a:prstGeom prst="rect">
            <a:avLst/>
          </a:prstGeom>
          <a:ln>
            <a:solidFill>
              <a:schemeClr val="tx1"/>
            </a:solidFill>
          </a:ln>
        </p:spPr>
      </p:pic>
    </p:spTree>
    <p:extLst>
      <p:ext uri="{BB962C8B-B14F-4D97-AF65-F5344CB8AC3E}">
        <p14:creationId xmlns:p14="http://schemas.microsoft.com/office/powerpoint/2010/main" val="2401423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9E74F-FE24-A261-A43C-B91D608257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C504AD-80E6-F516-1ECC-24DDE23C8373}"/>
              </a:ext>
            </a:extLst>
          </p:cNvPr>
          <p:cNvSpPr>
            <a:spLocks noGrp="1"/>
          </p:cNvSpPr>
          <p:nvPr>
            <p:ph type="title"/>
          </p:nvPr>
        </p:nvSpPr>
        <p:spPr>
          <a:xfrm>
            <a:off x="838200" y="365125"/>
            <a:ext cx="10894454" cy="1264321"/>
          </a:xfrm>
        </p:spPr>
        <p:txBody>
          <a:bodyPr>
            <a:noAutofit/>
          </a:bodyPr>
          <a:lstStyle/>
          <a:p>
            <a:r>
              <a:rPr lang="en-US" sz="4800" dirty="0"/>
              <a:t>Awa et les fluctuations </a:t>
            </a:r>
            <a:r>
              <a:rPr lang="en-US" sz="4800" dirty="0" err="1"/>
              <a:t>identitaires</a:t>
            </a:r>
            <a:endParaRPr lang="en-US" sz="4800" dirty="0"/>
          </a:p>
        </p:txBody>
      </p:sp>
      <p:sp>
        <p:nvSpPr>
          <p:cNvPr id="3" name="Content Placeholder 2">
            <a:extLst>
              <a:ext uri="{FF2B5EF4-FFF2-40B4-BE49-F238E27FC236}">
                <a16:creationId xmlns:a16="http://schemas.microsoft.com/office/drawing/2014/main" id="{7704E458-832D-2836-9EFF-96F232F5FCB4}"/>
              </a:ext>
            </a:extLst>
          </p:cNvPr>
          <p:cNvSpPr>
            <a:spLocks noGrp="1"/>
          </p:cNvSpPr>
          <p:nvPr>
            <p:ph idx="1"/>
          </p:nvPr>
        </p:nvSpPr>
        <p:spPr/>
        <p:txBody>
          <a:bodyPr>
            <a:normAutofit/>
          </a:bodyPr>
          <a:lstStyle/>
          <a:p>
            <a:pPr marL="0" indent="0" algn="just">
              <a:buNone/>
            </a:pPr>
            <a:r>
              <a:rPr lang="en-US" sz="2000" b="0" dirty="0"/>
              <a:t>Awa entre à </a:t>
            </a:r>
            <a:r>
              <a:rPr lang="en-US" sz="2000" b="0" dirty="0" err="1"/>
              <a:t>l’université</a:t>
            </a:r>
            <a:r>
              <a:rPr lang="en-US" sz="2000" b="0" dirty="0"/>
              <a:t> avec </a:t>
            </a:r>
            <a:r>
              <a:rPr lang="en-US" sz="2000" b="0" dirty="0" err="1"/>
              <a:t>enthousiasme</a:t>
            </a:r>
            <a:r>
              <a:rPr lang="en-US" sz="2000" b="0" dirty="0"/>
              <a:t>. Elle fait </a:t>
            </a:r>
            <a:r>
              <a:rPr lang="en-US" sz="2000" b="0" dirty="0" err="1"/>
              <a:t>partie</a:t>
            </a:r>
            <a:r>
              <a:rPr lang="en-US" sz="2000" b="0" dirty="0"/>
              <a:t> </a:t>
            </a:r>
            <a:r>
              <a:rPr lang="en-US" sz="2000" b="0" dirty="0" err="1"/>
              <a:t>d’une</a:t>
            </a:r>
            <a:r>
              <a:rPr lang="en-US" sz="2000" b="0" dirty="0"/>
              <a:t> </a:t>
            </a:r>
            <a:r>
              <a:rPr lang="en-US" sz="2000" b="0" dirty="0" err="1"/>
              <a:t>génération</a:t>
            </a:r>
            <a:r>
              <a:rPr lang="en-US" sz="2000" b="0" dirty="0"/>
              <a:t> </a:t>
            </a:r>
            <a:r>
              <a:rPr lang="en-US" sz="2000" b="0" dirty="0" err="1"/>
              <a:t>ayant</a:t>
            </a:r>
            <a:r>
              <a:rPr lang="en-US" sz="2000" b="0" dirty="0"/>
              <a:t> </a:t>
            </a:r>
            <a:r>
              <a:rPr lang="en-US" sz="2000" b="0" dirty="0" err="1"/>
              <a:t>connu</a:t>
            </a:r>
            <a:r>
              <a:rPr lang="en-US" sz="2000" b="0" dirty="0"/>
              <a:t> le Covid au début du </a:t>
            </a:r>
            <a:r>
              <a:rPr lang="en-US" sz="2000" b="0" dirty="0" err="1"/>
              <a:t>secondaire</a:t>
            </a:r>
            <a:r>
              <a:rPr lang="en-US" sz="2000" b="0" dirty="0"/>
              <a:t> : </a:t>
            </a:r>
            <a:r>
              <a:rPr lang="en-US" sz="2000" b="0" dirty="0" err="1"/>
              <a:t>même</a:t>
            </a:r>
            <a:r>
              <a:rPr lang="en-US" sz="2000" b="0" dirty="0"/>
              <a:t> </a:t>
            </a:r>
            <a:r>
              <a:rPr lang="en-US" sz="2000" b="0" dirty="0" err="1"/>
              <a:t>si</a:t>
            </a:r>
            <a:r>
              <a:rPr lang="en-US" sz="2000" b="0" dirty="0"/>
              <a:t> </a:t>
            </a:r>
            <a:r>
              <a:rPr lang="en-US" sz="2000" b="0" dirty="0" err="1"/>
              <a:t>elle</a:t>
            </a:r>
            <a:r>
              <a:rPr lang="en-US" sz="2000" b="0" dirty="0"/>
              <a:t> </a:t>
            </a:r>
            <a:r>
              <a:rPr lang="en-US" sz="2000" b="0" dirty="0" err="1"/>
              <a:t>était</a:t>
            </a:r>
            <a:r>
              <a:rPr lang="en-US" sz="2000" b="0" dirty="0"/>
              <a:t> </a:t>
            </a:r>
            <a:r>
              <a:rPr lang="en-US" sz="2000" b="0" dirty="0" err="1"/>
              <a:t>relativement</a:t>
            </a:r>
            <a:r>
              <a:rPr lang="en-US" sz="2000" b="0" dirty="0"/>
              <a:t> bien </a:t>
            </a:r>
            <a:r>
              <a:rPr lang="en-US" sz="2000" b="0" dirty="0" err="1"/>
              <a:t>intégrée</a:t>
            </a:r>
            <a:r>
              <a:rPr lang="en-US" sz="2000" b="0" dirty="0"/>
              <a:t> à </a:t>
            </a:r>
            <a:r>
              <a:rPr lang="en-US" sz="2000" b="0" dirty="0" err="1"/>
              <a:t>l’école</a:t>
            </a:r>
            <a:r>
              <a:rPr lang="en-US" sz="2000" b="0" dirty="0"/>
              <a:t>, </a:t>
            </a:r>
            <a:r>
              <a:rPr lang="en-US" sz="2000" b="0" dirty="0" err="1"/>
              <a:t>elle</a:t>
            </a:r>
            <a:r>
              <a:rPr lang="en-US" sz="2000" b="0" dirty="0"/>
              <a:t> garde le sentiment </a:t>
            </a:r>
            <a:r>
              <a:rPr lang="en-US" sz="2000" b="0" dirty="0" err="1"/>
              <a:t>qu’il</a:t>
            </a:r>
            <a:r>
              <a:rPr lang="en-US" sz="2000" b="0" dirty="0"/>
              <a:t> </a:t>
            </a:r>
            <a:r>
              <a:rPr lang="en-US" sz="2000" b="0" dirty="0" err="1"/>
              <a:t>n’était</a:t>
            </a:r>
            <a:r>
              <a:rPr lang="en-US" sz="2000" b="0" dirty="0"/>
              <a:t> déjà plus simple </a:t>
            </a:r>
            <a:r>
              <a:rPr lang="en-US" sz="2000" b="0" dirty="0" err="1"/>
              <a:t>d’y</a:t>
            </a:r>
            <a:r>
              <a:rPr lang="en-US" sz="2000" b="0" dirty="0"/>
              <a:t> </a:t>
            </a:r>
            <a:r>
              <a:rPr lang="en-US" sz="2000" b="0" dirty="0" err="1"/>
              <a:t>construire</a:t>
            </a:r>
            <a:r>
              <a:rPr lang="en-US" sz="2000" b="0" dirty="0"/>
              <a:t> des relations </a:t>
            </a:r>
            <a:r>
              <a:rPr lang="en-US" sz="2000" b="0" dirty="0" err="1"/>
              <a:t>franches</a:t>
            </a:r>
            <a:r>
              <a:rPr lang="en-US" sz="2000" b="0" dirty="0"/>
              <a:t> et </a:t>
            </a:r>
            <a:r>
              <a:rPr lang="en-US" sz="2000" b="0" dirty="0" err="1"/>
              <a:t>sincères</a:t>
            </a:r>
            <a:r>
              <a:rPr lang="en-US" sz="2000" b="0" dirty="0"/>
              <a:t>. </a:t>
            </a:r>
          </a:p>
          <a:p>
            <a:pPr marL="0" indent="0" algn="just">
              <a:buNone/>
            </a:pPr>
            <a:r>
              <a:rPr lang="en-US" sz="2000" b="0" dirty="0"/>
              <a:t>À </a:t>
            </a:r>
            <a:r>
              <a:rPr lang="en-US" sz="2000" b="0" dirty="0" err="1"/>
              <a:t>l’université</a:t>
            </a:r>
            <a:r>
              <a:rPr lang="en-US" sz="2000" b="0" dirty="0"/>
              <a:t>, le choc est brutal. Les grands </a:t>
            </a:r>
            <a:r>
              <a:rPr lang="en-US" sz="2000" b="0" dirty="0" err="1"/>
              <a:t>auditoires</a:t>
            </a:r>
            <a:r>
              <a:rPr lang="en-US" sz="2000" b="0" dirty="0"/>
              <a:t> </a:t>
            </a:r>
            <a:r>
              <a:rPr lang="en-US" sz="2000" b="0" dirty="0" err="1"/>
              <a:t>l’étouffent</a:t>
            </a:r>
            <a:r>
              <a:rPr lang="en-US" sz="2000" b="0" dirty="0"/>
              <a:t>, les longs </a:t>
            </a:r>
            <a:r>
              <a:rPr lang="en-US" sz="2000" b="0" dirty="0" err="1"/>
              <a:t>cours</a:t>
            </a:r>
            <a:r>
              <a:rPr lang="en-US" sz="2000" b="0" dirty="0"/>
              <a:t> </a:t>
            </a:r>
            <a:r>
              <a:rPr lang="en-US" sz="2000" b="0" dirty="0" err="1"/>
              <a:t>magistraux</a:t>
            </a:r>
            <a:r>
              <a:rPr lang="en-US" sz="2000" b="0" dirty="0"/>
              <a:t> la </a:t>
            </a:r>
            <a:r>
              <a:rPr lang="en-US" sz="2000" b="0" dirty="0" err="1"/>
              <a:t>rendent</a:t>
            </a:r>
            <a:r>
              <a:rPr lang="en-US" sz="2000" b="0" dirty="0"/>
              <a:t> invisible et la liberté </a:t>
            </a:r>
            <a:r>
              <a:rPr lang="en-US" sz="2000" b="0" dirty="0" err="1"/>
              <a:t>d’organisation</a:t>
            </a:r>
            <a:r>
              <a:rPr lang="en-US" sz="2000" b="0" dirty="0"/>
              <a:t> </a:t>
            </a:r>
            <a:r>
              <a:rPr lang="en-US" sz="2000" b="0" dirty="0" err="1"/>
              <a:t>devient</a:t>
            </a:r>
            <a:r>
              <a:rPr lang="en-US" sz="2000" b="0" dirty="0"/>
              <a:t> </a:t>
            </a:r>
            <a:r>
              <a:rPr lang="en-US" sz="2000" b="0" dirty="0" err="1"/>
              <a:t>une</a:t>
            </a:r>
            <a:r>
              <a:rPr lang="en-US" sz="2000" b="0" dirty="0"/>
              <a:t> source </a:t>
            </a:r>
            <a:r>
              <a:rPr lang="en-US" sz="2000" b="0" dirty="0" err="1"/>
              <a:t>d’angoisse</a:t>
            </a:r>
            <a:r>
              <a:rPr lang="en-US" sz="2000" b="0" dirty="0"/>
              <a:t> plus </a:t>
            </a:r>
            <a:r>
              <a:rPr lang="en-US" sz="2000" b="0" dirty="0" err="1"/>
              <a:t>que</a:t>
            </a:r>
            <a:r>
              <a:rPr lang="en-US" sz="2000" b="0" dirty="0"/>
              <a:t> </a:t>
            </a:r>
            <a:r>
              <a:rPr lang="en-US" sz="2000" b="0" dirty="0" err="1"/>
              <a:t>d’émancipation</a:t>
            </a:r>
            <a:r>
              <a:rPr lang="en-US" sz="2000" b="0" dirty="0"/>
              <a:t>. </a:t>
            </a:r>
          </a:p>
          <a:p>
            <a:pPr marL="0" indent="0" algn="just">
              <a:buNone/>
            </a:pPr>
            <a:r>
              <a:rPr lang="en-US" sz="2000" b="0" dirty="0"/>
              <a:t>Peu à peu, un sentiment de solitude </a:t>
            </a:r>
            <a:r>
              <a:rPr lang="en-US" sz="2000" b="0" dirty="0" err="1"/>
              <a:t>s’installe</a:t>
            </a:r>
            <a:r>
              <a:rPr lang="en-US" sz="2000" b="0" dirty="0"/>
              <a:t>. </a:t>
            </a:r>
            <a:r>
              <a:rPr lang="en-US" sz="2000" b="0" dirty="0" err="1"/>
              <a:t>Pourtant</a:t>
            </a:r>
            <a:r>
              <a:rPr lang="en-US" sz="2000" b="0" dirty="0"/>
              <a:t>, </a:t>
            </a:r>
            <a:r>
              <a:rPr lang="en-US" sz="2000" b="0" dirty="0" err="1"/>
              <a:t>autour</a:t>
            </a:r>
            <a:r>
              <a:rPr lang="en-US" sz="2000" b="0" dirty="0"/>
              <a:t> </a:t>
            </a:r>
            <a:r>
              <a:rPr lang="en-US" sz="2000" b="0" dirty="0" err="1"/>
              <a:t>d’elle</a:t>
            </a:r>
            <a:r>
              <a:rPr lang="en-US" sz="2000" b="0" dirty="0"/>
              <a:t>, beaucoup </a:t>
            </a:r>
            <a:r>
              <a:rPr lang="en-US" sz="2000" b="0" dirty="0" err="1"/>
              <a:t>d’étudiants</a:t>
            </a:r>
            <a:r>
              <a:rPr lang="en-US" sz="2000" b="0" dirty="0"/>
              <a:t> </a:t>
            </a:r>
            <a:r>
              <a:rPr lang="en-US" sz="2000" b="0" dirty="0" err="1"/>
              <a:t>semblent</a:t>
            </a:r>
            <a:r>
              <a:rPr lang="en-US" sz="2000" b="0" dirty="0"/>
              <a:t> vivre le </a:t>
            </a:r>
            <a:r>
              <a:rPr lang="en-US" sz="2000" b="0" dirty="0" err="1"/>
              <a:t>même</a:t>
            </a:r>
            <a:r>
              <a:rPr lang="en-US" sz="2000" b="0" dirty="0"/>
              <a:t> malaise. </a:t>
            </a:r>
          </a:p>
          <a:p>
            <a:pPr marL="0" indent="0" algn="just">
              <a:buNone/>
            </a:pPr>
            <a:r>
              <a:rPr lang="en-US" sz="2000" b="0" dirty="0"/>
              <a:t>Awa </a:t>
            </a:r>
            <a:r>
              <a:rPr lang="en-US" sz="2000" b="0" dirty="0" err="1"/>
              <a:t>comprend</a:t>
            </a:r>
            <a:r>
              <a:rPr lang="en-US" sz="2000" b="0" dirty="0"/>
              <a:t> </a:t>
            </a:r>
            <a:r>
              <a:rPr lang="en-US" sz="2000" b="0" dirty="0" err="1"/>
              <a:t>alors</a:t>
            </a:r>
            <a:r>
              <a:rPr lang="en-US" sz="2000" b="0" dirty="0"/>
              <a:t> </a:t>
            </a:r>
            <a:r>
              <a:rPr lang="en-US" sz="2000" b="0" dirty="0" err="1"/>
              <a:t>que</a:t>
            </a:r>
            <a:r>
              <a:rPr lang="en-US" sz="2000" b="0" dirty="0"/>
              <a:t> </a:t>
            </a:r>
            <a:r>
              <a:rPr lang="en-US" sz="2000" b="0" dirty="0" err="1"/>
              <a:t>sa</a:t>
            </a:r>
            <a:r>
              <a:rPr lang="en-US" sz="2000" b="0" dirty="0"/>
              <a:t> </a:t>
            </a:r>
            <a:r>
              <a:rPr lang="en-US" sz="2000" b="0" dirty="0" err="1"/>
              <a:t>difficulté</a:t>
            </a:r>
            <a:r>
              <a:rPr lang="en-US" sz="2000" b="0" dirty="0"/>
              <a:t> </a:t>
            </a:r>
            <a:r>
              <a:rPr lang="en-US" sz="2000" b="0" dirty="0" err="1"/>
              <a:t>n’est</a:t>
            </a:r>
            <a:r>
              <a:rPr lang="en-US" sz="2000" b="0" dirty="0"/>
              <a:t> pas </a:t>
            </a:r>
            <a:r>
              <a:rPr lang="en-US" sz="2000" b="0" dirty="0" err="1"/>
              <a:t>seulement</a:t>
            </a:r>
            <a:r>
              <a:rPr lang="en-US" sz="2000" b="0" dirty="0"/>
              <a:t> </a:t>
            </a:r>
            <a:r>
              <a:rPr lang="en-US" sz="2000" b="0" dirty="0" err="1"/>
              <a:t>individuelle</a:t>
            </a:r>
            <a:r>
              <a:rPr lang="en-US" sz="2000" b="0" dirty="0"/>
              <a:t> : </a:t>
            </a:r>
            <a:r>
              <a:rPr lang="en-US" sz="2000" b="0" dirty="0" err="1"/>
              <a:t>elle</a:t>
            </a:r>
            <a:r>
              <a:rPr lang="en-US" sz="2000" b="0" dirty="0"/>
              <a:t> </a:t>
            </a:r>
            <a:r>
              <a:rPr lang="en-US" sz="2000" b="0" dirty="0" err="1"/>
              <a:t>révèle</a:t>
            </a:r>
            <a:r>
              <a:rPr lang="en-US" sz="2000" b="0" dirty="0"/>
              <a:t> </a:t>
            </a:r>
            <a:r>
              <a:rPr lang="en-US" sz="2000" b="0" dirty="0" err="1"/>
              <a:t>aussi</a:t>
            </a:r>
            <a:r>
              <a:rPr lang="en-US" sz="2000" b="0" dirty="0"/>
              <a:t> </a:t>
            </a:r>
            <a:r>
              <a:rPr lang="en-US" sz="2000" b="0" dirty="0" err="1"/>
              <a:t>une</a:t>
            </a:r>
            <a:r>
              <a:rPr lang="en-US" sz="2000" b="0" dirty="0"/>
              <a:t> </a:t>
            </a:r>
            <a:r>
              <a:rPr lang="en-US" sz="2000" b="0" dirty="0" err="1"/>
              <a:t>université</a:t>
            </a:r>
            <a:r>
              <a:rPr lang="en-US" sz="2000" b="0" dirty="0"/>
              <a:t> qui </a:t>
            </a:r>
            <a:r>
              <a:rPr lang="en-US" sz="2000" b="0" dirty="0" err="1"/>
              <a:t>peine</a:t>
            </a:r>
            <a:r>
              <a:rPr lang="en-US" sz="2000" b="0" dirty="0"/>
              <a:t> </a:t>
            </a:r>
            <a:r>
              <a:rPr lang="en-US" sz="2000" b="0" dirty="0" err="1"/>
              <a:t>parfois</a:t>
            </a:r>
            <a:r>
              <a:rPr lang="en-US" sz="2000" b="0" dirty="0"/>
              <a:t> à </a:t>
            </a:r>
            <a:r>
              <a:rPr lang="en-US" sz="2000" b="0" dirty="0" err="1"/>
              <a:t>offrir</a:t>
            </a:r>
            <a:r>
              <a:rPr lang="en-US" sz="2000" b="0" dirty="0"/>
              <a:t> les </a:t>
            </a:r>
            <a:r>
              <a:rPr lang="en-US" sz="2000" b="0" dirty="0" err="1"/>
              <a:t>repères</a:t>
            </a:r>
            <a:r>
              <a:rPr lang="en-US" sz="2000" b="0" dirty="0"/>
              <a:t> </a:t>
            </a:r>
            <a:r>
              <a:rPr lang="en-US" sz="2000" b="0" dirty="0" err="1"/>
              <a:t>relationnels</a:t>
            </a:r>
            <a:r>
              <a:rPr lang="en-US" sz="2000" b="0" dirty="0"/>
              <a:t>, </a:t>
            </a:r>
            <a:r>
              <a:rPr lang="en-US" sz="2000" b="0" dirty="0" err="1"/>
              <a:t>l’accompagnement</a:t>
            </a:r>
            <a:r>
              <a:rPr lang="en-US" sz="2000" b="0" dirty="0"/>
              <a:t> et le sentiment </a:t>
            </a:r>
            <a:r>
              <a:rPr lang="en-US" sz="2000" b="0" dirty="0" err="1"/>
              <a:t>d’appartenance</a:t>
            </a:r>
            <a:r>
              <a:rPr lang="en-US" sz="2000" b="0" dirty="0"/>
              <a:t> </a:t>
            </a:r>
            <a:r>
              <a:rPr lang="en-US" sz="2000" b="0" dirty="0" err="1"/>
              <a:t>dont</a:t>
            </a:r>
            <a:r>
              <a:rPr lang="en-US" sz="2000" b="0" dirty="0"/>
              <a:t> </a:t>
            </a:r>
            <a:r>
              <a:rPr lang="en-US" sz="2000" b="0" dirty="0" err="1"/>
              <a:t>certains</a:t>
            </a:r>
            <a:r>
              <a:rPr lang="en-US" sz="2000" b="0" dirty="0"/>
              <a:t> </a:t>
            </a:r>
            <a:r>
              <a:rPr lang="en-US" sz="2000" b="0" dirty="0" err="1"/>
              <a:t>étudiants</a:t>
            </a:r>
            <a:r>
              <a:rPr lang="en-US" sz="2000" b="0" dirty="0"/>
              <a:t> </a:t>
            </a:r>
            <a:r>
              <a:rPr lang="en-US" sz="2000" b="0" dirty="0" err="1"/>
              <a:t>ont</a:t>
            </a:r>
            <a:r>
              <a:rPr lang="en-US" sz="2000" b="0" dirty="0"/>
              <a:t> </a:t>
            </a:r>
            <a:r>
              <a:rPr lang="en-US" sz="2000" b="0" dirty="0" err="1"/>
              <a:t>profondément</a:t>
            </a:r>
            <a:r>
              <a:rPr lang="en-US" sz="2000" b="0" dirty="0"/>
              <a:t> </a:t>
            </a:r>
            <a:r>
              <a:rPr lang="en-US" sz="2000" b="0" dirty="0" err="1"/>
              <a:t>besoin</a:t>
            </a:r>
            <a:r>
              <a:rPr lang="en-US" sz="2000" b="0" dirty="0"/>
              <a:t> pour </a:t>
            </a:r>
            <a:r>
              <a:rPr lang="en-US" sz="2000" b="0" dirty="0" err="1"/>
              <a:t>apprendre</a:t>
            </a:r>
            <a:r>
              <a:rPr lang="en-US" sz="2000" b="0" dirty="0"/>
              <a:t> et se </a:t>
            </a:r>
            <a:r>
              <a:rPr lang="en-US" sz="2000" b="0" dirty="0" err="1"/>
              <a:t>construire</a:t>
            </a:r>
            <a:r>
              <a:rPr lang="en-US" sz="2000" b="0" dirty="0"/>
              <a:t>.</a:t>
            </a:r>
          </a:p>
        </p:txBody>
      </p:sp>
    </p:spTree>
    <p:extLst>
      <p:ext uri="{BB962C8B-B14F-4D97-AF65-F5344CB8AC3E}">
        <p14:creationId xmlns:p14="http://schemas.microsoft.com/office/powerpoint/2010/main" val="3832171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1BB7D898-D193-AC15-36C9-A99EED7782AA}"/>
              </a:ext>
            </a:extLst>
          </p:cNvPr>
          <p:cNvPicPr>
            <a:picLocks noChangeAspect="1"/>
          </p:cNvPicPr>
          <p:nvPr/>
        </p:nvPicPr>
        <p:blipFill>
          <a:blip r:embed="rId2"/>
          <a:stretch>
            <a:fillRect/>
          </a:stretch>
        </p:blipFill>
        <p:spPr>
          <a:xfrm>
            <a:off x="256309" y="365125"/>
            <a:ext cx="7772400" cy="2678244"/>
          </a:xfrm>
          <a:prstGeom prst="rect">
            <a:avLst/>
          </a:prstGeom>
          <a:ln>
            <a:solidFill>
              <a:schemeClr val="tx1"/>
            </a:solidFill>
          </a:ln>
        </p:spPr>
      </p:pic>
      <p:pic>
        <p:nvPicPr>
          <p:cNvPr id="6" name="Image 5">
            <a:extLst>
              <a:ext uri="{FF2B5EF4-FFF2-40B4-BE49-F238E27FC236}">
                <a16:creationId xmlns:a16="http://schemas.microsoft.com/office/drawing/2014/main" id="{EAC2BE3B-DBAB-503F-C411-67A5835C6AC1}"/>
              </a:ext>
            </a:extLst>
          </p:cNvPr>
          <p:cNvPicPr>
            <a:picLocks noChangeAspect="1"/>
          </p:cNvPicPr>
          <p:nvPr/>
        </p:nvPicPr>
        <p:blipFill>
          <a:blip r:embed="rId3"/>
          <a:stretch>
            <a:fillRect/>
          </a:stretch>
        </p:blipFill>
        <p:spPr>
          <a:xfrm>
            <a:off x="5715000" y="3222115"/>
            <a:ext cx="6477000" cy="2699301"/>
          </a:xfrm>
          <a:prstGeom prst="rect">
            <a:avLst/>
          </a:prstGeom>
          <a:ln>
            <a:solidFill>
              <a:schemeClr val="tx1"/>
            </a:solidFill>
          </a:ln>
        </p:spPr>
      </p:pic>
      <p:pic>
        <p:nvPicPr>
          <p:cNvPr id="7" name="Image 6">
            <a:extLst>
              <a:ext uri="{FF2B5EF4-FFF2-40B4-BE49-F238E27FC236}">
                <a16:creationId xmlns:a16="http://schemas.microsoft.com/office/drawing/2014/main" id="{D297A170-EADF-9095-4D62-86FCD165C2ED}"/>
              </a:ext>
            </a:extLst>
          </p:cNvPr>
          <p:cNvPicPr>
            <a:picLocks noChangeAspect="1"/>
          </p:cNvPicPr>
          <p:nvPr/>
        </p:nvPicPr>
        <p:blipFill>
          <a:blip r:embed="rId4"/>
          <a:stretch>
            <a:fillRect/>
          </a:stretch>
        </p:blipFill>
        <p:spPr>
          <a:xfrm>
            <a:off x="256309" y="4406338"/>
            <a:ext cx="5105400" cy="1515078"/>
          </a:xfrm>
          <a:prstGeom prst="rect">
            <a:avLst/>
          </a:prstGeom>
          <a:ln>
            <a:solidFill>
              <a:schemeClr val="tx1"/>
            </a:solidFill>
          </a:ln>
        </p:spPr>
      </p:pic>
      <p:pic>
        <p:nvPicPr>
          <p:cNvPr id="8" name="Image 7">
            <a:extLst>
              <a:ext uri="{FF2B5EF4-FFF2-40B4-BE49-F238E27FC236}">
                <a16:creationId xmlns:a16="http://schemas.microsoft.com/office/drawing/2014/main" id="{0BF4EBA7-E2B6-8C70-9CFD-1682F66943A0}"/>
              </a:ext>
            </a:extLst>
          </p:cNvPr>
          <p:cNvPicPr>
            <a:picLocks noChangeAspect="1"/>
          </p:cNvPicPr>
          <p:nvPr/>
        </p:nvPicPr>
        <p:blipFill>
          <a:blip r:embed="rId5"/>
          <a:stretch>
            <a:fillRect/>
          </a:stretch>
        </p:blipFill>
        <p:spPr>
          <a:xfrm>
            <a:off x="256309" y="3183965"/>
            <a:ext cx="5105400" cy="1088036"/>
          </a:xfrm>
          <a:prstGeom prst="rect">
            <a:avLst/>
          </a:prstGeom>
          <a:ln>
            <a:solidFill>
              <a:schemeClr val="tx1"/>
            </a:solidFill>
          </a:ln>
        </p:spPr>
      </p:pic>
    </p:spTree>
    <p:extLst>
      <p:ext uri="{BB962C8B-B14F-4D97-AF65-F5344CB8AC3E}">
        <p14:creationId xmlns:p14="http://schemas.microsoft.com/office/powerpoint/2010/main" val="1030362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00636-79EA-1F02-9B83-1C54FA97B5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6F4BD4-301A-1AAD-4965-8844C3ED538A}"/>
              </a:ext>
            </a:extLst>
          </p:cNvPr>
          <p:cNvSpPr>
            <a:spLocks noGrp="1"/>
          </p:cNvSpPr>
          <p:nvPr>
            <p:ph type="title"/>
          </p:nvPr>
        </p:nvSpPr>
        <p:spPr>
          <a:xfrm>
            <a:off x="838200" y="365125"/>
            <a:ext cx="10894454" cy="1264321"/>
          </a:xfrm>
        </p:spPr>
        <p:txBody>
          <a:bodyPr>
            <a:noAutofit/>
          </a:bodyPr>
          <a:lstStyle/>
          <a:p>
            <a:r>
              <a:rPr lang="en-US" sz="4800" dirty="0"/>
              <a:t>Claire et les </a:t>
            </a:r>
            <a:r>
              <a:rPr lang="en-US" sz="4800" dirty="0" err="1"/>
              <a:t>injonctions</a:t>
            </a:r>
            <a:r>
              <a:rPr lang="en-US" sz="4800" dirty="0"/>
              <a:t> </a:t>
            </a:r>
            <a:r>
              <a:rPr lang="en-US" sz="4800" dirty="0" err="1"/>
              <a:t>pédagogiques</a:t>
            </a:r>
            <a:endParaRPr lang="en-US" sz="4800" dirty="0"/>
          </a:p>
        </p:txBody>
      </p:sp>
      <p:sp>
        <p:nvSpPr>
          <p:cNvPr id="3" name="Content Placeholder 2">
            <a:extLst>
              <a:ext uri="{FF2B5EF4-FFF2-40B4-BE49-F238E27FC236}">
                <a16:creationId xmlns:a16="http://schemas.microsoft.com/office/drawing/2014/main" id="{8597D04D-ED33-30AF-A14C-66041E551559}"/>
              </a:ext>
            </a:extLst>
          </p:cNvPr>
          <p:cNvSpPr>
            <a:spLocks noGrp="1"/>
          </p:cNvSpPr>
          <p:nvPr>
            <p:ph idx="1"/>
          </p:nvPr>
        </p:nvSpPr>
        <p:spPr/>
        <p:txBody>
          <a:bodyPr>
            <a:normAutofit lnSpcReduction="10000"/>
          </a:bodyPr>
          <a:lstStyle/>
          <a:p>
            <a:pPr marL="0" indent="0" algn="just">
              <a:buNone/>
            </a:pPr>
            <a:r>
              <a:rPr lang="en-US" sz="2000" b="0" dirty="0"/>
              <a:t>Claire est </a:t>
            </a:r>
            <a:r>
              <a:rPr lang="en-US" sz="2000" b="0" dirty="0" err="1"/>
              <a:t>responsable</a:t>
            </a:r>
            <a:r>
              <a:rPr lang="en-US" sz="2000" b="0" dirty="0"/>
              <a:t> d’un </a:t>
            </a:r>
            <a:r>
              <a:rPr lang="en-US" sz="2000" b="0" dirty="0" err="1"/>
              <a:t>programme</a:t>
            </a:r>
            <a:r>
              <a:rPr lang="en-US" sz="2000" b="0" dirty="0"/>
              <a:t> de formation </a:t>
            </a:r>
            <a:r>
              <a:rPr lang="en-US" sz="2000" b="0" dirty="0" err="1"/>
              <a:t>professionnalisant</a:t>
            </a:r>
            <a:r>
              <a:rPr lang="en-US" sz="2000" b="0" dirty="0"/>
              <a:t> dans </a:t>
            </a:r>
            <a:r>
              <a:rPr lang="en-US" sz="2000" b="0" dirty="0" err="1"/>
              <a:t>l’enseignement</a:t>
            </a:r>
            <a:r>
              <a:rPr lang="en-US" sz="2000" b="0" dirty="0"/>
              <a:t> supérieur. </a:t>
            </a:r>
          </a:p>
          <a:p>
            <a:pPr marL="0" indent="0" algn="just">
              <a:buNone/>
            </a:pPr>
            <a:r>
              <a:rPr lang="en-US" sz="2000" b="0" dirty="0"/>
              <a:t>Pendant trois </a:t>
            </a:r>
            <a:r>
              <a:rPr lang="en-US" sz="2000" b="0" dirty="0" err="1"/>
              <a:t>ans</a:t>
            </a:r>
            <a:r>
              <a:rPr lang="en-US" sz="2000" b="0" dirty="0"/>
              <a:t>, </a:t>
            </a:r>
            <a:r>
              <a:rPr lang="en-US" sz="2000" b="0" dirty="0" err="1"/>
              <a:t>l’institution</a:t>
            </a:r>
            <a:r>
              <a:rPr lang="en-US" sz="2000" b="0" dirty="0"/>
              <a:t> </a:t>
            </a:r>
            <a:r>
              <a:rPr lang="en-US" sz="2000" b="0" dirty="0" err="1"/>
              <a:t>lui</a:t>
            </a:r>
            <a:r>
              <a:rPr lang="en-US" sz="2000" b="0" dirty="0"/>
              <a:t> a </a:t>
            </a:r>
            <a:r>
              <a:rPr lang="en-US" sz="2000" b="0" dirty="0" err="1"/>
              <a:t>demandé</a:t>
            </a:r>
            <a:r>
              <a:rPr lang="en-US" sz="2000" b="0" dirty="0"/>
              <a:t> de </a:t>
            </a:r>
            <a:r>
              <a:rPr lang="en-US" sz="2000" b="0" dirty="0" err="1"/>
              <a:t>piloter</a:t>
            </a:r>
            <a:r>
              <a:rPr lang="en-US" sz="2000" b="0" dirty="0"/>
              <a:t> </a:t>
            </a:r>
            <a:r>
              <a:rPr lang="en-US" sz="2000" b="0" dirty="0" err="1"/>
              <a:t>une</a:t>
            </a:r>
            <a:r>
              <a:rPr lang="en-US" sz="2000" b="0" dirty="0"/>
              <a:t> </a:t>
            </a:r>
            <a:r>
              <a:rPr lang="en-US" sz="2000" b="0" dirty="0" err="1"/>
              <a:t>réforme</a:t>
            </a:r>
            <a:r>
              <a:rPr lang="en-US" sz="2000" b="0" dirty="0"/>
              <a:t> </a:t>
            </a:r>
            <a:r>
              <a:rPr lang="en-US" sz="2000" b="0" dirty="0" err="1"/>
              <a:t>ambitieuse</a:t>
            </a:r>
            <a:r>
              <a:rPr lang="en-US" sz="2000" b="0" dirty="0"/>
              <a:t> </a:t>
            </a:r>
            <a:r>
              <a:rPr lang="en-US" sz="2000" b="0" dirty="0" err="1"/>
              <a:t>centrée</a:t>
            </a:r>
            <a:r>
              <a:rPr lang="en-US" sz="2000" b="0" dirty="0"/>
              <a:t> sur les </a:t>
            </a:r>
            <a:r>
              <a:rPr lang="en-US" sz="2000" b="0" dirty="0" err="1"/>
              <a:t>compétences</a:t>
            </a:r>
            <a:r>
              <a:rPr lang="en-US" sz="2000" b="0" dirty="0"/>
              <a:t> : consultation des milieux </a:t>
            </a:r>
            <a:r>
              <a:rPr lang="en-US" sz="2000" b="0" dirty="0" err="1"/>
              <a:t>professionnels</a:t>
            </a:r>
            <a:r>
              <a:rPr lang="en-US" sz="2000" b="0" dirty="0"/>
              <a:t>, </a:t>
            </a:r>
            <a:r>
              <a:rPr lang="en-US" sz="2000" b="0" dirty="0" err="1"/>
              <a:t>création</a:t>
            </a:r>
            <a:r>
              <a:rPr lang="en-US" sz="2000" b="0" dirty="0"/>
              <a:t> d’un advisory board </a:t>
            </a:r>
            <a:r>
              <a:rPr lang="en-US" sz="2000" b="0" dirty="0" err="1"/>
              <a:t>composé</a:t>
            </a:r>
            <a:r>
              <a:rPr lang="en-US" sz="2000" b="0" dirty="0"/>
              <a:t> </a:t>
            </a:r>
            <a:r>
              <a:rPr lang="en-US" sz="2000" b="0" dirty="0" err="1"/>
              <a:t>d’employeurs</a:t>
            </a:r>
            <a:r>
              <a:rPr lang="en-US" sz="2000" b="0" dirty="0"/>
              <a:t>, </a:t>
            </a:r>
            <a:r>
              <a:rPr lang="en-US" sz="2000" b="0" dirty="0" err="1"/>
              <a:t>redéfinition</a:t>
            </a:r>
            <a:r>
              <a:rPr lang="en-US" sz="2000" b="0" dirty="0"/>
              <a:t> du </a:t>
            </a:r>
            <a:r>
              <a:rPr lang="en-US" sz="2000" b="0" dirty="0" err="1"/>
              <a:t>référentiel</a:t>
            </a:r>
            <a:r>
              <a:rPr lang="en-US" sz="2000" b="0" dirty="0"/>
              <a:t> de </a:t>
            </a:r>
            <a:r>
              <a:rPr lang="en-US" sz="2000" b="0" dirty="0" err="1"/>
              <a:t>compétences</a:t>
            </a:r>
            <a:r>
              <a:rPr lang="en-US" sz="2000" b="0" dirty="0"/>
              <a:t>, </a:t>
            </a:r>
            <a:r>
              <a:rPr lang="en-US" sz="2000" b="0" dirty="0" err="1"/>
              <a:t>réécriture</a:t>
            </a:r>
            <a:r>
              <a:rPr lang="en-US" sz="2000" b="0" dirty="0"/>
              <a:t> des </a:t>
            </a:r>
            <a:r>
              <a:rPr lang="en-US" sz="2000" b="0" dirty="0" err="1"/>
              <a:t>cours</a:t>
            </a:r>
            <a:r>
              <a:rPr lang="en-US" sz="2000" b="0" dirty="0"/>
              <a:t>, transformation des </a:t>
            </a:r>
            <a:r>
              <a:rPr lang="en-US" sz="2000" b="0" dirty="0" err="1"/>
              <a:t>évaluations</a:t>
            </a:r>
            <a:r>
              <a:rPr lang="en-US" sz="2000" b="0" dirty="0"/>
              <a:t> et des </a:t>
            </a:r>
            <a:r>
              <a:rPr lang="en-US" sz="2000" b="0" dirty="0" err="1"/>
              <a:t>dispositifs</a:t>
            </a:r>
            <a:r>
              <a:rPr lang="en-US" sz="2000" b="0" dirty="0"/>
              <a:t> </a:t>
            </a:r>
            <a:r>
              <a:rPr lang="en-US" sz="2000" b="0" dirty="0" err="1"/>
              <a:t>pédagogiques</a:t>
            </a:r>
            <a:r>
              <a:rPr lang="en-US" sz="2000" b="0" dirty="0"/>
              <a:t>. </a:t>
            </a:r>
            <a:r>
              <a:rPr lang="en-US" sz="2000" b="0" dirty="0" err="1"/>
              <a:t>L’ensemble</a:t>
            </a:r>
            <a:r>
              <a:rPr lang="en-US" sz="2000" b="0" dirty="0"/>
              <a:t> du </a:t>
            </a:r>
            <a:r>
              <a:rPr lang="en-US" sz="2000" b="0" dirty="0" err="1"/>
              <a:t>programme</a:t>
            </a:r>
            <a:r>
              <a:rPr lang="en-US" sz="2000" b="0" dirty="0"/>
              <a:t> est </a:t>
            </a:r>
            <a:r>
              <a:rPr lang="en-US" sz="2000" b="0" dirty="0" err="1"/>
              <a:t>progressivement</a:t>
            </a:r>
            <a:r>
              <a:rPr lang="en-US" sz="2000" b="0" dirty="0"/>
              <a:t> </a:t>
            </a:r>
            <a:r>
              <a:rPr lang="en-US" sz="2000" b="0" dirty="0" err="1"/>
              <a:t>réaligné</a:t>
            </a:r>
            <a:r>
              <a:rPr lang="en-US" sz="2000" b="0" dirty="0"/>
              <a:t> pour </a:t>
            </a:r>
            <a:r>
              <a:rPr lang="en-US" sz="2000" b="0" dirty="0" err="1"/>
              <a:t>mieux</a:t>
            </a:r>
            <a:r>
              <a:rPr lang="en-US" sz="2000" b="0" dirty="0"/>
              <a:t> </a:t>
            </a:r>
            <a:r>
              <a:rPr lang="en-US" sz="2000" b="0" dirty="0" err="1"/>
              <a:t>répondre</a:t>
            </a:r>
            <a:r>
              <a:rPr lang="en-US" sz="2000" b="0" dirty="0"/>
              <a:t> aux </a:t>
            </a:r>
            <a:r>
              <a:rPr lang="en-US" sz="2000" b="0" dirty="0" err="1"/>
              <a:t>attentes</a:t>
            </a:r>
            <a:r>
              <a:rPr lang="en-US" sz="2000" b="0" dirty="0"/>
              <a:t> du </a:t>
            </a:r>
            <a:r>
              <a:rPr lang="en-US" sz="2000" b="0" dirty="0" err="1"/>
              <a:t>marché</a:t>
            </a:r>
            <a:r>
              <a:rPr lang="en-US" sz="2000" b="0" dirty="0"/>
              <a:t> du travail. </a:t>
            </a:r>
          </a:p>
          <a:p>
            <a:pPr marL="0" indent="0" algn="just">
              <a:buNone/>
            </a:pPr>
            <a:r>
              <a:rPr lang="en-US" sz="2000" b="0" dirty="0"/>
              <a:t>Au moment </a:t>
            </a:r>
            <a:r>
              <a:rPr lang="en-US" sz="2000" b="0" dirty="0" err="1"/>
              <a:t>où</a:t>
            </a:r>
            <a:r>
              <a:rPr lang="en-US" sz="2000" b="0" dirty="0"/>
              <a:t> la </a:t>
            </a:r>
            <a:r>
              <a:rPr lang="en-US" sz="2000" b="0" dirty="0" err="1"/>
              <a:t>réforme</a:t>
            </a:r>
            <a:r>
              <a:rPr lang="en-US" sz="2000" b="0" dirty="0"/>
              <a:t> entre </a:t>
            </a:r>
            <a:r>
              <a:rPr lang="en-US" sz="2000" b="0" dirty="0" err="1"/>
              <a:t>réellement</a:t>
            </a:r>
            <a:r>
              <a:rPr lang="en-US" sz="2000" b="0" dirty="0"/>
              <a:t> </a:t>
            </a:r>
            <a:r>
              <a:rPr lang="en-US" sz="2000" b="0" dirty="0" err="1"/>
              <a:t>en</a:t>
            </a:r>
            <a:r>
              <a:rPr lang="en-US" sz="2000" b="0" dirty="0"/>
              <a:t> application, </a:t>
            </a:r>
            <a:r>
              <a:rPr lang="en-US" sz="2000" b="0" dirty="0" err="1"/>
              <a:t>plusieurs</a:t>
            </a:r>
            <a:r>
              <a:rPr lang="en-US" sz="2000" b="0" dirty="0"/>
              <a:t> </a:t>
            </a:r>
            <a:r>
              <a:rPr lang="en-US" sz="2000" b="0" dirty="0" err="1"/>
              <a:t>entreprises</a:t>
            </a:r>
            <a:r>
              <a:rPr lang="en-US" sz="2000" b="0" dirty="0"/>
              <a:t> </a:t>
            </a:r>
            <a:r>
              <a:rPr lang="en-US" sz="2000" b="0" dirty="0" err="1"/>
              <a:t>partenaires</a:t>
            </a:r>
            <a:r>
              <a:rPr lang="en-US" sz="2000" b="0" dirty="0"/>
              <a:t> </a:t>
            </a:r>
            <a:r>
              <a:rPr lang="en-US" sz="2000" b="0" dirty="0" err="1"/>
              <a:t>annoncent</a:t>
            </a:r>
            <a:r>
              <a:rPr lang="en-US" sz="2000" b="0" dirty="0"/>
              <a:t> déjà </a:t>
            </a:r>
            <a:r>
              <a:rPr lang="en-US" sz="2000" b="0" dirty="0" err="1"/>
              <a:t>que</a:t>
            </a:r>
            <a:r>
              <a:rPr lang="en-US" sz="2000" b="0" dirty="0"/>
              <a:t> </a:t>
            </a:r>
            <a:r>
              <a:rPr lang="en-US" sz="2000" b="0" dirty="0" err="1"/>
              <a:t>certaines</a:t>
            </a:r>
            <a:r>
              <a:rPr lang="en-US" sz="2000" b="0" dirty="0"/>
              <a:t> </a:t>
            </a:r>
            <a:r>
              <a:rPr lang="en-US" sz="2000" b="0" dirty="0" err="1"/>
              <a:t>compétences</a:t>
            </a:r>
            <a:r>
              <a:rPr lang="en-US" sz="2000" b="0" dirty="0"/>
              <a:t> </a:t>
            </a:r>
            <a:r>
              <a:rPr lang="en-US" sz="2000" b="0" dirty="0" err="1"/>
              <a:t>ciblées</a:t>
            </a:r>
            <a:r>
              <a:rPr lang="en-US" sz="2000" b="0" dirty="0"/>
              <a:t> </a:t>
            </a:r>
            <a:r>
              <a:rPr lang="en-US" sz="2000" b="0" dirty="0" err="1"/>
              <a:t>deviennent</a:t>
            </a:r>
            <a:r>
              <a:rPr lang="en-US" sz="2000" b="0" dirty="0"/>
              <a:t> </a:t>
            </a:r>
            <a:r>
              <a:rPr lang="en-US" sz="2000" b="0" dirty="0" err="1"/>
              <a:t>obsolètes</a:t>
            </a:r>
            <a:r>
              <a:rPr lang="en-US" sz="2000" b="0" dirty="0"/>
              <a:t> sous </a:t>
            </a:r>
            <a:r>
              <a:rPr lang="en-US" sz="2000" b="0" dirty="0" err="1"/>
              <a:t>l’effet</a:t>
            </a:r>
            <a:r>
              <a:rPr lang="en-US" sz="2000" b="0" dirty="0"/>
              <a:t> de </a:t>
            </a:r>
            <a:r>
              <a:rPr lang="en-US" sz="2000" b="0" dirty="0" err="1"/>
              <a:t>l’automatisation</a:t>
            </a:r>
            <a:r>
              <a:rPr lang="en-US" sz="2000" b="0" dirty="0"/>
              <a:t> </a:t>
            </a:r>
            <a:r>
              <a:rPr lang="en-US" sz="2000" b="0" dirty="0" err="1"/>
              <a:t>générative</a:t>
            </a:r>
            <a:r>
              <a:rPr lang="en-US" sz="2000" b="0" dirty="0"/>
              <a:t>, de la transformation </a:t>
            </a:r>
            <a:r>
              <a:rPr lang="en-US" sz="2000" b="0" dirty="0" err="1"/>
              <a:t>rapide</a:t>
            </a:r>
            <a:r>
              <a:rPr lang="en-US" sz="2000" b="0" dirty="0"/>
              <a:t> des métiers et </a:t>
            </a:r>
            <a:r>
              <a:rPr lang="en-US" sz="2000" b="0" dirty="0" err="1"/>
              <a:t>d’une</a:t>
            </a:r>
            <a:r>
              <a:rPr lang="en-US" sz="2000" b="0" dirty="0"/>
              <a:t> </a:t>
            </a:r>
            <a:r>
              <a:rPr lang="en-US" sz="2000" b="0" dirty="0" err="1"/>
              <a:t>préoccupation</a:t>
            </a:r>
            <a:r>
              <a:rPr lang="en-US" sz="2000" b="0" dirty="0"/>
              <a:t> accrue quant aux </a:t>
            </a:r>
            <a:r>
              <a:rPr lang="en-US" sz="2000" b="0" dirty="0" err="1"/>
              <a:t>limites</a:t>
            </a:r>
            <a:r>
              <a:rPr lang="en-US" sz="2000" b="0" dirty="0"/>
              <a:t> </a:t>
            </a:r>
            <a:r>
              <a:rPr lang="en-US" sz="2000" b="0" dirty="0" err="1"/>
              <a:t>planétaires</a:t>
            </a:r>
            <a:r>
              <a:rPr lang="en-US" sz="2000" b="0" dirty="0"/>
              <a:t>. </a:t>
            </a:r>
          </a:p>
          <a:p>
            <a:pPr marL="0" indent="0" algn="just">
              <a:buNone/>
            </a:pPr>
            <a:r>
              <a:rPr lang="en-US" sz="2000" b="0" dirty="0"/>
              <a:t>Claire </a:t>
            </a:r>
            <a:r>
              <a:rPr lang="en-US" sz="2000" b="0" dirty="0" err="1"/>
              <a:t>découvre</a:t>
            </a:r>
            <a:r>
              <a:rPr lang="en-US" sz="2000" b="0" dirty="0"/>
              <a:t> </a:t>
            </a:r>
            <a:r>
              <a:rPr lang="en-US" sz="2000" b="0" dirty="0" err="1"/>
              <a:t>alors</a:t>
            </a:r>
            <a:r>
              <a:rPr lang="en-US" sz="2000" b="0" dirty="0"/>
              <a:t> un </a:t>
            </a:r>
            <a:r>
              <a:rPr lang="en-US" sz="2000" b="0" dirty="0" err="1"/>
              <a:t>paradoxe</a:t>
            </a:r>
            <a:r>
              <a:rPr lang="en-US" sz="2000" b="0" dirty="0"/>
              <a:t> brutal : le temps </a:t>
            </a:r>
            <a:r>
              <a:rPr lang="en-US" sz="2000" b="0" dirty="0" err="1"/>
              <a:t>institutionnel</a:t>
            </a:r>
            <a:r>
              <a:rPr lang="en-US" sz="2000" b="0" dirty="0"/>
              <a:t> </a:t>
            </a:r>
            <a:r>
              <a:rPr lang="en-US" sz="2000" b="0" dirty="0" err="1"/>
              <a:t>nécessaire</a:t>
            </a:r>
            <a:r>
              <a:rPr lang="en-US" sz="2000" b="0" dirty="0"/>
              <a:t> pour </a:t>
            </a:r>
            <a:r>
              <a:rPr lang="en-US" sz="2000" b="0" dirty="0" err="1"/>
              <a:t>réformer</a:t>
            </a:r>
            <a:r>
              <a:rPr lang="en-US" sz="2000" b="0" dirty="0"/>
              <a:t> un curriculum est </a:t>
            </a:r>
            <a:r>
              <a:rPr lang="en-US" sz="2000" b="0" dirty="0" err="1"/>
              <a:t>parfois</a:t>
            </a:r>
            <a:r>
              <a:rPr lang="en-US" sz="2000" b="0" dirty="0"/>
              <a:t> plus lent </a:t>
            </a:r>
            <a:r>
              <a:rPr lang="en-US" sz="2000" b="0" dirty="0" err="1"/>
              <a:t>que</a:t>
            </a:r>
            <a:r>
              <a:rPr lang="en-US" sz="2000" b="0" dirty="0"/>
              <a:t> le </a:t>
            </a:r>
            <a:r>
              <a:rPr lang="en-US" sz="2000" b="0" dirty="0" err="1"/>
              <a:t>rythme</a:t>
            </a:r>
            <a:r>
              <a:rPr lang="en-US" sz="2000" b="0" dirty="0"/>
              <a:t> de transformation des </a:t>
            </a:r>
            <a:r>
              <a:rPr lang="en-US" sz="2000" b="0" dirty="0" err="1"/>
              <a:t>environnements</a:t>
            </a:r>
            <a:r>
              <a:rPr lang="en-US" sz="2000" b="0" dirty="0"/>
              <a:t> </a:t>
            </a:r>
            <a:r>
              <a:rPr lang="en-US" sz="2000" b="0" dirty="0" err="1"/>
              <a:t>professionnels</a:t>
            </a:r>
            <a:r>
              <a:rPr lang="en-US" sz="2000" b="0" dirty="0"/>
              <a:t> </a:t>
            </a:r>
            <a:r>
              <a:rPr lang="en-US" sz="2000" b="0" dirty="0" err="1"/>
              <a:t>auxquels</a:t>
            </a:r>
            <a:r>
              <a:rPr lang="en-US" sz="2000" b="0" dirty="0"/>
              <a:t> </a:t>
            </a:r>
            <a:r>
              <a:rPr lang="en-US" sz="2000" b="0" dirty="0" err="1"/>
              <a:t>ce</a:t>
            </a:r>
            <a:r>
              <a:rPr lang="en-US" sz="2000" b="0" dirty="0"/>
              <a:t> curriculum </a:t>
            </a:r>
            <a:r>
              <a:rPr lang="en-US" sz="2000" b="0" dirty="0" err="1"/>
              <a:t>prétend</a:t>
            </a:r>
            <a:r>
              <a:rPr lang="en-US" sz="2000" b="0" dirty="0"/>
              <a:t> </a:t>
            </a:r>
            <a:r>
              <a:rPr lang="en-US" sz="2000" b="0" dirty="0" err="1"/>
              <a:t>s’adapter</a:t>
            </a:r>
            <a:r>
              <a:rPr lang="en-US" sz="2000" b="0" dirty="0"/>
              <a:t>.</a:t>
            </a:r>
          </a:p>
        </p:txBody>
      </p:sp>
    </p:spTree>
    <p:extLst>
      <p:ext uri="{BB962C8B-B14F-4D97-AF65-F5344CB8AC3E}">
        <p14:creationId xmlns:p14="http://schemas.microsoft.com/office/powerpoint/2010/main" val="18605485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E5DC080-E7B5-2762-0302-0FEA78BD0C2C}"/>
              </a:ext>
            </a:extLst>
          </p:cNvPr>
          <p:cNvPicPr>
            <a:picLocks noChangeAspect="1"/>
          </p:cNvPicPr>
          <p:nvPr/>
        </p:nvPicPr>
        <p:blipFill>
          <a:blip r:embed="rId2"/>
          <a:stretch>
            <a:fillRect/>
          </a:stretch>
        </p:blipFill>
        <p:spPr>
          <a:xfrm>
            <a:off x="458272" y="973811"/>
            <a:ext cx="4925096" cy="3165477"/>
          </a:xfrm>
          <a:prstGeom prst="rect">
            <a:avLst/>
          </a:prstGeom>
          <a:ln>
            <a:solidFill>
              <a:schemeClr val="tx1"/>
            </a:solidFill>
          </a:ln>
        </p:spPr>
      </p:pic>
      <p:pic>
        <p:nvPicPr>
          <p:cNvPr id="6" name="Image 5">
            <a:extLst>
              <a:ext uri="{FF2B5EF4-FFF2-40B4-BE49-F238E27FC236}">
                <a16:creationId xmlns:a16="http://schemas.microsoft.com/office/drawing/2014/main" id="{8902D8EF-0577-9162-0C1D-AB303FA4B86D}"/>
              </a:ext>
            </a:extLst>
          </p:cNvPr>
          <p:cNvPicPr>
            <a:picLocks noChangeAspect="1"/>
          </p:cNvPicPr>
          <p:nvPr/>
        </p:nvPicPr>
        <p:blipFill>
          <a:blip r:embed="rId3"/>
          <a:stretch>
            <a:fillRect/>
          </a:stretch>
        </p:blipFill>
        <p:spPr>
          <a:xfrm>
            <a:off x="7389429" y="973810"/>
            <a:ext cx="3932175" cy="3165477"/>
          </a:xfrm>
          <a:prstGeom prst="rect">
            <a:avLst/>
          </a:prstGeom>
        </p:spPr>
      </p:pic>
      <p:pic>
        <p:nvPicPr>
          <p:cNvPr id="7" name="Image 6">
            <a:extLst>
              <a:ext uri="{FF2B5EF4-FFF2-40B4-BE49-F238E27FC236}">
                <a16:creationId xmlns:a16="http://schemas.microsoft.com/office/drawing/2014/main" id="{AD4C91F8-8B5C-114F-07DC-CEEB130ECDB8}"/>
              </a:ext>
            </a:extLst>
          </p:cNvPr>
          <p:cNvPicPr>
            <a:picLocks noChangeAspect="1"/>
          </p:cNvPicPr>
          <p:nvPr/>
        </p:nvPicPr>
        <p:blipFill>
          <a:blip r:embed="rId4"/>
          <a:stretch>
            <a:fillRect/>
          </a:stretch>
        </p:blipFill>
        <p:spPr>
          <a:xfrm>
            <a:off x="2873597" y="4613109"/>
            <a:ext cx="5019542" cy="1269420"/>
          </a:xfrm>
          <a:prstGeom prst="rect">
            <a:avLst/>
          </a:prstGeom>
        </p:spPr>
      </p:pic>
    </p:spTree>
    <p:extLst>
      <p:ext uri="{BB962C8B-B14F-4D97-AF65-F5344CB8AC3E}">
        <p14:creationId xmlns:p14="http://schemas.microsoft.com/office/powerpoint/2010/main" val="3065112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3C2CA-5D4D-47C6-BD32-ECD87F97D5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45969D-EB27-5C87-1286-0B2D2F64565D}"/>
              </a:ext>
            </a:extLst>
          </p:cNvPr>
          <p:cNvSpPr>
            <a:spLocks noGrp="1"/>
          </p:cNvSpPr>
          <p:nvPr>
            <p:ph type="title"/>
          </p:nvPr>
        </p:nvSpPr>
        <p:spPr>
          <a:xfrm>
            <a:off x="838200" y="365125"/>
            <a:ext cx="10894454" cy="1264321"/>
          </a:xfrm>
        </p:spPr>
        <p:txBody>
          <a:bodyPr>
            <a:noAutofit/>
          </a:bodyPr>
          <a:lstStyle/>
          <a:p>
            <a:r>
              <a:rPr lang="en-US" sz="4800" dirty="0"/>
              <a:t>Fatou et les </a:t>
            </a:r>
            <a:r>
              <a:rPr lang="en-US" sz="4800" dirty="0" err="1"/>
              <a:t>injonctions</a:t>
            </a:r>
            <a:r>
              <a:rPr lang="en-US" sz="4800" dirty="0"/>
              <a:t> </a:t>
            </a:r>
            <a:r>
              <a:rPr lang="en-US" sz="4800" dirty="0" err="1"/>
              <a:t>technologiques</a:t>
            </a:r>
            <a:endParaRPr lang="en-US" sz="4800" dirty="0"/>
          </a:p>
        </p:txBody>
      </p:sp>
      <p:sp>
        <p:nvSpPr>
          <p:cNvPr id="3" name="Content Placeholder 2">
            <a:extLst>
              <a:ext uri="{FF2B5EF4-FFF2-40B4-BE49-F238E27FC236}">
                <a16:creationId xmlns:a16="http://schemas.microsoft.com/office/drawing/2014/main" id="{3DBB9570-C236-77A5-FCFA-84B6BA26DF80}"/>
              </a:ext>
            </a:extLst>
          </p:cNvPr>
          <p:cNvSpPr>
            <a:spLocks noGrp="1"/>
          </p:cNvSpPr>
          <p:nvPr>
            <p:ph idx="1"/>
          </p:nvPr>
        </p:nvSpPr>
        <p:spPr/>
        <p:txBody>
          <a:bodyPr>
            <a:normAutofit fontScale="85000" lnSpcReduction="10000"/>
          </a:bodyPr>
          <a:lstStyle/>
          <a:p>
            <a:pPr marL="0" indent="0" algn="just">
              <a:buNone/>
            </a:pPr>
            <a:r>
              <a:rPr lang="en-US" sz="2000" b="0" dirty="0"/>
              <a:t>Fatou </a:t>
            </a:r>
            <a:r>
              <a:rPr lang="en-US" sz="2000" b="0" dirty="0" err="1"/>
              <a:t>enseigne</a:t>
            </a:r>
            <a:r>
              <a:rPr lang="en-US" sz="2000" b="0" dirty="0"/>
              <a:t> à </a:t>
            </a:r>
            <a:r>
              <a:rPr lang="en-US" sz="2000" b="0" dirty="0" err="1"/>
              <a:t>l’université</a:t>
            </a:r>
            <a:r>
              <a:rPr lang="en-US" sz="2000" b="0" dirty="0"/>
              <a:t> </a:t>
            </a:r>
            <a:r>
              <a:rPr lang="en-US" sz="2000" b="0" dirty="0" err="1"/>
              <a:t>depuis</a:t>
            </a:r>
            <a:r>
              <a:rPr lang="en-US" sz="2000" b="0" dirty="0"/>
              <a:t> quinze ans. Au fil des </a:t>
            </a:r>
            <a:r>
              <a:rPr lang="en-US" sz="2000" b="0" dirty="0" err="1"/>
              <a:t>réformes</a:t>
            </a:r>
            <a:r>
              <a:rPr lang="en-US" sz="2000" b="0" dirty="0"/>
              <a:t> </a:t>
            </a:r>
            <a:r>
              <a:rPr lang="en-US" sz="2000" b="0" dirty="0" err="1"/>
              <a:t>institutionnelles</a:t>
            </a:r>
            <a:r>
              <a:rPr lang="en-US" sz="2000" b="0" dirty="0"/>
              <a:t>, </a:t>
            </a:r>
            <a:r>
              <a:rPr lang="en-US" sz="2000" b="0" dirty="0" err="1"/>
              <a:t>elle</a:t>
            </a:r>
            <a:r>
              <a:rPr lang="en-US" sz="2000" b="0" dirty="0"/>
              <a:t> </a:t>
            </a:r>
            <a:r>
              <a:rPr lang="en-US" sz="2000" b="0" dirty="0" err="1"/>
              <a:t>s’est</a:t>
            </a:r>
            <a:r>
              <a:rPr lang="en-US" sz="2000" b="0" dirty="0"/>
              <a:t> </a:t>
            </a:r>
            <a:r>
              <a:rPr lang="en-US" sz="2000" b="0" dirty="0" err="1"/>
              <a:t>fortement</a:t>
            </a:r>
            <a:r>
              <a:rPr lang="en-US" sz="2000" b="0" dirty="0"/>
              <a:t> </a:t>
            </a:r>
            <a:r>
              <a:rPr lang="en-US" sz="2000" b="0" dirty="0" err="1"/>
              <a:t>investie</a:t>
            </a:r>
            <a:r>
              <a:rPr lang="en-US" sz="2000" b="0" dirty="0"/>
              <a:t> dans les innovations </a:t>
            </a:r>
            <a:r>
              <a:rPr lang="en-US" sz="2000" b="0" dirty="0" err="1"/>
              <a:t>techopédagogiques</a:t>
            </a:r>
            <a:r>
              <a:rPr lang="en-US" sz="2000" b="0" dirty="0"/>
              <a:t> </a:t>
            </a:r>
            <a:r>
              <a:rPr lang="en-US" sz="2000" b="0" dirty="0" err="1"/>
              <a:t>promues</a:t>
            </a:r>
            <a:r>
              <a:rPr lang="en-US" sz="2000" b="0" dirty="0"/>
              <a:t> par son </a:t>
            </a:r>
            <a:r>
              <a:rPr lang="en-US" sz="2000" b="0" dirty="0" err="1"/>
              <a:t>établissement</a:t>
            </a:r>
            <a:r>
              <a:rPr lang="en-US" sz="2000" b="0" dirty="0"/>
              <a:t> : </a:t>
            </a:r>
            <a:r>
              <a:rPr lang="en-US" sz="2000" b="0" dirty="0" err="1"/>
              <a:t>cours</a:t>
            </a:r>
            <a:r>
              <a:rPr lang="en-US" sz="2000" b="0" dirty="0"/>
              <a:t> </a:t>
            </a:r>
            <a:r>
              <a:rPr lang="en-US" sz="2000" b="0" dirty="0" err="1"/>
              <a:t>entièrement</a:t>
            </a:r>
            <a:r>
              <a:rPr lang="en-US" sz="2000" b="0" dirty="0"/>
              <a:t> </a:t>
            </a:r>
            <a:r>
              <a:rPr lang="en-US" sz="2000" b="0" dirty="0" err="1"/>
              <a:t>podcastés</a:t>
            </a:r>
            <a:r>
              <a:rPr lang="en-US" sz="2000" b="0" dirty="0"/>
              <a:t>, classes </a:t>
            </a:r>
            <a:r>
              <a:rPr lang="en-US" sz="2000" b="0" dirty="0" err="1"/>
              <a:t>inversées</a:t>
            </a:r>
            <a:r>
              <a:rPr lang="en-US" sz="2000" b="0" dirty="0"/>
              <a:t> </a:t>
            </a:r>
            <a:r>
              <a:rPr lang="en-US" sz="2000" b="0" dirty="0" err="1"/>
              <a:t>fondées</a:t>
            </a:r>
            <a:r>
              <a:rPr lang="en-US" sz="2000" b="0" dirty="0"/>
              <a:t> sur des capsules </a:t>
            </a:r>
            <a:r>
              <a:rPr lang="en-US" sz="2000" b="0" dirty="0" err="1"/>
              <a:t>vidéo</a:t>
            </a:r>
            <a:r>
              <a:rPr lang="en-US" sz="2000" b="0" dirty="0"/>
              <a:t> à </a:t>
            </a:r>
            <a:r>
              <a:rPr lang="en-US" sz="2000" b="0" dirty="0" err="1"/>
              <a:t>visionner</a:t>
            </a:r>
            <a:r>
              <a:rPr lang="en-US" sz="2000" b="0" dirty="0"/>
              <a:t> avant les séances, </a:t>
            </a:r>
            <a:r>
              <a:rPr lang="en-US" sz="2000" b="0" dirty="0" err="1"/>
              <a:t>activités</a:t>
            </a:r>
            <a:r>
              <a:rPr lang="en-US" sz="2000" b="0" dirty="0"/>
              <a:t> collaboratives </a:t>
            </a:r>
            <a:r>
              <a:rPr lang="en-US" sz="2000" b="0" dirty="0" err="1"/>
              <a:t>en</a:t>
            </a:r>
            <a:r>
              <a:rPr lang="en-US" sz="2000" b="0" dirty="0"/>
              <a:t> </a:t>
            </a:r>
            <a:r>
              <a:rPr lang="en-US" sz="2000" b="0" dirty="0" err="1"/>
              <a:t>ligne</a:t>
            </a:r>
            <a:r>
              <a:rPr lang="en-US" sz="2000" b="0" dirty="0"/>
              <a:t>, portfolios </a:t>
            </a:r>
            <a:r>
              <a:rPr lang="en-US" sz="2000" b="0" dirty="0" err="1"/>
              <a:t>numériques</a:t>
            </a:r>
            <a:r>
              <a:rPr lang="en-US" sz="2000" b="0" dirty="0"/>
              <a:t> et multiplication des traces </a:t>
            </a:r>
            <a:r>
              <a:rPr lang="en-US" sz="2000" b="0" dirty="0" err="1"/>
              <a:t>d’apprentissage</a:t>
            </a:r>
            <a:r>
              <a:rPr lang="en-US" sz="2000" b="0" dirty="0"/>
              <a:t>.</a:t>
            </a:r>
          </a:p>
          <a:p>
            <a:pPr marL="0" indent="0" algn="just">
              <a:buNone/>
            </a:pPr>
            <a:r>
              <a:rPr lang="en-US" sz="2000" b="0" dirty="0"/>
              <a:t>Son </a:t>
            </a:r>
            <a:r>
              <a:rPr lang="en-US" sz="2000" b="0" dirty="0" err="1"/>
              <a:t>cours</a:t>
            </a:r>
            <a:r>
              <a:rPr lang="en-US" sz="2000" b="0" dirty="0"/>
              <a:t> est </a:t>
            </a:r>
            <a:r>
              <a:rPr lang="en-US" sz="2000" b="0" dirty="0" err="1"/>
              <a:t>progressivement</a:t>
            </a:r>
            <a:r>
              <a:rPr lang="en-US" sz="2000" b="0" dirty="0"/>
              <a:t> </a:t>
            </a:r>
            <a:r>
              <a:rPr lang="en-US" sz="2000" b="0" dirty="0" err="1"/>
              <a:t>devenu</a:t>
            </a:r>
            <a:r>
              <a:rPr lang="en-US" sz="2000" b="0" dirty="0"/>
              <a:t> </a:t>
            </a:r>
            <a:r>
              <a:rPr lang="en-US" sz="2000" b="0" dirty="0" err="1"/>
              <a:t>une</a:t>
            </a:r>
            <a:r>
              <a:rPr lang="en-US" sz="2000" b="0" dirty="0"/>
              <a:t> vitrine </a:t>
            </a:r>
            <a:r>
              <a:rPr lang="en-US" sz="2000" b="0" dirty="0" err="1"/>
              <a:t>institutionnelle</a:t>
            </a:r>
            <a:r>
              <a:rPr lang="en-US" sz="2000" b="0" dirty="0"/>
              <a:t> de </a:t>
            </a:r>
            <a:r>
              <a:rPr lang="en-US" sz="2000" b="0" dirty="0" err="1"/>
              <a:t>modernisation</a:t>
            </a:r>
            <a:r>
              <a:rPr lang="en-US" sz="2000" b="0" dirty="0"/>
              <a:t> techno-</a:t>
            </a:r>
            <a:r>
              <a:rPr lang="en-US" sz="2000" b="0" dirty="0" err="1"/>
              <a:t>pédagogique</a:t>
            </a:r>
            <a:r>
              <a:rPr lang="en-US" sz="2000" b="0" dirty="0"/>
              <a:t>.</a:t>
            </a:r>
          </a:p>
          <a:p>
            <a:pPr marL="0" indent="0" algn="just">
              <a:buNone/>
            </a:pPr>
            <a:r>
              <a:rPr lang="en-US" sz="2000" b="0" dirty="0" err="1"/>
              <a:t>Pourtant</a:t>
            </a:r>
            <a:r>
              <a:rPr lang="en-US" sz="2000" b="0" dirty="0"/>
              <a:t>, après </a:t>
            </a:r>
            <a:r>
              <a:rPr lang="en-US" sz="2000" b="0" dirty="0" err="1"/>
              <a:t>quelques</a:t>
            </a:r>
            <a:r>
              <a:rPr lang="en-US" sz="2000" b="0" dirty="0"/>
              <a:t> </a:t>
            </a:r>
            <a:r>
              <a:rPr lang="en-US" sz="2000" b="0" dirty="0" err="1"/>
              <a:t>années</a:t>
            </a:r>
            <a:r>
              <a:rPr lang="en-US" sz="2000" b="0" dirty="0"/>
              <a:t>, Fatou commence à </a:t>
            </a:r>
            <a:r>
              <a:rPr lang="en-US" sz="2000" b="0" dirty="0" err="1"/>
              <a:t>douter</a:t>
            </a:r>
            <a:r>
              <a:rPr lang="en-US" sz="2000" b="0" dirty="0"/>
              <a:t>.</a:t>
            </a:r>
          </a:p>
          <a:p>
            <a:pPr marL="0" indent="0" algn="just">
              <a:buNone/>
            </a:pPr>
            <a:r>
              <a:rPr lang="en-US" sz="2000" b="0" dirty="0"/>
              <a:t>Les </a:t>
            </a:r>
            <a:r>
              <a:rPr lang="en-US" sz="2000" b="0" dirty="0" err="1"/>
              <a:t>étudiants</a:t>
            </a:r>
            <a:r>
              <a:rPr lang="en-US" sz="2000" b="0" dirty="0"/>
              <a:t> se </a:t>
            </a:r>
            <a:r>
              <a:rPr lang="en-US" sz="2000" b="0" dirty="0" err="1"/>
              <a:t>plaignent</a:t>
            </a:r>
            <a:r>
              <a:rPr lang="en-US" sz="2000" b="0" dirty="0"/>
              <a:t> </a:t>
            </a:r>
            <a:r>
              <a:rPr lang="en-US" sz="2000" b="0" dirty="0" err="1"/>
              <a:t>d’une</a:t>
            </a:r>
            <a:r>
              <a:rPr lang="en-US" sz="2000" b="0" dirty="0"/>
              <a:t> surcharge </a:t>
            </a:r>
            <a:r>
              <a:rPr lang="en-US" sz="2000" b="0" dirty="0" err="1"/>
              <a:t>permanente</a:t>
            </a:r>
            <a:r>
              <a:rPr lang="en-US" sz="2000" b="0" dirty="0"/>
              <a:t>, d’un </a:t>
            </a:r>
            <a:r>
              <a:rPr lang="en-US" sz="2000" b="0" dirty="0" err="1"/>
              <a:t>empilement</a:t>
            </a:r>
            <a:r>
              <a:rPr lang="en-US" sz="2000" b="0" dirty="0"/>
              <a:t> de </a:t>
            </a:r>
            <a:r>
              <a:rPr lang="en-US" sz="2000" b="0" dirty="0" err="1"/>
              <a:t>tâches</a:t>
            </a:r>
            <a:r>
              <a:rPr lang="en-US" sz="2000" b="0" dirty="0"/>
              <a:t> </a:t>
            </a:r>
            <a:r>
              <a:rPr lang="en-US" sz="2000" b="0" dirty="0" err="1"/>
              <a:t>numériques</a:t>
            </a:r>
            <a:r>
              <a:rPr lang="en-US" sz="2000" b="0" dirty="0"/>
              <a:t>, d’un manque de </a:t>
            </a:r>
            <a:r>
              <a:rPr lang="en-US" sz="2000" b="0" dirty="0" err="1"/>
              <a:t>repères</a:t>
            </a:r>
            <a:r>
              <a:rPr lang="en-US" sz="2000" b="0" dirty="0"/>
              <a:t> </a:t>
            </a:r>
            <a:r>
              <a:rPr lang="en-US" sz="2000" b="0" dirty="0" err="1"/>
              <a:t>clairs</a:t>
            </a:r>
            <a:r>
              <a:rPr lang="en-US" sz="2000" b="0" dirty="0"/>
              <a:t> et d’un sentiment </a:t>
            </a:r>
            <a:r>
              <a:rPr lang="en-US" sz="2000" b="0" dirty="0" err="1"/>
              <a:t>d’abandon</a:t>
            </a:r>
            <a:r>
              <a:rPr lang="en-US" sz="2000" b="0" dirty="0"/>
              <a:t> face à des </a:t>
            </a:r>
            <a:r>
              <a:rPr lang="en-US" sz="2000" b="0" dirty="0" err="1"/>
              <a:t>dispositifs</a:t>
            </a:r>
            <a:r>
              <a:rPr lang="en-US" sz="2000" b="0" dirty="0"/>
              <a:t> </a:t>
            </a:r>
            <a:r>
              <a:rPr lang="en-US" sz="2000" b="0" dirty="0" err="1"/>
              <a:t>supposés</a:t>
            </a:r>
            <a:r>
              <a:rPr lang="en-US" sz="2000" b="0" dirty="0"/>
              <a:t> </a:t>
            </a:r>
            <a:r>
              <a:rPr lang="en-US" sz="2000" b="0" dirty="0" err="1"/>
              <a:t>favoriser</a:t>
            </a:r>
            <a:r>
              <a:rPr lang="en-US" sz="2000" b="0" dirty="0"/>
              <a:t> </a:t>
            </a:r>
            <a:r>
              <a:rPr lang="en-US" sz="2000" b="0" dirty="0" err="1"/>
              <a:t>l’autonomie</a:t>
            </a:r>
            <a:r>
              <a:rPr lang="en-US" sz="2000" b="0" dirty="0"/>
              <a:t>.</a:t>
            </a:r>
          </a:p>
          <a:p>
            <a:pPr marL="0" indent="0" algn="just">
              <a:buNone/>
            </a:pPr>
            <a:r>
              <a:rPr lang="en-US" sz="2000" b="0" dirty="0"/>
              <a:t>Les plus </a:t>
            </a:r>
            <a:r>
              <a:rPr lang="en-US" sz="2000" b="0" dirty="0" err="1"/>
              <a:t>fragiles</a:t>
            </a:r>
            <a:r>
              <a:rPr lang="en-US" sz="2000" b="0" dirty="0"/>
              <a:t>, </a:t>
            </a:r>
            <a:r>
              <a:rPr lang="en-US" sz="2000" b="0" dirty="0" err="1"/>
              <a:t>en</a:t>
            </a:r>
            <a:r>
              <a:rPr lang="en-US" sz="2000" b="0" dirty="0"/>
              <a:t> particulier, </a:t>
            </a:r>
            <a:r>
              <a:rPr lang="en-US" sz="2000" b="0" dirty="0" err="1"/>
              <a:t>disent</a:t>
            </a:r>
            <a:r>
              <a:rPr lang="en-US" sz="2000" b="0" dirty="0"/>
              <a:t> </a:t>
            </a:r>
            <a:r>
              <a:rPr lang="en-US" sz="2000" b="0" dirty="0" err="1"/>
              <a:t>avoir</a:t>
            </a:r>
            <a:r>
              <a:rPr lang="en-US" sz="2000" b="0" dirty="0"/>
              <a:t> </a:t>
            </a:r>
            <a:r>
              <a:rPr lang="en-US" sz="2000" b="0" dirty="0" err="1"/>
              <a:t>besoin</a:t>
            </a:r>
            <a:r>
              <a:rPr lang="en-US" sz="2000" b="0" dirty="0"/>
              <a:t> de </a:t>
            </a:r>
            <a:r>
              <a:rPr lang="en-US" sz="2000" b="0" dirty="0" err="1"/>
              <a:t>davantage</a:t>
            </a:r>
            <a:r>
              <a:rPr lang="en-US" sz="2000" b="0" dirty="0"/>
              <a:t> de </a:t>
            </a:r>
            <a:r>
              <a:rPr lang="en-US" sz="2000" b="0" dirty="0" err="1"/>
              <a:t>guidage</a:t>
            </a:r>
            <a:r>
              <a:rPr lang="en-US" sz="2000" b="0" dirty="0"/>
              <a:t>, de structure et </a:t>
            </a:r>
            <a:r>
              <a:rPr lang="en-US" sz="2000" b="0" dirty="0" err="1"/>
              <a:t>d’accompagnement</a:t>
            </a:r>
            <a:r>
              <a:rPr lang="en-US" sz="2000" b="0" dirty="0"/>
              <a:t> </a:t>
            </a:r>
            <a:r>
              <a:rPr lang="en-US" sz="2000" b="0" dirty="0" err="1"/>
              <a:t>explicite</a:t>
            </a:r>
            <a:r>
              <a:rPr lang="en-US" sz="2000" b="0" dirty="0"/>
              <a:t>.</a:t>
            </a:r>
          </a:p>
          <a:p>
            <a:pPr marL="0" indent="0" algn="just">
              <a:buNone/>
            </a:pPr>
            <a:r>
              <a:rPr lang="en-US" sz="2000" b="0" dirty="0"/>
              <a:t>Fatou </a:t>
            </a:r>
            <a:r>
              <a:rPr lang="en-US" sz="2000" b="0" dirty="0" err="1"/>
              <a:t>réalise</a:t>
            </a:r>
            <a:r>
              <a:rPr lang="en-US" sz="2000" b="0" dirty="0"/>
              <a:t> </a:t>
            </a:r>
            <a:r>
              <a:rPr lang="en-US" sz="2000" b="0" dirty="0" err="1"/>
              <a:t>alors</a:t>
            </a:r>
            <a:r>
              <a:rPr lang="en-US" sz="2000" b="0" dirty="0"/>
              <a:t> </a:t>
            </a:r>
            <a:r>
              <a:rPr lang="en-US" sz="2000" b="0" dirty="0" err="1"/>
              <a:t>que</a:t>
            </a:r>
            <a:r>
              <a:rPr lang="en-US" sz="2000" b="0" dirty="0"/>
              <a:t> les </a:t>
            </a:r>
            <a:r>
              <a:rPr lang="en-US" sz="2000" b="0" dirty="0" err="1"/>
              <a:t>profils</a:t>
            </a:r>
            <a:r>
              <a:rPr lang="en-US" sz="2000" b="0" dirty="0"/>
              <a:t> des </a:t>
            </a:r>
            <a:r>
              <a:rPr lang="en-US" sz="2000" b="0" dirty="0" err="1"/>
              <a:t>étudiants</a:t>
            </a:r>
            <a:r>
              <a:rPr lang="en-US" sz="2000" b="0" dirty="0"/>
              <a:t> </a:t>
            </a:r>
            <a:r>
              <a:rPr lang="en-US" sz="2000" b="0" dirty="0" err="1"/>
              <a:t>ont</a:t>
            </a:r>
            <a:r>
              <a:rPr lang="en-US" sz="2000" b="0" dirty="0"/>
              <a:t> </a:t>
            </a:r>
            <a:r>
              <a:rPr lang="en-US" sz="2000" b="0" dirty="0" err="1"/>
              <a:t>évolué</a:t>
            </a:r>
            <a:r>
              <a:rPr lang="en-US" sz="2000" b="0" dirty="0"/>
              <a:t> : </a:t>
            </a:r>
            <a:r>
              <a:rPr lang="en-US" sz="2000" b="0" dirty="0" err="1"/>
              <a:t>ce</a:t>
            </a:r>
            <a:r>
              <a:rPr lang="en-US" sz="2000" b="0" dirty="0"/>
              <a:t> qui </a:t>
            </a:r>
            <a:r>
              <a:rPr lang="en-US" sz="2000" b="0" dirty="0" err="1"/>
              <a:t>apparaissait</a:t>
            </a:r>
            <a:r>
              <a:rPr lang="en-US" sz="2000" b="0" dirty="0"/>
              <a:t> autrefois </a:t>
            </a:r>
            <a:r>
              <a:rPr lang="en-US" sz="2000" b="0" dirty="0" err="1"/>
              <a:t>comme</a:t>
            </a:r>
            <a:r>
              <a:rPr lang="en-US" sz="2000" b="0" dirty="0"/>
              <a:t> </a:t>
            </a:r>
            <a:r>
              <a:rPr lang="en-US" sz="2000" b="0" dirty="0" err="1"/>
              <a:t>une</a:t>
            </a:r>
            <a:r>
              <a:rPr lang="en-US" sz="2000" b="0" dirty="0"/>
              <a:t> </a:t>
            </a:r>
            <a:r>
              <a:rPr lang="en-US" sz="2000" b="0" dirty="0" err="1"/>
              <a:t>pédagogie</a:t>
            </a:r>
            <a:r>
              <a:rPr lang="en-US" sz="2000" b="0" dirty="0"/>
              <a:t> </a:t>
            </a:r>
            <a:r>
              <a:rPr lang="en-US" sz="2000" b="0" dirty="0" err="1"/>
              <a:t>émancipatrice</a:t>
            </a:r>
            <a:r>
              <a:rPr lang="en-US" sz="2000" b="0" dirty="0"/>
              <a:t> et flexible est </a:t>
            </a:r>
            <a:r>
              <a:rPr lang="en-US" sz="2000" b="0" dirty="0" err="1"/>
              <a:t>désormais</a:t>
            </a:r>
            <a:r>
              <a:rPr lang="en-US" sz="2000" b="0" dirty="0"/>
              <a:t> </a:t>
            </a:r>
            <a:r>
              <a:rPr lang="en-US" sz="2000" b="0" dirty="0" err="1"/>
              <a:t>vécu</a:t>
            </a:r>
            <a:r>
              <a:rPr lang="en-US" sz="2000" b="0" dirty="0"/>
              <a:t> par </a:t>
            </a:r>
            <a:r>
              <a:rPr lang="en-US" sz="2000" b="0" dirty="0" err="1"/>
              <a:t>une</a:t>
            </a:r>
            <a:r>
              <a:rPr lang="en-US" sz="2000" b="0" dirty="0"/>
              <a:t> </a:t>
            </a:r>
            <a:r>
              <a:rPr lang="en-US" sz="2000" b="0" dirty="0" err="1"/>
              <a:t>partie</a:t>
            </a:r>
            <a:r>
              <a:rPr lang="en-US" sz="2000" b="0" dirty="0"/>
              <a:t> des </a:t>
            </a:r>
            <a:r>
              <a:rPr lang="en-US" sz="2000" b="0" dirty="0" err="1"/>
              <a:t>étudiants</a:t>
            </a:r>
            <a:r>
              <a:rPr lang="en-US" sz="2000" b="0" dirty="0"/>
              <a:t> </a:t>
            </a:r>
            <a:r>
              <a:rPr lang="en-US" sz="2000" b="0" dirty="0" err="1"/>
              <a:t>comme</a:t>
            </a:r>
            <a:r>
              <a:rPr lang="en-US" sz="2000" b="0" dirty="0"/>
              <a:t> </a:t>
            </a:r>
            <a:r>
              <a:rPr lang="en-US" sz="2000" b="0" dirty="0" err="1"/>
              <a:t>une</a:t>
            </a:r>
            <a:r>
              <a:rPr lang="en-US" sz="2000" b="0" dirty="0"/>
              <a:t> </a:t>
            </a:r>
            <a:r>
              <a:rPr lang="en-US" sz="2000" b="0" dirty="0" err="1"/>
              <a:t>forme</a:t>
            </a:r>
            <a:r>
              <a:rPr lang="en-US" sz="2000" b="0" dirty="0"/>
              <a:t> </a:t>
            </a:r>
            <a:r>
              <a:rPr lang="en-US" sz="2000" b="0" dirty="0" err="1"/>
              <a:t>d’insécurité</a:t>
            </a:r>
            <a:r>
              <a:rPr lang="en-US" sz="2000" b="0" dirty="0"/>
              <a:t> </a:t>
            </a:r>
            <a:r>
              <a:rPr lang="en-US" sz="2000" b="0" dirty="0" err="1"/>
              <a:t>pédagogique</a:t>
            </a:r>
            <a:r>
              <a:rPr lang="en-US" sz="2000" b="0" dirty="0"/>
              <a:t> diffuse, </a:t>
            </a:r>
            <a:r>
              <a:rPr lang="en-US" sz="2000" b="0" dirty="0" err="1"/>
              <a:t>exigeant</a:t>
            </a:r>
            <a:r>
              <a:rPr lang="en-US" sz="2000" b="0" dirty="0"/>
              <a:t> des </a:t>
            </a:r>
            <a:r>
              <a:rPr lang="en-US" sz="2000" b="0" dirty="0" err="1"/>
              <a:t>capacités</a:t>
            </a:r>
            <a:r>
              <a:rPr lang="en-US" sz="2000" b="0" dirty="0"/>
              <a:t> </a:t>
            </a:r>
            <a:r>
              <a:rPr lang="en-US" sz="2000" b="0" dirty="0" err="1"/>
              <a:t>d’organisation</a:t>
            </a:r>
            <a:r>
              <a:rPr lang="en-US" sz="2000" b="0" dirty="0"/>
              <a:t> et </a:t>
            </a:r>
            <a:r>
              <a:rPr lang="en-US" sz="2000" b="0" dirty="0" err="1"/>
              <a:t>d’autorégulation</a:t>
            </a:r>
            <a:r>
              <a:rPr lang="en-US" sz="2000" b="0" dirty="0"/>
              <a:t> </a:t>
            </a:r>
            <a:r>
              <a:rPr lang="en-US" sz="2000" b="0" dirty="0" err="1"/>
              <a:t>que</a:t>
            </a:r>
            <a:r>
              <a:rPr lang="en-US" sz="2000" b="0" dirty="0"/>
              <a:t> </a:t>
            </a:r>
            <a:r>
              <a:rPr lang="en-US" sz="2000" b="0" dirty="0" err="1"/>
              <a:t>tous</a:t>
            </a:r>
            <a:r>
              <a:rPr lang="en-US" sz="2000" b="0" dirty="0"/>
              <a:t> ne </a:t>
            </a:r>
            <a:r>
              <a:rPr lang="en-US" sz="2000" b="0" dirty="0" err="1"/>
              <a:t>possèdent</a:t>
            </a:r>
            <a:r>
              <a:rPr lang="en-US" sz="2000" b="0" dirty="0"/>
              <a:t> pas de la </a:t>
            </a:r>
            <a:r>
              <a:rPr lang="en-US" sz="2000" b="0" dirty="0" err="1"/>
              <a:t>même</a:t>
            </a:r>
            <a:r>
              <a:rPr lang="en-US" sz="2000" b="0" dirty="0"/>
              <a:t> manière.</a:t>
            </a:r>
          </a:p>
        </p:txBody>
      </p:sp>
    </p:spTree>
    <p:extLst>
      <p:ext uri="{BB962C8B-B14F-4D97-AF65-F5344CB8AC3E}">
        <p14:creationId xmlns:p14="http://schemas.microsoft.com/office/powerpoint/2010/main" val="1947636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304F262-5319-3747-ABCF-74F74C915B4C}"/>
              </a:ext>
            </a:extLst>
          </p:cNvPr>
          <p:cNvPicPr>
            <a:picLocks noChangeAspect="1"/>
          </p:cNvPicPr>
          <p:nvPr/>
        </p:nvPicPr>
        <p:blipFill>
          <a:blip r:embed="rId2"/>
          <a:stretch>
            <a:fillRect/>
          </a:stretch>
        </p:blipFill>
        <p:spPr>
          <a:xfrm>
            <a:off x="595724" y="772732"/>
            <a:ext cx="5135823" cy="2448051"/>
          </a:xfrm>
          <a:prstGeom prst="rect">
            <a:avLst/>
          </a:prstGeom>
          <a:ln>
            <a:solidFill>
              <a:schemeClr val="tx1"/>
            </a:solidFill>
          </a:ln>
        </p:spPr>
      </p:pic>
      <p:pic>
        <p:nvPicPr>
          <p:cNvPr id="6" name="Image 5">
            <a:extLst>
              <a:ext uri="{FF2B5EF4-FFF2-40B4-BE49-F238E27FC236}">
                <a16:creationId xmlns:a16="http://schemas.microsoft.com/office/drawing/2014/main" id="{BE24C043-41BF-AE58-DF6F-DA29E96D4279}"/>
              </a:ext>
            </a:extLst>
          </p:cNvPr>
          <p:cNvPicPr>
            <a:picLocks noChangeAspect="1"/>
          </p:cNvPicPr>
          <p:nvPr/>
        </p:nvPicPr>
        <p:blipFill>
          <a:blip r:embed="rId3"/>
          <a:stretch>
            <a:fillRect/>
          </a:stretch>
        </p:blipFill>
        <p:spPr>
          <a:xfrm>
            <a:off x="6393268" y="875763"/>
            <a:ext cx="5203008" cy="2173539"/>
          </a:xfrm>
          <a:prstGeom prst="rect">
            <a:avLst/>
          </a:prstGeom>
          <a:ln>
            <a:solidFill>
              <a:schemeClr val="tx1"/>
            </a:solidFill>
          </a:ln>
        </p:spPr>
      </p:pic>
      <p:pic>
        <p:nvPicPr>
          <p:cNvPr id="7" name="Image 6">
            <a:extLst>
              <a:ext uri="{FF2B5EF4-FFF2-40B4-BE49-F238E27FC236}">
                <a16:creationId xmlns:a16="http://schemas.microsoft.com/office/drawing/2014/main" id="{B793B4AD-154D-DC6C-565B-E6475A9AFA44}"/>
              </a:ext>
            </a:extLst>
          </p:cNvPr>
          <p:cNvPicPr>
            <a:picLocks noChangeAspect="1"/>
          </p:cNvPicPr>
          <p:nvPr/>
        </p:nvPicPr>
        <p:blipFill>
          <a:blip r:embed="rId4"/>
          <a:stretch>
            <a:fillRect/>
          </a:stretch>
        </p:blipFill>
        <p:spPr>
          <a:xfrm>
            <a:off x="3883741" y="3427322"/>
            <a:ext cx="3695611" cy="2551007"/>
          </a:xfrm>
          <a:prstGeom prst="rect">
            <a:avLst/>
          </a:prstGeom>
          <a:ln>
            <a:solidFill>
              <a:schemeClr val="tx1"/>
            </a:solidFill>
          </a:ln>
        </p:spPr>
      </p:pic>
    </p:spTree>
    <p:extLst>
      <p:ext uri="{BB962C8B-B14F-4D97-AF65-F5344CB8AC3E}">
        <p14:creationId xmlns:p14="http://schemas.microsoft.com/office/powerpoint/2010/main" val="24911911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6D5C8-2FF9-7125-768B-E8ED238179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DCCECA-6D9B-561C-3B41-537F65478A09}"/>
              </a:ext>
            </a:extLst>
          </p:cNvPr>
          <p:cNvSpPr>
            <a:spLocks noGrp="1"/>
          </p:cNvSpPr>
          <p:nvPr>
            <p:ph type="title"/>
          </p:nvPr>
        </p:nvSpPr>
        <p:spPr/>
        <p:txBody>
          <a:bodyPr/>
          <a:lstStyle/>
          <a:p>
            <a:r>
              <a:rPr lang="en-US" dirty="0"/>
              <a:t>Une tentative </a:t>
            </a:r>
            <a:r>
              <a:rPr lang="en-US" dirty="0" err="1"/>
              <a:t>d’analyse</a:t>
            </a:r>
            <a:endParaRPr lang="en-US" dirty="0"/>
          </a:p>
        </p:txBody>
      </p:sp>
      <p:sp>
        <p:nvSpPr>
          <p:cNvPr id="6" name="Espace réservé du texte 5">
            <a:extLst>
              <a:ext uri="{FF2B5EF4-FFF2-40B4-BE49-F238E27FC236}">
                <a16:creationId xmlns:a16="http://schemas.microsoft.com/office/drawing/2014/main" id="{41CAD182-E4F6-33E2-5FC6-38CF9C4AA7F2}"/>
              </a:ext>
            </a:extLst>
          </p:cNvPr>
          <p:cNvSpPr>
            <a:spLocks noGrp="1"/>
          </p:cNvSpPr>
          <p:nvPr>
            <p:ph type="body" idx="1"/>
          </p:nvPr>
        </p:nvSpPr>
        <p:spPr/>
        <p:txBody>
          <a:bodyPr/>
          <a:lstStyle/>
          <a:p>
            <a:endParaRPr lang="fr-FR"/>
          </a:p>
        </p:txBody>
      </p:sp>
    </p:spTree>
    <p:extLst>
      <p:ext uri="{BB962C8B-B14F-4D97-AF65-F5344CB8AC3E}">
        <p14:creationId xmlns:p14="http://schemas.microsoft.com/office/powerpoint/2010/main" val="980352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lipse 4">
            <a:extLst>
              <a:ext uri="{FF2B5EF4-FFF2-40B4-BE49-F238E27FC236}">
                <a16:creationId xmlns:a16="http://schemas.microsoft.com/office/drawing/2014/main" id="{EBEB3C9F-F7E2-DCDD-BAFE-632DC33E5D06}"/>
              </a:ext>
            </a:extLst>
          </p:cNvPr>
          <p:cNvSpPr/>
          <p:nvPr/>
        </p:nvSpPr>
        <p:spPr>
          <a:xfrm>
            <a:off x="5113907" y="2657514"/>
            <a:ext cx="2160000" cy="2160000"/>
          </a:xfrm>
          <a:prstGeom prst="ellipse">
            <a:avLst/>
          </a:prstGeom>
          <a:solidFill>
            <a:srgbClr val="FFC000"/>
          </a:solidFill>
          <a:ln>
            <a:solidFill>
              <a:srgbClr val="42C0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tx2">
                    <a:lumMod val="75000"/>
                  </a:schemeClr>
                </a:solidFill>
              </a:rPr>
              <a:t>Enseign</a:t>
            </a:r>
            <a:r>
              <a:rPr lang="fr-FR" dirty="0">
                <a:solidFill>
                  <a:schemeClr val="tx2">
                    <a:lumMod val="75000"/>
                  </a:schemeClr>
                </a:solidFill>
              </a:rPr>
              <a:t>. Supérieur</a:t>
            </a:r>
          </a:p>
        </p:txBody>
      </p:sp>
      <p:sp>
        <p:nvSpPr>
          <p:cNvPr id="7" name="Ellipse 6">
            <a:extLst>
              <a:ext uri="{FF2B5EF4-FFF2-40B4-BE49-F238E27FC236}">
                <a16:creationId xmlns:a16="http://schemas.microsoft.com/office/drawing/2014/main" id="{C25E029C-5CF3-7C0E-F9C7-0C9660C15161}"/>
              </a:ext>
            </a:extLst>
          </p:cNvPr>
          <p:cNvSpPr/>
          <p:nvPr/>
        </p:nvSpPr>
        <p:spPr>
          <a:xfrm>
            <a:off x="3539536" y="2138546"/>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lumMod val="95000"/>
                  </a:schemeClr>
                </a:solidFill>
              </a:rPr>
              <a:t>Massification</a:t>
            </a:r>
          </a:p>
        </p:txBody>
      </p:sp>
      <p:sp>
        <p:nvSpPr>
          <p:cNvPr id="8" name="Ellipse 7">
            <a:extLst>
              <a:ext uri="{FF2B5EF4-FFF2-40B4-BE49-F238E27FC236}">
                <a16:creationId xmlns:a16="http://schemas.microsoft.com/office/drawing/2014/main" id="{ACFBD157-E7A7-DFA0-05C0-3AE87DFD79B6}"/>
              </a:ext>
            </a:extLst>
          </p:cNvPr>
          <p:cNvSpPr/>
          <p:nvPr/>
        </p:nvSpPr>
        <p:spPr>
          <a:xfrm>
            <a:off x="5130006" y="903526"/>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bg1">
                    <a:lumMod val="95000"/>
                  </a:schemeClr>
                </a:solidFill>
              </a:rPr>
              <a:t>Hétérogénéité</a:t>
            </a:r>
          </a:p>
        </p:txBody>
      </p:sp>
      <p:sp>
        <p:nvSpPr>
          <p:cNvPr id="9" name="Ellipse 8">
            <a:extLst>
              <a:ext uri="{FF2B5EF4-FFF2-40B4-BE49-F238E27FC236}">
                <a16:creationId xmlns:a16="http://schemas.microsoft.com/office/drawing/2014/main" id="{39A9BE83-BC21-F762-22E6-384523713104}"/>
              </a:ext>
            </a:extLst>
          </p:cNvPr>
          <p:cNvSpPr/>
          <p:nvPr/>
        </p:nvSpPr>
        <p:spPr>
          <a:xfrm>
            <a:off x="6733327" y="2057967"/>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bg1">
                    <a:lumMod val="95000"/>
                  </a:schemeClr>
                </a:solidFill>
              </a:rPr>
              <a:t>Définanc</a:t>
            </a:r>
            <a:r>
              <a:rPr lang="fr-FR" dirty="0">
                <a:solidFill>
                  <a:schemeClr val="bg1">
                    <a:lumMod val="95000"/>
                  </a:schemeClr>
                </a:solidFill>
              </a:rPr>
              <a:t>.</a:t>
            </a:r>
          </a:p>
          <a:p>
            <a:pPr algn="ctr"/>
            <a:r>
              <a:rPr lang="fr-FR" dirty="0">
                <a:solidFill>
                  <a:schemeClr val="bg1">
                    <a:lumMod val="95000"/>
                  </a:schemeClr>
                </a:solidFill>
              </a:rPr>
              <a:t>relatif</a:t>
            </a:r>
          </a:p>
        </p:txBody>
      </p:sp>
      <p:sp>
        <p:nvSpPr>
          <p:cNvPr id="10" name="Ellipse 9">
            <a:extLst>
              <a:ext uri="{FF2B5EF4-FFF2-40B4-BE49-F238E27FC236}">
                <a16:creationId xmlns:a16="http://schemas.microsoft.com/office/drawing/2014/main" id="{CD8B7BE1-8748-1059-F1E7-4AB921CFEB9C}"/>
              </a:ext>
            </a:extLst>
          </p:cNvPr>
          <p:cNvSpPr>
            <a:spLocks/>
          </p:cNvSpPr>
          <p:nvPr/>
        </p:nvSpPr>
        <p:spPr>
          <a:xfrm>
            <a:off x="6150628" y="3644152"/>
            <a:ext cx="2160000" cy="2160000"/>
          </a:xfrm>
          <a:prstGeom prst="ellipse">
            <a:avLst/>
          </a:prstGeom>
          <a:solidFill>
            <a:schemeClr val="accent6">
              <a:lumMod val="60000"/>
              <a:lumOff val="40000"/>
            </a:schemeClr>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rPr>
              <a:t>Leviers technologiques</a:t>
            </a:r>
          </a:p>
        </p:txBody>
      </p:sp>
      <p:sp>
        <p:nvSpPr>
          <p:cNvPr id="11" name="Ellipse 10">
            <a:extLst>
              <a:ext uri="{FF2B5EF4-FFF2-40B4-BE49-F238E27FC236}">
                <a16:creationId xmlns:a16="http://schemas.microsoft.com/office/drawing/2014/main" id="{BC2E50B1-95D5-F4C5-54DC-63D6EC95E5F8}"/>
              </a:ext>
            </a:extLst>
          </p:cNvPr>
          <p:cNvSpPr>
            <a:spLocks/>
          </p:cNvSpPr>
          <p:nvPr/>
        </p:nvSpPr>
        <p:spPr>
          <a:xfrm>
            <a:off x="4142505" y="3644152"/>
            <a:ext cx="2160000" cy="2160000"/>
          </a:xfrm>
          <a:prstGeom prst="ellipse">
            <a:avLst/>
          </a:prstGeom>
          <a:solidFill>
            <a:schemeClr val="accent6">
              <a:lumMod val="60000"/>
              <a:lumOff val="40000"/>
            </a:schemeClr>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rPr>
              <a:t>Leviers pédagogiques</a:t>
            </a:r>
          </a:p>
        </p:txBody>
      </p:sp>
    </p:spTree>
    <p:extLst>
      <p:ext uri="{BB962C8B-B14F-4D97-AF65-F5344CB8AC3E}">
        <p14:creationId xmlns:p14="http://schemas.microsoft.com/office/powerpoint/2010/main" val="1187196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677722-39B7-1968-8653-55A6AD79B163}"/>
            </a:ext>
          </a:extLst>
        </p:cNvPr>
        <p:cNvGrpSpPr/>
        <p:nvPr/>
      </p:nvGrpSpPr>
      <p:grpSpPr>
        <a:xfrm>
          <a:off x="0" y="0"/>
          <a:ext cx="0" cy="0"/>
          <a:chOff x="0" y="0"/>
          <a:chExt cx="0" cy="0"/>
        </a:xfrm>
      </p:grpSpPr>
      <p:sp>
        <p:nvSpPr>
          <p:cNvPr id="12" name="Rectangle : coins arrondis 11">
            <a:extLst>
              <a:ext uri="{FF2B5EF4-FFF2-40B4-BE49-F238E27FC236}">
                <a16:creationId xmlns:a16="http://schemas.microsoft.com/office/drawing/2014/main" id="{9CB2F32E-9A88-4454-66FE-71A589EAA6C4}"/>
              </a:ext>
            </a:extLst>
          </p:cNvPr>
          <p:cNvSpPr/>
          <p:nvPr/>
        </p:nvSpPr>
        <p:spPr>
          <a:xfrm>
            <a:off x="901521" y="103031"/>
            <a:ext cx="10457645" cy="5872766"/>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8" name="Rectangle 17">
            <a:extLst>
              <a:ext uri="{FF2B5EF4-FFF2-40B4-BE49-F238E27FC236}">
                <a16:creationId xmlns:a16="http://schemas.microsoft.com/office/drawing/2014/main" id="{E5A63DAD-ADE1-D7EC-F43A-D3AE76D05B2A}"/>
              </a:ext>
            </a:extLst>
          </p:cNvPr>
          <p:cNvSpPr/>
          <p:nvPr/>
        </p:nvSpPr>
        <p:spPr>
          <a:xfrm>
            <a:off x="3539536" y="8862"/>
            <a:ext cx="5485797" cy="923330"/>
          </a:xfrm>
          <a:prstGeom prst="rect">
            <a:avLst/>
          </a:prstGeom>
          <a:noFill/>
        </p:spPr>
        <p:txBody>
          <a:bodyPr wrap="none" lIns="91440" tIns="45720" rIns="91440" bIns="45720">
            <a:spAutoFit/>
          </a:bodyPr>
          <a:lstStyle/>
          <a:p>
            <a:pPr algn="ctr"/>
            <a:r>
              <a:rPr lang="fr-FR"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SUROPTIMISATION</a:t>
            </a:r>
          </a:p>
        </p:txBody>
      </p:sp>
      <p:sp>
        <p:nvSpPr>
          <p:cNvPr id="2" name="Ellipse 1">
            <a:extLst>
              <a:ext uri="{FF2B5EF4-FFF2-40B4-BE49-F238E27FC236}">
                <a16:creationId xmlns:a16="http://schemas.microsoft.com/office/drawing/2014/main" id="{68873C98-1B04-FE08-D487-F3C11D137DEC}"/>
              </a:ext>
            </a:extLst>
          </p:cNvPr>
          <p:cNvSpPr/>
          <p:nvPr/>
        </p:nvSpPr>
        <p:spPr>
          <a:xfrm>
            <a:off x="5113907" y="2657514"/>
            <a:ext cx="2160000" cy="2160000"/>
          </a:xfrm>
          <a:prstGeom prst="ellipse">
            <a:avLst/>
          </a:prstGeom>
          <a:solidFill>
            <a:srgbClr val="FFC000"/>
          </a:solidFill>
          <a:ln>
            <a:solidFill>
              <a:srgbClr val="42C0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tx1">
                    <a:lumMod val="75000"/>
                    <a:lumOff val="25000"/>
                  </a:schemeClr>
                </a:solidFill>
              </a:rPr>
              <a:t>Enseign</a:t>
            </a:r>
            <a:r>
              <a:rPr lang="fr-FR" dirty="0">
                <a:solidFill>
                  <a:schemeClr val="tx1">
                    <a:lumMod val="75000"/>
                    <a:lumOff val="25000"/>
                  </a:schemeClr>
                </a:solidFill>
              </a:rPr>
              <a:t>. Supérieur</a:t>
            </a:r>
          </a:p>
        </p:txBody>
      </p:sp>
      <p:sp>
        <p:nvSpPr>
          <p:cNvPr id="3" name="Ellipse 2">
            <a:extLst>
              <a:ext uri="{FF2B5EF4-FFF2-40B4-BE49-F238E27FC236}">
                <a16:creationId xmlns:a16="http://schemas.microsoft.com/office/drawing/2014/main" id="{4716A6F1-575F-92D7-88D1-B1F103AAD0B2}"/>
              </a:ext>
            </a:extLst>
          </p:cNvPr>
          <p:cNvSpPr/>
          <p:nvPr/>
        </p:nvSpPr>
        <p:spPr>
          <a:xfrm>
            <a:off x="3539536" y="2138546"/>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lumMod val="95000"/>
                  </a:schemeClr>
                </a:solidFill>
              </a:rPr>
              <a:t>Massification</a:t>
            </a:r>
          </a:p>
        </p:txBody>
      </p:sp>
      <p:sp>
        <p:nvSpPr>
          <p:cNvPr id="4" name="Ellipse 3">
            <a:extLst>
              <a:ext uri="{FF2B5EF4-FFF2-40B4-BE49-F238E27FC236}">
                <a16:creationId xmlns:a16="http://schemas.microsoft.com/office/drawing/2014/main" id="{D217E219-EEB5-D290-9917-3D88272DE80F}"/>
              </a:ext>
            </a:extLst>
          </p:cNvPr>
          <p:cNvSpPr/>
          <p:nvPr/>
        </p:nvSpPr>
        <p:spPr>
          <a:xfrm>
            <a:off x="5130006" y="903526"/>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bg1">
                    <a:lumMod val="95000"/>
                  </a:schemeClr>
                </a:solidFill>
              </a:rPr>
              <a:t>Hétérogénéité</a:t>
            </a:r>
          </a:p>
        </p:txBody>
      </p:sp>
      <p:sp>
        <p:nvSpPr>
          <p:cNvPr id="17" name="Ellipse 16">
            <a:extLst>
              <a:ext uri="{FF2B5EF4-FFF2-40B4-BE49-F238E27FC236}">
                <a16:creationId xmlns:a16="http://schemas.microsoft.com/office/drawing/2014/main" id="{367A9E21-EA46-3730-3E7D-E0807E9FB67B}"/>
              </a:ext>
            </a:extLst>
          </p:cNvPr>
          <p:cNvSpPr/>
          <p:nvPr/>
        </p:nvSpPr>
        <p:spPr>
          <a:xfrm>
            <a:off x="6733327" y="2057967"/>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bg1">
                    <a:lumMod val="95000"/>
                  </a:schemeClr>
                </a:solidFill>
              </a:rPr>
              <a:t>Définanc</a:t>
            </a:r>
            <a:r>
              <a:rPr lang="fr-FR" dirty="0">
                <a:solidFill>
                  <a:schemeClr val="bg1">
                    <a:lumMod val="95000"/>
                  </a:schemeClr>
                </a:solidFill>
              </a:rPr>
              <a:t>.</a:t>
            </a:r>
          </a:p>
          <a:p>
            <a:pPr algn="ctr"/>
            <a:r>
              <a:rPr lang="fr-FR" dirty="0">
                <a:solidFill>
                  <a:schemeClr val="bg1">
                    <a:lumMod val="95000"/>
                  </a:schemeClr>
                </a:solidFill>
              </a:rPr>
              <a:t>relatif</a:t>
            </a:r>
          </a:p>
        </p:txBody>
      </p:sp>
      <p:sp>
        <p:nvSpPr>
          <p:cNvPr id="19" name="Ellipse 18">
            <a:extLst>
              <a:ext uri="{FF2B5EF4-FFF2-40B4-BE49-F238E27FC236}">
                <a16:creationId xmlns:a16="http://schemas.microsoft.com/office/drawing/2014/main" id="{BE4ED950-D578-5898-3FF6-566ADC0A85ED}"/>
              </a:ext>
            </a:extLst>
          </p:cNvPr>
          <p:cNvSpPr>
            <a:spLocks/>
          </p:cNvSpPr>
          <p:nvPr/>
        </p:nvSpPr>
        <p:spPr>
          <a:xfrm>
            <a:off x="6150628" y="3644152"/>
            <a:ext cx="2160000" cy="2160000"/>
          </a:xfrm>
          <a:prstGeom prst="ellipse">
            <a:avLst/>
          </a:prstGeom>
          <a:solidFill>
            <a:schemeClr val="accent6">
              <a:lumMod val="60000"/>
              <a:lumOff val="40000"/>
            </a:schemeClr>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rPr>
              <a:t>Leviers technologiques</a:t>
            </a:r>
          </a:p>
        </p:txBody>
      </p:sp>
      <p:sp>
        <p:nvSpPr>
          <p:cNvPr id="20" name="Ellipse 19">
            <a:extLst>
              <a:ext uri="{FF2B5EF4-FFF2-40B4-BE49-F238E27FC236}">
                <a16:creationId xmlns:a16="http://schemas.microsoft.com/office/drawing/2014/main" id="{713AB4CE-6C44-A9A4-DA89-70B6F0C29851}"/>
              </a:ext>
            </a:extLst>
          </p:cNvPr>
          <p:cNvSpPr>
            <a:spLocks/>
          </p:cNvSpPr>
          <p:nvPr/>
        </p:nvSpPr>
        <p:spPr>
          <a:xfrm>
            <a:off x="4142505" y="3644152"/>
            <a:ext cx="2160000" cy="2160000"/>
          </a:xfrm>
          <a:prstGeom prst="ellipse">
            <a:avLst/>
          </a:prstGeom>
          <a:solidFill>
            <a:schemeClr val="accent6">
              <a:lumMod val="60000"/>
              <a:lumOff val="40000"/>
            </a:schemeClr>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rPr>
              <a:t>Leviers pédagogiques</a:t>
            </a:r>
          </a:p>
        </p:txBody>
      </p:sp>
    </p:spTree>
    <p:extLst>
      <p:ext uri="{BB962C8B-B14F-4D97-AF65-F5344CB8AC3E}">
        <p14:creationId xmlns:p14="http://schemas.microsoft.com/office/powerpoint/2010/main" val="1433044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F0910-9A5A-9456-144F-743E6884151E}"/>
            </a:ext>
          </a:extLst>
        </p:cNvPr>
        <p:cNvGrpSpPr/>
        <p:nvPr/>
      </p:nvGrpSpPr>
      <p:grpSpPr>
        <a:xfrm>
          <a:off x="0" y="0"/>
          <a:ext cx="0" cy="0"/>
          <a:chOff x="0" y="0"/>
          <a:chExt cx="0" cy="0"/>
        </a:xfrm>
      </p:grpSpPr>
      <p:sp>
        <p:nvSpPr>
          <p:cNvPr id="12" name="Rectangle : coins arrondis 11">
            <a:extLst>
              <a:ext uri="{FF2B5EF4-FFF2-40B4-BE49-F238E27FC236}">
                <a16:creationId xmlns:a16="http://schemas.microsoft.com/office/drawing/2014/main" id="{E23A03EE-8E80-54FD-E845-644A60141193}"/>
              </a:ext>
            </a:extLst>
          </p:cNvPr>
          <p:cNvSpPr/>
          <p:nvPr/>
        </p:nvSpPr>
        <p:spPr>
          <a:xfrm>
            <a:off x="901521" y="103031"/>
            <a:ext cx="10457645" cy="5872766"/>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 coins arrondis 12">
            <a:extLst>
              <a:ext uri="{FF2B5EF4-FFF2-40B4-BE49-F238E27FC236}">
                <a16:creationId xmlns:a16="http://schemas.microsoft.com/office/drawing/2014/main" id="{6D7EE169-15CD-3024-0C2D-85A51D7EF78B}"/>
              </a:ext>
            </a:extLst>
          </p:cNvPr>
          <p:cNvSpPr/>
          <p:nvPr/>
        </p:nvSpPr>
        <p:spPr>
          <a:xfrm>
            <a:off x="1694602" y="889958"/>
            <a:ext cx="2009105" cy="865071"/>
          </a:xfrm>
          <a:prstGeom prst="roundRect">
            <a:avLst/>
          </a:prstGeom>
          <a:solidFill>
            <a:srgbClr val="42C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New public management</a:t>
            </a:r>
          </a:p>
        </p:txBody>
      </p:sp>
      <p:sp>
        <p:nvSpPr>
          <p:cNvPr id="14" name="Rectangle : coins arrondis 13">
            <a:extLst>
              <a:ext uri="{FF2B5EF4-FFF2-40B4-BE49-F238E27FC236}">
                <a16:creationId xmlns:a16="http://schemas.microsoft.com/office/drawing/2014/main" id="{046F544F-2C75-AB2D-AD6B-E75BCEBC57BB}"/>
              </a:ext>
            </a:extLst>
          </p:cNvPr>
          <p:cNvSpPr/>
          <p:nvPr/>
        </p:nvSpPr>
        <p:spPr>
          <a:xfrm>
            <a:off x="8880476" y="889958"/>
            <a:ext cx="2009105" cy="865071"/>
          </a:xfrm>
          <a:prstGeom prst="roundRect">
            <a:avLst/>
          </a:prstGeom>
          <a:solidFill>
            <a:srgbClr val="42C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Autonomie productiviste</a:t>
            </a:r>
          </a:p>
        </p:txBody>
      </p:sp>
      <p:sp>
        <p:nvSpPr>
          <p:cNvPr id="15" name="Rectangle : coins arrondis 14">
            <a:extLst>
              <a:ext uri="{FF2B5EF4-FFF2-40B4-BE49-F238E27FC236}">
                <a16:creationId xmlns:a16="http://schemas.microsoft.com/office/drawing/2014/main" id="{019A3A15-1D0B-9276-85F3-BAE7A8003F25}"/>
              </a:ext>
            </a:extLst>
          </p:cNvPr>
          <p:cNvSpPr/>
          <p:nvPr/>
        </p:nvSpPr>
        <p:spPr>
          <a:xfrm>
            <a:off x="1694602" y="4782544"/>
            <a:ext cx="2009105" cy="865071"/>
          </a:xfrm>
          <a:prstGeom prst="roundRect">
            <a:avLst/>
          </a:prstGeom>
          <a:solidFill>
            <a:srgbClr val="42C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Dépendance aux indicateurs chiffrés</a:t>
            </a:r>
          </a:p>
        </p:txBody>
      </p:sp>
      <p:sp>
        <p:nvSpPr>
          <p:cNvPr id="16" name="Rectangle : coins arrondis 15">
            <a:extLst>
              <a:ext uri="{FF2B5EF4-FFF2-40B4-BE49-F238E27FC236}">
                <a16:creationId xmlns:a16="http://schemas.microsoft.com/office/drawing/2014/main" id="{064A648C-DEAB-5F1A-0720-F3E3B4E94FA8}"/>
              </a:ext>
            </a:extLst>
          </p:cNvPr>
          <p:cNvSpPr/>
          <p:nvPr/>
        </p:nvSpPr>
        <p:spPr>
          <a:xfrm>
            <a:off x="8880475" y="4782544"/>
            <a:ext cx="2009105" cy="865071"/>
          </a:xfrm>
          <a:prstGeom prst="roundRect">
            <a:avLst/>
          </a:prstGeom>
          <a:solidFill>
            <a:srgbClr val="42C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Standardisation</a:t>
            </a:r>
          </a:p>
        </p:txBody>
      </p:sp>
      <p:sp>
        <p:nvSpPr>
          <p:cNvPr id="18" name="Rectangle 17">
            <a:extLst>
              <a:ext uri="{FF2B5EF4-FFF2-40B4-BE49-F238E27FC236}">
                <a16:creationId xmlns:a16="http://schemas.microsoft.com/office/drawing/2014/main" id="{FCB55C23-A34E-FC25-3105-EFBD255546B9}"/>
              </a:ext>
            </a:extLst>
          </p:cNvPr>
          <p:cNvSpPr/>
          <p:nvPr/>
        </p:nvSpPr>
        <p:spPr>
          <a:xfrm>
            <a:off x="3539536" y="8862"/>
            <a:ext cx="5485797" cy="923330"/>
          </a:xfrm>
          <a:prstGeom prst="rect">
            <a:avLst/>
          </a:prstGeom>
          <a:noFill/>
        </p:spPr>
        <p:txBody>
          <a:bodyPr wrap="none" lIns="91440" tIns="45720" rIns="91440" bIns="45720">
            <a:spAutoFit/>
          </a:bodyPr>
          <a:lstStyle/>
          <a:p>
            <a:pPr algn="ctr"/>
            <a:r>
              <a:rPr lang="fr-FR"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SUROPTIMISATION</a:t>
            </a:r>
          </a:p>
        </p:txBody>
      </p:sp>
      <p:sp>
        <p:nvSpPr>
          <p:cNvPr id="2" name="Ellipse 1">
            <a:extLst>
              <a:ext uri="{FF2B5EF4-FFF2-40B4-BE49-F238E27FC236}">
                <a16:creationId xmlns:a16="http://schemas.microsoft.com/office/drawing/2014/main" id="{DD61D29E-5EC8-5034-8ED7-30F37DDF0296}"/>
              </a:ext>
            </a:extLst>
          </p:cNvPr>
          <p:cNvSpPr/>
          <p:nvPr/>
        </p:nvSpPr>
        <p:spPr>
          <a:xfrm>
            <a:off x="5113907" y="2657514"/>
            <a:ext cx="2160000" cy="2160000"/>
          </a:xfrm>
          <a:prstGeom prst="ellipse">
            <a:avLst/>
          </a:prstGeom>
          <a:solidFill>
            <a:srgbClr val="FFC000"/>
          </a:solidFill>
          <a:ln>
            <a:solidFill>
              <a:srgbClr val="42C0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tx1">
                    <a:lumMod val="75000"/>
                    <a:lumOff val="25000"/>
                  </a:schemeClr>
                </a:solidFill>
              </a:rPr>
              <a:t>Enseign</a:t>
            </a:r>
            <a:r>
              <a:rPr lang="fr-FR" dirty="0">
                <a:solidFill>
                  <a:schemeClr val="tx1">
                    <a:lumMod val="75000"/>
                    <a:lumOff val="25000"/>
                  </a:schemeClr>
                </a:solidFill>
              </a:rPr>
              <a:t>. Supérieur</a:t>
            </a:r>
          </a:p>
        </p:txBody>
      </p:sp>
      <p:sp>
        <p:nvSpPr>
          <p:cNvPr id="3" name="Ellipse 2">
            <a:extLst>
              <a:ext uri="{FF2B5EF4-FFF2-40B4-BE49-F238E27FC236}">
                <a16:creationId xmlns:a16="http://schemas.microsoft.com/office/drawing/2014/main" id="{7E0BB929-A923-1D51-C3CD-B0D3B3712E69}"/>
              </a:ext>
            </a:extLst>
          </p:cNvPr>
          <p:cNvSpPr/>
          <p:nvPr/>
        </p:nvSpPr>
        <p:spPr>
          <a:xfrm>
            <a:off x="3539536" y="2138546"/>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lumMod val="95000"/>
                  </a:schemeClr>
                </a:solidFill>
              </a:rPr>
              <a:t>Massification</a:t>
            </a:r>
          </a:p>
        </p:txBody>
      </p:sp>
      <p:sp>
        <p:nvSpPr>
          <p:cNvPr id="4" name="Ellipse 3">
            <a:extLst>
              <a:ext uri="{FF2B5EF4-FFF2-40B4-BE49-F238E27FC236}">
                <a16:creationId xmlns:a16="http://schemas.microsoft.com/office/drawing/2014/main" id="{4BCA73B7-08BA-E5B4-2A78-04E1B5D0070A}"/>
              </a:ext>
            </a:extLst>
          </p:cNvPr>
          <p:cNvSpPr/>
          <p:nvPr/>
        </p:nvSpPr>
        <p:spPr>
          <a:xfrm>
            <a:off x="5130006" y="903526"/>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bg1">
                    <a:lumMod val="95000"/>
                  </a:schemeClr>
                </a:solidFill>
              </a:rPr>
              <a:t>Hétérogénéité</a:t>
            </a:r>
          </a:p>
        </p:txBody>
      </p:sp>
      <p:sp>
        <p:nvSpPr>
          <p:cNvPr id="17" name="Ellipse 16">
            <a:extLst>
              <a:ext uri="{FF2B5EF4-FFF2-40B4-BE49-F238E27FC236}">
                <a16:creationId xmlns:a16="http://schemas.microsoft.com/office/drawing/2014/main" id="{30B7CAD4-DB55-941B-22A7-95958FCD7F7E}"/>
              </a:ext>
            </a:extLst>
          </p:cNvPr>
          <p:cNvSpPr/>
          <p:nvPr/>
        </p:nvSpPr>
        <p:spPr>
          <a:xfrm>
            <a:off x="6733327" y="2057967"/>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bg1">
                    <a:lumMod val="95000"/>
                  </a:schemeClr>
                </a:solidFill>
              </a:rPr>
              <a:t>Définanc</a:t>
            </a:r>
            <a:r>
              <a:rPr lang="fr-FR" dirty="0">
                <a:solidFill>
                  <a:schemeClr val="bg1">
                    <a:lumMod val="95000"/>
                  </a:schemeClr>
                </a:solidFill>
              </a:rPr>
              <a:t>.</a:t>
            </a:r>
          </a:p>
          <a:p>
            <a:pPr algn="ctr"/>
            <a:r>
              <a:rPr lang="fr-FR" dirty="0">
                <a:solidFill>
                  <a:schemeClr val="bg1">
                    <a:lumMod val="95000"/>
                  </a:schemeClr>
                </a:solidFill>
              </a:rPr>
              <a:t>relatif</a:t>
            </a:r>
          </a:p>
        </p:txBody>
      </p:sp>
      <p:sp>
        <p:nvSpPr>
          <p:cNvPr id="19" name="Ellipse 18">
            <a:extLst>
              <a:ext uri="{FF2B5EF4-FFF2-40B4-BE49-F238E27FC236}">
                <a16:creationId xmlns:a16="http://schemas.microsoft.com/office/drawing/2014/main" id="{E88C6AC4-2FE1-F5F0-374C-7DB3BE5160B3}"/>
              </a:ext>
            </a:extLst>
          </p:cNvPr>
          <p:cNvSpPr>
            <a:spLocks/>
          </p:cNvSpPr>
          <p:nvPr/>
        </p:nvSpPr>
        <p:spPr>
          <a:xfrm>
            <a:off x="6150628" y="3644152"/>
            <a:ext cx="2160000" cy="2160000"/>
          </a:xfrm>
          <a:prstGeom prst="ellipse">
            <a:avLst/>
          </a:prstGeom>
          <a:solidFill>
            <a:schemeClr val="accent6">
              <a:lumMod val="60000"/>
              <a:lumOff val="40000"/>
            </a:schemeClr>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rPr>
              <a:t>Leviers technologiques</a:t>
            </a:r>
          </a:p>
        </p:txBody>
      </p:sp>
      <p:sp>
        <p:nvSpPr>
          <p:cNvPr id="20" name="Ellipse 19">
            <a:extLst>
              <a:ext uri="{FF2B5EF4-FFF2-40B4-BE49-F238E27FC236}">
                <a16:creationId xmlns:a16="http://schemas.microsoft.com/office/drawing/2014/main" id="{CDD4A031-A7CD-B5E0-21EB-9C4CF5A385FC}"/>
              </a:ext>
            </a:extLst>
          </p:cNvPr>
          <p:cNvSpPr>
            <a:spLocks/>
          </p:cNvSpPr>
          <p:nvPr/>
        </p:nvSpPr>
        <p:spPr>
          <a:xfrm>
            <a:off x="4142505" y="3644152"/>
            <a:ext cx="2160000" cy="2160000"/>
          </a:xfrm>
          <a:prstGeom prst="ellipse">
            <a:avLst/>
          </a:prstGeom>
          <a:solidFill>
            <a:schemeClr val="accent6">
              <a:lumMod val="60000"/>
              <a:lumOff val="40000"/>
            </a:schemeClr>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rPr>
              <a:t>Leviers pédagogiques</a:t>
            </a:r>
          </a:p>
        </p:txBody>
      </p:sp>
    </p:spTree>
    <p:extLst>
      <p:ext uri="{BB962C8B-B14F-4D97-AF65-F5344CB8AC3E}">
        <p14:creationId xmlns:p14="http://schemas.microsoft.com/office/powerpoint/2010/main" val="2149990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82250-DB19-6D69-9E3F-6EE1A48B1A04}"/>
            </a:ext>
          </a:extLst>
        </p:cNvPr>
        <p:cNvGrpSpPr/>
        <p:nvPr/>
      </p:nvGrpSpPr>
      <p:grpSpPr>
        <a:xfrm>
          <a:off x="0" y="0"/>
          <a:ext cx="0" cy="0"/>
          <a:chOff x="0" y="0"/>
          <a:chExt cx="0" cy="0"/>
        </a:xfrm>
      </p:grpSpPr>
      <p:sp>
        <p:nvSpPr>
          <p:cNvPr id="12" name="Rectangle : coins arrondis 11">
            <a:extLst>
              <a:ext uri="{FF2B5EF4-FFF2-40B4-BE49-F238E27FC236}">
                <a16:creationId xmlns:a16="http://schemas.microsoft.com/office/drawing/2014/main" id="{E5420F4E-817F-EAD2-A1FA-7D84244B6803}"/>
              </a:ext>
            </a:extLst>
          </p:cNvPr>
          <p:cNvSpPr/>
          <p:nvPr/>
        </p:nvSpPr>
        <p:spPr>
          <a:xfrm>
            <a:off x="901521" y="103031"/>
            <a:ext cx="10457645" cy="5872766"/>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3" name="Rectangle : coins arrondis 12">
            <a:extLst>
              <a:ext uri="{FF2B5EF4-FFF2-40B4-BE49-F238E27FC236}">
                <a16:creationId xmlns:a16="http://schemas.microsoft.com/office/drawing/2014/main" id="{4A17F407-E727-6C46-A3E1-3A5460E08747}"/>
              </a:ext>
            </a:extLst>
          </p:cNvPr>
          <p:cNvSpPr/>
          <p:nvPr/>
        </p:nvSpPr>
        <p:spPr>
          <a:xfrm>
            <a:off x="1694602" y="889958"/>
            <a:ext cx="2009105" cy="865071"/>
          </a:xfrm>
          <a:prstGeom prst="roundRect">
            <a:avLst/>
          </a:prstGeom>
          <a:solidFill>
            <a:srgbClr val="42C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New public management</a:t>
            </a:r>
          </a:p>
        </p:txBody>
      </p:sp>
      <p:sp>
        <p:nvSpPr>
          <p:cNvPr id="14" name="Rectangle : coins arrondis 13">
            <a:extLst>
              <a:ext uri="{FF2B5EF4-FFF2-40B4-BE49-F238E27FC236}">
                <a16:creationId xmlns:a16="http://schemas.microsoft.com/office/drawing/2014/main" id="{F7A7268C-952A-7388-7899-6AAA4FA946CE}"/>
              </a:ext>
            </a:extLst>
          </p:cNvPr>
          <p:cNvSpPr/>
          <p:nvPr/>
        </p:nvSpPr>
        <p:spPr>
          <a:xfrm>
            <a:off x="8880476" y="889958"/>
            <a:ext cx="2009105" cy="865071"/>
          </a:xfrm>
          <a:prstGeom prst="roundRect">
            <a:avLst/>
          </a:prstGeom>
          <a:solidFill>
            <a:srgbClr val="42C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Autonomie productiviste</a:t>
            </a:r>
          </a:p>
        </p:txBody>
      </p:sp>
      <p:sp>
        <p:nvSpPr>
          <p:cNvPr id="15" name="Rectangle : coins arrondis 14">
            <a:extLst>
              <a:ext uri="{FF2B5EF4-FFF2-40B4-BE49-F238E27FC236}">
                <a16:creationId xmlns:a16="http://schemas.microsoft.com/office/drawing/2014/main" id="{0A6FD80C-9502-5693-40AD-845AF6493939}"/>
              </a:ext>
            </a:extLst>
          </p:cNvPr>
          <p:cNvSpPr/>
          <p:nvPr/>
        </p:nvSpPr>
        <p:spPr>
          <a:xfrm>
            <a:off x="1694602" y="4782544"/>
            <a:ext cx="2009105" cy="865071"/>
          </a:xfrm>
          <a:prstGeom prst="roundRect">
            <a:avLst/>
          </a:prstGeom>
          <a:solidFill>
            <a:srgbClr val="42C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Dépendance aux indicateurs chiffrés</a:t>
            </a:r>
          </a:p>
        </p:txBody>
      </p:sp>
      <p:sp>
        <p:nvSpPr>
          <p:cNvPr id="16" name="Rectangle : coins arrondis 15">
            <a:extLst>
              <a:ext uri="{FF2B5EF4-FFF2-40B4-BE49-F238E27FC236}">
                <a16:creationId xmlns:a16="http://schemas.microsoft.com/office/drawing/2014/main" id="{1F625D55-D20A-BD6B-569E-C6C3D4745387}"/>
              </a:ext>
            </a:extLst>
          </p:cNvPr>
          <p:cNvSpPr/>
          <p:nvPr/>
        </p:nvSpPr>
        <p:spPr>
          <a:xfrm>
            <a:off x="8880475" y="4782544"/>
            <a:ext cx="2009105" cy="865071"/>
          </a:xfrm>
          <a:prstGeom prst="roundRect">
            <a:avLst/>
          </a:prstGeom>
          <a:solidFill>
            <a:srgbClr val="42C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lumMod val="75000"/>
                    <a:lumOff val="25000"/>
                  </a:schemeClr>
                </a:solidFill>
              </a:rPr>
              <a:t>Standardisation</a:t>
            </a:r>
          </a:p>
        </p:txBody>
      </p:sp>
      <p:sp>
        <p:nvSpPr>
          <p:cNvPr id="18" name="Rectangle 17">
            <a:extLst>
              <a:ext uri="{FF2B5EF4-FFF2-40B4-BE49-F238E27FC236}">
                <a16:creationId xmlns:a16="http://schemas.microsoft.com/office/drawing/2014/main" id="{DEDEFB63-BBCF-F06D-C7C8-B2D041AB0AA7}"/>
              </a:ext>
            </a:extLst>
          </p:cNvPr>
          <p:cNvSpPr/>
          <p:nvPr/>
        </p:nvSpPr>
        <p:spPr>
          <a:xfrm>
            <a:off x="3539536" y="8862"/>
            <a:ext cx="5485797" cy="923330"/>
          </a:xfrm>
          <a:prstGeom prst="rect">
            <a:avLst/>
          </a:prstGeom>
          <a:noFill/>
        </p:spPr>
        <p:txBody>
          <a:bodyPr wrap="none" lIns="91440" tIns="45720" rIns="91440" bIns="45720">
            <a:spAutoFit/>
          </a:bodyPr>
          <a:lstStyle/>
          <a:p>
            <a:pPr algn="ctr"/>
            <a:r>
              <a:rPr lang="fr-FR"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SUROPTIMISATION</a:t>
            </a:r>
          </a:p>
        </p:txBody>
      </p:sp>
      <p:sp>
        <p:nvSpPr>
          <p:cNvPr id="2" name="Ellipse 1">
            <a:extLst>
              <a:ext uri="{FF2B5EF4-FFF2-40B4-BE49-F238E27FC236}">
                <a16:creationId xmlns:a16="http://schemas.microsoft.com/office/drawing/2014/main" id="{EF1CE080-4B2A-43E7-548D-268FFE656379}"/>
              </a:ext>
            </a:extLst>
          </p:cNvPr>
          <p:cNvSpPr/>
          <p:nvPr/>
        </p:nvSpPr>
        <p:spPr>
          <a:xfrm>
            <a:off x="5113907" y="2657514"/>
            <a:ext cx="2160000" cy="2160000"/>
          </a:xfrm>
          <a:prstGeom prst="ellipse">
            <a:avLst/>
          </a:prstGeom>
          <a:solidFill>
            <a:srgbClr val="FFC000"/>
          </a:solidFill>
          <a:ln>
            <a:solidFill>
              <a:srgbClr val="42C0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tx1">
                    <a:lumMod val="75000"/>
                    <a:lumOff val="25000"/>
                  </a:schemeClr>
                </a:solidFill>
              </a:rPr>
              <a:t>Enseign</a:t>
            </a:r>
            <a:r>
              <a:rPr lang="fr-FR" dirty="0">
                <a:solidFill>
                  <a:schemeClr val="tx1">
                    <a:lumMod val="75000"/>
                    <a:lumOff val="25000"/>
                  </a:schemeClr>
                </a:solidFill>
              </a:rPr>
              <a:t>. Supérieur</a:t>
            </a:r>
          </a:p>
        </p:txBody>
      </p:sp>
      <p:sp>
        <p:nvSpPr>
          <p:cNvPr id="3" name="Ellipse 2">
            <a:extLst>
              <a:ext uri="{FF2B5EF4-FFF2-40B4-BE49-F238E27FC236}">
                <a16:creationId xmlns:a16="http://schemas.microsoft.com/office/drawing/2014/main" id="{30EA4E0F-55A6-31BB-74E8-3CDD8B02E655}"/>
              </a:ext>
            </a:extLst>
          </p:cNvPr>
          <p:cNvSpPr/>
          <p:nvPr/>
        </p:nvSpPr>
        <p:spPr>
          <a:xfrm>
            <a:off x="3539536" y="2138546"/>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lumMod val="95000"/>
                  </a:schemeClr>
                </a:solidFill>
              </a:rPr>
              <a:t>Massification</a:t>
            </a:r>
          </a:p>
        </p:txBody>
      </p:sp>
      <p:sp>
        <p:nvSpPr>
          <p:cNvPr id="4" name="Ellipse 3">
            <a:extLst>
              <a:ext uri="{FF2B5EF4-FFF2-40B4-BE49-F238E27FC236}">
                <a16:creationId xmlns:a16="http://schemas.microsoft.com/office/drawing/2014/main" id="{0D2AD9CC-3FCB-D577-C32E-3A38A8C6D3E6}"/>
              </a:ext>
            </a:extLst>
          </p:cNvPr>
          <p:cNvSpPr/>
          <p:nvPr/>
        </p:nvSpPr>
        <p:spPr>
          <a:xfrm>
            <a:off x="5130006" y="903526"/>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bg1">
                    <a:lumMod val="95000"/>
                  </a:schemeClr>
                </a:solidFill>
              </a:rPr>
              <a:t>Hétérogénéité</a:t>
            </a:r>
          </a:p>
        </p:txBody>
      </p:sp>
      <p:sp>
        <p:nvSpPr>
          <p:cNvPr id="17" name="Ellipse 16">
            <a:extLst>
              <a:ext uri="{FF2B5EF4-FFF2-40B4-BE49-F238E27FC236}">
                <a16:creationId xmlns:a16="http://schemas.microsoft.com/office/drawing/2014/main" id="{AF6D4DD3-9136-F931-7DF6-77A5842EDD90}"/>
              </a:ext>
            </a:extLst>
          </p:cNvPr>
          <p:cNvSpPr/>
          <p:nvPr/>
        </p:nvSpPr>
        <p:spPr>
          <a:xfrm>
            <a:off x="6733327" y="2057967"/>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bg1">
                    <a:lumMod val="95000"/>
                  </a:schemeClr>
                </a:solidFill>
              </a:rPr>
              <a:t>Définanc</a:t>
            </a:r>
            <a:r>
              <a:rPr lang="fr-FR" dirty="0">
                <a:solidFill>
                  <a:schemeClr val="bg1">
                    <a:lumMod val="95000"/>
                  </a:schemeClr>
                </a:solidFill>
              </a:rPr>
              <a:t>.</a:t>
            </a:r>
          </a:p>
          <a:p>
            <a:pPr algn="ctr"/>
            <a:r>
              <a:rPr lang="fr-FR" dirty="0">
                <a:solidFill>
                  <a:schemeClr val="bg1">
                    <a:lumMod val="95000"/>
                  </a:schemeClr>
                </a:solidFill>
              </a:rPr>
              <a:t>relatif</a:t>
            </a:r>
          </a:p>
        </p:txBody>
      </p:sp>
      <p:sp>
        <p:nvSpPr>
          <p:cNvPr id="19" name="Ellipse 18">
            <a:extLst>
              <a:ext uri="{FF2B5EF4-FFF2-40B4-BE49-F238E27FC236}">
                <a16:creationId xmlns:a16="http://schemas.microsoft.com/office/drawing/2014/main" id="{C5318FD9-0A8F-2246-00C7-359D97EC5EDD}"/>
              </a:ext>
            </a:extLst>
          </p:cNvPr>
          <p:cNvSpPr>
            <a:spLocks/>
          </p:cNvSpPr>
          <p:nvPr/>
        </p:nvSpPr>
        <p:spPr>
          <a:xfrm>
            <a:off x="6150628" y="3644152"/>
            <a:ext cx="2160000" cy="2160000"/>
          </a:xfrm>
          <a:prstGeom prst="ellipse">
            <a:avLst/>
          </a:prstGeom>
          <a:solidFill>
            <a:srgbClr val="42C0E7"/>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rPr>
              <a:t>Injonctions technologiques</a:t>
            </a:r>
          </a:p>
        </p:txBody>
      </p:sp>
      <p:sp>
        <p:nvSpPr>
          <p:cNvPr id="20" name="Ellipse 19">
            <a:extLst>
              <a:ext uri="{FF2B5EF4-FFF2-40B4-BE49-F238E27FC236}">
                <a16:creationId xmlns:a16="http://schemas.microsoft.com/office/drawing/2014/main" id="{C8F99BDA-F9D6-9DC6-AB69-412E75B5A1B3}"/>
              </a:ext>
            </a:extLst>
          </p:cNvPr>
          <p:cNvSpPr>
            <a:spLocks/>
          </p:cNvSpPr>
          <p:nvPr/>
        </p:nvSpPr>
        <p:spPr>
          <a:xfrm>
            <a:off x="4142505" y="3644152"/>
            <a:ext cx="2160000" cy="2160000"/>
          </a:xfrm>
          <a:prstGeom prst="ellipse">
            <a:avLst/>
          </a:prstGeom>
          <a:solidFill>
            <a:srgbClr val="42C0E7"/>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rPr>
              <a:t>Injonctions pédagogiques</a:t>
            </a:r>
          </a:p>
        </p:txBody>
      </p:sp>
    </p:spTree>
    <p:extLst>
      <p:ext uri="{BB962C8B-B14F-4D97-AF65-F5344CB8AC3E}">
        <p14:creationId xmlns:p14="http://schemas.microsoft.com/office/powerpoint/2010/main" val="40237494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FF294-F841-FB3B-8212-5890BF959C52}"/>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159D009A-BC0C-C4F5-9653-4FE270E921F4}"/>
              </a:ext>
            </a:extLst>
          </p:cNvPr>
          <p:cNvPicPr>
            <a:picLocks noChangeAspect="1"/>
          </p:cNvPicPr>
          <p:nvPr/>
        </p:nvPicPr>
        <p:blipFill>
          <a:blip r:embed="rId2"/>
          <a:stretch>
            <a:fillRect/>
          </a:stretch>
        </p:blipFill>
        <p:spPr>
          <a:xfrm>
            <a:off x="2209800" y="136525"/>
            <a:ext cx="7772400" cy="4385434"/>
          </a:xfrm>
          <a:prstGeom prst="rect">
            <a:avLst/>
          </a:prstGeom>
        </p:spPr>
      </p:pic>
      <p:sp>
        <p:nvSpPr>
          <p:cNvPr id="8" name="Rectangle 7">
            <a:extLst>
              <a:ext uri="{FF2B5EF4-FFF2-40B4-BE49-F238E27FC236}">
                <a16:creationId xmlns:a16="http://schemas.microsoft.com/office/drawing/2014/main" id="{5F0CC269-D68B-5001-A840-07AAF2BC0FA0}"/>
              </a:ext>
            </a:extLst>
          </p:cNvPr>
          <p:cNvSpPr/>
          <p:nvPr/>
        </p:nvSpPr>
        <p:spPr>
          <a:xfrm>
            <a:off x="1344706" y="4521959"/>
            <a:ext cx="9806108" cy="1323439"/>
          </a:xfrm>
          <a:prstGeom prst="rect">
            <a:avLst/>
          </a:prstGeom>
          <a:noFill/>
        </p:spPr>
        <p:txBody>
          <a:bodyPr wrap="square" lIns="91440" tIns="45720" rIns="91440" bIns="45720">
            <a:spAutoFit/>
          </a:bodyPr>
          <a:lstStyle/>
          <a:p>
            <a:pPr algn="ctr"/>
            <a:r>
              <a:rPr lang="fr-FR" sz="40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rPr>
              <a:t>Relativement efficace dans un monde stable et prévisible</a:t>
            </a:r>
          </a:p>
        </p:txBody>
      </p:sp>
    </p:spTree>
    <p:extLst>
      <p:ext uri="{BB962C8B-B14F-4D97-AF65-F5344CB8AC3E}">
        <p14:creationId xmlns:p14="http://schemas.microsoft.com/office/powerpoint/2010/main" val="20000478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88397-124D-4918-0870-A198DE207CC0}"/>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87E158C0-BF41-0C03-F26B-FE29DE5A8ED4}"/>
              </a:ext>
            </a:extLst>
          </p:cNvPr>
          <p:cNvSpPr/>
          <p:nvPr/>
        </p:nvSpPr>
        <p:spPr>
          <a:xfrm>
            <a:off x="1291527" y="8862"/>
            <a:ext cx="9981835" cy="923330"/>
          </a:xfrm>
          <a:prstGeom prst="rect">
            <a:avLst/>
          </a:prstGeom>
          <a:noFill/>
        </p:spPr>
        <p:txBody>
          <a:bodyPr wrap="none" lIns="91440" tIns="45720" rIns="91440" bIns="45720">
            <a:spAutoFit/>
          </a:bodyPr>
          <a:lstStyle/>
          <a:p>
            <a:pPr algn="ctr"/>
            <a:r>
              <a:rPr lang="fr-FR"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Mais… le monde devient instable…</a:t>
            </a:r>
          </a:p>
        </p:txBody>
      </p:sp>
      <p:sp>
        <p:nvSpPr>
          <p:cNvPr id="2" name="Ellipse 1">
            <a:extLst>
              <a:ext uri="{FF2B5EF4-FFF2-40B4-BE49-F238E27FC236}">
                <a16:creationId xmlns:a16="http://schemas.microsoft.com/office/drawing/2014/main" id="{F37F7E5E-E1B5-D59F-2CE9-D23167C13226}"/>
              </a:ext>
            </a:extLst>
          </p:cNvPr>
          <p:cNvSpPr/>
          <p:nvPr/>
        </p:nvSpPr>
        <p:spPr>
          <a:xfrm>
            <a:off x="5113907" y="2657514"/>
            <a:ext cx="2160000" cy="2160000"/>
          </a:xfrm>
          <a:prstGeom prst="ellipse">
            <a:avLst/>
          </a:prstGeom>
          <a:solidFill>
            <a:srgbClr val="FFC000"/>
          </a:solidFill>
          <a:ln>
            <a:solidFill>
              <a:srgbClr val="42C0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tx1">
                    <a:lumMod val="75000"/>
                    <a:lumOff val="25000"/>
                  </a:schemeClr>
                </a:solidFill>
              </a:rPr>
              <a:t>Enseign</a:t>
            </a:r>
            <a:r>
              <a:rPr lang="fr-FR" dirty="0">
                <a:solidFill>
                  <a:schemeClr val="tx1">
                    <a:lumMod val="75000"/>
                    <a:lumOff val="25000"/>
                  </a:schemeClr>
                </a:solidFill>
              </a:rPr>
              <a:t>. Supérieur</a:t>
            </a:r>
          </a:p>
        </p:txBody>
      </p:sp>
      <p:sp>
        <p:nvSpPr>
          <p:cNvPr id="3" name="Ellipse 2">
            <a:extLst>
              <a:ext uri="{FF2B5EF4-FFF2-40B4-BE49-F238E27FC236}">
                <a16:creationId xmlns:a16="http://schemas.microsoft.com/office/drawing/2014/main" id="{DBCBBEBE-42EC-7462-8F8B-7861F422B6FC}"/>
              </a:ext>
            </a:extLst>
          </p:cNvPr>
          <p:cNvSpPr/>
          <p:nvPr/>
        </p:nvSpPr>
        <p:spPr>
          <a:xfrm>
            <a:off x="3539536" y="2138546"/>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bg1">
                    <a:lumMod val="95000"/>
                  </a:schemeClr>
                </a:solidFill>
              </a:rPr>
              <a:t>Massification</a:t>
            </a:r>
          </a:p>
        </p:txBody>
      </p:sp>
      <p:sp>
        <p:nvSpPr>
          <p:cNvPr id="4" name="Ellipse 3">
            <a:extLst>
              <a:ext uri="{FF2B5EF4-FFF2-40B4-BE49-F238E27FC236}">
                <a16:creationId xmlns:a16="http://schemas.microsoft.com/office/drawing/2014/main" id="{4A96FAC6-7FEA-D895-C94A-7603551B2866}"/>
              </a:ext>
            </a:extLst>
          </p:cNvPr>
          <p:cNvSpPr/>
          <p:nvPr/>
        </p:nvSpPr>
        <p:spPr>
          <a:xfrm>
            <a:off x="5130006" y="903526"/>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bg1">
                    <a:lumMod val="95000"/>
                  </a:schemeClr>
                </a:solidFill>
              </a:rPr>
              <a:t>Hétérogénéité</a:t>
            </a:r>
          </a:p>
        </p:txBody>
      </p:sp>
      <p:sp>
        <p:nvSpPr>
          <p:cNvPr id="17" name="Ellipse 16">
            <a:extLst>
              <a:ext uri="{FF2B5EF4-FFF2-40B4-BE49-F238E27FC236}">
                <a16:creationId xmlns:a16="http://schemas.microsoft.com/office/drawing/2014/main" id="{6F0B6FE5-B989-0AEA-AB6E-66032AAECF72}"/>
              </a:ext>
            </a:extLst>
          </p:cNvPr>
          <p:cNvSpPr/>
          <p:nvPr/>
        </p:nvSpPr>
        <p:spPr>
          <a:xfrm>
            <a:off x="6733327" y="2057967"/>
            <a:ext cx="2160000" cy="2160000"/>
          </a:xfrm>
          <a:prstGeom prst="ellipse">
            <a:avLst/>
          </a:prstGeom>
          <a:solidFill>
            <a:srgbClr val="0128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err="1">
                <a:solidFill>
                  <a:schemeClr val="bg1">
                    <a:lumMod val="95000"/>
                  </a:schemeClr>
                </a:solidFill>
              </a:rPr>
              <a:t>Définanc</a:t>
            </a:r>
            <a:r>
              <a:rPr lang="fr-FR" dirty="0">
                <a:solidFill>
                  <a:schemeClr val="bg1">
                    <a:lumMod val="95000"/>
                  </a:schemeClr>
                </a:solidFill>
              </a:rPr>
              <a:t>.</a:t>
            </a:r>
          </a:p>
          <a:p>
            <a:pPr algn="ctr"/>
            <a:r>
              <a:rPr lang="fr-FR" dirty="0">
                <a:solidFill>
                  <a:schemeClr val="bg1">
                    <a:lumMod val="95000"/>
                  </a:schemeClr>
                </a:solidFill>
              </a:rPr>
              <a:t>relatif</a:t>
            </a:r>
          </a:p>
        </p:txBody>
      </p:sp>
      <p:sp>
        <p:nvSpPr>
          <p:cNvPr id="19" name="Ellipse 18">
            <a:extLst>
              <a:ext uri="{FF2B5EF4-FFF2-40B4-BE49-F238E27FC236}">
                <a16:creationId xmlns:a16="http://schemas.microsoft.com/office/drawing/2014/main" id="{69F7EBDA-EE67-3877-BF26-0C5F9A28A45C}"/>
              </a:ext>
            </a:extLst>
          </p:cNvPr>
          <p:cNvSpPr>
            <a:spLocks/>
          </p:cNvSpPr>
          <p:nvPr/>
        </p:nvSpPr>
        <p:spPr>
          <a:xfrm>
            <a:off x="6150628" y="3644152"/>
            <a:ext cx="2160000" cy="2160000"/>
          </a:xfrm>
          <a:prstGeom prst="ellipse">
            <a:avLst/>
          </a:prstGeom>
          <a:solidFill>
            <a:srgbClr val="42C0E7"/>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dirty="0">
                <a:solidFill>
                  <a:schemeClr val="tx1"/>
                </a:solidFill>
              </a:rPr>
              <a:t>Injonctions technologiques</a:t>
            </a:r>
          </a:p>
        </p:txBody>
      </p:sp>
      <p:sp>
        <p:nvSpPr>
          <p:cNvPr id="20" name="Ellipse 19">
            <a:extLst>
              <a:ext uri="{FF2B5EF4-FFF2-40B4-BE49-F238E27FC236}">
                <a16:creationId xmlns:a16="http://schemas.microsoft.com/office/drawing/2014/main" id="{1ABF54AB-455B-E6E1-7294-C4806B26CB74}"/>
              </a:ext>
            </a:extLst>
          </p:cNvPr>
          <p:cNvSpPr>
            <a:spLocks/>
          </p:cNvSpPr>
          <p:nvPr/>
        </p:nvSpPr>
        <p:spPr>
          <a:xfrm>
            <a:off x="4142505" y="3644152"/>
            <a:ext cx="2160000" cy="2160000"/>
          </a:xfrm>
          <a:prstGeom prst="ellipse">
            <a:avLst/>
          </a:prstGeom>
          <a:solidFill>
            <a:srgbClr val="42C0E7"/>
          </a:solidFill>
          <a:ln>
            <a:solidFill>
              <a:srgbClr val="E9E8C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dirty="0">
                <a:solidFill>
                  <a:schemeClr val="tx1"/>
                </a:solidFill>
              </a:rPr>
              <a:t>Injonctions pédagogiques</a:t>
            </a:r>
          </a:p>
        </p:txBody>
      </p:sp>
      <p:sp>
        <p:nvSpPr>
          <p:cNvPr id="5" name="Ellipse 4">
            <a:extLst>
              <a:ext uri="{FF2B5EF4-FFF2-40B4-BE49-F238E27FC236}">
                <a16:creationId xmlns:a16="http://schemas.microsoft.com/office/drawing/2014/main" id="{6E2508EF-F634-0BD8-AC4F-4FA10EE5EF50}"/>
              </a:ext>
            </a:extLst>
          </p:cNvPr>
          <p:cNvSpPr>
            <a:spLocks/>
          </p:cNvSpPr>
          <p:nvPr/>
        </p:nvSpPr>
        <p:spPr>
          <a:xfrm>
            <a:off x="3781417" y="2920657"/>
            <a:ext cx="2160000" cy="2160000"/>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Incertitudes politiques et décrétales</a:t>
            </a:r>
          </a:p>
        </p:txBody>
      </p:sp>
      <p:sp>
        <p:nvSpPr>
          <p:cNvPr id="7" name="Ellipse 6">
            <a:extLst>
              <a:ext uri="{FF2B5EF4-FFF2-40B4-BE49-F238E27FC236}">
                <a16:creationId xmlns:a16="http://schemas.microsoft.com/office/drawing/2014/main" id="{DCA29D61-121F-F76F-D8F8-C36410939189}"/>
              </a:ext>
            </a:extLst>
          </p:cNvPr>
          <p:cNvSpPr>
            <a:spLocks/>
          </p:cNvSpPr>
          <p:nvPr/>
        </p:nvSpPr>
        <p:spPr>
          <a:xfrm>
            <a:off x="6471795" y="2862441"/>
            <a:ext cx="2160000" cy="2160000"/>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Incertitudes géopolitiques</a:t>
            </a:r>
          </a:p>
        </p:txBody>
      </p:sp>
      <p:sp>
        <p:nvSpPr>
          <p:cNvPr id="8" name="Ellipse 7">
            <a:extLst>
              <a:ext uri="{FF2B5EF4-FFF2-40B4-BE49-F238E27FC236}">
                <a16:creationId xmlns:a16="http://schemas.microsoft.com/office/drawing/2014/main" id="{66C3F753-4EC8-9315-43AA-720196593725}"/>
              </a:ext>
            </a:extLst>
          </p:cNvPr>
          <p:cNvSpPr>
            <a:spLocks/>
          </p:cNvSpPr>
          <p:nvPr/>
        </p:nvSpPr>
        <p:spPr>
          <a:xfrm>
            <a:off x="6019127" y="1374697"/>
            <a:ext cx="2160000" cy="2160000"/>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Incertitudes sociétales</a:t>
            </a:r>
          </a:p>
        </p:txBody>
      </p:sp>
      <p:sp>
        <p:nvSpPr>
          <p:cNvPr id="9" name="Ellipse 8">
            <a:extLst>
              <a:ext uri="{FF2B5EF4-FFF2-40B4-BE49-F238E27FC236}">
                <a16:creationId xmlns:a16="http://schemas.microsoft.com/office/drawing/2014/main" id="{589371CE-AE2D-CE7B-14D9-73986290EB49}"/>
              </a:ext>
            </a:extLst>
          </p:cNvPr>
          <p:cNvSpPr>
            <a:spLocks/>
          </p:cNvSpPr>
          <p:nvPr/>
        </p:nvSpPr>
        <p:spPr>
          <a:xfrm>
            <a:off x="4234085" y="1366533"/>
            <a:ext cx="2160000" cy="2160000"/>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Incertitudes</a:t>
            </a:r>
          </a:p>
          <a:p>
            <a:pPr algn="ctr"/>
            <a:r>
              <a:rPr lang="fr-FR" dirty="0">
                <a:solidFill>
                  <a:schemeClr val="tx1"/>
                </a:solidFill>
              </a:rPr>
              <a:t>écologiques et sanitaires</a:t>
            </a:r>
          </a:p>
        </p:txBody>
      </p:sp>
      <p:sp>
        <p:nvSpPr>
          <p:cNvPr id="10" name="Ellipse 9">
            <a:extLst>
              <a:ext uri="{FF2B5EF4-FFF2-40B4-BE49-F238E27FC236}">
                <a16:creationId xmlns:a16="http://schemas.microsoft.com/office/drawing/2014/main" id="{A5DBE9C1-5498-9423-A560-E0E7C061C7BA}"/>
              </a:ext>
            </a:extLst>
          </p:cNvPr>
          <p:cNvSpPr>
            <a:spLocks/>
          </p:cNvSpPr>
          <p:nvPr/>
        </p:nvSpPr>
        <p:spPr>
          <a:xfrm>
            <a:off x="5182584" y="3861462"/>
            <a:ext cx="2160000" cy="2160000"/>
          </a:xfrm>
          <a:prstGeom prst="ellipse">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Incertitudes numériques</a:t>
            </a:r>
          </a:p>
        </p:txBody>
      </p:sp>
      <p:sp>
        <p:nvSpPr>
          <p:cNvPr id="11" name="Ellipse 10">
            <a:extLst>
              <a:ext uri="{FF2B5EF4-FFF2-40B4-BE49-F238E27FC236}">
                <a16:creationId xmlns:a16="http://schemas.microsoft.com/office/drawing/2014/main" id="{79C8AFD5-F89D-7737-A3EA-914C1B05BBB5}"/>
              </a:ext>
            </a:extLst>
          </p:cNvPr>
          <p:cNvSpPr>
            <a:spLocks/>
          </p:cNvSpPr>
          <p:nvPr/>
        </p:nvSpPr>
        <p:spPr>
          <a:xfrm>
            <a:off x="5123206" y="2492308"/>
            <a:ext cx="2160000" cy="2160000"/>
          </a:xfrm>
          <a:prstGeom prst="ellipse">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Trumpisation</a:t>
            </a:r>
          </a:p>
        </p:txBody>
      </p:sp>
    </p:spTree>
    <p:extLst>
      <p:ext uri="{BB962C8B-B14F-4D97-AF65-F5344CB8AC3E}">
        <p14:creationId xmlns:p14="http://schemas.microsoft.com/office/powerpoint/2010/main" val="435560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B8398-B281-F422-D452-036ED5A15F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CA7E1D-5204-DA11-2E2A-5B20E6912C7F}"/>
              </a:ext>
            </a:extLst>
          </p:cNvPr>
          <p:cNvSpPr>
            <a:spLocks noGrp="1"/>
          </p:cNvSpPr>
          <p:nvPr>
            <p:ph type="title"/>
          </p:nvPr>
        </p:nvSpPr>
        <p:spPr>
          <a:xfrm>
            <a:off x="367553" y="1966862"/>
            <a:ext cx="11456893" cy="2080703"/>
          </a:xfrm>
        </p:spPr>
        <p:txBody>
          <a:bodyPr>
            <a:normAutofit fontScale="90000"/>
          </a:bodyPr>
          <a:lstStyle/>
          <a:p>
            <a:r>
              <a:rPr lang="en-US" dirty="0" err="1"/>
              <a:t>Suroptimiser</a:t>
            </a:r>
            <a:r>
              <a:rPr lang="en-US" dirty="0"/>
              <a:t> dans un monde instable…</a:t>
            </a:r>
            <a:br>
              <a:rPr lang="en-US" dirty="0"/>
            </a:br>
            <a:br>
              <a:rPr lang="en-US" dirty="0"/>
            </a:br>
            <a:r>
              <a:rPr lang="en-US" dirty="0"/>
              <a:t>Une </a:t>
            </a:r>
            <a:r>
              <a:rPr lang="en-US" dirty="0" err="1"/>
              <a:t>fausse</a:t>
            </a:r>
            <a:r>
              <a:rPr lang="en-US" dirty="0"/>
              <a:t> bonne idée</a:t>
            </a:r>
          </a:p>
        </p:txBody>
      </p:sp>
    </p:spTree>
    <p:extLst>
      <p:ext uri="{BB962C8B-B14F-4D97-AF65-F5344CB8AC3E}">
        <p14:creationId xmlns:p14="http://schemas.microsoft.com/office/powerpoint/2010/main" val="35340402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D82B0-601B-666D-76D8-29289E9FA7D0}"/>
            </a:ext>
          </a:extLst>
        </p:cNvPr>
        <p:cNvGrpSpPr/>
        <p:nvPr/>
      </p:nvGrpSpPr>
      <p:grpSpPr>
        <a:xfrm>
          <a:off x="0" y="0"/>
          <a:ext cx="0" cy="0"/>
          <a:chOff x="0" y="0"/>
          <a:chExt cx="0" cy="0"/>
        </a:xfrm>
      </p:grpSpPr>
      <p:pic>
        <p:nvPicPr>
          <p:cNvPr id="23" name="Image 22">
            <a:extLst>
              <a:ext uri="{FF2B5EF4-FFF2-40B4-BE49-F238E27FC236}">
                <a16:creationId xmlns:a16="http://schemas.microsoft.com/office/drawing/2014/main" id="{4D1ACDB3-9B10-34D5-A348-7BFCD2DD1FC3}"/>
              </a:ext>
            </a:extLst>
          </p:cNvPr>
          <p:cNvPicPr>
            <a:picLocks noChangeAspect="1"/>
          </p:cNvPicPr>
          <p:nvPr/>
        </p:nvPicPr>
        <p:blipFill>
          <a:blip r:embed="rId2"/>
          <a:stretch>
            <a:fillRect/>
          </a:stretch>
        </p:blipFill>
        <p:spPr>
          <a:xfrm>
            <a:off x="1896036" y="0"/>
            <a:ext cx="8955740" cy="6009418"/>
          </a:xfrm>
          <a:prstGeom prst="rect">
            <a:avLst/>
          </a:prstGeom>
        </p:spPr>
      </p:pic>
    </p:spTree>
    <p:extLst>
      <p:ext uri="{BB962C8B-B14F-4D97-AF65-F5344CB8AC3E}">
        <p14:creationId xmlns:p14="http://schemas.microsoft.com/office/powerpoint/2010/main" val="22021920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41805-6A85-548A-CFE9-0196828421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927ED3-89F6-1F63-3F2C-3D3B1FFE051F}"/>
              </a:ext>
            </a:extLst>
          </p:cNvPr>
          <p:cNvSpPr>
            <a:spLocks noGrp="1"/>
          </p:cNvSpPr>
          <p:nvPr>
            <p:ph type="title"/>
          </p:nvPr>
        </p:nvSpPr>
        <p:spPr>
          <a:xfrm>
            <a:off x="367553" y="1966862"/>
            <a:ext cx="11456893" cy="2080703"/>
          </a:xfrm>
        </p:spPr>
        <p:txBody>
          <a:bodyPr>
            <a:normAutofit/>
          </a:bodyPr>
          <a:lstStyle/>
          <a:p>
            <a:r>
              <a:rPr lang="en-US" dirty="0"/>
              <a:t>Un changement de </a:t>
            </a:r>
            <a:r>
              <a:rPr lang="en-US" dirty="0" err="1"/>
              <a:t>paradigme</a:t>
            </a:r>
            <a:r>
              <a:rPr lang="en-US" dirty="0"/>
              <a:t> dans </a:t>
            </a:r>
            <a:r>
              <a:rPr lang="en-US" dirty="0" err="1"/>
              <a:t>l'enseignement</a:t>
            </a:r>
            <a:r>
              <a:rPr lang="en-US" dirty="0"/>
              <a:t> supérieur ?</a:t>
            </a:r>
          </a:p>
        </p:txBody>
      </p:sp>
    </p:spTree>
    <p:extLst>
      <p:ext uri="{BB962C8B-B14F-4D97-AF65-F5344CB8AC3E}">
        <p14:creationId xmlns:p14="http://schemas.microsoft.com/office/powerpoint/2010/main" val="37707834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281EFA02-BB76-230B-73A3-03B956B1F9B0}"/>
              </a:ext>
            </a:extLst>
          </p:cNvPr>
          <p:cNvSpPr>
            <a:spLocks noGrp="1"/>
          </p:cNvSpPr>
          <p:nvPr>
            <p:ph type="ftr" sz="quarter" idx="11"/>
          </p:nvPr>
        </p:nvSpPr>
        <p:spPr/>
        <p:txBody>
          <a:bodyPr/>
          <a:lstStyle/>
          <a:p>
            <a:endParaRPr lang="fr-CA"/>
          </a:p>
        </p:txBody>
      </p:sp>
      <p:sp>
        <p:nvSpPr>
          <p:cNvPr id="3" name="Titre 2">
            <a:extLst>
              <a:ext uri="{FF2B5EF4-FFF2-40B4-BE49-F238E27FC236}">
                <a16:creationId xmlns:a16="http://schemas.microsoft.com/office/drawing/2014/main" id="{6A9F4E13-0F55-542A-1C6D-28BEBD4A9532}"/>
              </a:ext>
            </a:extLst>
          </p:cNvPr>
          <p:cNvSpPr>
            <a:spLocks noGrp="1"/>
          </p:cNvSpPr>
          <p:nvPr>
            <p:ph type="title"/>
          </p:nvPr>
        </p:nvSpPr>
        <p:spPr/>
        <p:txBody>
          <a:bodyPr>
            <a:normAutofit/>
          </a:bodyPr>
          <a:lstStyle/>
          <a:p>
            <a:r>
              <a:rPr lang="fr-BE" dirty="0" err="1"/>
              <a:t>Vosniadou</a:t>
            </a:r>
            <a:r>
              <a:rPr lang="fr-BE" dirty="0"/>
              <a:t> (2013)</a:t>
            </a:r>
            <a:endParaRPr lang="fr-FR" dirty="0"/>
          </a:p>
        </p:txBody>
      </p:sp>
      <p:sp>
        <p:nvSpPr>
          <p:cNvPr id="4" name="ZoneTexte 3">
            <a:extLst>
              <a:ext uri="{FF2B5EF4-FFF2-40B4-BE49-F238E27FC236}">
                <a16:creationId xmlns:a16="http://schemas.microsoft.com/office/drawing/2014/main" id="{2BDF1487-79CF-5567-95B6-753DC5E09B36}"/>
              </a:ext>
            </a:extLst>
          </p:cNvPr>
          <p:cNvSpPr txBox="1"/>
          <p:nvPr/>
        </p:nvSpPr>
        <p:spPr>
          <a:xfrm>
            <a:off x="434788" y="2084294"/>
            <a:ext cx="11291047" cy="2954655"/>
          </a:xfrm>
          <a:prstGeom prst="rect">
            <a:avLst/>
          </a:prstGeom>
          <a:noFill/>
        </p:spPr>
        <p:txBody>
          <a:bodyPr wrap="square" rtlCol="0">
            <a:spAutoFit/>
          </a:bodyPr>
          <a:lstStyle/>
          <a:p>
            <a:br>
              <a:rPr lang="fr-FR" dirty="0"/>
            </a:br>
            <a:r>
              <a:rPr lang="fr-BE" sz="2800" dirty="0"/>
              <a:t>[1] un cadre explicatif initial qui organise sa compréhension du phénomène ; </a:t>
            </a:r>
          </a:p>
          <a:p>
            <a:r>
              <a:rPr lang="fr-BE" sz="2800" dirty="0"/>
              <a:t>[2] une insatisfaction par rapport à la conception existante : ça ne marche plus bien ;	</a:t>
            </a:r>
            <a:br>
              <a:rPr lang="fr-FR" sz="2800" dirty="0"/>
            </a:br>
            <a:r>
              <a:rPr lang="fr-BE" sz="2800" dirty="0"/>
              <a:t>[3] une conception alternative clairement définie ;</a:t>
            </a:r>
            <a:br>
              <a:rPr lang="fr-FR" sz="2800" dirty="0"/>
            </a:br>
            <a:r>
              <a:rPr lang="fr-BE" sz="2800" dirty="0"/>
              <a:t>[4] le caractère praticable de cette conception alternative ;</a:t>
            </a:r>
            <a:br>
              <a:rPr lang="fr-FR" sz="2800" dirty="0"/>
            </a:br>
            <a:r>
              <a:rPr lang="fr-BE" sz="2800" dirty="0"/>
              <a:t>[5] le caractère fécond de cette conception alternative. </a:t>
            </a:r>
            <a:endParaRPr lang="fr-FR" sz="2800" dirty="0"/>
          </a:p>
        </p:txBody>
      </p:sp>
    </p:spTree>
    <p:extLst>
      <p:ext uri="{BB962C8B-B14F-4D97-AF65-F5344CB8AC3E}">
        <p14:creationId xmlns:p14="http://schemas.microsoft.com/office/powerpoint/2010/main" val="14782821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A483C-452D-CCEC-AAF3-46C803CB1E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9B1CFD-57A6-2E9B-99AA-F33FF04F09AE}"/>
              </a:ext>
            </a:extLst>
          </p:cNvPr>
          <p:cNvSpPr>
            <a:spLocks noGrp="1"/>
          </p:cNvSpPr>
          <p:nvPr>
            <p:ph type="title"/>
          </p:nvPr>
        </p:nvSpPr>
        <p:spPr>
          <a:xfrm>
            <a:off x="422910" y="472440"/>
            <a:ext cx="11624310" cy="1825208"/>
          </a:xfrm>
        </p:spPr>
        <p:txBody>
          <a:bodyPr>
            <a:normAutofit/>
          </a:bodyPr>
          <a:lstStyle/>
          <a:p>
            <a:r>
              <a:rPr lang="en-US" dirty="0"/>
              <a:t>Une alternative à </a:t>
            </a:r>
            <a:r>
              <a:rPr lang="en-US" dirty="0" err="1"/>
              <a:t>définir</a:t>
            </a:r>
            <a:r>
              <a:rPr lang="en-US" dirty="0"/>
              <a:t> </a:t>
            </a:r>
            <a:r>
              <a:rPr lang="en-US" dirty="0" err="1"/>
              <a:t>clairement</a:t>
            </a:r>
            <a:r>
              <a:rPr lang="en-US" dirty="0"/>
              <a:t> ?</a:t>
            </a:r>
          </a:p>
        </p:txBody>
      </p:sp>
      <p:pic>
        <p:nvPicPr>
          <p:cNvPr id="3" name="Image 2">
            <a:extLst>
              <a:ext uri="{FF2B5EF4-FFF2-40B4-BE49-F238E27FC236}">
                <a16:creationId xmlns:a16="http://schemas.microsoft.com/office/drawing/2014/main" id="{29AA3A0E-9032-8A5E-4597-B291DDA06C99}"/>
              </a:ext>
            </a:extLst>
          </p:cNvPr>
          <p:cNvPicPr>
            <a:picLocks noChangeAspect="1"/>
          </p:cNvPicPr>
          <p:nvPr/>
        </p:nvPicPr>
        <p:blipFill>
          <a:blip r:embed="rId2"/>
          <a:stretch>
            <a:fillRect/>
          </a:stretch>
        </p:blipFill>
        <p:spPr>
          <a:xfrm>
            <a:off x="735092" y="3154598"/>
            <a:ext cx="1418481" cy="2172359"/>
          </a:xfrm>
          <a:prstGeom prst="rect">
            <a:avLst/>
          </a:prstGeom>
          <a:ln>
            <a:solidFill>
              <a:schemeClr val="tx1"/>
            </a:solidFill>
          </a:ln>
        </p:spPr>
      </p:pic>
      <p:pic>
        <p:nvPicPr>
          <p:cNvPr id="4" name="Image 3">
            <a:extLst>
              <a:ext uri="{FF2B5EF4-FFF2-40B4-BE49-F238E27FC236}">
                <a16:creationId xmlns:a16="http://schemas.microsoft.com/office/drawing/2014/main" id="{00A11C85-F51E-A6FD-8950-B3EA02D190DD}"/>
              </a:ext>
            </a:extLst>
          </p:cNvPr>
          <p:cNvPicPr>
            <a:picLocks noChangeAspect="1"/>
          </p:cNvPicPr>
          <p:nvPr/>
        </p:nvPicPr>
        <p:blipFill>
          <a:blip r:embed="rId3"/>
          <a:stretch>
            <a:fillRect/>
          </a:stretch>
        </p:blipFill>
        <p:spPr>
          <a:xfrm>
            <a:off x="9773400" y="3166110"/>
            <a:ext cx="1418481" cy="2172360"/>
          </a:xfrm>
          <a:prstGeom prst="rect">
            <a:avLst/>
          </a:prstGeom>
          <a:ln>
            <a:solidFill>
              <a:schemeClr val="tx1"/>
            </a:solidFill>
          </a:ln>
        </p:spPr>
      </p:pic>
      <p:grpSp>
        <p:nvGrpSpPr>
          <p:cNvPr id="6" name="Group 10">
            <a:extLst>
              <a:ext uri="{FF2B5EF4-FFF2-40B4-BE49-F238E27FC236}">
                <a16:creationId xmlns:a16="http://schemas.microsoft.com/office/drawing/2014/main" id="{32350A48-FC8A-3EA0-7C47-B5CD7A86078E}"/>
              </a:ext>
            </a:extLst>
          </p:cNvPr>
          <p:cNvGrpSpPr/>
          <p:nvPr/>
        </p:nvGrpSpPr>
        <p:grpSpPr>
          <a:xfrm>
            <a:off x="2418600" y="3166110"/>
            <a:ext cx="1417085" cy="2172360"/>
            <a:chOff x="0" y="-2"/>
            <a:chExt cx="2529840" cy="4424236"/>
          </a:xfrm>
        </p:grpSpPr>
        <p:sp>
          <p:nvSpPr>
            <p:cNvPr id="7" name="Freeform 11">
              <a:extLst>
                <a:ext uri="{FF2B5EF4-FFF2-40B4-BE49-F238E27FC236}">
                  <a16:creationId xmlns:a16="http://schemas.microsoft.com/office/drawing/2014/main" id="{3BB7AAF9-6706-465C-DB38-6AFA7F47405C}"/>
                </a:ext>
              </a:extLst>
            </p:cNvPr>
            <p:cNvSpPr/>
            <p:nvPr/>
          </p:nvSpPr>
          <p:spPr>
            <a:xfrm>
              <a:off x="0" y="-2"/>
              <a:ext cx="2529840" cy="4424236"/>
            </a:xfrm>
            <a:custGeom>
              <a:avLst/>
              <a:gdLst/>
              <a:ahLst/>
              <a:cxnLst/>
              <a:rect l="l" t="t" r="r" b="b"/>
              <a:pathLst>
                <a:path w="2529840" h="4156837">
                  <a:moveTo>
                    <a:pt x="0" y="0"/>
                  </a:moveTo>
                  <a:lnTo>
                    <a:pt x="2529840" y="0"/>
                  </a:lnTo>
                  <a:lnTo>
                    <a:pt x="2529840" y="4156837"/>
                  </a:lnTo>
                  <a:lnTo>
                    <a:pt x="0" y="4156837"/>
                  </a:lnTo>
                  <a:lnTo>
                    <a:pt x="0" y="0"/>
                  </a:lnTo>
                  <a:close/>
                </a:path>
              </a:pathLst>
            </a:custGeom>
            <a:blipFill>
              <a:blip r:embed="rId4"/>
              <a:stretch>
                <a:fillRect r="1"/>
              </a:stretch>
            </a:blipFill>
            <a:ln>
              <a:solidFill>
                <a:schemeClr val="tx1"/>
              </a:solidFill>
            </a:ln>
          </p:spPr>
          <p:txBody>
            <a:bodyPr/>
            <a:lstStyle/>
            <a:p>
              <a:endParaRPr lang="fr-FR" dirty="0">
                <a:ln>
                  <a:solidFill>
                    <a:schemeClr val="tx1"/>
                  </a:solidFill>
                </a:ln>
              </a:endParaRPr>
            </a:p>
          </p:txBody>
        </p:sp>
      </p:grpSp>
      <p:grpSp>
        <p:nvGrpSpPr>
          <p:cNvPr id="8" name="Group 4">
            <a:extLst>
              <a:ext uri="{FF2B5EF4-FFF2-40B4-BE49-F238E27FC236}">
                <a16:creationId xmlns:a16="http://schemas.microsoft.com/office/drawing/2014/main" id="{74014EDE-73EB-CCD7-17C7-ABF7E232AE93}"/>
              </a:ext>
            </a:extLst>
          </p:cNvPr>
          <p:cNvGrpSpPr/>
          <p:nvPr/>
        </p:nvGrpSpPr>
        <p:grpSpPr>
          <a:xfrm>
            <a:off x="7912702" y="3166112"/>
            <a:ext cx="1417085" cy="2172360"/>
            <a:chOff x="0" y="0"/>
            <a:chExt cx="2529800" cy="4156810"/>
          </a:xfrm>
        </p:grpSpPr>
        <p:sp>
          <p:nvSpPr>
            <p:cNvPr id="9" name="Freeform 5">
              <a:extLst>
                <a:ext uri="{FF2B5EF4-FFF2-40B4-BE49-F238E27FC236}">
                  <a16:creationId xmlns:a16="http://schemas.microsoft.com/office/drawing/2014/main" id="{30361E3A-FF46-95C5-27A5-149462B1655C}"/>
                </a:ext>
              </a:extLst>
            </p:cNvPr>
            <p:cNvSpPr/>
            <p:nvPr/>
          </p:nvSpPr>
          <p:spPr>
            <a:xfrm>
              <a:off x="0" y="0"/>
              <a:ext cx="2529840" cy="4156837"/>
            </a:xfrm>
            <a:custGeom>
              <a:avLst/>
              <a:gdLst/>
              <a:ahLst/>
              <a:cxnLst/>
              <a:rect l="l" t="t" r="r" b="b"/>
              <a:pathLst>
                <a:path w="2529840" h="4156837">
                  <a:moveTo>
                    <a:pt x="0" y="0"/>
                  </a:moveTo>
                  <a:lnTo>
                    <a:pt x="2529840" y="0"/>
                  </a:lnTo>
                  <a:lnTo>
                    <a:pt x="2529840" y="4156837"/>
                  </a:lnTo>
                  <a:lnTo>
                    <a:pt x="0" y="4156837"/>
                  </a:lnTo>
                  <a:lnTo>
                    <a:pt x="0" y="0"/>
                  </a:lnTo>
                  <a:close/>
                </a:path>
              </a:pathLst>
            </a:custGeom>
            <a:blipFill>
              <a:blip r:embed="rId5"/>
              <a:stretch>
                <a:fillRect r="1"/>
              </a:stretch>
            </a:blipFill>
            <a:ln>
              <a:solidFill>
                <a:schemeClr val="tx1"/>
              </a:solidFill>
            </a:ln>
          </p:spPr>
          <p:txBody>
            <a:bodyPr/>
            <a:lstStyle/>
            <a:p>
              <a:endParaRPr lang="fr-FR">
                <a:ln>
                  <a:solidFill>
                    <a:schemeClr val="tx1"/>
                  </a:solidFill>
                </a:ln>
              </a:endParaRPr>
            </a:p>
          </p:txBody>
        </p:sp>
      </p:grpSp>
      <p:grpSp>
        <p:nvGrpSpPr>
          <p:cNvPr id="10" name="Group 6">
            <a:extLst>
              <a:ext uri="{FF2B5EF4-FFF2-40B4-BE49-F238E27FC236}">
                <a16:creationId xmlns:a16="http://schemas.microsoft.com/office/drawing/2014/main" id="{0D8E7CCA-978C-C4A5-8417-4B79EC8FC7EE}"/>
              </a:ext>
            </a:extLst>
          </p:cNvPr>
          <p:cNvGrpSpPr/>
          <p:nvPr/>
        </p:nvGrpSpPr>
        <p:grpSpPr>
          <a:xfrm>
            <a:off x="6076894" y="3166110"/>
            <a:ext cx="1417085" cy="2172360"/>
            <a:chOff x="0" y="0"/>
            <a:chExt cx="2529800" cy="4156810"/>
          </a:xfrm>
        </p:grpSpPr>
        <p:sp>
          <p:nvSpPr>
            <p:cNvPr id="11" name="Freeform 7">
              <a:extLst>
                <a:ext uri="{FF2B5EF4-FFF2-40B4-BE49-F238E27FC236}">
                  <a16:creationId xmlns:a16="http://schemas.microsoft.com/office/drawing/2014/main" id="{1F039E7A-01C8-5802-5DA7-F088C655B2EF}"/>
                </a:ext>
              </a:extLst>
            </p:cNvPr>
            <p:cNvSpPr/>
            <p:nvPr/>
          </p:nvSpPr>
          <p:spPr>
            <a:xfrm>
              <a:off x="0" y="0"/>
              <a:ext cx="2529840" cy="4156837"/>
            </a:xfrm>
            <a:custGeom>
              <a:avLst/>
              <a:gdLst/>
              <a:ahLst/>
              <a:cxnLst/>
              <a:rect l="l" t="t" r="r" b="b"/>
              <a:pathLst>
                <a:path w="2529840" h="4156837">
                  <a:moveTo>
                    <a:pt x="0" y="0"/>
                  </a:moveTo>
                  <a:lnTo>
                    <a:pt x="2529840" y="0"/>
                  </a:lnTo>
                  <a:lnTo>
                    <a:pt x="2529840" y="4156837"/>
                  </a:lnTo>
                  <a:lnTo>
                    <a:pt x="0" y="4156837"/>
                  </a:lnTo>
                  <a:lnTo>
                    <a:pt x="0" y="0"/>
                  </a:lnTo>
                  <a:close/>
                </a:path>
              </a:pathLst>
            </a:custGeom>
            <a:blipFill>
              <a:blip r:embed="rId6"/>
              <a:stretch>
                <a:fillRect r="1"/>
              </a:stretch>
            </a:blipFill>
            <a:ln>
              <a:solidFill>
                <a:schemeClr val="tx1"/>
              </a:solidFill>
            </a:ln>
          </p:spPr>
          <p:txBody>
            <a:bodyPr/>
            <a:lstStyle/>
            <a:p>
              <a:endParaRPr lang="fr-FR">
                <a:ln>
                  <a:solidFill>
                    <a:schemeClr val="tx1"/>
                  </a:solidFill>
                </a:ln>
              </a:endParaRPr>
            </a:p>
          </p:txBody>
        </p:sp>
      </p:grpSp>
      <p:grpSp>
        <p:nvGrpSpPr>
          <p:cNvPr id="12" name="Group 8">
            <a:extLst>
              <a:ext uri="{FF2B5EF4-FFF2-40B4-BE49-F238E27FC236}">
                <a16:creationId xmlns:a16="http://schemas.microsoft.com/office/drawing/2014/main" id="{DE314470-4A69-7C96-78DC-72C57802E89D}"/>
              </a:ext>
            </a:extLst>
          </p:cNvPr>
          <p:cNvGrpSpPr/>
          <p:nvPr/>
        </p:nvGrpSpPr>
        <p:grpSpPr>
          <a:xfrm>
            <a:off x="4254382" y="3166110"/>
            <a:ext cx="1417085" cy="2172360"/>
            <a:chOff x="0" y="0"/>
            <a:chExt cx="2529800" cy="4156810"/>
          </a:xfrm>
        </p:grpSpPr>
        <p:sp>
          <p:nvSpPr>
            <p:cNvPr id="13" name="Freeform 9">
              <a:extLst>
                <a:ext uri="{FF2B5EF4-FFF2-40B4-BE49-F238E27FC236}">
                  <a16:creationId xmlns:a16="http://schemas.microsoft.com/office/drawing/2014/main" id="{F0896CD0-664D-BF4F-30AC-3D7B5A096FAC}"/>
                </a:ext>
              </a:extLst>
            </p:cNvPr>
            <p:cNvSpPr/>
            <p:nvPr/>
          </p:nvSpPr>
          <p:spPr>
            <a:xfrm>
              <a:off x="0" y="0"/>
              <a:ext cx="2529840" cy="4156837"/>
            </a:xfrm>
            <a:custGeom>
              <a:avLst/>
              <a:gdLst/>
              <a:ahLst/>
              <a:cxnLst/>
              <a:rect l="l" t="t" r="r" b="b"/>
              <a:pathLst>
                <a:path w="2529840" h="4156837">
                  <a:moveTo>
                    <a:pt x="0" y="0"/>
                  </a:moveTo>
                  <a:lnTo>
                    <a:pt x="2529840" y="0"/>
                  </a:lnTo>
                  <a:lnTo>
                    <a:pt x="2529840" y="4156837"/>
                  </a:lnTo>
                  <a:lnTo>
                    <a:pt x="0" y="4156837"/>
                  </a:lnTo>
                  <a:lnTo>
                    <a:pt x="0" y="0"/>
                  </a:lnTo>
                  <a:close/>
                </a:path>
              </a:pathLst>
            </a:custGeom>
            <a:blipFill>
              <a:blip r:embed="rId7"/>
              <a:stretch>
                <a:fillRect r="1"/>
              </a:stretch>
            </a:blipFill>
            <a:ln>
              <a:solidFill>
                <a:schemeClr val="tx1"/>
              </a:solidFill>
            </a:ln>
          </p:spPr>
          <p:txBody>
            <a:bodyPr/>
            <a:lstStyle/>
            <a:p>
              <a:endParaRPr lang="fr-FR">
                <a:ln>
                  <a:solidFill>
                    <a:schemeClr val="tx1"/>
                  </a:solidFill>
                </a:ln>
              </a:endParaRPr>
            </a:p>
          </p:txBody>
        </p:sp>
      </p:grpSp>
    </p:spTree>
    <p:extLst>
      <p:ext uri="{BB962C8B-B14F-4D97-AF65-F5344CB8AC3E}">
        <p14:creationId xmlns:p14="http://schemas.microsoft.com/office/powerpoint/2010/main" val="29160656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91C2725-A5C0-32C8-26F5-449BC423FE8A}"/>
              </a:ext>
            </a:extLst>
          </p:cNvPr>
          <p:cNvSpPr/>
          <p:nvPr/>
        </p:nvSpPr>
        <p:spPr>
          <a:xfrm>
            <a:off x="0" y="0"/>
            <a:ext cx="12192000" cy="2852737"/>
          </a:xfrm>
          <a:prstGeom prst="rect">
            <a:avLst/>
          </a:prstGeom>
          <a:solidFill>
            <a:srgbClr val="01285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8" name="Group 10">
            <a:extLst>
              <a:ext uri="{FF2B5EF4-FFF2-40B4-BE49-F238E27FC236}">
                <a16:creationId xmlns:a16="http://schemas.microsoft.com/office/drawing/2014/main" id="{FA787A60-BF34-B80A-BA5E-E188A5C74247}"/>
              </a:ext>
            </a:extLst>
          </p:cNvPr>
          <p:cNvGrpSpPr/>
          <p:nvPr/>
        </p:nvGrpSpPr>
        <p:grpSpPr>
          <a:xfrm>
            <a:off x="4830056" y="250053"/>
            <a:ext cx="1620000" cy="2340000"/>
            <a:chOff x="0" y="-2"/>
            <a:chExt cx="2529840" cy="4424236"/>
          </a:xfrm>
        </p:grpSpPr>
        <p:sp>
          <p:nvSpPr>
            <p:cNvPr id="9" name="Freeform 11">
              <a:extLst>
                <a:ext uri="{FF2B5EF4-FFF2-40B4-BE49-F238E27FC236}">
                  <a16:creationId xmlns:a16="http://schemas.microsoft.com/office/drawing/2014/main" id="{5D1C54C6-8A1F-A77B-82A7-33DA7FF11FD3}"/>
                </a:ext>
              </a:extLst>
            </p:cNvPr>
            <p:cNvSpPr/>
            <p:nvPr/>
          </p:nvSpPr>
          <p:spPr>
            <a:xfrm>
              <a:off x="0" y="-2"/>
              <a:ext cx="2529840" cy="4424236"/>
            </a:xfrm>
            <a:custGeom>
              <a:avLst/>
              <a:gdLst/>
              <a:ahLst/>
              <a:cxnLst/>
              <a:rect l="l" t="t" r="r" b="b"/>
              <a:pathLst>
                <a:path w="2529840" h="4156837">
                  <a:moveTo>
                    <a:pt x="0" y="0"/>
                  </a:moveTo>
                  <a:lnTo>
                    <a:pt x="2529840" y="0"/>
                  </a:lnTo>
                  <a:lnTo>
                    <a:pt x="2529840" y="4156837"/>
                  </a:lnTo>
                  <a:lnTo>
                    <a:pt x="0" y="4156837"/>
                  </a:lnTo>
                  <a:lnTo>
                    <a:pt x="0" y="0"/>
                  </a:lnTo>
                  <a:close/>
                </a:path>
              </a:pathLst>
            </a:custGeom>
            <a:blipFill>
              <a:blip r:embed="rId2"/>
              <a:stretch>
                <a:fillRect r="1"/>
              </a:stretch>
            </a:blipFill>
          </p:spPr>
          <p:txBody>
            <a:bodyPr/>
            <a:lstStyle/>
            <a:p>
              <a:endParaRPr lang="fr-FR" dirty="0"/>
            </a:p>
          </p:txBody>
        </p:sp>
      </p:grpSp>
      <p:grpSp>
        <p:nvGrpSpPr>
          <p:cNvPr id="10" name="Group 4">
            <a:extLst>
              <a:ext uri="{FF2B5EF4-FFF2-40B4-BE49-F238E27FC236}">
                <a16:creationId xmlns:a16="http://schemas.microsoft.com/office/drawing/2014/main" id="{6EAFB4AB-5185-046A-96CD-4118E84A4BE4}"/>
              </a:ext>
            </a:extLst>
          </p:cNvPr>
          <p:cNvGrpSpPr/>
          <p:nvPr/>
        </p:nvGrpSpPr>
        <p:grpSpPr>
          <a:xfrm>
            <a:off x="10324158" y="250055"/>
            <a:ext cx="1620000" cy="2340000"/>
            <a:chOff x="0" y="0"/>
            <a:chExt cx="2529800" cy="4156810"/>
          </a:xfrm>
        </p:grpSpPr>
        <p:sp>
          <p:nvSpPr>
            <p:cNvPr id="11" name="Freeform 5">
              <a:extLst>
                <a:ext uri="{FF2B5EF4-FFF2-40B4-BE49-F238E27FC236}">
                  <a16:creationId xmlns:a16="http://schemas.microsoft.com/office/drawing/2014/main" id="{DE8D00A9-2488-DB0C-7D77-9C6073FE0A4F}"/>
                </a:ext>
              </a:extLst>
            </p:cNvPr>
            <p:cNvSpPr/>
            <p:nvPr/>
          </p:nvSpPr>
          <p:spPr>
            <a:xfrm>
              <a:off x="0" y="0"/>
              <a:ext cx="2529840" cy="4156837"/>
            </a:xfrm>
            <a:custGeom>
              <a:avLst/>
              <a:gdLst/>
              <a:ahLst/>
              <a:cxnLst/>
              <a:rect l="l" t="t" r="r" b="b"/>
              <a:pathLst>
                <a:path w="2529840" h="4156837">
                  <a:moveTo>
                    <a:pt x="0" y="0"/>
                  </a:moveTo>
                  <a:lnTo>
                    <a:pt x="2529840" y="0"/>
                  </a:lnTo>
                  <a:lnTo>
                    <a:pt x="2529840" y="4156837"/>
                  </a:lnTo>
                  <a:lnTo>
                    <a:pt x="0" y="4156837"/>
                  </a:lnTo>
                  <a:lnTo>
                    <a:pt x="0" y="0"/>
                  </a:lnTo>
                  <a:close/>
                </a:path>
              </a:pathLst>
            </a:custGeom>
            <a:blipFill>
              <a:blip r:embed="rId3"/>
              <a:stretch>
                <a:fillRect r="1"/>
              </a:stretch>
            </a:blipFill>
          </p:spPr>
          <p:txBody>
            <a:bodyPr/>
            <a:lstStyle/>
            <a:p>
              <a:endParaRPr lang="fr-FR"/>
            </a:p>
          </p:txBody>
        </p:sp>
      </p:grpSp>
      <p:grpSp>
        <p:nvGrpSpPr>
          <p:cNvPr id="12" name="Group 6">
            <a:extLst>
              <a:ext uri="{FF2B5EF4-FFF2-40B4-BE49-F238E27FC236}">
                <a16:creationId xmlns:a16="http://schemas.microsoft.com/office/drawing/2014/main" id="{2A263E81-219F-3A71-3300-51D10CC2AC3C}"/>
              </a:ext>
            </a:extLst>
          </p:cNvPr>
          <p:cNvGrpSpPr/>
          <p:nvPr/>
        </p:nvGrpSpPr>
        <p:grpSpPr>
          <a:xfrm>
            <a:off x="8488350" y="250053"/>
            <a:ext cx="1620000" cy="2340000"/>
            <a:chOff x="0" y="0"/>
            <a:chExt cx="2529800" cy="4156810"/>
          </a:xfrm>
        </p:grpSpPr>
        <p:sp>
          <p:nvSpPr>
            <p:cNvPr id="13" name="Freeform 7">
              <a:extLst>
                <a:ext uri="{FF2B5EF4-FFF2-40B4-BE49-F238E27FC236}">
                  <a16:creationId xmlns:a16="http://schemas.microsoft.com/office/drawing/2014/main" id="{CD17303F-92A4-5A8B-9321-0EAC8F86A49C}"/>
                </a:ext>
              </a:extLst>
            </p:cNvPr>
            <p:cNvSpPr/>
            <p:nvPr/>
          </p:nvSpPr>
          <p:spPr>
            <a:xfrm>
              <a:off x="0" y="0"/>
              <a:ext cx="2529840" cy="4156837"/>
            </a:xfrm>
            <a:custGeom>
              <a:avLst/>
              <a:gdLst/>
              <a:ahLst/>
              <a:cxnLst/>
              <a:rect l="l" t="t" r="r" b="b"/>
              <a:pathLst>
                <a:path w="2529840" h="4156837">
                  <a:moveTo>
                    <a:pt x="0" y="0"/>
                  </a:moveTo>
                  <a:lnTo>
                    <a:pt x="2529840" y="0"/>
                  </a:lnTo>
                  <a:lnTo>
                    <a:pt x="2529840" y="4156837"/>
                  </a:lnTo>
                  <a:lnTo>
                    <a:pt x="0" y="4156837"/>
                  </a:lnTo>
                  <a:lnTo>
                    <a:pt x="0" y="0"/>
                  </a:lnTo>
                  <a:close/>
                </a:path>
              </a:pathLst>
            </a:custGeom>
            <a:blipFill>
              <a:blip r:embed="rId4"/>
              <a:stretch>
                <a:fillRect r="1"/>
              </a:stretch>
            </a:blipFill>
          </p:spPr>
          <p:txBody>
            <a:bodyPr/>
            <a:lstStyle/>
            <a:p>
              <a:endParaRPr lang="fr-FR"/>
            </a:p>
          </p:txBody>
        </p:sp>
      </p:grpSp>
      <p:grpSp>
        <p:nvGrpSpPr>
          <p:cNvPr id="14" name="Group 8">
            <a:extLst>
              <a:ext uri="{FF2B5EF4-FFF2-40B4-BE49-F238E27FC236}">
                <a16:creationId xmlns:a16="http://schemas.microsoft.com/office/drawing/2014/main" id="{3B89F7CA-F468-342E-200B-58995B44E0B2}"/>
              </a:ext>
            </a:extLst>
          </p:cNvPr>
          <p:cNvGrpSpPr/>
          <p:nvPr/>
        </p:nvGrpSpPr>
        <p:grpSpPr>
          <a:xfrm>
            <a:off x="6665838" y="250053"/>
            <a:ext cx="1620000" cy="2340000"/>
            <a:chOff x="0" y="0"/>
            <a:chExt cx="2529800" cy="4156810"/>
          </a:xfrm>
        </p:grpSpPr>
        <p:sp>
          <p:nvSpPr>
            <p:cNvPr id="15" name="Freeform 9">
              <a:extLst>
                <a:ext uri="{FF2B5EF4-FFF2-40B4-BE49-F238E27FC236}">
                  <a16:creationId xmlns:a16="http://schemas.microsoft.com/office/drawing/2014/main" id="{0900537E-0772-7662-978C-0AAB56D41F66}"/>
                </a:ext>
              </a:extLst>
            </p:cNvPr>
            <p:cNvSpPr/>
            <p:nvPr/>
          </p:nvSpPr>
          <p:spPr>
            <a:xfrm>
              <a:off x="0" y="0"/>
              <a:ext cx="2529840" cy="4156837"/>
            </a:xfrm>
            <a:custGeom>
              <a:avLst/>
              <a:gdLst/>
              <a:ahLst/>
              <a:cxnLst/>
              <a:rect l="l" t="t" r="r" b="b"/>
              <a:pathLst>
                <a:path w="2529840" h="4156837">
                  <a:moveTo>
                    <a:pt x="0" y="0"/>
                  </a:moveTo>
                  <a:lnTo>
                    <a:pt x="2529840" y="0"/>
                  </a:lnTo>
                  <a:lnTo>
                    <a:pt x="2529840" y="4156837"/>
                  </a:lnTo>
                  <a:lnTo>
                    <a:pt x="0" y="4156837"/>
                  </a:lnTo>
                  <a:lnTo>
                    <a:pt x="0" y="0"/>
                  </a:lnTo>
                  <a:close/>
                </a:path>
              </a:pathLst>
            </a:custGeom>
            <a:blipFill>
              <a:blip r:embed="rId5"/>
              <a:stretch>
                <a:fillRect r="1"/>
              </a:stretch>
            </a:blipFill>
          </p:spPr>
          <p:txBody>
            <a:bodyPr/>
            <a:lstStyle/>
            <a:p>
              <a:endParaRPr lang="fr-FR"/>
            </a:p>
          </p:txBody>
        </p:sp>
      </p:grpSp>
      <p:sp>
        <p:nvSpPr>
          <p:cNvPr id="16" name="TextBox 12">
            <a:extLst>
              <a:ext uri="{FF2B5EF4-FFF2-40B4-BE49-F238E27FC236}">
                <a16:creationId xmlns:a16="http://schemas.microsoft.com/office/drawing/2014/main" id="{FBE2B767-540C-B4B6-A4B4-AF47CE5411C0}"/>
              </a:ext>
            </a:extLst>
          </p:cNvPr>
          <p:cNvSpPr txBox="1"/>
          <p:nvPr/>
        </p:nvSpPr>
        <p:spPr>
          <a:xfrm>
            <a:off x="212173" y="333643"/>
            <a:ext cx="7060046" cy="758797"/>
          </a:xfrm>
          <a:prstGeom prst="rect">
            <a:avLst/>
          </a:prstGeom>
        </p:spPr>
        <p:txBody>
          <a:bodyPr lIns="0" tIns="0" rIns="0" bIns="0" rtlCol="0" anchor="t">
            <a:spAutoFit/>
          </a:bodyPr>
          <a:lstStyle/>
          <a:p>
            <a:pPr marL="0" lvl="0" indent="0" algn="l">
              <a:lnSpc>
                <a:spcPts val="6239"/>
              </a:lnSpc>
              <a:spcBef>
                <a:spcPct val="0"/>
              </a:spcBef>
            </a:pPr>
            <a:r>
              <a:rPr lang="en-US" sz="4800" u="none" strike="noStrike" dirty="0">
                <a:solidFill>
                  <a:srgbClr val="FFFFFF"/>
                </a:solidFill>
                <a:latin typeface="+mn-lt"/>
                <a:ea typeface="Montserrat Classic"/>
                <a:cs typeface="Montserrat Classic"/>
                <a:sym typeface="Montserrat Classic"/>
              </a:rPr>
              <a:t>LA ROBUSTESSE </a:t>
            </a:r>
          </a:p>
        </p:txBody>
      </p:sp>
      <p:sp>
        <p:nvSpPr>
          <p:cNvPr id="17" name="TextBox 12">
            <a:extLst>
              <a:ext uri="{FF2B5EF4-FFF2-40B4-BE49-F238E27FC236}">
                <a16:creationId xmlns:a16="http://schemas.microsoft.com/office/drawing/2014/main" id="{9ED21619-8A97-3AD8-0D04-7970910B5195}"/>
              </a:ext>
            </a:extLst>
          </p:cNvPr>
          <p:cNvSpPr txBox="1"/>
          <p:nvPr/>
        </p:nvSpPr>
        <p:spPr>
          <a:xfrm>
            <a:off x="247816" y="1396001"/>
            <a:ext cx="7060046" cy="718210"/>
          </a:xfrm>
          <a:prstGeom prst="rect">
            <a:avLst/>
          </a:prstGeom>
        </p:spPr>
        <p:txBody>
          <a:bodyPr lIns="0" tIns="0" rIns="0" bIns="0" rtlCol="0" anchor="t">
            <a:spAutoFit/>
          </a:bodyPr>
          <a:lstStyle/>
          <a:p>
            <a:pPr marL="0" lvl="0" indent="0" algn="l">
              <a:lnSpc>
                <a:spcPts val="6239"/>
              </a:lnSpc>
              <a:spcBef>
                <a:spcPct val="0"/>
              </a:spcBef>
            </a:pPr>
            <a:r>
              <a:rPr lang="en-US" sz="3600" u="none" strike="noStrike" dirty="0">
                <a:solidFill>
                  <a:srgbClr val="FFFFFF"/>
                </a:solidFill>
                <a:latin typeface="+mn-lt"/>
                <a:ea typeface="Montserrat Classic"/>
                <a:cs typeface="Montserrat Classic"/>
                <a:sym typeface="Montserrat Classic"/>
              </a:rPr>
              <a:t>Hamand (2022-24)</a:t>
            </a:r>
          </a:p>
        </p:txBody>
      </p:sp>
      <p:sp>
        <p:nvSpPr>
          <p:cNvPr id="18" name="TextBox 13">
            <a:extLst>
              <a:ext uri="{FF2B5EF4-FFF2-40B4-BE49-F238E27FC236}">
                <a16:creationId xmlns:a16="http://schemas.microsoft.com/office/drawing/2014/main" id="{9F9B5BF6-4FFF-9D66-46F1-35C211F312BB}"/>
              </a:ext>
            </a:extLst>
          </p:cNvPr>
          <p:cNvSpPr txBox="1"/>
          <p:nvPr/>
        </p:nvSpPr>
        <p:spPr>
          <a:xfrm>
            <a:off x="-760523" y="3732510"/>
            <a:ext cx="13713045" cy="1744067"/>
          </a:xfrm>
          <a:prstGeom prst="rect">
            <a:avLst/>
          </a:prstGeom>
        </p:spPr>
        <p:txBody>
          <a:bodyPr wrap="square" lIns="0" tIns="0" rIns="0" bIns="0" rtlCol="0" anchor="t">
            <a:spAutoFit/>
          </a:bodyPr>
          <a:lstStyle/>
          <a:p>
            <a:pPr marL="0" lvl="0" indent="0" algn="ctr">
              <a:lnSpc>
                <a:spcPts val="3393"/>
              </a:lnSpc>
              <a:spcBef>
                <a:spcPct val="0"/>
              </a:spcBef>
            </a:pPr>
            <a:r>
              <a:rPr lang="en-US" sz="2000" u="none" strike="noStrike" dirty="0">
                <a:solidFill>
                  <a:schemeClr val="tx1">
                    <a:lumMod val="85000"/>
                    <a:lumOff val="15000"/>
                  </a:schemeClr>
                </a:solidFill>
                <a:latin typeface="+mn-lt"/>
                <a:ea typeface="Source Serif Pro"/>
                <a:cs typeface="Source Serif Pro"/>
                <a:sym typeface="Source Serif Pro"/>
              </a:rPr>
              <a:t>« LA CAPACITÉ D’UN SYSTÈME À MAINTENIR SA STABILITÉ MALGRÉ LES FLUCTUATIONS QU’IL SUBIT »</a:t>
            </a:r>
          </a:p>
          <a:p>
            <a:pPr marL="0" lvl="0" indent="0" algn="ctr">
              <a:lnSpc>
                <a:spcPts val="3393"/>
              </a:lnSpc>
              <a:spcBef>
                <a:spcPct val="0"/>
              </a:spcBef>
            </a:pPr>
            <a:endParaRPr lang="en-US" sz="2000" dirty="0">
              <a:solidFill>
                <a:schemeClr val="tx1">
                  <a:lumMod val="85000"/>
                  <a:lumOff val="15000"/>
                </a:schemeClr>
              </a:solidFill>
              <a:latin typeface="+mn-lt"/>
              <a:ea typeface="Source Serif Pro"/>
              <a:cs typeface="Source Serif Pro"/>
              <a:sym typeface="Source Serif Pro"/>
            </a:endParaRPr>
          </a:p>
          <a:p>
            <a:pPr marL="0" lvl="0" indent="0" algn="ctr">
              <a:lnSpc>
                <a:spcPts val="3393"/>
              </a:lnSpc>
              <a:spcBef>
                <a:spcPct val="0"/>
              </a:spcBef>
            </a:pPr>
            <a:r>
              <a:rPr lang="en-US" sz="2000" i="1" u="none" strike="noStrike" dirty="0">
                <a:solidFill>
                  <a:srgbClr val="475A4D"/>
                </a:solidFill>
                <a:latin typeface="+mn-lt"/>
                <a:ea typeface="Source Serif Pro"/>
                <a:cs typeface="Source Serif Pro"/>
                <a:sym typeface="Source Serif Pro"/>
              </a:rPr>
              <a:t>La performance est à </a:t>
            </a:r>
            <a:r>
              <a:rPr lang="en-US" sz="2000" i="1" u="none" strike="noStrike" dirty="0" err="1">
                <a:solidFill>
                  <a:srgbClr val="475A4D"/>
                </a:solidFill>
                <a:latin typeface="+mn-lt"/>
                <a:ea typeface="Source Serif Pro"/>
                <a:cs typeface="Source Serif Pro"/>
                <a:sym typeface="Source Serif Pro"/>
              </a:rPr>
              <a:t>redéfinir</a:t>
            </a:r>
            <a:r>
              <a:rPr lang="en-US" sz="2000" i="1" u="none" strike="noStrike" dirty="0">
                <a:solidFill>
                  <a:srgbClr val="475A4D"/>
                </a:solidFill>
                <a:latin typeface="+mn-lt"/>
                <a:ea typeface="Source Serif Pro"/>
                <a:cs typeface="Source Serif Pro"/>
                <a:sym typeface="Source Serif Pro"/>
              </a:rPr>
              <a:t> et la </a:t>
            </a:r>
            <a:r>
              <a:rPr lang="en-US" sz="2000" i="1" u="none" strike="noStrike" dirty="0" err="1">
                <a:solidFill>
                  <a:srgbClr val="475A4D"/>
                </a:solidFill>
                <a:latin typeface="+mn-lt"/>
                <a:ea typeface="Source Serif Pro"/>
                <a:cs typeface="Source Serif Pro"/>
                <a:sym typeface="Source Serif Pro"/>
              </a:rPr>
              <a:t>suroptimisation</a:t>
            </a:r>
            <a:r>
              <a:rPr lang="en-US" sz="2000" i="1" u="none" strike="noStrike" dirty="0">
                <a:solidFill>
                  <a:srgbClr val="475A4D"/>
                </a:solidFill>
                <a:latin typeface="+mn-lt"/>
                <a:ea typeface="Source Serif Pro"/>
                <a:cs typeface="Source Serif Pro"/>
                <a:sym typeface="Source Serif Pro"/>
              </a:rPr>
              <a:t> à </a:t>
            </a:r>
            <a:r>
              <a:rPr lang="en-US" sz="2000" i="1" u="none" strike="noStrike" dirty="0" err="1">
                <a:solidFill>
                  <a:srgbClr val="475A4D"/>
                </a:solidFill>
                <a:latin typeface="+mn-lt"/>
                <a:ea typeface="Source Serif Pro"/>
                <a:cs typeface="Source Serif Pro"/>
                <a:sym typeface="Source Serif Pro"/>
              </a:rPr>
              <a:t>combattre</a:t>
            </a:r>
            <a:r>
              <a:rPr lang="en-US" sz="2000" i="1" u="none" strike="noStrike" dirty="0">
                <a:solidFill>
                  <a:srgbClr val="475A4D"/>
                </a:solidFill>
                <a:latin typeface="+mn-lt"/>
                <a:ea typeface="Source Serif Pro"/>
                <a:cs typeface="Source Serif Pro"/>
                <a:sym typeface="Source Serif Pro"/>
              </a:rPr>
              <a:t>. </a:t>
            </a:r>
            <a:endParaRPr lang="en-US" sz="2000" i="1" dirty="0">
              <a:solidFill>
                <a:srgbClr val="475A4D"/>
              </a:solidFill>
              <a:latin typeface="+mn-lt"/>
              <a:ea typeface="Source Serif Pro"/>
              <a:cs typeface="Source Serif Pro"/>
              <a:sym typeface="Source Serif Pro"/>
            </a:endParaRPr>
          </a:p>
          <a:p>
            <a:pPr marL="0" lvl="0" indent="0" algn="ctr">
              <a:lnSpc>
                <a:spcPts val="3393"/>
              </a:lnSpc>
              <a:spcBef>
                <a:spcPct val="0"/>
              </a:spcBef>
            </a:pPr>
            <a:endParaRPr lang="en-US" sz="2800" u="none" strike="noStrike" dirty="0">
              <a:solidFill>
                <a:schemeClr val="tx1">
                  <a:lumMod val="85000"/>
                  <a:lumOff val="15000"/>
                </a:schemeClr>
              </a:solidFill>
              <a:latin typeface="+mn-lt"/>
              <a:ea typeface="Source Serif Pro"/>
              <a:cs typeface="Source Serif Pro"/>
              <a:sym typeface="Source Serif Pro"/>
            </a:endParaRPr>
          </a:p>
        </p:txBody>
      </p:sp>
    </p:spTree>
    <p:extLst>
      <p:ext uri="{BB962C8B-B14F-4D97-AF65-F5344CB8AC3E}">
        <p14:creationId xmlns:p14="http://schemas.microsoft.com/office/powerpoint/2010/main" val="992542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C60213CC-694B-1A19-CC1C-E75A927ADD00}"/>
              </a:ext>
            </a:extLst>
          </p:cNvPr>
          <p:cNvSpPr>
            <a:spLocks noGrp="1"/>
          </p:cNvSpPr>
          <p:nvPr>
            <p:ph type="title"/>
          </p:nvPr>
        </p:nvSpPr>
        <p:spPr/>
        <p:txBody>
          <a:bodyPr/>
          <a:lstStyle/>
          <a:p>
            <a:r>
              <a:rPr lang="fr-FR" dirty="0"/>
              <a:t>La robustesse du vivant</a:t>
            </a:r>
          </a:p>
        </p:txBody>
      </p:sp>
      <p:sp>
        <p:nvSpPr>
          <p:cNvPr id="4" name="Espace réservé du contenu 2">
            <a:extLst>
              <a:ext uri="{FF2B5EF4-FFF2-40B4-BE49-F238E27FC236}">
                <a16:creationId xmlns:a16="http://schemas.microsoft.com/office/drawing/2014/main" id="{26DE3351-F771-6EFE-7D3E-C4060BFBE995}"/>
              </a:ext>
            </a:extLst>
          </p:cNvPr>
          <p:cNvSpPr txBox="1">
            <a:spLocks/>
          </p:cNvSpPr>
          <p:nvPr/>
        </p:nvSpPr>
        <p:spPr>
          <a:xfrm>
            <a:off x="838200" y="1628199"/>
            <a:ext cx="10632541" cy="4351338"/>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accent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fr-BE" sz="3000" b="0" dirty="0">
                <a:solidFill>
                  <a:schemeClr val="tx1"/>
                </a:solidFill>
              </a:rPr>
              <a:t>Le vivant est robuste parce qu’il est imparfait et pas toujours performant : la robustesse garantit surtout la viabilité, ce qui requiert des explorations, des expérimentations et de la diversité. </a:t>
            </a:r>
          </a:p>
          <a:p>
            <a:pPr marL="0" indent="0">
              <a:lnSpc>
                <a:spcPct val="110000"/>
              </a:lnSpc>
              <a:buNone/>
            </a:pPr>
            <a:endParaRPr lang="fr-BE" sz="3000" b="0" dirty="0">
              <a:solidFill>
                <a:schemeClr val="tx1"/>
              </a:solidFill>
            </a:endParaRPr>
          </a:p>
          <a:p>
            <a:pPr>
              <a:lnSpc>
                <a:spcPct val="110000"/>
              </a:lnSpc>
            </a:pPr>
            <a:r>
              <a:rPr lang="fr-BE" sz="3000" b="0" dirty="0">
                <a:solidFill>
                  <a:schemeClr val="tx1"/>
                </a:solidFill>
              </a:rPr>
              <a:t>Olivier Hamant propose de changer de logiciel et de ne plus ériger la performance — qu’il définit comme « atteindre un objectif précis avec le moins de ressources possibles » — en vertu cardinale. </a:t>
            </a:r>
          </a:p>
          <a:p>
            <a:pPr marL="0" indent="0">
              <a:lnSpc>
                <a:spcPct val="110000"/>
              </a:lnSpc>
              <a:buFont typeface="Arial" panose="020B0604020202020204" pitchFamily="34" charset="0"/>
              <a:buNone/>
            </a:pPr>
            <a:endParaRPr lang="fr-BE" sz="3000" b="0" dirty="0">
              <a:solidFill>
                <a:schemeClr val="tx1"/>
              </a:solidFill>
            </a:endParaRPr>
          </a:p>
          <a:p>
            <a:pPr marL="0" indent="0" algn="ctr">
              <a:lnSpc>
                <a:spcPct val="110000"/>
              </a:lnSpc>
              <a:buFont typeface="Arial" panose="020B0604020202020204" pitchFamily="34" charset="0"/>
              <a:buNone/>
            </a:pPr>
            <a:r>
              <a:rPr lang="fr-BE" sz="3000" b="0" dirty="0">
                <a:solidFill>
                  <a:schemeClr val="tx1"/>
                </a:solidFill>
              </a:rPr>
              <a:t>« Nous avons fait de la performance un horizon moral, alors qu’elle n’est qu’un outil. »</a:t>
            </a:r>
          </a:p>
          <a:p>
            <a:pPr marL="0" indent="0" algn="ctr">
              <a:lnSpc>
                <a:spcPct val="110000"/>
              </a:lnSpc>
              <a:buFont typeface="Arial" panose="020B0604020202020204" pitchFamily="34" charset="0"/>
              <a:buNone/>
            </a:pPr>
            <a:r>
              <a:rPr lang="fr-BE" sz="3000" b="0" dirty="0">
                <a:solidFill>
                  <a:schemeClr val="tx1"/>
                </a:solidFill>
              </a:rPr>
              <a:t>« Tout ce qui est performant est fragile, car optimisé pour un contexte donné. Dès que ce contexte change, la performance s’effondre. »</a:t>
            </a:r>
            <a:endParaRPr lang="fr-BE" sz="3000" b="0" spc="-1" dirty="0">
              <a:solidFill>
                <a:schemeClr val="tx1"/>
              </a:solidFill>
            </a:endParaRPr>
          </a:p>
          <a:p>
            <a:pPr marL="0" indent="0">
              <a:buFont typeface="Arial" panose="020B0604020202020204" pitchFamily="34" charset="0"/>
              <a:buNone/>
            </a:pPr>
            <a:endParaRPr lang="fr-FR" dirty="0"/>
          </a:p>
        </p:txBody>
      </p:sp>
    </p:spTree>
    <p:extLst>
      <p:ext uri="{BB962C8B-B14F-4D97-AF65-F5344CB8AC3E}">
        <p14:creationId xmlns:p14="http://schemas.microsoft.com/office/powerpoint/2010/main" val="16395226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49B6D-110D-4B63-0962-093E20F49B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E0B4DF-736D-1E01-76D7-53688D7D22BE}"/>
              </a:ext>
            </a:extLst>
          </p:cNvPr>
          <p:cNvSpPr>
            <a:spLocks noGrp="1"/>
          </p:cNvSpPr>
          <p:nvPr>
            <p:ph type="title"/>
          </p:nvPr>
        </p:nvSpPr>
        <p:spPr>
          <a:xfrm>
            <a:off x="672353" y="365125"/>
            <a:ext cx="11519647" cy="1264321"/>
          </a:xfrm>
        </p:spPr>
        <p:txBody>
          <a:bodyPr>
            <a:noAutofit/>
          </a:bodyPr>
          <a:lstStyle/>
          <a:p>
            <a:pPr lvl="0">
              <a:lnSpc>
                <a:spcPts val="6529"/>
              </a:lnSpc>
              <a:spcBef>
                <a:spcPts val="0"/>
              </a:spcBef>
              <a:defRPr/>
            </a:pPr>
            <a:r>
              <a:rPr lang="fr-BE" sz="4400" dirty="0">
                <a:solidFill>
                  <a:schemeClr val="tx1">
                    <a:lumMod val="75000"/>
                    <a:lumOff val="25000"/>
                  </a:schemeClr>
                </a:solidFill>
                <a:ea typeface="Literata Bold"/>
                <a:cs typeface="Literata Bold"/>
                <a:sym typeface="Literata Bold"/>
              </a:rPr>
              <a:t>ROBUSTESSE / PERFORMANCE / SUROPTIMISATION </a:t>
            </a:r>
            <a:endParaRPr lang="fr-FR" sz="4400" dirty="0">
              <a:solidFill>
                <a:schemeClr val="tx1">
                  <a:lumMod val="75000"/>
                  <a:lumOff val="25000"/>
                </a:schemeClr>
              </a:solidFill>
              <a:ea typeface="Literata Bold"/>
              <a:cs typeface="Literata Bold"/>
              <a:sym typeface="Literata Bold"/>
            </a:endParaRPr>
          </a:p>
        </p:txBody>
      </p:sp>
      <p:pic>
        <p:nvPicPr>
          <p:cNvPr id="11" name="Espace réservé du contenu 10">
            <a:extLst>
              <a:ext uri="{FF2B5EF4-FFF2-40B4-BE49-F238E27FC236}">
                <a16:creationId xmlns:a16="http://schemas.microsoft.com/office/drawing/2014/main" id="{1B806B79-7738-6CB7-E956-679F7644A55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5403" b="5298"/>
          <a:stretch>
            <a:fillRect/>
          </a:stretch>
        </p:blipFill>
        <p:spPr>
          <a:xfrm>
            <a:off x="1985927" y="1891927"/>
            <a:ext cx="8892498" cy="4464423"/>
          </a:xfrm>
          <a:prstGeom prst="rect">
            <a:avLst/>
          </a:prstGeom>
        </p:spPr>
      </p:pic>
    </p:spTree>
    <p:extLst>
      <p:ext uri="{BB962C8B-B14F-4D97-AF65-F5344CB8AC3E}">
        <p14:creationId xmlns:p14="http://schemas.microsoft.com/office/powerpoint/2010/main" val="24653531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1DEF9-7D47-C859-11FE-974E6D7409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6ED28E-8005-24B7-41CC-EC1EE1E13AF7}"/>
              </a:ext>
            </a:extLst>
          </p:cNvPr>
          <p:cNvSpPr>
            <a:spLocks noGrp="1"/>
          </p:cNvSpPr>
          <p:nvPr>
            <p:ph type="title"/>
          </p:nvPr>
        </p:nvSpPr>
        <p:spPr>
          <a:xfrm>
            <a:off x="672353" y="365125"/>
            <a:ext cx="11519647" cy="1264321"/>
          </a:xfrm>
        </p:spPr>
        <p:txBody>
          <a:bodyPr>
            <a:noAutofit/>
          </a:bodyPr>
          <a:lstStyle/>
          <a:p>
            <a:pPr lvl="0">
              <a:lnSpc>
                <a:spcPts val="6529"/>
              </a:lnSpc>
              <a:spcBef>
                <a:spcPts val="0"/>
              </a:spcBef>
              <a:defRPr/>
            </a:pPr>
            <a:r>
              <a:rPr lang="fr-BE" sz="4400" dirty="0">
                <a:solidFill>
                  <a:schemeClr val="tx1">
                    <a:lumMod val="75000"/>
                    <a:lumOff val="25000"/>
                  </a:schemeClr>
                </a:solidFill>
                <a:ea typeface="Literata Bold"/>
                <a:cs typeface="Literata Bold"/>
                <a:sym typeface="Literata Bold"/>
              </a:rPr>
              <a:t>La robustesse du vivant</a:t>
            </a:r>
            <a:endParaRPr lang="fr-FR" sz="4400" dirty="0">
              <a:solidFill>
                <a:schemeClr val="tx1">
                  <a:lumMod val="75000"/>
                  <a:lumOff val="25000"/>
                </a:schemeClr>
              </a:solidFill>
              <a:ea typeface="Literata Bold"/>
              <a:cs typeface="Literata Bold"/>
              <a:sym typeface="Literata Bold"/>
            </a:endParaRPr>
          </a:p>
        </p:txBody>
      </p:sp>
      <p:pic>
        <p:nvPicPr>
          <p:cNvPr id="8" name="Image 7">
            <a:extLst>
              <a:ext uri="{FF2B5EF4-FFF2-40B4-BE49-F238E27FC236}">
                <a16:creationId xmlns:a16="http://schemas.microsoft.com/office/drawing/2014/main" id="{71978123-1C80-F06F-BFE8-AD8B7BD350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2644" y="1371600"/>
            <a:ext cx="8326711" cy="4681284"/>
          </a:xfrm>
          <a:prstGeom prst="rect">
            <a:avLst/>
          </a:prstGeom>
        </p:spPr>
      </p:pic>
    </p:spTree>
    <p:extLst>
      <p:ext uri="{BB962C8B-B14F-4D97-AF65-F5344CB8AC3E}">
        <p14:creationId xmlns:p14="http://schemas.microsoft.com/office/powerpoint/2010/main" val="27488726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379EA-7186-3130-A3CE-940C71A262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7001A1-224C-730B-262C-25BD7AEA51D3}"/>
              </a:ext>
            </a:extLst>
          </p:cNvPr>
          <p:cNvSpPr>
            <a:spLocks noGrp="1"/>
          </p:cNvSpPr>
          <p:nvPr>
            <p:ph type="title"/>
          </p:nvPr>
        </p:nvSpPr>
        <p:spPr>
          <a:xfrm>
            <a:off x="142211" y="136525"/>
            <a:ext cx="12049789" cy="1264321"/>
          </a:xfrm>
        </p:spPr>
        <p:txBody>
          <a:bodyPr>
            <a:noAutofit/>
          </a:bodyPr>
          <a:lstStyle/>
          <a:p>
            <a:pPr lvl="0">
              <a:lnSpc>
                <a:spcPts val="6529"/>
              </a:lnSpc>
              <a:spcBef>
                <a:spcPts val="0"/>
              </a:spcBef>
              <a:defRPr/>
            </a:pPr>
            <a:r>
              <a:rPr lang="fr-BE" sz="4000" dirty="0">
                <a:solidFill>
                  <a:schemeClr val="tx1">
                    <a:lumMod val="75000"/>
                    <a:lumOff val="25000"/>
                  </a:schemeClr>
                </a:solidFill>
                <a:ea typeface="Literata Bold"/>
                <a:cs typeface="Literata Bold"/>
                <a:sym typeface="Literata Bold"/>
              </a:rPr>
              <a:t>La robustesse en pédagogie de l’enseignement supérieur ?</a:t>
            </a:r>
            <a:endParaRPr lang="fr-FR" sz="4000" dirty="0">
              <a:solidFill>
                <a:schemeClr val="tx1">
                  <a:lumMod val="75000"/>
                  <a:lumOff val="25000"/>
                </a:schemeClr>
              </a:solidFill>
              <a:ea typeface="Literata Bold"/>
              <a:cs typeface="Literata Bold"/>
              <a:sym typeface="Literata Bold"/>
            </a:endParaRPr>
          </a:p>
        </p:txBody>
      </p:sp>
      <p:pic>
        <p:nvPicPr>
          <p:cNvPr id="7" name="Image 6">
            <a:extLst>
              <a:ext uri="{FF2B5EF4-FFF2-40B4-BE49-F238E27FC236}">
                <a16:creationId xmlns:a16="http://schemas.microsoft.com/office/drawing/2014/main" id="{FEC4E9E9-4610-D798-DEF8-5192ABFD5F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2644" y="1371600"/>
            <a:ext cx="8326711" cy="4681284"/>
          </a:xfrm>
          <a:prstGeom prst="rect">
            <a:avLst/>
          </a:prstGeom>
          <a:solidFill>
            <a:srgbClr val="00B050"/>
          </a:solidFill>
        </p:spPr>
      </p:pic>
      <p:sp>
        <p:nvSpPr>
          <p:cNvPr id="9" name="Ellipse 8">
            <a:extLst>
              <a:ext uri="{FF2B5EF4-FFF2-40B4-BE49-F238E27FC236}">
                <a16:creationId xmlns:a16="http://schemas.microsoft.com/office/drawing/2014/main" id="{903B658F-122C-408B-135D-287E0C7244FE}"/>
              </a:ext>
            </a:extLst>
          </p:cNvPr>
          <p:cNvSpPr/>
          <p:nvPr/>
        </p:nvSpPr>
        <p:spPr>
          <a:xfrm>
            <a:off x="5309754" y="3172690"/>
            <a:ext cx="1572492" cy="997528"/>
          </a:xfrm>
          <a:prstGeom prst="ellipse">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dirty="0"/>
              <a:t>Pédagogie </a:t>
            </a:r>
            <a:r>
              <a:rPr lang="fr-FR" sz="1200" dirty="0"/>
              <a:t>universitaire</a:t>
            </a:r>
          </a:p>
        </p:txBody>
      </p:sp>
    </p:spTree>
    <p:extLst>
      <p:ext uri="{BB962C8B-B14F-4D97-AF65-F5344CB8AC3E}">
        <p14:creationId xmlns:p14="http://schemas.microsoft.com/office/powerpoint/2010/main" val="18309799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214AE-8D57-83EB-392C-B3B65F0E114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5907BF2-E18B-0493-5E87-E1D8A9F1F3B2}"/>
              </a:ext>
            </a:extLst>
          </p:cNvPr>
          <p:cNvSpPr/>
          <p:nvPr/>
        </p:nvSpPr>
        <p:spPr>
          <a:xfrm>
            <a:off x="0" y="0"/>
            <a:ext cx="12192000" cy="2852737"/>
          </a:xfrm>
          <a:prstGeom prst="rect">
            <a:avLst/>
          </a:prstGeom>
          <a:solidFill>
            <a:srgbClr val="01285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TextBox 12">
            <a:extLst>
              <a:ext uri="{FF2B5EF4-FFF2-40B4-BE49-F238E27FC236}">
                <a16:creationId xmlns:a16="http://schemas.microsoft.com/office/drawing/2014/main" id="{97271F0C-FB13-5B5C-D38E-86D0F9CDFB7E}"/>
              </a:ext>
            </a:extLst>
          </p:cNvPr>
          <p:cNvSpPr txBox="1"/>
          <p:nvPr/>
        </p:nvSpPr>
        <p:spPr>
          <a:xfrm>
            <a:off x="212173" y="333643"/>
            <a:ext cx="7060046" cy="758797"/>
          </a:xfrm>
          <a:prstGeom prst="rect">
            <a:avLst/>
          </a:prstGeom>
        </p:spPr>
        <p:txBody>
          <a:bodyPr lIns="0" tIns="0" rIns="0" bIns="0" rtlCol="0" anchor="t">
            <a:spAutoFit/>
          </a:bodyPr>
          <a:lstStyle/>
          <a:p>
            <a:pPr marL="0" lvl="0" indent="0" algn="l">
              <a:lnSpc>
                <a:spcPts val="6239"/>
              </a:lnSpc>
              <a:spcBef>
                <a:spcPct val="0"/>
              </a:spcBef>
            </a:pPr>
            <a:r>
              <a:rPr lang="en-US" sz="4800" u="none" strike="noStrike" dirty="0">
                <a:solidFill>
                  <a:srgbClr val="FFFFFF"/>
                </a:solidFill>
                <a:latin typeface="+mn-lt"/>
                <a:ea typeface="Montserrat Classic"/>
                <a:cs typeface="Montserrat Classic"/>
                <a:sym typeface="Montserrat Classic"/>
              </a:rPr>
              <a:t>Comment ?</a:t>
            </a:r>
          </a:p>
        </p:txBody>
      </p:sp>
      <p:pic>
        <p:nvPicPr>
          <p:cNvPr id="3" name="Image 2">
            <a:extLst>
              <a:ext uri="{FF2B5EF4-FFF2-40B4-BE49-F238E27FC236}">
                <a16:creationId xmlns:a16="http://schemas.microsoft.com/office/drawing/2014/main" id="{4728AD4C-E07B-688E-EDCB-3E547432D8A3}"/>
              </a:ext>
            </a:extLst>
          </p:cNvPr>
          <p:cNvPicPr>
            <a:picLocks noChangeAspect="1"/>
          </p:cNvPicPr>
          <p:nvPr/>
        </p:nvPicPr>
        <p:blipFill>
          <a:blip r:embed="rId2"/>
          <a:stretch>
            <a:fillRect/>
          </a:stretch>
        </p:blipFill>
        <p:spPr>
          <a:xfrm>
            <a:off x="5608706" y="333642"/>
            <a:ext cx="2007641" cy="2265200"/>
          </a:xfrm>
          <a:prstGeom prst="rect">
            <a:avLst/>
          </a:prstGeom>
        </p:spPr>
      </p:pic>
      <p:pic>
        <p:nvPicPr>
          <p:cNvPr id="4" name="Image 3">
            <a:extLst>
              <a:ext uri="{FF2B5EF4-FFF2-40B4-BE49-F238E27FC236}">
                <a16:creationId xmlns:a16="http://schemas.microsoft.com/office/drawing/2014/main" id="{280170C0-2350-6302-0F59-F56ECE54C8DA}"/>
              </a:ext>
            </a:extLst>
          </p:cNvPr>
          <p:cNvPicPr>
            <a:picLocks noChangeAspect="1"/>
          </p:cNvPicPr>
          <p:nvPr/>
        </p:nvPicPr>
        <p:blipFill>
          <a:blip r:embed="rId3"/>
          <a:stretch>
            <a:fillRect/>
          </a:stretch>
        </p:blipFill>
        <p:spPr>
          <a:xfrm>
            <a:off x="3359728" y="352566"/>
            <a:ext cx="2086661" cy="2265199"/>
          </a:xfrm>
          <a:prstGeom prst="rect">
            <a:avLst/>
          </a:prstGeom>
        </p:spPr>
      </p:pic>
      <p:pic>
        <p:nvPicPr>
          <p:cNvPr id="5" name="Image 4">
            <a:extLst>
              <a:ext uri="{FF2B5EF4-FFF2-40B4-BE49-F238E27FC236}">
                <a16:creationId xmlns:a16="http://schemas.microsoft.com/office/drawing/2014/main" id="{29827DC2-0761-E8BB-6618-8494E25A32A9}"/>
              </a:ext>
            </a:extLst>
          </p:cNvPr>
          <p:cNvPicPr>
            <a:picLocks noChangeAspect="1"/>
          </p:cNvPicPr>
          <p:nvPr/>
        </p:nvPicPr>
        <p:blipFill>
          <a:blip r:embed="rId4"/>
          <a:stretch>
            <a:fillRect/>
          </a:stretch>
        </p:blipFill>
        <p:spPr>
          <a:xfrm>
            <a:off x="9855630" y="352566"/>
            <a:ext cx="1914650" cy="2183373"/>
          </a:xfrm>
          <a:prstGeom prst="rect">
            <a:avLst/>
          </a:prstGeom>
        </p:spPr>
      </p:pic>
      <p:pic>
        <p:nvPicPr>
          <p:cNvPr id="7" name="Image 6">
            <a:extLst>
              <a:ext uri="{FF2B5EF4-FFF2-40B4-BE49-F238E27FC236}">
                <a16:creationId xmlns:a16="http://schemas.microsoft.com/office/drawing/2014/main" id="{3ADAF7B4-E2F7-BE5C-7A8C-B383D5AAE50F}"/>
              </a:ext>
            </a:extLst>
          </p:cNvPr>
          <p:cNvPicPr>
            <a:picLocks noChangeAspect="1"/>
          </p:cNvPicPr>
          <p:nvPr/>
        </p:nvPicPr>
        <p:blipFill>
          <a:blip r:embed="rId5"/>
          <a:stretch>
            <a:fillRect/>
          </a:stretch>
        </p:blipFill>
        <p:spPr>
          <a:xfrm>
            <a:off x="7778664" y="352566"/>
            <a:ext cx="1914649" cy="2183371"/>
          </a:xfrm>
          <a:prstGeom prst="rect">
            <a:avLst/>
          </a:prstGeom>
        </p:spPr>
      </p:pic>
      <p:pic>
        <p:nvPicPr>
          <p:cNvPr id="22" name="Image 21">
            <a:extLst>
              <a:ext uri="{FF2B5EF4-FFF2-40B4-BE49-F238E27FC236}">
                <a16:creationId xmlns:a16="http://schemas.microsoft.com/office/drawing/2014/main" id="{A9CEBDC3-AAA7-6468-4035-08962EE46E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70628" y="2970331"/>
            <a:ext cx="4850743" cy="2977143"/>
          </a:xfrm>
          <a:prstGeom prst="rect">
            <a:avLst/>
          </a:prstGeom>
        </p:spPr>
      </p:pic>
    </p:spTree>
    <p:extLst>
      <p:ext uri="{BB962C8B-B14F-4D97-AF65-F5344CB8AC3E}">
        <p14:creationId xmlns:p14="http://schemas.microsoft.com/office/powerpoint/2010/main" val="17715347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F2BBD-F98B-0159-273F-1748F677769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DB1AA66-2DFD-E639-901D-989B756614CF}"/>
              </a:ext>
            </a:extLst>
          </p:cNvPr>
          <p:cNvSpPr/>
          <p:nvPr/>
        </p:nvSpPr>
        <p:spPr>
          <a:xfrm>
            <a:off x="0" y="0"/>
            <a:ext cx="12192000" cy="2852737"/>
          </a:xfrm>
          <a:prstGeom prst="rect">
            <a:avLst/>
          </a:prstGeom>
          <a:solidFill>
            <a:srgbClr val="01285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TextBox 12">
            <a:extLst>
              <a:ext uri="{FF2B5EF4-FFF2-40B4-BE49-F238E27FC236}">
                <a16:creationId xmlns:a16="http://schemas.microsoft.com/office/drawing/2014/main" id="{9D15AA4E-0DE5-350B-0547-41D35A350B83}"/>
              </a:ext>
            </a:extLst>
          </p:cNvPr>
          <p:cNvSpPr txBox="1"/>
          <p:nvPr/>
        </p:nvSpPr>
        <p:spPr>
          <a:xfrm>
            <a:off x="212173" y="333643"/>
            <a:ext cx="7060046" cy="758797"/>
          </a:xfrm>
          <a:prstGeom prst="rect">
            <a:avLst/>
          </a:prstGeom>
        </p:spPr>
        <p:txBody>
          <a:bodyPr lIns="0" tIns="0" rIns="0" bIns="0" rtlCol="0" anchor="t">
            <a:spAutoFit/>
          </a:bodyPr>
          <a:lstStyle/>
          <a:p>
            <a:pPr marL="0" lvl="0" indent="0" algn="l">
              <a:lnSpc>
                <a:spcPts val="6239"/>
              </a:lnSpc>
              <a:spcBef>
                <a:spcPct val="0"/>
              </a:spcBef>
            </a:pPr>
            <a:r>
              <a:rPr lang="en-US" sz="4800" u="none" strike="noStrike" dirty="0" err="1">
                <a:solidFill>
                  <a:srgbClr val="FFFFFF"/>
                </a:solidFill>
                <a:latin typeface="+mn-lt"/>
                <a:ea typeface="Montserrat Classic"/>
                <a:cs typeface="Montserrat Classic"/>
                <a:sym typeface="Montserrat Classic"/>
              </a:rPr>
              <a:t>Méthodologie</a:t>
            </a:r>
            <a:endParaRPr lang="en-US" sz="4800" u="none" strike="noStrike" dirty="0">
              <a:solidFill>
                <a:srgbClr val="FFFFFF"/>
              </a:solidFill>
              <a:latin typeface="+mn-lt"/>
              <a:ea typeface="Montserrat Classic"/>
              <a:cs typeface="Montserrat Classic"/>
              <a:sym typeface="Montserrat Classic"/>
            </a:endParaRPr>
          </a:p>
        </p:txBody>
      </p:sp>
      <p:grpSp>
        <p:nvGrpSpPr>
          <p:cNvPr id="8" name="Group 5">
            <a:extLst>
              <a:ext uri="{FF2B5EF4-FFF2-40B4-BE49-F238E27FC236}">
                <a16:creationId xmlns:a16="http://schemas.microsoft.com/office/drawing/2014/main" id="{92509C76-C3C1-57C5-18FB-7FA2CE1A7074}"/>
              </a:ext>
            </a:extLst>
          </p:cNvPr>
          <p:cNvGrpSpPr/>
          <p:nvPr/>
        </p:nvGrpSpPr>
        <p:grpSpPr>
          <a:xfrm rot="-5400000">
            <a:off x="9857337" y="220203"/>
            <a:ext cx="1772504" cy="2472477"/>
            <a:chOff x="0" y="0"/>
            <a:chExt cx="10721590" cy="11316684"/>
          </a:xfrm>
        </p:grpSpPr>
        <p:sp>
          <p:nvSpPr>
            <p:cNvPr id="9" name="Freeform 6">
              <a:extLst>
                <a:ext uri="{FF2B5EF4-FFF2-40B4-BE49-F238E27FC236}">
                  <a16:creationId xmlns:a16="http://schemas.microsoft.com/office/drawing/2014/main" id="{672C12F6-4643-DF84-C9CF-3C8B8A1A2940}"/>
                </a:ext>
              </a:extLst>
            </p:cNvPr>
            <p:cNvSpPr/>
            <p:nvPr/>
          </p:nvSpPr>
          <p:spPr>
            <a:xfrm>
              <a:off x="0" y="0"/>
              <a:ext cx="10721594" cy="11316716"/>
            </a:xfrm>
            <a:custGeom>
              <a:avLst/>
              <a:gdLst/>
              <a:ahLst/>
              <a:cxnLst/>
              <a:rect l="l" t="t" r="r" b="b"/>
              <a:pathLst>
                <a:path w="10721594" h="11316716">
                  <a:moveTo>
                    <a:pt x="0" y="0"/>
                  </a:moveTo>
                  <a:lnTo>
                    <a:pt x="10721594" y="0"/>
                  </a:lnTo>
                  <a:lnTo>
                    <a:pt x="10721594" y="11316716"/>
                  </a:lnTo>
                  <a:lnTo>
                    <a:pt x="0" y="11316716"/>
                  </a:lnTo>
                  <a:lnTo>
                    <a:pt x="0" y="0"/>
                  </a:lnTo>
                  <a:close/>
                </a:path>
              </a:pathLst>
            </a:custGeom>
            <a:blipFill>
              <a:blip r:embed="rId2"/>
              <a:stretch>
                <a:fillRect l="-20366" r="-20366"/>
              </a:stretch>
            </a:blipFill>
          </p:spPr>
          <p:txBody>
            <a:bodyPr/>
            <a:lstStyle/>
            <a:p>
              <a:endParaRPr lang="fr-FR"/>
            </a:p>
          </p:txBody>
        </p:sp>
      </p:grpSp>
      <p:pic>
        <p:nvPicPr>
          <p:cNvPr id="11" name="Image 10">
            <a:extLst>
              <a:ext uri="{FF2B5EF4-FFF2-40B4-BE49-F238E27FC236}">
                <a16:creationId xmlns:a16="http://schemas.microsoft.com/office/drawing/2014/main" id="{8C9176BE-FAD5-1558-E3FC-F2D4A55E81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88645" y="297067"/>
            <a:ext cx="2045627" cy="2045627"/>
          </a:xfrm>
          <a:prstGeom prst="rect">
            <a:avLst/>
          </a:prstGeom>
        </p:spPr>
      </p:pic>
      <p:pic>
        <p:nvPicPr>
          <p:cNvPr id="12" name="Image 11">
            <a:extLst>
              <a:ext uri="{FF2B5EF4-FFF2-40B4-BE49-F238E27FC236}">
                <a16:creationId xmlns:a16="http://schemas.microsoft.com/office/drawing/2014/main" id="{FFEB1B49-20D5-A030-2ED2-7537E45B96D0}"/>
              </a:ext>
            </a:extLst>
          </p:cNvPr>
          <p:cNvPicPr>
            <a:picLocks noChangeAspect="1"/>
          </p:cNvPicPr>
          <p:nvPr/>
        </p:nvPicPr>
        <p:blipFill>
          <a:blip r:embed="rId4"/>
          <a:stretch>
            <a:fillRect/>
          </a:stretch>
        </p:blipFill>
        <p:spPr>
          <a:xfrm>
            <a:off x="4133678" y="570188"/>
            <a:ext cx="2139355" cy="1723721"/>
          </a:xfrm>
          <a:prstGeom prst="rect">
            <a:avLst/>
          </a:prstGeom>
        </p:spPr>
      </p:pic>
      <p:sp>
        <p:nvSpPr>
          <p:cNvPr id="13" name="Rectangle : coins arrondis 12">
            <a:extLst>
              <a:ext uri="{FF2B5EF4-FFF2-40B4-BE49-F238E27FC236}">
                <a16:creationId xmlns:a16="http://schemas.microsoft.com/office/drawing/2014/main" id="{ED0D6DC1-60AD-9A70-0B70-8A7274ACDE55}"/>
              </a:ext>
            </a:extLst>
          </p:cNvPr>
          <p:cNvSpPr/>
          <p:nvPr/>
        </p:nvSpPr>
        <p:spPr>
          <a:xfrm>
            <a:off x="1133856" y="3429000"/>
            <a:ext cx="3547872" cy="2231362"/>
          </a:xfrm>
          <a:prstGeom prst="round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dirty="0">
                <a:ln w="0"/>
                <a:solidFill>
                  <a:schemeClr val="tx1"/>
                </a:solidFill>
                <a:effectLst>
                  <a:outerShdw blurRad="38100" dist="19050" dir="2700000" algn="tl" rotWithShape="0">
                    <a:schemeClr val="dk1">
                      <a:alpha val="40000"/>
                    </a:schemeClr>
                  </a:outerShdw>
                </a:effectLst>
              </a:rPr>
              <a:t>Des aptitudes robustes chez nos étudiants </a:t>
            </a:r>
          </a:p>
        </p:txBody>
      </p:sp>
      <p:sp>
        <p:nvSpPr>
          <p:cNvPr id="15" name="Rectangle : coins arrondis 14">
            <a:extLst>
              <a:ext uri="{FF2B5EF4-FFF2-40B4-BE49-F238E27FC236}">
                <a16:creationId xmlns:a16="http://schemas.microsoft.com/office/drawing/2014/main" id="{5636022E-C5F8-E660-B0C7-7059DDC8C3D6}"/>
              </a:ext>
            </a:extLst>
          </p:cNvPr>
          <p:cNvSpPr/>
          <p:nvPr/>
        </p:nvSpPr>
        <p:spPr>
          <a:xfrm>
            <a:off x="7510272" y="3422925"/>
            <a:ext cx="3547872" cy="2231362"/>
          </a:xfrm>
          <a:prstGeom prst="roundRect">
            <a:avLst/>
          </a:prstGeom>
          <a:solidFill>
            <a:schemeClr val="accent4">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dirty="0">
                <a:ln w="0"/>
                <a:solidFill>
                  <a:schemeClr val="tx1"/>
                </a:solidFill>
                <a:effectLst>
                  <a:outerShdw blurRad="38100" dist="19050" dir="2700000" algn="tl" rotWithShape="0">
                    <a:schemeClr val="dk1">
                      <a:alpha val="40000"/>
                    </a:schemeClr>
                  </a:outerShdw>
                </a:effectLst>
              </a:rPr>
              <a:t>Une pédagogie robuste chez nos enseignants</a:t>
            </a:r>
          </a:p>
        </p:txBody>
      </p:sp>
      <p:cxnSp>
        <p:nvCxnSpPr>
          <p:cNvPr id="18" name="Connecteur droit avec flèche 17">
            <a:extLst>
              <a:ext uri="{FF2B5EF4-FFF2-40B4-BE49-F238E27FC236}">
                <a16:creationId xmlns:a16="http://schemas.microsoft.com/office/drawing/2014/main" id="{698C2DE3-D37C-0280-3176-3DC3B66510AE}"/>
              </a:ext>
            </a:extLst>
          </p:cNvPr>
          <p:cNvCxnSpPr>
            <a:stCxn id="13" idx="3"/>
            <a:endCxn id="15" idx="1"/>
          </p:cNvCxnSpPr>
          <p:nvPr/>
        </p:nvCxnSpPr>
        <p:spPr>
          <a:xfrm flipV="1">
            <a:off x="4681728" y="4538606"/>
            <a:ext cx="2828544" cy="6075"/>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64878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18AB6E09-E6C8-B8A1-8741-0353469FB334}"/>
              </a:ext>
            </a:extLst>
          </p:cNvPr>
          <p:cNvSpPr>
            <a:spLocks noGrp="1"/>
          </p:cNvSpPr>
          <p:nvPr>
            <p:ph idx="1"/>
          </p:nvPr>
        </p:nvSpPr>
        <p:spPr>
          <a:xfrm>
            <a:off x="838200" y="1353849"/>
            <a:ext cx="10515600" cy="4150302"/>
          </a:xfrm>
        </p:spPr>
        <p:txBody>
          <a:bodyPr>
            <a:normAutofit fontScale="92500" lnSpcReduction="20000"/>
          </a:bodyPr>
          <a:lstStyle/>
          <a:p>
            <a:pPr marL="0" indent="0">
              <a:buNone/>
            </a:pPr>
            <a:r>
              <a:rPr lang="fr-FR" b="0" dirty="0"/>
              <a:t>Ces propositions sont des hypothèses de travail, et non un modèle clos. Elles formalisent une intuition en cours de stabilisation autour d’une pédagogie de la robustesse attentive aux situations fluctuantes, aux écarts, aux ajustements et aux conditions de développement des aptitudes robustes.</a:t>
            </a:r>
          </a:p>
          <a:p>
            <a:pPr marL="0" indent="0">
              <a:buNone/>
            </a:pPr>
            <a:endParaRPr lang="fr-FR" b="0" dirty="0"/>
          </a:p>
          <a:p>
            <a:pPr marL="0" indent="0">
              <a:buNone/>
            </a:pPr>
            <a:r>
              <a:rPr lang="fr-FR" b="0" dirty="0"/>
              <a:t>Cette posture résonne avec la robustesse elle-même. Si le discours a été structuré pour convaincre, il ne cherche pas à verrouiller. La présentation assume ainsi un certain isomorphisme avec son objet : une pensée organisée, mais ouverte ; provisoirement stabilisée, mais révisable ; suffisamment claire pour être discutée, suffisamment inachevée pour être transformée..</a:t>
            </a:r>
          </a:p>
        </p:txBody>
      </p:sp>
    </p:spTree>
    <p:extLst>
      <p:ext uri="{BB962C8B-B14F-4D97-AF65-F5344CB8AC3E}">
        <p14:creationId xmlns:p14="http://schemas.microsoft.com/office/powerpoint/2010/main" val="990158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465358EB-2BAF-6382-52C0-0AC86A7CE51B}"/>
              </a:ext>
            </a:extLst>
          </p:cNvPr>
          <p:cNvSpPr>
            <a:spLocks noGrp="1"/>
          </p:cNvSpPr>
          <p:nvPr>
            <p:ph type="title"/>
          </p:nvPr>
        </p:nvSpPr>
        <p:spPr/>
        <p:txBody>
          <a:bodyPr/>
          <a:lstStyle/>
          <a:p>
            <a:r>
              <a:rPr lang="fr-FR" dirty="0"/>
              <a:t>Dépasser le cadre de la compétence</a:t>
            </a:r>
          </a:p>
        </p:txBody>
      </p:sp>
      <p:sp>
        <p:nvSpPr>
          <p:cNvPr id="4" name="Espace réservé du contenu 3">
            <a:extLst>
              <a:ext uri="{FF2B5EF4-FFF2-40B4-BE49-F238E27FC236}">
                <a16:creationId xmlns:a16="http://schemas.microsoft.com/office/drawing/2014/main" id="{70730211-88B3-5F8C-9ECA-2D75C6D7A44E}"/>
              </a:ext>
            </a:extLst>
          </p:cNvPr>
          <p:cNvSpPr>
            <a:spLocks noGrp="1"/>
          </p:cNvSpPr>
          <p:nvPr>
            <p:ph idx="1"/>
          </p:nvPr>
        </p:nvSpPr>
        <p:spPr/>
        <p:txBody>
          <a:bodyPr>
            <a:normAutofit fontScale="85000" lnSpcReduction="20000"/>
          </a:bodyPr>
          <a:lstStyle/>
          <a:p>
            <a:pPr marL="0" indent="0" algn="just">
              <a:buNone/>
            </a:pPr>
            <a:r>
              <a:rPr lang="fr-FR" b="0" dirty="0"/>
              <a:t>Une compétence désigne généralement la capacité à mobiliser des ressources internes ou externes pour traiter une situation complexe appartenant à une famille de situations. Elle est donc liée à un domaine d’action relativement identifiable (la famille de situations) et souvent professionnalisante. </a:t>
            </a:r>
          </a:p>
          <a:p>
            <a:pPr marL="0" indent="0" algn="just">
              <a:buNone/>
            </a:pPr>
            <a:r>
              <a:rPr lang="fr-FR" b="0" dirty="0"/>
              <a:t>Une aptitude désigne une disposition relativement stable d’un individu à apprendre, à réaliser ou à réussir certains types d’activités, sous l’effet conjoint de facteurs biologiques, cognitifs, affectifs, sociaux et expérientiels. </a:t>
            </a:r>
          </a:p>
          <a:p>
            <a:pPr marL="0" indent="0" algn="just">
              <a:buNone/>
            </a:pPr>
            <a:r>
              <a:rPr lang="fr-FR" b="0" dirty="0"/>
              <a:t>L’aptitude à la robustesse désigne une disposition transversale à percevoir les fluctuations d’une situation, à réguler ses propres réactions, à interpréter les écarts entre intentions et effets, à ajuster ses modes d’action et à préserver sa capacité d’initiative dans des contextes marqués par l’incertitude, la complexité ou la contradiction. Elle constitue une condition pertinente pour la mobilisation des savoirs et des compétences lorsque les cadres d’action deviennent mouvants ou partiellement défaillants.</a:t>
            </a:r>
          </a:p>
          <a:p>
            <a:pPr marL="0" indent="0">
              <a:buNone/>
            </a:pPr>
            <a:endParaRPr lang="fr-FR" dirty="0"/>
          </a:p>
          <a:p>
            <a:pPr marL="0" indent="0">
              <a:buNone/>
            </a:pPr>
            <a:endParaRPr lang="fr-FR" dirty="0"/>
          </a:p>
        </p:txBody>
      </p:sp>
    </p:spTree>
    <p:extLst>
      <p:ext uri="{BB962C8B-B14F-4D97-AF65-F5344CB8AC3E}">
        <p14:creationId xmlns:p14="http://schemas.microsoft.com/office/powerpoint/2010/main" val="5988569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7F13F185-E5AE-1D7A-00E5-B5341D921751}"/>
              </a:ext>
            </a:extLst>
          </p:cNvPr>
          <p:cNvSpPr>
            <a:spLocks noGrp="1"/>
          </p:cNvSpPr>
          <p:nvPr>
            <p:ph type="ftr" sz="quarter" idx="11"/>
          </p:nvPr>
        </p:nvSpPr>
        <p:spPr/>
        <p:txBody>
          <a:bodyPr/>
          <a:lstStyle/>
          <a:p>
            <a:endParaRPr lang="fr-CA"/>
          </a:p>
        </p:txBody>
      </p:sp>
      <p:sp>
        <p:nvSpPr>
          <p:cNvPr id="3" name="Titre 2">
            <a:extLst>
              <a:ext uri="{FF2B5EF4-FFF2-40B4-BE49-F238E27FC236}">
                <a16:creationId xmlns:a16="http://schemas.microsoft.com/office/drawing/2014/main" id="{211A9258-9D25-EA61-9E78-F10EB6F6ED2C}"/>
              </a:ext>
            </a:extLst>
          </p:cNvPr>
          <p:cNvSpPr>
            <a:spLocks noGrp="1"/>
          </p:cNvSpPr>
          <p:nvPr>
            <p:ph type="title"/>
          </p:nvPr>
        </p:nvSpPr>
        <p:spPr/>
        <p:txBody>
          <a:bodyPr/>
          <a:lstStyle/>
          <a:p>
            <a:endParaRPr lang="fr-FR"/>
          </a:p>
        </p:txBody>
      </p:sp>
      <p:sp>
        <p:nvSpPr>
          <p:cNvPr id="4" name="Espace réservé du contenu 3">
            <a:extLst>
              <a:ext uri="{FF2B5EF4-FFF2-40B4-BE49-F238E27FC236}">
                <a16:creationId xmlns:a16="http://schemas.microsoft.com/office/drawing/2014/main" id="{D71FF8A3-78AF-B642-0B54-B35C53E171C1}"/>
              </a:ext>
            </a:extLst>
          </p:cNvPr>
          <p:cNvSpPr>
            <a:spLocks noGrp="1"/>
          </p:cNvSpPr>
          <p:nvPr>
            <p:ph idx="1"/>
          </p:nvPr>
        </p:nvSpPr>
        <p:spPr/>
        <p:txBody>
          <a:bodyPr/>
          <a:lstStyle/>
          <a:p>
            <a:endParaRPr lang="fr-FR"/>
          </a:p>
        </p:txBody>
      </p:sp>
      <p:sp>
        <p:nvSpPr>
          <p:cNvPr id="5" name="Rectangle 4">
            <a:extLst>
              <a:ext uri="{FF2B5EF4-FFF2-40B4-BE49-F238E27FC236}">
                <a16:creationId xmlns:a16="http://schemas.microsoft.com/office/drawing/2014/main" id="{19D10DC3-83DE-5F2C-960A-928DC051A5BD}"/>
              </a:ext>
            </a:extLst>
          </p:cNvPr>
          <p:cNvSpPr/>
          <p:nvPr/>
        </p:nvSpPr>
        <p:spPr>
          <a:xfrm>
            <a:off x="0" y="5975927"/>
            <a:ext cx="12192000" cy="8820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6" name="Image 5">
            <a:extLst>
              <a:ext uri="{FF2B5EF4-FFF2-40B4-BE49-F238E27FC236}">
                <a16:creationId xmlns:a16="http://schemas.microsoft.com/office/drawing/2014/main" id="{E89D3DFF-26EB-9126-AD94-3FD3E52E2A0E}"/>
              </a:ext>
            </a:extLst>
          </p:cNvPr>
          <p:cNvPicPr>
            <a:picLocks/>
          </p:cNvPicPr>
          <p:nvPr/>
        </p:nvPicPr>
        <p:blipFill>
          <a:blip r:embed="rId2"/>
          <a:stretch>
            <a:fillRect/>
          </a:stretch>
        </p:blipFill>
        <p:spPr>
          <a:xfrm>
            <a:off x="1556409" y="9000"/>
            <a:ext cx="9079181" cy="6840000"/>
          </a:xfrm>
          <a:prstGeom prst="rect">
            <a:avLst/>
          </a:prstGeom>
        </p:spPr>
      </p:pic>
    </p:spTree>
    <p:extLst>
      <p:ext uri="{BB962C8B-B14F-4D97-AF65-F5344CB8AC3E}">
        <p14:creationId xmlns:p14="http://schemas.microsoft.com/office/powerpoint/2010/main" val="17935292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85EBDE5E-7FF3-1338-78FF-C3063B3F7B41}"/>
              </a:ext>
            </a:extLst>
          </p:cNvPr>
          <p:cNvSpPr>
            <a:spLocks noGrp="1"/>
          </p:cNvSpPr>
          <p:nvPr>
            <p:ph type="ftr" sz="quarter" idx="11"/>
          </p:nvPr>
        </p:nvSpPr>
        <p:spPr/>
        <p:txBody>
          <a:bodyPr/>
          <a:lstStyle/>
          <a:p>
            <a:endParaRPr lang="fr-CA"/>
          </a:p>
        </p:txBody>
      </p:sp>
      <p:sp>
        <p:nvSpPr>
          <p:cNvPr id="3" name="Titre 2">
            <a:extLst>
              <a:ext uri="{FF2B5EF4-FFF2-40B4-BE49-F238E27FC236}">
                <a16:creationId xmlns:a16="http://schemas.microsoft.com/office/drawing/2014/main" id="{004BC56F-89A6-A146-789E-78FFF855BD9F}"/>
              </a:ext>
            </a:extLst>
          </p:cNvPr>
          <p:cNvSpPr>
            <a:spLocks noGrp="1"/>
          </p:cNvSpPr>
          <p:nvPr>
            <p:ph type="title"/>
          </p:nvPr>
        </p:nvSpPr>
        <p:spPr/>
        <p:txBody>
          <a:bodyPr/>
          <a:lstStyle/>
          <a:p>
            <a:endParaRPr lang="fr-FR"/>
          </a:p>
        </p:txBody>
      </p:sp>
      <p:sp>
        <p:nvSpPr>
          <p:cNvPr id="4" name="Espace réservé du contenu 3">
            <a:extLst>
              <a:ext uri="{FF2B5EF4-FFF2-40B4-BE49-F238E27FC236}">
                <a16:creationId xmlns:a16="http://schemas.microsoft.com/office/drawing/2014/main" id="{6E32D898-CF62-C0B5-940E-F6C680BF7FBE}"/>
              </a:ext>
            </a:extLst>
          </p:cNvPr>
          <p:cNvSpPr>
            <a:spLocks noGrp="1"/>
          </p:cNvSpPr>
          <p:nvPr>
            <p:ph idx="1"/>
          </p:nvPr>
        </p:nvSpPr>
        <p:spPr/>
        <p:txBody>
          <a:bodyPr/>
          <a:lstStyle/>
          <a:p>
            <a:endParaRPr lang="fr-FR"/>
          </a:p>
        </p:txBody>
      </p:sp>
      <p:sp>
        <p:nvSpPr>
          <p:cNvPr id="5" name="Rectangle 4">
            <a:extLst>
              <a:ext uri="{FF2B5EF4-FFF2-40B4-BE49-F238E27FC236}">
                <a16:creationId xmlns:a16="http://schemas.microsoft.com/office/drawing/2014/main" id="{FBBF535C-1926-C5A2-3E65-58CCC71D25DB}"/>
              </a:ext>
            </a:extLst>
          </p:cNvPr>
          <p:cNvSpPr/>
          <p:nvPr/>
        </p:nvSpPr>
        <p:spPr>
          <a:xfrm>
            <a:off x="0" y="5975927"/>
            <a:ext cx="12192000" cy="8820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6" name="Image 5">
            <a:extLst>
              <a:ext uri="{FF2B5EF4-FFF2-40B4-BE49-F238E27FC236}">
                <a16:creationId xmlns:a16="http://schemas.microsoft.com/office/drawing/2014/main" id="{21302625-266D-1EC1-8050-64B9C9E97C76}"/>
              </a:ext>
            </a:extLst>
          </p:cNvPr>
          <p:cNvPicPr>
            <a:picLocks/>
          </p:cNvPicPr>
          <p:nvPr/>
        </p:nvPicPr>
        <p:blipFill>
          <a:blip r:embed="rId2"/>
          <a:stretch>
            <a:fillRect/>
          </a:stretch>
        </p:blipFill>
        <p:spPr>
          <a:xfrm>
            <a:off x="1520339" y="18000"/>
            <a:ext cx="9151321" cy="6840000"/>
          </a:xfrm>
          <a:prstGeom prst="rect">
            <a:avLst/>
          </a:prstGeom>
        </p:spPr>
      </p:pic>
    </p:spTree>
    <p:extLst>
      <p:ext uri="{BB962C8B-B14F-4D97-AF65-F5344CB8AC3E}">
        <p14:creationId xmlns:p14="http://schemas.microsoft.com/office/powerpoint/2010/main" val="9472872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3A21DE5A-219E-57D0-32D9-B241D5D0744B}"/>
              </a:ext>
            </a:extLst>
          </p:cNvPr>
          <p:cNvSpPr>
            <a:spLocks noGrp="1"/>
          </p:cNvSpPr>
          <p:nvPr>
            <p:ph type="ftr" sz="quarter" idx="11"/>
          </p:nvPr>
        </p:nvSpPr>
        <p:spPr/>
        <p:txBody>
          <a:bodyPr/>
          <a:lstStyle/>
          <a:p>
            <a:endParaRPr lang="fr-CA"/>
          </a:p>
        </p:txBody>
      </p:sp>
      <p:sp>
        <p:nvSpPr>
          <p:cNvPr id="7" name="Rectangle 6">
            <a:extLst>
              <a:ext uri="{FF2B5EF4-FFF2-40B4-BE49-F238E27FC236}">
                <a16:creationId xmlns:a16="http://schemas.microsoft.com/office/drawing/2014/main" id="{32E56F32-9FAD-BD98-AB33-272EEB33B0DE}"/>
              </a:ext>
            </a:extLst>
          </p:cNvPr>
          <p:cNvSpPr/>
          <p:nvPr/>
        </p:nvSpPr>
        <p:spPr>
          <a:xfrm>
            <a:off x="0" y="5975927"/>
            <a:ext cx="12192000" cy="88207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6" name="Image 5">
            <a:extLst>
              <a:ext uri="{FF2B5EF4-FFF2-40B4-BE49-F238E27FC236}">
                <a16:creationId xmlns:a16="http://schemas.microsoft.com/office/drawing/2014/main" id="{977D6A76-EC1A-2AD8-FDDE-0907CDE5E3ED}"/>
              </a:ext>
            </a:extLst>
          </p:cNvPr>
          <p:cNvPicPr>
            <a:picLocks/>
          </p:cNvPicPr>
          <p:nvPr/>
        </p:nvPicPr>
        <p:blipFill>
          <a:blip r:embed="rId2"/>
          <a:stretch>
            <a:fillRect/>
          </a:stretch>
        </p:blipFill>
        <p:spPr>
          <a:xfrm>
            <a:off x="1596000" y="0"/>
            <a:ext cx="9000000" cy="6840000"/>
          </a:xfrm>
          <a:prstGeom prst="rect">
            <a:avLst/>
          </a:prstGeom>
        </p:spPr>
      </p:pic>
    </p:spTree>
    <p:extLst>
      <p:ext uri="{BB962C8B-B14F-4D97-AF65-F5344CB8AC3E}">
        <p14:creationId xmlns:p14="http://schemas.microsoft.com/office/powerpoint/2010/main" val="32407187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6F47C-42B0-55E6-66A9-EF6A0EC637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A03E10-9ED4-2C89-F756-F0C79CC633BF}"/>
              </a:ext>
            </a:extLst>
          </p:cNvPr>
          <p:cNvSpPr>
            <a:spLocks noGrp="1"/>
          </p:cNvSpPr>
          <p:nvPr>
            <p:ph type="title"/>
          </p:nvPr>
        </p:nvSpPr>
        <p:spPr>
          <a:xfrm>
            <a:off x="283845" y="2516396"/>
            <a:ext cx="11624310" cy="1825208"/>
          </a:xfrm>
        </p:spPr>
        <p:txBody>
          <a:bodyPr>
            <a:normAutofit/>
          </a:bodyPr>
          <a:lstStyle/>
          <a:p>
            <a:r>
              <a:rPr lang="en-US" dirty="0"/>
              <a:t>Le </a:t>
            </a:r>
            <a:r>
              <a:rPr lang="en-US" dirty="0" err="1"/>
              <a:t>caractère</a:t>
            </a:r>
            <a:r>
              <a:rPr lang="en-US" dirty="0"/>
              <a:t> </a:t>
            </a:r>
            <a:r>
              <a:rPr lang="en-US" dirty="0" err="1"/>
              <a:t>praticable</a:t>
            </a:r>
            <a:r>
              <a:rPr lang="en-US" dirty="0"/>
              <a:t> de </a:t>
            </a:r>
            <a:r>
              <a:rPr lang="en-US" dirty="0" err="1"/>
              <a:t>cette</a:t>
            </a:r>
            <a:r>
              <a:rPr lang="en-US" dirty="0"/>
              <a:t> conception alternative </a:t>
            </a:r>
          </a:p>
        </p:txBody>
      </p:sp>
    </p:spTree>
    <p:extLst>
      <p:ext uri="{BB962C8B-B14F-4D97-AF65-F5344CB8AC3E}">
        <p14:creationId xmlns:p14="http://schemas.microsoft.com/office/powerpoint/2010/main" val="26604702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DE164748-DFEF-7B4E-0BAF-A9C2762EC5B2}"/>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6365"/>
                    </a14:imgEffect>
                  </a14:imgLayer>
                </a14:imgProps>
              </a:ext>
            </a:extLst>
          </a:blip>
          <a:stretch>
            <a:fillRect/>
          </a:stretch>
        </p:blipFill>
        <p:spPr>
          <a:xfrm>
            <a:off x="297455" y="1987916"/>
            <a:ext cx="5166911" cy="2882167"/>
          </a:xfrm>
          <a:prstGeom prst="rect">
            <a:avLst/>
          </a:prstGeom>
        </p:spPr>
      </p:pic>
      <p:pic>
        <p:nvPicPr>
          <p:cNvPr id="7" name="Picture 2">
            <a:extLst>
              <a:ext uri="{FF2B5EF4-FFF2-40B4-BE49-F238E27FC236}">
                <a16:creationId xmlns:a16="http://schemas.microsoft.com/office/drawing/2014/main" id="{AB19BE0A-B13B-3E25-BF62-4F9FDADA16C4}"/>
              </a:ext>
            </a:extLst>
          </p:cNvPr>
          <p:cNvPicPr>
            <a:picLocks noChangeAspect="1"/>
          </p:cNvPicPr>
          <p:nvPr/>
        </p:nvPicPr>
        <p:blipFill>
          <a:blip r:embed="rId4"/>
          <a:stretch>
            <a:fillRect/>
          </a:stretch>
        </p:blipFill>
        <p:spPr>
          <a:xfrm>
            <a:off x="6727635" y="1987916"/>
            <a:ext cx="5166910" cy="2882167"/>
          </a:xfrm>
          <a:prstGeom prst="rect">
            <a:avLst/>
          </a:prstGeom>
        </p:spPr>
      </p:pic>
    </p:spTree>
    <p:extLst>
      <p:ext uri="{BB962C8B-B14F-4D97-AF65-F5344CB8AC3E}">
        <p14:creationId xmlns:p14="http://schemas.microsoft.com/office/powerpoint/2010/main" val="22910392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0217F-1CBB-896E-96A9-E4D54C54EF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8C4AE2-C648-F4C2-CAA1-73F84B03A248}"/>
              </a:ext>
            </a:extLst>
          </p:cNvPr>
          <p:cNvSpPr>
            <a:spLocks noGrp="1"/>
          </p:cNvSpPr>
          <p:nvPr>
            <p:ph type="title"/>
          </p:nvPr>
        </p:nvSpPr>
        <p:spPr>
          <a:xfrm>
            <a:off x="283845" y="0"/>
            <a:ext cx="11624310" cy="1825208"/>
          </a:xfrm>
        </p:spPr>
        <p:txBody>
          <a:bodyPr>
            <a:normAutofit/>
          </a:bodyPr>
          <a:lstStyle/>
          <a:p>
            <a:r>
              <a:rPr lang="en-US" dirty="0"/>
              <a:t>Le </a:t>
            </a:r>
            <a:r>
              <a:rPr lang="en-US" dirty="0" err="1"/>
              <a:t>caractère</a:t>
            </a:r>
            <a:r>
              <a:rPr lang="en-US" dirty="0"/>
              <a:t> </a:t>
            </a:r>
            <a:r>
              <a:rPr lang="en-US" dirty="0" err="1"/>
              <a:t>fécond</a:t>
            </a:r>
            <a:r>
              <a:rPr lang="en-US" dirty="0"/>
              <a:t> ? </a:t>
            </a:r>
            <a:r>
              <a:rPr lang="en-US" dirty="0" err="1"/>
              <a:t>Discutons-en</a:t>
            </a:r>
            <a:r>
              <a:rPr lang="en-US" dirty="0"/>
              <a:t> !</a:t>
            </a:r>
          </a:p>
        </p:txBody>
      </p:sp>
      <p:pic>
        <p:nvPicPr>
          <p:cNvPr id="3" name="Image 2">
            <a:extLst>
              <a:ext uri="{FF2B5EF4-FFF2-40B4-BE49-F238E27FC236}">
                <a16:creationId xmlns:a16="http://schemas.microsoft.com/office/drawing/2014/main" id="{4D933C12-38D8-9500-CDD7-EABC8F490E25}"/>
              </a:ext>
            </a:extLst>
          </p:cNvPr>
          <p:cNvPicPr>
            <a:picLocks noChangeAspect="1"/>
          </p:cNvPicPr>
          <p:nvPr/>
        </p:nvPicPr>
        <p:blipFill>
          <a:blip r:embed="rId2"/>
          <a:stretch>
            <a:fillRect/>
          </a:stretch>
        </p:blipFill>
        <p:spPr>
          <a:xfrm>
            <a:off x="1697440" y="2477286"/>
            <a:ext cx="2566089" cy="3548847"/>
          </a:xfrm>
          <a:prstGeom prst="rect">
            <a:avLst/>
          </a:prstGeom>
        </p:spPr>
      </p:pic>
      <p:pic>
        <p:nvPicPr>
          <p:cNvPr id="4" name="Image 3">
            <a:extLst>
              <a:ext uri="{FF2B5EF4-FFF2-40B4-BE49-F238E27FC236}">
                <a16:creationId xmlns:a16="http://schemas.microsoft.com/office/drawing/2014/main" id="{52397616-A7BF-10AA-F1DD-8F0620158120}"/>
              </a:ext>
            </a:extLst>
          </p:cNvPr>
          <p:cNvPicPr>
            <a:picLocks noChangeAspect="1"/>
          </p:cNvPicPr>
          <p:nvPr/>
        </p:nvPicPr>
        <p:blipFill>
          <a:blip r:embed="rId3"/>
          <a:stretch>
            <a:fillRect/>
          </a:stretch>
        </p:blipFill>
        <p:spPr>
          <a:xfrm>
            <a:off x="6886977" y="2529196"/>
            <a:ext cx="3263076" cy="3252515"/>
          </a:xfrm>
          <a:prstGeom prst="rect">
            <a:avLst/>
          </a:prstGeom>
        </p:spPr>
      </p:pic>
    </p:spTree>
    <p:extLst>
      <p:ext uri="{BB962C8B-B14F-4D97-AF65-F5344CB8AC3E}">
        <p14:creationId xmlns:p14="http://schemas.microsoft.com/office/powerpoint/2010/main" val="176160243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393</TotalTime>
  <Words>1823</Words>
  <Application>Microsoft Macintosh PowerPoint</Application>
  <PresentationFormat>Grand écran</PresentationFormat>
  <Paragraphs>137</Paragraphs>
  <Slides>43</Slides>
  <Notes>1</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43</vt:i4>
      </vt:variant>
    </vt:vector>
  </HeadingPairs>
  <TitlesOfParts>
    <vt:vector size="48" baseType="lpstr">
      <vt:lpstr>Aptos</vt:lpstr>
      <vt:lpstr>Aptos Display</vt:lpstr>
      <vt:lpstr>Arial</vt:lpstr>
      <vt:lpstr>Literata Bold</vt:lpstr>
      <vt:lpstr>Thème Office</vt:lpstr>
      <vt:lpstr>Robustesse et formation</vt:lpstr>
      <vt:lpstr>Des repères qui vacillent et fluctuent</vt:lpstr>
      <vt:lpstr>Mohamed et les fluctuations numériques </vt:lpstr>
      <vt:lpstr>Présentation PowerPoint</vt:lpstr>
      <vt:lpstr>Bernard et les fluctuations sociopolitiques</vt:lpstr>
      <vt:lpstr>Présentation PowerPoint</vt:lpstr>
      <vt:lpstr>Nour et les fluctuations géopolitiques</vt:lpstr>
      <vt:lpstr>Présentation PowerPoint</vt:lpstr>
      <vt:lpstr>Nicolas et les fluctuations professionelles</vt:lpstr>
      <vt:lpstr>Présentation PowerPoint</vt:lpstr>
      <vt:lpstr>Awa et les fluctuations identitaires</vt:lpstr>
      <vt:lpstr>Présentation PowerPoint</vt:lpstr>
      <vt:lpstr>Claire et les injonctions pédagogiques</vt:lpstr>
      <vt:lpstr>Présentation PowerPoint</vt:lpstr>
      <vt:lpstr>Fatou et les injonctions technologiques</vt:lpstr>
      <vt:lpstr>Présentation PowerPoint</vt:lpstr>
      <vt:lpstr>Une tentative d’analyse</vt:lpstr>
      <vt:lpstr>Présentation PowerPoint</vt:lpstr>
      <vt:lpstr>Présentation PowerPoint</vt:lpstr>
      <vt:lpstr>Présentation PowerPoint</vt:lpstr>
      <vt:lpstr>Présentation PowerPoint</vt:lpstr>
      <vt:lpstr>Présentation PowerPoint</vt:lpstr>
      <vt:lpstr>Présentation PowerPoint</vt:lpstr>
      <vt:lpstr>Suroptimiser dans un monde instable…  Une fausse bonne idée</vt:lpstr>
      <vt:lpstr>Présentation PowerPoint</vt:lpstr>
      <vt:lpstr>Un changement de paradigme dans l'enseignement supérieur ?</vt:lpstr>
      <vt:lpstr>Vosniadou (2013)</vt:lpstr>
      <vt:lpstr>Une alternative à définir clairement ?</vt:lpstr>
      <vt:lpstr>Présentation PowerPoint</vt:lpstr>
      <vt:lpstr>La robustesse du vivant</vt:lpstr>
      <vt:lpstr>ROBUSTESSE / PERFORMANCE / SUROPTIMISATION </vt:lpstr>
      <vt:lpstr>La robustesse du vivant</vt:lpstr>
      <vt:lpstr>La robustesse en pédagogie de l’enseignement supérieur ?</vt:lpstr>
      <vt:lpstr>Présentation PowerPoint</vt:lpstr>
      <vt:lpstr>Présentation PowerPoint</vt:lpstr>
      <vt:lpstr>Présentation PowerPoint</vt:lpstr>
      <vt:lpstr>Dépasser le cadre de la compétence</vt:lpstr>
      <vt:lpstr>Présentation PowerPoint</vt:lpstr>
      <vt:lpstr>Présentation PowerPoint</vt:lpstr>
      <vt:lpstr>Présentation PowerPoint</vt:lpstr>
      <vt:lpstr>Le caractère praticable de cette conception alternative </vt:lpstr>
      <vt:lpstr>Présentation PowerPoint</vt:lpstr>
      <vt:lpstr>Le caractère fécond ? Discutons-en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Detroz Pascal</dc:creator>
  <cp:lastModifiedBy>Detroz Pascal</cp:lastModifiedBy>
  <cp:revision>3</cp:revision>
  <dcterms:created xsi:type="dcterms:W3CDTF">2026-05-27T05:27:51Z</dcterms:created>
  <dcterms:modified xsi:type="dcterms:W3CDTF">2026-05-27T12:01:26Z</dcterms:modified>
</cp:coreProperties>
</file>