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70" r:id="rId16"/>
    <p:sldId id="272" r:id="rId17"/>
    <p:sldId id="271" r:id="rId18"/>
    <p:sldId id="279" r:id="rId19"/>
    <p:sldId id="281" r:id="rId20"/>
    <p:sldId id="282" r:id="rId21"/>
    <p:sldId id="273" r:id="rId22"/>
    <p:sldId id="275" r:id="rId23"/>
    <p:sldId id="276" r:id="rId24"/>
    <p:sldId id="277" r:id="rId25"/>
    <p:sldId id="278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AAFFA-CF59-4C0C-AAEC-D7621FC6ECF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6C2CD-A42A-4884-AF8F-9A32408650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15700" y="6270625"/>
            <a:ext cx="685800" cy="365125"/>
          </a:xfrm>
          <a:prstGeom prst="rect">
            <a:avLst/>
          </a:prstGeom>
        </p:spPr>
        <p:txBody>
          <a:bodyPr/>
          <a:lstStyle/>
          <a:p>
            <a:fld id="{EBFFC442-B02A-40B4-A27A-E0B254A9EF1A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523875" y="146051"/>
            <a:ext cx="10953750" cy="95885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New ways to identify</a:t>
            </a:r>
            <a:br>
              <a:rPr lang="fr-FR" smtClean="0"/>
            </a:br>
            <a:r>
              <a:rPr lang="fr-FR" smtClean="0"/>
              <a:t>phraseological patterns :</a:t>
            </a:r>
            <a:br>
              <a:rPr lang="fr-FR" smtClean="0"/>
            </a:br>
            <a:r>
              <a:rPr lang="fr-FR" smtClean="0"/>
              <a:t>between statistics and 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3875" y="146051"/>
            <a:ext cx="10953750" cy="95885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New ways to identify</a:t>
            </a:r>
            <a:br>
              <a:rPr lang="fr-FR" smtClean="0"/>
            </a:br>
            <a:r>
              <a:rPr lang="fr-FR" smtClean="0"/>
              <a:t>phraseological patterns :</a:t>
            </a:r>
            <a:br>
              <a:rPr lang="fr-FR" smtClean="0"/>
            </a:br>
            <a:r>
              <a:rPr lang="fr-FR" smtClean="0"/>
              <a:t>between statistics and AI</a:t>
            </a:r>
            <a:endParaRPr lang="en-US"/>
          </a:p>
        </p:txBody>
      </p:sp>
      <p:pic>
        <p:nvPicPr>
          <p:cNvPr id="7" name="Image 12" descr="lasla7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021" y="226983"/>
            <a:ext cx="796982" cy="79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minique\Ulg\uliege-logo-coul-7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26983"/>
            <a:ext cx="1764021" cy="8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4894" y="262627"/>
            <a:ext cx="2203969" cy="7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0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i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4000/corpus.284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2750" y="2645490"/>
            <a:ext cx="6096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New ways to identify phraseological patterns:</a:t>
            </a:r>
            <a:endParaRPr lang="en-US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between statistics and AI</a:t>
            </a:r>
            <a:endParaRPr lang="en-US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9175" y="4552111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Dominique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Longrée, Université de Liège, UR Mondes Anciens, Laboratoire 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d’Analyse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statistique des langues anciennes (LASLA)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Laurent Vanni, CNRS – Université Côte d’Azur, UMR 7320 – Bases Corpus Langage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7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083" y="1256032"/>
            <a:ext cx="1004616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 Corpus-based Approach</a:t>
            </a:r>
            <a:endParaRPr lang="en-US" sz="20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082" y="1677686"/>
            <a:ext cx="10046167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 Sequential search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2.1.1. Concordance based on a word form or a lemma, or a string of word forms - lemmata : </a:t>
            </a:r>
            <a:endParaRPr lang="en-US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7-rt.googleusercontent.com/docsz/AD_4nXckTasOHWm_aXFpGBqnxO1DziF5QVYsNEVG17YKR65oJlgOGXHScdOXCWE6evjyRUZyJhpT4W9y7lyn0isqDS2S9nfNhHeMu9nVpitLW63KjOldNmPSh3PZK2y118bvvsiT5_sA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17" y="2493997"/>
            <a:ext cx="57340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307405" y="5793969"/>
            <a:ext cx="3949429" cy="953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8978630" y="3336587"/>
            <a:ext cx="26256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search : </a:t>
            </a:r>
          </a:p>
          <a:p>
            <a:r>
              <a:rPr lang="fr-FR" i="1" smtClean="0"/>
              <a:t>his rebus </a:t>
            </a:r>
          </a:p>
          <a:p>
            <a:endParaRPr lang="fr-FR" i="1"/>
          </a:p>
          <a:p>
            <a:r>
              <a:rPr lang="fr-FR" smtClean="0"/>
              <a:t>sorted on the right side</a:t>
            </a:r>
          </a:p>
          <a:p>
            <a:endParaRPr lang="fr-FR"/>
          </a:p>
          <a:p>
            <a:r>
              <a:rPr lang="fr-FR" smtClean="0"/>
              <a:t>transitional textual motif :</a:t>
            </a:r>
          </a:p>
          <a:p>
            <a:r>
              <a:rPr lang="fr-FR" i="1" smtClean="0"/>
              <a:t>his rebus cognitis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34426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083" y="1256032"/>
            <a:ext cx="1004616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 Corpus-based Approach</a:t>
            </a:r>
            <a:endParaRPr lang="en-US" sz="20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082" y="1677686"/>
            <a:ext cx="10046167" cy="70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 Sequential search </a:t>
            </a:r>
          </a:p>
          <a:p>
            <a:pPr algn="just">
              <a:lnSpc>
                <a:spcPct val="107000"/>
              </a:lnSpc>
            </a:pP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Concordance based on a string of tags : </a:t>
            </a:r>
            <a:endParaRPr lang="en-US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511702" y="2624861"/>
            <a:ext cx="32335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search : </a:t>
            </a:r>
          </a:p>
          <a:p>
            <a:r>
              <a:rPr lang="en-US" smtClean="0"/>
              <a:t>"</a:t>
            </a:r>
            <a:r>
              <a:rPr lang="en-US"/>
              <a:t>DemPro:Abl:Plur Subs:Abl:Plur"</a:t>
            </a:r>
            <a:endParaRPr lang="fr-FR" i="1"/>
          </a:p>
          <a:p>
            <a:r>
              <a:rPr lang="fr-FR" smtClean="0"/>
              <a:t>sorted on the right side</a:t>
            </a:r>
          </a:p>
          <a:p>
            <a:endParaRPr lang="fr-FR"/>
          </a:p>
          <a:p>
            <a:r>
              <a:rPr lang="fr-FR" smtClean="0"/>
              <a:t>sort : right side</a:t>
            </a:r>
          </a:p>
          <a:p>
            <a:endParaRPr lang="fr-FR"/>
          </a:p>
          <a:p>
            <a:r>
              <a:rPr lang="fr-FR" smtClean="0"/>
              <a:t>variations of the textual motif :</a:t>
            </a:r>
          </a:p>
          <a:p>
            <a:r>
              <a:rPr lang="fr-FR" i="1" smtClean="0"/>
              <a:t>his rebus cognitis</a:t>
            </a:r>
          </a:p>
          <a:p>
            <a:r>
              <a:rPr lang="fr-FR" i="1" smtClean="0"/>
              <a:t>his rebus confectis</a:t>
            </a:r>
          </a:p>
          <a:p>
            <a:r>
              <a:rPr lang="fr-FR" i="1" smtClean="0"/>
              <a:t>his rebus constitutis</a:t>
            </a:r>
          </a:p>
          <a:p>
            <a:r>
              <a:rPr lang="fr-FR" i="1" smtClean="0"/>
              <a:t>tantis rebus gestis</a:t>
            </a:r>
          </a:p>
        </p:txBody>
      </p:sp>
      <p:pic>
        <p:nvPicPr>
          <p:cNvPr id="2050" name="Picture 2" descr="https://lh7-rt.googleusercontent.com/docsz/AD_4nXcrPZintA2ofXY7PSy49ewR8ayUtpdEh-MsB7e_-wEh50k3W8drq-rxjp770ftEUlPzCz33eppCWtJZXFTIL8E-DKfZQAuzAFZzd0O7Df4ws4NLJBp0nnCC4KAJrKVNPXwgFOgkQg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32" y="2624861"/>
            <a:ext cx="573405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2519463" y="3268494"/>
            <a:ext cx="3774333" cy="2033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082" y="1372695"/>
            <a:ext cx="1004616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 Sequential search </a:t>
            </a:r>
          </a:p>
          <a:p>
            <a:pPr algn="just">
              <a:lnSpc>
                <a:spcPct val="107000"/>
              </a:lnSpc>
            </a:pP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Distribution of the first 100 most frequent instances of</a:t>
            </a:r>
          </a:p>
          <a:p>
            <a:pPr algn="just">
              <a:lnSpc>
                <a:spcPct val="107000"/>
              </a:lnSpc>
            </a:pPr>
            <a:r>
              <a:rPr lang="fr-FR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string of tags (contrastive – frequency and specificity based)</a:t>
            </a:r>
            <a:endParaRPr lang="en-US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24" y="2531444"/>
            <a:ext cx="9511847" cy="42292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36" y="1781778"/>
            <a:ext cx="5182049" cy="19889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09503" y="483464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Caesar</a:t>
            </a: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937324" y="4420107"/>
            <a:ext cx="3774333" cy="2033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202987" y="3401438"/>
            <a:ext cx="307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string : </a:t>
            </a:r>
            <a:r>
              <a:rPr lang="en-US" smtClean="0"/>
              <a:t>“substantive participle”</a:t>
            </a:r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7727590" y="1268077"/>
            <a:ext cx="315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Caesar’s most specific instances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2350" y="1417538"/>
            <a:ext cx="10046167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 Non-Sequential search 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(contrastive or not-contrastive, specificity) </a:t>
            </a:r>
          </a:p>
          <a:p>
            <a:pPr algn="just">
              <a:lnSpc>
                <a:spcPct val="107000"/>
              </a:lnSpc>
            </a:pP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Hyerbase Web : </a:t>
            </a: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cooccurrences</a:t>
            </a:r>
            <a:endParaRPr lang="fr-FR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26447" y="2137210"/>
            <a:ext cx="37569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search : </a:t>
            </a:r>
          </a:p>
          <a:p>
            <a:r>
              <a:rPr lang="fr-FR" smtClean="0"/>
              <a:t>word form : </a:t>
            </a:r>
            <a:r>
              <a:rPr lang="fr-FR" i="1" smtClean="0"/>
              <a:t>rebus</a:t>
            </a:r>
          </a:p>
          <a:p>
            <a:endParaRPr lang="fr-FR"/>
          </a:p>
          <a:p>
            <a:r>
              <a:rPr lang="fr-FR" smtClean="0"/>
              <a:t>Z-score test for associated word forms</a:t>
            </a:r>
          </a:p>
          <a:p>
            <a:r>
              <a:rPr lang="fr-FR" smtClean="0"/>
              <a:t>(collocations)</a:t>
            </a:r>
          </a:p>
          <a:p>
            <a:endParaRPr lang="fr-FR"/>
          </a:p>
          <a:p>
            <a:r>
              <a:rPr lang="fr-FR" smtClean="0"/>
              <a:t>variations of the textual motif :</a:t>
            </a:r>
          </a:p>
          <a:p>
            <a:r>
              <a:rPr lang="fr-FR" i="1" smtClean="0"/>
              <a:t>his rebus cognitis</a:t>
            </a:r>
          </a:p>
          <a:p>
            <a:r>
              <a:rPr lang="fr-FR" i="1" smtClean="0"/>
              <a:t>his rebus confectis</a:t>
            </a:r>
          </a:p>
          <a:p>
            <a:r>
              <a:rPr lang="fr-FR" i="1" smtClean="0"/>
              <a:t>his rebus constitutis</a:t>
            </a:r>
          </a:p>
          <a:p>
            <a:endParaRPr lang="fr-FR" i="1"/>
          </a:p>
          <a:p>
            <a:r>
              <a:rPr lang="fr-FR" smtClean="0"/>
              <a:t>also </a:t>
            </a:r>
          </a:p>
          <a:p>
            <a:r>
              <a:rPr lang="fr-FR" i="1" smtClean="0"/>
              <a:t>quibus rebus cognitis</a:t>
            </a:r>
          </a:p>
          <a:p>
            <a:r>
              <a:rPr lang="fr-FR" i="1" smtClean="0"/>
              <a:t>his rebus permoti</a:t>
            </a:r>
          </a:p>
        </p:txBody>
      </p:sp>
      <p:pic>
        <p:nvPicPr>
          <p:cNvPr id="3074" name="Picture 2" descr="https://lh7-rt.googleusercontent.com/docsz/AD_4nXedFrE0_ixU5AVs-GjyOVVP_qrxHy-K-2dORH8BB17YZjiprV0MBKxDr2PG6SyXbIS_bwNfW1gwhrYYSGNlLLJnNPH0Rcfy2o729dyh-XDvb48V3P-vbw5Auvd0pNZO3milSsjL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51281"/>
            <a:ext cx="7394610" cy="28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7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029" y="1304782"/>
            <a:ext cx="10046167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 Non-Sequential search 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(contrastive, specificity) : </a:t>
            </a:r>
          </a:p>
          <a:p>
            <a:pPr algn="just">
              <a:lnSpc>
                <a:spcPct val="107000"/>
              </a:lnSpc>
            </a:pP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</a:t>
            </a: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Arbres lexico-syntaxique » from the Lexicoscope (O. Kraiff, U. Grenoble- Alpes) </a:t>
            </a:r>
            <a:endParaRPr lang="en-US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029" y="2141125"/>
            <a:ext cx="1105055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syntactic trees</a:t>
            </a:r>
          </a:p>
          <a:p>
            <a:pPr>
              <a:lnSpc>
                <a:spcPct val="107000"/>
              </a:lnSpc>
            </a:pPr>
            <a:r>
              <a:rPr lang="fr-FR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example : syntactic trees including the lemma « RES » </a:t>
            </a:r>
            <a:r>
              <a:rPr lang="en-US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“thing, event”</a:t>
            </a:r>
            <a:endParaRPr lang="en-US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29" y="3229583"/>
            <a:ext cx="10914548" cy="11718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r="4128"/>
          <a:stretch/>
        </p:blipFill>
        <p:spPr>
          <a:xfrm>
            <a:off x="769030" y="4414318"/>
            <a:ext cx="7777172" cy="12277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112987" y="4549342"/>
            <a:ext cx="3706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new “motifs” :</a:t>
            </a:r>
          </a:p>
          <a:p>
            <a:r>
              <a:rPr lang="en-US" i="1" smtClean="0"/>
              <a:t>harum rerum nuntiis in castra perlatis</a:t>
            </a:r>
          </a:p>
          <a:p>
            <a:endParaRPr lang="en-US" i="1"/>
          </a:p>
          <a:p>
            <a:r>
              <a:rPr lang="en-US" smtClean="0"/>
              <a:t>but no totally reliable parser...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9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083" y="1256032"/>
            <a:ext cx="1004616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Corpus-driven Approach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Sequential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083" y="1960840"/>
            <a:ext cx="1004616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3.1.1. Repeated-segments (with or without constraints) : contrastive – z-score - lenght 3</a:t>
            </a:r>
            <a:endParaRPr lang="en-US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lh7-rt.googleusercontent.com/docsz/AD_4nXdcIcZ4tr5zH3W1OZ1E4D6ISxPh0yJsIPeic78YosdI1o1jRuhbNzlz7jtXwQS5pWCgogDDff_aA6LDqJueqDuwKpsRv1l1sOBnWDe_3ygftz98Sk_zNNmpEBRcbN4p8TXou4lCQg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2382493"/>
            <a:ext cx="7829526" cy="3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5312370" y="5173874"/>
            <a:ext cx="3088599" cy="1426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s://lh7-rt.googleusercontent.com/docsz/AD_4nXdcIcZ4tr5zH3W1OZ1E4D6ISxPh0yJsIPeic78YosdI1o1jRuhbNzlz7jtXwQS5pWCgogDDff_aA6LDqJueqDuwKpsRv1l1sOBnWDe_3ygftz98Sk_zNNmpEBRcbN4p8TXou4lCQg?key=5QdSFt8aJv6ZExrdT-O61Ei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6" t="74024" r="2824"/>
          <a:stretch/>
        </p:blipFill>
        <p:spPr bwMode="auto">
          <a:xfrm>
            <a:off x="8269664" y="2711815"/>
            <a:ext cx="3207961" cy="15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V="1">
            <a:off x="7696717" y="4198363"/>
            <a:ext cx="656683" cy="7877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6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329" y="1355646"/>
            <a:ext cx="1004616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3.1.2. SDMC (Sequential data mining under constraint) : </a:t>
            </a:r>
          </a:p>
          <a:p>
            <a:pPr algn="just">
              <a:lnSpc>
                <a:spcPct val="107000"/>
              </a:lnSpc>
            </a:pPr>
            <a:r>
              <a:rPr lang="fr-F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84770"/>
          <a:stretch/>
        </p:blipFill>
        <p:spPr>
          <a:xfrm>
            <a:off x="6664427" y="1366637"/>
            <a:ext cx="5173152" cy="5507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363" y="2179133"/>
            <a:ext cx="6473684" cy="442014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44509" y="2459133"/>
            <a:ext cx="37967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constraints on</a:t>
            </a:r>
          </a:p>
          <a:p>
            <a:endParaRPr lang="fr-FR" smtClean="0"/>
          </a:p>
          <a:p>
            <a:r>
              <a:rPr lang="fr-FR" smtClean="0"/>
              <a:t>- 3 dimensions : </a:t>
            </a:r>
          </a:p>
          <a:p>
            <a:r>
              <a:rPr lang="fr-FR" smtClean="0"/>
              <a:t>word form, lemma, POS</a:t>
            </a:r>
          </a:p>
          <a:p>
            <a:endParaRPr lang="fr-FR"/>
          </a:p>
          <a:p>
            <a:r>
              <a:rPr lang="fr-FR" smtClean="0"/>
              <a:t>- gap (minimum – maximum to define)</a:t>
            </a:r>
          </a:p>
          <a:p>
            <a:endParaRPr lang="fr-FR"/>
          </a:p>
          <a:p>
            <a:r>
              <a:rPr lang="fr-FR" smtClean="0"/>
              <a:t>- string lenght (to define)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r>
              <a:rPr lang="fr-FR" smtClean="0"/>
              <a:t>- minimal frequency</a:t>
            </a:r>
          </a:p>
        </p:txBody>
      </p:sp>
    </p:spTree>
    <p:extLst>
      <p:ext uri="{BB962C8B-B14F-4D97-AF65-F5344CB8AC3E}">
        <p14:creationId xmlns:p14="http://schemas.microsoft.com/office/powerpoint/2010/main" val="83493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329" y="1316012"/>
            <a:ext cx="1004616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frequential, non-contrastive &gt; more phaseological</a:t>
            </a:r>
            <a:endParaRPr lang="en-US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05329" y="1850082"/>
            <a:ext cx="5972810" cy="19958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214" y="3548608"/>
            <a:ext cx="6481864" cy="29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329" y="1316012"/>
            <a:ext cx="10046167" cy="1014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3.1.3. Hyperbase Web  : Sequential – multidimensional repeted segments – z-score</a:t>
            </a:r>
          </a:p>
          <a:p>
            <a:pPr algn="just">
              <a:lnSpc>
                <a:spcPct val="107000"/>
              </a:lnSpc>
            </a:pPr>
            <a:endParaRPr lang="fr-FR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sz="1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z-score of the segment (3 elements) 		              addition of the </a:t>
            </a:r>
            <a:r>
              <a:rPr lang="fr-FR" sz="1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z-scores of 3 elements</a:t>
            </a:r>
            <a:endParaRPr lang="fr-FR" sz="16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lh7-rt.googleusercontent.com/docsz/AD_4nXea_Dmn1ve9iMLgUDeeZPnqcJ3FrPIbof6FhlF50Vacy2BgbwAZrLbMmbVrJpkZbIkWGoP82j7J0xjqTdINI-77RCSkChB7Vg5od5P_S8RJYLYnubw3sTj0qz0ngpVHYj7L16S8-w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70" y="2415059"/>
            <a:ext cx="4220689" cy="42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h7-rt.googleusercontent.com/docsz/AD_4nXd4ycGSD4oMeRaxQ87mFRNdcnbNKXjg-scTgn03XH2gnpqqg2Ex0vj1ZBXzfzve3SxYhLpjNT2zQMAgClP4ekEUpESXSw6e0rEjjk4SafcBm-jRuAf3hs0vaD4z88BnMYoN1ZXM?key=5QdSFt8aJv6ZExrdT-O61E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6" y="2415059"/>
            <a:ext cx="4286126" cy="42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74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329" y="1316012"/>
            <a:ext cx="10046167" cy="1014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3.1.3. Hyperbase Web  : Sequential – multidimensional repeted segments – z-score</a:t>
            </a:r>
          </a:p>
          <a:p>
            <a:pPr algn="just">
              <a:lnSpc>
                <a:spcPct val="107000"/>
              </a:lnSpc>
            </a:pPr>
            <a:endParaRPr lang="fr-FR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sz="1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of the </a:t>
            </a:r>
            <a:r>
              <a:rPr lang="fr-FR" sz="1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z-scores of 3 elements</a:t>
            </a:r>
          </a:p>
        </p:txBody>
      </p:sp>
      <p:pic>
        <p:nvPicPr>
          <p:cNvPr id="15362" name="Picture 2" descr="https://lh7-rt.googleusercontent.com/docsz/AD_4nXea_Dmn1ve9iMLgUDeeZPnqcJ3FrPIbof6FhlF50Vacy2BgbwAZrLbMmbVrJpkZbIkWGoP82j7J0xjqTdINI-77RCSkChB7Vg5od5P_S8RJYLYnubw3sTj0qz0ngpVHYj7L16S8-w?key=5QdSFt8aJv6ZExrdT-O61Ei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12"/>
          <a:stretch/>
        </p:blipFill>
        <p:spPr bwMode="auto">
          <a:xfrm>
            <a:off x="705329" y="2415059"/>
            <a:ext cx="6400187" cy="23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296263" y="2330457"/>
            <a:ext cx="3010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to sensitive to high frequency </a:t>
            </a:r>
          </a:p>
          <a:p>
            <a:endParaRPr lang="fr-FR"/>
          </a:p>
          <a:p>
            <a:r>
              <a:rPr lang="fr-FR" smtClean="0"/>
              <a:t>always Caesar in the string</a:t>
            </a:r>
            <a:endParaRPr lang="fr-FR" smtClean="0"/>
          </a:p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6983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870" y="1419805"/>
            <a:ext cx="963436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The detection of the so-called “phraseological patterns” : objectives and difficulties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178" y="2019678"/>
            <a:ext cx="10921656" cy="170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A variety of </a:t>
            </a: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phaseological units</a:t>
            </a: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: the concept of an “extended phraseology”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cfr </a:t>
            </a:r>
            <a:r>
              <a:rPr lang="fr-FR"/>
              <a:t>Marion Bendinelli, « Segments phraséologiques et séquences textuelles »,</a:t>
            </a:r>
            <a:r>
              <a:rPr lang="fr-FR"/>
              <a:t> </a:t>
            </a:r>
            <a:r>
              <a:rPr lang="fr-FR" i="1" smtClean="0"/>
              <a:t>Corpus</a:t>
            </a:r>
            <a:r>
              <a:rPr lang="fr-FR" smtClean="0"/>
              <a:t> </a:t>
            </a:r>
            <a:r>
              <a:rPr lang="fr-FR" smtClean="0"/>
              <a:t>17</a:t>
            </a:r>
            <a:r>
              <a:rPr lang="fr-FR"/>
              <a:t> |</a:t>
            </a:r>
            <a:r>
              <a:rPr lang="fr-FR"/>
              <a:t> </a:t>
            </a:r>
            <a:r>
              <a:rPr lang="fr-FR" smtClean="0"/>
              <a:t>2017, 51.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mtClean="0"/>
              <a:t>URL</a:t>
            </a:r>
            <a:r>
              <a:rPr lang="fr-FR"/>
              <a:t> : http://journals.openedition.org/corpus/2844 ; DOI : </a:t>
            </a:r>
            <a:r>
              <a:rPr lang="fr-FR">
                <a:hlinkClick r:id="rId2"/>
              </a:rPr>
              <a:t>https</a:t>
            </a:r>
            <a:r>
              <a:rPr lang="fr-FR">
                <a:hlinkClick r:id="rId2"/>
              </a:rPr>
              <a:t>://</a:t>
            </a:r>
            <a:r>
              <a:rPr lang="fr-FR" smtClean="0">
                <a:hlinkClick r:id="rId2"/>
              </a:rPr>
              <a:t>doi.org/10.4000/corpus.2844</a:t>
            </a:r>
            <a:endParaRPr lang="fr-FR" smtClean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20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69" y="3903877"/>
            <a:ext cx="7991961" cy="201749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5288" y="1307609"/>
            <a:ext cx="10046167" cy="1014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3.1.3. Hyperbase Web  : Sequential – multidimensional repeted segments – z-score</a:t>
            </a:r>
          </a:p>
          <a:p>
            <a:pPr algn="just">
              <a:lnSpc>
                <a:spcPct val="107000"/>
              </a:lnSpc>
            </a:pPr>
            <a:endParaRPr lang="fr-FR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sz="1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z-score of the segment (3 elements) 	</a:t>
            </a:r>
          </a:p>
        </p:txBody>
      </p:sp>
      <p:pic>
        <p:nvPicPr>
          <p:cNvPr id="15364" name="Picture 4" descr="https://lh7-rt.googleusercontent.com/docsz/AD_4nXd4ycGSD4oMeRaxQ87mFRNdcnbNKXjg-scTgn03XH2gnpqqg2Ex0vj1ZBXzfzve3SxYhLpjNT2zQMAgClP4ekEUpESXSw6e0rEjjk4SafcBm-jRuAf3hs0vaD4z88BnMYoN1ZXM?key=5QdSFt8aJv6ZExrdT-O61Ei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3" b="64260"/>
          <a:stretch/>
        </p:blipFill>
        <p:spPr bwMode="auto">
          <a:xfrm>
            <a:off x="505288" y="2524762"/>
            <a:ext cx="6225125" cy="2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101710" y="2479021"/>
            <a:ext cx="33701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with various strings correponding </a:t>
            </a:r>
          </a:p>
          <a:p>
            <a:r>
              <a:rPr lang="fr-FR" smtClean="0"/>
              <a:t>to the same  instances :</a:t>
            </a:r>
          </a:p>
          <a:p>
            <a:r>
              <a:rPr lang="fr-FR" i="1" smtClean="0"/>
              <a:t>mille passum decem, etc.</a:t>
            </a:r>
          </a:p>
          <a:p>
            <a:r>
              <a:rPr lang="fr-FR" i="1" smtClean="0"/>
              <a:t>e loco superiore</a:t>
            </a:r>
          </a:p>
          <a:p>
            <a:r>
              <a:rPr lang="fr-FR" i="1" smtClean="0"/>
              <a:t>ad Caesarem mittunt</a:t>
            </a:r>
          </a:p>
          <a:p>
            <a:endParaRPr lang="fr-FR"/>
          </a:p>
          <a:p>
            <a:r>
              <a:rPr lang="fr-FR" smtClean="0"/>
              <a:t>but also with various instances :</a:t>
            </a:r>
          </a:p>
          <a:p>
            <a:r>
              <a:rPr lang="fr-FR" smtClean="0"/>
              <a:t>"LEM:QVI_1 LEM:SVM_1 Prep« </a:t>
            </a:r>
          </a:p>
          <a:p>
            <a:endParaRPr lang="fr-FR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863" y="2177464"/>
            <a:ext cx="1158340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1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329" y="1316012"/>
            <a:ext cx="1004616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3.1.4. Hyperbase Web  : HyperDeep – CNN</a:t>
            </a:r>
          </a:p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contrastive (corpus of Latin Historians) – Convolutional Markers for Caesar recognition</a:t>
            </a:r>
          </a:p>
        </p:txBody>
      </p:sp>
      <p:pic>
        <p:nvPicPr>
          <p:cNvPr id="6146" name="Picture 2" descr="https://lh7-rt.googleusercontent.com/docsz/AD_4nXeK9K9FqOLi75-D7_gTK4h4zWtkZ9p_XyFggAlS5-LWYEIpxqRUNu84GZ6EImA95IJxvuNG1JdAkf260O2sBHb3zXQ_YUENf6LW27GA8nvXeqm506XrW68UGEmca9dhyMB60V63mw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4" y="2405608"/>
            <a:ext cx="7467127" cy="10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7-rt.googleusercontent.com/docsz/AD_4nXdZ71wwOU_Xes-SNTvYVZhnt0L9Ab6VSCUuI5Om1SDHV8L5mYXrSFm1Wi7YyRW_4u_5CWYV5S_msBoJ-pzhvR3zLXUSTic6XWi4N52InaRIlBge1zmTIU82EDUkHyFKqoa7vcdRmw?key=5QdSFt8aJv6ZExrdT-O61E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4" y="3675276"/>
            <a:ext cx="7246541" cy="10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7-rt.googleusercontent.com/docsz/AD_4nXf_kqQsAdh10XKG5ceEqdtpLujnaPRdxOAMW6aLJAxuZWE6_y2a2nfQax0J_sTjrOlucWfn4VP2642VTUN_oCjCw_uuRgaxz4jET_d6xkyJxBLI0u7NJQEsFWt_n-_uM-e1R3zuBQ?key=5QdSFt8aJv6ZExrdT-O61Ei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4" y="5097596"/>
            <a:ext cx="7261994" cy="12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891081" y="2686465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word forms based</a:t>
            </a:r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8891081" y="4002202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lemmata based</a:t>
            </a:r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8891081" y="5133273"/>
            <a:ext cx="118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tags based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5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329" y="1316012"/>
            <a:ext cx="1077229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 Corpus driven non-sequential</a:t>
            </a:r>
          </a:p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3.2.1. Hyperbase Web  : « correlates » - </a:t>
            </a:r>
          </a:p>
          <a:p>
            <a:pPr algn="just">
              <a:lnSpc>
                <a:spcPct val="107000"/>
              </a:lnSpc>
            </a:pPr>
            <a:r>
              <a:rPr lang="fr-F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based on the lists of specific cooccurents (z-score) of each lemma</a:t>
            </a:r>
          </a:p>
        </p:txBody>
      </p:sp>
      <p:pic>
        <p:nvPicPr>
          <p:cNvPr id="10242" name="Picture 2" descr="https://lh7-rt.googleusercontent.com/docsz/AD_4nXfccXVq4bmNYYFpuXwDy1pGx1rY9CKLvI_bZps73racGjdYp9jq82mpJ-2xAMl9z9a8u2vXCy1Deh1bb_0v0Ygwb1SMSvI4idBrmN53XqNbUpelipFGLURUUVybvDiU7em4qp9xkQ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8" y="2722426"/>
            <a:ext cx="7246309" cy="34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043481" y="2838865"/>
            <a:ext cx="1981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based on the 1000 </a:t>
            </a:r>
            <a:br>
              <a:rPr lang="fr-FR" smtClean="0"/>
            </a:br>
            <a:r>
              <a:rPr lang="fr-FR" smtClean="0"/>
              <a:t>most frequent</a:t>
            </a:r>
          </a:p>
          <a:p>
            <a:r>
              <a:rPr lang="fr-FR" smtClean="0"/>
              <a:t>lemmata in Caesar</a:t>
            </a: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2962139" y="2999485"/>
            <a:ext cx="2105972" cy="911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19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329" y="1316012"/>
            <a:ext cx="1004616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3.2.2. Hyperbase Web  : « associations » - based on z-score association</a:t>
            </a:r>
          </a:p>
        </p:txBody>
      </p:sp>
      <p:pic>
        <p:nvPicPr>
          <p:cNvPr id="12290" name="Picture 2" descr="https://lh7-rt.googleusercontent.com/docsz/AD_4nXeUsTUxRS6Hana5vHq7oEM6H50p4-7u4z2-AR7w0RuaI3F9XBf7JkeQLsKUnuMWV8m25YXpNgWlmYmp6Ld4sTXHh2leI407kMDw9qCX3BK5h6g4vsfRDC2xTJbBNH4AEcPzoRv1fA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64" y="2246109"/>
            <a:ext cx="7404819" cy="393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5728412" y="2832503"/>
            <a:ext cx="2569282" cy="912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9043481" y="2838865"/>
            <a:ext cx="26505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contrastive </a:t>
            </a:r>
          </a:p>
          <a:p>
            <a:endParaRPr lang="fr-FR"/>
          </a:p>
          <a:p>
            <a:r>
              <a:rPr lang="fr-FR" smtClean="0"/>
              <a:t>motifs :</a:t>
            </a:r>
          </a:p>
          <a:p>
            <a:r>
              <a:rPr lang="fr-FR" i="1" smtClean="0"/>
              <a:t>quod supra demontraui</a:t>
            </a:r>
          </a:p>
          <a:p>
            <a:endParaRPr lang="fr-FR"/>
          </a:p>
          <a:p>
            <a:r>
              <a:rPr lang="fr-FR" smtClean="0"/>
              <a:t>lexical :</a:t>
            </a:r>
          </a:p>
          <a:p>
            <a:r>
              <a:rPr lang="fr-FR" i="1" smtClean="0"/>
              <a:t>circiter duo milia passuum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603035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329" y="1316012"/>
            <a:ext cx="1004616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3.2.3. Hyperbase Web  : Hyperdeep – transformer – Long distance association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82202" y="1957731"/>
            <a:ext cx="9837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contrastive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transformer markers for Caesar recognition (self attention)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lexical : </a:t>
            </a:r>
            <a:r>
              <a:rPr lang="fr-FR" i="1" smtClean="0"/>
              <a:t>munitionibus, castris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i="1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but also </a:t>
            </a:r>
            <a:r>
              <a:rPr lang="fr-FR" i="1" smtClean="0"/>
              <a:t>non longius mille passibus </a:t>
            </a:r>
            <a:r>
              <a:rPr lang="fr-FR" smtClean="0"/>
              <a:t>related with  </a:t>
            </a:r>
            <a:r>
              <a:rPr lang="fr-FR" i="1" smtClean="0"/>
              <a:t>ex castris</a:t>
            </a:r>
            <a:endParaRPr lang="en-US" i="1"/>
          </a:p>
        </p:txBody>
      </p:sp>
      <p:pic>
        <p:nvPicPr>
          <p:cNvPr id="13314" name="Picture 2" descr="https://lh7-rt.googleusercontent.com/docsz/AD_4nXcIWLbccYIeN2evD70h4wT7XcoJLUKun4l-rEzx76ivz861ni1DAzsDOAtRkqmY-rRx5htBDiSLv8BIJxpgPuAQ4y_cfimSC3ClwyVvj5pQ5ZMltup2mI5xf4dG48MEGkGer8IoZA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7" y="4494461"/>
            <a:ext cx="9208379" cy="15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7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9083" y="1256032"/>
            <a:ext cx="10046167" cy="104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3.3. Hybrid : sequential and non sequential : Hyperdeep –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b="1" smtClean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smtClean="0"/>
              <a:t>Multichannels </a:t>
            </a:r>
            <a:r>
              <a:rPr lang="en-US" b="1"/>
              <a:t>Convolutional Transformer (MCT)</a:t>
            </a:r>
            <a:r>
              <a:rPr lang="fr-FR" sz="20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38" name="Picture 2" descr="https://lh7-rt.googleusercontent.com/docsz/AD_4nXdlJqWpsTPbSs3oKcemZnKZs1H6-72QQgUD1wUpE_TV28jf6cLwbI6rtF0inbZOgnB-t6yiyirYT3mcfhNjyON2dwX7v1g4BftXSVQ1aqtFXjc1QzinSWACcDUFlE-m9f8lrVO6bQ?key=5QdSFt8aJv6ZExrdT-O61E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02" y="4232005"/>
            <a:ext cx="10129746" cy="14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82202" y="2259486"/>
            <a:ext cx="9837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contrastive </a:t>
            </a: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conbining CNN and transformer markers for Caesar recognition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multidimensional (multichannel)</a:t>
            </a: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new type of « motifs » : « atque *** atque LEM:OMNIS » 5 occurrences only in Caesar...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but why CONSISTO HIC_1 and SVPERO ATQVE_1 ?</a:t>
            </a:r>
          </a:p>
          <a:p>
            <a:endParaRPr lang="fr-FR" i="1"/>
          </a:p>
        </p:txBody>
      </p:sp>
    </p:spTree>
    <p:extLst>
      <p:ext uri="{BB962C8B-B14F-4D97-AF65-F5344CB8AC3E}">
        <p14:creationId xmlns:p14="http://schemas.microsoft.com/office/powerpoint/2010/main" val="3359336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9083" y="1520526"/>
            <a:ext cx="1004616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What’s the place of AI in order to mine phraseological patterns ?</a:t>
            </a:r>
            <a:endParaRPr lang="fr-FR" sz="2000" b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48154" y="2210435"/>
            <a:ext cx="9837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will not replace statistical based tools</a:t>
            </a:r>
          </a:p>
          <a:p>
            <a:endParaRPr lang="fr-FR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but complementary of statistical tools</a:t>
            </a:r>
          </a:p>
          <a:p>
            <a:endParaRPr lang="fr-FR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detect most of the patterns detected by statistical tools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but also other types of linguistic patterns : « Deep motifs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not always easy to interpret, especially with the self-attention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 will nevertheless force us to ask new questions about the langage of the authors</a:t>
            </a:r>
            <a:endParaRPr lang="fr-FR"/>
          </a:p>
          <a:p>
            <a:endParaRPr lang="fr-FR" i="1"/>
          </a:p>
        </p:txBody>
      </p:sp>
    </p:spTree>
    <p:extLst>
      <p:ext uri="{BB962C8B-B14F-4D97-AF65-F5344CB8AC3E}">
        <p14:creationId xmlns:p14="http://schemas.microsoft.com/office/powerpoint/2010/main" val="312037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5272" y="1515179"/>
            <a:ext cx="1092165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A variety of </a:t>
            </a: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phraseological units</a:t>
            </a: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: from fixed pattern to various variations according to the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various types of “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phraseological units</a:t>
            </a: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57" y="2534480"/>
            <a:ext cx="5289183" cy="409021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915353" y="4105073"/>
            <a:ext cx="4562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smtClean="0"/>
              <a:t>lenght of the string</a:t>
            </a:r>
          </a:p>
          <a:p>
            <a:pPr marL="285750" indent="-285750">
              <a:buFontTx/>
              <a:buChar char="-"/>
            </a:pPr>
            <a:endParaRPr lang="fr-FR" sz="1600"/>
          </a:p>
          <a:p>
            <a:pPr marL="285750" indent="-285750">
              <a:buFontTx/>
              <a:buChar char="-"/>
            </a:pPr>
            <a:r>
              <a:rPr lang="fr-FR" sz="1600" smtClean="0"/>
              <a:t>multidimentionality</a:t>
            </a:r>
          </a:p>
          <a:p>
            <a:pPr marL="285750" indent="-285750">
              <a:buFontTx/>
              <a:buChar char="-"/>
            </a:pPr>
            <a:endParaRPr lang="fr-FR" sz="1600"/>
          </a:p>
          <a:p>
            <a:pPr marL="285750" indent="-285750">
              <a:buFontTx/>
              <a:buChar char="-"/>
            </a:pPr>
            <a:r>
              <a:rPr lang="fr-FR" sz="1600" smtClean="0"/>
              <a:t>morphosyntactic variations</a:t>
            </a:r>
          </a:p>
          <a:p>
            <a:pPr marL="285750" indent="-285750">
              <a:buFontTx/>
              <a:buChar char="-"/>
            </a:pPr>
            <a:endParaRPr lang="fr-FR" sz="1600"/>
          </a:p>
          <a:p>
            <a:pPr marL="285750" indent="-285750">
              <a:buFontTx/>
              <a:buChar char="-"/>
            </a:pPr>
            <a:r>
              <a:rPr lang="fr-FR" sz="1600" smtClean="0"/>
              <a:t>gaps</a:t>
            </a:r>
          </a:p>
          <a:p>
            <a:pPr marL="285750" indent="-285750">
              <a:buFontTx/>
              <a:buChar char="-"/>
            </a:pPr>
            <a:endParaRPr lang="fr-FR" sz="1600"/>
          </a:p>
          <a:p>
            <a:pPr marL="285750" indent="-285750">
              <a:buFontTx/>
              <a:buChar char="-"/>
            </a:pPr>
            <a:r>
              <a:rPr lang="fr-FR" sz="1600" smtClean="0"/>
              <a:t>frequency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6719" y="3168312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cfr </a:t>
            </a:r>
            <a:r>
              <a:rPr lang="fr-FR" smtClean="0"/>
              <a:t>Marion Bendinelli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2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178" y="1801541"/>
            <a:ext cx="109216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A variety of </a:t>
            </a: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phraseological units </a:t>
            </a:r>
            <a:r>
              <a:rPr lang="en-US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: from fixed pattern to multiple variations, an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907178" y="2756236"/>
            <a:ext cx="975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>
                <a:latin typeface="Calibri" panose="020F0502020204030204" pitchFamily="34" charset="0"/>
                <a:ea typeface="Calibri" panose="020F0502020204030204" pitchFamily="34" charset="0"/>
              </a:rPr>
              <a:t>Sinclair J. (1991), </a:t>
            </a:r>
            <a:r>
              <a:rPr lang="fr-FR" i="1">
                <a:latin typeface="Calibri" panose="020F0502020204030204" pitchFamily="34" charset="0"/>
                <a:ea typeface="Calibri" panose="020F0502020204030204" pitchFamily="34" charset="0"/>
              </a:rPr>
              <a:t>Corpus, Concordance, and Collocation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</a:rPr>
              <a:t>, Oxford: Oxford 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</a:rPr>
              <a:t>University </a:t>
            </a: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</a:rPr>
              <a:t>Press, 111-112.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1650" y="3341490"/>
            <a:ext cx="100648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collocations as “the </a:t>
            </a:r>
            <a:r>
              <a:rPr lang="en-US">
                <a:latin typeface="Arial" charset="0"/>
                <a:cs typeface="Arial" charset="0"/>
              </a:rPr>
              <a:t>occurrence of two or more words within a short space of each other in a </a:t>
            </a:r>
            <a:r>
              <a:rPr lang="en-US">
                <a:latin typeface="Arial" charset="0"/>
                <a:cs typeface="Arial" charset="0"/>
              </a:rPr>
              <a:t>text</a:t>
            </a:r>
            <a:r>
              <a:rPr lang="en-US" smtClean="0">
                <a:latin typeface="Arial" charset="0"/>
                <a:cs typeface="Arial" charset="0"/>
              </a:rPr>
              <a:t>” with a non totally fixed pattern : </a:t>
            </a:r>
            <a:endParaRPr lang="en-US">
              <a:latin typeface="Arial" charset="0"/>
              <a:cs typeface="Arial" charset="0"/>
            </a:endParaRPr>
          </a:p>
          <a:p>
            <a:pPr marL="900113" indent="-900113">
              <a:lnSpc>
                <a:spcPct val="15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- lexical variations inside a paradigmatic list : </a:t>
            </a:r>
            <a:r>
              <a:rPr lang="en-US" i="1" smtClean="0">
                <a:latin typeface="Arial" charset="0"/>
                <a:cs typeface="Arial" charset="0"/>
              </a:rPr>
              <a:t>in </a:t>
            </a:r>
            <a:r>
              <a:rPr lang="en-US" i="1">
                <a:latin typeface="Arial" charset="0"/>
                <a:cs typeface="Arial" charset="0"/>
              </a:rPr>
              <a:t>some cases / in some instances</a:t>
            </a:r>
          </a:p>
          <a:p>
            <a:pPr marL="900113" indent="-900113">
              <a:lnSpc>
                <a:spcPct val="150000"/>
              </a:lnSpc>
              <a:defRPr/>
            </a:pPr>
            <a:r>
              <a:rPr lang="en-US">
                <a:latin typeface="Arial" charset="0"/>
                <a:cs typeface="Arial" charset="0"/>
              </a:rPr>
              <a:t>- </a:t>
            </a:r>
            <a:r>
              <a:rPr lang="en-US" smtClean="0">
                <a:latin typeface="Arial" charset="0"/>
                <a:cs typeface="Arial" charset="0"/>
              </a:rPr>
              <a:t>morphological variations : </a:t>
            </a:r>
            <a:r>
              <a:rPr lang="en-US" i="1">
                <a:latin typeface="Arial" charset="0"/>
                <a:cs typeface="Arial" charset="0"/>
              </a:rPr>
              <a:t>it is not in his nature to / it was not in her nature to </a:t>
            </a:r>
          </a:p>
          <a:p>
            <a:pPr marL="900113" indent="-900113">
              <a:lnSpc>
                <a:spcPct val="150000"/>
              </a:lnSpc>
              <a:defRPr/>
            </a:pPr>
            <a:r>
              <a:rPr lang="en-US">
                <a:latin typeface="Arial" charset="0"/>
                <a:cs typeface="Arial" charset="0"/>
              </a:rPr>
              <a:t>- </a:t>
            </a:r>
            <a:r>
              <a:rPr lang="en-US" smtClean="0">
                <a:latin typeface="Arial" charset="0"/>
                <a:cs typeface="Arial" charset="0"/>
              </a:rPr>
              <a:t>syntactic variation: </a:t>
            </a:r>
            <a:r>
              <a:rPr lang="en-US" i="1">
                <a:latin typeface="Arial" charset="0"/>
                <a:cs typeface="Arial" charset="0"/>
              </a:rPr>
              <a:t>set X on fire / set fire to X</a:t>
            </a:r>
          </a:p>
          <a:p>
            <a:pPr marL="900113" indent="-900113">
              <a:lnSpc>
                <a:spcPct val="150000"/>
              </a:lnSpc>
              <a:defRPr/>
            </a:pPr>
            <a:r>
              <a:rPr lang="en-US">
                <a:latin typeface="Arial" charset="0"/>
                <a:cs typeface="Arial" charset="0"/>
              </a:rPr>
              <a:t>- </a:t>
            </a:r>
            <a:r>
              <a:rPr lang="en-US" smtClean="0">
                <a:latin typeface="Arial" charset="0"/>
                <a:cs typeface="Arial" charset="0"/>
              </a:rPr>
              <a:t>variation in word order : </a:t>
            </a:r>
            <a:r>
              <a:rPr lang="en-US" i="1">
                <a:latin typeface="Arial" charset="0"/>
                <a:cs typeface="Arial" charset="0"/>
              </a:rPr>
              <a:t>it is not in his nature to recriminate / recriminate is not in his nature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5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357" y="1607624"/>
            <a:ext cx="109216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From easy to very difficult automatic detection : with or without variations</a:t>
            </a:r>
            <a:endParaRPr lang="en-US" sz="20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035" y="2196784"/>
            <a:ext cx="100454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easy detection :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repeated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segments (Salem,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1986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) : 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without gaps or permutation</a:t>
            </a:r>
            <a:endParaRPr lang="en-US" smtClean="0"/>
          </a:p>
          <a:p>
            <a:pPr marL="285750" indent="-285750">
              <a:buFontTx/>
              <a:buChar char="-"/>
            </a:pP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verbal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tense sequences (Longree &amp; Luong,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2003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) : without multidimensionality 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syntactic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motifs (Mellet &amp; Longrée,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2009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) : without multidimensionality or permutation</a:t>
            </a:r>
          </a:p>
          <a:p>
            <a:pPr marL="285750" indent="-285750">
              <a:buFontTx/>
              <a:buChar char="-"/>
            </a:pPr>
            <a:endParaRPr lang="fr-FR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>
                <a:latin typeface="Calibri" panose="020F0502020204030204" pitchFamily="34" charset="0"/>
                <a:ea typeface="Calibri" panose="020F0502020204030204" pitchFamily="34" charset="0"/>
              </a:rPr>
              <a:t>more complicated... : </a:t>
            </a:r>
          </a:p>
          <a:p>
            <a:r>
              <a:rPr lang="en-US" smtClean="0"/>
              <a:t> -    non-totally fixed patterns (Fillmoreet alii 1988 ; Sinclair, 1991: 111-112 ; Gledhill &amp; Frath 2007)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mtClean="0"/>
              <a:t>multidimensional phraseological patterns </a:t>
            </a:r>
          </a:p>
          <a:p>
            <a:r>
              <a:rPr lang="en-US"/>
              <a:t> </a:t>
            </a:r>
            <a:r>
              <a:rPr lang="en-US" smtClean="0"/>
              <a:t>     &gt; made up of items of several natures (forms, lemmas, grammatical categories, etc.)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mtClean="0"/>
              <a:t>allowing various variations : </a:t>
            </a:r>
            <a:br>
              <a:rPr lang="en-US" smtClean="0"/>
            </a:br>
            <a:r>
              <a:rPr lang="en-US" smtClean="0"/>
              <a:t>- lexical or morphological variations, </a:t>
            </a:r>
            <a:br>
              <a:rPr lang="en-US" smtClean="0"/>
            </a:br>
            <a:r>
              <a:rPr lang="en-US" smtClean="0"/>
              <a:t>- permutations, presence or absence of elements, </a:t>
            </a:r>
            <a:br>
              <a:rPr lang="en-US" smtClean="0"/>
            </a:br>
            <a:r>
              <a:rPr lang="en-US" smtClean="0"/>
              <a:t>- spaces between pattern elements.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mtClean="0"/>
              <a:t>each of these variations  = a new challenge for automated detection based on a sequential search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7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361" y="1538135"/>
            <a:ext cx="109216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From easy to very difficult automatic detection : the frequency problem</a:t>
            </a:r>
            <a:endParaRPr lang="en-US" sz="20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705" y="2227653"/>
            <a:ext cx="10697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repetitions are necessary to insure the memorization of the patterns (Lavigne et alii 2016; Longrée, Mellet </a:t>
            </a:r>
            <a:r>
              <a:rPr lang="en-US"/>
              <a:t>&amp; </a:t>
            </a:r>
            <a:r>
              <a:rPr lang="en-US" smtClean="0"/>
              <a:t>Lavigne, 2019)</a:t>
            </a:r>
          </a:p>
          <a:p>
            <a:endParaRPr lang="fr-FR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a high frequency of a pattern does not always mean that the pattern </a:t>
            </a:r>
            <a:r>
              <a:rPr lang="en-US"/>
              <a:t>is </a:t>
            </a:r>
            <a:r>
              <a:rPr lang="en-US" smtClean="0"/>
              <a:t>phraseological (e.g. syntactic patterns)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/>
              <a:t>frequency varies according to the type of the repeated pattern : </a:t>
            </a:r>
            <a:br>
              <a:rPr lang="en-US" smtClean="0"/>
            </a:br>
            <a:r>
              <a:rPr lang="en-US" smtClean="0"/>
              <a:t>	- syntactico-lexical construction : </a:t>
            </a:r>
            <a:br>
              <a:rPr lang="en-US" smtClean="0"/>
            </a:br>
            <a:r>
              <a:rPr lang="en-US" smtClean="0"/>
              <a:t>		</a:t>
            </a:r>
            <a:r>
              <a:rPr lang="en-US" i="1" smtClean="0"/>
              <a:t>bellum gerere</a:t>
            </a:r>
            <a:r>
              <a:rPr lang="en-US" smtClean="0"/>
              <a:t>, “to make war”</a:t>
            </a:r>
          </a:p>
          <a:p>
            <a:pPr>
              <a:defRPr/>
            </a:pPr>
            <a:r>
              <a:rPr lang="fr-FR" smtClean="0"/>
              <a:t>	</a:t>
            </a:r>
            <a:r>
              <a:rPr lang="fr-FR" smtClean="0"/>
              <a:t>- idioms</a:t>
            </a:r>
            <a:r>
              <a:rPr lang="fr-BE">
                <a:cs typeface="Arial" charset="0"/>
              </a:rPr>
              <a:t/>
            </a:r>
            <a:br>
              <a:rPr lang="fr-BE">
                <a:cs typeface="Arial" charset="0"/>
              </a:rPr>
            </a:br>
            <a:r>
              <a:rPr lang="fr-BE" smtClean="0">
                <a:cs typeface="Arial" charset="0"/>
              </a:rPr>
              <a:t>		</a:t>
            </a:r>
            <a:r>
              <a:rPr lang="fr-BE" i="1" smtClean="0">
                <a:cs typeface="Arial" charset="0"/>
              </a:rPr>
              <a:t>cfr</a:t>
            </a:r>
            <a:r>
              <a:rPr lang="fr-BE" smtClean="0">
                <a:cs typeface="Arial" charset="0"/>
              </a:rPr>
              <a:t> Fillmore</a:t>
            </a:r>
            <a:r>
              <a:rPr lang="fr-BE">
                <a:cs typeface="Arial" charset="0"/>
              </a:rPr>
              <a:t>, </a:t>
            </a:r>
            <a:r>
              <a:rPr lang="fr-BE" smtClean="0">
                <a:cs typeface="Arial" charset="0"/>
              </a:rPr>
              <a:t>Kay </a:t>
            </a:r>
            <a:r>
              <a:rPr lang="fr-BE">
                <a:cs typeface="Arial" charset="0"/>
              </a:rPr>
              <a:t>&amp; O’Connor </a:t>
            </a:r>
            <a:r>
              <a:rPr lang="fr-BE">
                <a:cs typeface="Arial" charset="0"/>
              </a:rPr>
              <a:t>(</a:t>
            </a:r>
            <a:r>
              <a:rPr lang="fr-BE" smtClean="0">
                <a:cs typeface="Arial" charset="0"/>
              </a:rPr>
              <a:t>1988) :  </a:t>
            </a:r>
            <a:r>
              <a:rPr lang="en-US" i="1" smtClean="0">
                <a:cs typeface="Arial" charset="0"/>
              </a:rPr>
              <a:t>If</a:t>
            </a:r>
            <a:r>
              <a:rPr lang="en-US" smtClean="0">
                <a:cs typeface="Arial" charset="0"/>
              </a:rPr>
              <a:t> </a:t>
            </a:r>
            <a:r>
              <a:rPr lang="en-US">
                <a:cs typeface="Arial" charset="0"/>
              </a:rPr>
              <a:t>+ clause, clause (</a:t>
            </a:r>
            <a:r>
              <a:rPr lang="en-US" i="1">
                <a:cs typeface="Arial" charset="0"/>
              </a:rPr>
              <a:t>if it rains, it </a:t>
            </a:r>
            <a:r>
              <a:rPr lang="en-US" i="1">
                <a:cs typeface="Arial" charset="0"/>
              </a:rPr>
              <a:t>rains</a:t>
            </a:r>
            <a:r>
              <a:rPr lang="en-US" smtClean="0">
                <a:cs typeface="Arial" charset="0"/>
              </a:rPr>
              <a:t>)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	- pragmatic phasemes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		</a:t>
            </a:r>
            <a:r>
              <a:rPr lang="en-US" i="1" smtClean="0">
                <a:cs typeface="Arial" charset="0"/>
              </a:rPr>
              <a:t>cfr </a:t>
            </a:r>
            <a:r>
              <a:rPr lang="fr-FR" smtClean="0">
                <a:cs typeface="Arial" pitchFamily="34" charset="0"/>
              </a:rPr>
              <a:t>Mel’čuk (1998) or Depecker (1999) : </a:t>
            </a:r>
            <a:r>
              <a:rPr lang="en-US"/>
              <a:t>“ </a:t>
            </a:r>
            <a:r>
              <a:rPr lang="en-US" smtClean="0"/>
              <a:t>There's</a:t>
            </a:r>
            <a:r>
              <a:rPr lang="en-US"/>
              <a:t> no smoke without </a:t>
            </a:r>
            <a:r>
              <a:rPr lang="en-US"/>
              <a:t>fire</a:t>
            </a:r>
            <a:r>
              <a:rPr lang="en-US" smtClean="0"/>
              <a:t>!</a:t>
            </a:r>
            <a:r>
              <a:rPr lang="en-US"/>
              <a:t> </a:t>
            </a:r>
            <a:r>
              <a:rPr lang="en-US" smtClean="0"/>
              <a:t>”</a:t>
            </a:r>
          </a:p>
          <a:p>
            <a:pPr>
              <a:defRPr/>
            </a:pPr>
            <a:r>
              <a:rPr lang="fr-FR" i="1">
                <a:cs typeface="Arial" charset="0"/>
              </a:rPr>
              <a:t>	</a:t>
            </a:r>
            <a:r>
              <a:rPr lang="fr-FR" smtClean="0">
                <a:cs typeface="Arial" charset="0"/>
              </a:rPr>
              <a:t>- textual motifs (with a textual function) </a:t>
            </a:r>
          </a:p>
          <a:p>
            <a:pPr>
              <a:defRPr/>
            </a:pPr>
            <a:r>
              <a:rPr lang="en-US" i="1" smtClean="0">
                <a:cs typeface="Arial" charset="0"/>
              </a:rPr>
              <a:t>		cfr </a:t>
            </a:r>
            <a:r>
              <a:rPr lang="fr-FR">
                <a:cs typeface="Arial" pitchFamily="34" charset="0"/>
              </a:rPr>
              <a:t>(Longrée &amp; Mellet 2018) </a:t>
            </a:r>
            <a:r>
              <a:rPr lang="fr-FR">
                <a:cs typeface="Arial" pitchFamily="34" charset="0"/>
              </a:rPr>
              <a:t>: </a:t>
            </a:r>
            <a:r>
              <a:rPr lang="en-US" i="1" smtClean="0"/>
              <a:t>Quibus rebus cognistis </a:t>
            </a:r>
            <a:r>
              <a:rPr lang="en-US" smtClean="0"/>
              <a:t>“ These things having been known”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7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959" y="1538135"/>
            <a:ext cx="109216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From easy to very difficult automatic detection : the frequency problem</a:t>
            </a:r>
            <a:endParaRPr lang="en-US" sz="20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705" y="2300307"/>
            <a:ext cx="10697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/>
              <a:t>E.g. A Latin narrative “motif” :</a:t>
            </a:r>
          </a:p>
          <a:p>
            <a:pPr algn="just"/>
            <a:r>
              <a:rPr lang="en-US" altLang="fr-FR"/>
              <a:t>a multidimensional pattern allowing variations :</a:t>
            </a:r>
          </a:p>
          <a:p>
            <a:pPr marL="342900" indent="-342900" algn="just">
              <a:buFontTx/>
              <a:buChar char="-"/>
            </a:pPr>
            <a:endParaRPr lang="en-US" altLang="fr-FR"/>
          </a:p>
          <a:p>
            <a:pPr algn="just"/>
            <a:r>
              <a:rPr lang="en-US" altLang="fr-FR"/>
              <a:t>[Dum (« conj. « while ») + Nom. Neutral Demonstrative + locative + Verb. Pres. 3d pers. Plur.] : </a:t>
            </a:r>
          </a:p>
          <a:p>
            <a:pPr algn="just"/>
            <a:endParaRPr lang="en-US" altLang="fr-FR"/>
          </a:p>
          <a:p>
            <a:pPr marL="715963" indent="-358775" algn="just">
              <a:buFontTx/>
              <a:buChar char="-"/>
            </a:pPr>
            <a:r>
              <a:rPr lang="en-US" altLang="fr-FR" i="1"/>
              <a:t>Dum haec Romae/ in Gallia geruntur,</a:t>
            </a:r>
            <a:r>
              <a:rPr lang="en-US" altLang="fr-FR"/>
              <a:t> </a:t>
            </a:r>
            <a:r>
              <a:rPr lang="en-US" altLang="fr-FR" i="1"/>
              <a:t>[...]</a:t>
            </a:r>
            <a:r>
              <a:rPr lang="en-US" altLang="fr-FR"/>
              <a:t> : </a:t>
            </a:r>
          </a:p>
          <a:p>
            <a:pPr marL="357188" algn="just"/>
            <a:r>
              <a:rPr lang="en-US" altLang="fr-FR"/>
              <a:t>		« While these things/facts happen in Rome / Gaul… »</a:t>
            </a:r>
          </a:p>
          <a:p>
            <a:pPr marL="715963" indent="-358775" algn="just">
              <a:buFontTx/>
              <a:buChar char="-"/>
            </a:pPr>
            <a:r>
              <a:rPr lang="en-US" altLang="fr-FR" i="1"/>
              <a:t>Haec dum apud hostes geruntur, [...]</a:t>
            </a:r>
            <a:r>
              <a:rPr lang="en-US" altLang="fr-FR"/>
              <a:t> </a:t>
            </a:r>
          </a:p>
          <a:p>
            <a:pPr marL="715963" indent="-358775" algn="just">
              <a:buFontTx/>
              <a:buChar char="-"/>
            </a:pPr>
            <a:r>
              <a:rPr lang="en-US" altLang="fr-FR" i="1"/>
              <a:t>Dum ea [Ø] geruntur,  [...]</a:t>
            </a:r>
          </a:p>
          <a:p>
            <a:pPr marL="715963" indent="-358775" algn="just">
              <a:buFontTx/>
              <a:buChar char="-"/>
            </a:pPr>
            <a:r>
              <a:rPr lang="en-US" altLang="fr-FR" i="1"/>
              <a:t>Dum ea [Ø] parantur, [...] : </a:t>
            </a:r>
            <a:r>
              <a:rPr lang="en-US" altLang="fr-FR"/>
              <a:t>« While these things are prepared… »</a:t>
            </a:r>
          </a:p>
          <a:p>
            <a:pPr marL="715963" indent="-358775" algn="just">
              <a:buFontTx/>
              <a:buChar char="-"/>
            </a:pPr>
            <a:endParaRPr lang="en-US" altLang="fr-FR"/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en-US" altLang="fr-FR"/>
              <a:t>Structuring function : a transition between two narrative simultaneous episodes in two different </a:t>
            </a:r>
            <a:r>
              <a:rPr lang="en-US" altLang="fr-FR"/>
              <a:t>places </a:t>
            </a:r>
            <a:endParaRPr lang="en-US" altLang="fr-FR" smtClean="0"/>
          </a:p>
          <a:p>
            <a:pPr algn="just"/>
            <a:endParaRPr lang="fr-FR" altLang="fr-FR"/>
          </a:p>
          <a:p>
            <a:pPr algn="just"/>
            <a:r>
              <a:rPr lang="fr-FR" altLang="fr-FR" smtClean="0"/>
              <a:t>&gt; a very low frequency in comparison with a </a:t>
            </a:r>
            <a:r>
              <a:rPr lang="en-US" smtClean="0"/>
              <a:t>syntactico-lexical construction as </a:t>
            </a:r>
            <a:r>
              <a:rPr lang="en-US" i="1" smtClean="0"/>
              <a:t>bellum gerere</a:t>
            </a:r>
            <a:r>
              <a:rPr lang="en-US" smtClean="0"/>
              <a:t>, “to make war”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7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469" y="1382492"/>
            <a:ext cx="1147863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Hyperbase Web (L. Vanni, University Côte d’Azur),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offering various tools to identify various linguistic patterns  </a:t>
            </a:r>
            <a:endParaRPr lang="en-US" sz="20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39" y="2149833"/>
            <a:ext cx="9880797" cy="44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8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New ways to identify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phraseological patterns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between statistics and AI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8539" y="1382492"/>
            <a:ext cx="1004616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Hyperbase Web (L. Vanni, University Côte d’Azur): compared to other softwares</a:t>
            </a:r>
            <a:endParaRPr lang="en-US" sz="20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C442-B02A-40B4-A27A-E0B254A9EF1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386" y="1979603"/>
            <a:ext cx="10903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/>
              <a:t>from simple concordances to CNN and transformers</a:t>
            </a:r>
          </a:p>
          <a:p>
            <a:endParaRPr lang="fr-FR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/>
              <a:t>various parameters :</a:t>
            </a:r>
            <a:endParaRPr lang="fr-FR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mtClean="0"/>
              <a:t>contrastive vs non-contrastive approach :</a:t>
            </a:r>
          </a:p>
          <a:p>
            <a:r>
              <a:rPr lang="fr-FR" smtClean="0"/>
              <a:t>	- non-contrastive approach (based only on patterns and frequency) </a:t>
            </a:r>
          </a:p>
          <a:p>
            <a:r>
              <a:rPr lang="fr-FR" smtClean="0"/>
              <a:t>	- contrastive approach (based on specificity)</a:t>
            </a:r>
          </a:p>
          <a:p>
            <a:r>
              <a:rPr lang="fr-FR"/>
              <a:t>	</a:t>
            </a:r>
            <a:r>
              <a:rPr lang="fr-FR" smtClean="0"/>
              <a:t>	&gt; </a:t>
            </a:r>
            <a:r>
              <a:rPr lang="en-US" smtClean="0"/>
              <a:t>“textual motifs” &gt; characteristic of an author, a literary genre, a discourse mode...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mtClean="0"/>
              <a:t>sequential (based on text linearity ) vs (based on text reticularity)</a:t>
            </a:r>
            <a:endParaRPr lang="fr-FR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mtClean="0"/>
              <a:t>corpus-based vs corpus-driven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with a comparison with other software (SDMC, Lexicoscope)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with an example  : Caesar, </a:t>
            </a:r>
            <a:r>
              <a:rPr lang="fr-FR" i="1" smtClean="0"/>
              <a:t>De Bello Gallico</a:t>
            </a:r>
            <a:r>
              <a:rPr lang="fr-FR" smtClean="0"/>
              <a:t>, as lemmatised and annotated by the LASLA (ULiège)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Question : will AI replace the other data mining tools statistically based ?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9271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2016</Words>
  <Application>Microsoft Office PowerPoint</Application>
  <PresentationFormat>Grand écran</PresentationFormat>
  <Paragraphs>270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Thème Office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  <vt:lpstr>New ways to identify phraseological patterns : between statistics and 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ways to identify phraseological patterns : between statistics and AI</dc:title>
  <dc:creator>D.Longree</dc:creator>
  <cp:lastModifiedBy>D.Longree</cp:lastModifiedBy>
  <cp:revision>32</cp:revision>
  <dcterms:created xsi:type="dcterms:W3CDTF">2024-12-17T11:06:13Z</dcterms:created>
  <dcterms:modified xsi:type="dcterms:W3CDTF">2024-12-18T21:39:29Z</dcterms:modified>
</cp:coreProperties>
</file>