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4E90F2-D9AC-11E8-B0C5-C473B8A0DEA7}" name="Aragón Daud Agustina" initials="ADA" userId="S::A.AragonDaud@uliege.be::bd0dd525-78a6-47d4-8212-25afa468e5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C945"/>
    <a:srgbClr val="5AA6AC"/>
    <a:srgbClr val="066C86"/>
    <a:srgbClr val="006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6C4F70-92D3-4220-8ED6-F21D2400DC6B}" v="36" dt="2026-05-26T08:56:12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334"/>
    <p:restoredTop sz="93425" autoAdjust="0"/>
  </p:normalViewPr>
  <p:slideViewPr>
    <p:cSldViewPr snapToGrid="0" snapToObjects="1">
      <p:cViewPr>
        <p:scale>
          <a:sx n="33" d="100"/>
          <a:sy n="33" d="100"/>
        </p:scale>
        <p:origin x="4164" y="-1812"/>
      </p:cViewPr>
      <p:guideLst>
        <p:guide orient="horz" pos="13481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16B37-D4DB-0E41-B0F3-BFEB4CFB56A4}" type="datetimeFigureOut">
              <a:rPr lang="en-FR" smtClean="0"/>
              <a:t>05/28/2026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C6311-3B0E-A545-A72F-5658A8389982}" type="slidenum">
              <a:rPr lang="en-FR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486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4C6311-3B0E-A545-A72F-5658A8389982}" type="slidenum">
              <a:rPr lang="en-FR" smtClean="0"/>
              <a:t>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4729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05/28/2026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7414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05/28/2026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9186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05/28/2026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84699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05/28/2026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93294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05/28/2026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4171091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05/28/2026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5630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05/28/2026</a:t>
            </a:fld>
            <a:endParaRPr lang="en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5531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05/28/2026</a:t>
            </a:fld>
            <a:endParaRPr lang="en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78254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05/28/2026</a:t>
            </a:fld>
            <a:endParaRPr lang="en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8680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05/28/2026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88052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E457-1B5D-7546-8F05-4B931344F774}" type="datetimeFigureOut">
              <a:rPr lang="en-FR" smtClean="0"/>
              <a:t>05/28/2026</a:t>
            </a:fld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73989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0E457-1B5D-7546-8F05-4B931344F774}" type="datetimeFigureOut">
              <a:rPr lang="en-FR" smtClean="0"/>
              <a:t>05/28/2026</a:t>
            </a:fld>
            <a:endParaRPr lang="en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D571C-AA0C-8F47-A189-DA58F4E76ECC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4776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 52">
            <a:extLst>
              <a:ext uri="{FF2B5EF4-FFF2-40B4-BE49-F238E27FC236}">
                <a16:creationId xmlns:a16="http://schemas.microsoft.com/office/drawing/2014/main" id="{9DF161E8-28C9-72B3-ABEF-0CC5ED8F5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794" y="34495838"/>
            <a:ext cx="1879725" cy="1993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141" name="Image 52">
            <a:extLst>
              <a:ext uri="{FF2B5EF4-FFF2-40B4-BE49-F238E27FC236}">
                <a16:creationId xmlns:a16="http://schemas.microsoft.com/office/drawing/2014/main" id="{4512CE78-6993-C28B-83C9-560A9901C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" y="36971898"/>
            <a:ext cx="1879725" cy="1993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7" name="ZoneTexte 8">
            <a:extLst>
              <a:ext uri="{FF2B5EF4-FFF2-40B4-BE49-F238E27FC236}">
                <a16:creationId xmlns:a16="http://schemas.microsoft.com/office/drawing/2014/main" id="{3A151C9F-1C83-6D91-2029-8D0378586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983" y="420930"/>
            <a:ext cx="2281033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6600" b="1" dirty="0">
                <a:latin typeface="Aptos" panose="020B0004020202020204" pitchFamily="34" charset="0"/>
              </a:rPr>
              <a:t>The Liege Mind-Blanking Scale (L-MBS): a tool to assess the heterogeneity of mind blanking experiences in everyday life</a:t>
            </a:r>
            <a:endParaRPr lang="en-001" sz="6600" b="1" dirty="0">
              <a:latin typeface="Aptos" panose="020B0004020202020204" pitchFamily="34" charset="0"/>
            </a:endParaRPr>
          </a:p>
        </p:txBody>
      </p:sp>
      <p:sp>
        <p:nvSpPr>
          <p:cNvPr id="9" name="ZoneTexte 10">
            <a:extLst>
              <a:ext uri="{FF2B5EF4-FFF2-40B4-BE49-F238E27FC236}">
                <a16:creationId xmlns:a16="http://schemas.microsoft.com/office/drawing/2014/main" id="{D4CA0BFD-4054-B14E-4F2E-5DFC1430D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2572284"/>
            <a:ext cx="202120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000" dirty="0">
                <a:latin typeface="Aptos" panose="020B0004020202020204" pitchFamily="34" charset="0"/>
              </a:rPr>
              <a:t>Paradeisios Alexandros Boulakis</a:t>
            </a:r>
            <a:r>
              <a:rPr lang="en-US" sz="4000" baseline="30000" dirty="0">
                <a:latin typeface="Aptos" panose="020B0004020202020204" pitchFamily="34" charset="0"/>
              </a:rPr>
              <a:t>1,2</a:t>
            </a:r>
            <a:r>
              <a:rPr lang="en-US" sz="4000" dirty="0">
                <a:latin typeface="Aptos" panose="020B0004020202020204" pitchFamily="34" charset="0"/>
              </a:rPr>
              <a:t>, Marion Balla</a:t>
            </a:r>
            <a:r>
              <a:rPr lang="en-US" sz="4000" baseline="30000" dirty="0">
                <a:latin typeface="Aptos" panose="020B0004020202020204" pitchFamily="34" charset="0"/>
              </a:rPr>
              <a:t>2</a:t>
            </a:r>
            <a:r>
              <a:rPr lang="en-US" sz="4000" dirty="0">
                <a:latin typeface="Aptos" panose="020B0004020202020204" pitchFamily="34" charset="0"/>
              </a:rPr>
              <a:t>, Agustina Aragón-Daud</a:t>
            </a:r>
            <a:r>
              <a:rPr lang="en-US" sz="4000" baseline="30000" dirty="0">
                <a:latin typeface="Aptos" panose="020B0004020202020204" pitchFamily="34" charset="0"/>
              </a:rPr>
              <a:t>2,3</a:t>
            </a:r>
            <a:r>
              <a:rPr lang="en-US" sz="4000" dirty="0">
                <a:latin typeface="Aptos" panose="020B0004020202020204" pitchFamily="34" charset="0"/>
              </a:rPr>
              <a:t>, Giovanni Briganti</a:t>
            </a:r>
            <a:r>
              <a:rPr lang="en-US" sz="4000" baseline="30000" dirty="0">
                <a:latin typeface="Aptos" panose="020B0004020202020204" pitchFamily="34" charset="0"/>
              </a:rPr>
              <a:t>4,5,6,7</a:t>
            </a:r>
            <a:r>
              <a:rPr lang="en-US" sz="4000" dirty="0">
                <a:latin typeface="Aptos" panose="020B0004020202020204" pitchFamily="34" charset="0"/>
              </a:rPr>
              <a:t>, David Stawarczyk</a:t>
            </a:r>
            <a:r>
              <a:rPr lang="en-US" sz="4000" baseline="30000" dirty="0">
                <a:latin typeface="Aptos" panose="020B0004020202020204" pitchFamily="34" charset="0"/>
              </a:rPr>
              <a:t>1,8</a:t>
            </a:r>
            <a:r>
              <a:rPr lang="en-US" sz="4000" dirty="0">
                <a:latin typeface="Aptos" panose="020B0004020202020204" pitchFamily="34" charset="0"/>
              </a:rPr>
              <a:t>, Athena Demertzi</a:t>
            </a:r>
            <a:r>
              <a:rPr lang="en-US" sz="4000" baseline="30000" dirty="0">
                <a:latin typeface="Aptos" panose="020B0004020202020204" pitchFamily="34" charset="0"/>
              </a:rPr>
              <a:t>1,2</a:t>
            </a:r>
            <a:r>
              <a:rPr lang="en-US" sz="4000" dirty="0">
                <a:latin typeface="Aptos" panose="020B0004020202020204" pitchFamily="34" charset="0"/>
              </a:rPr>
              <a:t>, Steve Majerus</a:t>
            </a:r>
            <a:r>
              <a:rPr lang="en-US" sz="4000" baseline="30000" dirty="0">
                <a:latin typeface="Aptos" panose="020B0004020202020204" pitchFamily="34" charset="0"/>
              </a:rPr>
              <a:t>1,8</a:t>
            </a:r>
            <a:endParaRPr lang="en-001" sz="4000" dirty="0">
              <a:latin typeface="Aptos" panose="020B0004020202020204" pitchFamily="34" charset="0"/>
            </a:endParaRPr>
          </a:p>
        </p:txBody>
      </p:sp>
      <p:pic>
        <p:nvPicPr>
          <p:cNvPr id="10" name="Image 52">
            <a:extLst>
              <a:ext uri="{FF2B5EF4-FFF2-40B4-BE49-F238E27FC236}">
                <a16:creationId xmlns:a16="http://schemas.microsoft.com/office/drawing/2014/main" id="{3C8DFD9B-F32F-DFC9-E5E8-8F77B495E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96" y="6980903"/>
            <a:ext cx="1879725" cy="1993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4818E7A-2E86-9337-821D-CA8CBB04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286" y="4179760"/>
            <a:ext cx="1676572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/>
            <a:r>
              <a:rPr lang="en-US" sz="2100" baseline="30000" dirty="0">
                <a:latin typeface="Aptos" panose="020B0004020202020204" pitchFamily="34" charset="0"/>
              </a:rPr>
              <a:t>1</a:t>
            </a:r>
            <a:r>
              <a:rPr lang="en-US" sz="2100" dirty="0">
                <a:latin typeface="Aptos" panose="020B0004020202020204" pitchFamily="34" charset="0"/>
              </a:rPr>
              <a:t>Psychology and Neuroscience of Cognition Unit (</a:t>
            </a:r>
            <a:r>
              <a:rPr lang="en-US" sz="2100" dirty="0" err="1">
                <a:latin typeface="Aptos" panose="020B0004020202020204" pitchFamily="34" charset="0"/>
              </a:rPr>
              <a:t>PsyNCog</a:t>
            </a:r>
            <a:r>
              <a:rPr lang="en-US" sz="2100" dirty="0">
                <a:latin typeface="Aptos" panose="020B0004020202020204" pitchFamily="34" charset="0"/>
              </a:rPr>
              <a:t>), University of Liège, Belgium; </a:t>
            </a:r>
            <a:r>
              <a:rPr lang="en-US" sz="2100" baseline="30000" dirty="0">
                <a:latin typeface="Aptos" panose="020B0004020202020204" pitchFamily="34" charset="0"/>
              </a:rPr>
              <a:t>2</a:t>
            </a:r>
            <a:r>
              <a:rPr lang="en-US" sz="2100" dirty="0">
                <a:latin typeface="Aptos" panose="020B0004020202020204" pitchFamily="34" charset="0"/>
              </a:rPr>
              <a:t>Physiology of Cognition Lab, GIGA CRC Human Imaging, GIGA Institute, University of Liège, Belgium; </a:t>
            </a:r>
            <a:r>
              <a:rPr lang="en-US" sz="2100" baseline="30000" dirty="0">
                <a:latin typeface="Aptos" panose="020B0004020202020204" pitchFamily="34" charset="0"/>
              </a:rPr>
              <a:t>3</a:t>
            </a:r>
            <a:r>
              <a:rPr lang="en-US" sz="2100" dirty="0">
                <a:latin typeface="Aptos" panose="020B0004020202020204" pitchFamily="34" charset="0"/>
              </a:rPr>
              <a:t>Applied Machine Learning Lab, Institute of Neuroscience and Medicine: Brain &amp; Behaviour (INM-7), </a:t>
            </a:r>
            <a:r>
              <a:rPr lang="en-US" sz="2100" dirty="0" err="1">
                <a:latin typeface="Aptos" panose="020B0004020202020204" pitchFamily="34" charset="0"/>
              </a:rPr>
              <a:t>Forschungszentrum</a:t>
            </a:r>
            <a:r>
              <a:rPr lang="en-US" sz="2100" dirty="0">
                <a:latin typeface="Aptos" panose="020B0004020202020204" pitchFamily="34" charset="0"/>
              </a:rPr>
              <a:t> Jülich, Germany; </a:t>
            </a:r>
            <a:r>
              <a:rPr lang="en-US" sz="2100" baseline="30000" dirty="0">
                <a:latin typeface="Aptos" panose="020B0004020202020204" pitchFamily="34" charset="0"/>
              </a:rPr>
              <a:t>4</a:t>
            </a:r>
            <a:r>
              <a:rPr lang="en-US" sz="2100" dirty="0">
                <a:latin typeface="Aptos" panose="020B0004020202020204" pitchFamily="34" charset="0"/>
              </a:rPr>
              <a:t> Unit of computational medicine and neuropsychiatry, Faculty of Medicine, Pharmacy, and Biomedical Sciences, University of Mons, Belgium; </a:t>
            </a:r>
            <a:r>
              <a:rPr lang="en-US" sz="2100" baseline="30000" dirty="0">
                <a:latin typeface="Aptos" panose="020B0004020202020204" pitchFamily="34" charset="0"/>
              </a:rPr>
              <a:t>5</a:t>
            </a:r>
            <a:r>
              <a:rPr lang="en-US" sz="2100" dirty="0">
                <a:latin typeface="Aptos" panose="020B0004020202020204" pitchFamily="34" charset="0"/>
              </a:rPr>
              <a:t>Digital Health, Department of Clinical Sciences, Faculty of Medicine, University of Liège; </a:t>
            </a:r>
            <a:r>
              <a:rPr lang="en-US" sz="2100" baseline="30000" dirty="0">
                <a:latin typeface="Aptos" panose="020B0004020202020204" pitchFamily="34" charset="0"/>
              </a:rPr>
              <a:t>6</a:t>
            </a:r>
            <a:r>
              <a:rPr lang="fr-FR" sz="2100" dirty="0" err="1">
                <a:latin typeface="Aptos" panose="020B0004020202020204" pitchFamily="34" charset="0"/>
              </a:rPr>
              <a:t>Faculty</a:t>
            </a:r>
            <a:r>
              <a:rPr lang="fr-FR" sz="2100" dirty="0">
                <a:latin typeface="Aptos" panose="020B0004020202020204" pitchFamily="34" charset="0"/>
              </a:rPr>
              <a:t> of </a:t>
            </a:r>
            <a:r>
              <a:rPr lang="fr-FR" sz="2100" dirty="0" err="1">
                <a:latin typeface="Aptos" panose="020B0004020202020204" pitchFamily="34" charset="0"/>
              </a:rPr>
              <a:t>medicine</a:t>
            </a:r>
            <a:r>
              <a:rPr lang="fr-FR" sz="2100" dirty="0">
                <a:latin typeface="Aptos" panose="020B0004020202020204" pitchFamily="34" charset="0"/>
              </a:rPr>
              <a:t>, Université Libre de Bruxelles, Belgium; </a:t>
            </a:r>
            <a:r>
              <a:rPr lang="en-US" sz="2100" baseline="30000" dirty="0">
                <a:latin typeface="Aptos" panose="020B0004020202020204" pitchFamily="34" charset="0"/>
              </a:rPr>
              <a:t>7</a:t>
            </a:r>
            <a:r>
              <a:rPr lang="en-US" sz="2100" dirty="0">
                <a:latin typeface="Aptos" panose="020B0004020202020204" pitchFamily="34" charset="0"/>
              </a:rPr>
              <a:t>Department of Psychiatry, Oxford University, United Kingdom; </a:t>
            </a:r>
            <a:r>
              <a:rPr lang="en-US" sz="2100" baseline="30000" dirty="0">
                <a:latin typeface="Aptos" panose="020B0004020202020204" pitchFamily="34" charset="0"/>
              </a:rPr>
              <a:t>8</a:t>
            </a:r>
            <a:r>
              <a:rPr lang="en-US" sz="2100" dirty="0">
                <a:latin typeface="Aptos" panose="020B0004020202020204" pitchFamily="34" charset="0"/>
              </a:rPr>
              <a:t>GIGA CRC Human Imaging, GIGA Institute, University of Liège, Belgium</a:t>
            </a:r>
            <a:endParaRPr lang="en-001" sz="2100" dirty="0">
              <a:latin typeface="Aptos" panose="020B0004020202020204" pitchFamily="34" charset="0"/>
            </a:endParaRPr>
          </a:p>
        </p:txBody>
      </p:sp>
      <p:sp>
        <p:nvSpPr>
          <p:cNvPr id="18" name="ZoneTexte 53">
            <a:extLst>
              <a:ext uri="{FF2B5EF4-FFF2-40B4-BE49-F238E27FC236}">
                <a16:creationId xmlns:a16="http://schemas.microsoft.com/office/drawing/2014/main" id="{0A41FCB2-D86D-144E-D6EF-3C08237E2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104" y="7358203"/>
            <a:ext cx="535917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6000" dirty="0">
                <a:solidFill>
                  <a:srgbClr val="066C86"/>
                </a:solidFill>
                <a:latin typeface="Aptos" panose="020B00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24" name="ZoneTexte 53">
            <a:extLst>
              <a:ext uri="{FF2B5EF4-FFF2-40B4-BE49-F238E27FC236}">
                <a16:creationId xmlns:a16="http://schemas.microsoft.com/office/drawing/2014/main" id="{128CE027-F4F8-13B9-3A30-2F23EB22D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6886" y="35046852"/>
            <a:ext cx="535369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6000" dirty="0">
                <a:solidFill>
                  <a:srgbClr val="066C86"/>
                </a:solidFill>
                <a:latin typeface="Aptos" panose="020B00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Discussion</a:t>
            </a:r>
          </a:p>
        </p:txBody>
      </p:sp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E15B885F-926E-4503-B9C1-677F4F92CF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7477" y="40552930"/>
            <a:ext cx="5210248" cy="1667870"/>
          </a:xfrm>
          <a:prstGeom prst="rect">
            <a:avLst/>
          </a:prstGeom>
        </p:spPr>
      </p:pic>
      <p:pic>
        <p:nvPicPr>
          <p:cNvPr id="21" name="Picture 20" descr="A purpl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AAA24AC9-5070-920F-185E-91156D451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2619" y="40515315"/>
            <a:ext cx="2705693" cy="1705485"/>
          </a:xfrm>
          <a:prstGeom prst="rect">
            <a:avLst/>
          </a:prstGeom>
        </p:spPr>
      </p:pic>
      <p:sp>
        <p:nvSpPr>
          <p:cNvPr id="25" name="Triangle 24">
            <a:extLst>
              <a:ext uri="{FF2B5EF4-FFF2-40B4-BE49-F238E27FC236}">
                <a16:creationId xmlns:a16="http://schemas.microsoft.com/office/drawing/2014/main" id="{AEBEF623-8849-E7A9-5EE0-E6C7CA1E9DC8}"/>
              </a:ext>
            </a:extLst>
          </p:cNvPr>
          <p:cNvSpPr/>
          <p:nvPr/>
        </p:nvSpPr>
        <p:spPr>
          <a:xfrm rot="16200000" flipV="1">
            <a:off x="347197" y="-350600"/>
            <a:ext cx="6149690" cy="6832164"/>
          </a:xfrm>
          <a:prstGeom prst="triangle">
            <a:avLst>
              <a:gd name="adj" fmla="val 0"/>
            </a:avLst>
          </a:prstGeom>
          <a:solidFill>
            <a:srgbClr val="006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ptos" panose="020B0004020202020204" pitchFamily="34" charset="0"/>
            </a:endParaRP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EA18B6CC-CD44-F205-4167-5759541C9391}"/>
              </a:ext>
            </a:extLst>
          </p:cNvPr>
          <p:cNvSpPr/>
          <p:nvPr/>
        </p:nvSpPr>
        <p:spPr>
          <a:xfrm rot="16200000">
            <a:off x="23814583" y="-476968"/>
            <a:ext cx="6149690" cy="6904887"/>
          </a:xfrm>
          <a:prstGeom prst="triangle">
            <a:avLst>
              <a:gd name="adj" fmla="val 0"/>
            </a:avLst>
          </a:prstGeom>
          <a:solidFill>
            <a:srgbClr val="006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latin typeface="Aptos" panose="020B0004020202020204" pitchFamily="34" charset="0"/>
            </a:endParaRPr>
          </a:p>
        </p:txBody>
      </p:sp>
      <p:pic>
        <p:nvPicPr>
          <p:cNvPr id="35" name="Image 52">
            <a:extLst>
              <a:ext uri="{FF2B5EF4-FFF2-40B4-BE49-F238E27FC236}">
                <a16:creationId xmlns:a16="http://schemas.microsoft.com/office/drawing/2014/main" id="{FE291A8E-295F-7AFA-FD44-592BC7107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2" y="15974469"/>
            <a:ext cx="1879725" cy="1993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C571DEFB-93AF-E79B-F112-2CD4BFF9C137}"/>
              </a:ext>
            </a:extLst>
          </p:cNvPr>
          <p:cNvSpPr/>
          <p:nvPr/>
        </p:nvSpPr>
        <p:spPr>
          <a:xfrm>
            <a:off x="1506594" y="17801790"/>
            <a:ext cx="12935319" cy="2145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B02BAFC-789F-55F0-D5A6-A2BEC28F4BD2}"/>
              </a:ext>
            </a:extLst>
          </p:cNvPr>
          <p:cNvSpPr/>
          <p:nvPr/>
        </p:nvSpPr>
        <p:spPr>
          <a:xfrm>
            <a:off x="1580147" y="8600814"/>
            <a:ext cx="12935319" cy="72001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BE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26" name="ZoneTexte 53">
            <a:extLst>
              <a:ext uri="{FF2B5EF4-FFF2-40B4-BE49-F238E27FC236}">
                <a16:creationId xmlns:a16="http://schemas.microsoft.com/office/drawing/2014/main" id="{8F478435-E359-E729-6C81-63AF35DE9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0147" y="37268600"/>
            <a:ext cx="53831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6000" dirty="0">
                <a:solidFill>
                  <a:srgbClr val="066C86"/>
                </a:solidFill>
                <a:latin typeface="Aptos" panose="020B00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16" name="ZoneTexte 53">
            <a:extLst>
              <a:ext uri="{FF2B5EF4-FFF2-40B4-BE49-F238E27FC236}">
                <a16:creationId xmlns:a16="http://schemas.microsoft.com/office/drawing/2014/main" id="{AC56CACC-C89A-EB8B-3B2A-03257BA7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256" y="16463522"/>
            <a:ext cx="3683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6000" dirty="0">
                <a:solidFill>
                  <a:srgbClr val="066C86"/>
                </a:solidFill>
                <a:latin typeface="Aptos" panose="020B00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Methods</a:t>
            </a:r>
            <a:endParaRPr lang="fr-FR" altLang="en-BE" sz="6600" dirty="0">
              <a:solidFill>
                <a:srgbClr val="066C86"/>
              </a:solidFill>
              <a:latin typeface="Aptos" panose="020B00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C0CEDFE-815B-3B84-9C4F-4079C1492B07}"/>
              </a:ext>
            </a:extLst>
          </p:cNvPr>
          <p:cNvSpPr/>
          <p:nvPr/>
        </p:nvSpPr>
        <p:spPr>
          <a:xfrm>
            <a:off x="23509707" y="5049339"/>
            <a:ext cx="6832165" cy="1467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500" dirty="0">
                <a:solidFill>
                  <a:schemeClr val="bg1"/>
                </a:solidFill>
                <a:latin typeface="Aptos" panose="020B0004020202020204" pitchFamily="34" charset="0"/>
              </a:rPr>
              <a:t>Paradeisios.Boulakis@uliege.be</a:t>
            </a:r>
            <a:endParaRPr lang="en-BE" sz="35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B5CD5A5-8720-0BB5-5045-4F48332A45A4}"/>
              </a:ext>
            </a:extLst>
          </p:cNvPr>
          <p:cNvSpPr txBox="1"/>
          <p:nvPr/>
        </p:nvSpPr>
        <p:spPr>
          <a:xfrm>
            <a:off x="1499284" y="17666312"/>
            <a:ext cx="1293531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ptos" panose="020B0004020202020204" pitchFamily="34" charset="0"/>
              </a:rPr>
              <a:t>N Participants: 644 </a:t>
            </a:r>
            <a:r>
              <a:rPr lang="en-US" sz="2800" dirty="0">
                <a:latin typeface="Aptos" panose="020B0004020202020204" pitchFamily="34" charset="0"/>
              </a:rPr>
              <a:t>(median age = 26, </a:t>
            </a:r>
            <a:r>
              <a:rPr lang="en-US" sz="2800" dirty="0" err="1">
                <a:latin typeface="Aptos" panose="020B0004020202020204" pitchFamily="34" charset="0"/>
              </a:rPr>
              <a:t>sd</a:t>
            </a:r>
            <a:r>
              <a:rPr lang="en-US" sz="2800" dirty="0">
                <a:latin typeface="Aptos" panose="020B0004020202020204" pitchFamily="34" charset="0"/>
              </a:rPr>
              <a:t> = 18, range = [18,91], N female = 473)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Aptos" panose="020B0004020202020204" pitchFamily="34" charset="0"/>
              </a:rPr>
              <a:t>N Exploratory Sample: 628, to uncover latent structure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>
                <a:latin typeface="Aptos" panose="020B0004020202020204" pitchFamily="34" charset="0"/>
              </a:rPr>
              <a:t>N Confirmatory Sample: 212, to validate latent structure in a novel population</a:t>
            </a:r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latin typeface="Aptos" panose="020B0004020202020204" pitchFamily="34" charset="0"/>
            </a:endParaRPr>
          </a:p>
          <a:p>
            <a:pPr algn="ctr"/>
            <a:r>
              <a:rPr lang="en-US" sz="2800" b="1" dirty="0">
                <a:latin typeface="Aptos" panose="020B0004020202020204" pitchFamily="34" charset="0"/>
              </a:rPr>
              <a:t> L-MBS development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3BB2E8-4AE8-6EAA-B1FD-F8E2E3B9CBAA}"/>
              </a:ext>
            </a:extLst>
          </p:cNvPr>
          <p:cNvSpPr txBox="1"/>
          <p:nvPr/>
        </p:nvSpPr>
        <p:spPr>
          <a:xfrm>
            <a:off x="1726141" y="8334622"/>
            <a:ext cx="1293531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ptos" panose="020B0004020202020204" pitchFamily="34" charset="0"/>
              </a:rPr>
              <a:t>Mind blanking (MB)</a:t>
            </a:r>
            <a:r>
              <a:rPr lang="en-US" sz="2800" dirty="0">
                <a:latin typeface="Aptos" panose="020B0004020202020204" pitchFamily="34" charset="0"/>
              </a:rPr>
              <a:t>: moments when people report having </a:t>
            </a:r>
            <a:r>
              <a:rPr lang="en-US" sz="2800" u="sng" dirty="0">
                <a:latin typeface="Aptos" panose="020B0004020202020204" pitchFamily="34" charset="0"/>
              </a:rPr>
              <a:t>no mental content </a:t>
            </a:r>
            <a:r>
              <a:rPr lang="en-US" sz="2800" dirty="0">
                <a:latin typeface="Aptos" panose="020B0004020202020204" pitchFamily="34" charset="0"/>
              </a:rPr>
              <a:t>to reflect upon or are </a:t>
            </a:r>
            <a:r>
              <a:rPr lang="en-US" sz="2800" u="sng" dirty="0">
                <a:latin typeface="Aptos" panose="020B0004020202020204" pitchFamily="34" charset="0"/>
              </a:rPr>
              <a:t>unable to describe any experience </a:t>
            </a:r>
            <a:r>
              <a:rPr lang="en-US" sz="2800" dirty="0">
                <a:latin typeface="Aptos" panose="020B0004020202020204" pitchFamily="34" charset="0"/>
              </a:rPr>
              <a:t>at all</a:t>
            </a:r>
            <a:r>
              <a:rPr lang="en-US" sz="2800" baseline="30000" dirty="0">
                <a:latin typeface="Aptos" panose="020B0004020202020204" pitchFamily="34" charset="0"/>
              </a:rPr>
              <a:t>1</a:t>
            </a:r>
            <a:endParaRPr lang="en-US" sz="2800" dirty="0">
              <a:latin typeface="Aptos" panose="020B0004020202020204" pitchFamily="34" charset="0"/>
            </a:endParaRPr>
          </a:p>
          <a:p>
            <a:endParaRPr lang="en-US" sz="2800" dirty="0">
              <a:latin typeface="Aptos" panose="020B0004020202020204" pitchFamily="34" charset="0"/>
            </a:endParaRPr>
          </a:p>
          <a:p>
            <a:r>
              <a:rPr lang="en-US" sz="2800" dirty="0">
                <a:latin typeface="Aptos" panose="020B0004020202020204" pitchFamily="34" charset="0"/>
              </a:rPr>
              <a:t>MB has </a:t>
            </a:r>
            <a:r>
              <a:rPr lang="en-US" sz="2800" b="1" dirty="0">
                <a:latin typeface="Aptos" panose="020B0004020202020204" pitchFamily="34" charset="0"/>
              </a:rPr>
              <a:t>primarily been quantified with experience sampling (state-level)</a:t>
            </a:r>
            <a:r>
              <a:rPr lang="en-US" sz="2800" dirty="0">
                <a:latin typeface="Aptos" panose="020B00040202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Aptos" panose="020B0004020202020204" pitchFamily="34" charset="0"/>
              </a:rPr>
              <a:t>people introspect and report their immediate past content</a:t>
            </a:r>
            <a:r>
              <a:rPr lang="en-US" sz="2800" baseline="30000" dirty="0">
                <a:latin typeface="Aptos" panose="020B0004020202020204" pitchFamily="34" charset="0"/>
              </a:rPr>
              <a:t>2,3</a:t>
            </a:r>
            <a:endParaRPr lang="en-US" sz="2800" dirty="0">
              <a:latin typeface="Aptos" panose="020B0004020202020204" pitchFamily="34" charset="0"/>
            </a:endParaRPr>
          </a:p>
          <a:p>
            <a:endParaRPr lang="en-US" sz="2800" dirty="0">
              <a:latin typeface="Aptos" panose="020B0004020202020204" pitchFamily="34" charset="0"/>
            </a:endParaRPr>
          </a:p>
          <a:p>
            <a:r>
              <a:rPr lang="en-US" sz="2800" b="1" dirty="0">
                <a:latin typeface="Aptos" panose="020B0004020202020204" pitchFamily="34" charset="0"/>
              </a:rPr>
              <a:t>Fundamental caveats: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Not necessarily a homogeneous experience</a:t>
            </a:r>
            <a:r>
              <a:rPr lang="en-US" sz="2800" baseline="30000" dirty="0">
                <a:latin typeface="Aptos" panose="020B0004020202020204" pitchFamily="34" charset="0"/>
              </a:rPr>
              <a:t>1,4</a:t>
            </a:r>
            <a:endParaRPr lang="en-US" sz="28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Lacks a psychological theory</a:t>
            </a:r>
            <a:r>
              <a:rPr lang="en-US" sz="2800" baseline="30000" dirty="0">
                <a:latin typeface="Aptos" panose="020B0004020202020204" pitchFamily="34" charset="0"/>
              </a:rPr>
              <a:t>4</a:t>
            </a:r>
            <a:endParaRPr lang="en-US" sz="28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ptos" panose="020B0004020202020204" pitchFamily="34" charset="0"/>
              </a:rPr>
              <a:t>Experience sampling is time-consuming, and MB does not occur often</a:t>
            </a:r>
            <a:r>
              <a:rPr lang="en-US" sz="2800" baseline="30000" dirty="0">
                <a:latin typeface="Aptos" panose="020B0004020202020204" pitchFamily="34" charset="0"/>
              </a:rPr>
              <a:t>5</a:t>
            </a:r>
            <a:r>
              <a:rPr lang="en-US" sz="2800" dirty="0">
                <a:latin typeface="Aptos" panose="020B0004020202020204" pitchFamily="34" charset="0"/>
              </a:rPr>
              <a:t> </a:t>
            </a:r>
          </a:p>
          <a:p>
            <a:endParaRPr lang="en-US" sz="2800" dirty="0">
              <a:latin typeface="Aptos" panose="020B0004020202020204" pitchFamily="34" charset="0"/>
            </a:endParaRPr>
          </a:p>
          <a:p>
            <a:r>
              <a:rPr lang="en-US" sz="2800" dirty="0">
                <a:latin typeface="Aptos" panose="020B0004020202020204" pitchFamily="34" charset="0"/>
              </a:rPr>
              <a:t>We can try </a:t>
            </a:r>
            <a:r>
              <a:rPr lang="en-US" sz="2800" b="1" dirty="0">
                <a:latin typeface="Aptos" panose="020B0004020202020204" pitchFamily="34" charset="0"/>
              </a:rPr>
              <a:t>a trait-level exploration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latin typeface="Aptos" panose="020B0004020202020204" pitchFamily="34" charset="0"/>
              </a:rPr>
              <a:t>develop a scale that describes how people experience MB </a:t>
            </a:r>
          </a:p>
          <a:p>
            <a:endParaRPr lang="en-US" sz="2800" b="1" dirty="0">
              <a:latin typeface="Aptos" panose="020B0004020202020204" pitchFamily="34" charset="0"/>
            </a:endParaRPr>
          </a:p>
          <a:p>
            <a:r>
              <a:rPr lang="en-US" sz="2800" b="1" dirty="0">
                <a:latin typeface="Aptos" panose="020B0004020202020204" pitchFamily="34" charset="0"/>
              </a:rPr>
              <a:t>Hypotheses: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i="1" dirty="0">
                <a:latin typeface="Aptos" panose="020B0004020202020204" pitchFamily="34" charset="0"/>
              </a:rPr>
              <a:t>an expansive MB will decompose into different blank experiences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i="1" dirty="0">
                <a:latin typeface="Aptos" panose="020B0004020202020204" pitchFamily="34" charset="0"/>
              </a:rPr>
              <a:t>different latent factors will correlate with different cognitive domains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6C98F5-5D68-9C4D-E26B-8976C43D8C21}"/>
              </a:ext>
            </a:extLst>
          </p:cNvPr>
          <p:cNvSpPr txBox="1"/>
          <p:nvPr/>
        </p:nvSpPr>
        <p:spPr>
          <a:xfrm>
            <a:off x="3588729" y="22563856"/>
            <a:ext cx="385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Author agreement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Can be translated</a:t>
            </a:r>
            <a:endParaRPr lang="en-001" sz="2400" dirty="0">
              <a:latin typeface="Aptos" panose="020B00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2A680BE-E219-A5A1-99D9-C8D8408E7169}"/>
              </a:ext>
            </a:extLst>
          </p:cNvPr>
          <p:cNvSpPr txBox="1"/>
          <p:nvPr/>
        </p:nvSpPr>
        <p:spPr>
          <a:xfrm>
            <a:off x="7202593" y="22595932"/>
            <a:ext cx="2721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Panel Agreement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F2C4BAD-45CC-B1EA-EEA4-E8DBF101FE17}"/>
              </a:ext>
            </a:extLst>
          </p:cNvPr>
          <p:cNvSpPr txBox="1"/>
          <p:nvPr/>
        </p:nvSpPr>
        <p:spPr>
          <a:xfrm>
            <a:off x="9823380" y="22478904"/>
            <a:ext cx="3282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Strong loadings</a:t>
            </a:r>
          </a:p>
          <a:p>
            <a:pPr algn="ctr"/>
            <a:r>
              <a:rPr lang="en-US" sz="2400" dirty="0">
                <a:latin typeface="Aptos" panose="020B0004020202020204" pitchFamily="34" charset="0"/>
              </a:rPr>
              <a:t>Weak cross-loadings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792F68-5086-9DC0-0112-DDDD6A96C3B7}"/>
              </a:ext>
            </a:extLst>
          </p:cNvPr>
          <p:cNvSpPr txBox="1"/>
          <p:nvPr/>
        </p:nvSpPr>
        <p:spPr>
          <a:xfrm>
            <a:off x="1616812" y="23996668"/>
            <a:ext cx="473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ptos" panose="020B0004020202020204" pitchFamily="34" charset="0"/>
              </a:rPr>
              <a:t>Additional Questionnaires</a:t>
            </a:r>
          </a:p>
        </p:txBody>
      </p:sp>
      <p:pic>
        <p:nvPicPr>
          <p:cNvPr id="59" name="Picture 6">
            <a:extLst>
              <a:ext uri="{FF2B5EF4-FFF2-40B4-BE49-F238E27FC236}">
                <a16:creationId xmlns:a16="http://schemas.microsoft.com/office/drawing/2014/main" id="{0F1D7C65-B94C-109C-AD3D-BF84D416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54" y="20954811"/>
            <a:ext cx="2351981" cy="23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B78E9BAD-E804-129F-1461-5A7D1EA67727}"/>
              </a:ext>
            </a:extLst>
          </p:cNvPr>
          <p:cNvSpPr txBox="1"/>
          <p:nvPr/>
        </p:nvSpPr>
        <p:spPr>
          <a:xfrm>
            <a:off x="769570" y="20344130"/>
            <a:ext cx="306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Literature Review</a:t>
            </a:r>
            <a:endParaRPr lang="en-001" sz="2400" dirty="0">
              <a:latin typeface="Aptos" panose="020B0004020202020204" pitchFamily="34" charset="0"/>
            </a:endParaRPr>
          </a:p>
        </p:txBody>
      </p:sp>
      <p:pic>
        <p:nvPicPr>
          <p:cNvPr id="63" name="Graphic 62" descr="Meeting outline">
            <a:extLst>
              <a:ext uri="{FF2B5EF4-FFF2-40B4-BE49-F238E27FC236}">
                <a16:creationId xmlns:a16="http://schemas.microsoft.com/office/drawing/2014/main" id="{DB9AAF98-566A-8531-B7ED-F6126B64E3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66642" y="20760364"/>
            <a:ext cx="1848209" cy="184820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68680A3E-013F-023C-AF31-F2E2FDB32DF2}"/>
              </a:ext>
            </a:extLst>
          </p:cNvPr>
          <p:cNvSpPr txBox="1"/>
          <p:nvPr/>
        </p:nvSpPr>
        <p:spPr>
          <a:xfrm>
            <a:off x="4008350" y="20356622"/>
            <a:ext cx="306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Initial Items (n=38)</a:t>
            </a:r>
            <a:endParaRPr lang="en-001" sz="2400" dirty="0">
              <a:latin typeface="Aptos" panose="020B00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FFD193C-9F26-8906-7502-ED7EC9A9C627}"/>
              </a:ext>
            </a:extLst>
          </p:cNvPr>
          <p:cNvSpPr txBox="1"/>
          <p:nvPr/>
        </p:nvSpPr>
        <p:spPr>
          <a:xfrm>
            <a:off x="7030882" y="20359596"/>
            <a:ext cx="335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Validated Items (n=18)</a:t>
            </a:r>
            <a:endParaRPr lang="en-001" sz="2400" dirty="0">
              <a:latin typeface="Aptos" panose="020B0004020202020204" pitchFamily="34" charset="0"/>
            </a:endParaRPr>
          </a:p>
        </p:txBody>
      </p:sp>
      <p:pic>
        <p:nvPicPr>
          <p:cNvPr id="66" name="Graphic 65" descr="Meeting outline">
            <a:extLst>
              <a:ext uri="{FF2B5EF4-FFF2-40B4-BE49-F238E27FC236}">
                <a16:creationId xmlns:a16="http://schemas.microsoft.com/office/drawing/2014/main" id="{2260EFAD-5C72-E96E-4AAC-920E934A7F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2236" y="20760364"/>
            <a:ext cx="1848209" cy="1848209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47F8FC5-E340-18DB-DB54-6F74AD26B9EF}"/>
              </a:ext>
            </a:extLst>
          </p:cNvPr>
          <p:cNvSpPr txBox="1"/>
          <p:nvPr/>
        </p:nvSpPr>
        <p:spPr>
          <a:xfrm>
            <a:off x="3957064" y="21816597"/>
            <a:ext cx="3067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Authors</a:t>
            </a:r>
            <a:endParaRPr lang="en-001" sz="2400" dirty="0">
              <a:latin typeface="Aptos" panose="020B00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3568ED1-96F0-0920-83A6-299C3573AF87}"/>
              </a:ext>
            </a:extLst>
          </p:cNvPr>
          <p:cNvSpPr txBox="1"/>
          <p:nvPr/>
        </p:nvSpPr>
        <p:spPr>
          <a:xfrm>
            <a:off x="7051742" y="21743295"/>
            <a:ext cx="3067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" panose="020B0004020202020204" pitchFamily="34" charset="0"/>
              </a:rPr>
              <a:t>External</a:t>
            </a:r>
          </a:p>
          <a:p>
            <a:pPr algn="ctr"/>
            <a:r>
              <a:rPr lang="en-US" dirty="0">
                <a:latin typeface="Aptos" panose="020B0004020202020204" pitchFamily="34" charset="0"/>
              </a:rPr>
              <a:t>Panel</a:t>
            </a:r>
            <a:endParaRPr lang="en-001" dirty="0">
              <a:latin typeface="Aptos" panose="020B00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22B3238-3A55-0C99-CF12-C365E0E54E7C}"/>
              </a:ext>
            </a:extLst>
          </p:cNvPr>
          <p:cNvSpPr txBox="1"/>
          <p:nvPr/>
        </p:nvSpPr>
        <p:spPr>
          <a:xfrm>
            <a:off x="9674282" y="20364305"/>
            <a:ext cx="335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EFA (n=13)</a:t>
            </a:r>
            <a:endParaRPr lang="en-001" sz="2400" dirty="0">
              <a:latin typeface="Aptos" panose="020B0004020202020204" pitchFamily="34" charset="0"/>
            </a:endParaRPr>
          </a:p>
        </p:txBody>
      </p:sp>
      <p:pic>
        <p:nvPicPr>
          <p:cNvPr id="71" name="Graphic 70" descr="Hierarchy outline">
            <a:extLst>
              <a:ext uri="{FF2B5EF4-FFF2-40B4-BE49-F238E27FC236}">
                <a16:creationId xmlns:a16="http://schemas.microsoft.com/office/drawing/2014/main" id="{A38C82B2-082B-C726-F6C0-896FB69A20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661025" y="20979332"/>
            <a:ext cx="1582501" cy="1582501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899DD160-FD3B-CE91-AA20-015CEF52F42E}"/>
              </a:ext>
            </a:extLst>
          </p:cNvPr>
          <p:cNvSpPr txBox="1"/>
          <p:nvPr/>
        </p:nvSpPr>
        <p:spPr>
          <a:xfrm>
            <a:off x="12300700" y="20364305"/>
            <a:ext cx="3357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tos" panose="020B0004020202020204" pitchFamily="34" charset="0"/>
              </a:rPr>
              <a:t>Confirmed MB structure</a:t>
            </a:r>
            <a:endParaRPr lang="en-001" sz="2400" dirty="0">
              <a:latin typeface="Aptos" panose="020B0004020202020204" pitchFamily="34" charset="0"/>
            </a:endParaRPr>
          </a:p>
        </p:txBody>
      </p:sp>
      <p:pic>
        <p:nvPicPr>
          <p:cNvPr id="76" name="Graphic 75" descr="Clipboard Mixed with solid fill">
            <a:extLst>
              <a:ext uri="{FF2B5EF4-FFF2-40B4-BE49-F238E27FC236}">
                <a16:creationId xmlns:a16="http://schemas.microsoft.com/office/drawing/2014/main" id="{F16330F7-9D28-22C5-8380-F544EE83F1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27725" y="20904488"/>
            <a:ext cx="2185983" cy="2185983"/>
          </a:xfrm>
          <a:prstGeom prst="rect">
            <a:avLst/>
          </a:prstGeom>
        </p:spPr>
      </p:pic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70F120E-2DF3-A693-4619-FD742E8BC134}"/>
              </a:ext>
            </a:extLst>
          </p:cNvPr>
          <p:cNvCxnSpPr>
            <a:cxnSpLocks/>
          </p:cNvCxnSpPr>
          <p:nvPr/>
        </p:nvCxnSpPr>
        <p:spPr>
          <a:xfrm flipV="1">
            <a:off x="3469176" y="21894379"/>
            <a:ext cx="580594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97E6103-1675-F494-B7FA-E111100151F1}"/>
              </a:ext>
            </a:extLst>
          </p:cNvPr>
          <p:cNvCxnSpPr>
            <a:cxnSpLocks/>
          </p:cNvCxnSpPr>
          <p:nvPr/>
        </p:nvCxnSpPr>
        <p:spPr>
          <a:xfrm flipV="1">
            <a:off x="6834274" y="21909659"/>
            <a:ext cx="580594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5343961-DF8B-5104-EF30-84EFD9845C7F}"/>
              </a:ext>
            </a:extLst>
          </p:cNvPr>
          <p:cNvCxnSpPr>
            <a:cxnSpLocks/>
          </p:cNvCxnSpPr>
          <p:nvPr/>
        </p:nvCxnSpPr>
        <p:spPr>
          <a:xfrm flipV="1">
            <a:off x="9861759" y="21909659"/>
            <a:ext cx="580594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C0B53E1-4CE5-85C4-5E68-20685D049CFC}"/>
              </a:ext>
            </a:extLst>
          </p:cNvPr>
          <p:cNvCxnSpPr>
            <a:cxnSpLocks/>
          </p:cNvCxnSpPr>
          <p:nvPr/>
        </p:nvCxnSpPr>
        <p:spPr>
          <a:xfrm flipV="1">
            <a:off x="12373578" y="21930389"/>
            <a:ext cx="580594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9" name="Graphic 88" descr="Clipboard with solid fill">
            <a:extLst>
              <a:ext uri="{FF2B5EF4-FFF2-40B4-BE49-F238E27FC236}">
                <a16:creationId xmlns:a16="http://schemas.microsoft.com/office/drawing/2014/main" id="{4D35CB0A-5F67-66DF-4CD8-E4777A16B25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2176" y="23787661"/>
            <a:ext cx="914400" cy="914400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736D154E-97F8-5FD3-31DD-DFFD2876531F}"/>
              </a:ext>
            </a:extLst>
          </p:cNvPr>
          <p:cNvSpPr txBox="1"/>
          <p:nvPr/>
        </p:nvSpPr>
        <p:spPr>
          <a:xfrm>
            <a:off x="746100" y="24980236"/>
            <a:ext cx="57876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  <a:cs typeface="Helvetica" panose="020B0604020202020204" pitchFamily="34" charset="0"/>
              </a:rPr>
              <a:t>Mind Wandering Questionnaire (MWQ)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  <a:cs typeface="Helvetica" panose="020B0604020202020204" pitchFamily="34" charset="0"/>
              </a:rPr>
              <a:t>Memory Self-Evaluation (QAM)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  <a:cs typeface="Helvetica" panose="020B0604020202020204" pitchFamily="34" charset="0"/>
              </a:rPr>
              <a:t>Attentional Control Scale (ATTC)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  <a:cs typeface="Helvetica" panose="020B0604020202020204" pitchFamily="34" charset="0"/>
              </a:rPr>
              <a:t>Metacognition-30 (MCQ)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ptos" panose="020B0004020202020204" pitchFamily="34" charset="0"/>
                <a:cs typeface="Helvetica" panose="020B0604020202020204" pitchFamily="34" charset="0"/>
              </a:rPr>
              <a:t>Epworth Sleepiness (ESS)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E7F64EE-A03A-2B0C-ABF5-DFC296E87D23}"/>
              </a:ext>
            </a:extLst>
          </p:cNvPr>
          <p:cNvSpPr txBox="1"/>
          <p:nvPr/>
        </p:nvSpPr>
        <p:spPr>
          <a:xfrm>
            <a:off x="8668282" y="24017579"/>
            <a:ext cx="4738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ptos" panose="020B0004020202020204" pitchFamily="34" charset="0"/>
              </a:rPr>
              <a:t>Network Analysis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1B3F634-D335-F3F1-4066-8B024B312FDE}"/>
              </a:ext>
            </a:extLst>
          </p:cNvPr>
          <p:cNvSpPr txBox="1"/>
          <p:nvPr/>
        </p:nvSpPr>
        <p:spPr>
          <a:xfrm>
            <a:off x="7269837" y="24592701"/>
            <a:ext cx="3459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ptos" panose="020B0004020202020204" pitchFamily="34" charset="0"/>
              </a:rPr>
              <a:t>Overlapping phenomena</a:t>
            </a:r>
            <a:endParaRPr lang="en-001" sz="2400" u="sng" dirty="0">
              <a:latin typeface="Aptos" panose="020B0004020202020204" pitchFamily="34" charset="0"/>
            </a:endParaRPr>
          </a:p>
        </p:txBody>
      </p:sp>
      <p:pic>
        <p:nvPicPr>
          <p:cNvPr id="116" name="Image 52">
            <a:extLst>
              <a:ext uri="{FF2B5EF4-FFF2-40B4-BE49-F238E27FC236}">
                <a16:creationId xmlns:a16="http://schemas.microsoft.com/office/drawing/2014/main" id="{718CC5D3-D3E5-BF3F-8F0D-34D8D08DD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" y="27563676"/>
            <a:ext cx="1879725" cy="1993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117" name="ZoneTexte 53">
            <a:extLst>
              <a:ext uri="{FF2B5EF4-FFF2-40B4-BE49-F238E27FC236}">
                <a16:creationId xmlns:a16="http://schemas.microsoft.com/office/drawing/2014/main" id="{3A6D47BE-9210-B896-DF2E-24D3C5DBA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380" y="28052729"/>
            <a:ext cx="131136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6000" dirty="0">
                <a:solidFill>
                  <a:srgbClr val="066C86"/>
                </a:solidFill>
                <a:latin typeface="Aptos" panose="020B00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Results – Questionnaire structure</a:t>
            </a:r>
            <a:endParaRPr lang="fr-FR" altLang="en-BE" sz="6600" dirty="0">
              <a:solidFill>
                <a:srgbClr val="066C86"/>
              </a:solidFill>
              <a:latin typeface="Aptos" panose="020B00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8B8C41D3-86AC-C251-479E-72098D448B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95" y="29195874"/>
            <a:ext cx="15404984" cy="4903238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93CD6E99-E14D-62FB-5A08-2C1087F638C5}"/>
              </a:ext>
            </a:extLst>
          </p:cNvPr>
          <p:cNvSpPr txBox="1"/>
          <p:nvPr/>
        </p:nvSpPr>
        <p:spPr>
          <a:xfrm>
            <a:off x="856440" y="34077841"/>
            <a:ext cx="53760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Aptos" panose="020B0004020202020204" pitchFamily="34" charset="0"/>
              </a:rPr>
              <a:t>There are moments when I pay attention to nothing at all.</a:t>
            </a:r>
          </a:p>
          <a:p>
            <a:pPr algn="ctr"/>
            <a:endParaRPr lang="en-US" sz="2300" dirty="0">
              <a:latin typeface="Aptos" panose="020B0004020202020204" pitchFamily="34" charset="0"/>
            </a:endParaRPr>
          </a:p>
          <a:p>
            <a:pPr algn="ctr"/>
            <a:r>
              <a:rPr lang="en-US" sz="2300" dirty="0">
                <a:latin typeface="Aptos" panose="020B0004020202020204" pitchFamily="34" charset="0"/>
              </a:rPr>
              <a:t>During the day, I notice that I am thinking of nothing.</a:t>
            </a:r>
          </a:p>
          <a:p>
            <a:pPr algn="ctr"/>
            <a:endParaRPr lang="en-US" sz="2300" dirty="0">
              <a:latin typeface="Aptos" panose="020B0004020202020204" pitchFamily="34" charset="0"/>
            </a:endParaRPr>
          </a:p>
          <a:p>
            <a:pPr algn="ctr"/>
            <a:r>
              <a:rPr lang="en-US" sz="2300" dirty="0">
                <a:latin typeface="Aptos" panose="020B0004020202020204" pitchFamily="34" charset="0"/>
              </a:rPr>
              <a:t>When I am calm, it feels like my mind is empty.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E5C7E5D-A5CE-B2AC-3A02-23FFFB5ABABF}"/>
              </a:ext>
            </a:extLst>
          </p:cNvPr>
          <p:cNvSpPr txBox="1"/>
          <p:nvPr/>
        </p:nvSpPr>
        <p:spPr>
          <a:xfrm>
            <a:off x="6306065" y="34154308"/>
            <a:ext cx="51611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Aptos" panose="020B0004020202020204" pitchFamily="34" charset="0"/>
              </a:rPr>
              <a:t>I lose track of my thoughts and can’t remember what I was thinking.</a:t>
            </a:r>
          </a:p>
          <a:p>
            <a:pPr algn="ctr"/>
            <a:endParaRPr lang="en-US" sz="2300" dirty="0">
              <a:latin typeface="Aptos" panose="020B0004020202020204" pitchFamily="34" charset="0"/>
            </a:endParaRPr>
          </a:p>
          <a:p>
            <a:pPr algn="ctr"/>
            <a:r>
              <a:rPr lang="en-US" sz="2300" dirty="0">
                <a:latin typeface="Aptos" panose="020B0004020202020204" pitchFamily="34" charset="0"/>
              </a:rPr>
              <a:t>There are moments when I am sure that I had a thought, but I am not sure what.</a:t>
            </a:r>
          </a:p>
          <a:p>
            <a:pPr algn="ctr"/>
            <a:endParaRPr lang="en-US" sz="2300" dirty="0">
              <a:latin typeface="Aptos" panose="020B0004020202020204" pitchFamily="34" charset="0"/>
            </a:endParaRPr>
          </a:p>
          <a:p>
            <a:pPr algn="ctr"/>
            <a:r>
              <a:rPr lang="en-US" sz="2300" dirty="0">
                <a:latin typeface="Aptos" panose="020B0004020202020204" pitchFamily="34" charset="0"/>
              </a:rPr>
              <a:t>I catch myself halfway through an action without knowing how I started it.</a:t>
            </a:r>
            <a:endParaRPr lang="en-001" sz="2300" dirty="0">
              <a:latin typeface="Aptos" panose="020B00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F0736D1-BB0D-5B9D-F0B2-80A2710F9995}"/>
              </a:ext>
            </a:extLst>
          </p:cNvPr>
          <p:cNvSpPr txBox="1"/>
          <p:nvPr/>
        </p:nvSpPr>
        <p:spPr>
          <a:xfrm>
            <a:off x="11464798" y="34226594"/>
            <a:ext cx="445145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latin typeface="Aptos" panose="020B0004020202020204" pitchFamily="34" charset="0"/>
              </a:rPr>
              <a:t>My mind blanks when I am under pressure.</a:t>
            </a:r>
          </a:p>
          <a:p>
            <a:pPr algn="ctr"/>
            <a:endParaRPr lang="en-US" sz="2300" dirty="0">
              <a:latin typeface="Aptos" panose="020B0004020202020204" pitchFamily="34" charset="0"/>
            </a:endParaRPr>
          </a:p>
          <a:p>
            <a:pPr algn="ctr"/>
            <a:r>
              <a:rPr lang="en-US" sz="2300" dirty="0">
                <a:latin typeface="Aptos" panose="020B0004020202020204" pitchFamily="34" charset="0"/>
              </a:rPr>
              <a:t>When something bad happens, and I need to think of solutions, my mind goes blank.</a:t>
            </a:r>
          </a:p>
        </p:txBody>
      </p:sp>
      <p:pic>
        <p:nvPicPr>
          <p:cNvPr id="127" name="Image 52">
            <a:extLst>
              <a:ext uri="{FF2B5EF4-FFF2-40B4-BE49-F238E27FC236}">
                <a16:creationId xmlns:a16="http://schemas.microsoft.com/office/drawing/2014/main" id="{60717D65-2730-74DD-5361-626F3C399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108" y="6926765"/>
            <a:ext cx="1879725" cy="1993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128" name="ZoneTexte 53">
            <a:extLst>
              <a:ext uri="{FF2B5EF4-FFF2-40B4-BE49-F238E27FC236}">
                <a16:creationId xmlns:a16="http://schemas.microsoft.com/office/drawing/2014/main" id="{0B8CD886-C605-A8A7-F796-820D307B4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3771" y="7415818"/>
            <a:ext cx="131136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6000" dirty="0">
                <a:solidFill>
                  <a:srgbClr val="066C86"/>
                </a:solidFill>
                <a:latin typeface="Aptos" panose="020B00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Results – Population covariates</a:t>
            </a:r>
            <a:endParaRPr lang="fr-FR" altLang="en-BE" sz="6600" dirty="0">
              <a:solidFill>
                <a:srgbClr val="066C86"/>
              </a:solidFill>
              <a:latin typeface="Aptos" panose="020B00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30" name="Image 52">
            <a:extLst>
              <a:ext uri="{FF2B5EF4-FFF2-40B4-BE49-F238E27FC236}">
                <a16:creationId xmlns:a16="http://schemas.microsoft.com/office/drawing/2014/main" id="{ABF79D62-4B25-2044-E180-0C441EEC7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681" y="14048680"/>
            <a:ext cx="1879725" cy="199376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131" name="ZoneTexte 53">
            <a:extLst>
              <a:ext uri="{FF2B5EF4-FFF2-40B4-BE49-F238E27FC236}">
                <a16:creationId xmlns:a16="http://schemas.microsoft.com/office/drawing/2014/main" id="{44398FFA-517C-1163-B350-0799E6C36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344" y="14537733"/>
            <a:ext cx="131136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fr-FR" altLang="en-BE" sz="6000" dirty="0">
                <a:solidFill>
                  <a:srgbClr val="066C86"/>
                </a:solidFill>
                <a:latin typeface="Aptos" panose="020B0004020202020204" pitchFamily="34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Results – Network analysis</a:t>
            </a:r>
            <a:endParaRPr lang="fr-FR" altLang="en-BE" sz="6600" dirty="0">
              <a:solidFill>
                <a:srgbClr val="066C86"/>
              </a:solidFill>
              <a:latin typeface="Aptos" panose="020B00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5C35645-4A7C-348B-652C-AEE09D0E42D5}"/>
              </a:ext>
            </a:extLst>
          </p:cNvPr>
          <p:cNvSpPr txBox="1"/>
          <p:nvPr/>
        </p:nvSpPr>
        <p:spPr>
          <a:xfrm>
            <a:off x="15868312" y="16014755"/>
            <a:ext cx="129353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ptos" panose="020B0004020202020204" pitchFamily="34" charset="0"/>
              </a:rPr>
              <a:t>GLOBAL analysis: </a:t>
            </a:r>
            <a:r>
              <a:rPr lang="en-US" sz="2800" dirty="0">
                <a:latin typeface="Aptos" panose="020B0004020202020204" pitchFamily="34" charset="0"/>
              </a:rPr>
              <a:t>Composite scores of questionnaires</a:t>
            </a:r>
          </a:p>
          <a:p>
            <a:pPr algn="ctr"/>
            <a:r>
              <a:rPr lang="en-US" sz="2800" b="1" dirty="0">
                <a:latin typeface="Aptos" panose="020B0004020202020204" pitchFamily="34" charset="0"/>
              </a:rPr>
              <a:t>LOCAL analysis: </a:t>
            </a:r>
            <a:r>
              <a:rPr lang="en-US" sz="2800" dirty="0">
                <a:latin typeface="Aptos" panose="020B0004020202020204" pitchFamily="34" charset="0"/>
              </a:rPr>
              <a:t>Subscales of questionnaires </a:t>
            </a:r>
          </a:p>
          <a:p>
            <a:pPr algn="ctr"/>
            <a:endParaRPr lang="en-US" sz="2800" b="1" dirty="0">
              <a:latin typeface="Aptos" panose="020B0004020202020204" pitchFamily="34" charset="0"/>
            </a:endParaRPr>
          </a:p>
          <a:p>
            <a:pPr algn="ctr"/>
            <a:r>
              <a:rPr lang="en-US" sz="2800" b="1" dirty="0">
                <a:latin typeface="Aptos" panose="020B0004020202020204" pitchFamily="34" charset="0"/>
              </a:rPr>
              <a:t>Gaussian Graphical Models: </a:t>
            </a:r>
            <a:r>
              <a:rPr lang="en-US" sz="2800" dirty="0">
                <a:latin typeface="Aptos" panose="020B0004020202020204" pitchFamily="34" charset="0"/>
              </a:rPr>
              <a:t>partial correlations between items</a:t>
            </a:r>
          </a:p>
          <a:p>
            <a:pPr algn="ctr"/>
            <a:r>
              <a:rPr lang="en-US" sz="2800" b="1" dirty="0">
                <a:latin typeface="Aptos" panose="020B0004020202020204" pitchFamily="34" charset="0"/>
              </a:rPr>
              <a:t>Bayesian Networks: </a:t>
            </a:r>
            <a:r>
              <a:rPr lang="en-US" sz="2800" dirty="0">
                <a:latin typeface="Aptos" panose="020B0004020202020204" pitchFamily="34" charset="0"/>
              </a:rPr>
              <a:t>conditional independence between items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52A0407-83E0-F724-0E5D-8FA6494AD530}"/>
              </a:ext>
            </a:extLst>
          </p:cNvPr>
          <p:cNvSpPr txBox="1"/>
          <p:nvPr/>
        </p:nvSpPr>
        <p:spPr>
          <a:xfrm>
            <a:off x="16060489" y="31683990"/>
            <a:ext cx="7691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If item A -&gt; MBS, change in A should change MBS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If MBS -&gt; item A, change in MBS should change item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If item A -&gt; item B -&gt; MBS, MBS is conditionally independent from item A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0BA2E88F-EA6B-FFC2-95C3-DBD48AE0370E}"/>
              </a:ext>
            </a:extLst>
          </p:cNvPr>
          <p:cNvSpPr txBox="1"/>
          <p:nvPr/>
        </p:nvSpPr>
        <p:spPr>
          <a:xfrm>
            <a:off x="17326886" y="36105078"/>
            <a:ext cx="129353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ptos" panose="020B0004020202020204" pitchFamily="34" charset="0"/>
              </a:rPr>
              <a:t>H1: MB is a heterogeneous phenomenon</a:t>
            </a:r>
            <a:r>
              <a:rPr lang="en-US" sz="2800" dirty="0">
                <a:latin typeface="Aptos" panose="020B0004020202020204" pitchFamily="34" charset="0"/>
              </a:rPr>
              <a:t>. The L-MBS can track 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latin typeface="Aptos" panose="020B0004020202020204" pitchFamily="34" charset="0"/>
              </a:rPr>
              <a:t>The experience of MB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latin typeface="Aptos" panose="020B0004020202020204" pitchFamily="34" charset="0"/>
              </a:rPr>
              <a:t>Brief memory lapses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latin typeface="Aptos" panose="020B0004020202020204" pitchFamily="34" charset="0"/>
              </a:rPr>
              <a:t>Blanks due to pressure for immediate response</a:t>
            </a:r>
          </a:p>
          <a:p>
            <a:endParaRPr lang="en-US" sz="2800" dirty="0">
              <a:latin typeface="Aptos" panose="020B0004020202020204" pitchFamily="34" charset="0"/>
            </a:endParaRPr>
          </a:p>
          <a:p>
            <a:r>
              <a:rPr lang="en-US" sz="2800" b="1" dirty="0">
                <a:latin typeface="Aptos" panose="020B0004020202020204" pitchFamily="34" charset="0"/>
              </a:rPr>
              <a:t>H2: Different MB factors have different psychological correlates</a:t>
            </a:r>
            <a:r>
              <a:rPr lang="en-US" sz="2800" dirty="0">
                <a:latin typeface="Aptos" panose="020B000402020202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latin typeface="Aptos" panose="020B0004020202020204" pitchFamily="34" charset="0"/>
              </a:rPr>
              <a:t>The experience of MB ~ metacognitive monitoring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latin typeface="Aptos" panose="020B0004020202020204" pitchFamily="34" charset="0"/>
              </a:rPr>
              <a:t>Memory lapses ~ memory failures, metacognitive feeling of knowledge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i="1" dirty="0">
                <a:latin typeface="Aptos" panose="020B0004020202020204" pitchFamily="34" charset="0"/>
              </a:rPr>
              <a:t>Stress overflow ~ the experience of blank</a:t>
            </a:r>
          </a:p>
          <a:p>
            <a:pPr algn="ctr"/>
            <a:endParaRPr lang="en-US" sz="2800" i="1" dirty="0">
              <a:latin typeface="Aptos" panose="020B0004020202020204" pitchFamily="34" charset="0"/>
            </a:endParaRPr>
          </a:p>
          <a:p>
            <a:pPr algn="ctr"/>
            <a:r>
              <a:rPr lang="en-US" sz="2800" dirty="0">
                <a:latin typeface="Aptos" panose="020B0004020202020204" pitchFamily="34" charset="0"/>
              </a:rPr>
              <a:t>We currently lack a psychological theory of MB. We can use Bayesian networks to make informed causal predictions and revise our current models. </a:t>
            </a:r>
            <a:r>
              <a:rPr lang="en-US" sz="2800" b="1" dirty="0">
                <a:latin typeface="Aptos" panose="020B0004020202020204" pitchFamily="34" charset="0"/>
              </a:rPr>
              <a:t>  </a:t>
            </a:r>
            <a:endParaRPr lang="en-US" sz="2800" i="1" dirty="0">
              <a:latin typeface="Aptos" panose="020B0004020202020204" pitchFamily="34" charset="0"/>
            </a:endParaRP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07FB7307-7BD3-0A45-8398-234EE59D0C2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8084" t="26505" r="9148" b="26710"/>
          <a:stretch>
            <a:fillRect/>
          </a:stretch>
        </p:blipFill>
        <p:spPr>
          <a:xfrm>
            <a:off x="2815301" y="40416585"/>
            <a:ext cx="4901606" cy="1772674"/>
          </a:xfrm>
          <a:prstGeom prst="rect">
            <a:avLst/>
          </a:prstGeom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22C020ED-7612-B012-CC96-5428668EDA33}"/>
              </a:ext>
            </a:extLst>
          </p:cNvPr>
          <p:cNvSpPr txBox="1"/>
          <p:nvPr/>
        </p:nvSpPr>
        <p:spPr>
          <a:xfrm>
            <a:off x="1620198" y="38168375"/>
            <a:ext cx="139739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ptos" panose="020B0004020202020204" pitchFamily="34" charset="0"/>
              </a:rPr>
              <a:t>1. </a:t>
            </a:r>
            <a:r>
              <a:rPr lang="en-US" sz="1600" dirty="0">
                <a:latin typeface="Aptos" panose="020B0004020202020204" pitchFamily="34" charset="0"/>
              </a:rPr>
              <a:t>Andrillon, T., Lutz, A., Windt, J., &amp; Demertzi, A. (2025). Where is my mind? A neurocognitive investigation of mind blanking. </a:t>
            </a:r>
            <a:r>
              <a:rPr lang="en-US" sz="1600" i="1" dirty="0">
                <a:latin typeface="Aptos" panose="020B0004020202020204" pitchFamily="34" charset="0"/>
              </a:rPr>
              <a:t>Trends in Cognitive Sciences</a:t>
            </a:r>
            <a:r>
              <a:rPr lang="en-US" sz="1600" dirty="0">
                <a:latin typeface="Aptos" panose="020B0004020202020204" pitchFamily="34" charset="0"/>
              </a:rPr>
              <a:t>, </a:t>
            </a:r>
            <a:r>
              <a:rPr lang="en-US" sz="1600" i="1" dirty="0">
                <a:latin typeface="Aptos" panose="020B0004020202020204" pitchFamily="34" charset="0"/>
              </a:rPr>
              <a:t>29</a:t>
            </a:r>
            <a:r>
              <a:rPr lang="en-US" sz="1600" dirty="0">
                <a:latin typeface="Aptos" panose="020B0004020202020204" pitchFamily="34" charset="0"/>
              </a:rPr>
              <a:t>(7), 600–613; </a:t>
            </a:r>
            <a:r>
              <a:rPr lang="en-US" sz="1600" b="1" dirty="0">
                <a:latin typeface="Aptos" panose="020B0004020202020204" pitchFamily="34" charset="0"/>
              </a:rPr>
              <a:t>2. </a:t>
            </a:r>
            <a:r>
              <a:rPr lang="en-US" sz="1600" dirty="0">
                <a:latin typeface="Aptos" panose="020B0004020202020204" pitchFamily="34" charset="0"/>
              </a:rPr>
              <a:t>Andrillon, T., Burns, A., Mackay, T., Windt, J., &amp; Tsuchiya, N. (2021). Predicting lapses of attention with sleep-like slow waves. </a:t>
            </a:r>
            <a:r>
              <a:rPr lang="en-US" sz="1600" i="1" dirty="0">
                <a:latin typeface="Aptos" panose="020B0004020202020204" pitchFamily="34" charset="0"/>
              </a:rPr>
              <a:t>Nature Communications</a:t>
            </a:r>
            <a:r>
              <a:rPr lang="en-US" sz="1600" dirty="0">
                <a:latin typeface="Aptos" panose="020B0004020202020204" pitchFamily="34" charset="0"/>
              </a:rPr>
              <a:t>, </a:t>
            </a:r>
            <a:r>
              <a:rPr lang="en-US" sz="1600" i="1" dirty="0">
                <a:latin typeface="Aptos" panose="020B0004020202020204" pitchFamily="34" charset="0"/>
              </a:rPr>
              <a:t>12</a:t>
            </a:r>
            <a:r>
              <a:rPr lang="en-US" sz="1600" dirty="0">
                <a:latin typeface="Aptos" panose="020B0004020202020204" pitchFamily="34" charset="0"/>
              </a:rPr>
              <a:t>(1), 3657; </a:t>
            </a:r>
            <a:r>
              <a:rPr lang="en-US" sz="1600" b="1" dirty="0">
                <a:latin typeface="Aptos" panose="020B0004020202020204" pitchFamily="34" charset="0"/>
              </a:rPr>
              <a:t>3.</a:t>
            </a:r>
            <a:r>
              <a:rPr lang="en-US" sz="1600" dirty="0">
                <a:latin typeface="Aptos" panose="020B0004020202020204" pitchFamily="34" charset="0"/>
              </a:rPr>
              <a:t> Mortaheb, S., Van </a:t>
            </a:r>
            <a:r>
              <a:rPr lang="en-US" sz="1600" dirty="0" err="1">
                <a:latin typeface="Aptos" panose="020B0004020202020204" pitchFamily="34" charset="0"/>
              </a:rPr>
              <a:t>Calster</a:t>
            </a:r>
            <a:r>
              <a:rPr lang="en-US" sz="1600" dirty="0">
                <a:latin typeface="Aptos" panose="020B0004020202020204" pitchFamily="34" charset="0"/>
              </a:rPr>
              <a:t>, L., Raimondo, F., </a:t>
            </a:r>
            <a:r>
              <a:rPr lang="en-US" sz="1600" dirty="0" err="1">
                <a:latin typeface="Aptos" panose="020B0004020202020204" pitchFamily="34" charset="0"/>
              </a:rPr>
              <a:t>Klados</a:t>
            </a:r>
            <a:r>
              <a:rPr lang="en-US" sz="1600" dirty="0">
                <a:latin typeface="Aptos" panose="020B0004020202020204" pitchFamily="34" charset="0"/>
              </a:rPr>
              <a:t>, M. A., Boulakis, P. A., </a:t>
            </a:r>
            <a:r>
              <a:rPr lang="en-US" sz="1600" dirty="0" err="1">
                <a:latin typeface="Aptos" panose="020B0004020202020204" pitchFamily="34" charset="0"/>
              </a:rPr>
              <a:t>Georgoula</a:t>
            </a:r>
            <a:r>
              <a:rPr lang="en-US" sz="1600" dirty="0">
                <a:latin typeface="Aptos" panose="020B0004020202020204" pitchFamily="34" charset="0"/>
              </a:rPr>
              <a:t>, K., Majerus, S., Van De Ville, D., &amp; Demertzi, A. (2022). Mind blanking is a distinct mental state linked to a recurrent brain profile of globally positive connectivity during ongoing mentation. </a:t>
            </a:r>
            <a:r>
              <a:rPr lang="en-US" sz="1600" i="1" dirty="0">
                <a:latin typeface="Aptos" panose="020B0004020202020204" pitchFamily="34" charset="0"/>
              </a:rPr>
              <a:t>Proceedings of the National Academy of Sciences</a:t>
            </a:r>
            <a:r>
              <a:rPr lang="en-US" sz="1600" dirty="0">
                <a:latin typeface="Aptos" panose="020B0004020202020204" pitchFamily="34" charset="0"/>
              </a:rPr>
              <a:t>, </a:t>
            </a:r>
            <a:r>
              <a:rPr lang="en-US" sz="1600" i="1" dirty="0">
                <a:latin typeface="Aptos" panose="020B0004020202020204" pitchFamily="34" charset="0"/>
              </a:rPr>
              <a:t>119</a:t>
            </a:r>
            <a:r>
              <a:rPr lang="en-US" sz="1600" dirty="0">
                <a:latin typeface="Aptos" panose="020B0004020202020204" pitchFamily="34" charset="0"/>
              </a:rPr>
              <a:t>(41), e2200511119; </a:t>
            </a:r>
            <a:r>
              <a:rPr lang="en-US" sz="1600" b="1" dirty="0">
                <a:latin typeface="Aptos" panose="020B0004020202020204" pitchFamily="34" charset="0"/>
              </a:rPr>
              <a:t>4. </a:t>
            </a:r>
            <a:r>
              <a:rPr lang="en-US" sz="1600" dirty="0">
                <a:latin typeface="Aptos" panose="020B0004020202020204" pitchFamily="34" charset="0"/>
              </a:rPr>
              <a:t>Boulakis, P. A., &amp; Demertzi, A. (2025). Relating mind-blanking to the content and dynamics of spontaneous thinking. </a:t>
            </a:r>
            <a:r>
              <a:rPr lang="en-US" sz="1600" i="1" dirty="0">
                <a:latin typeface="Aptos" panose="020B0004020202020204" pitchFamily="34" charset="0"/>
              </a:rPr>
              <a:t>Current Opinion in Behavioral Sciences</a:t>
            </a:r>
            <a:r>
              <a:rPr lang="en-US" sz="1600" dirty="0">
                <a:latin typeface="Aptos" panose="020B0004020202020204" pitchFamily="34" charset="0"/>
              </a:rPr>
              <a:t>, </a:t>
            </a:r>
            <a:r>
              <a:rPr lang="en-US" sz="1600" i="1" dirty="0">
                <a:latin typeface="Aptos" panose="020B0004020202020204" pitchFamily="34" charset="0"/>
              </a:rPr>
              <a:t>61</a:t>
            </a:r>
            <a:r>
              <a:rPr lang="en-US" sz="1600" dirty="0">
                <a:latin typeface="Aptos" panose="020B0004020202020204" pitchFamily="34" charset="0"/>
              </a:rPr>
              <a:t>, 101481; </a:t>
            </a:r>
            <a:r>
              <a:rPr lang="en-US" sz="1600" b="1" dirty="0">
                <a:latin typeface="Aptos" panose="020B0004020202020204" pitchFamily="34" charset="0"/>
              </a:rPr>
              <a:t>5.</a:t>
            </a:r>
            <a:r>
              <a:rPr lang="en-US" sz="1600" dirty="0">
                <a:latin typeface="Aptos" panose="020B0004020202020204" pitchFamily="34" charset="0"/>
              </a:rPr>
              <a:t> Boulakis, P. A., Aragón-Daud, A., </a:t>
            </a:r>
            <a:r>
              <a:rPr lang="en-US" sz="1600" dirty="0" err="1">
                <a:latin typeface="Aptos" panose="020B0004020202020204" pitchFamily="34" charset="0"/>
              </a:rPr>
              <a:t>Stawarczyk</a:t>
            </a:r>
            <a:r>
              <a:rPr lang="en-US" sz="1600" dirty="0">
                <a:latin typeface="Aptos" panose="020B0004020202020204" pitchFamily="34" charset="0"/>
              </a:rPr>
              <a:t>, D., &amp; Demertzi, A. (In Prep). </a:t>
            </a:r>
            <a:r>
              <a:rPr lang="en-US" sz="1600" i="1" dirty="0">
                <a:latin typeface="Aptos" panose="020B0004020202020204" pitchFamily="34" charset="0"/>
              </a:rPr>
              <a:t>How often do we blank? A Bayesian meta-analysis and systematic review of mind blanking report rates during experience-sampling.</a:t>
            </a:r>
            <a:endParaRPr lang="en-US" sz="1600" dirty="0">
              <a:latin typeface="Aptos" panose="020B00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6331E2-C755-C9DF-04CE-0A5ED8CC255B}"/>
              </a:ext>
            </a:extLst>
          </p:cNvPr>
          <p:cNvGrpSpPr/>
          <p:nvPr/>
        </p:nvGrpSpPr>
        <p:grpSpPr>
          <a:xfrm>
            <a:off x="15435731" y="26710581"/>
            <a:ext cx="14720444" cy="7727401"/>
            <a:chOff x="14945365" y="27529601"/>
            <a:chExt cx="14720444" cy="7727401"/>
          </a:xfrm>
        </p:grpSpPr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016D305F-53E8-A020-6F00-11C9FB3EE8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710"/>
            <a:stretch>
              <a:fillRect/>
            </a:stretch>
          </p:blipFill>
          <p:spPr>
            <a:xfrm>
              <a:off x="14945365" y="27697447"/>
              <a:ext cx="7346193" cy="4865977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2E130EED-736D-50D5-10C7-42B5E15DD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769"/>
            <a:stretch>
              <a:fillRect/>
            </a:stretch>
          </p:blipFill>
          <p:spPr>
            <a:xfrm>
              <a:off x="22319616" y="27529601"/>
              <a:ext cx="7346193" cy="7727401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E5C257C-E71E-10D0-6092-3870F0A5E9AB}"/>
                </a:ext>
              </a:extLst>
            </p:cNvPr>
            <p:cNvSpPr/>
            <p:nvPr/>
          </p:nvSpPr>
          <p:spPr>
            <a:xfrm>
              <a:off x="16625495" y="27874396"/>
              <a:ext cx="5096496" cy="4276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52613B-8D0A-1B1B-20C6-D6DAB65199F0}"/>
                </a:ext>
              </a:extLst>
            </p:cNvPr>
            <p:cNvSpPr/>
            <p:nvPr/>
          </p:nvSpPr>
          <p:spPr>
            <a:xfrm>
              <a:off x="24111654" y="27555755"/>
              <a:ext cx="4201611" cy="4969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" name="Picture 2" descr="Physiology of Cognition Group · GitLab">
            <a:extLst>
              <a:ext uri="{FF2B5EF4-FFF2-40B4-BE49-F238E27FC236}">
                <a16:creationId xmlns:a16="http://schemas.microsoft.com/office/drawing/2014/main" id="{AEF572EF-2A14-22EA-726E-063488B458A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9672" y="39985906"/>
            <a:ext cx="3379740" cy="282247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61692FD-6E30-5589-C36D-1EFDD39FB064}"/>
              </a:ext>
            </a:extLst>
          </p:cNvPr>
          <p:cNvSpPr txBox="1"/>
          <p:nvPr/>
        </p:nvSpPr>
        <p:spPr>
          <a:xfrm>
            <a:off x="12326303" y="24606382"/>
            <a:ext cx="2209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Aptos" panose="020B0004020202020204" pitchFamily="34" charset="0"/>
              </a:rPr>
              <a:t>Clear Structure</a:t>
            </a:r>
            <a:endParaRPr lang="en-001" sz="2400" u="sng" dirty="0">
              <a:latin typeface="Aptos" panose="020B0004020202020204" pitchFamily="34" charset="0"/>
            </a:endParaRPr>
          </a:p>
        </p:txBody>
      </p:sp>
      <p:pic>
        <p:nvPicPr>
          <p:cNvPr id="23" name="Picture 22" descr="Network Graph Icons - Free SVG &amp; PNG Network Graph Images - Noun Project">
            <a:extLst>
              <a:ext uri="{FF2B5EF4-FFF2-40B4-BE49-F238E27FC236}">
                <a16:creationId xmlns:a16="http://schemas.microsoft.com/office/drawing/2014/main" id="{D6FDDE93-171D-452A-42F0-47E0163204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43526" y="25079191"/>
            <a:ext cx="2282726" cy="2282726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D93776-187D-2AFF-22BA-C9086DF7279A}"/>
              </a:ext>
            </a:extLst>
          </p:cNvPr>
          <p:cNvCxnSpPr>
            <a:cxnSpLocks/>
          </p:cNvCxnSpPr>
          <p:nvPr/>
        </p:nvCxnSpPr>
        <p:spPr>
          <a:xfrm>
            <a:off x="10856974" y="26205146"/>
            <a:ext cx="86229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21400ABF-0EEC-8B9A-2D5E-6797BE3A815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36578" y="24674861"/>
            <a:ext cx="3111942" cy="311194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1FE53D5-07BF-BF92-6763-69ABB77F6D9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61460" y="8976338"/>
            <a:ext cx="11532857" cy="461314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7617459-5A4D-E916-E17F-795EA988B27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251709" y="8920532"/>
            <a:ext cx="3495689" cy="4660917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B5C1F4E0-6E33-F003-69A1-8C15AB90E3E7}"/>
              </a:ext>
            </a:extLst>
          </p:cNvPr>
          <p:cNvGrpSpPr/>
          <p:nvPr/>
        </p:nvGrpSpPr>
        <p:grpSpPr>
          <a:xfrm>
            <a:off x="15435731" y="18249075"/>
            <a:ext cx="6855445" cy="6855445"/>
            <a:chOff x="15435731" y="18249075"/>
            <a:chExt cx="6855445" cy="685544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8470483-5DFF-30E2-9C41-9BE04DAA4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5435731" y="18249075"/>
              <a:ext cx="6855445" cy="685544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45F768D-BC77-5898-F78F-278E38158AC8}"/>
                </a:ext>
              </a:extLst>
            </p:cNvPr>
            <p:cNvSpPr/>
            <p:nvPr/>
          </p:nvSpPr>
          <p:spPr>
            <a:xfrm>
              <a:off x="16823470" y="18811500"/>
              <a:ext cx="4079967" cy="875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 sz="28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20C69B3-172C-83AA-62FB-97C885E53815}"/>
              </a:ext>
            </a:extLst>
          </p:cNvPr>
          <p:cNvSpPr txBox="1"/>
          <p:nvPr/>
        </p:nvSpPr>
        <p:spPr>
          <a:xfrm>
            <a:off x="16726656" y="18811500"/>
            <a:ext cx="492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GLOBAL GGM network</a:t>
            </a:r>
            <a:endParaRPr lang="en-001" sz="28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740CF5D-3F17-C0D9-78B3-7C484FD41AD6}"/>
              </a:ext>
            </a:extLst>
          </p:cNvPr>
          <p:cNvGrpSpPr/>
          <p:nvPr/>
        </p:nvGrpSpPr>
        <p:grpSpPr>
          <a:xfrm>
            <a:off x="22069070" y="18294321"/>
            <a:ext cx="8419587" cy="8419587"/>
            <a:chOff x="22069070" y="18294321"/>
            <a:chExt cx="8419587" cy="84195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7C2523F-3627-570C-3E38-ACA0F7FCB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069070" y="18294321"/>
              <a:ext cx="8419587" cy="8419587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ED7F7EF-3D30-A3A8-CB34-BA69AAC9DDC1}"/>
                </a:ext>
              </a:extLst>
            </p:cNvPr>
            <p:cNvSpPr/>
            <p:nvPr/>
          </p:nvSpPr>
          <p:spPr>
            <a:xfrm>
              <a:off x="22492886" y="18318703"/>
              <a:ext cx="4079967" cy="875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 sz="2800" dirty="0">
                <a:solidFill>
                  <a:schemeClr val="tx1"/>
                </a:solidFill>
                <a:latin typeface="Aptos" panose="020B0004020202020204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B38DF06B-292D-C6AB-03FE-539427B94B24}"/>
              </a:ext>
            </a:extLst>
          </p:cNvPr>
          <p:cNvSpPr txBox="1"/>
          <p:nvPr/>
        </p:nvSpPr>
        <p:spPr>
          <a:xfrm>
            <a:off x="23678140" y="18727676"/>
            <a:ext cx="492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LOCAL GGM network</a:t>
            </a:r>
            <a:endParaRPr lang="en-001" sz="28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18CA934-5C97-75F2-6079-26CDDE1DF66B}"/>
              </a:ext>
            </a:extLst>
          </p:cNvPr>
          <p:cNvSpPr txBox="1"/>
          <p:nvPr/>
        </p:nvSpPr>
        <p:spPr>
          <a:xfrm>
            <a:off x="16897406" y="26728743"/>
            <a:ext cx="492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GLOBAL </a:t>
            </a:r>
            <a:r>
              <a:rPr lang="en-US" sz="2800" b="1" dirty="0">
                <a:latin typeface="Aptos" panose="020B0004020202020204" pitchFamily="34" charset="0"/>
              </a:rPr>
              <a:t>BN</a:t>
            </a: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 network</a:t>
            </a:r>
            <a:endParaRPr lang="en-001" sz="28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D093803-9304-CCD7-443B-D75638A5E82D}"/>
              </a:ext>
            </a:extLst>
          </p:cNvPr>
          <p:cNvSpPr txBox="1"/>
          <p:nvPr/>
        </p:nvSpPr>
        <p:spPr>
          <a:xfrm>
            <a:off x="24212167" y="26728743"/>
            <a:ext cx="4927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LOCAL </a:t>
            </a:r>
            <a:r>
              <a:rPr lang="en-US" sz="2800" b="1" dirty="0">
                <a:latin typeface="Aptos" panose="020B0004020202020204" pitchFamily="34" charset="0"/>
              </a:rPr>
              <a:t>BN</a:t>
            </a:r>
            <a:r>
              <a:rPr lang="en-US" sz="2800" b="1" dirty="0">
                <a:solidFill>
                  <a:schemeClr val="tx1"/>
                </a:solidFill>
                <a:latin typeface="Aptos" panose="020B0004020202020204" pitchFamily="34" charset="0"/>
              </a:rPr>
              <a:t> network</a:t>
            </a:r>
            <a:endParaRPr lang="en-001" sz="2800" b="1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C766A60-FDA6-CB21-1D94-7CA25FE0878B}"/>
              </a:ext>
            </a:extLst>
          </p:cNvPr>
          <p:cNvSpPr txBox="1"/>
          <p:nvPr/>
        </p:nvSpPr>
        <p:spPr>
          <a:xfrm>
            <a:off x="18647603" y="13709898"/>
            <a:ext cx="3845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Trait MB decreases with age</a:t>
            </a:r>
            <a:endParaRPr lang="en-001" sz="2400" dirty="0">
              <a:latin typeface="Aptos" panose="020B00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DAD9BC5-435F-2C49-CDF5-52B23CDF01BE}"/>
              </a:ext>
            </a:extLst>
          </p:cNvPr>
          <p:cNvSpPr txBox="1"/>
          <p:nvPr/>
        </p:nvSpPr>
        <p:spPr>
          <a:xfrm>
            <a:off x="26889428" y="13645084"/>
            <a:ext cx="299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ptos" panose="020B0004020202020204" pitchFamily="34" charset="0"/>
              </a:rPr>
              <a:t>Trait MB lower in men</a:t>
            </a:r>
            <a:endParaRPr lang="en-001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75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72353E2C938E4F8A25430EAEC3903D" ma:contentTypeVersion="11" ma:contentTypeDescription="Crée un document." ma:contentTypeScope="" ma:versionID="7f92231e5cc75fda80ac572ae5df4f7d">
  <xsd:schema xmlns:xsd="http://www.w3.org/2001/XMLSchema" xmlns:xs="http://www.w3.org/2001/XMLSchema" xmlns:p="http://schemas.microsoft.com/office/2006/metadata/properties" xmlns:ns2="bdc3ce11-f835-433f-a5c4-784c9cc64df4" xmlns:ns3="c69164a1-e06c-48ba-9287-52b61c78fe39" targetNamespace="http://schemas.microsoft.com/office/2006/metadata/properties" ma:root="true" ma:fieldsID="8925dd8d2ae0a38978bbd81d87a775d4" ns2:_="" ns3:_="">
    <xsd:import namespace="bdc3ce11-f835-433f-a5c4-784c9cc64df4"/>
    <xsd:import namespace="c69164a1-e06c-48ba-9287-52b61c78fe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3ce11-f835-433f-a5c4-784c9cc64d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4434ded7-6e41-4000-8be6-3d063d771b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164a1-e06c-48ba-9287-52b61c78fe39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1a04dbb-ac9c-4228-8181-578db1e125f2}" ma:internalName="TaxCatchAll" ma:showField="CatchAllData" ma:web="c69164a1-e06c-48ba-9287-52b61c78fe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9164a1-e06c-48ba-9287-52b61c78fe39" xsi:nil="true"/>
    <lcf76f155ced4ddcb4097134ff3c332f xmlns="bdc3ce11-f835-433f-a5c4-784c9cc64df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79A74DF-7715-47EC-938B-4B08A1FD0B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84E027-739A-466F-BFEA-890BC9F033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c3ce11-f835-433f-a5c4-784c9cc64df4"/>
    <ds:schemaRef ds:uri="c69164a1-e06c-48ba-9287-52b61c78fe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EB972B-E4D6-4622-B99F-C702588B3F88}">
  <ds:schemaRefs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bdc3ce11-f835-433f-a5c4-784c9cc64df4"/>
    <ds:schemaRef ds:uri="c69164a1-e06c-48ba-9287-52b61c78fe39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961</Words>
  <Application>Microsoft Office PowerPoint</Application>
  <PresentationFormat>Custom</PresentationFormat>
  <Paragraphs>95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Koroma Matthieu</dc:creator>
  <cp:lastModifiedBy>Boulakis Paradeisios Alexandros</cp:lastModifiedBy>
  <cp:revision>60</cp:revision>
  <dcterms:created xsi:type="dcterms:W3CDTF">2022-05-26T12:45:58Z</dcterms:created>
  <dcterms:modified xsi:type="dcterms:W3CDTF">2026-05-28T09:52:40Z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0x010100D972353E2C938E4F8A25430EAEC3903D</vt:lpwstr>
  </property>
  <property fmtid="{D5CDD505-2E9C-101B-9397-08002B2CF9AE}" pid="3" name="MediaServiceImageTags">
    <vt:lpwstr/>
  </property>
</Properties>
</file>