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C86"/>
    <a:srgbClr val="006971"/>
    <a:srgbClr val="5AA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F909E-6793-430F-B2BC-D17CE71AF862}" v="7" dt="2026-05-26T12:50:49.017"/>
    <p1510:client id="{25AE8D99-2A28-4D6C-8A4F-0FC3BE1835A3}" v="1" dt="2026-05-26T16:52:20.712"/>
    <p1510:client id="{5C155E0B-B72B-423A-9735-D2C046B2159B}" v="9" dt="2026-05-26T09:05:53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4"/>
    <p:restoredTop sz="94437"/>
  </p:normalViewPr>
  <p:slideViewPr>
    <p:cSldViewPr snapToGrid="0" snapToObjects="1">
      <p:cViewPr>
        <p:scale>
          <a:sx n="33" d="100"/>
          <a:sy n="33" d="100"/>
        </p:scale>
        <p:origin x="2244" y="4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B37-D4DB-0E41-B0F3-BFEB4CFB56A4}" type="datetimeFigureOut">
              <a:rPr lang="en-FR" smtClean="0"/>
              <a:t>06/09/2026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C6311-3B0E-A545-A72F-5658A8389982}" type="slidenum">
              <a:rPr lang="en-FR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86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C6311-3B0E-A545-A72F-5658A8389982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4729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741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186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4699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329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10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5630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5531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825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68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05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98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E457-1B5D-7546-8F05-4B931344F774}" type="datetimeFigureOut">
              <a:rPr lang="en-FR" smtClean="0"/>
              <a:t>06/09/2026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477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B87B7E3-92A8-84B1-48E9-4A8F9569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2722" y="13683811"/>
            <a:ext cx="2084924" cy="2035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8A029-E984-CF11-BB9F-A0C2DDFE45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r="66204"/>
          <a:stretch>
            <a:fillRect/>
          </a:stretch>
        </p:blipFill>
        <p:spPr>
          <a:xfrm>
            <a:off x="1403731" y="24286576"/>
            <a:ext cx="3863868" cy="3782620"/>
          </a:xfrm>
          <a:prstGeom prst="rect">
            <a:avLst/>
          </a:prstGeom>
        </p:spPr>
      </p:pic>
      <p:sp>
        <p:nvSpPr>
          <p:cNvPr id="7" name="ZoneTexte 8">
            <a:extLst>
              <a:ext uri="{FF2B5EF4-FFF2-40B4-BE49-F238E27FC236}">
                <a16:creationId xmlns:a16="http://schemas.microsoft.com/office/drawing/2014/main" id="{3A151C9F-1C83-6D91-2029-8D037858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389" y="179772"/>
            <a:ext cx="2281033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8000" b="1" dirty="0">
                <a:latin typeface="Aptos" panose="020B0004020202020204" pitchFamily="34" charset="0"/>
              </a:rPr>
              <a:t>Sentience-like processes are revealed in low arousal by employing interoceptive stimulation </a:t>
            </a:r>
            <a:endParaRPr lang="en-001" sz="8000" b="1" dirty="0">
              <a:latin typeface="Aptos" panose="020B0004020202020204" pitchFamily="34" charset="0"/>
            </a:endParaRP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D4CA0BFD-4054-B14E-4F2E-5DFC1430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276" y="2810978"/>
            <a:ext cx="1973595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400" dirty="0"/>
              <a:t>Paradeisios Alexandros Boulakis</a:t>
            </a:r>
            <a:r>
              <a:rPr lang="en-US" sz="3400" baseline="30000" dirty="0"/>
              <a:t>1,2</a:t>
            </a:r>
            <a:r>
              <a:rPr lang="en-US" sz="3400" dirty="0"/>
              <a:t>, Daphne Chylinski</a:t>
            </a:r>
            <a:r>
              <a:rPr lang="en-US" sz="3400" baseline="30000" dirty="0"/>
              <a:t>1</a:t>
            </a:r>
            <a:r>
              <a:rPr lang="en-US" sz="3400" dirty="0"/>
              <a:t>, Matthieu Koroma</a:t>
            </a:r>
            <a:r>
              <a:rPr lang="en-US" sz="3400" baseline="30000" dirty="0"/>
              <a:t>1</a:t>
            </a:r>
            <a:r>
              <a:rPr lang="en-US" sz="3400" dirty="0"/>
              <a:t>, Sepehr Mortaheb</a:t>
            </a:r>
            <a:r>
              <a:rPr lang="en-US" sz="3400" baseline="30000" dirty="0"/>
              <a:t>1,3</a:t>
            </a:r>
            <a:r>
              <a:rPr lang="en-US" sz="3400" dirty="0"/>
              <a:t>, Marion Bala</a:t>
            </a:r>
            <a:r>
              <a:rPr lang="en-US" sz="3400" baseline="30000" dirty="0"/>
              <a:t>1</a:t>
            </a:r>
            <a:r>
              <a:rPr lang="en-US" sz="3400" dirty="0"/>
              <a:t>, Stefania Zoi</a:t>
            </a:r>
            <a:r>
              <a:rPr lang="en-US" sz="3400" baseline="30000" dirty="0"/>
              <a:t>1,4</a:t>
            </a:r>
            <a:r>
              <a:rPr lang="en-US" sz="3400" dirty="0"/>
              <a:t>, Murielle Kirsch</a:t>
            </a:r>
            <a:r>
              <a:rPr lang="en-US" sz="3400" baseline="30000" dirty="0"/>
              <a:t>5,6</a:t>
            </a:r>
            <a:r>
              <a:rPr lang="en-US" sz="3400" dirty="0"/>
              <a:t>, Marie Detroz</a:t>
            </a:r>
            <a:r>
              <a:rPr lang="en-US" sz="3400" baseline="30000" dirty="0"/>
              <a:t>7,8</a:t>
            </a:r>
            <a:r>
              <a:rPr lang="en-US" sz="3400" dirty="0"/>
              <a:t>, Cecile Staquet</a:t>
            </a:r>
            <a:r>
              <a:rPr lang="en-US" sz="3400" baseline="30000" dirty="0"/>
              <a:t>5,6</a:t>
            </a:r>
            <a:r>
              <a:rPr lang="en-US" sz="3400" dirty="0"/>
              <a:t>, Veronique Pacolet</a:t>
            </a:r>
            <a:r>
              <a:rPr lang="en-US" sz="3400" baseline="30000" dirty="0"/>
              <a:t>8</a:t>
            </a:r>
            <a:r>
              <a:rPr lang="en-US" sz="3400" dirty="0"/>
              <a:t>, Floris Wuyts</a:t>
            </a:r>
            <a:r>
              <a:rPr lang="en-US" sz="3400" baseline="30000" dirty="0"/>
              <a:t>3</a:t>
            </a:r>
            <a:r>
              <a:rPr lang="en-US" sz="3400" dirty="0"/>
              <a:t>, Vincent Bonhomme</a:t>
            </a:r>
            <a:r>
              <a:rPr lang="en-US" sz="3400" baseline="30000" dirty="0"/>
              <a:t>5,6</a:t>
            </a:r>
            <a:r>
              <a:rPr lang="en-US" sz="3400" dirty="0"/>
              <a:t>, Athena Demertzi</a:t>
            </a:r>
            <a:r>
              <a:rPr lang="en-US" sz="3400" baseline="30000" dirty="0"/>
              <a:t>1,2</a:t>
            </a:r>
            <a:endParaRPr lang="en-001" sz="3400" dirty="0"/>
          </a:p>
        </p:txBody>
      </p:sp>
      <p:pic>
        <p:nvPicPr>
          <p:cNvPr id="10" name="Image 52">
            <a:extLst>
              <a:ext uri="{FF2B5EF4-FFF2-40B4-BE49-F238E27FC236}">
                <a16:creationId xmlns:a16="http://schemas.microsoft.com/office/drawing/2014/main" id="{3C8DFD9B-F32F-DFC9-E5E8-8F77B495E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6" y="6540042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4818E7A-2E86-9337-821D-CA8CBB04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45071"/>
            <a:ext cx="1742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aseline="30000" dirty="0"/>
              <a:t>1</a:t>
            </a:r>
            <a:r>
              <a:rPr lang="en-US" sz="2000" dirty="0"/>
              <a:t>Physiology of Cognition Lab, CRC Human Imaging, University of Liège, Liège, Belgium; </a:t>
            </a:r>
            <a:r>
              <a:rPr lang="en-US" sz="2000" baseline="30000" dirty="0"/>
              <a:t>2</a:t>
            </a:r>
            <a:r>
              <a:rPr lang="en-US" sz="2000" dirty="0"/>
              <a:t>Psychology and Neuroscience of Cognition, Department of Psychology, University of Liège, Liège, Belgium; </a:t>
            </a:r>
            <a:r>
              <a:rPr lang="en-US" sz="2000" baseline="30000" dirty="0"/>
              <a:t>3</a:t>
            </a:r>
            <a:r>
              <a:rPr lang="en-US" sz="2000" dirty="0"/>
              <a:t>Laboratory for Equilibrium Investigations and Aerospace, University of Antwerp, Antwerp, Belgium; </a:t>
            </a:r>
            <a:r>
              <a:rPr lang="fr-BE" sz="2000" baseline="30000" dirty="0"/>
              <a:t>4</a:t>
            </a:r>
            <a:r>
              <a:rPr lang="fr-BE" sz="2000" dirty="0"/>
              <a:t>Institut de la Vision, Sorbonne Université, Paris, France</a:t>
            </a:r>
            <a:r>
              <a:rPr lang="en-US" sz="2000" dirty="0"/>
              <a:t>; </a:t>
            </a:r>
            <a:r>
              <a:rPr lang="en-US" sz="2000" baseline="30000" dirty="0"/>
              <a:t>5</a:t>
            </a:r>
            <a:r>
              <a:rPr lang="en-US" sz="2000" dirty="0"/>
              <a:t>Department of Anesthesia and Intensive Care Medicine, University Hospital of Liège, Liege, Belgium; </a:t>
            </a:r>
            <a:r>
              <a:rPr lang="en-US" sz="2000" baseline="30000" dirty="0"/>
              <a:t>6</a:t>
            </a:r>
            <a:r>
              <a:rPr lang="en-US" sz="2000" dirty="0"/>
              <a:t>Anesthesia and Perioperative Neuroscience Laboratory, GIGA-Consciousness, Liège University, Liège, Belgium; </a:t>
            </a:r>
            <a:r>
              <a:rPr lang="en-US" sz="2000" baseline="30000" dirty="0"/>
              <a:t>7</a:t>
            </a:r>
            <a:r>
              <a:rPr lang="en-US" sz="2000" dirty="0"/>
              <a:t>Sensation and Perception Research Group, GIGA Consciousness, University of Liège, Liege, Belgium.; </a:t>
            </a:r>
            <a:r>
              <a:rPr lang="en-US" sz="2000" baseline="30000" dirty="0"/>
              <a:t>8</a:t>
            </a:r>
            <a:r>
              <a:rPr lang="en-US" sz="2000" dirty="0"/>
              <a:t>Department of Otorhinolaryngology Head and Neck Surgery, University Hospital of Liège, Liege, Belgium</a:t>
            </a:r>
            <a:endParaRPr lang="en-001" sz="2000" dirty="0"/>
          </a:p>
        </p:txBody>
      </p:sp>
      <p:sp>
        <p:nvSpPr>
          <p:cNvPr id="18" name="ZoneTexte 53">
            <a:extLst>
              <a:ext uri="{FF2B5EF4-FFF2-40B4-BE49-F238E27FC236}">
                <a16:creationId xmlns:a16="http://schemas.microsoft.com/office/drawing/2014/main" id="{0A41FCB2-D86D-144E-D6EF-3C08237E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274" y="6917342"/>
            <a:ext cx="53591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E15B885F-926E-4503-B9C1-677F4F92C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840" y="39866577"/>
            <a:ext cx="8258438" cy="2643636"/>
          </a:xfrm>
          <a:prstGeom prst="rect">
            <a:avLst/>
          </a:prstGeom>
        </p:spPr>
      </p:pic>
      <p:pic>
        <p:nvPicPr>
          <p:cNvPr id="21" name="Picture 20" descr="A purpl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AA24AC9-5070-920F-185E-91156D451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38426" y="40029427"/>
            <a:ext cx="3677325" cy="2317935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AEBEF623-8849-E7A9-5EE0-E6C7CA1E9DC8}"/>
              </a:ext>
            </a:extLst>
          </p:cNvPr>
          <p:cNvSpPr/>
          <p:nvPr/>
        </p:nvSpPr>
        <p:spPr>
          <a:xfrm rot="16200000" flipV="1">
            <a:off x="347197" y="-350600"/>
            <a:ext cx="6149690" cy="6832164"/>
          </a:xfrm>
          <a:prstGeom prst="triangle">
            <a:avLst>
              <a:gd name="adj" fmla="val 0"/>
            </a:avLst>
          </a:prstGeom>
          <a:solidFill>
            <a:srgbClr val="00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A18B6CC-CD44-F205-4167-5759541C9391}"/>
              </a:ext>
            </a:extLst>
          </p:cNvPr>
          <p:cNvSpPr/>
          <p:nvPr/>
        </p:nvSpPr>
        <p:spPr>
          <a:xfrm rot="16200000">
            <a:off x="23741861" y="-476968"/>
            <a:ext cx="6149690" cy="6904887"/>
          </a:xfrm>
          <a:prstGeom prst="triangle">
            <a:avLst>
              <a:gd name="adj" fmla="val 0"/>
            </a:avLst>
          </a:prstGeom>
          <a:solidFill>
            <a:srgbClr val="006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ptos" panose="020B0004020202020204" pitchFamily="34" charset="0"/>
            </a:endParaRPr>
          </a:p>
        </p:txBody>
      </p:sp>
      <p:pic>
        <p:nvPicPr>
          <p:cNvPr id="35" name="Image 52">
            <a:extLst>
              <a:ext uri="{FF2B5EF4-FFF2-40B4-BE49-F238E27FC236}">
                <a16:creationId xmlns:a16="http://schemas.microsoft.com/office/drawing/2014/main" id="{FE291A8E-295F-7AFA-FD44-592BC7107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146" y="6346965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6" name="ZoneTexte 53">
            <a:extLst>
              <a:ext uri="{FF2B5EF4-FFF2-40B4-BE49-F238E27FC236}">
                <a16:creationId xmlns:a16="http://schemas.microsoft.com/office/drawing/2014/main" id="{AC56CACC-C89A-EB8B-3B2A-03257BA7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3810" y="6836018"/>
            <a:ext cx="368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Methods</a:t>
            </a:r>
            <a:endParaRPr lang="fr-FR" altLang="en-BE" sz="6600" dirty="0">
              <a:solidFill>
                <a:srgbClr val="066C86"/>
              </a:solidFill>
              <a:latin typeface="Aptos" panose="020B00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C0CEDFE-815B-3B84-9C4F-4079C1492B07}"/>
              </a:ext>
            </a:extLst>
          </p:cNvPr>
          <p:cNvSpPr/>
          <p:nvPr/>
        </p:nvSpPr>
        <p:spPr>
          <a:xfrm>
            <a:off x="23678864" y="5057306"/>
            <a:ext cx="6596349" cy="146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500" dirty="0">
                <a:solidFill>
                  <a:schemeClr val="bg1"/>
                </a:solidFill>
                <a:latin typeface="Aptos" panose="020B0004020202020204" pitchFamily="34" charset="0"/>
              </a:rPr>
              <a:t>Paradeisios.Boulakis@uliege.be</a:t>
            </a:r>
            <a:endParaRPr lang="en-BE" sz="35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E34CED3-EAC8-4074-E0E5-4FFC9A65F22D}"/>
              </a:ext>
            </a:extLst>
          </p:cNvPr>
          <p:cNvSpPr txBox="1"/>
          <p:nvPr/>
        </p:nvSpPr>
        <p:spPr>
          <a:xfrm>
            <a:off x="1738340" y="8111482"/>
            <a:ext cx="12935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Interoceptive predictive coding</a:t>
            </a:r>
            <a:r>
              <a:rPr lang="en-US" sz="3600" b="1" baseline="30000" dirty="0">
                <a:latin typeface="Aptos" panose="020B0004020202020204" pitchFamily="34" charset="0"/>
              </a:rPr>
              <a:t>1</a:t>
            </a:r>
            <a:r>
              <a:rPr lang="en-US" sz="3600" b="1" dirty="0">
                <a:latin typeface="Aptos" panose="020B0004020202020204" pitchFamily="34" charset="0"/>
              </a:rPr>
              <a:t>: </a:t>
            </a:r>
            <a:r>
              <a:rPr lang="en-US" sz="3600" dirty="0">
                <a:latin typeface="Aptos" panose="020B0004020202020204" pitchFamily="34" charset="0"/>
              </a:rPr>
              <a:t>contrast brain predictions about the body with samples from body (glucose, heart rate)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Aptos" panose="020B0004020202020204" pitchFamily="34" charset="0"/>
              </a:rPr>
              <a:t>If mismatch, </a:t>
            </a:r>
            <a:r>
              <a:rPr lang="en-US" sz="3600" u="sng" dirty="0">
                <a:latin typeface="Aptos" panose="020B0004020202020204" pitchFamily="34" charset="0"/>
              </a:rPr>
              <a:t>adjust predictions or </a:t>
            </a:r>
            <a:r>
              <a:rPr lang="en-US" sz="3600" b="1" u="sng" dirty="0">
                <a:latin typeface="Aptos" panose="020B0004020202020204" pitchFamily="34" charset="0"/>
              </a:rPr>
              <a:t>adapt</a:t>
            </a:r>
            <a:r>
              <a:rPr lang="en-US" sz="3600" u="sng" dirty="0">
                <a:latin typeface="Aptos" panose="020B0004020202020204" pitchFamily="34" charset="0"/>
              </a:rPr>
              <a:t> the body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Aptos" panose="020B0004020202020204" pitchFamily="34" charset="0"/>
              </a:rPr>
              <a:t>Aim: minimize mismatch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5CD5A5-8720-0BB5-5045-4F48332A45A4}"/>
              </a:ext>
            </a:extLst>
          </p:cNvPr>
          <p:cNvSpPr txBox="1"/>
          <p:nvPr/>
        </p:nvSpPr>
        <p:spPr>
          <a:xfrm>
            <a:off x="15751964" y="8123716"/>
            <a:ext cx="1358011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>
              <a:buFont typeface="Wingdings" panose="05000000000000000000" pitchFamily="2" charset="2"/>
              <a:buChar char="Ø"/>
            </a:pPr>
            <a:r>
              <a:rPr lang="el-GR" sz="3600" u="sng" dirty="0">
                <a:latin typeface="Aptos" panose="020B0004020202020204" pitchFamily="34" charset="0"/>
              </a:rPr>
              <a:t>Ν </a:t>
            </a:r>
            <a:r>
              <a:rPr lang="en-US" sz="3600" u="sng" dirty="0">
                <a:latin typeface="Aptos" panose="020B0004020202020204" pitchFamily="34" charset="0"/>
              </a:rPr>
              <a:t>Participants</a:t>
            </a:r>
            <a:r>
              <a:rPr lang="en-US" sz="3600" dirty="0">
                <a:latin typeface="Aptos" panose="020B0004020202020204" pitchFamily="34" charset="0"/>
              </a:rPr>
              <a:t>: 40 (20 in anesthesia, 20 in control group)</a:t>
            </a:r>
          </a:p>
          <a:p>
            <a:pPr marL="1371600" lvl="4" indent="-360000">
              <a:buFont typeface="Wingdings" panose="05000000000000000000" pitchFamily="2" charset="2"/>
              <a:buChar char="§"/>
            </a:pPr>
            <a:r>
              <a:rPr lang="en-US" sz="3000" dirty="0">
                <a:latin typeface="Aptos" panose="020B0004020202020204" pitchFamily="34" charset="0"/>
              </a:rPr>
              <a:t>80% power</a:t>
            </a:r>
          </a:p>
          <a:p>
            <a:pPr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u="sng" dirty="0">
                <a:latin typeface="Aptos" panose="020B0004020202020204" pitchFamily="34" charset="0"/>
              </a:rPr>
              <a:t>Design</a:t>
            </a:r>
            <a:r>
              <a:rPr lang="en-US" sz="3600" dirty="0">
                <a:latin typeface="Aptos" panose="020B0004020202020204" pitchFamily="34" charset="0"/>
              </a:rPr>
              <a:t>: 2b (group) x 2w (session) x 6w (irrigation)</a:t>
            </a:r>
          </a:p>
          <a:p>
            <a:pPr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u="sng" dirty="0">
                <a:latin typeface="Aptos" panose="020B0004020202020204" pitchFamily="34" charset="0"/>
              </a:rPr>
              <a:t>Anesthesia</a:t>
            </a:r>
            <a:r>
              <a:rPr lang="en-US" sz="3600" dirty="0">
                <a:latin typeface="Aptos" panose="020B0004020202020204" pitchFamily="34" charset="0"/>
              </a:rPr>
              <a:t>: Propofol</a:t>
            </a:r>
          </a:p>
          <a:p>
            <a:pPr indent="-571500">
              <a:buFont typeface="Wingdings" panose="05000000000000000000" pitchFamily="2" charset="2"/>
              <a:buChar char="Ø"/>
            </a:pPr>
            <a:r>
              <a:rPr lang="en-US" sz="3600" u="sng" dirty="0">
                <a:latin typeface="Aptos" panose="020B0004020202020204" pitchFamily="34" charset="0"/>
              </a:rPr>
              <a:t>False interoceptive feedback:</a:t>
            </a:r>
            <a:r>
              <a:rPr lang="en-US" sz="3600" dirty="0">
                <a:latin typeface="Aptos" panose="020B0004020202020204" pitchFamily="34" charset="0"/>
              </a:rPr>
              <a:t> Caloric vestibular stimulation</a:t>
            </a:r>
            <a:r>
              <a:rPr lang="en-US" sz="3600" baseline="30000" dirty="0">
                <a:latin typeface="Aptos" panose="020B0004020202020204" pitchFamily="34" charset="0"/>
              </a:rPr>
              <a:t>3</a:t>
            </a:r>
          </a:p>
          <a:p>
            <a:pPr marL="1371600" lvl="4" indent="-360000">
              <a:buFont typeface="Wingdings" panose="05000000000000000000" pitchFamily="2" charset="2"/>
              <a:buChar char="§"/>
            </a:pPr>
            <a:r>
              <a:rPr lang="en-GB" sz="3000" dirty="0">
                <a:latin typeface="Aptos" panose="020B0004020202020204" pitchFamily="34" charset="0"/>
              </a:rPr>
              <a:t>Supine position on a bed with head titled at 30°</a:t>
            </a:r>
          </a:p>
          <a:p>
            <a:pPr marL="1371600" lvl="4" indent="-360000">
              <a:buFont typeface="Wingdings" panose="05000000000000000000" pitchFamily="2" charset="2"/>
              <a:buChar char="§"/>
            </a:pPr>
            <a:r>
              <a:rPr lang="en-GB" sz="3000" dirty="0">
                <a:latin typeface="Aptos" panose="020B0004020202020204" pitchFamily="34" charset="0"/>
              </a:rPr>
              <a:t>Monoaurally (left ear)</a:t>
            </a:r>
          </a:p>
          <a:p>
            <a:pPr marL="1371600" lvl="4" indent="-360000">
              <a:buFont typeface="Wingdings" panose="05000000000000000000" pitchFamily="2" charset="2"/>
              <a:buChar char="§"/>
            </a:pPr>
            <a:r>
              <a:rPr lang="en-GB" sz="3000" dirty="0">
                <a:latin typeface="Aptos" panose="020B0004020202020204" pitchFamily="34" charset="0"/>
              </a:rPr>
              <a:t>Warm water: 44°C</a:t>
            </a:r>
          </a:p>
          <a:p>
            <a:pPr indent="-571500">
              <a:buFont typeface="Wingdings" panose="05000000000000000000" pitchFamily="2" charset="2"/>
              <a:buChar char="Ø"/>
            </a:pPr>
            <a:r>
              <a:rPr lang="en-GB" sz="3600" u="sng" dirty="0">
                <a:latin typeface="Aptos" panose="020B0004020202020204" pitchFamily="34" charset="0"/>
              </a:rPr>
              <a:t>Brain – body monitoring</a:t>
            </a:r>
          </a:p>
          <a:p>
            <a:pPr marL="1274400" lvl="6" indent="-360000">
              <a:buFont typeface="Wingdings" panose="05000000000000000000" pitchFamily="2" charset="2"/>
              <a:buChar char="§"/>
            </a:pPr>
            <a:r>
              <a:rPr lang="en-GB" sz="3000" dirty="0">
                <a:latin typeface="Aptos" panose="020B0004020202020204" pitchFamily="34" charset="0"/>
              </a:rPr>
              <a:t>64-channel EEG</a:t>
            </a:r>
          </a:p>
          <a:p>
            <a:pPr marL="1274400" lvl="6" indent="-360000">
              <a:buFont typeface="Wingdings" panose="05000000000000000000" pitchFamily="2" charset="2"/>
              <a:buChar char="§"/>
            </a:pPr>
            <a:r>
              <a:rPr lang="en-GB" sz="3000" dirty="0">
                <a:latin typeface="Aptos" panose="020B0004020202020204" pitchFamily="34" charset="0"/>
              </a:rPr>
              <a:t>Electrocardiography</a:t>
            </a:r>
          </a:p>
          <a:p>
            <a:pPr marL="1274400" lvl="6" indent="-360000">
              <a:buFont typeface="Wingdings" panose="05000000000000000000" pitchFamily="2" charset="2"/>
              <a:buChar char="§"/>
            </a:pPr>
            <a:r>
              <a:rPr lang="en-GB" sz="3000" dirty="0">
                <a:latin typeface="Aptos" panose="020B0004020202020204" pitchFamily="34" charset="0"/>
              </a:rPr>
              <a:t>Respiratory Belt</a:t>
            </a:r>
          </a:p>
          <a:p>
            <a:pPr marL="1274400" lvl="6" indent="-360000">
              <a:buFont typeface="Wingdings" panose="05000000000000000000" pitchFamily="2" charset="2"/>
              <a:buChar char="§"/>
            </a:pPr>
            <a:r>
              <a:rPr lang="en-GB" sz="3000" dirty="0">
                <a:latin typeface="Aptos" panose="020B0004020202020204" pitchFamily="34" charset="0"/>
              </a:rPr>
              <a:t>Electrodermal activity</a:t>
            </a:r>
          </a:p>
          <a:p>
            <a:pPr marL="1274400" lvl="6" indent="-360000">
              <a:buFont typeface="Wingdings" panose="05000000000000000000" pitchFamily="2" charset="2"/>
              <a:buChar char="§"/>
            </a:pPr>
            <a:r>
              <a:rPr lang="en-GB" sz="3000" dirty="0">
                <a:latin typeface="Aptos" panose="020B0004020202020204" pitchFamily="34" charset="0"/>
              </a:rPr>
              <a:t>Horizontal / Vertical EOG </a:t>
            </a:r>
          </a:p>
        </p:txBody>
      </p:sp>
      <p:sp>
        <p:nvSpPr>
          <p:cNvPr id="2" name="Left Arrow 7">
            <a:extLst>
              <a:ext uri="{FF2B5EF4-FFF2-40B4-BE49-F238E27FC236}">
                <a16:creationId xmlns:a16="http://schemas.microsoft.com/office/drawing/2014/main" id="{956F33FB-09D5-0EEF-81FB-49FF99F0A619}"/>
              </a:ext>
            </a:extLst>
          </p:cNvPr>
          <p:cNvSpPr/>
          <p:nvPr/>
        </p:nvSpPr>
        <p:spPr>
          <a:xfrm rot="5400000">
            <a:off x="10966885" y="10840370"/>
            <a:ext cx="1465467" cy="728134"/>
          </a:xfrm>
          <a:prstGeom prst="leftArrow">
            <a:avLst>
              <a:gd name="adj1" fmla="val 39535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F0E2A-589D-3ED4-0C70-65BE90E92127}"/>
              </a:ext>
            </a:extLst>
          </p:cNvPr>
          <p:cNvSpPr/>
          <p:nvPr/>
        </p:nvSpPr>
        <p:spPr>
          <a:xfrm>
            <a:off x="12045050" y="10055640"/>
            <a:ext cx="1926166" cy="210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ptos" panose="020B0004020202020204" pitchFamily="34" charset="0"/>
              </a:rPr>
              <a:t>social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ptos" panose="020B0004020202020204" pitchFamily="34" charset="0"/>
              </a:rPr>
              <a:t>narrative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ptos" panose="020B0004020202020204" pitchFamily="34" charset="0"/>
              </a:rPr>
              <a:t>minimal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CF5AA-C745-3708-0807-8473D3AFBF49}"/>
              </a:ext>
            </a:extLst>
          </p:cNvPr>
          <p:cNvSpPr txBox="1"/>
          <p:nvPr/>
        </p:nvSpPr>
        <p:spPr>
          <a:xfrm rot="16200000">
            <a:off x="10496097" y="10900910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4000" dirty="0"/>
              <a:t>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8944-4711-FD0D-104E-464BFEDE84DA}"/>
              </a:ext>
            </a:extLst>
          </p:cNvPr>
          <p:cNvSpPr txBox="1"/>
          <p:nvPr/>
        </p:nvSpPr>
        <p:spPr>
          <a:xfrm>
            <a:off x="1721316" y="10642779"/>
            <a:ext cx="9240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Selfhood</a:t>
            </a:r>
            <a:r>
              <a:rPr lang="en-US" sz="3600" dirty="0">
                <a:latin typeface="Aptos" panose="020B0004020202020204" pitchFamily="34" charset="0"/>
              </a:rPr>
              <a:t>: multilayered construct</a:t>
            </a:r>
            <a:r>
              <a:rPr lang="en-US" sz="3600" baseline="30000" dirty="0">
                <a:latin typeface="Aptos" panose="020B0004020202020204" pitchFamily="34" charset="0"/>
              </a:rPr>
              <a:t>2</a:t>
            </a:r>
            <a:r>
              <a:rPr lang="en-US" sz="3600" dirty="0">
                <a:latin typeface="Aptos" panose="020B0004020202020204" pitchFamily="34" charset="0"/>
              </a:rPr>
              <a:t> rooted in successful mismatch minimization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475AE-EAA0-F5B6-61F5-E7DAC8D57687}"/>
              </a:ext>
            </a:extLst>
          </p:cNvPr>
          <p:cNvSpPr txBox="1"/>
          <p:nvPr/>
        </p:nvSpPr>
        <p:spPr>
          <a:xfrm>
            <a:off x="1721316" y="12294441"/>
            <a:ext cx="11816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Question</a:t>
            </a:r>
            <a:r>
              <a:rPr lang="en-US" sz="3600" dirty="0">
                <a:latin typeface="Aptos" panose="020B0004020202020204" pitchFamily="34" charset="0"/>
              </a:rPr>
              <a:t>: If the basis of selfhood (minimal) is the body, can we </a:t>
            </a:r>
            <a:r>
              <a:rPr lang="en-US" sz="3600" u="sng" dirty="0">
                <a:latin typeface="Aptos" panose="020B0004020202020204" pitchFamily="34" charset="0"/>
              </a:rPr>
              <a:t>probe the self during low arousal states</a:t>
            </a:r>
            <a:r>
              <a:rPr lang="en-US" sz="36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D6CB4-C07E-DE83-2901-61AD167991E1}"/>
              </a:ext>
            </a:extLst>
          </p:cNvPr>
          <p:cNvSpPr txBox="1"/>
          <p:nvPr/>
        </p:nvSpPr>
        <p:spPr>
          <a:xfrm>
            <a:off x="1721316" y="13775351"/>
            <a:ext cx="12457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Hypothesis</a:t>
            </a:r>
            <a:r>
              <a:rPr lang="en-US" sz="3600" dirty="0">
                <a:latin typeface="Aptos" panose="020B0004020202020204" pitchFamily="34" charset="0"/>
              </a:rPr>
              <a:t>: False interoceptive feedback will induce physiological adaptation in anesthesia </a:t>
            </a:r>
          </a:p>
        </p:txBody>
      </p:sp>
      <p:pic>
        <p:nvPicPr>
          <p:cNvPr id="23" name="Picture 22" descr="Eeg Vector Icon 31456606 Vector Art at Vecteezy">
            <a:extLst>
              <a:ext uri="{FF2B5EF4-FFF2-40B4-BE49-F238E27FC236}">
                <a16:creationId xmlns:a16="http://schemas.microsoft.com/office/drawing/2014/main" id="{C64FD275-CF92-C6C7-C050-6AFE21298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35841" y="11473951"/>
            <a:ext cx="1091804" cy="1324218"/>
          </a:xfrm>
          <a:prstGeom prst="rect">
            <a:avLst/>
          </a:prstGeom>
        </p:spPr>
      </p:pic>
      <p:pic>
        <p:nvPicPr>
          <p:cNvPr id="27" name="Picture 26" descr="ECG, examination, heart Vector Icons free download in SVG, PNG Format">
            <a:extLst>
              <a:ext uri="{FF2B5EF4-FFF2-40B4-BE49-F238E27FC236}">
                <a16:creationId xmlns:a16="http://schemas.microsoft.com/office/drawing/2014/main" id="{5E124EAF-6D36-9545-8189-39A86E633D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77828" y="12677789"/>
            <a:ext cx="972867" cy="9728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9944EC-BDF4-FA44-0D89-2B03C5AD55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27709" y="12667928"/>
            <a:ext cx="1430022" cy="11683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5798E5-8634-B571-B753-C83C5F1F42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2994030" y="14100484"/>
            <a:ext cx="1568692" cy="1260426"/>
          </a:xfrm>
          <a:prstGeom prst="rect">
            <a:avLst/>
          </a:prstGeom>
        </p:spPr>
      </p:pic>
      <p:pic>
        <p:nvPicPr>
          <p:cNvPr id="34" name="Image 52">
            <a:extLst>
              <a:ext uri="{FF2B5EF4-FFF2-40B4-BE49-F238E27FC236}">
                <a16:creationId xmlns:a16="http://schemas.microsoft.com/office/drawing/2014/main" id="{23AF9696-B9B5-85FC-D79F-FCE8F98F1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3" y="21612596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38" name="ZoneTexte 53">
            <a:extLst>
              <a:ext uri="{FF2B5EF4-FFF2-40B4-BE49-F238E27FC236}">
                <a16:creationId xmlns:a16="http://schemas.microsoft.com/office/drawing/2014/main" id="{EEFE110D-33DC-5EEC-2513-3EED5A32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707" y="22101649"/>
            <a:ext cx="368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Results</a:t>
            </a:r>
            <a:endParaRPr lang="fr-FR" altLang="en-BE" sz="6600" dirty="0">
              <a:solidFill>
                <a:srgbClr val="066C86"/>
              </a:solidFill>
              <a:latin typeface="Aptos" panose="020B00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6E97D6-6786-74B8-DC40-38149DA05B23}"/>
              </a:ext>
            </a:extLst>
          </p:cNvPr>
          <p:cNvSpPr txBox="1"/>
          <p:nvPr/>
        </p:nvSpPr>
        <p:spPr>
          <a:xfrm>
            <a:off x="1684045" y="23228722"/>
            <a:ext cx="369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Aptos" panose="020B0004020202020204" pitchFamily="34" charset="0"/>
              </a:rPr>
              <a:t>The brain at rest</a:t>
            </a:r>
            <a:endParaRPr lang="en-001" sz="3600" u="sng" dirty="0">
              <a:latin typeface="Aptos" panose="020B00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54DAE6A-7E90-3B08-B5DF-56B756CADA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35" r="32869"/>
          <a:stretch>
            <a:fillRect/>
          </a:stretch>
        </p:blipFill>
        <p:spPr>
          <a:xfrm>
            <a:off x="1403731" y="27809252"/>
            <a:ext cx="3863868" cy="37826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FB69A83-06A8-383C-35C6-72E222F572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3731" y="35618541"/>
            <a:ext cx="3691749" cy="346056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7D89D69-1B62-D183-96D4-0AEEDC7EC0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204"/>
          <a:stretch>
            <a:fillRect/>
          </a:stretch>
        </p:blipFill>
        <p:spPr>
          <a:xfrm>
            <a:off x="1285288" y="31308425"/>
            <a:ext cx="3863868" cy="37826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0E77C8C-6E8D-DEC1-9AA9-6BDC541A8AFF}"/>
              </a:ext>
            </a:extLst>
          </p:cNvPr>
          <p:cNvSpPr txBox="1"/>
          <p:nvPr/>
        </p:nvSpPr>
        <p:spPr>
          <a:xfrm>
            <a:off x="8820649" y="23345523"/>
            <a:ext cx="836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Aptos" panose="020B0004020202020204" pitchFamily="34" charset="0"/>
              </a:rPr>
              <a:t>Response to first irrigation (first minute)</a:t>
            </a:r>
            <a:endParaRPr lang="en-001" sz="3600" u="sng" dirty="0">
              <a:latin typeface="Aptos" panose="020B00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A8155B-927B-503D-A1FC-34340B33F382}"/>
              </a:ext>
            </a:extLst>
          </p:cNvPr>
          <p:cNvSpPr txBox="1"/>
          <p:nvPr/>
        </p:nvSpPr>
        <p:spPr>
          <a:xfrm>
            <a:off x="14147861" y="29429170"/>
            <a:ext cx="5512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ptos" panose="020B0004020202020204" pitchFamily="34" charset="0"/>
              </a:rPr>
              <a:t>Increase in higher frequencies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Anesthesia: localized to irrigation site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Control: broadcasted to parietal and central electrodes</a:t>
            </a:r>
          </a:p>
          <a:p>
            <a:pPr algn="ctr"/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6CEF91-99D1-4EA3-901F-4B6AEFBE911C}"/>
              </a:ext>
            </a:extLst>
          </p:cNvPr>
          <p:cNvSpPr txBox="1"/>
          <p:nvPr/>
        </p:nvSpPr>
        <p:spPr>
          <a:xfrm>
            <a:off x="14704895" y="31591872"/>
            <a:ext cx="5259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Cluster permutation t-test, pFDR &lt; .05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5ECEA1-6294-21EE-FAE7-4F277B18FC64}"/>
              </a:ext>
            </a:extLst>
          </p:cNvPr>
          <p:cNvSpPr txBox="1"/>
          <p:nvPr/>
        </p:nvSpPr>
        <p:spPr>
          <a:xfrm>
            <a:off x="10758774" y="33285044"/>
            <a:ext cx="5512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ptos" panose="020B0004020202020204" pitchFamily="34" charset="0"/>
              </a:rPr>
              <a:t>Return to baseline after 5 minutes </a:t>
            </a:r>
            <a:endParaRPr lang="en-US" sz="2600" dirty="0">
              <a:latin typeface="Aptos" panose="020B00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B037C0-F9EF-CE86-5533-139F5617D3C3}"/>
              </a:ext>
            </a:extLst>
          </p:cNvPr>
          <p:cNvSpPr txBox="1"/>
          <p:nvPr/>
        </p:nvSpPr>
        <p:spPr>
          <a:xfrm>
            <a:off x="19982050" y="23373667"/>
            <a:ext cx="887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Aptos" panose="020B0004020202020204" pitchFamily="34" charset="0"/>
              </a:rPr>
              <a:t>Is there adaptation across irrigations ?</a:t>
            </a:r>
            <a:endParaRPr lang="en-001" sz="3600" u="sng" dirty="0">
              <a:latin typeface="Aptos" panose="020B000402020202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AF0A1A3-D561-E650-7B30-354E12DFA7F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-1" b="46490"/>
          <a:stretch>
            <a:fillRect/>
          </a:stretch>
        </p:blipFill>
        <p:spPr>
          <a:xfrm>
            <a:off x="19880223" y="24043939"/>
            <a:ext cx="9181226" cy="364663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80B8F41-911C-00F1-3124-F0C5F435A49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46836"/>
          <a:stretch>
            <a:fillRect/>
          </a:stretch>
        </p:blipFill>
        <p:spPr>
          <a:xfrm>
            <a:off x="19963916" y="27615417"/>
            <a:ext cx="9074850" cy="364663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C003149-3C19-B229-3DEB-90AA368D7F7B}"/>
              </a:ext>
            </a:extLst>
          </p:cNvPr>
          <p:cNvSpPr txBox="1"/>
          <p:nvPr/>
        </p:nvSpPr>
        <p:spPr>
          <a:xfrm>
            <a:off x="21945624" y="31256395"/>
            <a:ext cx="5512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ptos" panose="020B0004020202020204" pitchFamily="34" charset="0"/>
              </a:rPr>
              <a:t>No evidence for adaptation </a:t>
            </a:r>
          </a:p>
          <a:p>
            <a:pPr algn="ctr"/>
            <a:r>
              <a:rPr lang="en-US" dirty="0">
                <a:latin typeface="Aptos" panose="020B0004020202020204" pitchFamily="34" charset="0"/>
              </a:rPr>
              <a:t>Cluster permutation Page’s L-test</a:t>
            </a:r>
          </a:p>
        </p:txBody>
      </p:sp>
      <p:pic>
        <p:nvPicPr>
          <p:cNvPr id="79" name="Image 52">
            <a:extLst>
              <a:ext uri="{FF2B5EF4-FFF2-40B4-BE49-F238E27FC236}">
                <a16:creationId xmlns:a16="http://schemas.microsoft.com/office/drawing/2014/main" id="{B266CFA8-A668-90C6-0FDF-926ADA8DE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482" y="31641630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80" name="ZoneTexte 53">
            <a:extLst>
              <a:ext uri="{FF2B5EF4-FFF2-40B4-BE49-F238E27FC236}">
                <a16:creationId xmlns:a16="http://schemas.microsoft.com/office/drawing/2014/main" id="{AA9D3F84-0E44-1FD3-5140-62F3D4A0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6053" y="32213031"/>
            <a:ext cx="84776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sz="6000" dirty="0">
                <a:solidFill>
                  <a:srgbClr val="066C86"/>
                </a:solidFill>
                <a:latin typeface="Aptos"/>
                <a:ea typeface="ＭＳ Ｐゴシック"/>
                <a:cs typeface="Times New Roman"/>
              </a:rPr>
              <a:t>Discussion &amp; References</a:t>
            </a:r>
            <a:endParaRPr lang="fr-FR" altLang="en-BE" sz="6600" dirty="0">
              <a:solidFill>
                <a:srgbClr val="066C86"/>
              </a:solidFill>
              <a:latin typeface="Aptos" panose="020B00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4546E4A-F313-8CC4-0A69-99DFCDAF6E71}"/>
              </a:ext>
            </a:extLst>
          </p:cNvPr>
          <p:cNvSpPr txBox="1"/>
          <p:nvPr/>
        </p:nvSpPr>
        <p:spPr>
          <a:xfrm>
            <a:off x="20486344" y="33419507"/>
            <a:ext cx="9419231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u="sng" dirty="0">
                <a:latin typeface="Aptos" panose="020B0004020202020204" pitchFamily="34" charset="0"/>
              </a:rPr>
              <a:t>Responses are not attenuated in anesthesia, </a:t>
            </a:r>
            <a:r>
              <a:rPr lang="en-US" sz="3200" dirty="0">
                <a:latin typeface="Aptos" panose="020B0004020202020204" pitchFamily="34" charset="0"/>
              </a:rPr>
              <a:t>but …</a:t>
            </a:r>
          </a:p>
          <a:p>
            <a:r>
              <a:rPr lang="en-US" sz="3200" dirty="0">
                <a:latin typeface="Aptos" panose="020B0004020202020204" pitchFamily="34" charset="0"/>
              </a:rPr>
              <a:t>No evidence for neuronal response adaptation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</a:rPr>
              <a:t>Moving forward:</a:t>
            </a:r>
          </a:p>
          <a:p>
            <a:pPr marL="457200" indent="-457200">
              <a:buAutoNum type="arabicPeriod"/>
            </a:pPr>
            <a:r>
              <a:rPr lang="en-US" sz="3200" dirty="0">
                <a:latin typeface="Aptos" panose="020B0004020202020204" pitchFamily="34" charset="0"/>
              </a:rPr>
              <a:t>Examine baseline reference for adaptation</a:t>
            </a:r>
          </a:p>
          <a:p>
            <a:pPr marL="457200" indent="-457200">
              <a:buAutoNum type="arabicPeriod"/>
            </a:pPr>
            <a:r>
              <a:rPr lang="en-US" sz="3200" dirty="0">
                <a:latin typeface="Aptos"/>
              </a:rPr>
              <a:t>Examine bodily adaptations </a:t>
            </a:r>
            <a:endParaRPr lang="en-US" sz="3200" dirty="0"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3200" dirty="0">
                <a:latin typeface="Aptos" panose="020B0004020202020204" pitchFamily="34" charset="0"/>
              </a:rPr>
              <a:t>Examine brain-body interactions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2000" b="1" baseline="30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1</a:t>
            </a:r>
            <a:r>
              <a:rPr lang="en-US" sz="2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Seth, A. K., Suzuki, K., &amp; Critchley, H. D. (2011). An interoceptive predictive coding model of conscious presence. </a:t>
            </a:r>
            <a:r>
              <a:rPr lang="en-US" sz="2000" i="1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Frontiers in Psychology</a:t>
            </a:r>
            <a:r>
              <a:rPr lang="en-US" sz="2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, </a:t>
            </a:r>
            <a:r>
              <a:rPr lang="en-US" sz="2000" i="1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2</a:t>
            </a:r>
            <a:r>
              <a:rPr lang="en-US" sz="2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, 395; </a:t>
            </a:r>
            <a:r>
              <a:rPr lang="en-US" sz="2000" b="1" baseline="30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2</a:t>
            </a:r>
            <a:r>
              <a:rPr lang="en-US" sz="2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Blanke, O., &amp; Metzinger, T. (2009). Full-body illusions and minimal phenomenal selfhood. </a:t>
            </a:r>
            <a:r>
              <a:rPr lang="en-US" sz="2000" i="1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Trends in Cognitive Sciences</a:t>
            </a:r>
            <a:r>
              <a:rPr lang="en-US" sz="2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, </a:t>
            </a:r>
            <a:r>
              <a:rPr lang="en-US" sz="2000" i="1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13</a:t>
            </a:r>
            <a:r>
              <a:rPr lang="en-US" sz="2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(1), 7–13; </a:t>
            </a:r>
            <a:r>
              <a:rPr lang="en-US" sz="2000" b="1" baseline="30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3</a:t>
            </a:r>
            <a:r>
              <a:rPr lang="en-US" sz="2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Shepard, N. T., &amp; Jacobson, G. P. (2016). Chapter 9—The caloric irrigation test. In J. M. Furman &amp; T. Lempert (Eds.), </a:t>
            </a:r>
            <a:r>
              <a:rPr lang="en-US" sz="2000" i="1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Handbook of Clinical Neurology</a:t>
            </a:r>
            <a:r>
              <a:rPr lang="en-US" sz="2000" dirty="0">
                <a:latin typeface="Aptos" panose="020B0004020202020204" pitchFamily="34" charset="0"/>
                <a:ea typeface="Tahoma" panose="020B0604030504040204" pitchFamily="34" charset="0"/>
                <a:cs typeface="Aparajita" panose="020B0502040204020203" pitchFamily="18" charset="0"/>
              </a:rPr>
              <a:t> (Vol. 137, pp. 119–131). Elsevier. </a:t>
            </a:r>
            <a:endParaRPr lang="en-US" sz="2000" b="1" baseline="30000" dirty="0">
              <a:latin typeface="Aptos" panose="020B0004020202020204" pitchFamily="34" charset="0"/>
              <a:ea typeface="Tahoma" panose="020B0604030504040204" pitchFamily="34" charset="0"/>
              <a:cs typeface="Aparajita" panose="020B05020402040202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05AAD-4304-DAD2-1177-25F83513C44A}"/>
              </a:ext>
            </a:extLst>
          </p:cNvPr>
          <p:cNvSpPr txBox="1"/>
          <p:nvPr/>
        </p:nvSpPr>
        <p:spPr>
          <a:xfrm>
            <a:off x="2181307" y="23786859"/>
            <a:ext cx="296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Anesthesia</a:t>
            </a:r>
            <a:endParaRPr lang="en-001" sz="2800" dirty="0"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76C04F-C0D4-95D6-80D2-2D048D608385}"/>
              </a:ext>
            </a:extLst>
          </p:cNvPr>
          <p:cNvSpPr txBox="1"/>
          <p:nvPr/>
        </p:nvSpPr>
        <p:spPr>
          <a:xfrm>
            <a:off x="2421768" y="35143774"/>
            <a:ext cx="1454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Control</a:t>
            </a:r>
            <a:endParaRPr lang="en-001" sz="2800" dirty="0">
              <a:latin typeface="Aptos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12085A-109B-5A95-EAB6-0959D17B56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46418" y="23966117"/>
            <a:ext cx="13918796" cy="43444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2EA593-EFED-A04F-834B-8A5A88BF4F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29415" y="28432496"/>
            <a:ext cx="8021926" cy="48286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A7B307-9C2C-4738-16F3-10267A84A6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1675" y="33801428"/>
            <a:ext cx="14430375" cy="5429250"/>
          </a:xfrm>
          <a:prstGeom prst="rect">
            <a:avLst/>
          </a:prstGeom>
        </p:spPr>
      </p:pic>
      <p:pic>
        <p:nvPicPr>
          <p:cNvPr id="37" name="Picture 36" descr="dUEsthetics – Formation – Une équipe pluridisciplinaire de l'Université et  du CHU de Liège">
            <a:extLst>
              <a:ext uri="{FF2B5EF4-FFF2-40B4-BE49-F238E27FC236}">
                <a16:creationId xmlns:a16="http://schemas.microsoft.com/office/drawing/2014/main" id="{46463132-B0AF-826A-279A-719C55BC53C2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51561"/>
          <a:stretch>
            <a:fillRect/>
          </a:stretch>
        </p:blipFill>
        <p:spPr>
          <a:xfrm>
            <a:off x="13212786" y="39667274"/>
            <a:ext cx="4436204" cy="3042239"/>
          </a:xfrm>
          <a:prstGeom prst="rect">
            <a:avLst/>
          </a:prstGeom>
        </p:spPr>
      </p:pic>
      <p:pic>
        <p:nvPicPr>
          <p:cNvPr id="40" name="Picture 39" descr="Main logo | UAntwerp Style Guide | University of Antwerp">
            <a:extLst>
              <a:ext uri="{FF2B5EF4-FFF2-40B4-BE49-F238E27FC236}">
                <a16:creationId xmlns:a16="http://schemas.microsoft.com/office/drawing/2014/main" id="{2F10916E-7C72-C4BB-6641-9FD72892FC3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02989" y="39101051"/>
            <a:ext cx="8202586" cy="4101293"/>
          </a:xfrm>
          <a:prstGeom prst="rect">
            <a:avLst/>
          </a:prstGeom>
        </p:spPr>
      </p:pic>
      <p:pic>
        <p:nvPicPr>
          <p:cNvPr id="15" name="Picture 14" descr="Physiology of Cognition Group · GitLab">
            <a:extLst>
              <a:ext uri="{FF2B5EF4-FFF2-40B4-BE49-F238E27FC236}">
                <a16:creationId xmlns:a16="http://schemas.microsoft.com/office/drawing/2014/main" id="{1563F6F3-0F23-7CBF-EDCE-9A0A22A060D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756" y="39606607"/>
            <a:ext cx="4128662" cy="34479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A37FE9-F8F3-F6B5-FEF5-448A6C9CAADC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807" y="14779014"/>
            <a:ext cx="28990432" cy="72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B66D865FBEE468A04F7545C3A7F2F" ma:contentTypeVersion="6" ma:contentTypeDescription="Crée un document." ma:contentTypeScope="" ma:versionID="a48d5fa677854c92f8d1504ff1507e04">
  <xsd:schema xmlns:xsd="http://www.w3.org/2001/XMLSchema" xmlns:xs="http://www.w3.org/2001/XMLSchema" xmlns:p="http://schemas.microsoft.com/office/2006/metadata/properties" xmlns:ns2="c1dffe2b-2f9a-4769-9956-e298aa0c9165" xmlns:ns3="5ef7e182-cb40-42ae-9cfe-2f541cb4fdce" targetNamespace="http://schemas.microsoft.com/office/2006/metadata/properties" ma:root="true" ma:fieldsID="e49184bfa9a0400c15018d73d7e6d5b7" ns2:_="" ns3:_="">
    <xsd:import namespace="c1dffe2b-2f9a-4769-9956-e298aa0c9165"/>
    <xsd:import namespace="5ef7e182-cb40-42ae-9cfe-2f541cb4f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ffe2b-2f9a-4769-9956-e298aa0c9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7e182-cb40-42ae-9cfe-2f541cb4f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9A74DF-7715-47EC-938B-4B08A1FD0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0E619-0C9D-4031-BA00-FAF3E1601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dffe2b-2f9a-4769-9956-e298aa0c9165"/>
    <ds:schemaRef ds:uri="5ef7e182-cb40-42ae-9cfe-2f541cb4f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EB972B-E4D6-4622-B99F-C702588B3F88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c1dffe2b-2f9a-4769-9956-e298aa0c9165"/>
    <ds:schemaRef ds:uri="http://schemas.openxmlformats.org/package/2006/metadata/core-properties"/>
    <ds:schemaRef ds:uri="http://purl.org/dc/elements/1.1/"/>
    <ds:schemaRef ds:uri="5ef7e182-cb40-42ae-9cfe-2f541cb4fd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558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Koroma Matthieu</dc:creator>
  <cp:lastModifiedBy>Boulakis Paradeisios Alexandros</cp:lastModifiedBy>
  <cp:revision>60</cp:revision>
  <dcterms:created xsi:type="dcterms:W3CDTF">2022-05-26T12:45:58Z</dcterms:created>
  <dcterms:modified xsi:type="dcterms:W3CDTF">2026-06-09T08:18:19Z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0x010100240B66D865FBEE468A04F7545C3A7F2F</vt:lpwstr>
  </property>
</Properties>
</file>