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4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5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6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7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8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9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10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73" r:id="rId3"/>
    <p:sldId id="266" r:id="rId4"/>
    <p:sldId id="261" r:id="rId5"/>
    <p:sldId id="260" r:id="rId6"/>
    <p:sldId id="275" r:id="rId7"/>
    <p:sldId id="264" r:id="rId8"/>
    <p:sldId id="269" r:id="rId9"/>
    <p:sldId id="270" r:id="rId10"/>
    <p:sldId id="268" r:id="rId11"/>
    <p:sldId id="274" r:id="rId12"/>
    <p:sldId id="272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A5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523" autoAdjust="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588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9A177-D252-433B-94FD-45DE1B79E64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200BE-4202-480E-891F-C6BE9CAA04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44787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200BE-4202-480E-891F-C6BE9CAA04F8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7931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200BE-4202-480E-891F-C6BE9CAA04F8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7134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200BE-4202-480E-891F-C6BE9CAA04F8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30223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200BE-4202-480E-891F-C6BE9CAA04F8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93987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200BE-4202-480E-891F-C6BE9CAA04F8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6562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200BE-4202-480E-891F-C6BE9CAA04F8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33312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200BE-4202-480E-891F-C6BE9CAA04F8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3331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200BE-4202-480E-891F-C6BE9CAA04F8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62518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200BE-4202-480E-891F-C6BE9CAA04F8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53781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200BE-4202-480E-891F-C6BE9CAA04F8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21351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B6B7DA-02D2-2C20-C909-47CC3025D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5811A7B-57BC-6CC1-72E8-D94B0C1BE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3AACAD-BB94-2430-3498-C6C434E55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D3FC4-D384-45CB-AA22-8D35628A069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1B0BEC-6422-2771-4EBA-1BDB70A20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4DC95E-9A4C-9055-AF01-1BB949F59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091F-EDE9-43E3-AEC0-5A311128DD4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1779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DDA183-5DC7-34AD-EC57-01E4CF435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316B96-5918-0A87-8935-A1867834A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97F670-E5B2-E45D-12A9-14AD89D8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D3FC4-D384-45CB-AA22-8D35628A069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D726E0-046E-3165-E3C7-359F929FC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9D7879-06F9-B0D2-28E0-08836A398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091F-EDE9-43E3-AEC0-5A311128DD4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87855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E1EEF9-E845-4C60-F300-A4BCB3DF9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672E80-8BAC-AAF0-FCF8-7157C9537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80511E-DFD7-E930-C15E-0F8BF02DE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D3FC4-D384-45CB-AA22-8D35628A069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F450FF-39C7-F486-4890-E1BDBECC1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0E6D66-6EF2-98F2-7AEC-183E03AC8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091F-EDE9-43E3-AEC0-5A311128DD4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6726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5C8F18-C2F9-E828-368A-F4ACED6E3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7D7720-83E4-3CE2-EF0A-69C12C74C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C8E9105-A559-7A8D-01CE-498B68B50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2558F60-8300-156A-7294-8ED4179CF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D3FC4-D384-45CB-AA22-8D35628A069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350914-2C83-6A6A-6613-3FFB12C72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8B78BA-B433-0C78-4DFD-4D87236E5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091F-EDE9-43E3-AEC0-5A311128DD4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24286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D6A1C-319A-BE6A-821D-9A1460115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BCCE01F-74FF-5C4A-7FC0-44C821076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C2C82A-FF6F-D358-7B45-C306F9A4D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C54132-8786-73D0-2F21-9220816B85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3C0B00-DA23-4370-FA7F-BBDD45978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3F1D861-FDA0-516C-9167-CCD637EF5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D3FC4-D384-45CB-AA22-8D35628A069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4C8F904-5866-A825-53AC-76D6E669C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5371CB3-E49C-287B-7286-ECD7CB4B7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091F-EDE9-43E3-AEC0-5A311128DD4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35369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782B48-975D-6920-4839-BD7C4C2EC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6B499B1-F981-8C49-852A-E44E18176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D3FC4-D384-45CB-AA22-8D35628A069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3BB3B25-5816-21D6-DAB6-178F5139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E7E8B07-C8F1-4FC9-0D1B-4C7A04D9F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091F-EDE9-43E3-AEC0-5A311128DD4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7925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9C650BD-35AB-58E7-6E18-6AEC21AD5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D3FC4-D384-45CB-AA22-8D35628A069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441CF6-170D-0B5C-DE5D-17F8D4BD8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15E596-D916-2091-5D5E-D51A67B92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091F-EDE9-43E3-AEC0-5A311128DD4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435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925CA8-BFF1-1098-674E-A982601BB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AB056C-852F-F2CA-4978-EA54BE486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4277FB-D8FA-1755-891E-FFC61141D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6A8186-8659-AA97-B8B2-5BFC9BEB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D3FC4-D384-45CB-AA22-8D35628A069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428D53-158A-C6CA-7F6A-DEB039B23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75AB8F-7C5A-7639-DCD3-C9139A75F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091F-EDE9-43E3-AEC0-5A311128DD4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9965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C5BC7C-0F65-B641-06B4-2BB3CF842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633730E-1A7C-F761-8C65-610CA83357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BA3FB65-32AF-3894-7678-EA79C4C28C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E4FC72-EBF7-FFE9-4C6B-BD614AEE2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D3FC4-D384-45CB-AA22-8D35628A069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8F3E3E-6056-09A0-BE1B-4AE25F021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1361C6-58BC-9883-CE65-F422951B2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091F-EDE9-43E3-AEC0-5A311128DD4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6090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6A5AF4-BB86-84BB-832B-D9219F4F0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FDE5CF4-2E3D-8A09-7F4B-06EEF8F61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25AD66-7A93-CA78-D563-0FA6D0862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D3FC4-D384-45CB-AA22-8D35628A069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EFEBB9-1122-E1B2-23A9-0012C6C40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7013EA-A537-CE12-BD45-B56E1920F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091F-EDE9-43E3-AEC0-5A311128DD4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654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0742FB8-D1DB-69C0-188D-8864AACBB2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F5F33AA-759D-4196-8615-BD8CAC0D0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D45740-358A-DAAC-AC5B-6EC684865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D3FC4-D384-45CB-AA22-8D35628A069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D1913C-3142-BBBA-3AB8-EF8129842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8B3EAF-CBF4-7189-0E62-D820718B3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091F-EDE9-43E3-AEC0-5A311128DD4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474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DA3D69-695C-4D25-D458-FB6782D87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2A9038-ADF9-4CB1-C398-744F39702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CF565E-36A8-8347-B434-15464398F5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D3FC4-D384-45CB-AA22-8D35628A0691}" type="datetimeFigureOut">
              <a:rPr lang="fr-BE" smtClean="0"/>
              <a:t>05-06-26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2CE332-45DF-7C0F-E659-171EF3C25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DE4DA-16E0-EF1C-6996-8AFA5064A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8E091F-EDE9-43E3-AEC0-5A311128DD4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990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2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6.sv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5.sv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14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image" Target="../media/image9.png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image" Target="../media/image8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notesSlide" Target="../notesSlides/notesSlide3.xml"/><Relationship Id="rId5" Type="http://schemas.openxmlformats.org/officeDocument/2006/relationships/tags" Target="../tags/tag23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11.png"/><Relationship Id="rId5" Type="http://schemas.openxmlformats.org/officeDocument/2006/relationships/tags" Target="../tags/tag32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31.xml"/><Relationship Id="rId9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hyperlink" Target="https://www.oxfordlearnersdictionaries.com/definition/english/woke_2" TargetMode="External"/><Relationship Id="rId4" Type="http://schemas.openxmlformats.org/officeDocument/2006/relationships/hyperlink" Target="https://www.universalis.fr/encyclopedie/panique-moral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26FD87-C2D0-C60E-D636-C5717E63364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945086"/>
          </a:xfrm>
          <a:prstGeom prst="rect">
            <a:avLst/>
          </a:prstGeom>
          <a:solidFill>
            <a:srgbClr val="60A5AC"/>
          </a:solidFill>
          <a:ln>
            <a:solidFill>
              <a:srgbClr val="60A5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>
              <a:solidFill>
                <a:srgbClr val="60A5AC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82A5D1-E4C5-F4F0-2EA6-F550ECE1E192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441179" y="4005943"/>
            <a:ext cx="9144000" cy="2438400"/>
          </a:xfrm>
        </p:spPr>
        <p:txBody>
          <a:bodyPr>
            <a:normAutofit/>
          </a:bodyPr>
          <a:lstStyle/>
          <a:p>
            <a:pPr algn="r"/>
            <a:r>
              <a:rPr lang="fr-BE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Clarisse Charlier</a:t>
            </a:r>
          </a:p>
          <a:p>
            <a:pPr algn="r"/>
            <a:r>
              <a:rPr lang="fr-BE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Doctorante-Boursière FNRS – FRESH (Traverses - CEREP)</a:t>
            </a:r>
          </a:p>
          <a:p>
            <a:pPr algn="r"/>
            <a:endParaRPr lang="fr-BE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fr-BE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Journée d’étude « Seuil(s) » du groupe </a:t>
            </a:r>
            <a:r>
              <a:rPr lang="fr-BE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Intersections</a:t>
            </a:r>
            <a:r>
              <a:rPr lang="fr-BE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fr-BE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mai 2026</a:t>
            </a:r>
          </a:p>
          <a:p>
            <a:pPr algn="r"/>
            <a:r>
              <a:rPr lang="fr-BE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Année académique 2025-2026</a:t>
            </a:r>
          </a:p>
        </p:txBody>
      </p:sp>
      <p:pic>
        <p:nvPicPr>
          <p:cNvPr id="6" name="Picture 5" descr="FRS-FNRS ros vert transp">
            <a:extLst>
              <a:ext uri="{FF2B5EF4-FFF2-40B4-BE49-F238E27FC236}">
                <a16:creationId xmlns:a16="http://schemas.microsoft.com/office/drawing/2014/main" id="{6908A8D9-811D-1AFA-0BC8-B33B3E6726D6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67" y="5688403"/>
            <a:ext cx="1279072" cy="81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1CB1780E-26BD-229C-BD29-01D496B4BED8}"/>
              </a:ext>
            </a:extLst>
          </p:cNvPr>
          <p:cNvSpPr>
            <a:spLocks noGrp="1" noChangeArrowheads="1"/>
          </p:cNvSpPr>
          <p:nvPr>
            <p:ph type="ctrTitle"/>
            <p:custDataLst>
              <p:tags r:id="rId4"/>
            </p:custDataLst>
          </p:nvPr>
        </p:nvSpPr>
        <p:spPr bwMode="auto">
          <a:xfrm>
            <a:off x="865414" y="1770363"/>
            <a:ext cx="10617750" cy="1449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3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marges au seuil : le glissement de « </a:t>
            </a:r>
            <a:r>
              <a:rPr kumimoji="0" lang="fr-FR" altLang="fr-FR" sz="31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FR" altLang="fr-FR" sz="3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 et du « </a:t>
            </a:r>
            <a:r>
              <a:rPr kumimoji="0" lang="fr-FR" altLang="fr-FR" sz="31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wokisme</a:t>
            </a:r>
            <a:r>
              <a:rPr kumimoji="0" lang="fr-FR" altLang="fr-FR" sz="3100" b="0" i="0" u="none" strike="noStrike" cap="none" normalizeH="0" baseline="0" dirty="0" err="1">
                <a:ln>
                  <a:noFill/>
                </a:ln>
                <a:solidFill>
                  <a:srgbClr val="60A5A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kumimoji="0" lang="fr-FR" altLang="fr-FR" sz="3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comme instrument de disqualification rhétorique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395E0A-34AC-2938-0B4C-63156AA2F65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5414" y="1710152"/>
            <a:ext cx="10617750" cy="17188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DAE73D8-A948-1588-EB4E-5CCA7454536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788644" y="5766025"/>
            <a:ext cx="1798970" cy="73342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6A41221-CE3A-760D-11D9-259317EE812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066026" y="5766025"/>
            <a:ext cx="2537501" cy="733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4" name="Image 13" descr="De quoi sémio est-il le nom ? L'apport des SIC à la sémiotique | SFSIC">
            <a:extLst>
              <a:ext uri="{FF2B5EF4-FFF2-40B4-BE49-F238E27FC236}">
                <a16:creationId xmlns:a16="http://schemas.microsoft.com/office/drawing/2014/main" id="{2AC5FDEE-A76E-23A3-21D8-67943D6450E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155054" y="5856737"/>
            <a:ext cx="2376478" cy="5718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7B8D06-99E8-7C00-B88E-4AFA62DB8B0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772731" y="5785116"/>
            <a:ext cx="1449314" cy="69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260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950D66-11A3-8825-AC46-59EFD72FFBE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BE" dirty="0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Sommaire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F450F03-BF9D-6C0E-588C-982D1AE96A18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3373120" y="2489200"/>
            <a:ext cx="0" cy="2400930"/>
          </a:xfrm>
          <a:prstGeom prst="line">
            <a:avLst/>
          </a:prstGeom>
          <a:ln>
            <a:solidFill>
              <a:srgbClr val="60A5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que 6" descr="Badge 1 avec un remplissage uni">
            <a:extLst>
              <a:ext uri="{FF2B5EF4-FFF2-40B4-BE49-F238E27FC236}">
                <a16:creationId xmlns:a16="http://schemas.microsoft.com/office/drawing/2014/main" id="{3E1CE1C7-072E-F834-26AE-A0203CA4236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04720" y="2459990"/>
            <a:ext cx="726440" cy="726440"/>
          </a:xfrm>
          <a:prstGeom prst="rect">
            <a:avLst/>
          </a:prstGeom>
        </p:spPr>
      </p:pic>
      <p:pic>
        <p:nvPicPr>
          <p:cNvPr id="10" name="Graphique 9" descr="Badge avec un remplissage uni">
            <a:extLst>
              <a:ext uri="{FF2B5EF4-FFF2-40B4-BE49-F238E27FC236}">
                <a16:creationId xmlns:a16="http://schemas.microsoft.com/office/drawing/2014/main" id="{28B94837-0672-5005-98EB-AAB84B651F2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169165" y="3276285"/>
            <a:ext cx="761995" cy="76199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469ED3F-614C-5B9F-7B5A-5486812CF92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586480" y="2592377"/>
            <a:ext cx="6918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</a:t>
            </a:r>
            <a:r>
              <a:rPr lang="fr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 et genèse d’un glissement sémantique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8148AD8-B913-8C44-ECA9-8BCF6C33B51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586480" y="3424535"/>
            <a:ext cx="6918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Wokisme », panique morale et stratégie rhétorique</a:t>
            </a:r>
          </a:p>
        </p:txBody>
      </p:sp>
      <p:pic>
        <p:nvPicPr>
          <p:cNvPr id="14" name="Graphique 13" descr="Badge 3 avec un remplissage uni">
            <a:extLst>
              <a:ext uri="{FF2B5EF4-FFF2-40B4-BE49-F238E27FC236}">
                <a16:creationId xmlns:a16="http://schemas.microsoft.com/office/drawing/2014/main" id="{EA5AE482-D449-4F34-1730-28D6B343C4F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86942" y="4128135"/>
            <a:ext cx="761995" cy="76199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98DD2F7-9E44-7754-7FD9-C2C6C0D1C4E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586480" y="4278299"/>
            <a:ext cx="6918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Conclusion, perspectives et discussion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D8D492A-2BDC-95EF-5718-7E6B4BB081C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1795760" y="6384019"/>
            <a:ext cx="162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95617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B7B1E6-BEBA-7502-6291-574DA46642E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BE" sz="4000" dirty="0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Contextualisation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51EB37-9BB8-79D0-2D78-B65E2EB19E28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2153919"/>
            <a:ext cx="4587240" cy="3992881"/>
          </a:xfrm>
        </p:spPr>
        <p:txBody>
          <a:bodyPr>
            <a:normAutofit fontScale="92500"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Constat : aujourd’hui, « </a:t>
            </a:r>
            <a:r>
              <a:rPr lang="fr-FR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 est souvent utilisé comme </a:t>
            </a:r>
            <a:r>
              <a:rPr lang="fr-FR" sz="24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terme disqualifiant</a:t>
            </a:r>
          </a:p>
          <a:p>
            <a:pPr marL="0" indent="0">
              <a:buNone/>
            </a:pPr>
            <a:endParaRPr lang="fr-BE" sz="24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termes « </a:t>
            </a:r>
            <a:r>
              <a:rPr lang="fr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», « wokisme », etc. sont devenus des </a:t>
            </a:r>
            <a:r>
              <a:rPr lang="fr-BE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buzz </a:t>
            </a:r>
            <a:r>
              <a:rPr lang="fr-BE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words</a:t>
            </a:r>
            <a:endParaRPr lang="fr-BE" sz="2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BE" sz="2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Diffusion et circulation accrue des termes « </a:t>
            </a:r>
            <a:r>
              <a:rPr lang="fr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 et « wokisme » dans divers espaces discursifs</a:t>
            </a:r>
          </a:p>
          <a:p>
            <a:pPr marL="0" indent="0">
              <a:buNone/>
            </a:pPr>
            <a:endParaRPr lang="fr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4A3029B-9975-76AB-A87C-A3706A39F51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795760" y="6384019"/>
            <a:ext cx="162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AC4CDF-FC1F-1674-F5DB-017DC9030AC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096000" y="3322012"/>
            <a:ext cx="5341506" cy="1499925"/>
          </a:xfrm>
          <a:prstGeom prst="rect">
            <a:avLst/>
          </a:prstGeom>
          <a:ln>
            <a:solidFill>
              <a:srgbClr val="60A5AC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376C04-9E68-D861-5792-4BDAD2441D5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298987" y="1890379"/>
            <a:ext cx="3947430" cy="1201392"/>
          </a:xfrm>
          <a:prstGeom prst="rect">
            <a:avLst/>
          </a:prstGeom>
          <a:ln>
            <a:solidFill>
              <a:srgbClr val="60A5AC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F6C5ED5-B8D2-B423-04E7-797291F1E03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882875" y="2738552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 Corinne </a:t>
            </a:r>
            <a:r>
              <a:rPr lang="fr-BE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Lhaïk</a:t>
            </a:r>
            <a:endParaRPr lang="fr-B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77EAA1C-E687-0997-5F52-294FC9A7303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046839" y="4404957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 Éric Zemmour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5CE1079-F003-1A3D-8EB1-16D2DAD8EB3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935089" y="5052178"/>
            <a:ext cx="3982693" cy="1168834"/>
          </a:xfrm>
          <a:prstGeom prst="rect">
            <a:avLst/>
          </a:prstGeom>
          <a:ln>
            <a:solidFill>
              <a:srgbClr val="60A5AC"/>
            </a:solidFill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9730457-5587-D473-02C6-6E3814A289A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477704" y="5869801"/>
            <a:ext cx="81087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 Paul Laubacher</a:t>
            </a:r>
          </a:p>
        </p:txBody>
      </p:sp>
    </p:spTree>
    <p:extLst>
      <p:ext uri="{BB962C8B-B14F-4D97-AF65-F5344CB8AC3E}">
        <p14:creationId xmlns:p14="http://schemas.microsoft.com/office/powerpoint/2010/main" val="2009582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F15690-C60E-1E8A-EC8A-052FC328F97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BE" sz="4000" dirty="0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genèse d’un glissement sémantique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02281E-9ABD-647D-68D8-24B146B149D4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792394"/>
            <a:ext cx="10515600" cy="65223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B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Quelle origine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46BD24-EF97-875D-A467-BCDDE696130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66801" y="2444626"/>
            <a:ext cx="1017016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départ, « </a:t>
            </a:r>
            <a:r>
              <a:rPr lang="fr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 signifie : </a:t>
            </a:r>
          </a:p>
          <a:p>
            <a:pPr algn="ctr"/>
            <a:endParaRPr lang="fr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BE" sz="2200" dirty="0"/>
              <a:t>“</a:t>
            </a:r>
            <a:r>
              <a:rPr lang="fr-B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ware of social and political issues and concerned that some groups in society are treated less fairly than others.</a:t>
            </a:r>
            <a:r>
              <a:rPr lang="fr-BE" sz="2200" dirty="0"/>
              <a:t>”</a:t>
            </a:r>
          </a:p>
          <a:p>
            <a:pPr algn="r"/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Oxford </a:t>
            </a:r>
            <a:r>
              <a:rPr lang="fr-BE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Press. (</a:t>
            </a:r>
            <a:r>
              <a:rPr lang="fr-BE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n.d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Oxford Learner’s Dictionary [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ligne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]. </a:t>
            </a:r>
            <a:endParaRPr lang="fr-B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29944FF5-AA81-0C0A-AFA3-37613481081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758178" y="4659427"/>
            <a:ext cx="337820" cy="384320"/>
          </a:xfrm>
          <a:prstGeom prst="downArrow">
            <a:avLst/>
          </a:prstGeom>
          <a:solidFill>
            <a:srgbClr val="60A5AC"/>
          </a:solidFill>
          <a:ln>
            <a:solidFill>
              <a:srgbClr val="60A5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117C735-5DD1-6679-CEFD-5442B80FD78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434793" y="5104707"/>
            <a:ext cx="8926171" cy="1181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4F0BB6-4EA7-FAF8-F7DB-F9CE40A26B0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1795760" y="6384019"/>
            <a:ext cx="162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77BC5C2-51B8-920C-AB89-282FE331E9D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257040" y="5374640"/>
            <a:ext cx="1300480" cy="3454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5D4CCE-7C73-14F2-7945-D0C38F42ED2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55040" y="3126394"/>
            <a:ext cx="10398759" cy="1411114"/>
          </a:xfrm>
          <a:prstGeom prst="rect">
            <a:avLst/>
          </a:prstGeom>
          <a:noFill/>
          <a:ln>
            <a:solidFill>
              <a:srgbClr val="60A5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08001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4EAF24-E8ED-7948-58D2-B306B49F5BB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BE" sz="4000" dirty="0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tournant péjoratif de « </a:t>
            </a:r>
            <a:r>
              <a:rPr lang="fr-BE" sz="4000" dirty="0" err="1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BE" sz="4000" dirty="0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428C1F-B8EF-3237-7F89-C358B4A687CD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930399"/>
            <a:ext cx="10515600" cy="49276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BE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Glissement sémantique par rapport au terme originel</a:t>
            </a:r>
            <a:endParaRPr lang="fr-BE" sz="2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fr-BE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 </a:t>
            </a:r>
            <a:r>
              <a:rPr lang="fr-BE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BE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 est un </a:t>
            </a:r>
            <a:r>
              <a:rPr lang="fr-BE" sz="23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signifiant flottant</a:t>
            </a:r>
            <a:r>
              <a:rPr lang="fr-BE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BE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Laclau</a:t>
            </a:r>
            <a:r>
              <a:rPr lang="fr-B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2008), </a:t>
            </a:r>
            <a:r>
              <a:rPr lang="fr-BE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« </a:t>
            </a:r>
            <a:r>
              <a:rPr lang="fr-BE" sz="23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 piégé</a:t>
            </a:r>
            <a:r>
              <a:rPr lang="fr-BE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 </a:t>
            </a:r>
            <a:r>
              <a:rPr lang="fr-B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(Dupuis-Déri, 2019)</a:t>
            </a:r>
            <a:r>
              <a:rPr lang="fr-BE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un terme hautement </a:t>
            </a:r>
            <a:r>
              <a:rPr lang="fr-BE" sz="23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pathémique</a:t>
            </a:r>
            <a:r>
              <a:rPr lang="fr-BE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(peur, colère, anxiété, etc.)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fr-B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- Force stratégique  rhétorique de l’</a:t>
            </a:r>
            <a:r>
              <a:rPr lang="fr-BE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épouvantail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fr-B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- Addition de traits sémantiques, mais pas de définition stable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fr-B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- Champ lexical spécifique (gangrène, virus, maladie, poison, séparatisme, communautarisme, universalisme, laïcité, etc.)</a:t>
            </a:r>
          </a:p>
          <a:p>
            <a:endParaRPr lang="fr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8D4668-6195-FD31-22BE-8CE8B57F7F6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795760" y="6384019"/>
            <a:ext cx="162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91102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E188B58-FC60-FD91-8914-8944FC8BB3A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8200" y="3826827"/>
            <a:ext cx="10515600" cy="2085443"/>
          </a:xfrm>
          <a:prstGeom prst="rect">
            <a:avLst/>
          </a:prstGeom>
          <a:noFill/>
          <a:ln>
            <a:solidFill>
              <a:srgbClr val="60A5AC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L'idéologie peut prendre mille formes. </a:t>
            </a:r>
            <a:r>
              <a:rPr lang="fr-FR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Socialisme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FR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Communisme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FR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Antifascisme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FR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Antiracisme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FR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Wokisme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Mais peu importe le nom sous lequel elle se présente, elle est toujours la même. C'est une </a:t>
            </a:r>
            <a:r>
              <a:rPr lang="fr-FR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pensée qui ignore le réel 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qui </a:t>
            </a:r>
            <a:r>
              <a:rPr lang="fr-FR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estime qu'elle peut le refaçonner à sa guise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qu'elle peut changer l'homme comme elle le souhaite, qu'elle peut </a:t>
            </a:r>
            <a:r>
              <a:rPr lang="fr-FR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table rase du passé et de toutes les traditions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>
              <a:lnSpc>
                <a:spcPct val="150000"/>
              </a:lnSpc>
            </a:pP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Zemmour, Éric. (2022). </a:t>
            </a: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Meeting de Saint-Quentin sur l’école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14 janvier 2022. </a:t>
            </a:r>
            <a:endParaRPr lang="fr-B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753A455F-9D1E-ED5F-88DB-4C5729E7584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4000" dirty="0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« </a:t>
            </a:r>
            <a:r>
              <a:rPr lang="fr-BE" sz="4000" dirty="0" err="1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BE" sz="4000" dirty="0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 à « wokisme »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37E0B15-C4AE-D308-9220-33FFF6B35CAF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38200" y="1960879"/>
            <a:ext cx="10515600" cy="14681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Passage de l’adjectif « </a:t>
            </a:r>
            <a:r>
              <a:rPr lang="fr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woke</a:t>
            </a: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 » à « wok</a:t>
            </a:r>
            <a:r>
              <a:rPr lang="fr-BE" sz="2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isme</a:t>
            </a: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 », « </a:t>
            </a:r>
            <a:r>
              <a:rPr lang="fr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wokiste.s</a:t>
            </a: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 »</a:t>
            </a:r>
          </a:p>
          <a:p>
            <a:pPr>
              <a:lnSpc>
                <a:spcPct val="150000"/>
              </a:lnSpc>
            </a:pP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Ajout du suffixe « -</a:t>
            </a:r>
            <a:r>
              <a:rPr lang="fr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isme</a:t>
            </a: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 »  associer à l’idéologie</a:t>
            </a:r>
          </a:p>
          <a:p>
            <a:endParaRPr lang="fr-B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7B88B2-4680-5EE3-36FF-2A99A85AC0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95760" y="6384019"/>
            <a:ext cx="162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22960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541EEB-8AD7-1121-3B4D-B409F277C65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BE" dirty="0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seuil d’une panique morale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A803FA-D513-ACE3-415F-B1E047797290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906905"/>
            <a:ext cx="10515600" cy="4477114"/>
          </a:xfrm>
        </p:spPr>
        <p:txBody>
          <a:bodyPr>
            <a:normAutofit/>
          </a:bodyPr>
          <a:lstStyle/>
          <a:p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 wokisme = une panique morale ? </a:t>
            </a:r>
            <a:r>
              <a:rPr lang="fr-B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(Cohen, 1972 ; Policar, 2022 ; </a:t>
            </a:r>
            <a:r>
              <a:rPr lang="fr-BE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Mauhoudeau</a:t>
            </a:r>
            <a:r>
              <a:rPr lang="fr-B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2022)</a:t>
            </a:r>
          </a:p>
          <a:p>
            <a:endParaRPr lang="fr-B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B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B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B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8"/>
            <a:endParaRPr lang="fr-BE" sz="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B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Étiquette « </a:t>
            </a:r>
            <a:r>
              <a:rPr lang="fr-B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 agit comme un argument absolu et permet une disqualification directe</a:t>
            </a:r>
          </a:p>
          <a:p>
            <a:endParaRPr lang="fr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99904E-56FD-DB6F-17A9-049946F9327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795760" y="6384019"/>
            <a:ext cx="162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3ADE91-636B-0D4D-DB4E-936FA6E0D4A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02360" y="2740529"/>
            <a:ext cx="9987280" cy="2228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B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La notion de panique morale, développée depuis les années 1970, désigne originellement la </a:t>
            </a:r>
            <a:r>
              <a:rPr lang="fr-BE" sz="20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crainte disproportionnée </a:t>
            </a:r>
            <a:r>
              <a:rPr lang="fr-B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d’une société face à des pratiques sociales ou culturelles d’individus </a:t>
            </a:r>
            <a:r>
              <a:rPr lang="fr-BE" sz="20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qu’elle juge déviants </a:t>
            </a:r>
            <a:r>
              <a:rPr lang="fr-B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qu’elle considère comme un </a:t>
            </a:r>
            <a:r>
              <a:rPr lang="fr-BE" sz="20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péril pour sa sécurité, ses valeurs et (ou) son mode de vie</a:t>
            </a:r>
            <a:r>
              <a:rPr lang="fr-B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fr-BE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Passard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C. (</a:t>
            </a:r>
            <a:r>
              <a:rPr lang="fr-BE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n.d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.). « Panique morale », 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Encyclopédie </a:t>
            </a:r>
            <a:r>
              <a:rPr lang="fr-BE" sz="1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Universalis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[en ligne].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072E9F-59DB-12F7-E30C-E0B34D4E714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55040" y="2740528"/>
            <a:ext cx="10398760" cy="2359791"/>
          </a:xfrm>
          <a:prstGeom prst="rect">
            <a:avLst/>
          </a:prstGeom>
          <a:noFill/>
          <a:ln>
            <a:solidFill>
              <a:srgbClr val="60A5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85466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C7DE8-62C9-080E-FDC7-B7318DC9A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EE1A98-9D38-E9D3-7610-9FD1317744B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BE" sz="4000" dirty="0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Quels mécanismes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B5D813-F533-1178-101C-B2186EA99DA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38200" y="1546840"/>
            <a:ext cx="10515600" cy="414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Quels mécanismes ? 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 d’un ennemi homogène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Dramatisation d’une menace civilisationnelle/culturelle 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Simplification (censure, excès, hypersensibilité, etc.) 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Généralisations abusives et polarisation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Inversion victimaire (victime de la censure, « opprimés-oppresseurs »)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Légitimation d’une réponse politique de « résistance » ou de « reconquête »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…</a:t>
            </a:r>
            <a:endParaRPr lang="fr-BE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23155B5-8A09-5B2D-94C3-CEE87EFAF1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795760" y="6384019"/>
            <a:ext cx="162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39FA123-0EF1-61BA-3F09-8A01092AC9A7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531360" y="6126480"/>
            <a:ext cx="2844800" cy="0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7A874348-781D-AB17-4EF7-52AA2AB8B96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782560" y="5803314"/>
            <a:ext cx="3393440" cy="646331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Détourner le débat, apporter un cadrage spécifique</a:t>
            </a:r>
          </a:p>
        </p:txBody>
      </p:sp>
    </p:spTree>
    <p:extLst>
      <p:ext uri="{BB962C8B-B14F-4D97-AF65-F5344CB8AC3E}">
        <p14:creationId xmlns:p14="http://schemas.microsoft.com/office/powerpoint/2010/main" val="374280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3DC5E-54D3-D5BB-C810-61C60177617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BE" dirty="0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Quelques exemples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2780E9-188A-1BB2-C152-A9A8D09348E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81380" y="3916841"/>
            <a:ext cx="10429240" cy="2500941"/>
          </a:xfrm>
          <a:prstGeom prst="rect">
            <a:avLst/>
          </a:prstGeom>
          <a:noFill/>
          <a:ln>
            <a:solidFill>
              <a:srgbClr val="60A5AC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B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n'y a pas plus puissant que le goût de l'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égalité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Face à ceux qui tentent de semer le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poison de la division, de fragmenter, de fracturer les hommes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il n'y a pas plus puissant que la force tranquille de la fraternité. Face au fanatisme islamiste qui sème la mort, face au </a:t>
            </a:r>
            <a:r>
              <a:rPr lang="fr-FR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séparatisme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qui veut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installer dans la République la règle de quelques-uns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le règne du plus fort, il n'y a pas plus puissant que la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vigueur apaisée de la laïcité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r">
              <a:lnSpc>
                <a:spcPct val="150000"/>
              </a:lnSpc>
            </a:pPr>
            <a:r>
              <a:rPr lang="fr-B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Macron, Emmanuel. (2022). </a:t>
            </a:r>
            <a:r>
              <a:rPr lang="fr-BE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Meeting à la Défense Arena</a:t>
            </a:r>
            <a:r>
              <a:rPr lang="fr-B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3 avril 2022.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79E487E-4EB4-6314-266B-F4443915655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81380" y="1690688"/>
            <a:ext cx="10429240" cy="2085443"/>
          </a:xfrm>
          <a:prstGeom prst="rect">
            <a:avLst/>
          </a:prstGeom>
          <a:noFill/>
          <a:ln>
            <a:solidFill>
              <a:srgbClr val="60A5AC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B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C'est lui, celui qui clamait que la culture française n'existait pas, laissant réagir et parfois en les accompagnant les </a:t>
            </a:r>
            <a:r>
              <a:rPr lang="fr-B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idéologies</a:t>
            </a:r>
            <a:r>
              <a:rPr lang="fr-B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destructrices ronger les fondations de l'harmonie sociale : le </a:t>
            </a:r>
            <a:r>
              <a:rPr lang="fr-BE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wokisme</a:t>
            </a:r>
            <a:r>
              <a:rPr lang="fr-B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la </a:t>
            </a:r>
            <a:r>
              <a:rPr lang="fr-B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repentance</a:t>
            </a:r>
            <a:r>
              <a:rPr lang="fr-B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le </a:t>
            </a:r>
            <a:r>
              <a:rPr lang="fr-BE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racialisme</a:t>
            </a:r>
            <a:r>
              <a:rPr lang="fr-B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l'</a:t>
            </a:r>
            <a:r>
              <a:rPr lang="fr-B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indigénisme</a:t>
            </a:r>
            <a:r>
              <a:rPr lang="fr-B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le </a:t>
            </a:r>
            <a:r>
              <a:rPr lang="fr-BE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décolonialisme</a:t>
            </a:r>
            <a:r>
              <a:rPr lang="fr-B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tout semble le porter à un saccage méthodique de ce qui fait la France.</a:t>
            </a:r>
          </a:p>
          <a:p>
            <a:pPr algn="r">
              <a:lnSpc>
                <a:spcPct val="150000"/>
              </a:lnSpc>
            </a:pPr>
            <a:r>
              <a:rPr lang="fr-B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Pen, Marine. (2022). </a:t>
            </a:r>
            <a:r>
              <a:rPr lang="fr-BE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Meeting de Reims</a:t>
            </a:r>
            <a:r>
              <a:rPr lang="fr-B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5 février 2022.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CC66704-F10E-8AAE-CB7E-E51F14A5AA7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95760" y="6384019"/>
            <a:ext cx="162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92464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CD1158-D5CC-8B48-527C-6FEA6C7308A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BE" dirty="0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 : dépasser le seuil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8554EE-13A5-3814-A3CC-889A28F35336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026161" y="2036127"/>
            <a:ext cx="9934892" cy="3978594"/>
          </a:xfrm>
        </p:spPr>
        <p:txBody>
          <a:bodyPr>
            <a:normAutofit/>
          </a:bodyPr>
          <a:lstStyle/>
          <a:p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Stratégie qui n’est pas nouvelle</a:t>
            </a:r>
          </a:p>
          <a:p>
            <a:pPr marL="0" indent="0">
              <a:buNone/>
            </a:pPr>
            <a:endParaRPr lang="fr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Elle entretient la </a:t>
            </a:r>
            <a:r>
              <a:rPr lang="fr-BE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polarisation</a:t>
            </a: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des débats</a:t>
            </a:r>
          </a:p>
          <a:p>
            <a:pPr marL="914400" lvl="2" indent="0">
              <a:buNone/>
            </a:pP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opinions extrêmes qui sont entendues</a:t>
            </a:r>
          </a:p>
          <a:p>
            <a:endParaRPr lang="fr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Banalisation d’une rhétorique réactionnaire « anti-</a:t>
            </a:r>
            <a:r>
              <a:rPr lang="fr-FR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</a:t>
            </a:r>
          </a:p>
          <a:p>
            <a:pPr lvl="2">
              <a:buFont typeface="Wingdings" panose="05000000000000000000" pitchFamily="2" charset="2"/>
              <a:buChar char="à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enjeu de </a:t>
            </a:r>
            <a:r>
              <a:rPr lang="fr-FR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cadrage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 débat public (vocabulaire, thèmes, etc.)</a:t>
            </a:r>
          </a:p>
          <a:p>
            <a:pPr lvl="2">
              <a:buFont typeface="Wingdings" panose="05000000000000000000" pitchFamily="2" charset="2"/>
              <a:buChar char="à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influence sur la mise en discours du genre (</a:t>
            </a:r>
            <a:r>
              <a:rPr lang="fr-FR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gender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endParaRPr lang="fr-B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A67F56-150E-7EBF-CDD9-3BCA853951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557591" y="6384019"/>
            <a:ext cx="400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80410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13B14C7-A3FD-829B-89FE-C102B05E22E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945086"/>
          </a:xfrm>
          <a:prstGeom prst="rect">
            <a:avLst/>
          </a:prstGeom>
          <a:solidFill>
            <a:srgbClr val="60A5AC"/>
          </a:solidFill>
          <a:ln>
            <a:solidFill>
              <a:srgbClr val="60A5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pic>
        <p:nvPicPr>
          <p:cNvPr id="17" name="Image 16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AB57E0A2-B44D-7AF1-4FFC-CA63D347B6B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1" t="-1" r="59563" b="53142"/>
          <a:stretch/>
        </p:blipFill>
        <p:spPr>
          <a:xfrm rot="16200000">
            <a:off x="9036398" y="155346"/>
            <a:ext cx="3710775" cy="260042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79D49A8-B035-918B-B31D-B8C1496AAE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609600" y="1758030"/>
            <a:ext cx="10972799" cy="3024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fr-BE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 E R C I   P O U R</a:t>
            </a:r>
          </a:p>
          <a:p>
            <a:pPr algn="ctr">
              <a:lnSpc>
                <a:spcPct val="200000"/>
              </a:lnSpc>
            </a:pPr>
            <a:r>
              <a:rPr lang="fr-BE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O T R E   A T </a:t>
            </a:r>
            <a:r>
              <a:rPr lang="fr-BE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fr-BE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N T I O N   ! </a:t>
            </a:r>
          </a:p>
        </p:txBody>
      </p:sp>
      <p:pic>
        <p:nvPicPr>
          <p:cNvPr id="14" name="Image 13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A4A6BE34-B01E-7CBB-2D50-B2E9413A5BF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1" r="59563" b="27265"/>
          <a:stretch/>
        </p:blipFill>
        <p:spPr>
          <a:xfrm>
            <a:off x="-402772" y="2865079"/>
            <a:ext cx="3710775" cy="403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60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5C521C-DD3A-F56E-F850-5357F562A52E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BE" dirty="0">
                <a:solidFill>
                  <a:srgbClr val="60A5A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Bibliographie indicative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CD06EE-AF5C-1563-E9AF-55E03F9A6287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777999"/>
            <a:ext cx="10515600" cy="4348163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fr-BE" sz="1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Bard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C., </a:t>
            </a:r>
            <a:r>
              <a:rPr lang="fr-BE" sz="1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Blais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M., &amp; </a:t>
            </a:r>
            <a:r>
              <a:rPr lang="fr-BE" sz="1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Dupuis-Déri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F. (2025). 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Antiféminismes et masculinismes d'hier et d'aujourd'hui. Presses Universitaires de France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deuxième édition.</a:t>
            </a:r>
          </a:p>
          <a:p>
            <a:pPr lvl="0">
              <a:lnSpc>
                <a:spcPct val="100000"/>
              </a:lnSpc>
            </a:pPr>
            <a:r>
              <a:rPr lang="fr-BE" sz="1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Cohen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 (1972). 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Folk Devils and Moral Panics: The </a:t>
            </a:r>
            <a:r>
              <a:rPr lang="fr-BE" sz="1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Creation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Mods and Rockers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London: MacGibbon and Kee.</a:t>
            </a:r>
          </a:p>
          <a:p>
            <a:pPr lvl="0">
              <a:lnSpc>
                <a:spcPct val="100000"/>
              </a:lnSpc>
            </a:pPr>
            <a:r>
              <a:rPr lang="fr-BE" sz="1400" cap="smal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Laclau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E. (2008). 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raison populiste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Paris : Seuil.</a:t>
            </a:r>
          </a:p>
          <a:p>
            <a:pPr lvl="0">
              <a:lnSpc>
                <a:spcPct val="100000"/>
              </a:lnSpc>
            </a:pPr>
            <a:r>
              <a:rPr lang="fr-FR" sz="1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Grange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 (2024). « Le néo-virilisme et les mouvements d’extrême droite », </a:t>
            </a:r>
            <a:r>
              <a:rPr lang="fr-F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Cités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vol. 97, n° 1, p. 91-105. </a:t>
            </a:r>
            <a:endParaRPr lang="fr-B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fr-BE" sz="1400" cap="smal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Mahoudeau</a:t>
            </a:r>
            <a:r>
              <a:rPr lang="fr-BE" sz="1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 (2022).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panique </a:t>
            </a:r>
            <a:r>
              <a:rPr lang="fr-BE" sz="1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Anatomie d’une offensive réactionnaire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Éditions Textuel.</a:t>
            </a:r>
          </a:p>
          <a:p>
            <a:pPr>
              <a:lnSpc>
                <a:spcPct val="100000"/>
              </a:lnSpc>
            </a:pPr>
            <a:r>
              <a:rPr lang="fr-BE" sz="1400" cap="smal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Passard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C. (</a:t>
            </a:r>
            <a:r>
              <a:rPr lang="fr-BE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n.d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.). « Panique morale », 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Encyclopédie </a:t>
            </a:r>
            <a:r>
              <a:rPr lang="fr-BE" sz="1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Universalis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[en ligne]. 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https://www.universalis.fr/encyclopedie/panique-morale/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BE" sz="1400" cap="smal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fr-BE" sz="1400" cap="smal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Paveau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M.-A. (2018). 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genre : une épistémologie contributive pour l’analyse du discours. Épistémologies du genre. Croisements des disciplines, intersections des rapports de domination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ENS Éditions.</a:t>
            </a:r>
          </a:p>
          <a:p>
            <a:pPr lvl="0">
              <a:lnSpc>
                <a:spcPct val="100000"/>
              </a:lnSpc>
            </a:pPr>
            <a:r>
              <a:rPr lang="en-US" sz="1400" cap="smal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Paveau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M.-A. (2020). 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Analyse du discours intersectionnelle », 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pensée du discours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fr-BE" sz="1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Policar,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A.,  « De </a:t>
            </a:r>
            <a:r>
              <a:rPr lang="fr-BE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 wokisme : anatomie d’un anathème », 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Raison présente,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221(1), 2022, p. 115-118.</a:t>
            </a:r>
          </a:p>
          <a:p>
            <a:pPr>
              <a:lnSpc>
                <a:spcPct val="100000"/>
              </a:lnSpc>
            </a:pPr>
            <a:r>
              <a:rPr lang="fr-BE" sz="1400" cap="smal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Citton</a:t>
            </a:r>
            <a:r>
              <a:rPr lang="fr-BE" sz="1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Y.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BE" sz="1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Laugier,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S., (2025). « Wokisme ». </a:t>
            </a:r>
            <a:r>
              <a:rPr lang="fr-BE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Multitudes,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100(3), p. 214-216.</a:t>
            </a:r>
          </a:p>
          <a:p>
            <a:pPr lvl="0">
              <a:lnSpc>
                <a:spcPct val="100000"/>
              </a:lnSpc>
            </a:pPr>
            <a:r>
              <a:rPr lang="fr-FR" sz="1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Mahoudeau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Alex, </a:t>
            </a:r>
            <a:r>
              <a:rPr lang="fr-F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panique </a:t>
            </a:r>
            <a:r>
              <a:rPr lang="fr-FR" sz="1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F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Anatomie d’une offensive réactionnaire.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Éditions Textuel, 2022.</a:t>
            </a:r>
            <a:endParaRPr lang="fr-B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fr-BE" sz="1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Oxford </a:t>
            </a:r>
            <a:r>
              <a:rPr lang="fr-BE" sz="1400" cap="smal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fr-BE" sz="1400" cap="sm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Press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(</a:t>
            </a:r>
            <a:r>
              <a:rPr lang="fr-BE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n.d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.).  </a:t>
            </a:r>
            <a:r>
              <a:rPr lang="fr-BE" sz="1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woke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Oxford Learner </a:t>
            </a:r>
            <a:r>
              <a:rPr lang="fr-BE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Dictionary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B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https://www.oxfordlearnersdictionaries.com/definition/english/woke_2</a:t>
            </a:r>
            <a:endParaRPr lang="fr-B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fr-B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6404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2960</TotalTime>
  <Words>1179</Words>
  <Application>Microsoft Office PowerPoint</Application>
  <PresentationFormat>Grand écran</PresentationFormat>
  <Paragraphs>111</Paragraphs>
  <Slides>12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Wingdings</vt:lpstr>
      <vt:lpstr>Thème Office</vt:lpstr>
      <vt:lpstr>Des marges au seuil : le glissement de « woke » et du « wokismei» comme instrument de disqualification rhétorique</vt:lpstr>
      <vt:lpstr>Sommaire</vt:lpstr>
      <vt:lpstr>Contextualisation</vt:lpstr>
      <vt:lpstr>Le genèse d’un glissement sémantique</vt:lpstr>
      <vt:lpstr>Le tournant péjoratif de « woke »</vt:lpstr>
      <vt:lpstr>Présentation PowerPoint</vt:lpstr>
      <vt:lpstr>Au seuil d’une panique morale ?</vt:lpstr>
      <vt:lpstr>Quels mécanismes ?</vt:lpstr>
      <vt:lpstr>Quelques exemples</vt:lpstr>
      <vt:lpstr>Conclusion : dépasser le seuil ?</vt:lpstr>
      <vt:lpstr>Présentation PowerPoint</vt:lpstr>
      <vt:lpstr>Bibliographie indicative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Charlier Clarisse</dc:creator>
  <cp:lastModifiedBy>Charlier Clarisse</cp:lastModifiedBy>
  <cp:revision>43</cp:revision>
  <dcterms:created xsi:type="dcterms:W3CDTF">2026-04-01T07:12:36Z</dcterms:created>
  <dcterms:modified xsi:type="dcterms:W3CDTF">2026-06-05T12:06:10Z</dcterms:modified>
</cp:coreProperties>
</file>